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45"/>
    <p:sldId id="257" r:id="rId46"/>
    <p:sldId id="258" r:id="rId47"/>
    <p:sldId id="259" r:id="rId48"/>
    <p:sldId id="260" r:id="rId49"/>
    <p:sldId id="261" r:id="rId50"/>
    <p:sldId id="262" r:id="rId51"/>
    <p:sldId id="263" r:id="rId52"/>
    <p:sldId id="264" r:id="rId53"/>
    <p:sldId id="265" r:id="rId54"/>
    <p:sldId id="266" r:id="rId55"/>
    <p:sldId id="267" r:id="rId56"/>
    <p:sldId id="268" r:id="rId57"/>
    <p:sldId id="269" r:id="rId58"/>
    <p:sldId id="270" r:id="rId59"/>
    <p:sldId id="271" r:id="rId60"/>
    <p:sldId id="272" r:id="rId61"/>
  </p:sldIdLst>
  <p:sldSz cx="18288000" cy="10287000"/>
  <p:notesSz cx="6858000" cy="9144000"/>
  <p:embeddedFontLst>
    <p:embeddedFont>
      <p:font typeface="Oswald" charset="1" panose="00000500000000000000"/>
      <p:regular r:id="rId6"/>
    </p:embeddedFont>
    <p:embeddedFont>
      <p:font typeface="Oswald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Fredoka" charset="1" panose="02000000000000000000"/>
      <p:regular r:id="rId12"/>
    </p:embeddedFont>
    <p:embeddedFont>
      <p:font typeface="Droid Serif" charset="1" panose="02020600060500020200"/>
      <p:regular r:id="rId13"/>
    </p:embeddedFont>
    <p:embeddedFont>
      <p:font typeface="Droid Serif Bold" charset="1" panose="02020800060500020200"/>
      <p:regular r:id="rId14"/>
    </p:embeddedFont>
    <p:embeddedFont>
      <p:font typeface="Droid Serif Italics" charset="1" panose="02020600060500090200"/>
      <p:regular r:id="rId15"/>
    </p:embeddedFont>
    <p:embeddedFont>
      <p:font typeface="Droid Serif Bold Italics" charset="1" panose="02020800060500090200"/>
      <p:regular r:id="rId16"/>
    </p:embeddedFont>
    <p:embeddedFont>
      <p:font typeface="DM Sans" charset="1" panose="00000000000000000000"/>
      <p:regular r:id="rId17"/>
    </p:embeddedFont>
    <p:embeddedFont>
      <p:font typeface="DM Sans Bold" charset="1" panose="00000000000000000000"/>
      <p:regular r:id="rId18"/>
    </p:embeddedFont>
    <p:embeddedFont>
      <p:font typeface="DM Sans Italics" charset="1" panose="00000000000000000000"/>
      <p:regular r:id="rId19"/>
    </p:embeddedFont>
    <p:embeddedFont>
      <p:font typeface="DM Sans Bold Italics" charset="1" panose="00000000000000000000"/>
      <p:regular r:id="rId20"/>
    </p:embeddedFont>
    <p:embeddedFont>
      <p:font typeface="Canva Sans" charset="1" panose="020B0503030501040103"/>
      <p:regular r:id="rId21"/>
    </p:embeddedFont>
    <p:embeddedFont>
      <p:font typeface="Canva Sans Bold" charset="1" panose="020B0803030501040103"/>
      <p:regular r:id="rId22"/>
    </p:embeddedFont>
    <p:embeddedFont>
      <p:font typeface="Canva Sans Italics" charset="1" panose="020B0503030501040103"/>
      <p:regular r:id="rId23"/>
    </p:embeddedFont>
    <p:embeddedFont>
      <p:font typeface="Canva Sans Bold Italics" charset="1" panose="020B0803030501040103"/>
      <p:regular r:id="rId24"/>
    </p:embeddedFont>
    <p:embeddedFont>
      <p:font typeface="Canva Sans Medium" charset="1" panose="020B0603030501040103"/>
      <p:regular r:id="rId25"/>
    </p:embeddedFont>
    <p:embeddedFont>
      <p:font typeface="Canva Sans Medium Italics" charset="1" panose="020B0603030501040103"/>
      <p:regular r:id="rId26"/>
    </p:embeddedFont>
    <p:embeddedFont>
      <p:font typeface="Nunito" charset="1" panose="00000500000000000000"/>
      <p:regular r:id="rId27"/>
    </p:embeddedFont>
    <p:embeddedFont>
      <p:font typeface="Nunito Bold" charset="1" panose="00000800000000000000"/>
      <p:regular r:id="rId28"/>
    </p:embeddedFont>
    <p:embeddedFont>
      <p:font typeface="Nunito Bold Italics" charset="1" panose="00000000000000000000"/>
      <p:regular r:id="rId29"/>
    </p:embeddedFont>
    <p:embeddedFont>
      <p:font typeface="Nunito Light" charset="1" panose="00000400000000000000"/>
      <p:regular r:id="rId30"/>
    </p:embeddedFont>
    <p:embeddedFont>
      <p:font typeface="Nunito Heavy" charset="1" panose="00000000000000000000"/>
      <p:regular r:id="rId31"/>
    </p:embeddedFont>
    <p:embeddedFont>
      <p:font typeface="Nunito Heavy Italics" charset="1" panose="00000000000000000000"/>
      <p:regular r:id="rId32"/>
    </p:embeddedFont>
    <p:embeddedFont>
      <p:font typeface="Open Sauce" charset="1" panose="00000500000000000000"/>
      <p:regular r:id="rId33"/>
    </p:embeddedFont>
    <p:embeddedFont>
      <p:font typeface="Open Sauce Bold" charset="1" panose="00000800000000000000"/>
      <p:regular r:id="rId34"/>
    </p:embeddedFont>
    <p:embeddedFont>
      <p:font typeface="Open Sauce Italics" charset="1" panose="00000500000000000000"/>
      <p:regular r:id="rId35"/>
    </p:embeddedFont>
    <p:embeddedFont>
      <p:font typeface="Open Sauce Bold Italics" charset="1" panose="00000800000000000000"/>
      <p:regular r:id="rId36"/>
    </p:embeddedFont>
    <p:embeddedFont>
      <p:font typeface="Open Sauce Light" charset="1" panose="00000400000000000000"/>
      <p:regular r:id="rId37"/>
    </p:embeddedFont>
    <p:embeddedFont>
      <p:font typeface="Open Sauce Light Italics" charset="1" panose="00000400000000000000"/>
      <p:regular r:id="rId38"/>
    </p:embeddedFont>
    <p:embeddedFont>
      <p:font typeface="Open Sauce Medium" charset="1" panose="00000600000000000000"/>
      <p:regular r:id="rId39"/>
    </p:embeddedFont>
    <p:embeddedFont>
      <p:font typeface="Open Sauce Medium Italics" charset="1" panose="00000600000000000000"/>
      <p:regular r:id="rId40"/>
    </p:embeddedFont>
    <p:embeddedFont>
      <p:font typeface="Open Sauce Semi-Bold" charset="1" panose="00000700000000000000"/>
      <p:regular r:id="rId41"/>
    </p:embeddedFont>
    <p:embeddedFont>
      <p:font typeface="Open Sauce Semi-Bold Italics" charset="1" panose="00000700000000000000"/>
      <p:regular r:id="rId42"/>
    </p:embeddedFont>
    <p:embeddedFont>
      <p:font typeface="Open Sauce Heavy" charset="1" panose="00000A00000000000000"/>
      <p:regular r:id="rId43"/>
    </p:embeddedFont>
    <p:embeddedFont>
      <p:font typeface="Open Sauce Heavy Italics" charset="1" panose="00000A00000000000000"/>
      <p:regular r:id="rId4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44" Target="fonts/font44.fntdata" Type="http://schemas.openxmlformats.org/officeDocument/2006/relationships/font"/><Relationship Id="rId45" Target="slides/slide1.xml" Type="http://schemas.openxmlformats.org/officeDocument/2006/relationships/slide"/><Relationship Id="rId46" Target="slides/slide2.xml" Type="http://schemas.openxmlformats.org/officeDocument/2006/relationships/slide"/><Relationship Id="rId47" Target="slides/slide3.xml" Type="http://schemas.openxmlformats.org/officeDocument/2006/relationships/slide"/><Relationship Id="rId48" Target="slides/slide4.xml" Type="http://schemas.openxmlformats.org/officeDocument/2006/relationships/slide"/><Relationship Id="rId49" Target="slides/slide5.xml" Type="http://schemas.openxmlformats.org/officeDocument/2006/relationships/slide"/><Relationship Id="rId5" Target="tableStyles.xml" Type="http://schemas.openxmlformats.org/officeDocument/2006/relationships/tableStyles"/><Relationship Id="rId50" Target="slides/slide6.xml" Type="http://schemas.openxmlformats.org/officeDocument/2006/relationships/slide"/><Relationship Id="rId51" Target="slides/slide7.xml" Type="http://schemas.openxmlformats.org/officeDocument/2006/relationships/slide"/><Relationship Id="rId52" Target="slides/slide8.xml" Type="http://schemas.openxmlformats.org/officeDocument/2006/relationships/slide"/><Relationship Id="rId53" Target="slides/slide9.xml" Type="http://schemas.openxmlformats.org/officeDocument/2006/relationships/slide"/><Relationship Id="rId54" Target="slides/slide10.xml" Type="http://schemas.openxmlformats.org/officeDocument/2006/relationships/slide"/><Relationship Id="rId55" Target="slides/slide11.xml" Type="http://schemas.openxmlformats.org/officeDocument/2006/relationships/slide"/><Relationship Id="rId56" Target="slides/slide12.xml" Type="http://schemas.openxmlformats.org/officeDocument/2006/relationships/slide"/><Relationship Id="rId57" Target="slides/slide13.xml" Type="http://schemas.openxmlformats.org/officeDocument/2006/relationships/slide"/><Relationship Id="rId58" Target="slides/slide14.xml" Type="http://schemas.openxmlformats.org/officeDocument/2006/relationships/slide"/><Relationship Id="rId59" Target="slides/slide15.xml" Type="http://schemas.openxmlformats.org/officeDocument/2006/relationships/slide"/><Relationship Id="rId6" Target="fonts/font6.fntdata" Type="http://schemas.openxmlformats.org/officeDocument/2006/relationships/font"/><Relationship Id="rId60" Target="slides/slide16.xml" Type="http://schemas.openxmlformats.org/officeDocument/2006/relationships/slide"/><Relationship Id="rId61" Target="slides/slide17.xml" Type="http://schemas.openxmlformats.org/officeDocument/2006/relationships/slide"/><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https://numpy.org" TargetMode="External" Type="http://schemas.openxmlformats.org/officeDocument/2006/relationships/hyperlink"/><Relationship Id="rId11" Target="https://keras.io" TargetMode="External" Type="http://schemas.openxmlformats.org/officeDocument/2006/relationships/hyperlink"/><Relationship Id="rId12" Target="https://scikit-learn.org/stable/" TargetMode="External" Type="http://schemas.openxmlformats.org/officeDocument/2006/relationships/hyperlink"/><Relationship Id="rId13" Target="https://keras.io/keras_tuner/" TargetMode="External" Type="http://schemas.openxmlformats.org/officeDocument/2006/relationships/hyperlink"/><Relationship Id="rId14" Target="https://docs.python.org/3/library/pickle.html" TargetMode="External" Type="http://schemas.openxmlformats.org/officeDocument/2006/relationships/hyperlink"/><Relationship Id="rId15" Target="https://www.nltk.org" TargetMode="External" Type="http://schemas.openxmlformats.org/officeDocument/2006/relationships/hyperlink"/><Relationship Id="rId16" Target="https://www.djangoproject.com" TargetMode="External" Type="http://schemas.openxmlformats.org/officeDocument/2006/relationships/hyperlink"/><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https://numpy.org" TargetMode="External" Type="http://schemas.openxmlformats.org/officeDocument/2006/relationships/hyperlink"/><Relationship Id="rId9" Target="https://numpy.org"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16949" y="1896628"/>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821708" y="5827524"/>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668631" y="3837538"/>
            <a:ext cx="14950738" cy="1793183"/>
          </a:xfrm>
          <a:prstGeom prst="rect">
            <a:avLst/>
          </a:prstGeom>
        </p:spPr>
        <p:txBody>
          <a:bodyPr anchor="t" rtlCol="false" tIns="0" lIns="0" bIns="0" rIns="0">
            <a:spAutoFit/>
          </a:bodyPr>
          <a:lstStyle/>
          <a:p>
            <a:pPr algn="ctr">
              <a:lnSpc>
                <a:spcPts val="14620"/>
              </a:lnSpc>
            </a:pPr>
            <a:r>
              <a:rPr lang="en-US" sz="10443">
                <a:solidFill>
                  <a:srgbClr val="000000"/>
                </a:solidFill>
                <a:latin typeface="Fredoka Bold"/>
              </a:rPr>
              <a:t>USING LSTM</a:t>
            </a:r>
          </a:p>
        </p:txBody>
      </p:sp>
      <p:sp>
        <p:nvSpPr>
          <p:cNvPr name="TextBox 5" id="5"/>
          <p:cNvSpPr txBox="true"/>
          <p:nvPr/>
        </p:nvSpPr>
        <p:spPr>
          <a:xfrm rot="0">
            <a:off x="3914614" y="3224891"/>
            <a:ext cx="7446023" cy="969570"/>
          </a:xfrm>
          <a:prstGeom prst="rect">
            <a:avLst/>
          </a:prstGeom>
        </p:spPr>
        <p:txBody>
          <a:bodyPr anchor="t" rtlCol="false" tIns="0" lIns="0" bIns="0" rIns="0">
            <a:spAutoFit/>
          </a:bodyPr>
          <a:lstStyle/>
          <a:p>
            <a:pPr algn="ctr">
              <a:lnSpc>
                <a:spcPts val="7984"/>
              </a:lnSpc>
            </a:pPr>
            <a:r>
              <a:rPr lang="en-US" sz="5702">
                <a:solidFill>
                  <a:srgbClr val="000000"/>
                </a:solidFill>
                <a:latin typeface="Nunito Bold"/>
              </a:rPr>
              <a:t>E-Commerce ChatBot</a:t>
            </a:r>
          </a:p>
        </p:txBody>
      </p:sp>
      <p:sp>
        <p:nvSpPr>
          <p:cNvPr name="Freeform 6" id="6"/>
          <p:cNvSpPr/>
          <p:nvPr/>
        </p:nvSpPr>
        <p:spPr>
          <a:xfrm flipH="false" flipV="false" rot="0">
            <a:off x="1721691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10800000">
            <a:off x="7775851" y="7438889"/>
            <a:ext cx="21024297" cy="3225397"/>
            <a:chOff x="0" y="0"/>
            <a:chExt cx="812800" cy="124694"/>
          </a:xfrm>
        </p:grpSpPr>
        <p:sp>
          <p:nvSpPr>
            <p:cNvPr name="Freeform 8" id="8"/>
            <p:cNvSpPr/>
            <p:nvPr/>
          </p:nvSpPr>
          <p:spPr>
            <a:xfrm flipH="false" flipV="false" rot="0">
              <a:off x="0" y="0"/>
              <a:ext cx="812800" cy="124694"/>
            </a:xfrm>
            <a:custGeom>
              <a:avLst/>
              <a:gdLst/>
              <a:ahLst/>
              <a:cxnLst/>
              <a:rect r="r" b="b" t="t" l="l"/>
              <a:pathLst>
                <a:path h="124694" w="812800">
                  <a:moveTo>
                    <a:pt x="62347" y="0"/>
                  </a:moveTo>
                  <a:lnTo>
                    <a:pt x="750453" y="0"/>
                  </a:lnTo>
                  <a:cubicBezTo>
                    <a:pt x="766988" y="0"/>
                    <a:pt x="782847" y="6569"/>
                    <a:pt x="794539" y="18261"/>
                  </a:cubicBezTo>
                  <a:cubicBezTo>
                    <a:pt x="806231" y="29953"/>
                    <a:pt x="812800" y="45812"/>
                    <a:pt x="812800" y="62347"/>
                  </a:cubicBezTo>
                  <a:lnTo>
                    <a:pt x="812800" y="62347"/>
                  </a:lnTo>
                  <a:cubicBezTo>
                    <a:pt x="812800" y="96780"/>
                    <a:pt x="784886" y="124694"/>
                    <a:pt x="750453" y="124694"/>
                  </a:cubicBezTo>
                  <a:lnTo>
                    <a:pt x="62347" y="124694"/>
                  </a:lnTo>
                  <a:cubicBezTo>
                    <a:pt x="45812" y="124694"/>
                    <a:pt x="29953" y="118125"/>
                    <a:pt x="18261" y="106433"/>
                  </a:cubicBezTo>
                  <a:cubicBezTo>
                    <a:pt x="6569" y="94741"/>
                    <a:pt x="0" y="78882"/>
                    <a:pt x="0" y="62347"/>
                  </a:cubicBezTo>
                  <a:lnTo>
                    <a:pt x="0" y="62347"/>
                  </a:lnTo>
                  <a:cubicBezTo>
                    <a:pt x="0" y="45812"/>
                    <a:pt x="6569" y="29953"/>
                    <a:pt x="18261" y="18261"/>
                  </a:cubicBezTo>
                  <a:cubicBezTo>
                    <a:pt x="29953" y="6569"/>
                    <a:pt x="45812" y="0"/>
                    <a:pt x="62347" y="0"/>
                  </a:cubicBezTo>
                  <a:close/>
                </a:path>
              </a:pathLst>
            </a:custGeom>
            <a:solidFill>
              <a:srgbClr val="F1F2F2"/>
            </a:solidFill>
          </p:spPr>
        </p:sp>
        <p:sp>
          <p:nvSpPr>
            <p:cNvPr name="TextBox 9" id="9"/>
            <p:cNvSpPr txBox="true"/>
            <p:nvPr/>
          </p:nvSpPr>
          <p:spPr>
            <a:xfrm>
              <a:off x="0" y="-38100"/>
              <a:ext cx="812800" cy="162794"/>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9134475" y="7896126"/>
            <a:ext cx="1959819" cy="496768"/>
          </a:xfrm>
          <a:prstGeom prst="rect">
            <a:avLst/>
          </a:prstGeom>
        </p:spPr>
        <p:txBody>
          <a:bodyPr anchor="t" rtlCol="false" tIns="0" lIns="0" bIns="0" rIns="0">
            <a:spAutoFit/>
          </a:bodyPr>
          <a:lstStyle/>
          <a:p>
            <a:pPr algn="ctr">
              <a:lnSpc>
                <a:spcPts val="4119"/>
              </a:lnSpc>
            </a:pPr>
            <a:r>
              <a:rPr lang="en-US" sz="2942">
                <a:solidFill>
                  <a:srgbClr val="000000"/>
                </a:solidFill>
                <a:latin typeface="Nunito Bold"/>
              </a:rPr>
              <a:t>Muhesh S</a:t>
            </a:r>
          </a:p>
        </p:txBody>
      </p:sp>
      <p:sp>
        <p:nvSpPr>
          <p:cNvPr name="TextBox 11" id="11"/>
          <p:cNvSpPr txBox="true"/>
          <p:nvPr/>
        </p:nvSpPr>
        <p:spPr>
          <a:xfrm rot="0">
            <a:off x="9134475" y="8994438"/>
            <a:ext cx="6386240" cy="496768"/>
          </a:xfrm>
          <a:prstGeom prst="rect">
            <a:avLst/>
          </a:prstGeom>
        </p:spPr>
        <p:txBody>
          <a:bodyPr anchor="t" rtlCol="false" tIns="0" lIns="0" bIns="0" rIns="0">
            <a:spAutoFit/>
          </a:bodyPr>
          <a:lstStyle/>
          <a:p>
            <a:pPr algn="ctr">
              <a:lnSpc>
                <a:spcPts val="4119"/>
              </a:lnSpc>
            </a:pPr>
            <a:r>
              <a:rPr lang="en-US" sz="2942">
                <a:solidFill>
                  <a:srgbClr val="000000"/>
                </a:solidFill>
                <a:latin typeface="Nunito Bold"/>
              </a:rPr>
              <a:t>muheshsundararajan31@gmail.com</a:t>
            </a:r>
          </a:p>
        </p:txBody>
      </p:sp>
      <p:sp>
        <p:nvSpPr>
          <p:cNvPr name="TextBox 12" id="12"/>
          <p:cNvSpPr txBox="true"/>
          <p:nvPr/>
        </p:nvSpPr>
        <p:spPr>
          <a:xfrm rot="0">
            <a:off x="9134475" y="8430994"/>
            <a:ext cx="2924231" cy="496768"/>
          </a:xfrm>
          <a:prstGeom prst="rect">
            <a:avLst/>
          </a:prstGeom>
        </p:spPr>
        <p:txBody>
          <a:bodyPr anchor="t" rtlCol="false" tIns="0" lIns="0" bIns="0" rIns="0">
            <a:spAutoFit/>
          </a:bodyPr>
          <a:lstStyle/>
          <a:p>
            <a:pPr algn="ctr">
              <a:lnSpc>
                <a:spcPts val="4119"/>
              </a:lnSpc>
            </a:pPr>
            <a:r>
              <a:rPr lang="en-US" sz="2942">
                <a:solidFill>
                  <a:srgbClr val="000000"/>
                </a:solidFill>
                <a:latin typeface="Nunito Bold"/>
              </a:rPr>
              <a:t>422521104301</a:t>
            </a:r>
          </a:p>
        </p:txBody>
      </p:sp>
      <p:sp>
        <p:nvSpPr>
          <p:cNvPr name="TextBox 13" id="13"/>
          <p:cNvSpPr txBox="true"/>
          <p:nvPr/>
        </p:nvSpPr>
        <p:spPr>
          <a:xfrm rot="0">
            <a:off x="9134475" y="9538831"/>
            <a:ext cx="7885955" cy="496768"/>
          </a:xfrm>
          <a:prstGeom prst="rect">
            <a:avLst/>
          </a:prstGeom>
        </p:spPr>
        <p:txBody>
          <a:bodyPr anchor="t" rtlCol="false" tIns="0" lIns="0" bIns="0" rIns="0">
            <a:spAutoFit/>
          </a:bodyPr>
          <a:lstStyle/>
          <a:p>
            <a:pPr algn="ctr">
              <a:lnSpc>
                <a:spcPts val="4119"/>
              </a:lnSpc>
            </a:pPr>
            <a:r>
              <a:rPr lang="en-US" sz="2942">
                <a:solidFill>
                  <a:srgbClr val="000000"/>
                </a:solidFill>
                <a:latin typeface="Nunito Bold"/>
              </a:rPr>
              <a:t>University College Of Engineering Villupuram</a:t>
            </a:r>
          </a:p>
        </p:txBody>
      </p:sp>
      <p:grpSp>
        <p:nvGrpSpPr>
          <p:cNvPr name="Group 14" id="14"/>
          <p:cNvGrpSpPr/>
          <p:nvPr/>
        </p:nvGrpSpPr>
        <p:grpSpPr>
          <a:xfrm rot="5400000">
            <a:off x="-9987137" y="5946304"/>
            <a:ext cx="19974273" cy="1861295"/>
            <a:chOff x="0" y="0"/>
            <a:chExt cx="5260714" cy="490218"/>
          </a:xfrm>
        </p:grpSpPr>
        <p:sp>
          <p:nvSpPr>
            <p:cNvPr name="Freeform 15" id="15"/>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6" id="16"/>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142605" y="3407052"/>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077" y="8421395"/>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2979113" y="687305"/>
            <a:ext cx="12329775" cy="1730229"/>
            <a:chOff x="0" y="0"/>
            <a:chExt cx="3247348" cy="455698"/>
          </a:xfrm>
        </p:grpSpPr>
        <p:sp>
          <p:nvSpPr>
            <p:cNvPr name="Freeform 5" id="5"/>
            <p:cNvSpPr/>
            <p:nvPr/>
          </p:nvSpPr>
          <p:spPr>
            <a:xfrm flipH="false" flipV="false" rot="0">
              <a:off x="0" y="0"/>
              <a:ext cx="3247348" cy="455698"/>
            </a:xfrm>
            <a:custGeom>
              <a:avLst/>
              <a:gdLst/>
              <a:ahLst/>
              <a:cxnLst/>
              <a:rect r="r" b="b" t="t" l="l"/>
              <a:pathLst>
                <a:path h="455698" w="3247348">
                  <a:moveTo>
                    <a:pt x="0" y="0"/>
                  </a:moveTo>
                  <a:lnTo>
                    <a:pt x="3247348" y="0"/>
                  </a:lnTo>
                  <a:lnTo>
                    <a:pt x="3247348" y="455698"/>
                  </a:lnTo>
                  <a:lnTo>
                    <a:pt x="0" y="455698"/>
                  </a:lnTo>
                  <a:close/>
                </a:path>
              </a:pathLst>
            </a:custGeom>
            <a:solidFill>
              <a:srgbClr val="DDDEDE"/>
            </a:solidFill>
            <a:ln w="38100" cap="sq">
              <a:solidFill>
                <a:srgbClr val="F1F2F2"/>
              </a:solidFill>
              <a:prstDash val="solid"/>
              <a:miter/>
            </a:ln>
          </p:spPr>
        </p:sp>
        <p:sp>
          <p:nvSpPr>
            <p:cNvPr name="TextBox 6" id="6"/>
            <p:cNvSpPr txBox="true"/>
            <p:nvPr/>
          </p:nvSpPr>
          <p:spPr>
            <a:xfrm>
              <a:off x="0" y="-38100"/>
              <a:ext cx="3247348" cy="493798"/>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9885523" y="3357317"/>
            <a:ext cx="7373777" cy="6596138"/>
            <a:chOff x="0" y="0"/>
            <a:chExt cx="1942065" cy="1737254"/>
          </a:xfrm>
        </p:grpSpPr>
        <p:sp>
          <p:nvSpPr>
            <p:cNvPr name="Freeform 8" id="8"/>
            <p:cNvSpPr/>
            <p:nvPr/>
          </p:nvSpPr>
          <p:spPr>
            <a:xfrm flipH="false" flipV="false" rot="0">
              <a:off x="0" y="0"/>
              <a:ext cx="1942065" cy="1737254"/>
            </a:xfrm>
            <a:custGeom>
              <a:avLst/>
              <a:gdLst/>
              <a:ahLst/>
              <a:cxnLst/>
              <a:rect r="r" b="b" t="t" l="l"/>
              <a:pathLst>
                <a:path h="1737254" w="1942065">
                  <a:moveTo>
                    <a:pt x="0" y="0"/>
                  </a:moveTo>
                  <a:lnTo>
                    <a:pt x="1942065" y="0"/>
                  </a:lnTo>
                  <a:lnTo>
                    <a:pt x="1942065" y="1737254"/>
                  </a:lnTo>
                  <a:lnTo>
                    <a:pt x="0" y="1737254"/>
                  </a:lnTo>
                  <a:close/>
                </a:path>
              </a:pathLst>
            </a:custGeom>
            <a:solidFill>
              <a:srgbClr val="F1F2F2"/>
            </a:solidFill>
          </p:spPr>
        </p:sp>
        <p:sp>
          <p:nvSpPr>
            <p:cNvPr name="TextBox 9" id="9"/>
            <p:cNvSpPr txBox="true"/>
            <p:nvPr/>
          </p:nvSpPr>
          <p:spPr>
            <a:xfrm>
              <a:off x="0" y="-38100"/>
              <a:ext cx="1942065" cy="1775354"/>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false" flipV="false" rot="0">
            <a:off x="4285782" y="2417534"/>
            <a:ext cx="667922" cy="1003708"/>
          </a:xfrm>
          <a:custGeom>
            <a:avLst/>
            <a:gdLst/>
            <a:ahLst/>
            <a:cxnLst/>
            <a:rect r="r" b="b" t="t" l="l"/>
            <a:pathLst>
              <a:path h="1003708" w="667922">
                <a:moveTo>
                  <a:pt x="0" y="0"/>
                </a:moveTo>
                <a:lnTo>
                  <a:pt x="667922" y="0"/>
                </a:lnTo>
                <a:lnTo>
                  <a:pt x="667922" y="1003708"/>
                </a:lnTo>
                <a:lnTo>
                  <a:pt x="0" y="1003708"/>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2517916" y="1069629"/>
            <a:ext cx="13252168" cy="870331"/>
          </a:xfrm>
          <a:prstGeom prst="rect">
            <a:avLst/>
          </a:prstGeom>
        </p:spPr>
        <p:txBody>
          <a:bodyPr anchor="t" rtlCol="false" tIns="0" lIns="0" bIns="0" rIns="0">
            <a:spAutoFit/>
          </a:bodyPr>
          <a:lstStyle/>
          <a:p>
            <a:pPr algn="ctr">
              <a:lnSpc>
                <a:spcPts val="7153"/>
              </a:lnSpc>
            </a:pPr>
            <a:r>
              <a:rPr lang="en-US" sz="5109">
                <a:solidFill>
                  <a:srgbClr val="000000"/>
                </a:solidFill>
                <a:latin typeface="Fredoka Bold"/>
              </a:rPr>
              <a:t>ALGORITHM AND DEPLOYMENT</a:t>
            </a:r>
          </a:p>
        </p:txBody>
      </p:sp>
      <p:sp>
        <p:nvSpPr>
          <p:cNvPr name="Freeform 12" id="12"/>
          <p:cNvSpPr/>
          <p:nvPr/>
        </p:nvSpPr>
        <p:spPr>
          <a:xfrm flipH="false" flipV="false" rot="0">
            <a:off x="13142605" y="2353609"/>
            <a:ext cx="667922" cy="1003708"/>
          </a:xfrm>
          <a:custGeom>
            <a:avLst/>
            <a:gdLst/>
            <a:ahLst/>
            <a:cxnLst/>
            <a:rect r="r" b="b" t="t" l="l"/>
            <a:pathLst>
              <a:path h="1003708" w="667922">
                <a:moveTo>
                  <a:pt x="0" y="0"/>
                </a:moveTo>
                <a:lnTo>
                  <a:pt x="667922" y="0"/>
                </a:lnTo>
                <a:lnTo>
                  <a:pt x="667922" y="1003708"/>
                </a:lnTo>
                <a:lnTo>
                  <a:pt x="0" y="1003708"/>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10340228" y="3570892"/>
            <a:ext cx="6464367" cy="1260918"/>
          </a:xfrm>
          <a:prstGeom prst="rect">
            <a:avLst/>
          </a:prstGeom>
        </p:spPr>
        <p:txBody>
          <a:bodyPr anchor="t" rtlCol="false" tIns="0" lIns="0" bIns="0" rIns="0">
            <a:spAutoFit/>
          </a:bodyPr>
          <a:lstStyle/>
          <a:p>
            <a:pPr algn="ctr">
              <a:lnSpc>
                <a:spcPts val="5050"/>
              </a:lnSpc>
            </a:pPr>
            <a:r>
              <a:rPr lang="en-US" sz="3607" spc="72">
                <a:solidFill>
                  <a:srgbClr val="000000"/>
                </a:solidFill>
                <a:latin typeface="Droid Serif Bold"/>
              </a:rPr>
              <a:t>4.Hyperparameter Tuning: Keras Tuner</a:t>
            </a:r>
          </a:p>
        </p:txBody>
      </p:sp>
      <p:sp>
        <p:nvSpPr>
          <p:cNvPr name="TextBox 14" id="14"/>
          <p:cNvSpPr txBox="true"/>
          <p:nvPr/>
        </p:nvSpPr>
        <p:spPr>
          <a:xfrm rot="0">
            <a:off x="9853963" y="4793920"/>
            <a:ext cx="7245486" cy="1013841"/>
          </a:xfrm>
          <a:prstGeom prst="rect">
            <a:avLst/>
          </a:prstGeom>
        </p:spPr>
        <p:txBody>
          <a:bodyPr anchor="t" rtlCol="false" tIns="0" lIns="0" bIns="0" rIns="0">
            <a:spAutoFit/>
          </a:bodyPr>
          <a:lstStyle/>
          <a:p>
            <a:pPr algn="just" marL="690881" indent="-345440" lvl="1">
              <a:lnSpc>
                <a:spcPts val="4032"/>
              </a:lnSpc>
              <a:buFont typeface="Arial"/>
              <a:buChar char="•"/>
            </a:pPr>
            <a:r>
              <a:rPr lang="en-US" sz="3200" spc="-134">
                <a:solidFill>
                  <a:srgbClr val="000000"/>
                </a:solidFill>
                <a:latin typeface="DM Sans"/>
              </a:rPr>
              <a:t>Utilized Keras Tuner to automate the optimization of model parameters</a:t>
            </a:r>
          </a:p>
        </p:txBody>
      </p:sp>
      <p:sp>
        <p:nvSpPr>
          <p:cNvPr name="TextBox 15" id="15"/>
          <p:cNvSpPr txBox="true"/>
          <p:nvPr/>
        </p:nvSpPr>
        <p:spPr>
          <a:xfrm rot="0">
            <a:off x="9853963" y="5995951"/>
            <a:ext cx="6925783" cy="1013841"/>
          </a:xfrm>
          <a:prstGeom prst="rect">
            <a:avLst/>
          </a:prstGeom>
        </p:spPr>
        <p:txBody>
          <a:bodyPr anchor="t" rtlCol="false" tIns="0" lIns="0" bIns="0" rIns="0">
            <a:spAutoFit/>
          </a:bodyPr>
          <a:lstStyle/>
          <a:p>
            <a:pPr algn="just" marL="690881" indent="-345440" lvl="1">
              <a:lnSpc>
                <a:spcPts val="4032"/>
              </a:lnSpc>
              <a:buFont typeface="Arial"/>
              <a:buChar char="•"/>
            </a:pPr>
            <a:r>
              <a:rPr lang="en-US" sz="3200" spc="-134">
                <a:solidFill>
                  <a:srgbClr val="000000"/>
                </a:solidFill>
                <a:latin typeface="DM Sans"/>
              </a:rPr>
              <a:t>Tuned the number of units in LSTM layers ranging from 50 to 150. </a:t>
            </a:r>
          </a:p>
        </p:txBody>
      </p:sp>
      <p:sp>
        <p:nvSpPr>
          <p:cNvPr name="TextBox 16" id="16"/>
          <p:cNvSpPr txBox="true"/>
          <p:nvPr/>
        </p:nvSpPr>
        <p:spPr>
          <a:xfrm rot="0">
            <a:off x="9885523" y="7200292"/>
            <a:ext cx="6925783" cy="1013841"/>
          </a:xfrm>
          <a:prstGeom prst="rect">
            <a:avLst/>
          </a:prstGeom>
        </p:spPr>
        <p:txBody>
          <a:bodyPr anchor="t" rtlCol="false" tIns="0" lIns="0" bIns="0" rIns="0">
            <a:spAutoFit/>
          </a:bodyPr>
          <a:lstStyle/>
          <a:p>
            <a:pPr algn="just" marL="690881" indent="-345440" lvl="1">
              <a:lnSpc>
                <a:spcPts val="4032"/>
              </a:lnSpc>
              <a:buFont typeface="Arial"/>
              <a:buChar char="•"/>
            </a:pPr>
            <a:r>
              <a:rPr lang="en-US" sz="3200" spc="-134">
                <a:solidFill>
                  <a:srgbClr val="000000"/>
                </a:solidFill>
                <a:latin typeface="DM Sans"/>
              </a:rPr>
              <a:t>Explored the number of dense layers in the model from 1 to 20.</a:t>
            </a:r>
          </a:p>
        </p:txBody>
      </p:sp>
      <p:sp>
        <p:nvSpPr>
          <p:cNvPr name="TextBox 17" id="17"/>
          <p:cNvSpPr txBox="true"/>
          <p:nvPr/>
        </p:nvSpPr>
        <p:spPr>
          <a:xfrm rot="0">
            <a:off x="9863488" y="8404633"/>
            <a:ext cx="7063599" cy="1518666"/>
          </a:xfrm>
          <a:prstGeom prst="rect">
            <a:avLst/>
          </a:prstGeom>
        </p:spPr>
        <p:txBody>
          <a:bodyPr anchor="t" rtlCol="false" tIns="0" lIns="0" bIns="0" rIns="0">
            <a:spAutoFit/>
          </a:bodyPr>
          <a:lstStyle/>
          <a:p>
            <a:pPr algn="just" marL="690881" indent="-345440" lvl="1">
              <a:lnSpc>
                <a:spcPts val="4032"/>
              </a:lnSpc>
              <a:buFont typeface="Arial"/>
              <a:buChar char="•"/>
            </a:pPr>
            <a:r>
              <a:rPr lang="en-US" sz="3200" spc="-134">
                <a:solidFill>
                  <a:srgbClr val="000000"/>
                </a:solidFill>
                <a:latin typeface="DM Sans"/>
              </a:rPr>
              <a:t>Adjusted learning rates between 0.01, 0.001, and 0.0001 for optimal performance. </a:t>
            </a:r>
          </a:p>
        </p:txBody>
      </p:sp>
      <p:grpSp>
        <p:nvGrpSpPr>
          <p:cNvPr name="Group 18" id="18"/>
          <p:cNvGrpSpPr/>
          <p:nvPr/>
        </p:nvGrpSpPr>
        <p:grpSpPr>
          <a:xfrm rot="0">
            <a:off x="942379" y="3421242"/>
            <a:ext cx="7373777" cy="6532213"/>
            <a:chOff x="0" y="0"/>
            <a:chExt cx="1942065" cy="1720418"/>
          </a:xfrm>
        </p:grpSpPr>
        <p:sp>
          <p:nvSpPr>
            <p:cNvPr name="Freeform 19" id="19"/>
            <p:cNvSpPr/>
            <p:nvPr/>
          </p:nvSpPr>
          <p:spPr>
            <a:xfrm flipH="false" flipV="false" rot="0">
              <a:off x="0" y="0"/>
              <a:ext cx="1942065" cy="1720418"/>
            </a:xfrm>
            <a:custGeom>
              <a:avLst/>
              <a:gdLst/>
              <a:ahLst/>
              <a:cxnLst/>
              <a:rect r="r" b="b" t="t" l="l"/>
              <a:pathLst>
                <a:path h="1720418" w="1942065">
                  <a:moveTo>
                    <a:pt x="0" y="0"/>
                  </a:moveTo>
                  <a:lnTo>
                    <a:pt x="1942065" y="0"/>
                  </a:lnTo>
                  <a:lnTo>
                    <a:pt x="1942065" y="1720418"/>
                  </a:lnTo>
                  <a:lnTo>
                    <a:pt x="0" y="1720418"/>
                  </a:lnTo>
                  <a:close/>
                </a:path>
              </a:pathLst>
            </a:custGeom>
            <a:solidFill>
              <a:srgbClr val="F1F2F2"/>
            </a:solidFill>
          </p:spPr>
        </p:sp>
        <p:sp>
          <p:nvSpPr>
            <p:cNvPr name="TextBox 20" id="20"/>
            <p:cNvSpPr txBox="true"/>
            <p:nvPr/>
          </p:nvSpPr>
          <p:spPr>
            <a:xfrm>
              <a:off x="0" y="-38100"/>
              <a:ext cx="1942065" cy="1758518"/>
            </a:xfrm>
            <a:prstGeom prst="rect">
              <a:avLst/>
            </a:prstGeom>
          </p:spPr>
          <p:txBody>
            <a:bodyPr anchor="ctr" rtlCol="false" tIns="50800" lIns="50800" bIns="50800" rIns="50800"/>
            <a:lstStyle/>
            <a:p>
              <a:pPr algn="ctr">
                <a:lnSpc>
                  <a:spcPts val="2659"/>
                </a:lnSpc>
                <a:spcBef>
                  <a:spcPct val="0"/>
                </a:spcBef>
              </a:pPr>
            </a:p>
          </p:txBody>
        </p:sp>
      </p:grpSp>
      <p:sp>
        <p:nvSpPr>
          <p:cNvPr name="TextBox 21" id="21"/>
          <p:cNvSpPr txBox="true"/>
          <p:nvPr/>
        </p:nvSpPr>
        <p:spPr>
          <a:xfrm rot="0">
            <a:off x="1851789" y="3570892"/>
            <a:ext cx="5997324" cy="1260918"/>
          </a:xfrm>
          <a:prstGeom prst="rect">
            <a:avLst/>
          </a:prstGeom>
        </p:spPr>
        <p:txBody>
          <a:bodyPr anchor="t" rtlCol="false" tIns="0" lIns="0" bIns="0" rIns="0">
            <a:spAutoFit/>
          </a:bodyPr>
          <a:lstStyle/>
          <a:p>
            <a:pPr algn="ctr">
              <a:lnSpc>
                <a:spcPts val="5050"/>
              </a:lnSpc>
            </a:pPr>
            <a:r>
              <a:rPr lang="en-US" sz="3607" spc="72">
                <a:solidFill>
                  <a:srgbClr val="000000"/>
                </a:solidFill>
                <a:latin typeface="Droid Serif Bold"/>
              </a:rPr>
              <a:t>3.Deep Learning Model: Networks</a:t>
            </a:r>
          </a:p>
        </p:txBody>
      </p:sp>
      <p:sp>
        <p:nvSpPr>
          <p:cNvPr name="TextBox 22" id="22"/>
          <p:cNvSpPr txBox="true"/>
          <p:nvPr/>
        </p:nvSpPr>
        <p:spPr>
          <a:xfrm rot="0">
            <a:off x="818554" y="4867370"/>
            <a:ext cx="7206474" cy="1496822"/>
          </a:xfrm>
          <a:prstGeom prst="rect">
            <a:avLst/>
          </a:prstGeom>
        </p:spPr>
        <p:txBody>
          <a:bodyPr anchor="t" rtlCol="false" tIns="0" lIns="0" bIns="0" rIns="0">
            <a:spAutoFit/>
          </a:bodyPr>
          <a:lstStyle/>
          <a:p>
            <a:pPr algn="just" marL="690881" indent="-345440" lvl="1">
              <a:lnSpc>
                <a:spcPts val="3904"/>
              </a:lnSpc>
              <a:buFont typeface="Arial"/>
              <a:buChar char="•"/>
            </a:pPr>
            <a:r>
              <a:rPr lang="en-US" sz="3200" spc="-144">
                <a:solidFill>
                  <a:srgbClr val="000000"/>
                </a:solidFill>
                <a:latin typeface="DM Sans"/>
              </a:rPr>
              <a:t>Implemented LSTM networks to process and understand natural language data</a:t>
            </a:r>
          </a:p>
        </p:txBody>
      </p:sp>
      <p:sp>
        <p:nvSpPr>
          <p:cNvPr name="TextBox 23" id="23"/>
          <p:cNvSpPr txBox="true"/>
          <p:nvPr/>
        </p:nvSpPr>
        <p:spPr>
          <a:xfrm rot="0">
            <a:off x="923329" y="6335617"/>
            <a:ext cx="6925783" cy="1518666"/>
          </a:xfrm>
          <a:prstGeom prst="rect">
            <a:avLst/>
          </a:prstGeom>
        </p:spPr>
        <p:txBody>
          <a:bodyPr anchor="t" rtlCol="false" tIns="0" lIns="0" bIns="0" rIns="0">
            <a:spAutoFit/>
          </a:bodyPr>
          <a:lstStyle/>
          <a:p>
            <a:pPr algn="just" marL="690881" indent="-345440" lvl="1">
              <a:lnSpc>
                <a:spcPts val="4032"/>
              </a:lnSpc>
              <a:buFont typeface="Arial"/>
              <a:buChar char="•"/>
            </a:pPr>
            <a:r>
              <a:rPr lang="en-US" sz="3200" spc="-134">
                <a:solidFill>
                  <a:srgbClr val="000000"/>
                </a:solidFill>
                <a:latin typeface="DM Sans"/>
              </a:rPr>
              <a:t>Employed a dense layer with 208 units followed by a softmax output layer</a:t>
            </a:r>
          </a:p>
        </p:txBody>
      </p:sp>
      <p:sp>
        <p:nvSpPr>
          <p:cNvPr name="TextBox 24" id="24"/>
          <p:cNvSpPr txBox="true"/>
          <p:nvPr/>
        </p:nvSpPr>
        <p:spPr>
          <a:xfrm rot="0">
            <a:off x="923329" y="7825708"/>
            <a:ext cx="6925783" cy="1013841"/>
          </a:xfrm>
          <a:prstGeom prst="rect">
            <a:avLst/>
          </a:prstGeom>
        </p:spPr>
        <p:txBody>
          <a:bodyPr anchor="t" rtlCol="false" tIns="0" lIns="0" bIns="0" rIns="0">
            <a:spAutoFit/>
          </a:bodyPr>
          <a:lstStyle/>
          <a:p>
            <a:pPr algn="just" marL="690881" indent="-345440" lvl="1">
              <a:lnSpc>
                <a:spcPts val="4032"/>
              </a:lnSpc>
              <a:buFont typeface="Arial"/>
              <a:buChar char="•"/>
            </a:pPr>
            <a:r>
              <a:rPr lang="en-US" sz="3200" spc="-134">
                <a:solidFill>
                  <a:srgbClr val="000000"/>
                </a:solidFill>
                <a:latin typeface="DM Sans"/>
              </a:rPr>
              <a:t>Utilized the Adam optimizer with a learning rate set to 0.01</a:t>
            </a:r>
          </a:p>
        </p:txBody>
      </p:sp>
      <p:sp>
        <p:nvSpPr>
          <p:cNvPr name="TextBox 25" id="25"/>
          <p:cNvSpPr txBox="true"/>
          <p:nvPr/>
        </p:nvSpPr>
        <p:spPr>
          <a:xfrm rot="0">
            <a:off x="951904" y="8810974"/>
            <a:ext cx="7073124" cy="1013841"/>
          </a:xfrm>
          <a:prstGeom prst="rect">
            <a:avLst/>
          </a:prstGeom>
        </p:spPr>
        <p:txBody>
          <a:bodyPr anchor="t" rtlCol="false" tIns="0" lIns="0" bIns="0" rIns="0">
            <a:spAutoFit/>
          </a:bodyPr>
          <a:lstStyle/>
          <a:p>
            <a:pPr algn="just" marL="690881" indent="-345440" lvl="1">
              <a:lnSpc>
                <a:spcPts val="4032"/>
              </a:lnSpc>
              <a:buFont typeface="Arial"/>
              <a:buChar char="•"/>
            </a:pPr>
            <a:r>
              <a:rPr lang="en-US" sz="3200" spc="-134">
                <a:solidFill>
                  <a:srgbClr val="000000"/>
                </a:solidFill>
                <a:latin typeface="DM Sans"/>
              </a:rPr>
              <a:t>Configured the model with two LSTM layers, each having 110 units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142605" y="3407052"/>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077" y="8125892"/>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2979113" y="687305"/>
            <a:ext cx="12329775" cy="1730229"/>
            <a:chOff x="0" y="0"/>
            <a:chExt cx="3247348" cy="455698"/>
          </a:xfrm>
        </p:grpSpPr>
        <p:sp>
          <p:nvSpPr>
            <p:cNvPr name="Freeform 5" id="5"/>
            <p:cNvSpPr/>
            <p:nvPr/>
          </p:nvSpPr>
          <p:spPr>
            <a:xfrm flipH="false" flipV="false" rot="0">
              <a:off x="0" y="0"/>
              <a:ext cx="3247348" cy="455698"/>
            </a:xfrm>
            <a:custGeom>
              <a:avLst/>
              <a:gdLst/>
              <a:ahLst/>
              <a:cxnLst/>
              <a:rect r="r" b="b" t="t" l="l"/>
              <a:pathLst>
                <a:path h="455698" w="3247348">
                  <a:moveTo>
                    <a:pt x="0" y="0"/>
                  </a:moveTo>
                  <a:lnTo>
                    <a:pt x="3247348" y="0"/>
                  </a:lnTo>
                  <a:lnTo>
                    <a:pt x="3247348" y="455698"/>
                  </a:lnTo>
                  <a:lnTo>
                    <a:pt x="0" y="455698"/>
                  </a:lnTo>
                  <a:close/>
                </a:path>
              </a:pathLst>
            </a:custGeom>
            <a:solidFill>
              <a:srgbClr val="DDDEDE"/>
            </a:solidFill>
            <a:ln w="38100" cap="sq">
              <a:solidFill>
                <a:srgbClr val="F1F2F2"/>
              </a:solidFill>
              <a:prstDash val="solid"/>
              <a:miter/>
            </a:ln>
          </p:spPr>
        </p:sp>
        <p:sp>
          <p:nvSpPr>
            <p:cNvPr name="TextBox 6" id="6"/>
            <p:cNvSpPr txBox="true"/>
            <p:nvPr/>
          </p:nvSpPr>
          <p:spPr>
            <a:xfrm>
              <a:off x="0" y="-38100"/>
              <a:ext cx="3247348" cy="493798"/>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1028700" y="3357317"/>
            <a:ext cx="16230600" cy="6291110"/>
            <a:chOff x="0" y="0"/>
            <a:chExt cx="4274726" cy="1656918"/>
          </a:xfrm>
        </p:grpSpPr>
        <p:sp>
          <p:nvSpPr>
            <p:cNvPr name="Freeform 8" id="8"/>
            <p:cNvSpPr/>
            <p:nvPr/>
          </p:nvSpPr>
          <p:spPr>
            <a:xfrm flipH="false" flipV="false" rot="0">
              <a:off x="0" y="0"/>
              <a:ext cx="4274726" cy="1656918"/>
            </a:xfrm>
            <a:custGeom>
              <a:avLst/>
              <a:gdLst/>
              <a:ahLst/>
              <a:cxnLst/>
              <a:rect r="r" b="b" t="t" l="l"/>
              <a:pathLst>
                <a:path h="1656918" w="4274726">
                  <a:moveTo>
                    <a:pt x="0" y="0"/>
                  </a:moveTo>
                  <a:lnTo>
                    <a:pt x="4274726" y="0"/>
                  </a:lnTo>
                  <a:lnTo>
                    <a:pt x="4274726" y="1656918"/>
                  </a:lnTo>
                  <a:lnTo>
                    <a:pt x="0" y="1656918"/>
                  </a:lnTo>
                  <a:close/>
                </a:path>
              </a:pathLst>
            </a:custGeom>
            <a:solidFill>
              <a:srgbClr val="F1F2F2"/>
            </a:solidFill>
          </p:spPr>
        </p:sp>
        <p:sp>
          <p:nvSpPr>
            <p:cNvPr name="TextBox 9" id="9"/>
            <p:cNvSpPr txBox="true"/>
            <p:nvPr/>
          </p:nvSpPr>
          <p:spPr>
            <a:xfrm>
              <a:off x="0" y="-38100"/>
              <a:ext cx="4274726" cy="1695018"/>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2517916" y="1069629"/>
            <a:ext cx="13252168" cy="870331"/>
          </a:xfrm>
          <a:prstGeom prst="rect">
            <a:avLst/>
          </a:prstGeom>
        </p:spPr>
        <p:txBody>
          <a:bodyPr anchor="t" rtlCol="false" tIns="0" lIns="0" bIns="0" rIns="0">
            <a:spAutoFit/>
          </a:bodyPr>
          <a:lstStyle/>
          <a:p>
            <a:pPr algn="ctr">
              <a:lnSpc>
                <a:spcPts val="7153"/>
              </a:lnSpc>
            </a:pPr>
            <a:r>
              <a:rPr lang="en-US" sz="5109">
                <a:solidFill>
                  <a:srgbClr val="000000"/>
                </a:solidFill>
                <a:latin typeface="Fredoka Bold"/>
              </a:rPr>
              <a:t>ALGORITHM AND DEPLOYMENT</a:t>
            </a:r>
          </a:p>
        </p:txBody>
      </p:sp>
      <p:sp>
        <p:nvSpPr>
          <p:cNvPr name="Freeform 11" id="11"/>
          <p:cNvSpPr/>
          <p:nvPr/>
        </p:nvSpPr>
        <p:spPr>
          <a:xfrm flipH="false" flipV="false" rot="0">
            <a:off x="8810039" y="2417534"/>
            <a:ext cx="667922" cy="1003708"/>
          </a:xfrm>
          <a:custGeom>
            <a:avLst/>
            <a:gdLst/>
            <a:ahLst/>
            <a:cxnLst/>
            <a:rect r="r" b="b" t="t" l="l"/>
            <a:pathLst>
              <a:path h="1003708" w="667922">
                <a:moveTo>
                  <a:pt x="0" y="0"/>
                </a:moveTo>
                <a:lnTo>
                  <a:pt x="667922" y="0"/>
                </a:lnTo>
                <a:lnTo>
                  <a:pt x="667922" y="1003708"/>
                </a:lnTo>
                <a:lnTo>
                  <a:pt x="0" y="1003708"/>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5482477" y="3669547"/>
            <a:ext cx="7323047" cy="622743"/>
          </a:xfrm>
          <a:prstGeom prst="rect">
            <a:avLst/>
          </a:prstGeom>
        </p:spPr>
        <p:txBody>
          <a:bodyPr anchor="t" rtlCol="false" tIns="0" lIns="0" bIns="0" rIns="0">
            <a:spAutoFit/>
          </a:bodyPr>
          <a:lstStyle/>
          <a:p>
            <a:pPr algn="ctr">
              <a:lnSpc>
                <a:spcPts val="5050"/>
              </a:lnSpc>
            </a:pPr>
            <a:r>
              <a:rPr lang="en-US" sz="3607" spc="72">
                <a:solidFill>
                  <a:srgbClr val="000000"/>
                </a:solidFill>
                <a:latin typeface="Droid Serif Bold"/>
              </a:rPr>
              <a:t>5. Tokenization and Padding:</a:t>
            </a:r>
          </a:p>
        </p:txBody>
      </p:sp>
      <p:sp>
        <p:nvSpPr>
          <p:cNvPr name="TextBox 13" id="13"/>
          <p:cNvSpPr txBox="true"/>
          <p:nvPr/>
        </p:nvSpPr>
        <p:spPr>
          <a:xfrm rot="0">
            <a:off x="1630419" y="4692340"/>
            <a:ext cx="14873830" cy="1013841"/>
          </a:xfrm>
          <a:prstGeom prst="rect">
            <a:avLst/>
          </a:prstGeom>
        </p:spPr>
        <p:txBody>
          <a:bodyPr anchor="t" rtlCol="false" tIns="0" lIns="0" bIns="0" rIns="0">
            <a:spAutoFit/>
          </a:bodyPr>
          <a:lstStyle/>
          <a:p>
            <a:pPr algn="just" marL="690881" indent="-345440" lvl="1">
              <a:lnSpc>
                <a:spcPts val="4032"/>
              </a:lnSpc>
              <a:buFont typeface="Arial"/>
              <a:buChar char="•"/>
            </a:pPr>
            <a:r>
              <a:rPr lang="en-US" sz="3200" spc="-134">
                <a:solidFill>
                  <a:srgbClr val="000000"/>
                </a:solidFill>
                <a:latin typeface="DM Sans"/>
              </a:rPr>
              <a:t>Tokenized the text data using Keras Tokenizer to convert words into numerical sequences. </a:t>
            </a:r>
          </a:p>
        </p:txBody>
      </p:sp>
      <p:sp>
        <p:nvSpPr>
          <p:cNvPr name="TextBox 14" id="14"/>
          <p:cNvSpPr txBox="true"/>
          <p:nvPr/>
        </p:nvSpPr>
        <p:spPr>
          <a:xfrm rot="0">
            <a:off x="1630419" y="6079581"/>
            <a:ext cx="14873830" cy="509016"/>
          </a:xfrm>
          <a:prstGeom prst="rect">
            <a:avLst/>
          </a:prstGeom>
        </p:spPr>
        <p:txBody>
          <a:bodyPr anchor="t" rtlCol="false" tIns="0" lIns="0" bIns="0" rIns="0">
            <a:spAutoFit/>
          </a:bodyPr>
          <a:lstStyle/>
          <a:p>
            <a:pPr algn="just" marL="690881" indent="-345440" lvl="1">
              <a:lnSpc>
                <a:spcPts val="4032"/>
              </a:lnSpc>
              <a:buFont typeface="Arial"/>
              <a:buChar char="•"/>
            </a:pPr>
            <a:r>
              <a:rPr lang="en-US" sz="3200" spc="-134">
                <a:solidFill>
                  <a:srgbClr val="000000"/>
                </a:solidFill>
                <a:latin typeface="DM Sans"/>
              </a:rPr>
              <a:t>Applied padding to ensure a uniform sequence length of 200 for model input.</a:t>
            </a:r>
          </a:p>
        </p:txBody>
      </p:sp>
      <p:sp>
        <p:nvSpPr>
          <p:cNvPr name="TextBox 15" id="15"/>
          <p:cNvSpPr txBox="true"/>
          <p:nvPr/>
        </p:nvSpPr>
        <p:spPr>
          <a:xfrm rot="0">
            <a:off x="1630419" y="6988647"/>
            <a:ext cx="14873830" cy="1013841"/>
          </a:xfrm>
          <a:prstGeom prst="rect">
            <a:avLst/>
          </a:prstGeom>
        </p:spPr>
        <p:txBody>
          <a:bodyPr anchor="t" rtlCol="false" tIns="0" lIns="0" bIns="0" rIns="0">
            <a:spAutoFit/>
          </a:bodyPr>
          <a:lstStyle/>
          <a:p>
            <a:pPr algn="just" marL="690881" indent="-345440" lvl="1">
              <a:lnSpc>
                <a:spcPts val="4032"/>
              </a:lnSpc>
              <a:buFont typeface="Arial"/>
              <a:buChar char="•"/>
            </a:pPr>
            <a:r>
              <a:rPr lang="en-US" sz="3200" spc="-134">
                <a:solidFill>
                  <a:srgbClr val="000000"/>
                </a:solidFill>
                <a:latin typeface="DM Sans"/>
              </a:rPr>
              <a:t>Set the vocabulary size to 2000 to capture the most frequent words in the dataset.</a:t>
            </a:r>
          </a:p>
        </p:txBody>
      </p:sp>
      <p:sp>
        <p:nvSpPr>
          <p:cNvPr name="TextBox 16" id="16"/>
          <p:cNvSpPr txBox="true"/>
          <p:nvPr/>
        </p:nvSpPr>
        <p:spPr>
          <a:xfrm rot="0">
            <a:off x="1639944" y="8402538"/>
            <a:ext cx="15190259" cy="1013841"/>
          </a:xfrm>
          <a:prstGeom prst="rect">
            <a:avLst/>
          </a:prstGeom>
        </p:spPr>
        <p:txBody>
          <a:bodyPr anchor="t" rtlCol="false" tIns="0" lIns="0" bIns="0" rIns="0">
            <a:spAutoFit/>
          </a:bodyPr>
          <a:lstStyle/>
          <a:p>
            <a:pPr algn="just" marL="690881" indent="-345440" lvl="1">
              <a:lnSpc>
                <a:spcPts val="4032"/>
              </a:lnSpc>
              <a:buFont typeface="Arial"/>
              <a:buChar char="•"/>
            </a:pPr>
            <a:r>
              <a:rPr lang="en-US" sz="3200" spc="-134">
                <a:solidFill>
                  <a:srgbClr val="000000"/>
                </a:solidFill>
                <a:latin typeface="DM Sans"/>
              </a:rPr>
              <a:t>Used an out-of-vocabulary token (OOV) to handle words not in the vocabulary during tokenization.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2123" y="2671640"/>
            <a:ext cx="15807177" cy="3186439"/>
            <a:chOff x="0" y="0"/>
            <a:chExt cx="4163207" cy="839227"/>
          </a:xfrm>
        </p:grpSpPr>
        <p:sp>
          <p:nvSpPr>
            <p:cNvPr name="Freeform 3" id="3"/>
            <p:cNvSpPr/>
            <p:nvPr/>
          </p:nvSpPr>
          <p:spPr>
            <a:xfrm flipH="false" flipV="false" rot="0">
              <a:off x="0" y="0"/>
              <a:ext cx="4163207" cy="839227"/>
            </a:xfrm>
            <a:custGeom>
              <a:avLst/>
              <a:gdLst/>
              <a:ahLst/>
              <a:cxnLst/>
              <a:rect r="r" b="b" t="t" l="l"/>
              <a:pathLst>
                <a:path h="839227" w="4163207">
                  <a:moveTo>
                    <a:pt x="0" y="0"/>
                  </a:moveTo>
                  <a:lnTo>
                    <a:pt x="4163207" y="0"/>
                  </a:lnTo>
                  <a:lnTo>
                    <a:pt x="4163207" y="839227"/>
                  </a:lnTo>
                  <a:lnTo>
                    <a:pt x="0" y="839227"/>
                  </a:lnTo>
                  <a:close/>
                </a:path>
              </a:pathLst>
            </a:custGeom>
            <a:solidFill>
              <a:srgbClr val="F1F2F2"/>
            </a:solidFill>
          </p:spPr>
        </p:sp>
        <p:sp>
          <p:nvSpPr>
            <p:cNvPr name="TextBox 4" id="4"/>
            <p:cNvSpPr txBox="true"/>
            <p:nvPr/>
          </p:nvSpPr>
          <p:spPr>
            <a:xfrm>
              <a:off x="0" y="-38100"/>
              <a:ext cx="4163207" cy="87732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139012" y="687305"/>
            <a:ext cx="7692091" cy="1479510"/>
            <a:chOff x="0" y="0"/>
            <a:chExt cx="2025900" cy="389665"/>
          </a:xfrm>
        </p:grpSpPr>
        <p:sp>
          <p:nvSpPr>
            <p:cNvPr name="Freeform 6" id="6"/>
            <p:cNvSpPr/>
            <p:nvPr/>
          </p:nvSpPr>
          <p:spPr>
            <a:xfrm flipH="false" flipV="false" rot="0">
              <a:off x="0" y="0"/>
              <a:ext cx="2025900" cy="389665"/>
            </a:xfrm>
            <a:custGeom>
              <a:avLst/>
              <a:gdLst/>
              <a:ahLst/>
              <a:cxnLst/>
              <a:rect r="r" b="b" t="t" l="l"/>
              <a:pathLst>
                <a:path h="389665" w="2025900">
                  <a:moveTo>
                    <a:pt x="0" y="0"/>
                  </a:moveTo>
                  <a:lnTo>
                    <a:pt x="2025900" y="0"/>
                  </a:lnTo>
                  <a:lnTo>
                    <a:pt x="2025900" y="389665"/>
                  </a:lnTo>
                  <a:lnTo>
                    <a:pt x="0" y="389665"/>
                  </a:lnTo>
                  <a:close/>
                </a:path>
              </a:pathLst>
            </a:custGeom>
            <a:solidFill>
              <a:srgbClr val="DDDEDE"/>
            </a:solidFill>
            <a:ln w="38100" cap="sq">
              <a:solidFill>
                <a:srgbClr val="F1F2F2"/>
              </a:solidFill>
              <a:prstDash val="solid"/>
              <a:miter/>
            </a:ln>
          </p:spPr>
        </p:sp>
        <p:sp>
          <p:nvSpPr>
            <p:cNvPr name="TextBox 7" id="7"/>
            <p:cNvSpPr txBox="true"/>
            <p:nvPr/>
          </p:nvSpPr>
          <p:spPr>
            <a:xfrm>
              <a:off x="0" y="-38100"/>
              <a:ext cx="2025900" cy="427765"/>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631425" y="9815181"/>
            <a:ext cx="19974273" cy="1861295"/>
            <a:chOff x="0" y="0"/>
            <a:chExt cx="5260714" cy="490218"/>
          </a:xfrm>
        </p:grpSpPr>
        <p:sp>
          <p:nvSpPr>
            <p:cNvPr name="Freeform 9" id="9"/>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0" id="10"/>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true" flipV="false" rot="-1536545">
            <a:off x="16487867" y="-6185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6672410" y="933450"/>
            <a:ext cx="4600279" cy="870394"/>
          </a:xfrm>
          <a:prstGeom prst="rect">
            <a:avLst/>
          </a:prstGeom>
        </p:spPr>
        <p:txBody>
          <a:bodyPr anchor="t" rtlCol="false" tIns="0" lIns="0" bIns="0" rIns="0">
            <a:spAutoFit/>
          </a:bodyPr>
          <a:lstStyle/>
          <a:p>
            <a:pPr algn="ctr">
              <a:lnSpc>
                <a:spcPts val="7150"/>
              </a:lnSpc>
            </a:pPr>
            <a:r>
              <a:rPr lang="en-US" sz="5107">
                <a:solidFill>
                  <a:srgbClr val="000000"/>
                </a:solidFill>
                <a:latin typeface="Fredoka Bold"/>
              </a:rPr>
              <a:t>DEPLOYMENT</a:t>
            </a:r>
          </a:p>
        </p:txBody>
      </p:sp>
      <p:grpSp>
        <p:nvGrpSpPr>
          <p:cNvPr name="Group 13" id="13"/>
          <p:cNvGrpSpPr/>
          <p:nvPr/>
        </p:nvGrpSpPr>
        <p:grpSpPr>
          <a:xfrm rot="0">
            <a:off x="1452123" y="6185875"/>
            <a:ext cx="15807177" cy="3186439"/>
            <a:chOff x="0" y="0"/>
            <a:chExt cx="4163207" cy="839227"/>
          </a:xfrm>
        </p:grpSpPr>
        <p:sp>
          <p:nvSpPr>
            <p:cNvPr name="Freeform 14" id="14"/>
            <p:cNvSpPr/>
            <p:nvPr/>
          </p:nvSpPr>
          <p:spPr>
            <a:xfrm flipH="false" flipV="false" rot="0">
              <a:off x="0" y="0"/>
              <a:ext cx="4163207" cy="839227"/>
            </a:xfrm>
            <a:custGeom>
              <a:avLst/>
              <a:gdLst/>
              <a:ahLst/>
              <a:cxnLst/>
              <a:rect r="r" b="b" t="t" l="l"/>
              <a:pathLst>
                <a:path h="839227" w="4163207">
                  <a:moveTo>
                    <a:pt x="0" y="0"/>
                  </a:moveTo>
                  <a:lnTo>
                    <a:pt x="4163207" y="0"/>
                  </a:lnTo>
                  <a:lnTo>
                    <a:pt x="4163207" y="839227"/>
                  </a:lnTo>
                  <a:lnTo>
                    <a:pt x="0" y="839227"/>
                  </a:lnTo>
                  <a:close/>
                </a:path>
              </a:pathLst>
            </a:custGeom>
            <a:solidFill>
              <a:srgbClr val="F1F2F2"/>
            </a:solidFill>
          </p:spPr>
        </p:sp>
        <p:sp>
          <p:nvSpPr>
            <p:cNvPr name="TextBox 15" id="15"/>
            <p:cNvSpPr txBox="true"/>
            <p:nvPr/>
          </p:nvSpPr>
          <p:spPr>
            <a:xfrm>
              <a:off x="0" y="-38100"/>
              <a:ext cx="4163207" cy="877327"/>
            </a:xfrm>
            <a:prstGeom prst="rect">
              <a:avLst/>
            </a:prstGeom>
          </p:spPr>
          <p:txBody>
            <a:bodyPr anchor="ctr" rtlCol="false" tIns="50800" lIns="50800" bIns="50800" rIns="50800"/>
            <a:lstStyle/>
            <a:p>
              <a:pPr algn="ctr">
                <a:lnSpc>
                  <a:spcPts val="2659"/>
                </a:lnSpc>
                <a:spcBef>
                  <a:spcPct val="0"/>
                </a:spcBef>
              </a:pPr>
            </a:p>
          </p:txBody>
        </p:sp>
      </p:grpSp>
      <p:sp>
        <p:nvSpPr>
          <p:cNvPr name="AutoShape 16" id="16"/>
          <p:cNvSpPr/>
          <p:nvPr/>
        </p:nvSpPr>
        <p:spPr>
          <a:xfrm flipV="true">
            <a:off x="6453332" y="3211964"/>
            <a:ext cx="19050" cy="2128788"/>
          </a:xfrm>
          <a:prstGeom prst="line">
            <a:avLst/>
          </a:prstGeom>
          <a:ln cap="flat" w="133350">
            <a:solidFill>
              <a:srgbClr val="DDDEDE"/>
            </a:solidFill>
            <a:prstDash val="solid"/>
            <a:headEnd type="none" len="sm" w="sm"/>
            <a:tailEnd type="none" len="sm" w="sm"/>
          </a:ln>
        </p:spPr>
      </p:sp>
      <p:sp>
        <p:nvSpPr>
          <p:cNvPr name="AutoShape 17" id="17"/>
          <p:cNvSpPr/>
          <p:nvPr/>
        </p:nvSpPr>
        <p:spPr>
          <a:xfrm flipV="true">
            <a:off x="6386660" y="6549134"/>
            <a:ext cx="0" cy="2440872"/>
          </a:xfrm>
          <a:prstGeom prst="line">
            <a:avLst/>
          </a:prstGeom>
          <a:ln cap="flat" w="133350">
            <a:solidFill>
              <a:srgbClr val="DDDEDE"/>
            </a:solidFill>
            <a:prstDash val="solid"/>
            <a:headEnd type="none" len="sm" w="sm"/>
            <a:tailEnd type="none" len="sm" w="sm"/>
          </a:ln>
        </p:spPr>
      </p:sp>
      <p:sp>
        <p:nvSpPr>
          <p:cNvPr name="Freeform 18" id="18"/>
          <p:cNvSpPr/>
          <p:nvPr/>
        </p:nvSpPr>
        <p:spPr>
          <a:xfrm flipH="true" flipV="false" rot="9999176">
            <a:off x="-1316676" y="171656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9" id="19"/>
          <p:cNvSpPr txBox="true"/>
          <p:nvPr/>
        </p:nvSpPr>
        <p:spPr>
          <a:xfrm rot="0">
            <a:off x="1822159" y="3663593"/>
            <a:ext cx="2869106" cy="1296478"/>
          </a:xfrm>
          <a:prstGeom prst="rect">
            <a:avLst/>
          </a:prstGeom>
        </p:spPr>
        <p:txBody>
          <a:bodyPr anchor="t" rtlCol="false" tIns="0" lIns="0" bIns="0" rIns="0">
            <a:spAutoFit/>
          </a:bodyPr>
          <a:lstStyle/>
          <a:p>
            <a:pPr algn="ctr">
              <a:lnSpc>
                <a:spcPts val="5190"/>
              </a:lnSpc>
            </a:pPr>
            <a:r>
              <a:rPr lang="en-US" sz="3707" spc="74">
                <a:solidFill>
                  <a:srgbClr val="000000"/>
                </a:solidFill>
                <a:latin typeface="Droid Serif Bold"/>
              </a:rPr>
              <a:t>1. Jupyter Notebook:</a:t>
            </a:r>
          </a:p>
        </p:txBody>
      </p:sp>
      <p:sp>
        <p:nvSpPr>
          <p:cNvPr name="TextBox 20" id="20"/>
          <p:cNvSpPr txBox="true"/>
          <p:nvPr/>
        </p:nvSpPr>
        <p:spPr>
          <a:xfrm rot="0">
            <a:off x="1672011" y="7092756"/>
            <a:ext cx="4026653" cy="1296478"/>
          </a:xfrm>
          <a:prstGeom prst="rect">
            <a:avLst/>
          </a:prstGeom>
        </p:spPr>
        <p:txBody>
          <a:bodyPr anchor="t" rtlCol="false" tIns="0" lIns="0" bIns="0" rIns="0">
            <a:spAutoFit/>
          </a:bodyPr>
          <a:lstStyle/>
          <a:p>
            <a:pPr algn="ctr">
              <a:lnSpc>
                <a:spcPts val="5190"/>
              </a:lnSpc>
            </a:pPr>
            <a:r>
              <a:rPr lang="en-US" sz="3707" spc="74">
                <a:solidFill>
                  <a:srgbClr val="000000"/>
                </a:solidFill>
                <a:latin typeface="Droid Serif Bold"/>
              </a:rPr>
              <a:t>2. Django Web Application:</a:t>
            </a:r>
          </a:p>
        </p:txBody>
      </p:sp>
      <p:sp>
        <p:nvSpPr>
          <p:cNvPr name="TextBox 21" id="21"/>
          <p:cNvSpPr txBox="true"/>
          <p:nvPr/>
        </p:nvSpPr>
        <p:spPr>
          <a:xfrm rot="0">
            <a:off x="6681935" y="3199948"/>
            <a:ext cx="10393083" cy="2233295"/>
          </a:xfrm>
          <a:prstGeom prst="rect">
            <a:avLst/>
          </a:prstGeom>
        </p:spPr>
        <p:txBody>
          <a:bodyPr anchor="t" rtlCol="false" tIns="0" lIns="0" bIns="0" rIns="0">
            <a:spAutoFit/>
          </a:bodyPr>
          <a:lstStyle/>
          <a:p>
            <a:pPr algn="just">
              <a:lnSpc>
                <a:spcPts val="4480"/>
              </a:lnSpc>
            </a:pPr>
            <a:r>
              <a:rPr lang="en-US" sz="3200" spc="-35">
                <a:solidFill>
                  <a:srgbClr val="000000"/>
                </a:solidFill>
                <a:latin typeface="DM Sans"/>
              </a:rPr>
              <a:t>The chatbot code is hosted on GitHub by implementing the main code directly on a Jupyter Notebook. This approach allows for easy viewing and execution of the code.</a:t>
            </a:r>
          </a:p>
        </p:txBody>
      </p:sp>
      <p:sp>
        <p:nvSpPr>
          <p:cNvPr name="TextBox 22" id="22"/>
          <p:cNvSpPr txBox="true"/>
          <p:nvPr/>
        </p:nvSpPr>
        <p:spPr>
          <a:xfrm rot="0">
            <a:off x="6681935" y="6629110"/>
            <a:ext cx="10393083" cy="2233295"/>
          </a:xfrm>
          <a:prstGeom prst="rect">
            <a:avLst/>
          </a:prstGeom>
        </p:spPr>
        <p:txBody>
          <a:bodyPr anchor="t" rtlCol="false" tIns="0" lIns="0" bIns="0" rIns="0">
            <a:spAutoFit/>
          </a:bodyPr>
          <a:lstStyle/>
          <a:p>
            <a:pPr algn="just">
              <a:lnSpc>
                <a:spcPts val="4480"/>
              </a:lnSpc>
            </a:pPr>
            <a:r>
              <a:rPr lang="en-US" sz="3200" spc="-35">
                <a:solidFill>
                  <a:srgbClr val="000000"/>
                </a:solidFill>
                <a:latin typeface="DM Sans"/>
              </a:rPr>
              <a:t>The chatbot is presented as a user-friendly web-based interface using the Django framework and hosted on GitHub. This method offers a seamless user experience and makes the chatbot accessible via a web browser.</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9987137" y="6292003"/>
            <a:ext cx="19974273" cy="1861295"/>
            <a:chOff x="0" y="0"/>
            <a:chExt cx="5260714" cy="490218"/>
          </a:xfrm>
        </p:grpSpPr>
        <p:sp>
          <p:nvSpPr>
            <p:cNvPr name="Freeform 3" id="3"/>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4" id="4"/>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832595" y="894461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10800000">
            <a:off x="14654065" y="82559"/>
            <a:ext cx="3395204" cy="1049427"/>
          </a:xfrm>
          <a:custGeom>
            <a:avLst/>
            <a:gdLst/>
            <a:ahLst/>
            <a:cxnLst/>
            <a:rect r="r" b="b" t="t" l="l"/>
            <a:pathLst>
              <a:path h="1049427" w="3395204">
                <a:moveTo>
                  <a:pt x="3395205" y="0"/>
                </a:moveTo>
                <a:lnTo>
                  <a:pt x="0" y="0"/>
                </a:lnTo>
                <a:lnTo>
                  <a:pt x="0" y="1049427"/>
                </a:lnTo>
                <a:lnTo>
                  <a:pt x="3395205" y="1049427"/>
                </a:lnTo>
                <a:lnTo>
                  <a:pt x="339520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319911" y="837036"/>
            <a:ext cx="4910698" cy="639253"/>
          </a:xfrm>
          <a:prstGeom prst="rect">
            <a:avLst/>
          </a:prstGeom>
        </p:spPr>
        <p:txBody>
          <a:bodyPr anchor="t" rtlCol="false" tIns="0" lIns="0" bIns="0" rIns="0">
            <a:spAutoFit/>
          </a:bodyPr>
          <a:lstStyle/>
          <a:p>
            <a:pPr algn="ctr">
              <a:lnSpc>
                <a:spcPts val="5190"/>
              </a:lnSpc>
            </a:pPr>
          </a:p>
        </p:txBody>
      </p:sp>
      <p:sp>
        <p:nvSpPr>
          <p:cNvPr name="TextBox 8" id="8"/>
          <p:cNvSpPr txBox="true"/>
          <p:nvPr/>
        </p:nvSpPr>
        <p:spPr>
          <a:xfrm rot="0">
            <a:off x="1319911" y="2583804"/>
            <a:ext cx="15939389" cy="1296670"/>
          </a:xfrm>
          <a:prstGeom prst="rect">
            <a:avLst/>
          </a:prstGeom>
        </p:spPr>
        <p:txBody>
          <a:bodyPr anchor="t" rtlCol="false" tIns="0" lIns="0" bIns="0" rIns="0">
            <a:spAutoFit/>
          </a:bodyPr>
          <a:lstStyle/>
          <a:p>
            <a:pPr algn="just">
              <a:lnSpc>
                <a:spcPts val="5179"/>
              </a:lnSpc>
            </a:pPr>
            <a:r>
              <a:rPr lang="en-US" sz="3699" spc="-40">
                <a:solidFill>
                  <a:srgbClr val="000000"/>
                </a:solidFill>
                <a:latin typeface="Droid Serif Bold"/>
              </a:rPr>
              <a:t>Online Shoppers:</a:t>
            </a:r>
            <a:r>
              <a:rPr lang="en-US" sz="3699" spc="-40">
                <a:solidFill>
                  <a:srgbClr val="000000"/>
                </a:solidFill>
                <a:latin typeface="Droid Serif"/>
              </a:rPr>
              <a:t> Individuals looking for product information, recommendations, or assistance with their shopping experience</a:t>
            </a:r>
          </a:p>
        </p:txBody>
      </p:sp>
      <p:grpSp>
        <p:nvGrpSpPr>
          <p:cNvPr name="Group 9" id="9"/>
          <p:cNvGrpSpPr/>
          <p:nvPr/>
        </p:nvGrpSpPr>
        <p:grpSpPr>
          <a:xfrm rot="0">
            <a:off x="4405927" y="363809"/>
            <a:ext cx="9476147" cy="1329781"/>
            <a:chOff x="0" y="0"/>
            <a:chExt cx="3247348" cy="455698"/>
          </a:xfrm>
        </p:grpSpPr>
        <p:sp>
          <p:nvSpPr>
            <p:cNvPr name="Freeform 10" id="10"/>
            <p:cNvSpPr/>
            <p:nvPr/>
          </p:nvSpPr>
          <p:spPr>
            <a:xfrm flipH="false" flipV="false" rot="0">
              <a:off x="0" y="0"/>
              <a:ext cx="3247348" cy="455698"/>
            </a:xfrm>
            <a:custGeom>
              <a:avLst/>
              <a:gdLst/>
              <a:ahLst/>
              <a:cxnLst/>
              <a:rect r="r" b="b" t="t" l="l"/>
              <a:pathLst>
                <a:path h="455698" w="3247348">
                  <a:moveTo>
                    <a:pt x="0" y="0"/>
                  </a:moveTo>
                  <a:lnTo>
                    <a:pt x="3247348" y="0"/>
                  </a:lnTo>
                  <a:lnTo>
                    <a:pt x="3247348" y="455698"/>
                  </a:lnTo>
                  <a:lnTo>
                    <a:pt x="0" y="455698"/>
                  </a:lnTo>
                  <a:close/>
                </a:path>
              </a:pathLst>
            </a:custGeom>
            <a:solidFill>
              <a:srgbClr val="DDDEDE"/>
            </a:solidFill>
            <a:ln w="38100" cap="sq">
              <a:solidFill>
                <a:srgbClr val="F1F2F2"/>
              </a:solidFill>
              <a:prstDash val="solid"/>
              <a:miter/>
            </a:ln>
          </p:spPr>
        </p:sp>
        <p:sp>
          <p:nvSpPr>
            <p:cNvPr name="TextBox 11" id="11"/>
            <p:cNvSpPr txBox="true"/>
            <p:nvPr/>
          </p:nvSpPr>
          <p:spPr>
            <a:xfrm>
              <a:off x="0" y="-38100"/>
              <a:ext cx="3247348" cy="493798"/>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4051470" y="635603"/>
            <a:ext cx="10185060" cy="870331"/>
          </a:xfrm>
          <a:prstGeom prst="rect">
            <a:avLst/>
          </a:prstGeom>
        </p:spPr>
        <p:txBody>
          <a:bodyPr anchor="t" rtlCol="false" tIns="0" lIns="0" bIns="0" rIns="0">
            <a:spAutoFit/>
          </a:bodyPr>
          <a:lstStyle/>
          <a:p>
            <a:pPr algn="ctr">
              <a:lnSpc>
                <a:spcPts val="7153"/>
              </a:lnSpc>
            </a:pPr>
            <a:r>
              <a:rPr lang="en-US" sz="5109">
                <a:solidFill>
                  <a:srgbClr val="000000"/>
                </a:solidFill>
                <a:latin typeface="Fredoka Bold"/>
              </a:rPr>
              <a:t>WHO ARE THE END USERS?</a:t>
            </a:r>
          </a:p>
        </p:txBody>
      </p:sp>
      <p:sp>
        <p:nvSpPr>
          <p:cNvPr name="TextBox 13" id="13"/>
          <p:cNvSpPr txBox="true"/>
          <p:nvPr/>
        </p:nvSpPr>
        <p:spPr>
          <a:xfrm rot="0">
            <a:off x="1319911" y="4351863"/>
            <a:ext cx="15939389" cy="1296670"/>
          </a:xfrm>
          <a:prstGeom prst="rect">
            <a:avLst/>
          </a:prstGeom>
        </p:spPr>
        <p:txBody>
          <a:bodyPr anchor="t" rtlCol="false" tIns="0" lIns="0" bIns="0" rIns="0">
            <a:spAutoFit/>
          </a:bodyPr>
          <a:lstStyle/>
          <a:p>
            <a:pPr algn="just">
              <a:lnSpc>
                <a:spcPts val="5179"/>
              </a:lnSpc>
            </a:pPr>
            <a:r>
              <a:rPr lang="en-US" sz="3699" spc="-40">
                <a:solidFill>
                  <a:srgbClr val="000000"/>
                </a:solidFill>
                <a:latin typeface="Droid Serif Bold"/>
              </a:rPr>
              <a:t>Customer Support Teams: </a:t>
            </a:r>
            <a:r>
              <a:rPr lang="en-US" sz="3699" spc="-40">
                <a:solidFill>
                  <a:srgbClr val="000000"/>
                </a:solidFill>
                <a:latin typeface="Droid Serif"/>
              </a:rPr>
              <a:t>Staff members responsible for handling customer queries and providing timely and accurate responses.</a:t>
            </a:r>
          </a:p>
        </p:txBody>
      </p:sp>
      <p:sp>
        <p:nvSpPr>
          <p:cNvPr name="TextBox 14" id="14"/>
          <p:cNvSpPr txBox="true"/>
          <p:nvPr/>
        </p:nvSpPr>
        <p:spPr>
          <a:xfrm rot="0">
            <a:off x="1319911" y="6115258"/>
            <a:ext cx="15939389" cy="1296670"/>
          </a:xfrm>
          <a:prstGeom prst="rect">
            <a:avLst/>
          </a:prstGeom>
        </p:spPr>
        <p:txBody>
          <a:bodyPr anchor="t" rtlCol="false" tIns="0" lIns="0" bIns="0" rIns="0">
            <a:spAutoFit/>
          </a:bodyPr>
          <a:lstStyle/>
          <a:p>
            <a:pPr algn="just">
              <a:lnSpc>
                <a:spcPts val="5179"/>
              </a:lnSpc>
            </a:pPr>
            <a:r>
              <a:rPr lang="en-US" sz="3699" spc="-40">
                <a:solidFill>
                  <a:srgbClr val="000000"/>
                </a:solidFill>
                <a:latin typeface="Droid Serif Bold"/>
              </a:rPr>
              <a:t>Website Visitors:</a:t>
            </a:r>
            <a:r>
              <a:rPr lang="en-US" sz="3699" spc="-40">
                <a:solidFill>
                  <a:srgbClr val="000000"/>
                </a:solidFill>
                <a:latin typeface="Droid Serif"/>
              </a:rPr>
              <a:t>  Potential customers exploring the eCommerce website whomay have questions or require assistance. </a:t>
            </a:r>
          </a:p>
        </p:txBody>
      </p:sp>
      <p:sp>
        <p:nvSpPr>
          <p:cNvPr name="TextBox 15" id="15"/>
          <p:cNvSpPr txBox="true"/>
          <p:nvPr/>
        </p:nvSpPr>
        <p:spPr>
          <a:xfrm rot="0">
            <a:off x="1319911" y="7878653"/>
            <a:ext cx="15939389" cy="1296670"/>
          </a:xfrm>
          <a:prstGeom prst="rect">
            <a:avLst/>
          </a:prstGeom>
        </p:spPr>
        <p:txBody>
          <a:bodyPr anchor="t" rtlCol="false" tIns="0" lIns="0" bIns="0" rIns="0">
            <a:spAutoFit/>
          </a:bodyPr>
          <a:lstStyle/>
          <a:p>
            <a:pPr algn="just">
              <a:lnSpc>
                <a:spcPts val="5179"/>
              </a:lnSpc>
            </a:pPr>
            <a:r>
              <a:rPr lang="en-US" sz="3699" spc="-40">
                <a:solidFill>
                  <a:srgbClr val="000000"/>
                </a:solidFill>
                <a:latin typeface="Droid Serif Bold"/>
              </a:rPr>
              <a:t>Technical Support:</a:t>
            </a:r>
            <a:r>
              <a:rPr lang="en-US" sz="3699" spc="-40">
                <a:solidFill>
                  <a:srgbClr val="000000"/>
                </a:solidFill>
                <a:latin typeface="Droid Serif"/>
              </a:rPr>
              <a:t> IT professionals or developers involved in maintaining and updating the chatbot's functionality and performance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115825" y="308325"/>
            <a:ext cx="6056350" cy="1355179"/>
            <a:chOff x="0" y="0"/>
            <a:chExt cx="1595088" cy="356920"/>
          </a:xfrm>
        </p:grpSpPr>
        <p:sp>
          <p:nvSpPr>
            <p:cNvPr name="Freeform 3" id="3"/>
            <p:cNvSpPr/>
            <p:nvPr/>
          </p:nvSpPr>
          <p:spPr>
            <a:xfrm flipH="false" flipV="false" rot="0">
              <a:off x="0" y="0"/>
              <a:ext cx="1595088" cy="356920"/>
            </a:xfrm>
            <a:custGeom>
              <a:avLst/>
              <a:gdLst/>
              <a:ahLst/>
              <a:cxnLst/>
              <a:rect r="r" b="b" t="t" l="l"/>
              <a:pathLst>
                <a:path h="356920" w="1595088">
                  <a:moveTo>
                    <a:pt x="0" y="0"/>
                  </a:moveTo>
                  <a:lnTo>
                    <a:pt x="1595088" y="0"/>
                  </a:lnTo>
                  <a:lnTo>
                    <a:pt x="1595088" y="356920"/>
                  </a:lnTo>
                  <a:lnTo>
                    <a:pt x="0" y="356920"/>
                  </a:lnTo>
                  <a:close/>
                </a:path>
              </a:pathLst>
            </a:custGeom>
            <a:solidFill>
              <a:srgbClr val="DDDEDE"/>
            </a:solidFill>
            <a:ln w="38100" cap="sq">
              <a:solidFill>
                <a:srgbClr val="F1F2F2"/>
              </a:solidFill>
              <a:prstDash val="solid"/>
              <a:miter/>
            </a:ln>
          </p:spPr>
        </p:sp>
        <p:sp>
          <p:nvSpPr>
            <p:cNvPr name="TextBox 4" id="4"/>
            <p:cNvSpPr txBox="true"/>
            <p:nvPr/>
          </p:nvSpPr>
          <p:spPr>
            <a:xfrm>
              <a:off x="0" y="-19050"/>
              <a:ext cx="1595088" cy="375970"/>
            </a:xfrm>
            <a:prstGeom prst="rect">
              <a:avLst/>
            </a:prstGeom>
          </p:spPr>
          <p:txBody>
            <a:bodyPr anchor="ctr" rtlCol="false" tIns="50800" lIns="50800" bIns="50800" rIns="50800"/>
            <a:lstStyle/>
            <a:p>
              <a:pPr algn="ctr">
                <a:lnSpc>
                  <a:spcPts val="1680"/>
                </a:lnSpc>
                <a:spcBef>
                  <a:spcPct val="0"/>
                </a:spcBef>
              </a:pPr>
            </a:p>
          </p:txBody>
        </p:sp>
      </p:grpSp>
      <p:grpSp>
        <p:nvGrpSpPr>
          <p:cNvPr name="Group 5" id="5"/>
          <p:cNvGrpSpPr/>
          <p:nvPr/>
        </p:nvGrpSpPr>
        <p:grpSpPr>
          <a:xfrm rot="0">
            <a:off x="-576611" y="8801100"/>
            <a:ext cx="19974273" cy="1861295"/>
            <a:chOff x="0" y="0"/>
            <a:chExt cx="5260714" cy="490218"/>
          </a:xfrm>
        </p:grpSpPr>
        <p:sp>
          <p:nvSpPr>
            <p:cNvPr name="Freeform 6" id="6"/>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7" id="7"/>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false" rot="0">
            <a:off x="15561698" y="480251"/>
            <a:ext cx="3395204" cy="1049427"/>
          </a:xfrm>
          <a:custGeom>
            <a:avLst/>
            <a:gdLst/>
            <a:ahLst/>
            <a:cxnLst/>
            <a:rect r="r" b="b" t="t" l="l"/>
            <a:pathLst>
              <a:path h="1049427" w="3395204">
                <a:moveTo>
                  <a:pt x="3395204" y="0"/>
                </a:moveTo>
                <a:lnTo>
                  <a:pt x="0" y="0"/>
                </a:lnTo>
                <a:lnTo>
                  <a:pt x="0" y="1049427"/>
                </a:lnTo>
                <a:lnTo>
                  <a:pt x="3395204" y="1049427"/>
                </a:lnTo>
                <a:lnTo>
                  <a:pt x="339520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994756" y="1824706"/>
            <a:ext cx="14778887" cy="6815192"/>
          </a:xfrm>
          <a:custGeom>
            <a:avLst/>
            <a:gdLst/>
            <a:ahLst/>
            <a:cxnLst/>
            <a:rect r="r" b="b" t="t" l="l"/>
            <a:pathLst>
              <a:path h="6815192" w="14778887">
                <a:moveTo>
                  <a:pt x="0" y="0"/>
                </a:moveTo>
                <a:lnTo>
                  <a:pt x="14778887" y="0"/>
                </a:lnTo>
                <a:lnTo>
                  <a:pt x="14778887" y="6815192"/>
                </a:lnTo>
                <a:lnTo>
                  <a:pt x="0" y="6815192"/>
                </a:lnTo>
                <a:lnTo>
                  <a:pt x="0" y="0"/>
                </a:lnTo>
                <a:close/>
              </a:path>
            </a:pathLst>
          </a:custGeom>
          <a:blipFill>
            <a:blip r:embed="rId6"/>
            <a:stretch>
              <a:fillRect l="0" t="-6613" r="0" b="-6613"/>
            </a:stretch>
          </a:blipFill>
        </p:spPr>
      </p:sp>
      <p:sp>
        <p:nvSpPr>
          <p:cNvPr name="TextBox 11" id="11"/>
          <p:cNvSpPr txBox="true"/>
          <p:nvPr/>
        </p:nvSpPr>
        <p:spPr>
          <a:xfrm rot="0">
            <a:off x="5910979" y="554470"/>
            <a:ext cx="6466041" cy="870331"/>
          </a:xfrm>
          <a:prstGeom prst="rect">
            <a:avLst/>
          </a:prstGeom>
        </p:spPr>
        <p:txBody>
          <a:bodyPr anchor="t" rtlCol="false" tIns="0" lIns="0" bIns="0" rIns="0">
            <a:spAutoFit/>
          </a:bodyPr>
          <a:lstStyle/>
          <a:p>
            <a:pPr algn="ctr">
              <a:lnSpc>
                <a:spcPts val="7153"/>
              </a:lnSpc>
            </a:pPr>
            <a:r>
              <a:rPr lang="en-US" sz="5109">
                <a:solidFill>
                  <a:srgbClr val="000000"/>
                </a:solidFill>
                <a:latin typeface="Fredoka Bold"/>
              </a:rPr>
              <a:t>RESULT </a:t>
            </a:r>
          </a:p>
        </p:txBody>
      </p:sp>
      <p:sp>
        <p:nvSpPr>
          <p:cNvPr name="TextBox 12" id="12"/>
          <p:cNvSpPr txBox="true"/>
          <p:nvPr/>
        </p:nvSpPr>
        <p:spPr>
          <a:xfrm rot="0">
            <a:off x="4308112" y="9163050"/>
            <a:ext cx="9690826" cy="862375"/>
          </a:xfrm>
          <a:prstGeom prst="rect">
            <a:avLst/>
          </a:prstGeom>
        </p:spPr>
        <p:txBody>
          <a:bodyPr anchor="t" rtlCol="false" tIns="0" lIns="0" bIns="0" rIns="0">
            <a:spAutoFit/>
          </a:bodyPr>
          <a:lstStyle/>
          <a:p>
            <a:pPr algn="ctr">
              <a:lnSpc>
                <a:spcPts val="7067"/>
              </a:lnSpc>
            </a:pPr>
            <a:r>
              <a:rPr lang="en-US" sz="5048" spc="-262">
                <a:solidFill>
                  <a:srgbClr val="000000"/>
                </a:solidFill>
                <a:latin typeface="DM Sans Bold"/>
              </a:rPr>
              <a:t>Executed  on  Jupyter</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115825" y="251175"/>
            <a:ext cx="6056350" cy="1355179"/>
            <a:chOff x="0" y="0"/>
            <a:chExt cx="1595088" cy="356920"/>
          </a:xfrm>
        </p:grpSpPr>
        <p:sp>
          <p:nvSpPr>
            <p:cNvPr name="Freeform 3" id="3"/>
            <p:cNvSpPr/>
            <p:nvPr/>
          </p:nvSpPr>
          <p:spPr>
            <a:xfrm flipH="false" flipV="false" rot="0">
              <a:off x="0" y="0"/>
              <a:ext cx="1595088" cy="356920"/>
            </a:xfrm>
            <a:custGeom>
              <a:avLst/>
              <a:gdLst/>
              <a:ahLst/>
              <a:cxnLst/>
              <a:rect r="r" b="b" t="t" l="l"/>
              <a:pathLst>
                <a:path h="356920" w="1595088">
                  <a:moveTo>
                    <a:pt x="0" y="0"/>
                  </a:moveTo>
                  <a:lnTo>
                    <a:pt x="1595088" y="0"/>
                  </a:lnTo>
                  <a:lnTo>
                    <a:pt x="1595088" y="356920"/>
                  </a:lnTo>
                  <a:lnTo>
                    <a:pt x="0" y="356920"/>
                  </a:lnTo>
                  <a:close/>
                </a:path>
              </a:pathLst>
            </a:custGeom>
            <a:solidFill>
              <a:srgbClr val="DDDEDE"/>
            </a:solidFill>
            <a:ln w="38100" cap="sq">
              <a:solidFill>
                <a:srgbClr val="F1F2F2"/>
              </a:solidFill>
              <a:prstDash val="solid"/>
              <a:miter/>
            </a:ln>
          </p:spPr>
        </p:sp>
        <p:sp>
          <p:nvSpPr>
            <p:cNvPr name="TextBox 4" id="4"/>
            <p:cNvSpPr txBox="true"/>
            <p:nvPr/>
          </p:nvSpPr>
          <p:spPr>
            <a:xfrm>
              <a:off x="0" y="-19050"/>
              <a:ext cx="1595088" cy="375970"/>
            </a:xfrm>
            <a:prstGeom prst="rect">
              <a:avLst/>
            </a:prstGeom>
          </p:spPr>
          <p:txBody>
            <a:bodyPr anchor="ctr" rtlCol="false" tIns="50800" lIns="50800" bIns="50800" rIns="50800"/>
            <a:lstStyle/>
            <a:p>
              <a:pPr algn="ctr">
                <a:lnSpc>
                  <a:spcPts val="1680"/>
                </a:lnSpc>
                <a:spcBef>
                  <a:spcPct val="0"/>
                </a:spcBef>
              </a:pPr>
            </a:p>
          </p:txBody>
        </p:sp>
      </p:grpSp>
      <p:grpSp>
        <p:nvGrpSpPr>
          <p:cNvPr name="Group 5" id="5"/>
          <p:cNvGrpSpPr/>
          <p:nvPr/>
        </p:nvGrpSpPr>
        <p:grpSpPr>
          <a:xfrm rot="0">
            <a:off x="-576611" y="8801100"/>
            <a:ext cx="19974273" cy="1861295"/>
            <a:chOff x="0" y="0"/>
            <a:chExt cx="5260714" cy="490218"/>
          </a:xfrm>
        </p:grpSpPr>
        <p:sp>
          <p:nvSpPr>
            <p:cNvPr name="Freeform 6" id="6"/>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7" id="7"/>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false" rot="0">
            <a:off x="15561698" y="480251"/>
            <a:ext cx="3395204" cy="1049427"/>
          </a:xfrm>
          <a:custGeom>
            <a:avLst/>
            <a:gdLst/>
            <a:ahLst/>
            <a:cxnLst/>
            <a:rect r="r" b="b" t="t" l="l"/>
            <a:pathLst>
              <a:path h="1049427" w="3395204">
                <a:moveTo>
                  <a:pt x="3395204" y="0"/>
                </a:moveTo>
                <a:lnTo>
                  <a:pt x="0" y="0"/>
                </a:lnTo>
                <a:lnTo>
                  <a:pt x="0" y="1049427"/>
                </a:lnTo>
                <a:lnTo>
                  <a:pt x="3395204" y="1049427"/>
                </a:lnTo>
                <a:lnTo>
                  <a:pt x="339520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3395081" y="1814682"/>
            <a:ext cx="12049940" cy="6778091"/>
          </a:xfrm>
          <a:custGeom>
            <a:avLst/>
            <a:gdLst/>
            <a:ahLst/>
            <a:cxnLst/>
            <a:rect r="r" b="b" t="t" l="l"/>
            <a:pathLst>
              <a:path h="6778091" w="12049940">
                <a:moveTo>
                  <a:pt x="0" y="0"/>
                </a:moveTo>
                <a:lnTo>
                  <a:pt x="12049940" y="0"/>
                </a:lnTo>
                <a:lnTo>
                  <a:pt x="12049940" y="6778091"/>
                </a:lnTo>
                <a:lnTo>
                  <a:pt x="0" y="6778091"/>
                </a:lnTo>
                <a:lnTo>
                  <a:pt x="0" y="0"/>
                </a:lnTo>
                <a:close/>
              </a:path>
            </a:pathLst>
          </a:custGeom>
          <a:blipFill>
            <a:blip r:embed="rId6"/>
            <a:stretch>
              <a:fillRect l="-4174" t="0" r="-4174" b="-28774"/>
            </a:stretch>
          </a:blipFill>
        </p:spPr>
      </p:sp>
      <p:sp>
        <p:nvSpPr>
          <p:cNvPr name="TextBox 11" id="11"/>
          <p:cNvSpPr txBox="true"/>
          <p:nvPr/>
        </p:nvSpPr>
        <p:spPr>
          <a:xfrm rot="0">
            <a:off x="5910979" y="497320"/>
            <a:ext cx="6466041" cy="870331"/>
          </a:xfrm>
          <a:prstGeom prst="rect">
            <a:avLst/>
          </a:prstGeom>
        </p:spPr>
        <p:txBody>
          <a:bodyPr anchor="t" rtlCol="false" tIns="0" lIns="0" bIns="0" rIns="0">
            <a:spAutoFit/>
          </a:bodyPr>
          <a:lstStyle/>
          <a:p>
            <a:pPr algn="ctr">
              <a:lnSpc>
                <a:spcPts val="7153"/>
              </a:lnSpc>
            </a:pPr>
            <a:r>
              <a:rPr lang="en-US" sz="5109">
                <a:solidFill>
                  <a:srgbClr val="000000"/>
                </a:solidFill>
                <a:latin typeface="Fredoka Bold"/>
              </a:rPr>
              <a:t>RESULT </a:t>
            </a:r>
          </a:p>
        </p:txBody>
      </p:sp>
      <p:sp>
        <p:nvSpPr>
          <p:cNvPr name="TextBox 12" id="12"/>
          <p:cNvSpPr txBox="true"/>
          <p:nvPr/>
        </p:nvSpPr>
        <p:spPr>
          <a:xfrm rot="0">
            <a:off x="4317637" y="9163050"/>
            <a:ext cx="9690826" cy="862375"/>
          </a:xfrm>
          <a:prstGeom prst="rect">
            <a:avLst/>
          </a:prstGeom>
        </p:spPr>
        <p:txBody>
          <a:bodyPr anchor="t" rtlCol="false" tIns="0" lIns="0" bIns="0" rIns="0">
            <a:spAutoFit/>
          </a:bodyPr>
          <a:lstStyle/>
          <a:p>
            <a:pPr algn="ctr">
              <a:lnSpc>
                <a:spcPts val="7067"/>
              </a:lnSpc>
            </a:pPr>
            <a:r>
              <a:rPr lang="en-US" sz="5048" spc="-262">
                <a:solidFill>
                  <a:srgbClr val="000000"/>
                </a:solidFill>
                <a:latin typeface="DM Sans Bold"/>
              </a:rPr>
              <a:t>Implemented on Django</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505943"/>
            <a:ext cx="16230600" cy="7464274"/>
            <a:chOff x="0" y="0"/>
            <a:chExt cx="4274726" cy="1965899"/>
          </a:xfrm>
        </p:grpSpPr>
        <p:sp>
          <p:nvSpPr>
            <p:cNvPr name="Freeform 3" id="3"/>
            <p:cNvSpPr/>
            <p:nvPr/>
          </p:nvSpPr>
          <p:spPr>
            <a:xfrm flipH="false" flipV="false" rot="0">
              <a:off x="0" y="0"/>
              <a:ext cx="4274726" cy="1965899"/>
            </a:xfrm>
            <a:custGeom>
              <a:avLst/>
              <a:gdLst/>
              <a:ahLst/>
              <a:cxnLst/>
              <a:rect r="r" b="b" t="t" l="l"/>
              <a:pathLst>
                <a:path h="1965899" w="4274726">
                  <a:moveTo>
                    <a:pt x="0" y="0"/>
                  </a:moveTo>
                  <a:lnTo>
                    <a:pt x="4274726" y="0"/>
                  </a:lnTo>
                  <a:lnTo>
                    <a:pt x="4274726" y="1965899"/>
                  </a:lnTo>
                  <a:lnTo>
                    <a:pt x="0" y="1965899"/>
                  </a:lnTo>
                  <a:close/>
                </a:path>
              </a:pathLst>
            </a:custGeom>
            <a:solidFill>
              <a:srgbClr val="F1F2F2"/>
            </a:solidFill>
          </p:spPr>
        </p:sp>
        <p:sp>
          <p:nvSpPr>
            <p:cNvPr name="TextBox 4" id="4"/>
            <p:cNvSpPr txBox="true"/>
            <p:nvPr/>
          </p:nvSpPr>
          <p:spPr>
            <a:xfrm>
              <a:off x="0" y="-38100"/>
              <a:ext cx="4274726" cy="2003999"/>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473877" y="667618"/>
            <a:ext cx="7179510" cy="1676650"/>
            <a:chOff x="0" y="0"/>
            <a:chExt cx="1890900" cy="441587"/>
          </a:xfrm>
        </p:grpSpPr>
        <p:sp>
          <p:nvSpPr>
            <p:cNvPr name="Freeform 6" id="6"/>
            <p:cNvSpPr/>
            <p:nvPr/>
          </p:nvSpPr>
          <p:spPr>
            <a:xfrm flipH="false" flipV="false" rot="0">
              <a:off x="0" y="0"/>
              <a:ext cx="1890900" cy="441587"/>
            </a:xfrm>
            <a:custGeom>
              <a:avLst/>
              <a:gdLst/>
              <a:ahLst/>
              <a:cxnLst/>
              <a:rect r="r" b="b" t="t" l="l"/>
              <a:pathLst>
                <a:path h="441587" w="1890900">
                  <a:moveTo>
                    <a:pt x="0" y="0"/>
                  </a:moveTo>
                  <a:lnTo>
                    <a:pt x="1890900" y="0"/>
                  </a:lnTo>
                  <a:lnTo>
                    <a:pt x="1890900" y="441587"/>
                  </a:lnTo>
                  <a:lnTo>
                    <a:pt x="0" y="441587"/>
                  </a:lnTo>
                  <a:close/>
                </a:path>
              </a:pathLst>
            </a:custGeom>
            <a:solidFill>
              <a:srgbClr val="DDDEDE"/>
            </a:solidFill>
            <a:ln w="38100" cap="sq">
              <a:solidFill>
                <a:srgbClr val="F1F2F2"/>
              </a:solidFill>
              <a:prstDash val="solid"/>
              <a:miter/>
            </a:ln>
          </p:spPr>
        </p:sp>
        <p:sp>
          <p:nvSpPr>
            <p:cNvPr name="TextBox 7" id="7"/>
            <p:cNvSpPr txBox="true"/>
            <p:nvPr/>
          </p:nvSpPr>
          <p:spPr>
            <a:xfrm>
              <a:off x="0" y="-38100"/>
              <a:ext cx="1890900" cy="479687"/>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5945076" y="7995529"/>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4543721" y="933450"/>
            <a:ext cx="9200557" cy="870394"/>
          </a:xfrm>
          <a:prstGeom prst="rect">
            <a:avLst/>
          </a:prstGeom>
        </p:spPr>
        <p:txBody>
          <a:bodyPr anchor="t" rtlCol="false" tIns="0" lIns="0" bIns="0" rIns="0">
            <a:spAutoFit/>
          </a:bodyPr>
          <a:lstStyle/>
          <a:p>
            <a:pPr algn="ctr">
              <a:lnSpc>
                <a:spcPts val="7150"/>
              </a:lnSpc>
            </a:pPr>
            <a:r>
              <a:rPr lang="en-US" sz="5107">
                <a:solidFill>
                  <a:srgbClr val="000000"/>
                </a:solidFill>
                <a:latin typeface="Fredoka Bold"/>
              </a:rPr>
              <a:t>CONCLUSION </a:t>
            </a:r>
          </a:p>
        </p:txBody>
      </p:sp>
      <p:sp>
        <p:nvSpPr>
          <p:cNvPr name="TextBox 11" id="11"/>
          <p:cNvSpPr txBox="true"/>
          <p:nvPr/>
        </p:nvSpPr>
        <p:spPr>
          <a:xfrm rot="0">
            <a:off x="1368236" y="3009847"/>
            <a:ext cx="15551528" cy="5004732"/>
          </a:xfrm>
          <a:prstGeom prst="rect">
            <a:avLst/>
          </a:prstGeom>
        </p:spPr>
        <p:txBody>
          <a:bodyPr anchor="t" rtlCol="false" tIns="0" lIns="0" bIns="0" rIns="0">
            <a:spAutoFit/>
          </a:bodyPr>
          <a:lstStyle/>
          <a:p>
            <a:pPr algn="just">
              <a:lnSpc>
                <a:spcPts val="5023"/>
              </a:lnSpc>
            </a:pPr>
            <a:r>
              <a:rPr lang="en-US" sz="3588" spc="-39">
                <a:solidFill>
                  <a:srgbClr val="000000"/>
                </a:solidFill>
                <a:latin typeface="DM Sans"/>
              </a:rPr>
              <a:t>The chatbot code is hosted on GitHub by implementing the main code directly on a Jupyter Notebook. This approach allows for easy viewing and execution of the code.Our eCommerce chatbot leverages advanced AI to deliver personalized customer support, enhancing the shopping experience and providing a competitive edge in the digital marketplace. As AI technologies continue to advance, our chatbot is poised to evolve and offer even more innovative solutions to meet the changing demands of the eCommerce industry.</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96667" y="687305"/>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1952291"/>
            <a:ext cx="16766384" cy="8056366"/>
            <a:chOff x="0" y="0"/>
            <a:chExt cx="4415838" cy="2121841"/>
          </a:xfrm>
        </p:grpSpPr>
        <p:sp>
          <p:nvSpPr>
            <p:cNvPr name="Freeform 4" id="4"/>
            <p:cNvSpPr/>
            <p:nvPr/>
          </p:nvSpPr>
          <p:spPr>
            <a:xfrm flipH="false" flipV="false" rot="0">
              <a:off x="0" y="0"/>
              <a:ext cx="4415838" cy="2121841"/>
            </a:xfrm>
            <a:custGeom>
              <a:avLst/>
              <a:gdLst/>
              <a:ahLst/>
              <a:cxnLst/>
              <a:rect r="r" b="b" t="t" l="l"/>
              <a:pathLst>
                <a:path h="2121841" w="4415838">
                  <a:moveTo>
                    <a:pt x="0" y="0"/>
                  </a:moveTo>
                  <a:lnTo>
                    <a:pt x="4415838" y="0"/>
                  </a:lnTo>
                  <a:lnTo>
                    <a:pt x="4415838" y="2121841"/>
                  </a:lnTo>
                  <a:lnTo>
                    <a:pt x="0" y="2121841"/>
                  </a:lnTo>
                  <a:close/>
                </a:path>
              </a:pathLst>
            </a:custGeom>
            <a:solidFill>
              <a:srgbClr val="F1F2F2"/>
            </a:solidFill>
          </p:spPr>
        </p:sp>
        <p:sp>
          <p:nvSpPr>
            <p:cNvPr name="TextBox 5" id="5"/>
            <p:cNvSpPr txBox="true"/>
            <p:nvPr/>
          </p:nvSpPr>
          <p:spPr>
            <a:xfrm>
              <a:off x="0" y="-38100"/>
              <a:ext cx="4415838" cy="2159941"/>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4272999" y="687305"/>
            <a:ext cx="9742003" cy="1730229"/>
            <a:chOff x="0" y="0"/>
            <a:chExt cx="2565795" cy="455698"/>
          </a:xfrm>
        </p:grpSpPr>
        <p:sp>
          <p:nvSpPr>
            <p:cNvPr name="Freeform 7" id="7"/>
            <p:cNvSpPr/>
            <p:nvPr/>
          </p:nvSpPr>
          <p:spPr>
            <a:xfrm flipH="false" flipV="false" rot="0">
              <a:off x="0" y="0"/>
              <a:ext cx="2565795" cy="455698"/>
            </a:xfrm>
            <a:custGeom>
              <a:avLst/>
              <a:gdLst/>
              <a:ahLst/>
              <a:cxnLst/>
              <a:rect r="r" b="b" t="t" l="l"/>
              <a:pathLst>
                <a:path h="455698" w="2565795">
                  <a:moveTo>
                    <a:pt x="0" y="0"/>
                  </a:moveTo>
                  <a:lnTo>
                    <a:pt x="2565795" y="0"/>
                  </a:lnTo>
                  <a:lnTo>
                    <a:pt x="2565795" y="455698"/>
                  </a:lnTo>
                  <a:lnTo>
                    <a:pt x="0" y="455698"/>
                  </a:lnTo>
                  <a:close/>
                </a:path>
              </a:pathLst>
            </a:custGeom>
            <a:solidFill>
              <a:srgbClr val="DDDEDE"/>
            </a:solidFill>
            <a:ln w="38100" cap="sq">
              <a:solidFill>
                <a:srgbClr val="F1F2F2"/>
              </a:solidFill>
              <a:prstDash val="solid"/>
              <a:miter/>
            </a:ln>
          </p:spPr>
        </p:sp>
        <p:sp>
          <p:nvSpPr>
            <p:cNvPr name="TextBox 8" id="8"/>
            <p:cNvSpPr txBox="true"/>
            <p:nvPr/>
          </p:nvSpPr>
          <p:spPr>
            <a:xfrm>
              <a:off x="0" y="-38100"/>
              <a:ext cx="2565795" cy="493798"/>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15561698" y="981230"/>
            <a:ext cx="3395204" cy="1049427"/>
          </a:xfrm>
          <a:custGeom>
            <a:avLst/>
            <a:gdLst/>
            <a:ahLst/>
            <a:cxnLst/>
            <a:rect r="r" b="b" t="t" l="l"/>
            <a:pathLst>
              <a:path h="1049427" w="3395204">
                <a:moveTo>
                  <a:pt x="0" y="0"/>
                </a:moveTo>
                <a:lnTo>
                  <a:pt x="3395204" y="0"/>
                </a:lnTo>
                <a:lnTo>
                  <a:pt x="3395204" y="1049426"/>
                </a:lnTo>
                <a:lnTo>
                  <a:pt x="0" y="10494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4543721" y="933450"/>
            <a:ext cx="9200557" cy="870331"/>
          </a:xfrm>
          <a:prstGeom prst="rect">
            <a:avLst/>
          </a:prstGeom>
        </p:spPr>
        <p:txBody>
          <a:bodyPr anchor="t" rtlCol="false" tIns="0" lIns="0" bIns="0" rIns="0">
            <a:spAutoFit/>
          </a:bodyPr>
          <a:lstStyle/>
          <a:p>
            <a:pPr algn="ctr">
              <a:lnSpc>
                <a:spcPts val="7153"/>
              </a:lnSpc>
            </a:pPr>
            <a:r>
              <a:rPr lang="en-US" sz="5109">
                <a:solidFill>
                  <a:srgbClr val="000000"/>
                </a:solidFill>
                <a:latin typeface="Fredoka Bold"/>
              </a:rPr>
              <a:t>REFERENCES </a:t>
            </a:r>
          </a:p>
        </p:txBody>
      </p:sp>
      <p:sp>
        <p:nvSpPr>
          <p:cNvPr name="Freeform 11" id="11"/>
          <p:cNvSpPr/>
          <p:nvPr/>
        </p:nvSpPr>
        <p:spPr>
          <a:xfrm flipH="false" flipV="false" rot="0">
            <a:off x="1672742" y="2739977"/>
            <a:ext cx="404981" cy="404981"/>
          </a:xfrm>
          <a:custGeom>
            <a:avLst/>
            <a:gdLst/>
            <a:ahLst/>
            <a:cxnLst/>
            <a:rect r="r" b="b" t="t" l="l"/>
            <a:pathLst>
              <a:path h="404981" w="404981">
                <a:moveTo>
                  <a:pt x="0" y="0"/>
                </a:moveTo>
                <a:lnTo>
                  <a:pt x="404981" y="0"/>
                </a:lnTo>
                <a:lnTo>
                  <a:pt x="404981" y="404981"/>
                </a:lnTo>
                <a:lnTo>
                  <a:pt x="0" y="40498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672742" y="3678358"/>
            <a:ext cx="404981" cy="404981"/>
          </a:xfrm>
          <a:custGeom>
            <a:avLst/>
            <a:gdLst/>
            <a:ahLst/>
            <a:cxnLst/>
            <a:rect r="r" b="b" t="t" l="l"/>
            <a:pathLst>
              <a:path h="404981" w="404981">
                <a:moveTo>
                  <a:pt x="0" y="0"/>
                </a:moveTo>
                <a:lnTo>
                  <a:pt x="404981" y="0"/>
                </a:lnTo>
                <a:lnTo>
                  <a:pt x="404981" y="404981"/>
                </a:lnTo>
                <a:lnTo>
                  <a:pt x="0" y="40498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672742" y="4616739"/>
            <a:ext cx="404981" cy="404981"/>
          </a:xfrm>
          <a:custGeom>
            <a:avLst/>
            <a:gdLst/>
            <a:ahLst/>
            <a:cxnLst/>
            <a:rect r="r" b="b" t="t" l="l"/>
            <a:pathLst>
              <a:path h="404981" w="404981">
                <a:moveTo>
                  <a:pt x="0" y="0"/>
                </a:moveTo>
                <a:lnTo>
                  <a:pt x="404981" y="0"/>
                </a:lnTo>
                <a:lnTo>
                  <a:pt x="404981" y="404981"/>
                </a:lnTo>
                <a:lnTo>
                  <a:pt x="0" y="40498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1672742" y="5555120"/>
            <a:ext cx="404981" cy="404981"/>
          </a:xfrm>
          <a:custGeom>
            <a:avLst/>
            <a:gdLst/>
            <a:ahLst/>
            <a:cxnLst/>
            <a:rect r="r" b="b" t="t" l="l"/>
            <a:pathLst>
              <a:path h="404981" w="404981">
                <a:moveTo>
                  <a:pt x="0" y="0"/>
                </a:moveTo>
                <a:lnTo>
                  <a:pt x="404981" y="0"/>
                </a:lnTo>
                <a:lnTo>
                  <a:pt x="404981" y="404981"/>
                </a:lnTo>
                <a:lnTo>
                  <a:pt x="0" y="40498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672742" y="6493501"/>
            <a:ext cx="404981" cy="404981"/>
          </a:xfrm>
          <a:custGeom>
            <a:avLst/>
            <a:gdLst/>
            <a:ahLst/>
            <a:cxnLst/>
            <a:rect r="r" b="b" t="t" l="l"/>
            <a:pathLst>
              <a:path h="404981" w="404981">
                <a:moveTo>
                  <a:pt x="0" y="0"/>
                </a:moveTo>
                <a:lnTo>
                  <a:pt x="404981" y="0"/>
                </a:lnTo>
                <a:lnTo>
                  <a:pt x="404981" y="404981"/>
                </a:lnTo>
                <a:lnTo>
                  <a:pt x="0" y="40498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672742" y="7431882"/>
            <a:ext cx="404981" cy="404981"/>
          </a:xfrm>
          <a:custGeom>
            <a:avLst/>
            <a:gdLst/>
            <a:ahLst/>
            <a:cxnLst/>
            <a:rect r="r" b="b" t="t" l="l"/>
            <a:pathLst>
              <a:path h="404981" w="404981">
                <a:moveTo>
                  <a:pt x="0" y="0"/>
                </a:moveTo>
                <a:lnTo>
                  <a:pt x="404981" y="0"/>
                </a:lnTo>
                <a:lnTo>
                  <a:pt x="404981" y="404981"/>
                </a:lnTo>
                <a:lnTo>
                  <a:pt x="0" y="40498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672742" y="8370263"/>
            <a:ext cx="404981" cy="404981"/>
          </a:xfrm>
          <a:custGeom>
            <a:avLst/>
            <a:gdLst/>
            <a:ahLst/>
            <a:cxnLst/>
            <a:rect r="r" b="b" t="t" l="l"/>
            <a:pathLst>
              <a:path h="404981" w="404981">
                <a:moveTo>
                  <a:pt x="0" y="0"/>
                </a:moveTo>
                <a:lnTo>
                  <a:pt x="404981" y="0"/>
                </a:lnTo>
                <a:lnTo>
                  <a:pt x="404981" y="404981"/>
                </a:lnTo>
                <a:lnTo>
                  <a:pt x="0" y="40498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1672742" y="9308644"/>
            <a:ext cx="404981" cy="404981"/>
          </a:xfrm>
          <a:custGeom>
            <a:avLst/>
            <a:gdLst/>
            <a:ahLst/>
            <a:cxnLst/>
            <a:rect r="r" b="b" t="t" l="l"/>
            <a:pathLst>
              <a:path h="404981" w="404981">
                <a:moveTo>
                  <a:pt x="0" y="0"/>
                </a:moveTo>
                <a:lnTo>
                  <a:pt x="404981" y="0"/>
                </a:lnTo>
                <a:lnTo>
                  <a:pt x="404981" y="404981"/>
                </a:lnTo>
                <a:lnTo>
                  <a:pt x="0" y="40498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9" id="19"/>
          <p:cNvSpPr txBox="true"/>
          <p:nvPr/>
        </p:nvSpPr>
        <p:spPr>
          <a:xfrm rot="0">
            <a:off x="2246042" y="2635445"/>
            <a:ext cx="12938995" cy="547370"/>
          </a:xfrm>
          <a:prstGeom prst="rect">
            <a:avLst/>
          </a:prstGeom>
        </p:spPr>
        <p:txBody>
          <a:bodyPr anchor="t" rtlCol="false" tIns="0" lIns="0" bIns="0" rIns="0">
            <a:spAutoFit/>
          </a:bodyPr>
          <a:lstStyle/>
          <a:p>
            <a:pPr algn="just">
              <a:lnSpc>
                <a:spcPts val="4480"/>
              </a:lnSpc>
            </a:pPr>
            <a:r>
              <a:rPr lang="en-US" sz="3200" spc="-35">
                <a:solidFill>
                  <a:srgbClr val="000000"/>
                </a:solidFill>
                <a:latin typeface="Droid Serif Bold"/>
              </a:rPr>
              <a:t>NumPy: </a:t>
            </a:r>
            <a:r>
              <a:rPr lang="en-US" sz="3200" spc="-35" u="sng">
                <a:solidFill>
                  <a:srgbClr val="000000"/>
                </a:solidFill>
                <a:latin typeface="Droid Serif"/>
                <a:hlinkClick r:id="rId8" tooltip="https://numpy.org"/>
              </a:rPr>
              <a:t>https://numpy.org/</a:t>
            </a:r>
          </a:p>
        </p:txBody>
      </p:sp>
      <p:sp>
        <p:nvSpPr>
          <p:cNvPr name="TextBox 20" id="20"/>
          <p:cNvSpPr txBox="true"/>
          <p:nvPr/>
        </p:nvSpPr>
        <p:spPr>
          <a:xfrm rot="0">
            <a:off x="2246042" y="3573826"/>
            <a:ext cx="12938995" cy="547370"/>
          </a:xfrm>
          <a:prstGeom prst="rect">
            <a:avLst/>
          </a:prstGeom>
        </p:spPr>
        <p:txBody>
          <a:bodyPr anchor="t" rtlCol="false" tIns="0" lIns="0" bIns="0" rIns="0">
            <a:spAutoFit/>
          </a:bodyPr>
          <a:lstStyle/>
          <a:p>
            <a:pPr algn="just">
              <a:lnSpc>
                <a:spcPts val="4480"/>
              </a:lnSpc>
            </a:pPr>
            <a:r>
              <a:rPr lang="en-US" sz="3200" spc="-35">
                <a:solidFill>
                  <a:srgbClr val="000000"/>
                </a:solidFill>
                <a:latin typeface="Droid Serif Bold"/>
              </a:rPr>
              <a:t>TensorFlow:</a:t>
            </a:r>
            <a:r>
              <a:rPr lang="en-US" sz="3200" spc="-35" u="sng">
                <a:solidFill>
                  <a:srgbClr val="000000"/>
                </a:solidFill>
                <a:latin typeface="Droid Serif Bold"/>
                <a:hlinkClick r:id="rId9" tooltip="https://numpy.org"/>
              </a:rPr>
              <a:t> </a:t>
            </a:r>
            <a:r>
              <a:rPr lang="en-US" sz="3200" spc="-35" u="sng">
                <a:solidFill>
                  <a:srgbClr val="000000"/>
                </a:solidFill>
                <a:latin typeface="Droid Serif"/>
                <a:hlinkClick r:id="rId10" tooltip="https://numpy.org"/>
              </a:rPr>
              <a:t>https://www.tensorflow.org/ </a:t>
            </a:r>
          </a:p>
        </p:txBody>
      </p:sp>
      <p:sp>
        <p:nvSpPr>
          <p:cNvPr name="TextBox 21" id="21"/>
          <p:cNvSpPr txBox="true"/>
          <p:nvPr/>
        </p:nvSpPr>
        <p:spPr>
          <a:xfrm rot="0">
            <a:off x="2246042" y="4512207"/>
            <a:ext cx="12938995" cy="547370"/>
          </a:xfrm>
          <a:prstGeom prst="rect">
            <a:avLst/>
          </a:prstGeom>
        </p:spPr>
        <p:txBody>
          <a:bodyPr anchor="t" rtlCol="false" tIns="0" lIns="0" bIns="0" rIns="0">
            <a:spAutoFit/>
          </a:bodyPr>
          <a:lstStyle/>
          <a:p>
            <a:pPr algn="just">
              <a:lnSpc>
                <a:spcPts val="4480"/>
              </a:lnSpc>
            </a:pPr>
            <a:r>
              <a:rPr lang="en-US" sz="3200" spc="-35">
                <a:solidFill>
                  <a:srgbClr val="000000"/>
                </a:solidFill>
                <a:latin typeface="Droid Serif Bold"/>
              </a:rPr>
              <a:t>Keras: </a:t>
            </a:r>
            <a:r>
              <a:rPr lang="en-US" sz="3200" spc="-35" u="sng">
                <a:solidFill>
                  <a:srgbClr val="000000"/>
                </a:solidFill>
                <a:latin typeface="Droid Serif"/>
                <a:hlinkClick r:id="rId11" tooltip="https://keras.io"/>
              </a:rPr>
              <a:t>https://keras.io/</a:t>
            </a:r>
          </a:p>
        </p:txBody>
      </p:sp>
      <p:sp>
        <p:nvSpPr>
          <p:cNvPr name="TextBox 22" id="22"/>
          <p:cNvSpPr txBox="true"/>
          <p:nvPr/>
        </p:nvSpPr>
        <p:spPr>
          <a:xfrm rot="0">
            <a:off x="2246042" y="5450588"/>
            <a:ext cx="12938995" cy="547370"/>
          </a:xfrm>
          <a:prstGeom prst="rect">
            <a:avLst/>
          </a:prstGeom>
        </p:spPr>
        <p:txBody>
          <a:bodyPr anchor="t" rtlCol="false" tIns="0" lIns="0" bIns="0" rIns="0">
            <a:spAutoFit/>
          </a:bodyPr>
          <a:lstStyle/>
          <a:p>
            <a:pPr algn="just">
              <a:lnSpc>
                <a:spcPts val="4480"/>
              </a:lnSpc>
            </a:pPr>
            <a:r>
              <a:rPr lang="en-US" sz="3200" spc="-35">
                <a:solidFill>
                  <a:srgbClr val="000000"/>
                </a:solidFill>
                <a:latin typeface="Droid Serif Bold"/>
              </a:rPr>
              <a:t>scikit-learn (sklearn): </a:t>
            </a:r>
            <a:r>
              <a:rPr lang="en-US" sz="3200" spc="-35" u="sng">
                <a:solidFill>
                  <a:srgbClr val="000000"/>
                </a:solidFill>
                <a:latin typeface="Droid Serif"/>
                <a:hlinkClick r:id="rId12" tooltip="https://scikit-learn.org/stable/"/>
              </a:rPr>
              <a:t>https://scikit-learn.org/stable/</a:t>
            </a:r>
          </a:p>
        </p:txBody>
      </p:sp>
      <p:sp>
        <p:nvSpPr>
          <p:cNvPr name="TextBox 23" id="23"/>
          <p:cNvSpPr txBox="true"/>
          <p:nvPr/>
        </p:nvSpPr>
        <p:spPr>
          <a:xfrm rot="0">
            <a:off x="2246042" y="6388969"/>
            <a:ext cx="12938995" cy="547370"/>
          </a:xfrm>
          <a:prstGeom prst="rect">
            <a:avLst/>
          </a:prstGeom>
        </p:spPr>
        <p:txBody>
          <a:bodyPr anchor="t" rtlCol="false" tIns="0" lIns="0" bIns="0" rIns="0">
            <a:spAutoFit/>
          </a:bodyPr>
          <a:lstStyle/>
          <a:p>
            <a:pPr algn="just">
              <a:lnSpc>
                <a:spcPts val="4480"/>
              </a:lnSpc>
            </a:pPr>
            <a:r>
              <a:rPr lang="en-US" sz="3200" spc="-35">
                <a:solidFill>
                  <a:srgbClr val="000000"/>
                </a:solidFill>
                <a:latin typeface="Droid Serif Bold"/>
              </a:rPr>
              <a:t>Keras Tuner: </a:t>
            </a:r>
            <a:r>
              <a:rPr lang="en-US" sz="3200" spc="-35" u="sng">
                <a:solidFill>
                  <a:srgbClr val="000000"/>
                </a:solidFill>
                <a:latin typeface="Droid Serif"/>
                <a:hlinkClick r:id="rId13" tooltip="https://keras.io/keras_tuner/"/>
              </a:rPr>
              <a:t>https://keras.io/keras_tuner/</a:t>
            </a:r>
          </a:p>
        </p:txBody>
      </p:sp>
      <p:sp>
        <p:nvSpPr>
          <p:cNvPr name="TextBox 24" id="24"/>
          <p:cNvSpPr txBox="true"/>
          <p:nvPr/>
        </p:nvSpPr>
        <p:spPr>
          <a:xfrm rot="0">
            <a:off x="2246042" y="7327350"/>
            <a:ext cx="16041958" cy="547370"/>
          </a:xfrm>
          <a:prstGeom prst="rect">
            <a:avLst/>
          </a:prstGeom>
        </p:spPr>
        <p:txBody>
          <a:bodyPr anchor="t" rtlCol="false" tIns="0" lIns="0" bIns="0" rIns="0">
            <a:spAutoFit/>
          </a:bodyPr>
          <a:lstStyle/>
          <a:p>
            <a:pPr algn="just">
              <a:lnSpc>
                <a:spcPts val="4480"/>
              </a:lnSpc>
            </a:pPr>
            <a:r>
              <a:rPr lang="en-US" sz="3200" spc="-35">
                <a:solidFill>
                  <a:srgbClr val="000000"/>
                </a:solidFill>
                <a:latin typeface="Droid Serif Bold"/>
              </a:rPr>
              <a:t>Pickle (Python's standard library): </a:t>
            </a:r>
            <a:r>
              <a:rPr lang="en-US" sz="3200" spc="-35" u="sng">
                <a:solidFill>
                  <a:srgbClr val="000000"/>
                </a:solidFill>
                <a:latin typeface="Droid Serif"/>
                <a:hlinkClick r:id="rId14" tooltip="https://docs.python.org/3/library/pickle.html"/>
              </a:rPr>
              <a:t>https://docs.python.org/3/library/pickle.html</a:t>
            </a:r>
          </a:p>
        </p:txBody>
      </p:sp>
      <p:sp>
        <p:nvSpPr>
          <p:cNvPr name="TextBox 25" id="25"/>
          <p:cNvSpPr txBox="true"/>
          <p:nvPr/>
        </p:nvSpPr>
        <p:spPr>
          <a:xfrm rot="0">
            <a:off x="2246042" y="8265731"/>
            <a:ext cx="12938995" cy="547370"/>
          </a:xfrm>
          <a:prstGeom prst="rect">
            <a:avLst/>
          </a:prstGeom>
        </p:spPr>
        <p:txBody>
          <a:bodyPr anchor="t" rtlCol="false" tIns="0" lIns="0" bIns="0" rIns="0">
            <a:spAutoFit/>
          </a:bodyPr>
          <a:lstStyle/>
          <a:p>
            <a:pPr algn="just">
              <a:lnSpc>
                <a:spcPts val="4480"/>
              </a:lnSpc>
            </a:pPr>
            <a:r>
              <a:rPr lang="en-US" sz="3200" spc="-35">
                <a:solidFill>
                  <a:srgbClr val="000000"/>
                </a:solidFill>
                <a:latin typeface="Droid Serif Bold"/>
              </a:rPr>
              <a:t>NLTK (Natural Language Toolkit): </a:t>
            </a:r>
            <a:r>
              <a:rPr lang="en-US" sz="3200" spc="-35" u="sng">
                <a:solidFill>
                  <a:srgbClr val="000000"/>
                </a:solidFill>
                <a:latin typeface="Droid Serif"/>
                <a:hlinkClick r:id="rId15" tooltip="https://www.nltk.org"/>
              </a:rPr>
              <a:t>https://www.nltk.org/ </a:t>
            </a:r>
          </a:p>
        </p:txBody>
      </p:sp>
      <p:sp>
        <p:nvSpPr>
          <p:cNvPr name="TextBox 26" id="26"/>
          <p:cNvSpPr txBox="true"/>
          <p:nvPr/>
        </p:nvSpPr>
        <p:spPr>
          <a:xfrm rot="0">
            <a:off x="2246042" y="9204112"/>
            <a:ext cx="12938995" cy="547370"/>
          </a:xfrm>
          <a:prstGeom prst="rect">
            <a:avLst/>
          </a:prstGeom>
        </p:spPr>
        <p:txBody>
          <a:bodyPr anchor="t" rtlCol="false" tIns="0" lIns="0" bIns="0" rIns="0">
            <a:spAutoFit/>
          </a:bodyPr>
          <a:lstStyle/>
          <a:p>
            <a:pPr algn="just">
              <a:lnSpc>
                <a:spcPts val="4480"/>
              </a:lnSpc>
            </a:pPr>
            <a:r>
              <a:rPr lang="en-US" sz="3200" spc="-35">
                <a:solidFill>
                  <a:srgbClr val="000000"/>
                </a:solidFill>
                <a:latin typeface="Droid Serif Bold"/>
              </a:rPr>
              <a:t>Django: </a:t>
            </a:r>
            <a:r>
              <a:rPr lang="en-US" sz="3200" spc="-35" u="sng">
                <a:solidFill>
                  <a:srgbClr val="000000"/>
                </a:solidFill>
                <a:latin typeface="Droid Serif"/>
                <a:hlinkClick r:id="rId16" tooltip="https://www.djangoproject.com"/>
              </a:rPr>
              <a:t>https://www.djangoproject.com/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941347" y="2535757"/>
            <a:ext cx="2693306" cy="2693306"/>
          </a:xfrm>
          <a:custGeom>
            <a:avLst/>
            <a:gdLst/>
            <a:ahLst/>
            <a:cxnLst/>
            <a:rect r="r" b="b" t="t" l="l"/>
            <a:pathLst>
              <a:path h="2693306" w="2693306">
                <a:moveTo>
                  <a:pt x="0" y="0"/>
                </a:moveTo>
                <a:lnTo>
                  <a:pt x="2693306" y="0"/>
                </a:lnTo>
                <a:lnTo>
                  <a:pt x="2693306" y="2693306"/>
                </a:lnTo>
                <a:lnTo>
                  <a:pt x="0" y="26933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19320" y="2901697"/>
            <a:ext cx="1400485" cy="6493178"/>
            <a:chOff x="0" y="0"/>
            <a:chExt cx="368852" cy="1710138"/>
          </a:xfrm>
        </p:grpSpPr>
        <p:sp>
          <p:nvSpPr>
            <p:cNvPr name="Freeform 4" id="4"/>
            <p:cNvSpPr/>
            <p:nvPr/>
          </p:nvSpPr>
          <p:spPr>
            <a:xfrm flipH="false" flipV="false" rot="0">
              <a:off x="0" y="0"/>
              <a:ext cx="368852" cy="1710137"/>
            </a:xfrm>
            <a:custGeom>
              <a:avLst/>
              <a:gdLst/>
              <a:ahLst/>
              <a:cxnLst/>
              <a:rect r="r" b="b" t="t" l="l"/>
              <a:pathLst>
                <a:path h="1710137" w="368852">
                  <a:moveTo>
                    <a:pt x="0" y="0"/>
                  </a:moveTo>
                  <a:lnTo>
                    <a:pt x="368852" y="0"/>
                  </a:lnTo>
                  <a:lnTo>
                    <a:pt x="368852" y="1710137"/>
                  </a:lnTo>
                  <a:lnTo>
                    <a:pt x="0" y="1710137"/>
                  </a:lnTo>
                  <a:close/>
                </a:path>
              </a:pathLst>
            </a:custGeom>
            <a:solidFill>
              <a:srgbClr val="CCCCCC"/>
            </a:solidFill>
          </p:spPr>
        </p:sp>
        <p:sp>
          <p:nvSpPr>
            <p:cNvPr name="TextBox 5" id="5"/>
            <p:cNvSpPr txBox="true"/>
            <p:nvPr/>
          </p:nvSpPr>
          <p:spPr>
            <a:xfrm>
              <a:off x="0" y="-19050"/>
              <a:ext cx="368852" cy="1729188"/>
            </a:xfrm>
            <a:prstGeom prst="rect">
              <a:avLst/>
            </a:prstGeom>
          </p:spPr>
          <p:txBody>
            <a:bodyPr anchor="ctr" rtlCol="false" tIns="50800" lIns="50800" bIns="50800" rIns="50800"/>
            <a:lstStyle/>
            <a:p>
              <a:pPr algn="ctr">
                <a:lnSpc>
                  <a:spcPts val="2859"/>
                </a:lnSpc>
              </a:pPr>
            </a:p>
          </p:txBody>
        </p:sp>
      </p:grpSp>
      <p:grpSp>
        <p:nvGrpSpPr>
          <p:cNvPr name="Group 6" id="6"/>
          <p:cNvGrpSpPr/>
          <p:nvPr/>
        </p:nvGrpSpPr>
        <p:grpSpPr>
          <a:xfrm rot="0">
            <a:off x="5661288" y="594017"/>
            <a:ext cx="6056350" cy="1355179"/>
            <a:chOff x="0" y="0"/>
            <a:chExt cx="1595088" cy="356920"/>
          </a:xfrm>
        </p:grpSpPr>
        <p:sp>
          <p:nvSpPr>
            <p:cNvPr name="Freeform 7" id="7"/>
            <p:cNvSpPr/>
            <p:nvPr/>
          </p:nvSpPr>
          <p:spPr>
            <a:xfrm flipH="false" flipV="false" rot="0">
              <a:off x="0" y="0"/>
              <a:ext cx="1595088" cy="356920"/>
            </a:xfrm>
            <a:custGeom>
              <a:avLst/>
              <a:gdLst/>
              <a:ahLst/>
              <a:cxnLst/>
              <a:rect r="r" b="b" t="t" l="l"/>
              <a:pathLst>
                <a:path h="356920" w="1595088">
                  <a:moveTo>
                    <a:pt x="0" y="0"/>
                  </a:moveTo>
                  <a:lnTo>
                    <a:pt x="1595088" y="0"/>
                  </a:lnTo>
                  <a:lnTo>
                    <a:pt x="1595088" y="356920"/>
                  </a:lnTo>
                  <a:lnTo>
                    <a:pt x="0" y="356920"/>
                  </a:lnTo>
                  <a:close/>
                </a:path>
              </a:pathLst>
            </a:custGeom>
            <a:solidFill>
              <a:srgbClr val="DDDEDE"/>
            </a:solidFill>
            <a:ln w="38100" cap="sq">
              <a:solidFill>
                <a:srgbClr val="F1F2F2"/>
              </a:solidFill>
              <a:prstDash val="solid"/>
              <a:miter/>
            </a:ln>
          </p:spPr>
        </p:sp>
        <p:sp>
          <p:nvSpPr>
            <p:cNvPr name="TextBox 8" id="8"/>
            <p:cNvSpPr txBox="true"/>
            <p:nvPr/>
          </p:nvSpPr>
          <p:spPr>
            <a:xfrm>
              <a:off x="0" y="-19050"/>
              <a:ext cx="1595088" cy="375970"/>
            </a:xfrm>
            <a:prstGeom prst="rect">
              <a:avLst/>
            </a:prstGeom>
          </p:spPr>
          <p:txBody>
            <a:bodyPr anchor="ctr" rtlCol="false" tIns="50800" lIns="50800" bIns="50800" rIns="50800"/>
            <a:lstStyle/>
            <a:p>
              <a:pPr algn="ctr">
                <a:lnSpc>
                  <a:spcPts val="1680"/>
                </a:lnSpc>
                <a:spcBef>
                  <a:spcPct val="0"/>
                </a:spcBef>
              </a:pPr>
            </a:p>
          </p:txBody>
        </p:sp>
      </p:grpSp>
      <p:sp>
        <p:nvSpPr>
          <p:cNvPr name="TextBox 9" id="9"/>
          <p:cNvSpPr txBox="true"/>
          <p:nvPr/>
        </p:nvSpPr>
        <p:spPr>
          <a:xfrm rot="0">
            <a:off x="4980992" y="819150"/>
            <a:ext cx="7416941" cy="870331"/>
          </a:xfrm>
          <a:prstGeom prst="rect">
            <a:avLst/>
          </a:prstGeom>
        </p:spPr>
        <p:txBody>
          <a:bodyPr anchor="t" rtlCol="false" tIns="0" lIns="0" bIns="0" rIns="0">
            <a:spAutoFit/>
          </a:bodyPr>
          <a:lstStyle/>
          <a:p>
            <a:pPr algn="ctr" marL="0" indent="0" lvl="0">
              <a:lnSpc>
                <a:spcPts val="7153"/>
              </a:lnSpc>
              <a:spcBef>
                <a:spcPct val="0"/>
              </a:spcBef>
            </a:pPr>
            <a:r>
              <a:rPr lang="en-US" sz="5109" strike="noStrike" u="none">
                <a:solidFill>
                  <a:srgbClr val="000000"/>
                </a:solidFill>
                <a:latin typeface="Fredoka Bold"/>
              </a:rPr>
              <a:t>AGENDA</a:t>
            </a:r>
          </a:p>
        </p:txBody>
      </p:sp>
      <p:sp>
        <p:nvSpPr>
          <p:cNvPr name="TextBox 10" id="10"/>
          <p:cNvSpPr txBox="true"/>
          <p:nvPr/>
        </p:nvSpPr>
        <p:spPr>
          <a:xfrm rot="0">
            <a:off x="5231353" y="322518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01</a:t>
            </a:r>
          </a:p>
        </p:txBody>
      </p:sp>
      <p:sp>
        <p:nvSpPr>
          <p:cNvPr name="TextBox 11" id="11"/>
          <p:cNvSpPr txBox="true"/>
          <p:nvPr/>
        </p:nvSpPr>
        <p:spPr>
          <a:xfrm rot="0">
            <a:off x="5231353" y="4870142"/>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02</a:t>
            </a:r>
          </a:p>
        </p:txBody>
      </p:sp>
      <p:sp>
        <p:nvSpPr>
          <p:cNvPr name="TextBox 12" id="12"/>
          <p:cNvSpPr txBox="true"/>
          <p:nvPr/>
        </p:nvSpPr>
        <p:spPr>
          <a:xfrm rot="0">
            <a:off x="5250954" y="6515100"/>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03</a:t>
            </a:r>
          </a:p>
        </p:txBody>
      </p:sp>
      <p:sp>
        <p:nvSpPr>
          <p:cNvPr name="TextBox 13" id="13"/>
          <p:cNvSpPr txBox="true"/>
          <p:nvPr/>
        </p:nvSpPr>
        <p:spPr>
          <a:xfrm rot="0">
            <a:off x="5250954" y="816292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04</a:t>
            </a:r>
          </a:p>
        </p:txBody>
      </p:sp>
      <p:sp>
        <p:nvSpPr>
          <p:cNvPr name="TextBox 14" id="14"/>
          <p:cNvSpPr txBox="true"/>
          <p:nvPr/>
        </p:nvSpPr>
        <p:spPr>
          <a:xfrm rot="0">
            <a:off x="6607430" y="3333137"/>
            <a:ext cx="5790503" cy="41854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PROBLEM STATEMENT</a:t>
            </a:r>
          </a:p>
        </p:txBody>
      </p:sp>
      <p:sp>
        <p:nvSpPr>
          <p:cNvPr name="TextBox 15" id="15"/>
          <p:cNvSpPr txBox="true"/>
          <p:nvPr/>
        </p:nvSpPr>
        <p:spPr>
          <a:xfrm rot="0">
            <a:off x="6607430" y="6691487"/>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SYSTEM REQUIREMENT</a:t>
            </a:r>
          </a:p>
        </p:txBody>
      </p:sp>
      <p:sp>
        <p:nvSpPr>
          <p:cNvPr name="TextBox 16" id="16"/>
          <p:cNvSpPr txBox="true"/>
          <p:nvPr/>
        </p:nvSpPr>
        <p:spPr>
          <a:xfrm rot="0">
            <a:off x="6607430" y="8267976"/>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ALGORITHM AND DEPLOYMENT</a:t>
            </a:r>
          </a:p>
        </p:txBody>
      </p:sp>
      <p:sp>
        <p:nvSpPr>
          <p:cNvPr name="TextBox 17" id="17"/>
          <p:cNvSpPr txBox="true"/>
          <p:nvPr/>
        </p:nvSpPr>
        <p:spPr>
          <a:xfrm rot="0">
            <a:off x="6607430" y="4975193"/>
            <a:ext cx="5790503" cy="41854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PROPOSED SYSTEM/SOLUTION</a:t>
            </a:r>
          </a:p>
        </p:txBody>
      </p:sp>
      <p:sp>
        <p:nvSpPr>
          <p:cNvPr name="Freeform 18" id="18"/>
          <p:cNvSpPr/>
          <p:nvPr/>
        </p:nvSpPr>
        <p:spPr>
          <a:xfrm flipH="false" flipV="false" rot="0">
            <a:off x="-1337476" y="-622861"/>
            <a:ext cx="3074522" cy="3074522"/>
          </a:xfrm>
          <a:custGeom>
            <a:avLst/>
            <a:gdLst/>
            <a:ahLst/>
            <a:cxnLst/>
            <a:rect r="r" b="b" t="t" l="l"/>
            <a:pathLst>
              <a:path h="3074522" w="3074522">
                <a:moveTo>
                  <a:pt x="0" y="0"/>
                </a:moveTo>
                <a:lnTo>
                  <a:pt x="3074523" y="0"/>
                </a:lnTo>
                <a:lnTo>
                  <a:pt x="3074523" y="3074522"/>
                </a:lnTo>
                <a:lnTo>
                  <a:pt x="0" y="30745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431469" y="89154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941347" y="2535757"/>
            <a:ext cx="2693306" cy="2693306"/>
          </a:xfrm>
          <a:custGeom>
            <a:avLst/>
            <a:gdLst/>
            <a:ahLst/>
            <a:cxnLst/>
            <a:rect r="r" b="b" t="t" l="l"/>
            <a:pathLst>
              <a:path h="2693306" w="2693306">
                <a:moveTo>
                  <a:pt x="0" y="0"/>
                </a:moveTo>
                <a:lnTo>
                  <a:pt x="2693306" y="0"/>
                </a:lnTo>
                <a:lnTo>
                  <a:pt x="2693306" y="2693306"/>
                </a:lnTo>
                <a:lnTo>
                  <a:pt x="0" y="26933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19320" y="2901697"/>
            <a:ext cx="1400485" cy="6493178"/>
            <a:chOff x="0" y="0"/>
            <a:chExt cx="368852" cy="1710138"/>
          </a:xfrm>
        </p:grpSpPr>
        <p:sp>
          <p:nvSpPr>
            <p:cNvPr name="Freeform 4" id="4"/>
            <p:cNvSpPr/>
            <p:nvPr/>
          </p:nvSpPr>
          <p:spPr>
            <a:xfrm flipH="false" flipV="false" rot="0">
              <a:off x="0" y="0"/>
              <a:ext cx="368852" cy="1710137"/>
            </a:xfrm>
            <a:custGeom>
              <a:avLst/>
              <a:gdLst/>
              <a:ahLst/>
              <a:cxnLst/>
              <a:rect r="r" b="b" t="t" l="l"/>
              <a:pathLst>
                <a:path h="1710137" w="368852">
                  <a:moveTo>
                    <a:pt x="0" y="0"/>
                  </a:moveTo>
                  <a:lnTo>
                    <a:pt x="368852" y="0"/>
                  </a:lnTo>
                  <a:lnTo>
                    <a:pt x="368852" y="1710137"/>
                  </a:lnTo>
                  <a:lnTo>
                    <a:pt x="0" y="1710137"/>
                  </a:lnTo>
                  <a:close/>
                </a:path>
              </a:pathLst>
            </a:custGeom>
            <a:solidFill>
              <a:srgbClr val="CCCCCC"/>
            </a:solidFill>
          </p:spPr>
        </p:sp>
        <p:sp>
          <p:nvSpPr>
            <p:cNvPr name="TextBox 5" id="5"/>
            <p:cNvSpPr txBox="true"/>
            <p:nvPr/>
          </p:nvSpPr>
          <p:spPr>
            <a:xfrm>
              <a:off x="0" y="-19050"/>
              <a:ext cx="368852" cy="1729188"/>
            </a:xfrm>
            <a:prstGeom prst="rect">
              <a:avLst/>
            </a:prstGeom>
          </p:spPr>
          <p:txBody>
            <a:bodyPr anchor="ctr" rtlCol="false" tIns="50800" lIns="50800" bIns="50800" rIns="50800"/>
            <a:lstStyle/>
            <a:p>
              <a:pPr algn="ctr">
                <a:lnSpc>
                  <a:spcPts val="2859"/>
                </a:lnSpc>
              </a:pPr>
            </a:p>
          </p:txBody>
        </p:sp>
      </p:grpSp>
      <p:grpSp>
        <p:nvGrpSpPr>
          <p:cNvPr name="Group 6" id="6"/>
          <p:cNvGrpSpPr/>
          <p:nvPr/>
        </p:nvGrpSpPr>
        <p:grpSpPr>
          <a:xfrm rot="0">
            <a:off x="5661288" y="594017"/>
            <a:ext cx="6056350" cy="1355179"/>
            <a:chOff x="0" y="0"/>
            <a:chExt cx="1595088" cy="356920"/>
          </a:xfrm>
        </p:grpSpPr>
        <p:sp>
          <p:nvSpPr>
            <p:cNvPr name="Freeform 7" id="7"/>
            <p:cNvSpPr/>
            <p:nvPr/>
          </p:nvSpPr>
          <p:spPr>
            <a:xfrm flipH="false" flipV="false" rot="0">
              <a:off x="0" y="0"/>
              <a:ext cx="1595088" cy="356920"/>
            </a:xfrm>
            <a:custGeom>
              <a:avLst/>
              <a:gdLst/>
              <a:ahLst/>
              <a:cxnLst/>
              <a:rect r="r" b="b" t="t" l="l"/>
              <a:pathLst>
                <a:path h="356920" w="1595088">
                  <a:moveTo>
                    <a:pt x="0" y="0"/>
                  </a:moveTo>
                  <a:lnTo>
                    <a:pt x="1595088" y="0"/>
                  </a:lnTo>
                  <a:lnTo>
                    <a:pt x="1595088" y="356920"/>
                  </a:lnTo>
                  <a:lnTo>
                    <a:pt x="0" y="356920"/>
                  </a:lnTo>
                  <a:close/>
                </a:path>
              </a:pathLst>
            </a:custGeom>
            <a:solidFill>
              <a:srgbClr val="DDDEDE"/>
            </a:solidFill>
            <a:ln w="38100" cap="sq">
              <a:solidFill>
                <a:srgbClr val="F1F2F2"/>
              </a:solidFill>
              <a:prstDash val="solid"/>
              <a:miter/>
            </a:ln>
          </p:spPr>
        </p:sp>
        <p:sp>
          <p:nvSpPr>
            <p:cNvPr name="TextBox 8" id="8"/>
            <p:cNvSpPr txBox="true"/>
            <p:nvPr/>
          </p:nvSpPr>
          <p:spPr>
            <a:xfrm>
              <a:off x="0" y="-19050"/>
              <a:ext cx="1595088" cy="375970"/>
            </a:xfrm>
            <a:prstGeom prst="rect">
              <a:avLst/>
            </a:prstGeom>
          </p:spPr>
          <p:txBody>
            <a:bodyPr anchor="ctr" rtlCol="false" tIns="50800" lIns="50800" bIns="50800" rIns="50800"/>
            <a:lstStyle/>
            <a:p>
              <a:pPr algn="ctr">
                <a:lnSpc>
                  <a:spcPts val="1680"/>
                </a:lnSpc>
                <a:spcBef>
                  <a:spcPct val="0"/>
                </a:spcBef>
              </a:pPr>
            </a:p>
          </p:txBody>
        </p:sp>
      </p:grpSp>
      <p:sp>
        <p:nvSpPr>
          <p:cNvPr name="TextBox 9" id="9"/>
          <p:cNvSpPr txBox="true"/>
          <p:nvPr/>
        </p:nvSpPr>
        <p:spPr>
          <a:xfrm rot="0">
            <a:off x="4980992" y="819150"/>
            <a:ext cx="7416941" cy="870331"/>
          </a:xfrm>
          <a:prstGeom prst="rect">
            <a:avLst/>
          </a:prstGeom>
        </p:spPr>
        <p:txBody>
          <a:bodyPr anchor="t" rtlCol="false" tIns="0" lIns="0" bIns="0" rIns="0">
            <a:spAutoFit/>
          </a:bodyPr>
          <a:lstStyle/>
          <a:p>
            <a:pPr algn="ctr" marL="0" indent="0" lvl="0">
              <a:lnSpc>
                <a:spcPts val="7153"/>
              </a:lnSpc>
              <a:spcBef>
                <a:spcPct val="0"/>
              </a:spcBef>
            </a:pPr>
            <a:r>
              <a:rPr lang="en-US" sz="5109" strike="noStrike" u="none">
                <a:solidFill>
                  <a:srgbClr val="000000"/>
                </a:solidFill>
                <a:latin typeface="Fredoka Bold"/>
              </a:rPr>
              <a:t>AGENDA</a:t>
            </a:r>
          </a:p>
        </p:txBody>
      </p:sp>
      <p:sp>
        <p:nvSpPr>
          <p:cNvPr name="TextBox 10" id="10"/>
          <p:cNvSpPr txBox="true"/>
          <p:nvPr/>
        </p:nvSpPr>
        <p:spPr>
          <a:xfrm rot="0">
            <a:off x="5231353" y="322518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05</a:t>
            </a:r>
          </a:p>
        </p:txBody>
      </p:sp>
      <p:sp>
        <p:nvSpPr>
          <p:cNvPr name="TextBox 11" id="11"/>
          <p:cNvSpPr txBox="true"/>
          <p:nvPr/>
        </p:nvSpPr>
        <p:spPr>
          <a:xfrm rot="0">
            <a:off x="5231353" y="4870142"/>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06</a:t>
            </a:r>
          </a:p>
        </p:txBody>
      </p:sp>
      <p:sp>
        <p:nvSpPr>
          <p:cNvPr name="TextBox 12" id="12"/>
          <p:cNvSpPr txBox="true"/>
          <p:nvPr/>
        </p:nvSpPr>
        <p:spPr>
          <a:xfrm rot="0">
            <a:off x="5250954" y="6515100"/>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07</a:t>
            </a:r>
          </a:p>
        </p:txBody>
      </p:sp>
      <p:sp>
        <p:nvSpPr>
          <p:cNvPr name="TextBox 13" id="13"/>
          <p:cNvSpPr txBox="true"/>
          <p:nvPr/>
        </p:nvSpPr>
        <p:spPr>
          <a:xfrm rot="0">
            <a:off x="5250954" y="816292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08</a:t>
            </a:r>
          </a:p>
        </p:txBody>
      </p:sp>
      <p:sp>
        <p:nvSpPr>
          <p:cNvPr name="TextBox 14" id="14"/>
          <p:cNvSpPr txBox="true"/>
          <p:nvPr/>
        </p:nvSpPr>
        <p:spPr>
          <a:xfrm rot="0">
            <a:off x="6607430" y="3333137"/>
            <a:ext cx="5790503" cy="41854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WHO ARE THE END-USERS?</a:t>
            </a:r>
          </a:p>
        </p:txBody>
      </p:sp>
      <p:sp>
        <p:nvSpPr>
          <p:cNvPr name="TextBox 15" id="15"/>
          <p:cNvSpPr txBox="true"/>
          <p:nvPr/>
        </p:nvSpPr>
        <p:spPr>
          <a:xfrm rot="0">
            <a:off x="6607430" y="6691487"/>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CONCLUSION</a:t>
            </a:r>
          </a:p>
        </p:txBody>
      </p:sp>
      <p:sp>
        <p:nvSpPr>
          <p:cNvPr name="TextBox 16" id="16"/>
          <p:cNvSpPr txBox="true"/>
          <p:nvPr/>
        </p:nvSpPr>
        <p:spPr>
          <a:xfrm rot="0">
            <a:off x="6607430" y="8267976"/>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REFERENCES</a:t>
            </a:r>
          </a:p>
        </p:txBody>
      </p:sp>
      <p:sp>
        <p:nvSpPr>
          <p:cNvPr name="TextBox 17" id="17"/>
          <p:cNvSpPr txBox="true"/>
          <p:nvPr/>
        </p:nvSpPr>
        <p:spPr>
          <a:xfrm rot="0">
            <a:off x="6550280" y="4975193"/>
            <a:ext cx="5790503" cy="41854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RESULT</a:t>
            </a:r>
          </a:p>
        </p:txBody>
      </p:sp>
      <p:sp>
        <p:nvSpPr>
          <p:cNvPr name="Freeform 18" id="18"/>
          <p:cNvSpPr/>
          <p:nvPr/>
        </p:nvSpPr>
        <p:spPr>
          <a:xfrm flipH="false" flipV="false" rot="0">
            <a:off x="-1337476" y="-622861"/>
            <a:ext cx="3074522" cy="3074522"/>
          </a:xfrm>
          <a:custGeom>
            <a:avLst/>
            <a:gdLst/>
            <a:ahLst/>
            <a:cxnLst/>
            <a:rect r="r" b="b" t="t" l="l"/>
            <a:pathLst>
              <a:path h="3074522" w="3074522">
                <a:moveTo>
                  <a:pt x="0" y="0"/>
                </a:moveTo>
                <a:lnTo>
                  <a:pt x="3074523" y="0"/>
                </a:lnTo>
                <a:lnTo>
                  <a:pt x="3074523" y="3074522"/>
                </a:lnTo>
                <a:lnTo>
                  <a:pt x="0" y="30745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431469" y="89154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67462" y="2738028"/>
            <a:ext cx="15491838" cy="6078116"/>
            <a:chOff x="0" y="0"/>
            <a:chExt cx="4080155" cy="1600821"/>
          </a:xfrm>
        </p:grpSpPr>
        <p:sp>
          <p:nvSpPr>
            <p:cNvPr name="Freeform 3" id="3"/>
            <p:cNvSpPr/>
            <p:nvPr/>
          </p:nvSpPr>
          <p:spPr>
            <a:xfrm flipH="false" flipV="false" rot="0">
              <a:off x="0" y="0"/>
              <a:ext cx="4080155" cy="1600821"/>
            </a:xfrm>
            <a:custGeom>
              <a:avLst/>
              <a:gdLst/>
              <a:ahLst/>
              <a:cxnLst/>
              <a:rect r="r" b="b" t="t" l="l"/>
              <a:pathLst>
                <a:path h="1600821" w="4080155">
                  <a:moveTo>
                    <a:pt x="0" y="0"/>
                  </a:moveTo>
                  <a:lnTo>
                    <a:pt x="4080155" y="0"/>
                  </a:lnTo>
                  <a:lnTo>
                    <a:pt x="4080155" y="1600821"/>
                  </a:lnTo>
                  <a:lnTo>
                    <a:pt x="0" y="1600821"/>
                  </a:lnTo>
                  <a:close/>
                </a:path>
              </a:pathLst>
            </a:custGeom>
            <a:solidFill>
              <a:srgbClr val="F1F2F2"/>
            </a:solidFill>
          </p:spPr>
        </p:sp>
        <p:sp>
          <p:nvSpPr>
            <p:cNvPr name="TextBox 4" id="4"/>
            <p:cNvSpPr txBox="true"/>
            <p:nvPr/>
          </p:nvSpPr>
          <p:spPr>
            <a:xfrm>
              <a:off x="0" y="-38100"/>
              <a:ext cx="4080155" cy="1638921"/>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139012" y="1470856"/>
            <a:ext cx="8009976" cy="1730229"/>
            <a:chOff x="0" y="0"/>
            <a:chExt cx="2109623" cy="455698"/>
          </a:xfrm>
        </p:grpSpPr>
        <p:sp>
          <p:nvSpPr>
            <p:cNvPr name="Freeform 6" id="6"/>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name="TextBox 7" id="7"/>
            <p:cNvSpPr txBox="true"/>
            <p:nvPr/>
          </p:nvSpPr>
          <p:spPr>
            <a:xfrm>
              <a:off x="0" y="-38100"/>
              <a:ext cx="2109623" cy="49379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5400000">
            <a:off x="-9987137" y="6052519"/>
            <a:ext cx="19974273" cy="1861295"/>
            <a:chOff x="0" y="0"/>
            <a:chExt cx="5260714" cy="490218"/>
          </a:xfrm>
        </p:grpSpPr>
        <p:sp>
          <p:nvSpPr>
            <p:cNvPr name="Freeform 9" id="9"/>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0" id="10"/>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4543721" y="1793200"/>
            <a:ext cx="9200557" cy="870394"/>
          </a:xfrm>
          <a:prstGeom prst="rect">
            <a:avLst/>
          </a:prstGeom>
        </p:spPr>
        <p:txBody>
          <a:bodyPr anchor="t" rtlCol="false" tIns="0" lIns="0" bIns="0" rIns="0">
            <a:spAutoFit/>
          </a:bodyPr>
          <a:lstStyle/>
          <a:p>
            <a:pPr algn="ctr">
              <a:lnSpc>
                <a:spcPts val="7150"/>
              </a:lnSpc>
            </a:pPr>
            <a:r>
              <a:rPr lang="en-US" sz="5107">
                <a:solidFill>
                  <a:srgbClr val="000000"/>
                </a:solidFill>
                <a:latin typeface="Fredoka Bold"/>
              </a:rPr>
              <a:t>PROBLEM STATEMENT</a:t>
            </a:r>
          </a:p>
        </p:txBody>
      </p:sp>
      <p:sp>
        <p:nvSpPr>
          <p:cNvPr name="TextBox 12" id="12"/>
          <p:cNvSpPr txBox="true"/>
          <p:nvPr/>
        </p:nvSpPr>
        <p:spPr>
          <a:xfrm rot="0">
            <a:off x="2698970" y="3897130"/>
            <a:ext cx="14344356" cy="4135464"/>
          </a:xfrm>
          <a:prstGeom prst="rect">
            <a:avLst/>
          </a:prstGeom>
        </p:spPr>
        <p:txBody>
          <a:bodyPr anchor="t" rtlCol="false" tIns="0" lIns="0" bIns="0" rIns="0">
            <a:spAutoFit/>
          </a:bodyPr>
          <a:lstStyle/>
          <a:p>
            <a:pPr>
              <a:lnSpc>
                <a:spcPts val="5504"/>
              </a:lnSpc>
            </a:pPr>
            <a:r>
              <a:rPr lang="en-US" sz="3597" spc="71">
                <a:solidFill>
                  <a:srgbClr val="000000"/>
                </a:solidFill>
                <a:latin typeface="Nunito"/>
              </a:rPr>
              <a:t>The problem in eCommerce customer support is high response times and operational inefficiencies. We implemented an automated chatbot using deep learning techniques to provide </a:t>
            </a:r>
          </a:p>
          <a:p>
            <a:pPr>
              <a:lnSpc>
                <a:spcPts val="5504"/>
              </a:lnSpc>
            </a:pPr>
            <a:r>
              <a:rPr lang="en-US" sz="3597" spc="71">
                <a:solidFill>
                  <a:srgbClr val="000000"/>
                </a:solidFill>
                <a:latin typeface="Nunito"/>
              </a:rPr>
              <a:t>real-time, consistent, and cost-effective customer support. This solution aims to enhance user experience and streamline the support process</a:t>
            </a:r>
          </a:p>
        </p:txBody>
      </p:sp>
      <p:sp>
        <p:nvSpPr>
          <p:cNvPr name="Freeform 13" id="13"/>
          <p:cNvSpPr/>
          <p:nvPr/>
        </p:nvSpPr>
        <p:spPr>
          <a:xfrm flipH="false" flipV="false" rot="0">
            <a:off x="17043326" y="-783833"/>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6590398" y="6983167"/>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854091" y="687305"/>
            <a:ext cx="10817278" cy="1730229"/>
            <a:chOff x="0" y="0"/>
            <a:chExt cx="2848995" cy="455698"/>
          </a:xfrm>
        </p:grpSpPr>
        <p:sp>
          <p:nvSpPr>
            <p:cNvPr name="Freeform 3" id="3"/>
            <p:cNvSpPr/>
            <p:nvPr/>
          </p:nvSpPr>
          <p:spPr>
            <a:xfrm flipH="false" flipV="false" rot="0">
              <a:off x="0" y="0"/>
              <a:ext cx="2848995" cy="455698"/>
            </a:xfrm>
            <a:custGeom>
              <a:avLst/>
              <a:gdLst/>
              <a:ahLst/>
              <a:cxnLst/>
              <a:rect r="r" b="b" t="t" l="l"/>
              <a:pathLst>
                <a:path h="455698" w="2848995">
                  <a:moveTo>
                    <a:pt x="0" y="0"/>
                  </a:moveTo>
                  <a:lnTo>
                    <a:pt x="2848995" y="0"/>
                  </a:lnTo>
                  <a:lnTo>
                    <a:pt x="2848995" y="455698"/>
                  </a:lnTo>
                  <a:lnTo>
                    <a:pt x="0" y="455698"/>
                  </a:lnTo>
                  <a:close/>
                </a:path>
              </a:pathLst>
            </a:custGeom>
            <a:solidFill>
              <a:srgbClr val="DDDEDE"/>
            </a:solidFill>
            <a:ln w="38100" cap="sq">
              <a:solidFill>
                <a:srgbClr val="F1F2F2"/>
              </a:solidFill>
              <a:prstDash val="solid"/>
              <a:miter/>
            </a:ln>
          </p:spPr>
        </p:sp>
        <p:sp>
          <p:nvSpPr>
            <p:cNvPr name="TextBox 4" id="4"/>
            <p:cNvSpPr txBox="true"/>
            <p:nvPr/>
          </p:nvSpPr>
          <p:spPr>
            <a:xfrm>
              <a:off x="0" y="-38100"/>
              <a:ext cx="2848995" cy="493798"/>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621039" y="1046856"/>
            <a:ext cx="13045923" cy="870394"/>
          </a:xfrm>
          <a:prstGeom prst="rect">
            <a:avLst/>
          </a:prstGeom>
        </p:spPr>
        <p:txBody>
          <a:bodyPr anchor="t" rtlCol="false" tIns="0" lIns="0" bIns="0" rIns="0">
            <a:spAutoFit/>
          </a:bodyPr>
          <a:lstStyle/>
          <a:p>
            <a:pPr algn="ctr">
              <a:lnSpc>
                <a:spcPts val="7150"/>
              </a:lnSpc>
            </a:pPr>
            <a:r>
              <a:rPr lang="en-US" sz="5107">
                <a:solidFill>
                  <a:srgbClr val="000000"/>
                </a:solidFill>
                <a:latin typeface="Fredoka Bold"/>
              </a:rPr>
              <a:t>PROPOSED SYSTEM/SOLUTION</a:t>
            </a:r>
          </a:p>
        </p:txBody>
      </p:sp>
      <p:sp>
        <p:nvSpPr>
          <p:cNvPr name="TextBox 6" id="6"/>
          <p:cNvSpPr txBox="true"/>
          <p:nvPr/>
        </p:nvSpPr>
        <p:spPr>
          <a:xfrm rot="0">
            <a:off x="2621039" y="3953872"/>
            <a:ext cx="14831861" cy="1780540"/>
          </a:xfrm>
          <a:prstGeom prst="rect">
            <a:avLst/>
          </a:prstGeom>
        </p:spPr>
        <p:txBody>
          <a:bodyPr anchor="t" rtlCol="false" tIns="0" lIns="0" bIns="0" rIns="0">
            <a:spAutoFit/>
          </a:bodyPr>
          <a:lstStyle/>
          <a:p>
            <a:pPr algn="just">
              <a:lnSpc>
                <a:spcPts val="4759"/>
              </a:lnSpc>
            </a:pPr>
            <a:r>
              <a:rPr lang="en-US" sz="3399">
                <a:solidFill>
                  <a:srgbClr val="000000"/>
                </a:solidFill>
                <a:latin typeface="DM Sans"/>
              </a:rPr>
              <a:t>Design a chatbot architecture using LSTM networks for natural language processing, complemented by text cleaning, tokenization, and intent classification to deliver precise and relevant responses.</a:t>
            </a:r>
          </a:p>
        </p:txBody>
      </p:sp>
      <p:grpSp>
        <p:nvGrpSpPr>
          <p:cNvPr name="Group 7" id="7"/>
          <p:cNvGrpSpPr/>
          <p:nvPr/>
        </p:nvGrpSpPr>
        <p:grpSpPr>
          <a:xfrm rot="5400000">
            <a:off x="-9987137" y="6172547"/>
            <a:ext cx="19974273" cy="1861295"/>
            <a:chOff x="0" y="0"/>
            <a:chExt cx="5260714" cy="490218"/>
          </a:xfrm>
        </p:grpSpPr>
        <p:sp>
          <p:nvSpPr>
            <p:cNvPr name="Freeform 8" id="8"/>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9" id="9"/>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false" flipV="false" rot="0">
            <a:off x="-861170" y="8815862"/>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1162050" y="3166851"/>
            <a:ext cx="7241360" cy="639253"/>
          </a:xfrm>
          <a:prstGeom prst="rect">
            <a:avLst/>
          </a:prstGeom>
        </p:spPr>
        <p:txBody>
          <a:bodyPr anchor="t" rtlCol="false" tIns="0" lIns="0" bIns="0" rIns="0">
            <a:spAutoFit/>
          </a:bodyPr>
          <a:lstStyle/>
          <a:p>
            <a:pPr algn="ctr">
              <a:lnSpc>
                <a:spcPts val="5190"/>
              </a:lnSpc>
            </a:pPr>
            <a:r>
              <a:rPr lang="en-US" sz="3707" spc="74">
                <a:solidFill>
                  <a:srgbClr val="000000"/>
                </a:solidFill>
                <a:latin typeface="Droid Serif Bold"/>
              </a:rPr>
              <a:t>Chatbot Architecture Design:</a:t>
            </a:r>
          </a:p>
        </p:txBody>
      </p:sp>
      <p:sp>
        <p:nvSpPr>
          <p:cNvPr name="TextBox 12" id="12"/>
          <p:cNvSpPr txBox="true"/>
          <p:nvPr/>
        </p:nvSpPr>
        <p:spPr>
          <a:xfrm rot="0">
            <a:off x="1162050" y="6244867"/>
            <a:ext cx="5631913" cy="639253"/>
          </a:xfrm>
          <a:prstGeom prst="rect">
            <a:avLst/>
          </a:prstGeom>
        </p:spPr>
        <p:txBody>
          <a:bodyPr anchor="t" rtlCol="false" tIns="0" lIns="0" bIns="0" rIns="0">
            <a:spAutoFit/>
          </a:bodyPr>
          <a:lstStyle/>
          <a:p>
            <a:pPr algn="ctr">
              <a:lnSpc>
                <a:spcPts val="5190"/>
              </a:lnSpc>
            </a:pPr>
            <a:r>
              <a:rPr lang="en-US" sz="3707" spc="74">
                <a:solidFill>
                  <a:srgbClr val="000000"/>
                </a:solidFill>
                <a:latin typeface="Droid Serif Bold"/>
              </a:rPr>
              <a:t>Deep Learning Model:</a:t>
            </a:r>
          </a:p>
        </p:txBody>
      </p:sp>
      <p:sp>
        <p:nvSpPr>
          <p:cNvPr name="TextBox 13" id="13"/>
          <p:cNvSpPr txBox="true"/>
          <p:nvPr/>
        </p:nvSpPr>
        <p:spPr>
          <a:xfrm rot="0">
            <a:off x="2640089" y="7036520"/>
            <a:ext cx="14831861" cy="2380615"/>
          </a:xfrm>
          <a:prstGeom prst="rect">
            <a:avLst/>
          </a:prstGeom>
        </p:spPr>
        <p:txBody>
          <a:bodyPr anchor="t" rtlCol="false" tIns="0" lIns="0" bIns="0" rIns="0">
            <a:spAutoFit/>
          </a:bodyPr>
          <a:lstStyle/>
          <a:p>
            <a:pPr algn="just">
              <a:lnSpc>
                <a:spcPts val="4759"/>
              </a:lnSpc>
            </a:pPr>
            <a:r>
              <a:rPr lang="en-US" sz="3399">
                <a:solidFill>
                  <a:srgbClr val="000000"/>
                </a:solidFill>
                <a:latin typeface="DM Sans"/>
              </a:rPr>
              <a:t>Utilizing LSTM networks to process and understand the sequential nature of natural language data effectively. This involves processing textual data and capturing long-term dependencies in sequences, facilitating the model's understanding and classification of user queries. </a:t>
            </a:r>
          </a:p>
        </p:txBody>
      </p:sp>
      <p:sp>
        <p:nvSpPr>
          <p:cNvPr name="Freeform 14" id="14"/>
          <p:cNvSpPr/>
          <p:nvPr/>
        </p:nvSpPr>
        <p:spPr>
          <a:xfrm flipH="false" flipV="false" rot="0">
            <a:off x="17452900" y="2201224"/>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778900" y="1624057"/>
            <a:ext cx="14831861" cy="1780540"/>
          </a:xfrm>
          <a:prstGeom prst="rect">
            <a:avLst/>
          </a:prstGeom>
        </p:spPr>
        <p:txBody>
          <a:bodyPr anchor="t" rtlCol="false" tIns="0" lIns="0" bIns="0" rIns="0">
            <a:spAutoFit/>
          </a:bodyPr>
          <a:lstStyle/>
          <a:p>
            <a:pPr algn="just">
              <a:lnSpc>
                <a:spcPts val="4759"/>
              </a:lnSpc>
            </a:pPr>
            <a:r>
              <a:rPr lang="en-US" sz="3399" spc="-37">
                <a:solidFill>
                  <a:srgbClr val="000000"/>
                </a:solidFill>
                <a:latin typeface="DM Sans"/>
              </a:rPr>
              <a:t>This involves removing unnecessary characters, converting text to lowercase, lemmatizing words, and removing stopwords to prepare the text data for model input.</a:t>
            </a:r>
          </a:p>
        </p:txBody>
      </p:sp>
      <p:grpSp>
        <p:nvGrpSpPr>
          <p:cNvPr name="Group 3" id="3"/>
          <p:cNvGrpSpPr/>
          <p:nvPr/>
        </p:nvGrpSpPr>
        <p:grpSpPr>
          <a:xfrm rot="5400000">
            <a:off x="-9987137" y="6292003"/>
            <a:ext cx="19974273" cy="1861295"/>
            <a:chOff x="0" y="0"/>
            <a:chExt cx="5260714" cy="490218"/>
          </a:xfrm>
        </p:grpSpPr>
        <p:sp>
          <p:nvSpPr>
            <p:cNvPr name="Freeform 4" id="4"/>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5" id="5"/>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832595" y="894461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10800000">
            <a:off x="14654065" y="82559"/>
            <a:ext cx="3395204" cy="1049427"/>
          </a:xfrm>
          <a:custGeom>
            <a:avLst/>
            <a:gdLst/>
            <a:ahLst/>
            <a:cxnLst/>
            <a:rect r="r" b="b" t="t" l="l"/>
            <a:pathLst>
              <a:path h="1049427" w="3395204">
                <a:moveTo>
                  <a:pt x="3395205" y="0"/>
                </a:moveTo>
                <a:lnTo>
                  <a:pt x="0" y="0"/>
                </a:lnTo>
                <a:lnTo>
                  <a:pt x="0" y="1049427"/>
                </a:lnTo>
                <a:lnTo>
                  <a:pt x="3395205" y="1049427"/>
                </a:lnTo>
                <a:lnTo>
                  <a:pt x="339520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1319911" y="837036"/>
            <a:ext cx="4910698" cy="639253"/>
          </a:xfrm>
          <a:prstGeom prst="rect">
            <a:avLst/>
          </a:prstGeom>
        </p:spPr>
        <p:txBody>
          <a:bodyPr anchor="t" rtlCol="false" tIns="0" lIns="0" bIns="0" rIns="0">
            <a:spAutoFit/>
          </a:bodyPr>
          <a:lstStyle/>
          <a:p>
            <a:pPr algn="ctr">
              <a:lnSpc>
                <a:spcPts val="5190"/>
              </a:lnSpc>
            </a:pPr>
            <a:r>
              <a:rPr lang="en-US" sz="3707" spc="74">
                <a:solidFill>
                  <a:srgbClr val="000000"/>
                </a:solidFill>
                <a:latin typeface="Droid Serif Bold"/>
              </a:rPr>
              <a:t>Text Preprocessing:</a:t>
            </a:r>
          </a:p>
        </p:txBody>
      </p:sp>
      <p:sp>
        <p:nvSpPr>
          <p:cNvPr name="TextBox 9" id="9"/>
          <p:cNvSpPr txBox="true"/>
          <p:nvPr/>
        </p:nvSpPr>
        <p:spPr>
          <a:xfrm rot="0">
            <a:off x="1319911" y="3610252"/>
            <a:ext cx="6248066" cy="639253"/>
          </a:xfrm>
          <a:prstGeom prst="rect">
            <a:avLst/>
          </a:prstGeom>
        </p:spPr>
        <p:txBody>
          <a:bodyPr anchor="t" rtlCol="false" tIns="0" lIns="0" bIns="0" rIns="0">
            <a:spAutoFit/>
          </a:bodyPr>
          <a:lstStyle/>
          <a:p>
            <a:pPr algn="ctr">
              <a:lnSpc>
                <a:spcPts val="5190"/>
              </a:lnSpc>
            </a:pPr>
            <a:r>
              <a:rPr lang="en-US" sz="3707" spc="74">
                <a:solidFill>
                  <a:srgbClr val="000000"/>
                </a:solidFill>
                <a:latin typeface="Droid Serif Bold"/>
              </a:rPr>
              <a:t>Hyperparameter Tuning:</a:t>
            </a:r>
          </a:p>
        </p:txBody>
      </p:sp>
      <p:sp>
        <p:nvSpPr>
          <p:cNvPr name="TextBox 10" id="10"/>
          <p:cNvSpPr txBox="true"/>
          <p:nvPr/>
        </p:nvSpPr>
        <p:spPr>
          <a:xfrm rot="0">
            <a:off x="2778900" y="4401905"/>
            <a:ext cx="14831861" cy="1780540"/>
          </a:xfrm>
          <a:prstGeom prst="rect">
            <a:avLst/>
          </a:prstGeom>
        </p:spPr>
        <p:txBody>
          <a:bodyPr anchor="t" rtlCol="false" tIns="0" lIns="0" bIns="0" rIns="0">
            <a:spAutoFit/>
          </a:bodyPr>
          <a:lstStyle/>
          <a:p>
            <a:pPr algn="just">
              <a:lnSpc>
                <a:spcPts val="4759"/>
              </a:lnSpc>
            </a:pPr>
            <a:r>
              <a:rPr lang="en-US" sz="3399" spc="-37">
                <a:solidFill>
                  <a:srgbClr val="000000"/>
                </a:solidFill>
                <a:latin typeface="DM Sans"/>
              </a:rPr>
              <a:t>Utilize Keras Tuner to automate the optimization of model parameters to improve performance and accuracy. This involves systematically exploring the hyperparameter space to find the optimal configuration for the model.</a:t>
            </a:r>
          </a:p>
        </p:txBody>
      </p:sp>
      <p:sp>
        <p:nvSpPr>
          <p:cNvPr name="TextBox 11" id="11"/>
          <p:cNvSpPr txBox="true"/>
          <p:nvPr/>
        </p:nvSpPr>
        <p:spPr>
          <a:xfrm rot="0">
            <a:off x="1319911" y="6391995"/>
            <a:ext cx="6730272" cy="639253"/>
          </a:xfrm>
          <a:prstGeom prst="rect">
            <a:avLst/>
          </a:prstGeom>
        </p:spPr>
        <p:txBody>
          <a:bodyPr anchor="t" rtlCol="false" tIns="0" lIns="0" bIns="0" rIns="0">
            <a:spAutoFit/>
          </a:bodyPr>
          <a:lstStyle/>
          <a:p>
            <a:pPr algn="ctr">
              <a:lnSpc>
                <a:spcPts val="5190"/>
              </a:lnSpc>
            </a:pPr>
            <a:r>
              <a:rPr lang="en-US" sz="3707" spc="74">
                <a:solidFill>
                  <a:srgbClr val="000000"/>
                </a:solidFill>
                <a:latin typeface="Droid Serif Bold"/>
              </a:rPr>
              <a:t>Tokenization and Padding: </a:t>
            </a:r>
          </a:p>
        </p:txBody>
      </p:sp>
      <p:sp>
        <p:nvSpPr>
          <p:cNvPr name="TextBox 12" id="12"/>
          <p:cNvSpPr txBox="true"/>
          <p:nvPr/>
        </p:nvSpPr>
        <p:spPr>
          <a:xfrm rot="0">
            <a:off x="2778900" y="7183649"/>
            <a:ext cx="15072964" cy="2380615"/>
          </a:xfrm>
          <a:prstGeom prst="rect">
            <a:avLst/>
          </a:prstGeom>
        </p:spPr>
        <p:txBody>
          <a:bodyPr anchor="t" rtlCol="false" tIns="0" lIns="0" bIns="0" rIns="0">
            <a:spAutoFit/>
          </a:bodyPr>
          <a:lstStyle/>
          <a:p>
            <a:pPr algn="just">
              <a:lnSpc>
                <a:spcPts val="4759"/>
              </a:lnSpc>
            </a:pPr>
            <a:r>
              <a:rPr lang="en-US" sz="3399" spc="-37">
                <a:solidFill>
                  <a:srgbClr val="000000"/>
                </a:solidFill>
                <a:latin typeface="DM Sans"/>
              </a:rPr>
              <a:t>Implement tokenization and padding techniques to convert text data into numerical sequences and ensure a consistent input length for the model. This involves tokenizing textual data to convert words into numerical form and applying padding to ensure a uniform sequence length.</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275597" y="3380122"/>
            <a:ext cx="15383753" cy="6727754"/>
            <a:chOff x="0" y="0"/>
            <a:chExt cx="4051688" cy="1771919"/>
          </a:xfrm>
        </p:grpSpPr>
        <p:sp>
          <p:nvSpPr>
            <p:cNvPr name="Freeform 3" id="3"/>
            <p:cNvSpPr/>
            <p:nvPr/>
          </p:nvSpPr>
          <p:spPr>
            <a:xfrm flipH="false" flipV="false" rot="0">
              <a:off x="0" y="0"/>
              <a:ext cx="4051688" cy="1771919"/>
            </a:xfrm>
            <a:custGeom>
              <a:avLst/>
              <a:gdLst/>
              <a:ahLst/>
              <a:cxnLst/>
              <a:rect r="r" b="b" t="t" l="l"/>
              <a:pathLst>
                <a:path h="1771919" w="4051688">
                  <a:moveTo>
                    <a:pt x="0" y="0"/>
                  </a:moveTo>
                  <a:lnTo>
                    <a:pt x="4051688" y="0"/>
                  </a:lnTo>
                  <a:lnTo>
                    <a:pt x="4051688" y="1771919"/>
                  </a:lnTo>
                  <a:lnTo>
                    <a:pt x="0" y="1771919"/>
                  </a:lnTo>
                  <a:close/>
                </a:path>
              </a:pathLst>
            </a:custGeom>
            <a:solidFill>
              <a:srgbClr val="F1F2F2"/>
            </a:solidFill>
          </p:spPr>
        </p:sp>
        <p:sp>
          <p:nvSpPr>
            <p:cNvPr name="TextBox 4" id="4"/>
            <p:cNvSpPr txBox="true"/>
            <p:nvPr/>
          </p:nvSpPr>
          <p:spPr>
            <a:xfrm>
              <a:off x="0" y="-38100"/>
              <a:ext cx="4051688" cy="1810019"/>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320231" y="572039"/>
            <a:ext cx="7647538" cy="1555710"/>
            <a:chOff x="0" y="0"/>
            <a:chExt cx="2014166" cy="409734"/>
          </a:xfrm>
        </p:grpSpPr>
        <p:sp>
          <p:nvSpPr>
            <p:cNvPr name="Freeform 6" id="6"/>
            <p:cNvSpPr/>
            <p:nvPr/>
          </p:nvSpPr>
          <p:spPr>
            <a:xfrm flipH="false" flipV="false" rot="0">
              <a:off x="0" y="0"/>
              <a:ext cx="2014166" cy="409734"/>
            </a:xfrm>
            <a:custGeom>
              <a:avLst/>
              <a:gdLst/>
              <a:ahLst/>
              <a:cxnLst/>
              <a:rect r="r" b="b" t="t" l="l"/>
              <a:pathLst>
                <a:path h="409734" w="2014166">
                  <a:moveTo>
                    <a:pt x="0" y="0"/>
                  </a:moveTo>
                  <a:lnTo>
                    <a:pt x="2014166" y="0"/>
                  </a:lnTo>
                  <a:lnTo>
                    <a:pt x="2014166" y="409734"/>
                  </a:lnTo>
                  <a:lnTo>
                    <a:pt x="0" y="409734"/>
                  </a:lnTo>
                  <a:close/>
                </a:path>
              </a:pathLst>
            </a:custGeom>
            <a:solidFill>
              <a:srgbClr val="DDDEDE"/>
            </a:solidFill>
            <a:ln w="38100" cap="sq">
              <a:solidFill>
                <a:srgbClr val="F1F2F2"/>
              </a:solidFill>
              <a:prstDash val="solid"/>
              <a:miter/>
            </a:ln>
          </p:spPr>
        </p:sp>
        <p:sp>
          <p:nvSpPr>
            <p:cNvPr name="TextBox 7" id="7"/>
            <p:cNvSpPr txBox="true"/>
            <p:nvPr/>
          </p:nvSpPr>
          <p:spPr>
            <a:xfrm>
              <a:off x="0" y="-38100"/>
              <a:ext cx="2014166" cy="447834"/>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1536545">
            <a:off x="16487867" y="-6185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4543721" y="954331"/>
            <a:ext cx="9200557" cy="870394"/>
          </a:xfrm>
          <a:prstGeom prst="rect">
            <a:avLst/>
          </a:prstGeom>
        </p:spPr>
        <p:txBody>
          <a:bodyPr anchor="t" rtlCol="false" tIns="0" lIns="0" bIns="0" rIns="0">
            <a:spAutoFit/>
          </a:bodyPr>
          <a:lstStyle/>
          <a:p>
            <a:pPr algn="ctr">
              <a:lnSpc>
                <a:spcPts val="7150"/>
              </a:lnSpc>
            </a:pPr>
            <a:r>
              <a:rPr lang="en-US" sz="5107">
                <a:solidFill>
                  <a:srgbClr val="000000"/>
                </a:solidFill>
                <a:latin typeface="Fredoka"/>
              </a:rPr>
              <a:t>SYSTEM APPROACH</a:t>
            </a:r>
          </a:p>
        </p:txBody>
      </p:sp>
      <p:sp>
        <p:nvSpPr>
          <p:cNvPr name="AutoShape 10" id="10"/>
          <p:cNvSpPr/>
          <p:nvPr/>
        </p:nvSpPr>
        <p:spPr>
          <a:xfrm flipV="true">
            <a:off x="6265813" y="3847537"/>
            <a:ext cx="0" cy="6046336"/>
          </a:xfrm>
          <a:prstGeom prst="line">
            <a:avLst/>
          </a:prstGeom>
          <a:ln cap="flat" w="133350">
            <a:solidFill>
              <a:srgbClr val="DDDEDE"/>
            </a:solidFill>
            <a:prstDash val="solid"/>
            <a:headEnd type="none" len="sm" w="sm"/>
            <a:tailEnd type="none" len="sm" w="sm"/>
          </a:ln>
        </p:spPr>
      </p:sp>
      <p:sp>
        <p:nvSpPr>
          <p:cNvPr name="Freeform 11" id="11"/>
          <p:cNvSpPr/>
          <p:nvPr/>
        </p:nvSpPr>
        <p:spPr>
          <a:xfrm flipH="true" flipV="false" rot="9999176">
            <a:off x="-1316676" y="171656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2865725" y="6386273"/>
            <a:ext cx="2687192" cy="639253"/>
          </a:xfrm>
          <a:prstGeom prst="rect">
            <a:avLst/>
          </a:prstGeom>
        </p:spPr>
        <p:txBody>
          <a:bodyPr anchor="t" rtlCol="false" tIns="0" lIns="0" bIns="0" rIns="0">
            <a:spAutoFit/>
          </a:bodyPr>
          <a:lstStyle/>
          <a:p>
            <a:pPr algn="ctr">
              <a:lnSpc>
                <a:spcPts val="5190"/>
              </a:lnSpc>
            </a:pPr>
            <a:r>
              <a:rPr lang="en-US" sz="3707" spc="74">
                <a:solidFill>
                  <a:srgbClr val="000000"/>
                </a:solidFill>
                <a:latin typeface="Droid Serif Bold"/>
              </a:rPr>
              <a:t>Hardware</a:t>
            </a:r>
          </a:p>
        </p:txBody>
      </p:sp>
      <p:sp>
        <p:nvSpPr>
          <p:cNvPr name="TextBox 13" id="13"/>
          <p:cNvSpPr txBox="true"/>
          <p:nvPr/>
        </p:nvSpPr>
        <p:spPr>
          <a:xfrm rot="0">
            <a:off x="1486080" y="2517922"/>
            <a:ext cx="5446482" cy="639253"/>
          </a:xfrm>
          <a:prstGeom prst="rect">
            <a:avLst/>
          </a:prstGeom>
        </p:spPr>
        <p:txBody>
          <a:bodyPr anchor="t" rtlCol="false" tIns="0" lIns="0" bIns="0" rIns="0">
            <a:spAutoFit/>
          </a:bodyPr>
          <a:lstStyle/>
          <a:p>
            <a:pPr algn="ctr">
              <a:lnSpc>
                <a:spcPts val="5190"/>
              </a:lnSpc>
            </a:pPr>
            <a:r>
              <a:rPr lang="en-US" sz="3707" spc="74">
                <a:solidFill>
                  <a:srgbClr val="000000"/>
                </a:solidFill>
                <a:latin typeface="Droid Serif Bold"/>
              </a:rPr>
              <a:t>System Requirement:</a:t>
            </a:r>
          </a:p>
        </p:txBody>
      </p:sp>
      <p:sp>
        <p:nvSpPr>
          <p:cNvPr name="TextBox 14" id="14"/>
          <p:cNvSpPr txBox="true"/>
          <p:nvPr/>
        </p:nvSpPr>
        <p:spPr>
          <a:xfrm rot="0">
            <a:off x="6265813" y="3971558"/>
            <a:ext cx="10993487" cy="1478842"/>
          </a:xfrm>
          <a:prstGeom prst="rect">
            <a:avLst/>
          </a:prstGeom>
        </p:spPr>
        <p:txBody>
          <a:bodyPr anchor="t" rtlCol="false" tIns="0" lIns="0" bIns="0" rIns="0">
            <a:spAutoFit/>
          </a:bodyPr>
          <a:lstStyle/>
          <a:p>
            <a:pPr algn="just" marL="639740" indent="-319870" lvl="1">
              <a:lnSpc>
                <a:spcPts val="3911"/>
              </a:lnSpc>
              <a:buFont typeface="Arial"/>
              <a:buChar char="•"/>
            </a:pPr>
            <a:r>
              <a:rPr lang="en-US" sz="2963">
                <a:solidFill>
                  <a:srgbClr val="000000"/>
                </a:solidFill>
                <a:latin typeface="DM Sans"/>
              </a:rPr>
              <a:t>CPU: A multicore processor to handle computational tasks efficiently, supporting the intensive processing demands of deep learning algorithms</a:t>
            </a:r>
          </a:p>
        </p:txBody>
      </p:sp>
      <p:sp>
        <p:nvSpPr>
          <p:cNvPr name="TextBox 15" id="15"/>
          <p:cNvSpPr txBox="true"/>
          <p:nvPr/>
        </p:nvSpPr>
        <p:spPr>
          <a:xfrm rot="0">
            <a:off x="6275338" y="8092005"/>
            <a:ext cx="10993487" cy="1478842"/>
          </a:xfrm>
          <a:prstGeom prst="rect">
            <a:avLst/>
          </a:prstGeom>
        </p:spPr>
        <p:txBody>
          <a:bodyPr anchor="t" rtlCol="false" tIns="0" lIns="0" bIns="0" rIns="0">
            <a:spAutoFit/>
          </a:bodyPr>
          <a:lstStyle/>
          <a:p>
            <a:pPr algn="just" marL="639740" indent="-319870" lvl="1">
              <a:lnSpc>
                <a:spcPts val="3911"/>
              </a:lnSpc>
              <a:buFont typeface="Arial"/>
              <a:buChar char="•"/>
            </a:pPr>
            <a:r>
              <a:rPr lang="en-US" sz="2963">
                <a:solidFill>
                  <a:srgbClr val="000000"/>
                </a:solidFill>
                <a:latin typeface="DM Sans"/>
              </a:rPr>
              <a:t>Internet Connection: Stable and high-speed internet connection to facilitate data retrieval, model updates, and seamless interaction with external services and APIs.</a:t>
            </a:r>
          </a:p>
        </p:txBody>
      </p:sp>
      <p:sp>
        <p:nvSpPr>
          <p:cNvPr name="TextBox 16" id="16"/>
          <p:cNvSpPr txBox="true"/>
          <p:nvPr/>
        </p:nvSpPr>
        <p:spPr>
          <a:xfrm rot="0">
            <a:off x="6265813" y="5784131"/>
            <a:ext cx="10993487" cy="1974142"/>
          </a:xfrm>
          <a:prstGeom prst="rect">
            <a:avLst/>
          </a:prstGeom>
        </p:spPr>
        <p:txBody>
          <a:bodyPr anchor="t" rtlCol="false" tIns="0" lIns="0" bIns="0" rIns="0">
            <a:spAutoFit/>
          </a:bodyPr>
          <a:lstStyle/>
          <a:p>
            <a:pPr algn="just" marL="639740" indent="-319870" lvl="1">
              <a:lnSpc>
                <a:spcPts val="3911"/>
              </a:lnSpc>
              <a:buFont typeface="Arial"/>
              <a:buChar char="•"/>
            </a:pPr>
            <a:r>
              <a:rPr lang="en-US" sz="2963">
                <a:solidFill>
                  <a:srgbClr val="000000"/>
                </a:solidFill>
                <a:latin typeface="DM Sans"/>
              </a:rPr>
              <a:t>RAM: Minimum of 8GB RAM to ensure smooth performance during model training and inference, accommodating the memory requirements of large datasets and complex computations.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275597" y="3252909"/>
            <a:ext cx="15383753" cy="6775734"/>
            <a:chOff x="0" y="0"/>
            <a:chExt cx="4051688" cy="1784556"/>
          </a:xfrm>
        </p:grpSpPr>
        <p:sp>
          <p:nvSpPr>
            <p:cNvPr name="Freeform 3" id="3"/>
            <p:cNvSpPr/>
            <p:nvPr/>
          </p:nvSpPr>
          <p:spPr>
            <a:xfrm flipH="false" flipV="false" rot="0">
              <a:off x="0" y="0"/>
              <a:ext cx="4051688" cy="1784556"/>
            </a:xfrm>
            <a:custGeom>
              <a:avLst/>
              <a:gdLst/>
              <a:ahLst/>
              <a:cxnLst/>
              <a:rect r="r" b="b" t="t" l="l"/>
              <a:pathLst>
                <a:path h="1784556" w="4051688">
                  <a:moveTo>
                    <a:pt x="0" y="0"/>
                  </a:moveTo>
                  <a:lnTo>
                    <a:pt x="4051688" y="0"/>
                  </a:lnTo>
                  <a:lnTo>
                    <a:pt x="4051688" y="1784556"/>
                  </a:lnTo>
                  <a:lnTo>
                    <a:pt x="0" y="1784556"/>
                  </a:lnTo>
                  <a:close/>
                </a:path>
              </a:pathLst>
            </a:custGeom>
            <a:solidFill>
              <a:srgbClr val="F1F2F2"/>
            </a:solidFill>
          </p:spPr>
        </p:sp>
        <p:sp>
          <p:nvSpPr>
            <p:cNvPr name="TextBox 4" id="4"/>
            <p:cNvSpPr txBox="true"/>
            <p:nvPr/>
          </p:nvSpPr>
          <p:spPr>
            <a:xfrm>
              <a:off x="0" y="-38100"/>
              <a:ext cx="4051688" cy="1822656"/>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320231" y="563480"/>
            <a:ext cx="7647538" cy="1555710"/>
            <a:chOff x="0" y="0"/>
            <a:chExt cx="2014166" cy="409734"/>
          </a:xfrm>
        </p:grpSpPr>
        <p:sp>
          <p:nvSpPr>
            <p:cNvPr name="Freeform 6" id="6"/>
            <p:cNvSpPr/>
            <p:nvPr/>
          </p:nvSpPr>
          <p:spPr>
            <a:xfrm flipH="false" flipV="false" rot="0">
              <a:off x="0" y="0"/>
              <a:ext cx="2014166" cy="409734"/>
            </a:xfrm>
            <a:custGeom>
              <a:avLst/>
              <a:gdLst/>
              <a:ahLst/>
              <a:cxnLst/>
              <a:rect r="r" b="b" t="t" l="l"/>
              <a:pathLst>
                <a:path h="409734" w="2014166">
                  <a:moveTo>
                    <a:pt x="0" y="0"/>
                  </a:moveTo>
                  <a:lnTo>
                    <a:pt x="2014166" y="0"/>
                  </a:lnTo>
                  <a:lnTo>
                    <a:pt x="2014166" y="409734"/>
                  </a:lnTo>
                  <a:lnTo>
                    <a:pt x="0" y="409734"/>
                  </a:lnTo>
                  <a:close/>
                </a:path>
              </a:pathLst>
            </a:custGeom>
            <a:solidFill>
              <a:srgbClr val="DDDEDE"/>
            </a:solidFill>
            <a:ln w="38100" cap="sq">
              <a:solidFill>
                <a:srgbClr val="F1F2F2"/>
              </a:solidFill>
              <a:prstDash val="solid"/>
              <a:miter/>
            </a:ln>
          </p:spPr>
        </p:sp>
        <p:sp>
          <p:nvSpPr>
            <p:cNvPr name="TextBox 7" id="7"/>
            <p:cNvSpPr txBox="true"/>
            <p:nvPr/>
          </p:nvSpPr>
          <p:spPr>
            <a:xfrm>
              <a:off x="0" y="-38100"/>
              <a:ext cx="2014166" cy="447834"/>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1536545">
            <a:off x="16487867" y="-6185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4543721" y="945773"/>
            <a:ext cx="9200557" cy="870394"/>
          </a:xfrm>
          <a:prstGeom prst="rect">
            <a:avLst/>
          </a:prstGeom>
        </p:spPr>
        <p:txBody>
          <a:bodyPr anchor="t" rtlCol="false" tIns="0" lIns="0" bIns="0" rIns="0">
            <a:spAutoFit/>
          </a:bodyPr>
          <a:lstStyle/>
          <a:p>
            <a:pPr algn="ctr">
              <a:lnSpc>
                <a:spcPts val="7150"/>
              </a:lnSpc>
            </a:pPr>
            <a:r>
              <a:rPr lang="en-US" sz="5107">
                <a:solidFill>
                  <a:srgbClr val="000000"/>
                </a:solidFill>
                <a:latin typeface="Fredoka"/>
              </a:rPr>
              <a:t>SYSTEM APPROACH</a:t>
            </a:r>
          </a:p>
        </p:txBody>
      </p:sp>
      <p:sp>
        <p:nvSpPr>
          <p:cNvPr name="Freeform 10" id="10"/>
          <p:cNvSpPr/>
          <p:nvPr/>
        </p:nvSpPr>
        <p:spPr>
          <a:xfrm flipH="true" flipV="false" rot="9999176">
            <a:off x="-1316676" y="1497489"/>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2865725" y="6291666"/>
            <a:ext cx="2687192" cy="639253"/>
          </a:xfrm>
          <a:prstGeom prst="rect">
            <a:avLst/>
          </a:prstGeom>
        </p:spPr>
        <p:txBody>
          <a:bodyPr anchor="t" rtlCol="false" tIns="0" lIns="0" bIns="0" rIns="0">
            <a:spAutoFit/>
          </a:bodyPr>
          <a:lstStyle/>
          <a:p>
            <a:pPr algn="ctr">
              <a:lnSpc>
                <a:spcPts val="5190"/>
              </a:lnSpc>
            </a:pPr>
            <a:r>
              <a:rPr lang="en-US" sz="3707" spc="74">
                <a:solidFill>
                  <a:srgbClr val="000000"/>
                </a:solidFill>
                <a:latin typeface="Droid Serif Bold"/>
              </a:rPr>
              <a:t>Software</a:t>
            </a:r>
          </a:p>
        </p:txBody>
      </p:sp>
      <p:sp>
        <p:nvSpPr>
          <p:cNvPr name="TextBox 12" id="12"/>
          <p:cNvSpPr txBox="true"/>
          <p:nvPr/>
        </p:nvSpPr>
        <p:spPr>
          <a:xfrm rot="0">
            <a:off x="1486080" y="2385055"/>
            <a:ext cx="5446482" cy="639253"/>
          </a:xfrm>
          <a:prstGeom prst="rect">
            <a:avLst/>
          </a:prstGeom>
        </p:spPr>
        <p:txBody>
          <a:bodyPr anchor="t" rtlCol="false" tIns="0" lIns="0" bIns="0" rIns="0">
            <a:spAutoFit/>
          </a:bodyPr>
          <a:lstStyle/>
          <a:p>
            <a:pPr algn="ctr">
              <a:lnSpc>
                <a:spcPts val="5190"/>
              </a:lnSpc>
            </a:pPr>
            <a:r>
              <a:rPr lang="en-US" sz="3707" spc="74">
                <a:solidFill>
                  <a:srgbClr val="000000"/>
                </a:solidFill>
                <a:latin typeface="Droid Serif Bold"/>
              </a:rPr>
              <a:t>System Requirement:</a:t>
            </a:r>
          </a:p>
        </p:txBody>
      </p:sp>
      <p:sp>
        <p:nvSpPr>
          <p:cNvPr name="TextBox 13" id="13"/>
          <p:cNvSpPr txBox="true"/>
          <p:nvPr/>
        </p:nvSpPr>
        <p:spPr>
          <a:xfrm rot="0">
            <a:off x="6265813" y="3518841"/>
            <a:ext cx="10993487" cy="983542"/>
          </a:xfrm>
          <a:prstGeom prst="rect">
            <a:avLst/>
          </a:prstGeom>
        </p:spPr>
        <p:txBody>
          <a:bodyPr anchor="t" rtlCol="false" tIns="0" lIns="0" bIns="0" rIns="0">
            <a:spAutoFit/>
          </a:bodyPr>
          <a:lstStyle/>
          <a:p>
            <a:pPr algn="just" marL="639740" indent="-319870" lvl="1">
              <a:lnSpc>
                <a:spcPts val="3911"/>
              </a:lnSpc>
              <a:buFont typeface="Arial"/>
              <a:buChar char="•"/>
            </a:pPr>
            <a:r>
              <a:rPr lang="en-US" sz="2963">
                <a:solidFill>
                  <a:srgbClr val="000000"/>
                </a:solidFill>
                <a:latin typeface="DM Sans"/>
              </a:rPr>
              <a:t>Python: Programming language used for developing the chatbot application.</a:t>
            </a:r>
          </a:p>
        </p:txBody>
      </p:sp>
      <p:sp>
        <p:nvSpPr>
          <p:cNvPr name="TextBox 14" id="14"/>
          <p:cNvSpPr txBox="true"/>
          <p:nvPr/>
        </p:nvSpPr>
        <p:spPr>
          <a:xfrm rot="0">
            <a:off x="6265813" y="5665851"/>
            <a:ext cx="10993487" cy="983542"/>
          </a:xfrm>
          <a:prstGeom prst="rect">
            <a:avLst/>
          </a:prstGeom>
        </p:spPr>
        <p:txBody>
          <a:bodyPr anchor="t" rtlCol="false" tIns="0" lIns="0" bIns="0" rIns="0">
            <a:spAutoFit/>
          </a:bodyPr>
          <a:lstStyle/>
          <a:p>
            <a:pPr algn="just" marL="639740" indent="-319870" lvl="1">
              <a:lnSpc>
                <a:spcPts val="3911"/>
              </a:lnSpc>
              <a:buFont typeface="Arial"/>
              <a:buChar char="•"/>
            </a:pPr>
            <a:r>
              <a:rPr lang="en-US" sz="2963">
                <a:solidFill>
                  <a:srgbClr val="000000"/>
                </a:solidFill>
                <a:latin typeface="DM Sans"/>
              </a:rPr>
              <a:t>NLTK: Natural Language Toolkit used for text preprocessing and tokenization. </a:t>
            </a:r>
          </a:p>
        </p:txBody>
      </p:sp>
      <p:sp>
        <p:nvSpPr>
          <p:cNvPr name="TextBox 15" id="15"/>
          <p:cNvSpPr txBox="true"/>
          <p:nvPr/>
        </p:nvSpPr>
        <p:spPr>
          <a:xfrm rot="0">
            <a:off x="6265813" y="4568009"/>
            <a:ext cx="10993487" cy="983542"/>
          </a:xfrm>
          <a:prstGeom prst="rect">
            <a:avLst/>
          </a:prstGeom>
        </p:spPr>
        <p:txBody>
          <a:bodyPr anchor="t" rtlCol="false" tIns="0" lIns="0" bIns="0" rIns="0">
            <a:spAutoFit/>
          </a:bodyPr>
          <a:lstStyle/>
          <a:p>
            <a:pPr algn="just" marL="639740" indent="-319870" lvl="1">
              <a:lnSpc>
                <a:spcPts val="3911"/>
              </a:lnSpc>
              <a:buFont typeface="Arial"/>
              <a:buChar char="•"/>
            </a:pPr>
            <a:r>
              <a:rPr lang="en-US" sz="2963">
                <a:solidFill>
                  <a:srgbClr val="000000"/>
                </a:solidFill>
                <a:latin typeface="DM Sans"/>
              </a:rPr>
              <a:t>TensorFlow/Keras: Deep learning libraries used for building and training the LSTM model.</a:t>
            </a:r>
          </a:p>
        </p:txBody>
      </p:sp>
      <p:sp>
        <p:nvSpPr>
          <p:cNvPr name="TextBox 16" id="16"/>
          <p:cNvSpPr txBox="true"/>
          <p:nvPr/>
        </p:nvSpPr>
        <p:spPr>
          <a:xfrm rot="0">
            <a:off x="6265813" y="6754167"/>
            <a:ext cx="10993487" cy="983542"/>
          </a:xfrm>
          <a:prstGeom prst="rect">
            <a:avLst/>
          </a:prstGeom>
        </p:spPr>
        <p:txBody>
          <a:bodyPr anchor="t" rtlCol="false" tIns="0" lIns="0" bIns="0" rIns="0">
            <a:spAutoFit/>
          </a:bodyPr>
          <a:lstStyle/>
          <a:p>
            <a:pPr algn="just" marL="639740" indent="-319870" lvl="1">
              <a:lnSpc>
                <a:spcPts val="3911"/>
              </a:lnSpc>
              <a:buFont typeface="Arial"/>
              <a:buChar char="•"/>
            </a:pPr>
            <a:r>
              <a:rPr lang="en-US" sz="2963">
                <a:solidFill>
                  <a:srgbClr val="000000"/>
                </a:solidFill>
                <a:latin typeface="DM Sans"/>
              </a:rPr>
              <a:t>scikit-learn: Library for various machine learning tasks like data preprocessing and model evaluation.</a:t>
            </a:r>
          </a:p>
        </p:txBody>
      </p:sp>
      <p:sp>
        <p:nvSpPr>
          <p:cNvPr name="TextBox 17" id="17"/>
          <p:cNvSpPr txBox="true"/>
          <p:nvPr/>
        </p:nvSpPr>
        <p:spPr>
          <a:xfrm rot="0">
            <a:off x="6265813" y="7832959"/>
            <a:ext cx="10993487" cy="1478842"/>
          </a:xfrm>
          <a:prstGeom prst="rect">
            <a:avLst/>
          </a:prstGeom>
        </p:spPr>
        <p:txBody>
          <a:bodyPr anchor="t" rtlCol="false" tIns="0" lIns="0" bIns="0" rIns="0">
            <a:spAutoFit/>
          </a:bodyPr>
          <a:lstStyle/>
          <a:p>
            <a:pPr algn="just" marL="639740" indent="-319870" lvl="1">
              <a:lnSpc>
                <a:spcPts val="3911"/>
              </a:lnSpc>
              <a:buFont typeface="Arial"/>
              <a:buChar char="•"/>
            </a:pPr>
            <a:r>
              <a:rPr lang="en-US" sz="2963">
                <a:solidFill>
                  <a:srgbClr val="000000"/>
                </a:solidFill>
                <a:latin typeface="DM Sans"/>
              </a:rPr>
              <a:t>Jupyter Notebook: Interactive computing environment used for prototyping, data analysis, and model development.</a:t>
            </a:r>
          </a:p>
        </p:txBody>
      </p:sp>
      <p:sp>
        <p:nvSpPr>
          <p:cNvPr name="TextBox 18" id="18"/>
          <p:cNvSpPr txBox="true"/>
          <p:nvPr/>
        </p:nvSpPr>
        <p:spPr>
          <a:xfrm rot="0">
            <a:off x="6224735" y="9416576"/>
            <a:ext cx="10993487" cy="488242"/>
          </a:xfrm>
          <a:prstGeom prst="rect">
            <a:avLst/>
          </a:prstGeom>
        </p:spPr>
        <p:txBody>
          <a:bodyPr anchor="t" rtlCol="false" tIns="0" lIns="0" bIns="0" rIns="0">
            <a:spAutoFit/>
          </a:bodyPr>
          <a:lstStyle/>
          <a:p>
            <a:pPr algn="just" marL="639740" indent="-319870" lvl="1">
              <a:lnSpc>
                <a:spcPts val="3911"/>
              </a:lnSpc>
              <a:buFont typeface="Arial"/>
              <a:buChar char="•"/>
            </a:pPr>
            <a:r>
              <a:rPr lang="en-US" sz="2963">
                <a:solidFill>
                  <a:srgbClr val="000000"/>
                </a:solidFill>
                <a:latin typeface="DM Sans"/>
              </a:rPr>
              <a:t>Optional: Django for web-based interface (if applicable)</a:t>
            </a:r>
          </a:p>
        </p:txBody>
      </p:sp>
      <p:sp>
        <p:nvSpPr>
          <p:cNvPr name="AutoShape 19" id="19"/>
          <p:cNvSpPr/>
          <p:nvPr/>
        </p:nvSpPr>
        <p:spPr>
          <a:xfrm flipV="true">
            <a:off x="6148535" y="3711949"/>
            <a:ext cx="0" cy="6046336"/>
          </a:xfrm>
          <a:prstGeom prst="line">
            <a:avLst/>
          </a:prstGeom>
          <a:ln cap="flat" w="133350">
            <a:solidFill>
              <a:srgbClr val="DDDEDE"/>
            </a:solidFill>
            <a:prstDash val="solid"/>
            <a:headEnd type="none" len="sm" w="sm"/>
            <a:tailEnd type="none" len="sm" w="sm"/>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142605" y="3407052"/>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077" y="8125892"/>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3357317"/>
            <a:ext cx="7373777" cy="6300635"/>
            <a:chOff x="0" y="0"/>
            <a:chExt cx="1942065" cy="1659426"/>
          </a:xfrm>
        </p:grpSpPr>
        <p:sp>
          <p:nvSpPr>
            <p:cNvPr name="Freeform 5" id="5"/>
            <p:cNvSpPr/>
            <p:nvPr/>
          </p:nvSpPr>
          <p:spPr>
            <a:xfrm flipH="false" flipV="false" rot="0">
              <a:off x="0" y="0"/>
              <a:ext cx="1942065" cy="1659426"/>
            </a:xfrm>
            <a:custGeom>
              <a:avLst/>
              <a:gdLst/>
              <a:ahLst/>
              <a:cxnLst/>
              <a:rect r="r" b="b" t="t" l="l"/>
              <a:pathLst>
                <a:path h="1659426" w="1942065">
                  <a:moveTo>
                    <a:pt x="0" y="0"/>
                  </a:moveTo>
                  <a:lnTo>
                    <a:pt x="1942065" y="0"/>
                  </a:lnTo>
                  <a:lnTo>
                    <a:pt x="1942065" y="1659426"/>
                  </a:lnTo>
                  <a:lnTo>
                    <a:pt x="0" y="1659426"/>
                  </a:lnTo>
                  <a:close/>
                </a:path>
              </a:pathLst>
            </a:custGeom>
            <a:solidFill>
              <a:srgbClr val="F1F2F2"/>
            </a:solidFill>
          </p:spPr>
        </p:sp>
        <p:sp>
          <p:nvSpPr>
            <p:cNvPr name="TextBox 6" id="6"/>
            <p:cNvSpPr txBox="true"/>
            <p:nvPr/>
          </p:nvSpPr>
          <p:spPr>
            <a:xfrm>
              <a:off x="0" y="-38100"/>
              <a:ext cx="1942065" cy="1697526"/>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2979113" y="687305"/>
            <a:ext cx="12329775" cy="1730229"/>
            <a:chOff x="0" y="0"/>
            <a:chExt cx="3247348" cy="455698"/>
          </a:xfrm>
        </p:grpSpPr>
        <p:sp>
          <p:nvSpPr>
            <p:cNvPr name="Freeform 8" id="8"/>
            <p:cNvSpPr/>
            <p:nvPr/>
          </p:nvSpPr>
          <p:spPr>
            <a:xfrm flipH="false" flipV="false" rot="0">
              <a:off x="0" y="0"/>
              <a:ext cx="3247348" cy="455698"/>
            </a:xfrm>
            <a:custGeom>
              <a:avLst/>
              <a:gdLst/>
              <a:ahLst/>
              <a:cxnLst/>
              <a:rect r="r" b="b" t="t" l="l"/>
              <a:pathLst>
                <a:path h="455698" w="3247348">
                  <a:moveTo>
                    <a:pt x="0" y="0"/>
                  </a:moveTo>
                  <a:lnTo>
                    <a:pt x="3247348" y="0"/>
                  </a:lnTo>
                  <a:lnTo>
                    <a:pt x="3247348" y="455698"/>
                  </a:lnTo>
                  <a:lnTo>
                    <a:pt x="0" y="455698"/>
                  </a:lnTo>
                  <a:close/>
                </a:path>
              </a:pathLst>
            </a:custGeom>
            <a:solidFill>
              <a:srgbClr val="DDDEDE"/>
            </a:solidFill>
            <a:ln w="38100" cap="sq">
              <a:solidFill>
                <a:srgbClr val="F1F2F2"/>
              </a:solidFill>
              <a:prstDash val="solid"/>
              <a:miter/>
            </a:ln>
          </p:spPr>
        </p:sp>
        <p:sp>
          <p:nvSpPr>
            <p:cNvPr name="TextBox 9" id="9"/>
            <p:cNvSpPr txBox="true"/>
            <p:nvPr/>
          </p:nvSpPr>
          <p:spPr>
            <a:xfrm>
              <a:off x="0" y="-38100"/>
              <a:ext cx="3247348" cy="493798"/>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9885523" y="3357317"/>
            <a:ext cx="7373777" cy="6291110"/>
            <a:chOff x="0" y="0"/>
            <a:chExt cx="1942065" cy="1656918"/>
          </a:xfrm>
        </p:grpSpPr>
        <p:sp>
          <p:nvSpPr>
            <p:cNvPr name="Freeform 11" id="11"/>
            <p:cNvSpPr/>
            <p:nvPr/>
          </p:nvSpPr>
          <p:spPr>
            <a:xfrm flipH="false" flipV="false" rot="0">
              <a:off x="0" y="0"/>
              <a:ext cx="1942065" cy="1656918"/>
            </a:xfrm>
            <a:custGeom>
              <a:avLst/>
              <a:gdLst/>
              <a:ahLst/>
              <a:cxnLst/>
              <a:rect r="r" b="b" t="t" l="l"/>
              <a:pathLst>
                <a:path h="1656918" w="1942065">
                  <a:moveTo>
                    <a:pt x="0" y="0"/>
                  </a:moveTo>
                  <a:lnTo>
                    <a:pt x="1942065" y="0"/>
                  </a:lnTo>
                  <a:lnTo>
                    <a:pt x="1942065" y="1656918"/>
                  </a:lnTo>
                  <a:lnTo>
                    <a:pt x="0" y="1656918"/>
                  </a:lnTo>
                  <a:close/>
                </a:path>
              </a:pathLst>
            </a:custGeom>
            <a:solidFill>
              <a:srgbClr val="F1F2F2"/>
            </a:solidFill>
          </p:spPr>
        </p:sp>
        <p:sp>
          <p:nvSpPr>
            <p:cNvPr name="TextBox 12" id="12"/>
            <p:cNvSpPr txBox="true"/>
            <p:nvPr/>
          </p:nvSpPr>
          <p:spPr>
            <a:xfrm>
              <a:off x="0" y="-38100"/>
              <a:ext cx="1942065" cy="1695018"/>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4285782" y="2417534"/>
            <a:ext cx="667922" cy="1003708"/>
          </a:xfrm>
          <a:custGeom>
            <a:avLst/>
            <a:gdLst/>
            <a:ahLst/>
            <a:cxnLst/>
            <a:rect r="r" b="b" t="t" l="l"/>
            <a:pathLst>
              <a:path h="1003708" w="667922">
                <a:moveTo>
                  <a:pt x="0" y="0"/>
                </a:moveTo>
                <a:lnTo>
                  <a:pt x="667922" y="0"/>
                </a:lnTo>
                <a:lnTo>
                  <a:pt x="667922" y="1003708"/>
                </a:lnTo>
                <a:lnTo>
                  <a:pt x="0" y="1003708"/>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2517916" y="1069629"/>
            <a:ext cx="13252168" cy="870331"/>
          </a:xfrm>
          <a:prstGeom prst="rect">
            <a:avLst/>
          </a:prstGeom>
        </p:spPr>
        <p:txBody>
          <a:bodyPr anchor="t" rtlCol="false" tIns="0" lIns="0" bIns="0" rIns="0">
            <a:spAutoFit/>
          </a:bodyPr>
          <a:lstStyle/>
          <a:p>
            <a:pPr algn="ctr">
              <a:lnSpc>
                <a:spcPts val="7153"/>
              </a:lnSpc>
            </a:pPr>
            <a:r>
              <a:rPr lang="en-US" sz="5109">
                <a:solidFill>
                  <a:srgbClr val="000000"/>
                </a:solidFill>
                <a:latin typeface="Fredoka Bold"/>
              </a:rPr>
              <a:t>ALGORITHM AND DEPLOYMENT</a:t>
            </a:r>
          </a:p>
        </p:txBody>
      </p:sp>
      <p:sp>
        <p:nvSpPr>
          <p:cNvPr name="Freeform 15" id="15"/>
          <p:cNvSpPr/>
          <p:nvPr/>
        </p:nvSpPr>
        <p:spPr>
          <a:xfrm flipH="false" flipV="false" rot="0">
            <a:off x="13142605" y="2353609"/>
            <a:ext cx="667922" cy="1003708"/>
          </a:xfrm>
          <a:custGeom>
            <a:avLst/>
            <a:gdLst/>
            <a:ahLst/>
            <a:cxnLst/>
            <a:rect r="r" b="b" t="t" l="l"/>
            <a:pathLst>
              <a:path h="1003708" w="667922">
                <a:moveTo>
                  <a:pt x="0" y="0"/>
                </a:moveTo>
                <a:lnTo>
                  <a:pt x="667922" y="0"/>
                </a:lnTo>
                <a:lnTo>
                  <a:pt x="667922" y="1003708"/>
                </a:lnTo>
                <a:lnTo>
                  <a:pt x="0" y="1003708"/>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sp>
        <p:nvSpPr>
          <p:cNvPr name="TextBox 16" id="16"/>
          <p:cNvSpPr txBox="true"/>
          <p:nvPr/>
        </p:nvSpPr>
        <p:spPr>
          <a:xfrm rot="0">
            <a:off x="2390538" y="3821292"/>
            <a:ext cx="5126330" cy="622743"/>
          </a:xfrm>
          <a:prstGeom prst="rect">
            <a:avLst/>
          </a:prstGeom>
        </p:spPr>
        <p:txBody>
          <a:bodyPr anchor="t" rtlCol="false" tIns="0" lIns="0" bIns="0" rIns="0">
            <a:spAutoFit/>
          </a:bodyPr>
          <a:lstStyle/>
          <a:p>
            <a:pPr algn="ctr">
              <a:lnSpc>
                <a:spcPts val="5050"/>
              </a:lnSpc>
            </a:pPr>
            <a:r>
              <a:rPr lang="en-US" sz="3607" spc="72">
                <a:solidFill>
                  <a:srgbClr val="000000"/>
                </a:solidFill>
                <a:latin typeface="Droid Serif Bold"/>
              </a:rPr>
              <a:t>1.Data Preparation</a:t>
            </a:r>
          </a:p>
        </p:txBody>
      </p:sp>
      <p:sp>
        <p:nvSpPr>
          <p:cNvPr name="TextBox 17" id="17"/>
          <p:cNvSpPr txBox="true"/>
          <p:nvPr/>
        </p:nvSpPr>
        <p:spPr>
          <a:xfrm rot="0">
            <a:off x="10794933" y="3821292"/>
            <a:ext cx="5554958" cy="622743"/>
          </a:xfrm>
          <a:prstGeom prst="rect">
            <a:avLst/>
          </a:prstGeom>
        </p:spPr>
        <p:txBody>
          <a:bodyPr anchor="t" rtlCol="false" tIns="0" lIns="0" bIns="0" rIns="0">
            <a:spAutoFit/>
          </a:bodyPr>
          <a:lstStyle/>
          <a:p>
            <a:pPr algn="ctr">
              <a:lnSpc>
                <a:spcPts val="5050"/>
              </a:lnSpc>
            </a:pPr>
            <a:r>
              <a:rPr lang="en-US" sz="3607" spc="72">
                <a:solidFill>
                  <a:srgbClr val="000000"/>
                </a:solidFill>
                <a:latin typeface="Droid Serif Bold"/>
              </a:rPr>
              <a:t>2. Text Preprocessing:</a:t>
            </a:r>
          </a:p>
        </p:txBody>
      </p:sp>
      <p:sp>
        <p:nvSpPr>
          <p:cNvPr name="TextBox 18" id="18"/>
          <p:cNvSpPr txBox="true"/>
          <p:nvPr/>
        </p:nvSpPr>
        <p:spPr>
          <a:xfrm rot="0">
            <a:off x="1400037" y="5735752"/>
            <a:ext cx="6631102" cy="2233295"/>
          </a:xfrm>
          <a:prstGeom prst="rect">
            <a:avLst/>
          </a:prstGeom>
        </p:spPr>
        <p:txBody>
          <a:bodyPr anchor="t" rtlCol="false" tIns="0" lIns="0" bIns="0" rIns="0">
            <a:spAutoFit/>
          </a:bodyPr>
          <a:lstStyle/>
          <a:p>
            <a:pPr algn="just" marL="690881" indent="-345440" lvl="1">
              <a:lnSpc>
                <a:spcPts val="4480"/>
              </a:lnSpc>
              <a:buFont typeface="Arial"/>
              <a:buChar char="•"/>
            </a:pPr>
            <a:r>
              <a:rPr lang="en-US" sz="3200" spc="-35">
                <a:solidFill>
                  <a:srgbClr val="000000"/>
                </a:solidFill>
                <a:latin typeface="DM Sans"/>
              </a:rPr>
              <a:t>Retrieved the dataset from Kaggle to serve as the basis for training and testing the chatbot model</a:t>
            </a:r>
          </a:p>
        </p:txBody>
      </p:sp>
      <p:sp>
        <p:nvSpPr>
          <p:cNvPr name="TextBox 19" id="19"/>
          <p:cNvSpPr txBox="true"/>
          <p:nvPr/>
        </p:nvSpPr>
        <p:spPr>
          <a:xfrm rot="0">
            <a:off x="10013814" y="4793920"/>
            <a:ext cx="6925783" cy="1013841"/>
          </a:xfrm>
          <a:prstGeom prst="rect">
            <a:avLst/>
          </a:prstGeom>
        </p:spPr>
        <p:txBody>
          <a:bodyPr anchor="t" rtlCol="false" tIns="0" lIns="0" bIns="0" rIns="0">
            <a:spAutoFit/>
          </a:bodyPr>
          <a:lstStyle/>
          <a:p>
            <a:pPr algn="just" marL="690881" indent="-345440" lvl="1">
              <a:lnSpc>
                <a:spcPts val="4032"/>
              </a:lnSpc>
              <a:buFont typeface="Arial"/>
              <a:buChar char="•"/>
            </a:pPr>
            <a:r>
              <a:rPr lang="en-US" sz="3200" spc="-134">
                <a:solidFill>
                  <a:srgbClr val="000000"/>
                </a:solidFill>
                <a:latin typeface="DM Sans"/>
              </a:rPr>
              <a:t>Cleaned and organized raw text data using NLTK for text processing.</a:t>
            </a:r>
          </a:p>
        </p:txBody>
      </p:sp>
      <p:sp>
        <p:nvSpPr>
          <p:cNvPr name="TextBox 20" id="20"/>
          <p:cNvSpPr txBox="true"/>
          <p:nvPr/>
        </p:nvSpPr>
        <p:spPr>
          <a:xfrm rot="0">
            <a:off x="10013814" y="5986426"/>
            <a:ext cx="6925783" cy="1013841"/>
          </a:xfrm>
          <a:prstGeom prst="rect">
            <a:avLst/>
          </a:prstGeom>
        </p:spPr>
        <p:txBody>
          <a:bodyPr anchor="t" rtlCol="false" tIns="0" lIns="0" bIns="0" rIns="0">
            <a:spAutoFit/>
          </a:bodyPr>
          <a:lstStyle/>
          <a:p>
            <a:pPr algn="just" marL="690881" indent="-345440" lvl="1">
              <a:lnSpc>
                <a:spcPts val="4032"/>
              </a:lnSpc>
              <a:buFont typeface="Arial"/>
              <a:buChar char="•"/>
            </a:pPr>
            <a:r>
              <a:rPr lang="en-US" sz="3200" spc="-134">
                <a:solidFill>
                  <a:srgbClr val="000000"/>
                </a:solidFill>
                <a:latin typeface="DM Sans"/>
              </a:rPr>
              <a:t>Removed punctuation and stopwords to ensure clean input.</a:t>
            </a:r>
          </a:p>
        </p:txBody>
      </p:sp>
      <p:sp>
        <p:nvSpPr>
          <p:cNvPr name="TextBox 21" id="21"/>
          <p:cNvSpPr txBox="true"/>
          <p:nvPr/>
        </p:nvSpPr>
        <p:spPr>
          <a:xfrm rot="0">
            <a:off x="10013814" y="7181242"/>
            <a:ext cx="6925783" cy="1013841"/>
          </a:xfrm>
          <a:prstGeom prst="rect">
            <a:avLst/>
          </a:prstGeom>
        </p:spPr>
        <p:txBody>
          <a:bodyPr anchor="t" rtlCol="false" tIns="0" lIns="0" bIns="0" rIns="0">
            <a:spAutoFit/>
          </a:bodyPr>
          <a:lstStyle/>
          <a:p>
            <a:pPr algn="just" marL="690881" indent="-345440" lvl="1">
              <a:lnSpc>
                <a:spcPts val="4032"/>
              </a:lnSpc>
              <a:buFont typeface="Arial"/>
              <a:buChar char="•"/>
            </a:pPr>
            <a:r>
              <a:rPr lang="en-US" sz="3200" spc="-134">
                <a:solidFill>
                  <a:srgbClr val="000000"/>
                </a:solidFill>
                <a:latin typeface="DM Sans"/>
              </a:rPr>
              <a:t>Lemmatized words to reduce them to their base form</a:t>
            </a:r>
          </a:p>
        </p:txBody>
      </p:sp>
      <p:sp>
        <p:nvSpPr>
          <p:cNvPr name="TextBox 22" id="22"/>
          <p:cNvSpPr txBox="true"/>
          <p:nvPr/>
        </p:nvSpPr>
        <p:spPr>
          <a:xfrm rot="0">
            <a:off x="10006819" y="8376058"/>
            <a:ext cx="7073124" cy="1013841"/>
          </a:xfrm>
          <a:prstGeom prst="rect">
            <a:avLst/>
          </a:prstGeom>
        </p:spPr>
        <p:txBody>
          <a:bodyPr anchor="t" rtlCol="false" tIns="0" lIns="0" bIns="0" rIns="0">
            <a:spAutoFit/>
          </a:bodyPr>
          <a:lstStyle/>
          <a:p>
            <a:pPr algn="just" marL="690881" indent="-345440" lvl="1">
              <a:lnSpc>
                <a:spcPts val="4032"/>
              </a:lnSpc>
              <a:buFont typeface="Arial"/>
              <a:buChar char="•"/>
            </a:pPr>
            <a:r>
              <a:rPr lang="en-US" sz="3200" spc="-134">
                <a:solidFill>
                  <a:srgbClr val="000000"/>
                </a:solidFill>
                <a:latin typeface="DM Sans"/>
              </a:rPr>
              <a:t>Tokenized text to convert sentences into a list of words for analysis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DAGBcs_d1Bs</dc:identifier>
  <dcterms:modified xsi:type="dcterms:W3CDTF">2011-08-01T06:04:30Z</dcterms:modified>
  <cp:revision>1</cp:revision>
  <dc:title>Muhesh chatbot ppt</dc:title>
</cp:coreProperties>
</file>