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6"/>
  </p:notesMasterIdLst>
  <p:handoutMasterIdLst>
    <p:handoutMasterId r:id="rId37"/>
  </p:handoutMasterIdLst>
  <p:sldIdLst>
    <p:sldId id="388" r:id="rId5"/>
    <p:sldId id="375" r:id="rId6"/>
    <p:sldId id="395" r:id="rId7"/>
    <p:sldId id="376" r:id="rId8"/>
    <p:sldId id="377" r:id="rId9"/>
    <p:sldId id="378" r:id="rId10"/>
    <p:sldId id="379" r:id="rId11"/>
    <p:sldId id="380" r:id="rId12"/>
    <p:sldId id="390" r:id="rId13"/>
    <p:sldId id="348" r:id="rId14"/>
    <p:sldId id="355" r:id="rId15"/>
    <p:sldId id="358" r:id="rId16"/>
    <p:sldId id="365" r:id="rId17"/>
    <p:sldId id="366" r:id="rId18"/>
    <p:sldId id="372" r:id="rId19"/>
    <p:sldId id="373" r:id="rId20"/>
    <p:sldId id="383" r:id="rId21"/>
    <p:sldId id="391" r:id="rId22"/>
    <p:sldId id="349" r:id="rId23"/>
    <p:sldId id="350" r:id="rId24"/>
    <p:sldId id="368" r:id="rId25"/>
    <p:sldId id="392" r:id="rId26"/>
    <p:sldId id="382" r:id="rId27"/>
    <p:sldId id="393" r:id="rId28"/>
    <p:sldId id="387" r:id="rId29"/>
    <p:sldId id="384" r:id="rId30"/>
    <p:sldId id="386" r:id="rId31"/>
    <p:sldId id="389" r:id="rId32"/>
    <p:sldId id="394" r:id="rId33"/>
    <p:sldId id="351" r:id="rId34"/>
    <p:sldId id="374" r:id="rId35"/>
  </p:sldIdLst>
  <p:sldSz cx="12192000" cy="6858000"/>
  <p:notesSz cx="6858000" cy="9144000"/>
  <p:embeddedFontLst>
    <p:embeddedFont>
      <p:font typeface="Cambria Math" panose="02040503050406030204" pitchFamily="18" charset="0"/>
      <p:regular r:id="rId38"/>
    </p:embeddedFont>
    <p:embeddedFont>
      <p:font typeface="Century Gothic" panose="020B0502020202020204" pitchFamily="34" charset="0"/>
      <p:regular r:id="rId39"/>
      <p:bold r:id="rId40"/>
      <p:italic r:id="rId41"/>
      <p:boldItalic r:id="rId42"/>
    </p:embeddedFont>
    <p:embeddedFont>
      <p:font typeface="Consolas" panose="020B0609020204030204" pitchFamily="49"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640" userDrawn="1">
          <p15:clr>
            <a:srgbClr val="A4A3A4"/>
          </p15:clr>
        </p15:guide>
        <p15:guide id="4" pos="7355" userDrawn="1">
          <p15:clr>
            <a:srgbClr val="A4A3A4"/>
          </p15:clr>
        </p15:guide>
        <p15:guide id="5" pos="3636" userDrawn="1">
          <p15:clr>
            <a:srgbClr val="A4A3A4"/>
          </p15:clr>
        </p15:guide>
      </p15:sldGuideLst>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48" roundtripDataSignature="AMtx7mh42ye7WMDTc8+nwcJMx1D5N/gw/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2124"/>
    <a:srgbClr val="CC2125"/>
    <a:srgbClr val="FFFFFF"/>
    <a:srgbClr val="F2F2F2"/>
    <a:srgbClr val="979797"/>
    <a:srgbClr val="BE0300"/>
    <a:srgbClr val="0C0C0C"/>
    <a:srgbClr val="99191C"/>
    <a:srgbClr val="8F0303"/>
    <a:srgbClr val="FE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6B6F8E-B49D-4C43-9E8C-86FB4BC2AEAC}">
  <a:tblStyle styleId="{D56B6F8E-B49D-4C43-9E8C-86FB4BC2AE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89485" autoAdjust="0"/>
  </p:normalViewPr>
  <p:slideViewPr>
    <p:cSldViewPr snapToGrid="0">
      <p:cViewPr varScale="1">
        <p:scale>
          <a:sx n="108" d="100"/>
          <a:sy n="108" d="100"/>
        </p:scale>
        <p:origin x="872" y="184"/>
      </p:cViewPr>
      <p:guideLst>
        <p:guide orient="horz" pos="2160"/>
        <p:guide pos="3840"/>
        <p:guide orient="horz" pos="640"/>
        <p:guide pos="7355"/>
        <p:guide pos="363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customschemas.google.com/relationships/presentationmetadata" Target="metadata"/><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A33-4175-9679-4D1ABCA8756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A33-4175-9679-4D1ABCA8756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A33-4175-9679-4D1ABCA8756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A33-4175-9679-4D1ABCA8756A}"/>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BC3D-4371-901C-0FD94E8DCF3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443BA4-343A-42BC-3FDF-B1D6661537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F0FC056F-B81B-061B-6054-A74F46AFA3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B30D79-27B9-4D63-BE9F-B97369260E24}" type="datetimeFigureOut">
              <a:rPr lang="en-SG" smtClean="0"/>
              <a:t>7/4/25</a:t>
            </a:fld>
            <a:endParaRPr lang="en-SG"/>
          </a:p>
        </p:txBody>
      </p:sp>
      <p:sp>
        <p:nvSpPr>
          <p:cNvPr id="4" name="Footer Placeholder 3">
            <a:extLst>
              <a:ext uri="{FF2B5EF4-FFF2-40B4-BE49-F238E27FC236}">
                <a16:creationId xmlns:a16="http://schemas.microsoft.com/office/drawing/2014/main" id="{27176F62-B45D-6E31-1F73-9169CA735CF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9AD2B964-3A4A-D4EB-F718-F7162A1329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9C6DE2-C4BE-414B-9F30-C2933346FEC3}" type="slidenum">
              <a:rPr lang="en-SG" smtClean="0"/>
              <a:t>‹#›</a:t>
            </a:fld>
            <a:endParaRPr lang="en-SG"/>
          </a:p>
        </p:txBody>
      </p:sp>
    </p:spTree>
    <p:extLst>
      <p:ext uri="{BB962C8B-B14F-4D97-AF65-F5344CB8AC3E}">
        <p14:creationId xmlns:p14="http://schemas.microsoft.com/office/powerpoint/2010/main" val="3846691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16476271-C73B-38C6-F182-13DA08EFF961}"/>
            </a:ext>
          </a:extLst>
        </p:cNvPr>
        <p:cNvGrpSpPr/>
        <p:nvPr/>
      </p:nvGrpSpPr>
      <p:grpSpPr>
        <a:xfrm>
          <a:off x="0" y="0"/>
          <a:ext cx="0" cy="0"/>
          <a:chOff x="0" y="0"/>
          <a:chExt cx="0" cy="0"/>
        </a:xfrm>
      </p:grpSpPr>
      <p:sp>
        <p:nvSpPr>
          <p:cNvPr id="118" name="Google Shape;118;g33b23777753_0_19:notes">
            <a:extLst>
              <a:ext uri="{FF2B5EF4-FFF2-40B4-BE49-F238E27FC236}">
                <a16:creationId xmlns:a16="http://schemas.microsoft.com/office/drawing/2014/main" id="{63DEE137-8840-68F1-FC45-63FE5F4052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3b23777753_0_19:notes">
            <a:extLst>
              <a:ext uri="{FF2B5EF4-FFF2-40B4-BE49-F238E27FC236}">
                <a16:creationId xmlns:a16="http://schemas.microsoft.com/office/drawing/2014/main" id="{1CCFD6A6-D81C-4DAC-0194-A585CDFF64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9325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2169459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2870395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91465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1961560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25208166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2790819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3226081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929017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b="0" dirty="0"/>
          </a:p>
        </p:txBody>
      </p:sp>
    </p:spTree>
    <p:extLst>
      <p:ext uri="{BB962C8B-B14F-4D97-AF65-F5344CB8AC3E}">
        <p14:creationId xmlns:p14="http://schemas.microsoft.com/office/powerpoint/2010/main" val="402302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a:extLst>
            <a:ext uri="{FF2B5EF4-FFF2-40B4-BE49-F238E27FC236}">
              <a16:creationId xmlns:a16="http://schemas.microsoft.com/office/drawing/2014/main" id="{A670DAC2-0C8A-CA70-2CD2-B0F0E340CA34}"/>
            </a:ext>
          </a:extLst>
        </p:cNvPr>
        <p:cNvGrpSpPr/>
        <p:nvPr/>
      </p:nvGrpSpPr>
      <p:grpSpPr>
        <a:xfrm>
          <a:off x="0" y="0"/>
          <a:ext cx="0" cy="0"/>
          <a:chOff x="0" y="0"/>
          <a:chExt cx="0" cy="0"/>
        </a:xfrm>
      </p:grpSpPr>
      <p:sp>
        <p:nvSpPr>
          <p:cNvPr id="118" name="Google Shape;118;g33b23777753_0_19:notes">
            <a:extLst>
              <a:ext uri="{FF2B5EF4-FFF2-40B4-BE49-F238E27FC236}">
                <a16:creationId xmlns:a16="http://schemas.microsoft.com/office/drawing/2014/main" id="{EAF156B1-D137-C320-C2F6-EDAB49BE09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3b23777753_0_19:notes">
            <a:extLst>
              <a:ext uri="{FF2B5EF4-FFF2-40B4-BE49-F238E27FC236}">
                <a16:creationId xmlns:a16="http://schemas.microsoft.com/office/drawing/2014/main" id="{D0652ADD-C55E-014E-36AC-39AE969D13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405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2103450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2998587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1236915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262844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2105698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endParaRPr lang="en-US" dirty="0"/>
          </a:p>
        </p:txBody>
      </p:sp>
    </p:spTree>
    <p:extLst>
      <p:ext uri="{BB962C8B-B14F-4D97-AF65-F5344CB8AC3E}">
        <p14:creationId xmlns:p14="http://schemas.microsoft.com/office/powerpoint/2010/main" val="2447107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SG" dirty="0"/>
          </a:p>
        </p:txBody>
      </p:sp>
    </p:spTree>
    <p:extLst>
      <p:ext uri="{BB962C8B-B14F-4D97-AF65-F5344CB8AC3E}">
        <p14:creationId xmlns:p14="http://schemas.microsoft.com/office/powerpoint/2010/main" val="4005922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Introduction">
    <p:spTree>
      <p:nvGrpSpPr>
        <p:cNvPr id="1" name="Shape 14"/>
        <p:cNvGrpSpPr/>
        <p:nvPr/>
      </p:nvGrpSpPr>
      <p:grpSpPr>
        <a:xfrm>
          <a:off x="0" y="0"/>
          <a:ext cx="0" cy="0"/>
          <a:chOff x="0" y="0"/>
          <a:chExt cx="0" cy="0"/>
        </a:xfrm>
      </p:grpSpPr>
      <p:sp>
        <p:nvSpPr>
          <p:cNvPr id="24" name="Google Shape;24;p2"/>
          <p:cNvSpPr txBox="1">
            <a:spLocks noGrp="1"/>
          </p:cNvSpPr>
          <p:nvPr>
            <p:ph type="body" idx="1"/>
          </p:nvPr>
        </p:nvSpPr>
        <p:spPr>
          <a:xfrm>
            <a:off x="500945" y="1004472"/>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5" name="Google Shape;25;p2"/>
          <p:cNvSpPr txBox="1">
            <a:spLocks noGrp="1"/>
          </p:cNvSpPr>
          <p:nvPr>
            <p:ph type="body" idx="2"/>
          </p:nvPr>
        </p:nvSpPr>
        <p:spPr>
          <a:xfrm>
            <a:off x="6436353" y="1004472"/>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6" name="Google Shape;26;p2"/>
          <p:cNvSpPr txBox="1">
            <a:spLocks noGrp="1"/>
          </p:cNvSpPr>
          <p:nvPr>
            <p:ph type="body" idx="3"/>
          </p:nvPr>
        </p:nvSpPr>
        <p:spPr>
          <a:xfrm>
            <a:off x="500945" y="3713865"/>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 name="Google Shape;27;p2"/>
          <p:cNvSpPr txBox="1">
            <a:spLocks noGrp="1"/>
          </p:cNvSpPr>
          <p:nvPr>
            <p:ph type="body" idx="4"/>
          </p:nvPr>
        </p:nvSpPr>
        <p:spPr>
          <a:xfrm>
            <a:off x="6436353" y="3713865"/>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 name="Text Placeholder 2">
            <a:extLst>
              <a:ext uri="{FF2B5EF4-FFF2-40B4-BE49-F238E27FC236}">
                <a16:creationId xmlns:a16="http://schemas.microsoft.com/office/drawing/2014/main" id="{BE40C792-6321-F97E-AC0D-A810425FAA6E}"/>
              </a:ext>
            </a:extLst>
          </p:cNvPr>
          <p:cNvSpPr>
            <a:spLocks noGrp="1"/>
          </p:cNvSpPr>
          <p:nvPr>
            <p:ph type="body" sz="quarter" idx="10"/>
          </p:nvPr>
        </p:nvSpPr>
        <p:spPr>
          <a:xfrm>
            <a:off x="342900" y="267244"/>
            <a:ext cx="10272713" cy="369332"/>
          </a:xfrm>
          <a:prstGeom prst="rect">
            <a:avLst/>
          </a:prstGeom>
        </p:spPr>
        <p:txBody>
          <a:bodyPr wrap="square">
            <a:spAutoFit/>
          </a:bodyPr>
          <a:lstStyle>
            <a:lvl1pPr>
              <a:defRPr sz="1800" b="1">
                <a:latin typeface="+mj-lt"/>
              </a:defRPr>
            </a:lvl1pPr>
            <a:lvl2pPr>
              <a:defRPr sz="2000"/>
            </a:lvl2pPr>
            <a:lvl3pPr>
              <a:defRPr sz="2000"/>
            </a:lvl3pPr>
            <a:lvl4pPr>
              <a:defRPr sz="2000"/>
            </a:lvl4pPr>
            <a:lvl5pPr>
              <a:defRPr sz="2000"/>
            </a:lvl5pPr>
          </a:lstStyle>
          <a:p>
            <a:pPr lvl="0"/>
            <a:endParaRPr lang="en-US"/>
          </a:p>
        </p:txBody>
      </p:sp>
      <p:sp>
        <p:nvSpPr>
          <p:cNvPr id="4" name="Text Placeholder 2">
            <a:extLst>
              <a:ext uri="{FF2B5EF4-FFF2-40B4-BE49-F238E27FC236}">
                <a16:creationId xmlns:a16="http://schemas.microsoft.com/office/drawing/2014/main" id="{126B9CED-DE3B-D154-82B2-B53B34B62E5A}"/>
              </a:ext>
            </a:extLst>
          </p:cNvPr>
          <p:cNvSpPr>
            <a:spLocks noGrp="1"/>
          </p:cNvSpPr>
          <p:nvPr>
            <p:ph type="body" sz="quarter" idx="11" hasCustomPrompt="1"/>
          </p:nvPr>
        </p:nvSpPr>
        <p:spPr>
          <a:xfrm>
            <a:off x="342900" y="0"/>
            <a:ext cx="4536440" cy="246221"/>
          </a:xfrm>
          <a:prstGeom prst="rect">
            <a:avLst/>
          </a:prstGeom>
        </p:spPr>
        <p:txBody>
          <a:bodyPr>
            <a:spAutoFit/>
          </a:bodyPr>
          <a:lstStyle>
            <a:lvl1pPr>
              <a:defRPr sz="1000" b="1" i="1">
                <a:latin typeface="+mj-lt"/>
              </a:defRPr>
            </a:lvl1pPr>
            <a:lvl2pPr>
              <a:defRPr sz="2000"/>
            </a:lvl2pPr>
            <a:lvl3pPr>
              <a:defRPr sz="2000"/>
            </a:lvl3pPr>
            <a:lvl4pPr>
              <a:defRPr sz="2000"/>
            </a:lvl4pPr>
            <a:lvl5pPr>
              <a:defRPr sz="2000"/>
            </a:lvl5pPr>
          </a:lstStyle>
          <a:p>
            <a:pPr lvl="0"/>
            <a:r>
              <a:rPr lang="en-US"/>
              <a:t>Introduction</a:t>
            </a:r>
          </a:p>
        </p:txBody>
      </p:sp>
      <p:sp>
        <p:nvSpPr>
          <p:cNvPr id="2" name="Google Shape;48;p4">
            <a:extLst>
              <a:ext uri="{FF2B5EF4-FFF2-40B4-BE49-F238E27FC236}">
                <a16:creationId xmlns:a16="http://schemas.microsoft.com/office/drawing/2014/main" id="{B05025D7-6042-928D-F7E0-E18699CED391}"/>
              </a:ext>
            </a:extLst>
          </p:cNvPr>
          <p:cNvSpPr/>
          <p:nvPr userDrawn="1"/>
        </p:nvSpPr>
        <p:spPr>
          <a:xfrm>
            <a:off x="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1" i="0" u="none" strike="noStrike" cap="none">
                <a:solidFill>
                  <a:srgbClr val="262626"/>
                </a:solidFill>
                <a:latin typeface="Century Gothic"/>
                <a:ea typeface="Century Gothic"/>
                <a:cs typeface="Century Gothic"/>
                <a:sym typeface="Century Gothic"/>
              </a:rPr>
              <a:t>Introduction</a:t>
            </a:r>
            <a:endParaRPr sz="1050" b="1" i="0" u="none" strike="noStrike" cap="none">
              <a:solidFill>
                <a:srgbClr val="262626"/>
              </a:solidFill>
              <a:latin typeface="Century Gothic"/>
              <a:ea typeface="Century Gothic"/>
              <a:cs typeface="Century Gothic"/>
              <a:sym typeface="Century Gothic"/>
            </a:endParaRPr>
          </a:p>
        </p:txBody>
      </p:sp>
      <p:sp>
        <p:nvSpPr>
          <p:cNvPr id="5" name="Google Shape;49;p4">
            <a:extLst>
              <a:ext uri="{FF2B5EF4-FFF2-40B4-BE49-F238E27FC236}">
                <a16:creationId xmlns:a16="http://schemas.microsoft.com/office/drawing/2014/main" id="{D21E19A0-093B-4E69-4EB7-DDDBE63C9085}"/>
              </a:ext>
            </a:extLst>
          </p:cNvPr>
          <p:cNvSpPr/>
          <p:nvPr userDrawn="1"/>
        </p:nvSpPr>
        <p:spPr>
          <a:xfrm>
            <a:off x="152356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Machine Learning</a:t>
            </a:r>
          </a:p>
        </p:txBody>
      </p:sp>
      <p:sp>
        <p:nvSpPr>
          <p:cNvPr id="6" name="Google Shape;50;p4">
            <a:extLst>
              <a:ext uri="{FF2B5EF4-FFF2-40B4-BE49-F238E27FC236}">
                <a16:creationId xmlns:a16="http://schemas.microsoft.com/office/drawing/2014/main" id="{3FD361A3-6CDA-2961-0DF2-955FB1D39AE7}"/>
              </a:ext>
            </a:extLst>
          </p:cNvPr>
          <p:cNvSpPr/>
          <p:nvPr userDrawn="1"/>
        </p:nvSpPr>
        <p:spPr>
          <a:xfrm>
            <a:off x="304713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Portfolio Optimization</a:t>
            </a:r>
          </a:p>
        </p:txBody>
      </p:sp>
      <p:sp>
        <p:nvSpPr>
          <p:cNvPr id="7" name="Google Shape;51;p4">
            <a:extLst>
              <a:ext uri="{FF2B5EF4-FFF2-40B4-BE49-F238E27FC236}">
                <a16:creationId xmlns:a16="http://schemas.microsoft.com/office/drawing/2014/main" id="{DF05A299-606B-6C22-6EF3-D097724BC8C2}"/>
              </a:ext>
            </a:extLst>
          </p:cNvPr>
          <p:cNvSpPr/>
          <p:nvPr userDrawn="1"/>
        </p:nvSpPr>
        <p:spPr>
          <a:xfrm>
            <a:off x="457069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Natural Language Processing (NLP)</a:t>
            </a:r>
          </a:p>
        </p:txBody>
      </p:sp>
      <p:sp>
        <p:nvSpPr>
          <p:cNvPr id="8" name="Google Shape;52;p4">
            <a:extLst>
              <a:ext uri="{FF2B5EF4-FFF2-40B4-BE49-F238E27FC236}">
                <a16:creationId xmlns:a16="http://schemas.microsoft.com/office/drawing/2014/main" id="{13155DD9-EECD-21CE-4E2F-0B61E8EFB0DD}"/>
              </a:ext>
            </a:extLst>
          </p:cNvPr>
          <p:cNvSpPr/>
          <p:nvPr userDrawn="1"/>
        </p:nvSpPr>
        <p:spPr>
          <a:xfrm>
            <a:off x="761782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Back-Testing</a:t>
            </a:r>
          </a:p>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Results</a:t>
            </a:r>
          </a:p>
        </p:txBody>
      </p:sp>
      <p:sp>
        <p:nvSpPr>
          <p:cNvPr id="9" name="Google Shape;53;p4">
            <a:extLst>
              <a:ext uri="{FF2B5EF4-FFF2-40B4-BE49-F238E27FC236}">
                <a16:creationId xmlns:a16="http://schemas.microsoft.com/office/drawing/2014/main" id="{8F9EAD15-E25C-C068-0EC2-CCF0C3C66B37}"/>
              </a:ext>
            </a:extLst>
          </p:cNvPr>
          <p:cNvSpPr/>
          <p:nvPr userDrawn="1"/>
        </p:nvSpPr>
        <p:spPr>
          <a:xfrm>
            <a:off x="609426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Hedging</a:t>
            </a:r>
          </a:p>
        </p:txBody>
      </p:sp>
      <p:sp>
        <p:nvSpPr>
          <p:cNvPr id="10" name="Google Shape;54;p4">
            <a:extLst>
              <a:ext uri="{FF2B5EF4-FFF2-40B4-BE49-F238E27FC236}">
                <a16:creationId xmlns:a16="http://schemas.microsoft.com/office/drawing/2014/main" id="{473E2798-E4FB-622E-B170-FB1A63F6B9B1}"/>
              </a:ext>
            </a:extLst>
          </p:cNvPr>
          <p:cNvSpPr/>
          <p:nvPr userDrawn="1"/>
        </p:nvSpPr>
        <p:spPr>
          <a:xfrm>
            <a:off x="10664952"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Recommendation &amp; Conclusion</a:t>
            </a:r>
            <a:endParaRPr sz="1050" b="0" i="0" u="none" strike="noStrike" cap="none">
              <a:solidFill>
                <a:srgbClr val="262626"/>
              </a:solidFill>
              <a:latin typeface="Century Gothic"/>
              <a:ea typeface="Century Gothic"/>
              <a:cs typeface="Century Gothic"/>
              <a:sym typeface="Century Gothic"/>
            </a:endParaRPr>
          </a:p>
        </p:txBody>
      </p:sp>
      <p:sp>
        <p:nvSpPr>
          <p:cNvPr id="16" name="Text Placeholder 2">
            <a:extLst>
              <a:ext uri="{FF2B5EF4-FFF2-40B4-BE49-F238E27FC236}">
                <a16:creationId xmlns:a16="http://schemas.microsoft.com/office/drawing/2014/main" id="{1D3D209B-EC3E-5499-1D92-E7B6E88D03FC}"/>
              </a:ext>
            </a:extLst>
          </p:cNvPr>
          <p:cNvSpPr>
            <a:spLocks noGrp="1"/>
          </p:cNvSpPr>
          <p:nvPr>
            <p:ph type="body" sz="quarter" idx="12" hasCustomPrompt="1"/>
          </p:nvPr>
        </p:nvSpPr>
        <p:spPr>
          <a:xfrm>
            <a:off x="1919287" y="647534"/>
            <a:ext cx="10272713" cy="276999"/>
          </a:xfrm>
          <a:prstGeom prst="rect">
            <a:avLst/>
          </a:prstGeom>
        </p:spPr>
        <p:txBody>
          <a:bodyPr wrap="square">
            <a:spAutoFit/>
          </a:bodyPr>
          <a:lstStyle>
            <a:lvl1pPr algn="r">
              <a:defRPr sz="1200" b="1">
                <a:latin typeface="Century Gothic" panose="020B0502020202020204" pitchFamily="34" charset="0"/>
              </a:defRPr>
            </a:lvl1pPr>
            <a:lvl2pPr>
              <a:defRPr sz="2000"/>
            </a:lvl2pPr>
            <a:lvl3pPr>
              <a:defRPr sz="2000"/>
            </a:lvl3pPr>
            <a:lvl4pPr>
              <a:defRPr sz="2000"/>
            </a:lvl4pPr>
            <a:lvl5pPr>
              <a:defRPr sz="2000"/>
            </a:lvl5pPr>
          </a:lstStyle>
          <a:p>
            <a:pPr lvl="0"/>
            <a:r>
              <a:rPr lang="en-US"/>
              <a:t>Test</a:t>
            </a:r>
          </a:p>
        </p:txBody>
      </p:sp>
      <p:cxnSp>
        <p:nvCxnSpPr>
          <p:cNvPr id="11" name="Google Shape;15;p2">
            <a:extLst>
              <a:ext uri="{FF2B5EF4-FFF2-40B4-BE49-F238E27FC236}">
                <a16:creationId xmlns:a16="http://schemas.microsoft.com/office/drawing/2014/main" id="{F08DCFCB-8769-D6DC-B098-1FBF36947EDF}"/>
              </a:ext>
            </a:extLst>
          </p:cNvPr>
          <p:cNvCxnSpPr>
            <a:cxnSpLocks/>
          </p:cNvCxnSpPr>
          <p:nvPr userDrawn="1"/>
        </p:nvCxnSpPr>
        <p:spPr>
          <a:xfrm>
            <a:off x="0" y="6535370"/>
            <a:ext cx="1527048" cy="0"/>
          </a:xfrm>
          <a:prstGeom prst="straightConnector1">
            <a:avLst/>
          </a:prstGeom>
          <a:noFill/>
          <a:ln w="25400" cap="flat" cmpd="sng">
            <a:solidFill>
              <a:srgbClr val="262626"/>
            </a:solidFill>
            <a:prstDash val="solid"/>
            <a:miter lim="800000"/>
            <a:headEnd type="none" w="sm" len="sm"/>
            <a:tailEnd type="none" w="sm" len="sm"/>
          </a:ln>
        </p:spPr>
      </p:cxnSp>
      <p:sp>
        <p:nvSpPr>
          <p:cNvPr id="13" name="Google Shape;50;p4">
            <a:extLst>
              <a:ext uri="{FF2B5EF4-FFF2-40B4-BE49-F238E27FC236}">
                <a16:creationId xmlns:a16="http://schemas.microsoft.com/office/drawing/2014/main" id="{8221030A-2C56-420C-6253-5BA2FB7AE8FC}"/>
              </a:ext>
            </a:extLst>
          </p:cNvPr>
          <p:cNvSpPr/>
          <p:nvPr userDrawn="1"/>
        </p:nvSpPr>
        <p:spPr>
          <a:xfrm>
            <a:off x="9141390" y="6535374"/>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Benchmark Testing</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4" orient="horz" pos="22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Machine Learning">
    <p:spTree>
      <p:nvGrpSpPr>
        <p:cNvPr id="1" name="Shape 28"/>
        <p:cNvGrpSpPr/>
        <p:nvPr/>
      </p:nvGrpSpPr>
      <p:grpSpPr>
        <a:xfrm>
          <a:off x="0" y="0"/>
          <a:ext cx="0" cy="0"/>
          <a:chOff x="0" y="0"/>
          <a:chExt cx="0" cy="0"/>
        </a:xfrm>
      </p:grpSpPr>
      <p:sp>
        <p:nvSpPr>
          <p:cNvPr id="4" name="Text Placeholder 2">
            <a:extLst>
              <a:ext uri="{FF2B5EF4-FFF2-40B4-BE49-F238E27FC236}">
                <a16:creationId xmlns:a16="http://schemas.microsoft.com/office/drawing/2014/main" id="{73ED58B5-E537-C484-C993-C3D225D267EE}"/>
              </a:ext>
            </a:extLst>
          </p:cNvPr>
          <p:cNvSpPr>
            <a:spLocks noGrp="1"/>
          </p:cNvSpPr>
          <p:nvPr>
            <p:ph type="body" sz="quarter" idx="10"/>
          </p:nvPr>
        </p:nvSpPr>
        <p:spPr>
          <a:xfrm>
            <a:off x="342900" y="267244"/>
            <a:ext cx="10272713" cy="369332"/>
          </a:xfrm>
          <a:prstGeom prst="rect">
            <a:avLst/>
          </a:prstGeom>
        </p:spPr>
        <p:txBody>
          <a:bodyPr wrap="square">
            <a:spAutoFit/>
          </a:bodyPr>
          <a:lstStyle>
            <a:lvl1pPr>
              <a:defRPr sz="1800" b="1">
                <a:latin typeface="+mj-lt"/>
              </a:defRPr>
            </a:lvl1pPr>
            <a:lvl2pPr>
              <a:defRPr sz="2000"/>
            </a:lvl2pPr>
            <a:lvl3pPr>
              <a:defRPr sz="2000"/>
            </a:lvl3pPr>
            <a:lvl4pPr>
              <a:defRPr sz="2000"/>
            </a:lvl4pPr>
            <a:lvl5pPr>
              <a:defRPr sz="2000"/>
            </a:lvl5pPr>
          </a:lstStyle>
          <a:p>
            <a:pPr lvl="0"/>
            <a:endParaRPr lang="en-US"/>
          </a:p>
        </p:txBody>
      </p:sp>
      <p:sp>
        <p:nvSpPr>
          <p:cNvPr id="5" name="Text Placeholder 2">
            <a:extLst>
              <a:ext uri="{FF2B5EF4-FFF2-40B4-BE49-F238E27FC236}">
                <a16:creationId xmlns:a16="http://schemas.microsoft.com/office/drawing/2014/main" id="{C9275E0E-49A1-FA02-1676-7BFED12ACE36}"/>
              </a:ext>
            </a:extLst>
          </p:cNvPr>
          <p:cNvSpPr>
            <a:spLocks noGrp="1"/>
          </p:cNvSpPr>
          <p:nvPr>
            <p:ph type="body" sz="quarter" idx="11" hasCustomPrompt="1"/>
          </p:nvPr>
        </p:nvSpPr>
        <p:spPr>
          <a:xfrm>
            <a:off x="342900" y="0"/>
            <a:ext cx="4536440" cy="246221"/>
          </a:xfrm>
          <a:prstGeom prst="rect">
            <a:avLst/>
          </a:prstGeom>
        </p:spPr>
        <p:txBody>
          <a:bodyPr>
            <a:spAutoFit/>
          </a:bodyPr>
          <a:lstStyle>
            <a:lvl1pPr>
              <a:defRPr sz="1000" b="1" i="1">
                <a:latin typeface="+mj-lt"/>
              </a:defRPr>
            </a:lvl1pPr>
            <a:lvl2pPr>
              <a:defRPr sz="2000"/>
            </a:lvl2pPr>
            <a:lvl3pPr>
              <a:defRPr sz="2000"/>
            </a:lvl3pPr>
            <a:lvl4pPr>
              <a:defRPr sz="2000"/>
            </a:lvl4pPr>
            <a:lvl5pPr>
              <a:defRPr sz="2000"/>
            </a:lvl5pPr>
          </a:lstStyle>
          <a:p>
            <a:pPr lvl="0"/>
            <a:r>
              <a:rPr lang="en-US"/>
              <a:t>Machine Learning</a:t>
            </a:r>
          </a:p>
        </p:txBody>
      </p:sp>
      <p:sp>
        <p:nvSpPr>
          <p:cNvPr id="6" name="Google Shape;24;p2">
            <a:extLst>
              <a:ext uri="{FF2B5EF4-FFF2-40B4-BE49-F238E27FC236}">
                <a16:creationId xmlns:a16="http://schemas.microsoft.com/office/drawing/2014/main" id="{B40120F6-E931-9622-0FAF-B0B49ED4B365}"/>
              </a:ext>
            </a:extLst>
          </p:cNvPr>
          <p:cNvSpPr txBox="1">
            <a:spLocks noGrp="1"/>
          </p:cNvSpPr>
          <p:nvPr>
            <p:ph type="body" idx="1"/>
          </p:nvPr>
        </p:nvSpPr>
        <p:spPr>
          <a:xfrm>
            <a:off x="500945" y="1004472"/>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25;p2">
            <a:extLst>
              <a:ext uri="{FF2B5EF4-FFF2-40B4-BE49-F238E27FC236}">
                <a16:creationId xmlns:a16="http://schemas.microsoft.com/office/drawing/2014/main" id="{E6748DCC-E0D4-EDB5-A00F-C32073C5FA09}"/>
              </a:ext>
            </a:extLst>
          </p:cNvPr>
          <p:cNvSpPr txBox="1">
            <a:spLocks noGrp="1"/>
          </p:cNvSpPr>
          <p:nvPr>
            <p:ph type="body" idx="2"/>
          </p:nvPr>
        </p:nvSpPr>
        <p:spPr>
          <a:xfrm>
            <a:off x="6436353" y="1004472"/>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26;p2">
            <a:extLst>
              <a:ext uri="{FF2B5EF4-FFF2-40B4-BE49-F238E27FC236}">
                <a16:creationId xmlns:a16="http://schemas.microsoft.com/office/drawing/2014/main" id="{E9CFAD03-8569-6463-B09E-AC3648F53EB9}"/>
              </a:ext>
            </a:extLst>
          </p:cNvPr>
          <p:cNvSpPr txBox="1">
            <a:spLocks noGrp="1"/>
          </p:cNvSpPr>
          <p:nvPr>
            <p:ph type="body" idx="3"/>
          </p:nvPr>
        </p:nvSpPr>
        <p:spPr>
          <a:xfrm>
            <a:off x="500945" y="3713865"/>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 name="Google Shape;27;p2">
            <a:extLst>
              <a:ext uri="{FF2B5EF4-FFF2-40B4-BE49-F238E27FC236}">
                <a16:creationId xmlns:a16="http://schemas.microsoft.com/office/drawing/2014/main" id="{94EDEEDA-0DCF-3DF7-384F-A630CBF36D71}"/>
              </a:ext>
            </a:extLst>
          </p:cNvPr>
          <p:cNvSpPr txBox="1">
            <a:spLocks noGrp="1"/>
          </p:cNvSpPr>
          <p:nvPr>
            <p:ph type="body" idx="4"/>
          </p:nvPr>
        </p:nvSpPr>
        <p:spPr>
          <a:xfrm>
            <a:off x="6436353" y="3713865"/>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3" name="Text Placeholder 2">
            <a:extLst>
              <a:ext uri="{FF2B5EF4-FFF2-40B4-BE49-F238E27FC236}">
                <a16:creationId xmlns:a16="http://schemas.microsoft.com/office/drawing/2014/main" id="{3EA84555-9201-6965-DB1B-1EF2F06C677B}"/>
              </a:ext>
            </a:extLst>
          </p:cNvPr>
          <p:cNvSpPr>
            <a:spLocks noGrp="1"/>
          </p:cNvSpPr>
          <p:nvPr>
            <p:ph type="body" sz="quarter" idx="12"/>
          </p:nvPr>
        </p:nvSpPr>
        <p:spPr>
          <a:xfrm>
            <a:off x="1919287" y="647534"/>
            <a:ext cx="10272713" cy="276999"/>
          </a:xfrm>
          <a:prstGeom prst="rect">
            <a:avLst/>
          </a:prstGeom>
        </p:spPr>
        <p:txBody>
          <a:bodyPr wrap="square">
            <a:spAutoFit/>
          </a:bodyPr>
          <a:lstStyle>
            <a:lvl1pPr algn="r">
              <a:defRPr sz="1200" b="1">
                <a:latin typeface="Century Gothic" panose="020B0502020202020204" pitchFamily="34" charset="0"/>
              </a:defRPr>
            </a:lvl1pPr>
            <a:lvl2pPr>
              <a:defRPr sz="2000"/>
            </a:lvl2pPr>
            <a:lvl3pPr>
              <a:defRPr sz="2000"/>
            </a:lvl3pPr>
            <a:lvl4pPr>
              <a:defRPr sz="2000"/>
            </a:lvl4pPr>
            <a:lvl5pPr>
              <a:defRPr sz="2000"/>
            </a:lvl5pPr>
          </a:lstStyle>
          <a:p>
            <a:pPr lvl="0"/>
            <a:endParaRPr lang="en-US"/>
          </a:p>
        </p:txBody>
      </p:sp>
      <p:sp>
        <p:nvSpPr>
          <p:cNvPr id="2" name="Google Shape;48;p4">
            <a:extLst>
              <a:ext uri="{FF2B5EF4-FFF2-40B4-BE49-F238E27FC236}">
                <a16:creationId xmlns:a16="http://schemas.microsoft.com/office/drawing/2014/main" id="{3E4E774A-9274-F6EE-63B8-D614184445B0}"/>
              </a:ext>
            </a:extLst>
          </p:cNvPr>
          <p:cNvSpPr/>
          <p:nvPr userDrawn="1"/>
        </p:nvSpPr>
        <p:spPr>
          <a:xfrm>
            <a:off x="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Introduction</a:t>
            </a:r>
            <a:endParaRPr sz="1050" b="0" i="0" u="none" strike="noStrike" cap="none">
              <a:solidFill>
                <a:srgbClr val="262626"/>
              </a:solidFill>
              <a:latin typeface="Century Gothic"/>
              <a:ea typeface="Century Gothic"/>
              <a:cs typeface="Century Gothic"/>
              <a:sym typeface="Century Gothic"/>
            </a:endParaRPr>
          </a:p>
        </p:txBody>
      </p:sp>
      <p:sp>
        <p:nvSpPr>
          <p:cNvPr id="3" name="Google Shape;49;p4">
            <a:extLst>
              <a:ext uri="{FF2B5EF4-FFF2-40B4-BE49-F238E27FC236}">
                <a16:creationId xmlns:a16="http://schemas.microsoft.com/office/drawing/2014/main" id="{78C5DF19-8A4D-4430-CEA2-414C19CEBC61}"/>
              </a:ext>
            </a:extLst>
          </p:cNvPr>
          <p:cNvSpPr/>
          <p:nvPr userDrawn="1"/>
        </p:nvSpPr>
        <p:spPr>
          <a:xfrm>
            <a:off x="152356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1" i="0" u="none" strike="noStrike" cap="none">
                <a:solidFill>
                  <a:srgbClr val="262626"/>
                </a:solidFill>
                <a:latin typeface="Century Gothic"/>
                <a:ea typeface="Century Gothic"/>
                <a:cs typeface="Century Gothic"/>
                <a:sym typeface="Century Gothic"/>
              </a:rPr>
              <a:t>Machine Learning</a:t>
            </a:r>
          </a:p>
        </p:txBody>
      </p:sp>
      <p:sp>
        <p:nvSpPr>
          <p:cNvPr id="10" name="Google Shape;50;p4">
            <a:extLst>
              <a:ext uri="{FF2B5EF4-FFF2-40B4-BE49-F238E27FC236}">
                <a16:creationId xmlns:a16="http://schemas.microsoft.com/office/drawing/2014/main" id="{386C35D1-01F0-A4F0-8D7B-89DE5C6DA742}"/>
              </a:ext>
            </a:extLst>
          </p:cNvPr>
          <p:cNvSpPr/>
          <p:nvPr userDrawn="1"/>
        </p:nvSpPr>
        <p:spPr>
          <a:xfrm>
            <a:off x="304713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Portfolio Optimization</a:t>
            </a:r>
          </a:p>
        </p:txBody>
      </p:sp>
      <p:sp>
        <p:nvSpPr>
          <p:cNvPr id="11" name="Google Shape;51;p4">
            <a:extLst>
              <a:ext uri="{FF2B5EF4-FFF2-40B4-BE49-F238E27FC236}">
                <a16:creationId xmlns:a16="http://schemas.microsoft.com/office/drawing/2014/main" id="{69A6B30F-E23F-7C56-EF2C-4C407D445445}"/>
              </a:ext>
            </a:extLst>
          </p:cNvPr>
          <p:cNvSpPr/>
          <p:nvPr userDrawn="1"/>
        </p:nvSpPr>
        <p:spPr>
          <a:xfrm>
            <a:off x="457069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Natural Language Processing (NLP)</a:t>
            </a:r>
          </a:p>
        </p:txBody>
      </p:sp>
      <p:sp>
        <p:nvSpPr>
          <p:cNvPr id="13" name="Google Shape;53;p4">
            <a:extLst>
              <a:ext uri="{FF2B5EF4-FFF2-40B4-BE49-F238E27FC236}">
                <a16:creationId xmlns:a16="http://schemas.microsoft.com/office/drawing/2014/main" id="{EFDCE034-0930-5D95-67C2-32CF6711F891}"/>
              </a:ext>
            </a:extLst>
          </p:cNvPr>
          <p:cNvSpPr/>
          <p:nvPr userDrawn="1"/>
        </p:nvSpPr>
        <p:spPr>
          <a:xfrm>
            <a:off x="609426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Hedging</a:t>
            </a:r>
          </a:p>
        </p:txBody>
      </p:sp>
      <p:sp>
        <p:nvSpPr>
          <p:cNvPr id="14" name="Google Shape;54;p4">
            <a:extLst>
              <a:ext uri="{FF2B5EF4-FFF2-40B4-BE49-F238E27FC236}">
                <a16:creationId xmlns:a16="http://schemas.microsoft.com/office/drawing/2014/main" id="{53D14B99-CD12-0725-70F8-5A21C0835724}"/>
              </a:ext>
            </a:extLst>
          </p:cNvPr>
          <p:cNvSpPr/>
          <p:nvPr userDrawn="1"/>
        </p:nvSpPr>
        <p:spPr>
          <a:xfrm>
            <a:off x="10664952"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Recommendation &amp; Conclusion</a:t>
            </a:r>
            <a:endParaRPr sz="1050" b="0" i="0" u="none" strike="noStrike" cap="none">
              <a:solidFill>
                <a:srgbClr val="262626"/>
              </a:solidFill>
              <a:latin typeface="Century Gothic"/>
              <a:ea typeface="Century Gothic"/>
              <a:cs typeface="Century Gothic"/>
              <a:sym typeface="Century Gothic"/>
            </a:endParaRPr>
          </a:p>
        </p:txBody>
      </p:sp>
      <p:cxnSp>
        <p:nvCxnSpPr>
          <p:cNvPr id="24" name="Google Shape;15;p2">
            <a:extLst>
              <a:ext uri="{FF2B5EF4-FFF2-40B4-BE49-F238E27FC236}">
                <a16:creationId xmlns:a16="http://schemas.microsoft.com/office/drawing/2014/main" id="{07EB1D8F-CE89-3601-108E-549C33C86C6D}"/>
              </a:ext>
            </a:extLst>
          </p:cNvPr>
          <p:cNvCxnSpPr>
            <a:cxnSpLocks/>
          </p:cNvCxnSpPr>
          <p:nvPr userDrawn="1"/>
        </p:nvCxnSpPr>
        <p:spPr>
          <a:xfrm>
            <a:off x="1523565" y="6535370"/>
            <a:ext cx="1527048" cy="0"/>
          </a:xfrm>
          <a:prstGeom prst="straightConnector1">
            <a:avLst/>
          </a:prstGeom>
          <a:noFill/>
          <a:ln w="25400" cap="flat" cmpd="sng">
            <a:solidFill>
              <a:srgbClr val="262626"/>
            </a:solidFill>
            <a:prstDash val="solid"/>
            <a:miter lim="800000"/>
            <a:headEnd type="none" w="sm" len="sm"/>
            <a:tailEnd type="none" w="sm" len="sm"/>
          </a:ln>
        </p:spPr>
      </p:cxnSp>
      <p:sp>
        <p:nvSpPr>
          <p:cNvPr id="25" name="Google Shape;52;p4">
            <a:extLst>
              <a:ext uri="{FF2B5EF4-FFF2-40B4-BE49-F238E27FC236}">
                <a16:creationId xmlns:a16="http://schemas.microsoft.com/office/drawing/2014/main" id="{87F03BC2-3054-3793-B14B-F68973EE1013}"/>
              </a:ext>
            </a:extLst>
          </p:cNvPr>
          <p:cNvSpPr/>
          <p:nvPr userDrawn="1"/>
        </p:nvSpPr>
        <p:spPr>
          <a:xfrm>
            <a:off x="761782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Back-Testing</a:t>
            </a:r>
          </a:p>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Results</a:t>
            </a:r>
          </a:p>
        </p:txBody>
      </p:sp>
      <p:sp>
        <p:nvSpPr>
          <p:cNvPr id="26" name="Google Shape;50;p4">
            <a:extLst>
              <a:ext uri="{FF2B5EF4-FFF2-40B4-BE49-F238E27FC236}">
                <a16:creationId xmlns:a16="http://schemas.microsoft.com/office/drawing/2014/main" id="{F1F12DCB-0C0E-F7AB-EDAB-A004407D1FD1}"/>
              </a:ext>
            </a:extLst>
          </p:cNvPr>
          <p:cNvSpPr/>
          <p:nvPr userDrawn="1"/>
        </p:nvSpPr>
        <p:spPr>
          <a:xfrm>
            <a:off x="9141390" y="6535374"/>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Benchmark Testing</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userDrawn="1">
  <p:cSld name="Portfolio Optimization">
    <p:spTree>
      <p:nvGrpSpPr>
        <p:cNvPr id="1" name="Shape 42"/>
        <p:cNvGrpSpPr/>
        <p:nvPr/>
      </p:nvGrpSpPr>
      <p:grpSpPr>
        <a:xfrm>
          <a:off x="0" y="0"/>
          <a:ext cx="0" cy="0"/>
          <a:chOff x="0" y="0"/>
          <a:chExt cx="0" cy="0"/>
        </a:xfrm>
      </p:grpSpPr>
      <p:sp>
        <p:nvSpPr>
          <p:cNvPr id="4" name="Text Placeholder 2">
            <a:extLst>
              <a:ext uri="{FF2B5EF4-FFF2-40B4-BE49-F238E27FC236}">
                <a16:creationId xmlns:a16="http://schemas.microsoft.com/office/drawing/2014/main" id="{CBFCEE38-3278-E3DA-8F08-DC6EDC2125DE}"/>
              </a:ext>
            </a:extLst>
          </p:cNvPr>
          <p:cNvSpPr>
            <a:spLocks noGrp="1"/>
          </p:cNvSpPr>
          <p:nvPr>
            <p:ph type="body" sz="quarter" idx="10"/>
          </p:nvPr>
        </p:nvSpPr>
        <p:spPr>
          <a:xfrm>
            <a:off x="342900" y="267244"/>
            <a:ext cx="10272713" cy="369332"/>
          </a:xfrm>
          <a:prstGeom prst="rect">
            <a:avLst/>
          </a:prstGeom>
        </p:spPr>
        <p:txBody>
          <a:bodyPr wrap="square">
            <a:spAutoFit/>
          </a:bodyPr>
          <a:lstStyle>
            <a:lvl1pPr>
              <a:defRPr sz="1800" b="1">
                <a:latin typeface="+mj-lt"/>
              </a:defRPr>
            </a:lvl1pPr>
            <a:lvl2pPr>
              <a:defRPr sz="2000"/>
            </a:lvl2pPr>
            <a:lvl3pPr>
              <a:defRPr sz="2000"/>
            </a:lvl3pPr>
            <a:lvl4pPr>
              <a:defRPr sz="2000"/>
            </a:lvl4pPr>
            <a:lvl5pPr>
              <a:defRPr sz="2000"/>
            </a:lvl5pPr>
          </a:lstStyle>
          <a:p>
            <a:pPr lvl="0"/>
            <a:endParaRPr lang="en-US"/>
          </a:p>
        </p:txBody>
      </p:sp>
      <p:sp>
        <p:nvSpPr>
          <p:cNvPr id="5" name="Text Placeholder 2">
            <a:extLst>
              <a:ext uri="{FF2B5EF4-FFF2-40B4-BE49-F238E27FC236}">
                <a16:creationId xmlns:a16="http://schemas.microsoft.com/office/drawing/2014/main" id="{365D465B-1EED-AEB2-0F51-AC49BDD3EA62}"/>
              </a:ext>
            </a:extLst>
          </p:cNvPr>
          <p:cNvSpPr>
            <a:spLocks noGrp="1"/>
          </p:cNvSpPr>
          <p:nvPr>
            <p:ph type="body" sz="quarter" idx="11" hasCustomPrompt="1"/>
          </p:nvPr>
        </p:nvSpPr>
        <p:spPr>
          <a:xfrm>
            <a:off x="342900" y="0"/>
            <a:ext cx="4536440" cy="246221"/>
          </a:xfrm>
          <a:prstGeom prst="rect">
            <a:avLst/>
          </a:prstGeom>
        </p:spPr>
        <p:txBody>
          <a:bodyPr>
            <a:spAutoFit/>
          </a:bodyPr>
          <a:lstStyle>
            <a:lvl1pPr>
              <a:defRPr sz="1000" b="1" i="1">
                <a:latin typeface="+mj-lt"/>
              </a:defRPr>
            </a:lvl1pPr>
            <a:lvl2pPr>
              <a:defRPr sz="2000"/>
            </a:lvl2pPr>
            <a:lvl3pPr>
              <a:defRPr sz="2000"/>
            </a:lvl3pPr>
            <a:lvl4pPr>
              <a:defRPr sz="2000"/>
            </a:lvl4pPr>
            <a:lvl5pPr>
              <a:defRPr sz="2000"/>
            </a:lvl5pPr>
          </a:lstStyle>
          <a:p>
            <a:pPr lvl="0"/>
            <a:r>
              <a:rPr lang="en-US"/>
              <a:t>Portfolio Optimization</a:t>
            </a:r>
          </a:p>
        </p:txBody>
      </p:sp>
      <p:sp>
        <p:nvSpPr>
          <p:cNvPr id="6" name="Google Shape;24;p2">
            <a:extLst>
              <a:ext uri="{FF2B5EF4-FFF2-40B4-BE49-F238E27FC236}">
                <a16:creationId xmlns:a16="http://schemas.microsoft.com/office/drawing/2014/main" id="{FFC45956-D116-293E-E702-F67A58F90B34}"/>
              </a:ext>
            </a:extLst>
          </p:cNvPr>
          <p:cNvSpPr txBox="1">
            <a:spLocks noGrp="1"/>
          </p:cNvSpPr>
          <p:nvPr>
            <p:ph type="body" idx="1"/>
          </p:nvPr>
        </p:nvSpPr>
        <p:spPr>
          <a:xfrm>
            <a:off x="500945" y="1004472"/>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25;p2">
            <a:extLst>
              <a:ext uri="{FF2B5EF4-FFF2-40B4-BE49-F238E27FC236}">
                <a16:creationId xmlns:a16="http://schemas.microsoft.com/office/drawing/2014/main" id="{E5315E4C-BC17-CB16-FE04-845A55167857}"/>
              </a:ext>
            </a:extLst>
          </p:cNvPr>
          <p:cNvSpPr txBox="1">
            <a:spLocks noGrp="1"/>
          </p:cNvSpPr>
          <p:nvPr>
            <p:ph type="body" idx="2"/>
          </p:nvPr>
        </p:nvSpPr>
        <p:spPr>
          <a:xfrm>
            <a:off x="6436353" y="1004472"/>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26;p2">
            <a:extLst>
              <a:ext uri="{FF2B5EF4-FFF2-40B4-BE49-F238E27FC236}">
                <a16:creationId xmlns:a16="http://schemas.microsoft.com/office/drawing/2014/main" id="{22940881-D167-BEE4-09C9-03BF4B8CC0BB}"/>
              </a:ext>
            </a:extLst>
          </p:cNvPr>
          <p:cNvSpPr txBox="1">
            <a:spLocks noGrp="1"/>
          </p:cNvSpPr>
          <p:nvPr>
            <p:ph type="body" idx="3"/>
          </p:nvPr>
        </p:nvSpPr>
        <p:spPr>
          <a:xfrm>
            <a:off x="500945" y="3713865"/>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 name="Google Shape;27;p2">
            <a:extLst>
              <a:ext uri="{FF2B5EF4-FFF2-40B4-BE49-F238E27FC236}">
                <a16:creationId xmlns:a16="http://schemas.microsoft.com/office/drawing/2014/main" id="{76FD761F-0F73-197C-16F2-4F9B00505827}"/>
              </a:ext>
            </a:extLst>
          </p:cNvPr>
          <p:cNvSpPr txBox="1">
            <a:spLocks noGrp="1"/>
          </p:cNvSpPr>
          <p:nvPr>
            <p:ph type="body" idx="4"/>
          </p:nvPr>
        </p:nvSpPr>
        <p:spPr>
          <a:xfrm>
            <a:off x="6436353" y="3713865"/>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3" name="Text Placeholder 2">
            <a:extLst>
              <a:ext uri="{FF2B5EF4-FFF2-40B4-BE49-F238E27FC236}">
                <a16:creationId xmlns:a16="http://schemas.microsoft.com/office/drawing/2014/main" id="{3E358275-1CDD-A958-2EBD-FFD2A6608814}"/>
              </a:ext>
            </a:extLst>
          </p:cNvPr>
          <p:cNvSpPr>
            <a:spLocks noGrp="1"/>
          </p:cNvSpPr>
          <p:nvPr>
            <p:ph type="body" sz="quarter" idx="12"/>
          </p:nvPr>
        </p:nvSpPr>
        <p:spPr>
          <a:xfrm>
            <a:off x="1919287" y="647534"/>
            <a:ext cx="10272713" cy="276999"/>
          </a:xfrm>
          <a:prstGeom prst="rect">
            <a:avLst/>
          </a:prstGeom>
        </p:spPr>
        <p:txBody>
          <a:bodyPr wrap="square">
            <a:spAutoFit/>
          </a:bodyPr>
          <a:lstStyle>
            <a:lvl1pPr algn="r">
              <a:defRPr sz="1200" b="1">
                <a:latin typeface="Century Gothic" panose="020B0502020202020204" pitchFamily="34" charset="0"/>
              </a:defRPr>
            </a:lvl1pPr>
            <a:lvl2pPr>
              <a:defRPr sz="2000"/>
            </a:lvl2pPr>
            <a:lvl3pPr>
              <a:defRPr sz="2000"/>
            </a:lvl3pPr>
            <a:lvl4pPr>
              <a:defRPr sz="2000"/>
            </a:lvl4pPr>
            <a:lvl5pPr>
              <a:defRPr sz="2000"/>
            </a:lvl5pPr>
          </a:lstStyle>
          <a:p>
            <a:pPr lvl="0"/>
            <a:endParaRPr lang="en-US"/>
          </a:p>
        </p:txBody>
      </p:sp>
      <p:sp>
        <p:nvSpPr>
          <p:cNvPr id="11" name="Google Shape;48;p4">
            <a:extLst>
              <a:ext uri="{FF2B5EF4-FFF2-40B4-BE49-F238E27FC236}">
                <a16:creationId xmlns:a16="http://schemas.microsoft.com/office/drawing/2014/main" id="{4C94F51B-990E-4E2E-7EA2-90A92A993D5C}"/>
              </a:ext>
            </a:extLst>
          </p:cNvPr>
          <p:cNvSpPr/>
          <p:nvPr userDrawn="1"/>
        </p:nvSpPr>
        <p:spPr>
          <a:xfrm>
            <a:off x="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Introduction</a:t>
            </a:r>
            <a:endParaRPr sz="1050" b="0" i="0" u="none" strike="noStrike" cap="none">
              <a:solidFill>
                <a:srgbClr val="262626"/>
              </a:solidFill>
              <a:latin typeface="Century Gothic"/>
              <a:ea typeface="Century Gothic"/>
              <a:cs typeface="Century Gothic"/>
              <a:sym typeface="Century Gothic"/>
            </a:endParaRPr>
          </a:p>
        </p:txBody>
      </p:sp>
      <p:sp>
        <p:nvSpPr>
          <p:cNvPr id="12" name="Google Shape;49;p4">
            <a:extLst>
              <a:ext uri="{FF2B5EF4-FFF2-40B4-BE49-F238E27FC236}">
                <a16:creationId xmlns:a16="http://schemas.microsoft.com/office/drawing/2014/main" id="{9F31A20B-C605-7378-F0B5-9D03BA101B26}"/>
              </a:ext>
            </a:extLst>
          </p:cNvPr>
          <p:cNvSpPr/>
          <p:nvPr userDrawn="1"/>
        </p:nvSpPr>
        <p:spPr>
          <a:xfrm>
            <a:off x="152356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Machine Learning</a:t>
            </a:r>
          </a:p>
        </p:txBody>
      </p:sp>
      <p:sp>
        <p:nvSpPr>
          <p:cNvPr id="13" name="Google Shape;50;p4">
            <a:extLst>
              <a:ext uri="{FF2B5EF4-FFF2-40B4-BE49-F238E27FC236}">
                <a16:creationId xmlns:a16="http://schemas.microsoft.com/office/drawing/2014/main" id="{1A3E07CC-187F-8FF2-7F82-1508C08C908A}"/>
              </a:ext>
            </a:extLst>
          </p:cNvPr>
          <p:cNvSpPr/>
          <p:nvPr userDrawn="1"/>
        </p:nvSpPr>
        <p:spPr>
          <a:xfrm>
            <a:off x="304713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1" i="0" u="none" strike="noStrike" cap="none">
                <a:solidFill>
                  <a:srgbClr val="262626"/>
                </a:solidFill>
                <a:latin typeface="Century Gothic"/>
                <a:ea typeface="Century Gothic"/>
                <a:cs typeface="Century Gothic"/>
                <a:sym typeface="Century Gothic"/>
              </a:rPr>
              <a:t>Portfolio Optimization</a:t>
            </a:r>
          </a:p>
        </p:txBody>
      </p:sp>
      <p:sp>
        <p:nvSpPr>
          <p:cNvPr id="14" name="Google Shape;51;p4">
            <a:extLst>
              <a:ext uri="{FF2B5EF4-FFF2-40B4-BE49-F238E27FC236}">
                <a16:creationId xmlns:a16="http://schemas.microsoft.com/office/drawing/2014/main" id="{1F8BF606-94D5-CA82-B01A-FE238F6BBAA5}"/>
              </a:ext>
            </a:extLst>
          </p:cNvPr>
          <p:cNvSpPr/>
          <p:nvPr userDrawn="1"/>
        </p:nvSpPr>
        <p:spPr>
          <a:xfrm>
            <a:off x="457069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Natural Language Processing (NLP)</a:t>
            </a:r>
          </a:p>
        </p:txBody>
      </p:sp>
      <p:sp>
        <p:nvSpPr>
          <p:cNvPr id="16" name="Google Shape;53;p4">
            <a:extLst>
              <a:ext uri="{FF2B5EF4-FFF2-40B4-BE49-F238E27FC236}">
                <a16:creationId xmlns:a16="http://schemas.microsoft.com/office/drawing/2014/main" id="{10525D48-54AF-4D49-0641-EAD11C855E80}"/>
              </a:ext>
            </a:extLst>
          </p:cNvPr>
          <p:cNvSpPr/>
          <p:nvPr userDrawn="1"/>
        </p:nvSpPr>
        <p:spPr>
          <a:xfrm>
            <a:off x="609426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Hedging</a:t>
            </a:r>
          </a:p>
        </p:txBody>
      </p:sp>
      <p:sp>
        <p:nvSpPr>
          <p:cNvPr id="17" name="Google Shape;54;p4">
            <a:extLst>
              <a:ext uri="{FF2B5EF4-FFF2-40B4-BE49-F238E27FC236}">
                <a16:creationId xmlns:a16="http://schemas.microsoft.com/office/drawing/2014/main" id="{BDF4573B-61EC-A50C-06E1-21B0B4375980}"/>
              </a:ext>
            </a:extLst>
          </p:cNvPr>
          <p:cNvSpPr/>
          <p:nvPr userDrawn="1"/>
        </p:nvSpPr>
        <p:spPr>
          <a:xfrm>
            <a:off x="10664952"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Recommendation &amp; Conclusion</a:t>
            </a:r>
            <a:endParaRPr sz="1050" b="0" i="0" u="none" strike="noStrike" cap="none">
              <a:solidFill>
                <a:srgbClr val="262626"/>
              </a:solidFill>
              <a:latin typeface="Century Gothic"/>
              <a:ea typeface="Century Gothic"/>
              <a:cs typeface="Century Gothic"/>
              <a:sym typeface="Century Gothic"/>
            </a:endParaRPr>
          </a:p>
        </p:txBody>
      </p:sp>
      <p:cxnSp>
        <p:nvCxnSpPr>
          <p:cNvPr id="24" name="Google Shape;15;p2">
            <a:extLst>
              <a:ext uri="{FF2B5EF4-FFF2-40B4-BE49-F238E27FC236}">
                <a16:creationId xmlns:a16="http://schemas.microsoft.com/office/drawing/2014/main" id="{2E606817-6D4A-DF49-364F-1A3FD1268D11}"/>
              </a:ext>
            </a:extLst>
          </p:cNvPr>
          <p:cNvCxnSpPr>
            <a:cxnSpLocks/>
          </p:cNvCxnSpPr>
          <p:nvPr userDrawn="1"/>
        </p:nvCxnSpPr>
        <p:spPr>
          <a:xfrm>
            <a:off x="3047130" y="6535370"/>
            <a:ext cx="1527048" cy="0"/>
          </a:xfrm>
          <a:prstGeom prst="straightConnector1">
            <a:avLst/>
          </a:prstGeom>
          <a:noFill/>
          <a:ln w="25400" cap="flat" cmpd="sng">
            <a:solidFill>
              <a:srgbClr val="262626"/>
            </a:solidFill>
            <a:prstDash val="solid"/>
            <a:miter lim="800000"/>
            <a:headEnd type="none" w="sm" len="sm"/>
            <a:tailEnd type="none" w="sm" len="sm"/>
          </a:ln>
        </p:spPr>
      </p:cxnSp>
      <p:sp>
        <p:nvSpPr>
          <p:cNvPr id="25" name="Google Shape;52;p4">
            <a:extLst>
              <a:ext uri="{FF2B5EF4-FFF2-40B4-BE49-F238E27FC236}">
                <a16:creationId xmlns:a16="http://schemas.microsoft.com/office/drawing/2014/main" id="{F090E633-4464-6E79-B7C0-248F2141BE01}"/>
              </a:ext>
            </a:extLst>
          </p:cNvPr>
          <p:cNvSpPr/>
          <p:nvPr userDrawn="1"/>
        </p:nvSpPr>
        <p:spPr>
          <a:xfrm>
            <a:off x="761782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Back-Testing</a:t>
            </a:r>
          </a:p>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Results</a:t>
            </a:r>
          </a:p>
        </p:txBody>
      </p:sp>
      <p:sp>
        <p:nvSpPr>
          <p:cNvPr id="26" name="Google Shape;50;p4">
            <a:extLst>
              <a:ext uri="{FF2B5EF4-FFF2-40B4-BE49-F238E27FC236}">
                <a16:creationId xmlns:a16="http://schemas.microsoft.com/office/drawing/2014/main" id="{D4AE5F5E-F5E8-B52B-046A-8B5C0FBAE534}"/>
              </a:ext>
            </a:extLst>
          </p:cNvPr>
          <p:cNvSpPr/>
          <p:nvPr userDrawn="1"/>
        </p:nvSpPr>
        <p:spPr>
          <a:xfrm>
            <a:off x="9141390" y="6535374"/>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Benchmark Testing</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userDrawn="1">
  <p:cSld name="NLP">
    <p:spTree>
      <p:nvGrpSpPr>
        <p:cNvPr id="1" name="Shape 56"/>
        <p:cNvGrpSpPr/>
        <p:nvPr/>
      </p:nvGrpSpPr>
      <p:grpSpPr>
        <a:xfrm>
          <a:off x="0" y="0"/>
          <a:ext cx="0" cy="0"/>
          <a:chOff x="0" y="0"/>
          <a:chExt cx="0" cy="0"/>
        </a:xfrm>
      </p:grpSpPr>
      <p:sp>
        <p:nvSpPr>
          <p:cNvPr id="29" name="Text Placeholder 2">
            <a:extLst>
              <a:ext uri="{FF2B5EF4-FFF2-40B4-BE49-F238E27FC236}">
                <a16:creationId xmlns:a16="http://schemas.microsoft.com/office/drawing/2014/main" id="{EFB7F276-35E8-DFA1-79A0-1412E12877CF}"/>
              </a:ext>
            </a:extLst>
          </p:cNvPr>
          <p:cNvSpPr>
            <a:spLocks noGrp="1"/>
          </p:cNvSpPr>
          <p:nvPr>
            <p:ph type="body" sz="quarter" idx="12"/>
          </p:nvPr>
        </p:nvSpPr>
        <p:spPr>
          <a:xfrm>
            <a:off x="1919287" y="647534"/>
            <a:ext cx="10272713" cy="276999"/>
          </a:xfrm>
          <a:prstGeom prst="rect">
            <a:avLst/>
          </a:prstGeom>
        </p:spPr>
        <p:txBody>
          <a:bodyPr wrap="square">
            <a:spAutoFit/>
          </a:bodyPr>
          <a:lstStyle>
            <a:lvl1pPr algn="r">
              <a:defRPr sz="1200" b="1">
                <a:latin typeface="Century Gothic" panose="020B0502020202020204" pitchFamily="34" charset="0"/>
              </a:defRPr>
            </a:lvl1pPr>
            <a:lvl2pPr>
              <a:defRPr sz="2000"/>
            </a:lvl2pPr>
            <a:lvl3pPr>
              <a:defRPr sz="2000"/>
            </a:lvl3pPr>
            <a:lvl4pPr>
              <a:defRPr sz="2000"/>
            </a:lvl4pPr>
            <a:lvl5pPr>
              <a:defRPr sz="2000"/>
            </a:lvl5pPr>
          </a:lstStyle>
          <a:p>
            <a:pPr lvl="0"/>
            <a:endParaRPr lang="en-US"/>
          </a:p>
        </p:txBody>
      </p:sp>
      <p:sp>
        <p:nvSpPr>
          <p:cNvPr id="2" name="Google Shape;48;p4">
            <a:extLst>
              <a:ext uri="{FF2B5EF4-FFF2-40B4-BE49-F238E27FC236}">
                <a16:creationId xmlns:a16="http://schemas.microsoft.com/office/drawing/2014/main" id="{54F19AD3-65EB-842C-5042-8F11CBD7F382}"/>
              </a:ext>
            </a:extLst>
          </p:cNvPr>
          <p:cNvSpPr/>
          <p:nvPr userDrawn="1"/>
        </p:nvSpPr>
        <p:spPr>
          <a:xfrm>
            <a:off x="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Introduction</a:t>
            </a:r>
            <a:endParaRPr sz="1050" b="0" i="0" u="none" strike="noStrike" cap="none">
              <a:solidFill>
                <a:srgbClr val="262626"/>
              </a:solidFill>
              <a:latin typeface="Century Gothic"/>
              <a:ea typeface="Century Gothic"/>
              <a:cs typeface="Century Gothic"/>
              <a:sym typeface="Century Gothic"/>
            </a:endParaRPr>
          </a:p>
        </p:txBody>
      </p:sp>
      <p:sp>
        <p:nvSpPr>
          <p:cNvPr id="3" name="Google Shape;49;p4">
            <a:extLst>
              <a:ext uri="{FF2B5EF4-FFF2-40B4-BE49-F238E27FC236}">
                <a16:creationId xmlns:a16="http://schemas.microsoft.com/office/drawing/2014/main" id="{18DF56AA-7DFB-0751-F696-7DFC29862AA8}"/>
              </a:ext>
            </a:extLst>
          </p:cNvPr>
          <p:cNvSpPr/>
          <p:nvPr userDrawn="1"/>
        </p:nvSpPr>
        <p:spPr>
          <a:xfrm>
            <a:off x="152356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Machine Learning</a:t>
            </a:r>
          </a:p>
        </p:txBody>
      </p:sp>
      <p:sp>
        <p:nvSpPr>
          <p:cNvPr id="4" name="Google Shape;50;p4">
            <a:extLst>
              <a:ext uri="{FF2B5EF4-FFF2-40B4-BE49-F238E27FC236}">
                <a16:creationId xmlns:a16="http://schemas.microsoft.com/office/drawing/2014/main" id="{6BFA052E-7713-0525-7456-34AC43D72C13}"/>
              </a:ext>
            </a:extLst>
          </p:cNvPr>
          <p:cNvSpPr/>
          <p:nvPr userDrawn="1"/>
        </p:nvSpPr>
        <p:spPr>
          <a:xfrm>
            <a:off x="304713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Portfolio Optimization</a:t>
            </a:r>
          </a:p>
        </p:txBody>
      </p:sp>
      <p:sp>
        <p:nvSpPr>
          <p:cNvPr id="5" name="Google Shape;51;p4">
            <a:extLst>
              <a:ext uri="{FF2B5EF4-FFF2-40B4-BE49-F238E27FC236}">
                <a16:creationId xmlns:a16="http://schemas.microsoft.com/office/drawing/2014/main" id="{2CB3E61A-CD81-741F-0506-00C96CF58977}"/>
              </a:ext>
            </a:extLst>
          </p:cNvPr>
          <p:cNvSpPr/>
          <p:nvPr userDrawn="1"/>
        </p:nvSpPr>
        <p:spPr>
          <a:xfrm>
            <a:off x="457069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1" i="0" u="none" strike="noStrike" cap="none">
                <a:solidFill>
                  <a:srgbClr val="262626"/>
                </a:solidFill>
                <a:latin typeface="Century Gothic"/>
                <a:ea typeface="Century Gothic"/>
                <a:cs typeface="Century Gothic"/>
                <a:sym typeface="Century Gothic"/>
              </a:rPr>
              <a:t>Natural Language Processing (NLP)</a:t>
            </a:r>
          </a:p>
        </p:txBody>
      </p:sp>
      <p:sp>
        <p:nvSpPr>
          <p:cNvPr id="7" name="Google Shape;53;p4">
            <a:extLst>
              <a:ext uri="{FF2B5EF4-FFF2-40B4-BE49-F238E27FC236}">
                <a16:creationId xmlns:a16="http://schemas.microsoft.com/office/drawing/2014/main" id="{7213F34A-D934-87E4-5A42-2B18E2C9F1B5}"/>
              </a:ext>
            </a:extLst>
          </p:cNvPr>
          <p:cNvSpPr/>
          <p:nvPr userDrawn="1"/>
        </p:nvSpPr>
        <p:spPr>
          <a:xfrm>
            <a:off x="609426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Hedging</a:t>
            </a:r>
          </a:p>
        </p:txBody>
      </p:sp>
      <p:sp>
        <p:nvSpPr>
          <p:cNvPr id="8" name="Google Shape;54;p4">
            <a:extLst>
              <a:ext uri="{FF2B5EF4-FFF2-40B4-BE49-F238E27FC236}">
                <a16:creationId xmlns:a16="http://schemas.microsoft.com/office/drawing/2014/main" id="{797C0D80-FD5C-A9A7-3B00-A77973920C3F}"/>
              </a:ext>
            </a:extLst>
          </p:cNvPr>
          <p:cNvSpPr/>
          <p:nvPr userDrawn="1"/>
        </p:nvSpPr>
        <p:spPr>
          <a:xfrm>
            <a:off x="10664952"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Recommendation &amp; Conclusion</a:t>
            </a:r>
            <a:endParaRPr sz="1050" b="0" i="0" u="none" strike="noStrike" cap="none">
              <a:solidFill>
                <a:srgbClr val="262626"/>
              </a:solidFill>
              <a:latin typeface="Century Gothic"/>
              <a:ea typeface="Century Gothic"/>
              <a:cs typeface="Century Gothic"/>
              <a:sym typeface="Century Gothic"/>
            </a:endParaRPr>
          </a:p>
        </p:txBody>
      </p:sp>
      <p:cxnSp>
        <p:nvCxnSpPr>
          <p:cNvPr id="11" name="Google Shape;15;p2">
            <a:extLst>
              <a:ext uri="{FF2B5EF4-FFF2-40B4-BE49-F238E27FC236}">
                <a16:creationId xmlns:a16="http://schemas.microsoft.com/office/drawing/2014/main" id="{5306492A-CCEA-AC95-95CA-EB03220FB46A}"/>
              </a:ext>
            </a:extLst>
          </p:cNvPr>
          <p:cNvCxnSpPr>
            <a:cxnSpLocks/>
          </p:cNvCxnSpPr>
          <p:nvPr userDrawn="1"/>
        </p:nvCxnSpPr>
        <p:spPr>
          <a:xfrm>
            <a:off x="4570695" y="6535370"/>
            <a:ext cx="1527048" cy="0"/>
          </a:xfrm>
          <a:prstGeom prst="straightConnector1">
            <a:avLst/>
          </a:prstGeom>
          <a:noFill/>
          <a:ln w="25400" cap="flat" cmpd="sng">
            <a:solidFill>
              <a:srgbClr val="262626"/>
            </a:solidFill>
            <a:prstDash val="solid"/>
            <a:miter lim="800000"/>
            <a:headEnd type="none" w="sm" len="sm"/>
            <a:tailEnd type="none" w="sm" len="sm"/>
          </a:ln>
        </p:spPr>
      </p:cxnSp>
      <p:sp>
        <p:nvSpPr>
          <p:cNvPr id="12" name="Google Shape;52;p4">
            <a:extLst>
              <a:ext uri="{FF2B5EF4-FFF2-40B4-BE49-F238E27FC236}">
                <a16:creationId xmlns:a16="http://schemas.microsoft.com/office/drawing/2014/main" id="{58ED8CF2-B2D0-5CCD-65F6-43BA435D1D02}"/>
              </a:ext>
            </a:extLst>
          </p:cNvPr>
          <p:cNvSpPr/>
          <p:nvPr userDrawn="1"/>
        </p:nvSpPr>
        <p:spPr>
          <a:xfrm>
            <a:off x="761782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Back-Testing</a:t>
            </a:r>
          </a:p>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Results</a:t>
            </a:r>
          </a:p>
        </p:txBody>
      </p:sp>
      <p:sp>
        <p:nvSpPr>
          <p:cNvPr id="13" name="Google Shape;50;p4">
            <a:extLst>
              <a:ext uri="{FF2B5EF4-FFF2-40B4-BE49-F238E27FC236}">
                <a16:creationId xmlns:a16="http://schemas.microsoft.com/office/drawing/2014/main" id="{B8D2287C-3169-9231-8B0D-E897FBA98FD4}"/>
              </a:ext>
            </a:extLst>
          </p:cNvPr>
          <p:cNvSpPr/>
          <p:nvPr userDrawn="1"/>
        </p:nvSpPr>
        <p:spPr>
          <a:xfrm>
            <a:off x="9141390" y="6535374"/>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Benchmark Testing</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userDrawn="1">
  <p:cSld name="Hedging">
    <p:spTree>
      <p:nvGrpSpPr>
        <p:cNvPr id="1" name="Shape 70"/>
        <p:cNvGrpSpPr/>
        <p:nvPr/>
      </p:nvGrpSpPr>
      <p:grpSpPr>
        <a:xfrm>
          <a:off x="0" y="0"/>
          <a:ext cx="0" cy="0"/>
          <a:chOff x="0" y="0"/>
          <a:chExt cx="0" cy="0"/>
        </a:xfrm>
      </p:grpSpPr>
      <p:sp>
        <p:nvSpPr>
          <p:cNvPr id="2" name="Google Shape;48;p4">
            <a:extLst>
              <a:ext uri="{FF2B5EF4-FFF2-40B4-BE49-F238E27FC236}">
                <a16:creationId xmlns:a16="http://schemas.microsoft.com/office/drawing/2014/main" id="{30C02A45-B527-0975-317B-ECEC9D903706}"/>
              </a:ext>
            </a:extLst>
          </p:cNvPr>
          <p:cNvSpPr/>
          <p:nvPr userDrawn="1"/>
        </p:nvSpPr>
        <p:spPr>
          <a:xfrm>
            <a:off x="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Introduction</a:t>
            </a:r>
            <a:endParaRPr sz="1050" b="0" i="0" u="none" strike="noStrike" cap="none">
              <a:solidFill>
                <a:srgbClr val="262626"/>
              </a:solidFill>
              <a:latin typeface="Century Gothic"/>
              <a:ea typeface="Century Gothic"/>
              <a:cs typeface="Century Gothic"/>
              <a:sym typeface="Century Gothic"/>
            </a:endParaRPr>
          </a:p>
        </p:txBody>
      </p:sp>
      <p:sp>
        <p:nvSpPr>
          <p:cNvPr id="3" name="Google Shape;49;p4">
            <a:extLst>
              <a:ext uri="{FF2B5EF4-FFF2-40B4-BE49-F238E27FC236}">
                <a16:creationId xmlns:a16="http://schemas.microsoft.com/office/drawing/2014/main" id="{B7CDDA69-6EB9-96E6-7BB8-2D32F707FFA5}"/>
              </a:ext>
            </a:extLst>
          </p:cNvPr>
          <p:cNvSpPr/>
          <p:nvPr userDrawn="1"/>
        </p:nvSpPr>
        <p:spPr>
          <a:xfrm>
            <a:off x="152356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Machine Learning</a:t>
            </a:r>
          </a:p>
        </p:txBody>
      </p:sp>
      <p:sp>
        <p:nvSpPr>
          <p:cNvPr id="4" name="Google Shape;50;p4">
            <a:extLst>
              <a:ext uri="{FF2B5EF4-FFF2-40B4-BE49-F238E27FC236}">
                <a16:creationId xmlns:a16="http://schemas.microsoft.com/office/drawing/2014/main" id="{8AAD6AB2-B169-1B84-2122-826863EFCA2D}"/>
              </a:ext>
            </a:extLst>
          </p:cNvPr>
          <p:cNvSpPr/>
          <p:nvPr userDrawn="1"/>
        </p:nvSpPr>
        <p:spPr>
          <a:xfrm>
            <a:off x="304713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Portfolio Optimization</a:t>
            </a:r>
          </a:p>
        </p:txBody>
      </p:sp>
      <p:sp>
        <p:nvSpPr>
          <p:cNvPr id="5" name="Google Shape;51;p4">
            <a:extLst>
              <a:ext uri="{FF2B5EF4-FFF2-40B4-BE49-F238E27FC236}">
                <a16:creationId xmlns:a16="http://schemas.microsoft.com/office/drawing/2014/main" id="{62430F17-D1FE-7D9D-432D-D4B73A23ABDF}"/>
              </a:ext>
            </a:extLst>
          </p:cNvPr>
          <p:cNvSpPr/>
          <p:nvPr userDrawn="1"/>
        </p:nvSpPr>
        <p:spPr>
          <a:xfrm>
            <a:off x="457069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Natural Language Processing (NLP)</a:t>
            </a:r>
          </a:p>
        </p:txBody>
      </p:sp>
      <p:sp>
        <p:nvSpPr>
          <p:cNvPr id="7" name="Google Shape;53;p4">
            <a:extLst>
              <a:ext uri="{FF2B5EF4-FFF2-40B4-BE49-F238E27FC236}">
                <a16:creationId xmlns:a16="http://schemas.microsoft.com/office/drawing/2014/main" id="{FF5F5901-0017-19E8-CAF0-FFCE80BF714C}"/>
              </a:ext>
            </a:extLst>
          </p:cNvPr>
          <p:cNvSpPr/>
          <p:nvPr userDrawn="1"/>
        </p:nvSpPr>
        <p:spPr>
          <a:xfrm>
            <a:off x="609426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1" i="0" u="none" strike="noStrike" cap="none">
                <a:solidFill>
                  <a:srgbClr val="262626"/>
                </a:solidFill>
                <a:latin typeface="Century Gothic"/>
                <a:ea typeface="Century Gothic"/>
                <a:cs typeface="Century Gothic"/>
                <a:sym typeface="Century Gothic"/>
              </a:rPr>
              <a:t>Hedging</a:t>
            </a:r>
          </a:p>
        </p:txBody>
      </p:sp>
      <p:sp>
        <p:nvSpPr>
          <p:cNvPr id="8" name="Google Shape;54;p4">
            <a:extLst>
              <a:ext uri="{FF2B5EF4-FFF2-40B4-BE49-F238E27FC236}">
                <a16:creationId xmlns:a16="http://schemas.microsoft.com/office/drawing/2014/main" id="{AB94A115-1B81-467B-22FF-A9ED6163D562}"/>
              </a:ext>
            </a:extLst>
          </p:cNvPr>
          <p:cNvSpPr/>
          <p:nvPr userDrawn="1"/>
        </p:nvSpPr>
        <p:spPr>
          <a:xfrm>
            <a:off x="10664952"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Recommendation &amp; Conclusion</a:t>
            </a:r>
            <a:endParaRPr sz="1050" b="0" i="0" u="none" strike="noStrike" cap="none">
              <a:solidFill>
                <a:srgbClr val="262626"/>
              </a:solidFill>
              <a:latin typeface="Century Gothic"/>
              <a:ea typeface="Century Gothic"/>
              <a:cs typeface="Century Gothic"/>
              <a:sym typeface="Century Gothic"/>
            </a:endParaRPr>
          </a:p>
        </p:txBody>
      </p:sp>
      <p:cxnSp>
        <p:nvCxnSpPr>
          <p:cNvPr id="12" name="Google Shape;15;p2">
            <a:extLst>
              <a:ext uri="{FF2B5EF4-FFF2-40B4-BE49-F238E27FC236}">
                <a16:creationId xmlns:a16="http://schemas.microsoft.com/office/drawing/2014/main" id="{7C5B89A3-AF55-A240-B9C0-2EF0FF88A94C}"/>
              </a:ext>
            </a:extLst>
          </p:cNvPr>
          <p:cNvCxnSpPr>
            <a:cxnSpLocks/>
          </p:cNvCxnSpPr>
          <p:nvPr userDrawn="1"/>
        </p:nvCxnSpPr>
        <p:spPr>
          <a:xfrm>
            <a:off x="6094260" y="6535370"/>
            <a:ext cx="1527048" cy="0"/>
          </a:xfrm>
          <a:prstGeom prst="straightConnector1">
            <a:avLst/>
          </a:prstGeom>
          <a:noFill/>
          <a:ln w="25400" cap="flat" cmpd="sng">
            <a:solidFill>
              <a:srgbClr val="262626"/>
            </a:solidFill>
            <a:prstDash val="solid"/>
            <a:miter lim="800000"/>
            <a:headEnd type="none" w="sm" len="sm"/>
            <a:tailEnd type="none" w="sm" len="sm"/>
          </a:ln>
        </p:spPr>
      </p:cxnSp>
      <p:sp>
        <p:nvSpPr>
          <p:cNvPr id="13" name="Google Shape;52;p4">
            <a:extLst>
              <a:ext uri="{FF2B5EF4-FFF2-40B4-BE49-F238E27FC236}">
                <a16:creationId xmlns:a16="http://schemas.microsoft.com/office/drawing/2014/main" id="{F7301C0F-FC22-7BBE-CF0F-25A2648DA366}"/>
              </a:ext>
            </a:extLst>
          </p:cNvPr>
          <p:cNvSpPr/>
          <p:nvPr userDrawn="1"/>
        </p:nvSpPr>
        <p:spPr>
          <a:xfrm>
            <a:off x="761782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Back-Testing</a:t>
            </a:r>
          </a:p>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Results</a:t>
            </a:r>
          </a:p>
        </p:txBody>
      </p:sp>
      <p:sp>
        <p:nvSpPr>
          <p:cNvPr id="14" name="Google Shape;50;p4">
            <a:extLst>
              <a:ext uri="{FF2B5EF4-FFF2-40B4-BE49-F238E27FC236}">
                <a16:creationId xmlns:a16="http://schemas.microsoft.com/office/drawing/2014/main" id="{8BAD08E9-5910-9544-CA12-BE77D5584AC3}"/>
              </a:ext>
            </a:extLst>
          </p:cNvPr>
          <p:cNvSpPr/>
          <p:nvPr userDrawn="1"/>
        </p:nvSpPr>
        <p:spPr>
          <a:xfrm>
            <a:off x="9141390" y="6535374"/>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Benchmark Testing</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userDrawn="1">
  <p:cSld name="Back-Testing Results">
    <p:spTree>
      <p:nvGrpSpPr>
        <p:cNvPr id="1" name="Shape 98"/>
        <p:cNvGrpSpPr/>
        <p:nvPr/>
      </p:nvGrpSpPr>
      <p:grpSpPr>
        <a:xfrm>
          <a:off x="0" y="0"/>
          <a:ext cx="0" cy="0"/>
          <a:chOff x="0" y="0"/>
          <a:chExt cx="0" cy="0"/>
        </a:xfrm>
      </p:grpSpPr>
      <p:sp>
        <p:nvSpPr>
          <p:cNvPr id="2" name="Google Shape;48;p4">
            <a:extLst>
              <a:ext uri="{FF2B5EF4-FFF2-40B4-BE49-F238E27FC236}">
                <a16:creationId xmlns:a16="http://schemas.microsoft.com/office/drawing/2014/main" id="{E883F073-F12F-6DF1-1F9F-C4D47A07ECE2}"/>
              </a:ext>
            </a:extLst>
          </p:cNvPr>
          <p:cNvSpPr/>
          <p:nvPr userDrawn="1"/>
        </p:nvSpPr>
        <p:spPr>
          <a:xfrm>
            <a:off x="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Introduction</a:t>
            </a:r>
            <a:endParaRPr sz="1050" b="0" i="0" u="none" strike="noStrike" cap="none">
              <a:solidFill>
                <a:srgbClr val="262626"/>
              </a:solidFill>
              <a:latin typeface="Century Gothic"/>
              <a:ea typeface="Century Gothic"/>
              <a:cs typeface="Century Gothic"/>
              <a:sym typeface="Century Gothic"/>
            </a:endParaRPr>
          </a:p>
        </p:txBody>
      </p:sp>
      <p:sp>
        <p:nvSpPr>
          <p:cNvPr id="3" name="Google Shape;49;p4">
            <a:extLst>
              <a:ext uri="{FF2B5EF4-FFF2-40B4-BE49-F238E27FC236}">
                <a16:creationId xmlns:a16="http://schemas.microsoft.com/office/drawing/2014/main" id="{D5B986AD-3AC5-F309-1EFD-F72DA60B988A}"/>
              </a:ext>
            </a:extLst>
          </p:cNvPr>
          <p:cNvSpPr/>
          <p:nvPr userDrawn="1"/>
        </p:nvSpPr>
        <p:spPr>
          <a:xfrm>
            <a:off x="152356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Machine Learning</a:t>
            </a:r>
          </a:p>
        </p:txBody>
      </p:sp>
      <p:sp>
        <p:nvSpPr>
          <p:cNvPr id="10" name="Google Shape;50;p4">
            <a:extLst>
              <a:ext uri="{FF2B5EF4-FFF2-40B4-BE49-F238E27FC236}">
                <a16:creationId xmlns:a16="http://schemas.microsoft.com/office/drawing/2014/main" id="{5EC68798-FE8B-6C94-C25E-18C92F139BC6}"/>
              </a:ext>
            </a:extLst>
          </p:cNvPr>
          <p:cNvSpPr/>
          <p:nvPr userDrawn="1"/>
        </p:nvSpPr>
        <p:spPr>
          <a:xfrm>
            <a:off x="304713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Portfolio Optimization</a:t>
            </a:r>
          </a:p>
        </p:txBody>
      </p:sp>
      <p:sp>
        <p:nvSpPr>
          <p:cNvPr id="11" name="Google Shape;51;p4">
            <a:extLst>
              <a:ext uri="{FF2B5EF4-FFF2-40B4-BE49-F238E27FC236}">
                <a16:creationId xmlns:a16="http://schemas.microsoft.com/office/drawing/2014/main" id="{D2DD5E6B-9890-E41C-4614-27F0E019014E}"/>
              </a:ext>
            </a:extLst>
          </p:cNvPr>
          <p:cNvSpPr/>
          <p:nvPr userDrawn="1"/>
        </p:nvSpPr>
        <p:spPr>
          <a:xfrm>
            <a:off x="457069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Natural Language Processing (NLP)</a:t>
            </a:r>
          </a:p>
        </p:txBody>
      </p:sp>
      <p:sp>
        <p:nvSpPr>
          <p:cNvPr id="13" name="Google Shape;53;p4">
            <a:extLst>
              <a:ext uri="{FF2B5EF4-FFF2-40B4-BE49-F238E27FC236}">
                <a16:creationId xmlns:a16="http://schemas.microsoft.com/office/drawing/2014/main" id="{28BE0CCB-67AF-0CBC-DCF5-48C8C3C32D76}"/>
              </a:ext>
            </a:extLst>
          </p:cNvPr>
          <p:cNvSpPr/>
          <p:nvPr userDrawn="1"/>
        </p:nvSpPr>
        <p:spPr>
          <a:xfrm>
            <a:off x="609426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Hedging</a:t>
            </a:r>
          </a:p>
        </p:txBody>
      </p:sp>
      <p:sp>
        <p:nvSpPr>
          <p:cNvPr id="14" name="Google Shape;54;p4">
            <a:extLst>
              <a:ext uri="{FF2B5EF4-FFF2-40B4-BE49-F238E27FC236}">
                <a16:creationId xmlns:a16="http://schemas.microsoft.com/office/drawing/2014/main" id="{F7AD0196-E21E-9CFD-F036-69CDBE31C011}"/>
              </a:ext>
            </a:extLst>
          </p:cNvPr>
          <p:cNvSpPr/>
          <p:nvPr userDrawn="1"/>
        </p:nvSpPr>
        <p:spPr>
          <a:xfrm>
            <a:off x="10664952"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Recommendation &amp; Conclusion</a:t>
            </a:r>
            <a:endParaRPr sz="1050" b="0" i="0" u="none" strike="noStrike" cap="none">
              <a:solidFill>
                <a:srgbClr val="262626"/>
              </a:solidFill>
              <a:latin typeface="Century Gothic"/>
              <a:ea typeface="Century Gothic"/>
              <a:cs typeface="Century Gothic"/>
              <a:sym typeface="Century Gothic"/>
            </a:endParaRPr>
          </a:p>
        </p:txBody>
      </p:sp>
      <p:sp>
        <p:nvSpPr>
          <p:cNvPr id="26" name="Google Shape;52;p4">
            <a:extLst>
              <a:ext uri="{FF2B5EF4-FFF2-40B4-BE49-F238E27FC236}">
                <a16:creationId xmlns:a16="http://schemas.microsoft.com/office/drawing/2014/main" id="{E56E18FD-117E-A29A-6DB2-1101113BC5AF}"/>
              </a:ext>
            </a:extLst>
          </p:cNvPr>
          <p:cNvSpPr/>
          <p:nvPr userDrawn="1"/>
        </p:nvSpPr>
        <p:spPr>
          <a:xfrm>
            <a:off x="761782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1" i="0" u="none" strike="noStrike" cap="none">
                <a:solidFill>
                  <a:srgbClr val="262626"/>
                </a:solidFill>
                <a:latin typeface="Century Gothic"/>
                <a:ea typeface="Century Gothic"/>
                <a:cs typeface="Century Gothic"/>
                <a:sym typeface="Century Gothic"/>
              </a:rPr>
              <a:t>Back-Testing</a:t>
            </a:r>
          </a:p>
          <a:p>
            <a:pPr marL="0" marR="0" lvl="0" indent="0" algn="ctr" rtl="0">
              <a:lnSpc>
                <a:spcPct val="100000"/>
              </a:lnSpc>
              <a:spcBef>
                <a:spcPts val="0"/>
              </a:spcBef>
              <a:spcAft>
                <a:spcPts val="0"/>
              </a:spcAft>
              <a:buClr>
                <a:srgbClr val="000000"/>
              </a:buClr>
              <a:buSzPts val="1200"/>
              <a:buFont typeface="Arial"/>
              <a:buNone/>
            </a:pPr>
            <a:r>
              <a:rPr lang="en-US" sz="1050" b="1" i="0" u="none" strike="noStrike" cap="none">
                <a:solidFill>
                  <a:srgbClr val="262626"/>
                </a:solidFill>
                <a:latin typeface="Century Gothic"/>
                <a:ea typeface="Century Gothic"/>
                <a:cs typeface="Century Gothic"/>
                <a:sym typeface="Century Gothic"/>
              </a:rPr>
              <a:t>Results</a:t>
            </a:r>
          </a:p>
        </p:txBody>
      </p:sp>
      <p:sp>
        <p:nvSpPr>
          <p:cNvPr id="27" name="Google Shape;50;p4">
            <a:extLst>
              <a:ext uri="{FF2B5EF4-FFF2-40B4-BE49-F238E27FC236}">
                <a16:creationId xmlns:a16="http://schemas.microsoft.com/office/drawing/2014/main" id="{DDF85101-637E-B029-95DE-A12D5BD8377E}"/>
              </a:ext>
            </a:extLst>
          </p:cNvPr>
          <p:cNvSpPr/>
          <p:nvPr userDrawn="1"/>
        </p:nvSpPr>
        <p:spPr>
          <a:xfrm>
            <a:off x="9141390" y="6535374"/>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Benchmark Testing</a:t>
            </a:r>
          </a:p>
        </p:txBody>
      </p:sp>
      <p:cxnSp>
        <p:nvCxnSpPr>
          <p:cNvPr id="29" name="Google Shape;15;p2">
            <a:extLst>
              <a:ext uri="{FF2B5EF4-FFF2-40B4-BE49-F238E27FC236}">
                <a16:creationId xmlns:a16="http://schemas.microsoft.com/office/drawing/2014/main" id="{E4864930-F13C-9E82-003A-23CFFC2AF723}"/>
              </a:ext>
            </a:extLst>
          </p:cNvPr>
          <p:cNvCxnSpPr>
            <a:cxnSpLocks/>
          </p:cNvCxnSpPr>
          <p:nvPr userDrawn="1"/>
        </p:nvCxnSpPr>
        <p:spPr>
          <a:xfrm>
            <a:off x="7617825" y="6535370"/>
            <a:ext cx="1527048" cy="0"/>
          </a:xfrm>
          <a:prstGeom prst="straightConnector1">
            <a:avLst/>
          </a:prstGeom>
          <a:noFill/>
          <a:ln w="25400" cap="flat" cmpd="sng">
            <a:solidFill>
              <a:srgbClr val="262626"/>
            </a:solidFill>
            <a:prstDash val="solid"/>
            <a:miter lim="800000"/>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reserve="1" userDrawn="1">
  <p:cSld name="Benchmark Testing">
    <p:spTree>
      <p:nvGrpSpPr>
        <p:cNvPr id="1" name="Shape 70"/>
        <p:cNvGrpSpPr/>
        <p:nvPr/>
      </p:nvGrpSpPr>
      <p:grpSpPr>
        <a:xfrm>
          <a:off x="0" y="0"/>
          <a:ext cx="0" cy="0"/>
          <a:chOff x="0" y="0"/>
          <a:chExt cx="0" cy="0"/>
        </a:xfrm>
      </p:grpSpPr>
      <p:sp>
        <p:nvSpPr>
          <p:cNvPr id="26" name="Google Shape;52;p4">
            <a:extLst>
              <a:ext uri="{FF2B5EF4-FFF2-40B4-BE49-F238E27FC236}">
                <a16:creationId xmlns:a16="http://schemas.microsoft.com/office/drawing/2014/main" id="{0317BF4D-C7F9-697D-D491-FFEFBD213DB6}"/>
              </a:ext>
            </a:extLst>
          </p:cNvPr>
          <p:cNvSpPr/>
          <p:nvPr userDrawn="1"/>
        </p:nvSpPr>
        <p:spPr>
          <a:xfrm>
            <a:off x="761782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Back-Testing</a:t>
            </a:r>
          </a:p>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Results</a:t>
            </a:r>
          </a:p>
        </p:txBody>
      </p:sp>
      <p:sp>
        <p:nvSpPr>
          <p:cNvPr id="4" name="Text Placeholder 2">
            <a:extLst>
              <a:ext uri="{FF2B5EF4-FFF2-40B4-BE49-F238E27FC236}">
                <a16:creationId xmlns:a16="http://schemas.microsoft.com/office/drawing/2014/main" id="{FA6C3434-4ECE-4A69-0EBE-7753AA4C515A}"/>
              </a:ext>
            </a:extLst>
          </p:cNvPr>
          <p:cNvSpPr>
            <a:spLocks noGrp="1"/>
          </p:cNvSpPr>
          <p:nvPr>
            <p:ph type="body" sz="quarter" idx="10"/>
          </p:nvPr>
        </p:nvSpPr>
        <p:spPr>
          <a:xfrm>
            <a:off x="342900" y="267244"/>
            <a:ext cx="10272713" cy="369332"/>
          </a:xfrm>
          <a:prstGeom prst="rect">
            <a:avLst/>
          </a:prstGeom>
        </p:spPr>
        <p:txBody>
          <a:bodyPr wrap="square">
            <a:spAutoFit/>
          </a:bodyPr>
          <a:lstStyle>
            <a:lvl1pPr>
              <a:defRPr sz="1800" b="1">
                <a:latin typeface="+mj-lt"/>
              </a:defRPr>
            </a:lvl1pPr>
            <a:lvl2pPr>
              <a:defRPr sz="2000"/>
            </a:lvl2pPr>
            <a:lvl3pPr>
              <a:defRPr sz="2000"/>
            </a:lvl3pPr>
            <a:lvl4pPr>
              <a:defRPr sz="2000"/>
            </a:lvl4pPr>
            <a:lvl5pPr>
              <a:defRPr sz="2000"/>
            </a:lvl5pPr>
          </a:lstStyle>
          <a:p>
            <a:pPr lvl="0"/>
            <a:endParaRPr lang="en-US"/>
          </a:p>
        </p:txBody>
      </p:sp>
      <p:sp>
        <p:nvSpPr>
          <p:cNvPr id="5" name="Text Placeholder 2">
            <a:extLst>
              <a:ext uri="{FF2B5EF4-FFF2-40B4-BE49-F238E27FC236}">
                <a16:creationId xmlns:a16="http://schemas.microsoft.com/office/drawing/2014/main" id="{D56B04A4-8C13-20BA-9477-F923CB2F59FC}"/>
              </a:ext>
            </a:extLst>
          </p:cNvPr>
          <p:cNvSpPr>
            <a:spLocks noGrp="1"/>
          </p:cNvSpPr>
          <p:nvPr>
            <p:ph type="body" sz="quarter" idx="11" hasCustomPrompt="1"/>
          </p:nvPr>
        </p:nvSpPr>
        <p:spPr>
          <a:xfrm>
            <a:off x="342900" y="0"/>
            <a:ext cx="4536440" cy="246221"/>
          </a:xfrm>
          <a:prstGeom prst="rect">
            <a:avLst/>
          </a:prstGeom>
        </p:spPr>
        <p:txBody>
          <a:bodyPr>
            <a:spAutoFit/>
          </a:bodyPr>
          <a:lstStyle>
            <a:lvl1pPr>
              <a:defRPr sz="1000" b="1" i="1">
                <a:latin typeface="+mj-lt"/>
              </a:defRPr>
            </a:lvl1pPr>
            <a:lvl2pPr>
              <a:defRPr sz="2000"/>
            </a:lvl2pPr>
            <a:lvl3pPr>
              <a:defRPr sz="2000"/>
            </a:lvl3pPr>
            <a:lvl4pPr>
              <a:defRPr sz="2000"/>
            </a:lvl4pPr>
            <a:lvl5pPr>
              <a:defRPr sz="2000"/>
            </a:lvl5pPr>
          </a:lstStyle>
          <a:p>
            <a:pPr lvl="0"/>
            <a:r>
              <a:rPr lang="en-US"/>
              <a:t>Benchmark Testing</a:t>
            </a:r>
          </a:p>
        </p:txBody>
      </p:sp>
      <p:sp>
        <p:nvSpPr>
          <p:cNvPr id="6" name="Google Shape;24;p2">
            <a:extLst>
              <a:ext uri="{FF2B5EF4-FFF2-40B4-BE49-F238E27FC236}">
                <a16:creationId xmlns:a16="http://schemas.microsoft.com/office/drawing/2014/main" id="{F6BF7F16-3818-CC62-941C-EE367A95249E}"/>
              </a:ext>
            </a:extLst>
          </p:cNvPr>
          <p:cNvSpPr txBox="1">
            <a:spLocks noGrp="1"/>
          </p:cNvSpPr>
          <p:nvPr>
            <p:ph type="body" idx="1"/>
          </p:nvPr>
        </p:nvSpPr>
        <p:spPr>
          <a:xfrm>
            <a:off x="500945" y="1004472"/>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25;p2">
            <a:extLst>
              <a:ext uri="{FF2B5EF4-FFF2-40B4-BE49-F238E27FC236}">
                <a16:creationId xmlns:a16="http://schemas.microsoft.com/office/drawing/2014/main" id="{DF29D81C-B269-AF7E-8FA5-9E164C611318}"/>
              </a:ext>
            </a:extLst>
          </p:cNvPr>
          <p:cNvSpPr txBox="1">
            <a:spLocks noGrp="1"/>
          </p:cNvSpPr>
          <p:nvPr>
            <p:ph type="body" idx="2"/>
          </p:nvPr>
        </p:nvSpPr>
        <p:spPr>
          <a:xfrm>
            <a:off x="6436353" y="1004472"/>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26;p2">
            <a:extLst>
              <a:ext uri="{FF2B5EF4-FFF2-40B4-BE49-F238E27FC236}">
                <a16:creationId xmlns:a16="http://schemas.microsoft.com/office/drawing/2014/main" id="{E6343024-72F2-14E3-0C8E-DD3B41CE87A3}"/>
              </a:ext>
            </a:extLst>
          </p:cNvPr>
          <p:cNvSpPr txBox="1">
            <a:spLocks noGrp="1"/>
          </p:cNvSpPr>
          <p:nvPr>
            <p:ph type="body" idx="3"/>
          </p:nvPr>
        </p:nvSpPr>
        <p:spPr>
          <a:xfrm>
            <a:off x="500945" y="3713865"/>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 name="Google Shape;27;p2">
            <a:extLst>
              <a:ext uri="{FF2B5EF4-FFF2-40B4-BE49-F238E27FC236}">
                <a16:creationId xmlns:a16="http://schemas.microsoft.com/office/drawing/2014/main" id="{E34E950D-FE59-B3A5-356D-3432C891E597}"/>
              </a:ext>
            </a:extLst>
          </p:cNvPr>
          <p:cNvSpPr txBox="1">
            <a:spLocks noGrp="1"/>
          </p:cNvSpPr>
          <p:nvPr>
            <p:ph type="body" idx="4"/>
          </p:nvPr>
        </p:nvSpPr>
        <p:spPr>
          <a:xfrm>
            <a:off x="6436353" y="3713865"/>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3" name="Text Placeholder 2">
            <a:extLst>
              <a:ext uri="{FF2B5EF4-FFF2-40B4-BE49-F238E27FC236}">
                <a16:creationId xmlns:a16="http://schemas.microsoft.com/office/drawing/2014/main" id="{D3C98D6F-2B50-4F82-1DF8-6D67AB993E6D}"/>
              </a:ext>
            </a:extLst>
          </p:cNvPr>
          <p:cNvSpPr>
            <a:spLocks noGrp="1"/>
          </p:cNvSpPr>
          <p:nvPr>
            <p:ph type="body" sz="quarter" idx="12"/>
          </p:nvPr>
        </p:nvSpPr>
        <p:spPr>
          <a:xfrm>
            <a:off x="1919287" y="647534"/>
            <a:ext cx="10272713" cy="276999"/>
          </a:xfrm>
          <a:prstGeom prst="rect">
            <a:avLst/>
          </a:prstGeom>
        </p:spPr>
        <p:txBody>
          <a:bodyPr wrap="square">
            <a:spAutoFit/>
          </a:bodyPr>
          <a:lstStyle>
            <a:lvl1pPr algn="r">
              <a:defRPr sz="1200" b="1">
                <a:latin typeface="Century Gothic" panose="020B0502020202020204" pitchFamily="34" charset="0"/>
              </a:defRPr>
            </a:lvl1pPr>
            <a:lvl2pPr>
              <a:defRPr sz="2000"/>
            </a:lvl2pPr>
            <a:lvl3pPr>
              <a:defRPr sz="2000"/>
            </a:lvl3pPr>
            <a:lvl4pPr>
              <a:defRPr sz="2000"/>
            </a:lvl4pPr>
            <a:lvl5pPr>
              <a:defRPr sz="2000"/>
            </a:lvl5pPr>
          </a:lstStyle>
          <a:p>
            <a:pPr lvl="0"/>
            <a:endParaRPr lang="en-US"/>
          </a:p>
        </p:txBody>
      </p:sp>
      <p:sp>
        <p:nvSpPr>
          <p:cNvPr id="15" name="Google Shape;48;p4">
            <a:extLst>
              <a:ext uri="{FF2B5EF4-FFF2-40B4-BE49-F238E27FC236}">
                <a16:creationId xmlns:a16="http://schemas.microsoft.com/office/drawing/2014/main" id="{CE7F9446-3E2E-E195-96F1-258831582058}"/>
              </a:ext>
            </a:extLst>
          </p:cNvPr>
          <p:cNvSpPr/>
          <p:nvPr userDrawn="1"/>
        </p:nvSpPr>
        <p:spPr>
          <a:xfrm>
            <a:off x="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Introduction</a:t>
            </a:r>
            <a:endParaRPr sz="1050" b="0" i="0" u="none" strike="noStrike" cap="none">
              <a:solidFill>
                <a:srgbClr val="262626"/>
              </a:solidFill>
              <a:latin typeface="Century Gothic"/>
              <a:ea typeface="Century Gothic"/>
              <a:cs typeface="Century Gothic"/>
              <a:sym typeface="Century Gothic"/>
            </a:endParaRPr>
          </a:p>
        </p:txBody>
      </p:sp>
      <p:sp>
        <p:nvSpPr>
          <p:cNvPr id="16" name="Google Shape;49;p4">
            <a:extLst>
              <a:ext uri="{FF2B5EF4-FFF2-40B4-BE49-F238E27FC236}">
                <a16:creationId xmlns:a16="http://schemas.microsoft.com/office/drawing/2014/main" id="{1700405B-5982-5BD5-92A7-C51241E3A389}"/>
              </a:ext>
            </a:extLst>
          </p:cNvPr>
          <p:cNvSpPr/>
          <p:nvPr userDrawn="1"/>
        </p:nvSpPr>
        <p:spPr>
          <a:xfrm>
            <a:off x="152356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Machine Learning</a:t>
            </a:r>
          </a:p>
        </p:txBody>
      </p:sp>
      <p:sp>
        <p:nvSpPr>
          <p:cNvPr id="17" name="Google Shape;50;p4">
            <a:extLst>
              <a:ext uri="{FF2B5EF4-FFF2-40B4-BE49-F238E27FC236}">
                <a16:creationId xmlns:a16="http://schemas.microsoft.com/office/drawing/2014/main" id="{08C55670-959C-A469-6BE6-F91A2AAF9B12}"/>
              </a:ext>
            </a:extLst>
          </p:cNvPr>
          <p:cNvSpPr/>
          <p:nvPr userDrawn="1"/>
        </p:nvSpPr>
        <p:spPr>
          <a:xfrm>
            <a:off x="304713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Portfolio Optimization</a:t>
            </a:r>
          </a:p>
        </p:txBody>
      </p:sp>
      <p:sp>
        <p:nvSpPr>
          <p:cNvPr id="18" name="Google Shape;51;p4">
            <a:extLst>
              <a:ext uri="{FF2B5EF4-FFF2-40B4-BE49-F238E27FC236}">
                <a16:creationId xmlns:a16="http://schemas.microsoft.com/office/drawing/2014/main" id="{49C3E449-4443-0ACE-CE05-D399D017F876}"/>
              </a:ext>
            </a:extLst>
          </p:cNvPr>
          <p:cNvSpPr/>
          <p:nvPr userDrawn="1"/>
        </p:nvSpPr>
        <p:spPr>
          <a:xfrm>
            <a:off x="457069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Natural Language Processing (NLP)</a:t>
            </a:r>
          </a:p>
        </p:txBody>
      </p:sp>
      <p:sp>
        <p:nvSpPr>
          <p:cNvPr id="20" name="Google Shape;53;p4">
            <a:extLst>
              <a:ext uri="{FF2B5EF4-FFF2-40B4-BE49-F238E27FC236}">
                <a16:creationId xmlns:a16="http://schemas.microsoft.com/office/drawing/2014/main" id="{CBDD382B-6C7D-BFA0-8A46-FE978853E998}"/>
              </a:ext>
            </a:extLst>
          </p:cNvPr>
          <p:cNvSpPr/>
          <p:nvPr userDrawn="1"/>
        </p:nvSpPr>
        <p:spPr>
          <a:xfrm>
            <a:off x="609426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Hedging</a:t>
            </a:r>
          </a:p>
        </p:txBody>
      </p:sp>
      <p:sp>
        <p:nvSpPr>
          <p:cNvPr id="21" name="Google Shape;54;p4">
            <a:extLst>
              <a:ext uri="{FF2B5EF4-FFF2-40B4-BE49-F238E27FC236}">
                <a16:creationId xmlns:a16="http://schemas.microsoft.com/office/drawing/2014/main" id="{D2D52044-E48E-E6B8-CB23-ECABBB58028A}"/>
              </a:ext>
            </a:extLst>
          </p:cNvPr>
          <p:cNvSpPr/>
          <p:nvPr userDrawn="1"/>
        </p:nvSpPr>
        <p:spPr>
          <a:xfrm>
            <a:off x="10664952"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Recommendation &amp; Conclusion</a:t>
            </a:r>
            <a:endParaRPr sz="1050" b="0" i="0" u="none" strike="noStrike" cap="none">
              <a:solidFill>
                <a:srgbClr val="262626"/>
              </a:solidFill>
              <a:latin typeface="Century Gothic"/>
              <a:ea typeface="Century Gothic"/>
              <a:cs typeface="Century Gothic"/>
              <a:sym typeface="Century Gothic"/>
            </a:endParaRPr>
          </a:p>
        </p:txBody>
      </p:sp>
      <p:sp>
        <p:nvSpPr>
          <p:cNvPr id="27" name="Google Shape;50;p4">
            <a:extLst>
              <a:ext uri="{FF2B5EF4-FFF2-40B4-BE49-F238E27FC236}">
                <a16:creationId xmlns:a16="http://schemas.microsoft.com/office/drawing/2014/main" id="{841FD382-F043-D987-F0A3-0DCFA577D904}"/>
              </a:ext>
            </a:extLst>
          </p:cNvPr>
          <p:cNvSpPr/>
          <p:nvPr userDrawn="1"/>
        </p:nvSpPr>
        <p:spPr>
          <a:xfrm>
            <a:off x="9141390" y="6535374"/>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1" i="0" u="none" strike="noStrike" cap="none">
                <a:solidFill>
                  <a:srgbClr val="262626"/>
                </a:solidFill>
                <a:latin typeface="Century Gothic"/>
                <a:ea typeface="Century Gothic"/>
                <a:cs typeface="Century Gothic"/>
                <a:sym typeface="Century Gothic"/>
              </a:rPr>
              <a:t>Benchmark Testing</a:t>
            </a:r>
          </a:p>
        </p:txBody>
      </p:sp>
      <p:cxnSp>
        <p:nvCxnSpPr>
          <p:cNvPr id="28" name="Google Shape;15;p2">
            <a:extLst>
              <a:ext uri="{FF2B5EF4-FFF2-40B4-BE49-F238E27FC236}">
                <a16:creationId xmlns:a16="http://schemas.microsoft.com/office/drawing/2014/main" id="{E90FF7C5-DDF5-49B1-06E2-8C0C6169C2A4}"/>
              </a:ext>
            </a:extLst>
          </p:cNvPr>
          <p:cNvCxnSpPr>
            <a:cxnSpLocks/>
          </p:cNvCxnSpPr>
          <p:nvPr userDrawn="1"/>
        </p:nvCxnSpPr>
        <p:spPr>
          <a:xfrm>
            <a:off x="9141390" y="6535370"/>
            <a:ext cx="1527048" cy="0"/>
          </a:xfrm>
          <a:prstGeom prst="straightConnector1">
            <a:avLst/>
          </a:prstGeom>
          <a:noFill/>
          <a:ln w="25400" cap="flat" cmpd="sng">
            <a:solidFill>
              <a:srgbClr val="262626"/>
            </a:solidFill>
            <a:prstDash val="solid"/>
            <a:miter lim="800000"/>
            <a:headEnd type="none" w="sm" len="sm"/>
            <a:tailEnd type="none" w="sm" len="sm"/>
          </a:ln>
        </p:spPr>
      </p:cxnSp>
    </p:spTree>
    <p:extLst>
      <p:ext uri="{BB962C8B-B14F-4D97-AF65-F5344CB8AC3E}">
        <p14:creationId xmlns:p14="http://schemas.microsoft.com/office/powerpoint/2010/main" val="291848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reserve="1" userDrawn="1">
  <p:cSld name="Recommendations">
    <p:spTree>
      <p:nvGrpSpPr>
        <p:cNvPr id="1" name="Shape 98"/>
        <p:cNvGrpSpPr/>
        <p:nvPr/>
      </p:nvGrpSpPr>
      <p:grpSpPr>
        <a:xfrm>
          <a:off x="0" y="0"/>
          <a:ext cx="0" cy="0"/>
          <a:chOff x="0" y="0"/>
          <a:chExt cx="0" cy="0"/>
        </a:xfrm>
      </p:grpSpPr>
      <p:sp>
        <p:nvSpPr>
          <p:cNvPr id="4" name="Text Placeholder 2">
            <a:extLst>
              <a:ext uri="{FF2B5EF4-FFF2-40B4-BE49-F238E27FC236}">
                <a16:creationId xmlns:a16="http://schemas.microsoft.com/office/drawing/2014/main" id="{BD4CC9BE-5150-F504-3873-A63ACEC1A4DA}"/>
              </a:ext>
            </a:extLst>
          </p:cNvPr>
          <p:cNvSpPr>
            <a:spLocks noGrp="1"/>
          </p:cNvSpPr>
          <p:nvPr>
            <p:ph type="body" sz="quarter" idx="10"/>
          </p:nvPr>
        </p:nvSpPr>
        <p:spPr>
          <a:xfrm>
            <a:off x="342900" y="267244"/>
            <a:ext cx="10272713" cy="369332"/>
          </a:xfrm>
          <a:prstGeom prst="rect">
            <a:avLst/>
          </a:prstGeom>
        </p:spPr>
        <p:txBody>
          <a:bodyPr wrap="square">
            <a:spAutoFit/>
          </a:bodyPr>
          <a:lstStyle>
            <a:lvl1pPr>
              <a:defRPr sz="1800" b="1">
                <a:latin typeface="+mj-lt"/>
              </a:defRPr>
            </a:lvl1pPr>
            <a:lvl2pPr>
              <a:defRPr sz="2000"/>
            </a:lvl2pPr>
            <a:lvl3pPr>
              <a:defRPr sz="2000"/>
            </a:lvl3pPr>
            <a:lvl4pPr>
              <a:defRPr sz="2000"/>
            </a:lvl4pPr>
            <a:lvl5pPr>
              <a:defRPr sz="2000"/>
            </a:lvl5pPr>
          </a:lstStyle>
          <a:p>
            <a:pPr lvl="0"/>
            <a:endParaRPr lang="en-US"/>
          </a:p>
        </p:txBody>
      </p:sp>
      <p:sp>
        <p:nvSpPr>
          <p:cNvPr id="5" name="Text Placeholder 2">
            <a:extLst>
              <a:ext uri="{FF2B5EF4-FFF2-40B4-BE49-F238E27FC236}">
                <a16:creationId xmlns:a16="http://schemas.microsoft.com/office/drawing/2014/main" id="{1943171D-A532-AFB1-4B18-E50CDB9F28AA}"/>
              </a:ext>
            </a:extLst>
          </p:cNvPr>
          <p:cNvSpPr>
            <a:spLocks noGrp="1"/>
          </p:cNvSpPr>
          <p:nvPr>
            <p:ph type="body" sz="quarter" idx="11" hasCustomPrompt="1"/>
          </p:nvPr>
        </p:nvSpPr>
        <p:spPr>
          <a:xfrm>
            <a:off x="342900" y="0"/>
            <a:ext cx="4536440" cy="246221"/>
          </a:xfrm>
          <a:prstGeom prst="rect">
            <a:avLst/>
          </a:prstGeom>
        </p:spPr>
        <p:txBody>
          <a:bodyPr>
            <a:spAutoFit/>
          </a:bodyPr>
          <a:lstStyle>
            <a:lvl1pPr>
              <a:defRPr sz="1000" b="1" i="1">
                <a:latin typeface="+mj-lt"/>
              </a:defRPr>
            </a:lvl1pPr>
            <a:lvl2pPr>
              <a:defRPr sz="2000"/>
            </a:lvl2pPr>
            <a:lvl3pPr>
              <a:defRPr sz="2000"/>
            </a:lvl3pPr>
            <a:lvl4pPr>
              <a:defRPr sz="2000"/>
            </a:lvl4pPr>
            <a:lvl5pPr>
              <a:defRPr sz="2000"/>
            </a:lvl5pPr>
          </a:lstStyle>
          <a:p>
            <a:pPr lvl="0"/>
            <a:r>
              <a:rPr lang="en-US"/>
              <a:t>Recommendation &amp; Conclusion</a:t>
            </a:r>
          </a:p>
        </p:txBody>
      </p:sp>
      <p:sp>
        <p:nvSpPr>
          <p:cNvPr id="6" name="Google Shape;24;p2">
            <a:extLst>
              <a:ext uri="{FF2B5EF4-FFF2-40B4-BE49-F238E27FC236}">
                <a16:creationId xmlns:a16="http://schemas.microsoft.com/office/drawing/2014/main" id="{CE3EC09E-FC22-43E9-D27B-11E3329EA2F9}"/>
              </a:ext>
            </a:extLst>
          </p:cNvPr>
          <p:cNvSpPr txBox="1">
            <a:spLocks noGrp="1"/>
          </p:cNvSpPr>
          <p:nvPr>
            <p:ph type="body" idx="1"/>
          </p:nvPr>
        </p:nvSpPr>
        <p:spPr>
          <a:xfrm>
            <a:off x="500945" y="1004472"/>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 name="Google Shape;25;p2">
            <a:extLst>
              <a:ext uri="{FF2B5EF4-FFF2-40B4-BE49-F238E27FC236}">
                <a16:creationId xmlns:a16="http://schemas.microsoft.com/office/drawing/2014/main" id="{6CDF0C53-483D-AE97-76AA-B31E77DDF5F4}"/>
              </a:ext>
            </a:extLst>
          </p:cNvPr>
          <p:cNvSpPr txBox="1">
            <a:spLocks noGrp="1"/>
          </p:cNvSpPr>
          <p:nvPr>
            <p:ph type="body" idx="2"/>
          </p:nvPr>
        </p:nvSpPr>
        <p:spPr>
          <a:xfrm>
            <a:off x="6436353" y="1004472"/>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 name="Google Shape;26;p2">
            <a:extLst>
              <a:ext uri="{FF2B5EF4-FFF2-40B4-BE49-F238E27FC236}">
                <a16:creationId xmlns:a16="http://schemas.microsoft.com/office/drawing/2014/main" id="{15104A05-10A4-A1BC-E6A4-7194585A7D5E}"/>
              </a:ext>
            </a:extLst>
          </p:cNvPr>
          <p:cNvSpPr txBox="1">
            <a:spLocks noGrp="1"/>
          </p:cNvSpPr>
          <p:nvPr>
            <p:ph type="body" idx="3"/>
          </p:nvPr>
        </p:nvSpPr>
        <p:spPr>
          <a:xfrm>
            <a:off x="500945" y="3713865"/>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 name="Google Shape;27;p2">
            <a:extLst>
              <a:ext uri="{FF2B5EF4-FFF2-40B4-BE49-F238E27FC236}">
                <a16:creationId xmlns:a16="http://schemas.microsoft.com/office/drawing/2014/main" id="{846791D8-AB65-489D-A32C-E2AFB0C264FF}"/>
              </a:ext>
            </a:extLst>
          </p:cNvPr>
          <p:cNvSpPr txBox="1">
            <a:spLocks noGrp="1"/>
          </p:cNvSpPr>
          <p:nvPr>
            <p:ph type="body" idx="4"/>
          </p:nvPr>
        </p:nvSpPr>
        <p:spPr>
          <a:xfrm>
            <a:off x="6436353" y="3713865"/>
            <a:ext cx="5251335" cy="292608"/>
          </a:xfrm>
          <a:prstGeom prst="rect">
            <a:avLst/>
          </a:prstGeom>
          <a:solidFill>
            <a:srgbClr val="CC2124"/>
          </a:solidFill>
          <a:ln>
            <a:noFill/>
          </a:ln>
        </p:spPr>
        <p:txBody>
          <a:bodyPr spcFirstLastPara="1" wrap="square" lIns="91425" tIns="45700" rIns="91425" bIns="45700" anchor="b" anchorCtr="0">
            <a:noAutofit/>
          </a:bodyPr>
          <a:lstStyle>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4" name="Text Placeholder 2">
            <a:extLst>
              <a:ext uri="{FF2B5EF4-FFF2-40B4-BE49-F238E27FC236}">
                <a16:creationId xmlns:a16="http://schemas.microsoft.com/office/drawing/2014/main" id="{A1D29174-A6EC-9CC6-C049-1257F58421E8}"/>
              </a:ext>
            </a:extLst>
          </p:cNvPr>
          <p:cNvSpPr>
            <a:spLocks noGrp="1"/>
          </p:cNvSpPr>
          <p:nvPr>
            <p:ph type="body" sz="quarter" idx="12"/>
          </p:nvPr>
        </p:nvSpPr>
        <p:spPr>
          <a:xfrm>
            <a:off x="1919287" y="647534"/>
            <a:ext cx="10272713" cy="276999"/>
          </a:xfrm>
          <a:prstGeom prst="rect">
            <a:avLst/>
          </a:prstGeom>
        </p:spPr>
        <p:txBody>
          <a:bodyPr wrap="square">
            <a:spAutoFit/>
          </a:bodyPr>
          <a:lstStyle>
            <a:lvl1pPr algn="r">
              <a:defRPr sz="1200" b="1">
                <a:latin typeface="Century Gothic" panose="020B0502020202020204" pitchFamily="34" charset="0"/>
              </a:defRPr>
            </a:lvl1pPr>
            <a:lvl2pPr>
              <a:defRPr sz="2000"/>
            </a:lvl2pPr>
            <a:lvl3pPr>
              <a:defRPr sz="2000"/>
            </a:lvl3pPr>
            <a:lvl4pPr>
              <a:defRPr sz="2000"/>
            </a:lvl4pPr>
            <a:lvl5pPr>
              <a:defRPr sz="2000"/>
            </a:lvl5pPr>
          </a:lstStyle>
          <a:p>
            <a:pPr lvl="0"/>
            <a:endParaRPr lang="en-US"/>
          </a:p>
        </p:txBody>
      </p:sp>
      <p:sp>
        <p:nvSpPr>
          <p:cNvPr id="2" name="Google Shape;48;p4">
            <a:extLst>
              <a:ext uri="{FF2B5EF4-FFF2-40B4-BE49-F238E27FC236}">
                <a16:creationId xmlns:a16="http://schemas.microsoft.com/office/drawing/2014/main" id="{E883F073-F12F-6DF1-1F9F-C4D47A07ECE2}"/>
              </a:ext>
            </a:extLst>
          </p:cNvPr>
          <p:cNvSpPr/>
          <p:nvPr userDrawn="1"/>
        </p:nvSpPr>
        <p:spPr>
          <a:xfrm>
            <a:off x="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Introduction</a:t>
            </a:r>
            <a:endParaRPr sz="1050" b="0" i="0" u="none" strike="noStrike" cap="none">
              <a:solidFill>
                <a:srgbClr val="262626"/>
              </a:solidFill>
              <a:latin typeface="Century Gothic"/>
              <a:ea typeface="Century Gothic"/>
              <a:cs typeface="Century Gothic"/>
              <a:sym typeface="Century Gothic"/>
            </a:endParaRPr>
          </a:p>
        </p:txBody>
      </p:sp>
      <p:sp>
        <p:nvSpPr>
          <p:cNvPr id="3" name="Google Shape;49;p4">
            <a:extLst>
              <a:ext uri="{FF2B5EF4-FFF2-40B4-BE49-F238E27FC236}">
                <a16:creationId xmlns:a16="http://schemas.microsoft.com/office/drawing/2014/main" id="{D5B986AD-3AC5-F309-1EFD-F72DA60B988A}"/>
              </a:ext>
            </a:extLst>
          </p:cNvPr>
          <p:cNvSpPr/>
          <p:nvPr userDrawn="1"/>
        </p:nvSpPr>
        <p:spPr>
          <a:xfrm>
            <a:off x="152356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Machine Learning</a:t>
            </a:r>
          </a:p>
        </p:txBody>
      </p:sp>
      <p:sp>
        <p:nvSpPr>
          <p:cNvPr id="10" name="Google Shape;50;p4">
            <a:extLst>
              <a:ext uri="{FF2B5EF4-FFF2-40B4-BE49-F238E27FC236}">
                <a16:creationId xmlns:a16="http://schemas.microsoft.com/office/drawing/2014/main" id="{5EC68798-FE8B-6C94-C25E-18C92F139BC6}"/>
              </a:ext>
            </a:extLst>
          </p:cNvPr>
          <p:cNvSpPr/>
          <p:nvPr userDrawn="1"/>
        </p:nvSpPr>
        <p:spPr>
          <a:xfrm>
            <a:off x="304713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Portfolio Optimization</a:t>
            </a:r>
          </a:p>
        </p:txBody>
      </p:sp>
      <p:sp>
        <p:nvSpPr>
          <p:cNvPr id="11" name="Google Shape;51;p4">
            <a:extLst>
              <a:ext uri="{FF2B5EF4-FFF2-40B4-BE49-F238E27FC236}">
                <a16:creationId xmlns:a16="http://schemas.microsoft.com/office/drawing/2014/main" id="{D2DD5E6B-9890-E41C-4614-27F0E019014E}"/>
              </a:ext>
            </a:extLst>
          </p:cNvPr>
          <p:cNvSpPr/>
          <p:nvPr userDrawn="1"/>
        </p:nvSpPr>
        <p:spPr>
          <a:xfrm>
            <a:off x="457069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Natural Language Processing (NLP)</a:t>
            </a:r>
          </a:p>
        </p:txBody>
      </p:sp>
      <p:sp>
        <p:nvSpPr>
          <p:cNvPr id="13" name="Google Shape;53;p4">
            <a:extLst>
              <a:ext uri="{FF2B5EF4-FFF2-40B4-BE49-F238E27FC236}">
                <a16:creationId xmlns:a16="http://schemas.microsoft.com/office/drawing/2014/main" id="{28BE0CCB-67AF-0CBC-DCF5-48C8C3C32D76}"/>
              </a:ext>
            </a:extLst>
          </p:cNvPr>
          <p:cNvSpPr/>
          <p:nvPr userDrawn="1"/>
        </p:nvSpPr>
        <p:spPr>
          <a:xfrm>
            <a:off x="6094260"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Hedging</a:t>
            </a:r>
          </a:p>
        </p:txBody>
      </p:sp>
      <p:sp>
        <p:nvSpPr>
          <p:cNvPr id="14" name="Google Shape;54;p4">
            <a:extLst>
              <a:ext uri="{FF2B5EF4-FFF2-40B4-BE49-F238E27FC236}">
                <a16:creationId xmlns:a16="http://schemas.microsoft.com/office/drawing/2014/main" id="{F7AD0196-E21E-9CFD-F036-69CDBE31C011}"/>
              </a:ext>
            </a:extLst>
          </p:cNvPr>
          <p:cNvSpPr/>
          <p:nvPr userDrawn="1"/>
        </p:nvSpPr>
        <p:spPr>
          <a:xfrm>
            <a:off x="10664952"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1" i="0" u="none" strike="noStrike" cap="none">
                <a:solidFill>
                  <a:srgbClr val="262626"/>
                </a:solidFill>
                <a:latin typeface="Century Gothic"/>
                <a:ea typeface="Century Gothic"/>
                <a:cs typeface="Century Gothic"/>
                <a:sym typeface="Century Gothic"/>
              </a:rPr>
              <a:t>Recommendation &amp; Conclusion</a:t>
            </a:r>
            <a:endParaRPr sz="1050" b="1" i="0" u="none" strike="noStrike" cap="none">
              <a:solidFill>
                <a:srgbClr val="262626"/>
              </a:solidFill>
              <a:latin typeface="Century Gothic"/>
              <a:ea typeface="Century Gothic"/>
              <a:cs typeface="Century Gothic"/>
              <a:sym typeface="Century Gothic"/>
            </a:endParaRPr>
          </a:p>
        </p:txBody>
      </p:sp>
      <p:cxnSp>
        <p:nvCxnSpPr>
          <p:cNvPr id="15" name="Google Shape;15;p2">
            <a:extLst>
              <a:ext uri="{FF2B5EF4-FFF2-40B4-BE49-F238E27FC236}">
                <a16:creationId xmlns:a16="http://schemas.microsoft.com/office/drawing/2014/main" id="{6EA4AB6F-FBED-7E93-E5E1-605C41CD8AB1}"/>
              </a:ext>
            </a:extLst>
          </p:cNvPr>
          <p:cNvCxnSpPr>
            <a:cxnSpLocks/>
          </p:cNvCxnSpPr>
          <p:nvPr userDrawn="1"/>
        </p:nvCxnSpPr>
        <p:spPr>
          <a:xfrm>
            <a:off x="10664952" y="6535370"/>
            <a:ext cx="1527048" cy="0"/>
          </a:xfrm>
          <a:prstGeom prst="straightConnector1">
            <a:avLst/>
          </a:prstGeom>
          <a:noFill/>
          <a:ln w="25400" cap="flat" cmpd="sng">
            <a:solidFill>
              <a:srgbClr val="262626"/>
            </a:solidFill>
            <a:prstDash val="solid"/>
            <a:miter lim="800000"/>
            <a:headEnd type="none" w="sm" len="sm"/>
            <a:tailEnd type="none" w="sm" len="sm"/>
          </a:ln>
        </p:spPr>
      </p:cxnSp>
      <p:sp>
        <p:nvSpPr>
          <p:cNvPr id="16" name="Google Shape;52;p4">
            <a:extLst>
              <a:ext uri="{FF2B5EF4-FFF2-40B4-BE49-F238E27FC236}">
                <a16:creationId xmlns:a16="http://schemas.microsoft.com/office/drawing/2014/main" id="{BACA4523-B1ED-F1AC-34A8-3E5BF80C8212}"/>
              </a:ext>
            </a:extLst>
          </p:cNvPr>
          <p:cNvSpPr/>
          <p:nvPr userDrawn="1"/>
        </p:nvSpPr>
        <p:spPr>
          <a:xfrm>
            <a:off x="7617825" y="6535370"/>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Back-Testing</a:t>
            </a:r>
          </a:p>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Results</a:t>
            </a:r>
          </a:p>
        </p:txBody>
      </p:sp>
      <p:sp>
        <p:nvSpPr>
          <p:cNvPr id="17" name="Google Shape;50;p4">
            <a:extLst>
              <a:ext uri="{FF2B5EF4-FFF2-40B4-BE49-F238E27FC236}">
                <a16:creationId xmlns:a16="http://schemas.microsoft.com/office/drawing/2014/main" id="{CEE2420D-63FE-4BB8-EB76-A451F5C52978}"/>
              </a:ext>
            </a:extLst>
          </p:cNvPr>
          <p:cNvSpPr/>
          <p:nvPr userDrawn="1"/>
        </p:nvSpPr>
        <p:spPr>
          <a:xfrm>
            <a:off x="9141390" y="6535374"/>
            <a:ext cx="1527048" cy="31749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050" b="0" i="0" u="none" strike="noStrike" cap="none">
                <a:solidFill>
                  <a:srgbClr val="262626"/>
                </a:solidFill>
                <a:latin typeface="Century Gothic"/>
                <a:ea typeface="Century Gothic"/>
                <a:cs typeface="Century Gothic"/>
                <a:sym typeface="Century Gothic"/>
              </a:rPr>
              <a:t>Benchmark Testing</a:t>
            </a:r>
          </a:p>
        </p:txBody>
      </p:sp>
    </p:spTree>
    <p:extLst>
      <p:ext uri="{BB962C8B-B14F-4D97-AF65-F5344CB8AC3E}">
        <p14:creationId xmlns:p14="http://schemas.microsoft.com/office/powerpoint/2010/main" val="313951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513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9" name="Google Shape;9;p1"/>
          <p:cNvCxnSpPr/>
          <p:nvPr/>
        </p:nvCxnSpPr>
        <p:spPr>
          <a:xfrm>
            <a:off x="0" y="907454"/>
            <a:ext cx="12192000" cy="0"/>
          </a:xfrm>
          <a:prstGeom prst="straightConnector1">
            <a:avLst/>
          </a:prstGeom>
          <a:noFill/>
          <a:ln w="25400" cap="flat" cmpd="sng">
            <a:solidFill>
              <a:srgbClr val="BE0300"/>
            </a:solidFill>
            <a:prstDash val="solid"/>
            <a:miter lim="800000"/>
            <a:headEnd type="none" w="sm" len="sm"/>
            <a:tailEnd type="none" w="sm" len="sm"/>
          </a:ln>
        </p:spPr>
      </p:cxnSp>
      <p:sp>
        <p:nvSpPr>
          <p:cNvPr id="15" name="Rectangle 14">
            <a:extLst>
              <a:ext uri="{FF2B5EF4-FFF2-40B4-BE49-F238E27FC236}">
                <a16:creationId xmlns:a16="http://schemas.microsoft.com/office/drawing/2014/main" id="{9FEC36C3-DC00-3112-4B6E-C0B342995089}"/>
              </a:ext>
            </a:extLst>
          </p:cNvPr>
          <p:cNvSpPr/>
          <p:nvPr userDrawn="1"/>
        </p:nvSpPr>
        <p:spPr>
          <a:xfrm>
            <a:off x="-794631" y="4072832"/>
            <a:ext cx="690128" cy="731800"/>
          </a:xfrm>
          <a:prstGeom prst="rect">
            <a:avLst/>
          </a:prstGeom>
          <a:solidFill>
            <a:srgbClr val="979797"/>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ectangle 15">
            <a:extLst>
              <a:ext uri="{FF2B5EF4-FFF2-40B4-BE49-F238E27FC236}">
                <a16:creationId xmlns:a16="http://schemas.microsoft.com/office/drawing/2014/main" id="{EBCA3194-4558-1B0D-7CCD-10E11266EAA1}"/>
              </a:ext>
            </a:extLst>
          </p:cNvPr>
          <p:cNvSpPr/>
          <p:nvPr userDrawn="1"/>
        </p:nvSpPr>
        <p:spPr>
          <a:xfrm>
            <a:off x="-794631" y="4905707"/>
            <a:ext cx="690128" cy="731800"/>
          </a:xfrm>
          <a:prstGeom prst="rect">
            <a:avLst/>
          </a:prstGeom>
          <a:solidFill>
            <a:srgbClr val="0C0C0C"/>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16">
            <a:extLst>
              <a:ext uri="{FF2B5EF4-FFF2-40B4-BE49-F238E27FC236}">
                <a16:creationId xmlns:a16="http://schemas.microsoft.com/office/drawing/2014/main" id="{CA80A637-10CA-98C9-7A3E-97101CAC83A4}"/>
              </a:ext>
            </a:extLst>
          </p:cNvPr>
          <p:cNvSpPr/>
          <p:nvPr userDrawn="1"/>
        </p:nvSpPr>
        <p:spPr>
          <a:xfrm>
            <a:off x="-794631" y="1659825"/>
            <a:ext cx="690128" cy="731800"/>
          </a:xfrm>
          <a:prstGeom prst="rect">
            <a:avLst/>
          </a:prstGeom>
          <a:solidFill>
            <a:srgbClr val="CC2124"/>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ectangle 17">
            <a:extLst>
              <a:ext uri="{FF2B5EF4-FFF2-40B4-BE49-F238E27FC236}">
                <a16:creationId xmlns:a16="http://schemas.microsoft.com/office/drawing/2014/main" id="{5C4583D2-2150-CA67-E705-89E127421202}"/>
              </a:ext>
            </a:extLst>
          </p:cNvPr>
          <p:cNvSpPr/>
          <p:nvPr userDrawn="1"/>
        </p:nvSpPr>
        <p:spPr>
          <a:xfrm>
            <a:off x="-794631" y="2457619"/>
            <a:ext cx="690128" cy="731800"/>
          </a:xfrm>
          <a:prstGeom prst="rect">
            <a:avLst/>
          </a:prstGeom>
          <a:solidFill>
            <a:srgbClr val="BE030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Rectangle 18">
            <a:extLst>
              <a:ext uri="{FF2B5EF4-FFF2-40B4-BE49-F238E27FC236}">
                <a16:creationId xmlns:a16="http://schemas.microsoft.com/office/drawing/2014/main" id="{C6D742BB-206B-A4D0-7BA6-B4E97310BD1E}"/>
              </a:ext>
            </a:extLst>
          </p:cNvPr>
          <p:cNvSpPr/>
          <p:nvPr userDrawn="1"/>
        </p:nvSpPr>
        <p:spPr>
          <a:xfrm>
            <a:off x="-794631" y="3268826"/>
            <a:ext cx="690128" cy="731800"/>
          </a:xfrm>
          <a:prstGeom prst="rect">
            <a:avLst/>
          </a:prstGeom>
          <a:solidFill>
            <a:srgbClr val="FFFFFF"/>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517106" r:id="rId7"/>
    <p:sldLayoutId id="2147517108" r:id="rId8"/>
    <p:sldLayoutId id="214751710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1" i="0" u="none" strike="noStrike" cap="none">
          <a:solidFill>
            <a:srgbClr val="000000"/>
          </a:solidFill>
          <a:latin typeface="Century Gothic" panose="020B0502020202020204" pitchFamily="34" charset="0"/>
          <a:ea typeface="Century Gothic" panose="020B0502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5" orient="horz" pos="3974" userDrawn="1">
          <p15:clr>
            <a:srgbClr val="F26B43"/>
          </p15:clr>
        </p15:guide>
        <p15:guide id="6" orient="horz" pos="57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chart" Target="../charts/chart1.xml"/><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deeprevision.github.io/posts/001-transformer/#ref-vaswani2017attention" TargetMode="External"/><Relationship Id="rId5" Type="http://schemas.openxmlformats.org/officeDocument/2006/relationships/image" Target="../media/image39.sv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1.sv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image" Target="../media/image51.sv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49.sv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49.svg"/><Relationship Id="rId5" Type="http://schemas.openxmlformats.org/officeDocument/2006/relationships/image" Target="../media/image48.png"/><Relationship Id="rId10" Type="http://schemas.openxmlformats.org/officeDocument/2006/relationships/image" Target="../media/image53.svg"/><Relationship Id="rId4" Type="http://schemas.openxmlformats.org/officeDocument/2006/relationships/image" Target="../media/image47.svg"/><Relationship Id="rId9"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a:extLst>
            <a:ext uri="{FF2B5EF4-FFF2-40B4-BE49-F238E27FC236}">
              <a16:creationId xmlns:a16="http://schemas.microsoft.com/office/drawing/2014/main" id="{85817567-6D8D-6F3F-3F0A-059B390B2CD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04BF97F-7BA1-9C9C-68A2-E9FDAB859BB1}"/>
              </a:ext>
            </a:extLst>
          </p:cNvPr>
          <p:cNvSpPr/>
          <p:nvPr/>
        </p:nvSpPr>
        <p:spPr>
          <a:xfrm>
            <a:off x="1282699" y="1282781"/>
            <a:ext cx="9982200" cy="4617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 Placeholder 7">
            <a:extLst>
              <a:ext uri="{FF2B5EF4-FFF2-40B4-BE49-F238E27FC236}">
                <a16:creationId xmlns:a16="http://schemas.microsoft.com/office/drawing/2014/main" id="{8DBADDA5-A2F1-FA42-2CFF-94A3A169A05E}"/>
              </a:ext>
            </a:extLst>
          </p:cNvPr>
          <p:cNvSpPr>
            <a:spLocks noGrp="1"/>
          </p:cNvSpPr>
          <p:nvPr>
            <p:ph type="body" sz="quarter" idx="10"/>
          </p:nvPr>
        </p:nvSpPr>
        <p:spPr>
          <a:xfrm>
            <a:off x="2024033" y="2152570"/>
            <a:ext cx="8143933" cy="1938992"/>
          </a:xfrm>
        </p:spPr>
        <p:txBody>
          <a:bodyPr/>
          <a:lstStyle/>
          <a:p>
            <a:pPr algn="ctr"/>
            <a:r>
              <a:rPr lang="en-US" sz="4000" dirty="0">
                <a:solidFill>
                  <a:schemeClr val="bg1"/>
                </a:solidFill>
                <a:latin typeface="Aptos" panose="020B0004020202020204" pitchFamily="34" charset="0"/>
              </a:rPr>
              <a:t>Portfolio Optimization, and Hedging using Natural Language Processing</a:t>
            </a:r>
            <a:endParaRPr lang="en-SG" sz="4000" dirty="0">
              <a:solidFill>
                <a:schemeClr val="bg1"/>
              </a:solidFill>
              <a:latin typeface="Aptos" panose="020B0004020202020204" pitchFamily="34" charset="0"/>
            </a:endParaRPr>
          </a:p>
        </p:txBody>
      </p:sp>
      <p:sp>
        <p:nvSpPr>
          <p:cNvPr id="9" name="Text Placeholder 8">
            <a:extLst>
              <a:ext uri="{FF2B5EF4-FFF2-40B4-BE49-F238E27FC236}">
                <a16:creationId xmlns:a16="http://schemas.microsoft.com/office/drawing/2014/main" id="{CDDF9F8B-8313-7FF2-4DE5-7B0C79E1BFF7}"/>
              </a:ext>
            </a:extLst>
          </p:cNvPr>
          <p:cNvSpPr>
            <a:spLocks noGrp="1"/>
          </p:cNvSpPr>
          <p:nvPr>
            <p:ph type="body" sz="quarter" idx="11"/>
          </p:nvPr>
        </p:nvSpPr>
        <p:spPr/>
        <p:txBody>
          <a:bodyPr/>
          <a:lstStyle/>
          <a:p>
            <a:endParaRPr lang="en-SG">
              <a:latin typeface="+mj-lt"/>
            </a:endParaRPr>
          </a:p>
        </p:txBody>
      </p:sp>
      <p:sp>
        <p:nvSpPr>
          <p:cNvPr id="7" name="Text Placeholder 7">
            <a:extLst>
              <a:ext uri="{FF2B5EF4-FFF2-40B4-BE49-F238E27FC236}">
                <a16:creationId xmlns:a16="http://schemas.microsoft.com/office/drawing/2014/main" id="{570A7DCF-914A-F222-3F6A-24293CEBEBD1}"/>
              </a:ext>
            </a:extLst>
          </p:cNvPr>
          <p:cNvSpPr txBox="1">
            <a:spLocks/>
          </p:cNvSpPr>
          <p:nvPr/>
        </p:nvSpPr>
        <p:spPr>
          <a:xfrm>
            <a:off x="3954779" y="4301535"/>
            <a:ext cx="4282440" cy="338554"/>
          </a:xfrm>
          <a:prstGeom prst="rect">
            <a:avLst/>
          </a:prstGeom>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00" b="1"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20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0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0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0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chemeClr val="bg1"/>
                </a:solidFill>
                <a:latin typeface="Aptos" panose="020B0004020202020204" pitchFamily="34" charset="0"/>
              </a:rPr>
              <a:t>Sample Group 5</a:t>
            </a:r>
          </a:p>
        </p:txBody>
      </p:sp>
    </p:spTree>
    <p:extLst>
      <p:ext uri="{BB962C8B-B14F-4D97-AF65-F5344CB8AC3E}">
        <p14:creationId xmlns:p14="http://schemas.microsoft.com/office/powerpoint/2010/main" val="22388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47283-72F1-D30D-CE7B-E8C84DF9BFF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F951B15-A8BA-3CF8-FF44-3388B8E65174}"/>
              </a:ext>
            </a:extLst>
          </p:cNvPr>
          <p:cNvSpPr>
            <a:spLocks noGrp="1"/>
          </p:cNvSpPr>
          <p:nvPr>
            <p:ph type="body" sz="quarter" idx="10"/>
          </p:nvPr>
        </p:nvSpPr>
        <p:spPr/>
        <p:txBody>
          <a:bodyPr wrap="square" lIns="91440" tIns="45720" rIns="91440" bIns="45720" anchor="t">
            <a:spAutoFit/>
          </a:bodyPr>
          <a:lstStyle/>
          <a:p>
            <a:r>
              <a:rPr lang="en-SG" dirty="0">
                <a:latin typeface="Aptos" panose="020B0004020202020204" pitchFamily="34" charset="0"/>
              </a:rPr>
              <a:t>Introduction to Portfolio Optimization</a:t>
            </a:r>
            <a:endParaRPr lang="en-US" dirty="0">
              <a:latin typeface="Aptos" panose="020B0004020202020204" pitchFamily="34" charset="0"/>
            </a:endParaRPr>
          </a:p>
        </p:txBody>
      </p:sp>
      <p:sp>
        <p:nvSpPr>
          <p:cNvPr id="13" name="Text Placeholder 12">
            <a:extLst>
              <a:ext uri="{FF2B5EF4-FFF2-40B4-BE49-F238E27FC236}">
                <a16:creationId xmlns:a16="http://schemas.microsoft.com/office/drawing/2014/main" id="{9608DF5D-B19A-8D38-52B6-D876F8815291}"/>
              </a:ext>
            </a:extLst>
          </p:cNvPr>
          <p:cNvSpPr>
            <a:spLocks noGrp="1"/>
          </p:cNvSpPr>
          <p:nvPr>
            <p:ph type="body" sz="quarter" idx="11"/>
          </p:nvPr>
        </p:nvSpPr>
        <p:spPr/>
        <p:txBody>
          <a:bodyPr/>
          <a:lstStyle/>
          <a:p>
            <a:endParaRPr lang="en-SG">
              <a:latin typeface="Aptos" panose="020B0004020202020204" pitchFamily="34" charset="0"/>
            </a:endParaRPr>
          </a:p>
        </p:txBody>
      </p:sp>
      <p:grpSp>
        <p:nvGrpSpPr>
          <p:cNvPr id="9" name="Group 8">
            <a:extLst>
              <a:ext uri="{FF2B5EF4-FFF2-40B4-BE49-F238E27FC236}">
                <a16:creationId xmlns:a16="http://schemas.microsoft.com/office/drawing/2014/main" id="{6F0E52E6-CC67-421E-2E4D-3DE7837C8750}"/>
              </a:ext>
            </a:extLst>
          </p:cNvPr>
          <p:cNvGrpSpPr/>
          <p:nvPr/>
        </p:nvGrpSpPr>
        <p:grpSpPr>
          <a:xfrm>
            <a:off x="6439722" y="1297080"/>
            <a:ext cx="1359263" cy="1260117"/>
            <a:chOff x="758892" y="1150478"/>
            <a:chExt cx="1632774" cy="1513678"/>
          </a:xfrm>
        </p:grpSpPr>
        <p:sp>
          <p:nvSpPr>
            <p:cNvPr id="4" name="Rectangle 3">
              <a:extLst>
                <a:ext uri="{FF2B5EF4-FFF2-40B4-BE49-F238E27FC236}">
                  <a16:creationId xmlns:a16="http://schemas.microsoft.com/office/drawing/2014/main" id="{115F9A8D-9836-A8AE-A9E4-D689799E6302}"/>
                </a:ext>
              </a:extLst>
            </p:cNvPr>
            <p:cNvSpPr/>
            <p:nvPr/>
          </p:nvSpPr>
          <p:spPr>
            <a:xfrm>
              <a:off x="761464" y="1150478"/>
              <a:ext cx="1630202" cy="1149652"/>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ptos" panose="020B0004020202020204" pitchFamily="34" charset="0"/>
                  <a:cs typeface="Arial"/>
                </a:rPr>
                <a:t>1</a:t>
              </a:r>
              <a:endParaRPr lang="en-US" sz="6000" b="1">
                <a:latin typeface="Aptos" panose="020B0004020202020204" pitchFamily="34" charset="0"/>
              </a:endParaRPr>
            </a:p>
          </p:txBody>
        </p:sp>
        <p:sp>
          <p:nvSpPr>
            <p:cNvPr id="17" name="Rectangle 16">
              <a:extLst>
                <a:ext uri="{FF2B5EF4-FFF2-40B4-BE49-F238E27FC236}">
                  <a16:creationId xmlns:a16="http://schemas.microsoft.com/office/drawing/2014/main" id="{E1365978-1B20-6006-4144-CBB0A4DFCC1B}"/>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panose="020B0004020202020204" pitchFamily="34" charset="0"/>
                </a:rPr>
                <a:t>Mean Variance Optimization</a:t>
              </a:r>
            </a:p>
          </p:txBody>
        </p:sp>
      </p:grpSp>
      <p:grpSp>
        <p:nvGrpSpPr>
          <p:cNvPr id="21" name="Group 20">
            <a:extLst>
              <a:ext uri="{FF2B5EF4-FFF2-40B4-BE49-F238E27FC236}">
                <a16:creationId xmlns:a16="http://schemas.microsoft.com/office/drawing/2014/main" id="{777C66EE-C6F5-5332-221E-D2EFC3707D4E}"/>
              </a:ext>
            </a:extLst>
          </p:cNvPr>
          <p:cNvGrpSpPr/>
          <p:nvPr/>
        </p:nvGrpSpPr>
        <p:grpSpPr>
          <a:xfrm>
            <a:off x="6439722" y="3021402"/>
            <a:ext cx="1359263" cy="1260117"/>
            <a:chOff x="758892" y="1150478"/>
            <a:chExt cx="1632774" cy="1513678"/>
          </a:xfrm>
        </p:grpSpPr>
        <p:sp>
          <p:nvSpPr>
            <p:cNvPr id="22" name="Rectangle 21">
              <a:extLst>
                <a:ext uri="{FF2B5EF4-FFF2-40B4-BE49-F238E27FC236}">
                  <a16:creationId xmlns:a16="http://schemas.microsoft.com/office/drawing/2014/main" id="{4B9B9697-40C8-F195-21DE-80C2294B8419}"/>
                </a:ext>
              </a:extLst>
            </p:cNvPr>
            <p:cNvSpPr/>
            <p:nvPr/>
          </p:nvSpPr>
          <p:spPr>
            <a:xfrm>
              <a:off x="761464" y="1150478"/>
              <a:ext cx="1630202" cy="1149652"/>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ptos" panose="020B0004020202020204" pitchFamily="34" charset="0"/>
                  <a:cs typeface="Arial"/>
                </a:rPr>
                <a:t>2</a:t>
              </a:r>
              <a:endParaRPr lang="en-US" sz="6000" b="1">
                <a:latin typeface="Aptos" panose="020B0004020202020204" pitchFamily="34" charset="0"/>
              </a:endParaRPr>
            </a:p>
          </p:txBody>
        </p:sp>
        <p:sp>
          <p:nvSpPr>
            <p:cNvPr id="23" name="Rectangle 22">
              <a:extLst>
                <a:ext uri="{FF2B5EF4-FFF2-40B4-BE49-F238E27FC236}">
                  <a16:creationId xmlns:a16="http://schemas.microsoft.com/office/drawing/2014/main" id="{F3995FE3-98D3-803E-2C93-B6DF776E7EF6}"/>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panose="020B0004020202020204" pitchFamily="34" charset="0"/>
                </a:rPr>
                <a:t>Min Variance</a:t>
              </a:r>
            </a:p>
            <a:p>
              <a:pPr algn="ctr"/>
              <a:r>
                <a:rPr lang="en-US" sz="1200" b="1">
                  <a:latin typeface="Aptos" panose="020B0004020202020204" pitchFamily="34" charset="0"/>
                </a:rPr>
                <a:t>Optimization</a:t>
              </a:r>
            </a:p>
          </p:txBody>
        </p:sp>
      </p:grpSp>
      <p:grpSp>
        <p:nvGrpSpPr>
          <p:cNvPr id="24" name="Group 23">
            <a:extLst>
              <a:ext uri="{FF2B5EF4-FFF2-40B4-BE49-F238E27FC236}">
                <a16:creationId xmlns:a16="http://schemas.microsoft.com/office/drawing/2014/main" id="{B0898778-251C-54D5-F40F-409D0E3C1CB8}"/>
              </a:ext>
            </a:extLst>
          </p:cNvPr>
          <p:cNvGrpSpPr/>
          <p:nvPr/>
        </p:nvGrpSpPr>
        <p:grpSpPr>
          <a:xfrm>
            <a:off x="6439722" y="4745725"/>
            <a:ext cx="1359263" cy="1260117"/>
            <a:chOff x="758892" y="1150478"/>
            <a:chExt cx="1632774" cy="1513678"/>
          </a:xfrm>
        </p:grpSpPr>
        <p:sp>
          <p:nvSpPr>
            <p:cNvPr id="25" name="Rectangle 24">
              <a:extLst>
                <a:ext uri="{FF2B5EF4-FFF2-40B4-BE49-F238E27FC236}">
                  <a16:creationId xmlns:a16="http://schemas.microsoft.com/office/drawing/2014/main" id="{7E7A16D1-2392-AD8C-7F95-472943D8C5AE}"/>
                </a:ext>
              </a:extLst>
            </p:cNvPr>
            <p:cNvSpPr/>
            <p:nvPr/>
          </p:nvSpPr>
          <p:spPr>
            <a:xfrm>
              <a:off x="761464" y="1150478"/>
              <a:ext cx="1630202" cy="1149652"/>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ptos" panose="020B0004020202020204" pitchFamily="34" charset="0"/>
                  <a:cs typeface="Arial"/>
                </a:rPr>
                <a:t>3</a:t>
              </a:r>
              <a:endParaRPr lang="en-US" sz="6000" b="1">
                <a:latin typeface="Aptos" panose="020B0004020202020204" pitchFamily="34" charset="0"/>
              </a:endParaRPr>
            </a:p>
          </p:txBody>
        </p:sp>
        <p:sp>
          <p:nvSpPr>
            <p:cNvPr id="26" name="Rectangle 25">
              <a:extLst>
                <a:ext uri="{FF2B5EF4-FFF2-40B4-BE49-F238E27FC236}">
                  <a16:creationId xmlns:a16="http://schemas.microsoft.com/office/drawing/2014/main" id="{7D055B25-B987-F8AA-CDD0-CA4D93E2FFFF}"/>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panose="020B0004020202020204" pitchFamily="34" charset="0"/>
                </a:rPr>
                <a:t>Max Sharpe</a:t>
              </a:r>
            </a:p>
            <a:p>
              <a:pPr algn="ctr"/>
              <a:r>
                <a:rPr lang="en-US" sz="1200" b="1">
                  <a:latin typeface="Aptos" panose="020B0004020202020204" pitchFamily="34" charset="0"/>
                </a:rPr>
                <a:t>Optimization</a:t>
              </a:r>
            </a:p>
          </p:txBody>
        </p:sp>
      </p:grpSp>
      <p:sp>
        <p:nvSpPr>
          <p:cNvPr id="30" name="Google Shape;379;g33b39697dd8_0_7">
            <a:extLst>
              <a:ext uri="{FF2B5EF4-FFF2-40B4-BE49-F238E27FC236}">
                <a16:creationId xmlns:a16="http://schemas.microsoft.com/office/drawing/2014/main" id="{7D95DDD1-BE63-7BF5-3245-C60475196F00}"/>
              </a:ext>
            </a:extLst>
          </p:cNvPr>
          <p:cNvSpPr txBox="1"/>
          <p:nvPr/>
        </p:nvSpPr>
        <p:spPr>
          <a:xfrm>
            <a:off x="498804" y="1589689"/>
            <a:ext cx="5251334" cy="2964204"/>
          </a:xfrm>
          <a:prstGeom prst="rect">
            <a:avLst/>
          </a:prstGeom>
          <a:noFill/>
          <a:ln w="1270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a:latin typeface="Aptos" panose="020B0004020202020204" pitchFamily="34" charset="0"/>
                <a:ea typeface="Century Gothic"/>
                <a:cs typeface="Century Gothic"/>
                <a:sym typeface="Century Gothic"/>
              </a:rPr>
              <a:t>Portfolio Optimization </a:t>
            </a:r>
            <a:r>
              <a:rPr lang="en-US">
                <a:latin typeface="Aptos" panose="020B0004020202020204" pitchFamily="34" charset="0"/>
                <a:ea typeface="Century Gothic"/>
                <a:cs typeface="Century Gothic"/>
                <a:sym typeface="Century Gothic"/>
              </a:rPr>
              <a:t>is the process of choosing the best possible mix of assets in a portfolio to achieve a specific goal.</a:t>
            </a:r>
            <a:endParaRPr lang="en-US" noProof="0">
              <a:latin typeface="Aptos" panose="020B0004020202020204" pitchFamily="34" charset="0"/>
              <a:ea typeface="Century Gothic"/>
              <a:cs typeface="Century Gothic"/>
              <a:sym typeface="Century Gothic"/>
            </a:endParaRPr>
          </a:p>
        </p:txBody>
      </p:sp>
      <p:sp>
        <p:nvSpPr>
          <p:cNvPr id="31" name="Google Shape;379;g33b39697dd8_0_7">
            <a:extLst>
              <a:ext uri="{FF2B5EF4-FFF2-40B4-BE49-F238E27FC236}">
                <a16:creationId xmlns:a16="http://schemas.microsoft.com/office/drawing/2014/main" id="{FA9D44E7-8355-89C4-C63D-121E3958BFE7}"/>
              </a:ext>
            </a:extLst>
          </p:cNvPr>
          <p:cNvSpPr txBox="1"/>
          <p:nvPr/>
        </p:nvSpPr>
        <p:spPr>
          <a:xfrm>
            <a:off x="7798983" y="1297081"/>
            <a:ext cx="4233072" cy="1260116"/>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Mean Variance Optimization:</a:t>
            </a:r>
          </a:p>
          <a:p>
            <a:pPr lvl="2">
              <a:lnSpc>
                <a:spcPct val="150000"/>
              </a:lnSpc>
            </a:pPr>
            <a:r>
              <a:rPr lang="en-US" noProof="0">
                <a:latin typeface="Aptos" panose="020B0004020202020204" pitchFamily="34" charset="0"/>
                <a:ea typeface="Century Gothic"/>
                <a:cs typeface="Century Gothic"/>
                <a:sym typeface="Century Gothic"/>
              </a:rPr>
              <a:t>Optimize portfolio weights to achieve best risk to return trade-off.</a:t>
            </a:r>
            <a:endParaRPr lang="en-SG" noProof="0">
              <a:latin typeface="Aptos" panose="020B0004020202020204" pitchFamily="34" charset="0"/>
              <a:ea typeface="Century Gothic"/>
              <a:cs typeface="Century Gothic"/>
              <a:sym typeface="Century Gothic"/>
            </a:endParaRPr>
          </a:p>
        </p:txBody>
      </p:sp>
      <p:sp>
        <p:nvSpPr>
          <p:cNvPr id="44" name="Google Shape;379;g33b39697dd8_0_7">
            <a:extLst>
              <a:ext uri="{FF2B5EF4-FFF2-40B4-BE49-F238E27FC236}">
                <a16:creationId xmlns:a16="http://schemas.microsoft.com/office/drawing/2014/main" id="{6D751D32-CB2B-D353-07E7-99F0BF0B5167}"/>
              </a:ext>
            </a:extLst>
          </p:cNvPr>
          <p:cNvSpPr txBox="1"/>
          <p:nvPr/>
        </p:nvSpPr>
        <p:spPr>
          <a:xfrm>
            <a:off x="7798983" y="3021403"/>
            <a:ext cx="4233072" cy="1260116"/>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Min Variance Optimization:</a:t>
            </a:r>
          </a:p>
          <a:p>
            <a:pPr lvl="2">
              <a:lnSpc>
                <a:spcPct val="150000"/>
              </a:lnSpc>
            </a:pPr>
            <a:r>
              <a:rPr lang="en-US">
                <a:latin typeface="Aptos" panose="020B0004020202020204" pitchFamily="34" charset="0"/>
                <a:ea typeface="Century Gothic"/>
                <a:cs typeface="Century Gothic"/>
                <a:sym typeface="Century Gothic"/>
              </a:rPr>
              <a:t>Optimize portfolio weights to minimize the total risk of the portfolio.</a:t>
            </a:r>
            <a:endParaRPr lang="en-SG" noProof="0">
              <a:latin typeface="Aptos" panose="020B0004020202020204" pitchFamily="34" charset="0"/>
              <a:ea typeface="Century Gothic"/>
              <a:cs typeface="Century Gothic"/>
              <a:sym typeface="Century Gothic"/>
            </a:endParaRPr>
          </a:p>
          <a:p>
            <a:pPr lvl="2">
              <a:lnSpc>
                <a:spcPct val="150000"/>
              </a:lnSpc>
            </a:pPr>
            <a:endParaRPr lang="en-SG" b="1" noProof="0">
              <a:latin typeface="Aptos" panose="020B0004020202020204" pitchFamily="34" charset="0"/>
              <a:ea typeface="Century Gothic"/>
              <a:cs typeface="Century Gothic"/>
              <a:sym typeface="Century Gothic"/>
            </a:endParaRPr>
          </a:p>
        </p:txBody>
      </p:sp>
      <p:sp>
        <p:nvSpPr>
          <p:cNvPr id="45" name="Google Shape;379;g33b39697dd8_0_7">
            <a:extLst>
              <a:ext uri="{FF2B5EF4-FFF2-40B4-BE49-F238E27FC236}">
                <a16:creationId xmlns:a16="http://schemas.microsoft.com/office/drawing/2014/main" id="{011E65A2-B5E4-EBEC-7332-353AA2CA43FC}"/>
              </a:ext>
            </a:extLst>
          </p:cNvPr>
          <p:cNvSpPr txBox="1"/>
          <p:nvPr/>
        </p:nvSpPr>
        <p:spPr>
          <a:xfrm>
            <a:off x="7798983" y="4739666"/>
            <a:ext cx="4233072" cy="1260116"/>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Max Sharpe Optimization:</a:t>
            </a:r>
          </a:p>
          <a:p>
            <a:pPr lvl="2">
              <a:lnSpc>
                <a:spcPct val="150000"/>
              </a:lnSpc>
            </a:pPr>
            <a:r>
              <a:rPr lang="en-US">
                <a:latin typeface="Aptos" panose="020B0004020202020204" pitchFamily="34" charset="0"/>
                <a:ea typeface="Century Gothic"/>
                <a:cs typeface="Century Gothic"/>
                <a:sym typeface="Century Gothic"/>
              </a:rPr>
              <a:t>Optimize portfolio weights to maximize the Sharpe Ratio of the portfolio.</a:t>
            </a:r>
            <a:endParaRPr lang="en-SG" noProof="0">
              <a:latin typeface="Aptos" panose="020B0004020202020204" pitchFamily="34" charset="0"/>
              <a:ea typeface="Century Gothic"/>
              <a:cs typeface="Century Gothic"/>
              <a:sym typeface="Century Gothic"/>
            </a:endParaRPr>
          </a:p>
        </p:txBody>
      </p:sp>
      <p:grpSp>
        <p:nvGrpSpPr>
          <p:cNvPr id="49" name="Group 48">
            <a:extLst>
              <a:ext uri="{FF2B5EF4-FFF2-40B4-BE49-F238E27FC236}">
                <a16:creationId xmlns:a16="http://schemas.microsoft.com/office/drawing/2014/main" id="{E8752870-8423-57B4-CA85-D31E0267B356}"/>
              </a:ext>
            </a:extLst>
          </p:cNvPr>
          <p:cNvGrpSpPr/>
          <p:nvPr/>
        </p:nvGrpSpPr>
        <p:grpSpPr>
          <a:xfrm>
            <a:off x="498803" y="4700786"/>
            <a:ext cx="1359263" cy="1260117"/>
            <a:chOff x="758892" y="1150478"/>
            <a:chExt cx="1632774" cy="1513678"/>
          </a:xfrm>
        </p:grpSpPr>
        <p:sp>
          <p:nvSpPr>
            <p:cNvPr id="50" name="Rectangle 49">
              <a:extLst>
                <a:ext uri="{FF2B5EF4-FFF2-40B4-BE49-F238E27FC236}">
                  <a16:creationId xmlns:a16="http://schemas.microsoft.com/office/drawing/2014/main" id="{6D0761EA-F562-3686-2E53-106BA7B02230}"/>
                </a:ext>
              </a:extLst>
            </p:cNvPr>
            <p:cNvSpPr/>
            <p:nvPr/>
          </p:nvSpPr>
          <p:spPr>
            <a:xfrm>
              <a:off x="761464" y="1150478"/>
              <a:ext cx="1630202" cy="114965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0" b="1">
                <a:latin typeface="Aptos" panose="020B0004020202020204" pitchFamily="34" charset="0"/>
              </a:endParaRPr>
            </a:p>
          </p:txBody>
        </p:sp>
        <p:sp>
          <p:nvSpPr>
            <p:cNvPr id="51" name="Rectangle 50">
              <a:extLst>
                <a:ext uri="{FF2B5EF4-FFF2-40B4-BE49-F238E27FC236}">
                  <a16:creationId xmlns:a16="http://schemas.microsoft.com/office/drawing/2014/main" id="{DC8CCFF4-C2C9-B3AA-1EF2-39F93C1B599B}"/>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panose="020B0004020202020204" pitchFamily="34" charset="0"/>
                </a:rPr>
                <a:t>Maximize Return</a:t>
              </a:r>
            </a:p>
          </p:txBody>
        </p:sp>
      </p:grpSp>
      <p:grpSp>
        <p:nvGrpSpPr>
          <p:cNvPr id="52" name="Group 51">
            <a:extLst>
              <a:ext uri="{FF2B5EF4-FFF2-40B4-BE49-F238E27FC236}">
                <a16:creationId xmlns:a16="http://schemas.microsoft.com/office/drawing/2014/main" id="{83871AF9-2E68-403C-FFFE-5117E6677BB1}"/>
              </a:ext>
            </a:extLst>
          </p:cNvPr>
          <p:cNvGrpSpPr/>
          <p:nvPr/>
        </p:nvGrpSpPr>
        <p:grpSpPr>
          <a:xfrm>
            <a:off x="4390875" y="4700786"/>
            <a:ext cx="1359263" cy="1260117"/>
            <a:chOff x="758892" y="1150478"/>
            <a:chExt cx="1632774" cy="1513678"/>
          </a:xfrm>
        </p:grpSpPr>
        <p:sp>
          <p:nvSpPr>
            <p:cNvPr id="53" name="Rectangle 52">
              <a:extLst>
                <a:ext uri="{FF2B5EF4-FFF2-40B4-BE49-F238E27FC236}">
                  <a16:creationId xmlns:a16="http://schemas.microsoft.com/office/drawing/2014/main" id="{AF96EF9D-1F48-487B-514B-54114F84B6A4}"/>
                </a:ext>
              </a:extLst>
            </p:cNvPr>
            <p:cNvSpPr/>
            <p:nvPr/>
          </p:nvSpPr>
          <p:spPr>
            <a:xfrm>
              <a:off x="761464" y="1150478"/>
              <a:ext cx="1630202" cy="114965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0" b="1">
                <a:latin typeface="Aptos" panose="020B0004020202020204" pitchFamily="34" charset="0"/>
              </a:endParaRPr>
            </a:p>
          </p:txBody>
        </p:sp>
        <p:sp>
          <p:nvSpPr>
            <p:cNvPr id="54" name="Rectangle 53">
              <a:extLst>
                <a:ext uri="{FF2B5EF4-FFF2-40B4-BE49-F238E27FC236}">
                  <a16:creationId xmlns:a16="http://schemas.microsoft.com/office/drawing/2014/main" id="{7CDAE35E-1CE6-2851-7897-1745375CFA0A}"/>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panose="020B0004020202020204" pitchFamily="34" charset="0"/>
                </a:rPr>
                <a:t>Balance</a:t>
              </a:r>
            </a:p>
            <a:p>
              <a:pPr algn="ctr"/>
              <a:r>
                <a:rPr lang="en-US" sz="1200" b="1">
                  <a:solidFill>
                    <a:srgbClr val="FF0000"/>
                  </a:solidFill>
                  <a:latin typeface="Aptos" panose="020B0004020202020204" pitchFamily="34" charset="0"/>
                </a:rPr>
                <a:t>Risk</a:t>
              </a:r>
              <a:r>
                <a:rPr lang="en-US" sz="1200" b="1">
                  <a:latin typeface="Aptos" panose="020B0004020202020204" pitchFamily="34" charset="0"/>
                </a:rPr>
                <a:t> &amp; </a:t>
              </a:r>
              <a:r>
                <a:rPr lang="en-US" sz="1200" b="1">
                  <a:solidFill>
                    <a:schemeClr val="accent6"/>
                  </a:solidFill>
                  <a:latin typeface="Aptos" panose="020B0004020202020204" pitchFamily="34" charset="0"/>
                </a:rPr>
                <a:t>Return</a:t>
              </a:r>
            </a:p>
          </p:txBody>
        </p:sp>
      </p:grpSp>
      <p:grpSp>
        <p:nvGrpSpPr>
          <p:cNvPr id="55" name="Group 54">
            <a:extLst>
              <a:ext uri="{FF2B5EF4-FFF2-40B4-BE49-F238E27FC236}">
                <a16:creationId xmlns:a16="http://schemas.microsoft.com/office/drawing/2014/main" id="{3EFDCBAC-F6DC-3432-BA80-9613F0B0848D}"/>
              </a:ext>
            </a:extLst>
          </p:cNvPr>
          <p:cNvGrpSpPr/>
          <p:nvPr/>
        </p:nvGrpSpPr>
        <p:grpSpPr>
          <a:xfrm>
            <a:off x="2442994" y="4700785"/>
            <a:ext cx="1359263" cy="1260117"/>
            <a:chOff x="758892" y="1150478"/>
            <a:chExt cx="1632774" cy="1513678"/>
          </a:xfrm>
        </p:grpSpPr>
        <p:sp>
          <p:nvSpPr>
            <p:cNvPr id="56" name="Rectangle 55">
              <a:extLst>
                <a:ext uri="{FF2B5EF4-FFF2-40B4-BE49-F238E27FC236}">
                  <a16:creationId xmlns:a16="http://schemas.microsoft.com/office/drawing/2014/main" id="{2A80FDC2-EAAA-5177-9481-26BC6D086688}"/>
                </a:ext>
              </a:extLst>
            </p:cNvPr>
            <p:cNvSpPr/>
            <p:nvPr/>
          </p:nvSpPr>
          <p:spPr>
            <a:xfrm>
              <a:off x="761464" y="1150478"/>
              <a:ext cx="1630202" cy="114965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0" b="1">
                <a:latin typeface="Aptos" panose="020B0004020202020204" pitchFamily="34" charset="0"/>
              </a:endParaRPr>
            </a:p>
          </p:txBody>
        </p:sp>
        <p:sp>
          <p:nvSpPr>
            <p:cNvPr id="57" name="Rectangle 56">
              <a:extLst>
                <a:ext uri="{FF2B5EF4-FFF2-40B4-BE49-F238E27FC236}">
                  <a16:creationId xmlns:a16="http://schemas.microsoft.com/office/drawing/2014/main" id="{80F5A075-C8EE-EA12-F61D-943C3721585F}"/>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panose="020B0004020202020204" pitchFamily="34" charset="0"/>
                </a:rPr>
                <a:t>Minimize</a:t>
              </a:r>
            </a:p>
            <a:p>
              <a:pPr algn="ctr"/>
              <a:r>
                <a:rPr lang="en-US" sz="1200" b="1">
                  <a:latin typeface="Aptos" panose="020B0004020202020204" pitchFamily="34" charset="0"/>
                </a:rPr>
                <a:t>Risk</a:t>
              </a:r>
            </a:p>
          </p:txBody>
        </p:sp>
      </p:grpSp>
      <p:sp>
        <p:nvSpPr>
          <p:cNvPr id="58" name="Arrow: Up 57">
            <a:extLst>
              <a:ext uri="{FF2B5EF4-FFF2-40B4-BE49-F238E27FC236}">
                <a16:creationId xmlns:a16="http://schemas.microsoft.com/office/drawing/2014/main" id="{E4C19D08-DE99-FE1C-F9C8-20F0E684DC76}"/>
              </a:ext>
            </a:extLst>
          </p:cNvPr>
          <p:cNvSpPr/>
          <p:nvPr/>
        </p:nvSpPr>
        <p:spPr>
          <a:xfrm>
            <a:off x="825348" y="4862448"/>
            <a:ext cx="706170" cy="633743"/>
          </a:xfrm>
          <a:prstGeom prst="upArrow">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latin typeface="Aptos" panose="020B0004020202020204" pitchFamily="34" charset="0"/>
            </a:endParaRPr>
          </a:p>
        </p:txBody>
      </p:sp>
      <p:sp>
        <p:nvSpPr>
          <p:cNvPr id="59" name="Arrow: Up 58">
            <a:extLst>
              <a:ext uri="{FF2B5EF4-FFF2-40B4-BE49-F238E27FC236}">
                <a16:creationId xmlns:a16="http://schemas.microsoft.com/office/drawing/2014/main" id="{1709D8AB-B302-D5B2-8B3D-644C50640A5C}"/>
              </a:ext>
            </a:extLst>
          </p:cNvPr>
          <p:cNvSpPr/>
          <p:nvPr/>
        </p:nvSpPr>
        <p:spPr>
          <a:xfrm rot="10800000">
            <a:off x="2769539" y="4858764"/>
            <a:ext cx="706170" cy="633743"/>
          </a:xfrm>
          <a:prstGeom prst="up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latin typeface="Aptos" panose="020B0004020202020204" pitchFamily="34" charset="0"/>
            </a:endParaRPr>
          </a:p>
        </p:txBody>
      </p:sp>
      <p:pic>
        <p:nvPicPr>
          <p:cNvPr id="61" name="Graphic 60" descr="Scales of justice with solid fill">
            <a:extLst>
              <a:ext uri="{FF2B5EF4-FFF2-40B4-BE49-F238E27FC236}">
                <a16:creationId xmlns:a16="http://schemas.microsoft.com/office/drawing/2014/main" id="{6222543E-CAD7-0AAB-D158-A2C43BECB6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21347" y="4727418"/>
            <a:ext cx="911250" cy="911250"/>
          </a:xfrm>
          <a:prstGeom prst="rect">
            <a:avLst/>
          </a:prstGeom>
        </p:spPr>
      </p:pic>
      <p:graphicFrame>
        <p:nvGraphicFramePr>
          <p:cNvPr id="65" name="Chart 64">
            <a:extLst>
              <a:ext uri="{FF2B5EF4-FFF2-40B4-BE49-F238E27FC236}">
                <a16:creationId xmlns:a16="http://schemas.microsoft.com/office/drawing/2014/main" id="{46F1A7F5-F517-DCE2-80A8-4A7A676DCC61}"/>
              </a:ext>
            </a:extLst>
          </p:cNvPr>
          <p:cNvGraphicFramePr/>
          <p:nvPr>
            <p:extLst>
              <p:ext uri="{D42A27DB-BD31-4B8C-83A1-F6EECF244321}">
                <p14:modId xmlns:p14="http://schemas.microsoft.com/office/powerpoint/2010/main" val="2979438397"/>
              </p:ext>
            </p:extLst>
          </p:nvPr>
        </p:nvGraphicFramePr>
        <p:xfrm>
          <a:off x="1631328" y="2505740"/>
          <a:ext cx="2982590" cy="1988393"/>
        </p:xfrm>
        <a:graphic>
          <a:graphicData uri="http://schemas.openxmlformats.org/drawingml/2006/chart">
            <c:chart xmlns:c="http://schemas.openxmlformats.org/drawingml/2006/chart" xmlns:r="http://schemas.openxmlformats.org/officeDocument/2006/relationships" r:id="rId5"/>
          </a:graphicData>
        </a:graphic>
      </p:graphicFrame>
      <p:cxnSp>
        <p:nvCxnSpPr>
          <p:cNvPr id="67" name="Straight Connector 66">
            <a:extLst>
              <a:ext uri="{FF2B5EF4-FFF2-40B4-BE49-F238E27FC236}">
                <a16:creationId xmlns:a16="http://schemas.microsoft.com/office/drawing/2014/main" id="{8C5BE0C4-8A7D-CDA9-BEDF-69853EF71AA5}"/>
              </a:ext>
            </a:extLst>
          </p:cNvPr>
          <p:cNvCxnSpPr>
            <a:cxnSpLocks/>
            <a:endCxn id="68" idx="1"/>
          </p:cNvCxnSpPr>
          <p:nvPr/>
        </p:nvCxnSpPr>
        <p:spPr>
          <a:xfrm flipV="1">
            <a:off x="3733800" y="2803131"/>
            <a:ext cx="467924" cy="261610"/>
          </a:xfrm>
          <a:prstGeom prst="line">
            <a:avLst/>
          </a:prstGeom>
        </p:spPr>
        <p:style>
          <a:lnRef idx="1">
            <a:schemeClr val="accent5"/>
          </a:lnRef>
          <a:fillRef idx="0">
            <a:schemeClr val="accent5"/>
          </a:fillRef>
          <a:effectRef idx="0">
            <a:schemeClr val="accent5"/>
          </a:effectRef>
          <a:fontRef idx="minor">
            <a:schemeClr val="tx1"/>
          </a:fontRef>
        </p:style>
      </p:cxnSp>
      <p:sp>
        <p:nvSpPr>
          <p:cNvPr id="68" name="TextBox 67">
            <a:extLst>
              <a:ext uri="{FF2B5EF4-FFF2-40B4-BE49-F238E27FC236}">
                <a16:creationId xmlns:a16="http://schemas.microsoft.com/office/drawing/2014/main" id="{8332764E-6A81-ACAB-120B-AF54EB7E1950}"/>
              </a:ext>
            </a:extLst>
          </p:cNvPr>
          <p:cNvSpPr txBox="1"/>
          <p:nvPr/>
        </p:nvSpPr>
        <p:spPr>
          <a:xfrm>
            <a:off x="4201724" y="2541521"/>
            <a:ext cx="1485610" cy="523220"/>
          </a:xfrm>
          <a:prstGeom prst="rect">
            <a:avLst/>
          </a:prstGeom>
          <a:noFill/>
        </p:spPr>
        <p:txBody>
          <a:bodyPr wrap="square" rtlCol="0">
            <a:spAutoFit/>
          </a:bodyPr>
          <a:lstStyle/>
          <a:p>
            <a:r>
              <a:rPr lang="en-US" b="1">
                <a:latin typeface="Aptos" panose="020B0004020202020204" pitchFamily="34" charset="0"/>
              </a:rPr>
              <a:t>How much to put in equity?</a:t>
            </a:r>
            <a:endParaRPr lang="en-SG" b="1">
              <a:latin typeface="Aptos" panose="020B0004020202020204" pitchFamily="34" charset="0"/>
            </a:endParaRPr>
          </a:p>
        </p:txBody>
      </p:sp>
      <p:sp>
        <p:nvSpPr>
          <p:cNvPr id="70" name="TextBox 69">
            <a:extLst>
              <a:ext uri="{FF2B5EF4-FFF2-40B4-BE49-F238E27FC236}">
                <a16:creationId xmlns:a16="http://schemas.microsoft.com/office/drawing/2014/main" id="{17773EFD-2512-BCE9-FCC3-6D252F22277C}"/>
              </a:ext>
            </a:extLst>
          </p:cNvPr>
          <p:cNvSpPr txBox="1"/>
          <p:nvPr/>
        </p:nvSpPr>
        <p:spPr>
          <a:xfrm>
            <a:off x="557912" y="3627793"/>
            <a:ext cx="1458757" cy="523220"/>
          </a:xfrm>
          <a:prstGeom prst="rect">
            <a:avLst/>
          </a:prstGeom>
          <a:noFill/>
        </p:spPr>
        <p:txBody>
          <a:bodyPr wrap="square" rtlCol="0">
            <a:spAutoFit/>
          </a:bodyPr>
          <a:lstStyle/>
          <a:p>
            <a:r>
              <a:rPr lang="en-US" b="1">
                <a:latin typeface="Aptos" panose="020B0004020202020204" pitchFamily="34" charset="0"/>
              </a:rPr>
              <a:t>How much to put in bonds?</a:t>
            </a:r>
            <a:endParaRPr lang="en-SG" b="1">
              <a:latin typeface="Aptos" panose="020B0004020202020204" pitchFamily="34" charset="0"/>
            </a:endParaRPr>
          </a:p>
        </p:txBody>
      </p:sp>
      <p:cxnSp>
        <p:nvCxnSpPr>
          <p:cNvPr id="71" name="Straight Connector 70">
            <a:extLst>
              <a:ext uri="{FF2B5EF4-FFF2-40B4-BE49-F238E27FC236}">
                <a16:creationId xmlns:a16="http://schemas.microsoft.com/office/drawing/2014/main" id="{8BDC933E-5B36-9570-96EE-FB9B59F18428}"/>
              </a:ext>
            </a:extLst>
          </p:cNvPr>
          <p:cNvCxnSpPr>
            <a:cxnSpLocks/>
            <a:stCxn id="70" idx="3"/>
          </p:cNvCxnSpPr>
          <p:nvPr/>
        </p:nvCxnSpPr>
        <p:spPr>
          <a:xfrm flipV="1">
            <a:off x="2016669" y="3752850"/>
            <a:ext cx="426325" cy="136553"/>
          </a:xfrm>
          <a:prstGeom prst="line">
            <a:avLst/>
          </a:prstGeom>
        </p:spPr>
        <p:style>
          <a:lnRef idx="1">
            <a:schemeClr val="accent5"/>
          </a:lnRef>
          <a:fillRef idx="0">
            <a:schemeClr val="accent5"/>
          </a:fillRef>
          <a:effectRef idx="0">
            <a:schemeClr val="accent5"/>
          </a:effectRef>
          <a:fontRef idx="minor">
            <a:schemeClr val="tx1"/>
          </a:fontRef>
        </p:style>
      </p:cxnSp>
      <p:sp>
        <p:nvSpPr>
          <p:cNvPr id="75" name="TextBox 74">
            <a:extLst>
              <a:ext uri="{FF2B5EF4-FFF2-40B4-BE49-F238E27FC236}">
                <a16:creationId xmlns:a16="http://schemas.microsoft.com/office/drawing/2014/main" id="{04C2A707-3176-B92E-1685-5C0C9CD9A3D6}"/>
              </a:ext>
            </a:extLst>
          </p:cNvPr>
          <p:cNvSpPr txBox="1"/>
          <p:nvPr/>
        </p:nvSpPr>
        <p:spPr>
          <a:xfrm>
            <a:off x="637296" y="2568963"/>
            <a:ext cx="1727627" cy="523220"/>
          </a:xfrm>
          <a:prstGeom prst="rect">
            <a:avLst/>
          </a:prstGeom>
          <a:noFill/>
        </p:spPr>
        <p:txBody>
          <a:bodyPr wrap="square" rtlCol="0">
            <a:spAutoFit/>
          </a:bodyPr>
          <a:lstStyle/>
          <a:p>
            <a:r>
              <a:rPr lang="en-US" b="1">
                <a:latin typeface="Aptos" panose="020B0004020202020204" pitchFamily="34" charset="0"/>
              </a:rPr>
              <a:t>Do we need risk free assets?</a:t>
            </a:r>
            <a:endParaRPr lang="en-SG" b="1">
              <a:latin typeface="Aptos" panose="020B0004020202020204" pitchFamily="34" charset="0"/>
            </a:endParaRPr>
          </a:p>
        </p:txBody>
      </p:sp>
      <p:cxnSp>
        <p:nvCxnSpPr>
          <p:cNvPr id="78" name="Straight Connector 77">
            <a:extLst>
              <a:ext uri="{FF2B5EF4-FFF2-40B4-BE49-F238E27FC236}">
                <a16:creationId xmlns:a16="http://schemas.microsoft.com/office/drawing/2014/main" id="{B783B799-7D63-C4C6-C828-160434A26845}"/>
              </a:ext>
            </a:extLst>
          </p:cNvPr>
          <p:cNvCxnSpPr>
            <a:cxnSpLocks/>
            <a:stCxn id="75" idx="3"/>
          </p:cNvCxnSpPr>
          <p:nvPr/>
        </p:nvCxnSpPr>
        <p:spPr>
          <a:xfrm>
            <a:off x="2364923" y="2830573"/>
            <a:ext cx="232657" cy="190829"/>
          </a:xfrm>
          <a:prstGeom prst="line">
            <a:avLst/>
          </a:prstGeom>
        </p:spPr>
        <p:style>
          <a:lnRef idx="1">
            <a:schemeClr val="accent5"/>
          </a:lnRef>
          <a:fillRef idx="0">
            <a:schemeClr val="accent5"/>
          </a:fillRef>
          <a:effectRef idx="0">
            <a:schemeClr val="accent5"/>
          </a:effectRef>
          <a:fontRef idx="minor">
            <a:schemeClr val="tx1"/>
          </a:fontRef>
        </p:style>
      </p:cxnSp>
      <p:sp>
        <p:nvSpPr>
          <p:cNvPr id="82" name="Text Placeholder 81">
            <a:extLst>
              <a:ext uri="{FF2B5EF4-FFF2-40B4-BE49-F238E27FC236}">
                <a16:creationId xmlns:a16="http://schemas.microsoft.com/office/drawing/2014/main" id="{0B721919-387F-923A-5FE9-4B63E5076896}"/>
              </a:ext>
            </a:extLst>
          </p:cNvPr>
          <p:cNvSpPr>
            <a:spLocks noGrp="1"/>
          </p:cNvSpPr>
          <p:nvPr>
            <p:ph type="body" idx="1"/>
          </p:nvPr>
        </p:nvSpPr>
        <p:spPr>
          <a:xfrm>
            <a:off x="498803" y="1301106"/>
            <a:ext cx="5251335" cy="292608"/>
          </a:xfrm>
        </p:spPr>
        <p:txBody>
          <a:bodyPr/>
          <a:lstStyle/>
          <a:p>
            <a:r>
              <a:rPr lang="en-US">
                <a:latin typeface="Aptos" panose="020B0004020202020204" pitchFamily="34" charset="0"/>
              </a:rPr>
              <a:t>What is Portfolio Optimization</a:t>
            </a:r>
            <a:endParaRPr lang="en-SG">
              <a:latin typeface="Aptos" panose="020B0004020202020204" pitchFamily="34" charset="0"/>
            </a:endParaRPr>
          </a:p>
        </p:txBody>
      </p:sp>
    </p:spTree>
    <p:extLst>
      <p:ext uri="{BB962C8B-B14F-4D97-AF65-F5344CB8AC3E}">
        <p14:creationId xmlns:p14="http://schemas.microsoft.com/office/powerpoint/2010/main" val="337096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64B78-E1E7-D839-FC3D-53CBA46CE9C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C875B00-6362-DB45-B8C2-75121B0827A5}"/>
              </a:ext>
            </a:extLst>
          </p:cNvPr>
          <p:cNvSpPr>
            <a:spLocks noGrp="1"/>
          </p:cNvSpPr>
          <p:nvPr>
            <p:ph type="body" sz="quarter" idx="10"/>
          </p:nvPr>
        </p:nvSpPr>
        <p:spPr/>
        <p:txBody>
          <a:bodyPr wrap="square" lIns="91440" tIns="45720" rIns="91440" bIns="45720" anchor="t">
            <a:spAutoFit/>
          </a:bodyPr>
          <a:lstStyle/>
          <a:p>
            <a:r>
              <a:rPr lang="en-SG">
                <a:latin typeface="Aptos" panose="020B0004020202020204" pitchFamily="34" charset="0"/>
              </a:rPr>
              <a:t>Process of Portfolio Optimization</a:t>
            </a:r>
            <a:endParaRPr lang="en-US">
              <a:latin typeface="Aptos" panose="020B0004020202020204" pitchFamily="34" charset="0"/>
            </a:endParaRPr>
          </a:p>
        </p:txBody>
      </p:sp>
      <p:sp>
        <p:nvSpPr>
          <p:cNvPr id="13" name="Text Placeholder 12">
            <a:extLst>
              <a:ext uri="{FF2B5EF4-FFF2-40B4-BE49-F238E27FC236}">
                <a16:creationId xmlns:a16="http://schemas.microsoft.com/office/drawing/2014/main" id="{E8C90C25-7560-6324-9317-202AEE9DDEF9}"/>
              </a:ext>
            </a:extLst>
          </p:cNvPr>
          <p:cNvSpPr>
            <a:spLocks noGrp="1"/>
          </p:cNvSpPr>
          <p:nvPr>
            <p:ph type="body" sz="quarter" idx="11"/>
          </p:nvPr>
        </p:nvSpPr>
        <p:spPr/>
        <p:txBody>
          <a:bodyPr/>
          <a:lstStyle/>
          <a:p>
            <a:endParaRPr lang="en-SG">
              <a:latin typeface="Aptos" panose="020B0004020202020204" pitchFamily="34" charset="0"/>
            </a:endParaRPr>
          </a:p>
        </p:txBody>
      </p:sp>
      <p:sp>
        <p:nvSpPr>
          <p:cNvPr id="27" name="Rectangle 26">
            <a:extLst>
              <a:ext uri="{FF2B5EF4-FFF2-40B4-BE49-F238E27FC236}">
                <a16:creationId xmlns:a16="http://schemas.microsoft.com/office/drawing/2014/main" id="{28A96241-84FF-33E7-18BA-6630E493A24F}"/>
              </a:ext>
            </a:extLst>
          </p:cNvPr>
          <p:cNvSpPr/>
          <p:nvPr/>
        </p:nvSpPr>
        <p:spPr>
          <a:xfrm>
            <a:off x="4863597" y="1467016"/>
            <a:ext cx="2045335" cy="4743450"/>
          </a:xfrm>
          <a:prstGeom prst="rect">
            <a:avLst/>
          </a:prstGeom>
          <a:solidFill>
            <a:schemeClr val="bg1"/>
          </a:solid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latin typeface="Aptos" panose="020B0004020202020204" pitchFamily="34" charset="0"/>
            </a:endParaRPr>
          </a:p>
        </p:txBody>
      </p:sp>
      <p:grpSp>
        <p:nvGrpSpPr>
          <p:cNvPr id="28" name="Group 27">
            <a:extLst>
              <a:ext uri="{FF2B5EF4-FFF2-40B4-BE49-F238E27FC236}">
                <a16:creationId xmlns:a16="http://schemas.microsoft.com/office/drawing/2014/main" id="{CE92AC61-723F-2A48-BCEC-636379753099}"/>
              </a:ext>
            </a:extLst>
          </p:cNvPr>
          <p:cNvGrpSpPr/>
          <p:nvPr/>
        </p:nvGrpSpPr>
        <p:grpSpPr>
          <a:xfrm>
            <a:off x="5206635" y="1628174"/>
            <a:ext cx="1359263" cy="1260117"/>
            <a:chOff x="758892" y="1150478"/>
            <a:chExt cx="1632774" cy="1513678"/>
          </a:xfrm>
        </p:grpSpPr>
        <p:sp>
          <p:nvSpPr>
            <p:cNvPr id="32" name="Rectangle 31">
              <a:extLst>
                <a:ext uri="{FF2B5EF4-FFF2-40B4-BE49-F238E27FC236}">
                  <a16:creationId xmlns:a16="http://schemas.microsoft.com/office/drawing/2014/main" id="{726DAFF0-FA2A-1C6D-9CF7-8ED4C4C64C54}"/>
                </a:ext>
              </a:extLst>
            </p:cNvPr>
            <p:cNvSpPr/>
            <p:nvPr/>
          </p:nvSpPr>
          <p:spPr>
            <a:xfrm>
              <a:off x="761464" y="1150478"/>
              <a:ext cx="1630202" cy="1149652"/>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ptos" panose="020B0004020202020204" pitchFamily="34" charset="0"/>
                  <a:cs typeface="Arial"/>
                </a:rPr>
                <a:t>1</a:t>
              </a:r>
              <a:endParaRPr lang="en-US" sz="6000" b="1">
                <a:latin typeface="Aptos" panose="020B0004020202020204" pitchFamily="34" charset="0"/>
              </a:endParaRPr>
            </a:p>
          </p:txBody>
        </p:sp>
        <p:sp>
          <p:nvSpPr>
            <p:cNvPr id="33" name="Rectangle 32">
              <a:extLst>
                <a:ext uri="{FF2B5EF4-FFF2-40B4-BE49-F238E27FC236}">
                  <a16:creationId xmlns:a16="http://schemas.microsoft.com/office/drawing/2014/main" id="{2A76D3A9-6FBC-3DBE-BABC-353D6777386F}"/>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Aptos" panose="020B0004020202020204" pitchFamily="34" charset="0"/>
                </a:rPr>
                <a:t>Mean Variance Optimization</a:t>
              </a:r>
            </a:p>
          </p:txBody>
        </p:sp>
      </p:grpSp>
      <p:grpSp>
        <p:nvGrpSpPr>
          <p:cNvPr id="34" name="Group 33">
            <a:extLst>
              <a:ext uri="{FF2B5EF4-FFF2-40B4-BE49-F238E27FC236}">
                <a16:creationId xmlns:a16="http://schemas.microsoft.com/office/drawing/2014/main" id="{604DA086-111B-932C-A450-BC9E0FF0C062}"/>
              </a:ext>
            </a:extLst>
          </p:cNvPr>
          <p:cNvGrpSpPr/>
          <p:nvPr/>
        </p:nvGrpSpPr>
        <p:grpSpPr>
          <a:xfrm>
            <a:off x="5206635" y="3191338"/>
            <a:ext cx="1359263" cy="1260117"/>
            <a:chOff x="758892" y="1150478"/>
            <a:chExt cx="1632774" cy="1513678"/>
          </a:xfrm>
        </p:grpSpPr>
        <p:sp>
          <p:nvSpPr>
            <p:cNvPr id="35" name="Rectangle 34">
              <a:extLst>
                <a:ext uri="{FF2B5EF4-FFF2-40B4-BE49-F238E27FC236}">
                  <a16:creationId xmlns:a16="http://schemas.microsoft.com/office/drawing/2014/main" id="{DF875859-EB64-F7BC-FC85-D8C60BEF2F24}"/>
                </a:ext>
              </a:extLst>
            </p:cNvPr>
            <p:cNvSpPr/>
            <p:nvPr/>
          </p:nvSpPr>
          <p:spPr>
            <a:xfrm>
              <a:off x="761464" y="1150478"/>
              <a:ext cx="1630202" cy="1149652"/>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ptos" panose="020B0004020202020204" pitchFamily="34" charset="0"/>
                  <a:cs typeface="Arial"/>
                </a:rPr>
                <a:t>2</a:t>
              </a:r>
              <a:endParaRPr lang="en-US" sz="6000" b="1">
                <a:latin typeface="Aptos" panose="020B0004020202020204" pitchFamily="34" charset="0"/>
              </a:endParaRPr>
            </a:p>
          </p:txBody>
        </p:sp>
        <p:sp>
          <p:nvSpPr>
            <p:cNvPr id="36" name="Rectangle 35">
              <a:extLst>
                <a:ext uri="{FF2B5EF4-FFF2-40B4-BE49-F238E27FC236}">
                  <a16:creationId xmlns:a16="http://schemas.microsoft.com/office/drawing/2014/main" id="{BFA4E49C-BDDB-A3D0-9AD2-BB349A114C2E}"/>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Aptos" panose="020B0004020202020204" pitchFamily="34" charset="0"/>
                </a:rPr>
                <a:t>Min Variance</a:t>
              </a:r>
            </a:p>
            <a:p>
              <a:pPr algn="ctr"/>
              <a:r>
                <a:rPr lang="en-US" sz="1000" b="1">
                  <a:latin typeface="Aptos" panose="020B0004020202020204" pitchFamily="34" charset="0"/>
                </a:rPr>
                <a:t>Optimization</a:t>
              </a:r>
            </a:p>
          </p:txBody>
        </p:sp>
      </p:grpSp>
      <p:grpSp>
        <p:nvGrpSpPr>
          <p:cNvPr id="37" name="Group 36">
            <a:extLst>
              <a:ext uri="{FF2B5EF4-FFF2-40B4-BE49-F238E27FC236}">
                <a16:creationId xmlns:a16="http://schemas.microsoft.com/office/drawing/2014/main" id="{B568DD1E-D6C8-BA8B-0BA5-17442F6985AF}"/>
              </a:ext>
            </a:extLst>
          </p:cNvPr>
          <p:cNvGrpSpPr/>
          <p:nvPr/>
        </p:nvGrpSpPr>
        <p:grpSpPr>
          <a:xfrm>
            <a:off x="5206635" y="4754502"/>
            <a:ext cx="1359263" cy="1260117"/>
            <a:chOff x="758892" y="1150478"/>
            <a:chExt cx="1632775" cy="1513678"/>
          </a:xfrm>
        </p:grpSpPr>
        <p:sp>
          <p:nvSpPr>
            <p:cNvPr id="38" name="Rectangle 37">
              <a:extLst>
                <a:ext uri="{FF2B5EF4-FFF2-40B4-BE49-F238E27FC236}">
                  <a16:creationId xmlns:a16="http://schemas.microsoft.com/office/drawing/2014/main" id="{FD75EFFE-C2E5-34F9-15DB-0CC5203E4057}"/>
                </a:ext>
              </a:extLst>
            </p:cNvPr>
            <p:cNvSpPr/>
            <p:nvPr/>
          </p:nvSpPr>
          <p:spPr>
            <a:xfrm>
              <a:off x="761464" y="1150478"/>
              <a:ext cx="1630203" cy="1149652"/>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ptos" panose="020B0004020202020204" pitchFamily="34" charset="0"/>
                  <a:cs typeface="Arial"/>
                </a:rPr>
                <a:t>3</a:t>
              </a:r>
              <a:endParaRPr lang="en-US" sz="6000" b="1">
                <a:latin typeface="Aptos" panose="020B0004020202020204" pitchFamily="34" charset="0"/>
              </a:endParaRPr>
            </a:p>
          </p:txBody>
        </p:sp>
        <p:sp>
          <p:nvSpPr>
            <p:cNvPr id="39" name="Rectangle 38">
              <a:extLst>
                <a:ext uri="{FF2B5EF4-FFF2-40B4-BE49-F238E27FC236}">
                  <a16:creationId xmlns:a16="http://schemas.microsoft.com/office/drawing/2014/main" id="{F173E96E-2A23-819B-0A04-0D40234ABEC4}"/>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Aptos" panose="020B0004020202020204" pitchFamily="34" charset="0"/>
                </a:rPr>
                <a:t>Max Sharpe Ratio</a:t>
              </a:r>
            </a:p>
            <a:p>
              <a:pPr algn="ctr"/>
              <a:r>
                <a:rPr lang="en-US" sz="1000" b="1">
                  <a:latin typeface="Aptos" panose="020B0004020202020204" pitchFamily="34" charset="0"/>
                </a:rPr>
                <a:t>Optimization</a:t>
              </a:r>
            </a:p>
          </p:txBody>
        </p:sp>
      </p:grpSp>
      <p:sp>
        <p:nvSpPr>
          <p:cNvPr id="40" name="Arrow: Up 39">
            <a:extLst>
              <a:ext uri="{FF2B5EF4-FFF2-40B4-BE49-F238E27FC236}">
                <a16:creationId xmlns:a16="http://schemas.microsoft.com/office/drawing/2014/main" id="{18911ABE-3D89-B37B-759B-3C704855814F}"/>
              </a:ext>
            </a:extLst>
          </p:cNvPr>
          <p:cNvSpPr/>
          <p:nvPr/>
        </p:nvSpPr>
        <p:spPr>
          <a:xfrm rot="5400000">
            <a:off x="3679840" y="2733232"/>
            <a:ext cx="706170" cy="1326195"/>
          </a:xfrm>
          <a:prstGeom prst="up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latin typeface="Aptos" panose="020B0004020202020204" pitchFamily="34" charset="0"/>
            </a:endParaRPr>
          </a:p>
        </p:txBody>
      </p:sp>
      <p:sp>
        <p:nvSpPr>
          <p:cNvPr id="46" name="TextBox 45">
            <a:extLst>
              <a:ext uri="{FF2B5EF4-FFF2-40B4-BE49-F238E27FC236}">
                <a16:creationId xmlns:a16="http://schemas.microsoft.com/office/drawing/2014/main" id="{61C78DA2-9851-32C8-1391-4B28DDB86F3C}"/>
              </a:ext>
            </a:extLst>
          </p:cNvPr>
          <p:cNvSpPr txBox="1"/>
          <p:nvPr/>
        </p:nvSpPr>
        <p:spPr>
          <a:xfrm>
            <a:off x="4863596" y="1155224"/>
            <a:ext cx="2045336" cy="307777"/>
          </a:xfrm>
          <a:prstGeom prst="rect">
            <a:avLst/>
          </a:prstGeom>
          <a:solidFill>
            <a:srgbClr val="CC2124"/>
          </a:solidFill>
          <a:ln w="19050">
            <a:solidFill>
              <a:srgbClr val="CC2124"/>
            </a:solidFill>
          </a:ln>
        </p:spPr>
        <p:txBody>
          <a:bodyPr wrap="square" rtlCol="0">
            <a:spAutoFit/>
          </a:bodyPr>
          <a:lstStyle/>
          <a:p>
            <a:pPr algn="ctr"/>
            <a:r>
              <a:rPr lang="en-US" b="1">
                <a:solidFill>
                  <a:schemeClr val="bg1"/>
                </a:solidFill>
                <a:latin typeface="Aptos" panose="020B0004020202020204" pitchFamily="34" charset="0"/>
              </a:rPr>
              <a:t>Optimization Models</a:t>
            </a:r>
            <a:endParaRPr lang="en-SG" b="1">
              <a:solidFill>
                <a:schemeClr val="bg1"/>
              </a:solidFill>
              <a:latin typeface="Aptos" panose="020B0004020202020204" pitchFamily="34" charset="0"/>
            </a:endParaRPr>
          </a:p>
        </p:txBody>
      </p:sp>
      <p:sp>
        <p:nvSpPr>
          <p:cNvPr id="62" name="Arrow: Up 61">
            <a:extLst>
              <a:ext uri="{FF2B5EF4-FFF2-40B4-BE49-F238E27FC236}">
                <a16:creationId xmlns:a16="http://schemas.microsoft.com/office/drawing/2014/main" id="{C9CB72F0-C2B2-780D-9C56-EA4A1739B8A2}"/>
              </a:ext>
            </a:extLst>
          </p:cNvPr>
          <p:cNvSpPr/>
          <p:nvPr/>
        </p:nvSpPr>
        <p:spPr>
          <a:xfrm rot="5400000">
            <a:off x="7386519" y="2733232"/>
            <a:ext cx="706170" cy="1326195"/>
          </a:xfrm>
          <a:prstGeom prst="up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latin typeface="Aptos" panose="020B0004020202020204" pitchFamily="34" charset="0"/>
            </a:endParaRPr>
          </a:p>
        </p:txBody>
      </p:sp>
      <p:grpSp>
        <p:nvGrpSpPr>
          <p:cNvPr id="73" name="Group 72">
            <a:extLst>
              <a:ext uri="{FF2B5EF4-FFF2-40B4-BE49-F238E27FC236}">
                <a16:creationId xmlns:a16="http://schemas.microsoft.com/office/drawing/2014/main" id="{E47F0B26-5348-538F-2ECB-DEB529BF3FEF}"/>
              </a:ext>
            </a:extLst>
          </p:cNvPr>
          <p:cNvGrpSpPr/>
          <p:nvPr/>
        </p:nvGrpSpPr>
        <p:grpSpPr>
          <a:xfrm>
            <a:off x="1151900" y="2004457"/>
            <a:ext cx="2045337" cy="2783743"/>
            <a:chOff x="618302" y="2956083"/>
            <a:chExt cx="2045337" cy="2783743"/>
          </a:xfrm>
        </p:grpSpPr>
        <p:sp>
          <p:nvSpPr>
            <p:cNvPr id="63" name="TextBox 62">
              <a:extLst>
                <a:ext uri="{FF2B5EF4-FFF2-40B4-BE49-F238E27FC236}">
                  <a16:creationId xmlns:a16="http://schemas.microsoft.com/office/drawing/2014/main" id="{7FB16A42-1A28-DDAB-5A44-D045066A001F}"/>
                </a:ext>
              </a:extLst>
            </p:cNvPr>
            <p:cNvSpPr txBox="1"/>
            <p:nvPr/>
          </p:nvSpPr>
          <p:spPr>
            <a:xfrm>
              <a:off x="618302" y="2956083"/>
              <a:ext cx="2045336" cy="307777"/>
            </a:xfrm>
            <a:prstGeom prst="rect">
              <a:avLst/>
            </a:prstGeom>
            <a:solidFill>
              <a:srgbClr val="CC2124"/>
            </a:solidFill>
            <a:ln w="19050">
              <a:solidFill>
                <a:srgbClr val="CC2124"/>
              </a:solidFill>
            </a:ln>
          </p:spPr>
          <p:txBody>
            <a:bodyPr wrap="square" rtlCol="0">
              <a:spAutoFit/>
            </a:bodyPr>
            <a:lstStyle/>
            <a:p>
              <a:pPr algn="ctr"/>
              <a:r>
                <a:rPr lang="en-US" b="1">
                  <a:solidFill>
                    <a:schemeClr val="bg1"/>
                  </a:solidFill>
                  <a:latin typeface="Aptos" panose="020B0004020202020204" pitchFamily="34" charset="0"/>
                </a:rPr>
                <a:t>Input Source</a:t>
              </a:r>
              <a:endParaRPr lang="en-SG" b="1">
                <a:solidFill>
                  <a:schemeClr val="bg1"/>
                </a:solidFill>
                <a:latin typeface="Aptos" panose="020B0004020202020204" pitchFamily="34" charset="0"/>
              </a:endParaRPr>
            </a:p>
          </p:txBody>
        </p:sp>
        <p:sp>
          <p:nvSpPr>
            <p:cNvPr id="66" name="Rectangle 65">
              <a:extLst>
                <a:ext uri="{FF2B5EF4-FFF2-40B4-BE49-F238E27FC236}">
                  <a16:creationId xmlns:a16="http://schemas.microsoft.com/office/drawing/2014/main" id="{4C8C6393-9842-8811-D07E-8E8EEFE71ED8}"/>
                </a:ext>
              </a:extLst>
            </p:cNvPr>
            <p:cNvSpPr/>
            <p:nvPr/>
          </p:nvSpPr>
          <p:spPr>
            <a:xfrm>
              <a:off x="619177" y="3282910"/>
              <a:ext cx="2044462" cy="2456916"/>
            </a:xfrm>
            <a:prstGeom prst="rect">
              <a:avLst/>
            </a:prstGeom>
            <a:solidFill>
              <a:schemeClr val="bg1"/>
            </a:solidFill>
            <a:ln w="19050">
              <a:solidFill>
                <a:srgbClr val="0C0C0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r>
                <a:rPr lang="en-US" sz="1200" b="1" err="1">
                  <a:solidFill>
                    <a:schemeClr val="tx1"/>
                  </a:solidFill>
                  <a:latin typeface="Aptos" panose="020B0004020202020204" pitchFamily="34" charset="0"/>
                </a:rPr>
                <a:t>lstm_monthly_predicted</a:t>
              </a:r>
              <a:r>
                <a:rPr lang="en-US" sz="1200" b="1">
                  <a:solidFill>
                    <a:schemeClr val="tx1"/>
                  </a:solidFill>
                  <a:latin typeface="Aptos" panose="020B0004020202020204" pitchFamily="34" charset="0"/>
                </a:rPr>
                <a:t>_ returns_2020_2024.csv</a:t>
              </a:r>
              <a:endParaRPr lang="en-SG" sz="1200" b="1">
                <a:solidFill>
                  <a:schemeClr val="tx1"/>
                </a:solidFill>
                <a:latin typeface="Aptos" panose="020B0004020202020204" pitchFamily="34" charset="0"/>
              </a:endParaRPr>
            </a:p>
          </p:txBody>
        </p:sp>
      </p:grpSp>
      <p:grpSp>
        <p:nvGrpSpPr>
          <p:cNvPr id="74" name="Group 73">
            <a:extLst>
              <a:ext uri="{FF2B5EF4-FFF2-40B4-BE49-F238E27FC236}">
                <a16:creationId xmlns:a16="http://schemas.microsoft.com/office/drawing/2014/main" id="{E0C67177-FF59-22D5-32E1-E560F00FC6DB}"/>
              </a:ext>
            </a:extLst>
          </p:cNvPr>
          <p:cNvGrpSpPr/>
          <p:nvPr/>
        </p:nvGrpSpPr>
        <p:grpSpPr>
          <a:xfrm>
            <a:off x="8570275" y="1155223"/>
            <a:ext cx="2045338" cy="5051227"/>
            <a:chOff x="618301" y="2106849"/>
            <a:chExt cx="2045338" cy="5051227"/>
          </a:xfrm>
        </p:grpSpPr>
        <p:sp>
          <p:nvSpPr>
            <p:cNvPr id="76" name="TextBox 75">
              <a:extLst>
                <a:ext uri="{FF2B5EF4-FFF2-40B4-BE49-F238E27FC236}">
                  <a16:creationId xmlns:a16="http://schemas.microsoft.com/office/drawing/2014/main" id="{03664092-74FE-CC65-1508-E81751CF4C14}"/>
                </a:ext>
              </a:extLst>
            </p:cNvPr>
            <p:cNvSpPr txBox="1"/>
            <p:nvPr/>
          </p:nvSpPr>
          <p:spPr>
            <a:xfrm>
              <a:off x="618301" y="2106849"/>
              <a:ext cx="2045336" cy="307777"/>
            </a:xfrm>
            <a:prstGeom prst="rect">
              <a:avLst/>
            </a:prstGeom>
            <a:solidFill>
              <a:srgbClr val="CC2124"/>
            </a:solidFill>
            <a:ln w="19050">
              <a:solidFill>
                <a:srgbClr val="CC2124"/>
              </a:solidFill>
            </a:ln>
          </p:spPr>
          <p:txBody>
            <a:bodyPr wrap="square" rtlCol="0">
              <a:spAutoFit/>
            </a:bodyPr>
            <a:lstStyle/>
            <a:p>
              <a:pPr algn="ctr"/>
              <a:r>
                <a:rPr lang="en-US" b="1">
                  <a:solidFill>
                    <a:schemeClr val="bg1"/>
                  </a:solidFill>
                  <a:latin typeface="Aptos" panose="020B0004020202020204" pitchFamily="34" charset="0"/>
                </a:rPr>
                <a:t>Output Source</a:t>
              </a:r>
              <a:endParaRPr lang="en-SG" b="1">
                <a:solidFill>
                  <a:schemeClr val="bg1"/>
                </a:solidFill>
                <a:latin typeface="Aptos" panose="020B0004020202020204" pitchFamily="34" charset="0"/>
              </a:endParaRPr>
            </a:p>
          </p:txBody>
        </p:sp>
        <p:sp>
          <p:nvSpPr>
            <p:cNvPr id="77" name="Rectangle 76">
              <a:extLst>
                <a:ext uri="{FF2B5EF4-FFF2-40B4-BE49-F238E27FC236}">
                  <a16:creationId xmlns:a16="http://schemas.microsoft.com/office/drawing/2014/main" id="{243B4A0F-FF46-9B25-C90A-E5850DF3B26A}"/>
                </a:ext>
              </a:extLst>
            </p:cNvPr>
            <p:cNvSpPr/>
            <p:nvPr/>
          </p:nvSpPr>
          <p:spPr>
            <a:xfrm>
              <a:off x="619177" y="2414626"/>
              <a:ext cx="2044462" cy="4743450"/>
            </a:xfrm>
            <a:prstGeom prst="rect">
              <a:avLst/>
            </a:prstGeom>
            <a:solidFill>
              <a:schemeClr val="bg1"/>
            </a:solidFill>
            <a:ln w="19050">
              <a:solidFill>
                <a:srgbClr val="0C0C0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p:txBody>
        </p:sp>
      </p:grpSp>
      <p:sp>
        <p:nvSpPr>
          <p:cNvPr id="5" name="TextBox 4">
            <a:extLst>
              <a:ext uri="{FF2B5EF4-FFF2-40B4-BE49-F238E27FC236}">
                <a16:creationId xmlns:a16="http://schemas.microsoft.com/office/drawing/2014/main" id="{DA2171F8-05AE-9AC7-D938-66DBD3535DBB}"/>
              </a:ext>
            </a:extLst>
          </p:cNvPr>
          <p:cNvSpPr txBox="1"/>
          <p:nvPr/>
        </p:nvSpPr>
        <p:spPr>
          <a:xfrm>
            <a:off x="8493596" y="5867074"/>
            <a:ext cx="2198691" cy="246221"/>
          </a:xfrm>
          <a:prstGeom prst="rect">
            <a:avLst/>
          </a:prstGeom>
          <a:noFill/>
        </p:spPr>
        <p:txBody>
          <a:bodyPr wrap="square">
            <a:spAutoFit/>
          </a:bodyPr>
          <a:lstStyle/>
          <a:p>
            <a:pPr algn="ctr"/>
            <a:r>
              <a:rPr lang="en-US" sz="1000" b="1">
                <a:solidFill>
                  <a:schemeClr val="tx1"/>
                </a:solidFill>
                <a:latin typeface="Aptos" panose="020B0004020202020204" pitchFamily="34" charset="0"/>
              </a:rPr>
              <a:t>Sharpe_Weights.xlsx</a:t>
            </a:r>
            <a:endParaRPr lang="en-SG" sz="1000" b="1">
              <a:solidFill>
                <a:schemeClr val="tx1"/>
              </a:solidFill>
              <a:latin typeface="Aptos" panose="020B0004020202020204" pitchFamily="34" charset="0"/>
            </a:endParaRPr>
          </a:p>
        </p:txBody>
      </p:sp>
      <p:sp>
        <p:nvSpPr>
          <p:cNvPr id="8" name="TextBox 7">
            <a:extLst>
              <a:ext uri="{FF2B5EF4-FFF2-40B4-BE49-F238E27FC236}">
                <a16:creationId xmlns:a16="http://schemas.microsoft.com/office/drawing/2014/main" id="{C0C78B42-BB8F-96B4-F7D8-C9C42C0A399C}"/>
              </a:ext>
            </a:extLst>
          </p:cNvPr>
          <p:cNvSpPr txBox="1"/>
          <p:nvPr/>
        </p:nvSpPr>
        <p:spPr>
          <a:xfrm>
            <a:off x="8523438" y="4277144"/>
            <a:ext cx="2198691" cy="246221"/>
          </a:xfrm>
          <a:prstGeom prst="rect">
            <a:avLst/>
          </a:prstGeom>
          <a:noFill/>
        </p:spPr>
        <p:txBody>
          <a:bodyPr wrap="square">
            <a:spAutoFit/>
          </a:bodyPr>
          <a:lstStyle/>
          <a:p>
            <a:pPr algn="ctr"/>
            <a:r>
              <a:rPr lang="en-US" sz="1000" b="1">
                <a:solidFill>
                  <a:schemeClr val="tx1"/>
                </a:solidFill>
                <a:latin typeface="Aptos" panose="020B0004020202020204" pitchFamily="34" charset="0"/>
              </a:rPr>
              <a:t>Min_Var_Weights.xlsx</a:t>
            </a:r>
            <a:endParaRPr lang="en-SG" sz="1000" b="1">
              <a:solidFill>
                <a:schemeClr val="tx1"/>
              </a:solidFill>
              <a:latin typeface="Aptos" panose="020B0004020202020204" pitchFamily="34" charset="0"/>
            </a:endParaRPr>
          </a:p>
        </p:txBody>
      </p:sp>
      <p:sp>
        <p:nvSpPr>
          <p:cNvPr id="9" name="TextBox 8">
            <a:extLst>
              <a:ext uri="{FF2B5EF4-FFF2-40B4-BE49-F238E27FC236}">
                <a16:creationId xmlns:a16="http://schemas.microsoft.com/office/drawing/2014/main" id="{854B5845-4306-BD6F-F534-868612F121A2}"/>
              </a:ext>
            </a:extLst>
          </p:cNvPr>
          <p:cNvSpPr txBox="1"/>
          <p:nvPr/>
        </p:nvSpPr>
        <p:spPr>
          <a:xfrm>
            <a:off x="8493595" y="2738515"/>
            <a:ext cx="2198691" cy="246221"/>
          </a:xfrm>
          <a:prstGeom prst="rect">
            <a:avLst/>
          </a:prstGeom>
          <a:noFill/>
        </p:spPr>
        <p:txBody>
          <a:bodyPr wrap="square">
            <a:spAutoFit/>
          </a:bodyPr>
          <a:lstStyle/>
          <a:p>
            <a:pPr algn="ctr"/>
            <a:r>
              <a:rPr lang="en-US" sz="1000" b="1">
                <a:solidFill>
                  <a:schemeClr val="tx1"/>
                </a:solidFill>
                <a:latin typeface="Aptos" panose="020B0004020202020204" pitchFamily="34" charset="0"/>
              </a:rPr>
              <a:t>MVO_Weights.xlsx</a:t>
            </a:r>
            <a:endParaRPr lang="en-SG" sz="1000" b="1">
              <a:solidFill>
                <a:schemeClr val="tx1"/>
              </a:solidFill>
              <a:latin typeface="Aptos" panose="020B0004020202020204" pitchFamily="34" charset="0"/>
            </a:endParaRPr>
          </a:p>
        </p:txBody>
      </p:sp>
      <p:pic>
        <p:nvPicPr>
          <p:cNvPr id="11" name="Graphic 10" descr="Document with solid fill">
            <a:extLst>
              <a:ext uri="{FF2B5EF4-FFF2-40B4-BE49-F238E27FC236}">
                <a16:creationId xmlns:a16="http://schemas.microsoft.com/office/drawing/2014/main" id="{E4124999-42D7-1F16-B1B1-BA0607D0F2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3900" y="2580827"/>
            <a:ext cx="1381335" cy="1381335"/>
          </a:xfrm>
          <a:prstGeom prst="rect">
            <a:avLst/>
          </a:prstGeom>
        </p:spPr>
      </p:pic>
      <p:pic>
        <p:nvPicPr>
          <p:cNvPr id="15" name="Graphic 14" descr="Document with solid fill">
            <a:extLst>
              <a:ext uri="{FF2B5EF4-FFF2-40B4-BE49-F238E27FC236}">
                <a16:creationId xmlns:a16="http://schemas.microsoft.com/office/drawing/2014/main" id="{C95CE9C9-412C-3288-2B92-E31EFA3A4EF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02272" y="4585252"/>
            <a:ext cx="1381335" cy="1381335"/>
          </a:xfrm>
          <a:prstGeom prst="rect">
            <a:avLst/>
          </a:prstGeom>
        </p:spPr>
      </p:pic>
      <p:pic>
        <p:nvPicPr>
          <p:cNvPr id="16" name="Graphic 15" descr="Document with solid fill">
            <a:extLst>
              <a:ext uri="{FF2B5EF4-FFF2-40B4-BE49-F238E27FC236}">
                <a16:creationId xmlns:a16="http://schemas.microsoft.com/office/drawing/2014/main" id="{807A8E6C-F8D2-16A6-78EA-A055018BA3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4994" y="3017844"/>
            <a:ext cx="1381335" cy="1381335"/>
          </a:xfrm>
          <a:prstGeom prst="rect">
            <a:avLst/>
          </a:prstGeom>
        </p:spPr>
      </p:pic>
      <p:pic>
        <p:nvPicPr>
          <p:cNvPr id="17" name="Graphic 16" descr="Document with solid fill">
            <a:extLst>
              <a:ext uri="{FF2B5EF4-FFF2-40B4-BE49-F238E27FC236}">
                <a16:creationId xmlns:a16="http://schemas.microsoft.com/office/drawing/2014/main" id="{0FF5F22A-C5CA-AA95-2B45-DD4484B863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32115" y="1454640"/>
            <a:ext cx="1381335" cy="1381335"/>
          </a:xfrm>
          <a:prstGeom prst="rect">
            <a:avLst/>
          </a:prstGeom>
        </p:spPr>
      </p:pic>
    </p:spTree>
    <p:extLst>
      <p:ext uri="{BB962C8B-B14F-4D97-AF65-F5344CB8AC3E}">
        <p14:creationId xmlns:p14="http://schemas.microsoft.com/office/powerpoint/2010/main" val="178460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49FC6-4F78-2410-265A-AE032A0F6ED7}"/>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B65C210-CDFD-2818-5C3C-408C247FB37B}"/>
              </a:ext>
            </a:extLst>
          </p:cNvPr>
          <p:cNvSpPr>
            <a:spLocks noGrp="1"/>
          </p:cNvSpPr>
          <p:nvPr>
            <p:ph type="body" sz="quarter" idx="10"/>
          </p:nvPr>
        </p:nvSpPr>
        <p:spPr/>
        <p:txBody>
          <a:bodyPr wrap="square" lIns="91440" tIns="45720" rIns="91440" bIns="45720" anchor="t">
            <a:spAutoFit/>
          </a:bodyPr>
          <a:lstStyle/>
          <a:p>
            <a:r>
              <a:rPr lang="en-SG">
                <a:latin typeface="Aptos" panose="020B0004020202020204" pitchFamily="34" charset="0"/>
              </a:rPr>
              <a:t>Min Variance Optimization Code</a:t>
            </a:r>
            <a:endParaRPr lang="en-US">
              <a:latin typeface="Aptos" panose="020B0004020202020204" pitchFamily="34" charset="0"/>
            </a:endParaRPr>
          </a:p>
        </p:txBody>
      </p:sp>
      <p:sp>
        <p:nvSpPr>
          <p:cNvPr id="13" name="Text Placeholder 12">
            <a:extLst>
              <a:ext uri="{FF2B5EF4-FFF2-40B4-BE49-F238E27FC236}">
                <a16:creationId xmlns:a16="http://schemas.microsoft.com/office/drawing/2014/main" id="{BD3CA3F7-CA6D-3945-9DF5-90651184679F}"/>
              </a:ext>
            </a:extLst>
          </p:cNvPr>
          <p:cNvSpPr>
            <a:spLocks noGrp="1"/>
          </p:cNvSpPr>
          <p:nvPr>
            <p:ph type="body" sz="quarter" idx="11"/>
          </p:nvPr>
        </p:nvSpPr>
        <p:spPr/>
        <p:txBody>
          <a:bodyPr/>
          <a:lstStyle/>
          <a:p>
            <a:endParaRPr lang="en-SG">
              <a:latin typeface="Aptos" panose="020B0004020202020204" pitchFamily="34" charset="0"/>
            </a:endParaRPr>
          </a:p>
        </p:txBody>
      </p:sp>
      <p:sp>
        <p:nvSpPr>
          <p:cNvPr id="21" name="TextBox 20">
            <a:extLst>
              <a:ext uri="{FF2B5EF4-FFF2-40B4-BE49-F238E27FC236}">
                <a16:creationId xmlns:a16="http://schemas.microsoft.com/office/drawing/2014/main" id="{4802CEFC-5A7E-D52C-41D3-9C53855D96BB}"/>
              </a:ext>
            </a:extLst>
          </p:cNvPr>
          <p:cNvSpPr txBox="1"/>
          <p:nvPr/>
        </p:nvSpPr>
        <p:spPr>
          <a:xfrm>
            <a:off x="504315" y="1745173"/>
            <a:ext cx="5251334"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Min Variance Optimization Code</a:t>
            </a:r>
            <a:endParaRPr lang="en-SG" b="1">
              <a:solidFill>
                <a:schemeClr val="bg1"/>
              </a:solidFill>
              <a:latin typeface="Aptos" panose="020B0004020202020204" pitchFamily="34" charset="0"/>
            </a:endParaRPr>
          </a:p>
        </p:txBody>
      </p:sp>
      <p:sp>
        <p:nvSpPr>
          <p:cNvPr id="23" name="TextBox 22">
            <a:extLst>
              <a:ext uri="{FF2B5EF4-FFF2-40B4-BE49-F238E27FC236}">
                <a16:creationId xmlns:a16="http://schemas.microsoft.com/office/drawing/2014/main" id="{55BCDFC5-8FB2-3696-D88C-F5974EBB5209}"/>
              </a:ext>
            </a:extLst>
          </p:cNvPr>
          <p:cNvSpPr txBox="1"/>
          <p:nvPr/>
        </p:nvSpPr>
        <p:spPr>
          <a:xfrm>
            <a:off x="6436351" y="996886"/>
            <a:ext cx="5251334"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Key Processes</a:t>
            </a:r>
            <a:endParaRPr lang="en-SG" b="1">
              <a:solidFill>
                <a:schemeClr val="bg1"/>
              </a:solidFill>
              <a:latin typeface="Aptos" panose="020B0004020202020204" pitchFamily="34" charset="0"/>
            </a:endParaRPr>
          </a:p>
        </p:txBody>
      </p:sp>
      <p:grpSp>
        <p:nvGrpSpPr>
          <p:cNvPr id="40" name="Group 39">
            <a:extLst>
              <a:ext uri="{FF2B5EF4-FFF2-40B4-BE49-F238E27FC236}">
                <a16:creationId xmlns:a16="http://schemas.microsoft.com/office/drawing/2014/main" id="{9B814AB2-08D3-3956-C7D9-F70420302EC6}"/>
              </a:ext>
            </a:extLst>
          </p:cNvPr>
          <p:cNvGrpSpPr/>
          <p:nvPr/>
        </p:nvGrpSpPr>
        <p:grpSpPr>
          <a:xfrm>
            <a:off x="6436351" y="1424584"/>
            <a:ext cx="5251333" cy="470660"/>
            <a:chOff x="6436352" y="1647729"/>
            <a:chExt cx="5251333" cy="470660"/>
          </a:xfrm>
        </p:grpSpPr>
        <p:sp>
          <p:nvSpPr>
            <p:cNvPr id="24" name="Google Shape;379;g33b39697dd8_0_7">
              <a:extLst>
                <a:ext uri="{FF2B5EF4-FFF2-40B4-BE49-F238E27FC236}">
                  <a16:creationId xmlns:a16="http://schemas.microsoft.com/office/drawing/2014/main" id="{F86E4F47-DB5A-6DD1-5E36-C8B8AA4F3F72}"/>
                </a:ext>
              </a:extLst>
            </p:cNvPr>
            <p:cNvSpPr txBox="1"/>
            <p:nvPr/>
          </p:nvSpPr>
          <p:spPr>
            <a:xfrm>
              <a:off x="7055643" y="1647729"/>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LOAD IMPORTED DATA</a:t>
              </a:r>
              <a:endParaRPr lang="en-SG" b="1" noProof="0">
                <a:latin typeface="Aptos" panose="020B0004020202020204" pitchFamily="34" charset="0"/>
                <a:ea typeface="Century Gothic"/>
                <a:cs typeface="Century Gothic"/>
                <a:sym typeface="Century Gothic"/>
              </a:endParaRPr>
            </a:p>
          </p:txBody>
        </p:sp>
        <p:sp>
          <p:nvSpPr>
            <p:cNvPr id="25" name="Rectangle 24">
              <a:extLst>
                <a:ext uri="{FF2B5EF4-FFF2-40B4-BE49-F238E27FC236}">
                  <a16:creationId xmlns:a16="http://schemas.microsoft.com/office/drawing/2014/main" id="{16DFAD2D-B19F-FE1E-B4EC-424DDA4596B3}"/>
                </a:ext>
              </a:extLst>
            </p:cNvPr>
            <p:cNvSpPr/>
            <p:nvPr/>
          </p:nvSpPr>
          <p:spPr>
            <a:xfrm>
              <a:off x="6436352" y="1647730"/>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1</a:t>
              </a:r>
              <a:endParaRPr lang="en-US" sz="2000" b="1">
                <a:latin typeface="Aptos" panose="020B0004020202020204" pitchFamily="34" charset="0"/>
              </a:endParaRPr>
            </a:p>
          </p:txBody>
        </p:sp>
      </p:grpSp>
      <p:grpSp>
        <p:nvGrpSpPr>
          <p:cNvPr id="47" name="Group 46">
            <a:extLst>
              <a:ext uri="{FF2B5EF4-FFF2-40B4-BE49-F238E27FC236}">
                <a16:creationId xmlns:a16="http://schemas.microsoft.com/office/drawing/2014/main" id="{7372E5EC-EE1A-874D-A0ED-4E5039700A66}"/>
              </a:ext>
            </a:extLst>
          </p:cNvPr>
          <p:cNvGrpSpPr/>
          <p:nvPr/>
        </p:nvGrpSpPr>
        <p:grpSpPr>
          <a:xfrm>
            <a:off x="6436352" y="5823139"/>
            <a:ext cx="5251333" cy="470660"/>
            <a:chOff x="6436352" y="5823139"/>
            <a:chExt cx="5251333" cy="470660"/>
          </a:xfrm>
        </p:grpSpPr>
        <p:sp>
          <p:nvSpPr>
            <p:cNvPr id="26" name="Google Shape;379;g33b39697dd8_0_7">
              <a:extLst>
                <a:ext uri="{FF2B5EF4-FFF2-40B4-BE49-F238E27FC236}">
                  <a16:creationId xmlns:a16="http://schemas.microsoft.com/office/drawing/2014/main" id="{887F87F2-F9DB-70B7-EE4F-388D421E70F3}"/>
                </a:ext>
              </a:extLst>
            </p:cNvPr>
            <p:cNvSpPr txBox="1"/>
            <p:nvPr/>
          </p:nvSpPr>
          <p:spPr>
            <a:xfrm>
              <a:off x="7055643" y="5823139"/>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FINAL OUTPUT: CSV FILE</a:t>
              </a:r>
              <a:endParaRPr lang="en-SG" b="1" noProof="0">
                <a:latin typeface="Aptos" panose="020B0004020202020204" pitchFamily="34" charset="0"/>
                <a:ea typeface="Century Gothic"/>
                <a:cs typeface="Century Gothic"/>
                <a:sym typeface="Century Gothic"/>
              </a:endParaRPr>
            </a:p>
          </p:txBody>
        </p:sp>
        <p:sp>
          <p:nvSpPr>
            <p:cNvPr id="27" name="Rectangle 26">
              <a:extLst>
                <a:ext uri="{FF2B5EF4-FFF2-40B4-BE49-F238E27FC236}">
                  <a16:creationId xmlns:a16="http://schemas.microsoft.com/office/drawing/2014/main" id="{472E9DD1-FD77-3E4D-5064-CE124B1428AD}"/>
                </a:ext>
              </a:extLst>
            </p:cNvPr>
            <p:cNvSpPr/>
            <p:nvPr/>
          </p:nvSpPr>
          <p:spPr>
            <a:xfrm>
              <a:off x="6436352" y="5823140"/>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8</a:t>
              </a:r>
              <a:endParaRPr lang="en-US" sz="2000" b="1">
                <a:latin typeface="Aptos" panose="020B0004020202020204" pitchFamily="34" charset="0"/>
              </a:endParaRPr>
            </a:p>
          </p:txBody>
        </p:sp>
      </p:grpSp>
      <p:grpSp>
        <p:nvGrpSpPr>
          <p:cNvPr id="41" name="Group 40">
            <a:extLst>
              <a:ext uri="{FF2B5EF4-FFF2-40B4-BE49-F238E27FC236}">
                <a16:creationId xmlns:a16="http://schemas.microsoft.com/office/drawing/2014/main" id="{8D2F9474-7900-A5E9-95BB-414CF5DF6B3D}"/>
              </a:ext>
            </a:extLst>
          </p:cNvPr>
          <p:cNvGrpSpPr/>
          <p:nvPr/>
        </p:nvGrpSpPr>
        <p:grpSpPr>
          <a:xfrm>
            <a:off x="6436352" y="2052949"/>
            <a:ext cx="5251333" cy="470660"/>
            <a:chOff x="6436352" y="2226123"/>
            <a:chExt cx="5251333" cy="470660"/>
          </a:xfrm>
        </p:grpSpPr>
        <p:sp>
          <p:nvSpPr>
            <p:cNvPr id="28" name="Google Shape;379;g33b39697dd8_0_7">
              <a:extLst>
                <a:ext uri="{FF2B5EF4-FFF2-40B4-BE49-F238E27FC236}">
                  <a16:creationId xmlns:a16="http://schemas.microsoft.com/office/drawing/2014/main" id="{1C4B4B78-7150-6225-8F62-834F7BBD69E1}"/>
                </a:ext>
              </a:extLst>
            </p:cNvPr>
            <p:cNvSpPr txBox="1"/>
            <p:nvPr/>
          </p:nvSpPr>
          <p:spPr>
            <a:xfrm>
              <a:off x="7055643" y="2226123"/>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solidFill>
                    <a:schemeClr val="tx1"/>
                  </a:solidFill>
                  <a:latin typeface="Aptos" panose="020B0004020202020204" pitchFamily="34" charset="0"/>
                  <a:ea typeface="Century Gothic"/>
                  <a:cs typeface="Century Gothic"/>
                  <a:sym typeface="Century Gothic"/>
                </a:rPr>
                <a:t>DEFINE PORTFOLIO STOCK BASKET</a:t>
              </a:r>
              <a:endParaRPr lang="en-SG" b="1" noProof="0">
                <a:solidFill>
                  <a:schemeClr val="tx1"/>
                </a:solidFill>
                <a:latin typeface="Aptos" panose="020B0004020202020204" pitchFamily="34" charset="0"/>
                <a:ea typeface="Century Gothic"/>
                <a:cs typeface="Century Gothic"/>
                <a:sym typeface="Century Gothic"/>
              </a:endParaRPr>
            </a:p>
          </p:txBody>
        </p:sp>
        <p:sp>
          <p:nvSpPr>
            <p:cNvPr id="29" name="Rectangle 28">
              <a:extLst>
                <a:ext uri="{FF2B5EF4-FFF2-40B4-BE49-F238E27FC236}">
                  <a16:creationId xmlns:a16="http://schemas.microsoft.com/office/drawing/2014/main" id="{F9B862A2-B813-2D36-56AB-E201D508A383}"/>
                </a:ext>
              </a:extLst>
            </p:cNvPr>
            <p:cNvSpPr/>
            <p:nvPr/>
          </p:nvSpPr>
          <p:spPr>
            <a:xfrm>
              <a:off x="6436352" y="2226124"/>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2</a:t>
              </a:r>
              <a:endParaRPr lang="en-US" sz="2000" b="1">
                <a:latin typeface="Aptos" panose="020B0004020202020204" pitchFamily="34" charset="0"/>
              </a:endParaRPr>
            </a:p>
          </p:txBody>
        </p:sp>
      </p:grpSp>
      <p:grpSp>
        <p:nvGrpSpPr>
          <p:cNvPr id="42" name="Group 41">
            <a:extLst>
              <a:ext uri="{FF2B5EF4-FFF2-40B4-BE49-F238E27FC236}">
                <a16:creationId xmlns:a16="http://schemas.microsoft.com/office/drawing/2014/main" id="{71FA8A77-5C6C-C7E8-B762-B7F3618CF6D5}"/>
              </a:ext>
            </a:extLst>
          </p:cNvPr>
          <p:cNvGrpSpPr/>
          <p:nvPr/>
        </p:nvGrpSpPr>
        <p:grpSpPr>
          <a:xfrm>
            <a:off x="6436352" y="2681314"/>
            <a:ext cx="5251333" cy="470660"/>
            <a:chOff x="6436352" y="2775425"/>
            <a:chExt cx="5251333" cy="470660"/>
          </a:xfrm>
        </p:grpSpPr>
        <p:sp>
          <p:nvSpPr>
            <p:cNvPr id="30" name="Google Shape;379;g33b39697dd8_0_7">
              <a:extLst>
                <a:ext uri="{FF2B5EF4-FFF2-40B4-BE49-F238E27FC236}">
                  <a16:creationId xmlns:a16="http://schemas.microsoft.com/office/drawing/2014/main" id="{F5D79311-D63F-045C-67BE-F13B80F13DF4}"/>
                </a:ext>
              </a:extLst>
            </p:cNvPr>
            <p:cNvSpPr txBox="1"/>
            <p:nvPr/>
          </p:nvSpPr>
          <p:spPr>
            <a:xfrm>
              <a:off x="7055643" y="2775425"/>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LOOP THROUGH EACH MONTH</a:t>
              </a:r>
              <a:endParaRPr lang="en-SG" b="1" noProof="0">
                <a:latin typeface="Aptos" panose="020B0004020202020204" pitchFamily="34" charset="0"/>
                <a:ea typeface="Century Gothic"/>
                <a:cs typeface="Century Gothic"/>
                <a:sym typeface="Century Gothic"/>
              </a:endParaRPr>
            </a:p>
          </p:txBody>
        </p:sp>
        <p:sp>
          <p:nvSpPr>
            <p:cNvPr id="31" name="Rectangle 30">
              <a:extLst>
                <a:ext uri="{FF2B5EF4-FFF2-40B4-BE49-F238E27FC236}">
                  <a16:creationId xmlns:a16="http://schemas.microsoft.com/office/drawing/2014/main" id="{4799225B-9460-6DA0-867E-7E902F91EB52}"/>
                </a:ext>
              </a:extLst>
            </p:cNvPr>
            <p:cNvSpPr/>
            <p:nvPr/>
          </p:nvSpPr>
          <p:spPr>
            <a:xfrm>
              <a:off x="6436352" y="2775426"/>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3</a:t>
              </a:r>
              <a:endParaRPr lang="en-US" sz="2000" b="1">
                <a:latin typeface="Aptos" panose="020B0004020202020204" pitchFamily="34" charset="0"/>
              </a:endParaRPr>
            </a:p>
          </p:txBody>
        </p:sp>
      </p:grpSp>
      <p:grpSp>
        <p:nvGrpSpPr>
          <p:cNvPr id="43" name="Group 42">
            <a:extLst>
              <a:ext uri="{FF2B5EF4-FFF2-40B4-BE49-F238E27FC236}">
                <a16:creationId xmlns:a16="http://schemas.microsoft.com/office/drawing/2014/main" id="{CA3D0A14-912C-D16C-66B8-F00ABE952908}"/>
              </a:ext>
            </a:extLst>
          </p:cNvPr>
          <p:cNvGrpSpPr/>
          <p:nvPr/>
        </p:nvGrpSpPr>
        <p:grpSpPr>
          <a:xfrm>
            <a:off x="6436351" y="3309679"/>
            <a:ext cx="5251333" cy="470660"/>
            <a:chOff x="6436351" y="3324726"/>
            <a:chExt cx="5251333" cy="470660"/>
          </a:xfrm>
        </p:grpSpPr>
        <p:sp>
          <p:nvSpPr>
            <p:cNvPr id="32" name="Google Shape;379;g33b39697dd8_0_7">
              <a:extLst>
                <a:ext uri="{FF2B5EF4-FFF2-40B4-BE49-F238E27FC236}">
                  <a16:creationId xmlns:a16="http://schemas.microsoft.com/office/drawing/2014/main" id="{1BF44D5A-95C8-6FF0-DD13-E185F9ED9ACC}"/>
                </a:ext>
              </a:extLst>
            </p:cNvPr>
            <p:cNvSpPr txBox="1"/>
            <p:nvPr/>
          </p:nvSpPr>
          <p:spPr>
            <a:xfrm>
              <a:off x="7055642" y="3324726"/>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a:latin typeface="Aptos" panose="020B0004020202020204" pitchFamily="34" charset="0"/>
                  <a:ea typeface="Century Gothic"/>
                  <a:cs typeface="Century Gothic"/>
                  <a:sym typeface="Century Gothic"/>
                </a:rPr>
                <a:t>ANNUALIZE RISK &amp; RETURN</a:t>
              </a:r>
              <a:endParaRPr lang="en-SG" b="1" noProof="0">
                <a:latin typeface="Aptos" panose="020B0004020202020204" pitchFamily="34" charset="0"/>
                <a:ea typeface="Century Gothic"/>
                <a:cs typeface="Century Gothic"/>
                <a:sym typeface="Century Gothic"/>
              </a:endParaRPr>
            </a:p>
          </p:txBody>
        </p:sp>
        <p:sp>
          <p:nvSpPr>
            <p:cNvPr id="33" name="Rectangle 32">
              <a:extLst>
                <a:ext uri="{FF2B5EF4-FFF2-40B4-BE49-F238E27FC236}">
                  <a16:creationId xmlns:a16="http://schemas.microsoft.com/office/drawing/2014/main" id="{864C524A-077E-4E1D-9D0D-FD46451F1F8A}"/>
                </a:ext>
              </a:extLst>
            </p:cNvPr>
            <p:cNvSpPr/>
            <p:nvPr/>
          </p:nvSpPr>
          <p:spPr>
            <a:xfrm>
              <a:off x="6436351" y="3324727"/>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4</a:t>
              </a:r>
              <a:endParaRPr lang="en-US" sz="2000" b="1">
                <a:latin typeface="Aptos" panose="020B0004020202020204" pitchFamily="34" charset="0"/>
              </a:endParaRPr>
            </a:p>
          </p:txBody>
        </p:sp>
      </p:grpSp>
      <p:grpSp>
        <p:nvGrpSpPr>
          <p:cNvPr id="44" name="Group 43">
            <a:extLst>
              <a:ext uri="{FF2B5EF4-FFF2-40B4-BE49-F238E27FC236}">
                <a16:creationId xmlns:a16="http://schemas.microsoft.com/office/drawing/2014/main" id="{54B5B988-53A7-C08D-DFC8-D139C1B6FEF9}"/>
              </a:ext>
            </a:extLst>
          </p:cNvPr>
          <p:cNvGrpSpPr/>
          <p:nvPr/>
        </p:nvGrpSpPr>
        <p:grpSpPr>
          <a:xfrm>
            <a:off x="6436351" y="3938044"/>
            <a:ext cx="5251333" cy="470660"/>
            <a:chOff x="6436351" y="3903119"/>
            <a:chExt cx="5251333" cy="470660"/>
          </a:xfrm>
        </p:grpSpPr>
        <p:sp>
          <p:nvSpPr>
            <p:cNvPr id="34" name="Google Shape;379;g33b39697dd8_0_7">
              <a:extLst>
                <a:ext uri="{FF2B5EF4-FFF2-40B4-BE49-F238E27FC236}">
                  <a16:creationId xmlns:a16="http://schemas.microsoft.com/office/drawing/2014/main" id="{A5E708F5-21EE-1211-6B1B-C9D4279F6232}"/>
                </a:ext>
              </a:extLst>
            </p:cNvPr>
            <p:cNvSpPr txBox="1"/>
            <p:nvPr/>
          </p:nvSpPr>
          <p:spPr>
            <a:xfrm>
              <a:off x="7055642" y="3903119"/>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SET OPTIMIZATION CONSTRAINT</a:t>
              </a:r>
              <a:endParaRPr lang="en-SG" b="1" noProof="0">
                <a:latin typeface="Aptos" panose="020B0004020202020204" pitchFamily="34" charset="0"/>
                <a:ea typeface="Century Gothic"/>
                <a:cs typeface="Century Gothic"/>
                <a:sym typeface="Century Gothic"/>
              </a:endParaRPr>
            </a:p>
          </p:txBody>
        </p:sp>
        <p:sp>
          <p:nvSpPr>
            <p:cNvPr id="35" name="Rectangle 34">
              <a:extLst>
                <a:ext uri="{FF2B5EF4-FFF2-40B4-BE49-F238E27FC236}">
                  <a16:creationId xmlns:a16="http://schemas.microsoft.com/office/drawing/2014/main" id="{C25FE809-D54E-A841-DD35-98030FBAE3A0}"/>
                </a:ext>
              </a:extLst>
            </p:cNvPr>
            <p:cNvSpPr/>
            <p:nvPr/>
          </p:nvSpPr>
          <p:spPr>
            <a:xfrm>
              <a:off x="6436351" y="3903120"/>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5</a:t>
              </a:r>
              <a:endParaRPr lang="en-US" sz="2000" b="1">
                <a:latin typeface="Aptos" panose="020B0004020202020204" pitchFamily="34" charset="0"/>
              </a:endParaRPr>
            </a:p>
          </p:txBody>
        </p:sp>
      </p:grpSp>
      <p:grpSp>
        <p:nvGrpSpPr>
          <p:cNvPr id="45" name="Group 44">
            <a:extLst>
              <a:ext uri="{FF2B5EF4-FFF2-40B4-BE49-F238E27FC236}">
                <a16:creationId xmlns:a16="http://schemas.microsoft.com/office/drawing/2014/main" id="{0AB6EC2B-7DE5-49F0-593F-BC1FA1D70422}"/>
              </a:ext>
            </a:extLst>
          </p:cNvPr>
          <p:cNvGrpSpPr/>
          <p:nvPr/>
        </p:nvGrpSpPr>
        <p:grpSpPr>
          <a:xfrm>
            <a:off x="6436351" y="4566409"/>
            <a:ext cx="5251333" cy="470660"/>
            <a:chOff x="6436351" y="4481511"/>
            <a:chExt cx="5251333" cy="470660"/>
          </a:xfrm>
        </p:grpSpPr>
        <p:sp>
          <p:nvSpPr>
            <p:cNvPr id="36" name="Google Shape;379;g33b39697dd8_0_7">
              <a:extLst>
                <a:ext uri="{FF2B5EF4-FFF2-40B4-BE49-F238E27FC236}">
                  <a16:creationId xmlns:a16="http://schemas.microsoft.com/office/drawing/2014/main" id="{BF08D11E-311A-C72E-CB34-2D8274F8AD30}"/>
                </a:ext>
              </a:extLst>
            </p:cNvPr>
            <p:cNvSpPr txBox="1"/>
            <p:nvPr/>
          </p:nvSpPr>
          <p:spPr>
            <a:xfrm>
              <a:off x="7055642" y="4481511"/>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UTILIZE “SCIPY.OPTIMIZE</a:t>
              </a:r>
              <a:r>
                <a:rPr lang="en-US" b="1">
                  <a:latin typeface="Aptos" panose="020B0004020202020204" pitchFamily="34" charset="0"/>
                  <a:ea typeface="Century Gothic"/>
                  <a:cs typeface="Century Gothic"/>
                  <a:sym typeface="Century Gothic"/>
                </a:rPr>
                <a:t>.MINIMIZE”</a:t>
              </a:r>
              <a:endParaRPr lang="en-SG" b="1" noProof="0">
                <a:latin typeface="Aptos" panose="020B0004020202020204" pitchFamily="34" charset="0"/>
                <a:ea typeface="Century Gothic"/>
                <a:cs typeface="Century Gothic"/>
                <a:sym typeface="Century Gothic"/>
              </a:endParaRPr>
            </a:p>
          </p:txBody>
        </p:sp>
        <p:sp>
          <p:nvSpPr>
            <p:cNvPr id="37" name="Rectangle 36">
              <a:extLst>
                <a:ext uri="{FF2B5EF4-FFF2-40B4-BE49-F238E27FC236}">
                  <a16:creationId xmlns:a16="http://schemas.microsoft.com/office/drawing/2014/main" id="{3521BE41-720F-7F65-1CE0-B6C510971746}"/>
                </a:ext>
              </a:extLst>
            </p:cNvPr>
            <p:cNvSpPr/>
            <p:nvPr/>
          </p:nvSpPr>
          <p:spPr>
            <a:xfrm>
              <a:off x="6436351" y="4481512"/>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6</a:t>
              </a:r>
              <a:endParaRPr lang="en-US" sz="2000" b="1">
                <a:latin typeface="Aptos" panose="020B0004020202020204" pitchFamily="34" charset="0"/>
              </a:endParaRPr>
            </a:p>
          </p:txBody>
        </p:sp>
      </p:grpSp>
      <p:grpSp>
        <p:nvGrpSpPr>
          <p:cNvPr id="46" name="Group 45">
            <a:extLst>
              <a:ext uri="{FF2B5EF4-FFF2-40B4-BE49-F238E27FC236}">
                <a16:creationId xmlns:a16="http://schemas.microsoft.com/office/drawing/2014/main" id="{50B182C7-01DD-213C-7579-0161F306D36B}"/>
              </a:ext>
            </a:extLst>
          </p:cNvPr>
          <p:cNvGrpSpPr/>
          <p:nvPr/>
        </p:nvGrpSpPr>
        <p:grpSpPr>
          <a:xfrm>
            <a:off x="6436351" y="5194774"/>
            <a:ext cx="5251333" cy="470660"/>
            <a:chOff x="6436351" y="5152323"/>
            <a:chExt cx="5251333" cy="470660"/>
          </a:xfrm>
        </p:grpSpPr>
        <p:sp>
          <p:nvSpPr>
            <p:cNvPr id="38" name="Google Shape;379;g33b39697dd8_0_7">
              <a:extLst>
                <a:ext uri="{FF2B5EF4-FFF2-40B4-BE49-F238E27FC236}">
                  <a16:creationId xmlns:a16="http://schemas.microsoft.com/office/drawing/2014/main" id="{1FC9A93B-49B3-EF7F-E7A6-1E06F6AA05A3}"/>
                </a:ext>
              </a:extLst>
            </p:cNvPr>
            <p:cNvSpPr txBox="1"/>
            <p:nvPr/>
          </p:nvSpPr>
          <p:spPr>
            <a:xfrm>
              <a:off x="7055642" y="5152323"/>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a:latin typeface="Aptos" panose="020B0004020202020204" pitchFamily="34" charset="0"/>
                  <a:ea typeface="Century Gothic"/>
                  <a:cs typeface="Century Gothic"/>
                  <a:sym typeface="Century Gothic"/>
                </a:rPr>
                <a:t>STORE OPTIMIZED WEIGHTS INTO CSV</a:t>
              </a:r>
              <a:endParaRPr lang="en-SG" b="1" noProof="0">
                <a:latin typeface="Aptos" panose="020B0004020202020204" pitchFamily="34" charset="0"/>
                <a:ea typeface="Century Gothic"/>
                <a:cs typeface="Century Gothic"/>
                <a:sym typeface="Century Gothic"/>
              </a:endParaRPr>
            </a:p>
          </p:txBody>
        </p:sp>
        <p:sp>
          <p:nvSpPr>
            <p:cNvPr id="39" name="Rectangle 38">
              <a:extLst>
                <a:ext uri="{FF2B5EF4-FFF2-40B4-BE49-F238E27FC236}">
                  <a16:creationId xmlns:a16="http://schemas.microsoft.com/office/drawing/2014/main" id="{39DCBAEB-4DF4-2C27-C9F8-142AF3C59320}"/>
                </a:ext>
              </a:extLst>
            </p:cNvPr>
            <p:cNvSpPr/>
            <p:nvPr/>
          </p:nvSpPr>
          <p:spPr>
            <a:xfrm>
              <a:off x="6436351" y="5152324"/>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7</a:t>
              </a:r>
              <a:endParaRPr lang="en-US" sz="2000" b="1">
                <a:latin typeface="Aptos" panose="020B0004020202020204" pitchFamily="34" charset="0"/>
              </a:endParaRPr>
            </a:p>
          </p:txBody>
        </p:sp>
      </p:grpSp>
      <p:pic>
        <p:nvPicPr>
          <p:cNvPr id="7" name="Picture 6">
            <a:extLst>
              <a:ext uri="{FF2B5EF4-FFF2-40B4-BE49-F238E27FC236}">
                <a16:creationId xmlns:a16="http://schemas.microsoft.com/office/drawing/2014/main" id="{068B30FB-B811-4E44-D8BB-41B9753CD3E0}"/>
              </a:ext>
            </a:extLst>
          </p:cNvPr>
          <p:cNvPicPr>
            <a:picLocks noChangeAspect="1"/>
          </p:cNvPicPr>
          <p:nvPr/>
        </p:nvPicPr>
        <p:blipFill>
          <a:blip r:embed="rId3"/>
          <a:stretch>
            <a:fillRect/>
          </a:stretch>
        </p:blipFill>
        <p:spPr>
          <a:xfrm>
            <a:off x="504315" y="2052949"/>
            <a:ext cx="5251334" cy="3335094"/>
          </a:xfrm>
          <a:prstGeom prst="rect">
            <a:avLst/>
          </a:prstGeom>
        </p:spPr>
      </p:pic>
    </p:spTree>
    <p:extLst>
      <p:ext uri="{BB962C8B-B14F-4D97-AF65-F5344CB8AC3E}">
        <p14:creationId xmlns:p14="http://schemas.microsoft.com/office/powerpoint/2010/main" val="296040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64508-78AF-4F1B-88F4-19858B47EF3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6B195DB1-91A0-A3FC-CEC3-DD20E98972D5}"/>
              </a:ext>
            </a:extLst>
          </p:cNvPr>
          <p:cNvSpPr>
            <a:spLocks noGrp="1"/>
          </p:cNvSpPr>
          <p:nvPr>
            <p:ph type="body" sz="quarter" idx="10"/>
          </p:nvPr>
        </p:nvSpPr>
        <p:spPr/>
        <p:txBody>
          <a:bodyPr wrap="square" lIns="91440" tIns="45720" rIns="91440" bIns="45720" anchor="t">
            <a:spAutoFit/>
          </a:bodyPr>
          <a:lstStyle/>
          <a:p>
            <a:r>
              <a:rPr lang="en-US">
                <a:latin typeface="Aptos" panose="020B0004020202020204" pitchFamily="34" charset="0"/>
              </a:rPr>
              <a:t>Table of Comparison (Optimization)</a:t>
            </a:r>
          </a:p>
        </p:txBody>
      </p:sp>
      <p:sp>
        <p:nvSpPr>
          <p:cNvPr id="13" name="Text Placeholder 12">
            <a:extLst>
              <a:ext uri="{FF2B5EF4-FFF2-40B4-BE49-F238E27FC236}">
                <a16:creationId xmlns:a16="http://schemas.microsoft.com/office/drawing/2014/main" id="{7321186A-13F6-26A7-672C-9779019F9223}"/>
              </a:ext>
            </a:extLst>
          </p:cNvPr>
          <p:cNvSpPr>
            <a:spLocks noGrp="1"/>
          </p:cNvSpPr>
          <p:nvPr>
            <p:ph type="body" sz="quarter" idx="11"/>
          </p:nvPr>
        </p:nvSpPr>
        <p:spPr/>
        <p:txBody>
          <a:bodyPr/>
          <a:lstStyle/>
          <a:p>
            <a:endParaRPr lang="en-SG">
              <a:latin typeface="Aptos" panose="020B0004020202020204" pitchFamily="34" charset="0"/>
            </a:endParaRPr>
          </a:p>
        </p:txBody>
      </p:sp>
      <p:graphicFrame>
        <p:nvGraphicFramePr>
          <p:cNvPr id="2" name="Table 1">
            <a:extLst>
              <a:ext uri="{FF2B5EF4-FFF2-40B4-BE49-F238E27FC236}">
                <a16:creationId xmlns:a16="http://schemas.microsoft.com/office/drawing/2014/main" id="{D8553C74-EB02-F681-CFA0-E373B9A0114B}"/>
              </a:ext>
            </a:extLst>
          </p:cNvPr>
          <p:cNvGraphicFramePr>
            <a:graphicFrameLocks noGrp="1"/>
          </p:cNvGraphicFramePr>
          <p:nvPr>
            <p:extLst>
              <p:ext uri="{D42A27DB-BD31-4B8C-83A1-F6EECF244321}">
                <p14:modId xmlns:p14="http://schemas.microsoft.com/office/powerpoint/2010/main" val="327178890"/>
              </p:ext>
            </p:extLst>
          </p:nvPr>
        </p:nvGraphicFramePr>
        <p:xfrm>
          <a:off x="0" y="1611436"/>
          <a:ext cx="12192000" cy="33528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263219">
                <a:tc>
                  <a:txBody>
                    <a:bodyPr/>
                    <a:lstStyle/>
                    <a:p>
                      <a:pPr algn="ctr">
                        <a:defRPr b="1"/>
                      </a:pPr>
                      <a:r>
                        <a:t>Step</a:t>
                      </a:r>
                    </a:p>
                  </a:txBody>
                  <a:tcPr/>
                </a:tc>
                <a:tc>
                  <a:txBody>
                    <a:bodyPr/>
                    <a:lstStyle/>
                    <a:p>
                      <a:pPr algn="ctr">
                        <a:defRPr b="1"/>
                      </a:pPr>
                      <a:r>
                        <a:rPr lang="en-US" sz="1200"/>
                        <a:t>Sharpe Ratio</a:t>
                      </a:r>
                    </a:p>
                  </a:txBody>
                  <a:tcPr>
                    <a:lnB w="12700" cap="flat" cmpd="sng" algn="ctr">
                      <a:solidFill>
                        <a:schemeClr val="tx1"/>
                      </a:solidFill>
                      <a:prstDash val="solid"/>
                      <a:round/>
                      <a:headEnd type="none" w="med" len="med"/>
                      <a:tailEnd type="none" w="med" len="med"/>
                    </a:lnB>
                  </a:tcPr>
                </a:tc>
                <a:tc>
                  <a:txBody>
                    <a:bodyPr/>
                    <a:lstStyle/>
                    <a:p>
                      <a:pPr algn="ctr">
                        <a:defRPr b="1"/>
                      </a:pPr>
                      <a:r>
                        <a:rPr lang="en-US" sz="1200"/>
                        <a:t>Mean Var Optimization (Target Rn)</a:t>
                      </a:r>
                    </a:p>
                  </a:txBody>
                  <a:tcPr>
                    <a:lnB w="12700" cap="flat" cmpd="sng" algn="ctr">
                      <a:solidFill>
                        <a:schemeClr val="tx1"/>
                      </a:solidFill>
                      <a:prstDash val="solid"/>
                      <a:round/>
                      <a:headEnd type="none" w="med" len="med"/>
                      <a:tailEnd type="none" w="med" len="med"/>
                    </a:lnB>
                  </a:tcPr>
                </a:tc>
                <a:tc>
                  <a:txBody>
                    <a:bodyPr/>
                    <a:lstStyle/>
                    <a:p>
                      <a:pPr algn="ctr">
                        <a:defRPr b="1"/>
                      </a:pPr>
                      <a:r>
                        <a:rPr lang="en-US" sz="1200"/>
                        <a:t>Min Var Optimization (No Target)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3219">
                <a:tc>
                  <a:txBody>
                    <a:bodyPr/>
                    <a:lstStyle/>
                    <a:p>
                      <a:pPr algn="l"/>
                      <a:r>
                        <a:rPr b="1"/>
                        <a:t>Read Predicted Returns</a:t>
                      </a:r>
                    </a:p>
                  </a:txBody>
                  <a:tcPr>
                    <a:lnR w="12700" cap="flat" cmpd="sng" algn="ctr">
                      <a:solidFill>
                        <a:schemeClr val="tx1"/>
                      </a:solidFill>
                      <a:prstDash val="solid"/>
                      <a:round/>
                      <a:headEnd type="none" w="med" len="med"/>
                      <a:tailEnd type="none" w="med" len="med"/>
                    </a:lnR>
                  </a:tcPr>
                </a:tc>
                <a:tc>
                  <a:txBody>
                    <a:bodyPr/>
                    <a:lstStyle/>
                    <a:p>
                      <a:pPr algn="l"/>
                      <a:r>
                        <a:rPr lang="en-SG">
                          <a:solidFill>
                            <a:schemeClr val="accent5">
                              <a:lumMod val="50000"/>
                              <a:lumOff val="50000"/>
                            </a:schemeClr>
                          </a:solidFill>
                        </a:rPr>
                        <a:t>✅ </a:t>
                      </a:r>
                      <a:r>
                        <a:rPr>
                          <a:solidFill>
                            <a:schemeClr val="accent5">
                              <a:lumMod val="50000"/>
                              <a:lumOff val="50000"/>
                            </a:schemeClr>
                          </a:solidFill>
                        </a:rPr>
                        <a:t>From CSV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 From CSV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 From CSV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63219">
                <a:tc>
                  <a:txBody>
                    <a:bodyPr/>
                    <a:lstStyle/>
                    <a:p>
                      <a:pPr algn="l"/>
                      <a:r>
                        <a:rPr b="1"/>
                        <a:t>Select Stocks</a:t>
                      </a:r>
                    </a:p>
                  </a:txBody>
                  <a:tcPr>
                    <a:lnR w="12700" cap="flat" cmpd="sng" algn="ctr">
                      <a:solidFill>
                        <a:schemeClr val="tx1"/>
                      </a:solidFill>
                      <a:prstDash val="solid"/>
                      <a:round/>
                      <a:headEnd type="none" w="med" len="med"/>
                      <a:tailEnd type="none" w="med" len="med"/>
                    </a:lnR>
                  </a:tcPr>
                </a:tc>
                <a:tc>
                  <a:txBody>
                    <a:bodyPr/>
                    <a:lstStyle/>
                    <a:p>
                      <a:pPr algn="l"/>
                      <a:r>
                        <a:rPr lang="en-SG">
                          <a:solidFill>
                            <a:schemeClr val="accent5">
                              <a:lumMod val="50000"/>
                              <a:lumOff val="50000"/>
                            </a:schemeClr>
                          </a:solidFill>
                        </a:rPr>
                        <a:t>✅ 1</a:t>
                      </a:r>
                      <a:r>
                        <a:rPr>
                          <a:solidFill>
                            <a:schemeClr val="accent5">
                              <a:lumMod val="50000"/>
                              <a:lumOff val="50000"/>
                            </a:schemeClr>
                          </a:solidFill>
                        </a:rPr>
                        <a:t>6 tickers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 16 tickers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 16 tickers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63219">
                <a:tc>
                  <a:txBody>
                    <a:bodyPr/>
                    <a:lstStyle/>
                    <a:p>
                      <a:pPr algn="l"/>
                      <a:r>
                        <a:rPr b="1"/>
                        <a:t>Historical Price Data</a:t>
                      </a:r>
                    </a:p>
                  </a:txBody>
                  <a:tcPr>
                    <a:lnR w="12700" cap="flat" cmpd="sng" algn="ctr">
                      <a:solidFill>
                        <a:schemeClr val="tx1"/>
                      </a:solidFill>
                      <a:prstDash val="solid"/>
                      <a:round/>
                      <a:headEnd type="none" w="med" len="med"/>
                      <a:tailEnd type="none" w="med" len="med"/>
                    </a:lnR>
                  </a:tcPr>
                </a:tc>
                <a:tc>
                  <a:txBody>
                    <a:bodyPr/>
                    <a:lstStyle/>
                    <a:p>
                      <a:pPr algn="l"/>
                      <a:r>
                        <a:rPr>
                          <a:solidFill>
                            <a:schemeClr val="accent5">
                              <a:lumMod val="50000"/>
                              <a:lumOff val="50000"/>
                            </a:schemeClr>
                          </a:solidFill>
                        </a:rPr>
                        <a:t>✅ 3-month via </a:t>
                      </a:r>
                      <a:r>
                        <a:rPr err="1">
                          <a:solidFill>
                            <a:schemeClr val="accent5">
                              <a:lumMod val="50000"/>
                              <a:lumOff val="50000"/>
                            </a:schemeClr>
                          </a:solidFill>
                        </a:rPr>
                        <a:t>yfinance</a:t>
                      </a:r>
                      <a:endParaRPr>
                        <a:solidFill>
                          <a:schemeClr val="accent5">
                            <a:lumMod val="50000"/>
                            <a:lumOff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 3-month via </a:t>
                      </a:r>
                      <a:r>
                        <a:rPr err="1">
                          <a:solidFill>
                            <a:schemeClr val="accent5">
                              <a:lumMod val="50000"/>
                              <a:lumOff val="50000"/>
                            </a:schemeClr>
                          </a:solidFill>
                        </a:rPr>
                        <a:t>yfinance</a:t>
                      </a:r>
                      <a:endParaRPr>
                        <a:solidFill>
                          <a:schemeClr val="accent5">
                            <a:lumMod val="50000"/>
                            <a:lumOff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 3-month via yfinance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63219">
                <a:tc>
                  <a:txBody>
                    <a:bodyPr/>
                    <a:lstStyle/>
                    <a:p>
                      <a:pPr algn="l"/>
                      <a:r>
                        <a:rPr b="1"/>
                        <a:t>Calculate Covariance Matrix</a:t>
                      </a:r>
                    </a:p>
                  </a:txBody>
                  <a:tcPr>
                    <a:lnR w="12700" cap="flat" cmpd="sng" algn="ctr">
                      <a:solidFill>
                        <a:schemeClr val="tx1"/>
                      </a:solidFill>
                      <a:prstDash val="solid"/>
                      <a:round/>
                      <a:headEnd type="none" w="med" len="med"/>
                      <a:tailEnd type="none" w="med" len="med"/>
                    </a:lnR>
                  </a:tcPr>
                </a:tc>
                <a:tc>
                  <a:txBody>
                    <a:bodyPr/>
                    <a:lstStyle/>
                    <a:p>
                      <a:pPr algn="l"/>
                      <a:r>
                        <a:rPr>
                          <a:solidFill>
                            <a:schemeClr val="accent5">
                              <a:lumMod val="50000"/>
                              <a:lumOff val="50000"/>
                            </a:schemeClr>
                          </a:solidFill>
                        </a:rPr>
                        <a:t>✅ Daily returns → 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 Daily returns → 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 Daily returns → 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63219">
                <a:tc>
                  <a:txBody>
                    <a:bodyPr/>
                    <a:lstStyle/>
                    <a:p>
                      <a:pPr algn="l"/>
                      <a:r>
                        <a:rPr b="1"/>
                        <a:t>Predicted Returns Used As</a:t>
                      </a:r>
                    </a:p>
                  </a:txBody>
                  <a:tcPr>
                    <a:lnR w="12700" cap="flat" cmpd="sng" algn="ctr">
                      <a:solidFill>
                        <a:schemeClr val="tx1"/>
                      </a:solidFill>
                      <a:prstDash val="solid"/>
                      <a:round/>
                      <a:headEnd type="none" w="med" len="med"/>
                      <a:tailEnd type="none" w="med" len="med"/>
                    </a:lnR>
                  </a:tcPr>
                </a:tc>
                <a:tc>
                  <a:txBody>
                    <a:bodyPr/>
                    <a:lstStyle/>
                    <a:p>
                      <a:pPr algn="l"/>
                      <a:r>
                        <a:rPr b="1"/>
                        <a:t>Annualized μ for Sharpe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b="1"/>
                        <a:t>Annualized μ for target return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b="1"/>
                        <a:t>Annualized 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63219">
                <a:tc>
                  <a:txBody>
                    <a:bodyPr/>
                    <a:lstStyle/>
                    <a:p>
                      <a:pPr algn="l"/>
                      <a:r>
                        <a:rPr b="1"/>
                        <a:t>Objective Function</a:t>
                      </a:r>
                    </a:p>
                  </a:txBody>
                  <a:tcPr>
                    <a:lnR w="12700" cap="flat" cmpd="sng" algn="ctr">
                      <a:solidFill>
                        <a:schemeClr val="tx1"/>
                      </a:solidFill>
                      <a:prstDash val="solid"/>
                      <a:round/>
                      <a:headEnd type="none" w="med" len="med"/>
                      <a:tailEnd type="none" w="med" len="med"/>
                    </a:lnR>
                  </a:tcPr>
                </a:tc>
                <a:tc>
                  <a:txBody>
                    <a:bodyPr/>
                    <a:lstStyle/>
                    <a:p>
                      <a:pPr algn="l"/>
                      <a:r>
                        <a:rPr lang="en-SG" b="1"/>
                        <a:t>Max Sharpe: (</a:t>
                      </a:r>
                      <a:r>
                        <a:rPr lang="el-GR" b="1"/>
                        <a:t>μ·</a:t>
                      </a:r>
                      <a:r>
                        <a:rPr lang="en-SG" b="1"/>
                        <a:t>w - rf)/√(wᵀ</a:t>
                      </a:r>
                      <a:r>
                        <a:rPr lang="el-GR" b="1"/>
                        <a:t>Σ</a:t>
                      </a:r>
                      <a:r>
                        <a:rPr lang="en-SG" b="1"/>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b="1"/>
                        <a:t>Min Var: </a:t>
                      </a:r>
                      <a:r>
                        <a:rPr b="1" err="1"/>
                        <a:t>wᵀΣw</a:t>
                      </a:r>
                      <a:endParaRPr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b="1"/>
                        <a:t>Min Var: wᵀΣw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63219">
                <a:tc>
                  <a:txBody>
                    <a:bodyPr/>
                    <a:lstStyle/>
                    <a:p>
                      <a:pPr algn="l"/>
                      <a:r>
                        <a:rPr b="1"/>
                        <a:t>Constraints</a:t>
                      </a:r>
                    </a:p>
                  </a:txBody>
                  <a:tcPr>
                    <a:lnR w="12700" cap="flat" cmpd="sng" algn="ctr">
                      <a:solidFill>
                        <a:schemeClr val="tx1"/>
                      </a:solidFill>
                      <a:prstDash val="solid"/>
                      <a:round/>
                      <a:headEnd type="none" w="med" len="med"/>
                      <a:tailEnd type="none" w="med" len="med"/>
                    </a:lnR>
                  </a:tcPr>
                </a:tc>
                <a:tc>
                  <a:txBody>
                    <a:bodyPr/>
                    <a:lstStyle/>
                    <a:p>
                      <a:pPr algn="l"/>
                      <a:r>
                        <a:rPr b="1"/>
                        <a:t>sum(w)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b="1"/>
                        <a:t>sum(w) = 1, </a:t>
                      </a:r>
                      <a:r>
                        <a:rPr b="1" err="1"/>
                        <a:t>μ·w</a:t>
                      </a:r>
                      <a:r>
                        <a:rPr b="1"/>
                        <a:t> = 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b="1"/>
                        <a:t>sum(w)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63219">
                <a:tc>
                  <a:txBody>
                    <a:bodyPr/>
                    <a:lstStyle/>
                    <a:p>
                      <a:pPr algn="l"/>
                      <a:r>
                        <a:rPr b="1"/>
                        <a:t>Bounds</a:t>
                      </a:r>
                    </a:p>
                  </a:txBody>
                  <a:tcPr>
                    <a:lnR w="12700" cap="flat" cmpd="sng" algn="ctr">
                      <a:solidFill>
                        <a:schemeClr val="tx1"/>
                      </a:solidFill>
                      <a:prstDash val="solid"/>
                      <a:round/>
                      <a:headEnd type="none" w="med" len="med"/>
                      <a:tailEnd type="none" w="med" len="med"/>
                    </a:lnR>
                  </a:tcPr>
                </a:tc>
                <a:tc>
                  <a:txBody>
                    <a:bodyPr/>
                    <a:lstStyle/>
                    <a:p>
                      <a:pPr algn="l"/>
                      <a:r>
                        <a:rPr>
                          <a:solidFill>
                            <a:schemeClr val="accent5">
                              <a:lumMod val="50000"/>
                              <a:lumOff val="50000"/>
                            </a:schemeClr>
                          </a:solidFill>
                        </a:rPr>
                        <a:t>0 ≤ wᵢ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0 ≤ wᵢ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0 ≤ wᵢ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263219">
                <a:tc>
                  <a:txBody>
                    <a:bodyPr/>
                    <a:lstStyle/>
                    <a:p>
                      <a:pPr algn="l"/>
                      <a:r>
                        <a:rPr b="1"/>
                        <a:t>Solver Used</a:t>
                      </a:r>
                    </a:p>
                  </a:txBody>
                  <a:tcPr>
                    <a:lnR w="12700" cap="flat" cmpd="sng" algn="ctr">
                      <a:solidFill>
                        <a:schemeClr val="tx1"/>
                      </a:solidFill>
                      <a:prstDash val="solid"/>
                      <a:round/>
                      <a:headEnd type="none" w="med" len="med"/>
                      <a:tailEnd type="none" w="med" len="med"/>
                    </a:lnR>
                  </a:tcPr>
                </a:tc>
                <a:tc>
                  <a:txBody>
                    <a:bodyPr/>
                    <a:lstStyle/>
                    <a:p>
                      <a:pPr algn="l"/>
                      <a:r>
                        <a:rPr>
                          <a:solidFill>
                            <a:schemeClr val="accent5">
                              <a:lumMod val="50000"/>
                              <a:lumOff val="50000"/>
                            </a:schemeClr>
                          </a:solidFill>
                        </a:rPr>
                        <a:t>SLSQP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SLSQP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SLSQP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263224">
                <a:tc>
                  <a:txBody>
                    <a:bodyPr/>
                    <a:lstStyle/>
                    <a:p>
                      <a:pPr algn="l"/>
                      <a:r>
                        <a:rPr b="1"/>
                        <a:t>Output File</a:t>
                      </a:r>
                    </a:p>
                  </a:txBody>
                  <a:tcPr>
                    <a:lnR w="12700" cap="flat" cmpd="sng" algn="ctr">
                      <a:solidFill>
                        <a:schemeClr val="tx1"/>
                      </a:solidFill>
                      <a:prstDash val="solid"/>
                      <a:round/>
                      <a:headEnd type="none" w="med" len="med"/>
                      <a:tailEnd type="none" w="med" len="med"/>
                    </a:lnR>
                  </a:tcPr>
                </a:tc>
                <a:tc>
                  <a:txBody>
                    <a:bodyPr/>
                    <a:lstStyle/>
                    <a:p>
                      <a:pPr algn="l"/>
                      <a:r>
                        <a:rPr>
                          <a:solidFill>
                            <a:schemeClr val="accent5">
                              <a:lumMod val="50000"/>
                              <a:lumOff val="50000"/>
                            </a:schemeClr>
                          </a:solidFill>
                        </a:rPr>
                        <a:t>optimal_weights_MaxSharpe.csv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optimal_weights_Dense(MVO).csv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a:solidFill>
                            <a:schemeClr val="accent5">
                              <a:lumMod val="50000"/>
                              <a:lumOff val="50000"/>
                            </a:schemeClr>
                          </a:solidFill>
                        </a:rPr>
                        <a:t>optimal_weights_Dense_check.csv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5" name="Rectangle 4">
            <a:extLst>
              <a:ext uri="{FF2B5EF4-FFF2-40B4-BE49-F238E27FC236}">
                <a16:creationId xmlns:a16="http://schemas.microsoft.com/office/drawing/2014/main" id="{FE225CFE-BBBD-2BF0-254F-815B4F4BE822}"/>
              </a:ext>
            </a:extLst>
          </p:cNvPr>
          <p:cNvSpPr/>
          <p:nvPr/>
        </p:nvSpPr>
        <p:spPr>
          <a:xfrm>
            <a:off x="0" y="3135436"/>
            <a:ext cx="12192000" cy="914399"/>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latin typeface="Aptos" panose="020B0004020202020204" pitchFamily="34" charset="0"/>
            </a:endParaRPr>
          </a:p>
        </p:txBody>
      </p:sp>
    </p:spTree>
    <p:extLst>
      <p:ext uri="{BB962C8B-B14F-4D97-AF65-F5344CB8AC3E}">
        <p14:creationId xmlns:p14="http://schemas.microsoft.com/office/powerpoint/2010/main" val="3539282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C3D2F-B8FE-A99C-D20A-BCBF7B1196F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1728B648-29E2-F0E3-1048-7EA1B2923D81}"/>
              </a:ext>
            </a:extLst>
          </p:cNvPr>
          <p:cNvSpPr>
            <a:spLocks noGrp="1"/>
          </p:cNvSpPr>
          <p:nvPr>
            <p:ph type="body" sz="quarter" idx="10"/>
          </p:nvPr>
        </p:nvSpPr>
        <p:spPr/>
        <p:txBody>
          <a:bodyPr wrap="square" lIns="91440" tIns="45720" rIns="91440" bIns="45720" anchor="t">
            <a:spAutoFit/>
          </a:bodyPr>
          <a:lstStyle/>
          <a:p>
            <a:r>
              <a:rPr lang="en-US">
                <a:latin typeface="Aptos" panose="020B0004020202020204" pitchFamily="34" charset="0"/>
              </a:rPr>
              <a:t>Understanding Min Variance Optimization</a:t>
            </a:r>
          </a:p>
        </p:txBody>
      </p:sp>
      <p:sp>
        <p:nvSpPr>
          <p:cNvPr id="13" name="Text Placeholder 12">
            <a:extLst>
              <a:ext uri="{FF2B5EF4-FFF2-40B4-BE49-F238E27FC236}">
                <a16:creationId xmlns:a16="http://schemas.microsoft.com/office/drawing/2014/main" id="{0FBE1ADC-BEDA-9798-AFEA-7E669917631F}"/>
              </a:ext>
            </a:extLst>
          </p:cNvPr>
          <p:cNvSpPr>
            <a:spLocks noGrp="1"/>
          </p:cNvSpPr>
          <p:nvPr>
            <p:ph type="body" sz="quarter" idx="11"/>
          </p:nvPr>
        </p:nvSpPr>
        <p:spPr/>
        <p:txBody>
          <a:bodyPr/>
          <a:lstStyle/>
          <a:p>
            <a:endParaRPr lang="en-SG">
              <a:latin typeface="Aptos" panose="020B0004020202020204" pitchFamily="34" charset="0"/>
            </a:endParaRPr>
          </a:p>
        </p:txBody>
      </p:sp>
      <p:sp>
        <p:nvSpPr>
          <p:cNvPr id="3" name="TextBox 2">
            <a:extLst>
              <a:ext uri="{FF2B5EF4-FFF2-40B4-BE49-F238E27FC236}">
                <a16:creationId xmlns:a16="http://schemas.microsoft.com/office/drawing/2014/main" id="{B4DFA854-D2E9-358D-33CD-717ADD8D5BA1}"/>
              </a:ext>
            </a:extLst>
          </p:cNvPr>
          <p:cNvSpPr txBox="1"/>
          <p:nvPr/>
        </p:nvSpPr>
        <p:spPr>
          <a:xfrm>
            <a:off x="500945" y="996887"/>
            <a:ext cx="5251334"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Objective Function</a:t>
            </a:r>
            <a:endParaRPr lang="en-SG" b="1">
              <a:solidFill>
                <a:schemeClr val="bg1"/>
              </a:solidFill>
              <a:latin typeface="Aptos" panose="020B0004020202020204" pitchFamily="34" charset="0"/>
            </a:endParaRPr>
          </a:p>
        </p:txBody>
      </p:sp>
      <p:sp>
        <p:nvSpPr>
          <p:cNvPr id="19" name="TextBox 18">
            <a:extLst>
              <a:ext uri="{FF2B5EF4-FFF2-40B4-BE49-F238E27FC236}">
                <a16:creationId xmlns:a16="http://schemas.microsoft.com/office/drawing/2014/main" id="{4EF3724A-CFDA-5567-7544-3B35F89A0153}"/>
              </a:ext>
            </a:extLst>
          </p:cNvPr>
          <p:cNvSpPr txBox="1"/>
          <p:nvPr/>
        </p:nvSpPr>
        <p:spPr>
          <a:xfrm>
            <a:off x="500944" y="3710842"/>
            <a:ext cx="5251335"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Portfolio Rebalancing</a:t>
            </a:r>
            <a:endParaRPr lang="en-SG" b="1">
              <a:solidFill>
                <a:schemeClr val="bg1"/>
              </a:solidFill>
              <a:latin typeface="Aptos" panose="020B0004020202020204" pitchFamily="34" charset="0"/>
            </a:endParaRPr>
          </a:p>
        </p:txBody>
      </p:sp>
      <p:sp>
        <p:nvSpPr>
          <p:cNvPr id="21" name="TextBox 20">
            <a:extLst>
              <a:ext uri="{FF2B5EF4-FFF2-40B4-BE49-F238E27FC236}">
                <a16:creationId xmlns:a16="http://schemas.microsoft.com/office/drawing/2014/main" id="{A0BE16E8-F345-1452-31AA-B651ACE2FC56}"/>
              </a:ext>
            </a:extLst>
          </p:cNvPr>
          <p:cNvSpPr txBox="1"/>
          <p:nvPr/>
        </p:nvSpPr>
        <p:spPr>
          <a:xfrm>
            <a:off x="6436353" y="996886"/>
            <a:ext cx="5251334"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Constraints</a:t>
            </a:r>
            <a:endParaRPr lang="en-SG" b="1">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1142DD4-A3CA-915E-71A1-C750CD4FDDEE}"/>
                  </a:ext>
                </a:extLst>
              </p:cNvPr>
              <p:cNvSpPr txBox="1"/>
              <p:nvPr/>
            </p:nvSpPr>
            <p:spPr>
              <a:xfrm>
                <a:off x="500945" y="1462316"/>
                <a:ext cx="5251334" cy="718851"/>
              </a:xfrm>
              <a:prstGeom prst="rect">
                <a:avLst/>
              </a:prstGeom>
              <a:noFill/>
              <a:ln w="19050">
                <a:noFill/>
              </a:ln>
            </p:spPr>
            <p:txBody>
              <a:bodyPr wrap="square" rtlCol="0">
                <a:spAutoFit/>
              </a:bodyPr>
              <a:lstStyle/>
              <a:p>
                <a:pPr algn="ctr"/>
                <a:r>
                  <a:rPr lang="en-US" sz="4000" b="1">
                    <a:solidFill>
                      <a:schemeClr val="tx1"/>
                    </a:solidFill>
                    <a:latin typeface="Aptos" panose="020B0004020202020204" pitchFamily="34" charset="0"/>
                  </a:rPr>
                  <a:t>Minimize: </a:t>
                </a:r>
                <a14:m>
                  <m:oMath xmlns:m="http://schemas.openxmlformats.org/officeDocument/2006/math">
                    <m:sSup>
                      <m:sSupPr>
                        <m:ctrlPr>
                          <a:rPr lang="en-US" sz="4000" b="1" i="1" smtClean="0">
                            <a:solidFill>
                              <a:schemeClr val="tx1"/>
                            </a:solidFill>
                            <a:latin typeface="Cambria Math" panose="02040503050406030204" pitchFamily="18" charset="0"/>
                          </a:rPr>
                        </m:ctrlPr>
                      </m:sSupPr>
                      <m:e>
                        <m:r>
                          <a:rPr lang="en-US" sz="4000" b="1" i="1" smtClean="0">
                            <a:solidFill>
                              <a:schemeClr val="tx1"/>
                            </a:solidFill>
                            <a:latin typeface="Cambria Math" panose="02040503050406030204" pitchFamily="18" charset="0"/>
                          </a:rPr>
                          <m:t>𝒘</m:t>
                        </m:r>
                      </m:e>
                      <m:sup>
                        <m:r>
                          <a:rPr lang="en-US" sz="4000" b="1" i="1" smtClean="0">
                            <a:solidFill>
                              <a:schemeClr val="tx1"/>
                            </a:solidFill>
                            <a:latin typeface="Cambria Math" panose="02040503050406030204" pitchFamily="18" charset="0"/>
                          </a:rPr>
                          <m:t>𝑻</m:t>
                        </m:r>
                      </m:sup>
                    </m:sSup>
                    <m:r>
                      <a:rPr lang="en-SG" sz="4000" i="1" kern="100">
                        <a:latin typeface="Cambria Math" panose="02040503050406030204" pitchFamily="18" charset="0"/>
                        <a:ea typeface="DengXian" panose="02010600030101010101" pitchFamily="2" charset="-122"/>
                        <a:cs typeface="Times New Roman" panose="02020603050405020304" pitchFamily="18" charset="0"/>
                      </a:rPr>
                      <m:t>𝛴</m:t>
                    </m:r>
                    <m:r>
                      <a:rPr lang="en-US" sz="4000" b="0" i="1" kern="100" smtClean="0">
                        <a:latin typeface="Cambria Math" panose="02040503050406030204" pitchFamily="18" charset="0"/>
                        <a:ea typeface="DengXian" panose="02010600030101010101" pitchFamily="2" charset="-122"/>
                        <a:cs typeface="Times New Roman" panose="02020603050405020304" pitchFamily="18" charset="0"/>
                      </a:rPr>
                      <m:t>𝑤</m:t>
                    </m:r>
                  </m:oMath>
                </a14:m>
                <a:endParaRPr lang="en-SG" sz="4000" b="1">
                  <a:solidFill>
                    <a:schemeClr val="tx1"/>
                  </a:solidFill>
                  <a:latin typeface="Aptos" panose="020B0004020202020204" pitchFamily="34" charset="0"/>
                </a:endParaRPr>
              </a:p>
            </p:txBody>
          </p:sp>
        </mc:Choice>
        <mc:Fallback xmlns="">
          <p:sp>
            <p:nvSpPr>
              <p:cNvPr id="27" name="TextBox 26">
                <a:extLst>
                  <a:ext uri="{FF2B5EF4-FFF2-40B4-BE49-F238E27FC236}">
                    <a16:creationId xmlns:a16="http://schemas.microsoft.com/office/drawing/2014/main" id="{01142DD4-A3CA-915E-71A1-C750CD4FDDEE}"/>
                  </a:ext>
                </a:extLst>
              </p:cNvPr>
              <p:cNvSpPr txBox="1">
                <a:spLocks noRot="1" noChangeAspect="1" noMove="1" noResize="1" noEditPoints="1" noAdjustHandles="1" noChangeArrowheads="1" noChangeShapeType="1" noTextEdit="1"/>
              </p:cNvSpPr>
              <p:nvPr/>
            </p:nvSpPr>
            <p:spPr>
              <a:xfrm>
                <a:off x="500945" y="1462316"/>
                <a:ext cx="5251334" cy="718851"/>
              </a:xfrm>
              <a:prstGeom prst="rect">
                <a:avLst/>
              </a:prstGeom>
              <a:blipFill>
                <a:blip r:embed="rId3"/>
                <a:stretch>
                  <a:fillRect t="-12712" b="-36441"/>
                </a:stretch>
              </a:blipFill>
              <a:ln w="19050">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6B0D4F9-7065-BA69-633C-8AE646A552FF}"/>
                  </a:ext>
                </a:extLst>
              </p:cNvPr>
              <p:cNvSpPr txBox="1"/>
              <p:nvPr/>
            </p:nvSpPr>
            <p:spPr>
              <a:xfrm>
                <a:off x="500944" y="2287197"/>
                <a:ext cx="5329488" cy="1317797"/>
              </a:xfrm>
              <a:prstGeom prst="rect">
                <a:avLst/>
              </a:prstGeom>
              <a:noFill/>
              <a:ln w="19050">
                <a:noFill/>
              </a:ln>
            </p:spPr>
            <p:txBody>
              <a:bodyPr wrap="square" rtlCol="0">
                <a:spAutoFit/>
              </a:bodyPr>
              <a:lstStyle/>
              <a:p>
                <a:r>
                  <a:rPr lang="en-US" b="1">
                    <a:solidFill>
                      <a:schemeClr val="tx1"/>
                    </a:solidFill>
                    <a:latin typeface="Aptos" panose="020B0004020202020204" pitchFamily="34" charset="0"/>
                  </a:rPr>
                  <a:t>Where:</a:t>
                </a:r>
              </a:p>
              <a:p>
                <a:r>
                  <a:rPr lang="en-US" b="1">
                    <a:solidFill>
                      <a:schemeClr val="tx1"/>
                    </a:solidFill>
                    <a:latin typeface="Aptos" panose="020B0004020202020204" pitchFamily="34" charset="0"/>
                  </a:rPr>
                  <a:t>w: </a:t>
                </a:r>
                <a:r>
                  <a:rPr lang="en-US">
                    <a:solidFill>
                      <a:schemeClr val="tx1"/>
                    </a:solidFill>
                    <a:latin typeface="Aptos" panose="020B0004020202020204" pitchFamily="34" charset="0"/>
                  </a:rPr>
                  <a:t>Weight vector </a:t>
                </a:r>
                <a:r>
                  <a:rPr lang="en-US" sz="1200">
                    <a:solidFill>
                      <a:schemeClr val="tx1"/>
                    </a:solidFill>
                    <a:latin typeface="Aptos" panose="020B0004020202020204" pitchFamily="34" charset="0"/>
                  </a:rPr>
                  <a:t>(how much you invested in each stock)</a:t>
                </a:r>
              </a:p>
              <a:p>
                <a14:m>
                  <m:oMath xmlns:m="http://schemas.openxmlformats.org/officeDocument/2006/math">
                    <m:r>
                      <a:rPr lang="en-SG" sz="1600" b="1" i="1" kern="100" smtClean="0">
                        <a:latin typeface="Cambria Math" panose="02040503050406030204" pitchFamily="18" charset="0"/>
                        <a:ea typeface="DengXian" panose="02010600030101010101" pitchFamily="2" charset="-122"/>
                        <a:cs typeface="Times New Roman" panose="02020603050405020304" pitchFamily="18" charset="0"/>
                      </a:rPr>
                      <m:t>𝜮</m:t>
                    </m:r>
                  </m:oMath>
                </a14:m>
                <a:r>
                  <a:rPr lang="en-SG" b="1">
                    <a:solidFill>
                      <a:schemeClr val="tx1"/>
                    </a:solidFill>
                    <a:latin typeface="Aptos" panose="020B0004020202020204" pitchFamily="34" charset="0"/>
                  </a:rPr>
                  <a:t>: </a:t>
                </a:r>
                <a:r>
                  <a:rPr lang="en-SG">
                    <a:solidFill>
                      <a:schemeClr val="tx1"/>
                    </a:solidFill>
                    <a:latin typeface="Aptos" panose="020B0004020202020204" pitchFamily="34" charset="0"/>
                  </a:rPr>
                  <a:t>Covariance matrix of stock returns </a:t>
                </a:r>
                <a:r>
                  <a:rPr lang="en-SG" sz="1200">
                    <a:solidFill>
                      <a:schemeClr val="tx1"/>
                    </a:solidFill>
                    <a:latin typeface="Aptos" panose="020B0004020202020204" pitchFamily="34" charset="0"/>
                  </a:rPr>
                  <a:t>(how each stock moves relative to each other)</a:t>
                </a:r>
              </a:p>
              <a:p>
                <a:endParaRPr lang="en-US" sz="1200" kern="100">
                  <a:latin typeface="Aptos" panose="020B0004020202020204" pitchFamily="34" charset="0"/>
                  <a:ea typeface="DengXian" panose="02010600030101010101" pitchFamily="2" charset="-122"/>
                  <a:cs typeface="Times New Roman" panose="02020603050405020304" pitchFamily="18" charset="0"/>
                </a:endParaRPr>
              </a:p>
              <a:p>
                <a:r>
                  <a:rPr lang="en-US" sz="1200" b="1" kern="100">
                    <a:solidFill>
                      <a:srgbClr val="CC2124"/>
                    </a:solidFill>
                    <a:effectLst/>
                    <a:latin typeface="Aptos" panose="020B0004020202020204" pitchFamily="34" charset="0"/>
                    <a:ea typeface="DengXian" panose="02010600030101010101" pitchFamily="2" charset="-122"/>
                    <a:cs typeface="Times New Roman" panose="02020603050405020304" pitchFamily="18" charset="0"/>
                  </a:rPr>
                  <a:t>This is the formula to calculate portfolio variance which we minimize</a:t>
                </a:r>
                <a:endParaRPr lang="en-SG" sz="1200" b="1" kern="100">
                  <a:solidFill>
                    <a:srgbClr val="CC2124"/>
                  </a:solidFill>
                  <a:effectLst/>
                  <a:latin typeface="Aptos" panose="020B0004020202020204" pitchFamily="34" charset="0"/>
                  <a:ea typeface="DengXian" panose="02010600030101010101" pitchFamily="2" charset="-122"/>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36B0D4F9-7065-BA69-633C-8AE646A552FF}"/>
                  </a:ext>
                </a:extLst>
              </p:cNvPr>
              <p:cNvSpPr txBox="1">
                <a:spLocks noRot="1" noChangeAspect="1" noMove="1" noResize="1" noEditPoints="1" noAdjustHandles="1" noChangeArrowheads="1" noChangeShapeType="1" noTextEdit="1"/>
              </p:cNvSpPr>
              <p:nvPr/>
            </p:nvSpPr>
            <p:spPr>
              <a:xfrm>
                <a:off x="500944" y="2287197"/>
                <a:ext cx="5329488" cy="1317797"/>
              </a:xfrm>
              <a:prstGeom prst="rect">
                <a:avLst/>
              </a:prstGeom>
              <a:blipFill>
                <a:blip r:embed="rId4"/>
                <a:stretch>
                  <a:fillRect l="-343" t="-926" r="-229" b="-2778"/>
                </a:stretch>
              </a:blipFill>
              <a:ln w="19050">
                <a:noFill/>
              </a:ln>
            </p:spPr>
            <p:txBody>
              <a:bodyPr/>
              <a:lstStyle/>
              <a:p>
                <a:r>
                  <a:rPr lang="en-SG">
                    <a:noFill/>
                  </a:rPr>
                  <a:t> </a:t>
                </a:r>
              </a:p>
            </p:txBody>
          </p:sp>
        </mc:Fallback>
      </mc:AlternateContent>
      <p:grpSp>
        <p:nvGrpSpPr>
          <p:cNvPr id="40" name="Group 39">
            <a:extLst>
              <a:ext uri="{FF2B5EF4-FFF2-40B4-BE49-F238E27FC236}">
                <a16:creationId xmlns:a16="http://schemas.microsoft.com/office/drawing/2014/main" id="{A792C969-70E6-A598-446E-42D338FE7901}"/>
              </a:ext>
            </a:extLst>
          </p:cNvPr>
          <p:cNvGrpSpPr/>
          <p:nvPr/>
        </p:nvGrpSpPr>
        <p:grpSpPr>
          <a:xfrm>
            <a:off x="6436352" y="1462316"/>
            <a:ext cx="5251334" cy="955149"/>
            <a:chOff x="6436352" y="1462316"/>
            <a:chExt cx="5251334" cy="955149"/>
          </a:xfrm>
        </p:grpSpPr>
        <p:grpSp>
          <p:nvGrpSpPr>
            <p:cNvPr id="31" name="Group 30">
              <a:extLst>
                <a:ext uri="{FF2B5EF4-FFF2-40B4-BE49-F238E27FC236}">
                  <a16:creationId xmlns:a16="http://schemas.microsoft.com/office/drawing/2014/main" id="{0AF0176C-6321-ED89-05DA-CA862F930E56}"/>
                </a:ext>
              </a:extLst>
            </p:cNvPr>
            <p:cNvGrpSpPr/>
            <p:nvPr/>
          </p:nvGrpSpPr>
          <p:grpSpPr>
            <a:xfrm>
              <a:off x="6436353" y="1462316"/>
              <a:ext cx="5251333" cy="470660"/>
              <a:chOff x="6436352" y="1647729"/>
              <a:chExt cx="5251333" cy="470660"/>
            </a:xfrm>
          </p:grpSpPr>
          <p:sp>
            <p:nvSpPr>
              <p:cNvPr id="32" name="Google Shape;379;g33b39697dd8_0_7">
                <a:extLst>
                  <a:ext uri="{FF2B5EF4-FFF2-40B4-BE49-F238E27FC236}">
                    <a16:creationId xmlns:a16="http://schemas.microsoft.com/office/drawing/2014/main" id="{7AD93C93-9573-980F-80E2-91837CE8E6A3}"/>
                  </a:ext>
                </a:extLst>
              </p:cNvPr>
              <p:cNvSpPr txBox="1"/>
              <p:nvPr/>
            </p:nvSpPr>
            <p:spPr>
              <a:xfrm>
                <a:off x="7055643" y="1647729"/>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gn="ctr">
                  <a:lnSpc>
                    <a:spcPct val="150000"/>
                  </a:lnSpc>
                </a:pPr>
                <a:r>
                  <a:rPr lang="en-US" b="1" noProof="0">
                    <a:latin typeface="Aptos" panose="020B0004020202020204" pitchFamily="34" charset="0"/>
                    <a:ea typeface="Century Gothic"/>
                    <a:cs typeface="Century Gothic"/>
                    <a:sym typeface="Century Gothic"/>
                  </a:rPr>
                  <a:t>NO SHORT SELLING</a:t>
                </a:r>
                <a:endParaRPr lang="en-SG" b="1" noProof="0">
                  <a:latin typeface="Aptos" panose="020B0004020202020204" pitchFamily="34" charset="0"/>
                  <a:ea typeface="Century Gothic"/>
                  <a:cs typeface="Century Gothic"/>
                  <a:sym typeface="Century Gothic"/>
                </a:endParaRPr>
              </a:p>
            </p:txBody>
          </p:sp>
          <p:sp>
            <p:nvSpPr>
              <p:cNvPr id="33" name="Rectangle 32">
                <a:extLst>
                  <a:ext uri="{FF2B5EF4-FFF2-40B4-BE49-F238E27FC236}">
                    <a16:creationId xmlns:a16="http://schemas.microsoft.com/office/drawing/2014/main" id="{36D28D53-BB2B-68CF-8B92-6AA527774848}"/>
                  </a:ext>
                </a:extLst>
              </p:cNvPr>
              <p:cNvSpPr/>
              <p:nvPr/>
            </p:nvSpPr>
            <p:spPr>
              <a:xfrm>
                <a:off x="6436352" y="1647730"/>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1</a:t>
                </a:r>
                <a:endParaRPr lang="en-US" sz="2000" b="1">
                  <a:latin typeface="Aptos" panose="020B0004020202020204" pitchFamily="34" charset="0"/>
                </a:endParaRPr>
              </a:p>
            </p:txBody>
          </p:sp>
        </p:grpSp>
        <mc:AlternateContent xmlns:mc="http://schemas.openxmlformats.org/markup-compatibility/2006" xmlns:a14="http://schemas.microsoft.com/office/drawing/2010/main">
          <mc:Choice Requires="a14">
            <p:sp>
              <p:nvSpPr>
                <p:cNvPr id="37" name="Google Shape;379;g33b39697dd8_0_7">
                  <a:extLst>
                    <a:ext uri="{FF2B5EF4-FFF2-40B4-BE49-F238E27FC236}">
                      <a16:creationId xmlns:a16="http://schemas.microsoft.com/office/drawing/2014/main" id="{CEFE5954-D7E9-7A85-3B18-2DF5F4B256DB}"/>
                    </a:ext>
                  </a:extLst>
                </p:cNvPr>
                <p:cNvSpPr txBox="1"/>
                <p:nvPr/>
              </p:nvSpPr>
              <p:spPr>
                <a:xfrm>
                  <a:off x="6436352" y="1946806"/>
                  <a:ext cx="5251333" cy="470659"/>
                </a:xfrm>
                <a:prstGeom prst="rect">
                  <a:avLst/>
                </a:prstGeom>
                <a:noFill/>
                <a:ln w="19050" cap="flat" cmpd="sng">
                  <a:noFill/>
                  <a:prstDash val="solid"/>
                  <a:round/>
                  <a:headEnd type="none" w="sm" len="sm"/>
                  <a:tailEnd type="none" w="sm" len="sm"/>
                </a:ln>
              </p:spPr>
              <p:txBody>
                <a:bodyPr spcFirstLastPara="1" wrap="square" lIns="91425" tIns="0" rIns="91425" bIns="91425" anchor="t" anchorCtr="0">
                  <a:noAutofit/>
                </a:bodyPr>
                <a:lstStyle/>
                <a:p>
                  <a:pPr lvl="2" algn="ctr">
                    <a:lnSpc>
                      <a:spcPct val="150000"/>
                    </a:lnSpc>
                  </a:pPr>
                  <a14:m>
                    <m:oMathPara xmlns:m="http://schemas.openxmlformats.org/officeDocument/2006/math">
                      <m:oMathParaPr>
                        <m:jc m:val="centerGroup"/>
                      </m:oMathParaPr>
                      <m:oMath xmlns:m="http://schemas.openxmlformats.org/officeDocument/2006/math">
                        <m:r>
                          <a:rPr lang="en-US" sz="2000" b="1" i="1" noProof="0" smtClean="0">
                            <a:latin typeface="Cambria Math" panose="02040503050406030204" pitchFamily="18" charset="0"/>
                            <a:ea typeface="Century Gothic"/>
                            <a:cs typeface="Century Gothic"/>
                            <a:sym typeface="Century Gothic"/>
                          </a:rPr>
                          <m:t>𝟎</m:t>
                        </m:r>
                        <m:r>
                          <a:rPr lang="en-US" sz="2000" b="1" i="1" noProof="0" smtClean="0">
                            <a:latin typeface="Cambria Math" panose="02040503050406030204" pitchFamily="18" charset="0"/>
                            <a:ea typeface="Century Gothic"/>
                            <a:cs typeface="Century Gothic"/>
                            <a:sym typeface="Century Gothic"/>
                          </a:rPr>
                          <m:t>≤</m:t>
                        </m:r>
                        <m:sSub>
                          <m:sSubPr>
                            <m:ctrlPr>
                              <a:rPr lang="en-US" sz="2000" b="1" i="1" noProof="0" smtClean="0">
                                <a:latin typeface="Cambria Math" panose="02040503050406030204" pitchFamily="18" charset="0"/>
                                <a:sym typeface="Century Gothic"/>
                              </a:rPr>
                            </m:ctrlPr>
                          </m:sSubPr>
                          <m:e>
                            <m:r>
                              <a:rPr lang="en-US" sz="2000" b="1" i="1" noProof="0" smtClean="0">
                                <a:latin typeface="Cambria Math" panose="02040503050406030204" pitchFamily="18" charset="0"/>
                                <a:sym typeface="Century Gothic"/>
                              </a:rPr>
                              <m:t>𝒘</m:t>
                            </m:r>
                          </m:e>
                          <m:sub>
                            <m:r>
                              <a:rPr lang="en-US" sz="2000" b="1" i="1" noProof="0" smtClean="0">
                                <a:latin typeface="Cambria Math" panose="02040503050406030204" pitchFamily="18" charset="0"/>
                                <a:sym typeface="Century Gothic"/>
                              </a:rPr>
                              <m:t>𝒊</m:t>
                            </m:r>
                          </m:sub>
                        </m:sSub>
                        <m:r>
                          <a:rPr lang="en-US" sz="2000" b="1" i="1" noProof="0" smtClean="0">
                            <a:latin typeface="Cambria Math" panose="02040503050406030204" pitchFamily="18" charset="0"/>
                            <a:sym typeface="Century Gothic"/>
                          </a:rPr>
                          <m:t>≤</m:t>
                        </m:r>
                        <m:r>
                          <a:rPr lang="en-US" sz="2000" b="1" i="1" noProof="0" smtClean="0">
                            <a:latin typeface="Cambria Math" panose="02040503050406030204" pitchFamily="18" charset="0"/>
                            <a:sym typeface="Century Gothic"/>
                          </a:rPr>
                          <m:t>𝟏</m:t>
                        </m:r>
                      </m:oMath>
                    </m:oMathPara>
                  </a14:m>
                  <a:endParaRPr lang="en-SG" sz="2000" b="1" noProof="0">
                    <a:latin typeface="Aptos" panose="020B0004020202020204" pitchFamily="34" charset="0"/>
                    <a:ea typeface="Century Gothic"/>
                    <a:cs typeface="Century Gothic"/>
                    <a:sym typeface="Century Gothic"/>
                  </a:endParaRPr>
                </a:p>
              </p:txBody>
            </p:sp>
          </mc:Choice>
          <mc:Fallback xmlns="">
            <p:sp>
              <p:nvSpPr>
                <p:cNvPr id="37" name="Google Shape;379;g33b39697dd8_0_7">
                  <a:extLst>
                    <a:ext uri="{FF2B5EF4-FFF2-40B4-BE49-F238E27FC236}">
                      <a16:creationId xmlns:a16="http://schemas.microsoft.com/office/drawing/2014/main" id="{CEFE5954-D7E9-7A85-3B18-2DF5F4B256DB}"/>
                    </a:ext>
                  </a:extLst>
                </p:cNvPr>
                <p:cNvSpPr txBox="1">
                  <a:spLocks noRot="1" noChangeAspect="1" noMove="1" noResize="1" noEditPoints="1" noAdjustHandles="1" noChangeArrowheads="1" noChangeShapeType="1" noTextEdit="1"/>
                </p:cNvSpPr>
                <p:nvPr/>
              </p:nvSpPr>
              <p:spPr>
                <a:xfrm>
                  <a:off x="6436352" y="1946806"/>
                  <a:ext cx="5251333" cy="470659"/>
                </a:xfrm>
                <a:prstGeom prst="rect">
                  <a:avLst/>
                </a:prstGeom>
                <a:blipFill>
                  <a:blip r:embed="rId5"/>
                  <a:stretch>
                    <a:fillRect/>
                  </a:stretch>
                </a:blipFill>
                <a:ln w="19050" cap="flat" cmpd="sng">
                  <a:noFill/>
                  <a:prstDash val="solid"/>
                  <a:round/>
                  <a:headEnd type="none" w="sm" len="sm"/>
                  <a:tailEnd type="none" w="sm" len="sm"/>
                </a:ln>
              </p:spPr>
              <p:txBody>
                <a:bodyPr/>
                <a:lstStyle/>
                <a:p>
                  <a:r>
                    <a:rPr lang="en-SG">
                      <a:noFill/>
                    </a:rPr>
                    <a:t> </a:t>
                  </a:r>
                </a:p>
              </p:txBody>
            </p:sp>
          </mc:Fallback>
        </mc:AlternateContent>
      </p:grpSp>
      <p:grpSp>
        <p:nvGrpSpPr>
          <p:cNvPr id="39" name="Group 38">
            <a:extLst>
              <a:ext uri="{FF2B5EF4-FFF2-40B4-BE49-F238E27FC236}">
                <a16:creationId xmlns:a16="http://schemas.microsoft.com/office/drawing/2014/main" id="{0D50D692-161A-4761-B951-3C2F6B104E05}"/>
              </a:ext>
            </a:extLst>
          </p:cNvPr>
          <p:cNvGrpSpPr/>
          <p:nvPr/>
        </p:nvGrpSpPr>
        <p:grpSpPr>
          <a:xfrm>
            <a:off x="6436352" y="2638325"/>
            <a:ext cx="5251334" cy="969372"/>
            <a:chOff x="6436352" y="2607887"/>
            <a:chExt cx="5251334" cy="969372"/>
          </a:xfrm>
        </p:grpSpPr>
        <p:grpSp>
          <p:nvGrpSpPr>
            <p:cNvPr id="34" name="Group 33">
              <a:extLst>
                <a:ext uri="{FF2B5EF4-FFF2-40B4-BE49-F238E27FC236}">
                  <a16:creationId xmlns:a16="http://schemas.microsoft.com/office/drawing/2014/main" id="{64C12C5E-9C50-5F9D-24F7-2BEB24FDD3D8}"/>
                </a:ext>
              </a:extLst>
            </p:cNvPr>
            <p:cNvGrpSpPr/>
            <p:nvPr/>
          </p:nvGrpSpPr>
          <p:grpSpPr>
            <a:xfrm>
              <a:off x="6436353" y="2607887"/>
              <a:ext cx="5251333" cy="470660"/>
              <a:chOff x="6436352" y="2226123"/>
              <a:chExt cx="5251333" cy="470660"/>
            </a:xfrm>
          </p:grpSpPr>
          <p:sp>
            <p:nvSpPr>
              <p:cNvPr id="35" name="Google Shape;379;g33b39697dd8_0_7">
                <a:extLst>
                  <a:ext uri="{FF2B5EF4-FFF2-40B4-BE49-F238E27FC236}">
                    <a16:creationId xmlns:a16="http://schemas.microsoft.com/office/drawing/2014/main" id="{8A462A7E-5965-76FE-687B-0F5FBDA6167C}"/>
                  </a:ext>
                </a:extLst>
              </p:cNvPr>
              <p:cNvSpPr txBox="1"/>
              <p:nvPr/>
            </p:nvSpPr>
            <p:spPr>
              <a:xfrm>
                <a:off x="7055643" y="2226123"/>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gn="ctr">
                  <a:lnSpc>
                    <a:spcPct val="150000"/>
                  </a:lnSpc>
                </a:pPr>
                <a:r>
                  <a:rPr lang="en-US" b="1">
                    <a:solidFill>
                      <a:schemeClr val="tx1"/>
                    </a:solidFill>
                    <a:latin typeface="Aptos" panose="020B0004020202020204" pitchFamily="34" charset="0"/>
                    <a:ea typeface="Century Gothic"/>
                    <a:cs typeface="Century Gothic"/>
                    <a:sym typeface="Century Gothic"/>
                  </a:rPr>
                  <a:t>FULL INVESTMENT (NO LEVERAGE)</a:t>
                </a:r>
                <a:endParaRPr lang="en-SG" b="1" noProof="0">
                  <a:solidFill>
                    <a:schemeClr val="tx1"/>
                  </a:solidFill>
                  <a:latin typeface="Aptos" panose="020B0004020202020204" pitchFamily="34" charset="0"/>
                  <a:ea typeface="Century Gothic"/>
                  <a:cs typeface="Century Gothic"/>
                  <a:sym typeface="Century Gothic"/>
                </a:endParaRPr>
              </a:p>
            </p:txBody>
          </p:sp>
          <p:sp>
            <p:nvSpPr>
              <p:cNvPr id="36" name="Rectangle 35">
                <a:extLst>
                  <a:ext uri="{FF2B5EF4-FFF2-40B4-BE49-F238E27FC236}">
                    <a16:creationId xmlns:a16="http://schemas.microsoft.com/office/drawing/2014/main" id="{8E698844-C1D9-3F2A-7580-8919AF364976}"/>
                  </a:ext>
                </a:extLst>
              </p:cNvPr>
              <p:cNvSpPr/>
              <p:nvPr/>
            </p:nvSpPr>
            <p:spPr>
              <a:xfrm>
                <a:off x="6436352" y="2226124"/>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2</a:t>
                </a:r>
                <a:endParaRPr lang="en-US" sz="2000" b="1">
                  <a:latin typeface="Aptos" panose="020B0004020202020204" pitchFamily="34" charset="0"/>
                </a:endParaRPr>
              </a:p>
            </p:txBody>
          </p:sp>
        </p:grpSp>
        <mc:AlternateContent xmlns:mc="http://schemas.openxmlformats.org/markup-compatibility/2006" xmlns:a14="http://schemas.microsoft.com/office/drawing/2010/main">
          <mc:Choice Requires="a14">
            <p:sp>
              <p:nvSpPr>
                <p:cNvPr id="38" name="Google Shape;379;g33b39697dd8_0_7">
                  <a:extLst>
                    <a:ext uri="{FF2B5EF4-FFF2-40B4-BE49-F238E27FC236}">
                      <a16:creationId xmlns:a16="http://schemas.microsoft.com/office/drawing/2014/main" id="{A09DADBA-E083-5660-EFCA-914532A97502}"/>
                    </a:ext>
                  </a:extLst>
                </p:cNvPr>
                <p:cNvSpPr txBox="1"/>
                <p:nvPr/>
              </p:nvSpPr>
              <p:spPr>
                <a:xfrm>
                  <a:off x="6436352" y="3106600"/>
                  <a:ext cx="5251333" cy="470659"/>
                </a:xfrm>
                <a:prstGeom prst="rect">
                  <a:avLst/>
                </a:prstGeom>
                <a:noFill/>
                <a:ln w="19050" cap="flat" cmpd="sng">
                  <a:noFill/>
                  <a:prstDash val="solid"/>
                  <a:round/>
                  <a:headEnd type="none" w="sm" len="sm"/>
                  <a:tailEnd type="none" w="sm" len="sm"/>
                </a:ln>
              </p:spPr>
              <p:txBody>
                <a:bodyPr spcFirstLastPara="1" wrap="square" lIns="91425" tIns="0" rIns="91425" bIns="91425" anchor="t" anchorCtr="0">
                  <a:noAutofit/>
                </a:bodyPr>
                <a:lstStyle/>
                <a:p>
                  <a:pPr lvl="2" algn="ctr">
                    <a:lnSpc>
                      <a:spcPct val="150000"/>
                    </a:lnSpc>
                  </a:pPr>
                  <a14:m>
                    <m:oMathPara xmlns:m="http://schemas.openxmlformats.org/officeDocument/2006/math">
                      <m:oMathParaPr>
                        <m:jc m:val="centerGroup"/>
                      </m:oMathParaPr>
                      <m:oMath xmlns:m="http://schemas.openxmlformats.org/officeDocument/2006/math">
                        <m:r>
                          <a:rPr lang="en-SG" sz="2000" b="1" i="1" kern="100" smtClean="0">
                            <a:latin typeface="Cambria Math" panose="02040503050406030204" pitchFamily="18" charset="0"/>
                            <a:ea typeface="DengXian" panose="02010600030101010101" pitchFamily="2" charset="-122"/>
                            <a:cs typeface="Times New Roman" panose="02020603050405020304" pitchFamily="18" charset="0"/>
                          </a:rPr>
                          <m:t>𝜮</m:t>
                        </m:r>
                        <m:sSub>
                          <m:sSubPr>
                            <m:ctrlPr>
                              <a:rPr lang="en-SG" sz="2000" b="1" i="1" kern="100"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2000" b="1" i="1" kern="100" smtClean="0">
                                <a:latin typeface="Cambria Math" panose="02040503050406030204" pitchFamily="18" charset="0"/>
                                <a:ea typeface="DengXian" panose="02010600030101010101" pitchFamily="2" charset="-122"/>
                                <a:cs typeface="Times New Roman" panose="02020603050405020304" pitchFamily="18" charset="0"/>
                              </a:rPr>
                              <m:t>𝒘</m:t>
                            </m:r>
                          </m:e>
                          <m:sub>
                            <m:r>
                              <a:rPr lang="en-US" sz="2000" b="1" i="1" kern="100" smtClean="0">
                                <a:latin typeface="Cambria Math" panose="02040503050406030204" pitchFamily="18" charset="0"/>
                                <a:ea typeface="DengXian" panose="02010600030101010101" pitchFamily="2" charset="-122"/>
                                <a:cs typeface="Times New Roman" panose="02020603050405020304" pitchFamily="18" charset="0"/>
                              </a:rPr>
                              <m:t>𝒊</m:t>
                            </m:r>
                          </m:sub>
                        </m:sSub>
                        <m:r>
                          <a:rPr lang="en-US" sz="2000" b="1" i="1" kern="100" smtClean="0">
                            <a:latin typeface="Cambria Math" panose="02040503050406030204" pitchFamily="18" charset="0"/>
                            <a:ea typeface="DengXian" panose="02010600030101010101" pitchFamily="2" charset="-122"/>
                            <a:cs typeface="Times New Roman" panose="02020603050405020304" pitchFamily="18" charset="0"/>
                          </a:rPr>
                          <m:t>=</m:t>
                        </m:r>
                        <m:r>
                          <a:rPr lang="en-US" sz="2000" b="1" i="1" kern="100" smtClean="0">
                            <a:latin typeface="Cambria Math" panose="02040503050406030204" pitchFamily="18" charset="0"/>
                            <a:ea typeface="DengXian" panose="02010600030101010101" pitchFamily="2" charset="-122"/>
                            <a:cs typeface="Times New Roman" panose="02020603050405020304" pitchFamily="18" charset="0"/>
                          </a:rPr>
                          <m:t>𝟏</m:t>
                        </m:r>
                      </m:oMath>
                    </m:oMathPara>
                  </a14:m>
                  <a:endParaRPr lang="en-SG" sz="2000" b="1" noProof="0">
                    <a:latin typeface="Aptos" panose="020B0004020202020204" pitchFamily="34" charset="0"/>
                    <a:ea typeface="Century Gothic"/>
                    <a:cs typeface="Century Gothic"/>
                    <a:sym typeface="Century Gothic"/>
                  </a:endParaRPr>
                </a:p>
              </p:txBody>
            </p:sp>
          </mc:Choice>
          <mc:Fallback xmlns="">
            <p:sp>
              <p:nvSpPr>
                <p:cNvPr id="38" name="Google Shape;379;g33b39697dd8_0_7">
                  <a:extLst>
                    <a:ext uri="{FF2B5EF4-FFF2-40B4-BE49-F238E27FC236}">
                      <a16:creationId xmlns:a16="http://schemas.microsoft.com/office/drawing/2014/main" id="{A09DADBA-E083-5660-EFCA-914532A97502}"/>
                    </a:ext>
                  </a:extLst>
                </p:cNvPr>
                <p:cNvSpPr txBox="1">
                  <a:spLocks noRot="1" noChangeAspect="1" noMove="1" noResize="1" noEditPoints="1" noAdjustHandles="1" noChangeArrowheads="1" noChangeShapeType="1" noTextEdit="1"/>
                </p:cNvSpPr>
                <p:nvPr/>
              </p:nvSpPr>
              <p:spPr>
                <a:xfrm>
                  <a:off x="6436352" y="3106600"/>
                  <a:ext cx="5251333" cy="470659"/>
                </a:xfrm>
                <a:prstGeom prst="rect">
                  <a:avLst/>
                </a:prstGeom>
                <a:blipFill>
                  <a:blip r:embed="rId6"/>
                  <a:stretch>
                    <a:fillRect/>
                  </a:stretch>
                </a:blipFill>
                <a:ln w="19050" cap="flat" cmpd="sng">
                  <a:noFill/>
                  <a:prstDash val="solid"/>
                  <a:round/>
                  <a:headEnd type="none" w="sm" len="sm"/>
                  <a:tailEnd type="none" w="sm" len="sm"/>
                </a:ln>
              </p:spPr>
              <p:txBody>
                <a:bodyPr/>
                <a:lstStyle/>
                <a:p>
                  <a:r>
                    <a:rPr lang="en-SG">
                      <a:noFill/>
                    </a:rPr>
                    <a:t> </a:t>
                  </a:r>
                </a:p>
              </p:txBody>
            </p:sp>
          </mc:Fallback>
        </mc:AlternateContent>
      </p:grpSp>
      <p:sp>
        <p:nvSpPr>
          <p:cNvPr id="43" name="TextBox 42">
            <a:extLst>
              <a:ext uri="{FF2B5EF4-FFF2-40B4-BE49-F238E27FC236}">
                <a16:creationId xmlns:a16="http://schemas.microsoft.com/office/drawing/2014/main" id="{CA364EC2-B6EC-102A-F390-16CD8C2C14AE}"/>
              </a:ext>
            </a:extLst>
          </p:cNvPr>
          <p:cNvSpPr txBox="1"/>
          <p:nvPr/>
        </p:nvSpPr>
        <p:spPr>
          <a:xfrm>
            <a:off x="6436350" y="3712550"/>
            <a:ext cx="5251335"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OUTPUT / RESULTS</a:t>
            </a:r>
            <a:endParaRPr lang="en-SG" b="1">
              <a:solidFill>
                <a:schemeClr val="bg1"/>
              </a:solidFill>
              <a:latin typeface="Aptos" panose="020B0004020202020204" pitchFamily="34" charset="0"/>
            </a:endParaRPr>
          </a:p>
        </p:txBody>
      </p:sp>
      <p:pic>
        <p:nvPicPr>
          <p:cNvPr id="22" name="Picture 21">
            <a:extLst>
              <a:ext uri="{FF2B5EF4-FFF2-40B4-BE49-F238E27FC236}">
                <a16:creationId xmlns:a16="http://schemas.microsoft.com/office/drawing/2014/main" id="{A2EC3123-578B-DB3B-E99B-648EE1EECFDD}"/>
              </a:ext>
            </a:extLst>
          </p:cNvPr>
          <p:cNvPicPr>
            <a:picLocks/>
          </p:cNvPicPr>
          <p:nvPr/>
        </p:nvPicPr>
        <p:blipFill>
          <a:blip r:embed="rId7"/>
          <a:stretch>
            <a:fillRect/>
          </a:stretch>
        </p:blipFill>
        <p:spPr>
          <a:xfrm>
            <a:off x="6436350" y="4018618"/>
            <a:ext cx="5230368" cy="2194560"/>
          </a:xfrm>
          <a:prstGeom prst="rect">
            <a:avLst/>
          </a:prstGeom>
          <a:ln>
            <a:solidFill>
              <a:schemeClr val="tx1"/>
            </a:solidFill>
          </a:ln>
        </p:spPr>
      </p:pic>
      <p:sp>
        <p:nvSpPr>
          <p:cNvPr id="23" name="TextBox 22">
            <a:extLst>
              <a:ext uri="{FF2B5EF4-FFF2-40B4-BE49-F238E27FC236}">
                <a16:creationId xmlns:a16="http://schemas.microsoft.com/office/drawing/2014/main" id="{0AB37A8F-1573-086C-8AAD-6D013C2B5ED7}"/>
              </a:ext>
            </a:extLst>
          </p:cNvPr>
          <p:cNvSpPr txBox="1"/>
          <p:nvPr/>
        </p:nvSpPr>
        <p:spPr>
          <a:xfrm>
            <a:off x="540022" y="4322051"/>
            <a:ext cx="5251332" cy="1587694"/>
          </a:xfrm>
          <a:prstGeom prst="rect">
            <a:avLst/>
          </a:prstGeom>
          <a:noFill/>
        </p:spPr>
        <p:txBody>
          <a:bodyPr wrap="square">
            <a:noAutofit/>
          </a:bodyPr>
          <a:lstStyle/>
          <a:p>
            <a:pPr algn="ctr"/>
            <a:r>
              <a:rPr lang="en-US" sz="4000" b="1" i="0" u="sng">
                <a:solidFill>
                  <a:srgbClr val="CC2124"/>
                </a:solidFill>
                <a:effectLst/>
                <a:latin typeface="Aptos" panose="020B0004020202020204" pitchFamily="34" charset="0"/>
              </a:rPr>
              <a:t>Monthly Rebalancing</a:t>
            </a:r>
          </a:p>
          <a:p>
            <a:pPr algn="ctr"/>
            <a:r>
              <a:rPr lang="en-US" sz="3000" b="1">
                <a:solidFill>
                  <a:srgbClr val="FF0000"/>
                </a:solidFill>
                <a:latin typeface="Aptos" panose="020B0004020202020204" pitchFamily="34" charset="0"/>
              </a:rPr>
              <a:t>90 Days </a:t>
            </a:r>
            <a:r>
              <a:rPr lang="en-US" sz="3000" b="1">
                <a:solidFill>
                  <a:schemeClr val="tx1"/>
                </a:solidFill>
                <a:latin typeface="Aptos" panose="020B0004020202020204" pitchFamily="34" charset="0"/>
              </a:rPr>
              <a:t>Lookback Window (Rolling Basis) </a:t>
            </a:r>
          </a:p>
        </p:txBody>
      </p:sp>
    </p:spTree>
    <p:extLst>
      <p:ext uri="{BB962C8B-B14F-4D97-AF65-F5344CB8AC3E}">
        <p14:creationId xmlns:p14="http://schemas.microsoft.com/office/powerpoint/2010/main" val="430574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3C7CD-9340-269C-E1E4-1ADFDCFD3F30}"/>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D1B6378-2CA6-B3E6-0614-65B6000ECE21}"/>
              </a:ext>
            </a:extLst>
          </p:cNvPr>
          <p:cNvSpPr>
            <a:spLocks noGrp="1"/>
          </p:cNvSpPr>
          <p:nvPr>
            <p:ph type="body" sz="quarter" idx="10"/>
          </p:nvPr>
        </p:nvSpPr>
        <p:spPr/>
        <p:txBody>
          <a:bodyPr wrap="square" lIns="91440" tIns="45720" rIns="91440" bIns="45720" anchor="t">
            <a:spAutoFit/>
          </a:bodyPr>
          <a:lstStyle/>
          <a:p>
            <a:r>
              <a:rPr lang="en-US">
                <a:latin typeface="Aptos" panose="020B0004020202020204" pitchFamily="34" charset="0"/>
              </a:rPr>
              <a:t>Understanding Mean Variance Optimization</a:t>
            </a:r>
          </a:p>
        </p:txBody>
      </p:sp>
      <p:sp>
        <p:nvSpPr>
          <p:cNvPr id="13" name="Text Placeholder 12">
            <a:extLst>
              <a:ext uri="{FF2B5EF4-FFF2-40B4-BE49-F238E27FC236}">
                <a16:creationId xmlns:a16="http://schemas.microsoft.com/office/drawing/2014/main" id="{35596268-FBB5-190F-7B56-7438F56FF127}"/>
              </a:ext>
            </a:extLst>
          </p:cNvPr>
          <p:cNvSpPr>
            <a:spLocks noGrp="1"/>
          </p:cNvSpPr>
          <p:nvPr>
            <p:ph type="body" sz="quarter" idx="11"/>
          </p:nvPr>
        </p:nvSpPr>
        <p:spPr/>
        <p:txBody>
          <a:bodyPr/>
          <a:lstStyle/>
          <a:p>
            <a:endParaRPr lang="en-SG">
              <a:latin typeface="Aptos" panose="020B0004020202020204" pitchFamily="34" charset="0"/>
            </a:endParaRPr>
          </a:p>
        </p:txBody>
      </p:sp>
      <p:sp>
        <p:nvSpPr>
          <p:cNvPr id="21" name="TextBox 20">
            <a:extLst>
              <a:ext uri="{FF2B5EF4-FFF2-40B4-BE49-F238E27FC236}">
                <a16:creationId xmlns:a16="http://schemas.microsoft.com/office/drawing/2014/main" id="{E2B6F83D-64B5-D1CA-B6F6-E51F926106EE}"/>
              </a:ext>
            </a:extLst>
          </p:cNvPr>
          <p:cNvSpPr txBox="1"/>
          <p:nvPr/>
        </p:nvSpPr>
        <p:spPr>
          <a:xfrm>
            <a:off x="6436353" y="996886"/>
            <a:ext cx="5251334"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Constraints</a:t>
            </a:r>
            <a:endParaRPr lang="en-SG" b="1">
              <a:solidFill>
                <a:schemeClr val="bg1"/>
              </a:solidFill>
              <a:latin typeface="Aptos" panose="020B0004020202020204" pitchFamily="34" charset="0"/>
            </a:endParaRPr>
          </a:p>
        </p:txBody>
      </p:sp>
      <p:grpSp>
        <p:nvGrpSpPr>
          <p:cNvPr id="40" name="Group 39">
            <a:extLst>
              <a:ext uri="{FF2B5EF4-FFF2-40B4-BE49-F238E27FC236}">
                <a16:creationId xmlns:a16="http://schemas.microsoft.com/office/drawing/2014/main" id="{D53F2655-0B1A-D40C-964F-DBB6A30DCD7C}"/>
              </a:ext>
            </a:extLst>
          </p:cNvPr>
          <p:cNvGrpSpPr/>
          <p:nvPr/>
        </p:nvGrpSpPr>
        <p:grpSpPr>
          <a:xfrm>
            <a:off x="6436351" y="1424219"/>
            <a:ext cx="5251333" cy="692782"/>
            <a:chOff x="6436352" y="1462316"/>
            <a:chExt cx="5251334" cy="807264"/>
          </a:xfrm>
        </p:grpSpPr>
        <p:grpSp>
          <p:nvGrpSpPr>
            <p:cNvPr id="31" name="Group 30">
              <a:extLst>
                <a:ext uri="{FF2B5EF4-FFF2-40B4-BE49-F238E27FC236}">
                  <a16:creationId xmlns:a16="http://schemas.microsoft.com/office/drawing/2014/main" id="{B633B8B4-32F0-1F89-DD5E-3E039BE6E459}"/>
                </a:ext>
              </a:extLst>
            </p:cNvPr>
            <p:cNvGrpSpPr/>
            <p:nvPr/>
          </p:nvGrpSpPr>
          <p:grpSpPr>
            <a:xfrm>
              <a:off x="6436353" y="1462316"/>
              <a:ext cx="5251333" cy="358636"/>
              <a:chOff x="6436352" y="1647729"/>
              <a:chExt cx="5251333" cy="358636"/>
            </a:xfrm>
          </p:grpSpPr>
          <p:sp>
            <p:nvSpPr>
              <p:cNvPr id="32" name="Google Shape;379;g33b39697dd8_0_7">
                <a:extLst>
                  <a:ext uri="{FF2B5EF4-FFF2-40B4-BE49-F238E27FC236}">
                    <a16:creationId xmlns:a16="http://schemas.microsoft.com/office/drawing/2014/main" id="{F016B1C8-1CE6-D54F-6257-89957346603B}"/>
                  </a:ext>
                </a:extLst>
              </p:cNvPr>
              <p:cNvSpPr txBox="1"/>
              <p:nvPr/>
            </p:nvSpPr>
            <p:spPr>
              <a:xfrm>
                <a:off x="7055643" y="1647729"/>
                <a:ext cx="4632042" cy="358636"/>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ctr" anchorCtr="0">
                <a:noAutofit/>
              </a:bodyPr>
              <a:lstStyle/>
              <a:p>
                <a:pPr lvl="2" algn="ctr">
                  <a:lnSpc>
                    <a:spcPct val="150000"/>
                  </a:lnSpc>
                </a:pPr>
                <a:r>
                  <a:rPr lang="en-US" b="1" noProof="0">
                    <a:latin typeface="Aptos" panose="020B0004020202020204" pitchFamily="34" charset="0"/>
                    <a:ea typeface="Century Gothic"/>
                    <a:cs typeface="Century Gothic"/>
                    <a:sym typeface="Century Gothic"/>
                  </a:rPr>
                  <a:t>NO SHORT SELLING</a:t>
                </a:r>
                <a:endParaRPr lang="en-SG" b="1" noProof="0">
                  <a:latin typeface="Aptos" panose="020B0004020202020204" pitchFamily="34" charset="0"/>
                  <a:ea typeface="Century Gothic"/>
                  <a:cs typeface="Century Gothic"/>
                  <a:sym typeface="Century Gothic"/>
                </a:endParaRPr>
              </a:p>
            </p:txBody>
          </p:sp>
          <p:sp>
            <p:nvSpPr>
              <p:cNvPr id="33" name="Rectangle 32">
                <a:extLst>
                  <a:ext uri="{FF2B5EF4-FFF2-40B4-BE49-F238E27FC236}">
                    <a16:creationId xmlns:a16="http://schemas.microsoft.com/office/drawing/2014/main" id="{00406843-B577-BA77-67E1-6F1E94250540}"/>
                  </a:ext>
                </a:extLst>
              </p:cNvPr>
              <p:cNvSpPr/>
              <p:nvPr/>
            </p:nvSpPr>
            <p:spPr>
              <a:xfrm>
                <a:off x="6436352" y="1647730"/>
                <a:ext cx="373428" cy="35863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1</a:t>
                </a:r>
                <a:endParaRPr lang="en-US" sz="2000" b="1">
                  <a:latin typeface="Aptos" panose="020B0004020202020204" pitchFamily="34" charset="0"/>
                </a:endParaRPr>
              </a:p>
            </p:txBody>
          </p:sp>
        </p:grpSp>
        <mc:AlternateContent xmlns:mc="http://schemas.openxmlformats.org/markup-compatibility/2006" xmlns:a14="http://schemas.microsoft.com/office/drawing/2010/main">
          <mc:Choice Requires="a14">
            <p:sp>
              <p:nvSpPr>
                <p:cNvPr id="37" name="Google Shape;379;g33b39697dd8_0_7">
                  <a:extLst>
                    <a:ext uri="{FF2B5EF4-FFF2-40B4-BE49-F238E27FC236}">
                      <a16:creationId xmlns:a16="http://schemas.microsoft.com/office/drawing/2014/main" id="{C41CF5F5-2E5D-987F-7F5B-DDDBD0397E91}"/>
                    </a:ext>
                  </a:extLst>
                </p:cNvPr>
                <p:cNvSpPr txBox="1"/>
                <p:nvPr/>
              </p:nvSpPr>
              <p:spPr>
                <a:xfrm>
                  <a:off x="6436352" y="1946806"/>
                  <a:ext cx="5251333" cy="322774"/>
                </a:xfrm>
                <a:prstGeom prst="rect">
                  <a:avLst/>
                </a:prstGeom>
                <a:noFill/>
                <a:ln w="19050" cap="flat" cmpd="sng">
                  <a:noFill/>
                  <a:prstDash val="solid"/>
                  <a:round/>
                  <a:headEnd type="none" w="sm" len="sm"/>
                  <a:tailEnd type="none" w="sm" len="sm"/>
                </a:ln>
              </p:spPr>
              <p:txBody>
                <a:bodyPr spcFirstLastPara="1" wrap="square" lIns="91425" tIns="0" rIns="91425" bIns="91425" anchor="ctr" anchorCtr="0">
                  <a:noAutofit/>
                </a:bodyPr>
                <a:lstStyle/>
                <a:p>
                  <a:pPr lvl="2" algn="ctr">
                    <a:lnSpc>
                      <a:spcPct val="150000"/>
                    </a:lnSpc>
                  </a:pPr>
                  <a14:m>
                    <m:oMathPara xmlns:m="http://schemas.openxmlformats.org/officeDocument/2006/math">
                      <m:oMathParaPr>
                        <m:jc m:val="centerGroup"/>
                      </m:oMathParaPr>
                      <m:oMath xmlns:m="http://schemas.openxmlformats.org/officeDocument/2006/math">
                        <m:r>
                          <a:rPr lang="en-US" b="1" i="1" noProof="0" smtClean="0">
                            <a:latin typeface="Cambria Math" panose="02040503050406030204" pitchFamily="18" charset="0"/>
                            <a:ea typeface="Century Gothic"/>
                            <a:cs typeface="Century Gothic"/>
                            <a:sym typeface="Century Gothic"/>
                          </a:rPr>
                          <m:t>𝟎</m:t>
                        </m:r>
                        <m:r>
                          <a:rPr lang="en-US" b="1" i="1" noProof="0" smtClean="0">
                            <a:latin typeface="Cambria Math" panose="02040503050406030204" pitchFamily="18" charset="0"/>
                            <a:ea typeface="Century Gothic"/>
                            <a:cs typeface="Century Gothic"/>
                            <a:sym typeface="Century Gothic"/>
                          </a:rPr>
                          <m:t>≤</m:t>
                        </m:r>
                        <m:sSub>
                          <m:sSubPr>
                            <m:ctrlPr>
                              <a:rPr lang="en-US" b="1" i="1" noProof="0" smtClean="0">
                                <a:latin typeface="Cambria Math" panose="02040503050406030204" pitchFamily="18" charset="0"/>
                                <a:sym typeface="Century Gothic"/>
                              </a:rPr>
                            </m:ctrlPr>
                          </m:sSubPr>
                          <m:e>
                            <m:r>
                              <a:rPr lang="en-US" b="1" i="1" noProof="0" smtClean="0">
                                <a:latin typeface="Cambria Math" panose="02040503050406030204" pitchFamily="18" charset="0"/>
                                <a:sym typeface="Century Gothic"/>
                              </a:rPr>
                              <m:t>𝒘</m:t>
                            </m:r>
                          </m:e>
                          <m:sub>
                            <m:r>
                              <a:rPr lang="en-US" b="1" i="1" noProof="0" smtClean="0">
                                <a:latin typeface="Cambria Math" panose="02040503050406030204" pitchFamily="18" charset="0"/>
                                <a:sym typeface="Century Gothic"/>
                              </a:rPr>
                              <m:t>𝒊</m:t>
                            </m:r>
                          </m:sub>
                        </m:sSub>
                        <m:r>
                          <a:rPr lang="en-US" b="1" i="1" noProof="0" smtClean="0">
                            <a:latin typeface="Cambria Math" panose="02040503050406030204" pitchFamily="18" charset="0"/>
                            <a:sym typeface="Century Gothic"/>
                          </a:rPr>
                          <m:t>≤</m:t>
                        </m:r>
                        <m:r>
                          <a:rPr lang="en-US" b="1" i="1" noProof="0" smtClean="0">
                            <a:latin typeface="Cambria Math" panose="02040503050406030204" pitchFamily="18" charset="0"/>
                            <a:sym typeface="Century Gothic"/>
                          </a:rPr>
                          <m:t>𝟏</m:t>
                        </m:r>
                      </m:oMath>
                    </m:oMathPara>
                  </a14:m>
                  <a:endParaRPr lang="en-SG" b="1" noProof="0">
                    <a:latin typeface="Aptos" panose="020B0004020202020204" pitchFamily="34" charset="0"/>
                    <a:ea typeface="Century Gothic"/>
                    <a:cs typeface="Century Gothic"/>
                    <a:sym typeface="Century Gothic"/>
                  </a:endParaRPr>
                </a:p>
              </p:txBody>
            </p:sp>
          </mc:Choice>
          <mc:Fallback xmlns="">
            <p:sp>
              <p:nvSpPr>
                <p:cNvPr id="37" name="Google Shape;379;g33b39697dd8_0_7">
                  <a:extLst>
                    <a:ext uri="{FF2B5EF4-FFF2-40B4-BE49-F238E27FC236}">
                      <a16:creationId xmlns:a16="http://schemas.microsoft.com/office/drawing/2014/main" id="{C41CF5F5-2E5D-987F-7F5B-DDDBD0397E91}"/>
                    </a:ext>
                  </a:extLst>
                </p:cNvPr>
                <p:cNvSpPr txBox="1">
                  <a:spLocks noRot="1" noChangeAspect="1" noMove="1" noResize="1" noEditPoints="1" noAdjustHandles="1" noChangeArrowheads="1" noChangeShapeType="1" noTextEdit="1"/>
                </p:cNvSpPr>
                <p:nvPr/>
              </p:nvSpPr>
              <p:spPr>
                <a:xfrm>
                  <a:off x="6436352" y="1946806"/>
                  <a:ext cx="5251333" cy="322774"/>
                </a:xfrm>
                <a:prstGeom prst="rect">
                  <a:avLst/>
                </a:prstGeom>
                <a:blipFill>
                  <a:blip r:embed="rId3"/>
                  <a:stretch>
                    <a:fillRect/>
                  </a:stretch>
                </a:blipFill>
                <a:ln w="19050" cap="flat" cmpd="sng">
                  <a:noFill/>
                  <a:prstDash val="solid"/>
                  <a:round/>
                  <a:headEnd type="none" w="sm" len="sm"/>
                  <a:tailEnd type="none" w="sm" len="sm"/>
                </a:ln>
              </p:spPr>
              <p:txBody>
                <a:bodyPr/>
                <a:lstStyle/>
                <a:p>
                  <a:r>
                    <a:rPr lang="en-SG">
                      <a:noFill/>
                    </a:rPr>
                    <a:t> </a:t>
                  </a:r>
                </a:p>
              </p:txBody>
            </p:sp>
          </mc:Fallback>
        </mc:AlternateContent>
      </p:grpSp>
      <p:sp>
        <p:nvSpPr>
          <p:cNvPr id="2" name="TextBox 1">
            <a:extLst>
              <a:ext uri="{FF2B5EF4-FFF2-40B4-BE49-F238E27FC236}">
                <a16:creationId xmlns:a16="http://schemas.microsoft.com/office/drawing/2014/main" id="{726C9139-8D20-BEB9-5DE9-CBDF20A02FCC}"/>
              </a:ext>
            </a:extLst>
          </p:cNvPr>
          <p:cNvSpPr txBox="1"/>
          <p:nvPr/>
        </p:nvSpPr>
        <p:spPr>
          <a:xfrm>
            <a:off x="500945" y="996887"/>
            <a:ext cx="5251334"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Objection Function</a:t>
            </a:r>
            <a:endParaRPr lang="en-SG" b="1">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55DE60-908D-8875-F408-7283AD7F13AE}"/>
                  </a:ext>
                </a:extLst>
              </p:cNvPr>
              <p:cNvSpPr txBox="1"/>
              <p:nvPr/>
            </p:nvSpPr>
            <p:spPr>
              <a:xfrm>
                <a:off x="500945" y="1462316"/>
                <a:ext cx="5251334" cy="718851"/>
              </a:xfrm>
              <a:prstGeom prst="rect">
                <a:avLst/>
              </a:prstGeom>
              <a:noFill/>
              <a:ln w="19050">
                <a:noFill/>
              </a:ln>
            </p:spPr>
            <p:txBody>
              <a:bodyPr wrap="square" rtlCol="0">
                <a:spAutoFit/>
              </a:bodyPr>
              <a:lstStyle/>
              <a:p>
                <a:pPr algn="ctr"/>
                <a:r>
                  <a:rPr lang="en-US" sz="4000" b="1">
                    <a:solidFill>
                      <a:schemeClr val="tx1"/>
                    </a:solidFill>
                    <a:latin typeface="Aptos" panose="020B0004020202020204" pitchFamily="34" charset="0"/>
                  </a:rPr>
                  <a:t>Minimize: </a:t>
                </a:r>
                <a14:m>
                  <m:oMath xmlns:m="http://schemas.openxmlformats.org/officeDocument/2006/math">
                    <m:sSup>
                      <m:sSupPr>
                        <m:ctrlPr>
                          <a:rPr lang="en-US" sz="4000" b="1" i="1" smtClean="0">
                            <a:solidFill>
                              <a:schemeClr val="tx1"/>
                            </a:solidFill>
                            <a:latin typeface="Cambria Math" panose="02040503050406030204" pitchFamily="18" charset="0"/>
                          </a:rPr>
                        </m:ctrlPr>
                      </m:sSupPr>
                      <m:e>
                        <m:r>
                          <a:rPr lang="en-US" sz="4000" b="1" i="1" smtClean="0">
                            <a:solidFill>
                              <a:schemeClr val="tx1"/>
                            </a:solidFill>
                            <a:latin typeface="Cambria Math" panose="02040503050406030204" pitchFamily="18" charset="0"/>
                          </a:rPr>
                          <m:t>𝒘</m:t>
                        </m:r>
                      </m:e>
                      <m:sup>
                        <m:r>
                          <a:rPr lang="en-US" sz="4000" b="1" i="1" smtClean="0">
                            <a:solidFill>
                              <a:schemeClr val="tx1"/>
                            </a:solidFill>
                            <a:latin typeface="Cambria Math" panose="02040503050406030204" pitchFamily="18" charset="0"/>
                          </a:rPr>
                          <m:t>𝑻</m:t>
                        </m:r>
                      </m:sup>
                    </m:sSup>
                    <m:r>
                      <a:rPr lang="en-SG" sz="4000" i="1" kern="100">
                        <a:latin typeface="Cambria Math" panose="02040503050406030204" pitchFamily="18" charset="0"/>
                        <a:ea typeface="DengXian" panose="02010600030101010101" pitchFamily="2" charset="-122"/>
                        <a:cs typeface="Times New Roman" panose="02020603050405020304" pitchFamily="18" charset="0"/>
                      </a:rPr>
                      <m:t>𝛴</m:t>
                    </m:r>
                    <m:r>
                      <a:rPr lang="en-US" sz="4000" b="0" i="1" kern="100" smtClean="0">
                        <a:latin typeface="Cambria Math" panose="02040503050406030204" pitchFamily="18" charset="0"/>
                        <a:ea typeface="DengXian" panose="02010600030101010101" pitchFamily="2" charset="-122"/>
                        <a:cs typeface="Times New Roman" panose="02020603050405020304" pitchFamily="18" charset="0"/>
                      </a:rPr>
                      <m:t>𝑤</m:t>
                    </m:r>
                  </m:oMath>
                </a14:m>
                <a:endParaRPr lang="en-SG" sz="4000" b="1">
                  <a:solidFill>
                    <a:schemeClr val="tx1"/>
                  </a:solidFill>
                  <a:latin typeface="Aptos" panose="020B0004020202020204" pitchFamily="34" charset="0"/>
                </a:endParaRPr>
              </a:p>
            </p:txBody>
          </p:sp>
        </mc:Choice>
        <mc:Fallback xmlns="">
          <p:sp>
            <p:nvSpPr>
              <p:cNvPr id="4" name="TextBox 3">
                <a:extLst>
                  <a:ext uri="{FF2B5EF4-FFF2-40B4-BE49-F238E27FC236}">
                    <a16:creationId xmlns:a16="http://schemas.microsoft.com/office/drawing/2014/main" id="{AF55DE60-908D-8875-F408-7283AD7F13AE}"/>
                  </a:ext>
                </a:extLst>
              </p:cNvPr>
              <p:cNvSpPr txBox="1">
                <a:spLocks noRot="1" noChangeAspect="1" noMove="1" noResize="1" noEditPoints="1" noAdjustHandles="1" noChangeArrowheads="1" noChangeShapeType="1" noTextEdit="1"/>
              </p:cNvSpPr>
              <p:nvPr/>
            </p:nvSpPr>
            <p:spPr>
              <a:xfrm>
                <a:off x="500945" y="1462316"/>
                <a:ext cx="5251334" cy="718851"/>
              </a:xfrm>
              <a:prstGeom prst="rect">
                <a:avLst/>
              </a:prstGeom>
              <a:blipFill>
                <a:blip r:embed="rId4"/>
                <a:stretch>
                  <a:fillRect t="-12712" b="-36441"/>
                </a:stretch>
              </a:blipFill>
              <a:ln w="19050">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C6C2D3-7628-E657-79E6-EA3D58CA4352}"/>
                  </a:ext>
                </a:extLst>
              </p:cNvPr>
              <p:cNvSpPr txBox="1"/>
              <p:nvPr/>
            </p:nvSpPr>
            <p:spPr>
              <a:xfrm>
                <a:off x="500944" y="2287197"/>
                <a:ext cx="5329488" cy="1317797"/>
              </a:xfrm>
              <a:prstGeom prst="rect">
                <a:avLst/>
              </a:prstGeom>
              <a:noFill/>
              <a:ln w="19050">
                <a:noFill/>
              </a:ln>
            </p:spPr>
            <p:txBody>
              <a:bodyPr wrap="square" rtlCol="0">
                <a:spAutoFit/>
              </a:bodyPr>
              <a:lstStyle/>
              <a:p>
                <a:r>
                  <a:rPr lang="en-US" b="1">
                    <a:solidFill>
                      <a:schemeClr val="tx1"/>
                    </a:solidFill>
                    <a:latin typeface="Aptos" panose="020B0004020202020204" pitchFamily="34" charset="0"/>
                  </a:rPr>
                  <a:t>Where:</a:t>
                </a:r>
              </a:p>
              <a:p>
                <a:r>
                  <a:rPr lang="en-US" b="1">
                    <a:solidFill>
                      <a:schemeClr val="tx1"/>
                    </a:solidFill>
                    <a:latin typeface="Aptos" panose="020B0004020202020204" pitchFamily="34" charset="0"/>
                  </a:rPr>
                  <a:t>w: </a:t>
                </a:r>
                <a:r>
                  <a:rPr lang="en-US">
                    <a:solidFill>
                      <a:schemeClr val="tx1"/>
                    </a:solidFill>
                    <a:latin typeface="Aptos" panose="020B0004020202020204" pitchFamily="34" charset="0"/>
                  </a:rPr>
                  <a:t>Weight vector </a:t>
                </a:r>
                <a:r>
                  <a:rPr lang="en-US" sz="1200">
                    <a:solidFill>
                      <a:schemeClr val="tx1"/>
                    </a:solidFill>
                    <a:latin typeface="Aptos" panose="020B0004020202020204" pitchFamily="34" charset="0"/>
                  </a:rPr>
                  <a:t>(how much you invested in each stock)</a:t>
                </a:r>
              </a:p>
              <a:p>
                <a14:m>
                  <m:oMath xmlns:m="http://schemas.openxmlformats.org/officeDocument/2006/math">
                    <m:r>
                      <a:rPr lang="en-SG" sz="1600" b="1" i="1" kern="100" smtClean="0">
                        <a:latin typeface="Cambria Math" panose="02040503050406030204" pitchFamily="18" charset="0"/>
                        <a:ea typeface="DengXian" panose="02010600030101010101" pitchFamily="2" charset="-122"/>
                        <a:cs typeface="Times New Roman" panose="02020603050405020304" pitchFamily="18" charset="0"/>
                      </a:rPr>
                      <m:t>𝜮</m:t>
                    </m:r>
                  </m:oMath>
                </a14:m>
                <a:r>
                  <a:rPr lang="en-SG" b="1">
                    <a:solidFill>
                      <a:schemeClr val="tx1"/>
                    </a:solidFill>
                    <a:latin typeface="Aptos" panose="020B0004020202020204" pitchFamily="34" charset="0"/>
                  </a:rPr>
                  <a:t>: </a:t>
                </a:r>
                <a:r>
                  <a:rPr lang="en-SG">
                    <a:solidFill>
                      <a:schemeClr val="tx1"/>
                    </a:solidFill>
                    <a:latin typeface="Aptos" panose="020B0004020202020204" pitchFamily="34" charset="0"/>
                  </a:rPr>
                  <a:t>Covariance matrix of stock returns </a:t>
                </a:r>
                <a:r>
                  <a:rPr lang="en-SG" sz="1200">
                    <a:solidFill>
                      <a:schemeClr val="tx1"/>
                    </a:solidFill>
                    <a:latin typeface="Aptos" panose="020B0004020202020204" pitchFamily="34" charset="0"/>
                  </a:rPr>
                  <a:t>(how each stock moves relative to each other)</a:t>
                </a:r>
              </a:p>
              <a:p>
                <a:endParaRPr lang="en-US" sz="1200" kern="100">
                  <a:latin typeface="Aptos" panose="020B0004020202020204" pitchFamily="34" charset="0"/>
                  <a:ea typeface="DengXian" panose="02010600030101010101" pitchFamily="2" charset="-122"/>
                  <a:cs typeface="Times New Roman" panose="02020603050405020304" pitchFamily="18" charset="0"/>
                </a:endParaRPr>
              </a:p>
              <a:p>
                <a:r>
                  <a:rPr lang="en-US" sz="1200" b="1" kern="100">
                    <a:solidFill>
                      <a:srgbClr val="CC2124"/>
                    </a:solidFill>
                    <a:effectLst/>
                    <a:latin typeface="Aptos" panose="020B0004020202020204" pitchFamily="34" charset="0"/>
                    <a:ea typeface="DengXian" panose="02010600030101010101" pitchFamily="2" charset="-122"/>
                    <a:cs typeface="Times New Roman" panose="02020603050405020304" pitchFamily="18" charset="0"/>
                  </a:rPr>
                  <a:t>This is the formula to calculate portfolio variance which we minimize</a:t>
                </a:r>
                <a:endParaRPr lang="en-SG" sz="1200" b="1" kern="100">
                  <a:solidFill>
                    <a:srgbClr val="CC2124"/>
                  </a:solidFill>
                  <a:effectLst/>
                  <a:latin typeface="Aptos" panose="020B0004020202020204" pitchFamily="34" charset="0"/>
                  <a:ea typeface="DengXian" panose="02010600030101010101" pitchFamily="2" charset="-122"/>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3C6C2D3-7628-E657-79E6-EA3D58CA4352}"/>
                  </a:ext>
                </a:extLst>
              </p:cNvPr>
              <p:cNvSpPr txBox="1">
                <a:spLocks noRot="1" noChangeAspect="1" noMove="1" noResize="1" noEditPoints="1" noAdjustHandles="1" noChangeArrowheads="1" noChangeShapeType="1" noTextEdit="1"/>
              </p:cNvSpPr>
              <p:nvPr/>
            </p:nvSpPr>
            <p:spPr>
              <a:xfrm>
                <a:off x="500944" y="2287197"/>
                <a:ext cx="5329488" cy="1317797"/>
              </a:xfrm>
              <a:prstGeom prst="rect">
                <a:avLst/>
              </a:prstGeom>
              <a:blipFill>
                <a:blip r:embed="rId5"/>
                <a:stretch>
                  <a:fillRect l="-343" t="-926" r="-229" b="-2778"/>
                </a:stretch>
              </a:blipFill>
              <a:ln w="19050">
                <a:noFill/>
              </a:ln>
            </p:spPr>
            <p:txBody>
              <a:bodyPr/>
              <a:lstStyle/>
              <a:p>
                <a:r>
                  <a:rPr lang="en-SG">
                    <a:noFill/>
                  </a:rPr>
                  <a:t> </a:t>
                </a:r>
              </a:p>
            </p:txBody>
          </p:sp>
        </mc:Fallback>
      </mc:AlternateContent>
      <p:grpSp>
        <p:nvGrpSpPr>
          <p:cNvPr id="16" name="Group 15">
            <a:extLst>
              <a:ext uri="{FF2B5EF4-FFF2-40B4-BE49-F238E27FC236}">
                <a16:creationId xmlns:a16="http://schemas.microsoft.com/office/drawing/2014/main" id="{E4CCA7F2-7858-CAB9-55A5-98AD4D021EBC}"/>
              </a:ext>
            </a:extLst>
          </p:cNvPr>
          <p:cNvGrpSpPr/>
          <p:nvPr/>
        </p:nvGrpSpPr>
        <p:grpSpPr>
          <a:xfrm>
            <a:off x="6436350" y="2181168"/>
            <a:ext cx="5251333" cy="692782"/>
            <a:chOff x="6436352" y="1462316"/>
            <a:chExt cx="5251334" cy="807264"/>
          </a:xfrm>
        </p:grpSpPr>
        <p:grpSp>
          <p:nvGrpSpPr>
            <p:cNvPr id="17" name="Group 16">
              <a:extLst>
                <a:ext uri="{FF2B5EF4-FFF2-40B4-BE49-F238E27FC236}">
                  <a16:creationId xmlns:a16="http://schemas.microsoft.com/office/drawing/2014/main" id="{2B92EB5E-C6DA-E1EB-B7EF-5945FE0B2DCD}"/>
                </a:ext>
              </a:extLst>
            </p:cNvPr>
            <p:cNvGrpSpPr/>
            <p:nvPr/>
          </p:nvGrpSpPr>
          <p:grpSpPr>
            <a:xfrm>
              <a:off x="6436353" y="1462316"/>
              <a:ext cx="5251333" cy="358636"/>
              <a:chOff x="6436352" y="1647729"/>
              <a:chExt cx="5251333" cy="358636"/>
            </a:xfrm>
          </p:grpSpPr>
          <p:sp>
            <p:nvSpPr>
              <p:cNvPr id="20" name="Google Shape;379;g33b39697dd8_0_7">
                <a:extLst>
                  <a:ext uri="{FF2B5EF4-FFF2-40B4-BE49-F238E27FC236}">
                    <a16:creationId xmlns:a16="http://schemas.microsoft.com/office/drawing/2014/main" id="{F6CBEDBC-51BB-BC0F-5C46-7414FC8E4493}"/>
                  </a:ext>
                </a:extLst>
              </p:cNvPr>
              <p:cNvSpPr txBox="1"/>
              <p:nvPr/>
            </p:nvSpPr>
            <p:spPr>
              <a:xfrm>
                <a:off x="7055643" y="1647729"/>
                <a:ext cx="4632042" cy="358636"/>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ctr" anchorCtr="0">
                <a:noAutofit/>
              </a:bodyPr>
              <a:lstStyle/>
              <a:p>
                <a:pPr lvl="2" algn="ctr">
                  <a:lnSpc>
                    <a:spcPct val="150000"/>
                  </a:lnSpc>
                </a:pPr>
                <a:r>
                  <a:rPr lang="en-US" b="1" noProof="0">
                    <a:latin typeface="Aptos" panose="020B0004020202020204" pitchFamily="34" charset="0"/>
                    <a:ea typeface="Century Gothic"/>
                    <a:cs typeface="Century Gothic"/>
                    <a:sym typeface="Century Gothic"/>
                  </a:rPr>
                  <a:t>FULL INVESTMENT (NO LEVERAGE)</a:t>
                </a:r>
                <a:endParaRPr lang="en-SG" b="1" noProof="0">
                  <a:latin typeface="Aptos" panose="020B0004020202020204" pitchFamily="34" charset="0"/>
                  <a:ea typeface="Century Gothic"/>
                  <a:cs typeface="Century Gothic"/>
                  <a:sym typeface="Century Gothic"/>
                </a:endParaRPr>
              </a:p>
            </p:txBody>
          </p:sp>
          <p:sp>
            <p:nvSpPr>
              <p:cNvPr id="22" name="Rectangle 21">
                <a:extLst>
                  <a:ext uri="{FF2B5EF4-FFF2-40B4-BE49-F238E27FC236}">
                    <a16:creationId xmlns:a16="http://schemas.microsoft.com/office/drawing/2014/main" id="{40EAB49A-A9CE-38F3-D734-3F391DEBCD10}"/>
                  </a:ext>
                </a:extLst>
              </p:cNvPr>
              <p:cNvSpPr/>
              <p:nvPr/>
            </p:nvSpPr>
            <p:spPr>
              <a:xfrm>
                <a:off x="6436352" y="1647730"/>
                <a:ext cx="373428" cy="35863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2</a:t>
                </a:r>
                <a:endParaRPr lang="en-US" sz="2000" b="1">
                  <a:latin typeface="Aptos" panose="020B0004020202020204" pitchFamily="34" charset="0"/>
                </a:endParaRPr>
              </a:p>
            </p:txBody>
          </p:sp>
        </p:grpSp>
        <mc:AlternateContent xmlns:mc="http://schemas.openxmlformats.org/markup-compatibility/2006" xmlns:a14="http://schemas.microsoft.com/office/drawing/2010/main">
          <mc:Choice Requires="a14">
            <p:sp>
              <p:nvSpPr>
                <p:cNvPr id="18" name="Google Shape;379;g33b39697dd8_0_7">
                  <a:extLst>
                    <a:ext uri="{FF2B5EF4-FFF2-40B4-BE49-F238E27FC236}">
                      <a16:creationId xmlns:a16="http://schemas.microsoft.com/office/drawing/2014/main" id="{A3DDB1C1-0A3D-DC85-A5A8-2055216701D3}"/>
                    </a:ext>
                  </a:extLst>
                </p:cNvPr>
                <p:cNvSpPr txBox="1"/>
                <p:nvPr/>
              </p:nvSpPr>
              <p:spPr>
                <a:xfrm>
                  <a:off x="6436352" y="1946806"/>
                  <a:ext cx="5251333" cy="322774"/>
                </a:xfrm>
                <a:prstGeom prst="rect">
                  <a:avLst/>
                </a:prstGeom>
                <a:noFill/>
                <a:ln w="19050" cap="flat" cmpd="sng">
                  <a:noFill/>
                  <a:prstDash val="solid"/>
                  <a:round/>
                  <a:headEnd type="none" w="sm" len="sm"/>
                  <a:tailEnd type="none" w="sm" len="sm"/>
                </a:ln>
              </p:spPr>
              <p:txBody>
                <a:bodyPr spcFirstLastPara="1" wrap="square" lIns="91425" tIns="0" rIns="91425" bIns="91425" anchor="ctr" anchorCtr="0">
                  <a:noAutofit/>
                </a:bodyPr>
                <a:lstStyle/>
                <a:p>
                  <a:pPr lvl="2" algn="ctr">
                    <a:lnSpc>
                      <a:spcPct val="150000"/>
                    </a:lnSpc>
                  </a:pPr>
                  <a14:m>
                    <m:oMathPara xmlns:m="http://schemas.openxmlformats.org/officeDocument/2006/math">
                      <m:oMathParaPr>
                        <m:jc m:val="centerGroup"/>
                      </m:oMathParaPr>
                      <m:oMath xmlns:m="http://schemas.openxmlformats.org/officeDocument/2006/math">
                        <m:r>
                          <a:rPr lang="en-SG" b="1" i="1" kern="100">
                            <a:latin typeface="Cambria Math" panose="02040503050406030204" pitchFamily="18" charset="0"/>
                            <a:ea typeface="DengXian" panose="02010600030101010101" pitchFamily="2" charset="-122"/>
                            <a:cs typeface="Times New Roman" panose="02020603050405020304" pitchFamily="18" charset="0"/>
                          </a:rPr>
                          <m:t>𝜮</m:t>
                        </m:r>
                        <m:sSub>
                          <m:sSubPr>
                            <m:ctrlPr>
                              <a:rPr lang="en-SG" b="1" i="1" kern="100">
                                <a:latin typeface="Cambria Math" panose="02040503050406030204" pitchFamily="18" charset="0"/>
                                <a:ea typeface="DengXian" panose="02010600030101010101" pitchFamily="2" charset="-122"/>
                                <a:cs typeface="Times New Roman" panose="02020603050405020304" pitchFamily="18" charset="0"/>
                              </a:rPr>
                            </m:ctrlPr>
                          </m:sSubPr>
                          <m:e>
                            <m:r>
                              <a:rPr lang="en-US" b="1" i="1" kern="100">
                                <a:latin typeface="Cambria Math" panose="02040503050406030204" pitchFamily="18" charset="0"/>
                                <a:ea typeface="DengXian" panose="02010600030101010101" pitchFamily="2" charset="-122"/>
                                <a:cs typeface="Times New Roman" panose="02020603050405020304" pitchFamily="18" charset="0"/>
                              </a:rPr>
                              <m:t>𝒘</m:t>
                            </m:r>
                          </m:e>
                          <m:sub>
                            <m:r>
                              <a:rPr lang="en-US" b="1" i="1" kern="100">
                                <a:latin typeface="Cambria Math" panose="02040503050406030204" pitchFamily="18" charset="0"/>
                                <a:ea typeface="DengXian" panose="02010600030101010101" pitchFamily="2" charset="-122"/>
                                <a:cs typeface="Times New Roman" panose="02020603050405020304" pitchFamily="18" charset="0"/>
                              </a:rPr>
                              <m:t>𝒊</m:t>
                            </m:r>
                          </m:sub>
                        </m:sSub>
                        <m:r>
                          <a:rPr lang="en-US" b="1" i="1" kern="100">
                            <a:latin typeface="Cambria Math" panose="02040503050406030204" pitchFamily="18" charset="0"/>
                            <a:ea typeface="DengXian" panose="02010600030101010101" pitchFamily="2" charset="-122"/>
                            <a:cs typeface="Times New Roman" panose="02020603050405020304" pitchFamily="18" charset="0"/>
                          </a:rPr>
                          <m:t>=</m:t>
                        </m:r>
                        <m:r>
                          <a:rPr lang="en-US" b="1" i="1" kern="100">
                            <a:latin typeface="Cambria Math" panose="02040503050406030204" pitchFamily="18" charset="0"/>
                            <a:ea typeface="DengXian" panose="02010600030101010101" pitchFamily="2" charset="-122"/>
                            <a:cs typeface="Times New Roman" panose="02020603050405020304" pitchFamily="18" charset="0"/>
                          </a:rPr>
                          <m:t>𝟏</m:t>
                        </m:r>
                      </m:oMath>
                    </m:oMathPara>
                  </a14:m>
                  <a:endParaRPr lang="en-SG" b="1">
                    <a:latin typeface="Aptos" panose="020B0004020202020204" pitchFamily="34" charset="0"/>
                    <a:ea typeface="Century Gothic"/>
                    <a:cs typeface="Century Gothic"/>
                    <a:sym typeface="Century Gothic"/>
                  </a:endParaRPr>
                </a:p>
              </p:txBody>
            </p:sp>
          </mc:Choice>
          <mc:Fallback xmlns="">
            <p:sp>
              <p:nvSpPr>
                <p:cNvPr id="18" name="Google Shape;379;g33b39697dd8_0_7">
                  <a:extLst>
                    <a:ext uri="{FF2B5EF4-FFF2-40B4-BE49-F238E27FC236}">
                      <a16:creationId xmlns:a16="http://schemas.microsoft.com/office/drawing/2014/main" id="{A3DDB1C1-0A3D-DC85-A5A8-2055216701D3}"/>
                    </a:ext>
                  </a:extLst>
                </p:cNvPr>
                <p:cNvSpPr txBox="1">
                  <a:spLocks noRot="1" noChangeAspect="1" noMove="1" noResize="1" noEditPoints="1" noAdjustHandles="1" noChangeArrowheads="1" noChangeShapeType="1" noTextEdit="1"/>
                </p:cNvSpPr>
                <p:nvPr/>
              </p:nvSpPr>
              <p:spPr>
                <a:xfrm>
                  <a:off x="6436352" y="1946806"/>
                  <a:ext cx="5251333" cy="322774"/>
                </a:xfrm>
                <a:prstGeom prst="rect">
                  <a:avLst/>
                </a:prstGeom>
                <a:blipFill>
                  <a:blip r:embed="rId6"/>
                  <a:stretch>
                    <a:fillRect/>
                  </a:stretch>
                </a:blipFill>
                <a:ln w="19050" cap="flat" cmpd="sng">
                  <a:noFill/>
                  <a:prstDash val="solid"/>
                  <a:round/>
                  <a:headEnd type="none" w="sm" len="sm"/>
                  <a:tailEnd type="none" w="sm" len="sm"/>
                </a:ln>
              </p:spPr>
              <p:txBody>
                <a:bodyPr/>
                <a:lstStyle/>
                <a:p>
                  <a:r>
                    <a:rPr lang="en-SG">
                      <a:noFill/>
                    </a:rPr>
                    <a:t> </a:t>
                  </a:r>
                </a:p>
              </p:txBody>
            </p:sp>
          </mc:Fallback>
        </mc:AlternateContent>
      </p:grpSp>
      <p:grpSp>
        <p:nvGrpSpPr>
          <p:cNvPr id="23" name="Group 22">
            <a:extLst>
              <a:ext uri="{FF2B5EF4-FFF2-40B4-BE49-F238E27FC236}">
                <a16:creationId xmlns:a16="http://schemas.microsoft.com/office/drawing/2014/main" id="{1DB56A69-9886-E762-54D9-3A9A7F088B87}"/>
              </a:ext>
            </a:extLst>
          </p:cNvPr>
          <p:cNvGrpSpPr/>
          <p:nvPr/>
        </p:nvGrpSpPr>
        <p:grpSpPr>
          <a:xfrm>
            <a:off x="6436350" y="2940500"/>
            <a:ext cx="5251333" cy="692782"/>
            <a:chOff x="6436352" y="1462316"/>
            <a:chExt cx="5251334" cy="807264"/>
          </a:xfrm>
        </p:grpSpPr>
        <p:grpSp>
          <p:nvGrpSpPr>
            <p:cNvPr id="24" name="Group 23">
              <a:extLst>
                <a:ext uri="{FF2B5EF4-FFF2-40B4-BE49-F238E27FC236}">
                  <a16:creationId xmlns:a16="http://schemas.microsoft.com/office/drawing/2014/main" id="{ECDD0A71-67B2-4652-020F-CE6BBFD3033C}"/>
                </a:ext>
              </a:extLst>
            </p:cNvPr>
            <p:cNvGrpSpPr/>
            <p:nvPr/>
          </p:nvGrpSpPr>
          <p:grpSpPr>
            <a:xfrm>
              <a:off x="6436353" y="1462316"/>
              <a:ext cx="5251333" cy="358636"/>
              <a:chOff x="6436352" y="1647729"/>
              <a:chExt cx="5251333" cy="358636"/>
            </a:xfrm>
          </p:grpSpPr>
          <p:sp>
            <p:nvSpPr>
              <p:cNvPr id="26" name="Google Shape;379;g33b39697dd8_0_7">
                <a:extLst>
                  <a:ext uri="{FF2B5EF4-FFF2-40B4-BE49-F238E27FC236}">
                    <a16:creationId xmlns:a16="http://schemas.microsoft.com/office/drawing/2014/main" id="{F877361E-6861-2585-CCAA-9CB78D8296E5}"/>
                  </a:ext>
                </a:extLst>
              </p:cNvPr>
              <p:cNvSpPr txBox="1"/>
              <p:nvPr/>
            </p:nvSpPr>
            <p:spPr>
              <a:xfrm>
                <a:off x="7055643" y="1647729"/>
                <a:ext cx="4632042" cy="358636"/>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ctr" anchorCtr="0">
                <a:noAutofit/>
              </a:bodyPr>
              <a:lstStyle/>
              <a:p>
                <a:pPr lvl="2" algn="ctr">
                  <a:lnSpc>
                    <a:spcPct val="150000"/>
                  </a:lnSpc>
                </a:pPr>
                <a:r>
                  <a:rPr lang="en-US" b="1" noProof="0">
                    <a:latin typeface="Aptos" panose="020B0004020202020204" pitchFamily="34" charset="0"/>
                    <a:ea typeface="Century Gothic"/>
                    <a:cs typeface="Century Gothic"/>
                    <a:sym typeface="Century Gothic"/>
                  </a:rPr>
                  <a:t>EXPECTED RETURN OF AT LEAST 10%</a:t>
                </a:r>
                <a:endParaRPr lang="en-SG" b="1" noProof="0">
                  <a:latin typeface="Aptos" panose="020B0004020202020204" pitchFamily="34" charset="0"/>
                  <a:ea typeface="Century Gothic"/>
                  <a:cs typeface="Century Gothic"/>
                  <a:sym typeface="Century Gothic"/>
                </a:endParaRPr>
              </a:p>
            </p:txBody>
          </p:sp>
          <p:sp>
            <p:nvSpPr>
              <p:cNvPr id="28" name="Rectangle 27">
                <a:extLst>
                  <a:ext uri="{FF2B5EF4-FFF2-40B4-BE49-F238E27FC236}">
                    <a16:creationId xmlns:a16="http://schemas.microsoft.com/office/drawing/2014/main" id="{F6B1D6C5-A173-2A27-5514-EB6718C4BA56}"/>
                  </a:ext>
                </a:extLst>
              </p:cNvPr>
              <p:cNvSpPr/>
              <p:nvPr/>
            </p:nvSpPr>
            <p:spPr>
              <a:xfrm>
                <a:off x="6436352" y="1647730"/>
                <a:ext cx="373428" cy="35863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3</a:t>
                </a:r>
                <a:endParaRPr lang="en-US" sz="2000" b="1">
                  <a:latin typeface="Aptos" panose="020B0004020202020204" pitchFamily="34" charset="0"/>
                </a:endParaRPr>
              </a:p>
            </p:txBody>
          </p:sp>
        </p:grpSp>
        <mc:AlternateContent xmlns:mc="http://schemas.openxmlformats.org/markup-compatibility/2006" xmlns:a14="http://schemas.microsoft.com/office/drawing/2010/main">
          <mc:Choice Requires="a14">
            <p:sp>
              <p:nvSpPr>
                <p:cNvPr id="25" name="Google Shape;379;g33b39697dd8_0_7">
                  <a:extLst>
                    <a:ext uri="{FF2B5EF4-FFF2-40B4-BE49-F238E27FC236}">
                      <a16:creationId xmlns:a16="http://schemas.microsoft.com/office/drawing/2014/main" id="{3CE3BDB7-ABEB-C2EC-49E7-7B24F70E2F88}"/>
                    </a:ext>
                  </a:extLst>
                </p:cNvPr>
                <p:cNvSpPr txBox="1"/>
                <p:nvPr/>
              </p:nvSpPr>
              <p:spPr>
                <a:xfrm>
                  <a:off x="6436352" y="1946806"/>
                  <a:ext cx="5251333" cy="322774"/>
                </a:xfrm>
                <a:prstGeom prst="rect">
                  <a:avLst/>
                </a:prstGeom>
                <a:noFill/>
                <a:ln w="19050" cap="flat" cmpd="sng">
                  <a:noFill/>
                  <a:prstDash val="solid"/>
                  <a:round/>
                  <a:headEnd type="none" w="sm" len="sm"/>
                  <a:tailEnd type="none" w="sm" len="sm"/>
                </a:ln>
              </p:spPr>
              <p:txBody>
                <a:bodyPr spcFirstLastPara="1" wrap="square" lIns="91425" tIns="0" rIns="91425" bIns="91425" anchor="ctr" anchorCtr="0">
                  <a:noAutofit/>
                </a:bodyPr>
                <a:lstStyle/>
                <a:p>
                  <a:pPr lvl="2" algn="ctr">
                    <a:lnSpc>
                      <a:spcPct val="150000"/>
                    </a:lnSpc>
                  </a:pPr>
                  <a14:m>
                    <m:oMathPara xmlns:m="http://schemas.openxmlformats.org/officeDocument/2006/math">
                      <m:oMathParaPr>
                        <m:jc m:val="centerGroup"/>
                      </m:oMathParaPr>
                      <m:oMath xmlns:m="http://schemas.openxmlformats.org/officeDocument/2006/math">
                        <m:sSup>
                          <m:sSupPr>
                            <m:ctrlPr>
                              <a:rPr lang="en-SG" b="1" i="1" noProof="0" smtClean="0">
                                <a:latin typeface="Cambria Math" panose="02040503050406030204" pitchFamily="18" charset="0"/>
                                <a:ea typeface="Cambria Math" panose="02040503050406030204" pitchFamily="18" charset="0"/>
                                <a:sym typeface="Century Gothic"/>
                              </a:rPr>
                            </m:ctrlPr>
                          </m:sSupPr>
                          <m:e>
                            <m:r>
                              <a:rPr lang="en-SG" b="1" i="1">
                                <a:latin typeface="Cambria Math" panose="02040503050406030204" pitchFamily="18" charset="0"/>
                                <a:ea typeface="Cambria Math" panose="02040503050406030204" pitchFamily="18" charset="0"/>
                                <a:cs typeface="Century Gothic"/>
                                <a:sym typeface="Century Gothic"/>
                              </a:rPr>
                              <m:t>𝝁</m:t>
                            </m:r>
                          </m:e>
                          <m:sup>
                            <m:r>
                              <a:rPr lang="en-US" b="1" i="1" noProof="0" smtClean="0">
                                <a:latin typeface="Cambria Math" panose="02040503050406030204" pitchFamily="18" charset="0"/>
                                <a:ea typeface="Cambria Math" panose="02040503050406030204" pitchFamily="18" charset="0"/>
                                <a:sym typeface="Century Gothic"/>
                              </a:rPr>
                              <m:t>𝑻</m:t>
                            </m:r>
                          </m:sup>
                        </m:sSup>
                        <m:r>
                          <a:rPr lang="en-US" b="1" i="1" noProof="0" smtClean="0">
                            <a:latin typeface="Cambria Math" panose="02040503050406030204" pitchFamily="18" charset="0"/>
                            <a:ea typeface="Cambria Math" panose="02040503050406030204" pitchFamily="18" charset="0"/>
                            <a:sym typeface="Century Gothic"/>
                          </a:rPr>
                          <m:t>𝒘</m:t>
                        </m:r>
                        <m:r>
                          <a:rPr lang="en-US" b="1" i="1" noProof="0" smtClean="0">
                            <a:latin typeface="Cambria Math" panose="02040503050406030204" pitchFamily="18" charset="0"/>
                            <a:ea typeface="Cambria Math" panose="02040503050406030204" pitchFamily="18" charset="0"/>
                            <a:sym typeface="Century Gothic"/>
                          </a:rPr>
                          <m:t>=</m:t>
                        </m:r>
                        <m:r>
                          <a:rPr lang="en-US" b="1" i="1" noProof="0" smtClean="0">
                            <a:latin typeface="Cambria Math" panose="02040503050406030204" pitchFamily="18" charset="0"/>
                            <a:ea typeface="Cambria Math" panose="02040503050406030204" pitchFamily="18" charset="0"/>
                            <a:sym typeface="Century Gothic"/>
                          </a:rPr>
                          <m:t>𝟎</m:t>
                        </m:r>
                        <m:r>
                          <a:rPr lang="en-US" b="1" i="1" noProof="0" smtClean="0">
                            <a:latin typeface="Cambria Math" panose="02040503050406030204" pitchFamily="18" charset="0"/>
                            <a:ea typeface="Cambria Math" panose="02040503050406030204" pitchFamily="18" charset="0"/>
                            <a:sym typeface="Century Gothic"/>
                          </a:rPr>
                          <m:t>.</m:t>
                        </m:r>
                        <m:r>
                          <a:rPr lang="en-US" b="1" i="1" noProof="0" smtClean="0">
                            <a:latin typeface="Cambria Math" panose="02040503050406030204" pitchFamily="18" charset="0"/>
                            <a:ea typeface="Cambria Math" panose="02040503050406030204" pitchFamily="18" charset="0"/>
                            <a:sym typeface="Century Gothic"/>
                          </a:rPr>
                          <m:t>𝟏</m:t>
                        </m:r>
                      </m:oMath>
                    </m:oMathPara>
                  </a14:m>
                  <a:endParaRPr lang="en-SG" b="1" noProof="0">
                    <a:latin typeface="Aptos" panose="020B0004020202020204" pitchFamily="34" charset="0"/>
                    <a:ea typeface="Century Gothic"/>
                    <a:cs typeface="Century Gothic"/>
                    <a:sym typeface="Century Gothic"/>
                  </a:endParaRPr>
                </a:p>
              </p:txBody>
            </p:sp>
          </mc:Choice>
          <mc:Fallback xmlns="">
            <p:sp>
              <p:nvSpPr>
                <p:cNvPr id="25" name="Google Shape;379;g33b39697dd8_0_7">
                  <a:extLst>
                    <a:ext uri="{FF2B5EF4-FFF2-40B4-BE49-F238E27FC236}">
                      <a16:creationId xmlns:a16="http://schemas.microsoft.com/office/drawing/2014/main" id="{3CE3BDB7-ABEB-C2EC-49E7-7B24F70E2F88}"/>
                    </a:ext>
                  </a:extLst>
                </p:cNvPr>
                <p:cNvSpPr txBox="1">
                  <a:spLocks noRot="1" noChangeAspect="1" noMove="1" noResize="1" noEditPoints="1" noAdjustHandles="1" noChangeArrowheads="1" noChangeShapeType="1" noTextEdit="1"/>
                </p:cNvSpPr>
                <p:nvPr/>
              </p:nvSpPr>
              <p:spPr>
                <a:xfrm>
                  <a:off x="6436352" y="1946806"/>
                  <a:ext cx="5251333" cy="322774"/>
                </a:xfrm>
                <a:prstGeom prst="rect">
                  <a:avLst/>
                </a:prstGeom>
                <a:blipFill>
                  <a:blip r:embed="rId7"/>
                  <a:stretch>
                    <a:fillRect t="-2222"/>
                  </a:stretch>
                </a:blipFill>
                <a:ln w="19050" cap="flat" cmpd="sng">
                  <a:noFill/>
                  <a:prstDash val="solid"/>
                  <a:round/>
                  <a:headEnd type="none" w="sm" len="sm"/>
                  <a:tailEnd type="none" w="sm" len="sm"/>
                </a:ln>
              </p:spPr>
              <p:txBody>
                <a:bodyPr/>
                <a:lstStyle/>
                <a:p>
                  <a:r>
                    <a:rPr lang="en-SG">
                      <a:noFill/>
                    </a:rPr>
                    <a:t> </a:t>
                  </a:r>
                </a:p>
              </p:txBody>
            </p:sp>
          </mc:Fallback>
        </mc:AlternateContent>
      </p:grpSp>
      <p:sp>
        <p:nvSpPr>
          <p:cNvPr id="8" name="TextBox 7">
            <a:extLst>
              <a:ext uri="{FF2B5EF4-FFF2-40B4-BE49-F238E27FC236}">
                <a16:creationId xmlns:a16="http://schemas.microsoft.com/office/drawing/2014/main" id="{87CE1626-124D-8D92-253E-E7149ED1C9FB}"/>
              </a:ext>
            </a:extLst>
          </p:cNvPr>
          <p:cNvSpPr txBox="1"/>
          <p:nvPr/>
        </p:nvSpPr>
        <p:spPr>
          <a:xfrm>
            <a:off x="6436350" y="3712550"/>
            <a:ext cx="5251335"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OUTPUT / RESULTS</a:t>
            </a:r>
            <a:endParaRPr lang="en-SG" b="1">
              <a:solidFill>
                <a:schemeClr val="bg1"/>
              </a:solidFill>
              <a:latin typeface="Aptos" panose="020B0004020202020204" pitchFamily="34" charset="0"/>
            </a:endParaRPr>
          </a:p>
        </p:txBody>
      </p:sp>
      <p:sp>
        <p:nvSpPr>
          <p:cNvPr id="11" name="TextBox 10">
            <a:extLst>
              <a:ext uri="{FF2B5EF4-FFF2-40B4-BE49-F238E27FC236}">
                <a16:creationId xmlns:a16="http://schemas.microsoft.com/office/drawing/2014/main" id="{3EAB661D-7B28-5817-FC07-6DC7F13F51DD}"/>
              </a:ext>
            </a:extLst>
          </p:cNvPr>
          <p:cNvSpPr txBox="1"/>
          <p:nvPr/>
        </p:nvSpPr>
        <p:spPr>
          <a:xfrm>
            <a:off x="500944" y="3710842"/>
            <a:ext cx="5251335"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Portfolio Rebalancing</a:t>
            </a:r>
            <a:endParaRPr lang="en-SG" b="1">
              <a:solidFill>
                <a:schemeClr val="bg1"/>
              </a:solidFill>
              <a:latin typeface="Aptos" panose="020B0004020202020204" pitchFamily="34" charset="0"/>
            </a:endParaRPr>
          </a:p>
        </p:txBody>
      </p:sp>
      <p:sp>
        <p:nvSpPr>
          <p:cNvPr id="29" name="TextBox 28">
            <a:extLst>
              <a:ext uri="{FF2B5EF4-FFF2-40B4-BE49-F238E27FC236}">
                <a16:creationId xmlns:a16="http://schemas.microsoft.com/office/drawing/2014/main" id="{C80086BB-9CAD-95EC-F9C5-8B7C14F51D05}"/>
              </a:ext>
            </a:extLst>
          </p:cNvPr>
          <p:cNvSpPr txBox="1"/>
          <p:nvPr/>
        </p:nvSpPr>
        <p:spPr>
          <a:xfrm>
            <a:off x="540022" y="4322051"/>
            <a:ext cx="5251332" cy="1587694"/>
          </a:xfrm>
          <a:prstGeom prst="rect">
            <a:avLst/>
          </a:prstGeom>
          <a:noFill/>
        </p:spPr>
        <p:txBody>
          <a:bodyPr wrap="square">
            <a:noAutofit/>
          </a:bodyPr>
          <a:lstStyle/>
          <a:p>
            <a:pPr algn="ctr"/>
            <a:r>
              <a:rPr lang="en-US" sz="4000" b="1" i="0" u="sng" dirty="0">
                <a:solidFill>
                  <a:srgbClr val="CC2124"/>
                </a:solidFill>
                <a:effectLst/>
                <a:latin typeface="Aptos" panose="020B0004020202020204" pitchFamily="34" charset="0"/>
              </a:rPr>
              <a:t>Monthly Rebalancing</a:t>
            </a:r>
          </a:p>
          <a:p>
            <a:pPr algn="ctr"/>
            <a:r>
              <a:rPr lang="en-US" sz="3000" b="1" dirty="0">
                <a:solidFill>
                  <a:srgbClr val="FF0000"/>
                </a:solidFill>
                <a:latin typeface="Aptos" panose="020B0004020202020204" pitchFamily="34" charset="0"/>
              </a:rPr>
              <a:t>90 Days </a:t>
            </a:r>
            <a:r>
              <a:rPr lang="en-US" sz="3000" b="1" dirty="0">
                <a:solidFill>
                  <a:schemeClr val="tx1"/>
                </a:solidFill>
                <a:latin typeface="Aptos" panose="020B0004020202020204" pitchFamily="34" charset="0"/>
              </a:rPr>
              <a:t>Lookback Window (Rolling Basis) </a:t>
            </a:r>
          </a:p>
        </p:txBody>
      </p:sp>
      <p:pic>
        <p:nvPicPr>
          <p:cNvPr id="34" name="Picture 33">
            <a:extLst>
              <a:ext uri="{FF2B5EF4-FFF2-40B4-BE49-F238E27FC236}">
                <a16:creationId xmlns:a16="http://schemas.microsoft.com/office/drawing/2014/main" id="{7E9B38DF-7864-DEAA-0ADB-B5D93A5F845A}"/>
              </a:ext>
            </a:extLst>
          </p:cNvPr>
          <p:cNvPicPr>
            <a:picLocks/>
          </p:cNvPicPr>
          <p:nvPr/>
        </p:nvPicPr>
        <p:blipFill>
          <a:blip r:embed="rId8"/>
          <a:stretch>
            <a:fillRect/>
          </a:stretch>
        </p:blipFill>
        <p:spPr>
          <a:xfrm>
            <a:off x="6436347" y="4018618"/>
            <a:ext cx="5230368" cy="2194560"/>
          </a:xfrm>
          <a:prstGeom prst="rect">
            <a:avLst/>
          </a:prstGeom>
          <a:ln>
            <a:solidFill>
              <a:schemeClr val="tx1"/>
            </a:solidFill>
          </a:ln>
        </p:spPr>
      </p:pic>
    </p:spTree>
    <p:extLst>
      <p:ext uri="{BB962C8B-B14F-4D97-AF65-F5344CB8AC3E}">
        <p14:creationId xmlns:p14="http://schemas.microsoft.com/office/powerpoint/2010/main" val="2439578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06383-64F4-1A08-D552-A537EF07E42E}"/>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37A3CAF-9D6A-AC80-2A04-12BCF286656C}"/>
              </a:ext>
            </a:extLst>
          </p:cNvPr>
          <p:cNvSpPr>
            <a:spLocks noGrp="1"/>
          </p:cNvSpPr>
          <p:nvPr>
            <p:ph type="body" sz="quarter" idx="10"/>
          </p:nvPr>
        </p:nvSpPr>
        <p:spPr/>
        <p:txBody>
          <a:bodyPr wrap="square" lIns="91440" tIns="45720" rIns="91440" bIns="45720" anchor="t">
            <a:spAutoFit/>
          </a:bodyPr>
          <a:lstStyle/>
          <a:p>
            <a:r>
              <a:rPr lang="en-US">
                <a:latin typeface="Aptos" panose="020B0004020202020204" pitchFamily="34" charset="0"/>
              </a:rPr>
              <a:t>Understanding Mean Variance Optimization</a:t>
            </a:r>
          </a:p>
        </p:txBody>
      </p:sp>
      <p:sp>
        <p:nvSpPr>
          <p:cNvPr id="13" name="Text Placeholder 12">
            <a:extLst>
              <a:ext uri="{FF2B5EF4-FFF2-40B4-BE49-F238E27FC236}">
                <a16:creationId xmlns:a16="http://schemas.microsoft.com/office/drawing/2014/main" id="{B9A6A771-FFB7-8FDE-17B4-8BF22E70B46C}"/>
              </a:ext>
            </a:extLst>
          </p:cNvPr>
          <p:cNvSpPr>
            <a:spLocks noGrp="1"/>
          </p:cNvSpPr>
          <p:nvPr>
            <p:ph type="body" sz="quarter" idx="11"/>
          </p:nvPr>
        </p:nvSpPr>
        <p:spPr/>
        <p:txBody>
          <a:bodyPr/>
          <a:lstStyle/>
          <a:p>
            <a:endParaRPr lang="en-SG">
              <a:latin typeface="Aptos" panose="020B0004020202020204" pitchFamily="34" charset="0"/>
            </a:endParaRPr>
          </a:p>
        </p:txBody>
      </p:sp>
      <p:sp>
        <p:nvSpPr>
          <p:cNvPr id="21" name="TextBox 20">
            <a:extLst>
              <a:ext uri="{FF2B5EF4-FFF2-40B4-BE49-F238E27FC236}">
                <a16:creationId xmlns:a16="http://schemas.microsoft.com/office/drawing/2014/main" id="{5A30AD7A-C762-E28C-E47E-9A6F13CEA1F2}"/>
              </a:ext>
            </a:extLst>
          </p:cNvPr>
          <p:cNvSpPr txBox="1"/>
          <p:nvPr/>
        </p:nvSpPr>
        <p:spPr>
          <a:xfrm>
            <a:off x="6436353" y="996886"/>
            <a:ext cx="5251334"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Constraints</a:t>
            </a:r>
            <a:endParaRPr lang="en-SG" b="1">
              <a:solidFill>
                <a:schemeClr val="bg1"/>
              </a:solidFill>
              <a:latin typeface="Aptos" panose="020B0004020202020204" pitchFamily="34" charset="0"/>
            </a:endParaRPr>
          </a:p>
        </p:txBody>
      </p:sp>
      <p:sp>
        <p:nvSpPr>
          <p:cNvPr id="2" name="TextBox 1">
            <a:extLst>
              <a:ext uri="{FF2B5EF4-FFF2-40B4-BE49-F238E27FC236}">
                <a16:creationId xmlns:a16="http://schemas.microsoft.com/office/drawing/2014/main" id="{C626F3FD-BD9A-74A7-DC9D-CA21E4BD2BC8}"/>
              </a:ext>
            </a:extLst>
          </p:cNvPr>
          <p:cNvSpPr txBox="1"/>
          <p:nvPr/>
        </p:nvSpPr>
        <p:spPr>
          <a:xfrm>
            <a:off x="500945" y="996887"/>
            <a:ext cx="5251334"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Maximize Sharpe Ratio</a:t>
            </a:r>
            <a:endParaRPr lang="en-SG" b="1">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AEA380-76B7-5D8D-9400-C69FEA906C66}"/>
                  </a:ext>
                </a:extLst>
              </p:cNvPr>
              <p:cNvSpPr txBox="1"/>
              <p:nvPr/>
            </p:nvSpPr>
            <p:spPr>
              <a:xfrm>
                <a:off x="500944" y="2406939"/>
                <a:ext cx="5251332" cy="1194686"/>
              </a:xfrm>
              <a:prstGeom prst="rect">
                <a:avLst/>
              </a:prstGeom>
              <a:noFill/>
              <a:ln w="19050">
                <a:noFill/>
              </a:ln>
            </p:spPr>
            <p:txBody>
              <a:bodyPr wrap="square" rtlCol="0">
                <a:spAutoFit/>
              </a:bodyPr>
              <a:lstStyle/>
              <a:p>
                <a:r>
                  <a:rPr lang="en-US" b="1">
                    <a:solidFill>
                      <a:schemeClr val="tx1"/>
                    </a:solidFill>
                    <a:latin typeface="Aptos" panose="020B0004020202020204" pitchFamily="34" charset="0"/>
                  </a:rPr>
                  <a:t>Where:</a:t>
                </a:r>
              </a:p>
              <a:p>
                <a:r>
                  <a:rPr lang="en-US" b="1">
                    <a:solidFill>
                      <a:schemeClr val="tx1"/>
                    </a:solidFill>
                    <a:latin typeface="Aptos" panose="020B0004020202020204" pitchFamily="34" charset="0"/>
                  </a:rPr>
                  <a:t>w: </a:t>
                </a:r>
                <a:r>
                  <a:rPr lang="en-US">
                    <a:solidFill>
                      <a:schemeClr val="tx1"/>
                    </a:solidFill>
                    <a:latin typeface="Aptos" panose="020B0004020202020204" pitchFamily="34" charset="0"/>
                  </a:rPr>
                  <a:t>Weight vector</a:t>
                </a:r>
              </a:p>
              <a:p>
                <a14:m>
                  <m:oMath xmlns:m="http://schemas.openxmlformats.org/officeDocument/2006/math">
                    <m:r>
                      <a:rPr lang="en-SG" sz="1600" b="1" i="1" kern="100" smtClean="0">
                        <a:latin typeface="Cambria Math" panose="02040503050406030204" pitchFamily="18" charset="0"/>
                        <a:ea typeface="DengXian" panose="02010600030101010101" pitchFamily="2" charset="-122"/>
                        <a:cs typeface="Times New Roman" panose="02020603050405020304" pitchFamily="18" charset="0"/>
                      </a:rPr>
                      <m:t>𝜮</m:t>
                    </m:r>
                  </m:oMath>
                </a14:m>
                <a:r>
                  <a:rPr lang="en-SG" sz="1200" b="1">
                    <a:solidFill>
                      <a:schemeClr val="tx1"/>
                    </a:solidFill>
                    <a:latin typeface="Aptos" panose="020B0004020202020204" pitchFamily="34" charset="0"/>
                  </a:rPr>
                  <a:t>: </a:t>
                </a:r>
                <a:r>
                  <a:rPr lang="en-SG" sz="1200">
                    <a:solidFill>
                      <a:schemeClr val="tx1"/>
                    </a:solidFill>
                    <a:latin typeface="Aptos" panose="020B0004020202020204" pitchFamily="34" charset="0"/>
                  </a:rPr>
                  <a:t>Covariance matrix of stock returns</a:t>
                </a:r>
                <a:endParaRPr lang="en-US" sz="1200">
                  <a:solidFill>
                    <a:schemeClr val="tx1"/>
                  </a:solidFill>
                  <a:latin typeface="Aptos" panose="020B0004020202020204" pitchFamily="34" charset="0"/>
                </a:endParaRPr>
              </a:p>
              <a:p>
                <a14:m>
                  <m:oMath xmlns:m="http://schemas.openxmlformats.org/officeDocument/2006/math">
                    <m:r>
                      <a:rPr lang="en-US" sz="1600" b="1" i="1" kern="100" smtClean="0">
                        <a:latin typeface="Cambria Math" panose="02040503050406030204" pitchFamily="18" charset="0"/>
                        <a:ea typeface="Cambria Math" panose="02040503050406030204" pitchFamily="18" charset="0"/>
                        <a:cs typeface="Times New Roman" panose="02020603050405020304" pitchFamily="18" charset="0"/>
                      </a:rPr>
                      <m:t>𝝁</m:t>
                    </m:r>
                    <m:r>
                      <a:rPr lang="en-US" sz="1600" b="1" i="1" kern="10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1600" b="1" kern="100">
                    <a:latin typeface="Aptos" panose="020B0004020202020204" pitchFamily="34" charset="0"/>
                    <a:ea typeface="DengXian" panose="02010600030101010101" pitchFamily="2" charset="-122"/>
                    <a:cs typeface="Times New Roman" panose="02020603050405020304" pitchFamily="18" charset="0"/>
                  </a:rPr>
                  <a:t> </a:t>
                </a:r>
                <a:r>
                  <a:rPr lang="en-US" sz="1200" kern="100">
                    <a:latin typeface="Aptos" panose="020B0004020202020204" pitchFamily="34" charset="0"/>
                    <a:ea typeface="DengXian" panose="02010600030101010101" pitchFamily="2" charset="-122"/>
                    <a:cs typeface="Times New Roman" panose="02020603050405020304" pitchFamily="18" charset="0"/>
                  </a:rPr>
                  <a:t>Expected returns vector </a:t>
                </a:r>
                <a:endParaRPr lang="en-US" sz="1200" b="1" kern="100">
                  <a:latin typeface="Aptos" panose="020B0004020202020204" pitchFamily="34" charset="0"/>
                  <a:ea typeface="DengXian" panose="02010600030101010101" pitchFamily="2" charset="-122"/>
                  <a:cs typeface="Times New Roman" panose="02020603050405020304" pitchFamily="18" charset="0"/>
                </a:endParaRPr>
              </a:p>
              <a:p>
                <a:r>
                  <a:rPr lang="en-US" sz="1200" b="1" kern="100">
                    <a:solidFill>
                      <a:srgbClr val="CC2124"/>
                    </a:solidFill>
                    <a:effectLst/>
                    <a:latin typeface="Aptos" panose="020B0004020202020204" pitchFamily="34" charset="0"/>
                    <a:ea typeface="DengXian" panose="02010600030101010101" pitchFamily="2" charset="-122"/>
                    <a:cs typeface="Times New Roman" panose="02020603050405020304" pitchFamily="18" charset="0"/>
                  </a:rPr>
                  <a:t>This is the formula to calculate portfolio variance which we minimize</a:t>
                </a:r>
                <a:endParaRPr lang="en-SG" sz="1200" b="1" kern="100">
                  <a:solidFill>
                    <a:srgbClr val="CC2124"/>
                  </a:solidFill>
                  <a:effectLst/>
                  <a:latin typeface="Aptos" panose="020B0004020202020204" pitchFamily="34" charset="0"/>
                  <a:ea typeface="DengXian" panose="02010600030101010101" pitchFamily="2" charset="-122"/>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BAEA380-76B7-5D8D-9400-C69FEA906C66}"/>
                  </a:ext>
                </a:extLst>
              </p:cNvPr>
              <p:cNvSpPr txBox="1">
                <a:spLocks noRot="1" noChangeAspect="1" noMove="1" noResize="1" noEditPoints="1" noAdjustHandles="1" noChangeArrowheads="1" noChangeShapeType="1" noTextEdit="1"/>
              </p:cNvSpPr>
              <p:nvPr/>
            </p:nvSpPr>
            <p:spPr>
              <a:xfrm>
                <a:off x="500944" y="2406939"/>
                <a:ext cx="5251332" cy="1194686"/>
              </a:xfrm>
              <a:prstGeom prst="rect">
                <a:avLst/>
              </a:prstGeom>
              <a:blipFill>
                <a:blip r:embed="rId3"/>
                <a:stretch>
                  <a:fillRect l="-348" t="-1020" b="-3061"/>
                </a:stretch>
              </a:blipFill>
              <a:ln w="19050">
                <a:no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A39E899-A52E-E4FD-59F2-E139FA793DAC}"/>
                  </a:ext>
                </a:extLst>
              </p:cNvPr>
              <p:cNvSpPr txBox="1"/>
              <p:nvPr/>
            </p:nvSpPr>
            <p:spPr>
              <a:xfrm>
                <a:off x="500944" y="1313801"/>
                <a:ext cx="5251334" cy="1203150"/>
              </a:xfrm>
              <a:prstGeom prst="rect">
                <a:avLst/>
              </a:prstGeom>
              <a:noFill/>
              <a:ln w="19050">
                <a:noFill/>
              </a:ln>
            </p:spPr>
            <p:txBody>
              <a:bodyPr wrap="square" rtlCol="0">
                <a:spAutoFit/>
              </a:bodyPr>
              <a:lstStyle/>
              <a:p>
                <a:pPr algn="ctr"/>
                <a:r>
                  <a:rPr lang="en-US" sz="4000" b="1">
                    <a:solidFill>
                      <a:schemeClr val="tx1"/>
                    </a:solidFill>
                    <a:latin typeface="Aptos" panose="020B0004020202020204" pitchFamily="34" charset="0"/>
                  </a:rPr>
                  <a:t>Maximize: </a:t>
                </a:r>
                <a14:m>
                  <m:oMath xmlns:m="http://schemas.openxmlformats.org/officeDocument/2006/math">
                    <m:f>
                      <m:fPr>
                        <m:ctrlPr>
                          <a:rPr lang="en-US" sz="4000" b="1" i="1" smtClean="0">
                            <a:solidFill>
                              <a:schemeClr val="tx1"/>
                            </a:solidFill>
                            <a:latin typeface="Cambria Math" panose="02040503050406030204" pitchFamily="18" charset="0"/>
                          </a:rPr>
                        </m:ctrlPr>
                      </m:fPr>
                      <m:num>
                        <m:sSup>
                          <m:sSupPr>
                            <m:ctrlPr>
                              <a:rPr lang="en-US" sz="4000" b="1" i="1" smtClean="0">
                                <a:solidFill>
                                  <a:schemeClr val="tx1"/>
                                </a:solidFill>
                                <a:latin typeface="Cambria Math" panose="02040503050406030204" pitchFamily="18" charset="0"/>
                              </a:rPr>
                            </m:ctrlPr>
                          </m:sSupPr>
                          <m:e>
                            <m:r>
                              <a:rPr lang="en-US" sz="4000" b="1" i="1" smtClean="0">
                                <a:solidFill>
                                  <a:schemeClr val="tx1"/>
                                </a:solidFill>
                                <a:latin typeface="Cambria Math" panose="02040503050406030204" pitchFamily="18" charset="0"/>
                                <a:ea typeface="Cambria Math" panose="02040503050406030204" pitchFamily="18" charset="0"/>
                              </a:rPr>
                              <m:t>𝝁</m:t>
                            </m:r>
                          </m:e>
                          <m:sup>
                            <m:r>
                              <a:rPr lang="en-US" sz="4000" b="1" i="1" smtClean="0">
                                <a:solidFill>
                                  <a:schemeClr val="tx1"/>
                                </a:solidFill>
                                <a:latin typeface="Cambria Math" panose="02040503050406030204" pitchFamily="18" charset="0"/>
                              </a:rPr>
                              <m:t>𝑻</m:t>
                            </m:r>
                          </m:sup>
                        </m:sSup>
                        <m:r>
                          <a:rPr lang="en-US" sz="4000" b="1" i="1" smtClean="0">
                            <a:solidFill>
                              <a:schemeClr val="tx1"/>
                            </a:solidFill>
                            <a:latin typeface="Cambria Math" panose="02040503050406030204" pitchFamily="18" charset="0"/>
                          </a:rPr>
                          <m:t>𝒘</m:t>
                        </m:r>
                        <m:r>
                          <a:rPr lang="en-US" sz="4000" b="1" i="1" smtClean="0">
                            <a:solidFill>
                              <a:schemeClr val="tx1"/>
                            </a:solidFill>
                            <a:latin typeface="Cambria Math" panose="02040503050406030204" pitchFamily="18" charset="0"/>
                          </a:rPr>
                          <m:t>−</m:t>
                        </m:r>
                        <m:r>
                          <a:rPr lang="en-US" sz="4000" b="1" i="1" smtClean="0">
                            <a:solidFill>
                              <a:schemeClr val="tx1"/>
                            </a:solidFill>
                            <a:latin typeface="Cambria Math" panose="02040503050406030204" pitchFamily="18" charset="0"/>
                          </a:rPr>
                          <m:t>𝒓𝒇</m:t>
                        </m:r>
                      </m:num>
                      <m:den>
                        <m:rad>
                          <m:radPr>
                            <m:degHide m:val="on"/>
                            <m:ctrlPr>
                              <a:rPr lang="en-US" sz="4000" b="1" i="1" smtClean="0">
                                <a:solidFill>
                                  <a:schemeClr val="tx1"/>
                                </a:solidFill>
                                <a:latin typeface="Cambria Math" panose="02040503050406030204" pitchFamily="18" charset="0"/>
                              </a:rPr>
                            </m:ctrlPr>
                          </m:radPr>
                          <m:deg/>
                          <m:e>
                            <m:sSup>
                              <m:sSupPr>
                                <m:ctrlPr>
                                  <a:rPr lang="en-US" sz="4000" b="1" i="1" smtClean="0">
                                    <a:solidFill>
                                      <a:schemeClr val="tx1"/>
                                    </a:solidFill>
                                    <a:latin typeface="Cambria Math" panose="02040503050406030204" pitchFamily="18" charset="0"/>
                                  </a:rPr>
                                </m:ctrlPr>
                              </m:sSupPr>
                              <m:e>
                                <m:r>
                                  <a:rPr lang="en-US" sz="4000" b="1" i="1" smtClean="0">
                                    <a:solidFill>
                                      <a:schemeClr val="tx1"/>
                                    </a:solidFill>
                                    <a:latin typeface="Cambria Math" panose="02040503050406030204" pitchFamily="18" charset="0"/>
                                  </a:rPr>
                                  <m:t>𝒘</m:t>
                                </m:r>
                              </m:e>
                              <m:sup>
                                <m:r>
                                  <a:rPr lang="en-US" sz="4000" b="1" i="1" smtClean="0">
                                    <a:solidFill>
                                      <a:schemeClr val="tx1"/>
                                    </a:solidFill>
                                    <a:latin typeface="Cambria Math" panose="02040503050406030204" pitchFamily="18" charset="0"/>
                                  </a:rPr>
                                  <m:t>𝑻</m:t>
                                </m:r>
                              </m:sup>
                            </m:sSup>
                            <m:nary>
                              <m:naryPr>
                                <m:chr m:val="∑"/>
                                <m:subHide m:val="on"/>
                                <m:supHide m:val="on"/>
                                <m:ctrlPr>
                                  <a:rPr lang="en-US" sz="4000" b="1" i="1" smtClean="0">
                                    <a:solidFill>
                                      <a:schemeClr val="tx1"/>
                                    </a:solidFill>
                                    <a:latin typeface="Cambria Math" panose="02040503050406030204" pitchFamily="18" charset="0"/>
                                  </a:rPr>
                                </m:ctrlPr>
                              </m:naryPr>
                              <m:sub/>
                              <m:sup/>
                              <m:e>
                                <m:r>
                                  <a:rPr lang="en-US" sz="4000" b="1" i="1" smtClean="0">
                                    <a:solidFill>
                                      <a:schemeClr val="tx1"/>
                                    </a:solidFill>
                                    <a:latin typeface="Cambria Math" panose="02040503050406030204" pitchFamily="18" charset="0"/>
                                  </a:rPr>
                                  <m:t>𝒘</m:t>
                                </m:r>
                              </m:e>
                            </m:nary>
                          </m:e>
                        </m:rad>
                      </m:den>
                    </m:f>
                  </m:oMath>
                </a14:m>
                <a:endParaRPr lang="en-SG" sz="4000" b="1">
                  <a:solidFill>
                    <a:schemeClr val="tx1"/>
                  </a:solidFill>
                  <a:latin typeface="Aptos" panose="020B0004020202020204" pitchFamily="34" charset="0"/>
                </a:endParaRPr>
              </a:p>
            </p:txBody>
          </p:sp>
        </mc:Choice>
        <mc:Fallback xmlns="">
          <p:sp>
            <p:nvSpPr>
              <p:cNvPr id="3" name="TextBox 2">
                <a:extLst>
                  <a:ext uri="{FF2B5EF4-FFF2-40B4-BE49-F238E27FC236}">
                    <a16:creationId xmlns:a16="http://schemas.microsoft.com/office/drawing/2014/main" id="{BA39E899-A52E-E4FD-59F2-E139FA793DAC}"/>
                  </a:ext>
                </a:extLst>
              </p:cNvPr>
              <p:cNvSpPr txBox="1">
                <a:spLocks noRot="1" noChangeAspect="1" noMove="1" noResize="1" noEditPoints="1" noAdjustHandles="1" noChangeArrowheads="1" noChangeShapeType="1" noTextEdit="1"/>
              </p:cNvSpPr>
              <p:nvPr/>
            </p:nvSpPr>
            <p:spPr>
              <a:xfrm>
                <a:off x="500944" y="1313801"/>
                <a:ext cx="5251334" cy="1203150"/>
              </a:xfrm>
              <a:prstGeom prst="rect">
                <a:avLst/>
              </a:prstGeom>
              <a:blipFill>
                <a:blip r:embed="rId4"/>
                <a:stretch>
                  <a:fillRect b="-508"/>
                </a:stretch>
              </a:blipFill>
              <a:ln w="19050">
                <a:noFill/>
              </a:ln>
            </p:spPr>
            <p:txBody>
              <a:bodyPr/>
              <a:lstStyle/>
              <a:p>
                <a:r>
                  <a:rPr lang="en-SG">
                    <a:noFill/>
                  </a:rPr>
                  <a:t> </a:t>
                </a:r>
              </a:p>
            </p:txBody>
          </p:sp>
        </mc:Fallback>
      </mc:AlternateContent>
      <p:grpSp>
        <p:nvGrpSpPr>
          <p:cNvPr id="7" name="Group 6">
            <a:extLst>
              <a:ext uri="{FF2B5EF4-FFF2-40B4-BE49-F238E27FC236}">
                <a16:creationId xmlns:a16="http://schemas.microsoft.com/office/drawing/2014/main" id="{DBD69909-12B2-3810-890C-04DF8F3A5475}"/>
              </a:ext>
            </a:extLst>
          </p:cNvPr>
          <p:cNvGrpSpPr/>
          <p:nvPr/>
        </p:nvGrpSpPr>
        <p:grpSpPr>
          <a:xfrm>
            <a:off x="6436352" y="1462316"/>
            <a:ext cx="5251334" cy="955149"/>
            <a:chOff x="6436352" y="1462316"/>
            <a:chExt cx="5251334" cy="955149"/>
          </a:xfrm>
        </p:grpSpPr>
        <p:grpSp>
          <p:nvGrpSpPr>
            <p:cNvPr id="8" name="Group 7">
              <a:extLst>
                <a:ext uri="{FF2B5EF4-FFF2-40B4-BE49-F238E27FC236}">
                  <a16:creationId xmlns:a16="http://schemas.microsoft.com/office/drawing/2014/main" id="{F7B95A62-3F08-10A7-68D1-2F5A70D82151}"/>
                </a:ext>
              </a:extLst>
            </p:cNvPr>
            <p:cNvGrpSpPr/>
            <p:nvPr/>
          </p:nvGrpSpPr>
          <p:grpSpPr>
            <a:xfrm>
              <a:off x="6436353" y="1462316"/>
              <a:ext cx="5251333" cy="470660"/>
              <a:chOff x="6436352" y="1647729"/>
              <a:chExt cx="5251333" cy="470660"/>
            </a:xfrm>
          </p:grpSpPr>
          <p:sp>
            <p:nvSpPr>
              <p:cNvPr id="10" name="Google Shape;379;g33b39697dd8_0_7">
                <a:extLst>
                  <a:ext uri="{FF2B5EF4-FFF2-40B4-BE49-F238E27FC236}">
                    <a16:creationId xmlns:a16="http://schemas.microsoft.com/office/drawing/2014/main" id="{0433D776-A0F1-BECC-BBF2-59EDC8BBB032}"/>
                  </a:ext>
                </a:extLst>
              </p:cNvPr>
              <p:cNvSpPr txBox="1"/>
              <p:nvPr/>
            </p:nvSpPr>
            <p:spPr>
              <a:xfrm>
                <a:off x="7055643" y="1647729"/>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gn="ctr">
                  <a:lnSpc>
                    <a:spcPct val="150000"/>
                  </a:lnSpc>
                </a:pPr>
                <a:r>
                  <a:rPr lang="en-US" b="1" noProof="0">
                    <a:latin typeface="Aptos" panose="020B0004020202020204" pitchFamily="34" charset="0"/>
                    <a:ea typeface="Century Gothic"/>
                    <a:cs typeface="Century Gothic"/>
                    <a:sym typeface="Century Gothic"/>
                  </a:rPr>
                  <a:t>NO SHORT SELLING</a:t>
                </a:r>
                <a:endParaRPr lang="en-SG" b="1" noProof="0">
                  <a:latin typeface="Aptos" panose="020B0004020202020204" pitchFamily="34" charset="0"/>
                  <a:ea typeface="Century Gothic"/>
                  <a:cs typeface="Century Gothic"/>
                  <a:sym typeface="Century Gothic"/>
                </a:endParaRPr>
              </a:p>
            </p:txBody>
          </p:sp>
          <p:sp>
            <p:nvSpPr>
              <p:cNvPr id="11" name="Rectangle 10">
                <a:extLst>
                  <a:ext uri="{FF2B5EF4-FFF2-40B4-BE49-F238E27FC236}">
                    <a16:creationId xmlns:a16="http://schemas.microsoft.com/office/drawing/2014/main" id="{0987015C-1CDE-EC9F-1F84-1B2F5F272760}"/>
                  </a:ext>
                </a:extLst>
              </p:cNvPr>
              <p:cNvSpPr/>
              <p:nvPr/>
            </p:nvSpPr>
            <p:spPr>
              <a:xfrm>
                <a:off x="6436352" y="1647730"/>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1</a:t>
                </a:r>
                <a:endParaRPr lang="en-US" sz="2000" b="1">
                  <a:latin typeface="Aptos" panose="020B0004020202020204" pitchFamily="34" charset="0"/>
                </a:endParaRPr>
              </a:p>
            </p:txBody>
          </p:sp>
        </p:grpSp>
        <mc:AlternateContent xmlns:mc="http://schemas.openxmlformats.org/markup-compatibility/2006" xmlns:a14="http://schemas.microsoft.com/office/drawing/2010/main">
          <mc:Choice Requires="a14">
            <p:sp>
              <p:nvSpPr>
                <p:cNvPr id="9" name="Google Shape;379;g33b39697dd8_0_7">
                  <a:extLst>
                    <a:ext uri="{FF2B5EF4-FFF2-40B4-BE49-F238E27FC236}">
                      <a16:creationId xmlns:a16="http://schemas.microsoft.com/office/drawing/2014/main" id="{CC6F3FF4-51CB-2D68-499A-F9A1A9128174}"/>
                    </a:ext>
                  </a:extLst>
                </p:cNvPr>
                <p:cNvSpPr txBox="1"/>
                <p:nvPr/>
              </p:nvSpPr>
              <p:spPr>
                <a:xfrm>
                  <a:off x="6436352" y="1946806"/>
                  <a:ext cx="5251333" cy="470659"/>
                </a:xfrm>
                <a:prstGeom prst="rect">
                  <a:avLst/>
                </a:prstGeom>
                <a:noFill/>
                <a:ln w="19050" cap="flat" cmpd="sng">
                  <a:noFill/>
                  <a:prstDash val="solid"/>
                  <a:round/>
                  <a:headEnd type="none" w="sm" len="sm"/>
                  <a:tailEnd type="none" w="sm" len="sm"/>
                </a:ln>
              </p:spPr>
              <p:txBody>
                <a:bodyPr spcFirstLastPara="1" wrap="square" lIns="91425" tIns="0" rIns="91425" bIns="91425" anchor="t" anchorCtr="0">
                  <a:noAutofit/>
                </a:bodyPr>
                <a:lstStyle/>
                <a:p>
                  <a:pPr lvl="2" algn="ctr">
                    <a:lnSpc>
                      <a:spcPct val="150000"/>
                    </a:lnSpc>
                  </a:pPr>
                  <a14:m>
                    <m:oMathPara xmlns:m="http://schemas.openxmlformats.org/officeDocument/2006/math">
                      <m:oMathParaPr>
                        <m:jc m:val="centerGroup"/>
                      </m:oMathParaPr>
                      <m:oMath xmlns:m="http://schemas.openxmlformats.org/officeDocument/2006/math">
                        <m:r>
                          <a:rPr lang="en-US" sz="2000" b="1" i="1" noProof="0" smtClean="0">
                            <a:latin typeface="Cambria Math" panose="02040503050406030204" pitchFamily="18" charset="0"/>
                            <a:ea typeface="Century Gothic"/>
                            <a:cs typeface="Century Gothic"/>
                            <a:sym typeface="Century Gothic"/>
                          </a:rPr>
                          <m:t>𝟎</m:t>
                        </m:r>
                        <m:r>
                          <a:rPr lang="en-US" sz="2000" b="1" i="1" noProof="0" smtClean="0">
                            <a:latin typeface="Cambria Math" panose="02040503050406030204" pitchFamily="18" charset="0"/>
                            <a:ea typeface="Century Gothic"/>
                            <a:cs typeface="Century Gothic"/>
                            <a:sym typeface="Century Gothic"/>
                          </a:rPr>
                          <m:t>≤</m:t>
                        </m:r>
                        <m:sSub>
                          <m:sSubPr>
                            <m:ctrlPr>
                              <a:rPr lang="en-US" sz="2000" b="1" i="1" noProof="0" smtClean="0">
                                <a:latin typeface="Cambria Math" panose="02040503050406030204" pitchFamily="18" charset="0"/>
                                <a:sym typeface="Century Gothic"/>
                              </a:rPr>
                            </m:ctrlPr>
                          </m:sSubPr>
                          <m:e>
                            <m:r>
                              <a:rPr lang="en-US" sz="2000" b="1" i="1" noProof="0" smtClean="0">
                                <a:latin typeface="Cambria Math" panose="02040503050406030204" pitchFamily="18" charset="0"/>
                                <a:sym typeface="Century Gothic"/>
                              </a:rPr>
                              <m:t>𝒘</m:t>
                            </m:r>
                          </m:e>
                          <m:sub>
                            <m:r>
                              <a:rPr lang="en-US" sz="2000" b="1" i="1" noProof="0" smtClean="0">
                                <a:latin typeface="Cambria Math" panose="02040503050406030204" pitchFamily="18" charset="0"/>
                                <a:sym typeface="Century Gothic"/>
                              </a:rPr>
                              <m:t>𝒊</m:t>
                            </m:r>
                          </m:sub>
                        </m:sSub>
                        <m:r>
                          <a:rPr lang="en-US" sz="2000" b="1" i="1" noProof="0" smtClean="0">
                            <a:latin typeface="Cambria Math" panose="02040503050406030204" pitchFamily="18" charset="0"/>
                            <a:sym typeface="Century Gothic"/>
                          </a:rPr>
                          <m:t>≤</m:t>
                        </m:r>
                        <m:r>
                          <a:rPr lang="en-US" sz="2000" b="1" i="1" noProof="0" smtClean="0">
                            <a:latin typeface="Cambria Math" panose="02040503050406030204" pitchFamily="18" charset="0"/>
                            <a:sym typeface="Century Gothic"/>
                          </a:rPr>
                          <m:t>𝟏</m:t>
                        </m:r>
                      </m:oMath>
                    </m:oMathPara>
                  </a14:m>
                  <a:endParaRPr lang="en-SG" sz="2000" b="1" noProof="0">
                    <a:latin typeface="Aptos" panose="020B0004020202020204" pitchFamily="34" charset="0"/>
                    <a:ea typeface="Century Gothic"/>
                    <a:cs typeface="Century Gothic"/>
                    <a:sym typeface="Century Gothic"/>
                  </a:endParaRPr>
                </a:p>
              </p:txBody>
            </p:sp>
          </mc:Choice>
          <mc:Fallback xmlns="">
            <p:sp>
              <p:nvSpPr>
                <p:cNvPr id="9" name="Google Shape;379;g33b39697dd8_0_7">
                  <a:extLst>
                    <a:ext uri="{FF2B5EF4-FFF2-40B4-BE49-F238E27FC236}">
                      <a16:creationId xmlns:a16="http://schemas.microsoft.com/office/drawing/2014/main" id="{CC6F3FF4-51CB-2D68-499A-F9A1A9128174}"/>
                    </a:ext>
                  </a:extLst>
                </p:cNvPr>
                <p:cNvSpPr txBox="1">
                  <a:spLocks noRot="1" noChangeAspect="1" noMove="1" noResize="1" noEditPoints="1" noAdjustHandles="1" noChangeArrowheads="1" noChangeShapeType="1" noTextEdit="1"/>
                </p:cNvSpPr>
                <p:nvPr/>
              </p:nvSpPr>
              <p:spPr>
                <a:xfrm>
                  <a:off x="6436352" y="1946806"/>
                  <a:ext cx="5251333" cy="470659"/>
                </a:xfrm>
                <a:prstGeom prst="rect">
                  <a:avLst/>
                </a:prstGeom>
                <a:blipFill>
                  <a:blip r:embed="rId5"/>
                  <a:stretch>
                    <a:fillRect/>
                  </a:stretch>
                </a:blipFill>
                <a:ln w="19050" cap="flat" cmpd="sng">
                  <a:noFill/>
                  <a:prstDash val="solid"/>
                  <a:round/>
                  <a:headEnd type="none" w="sm" len="sm"/>
                  <a:tailEnd type="none" w="sm" len="sm"/>
                </a:ln>
              </p:spPr>
              <p:txBody>
                <a:bodyPr/>
                <a:lstStyle/>
                <a:p>
                  <a:r>
                    <a:rPr lang="en-SG">
                      <a:noFill/>
                    </a:rPr>
                    <a:t> </a:t>
                  </a:r>
                </a:p>
              </p:txBody>
            </p:sp>
          </mc:Fallback>
        </mc:AlternateContent>
      </p:grpSp>
      <p:grpSp>
        <p:nvGrpSpPr>
          <p:cNvPr id="15" name="Group 14">
            <a:extLst>
              <a:ext uri="{FF2B5EF4-FFF2-40B4-BE49-F238E27FC236}">
                <a16:creationId xmlns:a16="http://schemas.microsoft.com/office/drawing/2014/main" id="{D415F34B-0A51-F954-B812-821108A4D6BB}"/>
              </a:ext>
            </a:extLst>
          </p:cNvPr>
          <p:cNvGrpSpPr/>
          <p:nvPr/>
        </p:nvGrpSpPr>
        <p:grpSpPr>
          <a:xfrm>
            <a:off x="6436352" y="2638325"/>
            <a:ext cx="5251334" cy="969372"/>
            <a:chOff x="6436352" y="2607887"/>
            <a:chExt cx="5251334" cy="969372"/>
          </a:xfrm>
        </p:grpSpPr>
        <p:grpSp>
          <p:nvGrpSpPr>
            <p:cNvPr id="27" name="Group 26">
              <a:extLst>
                <a:ext uri="{FF2B5EF4-FFF2-40B4-BE49-F238E27FC236}">
                  <a16:creationId xmlns:a16="http://schemas.microsoft.com/office/drawing/2014/main" id="{C7A5AA0D-9811-FEF6-6E21-AB28DF4AFD0A}"/>
                </a:ext>
              </a:extLst>
            </p:cNvPr>
            <p:cNvGrpSpPr/>
            <p:nvPr/>
          </p:nvGrpSpPr>
          <p:grpSpPr>
            <a:xfrm>
              <a:off x="6436353" y="2607887"/>
              <a:ext cx="5251333" cy="470660"/>
              <a:chOff x="6436352" y="2226123"/>
              <a:chExt cx="5251333" cy="470660"/>
            </a:xfrm>
          </p:grpSpPr>
          <p:sp>
            <p:nvSpPr>
              <p:cNvPr id="30" name="Google Shape;379;g33b39697dd8_0_7">
                <a:extLst>
                  <a:ext uri="{FF2B5EF4-FFF2-40B4-BE49-F238E27FC236}">
                    <a16:creationId xmlns:a16="http://schemas.microsoft.com/office/drawing/2014/main" id="{F936F051-C3F9-C9B7-5AF8-79CA4FB24543}"/>
                  </a:ext>
                </a:extLst>
              </p:cNvPr>
              <p:cNvSpPr txBox="1"/>
              <p:nvPr/>
            </p:nvSpPr>
            <p:spPr>
              <a:xfrm>
                <a:off x="7055643" y="2226123"/>
                <a:ext cx="4632042" cy="470659"/>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gn="ctr">
                  <a:lnSpc>
                    <a:spcPct val="150000"/>
                  </a:lnSpc>
                </a:pPr>
                <a:r>
                  <a:rPr lang="en-US" b="1">
                    <a:solidFill>
                      <a:schemeClr val="tx1"/>
                    </a:solidFill>
                    <a:latin typeface="Aptos" panose="020B0004020202020204" pitchFamily="34" charset="0"/>
                    <a:ea typeface="Century Gothic"/>
                    <a:cs typeface="Century Gothic"/>
                    <a:sym typeface="Century Gothic"/>
                  </a:rPr>
                  <a:t>FULL INVESTMENT (NO LEVERAGE)</a:t>
                </a:r>
                <a:endParaRPr lang="en-SG" b="1" noProof="0">
                  <a:solidFill>
                    <a:schemeClr val="tx1"/>
                  </a:solidFill>
                  <a:latin typeface="Aptos" panose="020B0004020202020204" pitchFamily="34" charset="0"/>
                  <a:ea typeface="Century Gothic"/>
                  <a:cs typeface="Century Gothic"/>
                  <a:sym typeface="Century Gothic"/>
                </a:endParaRPr>
              </a:p>
            </p:txBody>
          </p:sp>
          <p:sp>
            <p:nvSpPr>
              <p:cNvPr id="34" name="Rectangle 33">
                <a:extLst>
                  <a:ext uri="{FF2B5EF4-FFF2-40B4-BE49-F238E27FC236}">
                    <a16:creationId xmlns:a16="http://schemas.microsoft.com/office/drawing/2014/main" id="{68E18E95-10FA-8F1D-2F0A-0D5BA89F76B5}"/>
                  </a:ext>
                </a:extLst>
              </p:cNvPr>
              <p:cNvSpPr/>
              <p:nvPr/>
            </p:nvSpPr>
            <p:spPr>
              <a:xfrm>
                <a:off x="6436352" y="2226124"/>
                <a:ext cx="490071" cy="47065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latin typeface="Aptos" panose="020B0004020202020204" pitchFamily="34" charset="0"/>
                    <a:cs typeface="Arial"/>
                  </a:rPr>
                  <a:t>2</a:t>
                </a:r>
                <a:endParaRPr lang="en-US" sz="2000" b="1">
                  <a:latin typeface="Aptos" panose="020B0004020202020204" pitchFamily="34" charset="0"/>
                </a:endParaRPr>
              </a:p>
            </p:txBody>
          </p:sp>
        </p:grpSp>
        <mc:AlternateContent xmlns:mc="http://schemas.openxmlformats.org/markup-compatibility/2006" xmlns:a14="http://schemas.microsoft.com/office/drawing/2010/main">
          <mc:Choice Requires="a14">
            <p:sp>
              <p:nvSpPr>
                <p:cNvPr id="29" name="Google Shape;379;g33b39697dd8_0_7">
                  <a:extLst>
                    <a:ext uri="{FF2B5EF4-FFF2-40B4-BE49-F238E27FC236}">
                      <a16:creationId xmlns:a16="http://schemas.microsoft.com/office/drawing/2014/main" id="{89EAC095-61BF-6D99-4EF8-B7D7D289859C}"/>
                    </a:ext>
                  </a:extLst>
                </p:cNvPr>
                <p:cNvSpPr txBox="1"/>
                <p:nvPr/>
              </p:nvSpPr>
              <p:spPr>
                <a:xfrm>
                  <a:off x="6436352" y="3106600"/>
                  <a:ext cx="5251333" cy="470659"/>
                </a:xfrm>
                <a:prstGeom prst="rect">
                  <a:avLst/>
                </a:prstGeom>
                <a:noFill/>
                <a:ln w="19050" cap="flat" cmpd="sng">
                  <a:noFill/>
                  <a:prstDash val="solid"/>
                  <a:round/>
                  <a:headEnd type="none" w="sm" len="sm"/>
                  <a:tailEnd type="none" w="sm" len="sm"/>
                </a:ln>
              </p:spPr>
              <p:txBody>
                <a:bodyPr spcFirstLastPara="1" wrap="square" lIns="91425" tIns="0" rIns="91425" bIns="91425" anchor="t" anchorCtr="0">
                  <a:noAutofit/>
                </a:bodyPr>
                <a:lstStyle/>
                <a:p>
                  <a:pPr lvl="2" algn="ctr">
                    <a:lnSpc>
                      <a:spcPct val="150000"/>
                    </a:lnSpc>
                  </a:pPr>
                  <a14:m>
                    <m:oMathPara xmlns:m="http://schemas.openxmlformats.org/officeDocument/2006/math">
                      <m:oMathParaPr>
                        <m:jc m:val="centerGroup"/>
                      </m:oMathParaPr>
                      <m:oMath xmlns:m="http://schemas.openxmlformats.org/officeDocument/2006/math">
                        <m:r>
                          <a:rPr lang="en-SG" sz="2000" b="1" i="1" kern="100" smtClean="0">
                            <a:latin typeface="Cambria Math" panose="02040503050406030204" pitchFamily="18" charset="0"/>
                            <a:ea typeface="DengXian" panose="02010600030101010101" pitchFamily="2" charset="-122"/>
                            <a:cs typeface="Times New Roman" panose="02020603050405020304" pitchFamily="18" charset="0"/>
                          </a:rPr>
                          <m:t>𝜮</m:t>
                        </m:r>
                        <m:sSub>
                          <m:sSubPr>
                            <m:ctrlPr>
                              <a:rPr lang="en-SG" sz="2000" b="1" i="1" kern="100"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sz="2000" b="1" i="1" kern="100" smtClean="0">
                                <a:latin typeface="Cambria Math" panose="02040503050406030204" pitchFamily="18" charset="0"/>
                                <a:ea typeface="DengXian" panose="02010600030101010101" pitchFamily="2" charset="-122"/>
                                <a:cs typeface="Times New Roman" panose="02020603050405020304" pitchFamily="18" charset="0"/>
                              </a:rPr>
                              <m:t>𝒘</m:t>
                            </m:r>
                          </m:e>
                          <m:sub>
                            <m:r>
                              <a:rPr lang="en-US" sz="2000" b="1" i="1" kern="100" smtClean="0">
                                <a:latin typeface="Cambria Math" panose="02040503050406030204" pitchFamily="18" charset="0"/>
                                <a:ea typeface="DengXian" panose="02010600030101010101" pitchFamily="2" charset="-122"/>
                                <a:cs typeface="Times New Roman" panose="02020603050405020304" pitchFamily="18" charset="0"/>
                              </a:rPr>
                              <m:t>𝒊</m:t>
                            </m:r>
                          </m:sub>
                        </m:sSub>
                        <m:r>
                          <a:rPr lang="en-US" sz="2000" b="1" i="1" kern="100" smtClean="0">
                            <a:latin typeface="Cambria Math" panose="02040503050406030204" pitchFamily="18" charset="0"/>
                            <a:ea typeface="DengXian" panose="02010600030101010101" pitchFamily="2" charset="-122"/>
                            <a:cs typeface="Times New Roman" panose="02020603050405020304" pitchFamily="18" charset="0"/>
                          </a:rPr>
                          <m:t>=</m:t>
                        </m:r>
                        <m:r>
                          <a:rPr lang="en-US" sz="2000" b="1" i="1" kern="100" smtClean="0">
                            <a:latin typeface="Cambria Math" panose="02040503050406030204" pitchFamily="18" charset="0"/>
                            <a:ea typeface="DengXian" panose="02010600030101010101" pitchFamily="2" charset="-122"/>
                            <a:cs typeface="Times New Roman" panose="02020603050405020304" pitchFamily="18" charset="0"/>
                          </a:rPr>
                          <m:t>𝟏</m:t>
                        </m:r>
                      </m:oMath>
                    </m:oMathPara>
                  </a14:m>
                  <a:endParaRPr lang="en-SG" sz="2000" b="1" noProof="0">
                    <a:latin typeface="Aptos" panose="020B0004020202020204" pitchFamily="34" charset="0"/>
                    <a:ea typeface="Century Gothic"/>
                    <a:cs typeface="Century Gothic"/>
                    <a:sym typeface="Century Gothic"/>
                  </a:endParaRPr>
                </a:p>
              </p:txBody>
            </p:sp>
          </mc:Choice>
          <mc:Fallback xmlns="">
            <p:sp>
              <p:nvSpPr>
                <p:cNvPr id="29" name="Google Shape;379;g33b39697dd8_0_7">
                  <a:extLst>
                    <a:ext uri="{FF2B5EF4-FFF2-40B4-BE49-F238E27FC236}">
                      <a16:creationId xmlns:a16="http://schemas.microsoft.com/office/drawing/2014/main" id="{89EAC095-61BF-6D99-4EF8-B7D7D289859C}"/>
                    </a:ext>
                  </a:extLst>
                </p:cNvPr>
                <p:cNvSpPr txBox="1">
                  <a:spLocks noRot="1" noChangeAspect="1" noMove="1" noResize="1" noEditPoints="1" noAdjustHandles="1" noChangeArrowheads="1" noChangeShapeType="1" noTextEdit="1"/>
                </p:cNvSpPr>
                <p:nvPr/>
              </p:nvSpPr>
              <p:spPr>
                <a:xfrm>
                  <a:off x="6436352" y="3106600"/>
                  <a:ext cx="5251333" cy="470659"/>
                </a:xfrm>
                <a:prstGeom prst="rect">
                  <a:avLst/>
                </a:prstGeom>
                <a:blipFill>
                  <a:blip r:embed="rId6"/>
                  <a:stretch>
                    <a:fillRect/>
                  </a:stretch>
                </a:blipFill>
                <a:ln w="19050" cap="flat" cmpd="sng">
                  <a:noFill/>
                  <a:prstDash val="solid"/>
                  <a:round/>
                  <a:headEnd type="none" w="sm" len="sm"/>
                  <a:tailEnd type="none" w="sm" len="sm"/>
                </a:ln>
              </p:spPr>
              <p:txBody>
                <a:bodyPr/>
                <a:lstStyle/>
                <a:p>
                  <a:r>
                    <a:rPr lang="en-SG">
                      <a:noFill/>
                    </a:rPr>
                    <a:t> </a:t>
                  </a:r>
                </a:p>
              </p:txBody>
            </p:sp>
          </mc:Fallback>
        </mc:AlternateContent>
      </p:grpSp>
      <p:sp>
        <p:nvSpPr>
          <p:cNvPr id="17" name="TextBox 16">
            <a:extLst>
              <a:ext uri="{FF2B5EF4-FFF2-40B4-BE49-F238E27FC236}">
                <a16:creationId xmlns:a16="http://schemas.microsoft.com/office/drawing/2014/main" id="{E663854C-1657-625B-0B36-E26B8D1857CE}"/>
              </a:ext>
            </a:extLst>
          </p:cNvPr>
          <p:cNvSpPr txBox="1"/>
          <p:nvPr/>
        </p:nvSpPr>
        <p:spPr>
          <a:xfrm>
            <a:off x="6436350" y="3712550"/>
            <a:ext cx="5251335"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OUTPUT / RESULTS</a:t>
            </a:r>
            <a:endParaRPr lang="en-SG" b="1">
              <a:solidFill>
                <a:schemeClr val="bg1"/>
              </a:solidFill>
              <a:latin typeface="Aptos" panose="020B0004020202020204" pitchFamily="34" charset="0"/>
            </a:endParaRPr>
          </a:p>
        </p:txBody>
      </p:sp>
      <p:sp>
        <p:nvSpPr>
          <p:cNvPr id="22" name="TextBox 21">
            <a:extLst>
              <a:ext uri="{FF2B5EF4-FFF2-40B4-BE49-F238E27FC236}">
                <a16:creationId xmlns:a16="http://schemas.microsoft.com/office/drawing/2014/main" id="{43D5C6B9-958C-5E26-6DC3-CC1D5CD0AFF8}"/>
              </a:ext>
            </a:extLst>
          </p:cNvPr>
          <p:cNvSpPr txBox="1"/>
          <p:nvPr/>
        </p:nvSpPr>
        <p:spPr>
          <a:xfrm>
            <a:off x="500944" y="3710842"/>
            <a:ext cx="5251335"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Portfolio Rebalancing</a:t>
            </a:r>
            <a:endParaRPr lang="en-SG" b="1">
              <a:solidFill>
                <a:schemeClr val="bg1"/>
              </a:solidFill>
              <a:latin typeface="Aptos" panose="020B0004020202020204" pitchFamily="34" charset="0"/>
            </a:endParaRPr>
          </a:p>
        </p:txBody>
      </p:sp>
      <p:pic>
        <p:nvPicPr>
          <p:cNvPr id="32" name="Picture 31">
            <a:extLst>
              <a:ext uri="{FF2B5EF4-FFF2-40B4-BE49-F238E27FC236}">
                <a16:creationId xmlns:a16="http://schemas.microsoft.com/office/drawing/2014/main" id="{251C8195-9ED0-A2FA-A07D-5DC1E38876F6}"/>
              </a:ext>
            </a:extLst>
          </p:cNvPr>
          <p:cNvPicPr>
            <a:picLocks/>
          </p:cNvPicPr>
          <p:nvPr/>
        </p:nvPicPr>
        <p:blipFill>
          <a:blip r:embed="rId7"/>
          <a:stretch>
            <a:fillRect/>
          </a:stretch>
        </p:blipFill>
        <p:spPr>
          <a:xfrm>
            <a:off x="6445872" y="4018619"/>
            <a:ext cx="5230368" cy="2194560"/>
          </a:xfrm>
          <a:prstGeom prst="rect">
            <a:avLst/>
          </a:prstGeom>
          <a:ln>
            <a:solidFill>
              <a:schemeClr val="tx1"/>
            </a:solidFill>
          </a:ln>
        </p:spPr>
      </p:pic>
      <p:sp>
        <p:nvSpPr>
          <p:cNvPr id="33" name="TextBox 32">
            <a:extLst>
              <a:ext uri="{FF2B5EF4-FFF2-40B4-BE49-F238E27FC236}">
                <a16:creationId xmlns:a16="http://schemas.microsoft.com/office/drawing/2014/main" id="{69A0C331-1706-3AAD-9297-752DBE0A25EF}"/>
              </a:ext>
            </a:extLst>
          </p:cNvPr>
          <p:cNvSpPr txBox="1"/>
          <p:nvPr/>
        </p:nvSpPr>
        <p:spPr>
          <a:xfrm>
            <a:off x="540022" y="4322051"/>
            <a:ext cx="5251332" cy="1587694"/>
          </a:xfrm>
          <a:prstGeom prst="rect">
            <a:avLst/>
          </a:prstGeom>
          <a:noFill/>
        </p:spPr>
        <p:txBody>
          <a:bodyPr wrap="square">
            <a:noAutofit/>
          </a:bodyPr>
          <a:lstStyle/>
          <a:p>
            <a:pPr algn="ctr"/>
            <a:r>
              <a:rPr lang="en-US" sz="4000" b="1" i="0" u="sng">
                <a:solidFill>
                  <a:srgbClr val="CC2124"/>
                </a:solidFill>
                <a:effectLst/>
                <a:latin typeface="Aptos" panose="020B0004020202020204" pitchFamily="34" charset="0"/>
              </a:rPr>
              <a:t>Monthly Rebalancing</a:t>
            </a:r>
          </a:p>
          <a:p>
            <a:pPr algn="ctr"/>
            <a:r>
              <a:rPr lang="en-US" sz="3000" b="1">
                <a:solidFill>
                  <a:srgbClr val="FF0000"/>
                </a:solidFill>
                <a:latin typeface="Aptos" panose="020B0004020202020204" pitchFamily="34" charset="0"/>
              </a:rPr>
              <a:t>90 Days </a:t>
            </a:r>
            <a:r>
              <a:rPr lang="en-US" sz="3000" b="1">
                <a:solidFill>
                  <a:schemeClr val="tx1"/>
                </a:solidFill>
                <a:latin typeface="Aptos" panose="020B0004020202020204" pitchFamily="34" charset="0"/>
              </a:rPr>
              <a:t>Lookback Window (Rolling Basis) </a:t>
            </a:r>
          </a:p>
        </p:txBody>
      </p:sp>
    </p:spTree>
    <p:extLst>
      <p:ext uri="{BB962C8B-B14F-4D97-AF65-F5344CB8AC3E}">
        <p14:creationId xmlns:p14="http://schemas.microsoft.com/office/powerpoint/2010/main" val="43145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F4D5F-ECB6-147E-26F3-328FE60E362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6D6E9AC-2326-FDCC-DF66-D48BF404E40B}"/>
              </a:ext>
            </a:extLst>
          </p:cNvPr>
          <p:cNvPicPr>
            <a:picLocks noChangeAspect="1"/>
          </p:cNvPicPr>
          <p:nvPr/>
        </p:nvPicPr>
        <p:blipFill>
          <a:blip r:embed="rId3"/>
          <a:srcRect t="4440"/>
          <a:stretch/>
        </p:blipFill>
        <p:spPr>
          <a:xfrm>
            <a:off x="500945" y="1304665"/>
            <a:ext cx="11186742" cy="4905802"/>
          </a:xfrm>
          <a:prstGeom prst="rect">
            <a:avLst/>
          </a:prstGeom>
        </p:spPr>
      </p:pic>
      <p:sp>
        <p:nvSpPr>
          <p:cNvPr id="2" name="Text Placeholder 1">
            <a:extLst>
              <a:ext uri="{FF2B5EF4-FFF2-40B4-BE49-F238E27FC236}">
                <a16:creationId xmlns:a16="http://schemas.microsoft.com/office/drawing/2014/main" id="{62F5A554-B4B0-3FD8-D526-7E1BEF0FA7B1}"/>
              </a:ext>
            </a:extLst>
          </p:cNvPr>
          <p:cNvSpPr>
            <a:spLocks noGrp="1"/>
          </p:cNvSpPr>
          <p:nvPr>
            <p:ph type="body" sz="quarter" idx="10"/>
          </p:nvPr>
        </p:nvSpPr>
        <p:spPr/>
        <p:txBody>
          <a:bodyPr/>
          <a:lstStyle/>
          <a:p>
            <a:r>
              <a:rPr lang="en-US">
                <a:latin typeface="Aptos" panose="020B0004020202020204" pitchFamily="34" charset="0"/>
              </a:rPr>
              <a:t>Portfolio Value Comparison</a:t>
            </a:r>
            <a:endParaRPr lang="en-SG">
              <a:latin typeface="Aptos" panose="020B0004020202020204" pitchFamily="34" charset="0"/>
            </a:endParaRPr>
          </a:p>
        </p:txBody>
      </p:sp>
      <p:sp>
        <p:nvSpPr>
          <p:cNvPr id="3" name="Text Placeholder 2">
            <a:extLst>
              <a:ext uri="{FF2B5EF4-FFF2-40B4-BE49-F238E27FC236}">
                <a16:creationId xmlns:a16="http://schemas.microsoft.com/office/drawing/2014/main" id="{377796B1-DD8C-62D2-4A6F-070C9221BA07}"/>
              </a:ext>
            </a:extLst>
          </p:cNvPr>
          <p:cNvSpPr>
            <a:spLocks noGrp="1"/>
          </p:cNvSpPr>
          <p:nvPr>
            <p:ph type="body" sz="quarter" idx="11"/>
          </p:nvPr>
        </p:nvSpPr>
        <p:spPr/>
        <p:txBody>
          <a:bodyPr/>
          <a:lstStyle/>
          <a:p>
            <a:endParaRPr lang="en-SG">
              <a:latin typeface="Aptos" panose="020B0004020202020204" pitchFamily="34" charset="0"/>
            </a:endParaRPr>
          </a:p>
        </p:txBody>
      </p:sp>
      <p:sp>
        <p:nvSpPr>
          <p:cNvPr id="10" name="TextBox 9">
            <a:extLst>
              <a:ext uri="{FF2B5EF4-FFF2-40B4-BE49-F238E27FC236}">
                <a16:creationId xmlns:a16="http://schemas.microsoft.com/office/drawing/2014/main" id="{300A216C-64B6-CE62-E671-DCD7A2C8C9B6}"/>
              </a:ext>
            </a:extLst>
          </p:cNvPr>
          <p:cNvSpPr txBox="1"/>
          <p:nvPr/>
        </p:nvSpPr>
        <p:spPr>
          <a:xfrm>
            <a:off x="500944" y="996887"/>
            <a:ext cx="11186743" cy="307777"/>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Portfolio Value Comparison (COVID-19 – UNCERTAINTY)</a:t>
            </a:r>
            <a:endParaRPr lang="en-SG" b="1">
              <a:solidFill>
                <a:schemeClr val="bg1"/>
              </a:solidFill>
              <a:latin typeface="Aptos" panose="020B0004020202020204" pitchFamily="34" charset="0"/>
            </a:endParaRPr>
          </a:p>
        </p:txBody>
      </p:sp>
      <p:sp>
        <p:nvSpPr>
          <p:cNvPr id="11" name="TextBox 10">
            <a:extLst>
              <a:ext uri="{FF2B5EF4-FFF2-40B4-BE49-F238E27FC236}">
                <a16:creationId xmlns:a16="http://schemas.microsoft.com/office/drawing/2014/main" id="{544FC506-7B45-35E0-98A6-6FFD3EC453C9}"/>
              </a:ext>
            </a:extLst>
          </p:cNvPr>
          <p:cNvSpPr txBox="1">
            <a:spLocks/>
          </p:cNvSpPr>
          <p:nvPr/>
        </p:nvSpPr>
        <p:spPr>
          <a:xfrm>
            <a:off x="3662774" y="1342999"/>
            <a:ext cx="4144551" cy="1834223"/>
          </a:xfrm>
          <a:prstGeom prst="rect">
            <a:avLst/>
          </a:prstGeom>
          <a:solidFill>
            <a:schemeClr val="bg1"/>
          </a:solidFill>
          <a:ln>
            <a:solidFill>
              <a:schemeClr val="tx1"/>
            </a:solidFill>
            <a:prstDash val="solid"/>
            <a:extLst>
              <a:ext uri="{C807C97D-BFC1-408E-A445-0C87EB9F89A2}">
                <ask:lineSketchStyleProps xmlns:ask="http://schemas.microsoft.com/office/drawing/2018/sketchyshapes">
                  <ask:type>
                    <ask:lineSketchNone/>
                  </ask:type>
                </ask:lineSketchStyleProps>
              </a:ext>
            </a:extLst>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a:solidFill>
                  <a:schemeClr val="tx1"/>
                </a:solidFill>
                <a:latin typeface="Aptos" panose="020B0004020202020204" pitchFamily="34" charset="0"/>
              </a:rPr>
              <a:t>Expectation: MIN VAR &gt; MVO Portfolio &gt; Max Sharpe Ratio</a:t>
            </a:r>
            <a:endParaRPr lang="en-US" sz="1200">
              <a:solidFill>
                <a:schemeClr val="tx1"/>
              </a:solidFill>
              <a:latin typeface="Aptos" panose="020B0004020202020204" pitchFamily="34" charset="0"/>
            </a:endParaRPr>
          </a:p>
          <a:p>
            <a:pPr marL="228600" indent="-228600">
              <a:lnSpc>
                <a:spcPct val="150000"/>
              </a:lnSpc>
              <a:buAutoNum type="arabicPeriod"/>
            </a:pPr>
            <a:r>
              <a:rPr lang="en-US" sz="1200">
                <a:solidFill>
                  <a:schemeClr val="tx1"/>
                </a:solidFill>
                <a:latin typeface="Aptos" panose="020B0004020202020204" pitchFamily="34" charset="0"/>
              </a:rPr>
              <a:t>Min Variance Portfolio performed better in times of uncertainty. </a:t>
            </a:r>
          </a:p>
          <a:p>
            <a:pPr marL="228600" indent="-228600">
              <a:lnSpc>
                <a:spcPct val="150000"/>
              </a:lnSpc>
              <a:buAutoNum type="arabicPeriod"/>
            </a:pPr>
            <a:r>
              <a:rPr lang="en-US" sz="1200">
                <a:solidFill>
                  <a:schemeClr val="tx1"/>
                </a:solidFill>
                <a:latin typeface="Aptos" panose="020B0004020202020204" pitchFamily="34" charset="0"/>
              </a:rPr>
              <a:t>Max Sharpe Ratio Portfolio performed the worst in times of uncertainty</a:t>
            </a:r>
          </a:p>
          <a:p>
            <a:pPr marL="228600" indent="-228600">
              <a:lnSpc>
                <a:spcPct val="150000"/>
              </a:lnSpc>
              <a:buAutoNum type="arabicPeriod"/>
            </a:pPr>
            <a:r>
              <a:rPr lang="en-US" sz="1200">
                <a:solidFill>
                  <a:schemeClr val="tx1"/>
                </a:solidFill>
                <a:latin typeface="Aptos" panose="020B0004020202020204" pitchFamily="34" charset="0"/>
              </a:rPr>
              <a:t>MVO Portfolio performed similar to Min Var Portfolio  </a:t>
            </a:r>
          </a:p>
          <a:p>
            <a:endParaRPr lang="en-US" sz="1200" b="1">
              <a:solidFill>
                <a:schemeClr val="tx1"/>
              </a:solidFill>
              <a:latin typeface="Aptos" panose="020B0004020202020204" pitchFamily="34" charset="0"/>
            </a:endParaRPr>
          </a:p>
        </p:txBody>
      </p:sp>
      <p:cxnSp>
        <p:nvCxnSpPr>
          <p:cNvPr id="15" name="Straight Arrow Connector 14">
            <a:extLst>
              <a:ext uri="{FF2B5EF4-FFF2-40B4-BE49-F238E27FC236}">
                <a16:creationId xmlns:a16="http://schemas.microsoft.com/office/drawing/2014/main" id="{4F3CFA90-944A-2B6C-5C88-ED1626A2FAF7}"/>
              </a:ext>
            </a:extLst>
          </p:cNvPr>
          <p:cNvCxnSpPr>
            <a:cxnSpLocks/>
          </p:cNvCxnSpPr>
          <p:nvPr/>
        </p:nvCxnSpPr>
        <p:spPr>
          <a:xfrm>
            <a:off x="1774479" y="3970070"/>
            <a:ext cx="186501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D4B661-FD20-FEEA-D8F7-9B790C9F30CC}"/>
              </a:ext>
            </a:extLst>
          </p:cNvPr>
          <p:cNvSpPr txBox="1"/>
          <p:nvPr/>
        </p:nvSpPr>
        <p:spPr>
          <a:xfrm>
            <a:off x="2082456" y="3582888"/>
            <a:ext cx="1249060" cy="369332"/>
          </a:xfrm>
          <a:prstGeom prst="rect">
            <a:avLst/>
          </a:prstGeom>
          <a:noFill/>
        </p:spPr>
        <p:txBody>
          <a:bodyPr wrap="none" rtlCol="0">
            <a:spAutoFit/>
          </a:bodyPr>
          <a:lstStyle/>
          <a:p>
            <a:r>
              <a:rPr lang="en-US" sz="1800" b="1">
                <a:latin typeface="Aptos" panose="020B0004020202020204" pitchFamily="34" charset="0"/>
              </a:rPr>
              <a:t>COVID-19</a:t>
            </a:r>
            <a:endParaRPr lang="en-SG" sz="1800" b="1">
              <a:latin typeface="Aptos" panose="020B0004020202020204" pitchFamily="34" charset="0"/>
            </a:endParaRPr>
          </a:p>
        </p:txBody>
      </p:sp>
    </p:spTree>
    <p:extLst>
      <p:ext uri="{BB962C8B-B14F-4D97-AF65-F5344CB8AC3E}">
        <p14:creationId xmlns:p14="http://schemas.microsoft.com/office/powerpoint/2010/main" val="136281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DEAB2-80D6-756C-A978-4CF049FDF00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D929D71-1FB0-7B36-A349-1075D54B3B82}"/>
              </a:ext>
            </a:extLst>
          </p:cNvPr>
          <p:cNvSpPr/>
          <p:nvPr/>
        </p:nvSpPr>
        <p:spPr>
          <a:xfrm>
            <a:off x="1104900" y="1312036"/>
            <a:ext cx="9982200" cy="4617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5400" b="1" dirty="0">
                <a:latin typeface="Aptos" panose="020B0004020202020204" pitchFamily="34" charset="0"/>
              </a:rPr>
              <a:t>Natural Language Processing</a:t>
            </a:r>
          </a:p>
        </p:txBody>
      </p:sp>
    </p:spTree>
    <p:extLst>
      <p:ext uri="{BB962C8B-B14F-4D97-AF65-F5344CB8AC3E}">
        <p14:creationId xmlns:p14="http://schemas.microsoft.com/office/powerpoint/2010/main" val="34944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B48FA-D3EB-FB40-C5D9-4EA430B6AEAE}"/>
            </a:ext>
          </a:extLst>
        </p:cNvPr>
        <p:cNvGrpSpPr/>
        <p:nvPr/>
      </p:nvGrpSpPr>
      <p:grpSpPr>
        <a:xfrm>
          <a:off x="0" y="0"/>
          <a:ext cx="0" cy="0"/>
          <a:chOff x="0" y="0"/>
          <a:chExt cx="0" cy="0"/>
        </a:xfrm>
      </p:grpSpPr>
      <p:sp>
        <p:nvSpPr>
          <p:cNvPr id="112" name="Rectangle 111">
            <a:extLst>
              <a:ext uri="{FF2B5EF4-FFF2-40B4-BE49-F238E27FC236}">
                <a16:creationId xmlns:a16="http://schemas.microsoft.com/office/drawing/2014/main" id="{59618295-5F05-C437-6A66-F47057C3D426}"/>
              </a:ext>
            </a:extLst>
          </p:cNvPr>
          <p:cNvSpPr/>
          <p:nvPr/>
        </p:nvSpPr>
        <p:spPr>
          <a:xfrm>
            <a:off x="251116" y="3441350"/>
            <a:ext cx="6649545" cy="2997549"/>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u="sng">
                <a:solidFill>
                  <a:schemeClr val="tx1"/>
                </a:solidFill>
                <a:latin typeface="Aptos" panose="020B0004020202020204" pitchFamily="34" charset="0"/>
              </a:rPr>
              <a:t>Sentiment Analysis for Forecasting:</a:t>
            </a:r>
          </a:p>
          <a:p>
            <a:pPr marL="285750" indent="-285750">
              <a:buFont typeface="Arial" panose="020B0604020202020204" pitchFamily="34" charset="0"/>
              <a:buChar char="•"/>
            </a:pPr>
            <a:r>
              <a:rPr lang="en-US" sz="1200" b="1">
                <a:solidFill>
                  <a:schemeClr val="tx1"/>
                </a:solidFill>
                <a:latin typeface="Aptos" panose="020B0004020202020204" pitchFamily="34" charset="0"/>
              </a:rPr>
              <a:t>Behavioral Signal Extraction: </a:t>
            </a:r>
            <a:r>
              <a:rPr lang="en-US" sz="1200">
                <a:solidFill>
                  <a:schemeClr val="tx1"/>
                </a:solidFill>
                <a:latin typeface="Aptos" panose="020B0004020202020204" pitchFamily="34" charset="0"/>
              </a:rPr>
              <a:t>Captures investor psychology shifts (greed, fear, uncertainty) that precede price movements</a:t>
            </a:r>
          </a:p>
          <a:p>
            <a:pPr marL="285750" indent="-285750">
              <a:buFont typeface="Arial" panose="020B0604020202020204" pitchFamily="34" charset="0"/>
              <a:buChar char="•"/>
            </a:pPr>
            <a:r>
              <a:rPr lang="en-US" sz="1200" b="1">
                <a:solidFill>
                  <a:schemeClr val="tx1"/>
                </a:solidFill>
                <a:latin typeface="Aptos" panose="020B0004020202020204" pitchFamily="34" charset="0"/>
              </a:rPr>
              <a:t>Event-Driven Sentiment: </a:t>
            </a:r>
            <a:r>
              <a:rPr lang="en-US" sz="1200">
                <a:solidFill>
                  <a:schemeClr val="tx1"/>
                </a:solidFill>
                <a:latin typeface="Aptos" panose="020B0004020202020204" pitchFamily="34" charset="0"/>
              </a:rPr>
              <a:t>Tracks sentiment spikes around earnings releases, Fed announcements, or geopolitical events to anticipate volatility</a:t>
            </a:r>
          </a:p>
          <a:p>
            <a:pPr marL="285750" indent="-285750">
              <a:buFont typeface="Arial" panose="020B0604020202020204" pitchFamily="34" charset="0"/>
              <a:buChar char="•"/>
            </a:pPr>
            <a:r>
              <a:rPr lang="en-US" sz="1200" b="1">
                <a:solidFill>
                  <a:schemeClr val="tx1"/>
                </a:solidFill>
                <a:latin typeface="Aptos" panose="020B0004020202020204" pitchFamily="34" charset="0"/>
              </a:rPr>
              <a:t>Sentiment Divergence: </a:t>
            </a:r>
            <a:r>
              <a:rPr lang="en-US" sz="1200">
                <a:solidFill>
                  <a:schemeClr val="tx1"/>
                </a:solidFill>
                <a:latin typeface="Aptos" panose="020B0004020202020204" pitchFamily="34" charset="0"/>
              </a:rPr>
              <a:t>Flags when market prices diverge from sentiment trends (e.g., rising prices amid negative sentiment may signal overvaluation)</a:t>
            </a:r>
          </a:p>
          <a:p>
            <a:endParaRPr lang="en-US" sz="1200">
              <a:solidFill>
                <a:schemeClr val="tx1"/>
              </a:solidFill>
              <a:latin typeface="Aptos" panose="020B0004020202020204" pitchFamily="34" charset="0"/>
            </a:endParaRPr>
          </a:p>
          <a:p>
            <a:r>
              <a:rPr lang="en-US" sz="1200" b="1" u="sng">
                <a:solidFill>
                  <a:schemeClr val="tx1"/>
                </a:solidFill>
                <a:latin typeface="Aptos" panose="020B0004020202020204" pitchFamily="34" charset="0"/>
              </a:rPr>
              <a:t>Sentiment-Based Hedging</a:t>
            </a:r>
          </a:p>
          <a:p>
            <a:pPr marL="171450" indent="-171450">
              <a:buFont typeface="Arial" panose="020B0604020202020204" pitchFamily="34" charset="0"/>
              <a:buChar char="•"/>
            </a:pPr>
            <a:r>
              <a:rPr lang="en-US" sz="1200" b="1">
                <a:solidFill>
                  <a:schemeClr val="tx1"/>
                </a:solidFill>
                <a:latin typeface="Aptos" panose="020B0004020202020204" pitchFamily="34" charset="0"/>
              </a:rPr>
              <a:t>Dynamic Hedge Ratios</a:t>
            </a:r>
            <a:r>
              <a:rPr lang="en-US" sz="1200">
                <a:solidFill>
                  <a:schemeClr val="tx1"/>
                </a:solidFill>
                <a:latin typeface="Aptos" panose="020B0004020202020204" pitchFamily="34" charset="0"/>
              </a:rPr>
              <a:t>: Adjusts hedge size based on sentiment severity (e.g. aggressive equity shorts during extreme bearish sentiment).</a:t>
            </a:r>
          </a:p>
          <a:p>
            <a:endParaRPr lang="en-US" sz="1200" b="1">
              <a:solidFill>
                <a:schemeClr val="tx1"/>
              </a:solidFill>
              <a:latin typeface="Aptos" panose="020B0004020202020204" pitchFamily="34" charset="0"/>
            </a:endParaRPr>
          </a:p>
          <a:p>
            <a:r>
              <a:rPr lang="en-US" sz="1200" b="1" u="sng">
                <a:solidFill>
                  <a:schemeClr val="tx1"/>
                </a:solidFill>
                <a:latin typeface="Aptos" panose="020B0004020202020204" pitchFamily="34" charset="0"/>
              </a:rPr>
              <a:t>How NLP Augments Portfolio Optimization</a:t>
            </a:r>
          </a:p>
          <a:p>
            <a:pPr marL="171450" indent="-171450">
              <a:buFont typeface="Arial" panose="020B0604020202020204" pitchFamily="34" charset="0"/>
              <a:buChar char="•"/>
            </a:pPr>
            <a:r>
              <a:rPr lang="en-US" sz="1200">
                <a:solidFill>
                  <a:schemeClr val="tx1"/>
                </a:solidFill>
                <a:latin typeface="Aptos" panose="020B0004020202020204" pitchFamily="34" charset="0"/>
              </a:rPr>
              <a:t>Combines quantitative metrics with qualitative sentiment signals for more </a:t>
            </a:r>
            <a:r>
              <a:rPr lang="en-US" sz="1200" b="1">
                <a:solidFill>
                  <a:schemeClr val="tx1"/>
                </a:solidFill>
                <a:latin typeface="Aptos" panose="020B0004020202020204" pitchFamily="34" charset="0"/>
              </a:rPr>
              <a:t>informed and enhanced decision-making.</a:t>
            </a:r>
          </a:p>
          <a:p>
            <a:pPr marL="171450" indent="-171450">
              <a:buFont typeface="Arial" panose="020B0604020202020204" pitchFamily="34" charset="0"/>
              <a:buChar char="•"/>
            </a:pPr>
            <a:r>
              <a:rPr lang="en-US" sz="1200">
                <a:solidFill>
                  <a:schemeClr val="tx1"/>
                </a:solidFill>
                <a:latin typeface="Aptos" panose="020B0004020202020204" pitchFamily="34" charset="0"/>
              </a:rPr>
              <a:t>Identifies hidden risks in unstructured data (e.g. negative news flow preceding earnings shocks)</a:t>
            </a:r>
          </a:p>
        </p:txBody>
      </p:sp>
      <p:pic>
        <p:nvPicPr>
          <p:cNvPr id="1026" name="Picture 2" descr="Decoding the Transformer: The Architecture Behind Modern NLP | by Hassaan  Idrees | Medium">
            <a:extLst>
              <a:ext uri="{FF2B5EF4-FFF2-40B4-BE49-F238E27FC236}">
                <a16:creationId xmlns:a16="http://schemas.microsoft.com/office/drawing/2014/main" id="{A0A75763-E56E-8A0F-FDC5-58CE6D5970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71" t="874" r="4104" b="1094"/>
          <a:stretch/>
        </p:blipFill>
        <p:spPr bwMode="auto">
          <a:xfrm>
            <a:off x="9572169" y="953702"/>
            <a:ext cx="2619831" cy="175130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3" name="Rectangle: Rounded Corners 72">
            <a:extLst>
              <a:ext uri="{FF2B5EF4-FFF2-40B4-BE49-F238E27FC236}">
                <a16:creationId xmlns:a16="http://schemas.microsoft.com/office/drawing/2014/main" id="{53C85ACD-449E-078F-AD8E-B4511350BBBB}"/>
              </a:ext>
            </a:extLst>
          </p:cNvPr>
          <p:cNvSpPr/>
          <p:nvPr/>
        </p:nvSpPr>
        <p:spPr>
          <a:xfrm>
            <a:off x="7086123" y="2824334"/>
            <a:ext cx="4866086" cy="1085498"/>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200">
              <a:solidFill>
                <a:schemeClr val="bg1">
                  <a:lumMod val="85000"/>
                </a:schemeClr>
              </a:solidFill>
              <a:latin typeface="Aptos" panose="020B0004020202020204" pitchFamily="34" charset="0"/>
            </a:endParaRPr>
          </a:p>
        </p:txBody>
      </p:sp>
      <p:pic>
        <p:nvPicPr>
          <p:cNvPr id="72" name="Graphic 71" descr="Thought bubble with solid fill">
            <a:extLst>
              <a:ext uri="{FF2B5EF4-FFF2-40B4-BE49-F238E27FC236}">
                <a16:creationId xmlns:a16="http://schemas.microsoft.com/office/drawing/2014/main" id="{797A485D-505B-9840-BCA8-037207A2FA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34256" y="1003364"/>
            <a:ext cx="3248663" cy="1874582"/>
          </a:xfrm>
          <a:prstGeom prst="rect">
            <a:avLst/>
          </a:prstGeom>
        </p:spPr>
      </p:pic>
      <p:sp>
        <p:nvSpPr>
          <p:cNvPr id="31" name="Rectangle 30">
            <a:extLst>
              <a:ext uri="{FF2B5EF4-FFF2-40B4-BE49-F238E27FC236}">
                <a16:creationId xmlns:a16="http://schemas.microsoft.com/office/drawing/2014/main" id="{98D11796-AD80-D929-22A2-3D4E921E02FE}"/>
              </a:ext>
            </a:extLst>
          </p:cNvPr>
          <p:cNvSpPr/>
          <p:nvPr/>
        </p:nvSpPr>
        <p:spPr>
          <a:xfrm>
            <a:off x="239791" y="1286295"/>
            <a:ext cx="2399774" cy="1798011"/>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ptos" panose="020B0004020202020204" pitchFamily="34" charset="0"/>
              </a:rPr>
              <a:t>A field of </a:t>
            </a:r>
            <a:r>
              <a:rPr lang="en-US" sz="1200" b="1">
                <a:solidFill>
                  <a:schemeClr val="tx1"/>
                </a:solidFill>
                <a:latin typeface="Aptos" panose="020B0004020202020204" pitchFamily="34" charset="0"/>
              </a:rPr>
              <a:t>artificial intelligence </a:t>
            </a:r>
            <a:r>
              <a:rPr lang="en-US" sz="1200">
                <a:solidFill>
                  <a:schemeClr val="tx1"/>
                </a:solidFill>
                <a:latin typeface="Aptos" panose="020B0004020202020204" pitchFamily="34" charset="0"/>
              </a:rPr>
              <a:t>that enables computers to </a:t>
            </a:r>
            <a:r>
              <a:rPr lang="en-US" sz="1200" b="1">
                <a:solidFill>
                  <a:schemeClr val="tx1"/>
                </a:solidFill>
                <a:latin typeface="Aptos" panose="020B0004020202020204" pitchFamily="34" charset="0"/>
              </a:rPr>
              <a:t>understand, interpret, and generate human language</a:t>
            </a:r>
            <a:r>
              <a:rPr lang="en-US" sz="1200">
                <a:solidFill>
                  <a:schemeClr val="tx1"/>
                </a:solidFill>
                <a:latin typeface="Aptos" panose="020B0004020202020204" pitchFamily="34" charset="0"/>
              </a:rPr>
              <a:t>, allowing them to process and analyze large amounts of natural language data.</a:t>
            </a:r>
            <a:endParaRPr lang="en-SG" sz="1200">
              <a:solidFill>
                <a:schemeClr val="tx1"/>
              </a:solidFill>
              <a:latin typeface="Aptos" panose="020B0004020202020204" pitchFamily="34" charset="0"/>
            </a:endParaRPr>
          </a:p>
        </p:txBody>
      </p:sp>
      <p:sp>
        <p:nvSpPr>
          <p:cNvPr id="45" name="Rectangle 44">
            <a:extLst>
              <a:ext uri="{FF2B5EF4-FFF2-40B4-BE49-F238E27FC236}">
                <a16:creationId xmlns:a16="http://schemas.microsoft.com/office/drawing/2014/main" id="{626EB109-5A0D-6061-1AF7-0C08B670B03A}"/>
              </a:ext>
            </a:extLst>
          </p:cNvPr>
          <p:cNvSpPr/>
          <p:nvPr/>
        </p:nvSpPr>
        <p:spPr>
          <a:xfrm>
            <a:off x="224720" y="1003365"/>
            <a:ext cx="2379625" cy="22959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200" b="1">
                <a:latin typeface="Aptos" panose="020B0004020202020204" pitchFamily="34" charset="0"/>
              </a:rPr>
              <a:t>What is NLP</a:t>
            </a:r>
          </a:p>
        </p:txBody>
      </p:sp>
      <p:sp>
        <p:nvSpPr>
          <p:cNvPr id="49" name="Rectangle 48">
            <a:extLst>
              <a:ext uri="{FF2B5EF4-FFF2-40B4-BE49-F238E27FC236}">
                <a16:creationId xmlns:a16="http://schemas.microsoft.com/office/drawing/2014/main" id="{70027A01-E661-C599-553E-7E7DC95C8AB8}"/>
              </a:ext>
            </a:extLst>
          </p:cNvPr>
          <p:cNvSpPr/>
          <p:nvPr/>
        </p:nvSpPr>
        <p:spPr>
          <a:xfrm>
            <a:off x="251117" y="3165619"/>
            <a:ext cx="6622663" cy="24764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200" b="1">
                <a:latin typeface="Aptos" panose="020B0004020202020204" pitchFamily="34" charset="0"/>
              </a:rPr>
              <a:t>Rationale of Using NLP In This Project</a:t>
            </a:r>
          </a:p>
        </p:txBody>
      </p:sp>
      <p:sp>
        <p:nvSpPr>
          <p:cNvPr id="53" name="TextBox 52">
            <a:extLst>
              <a:ext uri="{FF2B5EF4-FFF2-40B4-BE49-F238E27FC236}">
                <a16:creationId xmlns:a16="http://schemas.microsoft.com/office/drawing/2014/main" id="{15E40382-A6A7-BA3E-7124-0E0E3F745B02}"/>
              </a:ext>
            </a:extLst>
          </p:cNvPr>
          <p:cNvSpPr txBox="1"/>
          <p:nvPr/>
        </p:nvSpPr>
        <p:spPr>
          <a:xfrm>
            <a:off x="7162754" y="1400968"/>
            <a:ext cx="2191666" cy="646331"/>
          </a:xfrm>
          <a:prstGeom prst="rect">
            <a:avLst/>
          </a:prstGeom>
          <a:noFill/>
        </p:spPr>
        <p:txBody>
          <a:bodyPr wrap="square">
            <a:spAutoFit/>
          </a:bodyPr>
          <a:lstStyle/>
          <a:p>
            <a:pPr algn="ctr"/>
            <a:r>
              <a:rPr lang="en-US" sz="900" b="1">
                <a:solidFill>
                  <a:schemeClr val="tx1"/>
                </a:solidFill>
                <a:latin typeface="Aptos" panose="020B0004020202020204" pitchFamily="34" charset="0"/>
              </a:rPr>
              <a:t>Input</a:t>
            </a:r>
            <a:r>
              <a:rPr lang="en-US" sz="900">
                <a:solidFill>
                  <a:schemeClr val="tx1"/>
                </a:solidFill>
                <a:latin typeface="Aptos" panose="020B0004020202020204" pitchFamily="34" charset="0"/>
              </a:rPr>
              <a:t> → “I love this movie" → </a:t>
            </a:r>
            <a:r>
              <a:rPr lang="en-US" sz="900" b="1">
                <a:solidFill>
                  <a:schemeClr val="tx1"/>
                </a:solidFill>
                <a:latin typeface="Aptos" panose="020B0004020202020204" pitchFamily="34" charset="0"/>
              </a:rPr>
              <a:t>Tokenize</a:t>
            </a:r>
            <a:r>
              <a:rPr lang="en-US" sz="900">
                <a:solidFill>
                  <a:schemeClr val="tx1"/>
                </a:solidFill>
                <a:latin typeface="Aptos" panose="020B0004020202020204" pitchFamily="34" charset="0"/>
              </a:rPr>
              <a:t> → ["I", "loved", "this", "movie"] →</a:t>
            </a:r>
            <a:r>
              <a:rPr lang="en-US" sz="900" b="1">
                <a:solidFill>
                  <a:schemeClr val="tx1"/>
                </a:solidFill>
                <a:latin typeface="Aptos" panose="020B0004020202020204" pitchFamily="34" charset="0"/>
              </a:rPr>
              <a:t> Embed </a:t>
            </a:r>
            <a:r>
              <a:rPr lang="en-US" sz="900">
                <a:solidFill>
                  <a:schemeClr val="tx1"/>
                </a:solidFill>
                <a:latin typeface="Aptos" panose="020B0004020202020204" pitchFamily="34" charset="0"/>
              </a:rPr>
              <a:t>→ [vector] → </a:t>
            </a:r>
            <a:r>
              <a:rPr lang="en-US" sz="900" b="1">
                <a:solidFill>
                  <a:schemeClr val="tx1"/>
                </a:solidFill>
                <a:latin typeface="Aptos" panose="020B0004020202020204" pitchFamily="34" charset="0"/>
              </a:rPr>
              <a:t>Model Predicts </a:t>
            </a:r>
            <a:r>
              <a:rPr lang="en-US" sz="900">
                <a:solidFill>
                  <a:schemeClr val="tx1"/>
                </a:solidFill>
                <a:latin typeface="Aptos" panose="020B0004020202020204" pitchFamily="34" charset="0"/>
              </a:rPr>
              <a:t>→ Sentiment = </a:t>
            </a:r>
            <a:r>
              <a:rPr lang="en-US" sz="900" b="1">
                <a:solidFill>
                  <a:schemeClr val="tx1"/>
                </a:solidFill>
                <a:latin typeface="Aptos" panose="020B0004020202020204" pitchFamily="34" charset="0"/>
              </a:rPr>
              <a:t>"Positive"</a:t>
            </a:r>
          </a:p>
        </p:txBody>
      </p:sp>
      <p:sp>
        <p:nvSpPr>
          <p:cNvPr id="59" name="Rectangle 58">
            <a:extLst>
              <a:ext uri="{FF2B5EF4-FFF2-40B4-BE49-F238E27FC236}">
                <a16:creationId xmlns:a16="http://schemas.microsoft.com/office/drawing/2014/main" id="{A37FB340-9AC3-48D4-6B00-3CA2A462A34F}"/>
              </a:ext>
            </a:extLst>
          </p:cNvPr>
          <p:cNvSpPr/>
          <p:nvPr/>
        </p:nvSpPr>
        <p:spPr>
          <a:xfrm>
            <a:off x="2695574" y="1286295"/>
            <a:ext cx="4178205" cy="1803757"/>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200" b="1" dirty="0">
                <a:solidFill>
                  <a:schemeClr val="tx1"/>
                </a:solidFill>
                <a:latin typeface="Aptos" panose="020B0004020202020204" pitchFamily="34" charset="0"/>
              </a:rPr>
              <a:t>Input:</a:t>
            </a:r>
            <a:r>
              <a:rPr lang="en-US" sz="1200" dirty="0">
                <a:solidFill>
                  <a:schemeClr val="tx1"/>
                </a:solidFill>
                <a:latin typeface="Aptos" panose="020B0004020202020204" pitchFamily="34" charset="0"/>
              </a:rPr>
              <a:t> Raw text (e.g., sentence, speech).</a:t>
            </a:r>
          </a:p>
          <a:p>
            <a:pPr marL="342900" indent="-342900">
              <a:buFont typeface="+mj-lt"/>
              <a:buAutoNum type="arabicPeriod"/>
            </a:pPr>
            <a:r>
              <a:rPr lang="en-US" sz="1200" b="1" dirty="0">
                <a:solidFill>
                  <a:schemeClr val="tx1"/>
                </a:solidFill>
                <a:latin typeface="Aptos" panose="020B0004020202020204" pitchFamily="34" charset="0"/>
              </a:rPr>
              <a:t>Preprocess:</a:t>
            </a:r>
            <a:r>
              <a:rPr lang="en-US" sz="1200" dirty="0">
                <a:solidFill>
                  <a:schemeClr val="tx1"/>
                </a:solidFill>
                <a:latin typeface="Aptos" panose="020B0004020202020204" pitchFamily="34" charset="0"/>
              </a:rPr>
              <a:t> Clean, tokenize, normalize.</a:t>
            </a:r>
          </a:p>
          <a:p>
            <a:pPr marL="342900" indent="-342900">
              <a:buFont typeface="+mj-lt"/>
              <a:buAutoNum type="arabicPeriod"/>
            </a:pPr>
            <a:r>
              <a:rPr lang="en-US" sz="1200" b="1" dirty="0">
                <a:solidFill>
                  <a:schemeClr val="tx1"/>
                </a:solidFill>
                <a:latin typeface="Aptos" panose="020B0004020202020204" pitchFamily="34" charset="0"/>
              </a:rPr>
              <a:t>Encode:</a:t>
            </a:r>
            <a:r>
              <a:rPr lang="en-US" sz="1200" dirty="0">
                <a:solidFill>
                  <a:schemeClr val="tx1"/>
                </a:solidFill>
                <a:latin typeface="Aptos" panose="020B0004020202020204" pitchFamily="34" charset="0"/>
              </a:rPr>
              <a:t> Convert words to numbers/vector representation</a:t>
            </a:r>
          </a:p>
          <a:p>
            <a:pPr marL="342900" indent="-342900">
              <a:buFont typeface="+mj-lt"/>
              <a:buAutoNum type="arabicPeriod"/>
            </a:pPr>
            <a:r>
              <a:rPr lang="en-US" sz="1200" b="1" dirty="0">
                <a:solidFill>
                  <a:schemeClr val="tx1"/>
                </a:solidFill>
                <a:latin typeface="Aptos" panose="020B0004020202020204" pitchFamily="34" charset="0"/>
              </a:rPr>
              <a:t>Model Processing:</a:t>
            </a:r>
            <a:r>
              <a:rPr lang="en-US" sz="1200" dirty="0">
                <a:solidFill>
                  <a:schemeClr val="tx1"/>
                </a:solidFill>
                <a:latin typeface="Aptos" panose="020B0004020202020204" pitchFamily="34" charset="0"/>
              </a:rPr>
              <a:t> Rule-Based systems, AI (ML/DL) analyzes patterns/context.</a:t>
            </a:r>
          </a:p>
          <a:p>
            <a:pPr marL="342900" indent="-342900">
              <a:buFont typeface="+mj-lt"/>
              <a:buAutoNum type="arabicPeriod"/>
            </a:pPr>
            <a:r>
              <a:rPr lang="en-US" sz="1200" b="1" dirty="0">
                <a:solidFill>
                  <a:schemeClr val="tx1"/>
                </a:solidFill>
                <a:latin typeface="Aptos" panose="020B0004020202020204" pitchFamily="34" charset="0"/>
              </a:rPr>
              <a:t>Decoding</a:t>
            </a:r>
            <a:r>
              <a:rPr lang="en-US" sz="1200" dirty="0">
                <a:solidFill>
                  <a:schemeClr val="tx1"/>
                </a:solidFill>
                <a:latin typeface="Aptos" panose="020B0004020202020204" pitchFamily="34" charset="0"/>
              </a:rPr>
              <a:t> : Used in generative tasks like translation, summarization, or chatbot responses</a:t>
            </a:r>
          </a:p>
          <a:p>
            <a:pPr marL="342900" indent="-342900">
              <a:buFont typeface="+mj-lt"/>
              <a:buAutoNum type="arabicPeriod"/>
            </a:pPr>
            <a:r>
              <a:rPr lang="en-US" sz="1200" b="1" dirty="0">
                <a:solidFill>
                  <a:schemeClr val="tx1"/>
                </a:solidFill>
                <a:latin typeface="Aptos" panose="020B0004020202020204" pitchFamily="34" charset="0"/>
              </a:rPr>
              <a:t>Task Execution:</a:t>
            </a:r>
            <a:r>
              <a:rPr lang="en-US" sz="1200" dirty="0">
                <a:solidFill>
                  <a:schemeClr val="tx1"/>
                </a:solidFill>
                <a:latin typeface="Aptos" panose="020B0004020202020204" pitchFamily="34" charset="0"/>
              </a:rPr>
              <a:t> Result (translation, sentiment, etc.) </a:t>
            </a:r>
          </a:p>
          <a:p>
            <a:r>
              <a:rPr lang="en-US" sz="1200" dirty="0">
                <a:solidFill>
                  <a:schemeClr val="tx1"/>
                </a:solidFill>
                <a:latin typeface="Aptos" panose="020B0004020202020204" pitchFamily="34" charset="0"/>
              </a:rPr>
              <a:t>           -&gt; Output</a:t>
            </a:r>
          </a:p>
        </p:txBody>
      </p:sp>
      <p:sp>
        <p:nvSpPr>
          <p:cNvPr id="64" name="Rectangle 63">
            <a:extLst>
              <a:ext uri="{FF2B5EF4-FFF2-40B4-BE49-F238E27FC236}">
                <a16:creationId xmlns:a16="http://schemas.microsoft.com/office/drawing/2014/main" id="{5FA3B2C9-A803-A48D-84E7-DD5AB57B099C}"/>
              </a:ext>
            </a:extLst>
          </p:cNvPr>
          <p:cNvSpPr/>
          <p:nvPr/>
        </p:nvSpPr>
        <p:spPr>
          <a:xfrm>
            <a:off x="2695574" y="1003365"/>
            <a:ext cx="4178205" cy="22738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200" b="1">
                <a:latin typeface="Aptos" panose="020B0004020202020204" pitchFamily="34" charset="0"/>
              </a:rPr>
              <a:t>How it works</a:t>
            </a:r>
          </a:p>
        </p:txBody>
      </p:sp>
      <p:sp>
        <p:nvSpPr>
          <p:cNvPr id="70" name="TextBox 69">
            <a:extLst>
              <a:ext uri="{FF2B5EF4-FFF2-40B4-BE49-F238E27FC236}">
                <a16:creationId xmlns:a16="http://schemas.microsoft.com/office/drawing/2014/main" id="{BB38F098-D84D-48FA-42B4-8E7D3F0BAB6C}"/>
              </a:ext>
            </a:extLst>
          </p:cNvPr>
          <p:cNvSpPr txBox="1"/>
          <p:nvPr/>
        </p:nvSpPr>
        <p:spPr>
          <a:xfrm>
            <a:off x="7162754" y="977924"/>
            <a:ext cx="2467196" cy="415498"/>
          </a:xfrm>
          <a:prstGeom prst="rect">
            <a:avLst/>
          </a:prstGeom>
          <a:noFill/>
        </p:spPr>
        <p:txBody>
          <a:bodyPr wrap="square">
            <a:spAutoFit/>
          </a:bodyPr>
          <a:lstStyle/>
          <a:p>
            <a:r>
              <a:rPr lang="en-US" sz="1050" b="1">
                <a:solidFill>
                  <a:schemeClr val="tx1"/>
                </a:solidFill>
                <a:latin typeface="Aptos" panose="020B0004020202020204" pitchFamily="34" charset="0"/>
              </a:rPr>
              <a:t>Example of an NLP Transformer Model</a:t>
            </a:r>
            <a:endParaRPr lang="en-SG" sz="1050" b="1">
              <a:latin typeface="Aptos" panose="020B0004020202020204" pitchFamily="34" charset="0"/>
            </a:endParaRPr>
          </a:p>
        </p:txBody>
      </p:sp>
      <p:sp>
        <p:nvSpPr>
          <p:cNvPr id="77" name="Rectangle: Rounded Corners 76">
            <a:extLst>
              <a:ext uri="{FF2B5EF4-FFF2-40B4-BE49-F238E27FC236}">
                <a16:creationId xmlns:a16="http://schemas.microsoft.com/office/drawing/2014/main" id="{ACD0F5B1-51F1-1F6E-6823-0A3431B29374}"/>
              </a:ext>
            </a:extLst>
          </p:cNvPr>
          <p:cNvSpPr/>
          <p:nvPr/>
        </p:nvSpPr>
        <p:spPr>
          <a:xfrm>
            <a:off x="7333578" y="2924730"/>
            <a:ext cx="4789451" cy="1031886"/>
          </a:xfrm>
          <a:prstGeom prst="roundRect">
            <a:avLst/>
          </a:prstGeom>
          <a:solidFill>
            <a:schemeClr val="bg1"/>
          </a:solidFill>
          <a:ln>
            <a:noFill/>
          </a:ln>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b="1" dirty="0" err="1">
                <a:solidFill>
                  <a:schemeClr val="tx1"/>
                </a:solidFill>
                <a:latin typeface="Aptos" panose="020B0004020202020204" pitchFamily="34" charset="0"/>
              </a:rPr>
              <a:t>FinBERT</a:t>
            </a:r>
            <a:r>
              <a:rPr lang="en-US" sz="900" b="1" dirty="0">
                <a:solidFill>
                  <a:schemeClr val="tx1"/>
                </a:solidFill>
                <a:latin typeface="Aptos" panose="020B0004020202020204" pitchFamily="34" charset="0"/>
              </a:rPr>
              <a:t> (Pre-trained Deep Learning Model):</a:t>
            </a:r>
            <a:endParaRPr lang="en-US" sz="900" dirty="0">
              <a:solidFill>
                <a:schemeClr val="tx1"/>
              </a:solidFill>
              <a:latin typeface="Aptos" panose="020B0004020202020204" pitchFamily="34" charset="0"/>
            </a:endParaRPr>
          </a:p>
          <a:p>
            <a:pPr marL="171450" indent="-171450">
              <a:buFont typeface="Arial" panose="020B0604020202020204" pitchFamily="34" charset="0"/>
              <a:buChar char="•"/>
            </a:pPr>
            <a:r>
              <a:rPr lang="en-US" sz="900" dirty="0">
                <a:solidFill>
                  <a:schemeClr val="tx1"/>
                </a:solidFill>
                <a:latin typeface="Aptos" panose="020B0004020202020204" pitchFamily="34" charset="0"/>
              </a:rPr>
              <a:t>A specialized NLP model built by fine-tuning BERT on a large corpus of financial texts</a:t>
            </a:r>
          </a:p>
          <a:p>
            <a:pPr marL="171450" indent="-171450">
              <a:buFont typeface="Arial" panose="020B0604020202020204" pitchFamily="34" charset="0"/>
              <a:buChar char="•"/>
            </a:pPr>
            <a:r>
              <a:rPr lang="en-US" sz="900" dirty="0">
                <a:solidFill>
                  <a:schemeClr val="tx1"/>
                </a:solidFill>
                <a:latin typeface="Aptos" panose="020B0004020202020204" pitchFamily="34" charset="0"/>
              </a:rPr>
              <a:t>Designed specifically for </a:t>
            </a:r>
            <a:r>
              <a:rPr lang="en-US" sz="900" b="1" dirty="0">
                <a:solidFill>
                  <a:schemeClr val="tx1"/>
                </a:solidFill>
                <a:latin typeface="Aptos" panose="020B0004020202020204" pitchFamily="34" charset="0"/>
              </a:rPr>
              <a:t>financial sentiment classification</a:t>
            </a:r>
            <a:endParaRPr lang="en-US" sz="900" dirty="0">
              <a:solidFill>
                <a:schemeClr val="tx1"/>
              </a:solidFill>
              <a:latin typeface="Aptos" panose="020B0004020202020204" pitchFamily="34" charset="0"/>
            </a:endParaRPr>
          </a:p>
          <a:p>
            <a:pPr marL="171450" indent="-171450">
              <a:buFont typeface="Arial" panose="020B0604020202020204" pitchFamily="34" charset="0"/>
              <a:buChar char="•"/>
            </a:pPr>
            <a:r>
              <a:rPr lang="en-US" sz="900" dirty="0">
                <a:solidFill>
                  <a:schemeClr val="tx1"/>
                </a:solidFill>
                <a:latin typeface="Aptos" panose="020B0004020202020204" pitchFamily="34" charset="0"/>
              </a:rPr>
              <a:t>Effectively captures the </a:t>
            </a:r>
            <a:r>
              <a:rPr lang="en-US" sz="900" b="1" dirty="0">
                <a:solidFill>
                  <a:schemeClr val="tx1"/>
                </a:solidFill>
                <a:latin typeface="Aptos" panose="020B0004020202020204" pitchFamily="34" charset="0"/>
              </a:rPr>
              <a:t>contextual meaning</a:t>
            </a:r>
            <a:r>
              <a:rPr lang="en-US" sz="900" dirty="0">
                <a:solidFill>
                  <a:schemeClr val="tx1"/>
                </a:solidFill>
                <a:latin typeface="Aptos" panose="020B0004020202020204" pitchFamily="34" charset="0"/>
              </a:rPr>
              <a:t> of words within financial news, earnings calls, and analyst reports</a:t>
            </a:r>
          </a:p>
          <a:p>
            <a:pPr marL="171450" indent="-171450">
              <a:buFont typeface="Arial" panose="020B0604020202020204" pitchFamily="34" charset="0"/>
              <a:buChar char="•"/>
            </a:pPr>
            <a:r>
              <a:rPr lang="en-US" sz="900" dirty="0">
                <a:solidFill>
                  <a:schemeClr val="tx1"/>
                </a:solidFill>
                <a:latin typeface="Aptos" panose="020B0004020202020204" pitchFamily="34" charset="0"/>
              </a:rPr>
              <a:t>Useful for identifying market-relevant sentiment signals that may not be detected by traditional models</a:t>
            </a:r>
          </a:p>
        </p:txBody>
      </p:sp>
      <p:sp>
        <p:nvSpPr>
          <p:cNvPr id="79" name="TextBox 78">
            <a:extLst>
              <a:ext uri="{FF2B5EF4-FFF2-40B4-BE49-F238E27FC236}">
                <a16:creationId xmlns:a16="http://schemas.microsoft.com/office/drawing/2014/main" id="{9B761BDC-031C-5290-8210-17EC8F979E1D}"/>
              </a:ext>
            </a:extLst>
          </p:cNvPr>
          <p:cNvSpPr txBox="1"/>
          <p:nvPr/>
        </p:nvSpPr>
        <p:spPr>
          <a:xfrm>
            <a:off x="9577756" y="2621100"/>
            <a:ext cx="2291632" cy="215444"/>
          </a:xfrm>
          <a:prstGeom prst="rect">
            <a:avLst/>
          </a:prstGeom>
          <a:noFill/>
        </p:spPr>
        <p:txBody>
          <a:bodyPr wrap="square">
            <a:spAutoFit/>
          </a:bodyPr>
          <a:lstStyle/>
          <a:p>
            <a:r>
              <a:rPr lang="en-SG" sz="800" b="0" i="0">
                <a:solidFill>
                  <a:schemeClr val="tx1"/>
                </a:solidFill>
                <a:effectLst/>
                <a:latin typeface="Aptos" panose="020B0004020202020204" pitchFamily="34" charset="0"/>
              </a:rPr>
              <a:t>Source: from (</a:t>
            </a:r>
            <a:r>
              <a:rPr lang="en-SG" sz="800" b="0" i="0" u="none" strike="noStrike">
                <a:solidFill>
                  <a:schemeClr val="tx1"/>
                </a:solidFill>
                <a:effectLst/>
                <a:latin typeface="Aptos" panose="020B0004020202020204" pitchFamily="34" charset="0"/>
                <a:hlinkClick r:id="rId6">
                  <a:extLst>
                    <a:ext uri="{A12FA001-AC4F-418D-AE19-62706E023703}">
                      <ahyp:hlinkClr xmlns:ahyp="http://schemas.microsoft.com/office/drawing/2018/hyperlinkcolor" val="tx"/>
                    </a:ext>
                  </a:extLst>
                </a:hlinkClick>
              </a:rPr>
              <a:t>Vaswani et al. 2017</a:t>
            </a:r>
            <a:r>
              <a:rPr lang="en-SG" sz="800" b="0" i="0">
                <a:solidFill>
                  <a:schemeClr val="tx1"/>
                </a:solidFill>
                <a:effectLst/>
                <a:latin typeface="Aptos" panose="020B0004020202020204" pitchFamily="34" charset="0"/>
              </a:rPr>
              <a:t>).</a:t>
            </a:r>
            <a:endParaRPr lang="en-SG" sz="800">
              <a:solidFill>
                <a:schemeClr val="tx1"/>
              </a:solidFill>
              <a:latin typeface="Aptos" panose="020B0004020202020204" pitchFamily="34" charset="0"/>
            </a:endParaRPr>
          </a:p>
        </p:txBody>
      </p:sp>
      <p:sp>
        <p:nvSpPr>
          <p:cNvPr id="84" name="Rectangle: Rounded Corners 83">
            <a:extLst>
              <a:ext uri="{FF2B5EF4-FFF2-40B4-BE49-F238E27FC236}">
                <a16:creationId xmlns:a16="http://schemas.microsoft.com/office/drawing/2014/main" id="{113DFD86-6ECF-ED50-2E71-ACB18359C1EA}"/>
              </a:ext>
            </a:extLst>
          </p:cNvPr>
          <p:cNvSpPr/>
          <p:nvPr/>
        </p:nvSpPr>
        <p:spPr>
          <a:xfrm>
            <a:off x="7071481" y="4078960"/>
            <a:ext cx="4880728" cy="918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200">
              <a:solidFill>
                <a:schemeClr val="bg1">
                  <a:lumMod val="85000"/>
                </a:schemeClr>
              </a:solidFill>
              <a:latin typeface="Aptos" panose="020B0004020202020204" pitchFamily="34" charset="0"/>
            </a:endParaRPr>
          </a:p>
        </p:txBody>
      </p:sp>
      <p:sp>
        <p:nvSpPr>
          <p:cNvPr id="85" name="Rectangle: Rounded Corners 84">
            <a:extLst>
              <a:ext uri="{FF2B5EF4-FFF2-40B4-BE49-F238E27FC236}">
                <a16:creationId xmlns:a16="http://schemas.microsoft.com/office/drawing/2014/main" id="{88BD38D7-9A91-7410-9AE3-B998E78AEF7F}"/>
              </a:ext>
            </a:extLst>
          </p:cNvPr>
          <p:cNvSpPr/>
          <p:nvPr/>
        </p:nvSpPr>
        <p:spPr>
          <a:xfrm>
            <a:off x="7318937" y="4179356"/>
            <a:ext cx="4789450" cy="986778"/>
          </a:xfrm>
          <a:prstGeom prst="roundRect">
            <a:avLst/>
          </a:prstGeom>
          <a:solidFill>
            <a:schemeClr val="bg1"/>
          </a:solidFill>
          <a:ln>
            <a:noFill/>
          </a:ln>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latin typeface="Aptos" panose="020B0004020202020204" pitchFamily="34" charset="0"/>
              </a:rPr>
              <a:t>Rule-Based Model – Loughran-McDonald (LM) Dictionary (MD) :</a:t>
            </a:r>
          </a:p>
          <a:p>
            <a:pPr marL="171450" indent="-171450">
              <a:buFont typeface="Arial" panose="020B0604020202020204" pitchFamily="34" charset="0"/>
              <a:buChar char="•"/>
            </a:pPr>
            <a:r>
              <a:rPr lang="en-US" sz="900" dirty="0">
                <a:solidFill>
                  <a:schemeClr val="tx1"/>
                </a:solidFill>
                <a:latin typeface="Aptos" panose="020B0004020202020204" pitchFamily="34" charset="0"/>
              </a:rPr>
              <a:t>Uses a predefined list of financial-specific words categorized by sentiment (e.g., positive, negative, uncertainty, litigious).</a:t>
            </a:r>
          </a:p>
          <a:p>
            <a:pPr marL="171450" indent="-171450">
              <a:buFont typeface="Arial" panose="020B0604020202020204" pitchFamily="34" charset="0"/>
              <a:buChar char="•"/>
            </a:pPr>
            <a:r>
              <a:rPr lang="en-US" sz="900" dirty="0">
                <a:solidFill>
                  <a:schemeClr val="tx1"/>
                </a:solidFill>
                <a:latin typeface="Aptos" panose="020B0004020202020204" pitchFamily="34" charset="0"/>
              </a:rPr>
              <a:t>Counts occurrences of these words in text to determine overall sentiment.</a:t>
            </a:r>
          </a:p>
          <a:p>
            <a:pPr marL="171450" indent="-171450">
              <a:buFont typeface="Arial" panose="020B0604020202020204" pitchFamily="34" charset="0"/>
              <a:buChar char="•"/>
            </a:pPr>
            <a:r>
              <a:rPr lang="en-US" sz="900" dirty="0">
                <a:solidFill>
                  <a:schemeClr val="tx1"/>
                </a:solidFill>
                <a:latin typeface="Aptos" panose="020B0004020202020204" pitchFamily="34" charset="0"/>
              </a:rPr>
              <a:t>Offers a transparent, interpretable, and consistent way to score sentiment based on word frequency.</a:t>
            </a:r>
          </a:p>
        </p:txBody>
      </p:sp>
      <p:sp>
        <p:nvSpPr>
          <p:cNvPr id="89" name="Rectangle: Rounded Corners 88">
            <a:extLst>
              <a:ext uri="{FF2B5EF4-FFF2-40B4-BE49-F238E27FC236}">
                <a16:creationId xmlns:a16="http://schemas.microsoft.com/office/drawing/2014/main" id="{CE87263D-8FAA-99B7-55B9-5D97132D5065}"/>
              </a:ext>
            </a:extLst>
          </p:cNvPr>
          <p:cNvSpPr/>
          <p:nvPr/>
        </p:nvSpPr>
        <p:spPr>
          <a:xfrm>
            <a:off x="7060156" y="5292420"/>
            <a:ext cx="4880728" cy="918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200">
              <a:solidFill>
                <a:schemeClr val="bg1">
                  <a:lumMod val="85000"/>
                </a:schemeClr>
              </a:solidFill>
              <a:latin typeface="Aptos" panose="020B0004020202020204" pitchFamily="34" charset="0"/>
            </a:endParaRPr>
          </a:p>
        </p:txBody>
      </p:sp>
      <p:sp>
        <p:nvSpPr>
          <p:cNvPr id="90" name="Rectangle: Rounded Corners 89">
            <a:extLst>
              <a:ext uri="{FF2B5EF4-FFF2-40B4-BE49-F238E27FC236}">
                <a16:creationId xmlns:a16="http://schemas.microsoft.com/office/drawing/2014/main" id="{D1B85B08-2CF6-EAF2-1B02-3E6DC1E613DC}"/>
              </a:ext>
            </a:extLst>
          </p:cNvPr>
          <p:cNvSpPr/>
          <p:nvPr/>
        </p:nvSpPr>
        <p:spPr>
          <a:xfrm>
            <a:off x="7307612" y="5392816"/>
            <a:ext cx="4789450" cy="986778"/>
          </a:xfrm>
          <a:prstGeom prst="roundRect">
            <a:avLst/>
          </a:prstGeom>
          <a:solidFill>
            <a:schemeClr val="bg1"/>
          </a:solidFill>
          <a:ln>
            <a:noFill/>
          </a:ln>
          <a:effectLst>
            <a:outerShdw blurRad="50800" dist="50800" dir="5400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b="1">
                <a:solidFill>
                  <a:schemeClr val="tx1"/>
                </a:solidFill>
                <a:latin typeface="Aptos" panose="020B0004020202020204" pitchFamily="34" charset="0"/>
              </a:rPr>
              <a:t>Combining </a:t>
            </a:r>
            <a:r>
              <a:rPr lang="en-US" sz="900" b="1" err="1">
                <a:solidFill>
                  <a:schemeClr val="tx1"/>
                </a:solidFill>
                <a:latin typeface="Aptos" panose="020B0004020202020204" pitchFamily="34" charset="0"/>
              </a:rPr>
              <a:t>FinBERT</a:t>
            </a:r>
            <a:r>
              <a:rPr lang="en-US" sz="900" b="1">
                <a:solidFill>
                  <a:schemeClr val="tx1"/>
                </a:solidFill>
                <a:latin typeface="Aptos" panose="020B0004020202020204" pitchFamily="34" charset="0"/>
              </a:rPr>
              <a:t> and Rule-Based Model (Refinement Approach):</a:t>
            </a:r>
          </a:p>
          <a:p>
            <a:pPr marL="171450" indent="-171450">
              <a:buFont typeface="Arial" panose="020B0604020202020204" pitchFamily="34" charset="0"/>
              <a:buChar char="•"/>
            </a:pPr>
            <a:r>
              <a:rPr lang="en-US" sz="900">
                <a:solidFill>
                  <a:schemeClr val="tx1"/>
                </a:solidFill>
                <a:latin typeface="Aptos" panose="020B0004020202020204" pitchFamily="34" charset="0"/>
              </a:rPr>
              <a:t>Leverages the strengths of both models.</a:t>
            </a:r>
          </a:p>
          <a:p>
            <a:pPr marL="171450" indent="-171450">
              <a:buFont typeface="Arial" panose="020B0604020202020204" pitchFamily="34" charset="0"/>
              <a:buChar char="•"/>
            </a:pPr>
            <a:r>
              <a:rPr lang="en-US" sz="900">
                <a:solidFill>
                  <a:schemeClr val="tx1"/>
                </a:solidFill>
                <a:latin typeface="Aptos" panose="020B0004020202020204" pitchFamily="34" charset="0"/>
              </a:rPr>
              <a:t>A refinement approach that blends </a:t>
            </a:r>
            <a:r>
              <a:rPr lang="en-US" sz="900" err="1">
                <a:solidFill>
                  <a:schemeClr val="tx1"/>
                </a:solidFill>
                <a:latin typeface="Aptos" panose="020B0004020202020204" pitchFamily="34" charset="0"/>
              </a:rPr>
              <a:t>FinBERT’s</a:t>
            </a:r>
            <a:r>
              <a:rPr lang="en-US" sz="900">
                <a:solidFill>
                  <a:schemeClr val="tx1"/>
                </a:solidFill>
                <a:latin typeface="Aptos" panose="020B0004020202020204" pitchFamily="34" charset="0"/>
              </a:rPr>
              <a:t> deep contextual understanding with the consistency of rule-based keywords.</a:t>
            </a:r>
          </a:p>
          <a:p>
            <a:pPr marL="171450" indent="-171450">
              <a:buFont typeface="Arial" panose="020B0604020202020204" pitchFamily="34" charset="0"/>
              <a:buChar char="•"/>
            </a:pPr>
            <a:r>
              <a:rPr lang="en-US" sz="900">
                <a:solidFill>
                  <a:schemeClr val="tx1"/>
                </a:solidFill>
                <a:latin typeface="Aptos" panose="020B0004020202020204" pitchFamily="34" charset="0"/>
              </a:rPr>
              <a:t>Both models complement and validate each other to improve sentiment accuracy.</a:t>
            </a:r>
          </a:p>
        </p:txBody>
      </p:sp>
      <p:sp>
        <p:nvSpPr>
          <p:cNvPr id="108" name="TextBox 107">
            <a:extLst>
              <a:ext uri="{FF2B5EF4-FFF2-40B4-BE49-F238E27FC236}">
                <a16:creationId xmlns:a16="http://schemas.microsoft.com/office/drawing/2014/main" id="{BAD090A7-5C8E-6EEE-EA08-8A9CD9125915}"/>
              </a:ext>
            </a:extLst>
          </p:cNvPr>
          <p:cNvSpPr txBox="1"/>
          <p:nvPr/>
        </p:nvSpPr>
        <p:spPr>
          <a:xfrm>
            <a:off x="489490" y="445892"/>
            <a:ext cx="8752114" cy="276999"/>
          </a:xfrm>
          <a:prstGeom prst="rect">
            <a:avLst/>
          </a:prstGeom>
          <a:noFill/>
        </p:spPr>
        <p:txBody>
          <a:bodyPr wrap="square">
            <a:spAutoFit/>
          </a:bodyPr>
          <a:lstStyle/>
          <a:p>
            <a:pPr lvl="0"/>
            <a:r>
              <a:rPr lang="en-US" sz="1200" b="1" i="1">
                <a:latin typeface="Aptos" panose="020B0004020202020204" pitchFamily="34" charset="0"/>
              </a:rPr>
              <a:t>NLP Models for Sentimental Analysis in Financial News</a:t>
            </a:r>
          </a:p>
        </p:txBody>
      </p:sp>
      <p:sp>
        <p:nvSpPr>
          <p:cNvPr id="109" name="TextBox 108">
            <a:extLst>
              <a:ext uri="{FF2B5EF4-FFF2-40B4-BE49-F238E27FC236}">
                <a16:creationId xmlns:a16="http://schemas.microsoft.com/office/drawing/2014/main" id="{2A2F8750-9506-AE35-3471-E82068435A2A}"/>
              </a:ext>
            </a:extLst>
          </p:cNvPr>
          <p:cNvSpPr txBox="1"/>
          <p:nvPr/>
        </p:nvSpPr>
        <p:spPr>
          <a:xfrm>
            <a:off x="328881" y="81625"/>
            <a:ext cx="8752114" cy="369332"/>
          </a:xfrm>
          <a:prstGeom prst="rect">
            <a:avLst/>
          </a:prstGeom>
          <a:noFill/>
        </p:spPr>
        <p:txBody>
          <a:bodyPr wrap="square">
            <a:spAutoFit/>
          </a:bodyPr>
          <a:lstStyle/>
          <a:p>
            <a:pPr lvl="0"/>
            <a:r>
              <a:rPr lang="en-US" sz="1800" b="1" dirty="0">
                <a:latin typeface="Aptos" panose="020B0004020202020204" pitchFamily="34" charset="0"/>
              </a:rPr>
              <a:t>Natural Language Processing</a:t>
            </a:r>
          </a:p>
        </p:txBody>
      </p:sp>
    </p:spTree>
    <p:extLst>
      <p:ext uri="{BB962C8B-B14F-4D97-AF65-F5344CB8AC3E}">
        <p14:creationId xmlns:p14="http://schemas.microsoft.com/office/powerpoint/2010/main" val="269708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53" grpId="0"/>
      <p:bldP spid="70" grpId="0"/>
      <p:bldP spid="77" grpId="0" animBg="1"/>
      <p:bldP spid="79" grpId="0"/>
      <p:bldP spid="84" grpId="0" animBg="1"/>
      <p:bldP spid="85" grpId="0" animBg="1"/>
      <p:bldP spid="89" grpId="0" animBg="1"/>
      <p:bldP spid="9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a:extLst>
            <a:ext uri="{FF2B5EF4-FFF2-40B4-BE49-F238E27FC236}">
              <a16:creationId xmlns:a16="http://schemas.microsoft.com/office/drawing/2014/main" id="{A0A82388-489B-2CC1-D4B0-BB5EBD20894B}"/>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9937579-82C1-0CCE-BC4F-7EF25AE00932}"/>
              </a:ext>
            </a:extLst>
          </p:cNvPr>
          <p:cNvSpPr>
            <a:spLocks noGrp="1"/>
          </p:cNvSpPr>
          <p:nvPr>
            <p:ph type="body" idx="1"/>
          </p:nvPr>
        </p:nvSpPr>
        <p:spPr>
          <a:xfrm>
            <a:off x="500945" y="960852"/>
            <a:ext cx="5372316" cy="292608"/>
          </a:xfrm>
        </p:spPr>
        <p:txBody>
          <a:bodyPr/>
          <a:lstStyle/>
          <a:p>
            <a:r>
              <a:rPr lang="en-SG">
                <a:latin typeface="Aptos" panose="020B0004020202020204" pitchFamily="34" charset="0"/>
              </a:rPr>
              <a:t>Premise of our project</a:t>
            </a:r>
          </a:p>
        </p:txBody>
      </p:sp>
      <p:sp>
        <p:nvSpPr>
          <p:cNvPr id="5" name="Text Placeholder 4">
            <a:extLst>
              <a:ext uri="{FF2B5EF4-FFF2-40B4-BE49-F238E27FC236}">
                <a16:creationId xmlns:a16="http://schemas.microsoft.com/office/drawing/2014/main" id="{EB59B9A3-785D-EECD-2EDF-5DB692B356C1}"/>
              </a:ext>
            </a:extLst>
          </p:cNvPr>
          <p:cNvSpPr>
            <a:spLocks noGrp="1"/>
          </p:cNvSpPr>
          <p:nvPr>
            <p:ph type="body" idx="2"/>
          </p:nvPr>
        </p:nvSpPr>
        <p:spPr>
          <a:xfrm>
            <a:off x="6629784" y="1843689"/>
            <a:ext cx="5251335" cy="292608"/>
          </a:xfrm>
        </p:spPr>
        <p:txBody>
          <a:bodyPr/>
          <a:lstStyle/>
          <a:p>
            <a:r>
              <a:rPr lang="en-SG">
                <a:latin typeface="Aptos" panose="020B0004020202020204" pitchFamily="34" charset="0"/>
              </a:rPr>
              <a:t>Basket of Equities Selected</a:t>
            </a:r>
          </a:p>
        </p:txBody>
      </p:sp>
      <p:sp>
        <p:nvSpPr>
          <p:cNvPr id="8" name="Text Placeholder 7">
            <a:extLst>
              <a:ext uri="{FF2B5EF4-FFF2-40B4-BE49-F238E27FC236}">
                <a16:creationId xmlns:a16="http://schemas.microsoft.com/office/drawing/2014/main" id="{367241DF-E6B0-788A-C27C-29BBEC957209}"/>
              </a:ext>
            </a:extLst>
          </p:cNvPr>
          <p:cNvSpPr>
            <a:spLocks noGrp="1"/>
          </p:cNvSpPr>
          <p:nvPr>
            <p:ph type="body" sz="quarter" idx="10"/>
          </p:nvPr>
        </p:nvSpPr>
        <p:spPr/>
        <p:txBody>
          <a:bodyPr/>
          <a:lstStyle/>
          <a:p>
            <a:r>
              <a:rPr lang="en-US">
                <a:latin typeface="Aptos" panose="020B0004020202020204" pitchFamily="34" charset="0"/>
              </a:rPr>
              <a:t>Introduction</a:t>
            </a:r>
            <a:endParaRPr lang="en-SG">
              <a:latin typeface="Aptos" panose="020B0004020202020204" pitchFamily="34" charset="0"/>
            </a:endParaRPr>
          </a:p>
        </p:txBody>
      </p:sp>
      <p:sp>
        <p:nvSpPr>
          <p:cNvPr id="9" name="Text Placeholder 8">
            <a:extLst>
              <a:ext uri="{FF2B5EF4-FFF2-40B4-BE49-F238E27FC236}">
                <a16:creationId xmlns:a16="http://schemas.microsoft.com/office/drawing/2014/main" id="{44CC0622-5345-D40F-37F1-808D2484CDB7}"/>
              </a:ext>
            </a:extLst>
          </p:cNvPr>
          <p:cNvSpPr>
            <a:spLocks noGrp="1"/>
          </p:cNvSpPr>
          <p:nvPr>
            <p:ph type="body" sz="quarter" idx="11"/>
          </p:nvPr>
        </p:nvSpPr>
        <p:spPr/>
        <p:txBody>
          <a:bodyPr/>
          <a:lstStyle/>
          <a:p>
            <a:endParaRPr lang="en-SG">
              <a:latin typeface="Aptos" panose="020B0004020202020204" pitchFamily="34" charset="0"/>
            </a:endParaRPr>
          </a:p>
        </p:txBody>
      </p:sp>
      <p:sp>
        <p:nvSpPr>
          <p:cNvPr id="12" name="Rectangle 11">
            <a:extLst>
              <a:ext uri="{FF2B5EF4-FFF2-40B4-BE49-F238E27FC236}">
                <a16:creationId xmlns:a16="http://schemas.microsoft.com/office/drawing/2014/main" id="{AD550659-C50A-9518-BB7E-BF5830FCA7DA}"/>
              </a:ext>
            </a:extLst>
          </p:cNvPr>
          <p:cNvSpPr/>
          <p:nvPr/>
        </p:nvSpPr>
        <p:spPr>
          <a:xfrm>
            <a:off x="503086" y="1385003"/>
            <a:ext cx="1357122" cy="507205"/>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a:latin typeface="Aptos" panose="020B0004020202020204" pitchFamily="34" charset="0"/>
                <a:cs typeface="Arial"/>
              </a:rPr>
              <a:t>1</a:t>
            </a:r>
            <a:endParaRPr lang="en-US" sz="4000" b="1">
              <a:latin typeface="Aptos" panose="020B0004020202020204" pitchFamily="34" charset="0"/>
            </a:endParaRPr>
          </a:p>
        </p:txBody>
      </p:sp>
      <p:sp>
        <p:nvSpPr>
          <p:cNvPr id="15" name="Rectangle 14">
            <a:extLst>
              <a:ext uri="{FF2B5EF4-FFF2-40B4-BE49-F238E27FC236}">
                <a16:creationId xmlns:a16="http://schemas.microsoft.com/office/drawing/2014/main" id="{63655E8D-2039-20E7-15B1-DFCE24F2D6C2}"/>
              </a:ext>
            </a:extLst>
          </p:cNvPr>
          <p:cNvSpPr/>
          <p:nvPr/>
        </p:nvSpPr>
        <p:spPr>
          <a:xfrm>
            <a:off x="502016" y="3300795"/>
            <a:ext cx="1357122" cy="487446"/>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a:latin typeface="Aptos" panose="020B0004020202020204" pitchFamily="34" charset="0"/>
                <a:cs typeface="Arial"/>
              </a:rPr>
              <a:t>3</a:t>
            </a:r>
            <a:endParaRPr lang="en-US" sz="4000" b="1">
              <a:latin typeface="Aptos" panose="020B0004020202020204" pitchFamily="34" charset="0"/>
            </a:endParaRPr>
          </a:p>
        </p:txBody>
      </p:sp>
      <p:sp>
        <p:nvSpPr>
          <p:cNvPr id="16" name="Rectangle 15">
            <a:extLst>
              <a:ext uri="{FF2B5EF4-FFF2-40B4-BE49-F238E27FC236}">
                <a16:creationId xmlns:a16="http://schemas.microsoft.com/office/drawing/2014/main" id="{479E0256-1E54-7ED5-6D4B-23FDB30E1B1F}"/>
              </a:ext>
            </a:extLst>
          </p:cNvPr>
          <p:cNvSpPr/>
          <p:nvPr/>
        </p:nvSpPr>
        <p:spPr>
          <a:xfrm>
            <a:off x="498802" y="3788241"/>
            <a:ext cx="1357122" cy="61060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panose="020B0004020202020204" pitchFamily="34" charset="0"/>
              </a:rPr>
              <a:t>Natural Language Processing</a:t>
            </a:r>
          </a:p>
        </p:txBody>
      </p:sp>
      <p:sp>
        <p:nvSpPr>
          <p:cNvPr id="18" name="Rectangle 17">
            <a:extLst>
              <a:ext uri="{FF2B5EF4-FFF2-40B4-BE49-F238E27FC236}">
                <a16:creationId xmlns:a16="http://schemas.microsoft.com/office/drawing/2014/main" id="{2D135510-2237-DFDD-7DA3-96FC43FDF872}"/>
              </a:ext>
            </a:extLst>
          </p:cNvPr>
          <p:cNvSpPr/>
          <p:nvPr/>
        </p:nvSpPr>
        <p:spPr>
          <a:xfrm>
            <a:off x="503086" y="4540841"/>
            <a:ext cx="1357122" cy="562864"/>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a:latin typeface="Aptos" panose="020B0004020202020204" pitchFamily="34" charset="0"/>
                <a:cs typeface="Arial"/>
              </a:rPr>
              <a:t>4</a:t>
            </a:r>
            <a:endParaRPr lang="en-US" sz="4000" b="1">
              <a:latin typeface="Aptos" panose="020B0004020202020204" pitchFamily="34" charset="0"/>
            </a:endParaRPr>
          </a:p>
        </p:txBody>
      </p:sp>
      <p:sp>
        <p:nvSpPr>
          <p:cNvPr id="19" name="Rectangle 18">
            <a:extLst>
              <a:ext uri="{FF2B5EF4-FFF2-40B4-BE49-F238E27FC236}">
                <a16:creationId xmlns:a16="http://schemas.microsoft.com/office/drawing/2014/main" id="{2C40AED9-F9BA-1743-D299-D54DE5726321}"/>
              </a:ext>
            </a:extLst>
          </p:cNvPr>
          <p:cNvSpPr/>
          <p:nvPr/>
        </p:nvSpPr>
        <p:spPr>
          <a:xfrm>
            <a:off x="499875" y="5119721"/>
            <a:ext cx="1359261" cy="19074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panose="020B0004020202020204" pitchFamily="34" charset="0"/>
              </a:rPr>
              <a:t>Hedging</a:t>
            </a:r>
          </a:p>
        </p:txBody>
      </p:sp>
      <p:sp>
        <p:nvSpPr>
          <p:cNvPr id="20" name="Google Shape;379;g33b39697dd8_0_7">
            <a:extLst>
              <a:ext uri="{FF2B5EF4-FFF2-40B4-BE49-F238E27FC236}">
                <a16:creationId xmlns:a16="http://schemas.microsoft.com/office/drawing/2014/main" id="{5EDD40FE-25B5-469C-EFB2-78D1FE8EC8C0}"/>
              </a:ext>
            </a:extLst>
          </p:cNvPr>
          <p:cNvSpPr txBox="1"/>
          <p:nvPr/>
        </p:nvSpPr>
        <p:spPr>
          <a:xfrm>
            <a:off x="1860206" y="1385004"/>
            <a:ext cx="4233072" cy="828134"/>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Using Machine Learning to predict returns</a:t>
            </a:r>
          </a:p>
        </p:txBody>
      </p:sp>
      <p:sp>
        <p:nvSpPr>
          <p:cNvPr id="21" name="Google Shape;379;g33b39697dd8_0_7">
            <a:extLst>
              <a:ext uri="{FF2B5EF4-FFF2-40B4-BE49-F238E27FC236}">
                <a16:creationId xmlns:a16="http://schemas.microsoft.com/office/drawing/2014/main" id="{7AE69CE6-0E46-711F-6070-80EF44EEF328}"/>
              </a:ext>
            </a:extLst>
          </p:cNvPr>
          <p:cNvSpPr txBox="1"/>
          <p:nvPr/>
        </p:nvSpPr>
        <p:spPr>
          <a:xfrm>
            <a:off x="1859136" y="3300494"/>
            <a:ext cx="4233072" cy="1081353"/>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SG" b="1" noProof="0">
                <a:latin typeface="Aptos" panose="020B0004020202020204" pitchFamily="34" charset="0"/>
                <a:ea typeface="Century Gothic"/>
                <a:cs typeface="Century Gothic"/>
                <a:sym typeface="Century Gothic"/>
              </a:rPr>
              <a:t>Using News Article Headlines to analyse stock’s sentiment</a:t>
            </a:r>
            <a:endParaRPr lang="en-SG" noProof="0">
              <a:latin typeface="Aptos" panose="020B0004020202020204" pitchFamily="34" charset="0"/>
              <a:ea typeface="Century Gothic"/>
              <a:cs typeface="Century Gothic"/>
              <a:sym typeface="Century Gothic"/>
            </a:endParaRPr>
          </a:p>
          <a:p>
            <a:pPr lvl="2">
              <a:lnSpc>
                <a:spcPct val="150000"/>
              </a:lnSpc>
            </a:pPr>
            <a:endParaRPr lang="en-SG" b="1" noProof="0">
              <a:latin typeface="Aptos" panose="020B0004020202020204" pitchFamily="34" charset="0"/>
              <a:ea typeface="Century Gothic"/>
              <a:cs typeface="Century Gothic"/>
              <a:sym typeface="Century Gothic"/>
            </a:endParaRPr>
          </a:p>
        </p:txBody>
      </p:sp>
      <p:sp>
        <p:nvSpPr>
          <p:cNvPr id="22" name="Google Shape;379;g33b39697dd8_0_7">
            <a:extLst>
              <a:ext uri="{FF2B5EF4-FFF2-40B4-BE49-F238E27FC236}">
                <a16:creationId xmlns:a16="http://schemas.microsoft.com/office/drawing/2014/main" id="{6FFDE618-815A-8621-2A14-196DA12FD640}"/>
              </a:ext>
            </a:extLst>
          </p:cNvPr>
          <p:cNvSpPr txBox="1"/>
          <p:nvPr/>
        </p:nvSpPr>
        <p:spPr>
          <a:xfrm>
            <a:off x="1860206" y="4534782"/>
            <a:ext cx="4233072" cy="775683"/>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Using sentiment analysis to hedge our previously optimized portfolio</a:t>
            </a:r>
            <a:endParaRPr lang="en-SG" noProof="0">
              <a:latin typeface="Aptos" panose="020B0004020202020204" pitchFamily="34" charset="0"/>
              <a:ea typeface="Century Gothic"/>
              <a:cs typeface="Century Gothic"/>
              <a:sym typeface="Century Gothic"/>
            </a:endParaRPr>
          </a:p>
        </p:txBody>
      </p:sp>
      <p:sp>
        <p:nvSpPr>
          <p:cNvPr id="23" name="Rectangle 22">
            <a:extLst>
              <a:ext uri="{FF2B5EF4-FFF2-40B4-BE49-F238E27FC236}">
                <a16:creationId xmlns:a16="http://schemas.microsoft.com/office/drawing/2014/main" id="{CD8F7715-752B-ACE6-39EF-F74C126861C6}"/>
              </a:ext>
            </a:extLst>
          </p:cNvPr>
          <p:cNvSpPr/>
          <p:nvPr/>
        </p:nvSpPr>
        <p:spPr>
          <a:xfrm>
            <a:off x="499875" y="2333131"/>
            <a:ext cx="1357122" cy="514295"/>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a:latin typeface="Aptos" panose="020B0004020202020204" pitchFamily="34" charset="0"/>
                <a:cs typeface="Arial"/>
              </a:rPr>
              <a:t>2</a:t>
            </a:r>
            <a:endParaRPr lang="en-US" sz="4000" b="1">
              <a:latin typeface="Aptos" panose="020B0004020202020204" pitchFamily="34" charset="0"/>
            </a:endParaRPr>
          </a:p>
        </p:txBody>
      </p:sp>
      <p:sp>
        <p:nvSpPr>
          <p:cNvPr id="24" name="Google Shape;379;g33b39697dd8_0_7">
            <a:extLst>
              <a:ext uri="{FF2B5EF4-FFF2-40B4-BE49-F238E27FC236}">
                <a16:creationId xmlns:a16="http://schemas.microsoft.com/office/drawing/2014/main" id="{637F132C-3694-FBB4-8077-B541679DEBAE}"/>
              </a:ext>
            </a:extLst>
          </p:cNvPr>
          <p:cNvSpPr txBox="1"/>
          <p:nvPr/>
        </p:nvSpPr>
        <p:spPr>
          <a:xfrm>
            <a:off x="1856996" y="2335593"/>
            <a:ext cx="4233072" cy="835313"/>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Testing Various Optimization Techniques to create portfolio based on predicted returns</a:t>
            </a:r>
          </a:p>
        </p:txBody>
      </p:sp>
      <p:sp>
        <p:nvSpPr>
          <p:cNvPr id="25" name="Rectangle 24">
            <a:extLst>
              <a:ext uri="{FF2B5EF4-FFF2-40B4-BE49-F238E27FC236}">
                <a16:creationId xmlns:a16="http://schemas.microsoft.com/office/drawing/2014/main" id="{8C0EC875-AED2-5136-5E92-F9D3AD9FD16C}"/>
              </a:ext>
            </a:extLst>
          </p:cNvPr>
          <p:cNvSpPr/>
          <p:nvPr/>
        </p:nvSpPr>
        <p:spPr>
          <a:xfrm>
            <a:off x="503086" y="1905673"/>
            <a:ext cx="1359261" cy="30746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panose="020B0004020202020204" pitchFamily="34" charset="0"/>
              </a:rPr>
              <a:t>Machine Learning</a:t>
            </a:r>
          </a:p>
        </p:txBody>
      </p:sp>
      <p:sp>
        <p:nvSpPr>
          <p:cNvPr id="26" name="Rectangle 25">
            <a:extLst>
              <a:ext uri="{FF2B5EF4-FFF2-40B4-BE49-F238E27FC236}">
                <a16:creationId xmlns:a16="http://schemas.microsoft.com/office/drawing/2014/main" id="{967FC856-CE2D-99D5-B881-8E9602832956}"/>
              </a:ext>
            </a:extLst>
          </p:cNvPr>
          <p:cNvSpPr/>
          <p:nvPr/>
        </p:nvSpPr>
        <p:spPr>
          <a:xfrm>
            <a:off x="498802" y="2863442"/>
            <a:ext cx="1363545" cy="30746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panose="020B0004020202020204" pitchFamily="34" charset="0"/>
              </a:rPr>
              <a:t>Portfolio Optimization</a:t>
            </a:r>
          </a:p>
        </p:txBody>
      </p:sp>
      <p:sp>
        <p:nvSpPr>
          <p:cNvPr id="27" name="Rectangle 26">
            <a:extLst>
              <a:ext uri="{FF2B5EF4-FFF2-40B4-BE49-F238E27FC236}">
                <a16:creationId xmlns:a16="http://schemas.microsoft.com/office/drawing/2014/main" id="{35F2491D-6A69-4622-AE97-36D92DE099EE}"/>
              </a:ext>
            </a:extLst>
          </p:cNvPr>
          <p:cNvSpPr/>
          <p:nvPr/>
        </p:nvSpPr>
        <p:spPr>
          <a:xfrm>
            <a:off x="511013" y="5437453"/>
            <a:ext cx="1357122" cy="649606"/>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a:latin typeface="Aptos" panose="020B0004020202020204" pitchFamily="34" charset="0"/>
                <a:cs typeface="Arial"/>
              </a:rPr>
              <a:t>5</a:t>
            </a:r>
            <a:endParaRPr lang="en-US" sz="4000" b="1">
              <a:latin typeface="Aptos" panose="020B0004020202020204" pitchFamily="34" charset="0"/>
            </a:endParaRPr>
          </a:p>
        </p:txBody>
      </p:sp>
      <p:sp>
        <p:nvSpPr>
          <p:cNvPr id="28" name="Rectangle 27">
            <a:extLst>
              <a:ext uri="{FF2B5EF4-FFF2-40B4-BE49-F238E27FC236}">
                <a16:creationId xmlns:a16="http://schemas.microsoft.com/office/drawing/2014/main" id="{FAE594F4-4707-9642-629C-673BBC193BC2}"/>
              </a:ext>
            </a:extLst>
          </p:cNvPr>
          <p:cNvSpPr/>
          <p:nvPr/>
        </p:nvSpPr>
        <p:spPr>
          <a:xfrm>
            <a:off x="509944" y="6099726"/>
            <a:ext cx="1359261" cy="30746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latin typeface="Aptos" panose="020B0004020202020204" pitchFamily="34" charset="0"/>
              </a:rPr>
              <a:t>Benchmark Comparison</a:t>
            </a:r>
          </a:p>
        </p:txBody>
      </p:sp>
      <p:sp>
        <p:nvSpPr>
          <p:cNvPr id="29" name="Google Shape;379;g33b39697dd8_0_7">
            <a:extLst>
              <a:ext uri="{FF2B5EF4-FFF2-40B4-BE49-F238E27FC236}">
                <a16:creationId xmlns:a16="http://schemas.microsoft.com/office/drawing/2014/main" id="{42E52315-4D4E-F935-54ED-5FDFC13E85AF}"/>
              </a:ext>
            </a:extLst>
          </p:cNvPr>
          <p:cNvSpPr txBox="1"/>
          <p:nvPr/>
        </p:nvSpPr>
        <p:spPr>
          <a:xfrm>
            <a:off x="1869205" y="5411197"/>
            <a:ext cx="4233072" cy="1008660"/>
          </a:xfrm>
          <a:prstGeom prst="rect">
            <a:avLst/>
          </a:prstGeom>
          <a:noFill/>
          <a:ln w="19050" cap="flat" cmpd="sng">
            <a:solidFill>
              <a:schemeClr val="tx1"/>
            </a:solidFill>
            <a:prstDash val="dash"/>
            <a:round/>
            <a:headEnd type="none" w="sm" len="sm"/>
            <a:tailEnd type="none" w="sm" len="sm"/>
          </a:ln>
        </p:spPr>
        <p:txBody>
          <a:bodyPr spcFirstLastPara="1" wrap="square" lIns="91425" tIns="91425" rIns="91425" bIns="91425" anchor="t" anchorCtr="0">
            <a:noAutofit/>
          </a:bodyPr>
          <a:lstStyle/>
          <a:p>
            <a:pPr lvl="2">
              <a:lnSpc>
                <a:spcPct val="150000"/>
              </a:lnSpc>
            </a:pPr>
            <a:r>
              <a:rPr lang="en-US" b="1" noProof="0">
                <a:latin typeface="Aptos" panose="020B0004020202020204" pitchFamily="34" charset="0"/>
                <a:ea typeface="Century Gothic"/>
                <a:cs typeface="Century Gothic"/>
                <a:sym typeface="Century Gothic"/>
              </a:rPr>
              <a:t>Comparing our various portfolios to other benchmarked portfolios</a:t>
            </a:r>
            <a:endParaRPr lang="en-SG" noProof="0">
              <a:latin typeface="Aptos" panose="020B0004020202020204" pitchFamily="34" charset="0"/>
              <a:ea typeface="Century Gothic"/>
              <a:cs typeface="Century Gothic"/>
              <a:sym typeface="Century Gothic"/>
            </a:endParaRPr>
          </a:p>
        </p:txBody>
      </p:sp>
      <p:graphicFrame>
        <p:nvGraphicFramePr>
          <p:cNvPr id="31" name="Table 30">
            <a:extLst>
              <a:ext uri="{FF2B5EF4-FFF2-40B4-BE49-F238E27FC236}">
                <a16:creationId xmlns:a16="http://schemas.microsoft.com/office/drawing/2014/main" id="{9478B63C-15A6-3233-5CA9-29D5841A9B1D}"/>
              </a:ext>
            </a:extLst>
          </p:cNvPr>
          <p:cNvGraphicFramePr>
            <a:graphicFrameLocks noGrp="1"/>
          </p:cNvGraphicFramePr>
          <p:nvPr>
            <p:extLst>
              <p:ext uri="{D42A27DB-BD31-4B8C-83A1-F6EECF244321}">
                <p14:modId xmlns:p14="http://schemas.microsoft.com/office/powerpoint/2010/main" val="3078799608"/>
              </p:ext>
            </p:extLst>
          </p:nvPr>
        </p:nvGraphicFramePr>
        <p:xfrm>
          <a:off x="7365702" y="2677394"/>
          <a:ext cx="3460264" cy="1219200"/>
        </p:xfrm>
        <a:graphic>
          <a:graphicData uri="http://schemas.openxmlformats.org/drawingml/2006/table">
            <a:tbl>
              <a:tblPr firstRow="1" bandRow="1">
                <a:tableStyleId>{D56B6F8E-B49D-4C43-9E8C-86FB4BC2AEAC}</a:tableStyleId>
              </a:tblPr>
              <a:tblGrid>
                <a:gridCol w="865066">
                  <a:extLst>
                    <a:ext uri="{9D8B030D-6E8A-4147-A177-3AD203B41FA5}">
                      <a16:colId xmlns:a16="http://schemas.microsoft.com/office/drawing/2014/main" val="1847498790"/>
                    </a:ext>
                  </a:extLst>
                </a:gridCol>
                <a:gridCol w="865066">
                  <a:extLst>
                    <a:ext uri="{9D8B030D-6E8A-4147-A177-3AD203B41FA5}">
                      <a16:colId xmlns:a16="http://schemas.microsoft.com/office/drawing/2014/main" val="1316170807"/>
                    </a:ext>
                  </a:extLst>
                </a:gridCol>
                <a:gridCol w="865066">
                  <a:extLst>
                    <a:ext uri="{9D8B030D-6E8A-4147-A177-3AD203B41FA5}">
                      <a16:colId xmlns:a16="http://schemas.microsoft.com/office/drawing/2014/main" val="261409979"/>
                    </a:ext>
                  </a:extLst>
                </a:gridCol>
                <a:gridCol w="865066">
                  <a:extLst>
                    <a:ext uri="{9D8B030D-6E8A-4147-A177-3AD203B41FA5}">
                      <a16:colId xmlns:a16="http://schemas.microsoft.com/office/drawing/2014/main" val="2713785493"/>
                    </a:ext>
                  </a:extLst>
                </a:gridCol>
              </a:tblGrid>
              <a:tr h="0">
                <a:tc>
                  <a:txBody>
                    <a:bodyPr/>
                    <a:lstStyle/>
                    <a:p>
                      <a:r>
                        <a:rPr lang="en-SG"/>
                        <a:t>AMZN</a:t>
                      </a:r>
                    </a:p>
                  </a:txBody>
                  <a:tcPr/>
                </a:tc>
                <a:tc>
                  <a:txBody>
                    <a:bodyPr/>
                    <a:lstStyle/>
                    <a:p>
                      <a:r>
                        <a:rPr lang="en-SG"/>
                        <a:t>AAPL</a:t>
                      </a:r>
                    </a:p>
                  </a:txBody>
                  <a:tcPr/>
                </a:tc>
                <a:tc>
                  <a:txBody>
                    <a:bodyPr/>
                    <a:lstStyle/>
                    <a:p>
                      <a:r>
                        <a:rPr lang="en-SG"/>
                        <a:t>V</a:t>
                      </a:r>
                    </a:p>
                  </a:txBody>
                  <a:tcPr/>
                </a:tc>
                <a:tc>
                  <a:txBody>
                    <a:bodyPr/>
                    <a:lstStyle/>
                    <a:p>
                      <a:r>
                        <a:rPr lang="en-SG"/>
                        <a:t>CSCO</a:t>
                      </a:r>
                    </a:p>
                  </a:txBody>
                  <a:tcPr/>
                </a:tc>
                <a:extLst>
                  <a:ext uri="{0D108BD9-81ED-4DB2-BD59-A6C34878D82A}">
                    <a16:rowId xmlns:a16="http://schemas.microsoft.com/office/drawing/2014/main" val="3890103453"/>
                  </a:ext>
                </a:extLst>
              </a:tr>
              <a:tr h="0">
                <a:tc>
                  <a:txBody>
                    <a:bodyPr/>
                    <a:lstStyle/>
                    <a:p>
                      <a:r>
                        <a:rPr lang="en-SG"/>
                        <a:t>HD</a:t>
                      </a:r>
                    </a:p>
                  </a:txBody>
                  <a:tcPr/>
                </a:tc>
                <a:tc>
                  <a:txBody>
                    <a:bodyPr/>
                    <a:lstStyle/>
                    <a:p>
                      <a:r>
                        <a:rPr lang="en-SG"/>
                        <a:t>JNJ</a:t>
                      </a:r>
                    </a:p>
                  </a:txBody>
                  <a:tcPr/>
                </a:tc>
                <a:tc>
                  <a:txBody>
                    <a:bodyPr/>
                    <a:lstStyle/>
                    <a:p>
                      <a:r>
                        <a:rPr lang="en-SG"/>
                        <a:t>KO</a:t>
                      </a:r>
                    </a:p>
                  </a:txBody>
                  <a:tcPr/>
                </a:tc>
                <a:tc>
                  <a:txBody>
                    <a:bodyPr/>
                    <a:lstStyle/>
                    <a:p>
                      <a:r>
                        <a:rPr lang="en-SG"/>
                        <a:t>JPM</a:t>
                      </a:r>
                    </a:p>
                  </a:txBody>
                  <a:tcPr/>
                </a:tc>
                <a:extLst>
                  <a:ext uri="{0D108BD9-81ED-4DB2-BD59-A6C34878D82A}">
                    <a16:rowId xmlns:a16="http://schemas.microsoft.com/office/drawing/2014/main" val="1134971622"/>
                  </a:ext>
                </a:extLst>
              </a:tr>
              <a:tr h="0">
                <a:tc>
                  <a:txBody>
                    <a:bodyPr/>
                    <a:lstStyle/>
                    <a:p>
                      <a:r>
                        <a:rPr lang="en-SG"/>
                        <a:t>MMM</a:t>
                      </a:r>
                    </a:p>
                  </a:txBody>
                  <a:tcPr/>
                </a:tc>
                <a:tc>
                  <a:txBody>
                    <a:bodyPr/>
                    <a:lstStyle/>
                    <a:p>
                      <a:r>
                        <a:rPr lang="en-SG"/>
                        <a:t>MSFT</a:t>
                      </a:r>
                    </a:p>
                  </a:txBody>
                  <a:tcPr/>
                </a:tc>
                <a:tc>
                  <a:txBody>
                    <a:bodyPr/>
                    <a:lstStyle/>
                    <a:p>
                      <a:r>
                        <a:rPr lang="en-SG"/>
                        <a:t>PG</a:t>
                      </a:r>
                    </a:p>
                  </a:txBody>
                  <a:tcPr/>
                </a:tc>
                <a:tc>
                  <a:txBody>
                    <a:bodyPr/>
                    <a:lstStyle/>
                    <a:p>
                      <a:r>
                        <a:rPr lang="en-SG"/>
                        <a:t>CVX</a:t>
                      </a:r>
                    </a:p>
                  </a:txBody>
                  <a:tcPr/>
                </a:tc>
                <a:extLst>
                  <a:ext uri="{0D108BD9-81ED-4DB2-BD59-A6C34878D82A}">
                    <a16:rowId xmlns:a16="http://schemas.microsoft.com/office/drawing/2014/main" val="567853374"/>
                  </a:ext>
                </a:extLst>
              </a:tr>
              <a:tr h="0">
                <a:tc>
                  <a:txBody>
                    <a:bodyPr/>
                    <a:lstStyle/>
                    <a:p>
                      <a:r>
                        <a:rPr lang="en-SG"/>
                        <a:t>UNH</a:t>
                      </a:r>
                    </a:p>
                  </a:txBody>
                  <a:tcPr/>
                </a:tc>
                <a:tc>
                  <a:txBody>
                    <a:bodyPr/>
                    <a:lstStyle/>
                    <a:p>
                      <a:r>
                        <a:rPr lang="en-SG"/>
                        <a:t>CRM</a:t>
                      </a:r>
                    </a:p>
                  </a:txBody>
                  <a:tcPr/>
                </a:tc>
                <a:tc>
                  <a:txBody>
                    <a:bodyPr/>
                    <a:lstStyle/>
                    <a:p>
                      <a:r>
                        <a:rPr lang="en-SG"/>
                        <a:t>NVDA</a:t>
                      </a:r>
                    </a:p>
                  </a:txBody>
                  <a:tcPr/>
                </a:tc>
                <a:tc>
                  <a:txBody>
                    <a:bodyPr/>
                    <a:lstStyle/>
                    <a:p>
                      <a:r>
                        <a:rPr lang="en-SG"/>
                        <a:t>WMT</a:t>
                      </a:r>
                    </a:p>
                  </a:txBody>
                  <a:tcPr/>
                </a:tc>
                <a:extLst>
                  <a:ext uri="{0D108BD9-81ED-4DB2-BD59-A6C34878D82A}">
                    <a16:rowId xmlns:a16="http://schemas.microsoft.com/office/drawing/2014/main" val="1071330742"/>
                  </a:ext>
                </a:extLst>
              </a:tr>
            </a:tbl>
          </a:graphicData>
        </a:graphic>
      </p:graphicFrame>
      <p:sp>
        <p:nvSpPr>
          <p:cNvPr id="32" name="TextBox 31">
            <a:extLst>
              <a:ext uri="{FF2B5EF4-FFF2-40B4-BE49-F238E27FC236}">
                <a16:creationId xmlns:a16="http://schemas.microsoft.com/office/drawing/2014/main" id="{B2A44ECA-89FC-B88D-C28C-F11C0828C10B}"/>
              </a:ext>
            </a:extLst>
          </p:cNvPr>
          <p:cNvSpPr txBox="1"/>
          <p:nvPr/>
        </p:nvSpPr>
        <p:spPr>
          <a:xfrm>
            <a:off x="6629783" y="2266598"/>
            <a:ext cx="4932102" cy="307777"/>
          </a:xfrm>
          <a:prstGeom prst="rect">
            <a:avLst/>
          </a:prstGeom>
          <a:noFill/>
        </p:spPr>
        <p:txBody>
          <a:bodyPr wrap="square" rtlCol="0">
            <a:spAutoFit/>
          </a:bodyPr>
          <a:lstStyle/>
          <a:p>
            <a:r>
              <a:rPr lang="en-US" b="1" dirty="0">
                <a:latin typeface="Aptos" panose="020B0004020202020204" pitchFamily="34" charset="0"/>
              </a:rPr>
              <a:t>Top 16 Dow Jones 30 Equities by Market Capitalization</a:t>
            </a:r>
            <a:endParaRPr lang="en-SG" b="1" dirty="0">
              <a:latin typeface="Aptos" panose="020B0004020202020204" pitchFamily="34" charset="0"/>
            </a:endParaRPr>
          </a:p>
        </p:txBody>
      </p:sp>
      <p:sp>
        <p:nvSpPr>
          <p:cNvPr id="33" name="Text Placeholder 4">
            <a:extLst>
              <a:ext uri="{FF2B5EF4-FFF2-40B4-BE49-F238E27FC236}">
                <a16:creationId xmlns:a16="http://schemas.microsoft.com/office/drawing/2014/main" id="{0992D2DD-6B2E-EB4E-304C-2458D73EB8BB}"/>
              </a:ext>
            </a:extLst>
          </p:cNvPr>
          <p:cNvSpPr txBox="1">
            <a:spLocks/>
          </p:cNvSpPr>
          <p:nvPr/>
        </p:nvSpPr>
        <p:spPr>
          <a:xfrm>
            <a:off x="6629784" y="4015468"/>
            <a:ext cx="5251335" cy="292608"/>
          </a:xfrm>
          <a:prstGeom prst="rect">
            <a:avLst/>
          </a:prstGeom>
          <a:solidFill>
            <a:srgbClr val="CC2124"/>
          </a:solid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r>
              <a:rPr lang="en-SG">
                <a:latin typeface="Aptos" panose="020B0004020202020204" pitchFamily="34" charset="0"/>
              </a:rPr>
              <a:t>Time Frame</a:t>
            </a:r>
          </a:p>
        </p:txBody>
      </p:sp>
      <p:sp>
        <p:nvSpPr>
          <p:cNvPr id="34" name="TextBox 33">
            <a:extLst>
              <a:ext uri="{FF2B5EF4-FFF2-40B4-BE49-F238E27FC236}">
                <a16:creationId xmlns:a16="http://schemas.microsoft.com/office/drawing/2014/main" id="{2D0170C5-D27C-D89B-3A8E-8E6A59A20366}"/>
              </a:ext>
            </a:extLst>
          </p:cNvPr>
          <p:cNvSpPr txBox="1"/>
          <p:nvPr/>
        </p:nvSpPr>
        <p:spPr>
          <a:xfrm>
            <a:off x="6629783" y="4453546"/>
            <a:ext cx="5251334" cy="523220"/>
          </a:xfrm>
          <a:prstGeom prst="rect">
            <a:avLst/>
          </a:prstGeom>
          <a:noFill/>
        </p:spPr>
        <p:txBody>
          <a:bodyPr wrap="square" rtlCol="0">
            <a:spAutoFit/>
          </a:bodyPr>
          <a:lstStyle/>
          <a:p>
            <a:r>
              <a:rPr lang="en-US" b="1" dirty="0">
                <a:latin typeface="Aptos" panose="020B0004020202020204" pitchFamily="34" charset="0"/>
              </a:rPr>
              <a:t>5 years – Beginning 2020 to End 2024</a:t>
            </a:r>
          </a:p>
          <a:p>
            <a:r>
              <a:rPr lang="en-US" b="1" dirty="0">
                <a:latin typeface="Aptos" panose="020B0004020202020204" pitchFamily="34" charset="0"/>
              </a:rPr>
              <a:t>Interval: Monthly data – So there is sufficient news to react on</a:t>
            </a:r>
            <a:endParaRPr lang="en-SG" b="1" dirty="0">
              <a:latin typeface="Aptos" panose="020B0004020202020204" pitchFamily="34" charset="0"/>
            </a:endParaRPr>
          </a:p>
        </p:txBody>
      </p:sp>
    </p:spTree>
    <p:extLst>
      <p:ext uri="{BB962C8B-B14F-4D97-AF65-F5344CB8AC3E}">
        <p14:creationId xmlns:p14="http://schemas.microsoft.com/office/powerpoint/2010/main" val="1519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BE4E4-A6E9-CE8A-0A80-7523BB743981}"/>
            </a:ext>
          </a:extLst>
        </p:cNvPr>
        <p:cNvGrpSpPr/>
        <p:nvPr/>
      </p:nvGrpSpPr>
      <p:grpSpPr>
        <a:xfrm>
          <a:off x="0" y="0"/>
          <a:ext cx="0" cy="0"/>
          <a:chOff x="0" y="0"/>
          <a:chExt cx="0" cy="0"/>
        </a:xfrm>
      </p:grpSpPr>
      <p:sp>
        <p:nvSpPr>
          <p:cNvPr id="35" name="TextBox 34">
            <a:extLst>
              <a:ext uri="{FF2B5EF4-FFF2-40B4-BE49-F238E27FC236}">
                <a16:creationId xmlns:a16="http://schemas.microsoft.com/office/drawing/2014/main" id="{94E85491-231F-C1D2-2710-D5AB4D49FCAC}"/>
              </a:ext>
            </a:extLst>
          </p:cNvPr>
          <p:cNvSpPr txBox="1"/>
          <p:nvPr/>
        </p:nvSpPr>
        <p:spPr>
          <a:xfrm>
            <a:off x="277691" y="4309253"/>
            <a:ext cx="3947903" cy="1892826"/>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Aptos" panose="020B0004020202020204" pitchFamily="34" charset="0"/>
              </a:rPr>
              <a:t>Utilize </a:t>
            </a:r>
            <a:r>
              <a:rPr lang="en-US" sz="1300" b="1" dirty="0">
                <a:latin typeface="Aptos" panose="020B0004020202020204" pitchFamily="34" charset="0"/>
              </a:rPr>
              <a:t>open-source</a:t>
            </a:r>
            <a:r>
              <a:rPr lang="en-US" sz="1300" dirty="0">
                <a:latin typeface="Aptos" panose="020B0004020202020204" pitchFamily="34" charset="0"/>
              </a:rPr>
              <a:t> </a:t>
            </a:r>
            <a:r>
              <a:rPr lang="en-US" sz="1300" dirty="0" err="1">
                <a:latin typeface="Aptos" panose="020B0004020202020204" pitchFamily="34" charset="0"/>
              </a:rPr>
              <a:t>FinBERT</a:t>
            </a:r>
            <a:r>
              <a:rPr lang="en-US" sz="1300" dirty="0">
                <a:latin typeface="Aptos" panose="020B0004020202020204" pitchFamily="34" charset="0"/>
              </a:rPr>
              <a:t> code from Hugging Face and open-source Loughran-McDonald (MD) dictionary lists and code  </a:t>
            </a:r>
          </a:p>
          <a:p>
            <a:pPr marL="285750" indent="-285750">
              <a:buFont typeface="Arial" panose="020B0604020202020204" pitchFamily="34" charset="0"/>
              <a:buChar char="•"/>
            </a:pPr>
            <a:r>
              <a:rPr lang="en-US" sz="1300" dirty="0">
                <a:latin typeface="Aptos" panose="020B0004020202020204" pitchFamily="34" charset="0"/>
              </a:rPr>
              <a:t>For the combined model: </a:t>
            </a:r>
          </a:p>
          <a:p>
            <a:pPr lvl="1"/>
            <a:r>
              <a:rPr lang="en-US" sz="1300" dirty="0">
                <a:latin typeface="Aptos" panose="020B0004020202020204" pitchFamily="34" charset="0"/>
              </a:rPr>
              <a:t>                Add a condition to compare if   </a:t>
            </a:r>
          </a:p>
          <a:p>
            <a:pPr lvl="1"/>
            <a:r>
              <a:rPr lang="en-US" sz="1300" dirty="0">
                <a:latin typeface="Aptos" panose="020B0004020202020204" pitchFamily="34" charset="0"/>
              </a:rPr>
              <a:t>                sentiment outputs are consistent, use the          </a:t>
            </a:r>
          </a:p>
          <a:p>
            <a:pPr lvl="1"/>
            <a:r>
              <a:rPr lang="en-US" sz="1300" dirty="0">
                <a:latin typeface="Aptos" panose="020B0004020202020204" pitchFamily="34" charset="0"/>
              </a:rPr>
              <a:t>                sentiment; if contradictory, treat the result as </a:t>
            </a:r>
          </a:p>
          <a:p>
            <a:pPr lvl="1"/>
            <a:r>
              <a:rPr lang="en-US" sz="1300" dirty="0">
                <a:latin typeface="Aptos" panose="020B0004020202020204" pitchFamily="34" charset="0"/>
              </a:rPr>
              <a:t>                neutral.</a:t>
            </a:r>
          </a:p>
          <a:p>
            <a:pPr marL="285750" indent="-285750">
              <a:buFont typeface="Arial" panose="020B0604020202020204" pitchFamily="34" charset="0"/>
              <a:buChar char="•"/>
            </a:pPr>
            <a:endParaRPr lang="en-US" sz="1300" dirty="0">
              <a:latin typeface="Aptos" panose="020B0004020202020204" pitchFamily="34" charset="0"/>
            </a:endParaRPr>
          </a:p>
        </p:txBody>
      </p:sp>
      <p:sp>
        <p:nvSpPr>
          <p:cNvPr id="42" name="TextBox 41">
            <a:extLst>
              <a:ext uri="{FF2B5EF4-FFF2-40B4-BE49-F238E27FC236}">
                <a16:creationId xmlns:a16="http://schemas.microsoft.com/office/drawing/2014/main" id="{0792E1D2-D1C2-ED8C-B613-7C182F7B39CA}"/>
              </a:ext>
            </a:extLst>
          </p:cNvPr>
          <p:cNvSpPr txBox="1"/>
          <p:nvPr/>
        </p:nvSpPr>
        <p:spPr>
          <a:xfrm>
            <a:off x="699369" y="5093779"/>
            <a:ext cx="249298" cy="492443"/>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Aptos" panose="020B0004020202020204" pitchFamily="34" charset="0"/>
              </a:rPr>
              <a:t>                                                                                          </a:t>
            </a:r>
          </a:p>
          <a:p>
            <a:r>
              <a:rPr lang="en-US" sz="1300" dirty="0">
                <a:latin typeface="Aptos" panose="020B0004020202020204" pitchFamily="34" charset="0"/>
              </a:rPr>
              <a:t>                                                                                                </a:t>
            </a:r>
          </a:p>
        </p:txBody>
      </p:sp>
      <p:sp>
        <p:nvSpPr>
          <p:cNvPr id="3" name="TextBox 2">
            <a:extLst>
              <a:ext uri="{FF2B5EF4-FFF2-40B4-BE49-F238E27FC236}">
                <a16:creationId xmlns:a16="http://schemas.microsoft.com/office/drawing/2014/main" id="{BD05E015-39B8-38EF-B454-DD77412CD50C}"/>
              </a:ext>
            </a:extLst>
          </p:cNvPr>
          <p:cNvSpPr txBox="1"/>
          <p:nvPr/>
        </p:nvSpPr>
        <p:spPr>
          <a:xfrm>
            <a:off x="328881" y="81625"/>
            <a:ext cx="8752114" cy="369332"/>
          </a:xfrm>
          <a:prstGeom prst="rect">
            <a:avLst/>
          </a:prstGeom>
          <a:noFill/>
        </p:spPr>
        <p:txBody>
          <a:bodyPr wrap="square">
            <a:spAutoFit/>
          </a:bodyPr>
          <a:lstStyle/>
          <a:p>
            <a:pPr lvl="0"/>
            <a:r>
              <a:rPr lang="en-US" sz="1800" b="1">
                <a:latin typeface="Aptos" panose="020B0004020202020204" pitchFamily="34" charset="0"/>
              </a:rPr>
              <a:t>Natural Language Processing</a:t>
            </a:r>
          </a:p>
        </p:txBody>
      </p:sp>
      <p:sp>
        <p:nvSpPr>
          <p:cNvPr id="4" name="TextBox 3">
            <a:extLst>
              <a:ext uri="{FF2B5EF4-FFF2-40B4-BE49-F238E27FC236}">
                <a16:creationId xmlns:a16="http://schemas.microsoft.com/office/drawing/2014/main" id="{52784F8C-4C58-DF6C-038A-51D5B15E4615}"/>
              </a:ext>
            </a:extLst>
          </p:cNvPr>
          <p:cNvSpPr txBox="1"/>
          <p:nvPr/>
        </p:nvSpPr>
        <p:spPr>
          <a:xfrm>
            <a:off x="489490" y="445892"/>
            <a:ext cx="8752114" cy="276999"/>
          </a:xfrm>
          <a:prstGeom prst="rect">
            <a:avLst/>
          </a:prstGeom>
          <a:noFill/>
        </p:spPr>
        <p:txBody>
          <a:bodyPr wrap="square">
            <a:spAutoFit/>
          </a:bodyPr>
          <a:lstStyle/>
          <a:p>
            <a:pPr lvl="0"/>
            <a:r>
              <a:rPr lang="en-US" sz="1200" b="1" i="1">
                <a:latin typeface="Aptos" panose="020B0004020202020204" pitchFamily="34" charset="0"/>
              </a:rPr>
              <a:t>Methodology: Our Process and Approaches — From Data to Output</a:t>
            </a:r>
          </a:p>
        </p:txBody>
      </p:sp>
      <p:pic>
        <p:nvPicPr>
          <p:cNvPr id="22" name="Graphic 21" descr="Train Tracks with solid fill">
            <a:extLst>
              <a:ext uri="{FF2B5EF4-FFF2-40B4-BE49-F238E27FC236}">
                <a16:creationId xmlns:a16="http://schemas.microsoft.com/office/drawing/2014/main" id="{366FA915-EFBF-DFFA-4C3A-94CC183A65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01234" y="-579735"/>
            <a:ext cx="3178587" cy="8393904"/>
          </a:xfrm>
          <a:prstGeom prst="rect">
            <a:avLst/>
          </a:prstGeom>
        </p:spPr>
      </p:pic>
      <p:sp>
        <p:nvSpPr>
          <p:cNvPr id="23" name="Rectangle: Rounded Corners 22">
            <a:extLst>
              <a:ext uri="{FF2B5EF4-FFF2-40B4-BE49-F238E27FC236}">
                <a16:creationId xmlns:a16="http://schemas.microsoft.com/office/drawing/2014/main" id="{8ADB249C-E293-04CD-8824-CC82678F7ACC}"/>
              </a:ext>
            </a:extLst>
          </p:cNvPr>
          <p:cNvSpPr/>
          <p:nvPr/>
        </p:nvSpPr>
        <p:spPr>
          <a:xfrm>
            <a:off x="474963" y="1271778"/>
            <a:ext cx="947409" cy="42862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300" b="1" i="1">
                <a:solidFill>
                  <a:schemeClr val="tx1"/>
                </a:solidFill>
                <a:latin typeface="Aptos" panose="020B0004020202020204" pitchFamily="34" charset="0"/>
              </a:rPr>
              <a:t>Step 1</a:t>
            </a:r>
          </a:p>
        </p:txBody>
      </p:sp>
      <p:sp>
        <p:nvSpPr>
          <p:cNvPr id="28" name="TextBox 27">
            <a:extLst>
              <a:ext uri="{FF2B5EF4-FFF2-40B4-BE49-F238E27FC236}">
                <a16:creationId xmlns:a16="http://schemas.microsoft.com/office/drawing/2014/main" id="{EFC3B902-C7D4-EB84-E3C9-BAD899345712}"/>
              </a:ext>
            </a:extLst>
          </p:cNvPr>
          <p:cNvSpPr txBox="1"/>
          <p:nvPr/>
        </p:nvSpPr>
        <p:spPr>
          <a:xfrm>
            <a:off x="489489" y="1804857"/>
            <a:ext cx="4263485" cy="1492716"/>
          </a:xfrm>
          <a:prstGeom prst="rect">
            <a:avLst/>
          </a:prstGeom>
          <a:noFill/>
        </p:spPr>
        <p:txBody>
          <a:bodyPr wrap="square" rtlCol="0">
            <a:spAutoFit/>
          </a:bodyPr>
          <a:lstStyle/>
          <a:p>
            <a:pPr marL="285750" indent="-285750">
              <a:buFont typeface="Arial" panose="020B0604020202020204" pitchFamily="34" charset="0"/>
              <a:buChar char="•"/>
            </a:pPr>
            <a:r>
              <a:rPr lang="en-US" sz="1300">
                <a:latin typeface="Aptos" panose="020B0004020202020204" pitchFamily="34" charset="0"/>
              </a:rPr>
              <a:t>Determine an optimal fixed number of news articles to extract over 5 years (consult with an NLP </a:t>
            </a:r>
            <a:r>
              <a:rPr lang="en-SG" sz="1300">
                <a:latin typeface="Aptos" panose="020B0004020202020204" pitchFamily="34" charset="0"/>
              </a:rPr>
              <a:t>librarian </a:t>
            </a:r>
            <a:r>
              <a:rPr lang="en-US" sz="1300">
                <a:latin typeface="Aptos" panose="020B0004020202020204" pitchFamily="34" charset="0"/>
              </a:rPr>
              <a:t>expert)</a:t>
            </a:r>
          </a:p>
          <a:p>
            <a:pPr marL="285750" indent="-285750">
              <a:buFont typeface="Arial" panose="020B0604020202020204" pitchFamily="34" charset="0"/>
              <a:buChar char="•"/>
            </a:pPr>
            <a:r>
              <a:rPr lang="en-US" sz="1300">
                <a:latin typeface="Aptos" panose="020B0004020202020204" pitchFamily="34" charset="0"/>
              </a:rPr>
              <a:t>Extract from </a:t>
            </a:r>
            <a:r>
              <a:rPr lang="en-US" sz="1300" b="1">
                <a:latin typeface="Aptos" panose="020B0004020202020204" pitchFamily="34" charset="0"/>
              </a:rPr>
              <a:t>Bloomberg Terminal </a:t>
            </a:r>
            <a:r>
              <a:rPr lang="en-US" sz="1300">
                <a:latin typeface="Aptos" panose="020B0004020202020204" pitchFamily="34" charset="0"/>
              </a:rPr>
              <a:t>only for consistency</a:t>
            </a:r>
          </a:p>
          <a:p>
            <a:pPr marL="285750" indent="-285750">
              <a:buFont typeface="Arial" panose="020B0604020202020204" pitchFamily="34" charset="0"/>
              <a:buChar char="•"/>
            </a:pPr>
            <a:r>
              <a:rPr lang="en-US" sz="1300">
                <a:latin typeface="Aptos" panose="020B0004020202020204" pitchFamily="34" charset="0"/>
              </a:rPr>
              <a:t>Collected a total of over 2,880 financial news articles across 16 stocks</a:t>
            </a:r>
            <a:endParaRPr lang="en-SG" sz="1300">
              <a:latin typeface="Aptos" panose="020B0004020202020204" pitchFamily="34" charset="0"/>
            </a:endParaRPr>
          </a:p>
        </p:txBody>
      </p:sp>
      <p:sp>
        <p:nvSpPr>
          <p:cNvPr id="31" name="Rectangle: Rounded Corners 30">
            <a:extLst>
              <a:ext uri="{FF2B5EF4-FFF2-40B4-BE49-F238E27FC236}">
                <a16:creationId xmlns:a16="http://schemas.microsoft.com/office/drawing/2014/main" id="{A7B09565-A2B5-5B51-992F-676308617290}"/>
              </a:ext>
            </a:extLst>
          </p:cNvPr>
          <p:cNvSpPr/>
          <p:nvPr/>
        </p:nvSpPr>
        <p:spPr>
          <a:xfrm>
            <a:off x="7850126" y="1228754"/>
            <a:ext cx="947409" cy="42862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300" b="1" i="1" dirty="0">
                <a:solidFill>
                  <a:schemeClr val="tx1"/>
                </a:solidFill>
                <a:latin typeface="Aptos" panose="020B0004020202020204" pitchFamily="34" charset="0"/>
              </a:rPr>
              <a:t>Step 2</a:t>
            </a:r>
          </a:p>
        </p:txBody>
      </p:sp>
      <p:sp>
        <p:nvSpPr>
          <p:cNvPr id="33" name="TextBox 32">
            <a:extLst>
              <a:ext uri="{FF2B5EF4-FFF2-40B4-BE49-F238E27FC236}">
                <a16:creationId xmlns:a16="http://schemas.microsoft.com/office/drawing/2014/main" id="{D58E25A0-2111-FAB5-17BB-2AE5C98406AC}"/>
              </a:ext>
            </a:extLst>
          </p:cNvPr>
          <p:cNvSpPr txBox="1"/>
          <p:nvPr/>
        </p:nvSpPr>
        <p:spPr>
          <a:xfrm>
            <a:off x="7892820" y="1802389"/>
            <a:ext cx="4054795" cy="1492716"/>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Aptos" panose="020B0004020202020204" pitchFamily="34" charset="0"/>
              </a:rPr>
              <a:t>Cleaning through removing irrelevant characters, punctuation, and </a:t>
            </a:r>
            <a:r>
              <a:rPr lang="en-US" sz="1300" dirty="0" err="1">
                <a:latin typeface="Aptos" panose="020B0004020202020204" pitchFamily="34" charset="0"/>
              </a:rPr>
              <a:t>stopwords</a:t>
            </a:r>
            <a:r>
              <a:rPr lang="en-US" sz="1300" dirty="0">
                <a:latin typeface="Aptos" panose="020B0004020202020204" pitchFamily="34" charset="0"/>
              </a:rPr>
              <a:t> (e.g., "said by XX news")  and changing “,” to “and” for ease of coding</a:t>
            </a:r>
          </a:p>
          <a:p>
            <a:pPr marL="285750" indent="-285750">
              <a:buFont typeface="Arial" panose="020B0604020202020204" pitchFamily="34" charset="0"/>
              <a:buChar char="•"/>
            </a:pPr>
            <a:r>
              <a:rPr lang="en-US" sz="1300" dirty="0">
                <a:latin typeface="Aptos" panose="020B0004020202020204" pitchFamily="34" charset="0"/>
              </a:rPr>
              <a:t>Filtering through correcting noisy data (e.g., irrelevant headers, words or numbers, fix text out of context)</a:t>
            </a:r>
            <a:endParaRPr lang="en-SG" sz="1300" dirty="0">
              <a:latin typeface="Aptos" panose="020B0004020202020204" pitchFamily="34" charset="0"/>
            </a:endParaRPr>
          </a:p>
        </p:txBody>
      </p:sp>
      <p:sp>
        <p:nvSpPr>
          <p:cNvPr id="34" name="Rectangle: Rounded Corners 33">
            <a:extLst>
              <a:ext uri="{FF2B5EF4-FFF2-40B4-BE49-F238E27FC236}">
                <a16:creationId xmlns:a16="http://schemas.microsoft.com/office/drawing/2014/main" id="{FF8B0589-B993-94AA-1FD0-4491C9F2DDB8}"/>
              </a:ext>
            </a:extLst>
          </p:cNvPr>
          <p:cNvSpPr/>
          <p:nvPr/>
        </p:nvSpPr>
        <p:spPr>
          <a:xfrm>
            <a:off x="310947" y="3737041"/>
            <a:ext cx="947409" cy="42862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300" b="1" i="1">
                <a:solidFill>
                  <a:schemeClr val="tx1"/>
                </a:solidFill>
                <a:latin typeface="Aptos" panose="020B0004020202020204" pitchFamily="34" charset="0"/>
              </a:rPr>
              <a:t>Step 3</a:t>
            </a:r>
          </a:p>
        </p:txBody>
      </p:sp>
      <p:sp>
        <p:nvSpPr>
          <p:cNvPr id="43" name="TextBox 42">
            <a:extLst>
              <a:ext uri="{FF2B5EF4-FFF2-40B4-BE49-F238E27FC236}">
                <a16:creationId xmlns:a16="http://schemas.microsoft.com/office/drawing/2014/main" id="{35F5CF92-BAB9-E636-75E1-6BD7A0947BE0}"/>
              </a:ext>
            </a:extLst>
          </p:cNvPr>
          <p:cNvSpPr txBox="1"/>
          <p:nvPr/>
        </p:nvSpPr>
        <p:spPr>
          <a:xfrm>
            <a:off x="9017990" y="1316813"/>
            <a:ext cx="2977487" cy="338554"/>
          </a:xfrm>
          <a:prstGeom prst="rect">
            <a:avLst/>
          </a:prstGeom>
          <a:noFill/>
        </p:spPr>
        <p:txBody>
          <a:bodyPr wrap="square" rtlCol="0">
            <a:spAutoFit/>
          </a:bodyPr>
          <a:lstStyle/>
          <a:p>
            <a:r>
              <a:rPr lang="en-SG" sz="1600" b="1" i="1" dirty="0">
                <a:latin typeface="Aptos" panose="020B0004020202020204" pitchFamily="34" charset="0"/>
              </a:rPr>
              <a:t>Data Preprocessing</a:t>
            </a:r>
          </a:p>
        </p:txBody>
      </p:sp>
      <p:sp>
        <p:nvSpPr>
          <p:cNvPr id="44" name="TextBox 43">
            <a:extLst>
              <a:ext uri="{FF2B5EF4-FFF2-40B4-BE49-F238E27FC236}">
                <a16:creationId xmlns:a16="http://schemas.microsoft.com/office/drawing/2014/main" id="{EF28155B-DB14-44FD-0E3B-F4FC698FC58D}"/>
              </a:ext>
            </a:extLst>
          </p:cNvPr>
          <p:cNvSpPr txBox="1"/>
          <p:nvPr/>
        </p:nvSpPr>
        <p:spPr>
          <a:xfrm>
            <a:off x="1598611" y="1286614"/>
            <a:ext cx="2977487" cy="338554"/>
          </a:xfrm>
          <a:prstGeom prst="rect">
            <a:avLst/>
          </a:prstGeom>
          <a:noFill/>
        </p:spPr>
        <p:txBody>
          <a:bodyPr wrap="square" rtlCol="0">
            <a:spAutoFit/>
          </a:bodyPr>
          <a:lstStyle/>
          <a:p>
            <a:r>
              <a:rPr lang="en-SG" sz="1600" b="1" i="1">
                <a:latin typeface="Aptos" panose="020B0004020202020204" pitchFamily="34" charset="0"/>
              </a:rPr>
              <a:t>Data Collection</a:t>
            </a:r>
          </a:p>
        </p:txBody>
      </p:sp>
      <p:sp>
        <p:nvSpPr>
          <p:cNvPr id="45" name="TextBox 44">
            <a:extLst>
              <a:ext uri="{FF2B5EF4-FFF2-40B4-BE49-F238E27FC236}">
                <a16:creationId xmlns:a16="http://schemas.microsoft.com/office/drawing/2014/main" id="{BAAA4018-B3E1-9F7C-E455-3A46DD3976F6}"/>
              </a:ext>
            </a:extLst>
          </p:cNvPr>
          <p:cNvSpPr txBox="1"/>
          <p:nvPr/>
        </p:nvSpPr>
        <p:spPr>
          <a:xfrm>
            <a:off x="1373141" y="3783801"/>
            <a:ext cx="2977487" cy="338554"/>
          </a:xfrm>
          <a:prstGeom prst="rect">
            <a:avLst/>
          </a:prstGeom>
          <a:noFill/>
        </p:spPr>
        <p:txBody>
          <a:bodyPr wrap="square" rtlCol="0">
            <a:spAutoFit/>
          </a:bodyPr>
          <a:lstStyle/>
          <a:p>
            <a:r>
              <a:rPr lang="en-SG" sz="1600" b="1" i="1">
                <a:latin typeface="Aptos" panose="020B0004020202020204" pitchFamily="34" charset="0"/>
              </a:rPr>
              <a:t>NLP Coding Models</a:t>
            </a:r>
          </a:p>
        </p:txBody>
      </p:sp>
      <p:sp>
        <p:nvSpPr>
          <p:cNvPr id="46" name="Rectangle: Rounded Corners 45">
            <a:extLst>
              <a:ext uri="{FF2B5EF4-FFF2-40B4-BE49-F238E27FC236}">
                <a16:creationId xmlns:a16="http://schemas.microsoft.com/office/drawing/2014/main" id="{6D9ADFB6-7458-E108-4B6C-FEEFB5ADC048}"/>
              </a:ext>
            </a:extLst>
          </p:cNvPr>
          <p:cNvSpPr/>
          <p:nvPr/>
        </p:nvSpPr>
        <p:spPr>
          <a:xfrm>
            <a:off x="7732591" y="3689351"/>
            <a:ext cx="947409" cy="42862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300" b="1" i="1">
                <a:solidFill>
                  <a:schemeClr val="tx1"/>
                </a:solidFill>
                <a:latin typeface="Aptos" panose="020B0004020202020204" pitchFamily="34" charset="0"/>
              </a:rPr>
              <a:t>Step 4</a:t>
            </a:r>
          </a:p>
        </p:txBody>
      </p:sp>
      <p:sp>
        <p:nvSpPr>
          <p:cNvPr id="49" name="TextBox 48">
            <a:extLst>
              <a:ext uri="{FF2B5EF4-FFF2-40B4-BE49-F238E27FC236}">
                <a16:creationId xmlns:a16="http://schemas.microsoft.com/office/drawing/2014/main" id="{B0F329FA-C361-B35B-01DA-D5A947A725B0}"/>
              </a:ext>
            </a:extLst>
          </p:cNvPr>
          <p:cNvSpPr txBox="1"/>
          <p:nvPr/>
        </p:nvSpPr>
        <p:spPr>
          <a:xfrm>
            <a:off x="7755461" y="4309253"/>
            <a:ext cx="4295278" cy="892552"/>
          </a:xfrm>
          <a:prstGeom prst="rect">
            <a:avLst/>
          </a:prstGeom>
          <a:noFill/>
        </p:spPr>
        <p:txBody>
          <a:bodyPr wrap="square" rtlCol="0">
            <a:spAutoFit/>
          </a:bodyPr>
          <a:lstStyle/>
          <a:p>
            <a:pPr marL="285750" indent="-285750">
              <a:buFont typeface="Arial" panose="020B0604020202020204" pitchFamily="34" charset="0"/>
              <a:buChar char="•"/>
            </a:pPr>
            <a:r>
              <a:rPr lang="en-US" sz="1300" dirty="0">
                <a:latin typeface="Aptos" panose="020B0004020202020204" pitchFamily="34" charset="0"/>
              </a:rPr>
              <a:t>Pass financial headlines through NLP models to extract sentiment (positive, negative, neutral)</a:t>
            </a:r>
          </a:p>
          <a:p>
            <a:pPr marL="285750" lvl="4" indent="-285750">
              <a:buFont typeface="Arial" panose="020B0604020202020204" pitchFamily="34" charset="0"/>
              <a:buChar char="•"/>
            </a:pPr>
            <a:r>
              <a:rPr lang="en-US" sz="1300" dirty="0">
                <a:latin typeface="Aptos" panose="020B0004020202020204" pitchFamily="34" charset="0"/>
              </a:rPr>
              <a:t>Compare the no. of positive vs. negative sentiments across all stocks to determine the monthly sentiment</a:t>
            </a:r>
          </a:p>
        </p:txBody>
      </p:sp>
      <p:sp>
        <p:nvSpPr>
          <p:cNvPr id="50" name="TextBox 49">
            <a:extLst>
              <a:ext uri="{FF2B5EF4-FFF2-40B4-BE49-F238E27FC236}">
                <a16:creationId xmlns:a16="http://schemas.microsoft.com/office/drawing/2014/main" id="{086463A5-AE5C-B499-1FDD-1708AA6EEDC3}"/>
              </a:ext>
            </a:extLst>
          </p:cNvPr>
          <p:cNvSpPr txBox="1"/>
          <p:nvPr/>
        </p:nvSpPr>
        <p:spPr>
          <a:xfrm>
            <a:off x="8797535" y="3726498"/>
            <a:ext cx="2977487" cy="338554"/>
          </a:xfrm>
          <a:prstGeom prst="rect">
            <a:avLst/>
          </a:prstGeom>
          <a:noFill/>
        </p:spPr>
        <p:txBody>
          <a:bodyPr wrap="square" rtlCol="0">
            <a:spAutoFit/>
          </a:bodyPr>
          <a:lstStyle/>
          <a:p>
            <a:r>
              <a:rPr lang="en-SG" sz="1600" b="1" i="1" dirty="0">
                <a:latin typeface="Aptos" panose="020B0004020202020204" pitchFamily="34" charset="0"/>
              </a:rPr>
              <a:t>Perform Sentiment Analysis</a:t>
            </a:r>
          </a:p>
        </p:txBody>
      </p:sp>
    </p:spTree>
    <p:extLst>
      <p:ext uri="{BB962C8B-B14F-4D97-AF65-F5344CB8AC3E}">
        <p14:creationId xmlns:p14="http://schemas.microsoft.com/office/powerpoint/2010/main" val="272906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2" grpId="0"/>
      <p:bldP spid="31" grpId="0" animBg="1"/>
      <p:bldP spid="33" grpId="0"/>
      <p:bldP spid="34" grpId="0" animBg="1"/>
      <p:bldP spid="43" grpId="0"/>
      <p:bldP spid="45" grpId="0"/>
      <p:bldP spid="46" grpId="0" animBg="1"/>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EBD3A-4049-A5A8-0013-479D41B7F2DD}"/>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E9577C28-0DBF-B7F8-E502-3F2CA1BD8BF2}"/>
              </a:ext>
            </a:extLst>
          </p:cNvPr>
          <p:cNvSpPr/>
          <p:nvPr/>
        </p:nvSpPr>
        <p:spPr>
          <a:xfrm>
            <a:off x="4863596" y="1217396"/>
            <a:ext cx="2045335" cy="5064038"/>
          </a:xfrm>
          <a:prstGeom prst="rect">
            <a:avLst/>
          </a:prstGeom>
          <a:solidFill>
            <a:schemeClr val="bg1"/>
          </a:solidFill>
          <a:ln w="1905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latin typeface="Aptos" panose="020B0004020202020204" pitchFamily="34" charset="0"/>
            </a:endParaRPr>
          </a:p>
        </p:txBody>
      </p:sp>
      <p:grpSp>
        <p:nvGrpSpPr>
          <p:cNvPr id="28" name="Group 27">
            <a:extLst>
              <a:ext uri="{FF2B5EF4-FFF2-40B4-BE49-F238E27FC236}">
                <a16:creationId xmlns:a16="http://schemas.microsoft.com/office/drawing/2014/main" id="{AAAA875C-AFC9-A9ED-14B2-80BC33694B55}"/>
              </a:ext>
            </a:extLst>
          </p:cNvPr>
          <p:cNvGrpSpPr/>
          <p:nvPr/>
        </p:nvGrpSpPr>
        <p:grpSpPr>
          <a:xfrm>
            <a:off x="5351093" y="1402873"/>
            <a:ext cx="1070340" cy="1060396"/>
            <a:chOff x="758892" y="1150478"/>
            <a:chExt cx="1632774" cy="1513678"/>
          </a:xfrm>
        </p:grpSpPr>
        <p:sp>
          <p:nvSpPr>
            <p:cNvPr id="32" name="Rectangle 31">
              <a:extLst>
                <a:ext uri="{FF2B5EF4-FFF2-40B4-BE49-F238E27FC236}">
                  <a16:creationId xmlns:a16="http://schemas.microsoft.com/office/drawing/2014/main" id="{B9AD9DF1-869B-5343-AA34-0D6807D0CA63}"/>
                </a:ext>
              </a:extLst>
            </p:cNvPr>
            <p:cNvSpPr/>
            <p:nvPr/>
          </p:nvSpPr>
          <p:spPr>
            <a:xfrm>
              <a:off x="761464" y="1150478"/>
              <a:ext cx="1630202" cy="1149652"/>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ptos" panose="020B0004020202020204" pitchFamily="34" charset="0"/>
                  <a:cs typeface="Arial"/>
                </a:rPr>
                <a:t>1</a:t>
              </a:r>
              <a:endParaRPr lang="en-US" sz="6000" b="1">
                <a:latin typeface="Aptos" panose="020B0004020202020204" pitchFamily="34" charset="0"/>
              </a:endParaRPr>
            </a:p>
          </p:txBody>
        </p:sp>
        <p:sp>
          <p:nvSpPr>
            <p:cNvPr id="33" name="Rectangle 32">
              <a:extLst>
                <a:ext uri="{FF2B5EF4-FFF2-40B4-BE49-F238E27FC236}">
                  <a16:creationId xmlns:a16="http://schemas.microsoft.com/office/drawing/2014/main" id="{CD6D47B7-027D-C54B-124A-5DF25FEF40B5}"/>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err="1">
                  <a:latin typeface="Aptos" panose="020B0004020202020204" pitchFamily="34" charset="0"/>
                </a:rPr>
                <a:t>FinBERT</a:t>
              </a:r>
              <a:r>
                <a:rPr lang="en-US" sz="1000" b="1">
                  <a:latin typeface="Aptos" panose="020B0004020202020204" pitchFamily="34" charset="0"/>
                </a:rPr>
                <a:t> Model</a:t>
              </a:r>
            </a:p>
          </p:txBody>
        </p:sp>
      </p:grpSp>
      <p:sp>
        <p:nvSpPr>
          <p:cNvPr id="40" name="Arrow: Up 39">
            <a:extLst>
              <a:ext uri="{FF2B5EF4-FFF2-40B4-BE49-F238E27FC236}">
                <a16:creationId xmlns:a16="http://schemas.microsoft.com/office/drawing/2014/main" id="{610A412C-629C-8F38-FB34-888620E340DE}"/>
              </a:ext>
            </a:extLst>
          </p:cNvPr>
          <p:cNvSpPr/>
          <p:nvPr/>
        </p:nvSpPr>
        <p:spPr>
          <a:xfrm rot="5400000">
            <a:off x="3729449" y="2073558"/>
            <a:ext cx="706170" cy="1326195"/>
          </a:xfrm>
          <a:prstGeom prst="up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latin typeface="Aptos" panose="020B0004020202020204" pitchFamily="34" charset="0"/>
            </a:endParaRPr>
          </a:p>
        </p:txBody>
      </p:sp>
      <p:sp>
        <p:nvSpPr>
          <p:cNvPr id="46" name="TextBox 45">
            <a:extLst>
              <a:ext uri="{FF2B5EF4-FFF2-40B4-BE49-F238E27FC236}">
                <a16:creationId xmlns:a16="http://schemas.microsoft.com/office/drawing/2014/main" id="{95CC3439-6833-F2A2-9C2F-21321166C3B6}"/>
              </a:ext>
            </a:extLst>
          </p:cNvPr>
          <p:cNvSpPr txBox="1"/>
          <p:nvPr/>
        </p:nvSpPr>
        <p:spPr>
          <a:xfrm>
            <a:off x="4863596" y="997959"/>
            <a:ext cx="2045336" cy="307777"/>
          </a:xfrm>
          <a:prstGeom prst="rect">
            <a:avLst/>
          </a:prstGeom>
          <a:solidFill>
            <a:srgbClr val="CC2124"/>
          </a:solidFill>
          <a:ln w="19050">
            <a:solidFill>
              <a:srgbClr val="CC2124"/>
            </a:solidFill>
          </a:ln>
        </p:spPr>
        <p:txBody>
          <a:bodyPr wrap="square" rtlCol="0">
            <a:spAutoFit/>
          </a:bodyPr>
          <a:lstStyle/>
          <a:p>
            <a:pPr algn="ctr"/>
            <a:r>
              <a:rPr lang="en-US" b="1">
                <a:solidFill>
                  <a:schemeClr val="bg1"/>
                </a:solidFill>
                <a:latin typeface="Aptos" panose="020B0004020202020204" pitchFamily="34" charset="0"/>
              </a:rPr>
              <a:t>NLP Models</a:t>
            </a:r>
            <a:endParaRPr lang="en-SG" b="1">
              <a:solidFill>
                <a:schemeClr val="bg1"/>
              </a:solidFill>
              <a:latin typeface="Aptos" panose="020B0004020202020204" pitchFamily="34" charset="0"/>
            </a:endParaRPr>
          </a:p>
        </p:txBody>
      </p:sp>
      <p:sp>
        <p:nvSpPr>
          <p:cNvPr id="62" name="Arrow: Up 61">
            <a:extLst>
              <a:ext uri="{FF2B5EF4-FFF2-40B4-BE49-F238E27FC236}">
                <a16:creationId xmlns:a16="http://schemas.microsoft.com/office/drawing/2014/main" id="{64FFF0E3-0C6C-6917-B495-8698310AD6CC}"/>
              </a:ext>
            </a:extLst>
          </p:cNvPr>
          <p:cNvSpPr/>
          <p:nvPr/>
        </p:nvSpPr>
        <p:spPr>
          <a:xfrm rot="5400000">
            <a:off x="7407968" y="1751102"/>
            <a:ext cx="706170" cy="1326195"/>
          </a:xfrm>
          <a:prstGeom prst="up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latin typeface="Aptos" panose="020B0004020202020204" pitchFamily="34" charset="0"/>
            </a:endParaRPr>
          </a:p>
        </p:txBody>
      </p:sp>
      <p:grpSp>
        <p:nvGrpSpPr>
          <p:cNvPr id="73" name="Group 72">
            <a:extLst>
              <a:ext uri="{FF2B5EF4-FFF2-40B4-BE49-F238E27FC236}">
                <a16:creationId xmlns:a16="http://schemas.microsoft.com/office/drawing/2014/main" id="{864823E8-F97B-DF00-C111-EB9ED72C9178}"/>
              </a:ext>
            </a:extLst>
          </p:cNvPr>
          <p:cNvGrpSpPr/>
          <p:nvPr/>
        </p:nvGrpSpPr>
        <p:grpSpPr>
          <a:xfrm>
            <a:off x="1185075" y="1268048"/>
            <a:ext cx="2045337" cy="2523704"/>
            <a:chOff x="618302" y="2956083"/>
            <a:chExt cx="2045337" cy="2523704"/>
          </a:xfrm>
        </p:grpSpPr>
        <p:sp>
          <p:nvSpPr>
            <p:cNvPr id="63" name="TextBox 62">
              <a:extLst>
                <a:ext uri="{FF2B5EF4-FFF2-40B4-BE49-F238E27FC236}">
                  <a16:creationId xmlns:a16="http://schemas.microsoft.com/office/drawing/2014/main" id="{6BD0A01A-D6EF-72AA-CFBE-3D93BF788B7A}"/>
                </a:ext>
              </a:extLst>
            </p:cNvPr>
            <p:cNvSpPr txBox="1"/>
            <p:nvPr/>
          </p:nvSpPr>
          <p:spPr>
            <a:xfrm>
              <a:off x="618302" y="2956083"/>
              <a:ext cx="2045336" cy="307777"/>
            </a:xfrm>
            <a:prstGeom prst="rect">
              <a:avLst/>
            </a:prstGeom>
            <a:solidFill>
              <a:srgbClr val="CC2124"/>
            </a:solidFill>
            <a:ln w="19050">
              <a:solidFill>
                <a:srgbClr val="CC2124"/>
              </a:solidFill>
            </a:ln>
          </p:spPr>
          <p:txBody>
            <a:bodyPr wrap="square" rtlCol="0">
              <a:spAutoFit/>
            </a:bodyPr>
            <a:lstStyle/>
            <a:p>
              <a:pPr algn="ctr"/>
              <a:r>
                <a:rPr lang="en-US" b="1">
                  <a:solidFill>
                    <a:schemeClr val="bg1"/>
                  </a:solidFill>
                  <a:latin typeface="Aptos" panose="020B0004020202020204" pitchFamily="34" charset="0"/>
                </a:rPr>
                <a:t>Input Source</a:t>
              </a:r>
              <a:endParaRPr lang="en-SG" b="1">
                <a:solidFill>
                  <a:schemeClr val="bg1"/>
                </a:solidFill>
                <a:latin typeface="Aptos" panose="020B0004020202020204" pitchFamily="34" charset="0"/>
              </a:endParaRPr>
            </a:p>
          </p:txBody>
        </p:sp>
        <p:sp>
          <p:nvSpPr>
            <p:cNvPr id="66" name="Rectangle 65">
              <a:extLst>
                <a:ext uri="{FF2B5EF4-FFF2-40B4-BE49-F238E27FC236}">
                  <a16:creationId xmlns:a16="http://schemas.microsoft.com/office/drawing/2014/main" id="{C5366687-1FA5-A8A4-5D96-704370EC8ECE}"/>
                </a:ext>
              </a:extLst>
            </p:cNvPr>
            <p:cNvSpPr/>
            <p:nvPr/>
          </p:nvSpPr>
          <p:spPr>
            <a:xfrm>
              <a:off x="619177" y="3282910"/>
              <a:ext cx="2044462" cy="2196877"/>
            </a:xfrm>
            <a:prstGeom prst="rect">
              <a:avLst/>
            </a:prstGeom>
            <a:solidFill>
              <a:schemeClr val="bg1"/>
            </a:solidFill>
            <a:ln w="19050">
              <a:solidFill>
                <a:srgbClr val="0C0C0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ptos" panose="020B0004020202020204" pitchFamily="34" charset="0"/>
              </a:endParaRPr>
            </a:p>
            <a:p>
              <a:pPr algn="ctr"/>
              <a:endParaRPr lang="en-US" b="1" dirty="0">
                <a:solidFill>
                  <a:schemeClr val="tx1"/>
                </a:solidFill>
                <a:latin typeface="Aptos" panose="020B0004020202020204" pitchFamily="34" charset="0"/>
              </a:endParaRPr>
            </a:p>
            <a:p>
              <a:pPr algn="ctr"/>
              <a:endParaRPr lang="en-US" b="1" dirty="0">
                <a:solidFill>
                  <a:schemeClr val="tx1"/>
                </a:solidFill>
                <a:latin typeface="Aptos" panose="020B0004020202020204" pitchFamily="34" charset="0"/>
              </a:endParaRPr>
            </a:p>
            <a:p>
              <a:pPr algn="ctr"/>
              <a:endParaRPr lang="en-US" b="1" dirty="0">
                <a:solidFill>
                  <a:schemeClr val="tx1"/>
                </a:solidFill>
                <a:latin typeface="Aptos" panose="020B0004020202020204" pitchFamily="34" charset="0"/>
              </a:endParaRPr>
            </a:p>
            <a:p>
              <a:pPr algn="ctr"/>
              <a:endParaRPr lang="en-US" b="1" dirty="0">
                <a:solidFill>
                  <a:schemeClr val="tx1"/>
                </a:solidFill>
                <a:latin typeface="Aptos" panose="020B0004020202020204" pitchFamily="34" charset="0"/>
              </a:endParaRPr>
            </a:p>
            <a:p>
              <a:pPr algn="ctr"/>
              <a:endParaRPr lang="en-US" b="1" dirty="0">
                <a:solidFill>
                  <a:schemeClr val="tx1"/>
                </a:solidFill>
                <a:latin typeface="Aptos" panose="020B0004020202020204" pitchFamily="34" charset="0"/>
              </a:endParaRPr>
            </a:p>
            <a:p>
              <a:pPr algn="ctr"/>
              <a:r>
                <a:rPr lang="en-US" sz="1200" b="1" dirty="0" err="1">
                  <a:solidFill>
                    <a:schemeClr val="tx1"/>
                  </a:solidFill>
                  <a:latin typeface="Aptos" panose="020B0004020202020204" pitchFamily="34" charset="0"/>
                </a:rPr>
                <a:t>Stocks_financial</a:t>
              </a:r>
              <a:r>
                <a:rPr lang="en-US" sz="1200" b="1" dirty="0">
                  <a:solidFill>
                    <a:schemeClr val="tx1"/>
                  </a:solidFill>
                  <a:latin typeface="Aptos" panose="020B0004020202020204" pitchFamily="34" charset="0"/>
                </a:rPr>
                <a:t>_</a:t>
              </a:r>
            </a:p>
            <a:p>
              <a:pPr algn="ctr"/>
              <a:r>
                <a:rPr lang="en-US" sz="1200" b="1" dirty="0">
                  <a:solidFill>
                    <a:schemeClr val="tx1"/>
                  </a:solidFill>
                  <a:latin typeface="Aptos" panose="020B0004020202020204" pitchFamily="34" charset="0"/>
                </a:rPr>
                <a:t>headlines.csv</a:t>
              </a:r>
              <a:endParaRPr lang="en-SG" sz="1200" b="1" dirty="0">
                <a:solidFill>
                  <a:schemeClr val="tx1"/>
                </a:solidFill>
                <a:latin typeface="Aptos" panose="020B0004020202020204" pitchFamily="34" charset="0"/>
              </a:endParaRPr>
            </a:p>
          </p:txBody>
        </p:sp>
        <p:pic>
          <p:nvPicPr>
            <p:cNvPr id="72" name="Graphic 71" descr="Paper with solid fill">
              <a:extLst>
                <a:ext uri="{FF2B5EF4-FFF2-40B4-BE49-F238E27FC236}">
                  <a16:creationId xmlns:a16="http://schemas.microsoft.com/office/drawing/2014/main" id="{F2A794D0-1D01-E3F9-3550-6650BE5EF5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3179" y="3306291"/>
              <a:ext cx="1455581" cy="1455581"/>
            </a:xfrm>
            <a:prstGeom prst="rect">
              <a:avLst/>
            </a:prstGeom>
          </p:spPr>
        </p:pic>
      </p:grpSp>
      <p:grpSp>
        <p:nvGrpSpPr>
          <p:cNvPr id="74" name="Group 73">
            <a:extLst>
              <a:ext uri="{FF2B5EF4-FFF2-40B4-BE49-F238E27FC236}">
                <a16:creationId xmlns:a16="http://schemas.microsoft.com/office/drawing/2014/main" id="{F74E2D9A-04AB-68E6-07CD-39A8D1F456E2}"/>
              </a:ext>
            </a:extLst>
          </p:cNvPr>
          <p:cNvGrpSpPr/>
          <p:nvPr/>
        </p:nvGrpSpPr>
        <p:grpSpPr>
          <a:xfrm>
            <a:off x="8836977" y="1441379"/>
            <a:ext cx="2045337" cy="2494206"/>
            <a:chOff x="618302" y="2956083"/>
            <a:chExt cx="2045337" cy="2783743"/>
          </a:xfrm>
        </p:grpSpPr>
        <p:sp>
          <p:nvSpPr>
            <p:cNvPr id="76" name="TextBox 75">
              <a:extLst>
                <a:ext uri="{FF2B5EF4-FFF2-40B4-BE49-F238E27FC236}">
                  <a16:creationId xmlns:a16="http://schemas.microsoft.com/office/drawing/2014/main" id="{76E5F5C5-9924-E295-4323-E2936D531CC8}"/>
                </a:ext>
              </a:extLst>
            </p:cNvPr>
            <p:cNvSpPr txBox="1"/>
            <p:nvPr/>
          </p:nvSpPr>
          <p:spPr>
            <a:xfrm>
              <a:off x="618302" y="2956083"/>
              <a:ext cx="2045336" cy="343505"/>
            </a:xfrm>
            <a:prstGeom prst="rect">
              <a:avLst/>
            </a:prstGeom>
            <a:solidFill>
              <a:srgbClr val="CC2124"/>
            </a:solidFill>
            <a:ln w="19050">
              <a:solidFill>
                <a:srgbClr val="CC2124"/>
              </a:solidFill>
            </a:ln>
          </p:spPr>
          <p:txBody>
            <a:bodyPr wrap="square" rtlCol="0">
              <a:spAutoFit/>
            </a:bodyPr>
            <a:lstStyle/>
            <a:p>
              <a:pPr algn="ctr"/>
              <a:r>
                <a:rPr lang="en-US" b="1">
                  <a:solidFill>
                    <a:schemeClr val="bg1"/>
                  </a:solidFill>
                  <a:latin typeface="Aptos" panose="020B0004020202020204" pitchFamily="34" charset="0"/>
                </a:rPr>
                <a:t>Output Source</a:t>
              </a:r>
              <a:endParaRPr lang="en-SG" b="1">
                <a:solidFill>
                  <a:schemeClr val="bg1"/>
                </a:solidFill>
                <a:latin typeface="Aptos" panose="020B0004020202020204" pitchFamily="34" charset="0"/>
              </a:endParaRPr>
            </a:p>
          </p:txBody>
        </p:sp>
        <p:sp>
          <p:nvSpPr>
            <p:cNvPr id="77" name="Rectangle 76">
              <a:extLst>
                <a:ext uri="{FF2B5EF4-FFF2-40B4-BE49-F238E27FC236}">
                  <a16:creationId xmlns:a16="http://schemas.microsoft.com/office/drawing/2014/main" id="{ADF5C4E2-5274-8652-A8A2-C1468401B17F}"/>
                </a:ext>
              </a:extLst>
            </p:cNvPr>
            <p:cNvSpPr/>
            <p:nvPr/>
          </p:nvSpPr>
          <p:spPr>
            <a:xfrm>
              <a:off x="619177" y="3282910"/>
              <a:ext cx="2044462" cy="2456916"/>
            </a:xfrm>
            <a:prstGeom prst="rect">
              <a:avLst/>
            </a:prstGeom>
            <a:solidFill>
              <a:schemeClr val="bg1"/>
            </a:solidFill>
            <a:ln w="19050">
              <a:solidFill>
                <a:srgbClr val="0C0C0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ptos" panose="020B0004020202020204" pitchFamily="34" charset="0"/>
              </a:endParaRPr>
            </a:p>
            <a:p>
              <a:pPr algn="ctr"/>
              <a:endParaRPr lang="en-US" b="1" dirty="0">
                <a:solidFill>
                  <a:schemeClr val="tx1"/>
                </a:solidFill>
                <a:latin typeface="Aptos" panose="020B0004020202020204" pitchFamily="34" charset="0"/>
              </a:endParaRPr>
            </a:p>
            <a:p>
              <a:pPr algn="ctr"/>
              <a:endParaRPr lang="en-US" b="1" dirty="0">
                <a:solidFill>
                  <a:schemeClr val="tx1"/>
                </a:solidFill>
                <a:latin typeface="Aptos" panose="020B0004020202020204" pitchFamily="34" charset="0"/>
              </a:endParaRPr>
            </a:p>
            <a:p>
              <a:pPr algn="ctr"/>
              <a:endParaRPr lang="en-US" b="1" dirty="0">
                <a:solidFill>
                  <a:schemeClr val="tx1"/>
                </a:solidFill>
                <a:latin typeface="Aptos" panose="020B0004020202020204" pitchFamily="34" charset="0"/>
              </a:endParaRPr>
            </a:p>
            <a:p>
              <a:pPr algn="ctr"/>
              <a:endParaRPr lang="en-US" b="1" dirty="0">
                <a:solidFill>
                  <a:schemeClr val="tx1"/>
                </a:solidFill>
                <a:latin typeface="Aptos" panose="020B0004020202020204" pitchFamily="34" charset="0"/>
              </a:endParaRPr>
            </a:p>
            <a:p>
              <a:pPr algn="ctr"/>
              <a:endParaRPr lang="en-US" b="1" dirty="0">
                <a:solidFill>
                  <a:schemeClr val="tx1"/>
                </a:solidFill>
                <a:latin typeface="Aptos" panose="020B0004020202020204" pitchFamily="34" charset="0"/>
              </a:endParaRPr>
            </a:p>
            <a:p>
              <a:pPr algn="ctr"/>
              <a:r>
                <a:rPr lang="en-US" sz="1200" b="1" dirty="0">
                  <a:solidFill>
                    <a:schemeClr val="tx1"/>
                  </a:solidFill>
                  <a:latin typeface="Aptos" panose="020B0004020202020204" pitchFamily="34" charset="0"/>
                </a:rPr>
                <a:t>(Respective) Sentiment_scores.xlsx</a:t>
              </a:r>
              <a:endParaRPr lang="en-SG" sz="1200" b="1" dirty="0">
                <a:solidFill>
                  <a:schemeClr val="tx1"/>
                </a:solidFill>
                <a:latin typeface="Aptos" panose="020B0004020202020204" pitchFamily="34" charset="0"/>
              </a:endParaRPr>
            </a:p>
          </p:txBody>
        </p:sp>
        <p:pic>
          <p:nvPicPr>
            <p:cNvPr id="79" name="Graphic 78" descr="Paper with solid fill">
              <a:extLst>
                <a:ext uri="{FF2B5EF4-FFF2-40B4-BE49-F238E27FC236}">
                  <a16:creationId xmlns:a16="http://schemas.microsoft.com/office/drawing/2014/main" id="{E7192CE6-65F9-16CB-F565-0306C9BFDA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3179" y="3306291"/>
              <a:ext cx="1455581" cy="1455581"/>
            </a:xfrm>
            <a:prstGeom prst="rect">
              <a:avLst/>
            </a:prstGeom>
          </p:spPr>
        </p:pic>
      </p:grpSp>
      <p:grpSp>
        <p:nvGrpSpPr>
          <p:cNvPr id="5" name="Group 4">
            <a:extLst>
              <a:ext uri="{FF2B5EF4-FFF2-40B4-BE49-F238E27FC236}">
                <a16:creationId xmlns:a16="http://schemas.microsoft.com/office/drawing/2014/main" id="{A6A34074-BF97-B859-1578-036C0E065566}"/>
              </a:ext>
            </a:extLst>
          </p:cNvPr>
          <p:cNvGrpSpPr/>
          <p:nvPr/>
        </p:nvGrpSpPr>
        <p:grpSpPr>
          <a:xfrm>
            <a:off x="5351091" y="2576854"/>
            <a:ext cx="1070340" cy="1060396"/>
            <a:chOff x="758892" y="1150478"/>
            <a:chExt cx="1632774" cy="1513678"/>
          </a:xfrm>
        </p:grpSpPr>
        <p:sp>
          <p:nvSpPr>
            <p:cNvPr id="6" name="Rectangle 5">
              <a:extLst>
                <a:ext uri="{FF2B5EF4-FFF2-40B4-BE49-F238E27FC236}">
                  <a16:creationId xmlns:a16="http://schemas.microsoft.com/office/drawing/2014/main" id="{12EA333B-1D36-027B-40CD-A6EE7862E9F4}"/>
                </a:ext>
              </a:extLst>
            </p:cNvPr>
            <p:cNvSpPr/>
            <p:nvPr/>
          </p:nvSpPr>
          <p:spPr>
            <a:xfrm>
              <a:off x="761464" y="1150478"/>
              <a:ext cx="1630202" cy="1149652"/>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ptos" panose="020B0004020202020204" pitchFamily="34" charset="0"/>
                  <a:cs typeface="Arial"/>
                </a:rPr>
                <a:t>2</a:t>
              </a:r>
              <a:endParaRPr lang="en-US" sz="6000" b="1">
                <a:latin typeface="Aptos" panose="020B0004020202020204" pitchFamily="34" charset="0"/>
              </a:endParaRPr>
            </a:p>
          </p:txBody>
        </p:sp>
        <p:sp>
          <p:nvSpPr>
            <p:cNvPr id="7" name="Rectangle 6">
              <a:extLst>
                <a:ext uri="{FF2B5EF4-FFF2-40B4-BE49-F238E27FC236}">
                  <a16:creationId xmlns:a16="http://schemas.microsoft.com/office/drawing/2014/main" id="{7F4803FE-CF59-1110-7412-C721B5646003}"/>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Aptos" panose="020B0004020202020204" pitchFamily="34" charset="0"/>
                </a:rPr>
                <a:t>Rule-Based Model</a:t>
              </a:r>
            </a:p>
          </p:txBody>
        </p:sp>
      </p:grpSp>
      <p:grpSp>
        <p:nvGrpSpPr>
          <p:cNvPr id="8" name="Group 7">
            <a:extLst>
              <a:ext uri="{FF2B5EF4-FFF2-40B4-BE49-F238E27FC236}">
                <a16:creationId xmlns:a16="http://schemas.microsoft.com/office/drawing/2014/main" id="{CAA344B6-26E8-9222-6FF0-5F831FABACBA}"/>
              </a:ext>
            </a:extLst>
          </p:cNvPr>
          <p:cNvGrpSpPr/>
          <p:nvPr/>
        </p:nvGrpSpPr>
        <p:grpSpPr>
          <a:xfrm>
            <a:off x="5352671" y="3791752"/>
            <a:ext cx="1070340" cy="1060396"/>
            <a:chOff x="758892" y="1150478"/>
            <a:chExt cx="1632774" cy="1513678"/>
          </a:xfrm>
        </p:grpSpPr>
        <p:sp>
          <p:nvSpPr>
            <p:cNvPr id="9" name="Rectangle 8">
              <a:extLst>
                <a:ext uri="{FF2B5EF4-FFF2-40B4-BE49-F238E27FC236}">
                  <a16:creationId xmlns:a16="http://schemas.microsoft.com/office/drawing/2014/main" id="{A723A835-FF59-345F-8470-624BA653655C}"/>
                </a:ext>
              </a:extLst>
            </p:cNvPr>
            <p:cNvSpPr/>
            <p:nvPr/>
          </p:nvSpPr>
          <p:spPr>
            <a:xfrm>
              <a:off x="761464" y="1150478"/>
              <a:ext cx="1630202" cy="1149652"/>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ptos" panose="020B0004020202020204" pitchFamily="34" charset="0"/>
                  <a:cs typeface="Arial"/>
                </a:rPr>
                <a:t>3</a:t>
              </a:r>
              <a:endParaRPr lang="en-US" sz="6000" b="1">
                <a:latin typeface="Aptos" panose="020B0004020202020204" pitchFamily="34" charset="0"/>
              </a:endParaRPr>
            </a:p>
          </p:txBody>
        </p:sp>
        <p:sp>
          <p:nvSpPr>
            <p:cNvPr id="10" name="Rectangle 9">
              <a:extLst>
                <a:ext uri="{FF2B5EF4-FFF2-40B4-BE49-F238E27FC236}">
                  <a16:creationId xmlns:a16="http://schemas.microsoft.com/office/drawing/2014/main" id="{694AECA1-42F4-1FAB-8761-78D64F46327C}"/>
                </a:ext>
              </a:extLst>
            </p:cNvPr>
            <p:cNvSpPr/>
            <p:nvPr/>
          </p:nvSpPr>
          <p:spPr>
            <a:xfrm>
              <a:off x="758892" y="2294824"/>
              <a:ext cx="1632772" cy="36933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Aptos" panose="020B0004020202020204" pitchFamily="34" charset="0"/>
                </a:rPr>
                <a:t>Refined Model</a:t>
              </a:r>
            </a:p>
          </p:txBody>
        </p:sp>
      </p:grpSp>
      <p:grpSp>
        <p:nvGrpSpPr>
          <p:cNvPr id="11" name="Group 10">
            <a:extLst>
              <a:ext uri="{FF2B5EF4-FFF2-40B4-BE49-F238E27FC236}">
                <a16:creationId xmlns:a16="http://schemas.microsoft.com/office/drawing/2014/main" id="{8C4C8F40-E4C9-9F67-05E6-63D568411C95}"/>
              </a:ext>
            </a:extLst>
          </p:cNvPr>
          <p:cNvGrpSpPr/>
          <p:nvPr/>
        </p:nvGrpSpPr>
        <p:grpSpPr>
          <a:xfrm>
            <a:off x="5351090" y="5006650"/>
            <a:ext cx="1070340" cy="1060396"/>
            <a:chOff x="758892" y="1150478"/>
            <a:chExt cx="1632774" cy="1513678"/>
          </a:xfrm>
        </p:grpSpPr>
        <p:sp>
          <p:nvSpPr>
            <p:cNvPr id="15" name="Rectangle 14">
              <a:extLst>
                <a:ext uri="{FF2B5EF4-FFF2-40B4-BE49-F238E27FC236}">
                  <a16:creationId xmlns:a16="http://schemas.microsoft.com/office/drawing/2014/main" id="{6A2F7009-C7A6-1BE7-E100-467308048675}"/>
                </a:ext>
              </a:extLst>
            </p:cNvPr>
            <p:cNvSpPr/>
            <p:nvPr/>
          </p:nvSpPr>
          <p:spPr>
            <a:xfrm>
              <a:off x="761464" y="1150478"/>
              <a:ext cx="1630202" cy="1149652"/>
            </a:xfrm>
            <a:prstGeom prst="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a:latin typeface="Aptos" panose="020B0004020202020204" pitchFamily="34" charset="0"/>
                  <a:cs typeface="Arial"/>
                </a:rPr>
                <a:t>4</a:t>
              </a:r>
              <a:endParaRPr lang="en-US" sz="6000" b="1">
                <a:latin typeface="Aptos" panose="020B0004020202020204" pitchFamily="34" charset="0"/>
              </a:endParaRPr>
            </a:p>
          </p:txBody>
        </p:sp>
        <p:sp>
          <p:nvSpPr>
            <p:cNvPr id="16" name="Rectangle 15">
              <a:extLst>
                <a:ext uri="{FF2B5EF4-FFF2-40B4-BE49-F238E27FC236}">
                  <a16:creationId xmlns:a16="http://schemas.microsoft.com/office/drawing/2014/main" id="{7ED65051-2B6D-BD72-D559-70DD2C3BF713}"/>
                </a:ext>
              </a:extLst>
            </p:cNvPr>
            <p:cNvSpPr/>
            <p:nvPr/>
          </p:nvSpPr>
          <p:spPr>
            <a:xfrm>
              <a:off x="758892" y="2224815"/>
              <a:ext cx="1632772" cy="43934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Aptos" panose="020B0004020202020204" pitchFamily="34" charset="0"/>
                </a:rPr>
                <a:t>Benchmark: ChatGPT </a:t>
              </a:r>
            </a:p>
          </p:txBody>
        </p:sp>
      </p:grpSp>
      <p:sp>
        <p:nvSpPr>
          <p:cNvPr id="21" name="TextBox 20">
            <a:extLst>
              <a:ext uri="{FF2B5EF4-FFF2-40B4-BE49-F238E27FC236}">
                <a16:creationId xmlns:a16="http://schemas.microsoft.com/office/drawing/2014/main" id="{8E5615C6-59C8-B1F8-F318-267929FAE318}"/>
              </a:ext>
            </a:extLst>
          </p:cNvPr>
          <p:cNvSpPr txBox="1"/>
          <p:nvPr/>
        </p:nvSpPr>
        <p:spPr>
          <a:xfrm>
            <a:off x="328881" y="81625"/>
            <a:ext cx="8752114" cy="369332"/>
          </a:xfrm>
          <a:prstGeom prst="rect">
            <a:avLst/>
          </a:prstGeom>
          <a:noFill/>
        </p:spPr>
        <p:txBody>
          <a:bodyPr wrap="square">
            <a:spAutoFit/>
          </a:bodyPr>
          <a:lstStyle/>
          <a:p>
            <a:pPr lvl="0"/>
            <a:r>
              <a:rPr lang="en-US" sz="1800" b="1">
                <a:latin typeface="Aptos" panose="020B0004020202020204" pitchFamily="34" charset="0"/>
              </a:rPr>
              <a:t>Natural Language Processing</a:t>
            </a:r>
          </a:p>
        </p:txBody>
      </p:sp>
      <p:sp>
        <p:nvSpPr>
          <p:cNvPr id="22" name="TextBox 21">
            <a:extLst>
              <a:ext uri="{FF2B5EF4-FFF2-40B4-BE49-F238E27FC236}">
                <a16:creationId xmlns:a16="http://schemas.microsoft.com/office/drawing/2014/main" id="{50789BCC-60C6-5EE4-381D-86901E287660}"/>
              </a:ext>
            </a:extLst>
          </p:cNvPr>
          <p:cNvSpPr txBox="1"/>
          <p:nvPr/>
        </p:nvSpPr>
        <p:spPr>
          <a:xfrm>
            <a:off x="489490" y="445892"/>
            <a:ext cx="8752114" cy="276999"/>
          </a:xfrm>
          <a:prstGeom prst="rect">
            <a:avLst/>
          </a:prstGeom>
          <a:noFill/>
        </p:spPr>
        <p:txBody>
          <a:bodyPr wrap="square">
            <a:spAutoFit/>
          </a:bodyPr>
          <a:lstStyle/>
          <a:p>
            <a:pPr lvl="0"/>
            <a:r>
              <a:rPr lang="en-US" sz="1200" b="1" i="1">
                <a:latin typeface="Aptos" panose="020B0004020202020204" pitchFamily="34" charset="0"/>
              </a:rPr>
              <a:t>Process of NLP Sentiment Analysis</a:t>
            </a:r>
          </a:p>
        </p:txBody>
      </p:sp>
      <p:pic>
        <p:nvPicPr>
          <p:cNvPr id="24" name="Picture 23">
            <a:extLst>
              <a:ext uri="{FF2B5EF4-FFF2-40B4-BE49-F238E27FC236}">
                <a16:creationId xmlns:a16="http://schemas.microsoft.com/office/drawing/2014/main" id="{AE2CD3DD-2AFC-21DE-6F8C-428A8BE29DBE}"/>
              </a:ext>
            </a:extLst>
          </p:cNvPr>
          <p:cNvPicPr>
            <a:picLocks noChangeAspect="1"/>
          </p:cNvPicPr>
          <p:nvPr/>
        </p:nvPicPr>
        <p:blipFill>
          <a:blip r:embed="rId5"/>
          <a:stretch>
            <a:fillRect/>
          </a:stretch>
        </p:blipFill>
        <p:spPr>
          <a:xfrm>
            <a:off x="7206540" y="4090716"/>
            <a:ext cx="4855920" cy="2190717"/>
          </a:xfrm>
          <a:prstGeom prst="rect">
            <a:avLst/>
          </a:prstGeom>
          <a:ln>
            <a:solidFill>
              <a:schemeClr val="tx1"/>
            </a:solidFill>
          </a:ln>
        </p:spPr>
      </p:pic>
      <p:pic>
        <p:nvPicPr>
          <p:cNvPr id="26" name="Picture 25">
            <a:extLst>
              <a:ext uri="{FF2B5EF4-FFF2-40B4-BE49-F238E27FC236}">
                <a16:creationId xmlns:a16="http://schemas.microsoft.com/office/drawing/2014/main" id="{884E8CC3-7508-1AAC-728F-8EC608010390}"/>
              </a:ext>
            </a:extLst>
          </p:cNvPr>
          <p:cNvPicPr>
            <a:picLocks noChangeAspect="1"/>
          </p:cNvPicPr>
          <p:nvPr/>
        </p:nvPicPr>
        <p:blipFill>
          <a:blip r:embed="rId6"/>
          <a:stretch>
            <a:fillRect/>
          </a:stretch>
        </p:blipFill>
        <p:spPr>
          <a:xfrm>
            <a:off x="196215" y="4086743"/>
            <a:ext cx="4369772" cy="1361755"/>
          </a:xfrm>
          <a:prstGeom prst="rect">
            <a:avLst/>
          </a:prstGeom>
        </p:spPr>
      </p:pic>
      <p:sp>
        <p:nvSpPr>
          <p:cNvPr id="30" name="TextBox 29">
            <a:extLst>
              <a:ext uri="{FF2B5EF4-FFF2-40B4-BE49-F238E27FC236}">
                <a16:creationId xmlns:a16="http://schemas.microsoft.com/office/drawing/2014/main" id="{BE34D006-6C4E-D87E-D811-70C5487AC2BE}"/>
              </a:ext>
            </a:extLst>
          </p:cNvPr>
          <p:cNvSpPr txBox="1"/>
          <p:nvPr/>
        </p:nvSpPr>
        <p:spPr>
          <a:xfrm>
            <a:off x="8424151" y="1021596"/>
            <a:ext cx="2878850" cy="307777"/>
          </a:xfrm>
          <a:prstGeom prst="rect">
            <a:avLst/>
          </a:prstGeom>
          <a:noFill/>
        </p:spPr>
        <p:txBody>
          <a:bodyPr wrap="square">
            <a:spAutoFit/>
          </a:bodyPr>
          <a:lstStyle/>
          <a:p>
            <a:pPr algn="ctr"/>
            <a:r>
              <a:rPr lang="en-US" sz="1400" b="1">
                <a:solidFill>
                  <a:schemeClr val="tx1"/>
                </a:solidFill>
                <a:latin typeface="Aptos" panose="020B0004020202020204" pitchFamily="34" charset="0"/>
              </a:rPr>
              <a:t>At the end of the month</a:t>
            </a:r>
            <a:endParaRPr lang="en-SG" sz="1400" b="1">
              <a:solidFill>
                <a:schemeClr val="tx1"/>
              </a:solidFill>
              <a:latin typeface="Aptos" panose="020B0004020202020204" pitchFamily="34" charset="0"/>
            </a:endParaRPr>
          </a:p>
        </p:txBody>
      </p:sp>
      <p:sp>
        <p:nvSpPr>
          <p:cNvPr id="41" name="TextBox 40">
            <a:extLst>
              <a:ext uri="{FF2B5EF4-FFF2-40B4-BE49-F238E27FC236}">
                <a16:creationId xmlns:a16="http://schemas.microsoft.com/office/drawing/2014/main" id="{190E8FA1-AD2E-921B-E000-86FFE09E7586}"/>
              </a:ext>
            </a:extLst>
          </p:cNvPr>
          <p:cNvSpPr txBox="1"/>
          <p:nvPr/>
        </p:nvSpPr>
        <p:spPr>
          <a:xfrm>
            <a:off x="768318" y="939697"/>
            <a:ext cx="2878850" cy="307777"/>
          </a:xfrm>
          <a:prstGeom prst="rect">
            <a:avLst/>
          </a:prstGeom>
          <a:noFill/>
        </p:spPr>
        <p:txBody>
          <a:bodyPr wrap="square">
            <a:spAutoFit/>
          </a:bodyPr>
          <a:lstStyle/>
          <a:p>
            <a:pPr algn="ctr"/>
            <a:r>
              <a:rPr lang="en-US" sz="1400" b="1" dirty="0">
                <a:solidFill>
                  <a:schemeClr val="tx1"/>
                </a:solidFill>
                <a:latin typeface="Aptos" panose="020B0004020202020204" pitchFamily="34" charset="0"/>
              </a:rPr>
              <a:t>Throughout the month</a:t>
            </a:r>
            <a:endParaRPr lang="en-SG" sz="1400" b="1" dirty="0">
              <a:solidFill>
                <a:schemeClr val="tx1"/>
              </a:solidFill>
              <a:latin typeface="Aptos" panose="020B0004020202020204" pitchFamily="34" charset="0"/>
            </a:endParaRPr>
          </a:p>
        </p:txBody>
      </p:sp>
    </p:spTree>
    <p:extLst>
      <p:ext uri="{BB962C8B-B14F-4D97-AF65-F5344CB8AC3E}">
        <p14:creationId xmlns:p14="http://schemas.microsoft.com/office/powerpoint/2010/main" val="3714649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2E91C-646B-9305-33E7-6579D89B86B5}"/>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2B4F21E-120C-02AE-0B87-CD167F05A782}"/>
              </a:ext>
            </a:extLst>
          </p:cNvPr>
          <p:cNvSpPr/>
          <p:nvPr/>
        </p:nvSpPr>
        <p:spPr>
          <a:xfrm>
            <a:off x="1104900" y="1312036"/>
            <a:ext cx="9982200" cy="4617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5400" b="1" dirty="0">
                <a:latin typeface="Aptos" panose="020B0004020202020204" pitchFamily="34" charset="0"/>
              </a:rPr>
              <a:t>Hedging</a:t>
            </a:r>
          </a:p>
        </p:txBody>
      </p:sp>
    </p:spTree>
    <p:extLst>
      <p:ext uri="{BB962C8B-B14F-4D97-AF65-F5344CB8AC3E}">
        <p14:creationId xmlns:p14="http://schemas.microsoft.com/office/powerpoint/2010/main" val="4110458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Badge 1 with solid fill">
            <a:extLst>
              <a:ext uri="{FF2B5EF4-FFF2-40B4-BE49-F238E27FC236}">
                <a16:creationId xmlns:a16="http://schemas.microsoft.com/office/drawing/2014/main" id="{F4661BB2-6A30-EC52-66E4-BB124EC2DE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075" y="1023348"/>
            <a:ext cx="965786" cy="965786"/>
          </a:xfrm>
          <a:prstGeom prst="rect">
            <a:avLst/>
          </a:prstGeom>
        </p:spPr>
      </p:pic>
      <p:sp>
        <p:nvSpPr>
          <p:cNvPr id="11" name="TextBox 10">
            <a:extLst>
              <a:ext uri="{FF2B5EF4-FFF2-40B4-BE49-F238E27FC236}">
                <a16:creationId xmlns:a16="http://schemas.microsoft.com/office/drawing/2014/main" id="{4B0B4D13-227F-EA26-3F41-A39854890BD8}"/>
              </a:ext>
            </a:extLst>
          </p:cNvPr>
          <p:cNvSpPr txBox="1"/>
          <p:nvPr/>
        </p:nvSpPr>
        <p:spPr>
          <a:xfrm>
            <a:off x="328881" y="81625"/>
            <a:ext cx="8752114" cy="369332"/>
          </a:xfrm>
          <a:prstGeom prst="rect">
            <a:avLst/>
          </a:prstGeom>
          <a:noFill/>
        </p:spPr>
        <p:txBody>
          <a:bodyPr wrap="square">
            <a:spAutoFit/>
          </a:bodyPr>
          <a:lstStyle/>
          <a:p>
            <a:pPr lvl="0"/>
            <a:r>
              <a:rPr lang="en-US" sz="1800" b="1">
                <a:latin typeface="Aptos" panose="020B0004020202020204" pitchFamily="34" charset="0"/>
              </a:rPr>
              <a:t>Hedging</a:t>
            </a:r>
          </a:p>
        </p:txBody>
      </p:sp>
      <p:pic>
        <p:nvPicPr>
          <p:cNvPr id="18" name="Graphic 17" descr="Badge with solid fill">
            <a:extLst>
              <a:ext uri="{FF2B5EF4-FFF2-40B4-BE49-F238E27FC236}">
                <a16:creationId xmlns:a16="http://schemas.microsoft.com/office/drawing/2014/main" id="{E99E8239-DCC5-CDA2-7544-5F3A69595A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7689" y="2187799"/>
            <a:ext cx="1017172" cy="1017172"/>
          </a:xfrm>
          <a:prstGeom prst="rect">
            <a:avLst/>
          </a:prstGeom>
        </p:spPr>
      </p:pic>
      <p:sp>
        <p:nvSpPr>
          <p:cNvPr id="19" name="TextBox 18">
            <a:extLst>
              <a:ext uri="{FF2B5EF4-FFF2-40B4-BE49-F238E27FC236}">
                <a16:creationId xmlns:a16="http://schemas.microsoft.com/office/drawing/2014/main" id="{0CD123A7-6B6E-F466-7FDA-FF13BA08A3BE}"/>
              </a:ext>
            </a:extLst>
          </p:cNvPr>
          <p:cNvSpPr txBox="1"/>
          <p:nvPr/>
        </p:nvSpPr>
        <p:spPr>
          <a:xfrm>
            <a:off x="489490" y="445892"/>
            <a:ext cx="8752114" cy="276999"/>
          </a:xfrm>
          <a:prstGeom prst="rect">
            <a:avLst/>
          </a:prstGeom>
          <a:noFill/>
        </p:spPr>
        <p:txBody>
          <a:bodyPr wrap="square">
            <a:spAutoFit/>
          </a:bodyPr>
          <a:lstStyle/>
          <a:p>
            <a:pPr lvl="0"/>
            <a:r>
              <a:rPr lang="en-US" sz="1200" b="1" i="1" dirty="0">
                <a:latin typeface="Aptos" panose="020B0004020202020204" pitchFamily="34" charset="0"/>
              </a:rPr>
              <a:t>Dynamic Hedging Approach</a:t>
            </a:r>
          </a:p>
        </p:txBody>
      </p:sp>
      <p:pic>
        <p:nvPicPr>
          <p:cNvPr id="23" name="Graphic 22" descr="Badge 4 with solid fill">
            <a:extLst>
              <a:ext uri="{FF2B5EF4-FFF2-40B4-BE49-F238E27FC236}">
                <a16:creationId xmlns:a16="http://schemas.microsoft.com/office/drawing/2014/main" id="{B24CBBDD-6729-9D65-F727-16CCD1399F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7353" y="4989286"/>
            <a:ext cx="1049231" cy="1049231"/>
          </a:xfrm>
          <a:prstGeom prst="rect">
            <a:avLst/>
          </a:prstGeom>
        </p:spPr>
      </p:pic>
      <p:pic>
        <p:nvPicPr>
          <p:cNvPr id="25" name="Graphic 24" descr="Badge 3 with solid fill">
            <a:extLst>
              <a:ext uri="{FF2B5EF4-FFF2-40B4-BE49-F238E27FC236}">
                <a16:creationId xmlns:a16="http://schemas.microsoft.com/office/drawing/2014/main" id="{964F1D3E-D2BF-F69E-6828-00D0A86AEE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7352" y="3426191"/>
            <a:ext cx="1049232" cy="1049232"/>
          </a:xfrm>
          <a:prstGeom prst="rect">
            <a:avLst/>
          </a:prstGeom>
        </p:spPr>
      </p:pic>
      <p:sp>
        <p:nvSpPr>
          <p:cNvPr id="27" name="TextBox 26">
            <a:extLst>
              <a:ext uri="{FF2B5EF4-FFF2-40B4-BE49-F238E27FC236}">
                <a16:creationId xmlns:a16="http://schemas.microsoft.com/office/drawing/2014/main" id="{99481768-4B2C-E04D-1FC5-D1695783CCA6}"/>
              </a:ext>
            </a:extLst>
          </p:cNvPr>
          <p:cNvSpPr txBox="1"/>
          <p:nvPr/>
        </p:nvSpPr>
        <p:spPr>
          <a:xfrm>
            <a:off x="1236247" y="2201308"/>
            <a:ext cx="3875795" cy="400110"/>
          </a:xfrm>
          <a:prstGeom prst="rect">
            <a:avLst/>
          </a:prstGeom>
          <a:noFill/>
        </p:spPr>
        <p:txBody>
          <a:bodyPr wrap="square" rtlCol="0">
            <a:spAutoFit/>
          </a:bodyPr>
          <a:lstStyle/>
          <a:p>
            <a:r>
              <a:rPr lang="en-US" sz="2000" b="1" dirty="0">
                <a:latin typeface="Aptos" panose="020B0004020202020204" pitchFamily="34" charset="0"/>
              </a:rPr>
              <a:t>Hedge Condition &amp; Approach</a:t>
            </a:r>
          </a:p>
        </p:txBody>
      </p:sp>
      <p:sp>
        <p:nvSpPr>
          <p:cNvPr id="28" name="TextBox 27">
            <a:extLst>
              <a:ext uri="{FF2B5EF4-FFF2-40B4-BE49-F238E27FC236}">
                <a16:creationId xmlns:a16="http://schemas.microsoft.com/office/drawing/2014/main" id="{216D5F84-B727-4E9D-CB9C-038376F67955}"/>
              </a:ext>
            </a:extLst>
          </p:cNvPr>
          <p:cNvSpPr txBox="1"/>
          <p:nvPr/>
        </p:nvSpPr>
        <p:spPr>
          <a:xfrm>
            <a:off x="1260060" y="1632621"/>
            <a:ext cx="6626225" cy="307777"/>
          </a:xfrm>
          <a:prstGeom prst="rect">
            <a:avLst/>
          </a:prstGeom>
          <a:noFill/>
        </p:spPr>
        <p:txBody>
          <a:bodyPr wrap="square" rtlCol="0">
            <a:spAutoFit/>
          </a:bodyPr>
          <a:lstStyle/>
          <a:p>
            <a:r>
              <a:rPr lang="en-US">
                <a:latin typeface="Aptos" panose="020B0004020202020204" pitchFamily="34" charset="0"/>
              </a:rPr>
              <a:t>Monthly Sentiment results are only available at month-end </a:t>
            </a:r>
          </a:p>
        </p:txBody>
      </p:sp>
      <p:sp>
        <p:nvSpPr>
          <p:cNvPr id="29" name="TextBox 28">
            <a:extLst>
              <a:ext uri="{FF2B5EF4-FFF2-40B4-BE49-F238E27FC236}">
                <a16:creationId xmlns:a16="http://schemas.microsoft.com/office/drawing/2014/main" id="{7108F16D-FAD0-F49F-581E-D9261BB3239C}"/>
              </a:ext>
            </a:extLst>
          </p:cNvPr>
          <p:cNvSpPr txBox="1"/>
          <p:nvPr/>
        </p:nvSpPr>
        <p:spPr>
          <a:xfrm>
            <a:off x="1260060" y="1102474"/>
            <a:ext cx="3875795" cy="400110"/>
          </a:xfrm>
          <a:prstGeom prst="rect">
            <a:avLst/>
          </a:prstGeom>
          <a:noFill/>
        </p:spPr>
        <p:txBody>
          <a:bodyPr wrap="square" rtlCol="0">
            <a:spAutoFit/>
          </a:bodyPr>
          <a:lstStyle/>
          <a:p>
            <a:r>
              <a:rPr lang="en-US" sz="2000" b="1">
                <a:latin typeface="Aptos" panose="020B0004020202020204" pitchFamily="34" charset="0"/>
              </a:rPr>
              <a:t>Assumptions</a:t>
            </a:r>
          </a:p>
        </p:txBody>
      </p:sp>
      <p:sp>
        <p:nvSpPr>
          <p:cNvPr id="30" name="TextBox 29">
            <a:extLst>
              <a:ext uri="{FF2B5EF4-FFF2-40B4-BE49-F238E27FC236}">
                <a16:creationId xmlns:a16="http://schemas.microsoft.com/office/drawing/2014/main" id="{41AB21F0-1B5B-FE2A-26E3-1DF913315D73}"/>
              </a:ext>
            </a:extLst>
          </p:cNvPr>
          <p:cNvSpPr txBox="1"/>
          <p:nvPr/>
        </p:nvSpPr>
        <p:spPr>
          <a:xfrm>
            <a:off x="1240363" y="2554698"/>
            <a:ext cx="8283989" cy="73866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ptos" panose="020B0004020202020204" pitchFamily="34" charset="0"/>
              </a:rPr>
              <a:t>We hedge in the following month immediately after detecting a negative sentiment score. </a:t>
            </a:r>
          </a:p>
          <a:p>
            <a:pPr marL="285750" indent="-285750">
              <a:buFont typeface="Arial" panose="020B0604020202020204" pitchFamily="34" charset="0"/>
              <a:buChar char="•"/>
            </a:pPr>
            <a:r>
              <a:rPr lang="en-US" dirty="0">
                <a:latin typeface="Aptos" panose="020B0004020202020204" pitchFamily="34" charset="0"/>
              </a:rPr>
              <a:t>Since our portfolio consists of stocks from the Dow Jones Index, we only short Dow Jones Futures.</a:t>
            </a:r>
          </a:p>
          <a:p>
            <a:pPr marL="285750" indent="-285750">
              <a:buFont typeface="Arial" panose="020B0604020202020204" pitchFamily="34" charset="0"/>
              <a:buChar char="•"/>
            </a:pPr>
            <a:r>
              <a:rPr lang="en-US" dirty="0">
                <a:latin typeface="Aptos" panose="020B0004020202020204" pitchFamily="34" charset="0"/>
              </a:rPr>
              <a:t>We will short at the start of the month and hold till the last day of the month.</a:t>
            </a:r>
          </a:p>
        </p:txBody>
      </p:sp>
      <p:sp>
        <p:nvSpPr>
          <p:cNvPr id="32" name="TextBox 31">
            <a:extLst>
              <a:ext uri="{FF2B5EF4-FFF2-40B4-BE49-F238E27FC236}">
                <a16:creationId xmlns:a16="http://schemas.microsoft.com/office/drawing/2014/main" id="{A79559A8-313B-EF3F-6CB6-F53A78FE5550}"/>
              </a:ext>
            </a:extLst>
          </p:cNvPr>
          <p:cNvSpPr txBox="1"/>
          <p:nvPr/>
        </p:nvSpPr>
        <p:spPr>
          <a:xfrm>
            <a:off x="1260060" y="5103853"/>
            <a:ext cx="8872438" cy="400110"/>
          </a:xfrm>
          <a:prstGeom prst="rect">
            <a:avLst/>
          </a:prstGeom>
          <a:noFill/>
        </p:spPr>
        <p:txBody>
          <a:bodyPr wrap="square" rtlCol="0">
            <a:spAutoFit/>
          </a:bodyPr>
          <a:lstStyle/>
          <a:p>
            <a:r>
              <a:rPr lang="en-US" sz="2000" b="1" dirty="0">
                <a:latin typeface="Aptos" panose="020B0004020202020204" pitchFamily="34" charset="0"/>
              </a:rPr>
              <a:t>Dynamic Hedge Ratios and Optimal No. of Contracts to Short</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92453FE-2F0F-5B91-7145-01BE596C6127}"/>
                  </a:ext>
                </a:extLst>
              </p:cNvPr>
              <p:cNvSpPr txBox="1"/>
              <p:nvPr/>
            </p:nvSpPr>
            <p:spPr>
              <a:xfrm>
                <a:off x="1268306" y="5413175"/>
                <a:ext cx="4536666" cy="430054"/>
              </a:xfrm>
              <a:prstGeom prst="rect">
                <a:avLst/>
              </a:prstGeom>
              <a:noFill/>
            </p:spPr>
            <p:txBody>
              <a:bodyPr wrap="square">
                <a:spAutoFit/>
              </a:bodyPr>
              <a:lstStyle/>
              <a:p>
                <a14:m>
                  <m:oMath xmlns:m="http://schemas.openxmlformats.org/officeDocument/2006/math">
                    <m:r>
                      <a:rPr lang="en-US" b="1" i="1" smtClean="0">
                        <a:solidFill>
                          <a:schemeClr val="tx1"/>
                        </a:solidFill>
                        <a:latin typeface="Cambria Math" panose="02040503050406030204" pitchFamily="18" charset="0"/>
                      </a:rPr>
                      <m:t>𝑵</m:t>
                    </m:r>
                    <m:r>
                      <a:rPr lang="en-US" b="1" i="1" smtClean="0">
                        <a:solidFill>
                          <a:schemeClr val="tx1"/>
                        </a:solidFill>
                        <a:latin typeface="Cambria Math" panose="02040503050406030204" pitchFamily="18" charset="0"/>
                      </a:rPr>
                      <m:t>=</m:t>
                    </m:r>
                    <m:sSup>
                      <m:sSupPr>
                        <m:ctrlPr>
                          <a:rPr lang="en-US" b="1" i="1" smtClean="0">
                            <a:solidFill>
                              <a:schemeClr val="tx1"/>
                            </a:solidFill>
                            <a:latin typeface="Cambria Math" panose="02040503050406030204" pitchFamily="18" charset="0"/>
                          </a:rPr>
                        </m:ctrlPr>
                      </m:sSupPr>
                      <m:e>
                        <m:r>
                          <a:rPr lang="en-SG" b="1" i="1" smtClean="0">
                            <a:solidFill>
                              <a:schemeClr val="tx1"/>
                            </a:solidFill>
                            <a:latin typeface="Cambria Math" panose="02040503050406030204" pitchFamily="18" charset="0"/>
                          </a:rPr>
                          <m:t>𝒉</m:t>
                        </m:r>
                      </m:e>
                      <m:sup>
                        <m:r>
                          <a:rPr lang="en-SG" b="1" i="1" smtClean="0">
                            <a:solidFill>
                              <a:schemeClr val="tx1"/>
                            </a:solidFill>
                            <a:latin typeface="Cambria Math" panose="02040503050406030204" pitchFamily="18" charset="0"/>
                          </a:rPr>
                          <m:t>∗</m:t>
                        </m:r>
                      </m:sup>
                    </m:sSup>
                    <m:r>
                      <a:rPr lang="en-US" b="1" i="1" smtClean="0">
                        <a:solidFill>
                          <a:schemeClr val="tx1"/>
                        </a:solidFill>
                        <a:latin typeface="Cambria Math" panose="02040503050406030204" pitchFamily="18" charset="0"/>
                        <a:ea typeface="Cambria Math" panose="02040503050406030204" pitchFamily="18" charset="0"/>
                      </a:rPr>
                      <m:t>×</m:t>
                    </m:r>
                    <m:f>
                      <m:fPr>
                        <m:ctrlPr>
                          <a:rPr lang="en-US" b="1" i="1" smtClean="0">
                            <a:solidFill>
                              <a:schemeClr val="tx1"/>
                            </a:solidFill>
                            <a:latin typeface="Cambria Math" panose="02040503050406030204" pitchFamily="18" charset="0"/>
                            <a:ea typeface="Cambria Math" panose="02040503050406030204" pitchFamily="18" charset="0"/>
                          </a:rPr>
                        </m:ctrlPr>
                      </m:fPr>
                      <m:num>
                        <m:r>
                          <a:rPr lang="en-SG" b="1" i="1" smtClean="0">
                            <a:solidFill>
                              <a:schemeClr val="tx1"/>
                            </a:solidFill>
                            <a:latin typeface="Cambria Math" panose="02040503050406030204" pitchFamily="18" charset="0"/>
                            <a:ea typeface="Cambria Math" panose="02040503050406030204" pitchFamily="18" charset="0"/>
                          </a:rPr>
                          <m:t>𝑸</m:t>
                        </m:r>
                      </m:num>
                      <m:den>
                        <m:r>
                          <a:rPr lang="en-SG" b="1" i="1" smtClean="0">
                            <a:solidFill>
                              <a:schemeClr val="tx1"/>
                            </a:solidFill>
                            <a:latin typeface="Cambria Math" panose="02040503050406030204" pitchFamily="18" charset="0"/>
                            <a:ea typeface="Cambria Math" panose="02040503050406030204" pitchFamily="18" charset="0"/>
                          </a:rPr>
                          <m:t>𝒒</m:t>
                        </m:r>
                      </m:den>
                    </m:f>
                  </m:oMath>
                </a14:m>
                <a:r>
                  <a:rPr lang="en-SG" b="1" dirty="0">
                    <a:latin typeface="Aptos" panose="020B0004020202020204" pitchFamily="34" charset="0"/>
                  </a:rPr>
                  <a:t> , where </a:t>
                </a:r>
                <a14:m>
                  <m:oMath xmlns:m="http://schemas.openxmlformats.org/officeDocument/2006/math">
                    <m:sSup>
                      <m:sSupPr>
                        <m:ctrlPr>
                          <a:rPr lang="en-US" b="1" i="1">
                            <a:solidFill>
                              <a:schemeClr val="tx1"/>
                            </a:solidFill>
                            <a:latin typeface="Cambria Math" panose="02040503050406030204" pitchFamily="18" charset="0"/>
                          </a:rPr>
                        </m:ctrlPr>
                      </m:sSupPr>
                      <m:e>
                        <m:r>
                          <a:rPr lang="en-SG" b="1" i="1">
                            <a:solidFill>
                              <a:schemeClr val="tx1"/>
                            </a:solidFill>
                            <a:latin typeface="Cambria Math" panose="02040503050406030204" pitchFamily="18" charset="0"/>
                          </a:rPr>
                          <m:t>𝒉</m:t>
                        </m:r>
                      </m:e>
                      <m:sup>
                        <m:r>
                          <a:rPr lang="en-SG" b="1" i="1">
                            <a:solidFill>
                              <a:schemeClr val="tx1"/>
                            </a:solidFill>
                            <a:latin typeface="Cambria Math" panose="02040503050406030204" pitchFamily="18" charset="0"/>
                          </a:rPr>
                          <m:t>∗</m:t>
                        </m:r>
                      </m:sup>
                    </m:sSup>
                  </m:oMath>
                </a14:m>
                <a:r>
                  <a:rPr lang="en-SG" b="1" dirty="0">
                    <a:latin typeface="Aptos" panose="020B0004020202020204" pitchFamily="34" charset="0"/>
                  </a:rPr>
                  <a:t> = </a:t>
                </a:r>
                <a14:m>
                  <m:oMath xmlns:m="http://schemas.openxmlformats.org/officeDocument/2006/math">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𝜷</m:t>
                        </m:r>
                      </m:e>
                      <m:sub>
                        <m:r>
                          <a:rPr lang="en-US" b="1" i="1">
                            <a:solidFill>
                              <a:schemeClr val="tx1"/>
                            </a:solidFill>
                            <a:latin typeface="Cambria Math" panose="02040503050406030204" pitchFamily="18" charset="0"/>
                          </a:rPr>
                          <m:t>𝝆</m:t>
                        </m:r>
                      </m:sub>
                    </m:sSub>
                  </m:oMath>
                </a14:m>
                <a:r>
                  <a:rPr lang="en-SG" b="1" dirty="0">
                    <a:latin typeface="Aptos" panose="020B0004020202020204" pitchFamily="34" charset="0"/>
                  </a:rPr>
                  <a:t> </a:t>
                </a:r>
              </a:p>
            </p:txBody>
          </p:sp>
        </mc:Choice>
        <mc:Fallback xmlns="">
          <p:sp>
            <p:nvSpPr>
              <p:cNvPr id="34" name="TextBox 33">
                <a:extLst>
                  <a:ext uri="{FF2B5EF4-FFF2-40B4-BE49-F238E27FC236}">
                    <a16:creationId xmlns:a16="http://schemas.microsoft.com/office/drawing/2014/main" id="{192453FE-2F0F-5B91-7145-01BE596C6127}"/>
                  </a:ext>
                </a:extLst>
              </p:cNvPr>
              <p:cNvSpPr txBox="1">
                <a:spLocks noRot="1" noChangeAspect="1" noMove="1" noResize="1" noEditPoints="1" noAdjustHandles="1" noChangeArrowheads="1" noChangeShapeType="1" noTextEdit="1"/>
              </p:cNvSpPr>
              <p:nvPr/>
            </p:nvSpPr>
            <p:spPr>
              <a:xfrm>
                <a:off x="1268306" y="5413175"/>
                <a:ext cx="4536666" cy="430054"/>
              </a:xfrm>
              <a:prstGeom prst="rect">
                <a:avLst/>
              </a:prstGeom>
              <a:blipFill>
                <a:blip r:embed="rId11"/>
                <a:stretch>
                  <a:fillRect/>
                </a:stretch>
              </a:blipFill>
            </p:spPr>
            <p:txBody>
              <a:bodyPr/>
              <a:lstStyle/>
              <a:p>
                <a:r>
                  <a:rPr lang="en-SG">
                    <a:noFill/>
                  </a:rPr>
                  <a:t> </a:t>
                </a:r>
              </a:p>
            </p:txBody>
          </p:sp>
        </mc:Fallback>
      </mc:AlternateContent>
      <p:sp>
        <p:nvSpPr>
          <p:cNvPr id="36" name="TextBox 35">
            <a:extLst>
              <a:ext uri="{FF2B5EF4-FFF2-40B4-BE49-F238E27FC236}">
                <a16:creationId xmlns:a16="http://schemas.microsoft.com/office/drawing/2014/main" id="{271865E1-81D7-2BD2-B85F-E13CF6559256}"/>
              </a:ext>
            </a:extLst>
          </p:cNvPr>
          <p:cNvSpPr txBox="1"/>
          <p:nvPr/>
        </p:nvSpPr>
        <p:spPr>
          <a:xfrm>
            <a:off x="1260060" y="3508983"/>
            <a:ext cx="3875795" cy="400110"/>
          </a:xfrm>
          <a:prstGeom prst="rect">
            <a:avLst/>
          </a:prstGeom>
          <a:noFill/>
        </p:spPr>
        <p:txBody>
          <a:bodyPr wrap="square" rtlCol="0">
            <a:spAutoFit/>
          </a:bodyPr>
          <a:lstStyle/>
          <a:p>
            <a:r>
              <a:rPr lang="en-US" sz="2000" b="1" dirty="0">
                <a:latin typeface="Aptos" panose="020B0004020202020204" pitchFamily="34" charset="0"/>
              </a:rPr>
              <a:t>Calculating Portfolio Beta</a:t>
            </a:r>
          </a:p>
        </p:txBody>
      </p:sp>
      <p:grpSp>
        <p:nvGrpSpPr>
          <p:cNvPr id="43" name="Group 42">
            <a:extLst>
              <a:ext uri="{FF2B5EF4-FFF2-40B4-BE49-F238E27FC236}">
                <a16:creationId xmlns:a16="http://schemas.microsoft.com/office/drawing/2014/main" id="{E9949D48-E418-8846-E399-5F8C8B70CCFB}"/>
              </a:ext>
            </a:extLst>
          </p:cNvPr>
          <p:cNvGrpSpPr/>
          <p:nvPr/>
        </p:nvGrpSpPr>
        <p:grpSpPr>
          <a:xfrm>
            <a:off x="1204644" y="4044139"/>
            <a:ext cx="8982121" cy="546688"/>
            <a:chOff x="1245627" y="4520720"/>
            <a:chExt cx="8982121" cy="546688"/>
          </a:xfrm>
        </p:grpSpPr>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9B70474-5A8F-85A6-89C9-603A98F6D7A3}"/>
                    </a:ext>
                  </a:extLst>
                </p:cNvPr>
                <p:cNvSpPr txBox="1"/>
                <p:nvPr/>
              </p:nvSpPr>
              <p:spPr>
                <a:xfrm>
                  <a:off x="1245627" y="4520720"/>
                  <a:ext cx="3986625" cy="5466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SG" b="1" i="1" dirty="0">
                                <a:solidFill>
                                  <a:srgbClr val="836967"/>
                                </a:solidFill>
                                <a:latin typeface="Cambria Math" panose="02040503050406030204" pitchFamily="18" charset="0"/>
                              </a:rPr>
                            </m:ctrlPr>
                          </m:sSubPr>
                          <m:e>
                            <m:r>
                              <a:rPr lang="en-SG" b="1" i="1" dirty="0">
                                <a:latin typeface="Cambria Math" panose="02040503050406030204" pitchFamily="18" charset="0"/>
                              </a:rPr>
                              <m:t>𝜷</m:t>
                            </m:r>
                          </m:e>
                          <m:sub>
                            <m:r>
                              <a:rPr lang="en-SG" b="1" i="1" dirty="0">
                                <a:latin typeface="Cambria Math" panose="02040503050406030204" pitchFamily="18" charset="0"/>
                              </a:rPr>
                              <m:t>𝒊</m:t>
                            </m:r>
                          </m:sub>
                        </m:sSub>
                        <m:r>
                          <a:rPr lang="en-SG" b="1" i="1" dirty="0">
                            <a:latin typeface="Cambria Math" panose="02040503050406030204" pitchFamily="18" charset="0"/>
                          </a:rPr>
                          <m:t> </m:t>
                        </m:r>
                        <m:r>
                          <a:rPr lang="en-US" b="1" i="1" smtClean="0">
                            <a:solidFill>
                              <a:schemeClr val="tx1"/>
                            </a:solidFill>
                            <a:latin typeface="Cambria Math" panose="02040503050406030204" pitchFamily="18" charset="0"/>
                          </a:rPr>
                          <m:t>=</m:t>
                        </m:r>
                        <m:f>
                          <m:fPr>
                            <m:ctrlPr>
                              <a:rPr lang="en-US" b="1" i="1" smtClean="0">
                                <a:solidFill>
                                  <a:schemeClr val="tx1"/>
                                </a:solidFill>
                                <a:latin typeface="Cambria Math" panose="02040503050406030204" pitchFamily="18" charset="0"/>
                              </a:rPr>
                            </m:ctrlPr>
                          </m:fPr>
                          <m:num>
                            <m:func>
                              <m:funcPr>
                                <m:ctrlPr>
                                  <a:rPr lang="en-US" b="1" i="1" smtClean="0">
                                    <a:solidFill>
                                      <a:schemeClr val="tx1"/>
                                    </a:solidFill>
                                    <a:latin typeface="Cambria Math" panose="02040503050406030204" pitchFamily="18" charset="0"/>
                                  </a:rPr>
                                </m:ctrlPr>
                              </m:funcPr>
                              <m:fName>
                                <m:r>
                                  <a:rPr lang="en-US" b="1" i="1" smtClean="0">
                                    <a:solidFill>
                                      <a:schemeClr val="tx1"/>
                                    </a:solidFill>
                                    <a:latin typeface="Cambria Math" panose="02040503050406030204" pitchFamily="18" charset="0"/>
                                  </a:rPr>
                                  <m:t>𝒄𝒐𝒗</m:t>
                                </m:r>
                              </m:fName>
                              <m:e>
                                <m:d>
                                  <m:dPr>
                                    <m:ctrlPr>
                                      <a:rPr lang="en-US" b="1" i="1" smtClean="0">
                                        <a:solidFill>
                                          <a:schemeClr val="tx1"/>
                                        </a:solidFill>
                                        <a:latin typeface="Cambria Math" panose="02040503050406030204" pitchFamily="18" charset="0"/>
                                      </a:rPr>
                                    </m:ctrlPr>
                                  </m:dPr>
                                  <m:e>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𝒓</m:t>
                                        </m:r>
                                      </m:e>
                                      <m:sub>
                                        <m:r>
                                          <a:rPr lang="en-US" b="1" i="1" smtClean="0">
                                            <a:solidFill>
                                              <a:schemeClr val="tx1"/>
                                            </a:solidFill>
                                            <a:latin typeface="Cambria Math" panose="02040503050406030204" pitchFamily="18" charset="0"/>
                                          </a:rPr>
                                          <m:t>𝒊</m:t>
                                        </m:r>
                                      </m:sub>
                                    </m:sSub>
                                    <m:r>
                                      <a:rPr lang="en-US" b="1" i="1" smtClean="0">
                                        <a:solidFill>
                                          <a:schemeClr val="tx1"/>
                                        </a:solidFill>
                                        <a:latin typeface="Cambria Math" panose="02040503050406030204" pitchFamily="18" charset="0"/>
                                      </a:rPr>
                                      <m:t>,</m:t>
                                    </m:r>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𝒓</m:t>
                                        </m:r>
                                      </m:e>
                                      <m:sub>
                                        <m:r>
                                          <a:rPr lang="en-US" b="1" i="1" smtClean="0">
                                            <a:solidFill>
                                              <a:schemeClr val="tx1"/>
                                            </a:solidFill>
                                            <a:latin typeface="Cambria Math" panose="02040503050406030204" pitchFamily="18" charset="0"/>
                                          </a:rPr>
                                          <m:t>𝒎</m:t>
                                        </m:r>
                                      </m:sub>
                                    </m:sSub>
                                  </m:e>
                                </m:d>
                              </m:e>
                            </m:func>
                          </m:num>
                          <m:den>
                            <m:func>
                              <m:funcPr>
                                <m:ctrlPr>
                                  <a:rPr lang="en-US" b="1" i="1" smtClean="0">
                                    <a:solidFill>
                                      <a:schemeClr val="tx1"/>
                                    </a:solidFill>
                                    <a:latin typeface="Cambria Math" panose="02040503050406030204" pitchFamily="18" charset="0"/>
                                  </a:rPr>
                                </m:ctrlPr>
                              </m:funcPr>
                              <m:fName>
                                <m:r>
                                  <a:rPr lang="en-US" b="1" i="1" smtClean="0">
                                    <a:solidFill>
                                      <a:schemeClr val="tx1"/>
                                    </a:solidFill>
                                    <a:latin typeface="Cambria Math" panose="02040503050406030204" pitchFamily="18" charset="0"/>
                                  </a:rPr>
                                  <m:t>𝑽𝒂𝒓</m:t>
                                </m:r>
                              </m:fName>
                              <m:e>
                                <m:d>
                                  <m:dPr>
                                    <m:ctrlPr>
                                      <a:rPr lang="en-US" b="1" i="1" smtClean="0">
                                        <a:solidFill>
                                          <a:schemeClr val="tx1"/>
                                        </a:solidFill>
                                        <a:latin typeface="Cambria Math" panose="02040503050406030204" pitchFamily="18" charset="0"/>
                                      </a:rPr>
                                    </m:ctrlPr>
                                  </m:dPr>
                                  <m:e>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𝒓</m:t>
                                        </m:r>
                                      </m:e>
                                      <m:sub>
                                        <m:r>
                                          <a:rPr lang="en-US" b="1" i="1" smtClean="0">
                                            <a:solidFill>
                                              <a:schemeClr val="tx1"/>
                                            </a:solidFill>
                                            <a:latin typeface="Cambria Math" panose="02040503050406030204" pitchFamily="18" charset="0"/>
                                          </a:rPr>
                                          <m:t>𝒎</m:t>
                                        </m:r>
                                      </m:sub>
                                    </m:sSub>
                                  </m:e>
                                </m:d>
                              </m:e>
                            </m:func>
                          </m:den>
                        </m:f>
                      </m:oMath>
                    </m:oMathPara>
                  </a14:m>
                  <a:endParaRPr lang="en-SG" b="1" dirty="0">
                    <a:latin typeface="Aptos" panose="020B0004020202020204" pitchFamily="34" charset="0"/>
                  </a:endParaRPr>
                </a:p>
              </p:txBody>
            </p:sp>
          </mc:Choice>
          <mc:Fallback xmlns="">
            <p:sp>
              <p:nvSpPr>
                <p:cNvPr id="35" name="TextBox 34">
                  <a:extLst>
                    <a:ext uri="{FF2B5EF4-FFF2-40B4-BE49-F238E27FC236}">
                      <a16:creationId xmlns:a16="http://schemas.microsoft.com/office/drawing/2014/main" id="{39B70474-5A8F-85A6-89C9-603A98F6D7A3}"/>
                    </a:ext>
                  </a:extLst>
                </p:cNvPr>
                <p:cNvSpPr txBox="1">
                  <a:spLocks noRot="1" noChangeAspect="1" noMove="1" noResize="1" noEditPoints="1" noAdjustHandles="1" noChangeArrowheads="1" noChangeShapeType="1" noTextEdit="1"/>
                </p:cNvSpPr>
                <p:nvPr/>
              </p:nvSpPr>
              <p:spPr>
                <a:xfrm>
                  <a:off x="1245627" y="4520720"/>
                  <a:ext cx="3986625" cy="546688"/>
                </a:xfrm>
                <a:prstGeom prst="rect">
                  <a:avLst/>
                </a:prstGeom>
                <a:blipFill>
                  <a:blip r:embed="rId1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4444C02-747B-35EF-C6F7-55343029CCAD}"/>
                    </a:ext>
                  </a:extLst>
                </p:cNvPr>
                <p:cNvSpPr txBox="1"/>
                <p:nvPr/>
              </p:nvSpPr>
              <p:spPr>
                <a:xfrm>
                  <a:off x="4074038" y="4630590"/>
                  <a:ext cx="6153710" cy="3269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SG" b="1" i="1" smtClean="0">
                            <a:solidFill>
                              <a:schemeClr val="tx1"/>
                            </a:solidFill>
                            <a:latin typeface="Cambria Math" panose="02040503050406030204" pitchFamily="18" charset="0"/>
                          </a:rPr>
                          <m:t>𝑷𝒐𝒓𝒕𝒇𝒐𝒍𝒊𝒐</m:t>
                        </m:r>
                        <m:r>
                          <a:rPr lang="en-SG" b="1" i="1" smtClean="0">
                            <a:solidFill>
                              <a:schemeClr val="tx1"/>
                            </a:solidFill>
                            <a:latin typeface="Cambria Math" panose="02040503050406030204" pitchFamily="18" charset="0"/>
                          </a:rPr>
                          <m:t> </m:t>
                        </m:r>
                        <m:r>
                          <a:rPr lang="en-SG" b="1" i="1" smtClean="0">
                            <a:solidFill>
                              <a:schemeClr val="tx1"/>
                            </a:solidFill>
                            <a:latin typeface="Cambria Math" panose="02040503050406030204" pitchFamily="18" charset="0"/>
                          </a:rPr>
                          <m:t>𝑩𝒆𝒕𝒂</m:t>
                        </m:r>
                        <m:r>
                          <a:rPr lang="en-SG" b="1" i="1" smtClean="0">
                            <a:solidFill>
                              <a:schemeClr val="tx1"/>
                            </a:solidFill>
                            <a:latin typeface="Cambria Math" panose="02040503050406030204" pitchFamily="18" charset="0"/>
                          </a:rPr>
                          <m:t>, </m:t>
                        </m:r>
                        <m:sSub>
                          <m:sSubPr>
                            <m:ctrlPr>
                              <a:rPr lang="en-US" b="1" i="1" smtClean="0">
                                <a:solidFill>
                                  <a:schemeClr val="tx1"/>
                                </a:solidFill>
                                <a:latin typeface="Cambria Math" panose="02040503050406030204" pitchFamily="18" charset="0"/>
                              </a:rPr>
                            </m:ctrlPr>
                          </m:sSubPr>
                          <m:e>
                            <m:r>
                              <a:rPr lang="en-US" b="1" i="1" smtClean="0">
                                <a:solidFill>
                                  <a:schemeClr val="tx1"/>
                                </a:solidFill>
                                <a:latin typeface="Cambria Math" panose="02040503050406030204" pitchFamily="18" charset="0"/>
                              </a:rPr>
                              <m:t>𝜷</m:t>
                            </m:r>
                          </m:e>
                          <m:sub>
                            <m:r>
                              <a:rPr lang="en-US" b="1" i="1" smtClean="0">
                                <a:solidFill>
                                  <a:schemeClr val="tx1"/>
                                </a:solidFill>
                                <a:latin typeface="Cambria Math" panose="02040503050406030204" pitchFamily="18" charset="0"/>
                              </a:rPr>
                              <m:t>𝝆</m:t>
                            </m:r>
                          </m:sub>
                        </m:sSub>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𝜮</m:t>
                        </m:r>
                        <m:r>
                          <a:rPr lang="en-SG" b="1" i="1" smtClean="0">
                            <a:solidFill>
                              <a:schemeClr val="tx1"/>
                            </a:solidFill>
                            <a:latin typeface="Cambria Math" panose="02040503050406030204" pitchFamily="18" charset="0"/>
                          </a:rPr>
                          <m:t>(</m:t>
                        </m:r>
                        <m:r>
                          <a:rPr lang="en-SG" b="1" i="1" smtClean="0">
                            <a:solidFill>
                              <a:schemeClr val="tx1"/>
                            </a:solidFill>
                            <a:latin typeface="Cambria Math" panose="02040503050406030204" pitchFamily="18" charset="0"/>
                          </a:rPr>
                          <m:t>𝑾</m:t>
                        </m:r>
                        <m:sSub>
                          <m:sSubPr>
                            <m:ctrlPr>
                              <a:rPr lang="en-SG" b="1" i="1" dirty="0" smtClean="0">
                                <a:solidFill>
                                  <a:srgbClr val="836967"/>
                                </a:solidFill>
                                <a:latin typeface="Cambria Math" panose="02040503050406030204" pitchFamily="18" charset="0"/>
                              </a:rPr>
                            </m:ctrlPr>
                          </m:sSubPr>
                          <m:e>
                            <m:r>
                              <a:rPr lang="en-SG" b="1" i="1" dirty="0">
                                <a:latin typeface="Cambria Math" panose="02040503050406030204" pitchFamily="18" charset="0"/>
                              </a:rPr>
                              <m:t>𝒘</m:t>
                            </m:r>
                          </m:e>
                          <m:sub>
                            <m:r>
                              <a:rPr lang="en-SG" b="1" i="1" dirty="0">
                                <a:latin typeface="Cambria Math" panose="02040503050406030204" pitchFamily="18" charset="0"/>
                              </a:rPr>
                              <m:t>𝒊</m:t>
                            </m:r>
                          </m:sub>
                        </m:sSub>
                        <m:r>
                          <a:rPr lang="en-SG" b="1" i="0" dirty="0">
                            <a:latin typeface="Cambria Math" panose="02040503050406030204" pitchFamily="18" charset="0"/>
                          </a:rPr>
                          <m:t>×</m:t>
                        </m:r>
                        <m:sSub>
                          <m:sSubPr>
                            <m:ctrlPr>
                              <a:rPr lang="en-SG" b="1" i="1" dirty="0">
                                <a:solidFill>
                                  <a:srgbClr val="836967"/>
                                </a:solidFill>
                                <a:latin typeface="Cambria Math" panose="02040503050406030204" pitchFamily="18" charset="0"/>
                              </a:rPr>
                            </m:ctrlPr>
                          </m:sSubPr>
                          <m:e>
                            <m:r>
                              <a:rPr lang="en-SG" b="1" i="1" dirty="0">
                                <a:latin typeface="Cambria Math" panose="02040503050406030204" pitchFamily="18" charset="0"/>
                              </a:rPr>
                              <m:t>𝜷</m:t>
                            </m:r>
                          </m:e>
                          <m:sub>
                            <m:r>
                              <a:rPr lang="en-SG" b="1" i="1" dirty="0">
                                <a:latin typeface="Cambria Math" panose="02040503050406030204" pitchFamily="18" charset="0"/>
                              </a:rPr>
                              <m:t>𝒊</m:t>
                            </m:r>
                          </m:sub>
                        </m:sSub>
                        <m:r>
                          <a:rPr lang="en-SG" b="1" i="1" dirty="0" smtClean="0">
                            <a:latin typeface="Cambria Math" panose="02040503050406030204" pitchFamily="18" charset="0"/>
                          </a:rPr>
                          <m:t>)</m:t>
                        </m:r>
                      </m:oMath>
                    </m:oMathPara>
                  </a14:m>
                  <a:endParaRPr lang="en-SG" b="1" dirty="0">
                    <a:latin typeface="Aptos" panose="020B0004020202020204" pitchFamily="34" charset="0"/>
                  </a:endParaRPr>
                </a:p>
              </p:txBody>
            </p:sp>
          </mc:Choice>
          <mc:Fallback xmlns="">
            <p:sp>
              <p:nvSpPr>
                <p:cNvPr id="39" name="TextBox 38">
                  <a:extLst>
                    <a:ext uri="{FF2B5EF4-FFF2-40B4-BE49-F238E27FC236}">
                      <a16:creationId xmlns:a16="http://schemas.microsoft.com/office/drawing/2014/main" id="{24444C02-747B-35EF-C6F7-55343029CCAD}"/>
                    </a:ext>
                  </a:extLst>
                </p:cNvPr>
                <p:cNvSpPr txBox="1">
                  <a:spLocks noRot="1" noChangeAspect="1" noMove="1" noResize="1" noEditPoints="1" noAdjustHandles="1" noChangeArrowheads="1" noChangeShapeType="1" noTextEdit="1"/>
                </p:cNvSpPr>
                <p:nvPr/>
              </p:nvSpPr>
              <p:spPr>
                <a:xfrm>
                  <a:off x="4074038" y="4630590"/>
                  <a:ext cx="6153710" cy="326949"/>
                </a:xfrm>
                <a:prstGeom prst="rect">
                  <a:avLst/>
                </a:prstGeom>
                <a:blipFill>
                  <a:blip r:embed="rId13"/>
                  <a:stretch>
                    <a:fillRect b="-3704"/>
                  </a:stretch>
                </a:blipFill>
              </p:spPr>
              <p:txBody>
                <a:bodyPr/>
                <a:lstStyle/>
                <a:p>
                  <a:r>
                    <a:rPr lang="en-SG">
                      <a:noFill/>
                    </a:rPr>
                    <a:t> </a:t>
                  </a:r>
                </a:p>
              </p:txBody>
            </p:sp>
          </mc:Fallback>
        </mc:AlternateContent>
        <p:sp>
          <p:nvSpPr>
            <p:cNvPr id="40" name="Arrow: Right 39">
              <a:extLst>
                <a:ext uri="{FF2B5EF4-FFF2-40B4-BE49-F238E27FC236}">
                  <a16:creationId xmlns:a16="http://schemas.microsoft.com/office/drawing/2014/main" id="{F91689F7-7388-2842-B2CC-97E9766207C9}"/>
                </a:ext>
              </a:extLst>
            </p:cNvPr>
            <p:cNvSpPr/>
            <p:nvPr/>
          </p:nvSpPr>
          <p:spPr>
            <a:xfrm>
              <a:off x="4598133" y="4660999"/>
              <a:ext cx="878182" cy="224294"/>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latin typeface="Aptos" panose="020B0004020202020204" pitchFamily="34" charset="0"/>
              </a:endParaRPr>
            </a:p>
          </p:txBody>
        </p:sp>
      </p:grpSp>
      <p:sp>
        <p:nvSpPr>
          <p:cNvPr id="42" name="TextBox 41">
            <a:extLst>
              <a:ext uri="{FF2B5EF4-FFF2-40B4-BE49-F238E27FC236}">
                <a16:creationId xmlns:a16="http://schemas.microsoft.com/office/drawing/2014/main" id="{1699E0E7-21B4-2DE6-65C1-BE255B8CC623}"/>
              </a:ext>
            </a:extLst>
          </p:cNvPr>
          <p:cNvSpPr txBox="1"/>
          <p:nvPr/>
        </p:nvSpPr>
        <p:spPr>
          <a:xfrm>
            <a:off x="1260060" y="5791193"/>
            <a:ext cx="4902615" cy="523220"/>
          </a:xfrm>
          <a:prstGeom prst="rect">
            <a:avLst/>
          </a:prstGeom>
          <a:noFill/>
        </p:spPr>
        <p:txBody>
          <a:bodyPr wrap="square">
            <a:spAutoFit/>
          </a:bodyPr>
          <a:lstStyle/>
          <a:p>
            <a:r>
              <a:rPr lang="en-US" dirty="0">
                <a:latin typeface="Aptos" panose="020B0004020202020204" pitchFamily="34" charset="0"/>
              </a:rPr>
              <a:t>We continuously rebalance the dynamic hedge ratio, which helps to adjust the optimal number of contracts to short.</a:t>
            </a:r>
            <a:endParaRPr lang="en-SG" dirty="0">
              <a:latin typeface="Aptos" panose="020B0004020202020204" pitchFamily="34" charset="0"/>
            </a:endParaRPr>
          </a:p>
        </p:txBody>
      </p:sp>
      <p:sp>
        <p:nvSpPr>
          <p:cNvPr id="3" name="TextBox 2">
            <a:extLst>
              <a:ext uri="{FF2B5EF4-FFF2-40B4-BE49-F238E27FC236}">
                <a16:creationId xmlns:a16="http://schemas.microsoft.com/office/drawing/2014/main" id="{2FA9D9D0-8453-6A1E-6FFD-BEFC37812F78}"/>
              </a:ext>
            </a:extLst>
          </p:cNvPr>
          <p:cNvSpPr txBox="1"/>
          <p:nvPr/>
        </p:nvSpPr>
        <p:spPr>
          <a:xfrm>
            <a:off x="1690919" y="4588661"/>
            <a:ext cx="3691439" cy="523220"/>
          </a:xfrm>
          <a:prstGeom prst="rect">
            <a:avLst/>
          </a:prstGeom>
          <a:noFill/>
        </p:spPr>
        <p:txBody>
          <a:bodyPr wrap="square">
            <a:spAutoFit/>
          </a:bodyPr>
          <a:lstStyle/>
          <a:p>
            <a:r>
              <a:rPr lang="en-US" sz="1400" dirty="0">
                <a:solidFill>
                  <a:srgbClr val="FF0000"/>
                </a:solidFill>
                <a:latin typeface="Aptos" panose="020B0004020202020204" pitchFamily="34" charset="0"/>
              </a:rPr>
              <a:t>60 months </a:t>
            </a:r>
            <a:r>
              <a:rPr lang="en-US" sz="1400" dirty="0">
                <a:solidFill>
                  <a:schemeClr val="tx1"/>
                </a:solidFill>
                <a:latin typeface="Aptos" panose="020B0004020202020204" pitchFamily="34" charset="0"/>
              </a:rPr>
              <a:t>Lookback Window (Rolling Basis) </a:t>
            </a:r>
            <a:br>
              <a:rPr lang="en-US" sz="1400" dirty="0">
                <a:solidFill>
                  <a:schemeClr val="tx1"/>
                </a:solidFill>
                <a:latin typeface="Aptos" panose="020B0004020202020204" pitchFamily="34" charset="0"/>
              </a:rPr>
            </a:br>
            <a:endParaRPr lang="en-SG" dirty="0"/>
          </a:p>
        </p:txBody>
      </p:sp>
    </p:spTree>
    <p:extLst>
      <p:ext uri="{BB962C8B-B14F-4D97-AF65-F5344CB8AC3E}">
        <p14:creationId xmlns:p14="http://schemas.microsoft.com/office/powerpoint/2010/main" val="2361616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80358-71EA-D245-433F-50F0AE1AAF0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94A3E7EF-B522-0AF7-057D-6DFC1054E545}"/>
              </a:ext>
            </a:extLst>
          </p:cNvPr>
          <p:cNvSpPr/>
          <p:nvPr/>
        </p:nvSpPr>
        <p:spPr>
          <a:xfrm>
            <a:off x="1104900" y="1312036"/>
            <a:ext cx="9982200" cy="4617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5400" b="1" dirty="0">
                <a:latin typeface="Aptos" panose="020B0004020202020204" pitchFamily="34" charset="0"/>
              </a:rPr>
              <a:t>Back-Testing</a:t>
            </a:r>
          </a:p>
        </p:txBody>
      </p:sp>
    </p:spTree>
    <p:extLst>
      <p:ext uri="{BB962C8B-B14F-4D97-AF65-F5344CB8AC3E}">
        <p14:creationId xmlns:p14="http://schemas.microsoft.com/office/powerpoint/2010/main" val="1264191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D65F9-B2FB-7FEC-A66F-D00A23BBC802}"/>
              </a:ext>
            </a:extLst>
          </p:cNvPr>
          <p:cNvSpPr txBox="1"/>
          <p:nvPr/>
        </p:nvSpPr>
        <p:spPr>
          <a:xfrm>
            <a:off x="371475" y="262409"/>
            <a:ext cx="5200650" cy="369332"/>
          </a:xfrm>
          <a:prstGeom prst="rect">
            <a:avLst/>
          </a:prstGeom>
          <a:noFill/>
        </p:spPr>
        <p:txBody>
          <a:bodyPr wrap="square" rtlCol="0">
            <a:spAutoFit/>
          </a:bodyPr>
          <a:lstStyle/>
          <a:p>
            <a:r>
              <a:rPr lang="en-SG" sz="1800" b="1" dirty="0">
                <a:latin typeface="Aptos" panose="020B0004020202020204" pitchFamily="34" charset="0"/>
              </a:rPr>
              <a:t>Back Testing Metrics</a:t>
            </a:r>
          </a:p>
        </p:txBody>
      </p:sp>
      <p:grpSp>
        <p:nvGrpSpPr>
          <p:cNvPr id="23" name="Group 22">
            <a:extLst>
              <a:ext uri="{FF2B5EF4-FFF2-40B4-BE49-F238E27FC236}">
                <a16:creationId xmlns:a16="http://schemas.microsoft.com/office/drawing/2014/main" id="{833E4EB0-441E-8E1F-A6E9-0275DBAD1CD3}"/>
              </a:ext>
            </a:extLst>
          </p:cNvPr>
          <p:cNvGrpSpPr/>
          <p:nvPr/>
        </p:nvGrpSpPr>
        <p:grpSpPr>
          <a:xfrm>
            <a:off x="1436120" y="1584749"/>
            <a:ext cx="9009464" cy="4308217"/>
            <a:chOff x="1855220" y="1902249"/>
            <a:chExt cx="9009464" cy="4308217"/>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0E27B5A-9BA5-C89F-EC69-F2518EED68E9}"/>
                    </a:ext>
                  </a:extLst>
                </p:cNvPr>
                <p:cNvSpPr txBox="1"/>
                <p:nvPr/>
              </p:nvSpPr>
              <p:spPr>
                <a:xfrm>
                  <a:off x="6216041" y="2050480"/>
                  <a:ext cx="3020827" cy="4460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SG" i="1" smtClean="0">
                                <a:solidFill>
                                  <a:schemeClr val="tx1"/>
                                </a:solidFill>
                                <a:latin typeface="Cambria Math" panose="02040503050406030204" pitchFamily="18" charset="0"/>
                              </a:rPr>
                            </m:ctrlPr>
                          </m:fPr>
                          <m:num>
                            <m:r>
                              <a:rPr lang="en-SG" b="0" i="1" smtClean="0">
                                <a:solidFill>
                                  <a:schemeClr val="tx1"/>
                                </a:solidFill>
                                <a:latin typeface="Cambria Math" panose="02040503050406030204" pitchFamily="18" charset="0"/>
                              </a:rPr>
                              <m:t>𝐴𝑛𝑛𝑢𝑎𝑙𝑖𝑠𝑒𝑑</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𝑅𝑒𝑡𝑢𝑟𝑛</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𝑅𝑖𝑠𝑘</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𝐹𝑟𝑒𝑒</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𝑅𝑎𝑡𝑒</m:t>
                            </m:r>
                          </m:num>
                          <m:den>
                            <m:r>
                              <m:rPr>
                                <m:sty m:val="p"/>
                              </m:rPr>
                              <a:rPr lang="en-SG" b="0" i="0" smtClean="0">
                                <a:solidFill>
                                  <a:schemeClr val="tx1"/>
                                </a:solidFill>
                                <a:latin typeface="Cambria Math" panose="02040503050406030204" pitchFamily="18" charset="0"/>
                              </a:rPr>
                              <m:t>Annualised</m:t>
                            </m:r>
                            <m:r>
                              <a:rPr lang="en-SG" b="0" i="0" smtClean="0">
                                <a:solidFill>
                                  <a:schemeClr val="tx1"/>
                                </a:solidFill>
                                <a:latin typeface="Cambria Math" panose="02040503050406030204" pitchFamily="18" charset="0"/>
                              </a:rPr>
                              <m:t> </m:t>
                            </m:r>
                            <m:r>
                              <m:rPr>
                                <m:sty m:val="p"/>
                              </m:rPr>
                              <a:rPr lang="en-SG" b="0" i="0" smtClean="0">
                                <a:solidFill>
                                  <a:schemeClr val="tx1"/>
                                </a:solidFill>
                                <a:latin typeface="Cambria Math" panose="02040503050406030204" pitchFamily="18" charset="0"/>
                              </a:rPr>
                              <m:t>Volatility</m:t>
                            </m:r>
                          </m:den>
                        </m:f>
                      </m:oMath>
                    </m:oMathPara>
                  </a14:m>
                  <a:endParaRPr lang="en-SG" dirty="0">
                    <a:solidFill>
                      <a:schemeClr val="tx1"/>
                    </a:solidFill>
                  </a:endParaRPr>
                </a:p>
              </p:txBody>
            </p:sp>
          </mc:Choice>
          <mc:Fallback xmlns="">
            <p:sp>
              <p:nvSpPr>
                <p:cNvPr id="8" name="TextBox 7">
                  <a:extLst>
                    <a:ext uri="{FF2B5EF4-FFF2-40B4-BE49-F238E27FC236}">
                      <a16:creationId xmlns:a16="http://schemas.microsoft.com/office/drawing/2014/main" id="{A0E27B5A-9BA5-C89F-EC69-F2518EED68E9}"/>
                    </a:ext>
                  </a:extLst>
                </p:cNvPr>
                <p:cNvSpPr txBox="1">
                  <a:spLocks noRot="1" noChangeAspect="1" noMove="1" noResize="1" noEditPoints="1" noAdjustHandles="1" noChangeArrowheads="1" noChangeShapeType="1" noTextEdit="1"/>
                </p:cNvSpPr>
                <p:nvPr/>
              </p:nvSpPr>
              <p:spPr>
                <a:xfrm>
                  <a:off x="6216041" y="2050480"/>
                  <a:ext cx="3020827" cy="446020"/>
                </a:xfrm>
                <a:prstGeom prst="rect">
                  <a:avLst/>
                </a:prstGeom>
                <a:blipFill>
                  <a:blip r:embed="rId3"/>
                  <a:stretch>
                    <a:fillRect l="-1010" r="-404" b="-1780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45F5DE-3E6F-EA8C-873C-06C1C1F4EA74}"/>
                    </a:ext>
                  </a:extLst>
                </p:cNvPr>
                <p:cNvSpPr txBox="1"/>
                <p:nvPr/>
              </p:nvSpPr>
              <p:spPr>
                <a:xfrm>
                  <a:off x="6216041" y="4722421"/>
                  <a:ext cx="3652025" cy="4090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SG" i="1">
                                <a:latin typeface="Cambria Math" panose="02040503050406030204" pitchFamily="18" charset="0"/>
                              </a:rPr>
                              <m:t>𝑀𝑎𝑥𝑖𝑚𝑢𝑚</m:t>
                            </m:r>
                            <m:r>
                              <a:rPr lang="en-SG" i="1">
                                <a:latin typeface="Cambria Math" panose="02040503050406030204" pitchFamily="18" charset="0"/>
                              </a:rPr>
                              <m:t> </m:t>
                            </m:r>
                            <m:r>
                              <a:rPr lang="en-SG" i="1">
                                <a:latin typeface="Cambria Math" panose="02040503050406030204" pitchFamily="18" charset="0"/>
                              </a:rPr>
                              <m:t>𝐷𝑟𝑎𝑤𝑑𝑜𝑤𝑛</m:t>
                            </m:r>
                          </m:num>
                          <m:den>
                            <m:r>
                              <m:rPr>
                                <m:sty m:val="p"/>
                              </m:rPr>
                              <a:rPr lang="en-SG">
                                <a:latin typeface="Cambria Math" panose="02040503050406030204" pitchFamily="18" charset="0"/>
                              </a:rPr>
                              <m:t>Maximum</m:t>
                            </m:r>
                            <m:r>
                              <a:rPr lang="en-SG">
                                <a:latin typeface="Cambria Math" panose="02040503050406030204" pitchFamily="18" charset="0"/>
                              </a:rPr>
                              <m:t> </m:t>
                            </m:r>
                            <m:r>
                              <m:rPr>
                                <m:sty m:val="p"/>
                              </m:rPr>
                              <a:rPr lang="en-SG">
                                <a:latin typeface="Cambria Math" panose="02040503050406030204" pitchFamily="18" charset="0"/>
                              </a:rPr>
                              <m:t>Cumulative</m:t>
                            </m:r>
                            <m:r>
                              <a:rPr lang="en-SG">
                                <a:latin typeface="Cambria Math" panose="02040503050406030204" pitchFamily="18" charset="0"/>
                              </a:rPr>
                              <m:t> </m:t>
                            </m:r>
                            <m:r>
                              <m:rPr>
                                <m:sty m:val="p"/>
                              </m:rPr>
                              <a:rPr lang="en-SG">
                                <a:latin typeface="Cambria Math" panose="02040503050406030204" pitchFamily="18" charset="0"/>
                              </a:rPr>
                              <m:t>Portfolio</m:t>
                            </m:r>
                            <m:r>
                              <a:rPr lang="en-SG">
                                <a:latin typeface="Cambria Math" panose="02040503050406030204" pitchFamily="18" charset="0"/>
                              </a:rPr>
                              <m:t> </m:t>
                            </m:r>
                            <m:r>
                              <m:rPr>
                                <m:sty m:val="p"/>
                              </m:rPr>
                              <a:rPr lang="en-SG">
                                <a:latin typeface="Cambria Math" panose="02040503050406030204" pitchFamily="18" charset="0"/>
                              </a:rPr>
                              <m:t>V</m:t>
                            </m:r>
                            <m:r>
                              <a:rPr lang="en-SG" i="1">
                                <a:latin typeface="Cambria Math" panose="02040503050406030204" pitchFamily="18" charset="0"/>
                              </a:rPr>
                              <m:t>𝑎𝑙𝑢𝑒</m:t>
                            </m:r>
                          </m:den>
                        </m:f>
                        <m:r>
                          <a:rPr lang="en-SG" b="0" i="1" smtClean="0">
                            <a:latin typeface="Cambria Math" panose="02040503050406030204" pitchFamily="18" charset="0"/>
                          </a:rPr>
                          <m:t> </m:t>
                        </m:r>
                        <m:r>
                          <a:rPr lang="en-SG" b="0" i="1" smtClean="0">
                            <a:latin typeface="Cambria Math" panose="02040503050406030204" pitchFamily="18" charset="0"/>
                            <a:ea typeface="Cambria Math" panose="02040503050406030204" pitchFamily="18" charset="0"/>
                          </a:rPr>
                          <m:t>×100%</m:t>
                        </m:r>
                      </m:oMath>
                    </m:oMathPara>
                  </a14:m>
                  <a:endParaRPr lang="en-SG" dirty="0"/>
                </a:p>
              </p:txBody>
            </p:sp>
          </mc:Choice>
          <mc:Fallback xmlns="">
            <p:sp>
              <p:nvSpPr>
                <p:cNvPr id="9" name="TextBox 8">
                  <a:extLst>
                    <a:ext uri="{FF2B5EF4-FFF2-40B4-BE49-F238E27FC236}">
                      <a16:creationId xmlns:a16="http://schemas.microsoft.com/office/drawing/2014/main" id="{5745F5DE-3E6F-EA8C-873C-06C1C1F4EA74}"/>
                    </a:ext>
                  </a:extLst>
                </p:cNvPr>
                <p:cNvSpPr txBox="1">
                  <a:spLocks noRot="1" noChangeAspect="1" noMove="1" noResize="1" noEditPoints="1" noAdjustHandles="1" noChangeArrowheads="1" noChangeShapeType="1" noTextEdit="1"/>
                </p:cNvSpPr>
                <p:nvPr/>
              </p:nvSpPr>
              <p:spPr>
                <a:xfrm>
                  <a:off x="6216041" y="4722421"/>
                  <a:ext cx="3652025" cy="409023"/>
                </a:xfrm>
                <a:prstGeom prst="rect">
                  <a:avLst/>
                </a:prstGeom>
                <a:blipFill>
                  <a:blip r:embed="rId4"/>
                  <a:stretch>
                    <a:fillRect l="-501" t="-1493" r="-501" b="-1343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8097F9-C9B9-9997-51A9-75E8BC429FCA}"/>
                    </a:ext>
                  </a:extLst>
                </p:cNvPr>
                <p:cNvSpPr txBox="1"/>
                <p:nvPr/>
              </p:nvSpPr>
              <p:spPr>
                <a:xfrm>
                  <a:off x="6010022" y="3804278"/>
                  <a:ext cx="3432863" cy="4467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SG" i="1" smtClean="0">
                                <a:solidFill>
                                  <a:schemeClr val="tx1"/>
                                </a:solidFill>
                                <a:latin typeface="Cambria Math" panose="02040503050406030204" pitchFamily="18" charset="0"/>
                              </a:rPr>
                            </m:ctrlPr>
                          </m:fPr>
                          <m:num>
                            <m:r>
                              <a:rPr lang="en-SG" b="0" i="1" smtClean="0">
                                <a:solidFill>
                                  <a:schemeClr val="tx1"/>
                                </a:solidFill>
                                <a:latin typeface="Cambria Math" panose="02040503050406030204" pitchFamily="18" charset="0"/>
                              </a:rPr>
                              <m:t>𝐴𝑛𝑛𝑢𝑎𝑙𝑖𝑠𝑒𝑑</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𝑅𝑒𝑡𝑢𝑟𝑛</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𝑅𝑖𝑠𝑘</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𝐹𝑟𝑒𝑒</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𝑅𝑎𝑡𝑒</m:t>
                            </m:r>
                          </m:num>
                          <m:den>
                            <m:r>
                              <a:rPr lang="en-SG" b="0" i="1" smtClean="0">
                                <a:solidFill>
                                  <a:schemeClr val="tx1"/>
                                </a:solidFill>
                                <a:latin typeface="Cambria Math" panose="02040503050406030204" pitchFamily="18" charset="0"/>
                              </a:rPr>
                              <m:t>𝐴𝑛𝑛𝑢𝑎𝑙𝑖𝑠𝑒𝑑</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𝑣𝑜𝑙𝑎𝑡𝑖𝑙𝑖𝑡𝑦</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𝑜𝑓</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𝑛𝑒𝑔𝑎𝑡𝑖𝑣𝑒</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𝑟𝑒𝑡𝑢𝑟𝑛𝑠</m:t>
                            </m:r>
                          </m:den>
                        </m:f>
                      </m:oMath>
                    </m:oMathPara>
                  </a14:m>
                  <a:endParaRPr lang="en-SG" dirty="0">
                    <a:solidFill>
                      <a:schemeClr val="tx1"/>
                    </a:solidFill>
                  </a:endParaRPr>
                </a:p>
              </p:txBody>
            </p:sp>
          </mc:Choice>
          <mc:Fallback xmlns="">
            <p:sp>
              <p:nvSpPr>
                <p:cNvPr id="12" name="TextBox 11">
                  <a:extLst>
                    <a:ext uri="{FF2B5EF4-FFF2-40B4-BE49-F238E27FC236}">
                      <a16:creationId xmlns:a16="http://schemas.microsoft.com/office/drawing/2014/main" id="{918097F9-C9B9-9997-51A9-75E8BC429FCA}"/>
                    </a:ext>
                  </a:extLst>
                </p:cNvPr>
                <p:cNvSpPr txBox="1">
                  <a:spLocks noRot="1" noChangeAspect="1" noMove="1" noResize="1" noEditPoints="1" noAdjustHandles="1" noChangeArrowheads="1" noChangeShapeType="1" noTextEdit="1"/>
                </p:cNvSpPr>
                <p:nvPr/>
              </p:nvSpPr>
              <p:spPr>
                <a:xfrm>
                  <a:off x="6010022" y="3804278"/>
                  <a:ext cx="3432863" cy="446789"/>
                </a:xfrm>
                <a:prstGeom prst="rect">
                  <a:avLst/>
                </a:prstGeom>
                <a:blipFill>
                  <a:blip r:embed="rId5"/>
                  <a:stretch>
                    <a:fillRect l="-533" t="-1370" r="-355" b="-16438"/>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BAF123-C531-7282-A8FD-B08EBCB0836E}"/>
                    </a:ext>
                  </a:extLst>
                </p:cNvPr>
                <p:cNvSpPr txBox="1"/>
                <p:nvPr/>
              </p:nvSpPr>
              <p:spPr>
                <a:xfrm>
                  <a:off x="5800478" y="2948301"/>
                  <a:ext cx="3851952" cy="4465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SG" i="1" smtClean="0">
                                <a:solidFill>
                                  <a:schemeClr val="tx1"/>
                                </a:solidFill>
                                <a:latin typeface="Cambria Math" panose="02040503050406030204" pitchFamily="18" charset="0"/>
                              </a:rPr>
                            </m:ctrlPr>
                          </m:fPr>
                          <m:num>
                            <m:r>
                              <a:rPr lang="en-SG" b="0" i="1" smtClean="0">
                                <a:solidFill>
                                  <a:schemeClr val="tx1"/>
                                </a:solidFill>
                                <a:latin typeface="Cambria Math" panose="02040503050406030204" pitchFamily="18" charset="0"/>
                              </a:rPr>
                              <m:t>𝐿𝑎𝑠𝑡</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𝑃𝑜𝑟𝑡𝑓𝑜𝑙𝑖𝑜</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𝑣𝑎𝑙𝑢𝑒</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𝐼𝑛𝑖𝑡𝑖𝑎𝑙</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𝑃𝑜𝑟𝑡𝑓𝑜𝑙𝑖𝑜</m:t>
                            </m:r>
                            <m:r>
                              <a:rPr lang="en-SG" b="0" i="1" smtClean="0">
                                <a:solidFill>
                                  <a:schemeClr val="tx1"/>
                                </a:solidFill>
                                <a:latin typeface="Cambria Math" panose="02040503050406030204" pitchFamily="18" charset="0"/>
                              </a:rPr>
                              <m:t> </m:t>
                            </m:r>
                            <m:r>
                              <a:rPr lang="en-SG" b="0" i="1" smtClean="0">
                                <a:solidFill>
                                  <a:schemeClr val="tx1"/>
                                </a:solidFill>
                                <a:latin typeface="Cambria Math" panose="02040503050406030204" pitchFamily="18" charset="0"/>
                              </a:rPr>
                              <m:t>𝑣𝑎𝑙𝑢𝑒</m:t>
                            </m:r>
                            <m:r>
                              <a:rPr lang="en-SG" b="0" i="1" smtClean="0">
                                <a:solidFill>
                                  <a:schemeClr val="tx1"/>
                                </a:solidFill>
                                <a:latin typeface="Cambria Math" panose="02040503050406030204" pitchFamily="18" charset="0"/>
                              </a:rPr>
                              <m:t>  </m:t>
                            </m:r>
                          </m:num>
                          <m:den>
                            <m:r>
                              <a:rPr lang="en-SG" i="1">
                                <a:solidFill>
                                  <a:schemeClr val="tx1"/>
                                </a:solidFill>
                                <a:latin typeface="Cambria Math" panose="02040503050406030204" pitchFamily="18" charset="0"/>
                              </a:rPr>
                              <m:t>𝐼𝑛𝑖𝑡𝑖𝑎𝑙</m:t>
                            </m:r>
                            <m:r>
                              <a:rPr lang="en-SG" i="1">
                                <a:solidFill>
                                  <a:schemeClr val="tx1"/>
                                </a:solidFill>
                                <a:latin typeface="Cambria Math" panose="02040503050406030204" pitchFamily="18" charset="0"/>
                              </a:rPr>
                              <m:t> </m:t>
                            </m:r>
                            <m:r>
                              <a:rPr lang="en-SG" i="1">
                                <a:solidFill>
                                  <a:schemeClr val="tx1"/>
                                </a:solidFill>
                                <a:latin typeface="Cambria Math" panose="02040503050406030204" pitchFamily="18" charset="0"/>
                              </a:rPr>
                              <m:t>𝑃𝑜𝑟𝑡𝑓𝑜𝑙𝑖𝑜</m:t>
                            </m:r>
                            <m:r>
                              <a:rPr lang="en-SG" i="1">
                                <a:solidFill>
                                  <a:schemeClr val="tx1"/>
                                </a:solidFill>
                                <a:latin typeface="Cambria Math" panose="02040503050406030204" pitchFamily="18" charset="0"/>
                              </a:rPr>
                              <m:t> </m:t>
                            </m:r>
                            <m:r>
                              <a:rPr lang="en-SG" i="1">
                                <a:solidFill>
                                  <a:schemeClr val="tx1"/>
                                </a:solidFill>
                                <a:latin typeface="Cambria Math" panose="02040503050406030204" pitchFamily="18" charset="0"/>
                              </a:rPr>
                              <m:t>𝑣𝑎𝑙𝑢𝑒</m:t>
                            </m:r>
                          </m:den>
                        </m:f>
                      </m:oMath>
                    </m:oMathPara>
                  </a14:m>
                  <a:endParaRPr lang="en-SG" dirty="0">
                    <a:solidFill>
                      <a:schemeClr val="tx1"/>
                    </a:solidFill>
                  </a:endParaRPr>
                </a:p>
              </p:txBody>
            </p:sp>
          </mc:Choice>
          <mc:Fallback xmlns="">
            <p:sp>
              <p:nvSpPr>
                <p:cNvPr id="13" name="TextBox 12">
                  <a:extLst>
                    <a:ext uri="{FF2B5EF4-FFF2-40B4-BE49-F238E27FC236}">
                      <a16:creationId xmlns:a16="http://schemas.microsoft.com/office/drawing/2014/main" id="{81BAF123-C531-7282-A8FD-B08EBCB0836E}"/>
                    </a:ext>
                  </a:extLst>
                </p:cNvPr>
                <p:cNvSpPr txBox="1">
                  <a:spLocks noRot="1" noChangeAspect="1" noMove="1" noResize="1" noEditPoints="1" noAdjustHandles="1" noChangeArrowheads="1" noChangeShapeType="1" noTextEdit="1"/>
                </p:cNvSpPr>
                <p:nvPr/>
              </p:nvSpPr>
              <p:spPr>
                <a:xfrm>
                  <a:off x="5800478" y="2948301"/>
                  <a:ext cx="3851952" cy="446532"/>
                </a:xfrm>
                <a:prstGeom prst="rect">
                  <a:avLst/>
                </a:prstGeom>
                <a:blipFill>
                  <a:blip r:embed="rId6"/>
                  <a:stretch>
                    <a:fillRect l="-475" t="-2740" b="-16438"/>
                  </a:stretch>
                </a:blipFill>
              </p:spPr>
              <p:txBody>
                <a:bodyPr/>
                <a:lstStyle/>
                <a:p>
                  <a:r>
                    <a:rPr lang="en-SG">
                      <a:noFill/>
                    </a:rPr>
                    <a:t> </a:t>
                  </a:r>
                </a:p>
              </p:txBody>
            </p:sp>
          </mc:Fallback>
        </mc:AlternateContent>
        <p:sp>
          <p:nvSpPr>
            <p:cNvPr id="14" name="Rectangle: Rounded Corners 13">
              <a:extLst>
                <a:ext uri="{FF2B5EF4-FFF2-40B4-BE49-F238E27FC236}">
                  <a16:creationId xmlns:a16="http://schemas.microsoft.com/office/drawing/2014/main" id="{B84C8CB9-72BE-1FB6-293F-A777E7BD40EF}"/>
                </a:ext>
              </a:extLst>
            </p:cNvPr>
            <p:cNvSpPr/>
            <p:nvPr/>
          </p:nvSpPr>
          <p:spPr>
            <a:xfrm>
              <a:off x="1855220" y="1902249"/>
              <a:ext cx="3020827" cy="4308217"/>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a:p>
              <a:pPr algn="ctr"/>
              <a:endParaRPr lang="en-SG" dirty="0"/>
            </a:p>
            <a:p>
              <a:pPr algn="ctr"/>
              <a:endParaRPr lang="en-SG" dirty="0"/>
            </a:p>
          </p:txBody>
        </p:sp>
        <p:sp>
          <p:nvSpPr>
            <p:cNvPr id="17" name="TextBox 16">
              <a:extLst>
                <a:ext uri="{FF2B5EF4-FFF2-40B4-BE49-F238E27FC236}">
                  <a16:creationId xmlns:a16="http://schemas.microsoft.com/office/drawing/2014/main" id="{230F1DE8-55D7-5E5F-00B3-B24BAE771F9F}"/>
                </a:ext>
              </a:extLst>
            </p:cNvPr>
            <p:cNvSpPr txBox="1"/>
            <p:nvPr/>
          </p:nvSpPr>
          <p:spPr>
            <a:xfrm>
              <a:off x="2140023" y="2039878"/>
              <a:ext cx="2254103" cy="369332"/>
            </a:xfrm>
            <a:prstGeom prst="rect">
              <a:avLst/>
            </a:prstGeom>
            <a:noFill/>
          </p:spPr>
          <p:txBody>
            <a:bodyPr wrap="square">
              <a:spAutoFit/>
            </a:bodyPr>
            <a:lstStyle/>
            <a:p>
              <a:pPr algn="ctr"/>
              <a:r>
                <a:rPr lang="en-SG" sz="1800" b="1" dirty="0"/>
                <a:t>Sharpe Ratio</a:t>
              </a:r>
            </a:p>
          </p:txBody>
        </p:sp>
        <p:sp>
          <p:nvSpPr>
            <p:cNvPr id="18" name="TextBox 17">
              <a:extLst>
                <a:ext uri="{FF2B5EF4-FFF2-40B4-BE49-F238E27FC236}">
                  <a16:creationId xmlns:a16="http://schemas.microsoft.com/office/drawing/2014/main" id="{7B8BAF5C-F6A3-68D6-CB2B-4E0ABC5BB497}"/>
                </a:ext>
              </a:extLst>
            </p:cNvPr>
            <p:cNvSpPr txBox="1"/>
            <p:nvPr/>
          </p:nvSpPr>
          <p:spPr>
            <a:xfrm>
              <a:off x="2238581" y="2991583"/>
              <a:ext cx="2254103" cy="369332"/>
            </a:xfrm>
            <a:prstGeom prst="rect">
              <a:avLst/>
            </a:prstGeom>
            <a:noFill/>
          </p:spPr>
          <p:txBody>
            <a:bodyPr wrap="square">
              <a:spAutoFit/>
            </a:bodyPr>
            <a:lstStyle/>
            <a:p>
              <a:pPr algn="ctr"/>
              <a:r>
                <a:rPr lang="en-SG" sz="1800" b="1" dirty="0"/>
                <a:t>Terminal Return</a:t>
              </a:r>
            </a:p>
          </p:txBody>
        </p:sp>
        <p:sp>
          <p:nvSpPr>
            <p:cNvPr id="19" name="TextBox 18">
              <a:extLst>
                <a:ext uri="{FF2B5EF4-FFF2-40B4-BE49-F238E27FC236}">
                  <a16:creationId xmlns:a16="http://schemas.microsoft.com/office/drawing/2014/main" id="{CF643B80-F364-F3B6-13BD-45B05442D200}"/>
                </a:ext>
              </a:extLst>
            </p:cNvPr>
            <p:cNvSpPr txBox="1"/>
            <p:nvPr/>
          </p:nvSpPr>
          <p:spPr>
            <a:xfrm>
              <a:off x="2238581" y="3864104"/>
              <a:ext cx="2254103" cy="369332"/>
            </a:xfrm>
            <a:prstGeom prst="rect">
              <a:avLst/>
            </a:prstGeom>
            <a:noFill/>
          </p:spPr>
          <p:txBody>
            <a:bodyPr wrap="square">
              <a:spAutoFit/>
            </a:bodyPr>
            <a:lstStyle/>
            <a:p>
              <a:pPr algn="ctr"/>
              <a:r>
                <a:rPr lang="en-SG" sz="1800" b="1" dirty="0"/>
                <a:t>Sortino Ratio</a:t>
              </a:r>
            </a:p>
          </p:txBody>
        </p:sp>
        <p:sp>
          <p:nvSpPr>
            <p:cNvPr id="20" name="TextBox 19">
              <a:extLst>
                <a:ext uri="{FF2B5EF4-FFF2-40B4-BE49-F238E27FC236}">
                  <a16:creationId xmlns:a16="http://schemas.microsoft.com/office/drawing/2014/main" id="{4E076979-A4F5-0D03-F562-7CD7FABE456E}"/>
                </a:ext>
              </a:extLst>
            </p:cNvPr>
            <p:cNvSpPr txBox="1"/>
            <p:nvPr/>
          </p:nvSpPr>
          <p:spPr>
            <a:xfrm>
              <a:off x="2140022" y="4736625"/>
              <a:ext cx="2637466" cy="369332"/>
            </a:xfrm>
            <a:prstGeom prst="rect">
              <a:avLst/>
            </a:prstGeom>
            <a:noFill/>
          </p:spPr>
          <p:txBody>
            <a:bodyPr wrap="square">
              <a:spAutoFit/>
            </a:bodyPr>
            <a:lstStyle/>
            <a:p>
              <a:pPr algn="ctr"/>
              <a:r>
                <a:rPr lang="en-SG" sz="1800" b="1" dirty="0"/>
                <a:t>Max Drawdown (%)</a:t>
              </a:r>
            </a:p>
          </p:txBody>
        </p:sp>
        <p:sp>
          <p:nvSpPr>
            <p:cNvPr id="21" name="TextBox 20">
              <a:extLst>
                <a:ext uri="{FF2B5EF4-FFF2-40B4-BE49-F238E27FC236}">
                  <a16:creationId xmlns:a16="http://schemas.microsoft.com/office/drawing/2014/main" id="{DF6D8B55-FFF3-775D-980D-D04FEBCF92D8}"/>
                </a:ext>
              </a:extLst>
            </p:cNvPr>
            <p:cNvSpPr txBox="1"/>
            <p:nvPr/>
          </p:nvSpPr>
          <p:spPr>
            <a:xfrm>
              <a:off x="2140022" y="5533261"/>
              <a:ext cx="2254103" cy="369332"/>
            </a:xfrm>
            <a:prstGeom prst="rect">
              <a:avLst/>
            </a:prstGeom>
            <a:noFill/>
          </p:spPr>
          <p:txBody>
            <a:bodyPr wrap="square">
              <a:spAutoFit/>
            </a:bodyPr>
            <a:lstStyle/>
            <a:p>
              <a:pPr algn="ctr"/>
              <a:r>
                <a:rPr lang="en-SG" sz="1800" b="1" dirty="0" err="1"/>
                <a:t>CVaR</a:t>
              </a:r>
              <a:endParaRPr lang="en-SG" sz="1800" b="1" dirty="0"/>
            </a:p>
          </p:txBody>
        </p:sp>
        <p:sp>
          <p:nvSpPr>
            <p:cNvPr id="22" name="TextBox 21">
              <a:extLst>
                <a:ext uri="{FF2B5EF4-FFF2-40B4-BE49-F238E27FC236}">
                  <a16:creationId xmlns:a16="http://schemas.microsoft.com/office/drawing/2014/main" id="{040A6BFA-069E-612D-8636-12852D7FD5FB}"/>
                </a:ext>
              </a:extLst>
            </p:cNvPr>
            <p:cNvSpPr txBox="1"/>
            <p:nvPr/>
          </p:nvSpPr>
          <p:spPr>
            <a:xfrm>
              <a:off x="5472350" y="5579379"/>
              <a:ext cx="5392334" cy="307777"/>
            </a:xfrm>
            <a:prstGeom prst="rect">
              <a:avLst/>
            </a:prstGeom>
            <a:noFill/>
          </p:spPr>
          <p:txBody>
            <a:bodyPr wrap="square">
              <a:spAutoFit/>
            </a:bodyPr>
            <a:lstStyle/>
            <a:p>
              <a:pPr algn="ctr"/>
              <a:r>
                <a:rPr lang="en-SG" dirty="0">
                  <a:latin typeface="Consolas" panose="020B0609020204030204" pitchFamily="49" charset="0"/>
                </a:rPr>
                <a:t>log_returns[log_returns &lt;= historical_var_95].mean()</a:t>
              </a:r>
            </a:p>
          </p:txBody>
        </p:sp>
      </p:grpSp>
    </p:spTree>
    <p:extLst>
      <p:ext uri="{BB962C8B-B14F-4D97-AF65-F5344CB8AC3E}">
        <p14:creationId xmlns:p14="http://schemas.microsoft.com/office/powerpoint/2010/main" val="3559870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DB953A-F7D8-EEBE-41DB-DD4B7038F1EB}"/>
              </a:ext>
            </a:extLst>
          </p:cNvPr>
          <p:cNvPicPr>
            <a:picLocks noChangeAspect="1"/>
          </p:cNvPicPr>
          <p:nvPr/>
        </p:nvPicPr>
        <p:blipFill>
          <a:blip r:embed="rId3"/>
          <a:stretch>
            <a:fillRect/>
          </a:stretch>
        </p:blipFill>
        <p:spPr>
          <a:xfrm>
            <a:off x="5648325" y="1000959"/>
            <a:ext cx="6399600" cy="2564577"/>
          </a:xfrm>
          <a:prstGeom prst="rect">
            <a:avLst/>
          </a:prstGeom>
        </p:spPr>
      </p:pic>
      <p:graphicFrame>
        <p:nvGraphicFramePr>
          <p:cNvPr id="9" name="Table 8">
            <a:extLst>
              <a:ext uri="{FF2B5EF4-FFF2-40B4-BE49-F238E27FC236}">
                <a16:creationId xmlns:a16="http://schemas.microsoft.com/office/drawing/2014/main" id="{C9AFB357-6273-2634-F8A7-865C6B930BE7}"/>
              </a:ext>
            </a:extLst>
          </p:cNvPr>
          <p:cNvGraphicFramePr>
            <a:graphicFrameLocks noGrp="1"/>
          </p:cNvGraphicFramePr>
          <p:nvPr>
            <p:extLst>
              <p:ext uri="{D42A27DB-BD31-4B8C-83A1-F6EECF244321}">
                <p14:modId xmlns:p14="http://schemas.microsoft.com/office/powerpoint/2010/main" val="230074720"/>
              </p:ext>
            </p:extLst>
          </p:nvPr>
        </p:nvGraphicFramePr>
        <p:xfrm>
          <a:off x="144076" y="1313265"/>
          <a:ext cx="4570800" cy="2072640"/>
        </p:xfrm>
        <a:graphic>
          <a:graphicData uri="http://schemas.openxmlformats.org/drawingml/2006/table">
            <a:tbl>
              <a:tblPr firstRow="1" bandRow="1">
                <a:tableStyleId>{72833802-FEF1-4C79-8D5D-14CF1EAF98D9}</a:tableStyleId>
              </a:tblPr>
              <a:tblGrid>
                <a:gridCol w="989099">
                  <a:extLst>
                    <a:ext uri="{9D8B030D-6E8A-4147-A177-3AD203B41FA5}">
                      <a16:colId xmlns:a16="http://schemas.microsoft.com/office/drawing/2014/main" val="3994125744"/>
                    </a:ext>
                  </a:extLst>
                </a:gridCol>
                <a:gridCol w="1086150">
                  <a:extLst>
                    <a:ext uri="{9D8B030D-6E8A-4147-A177-3AD203B41FA5}">
                      <a16:colId xmlns:a16="http://schemas.microsoft.com/office/drawing/2014/main" val="1001685767"/>
                    </a:ext>
                  </a:extLst>
                </a:gridCol>
                <a:gridCol w="1120961">
                  <a:extLst>
                    <a:ext uri="{9D8B030D-6E8A-4147-A177-3AD203B41FA5}">
                      <a16:colId xmlns:a16="http://schemas.microsoft.com/office/drawing/2014/main" val="105794183"/>
                    </a:ext>
                  </a:extLst>
                </a:gridCol>
                <a:gridCol w="1374590">
                  <a:extLst>
                    <a:ext uri="{9D8B030D-6E8A-4147-A177-3AD203B41FA5}">
                      <a16:colId xmlns:a16="http://schemas.microsoft.com/office/drawing/2014/main" val="3898017296"/>
                    </a:ext>
                  </a:extLst>
                </a:gridCol>
              </a:tblGrid>
              <a:tr h="381758">
                <a:tc>
                  <a:txBody>
                    <a:bodyPr/>
                    <a:lstStyle/>
                    <a:p>
                      <a:pPr algn="ctr"/>
                      <a:endParaRPr lang="en-SG" sz="1000" b="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000" b="0" u="none" strike="noStrike" cap="none" dirty="0">
                          <a:solidFill>
                            <a:schemeClr val="bg1"/>
                          </a:solidFill>
                          <a:effectLst/>
                          <a:sym typeface="Arial"/>
                        </a:rPr>
                        <a:t>Annualized Return (%)</a:t>
                      </a:r>
                      <a:endParaRPr lang="en-SG" sz="1000" b="0" dirty="0">
                        <a:solidFill>
                          <a:schemeClr val="bg1"/>
                        </a:solidFill>
                      </a:endParaRPr>
                    </a:p>
                  </a:txBody>
                  <a:tcPr anchor="ctr"/>
                </a:tc>
                <a:tc>
                  <a:txBody>
                    <a:bodyPr/>
                    <a:lstStyle/>
                    <a:p>
                      <a:pPr algn="ctr"/>
                      <a:r>
                        <a:rPr lang="en-SG" sz="1000" b="0" i="0" u="none" strike="noStrike" cap="none" dirty="0">
                          <a:solidFill>
                            <a:schemeClr val="bg1"/>
                          </a:solidFill>
                          <a:effectLst/>
                          <a:latin typeface="+mn-lt"/>
                          <a:ea typeface="+mn-ea"/>
                          <a:cs typeface="+mn-cs"/>
                          <a:sym typeface="Arial"/>
                        </a:rPr>
                        <a:t>Annualized Sharpe Ratio</a:t>
                      </a:r>
                      <a:endParaRPr lang="en-SG" sz="1000" b="0" dirty="0">
                        <a:solidFill>
                          <a:schemeClr val="bg1"/>
                        </a:solidFill>
                      </a:endParaRPr>
                    </a:p>
                  </a:txBody>
                  <a:tcPr anchor="ctr"/>
                </a:tc>
                <a:tc>
                  <a:txBody>
                    <a:bodyPr/>
                    <a:lstStyle/>
                    <a:p>
                      <a:pPr algn="ctr"/>
                      <a:r>
                        <a:rPr lang="en-SG" sz="1000" b="0" u="none" strike="noStrike" cap="none" dirty="0">
                          <a:solidFill>
                            <a:schemeClr val="bg1"/>
                          </a:solidFill>
                          <a:effectLst/>
                          <a:sym typeface="Arial"/>
                        </a:rPr>
                        <a:t>Terminal Return (%)</a:t>
                      </a:r>
                      <a:endParaRPr lang="en-SG" sz="1000" b="0" dirty="0">
                        <a:solidFill>
                          <a:schemeClr val="bg1"/>
                        </a:solidFill>
                      </a:endParaRPr>
                    </a:p>
                  </a:txBody>
                  <a:tcPr anchor="ctr"/>
                </a:tc>
                <a:extLst>
                  <a:ext uri="{0D108BD9-81ED-4DB2-BD59-A6C34878D82A}">
                    <a16:rowId xmlns:a16="http://schemas.microsoft.com/office/drawing/2014/main" val="1432636686"/>
                  </a:ext>
                </a:extLst>
              </a:tr>
              <a:tr h="328426">
                <a:tc>
                  <a:txBody>
                    <a:bodyPr/>
                    <a:lstStyle/>
                    <a:p>
                      <a:pPr algn="ctr"/>
                      <a:r>
                        <a:rPr lang="en-SG" sz="1000" b="0" u="none" strike="noStrike" cap="none" dirty="0">
                          <a:solidFill>
                            <a:schemeClr val="tx1"/>
                          </a:solidFill>
                          <a:effectLst/>
                          <a:sym typeface="Arial"/>
                        </a:rPr>
                        <a:t>No Hedging </a:t>
                      </a:r>
                      <a:endParaRPr lang="en-SG" sz="1000" b="0" dirty="0">
                        <a:solidFill>
                          <a:schemeClr val="tx1"/>
                        </a:solidFill>
                      </a:endParaRPr>
                    </a:p>
                    <a:p>
                      <a:pPr algn="ctr"/>
                      <a:endParaRPr lang="en-SG" sz="1000" b="0" dirty="0">
                        <a:solidFill>
                          <a:schemeClr val="tx1"/>
                        </a:solidFill>
                      </a:endParaRPr>
                    </a:p>
                  </a:txBody>
                  <a:tcPr anchor="ctr"/>
                </a:tc>
                <a:tc>
                  <a:txBody>
                    <a:bodyPr/>
                    <a:lstStyle/>
                    <a:p>
                      <a:pPr algn="ctr"/>
                      <a:r>
                        <a:rPr lang="en-SG" sz="1000" b="0" dirty="0">
                          <a:solidFill>
                            <a:schemeClr val="tx1"/>
                          </a:solidFill>
                        </a:rPr>
                        <a:t>25.47</a:t>
                      </a:r>
                    </a:p>
                  </a:txBody>
                  <a:tcPr anchor="ctr"/>
                </a:tc>
                <a:tc>
                  <a:txBody>
                    <a:bodyPr/>
                    <a:lstStyle/>
                    <a:p>
                      <a:pPr algn="ctr"/>
                      <a:r>
                        <a:rPr lang="en-SG" sz="1000" b="0" dirty="0">
                          <a:solidFill>
                            <a:schemeClr val="tx1"/>
                          </a:solidFill>
                        </a:rPr>
                        <a:t>0.91</a:t>
                      </a:r>
                    </a:p>
                  </a:txBody>
                  <a:tcPr anchor="ctr"/>
                </a:tc>
                <a:tc>
                  <a:txBody>
                    <a:bodyPr/>
                    <a:lstStyle/>
                    <a:p>
                      <a:pPr algn="ctr"/>
                      <a:r>
                        <a:rPr lang="en-SG" sz="1000" b="0" dirty="0">
                          <a:solidFill>
                            <a:schemeClr val="tx1"/>
                          </a:solidFill>
                        </a:rPr>
                        <a:t>167.12</a:t>
                      </a:r>
                    </a:p>
                  </a:txBody>
                  <a:tcPr anchor="ctr"/>
                </a:tc>
                <a:extLst>
                  <a:ext uri="{0D108BD9-81ED-4DB2-BD59-A6C34878D82A}">
                    <a16:rowId xmlns:a16="http://schemas.microsoft.com/office/drawing/2014/main" val="3020895422"/>
                  </a:ext>
                </a:extLst>
              </a:tr>
              <a:tr h="202108">
                <a:tc>
                  <a:txBody>
                    <a:bodyPr/>
                    <a:lstStyle/>
                    <a:p>
                      <a:pPr algn="ctr"/>
                      <a:r>
                        <a:rPr lang="en-SG" sz="1000" b="0">
                          <a:solidFill>
                            <a:schemeClr val="tx1"/>
                          </a:solidFill>
                        </a:rPr>
                        <a:t>FinBERT</a:t>
                      </a:r>
                    </a:p>
                  </a:txBody>
                  <a:tcPr anchor="ctr"/>
                </a:tc>
                <a:tc>
                  <a:txBody>
                    <a:bodyPr/>
                    <a:lstStyle/>
                    <a:p>
                      <a:pPr algn="ctr"/>
                      <a:r>
                        <a:rPr lang="en-SG" sz="1000" b="0" dirty="0">
                          <a:solidFill>
                            <a:schemeClr val="tx1"/>
                          </a:solidFill>
                        </a:rPr>
                        <a:t>17.82</a:t>
                      </a:r>
                    </a:p>
                  </a:txBody>
                  <a:tcPr anchor="ctr"/>
                </a:tc>
                <a:tc>
                  <a:txBody>
                    <a:bodyPr/>
                    <a:lstStyle/>
                    <a:p>
                      <a:pPr algn="ctr"/>
                      <a:r>
                        <a:rPr lang="en-SG" sz="1000" b="0" dirty="0">
                          <a:solidFill>
                            <a:schemeClr val="tx1"/>
                          </a:solidFill>
                        </a:rPr>
                        <a:t>0.51</a:t>
                      </a:r>
                    </a:p>
                  </a:txBody>
                  <a:tcPr anchor="ctr"/>
                </a:tc>
                <a:tc>
                  <a:txBody>
                    <a:bodyPr/>
                    <a:lstStyle/>
                    <a:p>
                      <a:pPr algn="ctr"/>
                      <a:r>
                        <a:rPr lang="en-SG" sz="1000" b="0" dirty="0">
                          <a:solidFill>
                            <a:schemeClr val="tx1"/>
                          </a:solidFill>
                        </a:rPr>
                        <a:t>86.84</a:t>
                      </a:r>
                    </a:p>
                  </a:txBody>
                  <a:tcPr anchor="ctr"/>
                </a:tc>
                <a:extLst>
                  <a:ext uri="{0D108BD9-81ED-4DB2-BD59-A6C34878D82A}">
                    <a16:rowId xmlns:a16="http://schemas.microsoft.com/office/drawing/2014/main" val="260388117"/>
                  </a:ext>
                </a:extLst>
              </a:tr>
              <a:tr h="328426">
                <a:tc>
                  <a:txBody>
                    <a:bodyPr/>
                    <a:lstStyle/>
                    <a:p>
                      <a:pPr algn="ctr"/>
                      <a:r>
                        <a:rPr lang="en-SG" sz="1000" b="0" u="none" strike="noStrike" cap="none" dirty="0">
                          <a:solidFill>
                            <a:schemeClr val="tx1"/>
                          </a:solidFill>
                          <a:effectLst/>
                          <a:sym typeface="Arial"/>
                        </a:rPr>
                        <a:t>MD</a:t>
                      </a:r>
                      <a:endParaRPr lang="en-SG" sz="1000" b="0" dirty="0">
                        <a:solidFill>
                          <a:schemeClr val="tx1"/>
                        </a:solidFill>
                      </a:endParaRPr>
                    </a:p>
                  </a:txBody>
                  <a:tcPr anchor="ctr"/>
                </a:tc>
                <a:tc>
                  <a:txBody>
                    <a:bodyPr/>
                    <a:lstStyle/>
                    <a:p>
                      <a:pPr algn="ctr"/>
                      <a:r>
                        <a:rPr lang="en-SG" sz="1000" b="0" dirty="0">
                          <a:solidFill>
                            <a:schemeClr val="tx1"/>
                          </a:solidFill>
                        </a:rPr>
                        <a:t>20.86</a:t>
                      </a:r>
                    </a:p>
                  </a:txBody>
                  <a:tcPr anchor="ctr"/>
                </a:tc>
                <a:tc>
                  <a:txBody>
                    <a:bodyPr/>
                    <a:lstStyle/>
                    <a:p>
                      <a:pPr algn="ctr"/>
                      <a:r>
                        <a:rPr lang="en-SG" sz="1000" b="0" dirty="0">
                          <a:solidFill>
                            <a:schemeClr val="tx1"/>
                          </a:solidFill>
                        </a:rPr>
                        <a:t>0.60</a:t>
                      </a:r>
                    </a:p>
                    <a:p>
                      <a:pPr algn="ctr"/>
                      <a:endParaRPr lang="en-SG" sz="1000" b="0" dirty="0">
                        <a:solidFill>
                          <a:schemeClr val="tx1"/>
                        </a:solidFill>
                      </a:endParaRPr>
                    </a:p>
                  </a:txBody>
                  <a:tcPr anchor="ctr"/>
                </a:tc>
                <a:tc>
                  <a:txBody>
                    <a:bodyPr/>
                    <a:lstStyle/>
                    <a:p>
                      <a:pPr algn="ctr"/>
                      <a:r>
                        <a:rPr lang="en-SG" sz="1000" b="0" dirty="0">
                          <a:solidFill>
                            <a:schemeClr val="tx1"/>
                          </a:solidFill>
                        </a:rPr>
                        <a:t>109.22</a:t>
                      </a:r>
                    </a:p>
                  </a:txBody>
                  <a:tcPr anchor="ctr"/>
                </a:tc>
                <a:extLst>
                  <a:ext uri="{0D108BD9-81ED-4DB2-BD59-A6C34878D82A}">
                    <a16:rowId xmlns:a16="http://schemas.microsoft.com/office/drawing/2014/main" val="896244866"/>
                  </a:ext>
                </a:extLst>
              </a:tr>
              <a:tr h="32842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000" b="0" dirty="0">
                          <a:solidFill>
                            <a:schemeClr val="tx1"/>
                          </a:solidFill>
                        </a:rPr>
                        <a:t>Combined</a:t>
                      </a:r>
                    </a:p>
                    <a:p>
                      <a:pPr algn="ctr"/>
                      <a:endParaRPr lang="en-SG" sz="1000" b="0" dirty="0">
                        <a:solidFill>
                          <a:schemeClr val="tx1"/>
                        </a:solidFill>
                      </a:endParaRPr>
                    </a:p>
                  </a:txBody>
                  <a:tcPr anchor="ctr"/>
                </a:tc>
                <a:tc>
                  <a:txBody>
                    <a:bodyPr/>
                    <a:lstStyle/>
                    <a:p>
                      <a:pPr algn="ctr"/>
                      <a:r>
                        <a:rPr lang="en-SG" sz="1000" b="0" dirty="0">
                          <a:solidFill>
                            <a:schemeClr val="tx1"/>
                          </a:solidFill>
                        </a:rPr>
                        <a:t>20.12</a:t>
                      </a:r>
                    </a:p>
                  </a:txBody>
                  <a:tcPr anchor="ctr"/>
                </a:tc>
                <a:tc>
                  <a:txBody>
                    <a:bodyPr/>
                    <a:lstStyle/>
                    <a:p>
                      <a:pPr algn="ctr"/>
                      <a:r>
                        <a:rPr lang="en-SG" sz="1000" b="0" dirty="0">
                          <a:solidFill>
                            <a:schemeClr val="tx1"/>
                          </a:solidFill>
                        </a:rPr>
                        <a:t>0.58</a:t>
                      </a:r>
                    </a:p>
                  </a:txBody>
                  <a:tcPr anchor="ctr"/>
                </a:tc>
                <a:tc>
                  <a:txBody>
                    <a:bodyPr/>
                    <a:lstStyle/>
                    <a:p>
                      <a:pPr algn="ctr"/>
                      <a:r>
                        <a:rPr lang="en-SG" sz="1000" b="0" dirty="0">
                          <a:solidFill>
                            <a:schemeClr val="tx1"/>
                          </a:solidFill>
                        </a:rPr>
                        <a:t>103.77</a:t>
                      </a:r>
                    </a:p>
                  </a:txBody>
                  <a:tcPr anchor="ctr"/>
                </a:tc>
                <a:extLst>
                  <a:ext uri="{0D108BD9-81ED-4DB2-BD59-A6C34878D82A}">
                    <a16:rowId xmlns:a16="http://schemas.microsoft.com/office/drawing/2014/main" val="670507835"/>
                  </a:ext>
                </a:extLst>
              </a:tr>
              <a:tr h="20210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000" b="0" i="0" u="none" strike="noStrike" kern="0" cap="none" spc="0" normalizeH="0" baseline="0" noProof="0" dirty="0">
                          <a:ln>
                            <a:noFill/>
                          </a:ln>
                          <a:solidFill>
                            <a:schemeClr val="tx1"/>
                          </a:solidFill>
                          <a:effectLst/>
                          <a:uLnTx/>
                          <a:uFillTx/>
                          <a:latin typeface="Arial"/>
                          <a:ea typeface="+mn-ea"/>
                          <a:cs typeface="+mn-cs"/>
                          <a:sym typeface="Arial"/>
                        </a:rPr>
                        <a:t>ChatGPT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000" b="0" i="0" u="none" strike="noStrike" kern="0" cap="none" spc="0" normalizeH="0" baseline="0" noProof="0" dirty="0">
                          <a:ln>
                            <a:noFill/>
                          </a:ln>
                          <a:solidFill>
                            <a:schemeClr val="tx1"/>
                          </a:solidFill>
                          <a:effectLst/>
                          <a:uLnTx/>
                          <a:uFillTx/>
                          <a:latin typeface="Arial"/>
                          <a:ea typeface="+mn-ea"/>
                          <a:cs typeface="+mn-cs"/>
                          <a:sym typeface="Arial"/>
                        </a:rPr>
                        <a:t>23.28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000" b="0" i="0" u="none" strike="noStrike" kern="0" cap="none" spc="0" normalizeH="0" baseline="0" noProof="0" dirty="0">
                          <a:ln>
                            <a:noFill/>
                          </a:ln>
                          <a:solidFill>
                            <a:schemeClr val="tx1"/>
                          </a:solidFill>
                          <a:effectLst/>
                          <a:uLnTx/>
                          <a:uFillTx/>
                          <a:latin typeface="Arial"/>
                          <a:ea typeface="+mn-ea"/>
                          <a:cs typeface="+mn-cs"/>
                          <a:sym typeface="Arial"/>
                        </a:rPr>
                        <a:t>0.82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000" b="0" i="0" u="none" strike="noStrike" kern="0" cap="none" spc="0" normalizeH="0" baseline="0" noProof="0" dirty="0">
                          <a:ln>
                            <a:noFill/>
                          </a:ln>
                          <a:solidFill>
                            <a:schemeClr val="tx1"/>
                          </a:solidFill>
                          <a:effectLst/>
                          <a:uLnTx/>
                          <a:uFillTx/>
                          <a:latin typeface="Arial"/>
                          <a:ea typeface="+mn-ea"/>
                          <a:cs typeface="+mn-cs"/>
                          <a:sym typeface="Arial"/>
                        </a:rPr>
                        <a:t>144.99</a:t>
                      </a:r>
                    </a:p>
                  </a:txBody>
                  <a:tcPr anchor="ctr"/>
                </a:tc>
                <a:extLst>
                  <a:ext uri="{0D108BD9-81ED-4DB2-BD59-A6C34878D82A}">
                    <a16:rowId xmlns:a16="http://schemas.microsoft.com/office/drawing/2014/main" val="3490773688"/>
                  </a:ext>
                </a:extLst>
              </a:tr>
            </a:tbl>
          </a:graphicData>
        </a:graphic>
      </p:graphicFrame>
      <p:graphicFrame>
        <p:nvGraphicFramePr>
          <p:cNvPr id="10" name="Table 9">
            <a:extLst>
              <a:ext uri="{FF2B5EF4-FFF2-40B4-BE49-F238E27FC236}">
                <a16:creationId xmlns:a16="http://schemas.microsoft.com/office/drawing/2014/main" id="{7EE8ABE5-5BF9-D37D-3919-ACAB1B4BFE3A}"/>
              </a:ext>
            </a:extLst>
          </p:cNvPr>
          <p:cNvGraphicFramePr>
            <a:graphicFrameLocks noGrp="1"/>
          </p:cNvGraphicFramePr>
          <p:nvPr>
            <p:extLst>
              <p:ext uri="{D42A27DB-BD31-4B8C-83A1-F6EECF244321}">
                <p14:modId xmlns:p14="http://schemas.microsoft.com/office/powerpoint/2010/main" val="2589803022"/>
              </p:ext>
            </p:extLst>
          </p:nvPr>
        </p:nvGraphicFramePr>
        <p:xfrm>
          <a:off x="144076" y="3962885"/>
          <a:ext cx="4570800" cy="2225040"/>
        </p:xfrm>
        <a:graphic>
          <a:graphicData uri="http://schemas.openxmlformats.org/drawingml/2006/table">
            <a:tbl>
              <a:tblPr firstRow="1" bandRow="1">
                <a:tableStyleId>{72833802-FEF1-4C79-8D5D-14CF1EAF98D9}</a:tableStyleId>
              </a:tblPr>
              <a:tblGrid>
                <a:gridCol w="784252">
                  <a:extLst>
                    <a:ext uri="{9D8B030D-6E8A-4147-A177-3AD203B41FA5}">
                      <a16:colId xmlns:a16="http://schemas.microsoft.com/office/drawing/2014/main" val="3994125744"/>
                    </a:ext>
                  </a:extLst>
                </a:gridCol>
                <a:gridCol w="946637">
                  <a:extLst>
                    <a:ext uri="{9D8B030D-6E8A-4147-A177-3AD203B41FA5}">
                      <a16:colId xmlns:a16="http://schemas.microsoft.com/office/drawing/2014/main" val="1001685767"/>
                    </a:ext>
                  </a:extLst>
                </a:gridCol>
                <a:gridCol w="946637">
                  <a:extLst>
                    <a:ext uri="{9D8B030D-6E8A-4147-A177-3AD203B41FA5}">
                      <a16:colId xmlns:a16="http://schemas.microsoft.com/office/drawing/2014/main" val="105794183"/>
                    </a:ext>
                  </a:extLst>
                </a:gridCol>
                <a:gridCol w="946637">
                  <a:extLst>
                    <a:ext uri="{9D8B030D-6E8A-4147-A177-3AD203B41FA5}">
                      <a16:colId xmlns:a16="http://schemas.microsoft.com/office/drawing/2014/main" val="3898017296"/>
                    </a:ext>
                  </a:extLst>
                </a:gridCol>
                <a:gridCol w="946637">
                  <a:extLst>
                    <a:ext uri="{9D8B030D-6E8A-4147-A177-3AD203B41FA5}">
                      <a16:colId xmlns:a16="http://schemas.microsoft.com/office/drawing/2014/main" val="2344847989"/>
                    </a:ext>
                  </a:extLst>
                </a:gridCol>
              </a:tblGrid>
              <a:tr h="283779">
                <a:tc>
                  <a:txBody>
                    <a:bodyPr/>
                    <a:lstStyle/>
                    <a:p>
                      <a:pPr algn="ctr"/>
                      <a:endParaRPr lang="en-SG" sz="1000" b="0" dirty="0">
                        <a:solidFill>
                          <a:schemeClr val="bg1"/>
                        </a:solidFill>
                      </a:endParaRPr>
                    </a:p>
                  </a:txBody>
                  <a:tcPr anchor="ctr"/>
                </a:tc>
                <a:tc>
                  <a:txBody>
                    <a:bodyPr/>
                    <a:lstStyle/>
                    <a:p>
                      <a:pPr algn="ctr"/>
                      <a:r>
                        <a:rPr lang="en-SG" sz="1000" b="0" i="0" u="none" strike="noStrike" cap="none" dirty="0">
                          <a:solidFill>
                            <a:schemeClr val="bg1"/>
                          </a:solidFill>
                          <a:effectLst/>
                          <a:latin typeface="+mn-lt"/>
                          <a:ea typeface="+mn-ea"/>
                          <a:cs typeface="+mn-cs"/>
                          <a:sym typeface="Arial"/>
                        </a:rPr>
                        <a:t>Annualized Volatility (%)</a:t>
                      </a:r>
                      <a:endParaRPr lang="en-SG" sz="1000" b="0" dirty="0">
                        <a:solidFill>
                          <a:schemeClr val="bg1"/>
                        </a:solidFill>
                      </a:endParaRPr>
                    </a:p>
                  </a:txBody>
                  <a:tcPr anchor="ctr"/>
                </a:tc>
                <a:tc>
                  <a:txBody>
                    <a:bodyPr/>
                    <a:lstStyle/>
                    <a:p>
                      <a:pPr algn="ctr"/>
                      <a:r>
                        <a:rPr lang="en-SG" sz="1000" b="0" u="none" strike="noStrike" cap="none" dirty="0">
                          <a:solidFill>
                            <a:schemeClr val="bg1"/>
                          </a:solidFill>
                          <a:effectLst/>
                          <a:sym typeface="Arial"/>
                        </a:rPr>
                        <a:t>Sortino Ratio</a:t>
                      </a:r>
                      <a:endParaRPr lang="en-SG" sz="1000" b="0" dirty="0">
                        <a:solidFill>
                          <a:schemeClr val="bg1"/>
                        </a:solidFill>
                      </a:endParaRPr>
                    </a:p>
                  </a:txBody>
                  <a:tcPr anchor="ctr"/>
                </a:tc>
                <a:tc>
                  <a:txBody>
                    <a:bodyPr/>
                    <a:lstStyle/>
                    <a:p>
                      <a:pPr algn="ctr"/>
                      <a:r>
                        <a:rPr lang="en-SG" sz="1000" b="0" u="none" strike="noStrike" cap="none" dirty="0">
                          <a:solidFill>
                            <a:schemeClr val="bg1"/>
                          </a:solidFill>
                          <a:effectLst/>
                          <a:sym typeface="Arial"/>
                        </a:rPr>
                        <a:t>(Monthly) </a:t>
                      </a:r>
                      <a:r>
                        <a:rPr lang="en-SG" sz="1000" b="0" u="none" strike="noStrike" cap="none" dirty="0" err="1">
                          <a:solidFill>
                            <a:schemeClr val="bg1"/>
                          </a:solidFill>
                          <a:effectLst/>
                          <a:sym typeface="Arial"/>
                        </a:rPr>
                        <a:t>CVaR</a:t>
                      </a:r>
                      <a:r>
                        <a:rPr lang="en-SG" sz="1000" b="0" u="none" strike="noStrike" cap="none" dirty="0">
                          <a:solidFill>
                            <a:schemeClr val="bg1"/>
                          </a:solidFill>
                          <a:effectLst/>
                          <a:sym typeface="Arial"/>
                        </a:rPr>
                        <a:t> (5%)</a:t>
                      </a:r>
                      <a:endParaRPr lang="en-SG" sz="1000" b="0" dirty="0">
                        <a:solidFill>
                          <a:schemeClr val="bg1"/>
                        </a:solidFill>
                      </a:endParaRPr>
                    </a:p>
                  </a:txBody>
                  <a:tcPr anchor="ctr"/>
                </a:tc>
                <a:tc>
                  <a:txBody>
                    <a:bodyPr/>
                    <a:lstStyle/>
                    <a:p>
                      <a:pPr algn="ctr"/>
                      <a:r>
                        <a:rPr lang="en-SG" sz="1000" b="0" u="none" strike="noStrike" cap="none" dirty="0">
                          <a:solidFill>
                            <a:schemeClr val="bg1"/>
                          </a:solidFill>
                          <a:effectLst/>
                          <a:sym typeface="Arial"/>
                        </a:rPr>
                        <a:t>Max Drawdown</a:t>
                      </a:r>
                      <a:endParaRPr lang="en-SG" sz="1000" b="0" dirty="0">
                        <a:solidFill>
                          <a:schemeClr val="bg1"/>
                        </a:solidFill>
                      </a:endParaRPr>
                    </a:p>
                  </a:txBody>
                  <a:tcPr anchor="ctr"/>
                </a:tc>
                <a:extLst>
                  <a:ext uri="{0D108BD9-81ED-4DB2-BD59-A6C34878D82A}">
                    <a16:rowId xmlns:a16="http://schemas.microsoft.com/office/drawing/2014/main" val="1432636686"/>
                  </a:ext>
                </a:extLst>
              </a:tr>
              <a:tr h="283779">
                <a:tc>
                  <a:txBody>
                    <a:bodyPr/>
                    <a:lstStyle/>
                    <a:p>
                      <a:pPr algn="ctr"/>
                      <a:r>
                        <a:rPr lang="en-SG" sz="1000" b="0" u="none" strike="noStrike" cap="none" dirty="0">
                          <a:solidFill>
                            <a:schemeClr val="tx1"/>
                          </a:solidFill>
                          <a:effectLst/>
                          <a:sym typeface="Arial"/>
                        </a:rPr>
                        <a:t>No Hedging </a:t>
                      </a:r>
                      <a:endParaRPr lang="en-SG" sz="1000" b="0" dirty="0">
                        <a:solidFill>
                          <a:schemeClr val="tx1"/>
                        </a:solidFill>
                      </a:endParaRPr>
                    </a:p>
                    <a:p>
                      <a:pPr algn="ctr"/>
                      <a:endParaRPr lang="en-SG" sz="1000" b="0" dirty="0">
                        <a:solidFill>
                          <a:schemeClr val="tx1"/>
                        </a:solidFill>
                      </a:endParaRPr>
                    </a:p>
                  </a:txBody>
                  <a:tcPr anchor="ctr"/>
                </a:tc>
                <a:tc>
                  <a:txBody>
                    <a:bodyPr/>
                    <a:lstStyle/>
                    <a:p>
                      <a:pPr algn="ctr"/>
                      <a:r>
                        <a:rPr lang="en-SG" sz="1000" b="0" dirty="0">
                          <a:solidFill>
                            <a:schemeClr val="tx1"/>
                          </a:solidFill>
                        </a:rPr>
                        <a:t>23.65</a:t>
                      </a:r>
                    </a:p>
                  </a:txBody>
                  <a:tcPr anchor="ctr"/>
                </a:tc>
                <a:tc>
                  <a:txBody>
                    <a:bodyPr/>
                    <a:lstStyle/>
                    <a:p>
                      <a:pPr algn="ctr"/>
                      <a:r>
                        <a:rPr lang="en-SG" sz="1000" b="0" dirty="0">
                          <a:solidFill>
                            <a:schemeClr val="tx1"/>
                          </a:solidFill>
                        </a:rPr>
                        <a:t>1.99</a:t>
                      </a:r>
                    </a:p>
                  </a:txBody>
                  <a:tcPr anchor="ctr"/>
                </a:tc>
                <a:tc>
                  <a:txBody>
                    <a:bodyPr/>
                    <a:lstStyle/>
                    <a:p>
                      <a:pPr algn="ctr"/>
                      <a:r>
                        <a:rPr lang="en-SG" sz="1000" b="0" dirty="0">
                          <a:solidFill>
                            <a:schemeClr val="tx1"/>
                          </a:solidFill>
                        </a:rPr>
                        <a:t>-11</a:t>
                      </a:r>
                    </a:p>
                  </a:txBody>
                  <a:tcPr anchor="ctr"/>
                </a:tc>
                <a:tc>
                  <a:txBody>
                    <a:bodyPr/>
                    <a:lstStyle/>
                    <a:p>
                      <a:pPr algn="ctr"/>
                      <a:r>
                        <a:rPr lang="en-SG" sz="1000" b="0" dirty="0">
                          <a:solidFill>
                            <a:schemeClr val="tx1"/>
                          </a:solidFill>
                        </a:rPr>
                        <a:t>-24.39</a:t>
                      </a:r>
                    </a:p>
                  </a:txBody>
                  <a:tcPr anchor="ctr"/>
                </a:tc>
                <a:extLst>
                  <a:ext uri="{0D108BD9-81ED-4DB2-BD59-A6C34878D82A}">
                    <a16:rowId xmlns:a16="http://schemas.microsoft.com/office/drawing/2014/main" val="3020895422"/>
                  </a:ext>
                </a:extLst>
              </a:tr>
              <a:tr h="174634">
                <a:tc>
                  <a:txBody>
                    <a:bodyPr/>
                    <a:lstStyle/>
                    <a:p>
                      <a:pPr algn="ctr"/>
                      <a:r>
                        <a:rPr lang="en-SG" sz="1000" b="0">
                          <a:solidFill>
                            <a:schemeClr val="tx1"/>
                          </a:solidFill>
                        </a:rPr>
                        <a:t>FinBERT</a:t>
                      </a:r>
                    </a:p>
                  </a:txBody>
                  <a:tcPr anchor="ctr"/>
                </a:tc>
                <a:tc>
                  <a:txBody>
                    <a:bodyPr/>
                    <a:lstStyle/>
                    <a:p>
                      <a:pPr algn="ctr"/>
                      <a:r>
                        <a:rPr lang="en-SG" sz="1000" b="0" dirty="0">
                          <a:solidFill>
                            <a:schemeClr val="tx1"/>
                          </a:solidFill>
                        </a:rPr>
                        <a:t>27.09</a:t>
                      </a:r>
                    </a:p>
                  </a:txBody>
                  <a:tcPr anchor="ctr"/>
                </a:tc>
                <a:tc>
                  <a:txBody>
                    <a:bodyPr/>
                    <a:lstStyle/>
                    <a:p>
                      <a:pPr algn="ctr"/>
                      <a:r>
                        <a:rPr lang="en-SG" sz="1000" b="0" dirty="0">
                          <a:solidFill>
                            <a:schemeClr val="tx1"/>
                          </a:solidFill>
                        </a:rPr>
                        <a:t>0.73</a:t>
                      </a:r>
                    </a:p>
                  </a:txBody>
                  <a:tcPr anchor="ctr"/>
                </a:tc>
                <a:tc>
                  <a:txBody>
                    <a:bodyPr/>
                    <a:lstStyle/>
                    <a:p>
                      <a:pPr algn="ctr"/>
                      <a:r>
                        <a:rPr lang="en-SG" sz="1000" b="0" dirty="0">
                          <a:solidFill>
                            <a:schemeClr val="tx1"/>
                          </a:solidFill>
                        </a:rPr>
                        <a:t>-18</a:t>
                      </a:r>
                    </a:p>
                  </a:txBody>
                  <a:tcPr anchor="ctr"/>
                </a:tc>
                <a:tc>
                  <a:txBody>
                    <a:bodyPr/>
                    <a:lstStyle/>
                    <a:p>
                      <a:pPr algn="ctr"/>
                      <a:r>
                        <a:rPr lang="en-SG" sz="1000" b="0" dirty="0">
                          <a:solidFill>
                            <a:schemeClr val="tx1"/>
                          </a:solidFill>
                        </a:rPr>
                        <a:t>-31.08</a:t>
                      </a:r>
                    </a:p>
                  </a:txBody>
                  <a:tcPr anchor="ctr"/>
                </a:tc>
                <a:extLst>
                  <a:ext uri="{0D108BD9-81ED-4DB2-BD59-A6C34878D82A}">
                    <a16:rowId xmlns:a16="http://schemas.microsoft.com/office/drawing/2014/main" val="260388117"/>
                  </a:ext>
                </a:extLst>
              </a:tr>
              <a:tr h="283779">
                <a:tc>
                  <a:txBody>
                    <a:bodyPr/>
                    <a:lstStyle/>
                    <a:p>
                      <a:pPr algn="ctr"/>
                      <a:r>
                        <a:rPr lang="en-SG" sz="1000" b="0" u="none" strike="noStrike" cap="none" dirty="0">
                          <a:solidFill>
                            <a:schemeClr val="tx1"/>
                          </a:solidFill>
                          <a:effectLst/>
                          <a:sym typeface="Arial"/>
                        </a:rPr>
                        <a:t>MD</a:t>
                      </a:r>
                      <a:endParaRPr lang="en-SG" sz="1000" b="0" dirty="0">
                        <a:solidFill>
                          <a:schemeClr val="tx1"/>
                        </a:solidFill>
                      </a:endParaRPr>
                    </a:p>
                  </a:txBody>
                  <a:tcPr anchor="ctr"/>
                </a:tc>
                <a:tc>
                  <a:txBody>
                    <a:bodyPr/>
                    <a:lstStyle/>
                    <a:p>
                      <a:pPr algn="ctr"/>
                      <a:r>
                        <a:rPr lang="en-SG" sz="1000" b="0" dirty="0">
                          <a:solidFill>
                            <a:schemeClr val="tx1"/>
                          </a:solidFill>
                        </a:rPr>
                        <a:t>28.13</a:t>
                      </a:r>
                    </a:p>
                  </a:txBody>
                  <a:tcPr anchor="ctr"/>
                </a:tc>
                <a:tc>
                  <a:txBody>
                    <a:bodyPr/>
                    <a:lstStyle/>
                    <a:p>
                      <a:pPr algn="ctr"/>
                      <a:r>
                        <a:rPr lang="en-SG" sz="1000" b="0" dirty="0">
                          <a:solidFill>
                            <a:schemeClr val="tx1"/>
                          </a:solidFill>
                        </a:rPr>
                        <a:t>0.92</a:t>
                      </a:r>
                    </a:p>
                    <a:p>
                      <a:pPr algn="ctr"/>
                      <a:endParaRPr lang="en-SG" sz="1000" b="0" dirty="0">
                        <a:solidFill>
                          <a:schemeClr val="tx1"/>
                        </a:solidFill>
                      </a:endParaRPr>
                    </a:p>
                  </a:txBody>
                  <a:tcPr anchor="ctr"/>
                </a:tc>
                <a:tc>
                  <a:txBody>
                    <a:bodyPr/>
                    <a:lstStyle/>
                    <a:p>
                      <a:pPr algn="ctr"/>
                      <a:r>
                        <a:rPr lang="en-SG" sz="1000" b="0" dirty="0">
                          <a:solidFill>
                            <a:schemeClr val="tx1"/>
                          </a:solidFill>
                        </a:rPr>
                        <a:t>-17</a:t>
                      </a:r>
                    </a:p>
                  </a:txBody>
                  <a:tcPr anchor="ctr"/>
                </a:tc>
                <a:tc>
                  <a:txBody>
                    <a:bodyPr/>
                    <a:lstStyle/>
                    <a:p>
                      <a:pPr algn="ctr"/>
                      <a:r>
                        <a:rPr lang="en-SG" sz="1000" b="0" dirty="0">
                          <a:solidFill>
                            <a:schemeClr val="tx1"/>
                          </a:solidFill>
                        </a:rPr>
                        <a:t>-29.47</a:t>
                      </a:r>
                    </a:p>
                  </a:txBody>
                  <a:tcPr anchor="ctr"/>
                </a:tc>
                <a:extLst>
                  <a:ext uri="{0D108BD9-81ED-4DB2-BD59-A6C34878D82A}">
                    <a16:rowId xmlns:a16="http://schemas.microsoft.com/office/drawing/2014/main" val="896244866"/>
                  </a:ext>
                </a:extLst>
              </a:tr>
              <a:tr h="28377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000" b="0" dirty="0">
                          <a:solidFill>
                            <a:schemeClr val="tx1"/>
                          </a:solidFill>
                        </a:rPr>
                        <a:t>Combined</a:t>
                      </a:r>
                    </a:p>
                    <a:p>
                      <a:pPr algn="ctr"/>
                      <a:endParaRPr lang="en-SG" sz="1000" b="0" dirty="0">
                        <a:solidFill>
                          <a:schemeClr val="tx1"/>
                        </a:solidFill>
                      </a:endParaRPr>
                    </a:p>
                  </a:txBody>
                  <a:tcPr anchor="ctr"/>
                </a:tc>
                <a:tc>
                  <a:txBody>
                    <a:bodyPr/>
                    <a:lstStyle/>
                    <a:p>
                      <a:pPr algn="ctr"/>
                      <a:r>
                        <a:rPr lang="en-SG" sz="1000" b="0" dirty="0">
                          <a:solidFill>
                            <a:schemeClr val="tx1"/>
                          </a:solidFill>
                        </a:rPr>
                        <a:t>27.84</a:t>
                      </a:r>
                    </a:p>
                  </a:txBody>
                  <a:tcPr anchor="ctr"/>
                </a:tc>
                <a:tc>
                  <a:txBody>
                    <a:bodyPr/>
                    <a:lstStyle/>
                    <a:p>
                      <a:pPr algn="ctr"/>
                      <a:r>
                        <a:rPr lang="en-SG" sz="1000" b="0" dirty="0">
                          <a:solidFill>
                            <a:schemeClr val="tx1"/>
                          </a:solidFill>
                        </a:rPr>
                        <a:t>0.88</a:t>
                      </a:r>
                    </a:p>
                  </a:txBody>
                  <a:tcPr anchor="ctr"/>
                </a:tc>
                <a:tc>
                  <a:txBody>
                    <a:bodyPr/>
                    <a:lstStyle/>
                    <a:p>
                      <a:pPr algn="ctr"/>
                      <a:r>
                        <a:rPr lang="en-SG" sz="1000" b="0" dirty="0">
                          <a:solidFill>
                            <a:schemeClr val="tx1"/>
                          </a:solidFill>
                        </a:rPr>
                        <a:t>-17</a:t>
                      </a:r>
                    </a:p>
                  </a:txBody>
                  <a:tcPr anchor="ctr"/>
                </a:tc>
                <a:tc>
                  <a:txBody>
                    <a:bodyPr/>
                    <a:lstStyle/>
                    <a:p>
                      <a:pPr algn="ctr"/>
                      <a:r>
                        <a:rPr lang="en-SG" sz="1000" b="0" dirty="0">
                          <a:solidFill>
                            <a:schemeClr val="tx1"/>
                          </a:solidFill>
                        </a:rPr>
                        <a:t>-29.96</a:t>
                      </a:r>
                    </a:p>
                  </a:txBody>
                  <a:tcPr anchor="ctr"/>
                </a:tc>
                <a:extLst>
                  <a:ext uri="{0D108BD9-81ED-4DB2-BD59-A6C34878D82A}">
                    <a16:rowId xmlns:a16="http://schemas.microsoft.com/office/drawing/2014/main" val="670507835"/>
                  </a:ext>
                </a:extLst>
              </a:tr>
              <a:tr h="17463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000" b="0" i="0" u="none" strike="noStrike" kern="0" cap="none" spc="0" normalizeH="0" baseline="0" noProof="0" dirty="0">
                          <a:ln>
                            <a:noFill/>
                          </a:ln>
                          <a:solidFill>
                            <a:schemeClr val="tx1"/>
                          </a:solidFill>
                          <a:effectLst/>
                          <a:uLnTx/>
                          <a:uFillTx/>
                          <a:latin typeface="Arial"/>
                          <a:ea typeface="+mn-ea"/>
                          <a:cs typeface="+mn-cs"/>
                          <a:sym typeface="Arial"/>
                        </a:rPr>
                        <a:t>ChatGPT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000" b="0" i="0" u="none" strike="noStrike" kern="0" cap="none" spc="0" normalizeH="0" baseline="0" noProof="0" dirty="0">
                          <a:ln>
                            <a:noFill/>
                          </a:ln>
                          <a:solidFill>
                            <a:schemeClr val="tx1"/>
                          </a:solidFill>
                          <a:effectLst/>
                          <a:uLnTx/>
                          <a:uFillTx/>
                          <a:latin typeface="Arial"/>
                          <a:ea typeface="+mn-ea"/>
                          <a:cs typeface="+mn-cs"/>
                          <a:sym typeface="Arial"/>
                        </a:rPr>
                        <a:t>23.63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000" b="0" i="0" u="none" strike="noStrike" kern="0" cap="none" spc="0" normalizeH="0" baseline="0" noProof="0" dirty="0">
                          <a:ln>
                            <a:noFill/>
                          </a:ln>
                          <a:solidFill>
                            <a:schemeClr val="tx1"/>
                          </a:solidFill>
                          <a:effectLst/>
                          <a:uLnTx/>
                          <a:uFillTx/>
                          <a:latin typeface="Arial"/>
                          <a:ea typeface="+mn-ea"/>
                          <a:cs typeface="+mn-cs"/>
                          <a:sym typeface="Arial"/>
                        </a:rPr>
                        <a:t>1.80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000" b="0" i="0" u="none" strike="noStrike" kern="0" cap="none" spc="0" normalizeH="0" baseline="0" noProof="0" dirty="0">
                          <a:ln>
                            <a:noFill/>
                          </a:ln>
                          <a:solidFill>
                            <a:schemeClr val="tx1"/>
                          </a:solidFill>
                          <a:effectLst/>
                          <a:uLnTx/>
                          <a:uFillTx/>
                          <a:latin typeface="Arial"/>
                          <a:ea typeface="+mn-ea"/>
                          <a:cs typeface="+mn-cs"/>
                          <a:sym typeface="Arial"/>
                        </a:rPr>
                        <a:t>-11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000" b="0" i="0" u="none" strike="noStrike" kern="0" cap="none" spc="0" normalizeH="0" baseline="0" noProof="0" dirty="0">
                          <a:ln>
                            <a:noFill/>
                          </a:ln>
                          <a:solidFill>
                            <a:schemeClr val="tx1"/>
                          </a:solidFill>
                          <a:effectLst/>
                          <a:uLnTx/>
                          <a:uFillTx/>
                          <a:latin typeface="Arial"/>
                          <a:ea typeface="+mn-ea"/>
                          <a:cs typeface="+mn-cs"/>
                          <a:sym typeface="Arial"/>
                        </a:rPr>
                        <a:t>-25.01</a:t>
                      </a:r>
                    </a:p>
                  </a:txBody>
                  <a:tcPr anchor="ctr"/>
                </a:tc>
                <a:extLst>
                  <a:ext uri="{0D108BD9-81ED-4DB2-BD59-A6C34878D82A}">
                    <a16:rowId xmlns:a16="http://schemas.microsoft.com/office/drawing/2014/main" val="3490773688"/>
                  </a:ext>
                </a:extLst>
              </a:tr>
            </a:tbl>
          </a:graphicData>
        </a:graphic>
      </p:graphicFrame>
      <p:sp>
        <p:nvSpPr>
          <p:cNvPr id="11" name="TextBox 10">
            <a:extLst>
              <a:ext uri="{FF2B5EF4-FFF2-40B4-BE49-F238E27FC236}">
                <a16:creationId xmlns:a16="http://schemas.microsoft.com/office/drawing/2014/main" id="{4C683A87-8235-0704-A147-A3082CF1BBB1}"/>
              </a:ext>
            </a:extLst>
          </p:cNvPr>
          <p:cNvSpPr txBox="1"/>
          <p:nvPr/>
        </p:nvSpPr>
        <p:spPr>
          <a:xfrm>
            <a:off x="144076" y="925982"/>
            <a:ext cx="8752114" cy="369332"/>
          </a:xfrm>
          <a:prstGeom prst="rect">
            <a:avLst/>
          </a:prstGeom>
          <a:noFill/>
        </p:spPr>
        <p:txBody>
          <a:bodyPr wrap="square">
            <a:spAutoFit/>
          </a:bodyPr>
          <a:lstStyle/>
          <a:p>
            <a:pPr lvl="0"/>
            <a:r>
              <a:rPr lang="en-US" sz="1800" b="1" dirty="0">
                <a:latin typeface="Aptos" panose="020B0004020202020204" pitchFamily="34" charset="0"/>
              </a:rPr>
              <a:t>Returns Metrics</a:t>
            </a:r>
          </a:p>
        </p:txBody>
      </p:sp>
      <p:sp>
        <p:nvSpPr>
          <p:cNvPr id="12" name="TextBox 11">
            <a:extLst>
              <a:ext uri="{FF2B5EF4-FFF2-40B4-BE49-F238E27FC236}">
                <a16:creationId xmlns:a16="http://schemas.microsoft.com/office/drawing/2014/main" id="{A8330354-CB71-F286-A7C3-A974B075F4BF}"/>
              </a:ext>
            </a:extLst>
          </p:cNvPr>
          <p:cNvSpPr txBox="1"/>
          <p:nvPr/>
        </p:nvSpPr>
        <p:spPr>
          <a:xfrm>
            <a:off x="144077" y="3575601"/>
            <a:ext cx="8752114" cy="369332"/>
          </a:xfrm>
          <a:prstGeom prst="rect">
            <a:avLst/>
          </a:prstGeom>
          <a:noFill/>
        </p:spPr>
        <p:txBody>
          <a:bodyPr wrap="square">
            <a:spAutoFit/>
          </a:bodyPr>
          <a:lstStyle/>
          <a:p>
            <a:pPr lvl="0"/>
            <a:r>
              <a:rPr lang="en-US" sz="1800" b="1" dirty="0">
                <a:latin typeface="Aptos" panose="020B0004020202020204" pitchFamily="34" charset="0"/>
              </a:rPr>
              <a:t>Risk Metrics</a:t>
            </a:r>
          </a:p>
        </p:txBody>
      </p:sp>
      <p:sp>
        <p:nvSpPr>
          <p:cNvPr id="20" name="TextBox 19">
            <a:extLst>
              <a:ext uri="{FF2B5EF4-FFF2-40B4-BE49-F238E27FC236}">
                <a16:creationId xmlns:a16="http://schemas.microsoft.com/office/drawing/2014/main" id="{EFC17654-CB29-E64A-6900-63E4B3923432}"/>
              </a:ext>
            </a:extLst>
          </p:cNvPr>
          <p:cNvSpPr txBox="1"/>
          <p:nvPr/>
        </p:nvSpPr>
        <p:spPr>
          <a:xfrm>
            <a:off x="328881" y="81625"/>
            <a:ext cx="8752114" cy="369332"/>
          </a:xfrm>
          <a:prstGeom prst="rect">
            <a:avLst/>
          </a:prstGeom>
          <a:noFill/>
        </p:spPr>
        <p:txBody>
          <a:bodyPr wrap="square">
            <a:spAutoFit/>
          </a:bodyPr>
          <a:lstStyle/>
          <a:p>
            <a:pPr lvl="0"/>
            <a:r>
              <a:rPr lang="en-US" sz="1800" b="1" dirty="0">
                <a:latin typeface="Aptos" panose="020B0004020202020204" pitchFamily="34" charset="0"/>
              </a:rPr>
              <a:t>Back-Testing Results</a:t>
            </a:r>
          </a:p>
        </p:txBody>
      </p:sp>
      <p:sp>
        <p:nvSpPr>
          <p:cNvPr id="21" name="TextBox 20">
            <a:extLst>
              <a:ext uri="{FF2B5EF4-FFF2-40B4-BE49-F238E27FC236}">
                <a16:creationId xmlns:a16="http://schemas.microsoft.com/office/drawing/2014/main" id="{D0837612-3779-3B95-5E04-8DFD179AAA2D}"/>
              </a:ext>
            </a:extLst>
          </p:cNvPr>
          <p:cNvSpPr txBox="1"/>
          <p:nvPr/>
        </p:nvSpPr>
        <p:spPr>
          <a:xfrm>
            <a:off x="489490" y="445892"/>
            <a:ext cx="8752114" cy="276999"/>
          </a:xfrm>
          <a:prstGeom prst="rect">
            <a:avLst/>
          </a:prstGeom>
          <a:noFill/>
        </p:spPr>
        <p:txBody>
          <a:bodyPr wrap="square">
            <a:spAutoFit/>
          </a:bodyPr>
          <a:lstStyle/>
          <a:p>
            <a:pPr lvl="0"/>
            <a:r>
              <a:rPr lang="en-US" sz="1200" b="1" i="1" dirty="0">
                <a:latin typeface="Aptos" panose="020B0004020202020204" pitchFamily="34" charset="0"/>
              </a:rPr>
              <a:t>Findings – MVO Results</a:t>
            </a:r>
          </a:p>
        </p:txBody>
      </p:sp>
      <p:pic>
        <p:nvPicPr>
          <p:cNvPr id="23" name="Picture 22">
            <a:extLst>
              <a:ext uri="{FF2B5EF4-FFF2-40B4-BE49-F238E27FC236}">
                <a16:creationId xmlns:a16="http://schemas.microsoft.com/office/drawing/2014/main" id="{D9AF202B-8624-B9B2-CA66-FBC55218D914}"/>
              </a:ext>
            </a:extLst>
          </p:cNvPr>
          <p:cNvPicPr>
            <a:picLocks noChangeAspect="1"/>
          </p:cNvPicPr>
          <p:nvPr/>
        </p:nvPicPr>
        <p:blipFill>
          <a:blip r:embed="rId4"/>
          <a:stretch>
            <a:fillRect/>
          </a:stretch>
        </p:blipFill>
        <p:spPr>
          <a:xfrm>
            <a:off x="5592417" y="3820065"/>
            <a:ext cx="6511416" cy="2592043"/>
          </a:xfrm>
          <a:prstGeom prst="rect">
            <a:avLst/>
          </a:prstGeom>
        </p:spPr>
      </p:pic>
    </p:spTree>
    <p:extLst>
      <p:ext uri="{BB962C8B-B14F-4D97-AF65-F5344CB8AC3E}">
        <p14:creationId xmlns:p14="http://schemas.microsoft.com/office/powerpoint/2010/main" val="538941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E143A1-18E7-B9EA-2117-47D87F41677D}"/>
              </a:ext>
            </a:extLst>
          </p:cNvPr>
          <p:cNvPicPr>
            <a:picLocks noChangeAspect="1"/>
          </p:cNvPicPr>
          <p:nvPr/>
        </p:nvPicPr>
        <p:blipFill>
          <a:blip r:embed="rId3"/>
          <a:srcRect t="71598"/>
          <a:stretch/>
        </p:blipFill>
        <p:spPr>
          <a:xfrm>
            <a:off x="4610100" y="4400417"/>
            <a:ext cx="7334250" cy="1951727"/>
          </a:xfrm>
          <a:prstGeom prst="rect">
            <a:avLst/>
          </a:prstGeom>
        </p:spPr>
      </p:pic>
      <p:pic>
        <p:nvPicPr>
          <p:cNvPr id="5" name="Picture 4">
            <a:extLst>
              <a:ext uri="{FF2B5EF4-FFF2-40B4-BE49-F238E27FC236}">
                <a16:creationId xmlns:a16="http://schemas.microsoft.com/office/drawing/2014/main" id="{1680952B-A9F7-C40E-07B2-FB67F5CA6201}"/>
              </a:ext>
            </a:extLst>
          </p:cNvPr>
          <p:cNvPicPr>
            <a:picLocks noChangeAspect="1"/>
          </p:cNvPicPr>
          <p:nvPr/>
        </p:nvPicPr>
        <p:blipFill>
          <a:blip r:embed="rId4"/>
          <a:stretch>
            <a:fillRect/>
          </a:stretch>
        </p:blipFill>
        <p:spPr>
          <a:xfrm>
            <a:off x="4848225" y="1191233"/>
            <a:ext cx="6934200" cy="3081483"/>
          </a:xfrm>
          <a:prstGeom prst="rect">
            <a:avLst/>
          </a:prstGeom>
        </p:spPr>
      </p:pic>
      <p:graphicFrame>
        <p:nvGraphicFramePr>
          <p:cNvPr id="6" name="Table 5">
            <a:extLst>
              <a:ext uri="{FF2B5EF4-FFF2-40B4-BE49-F238E27FC236}">
                <a16:creationId xmlns:a16="http://schemas.microsoft.com/office/drawing/2014/main" id="{516C16C0-1848-DAA6-6CF1-C5A17569409C}"/>
              </a:ext>
            </a:extLst>
          </p:cNvPr>
          <p:cNvGraphicFramePr>
            <a:graphicFrameLocks noGrp="1"/>
          </p:cNvGraphicFramePr>
          <p:nvPr>
            <p:extLst>
              <p:ext uri="{D42A27DB-BD31-4B8C-83A1-F6EECF244321}">
                <p14:modId xmlns:p14="http://schemas.microsoft.com/office/powerpoint/2010/main" val="3846892347"/>
              </p:ext>
            </p:extLst>
          </p:nvPr>
        </p:nvGraphicFramePr>
        <p:xfrm>
          <a:off x="142876" y="1371600"/>
          <a:ext cx="4705349" cy="2656280"/>
        </p:xfrm>
        <a:graphic>
          <a:graphicData uri="http://schemas.openxmlformats.org/drawingml/2006/table">
            <a:tbl>
              <a:tblPr firstRow="1" bandRow="1">
                <a:tableStyleId>{72833802-FEF1-4C79-8D5D-14CF1EAF98D9}</a:tableStyleId>
              </a:tblPr>
              <a:tblGrid>
                <a:gridCol w="1095704">
                  <a:extLst>
                    <a:ext uri="{9D8B030D-6E8A-4147-A177-3AD203B41FA5}">
                      <a16:colId xmlns:a16="http://schemas.microsoft.com/office/drawing/2014/main" val="3994125744"/>
                    </a:ext>
                  </a:extLst>
                </a:gridCol>
                <a:gridCol w="1203215">
                  <a:extLst>
                    <a:ext uri="{9D8B030D-6E8A-4147-A177-3AD203B41FA5}">
                      <a16:colId xmlns:a16="http://schemas.microsoft.com/office/drawing/2014/main" val="1001685767"/>
                    </a:ext>
                  </a:extLst>
                </a:gridCol>
                <a:gridCol w="1203215">
                  <a:extLst>
                    <a:ext uri="{9D8B030D-6E8A-4147-A177-3AD203B41FA5}">
                      <a16:colId xmlns:a16="http://schemas.microsoft.com/office/drawing/2014/main" val="2922721600"/>
                    </a:ext>
                  </a:extLst>
                </a:gridCol>
                <a:gridCol w="1203215">
                  <a:extLst>
                    <a:ext uri="{9D8B030D-6E8A-4147-A177-3AD203B41FA5}">
                      <a16:colId xmlns:a16="http://schemas.microsoft.com/office/drawing/2014/main" val="1397219946"/>
                    </a:ext>
                  </a:extLst>
                </a:gridCol>
              </a:tblGrid>
              <a:tr h="878257">
                <a:tc>
                  <a:txBody>
                    <a:bodyPr/>
                    <a:lstStyle/>
                    <a:p>
                      <a:pPr algn="ctr"/>
                      <a:endParaRPr lang="en-SG" sz="1100" b="0"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100" b="1" u="none" strike="noStrike" cap="none" dirty="0">
                          <a:solidFill>
                            <a:schemeClr val="bg1"/>
                          </a:solidFill>
                          <a:effectLst/>
                          <a:sym typeface="Arial"/>
                        </a:rPr>
                        <a:t>Number of times Hedged (out of 60 months)</a:t>
                      </a:r>
                      <a:endParaRPr lang="en-SG" sz="1100" b="1" dirty="0">
                        <a:solidFill>
                          <a:schemeClr val="bg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100" b="1" dirty="0">
                          <a:solidFill>
                            <a:schemeClr val="bg1"/>
                          </a:solidFill>
                        </a:rPr>
                        <a:t>% of Positive Returns</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100" b="1" dirty="0">
                          <a:solidFill>
                            <a:schemeClr val="bg1"/>
                          </a:solidFill>
                        </a:rPr>
                        <a:t>Average % Gain/Loss </a:t>
                      </a:r>
                      <a:r>
                        <a:rPr lang="en-US" sz="1100" b="1" dirty="0">
                          <a:solidFill>
                            <a:schemeClr val="bg1"/>
                          </a:solidFill>
                        </a:rPr>
                        <a:t>Relative to Initial Portfolio Value</a:t>
                      </a:r>
                      <a:endParaRPr lang="en-SG" sz="1100" b="1" dirty="0">
                        <a:solidFill>
                          <a:schemeClr val="bg1"/>
                        </a:solidFill>
                      </a:endParaRPr>
                    </a:p>
                  </a:txBody>
                  <a:tcPr anchor="ctr"/>
                </a:tc>
                <a:extLst>
                  <a:ext uri="{0D108BD9-81ED-4DB2-BD59-A6C34878D82A}">
                    <a16:rowId xmlns:a16="http://schemas.microsoft.com/office/drawing/2014/main" val="1432636686"/>
                  </a:ext>
                </a:extLst>
              </a:tr>
              <a:tr h="379583">
                <a:tc>
                  <a:txBody>
                    <a:bodyPr/>
                    <a:lstStyle/>
                    <a:p>
                      <a:pPr algn="ctr"/>
                      <a:r>
                        <a:rPr lang="en-SG" sz="1100" b="1" dirty="0" err="1">
                          <a:solidFill>
                            <a:schemeClr val="tx1"/>
                          </a:solidFill>
                        </a:rPr>
                        <a:t>FinBERT</a:t>
                      </a:r>
                      <a:endParaRPr lang="en-SG" sz="1100" b="1" dirty="0">
                        <a:solidFill>
                          <a:schemeClr val="tx1"/>
                        </a:solidFill>
                      </a:endParaRPr>
                    </a:p>
                  </a:txBody>
                  <a:tcPr anchor="ctr"/>
                </a:tc>
                <a:tc>
                  <a:txBody>
                    <a:bodyPr/>
                    <a:lstStyle/>
                    <a:p>
                      <a:pPr algn="ctr"/>
                      <a:r>
                        <a:rPr lang="en-SG" sz="1100" b="0" dirty="0">
                          <a:solidFill>
                            <a:schemeClr val="tx1"/>
                          </a:solidFill>
                        </a:rPr>
                        <a:t>42</a:t>
                      </a:r>
                    </a:p>
                  </a:txBody>
                  <a:tcPr anchor="ctr"/>
                </a:tc>
                <a:tc>
                  <a:txBody>
                    <a:bodyPr/>
                    <a:lstStyle/>
                    <a:p>
                      <a:pPr algn="ctr"/>
                      <a:r>
                        <a:rPr lang="en-SG" sz="1100" b="0" dirty="0">
                          <a:solidFill>
                            <a:schemeClr val="tx1"/>
                          </a:solidFill>
                        </a:rPr>
                        <a:t>33.33%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100" b="0" dirty="0">
                          <a:solidFill>
                            <a:schemeClr val="tx1"/>
                          </a:solidFill>
                        </a:rPr>
                        <a:t>-0.11%</a:t>
                      </a:r>
                    </a:p>
                  </a:txBody>
                  <a:tcPr anchor="ctr"/>
                </a:tc>
                <a:extLst>
                  <a:ext uri="{0D108BD9-81ED-4DB2-BD59-A6C34878D82A}">
                    <a16:rowId xmlns:a16="http://schemas.microsoft.com/office/drawing/2014/main" val="260388117"/>
                  </a:ext>
                </a:extLst>
              </a:tr>
              <a:tr h="414209">
                <a:tc>
                  <a:txBody>
                    <a:bodyPr/>
                    <a:lstStyle/>
                    <a:p>
                      <a:pPr algn="ctr"/>
                      <a:r>
                        <a:rPr lang="en-SG" sz="1100" b="1" u="none" strike="noStrike" cap="none" dirty="0">
                          <a:solidFill>
                            <a:schemeClr val="tx1"/>
                          </a:solidFill>
                          <a:effectLst/>
                          <a:sym typeface="Arial"/>
                        </a:rPr>
                        <a:t>MD</a:t>
                      </a:r>
                      <a:endParaRPr lang="en-SG" sz="1100" b="1" dirty="0">
                        <a:solidFill>
                          <a:schemeClr val="tx1"/>
                        </a:solidFill>
                      </a:endParaRPr>
                    </a:p>
                  </a:txBody>
                  <a:tcPr anchor="ctr"/>
                </a:tc>
                <a:tc>
                  <a:txBody>
                    <a:bodyPr/>
                    <a:lstStyle/>
                    <a:p>
                      <a:pPr algn="ctr"/>
                      <a:r>
                        <a:rPr lang="en-SG" sz="1100" b="0" dirty="0">
                          <a:solidFill>
                            <a:schemeClr val="tx1"/>
                          </a:solidFill>
                        </a:rPr>
                        <a:t>54</a:t>
                      </a:r>
                    </a:p>
                  </a:txBody>
                  <a:tcPr anchor="ctr"/>
                </a:tc>
                <a:tc>
                  <a:txBody>
                    <a:bodyPr/>
                    <a:lstStyle/>
                    <a:p>
                      <a:pPr algn="ctr"/>
                      <a:r>
                        <a:rPr lang="en-SG" sz="1100" b="0" dirty="0">
                          <a:solidFill>
                            <a:schemeClr val="tx1"/>
                          </a:solidFill>
                        </a:rPr>
                        <a:t>40.74%</a:t>
                      </a:r>
                    </a:p>
                  </a:txBody>
                  <a:tcPr anchor="ctr"/>
                </a:tc>
                <a:tc>
                  <a:txBody>
                    <a:bodyPr/>
                    <a:lstStyle/>
                    <a:p>
                      <a:pPr algn="ctr"/>
                      <a:r>
                        <a:rPr lang="en-SG" sz="1100" b="0" dirty="0">
                          <a:solidFill>
                            <a:schemeClr val="tx1"/>
                          </a:solidFill>
                        </a:rPr>
                        <a:t>-0.04%</a:t>
                      </a:r>
                    </a:p>
                  </a:txBody>
                  <a:tcPr anchor="ctr"/>
                </a:tc>
                <a:extLst>
                  <a:ext uri="{0D108BD9-81ED-4DB2-BD59-A6C34878D82A}">
                    <a16:rowId xmlns:a16="http://schemas.microsoft.com/office/drawing/2014/main" val="896244866"/>
                  </a:ext>
                </a:extLst>
              </a:tr>
              <a:tr h="43821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SG" sz="1100" b="1" dirty="0">
                          <a:solidFill>
                            <a:schemeClr val="tx1"/>
                          </a:solidFill>
                        </a:rPr>
                        <a:t>Combined</a:t>
                      </a:r>
                    </a:p>
                    <a:p>
                      <a:pPr algn="ctr"/>
                      <a:endParaRPr lang="en-SG" sz="1100" b="1" dirty="0">
                        <a:solidFill>
                          <a:schemeClr val="tx1"/>
                        </a:solidFill>
                      </a:endParaRPr>
                    </a:p>
                  </a:txBody>
                  <a:tcPr anchor="ctr"/>
                </a:tc>
                <a:tc>
                  <a:txBody>
                    <a:bodyPr/>
                    <a:lstStyle/>
                    <a:p>
                      <a:pPr algn="ctr"/>
                      <a:r>
                        <a:rPr lang="en-SG" sz="1100" b="0" dirty="0">
                          <a:solidFill>
                            <a:schemeClr val="tx1"/>
                          </a:solidFill>
                        </a:rPr>
                        <a:t>53</a:t>
                      </a:r>
                    </a:p>
                  </a:txBody>
                  <a:tcPr anchor="ctr"/>
                </a:tc>
                <a:tc>
                  <a:txBody>
                    <a:bodyPr/>
                    <a:lstStyle/>
                    <a:p>
                      <a:pPr algn="ctr"/>
                      <a:r>
                        <a:rPr lang="en-SG" sz="1100" b="0" dirty="0">
                          <a:solidFill>
                            <a:schemeClr val="tx1"/>
                          </a:solidFill>
                        </a:rPr>
                        <a:t>39.62%</a:t>
                      </a:r>
                    </a:p>
                  </a:txBody>
                  <a:tcPr anchor="ctr"/>
                </a:tc>
                <a:tc>
                  <a:txBody>
                    <a:bodyPr/>
                    <a:lstStyle/>
                    <a:p>
                      <a:pPr algn="ctr"/>
                      <a:r>
                        <a:rPr lang="en-SG" sz="1100" b="0" dirty="0">
                          <a:solidFill>
                            <a:schemeClr val="tx1"/>
                          </a:solidFill>
                        </a:rPr>
                        <a:t>-0.05%</a:t>
                      </a:r>
                    </a:p>
                  </a:txBody>
                  <a:tcPr anchor="ctr"/>
                </a:tc>
                <a:extLst>
                  <a:ext uri="{0D108BD9-81ED-4DB2-BD59-A6C34878D82A}">
                    <a16:rowId xmlns:a16="http://schemas.microsoft.com/office/drawing/2014/main" val="670507835"/>
                  </a:ext>
                </a:extLst>
              </a:tr>
              <a:tr h="49463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100" b="1" i="0" u="none" strike="noStrike" kern="0" cap="none" spc="0" normalizeH="0" baseline="0" noProof="0" dirty="0">
                          <a:ln>
                            <a:noFill/>
                          </a:ln>
                          <a:solidFill>
                            <a:schemeClr val="tx1"/>
                          </a:solidFill>
                          <a:effectLst/>
                          <a:uLnTx/>
                          <a:uFillTx/>
                          <a:latin typeface="Arial"/>
                          <a:ea typeface="+mn-ea"/>
                          <a:cs typeface="+mn-cs"/>
                          <a:sym typeface="Arial"/>
                        </a:rPr>
                        <a:t>ChatGPT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100" b="0" i="0" u="none" strike="noStrike" kern="0" cap="none" spc="0" normalizeH="0" baseline="0" noProof="0" dirty="0">
                          <a:ln>
                            <a:noFill/>
                          </a:ln>
                          <a:solidFill>
                            <a:schemeClr val="tx1"/>
                          </a:solidFill>
                          <a:effectLst/>
                          <a:uLnTx/>
                          <a:uFillTx/>
                          <a:latin typeface="Arial"/>
                          <a:ea typeface="+mn-ea"/>
                          <a:cs typeface="+mn-cs"/>
                          <a:sym typeface="Arial"/>
                        </a:rPr>
                        <a:t>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100" b="0" i="0" u="none" strike="noStrike" kern="0" cap="none" spc="0" normalizeH="0" baseline="0" noProof="0" dirty="0">
                          <a:ln>
                            <a:noFill/>
                          </a:ln>
                          <a:solidFill>
                            <a:schemeClr val="tx1"/>
                          </a:solidFill>
                          <a:effectLst/>
                          <a:uLnTx/>
                          <a:uFillTx/>
                          <a:latin typeface="Arial"/>
                          <a:ea typeface="+mn-ea"/>
                          <a:cs typeface="+mn-cs"/>
                          <a:sym typeface="Arial"/>
                        </a:rPr>
                        <a:t>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SG" sz="1100" b="0" i="0" u="none" strike="noStrike" kern="0" cap="none" spc="0" normalizeH="0" baseline="0" noProof="0" dirty="0">
                          <a:ln>
                            <a:noFill/>
                          </a:ln>
                          <a:solidFill>
                            <a:schemeClr val="tx1"/>
                          </a:solidFill>
                          <a:effectLst/>
                          <a:uLnTx/>
                          <a:uFillTx/>
                          <a:latin typeface="Arial"/>
                          <a:ea typeface="+mn-ea"/>
                          <a:cs typeface="+mn-cs"/>
                          <a:sym typeface="Arial"/>
                        </a:rPr>
                        <a:t>-0.03%</a:t>
                      </a:r>
                    </a:p>
                  </a:txBody>
                  <a:tcPr anchor="ctr"/>
                </a:tc>
                <a:extLst>
                  <a:ext uri="{0D108BD9-81ED-4DB2-BD59-A6C34878D82A}">
                    <a16:rowId xmlns:a16="http://schemas.microsoft.com/office/drawing/2014/main" val="3490773688"/>
                  </a:ext>
                </a:extLst>
              </a:tr>
            </a:tbl>
          </a:graphicData>
        </a:graphic>
      </p:graphicFrame>
      <p:sp>
        <p:nvSpPr>
          <p:cNvPr id="7" name="TextBox 6">
            <a:extLst>
              <a:ext uri="{FF2B5EF4-FFF2-40B4-BE49-F238E27FC236}">
                <a16:creationId xmlns:a16="http://schemas.microsoft.com/office/drawing/2014/main" id="{D771E91A-66F4-697B-A500-BDE3FC6942A8}"/>
              </a:ext>
            </a:extLst>
          </p:cNvPr>
          <p:cNvSpPr txBox="1"/>
          <p:nvPr/>
        </p:nvSpPr>
        <p:spPr>
          <a:xfrm>
            <a:off x="328881" y="81625"/>
            <a:ext cx="8752114" cy="369332"/>
          </a:xfrm>
          <a:prstGeom prst="rect">
            <a:avLst/>
          </a:prstGeom>
          <a:noFill/>
        </p:spPr>
        <p:txBody>
          <a:bodyPr wrap="square">
            <a:spAutoFit/>
          </a:bodyPr>
          <a:lstStyle/>
          <a:p>
            <a:pPr lvl="0"/>
            <a:r>
              <a:rPr lang="en-US" sz="1800" b="1" dirty="0">
                <a:latin typeface="Aptos" panose="020B0004020202020204" pitchFamily="34" charset="0"/>
              </a:rPr>
              <a:t>Back-Testing Results</a:t>
            </a:r>
          </a:p>
        </p:txBody>
      </p:sp>
      <p:sp>
        <p:nvSpPr>
          <p:cNvPr id="8" name="TextBox 7">
            <a:extLst>
              <a:ext uri="{FF2B5EF4-FFF2-40B4-BE49-F238E27FC236}">
                <a16:creationId xmlns:a16="http://schemas.microsoft.com/office/drawing/2014/main" id="{E9185842-B85E-BFCD-9337-C40A2F026F20}"/>
              </a:ext>
            </a:extLst>
          </p:cNvPr>
          <p:cNvSpPr txBox="1"/>
          <p:nvPr/>
        </p:nvSpPr>
        <p:spPr>
          <a:xfrm>
            <a:off x="489490" y="445892"/>
            <a:ext cx="8752114" cy="276999"/>
          </a:xfrm>
          <a:prstGeom prst="rect">
            <a:avLst/>
          </a:prstGeom>
          <a:noFill/>
        </p:spPr>
        <p:txBody>
          <a:bodyPr wrap="square">
            <a:spAutoFit/>
          </a:bodyPr>
          <a:lstStyle/>
          <a:p>
            <a:pPr lvl="0"/>
            <a:r>
              <a:rPr lang="en-US" sz="1200" b="1" i="1" dirty="0">
                <a:latin typeface="Aptos" panose="020B0004020202020204" pitchFamily="34" charset="0"/>
              </a:rPr>
              <a:t>Findings – Effectiveness of Hedging</a:t>
            </a:r>
          </a:p>
        </p:txBody>
      </p:sp>
      <p:sp>
        <p:nvSpPr>
          <p:cNvPr id="9" name="Rectangle 8">
            <a:extLst>
              <a:ext uri="{FF2B5EF4-FFF2-40B4-BE49-F238E27FC236}">
                <a16:creationId xmlns:a16="http://schemas.microsoft.com/office/drawing/2014/main" id="{056A6E95-336E-4853-11BB-6ECC6D28EEC1}"/>
              </a:ext>
            </a:extLst>
          </p:cNvPr>
          <p:cNvSpPr/>
          <p:nvPr/>
        </p:nvSpPr>
        <p:spPr>
          <a:xfrm>
            <a:off x="185594" y="4316345"/>
            <a:ext cx="4519344" cy="2181991"/>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Aptos" panose="020B0004020202020204" pitchFamily="34" charset="0"/>
              </a:rPr>
              <a:t>Back-testing alongside Transaction Cost:</a:t>
            </a:r>
            <a:br>
              <a:rPr lang="en-US" sz="1600" b="1" dirty="0">
                <a:solidFill>
                  <a:schemeClr val="tx1"/>
                </a:solidFill>
                <a:latin typeface="Aptos" panose="020B0004020202020204" pitchFamily="34" charset="0"/>
              </a:rPr>
            </a:br>
            <a:r>
              <a:rPr lang="en-US" sz="1600" dirty="0">
                <a:solidFill>
                  <a:schemeClr val="tx1"/>
                </a:solidFill>
                <a:latin typeface="Aptos" panose="020B0004020202020204" pitchFamily="34" charset="0"/>
              </a:rPr>
              <a:t>1. Brokers Commission</a:t>
            </a:r>
          </a:p>
          <a:p>
            <a:endParaRPr lang="en-US" sz="1600" dirty="0">
              <a:solidFill>
                <a:schemeClr val="tx1"/>
              </a:solidFill>
              <a:latin typeface="Aptos" panose="020B0004020202020204" pitchFamily="34" charset="0"/>
            </a:endParaRPr>
          </a:p>
          <a:p>
            <a:r>
              <a:rPr lang="en-US" sz="1600" dirty="0">
                <a:solidFill>
                  <a:schemeClr val="tx1"/>
                </a:solidFill>
                <a:latin typeface="Aptos" panose="020B0004020202020204" pitchFamily="34" charset="0"/>
              </a:rPr>
              <a:t>2. Bid-Ask Spread</a:t>
            </a:r>
          </a:p>
          <a:p>
            <a:endParaRPr lang="en-US" sz="1600" dirty="0">
              <a:solidFill>
                <a:schemeClr val="tx1"/>
              </a:solidFill>
              <a:latin typeface="Aptos" panose="020B0004020202020204" pitchFamily="34" charset="0"/>
            </a:endParaRPr>
          </a:p>
          <a:p>
            <a:r>
              <a:rPr lang="en-US" sz="1600" dirty="0">
                <a:solidFill>
                  <a:schemeClr val="tx1"/>
                </a:solidFill>
                <a:latin typeface="Aptos" panose="020B0004020202020204" pitchFamily="34" charset="0"/>
              </a:rPr>
              <a:t>For both:</a:t>
            </a:r>
          </a:p>
          <a:p>
            <a:pPr marL="285750" indent="-285750">
              <a:buFont typeface="Arial" panose="020B0604020202020204" pitchFamily="34" charset="0"/>
              <a:buChar char="•"/>
            </a:pPr>
            <a:r>
              <a:rPr lang="en-US" sz="1600" dirty="0">
                <a:solidFill>
                  <a:schemeClr val="tx1"/>
                </a:solidFill>
                <a:latin typeface="Aptos" panose="020B0004020202020204" pitchFamily="34" charset="0"/>
              </a:rPr>
              <a:t>Weight Adjustment (per share)</a:t>
            </a:r>
          </a:p>
          <a:p>
            <a:pPr marL="285750" indent="-285750">
              <a:buFont typeface="Arial" panose="020B0604020202020204" pitchFamily="34" charset="0"/>
              <a:buChar char="•"/>
            </a:pPr>
            <a:r>
              <a:rPr lang="en-US" sz="1600" dirty="0">
                <a:solidFill>
                  <a:schemeClr val="tx1"/>
                </a:solidFill>
                <a:latin typeface="Aptos" panose="020B0004020202020204" pitchFamily="34" charset="0"/>
              </a:rPr>
              <a:t>Hedging Strategy (per contract)</a:t>
            </a:r>
          </a:p>
        </p:txBody>
      </p:sp>
    </p:spTree>
    <p:extLst>
      <p:ext uri="{BB962C8B-B14F-4D97-AF65-F5344CB8AC3E}">
        <p14:creationId xmlns:p14="http://schemas.microsoft.com/office/powerpoint/2010/main" val="393927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D970F3B-403B-E822-8C4D-EA1695CA64B0}"/>
              </a:ext>
            </a:extLst>
          </p:cNvPr>
          <p:cNvSpPr/>
          <p:nvPr/>
        </p:nvSpPr>
        <p:spPr>
          <a:xfrm>
            <a:off x="187521" y="1018289"/>
            <a:ext cx="2615855" cy="586523"/>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latin typeface="Aptos Display" panose="020B0004020202020204" pitchFamily="34" charset="0"/>
            </a:endParaRPr>
          </a:p>
          <a:p>
            <a:pPr algn="ctr"/>
            <a:r>
              <a:rPr lang="en-SG" b="1" dirty="0">
                <a:solidFill>
                  <a:schemeClr val="tx1"/>
                </a:solidFill>
                <a:latin typeface="Aptos Display" panose="020B0004020202020204" pitchFamily="34" charset="0"/>
              </a:rPr>
              <a:t>Key Observation</a:t>
            </a:r>
          </a:p>
          <a:p>
            <a:pPr algn="ctr"/>
            <a:endParaRPr lang="en-SG" dirty="0">
              <a:latin typeface="Aptos Display" panose="020B0004020202020204" pitchFamily="34" charset="0"/>
            </a:endParaRPr>
          </a:p>
        </p:txBody>
      </p:sp>
      <p:pic>
        <p:nvPicPr>
          <p:cNvPr id="4" name="Graphic 3" descr="Badge 1 with solid fill">
            <a:extLst>
              <a:ext uri="{FF2B5EF4-FFF2-40B4-BE49-F238E27FC236}">
                <a16:creationId xmlns:a16="http://schemas.microsoft.com/office/drawing/2014/main" id="{FCF09687-BC31-F08B-41DB-B625B76A51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7521" y="1730585"/>
            <a:ext cx="1017172" cy="1017172"/>
          </a:xfrm>
          <a:prstGeom prst="rect">
            <a:avLst/>
          </a:prstGeom>
        </p:spPr>
      </p:pic>
      <p:pic>
        <p:nvPicPr>
          <p:cNvPr id="5" name="Graphic 4" descr="Badge with solid fill">
            <a:extLst>
              <a:ext uri="{FF2B5EF4-FFF2-40B4-BE49-F238E27FC236}">
                <a16:creationId xmlns:a16="http://schemas.microsoft.com/office/drawing/2014/main" id="{F0A848C8-CD28-A520-8963-1AD76483AD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1491" y="3018118"/>
            <a:ext cx="1017172" cy="1017172"/>
          </a:xfrm>
          <a:prstGeom prst="rect">
            <a:avLst/>
          </a:prstGeom>
        </p:spPr>
      </p:pic>
      <p:pic>
        <p:nvPicPr>
          <p:cNvPr id="6" name="Graphic 5" descr="Badge 4 with solid fill">
            <a:extLst>
              <a:ext uri="{FF2B5EF4-FFF2-40B4-BE49-F238E27FC236}">
                <a16:creationId xmlns:a16="http://schemas.microsoft.com/office/drawing/2014/main" id="{2EBD3DDC-6A71-68B7-EE16-1C697B1922A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9373" y="5313829"/>
            <a:ext cx="1049231" cy="1049231"/>
          </a:xfrm>
          <a:prstGeom prst="rect">
            <a:avLst/>
          </a:prstGeom>
        </p:spPr>
      </p:pic>
      <p:pic>
        <p:nvPicPr>
          <p:cNvPr id="7" name="Graphic 6" descr="Badge 3 with solid fill">
            <a:extLst>
              <a:ext uri="{FF2B5EF4-FFF2-40B4-BE49-F238E27FC236}">
                <a16:creationId xmlns:a16="http://schemas.microsoft.com/office/drawing/2014/main" id="{47180E90-FEE5-1239-2CCA-5D0A25214F4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9372" y="4192337"/>
            <a:ext cx="1049232" cy="1049232"/>
          </a:xfrm>
          <a:prstGeom prst="rect">
            <a:avLst/>
          </a:prstGeom>
        </p:spPr>
      </p:pic>
      <p:sp>
        <p:nvSpPr>
          <p:cNvPr id="9" name="TextBox 8">
            <a:extLst>
              <a:ext uri="{FF2B5EF4-FFF2-40B4-BE49-F238E27FC236}">
                <a16:creationId xmlns:a16="http://schemas.microsoft.com/office/drawing/2014/main" id="{6199ECD5-5AE9-5DE2-30F6-27D2E560758B}"/>
              </a:ext>
            </a:extLst>
          </p:cNvPr>
          <p:cNvSpPr txBox="1"/>
          <p:nvPr/>
        </p:nvSpPr>
        <p:spPr>
          <a:xfrm>
            <a:off x="1160840" y="1698569"/>
            <a:ext cx="6177947" cy="307777"/>
          </a:xfrm>
          <a:prstGeom prst="rect">
            <a:avLst/>
          </a:prstGeom>
          <a:noFill/>
        </p:spPr>
        <p:txBody>
          <a:bodyPr wrap="square">
            <a:spAutoFit/>
          </a:bodyPr>
          <a:lstStyle/>
          <a:p>
            <a:r>
              <a:rPr lang="en-SG" b="1" dirty="0">
                <a:solidFill>
                  <a:schemeClr val="tx1"/>
                </a:solidFill>
                <a:latin typeface="Aptos Display" panose="020B0004020202020204" pitchFamily="34" charset="0"/>
              </a:rPr>
              <a:t>Ineffectiveness of Hedging </a:t>
            </a:r>
          </a:p>
        </p:txBody>
      </p:sp>
      <p:sp>
        <p:nvSpPr>
          <p:cNvPr id="10" name="TextBox 9">
            <a:extLst>
              <a:ext uri="{FF2B5EF4-FFF2-40B4-BE49-F238E27FC236}">
                <a16:creationId xmlns:a16="http://schemas.microsoft.com/office/drawing/2014/main" id="{09F9CDAB-158D-813B-457C-71BAB54E755E}"/>
              </a:ext>
            </a:extLst>
          </p:cNvPr>
          <p:cNvSpPr txBox="1"/>
          <p:nvPr/>
        </p:nvSpPr>
        <p:spPr>
          <a:xfrm>
            <a:off x="1160838" y="4236759"/>
            <a:ext cx="6177947" cy="307777"/>
          </a:xfrm>
          <a:prstGeom prst="rect">
            <a:avLst/>
          </a:prstGeom>
          <a:noFill/>
        </p:spPr>
        <p:txBody>
          <a:bodyPr wrap="square">
            <a:spAutoFit/>
          </a:bodyPr>
          <a:lstStyle/>
          <a:p>
            <a:r>
              <a:rPr lang="en-SG" b="1" dirty="0">
                <a:solidFill>
                  <a:schemeClr val="tx1"/>
                </a:solidFill>
                <a:latin typeface="Aptos Display" panose="020B0004020202020204" pitchFamily="34" charset="0"/>
              </a:rPr>
              <a:t>Sentiment-Timing Failure</a:t>
            </a:r>
          </a:p>
        </p:txBody>
      </p:sp>
      <p:sp>
        <p:nvSpPr>
          <p:cNvPr id="11" name="TextBox 10">
            <a:extLst>
              <a:ext uri="{FF2B5EF4-FFF2-40B4-BE49-F238E27FC236}">
                <a16:creationId xmlns:a16="http://schemas.microsoft.com/office/drawing/2014/main" id="{3474B22A-C6C5-5BF0-5386-F2E3E8B51F8A}"/>
              </a:ext>
            </a:extLst>
          </p:cNvPr>
          <p:cNvSpPr txBox="1"/>
          <p:nvPr/>
        </p:nvSpPr>
        <p:spPr>
          <a:xfrm>
            <a:off x="1188663" y="1940848"/>
            <a:ext cx="9497633" cy="954107"/>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tx1"/>
                </a:solidFill>
                <a:latin typeface="Aptos Display" panose="020B0004020202020204" pitchFamily="34" charset="0"/>
              </a:rPr>
              <a:t>Hedging strategies (</a:t>
            </a:r>
            <a:r>
              <a:rPr lang="en-US" dirty="0" err="1">
                <a:solidFill>
                  <a:schemeClr val="tx1"/>
                </a:solidFill>
                <a:latin typeface="Aptos Display" panose="020B0004020202020204" pitchFamily="34" charset="0"/>
              </a:rPr>
              <a:t>FinBERT</a:t>
            </a:r>
            <a:r>
              <a:rPr lang="en-US" dirty="0">
                <a:solidFill>
                  <a:schemeClr val="tx1"/>
                </a:solidFill>
                <a:latin typeface="Aptos Display" panose="020B0004020202020204" pitchFamily="34" charset="0"/>
              </a:rPr>
              <a:t>, MD, Combined, and ChatGPT) underperformed the "No Hedging" baseline in metrics like annualized returns, volatility, and maximum drawdown. </a:t>
            </a:r>
          </a:p>
          <a:p>
            <a:pPr marL="285750" indent="-285750">
              <a:buFont typeface="Wingdings" panose="05000000000000000000" pitchFamily="2" charset="2"/>
              <a:buChar char="Ø"/>
            </a:pPr>
            <a:r>
              <a:rPr lang="en-US" dirty="0">
                <a:solidFill>
                  <a:schemeClr val="tx1"/>
                </a:solidFill>
                <a:latin typeface="Aptos Display" panose="020B0004020202020204" pitchFamily="34" charset="0"/>
              </a:rPr>
              <a:t>Implication: The cost of hedging (broker fees, bid-ask slippage) outweighed its benefits, eroding alpha. </a:t>
            </a:r>
          </a:p>
          <a:p>
            <a:pPr marL="285750" indent="-285750">
              <a:buFont typeface="Wingdings" panose="05000000000000000000" pitchFamily="2" charset="2"/>
              <a:buChar char="Ø"/>
            </a:pPr>
            <a:r>
              <a:rPr lang="en-US" dirty="0">
                <a:solidFill>
                  <a:schemeClr val="tx1"/>
                </a:solidFill>
                <a:latin typeface="Aptos Display" panose="020B0004020202020204" pitchFamily="34" charset="0"/>
              </a:rPr>
              <a:t>This could also suggests the baseline portfolio’s natural diversification was enough to mitigate risk without hedging.</a:t>
            </a:r>
            <a:endParaRPr lang="en-SG" dirty="0">
              <a:solidFill>
                <a:schemeClr val="tx1"/>
              </a:solidFill>
              <a:latin typeface="Aptos Display" panose="020B0004020202020204" pitchFamily="34" charset="0"/>
            </a:endParaRPr>
          </a:p>
        </p:txBody>
      </p:sp>
      <p:sp>
        <p:nvSpPr>
          <p:cNvPr id="14" name="TextBox 13">
            <a:extLst>
              <a:ext uri="{FF2B5EF4-FFF2-40B4-BE49-F238E27FC236}">
                <a16:creationId xmlns:a16="http://schemas.microsoft.com/office/drawing/2014/main" id="{08E6C26F-5D6B-3465-2ECC-06B4BAB5654C}"/>
              </a:ext>
            </a:extLst>
          </p:cNvPr>
          <p:cNvSpPr txBox="1"/>
          <p:nvPr/>
        </p:nvSpPr>
        <p:spPr>
          <a:xfrm>
            <a:off x="1160839" y="2980425"/>
            <a:ext cx="6177947" cy="307777"/>
          </a:xfrm>
          <a:prstGeom prst="rect">
            <a:avLst/>
          </a:prstGeom>
          <a:noFill/>
        </p:spPr>
        <p:txBody>
          <a:bodyPr wrap="square">
            <a:spAutoFit/>
          </a:bodyPr>
          <a:lstStyle/>
          <a:p>
            <a:r>
              <a:rPr lang="en-SG" b="1" dirty="0">
                <a:solidFill>
                  <a:schemeClr val="tx1"/>
                </a:solidFill>
                <a:latin typeface="Aptos Display" panose="020B0004020202020204" pitchFamily="34" charset="0"/>
              </a:rPr>
              <a:t>Volatility Paradox</a:t>
            </a:r>
          </a:p>
        </p:txBody>
      </p:sp>
      <p:sp>
        <p:nvSpPr>
          <p:cNvPr id="16" name="TextBox 15">
            <a:extLst>
              <a:ext uri="{FF2B5EF4-FFF2-40B4-BE49-F238E27FC236}">
                <a16:creationId xmlns:a16="http://schemas.microsoft.com/office/drawing/2014/main" id="{103E5157-A1AE-9444-AF66-1F14EB5A39E2}"/>
              </a:ext>
            </a:extLst>
          </p:cNvPr>
          <p:cNvSpPr txBox="1"/>
          <p:nvPr/>
        </p:nvSpPr>
        <p:spPr>
          <a:xfrm>
            <a:off x="1109359" y="3210392"/>
            <a:ext cx="9926257" cy="954107"/>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tx1"/>
                </a:solidFill>
                <a:latin typeface="Aptos Display" panose="020B0004020202020204" pitchFamily="34" charset="0"/>
              </a:rPr>
              <a:t>No Hedging" strategy showed the lowest volatility, which goes against the traditional belief that hedging reduces risk.</a:t>
            </a:r>
          </a:p>
          <a:p>
            <a:pPr marL="285750" indent="-285750">
              <a:buFont typeface="Wingdings" panose="05000000000000000000" pitchFamily="2" charset="2"/>
              <a:buChar char="Ø"/>
            </a:pPr>
            <a:r>
              <a:rPr lang="en-US" dirty="0">
                <a:solidFill>
                  <a:schemeClr val="tx1"/>
                </a:solidFill>
                <a:latin typeface="Aptos Display" panose="020B0004020202020204" pitchFamily="34" charset="0"/>
              </a:rPr>
              <a:t>Possible reasons could be due to the due to basis risk between the Dow Jones Futures and the actual assets in the portfolio.</a:t>
            </a:r>
          </a:p>
          <a:p>
            <a:pPr marL="285750" indent="-285750">
              <a:buFont typeface="Wingdings" panose="05000000000000000000" pitchFamily="2" charset="2"/>
              <a:buChar char="Ø"/>
            </a:pPr>
            <a:r>
              <a:rPr lang="en-US" dirty="0">
                <a:solidFill>
                  <a:schemeClr val="tx1"/>
                </a:solidFill>
                <a:latin typeface="Aptos Display" panose="020B0004020202020204" pitchFamily="34" charset="0"/>
              </a:rPr>
              <a:t>Although the portfolio assets are part of the DJI, they may not track the index closely, causing the hedge to move in the opposite direction  (e.g., portfolio declines while the DJI rises), and in turn increases return volatility.</a:t>
            </a:r>
            <a:endParaRPr lang="en-SG" dirty="0">
              <a:solidFill>
                <a:schemeClr val="tx1"/>
              </a:solidFill>
              <a:latin typeface="Aptos Display" panose="020B0004020202020204" pitchFamily="34" charset="0"/>
            </a:endParaRPr>
          </a:p>
        </p:txBody>
      </p:sp>
      <p:sp>
        <p:nvSpPr>
          <p:cNvPr id="24" name="TextBox 23">
            <a:extLst>
              <a:ext uri="{FF2B5EF4-FFF2-40B4-BE49-F238E27FC236}">
                <a16:creationId xmlns:a16="http://schemas.microsoft.com/office/drawing/2014/main" id="{84F04651-766B-88E3-EE06-990789123BAE}"/>
              </a:ext>
            </a:extLst>
          </p:cNvPr>
          <p:cNvSpPr txBox="1"/>
          <p:nvPr/>
        </p:nvSpPr>
        <p:spPr>
          <a:xfrm>
            <a:off x="1109359" y="4473605"/>
            <a:ext cx="9303958" cy="738664"/>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tx1"/>
                </a:solidFill>
                <a:latin typeface="Aptos Display" panose="020B0004020202020204" pitchFamily="34" charset="0"/>
              </a:rPr>
              <a:t>NLP models (</a:t>
            </a:r>
            <a:r>
              <a:rPr lang="en-US" dirty="0" err="1">
                <a:solidFill>
                  <a:schemeClr val="tx1"/>
                </a:solidFill>
                <a:latin typeface="Aptos Display" panose="020B0004020202020204" pitchFamily="34" charset="0"/>
              </a:rPr>
              <a:t>FinBERT</a:t>
            </a:r>
            <a:r>
              <a:rPr lang="en-US" dirty="0">
                <a:solidFill>
                  <a:schemeClr val="tx1"/>
                </a:solidFill>
                <a:latin typeface="Aptos Display" panose="020B0004020202020204" pitchFamily="34" charset="0"/>
              </a:rPr>
              <a:t>, MD, Combined, including ChatGPT) showed minimal ability in timing sentiment-driven downturns.</a:t>
            </a:r>
            <a:endParaRPr lang="en-SG" dirty="0">
              <a:solidFill>
                <a:schemeClr val="tx1"/>
              </a:solidFill>
              <a:latin typeface="Aptos Display" panose="020B0004020202020204" pitchFamily="34" charset="0"/>
            </a:endParaRPr>
          </a:p>
          <a:p>
            <a:pPr marL="285750" indent="-285750">
              <a:buFont typeface="Wingdings" panose="05000000000000000000" pitchFamily="2" charset="2"/>
              <a:buChar char="Ø"/>
            </a:pPr>
            <a:r>
              <a:rPr lang="en-US" b="0" i="0" dirty="0">
                <a:solidFill>
                  <a:schemeClr val="tx1"/>
                </a:solidFill>
                <a:effectLst/>
                <a:latin typeface="Aptos Display" panose="020B0004020202020204" pitchFamily="34" charset="0"/>
              </a:rPr>
              <a:t>While ChatGPT’s strategy showed better results than other NLP models, this could be due to its under-hedging bias and does not necessarily indicate better performance, especially given its near-zero accuracy.</a:t>
            </a:r>
            <a:endParaRPr lang="en-SG" dirty="0">
              <a:solidFill>
                <a:schemeClr val="tx1"/>
              </a:solidFill>
              <a:latin typeface="Aptos Display" panose="020B0004020202020204" pitchFamily="34" charset="0"/>
            </a:endParaRPr>
          </a:p>
        </p:txBody>
      </p:sp>
      <p:sp>
        <p:nvSpPr>
          <p:cNvPr id="26" name="TextBox 25">
            <a:extLst>
              <a:ext uri="{FF2B5EF4-FFF2-40B4-BE49-F238E27FC236}">
                <a16:creationId xmlns:a16="http://schemas.microsoft.com/office/drawing/2014/main" id="{ECA0ABC0-83C4-06CA-7076-7C5ACED1C1A1}"/>
              </a:ext>
            </a:extLst>
          </p:cNvPr>
          <p:cNvSpPr txBox="1"/>
          <p:nvPr/>
        </p:nvSpPr>
        <p:spPr>
          <a:xfrm>
            <a:off x="1160838" y="5306575"/>
            <a:ext cx="6177947" cy="307777"/>
          </a:xfrm>
          <a:prstGeom prst="rect">
            <a:avLst/>
          </a:prstGeom>
          <a:noFill/>
        </p:spPr>
        <p:txBody>
          <a:bodyPr wrap="square">
            <a:spAutoFit/>
          </a:bodyPr>
          <a:lstStyle/>
          <a:p>
            <a:r>
              <a:rPr lang="en-SG" b="1" dirty="0">
                <a:solidFill>
                  <a:schemeClr val="tx1"/>
                </a:solidFill>
                <a:latin typeface="Aptos Display" panose="020B0004020202020204" pitchFamily="34" charset="0"/>
              </a:rPr>
              <a:t>Rule-Based NLP Competitiveness</a:t>
            </a:r>
          </a:p>
        </p:txBody>
      </p:sp>
      <p:sp>
        <p:nvSpPr>
          <p:cNvPr id="27" name="TextBox 26">
            <a:extLst>
              <a:ext uri="{FF2B5EF4-FFF2-40B4-BE49-F238E27FC236}">
                <a16:creationId xmlns:a16="http://schemas.microsoft.com/office/drawing/2014/main" id="{97A27EC4-0ED6-C939-EFE1-73364FA2A1FC}"/>
              </a:ext>
            </a:extLst>
          </p:cNvPr>
          <p:cNvSpPr txBox="1"/>
          <p:nvPr/>
        </p:nvSpPr>
        <p:spPr>
          <a:xfrm>
            <a:off x="1109359" y="5499875"/>
            <a:ext cx="9303958" cy="992579"/>
          </a:xfrm>
          <a:prstGeom prst="rect">
            <a:avLst/>
          </a:prstGeom>
          <a:noFill/>
        </p:spPr>
        <p:txBody>
          <a:bodyPr wrap="square">
            <a:spAutoFit/>
          </a:bodyPr>
          <a:lstStyle/>
          <a:p>
            <a:pPr marL="285750" indent="-285750" algn="l">
              <a:spcBef>
                <a:spcPts val="300"/>
              </a:spcBef>
              <a:buFont typeface="Wingdings" panose="05000000000000000000" pitchFamily="2" charset="2"/>
              <a:buChar char="Ø"/>
            </a:pPr>
            <a:r>
              <a:rPr lang="en-US" b="0" i="0" dirty="0">
                <a:solidFill>
                  <a:schemeClr val="tx1"/>
                </a:solidFill>
                <a:effectLst/>
                <a:latin typeface="Aptos Display" panose="020B0004020202020204" pitchFamily="34" charset="0"/>
              </a:rPr>
              <a:t>Simple models (e.g., MD) outperformed or matched complex NLP AI (ML/DL) models, suggest the continued relevance of simpler approaches in certain financial contexts. </a:t>
            </a:r>
          </a:p>
          <a:p>
            <a:pPr marL="285750" indent="-285750" algn="l">
              <a:spcBef>
                <a:spcPts val="300"/>
              </a:spcBef>
              <a:buFont typeface="Wingdings" panose="05000000000000000000" pitchFamily="2" charset="2"/>
              <a:buChar char="Ø"/>
            </a:pPr>
            <a:r>
              <a:rPr lang="en-US" b="0" i="0" dirty="0">
                <a:solidFill>
                  <a:schemeClr val="tx1"/>
                </a:solidFill>
                <a:effectLst/>
                <a:latin typeface="Aptos Display" panose="020B0004020202020204" pitchFamily="34" charset="0"/>
              </a:rPr>
              <a:t>This highlights the importance of model interpretability, robustness, and alignment with domain-specific dynamics over sheer complexity.</a:t>
            </a:r>
            <a:endParaRPr lang="en-SG" dirty="0">
              <a:solidFill>
                <a:schemeClr val="tx1"/>
              </a:solidFill>
              <a:latin typeface="Aptos Display" panose="020B0004020202020204" pitchFamily="34" charset="0"/>
            </a:endParaRPr>
          </a:p>
        </p:txBody>
      </p:sp>
      <p:sp>
        <p:nvSpPr>
          <p:cNvPr id="29" name="TextBox 28">
            <a:extLst>
              <a:ext uri="{FF2B5EF4-FFF2-40B4-BE49-F238E27FC236}">
                <a16:creationId xmlns:a16="http://schemas.microsoft.com/office/drawing/2014/main" id="{8C41C260-4143-4C84-8698-5F5FA75F304C}"/>
              </a:ext>
            </a:extLst>
          </p:cNvPr>
          <p:cNvSpPr txBox="1"/>
          <p:nvPr/>
        </p:nvSpPr>
        <p:spPr>
          <a:xfrm>
            <a:off x="328881" y="81625"/>
            <a:ext cx="8752114" cy="369332"/>
          </a:xfrm>
          <a:prstGeom prst="rect">
            <a:avLst/>
          </a:prstGeom>
          <a:noFill/>
        </p:spPr>
        <p:txBody>
          <a:bodyPr wrap="square">
            <a:spAutoFit/>
          </a:bodyPr>
          <a:lstStyle/>
          <a:p>
            <a:pPr lvl="0"/>
            <a:r>
              <a:rPr lang="en-US" sz="1800" b="1" dirty="0">
                <a:latin typeface="Aptos" panose="020B0004020202020204" pitchFamily="34" charset="0"/>
              </a:rPr>
              <a:t>Back-Testing Results</a:t>
            </a:r>
          </a:p>
        </p:txBody>
      </p:sp>
      <p:sp>
        <p:nvSpPr>
          <p:cNvPr id="32" name="TextBox 31">
            <a:extLst>
              <a:ext uri="{FF2B5EF4-FFF2-40B4-BE49-F238E27FC236}">
                <a16:creationId xmlns:a16="http://schemas.microsoft.com/office/drawing/2014/main" id="{151C137A-75F8-08AF-AD18-3F845F1B2C1F}"/>
              </a:ext>
            </a:extLst>
          </p:cNvPr>
          <p:cNvSpPr txBox="1"/>
          <p:nvPr/>
        </p:nvSpPr>
        <p:spPr>
          <a:xfrm>
            <a:off x="489490" y="445892"/>
            <a:ext cx="8752114" cy="276999"/>
          </a:xfrm>
          <a:prstGeom prst="rect">
            <a:avLst/>
          </a:prstGeom>
          <a:noFill/>
        </p:spPr>
        <p:txBody>
          <a:bodyPr wrap="square">
            <a:spAutoFit/>
          </a:bodyPr>
          <a:lstStyle/>
          <a:p>
            <a:pPr lvl="0"/>
            <a:r>
              <a:rPr lang="en-US" sz="1200" b="1" i="1" dirty="0">
                <a:latin typeface="Aptos" panose="020B0004020202020204" pitchFamily="34" charset="0"/>
              </a:rPr>
              <a:t>Discussion</a:t>
            </a:r>
          </a:p>
        </p:txBody>
      </p:sp>
    </p:spTree>
    <p:extLst>
      <p:ext uri="{BB962C8B-B14F-4D97-AF65-F5344CB8AC3E}">
        <p14:creationId xmlns:p14="http://schemas.microsoft.com/office/powerpoint/2010/main" val="117424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6" grpId="0"/>
      <p:bldP spid="24"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11A42-FAE6-6EE1-B366-2DD2C241193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8DC62B4-4545-CA97-E728-167B581ED9F7}"/>
              </a:ext>
            </a:extLst>
          </p:cNvPr>
          <p:cNvSpPr/>
          <p:nvPr/>
        </p:nvSpPr>
        <p:spPr>
          <a:xfrm>
            <a:off x="1104900" y="1312036"/>
            <a:ext cx="9982200" cy="4617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5400" b="1" dirty="0">
                <a:latin typeface="Aptos" panose="020B0004020202020204" pitchFamily="34" charset="0"/>
              </a:rPr>
              <a:t>Benchmark</a:t>
            </a:r>
          </a:p>
        </p:txBody>
      </p:sp>
    </p:spTree>
    <p:extLst>
      <p:ext uri="{BB962C8B-B14F-4D97-AF65-F5344CB8AC3E}">
        <p14:creationId xmlns:p14="http://schemas.microsoft.com/office/powerpoint/2010/main" val="110965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31F47-1F20-CE71-E911-392AE495C28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6DB84A9-6CBB-321E-E247-6CA40FE0B2B1}"/>
              </a:ext>
            </a:extLst>
          </p:cNvPr>
          <p:cNvSpPr/>
          <p:nvPr/>
        </p:nvSpPr>
        <p:spPr>
          <a:xfrm>
            <a:off x="1104900" y="1312036"/>
            <a:ext cx="9982200" cy="4617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400" dirty="0">
                <a:latin typeface="Aptos" panose="020B0004020202020204" pitchFamily="34" charset="0"/>
              </a:rPr>
              <a:t>Machine Learning</a:t>
            </a:r>
            <a:endParaRPr lang="en-SG" sz="5400" dirty="0"/>
          </a:p>
        </p:txBody>
      </p:sp>
    </p:spTree>
    <p:extLst>
      <p:ext uri="{BB962C8B-B14F-4D97-AF65-F5344CB8AC3E}">
        <p14:creationId xmlns:p14="http://schemas.microsoft.com/office/powerpoint/2010/main" val="1127119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DEE00-73DE-31E3-9226-4AF44B0FFA6E}"/>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1154B82C-968B-4A40-A643-706E170A6ACD}"/>
              </a:ext>
            </a:extLst>
          </p:cNvPr>
          <p:cNvSpPr>
            <a:spLocks noGrp="1"/>
          </p:cNvSpPr>
          <p:nvPr>
            <p:ph type="body" sz="quarter" idx="10"/>
          </p:nvPr>
        </p:nvSpPr>
        <p:spPr/>
        <p:txBody>
          <a:bodyPr/>
          <a:lstStyle/>
          <a:p>
            <a:r>
              <a:rPr lang="en-US">
                <a:latin typeface="Aptos" panose="020B0004020202020204" pitchFamily="34" charset="0"/>
              </a:rPr>
              <a:t>Introducing Benchmark Portfolios and Comparing Metrics</a:t>
            </a:r>
            <a:endParaRPr lang="en-SG">
              <a:latin typeface="Aptos" panose="020B0004020202020204" pitchFamily="34" charset="0"/>
            </a:endParaRPr>
          </a:p>
        </p:txBody>
      </p:sp>
      <p:sp>
        <p:nvSpPr>
          <p:cNvPr id="7" name="Text Placeholder 6">
            <a:extLst>
              <a:ext uri="{FF2B5EF4-FFF2-40B4-BE49-F238E27FC236}">
                <a16:creationId xmlns:a16="http://schemas.microsoft.com/office/drawing/2014/main" id="{81E9FF8B-4303-1D01-E1A1-53E3CF2B0B2E}"/>
              </a:ext>
            </a:extLst>
          </p:cNvPr>
          <p:cNvSpPr>
            <a:spLocks noGrp="1"/>
          </p:cNvSpPr>
          <p:nvPr>
            <p:ph type="body" sz="quarter" idx="11"/>
          </p:nvPr>
        </p:nvSpPr>
        <p:spPr/>
        <p:txBody>
          <a:bodyPr/>
          <a:lstStyle/>
          <a:p>
            <a:endParaRPr lang="en-SG">
              <a:latin typeface="Aptos" panose="020B0004020202020204" pitchFamily="34" charset="0"/>
            </a:endParaRPr>
          </a:p>
        </p:txBody>
      </p:sp>
      <p:sp>
        <p:nvSpPr>
          <p:cNvPr id="2" name="Text Placeholder 1">
            <a:extLst>
              <a:ext uri="{FF2B5EF4-FFF2-40B4-BE49-F238E27FC236}">
                <a16:creationId xmlns:a16="http://schemas.microsoft.com/office/drawing/2014/main" id="{535D64E2-6C3F-E63E-0BE0-0BEB07CF49D1}"/>
              </a:ext>
            </a:extLst>
          </p:cNvPr>
          <p:cNvSpPr>
            <a:spLocks noGrp="1"/>
          </p:cNvSpPr>
          <p:nvPr>
            <p:ph type="body" idx="1"/>
          </p:nvPr>
        </p:nvSpPr>
        <p:spPr>
          <a:xfrm>
            <a:off x="500945" y="1004472"/>
            <a:ext cx="11186743" cy="292608"/>
          </a:xfrm>
        </p:spPr>
        <p:txBody>
          <a:bodyPr/>
          <a:lstStyle/>
          <a:p>
            <a:r>
              <a:rPr lang="en-SG">
                <a:latin typeface="Aptos" panose="020B0004020202020204" pitchFamily="34" charset="0"/>
              </a:rPr>
              <a:t>Benchmarks Portfolios used</a:t>
            </a:r>
          </a:p>
        </p:txBody>
      </p:sp>
      <p:sp>
        <p:nvSpPr>
          <p:cNvPr id="4" name="Text Placeholder 3">
            <a:extLst>
              <a:ext uri="{FF2B5EF4-FFF2-40B4-BE49-F238E27FC236}">
                <a16:creationId xmlns:a16="http://schemas.microsoft.com/office/drawing/2014/main" id="{28417387-0FA0-99C9-89CB-8B0AB89DE51D}"/>
              </a:ext>
            </a:extLst>
          </p:cNvPr>
          <p:cNvSpPr>
            <a:spLocks noGrp="1"/>
          </p:cNvSpPr>
          <p:nvPr>
            <p:ph type="body" idx="3"/>
          </p:nvPr>
        </p:nvSpPr>
        <p:spPr>
          <a:xfrm>
            <a:off x="500945" y="2811028"/>
            <a:ext cx="11186743" cy="292608"/>
          </a:xfrm>
        </p:spPr>
        <p:txBody>
          <a:bodyPr/>
          <a:lstStyle/>
          <a:p>
            <a:r>
              <a:rPr lang="en-US">
                <a:latin typeface="Aptos" panose="020B0004020202020204" pitchFamily="34" charset="0"/>
              </a:rPr>
              <a:t>Metric Comparison</a:t>
            </a:r>
            <a:endParaRPr lang="en-SG">
              <a:latin typeface="Aptos" panose="020B0004020202020204" pitchFamily="34" charset="0"/>
            </a:endParaRPr>
          </a:p>
        </p:txBody>
      </p:sp>
      <p:sp>
        <p:nvSpPr>
          <p:cNvPr id="8" name="Rectangle 7">
            <a:extLst>
              <a:ext uri="{FF2B5EF4-FFF2-40B4-BE49-F238E27FC236}">
                <a16:creationId xmlns:a16="http://schemas.microsoft.com/office/drawing/2014/main" id="{E6B4150E-9F31-CF12-915A-22E18A731AD3}"/>
              </a:ext>
            </a:extLst>
          </p:cNvPr>
          <p:cNvSpPr/>
          <p:nvPr/>
        </p:nvSpPr>
        <p:spPr>
          <a:xfrm>
            <a:off x="2072205" y="1924177"/>
            <a:ext cx="1820224" cy="738829"/>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ptos" panose="020B0004020202020204" pitchFamily="34" charset="0"/>
              </a:rPr>
              <a:t>Tends to benefit from strong long term momentum, no transaction costs</a:t>
            </a:r>
            <a:endParaRPr lang="en-SG" sz="1200">
              <a:solidFill>
                <a:schemeClr val="tx1"/>
              </a:solidFill>
              <a:latin typeface="Aptos" panose="020B0004020202020204" pitchFamily="34" charset="0"/>
            </a:endParaRPr>
          </a:p>
        </p:txBody>
      </p:sp>
      <p:sp>
        <p:nvSpPr>
          <p:cNvPr id="10" name="Rectangle 9">
            <a:extLst>
              <a:ext uri="{FF2B5EF4-FFF2-40B4-BE49-F238E27FC236}">
                <a16:creationId xmlns:a16="http://schemas.microsoft.com/office/drawing/2014/main" id="{0340C98B-9B76-333E-17B6-74D4773EFC13}"/>
              </a:ext>
            </a:extLst>
          </p:cNvPr>
          <p:cNvSpPr/>
          <p:nvPr/>
        </p:nvSpPr>
        <p:spPr>
          <a:xfrm>
            <a:off x="2072205" y="1377019"/>
            <a:ext cx="1820224" cy="42878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a:solidFill>
                  <a:schemeClr val="bg1"/>
                </a:solidFill>
                <a:latin typeface="Aptos" panose="020B0004020202020204" pitchFamily="34" charset="0"/>
                <a:cs typeface="Arial"/>
              </a:rPr>
              <a:t>Buy and Hold</a:t>
            </a:r>
            <a:endParaRPr lang="en-US" sz="1300">
              <a:solidFill>
                <a:schemeClr val="bg1"/>
              </a:solidFill>
              <a:latin typeface="Aptos" panose="020B0004020202020204" pitchFamily="34" charset="0"/>
              <a:cs typeface="Arial"/>
            </a:endParaRPr>
          </a:p>
        </p:txBody>
      </p:sp>
      <p:sp>
        <p:nvSpPr>
          <p:cNvPr id="11" name="Rectangle 10">
            <a:extLst>
              <a:ext uri="{FF2B5EF4-FFF2-40B4-BE49-F238E27FC236}">
                <a16:creationId xmlns:a16="http://schemas.microsoft.com/office/drawing/2014/main" id="{BF4B540B-365A-BC2E-E36C-EEBC99E8C660}"/>
              </a:ext>
            </a:extLst>
          </p:cNvPr>
          <p:cNvSpPr/>
          <p:nvPr/>
        </p:nvSpPr>
        <p:spPr>
          <a:xfrm>
            <a:off x="5152443" y="1928368"/>
            <a:ext cx="1820224" cy="738829"/>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200">
                <a:solidFill>
                  <a:schemeClr val="tx1"/>
                </a:solidFill>
                <a:latin typeface="Aptos" panose="020B0004020202020204" pitchFamily="34" charset="0"/>
              </a:rPr>
              <a:t>Monthly Rebalancing, accounting for transaction costs</a:t>
            </a:r>
          </a:p>
        </p:txBody>
      </p:sp>
      <p:sp>
        <p:nvSpPr>
          <p:cNvPr id="12" name="Rectangle 11">
            <a:extLst>
              <a:ext uri="{FF2B5EF4-FFF2-40B4-BE49-F238E27FC236}">
                <a16:creationId xmlns:a16="http://schemas.microsoft.com/office/drawing/2014/main" id="{D396B535-1F05-F669-E1AF-7003BAE02958}"/>
              </a:ext>
            </a:extLst>
          </p:cNvPr>
          <p:cNvSpPr/>
          <p:nvPr/>
        </p:nvSpPr>
        <p:spPr>
          <a:xfrm>
            <a:off x="5152443" y="1381210"/>
            <a:ext cx="1820224" cy="42878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a:solidFill>
                  <a:schemeClr val="bg1"/>
                </a:solidFill>
                <a:latin typeface="Aptos" panose="020B0004020202020204" pitchFamily="34" charset="0"/>
                <a:cs typeface="Arial"/>
              </a:rPr>
              <a:t>Equal Weightage</a:t>
            </a:r>
            <a:endParaRPr lang="en-US" sz="1300">
              <a:solidFill>
                <a:schemeClr val="bg1"/>
              </a:solidFill>
              <a:latin typeface="Aptos" panose="020B0004020202020204" pitchFamily="34" charset="0"/>
              <a:cs typeface="Arial"/>
            </a:endParaRPr>
          </a:p>
        </p:txBody>
      </p:sp>
      <p:sp>
        <p:nvSpPr>
          <p:cNvPr id="13" name="Rectangle 12">
            <a:extLst>
              <a:ext uri="{FF2B5EF4-FFF2-40B4-BE49-F238E27FC236}">
                <a16:creationId xmlns:a16="http://schemas.microsoft.com/office/drawing/2014/main" id="{CC8B12DC-FD95-2B72-0AEA-DB9775C933B9}"/>
              </a:ext>
            </a:extLst>
          </p:cNvPr>
          <p:cNvSpPr/>
          <p:nvPr/>
        </p:nvSpPr>
        <p:spPr>
          <a:xfrm>
            <a:off x="8484577" y="1937913"/>
            <a:ext cx="2131036" cy="738829"/>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200">
                <a:solidFill>
                  <a:schemeClr val="tx1"/>
                </a:solidFill>
                <a:latin typeface="Aptos" panose="020B0004020202020204" pitchFamily="34" charset="0"/>
              </a:rPr>
              <a:t>Rolling 12-month window to calculate individual equity vol, then balancing vol across all 16 equities</a:t>
            </a:r>
          </a:p>
        </p:txBody>
      </p:sp>
      <p:sp>
        <p:nvSpPr>
          <p:cNvPr id="15" name="Rectangle 14">
            <a:extLst>
              <a:ext uri="{FF2B5EF4-FFF2-40B4-BE49-F238E27FC236}">
                <a16:creationId xmlns:a16="http://schemas.microsoft.com/office/drawing/2014/main" id="{5413A9A9-E61F-05AA-6B4A-ED9DD2E82DD5}"/>
              </a:ext>
            </a:extLst>
          </p:cNvPr>
          <p:cNvSpPr/>
          <p:nvPr/>
        </p:nvSpPr>
        <p:spPr>
          <a:xfrm>
            <a:off x="8484577" y="1398155"/>
            <a:ext cx="2131036" cy="42878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a:solidFill>
                  <a:schemeClr val="bg1"/>
                </a:solidFill>
                <a:latin typeface="Aptos" panose="020B0004020202020204" pitchFamily="34" charset="0"/>
                <a:cs typeface="Arial"/>
              </a:rPr>
              <a:t>Risk Parity</a:t>
            </a:r>
            <a:endParaRPr lang="en-US" sz="1300">
              <a:solidFill>
                <a:schemeClr val="bg1"/>
              </a:solidFill>
              <a:latin typeface="Aptos" panose="020B0004020202020204" pitchFamily="34" charset="0"/>
              <a:cs typeface="Arial"/>
            </a:endParaRPr>
          </a:p>
        </p:txBody>
      </p:sp>
      <p:graphicFrame>
        <p:nvGraphicFramePr>
          <p:cNvPr id="16" name="Table 15">
            <a:extLst>
              <a:ext uri="{FF2B5EF4-FFF2-40B4-BE49-F238E27FC236}">
                <a16:creationId xmlns:a16="http://schemas.microsoft.com/office/drawing/2014/main" id="{9FF51B73-7899-F1FD-D0B7-FAC568EA8391}"/>
              </a:ext>
            </a:extLst>
          </p:cNvPr>
          <p:cNvGraphicFramePr>
            <a:graphicFrameLocks noGrp="1"/>
          </p:cNvGraphicFramePr>
          <p:nvPr>
            <p:extLst>
              <p:ext uri="{D42A27DB-BD31-4B8C-83A1-F6EECF244321}">
                <p14:modId xmlns:p14="http://schemas.microsoft.com/office/powerpoint/2010/main" val="557219080"/>
              </p:ext>
            </p:extLst>
          </p:nvPr>
        </p:nvGraphicFramePr>
        <p:xfrm>
          <a:off x="500949" y="3237922"/>
          <a:ext cx="11186739" cy="2324624"/>
        </p:xfrm>
        <a:graphic>
          <a:graphicData uri="http://schemas.openxmlformats.org/drawingml/2006/table">
            <a:tbl>
              <a:tblPr firstRow="1" bandRow="1">
                <a:tableStyleId>{D56B6F8E-B49D-4C43-9E8C-86FB4BC2AEAC}</a:tableStyleId>
              </a:tblPr>
              <a:tblGrid>
                <a:gridCol w="1242971">
                  <a:extLst>
                    <a:ext uri="{9D8B030D-6E8A-4147-A177-3AD203B41FA5}">
                      <a16:colId xmlns:a16="http://schemas.microsoft.com/office/drawing/2014/main" val="2772957186"/>
                    </a:ext>
                  </a:extLst>
                </a:gridCol>
                <a:gridCol w="1242971">
                  <a:extLst>
                    <a:ext uri="{9D8B030D-6E8A-4147-A177-3AD203B41FA5}">
                      <a16:colId xmlns:a16="http://schemas.microsoft.com/office/drawing/2014/main" val="2667959634"/>
                    </a:ext>
                  </a:extLst>
                </a:gridCol>
                <a:gridCol w="1242971">
                  <a:extLst>
                    <a:ext uri="{9D8B030D-6E8A-4147-A177-3AD203B41FA5}">
                      <a16:colId xmlns:a16="http://schemas.microsoft.com/office/drawing/2014/main" val="1270567091"/>
                    </a:ext>
                  </a:extLst>
                </a:gridCol>
                <a:gridCol w="1242971">
                  <a:extLst>
                    <a:ext uri="{9D8B030D-6E8A-4147-A177-3AD203B41FA5}">
                      <a16:colId xmlns:a16="http://schemas.microsoft.com/office/drawing/2014/main" val="1131717539"/>
                    </a:ext>
                  </a:extLst>
                </a:gridCol>
                <a:gridCol w="1242971">
                  <a:extLst>
                    <a:ext uri="{9D8B030D-6E8A-4147-A177-3AD203B41FA5}">
                      <a16:colId xmlns:a16="http://schemas.microsoft.com/office/drawing/2014/main" val="3170631231"/>
                    </a:ext>
                  </a:extLst>
                </a:gridCol>
                <a:gridCol w="1242971">
                  <a:extLst>
                    <a:ext uri="{9D8B030D-6E8A-4147-A177-3AD203B41FA5}">
                      <a16:colId xmlns:a16="http://schemas.microsoft.com/office/drawing/2014/main" val="3811708822"/>
                    </a:ext>
                  </a:extLst>
                </a:gridCol>
                <a:gridCol w="1242971">
                  <a:extLst>
                    <a:ext uri="{9D8B030D-6E8A-4147-A177-3AD203B41FA5}">
                      <a16:colId xmlns:a16="http://schemas.microsoft.com/office/drawing/2014/main" val="3374184725"/>
                    </a:ext>
                  </a:extLst>
                </a:gridCol>
                <a:gridCol w="1242971">
                  <a:extLst>
                    <a:ext uri="{9D8B030D-6E8A-4147-A177-3AD203B41FA5}">
                      <a16:colId xmlns:a16="http://schemas.microsoft.com/office/drawing/2014/main" val="605200352"/>
                    </a:ext>
                  </a:extLst>
                </a:gridCol>
                <a:gridCol w="1242971">
                  <a:extLst>
                    <a:ext uri="{9D8B030D-6E8A-4147-A177-3AD203B41FA5}">
                      <a16:colId xmlns:a16="http://schemas.microsoft.com/office/drawing/2014/main" val="1230574050"/>
                    </a:ext>
                  </a:extLst>
                </a:gridCol>
              </a:tblGrid>
              <a:tr h="787640">
                <a:tc>
                  <a:txBody>
                    <a:bodyPr/>
                    <a:lstStyle/>
                    <a:p>
                      <a:endParaRPr lang="en-SG"/>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Buy and Hold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Equal Weightage</a:t>
                      </a:r>
                      <a:endParaRPr lang="en-SG" sz="11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Risk Parity</a:t>
                      </a:r>
                      <a:endParaRPr lang="en-SG" sz="11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Max Sharpe Optimization (No Hedge)</a:t>
                      </a:r>
                      <a:endParaRPr lang="en-SG" sz="11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Min Variance Optimization (No Hedge)</a:t>
                      </a:r>
                      <a:endParaRPr lang="en-SG" sz="110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SG" sz="11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Mean Variance Optimization (MVO) (No Hedge)</a:t>
                      </a:r>
                      <a:endParaRPr lang="en-SG" sz="11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MVO + NLP Hedging (Combined Approach)</a:t>
                      </a:r>
                      <a:endParaRPr lang="en-SG" sz="11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a:t>MVO + NLP Hedging (MD)</a:t>
                      </a:r>
                      <a:endParaRPr lang="en-SG" sz="110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SG" sz="1100"/>
                    </a:p>
                  </a:txBody>
                  <a:tcPr/>
                </a:tc>
                <a:extLst>
                  <a:ext uri="{0D108BD9-81ED-4DB2-BD59-A6C34878D82A}">
                    <a16:rowId xmlns:a16="http://schemas.microsoft.com/office/drawing/2014/main" val="2371356645"/>
                  </a:ext>
                </a:extLst>
              </a:tr>
              <a:tr h="378744">
                <a:tc>
                  <a:txBody>
                    <a:bodyPr/>
                    <a:lstStyle/>
                    <a:p>
                      <a:r>
                        <a:rPr lang="en-US" sz="1100"/>
                        <a:t>Annualised Return</a:t>
                      </a:r>
                    </a:p>
                  </a:txBody>
                  <a:tcPr/>
                </a:tc>
                <a:tc>
                  <a:txBody>
                    <a:bodyPr/>
                    <a:lstStyle/>
                    <a:p>
                      <a:r>
                        <a:rPr lang="en-US" dirty="0">
                          <a:highlight>
                            <a:srgbClr val="00FF00"/>
                          </a:highlight>
                        </a:rPr>
                        <a:t>29.26%</a:t>
                      </a:r>
                      <a:endParaRPr lang="en-SG" dirty="0">
                        <a:highlight>
                          <a:srgbClr val="00FF00"/>
                        </a:highlight>
                      </a:endParaRPr>
                    </a:p>
                  </a:txBody>
                  <a:tcPr/>
                </a:tc>
                <a:tc>
                  <a:txBody>
                    <a:bodyPr/>
                    <a:lstStyle/>
                    <a:p>
                      <a:r>
                        <a:rPr lang="en-US"/>
                        <a:t>21.17%</a:t>
                      </a:r>
                      <a:endParaRPr lang="en-SG"/>
                    </a:p>
                  </a:txBody>
                  <a:tcPr/>
                </a:tc>
                <a:tc>
                  <a:txBody>
                    <a:bodyPr/>
                    <a:lstStyle/>
                    <a:p>
                      <a:r>
                        <a:rPr lang="en-US"/>
                        <a:t>19.38%</a:t>
                      </a:r>
                      <a:endParaRPr lang="en-SG"/>
                    </a:p>
                  </a:txBody>
                  <a:tcPr/>
                </a:tc>
                <a:tc>
                  <a:txBody>
                    <a:bodyPr/>
                    <a:lstStyle/>
                    <a:p>
                      <a:r>
                        <a:rPr lang="en-US"/>
                        <a:t>20.49%</a:t>
                      </a:r>
                      <a:endParaRPr lang="en-SG"/>
                    </a:p>
                  </a:txBody>
                  <a:tcPr/>
                </a:tc>
                <a:tc>
                  <a:txBody>
                    <a:bodyPr/>
                    <a:lstStyle/>
                    <a:p>
                      <a:r>
                        <a:rPr lang="en-US">
                          <a:highlight>
                            <a:srgbClr val="00FF00"/>
                          </a:highlight>
                        </a:rPr>
                        <a:t>24.63%</a:t>
                      </a:r>
                      <a:endParaRPr lang="en-SG">
                        <a:highlight>
                          <a:srgbClr val="00FF00"/>
                        </a:highlight>
                      </a:endParaRPr>
                    </a:p>
                  </a:txBody>
                  <a:tcPr/>
                </a:tc>
                <a:tc>
                  <a:txBody>
                    <a:bodyPr/>
                    <a:lstStyle/>
                    <a:p>
                      <a:r>
                        <a:rPr lang="en-US">
                          <a:highlight>
                            <a:srgbClr val="00FF00"/>
                          </a:highlight>
                        </a:rPr>
                        <a:t>25.47%</a:t>
                      </a:r>
                      <a:endParaRPr lang="en-SG">
                        <a:highlight>
                          <a:srgbClr val="00FF00"/>
                        </a:highlight>
                      </a:endParaRPr>
                    </a:p>
                  </a:txBody>
                  <a:tcPr/>
                </a:tc>
                <a:tc>
                  <a:txBody>
                    <a:bodyPr/>
                    <a:lstStyle/>
                    <a:p>
                      <a:r>
                        <a:rPr lang="en-US"/>
                        <a:t>20.12%</a:t>
                      </a:r>
                      <a:endParaRPr lang="en-SG"/>
                    </a:p>
                  </a:txBody>
                  <a:tcPr/>
                </a:tc>
                <a:tc>
                  <a:txBody>
                    <a:bodyPr/>
                    <a:lstStyle/>
                    <a:p>
                      <a:r>
                        <a:rPr lang="en-US"/>
                        <a:t>20.86%</a:t>
                      </a:r>
                      <a:endParaRPr lang="en-SG"/>
                    </a:p>
                  </a:txBody>
                  <a:tcPr/>
                </a:tc>
                <a:extLst>
                  <a:ext uri="{0D108BD9-81ED-4DB2-BD59-A6C34878D82A}">
                    <a16:rowId xmlns:a16="http://schemas.microsoft.com/office/drawing/2014/main" val="872877269"/>
                  </a:ext>
                </a:extLst>
              </a:tr>
              <a:tr h="378744">
                <a:tc>
                  <a:txBody>
                    <a:bodyPr/>
                    <a:lstStyle/>
                    <a:p>
                      <a:r>
                        <a:rPr lang="en-US" sz="1100"/>
                        <a:t>Annualised Vol</a:t>
                      </a:r>
                      <a:endParaRPr lang="en-SG" sz="1100"/>
                    </a:p>
                  </a:txBody>
                  <a:tcPr/>
                </a:tc>
                <a:tc>
                  <a:txBody>
                    <a:bodyPr/>
                    <a:lstStyle/>
                    <a:p>
                      <a:r>
                        <a:rPr lang="en-US"/>
                        <a:t>20.44%</a:t>
                      </a:r>
                      <a:endParaRPr lang="en-SG"/>
                    </a:p>
                  </a:txBody>
                  <a:tcPr/>
                </a:tc>
                <a:tc>
                  <a:txBody>
                    <a:bodyPr/>
                    <a:lstStyle/>
                    <a:p>
                      <a:r>
                        <a:rPr lang="en-US"/>
                        <a:t>17.56%</a:t>
                      </a:r>
                      <a:endParaRPr lang="en-SG"/>
                    </a:p>
                  </a:txBody>
                  <a:tcPr/>
                </a:tc>
                <a:tc>
                  <a:txBody>
                    <a:bodyPr/>
                    <a:lstStyle/>
                    <a:p>
                      <a:r>
                        <a:rPr lang="en-US"/>
                        <a:t>17.18%</a:t>
                      </a:r>
                      <a:endParaRPr lang="en-SG"/>
                    </a:p>
                  </a:txBody>
                  <a:tcPr/>
                </a:tc>
                <a:tc>
                  <a:txBody>
                    <a:bodyPr/>
                    <a:lstStyle/>
                    <a:p>
                      <a:r>
                        <a:rPr lang="en-US"/>
                        <a:t>21.77%</a:t>
                      </a:r>
                      <a:endParaRPr lang="en-SG"/>
                    </a:p>
                  </a:txBody>
                  <a:tcPr/>
                </a:tc>
                <a:tc>
                  <a:txBody>
                    <a:bodyPr/>
                    <a:lstStyle/>
                    <a:p>
                      <a:r>
                        <a:rPr lang="en-US"/>
                        <a:t>20.61%</a:t>
                      </a:r>
                      <a:endParaRPr lang="en-SG"/>
                    </a:p>
                  </a:txBody>
                  <a:tcPr/>
                </a:tc>
                <a:tc>
                  <a:txBody>
                    <a:bodyPr/>
                    <a:lstStyle/>
                    <a:p>
                      <a:r>
                        <a:rPr lang="en-US"/>
                        <a:t>23.64%</a:t>
                      </a:r>
                      <a:endParaRPr lang="en-SG"/>
                    </a:p>
                  </a:txBody>
                  <a:tcPr/>
                </a:tc>
                <a:tc>
                  <a:txBody>
                    <a:bodyPr/>
                    <a:lstStyle/>
                    <a:p>
                      <a:r>
                        <a:rPr lang="en-US"/>
                        <a:t>27.84%</a:t>
                      </a:r>
                      <a:endParaRPr lang="en-SG"/>
                    </a:p>
                  </a:txBody>
                  <a:tcPr/>
                </a:tc>
                <a:tc>
                  <a:txBody>
                    <a:bodyPr/>
                    <a:lstStyle/>
                    <a:p>
                      <a:r>
                        <a:rPr lang="en-US">
                          <a:highlight>
                            <a:srgbClr val="FF0000"/>
                          </a:highlight>
                        </a:rPr>
                        <a:t>28.13%</a:t>
                      </a:r>
                      <a:endParaRPr lang="en-SG">
                        <a:highlight>
                          <a:srgbClr val="FF0000"/>
                        </a:highlight>
                      </a:endParaRPr>
                    </a:p>
                  </a:txBody>
                  <a:tcPr/>
                </a:tc>
                <a:extLst>
                  <a:ext uri="{0D108BD9-81ED-4DB2-BD59-A6C34878D82A}">
                    <a16:rowId xmlns:a16="http://schemas.microsoft.com/office/drawing/2014/main" val="3041592697"/>
                  </a:ext>
                </a:extLst>
              </a:tr>
              <a:tr h="378744">
                <a:tc>
                  <a:txBody>
                    <a:bodyPr/>
                    <a:lstStyle/>
                    <a:p>
                      <a:r>
                        <a:rPr lang="en-US" sz="1100"/>
                        <a:t>Annualised Sharpe</a:t>
                      </a:r>
                      <a:endParaRPr lang="en-SG" sz="1100"/>
                    </a:p>
                  </a:txBody>
                  <a:tcPr/>
                </a:tc>
                <a:tc>
                  <a:txBody>
                    <a:bodyPr/>
                    <a:lstStyle/>
                    <a:p>
                      <a:r>
                        <a:rPr lang="en-US">
                          <a:highlight>
                            <a:srgbClr val="00FF00"/>
                          </a:highlight>
                        </a:rPr>
                        <a:t>1.24</a:t>
                      </a:r>
                      <a:endParaRPr lang="en-SG">
                        <a:highlight>
                          <a:srgbClr val="00FF00"/>
                        </a:highlight>
                      </a:endParaRPr>
                    </a:p>
                  </a:txBody>
                  <a:tcPr/>
                </a:tc>
                <a:tc>
                  <a:txBody>
                    <a:bodyPr/>
                    <a:lstStyle/>
                    <a:p>
                      <a:r>
                        <a:rPr lang="en-US"/>
                        <a:t>0.98</a:t>
                      </a:r>
                      <a:endParaRPr lang="en-SG"/>
                    </a:p>
                  </a:txBody>
                  <a:tcPr/>
                </a:tc>
                <a:tc>
                  <a:txBody>
                    <a:bodyPr/>
                    <a:lstStyle/>
                    <a:p>
                      <a:r>
                        <a:rPr lang="en-US"/>
                        <a:t>0.90</a:t>
                      </a:r>
                      <a:endParaRPr lang="en-SG"/>
                    </a:p>
                  </a:txBody>
                  <a:tcPr/>
                </a:tc>
                <a:tc>
                  <a:txBody>
                    <a:bodyPr/>
                    <a:lstStyle/>
                    <a:p>
                      <a:r>
                        <a:rPr lang="en-US"/>
                        <a:t>0.76</a:t>
                      </a:r>
                      <a:endParaRPr lang="en-SG"/>
                    </a:p>
                  </a:txBody>
                  <a:tcPr/>
                </a:tc>
                <a:tc>
                  <a:txBody>
                    <a:bodyPr/>
                    <a:lstStyle/>
                    <a:p>
                      <a:r>
                        <a:rPr lang="en-US"/>
                        <a:t>1.00</a:t>
                      </a:r>
                      <a:endParaRPr lang="en-SG"/>
                    </a:p>
                  </a:txBody>
                  <a:tcPr/>
                </a:tc>
                <a:tc>
                  <a:txBody>
                    <a:bodyPr/>
                    <a:lstStyle/>
                    <a:p>
                      <a:r>
                        <a:rPr lang="en-US"/>
                        <a:t>0.91</a:t>
                      </a:r>
                      <a:endParaRPr lang="en-SG"/>
                    </a:p>
                  </a:txBody>
                  <a:tcPr/>
                </a:tc>
                <a:tc>
                  <a:txBody>
                    <a:bodyPr/>
                    <a:lstStyle/>
                    <a:p>
                      <a:r>
                        <a:rPr lang="en-US">
                          <a:highlight>
                            <a:srgbClr val="FF0000"/>
                          </a:highlight>
                        </a:rPr>
                        <a:t>0.58</a:t>
                      </a:r>
                      <a:endParaRPr lang="en-SG">
                        <a:highlight>
                          <a:srgbClr val="FF0000"/>
                        </a:highlight>
                      </a:endParaRPr>
                    </a:p>
                  </a:txBody>
                  <a:tcPr/>
                </a:tc>
                <a:tc>
                  <a:txBody>
                    <a:bodyPr/>
                    <a:lstStyle/>
                    <a:p>
                      <a:r>
                        <a:rPr lang="en-US"/>
                        <a:t>0.60</a:t>
                      </a:r>
                      <a:endParaRPr lang="en-SG"/>
                    </a:p>
                  </a:txBody>
                  <a:tcPr/>
                </a:tc>
                <a:extLst>
                  <a:ext uri="{0D108BD9-81ED-4DB2-BD59-A6C34878D82A}">
                    <a16:rowId xmlns:a16="http://schemas.microsoft.com/office/drawing/2014/main" val="3243610198"/>
                  </a:ext>
                </a:extLst>
              </a:tr>
              <a:tr h="0">
                <a:tc>
                  <a:txBody>
                    <a:bodyPr/>
                    <a:lstStyle/>
                    <a:p>
                      <a:r>
                        <a:rPr lang="en-US" sz="1100"/>
                        <a:t>Max DD</a:t>
                      </a:r>
                      <a:endParaRPr lang="en-SG" sz="1100"/>
                    </a:p>
                  </a:txBody>
                  <a:tcPr/>
                </a:tc>
                <a:tc>
                  <a:txBody>
                    <a:bodyPr/>
                    <a:lstStyle/>
                    <a:p>
                      <a:r>
                        <a:rPr lang="en-US">
                          <a:highlight>
                            <a:srgbClr val="FF0000"/>
                          </a:highlight>
                        </a:rPr>
                        <a:t>-27.35</a:t>
                      </a:r>
                      <a:endParaRPr lang="en-SG">
                        <a:highlight>
                          <a:srgbClr val="FF0000"/>
                        </a:highlight>
                      </a:endParaRPr>
                    </a:p>
                  </a:txBody>
                  <a:tcPr/>
                </a:tc>
                <a:tc>
                  <a:txBody>
                    <a:bodyPr/>
                    <a:lstStyle/>
                    <a:p>
                      <a:r>
                        <a:rPr lang="en-US"/>
                        <a:t>-22.63%</a:t>
                      </a:r>
                      <a:endParaRPr lang="en-SG"/>
                    </a:p>
                  </a:txBody>
                  <a:tcPr/>
                </a:tc>
                <a:tc>
                  <a:txBody>
                    <a:bodyPr/>
                    <a:lstStyle/>
                    <a:p>
                      <a:r>
                        <a:rPr lang="en-US"/>
                        <a:t>-22.19%</a:t>
                      </a:r>
                      <a:endParaRPr lang="en-SG"/>
                    </a:p>
                  </a:txBody>
                  <a:tcPr/>
                </a:tc>
                <a:tc>
                  <a:txBody>
                    <a:bodyPr/>
                    <a:lstStyle/>
                    <a:p>
                      <a:r>
                        <a:rPr lang="en-US"/>
                        <a:t>-23.24%</a:t>
                      </a:r>
                      <a:endParaRPr lang="en-SG"/>
                    </a:p>
                  </a:txBody>
                  <a:tcPr/>
                </a:tc>
                <a:tc>
                  <a:txBody>
                    <a:bodyPr/>
                    <a:lstStyle/>
                    <a:p>
                      <a:r>
                        <a:rPr lang="en-US"/>
                        <a:t>-24.96%</a:t>
                      </a:r>
                      <a:endParaRPr lang="en-SG"/>
                    </a:p>
                  </a:txBody>
                  <a:tcPr/>
                </a:tc>
                <a:tc>
                  <a:txBody>
                    <a:bodyPr/>
                    <a:lstStyle/>
                    <a:p>
                      <a:r>
                        <a:rPr lang="en-US"/>
                        <a:t>-24.39%</a:t>
                      </a:r>
                      <a:endParaRPr lang="en-SG"/>
                    </a:p>
                  </a:txBody>
                  <a:tcPr/>
                </a:tc>
                <a:tc>
                  <a:txBody>
                    <a:bodyPr/>
                    <a:lstStyle/>
                    <a:p>
                      <a:r>
                        <a:rPr lang="en-US">
                          <a:highlight>
                            <a:srgbClr val="FF0000"/>
                          </a:highlight>
                        </a:rPr>
                        <a:t>-29.96%</a:t>
                      </a:r>
                      <a:endParaRPr lang="en-SG">
                        <a:highlight>
                          <a:srgbClr val="FF0000"/>
                        </a:highlight>
                      </a:endParaRPr>
                    </a:p>
                  </a:txBody>
                  <a:tcPr/>
                </a:tc>
                <a:tc>
                  <a:txBody>
                    <a:bodyPr/>
                    <a:lstStyle/>
                    <a:p>
                      <a:r>
                        <a:rPr lang="en-US" dirty="0"/>
                        <a:t>-25.01%</a:t>
                      </a:r>
                      <a:endParaRPr lang="en-SG" dirty="0"/>
                    </a:p>
                  </a:txBody>
                  <a:tcPr/>
                </a:tc>
                <a:extLst>
                  <a:ext uri="{0D108BD9-81ED-4DB2-BD59-A6C34878D82A}">
                    <a16:rowId xmlns:a16="http://schemas.microsoft.com/office/drawing/2014/main" val="3080562581"/>
                  </a:ext>
                </a:extLst>
              </a:tr>
            </a:tbl>
          </a:graphicData>
        </a:graphic>
      </p:graphicFrame>
      <p:sp>
        <p:nvSpPr>
          <p:cNvPr id="17" name="Rectangle 16">
            <a:extLst>
              <a:ext uri="{FF2B5EF4-FFF2-40B4-BE49-F238E27FC236}">
                <a16:creationId xmlns:a16="http://schemas.microsoft.com/office/drawing/2014/main" id="{3CEEF964-5941-2BDB-2837-851F6B969CB4}"/>
              </a:ext>
            </a:extLst>
          </p:cNvPr>
          <p:cNvSpPr/>
          <p:nvPr/>
        </p:nvSpPr>
        <p:spPr>
          <a:xfrm>
            <a:off x="500945" y="5621943"/>
            <a:ext cx="3200618" cy="750594"/>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ptos" panose="020B0004020202020204" pitchFamily="34" charset="0"/>
              </a:rPr>
              <a:t>Interestingly, Buy and Hold outperformed significantly for both returns and Sharpe. Likely due to tickers like NVDA which have sustained long runups, rewarding momentum</a:t>
            </a:r>
            <a:endParaRPr lang="en-SG" sz="1200">
              <a:solidFill>
                <a:schemeClr val="tx1"/>
              </a:solidFill>
              <a:latin typeface="Aptos" panose="020B0004020202020204" pitchFamily="34" charset="0"/>
            </a:endParaRPr>
          </a:p>
        </p:txBody>
      </p:sp>
      <p:sp>
        <p:nvSpPr>
          <p:cNvPr id="18" name="Rectangle 17">
            <a:extLst>
              <a:ext uri="{FF2B5EF4-FFF2-40B4-BE49-F238E27FC236}">
                <a16:creationId xmlns:a16="http://schemas.microsoft.com/office/drawing/2014/main" id="{49FD6FC3-AAED-7D96-F6E6-317B266AB83C}"/>
              </a:ext>
            </a:extLst>
          </p:cNvPr>
          <p:cNvSpPr/>
          <p:nvPr/>
        </p:nvSpPr>
        <p:spPr>
          <a:xfrm>
            <a:off x="3860375" y="5621943"/>
            <a:ext cx="2233941" cy="750594"/>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ptos" panose="020B0004020202020204" pitchFamily="34" charset="0"/>
              </a:rPr>
              <a:t>However, Buy and Hold’s Max DD was also greatest compared to our benchmark Portfolios</a:t>
            </a:r>
            <a:endParaRPr lang="en-SG" sz="1200">
              <a:solidFill>
                <a:schemeClr val="tx1"/>
              </a:solidFill>
              <a:latin typeface="Aptos" panose="020B0004020202020204" pitchFamily="34" charset="0"/>
            </a:endParaRPr>
          </a:p>
        </p:txBody>
      </p:sp>
      <p:sp>
        <p:nvSpPr>
          <p:cNvPr id="19" name="Rectangle 18">
            <a:extLst>
              <a:ext uri="{FF2B5EF4-FFF2-40B4-BE49-F238E27FC236}">
                <a16:creationId xmlns:a16="http://schemas.microsoft.com/office/drawing/2014/main" id="{72A67009-B02D-F307-74E4-237B1C17BF7C}"/>
              </a:ext>
            </a:extLst>
          </p:cNvPr>
          <p:cNvSpPr/>
          <p:nvPr/>
        </p:nvSpPr>
        <p:spPr>
          <a:xfrm>
            <a:off x="8487070" y="5621943"/>
            <a:ext cx="3200618" cy="750594"/>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ptos" panose="020B0004020202020204" pitchFamily="34" charset="0"/>
              </a:rPr>
              <a:t>Using NLP to hedge unfortunately increases vol and DD and decreases Sharpe (we observe that DJI tends to move opposite to our lagged sentiment)</a:t>
            </a:r>
            <a:endParaRPr lang="en-SG" sz="1200">
              <a:solidFill>
                <a:schemeClr val="tx1"/>
              </a:solidFill>
              <a:latin typeface="Aptos" panose="020B0004020202020204" pitchFamily="34" charset="0"/>
            </a:endParaRPr>
          </a:p>
        </p:txBody>
      </p:sp>
      <p:sp>
        <p:nvSpPr>
          <p:cNvPr id="20" name="Rectangle 19">
            <a:extLst>
              <a:ext uri="{FF2B5EF4-FFF2-40B4-BE49-F238E27FC236}">
                <a16:creationId xmlns:a16="http://schemas.microsoft.com/office/drawing/2014/main" id="{CE8C7A04-C85E-7596-1C7B-9558BEEA307E}"/>
              </a:ext>
            </a:extLst>
          </p:cNvPr>
          <p:cNvSpPr/>
          <p:nvPr/>
        </p:nvSpPr>
        <p:spPr>
          <a:xfrm>
            <a:off x="6232631" y="5621943"/>
            <a:ext cx="2116124" cy="750594"/>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ptos" panose="020B0004020202020204" pitchFamily="34" charset="0"/>
              </a:rPr>
              <a:t>Min Var and MVO Portfolios have done well vs Equal Weightage Benchmark</a:t>
            </a:r>
            <a:endParaRPr lang="en-SG" sz="1200">
              <a:solidFill>
                <a:schemeClr val="tx1"/>
              </a:solidFill>
              <a:latin typeface="Aptos" panose="020B0004020202020204" pitchFamily="34" charset="0"/>
            </a:endParaRPr>
          </a:p>
        </p:txBody>
      </p:sp>
    </p:spTree>
    <p:extLst>
      <p:ext uri="{BB962C8B-B14F-4D97-AF65-F5344CB8AC3E}">
        <p14:creationId xmlns:p14="http://schemas.microsoft.com/office/powerpoint/2010/main" val="3771457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96FD7-0CA7-4C3B-082F-10F50F73D83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A43AD87-F330-1584-3F23-12D413FAF5B9}"/>
              </a:ext>
            </a:extLst>
          </p:cNvPr>
          <p:cNvSpPr>
            <a:spLocks noGrp="1"/>
          </p:cNvSpPr>
          <p:nvPr>
            <p:ph type="body" sz="quarter" idx="10"/>
          </p:nvPr>
        </p:nvSpPr>
        <p:spPr/>
        <p:txBody>
          <a:bodyPr/>
          <a:lstStyle/>
          <a:p>
            <a:r>
              <a:rPr lang="en-SG">
                <a:latin typeface="Aptos" panose="020B0004020202020204" pitchFamily="34" charset="0"/>
              </a:rPr>
              <a:t>How we might improve our project further</a:t>
            </a:r>
          </a:p>
        </p:txBody>
      </p:sp>
      <p:sp>
        <p:nvSpPr>
          <p:cNvPr id="7" name="Text Placeholder 6">
            <a:extLst>
              <a:ext uri="{FF2B5EF4-FFF2-40B4-BE49-F238E27FC236}">
                <a16:creationId xmlns:a16="http://schemas.microsoft.com/office/drawing/2014/main" id="{0A879625-CA6B-A71D-939D-3A2BD1DA85EC}"/>
              </a:ext>
            </a:extLst>
          </p:cNvPr>
          <p:cNvSpPr>
            <a:spLocks noGrp="1"/>
          </p:cNvSpPr>
          <p:nvPr>
            <p:ph type="body" sz="quarter" idx="11"/>
          </p:nvPr>
        </p:nvSpPr>
        <p:spPr/>
        <p:txBody>
          <a:bodyPr/>
          <a:lstStyle/>
          <a:p>
            <a:r>
              <a:rPr lang="en-US">
                <a:latin typeface="Aptos" panose="020B0004020202020204" pitchFamily="34" charset="0"/>
              </a:rPr>
              <a:t>Recommendation &amp; Conclusion</a:t>
            </a:r>
            <a:endParaRPr lang="en-SG">
              <a:latin typeface="Aptos" panose="020B0004020202020204" pitchFamily="34" charset="0"/>
            </a:endParaRPr>
          </a:p>
        </p:txBody>
      </p:sp>
      <p:sp>
        <p:nvSpPr>
          <p:cNvPr id="8" name="Text Placeholder 7">
            <a:extLst>
              <a:ext uri="{FF2B5EF4-FFF2-40B4-BE49-F238E27FC236}">
                <a16:creationId xmlns:a16="http://schemas.microsoft.com/office/drawing/2014/main" id="{0B3BD4DD-7348-477A-CCA3-7C36EFACAADC}"/>
              </a:ext>
            </a:extLst>
          </p:cNvPr>
          <p:cNvSpPr>
            <a:spLocks noGrp="1"/>
          </p:cNvSpPr>
          <p:nvPr>
            <p:ph type="body" idx="4"/>
          </p:nvPr>
        </p:nvSpPr>
        <p:spPr>
          <a:xfrm>
            <a:off x="4453613" y="3792996"/>
            <a:ext cx="3600000" cy="292608"/>
          </a:xfrm>
        </p:spPr>
        <p:txBody>
          <a:bodyPr/>
          <a:lstStyle/>
          <a:p>
            <a:r>
              <a:rPr lang="en-US">
                <a:latin typeface="Aptos" panose="020B0004020202020204" pitchFamily="34" charset="0"/>
              </a:rPr>
              <a:t>Concluding thoughts</a:t>
            </a:r>
            <a:endParaRPr lang="en-SG">
              <a:latin typeface="Aptos" panose="020B0004020202020204" pitchFamily="34" charset="0"/>
            </a:endParaRPr>
          </a:p>
        </p:txBody>
      </p:sp>
      <p:sp>
        <p:nvSpPr>
          <p:cNvPr id="23" name="TextBox 22">
            <a:extLst>
              <a:ext uri="{FF2B5EF4-FFF2-40B4-BE49-F238E27FC236}">
                <a16:creationId xmlns:a16="http://schemas.microsoft.com/office/drawing/2014/main" id="{1918A9C6-5159-170E-F956-38223AC2CE9D}"/>
              </a:ext>
            </a:extLst>
          </p:cNvPr>
          <p:cNvSpPr txBox="1"/>
          <p:nvPr/>
        </p:nvSpPr>
        <p:spPr>
          <a:xfrm>
            <a:off x="4453612" y="966041"/>
            <a:ext cx="3600000" cy="540000"/>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Quantity of Data / Automating Data Collection</a:t>
            </a:r>
            <a:endParaRPr lang="en-SG" b="1">
              <a:solidFill>
                <a:schemeClr val="bg1"/>
              </a:solidFill>
              <a:latin typeface="Aptos" panose="020B0004020202020204" pitchFamily="34" charset="0"/>
            </a:endParaRPr>
          </a:p>
        </p:txBody>
      </p:sp>
      <p:sp>
        <p:nvSpPr>
          <p:cNvPr id="15" name="TextBox 14">
            <a:extLst>
              <a:ext uri="{FF2B5EF4-FFF2-40B4-BE49-F238E27FC236}">
                <a16:creationId xmlns:a16="http://schemas.microsoft.com/office/drawing/2014/main" id="{B01DD212-582D-3DEA-B0E0-B037FF62C394}"/>
              </a:ext>
            </a:extLst>
          </p:cNvPr>
          <p:cNvSpPr txBox="1"/>
          <p:nvPr/>
        </p:nvSpPr>
        <p:spPr>
          <a:xfrm>
            <a:off x="569403" y="966041"/>
            <a:ext cx="3600000" cy="540000"/>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Quality of Data</a:t>
            </a:r>
            <a:endParaRPr lang="en-SG" b="1">
              <a:solidFill>
                <a:schemeClr val="bg1"/>
              </a:solidFill>
              <a:latin typeface="Aptos" panose="020B0004020202020204" pitchFamily="34" charset="0"/>
            </a:endParaRPr>
          </a:p>
        </p:txBody>
      </p:sp>
      <p:sp>
        <p:nvSpPr>
          <p:cNvPr id="18" name="TextBox 17">
            <a:extLst>
              <a:ext uri="{FF2B5EF4-FFF2-40B4-BE49-F238E27FC236}">
                <a16:creationId xmlns:a16="http://schemas.microsoft.com/office/drawing/2014/main" id="{BBEBD15A-7FD1-2DAE-4570-2651B9079878}"/>
              </a:ext>
            </a:extLst>
          </p:cNvPr>
          <p:cNvSpPr txBox="1"/>
          <p:nvPr/>
        </p:nvSpPr>
        <p:spPr>
          <a:xfrm>
            <a:off x="8337821" y="966041"/>
            <a:ext cx="3600000" cy="540000"/>
          </a:xfrm>
          <a:prstGeom prst="rect">
            <a:avLst/>
          </a:prstGeom>
          <a:solidFill>
            <a:srgbClr val="CC2124"/>
          </a:solidFill>
          <a:ln w="19050">
            <a:noFill/>
          </a:ln>
        </p:spPr>
        <p:txBody>
          <a:bodyPr wrap="square" rtlCol="0">
            <a:spAutoFit/>
          </a:bodyPr>
          <a:lstStyle/>
          <a:p>
            <a:pPr algn="ctr"/>
            <a:r>
              <a:rPr lang="en-US" b="1">
                <a:solidFill>
                  <a:schemeClr val="bg1"/>
                </a:solidFill>
                <a:latin typeface="Aptos" panose="020B0004020202020204" pitchFamily="34" charset="0"/>
              </a:rPr>
              <a:t>More optimal hedging / managing Basis Risk</a:t>
            </a:r>
            <a:endParaRPr lang="en-SG" b="1">
              <a:solidFill>
                <a:schemeClr val="bg1"/>
              </a:solidFill>
              <a:latin typeface="Aptos" panose="020B0004020202020204" pitchFamily="34" charset="0"/>
            </a:endParaRPr>
          </a:p>
        </p:txBody>
      </p:sp>
      <p:sp>
        <p:nvSpPr>
          <p:cNvPr id="22" name="Rectangle 21">
            <a:extLst>
              <a:ext uri="{FF2B5EF4-FFF2-40B4-BE49-F238E27FC236}">
                <a16:creationId xmlns:a16="http://schemas.microsoft.com/office/drawing/2014/main" id="{573CC20F-9C6B-EFCA-FCFF-68913B77AE43}"/>
              </a:ext>
            </a:extLst>
          </p:cNvPr>
          <p:cNvSpPr/>
          <p:nvPr/>
        </p:nvSpPr>
        <p:spPr>
          <a:xfrm>
            <a:off x="569403" y="1547550"/>
            <a:ext cx="3600000" cy="1980023"/>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latin typeface="Aptos" panose="020B0004020202020204" pitchFamily="34" charset="0"/>
              </a:rPr>
              <a:t>Headlines selected were only from Bloomberg. Could have used the text body (but would have taken much longer to process), or other </a:t>
            </a:r>
            <a:r>
              <a:rPr lang="en-US" sz="1200" b="1">
                <a:solidFill>
                  <a:schemeClr val="tx1"/>
                </a:solidFill>
                <a:latin typeface="Aptos" panose="020B0004020202020204" pitchFamily="34" charset="0"/>
              </a:rPr>
              <a:t>alternative data</a:t>
            </a:r>
            <a:r>
              <a:rPr lang="en-US" sz="1200">
                <a:solidFill>
                  <a:schemeClr val="tx1"/>
                </a:solidFill>
                <a:latin typeface="Aptos" panose="020B0004020202020204" pitchFamily="34" charset="0"/>
              </a:rPr>
              <a:t> sources like X.com / Reddit / Other Financial Sites</a:t>
            </a:r>
            <a:endParaRPr lang="en-SG" sz="1200">
              <a:solidFill>
                <a:schemeClr val="tx1"/>
              </a:solidFill>
              <a:latin typeface="Aptos" panose="020B0004020202020204" pitchFamily="34" charset="0"/>
            </a:endParaRPr>
          </a:p>
        </p:txBody>
      </p:sp>
      <p:sp>
        <p:nvSpPr>
          <p:cNvPr id="25" name="Rectangle 24">
            <a:extLst>
              <a:ext uri="{FF2B5EF4-FFF2-40B4-BE49-F238E27FC236}">
                <a16:creationId xmlns:a16="http://schemas.microsoft.com/office/drawing/2014/main" id="{4D3D0EC6-6C6C-E965-D28B-8291B69F4F56}"/>
              </a:ext>
            </a:extLst>
          </p:cNvPr>
          <p:cNvSpPr/>
          <p:nvPr/>
        </p:nvSpPr>
        <p:spPr>
          <a:xfrm>
            <a:off x="4453612" y="1547549"/>
            <a:ext cx="3600000" cy="1980024"/>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Aptos" panose="020B0004020202020204" pitchFamily="34" charset="0"/>
              </a:rPr>
              <a:t>Since data was scraped manually (as there was no Bloomberg API + to ensure that headlines were relevant to the stock), thus each ticker took 1 man hour to extract monthly news for the 5-year time period.</a:t>
            </a:r>
          </a:p>
          <a:p>
            <a:pPr algn="just"/>
            <a:r>
              <a:rPr lang="en-US" sz="1200" dirty="0">
                <a:solidFill>
                  <a:schemeClr val="tx1"/>
                </a:solidFill>
                <a:latin typeface="Aptos" panose="020B0004020202020204" pitchFamily="34" charset="0"/>
              </a:rPr>
              <a:t>If data scraping can be automated</a:t>
            </a:r>
          </a:p>
          <a:p>
            <a:pPr marL="228600" indent="-228600" algn="just">
              <a:buAutoNum type="arabicPeriod"/>
            </a:pPr>
            <a:r>
              <a:rPr lang="en-US" sz="1200" dirty="0">
                <a:solidFill>
                  <a:schemeClr val="tx1"/>
                </a:solidFill>
                <a:latin typeface="Aptos" panose="020B0004020202020204" pitchFamily="34" charset="0"/>
              </a:rPr>
              <a:t>More tickers can be covered, which can reduce the variance of our portfolio</a:t>
            </a:r>
          </a:p>
          <a:p>
            <a:pPr marL="228600" indent="-228600" algn="just">
              <a:buAutoNum type="arabicPeriod"/>
            </a:pPr>
            <a:r>
              <a:rPr lang="en-US" sz="1200" dirty="0">
                <a:solidFill>
                  <a:schemeClr val="tx1"/>
                </a:solidFill>
                <a:latin typeface="Aptos" panose="020B0004020202020204" pitchFamily="34" charset="0"/>
              </a:rPr>
              <a:t>We can run simulations on more granular data and thus act faster (e.g. hedging the next day)</a:t>
            </a:r>
            <a:endParaRPr lang="en-SG" sz="1200" dirty="0">
              <a:solidFill>
                <a:schemeClr val="tx1"/>
              </a:solidFill>
              <a:latin typeface="Aptos" panose="020B0004020202020204" pitchFamily="34" charset="0"/>
            </a:endParaRPr>
          </a:p>
        </p:txBody>
      </p:sp>
      <p:sp>
        <p:nvSpPr>
          <p:cNvPr id="26" name="Rectangle 25">
            <a:extLst>
              <a:ext uri="{FF2B5EF4-FFF2-40B4-BE49-F238E27FC236}">
                <a16:creationId xmlns:a16="http://schemas.microsoft.com/office/drawing/2014/main" id="{F756D551-3CC2-6EE2-5B48-02CDA566B4E7}"/>
              </a:ext>
            </a:extLst>
          </p:cNvPr>
          <p:cNvSpPr/>
          <p:nvPr/>
        </p:nvSpPr>
        <p:spPr>
          <a:xfrm>
            <a:off x="8337821" y="1547549"/>
            <a:ext cx="3600000" cy="1980024"/>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Aptos" panose="020B0004020202020204" pitchFamily="34" charset="0"/>
              </a:rPr>
              <a:t>1. Hedging only in monthly timeframe instead of daily increases basis risk from being exposed to unintended future news events</a:t>
            </a:r>
          </a:p>
          <a:p>
            <a:pPr algn="just"/>
            <a:endParaRPr lang="en-US" sz="1200" dirty="0">
              <a:solidFill>
                <a:schemeClr val="tx1"/>
              </a:solidFill>
              <a:latin typeface="Aptos" panose="020B0004020202020204" pitchFamily="34" charset="0"/>
            </a:endParaRPr>
          </a:p>
          <a:p>
            <a:pPr algn="just"/>
            <a:r>
              <a:rPr lang="en-US" sz="1200" dirty="0">
                <a:solidFill>
                  <a:schemeClr val="tx1"/>
                </a:solidFill>
                <a:latin typeface="Aptos" panose="020B0004020202020204" pitchFamily="34" charset="0"/>
              </a:rPr>
              <a:t>2. Hedging entire DJI Portfolio instead of individual equities (due to optimization models tending to allocate 0 weight to most equities already). We could consider incorporating options to hedge next time, or to hedge by sector using DJI Sector ETFs.</a:t>
            </a:r>
            <a:endParaRPr lang="en-SG" sz="1200" dirty="0">
              <a:solidFill>
                <a:schemeClr val="tx1"/>
              </a:solidFill>
              <a:latin typeface="Aptos" panose="020B0004020202020204" pitchFamily="34" charset="0"/>
            </a:endParaRPr>
          </a:p>
        </p:txBody>
      </p:sp>
      <p:sp>
        <p:nvSpPr>
          <p:cNvPr id="28" name="Rectangle 27">
            <a:extLst>
              <a:ext uri="{FF2B5EF4-FFF2-40B4-BE49-F238E27FC236}">
                <a16:creationId xmlns:a16="http://schemas.microsoft.com/office/drawing/2014/main" id="{A158734E-3ED2-1190-A4C7-788B4021FB39}"/>
              </a:ext>
            </a:extLst>
          </p:cNvPr>
          <p:cNvSpPr/>
          <p:nvPr/>
        </p:nvSpPr>
        <p:spPr>
          <a:xfrm>
            <a:off x="4453612" y="4180390"/>
            <a:ext cx="3600000" cy="2245986"/>
          </a:xfrm>
          <a:prstGeom prst="rect">
            <a:avLst/>
          </a:prstGeom>
          <a:solidFill>
            <a:schemeClr val="bg1"/>
          </a:solidFill>
          <a:ln w="127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latin typeface="Aptos" panose="020B0004020202020204" pitchFamily="34" charset="0"/>
              </a:rPr>
              <a:t>Our optimization models have done reasonably well (Min and Mean Variance Optimization) has outperformed an equal weightage strategy.</a:t>
            </a:r>
          </a:p>
          <a:p>
            <a:pPr algn="just"/>
            <a:endParaRPr lang="en-US" sz="1200" dirty="0">
              <a:solidFill>
                <a:schemeClr val="tx1"/>
              </a:solidFill>
              <a:latin typeface="Aptos" panose="020B0004020202020204" pitchFamily="34" charset="0"/>
            </a:endParaRPr>
          </a:p>
          <a:p>
            <a:pPr algn="just"/>
            <a:r>
              <a:rPr lang="en-US" sz="1200" dirty="0">
                <a:solidFill>
                  <a:schemeClr val="tx1"/>
                </a:solidFill>
                <a:latin typeface="Aptos" panose="020B0004020202020204" pitchFamily="34" charset="0"/>
              </a:rPr>
              <a:t>However, our </a:t>
            </a:r>
            <a:r>
              <a:rPr lang="en-US" sz="1200" b="1" dirty="0">
                <a:solidFill>
                  <a:schemeClr val="tx1"/>
                </a:solidFill>
                <a:latin typeface="Aptos" panose="020B0004020202020204" pitchFamily="34" charset="0"/>
              </a:rPr>
              <a:t>hedging</a:t>
            </a:r>
            <a:r>
              <a:rPr lang="en-US" sz="1200" dirty="0">
                <a:solidFill>
                  <a:schemeClr val="tx1"/>
                </a:solidFill>
                <a:latin typeface="Aptos" panose="020B0004020202020204" pitchFamily="34" charset="0"/>
              </a:rPr>
              <a:t> portfolios using NLP still has room for improvement, as it has only </a:t>
            </a:r>
            <a:r>
              <a:rPr lang="en-US" sz="1200" b="1" dirty="0">
                <a:solidFill>
                  <a:schemeClr val="tx1"/>
                </a:solidFill>
                <a:latin typeface="Aptos" panose="020B0004020202020204" pitchFamily="34" charset="0"/>
              </a:rPr>
              <a:t>negatively impacted</a:t>
            </a:r>
            <a:r>
              <a:rPr lang="en-US" sz="1200" dirty="0">
                <a:solidFill>
                  <a:schemeClr val="tx1"/>
                </a:solidFill>
                <a:latin typeface="Aptos" panose="020B0004020202020204" pitchFamily="34" charset="0"/>
              </a:rPr>
              <a:t> our metrics.</a:t>
            </a:r>
          </a:p>
          <a:p>
            <a:pPr algn="just"/>
            <a:endParaRPr lang="en-US" sz="1200" dirty="0">
              <a:solidFill>
                <a:schemeClr val="tx1"/>
              </a:solidFill>
              <a:latin typeface="Aptos" panose="020B0004020202020204" pitchFamily="34" charset="0"/>
            </a:endParaRPr>
          </a:p>
          <a:p>
            <a:pPr algn="just"/>
            <a:r>
              <a:rPr lang="en-US" sz="1200" dirty="0">
                <a:solidFill>
                  <a:schemeClr val="tx1"/>
                </a:solidFill>
                <a:latin typeface="Aptos" panose="020B0004020202020204" pitchFamily="34" charset="0"/>
              </a:rPr>
              <a:t>It would be best to attempt to generate returns by incorporating NLP in a way to capture news that is not published to the general public (alternative data), and act on it in a much quicker way.</a:t>
            </a:r>
          </a:p>
        </p:txBody>
      </p:sp>
    </p:spTree>
    <p:extLst>
      <p:ext uri="{BB962C8B-B14F-4D97-AF65-F5344CB8AC3E}">
        <p14:creationId xmlns:p14="http://schemas.microsoft.com/office/powerpoint/2010/main" val="399243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AE5B5FD-A19D-8547-114A-B18A0CEF1A0E}"/>
              </a:ext>
            </a:extLst>
          </p:cNvPr>
          <p:cNvGrpSpPr/>
          <p:nvPr/>
        </p:nvGrpSpPr>
        <p:grpSpPr>
          <a:xfrm>
            <a:off x="1216205" y="1437844"/>
            <a:ext cx="2658653" cy="4103319"/>
            <a:chOff x="618302" y="2956075"/>
            <a:chExt cx="2045337" cy="2783750"/>
          </a:xfrm>
        </p:grpSpPr>
        <p:sp>
          <p:nvSpPr>
            <p:cNvPr id="12" name="Rectangle 11">
              <a:extLst>
                <a:ext uri="{FF2B5EF4-FFF2-40B4-BE49-F238E27FC236}">
                  <a16:creationId xmlns:a16="http://schemas.microsoft.com/office/drawing/2014/main" id="{CBE196DC-58C2-F946-EFC5-7B7A353F57E4}"/>
                </a:ext>
              </a:extLst>
            </p:cNvPr>
            <p:cNvSpPr/>
            <p:nvPr/>
          </p:nvSpPr>
          <p:spPr>
            <a:xfrm>
              <a:off x="619177" y="2956075"/>
              <a:ext cx="2044462" cy="2783750"/>
            </a:xfrm>
            <a:prstGeom prst="rect">
              <a:avLst/>
            </a:prstGeom>
            <a:solidFill>
              <a:schemeClr val="bg1"/>
            </a:solidFill>
            <a:ln w="19050">
              <a:solidFill>
                <a:srgbClr val="0C0C0C"/>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sz="1200"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p:txBody>
        </p:sp>
        <p:sp>
          <p:nvSpPr>
            <p:cNvPr id="11" name="TextBox 10">
              <a:extLst>
                <a:ext uri="{FF2B5EF4-FFF2-40B4-BE49-F238E27FC236}">
                  <a16:creationId xmlns:a16="http://schemas.microsoft.com/office/drawing/2014/main" id="{DE3CBC56-279D-B7B9-DF6E-9B917AF327BA}"/>
                </a:ext>
              </a:extLst>
            </p:cNvPr>
            <p:cNvSpPr txBox="1"/>
            <p:nvPr/>
          </p:nvSpPr>
          <p:spPr>
            <a:xfrm>
              <a:off x="618302" y="2956083"/>
              <a:ext cx="2045336" cy="257560"/>
            </a:xfrm>
            <a:prstGeom prst="rect">
              <a:avLst/>
            </a:prstGeom>
            <a:solidFill>
              <a:srgbClr val="CC2124"/>
            </a:solidFill>
            <a:ln w="19050">
              <a:solidFill>
                <a:schemeClr val="tx1"/>
              </a:solidFill>
            </a:ln>
          </p:spPr>
          <p:txBody>
            <a:bodyPr wrap="square" lIns="91440" tIns="45720" rIns="91440" bIns="45720" rtlCol="0" anchor="t">
              <a:spAutoFit/>
            </a:bodyPr>
            <a:lstStyle/>
            <a:p>
              <a:pPr algn="ctr"/>
              <a:r>
                <a:rPr lang="en-US" sz="1800" b="1">
                  <a:solidFill>
                    <a:schemeClr val="bg1"/>
                  </a:solidFill>
                  <a:latin typeface="Aptos" panose="020B0004020202020204" pitchFamily="34" charset="0"/>
                </a:rPr>
                <a:t>Neural Networks</a:t>
              </a:r>
              <a:endParaRPr lang="en-SG" sz="1800" b="1">
                <a:solidFill>
                  <a:schemeClr val="bg1"/>
                </a:solidFill>
                <a:latin typeface="Aptos" panose="020B0004020202020204" pitchFamily="34" charset="0"/>
              </a:endParaRPr>
            </a:p>
          </p:txBody>
        </p:sp>
      </p:grpSp>
      <p:sp>
        <p:nvSpPr>
          <p:cNvPr id="6" name="Text Placeholder 5">
            <a:extLst>
              <a:ext uri="{FF2B5EF4-FFF2-40B4-BE49-F238E27FC236}">
                <a16:creationId xmlns:a16="http://schemas.microsoft.com/office/drawing/2014/main" id="{4704A0A1-DC1A-85BE-2CC2-795C6CD1B51A}"/>
              </a:ext>
            </a:extLst>
          </p:cNvPr>
          <p:cNvSpPr>
            <a:spLocks noGrp="1"/>
          </p:cNvSpPr>
          <p:nvPr>
            <p:ph type="body" sz="quarter" idx="10"/>
          </p:nvPr>
        </p:nvSpPr>
        <p:spPr/>
        <p:txBody>
          <a:bodyPr wrap="square" lIns="91440" tIns="45720" rIns="91440" bIns="45720" anchor="t">
            <a:spAutoFit/>
          </a:bodyPr>
          <a:lstStyle/>
          <a:p>
            <a:r>
              <a:rPr lang="en-SG">
                <a:latin typeface="Aptos" panose="020B0004020202020204" pitchFamily="34" charset="0"/>
              </a:rPr>
              <a:t>Neural Network Model</a:t>
            </a:r>
          </a:p>
        </p:txBody>
      </p:sp>
      <p:sp>
        <p:nvSpPr>
          <p:cNvPr id="7" name="Text Placeholder 6">
            <a:extLst>
              <a:ext uri="{FF2B5EF4-FFF2-40B4-BE49-F238E27FC236}">
                <a16:creationId xmlns:a16="http://schemas.microsoft.com/office/drawing/2014/main" id="{C48BAE0D-D572-F19C-FF7C-25B4A49F8F64}"/>
              </a:ext>
            </a:extLst>
          </p:cNvPr>
          <p:cNvSpPr>
            <a:spLocks noGrp="1"/>
          </p:cNvSpPr>
          <p:nvPr>
            <p:ph type="body" sz="quarter" idx="11"/>
          </p:nvPr>
        </p:nvSpPr>
        <p:spPr/>
        <p:txBody>
          <a:bodyPr/>
          <a:lstStyle/>
          <a:p>
            <a:endParaRPr lang="en-SG">
              <a:latin typeface="Aptos" panose="020B0004020202020204" pitchFamily="34" charset="0"/>
            </a:endParaRPr>
          </a:p>
        </p:txBody>
      </p:sp>
      <p:pic>
        <p:nvPicPr>
          <p:cNvPr id="17" name="Picture 16" descr="Neural network (machine learning) - Wikipedia">
            <a:extLst>
              <a:ext uri="{FF2B5EF4-FFF2-40B4-BE49-F238E27FC236}">
                <a16:creationId xmlns:a16="http://schemas.microsoft.com/office/drawing/2014/main" id="{14AE09BA-BB5F-9520-90C3-94BCA40BEBD6}"/>
              </a:ext>
            </a:extLst>
          </p:cNvPr>
          <p:cNvPicPr>
            <a:picLocks noChangeAspect="1"/>
          </p:cNvPicPr>
          <p:nvPr/>
        </p:nvPicPr>
        <p:blipFill>
          <a:blip r:embed="rId2"/>
          <a:stretch>
            <a:fillRect/>
          </a:stretch>
        </p:blipFill>
        <p:spPr>
          <a:xfrm>
            <a:off x="1670911" y="1969930"/>
            <a:ext cx="1880418" cy="2478546"/>
          </a:xfrm>
          <a:prstGeom prst="rect">
            <a:avLst/>
          </a:prstGeom>
        </p:spPr>
      </p:pic>
      <p:sp>
        <p:nvSpPr>
          <p:cNvPr id="8" name="Rectangle 7">
            <a:extLst>
              <a:ext uri="{FF2B5EF4-FFF2-40B4-BE49-F238E27FC236}">
                <a16:creationId xmlns:a16="http://schemas.microsoft.com/office/drawing/2014/main" id="{EDE2D7E3-96C6-297F-004E-40380B840436}"/>
              </a:ext>
            </a:extLst>
          </p:cNvPr>
          <p:cNvSpPr/>
          <p:nvPr/>
        </p:nvSpPr>
        <p:spPr>
          <a:xfrm>
            <a:off x="1216205" y="4622800"/>
            <a:ext cx="2640068" cy="91834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Aptos" panose="020B0004020202020204" pitchFamily="34" charset="0"/>
              </a:rPr>
              <a:t>Model Complex Relationships</a:t>
            </a:r>
          </a:p>
          <a:p>
            <a:pPr algn="ctr"/>
            <a:endParaRPr lang="en-US" sz="1000" b="1">
              <a:latin typeface="Aptos" panose="020B0004020202020204" pitchFamily="34" charset="0"/>
            </a:endParaRPr>
          </a:p>
          <a:p>
            <a:pPr algn="ctr"/>
            <a:r>
              <a:rPr lang="en-US" sz="1000" b="1">
                <a:latin typeface="Aptos" panose="020B0004020202020204" pitchFamily="34" charset="0"/>
              </a:rPr>
              <a:t>High Dimensional Data</a:t>
            </a:r>
          </a:p>
        </p:txBody>
      </p:sp>
      <p:grpSp>
        <p:nvGrpSpPr>
          <p:cNvPr id="9" name="Group 8">
            <a:extLst>
              <a:ext uri="{FF2B5EF4-FFF2-40B4-BE49-F238E27FC236}">
                <a16:creationId xmlns:a16="http://schemas.microsoft.com/office/drawing/2014/main" id="{3FE68FFF-0EA2-FC6F-6128-33B1F6C9CDEA}"/>
              </a:ext>
            </a:extLst>
          </p:cNvPr>
          <p:cNvGrpSpPr/>
          <p:nvPr/>
        </p:nvGrpSpPr>
        <p:grpSpPr>
          <a:xfrm>
            <a:off x="4775966" y="1437844"/>
            <a:ext cx="2658653" cy="4103319"/>
            <a:chOff x="618302" y="2956075"/>
            <a:chExt cx="2045337" cy="2783750"/>
          </a:xfrm>
        </p:grpSpPr>
        <p:sp>
          <p:nvSpPr>
            <p:cNvPr id="10" name="Rectangle 9">
              <a:extLst>
                <a:ext uri="{FF2B5EF4-FFF2-40B4-BE49-F238E27FC236}">
                  <a16:creationId xmlns:a16="http://schemas.microsoft.com/office/drawing/2014/main" id="{0BB1971B-09DA-3BD4-1626-38A309999BD7}"/>
                </a:ext>
              </a:extLst>
            </p:cNvPr>
            <p:cNvSpPr/>
            <p:nvPr/>
          </p:nvSpPr>
          <p:spPr>
            <a:xfrm>
              <a:off x="619177" y="2956075"/>
              <a:ext cx="2044462" cy="2783750"/>
            </a:xfrm>
            <a:prstGeom prst="rect">
              <a:avLst/>
            </a:prstGeom>
            <a:solidFill>
              <a:schemeClr val="bg1"/>
            </a:solidFill>
            <a:ln w="19050">
              <a:solidFill>
                <a:srgbClr val="0C0C0C"/>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sz="1200"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p:txBody>
        </p:sp>
        <p:sp>
          <p:nvSpPr>
            <p:cNvPr id="13" name="TextBox 12">
              <a:extLst>
                <a:ext uri="{FF2B5EF4-FFF2-40B4-BE49-F238E27FC236}">
                  <a16:creationId xmlns:a16="http://schemas.microsoft.com/office/drawing/2014/main" id="{8ACAD9F2-31B9-55CA-E45D-20C117A6B825}"/>
                </a:ext>
              </a:extLst>
            </p:cNvPr>
            <p:cNvSpPr txBox="1"/>
            <p:nvPr/>
          </p:nvSpPr>
          <p:spPr>
            <a:xfrm>
              <a:off x="618302" y="2956083"/>
              <a:ext cx="2045336" cy="257560"/>
            </a:xfrm>
            <a:prstGeom prst="rect">
              <a:avLst/>
            </a:prstGeom>
            <a:solidFill>
              <a:srgbClr val="CC2124"/>
            </a:solidFill>
            <a:ln w="19050">
              <a:solidFill>
                <a:schemeClr val="tx1"/>
              </a:solidFill>
            </a:ln>
          </p:spPr>
          <p:txBody>
            <a:bodyPr wrap="square" lIns="91440" tIns="45720" rIns="91440" bIns="45720" rtlCol="0" anchor="t">
              <a:spAutoFit/>
            </a:bodyPr>
            <a:lstStyle/>
            <a:p>
              <a:pPr algn="ctr"/>
              <a:r>
                <a:rPr lang="en-US" sz="1800" b="1">
                  <a:solidFill>
                    <a:schemeClr val="bg1"/>
                  </a:solidFill>
                  <a:latin typeface="Aptos" panose="020B0004020202020204" pitchFamily="34" charset="0"/>
                </a:rPr>
                <a:t>Features</a:t>
              </a:r>
              <a:endParaRPr lang="en-SG" sz="1800" b="1">
                <a:solidFill>
                  <a:schemeClr val="bg1"/>
                </a:solidFill>
                <a:latin typeface="Aptos" panose="020B0004020202020204" pitchFamily="34" charset="0"/>
              </a:endParaRPr>
            </a:p>
          </p:txBody>
        </p:sp>
      </p:grpSp>
      <p:sp>
        <p:nvSpPr>
          <p:cNvPr id="27" name="Rectangle 26">
            <a:extLst>
              <a:ext uri="{FF2B5EF4-FFF2-40B4-BE49-F238E27FC236}">
                <a16:creationId xmlns:a16="http://schemas.microsoft.com/office/drawing/2014/main" id="{71D75D67-527E-7667-BC32-718731F7C02F}"/>
              </a:ext>
            </a:extLst>
          </p:cNvPr>
          <p:cNvSpPr/>
          <p:nvPr/>
        </p:nvSpPr>
        <p:spPr>
          <a:xfrm>
            <a:off x="4775966" y="4622800"/>
            <a:ext cx="2640068" cy="91833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u="sng">
                <a:latin typeface="Aptos" panose="020B0004020202020204" pitchFamily="34" charset="0"/>
              </a:rPr>
              <a:t>Input</a:t>
            </a:r>
          </a:p>
          <a:p>
            <a:pPr algn="ctr"/>
            <a:r>
              <a:rPr lang="en-US" sz="1000" b="1">
                <a:latin typeface="Aptos" panose="020B0004020202020204" pitchFamily="34" charset="0"/>
              </a:rPr>
              <a:t>Daily Returns for last 3M</a:t>
            </a:r>
          </a:p>
          <a:p>
            <a:pPr algn="ctr"/>
            <a:endParaRPr lang="en-US" sz="1000" b="1">
              <a:latin typeface="Aptos" panose="020B0004020202020204" pitchFamily="34" charset="0"/>
            </a:endParaRPr>
          </a:p>
          <a:p>
            <a:pPr algn="ctr"/>
            <a:r>
              <a:rPr lang="en-US" sz="1000" b="1" u="sng">
                <a:latin typeface="Aptos" panose="020B0004020202020204" pitchFamily="34" charset="0"/>
              </a:rPr>
              <a:t>Target</a:t>
            </a:r>
          </a:p>
          <a:p>
            <a:pPr algn="ctr"/>
            <a:r>
              <a:rPr lang="en-US" sz="1000" b="1">
                <a:latin typeface="Aptos" panose="020B0004020202020204" pitchFamily="34" charset="0"/>
              </a:rPr>
              <a:t>Terminal Return for Current Month</a:t>
            </a:r>
          </a:p>
        </p:txBody>
      </p:sp>
      <p:pic>
        <p:nvPicPr>
          <p:cNvPr id="28" name="Graphic 27" descr="Upward trend with solid fill">
            <a:extLst>
              <a:ext uri="{FF2B5EF4-FFF2-40B4-BE49-F238E27FC236}">
                <a16:creationId xmlns:a16="http://schemas.microsoft.com/office/drawing/2014/main" id="{8144B31F-55A0-7E35-25BD-00DF753943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95929" y="2220082"/>
            <a:ext cx="2000141" cy="2000141"/>
          </a:xfrm>
          <a:prstGeom prst="rect">
            <a:avLst/>
          </a:prstGeom>
        </p:spPr>
      </p:pic>
      <p:grpSp>
        <p:nvGrpSpPr>
          <p:cNvPr id="35" name="Group 34">
            <a:extLst>
              <a:ext uri="{FF2B5EF4-FFF2-40B4-BE49-F238E27FC236}">
                <a16:creationId xmlns:a16="http://schemas.microsoft.com/office/drawing/2014/main" id="{13846CB6-A675-F43F-861F-534257CA8C3D}"/>
              </a:ext>
            </a:extLst>
          </p:cNvPr>
          <p:cNvGrpSpPr/>
          <p:nvPr/>
        </p:nvGrpSpPr>
        <p:grpSpPr>
          <a:xfrm>
            <a:off x="8316006" y="1437855"/>
            <a:ext cx="2658652" cy="3184944"/>
            <a:chOff x="618302" y="2956083"/>
            <a:chExt cx="2045336" cy="2160712"/>
          </a:xfrm>
        </p:grpSpPr>
        <p:sp>
          <p:nvSpPr>
            <p:cNvPr id="36" name="Rectangle 35">
              <a:extLst>
                <a:ext uri="{FF2B5EF4-FFF2-40B4-BE49-F238E27FC236}">
                  <a16:creationId xmlns:a16="http://schemas.microsoft.com/office/drawing/2014/main" id="{9FE82F70-046B-63FD-8A3F-2F9DAB19E19C}"/>
                </a:ext>
              </a:extLst>
            </p:cNvPr>
            <p:cNvSpPr/>
            <p:nvPr/>
          </p:nvSpPr>
          <p:spPr>
            <a:xfrm>
              <a:off x="619176" y="3213644"/>
              <a:ext cx="2044462" cy="1903151"/>
            </a:xfrm>
            <a:prstGeom prst="rect">
              <a:avLst/>
            </a:prstGeom>
            <a:solidFill>
              <a:schemeClr val="bg1"/>
            </a:solidFill>
            <a:ln w="19050">
              <a:solidFill>
                <a:srgbClr val="0C0C0C"/>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r>
                <a:rPr lang="en-US" sz="550" b="1">
                  <a:solidFill>
                    <a:srgbClr val="5CA7D3"/>
                  </a:solidFill>
                  <a:latin typeface="Aptos" panose="020B0004020202020204" pitchFamily="34" charset="0"/>
                </a:rPr>
                <a:t>  model</a:t>
              </a:r>
              <a:r>
                <a:rPr lang="en-US" sz="550" b="1">
                  <a:solidFill>
                    <a:schemeClr val="tx1"/>
                  </a:solidFill>
                  <a:latin typeface="Aptos" panose="020B0004020202020204" pitchFamily="34" charset="0"/>
                </a:rPr>
                <a:t> = Sequential()</a:t>
              </a:r>
            </a:p>
            <a:p>
              <a:r>
                <a:rPr lang="en-US" sz="550" b="1">
                  <a:solidFill>
                    <a:srgbClr val="5CA7D3"/>
                  </a:solidFill>
                  <a:latin typeface="Aptos" panose="020B0004020202020204" pitchFamily="34" charset="0"/>
                </a:rPr>
                <a:t>  </a:t>
              </a:r>
              <a:r>
                <a:rPr lang="en-US" sz="550" b="1" err="1">
                  <a:solidFill>
                    <a:srgbClr val="5CA7D3"/>
                  </a:solidFill>
                  <a:latin typeface="Aptos" panose="020B0004020202020204" pitchFamily="34" charset="0"/>
                </a:rPr>
                <a:t>model</a:t>
              </a:r>
              <a:r>
                <a:rPr lang="en-US" sz="550" b="1" err="1">
                  <a:solidFill>
                    <a:schemeClr val="tx1"/>
                  </a:solidFill>
                  <a:latin typeface="Aptos" panose="020B0004020202020204" pitchFamily="34" charset="0"/>
                </a:rPr>
                <a:t>.add</a:t>
              </a:r>
              <a:r>
                <a:rPr lang="en-US" sz="550" b="1">
                  <a:solidFill>
                    <a:schemeClr val="tx1"/>
                  </a:solidFill>
                  <a:latin typeface="Aptos" panose="020B0004020202020204" pitchFamily="34" charset="0"/>
                </a:rPr>
                <a:t>(Dense</a:t>
              </a:r>
              <a:r>
                <a:rPr lang="en-US" sz="550" b="1">
                  <a:solidFill>
                    <a:srgbClr val="7030A0"/>
                  </a:solidFill>
                  <a:latin typeface="Aptos" panose="020B0004020202020204" pitchFamily="34" charset="0"/>
                </a:rPr>
                <a:t>(</a:t>
              </a:r>
              <a:r>
                <a:rPr lang="en-US" sz="550" b="1">
                  <a:solidFill>
                    <a:srgbClr val="89B79A"/>
                  </a:solidFill>
                  <a:latin typeface="Aptos" panose="020B0004020202020204" pitchFamily="34" charset="0"/>
                </a:rPr>
                <a:t>256</a:t>
              </a:r>
              <a:r>
                <a:rPr lang="en-US" sz="550" b="1">
                  <a:solidFill>
                    <a:schemeClr val="tx1"/>
                  </a:solidFill>
                  <a:latin typeface="Aptos" panose="020B0004020202020204" pitchFamily="34" charset="0"/>
                </a:rPr>
                <a:t>, </a:t>
              </a:r>
              <a:r>
                <a:rPr lang="en-US" sz="550" b="1">
                  <a:solidFill>
                    <a:srgbClr val="5CA7D3"/>
                  </a:solidFill>
                  <a:latin typeface="Aptos" panose="020B0004020202020204" pitchFamily="34" charset="0"/>
                </a:rPr>
                <a:t>activation</a:t>
              </a:r>
              <a:r>
                <a:rPr lang="en-US" sz="550" b="1">
                  <a:solidFill>
                    <a:schemeClr val="tx1"/>
                  </a:solidFill>
                  <a:latin typeface="Aptos" panose="020B0004020202020204" pitchFamily="34" charset="0"/>
                </a:rPr>
                <a:t>=</a:t>
              </a:r>
              <a:r>
                <a:rPr lang="en-US" sz="550" b="1">
                  <a:solidFill>
                    <a:srgbClr val="BE6840"/>
                  </a:solidFill>
                  <a:latin typeface="Aptos" panose="020B0004020202020204" pitchFamily="34" charset="0"/>
                </a:rPr>
                <a:t>‘</a:t>
              </a:r>
              <a:r>
                <a:rPr lang="en-US" sz="550" b="1" err="1">
                  <a:solidFill>
                    <a:srgbClr val="BE6840"/>
                  </a:solidFill>
                  <a:latin typeface="Aptos" panose="020B0004020202020204" pitchFamily="34" charset="0"/>
                </a:rPr>
                <a:t>relu</a:t>
              </a:r>
              <a:r>
                <a:rPr lang="en-US" sz="550" b="1">
                  <a:solidFill>
                    <a:srgbClr val="BE6840"/>
                  </a:solidFill>
                  <a:latin typeface="Aptos" panose="020B0004020202020204" pitchFamily="34" charset="0"/>
                </a:rPr>
                <a:t>’, </a:t>
              </a:r>
              <a:r>
                <a:rPr lang="en-US" sz="550" b="1" err="1">
                  <a:solidFill>
                    <a:srgbClr val="5CA7D3"/>
                  </a:solidFill>
                  <a:latin typeface="Aptos" panose="020B0004020202020204" pitchFamily="34" charset="0"/>
                </a:rPr>
                <a:t>input_shape</a:t>
              </a:r>
              <a:r>
                <a:rPr lang="en-US" sz="550" b="1">
                  <a:solidFill>
                    <a:schemeClr val="tx1"/>
                  </a:solidFill>
                  <a:latin typeface="Aptos" panose="020B0004020202020204" pitchFamily="34" charset="0"/>
                </a:rPr>
                <a:t>=</a:t>
              </a:r>
              <a:r>
                <a:rPr lang="en-US" sz="550" b="1">
                  <a:solidFill>
                    <a:srgbClr val="0070C0"/>
                  </a:solidFill>
                  <a:latin typeface="Aptos" panose="020B0004020202020204" pitchFamily="34" charset="0"/>
                </a:rPr>
                <a:t>(</a:t>
              </a:r>
              <a:r>
                <a:rPr lang="en-US" sz="550" b="1" err="1">
                  <a:solidFill>
                    <a:srgbClr val="5CA7D3"/>
                  </a:solidFill>
                  <a:latin typeface="Aptos" panose="020B0004020202020204" pitchFamily="34" charset="0"/>
                </a:rPr>
                <a:t>X_train.shape</a:t>
              </a:r>
              <a:r>
                <a:rPr lang="en-US" sz="550" b="1">
                  <a:solidFill>
                    <a:schemeClr val="tx1"/>
                  </a:solidFill>
                  <a:latin typeface="Aptos" panose="020B0004020202020204" pitchFamily="34" charset="0"/>
                </a:rPr>
                <a:t>[</a:t>
              </a:r>
              <a:r>
                <a:rPr lang="en-US" sz="550" b="1">
                  <a:solidFill>
                    <a:srgbClr val="89B79A"/>
                  </a:solidFill>
                  <a:latin typeface="Aptos" panose="020B0004020202020204" pitchFamily="34" charset="0"/>
                </a:rPr>
                <a:t>1</a:t>
              </a:r>
              <a:r>
                <a:rPr lang="en-US" sz="550" b="1">
                  <a:solidFill>
                    <a:schemeClr val="tx1"/>
                  </a:solidFill>
                  <a:latin typeface="Aptos" panose="020B0004020202020204" pitchFamily="34" charset="0"/>
                </a:rPr>
                <a:t>],</a:t>
              </a:r>
              <a:r>
                <a:rPr lang="en-US" sz="550" b="1">
                  <a:solidFill>
                    <a:srgbClr val="0070C0"/>
                  </a:solidFill>
                  <a:latin typeface="Aptos" panose="020B0004020202020204" pitchFamily="34" charset="0"/>
                </a:rPr>
                <a:t>)</a:t>
              </a:r>
              <a:r>
                <a:rPr lang="en-US" sz="550" b="1">
                  <a:solidFill>
                    <a:srgbClr val="7030A0"/>
                  </a:solidFill>
                  <a:latin typeface="Aptos" panose="020B0004020202020204" pitchFamily="34" charset="0"/>
                </a:rPr>
                <a:t>)</a:t>
              </a:r>
              <a:r>
                <a:rPr lang="en-US" sz="550" b="1">
                  <a:solidFill>
                    <a:schemeClr val="tx1"/>
                  </a:solidFill>
                  <a:latin typeface="Aptos" panose="020B0004020202020204" pitchFamily="34" charset="0"/>
                </a:rPr>
                <a:t>)</a:t>
              </a:r>
              <a:endParaRPr lang="en-US" sz="550" b="1">
                <a:solidFill>
                  <a:schemeClr val="tx1"/>
                </a:solidFill>
                <a:latin typeface="Aptos" panose="020B0004020202020204" pitchFamily="34" charset="0"/>
                <a:cs typeface="Arial"/>
              </a:endParaRPr>
            </a:p>
            <a:p>
              <a:r>
                <a:rPr lang="en-US" sz="550" b="1">
                  <a:solidFill>
                    <a:srgbClr val="5CA7D3"/>
                  </a:solidFill>
                  <a:latin typeface="Aptos" panose="020B0004020202020204" pitchFamily="34" charset="0"/>
                </a:rPr>
                <a:t>  </a:t>
              </a:r>
              <a:r>
                <a:rPr lang="en-US" sz="550" b="1" err="1">
                  <a:solidFill>
                    <a:srgbClr val="5CA7D3"/>
                  </a:solidFill>
                  <a:latin typeface="Aptos" panose="020B0004020202020204" pitchFamily="34" charset="0"/>
                </a:rPr>
                <a:t>model</a:t>
              </a:r>
              <a:r>
                <a:rPr lang="en-US" sz="550" b="1" err="1">
                  <a:solidFill>
                    <a:schemeClr val="tx1"/>
                  </a:solidFill>
                  <a:latin typeface="Aptos" panose="020B0004020202020204" pitchFamily="34" charset="0"/>
                </a:rPr>
                <a:t>.add</a:t>
              </a:r>
              <a:r>
                <a:rPr lang="en-US" sz="550" b="1">
                  <a:solidFill>
                    <a:schemeClr val="tx1"/>
                  </a:solidFill>
                  <a:latin typeface="Aptos" panose="020B0004020202020204" pitchFamily="34" charset="0"/>
                </a:rPr>
                <a:t>(Dropout</a:t>
              </a:r>
              <a:r>
                <a:rPr lang="en-US" sz="550" b="1">
                  <a:solidFill>
                    <a:srgbClr val="7030A0"/>
                  </a:solidFill>
                  <a:latin typeface="Aptos" panose="020B0004020202020204" pitchFamily="34" charset="0"/>
                </a:rPr>
                <a:t>(</a:t>
              </a:r>
              <a:r>
                <a:rPr lang="en-US" sz="550" b="1">
                  <a:solidFill>
                    <a:srgbClr val="89B79A"/>
                  </a:solidFill>
                  <a:latin typeface="Aptos" panose="020B0004020202020204" pitchFamily="34" charset="0"/>
                </a:rPr>
                <a:t>0.3</a:t>
              </a:r>
              <a:r>
                <a:rPr lang="en-US" sz="550" b="1">
                  <a:solidFill>
                    <a:srgbClr val="7030A0"/>
                  </a:solidFill>
                  <a:latin typeface="Aptos" panose="020B0004020202020204" pitchFamily="34" charset="0"/>
                </a:rPr>
                <a:t>)</a:t>
              </a:r>
              <a:r>
                <a:rPr lang="en-US" sz="550" b="1">
                  <a:solidFill>
                    <a:schemeClr val="tx1"/>
                  </a:solidFill>
                  <a:latin typeface="Aptos" panose="020B0004020202020204" pitchFamily="34" charset="0"/>
                </a:rPr>
                <a:t>)</a:t>
              </a:r>
              <a:endParaRPr lang="en-US" sz="550" b="1">
                <a:solidFill>
                  <a:schemeClr val="tx1"/>
                </a:solidFill>
                <a:latin typeface="Aptos" panose="020B0004020202020204" pitchFamily="34" charset="0"/>
                <a:cs typeface="Arial"/>
              </a:endParaRPr>
            </a:p>
            <a:p>
              <a:r>
                <a:rPr lang="en-US" sz="550" b="1">
                  <a:solidFill>
                    <a:srgbClr val="5CA7D3"/>
                  </a:solidFill>
                  <a:latin typeface="Aptos" panose="020B0004020202020204" pitchFamily="34" charset="0"/>
                </a:rPr>
                <a:t>  </a:t>
              </a:r>
              <a:r>
                <a:rPr lang="en-US" sz="550" b="1" err="1">
                  <a:solidFill>
                    <a:srgbClr val="5CA7D3"/>
                  </a:solidFill>
                  <a:latin typeface="Aptos" panose="020B0004020202020204" pitchFamily="34" charset="0"/>
                </a:rPr>
                <a:t>model</a:t>
              </a:r>
              <a:r>
                <a:rPr lang="en-US" sz="550" b="1" err="1">
                  <a:solidFill>
                    <a:schemeClr val="tx1"/>
                  </a:solidFill>
                  <a:latin typeface="Aptos" panose="020B0004020202020204" pitchFamily="34" charset="0"/>
                </a:rPr>
                <a:t>.add</a:t>
              </a:r>
              <a:r>
                <a:rPr lang="en-US" sz="550" b="1">
                  <a:solidFill>
                    <a:schemeClr val="tx1"/>
                  </a:solidFill>
                  <a:latin typeface="Aptos" panose="020B0004020202020204" pitchFamily="34" charset="0"/>
                </a:rPr>
                <a:t>(Dense</a:t>
              </a:r>
              <a:r>
                <a:rPr lang="en-US" sz="550" b="1">
                  <a:solidFill>
                    <a:srgbClr val="7030A0"/>
                  </a:solidFill>
                  <a:latin typeface="Aptos" panose="020B0004020202020204" pitchFamily="34" charset="0"/>
                </a:rPr>
                <a:t>(</a:t>
              </a:r>
              <a:r>
                <a:rPr lang="en-US" sz="550" b="1">
                  <a:solidFill>
                    <a:srgbClr val="89B79A"/>
                  </a:solidFill>
                  <a:latin typeface="Aptos" panose="020B0004020202020204" pitchFamily="34" charset="0"/>
                </a:rPr>
                <a:t>128</a:t>
              </a:r>
              <a:r>
                <a:rPr lang="en-US" sz="550" b="1">
                  <a:solidFill>
                    <a:schemeClr val="tx1"/>
                  </a:solidFill>
                  <a:latin typeface="Aptos" panose="020B0004020202020204" pitchFamily="34" charset="0"/>
                </a:rPr>
                <a:t>, </a:t>
              </a:r>
              <a:r>
                <a:rPr lang="en-US" sz="550" b="1">
                  <a:solidFill>
                    <a:srgbClr val="5CA7D3"/>
                  </a:solidFill>
                  <a:latin typeface="Aptos" panose="020B0004020202020204" pitchFamily="34" charset="0"/>
                </a:rPr>
                <a:t>activation</a:t>
              </a:r>
              <a:r>
                <a:rPr lang="en-US" sz="550" b="1">
                  <a:solidFill>
                    <a:schemeClr val="tx1"/>
                  </a:solidFill>
                  <a:latin typeface="Aptos" panose="020B0004020202020204" pitchFamily="34" charset="0"/>
                </a:rPr>
                <a:t>=</a:t>
              </a:r>
              <a:r>
                <a:rPr lang="en-US" sz="550" b="1">
                  <a:solidFill>
                    <a:srgbClr val="BE6840"/>
                  </a:solidFill>
                  <a:latin typeface="Aptos" panose="020B0004020202020204" pitchFamily="34" charset="0"/>
                </a:rPr>
                <a:t>‘</a:t>
              </a:r>
              <a:r>
                <a:rPr lang="en-US" sz="550" b="1" err="1">
                  <a:solidFill>
                    <a:srgbClr val="BE6840"/>
                  </a:solidFill>
                  <a:latin typeface="Aptos" panose="020B0004020202020204" pitchFamily="34" charset="0"/>
                </a:rPr>
                <a:t>relu</a:t>
              </a:r>
              <a:r>
                <a:rPr lang="en-US" sz="550" b="1">
                  <a:solidFill>
                    <a:srgbClr val="BE6840"/>
                  </a:solidFill>
                  <a:latin typeface="Aptos" panose="020B0004020202020204" pitchFamily="34" charset="0"/>
                </a:rPr>
                <a:t>’</a:t>
              </a:r>
              <a:r>
                <a:rPr lang="en-US" sz="550" b="1">
                  <a:solidFill>
                    <a:srgbClr val="7030A0"/>
                  </a:solidFill>
                  <a:latin typeface="Aptos" panose="020B0004020202020204" pitchFamily="34" charset="0"/>
                </a:rPr>
                <a:t>)</a:t>
              </a:r>
              <a:r>
                <a:rPr lang="en-US" sz="550" b="1">
                  <a:solidFill>
                    <a:schemeClr val="tx1"/>
                  </a:solidFill>
                  <a:latin typeface="Aptos" panose="020B0004020202020204" pitchFamily="34" charset="0"/>
                </a:rPr>
                <a:t>)</a:t>
              </a:r>
              <a:endParaRPr lang="en-US" sz="550" b="1">
                <a:solidFill>
                  <a:schemeClr val="tx1"/>
                </a:solidFill>
                <a:latin typeface="Aptos" panose="020B0004020202020204" pitchFamily="34" charset="0"/>
                <a:cs typeface="Arial"/>
              </a:endParaRPr>
            </a:p>
            <a:p>
              <a:r>
                <a:rPr lang="en-US" sz="550" b="1">
                  <a:solidFill>
                    <a:srgbClr val="5CA7D3"/>
                  </a:solidFill>
                  <a:latin typeface="Aptos" panose="020B0004020202020204" pitchFamily="34" charset="0"/>
                </a:rPr>
                <a:t>  </a:t>
              </a:r>
              <a:r>
                <a:rPr lang="en-US" sz="550" b="1" err="1">
                  <a:solidFill>
                    <a:srgbClr val="5CA7D3"/>
                  </a:solidFill>
                  <a:latin typeface="Aptos" panose="020B0004020202020204" pitchFamily="34" charset="0"/>
                </a:rPr>
                <a:t>model</a:t>
              </a:r>
              <a:r>
                <a:rPr lang="en-US" sz="550" b="1" err="1">
                  <a:solidFill>
                    <a:schemeClr val="tx1"/>
                  </a:solidFill>
                  <a:latin typeface="Aptos" panose="020B0004020202020204" pitchFamily="34" charset="0"/>
                </a:rPr>
                <a:t>.add</a:t>
              </a:r>
              <a:r>
                <a:rPr lang="en-US" sz="550" b="1">
                  <a:solidFill>
                    <a:schemeClr val="tx1"/>
                  </a:solidFill>
                  <a:latin typeface="Aptos" panose="020B0004020202020204" pitchFamily="34" charset="0"/>
                </a:rPr>
                <a:t>(Dropout(</a:t>
              </a:r>
              <a:r>
                <a:rPr lang="en-US" sz="550" b="1">
                  <a:solidFill>
                    <a:srgbClr val="89B79A"/>
                  </a:solidFill>
                  <a:latin typeface="Aptos" panose="020B0004020202020204" pitchFamily="34" charset="0"/>
                </a:rPr>
                <a:t>0.2</a:t>
              </a:r>
              <a:r>
                <a:rPr lang="en-US" sz="550" b="1">
                  <a:solidFill>
                    <a:schemeClr val="tx1"/>
                  </a:solidFill>
                  <a:latin typeface="Aptos" panose="020B0004020202020204" pitchFamily="34" charset="0"/>
                </a:rPr>
                <a:t>))</a:t>
              </a:r>
              <a:endParaRPr lang="en-US" sz="550" b="1">
                <a:solidFill>
                  <a:schemeClr val="tx1"/>
                </a:solidFill>
                <a:latin typeface="Aptos" panose="020B0004020202020204" pitchFamily="34" charset="0"/>
                <a:cs typeface="Arial"/>
              </a:endParaRPr>
            </a:p>
            <a:p>
              <a:r>
                <a:rPr lang="en-US" sz="550" b="1">
                  <a:solidFill>
                    <a:srgbClr val="5CA7D3"/>
                  </a:solidFill>
                  <a:latin typeface="Aptos" panose="020B0004020202020204" pitchFamily="34" charset="0"/>
                </a:rPr>
                <a:t>  </a:t>
              </a:r>
              <a:r>
                <a:rPr lang="en-US" sz="550" b="1" err="1">
                  <a:solidFill>
                    <a:srgbClr val="5CA7D3"/>
                  </a:solidFill>
                  <a:latin typeface="Aptos" panose="020B0004020202020204" pitchFamily="34" charset="0"/>
                </a:rPr>
                <a:t>model</a:t>
              </a:r>
              <a:r>
                <a:rPr lang="en-US" sz="550" b="1" err="1">
                  <a:solidFill>
                    <a:schemeClr val="tx1"/>
                  </a:solidFill>
                  <a:latin typeface="Aptos" panose="020B0004020202020204" pitchFamily="34" charset="0"/>
                </a:rPr>
                <a:t>.add</a:t>
              </a:r>
              <a:r>
                <a:rPr lang="en-US" sz="550" b="1">
                  <a:solidFill>
                    <a:schemeClr val="tx1"/>
                  </a:solidFill>
                  <a:latin typeface="Aptos" panose="020B0004020202020204" pitchFamily="34" charset="0"/>
                </a:rPr>
                <a:t>(Dense</a:t>
              </a:r>
              <a:r>
                <a:rPr lang="en-US" sz="550" b="1">
                  <a:solidFill>
                    <a:srgbClr val="7030A0"/>
                  </a:solidFill>
                  <a:latin typeface="Aptos" panose="020B0004020202020204" pitchFamily="34" charset="0"/>
                </a:rPr>
                <a:t>(</a:t>
              </a:r>
              <a:r>
                <a:rPr lang="en-US" sz="550" b="1">
                  <a:solidFill>
                    <a:srgbClr val="89B79A"/>
                  </a:solidFill>
                  <a:latin typeface="Aptos" panose="020B0004020202020204" pitchFamily="34" charset="0"/>
                </a:rPr>
                <a:t>64</a:t>
              </a:r>
              <a:r>
                <a:rPr lang="en-US" sz="550" b="1">
                  <a:solidFill>
                    <a:schemeClr val="tx1"/>
                  </a:solidFill>
                  <a:latin typeface="Aptos" panose="020B0004020202020204" pitchFamily="34" charset="0"/>
                </a:rPr>
                <a:t>, </a:t>
              </a:r>
              <a:r>
                <a:rPr lang="en-US" sz="550" b="1">
                  <a:solidFill>
                    <a:srgbClr val="5CA7D3"/>
                  </a:solidFill>
                  <a:latin typeface="Aptos" panose="020B0004020202020204" pitchFamily="34" charset="0"/>
                </a:rPr>
                <a:t>activation</a:t>
              </a:r>
              <a:r>
                <a:rPr lang="en-US" sz="550" b="1">
                  <a:solidFill>
                    <a:schemeClr val="tx1"/>
                  </a:solidFill>
                  <a:latin typeface="Aptos" panose="020B0004020202020204" pitchFamily="34" charset="0"/>
                </a:rPr>
                <a:t>=</a:t>
              </a:r>
              <a:r>
                <a:rPr lang="en-US" sz="550" b="1">
                  <a:solidFill>
                    <a:srgbClr val="BE6840"/>
                  </a:solidFill>
                  <a:latin typeface="Aptos" panose="020B0004020202020204" pitchFamily="34" charset="0"/>
                </a:rPr>
                <a:t>‘</a:t>
              </a:r>
              <a:r>
                <a:rPr lang="en-US" sz="550" b="1" err="1">
                  <a:solidFill>
                    <a:srgbClr val="BE6840"/>
                  </a:solidFill>
                  <a:latin typeface="Aptos" panose="020B0004020202020204" pitchFamily="34" charset="0"/>
                </a:rPr>
                <a:t>relu</a:t>
              </a:r>
              <a:r>
                <a:rPr lang="en-US" sz="550" b="1">
                  <a:solidFill>
                    <a:srgbClr val="BE6840"/>
                  </a:solidFill>
                  <a:latin typeface="Aptos" panose="020B0004020202020204" pitchFamily="34" charset="0"/>
                </a:rPr>
                <a:t>’</a:t>
              </a:r>
              <a:r>
                <a:rPr lang="en-US" sz="550" b="1">
                  <a:solidFill>
                    <a:srgbClr val="7030A0"/>
                  </a:solidFill>
                  <a:latin typeface="Aptos" panose="020B0004020202020204" pitchFamily="34" charset="0"/>
                </a:rPr>
                <a:t>)</a:t>
              </a:r>
              <a:r>
                <a:rPr lang="en-US" sz="550" b="1">
                  <a:solidFill>
                    <a:schemeClr val="tx1"/>
                  </a:solidFill>
                  <a:latin typeface="Aptos" panose="020B0004020202020204" pitchFamily="34" charset="0"/>
                </a:rPr>
                <a:t>)</a:t>
              </a:r>
              <a:endParaRPr lang="en-US" sz="550" b="1">
                <a:solidFill>
                  <a:schemeClr val="tx1"/>
                </a:solidFill>
                <a:latin typeface="Aptos" panose="020B0004020202020204" pitchFamily="34" charset="0"/>
                <a:cs typeface="Arial"/>
              </a:endParaRPr>
            </a:p>
            <a:p>
              <a:r>
                <a:rPr lang="en-US" sz="550" b="1">
                  <a:solidFill>
                    <a:srgbClr val="5CA7D3"/>
                  </a:solidFill>
                  <a:latin typeface="Aptos" panose="020B0004020202020204" pitchFamily="34" charset="0"/>
                </a:rPr>
                <a:t>  </a:t>
              </a:r>
              <a:r>
                <a:rPr lang="en-US" sz="550" b="1" err="1">
                  <a:solidFill>
                    <a:srgbClr val="5CA7D3"/>
                  </a:solidFill>
                  <a:latin typeface="Aptos" panose="020B0004020202020204" pitchFamily="34" charset="0"/>
                </a:rPr>
                <a:t>model</a:t>
              </a:r>
              <a:r>
                <a:rPr lang="en-US" sz="550" b="1" err="1">
                  <a:solidFill>
                    <a:schemeClr val="tx1"/>
                  </a:solidFill>
                  <a:latin typeface="Aptos" panose="020B0004020202020204" pitchFamily="34" charset="0"/>
                </a:rPr>
                <a:t>.add</a:t>
              </a:r>
              <a:r>
                <a:rPr lang="en-US" sz="550" b="1">
                  <a:solidFill>
                    <a:schemeClr val="tx1"/>
                  </a:solidFill>
                  <a:latin typeface="Aptos" panose="020B0004020202020204" pitchFamily="34" charset="0"/>
                </a:rPr>
                <a:t>(Dense</a:t>
              </a:r>
              <a:r>
                <a:rPr lang="en-US" sz="550" b="1">
                  <a:solidFill>
                    <a:srgbClr val="7030A0"/>
                  </a:solidFill>
                  <a:latin typeface="Aptos" panose="020B0004020202020204" pitchFamily="34" charset="0"/>
                </a:rPr>
                <a:t>(</a:t>
              </a:r>
              <a:r>
                <a:rPr lang="en-US" sz="550" b="1">
                  <a:solidFill>
                    <a:srgbClr val="89B79A"/>
                  </a:solidFill>
                  <a:latin typeface="Aptos" panose="020B0004020202020204" pitchFamily="34" charset="0"/>
                </a:rPr>
                <a:t>1</a:t>
              </a:r>
              <a:r>
                <a:rPr lang="en-US" sz="550" b="1">
                  <a:solidFill>
                    <a:schemeClr val="tx1"/>
                  </a:solidFill>
                  <a:latin typeface="Aptos" panose="020B0004020202020204" pitchFamily="34" charset="0"/>
                </a:rPr>
                <a:t>, </a:t>
              </a:r>
              <a:r>
                <a:rPr lang="en-US" sz="550" b="1">
                  <a:solidFill>
                    <a:srgbClr val="5CA7D3"/>
                  </a:solidFill>
                  <a:latin typeface="Aptos" panose="020B0004020202020204" pitchFamily="34" charset="0"/>
                </a:rPr>
                <a:t>activation</a:t>
              </a:r>
              <a:r>
                <a:rPr lang="en-US" sz="550" b="1">
                  <a:solidFill>
                    <a:schemeClr val="tx1"/>
                  </a:solidFill>
                  <a:latin typeface="Aptos" panose="020B0004020202020204" pitchFamily="34" charset="0"/>
                </a:rPr>
                <a:t>=</a:t>
              </a:r>
              <a:r>
                <a:rPr lang="en-US" sz="550" b="1">
                  <a:solidFill>
                    <a:srgbClr val="BE6840"/>
                  </a:solidFill>
                  <a:latin typeface="Aptos" panose="020B0004020202020204" pitchFamily="34" charset="0"/>
                </a:rPr>
                <a:t>‘linear’</a:t>
              </a:r>
              <a:r>
                <a:rPr lang="en-US" sz="550" b="1">
                  <a:solidFill>
                    <a:srgbClr val="7030A0"/>
                  </a:solidFill>
                  <a:latin typeface="Aptos" panose="020B0004020202020204" pitchFamily="34" charset="0"/>
                </a:rPr>
                <a:t>)</a:t>
              </a:r>
              <a:r>
                <a:rPr lang="en-US" sz="550" b="1">
                  <a:solidFill>
                    <a:schemeClr val="tx1"/>
                  </a:solidFill>
                  <a:latin typeface="Aptos" panose="020B0004020202020204" pitchFamily="34" charset="0"/>
                </a:rPr>
                <a:t>)</a:t>
              </a:r>
              <a:endParaRPr lang="en-US" sz="550" b="1">
                <a:solidFill>
                  <a:schemeClr val="tx1"/>
                </a:solidFill>
                <a:latin typeface="Aptos" panose="020B0004020202020204" pitchFamily="34" charset="0"/>
                <a:cs typeface="Arial"/>
              </a:endParaRPr>
            </a:p>
            <a:p>
              <a:r>
                <a:rPr lang="en-US" sz="550" b="1">
                  <a:solidFill>
                    <a:srgbClr val="5CA7D3"/>
                  </a:solidFill>
                  <a:latin typeface="Aptos" panose="020B0004020202020204" pitchFamily="34" charset="0"/>
                </a:rPr>
                <a:t>  </a:t>
              </a:r>
              <a:r>
                <a:rPr lang="en-US" sz="550" b="1" err="1">
                  <a:solidFill>
                    <a:srgbClr val="5CA7D3"/>
                  </a:solidFill>
                  <a:latin typeface="Aptos" panose="020B0004020202020204" pitchFamily="34" charset="0"/>
                </a:rPr>
                <a:t>model</a:t>
              </a:r>
              <a:r>
                <a:rPr lang="en-US" sz="550" b="1" err="1">
                  <a:solidFill>
                    <a:schemeClr val="tx1"/>
                  </a:solidFill>
                  <a:latin typeface="Aptos" panose="020B0004020202020204" pitchFamily="34" charset="0"/>
                </a:rPr>
                <a:t>.compile</a:t>
              </a:r>
              <a:r>
                <a:rPr lang="en-US" sz="550" b="1">
                  <a:solidFill>
                    <a:schemeClr val="tx1"/>
                  </a:solidFill>
                  <a:latin typeface="Aptos" panose="020B0004020202020204" pitchFamily="34" charset="0"/>
                </a:rPr>
                <a:t>(</a:t>
              </a:r>
              <a:r>
                <a:rPr lang="en-US" sz="550" b="1">
                  <a:solidFill>
                    <a:srgbClr val="5CA7D3"/>
                  </a:solidFill>
                  <a:latin typeface="Aptos" panose="020B0004020202020204" pitchFamily="34" charset="0"/>
                </a:rPr>
                <a:t>optimizer</a:t>
              </a:r>
              <a:r>
                <a:rPr lang="en-US" sz="550" b="1">
                  <a:solidFill>
                    <a:schemeClr val="tx1"/>
                  </a:solidFill>
                  <a:latin typeface="Aptos" panose="020B0004020202020204" pitchFamily="34" charset="0"/>
                </a:rPr>
                <a:t>=</a:t>
              </a:r>
              <a:r>
                <a:rPr lang="en-US" sz="550" b="1">
                  <a:solidFill>
                    <a:srgbClr val="BE6840"/>
                  </a:solidFill>
                  <a:latin typeface="Aptos" panose="020B0004020202020204" pitchFamily="34" charset="0"/>
                </a:rPr>
                <a:t>‘</a:t>
              </a:r>
              <a:r>
                <a:rPr lang="en-US" sz="550" b="1" err="1">
                  <a:solidFill>
                    <a:srgbClr val="BE6840"/>
                  </a:solidFill>
                  <a:latin typeface="Aptos" panose="020B0004020202020204" pitchFamily="34" charset="0"/>
                </a:rPr>
                <a:t>adam</a:t>
              </a:r>
              <a:r>
                <a:rPr lang="en-US" sz="550" b="1">
                  <a:solidFill>
                    <a:srgbClr val="BE6840"/>
                  </a:solidFill>
                  <a:latin typeface="Aptos" panose="020B0004020202020204" pitchFamily="34" charset="0"/>
                </a:rPr>
                <a:t>’</a:t>
              </a:r>
              <a:r>
                <a:rPr lang="en-US" sz="550" b="1">
                  <a:solidFill>
                    <a:schemeClr val="tx1"/>
                  </a:solidFill>
                  <a:latin typeface="Aptos" panose="020B0004020202020204" pitchFamily="34" charset="0"/>
                </a:rPr>
                <a:t>, </a:t>
              </a:r>
              <a:r>
                <a:rPr lang="en-US" sz="550" b="1">
                  <a:solidFill>
                    <a:srgbClr val="5CA7D3"/>
                  </a:solidFill>
                  <a:latin typeface="Aptos" panose="020B0004020202020204" pitchFamily="34" charset="0"/>
                </a:rPr>
                <a:t>loss</a:t>
              </a:r>
              <a:r>
                <a:rPr lang="en-US" sz="550" b="1">
                  <a:solidFill>
                    <a:schemeClr val="tx1"/>
                  </a:solidFill>
                  <a:latin typeface="Aptos" panose="020B0004020202020204" pitchFamily="34" charset="0"/>
                </a:rPr>
                <a:t>=</a:t>
              </a:r>
              <a:r>
                <a:rPr lang="en-US" sz="550" b="1">
                  <a:solidFill>
                    <a:srgbClr val="BE6840"/>
                  </a:solidFill>
                  <a:latin typeface="Aptos" panose="020B0004020202020204" pitchFamily="34" charset="0"/>
                </a:rPr>
                <a:t>‘</a:t>
              </a:r>
              <a:r>
                <a:rPr lang="en-US" sz="550" b="1" err="1">
                  <a:solidFill>
                    <a:srgbClr val="BE6840"/>
                  </a:solidFill>
                  <a:latin typeface="Aptos" panose="020B0004020202020204" pitchFamily="34" charset="0"/>
                </a:rPr>
                <a:t>mean_squared_error</a:t>
              </a:r>
              <a:r>
                <a:rPr lang="en-US" sz="550" b="1">
                  <a:solidFill>
                    <a:srgbClr val="BE6840"/>
                  </a:solidFill>
                  <a:latin typeface="Aptos" panose="020B0004020202020204" pitchFamily="34" charset="0"/>
                </a:rPr>
                <a:t>’</a:t>
              </a:r>
              <a:r>
                <a:rPr lang="en-US" sz="550" b="1">
                  <a:solidFill>
                    <a:schemeClr val="tx1"/>
                  </a:solidFill>
                  <a:latin typeface="Aptos" panose="020B0004020202020204" pitchFamily="34" charset="0"/>
                </a:rPr>
                <a:t>)</a:t>
              </a:r>
              <a:endParaRPr lang="en-US" sz="550" b="1">
                <a:solidFill>
                  <a:schemeClr val="tx1"/>
                </a:solidFill>
                <a:latin typeface="Aptos" panose="020B0004020202020204" pitchFamily="34" charset="0"/>
                <a:cs typeface="Arial"/>
              </a:endParaRPr>
            </a:p>
          </p:txBody>
        </p:sp>
        <p:sp>
          <p:nvSpPr>
            <p:cNvPr id="37" name="TextBox 36">
              <a:extLst>
                <a:ext uri="{FF2B5EF4-FFF2-40B4-BE49-F238E27FC236}">
                  <a16:creationId xmlns:a16="http://schemas.microsoft.com/office/drawing/2014/main" id="{D9F93F9E-B935-CC77-27F2-CF74BAC9117D}"/>
                </a:ext>
              </a:extLst>
            </p:cNvPr>
            <p:cNvSpPr txBox="1"/>
            <p:nvPr/>
          </p:nvSpPr>
          <p:spPr>
            <a:xfrm>
              <a:off x="618302" y="2956083"/>
              <a:ext cx="2045336" cy="257560"/>
            </a:xfrm>
            <a:prstGeom prst="rect">
              <a:avLst/>
            </a:prstGeom>
            <a:solidFill>
              <a:srgbClr val="CC2124"/>
            </a:solidFill>
            <a:ln w="19050">
              <a:solidFill>
                <a:schemeClr val="tx1"/>
              </a:solidFill>
            </a:ln>
          </p:spPr>
          <p:txBody>
            <a:bodyPr wrap="square" lIns="91440" tIns="45720" rIns="91440" bIns="45720" rtlCol="0" anchor="t" anchorCtr="0">
              <a:spAutoFit/>
            </a:bodyPr>
            <a:lstStyle/>
            <a:p>
              <a:pPr algn="ctr"/>
              <a:r>
                <a:rPr lang="en-US" sz="1800" b="1">
                  <a:solidFill>
                    <a:schemeClr val="bg1"/>
                  </a:solidFill>
                  <a:latin typeface="Aptos" panose="020B0004020202020204" pitchFamily="34" charset="0"/>
                </a:rPr>
                <a:t>Architecture</a:t>
              </a:r>
              <a:endParaRPr lang="en-SG" sz="1800" b="1">
                <a:solidFill>
                  <a:schemeClr val="bg1"/>
                </a:solidFill>
                <a:latin typeface="Aptos" panose="020B0004020202020204" pitchFamily="34" charset="0"/>
              </a:endParaRPr>
            </a:p>
          </p:txBody>
        </p:sp>
      </p:grpSp>
      <p:sp>
        <p:nvSpPr>
          <p:cNvPr id="38" name="Rectangle 37">
            <a:extLst>
              <a:ext uri="{FF2B5EF4-FFF2-40B4-BE49-F238E27FC236}">
                <a16:creationId xmlns:a16="http://schemas.microsoft.com/office/drawing/2014/main" id="{2C067445-D070-C0A9-34DD-6A9CA4B573C4}"/>
              </a:ext>
            </a:extLst>
          </p:cNvPr>
          <p:cNvSpPr/>
          <p:nvPr/>
        </p:nvSpPr>
        <p:spPr>
          <a:xfrm>
            <a:off x="8316005" y="4622800"/>
            <a:ext cx="2640068" cy="91833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Aptos" panose="020B0004020202020204" pitchFamily="34" charset="0"/>
              </a:rPr>
              <a:t>Loss Function: MSE</a:t>
            </a:r>
          </a:p>
          <a:p>
            <a:pPr algn="ctr"/>
            <a:endParaRPr lang="en-US" sz="1000" b="1">
              <a:latin typeface="Aptos" panose="020B0004020202020204" pitchFamily="34" charset="0"/>
            </a:endParaRPr>
          </a:p>
          <a:p>
            <a:pPr algn="ctr"/>
            <a:r>
              <a:rPr lang="en-US" sz="1000" b="1">
                <a:latin typeface="Aptos" panose="020B0004020202020204" pitchFamily="34" charset="0"/>
              </a:rPr>
              <a:t>Train-Test Split: 8:2</a:t>
            </a:r>
          </a:p>
          <a:p>
            <a:pPr algn="ctr"/>
            <a:endParaRPr lang="en-US" sz="1000" b="1">
              <a:latin typeface="Aptos" panose="020B0004020202020204" pitchFamily="34" charset="0"/>
            </a:endParaRPr>
          </a:p>
          <a:p>
            <a:pPr algn="ctr"/>
            <a:r>
              <a:rPr lang="en-US" sz="1000" b="1">
                <a:latin typeface="Aptos" panose="020B0004020202020204" pitchFamily="34" charset="0"/>
              </a:rPr>
              <a:t>Period: 1/1/2015 – 31/12/2019</a:t>
            </a:r>
          </a:p>
        </p:txBody>
      </p:sp>
    </p:spTree>
    <p:extLst>
      <p:ext uri="{BB962C8B-B14F-4D97-AF65-F5344CB8AC3E}">
        <p14:creationId xmlns:p14="http://schemas.microsoft.com/office/powerpoint/2010/main" val="337759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98A83-2E57-89D1-7E64-7FEB53EE949C}"/>
            </a:ext>
          </a:extLst>
        </p:cNvPr>
        <p:cNvGrpSpPr/>
        <p:nvPr/>
      </p:nvGrpSpPr>
      <p:grpSpPr>
        <a:xfrm>
          <a:off x="0" y="0"/>
          <a:ext cx="0" cy="0"/>
          <a:chOff x="0" y="0"/>
          <a:chExt cx="0" cy="0"/>
        </a:xfrm>
      </p:grpSpPr>
      <p:grpSp>
        <p:nvGrpSpPr>
          <p:cNvPr id="35" name="Group 34">
            <a:extLst>
              <a:ext uri="{FF2B5EF4-FFF2-40B4-BE49-F238E27FC236}">
                <a16:creationId xmlns:a16="http://schemas.microsoft.com/office/drawing/2014/main" id="{2B1FD683-A3E7-2BBF-9C5A-05456A0F8AD5}"/>
              </a:ext>
            </a:extLst>
          </p:cNvPr>
          <p:cNvGrpSpPr/>
          <p:nvPr/>
        </p:nvGrpSpPr>
        <p:grpSpPr>
          <a:xfrm>
            <a:off x="4775966" y="1437844"/>
            <a:ext cx="2658653" cy="4103319"/>
            <a:chOff x="618302" y="2956075"/>
            <a:chExt cx="2045337" cy="2783750"/>
          </a:xfrm>
        </p:grpSpPr>
        <p:sp>
          <p:nvSpPr>
            <p:cNvPr id="36" name="Rectangle 35">
              <a:extLst>
                <a:ext uri="{FF2B5EF4-FFF2-40B4-BE49-F238E27FC236}">
                  <a16:creationId xmlns:a16="http://schemas.microsoft.com/office/drawing/2014/main" id="{376D18E5-0E49-AE57-7699-E2B2CDF28126}"/>
                </a:ext>
              </a:extLst>
            </p:cNvPr>
            <p:cNvSpPr/>
            <p:nvPr/>
          </p:nvSpPr>
          <p:spPr>
            <a:xfrm>
              <a:off x="619177" y="2956075"/>
              <a:ext cx="2044462" cy="2783750"/>
            </a:xfrm>
            <a:prstGeom prst="rect">
              <a:avLst/>
            </a:prstGeom>
            <a:solidFill>
              <a:schemeClr val="bg1"/>
            </a:solidFill>
            <a:ln w="19050">
              <a:solidFill>
                <a:srgbClr val="0C0C0C"/>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sz="1200"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p:txBody>
        </p:sp>
        <p:sp>
          <p:nvSpPr>
            <p:cNvPr id="37" name="TextBox 36">
              <a:extLst>
                <a:ext uri="{FF2B5EF4-FFF2-40B4-BE49-F238E27FC236}">
                  <a16:creationId xmlns:a16="http://schemas.microsoft.com/office/drawing/2014/main" id="{4DABAD5A-6B7B-C29C-D14A-60BB34568644}"/>
                </a:ext>
              </a:extLst>
            </p:cNvPr>
            <p:cNvSpPr txBox="1"/>
            <p:nvPr/>
          </p:nvSpPr>
          <p:spPr>
            <a:xfrm>
              <a:off x="618302" y="2956083"/>
              <a:ext cx="2045336" cy="257560"/>
            </a:xfrm>
            <a:prstGeom prst="rect">
              <a:avLst/>
            </a:prstGeom>
            <a:solidFill>
              <a:srgbClr val="CC2124"/>
            </a:solidFill>
            <a:ln w="19050">
              <a:solidFill>
                <a:schemeClr val="tx1"/>
              </a:solidFill>
            </a:ln>
          </p:spPr>
          <p:txBody>
            <a:bodyPr wrap="square" lIns="91440" tIns="45720" rIns="91440" bIns="45720" rtlCol="0" anchor="t">
              <a:spAutoFit/>
            </a:bodyPr>
            <a:lstStyle/>
            <a:p>
              <a:pPr algn="ctr"/>
              <a:r>
                <a:rPr lang="en-US" sz="1800" b="1">
                  <a:solidFill>
                    <a:schemeClr val="bg1"/>
                  </a:solidFill>
                  <a:latin typeface="Aptos" panose="020B0004020202020204" pitchFamily="34" charset="0"/>
                </a:rPr>
                <a:t>Merged Data</a:t>
              </a:r>
            </a:p>
          </p:txBody>
        </p:sp>
      </p:grpSp>
      <p:sp>
        <p:nvSpPr>
          <p:cNvPr id="38" name="Rectangle 37">
            <a:extLst>
              <a:ext uri="{FF2B5EF4-FFF2-40B4-BE49-F238E27FC236}">
                <a16:creationId xmlns:a16="http://schemas.microsoft.com/office/drawing/2014/main" id="{D421EA3F-3FB1-397E-C31A-BBC5CD1894C6}"/>
              </a:ext>
            </a:extLst>
          </p:cNvPr>
          <p:cNvSpPr/>
          <p:nvPr/>
        </p:nvSpPr>
        <p:spPr>
          <a:xfrm>
            <a:off x="4785936" y="5345523"/>
            <a:ext cx="2640258" cy="91833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u="sng">
                <a:solidFill>
                  <a:schemeClr val="bg1"/>
                </a:solidFill>
                <a:latin typeface="Aptos" panose="020B0004020202020204" pitchFamily="34" charset="0"/>
                <a:cs typeface="Arial"/>
              </a:rPr>
              <a:t>Mean Squared Error</a:t>
            </a:r>
          </a:p>
          <a:p>
            <a:pPr algn="ctr"/>
            <a:r>
              <a:rPr lang="en-US" sz="1000">
                <a:solidFill>
                  <a:schemeClr val="bg1"/>
                </a:solidFill>
                <a:latin typeface="Aptos" panose="020B0004020202020204" pitchFamily="34" charset="0"/>
                <a:cs typeface="Arial"/>
              </a:rPr>
              <a:t>0.0049</a:t>
            </a:r>
          </a:p>
          <a:p>
            <a:pPr algn="ctr"/>
            <a:endParaRPr lang="en-US" sz="1000">
              <a:solidFill>
                <a:schemeClr val="bg1"/>
              </a:solidFill>
              <a:latin typeface="Aptos" panose="020B0004020202020204" pitchFamily="34" charset="0"/>
              <a:cs typeface="Arial"/>
            </a:endParaRPr>
          </a:p>
          <a:p>
            <a:pPr algn="ctr"/>
            <a:r>
              <a:rPr lang="en-US" sz="1000" b="1" u="sng">
                <a:solidFill>
                  <a:schemeClr val="bg1"/>
                </a:solidFill>
                <a:latin typeface="Aptos" panose="020B0004020202020204" pitchFamily="34" charset="0"/>
                <a:cs typeface="Arial"/>
              </a:rPr>
              <a:t>Mean Absolute Error</a:t>
            </a:r>
          </a:p>
          <a:p>
            <a:pPr algn="ctr"/>
            <a:r>
              <a:rPr lang="en-US" sz="1000">
                <a:solidFill>
                  <a:schemeClr val="bg1"/>
                </a:solidFill>
                <a:latin typeface="Aptos" panose="020B0004020202020204" pitchFamily="34" charset="0"/>
                <a:cs typeface="Arial"/>
              </a:rPr>
              <a:t>0.0486</a:t>
            </a:r>
          </a:p>
        </p:txBody>
      </p:sp>
      <p:grpSp>
        <p:nvGrpSpPr>
          <p:cNvPr id="27" name="Group 26">
            <a:extLst>
              <a:ext uri="{FF2B5EF4-FFF2-40B4-BE49-F238E27FC236}">
                <a16:creationId xmlns:a16="http://schemas.microsoft.com/office/drawing/2014/main" id="{378BF140-25CD-08FB-851C-ABDBF20FF29A}"/>
              </a:ext>
            </a:extLst>
          </p:cNvPr>
          <p:cNvGrpSpPr/>
          <p:nvPr/>
        </p:nvGrpSpPr>
        <p:grpSpPr>
          <a:xfrm>
            <a:off x="1216205" y="1437844"/>
            <a:ext cx="2658653" cy="4103319"/>
            <a:chOff x="618302" y="2956075"/>
            <a:chExt cx="2045337" cy="2783750"/>
          </a:xfrm>
        </p:grpSpPr>
        <p:sp>
          <p:nvSpPr>
            <p:cNvPr id="28" name="Rectangle 27">
              <a:extLst>
                <a:ext uri="{FF2B5EF4-FFF2-40B4-BE49-F238E27FC236}">
                  <a16:creationId xmlns:a16="http://schemas.microsoft.com/office/drawing/2014/main" id="{4374A64F-468F-A6F1-C303-0845868386F6}"/>
                </a:ext>
              </a:extLst>
            </p:cNvPr>
            <p:cNvSpPr/>
            <p:nvPr/>
          </p:nvSpPr>
          <p:spPr>
            <a:xfrm>
              <a:off x="619177" y="2956075"/>
              <a:ext cx="2044462" cy="2783750"/>
            </a:xfrm>
            <a:prstGeom prst="rect">
              <a:avLst/>
            </a:prstGeom>
            <a:solidFill>
              <a:schemeClr val="bg1"/>
            </a:solidFill>
            <a:ln w="19050">
              <a:solidFill>
                <a:srgbClr val="0C0C0C"/>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a:p>
              <a:pPr algn="ctr"/>
              <a:endParaRPr lang="en-US" sz="1200" b="1">
                <a:solidFill>
                  <a:schemeClr val="tx1"/>
                </a:solidFill>
                <a:latin typeface="Aptos" panose="020B0004020202020204" pitchFamily="34" charset="0"/>
                <a:cs typeface="Arial"/>
              </a:endParaRPr>
            </a:p>
            <a:p>
              <a:pPr algn="ctr"/>
              <a:endParaRPr lang="en-US" b="1">
                <a:solidFill>
                  <a:schemeClr val="tx1"/>
                </a:solidFill>
                <a:latin typeface="Aptos" panose="020B0004020202020204" pitchFamily="34" charset="0"/>
                <a:cs typeface="Arial"/>
              </a:endParaRPr>
            </a:p>
          </p:txBody>
        </p:sp>
        <p:sp>
          <p:nvSpPr>
            <p:cNvPr id="29" name="TextBox 28">
              <a:extLst>
                <a:ext uri="{FF2B5EF4-FFF2-40B4-BE49-F238E27FC236}">
                  <a16:creationId xmlns:a16="http://schemas.microsoft.com/office/drawing/2014/main" id="{2D0B2136-CCD9-A2D6-081D-672BE6106111}"/>
                </a:ext>
              </a:extLst>
            </p:cNvPr>
            <p:cNvSpPr txBox="1"/>
            <p:nvPr/>
          </p:nvSpPr>
          <p:spPr>
            <a:xfrm>
              <a:off x="618302" y="2956083"/>
              <a:ext cx="2045336" cy="257560"/>
            </a:xfrm>
            <a:prstGeom prst="rect">
              <a:avLst/>
            </a:prstGeom>
            <a:solidFill>
              <a:srgbClr val="CC2124"/>
            </a:solidFill>
            <a:ln w="19050">
              <a:solidFill>
                <a:schemeClr val="tx1"/>
              </a:solidFill>
            </a:ln>
          </p:spPr>
          <p:txBody>
            <a:bodyPr wrap="square" lIns="91440" tIns="45720" rIns="91440" bIns="45720" rtlCol="0" anchor="t">
              <a:spAutoFit/>
            </a:bodyPr>
            <a:lstStyle/>
            <a:p>
              <a:pPr algn="ctr"/>
              <a:r>
                <a:rPr lang="en-US" sz="1800" b="1">
                  <a:solidFill>
                    <a:schemeClr val="bg1"/>
                  </a:solidFill>
                  <a:latin typeface="Aptos" panose="020B0004020202020204" pitchFamily="34" charset="0"/>
                </a:rPr>
                <a:t>1 Model per Stock</a:t>
              </a:r>
              <a:endParaRPr lang="en-SG" sz="1800" b="1">
                <a:solidFill>
                  <a:schemeClr val="bg1"/>
                </a:solidFill>
                <a:latin typeface="Aptos" panose="020B0004020202020204" pitchFamily="34" charset="0"/>
              </a:endParaRPr>
            </a:p>
          </p:txBody>
        </p:sp>
      </p:grpSp>
      <p:sp>
        <p:nvSpPr>
          <p:cNvPr id="30" name="Rectangle 29">
            <a:extLst>
              <a:ext uri="{FF2B5EF4-FFF2-40B4-BE49-F238E27FC236}">
                <a16:creationId xmlns:a16="http://schemas.microsoft.com/office/drawing/2014/main" id="{B2D48965-EF21-B308-356D-ED9BB8653801}"/>
              </a:ext>
            </a:extLst>
          </p:cNvPr>
          <p:cNvSpPr/>
          <p:nvPr/>
        </p:nvSpPr>
        <p:spPr>
          <a:xfrm>
            <a:off x="1219612" y="5345523"/>
            <a:ext cx="2640068" cy="91834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u="sng">
                <a:solidFill>
                  <a:schemeClr val="bg1"/>
                </a:solidFill>
                <a:latin typeface="Aptos" panose="020B0004020202020204" pitchFamily="34" charset="0"/>
                <a:cs typeface="Arial"/>
              </a:rPr>
              <a:t>Mean Squared Error</a:t>
            </a:r>
          </a:p>
          <a:p>
            <a:pPr algn="ctr"/>
            <a:r>
              <a:rPr lang="en-US" sz="1000">
                <a:solidFill>
                  <a:schemeClr val="bg1"/>
                </a:solidFill>
                <a:latin typeface="Aptos" panose="020B0004020202020204" pitchFamily="34" charset="0"/>
                <a:cs typeface="Arial"/>
              </a:rPr>
              <a:t>0.0039</a:t>
            </a:r>
          </a:p>
          <a:p>
            <a:pPr algn="ctr"/>
            <a:endParaRPr lang="en-US" sz="1000">
              <a:solidFill>
                <a:schemeClr val="bg1"/>
              </a:solidFill>
              <a:latin typeface="Aptos" panose="020B0004020202020204" pitchFamily="34" charset="0"/>
              <a:cs typeface="Arial"/>
            </a:endParaRPr>
          </a:p>
          <a:p>
            <a:pPr algn="ctr"/>
            <a:r>
              <a:rPr lang="en-US" sz="1000" b="1" u="sng">
                <a:solidFill>
                  <a:schemeClr val="bg1"/>
                </a:solidFill>
                <a:latin typeface="Aptos" panose="020B0004020202020204" pitchFamily="34" charset="0"/>
                <a:cs typeface="Arial"/>
              </a:rPr>
              <a:t>Mean Absolute Error</a:t>
            </a:r>
          </a:p>
          <a:p>
            <a:pPr algn="ctr"/>
            <a:r>
              <a:rPr lang="en-US" sz="1000">
                <a:solidFill>
                  <a:schemeClr val="bg1"/>
                </a:solidFill>
                <a:latin typeface="Aptos" panose="020B0004020202020204" pitchFamily="34" charset="0"/>
                <a:cs typeface="Arial"/>
              </a:rPr>
              <a:t>0.0496</a:t>
            </a:r>
          </a:p>
        </p:txBody>
      </p:sp>
      <p:sp>
        <p:nvSpPr>
          <p:cNvPr id="6" name="Text Placeholder 5">
            <a:extLst>
              <a:ext uri="{FF2B5EF4-FFF2-40B4-BE49-F238E27FC236}">
                <a16:creationId xmlns:a16="http://schemas.microsoft.com/office/drawing/2014/main" id="{B024D0BE-2E9C-C1C7-13A5-6A8A7E5DE22E}"/>
              </a:ext>
            </a:extLst>
          </p:cNvPr>
          <p:cNvSpPr>
            <a:spLocks noGrp="1"/>
          </p:cNvSpPr>
          <p:nvPr>
            <p:ph type="body" sz="quarter" idx="10"/>
          </p:nvPr>
        </p:nvSpPr>
        <p:spPr/>
        <p:txBody>
          <a:bodyPr wrap="square" lIns="91440" tIns="45720" rIns="91440" bIns="45720" anchor="t">
            <a:spAutoFit/>
          </a:bodyPr>
          <a:lstStyle/>
          <a:p>
            <a:r>
              <a:rPr lang="en-SG">
                <a:latin typeface="Aptos" panose="020B0004020202020204" pitchFamily="34" charset="0"/>
              </a:rPr>
              <a:t>Neural Network Model</a:t>
            </a:r>
          </a:p>
        </p:txBody>
      </p:sp>
      <p:sp>
        <p:nvSpPr>
          <p:cNvPr id="7" name="Text Placeholder 6">
            <a:extLst>
              <a:ext uri="{FF2B5EF4-FFF2-40B4-BE49-F238E27FC236}">
                <a16:creationId xmlns:a16="http://schemas.microsoft.com/office/drawing/2014/main" id="{88933FA5-47CD-6C12-39EA-CDC9A019475E}"/>
              </a:ext>
            </a:extLst>
          </p:cNvPr>
          <p:cNvSpPr>
            <a:spLocks noGrp="1"/>
          </p:cNvSpPr>
          <p:nvPr>
            <p:ph type="body" sz="quarter" idx="11"/>
          </p:nvPr>
        </p:nvSpPr>
        <p:spPr/>
        <p:txBody>
          <a:bodyPr/>
          <a:lstStyle/>
          <a:p>
            <a:endParaRPr lang="en-SG">
              <a:latin typeface="Aptos" panose="020B0004020202020204" pitchFamily="34" charset="0"/>
            </a:endParaRPr>
          </a:p>
        </p:txBody>
      </p:sp>
      <p:grpSp>
        <p:nvGrpSpPr>
          <p:cNvPr id="8" name="Group 7">
            <a:extLst>
              <a:ext uri="{FF2B5EF4-FFF2-40B4-BE49-F238E27FC236}">
                <a16:creationId xmlns:a16="http://schemas.microsoft.com/office/drawing/2014/main" id="{BEE831EC-11C6-D3CF-5242-DBF7774A58B2}"/>
              </a:ext>
            </a:extLst>
          </p:cNvPr>
          <p:cNvGrpSpPr/>
          <p:nvPr/>
        </p:nvGrpSpPr>
        <p:grpSpPr>
          <a:xfrm>
            <a:off x="1267755" y="2617040"/>
            <a:ext cx="2558276" cy="1744925"/>
            <a:chOff x="1267755" y="2082906"/>
            <a:chExt cx="2558276" cy="1744925"/>
          </a:xfrm>
        </p:grpSpPr>
        <p:pic>
          <p:nvPicPr>
            <p:cNvPr id="2" name="Picture 1" descr="A graph with blue and orange lines&#10;&#10;AI-generated content may be incorrect.">
              <a:extLst>
                <a:ext uri="{FF2B5EF4-FFF2-40B4-BE49-F238E27FC236}">
                  <a16:creationId xmlns:a16="http://schemas.microsoft.com/office/drawing/2014/main" id="{5A979EE8-656E-51D3-3B4B-FB9EC9B45CBF}"/>
                </a:ext>
              </a:extLst>
            </p:cNvPr>
            <p:cNvPicPr>
              <a:picLocks noChangeAspect="1"/>
            </p:cNvPicPr>
            <p:nvPr/>
          </p:nvPicPr>
          <p:blipFill>
            <a:blip r:embed="rId2"/>
            <a:stretch>
              <a:fillRect/>
            </a:stretch>
          </p:blipFill>
          <p:spPr>
            <a:xfrm>
              <a:off x="1267755" y="2318001"/>
              <a:ext cx="2558276" cy="1509830"/>
            </a:xfrm>
            <a:prstGeom prst="rect">
              <a:avLst/>
            </a:prstGeom>
          </p:spPr>
        </p:pic>
        <p:sp>
          <p:nvSpPr>
            <p:cNvPr id="3" name="TextBox 2">
              <a:extLst>
                <a:ext uri="{FF2B5EF4-FFF2-40B4-BE49-F238E27FC236}">
                  <a16:creationId xmlns:a16="http://schemas.microsoft.com/office/drawing/2014/main" id="{0F66807C-ADD9-E9FC-71DE-B93BB841198D}"/>
                </a:ext>
              </a:extLst>
            </p:cNvPr>
            <p:cNvSpPr txBox="1"/>
            <p:nvPr/>
          </p:nvSpPr>
          <p:spPr>
            <a:xfrm>
              <a:off x="1805214" y="2082906"/>
              <a:ext cx="184574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Aptos" panose="020B0004020202020204" pitchFamily="34" charset="0"/>
                </a:rPr>
                <a:t>Loss function for Visa</a:t>
              </a:r>
            </a:p>
          </p:txBody>
        </p:sp>
      </p:grpSp>
      <p:pic>
        <p:nvPicPr>
          <p:cNvPr id="5" name="Picture 4" descr="A graph of loss of training&#10;&#10;AI-generated content may be incorrect.">
            <a:extLst>
              <a:ext uri="{FF2B5EF4-FFF2-40B4-BE49-F238E27FC236}">
                <a16:creationId xmlns:a16="http://schemas.microsoft.com/office/drawing/2014/main" id="{ACF3AE9B-6EF4-7A50-2BE0-2637747D354C}"/>
              </a:ext>
            </a:extLst>
          </p:cNvPr>
          <p:cNvPicPr>
            <a:picLocks noChangeAspect="1"/>
          </p:cNvPicPr>
          <p:nvPr/>
        </p:nvPicPr>
        <p:blipFill>
          <a:blip r:embed="rId3"/>
          <a:stretch>
            <a:fillRect/>
          </a:stretch>
        </p:blipFill>
        <p:spPr>
          <a:xfrm>
            <a:off x="4803174" y="3654104"/>
            <a:ext cx="2585461" cy="1600201"/>
          </a:xfrm>
          <a:prstGeom prst="rect">
            <a:avLst/>
          </a:prstGeom>
        </p:spPr>
      </p:pic>
      <p:grpSp>
        <p:nvGrpSpPr>
          <p:cNvPr id="49" name="Group 48">
            <a:extLst>
              <a:ext uri="{FF2B5EF4-FFF2-40B4-BE49-F238E27FC236}">
                <a16:creationId xmlns:a16="http://schemas.microsoft.com/office/drawing/2014/main" id="{C055CAB4-F402-9C95-BB95-5EA70C346A70}"/>
              </a:ext>
            </a:extLst>
          </p:cNvPr>
          <p:cNvGrpSpPr/>
          <p:nvPr/>
        </p:nvGrpSpPr>
        <p:grpSpPr>
          <a:xfrm>
            <a:off x="8316006" y="1437857"/>
            <a:ext cx="2658652" cy="4086642"/>
            <a:chOff x="618302" y="2956083"/>
            <a:chExt cx="2045336" cy="3207263"/>
          </a:xfrm>
        </p:grpSpPr>
        <p:sp>
          <p:nvSpPr>
            <p:cNvPr id="50" name="Rectangle 49">
              <a:extLst>
                <a:ext uri="{FF2B5EF4-FFF2-40B4-BE49-F238E27FC236}">
                  <a16:creationId xmlns:a16="http://schemas.microsoft.com/office/drawing/2014/main" id="{8FD6F627-1655-A0F9-7C5C-28623B87794B}"/>
                </a:ext>
              </a:extLst>
            </p:cNvPr>
            <p:cNvSpPr/>
            <p:nvPr/>
          </p:nvSpPr>
          <p:spPr>
            <a:xfrm>
              <a:off x="619176" y="3213643"/>
              <a:ext cx="2044462" cy="2949703"/>
            </a:xfrm>
            <a:prstGeom prst="rect">
              <a:avLst/>
            </a:prstGeom>
            <a:solidFill>
              <a:schemeClr val="bg1"/>
            </a:solidFill>
            <a:ln w="19050">
              <a:solidFill>
                <a:srgbClr val="0C0C0C"/>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endParaRPr lang="en-US" sz="550" b="1">
                <a:solidFill>
                  <a:schemeClr val="tx1"/>
                </a:solidFill>
                <a:latin typeface="Aptos" panose="020B0004020202020204" pitchFamily="34" charset="0"/>
              </a:endParaRPr>
            </a:p>
          </p:txBody>
        </p:sp>
        <p:sp>
          <p:nvSpPr>
            <p:cNvPr id="51" name="TextBox 50">
              <a:extLst>
                <a:ext uri="{FF2B5EF4-FFF2-40B4-BE49-F238E27FC236}">
                  <a16:creationId xmlns:a16="http://schemas.microsoft.com/office/drawing/2014/main" id="{2FB002B7-790C-A234-BA9C-60E63F03C2BF}"/>
                </a:ext>
              </a:extLst>
            </p:cNvPr>
            <p:cNvSpPr txBox="1"/>
            <p:nvPr/>
          </p:nvSpPr>
          <p:spPr>
            <a:xfrm>
              <a:off x="618302" y="2956083"/>
              <a:ext cx="2045336" cy="289858"/>
            </a:xfrm>
            <a:prstGeom prst="rect">
              <a:avLst/>
            </a:prstGeom>
            <a:solidFill>
              <a:srgbClr val="CC2124"/>
            </a:solidFill>
            <a:ln w="19050">
              <a:solidFill>
                <a:schemeClr val="tx1"/>
              </a:solidFill>
            </a:ln>
          </p:spPr>
          <p:txBody>
            <a:bodyPr wrap="square" lIns="91440" tIns="45720" rIns="91440" bIns="45720" rtlCol="0" anchor="t" anchorCtr="0">
              <a:spAutoFit/>
            </a:bodyPr>
            <a:lstStyle/>
            <a:p>
              <a:pPr algn="ctr"/>
              <a:r>
                <a:rPr lang="en-US" sz="1800" b="1">
                  <a:solidFill>
                    <a:schemeClr val="bg1"/>
                  </a:solidFill>
                  <a:latin typeface="Aptos" panose="020B0004020202020204" pitchFamily="34" charset="0"/>
                </a:rPr>
                <a:t>Additional Features</a:t>
              </a:r>
              <a:endParaRPr lang="en-SG" sz="1800" b="1">
                <a:solidFill>
                  <a:schemeClr val="bg1"/>
                </a:solidFill>
                <a:latin typeface="Aptos" panose="020B0004020202020204" pitchFamily="34" charset="0"/>
              </a:endParaRPr>
            </a:p>
          </p:txBody>
        </p:sp>
      </p:grpSp>
      <p:sp>
        <p:nvSpPr>
          <p:cNvPr id="52" name="Rectangle 51">
            <a:extLst>
              <a:ext uri="{FF2B5EF4-FFF2-40B4-BE49-F238E27FC236}">
                <a16:creationId xmlns:a16="http://schemas.microsoft.com/office/drawing/2014/main" id="{CA1F54C0-A6DA-E3FD-5C17-494AD16E5D00}"/>
              </a:ext>
            </a:extLst>
          </p:cNvPr>
          <p:cNvSpPr/>
          <p:nvPr/>
        </p:nvSpPr>
        <p:spPr>
          <a:xfrm>
            <a:off x="8326165" y="5345523"/>
            <a:ext cx="2640068" cy="91833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b="1" u="sng">
              <a:solidFill>
                <a:schemeClr val="bg1"/>
              </a:solidFill>
              <a:latin typeface="Aptos" panose="020B0004020202020204" pitchFamily="34" charset="0"/>
              <a:cs typeface="Arial"/>
            </a:endParaRPr>
          </a:p>
          <a:p>
            <a:pPr algn="ctr"/>
            <a:r>
              <a:rPr lang="en-US" sz="1000" b="1" u="sng">
                <a:solidFill>
                  <a:schemeClr val="bg1"/>
                </a:solidFill>
                <a:latin typeface="Aptos" panose="020B0004020202020204" pitchFamily="34" charset="0"/>
                <a:cs typeface="Arial"/>
              </a:rPr>
              <a:t>Mean Squared Error</a:t>
            </a:r>
            <a:endParaRPr lang="en-US" sz="1000">
              <a:solidFill>
                <a:schemeClr val="bg1"/>
              </a:solidFill>
              <a:latin typeface="Aptos" panose="020B0004020202020204" pitchFamily="34" charset="0"/>
              <a:cs typeface="Arial"/>
            </a:endParaRPr>
          </a:p>
          <a:p>
            <a:pPr algn="ctr"/>
            <a:r>
              <a:rPr lang="en-US" sz="1000">
                <a:solidFill>
                  <a:schemeClr val="bg1"/>
                </a:solidFill>
                <a:latin typeface="Aptos" panose="020B0004020202020204" pitchFamily="34" charset="0"/>
                <a:cs typeface="Arial"/>
              </a:rPr>
              <a:t>0.0045</a:t>
            </a:r>
          </a:p>
          <a:p>
            <a:pPr algn="ctr"/>
            <a:endParaRPr lang="en-US" sz="1000">
              <a:solidFill>
                <a:srgbClr val="000000"/>
              </a:solidFill>
              <a:latin typeface="Aptos" panose="020B0004020202020204" pitchFamily="34" charset="0"/>
              <a:cs typeface="Arial"/>
            </a:endParaRPr>
          </a:p>
          <a:p>
            <a:pPr algn="ctr"/>
            <a:r>
              <a:rPr lang="en-US" sz="1000" b="1" u="sng">
                <a:solidFill>
                  <a:schemeClr val="bg1"/>
                </a:solidFill>
                <a:latin typeface="Aptos" panose="020B0004020202020204" pitchFamily="34" charset="0"/>
                <a:cs typeface="Arial"/>
              </a:rPr>
              <a:t>Mean Absolute Error</a:t>
            </a:r>
            <a:endParaRPr lang="en-US" sz="1000">
              <a:solidFill>
                <a:schemeClr val="bg1"/>
              </a:solidFill>
              <a:latin typeface="Aptos" panose="020B0004020202020204" pitchFamily="34" charset="0"/>
              <a:cs typeface="Arial"/>
            </a:endParaRPr>
          </a:p>
          <a:p>
            <a:pPr algn="ctr"/>
            <a:r>
              <a:rPr lang="en-US" sz="1000">
                <a:solidFill>
                  <a:schemeClr val="bg1"/>
                </a:solidFill>
                <a:latin typeface="Aptos" panose="020B0004020202020204" pitchFamily="34" charset="0"/>
                <a:cs typeface="Arial"/>
              </a:rPr>
              <a:t>0.0472</a:t>
            </a:r>
            <a:endParaRPr lang="en-US">
              <a:latin typeface="Aptos" panose="020B0004020202020204" pitchFamily="34" charset="0"/>
            </a:endParaRPr>
          </a:p>
          <a:p>
            <a:pPr algn="ctr"/>
            <a:endParaRPr lang="en-US" sz="1000" b="1" u="sng">
              <a:solidFill>
                <a:schemeClr val="bg1"/>
              </a:solidFill>
              <a:latin typeface="Aptos" panose="020B0004020202020204" pitchFamily="34" charset="0"/>
              <a:cs typeface="Arial"/>
            </a:endParaRPr>
          </a:p>
        </p:txBody>
      </p:sp>
      <p:pic>
        <p:nvPicPr>
          <p:cNvPr id="53" name="Picture 52" descr="A graph of a graph&#10;&#10;AI-generated content may be incorrect.">
            <a:extLst>
              <a:ext uri="{FF2B5EF4-FFF2-40B4-BE49-F238E27FC236}">
                <a16:creationId xmlns:a16="http://schemas.microsoft.com/office/drawing/2014/main" id="{B3769C82-D2D2-237D-D72F-B960C4E1EBEC}"/>
              </a:ext>
            </a:extLst>
          </p:cNvPr>
          <p:cNvPicPr>
            <a:picLocks noChangeAspect="1"/>
          </p:cNvPicPr>
          <p:nvPr/>
        </p:nvPicPr>
        <p:blipFill>
          <a:blip r:embed="rId4"/>
          <a:stretch>
            <a:fillRect/>
          </a:stretch>
        </p:blipFill>
        <p:spPr>
          <a:xfrm>
            <a:off x="8371537" y="2617040"/>
            <a:ext cx="2529003" cy="1574877"/>
          </a:xfrm>
          <a:prstGeom prst="rect">
            <a:avLst/>
          </a:prstGeom>
        </p:spPr>
      </p:pic>
      <p:sp>
        <p:nvSpPr>
          <p:cNvPr id="55" name="TextBox 54">
            <a:extLst>
              <a:ext uri="{FF2B5EF4-FFF2-40B4-BE49-F238E27FC236}">
                <a16:creationId xmlns:a16="http://schemas.microsoft.com/office/drawing/2014/main" id="{A5DDE133-F14B-74E1-C2F4-21F8AD2C48E0}"/>
              </a:ext>
            </a:extLst>
          </p:cNvPr>
          <p:cNvSpPr txBox="1"/>
          <p:nvPr/>
        </p:nvSpPr>
        <p:spPr>
          <a:xfrm>
            <a:off x="8316005" y="4463956"/>
            <a:ext cx="2658653" cy="400110"/>
          </a:xfrm>
          <a:prstGeom prst="rect">
            <a:avLst/>
          </a:prstGeom>
          <a:noFill/>
        </p:spPr>
        <p:txBody>
          <a:bodyPr wrap="square">
            <a:spAutoFit/>
          </a:bodyPr>
          <a:lstStyle/>
          <a:p>
            <a:pPr algn="ctr"/>
            <a:r>
              <a:rPr lang="en-US" sz="1000">
                <a:solidFill>
                  <a:schemeClr val="tx1"/>
                </a:solidFill>
                <a:latin typeface="Aptos" panose="020B0004020202020204" pitchFamily="34" charset="0"/>
              </a:rPr>
              <a:t>Rolling 3 month moving average</a:t>
            </a:r>
          </a:p>
          <a:p>
            <a:pPr algn="ctr"/>
            <a:r>
              <a:rPr lang="en-US" sz="1000">
                <a:solidFill>
                  <a:schemeClr val="tx1"/>
                </a:solidFill>
                <a:latin typeface="Aptos" panose="020B0004020202020204" pitchFamily="34" charset="0"/>
              </a:rPr>
              <a:t>Rolling 3-month volatility</a:t>
            </a:r>
          </a:p>
        </p:txBody>
      </p:sp>
      <p:pic>
        <p:nvPicPr>
          <p:cNvPr id="4" name="Picture 3" descr="A screen shot of a computer program&#10;&#10;AI-generated content may be incorrect.">
            <a:extLst>
              <a:ext uri="{FF2B5EF4-FFF2-40B4-BE49-F238E27FC236}">
                <a16:creationId xmlns:a16="http://schemas.microsoft.com/office/drawing/2014/main" id="{6D954A08-A4D1-B254-FC5B-F012BCD9DB05}"/>
              </a:ext>
            </a:extLst>
          </p:cNvPr>
          <p:cNvPicPr>
            <a:picLocks noChangeAspect="1"/>
          </p:cNvPicPr>
          <p:nvPr/>
        </p:nvPicPr>
        <p:blipFill>
          <a:blip r:embed="rId5"/>
          <a:stretch>
            <a:fillRect/>
          </a:stretch>
        </p:blipFill>
        <p:spPr>
          <a:xfrm>
            <a:off x="4775776" y="1828799"/>
            <a:ext cx="2657011" cy="1600201"/>
          </a:xfrm>
          <a:prstGeom prst="rect">
            <a:avLst/>
          </a:prstGeom>
        </p:spPr>
      </p:pic>
      <p:sp>
        <p:nvSpPr>
          <p:cNvPr id="11" name="TextBox 10">
            <a:extLst>
              <a:ext uri="{FF2B5EF4-FFF2-40B4-BE49-F238E27FC236}">
                <a16:creationId xmlns:a16="http://schemas.microsoft.com/office/drawing/2014/main" id="{49A5A7FD-9EAB-9180-24A8-0636CE4EEE72}"/>
              </a:ext>
            </a:extLst>
          </p:cNvPr>
          <p:cNvSpPr txBox="1"/>
          <p:nvPr/>
        </p:nvSpPr>
        <p:spPr>
          <a:xfrm>
            <a:off x="5371419" y="1131849"/>
            <a:ext cx="14528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ptos" panose="020B0004020202020204" pitchFamily="34" charset="0"/>
              </a:rPr>
              <a:t>Encode Stocks</a:t>
            </a:r>
          </a:p>
        </p:txBody>
      </p:sp>
    </p:spTree>
    <p:extLst>
      <p:ext uri="{BB962C8B-B14F-4D97-AF65-F5344CB8AC3E}">
        <p14:creationId xmlns:p14="http://schemas.microsoft.com/office/powerpoint/2010/main" val="1535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2" grpId="0" animBg="1"/>
      <p:bldP spid="55"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A5320C-9061-8FD4-46B5-A325A44E5726}"/>
              </a:ext>
            </a:extLst>
          </p:cNvPr>
          <p:cNvSpPr>
            <a:spLocks noGrp="1"/>
          </p:cNvSpPr>
          <p:nvPr>
            <p:ph type="body" sz="quarter" idx="10"/>
          </p:nvPr>
        </p:nvSpPr>
        <p:spPr/>
        <p:txBody>
          <a:bodyPr wrap="square" lIns="91440" tIns="45720" rIns="91440" bIns="45720" anchor="t">
            <a:spAutoFit/>
          </a:bodyPr>
          <a:lstStyle/>
          <a:p>
            <a:r>
              <a:rPr lang="en-US">
                <a:latin typeface="Aptos" panose="020B0004020202020204" pitchFamily="34" charset="0"/>
              </a:rPr>
              <a:t>Long Short-Term Memory (LSTM)</a:t>
            </a:r>
          </a:p>
        </p:txBody>
      </p:sp>
      <p:sp>
        <p:nvSpPr>
          <p:cNvPr id="3" name="Text Placeholder 2">
            <a:extLst>
              <a:ext uri="{FF2B5EF4-FFF2-40B4-BE49-F238E27FC236}">
                <a16:creationId xmlns:a16="http://schemas.microsoft.com/office/drawing/2014/main" id="{D3F29F4E-60B7-38C7-8172-0888254C9154}"/>
              </a:ext>
            </a:extLst>
          </p:cNvPr>
          <p:cNvSpPr>
            <a:spLocks noGrp="1"/>
          </p:cNvSpPr>
          <p:nvPr>
            <p:ph type="body" sz="quarter" idx="11"/>
          </p:nvPr>
        </p:nvSpPr>
        <p:spPr/>
        <p:txBody>
          <a:bodyPr/>
          <a:lstStyle/>
          <a:p>
            <a:endParaRPr lang="en-US">
              <a:latin typeface="Aptos" panose="020B0004020202020204" pitchFamily="34" charset="0"/>
            </a:endParaRPr>
          </a:p>
        </p:txBody>
      </p:sp>
      <p:sp>
        <p:nvSpPr>
          <p:cNvPr id="4" name="Text Placeholder 3">
            <a:extLst>
              <a:ext uri="{FF2B5EF4-FFF2-40B4-BE49-F238E27FC236}">
                <a16:creationId xmlns:a16="http://schemas.microsoft.com/office/drawing/2014/main" id="{EB2BF08F-FB90-C5D2-D22E-D64059B862DA}"/>
              </a:ext>
            </a:extLst>
          </p:cNvPr>
          <p:cNvSpPr>
            <a:spLocks noGrp="1"/>
          </p:cNvSpPr>
          <p:nvPr>
            <p:ph type="body" idx="1"/>
          </p:nvPr>
        </p:nvSpPr>
        <p:spPr/>
        <p:txBody>
          <a:bodyPr/>
          <a:lstStyle/>
          <a:p>
            <a:r>
              <a:rPr lang="en-US">
                <a:latin typeface="Aptos" panose="020B0004020202020204" pitchFamily="34" charset="0"/>
              </a:rPr>
              <a:t>Memory Gates</a:t>
            </a:r>
          </a:p>
        </p:txBody>
      </p:sp>
      <p:sp>
        <p:nvSpPr>
          <p:cNvPr id="5" name="Text Placeholder 4">
            <a:extLst>
              <a:ext uri="{FF2B5EF4-FFF2-40B4-BE49-F238E27FC236}">
                <a16:creationId xmlns:a16="http://schemas.microsoft.com/office/drawing/2014/main" id="{09E1F767-7584-F89E-39A4-698E8660F88F}"/>
              </a:ext>
            </a:extLst>
          </p:cNvPr>
          <p:cNvSpPr>
            <a:spLocks noGrp="1"/>
          </p:cNvSpPr>
          <p:nvPr>
            <p:ph type="body" idx="2"/>
          </p:nvPr>
        </p:nvSpPr>
        <p:spPr/>
        <p:txBody>
          <a:bodyPr/>
          <a:lstStyle/>
          <a:p>
            <a:r>
              <a:rPr lang="en-US">
                <a:latin typeface="Aptos" panose="020B0004020202020204" pitchFamily="34" charset="0"/>
              </a:rPr>
              <a:t>Performance</a:t>
            </a:r>
          </a:p>
        </p:txBody>
      </p:sp>
      <p:pic>
        <p:nvPicPr>
          <p:cNvPr id="10" name="Picture 9" descr="A graph showing the loss of training&#10;&#10;AI-generated content may be incorrect.">
            <a:extLst>
              <a:ext uri="{FF2B5EF4-FFF2-40B4-BE49-F238E27FC236}">
                <a16:creationId xmlns:a16="http://schemas.microsoft.com/office/drawing/2014/main" id="{65253D3A-05E7-6CB8-BFA6-96E04C080B00}"/>
              </a:ext>
            </a:extLst>
          </p:cNvPr>
          <p:cNvPicPr>
            <a:picLocks noChangeAspect="1"/>
          </p:cNvPicPr>
          <p:nvPr/>
        </p:nvPicPr>
        <p:blipFill>
          <a:blip r:embed="rId2"/>
          <a:stretch>
            <a:fillRect/>
          </a:stretch>
        </p:blipFill>
        <p:spPr>
          <a:xfrm>
            <a:off x="6454340" y="1296358"/>
            <a:ext cx="5230366" cy="3303753"/>
          </a:xfrm>
          <a:prstGeom prst="rect">
            <a:avLst/>
          </a:prstGeom>
          <a:ln w="12700">
            <a:solidFill>
              <a:schemeClr val="tx1"/>
            </a:solidFill>
          </a:ln>
        </p:spPr>
      </p:pic>
      <p:pic>
        <p:nvPicPr>
          <p:cNvPr id="12" name="Picture 11" descr="A diagram of a computer&#10;&#10;AI-generated content may be incorrect.">
            <a:extLst>
              <a:ext uri="{FF2B5EF4-FFF2-40B4-BE49-F238E27FC236}">
                <a16:creationId xmlns:a16="http://schemas.microsoft.com/office/drawing/2014/main" id="{59FFD551-9857-D0CC-4862-CF8F26C742D7}"/>
              </a:ext>
            </a:extLst>
          </p:cNvPr>
          <p:cNvPicPr>
            <a:picLocks noChangeAspect="1"/>
          </p:cNvPicPr>
          <p:nvPr/>
        </p:nvPicPr>
        <p:blipFill>
          <a:blip r:embed="rId3"/>
          <a:srcRect t="917"/>
          <a:stretch/>
        </p:blipFill>
        <p:spPr>
          <a:xfrm>
            <a:off x="513645" y="1296358"/>
            <a:ext cx="5230368" cy="2413693"/>
          </a:xfrm>
          <a:prstGeom prst="rect">
            <a:avLst/>
          </a:prstGeom>
          <a:ln w="12700">
            <a:solidFill>
              <a:schemeClr val="tx1"/>
            </a:solidFill>
          </a:ln>
        </p:spPr>
      </p:pic>
      <p:sp>
        <p:nvSpPr>
          <p:cNvPr id="13" name="TextBox 12">
            <a:extLst>
              <a:ext uri="{FF2B5EF4-FFF2-40B4-BE49-F238E27FC236}">
                <a16:creationId xmlns:a16="http://schemas.microsoft.com/office/drawing/2014/main" id="{6FF65200-CACB-A9D4-BC5C-D45BA0A59262}"/>
              </a:ext>
            </a:extLst>
          </p:cNvPr>
          <p:cNvSpPr txBox="1"/>
          <p:nvPr/>
        </p:nvSpPr>
        <p:spPr>
          <a:xfrm>
            <a:off x="2082189" y="3351861"/>
            <a:ext cx="3016861" cy="338554"/>
          </a:xfrm>
          <a:prstGeom prst="rect">
            <a:avLst/>
          </a:prstGeom>
          <a:solidFill>
            <a:srgbClr val="CC2124"/>
          </a:solidFill>
          <a:ln>
            <a:solidFill>
              <a:srgbClr val="C00000"/>
            </a:solidFill>
            <a:prstDash val="sysDash"/>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b="1">
                <a:solidFill>
                  <a:schemeClr val="bg1"/>
                </a:solidFill>
                <a:latin typeface="Aptos" panose="020B0004020202020204" pitchFamily="34" charset="0"/>
              </a:rPr>
              <a:t>Pass on information for prediction at future timesteps</a:t>
            </a:r>
          </a:p>
          <a:p>
            <a:r>
              <a:rPr lang="en-US" sz="800" b="1">
                <a:solidFill>
                  <a:schemeClr val="bg1"/>
                </a:solidFill>
                <a:latin typeface="Aptos" panose="020B0004020202020204" pitchFamily="34" charset="0"/>
              </a:rPr>
              <a:t>Ideal for time series forecast</a:t>
            </a:r>
          </a:p>
        </p:txBody>
      </p:sp>
      <p:sp>
        <p:nvSpPr>
          <p:cNvPr id="6" name="Text Placeholder 5">
            <a:extLst>
              <a:ext uri="{FF2B5EF4-FFF2-40B4-BE49-F238E27FC236}">
                <a16:creationId xmlns:a16="http://schemas.microsoft.com/office/drawing/2014/main" id="{ABF9D3D8-3A51-C130-D6D9-F40AA30999A1}"/>
              </a:ext>
            </a:extLst>
          </p:cNvPr>
          <p:cNvSpPr>
            <a:spLocks noGrp="1"/>
          </p:cNvSpPr>
          <p:nvPr>
            <p:ph type="body" idx="3"/>
          </p:nvPr>
        </p:nvSpPr>
        <p:spPr>
          <a:xfrm>
            <a:off x="500945" y="3897210"/>
            <a:ext cx="5251335" cy="292608"/>
          </a:xfrm>
        </p:spPr>
        <p:txBody>
          <a:bodyPr/>
          <a:lstStyle/>
          <a:p>
            <a:r>
              <a:rPr lang="en-US">
                <a:latin typeface="Aptos" panose="020B0004020202020204" pitchFamily="34" charset="0"/>
              </a:rPr>
              <a:t>Architecture</a:t>
            </a:r>
          </a:p>
        </p:txBody>
      </p:sp>
      <p:cxnSp>
        <p:nvCxnSpPr>
          <p:cNvPr id="18" name="Straight Connector 17">
            <a:extLst>
              <a:ext uri="{FF2B5EF4-FFF2-40B4-BE49-F238E27FC236}">
                <a16:creationId xmlns:a16="http://schemas.microsoft.com/office/drawing/2014/main" id="{0D0E2A93-5FC3-144E-3CB4-9B763C077958}"/>
              </a:ext>
            </a:extLst>
          </p:cNvPr>
          <p:cNvCxnSpPr>
            <a:cxnSpLocks/>
          </p:cNvCxnSpPr>
          <p:nvPr/>
        </p:nvCxnSpPr>
        <p:spPr>
          <a:xfrm>
            <a:off x="6436352" y="5349515"/>
            <a:ext cx="52483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74BAFC1-4340-CAFB-F2B2-B018C08F0039}"/>
              </a:ext>
            </a:extLst>
          </p:cNvPr>
          <p:cNvSpPr txBox="1"/>
          <p:nvPr/>
        </p:nvSpPr>
        <p:spPr>
          <a:xfrm>
            <a:off x="6454339" y="4866976"/>
            <a:ext cx="2653749" cy="369332"/>
          </a:xfrm>
          <a:prstGeom prst="rect">
            <a:avLst/>
          </a:prstGeom>
          <a:solidFill>
            <a:srgbClr val="C00000"/>
          </a:solidFill>
        </p:spPr>
        <p:txBody>
          <a:bodyPr wrap="square">
            <a:spAutoFit/>
          </a:bodyPr>
          <a:lstStyle/>
          <a:p>
            <a:pPr algn="ctr"/>
            <a:r>
              <a:rPr lang="en-US" sz="1800" b="1">
                <a:solidFill>
                  <a:schemeClr val="bg1"/>
                </a:solidFill>
                <a:latin typeface="Aptos" panose="020B0004020202020204" pitchFamily="34" charset="0"/>
              </a:rPr>
              <a:t>Mean Squared Error</a:t>
            </a:r>
            <a:endParaRPr lang="en-US" sz="1800">
              <a:solidFill>
                <a:schemeClr val="bg1"/>
              </a:solidFill>
              <a:latin typeface="Aptos" panose="020B0004020202020204" pitchFamily="34" charset="0"/>
            </a:endParaRPr>
          </a:p>
        </p:txBody>
      </p:sp>
      <p:sp>
        <p:nvSpPr>
          <p:cNvPr id="30" name="TextBox 29">
            <a:extLst>
              <a:ext uri="{FF2B5EF4-FFF2-40B4-BE49-F238E27FC236}">
                <a16:creationId xmlns:a16="http://schemas.microsoft.com/office/drawing/2014/main" id="{5EFF2B9E-F024-4815-86C3-721856EA19BD}"/>
              </a:ext>
            </a:extLst>
          </p:cNvPr>
          <p:cNvSpPr txBox="1"/>
          <p:nvPr/>
        </p:nvSpPr>
        <p:spPr>
          <a:xfrm>
            <a:off x="9153525" y="4864515"/>
            <a:ext cx="2539350" cy="369332"/>
          </a:xfrm>
          <a:prstGeom prst="rect">
            <a:avLst/>
          </a:prstGeom>
          <a:solidFill>
            <a:srgbClr val="C00000"/>
          </a:solidFill>
        </p:spPr>
        <p:txBody>
          <a:bodyPr wrap="square">
            <a:spAutoFit/>
          </a:bodyPr>
          <a:lstStyle/>
          <a:p>
            <a:pPr algn="ctr"/>
            <a:r>
              <a:rPr lang="en-US" sz="1800" b="1">
                <a:solidFill>
                  <a:schemeClr val="bg1"/>
                </a:solidFill>
                <a:latin typeface="Aptos" panose="020B0004020202020204" pitchFamily="34" charset="0"/>
              </a:rPr>
              <a:t>Mean Absolute Error</a:t>
            </a:r>
            <a:endParaRPr lang="en-US" sz="1800">
              <a:solidFill>
                <a:schemeClr val="bg1"/>
              </a:solidFill>
              <a:latin typeface="Aptos" panose="020B0004020202020204" pitchFamily="34" charset="0"/>
            </a:endParaRPr>
          </a:p>
        </p:txBody>
      </p:sp>
      <p:sp>
        <p:nvSpPr>
          <p:cNvPr id="31" name="TextBox 30">
            <a:extLst>
              <a:ext uri="{FF2B5EF4-FFF2-40B4-BE49-F238E27FC236}">
                <a16:creationId xmlns:a16="http://schemas.microsoft.com/office/drawing/2014/main" id="{56159375-40F5-F228-E616-3607321F75E4}"/>
              </a:ext>
            </a:extLst>
          </p:cNvPr>
          <p:cNvSpPr txBox="1"/>
          <p:nvPr/>
        </p:nvSpPr>
        <p:spPr>
          <a:xfrm>
            <a:off x="6390917" y="5430734"/>
            <a:ext cx="2717172" cy="400110"/>
          </a:xfrm>
          <a:prstGeom prst="rect">
            <a:avLst/>
          </a:prstGeom>
          <a:noFill/>
        </p:spPr>
        <p:txBody>
          <a:bodyPr wrap="square">
            <a:spAutoFit/>
          </a:bodyPr>
          <a:lstStyle/>
          <a:p>
            <a:pPr algn="ctr"/>
            <a:r>
              <a:rPr lang="en-US" sz="2000">
                <a:solidFill>
                  <a:schemeClr val="tx1"/>
                </a:solidFill>
                <a:latin typeface="Aptos" panose="020B0004020202020204" pitchFamily="34" charset="0"/>
              </a:rPr>
              <a:t>0.0036</a:t>
            </a:r>
          </a:p>
        </p:txBody>
      </p:sp>
      <p:sp>
        <p:nvSpPr>
          <p:cNvPr id="32" name="TextBox 31">
            <a:extLst>
              <a:ext uri="{FF2B5EF4-FFF2-40B4-BE49-F238E27FC236}">
                <a16:creationId xmlns:a16="http://schemas.microsoft.com/office/drawing/2014/main" id="{8E34E815-35F4-D686-8246-A3D39EA48458}"/>
              </a:ext>
            </a:extLst>
          </p:cNvPr>
          <p:cNvSpPr txBox="1"/>
          <p:nvPr/>
        </p:nvSpPr>
        <p:spPr>
          <a:xfrm>
            <a:off x="9153525" y="5430734"/>
            <a:ext cx="2531180" cy="400110"/>
          </a:xfrm>
          <a:prstGeom prst="rect">
            <a:avLst/>
          </a:prstGeom>
          <a:noFill/>
        </p:spPr>
        <p:txBody>
          <a:bodyPr wrap="square">
            <a:spAutoFit/>
          </a:bodyPr>
          <a:lstStyle/>
          <a:p>
            <a:pPr algn="ctr"/>
            <a:r>
              <a:rPr lang="en-US" sz="2000">
                <a:solidFill>
                  <a:schemeClr val="tx1"/>
                </a:solidFill>
                <a:latin typeface="Aptos" panose="020B0004020202020204" pitchFamily="34" charset="0"/>
              </a:rPr>
              <a:t>0.0433</a:t>
            </a:r>
          </a:p>
        </p:txBody>
      </p:sp>
      <p:pic>
        <p:nvPicPr>
          <p:cNvPr id="14" name="Picture 13" descr="A screen shot of a computer program&#10;&#10;AI-generated content may be incorrect.">
            <a:extLst>
              <a:ext uri="{FF2B5EF4-FFF2-40B4-BE49-F238E27FC236}">
                <a16:creationId xmlns:a16="http://schemas.microsoft.com/office/drawing/2014/main" id="{8F6A5188-6759-4B6F-856B-19DCDEEA8173}"/>
              </a:ext>
            </a:extLst>
          </p:cNvPr>
          <p:cNvPicPr>
            <a:picLocks noChangeAspect="1"/>
          </p:cNvPicPr>
          <p:nvPr/>
        </p:nvPicPr>
        <p:blipFill>
          <a:blip r:embed="rId4"/>
          <a:stretch>
            <a:fillRect/>
          </a:stretch>
        </p:blipFill>
        <p:spPr>
          <a:xfrm>
            <a:off x="500945" y="4189820"/>
            <a:ext cx="5248656" cy="2287180"/>
          </a:xfrm>
          <a:prstGeom prst="rect">
            <a:avLst/>
          </a:prstGeom>
        </p:spPr>
      </p:pic>
    </p:spTree>
    <p:extLst>
      <p:ext uri="{BB962C8B-B14F-4D97-AF65-F5344CB8AC3E}">
        <p14:creationId xmlns:p14="http://schemas.microsoft.com/office/powerpoint/2010/main" val="1110516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79916-B338-8417-32D4-A12465B55EA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93FF948-FF51-8001-9E9B-C5CC73566572}"/>
              </a:ext>
            </a:extLst>
          </p:cNvPr>
          <p:cNvSpPr>
            <a:spLocks noGrp="1"/>
          </p:cNvSpPr>
          <p:nvPr>
            <p:ph type="body" sz="quarter" idx="10"/>
          </p:nvPr>
        </p:nvSpPr>
        <p:spPr/>
        <p:txBody>
          <a:bodyPr wrap="square" lIns="91440" tIns="45720" rIns="91440" bIns="45720" anchor="t">
            <a:spAutoFit/>
          </a:bodyPr>
          <a:lstStyle/>
          <a:p>
            <a:r>
              <a:rPr lang="en-US">
                <a:latin typeface="Aptos" panose="020B0004020202020204" pitchFamily="34" charset="0"/>
              </a:rPr>
              <a:t>Convolutional Neural Network (CNN)</a:t>
            </a:r>
          </a:p>
        </p:txBody>
      </p:sp>
      <p:sp>
        <p:nvSpPr>
          <p:cNvPr id="3" name="Text Placeholder 2">
            <a:extLst>
              <a:ext uri="{FF2B5EF4-FFF2-40B4-BE49-F238E27FC236}">
                <a16:creationId xmlns:a16="http://schemas.microsoft.com/office/drawing/2014/main" id="{9FAD3857-A496-27BD-5CD3-0FD9F5685584}"/>
              </a:ext>
            </a:extLst>
          </p:cNvPr>
          <p:cNvSpPr>
            <a:spLocks noGrp="1"/>
          </p:cNvSpPr>
          <p:nvPr>
            <p:ph type="body" sz="quarter" idx="11"/>
          </p:nvPr>
        </p:nvSpPr>
        <p:spPr/>
        <p:txBody>
          <a:bodyPr/>
          <a:lstStyle/>
          <a:p>
            <a:endParaRPr lang="en-US">
              <a:latin typeface="Aptos" panose="020B0004020202020204" pitchFamily="34" charset="0"/>
            </a:endParaRPr>
          </a:p>
        </p:txBody>
      </p:sp>
      <p:sp>
        <p:nvSpPr>
          <p:cNvPr id="4" name="Text Placeholder 3">
            <a:extLst>
              <a:ext uri="{FF2B5EF4-FFF2-40B4-BE49-F238E27FC236}">
                <a16:creationId xmlns:a16="http://schemas.microsoft.com/office/drawing/2014/main" id="{96AAAF20-C441-025E-6ACF-B4A06872415D}"/>
              </a:ext>
            </a:extLst>
          </p:cNvPr>
          <p:cNvSpPr>
            <a:spLocks noGrp="1"/>
          </p:cNvSpPr>
          <p:nvPr>
            <p:ph type="body" idx="1"/>
          </p:nvPr>
        </p:nvSpPr>
        <p:spPr/>
        <p:txBody>
          <a:bodyPr/>
          <a:lstStyle/>
          <a:p>
            <a:r>
              <a:rPr lang="en-US">
                <a:latin typeface="Aptos" panose="020B0004020202020204" pitchFamily="34" charset="0"/>
              </a:rPr>
              <a:t>CNN Model</a:t>
            </a:r>
          </a:p>
        </p:txBody>
      </p:sp>
      <p:pic>
        <p:nvPicPr>
          <p:cNvPr id="7" name="Picture 6" descr="A diagram of a machine&#10;&#10;AI-generated content may be incorrect.">
            <a:extLst>
              <a:ext uri="{FF2B5EF4-FFF2-40B4-BE49-F238E27FC236}">
                <a16:creationId xmlns:a16="http://schemas.microsoft.com/office/drawing/2014/main" id="{50EEACB3-9840-5234-28BD-ED773FC7B0BD}"/>
              </a:ext>
            </a:extLst>
          </p:cNvPr>
          <p:cNvPicPr>
            <a:picLocks noChangeAspect="1"/>
          </p:cNvPicPr>
          <p:nvPr/>
        </p:nvPicPr>
        <p:blipFill>
          <a:blip r:embed="rId2"/>
          <a:stretch>
            <a:fillRect/>
          </a:stretch>
        </p:blipFill>
        <p:spPr>
          <a:xfrm>
            <a:off x="501333" y="5349058"/>
            <a:ext cx="5235575" cy="1030152"/>
          </a:xfrm>
          <a:prstGeom prst="rect">
            <a:avLst/>
          </a:prstGeom>
          <a:ln>
            <a:solidFill>
              <a:schemeClr val="tx1"/>
            </a:solidFill>
          </a:ln>
        </p:spPr>
      </p:pic>
      <p:pic>
        <p:nvPicPr>
          <p:cNvPr id="14" name="Picture 13" descr="A screenshot of a graph&#10;&#10;AI-generated content may be incorrect.">
            <a:extLst>
              <a:ext uri="{FF2B5EF4-FFF2-40B4-BE49-F238E27FC236}">
                <a16:creationId xmlns:a16="http://schemas.microsoft.com/office/drawing/2014/main" id="{500EAFBD-900A-F258-C003-3E326B5E223E}"/>
              </a:ext>
            </a:extLst>
          </p:cNvPr>
          <p:cNvPicPr>
            <a:picLocks noChangeAspect="1"/>
          </p:cNvPicPr>
          <p:nvPr/>
        </p:nvPicPr>
        <p:blipFill>
          <a:blip r:embed="rId3"/>
          <a:stretch>
            <a:fillRect/>
          </a:stretch>
        </p:blipFill>
        <p:spPr>
          <a:xfrm>
            <a:off x="490538" y="1365335"/>
            <a:ext cx="1331278" cy="1296669"/>
          </a:xfrm>
          <a:prstGeom prst="rect">
            <a:avLst/>
          </a:prstGeom>
        </p:spPr>
      </p:pic>
      <p:pic>
        <p:nvPicPr>
          <p:cNvPr id="15" name="Picture 14" descr="A screen shot of a graph&#10;&#10;AI-generated content may be incorrect.">
            <a:extLst>
              <a:ext uri="{FF2B5EF4-FFF2-40B4-BE49-F238E27FC236}">
                <a16:creationId xmlns:a16="http://schemas.microsoft.com/office/drawing/2014/main" id="{CDCF9583-736D-033D-EC2F-A352FB182C0F}"/>
              </a:ext>
            </a:extLst>
          </p:cNvPr>
          <p:cNvPicPr>
            <a:picLocks noChangeAspect="1"/>
          </p:cNvPicPr>
          <p:nvPr/>
        </p:nvPicPr>
        <p:blipFill>
          <a:blip r:embed="rId4"/>
          <a:stretch>
            <a:fillRect/>
          </a:stretch>
        </p:blipFill>
        <p:spPr>
          <a:xfrm>
            <a:off x="1824990" y="1365335"/>
            <a:ext cx="1416050" cy="1291590"/>
          </a:xfrm>
          <a:prstGeom prst="rect">
            <a:avLst/>
          </a:prstGeom>
        </p:spPr>
      </p:pic>
      <p:pic>
        <p:nvPicPr>
          <p:cNvPr id="16" name="Picture 15">
            <a:extLst>
              <a:ext uri="{FF2B5EF4-FFF2-40B4-BE49-F238E27FC236}">
                <a16:creationId xmlns:a16="http://schemas.microsoft.com/office/drawing/2014/main" id="{B9C5CF89-B403-ED6B-6B1A-DD0282A482F4}"/>
              </a:ext>
            </a:extLst>
          </p:cNvPr>
          <p:cNvPicPr>
            <a:picLocks noChangeAspect="1"/>
          </p:cNvPicPr>
          <p:nvPr/>
        </p:nvPicPr>
        <p:blipFill>
          <a:blip r:embed="rId5"/>
          <a:stretch>
            <a:fillRect/>
          </a:stretch>
        </p:blipFill>
        <p:spPr>
          <a:xfrm>
            <a:off x="3241040" y="1363466"/>
            <a:ext cx="1422400" cy="1297305"/>
          </a:xfrm>
          <a:prstGeom prst="rect">
            <a:avLst/>
          </a:prstGeom>
        </p:spPr>
      </p:pic>
      <p:sp>
        <p:nvSpPr>
          <p:cNvPr id="18" name="Arrow: Right 17">
            <a:extLst>
              <a:ext uri="{FF2B5EF4-FFF2-40B4-BE49-F238E27FC236}">
                <a16:creationId xmlns:a16="http://schemas.microsoft.com/office/drawing/2014/main" id="{B6753632-4067-E7A2-6784-E59CD93FBFB1}"/>
              </a:ext>
            </a:extLst>
          </p:cNvPr>
          <p:cNvSpPr/>
          <p:nvPr/>
        </p:nvSpPr>
        <p:spPr>
          <a:xfrm>
            <a:off x="4808978" y="1889760"/>
            <a:ext cx="335280" cy="223520"/>
          </a:xfrm>
          <a:prstGeom prst="rightArrow">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20" name="TextBox 19">
            <a:extLst>
              <a:ext uri="{FF2B5EF4-FFF2-40B4-BE49-F238E27FC236}">
                <a16:creationId xmlns:a16="http://schemas.microsoft.com/office/drawing/2014/main" id="{41664998-DAAA-1085-90C6-DBADC675DFA5}"/>
              </a:ext>
            </a:extLst>
          </p:cNvPr>
          <p:cNvSpPr txBox="1"/>
          <p:nvPr/>
        </p:nvSpPr>
        <p:spPr>
          <a:xfrm>
            <a:off x="5127185" y="1816854"/>
            <a:ext cx="6097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00" b="1">
                <a:latin typeface="Aptos" panose="020B0004020202020204" pitchFamily="34" charset="0"/>
              </a:rPr>
              <a:t>Target Return</a:t>
            </a:r>
          </a:p>
        </p:txBody>
      </p:sp>
      <p:sp>
        <p:nvSpPr>
          <p:cNvPr id="22" name="Text Placeholder 3">
            <a:extLst>
              <a:ext uri="{FF2B5EF4-FFF2-40B4-BE49-F238E27FC236}">
                <a16:creationId xmlns:a16="http://schemas.microsoft.com/office/drawing/2014/main" id="{ABB1F1AF-0CEC-DCA2-68FD-FE5645802C6A}"/>
              </a:ext>
            </a:extLst>
          </p:cNvPr>
          <p:cNvSpPr txBox="1">
            <a:spLocks/>
          </p:cNvSpPr>
          <p:nvPr/>
        </p:nvSpPr>
        <p:spPr>
          <a:xfrm>
            <a:off x="6373425" y="1004472"/>
            <a:ext cx="5251335" cy="292608"/>
          </a:xfrm>
          <a:prstGeom prst="rect">
            <a:avLst/>
          </a:prstGeom>
          <a:solidFill>
            <a:srgbClr val="CC2124"/>
          </a:solid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457200" marR="0" lvl="0" indent="-228600" algn="ctr" rtl="0">
              <a:lnSpc>
                <a:spcPct val="90000"/>
              </a:lnSpc>
              <a:spcBef>
                <a:spcPts val="1000"/>
              </a:spcBef>
              <a:spcAft>
                <a:spcPts val="0"/>
              </a:spcAft>
              <a:buClr>
                <a:schemeClr val="lt1"/>
              </a:buClr>
              <a:buSzPts val="1200"/>
              <a:buFont typeface="Arial"/>
              <a:buNone/>
              <a:defRPr sz="1400" b="1" i="0" u="none" strike="noStrike" cap="none">
                <a:solidFill>
                  <a:schemeClr val="lt1"/>
                </a:solidFill>
                <a:latin typeface="Century Gothic"/>
                <a:ea typeface="Century Gothic"/>
                <a:cs typeface="Century Gothic"/>
                <a:sym typeface="Century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entury Gothic"/>
                <a:ea typeface="Century Gothic"/>
                <a:cs typeface="Century Gothic"/>
                <a:sym typeface="Century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9pPr>
          </a:lstStyle>
          <a:p>
            <a:r>
              <a:rPr lang="en-US">
                <a:latin typeface="Aptos" panose="020B0004020202020204" pitchFamily="34" charset="0"/>
              </a:rPr>
              <a:t>Performance</a:t>
            </a:r>
          </a:p>
        </p:txBody>
      </p:sp>
      <p:cxnSp>
        <p:nvCxnSpPr>
          <p:cNvPr id="27" name="Straight Connector 26">
            <a:extLst>
              <a:ext uri="{FF2B5EF4-FFF2-40B4-BE49-F238E27FC236}">
                <a16:creationId xmlns:a16="http://schemas.microsoft.com/office/drawing/2014/main" id="{7C35C2A8-0475-A97A-03EE-4E693D54A91B}"/>
              </a:ext>
            </a:extLst>
          </p:cNvPr>
          <p:cNvCxnSpPr>
            <a:cxnSpLocks/>
          </p:cNvCxnSpPr>
          <p:nvPr/>
        </p:nvCxnSpPr>
        <p:spPr>
          <a:xfrm>
            <a:off x="6436352" y="5308875"/>
            <a:ext cx="524835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A49C698-3654-935D-2136-692E8A23A06C}"/>
              </a:ext>
            </a:extLst>
          </p:cNvPr>
          <p:cNvSpPr txBox="1"/>
          <p:nvPr/>
        </p:nvSpPr>
        <p:spPr>
          <a:xfrm>
            <a:off x="6454339" y="4826336"/>
            <a:ext cx="2653749" cy="369332"/>
          </a:xfrm>
          <a:prstGeom prst="rect">
            <a:avLst/>
          </a:prstGeom>
          <a:solidFill>
            <a:srgbClr val="C00000"/>
          </a:solidFill>
        </p:spPr>
        <p:txBody>
          <a:bodyPr wrap="square">
            <a:spAutoFit/>
          </a:bodyPr>
          <a:lstStyle/>
          <a:p>
            <a:pPr algn="ctr"/>
            <a:r>
              <a:rPr lang="en-US" sz="1800" b="1">
                <a:solidFill>
                  <a:schemeClr val="bg1"/>
                </a:solidFill>
                <a:latin typeface="Aptos" panose="020B0004020202020204" pitchFamily="34" charset="0"/>
              </a:rPr>
              <a:t>Mean Squared Error</a:t>
            </a:r>
            <a:endParaRPr lang="en-US" sz="1800">
              <a:solidFill>
                <a:schemeClr val="bg1"/>
              </a:solidFill>
              <a:latin typeface="Aptos" panose="020B0004020202020204" pitchFamily="34" charset="0"/>
            </a:endParaRPr>
          </a:p>
        </p:txBody>
      </p:sp>
      <p:sp>
        <p:nvSpPr>
          <p:cNvPr id="29" name="TextBox 28">
            <a:extLst>
              <a:ext uri="{FF2B5EF4-FFF2-40B4-BE49-F238E27FC236}">
                <a16:creationId xmlns:a16="http://schemas.microsoft.com/office/drawing/2014/main" id="{ACCA9374-6704-63A3-6190-EEFD1E6980B6}"/>
              </a:ext>
            </a:extLst>
          </p:cNvPr>
          <p:cNvSpPr txBox="1"/>
          <p:nvPr/>
        </p:nvSpPr>
        <p:spPr>
          <a:xfrm>
            <a:off x="9153525" y="4823875"/>
            <a:ext cx="2539350" cy="369332"/>
          </a:xfrm>
          <a:prstGeom prst="rect">
            <a:avLst/>
          </a:prstGeom>
          <a:solidFill>
            <a:srgbClr val="C00000"/>
          </a:solidFill>
        </p:spPr>
        <p:txBody>
          <a:bodyPr wrap="square">
            <a:spAutoFit/>
          </a:bodyPr>
          <a:lstStyle/>
          <a:p>
            <a:pPr algn="ctr"/>
            <a:r>
              <a:rPr lang="en-US" sz="1800" b="1">
                <a:solidFill>
                  <a:schemeClr val="bg1"/>
                </a:solidFill>
                <a:latin typeface="Aptos" panose="020B0004020202020204" pitchFamily="34" charset="0"/>
              </a:rPr>
              <a:t>Mean Absolute Error</a:t>
            </a:r>
            <a:endParaRPr lang="en-US" sz="1800">
              <a:solidFill>
                <a:schemeClr val="bg1"/>
              </a:solidFill>
              <a:latin typeface="Aptos" panose="020B0004020202020204" pitchFamily="34" charset="0"/>
            </a:endParaRPr>
          </a:p>
        </p:txBody>
      </p:sp>
      <p:sp>
        <p:nvSpPr>
          <p:cNvPr id="30" name="TextBox 29">
            <a:extLst>
              <a:ext uri="{FF2B5EF4-FFF2-40B4-BE49-F238E27FC236}">
                <a16:creationId xmlns:a16="http://schemas.microsoft.com/office/drawing/2014/main" id="{0B6550A8-A860-CC15-1C97-FE0C88D2900D}"/>
              </a:ext>
            </a:extLst>
          </p:cNvPr>
          <p:cNvSpPr txBox="1"/>
          <p:nvPr/>
        </p:nvSpPr>
        <p:spPr>
          <a:xfrm>
            <a:off x="6390917" y="5390094"/>
            <a:ext cx="2717172" cy="400110"/>
          </a:xfrm>
          <a:prstGeom prst="rect">
            <a:avLst/>
          </a:prstGeom>
          <a:noFill/>
        </p:spPr>
        <p:txBody>
          <a:bodyPr wrap="square" lIns="91440" tIns="45720" rIns="91440" bIns="45720" anchor="t">
            <a:spAutoFit/>
          </a:bodyPr>
          <a:lstStyle/>
          <a:p>
            <a:pPr algn="ctr"/>
            <a:r>
              <a:rPr lang="en-US" sz="2000">
                <a:solidFill>
                  <a:schemeClr val="tx1"/>
                </a:solidFill>
                <a:latin typeface="Aptos" panose="020B0004020202020204" pitchFamily="34" charset="0"/>
              </a:rPr>
              <a:t>0.0241</a:t>
            </a:r>
          </a:p>
        </p:txBody>
      </p:sp>
      <p:sp>
        <p:nvSpPr>
          <p:cNvPr id="31" name="TextBox 30">
            <a:extLst>
              <a:ext uri="{FF2B5EF4-FFF2-40B4-BE49-F238E27FC236}">
                <a16:creationId xmlns:a16="http://schemas.microsoft.com/office/drawing/2014/main" id="{F2A6CE54-F22D-513E-2147-D0F8646B21A1}"/>
              </a:ext>
            </a:extLst>
          </p:cNvPr>
          <p:cNvSpPr txBox="1"/>
          <p:nvPr/>
        </p:nvSpPr>
        <p:spPr>
          <a:xfrm>
            <a:off x="9153525" y="5390094"/>
            <a:ext cx="2531180" cy="400110"/>
          </a:xfrm>
          <a:prstGeom prst="rect">
            <a:avLst/>
          </a:prstGeom>
          <a:noFill/>
        </p:spPr>
        <p:txBody>
          <a:bodyPr wrap="square" lIns="91440" tIns="45720" rIns="91440" bIns="45720" anchor="t">
            <a:spAutoFit/>
          </a:bodyPr>
          <a:lstStyle/>
          <a:p>
            <a:pPr algn="ctr"/>
            <a:r>
              <a:rPr lang="en-US" sz="2000">
                <a:solidFill>
                  <a:schemeClr val="tx1"/>
                </a:solidFill>
                <a:latin typeface="Aptos" panose="020B0004020202020204" pitchFamily="34" charset="0"/>
              </a:rPr>
              <a:t>0.1077</a:t>
            </a:r>
          </a:p>
        </p:txBody>
      </p:sp>
      <p:pic>
        <p:nvPicPr>
          <p:cNvPr id="5" name="Picture 4" descr="A computer screen shot of a program code&#10;&#10;AI-generated content may be incorrect.">
            <a:extLst>
              <a:ext uri="{FF2B5EF4-FFF2-40B4-BE49-F238E27FC236}">
                <a16:creationId xmlns:a16="http://schemas.microsoft.com/office/drawing/2014/main" id="{7DFDDFC4-D1FA-BD2B-C679-3EB5F6613CAA}"/>
              </a:ext>
            </a:extLst>
          </p:cNvPr>
          <p:cNvPicPr>
            <a:picLocks noChangeAspect="1"/>
          </p:cNvPicPr>
          <p:nvPr/>
        </p:nvPicPr>
        <p:blipFill>
          <a:blip r:embed="rId6"/>
          <a:stretch>
            <a:fillRect/>
          </a:stretch>
        </p:blipFill>
        <p:spPr>
          <a:xfrm>
            <a:off x="499125" y="2663872"/>
            <a:ext cx="5236204" cy="2683400"/>
          </a:xfrm>
          <a:prstGeom prst="rect">
            <a:avLst/>
          </a:prstGeom>
        </p:spPr>
      </p:pic>
      <p:pic>
        <p:nvPicPr>
          <p:cNvPr id="6" name="Picture 5" descr="A graph with blue and orange lines&#10;&#10;AI-generated content may be incorrect.">
            <a:extLst>
              <a:ext uri="{FF2B5EF4-FFF2-40B4-BE49-F238E27FC236}">
                <a16:creationId xmlns:a16="http://schemas.microsoft.com/office/drawing/2014/main" id="{3F04DEE6-98BF-08FE-EB7C-B74B49BE6029}"/>
              </a:ext>
            </a:extLst>
          </p:cNvPr>
          <p:cNvPicPr>
            <a:picLocks noChangeAspect="1"/>
          </p:cNvPicPr>
          <p:nvPr/>
        </p:nvPicPr>
        <p:blipFill>
          <a:blip r:embed="rId7"/>
          <a:stretch>
            <a:fillRect/>
          </a:stretch>
        </p:blipFill>
        <p:spPr>
          <a:xfrm>
            <a:off x="6332855" y="1362710"/>
            <a:ext cx="5287010" cy="3299460"/>
          </a:xfrm>
          <a:prstGeom prst="rect">
            <a:avLst/>
          </a:prstGeom>
        </p:spPr>
      </p:pic>
    </p:spTree>
    <p:extLst>
      <p:ext uri="{BB962C8B-B14F-4D97-AF65-F5344CB8AC3E}">
        <p14:creationId xmlns:p14="http://schemas.microsoft.com/office/powerpoint/2010/main" val="3263072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9E467-A0A1-75E5-6030-74ED34326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B76D830-ABC5-6839-3DAF-208B7408DBA8}"/>
              </a:ext>
            </a:extLst>
          </p:cNvPr>
          <p:cNvSpPr>
            <a:spLocks noGrp="1"/>
          </p:cNvSpPr>
          <p:nvPr>
            <p:ph type="body" sz="quarter" idx="10"/>
          </p:nvPr>
        </p:nvSpPr>
        <p:spPr/>
        <p:txBody>
          <a:bodyPr wrap="square" lIns="91440" tIns="45720" rIns="91440" bIns="45720" anchor="t">
            <a:spAutoFit/>
          </a:bodyPr>
          <a:lstStyle/>
          <a:p>
            <a:r>
              <a:rPr lang="en-US">
                <a:latin typeface="Aptos" panose="020B0004020202020204" pitchFamily="34" charset="0"/>
              </a:rPr>
              <a:t>Output</a:t>
            </a:r>
          </a:p>
        </p:txBody>
      </p:sp>
      <p:sp>
        <p:nvSpPr>
          <p:cNvPr id="3" name="Text Placeholder 2">
            <a:extLst>
              <a:ext uri="{FF2B5EF4-FFF2-40B4-BE49-F238E27FC236}">
                <a16:creationId xmlns:a16="http://schemas.microsoft.com/office/drawing/2014/main" id="{C6B525CD-22C5-5F0C-BC2D-8EEA19FF4016}"/>
              </a:ext>
            </a:extLst>
          </p:cNvPr>
          <p:cNvSpPr>
            <a:spLocks noGrp="1"/>
          </p:cNvSpPr>
          <p:nvPr>
            <p:ph type="body" sz="quarter" idx="11"/>
          </p:nvPr>
        </p:nvSpPr>
        <p:spPr/>
        <p:txBody>
          <a:bodyPr/>
          <a:lstStyle/>
          <a:p>
            <a:endParaRPr lang="en-US">
              <a:latin typeface="Aptos" panose="020B0004020202020204" pitchFamily="34" charset="0"/>
            </a:endParaRPr>
          </a:p>
        </p:txBody>
      </p:sp>
      <p:sp>
        <p:nvSpPr>
          <p:cNvPr id="10" name="Arrow: Up 9">
            <a:extLst>
              <a:ext uri="{FF2B5EF4-FFF2-40B4-BE49-F238E27FC236}">
                <a16:creationId xmlns:a16="http://schemas.microsoft.com/office/drawing/2014/main" id="{594D9845-5CB7-B973-C59A-6FEB462F3618}"/>
              </a:ext>
            </a:extLst>
          </p:cNvPr>
          <p:cNvSpPr/>
          <p:nvPr/>
        </p:nvSpPr>
        <p:spPr>
          <a:xfrm rot="5400000">
            <a:off x="5777880" y="2870392"/>
            <a:ext cx="635050" cy="1122995"/>
          </a:xfrm>
          <a:prstGeom prst="up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latin typeface="Aptos" panose="020B0004020202020204" pitchFamily="34" charset="0"/>
            </a:endParaRPr>
          </a:p>
        </p:txBody>
      </p:sp>
      <p:sp>
        <p:nvSpPr>
          <p:cNvPr id="12" name="TextBox 11">
            <a:extLst>
              <a:ext uri="{FF2B5EF4-FFF2-40B4-BE49-F238E27FC236}">
                <a16:creationId xmlns:a16="http://schemas.microsoft.com/office/drawing/2014/main" id="{263EA765-2237-7711-2DA3-D02E4E6E164D}"/>
              </a:ext>
            </a:extLst>
          </p:cNvPr>
          <p:cNvSpPr txBox="1"/>
          <p:nvPr/>
        </p:nvSpPr>
        <p:spPr>
          <a:xfrm>
            <a:off x="704860" y="1303411"/>
            <a:ext cx="4686935" cy="307777"/>
          </a:xfrm>
          <a:prstGeom prst="rect">
            <a:avLst/>
          </a:prstGeom>
          <a:solidFill>
            <a:srgbClr val="CC2124"/>
          </a:solidFill>
          <a:ln w="19050">
            <a:solidFill>
              <a:srgbClr val="CC2124"/>
            </a:solidFill>
          </a:ln>
        </p:spPr>
        <p:txBody>
          <a:bodyPr wrap="square" lIns="91440" tIns="45720" rIns="91440" bIns="45720" rtlCol="0" anchor="t">
            <a:spAutoFit/>
          </a:bodyPr>
          <a:lstStyle/>
          <a:p>
            <a:pPr algn="ctr"/>
            <a:r>
              <a:rPr lang="en-US" b="1">
                <a:solidFill>
                  <a:schemeClr val="bg1"/>
                </a:solidFill>
                <a:latin typeface="Aptos" panose="020B0004020202020204" pitchFamily="34" charset="0"/>
              </a:rPr>
              <a:t>LSTM Output Code</a:t>
            </a:r>
            <a:endParaRPr lang="en-SG" b="1">
              <a:solidFill>
                <a:schemeClr val="bg1"/>
              </a:solidFill>
              <a:latin typeface="Aptos" panose="020B0004020202020204" pitchFamily="34" charset="0"/>
            </a:endParaRPr>
          </a:p>
        </p:txBody>
      </p:sp>
      <p:pic>
        <p:nvPicPr>
          <p:cNvPr id="20" name="Picture 19" descr="A screen shot of a computer program&#10;&#10;AI-generated content may be incorrect.">
            <a:extLst>
              <a:ext uri="{FF2B5EF4-FFF2-40B4-BE49-F238E27FC236}">
                <a16:creationId xmlns:a16="http://schemas.microsoft.com/office/drawing/2014/main" id="{11FBD439-5F6C-D8EA-8E1F-5ED092C62F4D}"/>
              </a:ext>
            </a:extLst>
          </p:cNvPr>
          <p:cNvPicPr>
            <a:picLocks noChangeAspect="1"/>
          </p:cNvPicPr>
          <p:nvPr/>
        </p:nvPicPr>
        <p:blipFill>
          <a:blip r:embed="rId2"/>
          <a:stretch>
            <a:fillRect/>
          </a:stretch>
        </p:blipFill>
        <p:spPr>
          <a:xfrm>
            <a:off x="704088" y="1622550"/>
            <a:ext cx="4700016" cy="4584539"/>
          </a:xfrm>
          <a:prstGeom prst="rect">
            <a:avLst/>
          </a:prstGeom>
        </p:spPr>
      </p:pic>
      <p:sp>
        <p:nvSpPr>
          <p:cNvPr id="28" name="TextBox 27">
            <a:extLst>
              <a:ext uri="{FF2B5EF4-FFF2-40B4-BE49-F238E27FC236}">
                <a16:creationId xmlns:a16="http://schemas.microsoft.com/office/drawing/2014/main" id="{D241741B-2880-D062-6F6A-080CEA8B7087}"/>
              </a:ext>
            </a:extLst>
          </p:cNvPr>
          <p:cNvSpPr txBox="1"/>
          <p:nvPr/>
        </p:nvSpPr>
        <p:spPr>
          <a:xfrm>
            <a:off x="6733032" y="2278308"/>
            <a:ext cx="4751832" cy="307777"/>
          </a:xfrm>
          <a:prstGeom prst="rect">
            <a:avLst/>
          </a:prstGeom>
          <a:solidFill>
            <a:srgbClr val="CC2124"/>
          </a:solidFill>
          <a:ln w="19050">
            <a:solidFill>
              <a:srgbClr val="CC2124"/>
            </a:solidFill>
          </a:ln>
        </p:spPr>
        <p:txBody>
          <a:bodyPr wrap="square" lIns="91440" tIns="45720" rIns="91440" bIns="45720" rtlCol="0" anchor="t">
            <a:spAutoFit/>
          </a:bodyPr>
          <a:lstStyle/>
          <a:p>
            <a:pPr algn="ctr"/>
            <a:r>
              <a:rPr lang="en-US" b="1">
                <a:solidFill>
                  <a:schemeClr val="bg1"/>
                </a:solidFill>
                <a:latin typeface="Aptos" panose="020B0004020202020204" pitchFamily="34" charset="0"/>
              </a:rPr>
              <a:t>CSV Output</a:t>
            </a:r>
          </a:p>
        </p:txBody>
      </p:sp>
      <p:pic>
        <p:nvPicPr>
          <p:cNvPr id="4" name="Picture 3" descr="A table of numbers&#10;&#10;AI-generated content may be incorrect.">
            <a:extLst>
              <a:ext uri="{FF2B5EF4-FFF2-40B4-BE49-F238E27FC236}">
                <a16:creationId xmlns:a16="http://schemas.microsoft.com/office/drawing/2014/main" id="{61C8B64A-234A-CEBF-4812-29165A474325}"/>
              </a:ext>
            </a:extLst>
          </p:cNvPr>
          <p:cNvPicPr>
            <a:picLocks noChangeAspect="1"/>
          </p:cNvPicPr>
          <p:nvPr/>
        </p:nvPicPr>
        <p:blipFill>
          <a:blip r:embed="rId3"/>
          <a:stretch>
            <a:fillRect/>
          </a:stretch>
        </p:blipFill>
        <p:spPr>
          <a:xfrm>
            <a:off x="6736715" y="2597468"/>
            <a:ext cx="4743450" cy="2384425"/>
          </a:xfrm>
          <a:prstGeom prst="rect">
            <a:avLst/>
          </a:prstGeom>
        </p:spPr>
      </p:pic>
    </p:spTree>
    <p:extLst>
      <p:ext uri="{BB962C8B-B14F-4D97-AF65-F5344CB8AC3E}">
        <p14:creationId xmlns:p14="http://schemas.microsoft.com/office/powerpoint/2010/main" val="20888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8E1D727-D901-B37E-78F4-F0717B317F3F}"/>
              </a:ext>
            </a:extLst>
          </p:cNvPr>
          <p:cNvSpPr/>
          <p:nvPr/>
        </p:nvSpPr>
        <p:spPr>
          <a:xfrm>
            <a:off x="1104900" y="1312036"/>
            <a:ext cx="9982200" cy="4617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5400" dirty="0">
                <a:latin typeface="Aptos" panose="020B0004020202020204" pitchFamily="34" charset="0"/>
              </a:rPr>
              <a:t>Portfolio Optimization</a:t>
            </a:r>
            <a:endParaRPr lang="en-SG" sz="5400" dirty="0"/>
          </a:p>
        </p:txBody>
      </p:sp>
    </p:spTree>
    <p:extLst>
      <p:ext uri="{BB962C8B-B14F-4D97-AF65-F5344CB8AC3E}">
        <p14:creationId xmlns:p14="http://schemas.microsoft.com/office/powerpoint/2010/main" val="3095163631"/>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0E2841"/>
      </a:dk2>
      <a:lt2>
        <a:srgbClr val="E8E8E8"/>
      </a:lt2>
      <a:accent1>
        <a:srgbClr val="CC2125"/>
      </a:accent1>
      <a:accent2>
        <a:srgbClr val="BF0404"/>
      </a:accent2>
      <a:accent3>
        <a:srgbClr val="FFFFFF"/>
      </a:accent3>
      <a:accent4>
        <a:srgbClr val="979797"/>
      </a:accent4>
      <a:accent5>
        <a:srgbClr val="0D0D0D"/>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8E4FAF0DAF9E94C8E96454506D5E89D" ma:contentTypeVersion="5" ma:contentTypeDescription="Create a new document." ma:contentTypeScope="" ma:versionID="43cf84e9b3a3daa9c030a45205fbc99c">
  <xsd:schema xmlns:xsd="http://www.w3.org/2001/XMLSchema" xmlns:xs="http://www.w3.org/2001/XMLSchema" xmlns:p="http://schemas.microsoft.com/office/2006/metadata/properties" xmlns:ns3="5138ca4f-734c-4f7a-bd6b-97e547ecb28e" targetNamespace="http://schemas.microsoft.com/office/2006/metadata/properties" ma:root="true" ma:fieldsID="5595fda7671ec2e75b16e92e81ec3d6c" ns3:_="">
    <xsd:import namespace="5138ca4f-734c-4f7a-bd6b-97e547ecb28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38ca4f-734c-4f7a-bd6b-97e547ecb2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B78245-B728-436A-979E-393C0A3FF291}">
  <ds:schemaRefs>
    <ds:schemaRef ds:uri="http://schemas.microsoft.com/office/2006/metadata/properties"/>
    <ds:schemaRef ds:uri="5138ca4f-734c-4f7a-bd6b-97e547ecb28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BA1D75C1-1582-45D6-9396-491C5E7FF453}">
  <ds:schemaRefs>
    <ds:schemaRef ds:uri="http://schemas.microsoft.com/sharepoint/v3/contenttype/forms"/>
  </ds:schemaRefs>
</ds:datastoreItem>
</file>

<file path=customXml/itemProps3.xml><?xml version="1.0" encoding="utf-8"?>
<ds:datastoreItem xmlns:ds="http://schemas.openxmlformats.org/officeDocument/2006/customXml" ds:itemID="{79F165ED-1AD2-4B07-9785-A3B05AB52C85}">
  <ds:schemaRefs>
    <ds:schemaRef ds:uri="5138ca4f-734c-4f7a-bd6b-97e547ecb2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c98a79ca-5a9a-4791-a243-f06afd67464d}" enabled="0" method="" siteId="{c98a79ca-5a9a-4791-a243-f06afd67464d}" removed="1"/>
</clbl:labelList>
</file>

<file path=docProps/app.xml><?xml version="1.0" encoding="utf-8"?>
<Properties xmlns="http://schemas.openxmlformats.org/officeDocument/2006/extended-properties" xmlns:vt="http://schemas.openxmlformats.org/officeDocument/2006/docPropsVTypes">
  <Template/>
  <TotalTime>10</TotalTime>
  <Words>3045</Words>
  <Application>Microsoft Macintosh PowerPoint</Application>
  <PresentationFormat>Widescreen</PresentationFormat>
  <Paragraphs>634</Paragraphs>
  <Slides>31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Aptos Display</vt:lpstr>
      <vt:lpstr>Aptos</vt:lpstr>
      <vt:lpstr>Arial</vt:lpstr>
      <vt:lpstr>Consolas</vt:lpstr>
      <vt:lpstr>Century Gothic</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Chuin Sheng</dc:creator>
  <cp:lastModifiedBy>Ric CHAN</cp:lastModifiedBy>
  <cp:revision>6</cp:revision>
  <dcterms:created xsi:type="dcterms:W3CDTF">2025-03-18T15:00:47Z</dcterms:created>
  <dcterms:modified xsi:type="dcterms:W3CDTF">2025-04-06T22:53:54Z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0x01010068E4FAF0DAF9E94C8E96454506D5E89D</vt:lpwstr>
  </property>
</Properties>
</file>