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6" r:id="rId13"/>
    <p:sldId id="264" r:id="rId14"/>
    <p:sldId id="270" r:id="rId15"/>
    <p:sldId id="271" r:id="rId16"/>
    <p:sldId id="272" r:id="rId17"/>
    <p:sldId id="268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722FE-B23E-049C-70F0-868789EBBEA0}" v="1" dt="2025-06-19T14:10:34.308"/>
    <p1510:client id="{56035832-8073-56DE-F221-82FB09FC5855}" v="6" dt="2025-06-19T14:52:22.599"/>
    <p1510:client id="{5E4F2F22-56C2-4427-233E-D0BCE9B658DA}" v="2" dt="2025-06-19T13:04:09.113"/>
    <p1510:client id="{617A3A22-5B49-41EE-BBFD-14BFB15B06FE}" v="1489" dt="2025-06-19T16:04:19.709"/>
    <p1510:client id="{C15738B3-6021-D543-9C7C-06303369ADAD}" v="2247" dt="2025-06-19T14:57:17.758"/>
    <p1510:client id="{C2A696B7-61D9-CACF-5277-682C1C1768B0}" v="19" dt="2025-06-19T10:59:01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C71B8-ED2F-4C79-9EDD-826850DD71B2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9D18E2D0-9ACE-4183-B96C-83FB7223F05D}">
      <dgm:prSet phldrT="[Text]" custT="1"/>
      <dgm:spPr/>
      <dgm:t>
        <a:bodyPr/>
        <a:lstStyle/>
        <a:p>
          <a:r>
            <a:rPr lang="en-SG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ETF Universe Construction</a:t>
          </a:r>
        </a:p>
      </dgm:t>
    </dgm:pt>
    <dgm:pt modelId="{0F2CA783-549E-4493-BB2D-EC997B635C3A}" type="parTrans" cxnId="{0ED058DC-59DA-4A68-8A68-B5035C30F34F}">
      <dgm:prSet/>
      <dgm:spPr/>
      <dgm:t>
        <a:bodyPr/>
        <a:lstStyle/>
        <a:p>
          <a:endParaRPr lang="en-SG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BD0004-2BEB-4E4D-8C05-BA7D7BB06D82}" type="sibTrans" cxnId="{0ED058DC-59DA-4A68-8A68-B5035C30F34F}">
      <dgm:prSet/>
      <dgm:spPr/>
      <dgm:t>
        <a:bodyPr/>
        <a:lstStyle/>
        <a:p>
          <a:endParaRPr lang="en-SG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5DCA62-7346-45CC-A56E-23B624B3B3DD}">
      <dgm:prSet phldrT="[Text]" custT="1"/>
      <dgm:spPr/>
      <dgm:t>
        <a:bodyPr/>
        <a:lstStyle/>
        <a:p>
          <a:r>
            <a:rPr lang="en-SG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Strategy Formulation</a:t>
          </a:r>
        </a:p>
      </dgm:t>
    </dgm:pt>
    <dgm:pt modelId="{D52E3207-8F1F-45C3-BBE4-A587B4F850D6}" type="parTrans" cxnId="{CEDFCE58-36F3-4089-8822-FE1D0C98BA32}">
      <dgm:prSet/>
      <dgm:spPr/>
      <dgm:t>
        <a:bodyPr/>
        <a:lstStyle/>
        <a:p>
          <a:endParaRPr lang="en-SG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4E50F3-03C6-4BB3-826C-66898C889F2B}" type="sibTrans" cxnId="{CEDFCE58-36F3-4089-8822-FE1D0C98BA32}">
      <dgm:prSet/>
      <dgm:spPr/>
      <dgm:t>
        <a:bodyPr/>
        <a:lstStyle/>
        <a:p>
          <a:endParaRPr lang="en-SG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7BB1AF-E810-469B-B6C7-D0045380DC97}">
      <dgm:prSet phldrT="[Text]" custT="1"/>
      <dgm:spPr/>
      <dgm:t>
        <a:bodyPr/>
        <a:lstStyle/>
        <a:p>
          <a:r>
            <a:rPr lang="en-SG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Construction</a:t>
          </a:r>
        </a:p>
      </dgm:t>
    </dgm:pt>
    <dgm:pt modelId="{756D8B9B-3F0A-48F7-B941-A79EAFC2640E}" type="parTrans" cxnId="{418F4E9F-19C3-4063-832D-5A066F53EAB9}">
      <dgm:prSet/>
      <dgm:spPr/>
      <dgm:t>
        <a:bodyPr/>
        <a:lstStyle/>
        <a:p>
          <a:endParaRPr lang="en-SG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4E2F30-AC8A-41DE-B491-89D4E0FD148F}" type="sibTrans" cxnId="{418F4E9F-19C3-4063-832D-5A066F53EAB9}">
      <dgm:prSet/>
      <dgm:spPr/>
      <dgm:t>
        <a:bodyPr/>
        <a:lstStyle/>
        <a:p>
          <a:endParaRPr lang="en-SG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F9EFA-311A-4522-ADDE-C360715CC53A}">
      <dgm:prSet phldrT="[Text]" custT="1"/>
      <dgm:spPr/>
      <dgm:t>
        <a:bodyPr/>
        <a:lstStyle/>
        <a:p>
          <a:r>
            <a:rPr lang="en-SG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Implement-</a:t>
          </a:r>
          <a:r>
            <a:rPr lang="en-SG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ation</a:t>
          </a:r>
          <a:endParaRPr lang="en-SG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7E77C9-617A-4960-9E81-4A428218840D}" type="parTrans" cxnId="{B08EC259-BA62-438B-9C7D-E848947AE9F1}">
      <dgm:prSet/>
      <dgm:spPr/>
      <dgm:t>
        <a:bodyPr/>
        <a:lstStyle/>
        <a:p>
          <a:endParaRPr lang="en-SG" sz="1800"/>
        </a:p>
      </dgm:t>
    </dgm:pt>
    <dgm:pt modelId="{17CF86E6-CCBD-4B1B-A993-B0FC872ADDAF}" type="sibTrans" cxnId="{B08EC259-BA62-438B-9C7D-E848947AE9F1}">
      <dgm:prSet/>
      <dgm:spPr/>
      <dgm:t>
        <a:bodyPr/>
        <a:lstStyle/>
        <a:p>
          <a:endParaRPr lang="en-SG" sz="1800"/>
        </a:p>
      </dgm:t>
    </dgm:pt>
    <dgm:pt modelId="{459D612C-4D30-40EF-AAB7-733F01C11B43}">
      <dgm:prSet phldrT="[Text]" custT="1"/>
      <dgm:spPr/>
      <dgm:t>
        <a:bodyPr/>
        <a:lstStyle/>
        <a:p>
          <a:r>
            <a:rPr lang="en-SG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Attribution</a:t>
          </a:r>
        </a:p>
      </dgm:t>
    </dgm:pt>
    <dgm:pt modelId="{F8AE6B38-E7A8-4222-A640-6DF9B9226FEA}" type="parTrans" cxnId="{41669A34-8488-4D9F-B384-5A684EC6BF35}">
      <dgm:prSet/>
      <dgm:spPr/>
      <dgm:t>
        <a:bodyPr/>
        <a:lstStyle/>
        <a:p>
          <a:endParaRPr lang="en-SG" sz="1800"/>
        </a:p>
      </dgm:t>
    </dgm:pt>
    <dgm:pt modelId="{DD5C3475-D815-4173-B6F1-CDF7AB4B7FEF}" type="sibTrans" cxnId="{41669A34-8488-4D9F-B384-5A684EC6BF35}">
      <dgm:prSet/>
      <dgm:spPr/>
      <dgm:t>
        <a:bodyPr/>
        <a:lstStyle/>
        <a:p>
          <a:endParaRPr lang="en-SG" sz="1800"/>
        </a:p>
      </dgm:t>
    </dgm:pt>
    <dgm:pt modelId="{D97BC969-85DB-4C56-AA0F-11600F62E766}" type="pres">
      <dgm:prSet presAssocID="{1CAC71B8-ED2F-4C79-9EDD-826850DD71B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BD0E7B1-C56F-432F-9F09-5C67D8A425D4}" type="pres">
      <dgm:prSet presAssocID="{459D612C-4D30-40EF-AAB7-733F01C11B43}" presName="Accent5" presStyleCnt="0"/>
      <dgm:spPr/>
    </dgm:pt>
    <dgm:pt modelId="{89D98D7C-97AE-4A24-9449-1FFEC4F53D76}" type="pres">
      <dgm:prSet presAssocID="{459D612C-4D30-40EF-AAB7-733F01C11B43}" presName="Accent" presStyleLbl="node1" presStyleIdx="0" presStyleCnt="5"/>
      <dgm:spPr/>
    </dgm:pt>
    <dgm:pt modelId="{9632337F-6682-40F0-85DC-B457EBA5BED0}" type="pres">
      <dgm:prSet presAssocID="{459D612C-4D30-40EF-AAB7-733F01C11B43}" presName="ParentBackground5" presStyleCnt="0"/>
      <dgm:spPr/>
    </dgm:pt>
    <dgm:pt modelId="{50D6467E-0A66-4345-B3B7-1135121E0FCA}" type="pres">
      <dgm:prSet presAssocID="{459D612C-4D30-40EF-AAB7-733F01C11B43}" presName="ParentBackground" presStyleLbl="fgAcc1" presStyleIdx="0" presStyleCnt="5"/>
      <dgm:spPr/>
    </dgm:pt>
    <dgm:pt modelId="{8040F968-9805-4553-A96F-A2F0EB30F00A}" type="pres">
      <dgm:prSet presAssocID="{459D612C-4D30-40EF-AAB7-733F01C11B4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A68DCF8-152F-44B7-B359-8607EF8F57F5}" type="pres">
      <dgm:prSet presAssocID="{A55F9EFA-311A-4522-ADDE-C360715CC53A}" presName="Accent4" presStyleCnt="0"/>
      <dgm:spPr/>
    </dgm:pt>
    <dgm:pt modelId="{7F929DF3-8BDD-450E-A4B1-C738171B9D00}" type="pres">
      <dgm:prSet presAssocID="{A55F9EFA-311A-4522-ADDE-C360715CC53A}" presName="Accent" presStyleLbl="node1" presStyleIdx="1" presStyleCnt="5"/>
      <dgm:spPr/>
    </dgm:pt>
    <dgm:pt modelId="{F954CF3A-2ADC-40ED-8DB2-6F0DF09EDBF8}" type="pres">
      <dgm:prSet presAssocID="{A55F9EFA-311A-4522-ADDE-C360715CC53A}" presName="ParentBackground4" presStyleCnt="0"/>
      <dgm:spPr/>
    </dgm:pt>
    <dgm:pt modelId="{B0431BFB-5425-4CDF-890C-1A8C8ABFD644}" type="pres">
      <dgm:prSet presAssocID="{A55F9EFA-311A-4522-ADDE-C360715CC53A}" presName="ParentBackground" presStyleLbl="fgAcc1" presStyleIdx="1" presStyleCnt="5"/>
      <dgm:spPr/>
    </dgm:pt>
    <dgm:pt modelId="{8D5BAE91-2736-411A-A630-6F751C30BD16}" type="pres">
      <dgm:prSet presAssocID="{A55F9EFA-311A-4522-ADDE-C360715CC53A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5946E9E-D930-4E03-BE0D-8D08F3ED2EB6}" type="pres">
      <dgm:prSet presAssocID="{7E7BB1AF-E810-469B-B6C7-D0045380DC97}" presName="Accent3" presStyleCnt="0"/>
      <dgm:spPr/>
    </dgm:pt>
    <dgm:pt modelId="{791ED4D6-4A87-4883-BA9C-8E0EADBFB929}" type="pres">
      <dgm:prSet presAssocID="{7E7BB1AF-E810-469B-B6C7-D0045380DC97}" presName="Accent" presStyleLbl="node1" presStyleIdx="2" presStyleCnt="5"/>
      <dgm:spPr/>
    </dgm:pt>
    <dgm:pt modelId="{75C436F5-5FF6-40CF-9569-2CFE45E6CB00}" type="pres">
      <dgm:prSet presAssocID="{7E7BB1AF-E810-469B-B6C7-D0045380DC97}" presName="ParentBackground3" presStyleCnt="0"/>
      <dgm:spPr/>
    </dgm:pt>
    <dgm:pt modelId="{A6CD2D6C-8ED6-4C0C-AD2F-60E8F4655E77}" type="pres">
      <dgm:prSet presAssocID="{7E7BB1AF-E810-469B-B6C7-D0045380DC97}" presName="ParentBackground" presStyleLbl="fgAcc1" presStyleIdx="2" presStyleCnt="5"/>
      <dgm:spPr/>
    </dgm:pt>
    <dgm:pt modelId="{241319B1-D89A-4909-B7EB-044D56118226}" type="pres">
      <dgm:prSet presAssocID="{7E7BB1AF-E810-469B-B6C7-D0045380DC9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BF7D3AC-1C00-444F-BC3C-65C2E9E0B0CB}" type="pres">
      <dgm:prSet presAssocID="{235DCA62-7346-45CC-A56E-23B624B3B3DD}" presName="Accent2" presStyleCnt="0"/>
      <dgm:spPr/>
    </dgm:pt>
    <dgm:pt modelId="{CC0E3218-AF95-4183-93D1-E537DB901C9E}" type="pres">
      <dgm:prSet presAssocID="{235DCA62-7346-45CC-A56E-23B624B3B3DD}" presName="Accent" presStyleLbl="node1" presStyleIdx="3" presStyleCnt="5"/>
      <dgm:spPr/>
    </dgm:pt>
    <dgm:pt modelId="{5B53692A-480C-4036-94E9-FB073F503ACE}" type="pres">
      <dgm:prSet presAssocID="{235DCA62-7346-45CC-A56E-23B624B3B3DD}" presName="ParentBackground2" presStyleCnt="0"/>
      <dgm:spPr/>
    </dgm:pt>
    <dgm:pt modelId="{3B5AE9EE-5456-4910-A0EE-D214E7C381EE}" type="pres">
      <dgm:prSet presAssocID="{235DCA62-7346-45CC-A56E-23B624B3B3DD}" presName="ParentBackground" presStyleLbl="fgAcc1" presStyleIdx="3" presStyleCnt="5"/>
      <dgm:spPr/>
    </dgm:pt>
    <dgm:pt modelId="{C61F70B7-EF4D-4C87-B881-4648C5818529}" type="pres">
      <dgm:prSet presAssocID="{235DCA62-7346-45CC-A56E-23B624B3B3D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E7C7439-8938-4BCD-A227-AB318BE44EF3}" type="pres">
      <dgm:prSet presAssocID="{9D18E2D0-9ACE-4183-B96C-83FB7223F05D}" presName="Accent1" presStyleCnt="0"/>
      <dgm:spPr/>
    </dgm:pt>
    <dgm:pt modelId="{6797E981-FA39-45A1-BE7E-561F93DC6518}" type="pres">
      <dgm:prSet presAssocID="{9D18E2D0-9ACE-4183-B96C-83FB7223F05D}" presName="Accent" presStyleLbl="node1" presStyleIdx="4" presStyleCnt="5"/>
      <dgm:spPr/>
    </dgm:pt>
    <dgm:pt modelId="{82E4E117-B681-490C-B010-7342F35FC874}" type="pres">
      <dgm:prSet presAssocID="{9D18E2D0-9ACE-4183-B96C-83FB7223F05D}" presName="ParentBackground1" presStyleCnt="0"/>
      <dgm:spPr/>
    </dgm:pt>
    <dgm:pt modelId="{072ACA19-1D65-4732-AE19-91A340C91511}" type="pres">
      <dgm:prSet presAssocID="{9D18E2D0-9ACE-4183-B96C-83FB7223F05D}" presName="ParentBackground" presStyleLbl="fgAcc1" presStyleIdx="4" presStyleCnt="5" custLinFactNeighborX="319" custLinFactNeighborY="0"/>
      <dgm:spPr/>
    </dgm:pt>
    <dgm:pt modelId="{61124899-C4C4-44F2-BF92-01910D47AB83}" type="pres">
      <dgm:prSet presAssocID="{9D18E2D0-9ACE-4183-B96C-83FB7223F05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E3AD824-C69C-4B60-99C5-205EBA4A3FA8}" type="presOf" srcId="{9D18E2D0-9ACE-4183-B96C-83FB7223F05D}" destId="{61124899-C4C4-44F2-BF92-01910D47AB83}" srcOrd="1" destOrd="0" presId="urn:microsoft.com/office/officeart/2011/layout/CircleProcess"/>
    <dgm:cxn modelId="{41669A34-8488-4D9F-B384-5A684EC6BF35}" srcId="{1CAC71B8-ED2F-4C79-9EDD-826850DD71B2}" destId="{459D612C-4D30-40EF-AAB7-733F01C11B43}" srcOrd="4" destOrd="0" parTransId="{F8AE6B38-E7A8-4222-A640-6DF9B9226FEA}" sibTransId="{DD5C3475-D815-4173-B6F1-CDF7AB4B7FEF}"/>
    <dgm:cxn modelId="{FF2A3E35-F0AE-4B26-B4B5-97466F7AE2ED}" type="presOf" srcId="{459D612C-4D30-40EF-AAB7-733F01C11B43}" destId="{50D6467E-0A66-4345-B3B7-1135121E0FCA}" srcOrd="0" destOrd="0" presId="urn:microsoft.com/office/officeart/2011/layout/CircleProcess"/>
    <dgm:cxn modelId="{C4C1B447-5E32-4391-90C9-6619EEE4050E}" type="presOf" srcId="{7E7BB1AF-E810-469B-B6C7-D0045380DC97}" destId="{A6CD2D6C-8ED6-4C0C-AD2F-60E8F4655E77}" srcOrd="0" destOrd="0" presId="urn:microsoft.com/office/officeart/2011/layout/CircleProcess"/>
    <dgm:cxn modelId="{CCE45B68-DA80-48B9-B03B-C8FFB444C4F8}" type="presOf" srcId="{459D612C-4D30-40EF-AAB7-733F01C11B43}" destId="{8040F968-9805-4553-A96F-A2F0EB30F00A}" srcOrd="1" destOrd="0" presId="urn:microsoft.com/office/officeart/2011/layout/CircleProcess"/>
    <dgm:cxn modelId="{CEDFCE58-36F3-4089-8822-FE1D0C98BA32}" srcId="{1CAC71B8-ED2F-4C79-9EDD-826850DD71B2}" destId="{235DCA62-7346-45CC-A56E-23B624B3B3DD}" srcOrd="1" destOrd="0" parTransId="{D52E3207-8F1F-45C3-BBE4-A587B4F850D6}" sibTransId="{AC4E50F3-03C6-4BB3-826C-66898C889F2B}"/>
    <dgm:cxn modelId="{B08EC259-BA62-438B-9C7D-E848947AE9F1}" srcId="{1CAC71B8-ED2F-4C79-9EDD-826850DD71B2}" destId="{A55F9EFA-311A-4522-ADDE-C360715CC53A}" srcOrd="3" destOrd="0" parTransId="{EA7E77C9-617A-4960-9E81-4A428218840D}" sibTransId="{17CF86E6-CCBD-4B1B-A993-B0FC872ADDAF}"/>
    <dgm:cxn modelId="{35794188-4FE4-4B47-AB62-0C56524D56F8}" type="presOf" srcId="{235DCA62-7346-45CC-A56E-23B624B3B3DD}" destId="{3B5AE9EE-5456-4910-A0EE-D214E7C381EE}" srcOrd="0" destOrd="0" presId="urn:microsoft.com/office/officeart/2011/layout/CircleProcess"/>
    <dgm:cxn modelId="{AD778093-1016-4FC0-A91E-67B1D632D34B}" type="presOf" srcId="{A55F9EFA-311A-4522-ADDE-C360715CC53A}" destId="{B0431BFB-5425-4CDF-890C-1A8C8ABFD644}" srcOrd="0" destOrd="0" presId="urn:microsoft.com/office/officeart/2011/layout/CircleProcess"/>
    <dgm:cxn modelId="{BC3B199B-BEAC-42C0-9364-5E36FFB60E18}" type="presOf" srcId="{A55F9EFA-311A-4522-ADDE-C360715CC53A}" destId="{8D5BAE91-2736-411A-A630-6F751C30BD16}" srcOrd="1" destOrd="0" presId="urn:microsoft.com/office/officeart/2011/layout/CircleProcess"/>
    <dgm:cxn modelId="{418F4E9F-19C3-4063-832D-5A066F53EAB9}" srcId="{1CAC71B8-ED2F-4C79-9EDD-826850DD71B2}" destId="{7E7BB1AF-E810-469B-B6C7-D0045380DC97}" srcOrd="2" destOrd="0" parTransId="{756D8B9B-3F0A-48F7-B941-A79EAFC2640E}" sibTransId="{364E2F30-AC8A-41DE-B491-89D4E0FD148F}"/>
    <dgm:cxn modelId="{D17633A4-66C1-4185-82EC-56D077B3428E}" type="presOf" srcId="{235DCA62-7346-45CC-A56E-23B624B3B3DD}" destId="{C61F70B7-EF4D-4C87-B881-4648C5818529}" srcOrd="1" destOrd="0" presId="urn:microsoft.com/office/officeart/2011/layout/CircleProcess"/>
    <dgm:cxn modelId="{81B677BB-8D7A-47DA-890A-D6C7861CA1D8}" type="presOf" srcId="{1CAC71B8-ED2F-4C79-9EDD-826850DD71B2}" destId="{D97BC969-85DB-4C56-AA0F-11600F62E766}" srcOrd="0" destOrd="0" presId="urn:microsoft.com/office/officeart/2011/layout/CircleProcess"/>
    <dgm:cxn modelId="{DF362DD4-4B1F-4FF8-9C4C-40278C68352C}" type="presOf" srcId="{9D18E2D0-9ACE-4183-B96C-83FB7223F05D}" destId="{072ACA19-1D65-4732-AE19-91A340C91511}" srcOrd="0" destOrd="0" presId="urn:microsoft.com/office/officeart/2011/layout/CircleProcess"/>
    <dgm:cxn modelId="{0ED058DC-59DA-4A68-8A68-B5035C30F34F}" srcId="{1CAC71B8-ED2F-4C79-9EDD-826850DD71B2}" destId="{9D18E2D0-9ACE-4183-B96C-83FB7223F05D}" srcOrd="0" destOrd="0" parTransId="{0F2CA783-549E-4493-BB2D-EC997B635C3A}" sibTransId="{B3BD0004-2BEB-4E4D-8C05-BA7D7BB06D82}"/>
    <dgm:cxn modelId="{8A1535EC-0B73-481E-9F3F-86058E3C7D05}" type="presOf" srcId="{7E7BB1AF-E810-469B-B6C7-D0045380DC97}" destId="{241319B1-D89A-4909-B7EB-044D56118226}" srcOrd="1" destOrd="0" presId="urn:microsoft.com/office/officeart/2011/layout/CircleProcess"/>
    <dgm:cxn modelId="{BE405025-52B7-4597-B7AA-916A919E7954}" type="presParOf" srcId="{D97BC969-85DB-4C56-AA0F-11600F62E766}" destId="{0BD0E7B1-C56F-432F-9F09-5C67D8A425D4}" srcOrd="0" destOrd="0" presId="urn:microsoft.com/office/officeart/2011/layout/CircleProcess"/>
    <dgm:cxn modelId="{D9195DD3-C798-4583-B2B6-6CBE1B460E88}" type="presParOf" srcId="{0BD0E7B1-C56F-432F-9F09-5C67D8A425D4}" destId="{89D98D7C-97AE-4A24-9449-1FFEC4F53D76}" srcOrd="0" destOrd="0" presId="urn:microsoft.com/office/officeart/2011/layout/CircleProcess"/>
    <dgm:cxn modelId="{E5C6F31D-76DD-46E9-967F-1C0D002771DF}" type="presParOf" srcId="{D97BC969-85DB-4C56-AA0F-11600F62E766}" destId="{9632337F-6682-40F0-85DC-B457EBA5BED0}" srcOrd="1" destOrd="0" presId="urn:microsoft.com/office/officeart/2011/layout/CircleProcess"/>
    <dgm:cxn modelId="{BC5414EB-104A-4572-930B-B4CF7D94E0C8}" type="presParOf" srcId="{9632337F-6682-40F0-85DC-B457EBA5BED0}" destId="{50D6467E-0A66-4345-B3B7-1135121E0FCA}" srcOrd="0" destOrd="0" presId="urn:microsoft.com/office/officeart/2011/layout/CircleProcess"/>
    <dgm:cxn modelId="{5279F845-060A-4926-8E5F-E6998D602470}" type="presParOf" srcId="{D97BC969-85DB-4C56-AA0F-11600F62E766}" destId="{8040F968-9805-4553-A96F-A2F0EB30F00A}" srcOrd="2" destOrd="0" presId="urn:microsoft.com/office/officeart/2011/layout/CircleProcess"/>
    <dgm:cxn modelId="{0122F338-81D1-4AD3-A1D9-0100284BAE6C}" type="presParOf" srcId="{D97BC969-85DB-4C56-AA0F-11600F62E766}" destId="{CA68DCF8-152F-44B7-B359-8607EF8F57F5}" srcOrd="3" destOrd="0" presId="urn:microsoft.com/office/officeart/2011/layout/CircleProcess"/>
    <dgm:cxn modelId="{E318F8ED-8AE7-44F9-9626-A66EBD5BE78C}" type="presParOf" srcId="{CA68DCF8-152F-44B7-B359-8607EF8F57F5}" destId="{7F929DF3-8BDD-450E-A4B1-C738171B9D00}" srcOrd="0" destOrd="0" presId="urn:microsoft.com/office/officeart/2011/layout/CircleProcess"/>
    <dgm:cxn modelId="{3543720E-6152-4821-B81A-D08769CBC784}" type="presParOf" srcId="{D97BC969-85DB-4C56-AA0F-11600F62E766}" destId="{F954CF3A-2ADC-40ED-8DB2-6F0DF09EDBF8}" srcOrd="4" destOrd="0" presId="urn:microsoft.com/office/officeart/2011/layout/CircleProcess"/>
    <dgm:cxn modelId="{AA7C938E-A136-45A9-8AFB-826A6D686F81}" type="presParOf" srcId="{F954CF3A-2ADC-40ED-8DB2-6F0DF09EDBF8}" destId="{B0431BFB-5425-4CDF-890C-1A8C8ABFD644}" srcOrd="0" destOrd="0" presId="urn:microsoft.com/office/officeart/2011/layout/CircleProcess"/>
    <dgm:cxn modelId="{CD8A803E-FF30-4E83-BFEA-249CDBB5978B}" type="presParOf" srcId="{D97BC969-85DB-4C56-AA0F-11600F62E766}" destId="{8D5BAE91-2736-411A-A630-6F751C30BD16}" srcOrd="5" destOrd="0" presId="urn:microsoft.com/office/officeart/2011/layout/CircleProcess"/>
    <dgm:cxn modelId="{D5350236-26CB-4ACE-A5D0-5F29485FE97B}" type="presParOf" srcId="{D97BC969-85DB-4C56-AA0F-11600F62E766}" destId="{05946E9E-D930-4E03-BE0D-8D08F3ED2EB6}" srcOrd="6" destOrd="0" presId="urn:microsoft.com/office/officeart/2011/layout/CircleProcess"/>
    <dgm:cxn modelId="{573A9506-E5FA-42F8-AA6A-14D716BF2BFB}" type="presParOf" srcId="{05946E9E-D930-4E03-BE0D-8D08F3ED2EB6}" destId="{791ED4D6-4A87-4883-BA9C-8E0EADBFB929}" srcOrd="0" destOrd="0" presId="urn:microsoft.com/office/officeart/2011/layout/CircleProcess"/>
    <dgm:cxn modelId="{7BC2E615-624F-498D-8869-EF67B213F812}" type="presParOf" srcId="{D97BC969-85DB-4C56-AA0F-11600F62E766}" destId="{75C436F5-5FF6-40CF-9569-2CFE45E6CB00}" srcOrd="7" destOrd="0" presId="urn:microsoft.com/office/officeart/2011/layout/CircleProcess"/>
    <dgm:cxn modelId="{38C33C65-7DF7-49B2-B454-8864C3EA8193}" type="presParOf" srcId="{75C436F5-5FF6-40CF-9569-2CFE45E6CB00}" destId="{A6CD2D6C-8ED6-4C0C-AD2F-60E8F4655E77}" srcOrd="0" destOrd="0" presId="urn:microsoft.com/office/officeart/2011/layout/CircleProcess"/>
    <dgm:cxn modelId="{B188840C-7E3D-4D41-9A14-BA3913F8C2C7}" type="presParOf" srcId="{D97BC969-85DB-4C56-AA0F-11600F62E766}" destId="{241319B1-D89A-4909-B7EB-044D56118226}" srcOrd="8" destOrd="0" presId="urn:microsoft.com/office/officeart/2011/layout/CircleProcess"/>
    <dgm:cxn modelId="{21B6C2AF-DF97-4A78-80D6-8F33689AB1FF}" type="presParOf" srcId="{D97BC969-85DB-4C56-AA0F-11600F62E766}" destId="{4BF7D3AC-1C00-444F-BC3C-65C2E9E0B0CB}" srcOrd="9" destOrd="0" presId="urn:microsoft.com/office/officeart/2011/layout/CircleProcess"/>
    <dgm:cxn modelId="{8B83E90E-DBED-4D3F-A69E-C8A17F8B9C58}" type="presParOf" srcId="{4BF7D3AC-1C00-444F-BC3C-65C2E9E0B0CB}" destId="{CC0E3218-AF95-4183-93D1-E537DB901C9E}" srcOrd="0" destOrd="0" presId="urn:microsoft.com/office/officeart/2011/layout/CircleProcess"/>
    <dgm:cxn modelId="{746EFDAF-75E7-4F27-A49F-AC9E1641256B}" type="presParOf" srcId="{D97BC969-85DB-4C56-AA0F-11600F62E766}" destId="{5B53692A-480C-4036-94E9-FB073F503ACE}" srcOrd="10" destOrd="0" presId="urn:microsoft.com/office/officeart/2011/layout/CircleProcess"/>
    <dgm:cxn modelId="{98D4CB99-4616-43A4-85CE-83CDEB5EA120}" type="presParOf" srcId="{5B53692A-480C-4036-94E9-FB073F503ACE}" destId="{3B5AE9EE-5456-4910-A0EE-D214E7C381EE}" srcOrd="0" destOrd="0" presId="urn:microsoft.com/office/officeart/2011/layout/CircleProcess"/>
    <dgm:cxn modelId="{1FCEDF6E-BEA9-439E-958C-19699DC14837}" type="presParOf" srcId="{D97BC969-85DB-4C56-AA0F-11600F62E766}" destId="{C61F70B7-EF4D-4C87-B881-4648C5818529}" srcOrd="11" destOrd="0" presId="urn:microsoft.com/office/officeart/2011/layout/CircleProcess"/>
    <dgm:cxn modelId="{9B949C6B-73A2-42ED-AD43-3393763A8082}" type="presParOf" srcId="{D97BC969-85DB-4C56-AA0F-11600F62E766}" destId="{7E7C7439-8938-4BCD-A227-AB318BE44EF3}" srcOrd="12" destOrd="0" presId="urn:microsoft.com/office/officeart/2011/layout/CircleProcess"/>
    <dgm:cxn modelId="{AEA9A333-B971-47BF-AE14-49DFC61F8FFC}" type="presParOf" srcId="{7E7C7439-8938-4BCD-A227-AB318BE44EF3}" destId="{6797E981-FA39-45A1-BE7E-561F93DC6518}" srcOrd="0" destOrd="0" presId="urn:microsoft.com/office/officeart/2011/layout/CircleProcess"/>
    <dgm:cxn modelId="{D2FC03CD-A19D-4D12-AB30-FDB92984E00D}" type="presParOf" srcId="{D97BC969-85DB-4C56-AA0F-11600F62E766}" destId="{82E4E117-B681-490C-B010-7342F35FC874}" srcOrd="13" destOrd="0" presId="urn:microsoft.com/office/officeart/2011/layout/CircleProcess"/>
    <dgm:cxn modelId="{77B2E394-A5B4-4693-8A2C-26EC5A3B94A5}" type="presParOf" srcId="{82E4E117-B681-490C-B010-7342F35FC874}" destId="{072ACA19-1D65-4732-AE19-91A340C91511}" srcOrd="0" destOrd="0" presId="urn:microsoft.com/office/officeart/2011/layout/CircleProcess"/>
    <dgm:cxn modelId="{DCC7EEC4-7FB9-4763-9CA0-9170034603DB}" type="presParOf" srcId="{D97BC969-85DB-4C56-AA0F-11600F62E766}" destId="{61124899-C4C4-44F2-BF92-01910D47AB83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98D7C-97AE-4A24-9449-1FFEC4F53D76}">
      <dsp:nvSpPr>
        <dsp:cNvPr id="0" name=""/>
        <dsp:cNvSpPr/>
      </dsp:nvSpPr>
      <dsp:spPr>
        <a:xfrm>
          <a:off x="8400351" y="704862"/>
          <a:ext cx="1867202" cy="1867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6467E-0A66-4345-B3B7-1135121E0FCA}">
      <dsp:nvSpPr>
        <dsp:cNvPr id="0" name=""/>
        <dsp:cNvSpPr/>
      </dsp:nvSpPr>
      <dsp:spPr>
        <a:xfrm>
          <a:off x="8461961" y="767123"/>
          <a:ext cx="1742986" cy="17429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Attribution</a:t>
          </a:r>
        </a:p>
      </dsp:txBody>
      <dsp:txXfrm>
        <a:off x="8711385" y="1016167"/>
        <a:ext cx="1245132" cy="1244895"/>
      </dsp:txXfrm>
    </dsp:sp>
    <dsp:sp modelId="{7F929DF3-8BDD-450E-A4B1-C738171B9D00}">
      <dsp:nvSpPr>
        <dsp:cNvPr id="0" name=""/>
        <dsp:cNvSpPr/>
      </dsp:nvSpPr>
      <dsp:spPr>
        <a:xfrm rot="2700000">
          <a:off x="6469658" y="704958"/>
          <a:ext cx="1866986" cy="186698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31BFB-5425-4CDF-890C-1A8C8ABFD644}">
      <dsp:nvSpPr>
        <dsp:cNvPr id="0" name=""/>
        <dsp:cNvSpPr/>
      </dsp:nvSpPr>
      <dsp:spPr>
        <a:xfrm>
          <a:off x="6533149" y="767123"/>
          <a:ext cx="1742986" cy="17429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Implement-</a:t>
          </a:r>
          <a:r>
            <a:rPr lang="en-SG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ation</a:t>
          </a:r>
          <a:endParaRPr lang="en-SG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81579" y="1016167"/>
        <a:ext cx="1245132" cy="1244895"/>
      </dsp:txXfrm>
    </dsp:sp>
    <dsp:sp modelId="{791ED4D6-4A87-4883-BA9C-8E0EADBFB929}">
      <dsp:nvSpPr>
        <dsp:cNvPr id="0" name=""/>
        <dsp:cNvSpPr/>
      </dsp:nvSpPr>
      <dsp:spPr>
        <a:xfrm rot="2700000">
          <a:off x="4540846" y="704958"/>
          <a:ext cx="1866986" cy="186698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D2D6C-8ED6-4C0C-AD2F-60E8F4655E77}">
      <dsp:nvSpPr>
        <dsp:cNvPr id="0" name=""/>
        <dsp:cNvSpPr/>
      </dsp:nvSpPr>
      <dsp:spPr>
        <a:xfrm>
          <a:off x="4603342" y="767123"/>
          <a:ext cx="1742986" cy="17429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Portfolio Construction</a:t>
          </a:r>
        </a:p>
      </dsp:txBody>
      <dsp:txXfrm>
        <a:off x="4851772" y="1016167"/>
        <a:ext cx="1245132" cy="1244895"/>
      </dsp:txXfrm>
    </dsp:sp>
    <dsp:sp modelId="{CC0E3218-AF95-4183-93D1-E537DB901C9E}">
      <dsp:nvSpPr>
        <dsp:cNvPr id="0" name=""/>
        <dsp:cNvSpPr/>
      </dsp:nvSpPr>
      <dsp:spPr>
        <a:xfrm rot="2700000">
          <a:off x="2611039" y="704958"/>
          <a:ext cx="1866986" cy="186698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E9EE-5456-4910-A0EE-D214E7C381EE}">
      <dsp:nvSpPr>
        <dsp:cNvPr id="0" name=""/>
        <dsp:cNvSpPr/>
      </dsp:nvSpPr>
      <dsp:spPr>
        <a:xfrm>
          <a:off x="2673536" y="767123"/>
          <a:ext cx="1742986" cy="17429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Strategy Formulation</a:t>
          </a:r>
        </a:p>
      </dsp:txBody>
      <dsp:txXfrm>
        <a:off x="2922960" y="1016167"/>
        <a:ext cx="1245132" cy="1244895"/>
      </dsp:txXfrm>
    </dsp:sp>
    <dsp:sp modelId="{6797E981-FA39-45A1-BE7E-561F93DC6518}">
      <dsp:nvSpPr>
        <dsp:cNvPr id="0" name=""/>
        <dsp:cNvSpPr/>
      </dsp:nvSpPr>
      <dsp:spPr>
        <a:xfrm rot="2700000">
          <a:off x="681233" y="704958"/>
          <a:ext cx="1866986" cy="186698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ACA19-1D65-4732-AE19-91A340C91511}">
      <dsp:nvSpPr>
        <dsp:cNvPr id="0" name=""/>
        <dsp:cNvSpPr/>
      </dsp:nvSpPr>
      <dsp:spPr>
        <a:xfrm>
          <a:off x="749289" y="767123"/>
          <a:ext cx="1742986" cy="174298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ETF Universe Construction</a:t>
          </a:r>
        </a:p>
      </dsp:txBody>
      <dsp:txXfrm>
        <a:off x="998713" y="1016167"/>
        <a:ext cx="1245132" cy="1244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88539-AA49-C747-9EFF-201A38AEABC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B9981-60F8-7341-BDC8-1431B07C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notebooks intentionally avoid any fundamental or liquidity screens—after ensuring the price matrix is complete, we sample 500 tickers purely at random. That keeps the experiment unbiased: our clustering &amp; pair-trading pipeline should work on any large, clean set of ETFs—not just hand-picked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9981-60F8-7341-BDC8-1431B07C8B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9981-60F8-7341-BDC8-1431B07C8B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493362-CB0A-BCAE-5B9D-C8EA05D7A9F9}"/>
              </a:ext>
            </a:extLst>
          </p:cNvPr>
          <p:cNvSpPr/>
          <p:nvPr/>
        </p:nvSpPr>
        <p:spPr>
          <a:xfrm>
            <a:off x="0" y="2225841"/>
            <a:ext cx="12192000" cy="24063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" name="Picture 1" descr="42,100+ Portfolio Management Stock Photos, Pictures &amp; Royalty-Free Images -  iStock | Project portfolio management, Product and portfolio management, Portfolio  management icon">
            <a:extLst>
              <a:ext uri="{FF2B5EF4-FFF2-40B4-BE49-F238E27FC236}">
                <a16:creationId xmlns:a16="http://schemas.microsoft.com/office/drawing/2014/main" id="{923448A4-E0E7-7511-7DA0-AF42FB97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5815" y="-444681"/>
            <a:ext cx="10940369" cy="7747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D4913-D883-F50F-01BB-E2A52567842B}"/>
              </a:ext>
            </a:extLst>
          </p:cNvPr>
          <p:cNvSpPr txBox="1"/>
          <p:nvPr/>
        </p:nvSpPr>
        <p:spPr>
          <a:xfrm>
            <a:off x="980083" y="1574781"/>
            <a:ext cx="5273816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SG" sz="24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QF623 Portfolio Management</a:t>
            </a:r>
          </a:p>
          <a:p>
            <a:pPr algn="ctr"/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Arbitrage using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ETF Pair Trading and Machine Learning</a:t>
            </a:r>
            <a:endParaRPr lang="en-SG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A6B41-42E2-6C4D-4B54-8FACB0954297}"/>
              </a:ext>
            </a:extLst>
          </p:cNvPr>
          <p:cNvSpPr txBox="1"/>
          <p:nvPr/>
        </p:nvSpPr>
        <p:spPr>
          <a:xfrm>
            <a:off x="2367287" y="3197760"/>
            <a:ext cx="2499402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ctr"/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Jung Hyung-</a:t>
            </a:r>
            <a:r>
              <a:rPr lang="en-S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yun</a:t>
            </a:r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 Jeng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Nguyen Ngo Duy Quang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Shao </a:t>
            </a:r>
            <a:r>
              <a:rPr lang="en-S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Jiayu</a:t>
            </a:r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Qiaozhen</a:t>
            </a:r>
          </a:p>
          <a:p>
            <a:pPr algn="ctr"/>
            <a:r>
              <a:rPr lang="en-SG">
                <a:solidFill>
                  <a:schemeClr val="bg1"/>
                </a:solidFill>
                <a:latin typeface="Times New Roman"/>
                <a:cs typeface="Times New Roman"/>
              </a:rPr>
              <a:t>Tan Hui Shan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38301-5EF5-DC58-00A5-4035310F9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91D4-3905-DD20-16E4-AD137801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Attribution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6485D-F412-88F4-C6E8-1ECDB093A0E4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0C4D66-B06A-868E-6232-BB807AB01EAB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portfolio performance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BB774-D1EA-C9FB-5883-7FF986ABB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7" y="1551304"/>
            <a:ext cx="5507255" cy="3258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CB56BF-2C4A-0A92-D8C6-D23C2497E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69" y="5038146"/>
            <a:ext cx="3896269" cy="13622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4E112B-958E-01A4-4B37-80E2FCEC412E}"/>
              </a:ext>
            </a:extLst>
          </p:cNvPr>
          <p:cNvSpPr/>
          <p:nvPr/>
        </p:nvSpPr>
        <p:spPr>
          <a:xfrm>
            <a:off x="792480" y="1727200"/>
            <a:ext cx="539817" cy="260604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733158-7395-BF06-70B2-E6074AAB3F60}"/>
              </a:ext>
            </a:extLst>
          </p:cNvPr>
          <p:cNvSpPr/>
          <p:nvPr/>
        </p:nvSpPr>
        <p:spPr>
          <a:xfrm>
            <a:off x="6164997" y="2294383"/>
            <a:ext cx="5807226" cy="3848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starts with a sharp drawdown (~–3%), followed by volatile swings and a sudden jump upward.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pattern typically reflects: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instability in early data windows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incomplete data or sparse signals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one-off spike (possibly due to an outlier signal or a structural error)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Model may need better warm-up or signal filtering early 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A013F-CDF5-2F67-88A4-CF292466738B}"/>
              </a:ext>
            </a:extLst>
          </p:cNvPr>
          <p:cNvSpPr/>
          <p:nvPr/>
        </p:nvSpPr>
        <p:spPr>
          <a:xfrm>
            <a:off x="6164998" y="1593201"/>
            <a:ext cx="5807226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Instability (Jan 2021 – Apr 2021)</a:t>
            </a:r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3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95F6C-1D85-814E-8B92-8524DE1DA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3977-A2A4-A6B1-05CD-C2FE6E68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Attribution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19974-9BC1-C6D3-C582-1FB7CD91AC30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79ACD8-6FDD-5D72-B4B8-D2B47B7E407A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portfolio performance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ACEB74-641D-6584-2E37-AE263EF0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7" y="1551304"/>
            <a:ext cx="5507255" cy="3258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6F38CE-E420-03B3-B849-67D2EAB6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69" y="5038146"/>
            <a:ext cx="3896269" cy="13622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364345-88E7-11B8-B48B-E8B7A33694E0}"/>
              </a:ext>
            </a:extLst>
          </p:cNvPr>
          <p:cNvSpPr/>
          <p:nvPr/>
        </p:nvSpPr>
        <p:spPr>
          <a:xfrm>
            <a:off x="1321868" y="1727200"/>
            <a:ext cx="2193492" cy="25958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4877F0-1738-6794-4EFF-9AA8BF16542F}"/>
              </a:ext>
            </a:extLst>
          </p:cNvPr>
          <p:cNvSpPr/>
          <p:nvPr/>
        </p:nvSpPr>
        <p:spPr>
          <a:xfrm>
            <a:off x="6164997" y="2294383"/>
            <a:ext cx="5807226" cy="3848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stabilizes around +3% return.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period likely reflects: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pair stability from cointegrated spreads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Well-hedged portfolio with no major macro exposure. Hedged worked against Fed rate hikes and inflation spikes.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Strategy is effectively hedged but underwhelming in alpha generation.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ABEDAF-5FC7-AD20-20DD-385587009B82}"/>
              </a:ext>
            </a:extLst>
          </p:cNvPr>
          <p:cNvSpPr/>
          <p:nvPr/>
        </p:nvSpPr>
        <p:spPr>
          <a:xfrm>
            <a:off x="6164998" y="1593201"/>
            <a:ext cx="5807226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&amp; Flat Returns (Mid 2021 – Late 2022)</a:t>
            </a:r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7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62BA-D4AC-A0ED-27DA-638A8030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160A-1376-5EB4-D493-AA59688C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Attribution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6D4C2-C703-560D-B67E-8334E58BCDF4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2DA88B-310C-4A5A-53E8-6691E0962E45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portfolio performance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55B595-AE77-53BF-2BEC-10FF9709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7" y="1551304"/>
            <a:ext cx="5507255" cy="3258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C101AE-BD64-48FB-6841-AD88EB32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69" y="5038146"/>
            <a:ext cx="3896269" cy="13622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8F21C4C-ECF6-2640-B550-31E5A4F336C2}"/>
              </a:ext>
            </a:extLst>
          </p:cNvPr>
          <p:cNvSpPr/>
          <p:nvPr/>
        </p:nvSpPr>
        <p:spPr>
          <a:xfrm>
            <a:off x="3513667" y="1727200"/>
            <a:ext cx="272624" cy="25958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866F9-F503-1171-6BCA-40667015A945}"/>
              </a:ext>
            </a:extLst>
          </p:cNvPr>
          <p:cNvSpPr/>
          <p:nvPr/>
        </p:nvSpPr>
        <p:spPr>
          <a:xfrm>
            <a:off x="6164997" y="2294383"/>
            <a:ext cx="5807226" cy="3848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 climb in cumulative return from +3% to nearly +5%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few high-conviction pairs performing strongly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volatility enabling better spread convergence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capturing strong reversals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Short-term alpha burst, captured uptrend from favorable market conditions.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99A659-ED29-9DAB-4B98-0589A86F7D0B}"/>
              </a:ext>
            </a:extLst>
          </p:cNvPr>
          <p:cNvSpPr/>
          <p:nvPr/>
        </p:nvSpPr>
        <p:spPr>
          <a:xfrm>
            <a:off x="6164998" y="1593201"/>
            <a:ext cx="5807226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Outperformance Spike (Late 2022 – Early 2023)</a:t>
            </a:r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4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7811-6EA0-C9A7-5027-E8DC5D6A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9D93-1107-B4AF-D7D8-DFE186F2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Attribution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BB3508-5083-5C13-FF1D-91CB15B97A76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D6CC61-8CC2-D947-AA29-8AD50742C8E8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portfolio performance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7ADAA0-D45D-4FF2-E49C-93108E611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7" y="1551304"/>
            <a:ext cx="5507255" cy="3258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C52212-6C94-F632-E76D-AEB0B4B2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69" y="5038146"/>
            <a:ext cx="3896269" cy="13622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C1FC6F-942F-4895-C450-35A0CAF851EE}"/>
              </a:ext>
            </a:extLst>
          </p:cNvPr>
          <p:cNvSpPr/>
          <p:nvPr/>
        </p:nvSpPr>
        <p:spPr>
          <a:xfrm>
            <a:off x="3783175" y="1727200"/>
            <a:ext cx="1616598" cy="259588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76430-D63B-AD9E-F175-AA104BAABF21}"/>
              </a:ext>
            </a:extLst>
          </p:cNvPr>
          <p:cNvSpPr/>
          <p:nvPr/>
        </p:nvSpPr>
        <p:spPr>
          <a:xfrm>
            <a:off x="6164997" y="2294383"/>
            <a:ext cx="5807226" cy="3848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declines from ~+5% to ~+2%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decay: model performance deteriorating in new regimes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 not ride on SPY market recovery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Signal reliability eroded, leading to poor performance.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F693C7-A278-658D-1D95-81346E55010F}"/>
              </a:ext>
            </a:extLst>
          </p:cNvPr>
          <p:cNvSpPr/>
          <p:nvPr/>
        </p:nvSpPr>
        <p:spPr>
          <a:xfrm>
            <a:off x="6164998" y="1593201"/>
            <a:ext cx="5807226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 Drawdown (2023 onward)</a:t>
            </a:r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8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6B84E-9228-01A5-786A-FC9615B3D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21E1-3B5B-8340-65D1-3C5B7680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Attribution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67717-007B-C100-6467-80D43F1A7A94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3D455D-D11B-4F5C-25AF-8611D77BB06C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exposure to common macro factors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48754-FB9B-E21C-E4EE-19E23C38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81" y="1621669"/>
            <a:ext cx="9005637" cy="329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C37008-A584-330D-B866-85EDBB00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93" y="2042663"/>
            <a:ext cx="6401948" cy="46648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E21633-A49A-E1A2-2099-2925D3F77ADC}"/>
              </a:ext>
            </a:extLst>
          </p:cNvPr>
          <p:cNvSpPr/>
          <p:nvPr/>
        </p:nvSpPr>
        <p:spPr>
          <a:xfrm>
            <a:off x="3468302" y="2344821"/>
            <a:ext cx="3312639" cy="25399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43A82-FAD7-AB3C-EF23-9E4D2C5FDC38}"/>
              </a:ext>
            </a:extLst>
          </p:cNvPr>
          <p:cNvSpPr/>
          <p:nvPr/>
        </p:nvSpPr>
        <p:spPr>
          <a:xfrm>
            <a:off x="4130469" y="4171879"/>
            <a:ext cx="811646" cy="152134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C0832C-0919-F306-2B59-E1FF22FAB63E}"/>
              </a:ext>
            </a:extLst>
          </p:cNvPr>
          <p:cNvCxnSpPr/>
          <p:nvPr/>
        </p:nvCxnSpPr>
        <p:spPr>
          <a:xfrm>
            <a:off x="6708808" y="2598820"/>
            <a:ext cx="413887" cy="924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01D090-81B6-9F73-8376-9C53698C8489}"/>
              </a:ext>
            </a:extLst>
          </p:cNvPr>
          <p:cNvSpPr/>
          <p:nvPr/>
        </p:nvSpPr>
        <p:spPr>
          <a:xfrm>
            <a:off x="7282111" y="2545436"/>
            <a:ext cx="4611506" cy="2004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0.2% of the variation in the portfolio returns is explained by the five macro factors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portfolio is largely uncorrelated with common macro drivers. Alpha source is likely the statistical arbitrage on ETF pairs based on cointegration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4D1052-0C9C-10AE-BCB0-23823E4656BD}"/>
              </a:ext>
            </a:extLst>
          </p:cNvPr>
          <p:cNvSpPr/>
          <p:nvPr/>
        </p:nvSpPr>
        <p:spPr>
          <a:xfrm>
            <a:off x="7282111" y="4824217"/>
            <a:ext cx="4611506" cy="12973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p-values &lt; 0.05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none of these factors have a statistically significant effect.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EEB4C7-BB78-EA60-0DB7-05B2816881CC}"/>
              </a:ext>
            </a:extLst>
          </p:cNvPr>
          <p:cNvCxnSpPr>
            <a:cxnSpLocks/>
          </p:cNvCxnSpPr>
          <p:nvPr/>
        </p:nvCxnSpPr>
        <p:spPr>
          <a:xfrm>
            <a:off x="5043638" y="4932553"/>
            <a:ext cx="2079057" cy="54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18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9D021-41DE-D81F-A078-5A0FD7A79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07E2-7FBC-AF17-BFD0-4C9262C8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Attribution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799D4-CEA9-F219-9AFB-8B04BD82D8E1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850735-1CD8-E841-C07C-5F5989C5D687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MVO on beta exposures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1BE34-C500-F5B4-36A7-2BA337BD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24" y="2524928"/>
            <a:ext cx="3353668" cy="2454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CA6981-707F-7562-964E-E8F60821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924" y="2347128"/>
            <a:ext cx="3334954" cy="24547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147D091-24BD-C05B-02D1-4012DB441D92}"/>
              </a:ext>
            </a:extLst>
          </p:cNvPr>
          <p:cNvSpPr/>
          <p:nvPr/>
        </p:nvSpPr>
        <p:spPr>
          <a:xfrm>
            <a:off x="219777" y="1432041"/>
            <a:ext cx="5727435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Equal-weighted </a:t>
            </a:r>
            <a:r>
              <a:rPr lang="en-S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4CCFAE-4B6F-2A87-D330-A2CC7A7DF2DC}"/>
              </a:ext>
            </a:extLst>
          </p:cNvPr>
          <p:cNvSpPr/>
          <p:nvPr/>
        </p:nvSpPr>
        <p:spPr>
          <a:xfrm>
            <a:off x="6244788" y="1432041"/>
            <a:ext cx="5727435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Variance Optimised </a:t>
            </a:r>
            <a:r>
              <a:rPr lang="en-SG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PnL</a:t>
            </a:r>
            <a:endParaRPr lang="en-S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6E100E-F44E-5FDF-D2BA-982B26720BE6}"/>
              </a:ext>
            </a:extLst>
          </p:cNvPr>
          <p:cNvSpPr/>
          <p:nvPr/>
        </p:nvSpPr>
        <p:spPr>
          <a:xfrm>
            <a:off x="594294" y="1955658"/>
            <a:ext cx="4978400" cy="4305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trades equally across all valid spread pairs</a:t>
            </a:r>
            <a:endParaRPr lang="en-S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D6B28F-189C-58D0-99D1-2EA6199F54BA}"/>
              </a:ext>
            </a:extLst>
          </p:cNvPr>
          <p:cNvSpPr/>
          <p:nvPr/>
        </p:nvSpPr>
        <p:spPr>
          <a:xfrm>
            <a:off x="6244789" y="1882742"/>
            <a:ext cx="5727434" cy="671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more capital to spread pairs with higher expected returns, lower variance, and lower correlation</a:t>
            </a:r>
            <a:endParaRPr lang="en-S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97518D32-ADA6-A310-DA9E-76B79491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7" y="5006957"/>
            <a:ext cx="572743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VIX beta ≈ +0.8: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exposure to volatility → strategy benefits in turbulent markets.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SPY beta ≈ -0.5: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 equity beta → implies the portfolio tends to gain when the market falls.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Equal weighting unintentionally loads on SPY/VIX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57FDEEFC-CB1A-8D2E-BA47-0A13504D8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789" y="5145456"/>
            <a:ext cx="5727434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betas are small (≈ 0.00–0.006)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reflects successful hedging across macro factors.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MVO portfolio is more neutral, diversified, and robust, removing unintended bets and likely improving Sharpe ratio.</a:t>
            </a:r>
          </a:p>
        </p:txBody>
      </p:sp>
    </p:spTree>
    <p:extLst>
      <p:ext uri="{BB962C8B-B14F-4D97-AF65-F5344CB8AC3E}">
        <p14:creationId xmlns:p14="http://schemas.microsoft.com/office/powerpoint/2010/main" val="28119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34B88-3D18-FBC3-6972-396FA3B5F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E43C-5D1D-A248-2A55-56C7A4F3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55F13-E968-7F35-6A8D-08084AAA8B5A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9854BE-5E2C-C345-2D35-1001A73AB24A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hedging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8B335-7C4C-CEDC-787F-C9CA7FC73162}"/>
              </a:ext>
            </a:extLst>
          </p:cNvPr>
          <p:cNvSpPr/>
          <p:nvPr/>
        </p:nvSpPr>
        <p:spPr>
          <a:xfrm>
            <a:off x="6438900" y="1900989"/>
            <a:ext cx="4975057" cy="4138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Drawdown in 2023 shows hedging can’t fix broken signals e.g.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spreads that no longer behave stationarily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Cointegration breaking down over time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overfitting past regimes, underperforming in new conditions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shifts (e.g., macroeconomic or sector-specific changes)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highlights the importance of continuously validating pair relationships and updating signal models under shifting regimes.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85AA01-9F8B-A510-1D1B-F3C982E9C967}"/>
              </a:ext>
            </a:extLst>
          </p:cNvPr>
          <p:cNvSpPr/>
          <p:nvPr/>
        </p:nvSpPr>
        <p:spPr>
          <a:xfrm>
            <a:off x="778042" y="1900989"/>
            <a:ext cx="4975057" cy="4138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Hedging (via beta-neutral or dollar-neutral construction) is designed to protect the portfolio from market-wide movements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volatility and avoided major drawdowns in early 2022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Trade-off is reduced potential alpha from market trends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0D27CE-CD0F-FB54-4729-59A29AC58288}"/>
              </a:ext>
            </a:extLst>
          </p:cNvPr>
          <p:cNvCxnSpPr/>
          <p:nvPr/>
        </p:nvCxnSpPr>
        <p:spPr>
          <a:xfrm>
            <a:off x="6139314" y="1686943"/>
            <a:ext cx="0" cy="47452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1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3526-F88D-0819-9898-680818AB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C4E2F0-EF36-4902-C95E-2EA40C736E4A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AE2838-484D-8130-8E94-907DF40A860A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our presentation</a:t>
            </a: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A93A5F15-29E5-C55F-5387-50D409B6A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988146"/>
              </p:ext>
            </p:extLst>
          </p:nvPr>
        </p:nvGraphicFramePr>
        <p:xfrm>
          <a:off x="814939" y="2086778"/>
          <a:ext cx="10562121" cy="3276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9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4690A-EBD0-7DD1-1359-5E79FAE56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A048-51BE-3C7F-4165-A6938A37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6" y="57282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ETF Universe Construction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D30D5-FE53-9B06-4734-8A63A29B2862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932D24-BDFE-65F5-7F01-1BE27C1EE45A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and validate our choice in the chosen ETF Universe</a:t>
            </a:r>
            <a:endParaRPr lang="en-SG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2EE6F-9AF2-4645-AB0C-26D9C7E72048}"/>
              </a:ext>
            </a:extLst>
          </p:cNvPr>
          <p:cNvSpPr/>
          <p:nvPr/>
        </p:nvSpPr>
        <p:spPr>
          <a:xfrm>
            <a:off x="219776" y="1497738"/>
            <a:ext cx="7899743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by 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551E9-146B-4AD5-AE8D-1C956CAD825C}"/>
              </a:ext>
            </a:extLst>
          </p:cNvPr>
          <p:cNvSpPr/>
          <p:nvPr/>
        </p:nvSpPr>
        <p:spPr>
          <a:xfrm>
            <a:off x="219777" y="2044282"/>
            <a:ext cx="559923" cy="685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F76ACF-52DE-419A-9FFF-79B597466BE9}"/>
              </a:ext>
            </a:extLst>
          </p:cNvPr>
          <p:cNvSpPr/>
          <p:nvPr/>
        </p:nvSpPr>
        <p:spPr>
          <a:xfrm>
            <a:off x="819115" y="2044282"/>
            <a:ext cx="7310522" cy="685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top 2000 US - listed ETFs (</a:t>
            </a:r>
            <a:r>
              <a:rPr lang="en-SG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investpy</a:t>
            </a:r>
            <a:r>
              <a:rPr lang="en-SG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snapshot, December 2024)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A80E7-DA8F-4D5B-935E-E00428F86E88}"/>
              </a:ext>
            </a:extLst>
          </p:cNvPr>
          <p:cNvSpPr/>
          <p:nvPr/>
        </p:nvSpPr>
        <p:spPr>
          <a:xfrm>
            <a:off x="219777" y="2818374"/>
            <a:ext cx="559923" cy="685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42540-D283-4117-A7AA-AA5659DBF46B}"/>
              </a:ext>
            </a:extLst>
          </p:cNvPr>
          <p:cNvSpPr/>
          <p:nvPr/>
        </p:nvSpPr>
        <p:spPr>
          <a:xfrm>
            <a:off x="816835" y="2818374"/>
            <a:ext cx="7312367" cy="685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out leveraged / inverse funds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CCAFE-5842-4910-AB25-9BD1817FC5DF}"/>
              </a:ext>
            </a:extLst>
          </p:cNvPr>
          <p:cNvSpPr/>
          <p:nvPr/>
        </p:nvSpPr>
        <p:spPr>
          <a:xfrm>
            <a:off x="229459" y="3586643"/>
            <a:ext cx="540619" cy="685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EDDDEC-92F3-478C-B788-AC0A6B02DB9E}"/>
              </a:ext>
            </a:extLst>
          </p:cNvPr>
          <p:cNvSpPr/>
          <p:nvPr/>
        </p:nvSpPr>
        <p:spPr>
          <a:xfrm>
            <a:off x="814734" y="3586643"/>
            <a:ext cx="7318613" cy="685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5 year daily prices via yfinance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714CB-5460-4F78-BFC4-4F84EF0D2182}"/>
              </a:ext>
            </a:extLst>
          </p:cNvPr>
          <p:cNvSpPr/>
          <p:nvPr/>
        </p:nvSpPr>
        <p:spPr>
          <a:xfrm>
            <a:off x="235764" y="4354912"/>
            <a:ext cx="540619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C9493-C47D-4F1F-8EAE-C63B63AC1BCE}"/>
              </a:ext>
            </a:extLst>
          </p:cNvPr>
          <p:cNvSpPr/>
          <p:nvPr/>
        </p:nvSpPr>
        <p:spPr>
          <a:xfrm>
            <a:off x="826477" y="4354912"/>
            <a:ext cx="7314212" cy="685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tickers with any missing values </a:t>
            </a:r>
            <a:r>
              <a:rPr lang="en-SG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100% complete matrix</a:t>
            </a:r>
            <a:endParaRPr lang="en-SG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E220C5-C75A-4301-BD2F-2C8CC22AF8C0}"/>
              </a:ext>
            </a:extLst>
          </p:cNvPr>
          <p:cNvSpPr/>
          <p:nvPr/>
        </p:nvSpPr>
        <p:spPr>
          <a:xfrm>
            <a:off x="8416212" y="1735494"/>
            <a:ext cx="3556011" cy="131872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2000 US listed ETFs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(</a:t>
            </a:r>
            <a:r>
              <a:rPr lang="en-US" err="1">
                <a:solidFill>
                  <a:sysClr val="windowText" lastClr="000000"/>
                </a:solidFill>
              </a:rPr>
              <a:t>investpy</a:t>
            </a:r>
            <a:r>
              <a:rPr lang="en-US">
                <a:solidFill>
                  <a:sysClr val="windowText" lastClr="000000"/>
                </a:solidFill>
              </a:rPr>
              <a:t> snapshot, Dec 2024)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62A1BF74-7C39-4C91-90B6-6343F3820240}"/>
              </a:ext>
            </a:extLst>
          </p:cNvPr>
          <p:cNvSpPr/>
          <p:nvPr/>
        </p:nvSpPr>
        <p:spPr>
          <a:xfrm>
            <a:off x="8673327" y="3346533"/>
            <a:ext cx="3041780" cy="925912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Remove tickers with any missing prices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  <a:sym typeface="Wingdings" panose="05000000000000000000" pitchFamily="2" charset="2"/>
              </a:rPr>
              <a:t> 100% complete matrix</a:t>
            </a:r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C172ABB-FA94-4015-9137-84D054A10350}"/>
              </a:ext>
            </a:extLst>
          </p:cNvPr>
          <p:cNvSpPr/>
          <p:nvPr/>
        </p:nvSpPr>
        <p:spPr>
          <a:xfrm>
            <a:off x="9076292" y="4457235"/>
            <a:ext cx="2277507" cy="583478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Random sample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500 ETFs (seed = 42)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303B95-164B-45D8-8A3E-730169FFDBB7}"/>
              </a:ext>
            </a:extLst>
          </p:cNvPr>
          <p:cNvSpPr txBox="1"/>
          <p:nvPr/>
        </p:nvSpPr>
        <p:spPr>
          <a:xfrm>
            <a:off x="8416212" y="5274646"/>
            <a:ext cx="355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Trading days </a:t>
            </a:r>
            <a:r>
              <a:rPr lang="en-US" sz="1200">
                <a:solidFill>
                  <a:srgbClr val="FF0000"/>
                </a:solidFill>
              </a:rPr>
              <a:t>1257</a:t>
            </a:r>
            <a:r>
              <a:rPr lang="en-US" sz="1200"/>
              <a:t> | Missing </a:t>
            </a:r>
            <a:r>
              <a:rPr lang="en-US" sz="1200">
                <a:solidFill>
                  <a:srgbClr val="FF0000"/>
                </a:solidFill>
              </a:rPr>
              <a:t>0</a:t>
            </a:r>
            <a:r>
              <a:rPr lang="en-US" sz="1200"/>
              <a:t>% | </a:t>
            </a:r>
            <a:r>
              <a:rPr lang="en-US" sz="1200">
                <a:solidFill>
                  <a:srgbClr val="FF0000"/>
                </a:solidFill>
              </a:rPr>
              <a:t>11/11</a:t>
            </a:r>
            <a:r>
              <a:rPr lang="en-US" sz="1200"/>
              <a:t> sectors | Leveraged / inverse remaining </a:t>
            </a:r>
            <a:r>
              <a:rPr lang="en-US" sz="12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8598EB-F01A-4CE2-8DA7-77864687624A}"/>
              </a:ext>
            </a:extLst>
          </p:cNvPr>
          <p:cNvSpPr/>
          <p:nvPr/>
        </p:nvSpPr>
        <p:spPr>
          <a:xfrm>
            <a:off x="235764" y="5123180"/>
            <a:ext cx="540619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1ACB49-193C-495E-A9A2-CD433DE7FAC2}"/>
              </a:ext>
            </a:extLst>
          </p:cNvPr>
          <p:cNvSpPr/>
          <p:nvPr/>
        </p:nvSpPr>
        <p:spPr>
          <a:xfrm>
            <a:off x="826477" y="5162579"/>
            <a:ext cx="7314212" cy="685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random sample 500 ETFs (NumPy seed = 42) for modelling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97D5835B-6580-45DC-8489-B0B15FA52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292" y="5736311"/>
            <a:ext cx="2356818" cy="98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86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D7F1E-10B8-471D-06B7-91A41AFF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7CC1-8B46-82F3-F72C-CB270479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Formulation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D76C1-60F1-D325-1731-757273023487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35B527-BD68-C869-2C1F-1B2FA2907FA8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D4350-E102-90C7-1381-A81147C1F1B5}"/>
              </a:ext>
            </a:extLst>
          </p:cNvPr>
          <p:cNvSpPr/>
          <p:nvPr/>
        </p:nvSpPr>
        <p:spPr>
          <a:xfrm>
            <a:off x="229459" y="1487120"/>
            <a:ext cx="7899743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Methodology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108C4-2A6C-7940-5BD5-08841A86930E}"/>
              </a:ext>
            </a:extLst>
          </p:cNvPr>
          <p:cNvSpPr/>
          <p:nvPr/>
        </p:nvSpPr>
        <p:spPr>
          <a:xfrm>
            <a:off x="219777" y="2044282"/>
            <a:ext cx="559923" cy="685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D0CFF-4D74-9DBA-434C-D8C0DB0FE219}"/>
              </a:ext>
            </a:extLst>
          </p:cNvPr>
          <p:cNvSpPr/>
          <p:nvPr/>
        </p:nvSpPr>
        <p:spPr>
          <a:xfrm>
            <a:off x="764952" y="2044282"/>
            <a:ext cx="62124" cy="685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144BDE-4DD5-4BB8-C08C-D92710B722DE}"/>
              </a:ext>
            </a:extLst>
          </p:cNvPr>
          <p:cNvSpPr/>
          <p:nvPr/>
        </p:nvSpPr>
        <p:spPr>
          <a:xfrm>
            <a:off x="819115" y="2044282"/>
            <a:ext cx="7310522" cy="685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 using Principal Component Analysis (PCA)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5F51F-AF98-8C46-0F11-EB8823326560}"/>
              </a:ext>
            </a:extLst>
          </p:cNvPr>
          <p:cNvSpPr/>
          <p:nvPr/>
        </p:nvSpPr>
        <p:spPr>
          <a:xfrm>
            <a:off x="219777" y="2818374"/>
            <a:ext cx="559923" cy="685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4B5F92-ED9B-4291-E4C4-007A4202C474}"/>
              </a:ext>
            </a:extLst>
          </p:cNvPr>
          <p:cNvSpPr/>
          <p:nvPr/>
        </p:nvSpPr>
        <p:spPr>
          <a:xfrm>
            <a:off x="763296" y="2818374"/>
            <a:ext cx="62124" cy="685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49934F-73A5-1ECA-E39F-D4F94FE8D881}"/>
              </a:ext>
            </a:extLst>
          </p:cNvPr>
          <p:cNvSpPr/>
          <p:nvPr/>
        </p:nvSpPr>
        <p:spPr>
          <a:xfrm>
            <a:off x="816835" y="2818374"/>
            <a:ext cx="7312367" cy="685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via Affinity Propagation (AP) to identify statistically coherent asset pairs based on latent common factors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8A468E-27DD-1F70-6634-655B6CC9DDE5}"/>
              </a:ext>
            </a:extLst>
          </p:cNvPr>
          <p:cNvSpPr/>
          <p:nvPr/>
        </p:nvSpPr>
        <p:spPr>
          <a:xfrm>
            <a:off x="229459" y="3586643"/>
            <a:ext cx="540619" cy="685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142B56-9883-BF3C-1341-1161BA03CB28}"/>
              </a:ext>
            </a:extLst>
          </p:cNvPr>
          <p:cNvSpPr/>
          <p:nvPr/>
        </p:nvSpPr>
        <p:spPr>
          <a:xfrm>
            <a:off x="761193" y="3592466"/>
            <a:ext cx="57922" cy="6858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788B30-AC21-0E79-9784-56C4F199B8D8}"/>
              </a:ext>
            </a:extLst>
          </p:cNvPr>
          <p:cNvSpPr/>
          <p:nvPr/>
        </p:nvSpPr>
        <p:spPr>
          <a:xfrm>
            <a:off x="814734" y="3586643"/>
            <a:ext cx="7318613" cy="685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hedge ratio for each pair using Ordinary Least Squares (OLS) regression. Verify cointegration using Augmented Dickey-Fuller (ADF) test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E57D90-B431-7BCF-3760-71CC0FFE4E0E}"/>
              </a:ext>
            </a:extLst>
          </p:cNvPr>
          <p:cNvSpPr/>
          <p:nvPr/>
        </p:nvSpPr>
        <p:spPr>
          <a:xfrm>
            <a:off x="235764" y="4354912"/>
            <a:ext cx="540619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41B31F-02E3-8096-BE47-FDFDBF5371EA}"/>
              </a:ext>
            </a:extLst>
          </p:cNvPr>
          <p:cNvSpPr/>
          <p:nvPr/>
        </p:nvSpPr>
        <p:spPr>
          <a:xfrm>
            <a:off x="765839" y="4354912"/>
            <a:ext cx="57922" cy="685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15F8D2-4E42-EF91-5B50-B9E5F709B59F}"/>
              </a:ext>
            </a:extLst>
          </p:cNvPr>
          <p:cNvSpPr/>
          <p:nvPr/>
        </p:nvSpPr>
        <p:spPr>
          <a:xfrm>
            <a:off x="826477" y="4354912"/>
            <a:ext cx="7314212" cy="685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(</a:t>
            </a:r>
            <a:r>
              <a:rPr lang="en-SG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forecast next time step of spread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11FDA6-7F00-EA66-67A3-AE37F2B43BD5}"/>
              </a:ext>
            </a:extLst>
          </p:cNvPr>
          <p:cNvSpPr/>
          <p:nvPr/>
        </p:nvSpPr>
        <p:spPr>
          <a:xfrm>
            <a:off x="235764" y="5123180"/>
            <a:ext cx="540619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8E65DB-5F2F-C613-78F6-70D80C848A1D}"/>
              </a:ext>
            </a:extLst>
          </p:cNvPr>
          <p:cNvSpPr/>
          <p:nvPr/>
        </p:nvSpPr>
        <p:spPr>
          <a:xfrm>
            <a:off x="765838" y="5123180"/>
            <a:ext cx="57922" cy="685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5F1D91-4097-575D-0BEC-AE1E6C278F3C}"/>
              </a:ext>
            </a:extLst>
          </p:cNvPr>
          <p:cNvSpPr/>
          <p:nvPr/>
        </p:nvSpPr>
        <p:spPr>
          <a:xfrm>
            <a:off x="828755" y="5123180"/>
            <a:ext cx="7312367" cy="685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Trading signal generated based on forecasted vs observed spread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DFA4AD-08F0-42D1-09B6-93FB3341134F}"/>
              </a:ext>
            </a:extLst>
          </p:cNvPr>
          <p:cNvSpPr/>
          <p:nvPr/>
        </p:nvSpPr>
        <p:spPr>
          <a:xfrm>
            <a:off x="235764" y="5891448"/>
            <a:ext cx="540619" cy="68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860610-FC1C-F1DA-AE57-3A4047E4A4A2}"/>
              </a:ext>
            </a:extLst>
          </p:cNvPr>
          <p:cNvSpPr/>
          <p:nvPr/>
        </p:nvSpPr>
        <p:spPr>
          <a:xfrm>
            <a:off x="765838" y="5891448"/>
            <a:ext cx="57922" cy="6858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C92605-7353-A446-98B6-F2218AB125F7}"/>
              </a:ext>
            </a:extLst>
          </p:cNvPr>
          <p:cNvSpPr/>
          <p:nvPr/>
        </p:nvSpPr>
        <p:spPr>
          <a:xfrm>
            <a:off x="828755" y="5891448"/>
            <a:ext cx="7312367" cy="685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capital based on mean-variance optimisation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723A8-8905-B686-4339-D3CF988E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07" y="2308237"/>
            <a:ext cx="3874742" cy="1147814"/>
          </a:xfrm>
          <a:prstGeom prst="rect">
            <a:avLst/>
          </a:prstGeom>
        </p:spPr>
      </p:pic>
      <p:pic>
        <p:nvPicPr>
          <p:cNvPr id="1026" name="Picture 2" descr="XGBoost (extreme gradient-boosting) algorithm structure [31]. | Download  Scientific Diagram">
            <a:extLst>
              <a:ext uri="{FF2B5EF4-FFF2-40B4-BE49-F238E27FC236}">
                <a16:creationId xmlns:a16="http://schemas.microsoft.com/office/drawing/2014/main" id="{EE6D11B2-FBDD-637E-DF30-6F24511F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08" y="3929544"/>
            <a:ext cx="3296539" cy="254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821807-DE66-7902-CEBA-120357B6C0F1}"/>
              </a:ext>
            </a:extLst>
          </p:cNvPr>
          <p:cNvSpPr txBox="1"/>
          <p:nvPr/>
        </p:nvSpPr>
        <p:spPr>
          <a:xfrm>
            <a:off x="9911835" y="3699378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SG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9F7A0-DF00-82E1-FFAD-17006C78D32D}"/>
              </a:ext>
            </a:extLst>
          </p:cNvPr>
          <p:cNvSpPr txBox="1"/>
          <p:nvPr/>
        </p:nvSpPr>
        <p:spPr>
          <a:xfrm>
            <a:off x="9562957" y="2044282"/>
            <a:ext cx="146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Propagation</a:t>
            </a:r>
          </a:p>
        </p:txBody>
      </p:sp>
    </p:spTree>
    <p:extLst>
      <p:ext uri="{BB962C8B-B14F-4D97-AF65-F5344CB8AC3E}">
        <p14:creationId xmlns:p14="http://schemas.microsoft.com/office/powerpoint/2010/main" val="43426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A28D1-CE97-6995-209B-AC471678B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588C-709A-CE0E-443C-6AC62CFE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Formulation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6DCD1-5FE9-D34A-CCC1-A42BCEEB6292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CC5BD9-5D7C-C360-0C90-10CCB01DA190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EDDAB-95BE-3A7D-709A-5F8F96771129}"/>
              </a:ext>
            </a:extLst>
          </p:cNvPr>
          <p:cNvSpPr txBox="1"/>
          <p:nvPr/>
        </p:nvSpPr>
        <p:spPr>
          <a:xfrm>
            <a:off x="412595" y="2464419"/>
            <a:ext cx="4761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Extracted 252-day rolling log return as base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features using z-score normalization for consistency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Applied Principal Component Analysis (PCA) to reduce dimensionality and filter noise from return data &amp; retain latent common factors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0D51B-2924-6AAF-EBB7-2C1B267D16D6}"/>
              </a:ext>
            </a:extLst>
          </p:cNvPr>
          <p:cNvSpPr txBox="1"/>
          <p:nvPr/>
        </p:nvSpPr>
        <p:spPr>
          <a:xfrm>
            <a:off x="6545766" y="2464419"/>
            <a:ext cx="4808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Affinity Propagation (AP) to form clusters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need to pre-specify number of clusters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Identifies exemplars automatically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Final clusters used as boundaries for pairs selection, improve robustness and reduce spurious relationship 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9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83EE1-C005-CF7D-AFBC-90385493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5C3-D249-0CB8-0D2B-9B84C459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Formulation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40834-F1F3-8D2A-E0D5-8BAC5A5F80E5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556E6C-D1F2-EBF2-76D6-1E1978B5D2CC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AE1957-9BFD-F69A-223A-3E0A18C862A5}"/>
              </a:ext>
            </a:extLst>
          </p:cNvPr>
          <p:cNvSpPr txBox="1"/>
          <p:nvPr/>
        </p:nvSpPr>
        <p:spPr>
          <a:xfrm>
            <a:off x="434898" y="2074127"/>
            <a:ext cx="4683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Within each cluster, evaluate all the pairs to identify cointegrated relationships (Engle –Granger)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Run Ordinary Least Squares (OLS) regression to estimate the hedge ratio (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spread: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spread = asset1 −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β × </a:t>
            </a: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asset2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Apply Augmented Dickey-Fuller (ADF) test on the residuals to verify stationarity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SG">
                <a:latin typeface="Times New Roman" panose="02020603050405020304" pitchFamily="18" charset="0"/>
                <a:cs typeface="Times New Roman" panose="02020603050405020304" pitchFamily="18" charset="0"/>
              </a:rPr>
              <a:t>Ensure the spread is mean-reverting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DA4D4-04EB-E094-0AE3-C463DDF80AFC}"/>
              </a:ext>
            </a:extLst>
          </p:cNvPr>
          <p:cNvSpPr txBox="1"/>
          <p:nvPr/>
        </p:nvSpPr>
        <p:spPr>
          <a:xfrm>
            <a:off x="6096000" y="2877014"/>
            <a:ext cx="468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 on pairs that pass both test to ensure robust and statistically valid trading opportunity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Output: list of valid pairs with cointegration,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confidence scores </a:t>
            </a:r>
          </a:p>
        </p:txBody>
      </p:sp>
    </p:spTree>
    <p:extLst>
      <p:ext uri="{BB962C8B-B14F-4D97-AF65-F5344CB8AC3E}">
        <p14:creationId xmlns:p14="http://schemas.microsoft.com/office/powerpoint/2010/main" val="28129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D9AE-9483-5C13-936B-C31622F93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9A75-3AF0-A6F8-0A2A-302C7D89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Formulation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18F921-48AE-3F73-87C8-813486BD287A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154F9B-1B78-59A3-96C1-3EC28E97C790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ABA7D-E42D-3B32-8F52-223822B15552}"/>
              </a:ext>
            </a:extLst>
          </p:cNvPr>
          <p:cNvSpPr txBox="1"/>
          <p:nvPr/>
        </p:nvSpPr>
        <p:spPr>
          <a:xfrm>
            <a:off x="389597" y="2718876"/>
            <a:ext cx="53971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Engineered predictive features from spread: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Lagged spread, Moving Averages, EMAs, RSI, MACD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Regressor to forecast the next day spread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055EE-F498-4F74-31D6-78A00F3D4D1A}"/>
              </a:ext>
            </a:extLst>
          </p:cNvPr>
          <p:cNvSpPr txBox="1"/>
          <p:nvPr/>
        </p:nvSpPr>
        <p:spPr>
          <a:xfrm>
            <a:off x="6405214" y="3163373"/>
            <a:ext cx="609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Generate trading signals based on predictions: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+1: spread is expected to widen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go long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-1: spread is expected to narrow  go short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0: no difference  hold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9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A314C-6613-C768-402C-BBE260E5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8220-839B-77A2-2219-8CA055EC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5E98B3-F641-85FE-3F51-546EF92F5F35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08A4A5-F14D-E403-448A-5F2739EBBE31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87468-10C6-7830-0C90-8DF22400AB40}"/>
              </a:ext>
            </a:extLst>
          </p:cNvPr>
          <p:cNvSpPr txBox="1"/>
          <p:nvPr/>
        </p:nvSpPr>
        <p:spPr>
          <a:xfrm>
            <a:off x="524577" y="2504804"/>
            <a:ext cx="47586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long-short portfolio of ETF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strictly dollar-neutral but constrained so that: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∑∣weights∣=1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avoids excessive leverage while allowing directional 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9EA93-1A9F-A548-84BD-BEA135912EF5}"/>
              </a:ext>
            </a:extLst>
          </p:cNvPr>
          <p:cNvSpPr/>
          <p:nvPr/>
        </p:nvSpPr>
        <p:spPr>
          <a:xfrm>
            <a:off x="524577" y="1593201"/>
            <a:ext cx="4758623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99C7B-95B5-5064-ABFA-B218A9AD77CE}"/>
              </a:ext>
            </a:extLst>
          </p:cNvPr>
          <p:cNvSpPr/>
          <p:nvPr/>
        </p:nvSpPr>
        <p:spPr>
          <a:xfrm>
            <a:off x="5806899" y="1593201"/>
            <a:ext cx="5953301" cy="4305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Variance Optimisation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A53CC-A147-F923-0E80-050DDB3FBD3E}"/>
              </a:ext>
            </a:extLst>
          </p:cNvPr>
          <p:cNvSpPr txBox="1"/>
          <p:nvPr/>
        </p:nvSpPr>
        <p:spPr>
          <a:xfrm>
            <a:off x="5822598" y="2504804"/>
            <a:ext cx="59533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percentage returns from each pair’s spread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mean return vector from historical pair returns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covariance matrix to capture risk relationship across pairs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mean-variance optimization w = Σ⁻¹ × 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weights to ensure capital fully allocated and positions are market neutral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weights given to pairs for higher returns and lower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9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3961B-7300-EEA6-0B38-6488BF7AF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24CA-4835-5936-40E3-B2EB6FC1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77" y="105879"/>
            <a:ext cx="11134023" cy="859055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E261A-333E-23F2-956D-F09B9D1D5CC0}"/>
              </a:ext>
            </a:extLst>
          </p:cNvPr>
          <p:cNvSpPr/>
          <p:nvPr/>
        </p:nvSpPr>
        <p:spPr>
          <a:xfrm>
            <a:off x="219777" y="1276802"/>
            <a:ext cx="11752446" cy="4571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C7A8EE-7A78-030A-5FFB-535CB055DD29}"/>
              </a:ext>
            </a:extLst>
          </p:cNvPr>
          <p:cNvSpPr txBox="1">
            <a:spLocks/>
          </p:cNvSpPr>
          <p:nvPr/>
        </p:nvSpPr>
        <p:spPr>
          <a:xfrm>
            <a:off x="219777" y="831616"/>
            <a:ext cx="11134023" cy="343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implementation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C42EB17-B45B-DF92-E341-6DBAEAC00748}"/>
              </a:ext>
            </a:extLst>
          </p:cNvPr>
          <p:cNvSpPr/>
          <p:nvPr/>
        </p:nvSpPr>
        <p:spPr>
          <a:xfrm>
            <a:off x="431533" y="1618867"/>
            <a:ext cx="3659204" cy="363356"/>
          </a:xfrm>
          <a:prstGeom prst="homePlat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97C521-E61E-025E-7C00-6FACFB811497}"/>
              </a:ext>
            </a:extLst>
          </p:cNvPr>
          <p:cNvSpPr/>
          <p:nvPr/>
        </p:nvSpPr>
        <p:spPr>
          <a:xfrm>
            <a:off x="4273619" y="1618867"/>
            <a:ext cx="3659204" cy="363356"/>
          </a:xfrm>
          <a:prstGeom prst="chevron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 + 1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23E489A-DA15-B753-9529-2B29447F0562}"/>
              </a:ext>
            </a:extLst>
          </p:cNvPr>
          <p:cNvSpPr/>
          <p:nvPr/>
        </p:nvSpPr>
        <p:spPr>
          <a:xfrm>
            <a:off x="8115705" y="1618867"/>
            <a:ext cx="3659204" cy="363356"/>
          </a:xfrm>
          <a:prstGeom prst="chevron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 + 2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5E05E4-5C5F-F204-532B-6ADB7B107215}"/>
              </a:ext>
            </a:extLst>
          </p:cNvPr>
          <p:cNvSpPr/>
          <p:nvPr/>
        </p:nvSpPr>
        <p:spPr>
          <a:xfrm>
            <a:off x="431533" y="2420708"/>
            <a:ext cx="3659204" cy="3567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Preparation</a:t>
            </a:r>
            <a:endParaRPr lang="en-S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most recent 252-day data window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clustering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cointegrated ETF pairs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spreads &amp; generates signals via HMM + </a:t>
            </a:r>
            <a:r>
              <a:rPr lang="en-S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optimal weights via inverse-variance MVO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23A03-F792-130A-2F5A-C048C057BF2B}"/>
              </a:ext>
            </a:extLst>
          </p:cNvPr>
          <p:cNvSpPr/>
          <p:nvPr/>
        </p:nvSpPr>
        <p:spPr>
          <a:xfrm>
            <a:off x="4273619" y="2420708"/>
            <a:ext cx="3659204" cy="3567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Rebalancing</a:t>
            </a:r>
            <a:endParaRPr lang="en-S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positions based on signals at time 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return from time t to time t + 1 based on actual price movement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02F0BF-0331-1E0E-F69E-A17DD638877E}"/>
              </a:ext>
            </a:extLst>
          </p:cNvPr>
          <p:cNvSpPr/>
          <p:nvPr/>
        </p:nvSpPr>
        <p:spPr>
          <a:xfrm>
            <a:off x="8115705" y="2420708"/>
            <a:ext cx="3659204" cy="3567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200"/>
              </a:spcAft>
            </a:pPr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Realisation</a:t>
            </a:r>
            <a:endParaRPr lang="en-S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from trades initiated at time t + 1 are measured on t + 2 using the change in spread.</a:t>
            </a:r>
            <a:endParaRPr lang="en-S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1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E23ACE8552794795BA04551C253F59" ma:contentTypeVersion="3" ma:contentTypeDescription="Create a new document." ma:contentTypeScope="" ma:versionID="14968a6f2c9b15b37afd063ef92a4a0e">
  <xsd:schema xmlns:xsd="http://www.w3.org/2001/XMLSchema" xmlns:xs="http://www.w3.org/2001/XMLSchema" xmlns:p="http://schemas.microsoft.com/office/2006/metadata/properties" xmlns:ns2="cc0c181f-cd0d-481e-bfd4-dde340d0f9e7" targetNamespace="http://schemas.microsoft.com/office/2006/metadata/properties" ma:root="true" ma:fieldsID="b67fa4b948692e169a9485dad3f21426" ns2:_="">
    <xsd:import namespace="cc0c181f-cd0d-481e-bfd4-dde340d0f9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c181f-cd0d-481e-bfd4-dde340d0f9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B375D-3473-4F42-8A52-E767B6C6ED53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cc0c181f-cd0d-481e-bfd4-dde340d0f9e7"/>
  </ds:schemaRefs>
</ds:datastoreItem>
</file>

<file path=customXml/itemProps2.xml><?xml version="1.0" encoding="utf-8"?>
<ds:datastoreItem xmlns:ds="http://schemas.openxmlformats.org/officeDocument/2006/customXml" ds:itemID="{7F53368C-B797-4651-8B44-9503744AA5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9B3D20-83DC-476C-9244-4A83F4F3B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c181f-cd0d-481e-bfd4-dde340d0f9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c98a79ca-5a9a-4791-a243-f06afd67464d}" enabled="0" method="" siteId="{c98a79ca-5a9a-4791-a243-f06afd67464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1293</Words>
  <Application>Microsoft Office PowerPoint</Application>
  <PresentationFormat>Widescreen</PresentationFormat>
  <Paragraphs>195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PowerPoint Presentation</vt:lpstr>
      <vt:lpstr>Overview</vt:lpstr>
      <vt:lpstr>ETF Universe Construction</vt:lpstr>
      <vt:lpstr>Strategy Formulation</vt:lpstr>
      <vt:lpstr>Strategy Formulation</vt:lpstr>
      <vt:lpstr>Strategy Formulation</vt:lpstr>
      <vt:lpstr>Strategy Formulation</vt:lpstr>
      <vt:lpstr>Portfolio Construction</vt:lpstr>
      <vt:lpstr>Portfolio Implementation</vt:lpstr>
      <vt:lpstr>Performance Attribution</vt:lpstr>
      <vt:lpstr>Performance Attribution</vt:lpstr>
      <vt:lpstr>Performance Attribution</vt:lpstr>
      <vt:lpstr>Performance Attribution</vt:lpstr>
      <vt:lpstr>Performance Attribution</vt:lpstr>
      <vt:lpstr>Performance Attribution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Qiaozhen</dc:creator>
  <cp:lastModifiedBy>SUN Qiaozhen</cp:lastModifiedBy>
  <cp:revision>21</cp:revision>
  <dcterms:created xsi:type="dcterms:W3CDTF">2025-06-19T10:53:10Z</dcterms:created>
  <dcterms:modified xsi:type="dcterms:W3CDTF">2025-06-20T03:57:53Z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0x010100CAE23ACE8552794795BA04551C253F59</vt:lpwstr>
  </property>
</Properties>
</file>