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6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2" autoAdjust="0"/>
  </p:normalViewPr>
  <p:slideViewPr>
    <p:cSldViewPr>
      <p:cViewPr varScale="1">
        <p:scale>
          <a:sx n="77" d="100"/>
          <a:sy n="77" d="100"/>
        </p:scale>
        <p:origin x="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6722835"/>
            <a:ext cx="18288000" cy="3278026"/>
            <a:chOff x="0" y="0"/>
            <a:chExt cx="1293001" cy="231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001" cy="231763"/>
            </a:xfrm>
            <a:custGeom>
              <a:avLst/>
              <a:gdLst/>
              <a:ahLst/>
              <a:cxnLst/>
              <a:rect l="l" t="t" r="r" b="b"/>
              <a:pathLst>
                <a:path w="1293001" h="231763">
                  <a:moveTo>
                    <a:pt x="1293001" y="0"/>
                  </a:moveTo>
                  <a:lnTo>
                    <a:pt x="1293001" y="231763"/>
                  </a:lnTo>
                  <a:lnTo>
                    <a:pt x="646500" y="104763"/>
                  </a:lnTo>
                  <a:lnTo>
                    <a:pt x="0" y="231763"/>
                  </a:lnTo>
                  <a:lnTo>
                    <a:pt x="0" y="0"/>
                  </a:lnTo>
                  <a:lnTo>
                    <a:pt x="1293001" y="0"/>
                  </a:lnTo>
                  <a:close/>
                </a:path>
              </a:pathLst>
            </a:custGeom>
            <a:solidFill>
              <a:srgbClr val="2C468D">
                <a:alpha val="50980"/>
              </a:srgbClr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93001" cy="152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0" y="7008974"/>
            <a:ext cx="18288000" cy="3278026"/>
            <a:chOff x="0" y="0"/>
            <a:chExt cx="1293001" cy="2317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3001" cy="231763"/>
            </a:xfrm>
            <a:custGeom>
              <a:avLst/>
              <a:gdLst/>
              <a:ahLst/>
              <a:cxnLst/>
              <a:rect l="l" t="t" r="r" b="b"/>
              <a:pathLst>
                <a:path w="1293001" h="231763">
                  <a:moveTo>
                    <a:pt x="1293001" y="0"/>
                  </a:moveTo>
                  <a:lnTo>
                    <a:pt x="1293001" y="231763"/>
                  </a:lnTo>
                  <a:lnTo>
                    <a:pt x="646500" y="104763"/>
                  </a:lnTo>
                  <a:lnTo>
                    <a:pt x="0" y="231763"/>
                  </a:lnTo>
                  <a:lnTo>
                    <a:pt x="0" y="0"/>
                  </a:lnTo>
                  <a:lnTo>
                    <a:pt x="1293001" y="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93001" cy="152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41475" y="4836427"/>
            <a:ext cx="5405051" cy="542064"/>
            <a:chOff x="0" y="0"/>
            <a:chExt cx="563873" cy="565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3873" cy="56550"/>
            </a:xfrm>
            <a:custGeom>
              <a:avLst/>
              <a:gdLst/>
              <a:ahLst/>
              <a:cxnLst/>
              <a:rect l="l" t="t" r="r" b="b"/>
              <a:pathLst>
                <a:path w="563873" h="56550">
                  <a:moveTo>
                    <a:pt x="0" y="0"/>
                  </a:moveTo>
                  <a:lnTo>
                    <a:pt x="563873" y="0"/>
                  </a:lnTo>
                  <a:lnTo>
                    <a:pt x="563873" y="56550"/>
                  </a:lnTo>
                  <a:lnTo>
                    <a:pt x="0" y="5655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63873" cy="104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033901" y="6181778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7"/>
                </a:lnTo>
                <a:lnTo>
                  <a:pt x="0" y="40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CN"/>
          </a:p>
        </p:txBody>
      </p:sp>
      <p:sp>
        <p:nvSpPr>
          <p:cNvPr id="13" name="TextBox 13"/>
          <p:cNvSpPr txBox="1"/>
          <p:nvPr/>
        </p:nvSpPr>
        <p:spPr>
          <a:xfrm>
            <a:off x="2369469" y="2874277"/>
            <a:ext cx="13549062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0"/>
            <a:r>
              <a:rPr lang="en-US" sz="9600" b="1" i="0" u="none" strike="noStrike" dirty="0">
                <a:solidFill>
                  <a:srgbClr val="1F2328"/>
                </a:solidFill>
                <a:effectLst/>
                <a:latin typeface="-apple-system"/>
              </a:rPr>
              <a:t>ETF Portfolio Management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1819" y="4804916"/>
            <a:ext cx="4984363" cy="48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6"/>
              </a:lnSpc>
            </a:pPr>
            <a:r>
              <a:rPr lang="en-US" sz="2600" spc="938" dirty="0">
                <a:solidFill>
                  <a:srgbClr val="FFFFFF"/>
                </a:solidFill>
                <a:latin typeface="思源黑体 2"/>
                <a:ea typeface="思源黑体 2"/>
                <a:cs typeface="思源黑体 2"/>
                <a:sym typeface="思源黑体 2"/>
              </a:rPr>
              <a:t>QF623 Group9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27310" y="6217493"/>
            <a:ext cx="5588489" cy="1731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7" b="1" dirty="0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Group Member: Yu </a:t>
            </a:r>
            <a:r>
              <a:rPr lang="en-US" sz="2267" b="1" dirty="0" err="1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Shuhang</a:t>
            </a:r>
            <a:endParaRPr lang="en-US" sz="2267" b="1" dirty="0">
              <a:solidFill>
                <a:srgbClr val="1E1E1E"/>
              </a:solidFill>
              <a:latin typeface="思源黑体 3 Medium"/>
              <a:ea typeface="思源黑体 3 Medium"/>
              <a:cs typeface="思源黑体 3 Medium"/>
              <a:sym typeface="思源黑体 3 Medium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7" b="1" dirty="0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		       Feng Zibin</a:t>
            </a: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7" b="1" dirty="0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		       Chen </a:t>
            </a:r>
            <a:r>
              <a:rPr lang="en-US" sz="2267" b="1" dirty="0" err="1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Jisen</a:t>
            </a:r>
            <a:endParaRPr lang="en-US" sz="2267" b="1" dirty="0">
              <a:solidFill>
                <a:srgbClr val="1E1E1E"/>
              </a:solidFill>
              <a:latin typeface="思源黑体 3 Medium"/>
              <a:ea typeface="思源黑体 3 Medium"/>
              <a:cs typeface="思源黑体 3 Medium"/>
              <a:sym typeface="思源黑体 3 Medium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7" b="1" dirty="0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		       Guo </a:t>
            </a:r>
            <a:r>
              <a:rPr lang="en-US" sz="2267" b="1" dirty="0" err="1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Jianfeng</a:t>
            </a:r>
            <a:endParaRPr lang="en-US" sz="2267" b="1" dirty="0">
              <a:solidFill>
                <a:srgbClr val="1E1E1E"/>
              </a:solidFill>
              <a:latin typeface="思源黑体 3 Medium"/>
              <a:ea typeface="思源黑体 3 Medium"/>
              <a:cs typeface="思源黑体 3 Medium"/>
              <a:sym typeface="思源黑体 3 Medium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7" b="1" dirty="0">
                <a:solidFill>
                  <a:srgbClr val="1E1E1E"/>
                </a:solidFill>
                <a:latin typeface="思源黑体 3 Medium"/>
                <a:ea typeface="思源黑体 3 Medium"/>
                <a:cs typeface="思源黑体 3 Medium"/>
                <a:sym typeface="思源黑体 3 Medium"/>
              </a:rPr>
              <a:t>		       Chang Jiayi </a:t>
            </a:r>
            <a:endParaRPr lang="en-US" sz="2267" b="1" u="none" strike="noStrike" dirty="0">
              <a:solidFill>
                <a:srgbClr val="1E1E1E"/>
              </a:solidFill>
              <a:latin typeface="思源黑体 3 Medium"/>
              <a:ea typeface="思源黑体 3 Medium"/>
              <a:cs typeface="思源黑体 3 Medium"/>
              <a:sym typeface="思源黑体 3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53064-F733-63A8-01C9-B6AF06349BF6}"/>
              </a:ext>
            </a:extLst>
          </p:cNvPr>
          <p:cNvSpPr txBox="1"/>
          <p:nvPr/>
        </p:nvSpPr>
        <p:spPr>
          <a:xfrm>
            <a:off x="8778240" y="63675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BA28-D0A4-F6BE-81CD-E7470F18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65190E3-EAB8-F003-98DE-3E9B4BC6E6AB}"/>
              </a:ext>
            </a:extLst>
          </p:cNvPr>
          <p:cNvSpPr txBox="1"/>
          <p:nvPr/>
        </p:nvSpPr>
        <p:spPr>
          <a:xfrm>
            <a:off x="1029834" y="576262"/>
            <a:ext cx="11390766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Portfolio Optimization Model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9FDA150-DEB4-DF66-C6FF-AB3A7FDE8929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Background significance of the topic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9FEAD35-7B9B-9B95-794D-F479D1E30FFD}"/>
              </a:ext>
            </a:extLst>
          </p:cNvPr>
          <p:cNvGrpSpPr/>
          <p:nvPr/>
        </p:nvGrpSpPr>
        <p:grpSpPr>
          <a:xfrm>
            <a:off x="1368017" y="2945654"/>
            <a:ext cx="5981397" cy="4300441"/>
            <a:chOff x="0" y="0"/>
            <a:chExt cx="926553" cy="66616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7170CCB-AA4F-AD9B-E659-0A4B788DF87D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BBD1792-693F-FC65-2834-823AE3522AA1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0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11FBA834-D9CB-4D0D-B460-E5314D755413}"/>
              </a:ext>
            </a:extLst>
          </p:cNvPr>
          <p:cNvSpPr txBox="1"/>
          <p:nvPr/>
        </p:nvSpPr>
        <p:spPr>
          <a:xfrm>
            <a:off x="2999244" y="3316027"/>
            <a:ext cx="2889059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SG" sz="2800" b="1" dirty="0"/>
              <a:t>Objective Function</a:t>
            </a:r>
            <a:endParaRPr lang="en-US" sz="2800" b="1" dirty="0">
              <a:solidFill>
                <a:srgbClr val="1E1E1E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49BABCA4-D469-5B43-8814-0C3D31E27F18}"/>
              </a:ext>
            </a:extLst>
          </p:cNvPr>
          <p:cNvGrpSpPr/>
          <p:nvPr/>
        </p:nvGrpSpPr>
        <p:grpSpPr>
          <a:xfrm>
            <a:off x="6153302" y="2945654"/>
            <a:ext cx="5981397" cy="4300441"/>
            <a:chOff x="0" y="0"/>
            <a:chExt cx="926553" cy="666163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D004466-60C7-5AA3-2B44-0510A0795796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68D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2F37D54-DD4A-72F6-9079-6EA6BAC969B3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7A066707-2A44-A757-E83C-F926822C7E6E}"/>
              </a:ext>
            </a:extLst>
          </p:cNvPr>
          <p:cNvSpPr txBox="1"/>
          <p:nvPr/>
        </p:nvSpPr>
        <p:spPr>
          <a:xfrm>
            <a:off x="7784529" y="3316027"/>
            <a:ext cx="2889059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Constraints</a:t>
            </a:r>
            <a:endParaRPr lang="en-SG" sz="2800" dirty="0">
              <a:solidFill>
                <a:schemeClr val="bg1"/>
              </a:solidFill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018FADD-42F8-DF46-2673-ED357336E940}"/>
              </a:ext>
            </a:extLst>
          </p:cNvPr>
          <p:cNvGrpSpPr/>
          <p:nvPr/>
        </p:nvGrpSpPr>
        <p:grpSpPr>
          <a:xfrm>
            <a:off x="10938586" y="2945654"/>
            <a:ext cx="5981397" cy="4300441"/>
            <a:chOff x="0" y="0"/>
            <a:chExt cx="926553" cy="66616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71DEB29-69FC-F9BC-4CC5-E95461C66DDC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367BE2A0-45FA-EC95-FDA6-A8BA7916678E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0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4FCFE600-4E9C-7E98-0474-7AE0259E269A}"/>
              </a:ext>
            </a:extLst>
          </p:cNvPr>
          <p:cNvSpPr txBox="1"/>
          <p:nvPr/>
        </p:nvSpPr>
        <p:spPr>
          <a:xfrm>
            <a:off x="12134699" y="3912306"/>
            <a:ext cx="394350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400" dirty="0"/>
              <a:t>Covariance matrix: 252-day rolling window</a:t>
            </a:r>
          </a:p>
          <a:p>
            <a:pPr lvl="1"/>
            <a:endParaRPr lang="en-SG" sz="2400" dirty="0"/>
          </a:p>
          <a:p>
            <a:pPr lvl="1"/>
            <a:r>
              <a:rPr lang="en-SG" sz="2400" dirty="0"/>
              <a:t>Minimum annualized volatility: 3%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0C802E3D-4843-5424-FC47-6A9B5FF22196}"/>
              </a:ext>
            </a:extLst>
          </p:cNvPr>
          <p:cNvSpPr txBox="1"/>
          <p:nvPr/>
        </p:nvSpPr>
        <p:spPr>
          <a:xfrm>
            <a:off x="12569814" y="3316027"/>
            <a:ext cx="2889059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SG" sz="2800" b="1" dirty="0"/>
              <a:t>Key Parameters</a:t>
            </a:r>
            <a:endParaRPr lang="en-US" sz="2800" b="1" dirty="0">
              <a:solidFill>
                <a:srgbClr val="1E1E1E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A6FF5-0D1F-2568-1056-4F9C8D8F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14" y="4447131"/>
            <a:ext cx="2067156" cy="9233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AAD01-6F96-B657-B0B5-0AD2DBD8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65" y="4334292"/>
            <a:ext cx="274358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5D29-5C08-90CE-09E4-767B9621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5C97F-E755-55A3-22E8-22A5F1A09A8C}"/>
              </a:ext>
            </a:extLst>
          </p:cNvPr>
          <p:cNvSpPr txBox="1"/>
          <p:nvPr/>
        </p:nvSpPr>
        <p:spPr>
          <a:xfrm>
            <a:off x="457200" y="295106"/>
            <a:ext cx="1074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400" b="1" dirty="0"/>
              <a:t>Implementing Portfolio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C2BD6-FF29-254D-6BEE-87578733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86" y="2384479"/>
            <a:ext cx="10776316" cy="1629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B4F14-FCAB-F4F7-92C8-72DF4A2778ED}"/>
              </a:ext>
            </a:extLst>
          </p:cNvPr>
          <p:cNvSpPr txBox="1"/>
          <p:nvPr/>
        </p:nvSpPr>
        <p:spPr>
          <a:xfrm>
            <a:off x="853523" y="1924925"/>
            <a:ext cx="2463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Volatility Floor</a:t>
            </a:r>
            <a:r>
              <a:rPr lang="en-SG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D7E19-E3EA-3A8F-F553-CFF7B5C53B18}"/>
              </a:ext>
            </a:extLst>
          </p:cNvPr>
          <p:cNvSpPr txBox="1"/>
          <p:nvPr/>
        </p:nvSpPr>
        <p:spPr>
          <a:xfrm>
            <a:off x="967086" y="4686300"/>
            <a:ext cx="317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L1-Norm Limitation</a:t>
            </a:r>
            <a:r>
              <a:rPr lang="en-SG" sz="28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59EAA-2E37-BB16-24E9-A19AA7E1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5" y="5194408"/>
            <a:ext cx="11666647" cy="1629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DE39E5-7ACB-5478-E53B-01D7046B9CB1}"/>
              </a:ext>
            </a:extLst>
          </p:cNvPr>
          <p:cNvSpPr txBox="1"/>
          <p:nvPr/>
        </p:nvSpPr>
        <p:spPr>
          <a:xfrm>
            <a:off x="967086" y="7505700"/>
            <a:ext cx="3730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Long-only Enforcement</a:t>
            </a:r>
            <a:r>
              <a:rPr lang="en-SG" sz="2800" dirty="0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D737D5-6A22-65F5-255A-D74BA6EF3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85" y="7965254"/>
            <a:ext cx="12596515" cy="104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2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3810000" y="1875544"/>
            <a:ext cx="9213712" cy="3833001"/>
            <a:chOff x="0" y="0"/>
            <a:chExt cx="2426657" cy="10095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26657" cy="1009515"/>
            </a:xfrm>
            <a:custGeom>
              <a:avLst/>
              <a:gdLst/>
              <a:ahLst/>
              <a:cxnLst/>
              <a:rect l="l" t="t" r="r" b="b"/>
              <a:pathLst>
                <a:path w="2426657" h="1009515">
                  <a:moveTo>
                    <a:pt x="0" y="0"/>
                  </a:moveTo>
                  <a:lnTo>
                    <a:pt x="2426657" y="0"/>
                  </a:lnTo>
                  <a:lnTo>
                    <a:pt x="2426657" y="1009515"/>
                  </a:lnTo>
                  <a:lnTo>
                    <a:pt x="0" y="1009515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26657" cy="1038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388227" y="4000551"/>
            <a:ext cx="440953" cy="491935"/>
          </a:xfrm>
          <a:custGeom>
            <a:avLst/>
            <a:gdLst/>
            <a:ahLst/>
            <a:cxnLst/>
            <a:rect l="l" t="t" r="r" b="b"/>
            <a:pathLst>
              <a:path w="440953" h="491935">
                <a:moveTo>
                  <a:pt x="0" y="0"/>
                </a:moveTo>
                <a:lnTo>
                  <a:pt x="440953" y="0"/>
                </a:lnTo>
                <a:lnTo>
                  <a:pt x="440953" y="491935"/>
                </a:lnTo>
                <a:lnTo>
                  <a:pt x="0" y="491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11" name="Freeform 11"/>
          <p:cNvSpPr/>
          <p:nvPr/>
        </p:nvSpPr>
        <p:spPr>
          <a:xfrm>
            <a:off x="4381072" y="2424980"/>
            <a:ext cx="455264" cy="491935"/>
          </a:xfrm>
          <a:custGeom>
            <a:avLst/>
            <a:gdLst/>
            <a:ahLst/>
            <a:cxnLst/>
            <a:rect l="l" t="t" r="r" b="b"/>
            <a:pathLst>
              <a:path w="455264" h="491935">
                <a:moveTo>
                  <a:pt x="0" y="0"/>
                </a:moveTo>
                <a:lnTo>
                  <a:pt x="455264" y="0"/>
                </a:lnTo>
                <a:lnTo>
                  <a:pt x="455264" y="491935"/>
                </a:lnTo>
                <a:lnTo>
                  <a:pt x="0" y="491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N"/>
          </a:p>
        </p:txBody>
      </p:sp>
      <p:sp>
        <p:nvSpPr>
          <p:cNvPr id="12" name="TextBox 12"/>
          <p:cNvSpPr txBox="1"/>
          <p:nvPr/>
        </p:nvSpPr>
        <p:spPr>
          <a:xfrm>
            <a:off x="938212" y="576262"/>
            <a:ext cx="87391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Sharpe Ratio Maximization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Background significance of the topic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04277" y="2252261"/>
            <a:ext cx="775030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Solver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</a:rPr>
              <a:t> Sequential Quadratic Programming (SLSQP)</a:t>
            </a:r>
          </a:p>
          <a:p>
            <a:endParaRPr lang="en-SG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49701" y="4321021"/>
            <a:ext cx="7750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000" dirty="0">
                <a:solidFill>
                  <a:schemeClr val="bg1"/>
                </a:solidFill>
              </a:rPr>
              <a:t>Compute covariance matrix from daily returns</a:t>
            </a:r>
          </a:p>
          <a:p>
            <a:pPr lvl="1"/>
            <a:r>
              <a:rPr lang="en-SG" sz="2000" dirty="0">
                <a:solidFill>
                  <a:schemeClr val="bg1"/>
                </a:solidFill>
              </a:rPr>
              <a:t>Initialize equal weights</a:t>
            </a:r>
          </a:p>
          <a:p>
            <a:pPr lvl="1"/>
            <a:r>
              <a:rPr lang="en-SG" sz="2000" dirty="0">
                <a:solidFill>
                  <a:schemeClr val="bg1"/>
                </a:solidFill>
              </a:rPr>
              <a:t>Solve constrained optimization</a:t>
            </a:r>
          </a:p>
          <a:p>
            <a:pPr lvl="1"/>
            <a:r>
              <a:rPr lang="en-SG" sz="2000" dirty="0">
                <a:solidFill>
                  <a:schemeClr val="bg1"/>
                </a:solidFill>
              </a:rPr>
              <a:t>Validate convergence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04277" y="3827832"/>
            <a:ext cx="3240288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Workflow</a:t>
            </a:r>
            <a:endParaRPr lang="en-SG" sz="28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044D9F-43D9-E554-F507-05F6DD933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5034" y="6540734"/>
            <a:ext cx="9863644" cy="29880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8E58D-FAC0-63B6-BB87-60C114BC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89539E-423B-2F63-A0CB-EA1F2D465015}"/>
              </a:ext>
            </a:extLst>
          </p:cNvPr>
          <p:cNvGrpSpPr/>
          <p:nvPr/>
        </p:nvGrpSpPr>
        <p:grpSpPr>
          <a:xfrm rot="-5400000">
            <a:off x="-1075498" y="1632996"/>
            <a:ext cx="10295775" cy="7012233"/>
            <a:chOff x="0" y="0"/>
            <a:chExt cx="727933" cy="4957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E32B63-C300-0808-BC69-2CE67097BB19}"/>
                </a:ext>
              </a:extLst>
            </p:cNvPr>
            <p:cNvSpPr/>
            <p:nvPr/>
          </p:nvSpPr>
          <p:spPr>
            <a:xfrm>
              <a:off x="0" y="0"/>
              <a:ext cx="727933" cy="495780"/>
            </a:xfrm>
            <a:custGeom>
              <a:avLst/>
              <a:gdLst/>
              <a:ahLst/>
              <a:cxnLst/>
              <a:rect l="l" t="t" r="r" b="b"/>
              <a:pathLst>
                <a:path w="727933" h="495780">
                  <a:moveTo>
                    <a:pt x="727933" y="0"/>
                  </a:moveTo>
                  <a:lnTo>
                    <a:pt x="727933" y="495780"/>
                  </a:lnTo>
                  <a:lnTo>
                    <a:pt x="363967" y="368780"/>
                  </a:lnTo>
                  <a:lnTo>
                    <a:pt x="0" y="495780"/>
                  </a:lnTo>
                  <a:lnTo>
                    <a:pt x="0" y="0"/>
                  </a:lnTo>
                  <a:lnTo>
                    <a:pt x="727933" y="0"/>
                  </a:lnTo>
                  <a:close/>
                </a:path>
              </a:pathLst>
            </a:custGeom>
            <a:solidFill>
              <a:srgbClr val="2C468D">
                <a:alpha val="50980"/>
              </a:srgbClr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8C471FB-7AF3-0B20-1E58-345BC2F475A5}"/>
                </a:ext>
              </a:extLst>
            </p:cNvPr>
            <p:cNvSpPr txBox="1"/>
            <p:nvPr/>
          </p:nvSpPr>
          <p:spPr>
            <a:xfrm>
              <a:off x="0" y="-47625"/>
              <a:ext cx="727933" cy="416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5C1C918-B3CB-DE64-4ED5-8AFA50181A94}"/>
              </a:ext>
            </a:extLst>
          </p:cNvPr>
          <p:cNvGrpSpPr/>
          <p:nvPr/>
        </p:nvGrpSpPr>
        <p:grpSpPr>
          <a:xfrm rot="-5400000">
            <a:off x="-1526731" y="1509180"/>
            <a:ext cx="10304550" cy="7251089"/>
            <a:chOff x="0" y="0"/>
            <a:chExt cx="728554" cy="512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7BE9499-E942-9C7C-C693-9BCCF72CF61E}"/>
                </a:ext>
              </a:extLst>
            </p:cNvPr>
            <p:cNvSpPr/>
            <p:nvPr/>
          </p:nvSpPr>
          <p:spPr>
            <a:xfrm>
              <a:off x="0" y="0"/>
              <a:ext cx="728554" cy="512667"/>
            </a:xfrm>
            <a:custGeom>
              <a:avLst/>
              <a:gdLst/>
              <a:ahLst/>
              <a:cxnLst/>
              <a:rect l="l" t="t" r="r" b="b"/>
              <a:pathLst>
                <a:path w="728554" h="512667">
                  <a:moveTo>
                    <a:pt x="728554" y="0"/>
                  </a:moveTo>
                  <a:lnTo>
                    <a:pt x="728554" y="512667"/>
                  </a:lnTo>
                  <a:lnTo>
                    <a:pt x="364277" y="385667"/>
                  </a:lnTo>
                  <a:lnTo>
                    <a:pt x="0" y="512667"/>
                  </a:lnTo>
                  <a:lnTo>
                    <a:pt x="0" y="0"/>
                  </a:lnTo>
                  <a:lnTo>
                    <a:pt x="728554" y="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8F2515A-7902-7B03-51D1-20AE27AFAB48}"/>
                </a:ext>
              </a:extLst>
            </p:cNvPr>
            <p:cNvSpPr txBox="1"/>
            <p:nvPr/>
          </p:nvSpPr>
          <p:spPr>
            <a:xfrm>
              <a:off x="0" y="-47625"/>
              <a:ext cx="728554" cy="433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7BB20575-2E16-154E-6DA3-4ED03DEA0B42}"/>
              </a:ext>
            </a:extLst>
          </p:cNvPr>
          <p:cNvSpPr txBox="1"/>
          <p:nvPr/>
        </p:nvSpPr>
        <p:spPr>
          <a:xfrm>
            <a:off x="537698" y="3550371"/>
            <a:ext cx="4629473" cy="2665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97"/>
              </a:lnSpc>
            </a:pPr>
            <a:r>
              <a:rPr lang="en-US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</a:t>
            </a:r>
            <a:r>
              <a:rPr lang="en-US" altLang="zh-CN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4</a:t>
            </a:r>
            <a:endParaRPr lang="en-US" sz="17914" b="1" dirty="0">
              <a:solidFill>
                <a:srgbClr val="FFFFFF"/>
              </a:solidFill>
              <a:latin typeface="Akzidenz-Grotesk Bold"/>
              <a:ea typeface="Akzidenz-Grotesk Bold"/>
              <a:cs typeface="Akzidenz-Grotesk Bold"/>
              <a:sym typeface="Akzidenz-Grotesk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ED01DA0-13AE-FA86-BBDE-A097ABBEBDE7}"/>
              </a:ext>
            </a:extLst>
          </p:cNvPr>
          <p:cNvSpPr txBox="1"/>
          <p:nvPr/>
        </p:nvSpPr>
        <p:spPr>
          <a:xfrm>
            <a:off x="7426107" y="4267394"/>
            <a:ext cx="108618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8000" b="1" dirty="0">
                <a:latin typeface="+mj-lt"/>
                <a:ea typeface="楷体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22004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65C22-2116-ED70-B89F-B1574B83C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573715A-E9A2-97B7-8290-C209D177DF35}"/>
              </a:ext>
            </a:extLst>
          </p:cNvPr>
          <p:cNvSpPr txBox="1"/>
          <p:nvPr/>
        </p:nvSpPr>
        <p:spPr>
          <a:xfrm>
            <a:off x="938212" y="576262"/>
            <a:ext cx="92725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Realistic T+1 Settlement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47D747A-2BF3-CB73-C5B2-C3E84E3AD16A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Research method and process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29AE5BA-C70A-FB65-A871-66379116F07D}"/>
              </a:ext>
            </a:extLst>
          </p:cNvPr>
          <p:cNvGrpSpPr/>
          <p:nvPr/>
        </p:nvGrpSpPr>
        <p:grpSpPr>
          <a:xfrm>
            <a:off x="3972239" y="1723762"/>
            <a:ext cx="10343522" cy="1944326"/>
            <a:chOff x="0" y="0"/>
            <a:chExt cx="2724220" cy="64906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49EBE21-0A1F-9360-B413-6C636681A63B}"/>
                </a:ext>
              </a:extLst>
            </p:cNvPr>
            <p:cNvSpPr/>
            <p:nvPr/>
          </p:nvSpPr>
          <p:spPr>
            <a:xfrm>
              <a:off x="0" y="0"/>
              <a:ext cx="2724220" cy="649067"/>
            </a:xfrm>
            <a:custGeom>
              <a:avLst/>
              <a:gdLst/>
              <a:ahLst/>
              <a:cxnLst/>
              <a:rect l="l" t="t" r="r" b="b"/>
              <a:pathLst>
                <a:path w="2724220" h="649067">
                  <a:moveTo>
                    <a:pt x="0" y="0"/>
                  </a:moveTo>
                  <a:lnTo>
                    <a:pt x="2724220" y="0"/>
                  </a:lnTo>
                  <a:lnTo>
                    <a:pt x="2724220" y="649067"/>
                  </a:lnTo>
                  <a:lnTo>
                    <a:pt x="0" y="649067"/>
                  </a:lnTo>
                  <a:close/>
                </a:path>
              </a:pathLst>
            </a:custGeom>
            <a:solidFill>
              <a:srgbClr val="2C468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algn="ctr"/>
              <a:endParaRPr lang="en-C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88CF311-3990-1C1C-BCAF-469AC90DB9F7}"/>
                </a:ext>
              </a:extLst>
            </p:cNvPr>
            <p:cNvSpPr txBox="1"/>
            <p:nvPr/>
          </p:nvSpPr>
          <p:spPr>
            <a:xfrm>
              <a:off x="0" y="0"/>
              <a:ext cx="2724220" cy="6490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0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3E89E610-7361-C4FB-A943-BEC944C8E868}"/>
              </a:ext>
            </a:extLst>
          </p:cNvPr>
          <p:cNvSpPr txBox="1"/>
          <p:nvPr/>
        </p:nvSpPr>
        <p:spPr>
          <a:xfrm>
            <a:off x="4800600" y="2052763"/>
            <a:ext cx="9041665" cy="1080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SG" sz="2800" b="1" dirty="0">
                <a:solidFill>
                  <a:schemeClr val="bg1"/>
                </a:solidFill>
              </a:rPr>
              <a:t>Key Assumption</a:t>
            </a:r>
            <a:r>
              <a:rPr lang="en-SG" sz="2800" dirty="0">
                <a:solidFill>
                  <a:schemeClr val="bg1"/>
                </a:solidFill>
              </a:rPr>
              <a:t>: Portfolio rebalance implemented only at close of T+1</a:t>
            </a:r>
            <a:endParaRPr lang="en-US" sz="2800" b="1" dirty="0">
              <a:solidFill>
                <a:schemeClr val="bg1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E6439A-6190-9C27-E2CD-BE530628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64" y="4012591"/>
            <a:ext cx="9899071" cy="55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0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6593-80A1-CB80-5509-3D3F7A0A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1449C-25F5-B1C0-8D88-97554F2B3378}"/>
              </a:ext>
            </a:extLst>
          </p:cNvPr>
          <p:cNvSpPr txBox="1"/>
          <p:nvPr/>
        </p:nvSpPr>
        <p:spPr>
          <a:xfrm>
            <a:off x="457200" y="295106"/>
            <a:ext cx="1074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400" b="1" dirty="0"/>
              <a:t>Implementing T+1 to T+2 Returns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13250-26B0-49BB-A59F-2B30152490FA}"/>
              </a:ext>
            </a:extLst>
          </p:cNvPr>
          <p:cNvSpPr txBox="1"/>
          <p:nvPr/>
        </p:nvSpPr>
        <p:spPr>
          <a:xfrm>
            <a:off x="965741" y="1731873"/>
            <a:ext cx="275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Alignment Logic</a:t>
            </a:r>
            <a:r>
              <a:rPr lang="en-SG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C7DE6-5DB2-8893-D206-2C575556F881}"/>
              </a:ext>
            </a:extLst>
          </p:cNvPr>
          <p:cNvSpPr txBox="1"/>
          <p:nvPr/>
        </p:nvSpPr>
        <p:spPr>
          <a:xfrm>
            <a:off x="967086" y="4686300"/>
            <a:ext cx="4500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Portfolio Return Calculation </a:t>
            </a:r>
            <a:r>
              <a:rPr lang="en-SG" sz="28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0A793-17A0-7498-9C26-6522D5A69594}"/>
              </a:ext>
            </a:extLst>
          </p:cNvPr>
          <p:cNvSpPr txBox="1"/>
          <p:nvPr/>
        </p:nvSpPr>
        <p:spPr>
          <a:xfrm>
            <a:off x="967086" y="7738982"/>
            <a:ext cx="24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Edge Handling </a:t>
            </a:r>
            <a:r>
              <a:rPr lang="en-SG" sz="28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0F72A-0483-7FA4-71A7-4AB4E1C8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85" y="2516418"/>
            <a:ext cx="14225378" cy="1047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F8E9C0-5EE0-18BE-CC62-AF4F81C5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41" y="5571716"/>
            <a:ext cx="15645859" cy="999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07A3A-5269-13D5-304D-4DA3CCE3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12" y="8627014"/>
            <a:ext cx="7572440" cy="7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D8B7D-23D1-93A0-B001-14315376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17F58F-6338-4CDE-FCB0-8A513CEBBE2A}"/>
              </a:ext>
            </a:extLst>
          </p:cNvPr>
          <p:cNvSpPr txBox="1"/>
          <p:nvPr/>
        </p:nvSpPr>
        <p:spPr>
          <a:xfrm>
            <a:off x="457200" y="295106"/>
            <a:ext cx="1074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400" b="1" dirty="0"/>
              <a:t>Implementing T+1 to T+2 Returns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D205C-39BF-7398-2B86-253953838754}"/>
              </a:ext>
            </a:extLst>
          </p:cNvPr>
          <p:cNvSpPr txBox="1"/>
          <p:nvPr/>
        </p:nvSpPr>
        <p:spPr>
          <a:xfrm>
            <a:off x="965741" y="1731873"/>
            <a:ext cx="470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Key Optimization Parameters </a:t>
            </a:r>
            <a:r>
              <a:rPr lang="en-SG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47DD6-6AEC-8F59-4FE9-3E3139C7C6DF}"/>
              </a:ext>
            </a:extLst>
          </p:cNvPr>
          <p:cNvSpPr txBox="1"/>
          <p:nvPr/>
        </p:nvSpPr>
        <p:spPr>
          <a:xfrm>
            <a:off x="967086" y="4457700"/>
            <a:ext cx="290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Execution Timing </a:t>
            </a:r>
            <a:r>
              <a:rPr lang="en-SG" sz="28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11872-4E22-D0D8-F25B-2E18B586CB86}"/>
              </a:ext>
            </a:extLst>
          </p:cNvPr>
          <p:cNvSpPr txBox="1"/>
          <p:nvPr/>
        </p:nvSpPr>
        <p:spPr>
          <a:xfrm>
            <a:off x="967086" y="7510382"/>
            <a:ext cx="349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Configuration Loader </a:t>
            </a:r>
            <a:r>
              <a:rPr lang="en-SG" sz="28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BE956-4FB0-5FFF-54AA-6D4D727C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1" y="2457987"/>
            <a:ext cx="11805199" cy="154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7F25D-0F75-2F03-FB01-2974F394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68" y="5260219"/>
            <a:ext cx="10463645" cy="1542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102D3-F7A3-755A-0900-93D8B116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68" y="8095947"/>
            <a:ext cx="5185003" cy="17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04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5F18-3280-DF6F-2BA1-826EA686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B104ED0-FDEA-26F4-FBFF-03B85904CFBA}"/>
              </a:ext>
            </a:extLst>
          </p:cNvPr>
          <p:cNvSpPr txBox="1"/>
          <p:nvPr/>
        </p:nvSpPr>
        <p:spPr>
          <a:xfrm>
            <a:off x="938212" y="576262"/>
            <a:ext cx="82057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Module Interdependencies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B1643F9-9861-ECF3-B76F-DD141A8AB63C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Background significance of the topic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EDFC5B5-6760-F230-26C4-523DD5E9E12B}"/>
              </a:ext>
            </a:extLst>
          </p:cNvPr>
          <p:cNvSpPr txBox="1"/>
          <p:nvPr/>
        </p:nvSpPr>
        <p:spPr>
          <a:xfrm>
            <a:off x="2817954" y="3268914"/>
            <a:ext cx="1216004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3200" dirty="0"/>
              <a:t>	</a:t>
            </a:r>
            <a:r>
              <a:rPr lang="en-SG" sz="3200" b="1" dirty="0"/>
              <a:t>Optimizer input: </a:t>
            </a:r>
            <a:r>
              <a:rPr lang="en-SG" sz="3200" dirty="0"/>
              <a:t>expected returns from alpha signal</a:t>
            </a:r>
          </a:p>
          <a:p>
            <a:endParaRPr lang="en-SG" sz="3200" dirty="0"/>
          </a:p>
          <a:p>
            <a:r>
              <a:rPr lang="en-SG" sz="3200" b="1" dirty="0"/>
              <a:t>	Rebalance input: </a:t>
            </a:r>
            <a:r>
              <a:rPr lang="en-SG" sz="3200" dirty="0"/>
              <a:t>weights from optimizer</a:t>
            </a:r>
          </a:p>
          <a:p>
            <a:endParaRPr lang="en-SG" sz="3200" dirty="0"/>
          </a:p>
          <a:p>
            <a:r>
              <a:rPr lang="en-SG" sz="3200" dirty="0"/>
              <a:t>	</a:t>
            </a:r>
            <a:r>
              <a:rPr lang="en-SG" sz="3200" b="1" dirty="0"/>
              <a:t>Data dependency: </a:t>
            </a:r>
            <a:r>
              <a:rPr lang="en-SG" sz="3200" dirty="0"/>
              <a:t>price from the data loader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0DCBE11-BC34-95DC-B435-9D4F3D04E06D}"/>
              </a:ext>
            </a:extLst>
          </p:cNvPr>
          <p:cNvGrpSpPr/>
          <p:nvPr/>
        </p:nvGrpSpPr>
        <p:grpSpPr>
          <a:xfrm>
            <a:off x="1784556" y="2400300"/>
            <a:ext cx="13228077" cy="611601"/>
            <a:chOff x="0" y="0"/>
            <a:chExt cx="1022140" cy="16108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807505A-9D25-B934-FDD7-C2B2916DD630}"/>
                </a:ext>
              </a:extLst>
            </p:cNvPr>
            <p:cNvSpPr/>
            <p:nvPr/>
          </p:nvSpPr>
          <p:spPr>
            <a:xfrm>
              <a:off x="0" y="0"/>
              <a:ext cx="1022140" cy="161080"/>
            </a:xfrm>
            <a:custGeom>
              <a:avLst/>
              <a:gdLst/>
              <a:ahLst/>
              <a:cxnLst/>
              <a:rect l="l" t="t" r="r" b="b"/>
              <a:pathLst>
                <a:path w="1022140" h="161080">
                  <a:moveTo>
                    <a:pt x="0" y="0"/>
                  </a:moveTo>
                  <a:lnTo>
                    <a:pt x="1022140" y="0"/>
                  </a:lnTo>
                  <a:lnTo>
                    <a:pt x="1022140" y="161080"/>
                  </a:lnTo>
                  <a:lnTo>
                    <a:pt x="0" y="16108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4A67548E-297D-AB95-1E19-8F6FD19D5181}"/>
                </a:ext>
              </a:extLst>
            </p:cNvPr>
            <p:cNvSpPr txBox="1"/>
            <p:nvPr/>
          </p:nvSpPr>
          <p:spPr>
            <a:xfrm>
              <a:off x="0" y="-28575"/>
              <a:ext cx="1022140" cy="189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659C1A61-254D-7040-2135-5BC438BB151B}"/>
              </a:ext>
            </a:extLst>
          </p:cNvPr>
          <p:cNvSpPr txBox="1"/>
          <p:nvPr/>
        </p:nvSpPr>
        <p:spPr>
          <a:xfrm>
            <a:off x="6579491" y="2490656"/>
            <a:ext cx="3638205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Critical Interfaces</a:t>
            </a:r>
            <a:endParaRPr lang="en-SG" sz="32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FA5593-C772-63DF-0B79-361DE5F08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12" y="6708237"/>
            <a:ext cx="13302822" cy="1219200"/>
          </a:xfrm>
          <a:prstGeom prst="rect">
            <a:avLst/>
          </a:prstGeom>
        </p:spPr>
      </p:pic>
      <p:grpSp>
        <p:nvGrpSpPr>
          <p:cNvPr id="21" name="Group 10">
            <a:extLst>
              <a:ext uri="{FF2B5EF4-FFF2-40B4-BE49-F238E27FC236}">
                <a16:creationId xmlns:a16="http://schemas.microsoft.com/office/drawing/2014/main" id="{DC851422-328C-57A5-CEE8-BE755301A76A}"/>
              </a:ext>
            </a:extLst>
          </p:cNvPr>
          <p:cNvGrpSpPr/>
          <p:nvPr/>
        </p:nvGrpSpPr>
        <p:grpSpPr>
          <a:xfrm>
            <a:off x="1761004" y="6096636"/>
            <a:ext cx="13278722" cy="611601"/>
            <a:chOff x="0" y="0"/>
            <a:chExt cx="1022140" cy="16108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1001206-0518-2DAF-1277-0386A5C58585}"/>
                </a:ext>
              </a:extLst>
            </p:cNvPr>
            <p:cNvSpPr/>
            <p:nvPr/>
          </p:nvSpPr>
          <p:spPr>
            <a:xfrm>
              <a:off x="0" y="0"/>
              <a:ext cx="1022140" cy="161080"/>
            </a:xfrm>
            <a:custGeom>
              <a:avLst/>
              <a:gdLst/>
              <a:ahLst/>
              <a:cxnLst/>
              <a:rect l="l" t="t" r="r" b="b"/>
              <a:pathLst>
                <a:path w="1022140" h="161080">
                  <a:moveTo>
                    <a:pt x="0" y="0"/>
                  </a:moveTo>
                  <a:lnTo>
                    <a:pt x="1022140" y="0"/>
                  </a:lnTo>
                  <a:lnTo>
                    <a:pt x="1022140" y="161080"/>
                  </a:lnTo>
                  <a:lnTo>
                    <a:pt x="0" y="16108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26119615-01F8-C08B-A033-B0B30F8D66B8}"/>
                </a:ext>
              </a:extLst>
            </p:cNvPr>
            <p:cNvSpPr txBox="1"/>
            <p:nvPr/>
          </p:nvSpPr>
          <p:spPr>
            <a:xfrm>
              <a:off x="0" y="-28575"/>
              <a:ext cx="1022140" cy="189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E8A2EABC-3622-7042-0BA9-C649F5DF44EE}"/>
              </a:ext>
            </a:extLst>
          </p:cNvPr>
          <p:cNvSpPr txBox="1"/>
          <p:nvPr/>
        </p:nvSpPr>
        <p:spPr>
          <a:xfrm>
            <a:off x="6542120" y="6147358"/>
            <a:ext cx="3638205" cy="51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6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82631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24948-CA1A-4D67-07CF-51208900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BDC3367-10FC-6864-8D64-9F231C311DC1}"/>
              </a:ext>
            </a:extLst>
          </p:cNvPr>
          <p:cNvSpPr txBox="1"/>
          <p:nvPr/>
        </p:nvSpPr>
        <p:spPr>
          <a:xfrm>
            <a:off x="938212" y="576262"/>
            <a:ext cx="110251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Performance Metrics (2018-2023)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40DAC5E-E5FD-985B-5A15-693F64484FD4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Background significance of the topic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5F05350-05EB-6EA4-4329-B8C6BC5E4F8D}"/>
              </a:ext>
            </a:extLst>
          </p:cNvPr>
          <p:cNvSpPr txBox="1"/>
          <p:nvPr/>
        </p:nvSpPr>
        <p:spPr>
          <a:xfrm>
            <a:off x="1447800" y="3354740"/>
            <a:ext cx="855786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3200" dirty="0"/>
              <a:t>	</a:t>
            </a:r>
            <a:r>
              <a:rPr lang="en-SG" sz="3200" b="1" dirty="0"/>
              <a:t>Annual Return</a:t>
            </a:r>
            <a:r>
              <a:rPr lang="en-SG" sz="3200" dirty="0"/>
              <a:t>: 8.18%</a:t>
            </a:r>
          </a:p>
          <a:p>
            <a:pPr lvl="1"/>
            <a:r>
              <a:rPr lang="en-SG" sz="3200" dirty="0"/>
              <a:t>	</a:t>
            </a:r>
            <a:r>
              <a:rPr lang="en-SG" sz="3200" b="1" dirty="0"/>
              <a:t>Annual Volatility</a:t>
            </a:r>
            <a:r>
              <a:rPr lang="en-SG" sz="3200" dirty="0"/>
              <a:t>: 13.10%</a:t>
            </a:r>
          </a:p>
          <a:p>
            <a:pPr lvl="1"/>
            <a:r>
              <a:rPr lang="en-SG" sz="3200" dirty="0"/>
              <a:t>	</a:t>
            </a:r>
            <a:r>
              <a:rPr lang="en-SG" sz="3200" b="1" dirty="0"/>
              <a:t>Sharpe Ratio</a:t>
            </a:r>
            <a:r>
              <a:rPr lang="en-SG" sz="3200" dirty="0"/>
              <a:t>: 0.62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6B1D186-BAF5-B75D-AFE2-0038164D0835}"/>
              </a:ext>
            </a:extLst>
          </p:cNvPr>
          <p:cNvGrpSpPr/>
          <p:nvPr/>
        </p:nvGrpSpPr>
        <p:grpSpPr>
          <a:xfrm>
            <a:off x="9164782" y="2095500"/>
            <a:ext cx="8448030" cy="577713"/>
            <a:chOff x="0" y="0"/>
            <a:chExt cx="1022140" cy="16108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BAF7CF7-F34B-6D8B-3DF4-FB1749CB4384}"/>
                </a:ext>
              </a:extLst>
            </p:cNvPr>
            <p:cNvSpPr/>
            <p:nvPr/>
          </p:nvSpPr>
          <p:spPr>
            <a:xfrm>
              <a:off x="0" y="0"/>
              <a:ext cx="1022140" cy="161080"/>
            </a:xfrm>
            <a:custGeom>
              <a:avLst/>
              <a:gdLst/>
              <a:ahLst/>
              <a:cxnLst/>
              <a:rect l="l" t="t" r="r" b="b"/>
              <a:pathLst>
                <a:path w="1022140" h="161080">
                  <a:moveTo>
                    <a:pt x="0" y="0"/>
                  </a:moveTo>
                  <a:lnTo>
                    <a:pt x="1022140" y="0"/>
                  </a:lnTo>
                  <a:lnTo>
                    <a:pt x="1022140" y="161080"/>
                  </a:lnTo>
                  <a:lnTo>
                    <a:pt x="0" y="16108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D55AEEE-FC9E-1F33-09DE-8D3418769152}"/>
                </a:ext>
              </a:extLst>
            </p:cNvPr>
            <p:cNvSpPr txBox="1"/>
            <p:nvPr/>
          </p:nvSpPr>
          <p:spPr>
            <a:xfrm>
              <a:off x="0" y="-28575"/>
              <a:ext cx="1022140" cy="189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6C906AC1-34CD-6C76-C2D6-DECCFCCFD230}"/>
              </a:ext>
            </a:extLst>
          </p:cNvPr>
          <p:cNvSpPr txBox="1"/>
          <p:nvPr/>
        </p:nvSpPr>
        <p:spPr>
          <a:xfrm>
            <a:off x="9508265" y="2137812"/>
            <a:ext cx="77499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Critical Interfaces</a:t>
            </a:r>
            <a:endParaRPr lang="en-SG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3545FE-47F5-55CF-3E66-D2BC6F14D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19" y="2595295"/>
            <a:ext cx="8468812" cy="4869713"/>
          </a:xfrm>
          <a:prstGeom prst="rect">
            <a:avLst/>
          </a:pr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3C480FBF-E8C0-5D1C-633C-CC4FB7865871}"/>
              </a:ext>
            </a:extLst>
          </p:cNvPr>
          <p:cNvGrpSpPr/>
          <p:nvPr/>
        </p:nvGrpSpPr>
        <p:grpSpPr>
          <a:xfrm>
            <a:off x="362105" y="2095500"/>
            <a:ext cx="8448030" cy="455219"/>
            <a:chOff x="0" y="0"/>
            <a:chExt cx="1022140" cy="161080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4653973-6F73-4A9C-2575-622CD44E4056}"/>
                </a:ext>
              </a:extLst>
            </p:cNvPr>
            <p:cNvSpPr/>
            <p:nvPr/>
          </p:nvSpPr>
          <p:spPr>
            <a:xfrm>
              <a:off x="0" y="0"/>
              <a:ext cx="1022140" cy="161080"/>
            </a:xfrm>
            <a:custGeom>
              <a:avLst/>
              <a:gdLst/>
              <a:ahLst/>
              <a:cxnLst/>
              <a:rect l="l" t="t" r="r" b="b"/>
              <a:pathLst>
                <a:path w="1022140" h="161080">
                  <a:moveTo>
                    <a:pt x="0" y="0"/>
                  </a:moveTo>
                  <a:lnTo>
                    <a:pt x="1022140" y="0"/>
                  </a:lnTo>
                  <a:lnTo>
                    <a:pt x="1022140" y="161080"/>
                  </a:lnTo>
                  <a:lnTo>
                    <a:pt x="0" y="16108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6982DBC5-2F58-8C23-6953-7F666666E199}"/>
                </a:ext>
              </a:extLst>
            </p:cNvPr>
            <p:cNvSpPr txBox="1"/>
            <p:nvPr/>
          </p:nvSpPr>
          <p:spPr>
            <a:xfrm>
              <a:off x="0" y="-28575"/>
              <a:ext cx="1022140" cy="189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3">
            <a:extLst>
              <a:ext uri="{FF2B5EF4-FFF2-40B4-BE49-F238E27FC236}">
                <a16:creationId xmlns:a16="http://schemas.microsoft.com/office/drawing/2014/main" id="{F9C03FDB-6EC6-BEF8-D828-C1D3E659CA46}"/>
              </a:ext>
            </a:extLst>
          </p:cNvPr>
          <p:cNvSpPr txBox="1"/>
          <p:nvPr/>
        </p:nvSpPr>
        <p:spPr>
          <a:xfrm>
            <a:off x="705588" y="2102852"/>
            <a:ext cx="77499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Key Statistics</a:t>
            </a:r>
            <a:endParaRPr lang="en-SG" sz="3200" dirty="0">
              <a:solidFill>
                <a:schemeClr val="bg1"/>
              </a:solidFill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D6CF26EA-D6F8-BE8C-06B1-2FC371063A42}"/>
              </a:ext>
            </a:extLst>
          </p:cNvPr>
          <p:cNvGrpSpPr/>
          <p:nvPr/>
        </p:nvGrpSpPr>
        <p:grpSpPr>
          <a:xfrm>
            <a:off x="341324" y="5490612"/>
            <a:ext cx="8448030" cy="492443"/>
            <a:chOff x="0" y="0"/>
            <a:chExt cx="1022140" cy="161080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F4455A8-D1E5-8CAB-C81E-84B197113E62}"/>
                </a:ext>
              </a:extLst>
            </p:cNvPr>
            <p:cNvSpPr/>
            <p:nvPr/>
          </p:nvSpPr>
          <p:spPr>
            <a:xfrm>
              <a:off x="0" y="0"/>
              <a:ext cx="1022140" cy="161080"/>
            </a:xfrm>
            <a:custGeom>
              <a:avLst/>
              <a:gdLst/>
              <a:ahLst/>
              <a:cxnLst/>
              <a:rect l="l" t="t" r="r" b="b"/>
              <a:pathLst>
                <a:path w="1022140" h="161080">
                  <a:moveTo>
                    <a:pt x="0" y="0"/>
                  </a:moveTo>
                  <a:lnTo>
                    <a:pt x="1022140" y="0"/>
                  </a:lnTo>
                  <a:lnTo>
                    <a:pt x="1022140" y="161080"/>
                  </a:lnTo>
                  <a:lnTo>
                    <a:pt x="0" y="16108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0426240D-4F3C-F90F-1B76-952C3413B95A}"/>
                </a:ext>
              </a:extLst>
            </p:cNvPr>
            <p:cNvSpPr txBox="1"/>
            <p:nvPr/>
          </p:nvSpPr>
          <p:spPr>
            <a:xfrm>
              <a:off x="0" y="-28575"/>
              <a:ext cx="1022140" cy="189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13">
            <a:extLst>
              <a:ext uri="{FF2B5EF4-FFF2-40B4-BE49-F238E27FC236}">
                <a16:creationId xmlns:a16="http://schemas.microsoft.com/office/drawing/2014/main" id="{E5B53815-54D7-EADB-0BD9-5D9DF84D1130}"/>
              </a:ext>
            </a:extLst>
          </p:cNvPr>
          <p:cNvSpPr txBox="1"/>
          <p:nvPr/>
        </p:nvSpPr>
        <p:spPr>
          <a:xfrm>
            <a:off x="684807" y="5532924"/>
            <a:ext cx="77499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SG" sz="3200" b="1" dirty="0">
                <a:solidFill>
                  <a:schemeClr val="bg1"/>
                </a:solidFill>
              </a:rPr>
              <a:t>Risk Control Validation</a:t>
            </a:r>
            <a:endParaRPr lang="en-SG" sz="3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3D137-EC5E-9046-FAED-4FCBD4C73F8F}"/>
              </a:ext>
            </a:extLst>
          </p:cNvPr>
          <p:cNvSpPr txBox="1"/>
          <p:nvPr/>
        </p:nvSpPr>
        <p:spPr>
          <a:xfrm>
            <a:off x="398901" y="6447261"/>
            <a:ext cx="87243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Minimum observed volatility: 3.2% &gt; 3% requirement</a:t>
            </a:r>
          </a:p>
          <a:p>
            <a:endParaRPr lang="en-SG" sz="3200" dirty="0"/>
          </a:p>
          <a:p>
            <a:r>
              <a:rPr lang="en-SG" sz="3200" dirty="0"/>
              <a:t>Max L1-norm: 0.98 &lt; 1.0 constraint</a:t>
            </a:r>
          </a:p>
        </p:txBody>
      </p:sp>
    </p:spTree>
    <p:extLst>
      <p:ext uri="{BB962C8B-B14F-4D97-AF65-F5344CB8AC3E}">
        <p14:creationId xmlns:p14="http://schemas.microsoft.com/office/powerpoint/2010/main" val="3975608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EE721-3E52-C584-0769-F8A04CC5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79656DF-ED93-F2E7-7F2B-6E484026B227}"/>
              </a:ext>
            </a:extLst>
          </p:cNvPr>
          <p:cNvSpPr txBox="1"/>
          <p:nvPr/>
        </p:nvSpPr>
        <p:spPr>
          <a:xfrm>
            <a:off x="938212" y="576262"/>
            <a:ext cx="92725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Implementation Insights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40162F-8AE0-9733-3149-A498D586A5C8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Research results and presentation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8B37D84-1A65-1D68-B4A8-D74921B5F8A6}"/>
              </a:ext>
            </a:extLst>
          </p:cNvPr>
          <p:cNvGrpSpPr/>
          <p:nvPr/>
        </p:nvGrpSpPr>
        <p:grpSpPr>
          <a:xfrm rot="-10800000">
            <a:off x="1497698" y="2476501"/>
            <a:ext cx="15292603" cy="2785862"/>
            <a:chOff x="0" y="0"/>
            <a:chExt cx="3206722" cy="58417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141FF21-9793-4D7D-CE59-FB71E1CDDB8C}"/>
                </a:ext>
              </a:extLst>
            </p:cNvPr>
            <p:cNvSpPr/>
            <p:nvPr/>
          </p:nvSpPr>
          <p:spPr>
            <a:xfrm>
              <a:off x="0" y="0"/>
              <a:ext cx="3206722" cy="584170"/>
            </a:xfrm>
            <a:custGeom>
              <a:avLst/>
              <a:gdLst/>
              <a:ahLst/>
              <a:cxnLst/>
              <a:rect l="l" t="t" r="r" b="b"/>
              <a:pathLst>
                <a:path w="3206722" h="584170">
                  <a:moveTo>
                    <a:pt x="0" y="0"/>
                  </a:moveTo>
                  <a:lnTo>
                    <a:pt x="3206722" y="0"/>
                  </a:lnTo>
                  <a:lnTo>
                    <a:pt x="3206722" y="584170"/>
                  </a:lnTo>
                  <a:lnTo>
                    <a:pt x="0" y="5841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93A48D8-2FD6-22B9-6F0E-B3B209DE4852}"/>
                </a:ext>
              </a:extLst>
            </p:cNvPr>
            <p:cNvSpPr txBox="1"/>
            <p:nvPr/>
          </p:nvSpPr>
          <p:spPr>
            <a:xfrm>
              <a:off x="0" y="-28575"/>
              <a:ext cx="3206722" cy="61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5A25B5D7-34C4-127B-0DAF-911A4A5C7594}"/>
              </a:ext>
            </a:extLst>
          </p:cNvPr>
          <p:cNvSpPr txBox="1"/>
          <p:nvPr/>
        </p:nvSpPr>
        <p:spPr>
          <a:xfrm>
            <a:off x="4436796" y="3213373"/>
            <a:ext cx="1160453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800" dirty="0"/>
              <a:t>Numerical instability in covariance estimation</a:t>
            </a:r>
          </a:p>
          <a:p>
            <a:pPr lvl="1"/>
            <a:r>
              <a:rPr lang="en-SG" sz="2800" dirty="0"/>
              <a:t>Optimization convergence issues with tight constraints</a:t>
            </a:r>
          </a:p>
          <a:p>
            <a:pPr lvl="1"/>
            <a:r>
              <a:rPr lang="en-SG" sz="2800" dirty="0"/>
              <a:t>Data alignment across T/T+1/T+2 timelines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05E2207-BEDC-5A29-8A22-34BE98EEEDAB}"/>
              </a:ext>
            </a:extLst>
          </p:cNvPr>
          <p:cNvGrpSpPr/>
          <p:nvPr/>
        </p:nvGrpSpPr>
        <p:grpSpPr>
          <a:xfrm rot="-10800000">
            <a:off x="1497698" y="5744947"/>
            <a:ext cx="15292603" cy="2785862"/>
            <a:chOff x="0" y="0"/>
            <a:chExt cx="3206722" cy="58417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D8B8829-3396-46A9-75B8-D0F7E90CF14F}"/>
                </a:ext>
              </a:extLst>
            </p:cNvPr>
            <p:cNvSpPr/>
            <p:nvPr/>
          </p:nvSpPr>
          <p:spPr>
            <a:xfrm>
              <a:off x="0" y="0"/>
              <a:ext cx="3206722" cy="584170"/>
            </a:xfrm>
            <a:custGeom>
              <a:avLst/>
              <a:gdLst/>
              <a:ahLst/>
              <a:cxnLst/>
              <a:rect l="l" t="t" r="r" b="b"/>
              <a:pathLst>
                <a:path w="3206722" h="584170">
                  <a:moveTo>
                    <a:pt x="0" y="0"/>
                  </a:moveTo>
                  <a:lnTo>
                    <a:pt x="3206722" y="0"/>
                  </a:lnTo>
                  <a:lnTo>
                    <a:pt x="3206722" y="584170"/>
                  </a:lnTo>
                  <a:lnTo>
                    <a:pt x="0" y="5841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8B3B47B-1D2F-BFD1-8818-BDDBE001AC0E}"/>
                </a:ext>
              </a:extLst>
            </p:cNvPr>
            <p:cNvSpPr txBox="1"/>
            <p:nvPr/>
          </p:nvSpPr>
          <p:spPr>
            <a:xfrm>
              <a:off x="0" y="-28575"/>
              <a:ext cx="3206722" cy="6127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631F1095-7C88-4D55-A09A-B8059EE3CF35}"/>
              </a:ext>
            </a:extLst>
          </p:cNvPr>
          <p:cNvSpPr txBox="1"/>
          <p:nvPr/>
        </p:nvSpPr>
        <p:spPr>
          <a:xfrm>
            <a:off x="4436796" y="6492711"/>
            <a:ext cx="1160453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800" dirty="0"/>
              <a:t>Regularized covariance matrix estimation</a:t>
            </a:r>
          </a:p>
          <a:p>
            <a:pPr lvl="1"/>
            <a:r>
              <a:rPr lang="en-SG" sz="2800" dirty="0"/>
              <a:t>Transaction cost incorporation</a:t>
            </a:r>
          </a:p>
          <a:p>
            <a:pPr lvl="1"/>
            <a:r>
              <a:rPr lang="en-SG" sz="2800" dirty="0"/>
              <a:t>Parallel optimization backend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6502337-BEDE-A867-3FBE-188493A0B658}"/>
              </a:ext>
            </a:extLst>
          </p:cNvPr>
          <p:cNvGrpSpPr/>
          <p:nvPr/>
        </p:nvGrpSpPr>
        <p:grpSpPr>
          <a:xfrm>
            <a:off x="2065222" y="2785285"/>
            <a:ext cx="2168295" cy="2168295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7F6A3CC-70C5-5233-0E62-4BA88BDA93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15D20A8-69B8-4376-D385-3E4D7397EB2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F88E54E3-FC1E-42DE-CF2B-EAFB5FA752AB}"/>
              </a:ext>
            </a:extLst>
          </p:cNvPr>
          <p:cNvGrpSpPr/>
          <p:nvPr/>
        </p:nvGrpSpPr>
        <p:grpSpPr>
          <a:xfrm>
            <a:off x="2065222" y="6053731"/>
            <a:ext cx="2168295" cy="2168295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225990D-3288-BD0F-EEC7-F3EA4512F5E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6E76C0D3-253A-C4D4-366E-75A116254A3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1675475-594F-B1B4-0081-6A7F5838A35F}"/>
              </a:ext>
            </a:extLst>
          </p:cNvPr>
          <p:cNvSpPr txBox="1"/>
          <p:nvPr/>
        </p:nvSpPr>
        <p:spPr>
          <a:xfrm>
            <a:off x="1104911" y="3265760"/>
            <a:ext cx="4088915" cy="108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SG" sz="2800" b="1" dirty="0">
                <a:solidFill>
                  <a:schemeClr val="bg1"/>
                </a:solidFill>
              </a:rPr>
              <a:t>Key </a:t>
            </a:r>
          </a:p>
          <a:p>
            <a:pPr algn="ctr">
              <a:lnSpc>
                <a:spcPts val="4368"/>
              </a:lnSpc>
            </a:pPr>
            <a:r>
              <a:rPr lang="en-SG" sz="2800" b="1" dirty="0">
                <a:solidFill>
                  <a:schemeClr val="bg1"/>
                </a:solidFill>
              </a:rPr>
              <a:t>Challenges</a:t>
            </a:r>
            <a:endParaRPr lang="en-US" sz="2800" b="1" dirty="0">
              <a:solidFill>
                <a:schemeClr val="bg1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6D81B642-4D42-8440-3B1A-20FE6F632D70}"/>
              </a:ext>
            </a:extLst>
          </p:cNvPr>
          <p:cNvSpPr txBox="1"/>
          <p:nvPr/>
        </p:nvSpPr>
        <p:spPr>
          <a:xfrm>
            <a:off x="1104911" y="6499331"/>
            <a:ext cx="4088915" cy="1075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SG" sz="2800" b="1" dirty="0">
                <a:solidFill>
                  <a:schemeClr val="bg1"/>
                </a:solidFill>
              </a:rPr>
              <a:t>Proposed</a:t>
            </a:r>
          </a:p>
          <a:p>
            <a:pPr algn="ctr">
              <a:lnSpc>
                <a:spcPts val="4368"/>
              </a:lnSpc>
            </a:pPr>
            <a:r>
              <a:rPr lang="en-SG" sz="2800" b="1" dirty="0">
                <a:solidFill>
                  <a:schemeClr val="bg1"/>
                </a:solidFill>
              </a:rPr>
              <a:t>Enhancement</a:t>
            </a:r>
            <a:endParaRPr lang="en-US" sz="2800" b="1" dirty="0">
              <a:solidFill>
                <a:schemeClr val="bg1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</p:spTree>
    <p:extLst>
      <p:ext uri="{BB962C8B-B14F-4D97-AF65-F5344CB8AC3E}">
        <p14:creationId xmlns:p14="http://schemas.microsoft.com/office/powerpoint/2010/main" val="192271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082824" y="2299494"/>
            <a:ext cx="401649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1" dirty="0">
                <a:solidFill>
                  <a:srgbClr val="1E1E1E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ETF Selection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12069" y="2447679"/>
            <a:ext cx="4281547" cy="27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2C468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Keyword + average trading volume filtering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96992" y="2226597"/>
            <a:ext cx="842957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9"/>
              </a:lnSpc>
            </a:pPr>
            <a:r>
              <a:rPr lang="en-US" sz="5399" b="1">
                <a:solidFill>
                  <a:srgbClr val="2C468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82824" y="3652116"/>
            <a:ext cx="4016490" cy="63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1" dirty="0">
                <a:solidFill>
                  <a:srgbClr val="1E1E1E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Alpha Signal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60608" y="3760335"/>
            <a:ext cx="4281547" cy="27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2C468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Short/long term MA difference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96992" y="3579219"/>
            <a:ext cx="842957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9"/>
              </a:lnSpc>
            </a:pPr>
            <a:r>
              <a:rPr lang="en-US" sz="5399" b="1">
                <a:solidFill>
                  <a:srgbClr val="2C468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82824" y="5049241"/>
            <a:ext cx="4016490" cy="631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1" dirty="0">
                <a:solidFill>
                  <a:srgbClr val="1E1E1E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Optimization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12067" y="5168024"/>
            <a:ext cx="4281547" cy="274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sz="1800" dirty="0">
                <a:solidFill>
                  <a:srgbClr val="2C468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Maximizing Sharpe ratio + constraints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96992" y="4972532"/>
            <a:ext cx="842957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79"/>
              </a:lnSpc>
              <a:spcBef>
                <a:spcPct val="0"/>
              </a:spcBef>
            </a:pPr>
            <a:r>
              <a:rPr lang="en-US" sz="5399" b="1" u="none" strike="noStrike">
                <a:solidFill>
                  <a:srgbClr val="2C468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082824" y="6496559"/>
            <a:ext cx="4293110" cy="631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4300" b="1" dirty="0">
                <a:solidFill>
                  <a:srgbClr val="1E1E1E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T Simulation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912067" y="6689686"/>
            <a:ext cx="6470933" cy="274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160"/>
              </a:lnSpc>
              <a:spcBef>
                <a:spcPct val="0"/>
              </a:spcBef>
            </a:pPr>
            <a:r>
              <a:rPr lang="en-US" dirty="0">
                <a:solidFill>
                  <a:srgbClr val="2C468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 </a:t>
            </a:r>
            <a:r>
              <a:rPr lang="en-US" sz="1800" dirty="0">
                <a:solidFill>
                  <a:srgbClr val="2C468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generates the signal, T+1 executes, and T+2 counts the payoff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96992" y="6419850"/>
            <a:ext cx="842957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9"/>
              </a:lnSpc>
            </a:pPr>
            <a:r>
              <a:rPr lang="en-US" sz="5399" b="1">
                <a:solidFill>
                  <a:srgbClr val="2C468D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867854" y="-114300"/>
            <a:ext cx="4552293" cy="153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7"/>
              </a:lnSpc>
            </a:pPr>
            <a:r>
              <a:rPr lang="en-US" sz="6000" b="1" dirty="0">
                <a:solidFill>
                  <a:srgbClr val="2C468D"/>
                </a:solidFill>
                <a:latin typeface="思源黑体 3 Bold"/>
                <a:ea typeface="思源黑体 3 Bold"/>
                <a:cs typeface="思源黑体 3 Bold"/>
                <a:sym typeface="思源黑体 3 Bold"/>
              </a:rPr>
              <a:t>Contents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1F5FAB-3388-6FA2-EB82-8D1AD1D98C6F}"/>
              </a:ext>
            </a:extLst>
          </p:cNvPr>
          <p:cNvCxnSpPr/>
          <p:nvPr/>
        </p:nvCxnSpPr>
        <p:spPr>
          <a:xfrm>
            <a:off x="8382000" y="2584832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D72328-2D01-970D-9D3B-DFE2CE672D1B}"/>
              </a:ext>
            </a:extLst>
          </p:cNvPr>
          <p:cNvCxnSpPr/>
          <p:nvPr/>
        </p:nvCxnSpPr>
        <p:spPr>
          <a:xfrm>
            <a:off x="8330540" y="3951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492A6B-DF98-7D60-2583-56EC8B2BDD0E}"/>
              </a:ext>
            </a:extLst>
          </p:cNvPr>
          <p:cNvCxnSpPr/>
          <p:nvPr/>
        </p:nvCxnSpPr>
        <p:spPr>
          <a:xfrm>
            <a:off x="8382000" y="534892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7B572-1EBE-39B3-22E1-D04925AF6ECC}"/>
              </a:ext>
            </a:extLst>
          </p:cNvPr>
          <p:cNvCxnSpPr/>
          <p:nvPr/>
        </p:nvCxnSpPr>
        <p:spPr>
          <a:xfrm>
            <a:off x="8458200" y="6787579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795F-FE96-FD39-439E-50EBBABC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65E35F-684B-6A20-EF25-EE83D4333A65}"/>
              </a:ext>
            </a:extLst>
          </p:cNvPr>
          <p:cNvSpPr txBox="1"/>
          <p:nvPr/>
        </p:nvSpPr>
        <p:spPr>
          <a:xfrm>
            <a:off x="7848600" y="422017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5400" b="1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90825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-1075498" y="1632996"/>
            <a:ext cx="10295775" cy="7012233"/>
            <a:chOff x="0" y="0"/>
            <a:chExt cx="727933" cy="4957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7933" cy="495780"/>
            </a:xfrm>
            <a:custGeom>
              <a:avLst/>
              <a:gdLst/>
              <a:ahLst/>
              <a:cxnLst/>
              <a:rect l="l" t="t" r="r" b="b"/>
              <a:pathLst>
                <a:path w="727933" h="495780">
                  <a:moveTo>
                    <a:pt x="727933" y="0"/>
                  </a:moveTo>
                  <a:lnTo>
                    <a:pt x="727933" y="495780"/>
                  </a:lnTo>
                  <a:lnTo>
                    <a:pt x="363967" y="368780"/>
                  </a:lnTo>
                  <a:lnTo>
                    <a:pt x="0" y="495780"/>
                  </a:lnTo>
                  <a:lnTo>
                    <a:pt x="0" y="0"/>
                  </a:lnTo>
                  <a:lnTo>
                    <a:pt x="727933" y="0"/>
                  </a:lnTo>
                  <a:close/>
                </a:path>
              </a:pathLst>
            </a:custGeom>
            <a:solidFill>
              <a:srgbClr val="2C468D">
                <a:alpha val="50980"/>
              </a:srgbClr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27933" cy="416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-1526731" y="1509180"/>
            <a:ext cx="10304550" cy="7251089"/>
            <a:chOff x="0" y="0"/>
            <a:chExt cx="728554" cy="512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8554" cy="512667"/>
            </a:xfrm>
            <a:custGeom>
              <a:avLst/>
              <a:gdLst/>
              <a:ahLst/>
              <a:cxnLst/>
              <a:rect l="l" t="t" r="r" b="b"/>
              <a:pathLst>
                <a:path w="728554" h="512667">
                  <a:moveTo>
                    <a:pt x="728554" y="0"/>
                  </a:moveTo>
                  <a:lnTo>
                    <a:pt x="728554" y="512667"/>
                  </a:lnTo>
                  <a:lnTo>
                    <a:pt x="364277" y="385667"/>
                  </a:lnTo>
                  <a:lnTo>
                    <a:pt x="0" y="512667"/>
                  </a:lnTo>
                  <a:lnTo>
                    <a:pt x="0" y="0"/>
                  </a:lnTo>
                  <a:lnTo>
                    <a:pt x="728554" y="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28554" cy="433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7698" y="3550371"/>
            <a:ext cx="4629473" cy="308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97"/>
              </a:lnSpc>
            </a:pPr>
            <a:r>
              <a:rPr lang="en-US" sz="17914" b="1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5400" y="4720915"/>
            <a:ext cx="7285671" cy="77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8000" b="1" dirty="0">
                <a:solidFill>
                  <a:srgbClr val="1E1E1E"/>
                </a:solidFill>
                <a:latin typeface="+mj-lt"/>
                <a:ea typeface="思源黑体 3 Bold"/>
                <a:cs typeface="思源黑体 3 Bold"/>
                <a:sym typeface="思源黑体 3 Bold"/>
              </a:rPr>
              <a:t>ETF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8212" y="576262"/>
            <a:ext cx="93487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4000" b="1" dirty="0">
                <a:latin typeface="+mj-lt"/>
                <a:ea typeface="楷体" charset="0"/>
              </a:rPr>
              <a:t>Building</a:t>
            </a:r>
            <a:r>
              <a:rPr lang="en-US" altLang="zh-CN" sz="4000" dirty="0">
                <a:latin typeface="+mj-lt"/>
                <a:ea typeface="楷体" charset="0"/>
              </a:rPr>
              <a:t> </a:t>
            </a:r>
            <a:r>
              <a:rPr lang="en-US" altLang="zh-CN" sz="4000" b="1" dirty="0">
                <a:latin typeface="+mj-lt"/>
                <a:ea typeface="楷体" charset="0"/>
              </a:rPr>
              <a:t>an ETF Screening Universe</a:t>
            </a:r>
          </a:p>
        </p:txBody>
      </p:sp>
      <p:grpSp>
        <p:nvGrpSpPr>
          <p:cNvPr id="12" name="Group 12"/>
          <p:cNvGrpSpPr/>
          <p:nvPr/>
        </p:nvGrpSpPr>
        <p:grpSpPr>
          <a:xfrm rot="-10800000">
            <a:off x="8234178" y="3266826"/>
            <a:ext cx="8715040" cy="5125736"/>
            <a:chOff x="0" y="0"/>
            <a:chExt cx="1827466" cy="107482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27466" cy="1074821"/>
            </a:xfrm>
            <a:custGeom>
              <a:avLst/>
              <a:gdLst/>
              <a:ahLst/>
              <a:cxnLst/>
              <a:rect l="l" t="t" r="r" b="b"/>
              <a:pathLst>
                <a:path w="1827466" h="1074821">
                  <a:moveTo>
                    <a:pt x="0" y="0"/>
                  </a:moveTo>
                  <a:lnTo>
                    <a:pt x="1827466" y="0"/>
                  </a:lnTo>
                  <a:lnTo>
                    <a:pt x="1827466" y="1074821"/>
                  </a:lnTo>
                  <a:lnTo>
                    <a:pt x="0" y="1074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827466" cy="1131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53739" y="3888474"/>
            <a:ext cx="6875917" cy="3600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To ensure portfolio robustness, the strategy first constructs a core ETF universe by removing leveraged and inverse products that are not suitable for long-term allocation.</a:t>
            </a:r>
          </a:p>
          <a:p>
            <a:pPr algn="just">
              <a:lnSpc>
                <a:spcPct val="100000"/>
              </a:lnSpc>
              <a:buClrTx/>
              <a:buSzTx/>
              <a:buFontTx/>
            </a:pPr>
            <a:endParaRPr lang="en-US" altLang="zh-CN" sz="1800" spc="0" dirty="0">
              <a:solidFill>
                <a:schemeClr val="tx1"/>
              </a:solidFill>
              <a:ea typeface="楷体" charset="0"/>
              <a:cs typeface="楷体" charset="0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To achieve this, the code applies a keyword-based filtering method, excluding ETFs with names containing terms such as </a:t>
            </a:r>
            <a:r>
              <a:rPr lang="en-US" altLang="zh-CN" dirty="0">
                <a:ea typeface="楷体" charset="0"/>
                <a:cs typeface="楷体" charset="0"/>
              </a:rPr>
              <a:t>‘</a:t>
            </a: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Ultr</a:t>
            </a:r>
            <a:r>
              <a:rPr lang="en-US" altLang="zh-CN" dirty="0">
                <a:ea typeface="楷体" charset="0"/>
                <a:cs typeface="楷体" charset="0"/>
              </a:rPr>
              <a:t>a’</a:t>
            </a: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2x,</a:t>
            </a:r>
            <a:r>
              <a:rPr lang="zh-CN" altLang="en-US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 </a:t>
            </a: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3xBear or Short.</a:t>
            </a:r>
            <a:r>
              <a:rPr lang="zh-CN" altLang="en-US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 </a:t>
            </a: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These products often exhibit nonlinear compounding effects in their daily returns, resulting in higher volatility and unpredictable long-term performance.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zh-CN" sz="1800" spc="0" dirty="0">
              <a:solidFill>
                <a:schemeClr val="tx1"/>
              </a:solidFill>
              <a:ea typeface="楷体" charset="0"/>
              <a:cs typeface="楷体" charset="0"/>
            </a:endParaRP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After this screening step, the resulting ETF list consists of relatively stable instruments, well-suited for trend-following strategies and serving as a reliable base for signal generation and portfolio optimization.</a:t>
            </a:r>
          </a:p>
        </p:txBody>
      </p:sp>
      <p:pic>
        <p:nvPicPr>
          <p:cNvPr id="20" name="图片 1">
            <a:extLst>
              <a:ext uri="{FF2B5EF4-FFF2-40B4-BE49-F238E27FC236}">
                <a16:creationId xmlns:a16="http://schemas.microsoft.com/office/drawing/2014/main" id="{418282E4-E093-6E38-2CF6-DD4D4BE9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95700"/>
            <a:ext cx="7644796" cy="3600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6210-84FA-5E89-5F34-EEEE62B6F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DB47497-44A3-03CC-B57F-6D48E290DEB0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Research results and presentation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B8094DD-ACC1-A51D-2FB6-82FF55A5A8F7}"/>
              </a:ext>
            </a:extLst>
          </p:cNvPr>
          <p:cNvSpPr/>
          <p:nvPr/>
        </p:nvSpPr>
        <p:spPr>
          <a:xfrm>
            <a:off x="0" y="6234007"/>
            <a:ext cx="18288000" cy="0"/>
          </a:xfrm>
          <a:prstGeom prst="line">
            <a:avLst/>
          </a:prstGeom>
          <a:ln w="19050" cap="flat">
            <a:solidFill>
              <a:srgbClr val="2C468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N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ED570537-E7D1-1148-39C1-581E3FCEF7F4}"/>
              </a:ext>
            </a:extLst>
          </p:cNvPr>
          <p:cNvGrpSpPr/>
          <p:nvPr/>
        </p:nvGrpSpPr>
        <p:grpSpPr>
          <a:xfrm>
            <a:off x="3385328" y="6091132"/>
            <a:ext cx="285750" cy="285750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8306DFA-98BA-595C-38D1-4995295DD2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361A0E9-41F1-A11D-C743-129336591D7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8F8F013A-D93E-54C6-055F-134D79C1686C}"/>
              </a:ext>
            </a:extLst>
          </p:cNvPr>
          <p:cNvSpPr txBox="1"/>
          <p:nvPr/>
        </p:nvSpPr>
        <p:spPr>
          <a:xfrm>
            <a:off x="1335845" y="6817412"/>
            <a:ext cx="5217355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Using </a:t>
            </a:r>
            <a:r>
              <a:rPr lang="en-US" altLang="zh-CN" sz="1800" spc="0" dirty="0" err="1">
                <a:solidFill>
                  <a:schemeClr val="tx1"/>
                </a:solidFill>
                <a:ea typeface="楷体" charset="0"/>
                <a:cs typeface="楷体" charset="0"/>
              </a:rPr>
              <a:t>yfinance</a:t>
            </a: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, the strategy retrieves fundamental information for each ETF and filters out products that either contain high-volatility keywords in their names or have an average daily trading volume below USD 1 million. </a:t>
            </a:r>
          </a:p>
          <a:p>
            <a:pPr algn="just">
              <a:lnSpc>
                <a:spcPct val="100000"/>
              </a:lnSpc>
              <a:buClrTx/>
              <a:buSzTx/>
              <a:buFontTx/>
            </a:pPr>
            <a:endParaRPr lang="en-US" altLang="zh-CN" dirty="0">
              <a:ea typeface="楷体" charset="0"/>
              <a:cs typeface="楷体" charset="0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This ensures the resulting ETF universe is aligned with long-term investment objectives and liquidity requirements.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725F0B5-9BC3-C3F2-3775-D7372818D7AF}"/>
              </a:ext>
            </a:extLst>
          </p:cNvPr>
          <p:cNvGrpSpPr/>
          <p:nvPr/>
        </p:nvGrpSpPr>
        <p:grpSpPr>
          <a:xfrm>
            <a:off x="14616922" y="6091132"/>
            <a:ext cx="285750" cy="285750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096CE1E-99B9-6ED2-B951-5DDCE17E462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BA8C43E-AE18-66F7-E2C5-C202AA10287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E250F772-25AC-898C-8641-F884D7FF7EC0}"/>
              </a:ext>
            </a:extLst>
          </p:cNvPr>
          <p:cNvSpPr txBox="1"/>
          <p:nvPr/>
        </p:nvSpPr>
        <p:spPr>
          <a:xfrm>
            <a:off x="12039600" y="7205589"/>
            <a:ext cx="5217355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altLang="zh-CN" dirty="0">
                <a:ea typeface="楷体" charset="0"/>
              </a:rPr>
              <a:t>To facilitate seamless integration, the ETF universe construction process is encapsulated into a modular function that requires only a configuration file as input.</a:t>
            </a:r>
          </a:p>
          <a:p>
            <a:pPr algn="just"/>
            <a:endParaRPr lang="en-US" altLang="zh-CN" dirty="0">
              <a:ea typeface="楷体" charset="0"/>
            </a:endParaRPr>
          </a:p>
          <a:p>
            <a:pPr algn="just"/>
            <a:r>
              <a:rPr lang="en-US" altLang="zh-CN" dirty="0">
                <a:ea typeface="楷体" charset="0"/>
              </a:rPr>
              <a:t>The filtering logic is automatically executed to return a list of investable tickers. A built-in test case is also provided to validate the screening logic under practical conditions.</a:t>
            </a:r>
          </a:p>
        </p:txBody>
      </p:sp>
      <p:pic>
        <p:nvPicPr>
          <p:cNvPr id="29" name="图片 6" descr="截屏2025-06-17 20.47.25">
            <a:extLst>
              <a:ext uri="{FF2B5EF4-FFF2-40B4-BE49-F238E27FC236}">
                <a16:creationId xmlns:a16="http://schemas.microsoft.com/office/drawing/2014/main" id="{E39AC560-C818-1D7F-A523-AED61016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2910567"/>
            <a:ext cx="8177418" cy="2570601"/>
          </a:xfrm>
          <a:prstGeom prst="rect">
            <a:avLst/>
          </a:prstGeom>
        </p:spPr>
      </p:pic>
      <p:pic>
        <p:nvPicPr>
          <p:cNvPr id="30" name="图片 8">
            <a:extLst>
              <a:ext uri="{FF2B5EF4-FFF2-40B4-BE49-F238E27FC236}">
                <a16:creationId xmlns:a16="http://schemas.microsoft.com/office/drawing/2014/main" id="{5318D16A-3357-0A7F-65F7-BE520C4E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725" y="2635062"/>
            <a:ext cx="7192625" cy="3109123"/>
          </a:xfrm>
          <a:prstGeom prst="rect">
            <a:avLst/>
          </a:prstGeom>
        </p:spPr>
      </p:pic>
      <p:sp>
        <p:nvSpPr>
          <p:cNvPr id="31" name="TextBox 2">
            <a:extLst>
              <a:ext uri="{FF2B5EF4-FFF2-40B4-BE49-F238E27FC236}">
                <a16:creationId xmlns:a16="http://schemas.microsoft.com/office/drawing/2014/main" id="{9EC3874D-2C7F-0883-48E0-925EE2DE25CC}"/>
              </a:ext>
            </a:extLst>
          </p:cNvPr>
          <p:cNvSpPr txBox="1"/>
          <p:nvPr/>
        </p:nvSpPr>
        <p:spPr>
          <a:xfrm>
            <a:off x="938212" y="576262"/>
            <a:ext cx="934878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4000" b="1" dirty="0">
                <a:latin typeface="+mj-lt"/>
                <a:ea typeface="楷体" charset="0"/>
              </a:rPr>
              <a:t>Building</a:t>
            </a:r>
            <a:r>
              <a:rPr lang="en-US" altLang="zh-CN" sz="4000" dirty="0">
                <a:latin typeface="+mj-lt"/>
                <a:ea typeface="楷体" charset="0"/>
              </a:rPr>
              <a:t> </a:t>
            </a:r>
            <a:r>
              <a:rPr lang="en-US" altLang="zh-CN" sz="4000" b="1" dirty="0">
                <a:latin typeface="+mj-lt"/>
                <a:ea typeface="楷体" charset="0"/>
              </a:rPr>
              <a:t>an ETF Screening Universe</a:t>
            </a:r>
          </a:p>
        </p:txBody>
      </p:sp>
    </p:spTree>
    <p:extLst>
      <p:ext uri="{BB962C8B-B14F-4D97-AF65-F5344CB8AC3E}">
        <p14:creationId xmlns:p14="http://schemas.microsoft.com/office/powerpoint/2010/main" val="17285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11DE7-C4F8-2687-9943-F25974FB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1AF0B5-CC6B-4243-1EF1-6F213BC2F6C0}"/>
              </a:ext>
            </a:extLst>
          </p:cNvPr>
          <p:cNvGrpSpPr/>
          <p:nvPr/>
        </p:nvGrpSpPr>
        <p:grpSpPr>
          <a:xfrm rot="-5400000">
            <a:off x="-1075498" y="1632996"/>
            <a:ext cx="10295775" cy="7012233"/>
            <a:chOff x="0" y="0"/>
            <a:chExt cx="727933" cy="4957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BA5144-697C-E868-2204-7C99FAB1D0FA}"/>
                </a:ext>
              </a:extLst>
            </p:cNvPr>
            <p:cNvSpPr/>
            <p:nvPr/>
          </p:nvSpPr>
          <p:spPr>
            <a:xfrm>
              <a:off x="0" y="0"/>
              <a:ext cx="727933" cy="495780"/>
            </a:xfrm>
            <a:custGeom>
              <a:avLst/>
              <a:gdLst/>
              <a:ahLst/>
              <a:cxnLst/>
              <a:rect l="l" t="t" r="r" b="b"/>
              <a:pathLst>
                <a:path w="727933" h="495780">
                  <a:moveTo>
                    <a:pt x="727933" y="0"/>
                  </a:moveTo>
                  <a:lnTo>
                    <a:pt x="727933" y="495780"/>
                  </a:lnTo>
                  <a:lnTo>
                    <a:pt x="363967" y="368780"/>
                  </a:lnTo>
                  <a:lnTo>
                    <a:pt x="0" y="495780"/>
                  </a:lnTo>
                  <a:lnTo>
                    <a:pt x="0" y="0"/>
                  </a:lnTo>
                  <a:lnTo>
                    <a:pt x="727933" y="0"/>
                  </a:lnTo>
                  <a:close/>
                </a:path>
              </a:pathLst>
            </a:custGeom>
            <a:solidFill>
              <a:srgbClr val="2C468D">
                <a:alpha val="50980"/>
              </a:srgbClr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483900F-5A95-3FA9-AA55-B37CDBB604E4}"/>
                </a:ext>
              </a:extLst>
            </p:cNvPr>
            <p:cNvSpPr txBox="1"/>
            <p:nvPr/>
          </p:nvSpPr>
          <p:spPr>
            <a:xfrm>
              <a:off x="0" y="-47625"/>
              <a:ext cx="727933" cy="416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409AE21-D320-0E6A-A0AA-D3B47F7B219F}"/>
              </a:ext>
            </a:extLst>
          </p:cNvPr>
          <p:cNvGrpSpPr/>
          <p:nvPr/>
        </p:nvGrpSpPr>
        <p:grpSpPr>
          <a:xfrm rot="-5400000">
            <a:off x="-1526731" y="1509180"/>
            <a:ext cx="10304550" cy="7251089"/>
            <a:chOff x="0" y="0"/>
            <a:chExt cx="728554" cy="512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A1F5E54-3DD5-7DA4-AF86-3E57301E6C42}"/>
                </a:ext>
              </a:extLst>
            </p:cNvPr>
            <p:cNvSpPr/>
            <p:nvPr/>
          </p:nvSpPr>
          <p:spPr>
            <a:xfrm>
              <a:off x="0" y="0"/>
              <a:ext cx="728554" cy="512667"/>
            </a:xfrm>
            <a:custGeom>
              <a:avLst/>
              <a:gdLst/>
              <a:ahLst/>
              <a:cxnLst/>
              <a:rect l="l" t="t" r="r" b="b"/>
              <a:pathLst>
                <a:path w="728554" h="512667">
                  <a:moveTo>
                    <a:pt x="728554" y="0"/>
                  </a:moveTo>
                  <a:lnTo>
                    <a:pt x="728554" y="512667"/>
                  </a:lnTo>
                  <a:lnTo>
                    <a:pt x="364277" y="385667"/>
                  </a:lnTo>
                  <a:lnTo>
                    <a:pt x="0" y="512667"/>
                  </a:lnTo>
                  <a:lnTo>
                    <a:pt x="0" y="0"/>
                  </a:lnTo>
                  <a:lnTo>
                    <a:pt x="728554" y="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A2B8B96-2C30-8B0B-BA8C-0B931E782929}"/>
                </a:ext>
              </a:extLst>
            </p:cNvPr>
            <p:cNvSpPr txBox="1"/>
            <p:nvPr/>
          </p:nvSpPr>
          <p:spPr>
            <a:xfrm>
              <a:off x="0" y="-47625"/>
              <a:ext cx="728554" cy="433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69E1274-1F1C-7755-60E0-34A82501A705}"/>
              </a:ext>
            </a:extLst>
          </p:cNvPr>
          <p:cNvSpPr txBox="1"/>
          <p:nvPr/>
        </p:nvSpPr>
        <p:spPr>
          <a:xfrm>
            <a:off x="537698" y="3550371"/>
            <a:ext cx="4629473" cy="2665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97"/>
              </a:lnSpc>
            </a:pPr>
            <a:r>
              <a:rPr lang="en-US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</a:t>
            </a:r>
            <a:r>
              <a:rPr lang="en-US" altLang="zh-CN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2</a:t>
            </a:r>
            <a:endParaRPr lang="en-US" sz="17914" b="1" dirty="0">
              <a:solidFill>
                <a:srgbClr val="FFFFFF"/>
              </a:solidFill>
              <a:latin typeface="Akzidenz-Grotesk Bold"/>
              <a:ea typeface="Akzidenz-Grotesk Bold"/>
              <a:cs typeface="Akzidenz-Grotesk Bold"/>
              <a:sym typeface="Akzidenz-Grotesk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C4FBB3C-676C-C987-677C-025C5716EEA7}"/>
              </a:ext>
            </a:extLst>
          </p:cNvPr>
          <p:cNvSpPr txBox="1"/>
          <p:nvPr/>
        </p:nvSpPr>
        <p:spPr>
          <a:xfrm>
            <a:off x="7426107" y="4267394"/>
            <a:ext cx="108618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CN" sz="8000" b="1" dirty="0">
                <a:latin typeface="+mj-lt"/>
                <a:ea typeface="楷体" charset="0"/>
              </a:rPr>
              <a:t>Generating Alpha Signals</a:t>
            </a:r>
          </a:p>
        </p:txBody>
      </p:sp>
    </p:spTree>
    <p:extLst>
      <p:ext uri="{BB962C8B-B14F-4D97-AF65-F5344CB8AC3E}">
        <p14:creationId xmlns:p14="http://schemas.microsoft.com/office/powerpoint/2010/main" val="414023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CF9A-9518-3E00-B34D-8736E8750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D406D541-C2F6-40D8-1035-87417FF5F07B}"/>
              </a:ext>
            </a:extLst>
          </p:cNvPr>
          <p:cNvSpPr txBox="1"/>
          <p:nvPr/>
        </p:nvSpPr>
        <p:spPr>
          <a:xfrm>
            <a:off x="9902066" y="2320136"/>
            <a:ext cx="8081133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To identify assets exhibiting sustained market momentum, the strategy incorporates a trend-following alpha signal. This signal is derived from the difference between a short-term (e.g., 20-day) and a long-term (e.g., 100-day) moving average. A positive signal—when the short-term average crosses above the long-term average—indicates a bullish trend, while a negative signal suggests a bearish trend.</a:t>
            </a:r>
          </a:p>
          <a:p>
            <a:pPr algn="just">
              <a:lnSpc>
                <a:spcPct val="100000"/>
              </a:lnSpc>
              <a:buClrTx/>
              <a:buSzTx/>
              <a:buFontTx/>
            </a:pPr>
            <a:endParaRPr lang="en-US" altLang="zh-CN" sz="1800" spc="0" dirty="0">
              <a:solidFill>
                <a:schemeClr val="tx1"/>
              </a:solidFill>
              <a:ea typeface="楷体" charset="0"/>
              <a:cs typeface="楷体" charset="0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en-US" altLang="zh-CN" sz="1800" spc="0" dirty="0">
                <a:solidFill>
                  <a:schemeClr val="tx1"/>
                </a:solidFill>
                <a:ea typeface="楷体" charset="0"/>
                <a:cs typeface="楷体" charset="0"/>
              </a:rPr>
              <a:t>Based on adjusted closing prices of ETFs, the strategy calculates both short-term and long-term moving averages and derives their difference as the trend signal. This value reflects the relative strength of recent price trends: the greater the value, the stronger the short-term upward momentum; a negative value indicates downward pressure. The final output is a cross-sectional signal across all ETFs at the latest observation date</a:t>
            </a:r>
            <a:endParaRPr lang="en-US" sz="1700" dirty="0">
              <a:solidFill>
                <a:srgbClr val="100F0D"/>
              </a:solidFill>
              <a:ea typeface="思源黑体 3"/>
              <a:cs typeface="思源黑体 3"/>
              <a:sym typeface="思源黑体 3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22C6E14-E887-A7AA-092B-77BA2E41E866}"/>
              </a:ext>
            </a:extLst>
          </p:cNvPr>
          <p:cNvSpPr txBox="1"/>
          <p:nvPr/>
        </p:nvSpPr>
        <p:spPr>
          <a:xfrm>
            <a:off x="1680366" y="7136027"/>
            <a:ext cx="6597176" cy="1429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buClrTx/>
              <a:buSzTx/>
              <a:buFontTx/>
              <a:defRPr spc="0">
                <a:ea typeface="楷体" charset="0"/>
                <a:cs typeface="楷体" charset="0"/>
              </a:defRPr>
            </a:lvl1pPr>
          </a:lstStyle>
          <a:p>
            <a:r>
              <a:rPr lang="en-US" altLang="zh-CN" dirty="0"/>
              <a:t>To accommodate the need for multi-factor signal integration, the alpha signal generation process is designed in a modular structure, allowing for flexible switching between different signal types or combining them for optimization in future implementations.</a:t>
            </a:r>
          </a:p>
        </p:txBody>
      </p:sp>
      <p:pic>
        <p:nvPicPr>
          <p:cNvPr id="21" name="图片 1" descr="截屏2025-06-17 20.52.47">
            <a:extLst>
              <a:ext uri="{FF2B5EF4-FFF2-40B4-BE49-F238E27FC236}">
                <a16:creationId xmlns:a16="http://schemas.microsoft.com/office/drawing/2014/main" id="{64FE286D-C3B1-2303-C501-93D6C30D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" y="1721081"/>
            <a:ext cx="9189611" cy="4450636"/>
          </a:xfrm>
          <a:prstGeom prst="rect">
            <a:avLst/>
          </a:prstGeom>
        </p:spPr>
      </p:pic>
      <p:pic>
        <p:nvPicPr>
          <p:cNvPr id="22" name="图片 4" descr="截屏2025-06-17 20.54.12">
            <a:extLst>
              <a:ext uri="{FF2B5EF4-FFF2-40B4-BE49-F238E27FC236}">
                <a16:creationId xmlns:a16="http://schemas.microsoft.com/office/drawing/2014/main" id="{93901B24-91AF-6643-7653-0EE96CB7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7136027"/>
            <a:ext cx="9278631" cy="15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7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D75D5-8E94-3385-58C8-8570BD307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8F6B5DC-C8B5-1182-16D1-8F21B830A025}"/>
              </a:ext>
            </a:extLst>
          </p:cNvPr>
          <p:cNvGrpSpPr/>
          <p:nvPr/>
        </p:nvGrpSpPr>
        <p:grpSpPr>
          <a:xfrm rot="-5400000">
            <a:off x="-1075498" y="1632996"/>
            <a:ext cx="10295775" cy="7012233"/>
            <a:chOff x="0" y="0"/>
            <a:chExt cx="727933" cy="49578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E4F4C87-79EA-6AC5-FB4B-6A1D6C41776B}"/>
                </a:ext>
              </a:extLst>
            </p:cNvPr>
            <p:cNvSpPr/>
            <p:nvPr/>
          </p:nvSpPr>
          <p:spPr>
            <a:xfrm>
              <a:off x="0" y="0"/>
              <a:ext cx="727933" cy="495780"/>
            </a:xfrm>
            <a:custGeom>
              <a:avLst/>
              <a:gdLst/>
              <a:ahLst/>
              <a:cxnLst/>
              <a:rect l="l" t="t" r="r" b="b"/>
              <a:pathLst>
                <a:path w="727933" h="495780">
                  <a:moveTo>
                    <a:pt x="727933" y="0"/>
                  </a:moveTo>
                  <a:lnTo>
                    <a:pt x="727933" y="495780"/>
                  </a:lnTo>
                  <a:lnTo>
                    <a:pt x="363967" y="368780"/>
                  </a:lnTo>
                  <a:lnTo>
                    <a:pt x="0" y="495780"/>
                  </a:lnTo>
                  <a:lnTo>
                    <a:pt x="0" y="0"/>
                  </a:lnTo>
                  <a:lnTo>
                    <a:pt x="727933" y="0"/>
                  </a:lnTo>
                  <a:close/>
                </a:path>
              </a:pathLst>
            </a:custGeom>
            <a:solidFill>
              <a:srgbClr val="2C468D">
                <a:alpha val="50980"/>
              </a:srgbClr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72A0591-8694-2EF8-EC5C-F4BCC99FB606}"/>
                </a:ext>
              </a:extLst>
            </p:cNvPr>
            <p:cNvSpPr txBox="1"/>
            <p:nvPr/>
          </p:nvSpPr>
          <p:spPr>
            <a:xfrm>
              <a:off x="0" y="-47625"/>
              <a:ext cx="727933" cy="416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1C7A5B2-94BC-1078-5D72-74EA6CB3E408}"/>
              </a:ext>
            </a:extLst>
          </p:cNvPr>
          <p:cNvGrpSpPr/>
          <p:nvPr/>
        </p:nvGrpSpPr>
        <p:grpSpPr>
          <a:xfrm rot="-5400000">
            <a:off x="-1526731" y="1509180"/>
            <a:ext cx="10304550" cy="7251089"/>
            <a:chOff x="0" y="0"/>
            <a:chExt cx="728554" cy="512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7E70DE-7AAB-B106-AFD1-89DB301C6BA4}"/>
                </a:ext>
              </a:extLst>
            </p:cNvPr>
            <p:cNvSpPr/>
            <p:nvPr/>
          </p:nvSpPr>
          <p:spPr>
            <a:xfrm>
              <a:off x="0" y="0"/>
              <a:ext cx="728554" cy="512667"/>
            </a:xfrm>
            <a:custGeom>
              <a:avLst/>
              <a:gdLst/>
              <a:ahLst/>
              <a:cxnLst/>
              <a:rect l="l" t="t" r="r" b="b"/>
              <a:pathLst>
                <a:path w="728554" h="512667">
                  <a:moveTo>
                    <a:pt x="728554" y="0"/>
                  </a:moveTo>
                  <a:lnTo>
                    <a:pt x="728554" y="512667"/>
                  </a:lnTo>
                  <a:lnTo>
                    <a:pt x="364277" y="385667"/>
                  </a:lnTo>
                  <a:lnTo>
                    <a:pt x="0" y="512667"/>
                  </a:lnTo>
                  <a:lnTo>
                    <a:pt x="0" y="0"/>
                  </a:lnTo>
                  <a:lnTo>
                    <a:pt x="728554" y="0"/>
                  </a:lnTo>
                  <a:close/>
                </a:path>
              </a:pathLst>
            </a:custGeom>
            <a:solidFill>
              <a:srgbClr val="2C468D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5E89A44-E5C3-FDCF-0EC3-541F32D9AF14}"/>
                </a:ext>
              </a:extLst>
            </p:cNvPr>
            <p:cNvSpPr txBox="1"/>
            <p:nvPr/>
          </p:nvSpPr>
          <p:spPr>
            <a:xfrm>
              <a:off x="0" y="-47625"/>
              <a:ext cx="728554" cy="433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D44017A8-06D0-64A2-E337-0EFBD08407B4}"/>
              </a:ext>
            </a:extLst>
          </p:cNvPr>
          <p:cNvSpPr txBox="1"/>
          <p:nvPr/>
        </p:nvSpPr>
        <p:spPr>
          <a:xfrm>
            <a:off x="537698" y="3550371"/>
            <a:ext cx="4629473" cy="2665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497"/>
              </a:lnSpc>
            </a:pPr>
            <a:r>
              <a:rPr lang="en-US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0</a:t>
            </a:r>
            <a:r>
              <a:rPr lang="en-US" altLang="zh-CN" sz="17914" b="1" dirty="0">
                <a:solidFill>
                  <a:srgbClr val="FFFFF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3</a:t>
            </a:r>
            <a:endParaRPr lang="en-US" sz="17914" b="1" dirty="0">
              <a:solidFill>
                <a:srgbClr val="FFFFFF"/>
              </a:solidFill>
              <a:latin typeface="Akzidenz-Grotesk Bold"/>
              <a:ea typeface="Akzidenz-Grotesk Bold"/>
              <a:cs typeface="Akzidenz-Grotesk Bold"/>
              <a:sym typeface="Akzidenz-Grotesk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B1863E0-E05E-5DCB-1566-B8941745F88D}"/>
              </a:ext>
            </a:extLst>
          </p:cNvPr>
          <p:cNvSpPr txBox="1"/>
          <p:nvPr/>
        </p:nvSpPr>
        <p:spPr>
          <a:xfrm>
            <a:off x="7426107" y="4267394"/>
            <a:ext cx="108618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8000" b="1" dirty="0"/>
              <a:t>Portfolio Optimization</a:t>
            </a:r>
            <a:endParaRPr lang="en-US" altLang="zh-CN" sz="8000" b="1" dirty="0">
              <a:latin typeface="+mj-lt"/>
              <a:ea typeface="楷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38EC-AF83-7283-AD7A-502E3C57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B7D5ADD-D733-5820-C3E1-4A9C520EEC50}"/>
              </a:ext>
            </a:extLst>
          </p:cNvPr>
          <p:cNvSpPr txBox="1"/>
          <p:nvPr/>
        </p:nvSpPr>
        <p:spPr>
          <a:xfrm>
            <a:off x="1029834" y="576262"/>
            <a:ext cx="11390766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SG" sz="5400" b="1" dirty="0"/>
              <a:t>ETF Optimization &amp; Execution System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8F46D88-8833-4B5F-CD90-9FE243AC6AB1}"/>
              </a:ext>
            </a:extLst>
          </p:cNvPr>
          <p:cNvSpPr txBox="1"/>
          <p:nvPr/>
        </p:nvSpPr>
        <p:spPr>
          <a:xfrm>
            <a:off x="13292278" y="849658"/>
            <a:ext cx="39658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Background significance of the topic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67DF3428-5C2A-2E61-1B90-4BBB9A6F3E7D}"/>
              </a:ext>
            </a:extLst>
          </p:cNvPr>
          <p:cNvGrpSpPr/>
          <p:nvPr/>
        </p:nvGrpSpPr>
        <p:grpSpPr>
          <a:xfrm>
            <a:off x="1368017" y="2945654"/>
            <a:ext cx="5981397" cy="4300441"/>
            <a:chOff x="0" y="0"/>
            <a:chExt cx="926553" cy="666163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3A7908D-CCBD-130C-CB4F-B87B3C5DD9B2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50E9086-6F01-35C9-0DBF-04CF5F6A91CD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0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CC92F2A-48B0-5D21-DCD1-076BB7BF11D2}"/>
              </a:ext>
            </a:extLst>
          </p:cNvPr>
          <p:cNvSpPr txBox="1"/>
          <p:nvPr/>
        </p:nvSpPr>
        <p:spPr>
          <a:xfrm>
            <a:off x="2999244" y="4169827"/>
            <a:ext cx="3154057" cy="147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56"/>
              </a:lnSpc>
            </a:pPr>
            <a:r>
              <a:rPr lang="en-SG" sz="2800" dirty="0"/>
              <a:t>Construct Sharpe-maximizing ETF portfolios with minimum 3% risk</a:t>
            </a:r>
            <a:endParaRPr lang="en-US" sz="2800" dirty="0">
              <a:solidFill>
                <a:srgbClr val="1E1E1E"/>
              </a:solidFill>
              <a:latin typeface="思源黑体 3"/>
              <a:ea typeface="思源黑体 3"/>
              <a:cs typeface="思源黑体 3"/>
              <a:sym typeface="思源黑体 3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FCE5F6A-8DD0-7ED0-CC89-B1AE1F96AF33}"/>
              </a:ext>
            </a:extLst>
          </p:cNvPr>
          <p:cNvSpPr txBox="1"/>
          <p:nvPr/>
        </p:nvSpPr>
        <p:spPr>
          <a:xfrm>
            <a:off x="2999244" y="3316027"/>
            <a:ext cx="2889059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SG" sz="2800" b="1" dirty="0"/>
              <a:t>Objective</a:t>
            </a:r>
            <a:endParaRPr lang="en-US" sz="2800" b="1" dirty="0">
              <a:solidFill>
                <a:srgbClr val="1E1E1E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D9A9EBB-FE95-77EC-12B5-B8680CAC8849}"/>
              </a:ext>
            </a:extLst>
          </p:cNvPr>
          <p:cNvGrpSpPr/>
          <p:nvPr/>
        </p:nvGrpSpPr>
        <p:grpSpPr>
          <a:xfrm>
            <a:off x="6153302" y="2945654"/>
            <a:ext cx="5981397" cy="4300441"/>
            <a:chOff x="0" y="0"/>
            <a:chExt cx="926553" cy="666163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5F86CD4-A03D-A9F9-0048-B45D9C669A9E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468D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FFABC6F-D0C7-507B-C610-41A138E5FFBD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7"/>
                </a:lnSpc>
              </a:pPr>
              <a:endParaRPr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65ED76C2-709C-24EF-7595-AE753CC39AFB}"/>
              </a:ext>
            </a:extLst>
          </p:cNvPr>
          <p:cNvSpPr txBox="1"/>
          <p:nvPr/>
        </p:nvSpPr>
        <p:spPr>
          <a:xfrm>
            <a:off x="7349415" y="3912306"/>
            <a:ext cx="4032766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400" dirty="0">
                <a:solidFill>
                  <a:schemeClr val="bg1"/>
                </a:solidFill>
              </a:rPr>
              <a:t>Long-only portfolios with L1-norm ≤ 1</a:t>
            </a:r>
          </a:p>
          <a:p>
            <a:pPr lvl="1"/>
            <a:endParaRPr lang="en-SG" sz="2400" dirty="0">
              <a:solidFill>
                <a:schemeClr val="bg1"/>
              </a:solidFill>
            </a:endParaRP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Risk calculation based on 1-year daily returns</a:t>
            </a:r>
          </a:p>
          <a:p>
            <a:pPr lvl="1"/>
            <a:endParaRPr lang="en-SG" sz="2400" dirty="0">
              <a:solidFill>
                <a:schemeClr val="bg1"/>
              </a:solidFill>
            </a:endParaRPr>
          </a:p>
          <a:p>
            <a:pPr lvl="1"/>
            <a:r>
              <a:rPr lang="en-SG" sz="2400" dirty="0">
                <a:solidFill>
                  <a:schemeClr val="bg1"/>
                </a:solidFill>
              </a:rPr>
              <a:t>T+1 execution with T+1 to T+2 returns calculation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2958772-FCD7-F5F9-8922-5EBB3E32E363}"/>
              </a:ext>
            </a:extLst>
          </p:cNvPr>
          <p:cNvSpPr txBox="1"/>
          <p:nvPr/>
        </p:nvSpPr>
        <p:spPr>
          <a:xfrm>
            <a:off x="7784529" y="3316027"/>
            <a:ext cx="2889059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</a:rPr>
              <a:t>Key Requirements</a:t>
            </a:r>
            <a:endParaRPr lang="en-SG" sz="2800" dirty="0">
              <a:solidFill>
                <a:schemeClr val="bg1"/>
              </a:solidFill>
            </a:endParaRP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C154F1D-E21D-6255-8B5D-D1FCD7913F2F}"/>
              </a:ext>
            </a:extLst>
          </p:cNvPr>
          <p:cNvGrpSpPr/>
          <p:nvPr/>
        </p:nvGrpSpPr>
        <p:grpSpPr>
          <a:xfrm>
            <a:off x="10938586" y="2945654"/>
            <a:ext cx="5981397" cy="4300441"/>
            <a:chOff x="0" y="0"/>
            <a:chExt cx="926553" cy="66616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1FC8C6F-99B5-F376-115C-C1E3C57206D7}"/>
                </a:ext>
              </a:extLst>
            </p:cNvPr>
            <p:cNvSpPr/>
            <p:nvPr/>
          </p:nvSpPr>
          <p:spPr>
            <a:xfrm>
              <a:off x="0" y="0"/>
              <a:ext cx="926553" cy="666163"/>
            </a:xfrm>
            <a:custGeom>
              <a:avLst/>
              <a:gdLst/>
              <a:ahLst/>
              <a:cxnLst/>
              <a:rect l="l" t="t" r="r" b="b"/>
              <a:pathLst>
                <a:path w="926553" h="666163">
                  <a:moveTo>
                    <a:pt x="0" y="0"/>
                  </a:moveTo>
                  <a:lnTo>
                    <a:pt x="723353" y="0"/>
                  </a:lnTo>
                  <a:lnTo>
                    <a:pt x="926553" y="333082"/>
                  </a:lnTo>
                  <a:lnTo>
                    <a:pt x="723353" y="666163"/>
                  </a:lnTo>
                  <a:lnTo>
                    <a:pt x="0" y="666163"/>
                  </a:lnTo>
                  <a:lnTo>
                    <a:pt x="203200" y="3330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2C468D"/>
              </a:solidFill>
              <a:prstDash val="solid"/>
              <a:miter/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653D25CB-1253-E5FE-B910-B1711E70105D}"/>
                </a:ext>
              </a:extLst>
            </p:cNvPr>
            <p:cNvSpPr txBox="1"/>
            <p:nvPr/>
          </p:nvSpPr>
          <p:spPr>
            <a:xfrm>
              <a:off x="177800" y="-57150"/>
              <a:ext cx="672553" cy="723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10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A0CC49DE-E118-5E05-B913-67D99CFD030F}"/>
              </a:ext>
            </a:extLst>
          </p:cNvPr>
          <p:cNvSpPr txBox="1"/>
          <p:nvPr/>
        </p:nvSpPr>
        <p:spPr>
          <a:xfrm>
            <a:off x="12134699" y="3912306"/>
            <a:ext cx="394350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SG" sz="2400" dirty="0"/>
              <a:t>Portfolio Optimization (Max Sharpe + Constraints)</a:t>
            </a:r>
          </a:p>
          <a:p>
            <a:pPr lvl="1"/>
            <a:endParaRPr lang="en-SG" sz="2400" dirty="0"/>
          </a:p>
          <a:p>
            <a:pPr lvl="1"/>
            <a:r>
              <a:rPr lang="en-SG" sz="2400" dirty="0"/>
              <a:t>Realistic Execution Simulation (T+1 lag)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44C2ED4-8152-5FEF-034E-8429F7E16A76}"/>
              </a:ext>
            </a:extLst>
          </p:cNvPr>
          <p:cNvSpPr txBox="1"/>
          <p:nvPr/>
        </p:nvSpPr>
        <p:spPr>
          <a:xfrm>
            <a:off x="12569814" y="3316027"/>
            <a:ext cx="2889059" cy="516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SG" sz="2800" b="1" dirty="0"/>
              <a:t>Responsibilities</a:t>
            </a:r>
            <a:endParaRPr lang="en-US" sz="2800" b="1" dirty="0">
              <a:solidFill>
                <a:srgbClr val="1E1E1E"/>
              </a:solidFill>
              <a:latin typeface="思源黑体 3 Bold"/>
              <a:ea typeface="思源黑体 3 Bold"/>
              <a:cs typeface="思源黑体 3 Bold"/>
              <a:sym typeface="思源黑体 3 Bold"/>
            </a:endParaRPr>
          </a:p>
        </p:txBody>
      </p:sp>
    </p:spTree>
    <p:extLst>
      <p:ext uri="{BB962C8B-B14F-4D97-AF65-F5344CB8AC3E}">
        <p14:creationId xmlns:p14="http://schemas.microsoft.com/office/powerpoint/2010/main" val="368194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826</Words>
  <Application>Microsoft Macintosh PowerPoint</Application>
  <PresentationFormat>Custom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Akzidenz-Grotesk Bold</vt:lpstr>
      <vt:lpstr>-apple-system</vt:lpstr>
      <vt:lpstr>Arial</vt:lpstr>
      <vt:lpstr>思源黑体 3 Medium</vt:lpstr>
      <vt:lpstr>思源黑体 3 Bold</vt:lpstr>
      <vt:lpstr>Akzidenz-Grotesk</vt:lpstr>
      <vt:lpstr>楷体</vt:lpstr>
      <vt:lpstr>Calibri</vt:lpstr>
      <vt:lpstr>思源黑体 2</vt:lpstr>
      <vt:lpstr>思源黑体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Jiayi Chang</cp:lastModifiedBy>
  <cp:revision>5</cp:revision>
  <dcterms:created xsi:type="dcterms:W3CDTF">2006-08-16T00:00:00Z</dcterms:created>
  <dcterms:modified xsi:type="dcterms:W3CDTF">2025-06-18T07:08:18Z</dcterms:modified>
  <dc:identifier>DAGqnrpXu2w</dc:identifier>
</cp:coreProperties>
</file>