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4_5331A11B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84" r:id="rId4"/>
    <p:sldId id="278" r:id="rId5"/>
    <p:sldId id="280" r:id="rId6"/>
    <p:sldId id="288" r:id="rId7"/>
    <p:sldId id="282" r:id="rId8"/>
    <p:sldId id="285" r:id="rId9"/>
    <p:sldId id="286" r:id="rId10"/>
    <p:sldId id="287" r:id="rId11"/>
    <p:sldId id="276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213971-555F-8BA1-83C1-140C9330B809}" name="TIAN Junhua" initials="TJ" userId="S::junhua.tian.2024@mqf.smu.edu.sg::224cdc00-d32b-4373-93d1-b5880d1031e2" providerId="AD"/>
  <p188:author id="{732181E4-D15B-6272-88FE-398B8154526A}" name="TAN Mei Ling" initials="TL" userId="S::meiling.tan.2024@mqf.smu.edu.sg::27c02261-226f-49ff-bc20-7bff161971f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BB932-006C-BDE0-0556-E4A0E31A2890}" v="330" dt="2025-06-17T13:53:32.672"/>
    <p1510:client id="{161F3B04-C365-138E-D103-00EF2571B7B3}" v="359" dt="2025-06-18T16:17:20.275"/>
    <p1510:client id="{21AC0B17-F099-2DC0-9D05-EC4D570BB1DD}" v="34" dt="2025-06-19T05:16:38.161"/>
    <p1510:client id="{3C861100-1590-C9BF-5DAF-8C9E54463588}" v="519" dt="2025-06-17T22:42:18.482"/>
    <p1510:client id="{76ED40E3-51CF-3768-AE6E-741043B344BE}" v="1" dt="2025-06-18T16:41:33.818"/>
    <p1510:client id="{92407300-07AD-5655-181D-0E33B73D6ABC}" v="1" dt="2025-06-17T15:16:05.477"/>
    <p1510:client id="{93836C45-8CCE-8913-62CE-32958810DCB2}" v="20" dt="2025-06-18T15:27:14.866"/>
    <p1510:client id="{A7B0E370-8259-1F25-AFA3-FDBC2E7BE184}" v="491" dt="2025-06-19T00:46:27.570"/>
    <p1510:client id="{C7651440-38E1-DA04-B933-D67B143AFBE5}" v="612" dt="2025-06-18T16:38:56.094"/>
    <p1510:client id="{D03DDD3F-1BEA-3540-C495-7AAD1F7EAA20}" v="72" dt="2025-06-17T14:37:46.723"/>
    <p1510:client id="{E441E5CF-3D62-394F-9A2D-FDEC1D483C8A}" v="858" dt="2025-06-18T15:57:01.702"/>
    <p1510:client id="{FDB956B4-D3AA-52D7-279C-7D2B75A4F7B5}" v="776" dt="2025-06-18T17:50:04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14_5331A11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A76EDC1-3419-4D67-A394-90E69323AFE1}" authorId="{732181E4-D15B-6272-88FE-398B8154526A}" status="resolved" created="2025-06-16T14:23:21.17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395761435" sldId="276"/>
      <ac:spMk id="3" creationId="{C0FFB265-A6D2-182E-E785-77782AC1D69D}"/>
      <ac:txMk cp="582" len="19">
        <ac:context len="981" hash="1773937811"/>
      </ac:txMk>
    </ac:txMkLst>
    <p188:pos x="6845508" y="4547016"/>
    <p188:replyLst>
      <p188:reply id="{5DF8201D-13E2-4673-A82B-5828705048B3}" authorId="{4D213971-555F-8BA1-83C1-140C9330B809}" created="2025-06-16T14:33:45.410">
        <p188:txBody>
          <a:bodyPr/>
          <a:lstStyle/>
          <a:p>
            <a:r>
              <a:rPr lang="en-US"/>
              <a:t>wait for inputting into the slide then i remove </a:t>
            </a:r>
          </a:p>
        </p188:txBody>
      </p188:reply>
      <p188:reply id="{2197C867-1916-4904-94F6-87077527D199}" authorId="{4D213971-555F-8BA1-83C1-140C9330B809}" created="2025-06-16T14:34:59.353">
        <p188:txBody>
          <a:bodyPr/>
          <a:lstStyle/>
          <a:p>
            <a:r>
              <a:rPr lang="en-US"/>
              <a:t>i think need to show drawdown graph in slides </a:t>
            </a:r>
          </a:p>
        </p188:txBody>
      </p188:reply>
      <p188:reply id="{3077CFD3-23AA-4808-9F52-44723F36E472}" authorId="{732181E4-D15B-6272-88FE-398B8154526A}" created="2025-06-16T14:41:45.346">
        <p188:txBody>
          <a:bodyPr/>
          <a:lstStyle/>
          <a:p>
            <a:r>
              <a:rPr lang="en-GB"/>
              <a:t>ok it depends if it is in the code no?</a:t>
            </a:r>
          </a:p>
        </p188:txBody>
      </p188:reply>
      <p188:reply id="{A301F45F-1700-405B-8F6B-D7D5E37883E5}" authorId="{4D213971-555F-8BA1-83C1-140C9330B809}" created="2025-06-17T15:16:05.477">
        <p188:txBody>
          <a:bodyPr/>
          <a:lstStyle/>
          <a:p>
            <a:r>
              <a:rPr lang="en-US"/>
              <a:t>no code the i put it here as recommendation </a:t>
            </a:r>
          </a:p>
        </p188:txBody>
      </p188:reply>
    </p188:replyLst>
    <p188:txBody>
      <a:bodyPr/>
      <a:lstStyle/>
      <a:p>
        <a:r>
          <a:rPr lang="en-GB"/>
          <a:t>i thought there is a max drawdown parameter? No ah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4_5331A11B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" y="1122363"/>
            <a:ext cx="11972925" cy="2387600"/>
          </a:xfrm>
          <a:solidFill>
            <a:schemeClr val="tx2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1">
                <a:solidFill>
                  <a:schemeClr val="bg1"/>
                </a:solidFill>
                <a:latin typeface="Aptos Light"/>
              </a:rPr>
              <a:t>QF623</a:t>
            </a:r>
            <a:br>
              <a:rPr lang="en-GB" b="1">
                <a:solidFill>
                  <a:schemeClr val="bg1"/>
                </a:solidFill>
                <a:latin typeface="Aptos Light"/>
              </a:rPr>
            </a:br>
            <a:r>
              <a:rPr lang="en-GB" b="1">
                <a:solidFill>
                  <a:schemeClr val="bg1"/>
                </a:solidFill>
                <a:latin typeface="Aptos Light"/>
              </a:rPr>
              <a:t>ETF Portfolio Management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9E466-FBF2-1425-5B10-330D5CAFC9D2}"/>
              </a:ext>
            </a:extLst>
          </p:cNvPr>
          <p:cNvSpPr txBox="1"/>
          <p:nvPr/>
        </p:nvSpPr>
        <p:spPr>
          <a:xfrm>
            <a:off x="453341" y="3713544"/>
            <a:ext cx="727275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  <a:p>
            <a:r>
              <a:rPr lang="en-US">
                <a:latin typeface="Arial"/>
                <a:cs typeface="Arial"/>
              </a:rPr>
              <a:t>Morris Teo | 01508789</a:t>
            </a:r>
            <a:endParaRPr lang="en-GB"/>
          </a:p>
          <a:p>
            <a:r>
              <a:rPr lang="en-US">
                <a:latin typeface="Arial"/>
                <a:cs typeface="Arial"/>
              </a:rPr>
              <a:t>Lim Dao Wen | 01452934</a:t>
            </a:r>
            <a:endParaRPr lang="en-GB"/>
          </a:p>
          <a:p>
            <a:r>
              <a:rPr lang="en-US" err="1">
                <a:latin typeface="Arial"/>
                <a:cs typeface="Arial"/>
              </a:rPr>
              <a:t>Teai</a:t>
            </a:r>
            <a:r>
              <a:rPr lang="en-US">
                <a:latin typeface="Arial"/>
                <a:cs typeface="Arial"/>
              </a:rPr>
              <a:t> Juin Wen | 01246224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Tian Jun Hao | 01502287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Tan Mei Ling | 01521249</a:t>
            </a:r>
            <a:endParaRPr lang="en-GB"/>
          </a:p>
          <a:p>
            <a:r>
              <a:rPr lang="en-US">
                <a:latin typeface="Arial"/>
                <a:cs typeface="Arial"/>
              </a:rPr>
              <a:t>Jeremy Low | 01245359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1DC706-0D0B-4277-7882-020B53B91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C4C132AB-E4B6-3200-8008-EBD15C82588D}"/>
              </a:ext>
            </a:extLst>
          </p:cNvPr>
          <p:cNvSpPr txBox="1">
            <a:spLocks/>
          </p:cNvSpPr>
          <p:nvPr/>
        </p:nvSpPr>
        <p:spPr>
          <a:xfrm>
            <a:off x="169317" y="108310"/>
            <a:ext cx="11992397" cy="64736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SG" sz="3400" b="1">
                <a:solidFill>
                  <a:schemeClr val="bg1"/>
                </a:solidFill>
                <a:latin typeface="Aptos Light"/>
              </a:rPr>
              <a:t>Risk Management</a:t>
            </a:r>
            <a:r>
              <a:rPr lang="en-SG" sz="1600" b="1">
                <a:solidFill>
                  <a:schemeClr val="bg1"/>
                </a:solidFill>
                <a:latin typeface="Aptos Light"/>
              </a:rPr>
              <a:t>                              </a:t>
            </a:r>
            <a:r>
              <a:rPr lang="en-SG" sz="1600" b="1" dirty="0">
                <a:solidFill>
                  <a:schemeClr val="bg1"/>
                </a:solidFill>
                <a:latin typeface="Aptos Light"/>
              </a:rPr>
              <a:t>        </a:t>
            </a:r>
            <a:r>
              <a:rPr lang="en-SG" sz="1600" b="1">
                <a:solidFill>
                  <a:schemeClr val="bg1"/>
                </a:solidFill>
                <a:latin typeface="Aptos Light"/>
              </a:rPr>
              <a:t>QF623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8FBB17-2D00-4654-E11D-EE5C2C48A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11" y="1135513"/>
            <a:ext cx="10515600" cy="473952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000" b="1">
                <a:ea typeface="Calibri"/>
                <a:cs typeface="Calibri"/>
              </a:rPr>
              <a:t>     Diversification Across ETFs and Factors</a:t>
            </a:r>
            <a:endParaRPr lang="en-US" sz="2000" b="1">
              <a:solidFill>
                <a:srgbClr val="000000"/>
              </a:solidFill>
              <a:latin typeface="Aptos"/>
              <a:ea typeface="Calibri"/>
              <a:cs typeface="Calibri"/>
            </a:endParaRPr>
          </a:p>
          <a:p>
            <a:pPr lvl="1"/>
            <a:r>
              <a:rPr lang="en-US" sz="2000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247 ETFs in sample, 244 out-sample; 36 used in Balanced Multi Factor</a:t>
            </a:r>
          </a:p>
          <a:p>
            <a:pPr lvl="1"/>
            <a:r>
              <a:rPr lang="en-US" sz="2000">
                <a:ea typeface="Calibri"/>
                <a:cs typeface="Calibri"/>
              </a:rPr>
              <a:t>Risk Managed: Reduces concentration risk by spreading investments across multiple assets and risk factors, mitigating the impact of any single ETF or factor underperforming</a:t>
            </a:r>
          </a:p>
          <a:p>
            <a:pPr marL="457200" lvl="1" indent="0">
              <a:buNone/>
            </a:pPr>
            <a:endParaRPr lang="en-US" sz="200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000" b="1"/>
              <a:t>Allocation Risk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ea typeface="+mn-lt"/>
                <a:cs typeface="+mn-lt"/>
              </a:rPr>
              <a:t>The Black-</a:t>
            </a:r>
            <a:r>
              <a:rPr lang="en-US" sz="2000" err="1">
                <a:ea typeface="+mn-lt"/>
                <a:cs typeface="+mn-lt"/>
              </a:rPr>
              <a:t>Litterman</a:t>
            </a:r>
            <a:r>
              <a:rPr lang="en-US" sz="2000">
                <a:ea typeface="+mn-lt"/>
                <a:cs typeface="+mn-lt"/>
              </a:rPr>
              <a:t> model adjusts portfolio weights based on a view that Healthcare (e.g., XBI) underperforms Broad Market (e.g., SPY)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/>
              <a:t>Risk Managed: Mitigates allocation risk by proactively shifting exposure away from potentially underperforming sectors, enhancing risk-adjusted returns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/>
              <a:t>     Method Diversification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100"/>
              <a:t>The project tests four weighting methods across portfolios, with </a:t>
            </a:r>
            <a:r>
              <a:rPr lang="en-US" sz="2100" err="1"/>
              <a:t>Balanced_Multi_Factor</a:t>
            </a:r>
            <a:r>
              <a:rPr lang="en-US" sz="2100"/>
              <a:t> showing consistent Sharpes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100"/>
              <a:t>Risk Managed: Reduces method-specific risk by evaluating multiple allocation techniques, avoiding over-reliance on a single approach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100">
              <a:ea typeface="+mn-lt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000" b="1">
                <a:ea typeface="+mn-lt"/>
                <a:cs typeface="+mn-lt"/>
              </a:rPr>
              <a:t>Liquidity Risk </a:t>
            </a:r>
            <a:endParaRPr lang="en-US" sz="2000" b="1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/>
              <a:t>The project includes 244 ETFs </a:t>
            </a:r>
            <a:r>
              <a:rPr lang="en-US" sz="2000">
                <a:ea typeface="+mn-lt"/>
                <a:cs typeface="+mn-lt"/>
              </a:rPr>
              <a:t>out-of-sample, with high-volume ETFs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/>
              <a:t>Risk Managed: Mitigates liquidity risk by prioritizing ETFs with sufficient trading volume and bid-ask spread stability, ensuring ease of entry/exit and reducing price impact during volatile periods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/>
              <a:t>Avoid overexposure to low liquidity niche ETFs during volatile periods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</a:pPr>
            <a:endParaRPr lang="en-US" sz="2000"/>
          </a:p>
          <a:p>
            <a:pPr lvl="1"/>
            <a:endParaRPr lang="en-US"/>
          </a:p>
          <a:p>
            <a:pPr marL="457200" lvl="1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8633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B265-A6D2-182E-E785-77782AC1D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11" y="977537"/>
            <a:ext cx="10515600" cy="548705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000" b="1"/>
              <a:t>     Data collection and preprocessing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Extend look back period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Incorporate macroeconomic indicators (inflation, interest rate, unemployment figure etc.)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Adjust for survivorship bias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Inclusion of trading costs </a:t>
            </a:r>
          </a:p>
          <a:p>
            <a:pPr marL="457200" lvl="1" indent="0">
              <a:buNone/>
            </a:pPr>
            <a:endParaRPr lang="en-US" sz="200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/>
              <a:t>Factor model enhancements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" panose="020B0604020202020204" pitchFamily="34" charset="0"/>
              <a:buChar char="o"/>
            </a:pPr>
            <a:r>
              <a:rPr lang="en-US" sz="2100"/>
              <a:t>Addition of new factors such as sector exposure, liquidity and ESG factors.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/>
              <a:t>Black-</a:t>
            </a:r>
            <a:r>
              <a:rPr lang="en-US" sz="2000" b="1" err="1"/>
              <a:t>Litterman</a:t>
            </a:r>
            <a:r>
              <a:rPr lang="en-US" sz="2000" b="1"/>
              <a:t> Model Enhancements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,monospace" panose="020B0604020202020204" pitchFamily="34" charset="0"/>
              <a:buChar char="o"/>
            </a:pPr>
            <a:r>
              <a:rPr lang="en-US" sz="2000"/>
              <a:t>Addition of confidence levels to different views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,monospace" panose="020B0604020202020204" pitchFamily="34" charset="0"/>
              <a:buChar char="o"/>
            </a:pPr>
            <a:r>
              <a:rPr lang="en-US" sz="2000"/>
              <a:t>Model views using scenarios or probability distributions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,monospace" panose="020B0604020202020204" pitchFamily="34" charset="0"/>
              <a:buChar char="o"/>
            </a:pPr>
            <a:r>
              <a:rPr lang="en-US" sz="2000"/>
              <a:t>Use </a:t>
            </a:r>
            <a:r>
              <a:rPr lang="en-US" sz="2000" err="1"/>
              <a:t>bayesian</a:t>
            </a:r>
            <a:r>
              <a:rPr lang="en-US" sz="2000"/>
              <a:t> theory in updating beliefs and view points dynamically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err="1"/>
              <a:t>Backtesting</a:t>
            </a:r>
            <a:r>
              <a:rPr lang="en-US" sz="2000" b="1"/>
              <a:t> evaluations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,monospace" panose="020B0604020202020204" pitchFamily="34" charset="0"/>
              <a:buChar char="o"/>
            </a:pPr>
            <a:r>
              <a:rPr lang="en-US" sz="2000"/>
              <a:t>Use rolling-window back tests, report max drawdown and drawdown periods etc.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,monospace" panose="020B0604020202020204" pitchFamily="34" charset="0"/>
              <a:buChar char="o"/>
            </a:pPr>
            <a:r>
              <a:rPr lang="en-US" sz="2000"/>
              <a:t>Inclusion of trading and financing related fees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100" b="1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100" b="1"/>
              <a:t>     Additional Risk Management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Stress Testing &amp; Scenario Analysis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Set ETF portfolio </a:t>
            </a:r>
            <a:r>
              <a:rPr lang="en-US" err="1"/>
              <a:t>VaR</a:t>
            </a:r>
            <a:r>
              <a:rPr lang="en-US"/>
              <a:t> at 1-5% daily, stress-tested against market downturns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Stop-Loss Strategies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Set stop-loss at 1-2% of portfolio value or 5-10% below ETF NAV entry price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Apply trailing stops to capture gains in trending sector ETFs</a:t>
            </a:r>
          </a:p>
          <a:p>
            <a:pPr marL="457200" lvl="1" indent="0">
              <a:buNone/>
            </a:pPr>
            <a:endParaRPr lang="en-US" sz="28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FEF7AA-FCFA-BC39-ADDA-E7CA75FE4C5A}"/>
              </a:ext>
            </a:extLst>
          </p:cNvPr>
          <p:cNvSpPr txBox="1">
            <a:spLocks/>
          </p:cNvSpPr>
          <p:nvPr/>
        </p:nvSpPr>
        <p:spPr>
          <a:xfrm>
            <a:off x="113288" y="97104"/>
            <a:ext cx="11992397" cy="64736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SG" sz="3400" b="1">
                <a:solidFill>
                  <a:schemeClr val="bg1"/>
                </a:solidFill>
                <a:latin typeface="Aptos Light"/>
              </a:rPr>
              <a:t>Recommendations							  </a:t>
            </a:r>
            <a:r>
              <a:rPr lang="en-SG" sz="1400" b="1" dirty="0">
                <a:solidFill>
                  <a:schemeClr val="bg1"/>
                </a:solidFill>
                <a:latin typeface="Aptos Light"/>
              </a:rPr>
              <a:t>            </a:t>
            </a:r>
            <a:r>
              <a:rPr lang="en-SG" sz="1400" b="1">
                <a:solidFill>
                  <a:schemeClr val="bg1"/>
                </a:solidFill>
                <a:latin typeface="Aptos Light"/>
              </a:rPr>
              <a:t>QF623</a:t>
            </a:r>
          </a:p>
        </p:txBody>
      </p:sp>
    </p:spTree>
    <p:extLst>
      <p:ext uri="{BB962C8B-B14F-4D97-AF65-F5344CB8AC3E}">
        <p14:creationId xmlns:p14="http://schemas.microsoft.com/office/powerpoint/2010/main" val="13957614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7EFA-02F5-679E-E0A1-48F3636D5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88" y="97104"/>
            <a:ext cx="11992397" cy="647363"/>
          </a:xfrm>
          <a:solidFill>
            <a:schemeClr val="tx2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SG" sz="4000" b="1">
                <a:solidFill>
                  <a:schemeClr val="bg1"/>
                </a:solidFill>
                <a:latin typeface="Aptos Light" panose="020B0004020202020204" pitchFamily="34" charset="0"/>
              </a:rPr>
              <a:t>Executive Summary								  </a:t>
            </a:r>
            <a:r>
              <a:rPr lang="en-SG" sz="1600" b="1">
                <a:solidFill>
                  <a:schemeClr val="bg1"/>
                </a:solidFill>
                <a:latin typeface="Aptos Light" panose="020B0004020202020204" pitchFamily="34" charset="0"/>
              </a:rPr>
              <a:t>QF623</a:t>
            </a:r>
            <a:endParaRPr lang="en-SG" sz="4000" b="1">
              <a:solidFill>
                <a:schemeClr val="bg1"/>
              </a:solidFill>
              <a:latin typeface="Aptos Light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B5996-261A-B9C1-CCCF-C4B909B02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276" y="3746393"/>
            <a:ext cx="4584807" cy="283700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SG" sz="1600">
                <a:latin typeface="Aptos Light"/>
              </a:rPr>
              <a:t>ETFs Universe consists of 248 ETFs ranked by AUM for liquidity (&gt;$100 M AUM), US-listed only, unbiased in sector selection, geographic regions, styles and asset classes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SG" sz="1600">
                <a:latin typeface="Aptos Light"/>
              </a:rPr>
              <a:t>Our strategy is to build a portfolio based on broad market analysis on historical 3y data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SG" sz="1600">
                <a:latin typeface="Aptos Light"/>
              </a:rPr>
              <a:t>We used the Carhart 5 Factor model as a base model before applying different optimizations to maximize Sharpe ratio.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SG" sz="1600">
                <a:latin typeface="Aptos Light"/>
              </a:rPr>
              <a:t>The model out-performed the S&amp;P500 Sharpe both in In-Sample and Out-Sample testing.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SG" sz="1600" b="1">
                <a:solidFill>
                  <a:schemeClr val="accent1"/>
                </a:solidFill>
                <a:latin typeface="Aptos Light"/>
              </a:rPr>
              <a:t>We concluded that the Black-</a:t>
            </a:r>
            <a:r>
              <a:rPr lang="en-SG" sz="1600" b="1" err="1">
                <a:solidFill>
                  <a:schemeClr val="accent1"/>
                </a:solidFill>
                <a:latin typeface="Aptos Light"/>
              </a:rPr>
              <a:t>Litterman</a:t>
            </a:r>
            <a:r>
              <a:rPr lang="en-SG" sz="1600" b="1">
                <a:solidFill>
                  <a:schemeClr val="accent1"/>
                </a:solidFill>
                <a:latin typeface="Aptos Light"/>
              </a:rPr>
              <a:t> model applied on factor-based portfolio was the best performing portfolio.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2F654C-D60B-8BB7-EBA3-86F5D3D7DFDB}"/>
              </a:ext>
            </a:extLst>
          </p:cNvPr>
          <p:cNvGraphicFramePr>
            <a:graphicFrameLocks noGrp="1"/>
          </p:cNvGraphicFramePr>
          <p:nvPr/>
        </p:nvGraphicFramePr>
        <p:xfrm>
          <a:off x="6764941" y="906848"/>
          <a:ext cx="5197783" cy="5262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308">
                  <a:extLst>
                    <a:ext uri="{9D8B030D-6E8A-4147-A177-3AD203B41FA5}">
                      <a16:colId xmlns:a16="http://schemas.microsoft.com/office/drawing/2014/main" val="1924182485"/>
                    </a:ext>
                  </a:extLst>
                </a:gridCol>
                <a:gridCol w="949295">
                  <a:extLst>
                    <a:ext uri="{9D8B030D-6E8A-4147-A177-3AD203B41FA5}">
                      <a16:colId xmlns:a16="http://schemas.microsoft.com/office/drawing/2014/main" val="285000277"/>
                    </a:ext>
                  </a:extLst>
                </a:gridCol>
                <a:gridCol w="2233180">
                  <a:extLst>
                    <a:ext uri="{9D8B030D-6E8A-4147-A177-3AD203B41FA5}">
                      <a16:colId xmlns:a16="http://schemas.microsoft.com/office/drawing/2014/main" val="916304496"/>
                    </a:ext>
                  </a:extLst>
                </a:gridCol>
              </a:tblGrid>
              <a:tr h="276950">
                <a:tc>
                  <a:txBody>
                    <a:bodyPr/>
                    <a:lstStyle/>
                    <a:p>
                      <a:r>
                        <a:rPr lang="en-SG" sz="1200">
                          <a:solidFill>
                            <a:schemeClr val="tx1"/>
                          </a:solidFill>
                        </a:rPr>
                        <a:t>Sectors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solidFill>
                            <a:schemeClr val="tx1"/>
                          </a:solidFill>
                        </a:rPr>
                        <a:t>ETF counts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solidFill>
                            <a:schemeClr val="tx1"/>
                          </a:solidFill>
                        </a:rPr>
                        <a:t>Examples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78610"/>
                  </a:ext>
                </a:extLst>
              </a:tr>
              <a:tr h="276950">
                <a:tc>
                  <a:txBody>
                    <a:bodyPr/>
                    <a:lstStyle/>
                    <a:p>
                      <a:r>
                        <a:rPr lang="en-SG" sz="1200"/>
                        <a:t>Broad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'SPY', 'IVV', 'VTI', 'VOO’,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471"/>
                  </a:ext>
                </a:extLst>
              </a:tr>
              <a:tr h="276950">
                <a:tc>
                  <a:txBody>
                    <a:bodyPr/>
                    <a:lstStyle/>
                    <a:p>
                      <a:r>
                        <a:rPr lang="en-SG" sz="120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'QQQ', 'XLK', 'VGT', 'IYW’,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377471"/>
                  </a:ext>
                </a:extLst>
              </a:tr>
              <a:tr h="276950">
                <a:tc>
                  <a:txBody>
                    <a:bodyPr/>
                    <a:lstStyle/>
                    <a:p>
                      <a:r>
                        <a:rPr lang="en-SG" sz="1200"/>
                        <a:t>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'XLV', 'VHT', 'IYH', 'FHLC’, 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30019"/>
                  </a:ext>
                </a:extLst>
              </a:tr>
              <a:tr h="276950">
                <a:tc>
                  <a:txBody>
                    <a:bodyPr/>
                    <a:lstStyle/>
                    <a:p>
                      <a:r>
                        <a:rPr lang="en-SG" sz="1200"/>
                        <a:t>Financials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'XLF', 'VFH', 'IYF', 'FNCL’,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498818"/>
                  </a:ext>
                </a:extLst>
              </a:tr>
              <a:tr h="276950">
                <a:tc>
                  <a:txBody>
                    <a:bodyPr/>
                    <a:lstStyle/>
                    <a:p>
                      <a:r>
                        <a:rPr lang="en-SG" sz="120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'XLE', 'VDE', 'IYE', 'FENY’, 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78718"/>
                  </a:ext>
                </a:extLst>
              </a:tr>
              <a:tr h="276950">
                <a:tc>
                  <a:txBody>
                    <a:bodyPr/>
                    <a:lstStyle/>
                    <a:p>
                      <a:r>
                        <a:rPr lang="en-SG" sz="1200"/>
                        <a:t>Consumer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'XLP', 'XLY', 'VDC', 'VCR’, 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979505"/>
                  </a:ext>
                </a:extLst>
              </a:tr>
              <a:tr h="276950">
                <a:tc>
                  <a:txBody>
                    <a:bodyPr/>
                    <a:lstStyle/>
                    <a:p>
                      <a:r>
                        <a:rPr lang="en-SG" sz="1200"/>
                        <a:t>Industrials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/>
                        <a:t>'XLI', 'VIS', 'IYJ', 'FIDU’,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017945"/>
                  </a:ext>
                </a:extLst>
              </a:tr>
              <a:tr h="276950">
                <a:tc>
                  <a:txBody>
                    <a:bodyPr/>
                    <a:lstStyle/>
                    <a:p>
                      <a:r>
                        <a:rPr lang="en-SG" sz="1200"/>
                        <a:t>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/>
                        <a:t>'XLB', 'VAW', 'IYM', 'FMAT’,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5012"/>
                  </a:ext>
                </a:extLst>
              </a:tr>
              <a:tr h="276950">
                <a:tc>
                  <a:txBody>
                    <a:bodyPr/>
                    <a:lstStyle/>
                    <a:p>
                      <a:r>
                        <a:rPr lang="en-SG" sz="1200"/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/>
                        <a:t>'XLU', 'VPU', 'IDU', 'FUTY’,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26438"/>
                  </a:ext>
                </a:extLst>
              </a:tr>
              <a:tr h="276950">
                <a:tc>
                  <a:txBody>
                    <a:bodyPr/>
                    <a:lstStyle/>
                    <a:p>
                      <a:r>
                        <a:rPr lang="en-SG" sz="1200"/>
                        <a:t>Real Estate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'XLRE', 'VNQ', 'IYR', 'SCHH’,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7154"/>
                  </a:ext>
                </a:extLst>
              </a:tr>
              <a:tr h="276950">
                <a:tc>
                  <a:txBody>
                    <a:bodyPr/>
                    <a:lstStyle/>
                    <a:p>
                      <a:r>
                        <a:rPr lang="en-SG" sz="1200"/>
                        <a:t>International Developed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'VEA', 'IEFA', 'EFA', 'IXUS’,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970602"/>
                  </a:ext>
                </a:extLst>
              </a:tr>
              <a:tr h="276950">
                <a:tc>
                  <a:txBody>
                    <a:bodyPr/>
                    <a:lstStyle/>
                    <a:p>
                      <a:r>
                        <a:rPr lang="en-SG" sz="1200"/>
                        <a:t>Emerging Markets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'VWO', 'IEMG', 'EEM', 'EWZ’,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3615"/>
                  </a:ext>
                </a:extLst>
              </a:tr>
              <a:tr h="276950">
                <a:tc>
                  <a:txBody>
                    <a:bodyPr/>
                    <a:lstStyle/>
                    <a:p>
                      <a:r>
                        <a:rPr lang="en-SG" sz="1200"/>
                        <a:t>Fixed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'AGG', 'BND', 'IUSB', 'SCHZ’,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11774"/>
                  </a:ext>
                </a:extLst>
              </a:tr>
              <a:tr h="276950">
                <a:tc>
                  <a:txBody>
                    <a:bodyPr/>
                    <a:lstStyle/>
                    <a:p>
                      <a:r>
                        <a:rPr lang="en-SG" sz="1200"/>
                        <a:t>Growth/Value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'VUG', 'IVW', 'VTV', 'IVE’,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794753"/>
                  </a:ext>
                </a:extLst>
              </a:tr>
              <a:tr h="276950">
                <a:tc>
                  <a:txBody>
                    <a:bodyPr/>
                    <a:lstStyle/>
                    <a:p>
                      <a:r>
                        <a:rPr lang="en-SG" sz="1200"/>
                        <a:t>Small/Mid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'IWM', 'VB', 'IJH', 'VO’,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50827"/>
                  </a:ext>
                </a:extLst>
              </a:tr>
              <a:tr h="276950">
                <a:tc>
                  <a:txBody>
                    <a:bodyPr/>
                    <a:lstStyle/>
                    <a:p>
                      <a:r>
                        <a:rPr lang="en-SG" sz="1200"/>
                        <a:t>Dividend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'VYM', 'DVY', 'SCHD', 'VIG’,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59248"/>
                  </a:ext>
                </a:extLst>
              </a:tr>
              <a:tr h="276950">
                <a:tc>
                  <a:txBody>
                    <a:bodyPr/>
                    <a:lstStyle/>
                    <a:p>
                      <a:r>
                        <a:rPr lang="en-SG" sz="1200"/>
                        <a:t>Commodities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'GLD', 'SLV', 'DJP', 'PDBC’,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74821"/>
                  </a:ext>
                </a:extLst>
              </a:tr>
              <a:tr h="276950">
                <a:tc>
                  <a:txBody>
                    <a:bodyPr/>
                    <a:lstStyle/>
                    <a:p>
                      <a:r>
                        <a:rPr lang="en-SG" sz="1200"/>
                        <a:t>Volatility/Alternative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'VXX', 'UVXY', 'SVXY', 'VIXY’,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6730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1DC3BD-F10F-AC4B-0359-C1FB127D4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802736"/>
              </p:ext>
            </p:extLst>
          </p:nvPr>
        </p:nvGraphicFramePr>
        <p:xfrm>
          <a:off x="229274" y="906849"/>
          <a:ext cx="4584809" cy="263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581">
                  <a:extLst>
                    <a:ext uri="{9D8B030D-6E8A-4147-A177-3AD203B41FA5}">
                      <a16:colId xmlns:a16="http://schemas.microsoft.com/office/drawing/2014/main" val="2794072282"/>
                    </a:ext>
                  </a:extLst>
                </a:gridCol>
                <a:gridCol w="821342">
                  <a:extLst>
                    <a:ext uri="{9D8B030D-6E8A-4147-A177-3AD203B41FA5}">
                      <a16:colId xmlns:a16="http://schemas.microsoft.com/office/drawing/2014/main" val="2236563982"/>
                    </a:ext>
                  </a:extLst>
                </a:gridCol>
                <a:gridCol w="821342">
                  <a:extLst>
                    <a:ext uri="{9D8B030D-6E8A-4147-A177-3AD203B41FA5}">
                      <a16:colId xmlns:a16="http://schemas.microsoft.com/office/drawing/2014/main" val="1532545135"/>
                    </a:ext>
                  </a:extLst>
                </a:gridCol>
                <a:gridCol w="800772">
                  <a:extLst>
                    <a:ext uri="{9D8B030D-6E8A-4147-A177-3AD203B41FA5}">
                      <a16:colId xmlns:a16="http://schemas.microsoft.com/office/drawing/2014/main" val="207851617"/>
                    </a:ext>
                  </a:extLst>
                </a:gridCol>
                <a:gridCol w="800772">
                  <a:extLst>
                    <a:ext uri="{9D8B030D-6E8A-4147-A177-3AD203B41FA5}">
                      <a16:colId xmlns:a16="http://schemas.microsoft.com/office/drawing/2014/main" val="32874948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endParaRPr lang="en-SG" sz="120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200"/>
                        <a:t>Sharpe Ratio Comparison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20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20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50574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solidFill>
                            <a:schemeClr val="bg1"/>
                          </a:solidFill>
                        </a:rPr>
                        <a:t>In-Sample (2022-2023)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solidFill>
                            <a:schemeClr val="bg1"/>
                          </a:solidFill>
                        </a:rPr>
                        <a:t>S&amp;P 500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solidFill>
                            <a:schemeClr val="bg1"/>
                          </a:solidFill>
                        </a:rPr>
                        <a:t>Out-Sample Sharpe</a:t>
                      </a:r>
                    </a:p>
                    <a:p>
                      <a:pPr algn="ctr"/>
                      <a:r>
                        <a:rPr lang="en-SG" sz="1200">
                          <a:solidFill>
                            <a:schemeClr val="bg1"/>
                          </a:solidFill>
                        </a:rPr>
                        <a:t>(2024)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>
                          <a:solidFill>
                            <a:schemeClr val="bg1"/>
                          </a:solidFill>
                        </a:rPr>
                        <a:t>S&amp;P 500</a:t>
                      </a:r>
                    </a:p>
                    <a:p>
                      <a:pPr algn="ctr"/>
                      <a:endParaRPr lang="en-SG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51873"/>
                  </a:ext>
                </a:extLst>
              </a:tr>
              <a:tr h="328078">
                <a:tc>
                  <a:txBody>
                    <a:bodyPr/>
                    <a:lstStyle/>
                    <a:p>
                      <a:r>
                        <a:rPr lang="en-SG" sz="1200"/>
                        <a:t>Equal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0.0919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solidFill>
                            <a:srgbClr val="FF0000"/>
                          </a:solidFill>
                        </a:rPr>
                        <a:t>-0.03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1.1080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0.78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034922"/>
                  </a:ext>
                </a:extLst>
              </a:tr>
              <a:tr h="328078">
                <a:tc>
                  <a:txBody>
                    <a:bodyPr/>
                    <a:lstStyle/>
                    <a:p>
                      <a:r>
                        <a:rPr lang="en-SG" sz="1200"/>
                        <a:t>Alpha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0.2317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solidFill>
                            <a:srgbClr val="FF0000"/>
                          </a:solidFill>
                        </a:rPr>
                        <a:t>-0.03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1.0991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0.78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746509"/>
                  </a:ext>
                </a:extLst>
              </a:tr>
              <a:tr h="328078">
                <a:tc>
                  <a:txBody>
                    <a:bodyPr/>
                    <a:lstStyle/>
                    <a:p>
                      <a:r>
                        <a:rPr lang="en-SG" sz="1200"/>
                        <a:t>Risk Parity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0.0930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solidFill>
                            <a:srgbClr val="FF0000"/>
                          </a:solidFill>
                        </a:rPr>
                        <a:t>-0.03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1.1463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0.78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491953"/>
                  </a:ext>
                </a:extLst>
              </a:tr>
              <a:tr h="164039">
                <a:tc>
                  <a:txBody>
                    <a:bodyPr/>
                    <a:lstStyle/>
                    <a:p>
                      <a:r>
                        <a:rPr lang="en-SG" sz="1200" b="0"/>
                        <a:t>MVO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/>
                        <a:t>0.5028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>
                          <a:solidFill>
                            <a:srgbClr val="FF0000"/>
                          </a:solidFill>
                        </a:rPr>
                        <a:t>-0.03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/>
                        <a:t>1.1618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/>
                        <a:t>0.78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686137"/>
                  </a:ext>
                </a:extLst>
              </a:tr>
              <a:tr h="164039">
                <a:tc>
                  <a:txBody>
                    <a:bodyPr/>
                    <a:lstStyle/>
                    <a:p>
                      <a:r>
                        <a:rPr lang="en-SG" sz="1200" b="1"/>
                        <a:t>Black-</a:t>
                      </a:r>
                      <a:r>
                        <a:rPr lang="en-SG" sz="1200" b="1" err="1"/>
                        <a:t>Litterman</a:t>
                      </a:r>
                      <a:endParaRPr lang="en-SG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200" b="1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0.5028</a:t>
                      </a:r>
                      <a:endParaRPr lang="en-US" sz="1200" b="1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>
                          <a:solidFill>
                            <a:srgbClr val="FF0000"/>
                          </a:solidFill>
                        </a:rPr>
                        <a:t>-0.03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/>
                        <a:t>1.2087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/>
                        <a:t>0.78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44040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FCC565B-1672-6F68-414B-678952459F1C}"/>
              </a:ext>
            </a:extLst>
          </p:cNvPr>
          <p:cNvSpPr/>
          <p:nvPr/>
        </p:nvSpPr>
        <p:spPr>
          <a:xfrm>
            <a:off x="4958394" y="2810768"/>
            <a:ext cx="1662236" cy="79032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>
                <a:solidFill>
                  <a:schemeClr val="tx1"/>
                </a:solidFill>
                <a:latin typeface="Aptos Light" panose="020B0004020202020204" pitchFamily="34" charset="0"/>
              </a:rPr>
              <a:t>Carhart 5 Factor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33233-FB2D-6E3B-8B84-ACBE76B52920}"/>
              </a:ext>
            </a:extLst>
          </p:cNvPr>
          <p:cNvSpPr/>
          <p:nvPr/>
        </p:nvSpPr>
        <p:spPr>
          <a:xfrm>
            <a:off x="4960419" y="1848085"/>
            <a:ext cx="1662236" cy="79032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>
                <a:solidFill>
                  <a:schemeClr val="tx1"/>
                </a:solidFill>
                <a:latin typeface="Aptos Light" panose="020B0004020202020204" pitchFamily="34" charset="0"/>
              </a:rPr>
              <a:t>Unconstrained MVO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096A9B-F9EB-B7BB-7156-8575B4B7C7C2}"/>
              </a:ext>
            </a:extLst>
          </p:cNvPr>
          <p:cNvSpPr/>
          <p:nvPr/>
        </p:nvSpPr>
        <p:spPr>
          <a:xfrm>
            <a:off x="4958394" y="3758884"/>
            <a:ext cx="1662236" cy="7594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>
                <a:solidFill>
                  <a:schemeClr val="tx1"/>
                </a:solidFill>
                <a:latin typeface="Aptos Light" panose="020B0004020202020204" pitchFamily="34" charset="0"/>
              </a:rPr>
              <a:t>Cross-sector Portfolio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90C1D7-8313-EE0A-D78A-0B4668D2B274}"/>
              </a:ext>
            </a:extLst>
          </p:cNvPr>
          <p:cNvSpPr/>
          <p:nvPr/>
        </p:nvSpPr>
        <p:spPr>
          <a:xfrm>
            <a:off x="4958394" y="4676116"/>
            <a:ext cx="1662236" cy="7391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>
                <a:solidFill>
                  <a:schemeClr val="tx1"/>
                </a:solidFill>
                <a:latin typeface="Aptos Light" panose="020B0004020202020204" pitchFamily="34" charset="0"/>
              </a:rPr>
              <a:t>Portfolio selection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F1EA0-0940-70EE-0896-0D000E6BB8D5}"/>
              </a:ext>
            </a:extLst>
          </p:cNvPr>
          <p:cNvSpPr/>
          <p:nvPr/>
        </p:nvSpPr>
        <p:spPr>
          <a:xfrm>
            <a:off x="4958394" y="5573052"/>
            <a:ext cx="1662236" cy="59584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>
                <a:solidFill>
                  <a:schemeClr val="tx1"/>
                </a:solidFill>
                <a:latin typeface="Aptos Light" panose="020B0004020202020204" pitchFamily="34" charset="0"/>
              </a:rPr>
              <a:t>Black-</a:t>
            </a:r>
            <a:r>
              <a:rPr lang="en-SG" sz="1600" b="1" err="1">
                <a:solidFill>
                  <a:schemeClr val="tx1"/>
                </a:solidFill>
                <a:latin typeface="Aptos Light" panose="020B0004020202020204" pitchFamily="34" charset="0"/>
              </a:rPr>
              <a:t>Litterman</a:t>
            </a:r>
            <a:endParaRPr lang="en-SG" sz="1600" b="1">
              <a:solidFill>
                <a:schemeClr val="tx1"/>
              </a:solidFill>
              <a:latin typeface="Aptos Light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41D004-8AB2-D337-B02B-30BD519B310F}"/>
              </a:ext>
            </a:extLst>
          </p:cNvPr>
          <p:cNvSpPr/>
          <p:nvPr/>
        </p:nvSpPr>
        <p:spPr>
          <a:xfrm>
            <a:off x="4960419" y="902260"/>
            <a:ext cx="1662236" cy="79032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>
                <a:solidFill>
                  <a:schemeClr val="tx1"/>
                </a:solidFill>
                <a:latin typeface="Aptos Light" panose="020B0004020202020204" pitchFamily="34" charset="0"/>
              </a:rPr>
              <a:t>Portfolio Construction Process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A4F9C11-1D7A-B49A-10D5-71BD6F803553}"/>
              </a:ext>
            </a:extLst>
          </p:cNvPr>
          <p:cNvSpPr/>
          <p:nvPr/>
        </p:nvSpPr>
        <p:spPr>
          <a:xfrm>
            <a:off x="5692407" y="1680277"/>
            <a:ext cx="194209" cy="1511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Aptos Light" panose="020B0004020202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C211DB8-0FA5-C67B-D73A-9F4D1F0AA97A}"/>
              </a:ext>
            </a:extLst>
          </p:cNvPr>
          <p:cNvSpPr/>
          <p:nvPr/>
        </p:nvSpPr>
        <p:spPr>
          <a:xfrm>
            <a:off x="5697804" y="2638408"/>
            <a:ext cx="194209" cy="1511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Aptos Light" panose="020B0004020202020204" pitchFamily="34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ECB5DC1-A22B-B9D5-9EBD-C706130A27D0}"/>
              </a:ext>
            </a:extLst>
          </p:cNvPr>
          <p:cNvSpPr/>
          <p:nvPr/>
        </p:nvSpPr>
        <p:spPr>
          <a:xfrm>
            <a:off x="5709601" y="3592998"/>
            <a:ext cx="194209" cy="1511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Aptos Light" panose="020B0004020202020204" pitchFamily="34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F9CDD96-747F-6590-4368-110EFC33041E}"/>
              </a:ext>
            </a:extLst>
          </p:cNvPr>
          <p:cNvSpPr/>
          <p:nvPr/>
        </p:nvSpPr>
        <p:spPr>
          <a:xfrm>
            <a:off x="5709601" y="4526346"/>
            <a:ext cx="194209" cy="1511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Aptos Light" panose="020B0004020202020204" pitchFamily="34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C712938-C754-4105-E1E2-398E8F22FA90}"/>
              </a:ext>
            </a:extLst>
          </p:cNvPr>
          <p:cNvSpPr/>
          <p:nvPr/>
        </p:nvSpPr>
        <p:spPr>
          <a:xfrm>
            <a:off x="5709601" y="5413910"/>
            <a:ext cx="194209" cy="1511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86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EA73AA3-A197-4B0F-14AC-9E1CDA2552B9}"/>
              </a:ext>
            </a:extLst>
          </p:cNvPr>
          <p:cNvSpPr txBox="1">
            <a:spLocks/>
          </p:cNvSpPr>
          <p:nvPr/>
        </p:nvSpPr>
        <p:spPr>
          <a:xfrm>
            <a:off x="113288" y="97104"/>
            <a:ext cx="11992397" cy="64736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SG" sz="4000" b="1">
                <a:solidFill>
                  <a:schemeClr val="bg1"/>
                </a:solidFill>
                <a:latin typeface="Aptos Light"/>
              </a:rPr>
              <a:t>Unconstrained MVO					   		  </a:t>
            </a:r>
            <a:r>
              <a:rPr lang="en-SG" sz="1600" b="1">
                <a:solidFill>
                  <a:schemeClr val="bg1"/>
                </a:solidFill>
                <a:latin typeface="Aptos Light"/>
              </a:rPr>
              <a:t>QF623</a:t>
            </a:r>
            <a:endParaRPr lang="en-SG" sz="4000" b="1">
              <a:solidFill>
                <a:schemeClr val="bg1"/>
              </a:solidFill>
              <a:latin typeface="Apto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0B9C3-205C-7960-1B3F-54B09B806F35}"/>
              </a:ext>
            </a:extLst>
          </p:cNvPr>
          <p:cNvSpPr txBox="1"/>
          <p:nvPr/>
        </p:nvSpPr>
        <p:spPr>
          <a:xfrm>
            <a:off x="194771" y="737704"/>
            <a:ext cx="943409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1400" b="1"/>
              <a:t>Short Selling Allowed</a:t>
            </a:r>
            <a:r>
              <a:rPr lang="en-US" sz="1400"/>
              <a:t> - Can bet against assets (negative weights up to -50%)</a:t>
            </a:r>
          </a:p>
          <a:p>
            <a:pPr>
              <a:buFont typeface=""/>
              <a:buChar char="•"/>
            </a:pPr>
            <a:r>
              <a:rPr lang="en-US" sz="1400" b="1"/>
              <a:t>Flexible Position Sizes</a:t>
            </a:r>
            <a:r>
              <a:rPr lang="en-US" sz="1400"/>
              <a:t> - Individual assets can exceed traditional limits (up to 150%)</a:t>
            </a:r>
          </a:p>
          <a:p>
            <a:pPr>
              <a:buFont typeface=""/>
              <a:buChar char="•"/>
            </a:pPr>
            <a:r>
              <a:rPr lang="en-US" sz="1400" b="1"/>
              <a:t>Weight Sum = 1</a:t>
            </a:r>
            <a:r>
              <a:rPr lang="en-US" sz="1400"/>
              <a:t> - Total investment stays at 100% (no leverage in this version)</a:t>
            </a:r>
          </a:p>
          <a:p>
            <a:pPr>
              <a:buFont typeface=""/>
              <a:buChar char="•"/>
            </a:pPr>
            <a:r>
              <a:rPr lang="en-US" sz="1400" b="1"/>
              <a:t>No Sector Limits</a:t>
            </a:r>
            <a:r>
              <a:rPr lang="en-US" sz="1400"/>
              <a:t> - Optimizer freely allocates across all asset classes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EFB2F4-26DA-A6D7-596A-164A2B486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267269"/>
              </p:ext>
            </p:extLst>
          </p:nvPr>
        </p:nvGraphicFramePr>
        <p:xfrm>
          <a:off x="280736" y="1694446"/>
          <a:ext cx="5866995" cy="2426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609">
                  <a:extLst>
                    <a:ext uri="{9D8B030D-6E8A-4147-A177-3AD203B41FA5}">
                      <a16:colId xmlns:a16="http://schemas.microsoft.com/office/drawing/2014/main" val="81187983"/>
                    </a:ext>
                  </a:extLst>
                </a:gridCol>
                <a:gridCol w="1024951">
                  <a:extLst>
                    <a:ext uri="{9D8B030D-6E8A-4147-A177-3AD203B41FA5}">
                      <a16:colId xmlns:a16="http://schemas.microsoft.com/office/drawing/2014/main" val="2550608159"/>
                    </a:ext>
                  </a:extLst>
                </a:gridCol>
                <a:gridCol w="1121040">
                  <a:extLst>
                    <a:ext uri="{9D8B030D-6E8A-4147-A177-3AD203B41FA5}">
                      <a16:colId xmlns:a16="http://schemas.microsoft.com/office/drawing/2014/main" val="1340990212"/>
                    </a:ext>
                  </a:extLst>
                </a:gridCol>
                <a:gridCol w="1313221">
                  <a:extLst>
                    <a:ext uri="{9D8B030D-6E8A-4147-A177-3AD203B41FA5}">
                      <a16:colId xmlns:a16="http://schemas.microsoft.com/office/drawing/2014/main" val="1831065065"/>
                    </a:ext>
                  </a:extLst>
                </a:gridCol>
                <a:gridCol w="1265174">
                  <a:extLst>
                    <a:ext uri="{9D8B030D-6E8A-4147-A177-3AD203B41FA5}">
                      <a16:colId xmlns:a16="http://schemas.microsoft.com/office/drawing/2014/main" val="1645266055"/>
                    </a:ext>
                  </a:extLst>
                </a:gridCol>
              </a:tblGrid>
              <a:tr h="4065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Portfolio</a:t>
                      </a:r>
                    </a:p>
                    <a:p>
                      <a:pPr lvl="0">
                        <a:buNone/>
                      </a:pPr>
                      <a:r>
                        <a:rPr lang="en-GB" sz="1100"/>
                        <a:t>(2022-2023)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Expected return</a:t>
                      </a:r>
                      <a:endParaRPr lang="en-US" sz="120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Volatility</a:t>
                      </a:r>
                      <a:endParaRPr lang="en-US" sz="120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Sharpe Ratio</a:t>
                      </a:r>
                      <a:endParaRPr lang="en-US" sz="120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Weight Sum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81088"/>
                  </a:ext>
                </a:extLst>
              </a:tr>
              <a:tr h="4065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Max Sharpe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43.51%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30.70%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1.3519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97505"/>
                  </a:ext>
                </a:extLst>
              </a:tr>
              <a:tr h="4065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Min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-1.56%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6.66%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-0.5341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13115"/>
                  </a:ext>
                </a:extLst>
              </a:tr>
              <a:tr h="4065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Target 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9.98%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0.8017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92335"/>
                  </a:ext>
                </a:extLst>
              </a:tr>
              <a:tr h="3433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Long-Only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21.26%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21.91%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0.8794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1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698972"/>
                  </a:ext>
                </a:extLst>
              </a:tr>
              <a:tr h="4065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Equal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3.36%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14.58%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0.0930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1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608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54DD84-94D3-44ED-209C-AB34B80F4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476703"/>
              </p:ext>
            </p:extLst>
          </p:nvPr>
        </p:nvGraphicFramePr>
        <p:xfrm>
          <a:off x="300789" y="4221078"/>
          <a:ext cx="5833967" cy="22982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6177">
                  <a:extLst>
                    <a:ext uri="{9D8B030D-6E8A-4147-A177-3AD203B41FA5}">
                      <a16:colId xmlns:a16="http://schemas.microsoft.com/office/drawing/2014/main" val="4252928833"/>
                    </a:ext>
                  </a:extLst>
                </a:gridCol>
                <a:gridCol w="1019174">
                  <a:extLst>
                    <a:ext uri="{9D8B030D-6E8A-4147-A177-3AD203B41FA5}">
                      <a16:colId xmlns:a16="http://schemas.microsoft.com/office/drawing/2014/main" val="981880790"/>
                    </a:ext>
                  </a:extLst>
                </a:gridCol>
                <a:gridCol w="1114727">
                  <a:extLst>
                    <a:ext uri="{9D8B030D-6E8A-4147-A177-3AD203B41FA5}">
                      <a16:colId xmlns:a16="http://schemas.microsoft.com/office/drawing/2014/main" val="607515364"/>
                    </a:ext>
                  </a:extLst>
                </a:gridCol>
                <a:gridCol w="1305833">
                  <a:extLst>
                    <a:ext uri="{9D8B030D-6E8A-4147-A177-3AD203B41FA5}">
                      <a16:colId xmlns:a16="http://schemas.microsoft.com/office/drawing/2014/main" val="4185932699"/>
                    </a:ext>
                  </a:extLst>
                </a:gridCol>
                <a:gridCol w="1258056">
                  <a:extLst>
                    <a:ext uri="{9D8B030D-6E8A-4147-A177-3AD203B41FA5}">
                      <a16:colId xmlns:a16="http://schemas.microsoft.com/office/drawing/2014/main" val="3293915205"/>
                    </a:ext>
                  </a:extLst>
                </a:gridCol>
              </a:tblGrid>
              <a:tr h="388410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Portfolio </a:t>
                      </a:r>
                      <a:r>
                        <a:rPr lang="en-GB" sz="11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(2024)</a:t>
                      </a: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95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Expected return</a:t>
                      </a:r>
                      <a:endParaRPr lang="en-GB" b="1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95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Volatility</a:t>
                      </a:r>
                      <a:endParaRPr lang="en-GB" b="1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95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Sharpe Ratio</a:t>
                      </a:r>
                      <a:endParaRPr lang="en-GB" b="1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95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Weight Sum</a:t>
                      </a:r>
                      <a:endParaRPr lang="en-GB" b="1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95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782145"/>
                  </a:ext>
                </a:extLst>
              </a:tr>
              <a:tr h="371148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Max Sharpe</a:t>
                      </a:r>
                      <a:endParaRPr lang="en-GB"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34.34%</a:t>
                      </a:r>
                      <a:endParaRPr lang="en-GB"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8.38%</a:t>
                      </a:r>
                      <a:endParaRPr lang="en-GB"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3.8611</a:t>
                      </a:r>
                      <a:endParaRPr lang="en-US"/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1</a:t>
                      </a:r>
                      <a:endParaRPr lang="en-GB"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40314"/>
                  </a:ext>
                </a:extLst>
              </a:tr>
              <a:tr h="371148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Min Variance</a:t>
                      </a:r>
                      <a:endParaRPr lang="en-GB"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6.1%</a:t>
                      </a:r>
                      <a:endParaRPr lang="en-GB"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4.3%</a:t>
                      </a:r>
                      <a:endParaRPr lang="en-GB"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0.9544</a:t>
                      </a:r>
                      <a:endParaRPr lang="en-US"/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1</a:t>
                      </a:r>
                      <a:endParaRPr lang="en-GB"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3700"/>
                  </a:ext>
                </a:extLst>
              </a:tr>
              <a:tr h="371148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Target 10%</a:t>
                      </a:r>
                      <a:endParaRPr lang="en-GB"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10%</a:t>
                      </a:r>
                      <a:endParaRPr lang="en-GB"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4.39%</a:t>
                      </a:r>
                      <a:endParaRPr lang="en-GB"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1.8237</a:t>
                      </a:r>
                      <a:endParaRPr lang="en-GB"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1</a:t>
                      </a:r>
                      <a:endParaRPr lang="en-GB"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389099"/>
                  </a:ext>
                </a:extLst>
              </a:tr>
              <a:tr h="371148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Long-Only</a:t>
                      </a:r>
                      <a:endParaRPr lang="en-GB"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25.62%</a:t>
                      </a:r>
                      <a:endParaRPr lang="en-GB"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10.34%</a:t>
                      </a:r>
                      <a:endParaRPr lang="en-GB"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2.2839</a:t>
                      </a:r>
                      <a:endParaRPr lang="en-US"/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1</a:t>
                      </a:r>
                      <a:endParaRPr lang="en-GB"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173380"/>
                  </a:ext>
                </a:extLst>
              </a:tr>
              <a:tr h="371148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Equal Weight</a:t>
                      </a:r>
                      <a:endParaRPr lang="en-GB"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13.29%</a:t>
                      </a:r>
                      <a:endParaRPr lang="en-US"/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9.25%</a:t>
                      </a:r>
                      <a:endParaRPr lang="en-US"/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1.2203</a:t>
                      </a:r>
                      <a:endParaRPr lang="en-US"/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200">
                          <a:effectLst/>
                          <a:latin typeface="Aptos"/>
                        </a:rPr>
                        <a:t>1</a:t>
                      </a:r>
                      <a:endParaRPr lang="en-GB">
                        <a:effectLst/>
                        <a:latin typeface="Aptos"/>
                      </a:endParaRPr>
                    </a:p>
                  </a:txBody>
                  <a:tcPr marL="86868" marR="86868" marT="43434" marB="43434"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218784"/>
                  </a:ext>
                </a:extLst>
              </a:tr>
            </a:tbl>
          </a:graphicData>
        </a:graphic>
      </p:graphicFrame>
      <p:pic>
        <p:nvPicPr>
          <p:cNvPr id="3" name="Picture 2" descr="A graph with stars and a blue line&#10;&#10;AI-generated content may be incorrect.">
            <a:extLst>
              <a:ext uri="{FF2B5EF4-FFF2-40B4-BE49-F238E27FC236}">
                <a16:creationId xmlns:a16="http://schemas.microsoft.com/office/drawing/2014/main" id="{8BFB8F71-B26D-1254-3887-C665273F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564" y="3785507"/>
            <a:ext cx="3834064" cy="3069772"/>
          </a:xfrm>
          <a:prstGeom prst="rect">
            <a:avLst/>
          </a:prstGeom>
        </p:spPr>
      </p:pic>
      <p:pic>
        <p:nvPicPr>
          <p:cNvPr id="5" name="Picture 4" descr="A graph with red dots and blue lines&#10;&#10;AI-generated content may be incorrect.">
            <a:extLst>
              <a:ext uri="{FF2B5EF4-FFF2-40B4-BE49-F238E27FC236}">
                <a16:creationId xmlns:a16="http://schemas.microsoft.com/office/drawing/2014/main" id="{CCEF0DD0-9D6E-B21E-2120-E3AE1E6F0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634" y="736647"/>
            <a:ext cx="3828477" cy="30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D55AD-31FE-6572-1AC9-21F5EE36A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B7BD-3FE7-8721-2527-67A564449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11" y="1135513"/>
            <a:ext cx="10515600" cy="47395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b="1">
                <a:ea typeface="+mn-lt"/>
                <a:cs typeface="+mn-lt"/>
              </a:rPr>
              <a:t>Factor-Based Analysis</a:t>
            </a:r>
            <a:endParaRPr lang="en-US"/>
          </a:p>
          <a:p>
            <a:pPr marL="0" indent="0">
              <a:buNone/>
            </a:pPr>
            <a:endParaRPr lang="en-US" sz="2000" b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Using the Carhart 5-factor model, we calculate factor loadings to identify ETFs with high alpha, small-cap tilt, value exposure, momentum, or low volatility.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ea typeface="+mn-lt"/>
                <a:cs typeface="+mn-lt"/>
              </a:rPr>
              <a:t>ETF daily returns are regressed against the daily Factor Loading Beta in Kenneth French's data library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ea typeface="+mn-lt"/>
                <a:cs typeface="+mn-lt"/>
              </a:rPr>
              <a:t>ETFs are then ranked based on their exposure to each of the 5 factors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>
                <a:ea typeface="+mn-lt"/>
                <a:cs typeface="+mn-lt"/>
              </a:rPr>
              <a:t>A portfolio of each factor loading is created comprising of the top ranked ETFs based on their exposure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/>
              <a:t>Multiple Weighting Strategies</a:t>
            </a:r>
            <a:endParaRPr lang="en-US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sz="2000" b="1"/>
          </a:p>
          <a:p>
            <a:pPr lvl="1">
              <a:lnSpc>
                <a:spcPct val="100000"/>
              </a:lnSpc>
              <a:spcBef>
                <a:spcPts val="0"/>
              </a:spcBef>
              <a:buFont typeface="Courier New,monospace" panose="020B0604020202020204" pitchFamily="34" charset="0"/>
              <a:buChar char="o"/>
            </a:pPr>
            <a:r>
              <a:rPr lang="en-US" sz="2000"/>
              <a:t>Portfolios are constructed using various approaches to access their individual performances</a:t>
            </a:r>
            <a:endParaRPr lang="en-US"/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1600"/>
              <a:t>Equal weighting</a:t>
            </a:r>
            <a:endParaRPr lang="en-US"/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1600"/>
              <a:t>Alpha-based</a:t>
            </a:r>
            <a:endParaRPr lang="en-US"/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1600"/>
              <a:t>Risk parity</a:t>
            </a:r>
            <a:endParaRPr lang="en-US"/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20B0604020202020204" pitchFamily="34" charset="0"/>
              <a:buChar char="§"/>
            </a:pPr>
            <a:r>
              <a:rPr lang="en-US" sz="1600"/>
              <a:t>Mean-variance optimization (MVO)</a:t>
            </a:r>
            <a:endParaRPr lang="en-US"/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Courier New,monospace" panose="020B0604020202020204" pitchFamily="34" charset="0"/>
              <a:buChar char="o"/>
            </a:pPr>
            <a:endParaRPr lang="en-US" sz="2000"/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1900" b="1"/>
              <a:t>Black-</a:t>
            </a:r>
            <a:r>
              <a:rPr lang="en-US" sz="1900" b="1" err="1"/>
              <a:t>Litterman</a:t>
            </a:r>
            <a:r>
              <a:rPr lang="en-US" sz="1900" b="1"/>
              <a:t> Optimization</a:t>
            </a:r>
            <a:endParaRPr lang="en-US" sz="190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 sz="1700"/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sz="1900"/>
              <a:t>Incorporates our view on Healthcare underperformance for (Trump Trade</a:t>
            </a:r>
            <a:r>
              <a:rPr lang="en-US" sz="1700"/>
              <a:t>) 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Courier New,monospace" panose="020B0604020202020204" pitchFamily="34" charset="0"/>
              <a:buChar char="o"/>
            </a:pP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marL="457200" lvl="1" indent="0">
              <a:buNone/>
            </a:pPr>
            <a:endParaRPr lang="en-US" sz="28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6BC406-1689-6619-8651-C49B0684EE87}"/>
              </a:ext>
            </a:extLst>
          </p:cNvPr>
          <p:cNvSpPr txBox="1">
            <a:spLocks/>
          </p:cNvSpPr>
          <p:nvPr/>
        </p:nvSpPr>
        <p:spPr>
          <a:xfrm>
            <a:off x="113288" y="97104"/>
            <a:ext cx="11992397" cy="64736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SG" sz="4000" b="1">
                <a:solidFill>
                  <a:schemeClr val="bg1"/>
                </a:solidFill>
                <a:latin typeface="Aptos Light"/>
              </a:rPr>
              <a:t>Strategy Description					   		  </a:t>
            </a:r>
            <a:r>
              <a:rPr lang="en-SG" sz="1600" b="1">
                <a:solidFill>
                  <a:schemeClr val="bg1"/>
                </a:solidFill>
                <a:latin typeface="Aptos Light"/>
              </a:rPr>
              <a:t>QF623</a:t>
            </a:r>
            <a:endParaRPr lang="en-SG" sz="4000" b="1">
              <a:solidFill>
                <a:schemeClr val="bg1"/>
              </a:solidFill>
              <a:latin typeface="Apto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620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D21A2-E684-CF57-773D-B8B4EF246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CC46-7FD8-8165-8FCC-8F81B5074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88" y="97104"/>
            <a:ext cx="11992397" cy="647363"/>
          </a:xfrm>
          <a:solidFill>
            <a:schemeClr val="tx2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SG" sz="4000" b="1" err="1">
                <a:solidFill>
                  <a:schemeClr val="bg1"/>
                </a:solidFill>
                <a:latin typeface="Aptos Light"/>
              </a:rPr>
              <a:t>Carhatt</a:t>
            </a:r>
            <a:r>
              <a:rPr lang="en-SG" sz="4000" b="1">
                <a:solidFill>
                  <a:schemeClr val="bg1"/>
                </a:solidFill>
                <a:latin typeface="Aptos Light"/>
              </a:rPr>
              <a:t> 5 Factor Model  					                    </a:t>
            </a:r>
            <a:r>
              <a:rPr lang="en-SG" sz="1600" b="1">
                <a:solidFill>
                  <a:schemeClr val="bg1"/>
                </a:solidFill>
                <a:latin typeface="Aptos Light"/>
              </a:rPr>
              <a:t>QF623</a:t>
            </a:r>
            <a:endParaRPr lang="en-SG" sz="4000" b="1">
              <a:solidFill>
                <a:schemeClr val="bg1"/>
              </a:solidFill>
              <a:latin typeface="Aptos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156AC-7CBB-2738-2166-C004441CA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847" y="4435823"/>
            <a:ext cx="4974878" cy="28732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SG" sz="1600">
                <a:latin typeface="Aptos Light"/>
              </a:rPr>
              <a:t>Factor data source: Fama-French Data library and Volatility-Minus-Growth (VMG) custom factor using 60-days rolling volatility of market returns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SG" sz="1600">
                <a:latin typeface="Aptos Light"/>
              </a:rPr>
              <a:t>VMG: high volatility periods coincides with market stress and panic selling, and low volatility periods signals calm markets and steady growth 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SG" sz="1600" b="1">
                <a:solidFill>
                  <a:schemeClr val="accent1"/>
                </a:solidFill>
                <a:latin typeface="Aptos Light"/>
              </a:rPr>
              <a:t>Factor loading: OLS regression for each ETF which leads to factor-based selection of strategies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FB42BD-19A6-EF2D-63C9-D64CE831D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317391"/>
              </p:ext>
            </p:extLst>
          </p:nvPr>
        </p:nvGraphicFramePr>
        <p:xfrm>
          <a:off x="360923" y="1472249"/>
          <a:ext cx="485116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580">
                  <a:extLst>
                    <a:ext uri="{9D8B030D-6E8A-4147-A177-3AD203B41FA5}">
                      <a16:colId xmlns:a16="http://schemas.microsoft.com/office/drawing/2014/main" val="2794072282"/>
                    </a:ext>
                  </a:extLst>
                </a:gridCol>
                <a:gridCol w="1486524">
                  <a:extLst>
                    <a:ext uri="{9D8B030D-6E8A-4147-A177-3AD203B41FA5}">
                      <a16:colId xmlns:a16="http://schemas.microsoft.com/office/drawing/2014/main" val="2236563982"/>
                    </a:ext>
                  </a:extLst>
                </a:gridCol>
                <a:gridCol w="2024062">
                  <a:extLst>
                    <a:ext uri="{9D8B030D-6E8A-4147-A177-3AD203B41FA5}">
                      <a16:colId xmlns:a16="http://schemas.microsoft.com/office/drawing/2014/main" val="3287494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Factor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2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lang="en-SG" sz="1200" err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200">
                          <a:solidFill>
                            <a:srgbClr val="FFFFFF"/>
                          </a:solidFill>
                        </a:rPr>
                        <a:t>Economic Rationale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51873"/>
                  </a:ext>
                </a:extLst>
              </a:tr>
              <a:tr h="3280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SG" sz="1200"/>
                        <a:t>Market ( MKT – RF)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200" b="0" i="0" u="none" strike="noStrike" noProof="0">
                          <a:latin typeface="Aptos"/>
                        </a:rPr>
                        <a:t>Market return - Risk-free rate</a:t>
                      </a:r>
                      <a:endParaRPr lang="en-SG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200" b="0" i="0" u="none" strike="noStrike" noProof="0">
                          <a:latin typeface="Aptos"/>
                        </a:rPr>
                        <a:t>Systematic risk compensation</a:t>
                      </a:r>
                      <a:endParaRPr lang="en-SG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034922"/>
                  </a:ext>
                </a:extLst>
              </a:tr>
              <a:tr h="328078">
                <a:tc>
                  <a:txBody>
                    <a:bodyPr/>
                    <a:lstStyle/>
                    <a:p>
                      <a:r>
                        <a:rPr lang="en-SG" sz="1200"/>
                        <a:t>Size (SMB)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/>
                        <a:t>Small Cap – Large Cap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200" b="0" i="0" u="none" strike="noStrike" noProof="0">
                          <a:latin typeface="Aptos"/>
                        </a:rPr>
                        <a:t>Small firms carry higher risk</a:t>
                      </a:r>
                      <a:endParaRPr lang="en-SG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746509"/>
                  </a:ext>
                </a:extLst>
              </a:tr>
              <a:tr h="328078">
                <a:tc>
                  <a:txBody>
                    <a:bodyPr/>
                    <a:lstStyle/>
                    <a:p>
                      <a:r>
                        <a:rPr lang="en-SG" sz="1200"/>
                        <a:t>Value (HML)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200"/>
                        <a:t>Value Stocks – Growth Stocks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200" b="0" i="0" u="none" strike="noStrike" noProof="0"/>
                        <a:t>Value premium (high book-to-market) from distress risk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491953"/>
                  </a:ext>
                </a:extLst>
              </a:tr>
              <a:tr h="164039">
                <a:tc>
                  <a:txBody>
                    <a:bodyPr/>
                    <a:lstStyle/>
                    <a:p>
                      <a:r>
                        <a:rPr lang="en-SG" sz="1200"/>
                        <a:t>Momentum (WML)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200"/>
                        <a:t>Past winners – Past Losers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200" b="0" i="0" u="none" strike="noStrike" noProof="0" err="1">
                          <a:latin typeface="Aptos"/>
                        </a:rPr>
                        <a:t>Behavioral</a:t>
                      </a:r>
                      <a:r>
                        <a:rPr lang="en-SG" sz="1200" b="0" i="0" u="none" strike="noStrike" noProof="0">
                          <a:latin typeface="Aptos"/>
                        </a:rPr>
                        <a:t> biases &amp; information diffusion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686137"/>
                  </a:ext>
                </a:extLst>
              </a:tr>
              <a:tr h="164039">
                <a:tc>
                  <a:txBody>
                    <a:bodyPr/>
                    <a:lstStyle/>
                    <a:p>
                      <a:r>
                        <a:rPr lang="en-SG" sz="1200"/>
                        <a:t>Volatility (VMG)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200"/>
                        <a:t>High Vol – Low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200" b="0" i="0" u="none" strike="noStrike" noProof="0">
                          <a:latin typeface="Aptos"/>
                        </a:rPr>
                        <a:t>Volatility risk premium</a:t>
                      </a:r>
                      <a:endParaRPr lang="en-SG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4404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8BAECA-439E-C6BA-19D9-868EAA0EAADC}"/>
              </a:ext>
            </a:extLst>
          </p:cNvPr>
          <p:cNvSpPr txBox="1"/>
          <p:nvPr/>
        </p:nvSpPr>
        <p:spPr>
          <a:xfrm>
            <a:off x="5443423" y="1467871"/>
            <a:ext cx="389391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SG" sz="1600">
                <a:latin typeface="Aptos Light"/>
              </a:rPr>
              <a:t>Total ETFs </a:t>
            </a:r>
            <a:r>
              <a:rPr lang="en-SG" sz="1600" err="1">
                <a:latin typeface="Aptos Light"/>
              </a:rPr>
              <a:t>analyzed</a:t>
            </a:r>
            <a:r>
              <a:rPr lang="en-SG" sz="1600">
                <a:latin typeface="Aptos Light"/>
              </a:rPr>
              <a:t>: 248 (719 data points)
Average R-squared: 0.596
ETFs with R-squared &gt; 0.7: 107 (43.1%)
ETFs with significant alpha: 7 (2.8%)</a:t>
            </a:r>
            <a:endParaRPr lang="en-US" sz="1600">
              <a:latin typeface="Aptos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B405B-188D-F17C-3E59-52D035C3C04F}"/>
              </a:ext>
            </a:extLst>
          </p:cNvPr>
          <p:cNvSpPr txBox="1"/>
          <p:nvPr/>
        </p:nvSpPr>
        <p:spPr>
          <a:xfrm>
            <a:off x="357188" y="894103"/>
            <a:ext cx="1111929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ea typeface="+mn-lt"/>
                <a:cs typeface="+mn-lt"/>
              </a:rPr>
              <a:t>Rᵢ - RF = αᵢ + β₁(MKT-RF) + β₂(SMB) + β₃(HML) + β₄(WML) + β₅(VMG) + εᵢ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DF2B5-C5AB-760D-43D4-0B18E2257DF1}"/>
              </a:ext>
            </a:extLst>
          </p:cNvPr>
          <p:cNvSpPr txBox="1"/>
          <p:nvPr/>
        </p:nvSpPr>
        <p:spPr>
          <a:xfrm>
            <a:off x="9328263" y="1472405"/>
            <a:ext cx="2464593" cy="92333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5-factor model explains </a:t>
            </a:r>
            <a:r>
              <a:rPr lang="en-GB" b="1">
                <a:ea typeface="+mn-lt"/>
                <a:cs typeface="+mn-lt"/>
              </a:rPr>
              <a:t>59.6%</a:t>
            </a:r>
            <a:r>
              <a:rPr lang="en-GB">
                <a:ea typeface="+mn-lt"/>
                <a:cs typeface="+mn-lt"/>
              </a:rPr>
              <a:t> of the variation in ETF returns</a:t>
            </a:r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66EF2A6-0436-1F8F-D095-84F8D9EC2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52137"/>
              </p:ext>
            </p:extLst>
          </p:nvPr>
        </p:nvGraphicFramePr>
        <p:xfrm>
          <a:off x="5442856" y="2639785"/>
          <a:ext cx="4462224" cy="1830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343">
                  <a:extLst>
                    <a:ext uri="{9D8B030D-6E8A-4147-A177-3AD203B41FA5}">
                      <a16:colId xmlns:a16="http://schemas.microsoft.com/office/drawing/2014/main" val="2550608159"/>
                    </a:ext>
                  </a:extLst>
                </a:gridCol>
                <a:gridCol w="1142568">
                  <a:extLst>
                    <a:ext uri="{9D8B030D-6E8A-4147-A177-3AD203B41FA5}">
                      <a16:colId xmlns:a16="http://schemas.microsoft.com/office/drawing/2014/main" val="1340990212"/>
                    </a:ext>
                  </a:extLst>
                </a:gridCol>
                <a:gridCol w="1080303">
                  <a:extLst>
                    <a:ext uri="{9D8B030D-6E8A-4147-A177-3AD203B41FA5}">
                      <a16:colId xmlns:a16="http://schemas.microsoft.com/office/drawing/2014/main" val="1831065065"/>
                    </a:ext>
                  </a:extLst>
                </a:gridCol>
                <a:gridCol w="1147010">
                  <a:extLst>
                    <a:ext uri="{9D8B030D-6E8A-4147-A177-3AD203B41FA5}">
                      <a16:colId xmlns:a16="http://schemas.microsoft.com/office/drawing/2014/main" val="1645266055"/>
                    </a:ext>
                  </a:extLst>
                </a:gridCol>
              </a:tblGrid>
              <a:tr h="3602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Factor</a:t>
                      </a:r>
                      <a:endParaRPr lang="en-US" sz="120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Mean Loading</a:t>
                      </a:r>
                      <a:endParaRPr lang="en-US" sz="120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Significance</a:t>
                      </a:r>
                      <a:endParaRPr lang="en-US" sz="120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Std dev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81088"/>
                  </a:ext>
                </a:extLst>
              </a:tr>
              <a:tr h="2067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Market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0.677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96.4%</a:t>
                      </a:r>
                      <a:endParaRPr lang="en-US" sz="1200" b="0" i="0" u="none" strike="noStrike" noProof="0"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0.927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97505"/>
                  </a:ext>
                </a:extLst>
              </a:tr>
              <a:tr h="2067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SMB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0.138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58.5%</a:t>
                      </a:r>
                      <a:endParaRPr lang="en-US" sz="1200" b="0" i="0" u="none" strike="noStrike" noProof="0"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0.402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13115"/>
                  </a:ext>
                </a:extLst>
              </a:tr>
              <a:tr h="2067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HML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0.170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77.0%</a:t>
                      </a:r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0.408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92335"/>
                  </a:ext>
                </a:extLst>
              </a:tr>
              <a:tr h="2760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WML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-0.093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76.6%</a:t>
                      </a:r>
                      <a:endParaRPr lang="en-US" sz="1200" b="0" i="0" u="none" strike="noStrike" noProof="0"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0.164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698972"/>
                  </a:ext>
                </a:extLst>
              </a:tr>
              <a:tr h="2067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VMG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0.010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42.3%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Aptos"/>
                        </a:rPr>
                        <a:t>0.208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7088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F263D5-5D86-4C81-DDAA-D8EE915FB72F}"/>
              </a:ext>
            </a:extLst>
          </p:cNvPr>
          <p:cNvSpPr txBox="1"/>
          <p:nvPr/>
        </p:nvSpPr>
        <p:spPr>
          <a:xfrm>
            <a:off x="9980838" y="2822347"/>
            <a:ext cx="211704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The average ETF has </a:t>
            </a:r>
            <a:r>
              <a:rPr lang="en-GB" b="1">
                <a:ea typeface="+mn-lt"/>
                <a:cs typeface="+mn-lt"/>
              </a:rPr>
              <a:t>negative momentum exposure</a:t>
            </a:r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DDD7446-075D-BF86-C30B-45E74C047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859028"/>
              </p:ext>
            </p:extLst>
          </p:nvPr>
        </p:nvGraphicFramePr>
        <p:xfrm>
          <a:off x="5440680" y="4604947"/>
          <a:ext cx="4560702" cy="1844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117">
                  <a:extLst>
                    <a:ext uri="{9D8B030D-6E8A-4147-A177-3AD203B41FA5}">
                      <a16:colId xmlns:a16="http://schemas.microsoft.com/office/drawing/2014/main" val="2720004879"/>
                    </a:ext>
                  </a:extLst>
                </a:gridCol>
                <a:gridCol w="760117">
                  <a:extLst>
                    <a:ext uri="{9D8B030D-6E8A-4147-A177-3AD203B41FA5}">
                      <a16:colId xmlns:a16="http://schemas.microsoft.com/office/drawing/2014/main" val="174968627"/>
                    </a:ext>
                  </a:extLst>
                </a:gridCol>
                <a:gridCol w="760117">
                  <a:extLst>
                    <a:ext uri="{9D8B030D-6E8A-4147-A177-3AD203B41FA5}">
                      <a16:colId xmlns:a16="http://schemas.microsoft.com/office/drawing/2014/main" val="1260913304"/>
                    </a:ext>
                  </a:extLst>
                </a:gridCol>
                <a:gridCol w="760117">
                  <a:extLst>
                    <a:ext uri="{9D8B030D-6E8A-4147-A177-3AD203B41FA5}">
                      <a16:colId xmlns:a16="http://schemas.microsoft.com/office/drawing/2014/main" val="3383249241"/>
                    </a:ext>
                  </a:extLst>
                </a:gridCol>
                <a:gridCol w="760117">
                  <a:extLst>
                    <a:ext uri="{9D8B030D-6E8A-4147-A177-3AD203B41FA5}">
                      <a16:colId xmlns:a16="http://schemas.microsoft.com/office/drawing/2014/main" val="2459752991"/>
                    </a:ext>
                  </a:extLst>
                </a:gridCol>
                <a:gridCol w="760117">
                  <a:extLst>
                    <a:ext uri="{9D8B030D-6E8A-4147-A177-3AD203B41FA5}">
                      <a16:colId xmlns:a16="http://schemas.microsoft.com/office/drawing/2014/main" val="3388848631"/>
                    </a:ext>
                  </a:extLst>
                </a:gridCol>
              </a:tblGrid>
              <a:tr h="30746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20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MKT_RF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SMB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HML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WML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/>
                        <a:t>VMG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737986"/>
                  </a:ext>
                </a:extLst>
              </a:tr>
              <a:tr h="307461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MKT_RF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0.335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-0.316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-0.248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-0.843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991752"/>
                  </a:ext>
                </a:extLst>
              </a:tr>
              <a:tr h="307461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SMB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0.335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-0.067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-0.406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0.221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78443"/>
                  </a:ext>
                </a:extLst>
              </a:tr>
              <a:tr h="307461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HML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-0.316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-0.067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0.179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-0.308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127929"/>
                  </a:ext>
                </a:extLst>
              </a:tr>
              <a:tr h="307461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WML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-0.248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-0.406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0.179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-0.374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16105"/>
                  </a:ext>
                </a:extLst>
              </a:tr>
              <a:tr h="3074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>
                          <a:solidFill>
                            <a:schemeClr val="bg1"/>
                          </a:solidFill>
                        </a:rPr>
                        <a:t>VMG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0.843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0.221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-0.308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-0374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87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754C7E7-CC88-1D93-7A90-EA66D912116E}"/>
              </a:ext>
            </a:extLst>
          </p:cNvPr>
          <p:cNvSpPr txBox="1"/>
          <p:nvPr/>
        </p:nvSpPr>
        <p:spPr>
          <a:xfrm>
            <a:off x="10052276" y="4607719"/>
            <a:ext cx="198494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ea typeface="+mn-lt"/>
                <a:cs typeface="+mn-lt"/>
              </a:rPr>
              <a:t>SMB ↔ WML: -0.406 (Small caps hate momentum) </a:t>
            </a:r>
          </a:p>
          <a:p>
            <a:endParaRPr lang="en-GB" sz="1600">
              <a:ea typeface="+mn-lt"/>
              <a:cs typeface="+mn-lt"/>
            </a:endParaRPr>
          </a:p>
          <a:p>
            <a:r>
              <a:rPr lang="en-GB" sz="1600">
                <a:ea typeface="+mn-lt"/>
                <a:cs typeface="+mn-lt"/>
              </a:rPr>
              <a:t>HML ↔ MKT: -0.316 (Value is defensive) 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6574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E451C-6924-36CA-F96F-8402F2C9A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08E6-FFC4-53BA-F043-E29E53E47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88" y="97104"/>
            <a:ext cx="11992397" cy="647363"/>
          </a:xfrm>
          <a:solidFill>
            <a:schemeClr val="tx2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SG" sz="4000" b="1">
                <a:solidFill>
                  <a:schemeClr val="bg1"/>
                </a:solidFill>
                <a:latin typeface="Aptos Light" panose="020B0004020202020204" pitchFamily="34" charset="0"/>
              </a:rPr>
              <a:t>Portfolio Selection								  </a:t>
            </a:r>
            <a:r>
              <a:rPr lang="en-SG" sz="1600" b="1">
                <a:solidFill>
                  <a:schemeClr val="bg1"/>
                </a:solidFill>
                <a:latin typeface="Aptos Light" panose="020B0004020202020204" pitchFamily="34" charset="0"/>
              </a:rPr>
              <a:t>QF623</a:t>
            </a:r>
            <a:endParaRPr lang="en-SG" sz="4000" b="1">
              <a:solidFill>
                <a:schemeClr val="bg1"/>
              </a:solidFill>
              <a:latin typeface="Aptos Light" panose="020B00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F55955-EB99-A35C-A1B8-885D9D06B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12494"/>
              </p:ext>
            </p:extLst>
          </p:nvPr>
        </p:nvGraphicFramePr>
        <p:xfrm>
          <a:off x="218485" y="3065677"/>
          <a:ext cx="705308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651">
                  <a:extLst>
                    <a:ext uri="{9D8B030D-6E8A-4147-A177-3AD203B41FA5}">
                      <a16:colId xmlns:a16="http://schemas.microsoft.com/office/drawing/2014/main" val="2794072282"/>
                    </a:ext>
                  </a:extLst>
                </a:gridCol>
                <a:gridCol w="620397">
                  <a:extLst>
                    <a:ext uri="{9D8B030D-6E8A-4147-A177-3AD203B41FA5}">
                      <a16:colId xmlns:a16="http://schemas.microsoft.com/office/drawing/2014/main" val="2236563982"/>
                    </a:ext>
                  </a:extLst>
                </a:gridCol>
                <a:gridCol w="720748">
                  <a:extLst>
                    <a:ext uri="{9D8B030D-6E8A-4147-A177-3AD203B41FA5}">
                      <a16:colId xmlns:a16="http://schemas.microsoft.com/office/drawing/2014/main" val="1218117448"/>
                    </a:ext>
                  </a:extLst>
                </a:gridCol>
                <a:gridCol w="720748">
                  <a:extLst>
                    <a:ext uri="{9D8B030D-6E8A-4147-A177-3AD203B41FA5}">
                      <a16:colId xmlns:a16="http://schemas.microsoft.com/office/drawing/2014/main" val="1532545135"/>
                    </a:ext>
                  </a:extLst>
                </a:gridCol>
                <a:gridCol w="720748">
                  <a:extLst>
                    <a:ext uri="{9D8B030D-6E8A-4147-A177-3AD203B41FA5}">
                      <a16:colId xmlns:a16="http://schemas.microsoft.com/office/drawing/2014/main" val="2258277780"/>
                    </a:ext>
                  </a:extLst>
                </a:gridCol>
                <a:gridCol w="702698">
                  <a:extLst>
                    <a:ext uri="{9D8B030D-6E8A-4147-A177-3AD203B41FA5}">
                      <a16:colId xmlns:a16="http://schemas.microsoft.com/office/drawing/2014/main" val="207851617"/>
                    </a:ext>
                  </a:extLst>
                </a:gridCol>
                <a:gridCol w="702698">
                  <a:extLst>
                    <a:ext uri="{9D8B030D-6E8A-4147-A177-3AD203B41FA5}">
                      <a16:colId xmlns:a16="http://schemas.microsoft.com/office/drawing/2014/main" val="1719039572"/>
                    </a:ext>
                  </a:extLst>
                </a:gridCol>
                <a:gridCol w="702698">
                  <a:extLst>
                    <a:ext uri="{9D8B030D-6E8A-4147-A177-3AD203B41FA5}">
                      <a16:colId xmlns:a16="http://schemas.microsoft.com/office/drawing/2014/main" val="32874948"/>
                    </a:ext>
                  </a:extLst>
                </a:gridCol>
                <a:gridCol w="702698">
                  <a:extLst>
                    <a:ext uri="{9D8B030D-6E8A-4147-A177-3AD203B41FA5}">
                      <a16:colId xmlns:a16="http://schemas.microsoft.com/office/drawing/2014/main" val="262476305"/>
                    </a:ext>
                  </a:extLst>
                </a:gridCol>
              </a:tblGrid>
              <a:tr h="274129">
                <a:tc rowSpan="3">
                  <a:txBody>
                    <a:bodyPr/>
                    <a:lstStyle/>
                    <a:p>
                      <a:endParaRPr lang="en-SG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SG" sz="1200">
                          <a:solidFill>
                            <a:schemeClr val="tx1"/>
                          </a:solidFill>
                        </a:rPr>
                        <a:t>Sharpe Ratio Comparison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05747"/>
                  </a:ext>
                </a:extLst>
              </a:tr>
              <a:tr h="274129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200">
                          <a:solidFill>
                            <a:schemeClr val="tx1"/>
                          </a:solidFill>
                        </a:rPr>
                        <a:t>In-Sample (2022-2023)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SG" sz="1200">
                          <a:solidFill>
                            <a:schemeClr val="tx1"/>
                          </a:solidFill>
                        </a:rPr>
                        <a:t>Out-Sample (2024)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051873"/>
                  </a:ext>
                </a:extLst>
              </a:tr>
              <a:tr h="63963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solidFill>
                            <a:schemeClr val="tx1"/>
                          </a:solidFill>
                        </a:rPr>
                        <a:t>Equal Weight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solidFill>
                            <a:schemeClr val="tx1"/>
                          </a:solidFill>
                        </a:rPr>
                        <a:t>Alpha Weight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solidFill>
                            <a:schemeClr val="tx1"/>
                          </a:solidFill>
                        </a:rPr>
                        <a:t>Equal Risk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>
                          <a:solidFill>
                            <a:schemeClr val="tx1"/>
                          </a:solidFill>
                        </a:rPr>
                        <a:t>MVO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solidFill>
                            <a:schemeClr val="tx1"/>
                          </a:solidFill>
                        </a:rPr>
                        <a:t>Equal Weight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solidFill>
                            <a:schemeClr val="tx1"/>
                          </a:solidFill>
                        </a:rPr>
                        <a:t>Alpha Weight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>
                          <a:solidFill>
                            <a:schemeClr val="tx1"/>
                          </a:solidFill>
                        </a:rPr>
                        <a:t>Equal Risk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>
                          <a:solidFill>
                            <a:schemeClr val="tx1"/>
                          </a:solidFill>
                        </a:rPr>
                        <a:t>MVO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815358"/>
                  </a:ext>
                </a:extLst>
              </a:tr>
              <a:tr h="274129">
                <a:tc>
                  <a:txBody>
                    <a:bodyPr/>
                    <a:lstStyle/>
                    <a:p>
                      <a:r>
                        <a:rPr lang="en-SG" sz="1200"/>
                        <a:t>Small_Cap_Tilt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-0.3511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0.3664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-0.2716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0.9027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-0.0597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0.1361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-0.1385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6746509"/>
                  </a:ext>
                </a:extLst>
              </a:tr>
              <a:tr h="274129">
                <a:tc>
                  <a:txBody>
                    <a:bodyPr/>
                    <a:lstStyle/>
                    <a:p>
                      <a:r>
                        <a:rPr lang="en-SG" sz="1200"/>
                        <a:t>Value_Tilt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0.7866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0.8818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0.5167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3491953"/>
                  </a:ext>
                </a:extLst>
              </a:tr>
              <a:tr h="274129">
                <a:tc>
                  <a:txBody>
                    <a:bodyPr/>
                    <a:lstStyle/>
                    <a:p>
                      <a:r>
                        <a:rPr lang="en-SG" sz="1200"/>
                        <a:t>Momentum_Tilt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0.6949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1.9143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0.6037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0.6051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-0.7598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3686137"/>
                  </a:ext>
                </a:extLst>
              </a:tr>
              <a:tr h="274129">
                <a:tc>
                  <a:txBody>
                    <a:bodyPr/>
                    <a:lstStyle/>
                    <a:p>
                      <a:r>
                        <a:rPr lang="en-SG" sz="1200"/>
                        <a:t>Volatility_Tilt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0.7714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0.9195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0.3907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9440409"/>
                  </a:ext>
                </a:extLst>
              </a:tr>
              <a:tr h="274129">
                <a:tc>
                  <a:txBody>
                    <a:bodyPr/>
                    <a:lstStyle/>
                    <a:p>
                      <a:r>
                        <a:rPr lang="en-SG" sz="1200"/>
                        <a:t>Low_Volatility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-0.3064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-0.3212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1.2625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0.1317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0.4905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-0.7224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9286688"/>
                  </a:ext>
                </a:extLst>
              </a:tr>
              <a:tr h="274129">
                <a:tc>
                  <a:txBody>
                    <a:bodyPr/>
                    <a:lstStyle/>
                    <a:p>
                      <a:r>
                        <a:rPr lang="en-SG" sz="1200" b="0"/>
                        <a:t>Multi_Factor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0.0919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1.0991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1.1463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1.1618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0205548"/>
                  </a:ext>
                </a:extLst>
              </a:tr>
              <a:tr h="274129">
                <a:tc>
                  <a:txBody>
                    <a:bodyPr/>
                    <a:lstStyle/>
                    <a:p>
                      <a:r>
                        <a:rPr lang="en-SG" sz="1200" b="1" err="1"/>
                        <a:t>Black_Litterman</a:t>
                      </a:r>
                      <a:endParaRPr lang="en-SG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0.1779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0.1818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0.5028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1.2087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1.1459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1.1936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1.1618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781853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28CEECC-57CF-4A2D-6B36-91C9EFA23DA4}"/>
              </a:ext>
            </a:extLst>
          </p:cNvPr>
          <p:cNvGraphicFramePr>
            <a:graphicFrameLocks noGrp="1"/>
          </p:cNvGraphicFramePr>
          <p:nvPr/>
        </p:nvGraphicFramePr>
        <p:xfrm>
          <a:off x="218484" y="916282"/>
          <a:ext cx="7053083" cy="1980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232">
                  <a:extLst>
                    <a:ext uri="{9D8B030D-6E8A-4147-A177-3AD203B41FA5}">
                      <a16:colId xmlns:a16="http://schemas.microsoft.com/office/drawing/2014/main" val="150951778"/>
                    </a:ext>
                  </a:extLst>
                </a:gridCol>
                <a:gridCol w="1827993">
                  <a:extLst>
                    <a:ext uri="{9D8B030D-6E8A-4147-A177-3AD203B41FA5}">
                      <a16:colId xmlns:a16="http://schemas.microsoft.com/office/drawing/2014/main" val="3806719846"/>
                    </a:ext>
                  </a:extLst>
                </a:gridCol>
                <a:gridCol w="585908">
                  <a:extLst>
                    <a:ext uri="{9D8B030D-6E8A-4147-A177-3AD203B41FA5}">
                      <a16:colId xmlns:a16="http://schemas.microsoft.com/office/drawing/2014/main" val="2295481422"/>
                    </a:ext>
                  </a:extLst>
                </a:gridCol>
                <a:gridCol w="1068674">
                  <a:extLst>
                    <a:ext uri="{9D8B030D-6E8A-4147-A177-3AD203B41FA5}">
                      <a16:colId xmlns:a16="http://schemas.microsoft.com/office/drawing/2014/main" val="3066271243"/>
                    </a:ext>
                  </a:extLst>
                </a:gridCol>
                <a:gridCol w="2192276">
                  <a:extLst>
                    <a:ext uri="{9D8B030D-6E8A-4147-A177-3AD203B41FA5}">
                      <a16:colId xmlns:a16="http://schemas.microsoft.com/office/drawing/2014/main" val="189052325"/>
                    </a:ext>
                  </a:extLst>
                </a:gridCol>
              </a:tblGrid>
              <a:tr h="284521">
                <a:tc>
                  <a:txBody>
                    <a:bodyPr/>
                    <a:lstStyle/>
                    <a:p>
                      <a:endParaRPr lang="en-SG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solidFill>
                            <a:schemeClr val="tx1"/>
                          </a:solidFill>
                        </a:rPr>
                        <a:t>Selection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SG" sz="1200" baseline="300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solidFill>
                            <a:schemeClr val="tx1"/>
                          </a:solidFill>
                        </a:rPr>
                        <a:t>ETF counts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972515"/>
                  </a:ext>
                </a:extLst>
              </a:tr>
              <a:tr h="284521">
                <a:tc>
                  <a:txBody>
                    <a:bodyPr/>
                    <a:lstStyle/>
                    <a:p>
                      <a:r>
                        <a:rPr lang="en-SG" sz="1200"/>
                        <a:t>Small_Cap_Tilt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SMB Loading &gt; 0.316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&gt;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Small cap factor exposure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9719"/>
                  </a:ext>
                </a:extLst>
              </a:tr>
              <a:tr h="284521">
                <a:tc>
                  <a:txBody>
                    <a:bodyPr/>
                    <a:lstStyle/>
                    <a:p>
                      <a:r>
                        <a:rPr lang="en-SG" sz="1200"/>
                        <a:t>Value_Tilt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HML Loading &gt; 0.393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&gt;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Value factor exposure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94055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r>
                        <a:rPr lang="en-SG" sz="1200"/>
                        <a:t>Momentum_Tilt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WML Loading &gt; 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&gt;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Momentum factor exposure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70404"/>
                  </a:ext>
                </a:extLst>
              </a:tr>
              <a:tr h="284521">
                <a:tc>
                  <a:txBody>
                    <a:bodyPr/>
                    <a:lstStyle/>
                    <a:p>
                      <a:r>
                        <a:rPr lang="en-SG" sz="1200"/>
                        <a:t>Volatility_Tilt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VMG Loading &gt; 0.094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&gt;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Volatility factor exposure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2163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r>
                        <a:rPr lang="en-SG" sz="1200"/>
                        <a:t>Low_Volatility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VMG Loading &lt; -0.117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&gt;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/>
                        <a:t>Low Volatility factor exposure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607450"/>
                  </a:ext>
                </a:extLst>
              </a:tr>
              <a:tr h="284521">
                <a:tc>
                  <a:txBody>
                    <a:bodyPr/>
                    <a:lstStyle/>
                    <a:p>
                      <a:r>
                        <a:rPr lang="en-SG" sz="1200" b="1"/>
                        <a:t>Multi_Factor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/>
                        <a:t>Alpha &gt; 0, |Beta| &lt; 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/>
                        <a:t>&gt; 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1"/>
                        <a:t>Diversified, positive 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88940"/>
                  </a:ext>
                </a:extLst>
              </a:tr>
            </a:tbl>
          </a:graphicData>
        </a:graphic>
      </p:graphicFrame>
      <p:sp>
        <p:nvSpPr>
          <p:cNvPr id="20" name="Subtitle 2">
            <a:extLst>
              <a:ext uri="{FF2B5EF4-FFF2-40B4-BE49-F238E27FC236}">
                <a16:creationId xmlns:a16="http://schemas.microsoft.com/office/drawing/2014/main" id="{3759AB5E-D001-DDC4-C286-B6F64BD14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8918" y="927479"/>
            <a:ext cx="4700123" cy="3055962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SG" sz="1600">
                <a:latin typeface="Aptos Light" panose="020B0004020202020204" pitchFamily="34" charset="0"/>
              </a:rPr>
              <a:t>We analysed 6 different portfolio strategies.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SG" sz="1600">
                <a:latin typeface="Aptos Light" panose="020B0004020202020204" pitchFamily="34" charset="0"/>
              </a:rPr>
              <a:t>For each strategy, we investigated the effects of different weighting in each portfolio component.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SG" sz="1700">
                <a:latin typeface="Aptos Light" panose="020B0004020202020204" pitchFamily="34" charset="0"/>
              </a:rPr>
              <a:t>Equal weight, Alpha weight – proportional to alpha, normalized. Equal weight – proportional to volatility, normalized. MVO.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SG" sz="1600">
                <a:latin typeface="Aptos Light" panose="020B0004020202020204" pitchFamily="34" charset="0"/>
              </a:rPr>
              <a:t>Amongst the different weightage portfolios, for in-sample data, MVO performed the best (obvious)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SG" sz="1600" b="1">
                <a:solidFill>
                  <a:schemeClr val="accent1"/>
                </a:solidFill>
                <a:latin typeface="Aptos Light" panose="020B0004020202020204" pitchFamily="34" charset="0"/>
              </a:rPr>
              <a:t>However, for out-sample data, MVO does not always perform the best, although it still did for the Multi_Factor portfolio. 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55F8CD0-559F-0D49-DD7F-BC567A4FBF1B}"/>
              </a:ext>
            </a:extLst>
          </p:cNvPr>
          <p:cNvSpPr txBox="1">
            <a:spLocks/>
          </p:cNvSpPr>
          <p:nvPr/>
        </p:nvSpPr>
        <p:spPr>
          <a:xfrm>
            <a:off x="7348918" y="4176434"/>
            <a:ext cx="4700123" cy="245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SG" sz="1600">
                <a:latin typeface="Aptos Light" panose="020B0004020202020204" pitchFamily="34" charset="0"/>
              </a:rPr>
              <a:t>The multi-factor portfolio strategy combines positive alpha, high R-squared and reasonable market beta. 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SG" sz="1600" b="1">
                <a:solidFill>
                  <a:schemeClr val="accent1"/>
                </a:solidFill>
                <a:latin typeface="Aptos Light" panose="020B0004020202020204" pitchFamily="34" charset="0"/>
              </a:rPr>
              <a:t>Leveraging the Carhart 5-factor model (Market, SMB, HML WML, VMG), rather than stripping out one factor at a time</a:t>
            </a:r>
          </a:p>
        </p:txBody>
      </p:sp>
    </p:spTree>
    <p:extLst>
      <p:ext uri="{BB962C8B-B14F-4D97-AF65-F5344CB8AC3E}">
        <p14:creationId xmlns:p14="http://schemas.microsoft.com/office/powerpoint/2010/main" val="207789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8F7D9C-852C-3D27-1C35-B739F3273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1551190D-8BF3-C472-DBD4-45D4C461DB28}"/>
              </a:ext>
            </a:extLst>
          </p:cNvPr>
          <p:cNvSpPr txBox="1">
            <a:spLocks/>
          </p:cNvSpPr>
          <p:nvPr/>
        </p:nvSpPr>
        <p:spPr>
          <a:xfrm>
            <a:off x="169317" y="108310"/>
            <a:ext cx="11992397" cy="64736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SG" sz="5200" b="1">
                <a:solidFill>
                  <a:schemeClr val="bg1"/>
                </a:solidFill>
                <a:latin typeface="Aptos Light"/>
              </a:rPr>
              <a:t>Performance Attribution Analysis</a:t>
            </a:r>
            <a:r>
              <a:rPr lang="en-SG" sz="1600" b="1">
                <a:solidFill>
                  <a:schemeClr val="bg1"/>
                </a:solidFill>
                <a:latin typeface="Aptos Light"/>
              </a:rPr>
              <a:t>                         </a:t>
            </a:r>
            <a:r>
              <a:rPr lang="en-SG" sz="1600" b="1" dirty="0">
                <a:solidFill>
                  <a:schemeClr val="bg1"/>
                </a:solidFill>
                <a:latin typeface="Aptos Light"/>
              </a:rPr>
              <a:t>   </a:t>
            </a:r>
            <a:r>
              <a:rPr lang="en-SG" sz="1600" b="1">
                <a:solidFill>
                  <a:schemeClr val="bg1"/>
                </a:solidFill>
                <a:latin typeface="Aptos Light"/>
              </a:rPr>
              <a:t>QF623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290A830-BD2B-FB89-FDAD-2E4AE4AD9EA3}"/>
              </a:ext>
            </a:extLst>
          </p:cNvPr>
          <p:cNvSpPr txBox="1">
            <a:spLocks/>
          </p:cNvSpPr>
          <p:nvPr/>
        </p:nvSpPr>
        <p:spPr>
          <a:xfrm>
            <a:off x="8723335" y="1191015"/>
            <a:ext cx="3430601" cy="346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SG" sz="1600">
                <a:latin typeface="Aptos Light"/>
              </a:rPr>
              <a:t>Key Insights</a:t>
            </a:r>
            <a:endParaRPr lang="en-US" sz="1600">
              <a:latin typeface="Aptos Light"/>
            </a:endParaRPr>
          </a:p>
          <a:p>
            <a:pPr marL="285750" indent="-285750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SG" sz="1600">
                <a:latin typeface="Aptos Light"/>
              </a:rPr>
              <a:t>Black-</a:t>
            </a:r>
            <a:r>
              <a:rPr lang="en-SG" sz="1600" err="1">
                <a:latin typeface="Aptos Light"/>
              </a:rPr>
              <a:t>Litterman</a:t>
            </a:r>
            <a:r>
              <a:rPr lang="en-SG" sz="1600">
                <a:latin typeface="Aptos Light"/>
              </a:rPr>
              <a:t> View: Incorporates view that Healthcare (e.g., XBI) underperforms Broad Market</a:t>
            </a:r>
          </a:p>
          <a:p>
            <a:pPr marL="285750" indent="-285750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SG" sz="1600">
                <a:latin typeface="Aptos Light"/>
              </a:rPr>
              <a:t>In-Sample Data: 2022–2023 (500 dates, 247 ETFs)</a:t>
            </a:r>
            <a:endParaRPr lang="en-US" sz="1600">
              <a:latin typeface="Aptos Light"/>
            </a:endParaRPr>
          </a:p>
          <a:p>
            <a:pPr marL="285750" indent="-285750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SG" sz="1600">
                <a:latin typeface="Aptos Light"/>
              </a:rPr>
              <a:t>Out-of-Sample Data: 2024 (250 dates, 244 ETFs </a:t>
            </a:r>
            <a:r>
              <a:rPr lang="en-SG" sz="1600" err="1">
                <a:latin typeface="Aptos Light"/>
              </a:rPr>
              <a:t>analyzed</a:t>
            </a:r>
            <a:r>
              <a:rPr lang="en-SG" sz="1600">
                <a:latin typeface="Aptos Light"/>
              </a:rPr>
              <a:t> after 4 </a:t>
            </a:r>
            <a:r>
              <a:rPr lang="en-SG" sz="1600" err="1">
                <a:latin typeface="Aptos Light"/>
              </a:rPr>
              <a:t>delistings</a:t>
            </a:r>
            <a:r>
              <a:rPr lang="en-SG" sz="1600">
                <a:latin typeface="Aptos Light"/>
              </a:rPr>
              <a:t>).</a:t>
            </a:r>
            <a:endParaRPr lang="en-US" sz="1600">
              <a:latin typeface="Aptos Light"/>
            </a:endParaRPr>
          </a:p>
          <a:p>
            <a:pPr marL="285750" indent="-285750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SG" sz="1600">
                <a:latin typeface="Aptos Light"/>
              </a:rPr>
              <a:t>Performance Impact: Black-</a:t>
            </a:r>
            <a:r>
              <a:rPr lang="en-SG" sz="1600" err="1">
                <a:latin typeface="Aptos Light"/>
              </a:rPr>
              <a:t>Litterman</a:t>
            </a:r>
            <a:r>
              <a:rPr lang="en-SG" sz="1600">
                <a:latin typeface="Aptos Light"/>
              </a:rPr>
              <a:t> improves Sharpe Ratio (e.g., Balanced Multi-Factor: 0.0919 → 0.1779 in-sample, 1.1074 → 1.2087 out-of-sample).</a:t>
            </a:r>
            <a:endParaRPr lang="en-US" sz="1600">
              <a:latin typeface="Aptos Light"/>
            </a:endParaRPr>
          </a:p>
        </p:txBody>
      </p:sp>
      <p:pic>
        <p:nvPicPr>
          <p:cNvPr id="2" name="Picture 1" descr="A graph with blue and green bars&#10;&#10;AI-generated content may be incorrect.">
            <a:extLst>
              <a:ext uri="{FF2B5EF4-FFF2-40B4-BE49-F238E27FC236}">
                <a16:creationId xmlns:a16="http://schemas.microsoft.com/office/drawing/2014/main" id="{F3D109F3-CAD1-95F7-6DC8-AD61AB94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319"/>
            <a:ext cx="8719595" cy="493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2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9B298C-F742-1FBC-27CF-3E90EE618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C5A9C5BA-2830-5694-835F-CDEA4FCCF105}"/>
              </a:ext>
            </a:extLst>
          </p:cNvPr>
          <p:cNvSpPr txBox="1">
            <a:spLocks/>
          </p:cNvSpPr>
          <p:nvPr/>
        </p:nvSpPr>
        <p:spPr>
          <a:xfrm>
            <a:off x="169317" y="108310"/>
            <a:ext cx="11992397" cy="64736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SG" sz="5200" b="1">
                <a:solidFill>
                  <a:schemeClr val="bg1"/>
                </a:solidFill>
                <a:latin typeface="Aptos Light"/>
              </a:rPr>
              <a:t>Performance Attribution Analysis</a:t>
            </a:r>
            <a:r>
              <a:rPr lang="en-SG" sz="1600" b="1">
                <a:solidFill>
                  <a:schemeClr val="bg1"/>
                </a:solidFill>
                <a:latin typeface="Aptos Light"/>
              </a:rPr>
              <a:t>                         </a:t>
            </a:r>
            <a:r>
              <a:rPr lang="en-SG" sz="1600" b="1" dirty="0">
                <a:solidFill>
                  <a:schemeClr val="bg1"/>
                </a:solidFill>
                <a:latin typeface="Aptos Light"/>
              </a:rPr>
              <a:t>  </a:t>
            </a:r>
            <a:r>
              <a:rPr lang="en-SG" sz="1600" b="1">
                <a:solidFill>
                  <a:schemeClr val="bg1"/>
                </a:solidFill>
                <a:latin typeface="Aptos Light"/>
              </a:rPr>
              <a:t>QF623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FF6214-1B82-E6CF-6FB6-60BE55014E08}"/>
              </a:ext>
            </a:extLst>
          </p:cNvPr>
          <p:cNvSpPr/>
          <p:nvPr/>
        </p:nvSpPr>
        <p:spPr>
          <a:xfrm>
            <a:off x="169395" y="879848"/>
            <a:ext cx="2228133" cy="39353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SG" sz="1600" b="1">
                <a:solidFill>
                  <a:schemeClr val="tx1"/>
                </a:solidFill>
                <a:latin typeface="Aptos Light"/>
                <a:ea typeface="Calibri"/>
                <a:cs typeface="Calibri"/>
              </a:rPr>
              <a:t>In-Sample (2022-2023)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9EE809-1B8E-161A-DD4A-CD43E54B4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2366"/>
              </p:ext>
            </p:extLst>
          </p:nvPr>
        </p:nvGraphicFramePr>
        <p:xfrm>
          <a:off x="167268" y="1275450"/>
          <a:ext cx="11878214" cy="36083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2677">
                  <a:extLst>
                    <a:ext uri="{9D8B030D-6E8A-4147-A177-3AD203B41FA5}">
                      <a16:colId xmlns:a16="http://schemas.microsoft.com/office/drawing/2014/main" val="270481367"/>
                    </a:ext>
                  </a:extLst>
                </a:gridCol>
                <a:gridCol w="1535586">
                  <a:extLst>
                    <a:ext uri="{9D8B030D-6E8A-4147-A177-3AD203B41FA5}">
                      <a16:colId xmlns:a16="http://schemas.microsoft.com/office/drawing/2014/main" val="4158585703"/>
                    </a:ext>
                  </a:extLst>
                </a:gridCol>
                <a:gridCol w="1535586">
                  <a:extLst>
                    <a:ext uri="{9D8B030D-6E8A-4147-A177-3AD203B41FA5}">
                      <a16:colId xmlns:a16="http://schemas.microsoft.com/office/drawing/2014/main" val="4233557456"/>
                    </a:ext>
                  </a:extLst>
                </a:gridCol>
                <a:gridCol w="1535586">
                  <a:extLst>
                    <a:ext uri="{9D8B030D-6E8A-4147-A177-3AD203B41FA5}">
                      <a16:colId xmlns:a16="http://schemas.microsoft.com/office/drawing/2014/main" val="1135046522"/>
                    </a:ext>
                  </a:extLst>
                </a:gridCol>
                <a:gridCol w="1535586">
                  <a:extLst>
                    <a:ext uri="{9D8B030D-6E8A-4147-A177-3AD203B41FA5}">
                      <a16:colId xmlns:a16="http://schemas.microsoft.com/office/drawing/2014/main" val="871059051"/>
                    </a:ext>
                  </a:extLst>
                </a:gridCol>
                <a:gridCol w="1535586">
                  <a:extLst>
                    <a:ext uri="{9D8B030D-6E8A-4147-A177-3AD203B41FA5}">
                      <a16:colId xmlns:a16="http://schemas.microsoft.com/office/drawing/2014/main" val="49613032"/>
                    </a:ext>
                  </a:extLst>
                </a:gridCol>
                <a:gridCol w="1422677">
                  <a:extLst>
                    <a:ext uri="{9D8B030D-6E8A-4147-A177-3AD203B41FA5}">
                      <a16:colId xmlns:a16="http://schemas.microsoft.com/office/drawing/2014/main" val="1171828327"/>
                    </a:ext>
                  </a:extLst>
                </a:gridCol>
                <a:gridCol w="1354930">
                  <a:extLst>
                    <a:ext uri="{9D8B030D-6E8A-4147-A177-3AD203B41FA5}">
                      <a16:colId xmlns:a16="http://schemas.microsoft.com/office/drawing/2014/main" val="2769854864"/>
                    </a:ext>
                  </a:extLst>
                </a:gridCol>
              </a:tblGrid>
              <a:tr h="992301"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Small Cap Tilt </a:t>
                      </a:r>
                      <a:endParaRPr lang="en-US"/>
                    </a:p>
                    <a:p>
                      <a:pPr marL="0" lvl="0" indent="0" algn="l" defTabSz="914400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(46)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Value Tilt </a:t>
                      </a:r>
                      <a:endParaRPr lang="en-US"/>
                    </a:p>
                    <a:p>
                      <a:pPr marL="0" lvl="0" indent="0" algn="l" defTabSz="914400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(39)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Momentum Tilt 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(40)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Volatility Tilt </a:t>
                      </a:r>
                      <a:endParaRPr lang="en-US"/>
                    </a:p>
                    <a:p>
                      <a:pPr marL="0" lvl="0" indent="0" algn="l" defTabSz="914400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(38)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Low Volatility </a:t>
                      </a:r>
                      <a:endParaRPr lang="en-US"/>
                    </a:p>
                    <a:p>
                      <a:pPr marL="0" lvl="0" indent="0" algn="l" defTabSz="914400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(32)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Balanced Multi Factor </a:t>
                      </a:r>
                      <a:endParaRPr lang="en-US"/>
                    </a:p>
                    <a:p>
                      <a:pPr marL="0" lvl="0" indent="0" algn="l" defTabSz="914400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(36)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Balanced Multi Factor (with BL) </a:t>
                      </a:r>
                      <a:endParaRPr lang="en-US"/>
                    </a:p>
                    <a:p>
                      <a:pPr marL="0" lvl="0" indent="0" algn="l" defTabSz="914400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(36)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37030"/>
                  </a:ext>
                </a:extLst>
              </a:tr>
              <a:tr h="654016"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Equal Weight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-0.3515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0.0334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0.2161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-0.1543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-0.3008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0.0919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0.1779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54242"/>
                  </a:ext>
                </a:extLst>
              </a:tr>
              <a:tr h="654016"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Alpha Weight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0.3664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0.7866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0.6949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0.7714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0.4112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0.2317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0.2782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912200"/>
                  </a:ext>
                </a:extLst>
              </a:tr>
              <a:tr h="654016"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Risk Parity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-0.2718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0.0826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0.1492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0.0891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-0.3133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0.0930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0.1818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71635"/>
                  </a:ext>
                </a:extLst>
              </a:tr>
              <a:tr h="654016"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Mvo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0.9027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0.8804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1.9045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0.9177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1.2625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0.5028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0.5028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606886"/>
                  </a:ext>
                </a:extLst>
              </a:tr>
            </a:tbl>
          </a:graphicData>
        </a:graphic>
      </p:graphicFrame>
      <p:sp>
        <p:nvSpPr>
          <p:cNvPr id="2" name="TextBox 4">
            <a:extLst>
              <a:ext uri="{FF2B5EF4-FFF2-40B4-BE49-F238E27FC236}">
                <a16:creationId xmlns:a16="http://schemas.microsoft.com/office/drawing/2014/main" id="{4BA52A7F-45CD-A0EF-E1C6-B4D5734BA6BE}"/>
              </a:ext>
            </a:extLst>
          </p:cNvPr>
          <p:cNvSpPr txBox="1"/>
          <p:nvPr/>
        </p:nvSpPr>
        <p:spPr>
          <a:xfrm>
            <a:off x="173620" y="5063923"/>
            <a:ext cx="11854404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Market Context: In-sample period (2022-2023) includes volatile market conditions, with 2022’s bear market impacting early performance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>
                <a:ea typeface="+mn-lt"/>
                <a:cs typeface="+mn-lt"/>
              </a:rPr>
              <a:t>Balanced_Multi_Factor</a:t>
            </a:r>
            <a:r>
              <a:rPr lang="en-US" sz="1600">
                <a:ea typeface="+mn-lt"/>
                <a:cs typeface="+mn-lt"/>
              </a:rPr>
              <a:t>, showing initial promise with Black-</a:t>
            </a:r>
            <a:r>
              <a:rPr lang="en-US" sz="1600" err="1">
                <a:ea typeface="+mn-lt"/>
                <a:cs typeface="+mn-lt"/>
              </a:rPr>
              <a:t>Litterman</a:t>
            </a:r>
            <a:r>
              <a:rPr lang="en-US" sz="1600">
                <a:ea typeface="+mn-lt"/>
                <a:cs typeface="+mn-lt"/>
              </a:rPr>
              <a:t> (e.g., Sharpe from 0.0919 to 0.1779) despite 2022 volatility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2022’s downturn likely suppressed early Sharpes (e.g., -0.3515 for </a:t>
            </a:r>
            <a:r>
              <a:rPr lang="en-US" sz="1600" err="1">
                <a:ea typeface="+mn-lt"/>
                <a:cs typeface="+mn-lt"/>
              </a:rPr>
              <a:t>Small_Cap_Tilt</a:t>
            </a:r>
            <a:r>
              <a:rPr lang="en-US" sz="1600">
                <a:ea typeface="+mn-lt"/>
                <a:cs typeface="+mn-lt"/>
              </a:rPr>
              <a:t>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2186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5941C5-D967-2B57-9EA4-2D3EC51F2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2FA8C73-AEEE-7462-EC09-AA7034734116}"/>
              </a:ext>
            </a:extLst>
          </p:cNvPr>
          <p:cNvSpPr txBox="1">
            <a:spLocks/>
          </p:cNvSpPr>
          <p:nvPr/>
        </p:nvSpPr>
        <p:spPr>
          <a:xfrm>
            <a:off x="169317" y="108310"/>
            <a:ext cx="11992397" cy="64736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SG" sz="5200" b="1">
                <a:solidFill>
                  <a:schemeClr val="bg1"/>
                </a:solidFill>
                <a:latin typeface="Aptos Light"/>
              </a:rPr>
              <a:t>Performance Attribution Analysis</a:t>
            </a:r>
            <a:r>
              <a:rPr lang="en-SG" sz="1600" b="1">
                <a:solidFill>
                  <a:schemeClr val="bg1"/>
                </a:solidFill>
                <a:latin typeface="Aptos Light"/>
              </a:rPr>
              <a:t>                            QF623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1BDC7F-91AD-DDD0-3D26-41F1F5E7AAD0}"/>
              </a:ext>
            </a:extLst>
          </p:cNvPr>
          <p:cNvSpPr/>
          <p:nvPr/>
        </p:nvSpPr>
        <p:spPr>
          <a:xfrm>
            <a:off x="169395" y="879848"/>
            <a:ext cx="2228133" cy="39353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SG" sz="1600" b="1">
                <a:solidFill>
                  <a:schemeClr val="tx1"/>
                </a:solidFill>
                <a:latin typeface="Aptos Light"/>
                <a:ea typeface="Calibri"/>
                <a:cs typeface="Calibri"/>
              </a:rPr>
              <a:t>Out-Sample (2024)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37F41E-A5DF-BBC9-17FE-A0038C3B2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443265"/>
              </p:ext>
            </p:extLst>
          </p:nvPr>
        </p:nvGraphicFramePr>
        <p:xfrm>
          <a:off x="167268" y="1275450"/>
          <a:ext cx="11822187" cy="36556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4848">
                  <a:extLst>
                    <a:ext uri="{9D8B030D-6E8A-4147-A177-3AD203B41FA5}">
                      <a16:colId xmlns:a16="http://schemas.microsoft.com/office/drawing/2014/main" val="1112694336"/>
                    </a:ext>
                  </a:extLst>
                </a:gridCol>
                <a:gridCol w="1504848">
                  <a:extLst>
                    <a:ext uri="{9D8B030D-6E8A-4147-A177-3AD203B41FA5}">
                      <a16:colId xmlns:a16="http://schemas.microsoft.com/office/drawing/2014/main" val="1420869130"/>
                    </a:ext>
                  </a:extLst>
                </a:gridCol>
                <a:gridCol w="1504848">
                  <a:extLst>
                    <a:ext uri="{9D8B030D-6E8A-4147-A177-3AD203B41FA5}">
                      <a16:colId xmlns:a16="http://schemas.microsoft.com/office/drawing/2014/main" val="2268095586"/>
                    </a:ext>
                  </a:extLst>
                </a:gridCol>
                <a:gridCol w="1504848">
                  <a:extLst>
                    <a:ext uri="{9D8B030D-6E8A-4147-A177-3AD203B41FA5}">
                      <a16:colId xmlns:a16="http://schemas.microsoft.com/office/drawing/2014/main" val="1319531713"/>
                    </a:ext>
                  </a:extLst>
                </a:gridCol>
                <a:gridCol w="1504848">
                  <a:extLst>
                    <a:ext uri="{9D8B030D-6E8A-4147-A177-3AD203B41FA5}">
                      <a16:colId xmlns:a16="http://schemas.microsoft.com/office/drawing/2014/main" val="2348989272"/>
                    </a:ext>
                  </a:extLst>
                </a:gridCol>
                <a:gridCol w="1504848">
                  <a:extLst>
                    <a:ext uri="{9D8B030D-6E8A-4147-A177-3AD203B41FA5}">
                      <a16:colId xmlns:a16="http://schemas.microsoft.com/office/drawing/2014/main" val="880484076"/>
                    </a:ext>
                  </a:extLst>
                </a:gridCol>
                <a:gridCol w="1379449">
                  <a:extLst>
                    <a:ext uri="{9D8B030D-6E8A-4147-A177-3AD203B41FA5}">
                      <a16:colId xmlns:a16="http://schemas.microsoft.com/office/drawing/2014/main" val="2001996279"/>
                    </a:ext>
                  </a:extLst>
                </a:gridCol>
                <a:gridCol w="1413650">
                  <a:extLst>
                    <a:ext uri="{9D8B030D-6E8A-4147-A177-3AD203B41FA5}">
                      <a16:colId xmlns:a16="http://schemas.microsoft.com/office/drawing/2014/main" val="2829205977"/>
                    </a:ext>
                  </a:extLst>
                </a:gridCol>
              </a:tblGrid>
              <a:tr h="975504"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Small Cap Tilt 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(46)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Value Tilt </a:t>
                      </a:r>
                      <a:endParaRPr lang="en-US"/>
                    </a:p>
                    <a:p>
                      <a:pPr marL="0" lvl="0" indent="0" algn="l" defTabSz="914400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(39)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Momentum Tilt</a:t>
                      </a:r>
                      <a:br>
                        <a:rPr lang="en-US" sz="1200" b="1" i="0" u="none" strike="noStrike" kern="1200" baseline="0">
                          <a:solidFill>
                            <a:srgbClr val="FFFFFF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</a:b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(40)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Volatility Tilt </a:t>
                      </a:r>
                      <a:endParaRPr lang="en-US"/>
                    </a:p>
                    <a:p>
                      <a:pPr marL="0" lvl="0" indent="0" algn="l" defTabSz="914400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(38)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Low Volatility </a:t>
                      </a:r>
                      <a:endParaRPr lang="en-US"/>
                    </a:p>
                    <a:p>
                      <a:pPr marL="0" lvl="0" indent="0" algn="l" defTabSz="914400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(32)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Balanced Multi Factor </a:t>
                      </a:r>
                      <a:endParaRPr lang="en-US"/>
                    </a:p>
                    <a:p>
                      <a:pPr marL="0" lvl="0" indent="0" algn="l" defTabSz="914400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(36)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Balanced Multi Factor (with BL) </a:t>
                      </a:r>
                      <a:endParaRPr lang="en-US"/>
                    </a:p>
                    <a:p>
                      <a:pPr marL="0" lvl="0" indent="0" algn="l" defTabSz="914400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kern="1200" baseline="0">
                          <a:solidFill>
                            <a:schemeClr val="bg1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(36)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657763"/>
                  </a:ext>
                </a:extLst>
              </a:tr>
              <a:tr h="670042"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Equal Weight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-0.0548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0.3923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0.4735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0.7354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0.1380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1.1080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1.2087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000686"/>
                  </a:ext>
                </a:extLst>
              </a:tr>
              <a:tr h="670042"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Alpha Weight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0.5787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0.2756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0.6037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0.5391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0.4905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1.0991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1.1459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761216"/>
                  </a:ext>
                </a:extLst>
              </a:tr>
              <a:tr h="670042"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Risk Parity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0.1382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0.5195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0.6069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0.8688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0.2129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1.1463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1.1936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561673"/>
                  </a:ext>
                </a:extLst>
              </a:tr>
              <a:tr h="670042"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 err="1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Mvo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-0.1385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0.2243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-0.7062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0.4195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-0.7224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1.1618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fontAlgn="t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ptos"/>
                          <a:ea typeface="+mn-ea"/>
                          <a:cs typeface="+mn-cs"/>
                        </a:rPr>
                        <a:t>1.1618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78452"/>
                  </a:ext>
                </a:extLst>
              </a:tr>
            </a:tbl>
          </a:graphicData>
        </a:graphic>
      </p:graphicFrame>
      <p:sp>
        <p:nvSpPr>
          <p:cNvPr id="7" name="TextBox 4">
            <a:extLst>
              <a:ext uri="{FF2B5EF4-FFF2-40B4-BE49-F238E27FC236}">
                <a16:creationId xmlns:a16="http://schemas.microsoft.com/office/drawing/2014/main" id="{0495270D-3092-2322-F530-0236F678CCDC}"/>
              </a:ext>
            </a:extLst>
          </p:cNvPr>
          <p:cNvSpPr txBox="1"/>
          <p:nvPr/>
        </p:nvSpPr>
        <p:spPr>
          <a:xfrm>
            <a:off x="163974" y="5112152"/>
            <a:ext cx="11864050" cy="13234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2024 out-of-sample period benefited from a bull market, with the S&amp;P 500 up ~20% from its 2023 low, driving strong returns like 1.1080 for </a:t>
            </a:r>
            <a:r>
              <a:rPr lang="en-US" sz="1600" err="1">
                <a:ea typeface="+mn-lt"/>
                <a:cs typeface="+mn-lt"/>
              </a:rPr>
              <a:t>Balanced_Multi_Factor</a:t>
            </a:r>
            <a:endParaRPr lang="en-US" sz="1600" err="1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This validates our in-sample work, with Black-</a:t>
            </a:r>
            <a:r>
              <a:rPr lang="en-US" sz="1600" err="1">
                <a:ea typeface="+mn-lt"/>
                <a:cs typeface="+mn-lt"/>
              </a:rPr>
              <a:t>Litterman</a:t>
            </a:r>
            <a:r>
              <a:rPr lang="en-US" sz="1600">
                <a:ea typeface="+mn-lt"/>
                <a:cs typeface="+mn-lt"/>
              </a:rPr>
              <a:t> boosting the Sharpe to 1.2087, proving the strategy’s effectiveness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Shows method variation (e.g., Risk Parity’s 0.8688 vs. </a:t>
            </a:r>
            <a:r>
              <a:rPr lang="en-US" sz="1600" err="1">
                <a:ea typeface="+mn-lt"/>
                <a:cs typeface="+mn-lt"/>
              </a:rPr>
              <a:t>Mvo’s</a:t>
            </a:r>
            <a:r>
              <a:rPr lang="en-US" sz="1600">
                <a:ea typeface="+mn-lt"/>
                <a:cs typeface="+mn-lt"/>
              </a:rPr>
              <a:t> -0.7062), reinforcing diversification benefits</a:t>
            </a:r>
          </a:p>
          <a:p>
            <a:pPr marL="285750" indent="-285750">
              <a:buFont typeface="Arial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8065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QF623 ETF Portfolio Management</vt:lpstr>
      <vt:lpstr>Executive Summary          QF623</vt:lpstr>
      <vt:lpstr>PowerPoint Presentation</vt:lpstr>
      <vt:lpstr>PowerPoint Presentation</vt:lpstr>
      <vt:lpstr>Carhatt 5 Factor Model                           QF623</vt:lpstr>
      <vt:lpstr>Portfolio Selection          QF623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13</cp:revision>
  <dcterms:created xsi:type="dcterms:W3CDTF">2025-06-14T08:06:26Z</dcterms:created>
  <dcterms:modified xsi:type="dcterms:W3CDTF">2025-06-19T06:22:46Z</dcterms:modified>
</cp:coreProperties>
</file>