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57" r:id="rId2"/>
    <p:sldId id="385" r:id="rId3"/>
    <p:sldId id="401" r:id="rId4"/>
    <p:sldId id="410" r:id="rId5"/>
    <p:sldId id="400" r:id="rId6"/>
    <p:sldId id="411" r:id="rId7"/>
    <p:sldId id="412" r:id="rId8"/>
    <p:sldId id="422" r:id="rId9"/>
    <p:sldId id="423" r:id="rId10"/>
    <p:sldId id="416" r:id="rId11"/>
    <p:sldId id="382" r:id="rId12"/>
    <p:sldId id="281" r:id="rId13"/>
    <p:sldId id="387" r:id="rId14"/>
    <p:sldId id="388" r:id="rId15"/>
    <p:sldId id="418" r:id="rId16"/>
    <p:sldId id="421" r:id="rId17"/>
    <p:sldId id="404" r:id="rId18"/>
    <p:sldId id="294" r:id="rId19"/>
    <p:sldId id="419" r:id="rId20"/>
    <p:sldId id="398" r:id="rId21"/>
    <p:sldId id="420" r:id="rId22"/>
    <p:sldId id="390" r:id="rId23"/>
    <p:sldId id="409" r:id="rId24"/>
    <p:sldId id="405" r:id="rId25"/>
    <p:sldId id="391" r:id="rId26"/>
    <p:sldId id="392" r:id="rId27"/>
    <p:sldId id="406" r:id="rId28"/>
    <p:sldId id="402" r:id="rId29"/>
    <p:sldId id="413" r:id="rId30"/>
    <p:sldId id="414" r:id="rId31"/>
    <p:sldId id="415" r:id="rId32"/>
    <p:sldId id="42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5"/>
    <p:restoredTop sz="93984"/>
  </p:normalViewPr>
  <p:slideViewPr>
    <p:cSldViewPr snapToGrid="0" snapToObjects="1">
      <p:cViewPr varScale="1">
        <p:scale>
          <a:sx n="122" d="100"/>
          <a:sy n="122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1:31:16.2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 24575,'0'15'0,"0"9"0,0 8 0,0 8 0,0 0 0,2-1 0,3-1 0,2-2 0,2-4 0,-1-2 0,0-2 0,-1-3 0,0-1 0,1-2 0,-1-2 0,0 1 0,-3-1 0,7-5 0,27-5 0,34-7 0,-18-2 0,4-2 0,9 1 0,1 0 0,1 0 0,1 0 0,0 0 0,-1 0 0,-3 0 0,-2 0 0,-3 1 0,-1 1 0,-3 0 0,-3 1 0,46 3 0,-10-1 0,-5-2 0,-5-3 0,-7 0 0,-8 0 0,-1 0 0,-4 0 0,12 0 0,-24 0 0,4 0 0,20 0 0,6 0 0,-13-1 0,4 0 0,2 0-166,4-1 1,1 1-1,0 0 166,1-1 0,-1 0 0,-1-1 0,26-2 0,-5 0 0,-14-1 0,-4-1 0,-9-1 0,-4 0 0,-10 0 0,-3 2 0,30-4 0,-6 6 0,-26 3 0,4 1 0,20 1 0,8 0-195,-9 1 1,6 0-1,1 1 195,12 1 0,2 1 0,1 0 0,4 2 0,0 1 0,-1-1 0,-6 0 0,-2 0 0,-2 0 0,-11-2 0,-2 0 0,-3-1 0,21 1 0,-5-3 0,-15-1 0,-5-2 0,-6 1 0,-4 0 0,33 0 0,3 0 0,-33 0 0,6 0 0,-4 1 0,5 0 0,3 1 0,23-1 0,5 1 0,3-1-252,-16 0 0,3 0 0,2 0 0,-1 0 252,5 0 0,0 0 0,0 0 0,-1 0 0,-5-1 0,-1 0 0,-1 0 0,-3 0-210,16 0 1,-3 0-1,-4 0 210,-14 0 0,-2 0 0,-5 0 0,11 0 0,-7 0 0,-20 0 0,-4 0 0,42 0 0,-33 0 0,6 0 0,-4 0 0,5 1 0,3 0 248,19 0 1,6 1 0,0-1-249,-20 0 0,0 0 0,1 0 0,-1 0 0,20 1 0,-1-1 0,-2 0 120,-10 0 1,-3-1-1,-3 0-120,18 0 0,-7 0 0,-13 0 0,-5 0 0,-13 0 0,-4 0 0,32 0 0,-19 0 1297,-11 0-1297,-10 0 314,-4 0-314,-2-3 0,-7-1 0,-4-1 0,-2 1 0,23 5 0,36 5 0,-23-3 0,4 1 0,9-1 0,2 0 0,0-1 0,-1-1 0,-5-1 0,-3 0 0,-9 0 0,-4 0 0,37 0 0,-27 0 0,-20 0 0,-16 0 0,-4 0 0,-2-1 0,3-1 0,3-1 0,0-1 0,-1 1 0,-3 1 0,-2 1 0,-1 1 0,2-2 0,4 0 0,3-2 0,6-3 0,3-2 0,0-2 0,-1 0 0,-7 2 0,-8 3 0,-5 1 0,-5 2 0,-3 0 0,-4 0 0,-1 0 0,-1 1 0,1 0 0,2 1 0,-1 1 0,1 0 0,1 0 0,-1 0 0,2 0 0,-1 0 0,-1 0 0,-1 0 0,1 0 0,0 0 0,0 0 0,1 0 0,0 0 0,1 0 0,2 0 0,1 0 0,-3 0 0,2 0 0,-2 0 0,1 0 0,1 0 0,2 0 0,-1 0 0,-2 0 0,-3-3 0,-4-3 0,-2-5 0,-3-5 0,-1-4 0,-2-2 0,-2-3 0,-1 2 0,-1 1 0,1 2 0,-1 2 0,2 0 0,0 3 0,3 1 0,-1 2 0,1 2 0,1 2 0,-1-1 0,0 1 0,1-2 0,0 1 0,2 1 0,-1 1 0,-1-1 0,0 0 0,0-1 0,1 0 0,1 1 0,-2 0 0,0 1 0,0-2 0,0 2 0,2-1 0,0 2 0,0-1 0,0 0 0,0 0 0,0 0 0,0-1 0,0 0 0,0-2 0,0 1 0,0 1 0,0 0 0,0 1 0,0 0 0,0-1 0,0 2 0,0 2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1:36:03.6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79 24575,'0'-7'0,"0"-2"0,0 2 0,0-2 0,0-1 0,3 3 0,2 1 0,0 3 0,0 0 0,-2-1 0,0-3 0,0 2 0,0 3 0,-1 5 0,0 6 0,-2 4 0,0 4 0,0 1 0,0 2 0,0 2 0,0 1 0,0 1 0,0-2 0,0 1 0,0-2 0,0-3 0,0 0 0,0-3 0,-1-3 0,-1-6 0,0-4 0,1-3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2:02:40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467 8 24575,'-1'-4'0,"-5"2"0,-8 1 0,-12 1 0,-10 0 0,-8 0 0,-1 0 0,5 0 0,8 0 0,9 0 0,8 0 0,3 1 0,-1 7 0,-5 8 0,-6 7 0,-4 5 0,-1-3 0,4-4 0,7-3 0,6-2 0,8 0 0,2-1 0,3 1 0,4-1 0,4 1 0,4-2 0,4-1 0,1-1 0,2-1 0,0-3 0,-1-4 0,-2-2 0,1-2 0,0 0 0,0 0 0,2 0 0,-2 0 0,0 0 0,-1 0 0,-1 0 0,-1 0 0,1 0 0,-1 0 0,-1 0 0,-3 0 0,-2 0 0,-3 0 0,0 0 0,2 0 0,1 0 0,0 0 0,0 0 0,-1 0 0,-1 0 0,0 0 0,-3 0 0,-19 1 0,-4 2 0,-20 1 0,6 2 0,3 1 0,5-1 0,6 0 0,3-1 0,4 1 0,-1 1 0,2 1 0,-1 1 0,-2 3 0,-4 7 0,-5 8 0,-3 5 0,0 0 0,6-5 0,5-8 0,6-4 0,5-4 0,2 0 0,2-3 0,0 2 0,0-1 0,1 0 0,3 0 0,4-2 0,3-1 0,3-1 0,0-2 0,-1-1 0,-2 0 0,1-2 0,1 0 0,1 0 0,0 0 0,-1 0 0,0-2 0,1 0 0,1-2 0,1 1 0,0-2 0,1 2 0,3 0 0,3 0 0,0 0 0,0-1 0,-1 0 0,-1-1 0,0 0 0,-2-1 0,-1-1 0,0-1 0,-4-1 0,-2-1 0,-2 2 0,-2 0 0,2 2 0,-2 1 0,-1-1 0,-1 0 0,-2-1 0,0 2 0,-2 0 0,0 0 0,0-1 0,-1-1 0,-5 0 0,-5 4 0,2 1 0,-1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2:02:45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2092 24575,'0'-36'0,"0"-39"0,0 7 0,0-9 0,0-15 0,0-5 0,0-3 0,0 1 0,0 9 0,0 6 0,0 23 0,0 7 0,0-19 0,0 37 0,2 17 0,16-3 0,25-17 0,31-26 0,-24 22 0,4-2 0,9-5 0,2-1 0,3 0 0,2 2 0,0 2 0,0 3 0,-1 4 0,-1 3 0,-4 5 0,-2 3 0,-2 3 0,-2 3 0,-5 3 0,-1 3 0,36-10 0,-21 9 0,-20 8 0,-18 6 0,-11 2 0,-9-4 0,-4-4 0,-7-3 0,-5 0 0,-6-1 0,-5-1 0,-9-5 0,-10-6 0,-6-4 0,-3-1 0,4 6 0,10 6 0,11 7 0,11 7 0,11 7 0,8 6 0,4 5 0,4 6 0,3 1 0,3 4 0,2 0 0,0-3 0,-3-1 0,-1-2 0,-4-2 0,-2-1 0,-3-1 0,-3-3 0,-4 0 0,-4-1 0,0 1 0,-1 3 0,-3 1 0,-6 5 0,-6 5 0,-2 3 0,2-1 0,5 0 0,4-2 0,1-2 0,2-3 0,0-3 0,0-3 0,0-2 0,1-2 0,0 0 0,2 0 0,0-1 0,0 0 0,0 0 0,0 0 0,-2-1 0,1 0 0,-1 0 0,-1-3 0,0-1 0,-2-2 0,-3-1 0,4-1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2:03:41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56 875 24575,'10'0'0,"1"0"0,0-1 0,4-2 0,3-3 0,1-2 0,1-2 0,1 0 0,1 1 0,2-1 0,-2 3 0,-2 0 0,-2 3 0,-4 0 0,-2 0 0,-2 2 0,0-1 0,2 0 0,-1-1 0,1 1 0,1-1 0,1 1 0,2-1 0,1-2 0,3 0 0,1-3 0,-1 1 0,-3 1 0,-3 0 0,-4 0 0,-4 0 0,-4-3 0,-2-3 0,0-1 0,0-2 0,-3 0 0,-4-1 0,-5-1 0,-1 0 0,1 0 0,1 1 0,2 1 0,1 0 0,0 2 0,1 2 0,-1 0 0,0 0 0,2 1 0,-1 0 0,1 1 0,0 0 0,0 0 0,1 0 0,0 2 0,2-1 0,0 2 0,0-3 0,-1 0 0,1-1 0,1-8 0,0-14 0,2-16 0,0-11 0,0-1 0,0 9 0,0 14 0,0 12 0,0 14 0,0 9 0,0 15 0,0 3 0,0 10 0,2 2 0,1 4 0,4 3 0,1 1 0,0-1 0,1-1 0,-1-3 0,0-3 0,2-2 0,0 0 0,1-3 0,-1-2 0,-3-3 0,1-1 0,-2-1 0,1 1 0,1-2 0,-1-1 0,1-1 0,-1-2 0,-1 1 0,-1-1 0,1 0 0,-2 1 0,2 1 0,-1 2 0,1 1 0,0 1 0,-3-3 0,-1-1 0,-2-1 0,0-3 0,0 1 0,0-1 0,0 0 0,0 1 0,0 0 0,0 1 0,0-1 0,0 2 0,0 2 0,0 1 0,-1-2 0,-1-2 0,-2-3 0,-1 0 0,0 0 0,-2-1 0,-1 0 0,-1-1 0,1-1 0,0 0 0,0 0 0,-1-1 0,-1-1 0,0-1 0,0-1 0,1 0 0,0-2 0,1-3 0,-1-4 0,0-4 0,3-2 0,0-1 0,2 0 0,2 1 0,0-1 0,2 1 0,0-1 0,0-2 0,0-1 0,0-4 0,0-4 0,0-2 0,0-3 0,0 0 0,-2 1 0,0 2 0,0 6 0,0 6 0,2 3 0,0 2 0,0 3 0,0 0 0,0-1 0,1-4 0,1-5 0,0-2 0,0-1 0,-1 3 0,-1 1 0,0 2 0,0 1 0,2 3 0,2 5 0,4 11 0,5 16 0,2 15 0,2 10 0,-2 2 0,-2-2 0,-3-4 0,-2-4 0,-1 2 0,-3-1 0,-1-1 0,0-2 0,-1-7 0,0-6 0,-2-4 0,0-2 0,0-1 0,0 0 0,-1-4 0,-6-4 0,-4-6 0,-7-10 0,-1-6 0,1-8 0,3-3 0,5-2 0,1-1 0,2 2 0,3 0 0,3 5 0,1 4 0,0 3 0,0 5 0,1 3 0,2 2 0,2 4 0,2 2 0,1 4 0,0 6 0,1 6 0,1 3 0,0 2 0,-3 1 0,-1-1 0,-1-2 0,0-3 0,0-1 0,1-1 0,-2-2 0,0-1 0,1-3 0,-1 0 0,1-2 0,-1 1 0,-2-1 0,2 1 0,-2 1 0,0 1 0,-1 1 0,-1 1 0,0-3 0,-1-1 0,-3-2 0,-3-2 0,-4 0 0,-3-3 0,-1 0 0,-1 0 0,0 1 0,3 0 0,-1 0 0,2-2 0,1 0 0,-1 0 0,2 0 0,0 0 0,1 0 0,0 0 0,-1 0 0,1 0 0,1 0 0,0 2 0,0-1 0,0 1 0,0 1 0,-1-1 0,-1 1 0,-1 1 0,-2 1 0,-1 3 0,-4 1 0,-2 3 0,-2 2 0,-1 2 0,1-2 0,2 0 0,1-2 0,3-3 0,2-1 0,1-3 0,1-1 0,0-2 0,2 0 0,1-2 0,3-2 0,3-3 0,1-3 0,2-2 0,0-1 0,1 3 0,2-2 0,3 0 0,5 2 0,0-2 0,3 2 0,-1-1 0,-1-2 0,1 0 0,1-3 0,0 2 0,1 1 0,1 1 0,-1 2 0,1 2 0,-1 1 0,1 1 0,-1 0 0,-2 1 0,1-1 0,-1 0 0,1 0 0,2 1 0,-1-1 0,1 0 0,1-1 0,3 1 0,1 2 0,-1 0 0,-2 2 0,-3 0 0,-3 0 0,-1 0 0,-3 0 0,-2 0 0,1 0 0,0 0 0,0 0 0,-1-1 0,-2-3 0,-2-3 0,-1-4 0,1 1 0,-1 0 0,-1 0 0,-6 0 0,-5 2 0,2 2 0,1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2:52:27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24575,'0'11'0,"0"4"0,0 6 0,0 4 0,0 2 0,0 2 0,1-3 0,1-1 0,1-4 0,0-3 0,0-2 0,-1 0 0,1-1 0,0 1 0,-1-1 0,1 1 0,-1-1 0,0 1 0,0-1 0,-2 1 0,0-2 0,0-3 0,0-1 0,0-2 0,-2-2 0,2-2 0,-2-2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2:52:32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1259 95 24575,'-3'4'0,"1"2"0,1-1 0,0 1 0,1 1 0,0 0 0,-2 0 0,-1 0 0,-1 0 0,1 1 0,1-2 0,2 0 0,0 0 0,-1-1 0,-1 1 0,0 0 0,-1 0 0,-2 0 0,-1 0 0,0 0 0,0 0 0,1 1 0,0-3 0,1 0 0,-1 0 0,2 0 0,-1 2 0,-1-2 0,1 1 0,-1-1 0,0-1 0,0 2 0,0-1 0,-1 2 0,0 1 0,1-1 0,-2-1 0,0 1 0,-1 0 0,-1 0 0,0-1 0,0 1 0,-2-1 0,0 0 0,0 0 0,-3 1 0,0 2 0,-3-1 0,-2 1 0,-1 0 0,-2-1 0,0-1 0,-2-1 0,-2 1 0,0-1 0,-4 0 0,1-1 0,1 1 0,-2 2 0,2-2 0,1-1 0,0-2 0,4-2 0,0 0 0,0 0 0,1 0 0,-3-3 0,-1-2 0,1-4 0,0-4 0,4-2 0,0 0 0,1 2 0,2-1 0,-2 0 0,2-1 0,-1-1 0,0 0 0,0 2 0,1 1 0,2 1 0,3 1 0,1 1 0,0 1 0,-1-1 0,-1 0 0,-2 1 0,2 0 0,0 2 0,2 0 0,2 1 0,0 0 0,2-2 0,0 0 0,0 1 0,-1-1 0,-1-2 0,-1 2 0,1-1 0,1 1 0,0 0 0,3 2 0,-1 0 0,2 3 0,1-1 0,2 2 0,0 6 0,2 7 0,0 12 0,0 9 0,0 8 0,0 5 0,2-1 0,0 0 0,0-5 0,0-7 0,-2-7 0,0-7 0,0-8 0,0-9 0,-2-11 0,0-11 0,-1-7 0,1-5 0,2-5 0,0-2 0,0 2 0,0 5 0,0 9 0,0 5 0,0 6 0,0 3 0,0 1 0,0 0 0,0 1 0,2 1 0,1 3 0,2 1 0,1 1 0,-2-1 0,2 0 0,1 0 0,2-1 0,3 1 0,2 1 0,-1 0 0,1 2 0,-1 0 0,1 0 0,2-1 0,-1-1 0,1 0 0,-1-2 0,1 2 0,-1 0 0,1-2 0,-1 2 0,1-1 0,-1 0 0,-1 1 0,-2 0 0,-4-1 0,-2 1 0,-1-1 0,-1 0 0,0 0 0,-1 0 0,0-1 0,1 0 0,2 0 0,-1 0 0,3 2 0,-2 0 0,0 2 0,1 0 0,-6 0 0,-18 7 0,10-6 0,-13 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2:52:36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192 917 24575,'0'-23'0,"0"-11"0,0-9 0,0-7 0,0 3 0,0 8 0,0 11 0,0 10 0,0 3 0,0-1 0,0-2 0,0-4 0,0-7 0,-2-13 0,-1-11 0,0-7 0,0 3 0,1 8 0,-2 6 0,-1 9 0,-1 3 0,0 1 0,0 3 0,-1 1 0,1 4 0,1 4 0,1 3 0,1 3 0,0 4 0,0 3 0,-2 2 0,-1 5 0,2 4 0,2 6 0,0 8 0,-2 9 0,-5 7 0,-1 5 0,-1-1 0,1-6 0,1-6 0,1-5 0,0-6 0,-1-4 0,-1-6 0,3-5 0,2-5 0,3-3 0,2-6 0,0-3 0,0-5 0,2-3 0,2 2 0,4 1 0,1 1 0,1 4 0,0 1 0,-3 2 0,1 2 0,-2 2 0,-1 0 0,-1-1 0,-2 0 0,-2 0 0,0 0 0,0 0 0,0 1 0,0 0 0,0 1 0,2-1 0,2 2 0,4 2 0,4 3 0,3 6 0,4 3 0,2 6 0,4 4 0,0 1 0,-1-1 0,-1 0 0,-3-2 0,-2 0 0,2 0 0,-2-2 0,0-3 0,-2-1 0,-3-4 0,-4-2 0,-2 1 0,-2-2 0,-2 1 0,1 0 0,-1 0 0,-1-2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2:52:59.8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4342 24575,'0'-14'0,"0"-5"0,0-5 0,0-9 0,0-12 0,0-12 0,0-12 0,0-3 0,0 3 0,0 5 0,0 6 0,0 0 0,0 1 0,0-1 0,0 4 0,0 6 0,0 8 0,0 4 0,0 1 0,0 1 0,0-1 0,0-3 0,0-6 0,0-12 0,0-12 0,0-8 0,0-2 0,0 4 0,0 11 0,0 8 0,0 4 0,0-4 0,0-9 0,0-6 0,0-6 0,0-5 0,1-5 0,4-7 0,2-4 0,1 2 0,-2 7 0,-3 11 0,-3 11 0,0 6 0,0 0 0,3-7 0,3-9 0,2-8 0,2 2 0,-3 8 0,-3 13 0,-2 12 0,-2 10 0,0 8 0,0 8 0,0 4 0,0-9 0,0-13 0,0-12 0,2-9 0,3 3 0,2 8 0,0 8 0,-3 11 0,-1 11 0,-1 4 0,0 5 0,0 4 0,-2-1 0,0 1 0,0-2 0,0-4 0,0-6 0,0-6 0,1-9 0,2-2 0,-1 2 0,0 3 0,-2 10 0,0 4 0,0 5 0,0 1 0,0-2 0,0 2 0,0-1 0,0-1 0,1 1 0,2-1 0,-1 0 0,-1-1 0,1-3 0,0-5 0,1 0 0,0 0 0,-1 5 0,1 3 0,0 2 0,-1 4 0,0-1 0,-1 3 0,-1-1 0,0 1 0,0 0 0,0-3 0,0 1 0,0 0 0,0 1 0,0 0 0,0 0 0,0 0 0,0 1 0,-1 1 0,-3 2 0,-2 2 0,-3 4 0,-3 4 0,-4 6 0,-4 8 0,-1 3 0,0 0 0,3-3 0,4-3 0,2-4 0,1-1 0,3-2 0,2-2 0,0-1 0,2 1 0,0 0 0,1 1 0,1 1 0,0-1 0,1 2 0,0-1 0,-1 0 0,0 0 0,0-1 0,0 0 0,0 0 0,0-5 0,2-4 0,4-10 0,5-6 0,2-2 0,2-2 0,-3 4 0,0 0 0,0 3 0,0 1 0,-1-2 0,-2 1 0,-1 0 0,-1 1 0,-1 1 0,1 0 0,0-1 0,0 0 0,1 1 0,-1 1 0,-2 2 0,1 3 0,-1 0 0,-1 0 0,2 1 0,-2-1 0,2 1 0,1 1 0,0 1 0,1 2 0,0 0 0,0 0 0,1 0 0,3 1 0,2 5 0,2 3 0,2 5 0,-1 1 0,1 1 0,-1-1 0,-2 1 0,1-1 0,-1 0 0,-3-2 0,1-1 0,-2-2 0,0 0 0,2 1 0,0 1 0,-3-1 0,-1-1 0,0-3 0,-2-1 0,0-2 0,0 0 0,0 0 0,1 0 0,1 0 0,0-1 0,-1 0 0,-10 1 0,-17-2 0,8-1 0,-9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2:53:12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3570 24575,'0'-14'0,"0"-4"0,0-11 0,0-5 0,0-12 0,0-14 0,1-17 0,2 27 0,1-3 0,1-6 0,1-2 0,1-3 0,0 1 0,1 3 0,-1 2 0,2-38 0,-3 22 0,-3 22 0,-3 11 0,0 4 0,0-6 0,0-7 0,0-1 0,0 3 0,0 11 0,0 6 0,0 7 0,-2 4 0,-2-3 0,-1-4 0,-2-5 0,2-3 0,3 0 0,1-10 0,1-13 0,0-10 0,0-4 0,0 12 0,0 11 0,0-3 0,0-11 0,0-19 0,0 31 0,0-1 0,1-1 0,-1-1 0,3-44 0,0 19 0,1 25 0,-1 18 0,-1 12 0,0-1 0,-2-20 0,0-27 0,3 19 0,0-4 0,2-6 0,2-1 0,0 2 0,1 1 0,0 7 0,0 3 0,2-18 0,-3 25 0,-4 20 0,-1 11 0,-1 4 0,-1 1 0,0 0 0,0 1 0,0 0 0,0 0 0,0 0 0,0 0 0,0-1 0,0 1 0,-2 0 0,0 0 0,0 0 0,1 1 0,1-1 0,0 0 0,0 0 0,0 0 0,0-1 0,0-1 0,0 0 0,0 1 0,0 0 0,0 1 0,0-1 0,0 1 0,0 0 0,0-1 0,-2 2 0,0 2 0,-2 2 0,-3 2 0,-2 0 0,-5 1 0,-5 5 0,-3 4 0,-5 6 0,1 3 0,3-1 0,4 0 0,6-2 0,2-1 0,2-1 0,3-2 0,2-3 0,2-1 0,2-1 0,0 0 0,-1 3 0,-2 2 0,0 0 0,-1 1 0,0-1 0,1-3 0,1-2 0,1-6 0,0-6 0,3-3 0,4-3 0,3-1 0,3 0 0,1-1 0,-1 2 0,-1-1 0,-1 2 0,-1 1 0,-1 1 0,1-1 0,-2 1 0,-1 0 0,0 0 0,-2 0 0,0 1 0,1 0 0,0 0 0,-1-1 0,1 3 0,-2 0 0,0 0 0,0 1 0,-1-2 0,1 1 0,1-1 0,-2-1 0,1-1 0,0 0 0,1-2 0,1 0 0,-2 0 0,1 2 0,2 1 0,0 1 0,0 5 0,0 5 0,3 5 0,0 3 0,0 0 0,0 0 0,-1 2 0,1-1 0,1 0 0,0 0 0,1-1 0,0 0 0,1 0 0,-1 0 0,-1 1 0,1-1 0,-1-1 0,0-1 0,-1-2 0,-1-2 0,-2 0 0,0-2 0,-1 1 0,-1-1 0,0 0 0,0-1 0,-1 1 0,1-1 0,2 1 0,-1 0 0,2 1 0,1 1 0,-1 0 0,-1 0 0,-8-2 0,-7-1 0,2-1 0,-3-2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3:57:06.3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3087 65 24575,'-23'0'0,"-16"0"0,-32 4 0,-18 7 0,37-1 0,-1 2 0,-5 2 0,0 3 0,1 1 0,0 1 0,-2 0 0,0 1 0,4-2 0,2 0 0,3 0 0,2 1 0,-40 15 0,9 0 0,10-6 0,12-4 0,4-4 0,1 1 0,-7 7 0,-10 9 0,-5 5 0,-6 5 0,2 2 0,2 2 0,-1 4 0,3 3 0,-1 4 0,36-29 0,0 2 0,0 0 0,0 1 0,-1 2 0,0 1 0,0 3 0,-1 1 0,1 1 0,0 1 0,-1 2 0,1 1 0,-1 3 0,2 1 0,-1 3 0,1 1 0,3 1 0,2 1 0,1 1 0,2 1 0,2 1 0,2 0 0,1 2 0,1 2 0,2 2 0,1 1 0,1 2 0,2 0 0,2 0 0,1 2 0,0 3 0,1 2 0,1-2 0,0-1 0,2 0 0,2-1 0,0-2 0,2-2 0,2-5 0,1-1 0,0 5 0,0-1 0,-1-1 0,1 1 0,0 0 0,1 0 0,0-2 0,2-1 0,0-3 0,1-3 0,1-2 0,0-2 0,2 43 0,5-7 0,9-5 0,9-6 0,8-4 0,5-5 0,5-2 0,7 1 0,9 5 0,-26-34 0,3 0 0,1 1 0,2-1 0,0 0 0,1-1 0,-2-3 0,1-2 0,33 27 0,-5-13 0,-7-8 0,-2-7 0,-2-2 0,4-3 0,3 1 0,6-1 0,7-1 0,-1-2 0,0-2 0,-5-4 0,-5-3 0,1-2 0,-1-1 0,1 0 0,5 1 0,1-1 0,7 2 0,7 3 0,5 1 0,3 2 0,-4-3 0,-10-2 0,-11-4 0,-8-5 0,-7-3 0,0-2 0,9-2 0,-2 0 0,3 0 0,15 0 0,7 0 0,-30 0 0,3 0 0,2 0 0,1 0 0,-6 0 0,-1 0 0,36 0 0,-32 0 0,-21 0 0,-12 0 0,-4 0 0,0 0 0,6 0 0,8 0 0,9 0 0,10 0 0,6 0 0,2 0 0,0 0 0,-8 0 0,-8 0 0,-9-2 0,-7-2 0,-2-4 0,1-3 0,5-2 0,2-4 0,4-1 0,2-5 0,0-5 0,6-9 0,3-14 0,4-13 0,5-11 0,-29 36 0,-1 0 0,1 0 0,1 0 0,34-35 0,0 2 0,0 0 0,-4 1 0,-2-3 0,-1 0 0,-1 0 0,-4 3 0,-5 5 0,-1-1 0,5-7 0,-24 32 0,2-2 0,3-5 0,0-2 0,2-3 0,-1 0 0,-1-1 0,-1 1 0,-3 2 0,-2 2 0,-4 5 0,-1 2 0,13-30 0,-11 15 0,-5 13 0,-7 9 0,-6 6 0,-2 5 0,1-8 0,6-18 0,12-31 0,-9 31 0,1-3 0,3-5 0,-1-1 0,0 2 0,0 3 0,12-36 0,-10 24 0,-10 25 0,-6 17 0,-4 8 0,-1 3 0,0 3 0,0-1 0,0-3 0,0-2 0,0-1 0,0 2 0,0 2 0,-2-2 0,-7-5 0,-10-8 0,-8-6 0,-7-5 0,1 2 0,2 5 0,5 4 0,5 6 0,4 3 0,1 2 0,0 0 0,0-2 0,-1-2 0,-1-1 0,-2-2 0,-1-4 0,-2-4 0,2 1 0,1 0 0,3 4 0,4 6 0,5 6 0,2-15 0,-4-21 0,-5-22 0,-8-10 0,-3 11 0,-1 14 0,-1 8 0,-3 4 0,-3 0 0,-5 3 0,1 2 0,0 5 0,-1 2 0,1 3 0,1 1 0,0 0 0,2 1 0,1 4 0,2 3 0,2 4 0,0 0 0,0-1 0,-3 0 0,-8-3 0,-8-1 0,-9-5 0,-5-2 0,-2-1 0,-2-1 0,-9-6 0,-9-4 0,38 19 0,-2-1 0,-4-3 0,0 1 0,2 3 0,1 1 0,1 1 0,1 2 0,-31-11 0,19 9 0,15 6 0,13 5 0,3 0 0,-3 0 0,-6-4 0,-9-7 0,-6-9 0,-10-8 0,-5-4 0,-3 1 0,1 2 0,7 1 0,3 1 0,4 0 0,2 4 0,6 4 0,7 6 0,7 8 0,5 5 0,3 4 0,3 3 0,2 3 0,3 1 0,2 0 0,0 0 0,2 0 0,-3 0 0,-3 1 0,-1 5 0,-2 2 0,3 1 0,3-1 0,3-3 0,7-1 0,5-1 0,6 2 0,4-1 0,9 0 0,8 1 0,6-1 0,6 0 0,5 1 0,7-1 0,5-1 0,2-1 0,2-2 0,1 0 0,4 2 0,0 2 0,2 1 0,0 3 0,1 3 0,3 4 0,0 7 0,-1 10 0,-7 4 0,-9 2 0,-11-5 0,-9-7 0,-7-5 0,-5-4 0,-2-1 0,-1 0 0,2 0 0,2-1 0,-1 0 0,-3-1 0,-3-2 0,-7-4 0,-8-2 0,-15-4 0,-12-6 0,-13-9 0,-10-9 0,-1-6 0,-6-1 0,-6-1 0,-7-2 0,-9-3 0,2-1 0,8 6 0,13 8 0,17 10 0,17 8 0,17 6 0,17 2 0,18-1 0,16-1 0,18-2 0,24 0 0,-32 0 0,4 0 0,11 1 0,2 2 0,6 2 0,1 1 0,-1 2 0,-1 3 0,-7 2 0,-3 1 0,-11 0 0,-4 0 0,28 12 0,-32-7 0,-23-6 0,-16-5 0,-12-4 0,-17-2 0,-14-3 0,-12-5 0,-11-9 0,-13-9 0,-19-5 0,37 14 0,-1 1 0,-4 0 0,-2 2 0,2 1 0,-1 1 0,2 1 0,1 1 0,4 1 0,2 2 0,-31-4 0,25 2 0,27 3 0,25 1 0,20 4 0,20 6 0,27 8 0,-14-1 0,6 2 0,20 7 0,6 4 0,-15-5 0,3 2 0,1 1-221,5 2 0,1 2 1,0 0 220,-2 0 0,-1 1 0,-2-1 0,23 11 0,-7-1 0,-20-8 0,-6 0 0,22 15 0,-37-14 0,-27-10 0,-12-6 0,-10-3 662,-11-4-662,-16-3 0,-15-5 0,-13-11 0,-20-13 0,28 7 0,-2-2 0,-9-3 0,-3-2 0,-6-1 0,-3-1 0,-3-2 0,1 0 0,1 0 0,1 0 0,6 1 0,3 0 0,10 3 0,5 1 0,-19-14 0,26 11 0,24 10 0,18 10 0,15 8 0,12 6 0,24 10 0,41 12 0,-21-9 0,6 2 0,-11-4 0,4 2 0,2 0-302,9 4 1,2 0-1,-1 0 302,0 1 0,-1 1 0,-2-1 0,-5-1 0,-2 0 0,-2 0 0,19 6 0,-6 0 0,-21-8 0,-6-1 0,23 12 0,-43-15 0,-33-10 0,-25-6 905,-18-11-905,-10-10 0,1-8 0,-2-7 0,-11-7 0,-20-6 0,27 19 0,-3 1 0,-4-1 0,-2 2 0,-2 1 0,1 1 0,3 4 0,3 1 0,-37-11 0,21 6 0,27 6 0,22 5 0,20 6 0,16 8 0,12 6 0,11 6 0,13 6 0,21 13 0,-24-12 0,3 3 0,10 7 0,1 3 0,6 4 0,1 2 0,2 3 0,0 1 0,1 1 0,0 0 0,-4-2 0,-1 0 0,-1-2 0,-2-1 0,-5-2 0,-2-2 0,-5-2 0,-3-1 0,30 23 0,-19-10 0,-16-13 0,-12-6 0,-6-1 0,-4 2 0,2 3 0,1 6 0,6 7 0,3 6 0,0 0 0,-3-8 0,-8-10 0,-9-13 0,-12-10 0,-10-15 0,-10-13 0,-3-14 0,0-10 0,-1-4 0,1-3 0,-3 3 0,-1 5 0,0 7 0,-1 7 0,-5 2 0,-16-1 0,-17-6 0,-13-4 0,0-3 0,12 3 0,22 4 0,20 8 0,15 7 0,9 5 0,7 6 0,6 3 0,5 3 0,5 10 0,3 12 0,3 12 0,0 9 0,2 3 0,-1-2 0,2 0 0,3 1 0,4 7 0,9 17 0,-18-25 0,0 3 0,2 6 0,0 2 0,2 5 0,0 1 0,-3-2 0,0 0 0,-3-6 0,-1-1 0,17 36 0,-11-24 0,-8-20 0,-8-14 0,-6-10 0,-7-5 0,-5-10 0,-6-16 0,-6-21 0,-4-20 0,-1-13 0,2-2 0,2 4 0,1 12 0,-2 10 0,2 11 0,1 5 0,1-1 0,-1-12 0,-2-14 0,-2-7 0,0 4 0,1 10 0,2 10 0,2 10 0,2 8 0,4 5 0,2 4 0,5 2 0,3 2 0,4 7 0,7 12 0,6 9 0,2 12 0,3 5 0,-2 0 0,-2-1 0,-1-3 0,-3-3 0,-1-1 0,-1-4 0,-2-1 0,2-3 0,-2 2 0,1 5 0,2 6 0,0 2 0,-1 0 0,-3-5 0,-2-7 0,-1-5 0,-2-4 0,-2-3 0,-1-1 0,0 1 0,1-2 0,-1-2 0,1-3 0,0-1 0,0 0 0,2 1 0,-2 3 0,1 1 0,0 2 0,1 2 0,0 1 0,0 0 0,-2 0 0,-2-2 0,-2-3 0,0-5 0,-4-8 0,-5-13 0,-6-13 0,-3-13 0,1-10 0,1-2 0,0-1 0,-1 5 0,-1 4 0,1 10 0,1 5 0,-1 4 0,3 3 0,1 1 0,1 2 0,2-1 0,-1-8 0,-1-10 0,-2-10 0,-3-7 0,-2 1 0,3 5 0,0 11 0,4 8 0,0 4 0,-3-2 0,1 0 0,-3-1 0,0 1 0,-1-1 0,-3-1 0,-1 0 0,0 0 0,-1 2 0,0 3 0,0 2 0,3 1 0,2 3 0,2 3 0,1 4 0,-1 1 0,2 3 0,1 3 0,1 2 0,2 2 0,0 0 0,3 1 0,3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1:31:28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24575,'0'19'0,"0"10"0,0 15 0,0 7 0,0-3 0,0-1 0,0 0 0,0 12 0,0 16 0,0 17 0,0-41 0,0 1 0,0 46 0,0-12 0,0-19 0,0-17 0,0-13 0,0-12 0,0-5 0,0-4 0,0 0 0,0 1 0,0 4 0,0 7 0,0 9 0,0 10 0,0 12 0,0 3 0,0-2 0,2-10 0,1-13 0,3-10 0,0-6 0,-3-2 0,1-1 0,-2-1 0,2-3 0,-1-1 0,0 0 0,0 1 0,-1 0 0,0-1 0,-1 1 0,1-1 0,0 0 0,0-1 0,0-3 0,-1 0 0,3 0 0,0 2 0,2 1 0,-3-1 0,0 0 0,0 0 0,-1 0 0,0 2 0,-1-1 0,-2-1 0,-6-6 0,-5-8 0,-6-5 0,7 1 0,1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3:57:13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24575,'14'0'0,"9"0"0,17 4 0,11 5 0,6 4 0,-5 5 0,-13 0 0,-11-4 0,-8-2 0,-7-3 0,-3-3 0,-2-3 0,-1-1 0,2 0 0,2 0 0,2 2 0,3 1 0,6-1 0,3 1 0,2-1 0,-2 0 0,-5 2 0,-2-2 0,-3 0 0,1-1 0,-3-1 0,0 0 0,-1-1 0,-1-1 0,3 1 0,2-1 0,5 0 0,5 0 0,5 0 0,2 0 0,2 0 0,-1 1 0,-3 2 0,-6-1 0,-5 1 0,-6-1 0,-1 2 0,0 0 0,1-2 0,1 0 0,1-2 0,1 0 0,1 0 0,3 0 0,-1 0 0,-1 0 0,-3 0 0,2 0 0,0 0 0,0 0 0,-2 0 0,-3 0 0,0 0 0,0 0 0,2 0 0,-2 0 0,-1 0 0,-1 0 0,-1 0 0,1 0 0,0 0 0,1 0 0,2 0 0,-2 0 0,2 0 0,-3 0 0,1 0 0,1 0 0,1 0 0,-1 0 0,0 0 0,0 0 0,-2 0 0,0 0 0,-2 0 0,-1 0 0,1 0 0,-1 0 0,-4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3:57:28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397 0 24575,'-16'0'0,"-5"0"0,-4 0 0,0 0 0,3 0 0,4 3 0,0 4 0,-3 5 0,-4 4 0,-7 3 0,-2 2 0,0 1 0,4-1 0,5-3 0,9-2 0,7-1 0,4 1 0,3-1 0,1 2 0,1 2 0,0 2 0,0 8 0,0 6 0,-2 5 0,-2 2 0,-1-2 0,1-4 0,2-8 0,2-6 0,2-5 0,4-1 0,4-1 0,4 1 0,2-2 0,-1-1 0,2-1 0,1-3 0,2 0 0,0-4 0,1-2 0,1-1 0,3-2 0,6-2 0,7-3 0,4-2 0,3-2 0,-2 1 0,-5 1 0,-5 3 0,-6 0 0,-5 2 0,-4-4 0,-2-3 0,-2-2 0,0-3 0,-2-3 0,-3-3 0,1-4 0,0-6 0,3-4 0,3-3 0,1 1 0,0 2 0,-3 5 0,-4 2 0,-5 2 0,-4 3 0,-1 0 0,0 2 0,0 1 0,0-1 0,-1 3 0,-4 1 0,-5 1 0,-1 1 0,-3 0 0,1 0 0,-1 2 0,0 2 0,0 1 0,0 2 0,-2 1 0,-3 1 0,-1 1 0,-2 2 0,-1-1 0,-3 0 0,-3 1 0,0 0 0,-1 2 0,-2 0 0,2 0 0,2 0 0,6 0 0,6 0 0,5 1 0,3 2 0,2 3 0,3 2 0,1 2 0,2-4 0,0-3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3:57:35.3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24575,'7'51'0,"7"5"0,9 21 0,6-5 0,0-8 0,-1-8 0,-2-9 0,-2-6 0,-2-5 0,-1-4 0,-1-5 0,1-1 0,-1-2 0,0-2 0,2 1 0,1-1 0,0 0 0,-3-2 0,-2-4 0,-2-4 0,0-2 0,1-3 0,2 1 0,2-1 0,2 0 0,1 1 0,3 0 0,-3-2 0,-3-2 0,-3-2 0,-3-2 0,-3 0 0,-2 0 0,-2 0 0,0 0 0,-1-2 0,-2-2 0,-2-4 0,-3-5 0,0-6 0,0-7 0,0-3 0,0-2 0,-1 4 0,-4 3 0,-5 1 0,-4 2 0,-2 4 0,2 4 0,2 3 0,4 3 0,2 0 0,3 3 0,1 9 0,5 10 0,4 13 0,6 8 0,4-1 0,0-3 0,-2-6 0,-3-3 0,-3-3 0,-3-2 0,0-3 0,-3-2 0,0-2 0,-2-2 0,-1 1 0,0-2 0,0 1 0,0-1 0,0-1 0,0 1 0,0-1 0,0 1 0,0-1 0,0 1 0,-2 1 0,-2 1 0,-5 1 0,-3 0 0,-2 1 0,1 0 0,0-1 0,2-1 0,3-2 0,0-1 0,1-1 0,0 1 0,1-3 0,0 0 0,1 2 0,0-1 0,0 1 0,0-1 0,1 0 0,0-1 0,2-2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1:32:43.5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86 191 24575,'0'15'0,"0"3"0,0 5 0,0 4 0,0 3 0,0-2 0,0-1 0,1-3 0,1 1 0,1-2 0,-2-2 0,-1-1 0,0-2 0,0-1 0,0-2 0,0 1 0,0-1 0,0 1 0,0-1 0,0 1 0,-2-1 0,-1-1 0,-2-2 0,-1-3 0,0 0 0,-2-2 0,0-3 0,0-2 0,0-6 0,2-4 0,2-4 0,3-6 0,1-1 0,0-2 0,0-2 0,0 3 0,0 1 0,0 2 0,0 2 0,0-1 0,0 1 0,0-1 0,0 0 0,0 2 0,0 1 0,0 1 0,0 1 0,0-2 0,0 1 0,0 1 0,0 0 0,0 0 0,0 0 0,0-3 0,0 0 0,0-4 0,1 0 0,1-2 0,1 0 0,-1 4 0,0 0 0,0 5 0,0 1 0,-2 0 0,1 2 0,1 0 0,0 0 0,1 2 0,-2 1 0,2 1 0,0 1 0,0 0 0,3 0 0,0 1 0,1 1 0,1 0 0,-3 0 0,0-2 0,-2-2 0,0 1 0,0-1 0,0-1 0,-1-1 0,-1 0 0,-3 1 0,-1 2 0,-1 1 0,-3-1 0,0-2 0,-1-2 0,-1-2 0,3 1 0,0 3 0,2 8 0,2 9 0,2 9 0,0 8 0,0 4 0,0 0 0,0 1 0,0-4 0,0-2 0,0 0 0,0-4 0,-1-3 0,-2-3 0,-1-1 0,-1-1 0,0 0 0,2-1 0,1-3 0,2 0 0,0-2 0,-1 0 0,1 0 0,0 0 0,0 2 0,0-1 0,0 1 0,0 0 0,0-1 0,0 1 0,0-1 0,0 0 0,0 0 0,0 0 0,0 0 0,0-1 0,0 0 0,0 0 0,0-1 0,0 0 0,0-1 0,0 0 0,0 1 0,0 0 0,0-1 0,0 0 0,-1-2 0,-2-1 0,-2-2 0,0-3 0,1-6 0,2-6 0,1-6 0,1-4 0,0-1 0,0-4 0,0-2 0,0-2 0,2-1 0,0-1 0,2-1 0,0 0 0,0 3 0,2 4 0,-2 4 0,1 5 0,-1 3 0,-2 2 0,0 2 0,0-1 0,0 2 0,0 1 0,1 1 0,-1 0 0,1 0 0,1 0 0,-3 1 0,1 0 0,0 1 0,0-1 0,1 1 0,1 2 0,1 1 0,2 2 0,-1 4 0,-2 4 0,0 7 0,-2 4 0,1 3 0,-2 2 0,-1 2 0,0 4 0,0 1 0,0 0 0,0-2 0,0 0 0,-1-4 0,-2 0 0,-1-3 0,-3-2 0,1-1 0,1-4 0,0-1 0,2-1 0,1-2 0,-2 1 0,2 2 0,0-2 0,-2 1 0,3-1 0,-1-2 0,-2-1 0,2 0 0,0 2 0,-2 0 0,2 1 0,0-1 0,-1-2 0,0-2 0,-3-3 0,-1-1 0,-5-6 0,7 4 0,-4-4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1:34:20.6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1054 24575,'0'-8'0,"0"-4"0,0-5 0,0-3 0,0-1 0,0 4 0,0 1 0,0 3 0,2-2 0,4-5 0,2-5 0,3-1 0,0-1 0,-3 5 0,3-4 0,2-7 0,3-6 0,2-9 0,0-5 0,1-2 0,-1 4 0,-2 8 0,-2 13 0,-4 9 0,-2 6 0,2 5 0,1 0 0,4-5 0,6-8 0,11-12 0,13-8 0,12-5 0,6 2 0,-4 10 0,-4 8 0,-6 10 0,-1 5 0,1 3 0,-1 2 0,2 1 0,-1 2 0,5-2 0,6 2 0,8 1 0,5-1 0,0 2 0,-1 1 0,-7 2 0,-3 0 0,-6 1 0,-5 5 0,-3 4 0,-4 7 0,-3 6 0,-3 3 0,-3 2 0,-1 0 0,1 0 0,1 0 0,2 1 0,2 2 0,-3-1 0,-3 0 0,-5-1 0,-7-5 0,-2-2 0,-4 1 0,-4 0 0,0 2 0,-1 0 0,-1-1 0,0-1 0,-4-3 0,0-3 0,-2-1 0,-2 2 0,0 0 0,-2 0 0,0-1 0,0-1 0,0-1 0,0 1 0,0-1 0,0-1 0,-1-4 0,-4-4 0,-9-4 0,-11-2 0,-8-5 0,-5-8 0,1-9 0,5-6 0,2-1 0,5-1 0,3 5 0,4 4 0,2 6 0,4 5 0,3 4 0,0 1 0,0 2 0,0-1 0,0 2 0,4 2 0,10 4 0,11 5 0,13 5 0,9 5 0,5 1 0,0 3 0,-3-1 0,-3-3 0,-5 0 0,-4-2 0,-3-1 0,-5 0 0,-1-2 0,-2-2 0,-1-3 0,-1-1 0,-2-1 0,-3-2 0,-2-1 0,-2-2 0,0-3 0,-3-3 0,1-8 0,-1-11 0,2-9 0,-1-8 0,0 1 0,2 4 0,1 5 0,-1 5 0,1 5 0,-1 3 0,0-1 0,-1 0 0,-2 0 0,0 0 0,-1 3 0,0 2 0,0 0 0,0 1 0,0 0 0,0 2 0,-1 1 0,-1 1 0,0 1 0,0 0 0,0-2 0,0 1 0,0 1 0,0 5 0,0 13 0,0 3 0,-2 10 0,0-4 0,-2 2 0,1 0 0,0 1 0,-1 2 0,2-3 0,-3-2 0,2-3 0,-1-1 0,1-1 0,-1 0 0,1-2 0,-1-1 0,0-2 0,2-1 0,-1-2 0,0 2 0,1 0 0,1 1 0,-1 0 0,0 0 0,0 0 0,-1-1 0,0 1 0,0-3 0,-3-2 0,1-2 0,-2-2 0,0-1 0,0 0 0,1 0 0,-1-1 0,0-4 0,-2-3 0,-1-5 0,-1-2 0,2 0 0,1-1 0,1 2 0,0 2 0,1 2 0,1 1 0,1 0 0,1 1 0,-1 2 0,2 0 0,0 1 0,1-2 0,1 0 0,0 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1:34:12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24575,'14'0'0,"2"4"0,6 9 0,11 14 0,10 16 0,15 15 0,10 13 0,-31-32 0,0 2 0,0 0 0,-1 1 0,-2-2 0,-2-1 0,24 31 0,-11-11 0,-8-12 0,-6-9 0,-6-11 0,-5-7 0,-5-4 0,-7-5 0,-8-13 0,-1 3 0,-4-9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1:34:14.5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1 689 24575,'7'-11'0,"2"1"0,5-3 0,1 0 0,3 0 0,2 0 0,3-1 0,0-1 0,1-3 0,2-1 0,2 0 0,5-2 0,3-2 0,3-5 0,4-2 0,2-3 0,3 1 0,-1 2 0,-7 3 0,-8 5 0,-7 4 0,-5 4 0,-2 2 0,-4 3 0,-2 1 0,-2 2 0,0-1 0,0 0 0,2-2 0,0-3 0,2 0 0,2-3 0,3-1 0,6-3 0,5-2 0,2 1 0,-3 1 0,-4 3 0,-5 4 0,-3 3 0,-4 2 0,-3 3 0,-3 1 0,-2 0 0,0 0 0,-3 1 0,0 0 0,-2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1:35:51.2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0 445 24575,'0'-10'0,"3"-1"0,3 1 0,4 0 0,3 0 0,-1 2 0,-1 0 0,0-1 0,1 1 0,-1 0 0,-1 1 0,-1 1 0,1 1 0,1-3 0,1 0 0,6-1 0,0-1 0,3 2 0,2 0 0,0 2 0,0-1 0,-1 2 0,0 0 0,-2 3 0,-2-1 0,1 1 0,-1 0 0,0 0 0,-1 0 0,-1 0 0,0 0 0,1-2 0,4 1 0,4-1 0,3-1 0,0 1 0,-2 0 0,-3 2 0,-2 1 0,-2 1 0,-1 0 0,-1-2 0,-3 0 0,0 0 0,-1-1 0,5-2 0,9-3 0,11-3 0,8 0 0,2 0 0,-3 3 0,-7 2 0,-7 2 0,-7 2 0,-5 0 0,-4 2 0,-3 0 0,-3-3 0,-5-3 0,-3-4 0,-1-4 0,3 1 0,2-1 0,3 1 0,1 1 0,-1 0 0,-1 1 0,0 3 0,0 2 0,-1-1 0,0 3 0,-1 0 0,0 2 0,2 6 0,-2 5 0,1 4 0,-1 3 0,1-1 0,0 1 0,0 0 0,-1-2 0,0-1 0,0-1 0,0-2 0,0-1 0,0-2 0,0-1 0,-1 1 0,1 0 0,-1 1 0,-1 0 0,0-3 0,-1 0 0,2 0 0,-1-1 0,2-2 0,1-2 0,2 0 0,1-1 0,6-1 0,9-2 0,10-1 0,9 0 0,2 0 0,-4 3 0,-9 0 0,-7 2 0,-7 0 0,-4 0 0,-3 0 0,-3 0 0,0 0 0,0 0 0,5 0 0,4 0 0,7-1 0,4-1 0,3 0 0,0 0 0,1 1 0,-2 1 0,-2 0 0,-3 0 0,-2 0 0,-1 0 0,-2 0 0,0 0 0,5 0 0,1 0 0,6 0 0,3 0 0,0 0 0,1 0 0,-5 0 0,-5 0 0,-4 0 0,-5 0 0,-3 0 0,-1 0 0,1 0 0,-1 0 0,3 0 0,3 0 0,4 0 0,3 0 0,2 0 0,0 0 0,-1 2 0,0 2 0,-2 1 0,-3 0 0,-2 0 0,-3-1 0,-3 1 0,-4 0 0,-3 2 0,-2 0 0,-3-1 0,0 0 0,-2 0 0,0 0 0,2 2 0,-1 1 0,2 2 0,0 0 0,-2 0 0,1 1 0,0-1 0,-2 2 0,0-1 0,0 2 0,0-2 0,0 1 0,0-2 0,0 0 0,0-2 0,0 0 0,0-1 0,0 0 0,2-2 0,0-1 0,0 0 0,0 1 0,-1-1 0,1-3 0,0-4 0,-1-7 0,-1-5 0,0-6 0,-1 0 0,-3 0 0,-2 2 0,-4 2 0,0 1 0,-2 2 0,1 1 0,1 3 0,2 0 0,-2 2 0,1 2 0,0 1 0,1 3 0,0-1 0,-1 0 0,0-2 0,1 1 0,2-1 0,1 1 0,1 0 0,0-1 0,0 0 0,1-1 0,1 0 0,2-1 0,0-2 0,-3 3 0,-2-1 0,-1 1 0,-3-1 0,1-1 0,-2 0 0,-1 2 0,3 2 0,-1 0 0,3 1 0,-2 2 0,2 0 0,1-2 0,2 2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1:35:58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1 897 24575,'11'-28'0,"15"-18"0,18-21 0,12-10 0,-6 10 0,-7 19 0,-13 21 0,-9 14 0,-7 8 0,-4 4 0,-2 1 0,-1 1 0,0 2 0,1 4 0,1 2 0,3 0 0,5 1 0,5-1 0,6-1 0,9 0 0,5-1 0,7-1 0,2 1 0,-3-1 0,-6 1 0,-9 0 0,-8-2 0,-6 0 0,-3-3 0,1 0 0,3-2 0,5 0 0,7 0 0,8 0 0,12 2 0,12 1 0,7 2 0,1 2 0,-5 0 0,-11 2 0,-10-1 0,-9 1 0,-8-2 0,-1 1 0,-3 0 0,0-1 0,2 1 0,1 0 0,2 0 0,4 0 0,4-1 0,3-1 0,2-2 0,2-2 0,1 0 0,3-2 0,2 0 0,4 0 0,3 0 0,0 0 0,-2 0 0,-2-2 0,3 0 0,5-3 0,1 0 0,0 2 0,-1-1 0,-1 0 0,1-1 0,4-4 0,2-2 0,2-3 0,4-2 0,2 0 0,0-1 0,6-3 0,-2-3 0,-2-2 0,-8 0 0,-9 5 0,-4 1 0,-3 5 0,6 0 0,17-6 0,20-3 0,-41 9 0,3 1 0,8-1 0,2 0 0,5-1 0,2 1 0,4 0 0,1 1 0,2 0 0,0 0 0,-5 3 0,-3 1 0,-10 2 0,-4 2 0,32-4 0,-33 6 0,-29 1 0,-15-1 0,-10-1 0,-4-3 0,-2-5 0,-1-2 0,-3-1 0,-5-1 0,-7-2 0,-16-4 0,-15-6 0,-20-5 0,-9-1 0,9 6 0,15 5 0,26 12 0,19 9 0,15 8 0,22 11 0,19 7 0,22 8 0,18 5 0,-1 0 0,-10-3 0,-20-7 0,-21-5 0,-15-6 0,-11-6 0,-10-3 0,-8-1 0,-9 7 0,-10 12 0,-13 18 0,-13 19 0,22-23 0,-1 1 0,-1 3 0,1-1 0,-22 36 0,12-16 0,16-21 0,13-21 0,7-9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1:36:01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24575,'0'10'0,"0"4"0,0 3 0,0 1 0,0 3 0,0-2 0,0 1 0,0-1 0,0-2 0,0 0 0,0-2 0,0 1 0,2-1 0,0-1 0,1-1 0,-1-3 0,1-2 0,0 0 0,1-2 0,0 1 0,0-2 0,1 2 0,0 0 0,1-1 0,0 1 0,0 2 0,-2-1 0,-1 0 0,-1 1 0,-2-2 0,0 1 0,0 0 0,0 0 0,0 1 0,0 0 0,0-1 0,0 0 0,0-1 0,0-3 0,0-1 0,0-4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7502D-AD62-2A47-AC55-81405B512702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FB3E-E11E-D043-BB9F-BD17DB82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0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point we like the most?</a:t>
            </a:r>
          </a:p>
          <a:p>
            <a:pPr lvl="1"/>
            <a:r>
              <a:rPr lang="en-US" dirty="0"/>
              <a:t>Lowest test loss</a:t>
            </a:r>
          </a:p>
          <a:p>
            <a:r>
              <a:rPr lang="en-US" dirty="0"/>
              <a:t>Why train is below test?</a:t>
            </a:r>
          </a:p>
          <a:p>
            <a:pPr lvl="1"/>
            <a:r>
              <a:rPr lang="en-US" dirty="0"/>
              <a:t>More on it later</a:t>
            </a:r>
          </a:p>
          <a:p>
            <a:r>
              <a:rPr lang="en-US" dirty="0"/>
              <a:t>Why blue line is decreasing?</a:t>
            </a:r>
          </a:p>
          <a:p>
            <a:pPr lvl="1"/>
            <a:r>
              <a:rPr lang="en-US" dirty="0"/>
              <a:t>More complex model fits training set better</a:t>
            </a:r>
          </a:p>
          <a:p>
            <a:r>
              <a:rPr lang="en-US" dirty="0"/>
              <a:t>Why there is a drop in the red line?</a:t>
            </a:r>
          </a:p>
          <a:p>
            <a:pPr lvl="1"/>
            <a:r>
              <a:rPr lang="en-US" dirty="0"/>
              <a:t>There is a sweet point between Bias and Variance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E22F1-22F3-436F-8E65-20C85DE78D9D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836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5309-AE08-DEF4-C446-0AC92D1FD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B457C-FAE5-ED7E-9A7C-FDC835FB1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8D14-F7FA-E1BF-F047-51EB33EC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66F2-763C-65E6-1BAD-D4CC8C11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C7392-12B8-1F91-6E7B-EF983F53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6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1BDD-2898-DCF8-CD50-461D2886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3313E-8551-8867-7BB9-A300EED39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FE55E-ED56-4C03-C33B-14E35A20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E9261-6CDF-DBCA-0CB6-D04847D6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9B870-ED9F-EE45-CC41-304706D9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8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EC948-CBE6-1CC9-ED68-195BF6AA8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6F086-AC79-C3FF-14C4-912037B73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E50D2-BDAD-17AB-BD90-37636488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507F-5729-1370-B544-76E9348C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33E0-D2A6-4E8E-9C72-751946CA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A0D2-36C6-FCD1-8FB8-7AB89279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1B6A-9C08-A74B-AD4F-D64F6C8A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0DE95-8AB6-68EC-7B89-8AD5CB6B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8712-ABEE-E954-F70D-C53EDB6B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65D20-0EEA-1704-031A-C388ED64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9D80-5EE7-173C-5580-0E7C8038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BFC48-8B1B-E0AD-B807-17B63B74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5A68-9B2B-0753-A33B-7050ECBA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0CDE9-BCA7-BECE-1AE8-4E4CD731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8D313-30BC-0070-D649-5F6877FD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C6D7-73E8-7F3C-4C99-759C52E1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BCA2-D167-6AF1-6938-4EFD2332B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17770-E221-1448-A4D5-07BE703F8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B98CF-51AE-2FED-A5FD-7A152646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8060-8489-1500-4DC1-D84C3B07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955EF-27C3-AEAB-3E42-3B4388A9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6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26CD-3E29-93C1-57B8-9B25F6B2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AE7A6-812A-ECA8-7710-1948FA7A0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36161-6662-1213-F665-6C721F768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7550B-8677-AB03-D8D0-E7ACADB0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AE815-F7EA-34BE-DEF3-5B158A799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ACDBC-5D45-F622-BF1E-E95BA284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30510-E1B2-2C6A-6CB2-1E1968F9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264B2-2FB5-105B-9906-04F9AD79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3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01C9-1DAA-1FF8-F45E-865E700F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F5027-36D0-F9A8-E648-A3FA41AE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68D19-3EF0-16AD-F980-42D24080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8C037-E595-E81A-C171-CD018E4B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6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088B3-24D9-B5A2-2622-C00ACB21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A80E3-9B05-C59D-FA0D-052CB46F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1FDA6-F93B-CB19-9F6D-68D93C3A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8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8321-6829-7FEA-5FCD-C04F222D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99EE-6DF5-A38F-2569-C87739D5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C16C8-D9BB-68DF-6BDD-37A57ACDB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9FD17-4BF2-6806-30E9-864ACDE1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6EB2-4569-5017-1591-55EBBBD7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4769B-8A64-AA73-695D-7618F2DF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8126-216F-7C1B-93E0-EBC4749B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F8364-ABD5-89D3-34EB-51D9696A0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BBD6A-0E8A-945A-7A92-05B478309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A01BF-8182-08FC-1040-B7A803BF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F102E-9034-18E5-9B66-BFC736BF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1D60-0FDD-F39F-39C6-EF3DA94C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9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47782-5404-3C52-F3BF-ABFE4C4C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8880E-4AD6-1BF3-0CD6-406662DE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BCA46-CC68-6C80-81E1-E558ACC24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4161-4FEA-814F-93A0-6B898BCC214E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13212-0C3A-660B-B394-501149E64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6369A-7775-A203-1755-B52C9F54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4A6F0-C334-9C9D-0615-BD91146CF67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480050" y="0"/>
            <a:ext cx="12541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SMU Classification: Restricted</a:t>
            </a:r>
          </a:p>
        </p:txBody>
      </p:sp>
    </p:spTree>
    <p:extLst>
      <p:ext uri="{BB962C8B-B14F-4D97-AF65-F5344CB8AC3E}">
        <p14:creationId xmlns:p14="http://schemas.microsoft.com/office/powerpoint/2010/main" val="334971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" Type="http://schemas.openxmlformats.org/officeDocument/2006/relationships/hyperlink" Target="https://youtu.be/OyHfB_ZtI3w" TargetMode="Externa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.stackexchange.com/questions/24405/how-to-do-stepwise-regression-using-sklearn/24447#24447" TargetMode="External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2.png"/><Relationship Id="rId12" Type="http://schemas.openxmlformats.org/officeDocument/2006/relationships/image" Target="../media/image9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10.png"/><Relationship Id="rId11" Type="http://schemas.openxmlformats.org/officeDocument/2006/relationships/image" Target="../media/image80.png"/><Relationship Id="rId5" Type="http://schemas.openxmlformats.org/officeDocument/2006/relationships/image" Target="../media/image12.png"/><Relationship Id="rId10" Type="http://schemas.openxmlformats.org/officeDocument/2006/relationships/image" Target="../media/image70.png"/><Relationship Id="rId4" Type="http://schemas.openxmlformats.org/officeDocument/2006/relationships/image" Target="../media/image11.png"/><Relationship Id="rId9" Type="http://schemas.openxmlformats.org/officeDocument/2006/relationships/image" Target="../media/image6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5.png"/><Relationship Id="rId4" Type="http://schemas.openxmlformats.org/officeDocument/2006/relationships/image" Target="../media/image4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cross_val_score.html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cross_validation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ross_validation.html" TargetMode="External"/><Relationship Id="rId2" Type="http://schemas.openxmlformats.org/officeDocument/2006/relationships/hyperlink" Target="https://scikit-learn.org/stable/modules/generated/sklearn.model_selection.cross_val_scor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me.work.caltech.edu/slides/slides08.pdf" TargetMode="External"/><Relationship Id="rId5" Type="http://schemas.openxmlformats.org/officeDocument/2006/relationships/image" Target="../media/image5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20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customXml" Target="../ink/ink20.xml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customXml" Target="../ink/ink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customXml" Target="../ink/ink13.xml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customXml" Target="../ink/ink12.xml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customXml" Target="../ink/ink11.xml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439FE799-8C1B-9F45-CAD2-76898CAB3BEA}"/>
              </a:ext>
            </a:extLst>
          </p:cNvPr>
          <p:cNvSpPr txBox="1">
            <a:spLocks/>
          </p:cNvSpPr>
          <p:nvPr/>
        </p:nvSpPr>
        <p:spPr>
          <a:xfrm>
            <a:off x="7400924" y="4619624"/>
            <a:ext cx="3946779" cy="103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Liu Peng</a:t>
            </a:r>
          </a:p>
          <a:p>
            <a:pPr marL="0" indent="0" algn="r">
              <a:buNone/>
            </a:pPr>
            <a:r>
              <a:rPr lang="en-US" alt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liupeng@smu.edu.sg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970D6-973E-A323-2305-6B33414C0FEB}"/>
              </a:ext>
            </a:extLst>
          </p:cNvPr>
          <p:cNvSpPr txBox="1"/>
          <p:nvPr/>
        </p:nvSpPr>
        <p:spPr>
          <a:xfrm>
            <a:off x="1781296" y="726982"/>
            <a:ext cx="8920499" cy="270201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400" kern="1200" dirty="0">
                <a:latin typeface="+mj-lt"/>
                <a:ea typeface="+mj-ea"/>
                <a:cs typeface="+mj-cs"/>
              </a:rPr>
              <a:t>Machine Learning and Financial Applications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CN" sz="3400" kern="12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400" kern="1200" dirty="0">
                <a:latin typeface="+mj-lt"/>
                <a:ea typeface="+mj-ea"/>
                <a:cs typeface="+mj-cs"/>
              </a:rPr>
              <a:t>Lecture 7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400" dirty="0">
                <a:latin typeface="+mj-lt"/>
                <a:ea typeface="+mj-ea"/>
                <a:cs typeface="+mj-cs"/>
              </a:rPr>
              <a:t>Regularization and G</a:t>
            </a:r>
            <a:r>
              <a:rPr lang="en-US" altLang="zh-CN" sz="3400" kern="1200" dirty="0">
                <a:latin typeface="+mj-lt"/>
                <a:ea typeface="+mj-ea"/>
                <a:cs typeface="+mj-cs"/>
              </a:rPr>
              <a:t>eneralization</a:t>
            </a:r>
            <a:endParaRPr lang="en-US" sz="3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FEE0F5-0D08-5A67-4223-68BE7E299676}"/>
              </a:ext>
            </a:extLst>
          </p:cNvPr>
          <p:cNvSpPr txBox="1"/>
          <p:nvPr/>
        </p:nvSpPr>
        <p:spPr>
          <a:xfrm>
            <a:off x="1351722" y="4677071"/>
            <a:ext cx="3617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</a:p>
          <a:p>
            <a:r>
              <a:rPr lang="en-US" dirty="0">
                <a:hlinkClick r:id="rId2"/>
              </a:rPr>
              <a:t>https://youtu.be/OyHfB_ZtI3w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F0850-D507-8070-BDE2-D6B70A08666A}"/>
              </a:ext>
            </a:extLst>
          </p:cNvPr>
          <p:cNvSpPr txBox="1"/>
          <p:nvPr/>
        </p:nvSpPr>
        <p:spPr>
          <a:xfrm>
            <a:off x="3553639" y="5473183"/>
            <a:ext cx="102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93AEE-FF96-BBC5-F8E2-D7E5A32D4B83}"/>
              </a:ext>
            </a:extLst>
          </p:cNvPr>
          <p:cNvSpPr txBox="1"/>
          <p:nvPr/>
        </p:nvSpPr>
        <p:spPr>
          <a:xfrm>
            <a:off x="7013828" y="5473183"/>
            <a:ext cx="102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test set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5FF3CBE-1DCD-0FD7-04D1-6E080F01AFFE}"/>
                  </a:ext>
                </a:extLst>
              </p14:cNvPr>
              <p14:cNvContentPartPr/>
              <p14:nvPr/>
            </p14:nvContentPartPr>
            <p14:xfrm>
              <a:off x="3577548" y="5786321"/>
              <a:ext cx="4470120" cy="221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5FF3CBE-1DCD-0FD7-04D1-6E080F01AF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1428" y="5780201"/>
                <a:ext cx="44823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4605571-C103-AF5F-8FE7-987F8341B524}"/>
                  </a:ext>
                </a:extLst>
              </p14:cNvPr>
              <p14:cNvContentPartPr/>
              <p14:nvPr/>
            </p14:nvContentPartPr>
            <p14:xfrm>
              <a:off x="7021668" y="5695241"/>
              <a:ext cx="29520" cy="654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4605571-C103-AF5F-8FE7-987F8341B5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15548" y="5689121"/>
                <a:ext cx="4176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6ED2689-1624-AF73-4EC6-FE4916EDCB92}"/>
                  </a:ext>
                </a:extLst>
              </p14:cNvPr>
              <p14:cNvContentPartPr/>
              <p14:nvPr/>
            </p14:nvContentPartPr>
            <p14:xfrm>
              <a:off x="6029508" y="5880281"/>
              <a:ext cx="40680" cy="242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6ED2689-1624-AF73-4EC6-FE4916EDCB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23388" y="5874161"/>
                <a:ext cx="52920" cy="2545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404B198-8954-BA4B-DC32-EE2FA91D5896}"/>
              </a:ext>
            </a:extLst>
          </p:cNvPr>
          <p:cNvSpPr txBox="1"/>
          <p:nvPr/>
        </p:nvSpPr>
        <p:spPr>
          <a:xfrm>
            <a:off x="6003637" y="5522903"/>
            <a:ext cx="102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val</a:t>
            </a:r>
            <a:r>
              <a:rPr lang="en-US" dirty="0"/>
              <a:t> set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046D9A1-9E04-C0EB-E40E-3B1DDE2A1C5B}"/>
                  </a:ext>
                </a:extLst>
              </p14:cNvPr>
              <p14:cNvContentPartPr/>
              <p14:nvPr/>
            </p14:nvContentPartPr>
            <p14:xfrm>
              <a:off x="6614148" y="5191961"/>
              <a:ext cx="834480" cy="379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046D9A1-9E04-C0EB-E40E-3B1DDE2A1C5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08028" y="5185841"/>
                <a:ext cx="846720" cy="3916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692DFE2-BB79-80DB-21C6-4DB2639CA89D}"/>
              </a:ext>
            </a:extLst>
          </p:cNvPr>
          <p:cNvSpPr txBox="1"/>
          <p:nvPr/>
        </p:nvSpPr>
        <p:spPr>
          <a:xfrm>
            <a:off x="5978665" y="4926128"/>
            <a:ext cx="102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40D6A2-1B7E-BEF9-261C-407AC7AB823B}"/>
              </a:ext>
            </a:extLst>
          </p:cNvPr>
          <p:cNvSpPr txBox="1"/>
          <p:nvPr/>
        </p:nvSpPr>
        <p:spPr>
          <a:xfrm>
            <a:off x="2724504" y="5707569"/>
            <a:ext cx="102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237941-1E04-79D6-3C07-937022682BC3}"/>
              </a:ext>
            </a:extLst>
          </p:cNvPr>
          <p:cNvSpPr txBox="1"/>
          <p:nvPr/>
        </p:nvSpPr>
        <p:spPr>
          <a:xfrm>
            <a:off x="2724504" y="6171535"/>
            <a:ext cx="102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C5731-8100-50EF-523B-CCA732DD1281}"/>
              </a:ext>
            </a:extLst>
          </p:cNvPr>
          <p:cNvSpPr txBox="1"/>
          <p:nvPr/>
        </p:nvSpPr>
        <p:spPr>
          <a:xfrm>
            <a:off x="3553639" y="6155653"/>
            <a:ext cx="23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train  test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FED483-FFA8-F400-635D-59D26463DBFF}"/>
              </a:ext>
            </a:extLst>
          </p:cNvPr>
          <p:cNvGrpSpPr/>
          <p:nvPr/>
        </p:nvGrpSpPr>
        <p:grpSpPr>
          <a:xfrm>
            <a:off x="6044268" y="5839241"/>
            <a:ext cx="1710000" cy="550440"/>
            <a:chOff x="6044268" y="5839241"/>
            <a:chExt cx="1710000" cy="55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3CDB49B-8CF3-0BEC-CA7C-79FD5BEC33BE}"/>
                    </a:ext>
                  </a:extLst>
                </p14:cNvPr>
                <p14:cNvContentPartPr/>
                <p14:nvPr/>
              </p14:nvContentPartPr>
              <p14:xfrm>
                <a:off x="7456188" y="6120761"/>
                <a:ext cx="253800" cy="268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3CDB49B-8CF3-0BEC-CA7C-79FD5BEC33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50068" y="6114641"/>
                  <a:ext cx="2660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4B39B9-2231-B9B9-B9A0-6944FC19CC61}"/>
                    </a:ext>
                  </a:extLst>
                </p14:cNvPr>
                <p14:cNvContentPartPr/>
                <p14:nvPr/>
              </p14:nvContentPartPr>
              <p14:xfrm>
                <a:off x="7399668" y="6108161"/>
                <a:ext cx="354600" cy="248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4B39B9-2231-B9B9-B9A0-6944FC19CC6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93548" y="6102041"/>
                  <a:ext cx="3668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4BE663-BA09-6B8D-BE7E-A5B3D65FE401}"/>
                    </a:ext>
                  </a:extLst>
                </p14:cNvPr>
                <p14:cNvContentPartPr/>
                <p14:nvPr/>
              </p14:nvContentPartPr>
              <p14:xfrm>
                <a:off x="6044268" y="5839241"/>
                <a:ext cx="963360" cy="170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4BE663-BA09-6B8D-BE7E-A5B3D65FE4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38148" y="5833121"/>
                  <a:ext cx="97560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C87A7F-134B-2D16-5796-3F7456B059DF}"/>
              </a:ext>
            </a:extLst>
          </p:cNvPr>
          <p:cNvGrpSpPr/>
          <p:nvPr/>
        </p:nvGrpSpPr>
        <p:grpSpPr>
          <a:xfrm>
            <a:off x="6857148" y="5581121"/>
            <a:ext cx="1848240" cy="322920"/>
            <a:chOff x="6857148" y="5581121"/>
            <a:chExt cx="184824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80B7ABC-48B6-926C-98D9-460B9D9468EE}"/>
                    </a:ext>
                  </a:extLst>
                </p14:cNvPr>
                <p14:cNvContentPartPr/>
                <p14:nvPr/>
              </p14:nvContentPartPr>
              <p14:xfrm>
                <a:off x="6857148" y="5581121"/>
                <a:ext cx="1848240" cy="322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80B7ABC-48B6-926C-98D9-460B9D9468E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51028" y="5575001"/>
                  <a:ext cx="18604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B952AF-DFD6-B154-8C45-1F62A94B3FAD}"/>
                    </a:ext>
                  </a:extLst>
                </p14:cNvPr>
                <p14:cNvContentPartPr/>
                <p14:nvPr/>
              </p14:nvContentPartPr>
              <p14:xfrm>
                <a:off x="8016348" y="5694161"/>
                <a:ext cx="23400" cy="155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B952AF-DFD6-B154-8C45-1F62A94B3FA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10228" y="5688041"/>
                  <a:ext cx="3564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74AAE1C-E7D7-7695-4D1B-1D9C79AD6D3F}"/>
                  </a:ext>
                </a:extLst>
              </p14:cNvPr>
              <p14:cNvContentPartPr/>
              <p14:nvPr/>
            </p14:nvContentPartPr>
            <p14:xfrm>
              <a:off x="7022028" y="5654201"/>
              <a:ext cx="12960" cy="103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74AAE1C-E7D7-7695-4D1B-1D9C79AD6D3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15908" y="5648081"/>
                <a:ext cx="25200" cy="11556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71C3CE5-6A45-C84B-54F8-187D5E4498A1}"/>
              </a:ext>
            </a:extLst>
          </p:cNvPr>
          <p:cNvSpPr txBox="1"/>
          <p:nvPr/>
        </p:nvSpPr>
        <p:spPr>
          <a:xfrm>
            <a:off x="8423070" y="5469535"/>
            <a:ext cx="102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val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4E72AD-FC10-C9F4-25E0-B5C3FC367EB1}"/>
              </a:ext>
            </a:extLst>
          </p:cNvPr>
          <p:cNvSpPr txBox="1"/>
          <p:nvPr/>
        </p:nvSpPr>
        <p:spPr>
          <a:xfrm>
            <a:off x="841248" y="3864922"/>
            <a:ext cx="133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hyperparam</a:t>
            </a:r>
            <a:endParaRPr lang="en-US" u="sn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A75971-C913-9B9D-9A42-6FF3A41A0925}"/>
              </a:ext>
            </a:extLst>
          </p:cNvPr>
          <p:cNvSpPr txBox="1"/>
          <p:nvPr/>
        </p:nvSpPr>
        <p:spPr>
          <a:xfrm>
            <a:off x="8994179" y="5469535"/>
            <a:ext cx="156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arg</a:t>
            </a:r>
            <a:r>
              <a:rPr lang="en-US" dirty="0"/>
              <a:t> 1, 2, 3</a:t>
            </a:r>
          </a:p>
        </p:txBody>
      </p:sp>
    </p:spTree>
    <p:extLst>
      <p:ext uri="{BB962C8B-B14F-4D97-AF65-F5344CB8AC3E}">
        <p14:creationId xmlns:p14="http://schemas.microsoft.com/office/powerpoint/2010/main" val="135951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405DE-DC9F-E236-A19A-CF5A5F54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In-class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F77D-DD7A-804A-05E6-5BC632F3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Q1-4</a:t>
            </a:r>
          </a:p>
        </p:txBody>
      </p:sp>
    </p:spTree>
    <p:extLst>
      <p:ext uri="{BB962C8B-B14F-4D97-AF65-F5344CB8AC3E}">
        <p14:creationId xmlns:p14="http://schemas.microsoft.com/office/powerpoint/2010/main" val="317660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overfitting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0228"/>
                <a:ext cx="7015850" cy="5182522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Option 1: Reduce number of terms in the linear regression equation to </a:t>
                </a:r>
                <a:r>
                  <a:rPr lang="en-US" sz="2000" b="1" dirty="0">
                    <a:solidFill>
                      <a:srgbClr val="102B72"/>
                    </a:solidFill>
                  </a:rPr>
                  <a:t>keep the model simple; principle of parsimony</a:t>
                </a:r>
              </a:p>
              <a:p>
                <a:pPr lvl="1"/>
                <a:r>
                  <a:rPr lang="en-US" sz="2000" dirty="0"/>
                  <a:t>1.1: Manually select input variables based on domain knowledge, e.g., area is essential for the prediction of property price, while </a:t>
                </a:r>
                <a:r>
                  <a:rPr lang="en-US" sz="2000" dirty="0" err="1"/>
                  <a:t>no_of_convenience_stores</a:t>
                </a:r>
                <a:r>
                  <a:rPr lang="en-US" sz="2000" dirty="0"/>
                  <a:t> is less important</a:t>
                </a:r>
              </a:p>
              <a:p>
                <a:pPr lvl="1"/>
                <a:r>
                  <a:rPr lang="en-US" sz="2000" dirty="0"/>
                  <a:t>1.2: Model selection algorithm (more on next page)</a:t>
                </a:r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Option 2: </a:t>
                </a:r>
                <a:r>
                  <a:rPr lang="en-US" sz="2000" b="1" dirty="0">
                    <a:solidFill>
                      <a:srgbClr val="102B72"/>
                    </a:solidFill>
                  </a:rPr>
                  <a:t>Regularization</a:t>
                </a:r>
              </a:p>
              <a:p>
                <a:pPr lvl="1"/>
                <a:r>
                  <a:rPr lang="en-US" sz="2000" dirty="0"/>
                  <a:t>Keep all the input variables but </a:t>
                </a:r>
                <a:r>
                  <a:rPr lang="en-US" sz="2000" b="1" dirty="0">
                    <a:solidFill>
                      <a:srgbClr val="102B72"/>
                    </a:solidFill>
                  </a:rPr>
                  <a:t>reduce magnitude of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102B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102B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102B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; suitable for a data set with many input variables, all of which might contribute to predicting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Option 3: Dimension reduction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0228"/>
                <a:ext cx="7015850" cy="5182522"/>
              </a:xfrm>
              <a:blipFill>
                <a:blip r:embed="rId2"/>
                <a:stretch>
                  <a:fillRect l="-904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11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0CDE44-2621-87A2-07CC-C00926481C94}"/>
                  </a:ext>
                </a:extLst>
              </p:cNvPr>
              <p:cNvSpPr txBox="1"/>
              <p:nvPr/>
            </p:nvSpPr>
            <p:spPr>
              <a:xfrm>
                <a:off x="7854049" y="1771651"/>
                <a:ext cx="4186238" cy="1015663"/>
              </a:xfrm>
              <a:prstGeom prst="rect">
                <a:avLst/>
              </a:prstGeom>
              <a:noFill/>
              <a:ln>
                <a:solidFill>
                  <a:srgbClr val="B9A685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Rule-of-thumb for linear regression</a:t>
                </a: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 of terms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no. of observations/10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0CDE44-2621-87A2-07CC-C00926481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049" y="1771651"/>
                <a:ext cx="4186238" cy="1015663"/>
              </a:xfrm>
              <a:prstGeom prst="rect">
                <a:avLst/>
              </a:prstGeom>
              <a:blipFill>
                <a:blip r:embed="rId3"/>
                <a:stretch>
                  <a:fillRect t="-2976" b="-9524"/>
                </a:stretch>
              </a:blipFill>
              <a:ln>
                <a:solidFill>
                  <a:srgbClr val="B9A685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36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ype 1: Variable Sele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Model selection algorithm to reduce number of terms</a:t>
            </a:r>
            <a:endParaRPr sz="3600" dirty="0"/>
          </a:p>
        </p:txBody>
      </p:sp>
      <p:sp>
        <p:nvSpPr>
          <p:cNvPr id="169" name="Manual selection…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010147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SG" sz="1800" b="1" dirty="0">
                <a:solidFill>
                  <a:srgbClr val="102B72"/>
                </a:solidFill>
              </a:rPr>
              <a:t>Statistical algorithm </a:t>
            </a:r>
            <a:r>
              <a:rPr lang="en-SG" sz="1800" dirty="0"/>
              <a:t>to select best subset of terms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SG" sz="1800" dirty="0"/>
              <a:t>If no. of observations is 200, what is the max no. of terms for the regression equation? 20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SG" sz="1800" dirty="0"/>
              <a:t>Choose 20 from 152 potential terms (first and second order) such that sum of squared residuals </a:t>
            </a:r>
            <a:r>
              <a:rPr lang="en-SG" sz="1800" b="1" dirty="0">
                <a:solidFill>
                  <a:srgbClr val="102B72"/>
                </a:solidFill>
              </a:rPr>
              <a:t>(SSR) is minimized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SG" sz="1800" dirty="0"/>
              <a:t>Optimal selection is extremely hard to find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SG" sz="1800" dirty="0"/>
              <a:t>Possible for medium size problem; not scalable to large problems</a:t>
            </a:r>
            <a:endParaRPr sz="1800" dirty="0"/>
          </a:p>
        </p:txBody>
      </p:sp>
      <p:sp>
        <p:nvSpPr>
          <p:cNvPr id="170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nual selection…">
                <a:extLst>
                  <a:ext uri="{FF2B5EF4-FFF2-40B4-BE49-F238E27FC236}">
                    <a16:creationId xmlns:a16="http://schemas.microsoft.com/office/drawing/2014/main" id="{782A2813-668C-0DB4-FB6C-B572C3211D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3203" y="1825625"/>
                <a:ext cx="5638798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>
                  <a:lnSpc>
                    <a:spcPct val="100000"/>
                  </a:lnSpc>
                  <a:spcBef>
                    <a:spcPts val="18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685800" lvl="1" indent="-228600">
                  <a:lnSpc>
                    <a:spcPct val="100000"/>
                  </a:lnSpc>
                  <a:spcBef>
                    <a:spcPts val="18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1406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1406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1406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102B72"/>
                    </a:solidFill>
                  </a:rPr>
                  <a:t>Approximation algorithm </a:t>
                </a:r>
                <a:r>
                  <a:rPr lang="en-US" dirty="0"/>
                  <a:t>(forward/backward selection</a:t>
                </a:r>
                <a:r>
                  <a:rPr lang="en-US" baseline="30000" dirty="0"/>
                  <a:t>1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Forward: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=0…</m:t>
                    </m:r>
                  </m:oMath>
                </a14:m>
                <a:r>
                  <a:rPr lang="en-US" dirty="0"/>
                  <a:t>, we add one term at a time</a:t>
                </a:r>
              </a:p>
              <a:p>
                <a:r>
                  <a:rPr lang="en-US" dirty="0"/>
                  <a:t>Backward: starting from OLS with all 152 potential terms, we delete one term at a time</a:t>
                </a:r>
              </a:p>
              <a:p>
                <a:r>
                  <a:rPr lang="en-US" dirty="0"/>
                  <a:t>Certain stopping criterion to </a:t>
                </a:r>
                <a:r>
                  <a:rPr lang="en-US" b="1" dirty="0">
                    <a:solidFill>
                      <a:srgbClr val="102B72"/>
                    </a:solidFill>
                  </a:rPr>
                  <a:t>approximately reach minimum SSR</a:t>
                </a:r>
                <a:r>
                  <a:rPr lang="en-US" dirty="0"/>
                  <a:t> (not exactly minimum SSR)</a:t>
                </a:r>
              </a:p>
              <a:p>
                <a:r>
                  <a:rPr lang="en-US" dirty="0"/>
                  <a:t>For student’s own exploration: scikit-learn compatible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mlxtend</a:t>
                </a:r>
                <a:r>
                  <a:rPr lang="en-US" dirty="0"/>
                  <a:t> package</a:t>
                </a:r>
              </a:p>
            </p:txBody>
          </p:sp>
        </mc:Choice>
        <mc:Fallback xmlns="">
          <p:sp>
            <p:nvSpPr>
              <p:cNvPr id="8" name="Manual selection…">
                <a:extLst>
                  <a:ext uri="{FF2B5EF4-FFF2-40B4-BE49-F238E27FC236}">
                    <a16:creationId xmlns:a16="http://schemas.microsoft.com/office/drawing/2014/main" id="{782A2813-668C-0DB4-FB6C-B572C3211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3" y="1825625"/>
                <a:ext cx="5638798" cy="4351338"/>
              </a:xfrm>
              <a:prstGeom prst="rect">
                <a:avLst/>
              </a:prstGeom>
              <a:blipFill>
                <a:blip r:embed="rId2"/>
                <a:stretch>
                  <a:fillRect l="-865" t="-7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4A3627D-EFBC-DA24-365A-113D313EFA84}"/>
              </a:ext>
            </a:extLst>
          </p:cNvPr>
          <p:cNvSpPr txBox="1"/>
          <p:nvPr/>
        </p:nvSpPr>
        <p:spPr>
          <a:xfrm>
            <a:off x="230527" y="6522554"/>
            <a:ext cx="775142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Source: 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https://datascience.stackexchange.com/questions/24405/how-to-do-stepwise-regression-using-sklearn/24447#24447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21EEB5-D3E3-3205-11F3-3218DF3E816B}"/>
              </a:ext>
            </a:extLst>
          </p:cNvPr>
          <p:cNvCxnSpPr>
            <a:cxnSpLocks/>
          </p:cNvCxnSpPr>
          <p:nvPr/>
        </p:nvCxnSpPr>
        <p:spPr>
          <a:xfrm>
            <a:off x="6229350" y="1825625"/>
            <a:ext cx="0" cy="3832225"/>
          </a:xfrm>
          <a:prstGeom prst="line">
            <a:avLst/>
          </a:prstGeom>
          <a:ln>
            <a:solidFill>
              <a:srgbClr val="D2C6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Regularization to minimize loss function with a penalty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580228"/>
                <a:ext cx="10832692" cy="4987720"/>
              </a:xfrm>
            </p:spPr>
            <p:txBody>
              <a:bodyPr>
                <a:noAutofit/>
              </a:bodyPr>
              <a:lstStyle/>
              <a:p>
                <a:r>
                  <a:rPr lang="en-SG" sz="2000" dirty="0"/>
                  <a:t>Restrict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sz="2000" dirty="0"/>
                  <a:t> </a:t>
                </a:r>
                <a:r>
                  <a:rPr lang="en-SG" sz="2000" dirty="0"/>
                  <a:t>to small values</a:t>
                </a:r>
              </a:p>
              <a:p>
                <a:r>
                  <a:rPr lang="en-SG" sz="2000" dirty="0"/>
                  <a:t>L1 norm</a:t>
                </a:r>
                <a:r>
                  <a:rPr lang="en-SG" sz="2000" dirty="0">
                    <a:sym typeface="Wingdings" panose="05000000000000000000" pitchFamily="2" charset="2"/>
                  </a:rPr>
                  <a:t>: </a:t>
                </a:r>
                <a:r>
                  <a:rPr 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|∗|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SG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|+⋯+|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ar-AE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magnitude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sz="2000" dirty="0" smtClean="0"/>
                      <m:t>L</m:t>
                    </m:r>
                    <m:r>
                      <m:rPr>
                        <m:nor/>
                      </m:rPr>
                      <a:rPr lang="en-US" sz="2000" b="0" i="0" dirty="0" smtClean="0"/>
                      <m:t>2</m:t>
                    </m:r>
                    <m:r>
                      <m:rPr>
                        <m:nor/>
                      </m:rPr>
                      <a:rPr lang="en-SG" sz="2000" dirty="0" smtClean="0"/>
                      <m:t> </m:t>
                    </m:r>
                    <m:r>
                      <m:rPr>
                        <m:nor/>
                      </m:rPr>
                      <a:rPr lang="en-SG" sz="2000" dirty="0" smtClean="0"/>
                      <m:t>norm</m:t>
                    </m:r>
                  </m:oMath>
                </a14:m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|∗|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SG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ar-AE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ar-AE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ar-AE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ar-AE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+⋯+</m:t>
                        </m:r>
                        <m:sSubSup>
                          <m:sSub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ar-AE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r>
                  <a:rPr lang="en-US" sz="2000" dirty="0"/>
                  <a:t>Penalty weight: </a:t>
                </a:r>
                <a14:m>
                  <m:oMath xmlns:m="http://schemas.openxmlformats.org/officeDocument/2006/math">
                    <m:r>
                      <a:rPr lang="ar-AE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r>
                  <a:rPr lang="en-US" sz="2000" dirty="0"/>
                  <a:t>L1 regularization: </a:t>
                </a:r>
                <a:r>
                  <a:rPr lang="en-SG" sz="2000" dirty="0"/>
                  <a:t>LASSO (</a:t>
                </a:r>
                <a:r>
                  <a:rPr lang="en-US" sz="2000" dirty="0"/>
                  <a:t>Least Absolute Shrinkage and Selection Operator)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f>
                        <m:fPr>
                          <m:ctrlPr>
                            <a:rPr lang="en-SG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SG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20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ar-AE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ar-AE" sz="20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ar-AE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ar-A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|∗|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ar-AE" sz="2000" dirty="0">
                  <a:solidFill>
                    <a:srgbClr val="000000"/>
                  </a:solidFill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L2 regularization: </a:t>
                </a:r>
                <a:r>
                  <a:rPr lang="en-SG" sz="2000" dirty="0"/>
                  <a:t>Ridge (note the </a:t>
                </a:r>
                <a:r>
                  <a:rPr lang="en-SG" sz="2000" b="1" dirty="0">
                    <a:solidFill>
                      <a:srgbClr val="FF0000"/>
                    </a:solidFill>
                  </a:rPr>
                  <a:t>squared</a:t>
                </a:r>
                <a:r>
                  <a:rPr lang="en-SG" sz="2000" dirty="0"/>
                  <a:t> L2 norm for simplicity)</a:t>
                </a:r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SG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ar-AE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ar-AE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ar-AE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ar-A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ar-A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ar-AE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|∗|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580228"/>
                <a:ext cx="10832692" cy="4987720"/>
              </a:xfrm>
              <a:blipFill>
                <a:blip r:embed="rId2"/>
                <a:stretch>
                  <a:fillRect l="-468" t="-1781" b="-2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13</a:t>
            </a:fld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ACA0C3-F124-D57E-0810-2156199245C8}"/>
              </a:ext>
            </a:extLst>
          </p:cNvPr>
          <p:cNvSpPr/>
          <p:nvPr/>
        </p:nvSpPr>
        <p:spPr>
          <a:xfrm>
            <a:off x="4950098" y="3783094"/>
            <a:ext cx="1743827" cy="847900"/>
          </a:xfrm>
          <a:prstGeom prst="rect">
            <a:avLst/>
          </a:prstGeom>
          <a:noFill/>
          <a:ln>
            <a:solidFill>
              <a:srgbClr val="997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AD8F4-172D-7136-320E-6CE5640AED22}"/>
              </a:ext>
            </a:extLst>
          </p:cNvPr>
          <p:cNvSpPr txBox="1"/>
          <p:nvPr/>
        </p:nvSpPr>
        <p:spPr>
          <a:xfrm>
            <a:off x="4950098" y="4630994"/>
            <a:ext cx="17438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97D4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997D4E"/>
                </a:solidFill>
              </a:rPr>
              <a:t>Loss function</a:t>
            </a:r>
            <a:endParaRPr lang="en-SG" b="1" dirty="0">
              <a:solidFill>
                <a:srgbClr val="997D4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F1890-738B-3125-C814-B9764BB485A8}"/>
              </a:ext>
            </a:extLst>
          </p:cNvPr>
          <p:cNvSpPr/>
          <p:nvPr/>
        </p:nvSpPr>
        <p:spPr>
          <a:xfrm>
            <a:off x="4979594" y="5367529"/>
            <a:ext cx="1896227" cy="897060"/>
          </a:xfrm>
          <a:prstGeom prst="rect">
            <a:avLst/>
          </a:prstGeom>
          <a:noFill/>
          <a:ln>
            <a:solidFill>
              <a:srgbClr val="997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2A1F5F-7873-2E5F-C6CE-6DA522B736C8}"/>
              </a:ext>
            </a:extLst>
          </p:cNvPr>
          <p:cNvSpPr txBox="1"/>
          <p:nvPr/>
        </p:nvSpPr>
        <p:spPr>
          <a:xfrm>
            <a:off x="4979594" y="6264589"/>
            <a:ext cx="18962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97D4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997D4E"/>
                </a:solidFill>
              </a:rPr>
              <a:t>Loss function</a:t>
            </a:r>
            <a:endParaRPr lang="en-SG" b="1" dirty="0">
              <a:solidFill>
                <a:srgbClr val="997D4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282472-A3EA-7B40-A467-309302D09448}"/>
              </a:ext>
            </a:extLst>
          </p:cNvPr>
          <p:cNvSpPr/>
          <p:nvPr/>
        </p:nvSpPr>
        <p:spPr>
          <a:xfrm>
            <a:off x="7084619" y="5367529"/>
            <a:ext cx="1611705" cy="887228"/>
          </a:xfrm>
          <a:prstGeom prst="rect">
            <a:avLst/>
          </a:prstGeom>
          <a:noFill/>
          <a:ln>
            <a:solidFill>
              <a:srgbClr val="997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B657B-47F4-5820-9BAA-7F76684FD951}"/>
              </a:ext>
            </a:extLst>
          </p:cNvPr>
          <p:cNvSpPr txBox="1"/>
          <p:nvPr/>
        </p:nvSpPr>
        <p:spPr>
          <a:xfrm>
            <a:off x="7084619" y="6254757"/>
            <a:ext cx="161170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97D4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997D4E"/>
                </a:solidFill>
              </a:rPr>
              <a:t>Regularizer</a:t>
            </a:r>
            <a:endParaRPr lang="en-SG" b="1" dirty="0">
              <a:solidFill>
                <a:srgbClr val="997D4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E2F494-A44A-54C7-E97E-9811C3B23D9D}"/>
              </a:ext>
            </a:extLst>
          </p:cNvPr>
          <p:cNvSpPr/>
          <p:nvPr/>
        </p:nvSpPr>
        <p:spPr>
          <a:xfrm>
            <a:off x="6970319" y="3786204"/>
            <a:ext cx="1516455" cy="847900"/>
          </a:xfrm>
          <a:prstGeom prst="rect">
            <a:avLst/>
          </a:prstGeom>
          <a:noFill/>
          <a:ln>
            <a:solidFill>
              <a:srgbClr val="997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F7BE68-2439-47B4-AEFE-1B4A8D3D98EF}"/>
              </a:ext>
            </a:extLst>
          </p:cNvPr>
          <p:cNvSpPr txBox="1"/>
          <p:nvPr/>
        </p:nvSpPr>
        <p:spPr>
          <a:xfrm>
            <a:off x="6970319" y="4634104"/>
            <a:ext cx="151645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97D4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997D4E"/>
                </a:solidFill>
              </a:rPr>
              <a:t>Regularizer</a:t>
            </a:r>
            <a:endParaRPr lang="en-SG" b="1" dirty="0">
              <a:solidFill>
                <a:srgbClr val="997D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4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penalty weight and intercept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9248"/>
                <a:ext cx="11039168" cy="1733243"/>
              </a:xfrm>
            </p:spPr>
            <p:txBody>
              <a:bodyPr>
                <a:noAutofit/>
              </a:bodyPr>
              <a:lstStyle/>
              <a:p>
                <a:r>
                  <a:rPr lang="en-SG" sz="2000" dirty="0"/>
                  <a:t>Penalty for being away from origin is given a weight </a:t>
                </a:r>
                <a14:m>
                  <m:oMath xmlns:m="http://schemas.openxmlformats.org/officeDocument/2006/math">
                    <m:r>
                      <a:rPr lang="ar-AE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, forming the </a:t>
                </a:r>
                <a:r>
                  <a:rPr lang="en-US" sz="2000" b="1" dirty="0" err="1">
                    <a:solidFill>
                      <a:srgbClr val="102B72"/>
                    </a:solidFill>
                  </a:rPr>
                  <a:t>regularizer</a:t>
                </a:r>
                <a:endParaRPr lang="en-US" sz="2000" b="1" dirty="0">
                  <a:solidFill>
                    <a:srgbClr val="102B72"/>
                  </a:solidFill>
                </a:endParaRPr>
              </a:p>
              <a:p>
                <a:r>
                  <a:rPr lang="en-SG" sz="2000" dirty="0"/>
                  <a:t>No penalty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is all 0</a:t>
                </a:r>
              </a:p>
              <a:p>
                <a:r>
                  <a:rPr lang="en-SG" sz="2000" dirty="0"/>
                  <a:t>Large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SG" sz="2000" dirty="0"/>
                  <a:t> large penalty for being away from origin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SG" sz="2000" dirty="0"/>
                  <a:t> are restricted to a small space </a:t>
                </a:r>
              </a:p>
              <a:p>
                <a:r>
                  <a:rPr lang="en-SG" sz="2000" dirty="0"/>
                  <a:t>Small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/>
                  <a:t>small penalty for being away from origin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SG" sz="2000" dirty="0"/>
                  <a:t> are restricted to a larger space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9248"/>
                <a:ext cx="11039168" cy="1733243"/>
              </a:xfrm>
              <a:blipFill>
                <a:blip r:embed="rId2"/>
                <a:stretch>
                  <a:fillRect l="-497" t="-14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14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nual selection…">
                <a:extLst>
                  <a:ext uri="{FF2B5EF4-FFF2-40B4-BE49-F238E27FC236}">
                    <a16:creationId xmlns:a16="http://schemas.microsoft.com/office/drawing/2014/main" id="{3CCB4457-855D-E447-E01E-16C024CF62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816746"/>
                <a:ext cx="11229975" cy="21253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685800" lvl="1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SG" dirty="0"/>
                  <a:t>Why no restriction on intercept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SG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dirty="0"/>
                  <a:t>? </a:t>
                </a:r>
              </a:p>
              <a:p>
                <a:pPr lvl="1"/>
                <a:r>
                  <a:rPr lang="en-SG" dirty="0"/>
                  <a:t>By not restricting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SG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dirty="0"/>
                  <a:t>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all 0, we </a:t>
                </a:r>
                <a:r>
                  <a:rPr lang="en-SG" dirty="0"/>
                  <a:t>recover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lim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SG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lim>
                      </m:limLow>
                      <m:f>
                        <m:fPr>
                          <m:ctrlPr>
                            <a:rPr lang="en-SG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SG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ar-AE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SG" dirty="0"/>
                  <a:t>Minimizing cost function using one number is the simplest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SG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SG" dirty="0"/>
                  <a:t>mean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ar-AE" sz="2100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Manual selection…">
                <a:extLst>
                  <a:ext uri="{FF2B5EF4-FFF2-40B4-BE49-F238E27FC236}">
                    <a16:creationId xmlns:a16="http://schemas.microsoft.com/office/drawing/2014/main" id="{3CCB4457-855D-E447-E01E-16C024CF6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16746"/>
                <a:ext cx="11229975" cy="2125332"/>
              </a:xfrm>
              <a:prstGeom prst="rect">
                <a:avLst/>
              </a:prstGeom>
              <a:blipFill>
                <a:blip r:embed="rId3"/>
                <a:stretch>
                  <a:fillRect l="-434" b="-97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BA429F-DCD7-F93A-AA0A-880362E59F30}"/>
              </a:ext>
            </a:extLst>
          </p:cNvPr>
          <p:cNvCxnSpPr>
            <a:cxnSpLocks/>
          </p:cNvCxnSpPr>
          <p:nvPr/>
        </p:nvCxnSpPr>
        <p:spPr>
          <a:xfrm flipV="1">
            <a:off x="950912" y="3506825"/>
            <a:ext cx="10402890" cy="1"/>
          </a:xfrm>
          <a:prstGeom prst="line">
            <a:avLst/>
          </a:prstGeom>
          <a:ln>
            <a:solidFill>
              <a:srgbClr val="D2C6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A99706-F3F7-5B8B-FB18-9B32EDAA9063}"/>
              </a:ext>
            </a:extLst>
          </p:cNvPr>
          <p:cNvSpPr txBox="1"/>
          <p:nvPr/>
        </p:nvSpPr>
        <p:spPr>
          <a:xfrm>
            <a:off x="10994310" y="5650932"/>
            <a:ext cx="7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8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8CEAE-AC42-FA5F-16A4-0D0D7DE7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Different forms of regularization in linear regression</a:t>
            </a:r>
          </a:p>
        </p:txBody>
      </p:sp>
      <p:pic>
        <p:nvPicPr>
          <p:cNvPr id="4" name="Picture 3" descr="A screenshot of a diagram&#10;&#10;AI-generated content may be incorrect.">
            <a:extLst>
              <a:ext uri="{FF2B5EF4-FFF2-40B4-BE49-F238E27FC236}">
                <a16:creationId xmlns:a16="http://schemas.microsoft.com/office/drawing/2014/main" id="{C8F34A06-563A-A50E-E40E-76730C9C2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63" y="1675227"/>
            <a:ext cx="874467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2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9BC9D-61C3-7638-EC38-BE16507D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Different penalization schemes</a:t>
            </a:r>
          </a:p>
        </p:txBody>
      </p:sp>
      <p:pic>
        <p:nvPicPr>
          <p:cNvPr id="4" name="Picture 3" descr="A diagram of mathematical equations&#10;&#10;AI-generated content may be incorrect.">
            <a:extLst>
              <a:ext uri="{FF2B5EF4-FFF2-40B4-BE49-F238E27FC236}">
                <a16:creationId xmlns:a16="http://schemas.microsoft.com/office/drawing/2014/main" id="{DD02A300-0E8A-E582-17A5-27C4E6CE4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78" y="1675227"/>
            <a:ext cx="9819444" cy="4394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EBD280-84E5-5794-FF38-41A01BC564C4}"/>
              </a:ext>
            </a:extLst>
          </p:cNvPr>
          <p:cNvSpPr txBox="1"/>
          <p:nvPr/>
        </p:nvSpPr>
        <p:spPr>
          <a:xfrm>
            <a:off x="4635062" y="1490561"/>
            <a:ext cx="966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sz="1800" dirty="0">
                <a:solidFill>
                  <a:srgbClr val="FF0000"/>
                </a:solidFill>
              </a:rPr>
              <a:t>: 1 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 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718CC-34E4-28D6-D09B-CCF5E8FDE135}"/>
              </a:ext>
            </a:extLst>
          </p:cNvPr>
          <p:cNvSpPr txBox="1"/>
          <p:nvPr/>
        </p:nvSpPr>
        <p:spPr>
          <a:xfrm>
            <a:off x="6978870" y="1490561"/>
            <a:ext cx="966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Δy</a:t>
            </a:r>
            <a:r>
              <a:rPr lang="en-US" dirty="0">
                <a:solidFill>
                  <a:srgbClr val="FF0000"/>
                </a:solidFill>
              </a:rPr>
              <a:t> = 30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EBA10-177F-371A-671F-FE1C0E72E291}"/>
              </a:ext>
            </a:extLst>
          </p:cNvPr>
          <p:cNvSpPr txBox="1"/>
          <p:nvPr/>
        </p:nvSpPr>
        <p:spPr>
          <a:xfrm>
            <a:off x="3221422" y="2294603"/>
            <a:ext cx="123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y: 30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0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vs. Ridge: which generates sparse solution?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17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nual selection…">
                <a:extLst>
                  <a:ext uri="{FF2B5EF4-FFF2-40B4-BE49-F238E27FC236}">
                    <a16:creationId xmlns:a16="http://schemas.microsoft.com/office/drawing/2014/main" id="{3CCB4457-855D-E447-E01E-16C024CF62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70391"/>
                <a:ext cx="11029950" cy="43351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685800" lvl="1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dirty="0"/>
                  <a:t>Ridge</a:t>
                </a:r>
              </a:p>
              <a:p>
                <a:pPr lvl="1"/>
                <a:r>
                  <a:rPr lang="en-US" dirty="0"/>
                  <a:t>Final model includes </a:t>
                </a:r>
                <a:r>
                  <a:rPr lang="en-US" b="1" dirty="0">
                    <a:solidFill>
                      <a:srgbClr val="102B72"/>
                    </a:solidFill>
                  </a:rPr>
                  <a:t>all or none </a:t>
                </a:r>
                <a:r>
                  <a:rPr lang="en-US" dirty="0"/>
                  <a:t>of the input variables</a:t>
                </a:r>
              </a:p>
              <a:p>
                <a:pPr lvl="1"/>
                <a:r>
                  <a:rPr lang="en-US" dirty="0"/>
                  <a:t>Coefficients of least important input variables shrink close to zero; but never exactly zero</a:t>
                </a:r>
              </a:p>
              <a:p>
                <a:pPr lvl="1"/>
                <a:r>
                  <a:rPr lang="en-US" dirty="0"/>
                  <a:t>Major advantage of ridge regression is </a:t>
                </a:r>
                <a:r>
                  <a:rPr lang="en-US" b="1" dirty="0">
                    <a:solidFill>
                      <a:srgbClr val="102B72"/>
                    </a:solidFill>
                  </a:rPr>
                  <a:t>coefficient shrinkage </a:t>
                </a:r>
                <a:r>
                  <a:rPr lang="en-US" dirty="0"/>
                  <a:t>and reducing model complexity</a:t>
                </a:r>
              </a:p>
              <a:p>
                <a:r>
                  <a:rPr lang="en-US" dirty="0"/>
                  <a:t>Lasso (Least Absolute Shrinkage and </a:t>
                </a:r>
                <a:r>
                  <a:rPr lang="en-US" b="1" dirty="0">
                    <a:solidFill>
                      <a:srgbClr val="102B72"/>
                    </a:solidFill>
                  </a:rPr>
                  <a:t>Selection</a:t>
                </a:r>
                <a:r>
                  <a:rPr lang="en-US" dirty="0"/>
                  <a:t> Operator)</a:t>
                </a:r>
              </a:p>
              <a:p>
                <a:pPr lvl="1"/>
                <a:r>
                  <a:rPr lang="en-US" dirty="0"/>
                  <a:t>Along with shrinking coefficients, lasso performs </a:t>
                </a:r>
                <a:r>
                  <a:rPr lang="en-US" b="1" dirty="0">
                    <a:solidFill>
                      <a:srgbClr val="102B72"/>
                    </a:solidFill>
                  </a:rPr>
                  <a:t>selection of input variables </a:t>
                </a:r>
                <a:r>
                  <a:rPr lang="en-US" dirty="0"/>
                  <a:t>as well </a:t>
                </a:r>
              </a:p>
              <a:p>
                <a:pPr lvl="1"/>
                <a:r>
                  <a:rPr lang="en-US" dirty="0"/>
                  <a:t>Some coefficients would become exactly zero, which is equivalent to the particular input variable being excluded</a:t>
                </a:r>
              </a:p>
              <a:p>
                <a:r>
                  <a:rPr lang="en-US" dirty="0"/>
                  <a:t>Popular interview question</a:t>
                </a:r>
              </a:p>
              <a:p>
                <a:pPr lvl="1"/>
                <a:r>
                  <a:rPr lang="en-SG" dirty="0"/>
                  <a:t>Dense: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dirty="0"/>
                  <a:t> are non-zeros. Which regularization? Ridge</a:t>
                </a:r>
              </a:p>
              <a:p>
                <a:pPr lvl="1"/>
                <a:r>
                  <a:rPr lang="en-SG" dirty="0"/>
                  <a:t>Sparse: </a:t>
                </a:r>
                <a:r>
                  <a:rPr lang="en-US" dirty="0"/>
                  <a:t>non-zero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dirty="0"/>
                  <a:t> are sparse. Which regularization? LASSO</a:t>
                </a:r>
              </a:p>
            </p:txBody>
          </p:sp>
        </mc:Choice>
        <mc:Fallback xmlns="">
          <p:sp>
            <p:nvSpPr>
              <p:cNvPr id="7" name="Manual selection…">
                <a:extLst>
                  <a:ext uri="{FF2B5EF4-FFF2-40B4-BE49-F238E27FC236}">
                    <a16:creationId xmlns:a16="http://schemas.microsoft.com/office/drawing/2014/main" id="{3CCB4457-855D-E447-E01E-16C024CF6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0391"/>
                <a:ext cx="11029950" cy="4335134"/>
              </a:xfrm>
              <a:prstGeom prst="rect">
                <a:avLst/>
              </a:prstGeom>
              <a:blipFill>
                <a:blip r:embed="rId2"/>
                <a:stretch>
                  <a:fillRect l="-498" t="-562" b="-50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4C5EB8-5E86-9EDE-978E-6CA344194097}"/>
              </a:ext>
            </a:extLst>
          </p:cNvPr>
          <p:cNvSpPr txBox="1">
            <a:spLocks/>
          </p:cNvSpPr>
          <p:nvPr/>
        </p:nvSpPr>
        <p:spPr>
          <a:xfrm>
            <a:off x="838200" y="6262807"/>
            <a:ext cx="10715625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Exercise: check the difference between LASSO and Ridge for OLS</a:t>
            </a:r>
          </a:p>
        </p:txBody>
      </p:sp>
    </p:spTree>
    <p:extLst>
      <p:ext uri="{BB962C8B-B14F-4D97-AF65-F5344CB8AC3E}">
        <p14:creationId xmlns:p14="http://schemas.microsoft.com/office/powerpoint/2010/main" val="51538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creen Shot 2020-08-25 at 11.34.58 AM.png">
            <a:extLst>
              <a:ext uri="{FF2B5EF4-FFF2-40B4-BE49-F238E27FC236}">
                <a16:creationId xmlns:a16="http://schemas.microsoft.com/office/drawing/2014/main" id="{F732F825-ECEA-F711-9CA1-6EB7D8CD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9" y="2091797"/>
            <a:ext cx="5361051" cy="2974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1" name="Popular Interview Ques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Why does LASSO generate sparse solution?</a:t>
            </a:r>
            <a:endParaRPr dirty="0"/>
          </a:p>
        </p:txBody>
      </p:sp>
      <p:sp>
        <p:nvSpPr>
          <p:cNvPr id="233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F256AB-54AF-FDBF-9B44-61D4667DF276}"/>
              </a:ext>
            </a:extLst>
          </p:cNvPr>
          <p:cNvSpPr txBox="1">
            <a:spLocks/>
          </p:cNvSpPr>
          <p:nvPr/>
        </p:nvSpPr>
        <p:spPr>
          <a:xfrm>
            <a:off x="6096000" y="2654838"/>
            <a:ext cx="5848350" cy="20486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6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406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406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40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40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 2D, minimum where loss contours is tangent to </a:t>
            </a:r>
            <a:r>
              <a:rPr lang="en-US" sz="2000" dirty="0" err="1"/>
              <a:t>regularizer’s</a:t>
            </a:r>
            <a:r>
              <a:rPr lang="en-US" sz="2000" dirty="0"/>
              <a:t> contours</a:t>
            </a:r>
          </a:p>
          <a:p>
            <a:r>
              <a:rPr lang="en-US" sz="2000" dirty="0"/>
              <a:t>For LASSO: minima occur at “corners”; hence one coefficient is zero</a:t>
            </a:r>
          </a:p>
          <a:p>
            <a:r>
              <a:rPr lang="en-US" sz="2000" dirty="0"/>
              <a:t>For Ridge: minima occurs at any point of the blue circle; hence all coefficients are non-zero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486120-D07A-CA3C-2C86-C3913D0F57E9}"/>
              </a:ext>
            </a:extLst>
          </p:cNvPr>
          <p:cNvSpPr txBox="1"/>
          <p:nvPr/>
        </p:nvSpPr>
        <p:spPr>
          <a:xfrm>
            <a:off x="3143018" y="2293695"/>
            <a:ext cx="1311126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loss contours </a:t>
            </a:r>
            <a:endParaRPr lang="en-SG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BC17B-64EC-FBF4-D322-17A77436E977}"/>
              </a:ext>
            </a:extLst>
          </p:cNvPr>
          <p:cNvSpPr txBox="1"/>
          <p:nvPr/>
        </p:nvSpPr>
        <p:spPr>
          <a:xfrm>
            <a:off x="2025270" y="3663214"/>
            <a:ext cx="1311126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Regularizer’s</a:t>
            </a:r>
            <a:r>
              <a:rPr lang="en-US" sz="1400" dirty="0"/>
              <a:t> contours </a:t>
            </a:r>
            <a:endParaRPr lang="en-SG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2E6C00-0265-725D-29CC-22268B82594C}"/>
              </a:ext>
            </a:extLst>
          </p:cNvPr>
          <p:cNvCxnSpPr/>
          <p:nvPr/>
        </p:nvCxnSpPr>
        <p:spPr>
          <a:xfrm flipH="1">
            <a:off x="2879196" y="2453164"/>
            <a:ext cx="20575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CCD07B-3AB8-6FB7-8ED7-158B34346B91}"/>
              </a:ext>
            </a:extLst>
          </p:cNvPr>
          <p:cNvCxnSpPr>
            <a:cxnSpLocks/>
          </p:cNvCxnSpPr>
          <p:nvPr/>
        </p:nvCxnSpPr>
        <p:spPr>
          <a:xfrm>
            <a:off x="4454144" y="2463311"/>
            <a:ext cx="34910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A4AA10-A630-4EA8-8604-EA89DAF200D3}"/>
              </a:ext>
            </a:extLst>
          </p:cNvPr>
          <p:cNvCxnSpPr>
            <a:cxnSpLocks/>
          </p:cNvCxnSpPr>
          <p:nvPr/>
        </p:nvCxnSpPr>
        <p:spPr>
          <a:xfrm flipH="1">
            <a:off x="1440921" y="4056008"/>
            <a:ext cx="58434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13771B-B3CB-6C96-D41D-7FF9BE5F3883}"/>
              </a:ext>
            </a:extLst>
          </p:cNvPr>
          <p:cNvCxnSpPr>
            <a:cxnSpLocks/>
          </p:cNvCxnSpPr>
          <p:nvPr/>
        </p:nvCxnSpPr>
        <p:spPr>
          <a:xfrm>
            <a:off x="3336396" y="4066155"/>
            <a:ext cx="2190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7FAD293-A0FD-CE44-F79F-C9C2FFDB317D}"/>
              </a:ext>
            </a:extLst>
          </p:cNvPr>
          <p:cNvSpPr txBox="1"/>
          <p:nvPr/>
        </p:nvSpPr>
        <p:spPr>
          <a:xfrm>
            <a:off x="987043" y="5066526"/>
            <a:ext cx="873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LASSO</a:t>
            </a:r>
            <a:endParaRPr lang="en-SG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5CA17F-391C-9816-D57F-BBBD7EC4508D}"/>
              </a:ext>
            </a:extLst>
          </p:cNvPr>
          <p:cNvSpPr txBox="1"/>
          <p:nvPr/>
        </p:nvSpPr>
        <p:spPr>
          <a:xfrm>
            <a:off x="3768343" y="5066526"/>
            <a:ext cx="685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Ridge</a:t>
            </a:r>
            <a:endParaRPr lang="en-SG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04DED-D909-1F68-A38C-2164002E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Geometric interpretation of RSS and L1 norm in LASSO regression</a:t>
            </a:r>
          </a:p>
        </p:txBody>
      </p:sp>
      <p:pic>
        <p:nvPicPr>
          <p:cNvPr id="4" name="Picture 3" descr="A diagram of a solution&#10;&#10;AI-generated content may be incorrect.">
            <a:extLst>
              <a:ext uri="{FF2B5EF4-FFF2-40B4-BE49-F238E27FC236}">
                <a16:creationId xmlns:a16="http://schemas.microsoft.com/office/drawing/2014/main" id="{3943601D-49A8-6F0D-A515-10C5A755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38" y="1675227"/>
            <a:ext cx="770912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5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Underfitting and Overfitting in Linear Regression</a:t>
            </a:r>
            <a:endParaRPr lang="en-SG" sz="4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" name="Picture 15" descr="A blue curved line with red crosses&#10;&#10;Description automatically generated">
            <a:extLst>
              <a:ext uri="{FF2B5EF4-FFF2-40B4-BE49-F238E27FC236}">
                <a16:creationId xmlns:a16="http://schemas.microsoft.com/office/drawing/2014/main" id="{C1443637-C203-795F-3615-58C3BA91B3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326" t="-730" r="2013" b="730"/>
          <a:stretch/>
        </p:blipFill>
        <p:spPr>
          <a:xfrm>
            <a:off x="4928918" y="4233638"/>
            <a:ext cx="1517934" cy="1228253"/>
          </a:xfrm>
          <a:prstGeom prst="rect">
            <a:avLst/>
          </a:prstGeom>
        </p:spPr>
      </p:pic>
      <p:pic>
        <p:nvPicPr>
          <p:cNvPr id="30" name="Picture 29" descr="A line with red x marks&#10;&#10;Description automatically generated">
            <a:extLst>
              <a:ext uri="{FF2B5EF4-FFF2-40B4-BE49-F238E27FC236}">
                <a16:creationId xmlns:a16="http://schemas.microsoft.com/office/drawing/2014/main" id="{48A865D2-A64E-FE0D-488D-82E7A9FFC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686" y="3028021"/>
            <a:ext cx="1519372" cy="122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/>
              </p:cNvSpPr>
              <p:nvPr/>
            </p:nvSpPr>
            <p:spPr>
              <a:xfrm>
                <a:off x="6309757" y="2620263"/>
                <a:ext cx="4504936" cy="351697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defTabSz="722376">
                  <a:spcAft>
                    <a:spcPts val="600"/>
                  </a:spcAft>
                </a:pPr>
                <a:r>
                  <a:rPr lang="en-SG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Polynomial with second-order terms and interaction terms</a:t>
                </a:r>
                <a:endParaRPr lang="ar-AE" sz="1857" kern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  <a:p>
                <a:pPr defTabSz="722376">
                  <a:spcAft>
                    <a:spcPts val="600"/>
                  </a:spcAft>
                </a:pPr>
                <a:r>
                  <a:rPr lang="ar-AE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SG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input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58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ar-AE" sz="158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lang="ar-AE" sz="158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ar-AE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58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ar-AE" sz="158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ar-AE" sz="158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ar-AE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58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ar-AE" sz="158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endParaRPr lang="en-SG" sz="142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361188" lvl="1" defTabSz="72237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42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lang="ar-AE" sz="158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Sup>
                        <m:sSubSupPr>
                          <m:ctrlPr>
                            <a:rPr lang="ar-AE" sz="142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lang="ar-AE" sz="158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Sup>
                        <m:sSubSupPr>
                          <m:ctrlPr>
                            <a:rPr lang="ar-AE" sz="142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  <m:sup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lang="ar-AE" sz="158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ar-AE" sz="142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142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lang="ar-AE" sz="158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ar-AE" sz="142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142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lang="ar-AE" sz="158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ar-AE" sz="142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sz="142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lang="ar-AE" sz="158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lang="en-SG" sz="142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361188" lvl="1" defTabSz="722376">
                  <a:spcAft>
                    <a:spcPts val="600"/>
                  </a:spcAft>
                </a:pPr>
                <a:r>
                  <a:rPr lang="en-SG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6 second-order terms</a:t>
                </a:r>
              </a:p>
              <a:p>
                <a:pPr defTabSz="722376">
                  <a:spcAft>
                    <a:spcPts val="600"/>
                  </a:spcAft>
                </a:pPr>
                <a:r>
                  <a:rPr lang="en-US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16 </a:t>
                </a:r>
                <a:r>
                  <a:rPr lang="en-SG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input variables</a:t>
                </a:r>
                <a:r>
                  <a:rPr lang="en-US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endParaRPr lang="en-US" sz="2212" kern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  <a:p>
                <a:pPr marL="361188" lvl="1" defTabSz="722376">
                  <a:spcAft>
                    <a:spcPts val="600"/>
                  </a:spcAft>
                </a:pPr>
                <a:r>
                  <a:rPr lang="en-US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136 second-order terms</a:t>
                </a:r>
              </a:p>
              <a:p>
                <a:pPr marL="361188" lvl="1" defTabSz="722376">
                  <a:spcAft>
                    <a:spcPts val="600"/>
                  </a:spcAft>
                </a:pPr>
                <a:r>
                  <a:rPr lang="en-US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No. of terms in the equation: 16 + 136 = 152</a:t>
                </a:r>
              </a:p>
              <a:p>
                <a:pPr marL="361188" lvl="1" defTabSz="722376">
                  <a:spcAft>
                    <a:spcPts val="600"/>
                  </a:spcAft>
                </a:pPr>
                <a:r>
                  <a:rPr lang="en-US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Do we have enough observations in the training data set?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757" y="2620263"/>
                <a:ext cx="4504936" cy="3516976"/>
              </a:xfrm>
              <a:prstGeom prst="rect">
                <a:avLst/>
              </a:prstGeom>
              <a:blipFill>
                <a:blip r:embed="rId6"/>
                <a:stretch>
                  <a:fillRect l="-281" t="-719" r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/>
          </p:cNvSpPr>
          <p:nvPr/>
        </p:nvSpPr>
        <p:spPr>
          <a:xfrm>
            <a:off x="8243694" y="5972917"/>
            <a:ext cx="2184212" cy="290723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fld id="{021E4C0F-1CDA-47F2-ADC0-257509396C99}" type="slidenum">
              <a:rPr lang="en-SG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22376">
                <a:spcAft>
                  <a:spcPts val="600"/>
                </a:spcAft>
              </a:pPr>
              <a:t>2</a:t>
            </a:fld>
            <a:endParaRPr lang="en-S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089002-A145-B6DA-B8AC-492FA24CA03A}"/>
              </a:ext>
            </a:extLst>
          </p:cNvPr>
          <p:cNvSpPr txBox="1">
            <a:spLocks/>
          </p:cNvSpPr>
          <p:nvPr/>
        </p:nvSpPr>
        <p:spPr>
          <a:xfrm>
            <a:off x="2055095" y="2620263"/>
            <a:ext cx="4186406" cy="430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594" indent="-180594" defTabSz="722376">
              <a:spcBef>
                <a:spcPts val="474"/>
              </a:spcBef>
            </a:pPr>
            <a:r>
              <a:rPr lang="en-SG" sz="17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Polynomial with </a:t>
            </a:r>
            <a:r>
              <a:rPr lang="en-US" sz="17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exponentials </a:t>
            </a:r>
          </a:p>
          <a:p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43B2E2-7F95-60FC-7DEE-1EAA2659FAFD}"/>
              </a:ext>
            </a:extLst>
          </p:cNvPr>
          <p:cNvSpPr txBox="1">
            <a:spLocks/>
          </p:cNvSpPr>
          <p:nvPr/>
        </p:nvSpPr>
        <p:spPr>
          <a:xfrm>
            <a:off x="2055092" y="2269730"/>
            <a:ext cx="3738948" cy="350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22376">
              <a:spcBef>
                <a:spcPts val="474"/>
              </a:spcBef>
              <a:buNone/>
            </a:pPr>
            <a:r>
              <a:rPr lang="en-US" sz="1738" b="1" kern="1200">
                <a:solidFill>
                  <a:srgbClr val="102B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Single input variable</a:t>
            </a:r>
            <a:endParaRPr lang="en-US" b="1">
              <a:solidFill>
                <a:srgbClr val="102B7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1B024C-3A55-AED9-B21F-DC6E592812FF}"/>
              </a:ext>
            </a:extLst>
          </p:cNvPr>
          <p:cNvSpPr txBox="1">
            <a:spLocks/>
          </p:cNvSpPr>
          <p:nvPr/>
        </p:nvSpPr>
        <p:spPr>
          <a:xfrm>
            <a:off x="6309757" y="2269730"/>
            <a:ext cx="3738948" cy="350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22376">
              <a:spcBef>
                <a:spcPts val="474"/>
              </a:spcBef>
              <a:buNone/>
            </a:pPr>
            <a:r>
              <a:rPr lang="en-US" sz="1738" b="1" kern="1200">
                <a:solidFill>
                  <a:srgbClr val="102B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Multiple input variables</a:t>
            </a:r>
            <a:endParaRPr lang="en-US" b="1">
              <a:solidFill>
                <a:srgbClr val="102B72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96C03E-09E1-2358-EE78-D2585518FC85}"/>
              </a:ext>
            </a:extLst>
          </p:cNvPr>
          <p:cNvCxnSpPr>
            <a:cxnSpLocks/>
          </p:cNvCxnSpPr>
          <p:nvPr/>
        </p:nvCxnSpPr>
        <p:spPr>
          <a:xfrm>
            <a:off x="6370429" y="2620263"/>
            <a:ext cx="43689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blue curved line with red crosses&#10;&#10;Description automatically generated">
            <a:extLst>
              <a:ext uri="{FF2B5EF4-FFF2-40B4-BE49-F238E27FC236}">
                <a16:creationId xmlns:a16="http://schemas.microsoft.com/office/drawing/2014/main" id="{E8AA6CF1-85CE-C130-B9FD-5E3098704A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81" t="2851" r="37158" b="-2851"/>
          <a:stretch/>
        </p:blipFill>
        <p:spPr>
          <a:xfrm>
            <a:off x="3326440" y="3536735"/>
            <a:ext cx="1517934" cy="12282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9739FA8B-DC18-C03B-D132-7D24E4AA01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5503" y="4150862"/>
                <a:ext cx="883544" cy="325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722376">
                  <a:spcBef>
                    <a:spcPts val="474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SG" sz="1422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SG" sz="180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9739FA8B-DC18-C03B-D132-7D24E4AA0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503" y="4150862"/>
                <a:ext cx="883544" cy="325759"/>
              </a:xfrm>
              <a:prstGeom prst="rect">
                <a:avLst/>
              </a:prstGeom>
              <a:blipFill>
                <a:blip r:embed="rId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F8B7ADC-233B-45BD-FD35-AC4CD07E26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8265" y="4764988"/>
                <a:ext cx="1517933" cy="325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722376">
                  <a:spcBef>
                    <a:spcPts val="474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SG" sz="1422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SG" sz="180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F8B7ADC-233B-45BD-FD35-AC4CD07E2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265" y="4764988"/>
                <a:ext cx="1517933" cy="325759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6F4BD12C-FD2D-0831-BFDE-1CC2F9D426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8514" y="5550226"/>
                <a:ext cx="1517934" cy="325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722376">
                  <a:spcBef>
                    <a:spcPts val="474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SG" sz="1422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SG" sz="1422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nor/>
                      </m:rPr>
                      <a:rPr lang="en-SG" sz="1422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en-SG" sz="180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6F4BD12C-FD2D-0831-BFDE-1CC2F9D42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514" y="5550226"/>
                <a:ext cx="1517934" cy="325759"/>
              </a:xfrm>
              <a:prstGeom prst="rect">
                <a:avLst/>
              </a:prstGeom>
              <a:blipFill>
                <a:blip r:embed="rId9"/>
                <a:stretch>
                  <a:fillRect b="-7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0C8C98-EB37-1EE9-6A96-7D4FCA38AA0C}"/>
              </a:ext>
            </a:extLst>
          </p:cNvPr>
          <p:cNvCxnSpPr>
            <a:cxnSpLocks/>
          </p:cNvCxnSpPr>
          <p:nvPr/>
        </p:nvCxnSpPr>
        <p:spPr>
          <a:xfrm>
            <a:off x="2078407" y="2620263"/>
            <a:ext cx="389765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C0E5F90-A417-A319-3B1A-D7855FAB46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4571" y="2970776"/>
                <a:ext cx="219936" cy="325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722376">
                  <a:spcBef>
                    <a:spcPts val="474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2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SG" sz="180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C0E5F90-A417-A319-3B1A-D7855FAB4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571" y="2970776"/>
                <a:ext cx="219936" cy="325759"/>
              </a:xfrm>
              <a:prstGeom prst="rect">
                <a:avLst/>
              </a:prstGeom>
              <a:blipFill>
                <a:blip r:embed="rId10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2041A88-B47D-03BC-07FC-8EE3309E87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7880" y="3649664"/>
                <a:ext cx="219936" cy="325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722376">
                  <a:spcBef>
                    <a:spcPts val="474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2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SG" sz="1800"/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2041A88-B47D-03BC-07FC-8EE3309E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880" y="3649664"/>
                <a:ext cx="219936" cy="325759"/>
              </a:xfrm>
              <a:prstGeom prst="rect">
                <a:avLst/>
              </a:prstGeom>
              <a:blipFill>
                <a:blip r:embed="rId11"/>
                <a:stretch>
                  <a:fillRect r="-10526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DFEB84F3-3256-4F98-3D59-31E1ADAD1A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5270" y="4278776"/>
                <a:ext cx="219936" cy="325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722376">
                  <a:spcBef>
                    <a:spcPts val="474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2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SG" sz="180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DFEB84F3-3256-4F98-3D59-31E1ADAD1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270" y="4278776"/>
                <a:ext cx="219936" cy="325759"/>
              </a:xfrm>
              <a:prstGeom prst="rect">
                <a:avLst/>
              </a:prstGeom>
              <a:blipFill>
                <a:blip r:embed="rId12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 5">
            <a:extLst>
              <a:ext uri="{FF2B5EF4-FFF2-40B4-BE49-F238E27FC236}">
                <a16:creationId xmlns:a16="http://schemas.microsoft.com/office/drawing/2014/main" id="{C355FEE3-3CE7-BC11-00BE-1F7A415661EA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 rot="1511311" flipH="1" flipV="1">
            <a:off x="2790544" y="3487164"/>
            <a:ext cx="401430" cy="362029"/>
          </a:xfrm>
          <a:custGeom>
            <a:avLst/>
            <a:gdLst>
              <a:gd name="T0" fmla="*/ 225 w 697"/>
              <a:gd name="T1" fmla="*/ 0 h 1024"/>
              <a:gd name="T2" fmla="*/ 0 w 697"/>
              <a:gd name="T3" fmla="*/ 279 h 1024"/>
              <a:gd name="T4" fmla="*/ 225 w 697"/>
              <a:gd name="T5" fmla="*/ 560 h 1024"/>
              <a:gd name="T6" fmla="*/ 225 w 697"/>
              <a:gd name="T7" fmla="*/ 405 h 1024"/>
              <a:gd name="T8" fmla="*/ 264 w 697"/>
              <a:gd name="T9" fmla="*/ 409 h 1024"/>
              <a:gd name="T10" fmla="*/ 303 w 697"/>
              <a:gd name="T11" fmla="*/ 416 h 1024"/>
              <a:gd name="T12" fmla="*/ 341 w 697"/>
              <a:gd name="T13" fmla="*/ 428 h 1024"/>
              <a:gd name="T14" fmla="*/ 378 w 697"/>
              <a:gd name="T15" fmla="*/ 443 h 1024"/>
              <a:gd name="T16" fmla="*/ 414 w 697"/>
              <a:gd name="T17" fmla="*/ 461 h 1024"/>
              <a:gd name="T18" fmla="*/ 449 w 697"/>
              <a:gd name="T19" fmla="*/ 485 h 1024"/>
              <a:gd name="T20" fmla="*/ 483 w 697"/>
              <a:gd name="T21" fmla="*/ 511 h 1024"/>
              <a:gd name="T22" fmla="*/ 514 w 697"/>
              <a:gd name="T23" fmla="*/ 541 h 1024"/>
              <a:gd name="T24" fmla="*/ 543 w 697"/>
              <a:gd name="T25" fmla="*/ 574 h 1024"/>
              <a:gd name="T26" fmla="*/ 571 w 697"/>
              <a:gd name="T27" fmla="*/ 609 h 1024"/>
              <a:gd name="T28" fmla="*/ 596 w 697"/>
              <a:gd name="T29" fmla="*/ 648 h 1024"/>
              <a:gd name="T30" fmla="*/ 619 w 697"/>
              <a:gd name="T31" fmla="*/ 689 h 1024"/>
              <a:gd name="T32" fmla="*/ 638 w 697"/>
              <a:gd name="T33" fmla="*/ 732 h 1024"/>
              <a:gd name="T34" fmla="*/ 655 w 697"/>
              <a:gd name="T35" fmla="*/ 778 h 1024"/>
              <a:gd name="T36" fmla="*/ 669 w 697"/>
              <a:gd name="T37" fmla="*/ 825 h 1024"/>
              <a:gd name="T38" fmla="*/ 681 w 697"/>
              <a:gd name="T39" fmla="*/ 873 h 1024"/>
              <a:gd name="T40" fmla="*/ 689 w 697"/>
              <a:gd name="T41" fmla="*/ 922 h 1024"/>
              <a:gd name="T42" fmla="*/ 694 w 697"/>
              <a:gd name="T43" fmla="*/ 972 h 1024"/>
              <a:gd name="T44" fmla="*/ 696 w 697"/>
              <a:gd name="T45" fmla="*/ 1023 h 1024"/>
              <a:gd name="T46" fmla="*/ 695 w 697"/>
              <a:gd name="T47" fmla="*/ 963 h 1024"/>
              <a:gd name="T48" fmla="*/ 692 w 697"/>
              <a:gd name="T49" fmla="*/ 904 h 1024"/>
              <a:gd name="T50" fmla="*/ 687 w 697"/>
              <a:gd name="T51" fmla="*/ 846 h 1024"/>
              <a:gd name="T52" fmla="*/ 679 w 697"/>
              <a:gd name="T53" fmla="*/ 788 h 1024"/>
              <a:gd name="T54" fmla="*/ 669 w 697"/>
              <a:gd name="T55" fmla="*/ 732 h 1024"/>
              <a:gd name="T56" fmla="*/ 658 w 697"/>
              <a:gd name="T57" fmla="*/ 677 h 1024"/>
              <a:gd name="T58" fmla="*/ 643 w 697"/>
              <a:gd name="T59" fmla="*/ 623 h 1024"/>
              <a:gd name="T60" fmla="*/ 628 w 697"/>
              <a:gd name="T61" fmla="*/ 571 h 1024"/>
              <a:gd name="T62" fmla="*/ 610 w 697"/>
              <a:gd name="T63" fmla="*/ 522 h 1024"/>
              <a:gd name="T64" fmla="*/ 591 w 697"/>
              <a:gd name="T65" fmla="*/ 474 h 1024"/>
              <a:gd name="T66" fmla="*/ 570 w 697"/>
              <a:gd name="T67" fmla="*/ 429 h 1024"/>
              <a:gd name="T68" fmla="*/ 547 w 697"/>
              <a:gd name="T69" fmla="*/ 387 h 1024"/>
              <a:gd name="T70" fmla="*/ 524 w 697"/>
              <a:gd name="T71" fmla="*/ 348 h 1024"/>
              <a:gd name="T72" fmla="*/ 498 w 697"/>
              <a:gd name="T73" fmla="*/ 311 h 1024"/>
              <a:gd name="T74" fmla="*/ 471 w 697"/>
              <a:gd name="T75" fmla="*/ 278 h 1024"/>
              <a:gd name="T76" fmla="*/ 443 w 697"/>
              <a:gd name="T77" fmla="*/ 248 h 1024"/>
              <a:gd name="T78" fmla="*/ 413 w 697"/>
              <a:gd name="T79" fmla="*/ 222 h 1024"/>
              <a:gd name="T80" fmla="*/ 384 w 697"/>
              <a:gd name="T81" fmla="*/ 199 h 1024"/>
              <a:gd name="T82" fmla="*/ 353 w 697"/>
              <a:gd name="T83" fmla="*/ 180 h 1024"/>
              <a:gd name="T84" fmla="*/ 322 w 697"/>
              <a:gd name="T85" fmla="*/ 165 h 1024"/>
              <a:gd name="T86" fmla="*/ 290 w 697"/>
              <a:gd name="T87" fmla="*/ 154 h 1024"/>
              <a:gd name="T88" fmla="*/ 258 w 697"/>
              <a:gd name="T89" fmla="*/ 146 h 1024"/>
              <a:gd name="T90" fmla="*/ 225 w 697"/>
              <a:gd name="T91" fmla="*/ 142 h 1024"/>
              <a:gd name="T92" fmla="*/ 225 w 697"/>
              <a:gd name="T93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97" h="1024">
                <a:moveTo>
                  <a:pt x="225" y="0"/>
                </a:moveTo>
                <a:lnTo>
                  <a:pt x="0" y="279"/>
                </a:lnTo>
                <a:lnTo>
                  <a:pt x="225" y="560"/>
                </a:lnTo>
                <a:lnTo>
                  <a:pt x="225" y="405"/>
                </a:lnTo>
                <a:lnTo>
                  <a:pt x="264" y="409"/>
                </a:lnTo>
                <a:lnTo>
                  <a:pt x="303" y="416"/>
                </a:lnTo>
                <a:lnTo>
                  <a:pt x="341" y="428"/>
                </a:lnTo>
                <a:lnTo>
                  <a:pt x="378" y="443"/>
                </a:lnTo>
                <a:lnTo>
                  <a:pt x="414" y="461"/>
                </a:lnTo>
                <a:lnTo>
                  <a:pt x="449" y="485"/>
                </a:lnTo>
                <a:lnTo>
                  <a:pt x="483" y="511"/>
                </a:lnTo>
                <a:lnTo>
                  <a:pt x="514" y="541"/>
                </a:lnTo>
                <a:lnTo>
                  <a:pt x="543" y="574"/>
                </a:lnTo>
                <a:lnTo>
                  <a:pt x="571" y="609"/>
                </a:lnTo>
                <a:lnTo>
                  <a:pt x="596" y="648"/>
                </a:lnTo>
                <a:lnTo>
                  <a:pt x="619" y="689"/>
                </a:lnTo>
                <a:lnTo>
                  <a:pt x="638" y="732"/>
                </a:lnTo>
                <a:lnTo>
                  <a:pt x="655" y="778"/>
                </a:lnTo>
                <a:lnTo>
                  <a:pt x="669" y="825"/>
                </a:lnTo>
                <a:lnTo>
                  <a:pt x="681" y="873"/>
                </a:lnTo>
                <a:lnTo>
                  <a:pt x="689" y="922"/>
                </a:lnTo>
                <a:lnTo>
                  <a:pt x="694" y="972"/>
                </a:lnTo>
                <a:lnTo>
                  <a:pt x="696" y="1023"/>
                </a:lnTo>
                <a:lnTo>
                  <a:pt x="695" y="963"/>
                </a:lnTo>
                <a:lnTo>
                  <a:pt x="692" y="904"/>
                </a:lnTo>
                <a:lnTo>
                  <a:pt x="687" y="846"/>
                </a:lnTo>
                <a:lnTo>
                  <a:pt x="679" y="788"/>
                </a:lnTo>
                <a:lnTo>
                  <a:pt x="669" y="732"/>
                </a:lnTo>
                <a:lnTo>
                  <a:pt x="658" y="677"/>
                </a:lnTo>
                <a:lnTo>
                  <a:pt x="643" y="623"/>
                </a:lnTo>
                <a:lnTo>
                  <a:pt x="628" y="571"/>
                </a:lnTo>
                <a:lnTo>
                  <a:pt x="610" y="522"/>
                </a:lnTo>
                <a:lnTo>
                  <a:pt x="591" y="474"/>
                </a:lnTo>
                <a:lnTo>
                  <a:pt x="570" y="429"/>
                </a:lnTo>
                <a:lnTo>
                  <a:pt x="547" y="387"/>
                </a:lnTo>
                <a:lnTo>
                  <a:pt x="524" y="348"/>
                </a:lnTo>
                <a:lnTo>
                  <a:pt x="498" y="311"/>
                </a:lnTo>
                <a:lnTo>
                  <a:pt x="471" y="278"/>
                </a:lnTo>
                <a:lnTo>
                  <a:pt x="443" y="248"/>
                </a:lnTo>
                <a:lnTo>
                  <a:pt x="413" y="222"/>
                </a:lnTo>
                <a:lnTo>
                  <a:pt x="384" y="199"/>
                </a:lnTo>
                <a:lnTo>
                  <a:pt x="353" y="180"/>
                </a:lnTo>
                <a:lnTo>
                  <a:pt x="322" y="165"/>
                </a:lnTo>
                <a:lnTo>
                  <a:pt x="290" y="154"/>
                </a:lnTo>
                <a:lnTo>
                  <a:pt x="258" y="146"/>
                </a:lnTo>
                <a:lnTo>
                  <a:pt x="225" y="142"/>
                </a:lnTo>
                <a:lnTo>
                  <a:pt x="225" y="0"/>
                </a:lnTo>
              </a:path>
            </a:pathLst>
          </a:custGeom>
          <a:gradFill rotWithShape="1">
            <a:gsLst>
              <a:gs pos="0">
                <a:srgbClr val="D2C6B1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066B92BD-E7E1-8605-E980-FC9BC2CF859B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gray">
          <a:xfrm rot="1511311" flipH="1" flipV="1">
            <a:off x="4384356" y="4097761"/>
            <a:ext cx="401430" cy="362029"/>
          </a:xfrm>
          <a:custGeom>
            <a:avLst/>
            <a:gdLst>
              <a:gd name="T0" fmla="*/ 225 w 697"/>
              <a:gd name="T1" fmla="*/ 0 h 1024"/>
              <a:gd name="T2" fmla="*/ 0 w 697"/>
              <a:gd name="T3" fmla="*/ 279 h 1024"/>
              <a:gd name="T4" fmla="*/ 225 w 697"/>
              <a:gd name="T5" fmla="*/ 560 h 1024"/>
              <a:gd name="T6" fmla="*/ 225 w 697"/>
              <a:gd name="T7" fmla="*/ 405 h 1024"/>
              <a:gd name="T8" fmla="*/ 264 w 697"/>
              <a:gd name="T9" fmla="*/ 409 h 1024"/>
              <a:gd name="T10" fmla="*/ 303 w 697"/>
              <a:gd name="T11" fmla="*/ 416 h 1024"/>
              <a:gd name="T12" fmla="*/ 341 w 697"/>
              <a:gd name="T13" fmla="*/ 428 h 1024"/>
              <a:gd name="T14" fmla="*/ 378 w 697"/>
              <a:gd name="T15" fmla="*/ 443 h 1024"/>
              <a:gd name="T16" fmla="*/ 414 w 697"/>
              <a:gd name="T17" fmla="*/ 461 h 1024"/>
              <a:gd name="T18" fmla="*/ 449 w 697"/>
              <a:gd name="T19" fmla="*/ 485 h 1024"/>
              <a:gd name="T20" fmla="*/ 483 w 697"/>
              <a:gd name="T21" fmla="*/ 511 h 1024"/>
              <a:gd name="T22" fmla="*/ 514 w 697"/>
              <a:gd name="T23" fmla="*/ 541 h 1024"/>
              <a:gd name="T24" fmla="*/ 543 w 697"/>
              <a:gd name="T25" fmla="*/ 574 h 1024"/>
              <a:gd name="T26" fmla="*/ 571 w 697"/>
              <a:gd name="T27" fmla="*/ 609 h 1024"/>
              <a:gd name="T28" fmla="*/ 596 w 697"/>
              <a:gd name="T29" fmla="*/ 648 h 1024"/>
              <a:gd name="T30" fmla="*/ 619 w 697"/>
              <a:gd name="T31" fmla="*/ 689 h 1024"/>
              <a:gd name="T32" fmla="*/ 638 w 697"/>
              <a:gd name="T33" fmla="*/ 732 h 1024"/>
              <a:gd name="T34" fmla="*/ 655 w 697"/>
              <a:gd name="T35" fmla="*/ 778 h 1024"/>
              <a:gd name="T36" fmla="*/ 669 w 697"/>
              <a:gd name="T37" fmla="*/ 825 h 1024"/>
              <a:gd name="T38" fmla="*/ 681 w 697"/>
              <a:gd name="T39" fmla="*/ 873 h 1024"/>
              <a:gd name="T40" fmla="*/ 689 w 697"/>
              <a:gd name="T41" fmla="*/ 922 h 1024"/>
              <a:gd name="T42" fmla="*/ 694 w 697"/>
              <a:gd name="T43" fmla="*/ 972 h 1024"/>
              <a:gd name="T44" fmla="*/ 696 w 697"/>
              <a:gd name="T45" fmla="*/ 1023 h 1024"/>
              <a:gd name="T46" fmla="*/ 695 w 697"/>
              <a:gd name="T47" fmla="*/ 963 h 1024"/>
              <a:gd name="T48" fmla="*/ 692 w 697"/>
              <a:gd name="T49" fmla="*/ 904 h 1024"/>
              <a:gd name="T50" fmla="*/ 687 w 697"/>
              <a:gd name="T51" fmla="*/ 846 h 1024"/>
              <a:gd name="T52" fmla="*/ 679 w 697"/>
              <a:gd name="T53" fmla="*/ 788 h 1024"/>
              <a:gd name="T54" fmla="*/ 669 w 697"/>
              <a:gd name="T55" fmla="*/ 732 h 1024"/>
              <a:gd name="T56" fmla="*/ 658 w 697"/>
              <a:gd name="T57" fmla="*/ 677 h 1024"/>
              <a:gd name="T58" fmla="*/ 643 w 697"/>
              <a:gd name="T59" fmla="*/ 623 h 1024"/>
              <a:gd name="T60" fmla="*/ 628 w 697"/>
              <a:gd name="T61" fmla="*/ 571 h 1024"/>
              <a:gd name="T62" fmla="*/ 610 w 697"/>
              <a:gd name="T63" fmla="*/ 522 h 1024"/>
              <a:gd name="T64" fmla="*/ 591 w 697"/>
              <a:gd name="T65" fmla="*/ 474 h 1024"/>
              <a:gd name="T66" fmla="*/ 570 w 697"/>
              <a:gd name="T67" fmla="*/ 429 h 1024"/>
              <a:gd name="T68" fmla="*/ 547 w 697"/>
              <a:gd name="T69" fmla="*/ 387 h 1024"/>
              <a:gd name="T70" fmla="*/ 524 w 697"/>
              <a:gd name="T71" fmla="*/ 348 h 1024"/>
              <a:gd name="T72" fmla="*/ 498 w 697"/>
              <a:gd name="T73" fmla="*/ 311 h 1024"/>
              <a:gd name="T74" fmla="*/ 471 w 697"/>
              <a:gd name="T75" fmla="*/ 278 h 1024"/>
              <a:gd name="T76" fmla="*/ 443 w 697"/>
              <a:gd name="T77" fmla="*/ 248 h 1024"/>
              <a:gd name="T78" fmla="*/ 413 w 697"/>
              <a:gd name="T79" fmla="*/ 222 h 1024"/>
              <a:gd name="T80" fmla="*/ 384 w 697"/>
              <a:gd name="T81" fmla="*/ 199 h 1024"/>
              <a:gd name="T82" fmla="*/ 353 w 697"/>
              <a:gd name="T83" fmla="*/ 180 h 1024"/>
              <a:gd name="T84" fmla="*/ 322 w 697"/>
              <a:gd name="T85" fmla="*/ 165 h 1024"/>
              <a:gd name="T86" fmla="*/ 290 w 697"/>
              <a:gd name="T87" fmla="*/ 154 h 1024"/>
              <a:gd name="T88" fmla="*/ 258 w 697"/>
              <a:gd name="T89" fmla="*/ 146 h 1024"/>
              <a:gd name="T90" fmla="*/ 225 w 697"/>
              <a:gd name="T91" fmla="*/ 142 h 1024"/>
              <a:gd name="T92" fmla="*/ 225 w 697"/>
              <a:gd name="T93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97" h="1024">
                <a:moveTo>
                  <a:pt x="225" y="0"/>
                </a:moveTo>
                <a:lnTo>
                  <a:pt x="0" y="279"/>
                </a:lnTo>
                <a:lnTo>
                  <a:pt x="225" y="560"/>
                </a:lnTo>
                <a:lnTo>
                  <a:pt x="225" y="405"/>
                </a:lnTo>
                <a:lnTo>
                  <a:pt x="264" y="409"/>
                </a:lnTo>
                <a:lnTo>
                  <a:pt x="303" y="416"/>
                </a:lnTo>
                <a:lnTo>
                  <a:pt x="341" y="428"/>
                </a:lnTo>
                <a:lnTo>
                  <a:pt x="378" y="443"/>
                </a:lnTo>
                <a:lnTo>
                  <a:pt x="414" y="461"/>
                </a:lnTo>
                <a:lnTo>
                  <a:pt x="449" y="485"/>
                </a:lnTo>
                <a:lnTo>
                  <a:pt x="483" y="511"/>
                </a:lnTo>
                <a:lnTo>
                  <a:pt x="514" y="541"/>
                </a:lnTo>
                <a:lnTo>
                  <a:pt x="543" y="574"/>
                </a:lnTo>
                <a:lnTo>
                  <a:pt x="571" y="609"/>
                </a:lnTo>
                <a:lnTo>
                  <a:pt x="596" y="648"/>
                </a:lnTo>
                <a:lnTo>
                  <a:pt x="619" y="689"/>
                </a:lnTo>
                <a:lnTo>
                  <a:pt x="638" y="732"/>
                </a:lnTo>
                <a:lnTo>
                  <a:pt x="655" y="778"/>
                </a:lnTo>
                <a:lnTo>
                  <a:pt x="669" y="825"/>
                </a:lnTo>
                <a:lnTo>
                  <a:pt x="681" y="873"/>
                </a:lnTo>
                <a:lnTo>
                  <a:pt x="689" y="922"/>
                </a:lnTo>
                <a:lnTo>
                  <a:pt x="694" y="972"/>
                </a:lnTo>
                <a:lnTo>
                  <a:pt x="696" y="1023"/>
                </a:lnTo>
                <a:lnTo>
                  <a:pt x="695" y="963"/>
                </a:lnTo>
                <a:lnTo>
                  <a:pt x="692" y="904"/>
                </a:lnTo>
                <a:lnTo>
                  <a:pt x="687" y="846"/>
                </a:lnTo>
                <a:lnTo>
                  <a:pt x="679" y="788"/>
                </a:lnTo>
                <a:lnTo>
                  <a:pt x="669" y="732"/>
                </a:lnTo>
                <a:lnTo>
                  <a:pt x="658" y="677"/>
                </a:lnTo>
                <a:lnTo>
                  <a:pt x="643" y="623"/>
                </a:lnTo>
                <a:lnTo>
                  <a:pt x="628" y="571"/>
                </a:lnTo>
                <a:lnTo>
                  <a:pt x="610" y="522"/>
                </a:lnTo>
                <a:lnTo>
                  <a:pt x="591" y="474"/>
                </a:lnTo>
                <a:lnTo>
                  <a:pt x="570" y="429"/>
                </a:lnTo>
                <a:lnTo>
                  <a:pt x="547" y="387"/>
                </a:lnTo>
                <a:lnTo>
                  <a:pt x="524" y="348"/>
                </a:lnTo>
                <a:lnTo>
                  <a:pt x="498" y="311"/>
                </a:lnTo>
                <a:lnTo>
                  <a:pt x="471" y="278"/>
                </a:lnTo>
                <a:lnTo>
                  <a:pt x="443" y="248"/>
                </a:lnTo>
                <a:lnTo>
                  <a:pt x="413" y="222"/>
                </a:lnTo>
                <a:lnTo>
                  <a:pt x="384" y="199"/>
                </a:lnTo>
                <a:lnTo>
                  <a:pt x="353" y="180"/>
                </a:lnTo>
                <a:lnTo>
                  <a:pt x="322" y="165"/>
                </a:lnTo>
                <a:lnTo>
                  <a:pt x="290" y="154"/>
                </a:lnTo>
                <a:lnTo>
                  <a:pt x="258" y="146"/>
                </a:lnTo>
                <a:lnTo>
                  <a:pt x="225" y="142"/>
                </a:lnTo>
                <a:lnTo>
                  <a:pt x="225" y="0"/>
                </a:lnTo>
              </a:path>
            </a:pathLst>
          </a:custGeom>
          <a:gradFill rotWithShape="1">
            <a:gsLst>
              <a:gs pos="0">
                <a:srgbClr val="D2C6B1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6B8E5-9BD3-1426-A7CD-F9F2B939A312}"/>
              </a:ext>
            </a:extLst>
          </p:cNvPr>
          <p:cNvSpPr txBox="1"/>
          <p:nvPr/>
        </p:nvSpPr>
        <p:spPr>
          <a:xfrm>
            <a:off x="954669" y="5550226"/>
            <a:ext cx="151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error</a:t>
            </a:r>
          </a:p>
        </p:txBody>
      </p:sp>
    </p:spTree>
    <p:extLst>
      <p:ext uri="{BB962C8B-B14F-4D97-AF65-F5344CB8AC3E}">
        <p14:creationId xmlns:p14="http://schemas.microsoft.com/office/powerpoint/2010/main" val="88379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SG" sz="4000"/>
              <a:t>Logistic regression with regularization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/>
          </p:cNvSpPr>
          <p:nvPr/>
        </p:nvSpPr>
        <p:spPr>
          <a:xfrm>
            <a:off x="8038831" y="5985523"/>
            <a:ext cx="2089505" cy="278117"/>
          </a:xfrm>
          <a:prstGeom prst="rect">
            <a:avLst/>
          </a:prstGeom>
        </p:spPr>
        <p:txBody>
          <a:bodyPr/>
          <a:lstStyle/>
          <a:p>
            <a:pPr defTabSz="694944">
              <a:spcAft>
                <a:spcPts val="600"/>
              </a:spcAft>
            </a:pPr>
            <a:fld id="{021E4C0F-1CDA-47F2-ADC0-257509396C99}" type="slidenum">
              <a:rPr lang="en-SG" sz="13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694944">
                <a:spcAft>
                  <a:spcPts val="600"/>
                </a:spcAft>
              </a:pPr>
              <a:t>20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26F0E6-83D0-43C1-9874-3E5C20D4C4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18568" y="2269730"/>
                <a:ext cx="8009767" cy="3350613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/>
              <a:p>
                <a:pPr defTabSz="694944">
                  <a:spcAft>
                    <a:spcPts val="600"/>
                  </a:spcAft>
                </a:pP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Similarly, LASSO regularization</a:t>
                </a:r>
              </a:p>
              <a:p>
                <a:pPr defTabSz="69494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min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𝑙𝑜𝑠𝑠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𝑓𝑢𝑛𝑐𝑡𝑖𝑜𝑛</m:t>
                      </m:r>
                      <m:r>
                        <a:rPr lang="ar-AE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ar-AE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  <m:sSub>
                        <m:sSub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</m:e>
                          </m:d>
                        </m:e>
                        <m: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6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sz="1600" kern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  <a:p>
                <a:pPr defTabSz="694944">
                  <a:spcAft>
                    <a:spcPts val="600"/>
                  </a:spcAft>
                </a:pP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Ridge regularization</a:t>
                </a:r>
              </a:p>
              <a:p>
                <a:pPr defTabSz="69494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min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𝑙𝑜𝑠𝑠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𝑓𝑢𝑛𝑐𝑡𝑖𝑜𝑛</m:t>
                      </m:r>
                      <m:r>
                        <a:rPr lang="ar-AE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ar-AE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  <m:sSubSup>
                        <m:sSubSup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</m:e>
                          </m:d>
                        </m:e>
                        <m: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6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sz="1600" kern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  <a:p>
                <a:pPr defTabSz="694944">
                  <a:spcAft>
                    <a:spcPts val="600"/>
                  </a:spcAft>
                </a:pPr>
                <a:endParaRPr lang="en-US" sz="1600" kern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  <a:p>
                <a:pPr defTabSz="694944">
                  <a:spcAft>
                    <a:spcPts val="600"/>
                  </a:spcAft>
                </a:pPr>
                <a:r>
                  <a:rPr lang="en-US" sz="1600" kern="1200" dirty="0" err="1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LogisticRegression</a:t>
                </a: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 class from scikit-learn library</a:t>
                </a:r>
              </a:p>
              <a:p>
                <a:pPr marL="347472" lvl="1" defTabSz="694944">
                  <a:spcAft>
                    <a:spcPts val="600"/>
                  </a:spcAft>
                </a:pP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LASSO and Ridge are both implemented</a:t>
                </a:r>
              </a:p>
              <a:p>
                <a:pPr marL="347472" lvl="1" defTabSz="694944">
                  <a:spcAft>
                    <a:spcPts val="600"/>
                  </a:spcAft>
                </a:pP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Note that parameter </a:t>
                </a:r>
                <a:r>
                  <a:rPr lang="en-US" sz="1600" b="1" kern="1200" dirty="0">
                    <a:solidFill>
                      <a:srgbClr val="102B72"/>
                    </a:solidFill>
                    <a:latin typeface="+mn-lt"/>
                    <a:ea typeface="+mn-ea"/>
                    <a:cs typeface="+mn-cs"/>
                  </a:rPr>
                  <a:t>C</a:t>
                </a: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 is the </a:t>
                </a:r>
                <a:r>
                  <a:rPr lang="en-US" sz="1600" b="1" kern="1200" dirty="0">
                    <a:solidFill>
                      <a:srgbClr val="102B72"/>
                    </a:solidFill>
                    <a:latin typeface="+mn-lt"/>
                    <a:ea typeface="+mn-ea"/>
                    <a:cs typeface="+mn-cs"/>
                  </a:rPr>
                  <a:t>inverse</a:t>
                </a: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 of regularization strength</a:t>
                </a:r>
              </a:p>
              <a:p>
                <a:pPr defTabSz="694944">
                  <a:spcAft>
                    <a:spcPts val="600"/>
                  </a:spcAft>
                </a:pP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logit() from </a:t>
                </a:r>
                <a:r>
                  <a:rPr lang="en-US" sz="1600" kern="1200" dirty="0" err="1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statsmodels</a:t>
                </a: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 library</a:t>
                </a:r>
              </a:p>
              <a:p>
                <a:pPr marL="347472" lvl="1" defTabSz="694944">
                  <a:spcAft>
                    <a:spcPts val="600"/>
                  </a:spcAft>
                </a:pPr>
                <a:r>
                  <a:rPr lang="en-US" sz="1600" b="1" kern="1200" dirty="0">
                    <a:solidFill>
                      <a:srgbClr val="102B72"/>
                    </a:solidFill>
                    <a:latin typeface="+mn-lt"/>
                    <a:ea typeface="+mn-ea"/>
                    <a:cs typeface="+mn-cs"/>
                  </a:rPr>
                  <a:t>Only LASSO </a:t>
                </a: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is implemented</a:t>
                </a:r>
              </a:p>
              <a:p>
                <a:pPr marL="347472" lvl="1" defTabSz="694944">
                  <a:spcAft>
                    <a:spcPts val="600"/>
                  </a:spcAft>
                </a:pP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Parameter alpha is the penalty weight</a:t>
                </a:r>
                <a:endParaRPr lang="ar-AE" sz="1600" kern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  <a:p>
                <a:pPr>
                  <a:spcAft>
                    <a:spcPts val="600"/>
                  </a:spcAft>
                </a:pPr>
                <a:endParaRPr lang="en-SG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26F0E6-83D0-43C1-9874-3E5C20D4C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568" y="2269730"/>
                <a:ext cx="8009767" cy="3350613"/>
              </a:xfrm>
              <a:prstGeom prst="rect">
                <a:avLst/>
              </a:prstGeom>
              <a:blipFill>
                <a:blip r:embed="rId2"/>
                <a:stretch>
                  <a:fillRect l="-475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5880DA-F24F-0BD8-F38D-85F2FD3DA78F}"/>
              </a:ext>
            </a:extLst>
          </p:cNvPr>
          <p:cNvSpPr txBox="1">
            <a:spLocks/>
          </p:cNvSpPr>
          <p:nvPr/>
        </p:nvSpPr>
        <p:spPr>
          <a:xfrm>
            <a:off x="2118568" y="5711125"/>
            <a:ext cx="8162127" cy="2813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94944">
              <a:spcBef>
                <a:spcPts val="456"/>
              </a:spcBef>
              <a:buNone/>
            </a:pPr>
            <a:r>
              <a:rPr lang="en-US" sz="167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Exercise: check the difference between LASSO and Ridge for Logistic Regression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0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23D260-CCC7-849E-3C38-0875042B8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411A02-8EF5-EDA0-7828-4A9E9FAFF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1B7A0A-C17B-5F03-D9C2-85F2D6BF5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B06B9F-2931-5BBE-E469-AEC2F0FED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DB92DE-2279-BFDD-0672-269B70123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48ABBD-20E6-DB77-123D-B18F25B1B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800FDF-DC58-D580-D346-E883BBAF5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F934C-024C-B497-6E5D-F702C609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In-class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822-C3AD-E4F7-E3CB-22B65B767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02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choose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i.e., the balance of Bias-Variance tradeoff</a:t>
                </a:r>
                <a:endParaRPr lang="en-S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22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5EEEBBC-D690-FCB9-64F5-50C4C901B0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0691" y="3526995"/>
                <a:ext cx="3797903" cy="2444128"/>
              </a:xfrm>
              <a:prstGeom prst="rect">
                <a:avLst/>
              </a:prstGeom>
              <a:noFill/>
              <a:ln>
                <a:solidFill>
                  <a:srgbClr val="102B72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Used to fine-tune the model </a:t>
                </a:r>
                <a:r>
                  <a:rPr lang="en-US" altLang="zh-CN" sz="2000" dirty="0"/>
                  <a:t>hyper-</a:t>
                </a:r>
                <a:r>
                  <a:rPr lang="en-US" sz="2000" dirty="0"/>
                  <a:t>parameters, </a:t>
                </a:r>
                <a:r>
                  <a:rPr lang="en-US" sz="2000" b="1" dirty="0">
                    <a:solidFill>
                      <a:srgbClr val="102B72"/>
                    </a:solidFill>
                  </a:rPr>
                  <a:t>including </a:t>
                </a:r>
                <a14:m>
                  <m:oMath xmlns:m="http://schemas.openxmlformats.org/officeDocument/2006/math">
                    <m:r>
                      <a:rPr lang="ar-AE" sz="2000" b="1" i="1" smtClean="0">
                        <a:solidFill>
                          <a:srgbClr val="102B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000" b="1" dirty="0">
                    <a:solidFill>
                      <a:srgbClr val="102B72"/>
                    </a:solidFill>
                  </a:rPr>
                  <a:t> (penalty weight)</a:t>
                </a:r>
                <a:endParaRPr lang="en-US" sz="2000" b="1" dirty="0"/>
              </a:p>
              <a:p>
                <a:r>
                  <a:rPr lang="en-US" sz="2000" dirty="0"/>
                  <a:t>model occasionally sees this subset, but never gets trained by this subset</a:t>
                </a:r>
              </a:p>
              <a:p>
                <a:r>
                  <a:rPr lang="en-US" sz="2000" dirty="0"/>
                  <a:t>Can be used more than once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5EEEBBC-D690-FCB9-64F5-50C4C901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691" y="3526995"/>
                <a:ext cx="3797903" cy="2444128"/>
              </a:xfrm>
              <a:prstGeom prst="rect">
                <a:avLst/>
              </a:prstGeom>
              <a:blipFill>
                <a:blip r:embed="rId3"/>
                <a:stretch>
                  <a:fillRect l="-997" t="-1031" r="-1993" b="-1546"/>
                </a:stretch>
              </a:blipFill>
              <a:ln>
                <a:solidFill>
                  <a:srgbClr val="102B7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BA792AF-8D2D-8F53-B584-C6982BE075E1}"/>
              </a:ext>
            </a:extLst>
          </p:cNvPr>
          <p:cNvGrpSpPr/>
          <p:nvPr/>
        </p:nvGrpSpPr>
        <p:grpSpPr>
          <a:xfrm>
            <a:off x="2590691" y="2280186"/>
            <a:ext cx="6601362" cy="1148814"/>
            <a:chOff x="2611395" y="3163329"/>
            <a:chExt cx="3418703" cy="114881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6B05DB-4094-2001-AC67-C9DD9F2DE673}"/>
                </a:ext>
              </a:extLst>
            </p:cNvPr>
            <p:cNvGrpSpPr/>
            <p:nvPr/>
          </p:nvGrpSpPr>
          <p:grpSpPr>
            <a:xfrm>
              <a:off x="2611395" y="3620164"/>
              <a:ext cx="3418703" cy="691979"/>
              <a:chOff x="2438400" y="3212391"/>
              <a:chExt cx="3418703" cy="69197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D0B0451-0EAE-8848-CB1F-76E70B4EF364}"/>
                  </a:ext>
                </a:extLst>
              </p:cNvPr>
              <p:cNvSpPr/>
              <p:nvPr/>
            </p:nvSpPr>
            <p:spPr>
              <a:xfrm>
                <a:off x="2438400" y="3212391"/>
                <a:ext cx="1777789" cy="691979"/>
              </a:xfrm>
              <a:prstGeom prst="rect">
                <a:avLst/>
              </a:prstGeom>
              <a:solidFill>
                <a:srgbClr val="102B72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raining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A0049AF-7A54-00F8-471A-2D3CC2F27DDD}"/>
                  </a:ext>
                </a:extLst>
              </p:cNvPr>
              <p:cNvSpPr/>
              <p:nvPr/>
            </p:nvSpPr>
            <p:spPr>
              <a:xfrm>
                <a:off x="5054354" y="3212391"/>
                <a:ext cx="802749" cy="691979"/>
              </a:xfrm>
              <a:prstGeom prst="rect">
                <a:avLst/>
              </a:prstGeom>
              <a:solidFill>
                <a:srgbClr val="B9A685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Testing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E385C15-29E6-6D6E-FCD1-76F084F8F65E}"/>
                  </a:ext>
                </a:extLst>
              </p:cNvPr>
              <p:cNvSpPr/>
              <p:nvPr/>
            </p:nvSpPr>
            <p:spPr>
              <a:xfrm>
                <a:off x="4210765" y="3212391"/>
                <a:ext cx="843589" cy="691979"/>
              </a:xfrm>
              <a:prstGeom prst="rect">
                <a:avLst/>
              </a:prstGeom>
              <a:solidFill>
                <a:srgbClr val="102B72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Validation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1BD60F-4F3D-F835-98E0-987601C067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1395" y="3465706"/>
              <a:ext cx="3418703" cy="24714"/>
            </a:xfrm>
            <a:prstGeom prst="straightConnector1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9A530C-EF71-C98B-5BA7-5ECC05F4F1FB}"/>
                </a:ext>
              </a:extLst>
            </p:cNvPr>
            <p:cNvSpPr txBox="1"/>
            <p:nvPr/>
          </p:nvSpPr>
          <p:spPr>
            <a:xfrm>
              <a:off x="3670108" y="3163329"/>
              <a:ext cx="1426827" cy="32709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b="1" dirty="0"/>
                <a:t>The whole dataset</a:t>
              </a:r>
              <a:endParaRPr lang="en-SG" b="1" dirty="0"/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8F6C9F1-7371-E5FB-EA12-9ACA09294E74}"/>
              </a:ext>
            </a:extLst>
          </p:cNvPr>
          <p:cNvSpPr txBox="1">
            <a:spLocks/>
          </p:cNvSpPr>
          <p:nvPr/>
        </p:nvSpPr>
        <p:spPr>
          <a:xfrm>
            <a:off x="6524516" y="3526995"/>
            <a:ext cx="2677212" cy="2444128"/>
          </a:xfrm>
          <a:prstGeom prst="rect">
            <a:avLst/>
          </a:prstGeom>
          <a:noFill/>
          <a:ln>
            <a:solidFill>
              <a:srgbClr val="B9A68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</a:rPr>
              <a:t>Well curated containing carefully sampled data that covers all types of rows in the data set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Used </a:t>
            </a:r>
            <a:r>
              <a:rPr lang="en-US" sz="2000" b="1" dirty="0">
                <a:solidFill>
                  <a:srgbClr val="102B72"/>
                </a:solidFill>
              </a:rPr>
              <a:t>only once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0558C-93FD-CC7B-FB96-0026DE87DE5E}"/>
              </a:ext>
            </a:extLst>
          </p:cNvPr>
          <p:cNvCxnSpPr>
            <a:cxnSpLocks/>
          </p:cNvCxnSpPr>
          <p:nvPr/>
        </p:nvCxnSpPr>
        <p:spPr>
          <a:xfrm flipH="1">
            <a:off x="5761671" y="3416829"/>
            <a:ext cx="475424" cy="110166"/>
          </a:xfrm>
          <a:prstGeom prst="line">
            <a:avLst/>
          </a:prstGeom>
          <a:ln w="28575">
            <a:solidFill>
              <a:srgbClr val="102B7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54984F-641F-6A2E-50CF-5E9B08BAF842}"/>
              </a:ext>
            </a:extLst>
          </p:cNvPr>
          <p:cNvCxnSpPr>
            <a:cxnSpLocks/>
          </p:cNvCxnSpPr>
          <p:nvPr/>
        </p:nvCxnSpPr>
        <p:spPr>
          <a:xfrm flipH="1">
            <a:off x="8016875" y="3416829"/>
            <a:ext cx="236451" cy="110166"/>
          </a:xfrm>
          <a:prstGeom prst="line">
            <a:avLst/>
          </a:prstGeom>
          <a:ln w="28575">
            <a:solidFill>
              <a:srgbClr val="B9A68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86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train vs. validation vs. test split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23</a:t>
            </a:fld>
            <a:endParaRPr lang="en-S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E3CA30-6DF2-6E55-0327-7334140A1195}"/>
              </a:ext>
            </a:extLst>
          </p:cNvPr>
          <p:cNvGrpSpPr/>
          <p:nvPr/>
        </p:nvGrpSpPr>
        <p:grpSpPr>
          <a:xfrm>
            <a:off x="7429500" y="1770062"/>
            <a:ext cx="4175876" cy="3952875"/>
            <a:chOff x="7448550" y="2101849"/>
            <a:chExt cx="4175876" cy="3952875"/>
          </a:xfrm>
        </p:grpSpPr>
        <p:pic>
          <p:nvPicPr>
            <p:cNvPr id="25" name="Picture 4" descr="Picture 4">
              <a:extLst>
                <a:ext uri="{FF2B5EF4-FFF2-40B4-BE49-F238E27FC236}">
                  <a16:creationId xmlns:a16="http://schemas.microsoft.com/office/drawing/2014/main" id="{F0EA36D8-BC04-1F39-F602-086BCEB93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8550" y="2101849"/>
              <a:ext cx="4175876" cy="395287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D62FA2-DA81-472D-82B3-01FE93B1D060}"/>
                </a:ext>
              </a:extLst>
            </p:cNvPr>
            <p:cNvSpPr txBox="1"/>
            <p:nvPr/>
          </p:nvSpPr>
          <p:spPr>
            <a:xfrm>
              <a:off x="7743824" y="2315339"/>
              <a:ext cx="3737725" cy="3477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Many competitions on Kaggle release the validation set initially along with the training set. The actual testing set is only released before the competition closes. </a:t>
              </a:r>
            </a:p>
            <a:p>
              <a:endPara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performance of the model on the testing data set determines the winner.</a:t>
              </a:r>
              <a:endParaRPr lang="en-SG" sz="2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BAE2472-CDED-A9E8-7E47-FBB031C0A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770062"/>
            <a:ext cx="5318942" cy="3952875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C1CC83F-5C3D-9406-05F5-02B79D9752AB}"/>
              </a:ext>
            </a:extLst>
          </p:cNvPr>
          <p:cNvSpPr txBox="1">
            <a:spLocks/>
          </p:cNvSpPr>
          <p:nvPr/>
        </p:nvSpPr>
        <p:spPr>
          <a:xfrm>
            <a:off x="838200" y="6097619"/>
            <a:ext cx="10715625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Exercise: split original data set Social_Network_Ads.csv into train/validation/test</a:t>
            </a:r>
          </a:p>
        </p:txBody>
      </p:sp>
    </p:spTree>
    <p:extLst>
      <p:ext uri="{BB962C8B-B14F-4D97-AF65-F5344CB8AC3E}">
        <p14:creationId xmlns:p14="http://schemas.microsoft.com/office/powerpoint/2010/main" val="218507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CD0E36B-F6D8-9819-4E52-06BD94C3E7FB}"/>
              </a:ext>
            </a:extLst>
          </p:cNvPr>
          <p:cNvGrpSpPr/>
          <p:nvPr/>
        </p:nvGrpSpPr>
        <p:grpSpPr>
          <a:xfrm>
            <a:off x="934276" y="1669737"/>
            <a:ext cx="4895961" cy="4725586"/>
            <a:chOff x="6592126" y="1308382"/>
            <a:chExt cx="4895961" cy="4725586"/>
          </a:xfrm>
        </p:grpSpPr>
        <p:pic>
          <p:nvPicPr>
            <p:cNvPr id="8" name="Lasso Tradeoff.pdf" descr="Lasso Tradeoff.pdf">
              <a:extLst>
                <a:ext uri="{FF2B5EF4-FFF2-40B4-BE49-F238E27FC236}">
                  <a16:creationId xmlns:a16="http://schemas.microsoft.com/office/drawing/2014/main" id="{BD880808-0A5D-2D3A-EE00-3B06E3260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501" y="1308382"/>
              <a:ext cx="4725586" cy="4725586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7DC3177-8039-5250-F281-0D28644E0442}"/>
                    </a:ext>
                  </a:extLst>
                </p:cNvPr>
                <p:cNvSpPr/>
                <p:nvPr/>
              </p:nvSpPr>
              <p:spPr>
                <a:xfrm>
                  <a:off x="8851764" y="5657906"/>
                  <a:ext cx="800100" cy="249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-ln</a:t>
                  </a:r>
                  <a:r>
                    <a:rPr lang="ar-AE" sz="14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ar-AE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endParaRPr lang="en-SG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7DC3177-8039-5250-F281-0D28644E0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1764" y="5657906"/>
                  <a:ext cx="800100" cy="249521"/>
                </a:xfrm>
                <a:prstGeom prst="rect">
                  <a:avLst/>
                </a:prstGeom>
                <a:blipFill>
                  <a:blip r:embed="rId3"/>
                  <a:stretch>
                    <a:fillRect t="-14634" b="-365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11BD18-FF3E-60C2-8440-DA7626C7CAF1}"/>
                </a:ext>
              </a:extLst>
            </p:cNvPr>
            <p:cNvSpPr/>
            <p:nvPr/>
          </p:nvSpPr>
          <p:spPr>
            <a:xfrm rot="16200000">
              <a:off x="5500438" y="3500800"/>
              <a:ext cx="2524125" cy="340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Mean-squared Error of validation data set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the </a:t>
                </a:r>
                <a:r>
                  <a:rPr lang="en-US" dirty="0">
                    <a:solidFill>
                      <a:srgbClr val="102B72"/>
                    </a:solidFill>
                  </a:rPr>
                  <a:t>best </a:t>
                </a:r>
                <a14:m>
                  <m:oMath xmlns:m="http://schemas.openxmlformats.org/officeDocument/2006/math">
                    <m:r>
                      <a:rPr lang="ar-AE" i="1" smtClean="0">
                        <a:solidFill>
                          <a:srgbClr val="102B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dirty="0">
                    <a:solidFill>
                      <a:srgbClr val="102B72"/>
                    </a:solidFill>
                  </a:rPr>
                  <a:t> penalty </a:t>
                </a:r>
                <a:r>
                  <a:rPr lang="en-SG" dirty="0"/>
                  <a:t>weight for a model with 152 potential terms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237" y="1984061"/>
            <a:ext cx="5667376" cy="314860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Sometimes we might want to choose larger 𝛼 to get a simpler model</a:t>
            </a:r>
          </a:p>
          <a:p>
            <a:r>
              <a:rPr lang="en-US" sz="2000" dirty="0"/>
              <a:t>As 𝛼 increases, the model complexity reduces and gets closer to the simplest model (mean of y)</a:t>
            </a:r>
          </a:p>
          <a:p>
            <a:r>
              <a:rPr lang="en-US" sz="2000" dirty="0"/>
              <a:t>High 𝛼 reduces overfitting, but can cause underfitting</a:t>
            </a:r>
          </a:p>
          <a:p>
            <a:r>
              <a:rPr lang="en-US" sz="2000" dirty="0"/>
              <a:t>𝛼 should be chosen wisely based on validation loss and model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24</a:t>
            </a:fld>
            <a:endParaRPr lang="en-SG"/>
          </a:p>
        </p:txBody>
      </p:sp>
      <p:grpSp>
        <p:nvGrpSpPr>
          <p:cNvPr id="12" name="Group">
            <a:extLst>
              <a:ext uri="{FF2B5EF4-FFF2-40B4-BE49-F238E27FC236}">
                <a16:creationId xmlns:a16="http://schemas.microsoft.com/office/drawing/2014/main" id="{635771CE-AF4A-5A89-24BD-B90AE24C9C81}"/>
              </a:ext>
            </a:extLst>
          </p:cNvPr>
          <p:cNvGrpSpPr/>
          <p:nvPr/>
        </p:nvGrpSpPr>
        <p:grpSpPr>
          <a:xfrm>
            <a:off x="1310522" y="6219135"/>
            <a:ext cx="4313843" cy="348813"/>
            <a:chOff x="264355" y="31459"/>
            <a:chExt cx="4313843" cy="348812"/>
          </a:xfrm>
        </p:grpSpPr>
        <p:sp>
          <p:nvSpPr>
            <p:cNvPr id="16" name="Close to mean">
              <a:extLst>
                <a:ext uri="{FF2B5EF4-FFF2-40B4-BE49-F238E27FC236}">
                  <a16:creationId xmlns:a16="http://schemas.microsoft.com/office/drawing/2014/main" id="{1FBE283C-C610-7984-38C3-42213E228905}"/>
                </a:ext>
              </a:extLst>
            </p:cNvPr>
            <p:cNvSpPr txBox="1"/>
            <p:nvPr/>
          </p:nvSpPr>
          <p:spPr>
            <a:xfrm>
              <a:off x="264355" y="31459"/>
              <a:ext cx="1814599" cy="348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chemeClr val="accent5">
                      <a:hueOff val="-82419"/>
                      <a:satOff val="-9511"/>
                      <a:lumOff val="-16341"/>
                    </a:schemeClr>
                  </a:solidFill>
                </a:defRPr>
              </a:lvl1pPr>
            </a:lstStyle>
            <a:p>
              <a:r>
                <a:rPr sz="1600" dirty="0">
                  <a:solidFill>
                    <a:schemeClr val="tx1"/>
                  </a:solidFill>
                </a:rPr>
                <a:t>Close to mean</a:t>
              </a:r>
              <a:r>
                <a:rPr lang="en-US" sz="1600" dirty="0">
                  <a:solidFill>
                    <a:schemeClr val="tx1"/>
                  </a:solidFill>
                </a:rPr>
                <a:t> of y</a:t>
              </a:r>
              <a:endParaRPr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Close to OLS">
              <a:extLst>
                <a:ext uri="{FF2B5EF4-FFF2-40B4-BE49-F238E27FC236}">
                  <a16:creationId xmlns:a16="http://schemas.microsoft.com/office/drawing/2014/main" id="{790F0326-0CAC-7CAD-C5C1-B017B33455EC}"/>
                </a:ext>
              </a:extLst>
            </p:cNvPr>
            <p:cNvSpPr txBox="1"/>
            <p:nvPr/>
          </p:nvSpPr>
          <p:spPr>
            <a:xfrm>
              <a:off x="3255720" y="31459"/>
              <a:ext cx="1322478" cy="348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chemeClr val="accent5">
                      <a:hueOff val="-82419"/>
                      <a:satOff val="-9511"/>
                      <a:lumOff val="-16341"/>
                    </a:schemeClr>
                  </a:solidFill>
                </a:defRPr>
              </a:lvl1pPr>
            </a:lstStyle>
            <a:p>
              <a:r>
                <a:rPr sz="1600" dirty="0">
                  <a:solidFill>
                    <a:schemeClr val="tx1"/>
                  </a:solidFill>
                </a:rPr>
                <a:t>Close to OLS</a:t>
              </a:r>
            </a:p>
          </p:txBody>
        </p:sp>
        <p:sp>
          <p:nvSpPr>
            <p:cNvPr id="18" name="Line">
              <a:extLst>
                <a:ext uri="{FF2B5EF4-FFF2-40B4-BE49-F238E27FC236}">
                  <a16:creationId xmlns:a16="http://schemas.microsoft.com/office/drawing/2014/main" id="{3540859F-91D7-946E-54CD-4A587BDAB636}"/>
                </a:ext>
              </a:extLst>
            </p:cNvPr>
            <p:cNvSpPr/>
            <p:nvPr/>
          </p:nvSpPr>
          <p:spPr>
            <a:xfrm>
              <a:off x="2078954" y="205866"/>
              <a:ext cx="1176766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C156C702-8CF7-AE39-FB04-640590CE2AA1}"/>
                  </a:ext>
                </a:extLst>
              </p:cNvPr>
              <p:cNvSpPr/>
              <p:nvPr/>
            </p:nvSpPr>
            <p:spPr>
              <a:xfrm>
                <a:off x="342900" y="1669736"/>
                <a:ext cx="1178002" cy="476250"/>
              </a:xfrm>
              <a:prstGeom prst="wedgeRectCallout">
                <a:avLst>
                  <a:gd name="adj1" fmla="val 68243"/>
                  <a:gd name="adj2" fmla="val 20500"/>
                </a:avLst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sz="1400" dirty="0">
                    <a:solidFill>
                      <a:schemeClr val="tx1"/>
                    </a:solidFill>
                  </a:rPr>
                  <a:t>No. of non- zeroes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SG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C156C702-8CF7-AE39-FB04-640590CE2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669736"/>
                <a:ext cx="1178002" cy="476250"/>
              </a:xfrm>
              <a:prstGeom prst="wedgeRectCallout">
                <a:avLst>
                  <a:gd name="adj1" fmla="val 68243"/>
                  <a:gd name="adj2" fmla="val 20500"/>
                </a:avLst>
              </a:prstGeom>
              <a:blipFill>
                <a:blip r:embed="rId5"/>
                <a:stretch>
                  <a:fillRect l="-858" t="-5000" b="-1625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4F48739-68CB-F4E5-34F1-D33A1E9F3F01}"/>
              </a:ext>
            </a:extLst>
          </p:cNvPr>
          <p:cNvSpPr/>
          <p:nvPr/>
        </p:nvSpPr>
        <p:spPr>
          <a:xfrm>
            <a:off x="3003155" y="2304396"/>
            <a:ext cx="1540270" cy="476250"/>
          </a:xfrm>
          <a:prstGeom prst="wedgeRectCallout">
            <a:avLst>
              <a:gd name="adj1" fmla="val -59765"/>
              <a:gd name="adj2" fmla="val 265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Best 𝛼 with min validation loss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B723A867-FEBB-A8DA-ADA6-0E8472B2A263}"/>
              </a:ext>
            </a:extLst>
          </p:cNvPr>
          <p:cNvSpPr/>
          <p:nvPr/>
        </p:nvSpPr>
        <p:spPr>
          <a:xfrm>
            <a:off x="2253846" y="3039501"/>
            <a:ext cx="1460904" cy="620432"/>
          </a:xfrm>
          <a:prstGeom prst="wedgeRectCallout">
            <a:avLst>
              <a:gd name="adj1" fmla="val -56146"/>
              <a:gd name="adj2" fmla="val 2327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larger 𝛼 gives a simpler 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663A3B-021F-8D3B-C4F0-BC5823F9507A}"/>
              </a:ext>
            </a:extLst>
          </p:cNvPr>
          <p:cNvSpPr txBox="1"/>
          <p:nvPr/>
        </p:nvSpPr>
        <p:spPr>
          <a:xfrm>
            <a:off x="6267717" y="5319957"/>
            <a:ext cx="5886575" cy="1015663"/>
          </a:xfrm>
          <a:prstGeom prst="rect">
            <a:avLst/>
          </a:prstGeom>
          <a:noFill/>
          <a:ln>
            <a:solidFill>
              <a:srgbClr val="B9A68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What if the data set is small and we need to split as 50% train, 25% validation, 25% test? Note that 25% validation cannot be used to train model</a:t>
            </a:r>
          </a:p>
        </p:txBody>
      </p:sp>
      <p:pic>
        <p:nvPicPr>
          <p:cNvPr id="26" name="Picture 84" descr="Picture 84">
            <a:extLst>
              <a:ext uri="{FF2B5EF4-FFF2-40B4-BE49-F238E27FC236}">
                <a16:creationId xmlns:a16="http://schemas.microsoft.com/office/drawing/2014/main" id="{44F2161E-4210-5B0F-E5FC-4BA4870D0BA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alphaModFix amt="43631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700517" y="5356004"/>
            <a:ext cx="567313" cy="11368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5417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Cross-Validation to use validation </a:t>
            </a:r>
            <a:br>
              <a:rPr lang="en-US" dirty="0"/>
            </a:br>
            <a:r>
              <a:rPr lang="en-US" dirty="0"/>
              <a:t>data set for training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0500"/>
            <a:ext cx="11049000" cy="4607447"/>
          </a:xfrm>
        </p:spPr>
        <p:txBody>
          <a:bodyPr>
            <a:noAutofit/>
          </a:bodyPr>
          <a:lstStyle/>
          <a:p>
            <a:r>
              <a:rPr lang="en-US" sz="2400" dirty="0"/>
              <a:t>Divide a dataset D into k equal-sized subsets</a:t>
            </a:r>
          </a:p>
          <a:p>
            <a:r>
              <a:rPr lang="en-US" sz="2400" dirty="0"/>
              <a:t>Suppose k=5, the subsets are labelled as D1, D2, …, D5</a:t>
            </a:r>
          </a:p>
          <a:p>
            <a:r>
              <a:rPr lang="en-US" sz="2400" dirty="0"/>
              <a:t>Select 4 of the subsets as training set and the remaining one as validation set</a:t>
            </a:r>
          </a:p>
          <a:p>
            <a:r>
              <a:rPr lang="en-US" sz="2400" dirty="0"/>
              <a:t>Rotate to the next subset as validation</a:t>
            </a:r>
          </a:p>
          <a:p>
            <a:r>
              <a:rPr lang="en-US" sz="2400" dirty="0"/>
              <a:t>In k-fold cross validation, every subset is used to train the model as well as validate the model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25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958AA-CE96-4F94-BB32-374367D4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768" y="4157724"/>
            <a:ext cx="6981038" cy="21986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54D7-4D30-D27E-2869-1DC46527277B}"/>
              </a:ext>
            </a:extLst>
          </p:cNvPr>
          <p:cNvSpPr txBox="1"/>
          <p:nvPr/>
        </p:nvSpPr>
        <p:spPr>
          <a:xfrm>
            <a:off x="230527" y="6360198"/>
            <a:ext cx="775142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Documentation: 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  <a:hlinkClick r:id="rId3"/>
              </a:rPr>
              <a:t>https://scikit-learn.org/stable/modules/generated/sklearn.model_selection.cross_val_score.html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Example: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 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  <a:hlinkClick r:id="rId4"/>
              </a:rPr>
              <a:t>https://scikit-learn.org/stable/modules/cross_validation.html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526AE-020C-8721-2E78-534F79AADAEE}"/>
              </a:ext>
            </a:extLst>
          </p:cNvPr>
          <p:cNvSpPr txBox="1"/>
          <p:nvPr/>
        </p:nvSpPr>
        <p:spPr>
          <a:xfrm>
            <a:off x="8376744" y="4558513"/>
            <a:ext cx="2710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M1 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1800" dirty="0" err="1">
                <a:solidFill>
                  <a:srgbClr val="FF0000"/>
                </a:solidFill>
                <a:sym typeface="Wingdings" pitchFamily="2" charset="2"/>
              </a:rPr>
              <a:t>val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 error (i.e., 1/5 Z)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202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of standard k-fold Cross-Validation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80228"/>
            <a:ext cx="10058401" cy="4987720"/>
          </a:xfrm>
        </p:spPr>
        <p:txBody>
          <a:bodyPr>
            <a:noAutofit/>
          </a:bodyPr>
          <a:lstStyle/>
          <a:p>
            <a:r>
              <a:rPr lang="en-US" dirty="0"/>
              <a:t>Stratified k-fold cross-validation</a:t>
            </a:r>
          </a:p>
          <a:p>
            <a:pPr lvl="1"/>
            <a:r>
              <a:rPr lang="en-US" dirty="0"/>
              <a:t>The training data set is divided in such a way so that the mean of y is approximately equal in all the k subsets</a:t>
            </a:r>
          </a:p>
          <a:p>
            <a:pPr lvl="1"/>
            <a:r>
              <a:rPr lang="en-US" dirty="0"/>
              <a:t>Reduce the selection bias caused by random division, such as all the same type of observations are placed into one single subset</a:t>
            </a:r>
          </a:p>
          <a:p>
            <a:endParaRPr lang="en-US" dirty="0"/>
          </a:p>
          <a:p>
            <a:r>
              <a:rPr lang="en-US" dirty="0"/>
              <a:t>Leave-one-out</a:t>
            </a:r>
          </a:p>
          <a:p>
            <a:pPr lvl="1"/>
            <a:r>
              <a:rPr lang="en-US" dirty="0"/>
              <a:t>At each step, one observation is randomly taken out as validation</a:t>
            </a:r>
          </a:p>
          <a:p>
            <a:pPr lvl="1"/>
            <a:r>
              <a:rPr lang="en-US" dirty="0"/>
              <a:t>Good for super small datasets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26</a:t>
            </a:fld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79510-1FEA-C845-6487-6F0814E47E8E}"/>
              </a:ext>
            </a:extLst>
          </p:cNvPr>
          <p:cNvSpPr txBox="1"/>
          <p:nvPr/>
        </p:nvSpPr>
        <p:spPr>
          <a:xfrm>
            <a:off x="230527" y="6360198"/>
            <a:ext cx="775142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Documentation: 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  <a:hlinkClick r:id="rId2"/>
              </a:rPr>
              <a:t>https://scikit-learn.org/stable/modules/generated/sklearn.model_selection.cross_val_score.html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Example: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 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  <a:hlinkClick r:id="rId3"/>
              </a:rPr>
              <a:t>https://scikit-learn.org/stable/modules/cross_validation.html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BD2355-9EA1-ABA6-9378-7BF84F0CA0AE}"/>
              </a:ext>
            </a:extLst>
          </p:cNvPr>
          <p:cNvSpPr txBox="1">
            <a:spLocks/>
          </p:cNvSpPr>
          <p:nvPr/>
        </p:nvSpPr>
        <p:spPr>
          <a:xfrm>
            <a:off x="838199" y="5707094"/>
            <a:ext cx="10715625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Exercise: perform k-fold cross-validation on previous logistic regression with Ridge</a:t>
            </a:r>
          </a:p>
        </p:txBody>
      </p:sp>
    </p:spTree>
    <p:extLst>
      <p:ext uri="{BB962C8B-B14F-4D97-AF65-F5344CB8AC3E}">
        <p14:creationId xmlns:p14="http://schemas.microsoft.com/office/powerpoint/2010/main" val="1634635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53397"/>
                <a:ext cx="10515600" cy="1273233"/>
              </a:xfrm>
            </p:spPr>
            <p:txBody>
              <a:bodyPr>
                <a:normAutofit/>
              </a:bodyPr>
              <a:lstStyle/>
              <a:p>
                <a:r>
                  <a:rPr lang="en-US" sz="4000"/>
                  <a:t>One more twist on choosing the best </a:t>
                </a:r>
                <a14:m>
                  <m:oMath xmlns:m="http://schemas.openxmlformats.org/officeDocument/2006/math">
                    <m:r>
                      <a:rPr lang="ar-AE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4000"/>
                  <a:t> penalty weight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53397"/>
                <a:ext cx="10515600" cy="1273233"/>
              </a:xfrm>
              <a:blipFill>
                <a:blip r:embed="rId2"/>
                <a:stretch>
                  <a:fillRect l="-2171" t="-9901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78024"/>
                <a:ext cx="10515600" cy="3694176"/>
              </a:xfrm>
            </p:spPr>
            <p:txBody>
              <a:bodyPr>
                <a:normAutofit/>
              </a:bodyPr>
              <a:lstStyle/>
              <a:p>
                <a:r>
                  <a:rPr lang="en-US" sz="2200"/>
                  <a:t>Based on validation performance, we already choose LASSO with </a:t>
                </a:r>
                <a14:m>
                  <m:oMath xmlns:m="http://schemas.openxmlformats.org/officeDocument/2006/math">
                    <m:r>
                      <a:rPr lang="ar-A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/>
                  <a:t> = 250</a:t>
                </a:r>
              </a:p>
              <a:p>
                <a:r>
                  <a:rPr lang="en-US" sz="2200"/>
                  <a:t>However, we find out that the loss for test data set when </a:t>
                </a:r>
                <a14:m>
                  <m:oMath xmlns:m="http://schemas.openxmlformats.org/officeDocument/2006/math">
                    <m:r>
                      <a:rPr lang="ar-A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/>
                  <a:t> = 250 is higher than loss when </a:t>
                </a:r>
                <a14:m>
                  <m:oMath xmlns:m="http://schemas.openxmlformats.org/officeDocument/2006/math">
                    <m:r>
                      <a:rPr lang="ar-A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ar-A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/>
                  <a:t>=100</a:t>
                </a:r>
              </a:p>
              <a:p>
                <a:r>
                  <a:rPr lang="en-US" sz="2200"/>
                  <a:t>Shall we choose </a:t>
                </a:r>
                <a14:m>
                  <m:oMath xmlns:m="http://schemas.openxmlformats.org/officeDocument/2006/math">
                    <m:r>
                      <a:rPr lang="ar-A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ar-A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/>
                  <a:t>= 100? No</a:t>
                </a:r>
              </a:p>
              <a:p>
                <a:r>
                  <a:rPr lang="en-US" sz="2200"/>
                  <a:t>Why? Because then test data set becomes part of training+validation data set, and the model might be tuned to fit test data set and cannot generalize to future data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78024"/>
                <a:ext cx="10515600" cy="3694176"/>
              </a:xfrm>
              <a:blipFill>
                <a:blip r:embed="rId3"/>
                <a:stretch>
                  <a:fillRect l="-724" t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21E4C0F-1CDA-47F2-ADC0-257509396C99}" type="slidenum">
              <a:rPr lang="en-SG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SG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beyond Bias-Variance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80228"/>
                <a:ext cx="12192000" cy="486697"/>
              </a:xfr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Previous Bias-Variance tradeoff is for fixed N in a given data set; 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80228"/>
                <a:ext cx="12192000" cy="486697"/>
              </a:xfrm>
              <a:blipFill>
                <a:blip r:embed="rId2"/>
                <a:stretch>
                  <a:fillRect t="-6098" b="-13415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28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008C97-AA80-EF95-AD3A-F0430B09A6BB}"/>
                  </a:ext>
                </a:extLst>
              </p:cNvPr>
              <p:cNvSpPr txBox="1"/>
              <p:nvPr/>
            </p:nvSpPr>
            <p:spPr>
              <a:xfrm>
                <a:off x="613118" y="5383958"/>
                <a:ext cx="4495800" cy="103079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N: number of samples in the training set</a:t>
                </a:r>
              </a:p>
              <a:p>
                <a:pPr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: in-sample (i.e. train) error (loss)</a:t>
                </a:r>
              </a:p>
              <a:p>
                <a:pPr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: out-of-sample (i.e. test) error (loss)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008C97-AA80-EF95-AD3A-F0430B09A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18" y="5383958"/>
                <a:ext cx="4495800" cy="1030795"/>
              </a:xfrm>
              <a:prstGeom prst="rect">
                <a:avLst/>
              </a:prstGeom>
              <a:blipFill>
                <a:blip r:embed="rId3"/>
                <a:stretch>
                  <a:fillRect l="-1083" t="-2339" b="-7018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5AED77E8-DE18-F946-AAA2-982BB46FD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18" y="2262377"/>
            <a:ext cx="6736661" cy="2992897"/>
          </a:xfrm>
          <a:prstGeom prst="rect">
            <a:avLst/>
          </a:prstGeom>
          <a:ln w="12700">
            <a:miter lim="4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EB287DC-2DF0-2503-8678-5B80580AF6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585" y="2690953"/>
                <a:ext cx="4200133" cy="3506997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Which model has 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? Complex model</a:t>
                </a:r>
              </a:p>
              <a:p>
                <a:pPr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Why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increase as N increases? </a:t>
                </a:r>
              </a:p>
              <a:p>
                <a:pPr lvl="1"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Larger training set makes it harder to find a perfect fit</a:t>
                </a:r>
              </a:p>
              <a:p>
                <a:pPr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Which one has 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? </a:t>
                </a:r>
              </a:p>
              <a:p>
                <a:pPr lvl="1"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Small N =&gt; simple model</a:t>
                </a:r>
              </a:p>
              <a:p>
                <a:pPr lvl="1"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Big N =&gt; complex model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EB287DC-2DF0-2503-8678-5B80580AF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585" y="2690953"/>
                <a:ext cx="4200133" cy="3506997"/>
              </a:xfrm>
              <a:prstGeom prst="rect">
                <a:avLst/>
              </a:prstGeom>
              <a:blipFill>
                <a:blip r:embed="rId5"/>
                <a:stretch>
                  <a:fillRect l="-1158" t="-519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6CC0DB8-6268-0B4C-1D40-E1C6932343ED}"/>
              </a:ext>
            </a:extLst>
          </p:cNvPr>
          <p:cNvSpPr txBox="1"/>
          <p:nvPr/>
        </p:nvSpPr>
        <p:spPr>
          <a:xfrm>
            <a:off x="7691585" y="2262377"/>
            <a:ext cx="4200133" cy="430887"/>
          </a:xfrm>
          <a:prstGeom prst="rect">
            <a:avLst/>
          </a:prstGeom>
          <a:solidFill>
            <a:srgbClr val="B9A685">
              <a:alpha val="2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</a:defRPr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</a:rPr>
              <a:t>Observations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6B2A5-4A9A-DBA7-AC86-17258AE4D94F}"/>
              </a:ext>
            </a:extLst>
          </p:cNvPr>
          <p:cNvSpPr txBox="1"/>
          <p:nvPr/>
        </p:nvSpPr>
        <p:spPr>
          <a:xfrm>
            <a:off x="230527" y="6522554"/>
            <a:ext cx="775142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Source: 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  <a:hlinkClick r:id="rId6"/>
              </a:rPr>
              <a:t>https://home.work.caltech.edu/slides/slides08.pdf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 (</a:t>
            </a:r>
            <a:r>
              <a:rPr lang="fr-FR" sz="105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Caltech's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 Machine Learning Course)</a:t>
            </a:r>
          </a:p>
        </p:txBody>
      </p:sp>
    </p:spTree>
    <p:extLst>
      <p:ext uri="{BB962C8B-B14F-4D97-AF65-F5344CB8AC3E}">
        <p14:creationId xmlns:p14="http://schemas.microsoft.com/office/powerpoint/2010/main" val="6134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9AFA-8CC2-ED3C-A79E-F9FBAC98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Learning Theory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61EB-D13F-0E25-37DF-1B40EA056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objective: Minimize the true (unknown) prediction error risk</a:t>
            </a:r>
          </a:p>
          <a:p>
            <a:endParaRPr lang="en-US" dirty="0"/>
          </a:p>
          <a:p>
            <a:r>
              <a:rPr lang="en-US" dirty="0"/>
              <a:t>Trade-off: Approximation vs. Estimation Error</a:t>
            </a:r>
          </a:p>
          <a:p>
            <a:r>
              <a:rPr lang="en-US" dirty="0"/>
              <a:t>Hypothesis Space Complexity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Generalization Bound: (High probability)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22E9F-C279-2678-D5FD-9ED9178C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2256009"/>
            <a:ext cx="3162300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AF632-6885-7404-12EA-67DFE146D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038" y="3939509"/>
            <a:ext cx="6845300" cy="93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D2D8B2-8325-063B-4251-3F99E49EA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650" y="5492290"/>
            <a:ext cx="5346700" cy="133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9A73C7-B55B-1289-F13C-BC1796693580}"/>
              </a:ext>
            </a:extLst>
          </p:cNvPr>
          <p:cNvSpPr txBox="1"/>
          <p:nvPr/>
        </p:nvSpPr>
        <p:spPr>
          <a:xfrm>
            <a:off x="3888828" y="5545777"/>
            <a:ext cx="196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⬇️ training error</a:t>
            </a:r>
          </a:p>
        </p:txBody>
      </p:sp>
    </p:spTree>
    <p:extLst>
      <p:ext uri="{BB962C8B-B14F-4D97-AF65-F5344CB8AC3E}">
        <p14:creationId xmlns:p14="http://schemas.microsoft.com/office/powerpoint/2010/main" val="1344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dirty="0"/>
              <a:t>Property price prediction: Bias vs.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9200" y="4542410"/>
                <a:ext cx="5385092" cy="196951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SG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SG" sz="1800" dirty="0"/>
                      <m:t> </m:t>
                    </m:r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SG" sz="1800" dirty="0"/>
              </a:p>
              <a:p>
                <a:r>
                  <a:rPr lang="en-US" sz="1800" b="1" dirty="0">
                    <a:solidFill>
                      <a:srgbClr val="102B72"/>
                    </a:solidFill>
                  </a:rPr>
                  <a:t>Low bias</a:t>
                </a:r>
                <a:r>
                  <a:rPr lang="en-US" sz="1800" dirty="0"/>
                  <a:t>: Perfect fit is possible for training data</a:t>
                </a:r>
              </a:p>
              <a:p>
                <a:r>
                  <a:rPr lang="en-US" sz="1800" b="1" dirty="0">
                    <a:solidFill>
                      <a:srgbClr val="102B72"/>
                    </a:solidFill>
                  </a:rPr>
                  <a:t>High variance</a:t>
                </a:r>
                <a:r>
                  <a:rPr lang="en-US" sz="1800" dirty="0">
                    <a:solidFill>
                      <a:srgbClr val="202122"/>
                    </a:solidFill>
                  </a:rPr>
                  <a:t>: </a:t>
                </a:r>
                <a:r>
                  <a:rPr lang="en-US" sz="1800" dirty="0"/>
                  <a:t>if one row in the training data set changes, model changes a lot </a:t>
                </a:r>
              </a:p>
              <a:p>
                <a:r>
                  <a:rPr lang="en-US" sz="1800" b="1" dirty="0">
                    <a:solidFill>
                      <a:srgbClr val="102B72"/>
                    </a:solidFill>
                  </a:rPr>
                  <a:t>Overfitting</a:t>
                </a:r>
                <a:r>
                  <a:rPr lang="en-US" sz="1800" dirty="0"/>
                  <a:t>: fails to generalize the solution for new data, e.g., testing data set</a:t>
                </a:r>
                <a:endParaRPr lang="en-US" sz="1800" b="1" dirty="0">
                  <a:solidFill>
                    <a:srgbClr val="102B72"/>
                  </a:solidFill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9200" y="4542410"/>
                <a:ext cx="5385092" cy="1969515"/>
              </a:xfrm>
              <a:blipFill>
                <a:blip r:embed="rId4"/>
                <a:stretch>
                  <a:fillRect l="-679" t="-310" r="-1357" b="-49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3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5C8CA-C8FE-F443-69C0-21201DE8A8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327" t="4312" r="4315" b="730"/>
          <a:stretch/>
        </p:blipFill>
        <p:spPr>
          <a:xfrm>
            <a:off x="7742105" y="2400300"/>
            <a:ext cx="2209259" cy="1864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D0A8EE-AB60-B32A-1840-C239A99976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69200" y="2696340"/>
                <a:ext cx="1106254" cy="409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sz="1800" dirty="0"/>
                  <a:t> (price)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D0A8EE-AB60-B32A-1840-C239A9997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00" y="2696340"/>
                <a:ext cx="1106254" cy="409128"/>
              </a:xfrm>
              <a:prstGeom prst="rect">
                <a:avLst/>
              </a:prstGeom>
              <a:blipFill>
                <a:blip r:embed="rId6"/>
                <a:stretch>
                  <a:fillRect t="-7463" b="-134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1929926-07D7-5BEC-FD41-54ACEF3431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1863" y="4208058"/>
                <a:ext cx="1353628" cy="409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dirty="0"/>
                  <a:t> (area)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1929926-07D7-5BEC-FD41-54ACEF343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863" y="4208058"/>
                <a:ext cx="1353628" cy="409128"/>
              </a:xfrm>
              <a:prstGeom prst="rect">
                <a:avLst/>
              </a:prstGeom>
              <a:blipFill>
                <a:blip r:embed="rId7"/>
                <a:stretch>
                  <a:fillRect t="-7463" b="-134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6412A3F-BDA0-E993-21E5-592F7FD8FC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75" b="9248"/>
          <a:stretch/>
        </p:blipFill>
        <p:spPr>
          <a:xfrm>
            <a:off x="1704975" y="2425263"/>
            <a:ext cx="2314122" cy="1864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282CBB6-EDDB-FEAF-EC5F-3564B7541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8450" y="2717382"/>
                <a:ext cx="1106254" cy="409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sz="1800" dirty="0"/>
                  <a:t> (price)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282CBB6-EDDB-FEAF-EC5F-3564B754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50" y="2717382"/>
                <a:ext cx="1106254" cy="409128"/>
              </a:xfrm>
              <a:prstGeom prst="rect">
                <a:avLst/>
              </a:prstGeom>
              <a:blipFill>
                <a:blip r:embed="rId9"/>
                <a:stretch>
                  <a:fillRect t="-8955" b="-134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868463-0D50-80E9-2C13-12DFF2C36F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31243" y="4208058"/>
                <a:ext cx="1259320" cy="409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dirty="0"/>
                  <a:t> (area) 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868463-0D50-80E9-2C13-12DFF2C36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243" y="4208058"/>
                <a:ext cx="1259320" cy="409128"/>
              </a:xfrm>
              <a:prstGeom prst="rect">
                <a:avLst/>
              </a:prstGeom>
              <a:blipFill>
                <a:blip r:embed="rId10"/>
                <a:stretch>
                  <a:fillRect t="-7463" b="-134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D37418F-D02F-2586-6B39-D0089FD11E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359" y="4542410"/>
                <a:ext cx="5680699" cy="2203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SG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/>
              </a:p>
              <a:p>
                <a:r>
                  <a:rPr lang="en-US" sz="1800" b="1" dirty="0">
                    <a:solidFill>
                      <a:srgbClr val="102B72"/>
                    </a:solidFill>
                  </a:rPr>
                  <a:t>High bias</a:t>
                </a:r>
                <a:r>
                  <a:rPr lang="en-US" sz="1800" dirty="0"/>
                  <a:t>: Perfect fit impossible even with infinite training data</a:t>
                </a:r>
              </a:p>
              <a:p>
                <a:r>
                  <a:rPr lang="en-US" sz="1800" b="1" dirty="0">
                    <a:solidFill>
                      <a:srgbClr val="102B72"/>
                    </a:solidFill>
                  </a:rPr>
                  <a:t>Low variance</a:t>
                </a:r>
                <a:r>
                  <a:rPr lang="en-US" sz="1800" dirty="0"/>
                  <a:t>: if one row in the training data set changes, model does not change much</a:t>
                </a:r>
              </a:p>
              <a:p>
                <a:r>
                  <a:rPr lang="en-US" sz="1800" b="1" dirty="0">
                    <a:solidFill>
                      <a:srgbClr val="102B72"/>
                    </a:solidFill>
                  </a:rPr>
                  <a:t>Underfitting</a:t>
                </a:r>
                <a:r>
                  <a:rPr lang="en-US" sz="1800" dirty="0"/>
                  <a:t>: fail to capture important characteristics in the data set</a:t>
                </a:r>
                <a:endParaRPr lang="en-US" sz="1800" b="1" dirty="0">
                  <a:solidFill>
                    <a:srgbClr val="102B72"/>
                  </a:solidFill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D37418F-D02F-2586-6B39-D0089FD11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59" y="4542410"/>
                <a:ext cx="5680699" cy="2203941"/>
              </a:xfrm>
              <a:prstGeom prst="rect">
                <a:avLst/>
              </a:prstGeom>
              <a:blipFill>
                <a:blip r:embed="rId11"/>
                <a:stretch>
                  <a:fillRect l="-751" t="-276" b="-60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utoShape 37">
            <a:extLst>
              <a:ext uri="{FF2B5EF4-FFF2-40B4-BE49-F238E27FC236}">
                <a16:creationId xmlns:a16="http://schemas.microsoft.com/office/drawing/2014/main" id="{1BA822BA-E7DB-DDBB-9FE2-B0CA50F689C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6969" y="1390641"/>
            <a:ext cx="5385092" cy="941560"/>
          </a:xfrm>
          <a:prstGeom prst="homePlate">
            <a:avLst>
              <a:gd name="adj" fmla="val 27368"/>
            </a:avLst>
          </a:prstGeom>
          <a:solidFill>
            <a:srgbClr val="D2C6B1">
              <a:alpha val="30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square" lIns="182880" tIns="0" rIns="0" bIns="0" anchor="ctr">
            <a:noAutofit/>
          </a:bodyPr>
          <a:lstStyle/>
          <a:p>
            <a:r>
              <a:rPr lang="en-US" b="1" dirty="0">
                <a:solidFill>
                  <a:srgbClr val="102B72"/>
                </a:solidFill>
              </a:rPr>
              <a:t>Bias</a:t>
            </a:r>
            <a:r>
              <a:rPr lang="en-US" dirty="0"/>
              <a:t>: inherent error from the model even with infinite training data; "biased" to a particular kind of solution (e.g., simple linear regression below)</a:t>
            </a:r>
          </a:p>
        </p:txBody>
      </p:sp>
      <p:sp>
        <p:nvSpPr>
          <p:cNvPr id="17" name="AutoShape 37">
            <a:extLst>
              <a:ext uri="{FF2B5EF4-FFF2-40B4-BE49-F238E27FC236}">
                <a16:creationId xmlns:a16="http://schemas.microsoft.com/office/drawing/2014/main" id="{DB57951B-6F3C-3F07-911A-4C80EF9530B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6332059" y="1390641"/>
            <a:ext cx="5612289" cy="941560"/>
          </a:xfrm>
          <a:prstGeom prst="homePlate">
            <a:avLst>
              <a:gd name="adj" fmla="val 31157"/>
            </a:avLst>
          </a:prstGeom>
          <a:solidFill>
            <a:srgbClr val="D2C6B1">
              <a:alpha val="30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square" lIns="182880" tIns="0" rIns="0" bIns="0" anchor="ctr">
            <a:noAutofit/>
          </a:bodyPr>
          <a:lstStyle/>
          <a:p>
            <a:r>
              <a:rPr lang="en-US" b="1" dirty="0">
                <a:solidFill>
                  <a:srgbClr val="102B72"/>
                </a:solidFill>
              </a:rPr>
              <a:t>Variance</a:t>
            </a:r>
            <a:r>
              <a:rPr lang="en-US" dirty="0"/>
              <a:t>: how much the model would change if a different training data set</a:t>
            </a:r>
          </a:p>
        </p:txBody>
      </p:sp>
    </p:spTree>
    <p:extLst>
      <p:ext uri="{BB962C8B-B14F-4D97-AF65-F5344CB8AC3E}">
        <p14:creationId xmlns:p14="http://schemas.microsoft.com/office/powerpoint/2010/main" val="11435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92328-FD89-306C-90BA-212B2E45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Approximation Error and Estimation Error (optional)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model&#10;&#10;AI-generated content may be incorrect.">
            <a:extLst>
              <a:ext uri="{FF2B5EF4-FFF2-40B4-BE49-F238E27FC236}">
                <a16:creationId xmlns:a16="http://schemas.microsoft.com/office/drawing/2014/main" id="{A6CF1E97-1BD8-19C0-33EB-220833CFA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14028"/>
            <a:ext cx="7214616" cy="4202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B387F-B743-3D6C-1DDA-01C4C99ECEEB}"/>
              </a:ext>
            </a:extLst>
          </p:cNvPr>
          <p:cNvSpPr txBox="1"/>
          <p:nvPr/>
        </p:nvSpPr>
        <p:spPr>
          <a:xfrm>
            <a:off x="8505118" y="2716189"/>
            <a:ext cx="670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A37CC-F895-3ED2-0169-A8E713342739}"/>
              </a:ext>
            </a:extLst>
          </p:cNvPr>
          <p:cNvSpPr txBox="1"/>
          <p:nvPr/>
        </p:nvSpPr>
        <p:spPr>
          <a:xfrm>
            <a:off x="7973870" y="3631418"/>
            <a:ext cx="454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C2AAD-619E-A67C-3607-6942781B7ABF}"/>
              </a:ext>
            </a:extLst>
          </p:cNvPr>
          <p:cNvSpPr txBox="1"/>
          <p:nvPr/>
        </p:nvSpPr>
        <p:spPr>
          <a:xfrm>
            <a:off x="9931454" y="3059668"/>
            <a:ext cx="586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1E04A0-50DB-8216-BA06-600A1591F2ED}"/>
                  </a:ext>
                </a:extLst>
              </p14:cNvPr>
              <p14:cNvContentPartPr/>
              <p14:nvPr/>
            </p14:nvContentPartPr>
            <p14:xfrm>
              <a:off x="7333461" y="2025761"/>
              <a:ext cx="2158560" cy="2005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1E04A0-50DB-8216-BA06-600A1591F2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7341" y="2019641"/>
                <a:ext cx="2170800" cy="20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185DB13-ECCC-40EF-8441-209916C9FA66}"/>
                  </a:ext>
                </a:extLst>
              </p14:cNvPr>
              <p14:cNvContentPartPr/>
              <p14:nvPr/>
            </p14:nvContentPartPr>
            <p14:xfrm>
              <a:off x="9450261" y="3181721"/>
              <a:ext cx="542520" cy="66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185DB13-ECCC-40EF-8441-209916C9FA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44141" y="3175601"/>
                <a:ext cx="5547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7BAF306-18FC-B457-4C23-B98605507554}"/>
                  </a:ext>
                </a:extLst>
              </p14:cNvPr>
              <p14:cNvContentPartPr/>
              <p14:nvPr/>
            </p14:nvContentPartPr>
            <p14:xfrm>
              <a:off x="6930981" y="2426081"/>
              <a:ext cx="260280" cy="238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7BAF306-18FC-B457-4C23-B986055075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24861" y="2419961"/>
                <a:ext cx="2725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FC9EAA2-D4FC-B006-855A-C8FF6E51CF22}"/>
                  </a:ext>
                </a:extLst>
              </p14:cNvPr>
              <p14:cNvContentPartPr/>
              <p14:nvPr/>
            </p14:nvContentPartPr>
            <p14:xfrm>
              <a:off x="7035021" y="2666561"/>
              <a:ext cx="261360" cy="378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FC9EAA2-D4FC-B006-855A-C8FF6E51CF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28901" y="2660441"/>
                <a:ext cx="273600" cy="3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0858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C5F12-63B3-D800-CCA5-F126A1D8E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Tradeoff</a:t>
            </a:r>
          </a:p>
        </p:txBody>
      </p:sp>
      <p:pic>
        <p:nvPicPr>
          <p:cNvPr id="4" name="Picture 3" descr="A diagram of a graph&#10;&#10;AI-generated content may be incorrect.">
            <a:extLst>
              <a:ext uri="{FF2B5EF4-FFF2-40B4-BE49-F238E27FC236}">
                <a16:creationId xmlns:a16="http://schemas.microsoft.com/office/drawing/2014/main" id="{AD3A6D11-0EE5-4D60-4F14-33AF2257B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306436"/>
            <a:ext cx="7225748" cy="424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63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568842-E2AB-A4F2-5DA1-EB79AE5CE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5A2776-E43F-1A52-9537-6C343C75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3BFDC-73C9-F72F-C0D0-864A08440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146470-6B1E-424D-5A0D-7BA2B38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42F07C-2CDD-46A7-0743-65210E29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B0402F-13FA-17D5-D7A5-4F9726554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0B8954-B078-AA83-5636-C659C53C8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61F91-DEAD-450B-8040-2BD7C41C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In-class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2478-F38D-5386-AFEE-0ADF096A4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US" sz="2400" dirty="0"/>
              <a:t>9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2400" dirty="0"/>
              <a:t>12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4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0A895-8C88-6577-EEA8-FF797B86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Increasing model complexity leads to overfitting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CC0C477-FEEA-A918-B514-F53CAFF6E5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849803"/>
            <a:ext cx="10512547" cy="4441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65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814F300-2D58-32A5-CFF4-5A84A4F9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618" y="2127882"/>
            <a:ext cx="5560034" cy="3926164"/>
          </a:xfrm>
          <a:prstGeom prst="rect">
            <a:avLst/>
          </a:prstGeom>
        </p:spPr>
      </p:pic>
      <p:sp>
        <p:nvSpPr>
          <p:cNvPr id="15" name="Trapezoid 14">
            <a:extLst>
              <a:ext uri="{FF2B5EF4-FFF2-40B4-BE49-F238E27FC236}">
                <a16:creationId xmlns:a16="http://schemas.microsoft.com/office/drawing/2014/main" id="{4A294254-3A17-AC39-3A7D-C9B89380869A}"/>
              </a:ext>
            </a:extLst>
          </p:cNvPr>
          <p:cNvSpPr/>
          <p:nvPr/>
        </p:nvSpPr>
        <p:spPr>
          <a:xfrm rot="16200000" flipH="1">
            <a:off x="3400737" y="3548148"/>
            <a:ext cx="5390528" cy="676102"/>
          </a:xfrm>
          <a:prstGeom prst="trapezoid">
            <a:avLst>
              <a:gd name="adj" fmla="val 353566"/>
            </a:avLst>
          </a:prstGeom>
          <a:gradFill flip="none" rotWithShape="1">
            <a:gsLst>
              <a:gs pos="0">
                <a:srgbClr val="997D4E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5</a:t>
            </a:fld>
            <a:endParaRPr lang="en-SG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7D399BAF-BC99-7DDA-E27B-BB472F77B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29" y="1831091"/>
            <a:ext cx="3846316" cy="43358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5E6ED0F9-2FEF-D549-0F68-CC2DB6E39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3300" y="4752975"/>
            <a:ext cx="914400" cy="9144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C17C7B36-9173-9A8C-BEDA-83D5E30F85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7850" y="2971800"/>
            <a:ext cx="914400" cy="91440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2F6BA4B-B465-0512-B01C-869C6E22A32A}"/>
              </a:ext>
            </a:extLst>
          </p:cNvPr>
          <p:cNvSpPr/>
          <p:nvPr/>
        </p:nvSpPr>
        <p:spPr>
          <a:xfrm>
            <a:off x="630311" y="1912553"/>
            <a:ext cx="1034167" cy="663033"/>
          </a:xfrm>
          <a:prstGeom prst="wedgeRectCallout">
            <a:avLst>
              <a:gd name="adj1" fmla="val 56031"/>
              <a:gd name="adj2" fmla="val 7342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 to obtain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DFE2CDAA-5CE6-26F9-98AA-134F72A4ECBC}"/>
              </a:ext>
            </a:extLst>
          </p:cNvPr>
          <p:cNvSpPr/>
          <p:nvPr/>
        </p:nvSpPr>
        <p:spPr>
          <a:xfrm rot="19018613">
            <a:off x="2648645" y="4007703"/>
            <a:ext cx="1068768" cy="235284"/>
          </a:xfrm>
          <a:prstGeom prst="leftRightArrow">
            <a:avLst/>
          </a:prstGeom>
          <a:noFill/>
          <a:ln>
            <a:solidFill>
              <a:srgbClr val="B9A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71908509-5A34-FC6C-E027-5EA29F1034D7}"/>
              </a:ext>
            </a:extLst>
          </p:cNvPr>
          <p:cNvSpPr/>
          <p:nvPr/>
        </p:nvSpPr>
        <p:spPr>
          <a:xfrm>
            <a:off x="4802445" y="3554683"/>
            <a:ext cx="955505" cy="663033"/>
          </a:xfrm>
          <a:prstGeom prst="wedgeRectCallout">
            <a:avLst>
              <a:gd name="adj1" fmla="val -208445"/>
              <a:gd name="adj2" fmla="val 3894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tradeoff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FE32E35-0FFA-2C4D-7951-07E9F125BCB3}"/>
              </a:ext>
            </a:extLst>
          </p:cNvPr>
          <p:cNvSpPr/>
          <p:nvPr/>
        </p:nvSpPr>
        <p:spPr>
          <a:xfrm>
            <a:off x="8444858" y="2409825"/>
            <a:ext cx="1832617" cy="948783"/>
          </a:xfrm>
          <a:prstGeom prst="wedgeRectCallout">
            <a:avLst>
              <a:gd name="adj1" fmla="val -7886"/>
              <a:gd name="adj2" fmla="val 13519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Best point between Bias and Variance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CA8DB62-5EBC-512B-D704-73FD5512FF61}"/>
              </a:ext>
            </a:extLst>
          </p:cNvPr>
          <p:cNvSpPr txBox="1">
            <a:spLocks/>
          </p:cNvSpPr>
          <p:nvPr/>
        </p:nvSpPr>
        <p:spPr>
          <a:xfrm>
            <a:off x="838200" y="6262807"/>
            <a:ext cx="10715625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Exercise: check the difference between simple vs. complex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5E039-B818-003C-FE3F-1E2E49F74223}"/>
              </a:ext>
            </a:extLst>
          </p:cNvPr>
          <p:cNvSpPr txBox="1">
            <a:spLocks/>
          </p:cNvSpPr>
          <p:nvPr/>
        </p:nvSpPr>
        <p:spPr>
          <a:xfrm>
            <a:off x="6853503" y="5639741"/>
            <a:ext cx="585952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DBC467-E44A-A3AD-60CE-56E590E36145}"/>
              </a:ext>
            </a:extLst>
          </p:cNvPr>
          <p:cNvSpPr txBox="1">
            <a:spLocks/>
          </p:cNvSpPr>
          <p:nvPr/>
        </p:nvSpPr>
        <p:spPr>
          <a:xfrm>
            <a:off x="11301250" y="5640682"/>
            <a:ext cx="676101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254A40-2A00-FDDC-24EE-42E190945DCA}"/>
              </a:ext>
            </a:extLst>
          </p:cNvPr>
          <p:cNvSpPr txBox="1">
            <a:spLocks/>
          </p:cNvSpPr>
          <p:nvPr/>
        </p:nvSpPr>
        <p:spPr>
          <a:xfrm>
            <a:off x="9169635" y="3999014"/>
            <a:ext cx="676101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val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E04CABB-72D0-9221-1DB6-AEFC4BBF16CA}"/>
              </a:ext>
            </a:extLst>
          </p:cNvPr>
          <p:cNvSpPr txBox="1">
            <a:spLocks/>
          </p:cNvSpPr>
          <p:nvPr/>
        </p:nvSpPr>
        <p:spPr>
          <a:xfrm>
            <a:off x="7822028" y="959182"/>
            <a:ext cx="3817272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Y is split | stratified sampling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4FD1686-F321-8B63-38A6-827102EDF3D0}"/>
                  </a:ext>
                </a:extLst>
              </p14:cNvPr>
              <p14:cNvContentPartPr/>
              <p14:nvPr/>
            </p14:nvContentPartPr>
            <p14:xfrm>
              <a:off x="6520548" y="2508881"/>
              <a:ext cx="203760" cy="231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4FD1686-F321-8B63-38A6-827102EDF3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4428" y="2502761"/>
                <a:ext cx="2160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D0036CB-D3E5-DD5D-AF24-04BF6320A09E}"/>
                  </a:ext>
                </a:extLst>
              </p14:cNvPr>
              <p14:cNvContentPartPr/>
              <p14:nvPr/>
            </p14:nvContentPartPr>
            <p14:xfrm>
              <a:off x="6624948" y="1665401"/>
              <a:ext cx="502920" cy="753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D0036CB-D3E5-DD5D-AF24-04BF6320A09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18828" y="1659281"/>
                <a:ext cx="515160" cy="76536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BDBF496-3F5A-58C3-013B-26EB9C11D9E0}"/>
              </a:ext>
            </a:extLst>
          </p:cNvPr>
          <p:cNvSpPr txBox="1">
            <a:spLocks/>
          </p:cNvSpPr>
          <p:nvPr/>
        </p:nvSpPr>
        <p:spPr>
          <a:xfrm>
            <a:off x="7077590" y="1535624"/>
            <a:ext cx="2114261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bias + variance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58BF859-7C95-9CC4-C21D-00D2D1B642C4}"/>
                  </a:ext>
                </a:extLst>
              </p14:cNvPr>
              <p14:cNvContentPartPr/>
              <p14:nvPr/>
            </p14:nvContentPartPr>
            <p14:xfrm>
              <a:off x="7338468" y="3108641"/>
              <a:ext cx="205920" cy="353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58BF859-7C95-9CC4-C21D-00D2D1B642C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32348" y="3102521"/>
                <a:ext cx="218160" cy="3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28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674A9-C81A-37B9-DB78-A0F5C767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More on bias-variance tradeoff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C303205-E75E-92D5-92F3-EA9C3A6D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76" y="1552818"/>
            <a:ext cx="7054207" cy="48497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C76A-395E-2F66-F685-35B27F205DF7}"/>
              </a:ext>
            </a:extLst>
          </p:cNvPr>
          <p:cNvSpPr txBox="1">
            <a:spLocks/>
          </p:cNvSpPr>
          <p:nvPr/>
        </p:nvSpPr>
        <p:spPr>
          <a:xfrm>
            <a:off x="6094476" y="5726779"/>
            <a:ext cx="2367453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rgbClr val="FF0000"/>
                </a:solidFill>
              </a:rPr>
              <a:t>perfect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71010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FE7DA-80F6-C073-8FB2-A5442E2B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88" y="639193"/>
            <a:ext cx="433120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Double </a:t>
            </a:r>
            <a:r>
              <a:rPr lang="en-US" altLang="zh-CN" sz="4000" dirty="0"/>
              <a:t>D</a:t>
            </a:r>
            <a:r>
              <a:rPr lang="en-US" altLang="zh-CN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escent</a:t>
            </a:r>
            <a:r>
              <a: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Phenomenon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72D96C2-43FE-F404-72FB-A78B3742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18023"/>
            <a:ext cx="7214616" cy="51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2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5E580-005E-535F-ED75-BA4D16D5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Identifying a good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9853C-C016-DFBD-7615-65A27F6A0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518" y="1675227"/>
            <a:ext cx="6060963" cy="43941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F4B8-5640-B76C-FF62-10597B4FE05E}"/>
              </a:ext>
            </a:extLst>
          </p:cNvPr>
          <p:cNvSpPr txBox="1">
            <a:spLocks/>
          </p:cNvSpPr>
          <p:nvPr/>
        </p:nvSpPr>
        <p:spPr>
          <a:xfrm>
            <a:off x="8418786" y="831219"/>
            <a:ext cx="1030014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/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DC8166-1BEA-CC4F-3552-CB43BD627ED3}"/>
                  </a:ext>
                </a:extLst>
              </p14:cNvPr>
              <p14:cNvContentPartPr/>
              <p14:nvPr/>
            </p14:nvContentPartPr>
            <p14:xfrm>
              <a:off x="7848588" y="4748081"/>
              <a:ext cx="11520" cy="154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DC8166-1BEA-CC4F-3552-CB43BD627E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2468" y="4741961"/>
                <a:ext cx="237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170769-2F73-A67A-09F9-DF7D0D9873CA}"/>
                  </a:ext>
                </a:extLst>
              </p14:cNvPr>
              <p14:cNvContentPartPr/>
              <p14:nvPr/>
            </p14:nvContentPartPr>
            <p14:xfrm>
              <a:off x="7430268" y="4920161"/>
              <a:ext cx="453240" cy="159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170769-2F73-A67A-09F9-DF7D0D9873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24148" y="4914041"/>
                <a:ext cx="465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E0CA10-DA3F-4BC8-BB0B-334FBAB51E59}"/>
                  </a:ext>
                </a:extLst>
              </p14:cNvPr>
              <p14:cNvContentPartPr/>
              <p14:nvPr/>
            </p14:nvContentPartPr>
            <p14:xfrm>
              <a:off x="5150028" y="4925561"/>
              <a:ext cx="148320" cy="330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E0CA10-DA3F-4BC8-BB0B-334FBAB51E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43908" y="4919441"/>
                <a:ext cx="1605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C29313-93D0-3303-E823-946FAE941609}"/>
                  </a:ext>
                </a:extLst>
              </p14:cNvPr>
              <p14:cNvContentPartPr/>
              <p14:nvPr/>
            </p14:nvContentPartPr>
            <p14:xfrm>
              <a:off x="5115468" y="3201161"/>
              <a:ext cx="165240" cy="1563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C29313-93D0-3303-E823-946FAE9416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09348" y="3195041"/>
                <a:ext cx="177480" cy="15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62AC085-FF66-958A-B5DF-B1CF5E9513A5}"/>
                  </a:ext>
                </a:extLst>
              </p14:cNvPr>
              <p14:cNvContentPartPr/>
              <p14:nvPr/>
            </p14:nvContentPartPr>
            <p14:xfrm>
              <a:off x="7215348" y="3502841"/>
              <a:ext cx="167040" cy="1285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62AC085-FF66-958A-B5DF-B1CF5E9513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9228" y="3496721"/>
                <a:ext cx="179280" cy="12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6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3F9D5-5FFB-11EC-C24D-6BEF51A4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Different test error curves</a:t>
            </a:r>
          </a:p>
        </p:txBody>
      </p:sp>
      <p:pic>
        <p:nvPicPr>
          <p:cNvPr id="4" name="Picture 3" descr="A diagram of a model bound&#10;&#10;AI-generated content may be incorrect.">
            <a:extLst>
              <a:ext uri="{FF2B5EF4-FFF2-40B4-BE49-F238E27FC236}">
                <a16:creationId xmlns:a16="http://schemas.microsoft.com/office/drawing/2014/main" id="{EA5E9C4C-4E49-C332-9CA1-09C70884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25" y="1675227"/>
            <a:ext cx="8062750" cy="43941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A2D37-6E67-1ED2-1093-E5052F3123EA}"/>
              </a:ext>
            </a:extLst>
          </p:cNvPr>
          <p:cNvSpPr txBox="1">
            <a:spLocks/>
          </p:cNvSpPr>
          <p:nvPr/>
        </p:nvSpPr>
        <p:spPr>
          <a:xfrm>
            <a:off x="7367752" y="4467798"/>
            <a:ext cx="2238704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norm of weights</a:t>
            </a:r>
          </a:p>
        </p:txBody>
      </p:sp>
    </p:spTree>
    <p:extLst>
      <p:ext uri="{BB962C8B-B14F-4D97-AF65-F5344CB8AC3E}">
        <p14:creationId xmlns:p14="http://schemas.microsoft.com/office/powerpoint/2010/main" val="1578261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0xyiS.3.EKoy7xv1rZIe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0xyiS.3.EKoy7xv1rZIe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4XfOU7kWU.7CtaR.ikjm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4XfOU7kWU.7CtaR.ikjm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951d41b-6b8e-4636-984f-012bff14ba18}" enabled="1" method="Standard" siteId="{c98a79ca-5a9a-4791-a243-f06afd67464d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13893</TotalTime>
  <Words>2074</Words>
  <Application>Microsoft Macintosh PowerPoint</Application>
  <PresentationFormat>Widescreen</PresentationFormat>
  <Paragraphs>273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PowerPoint Presentation</vt:lpstr>
      <vt:lpstr>Underfitting and Overfitting in Linear Regression</vt:lpstr>
      <vt:lpstr>Property price prediction: Bias vs. Variance</vt:lpstr>
      <vt:lpstr>Increasing model complexity leads to overfitting</vt:lpstr>
      <vt:lpstr>Bias-variance tradeoff</vt:lpstr>
      <vt:lpstr>More on bias-variance tradeoff</vt:lpstr>
      <vt:lpstr>The Double Descent Phenomenon</vt:lpstr>
      <vt:lpstr>Identifying a good solution</vt:lpstr>
      <vt:lpstr>Different test error curves</vt:lpstr>
      <vt:lpstr>In-class quiz</vt:lpstr>
      <vt:lpstr>Addressing overfitting</vt:lpstr>
      <vt:lpstr>Model selection algorithm to reduce number of terms</vt:lpstr>
      <vt:lpstr>Regularization to minimize loss function with a penalty</vt:lpstr>
      <vt:lpstr>More on penalty weight and intercept</vt:lpstr>
      <vt:lpstr>Different forms of regularization in linear regression</vt:lpstr>
      <vt:lpstr>Different penalization schemes</vt:lpstr>
      <vt:lpstr>LASSO vs. Ridge: which generates sparse solution?</vt:lpstr>
      <vt:lpstr>Why does LASSO generate sparse solution?</vt:lpstr>
      <vt:lpstr>Geometric interpretation of RSS and L1 norm in LASSO regression</vt:lpstr>
      <vt:lpstr>Logistic regression with regularization</vt:lpstr>
      <vt:lpstr>In-class quiz</vt:lpstr>
      <vt:lpstr>How to choose α, i.e., the balance of Bias-Variance tradeoff</vt:lpstr>
      <vt:lpstr>More on train vs. validation vs. test split</vt:lpstr>
      <vt:lpstr>Choosing the best α penalty weight for a model with 152 potential terms</vt:lpstr>
      <vt:lpstr>k-fold Cross-Validation to use validation  data set for training </vt:lpstr>
      <vt:lpstr>Extension of standard k-fold Cross-Validation</vt:lpstr>
      <vt:lpstr>One more twist on choosing the best α penalty weight</vt:lpstr>
      <vt:lpstr>Learning curve beyond Bias-Variance Tradeoff</vt:lpstr>
      <vt:lpstr>Statistical Learning Theory (optional)</vt:lpstr>
      <vt:lpstr>Approximation Error and Estimation Error (optional)</vt:lpstr>
      <vt:lpstr>The Tradeoff</vt:lpstr>
      <vt:lpstr>In-class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- Lecture 1</dc:title>
  <dc:creator>Liu Peng</dc:creator>
  <cp:lastModifiedBy>Ric CHAN</cp:lastModifiedBy>
  <cp:revision>522</cp:revision>
  <dcterms:created xsi:type="dcterms:W3CDTF">2022-05-01T09:50:34Z</dcterms:created>
  <dcterms:modified xsi:type="dcterms:W3CDTF">2025-06-04T13:57:39Z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etDate">
    <vt:lpwstr>2023-01-05T02:12:36Z</vt:lpwstr>
  </property>
  <property fmtid="{D5CDD505-2E9C-101B-9397-08002B2CF9AE}" pid="4" name="MSIP_Label_6951d41b-6b8e-4636-984f-012bff14ba18_Method">
    <vt:lpwstr>Standard</vt:lpwstr>
  </property>
  <property fmtid="{D5CDD505-2E9C-101B-9397-08002B2CF9AE}" pid="5" name="MSIP_Label_6951d41b-6b8e-4636-984f-012bff14ba18_Name">
    <vt:lpwstr>6951d41b-6b8e-4636-984f-012bff14ba18</vt:lpwstr>
  </property>
  <property fmtid="{D5CDD505-2E9C-101B-9397-08002B2CF9AE}" pid="6" name="MSIP_Label_6951d41b-6b8e-4636-984f-012bff14ba18_SiteId">
    <vt:lpwstr>c98a79ca-5a9a-4791-a243-f06afd67464d</vt:lpwstr>
  </property>
  <property fmtid="{D5CDD505-2E9C-101B-9397-08002B2CF9AE}" pid="7" name="MSIP_Label_6951d41b-6b8e-4636-984f-012bff14ba18_ActionId">
    <vt:lpwstr>61455417-ecff-4db9-87ec-4aaae0efaf6f</vt:lpwstr>
  </property>
  <property fmtid="{D5CDD505-2E9C-101B-9397-08002B2CF9AE}" pid="8" name="MSIP_Label_6951d41b-6b8e-4636-984f-012bff14ba18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SMU Classification: Restricted</vt:lpwstr>
  </property>
</Properties>
</file>