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7" r:id="rId2"/>
    <p:sldId id="344" r:id="rId3"/>
    <p:sldId id="345" r:id="rId4"/>
    <p:sldId id="352" r:id="rId5"/>
    <p:sldId id="346" r:id="rId6"/>
    <p:sldId id="347" r:id="rId7"/>
    <p:sldId id="350" r:id="rId8"/>
    <p:sldId id="348" r:id="rId9"/>
    <p:sldId id="349" r:id="rId10"/>
    <p:sldId id="351" r:id="rId11"/>
    <p:sldId id="353" r:id="rId12"/>
    <p:sldId id="354" r:id="rId13"/>
    <p:sldId id="355" r:id="rId14"/>
    <p:sldId id="356" r:id="rId15"/>
    <p:sldId id="359" r:id="rId16"/>
    <p:sldId id="3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1"/>
    <p:restoredTop sz="94090"/>
  </p:normalViewPr>
  <p:slideViewPr>
    <p:cSldViewPr snapToGrid="0" snapToObjects="1">
      <p:cViewPr varScale="1">
        <p:scale>
          <a:sx n="104" d="100"/>
          <a:sy n="104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502D-AD62-2A47-AC55-81405B51270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FB3E-E11E-D043-BB9F-BD17DB82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5309-AE08-DEF4-C446-0AC92D1F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B457C-FAE5-ED7E-9A7C-FDC835F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D14-F7FA-E1BF-F047-51EB33EC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66F2-763C-65E6-1BAD-D4CC8C1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7392-12B8-1F91-6E7B-EF983F5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BDD-2898-DCF8-CD50-461D288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313E-8551-8867-7BB9-A300EED3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E55E-ED56-4C03-C33B-14E35A2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9261-6CDF-DBCA-0CB6-D04847D6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B870-ED9F-EE45-CC41-304706D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C948-CBE6-1CC9-ED68-195BF6AA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F086-AC79-C3FF-14C4-912037B7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0D2-BDAD-17AB-BD90-3763648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507F-5729-1370-B544-76E9348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3E0-D2A6-4E8E-9C72-751946C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0D2-36C6-FCD1-8FB8-7AB8927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1B6A-9C08-A74B-AD4F-D64F6C8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DE95-8AB6-68EC-7B89-8AD5CB6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8712-ABEE-E954-F70D-C53EDB6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5D20-0EEA-1704-031A-C388ED64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9D80-5EE7-173C-5580-0E7C8038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FC48-8B1B-E0AD-B807-17B63B74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A68-9B2B-0753-A33B-7050ECB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DE9-BCA7-BECE-1AE8-4E4CD73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D313-30BC-0070-D649-5F6877F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6D7-73E8-7F3C-4C99-759C52E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BCA2-D167-6AF1-6938-4EFD2332B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770-E221-1448-A4D5-07BE703F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8CF-51AE-2FED-A5FD-7A152646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8060-8489-1500-4DC1-D84C3B07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55EF-27C3-AEAB-3E42-3B4388A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6CD-3E29-93C1-57B8-9B25F6B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E7A6-812A-ECA8-7710-1948FA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6161-6662-1213-F665-6C721F76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550B-8677-AB03-D8D0-E7ACADB0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E815-F7EA-34BE-DEF3-5B158A79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CDBC-5D45-F622-BF1E-E95BA28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0510-E1B2-2C6A-6CB2-1E1968F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264B2-2FB5-105B-9906-04F9AD7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1C9-1DAA-1FF8-F45E-865E700F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F5027-36D0-F9A8-E648-A3FA41A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8D19-3EF0-16AD-F980-42D240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C037-E595-E81A-C171-CD018E4B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88B3-24D9-B5A2-2622-C00ACB2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A80E3-9B05-C59D-FA0D-052CB46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FDA6-F93B-CB19-9F6D-68D93C3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321-6829-7FEA-5FCD-C04F222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99EE-6DF5-A38F-2569-C87739D5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16C8-D9BB-68DF-6BDD-37A57ACD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FD17-4BF2-6806-30E9-864ACDE1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6EB2-4569-5017-1591-55EBBBD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769B-8A64-AA73-695D-7618F2D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126-216F-7C1B-93E0-EBC4749B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F8364-ABD5-89D3-34EB-51D9696A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BBD6A-0E8A-945A-7A92-05B47830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01BF-8182-08FC-1040-B7A803BF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102E-9034-18E5-9B66-BFC736B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1D60-0FDD-F39F-39C6-EF3DA94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7782-5404-3C52-F3BF-ABFE4C4C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880E-4AD6-1BF3-0CD6-406662DE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CA46-CC68-6C80-81E1-E558ACC24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161-4FEA-814F-93A0-6B898BCC214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3212-0C3A-660B-B394-501149E64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369A-7775-A203-1755-B52C9F54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4A6F0-C334-9C9D-0615-BD91146CF6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33497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39FE799-8C1B-9F45-CAD2-76898CAB3BEA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 Peng</a:t>
            </a:r>
          </a:p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liupeng@smu.edu.sg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970D6-973E-A323-2305-6B33414C0FEB}"/>
              </a:ext>
            </a:extLst>
          </p:cNvPr>
          <p:cNvSpPr txBox="1"/>
          <p:nvPr/>
        </p:nvSpPr>
        <p:spPr>
          <a:xfrm>
            <a:off x="1970202" y="630936"/>
            <a:ext cx="7963171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Machine Learning and Financial Applications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3400" kern="1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Lecture 9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SG" altLang="zh-CN" sz="3400" kern="1200" dirty="0">
                <a:latin typeface="+mj-lt"/>
                <a:ea typeface="+mj-ea"/>
                <a:cs typeface="+mj-cs"/>
              </a:rPr>
              <a:t>Robust</a:t>
            </a:r>
            <a:r>
              <a:rPr lang="zh-CN" altLang="en-US" sz="3400" kern="1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400" kern="1200" dirty="0">
                <a:latin typeface="+mj-lt"/>
                <a:ea typeface="+mj-ea"/>
                <a:cs typeface="+mj-cs"/>
              </a:rPr>
              <a:t>Portfolio</a:t>
            </a:r>
            <a:r>
              <a:rPr lang="zh-CN" altLang="en-US" sz="3400" kern="1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400" kern="1200" dirty="0">
                <a:latin typeface="+mj-lt"/>
                <a:ea typeface="+mj-ea"/>
                <a:cs typeface="+mj-cs"/>
              </a:rPr>
              <a:t>Optimization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95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2E018-6E2B-08DE-2BA3-44F90015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Posterior Return Distribution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470D39-AE9C-5DAF-31F9-FE28E5D6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20" y="1966293"/>
            <a:ext cx="881615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5BB-9469-AA4C-ED86-65576D8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1  (optional)</a:t>
            </a:r>
          </a:p>
        </p:txBody>
      </p:sp>
      <p:pic>
        <p:nvPicPr>
          <p:cNvPr id="4" name="Picture 3" descr="A white paper with black text and equations&#10;&#10;Description automatically generated">
            <a:extLst>
              <a:ext uri="{FF2B5EF4-FFF2-40B4-BE49-F238E27FC236}">
                <a16:creationId xmlns:a16="http://schemas.microsoft.com/office/drawing/2014/main" id="{B0A20892-BE3B-4370-03C8-5B5D7390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4461"/>
            <a:ext cx="7214616" cy="47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720E-8A30-D021-0981-18258BD3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2  (optional)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00455-3448-AF88-1F4D-8D73BB52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99986"/>
            <a:ext cx="7214616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49E4-FB9E-EF35-3871-5DA9AD75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3  (optional)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244743-3CEB-2462-85DD-49056603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59" y="640080"/>
            <a:ext cx="678949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4274E-3DBE-B497-4BF9-F68D43ED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Optimal BL Portfolio</a:t>
            </a:r>
          </a:p>
        </p:txBody>
      </p:sp>
      <p:pic>
        <p:nvPicPr>
          <p:cNvPr id="4" name="Picture 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12DCA0D-91FB-A946-AEBD-17D43FA1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65806"/>
            <a:ext cx="11327549" cy="36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AF22-A212-165C-BBD3-5A5EE040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Graphical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5BAE6-5E4C-56CB-3E72-36D0E3C6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8" y="1966293"/>
            <a:ext cx="836086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C3990-216C-9A6C-A9B8-181BE194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Generalized Black-Litterman Model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C2BF3C7-9DCE-F581-BB5B-A60620B0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50" y="1966293"/>
            <a:ext cx="93238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327F5-877F-B092-E71B-78F7893F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Black-Litterman Model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931A-F466-AA00-BE50-91865C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advanced portfolio allocation framework that combines the </a:t>
            </a:r>
            <a:r>
              <a:rPr lang="en-US" sz="2000" b="1" dirty="0"/>
              <a:t>Capital Asset Pricing Model (CAPM)</a:t>
            </a:r>
            <a:r>
              <a:rPr lang="en-US" sz="2000" dirty="0"/>
              <a:t> equilibrium with </a:t>
            </a:r>
            <a:r>
              <a:rPr lang="en-US" sz="2000" b="1" dirty="0"/>
              <a:t>investor-specific views</a:t>
            </a:r>
            <a:r>
              <a:rPr lang="en-US" sz="2000" dirty="0"/>
              <a:t> to derive a set of optimal asset allocations.</a:t>
            </a:r>
          </a:p>
          <a:p>
            <a:r>
              <a:rPr lang="en-US" sz="2000" dirty="0"/>
              <a:t>Addresses the limitations of traditional mean-variance optimization by providing more stable and intuitive portfolio weights.</a:t>
            </a:r>
          </a:p>
          <a:p>
            <a:r>
              <a:rPr lang="en-US" sz="2000" dirty="0"/>
              <a:t>CAPM serves as the parameters of a prior distribution (assumed to be normal), and investor views as observed data.</a:t>
            </a:r>
          </a:p>
          <a:p>
            <a:r>
              <a:rPr lang="en-US" sz="2000" dirty="0"/>
              <a:t>Jointly, they form a posterior distribution on expected returns</a:t>
            </a:r>
          </a:p>
        </p:txBody>
      </p:sp>
    </p:spTree>
    <p:extLst>
      <p:ext uri="{BB962C8B-B14F-4D97-AF65-F5344CB8AC3E}">
        <p14:creationId xmlns:p14="http://schemas.microsoft.com/office/powerpoint/2010/main" val="185389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3DDA-1EF4-113D-B9DC-4A94A171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Components and Notations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76FBCD9-F6FF-7118-DDB9-4A181F54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3" y="1966293"/>
            <a:ext cx="1066385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4442B-4816-7AF1-5DC6-D331C52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Equilibrium Model and Prior Distribution for Returns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F02C90-24C5-7FDD-1223-7B028026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37487"/>
            <a:ext cx="11327549" cy="3709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7BB18-4584-CD09-EAB5-32BC03F7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3" y="6415782"/>
            <a:ext cx="5614416" cy="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530270-F751-0F36-A4D9-E4B9E0E58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714" y="353160"/>
                <a:ext cx="7091300" cy="898581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Derive Equilibrium Returns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530270-F751-0F36-A4D9-E4B9E0E5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714" y="353160"/>
                <a:ext cx="7091300" cy="898581"/>
              </a:xfrm>
              <a:blipFill>
                <a:blip r:embed="rId2"/>
                <a:stretch>
                  <a:fillRect l="-3220" t="-2778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53B30C-24C6-D2BD-B552-32CA1C98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00" y="3429000"/>
            <a:ext cx="4073598" cy="189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EBC31A-731F-1274-D8F1-5A68AB77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" y="2079425"/>
            <a:ext cx="7556128" cy="3740283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3E9D3891-02DA-E71B-A2D0-28BDAF5EE961}"/>
              </a:ext>
            </a:extLst>
          </p:cNvPr>
          <p:cNvSpPr/>
          <p:nvPr/>
        </p:nvSpPr>
        <p:spPr>
          <a:xfrm>
            <a:off x="9730043" y="2594082"/>
            <a:ext cx="462469" cy="453918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71B8-1510-2D01-E287-42E9F66299F1}"/>
              </a:ext>
            </a:extLst>
          </p:cNvPr>
          <p:cNvSpPr txBox="1"/>
          <p:nvPr/>
        </p:nvSpPr>
        <p:spPr>
          <a:xfrm>
            <a:off x="8068962" y="617838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2287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D9594-ED66-018F-8235-49BB48C8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Specify Investor Views</a:t>
            </a:r>
          </a:p>
        </p:txBody>
      </p:sp>
      <p:pic>
        <p:nvPicPr>
          <p:cNvPr id="5" name="Picture 4" descr="A white paper with black text and black text&#10;&#10;Description automatically generated">
            <a:extLst>
              <a:ext uri="{FF2B5EF4-FFF2-40B4-BE49-F238E27FC236}">
                <a16:creationId xmlns:a16="http://schemas.microsoft.com/office/drawing/2014/main" id="{1E7DDB38-7C0F-B32C-0DB7-9D68F2D2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0" y="1966293"/>
            <a:ext cx="1006137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358D-7407-8FE4-6AF9-9878E04E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Investor Views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2FB68-C166-18D1-A06E-2377E062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2" y="299825"/>
            <a:ext cx="7033630" cy="58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A521DB-5E9F-6976-63CF-8FD702605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r>
                  <a:rPr lang="en-US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Define the Uncertainty of Views</a:t>
                </a:r>
                <a:r>
                  <a:rPr lang="en-US" altLang="zh-CN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56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Ω</m:t>
                    </m:r>
                  </m:oMath>
                </a14:m>
                <a:r>
                  <a:rPr lang="en-US" altLang="zh-CN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  <a:endParaRPr lang="en-US" sz="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A521DB-5E9F-6976-63CF-8FD702605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  <a:blipFill>
                <a:blip r:embed="rId2"/>
                <a:stretch>
                  <a:fillRect l="-8156" r="-1064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paper&#10;&#10;Description automatically generated">
            <a:extLst>
              <a:ext uri="{FF2B5EF4-FFF2-40B4-BE49-F238E27FC236}">
                <a16:creationId xmlns:a16="http://schemas.microsoft.com/office/drawing/2014/main" id="{3A2CB17B-CFB3-9332-EBF9-7B60146B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017" y="640080"/>
            <a:ext cx="709317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FB02C-D9FC-B65F-B33E-C1B5540262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Posterior Expected Returns (</a:t>
                </a:r>
                <a14:m>
                  <m:oMath xmlns:m="http://schemas.openxmlformats.org/officeDocument/2006/math">
                    <m:r>
                      <a:rPr lang="en-US" sz="48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𝜇</m:t>
                    </m:r>
                  </m:oMath>
                </a14:m>
                <a:r>
                  <a:rPr lang="en-US"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FB02C-D9FC-B65F-B33E-C1B554026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6918" b="-10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F320F8-DA11-7EDA-D523-AF3523C6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1" y="384767"/>
            <a:ext cx="6604402" cy="56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15710</TotalTime>
  <Words>173</Words>
  <Application>Microsoft Macintosh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Black-Litterman Model</vt:lpstr>
      <vt:lpstr>Key Components and Notations</vt:lpstr>
      <vt:lpstr>Equilibrium Model and Prior Distribution for Returns</vt:lpstr>
      <vt:lpstr>Derive Equilibrium Returns (Π)</vt:lpstr>
      <vt:lpstr>Specify Investor Views</vt:lpstr>
      <vt:lpstr>Investor Views Representation</vt:lpstr>
      <vt:lpstr>Define the Uncertainty of Views (Ω)</vt:lpstr>
      <vt:lpstr>Posterior Expected Returns (μ)</vt:lpstr>
      <vt:lpstr>Posterior Return Distribution</vt:lpstr>
      <vt:lpstr>Deriving the Posterior Distribution 1  (optional)</vt:lpstr>
      <vt:lpstr>Deriving the Posterior Distribution 2  (optional)</vt:lpstr>
      <vt:lpstr>Deriving the Posterior Distribution 3  (optional)</vt:lpstr>
      <vt:lpstr>Optimal BL Portfolio</vt:lpstr>
      <vt:lpstr>A Graphical Representation</vt:lpstr>
      <vt:lpstr>Generalized Black-Litterman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- Lecture 1</dc:title>
  <dc:creator>Liu Peng</dc:creator>
  <cp:lastModifiedBy>Peng Liu</cp:lastModifiedBy>
  <cp:revision>528</cp:revision>
  <dcterms:created xsi:type="dcterms:W3CDTF">2022-05-01T09:50:34Z</dcterms:created>
  <dcterms:modified xsi:type="dcterms:W3CDTF">2025-05-10T14:25:35Z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2023-01-05T02:12:36Z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61455417-ecff-4db9-87ec-4aaae0efaf6f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SMU Classification: Restricted</vt:lpwstr>
  </property>
</Properties>
</file>