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57" r:id="rId2"/>
    <p:sldId id="385" r:id="rId3"/>
    <p:sldId id="401" r:id="rId4"/>
    <p:sldId id="410" r:id="rId5"/>
    <p:sldId id="400" r:id="rId6"/>
    <p:sldId id="411" r:id="rId7"/>
    <p:sldId id="412" r:id="rId8"/>
    <p:sldId id="382" r:id="rId9"/>
    <p:sldId id="281" r:id="rId10"/>
    <p:sldId id="387" r:id="rId11"/>
    <p:sldId id="388" r:id="rId12"/>
    <p:sldId id="404" r:id="rId13"/>
    <p:sldId id="294" r:id="rId14"/>
    <p:sldId id="398" r:id="rId15"/>
    <p:sldId id="390" r:id="rId16"/>
    <p:sldId id="409" r:id="rId17"/>
    <p:sldId id="405" r:id="rId18"/>
    <p:sldId id="391" r:id="rId19"/>
    <p:sldId id="392" r:id="rId20"/>
    <p:sldId id="406" r:id="rId21"/>
    <p:sldId id="402" r:id="rId22"/>
    <p:sldId id="413" r:id="rId23"/>
    <p:sldId id="414" r:id="rId24"/>
    <p:sldId id="415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48"/>
    <p:restoredTop sz="93935"/>
  </p:normalViewPr>
  <p:slideViewPr>
    <p:cSldViewPr snapToGrid="0" snapToObjects="1">
      <p:cViewPr varScale="1">
        <p:scale>
          <a:sx n="104" d="100"/>
          <a:sy n="104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7502D-AD62-2A47-AC55-81405B512702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FB3E-E11E-D043-BB9F-BD17DB828C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Which point we like the most?</a:t>
            </a:r>
          </a:p>
          <a:p>
            <a:pPr lvl="1"/>
            <a:r>
              <a:rPr lang="en-US" dirty="0"/>
              <a:t>Lowest test loss</a:t>
            </a:r>
          </a:p>
          <a:p>
            <a:r>
              <a:rPr lang="en-US" dirty="0"/>
              <a:t>Why train is below test?</a:t>
            </a:r>
          </a:p>
          <a:p>
            <a:pPr lvl="1"/>
            <a:r>
              <a:rPr lang="en-US" dirty="0"/>
              <a:t>More on it later</a:t>
            </a:r>
          </a:p>
          <a:p>
            <a:r>
              <a:rPr lang="en-US" dirty="0"/>
              <a:t>Why blue line is decreasing?</a:t>
            </a:r>
          </a:p>
          <a:p>
            <a:pPr lvl="1"/>
            <a:r>
              <a:rPr lang="en-US" dirty="0"/>
              <a:t>More complex model fits training set better</a:t>
            </a:r>
          </a:p>
          <a:p>
            <a:r>
              <a:rPr lang="en-US" dirty="0"/>
              <a:t>Why there is a drop in the red line?</a:t>
            </a:r>
          </a:p>
          <a:p>
            <a:pPr lvl="1"/>
            <a:r>
              <a:rPr lang="en-US" dirty="0"/>
              <a:t>There is a sweet point between Bias and Variance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BE22F1-22F3-436F-8E65-20C85DE78D9D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836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B6FB3E-E11E-D043-BB9F-BD17DB828C6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389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5309-AE08-DEF4-C446-0AC92D1FD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B457C-FAE5-ED7E-9A7C-FDC835FB1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8D14-F7FA-E1BF-F047-51EB33ECA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F66F2-763C-65E6-1BAD-D4CC8C11F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C7392-12B8-1F91-6E7B-EF983F53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64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01BDD-2898-DCF8-CD50-461D2886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3313E-8551-8867-7BB9-A300EED3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FE55E-ED56-4C03-C33B-14E35A20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E9261-6CDF-DBCA-0CB6-D04847D6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9B870-ED9F-EE45-CC41-304706D9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86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AEC948-CBE6-1CC9-ED68-195BF6AA8A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6F086-AC79-C3FF-14C4-912037B73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E50D2-BDAD-17AB-BD90-37636488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507F-5729-1370-B544-76E9348C1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33E0-D2A6-4E8E-9C72-751946CA2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5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A0D2-36C6-FCD1-8FB8-7AB89279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1B6A-9C08-A74B-AD4F-D64F6C8A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0DE95-8AB6-68EC-7B89-8AD5CB6B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38712-ABEE-E954-F70D-C53EDB6B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65D20-0EEA-1704-031A-C388ED64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53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9D80-5EE7-173C-5580-0E7C8038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BFC48-8B1B-E0AD-B807-17B63B74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35A68-9B2B-0753-A33B-7050ECBA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0CDE9-BCA7-BECE-1AE8-4E4CD731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8D313-30BC-0070-D649-5F6877FD0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EC6D7-73E8-7F3C-4C99-759C52E1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2BCA2-D167-6AF1-6938-4EFD2332B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17770-E221-1448-A4D5-07BE703F8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B98CF-51AE-2FED-A5FD-7A152646F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28060-8489-1500-4DC1-D84C3B07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955EF-27C3-AEAB-3E42-3B4388A90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D26CD-3E29-93C1-57B8-9B25F6B2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AE7A6-812A-ECA8-7710-1948FA7A0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936161-6662-1213-F665-6C721F768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7550B-8677-AB03-D8D0-E7ACADB0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5AE815-F7EA-34BE-DEF3-5B158A799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ACDBC-5D45-F622-BF1E-E95BA284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30510-E1B2-2C6A-6CB2-1E1968F9C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264B2-2FB5-105B-9906-04F9AD79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3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01C9-1DAA-1FF8-F45E-865E700F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F5027-36D0-F9A8-E648-A3FA41AEF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68D19-3EF0-16AD-F980-42D240801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8C037-E595-E81A-C171-CD018E4BC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6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6088B3-24D9-B5A2-2622-C00ACB217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A80E3-9B05-C59D-FA0D-052CB46F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1FDA6-F93B-CB19-9F6D-68D93C3A6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80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8321-6829-7FEA-5FCD-C04F222D0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B99EE-6DF5-A38F-2569-C87739D5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8C16C8-D9BB-68DF-6BDD-37A57ACDB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9FD17-4BF2-6806-30E9-864ACDE1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D6EB2-4569-5017-1591-55EBBBD76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4769B-8A64-AA73-695D-7618F2DF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126-216F-7C1B-93E0-EBC4749B5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F8364-ABD5-89D3-34EB-51D9696A0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BBD6A-0E8A-945A-7A92-05B478309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A01BF-8182-08FC-1040-B7A803BF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F102E-9034-18E5-9B66-BFC736BF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1D60-0FDD-F39F-39C6-EF3DA94C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09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347782-5404-3C52-F3BF-ABFE4C4C1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8880E-4AD6-1BF3-0CD6-406662DE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CA46-CC68-6C80-81E1-E558ACC247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4161-4FEA-814F-93A0-6B898BCC214E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3212-0C3A-660B-B394-501149E643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76369A-7775-A203-1755-B52C9F54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6DF9A-7D03-8B40-897A-D948CF16C9D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E4A6F0-C334-9C9D-0615-BD91146CF67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480050" y="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3349712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yHfB_ZtI3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model_selection.cross_val_score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ikit-learn.org/stable/modules/cross_valid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ross_validation.html" TargetMode="External"/><Relationship Id="rId2" Type="http://schemas.openxmlformats.org/officeDocument/2006/relationships/hyperlink" Target="https://scikit-learn.org/stable/modules/generated/sklearn.model_selection.cross_val_sco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me.work.caltech.edu/slides/slides08.pdf" TargetMode="External"/><Relationship Id="rId5" Type="http://schemas.openxmlformats.org/officeDocument/2006/relationships/image" Target="../media/image58.png"/><Relationship Id="rId4" Type="http://schemas.openxmlformats.org/officeDocument/2006/relationships/image" Target="../media/image4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3.png"/><Relationship Id="rId11" Type="http://schemas.openxmlformats.org/officeDocument/2006/relationships/image" Target="../media/image17.png"/><Relationship Id="rId5" Type="http://schemas.openxmlformats.org/officeDocument/2006/relationships/image" Target="../media/image1.png"/><Relationship Id="rId10" Type="http://schemas.openxmlformats.org/officeDocument/2006/relationships/image" Target="../media/image16.png"/><Relationship Id="rId4" Type="http://schemas.openxmlformats.org/officeDocument/2006/relationships/image" Target="../media/image12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science.stackexchange.com/questions/24405/how-to-do-stepwise-regression-using-sklearn/24447#24447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3">
            <a:extLst>
              <a:ext uri="{FF2B5EF4-FFF2-40B4-BE49-F238E27FC236}">
                <a16:creationId xmlns:a16="http://schemas.microsoft.com/office/drawing/2014/main" id="{439FE799-8C1B-9F45-CAD2-76898CAB3BEA}"/>
              </a:ext>
            </a:extLst>
          </p:cNvPr>
          <p:cNvSpPr txBox="1">
            <a:spLocks/>
          </p:cNvSpPr>
          <p:nvPr/>
        </p:nvSpPr>
        <p:spPr>
          <a:xfrm>
            <a:off x="7400924" y="4619624"/>
            <a:ext cx="3946779" cy="1038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 Peng</a:t>
            </a:r>
          </a:p>
          <a:p>
            <a:pPr marL="0" indent="0" algn="r">
              <a:buNone/>
            </a:pPr>
            <a:r>
              <a:rPr lang="en-US" altLang="zh-CN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liupeng@smu.edu.sg</a:t>
            </a:r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A970D6-973E-A323-2305-6B33414C0FEB}"/>
              </a:ext>
            </a:extLst>
          </p:cNvPr>
          <p:cNvSpPr txBox="1"/>
          <p:nvPr/>
        </p:nvSpPr>
        <p:spPr>
          <a:xfrm>
            <a:off x="1781296" y="726982"/>
            <a:ext cx="8920499" cy="2702018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Machine Learning and Financial Applications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altLang="zh-CN" sz="3400" kern="12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kern="1200" dirty="0">
                <a:latin typeface="+mj-lt"/>
                <a:ea typeface="+mj-ea"/>
                <a:cs typeface="+mj-cs"/>
              </a:rPr>
              <a:t>Lecture 7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zh-CN" sz="3400" dirty="0">
                <a:latin typeface="+mj-lt"/>
                <a:ea typeface="+mj-ea"/>
                <a:cs typeface="+mj-cs"/>
              </a:rPr>
              <a:t>G</a:t>
            </a:r>
            <a:r>
              <a:rPr lang="en-US" altLang="zh-CN" sz="3400" kern="1200" dirty="0">
                <a:latin typeface="+mj-lt"/>
                <a:ea typeface="+mj-ea"/>
                <a:cs typeface="+mj-cs"/>
              </a:rPr>
              <a:t>eneralization in Deep Learning</a:t>
            </a:r>
            <a:endParaRPr lang="en-US" sz="3400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EE0F5-0D08-5A67-4223-68BE7E299676}"/>
              </a:ext>
            </a:extLst>
          </p:cNvPr>
          <p:cNvSpPr txBox="1"/>
          <p:nvPr/>
        </p:nvSpPr>
        <p:spPr>
          <a:xfrm>
            <a:off x="1351722" y="4677071"/>
            <a:ext cx="3617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Video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</a:p>
          <a:p>
            <a:r>
              <a:rPr lang="en-US" dirty="0">
                <a:hlinkClick r:id="rId2"/>
              </a:rPr>
              <a:t>https://youtu.be/OyHfB_ZtI3w</a:t>
            </a:r>
            <a:r>
              <a:rPr lang="zh-CN" altLang="en-US" dirty="0"/>
              <a:t>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516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Option 2: </a:t>
            </a:r>
            <a:r>
              <a:rPr lang="en-US" sz="4000" dirty="0">
                <a:solidFill>
                  <a:srgbClr val="102B72"/>
                </a:solidFill>
              </a:rPr>
              <a:t>Regularization to minimize loss function with a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580228"/>
                <a:ext cx="10832692" cy="4987720"/>
              </a:xfrm>
            </p:spPr>
            <p:txBody>
              <a:bodyPr>
                <a:noAutofit/>
              </a:bodyPr>
              <a:lstStyle/>
              <a:p>
                <a:r>
                  <a:rPr lang="en-SG" sz="2000" dirty="0"/>
                  <a:t>Restrict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sz="2000" dirty="0"/>
                  <a:t> </a:t>
                </a:r>
                <a:r>
                  <a:rPr lang="en-SG" sz="2000" dirty="0"/>
                  <a:t>to small values</a:t>
                </a:r>
              </a:p>
              <a:p>
                <a:r>
                  <a:rPr lang="en-SG" sz="2000" dirty="0"/>
                  <a:t>L1 norm</a:t>
                </a:r>
                <a:r>
                  <a:rPr lang="en-SG" sz="2000" dirty="0">
                    <a:sym typeface="Wingdings" panose="05000000000000000000" pitchFamily="2" charset="2"/>
                  </a:rPr>
                  <a:t>: </a:t>
                </a:r>
                <a:r>
                  <a:rPr lang="en-US" sz="20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|∗|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SG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SG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|+|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|+⋯+|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ar-AE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ar-AE" sz="2000" dirty="0"/>
                  <a:t> 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SG" sz="2000" dirty="0" smtClean="0"/>
                      <m:t>L</m:t>
                    </m:r>
                    <m:r>
                      <m:rPr>
                        <m:nor/>
                      </m:rPr>
                      <a:rPr lang="en-US" sz="2000" b="0" i="0" dirty="0" smtClean="0"/>
                      <m:t>2</m:t>
                    </m:r>
                    <m:r>
                      <m:rPr>
                        <m:nor/>
                      </m:rPr>
                      <a:rPr lang="en-SG" sz="2000" dirty="0" smtClean="0"/>
                      <m:t> </m:t>
                    </m:r>
                    <m:r>
                      <m:rPr>
                        <m:nor/>
                      </m:rPr>
                      <a:rPr lang="en-SG" sz="2000" dirty="0" smtClean="0"/>
                      <m:t>norm</m:t>
                    </m:r>
                  </m:oMath>
                </a14:m>
                <a:r>
                  <a:rPr lang="en-US" sz="200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|∗|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ctrlPr>
                              <a:rPr lang="en-SG" sz="20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e>
                    </m:rad>
                    <m:r>
                      <a:rPr lang="en-US" sz="20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ar-AE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+⋯+</m:t>
                        </m:r>
                        <m:sSubSup>
                          <m:sSub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ar-AE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r>
                  <a:rPr lang="en-US" sz="2000" dirty="0"/>
                  <a:t>Penalty weight: </a:t>
                </a:r>
                <a14:m>
                  <m:oMath xmlns:m="http://schemas.openxmlformats.org/officeDocument/2006/math">
                    <m:r>
                      <a:rPr lang="ar-AE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sz="2000" dirty="0">
                  <a:solidFill>
                    <a:srgbClr val="000000"/>
                  </a:solidFill>
                </a:endParaRPr>
              </a:p>
              <a:p>
                <a:r>
                  <a:rPr lang="en-US" sz="2000" dirty="0"/>
                  <a:t>L1 regularization: </a:t>
                </a:r>
                <a:r>
                  <a:rPr lang="en-SG" sz="2000" dirty="0"/>
                  <a:t>LASSO (</a:t>
                </a:r>
                <a:r>
                  <a:rPr lang="en-US" sz="2000" dirty="0"/>
                  <a:t>Least Absolute Shrinkage and Selection Operator)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en-SG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00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00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|∗|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ar-AE" sz="2000" dirty="0">
                  <a:solidFill>
                    <a:srgbClr val="000000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L2 regularization: </a:t>
                </a:r>
                <a:r>
                  <a:rPr lang="en-SG" sz="2000" dirty="0"/>
                  <a:t>Ridge (note the </a:t>
                </a:r>
                <a:r>
                  <a:rPr lang="en-SG" sz="2000" b="1" dirty="0">
                    <a:solidFill>
                      <a:srgbClr val="FF0000"/>
                    </a:solidFill>
                  </a:rPr>
                  <a:t>squared</a:t>
                </a:r>
                <a:r>
                  <a:rPr lang="en-SG" sz="2000" dirty="0"/>
                  <a:t> L2 norm for simplicity)</a:t>
                </a:r>
                <a:endParaRPr lang="en-US" sz="20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ar-AE" sz="20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ar-AE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SG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ar-AE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Sup>
                        <m:sSubSupPr>
                          <m:ctrlPr>
                            <a:rPr lang="ar-AE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|∗|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000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580228"/>
                <a:ext cx="10832692" cy="4987720"/>
              </a:xfrm>
              <a:blipFill>
                <a:blip r:embed="rId2"/>
                <a:stretch>
                  <a:fillRect l="-450" t="-183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10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CA0C3-F124-D57E-0810-2156199245C8}"/>
              </a:ext>
            </a:extLst>
          </p:cNvPr>
          <p:cNvSpPr/>
          <p:nvPr/>
        </p:nvSpPr>
        <p:spPr>
          <a:xfrm>
            <a:off x="4950098" y="3783094"/>
            <a:ext cx="1743827" cy="847900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EAD8F4-172D-7136-320E-6CE5640AED22}"/>
              </a:ext>
            </a:extLst>
          </p:cNvPr>
          <p:cNvSpPr txBox="1"/>
          <p:nvPr/>
        </p:nvSpPr>
        <p:spPr>
          <a:xfrm>
            <a:off x="4950098" y="4630994"/>
            <a:ext cx="17438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97D4E"/>
                </a:solidFill>
              </a:rPr>
              <a:t>Loss function</a:t>
            </a:r>
            <a:endParaRPr lang="en-SG" b="1" dirty="0">
              <a:solidFill>
                <a:srgbClr val="997D4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1F1890-738B-3125-C814-B9764BB485A8}"/>
              </a:ext>
            </a:extLst>
          </p:cNvPr>
          <p:cNvSpPr/>
          <p:nvPr/>
        </p:nvSpPr>
        <p:spPr>
          <a:xfrm>
            <a:off x="4979594" y="5367529"/>
            <a:ext cx="1896227" cy="897060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2A1F5F-7873-2E5F-C6CE-6DA522B736C8}"/>
              </a:ext>
            </a:extLst>
          </p:cNvPr>
          <p:cNvSpPr txBox="1"/>
          <p:nvPr/>
        </p:nvSpPr>
        <p:spPr>
          <a:xfrm>
            <a:off x="4979594" y="6264589"/>
            <a:ext cx="189622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997D4E"/>
                </a:solidFill>
              </a:rPr>
              <a:t>Loss function</a:t>
            </a:r>
            <a:endParaRPr lang="en-SG" b="1" dirty="0">
              <a:solidFill>
                <a:srgbClr val="997D4E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282472-A3EA-7B40-A467-309302D09448}"/>
              </a:ext>
            </a:extLst>
          </p:cNvPr>
          <p:cNvSpPr/>
          <p:nvPr/>
        </p:nvSpPr>
        <p:spPr>
          <a:xfrm>
            <a:off x="7084619" y="5367529"/>
            <a:ext cx="1611705" cy="887228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CB657B-47F4-5820-9BAA-7F76684FD951}"/>
              </a:ext>
            </a:extLst>
          </p:cNvPr>
          <p:cNvSpPr txBox="1"/>
          <p:nvPr/>
        </p:nvSpPr>
        <p:spPr>
          <a:xfrm>
            <a:off x="7084619" y="6254757"/>
            <a:ext cx="161170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997D4E"/>
                </a:solidFill>
              </a:rPr>
              <a:t>Regularizer</a:t>
            </a:r>
            <a:endParaRPr lang="en-SG" b="1" dirty="0">
              <a:solidFill>
                <a:srgbClr val="997D4E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E2F494-A44A-54C7-E97E-9811C3B23D9D}"/>
              </a:ext>
            </a:extLst>
          </p:cNvPr>
          <p:cNvSpPr/>
          <p:nvPr/>
        </p:nvSpPr>
        <p:spPr>
          <a:xfrm>
            <a:off x="6970319" y="3786204"/>
            <a:ext cx="1516455" cy="847900"/>
          </a:xfrm>
          <a:prstGeom prst="rect">
            <a:avLst/>
          </a:prstGeom>
          <a:noFill/>
          <a:ln>
            <a:solidFill>
              <a:srgbClr val="997D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F7BE68-2439-47B4-AEFE-1B4A8D3D98EF}"/>
              </a:ext>
            </a:extLst>
          </p:cNvPr>
          <p:cNvSpPr txBox="1"/>
          <p:nvPr/>
        </p:nvSpPr>
        <p:spPr>
          <a:xfrm>
            <a:off x="6970319" y="4634104"/>
            <a:ext cx="151645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997D4E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997D4E"/>
                </a:solidFill>
              </a:rPr>
              <a:t>Regularizer</a:t>
            </a:r>
            <a:endParaRPr lang="en-SG" b="1" dirty="0">
              <a:solidFill>
                <a:srgbClr val="997D4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94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penalty weight and intercept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9248"/>
                <a:ext cx="11039168" cy="1733243"/>
              </a:xfrm>
            </p:spPr>
            <p:txBody>
              <a:bodyPr>
                <a:noAutofit/>
              </a:bodyPr>
              <a:lstStyle/>
              <a:p>
                <a:r>
                  <a:rPr lang="en-SG" sz="2000" dirty="0"/>
                  <a:t>Penalty for being away from origin is given a weight </a:t>
                </a:r>
                <a14:m>
                  <m:oMath xmlns:m="http://schemas.openxmlformats.org/officeDocument/2006/math">
                    <m:r>
                      <a:rPr lang="ar-AE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, forming the </a:t>
                </a:r>
                <a:r>
                  <a:rPr lang="en-US" sz="2000" b="1" dirty="0" err="1">
                    <a:solidFill>
                      <a:srgbClr val="102B72"/>
                    </a:solidFill>
                  </a:rPr>
                  <a:t>regularizer</a:t>
                </a:r>
                <a:endParaRPr lang="en-US" sz="2000" b="1" dirty="0">
                  <a:solidFill>
                    <a:srgbClr val="102B72"/>
                  </a:solidFill>
                </a:endParaRPr>
              </a:p>
              <a:p>
                <a:r>
                  <a:rPr lang="en-SG" sz="2000" dirty="0"/>
                  <a:t>No penalty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is all 0</a:t>
                </a:r>
              </a:p>
              <a:p>
                <a:r>
                  <a:rPr lang="en-SG" sz="2000" dirty="0"/>
                  <a:t>Large </a:t>
                </a:r>
                <a14:m>
                  <m:oMath xmlns:m="http://schemas.openxmlformats.org/officeDocument/2006/math">
                    <m:r>
                      <a:rPr lang="en-SG" sz="20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SG" sz="2000" dirty="0"/>
                  <a:t> large penalty for being away from origin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2000" dirty="0"/>
                  <a:t> are restricted to a small space </a:t>
                </a:r>
              </a:p>
              <a:p>
                <a:r>
                  <a:rPr lang="en-SG" sz="2000" dirty="0"/>
                  <a:t>Small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SG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SG" sz="2000" dirty="0"/>
                  <a:t>small penalty for being away from origin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SG" sz="2000" dirty="0"/>
                  <a:t> are restricted to a larger space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9248"/>
                <a:ext cx="11039168" cy="1733243"/>
              </a:xfrm>
              <a:blipFill>
                <a:blip r:embed="rId2"/>
                <a:stretch>
                  <a:fillRect l="-497" t="-140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816746"/>
                <a:ext cx="11229975" cy="21253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85800" lvl="1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SG" dirty="0"/>
                  <a:t>Why no restriction on intercept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? </a:t>
                </a:r>
              </a:p>
              <a:p>
                <a:pPr lvl="1"/>
                <a:r>
                  <a:rPr lang="en-SG" dirty="0"/>
                  <a:t>By not restricting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ar-AE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SG" dirty="0"/>
                  <a:t>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all 0, we </a:t>
                </a:r>
                <a:r>
                  <a:rPr lang="en-SG" dirty="0"/>
                  <a:t>recover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ar-AE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ar-AE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lim>
                          <m:sSub>
                            <m:sSubPr>
                              <m:ctrlPr>
                                <a:rPr lang="ar-AE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SG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  <m:f>
                        <m:fPr>
                          <m:ctrlPr>
                            <a:rPr lang="en-SG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SG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ar-AE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ar-AE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ar-AE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SG" sz="2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SG" dirty="0"/>
                  <a:t>Minimizing cost function using one number is the simplest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SG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SG" dirty="0"/>
                  <a:t>mean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ar-AE" sz="210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16746"/>
                <a:ext cx="11229975" cy="2125332"/>
              </a:xfrm>
              <a:prstGeom prst="rect">
                <a:avLst/>
              </a:prstGeom>
              <a:blipFill>
                <a:blip r:embed="rId3"/>
                <a:stretch>
                  <a:fillRect l="-434" b="-974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BA429F-DCD7-F93A-AA0A-880362E59F30}"/>
              </a:ext>
            </a:extLst>
          </p:cNvPr>
          <p:cNvCxnSpPr>
            <a:cxnSpLocks/>
          </p:cNvCxnSpPr>
          <p:nvPr/>
        </p:nvCxnSpPr>
        <p:spPr>
          <a:xfrm flipV="1">
            <a:off x="950912" y="3506825"/>
            <a:ext cx="10402890" cy="1"/>
          </a:xfrm>
          <a:prstGeom prst="line">
            <a:avLst/>
          </a:prstGeom>
          <a:ln>
            <a:solidFill>
              <a:srgbClr val="D2C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3A99706-F3F7-5B8B-FB18-9B32EDAA9063}"/>
              </a:ext>
            </a:extLst>
          </p:cNvPr>
          <p:cNvSpPr txBox="1"/>
          <p:nvPr/>
        </p:nvSpPr>
        <p:spPr>
          <a:xfrm>
            <a:off x="10994310" y="5632884"/>
            <a:ext cx="718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8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LASSO vs. Ridge: which generates sparse solution?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12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70391"/>
                <a:ext cx="11029950" cy="43351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85800" lvl="1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000"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r>
                  <a:rPr lang="en-US" dirty="0"/>
                  <a:t>Ridge</a:t>
                </a:r>
              </a:p>
              <a:p>
                <a:pPr lvl="1"/>
                <a:r>
                  <a:rPr lang="en-US" dirty="0"/>
                  <a:t>Final model includes </a:t>
                </a:r>
                <a:r>
                  <a:rPr lang="en-US" b="1" dirty="0">
                    <a:solidFill>
                      <a:srgbClr val="102B72"/>
                    </a:solidFill>
                  </a:rPr>
                  <a:t>all or none </a:t>
                </a:r>
                <a:r>
                  <a:rPr lang="en-US" dirty="0"/>
                  <a:t>of the input variables</a:t>
                </a:r>
              </a:p>
              <a:p>
                <a:pPr lvl="1"/>
                <a:r>
                  <a:rPr lang="en-US" dirty="0"/>
                  <a:t>Coefficients of least important input variables shrink close to zero; but never exactly zero</a:t>
                </a:r>
              </a:p>
              <a:p>
                <a:pPr lvl="1"/>
                <a:r>
                  <a:rPr lang="en-US" dirty="0"/>
                  <a:t>Major advantage of ridge regression is </a:t>
                </a:r>
                <a:r>
                  <a:rPr lang="en-US" b="1" dirty="0">
                    <a:solidFill>
                      <a:srgbClr val="102B72"/>
                    </a:solidFill>
                  </a:rPr>
                  <a:t>coefficient shrinkage </a:t>
                </a:r>
                <a:r>
                  <a:rPr lang="en-US" dirty="0"/>
                  <a:t>and reducing model complexity</a:t>
                </a:r>
              </a:p>
              <a:p>
                <a:r>
                  <a:rPr lang="en-US" dirty="0"/>
                  <a:t>Lasso (Least Absolute Shrinkage and </a:t>
                </a:r>
                <a:r>
                  <a:rPr lang="en-US" b="1" dirty="0">
                    <a:solidFill>
                      <a:srgbClr val="102B72"/>
                    </a:solidFill>
                  </a:rPr>
                  <a:t>Selection</a:t>
                </a:r>
                <a:r>
                  <a:rPr lang="en-US" dirty="0"/>
                  <a:t> Operator)</a:t>
                </a:r>
              </a:p>
              <a:p>
                <a:pPr lvl="1"/>
                <a:r>
                  <a:rPr lang="en-US" dirty="0"/>
                  <a:t>Along with shrinking coefficients, lasso performs </a:t>
                </a:r>
                <a:r>
                  <a:rPr lang="en-US" b="1" dirty="0">
                    <a:solidFill>
                      <a:srgbClr val="102B72"/>
                    </a:solidFill>
                  </a:rPr>
                  <a:t>selection of input variables </a:t>
                </a:r>
                <a:r>
                  <a:rPr lang="en-US" dirty="0"/>
                  <a:t>as well </a:t>
                </a:r>
              </a:p>
              <a:p>
                <a:pPr lvl="1"/>
                <a:r>
                  <a:rPr lang="en-US" dirty="0"/>
                  <a:t>Some coefficients would become exactly zero, which is equivalent to the particular input variable being excluded</a:t>
                </a:r>
              </a:p>
              <a:p>
                <a:r>
                  <a:rPr lang="en-US" dirty="0"/>
                  <a:t>Popular interview question</a:t>
                </a:r>
              </a:p>
              <a:p>
                <a:pPr lvl="1"/>
                <a:r>
                  <a:rPr lang="en-SG" dirty="0"/>
                  <a:t>Dense: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are non-zeros. Which regularization? Ridge</a:t>
                </a:r>
              </a:p>
              <a:p>
                <a:pPr lvl="1"/>
                <a:r>
                  <a:rPr lang="en-SG" dirty="0"/>
                  <a:t>Sparse: </a:t>
                </a:r>
                <a:r>
                  <a:rPr lang="en-US" dirty="0"/>
                  <a:t>non-zero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are sparse. Which regularization? LASSO</a:t>
                </a:r>
              </a:p>
            </p:txBody>
          </p:sp>
        </mc:Choice>
        <mc:Fallback xmlns="">
          <p:sp>
            <p:nvSpPr>
              <p:cNvPr id="7" name="Manual selection…">
                <a:extLst>
                  <a:ext uri="{FF2B5EF4-FFF2-40B4-BE49-F238E27FC236}">
                    <a16:creationId xmlns:a16="http://schemas.microsoft.com/office/drawing/2014/main" id="{3CCB4457-855D-E447-E01E-16C024CF6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0391"/>
                <a:ext cx="11029950" cy="4335134"/>
              </a:xfrm>
              <a:prstGeom prst="rect">
                <a:avLst/>
              </a:prstGeom>
              <a:blipFill>
                <a:blip r:embed="rId2"/>
                <a:stretch>
                  <a:fillRect l="-498" t="-562" b="-505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4C5EB8-5E86-9EDE-978E-6CA344194097}"/>
              </a:ext>
            </a:extLst>
          </p:cNvPr>
          <p:cNvSpPr txBox="1">
            <a:spLocks/>
          </p:cNvSpPr>
          <p:nvPr/>
        </p:nvSpPr>
        <p:spPr>
          <a:xfrm>
            <a:off x="838200" y="6262807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check the difference between LASSO and Ridge for OLS</a:t>
            </a:r>
          </a:p>
        </p:txBody>
      </p:sp>
    </p:spTree>
    <p:extLst>
      <p:ext uri="{BB962C8B-B14F-4D97-AF65-F5344CB8AC3E}">
        <p14:creationId xmlns:p14="http://schemas.microsoft.com/office/powerpoint/2010/main" val="515384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creen Shot 2020-08-25 at 11.34.58 AM.png">
            <a:extLst>
              <a:ext uri="{FF2B5EF4-FFF2-40B4-BE49-F238E27FC236}">
                <a16:creationId xmlns:a16="http://schemas.microsoft.com/office/drawing/2014/main" id="{F732F825-ECEA-F711-9CA1-6EB7D8CD6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9" y="2091797"/>
            <a:ext cx="5361051" cy="297473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231" name="Popular Interview Ques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Why does LASSO generate sparse solution?</a:t>
            </a:r>
            <a:endParaRPr dirty="0"/>
          </a:p>
        </p:txBody>
      </p:sp>
      <p:sp>
        <p:nvSpPr>
          <p:cNvPr id="233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F256AB-54AF-FDBF-9B44-61D4667DF276}"/>
              </a:ext>
            </a:extLst>
          </p:cNvPr>
          <p:cNvSpPr txBox="1">
            <a:spLocks/>
          </p:cNvSpPr>
          <p:nvPr/>
        </p:nvSpPr>
        <p:spPr>
          <a:xfrm>
            <a:off x="6096000" y="2654838"/>
            <a:ext cx="5848350" cy="204867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406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 2D, minimum where loss contours is tangent to </a:t>
            </a:r>
            <a:r>
              <a:rPr lang="en-US" sz="2000" dirty="0" err="1"/>
              <a:t>regularizer’s</a:t>
            </a:r>
            <a:r>
              <a:rPr lang="en-US" sz="2000" dirty="0"/>
              <a:t> contours</a:t>
            </a:r>
          </a:p>
          <a:p>
            <a:r>
              <a:rPr lang="en-US" sz="2000" dirty="0"/>
              <a:t>For LASSO: minima occur at “corners”; hence one coefficient is zero</a:t>
            </a:r>
          </a:p>
          <a:p>
            <a:r>
              <a:rPr lang="en-US" sz="2000" dirty="0"/>
              <a:t>For Ridge: minima occurs at any point of the blue circle; hence all coefficients are non-zero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486120-D07A-CA3C-2C86-C3913D0F57E9}"/>
              </a:ext>
            </a:extLst>
          </p:cNvPr>
          <p:cNvSpPr txBox="1"/>
          <p:nvPr/>
        </p:nvSpPr>
        <p:spPr>
          <a:xfrm>
            <a:off x="3143018" y="2293695"/>
            <a:ext cx="1311126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loss contours </a:t>
            </a:r>
            <a:endParaRPr lang="en-SG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8BC17B-64EC-FBF4-D322-17A77436E977}"/>
              </a:ext>
            </a:extLst>
          </p:cNvPr>
          <p:cNvSpPr txBox="1"/>
          <p:nvPr/>
        </p:nvSpPr>
        <p:spPr>
          <a:xfrm>
            <a:off x="2025270" y="3663214"/>
            <a:ext cx="1311126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err="1"/>
              <a:t>Regularizer’s</a:t>
            </a:r>
            <a:r>
              <a:rPr lang="en-US" sz="1400" dirty="0"/>
              <a:t> contours </a:t>
            </a:r>
            <a:endParaRPr lang="en-SG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2E6C00-0265-725D-29CC-22268B82594C}"/>
              </a:ext>
            </a:extLst>
          </p:cNvPr>
          <p:cNvCxnSpPr/>
          <p:nvPr/>
        </p:nvCxnSpPr>
        <p:spPr>
          <a:xfrm flipH="1">
            <a:off x="2879196" y="2453164"/>
            <a:ext cx="20575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CCD07B-3AB8-6FB7-8ED7-158B34346B91}"/>
              </a:ext>
            </a:extLst>
          </p:cNvPr>
          <p:cNvCxnSpPr>
            <a:cxnSpLocks/>
          </p:cNvCxnSpPr>
          <p:nvPr/>
        </p:nvCxnSpPr>
        <p:spPr>
          <a:xfrm>
            <a:off x="4454144" y="2463311"/>
            <a:ext cx="34910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A4AA10-A630-4EA8-8604-EA89DAF200D3}"/>
              </a:ext>
            </a:extLst>
          </p:cNvPr>
          <p:cNvCxnSpPr>
            <a:cxnSpLocks/>
          </p:cNvCxnSpPr>
          <p:nvPr/>
        </p:nvCxnSpPr>
        <p:spPr>
          <a:xfrm flipH="1">
            <a:off x="1440921" y="4056008"/>
            <a:ext cx="58434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13771B-B3CB-6C96-D41D-7FF9BE5F3883}"/>
              </a:ext>
            </a:extLst>
          </p:cNvPr>
          <p:cNvCxnSpPr>
            <a:cxnSpLocks/>
          </p:cNvCxnSpPr>
          <p:nvPr/>
        </p:nvCxnSpPr>
        <p:spPr>
          <a:xfrm>
            <a:off x="3336396" y="4066155"/>
            <a:ext cx="219075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7FAD293-A0FD-CE44-F79F-C9C2FFDB317D}"/>
              </a:ext>
            </a:extLst>
          </p:cNvPr>
          <p:cNvSpPr txBox="1"/>
          <p:nvPr/>
        </p:nvSpPr>
        <p:spPr>
          <a:xfrm>
            <a:off x="987043" y="5066526"/>
            <a:ext cx="873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LASSO</a:t>
            </a:r>
            <a:endParaRPr lang="en-SG" sz="1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E5CA17F-391C-9816-D57F-BBBD7EC4508D}"/>
              </a:ext>
            </a:extLst>
          </p:cNvPr>
          <p:cNvSpPr txBox="1"/>
          <p:nvPr/>
        </p:nvSpPr>
        <p:spPr>
          <a:xfrm>
            <a:off x="3768343" y="5066526"/>
            <a:ext cx="6858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Ridge</a:t>
            </a:r>
            <a:endParaRPr lang="en-SG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SG" sz="4000"/>
              <a:t>Logistic regression with regularization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/>
          <p:cNvSpPr>
            <a:spLocks/>
          </p:cNvSpPr>
          <p:nvPr/>
        </p:nvSpPr>
        <p:spPr>
          <a:xfrm>
            <a:off x="8038831" y="5985523"/>
            <a:ext cx="2089505" cy="278117"/>
          </a:xfrm>
          <a:prstGeom prst="rect">
            <a:avLst/>
          </a:prstGeom>
        </p:spPr>
        <p:txBody>
          <a:bodyPr/>
          <a:lstStyle/>
          <a:p>
            <a:pPr defTabSz="694944">
              <a:spcAft>
                <a:spcPts val="600"/>
              </a:spcAft>
            </a:pPr>
            <a:fld id="{021E4C0F-1CDA-47F2-ADC0-257509396C99}" type="slidenum">
              <a:rPr lang="en-SG" sz="1368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694944">
                <a:spcAft>
                  <a:spcPts val="600"/>
                </a:spcAft>
              </a:pPr>
              <a:t>14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26F0E6-83D0-43C1-9874-3E5C20D4C4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118568" y="2269730"/>
                <a:ext cx="8009767" cy="3350613"/>
              </a:xfrm>
              <a:prstGeom prst="rect">
                <a:avLst/>
              </a:prstGeom>
            </p:spPr>
            <p:txBody>
              <a:bodyPr>
                <a:normAutofit fontScale="92500" lnSpcReduction="10000"/>
              </a:bodyPr>
              <a:lstStyle/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Similarly, LASSO regularization</a:t>
                </a:r>
              </a:p>
              <a:p>
                <a:pPr defTabSz="69494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𝑙𝑜𝑠𝑠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𝑓𝑢𝑛𝑐𝑡𝑖𝑜𝑛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sSub>
                        <m:sSub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e>
                          </m:d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Ridge regularization</a:t>
                </a:r>
              </a:p>
              <a:p>
                <a:pPr defTabSz="694944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min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⁡(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𝑙𝑜𝑠𝑠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𝑓𝑢𝑛𝑐𝑡𝑖𝑜𝑛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lang="ar-AE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𝛼</m:t>
                      </m:r>
                      <m:sSubSup>
                        <m:sSubSupPr>
                          <m:ctrlP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16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∗</m:t>
                              </m:r>
                            </m:e>
                          </m:d>
                        </m:e>
                        <m:sub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lang="en-US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en-US" sz="16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sz="16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694944">
                  <a:spcAft>
                    <a:spcPts val="600"/>
                  </a:spcAft>
                </a:pPr>
                <a:endParaRPr lang="en-US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 err="1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LogisticRegression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class from scikit-learn library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LASSO and Ridge are both implemented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Note that parameter </a:t>
                </a:r>
                <a:r>
                  <a:rPr lang="en-US" sz="1600" b="1" kern="1200" dirty="0">
                    <a:solidFill>
                      <a:srgbClr val="102B72"/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is the </a:t>
                </a:r>
                <a:r>
                  <a:rPr lang="en-US" sz="1600" b="1" kern="1200" dirty="0">
                    <a:solidFill>
                      <a:srgbClr val="102B72"/>
                    </a:solidFill>
                    <a:latin typeface="+mn-lt"/>
                    <a:ea typeface="+mn-ea"/>
                    <a:cs typeface="+mn-cs"/>
                  </a:rPr>
                  <a:t>inverse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of regularization strength</a:t>
                </a:r>
              </a:p>
              <a:p>
                <a:pPr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logit() from </a:t>
                </a:r>
                <a:r>
                  <a:rPr lang="en-US" sz="1600" kern="1200" dirty="0" err="1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statsmodels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 library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b="1" kern="1200" dirty="0">
                    <a:solidFill>
                      <a:srgbClr val="102B72"/>
                    </a:solidFill>
                    <a:latin typeface="+mn-lt"/>
                    <a:ea typeface="+mn-ea"/>
                    <a:cs typeface="+mn-cs"/>
                  </a:rPr>
                  <a:t>Only LASSO </a:t>
                </a: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is implemented</a:t>
                </a:r>
              </a:p>
              <a:p>
                <a:pPr marL="347472" lvl="1" defTabSz="694944">
                  <a:spcAft>
                    <a:spcPts val="600"/>
                  </a:spcAft>
                </a:pPr>
                <a:r>
                  <a:rPr lang="en-US" sz="1600" kern="1200" dirty="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rPr>
                  <a:t>Parameter alpha is the penalty weight</a:t>
                </a:r>
                <a:endParaRPr lang="ar-AE" sz="1600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>
                  <a:spcAft>
                    <a:spcPts val="600"/>
                  </a:spcAft>
                </a:pPr>
                <a:endParaRPr lang="en-SG" sz="24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526F0E6-83D0-43C1-9874-3E5C20D4C4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8568" y="2269730"/>
                <a:ext cx="8009767" cy="3350613"/>
              </a:xfrm>
              <a:prstGeom prst="rect">
                <a:avLst/>
              </a:prstGeom>
              <a:blipFill>
                <a:blip r:embed="rId2"/>
                <a:stretch>
                  <a:fillRect l="-475" t="-11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15880DA-F24F-0BD8-F38D-85F2FD3DA78F}"/>
              </a:ext>
            </a:extLst>
          </p:cNvPr>
          <p:cNvSpPr txBox="1">
            <a:spLocks/>
          </p:cNvSpPr>
          <p:nvPr/>
        </p:nvSpPr>
        <p:spPr>
          <a:xfrm>
            <a:off x="2118568" y="5711125"/>
            <a:ext cx="8162127" cy="28132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694944">
              <a:spcBef>
                <a:spcPts val="456"/>
              </a:spcBef>
              <a:buNone/>
            </a:pPr>
            <a:r>
              <a:rPr lang="en-US" sz="1672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Exercise: check the difference between LASSO and Ridge for Logistic Regression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50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choose </a:t>
                </a:r>
                <a14:m>
                  <m:oMath xmlns:m="http://schemas.openxmlformats.org/officeDocument/2006/math"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i.e., the balance of Bias-Variance tradeoff</a:t>
                </a:r>
                <a:endParaRPr lang="en-SG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15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5EEEBBC-D690-FCB9-64F5-50C4C901B0C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90691" y="3526995"/>
                <a:ext cx="3797903" cy="2444128"/>
              </a:xfrm>
              <a:prstGeom prst="rect">
                <a:avLst/>
              </a:prstGeom>
              <a:noFill/>
              <a:ln>
                <a:solidFill>
                  <a:srgbClr val="102B72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Used to fine-tune the model </a:t>
                </a:r>
                <a:r>
                  <a:rPr lang="en-US" altLang="zh-CN" sz="2000" dirty="0"/>
                  <a:t>hyper-</a:t>
                </a:r>
                <a:r>
                  <a:rPr lang="en-US" sz="2000" dirty="0"/>
                  <a:t>parameters,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including </a:t>
                </a:r>
                <a14:m>
                  <m:oMath xmlns:m="http://schemas.openxmlformats.org/officeDocument/2006/math">
                    <m:r>
                      <a:rPr lang="ar-AE" sz="2000" b="1" i="1" smtClean="0">
                        <a:solidFill>
                          <a:srgbClr val="102B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000" b="1" dirty="0">
                    <a:solidFill>
                      <a:srgbClr val="102B72"/>
                    </a:solidFill>
                  </a:rPr>
                  <a:t> (penalty weight)</a:t>
                </a:r>
                <a:endParaRPr lang="en-US" sz="2000" b="1" dirty="0"/>
              </a:p>
              <a:p>
                <a:r>
                  <a:rPr lang="en-US" sz="2000" dirty="0"/>
                  <a:t>model occasionally sees this subset, but never gets trained by this subset</a:t>
                </a:r>
              </a:p>
              <a:p>
                <a:r>
                  <a:rPr lang="en-US" sz="2000" dirty="0"/>
                  <a:t>Can be used more than once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95EEEBBC-D690-FCB9-64F5-50C4C901B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691" y="3526995"/>
                <a:ext cx="3797903" cy="2444128"/>
              </a:xfrm>
              <a:prstGeom prst="rect">
                <a:avLst/>
              </a:prstGeom>
              <a:blipFill>
                <a:blip r:embed="rId3"/>
                <a:stretch>
                  <a:fillRect l="-997" t="-1031" r="-1993" b="-1546"/>
                </a:stretch>
              </a:blipFill>
              <a:ln>
                <a:solidFill>
                  <a:srgbClr val="102B7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FBA792AF-8D2D-8F53-B584-C6982BE075E1}"/>
              </a:ext>
            </a:extLst>
          </p:cNvPr>
          <p:cNvGrpSpPr/>
          <p:nvPr/>
        </p:nvGrpSpPr>
        <p:grpSpPr>
          <a:xfrm>
            <a:off x="2590691" y="2280186"/>
            <a:ext cx="6601362" cy="1148814"/>
            <a:chOff x="2611395" y="3163329"/>
            <a:chExt cx="3418703" cy="114881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6B05DB-4094-2001-AC67-C9DD9F2DE673}"/>
                </a:ext>
              </a:extLst>
            </p:cNvPr>
            <p:cNvGrpSpPr/>
            <p:nvPr/>
          </p:nvGrpSpPr>
          <p:grpSpPr>
            <a:xfrm>
              <a:off x="2611395" y="3620164"/>
              <a:ext cx="3418703" cy="691979"/>
              <a:chOff x="2438400" y="3212391"/>
              <a:chExt cx="3418703" cy="69197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D0B0451-0EAE-8848-CB1F-76E70B4EF364}"/>
                  </a:ext>
                </a:extLst>
              </p:cNvPr>
              <p:cNvSpPr/>
              <p:nvPr/>
            </p:nvSpPr>
            <p:spPr>
              <a:xfrm>
                <a:off x="2438400" y="3212391"/>
                <a:ext cx="1777789" cy="691979"/>
              </a:xfrm>
              <a:prstGeom prst="rect">
                <a:avLst/>
              </a:prstGeom>
              <a:solidFill>
                <a:srgbClr val="102B72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</a:t>
                </a:r>
                <a:r>
                  <a:rPr lang="en-US" altLang="zh-CN" dirty="0">
                    <a:solidFill>
                      <a:schemeClr val="tx1"/>
                    </a:solidFill>
                  </a:rPr>
                  <a:t>raining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A0049AF-7A54-00F8-471A-2D3CC2F27DDD}"/>
                  </a:ext>
                </a:extLst>
              </p:cNvPr>
              <p:cNvSpPr/>
              <p:nvPr/>
            </p:nvSpPr>
            <p:spPr>
              <a:xfrm>
                <a:off x="5054354" y="3212391"/>
                <a:ext cx="802749" cy="691979"/>
              </a:xfrm>
              <a:prstGeom prst="rect">
                <a:avLst/>
              </a:prstGeom>
              <a:solidFill>
                <a:srgbClr val="B9A685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Testing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E385C15-29E6-6D6E-FCD1-76F084F8F65E}"/>
                  </a:ext>
                </a:extLst>
              </p:cNvPr>
              <p:cNvSpPr/>
              <p:nvPr/>
            </p:nvSpPr>
            <p:spPr>
              <a:xfrm>
                <a:off x="4210765" y="3212391"/>
                <a:ext cx="843589" cy="691979"/>
              </a:xfrm>
              <a:prstGeom prst="rect">
                <a:avLst/>
              </a:prstGeom>
              <a:solidFill>
                <a:srgbClr val="102B72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Validation</a:t>
                </a:r>
                <a:endParaRPr lang="en-SG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BD60F-4F3D-F835-98E0-987601C067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1395" y="3465706"/>
              <a:ext cx="3418703" cy="24714"/>
            </a:xfrm>
            <a:prstGeom prst="straightConnector1">
              <a:avLst/>
            </a:prstGeom>
            <a:ln w="9525"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9A530C-EF71-C98B-5BA7-5ECC05F4F1FB}"/>
                </a:ext>
              </a:extLst>
            </p:cNvPr>
            <p:cNvSpPr txBox="1"/>
            <p:nvPr/>
          </p:nvSpPr>
          <p:spPr>
            <a:xfrm>
              <a:off x="3670108" y="3163329"/>
              <a:ext cx="1426827" cy="327091"/>
            </a:xfrm>
            <a:prstGeom prst="rect">
              <a:avLst/>
            </a:prstGeom>
            <a:noFill/>
          </p:spPr>
          <p:txBody>
            <a:bodyPr wrap="none" rtlCol="0" anchor="b">
              <a:noAutofit/>
            </a:bodyPr>
            <a:lstStyle/>
            <a:p>
              <a:r>
                <a:rPr lang="en-US" b="1" dirty="0"/>
                <a:t>The whole dataset</a:t>
              </a:r>
              <a:endParaRPr lang="en-SG" b="1" dirty="0"/>
            </a:p>
          </p:txBody>
        </p:sp>
      </p:grp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C8F6C9F1-7371-E5FB-EA12-9ACA09294E74}"/>
              </a:ext>
            </a:extLst>
          </p:cNvPr>
          <p:cNvSpPr txBox="1">
            <a:spLocks/>
          </p:cNvSpPr>
          <p:nvPr/>
        </p:nvSpPr>
        <p:spPr>
          <a:xfrm>
            <a:off x="6524516" y="3526995"/>
            <a:ext cx="2677212" cy="2444128"/>
          </a:xfrm>
          <a:prstGeom prst="rect">
            <a:avLst/>
          </a:prstGeom>
          <a:noFill/>
          <a:ln>
            <a:solidFill>
              <a:srgbClr val="B9A685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000000"/>
                </a:solidFill>
              </a:rPr>
              <a:t>Well curated containing carefully sampled data that covers all types of rows in the data set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Used </a:t>
            </a:r>
            <a:r>
              <a:rPr lang="en-US" sz="2000" b="1" dirty="0">
                <a:solidFill>
                  <a:srgbClr val="102B72"/>
                </a:solidFill>
              </a:rPr>
              <a:t>only once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A0558C-93FD-CC7B-FB96-0026DE87DE5E}"/>
              </a:ext>
            </a:extLst>
          </p:cNvPr>
          <p:cNvCxnSpPr>
            <a:cxnSpLocks/>
          </p:cNvCxnSpPr>
          <p:nvPr/>
        </p:nvCxnSpPr>
        <p:spPr>
          <a:xfrm flipH="1">
            <a:off x="5761671" y="3416829"/>
            <a:ext cx="475424" cy="110166"/>
          </a:xfrm>
          <a:prstGeom prst="line">
            <a:avLst/>
          </a:prstGeom>
          <a:ln w="28575">
            <a:solidFill>
              <a:srgbClr val="102B72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54984F-641F-6A2E-50CF-5E9B08BAF842}"/>
              </a:ext>
            </a:extLst>
          </p:cNvPr>
          <p:cNvCxnSpPr>
            <a:cxnSpLocks/>
          </p:cNvCxnSpPr>
          <p:nvPr/>
        </p:nvCxnSpPr>
        <p:spPr>
          <a:xfrm flipH="1">
            <a:off x="8016875" y="3416829"/>
            <a:ext cx="236451" cy="110166"/>
          </a:xfrm>
          <a:prstGeom prst="line">
            <a:avLst/>
          </a:prstGeom>
          <a:ln w="28575">
            <a:solidFill>
              <a:srgbClr val="B9A68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86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train vs. validation vs. test split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16</a:t>
            </a:fld>
            <a:endParaRPr lang="en-S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E3CA30-6DF2-6E55-0327-7334140A1195}"/>
              </a:ext>
            </a:extLst>
          </p:cNvPr>
          <p:cNvGrpSpPr/>
          <p:nvPr/>
        </p:nvGrpSpPr>
        <p:grpSpPr>
          <a:xfrm>
            <a:off x="7429500" y="1770062"/>
            <a:ext cx="4175876" cy="3952875"/>
            <a:chOff x="7448550" y="2101849"/>
            <a:chExt cx="4175876" cy="3952875"/>
          </a:xfrm>
        </p:grpSpPr>
        <p:pic>
          <p:nvPicPr>
            <p:cNvPr id="25" name="Picture 4" descr="Picture 4">
              <a:extLst>
                <a:ext uri="{FF2B5EF4-FFF2-40B4-BE49-F238E27FC236}">
                  <a16:creationId xmlns:a16="http://schemas.microsoft.com/office/drawing/2014/main" id="{F0EA36D8-BC04-1F39-F602-086BCEB93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48550" y="2101849"/>
              <a:ext cx="4175876" cy="3952875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D62FA2-DA81-472D-82B3-01FE93B1D060}"/>
                </a:ext>
              </a:extLst>
            </p:cNvPr>
            <p:cNvSpPr txBox="1"/>
            <p:nvPr/>
          </p:nvSpPr>
          <p:spPr>
            <a:xfrm>
              <a:off x="7743824" y="2315339"/>
              <a:ext cx="3737725" cy="34778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 competitions on Kaggle release the validation set initially along with the training set. The actual testing set is only released before the competition closes. </a:t>
              </a:r>
            </a:p>
            <a:p>
              <a:endPara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sz="22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performance of the model on the testing data set determines the winner.</a:t>
              </a:r>
              <a:endParaRPr lang="en-SG" sz="2200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BAE2472-CDED-A9E8-7E47-FBB031C0A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050" y="1770062"/>
            <a:ext cx="5318942" cy="3952875"/>
          </a:xfrm>
          <a:prstGeom prst="rect">
            <a:avLst/>
          </a:prstGeom>
        </p:spPr>
      </p:pic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C1CC83F-5C3D-9406-05F5-02B79D9752AB}"/>
              </a:ext>
            </a:extLst>
          </p:cNvPr>
          <p:cNvSpPr txBox="1">
            <a:spLocks/>
          </p:cNvSpPr>
          <p:nvPr/>
        </p:nvSpPr>
        <p:spPr>
          <a:xfrm>
            <a:off x="838200" y="6097619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split original data set Social_Network_Ads.csv into train/validation/test</a:t>
            </a:r>
          </a:p>
        </p:txBody>
      </p:sp>
    </p:spTree>
    <p:extLst>
      <p:ext uri="{BB962C8B-B14F-4D97-AF65-F5344CB8AC3E}">
        <p14:creationId xmlns:p14="http://schemas.microsoft.com/office/powerpoint/2010/main" val="21850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CD0E36B-F6D8-9819-4E52-06BD94C3E7FB}"/>
              </a:ext>
            </a:extLst>
          </p:cNvPr>
          <p:cNvGrpSpPr/>
          <p:nvPr/>
        </p:nvGrpSpPr>
        <p:grpSpPr>
          <a:xfrm>
            <a:off x="934276" y="1669737"/>
            <a:ext cx="4895961" cy="4725586"/>
            <a:chOff x="6592126" y="1308382"/>
            <a:chExt cx="4895961" cy="4725586"/>
          </a:xfrm>
        </p:grpSpPr>
        <p:pic>
          <p:nvPicPr>
            <p:cNvPr id="8" name="Lasso Tradeoff.pdf" descr="Lasso Tradeoff.pdf">
              <a:extLst>
                <a:ext uri="{FF2B5EF4-FFF2-40B4-BE49-F238E27FC236}">
                  <a16:creationId xmlns:a16="http://schemas.microsoft.com/office/drawing/2014/main" id="{BD880808-0A5D-2D3A-EE00-3B06E32602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62501" y="1308382"/>
              <a:ext cx="4725586" cy="4725586"/>
            </a:xfrm>
            <a:prstGeom prst="rect">
              <a:avLst/>
            </a:prstGeom>
            <a:ln w="12700">
              <a:miter lim="400000"/>
              <a:headEnd/>
              <a:tailEnd/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7DC3177-8039-5250-F281-0D28644E0442}"/>
                    </a:ext>
                  </a:extLst>
                </p:cNvPr>
                <p:cNvSpPr/>
                <p:nvPr/>
              </p:nvSpPr>
              <p:spPr>
                <a:xfrm>
                  <a:off x="8851764" y="5657906"/>
                  <a:ext cx="800100" cy="2495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-ln</a:t>
                  </a:r>
                  <a:r>
                    <a:rPr lang="ar-AE" sz="1400" dirty="0">
                      <a:solidFill>
                        <a:schemeClr val="tx1"/>
                      </a:solidFill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ar-AE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a14:m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D7DC3177-8039-5250-F281-0D28644E0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1764" y="5657906"/>
                  <a:ext cx="800100" cy="249521"/>
                </a:xfrm>
                <a:prstGeom prst="rect">
                  <a:avLst/>
                </a:prstGeom>
                <a:blipFill>
                  <a:blip r:embed="rId3"/>
                  <a:stretch>
                    <a:fillRect t="-14634" b="-3658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11BD18-FF3E-60C2-8440-DA7626C7CAF1}"/>
                </a:ext>
              </a:extLst>
            </p:cNvPr>
            <p:cNvSpPr/>
            <p:nvPr/>
          </p:nvSpPr>
          <p:spPr>
            <a:xfrm rot="16200000">
              <a:off x="5500438" y="3500800"/>
              <a:ext cx="2524125" cy="3407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Mean-squared Error of validation data set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Choosing the </a:t>
                </a:r>
                <a:r>
                  <a:rPr lang="en-US" dirty="0">
                    <a:solidFill>
                      <a:srgbClr val="102B72"/>
                    </a:solidFill>
                  </a:rPr>
                  <a:t>best </a:t>
                </a:r>
                <a14:m>
                  <m:oMath xmlns:m="http://schemas.openxmlformats.org/officeDocument/2006/math">
                    <m:r>
                      <a:rPr lang="ar-AE" i="1" smtClean="0">
                        <a:solidFill>
                          <a:srgbClr val="102B7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dirty="0">
                    <a:solidFill>
                      <a:srgbClr val="102B72"/>
                    </a:solidFill>
                  </a:rPr>
                  <a:t> penalty </a:t>
                </a:r>
                <a:r>
                  <a:rPr lang="en-SG" dirty="0"/>
                  <a:t>weight for a model with 152 potential terms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087" t="-7834" b="-1474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0237" y="1984061"/>
            <a:ext cx="5667376" cy="314860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Sometimes we might want to choose larger 𝛼 to get a simpler model</a:t>
            </a:r>
          </a:p>
          <a:p>
            <a:r>
              <a:rPr lang="en-US" sz="2000" dirty="0"/>
              <a:t>As 𝛼 increases, the model complexity reduces and gets closer to the simplest model (mean of y)</a:t>
            </a:r>
          </a:p>
          <a:p>
            <a:r>
              <a:rPr lang="en-US" sz="2000" dirty="0"/>
              <a:t>High 𝛼 reduces overfitting, but can cause underfitting</a:t>
            </a:r>
          </a:p>
          <a:p>
            <a:r>
              <a:rPr lang="en-US" sz="2000" dirty="0"/>
              <a:t>𝛼 should be chosen wisely based on validation loss and model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17</a:t>
            </a:fld>
            <a:endParaRPr lang="en-SG"/>
          </a:p>
        </p:txBody>
      </p:sp>
      <p:grpSp>
        <p:nvGrpSpPr>
          <p:cNvPr id="12" name="Group">
            <a:extLst>
              <a:ext uri="{FF2B5EF4-FFF2-40B4-BE49-F238E27FC236}">
                <a16:creationId xmlns:a16="http://schemas.microsoft.com/office/drawing/2014/main" id="{635771CE-AF4A-5A89-24BD-B90AE24C9C81}"/>
              </a:ext>
            </a:extLst>
          </p:cNvPr>
          <p:cNvGrpSpPr/>
          <p:nvPr/>
        </p:nvGrpSpPr>
        <p:grpSpPr>
          <a:xfrm>
            <a:off x="1310522" y="6219135"/>
            <a:ext cx="4313843" cy="348813"/>
            <a:chOff x="264355" y="31459"/>
            <a:chExt cx="4313843" cy="348812"/>
          </a:xfrm>
        </p:grpSpPr>
        <p:sp>
          <p:nvSpPr>
            <p:cNvPr id="16" name="Close to mean">
              <a:extLst>
                <a:ext uri="{FF2B5EF4-FFF2-40B4-BE49-F238E27FC236}">
                  <a16:creationId xmlns:a16="http://schemas.microsoft.com/office/drawing/2014/main" id="{1FBE283C-C610-7984-38C3-42213E228905}"/>
                </a:ext>
              </a:extLst>
            </p:cNvPr>
            <p:cNvSpPr txBox="1"/>
            <p:nvPr/>
          </p:nvSpPr>
          <p:spPr>
            <a:xfrm>
              <a:off x="264355" y="31459"/>
              <a:ext cx="1814599" cy="348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>
                      <a:hueOff val="-82419"/>
                      <a:satOff val="-9511"/>
                      <a:lumOff val="-16341"/>
                    </a:schemeClr>
                  </a:solidFill>
                </a:defRPr>
              </a:lvl1pPr>
            </a:lstStyle>
            <a:p>
              <a:r>
                <a:rPr sz="1600" dirty="0">
                  <a:solidFill>
                    <a:schemeClr val="tx1"/>
                  </a:solidFill>
                </a:rPr>
                <a:t>Close to mean</a:t>
              </a:r>
              <a:r>
                <a:rPr lang="en-US" sz="1600" dirty="0">
                  <a:solidFill>
                    <a:schemeClr val="tx1"/>
                  </a:solidFill>
                </a:rPr>
                <a:t> of y</a:t>
              </a:r>
              <a:endParaRPr sz="1600" dirty="0">
                <a:solidFill>
                  <a:schemeClr val="tx1"/>
                </a:solidFill>
              </a:endParaRPr>
            </a:p>
          </p:txBody>
        </p:sp>
        <p:sp>
          <p:nvSpPr>
            <p:cNvPr id="17" name="Close to OLS">
              <a:extLst>
                <a:ext uri="{FF2B5EF4-FFF2-40B4-BE49-F238E27FC236}">
                  <a16:creationId xmlns:a16="http://schemas.microsoft.com/office/drawing/2014/main" id="{790F0326-0CAC-7CAD-C5C1-B017B33455EC}"/>
                </a:ext>
              </a:extLst>
            </p:cNvPr>
            <p:cNvSpPr txBox="1"/>
            <p:nvPr/>
          </p:nvSpPr>
          <p:spPr>
            <a:xfrm>
              <a:off x="3255720" y="31459"/>
              <a:ext cx="1322478" cy="3488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>
                  <a:solidFill>
                    <a:schemeClr val="accent5">
                      <a:hueOff val="-82419"/>
                      <a:satOff val="-9511"/>
                      <a:lumOff val="-16341"/>
                    </a:schemeClr>
                  </a:solidFill>
                </a:defRPr>
              </a:lvl1pPr>
            </a:lstStyle>
            <a:p>
              <a:r>
                <a:rPr sz="1600" dirty="0">
                  <a:solidFill>
                    <a:schemeClr val="tx1"/>
                  </a:solidFill>
                </a:rPr>
                <a:t>Close to OLS</a:t>
              </a:r>
            </a:p>
          </p:txBody>
        </p:sp>
        <p:sp>
          <p:nvSpPr>
            <p:cNvPr id="18" name="Line">
              <a:extLst>
                <a:ext uri="{FF2B5EF4-FFF2-40B4-BE49-F238E27FC236}">
                  <a16:creationId xmlns:a16="http://schemas.microsoft.com/office/drawing/2014/main" id="{3540859F-91D7-946E-54CD-4A587BDAB636}"/>
                </a:ext>
              </a:extLst>
            </p:cNvPr>
            <p:cNvSpPr/>
            <p:nvPr/>
          </p:nvSpPr>
          <p:spPr>
            <a:xfrm>
              <a:off x="2078954" y="205866"/>
              <a:ext cx="1176766" cy="0"/>
            </a:xfrm>
            <a:prstGeom prst="line">
              <a:avLst/>
            </a:prstGeom>
            <a:noFill/>
            <a:ln w="25400" cap="flat">
              <a:solidFill>
                <a:schemeClr val="bg1">
                  <a:lumMod val="65000"/>
                </a:schemeClr>
              </a:solidFill>
              <a:prstDash val="solid"/>
              <a:miter lim="400000"/>
              <a:headEnd type="triangle" w="med" len="med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0" marR="0" indent="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1pPr>
              <a:lvl2pPr marL="0" marR="0" indent="228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2pPr>
              <a:lvl3pPr marL="0" marR="0" indent="457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3pPr>
              <a:lvl4pPr marL="0" marR="0" indent="685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4pPr>
              <a:lvl5pPr marL="0" marR="0" indent="9144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5pPr>
              <a:lvl6pPr marL="0" marR="0" indent="11430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6pPr>
              <a:lvl7pPr marL="0" marR="0" indent="13716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7pPr>
              <a:lvl8pPr marL="0" marR="0" indent="16002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8pPr>
              <a:lvl9pPr marL="0" marR="0" indent="1828800" algn="ctr" defTabSz="584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 kumimoji="0" sz="2400" b="1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Helvetica Neue"/>
                  <a:ea typeface="Helvetica Neue"/>
                  <a:cs typeface="Helvetica Neue"/>
                  <a:sym typeface="Helvetica Neue"/>
                </a:defRPr>
              </a:lvl9pPr>
            </a:lstStyle>
            <a:p>
              <a:pPr>
                <a:defRPr sz="2200"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160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C156C702-8CF7-AE39-FB04-640590CE2AA1}"/>
                  </a:ext>
                </a:extLst>
              </p:cNvPr>
              <p:cNvSpPr/>
              <p:nvPr/>
            </p:nvSpPr>
            <p:spPr>
              <a:xfrm>
                <a:off x="342900" y="1669736"/>
                <a:ext cx="1178002" cy="476250"/>
              </a:xfrm>
              <a:prstGeom prst="wedgeRectCallout">
                <a:avLst>
                  <a:gd name="adj1" fmla="val 68243"/>
                  <a:gd name="adj2" fmla="val 20500"/>
                </a:avLst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SG" sz="1400" dirty="0">
                    <a:solidFill>
                      <a:schemeClr val="tx1"/>
                    </a:solidFill>
                  </a:rPr>
                  <a:t>No. of non- zeroes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SG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C156C702-8CF7-AE39-FB04-640590CE2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" y="1669736"/>
                <a:ext cx="1178002" cy="476250"/>
              </a:xfrm>
              <a:prstGeom prst="wedgeRectCallout">
                <a:avLst>
                  <a:gd name="adj1" fmla="val 68243"/>
                  <a:gd name="adj2" fmla="val 20500"/>
                </a:avLst>
              </a:prstGeom>
              <a:blipFill>
                <a:blip r:embed="rId5"/>
                <a:stretch>
                  <a:fillRect l="-858" t="-5000" b="-16250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E4F48739-68CB-F4E5-34F1-D33A1E9F3F01}"/>
              </a:ext>
            </a:extLst>
          </p:cNvPr>
          <p:cNvSpPr/>
          <p:nvPr/>
        </p:nvSpPr>
        <p:spPr>
          <a:xfrm>
            <a:off x="3003155" y="2304396"/>
            <a:ext cx="1540270" cy="476250"/>
          </a:xfrm>
          <a:prstGeom prst="wedgeRectCallout">
            <a:avLst>
              <a:gd name="adj1" fmla="val -59765"/>
              <a:gd name="adj2" fmla="val 26500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Best 𝛼 with min validation loss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B723A867-FEBB-A8DA-ADA6-0E8472B2A263}"/>
              </a:ext>
            </a:extLst>
          </p:cNvPr>
          <p:cNvSpPr/>
          <p:nvPr/>
        </p:nvSpPr>
        <p:spPr>
          <a:xfrm>
            <a:off x="2253846" y="3039501"/>
            <a:ext cx="1460904" cy="620432"/>
          </a:xfrm>
          <a:prstGeom prst="wedgeRectCallout">
            <a:avLst>
              <a:gd name="adj1" fmla="val -56146"/>
              <a:gd name="adj2" fmla="val 23275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larger 𝛼 gives a simpler model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663A3B-021F-8D3B-C4F0-BC5823F9507A}"/>
              </a:ext>
            </a:extLst>
          </p:cNvPr>
          <p:cNvSpPr txBox="1"/>
          <p:nvPr/>
        </p:nvSpPr>
        <p:spPr>
          <a:xfrm>
            <a:off x="6267717" y="5319957"/>
            <a:ext cx="5886575" cy="1015663"/>
          </a:xfrm>
          <a:prstGeom prst="rect">
            <a:avLst/>
          </a:prstGeom>
          <a:noFill/>
          <a:ln>
            <a:solidFill>
              <a:srgbClr val="B9A685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What if the data set is small and we need to split as 50% train, 25% validation, 25% test? Note that 25% validation cannot be used to train model</a:t>
            </a:r>
          </a:p>
        </p:txBody>
      </p:sp>
      <p:pic>
        <p:nvPicPr>
          <p:cNvPr id="26" name="Picture 84" descr="Picture 84">
            <a:extLst>
              <a:ext uri="{FF2B5EF4-FFF2-40B4-BE49-F238E27FC236}">
                <a16:creationId xmlns:a16="http://schemas.microsoft.com/office/drawing/2014/main" id="{44F2161E-4210-5B0F-E5FC-4BA4870D0BA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alphaModFix amt="43631"/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00517" y="5356004"/>
            <a:ext cx="567313" cy="113687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417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Cross-Validation to use validation </a:t>
            </a:r>
            <a:br>
              <a:rPr lang="en-US" dirty="0"/>
            </a:br>
            <a:r>
              <a:rPr lang="en-US" dirty="0"/>
              <a:t>data set for training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0500"/>
            <a:ext cx="11049000" cy="4607447"/>
          </a:xfrm>
        </p:spPr>
        <p:txBody>
          <a:bodyPr>
            <a:noAutofit/>
          </a:bodyPr>
          <a:lstStyle/>
          <a:p>
            <a:r>
              <a:rPr lang="en-US" sz="2400" dirty="0"/>
              <a:t>Divide a dataset D into k equal-sized subsets</a:t>
            </a:r>
          </a:p>
          <a:p>
            <a:r>
              <a:rPr lang="en-US" sz="2400" dirty="0"/>
              <a:t>Suppose k=5, the subsets are labelled as D1, D2, …, D5</a:t>
            </a:r>
          </a:p>
          <a:p>
            <a:r>
              <a:rPr lang="en-US" sz="2400" dirty="0"/>
              <a:t>Select 4 of the subsets as training set and the remaining one as validation set</a:t>
            </a:r>
          </a:p>
          <a:p>
            <a:r>
              <a:rPr lang="en-US" sz="2400" dirty="0"/>
              <a:t>Rotate to the next subset as validation</a:t>
            </a:r>
          </a:p>
          <a:p>
            <a:r>
              <a:rPr lang="en-US" sz="2400" dirty="0"/>
              <a:t>In k-fold cross validation, every subset is used to train the model as well as validate the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18</a:t>
            </a:fld>
            <a:endParaRPr lang="en-S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0958AA-CE96-4F94-BB32-374367D4D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68" y="4157724"/>
            <a:ext cx="6981038" cy="21986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6C54D7-4D30-D27E-2869-1DC46527277B}"/>
              </a:ext>
            </a:extLst>
          </p:cNvPr>
          <p:cNvSpPr txBox="1"/>
          <p:nvPr/>
        </p:nvSpPr>
        <p:spPr>
          <a:xfrm>
            <a:off x="230527" y="6360198"/>
            <a:ext cx="775142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Documentation: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3"/>
              </a:rPr>
              <a:t>https://scikit-learn.org/stable/modules/generated/sklearn.model_selection.cross_val_score.html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Example: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4"/>
              </a:rPr>
              <a:t>https://scikit-learn.org/stable/modules/cross_validation.html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69202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standard k-fold Cross-Validation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80228"/>
            <a:ext cx="10058401" cy="4987720"/>
          </a:xfrm>
        </p:spPr>
        <p:txBody>
          <a:bodyPr>
            <a:noAutofit/>
          </a:bodyPr>
          <a:lstStyle/>
          <a:p>
            <a:r>
              <a:rPr lang="en-US" dirty="0"/>
              <a:t>Stratified k-fold cross-validation</a:t>
            </a:r>
          </a:p>
          <a:p>
            <a:pPr lvl="1"/>
            <a:r>
              <a:rPr lang="en-US" dirty="0"/>
              <a:t>The training data set is divided in such a way so that the mean of y is approximately equal in all the k subsets</a:t>
            </a:r>
          </a:p>
          <a:p>
            <a:pPr lvl="1"/>
            <a:r>
              <a:rPr lang="en-US" dirty="0"/>
              <a:t>Reduce the selection bias caused by random division, such as all the same type of observations are placed into one single subset</a:t>
            </a:r>
          </a:p>
          <a:p>
            <a:endParaRPr lang="en-US" dirty="0"/>
          </a:p>
          <a:p>
            <a:r>
              <a:rPr lang="en-US" dirty="0"/>
              <a:t>Leave-one-out</a:t>
            </a:r>
          </a:p>
          <a:p>
            <a:pPr lvl="1"/>
            <a:r>
              <a:rPr lang="en-US" dirty="0"/>
              <a:t>At each step, one observation is randomly taken out as validation</a:t>
            </a:r>
          </a:p>
          <a:p>
            <a:pPr lvl="1"/>
            <a:r>
              <a:rPr lang="en-US" dirty="0"/>
              <a:t>Good for super small datasets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19</a:t>
            </a:fld>
            <a:endParaRPr lang="en-SG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79510-1FEA-C845-6487-6F0814E47E8E}"/>
              </a:ext>
            </a:extLst>
          </p:cNvPr>
          <p:cNvSpPr txBox="1"/>
          <p:nvPr/>
        </p:nvSpPr>
        <p:spPr>
          <a:xfrm>
            <a:off x="230527" y="6360198"/>
            <a:ext cx="775142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Documentation: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2"/>
              </a:rPr>
              <a:t>https://scikit-learn.org/stable/modules/generated/sklearn.model_selection.cross_val_score.html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Example: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3"/>
              </a:rPr>
              <a:t>https://scikit-learn.org/stable/modules/cross_validation.html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BD2355-9EA1-ABA6-9378-7BF84F0CA0AE}"/>
              </a:ext>
            </a:extLst>
          </p:cNvPr>
          <p:cNvSpPr txBox="1">
            <a:spLocks/>
          </p:cNvSpPr>
          <p:nvPr/>
        </p:nvSpPr>
        <p:spPr>
          <a:xfrm>
            <a:off x="838199" y="5707094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perform k-fold cross-validation on previous logistic regression with Ridge</a:t>
            </a:r>
          </a:p>
        </p:txBody>
      </p:sp>
    </p:spTree>
    <p:extLst>
      <p:ext uri="{BB962C8B-B14F-4D97-AF65-F5344CB8AC3E}">
        <p14:creationId xmlns:p14="http://schemas.microsoft.com/office/powerpoint/2010/main" val="163463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9A320C9-9735-4D13-8279-C1C674841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2544CF4-9B52-4A7B-A4B3-88C72729B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7126"/>
            <a:ext cx="11167447" cy="2018806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E75862C5-5C00-4421-BC7B-9B7B86DB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Linear regression gone wild </a:t>
            </a:r>
            <a:endParaRPr lang="en-SG" sz="40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89440EF-9BE9-4AE9-8C28-00B02296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6" name="Picture 15" descr="A blue curved line with red crosses&#10;&#10;Description automatically generated">
            <a:extLst>
              <a:ext uri="{FF2B5EF4-FFF2-40B4-BE49-F238E27FC236}">
                <a16:creationId xmlns:a16="http://schemas.microsoft.com/office/drawing/2014/main" id="{C1443637-C203-795F-3615-58C3BA91B3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2326" t="-730" r="2013" b="730"/>
          <a:stretch/>
        </p:blipFill>
        <p:spPr>
          <a:xfrm>
            <a:off x="4928918" y="4233638"/>
            <a:ext cx="1517934" cy="1228253"/>
          </a:xfrm>
          <a:prstGeom prst="rect">
            <a:avLst/>
          </a:prstGeom>
        </p:spPr>
      </p:pic>
      <p:pic>
        <p:nvPicPr>
          <p:cNvPr id="30" name="Picture 29" descr="A line with red x marks&#10;&#10;Description automatically generated">
            <a:extLst>
              <a:ext uri="{FF2B5EF4-FFF2-40B4-BE49-F238E27FC236}">
                <a16:creationId xmlns:a16="http://schemas.microsoft.com/office/drawing/2014/main" id="{48A865D2-A64E-FE0D-488D-82E7A9FF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686" y="3028021"/>
            <a:ext cx="1519372" cy="1228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/>
              </p:cNvSpPr>
              <p:nvPr/>
            </p:nvSpPr>
            <p:spPr>
              <a:xfrm>
                <a:off x="6309757" y="2620263"/>
                <a:ext cx="4504936" cy="3516976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 defTabSz="722376">
                  <a:spcAft>
                    <a:spcPts val="600"/>
                  </a:spcAft>
                </a:pP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Polynomial with second-order terms and interaction terms</a:t>
                </a:r>
                <a:endParaRPr lang="ar-AE" sz="1857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defTabSz="722376">
                  <a:spcAft>
                    <a:spcPts val="600"/>
                  </a:spcAft>
                </a:pPr>
                <a:r>
                  <a:rPr lang="ar-AE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3</a:t>
                </a: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input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ar-AE" sz="158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ar-AE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ar-AE" sz="1580" i="1" kern="12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ar-AE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lang="ar-AE" sz="1580" i="1" kern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sub>
                    </m:sSub>
                  </m:oMath>
                </a14:m>
                <a:endParaRPr lang="en-SG" sz="142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61188" lvl="1" defTabSz="722376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  <m:sup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  <m:sup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Sup>
                        <m:sSubSup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  <m:sup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bSup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ar-AE" sz="1422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b>
                          <m:r>
                            <a:rPr lang="ar-AE" sz="158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3</m:t>
                          </m:r>
                        </m:sub>
                      </m:sSub>
                      <m:r>
                        <a:rPr lang="ar-AE" sz="158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</m:oMath>
                  </m:oMathPara>
                </a14:m>
                <a:endParaRPr lang="en-SG" sz="1422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6 second-order terms</a:t>
                </a:r>
              </a:p>
              <a:p>
                <a:pPr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16 </a:t>
                </a:r>
                <a:r>
                  <a:rPr lang="en-SG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input variables</a:t>
                </a: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endParaRPr lang="en-US" sz="2212" kern="1200" dirty="0">
                  <a:solidFill>
                    <a:srgbClr val="000000"/>
                  </a:solidFill>
                  <a:latin typeface="+mn-lt"/>
                  <a:ea typeface="+mn-ea"/>
                  <a:cs typeface="+mn-cs"/>
                </a:endParaRP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136 second-order terms</a:t>
                </a: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No. of terms in the equation: 16 + 136 = 152</a:t>
                </a:r>
              </a:p>
              <a:p>
                <a:pPr marL="361188" lvl="1" defTabSz="722376">
                  <a:spcAft>
                    <a:spcPts val="600"/>
                  </a:spcAft>
                </a:pPr>
                <a:r>
                  <a:rPr lang="en-US" sz="1422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Do we have enough observations in the training data set?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757" y="2620263"/>
                <a:ext cx="4504936" cy="3516976"/>
              </a:xfrm>
              <a:prstGeom prst="rect">
                <a:avLst/>
              </a:prstGeom>
              <a:blipFill>
                <a:blip r:embed="rId6"/>
                <a:stretch>
                  <a:fillRect l="-281" t="-719" r="-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/>
          </p:cNvSpPr>
          <p:nvPr/>
        </p:nvSpPr>
        <p:spPr>
          <a:xfrm>
            <a:off x="8243694" y="5972917"/>
            <a:ext cx="2184212" cy="290723"/>
          </a:xfrm>
          <a:prstGeom prst="rect">
            <a:avLst/>
          </a:prstGeom>
        </p:spPr>
        <p:txBody>
          <a:bodyPr/>
          <a:lstStyle/>
          <a:p>
            <a:pPr defTabSz="722376">
              <a:spcAft>
                <a:spcPts val="600"/>
              </a:spcAft>
            </a:pPr>
            <a:fld id="{021E4C0F-1CDA-47F2-ADC0-257509396C99}" type="slidenum">
              <a:rPr lang="en-SG" sz="142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defTabSz="722376">
                <a:spcAft>
                  <a:spcPts val="600"/>
                </a:spcAft>
              </a:pPr>
              <a:t>2</a:t>
            </a:fld>
            <a:endParaRPr lang="en-SG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A089002-A145-B6DA-B8AC-492FA24CA03A}"/>
              </a:ext>
            </a:extLst>
          </p:cNvPr>
          <p:cNvSpPr txBox="1">
            <a:spLocks/>
          </p:cNvSpPr>
          <p:nvPr/>
        </p:nvSpPr>
        <p:spPr>
          <a:xfrm>
            <a:off x="2055095" y="2620263"/>
            <a:ext cx="4186406" cy="4302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594" indent="-180594" defTabSz="722376">
              <a:spcBef>
                <a:spcPts val="474"/>
              </a:spcBef>
            </a:pPr>
            <a:r>
              <a:rPr lang="en-SG" sz="17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Polynomial with </a:t>
            </a:r>
            <a:r>
              <a:rPr lang="en-US" sz="1738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exponentials </a:t>
            </a:r>
          </a:p>
          <a:p>
            <a:endParaRPr lang="en-SG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43B2E2-7F95-60FC-7DEE-1EAA2659FAFD}"/>
              </a:ext>
            </a:extLst>
          </p:cNvPr>
          <p:cNvSpPr txBox="1">
            <a:spLocks/>
          </p:cNvSpPr>
          <p:nvPr/>
        </p:nvSpPr>
        <p:spPr>
          <a:xfrm>
            <a:off x="2055092" y="2269730"/>
            <a:ext cx="3738948" cy="350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2376">
              <a:spcBef>
                <a:spcPts val="474"/>
              </a:spcBef>
              <a:buNone/>
            </a:pPr>
            <a:r>
              <a:rPr lang="en-US" sz="1738" b="1" kern="1200">
                <a:solidFill>
                  <a:srgbClr val="102B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Single input variable</a:t>
            </a:r>
            <a:endParaRPr lang="en-US" b="1">
              <a:solidFill>
                <a:srgbClr val="102B72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1B024C-3A55-AED9-B21F-DC6E592812FF}"/>
              </a:ext>
            </a:extLst>
          </p:cNvPr>
          <p:cNvSpPr txBox="1">
            <a:spLocks/>
          </p:cNvSpPr>
          <p:nvPr/>
        </p:nvSpPr>
        <p:spPr>
          <a:xfrm>
            <a:off x="6309757" y="2269730"/>
            <a:ext cx="3738948" cy="350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722376">
              <a:spcBef>
                <a:spcPts val="474"/>
              </a:spcBef>
              <a:buNone/>
            </a:pPr>
            <a:r>
              <a:rPr lang="en-US" sz="1738" b="1" kern="1200">
                <a:solidFill>
                  <a:srgbClr val="102B7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Multiple input variables</a:t>
            </a:r>
            <a:endParaRPr lang="en-US" b="1">
              <a:solidFill>
                <a:srgbClr val="102B72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96C03E-09E1-2358-EE78-D2585518FC85}"/>
              </a:ext>
            </a:extLst>
          </p:cNvPr>
          <p:cNvCxnSpPr>
            <a:cxnSpLocks/>
          </p:cNvCxnSpPr>
          <p:nvPr/>
        </p:nvCxnSpPr>
        <p:spPr>
          <a:xfrm>
            <a:off x="6370429" y="2620263"/>
            <a:ext cx="4368971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blue curved line with red crosses&#10;&#10;Description automatically generated">
            <a:extLst>
              <a:ext uri="{FF2B5EF4-FFF2-40B4-BE49-F238E27FC236}">
                <a16:creationId xmlns:a16="http://schemas.microsoft.com/office/drawing/2014/main" id="{E8AA6CF1-85CE-C130-B9FD-5E3098704A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181" t="2851" r="37158" b="-2851"/>
          <a:stretch/>
        </p:blipFill>
        <p:spPr>
          <a:xfrm>
            <a:off x="3326440" y="3536735"/>
            <a:ext cx="1517934" cy="12282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739FA8B-DC18-C03B-D132-7D24E4AA01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85503" y="4150862"/>
                <a:ext cx="883544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𝑥</m:t>
                    </m:r>
                  </m:oMath>
                </a14:m>
                <a:endParaRPr lang="en-SG" sz="180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9739FA8B-DC18-C03B-D132-7D24E4AA0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503" y="4150862"/>
                <a:ext cx="883544" cy="325759"/>
              </a:xfrm>
              <a:prstGeom prst="rect">
                <a:avLst/>
              </a:prstGeom>
              <a:blipFill>
                <a:blip r:embed="rId7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F8B7ADC-233B-45BD-FD35-AC4CD07E261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68265" y="4764988"/>
                <a:ext cx="1517933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SG" sz="1800"/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F8B7ADC-233B-45BD-FD35-AC4CD07E2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65" y="4764988"/>
                <a:ext cx="1517933" cy="325759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6F4BD12C-FD2D-0831-BFDE-1CC2F9D426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8514" y="5550226"/>
                <a:ext cx="1517934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𝑥</m:t>
                    </m:r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</m:oMath>
                </a14:m>
                <a:r>
                  <a:rPr lang="en-SG" sz="1422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  <m:r>
                      <a:rPr lang="en-US" sz="1422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nor/>
                      </m:rPr>
                      <a:rPr lang="en-SG" sz="1422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rPr>
                      <m:t> </m:t>
                    </m:r>
                    <m:sSub>
                      <m:sSubPr>
                        <m:ctrlP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SG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1422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p>
                    </m:sSup>
                  </m:oMath>
                </a14:m>
                <a:endParaRPr lang="en-SG" sz="180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6F4BD12C-FD2D-0831-BFDE-1CC2F9D42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514" y="5550226"/>
                <a:ext cx="1517934" cy="325759"/>
              </a:xfrm>
              <a:prstGeom prst="rect">
                <a:avLst/>
              </a:prstGeom>
              <a:blipFill>
                <a:blip r:embed="rId9"/>
                <a:stretch>
                  <a:fillRect b="-7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A0C8C98-EB37-1EE9-6A96-7D4FCA38AA0C}"/>
              </a:ext>
            </a:extLst>
          </p:cNvPr>
          <p:cNvCxnSpPr>
            <a:cxnSpLocks/>
          </p:cNvCxnSpPr>
          <p:nvPr/>
        </p:nvCxnSpPr>
        <p:spPr>
          <a:xfrm>
            <a:off x="2078407" y="2620263"/>
            <a:ext cx="3897650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C0E5F90-A417-A319-3B1A-D7855FAB46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4571" y="2970776"/>
                <a:ext cx="219936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SG" sz="1800"/>
              </a:p>
            </p:txBody>
          </p:sp>
        </mc:Choice>
        <mc:Fallback xmlns="">
          <p:sp>
            <p:nvSpPr>
              <p:cNvPr id="25" name="Content Placeholder 2">
                <a:extLst>
                  <a:ext uri="{FF2B5EF4-FFF2-40B4-BE49-F238E27FC236}">
                    <a16:creationId xmlns:a16="http://schemas.microsoft.com/office/drawing/2014/main" id="{4C0E5F90-A417-A319-3B1A-D7855FAB4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571" y="2970776"/>
                <a:ext cx="219936" cy="325759"/>
              </a:xfrm>
              <a:prstGeom prst="rect">
                <a:avLst/>
              </a:prstGeom>
              <a:blipFill>
                <a:blip r:embed="rId10"/>
                <a:stretch>
                  <a:fillRect r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2041A88-B47D-03BC-07FC-8EE3309E872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880" y="3649664"/>
                <a:ext cx="219936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SG" sz="180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2041A88-B47D-03BC-07FC-8EE3309E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880" y="3649664"/>
                <a:ext cx="219936" cy="325759"/>
              </a:xfrm>
              <a:prstGeom prst="rect">
                <a:avLst/>
              </a:prstGeom>
              <a:blipFill>
                <a:blip r:embed="rId11"/>
                <a:stretch>
                  <a:fillRect r="-1052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FEB84F3-3256-4F98-3D59-31E1ADAD1A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25270" y="4278776"/>
                <a:ext cx="219936" cy="3257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defTabSz="722376">
                  <a:spcBef>
                    <a:spcPts val="474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22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SG" sz="180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FEB84F3-3256-4F98-3D59-31E1ADAD1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270" y="4278776"/>
                <a:ext cx="219936" cy="325759"/>
              </a:xfrm>
              <a:prstGeom prst="rect">
                <a:avLst/>
              </a:prstGeom>
              <a:blipFill>
                <a:blip r:embed="rId12"/>
                <a:stretch>
                  <a:fillRect r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 5">
            <a:extLst>
              <a:ext uri="{FF2B5EF4-FFF2-40B4-BE49-F238E27FC236}">
                <a16:creationId xmlns:a16="http://schemas.microsoft.com/office/drawing/2014/main" id="{C355FEE3-3CE7-BC11-00BE-1F7A415661EA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gray">
          <a:xfrm rot="1511311" flipH="1" flipV="1">
            <a:off x="2790544" y="3487164"/>
            <a:ext cx="401430" cy="362029"/>
          </a:xfrm>
          <a:custGeom>
            <a:avLst/>
            <a:gdLst>
              <a:gd name="T0" fmla="*/ 225 w 697"/>
              <a:gd name="T1" fmla="*/ 0 h 1024"/>
              <a:gd name="T2" fmla="*/ 0 w 697"/>
              <a:gd name="T3" fmla="*/ 279 h 1024"/>
              <a:gd name="T4" fmla="*/ 225 w 697"/>
              <a:gd name="T5" fmla="*/ 560 h 1024"/>
              <a:gd name="T6" fmla="*/ 225 w 697"/>
              <a:gd name="T7" fmla="*/ 405 h 1024"/>
              <a:gd name="T8" fmla="*/ 264 w 697"/>
              <a:gd name="T9" fmla="*/ 409 h 1024"/>
              <a:gd name="T10" fmla="*/ 303 w 697"/>
              <a:gd name="T11" fmla="*/ 416 h 1024"/>
              <a:gd name="T12" fmla="*/ 341 w 697"/>
              <a:gd name="T13" fmla="*/ 428 h 1024"/>
              <a:gd name="T14" fmla="*/ 378 w 697"/>
              <a:gd name="T15" fmla="*/ 443 h 1024"/>
              <a:gd name="T16" fmla="*/ 414 w 697"/>
              <a:gd name="T17" fmla="*/ 461 h 1024"/>
              <a:gd name="T18" fmla="*/ 449 w 697"/>
              <a:gd name="T19" fmla="*/ 485 h 1024"/>
              <a:gd name="T20" fmla="*/ 483 w 697"/>
              <a:gd name="T21" fmla="*/ 511 h 1024"/>
              <a:gd name="T22" fmla="*/ 514 w 697"/>
              <a:gd name="T23" fmla="*/ 541 h 1024"/>
              <a:gd name="T24" fmla="*/ 543 w 697"/>
              <a:gd name="T25" fmla="*/ 574 h 1024"/>
              <a:gd name="T26" fmla="*/ 571 w 697"/>
              <a:gd name="T27" fmla="*/ 609 h 1024"/>
              <a:gd name="T28" fmla="*/ 596 w 697"/>
              <a:gd name="T29" fmla="*/ 648 h 1024"/>
              <a:gd name="T30" fmla="*/ 619 w 697"/>
              <a:gd name="T31" fmla="*/ 689 h 1024"/>
              <a:gd name="T32" fmla="*/ 638 w 697"/>
              <a:gd name="T33" fmla="*/ 732 h 1024"/>
              <a:gd name="T34" fmla="*/ 655 w 697"/>
              <a:gd name="T35" fmla="*/ 778 h 1024"/>
              <a:gd name="T36" fmla="*/ 669 w 697"/>
              <a:gd name="T37" fmla="*/ 825 h 1024"/>
              <a:gd name="T38" fmla="*/ 681 w 697"/>
              <a:gd name="T39" fmla="*/ 873 h 1024"/>
              <a:gd name="T40" fmla="*/ 689 w 697"/>
              <a:gd name="T41" fmla="*/ 922 h 1024"/>
              <a:gd name="T42" fmla="*/ 694 w 697"/>
              <a:gd name="T43" fmla="*/ 972 h 1024"/>
              <a:gd name="T44" fmla="*/ 696 w 697"/>
              <a:gd name="T45" fmla="*/ 1023 h 1024"/>
              <a:gd name="T46" fmla="*/ 695 w 697"/>
              <a:gd name="T47" fmla="*/ 963 h 1024"/>
              <a:gd name="T48" fmla="*/ 692 w 697"/>
              <a:gd name="T49" fmla="*/ 904 h 1024"/>
              <a:gd name="T50" fmla="*/ 687 w 697"/>
              <a:gd name="T51" fmla="*/ 846 h 1024"/>
              <a:gd name="T52" fmla="*/ 679 w 697"/>
              <a:gd name="T53" fmla="*/ 788 h 1024"/>
              <a:gd name="T54" fmla="*/ 669 w 697"/>
              <a:gd name="T55" fmla="*/ 732 h 1024"/>
              <a:gd name="T56" fmla="*/ 658 w 697"/>
              <a:gd name="T57" fmla="*/ 677 h 1024"/>
              <a:gd name="T58" fmla="*/ 643 w 697"/>
              <a:gd name="T59" fmla="*/ 623 h 1024"/>
              <a:gd name="T60" fmla="*/ 628 w 697"/>
              <a:gd name="T61" fmla="*/ 571 h 1024"/>
              <a:gd name="T62" fmla="*/ 610 w 697"/>
              <a:gd name="T63" fmla="*/ 522 h 1024"/>
              <a:gd name="T64" fmla="*/ 591 w 697"/>
              <a:gd name="T65" fmla="*/ 474 h 1024"/>
              <a:gd name="T66" fmla="*/ 570 w 697"/>
              <a:gd name="T67" fmla="*/ 429 h 1024"/>
              <a:gd name="T68" fmla="*/ 547 w 697"/>
              <a:gd name="T69" fmla="*/ 387 h 1024"/>
              <a:gd name="T70" fmla="*/ 524 w 697"/>
              <a:gd name="T71" fmla="*/ 348 h 1024"/>
              <a:gd name="T72" fmla="*/ 498 w 697"/>
              <a:gd name="T73" fmla="*/ 311 h 1024"/>
              <a:gd name="T74" fmla="*/ 471 w 697"/>
              <a:gd name="T75" fmla="*/ 278 h 1024"/>
              <a:gd name="T76" fmla="*/ 443 w 697"/>
              <a:gd name="T77" fmla="*/ 248 h 1024"/>
              <a:gd name="T78" fmla="*/ 413 w 697"/>
              <a:gd name="T79" fmla="*/ 222 h 1024"/>
              <a:gd name="T80" fmla="*/ 384 w 697"/>
              <a:gd name="T81" fmla="*/ 199 h 1024"/>
              <a:gd name="T82" fmla="*/ 353 w 697"/>
              <a:gd name="T83" fmla="*/ 180 h 1024"/>
              <a:gd name="T84" fmla="*/ 322 w 697"/>
              <a:gd name="T85" fmla="*/ 165 h 1024"/>
              <a:gd name="T86" fmla="*/ 290 w 697"/>
              <a:gd name="T87" fmla="*/ 154 h 1024"/>
              <a:gd name="T88" fmla="*/ 258 w 697"/>
              <a:gd name="T89" fmla="*/ 146 h 1024"/>
              <a:gd name="T90" fmla="*/ 225 w 697"/>
              <a:gd name="T91" fmla="*/ 142 h 1024"/>
              <a:gd name="T92" fmla="*/ 225 w 697"/>
              <a:gd name="T93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7" h="1024">
                <a:moveTo>
                  <a:pt x="225" y="0"/>
                </a:moveTo>
                <a:lnTo>
                  <a:pt x="0" y="279"/>
                </a:lnTo>
                <a:lnTo>
                  <a:pt x="225" y="560"/>
                </a:lnTo>
                <a:lnTo>
                  <a:pt x="225" y="405"/>
                </a:lnTo>
                <a:lnTo>
                  <a:pt x="264" y="409"/>
                </a:lnTo>
                <a:lnTo>
                  <a:pt x="303" y="416"/>
                </a:lnTo>
                <a:lnTo>
                  <a:pt x="341" y="428"/>
                </a:lnTo>
                <a:lnTo>
                  <a:pt x="378" y="443"/>
                </a:lnTo>
                <a:lnTo>
                  <a:pt x="414" y="461"/>
                </a:lnTo>
                <a:lnTo>
                  <a:pt x="449" y="485"/>
                </a:lnTo>
                <a:lnTo>
                  <a:pt x="483" y="511"/>
                </a:lnTo>
                <a:lnTo>
                  <a:pt x="514" y="541"/>
                </a:lnTo>
                <a:lnTo>
                  <a:pt x="543" y="574"/>
                </a:lnTo>
                <a:lnTo>
                  <a:pt x="571" y="609"/>
                </a:lnTo>
                <a:lnTo>
                  <a:pt x="596" y="648"/>
                </a:lnTo>
                <a:lnTo>
                  <a:pt x="619" y="689"/>
                </a:lnTo>
                <a:lnTo>
                  <a:pt x="638" y="732"/>
                </a:lnTo>
                <a:lnTo>
                  <a:pt x="655" y="778"/>
                </a:lnTo>
                <a:lnTo>
                  <a:pt x="669" y="825"/>
                </a:lnTo>
                <a:lnTo>
                  <a:pt x="681" y="873"/>
                </a:lnTo>
                <a:lnTo>
                  <a:pt x="689" y="922"/>
                </a:lnTo>
                <a:lnTo>
                  <a:pt x="694" y="972"/>
                </a:lnTo>
                <a:lnTo>
                  <a:pt x="696" y="1023"/>
                </a:lnTo>
                <a:lnTo>
                  <a:pt x="695" y="963"/>
                </a:lnTo>
                <a:lnTo>
                  <a:pt x="692" y="904"/>
                </a:lnTo>
                <a:lnTo>
                  <a:pt x="687" y="846"/>
                </a:lnTo>
                <a:lnTo>
                  <a:pt x="679" y="788"/>
                </a:lnTo>
                <a:lnTo>
                  <a:pt x="669" y="732"/>
                </a:lnTo>
                <a:lnTo>
                  <a:pt x="658" y="677"/>
                </a:lnTo>
                <a:lnTo>
                  <a:pt x="643" y="623"/>
                </a:lnTo>
                <a:lnTo>
                  <a:pt x="628" y="571"/>
                </a:lnTo>
                <a:lnTo>
                  <a:pt x="610" y="522"/>
                </a:lnTo>
                <a:lnTo>
                  <a:pt x="591" y="474"/>
                </a:lnTo>
                <a:lnTo>
                  <a:pt x="570" y="429"/>
                </a:lnTo>
                <a:lnTo>
                  <a:pt x="547" y="387"/>
                </a:lnTo>
                <a:lnTo>
                  <a:pt x="524" y="348"/>
                </a:lnTo>
                <a:lnTo>
                  <a:pt x="498" y="311"/>
                </a:lnTo>
                <a:lnTo>
                  <a:pt x="471" y="278"/>
                </a:lnTo>
                <a:lnTo>
                  <a:pt x="443" y="248"/>
                </a:lnTo>
                <a:lnTo>
                  <a:pt x="413" y="222"/>
                </a:lnTo>
                <a:lnTo>
                  <a:pt x="384" y="199"/>
                </a:lnTo>
                <a:lnTo>
                  <a:pt x="353" y="180"/>
                </a:lnTo>
                <a:lnTo>
                  <a:pt x="322" y="165"/>
                </a:lnTo>
                <a:lnTo>
                  <a:pt x="290" y="154"/>
                </a:lnTo>
                <a:lnTo>
                  <a:pt x="258" y="146"/>
                </a:lnTo>
                <a:lnTo>
                  <a:pt x="225" y="142"/>
                </a:lnTo>
                <a:lnTo>
                  <a:pt x="225" y="0"/>
                </a:lnTo>
              </a:path>
            </a:pathLst>
          </a:custGeom>
          <a:gradFill rotWithShape="1">
            <a:gsLst>
              <a:gs pos="0">
                <a:srgbClr val="D2C6B1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066B92BD-E7E1-8605-E980-FC9BC2CF859B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gray">
          <a:xfrm rot="1511311" flipH="1" flipV="1">
            <a:off x="4384356" y="4097761"/>
            <a:ext cx="401430" cy="362029"/>
          </a:xfrm>
          <a:custGeom>
            <a:avLst/>
            <a:gdLst>
              <a:gd name="T0" fmla="*/ 225 w 697"/>
              <a:gd name="T1" fmla="*/ 0 h 1024"/>
              <a:gd name="T2" fmla="*/ 0 w 697"/>
              <a:gd name="T3" fmla="*/ 279 h 1024"/>
              <a:gd name="T4" fmla="*/ 225 w 697"/>
              <a:gd name="T5" fmla="*/ 560 h 1024"/>
              <a:gd name="T6" fmla="*/ 225 w 697"/>
              <a:gd name="T7" fmla="*/ 405 h 1024"/>
              <a:gd name="T8" fmla="*/ 264 w 697"/>
              <a:gd name="T9" fmla="*/ 409 h 1024"/>
              <a:gd name="T10" fmla="*/ 303 w 697"/>
              <a:gd name="T11" fmla="*/ 416 h 1024"/>
              <a:gd name="T12" fmla="*/ 341 w 697"/>
              <a:gd name="T13" fmla="*/ 428 h 1024"/>
              <a:gd name="T14" fmla="*/ 378 w 697"/>
              <a:gd name="T15" fmla="*/ 443 h 1024"/>
              <a:gd name="T16" fmla="*/ 414 w 697"/>
              <a:gd name="T17" fmla="*/ 461 h 1024"/>
              <a:gd name="T18" fmla="*/ 449 w 697"/>
              <a:gd name="T19" fmla="*/ 485 h 1024"/>
              <a:gd name="T20" fmla="*/ 483 w 697"/>
              <a:gd name="T21" fmla="*/ 511 h 1024"/>
              <a:gd name="T22" fmla="*/ 514 w 697"/>
              <a:gd name="T23" fmla="*/ 541 h 1024"/>
              <a:gd name="T24" fmla="*/ 543 w 697"/>
              <a:gd name="T25" fmla="*/ 574 h 1024"/>
              <a:gd name="T26" fmla="*/ 571 w 697"/>
              <a:gd name="T27" fmla="*/ 609 h 1024"/>
              <a:gd name="T28" fmla="*/ 596 w 697"/>
              <a:gd name="T29" fmla="*/ 648 h 1024"/>
              <a:gd name="T30" fmla="*/ 619 w 697"/>
              <a:gd name="T31" fmla="*/ 689 h 1024"/>
              <a:gd name="T32" fmla="*/ 638 w 697"/>
              <a:gd name="T33" fmla="*/ 732 h 1024"/>
              <a:gd name="T34" fmla="*/ 655 w 697"/>
              <a:gd name="T35" fmla="*/ 778 h 1024"/>
              <a:gd name="T36" fmla="*/ 669 w 697"/>
              <a:gd name="T37" fmla="*/ 825 h 1024"/>
              <a:gd name="T38" fmla="*/ 681 w 697"/>
              <a:gd name="T39" fmla="*/ 873 h 1024"/>
              <a:gd name="T40" fmla="*/ 689 w 697"/>
              <a:gd name="T41" fmla="*/ 922 h 1024"/>
              <a:gd name="T42" fmla="*/ 694 w 697"/>
              <a:gd name="T43" fmla="*/ 972 h 1024"/>
              <a:gd name="T44" fmla="*/ 696 w 697"/>
              <a:gd name="T45" fmla="*/ 1023 h 1024"/>
              <a:gd name="T46" fmla="*/ 695 w 697"/>
              <a:gd name="T47" fmla="*/ 963 h 1024"/>
              <a:gd name="T48" fmla="*/ 692 w 697"/>
              <a:gd name="T49" fmla="*/ 904 h 1024"/>
              <a:gd name="T50" fmla="*/ 687 w 697"/>
              <a:gd name="T51" fmla="*/ 846 h 1024"/>
              <a:gd name="T52" fmla="*/ 679 w 697"/>
              <a:gd name="T53" fmla="*/ 788 h 1024"/>
              <a:gd name="T54" fmla="*/ 669 w 697"/>
              <a:gd name="T55" fmla="*/ 732 h 1024"/>
              <a:gd name="T56" fmla="*/ 658 w 697"/>
              <a:gd name="T57" fmla="*/ 677 h 1024"/>
              <a:gd name="T58" fmla="*/ 643 w 697"/>
              <a:gd name="T59" fmla="*/ 623 h 1024"/>
              <a:gd name="T60" fmla="*/ 628 w 697"/>
              <a:gd name="T61" fmla="*/ 571 h 1024"/>
              <a:gd name="T62" fmla="*/ 610 w 697"/>
              <a:gd name="T63" fmla="*/ 522 h 1024"/>
              <a:gd name="T64" fmla="*/ 591 w 697"/>
              <a:gd name="T65" fmla="*/ 474 h 1024"/>
              <a:gd name="T66" fmla="*/ 570 w 697"/>
              <a:gd name="T67" fmla="*/ 429 h 1024"/>
              <a:gd name="T68" fmla="*/ 547 w 697"/>
              <a:gd name="T69" fmla="*/ 387 h 1024"/>
              <a:gd name="T70" fmla="*/ 524 w 697"/>
              <a:gd name="T71" fmla="*/ 348 h 1024"/>
              <a:gd name="T72" fmla="*/ 498 w 697"/>
              <a:gd name="T73" fmla="*/ 311 h 1024"/>
              <a:gd name="T74" fmla="*/ 471 w 697"/>
              <a:gd name="T75" fmla="*/ 278 h 1024"/>
              <a:gd name="T76" fmla="*/ 443 w 697"/>
              <a:gd name="T77" fmla="*/ 248 h 1024"/>
              <a:gd name="T78" fmla="*/ 413 w 697"/>
              <a:gd name="T79" fmla="*/ 222 h 1024"/>
              <a:gd name="T80" fmla="*/ 384 w 697"/>
              <a:gd name="T81" fmla="*/ 199 h 1024"/>
              <a:gd name="T82" fmla="*/ 353 w 697"/>
              <a:gd name="T83" fmla="*/ 180 h 1024"/>
              <a:gd name="T84" fmla="*/ 322 w 697"/>
              <a:gd name="T85" fmla="*/ 165 h 1024"/>
              <a:gd name="T86" fmla="*/ 290 w 697"/>
              <a:gd name="T87" fmla="*/ 154 h 1024"/>
              <a:gd name="T88" fmla="*/ 258 w 697"/>
              <a:gd name="T89" fmla="*/ 146 h 1024"/>
              <a:gd name="T90" fmla="*/ 225 w 697"/>
              <a:gd name="T91" fmla="*/ 142 h 1024"/>
              <a:gd name="T92" fmla="*/ 225 w 697"/>
              <a:gd name="T93" fmla="*/ 0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697" h="1024">
                <a:moveTo>
                  <a:pt x="225" y="0"/>
                </a:moveTo>
                <a:lnTo>
                  <a:pt x="0" y="279"/>
                </a:lnTo>
                <a:lnTo>
                  <a:pt x="225" y="560"/>
                </a:lnTo>
                <a:lnTo>
                  <a:pt x="225" y="405"/>
                </a:lnTo>
                <a:lnTo>
                  <a:pt x="264" y="409"/>
                </a:lnTo>
                <a:lnTo>
                  <a:pt x="303" y="416"/>
                </a:lnTo>
                <a:lnTo>
                  <a:pt x="341" y="428"/>
                </a:lnTo>
                <a:lnTo>
                  <a:pt x="378" y="443"/>
                </a:lnTo>
                <a:lnTo>
                  <a:pt x="414" y="461"/>
                </a:lnTo>
                <a:lnTo>
                  <a:pt x="449" y="485"/>
                </a:lnTo>
                <a:lnTo>
                  <a:pt x="483" y="511"/>
                </a:lnTo>
                <a:lnTo>
                  <a:pt x="514" y="541"/>
                </a:lnTo>
                <a:lnTo>
                  <a:pt x="543" y="574"/>
                </a:lnTo>
                <a:lnTo>
                  <a:pt x="571" y="609"/>
                </a:lnTo>
                <a:lnTo>
                  <a:pt x="596" y="648"/>
                </a:lnTo>
                <a:lnTo>
                  <a:pt x="619" y="689"/>
                </a:lnTo>
                <a:lnTo>
                  <a:pt x="638" y="732"/>
                </a:lnTo>
                <a:lnTo>
                  <a:pt x="655" y="778"/>
                </a:lnTo>
                <a:lnTo>
                  <a:pt x="669" y="825"/>
                </a:lnTo>
                <a:lnTo>
                  <a:pt x="681" y="873"/>
                </a:lnTo>
                <a:lnTo>
                  <a:pt x="689" y="922"/>
                </a:lnTo>
                <a:lnTo>
                  <a:pt x="694" y="972"/>
                </a:lnTo>
                <a:lnTo>
                  <a:pt x="696" y="1023"/>
                </a:lnTo>
                <a:lnTo>
                  <a:pt x="695" y="963"/>
                </a:lnTo>
                <a:lnTo>
                  <a:pt x="692" y="904"/>
                </a:lnTo>
                <a:lnTo>
                  <a:pt x="687" y="846"/>
                </a:lnTo>
                <a:lnTo>
                  <a:pt x="679" y="788"/>
                </a:lnTo>
                <a:lnTo>
                  <a:pt x="669" y="732"/>
                </a:lnTo>
                <a:lnTo>
                  <a:pt x="658" y="677"/>
                </a:lnTo>
                <a:lnTo>
                  <a:pt x="643" y="623"/>
                </a:lnTo>
                <a:lnTo>
                  <a:pt x="628" y="571"/>
                </a:lnTo>
                <a:lnTo>
                  <a:pt x="610" y="522"/>
                </a:lnTo>
                <a:lnTo>
                  <a:pt x="591" y="474"/>
                </a:lnTo>
                <a:lnTo>
                  <a:pt x="570" y="429"/>
                </a:lnTo>
                <a:lnTo>
                  <a:pt x="547" y="387"/>
                </a:lnTo>
                <a:lnTo>
                  <a:pt x="524" y="348"/>
                </a:lnTo>
                <a:lnTo>
                  <a:pt x="498" y="311"/>
                </a:lnTo>
                <a:lnTo>
                  <a:pt x="471" y="278"/>
                </a:lnTo>
                <a:lnTo>
                  <a:pt x="443" y="248"/>
                </a:lnTo>
                <a:lnTo>
                  <a:pt x="413" y="222"/>
                </a:lnTo>
                <a:lnTo>
                  <a:pt x="384" y="199"/>
                </a:lnTo>
                <a:lnTo>
                  <a:pt x="353" y="180"/>
                </a:lnTo>
                <a:lnTo>
                  <a:pt x="322" y="165"/>
                </a:lnTo>
                <a:lnTo>
                  <a:pt x="290" y="154"/>
                </a:lnTo>
                <a:lnTo>
                  <a:pt x="258" y="146"/>
                </a:lnTo>
                <a:lnTo>
                  <a:pt x="225" y="142"/>
                </a:lnTo>
                <a:lnTo>
                  <a:pt x="225" y="0"/>
                </a:lnTo>
              </a:path>
            </a:pathLst>
          </a:custGeom>
          <a:gradFill rotWithShape="1">
            <a:gsLst>
              <a:gs pos="0">
                <a:srgbClr val="D2C6B1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9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3397"/>
                <a:ext cx="10515600" cy="1273233"/>
              </a:xfrm>
            </p:spPr>
            <p:txBody>
              <a:bodyPr>
                <a:normAutofit/>
              </a:bodyPr>
              <a:lstStyle/>
              <a:p>
                <a:r>
                  <a:rPr lang="en-US" sz="4000"/>
                  <a:t>One more twist on choosing the best </a:t>
                </a:r>
                <a14:m>
                  <m:oMath xmlns:m="http://schemas.openxmlformats.org/officeDocument/2006/math">
                    <m:r>
                      <a:rPr lang="ar-AE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SG" sz="4000"/>
                  <a:t> penalty weight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3397"/>
                <a:ext cx="10515600" cy="1273233"/>
              </a:xfrm>
              <a:blipFill>
                <a:blip r:embed="rId2"/>
                <a:stretch>
                  <a:fillRect l="-2171" t="-9901" b="-17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</p:spPr>
            <p:txBody>
              <a:bodyPr>
                <a:normAutofit/>
              </a:bodyPr>
              <a:lstStyle/>
              <a:p>
                <a:r>
                  <a:rPr lang="en-US" sz="2200"/>
                  <a:t>Based on validation performance, we already choose LASSO with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/>
                  <a:t> = 250</a:t>
                </a:r>
              </a:p>
              <a:p>
                <a:r>
                  <a:rPr lang="en-US" sz="2200"/>
                  <a:t>However, we find out that the loss for test data set when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200"/>
                  <a:t> = 250 is higher than loss when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/>
                  <a:t>=100</a:t>
                </a:r>
              </a:p>
              <a:p>
                <a:r>
                  <a:rPr lang="en-US" sz="2200"/>
                  <a:t>Shall we choose </a:t>
                </a:r>
                <a14:m>
                  <m:oMath xmlns:m="http://schemas.openxmlformats.org/officeDocument/2006/math"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ar-AE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/>
                  <a:t>= 100? No</a:t>
                </a:r>
              </a:p>
              <a:p>
                <a:r>
                  <a:rPr lang="en-US" sz="2200"/>
                  <a:t>Why? Because then test data set becomes part of training+validation data set, and the model might be tuned to fit test data set and cannot generalize to future data set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78024"/>
                <a:ext cx="10515600" cy="3694176"/>
              </a:xfrm>
              <a:blipFill>
                <a:blip r:embed="rId3"/>
                <a:stretch>
                  <a:fillRect l="-724" t="-2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21E4C0F-1CDA-47F2-ADC0-257509396C99}" type="slidenum">
              <a:rPr lang="en-SG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SG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curve beyond Bias-</a:t>
            </a:r>
            <a:r>
              <a:rPr lang="en-US" dirty="0" err="1"/>
              <a:t>Variancae</a:t>
            </a:r>
            <a:r>
              <a:rPr lang="en-US" dirty="0"/>
              <a:t>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580228"/>
                <a:ext cx="12192000" cy="486697"/>
              </a:xfr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>
                <a:noAutofit/>
              </a:bodyPr>
              <a:lstStyle/>
              <a:p>
                <a:pPr marL="0" indent="0" algn="ctr">
                  <a:buNone/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Previous Bias-Variance tradeoff is for fixed N in a given data set; What 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bg2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580228"/>
                <a:ext cx="12192000" cy="486697"/>
              </a:xfrm>
              <a:blipFill>
                <a:blip r:embed="rId2"/>
                <a:stretch>
                  <a:fillRect t="-6098" b="-13415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21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8C97-AA80-EF95-AD3A-F0430B09A6BB}"/>
                  </a:ext>
                </a:extLst>
              </p:cNvPr>
              <p:cNvSpPr txBox="1"/>
              <p:nvPr/>
            </p:nvSpPr>
            <p:spPr>
              <a:xfrm>
                <a:off x="613118" y="5383958"/>
                <a:ext cx="4495800" cy="1030795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N: number of samples in the training set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: in-sample (i.e. train) error (loss)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bg2">
                        <a:lumMod val="10000"/>
                      </a:schemeClr>
                    </a:solidFill>
                  </a:rPr>
                  <a:t>: out-of-sample (i.e. test) error (loss)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008C97-AA80-EF95-AD3A-F0430B09A6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18" y="5383958"/>
                <a:ext cx="4495800" cy="1030795"/>
              </a:xfrm>
              <a:prstGeom prst="rect">
                <a:avLst/>
              </a:prstGeom>
              <a:blipFill>
                <a:blip r:embed="rId3"/>
                <a:stretch>
                  <a:fillRect l="-1083" t="-2339" b="-7018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" descr="Image">
            <a:extLst>
              <a:ext uri="{FF2B5EF4-FFF2-40B4-BE49-F238E27FC236}">
                <a16:creationId xmlns:a16="http://schemas.microsoft.com/office/drawing/2014/main" id="{5AED77E8-DE18-F946-AAA2-982BB46FD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18" y="2262377"/>
            <a:ext cx="6736661" cy="2992897"/>
          </a:xfrm>
          <a:prstGeom prst="rect">
            <a:avLst/>
          </a:prstGeom>
          <a:ln w="12700">
            <a:miter lim="4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EB287DC-2DF0-2503-8678-5B80580AF68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1585" y="2690953"/>
                <a:ext cx="4200133" cy="3506997"/>
              </a:xfrm>
              <a:prstGeom prst="rect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Which model has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? Complex model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Why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increase as N increases? </a:t>
                </a:r>
              </a:p>
              <a:p>
                <a:pPr lvl="1"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Larger training set makes it harder to find a perfect fit</a:t>
                </a:r>
              </a:p>
              <a:p>
                <a:pPr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Which one has lower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? </a:t>
                </a:r>
              </a:p>
              <a:p>
                <a:pPr lvl="1"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Small N =&gt; simple model</a:t>
                </a:r>
              </a:p>
              <a:p>
                <a:pPr lvl="1">
                  <a:defRPr>
                    <a:solidFill>
                      <a:schemeClr val="accent5">
                        <a:hueOff val="-82419"/>
                        <a:satOff val="-9512"/>
                        <a:lumOff val="-16342"/>
                      </a:schemeClr>
                    </a:solidFill>
                  </a:defRPr>
                </a:pPr>
                <a:r>
                  <a:rPr lang="en-US" sz="2000" dirty="0">
                    <a:solidFill>
                      <a:schemeClr val="bg2">
                        <a:lumMod val="10000"/>
                      </a:schemeClr>
                    </a:solidFill>
                  </a:rPr>
                  <a:t>Big N =&gt; complex model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3EB287DC-2DF0-2503-8678-5B80580A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585" y="2690953"/>
                <a:ext cx="4200133" cy="3506997"/>
              </a:xfrm>
              <a:prstGeom prst="rect">
                <a:avLst/>
              </a:prstGeom>
              <a:blipFill>
                <a:blip r:embed="rId5"/>
                <a:stretch>
                  <a:fillRect l="-1158" t="-519"/>
                </a:stretch>
              </a:blipFill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6CC0DB8-6268-0B4C-1D40-E1C6932343ED}"/>
              </a:ext>
            </a:extLst>
          </p:cNvPr>
          <p:cNvSpPr txBox="1"/>
          <p:nvPr/>
        </p:nvSpPr>
        <p:spPr>
          <a:xfrm>
            <a:off x="7691585" y="2262377"/>
            <a:ext cx="4200133" cy="430887"/>
          </a:xfrm>
          <a:prstGeom prst="rect">
            <a:avLst/>
          </a:prstGeom>
          <a:solidFill>
            <a:srgbClr val="B9A685">
              <a:alpha val="20000"/>
            </a:srgb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defRPr>
                <a:solidFill>
                  <a:schemeClr val="accent5">
                    <a:hueOff val="-82419"/>
                    <a:satOff val="-9512"/>
                    <a:lumOff val="-16342"/>
                  </a:schemeClr>
                </a:solidFill>
              </a:defRPr>
            </a:pPr>
            <a:r>
              <a:rPr lang="en-US" sz="2200" dirty="0">
                <a:solidFill>
                  <a:schemeClr val="bg2">
                    <a:lumMod val="10000"/>
                  </a:schemeClr>
                </a:solidFill>
              </a:rPr>
              <a:t>Observations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26B2A5-4A9A-DBA7-AC86-17258AE4D94F}"/>
              </a:ext>
            </a:extLst>
          </p:cNvPr>
          <p:cNvSpPr txBox="1"/>
          <p:nvPr/>
        </p:nvSpPr>
        <p:spPr>
          <a:xfrm>
            <a:off x="230527" y="6522554"/>
            <a:ext cx="77514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Source: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6"/>
              </a:rPr>
              <a:t>https://home.work.caltech.edu/slides/slides08.pdf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(</a:t>
            </a:r>
            <a:r>
              <a:rPr lang="fr-FR" sz="1050" b="0" i="0" u="none" strike="noStrike" cap="none" dirty="0" err="1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Caltech's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Machine Learning Course)</a:t>
            </a:r>
          </a:p>
        </p:txBody>
      </p:sp>
    </p:spTree>
    <p:extLst>
      <p:ext uri="{BB962C8B-B14F-4D97-AF65-F5344CB8AC3E}">
        <p14:creationId xmlns:p14="http://schemas.microsoft.com/office/powerpoint/2010/main" val="61343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79AFA-8CC2-ED3C-A79E-F9FBAC98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Learning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D61EB-D13F-0E25-37DF-1B40EA056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objective: Minimize the true (unknown) prediction error risk</a:t>
            </a:r>
          </a:p>
          <a:p>
            <a:endParaRPr lang="en-US" dirty="0"/>
          </a:p>
          <a:p>
            <a:r>
              <a:rPr lang="en-US" dirty="0"/>
              <a:t>Trade-off: Approximation vs. Estimation Error</a:t>
            </a:r>
          </a:p>
          <a:p>
            <a:r>
              <a:rPr lang="en-US" dirty="0"/>
              <a:t>Hypothesis Space Complexity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Generalization Bound: (High probability)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22E9F-C279-2678-D5FD-9ED9178C0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2256009"/>
            <a:ext cx="316230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1AF632-6885-7404-12EA-67DFE146D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038" y="3939509"/>
            <a:ext cx="6845300" cy="939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D2D8B2-8325-063B-4251-3F99E49EA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2650" y="5492290"/>
            <a:ext cx="5346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6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C92328-FD89-306C-90BA-212B2E456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Approximation Error and Estimation Error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A6CF1E97-1BD8-19C0-33EB-220833CF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314028"/>
            <a:ext cx="7214616" cy="420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858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C5F12-63B3-D800-CCA5-F126A1D8E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Tradeoff</a:t>
            </a:r>
          </a:p>
        </p:txBody>
      </p:sp>
      <p:pic>
        <p:nvPicPr>
          <p:cNvPr id="4" name="Picture 3" descr="A diagram of a graph&#10;&#10;AI-generated content may be incorrect.">
            <a:extLst>
              <a:ext uri="{FF2B5EF4-FFF2-40B4-BE49-F238E27FC236}">
                <a16:creationId xmlns:a16="http://schemas.microsoft.com/office/drawing/2014/main" id="{AD3A6D11-0EE5-4D60-4F14-33AF2257B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306436"/>
            <a:ext cx="7225748" cy="42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6631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70FA6-7C74-1D25-1C50-6FFDB9D5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altLang="zh-CN" sz="4000"/>
              <a:t>Homework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62A9-C3D6-CADC-89F5-C447FAC70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zh-CN" sz="2000"/>
          </a:p>
          <a:p>
            <a:r>
              <a:rPr lang="en-US" altLang="zh-CN" sz="2000"/>
              <a:t>Post</a:t>
            </a:r>
            <a:r>
              <a:rPr lang="zh-CN" altLang="en-US" sz="2000"/>
              <a:t> </a:t>
            </a:r>
            <a:r>
              <a:rPr lang="en-US" altLang="zh-CN" sz="2000"/>
              <a:t>learning</a:t>
            </a:r>
            <a:r>
              <a:rPr lang="zh-CN" altLang="en-US" sz="2000"/>
              <a:t> </a:t>
            </a:r>
            <a:r>
              <a:rPr lang="en-US" altLang="zh-CN" sz="2000"/>
              <a:t>reflections</a:t>
            </a:r>
            <a:r>
              <a:rPr lang="zh-CN" altLang="en-US" sz="2000"/>
              <a:t> </a:t>
            </a:r>
            <a:r>
              <a:rPr lang="en-US" altLang="zh-CN" sz="2000"/>
              <a:t>and</a:t>
            </a:r>
            <a:r>
              <a:rPr lang="zh-CN" altLang="en-US" sz="2000"/>
              <a:t> </a:t>
            </a:r>
            <a:r>
              <a:rPr lang="en-US" altLang="zh-CN" sz="2000"/>
              <a:t>questions</a:t>
            </a:r>
            <a:r>
              <a:rPr lang="zh-CN" altLang="en-US" sz="2000"/>
              <a:t> </a:t>
            </a:r>
            <a:r>
              <a:rPr lang="en-US" altLang="zh-CN" sz="2000"/>
              <a:t>if</a:t>
            </a:r>
            <a:r>
              <a:rPr lang="zh-CN" altLang="en-US" sz="2000"/>
              <a:t> </a:t>
            </a:r>
            <a:r>
              <a:rPr lang="en-US" altLang="zh-CN" sz="2000"/>
              <a:t>any.</a:t>
            </a:r>
          </a:p>
          <a:p>
            <a:pPr marL="0" indent="0">
              <a:buNone/>
            </a:pPr>
            <a:endParaRPr lang="en-US" sz="2000"/>
          </a:p>
          <a:p>
            <a:r>
              <a:rPr lang="en-US" altLang="zh-CN" sz="2000"/>
              <a:t>Complete</a:t>
            </a:r>
            <a:r>
              <a:rPr lang="zh-CN" altLang="en-US" sz="2000"/>
              <a:t> </a:t>
            </a:r>
            <a:r>
              <a:rPr lang="en-US" altLang="zh-CN" sz="2000"/>
              <a:t>group</a:t>
            </a:r>
            <a:r>
              <a:rPr lang="zh-CN" altLang="en-US" sz="2000"/>
              <a:t> </a:t>
            </a:r>
            <a:r>
              <a:rPr lang="en-US" altLang="zh-CN" sz="2000"/>
              <a:t>assignment</a:t>
            </a:r>
            <a:r>
              <a:rPr lang="zh-CN" altLang="en-US" sz="2000"/>
              <a:t> </a:t>
            </a:r>
            <a:r>
              <a:rPr lang="en-US" altLang="zh-CN" sz="2000"/>
              <a:t>and</a:t>
            </a:r>
            <a:r>
              <a:rPr lang="zh-CN" altLang="en-US" sz="2000"/>
              <a:t> </a:t>
            </a:r>
            <a:r>
              <a:rPr lang="en-US" altLang="zh-CN" sz="2000"/>
              <a:t>project</a:t>
            </a:r>
            <a:r>
              <a:rPr lang="zh-CN" altLang="en-US" sz="2000"/>
              <a:t> </a:t>
            </a:r>
            <a:r>
              <a:rPr lang="en-US" altLang="zh-CN" sz="2000"/>
              <a:t>proposal.</a:t>
            </a:r>
            <a:r>
              <a:rPr lang="zh-CN" altLang="en-US" sz="2000"/>
              <a:t> </a:t>
            </a:r>
            <a:r>
              <a:rPr lang="en-US" altLang="zh-CN" sz="2000"/>
              <a:t>Submit</a:t>
            </a:r>
            <a:r>
              <a:rPr lang="zh-CN" altLang="en-US" sz="2000"/>
              <a:t> </a:t>
            </a:r>
            <a:r>
              <a:rPr lang="en-US" altLang="zh-CN" sz="2000"/>
              <a:t>as</a:t>
            </a:r>
            <a:r>
              <a:rPr lang="zh-CN" altLang="en-US" sz="2000"/>
              <a:t> </a:t>
            </a:r>
            <a:r>
              <a:rPr lang="en-US" altLang="zh-CN" sz="2000"/>
              <a:t>a</a:t>
            </a:r>
            <a:r>
              <a:rPr lang="zh-CN" altLang="en-US" sz="2000"/>
              <a:t> </a:t>
            </a:r>
            <a:r>
              <a:rPr lang="en-US" altLang="zh-CN" sz="2000"/>
              <a:t>group</a:t>
            </a:r>
            <a:r>
              <a:rPr lang="zh-CN" altLang="en-US" sz="2000"/>
              <a:t> </a:t>
            </a:r>
            <a:r>
              <a:rPr lang="en-US" altLang="zh-CN" sz="2000"/>
              <a:t>before</a:t>
            </a:r>
            <a:r>
              <a:rPr lang="zh-CN" altLang="en-US" sz="2000"/>
              <a:t> </a:t>
            </a:r>
            <a:r>
              <a:rPr lang="en-US" altLang="zh-CN" sz="2000"/>
              <a:t>week</a:t>
            </a:r>
            <a:r>
              <a:rPr lang="zh-CN" altLang="en-US" sz="2000"/>
              <a:t> </a:t>
            </a:r>
            <a:r>
              <a:rPr lang="en-US" altLang="zh-CN" sz="2000"/>
              <a:t>5</a:t>
            </a:r>
            <a:r>
              <a:rPr lang="zh-CN" altLang="en-US" sz="2000"/>
              <a:t> </a:t>
            </a:r>
            <a:r>
              <a:rPr lang="en-US" altLang="zh-CN" sz="2000"/>
              <a:t>lecture.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Books stacked on a table">
            <a:extLst>
              <a:ext uri="{FF2B5EF4-FFF2-40B4-BE49-F238E27FC236}">
                <a16:creationId xmlns:a16="http://schemas.microsoft.com/office/drawing/2014/main" id="{C7FD4AB6-7C0A-C8E4-BD3B-4ACD9C82D1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3" r="19306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66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6075"/>
            <a:ext cx="10515600" cy="1325563"/>
          </a:xfrm>
        </p:spPr>
        <p:txBody>
          <a:bodyPr/>
          <a:lstStyle/>
          <a:p>
            <a:r>
              <a:rPr lang="en-US" dirty="0"/>
              <a:t>Property price prediction: Bias vs.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769200" y="4542410"/>
                <a:ext cx="5385092" cy="1969515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SG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SG" sz="1800" dirty="0"/>
                      <m:t> </m:t>
                    </m:r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lang="en-SG" sz="1800" dirty="0"/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Low bias</a:t>
                </a:r>
                <a:r>
                  <a:rPr lang="en-US" sz="1800" dirty="0"/>
                  <a:t>: Perfect fit is possible for training data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High variance</a:t>
                </a:r>
                <a:r>
                  <a:rPr lang="en-US" sz="1800" dirty="0">
                    <a:solidFill>
                      <a:srgbClr val="202122"/>
                    </a:solidFill>
                  </a:rPr>
                  <a:t>: </a:t>
                </a:r>
                <a:r>
                  <a:rPr lang="en-US" sz="1800" dirty="0"/>
                  <a:t>if one row in the training data set changes, model changes a lot 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Overfitting</a:t>
                </a:r>
                <a:r>
                  <a:rPr lang="en-US" sz="1800" dirty="0"/>
                  <a:t>: fails to generalize the solution for new data, e.g., testing data set</a:t>
                </a:r>
                <a:endParaRPr lang="en-US" sz="1800" b="1" dirty="0">
                  <a:solidFill>
                    <a:srgbClr val="102B72"/>
                  </a:solidFill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9200" y="4542410"/>
                <a:ext cx="5385092" cy="1969515"/>
              </a:xfrm>
              <a:blipFill>
                <a:blip r:embed="rId4"/>
                <a:stretch>
                  <a:fillRect l="-679" t="-310" r="-1357" b="-4954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3</a:t>
            </a:fld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5C8CA-C8FE-F443-69C0-21201DE8A8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2327" t="4312" r="4315" b="730"/>
          <a:stretch/>
        </p:blipFill>
        <p:spPr>
          <a:xfrm>
            <a:off x="7742105" y="2400300"/>
            <a:ext cx="2209259" cy="1864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D0A8EE-AB60-B32A-1840-C239A99976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69200" y="2696340"/>
                <a:ext cx="1106254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1800" dirty="0"/>
                  <a:t> (price)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43D0A8EE-AB60-B32A-1840-C239A9997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200" y="2696340"/>
                <a:ext cx="1106254" cy="409128"/>
              </a:xfrm>
              <a:prstGeom prst="rect">
                <a:avLst/>
              </a:prstGeom>
              <a:blipFill>
                <a:blip r:embed="rId6"/>
                <a:stretch>
                  <a:fillRect t="-7463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929926-07D7-5BEC-FD41-54ACEF343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91863" y="4208058"/>
                <a:ext cx="1353628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dirty="0"/>
                  <a:t> (area)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1929926-07D7-5BEC-FD41-54ACEF343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863" y="4208058"/>
                <a:ext cx="1353628" cy="409128"/>
              </a:xfrm>
              <a:prstGeom prst="rect">
                <a:avLst/>
              </a:prstGeom>
              <a:blipFill>
                <a:blip r:embed="rId7"/>
                <a:stretch>
                  <a:fillRect t="-7463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86412A3F-BDA0-E993-21E5-592F7FD8FCAB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975" b="9248"/>
          <a:stretch/>
        </p:blipFill>
        <p:spPr>
          <a:xfrm>
            <a:off x="1704975" y="2425263"/>
            <a:ext cx="2314122" cy="1864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282CBB6-EDDB-FEAF-EC5F-3564B7541B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8450" y="2717382"/>
                <a:ext cx="1106254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SG" sz="1800" dirty="0"/>
                  <a:t> (price)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0282CBB6-EDDB-FEAF-EC5F-3564B754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450" y="2717382"/>
                <a:ext cx="1106254" cy="409128"/>
              </a:xfrm>
              <a:prstGeom prst="rect">
                <a:avLst/>
              </a:prstGeom>
              <a:blipFill>
                <a:blip r:embed="rId9"/>
                <a:stretch>
                  <a:fillRect t="-8955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868463-0D50-80E9-2C13-12DFF2C36F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31243" y="4208058"/>
                <a:ext cx="1259320" cy="40912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SG" sz="1800" dirty="0"/>
                  <a:t> (area) </a:t>
                </a: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868463-0D50-80E9-2C13-12DFF2C36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43" y="4208058"/>
                <a:ext cx="1259320" cy="409128"/>
              </a:xfrm>
              <a:prstGeom prst="rect">
                <a:avLst/>
              </a:prstGeom>
              <a:blipFill>
                <a:blip r:embed="rId10"/>
                <a:stretch>
                  <a:fillRect t="-7463" b="-13433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D37418F-D02F-2586-6B39-D0089FD11EB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1359" y="4542410"/>
                <a:ext cx="5680699" cy="22039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6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SG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SG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1800" dirty="0"/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High bias</a:t>
                </a:r>
                <a:r>
                  <a:rPr lang="en-US" sz="1800" dirty="0"/>
                  <a:t>: Perfect fit impossible even with infinite training data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Low variance</a:t>
                </a:r>
                <a:r>
                  <a:rPr lang="en-US" sz="1800" dirty="0"/>
                  <a:t>: if one row in the training data set changes, model does not change much</a:t>
                </a:r>
              </a:p>
              <a:p>
                <a:r>
                  <a:rPr lang="en-US" sz="1800" b="1" dirty="0">
                    <a:solidFill>
                      <a:srgbClr val="102B72"/>
                    </a:solidFill>
                  </a:rPr>
                  <a:t>Underfitting</a:t>
                </a:r>
                <a:r>
                  <a:rPr lang="en-US" sz="1800" dirty="0"/>
                  <a:t>: fail to capture important characteristics in the data set</a:t>
                </a:r>
                <a:endParaRPr lang="en-US" sz="1800" b="1" dirty="0">
                  <a:solidFill>
                    <a:srgbClr val="102B72"/>
                  </a:solidFill>
                </a:endParaRPr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6D37418F-D02F-2586-6B39-D0089FD11E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59" y="4542410"/>
                <a:ext cx="5680699" cy="2203941"/>
              </a:xfrm>
              <a:prstGeom prst="rect">
                <a:avLst/>
              </a:prstGeom>
              <a:blipFill>
                <a:blip r:embed="rId11"/>
                <a:stretch>
                  <a:fillRect l="-751" t="-276" b="-6077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utoShape 37">
            <a:extLst>
              <a:ext uri="{FF2B5EF4-FFF2-40B4-BE49-F238E27FC236}">
                <a16:creationId xmlns:a16="http://schemas.microsoft.com/office/drawing/2014/main" id="{1BA822BA-E7DB-DDBB-9FE2-B0CA50F689C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46969" y="1390641"/>
            <a:ext cx="5385092" cy="941560"/>
          </a:xfrm>
          <a:prstGeom prst="homePlate">
            <a:avLst>
              <a:gd name="adj" fmla="val 27368"/>
            </a:avLst>
          </a:prstGeom>
          <a:solidFill>
            <a:srgbClr val="D2C6B1">
              <a:alpha val="3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82880" tIns="0" rIns="0" bIns="0" anchor="ctr">
            <a:noAutofit/>
          </a:bodyPr>
          <a:lstStyle/>
          <a:p>
            <a:r>
              <a:rPr lang="en-US" b="1" dirty="0">
                <a:solidFill>
                  <a:srgbClr val="102B72"/>
                </a:solidFill>
              </a:rPr>
              <a:t>Bias</a:t>
            </a:r>
            <a:r>
              <a:rPr lang="en-US" dirty="0"/>
              <a:t>: inherent error from the model even with infinite training data; "biased" to a particular kind of solution (e.g., simple linear regression below)</a:t>
            </a:r>
          </a:p>
        </p:txBody>
      </p:sp>
      <p:sp>
        <p:nvSpPr>
          <p:cNvPr id="17" name="AutoShape 37">
            <a:extLst>
              <a:ext uri="{FF2B5EF4-FFF2-40B4-BE49-F238E27FC236}">
                <a16:creationId xmlns:a16="http://schemas.microsoft.com/office/drawing/2014/main" id="{DB57951B-6F3C-3F07-911A-4C80EF9530B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 flipH="1">
            <a:off x="6332059" y="1390641"/>
            <a:ext cx="5612289" cy="941560"/>
          </a:xfrm>
          <a:prstGeom prst="homePlate">
            <a:avLst>
              <a:gd name="adj" fmla="val 31157"/>
            </a:avLst>
          </a:prstGeom>
          <a:solidFill>
            <a:srgbClr val="D2C6B1">
              <a:alpha val="30000"/>
            </a:srgbClr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lIns="182880" tIns="0" rIns="0" bIns="0" anchor="ctr">
            <a:noAutofit/>
          </a:bodyPr>
          <a:lstStyle/>
          <a:p>
            <a:r>
              <a:rPr lang="en-US" b="1" dirty="0">
                <a:solidFill>
                  <a:srgbClr val="102B72"/>
                </a:solidFill>
              </a:rPr>
              <a:t>Variance</a:t>
            </a:r>
            <a:r>
              <a:rPr lang="en-US" dirty="0"/>
              <a:t>: how much the model would change if a different training data set</a:t>
            </a:r>
          </a:p>
        </p:txBody>
      </p:sp>
    </p:spTree>
    <p:extLst>
      <p:ext uri="{BB962C8B-B14F-4D97-AF65-F5344CB8AC3E}">
        <p14:creationId xmlns:p14="http://schemas.microsoft.com/office/powerpoint/2010/main" val="114359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0A895-8C88-6577-EEA8-FF797B861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Increasing model complexity leads to overfitting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5CC0C477-FEEA-A918-B514-F53CAFF6E5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1849803"/>
            <a:ext cx="10512547" cy="44415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065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814F300-2D58-32A5-CFF4-5A84A4F93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618" y="2127882"/>
            <a:ext cx="5560034" cy="3926164"/>
          </a:xfrm>
          <a:prstGeom prst="rect">
            <a:avLst/>
          </a:prstGeom>
        </p:spPr>
      </p:pic>
      <p:sp>
        <p:nvSpPr>
          <p:cNvPr id="15" name="Trapezoid 14">
            <a:extLst>
              <a:ext uri="{FF2B5EF4-FFF2-40B4-BE49-F238E27FC236}">
                <a16:creationId xmlns:a16="http://schemas.microsoft.com/office/drawing/2014/main" id="{4A294254-3A17-AC39-3A7D-C9B89380869A}"/>
              </a:ext>
            </a:extLst>
          </p:cNvPr>
          <p:cNvSpPr/>
          <p:nvPr/>
        </p:nvSpPr>
        <p:spPr>
          <a:xfrm rot="16200000" flipH="1">
            <a:off x="3400737" y="3548148"/>
            <a:ext cx="5390528" cy="676102"/>
          </a:xfrm>
          <a:prstGeom prst="trapezoid">
            <a:avLst>
              <a:gd name="adj" fmla="val 353566"/>
            </a:avLst>
          </a:prstGeom>
          <a:gradFill flip="none" rotWithShape="1">
            <a:gsLst>
              <a:gs pos="0">
                <a:srgbClr val="997D4E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Bias-variance tradeoff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5</a:t>
            </a:fld>
            <a:endParaRPr lang="en-SG"/>
          </a:p>
        </p:txBody>
      </p:sp>
      <p:pic>
        <p:nvPicPr>
          <p:cNvPr id="6" name="Image" descr="Image">
            <a:extLst>
              <a:ext uri="{FF2B5EF4-FFF2-40B4-BE49-F238E27FC236}">
                <a16:creationId xmlns:a16="http://schemas.microsoft.com/office/drawing/2014/main" id="{7D399BAF-BC99-7DDA-E27B-BB472F77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129" y="1831091"/>
            <a:ext cx="3846316" cy="4335847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5E6ED0F9-2FEF-D549-0F68-CC2DB6E39C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43300" y="4752975"/>
            <a:ext cx="914400" cy="914400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C17C7B36-9173-9A8C-BEDA-83D5E30F85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847850" y="2971800"/>
            <a:ext cx="914400" cy="914400"/>
          </a:xfrm>
          <a:prstGeom prst="rect">
            <a:avLst/>
          </a:prstGeom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12F6BA4B-B465-0512-B01C-869C6E22A32A}"/>
              </a:ext>
            </a:extLst>
          </p:cNvPr>
          <p:cNvSpPr/>
          <p:nvPr/>
        </p:nvSpPr>
        <p:spPr>
          <a:xfrm>
            <a:off x="630311" y="1912553"/>
            <a:ext cx="1034167" cy="663033"/>
          </a:xfrm>
          <a:prstGeom prst="wedgeRectCallout">
            <a:avLst>
              <a:gd name="adj1" fmla="val 56031"/>
              <a:gd name="adj2" fmla="val 73424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Hard to obtain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DFE2CDAA-5CE6-26F9-98AA-134F72A4ECBC}"/>
              </a:ext>
            </a:extLst>
          </p:cNvPr>
          <p:cNvSpPr/>
          <p:nvPr/>
        </p:nvSpPr>
        <p:spPr>
          <a:xfrm rot="19018613">
            <a:off x="2648645" y="4007703"/>
            <a:ext cx="1068768" cy="235284"/>
          </a:xfrm>
          <a:prstGeom prst="leftRightArrow">
            <a:avLst/>
          </a:prstGeom>
          <a:noFill/>
          <a:ln>
            <a:solidFill>
              <a:srgbClr val="B9A6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1908509-5A34-FC6C-E027-5EA29F1034D7}"/>
              </a:ext>
            </a:extLst>
          </p:cNvPr>
          <p:cNvSpPr/>
          <p:nvPr/>
        </p:nvSpPr>
        <p:spPr>
          <a:xfrm>
            <a:off x="4802445" y="3554683"/>
            <a:ext cx="955505" cy="663033"/>
          </a:xfrm>
          <a:prstGeom prst="wedgeRectCallout">
            <a:avLst>
              <a:gd name="adj1" fmla="val -208445"/>
              <a:gd name="adj2" fmla="val 38946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tradeoff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FE32E35-0FFA-2C4D-7951-07E9F125BCB3}"/>
              </a:ext>
            </a:extLst>
          </p:cNvPr>
          <p:cNvSpPr/>
          <p:nvPr/>
        </p:nvSpPr>
        <p:spPr>
          <a:xfrm>
            <a:off x="8444858" y="2409825"/>
            <a:ext cx="1832617" cy="948783"/>
          </a:xfrm>
          <a:prstGeom prst="wedgeRectCallout">
            <a:avLst>
              <a:gd name="adj1" fmla="val -7886"/>
              <a:gd name="adj2" fmla="val 13519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Best point between Bias and Variance 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CA8DB62-5EBC-512B-D704-73FD5512FF61}"/>
              </a:ext>
            </a:extLst>
          </p:cNvPr>
          <p:cNvSpPr txBox="1">
            <a:spLocks/>
          </p:cNvSpPr>
          <p:nvPr/>
        </p:nvSpPr>
        <p:spPr>
          <a:xfrm>
            <a:off x="838200" y="6262807"/>
            <a:ext cx="10715625" cy="36933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Wingdings" panose="05000000000000000000" pitchFamily="2" charset="2"/>
              <a:buChar char="§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Roboto" panose="02000000000000000000" pitchFamily="2" charset="0"/>
              <a:buChar char="-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Exercise: check the difference between simple vs. complex model</a:t>
            </a:r>
          </a:p>
        </p:txBody>
      </p:sp>
    </p:spTree>
    <p:extLst>
      <p:ext uri="{BB962C8B-B14F-4D97-AF65-F5344CB8AC3E}">
        <p14:creationId xmlns:p14="http://schemas.microsoft.com/office/powerpoint/2010/main" val="148128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2674A9-C81A-37B9-DB78-A0F5C7671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More on bias-variance tradeoff</a:t>
            </a:r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3C303205-E75E-92D5-92F3-EA9C3A6DE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976" y="1552818"/>
            <a:ext cx="7054207" cy="4849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10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4FE7DA-80F6-C073-8FB2-A5442E2B5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" y="639193"/>
            <a:ext cx="433120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</a:t>
            </a: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Double </a:t>
            </a:r>
            <a:r>
              <a:rPr lang="en-US" altLang="zh-CN" sz="4000" dirty="0"/>
              <a:t>D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escent</a:t>
            </a:r>
            <a:r>
              <a:rPr lang="zh-CN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altLang="zh-CN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Phenomenon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072D96C2-43FE-F404-72FB-A78B3742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18023"/>
            <a:ext cx="7214616" cy="51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529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overfitting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0228"/>
                <a:ext cx="7015850" cy="5182522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Option 1: Reduce number of terms in the linear regression equation to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keep the model simple; principle of parsimony</a:t>
                </a:r>
              </a:p>
              <a:p>
                <a:pPr lvl="1"/>
                <a:r>
                  <a:rPr lang="en-US" sz="2000" dirty="0"/>
                  <a:t>1.1: Manually select input variables based on domain knowledge, e.g., area is essential for the prediction of property price, while </a:t>
                </a:r>
                <a:r>
                  <a:rPr lang="en-US" sz="2000" dirty="0" err="1"/>
                  <a:t>no_of_convenience_stores</a:t>
                </a:r>
                <a:r>
                  <a:rPr lang="en-US" sz="2000" dirty="0"/>
                  <a:t> is less important</a:t>
                </a:r>
              </a:p>
              <a:p>
                <a:pPr lvl="1"/>
                <a:r>
                  <a:rPr lang="en-US" sz="2000" dirty="0"/>
                  <a:t>1.2: Model selection algorithm (more on next page)</a:t>
                </a:r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Option 2: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Regularization</a:t>
                </a:r>
              </a:p>
              <a:p>
                <a:pPr lvl="1"/>
                <a:r>
                  <a:rPr lang="en-US" sz="2000" dirty="0"/>
                  <a:t>Keep all the input variables but </a:t>
                </a:r>
                <a:r>
                  <a:rPr lang="en-US" sz="2000" b="1" dirty="0">
                    <a:solidFill>
                      <a:srgbClr val="102B72"/>
                    </a:solidFill>
                  </a:rPr>
                  <a:t>reduce magnitude of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102B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102B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102B7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; suitable for a data set with many input variables, all of which might contribute to predicting </a:t>
                </a:r>
                <a14:m>
                  <m:oMath xmlns:m="http://schemas.openxmlformats.org/officeDocument/2006/math">
                    <m:r>
                      <a:rPr lang="en-SG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Option 3: Dimension reduction (more in future)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0228"/>
                <a:ext cx="7015850" cy="5182522"/>
              </a:xfrm>
              <a:blipFill>
                <a:blip r:embed="rId2"/>
                <a:stretch>
                  <a:fillRect l="-783" t="-471" r="-1739" b="-247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E4C0F-1CDA-47F2-ADC0-257509396C99}" type="slidenum">
              <a:rPr lang="en-SG" smtClean="0"/>
              <a:t>8</a:t>
            </a:fld>
            <a:endParaRPr lang="en-S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0CDE44-2621-87A2-07CC-C00926481C94}"/>
                  </a:ext>
                </a:extLst>
              </p:cNvPr>
              <p:cNvSpPr txBox="1"/>
              <p:nvPr/>
            </p:nvSpPr>
            <p:spPr>
              <a:xfrm>
                <a:off x="7854049" y="1771651"/>
                <a:ext cx="4186238" cy="1015663"/>
              </a:xfrm>
              <a:prstGeom prst="rect">
                <a:avLst/>
              </a:prstGeom>
              <a:noFill/>
              <a:ln>
                <a:solidFill>
                  <a:srgbClr val="B9A685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Rule-of-thumb for linear regression</a:t>
                </a:r>
              </a:p>
              <a:p>
                <a:pPr algn="ctr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/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no. of terms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no. of observations/10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0CDE44-2621-87A2-07CC-C00926481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049" y="1771651"/>
                <a:ext cx="4186238" cy="1015663"/>
              </a:xfrm>
              <a:prstGeom prst="rect">
                <a:avLst/>
              </a:prstGeom>
              <a:blipFill>
                <a:blip r:embed="rId3"/>
                <a:stretch>
                  <a:fillRect t="-2976" b="-9524"/>
                </a:stretch>
              </a:blipFill>
              <a:ln>
                <a:solidFill>
                  <a:srgbClr val="B9A685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36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ype 1: Variable Sele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Option 1.2: Model selection algorithm to reduce number of terms</a:t>
            </a:r>
            <a:endParaRPr dirty="0"/>
          </a:p>
        </p:txBody>
      </p:sp>
      <p:sp>
        <p:nvSpPr>
          <p:cNvPr id="169" name="Manual selection…"/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010147" cy="4351338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800"/>
              </a:spcBef>
              <a:buNone/>
            </a:pPr>
            <a:r>
              <a:rPr lang="en-SG" sz="1800" b="1" dirty="0">
                <a:solidFill>
                  <a:srgbClr val="102B72"/>
                </a:solidFill>
              </a:rPr>
              <a:t>Statistical algorithm </a:t>
            </a:r>
            <a:r>
              <a:rPr lang="en-SG" sz="1800" dirty="0"/>
              <a:t>to select best subset of terms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If no. of observations is 200, what is the max no. of terms for the regression equation? 20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Choose 20 from 152 potential terms (first and second order) such that sum of squared residuals </a:t>
            </a:r>
            <a:r>
              <a:rPr lang="en-SG" sz="1800" b="1" dirty="0">
                <a:solidFill>
                  <a:srgbClr val="102B72"/>
                </a:solidFill>
              </a:rPr>
              <a:t>(SSR) is minimized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Optimal selection is extremely hard to find</a:t>
            </a:r>
          </a:p>
          <a:p>
            <a:pPr>
              <a:lnSpc>
                <a:spcPct val="100000"/>
              </a:lnSpc>
              <a:spcBef>
                <a:spcPts val="1800"/>
              </a:spcBef>
            </a:pPr>
            <a:r>
              <a:rPr lang="en-SG" sz="1800" dirty="0"/>
              <a:t>Possible for medium size problem; not scalable to large problems</a:t>
            </a:r>
            <a:endParaRPr sz="1800" dirty="0"/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nual selection…">
                <a:extLst>
                  <a:ext uri="{FF2B5EF4-FFF2-40B4-BE49-F238E27FC236}">
                    <a16:creationId xmlns:a16="http://schemas.microsoft.com/office/drawing/2014/main" id="{782A2813-668C-0DB4-FB6C-B572C3211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53203" y="1825625"/>
                <a:ext cx="5638798" cy="43513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marL="228600" indent="-228600">
                  <a:lnSpc>
                    <a:spcPct val="100000"/>
                  </a:lnSpc>
                  <a:spcBef>
                    <a:spcPts val="18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§"/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685800" lvl="1" indent="-228600">
                  <a:lnSpc>
                    <a:spcPct val="100000"/>
                  </a:lnSpc>
                  <a:spcBef>
                    <a:spcPts val="1800"/>
                  </a:spcBef>
                  <a:buClr>
                    <a:schemeClr val="tx1"/>
                  </a:buClr>
                  <a:buFont typeface="Roboto" panose="02000000000000000000" pitchFamily="2" charset="0"/>
                  <a:buChar char="-"/>
                  <a:defRPr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1406"/>
                  </a:spcBef>
                  <a:buClr>
                    <a:schemeClr val="tx1"/>
                  </a:buClr>
                  <a:buSzPct val="100000"/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1406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1406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2200"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6pPr>
                <a:lvl7pPr marL="29718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7pPr>
                <a:lvl8pPr marL="3429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8pPr>
                <a:lvl9pPr marL="3886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lvl9pPr>
              </a:lstStyle>
              <a:p>
                <a:pPr marL="0" indent="0">
                  <a:buNone/>
                </a:pPr>
                <a:r>
                  <a:rPr lang="en-US" b="1" dirty="0">
                    <a:solidFill>
                      <a:srgbClr val="102B72"/>
                    </a:solidFill>
                  </a:rPr>
                  <a:t>Approximation algorithm </a:t>
                </a:r>
                <a:r>
                  <a:rPr lang="en-US" dirty="0"/>
                  <a:t>(forward/backward selection</a:t>
                </a:r>
                <a:r>
                  <a:rPr lang="en-US" baseline="30000" dirty="0"/>
                  <a:t>1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Forward: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=0…</m:t>
                    </m:r>
                  </m:oMath>
                </a14:m>
                <a:r>
                  <a:rPr lang="en-US" dirty="0"/>
                  <a:t>, we add one term at a time</a:t>
                </a:r>
              </a:p>
              <a:p>
                <a:r>
                  <a:rPr lang="en-US" dirty="0"/>
                  <a:t>Backward: starting from OLS with all 152 potential terms, we delete one term at a time</a:t>
                </a:r>
              </a:p>
              <a:p>
                <a:r>
                  <a:rPr lang="en-US" dirty="0"/>
                  <a:t>Certain stopping criterion to </a:t>
                </a:r>
                <a:r>
                  <a:rPr lang="en-US" b="1" dirty="0">
                    <a:solidFill>
                      <a:srgbClr val="102B72"/>
                    </a:solidFill>
                  </a:rPr>
                  <a:t>approximately reach minimum SSR</a:t>
                </a:r>
                <a:r>
                  <a:rPr lang="en-US" dirty="0"/>
                  <a:t> (not exactly minimum SSR)</a:t>
                </a:r>
              </a:p>
              <a:p>
                <a:r>
                  <a:rPr lang="en-US" dirty="0"/>
                  <a:t>For student’s own exploration: scikit-learn compatible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mlxtend</a:t>
                </a:r>
                <a:r>
                  <a:rPr lang="en-US" dirty="0"/>
                  <a:t> package</a:t>
                </a:r>
              </a:p>
            </p:txBody>
          </p:sp>
        </mc:Choice>
        <mc:Fallback xmlns="">
          <p:sp>
            <p:nvSpPr>
              <p:cNvPr id="8" name="Manual selection…">
                <a:extLst>
                  <a:ext uri="{FF2B5EF4-FFF2-40B4-BE49-F238E27FC236}">
                    <a16:creationId xmlns:a16="http://schemas.microsoft.com/office/drawing/2014/main" id="{782A2813-668C-0DB4-FB6C-B572C3211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3" y="1825625"/>
                <a:ext cx="5638798" cy="4351338"/>
              </a:xfrm>
              <a:prstGeom prst="rect">
                <a:avLst/>
              </a:prstGeom>
              <a:blipFill>
                <a:blip r:embed="rId2"/>
                <a:stretch>
                  <a:fillRect l="-865" t="-70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4A3627D-EFBC-DA24-365A-113D313EFA84}"/>
              </a:ext>
            </a:extLst>
          </p:cNvPr>
          <p:cNvSpPr txBox="1"/>
          <p:nvPr/>
        </p:nvSpPr>
        <p:spPr>
          <a:xfrm>
            <a:off x="230527" y="6522554"/>
            <a:ext cx="77514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Source: 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https://datascience.stackexchange.com/questions/24405/how-to-do-stepwise-regression-using-sklearn/24447#24447</a:t>
            </a:r>
            <a:r>
              <a:rPr lang="fr-FR" sz="1050" b="0" i="0" u="none" strike="noStrike" cap="none" dirty="0">
                <a:solidFill>
                  <a:schemeClr val="bg1">
                    <a:lumMod val="50000"/>
                  </a:schemeClr>
                </a:solidFill>
                <a:latin typeface="+mj-lt"/>
                <a:ea typeface="Avenir"/>
                <a:cs typeface="Avenir"/>
                <a:sym typeface="Avenir"/>
              </a:rPr>
              <a:t> 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21EEB5-D3E3-3205-11F3-3218DF3E816B}"/>
              </a:ext>
            </a:extLst>
          </p:cNvPr>
          <p:cNvCxnSpPr>
            <a:cxnSpLocks/>
          </p:cNvCxnSpPr>
          <p:nvPr/>
        </p:nvCxnSpPr>
        <p:spPr>
          <a:xfrm>
            <a:off x="6229350" y="1825625"/>
            <a:ext cx="0" cy="3832225"/>
          </a:xfrm>
          <a:prstGeom prst="line">
            <a:avLst/>
          </a:prstGeom>
          <a:ln>
            <a:solidFill>
              <a:srgbClr val="D2C6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xyiS.3.EKoy7xv1rZIe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0xyiS.3.EKoy7xv1rZIe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4XfOU7kWU.7CtaR.ikjm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4XfOU7kWU.7CtaR.ikjm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951d41b-6b8e-4636-984f-012bff14ba18}" enabled="1" method="Standard" siteId="{c98a79ca-5a9a-4791-a243-f06afd67464d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13587</TotalTime>
  <Words>1990</Words>
  <Application>Microsoft Macintosh PowerPoint</Application>
  <PresentationFormat>Widescreen</PresentationFormat>
  <Paragraphs>241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Courier New</vt:lpstr>
      <vt:lpstr>Times New Roman</vt:lpstr>
      <vt:lpstr>Wingdings</vt:lpstr>
      <vt:lpstr>Office Theme</vt:lpstr>
      <vt:lpstr>PowerPoint Presentation</vt:lpstr>
      <vt:lpstr>Linear regression gone wild </vt:lpstr>
      <vt:lpstr>Property price prediction: Bias vs. Variance</vt:lpstr>
      <vt:lpstr>Increasing model complexity leads to overfitting</vt:lpstr>
      <vt:lpstr>Bias-variance tradeoff</vt:lpstr>
      <vt:lpstr>More on bias-variance tradeoff</vt:lpstr>
      <vt:lpstr>The Double Descent Phenomenon</vt:lpstr>
      <vt:lpstr>Addressing overfitting</vt:lpstr>
      <vt:lpstr>Option 1.2: Model selection algorithm to reduce number of terms</vt:lpstr>
      <vt:lpstr>Option 2: Regularization to minimize loss function with a penalty</vt:lpstr>
      <vt:lpstr>More on penalty weight and intercept</vt:lpstr>
      <vt:lpstr>LASSO vs. Ridge: which generates sparse solution?</vt:lpstr>
      <vt:lpstr>Why does LASSO generate sparse solution?</vt:lpstr>
      <vt:lpstr>Logistic regression with regularization</vt:lpstr>
      <vt:lpstr>How to choose α, i.e., the balance of Bias-Variance tradeoff</vt:lpstr>
      <vt:lpstr>More on train vs. validation vs. test split</vt:lpstr>
      <vt:lpstr>Choosing the best α penalty weight for a model with 152 potential terms</vt:lpstr>
      <vt:lpstr>k-fold Cross-Validation to use validation  data set for training </vt:lpstr>
      <vt:lpstr>Extension of standard k-fold Cross-Validation</vt:lpstr>
      <vt:lpstr>One more twist on choosing the best α penalty weight</vt:lpstr>
      <vt:lpstr>Learning curve beyond Bias-Variancae Tradeoff</vt:lpstr>
      <vt:lpstr>Statistical Learning Theory</vt:lpstr>
      <vt:lpstr>Approximation Error and Estimation Error</vt:lpstr>
      <vt:lpstr>The Tradeoff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 - Lecture 1</dc:title>
  <dc:creator>Liu Peng</dc:creator>
  <cp:lastModifiedBy>Peng Liu</cp:lastModifiedBy>
  <cp:revision>467</cp:revision>
  <dcterms:created xsi:type="dcterms:W3CDTF">2022-05-01T09:50:34Z</dcterms:created>
  <dcterms:modified xsi:type="dcterms:W3CDTF">2025-05-02T08:40:18Z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2023-01-05T02:12:36Z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61455417-ecff-4db9-87ec-4aaae0efaf6f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SMU Classification: Restricted</vt:lpwstr>
  </property>
</Properties>
</file>