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6" r:id="rId3"/>
    <p:sldId id="257" r:id="rId4"/>
    <p:sldId id="263" r:id="rId5"/>
    <p:sldId id="273" r:id="rId6"/>
    <p:sldId id="278" r:id="rId7"/>
    <p:sldId id="274" r:id="rId8"/>
    <p:sldId id="27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589B"/>
    <a:srgbClr val="055D9A"/>
    <a:srgbClr val="095D9B"/>
    <a:srgbClr val="A519A5"/>
    <a:srgbClr val="7C49A2"/>
    <a:srgbClr val="005D9A"/>
    <a:srgbClr val="ADB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FF77A-FDD4-4521-93A6-F91FF4164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0CC9D4-E0A6-45C9-BD4A-408DD1C5D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C97B4-65E2-46EA-A7F8-FE394298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169-6109-42E0-A445-CFEE6DCCB296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860623-C858-4BFF-B9E4-4E33342A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811E5-6B4D-439E-9696-B8C64063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0B4D-1F9A-4118-ADDC-4C704D2E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FDA5F-A970-4B9B-837C-F04006FB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A743DD-8882-4D67-879F-0B2747865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48E728-00D7-4E6A-B8ED-032D00DB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169-6109-42E0-A445-CFEE6DCCB296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3655A2-F24C-422A-970E-2BE46390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754F4-4B18-4316-BFE0-13194CA0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0B4D-1F9A-4118-ADDC-4C704D2E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8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FC60FE6-4A2A-4670-BD9E-850ED55BA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4D03FF-BF1E-460E-AE97-62CE03EB8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B14E72-CA34-431A-8B46-C54D77A0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169-6109-42E0-A445-CFEE6DCCB296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FA9992-6E3D-431D-A315-3C5D356F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8DD772-BB69-4E12-BA84-25B72E11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0B4D-1F9A-4118-ADDC-4C704D2E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21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90700-CF17-4797-A1A2-41D50BC8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634E51-C3A6-4AF6-ADC5-E6874641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0F1EFA-6183-48C8-B7C2-A376305F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169-6109-42E0-A445-CFEE6DCCB296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24A89-0562-439A-B986-8015EFE6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563D92-E07D-4073-9FE0-239CA740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0B4D-1F9A-4118-ADDC-4C704D2E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03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A0FB8-6CF6-4B41-BEF9-6FE9735A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9DF3F6-70DB-4B8E-8160-775D4E35E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0C049-F14D-4F18-86A9-79BB15C2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169-6109-42E0-A445-CFEE6DCCB296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40E7F2-BB5E-43D4-AAED-9E55B7AD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A6F7EC-6021-493F-BBE0-AC50F79C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0B4D-1F9A-4118-ADDC-4C704D2E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6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0B5B3-F7F2-4152-9DD6-3AC75F9B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5C2ACC-416C-4325-9EA5-0C9F2CE21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DA3096-8A25-4B7E-9BDC-A18D471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433DFE-9D3F-49EB-BDCD-4113ED87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169-6109-42E0-A445-CFEE6DCCB296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EE6B2D-E5F1-47A6-8F3E-9E7BA7DE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0F04F4-790A-49B4-9FAF-579741FD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0B4D-1F9A-4118-ADDC-4C704D2E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64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C4743-2D17-49D7-88E4-D3649C69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1D3304-C4AA-4BA0-A549-A2051466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4EC319-899E-42A1-B595-D749FDE8D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820D3F-D898-46F2-A036-7FA685056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8F6088-C711-4448-86D2-61594B3F0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28A800-0BA6-4193-895A-C99947E0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169-6109-42E0-A445-CFEE6DCCB296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D14AE3-D85C-461A-B2ED-F8805AFF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F184AD-D3F7-4FED-A308-08162128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0B4D-1F9A-4118-ADDC-4C704D2E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39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0ADF-DFC6-40D6-9098-59ED8A31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9B345B-0AD6-4752-A7CA-D6902951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169-6109-42E0-A445-CFEE6DCCB296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28C7FE-9B3F-49CC-85F0-85CD30CA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15B79F-5B88-4463-A256-514FE888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0B4D-1F9A-4118-ADDC-4C704D2E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6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AA0F9D-0483-4A14-9BD6-3EB522A5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169-6109-42E0-A445-CFEE6DCCB296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9B5036-A7AE-46B8-B465-C63B6074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FF431B-6F43-40C6-8AB1-39E76676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0B4D-1F9A-4118-ADDC-4C704D2E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46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C75CF-A0D7-4E60-91CC-1F7AA897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677A72-626A-40C2-8ACC-E71D1D54C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511B08-E573-4A33-B186-41DABB771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E047B0-1EBD-446A-B5EA-870F68F2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169-6109-42E0-A445-CFEE6DCCB296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98C488-EFAC-4EB3-AD12-EE33366C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41A0DA-5ED2-4B8F-910C-7A881423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0B4D-1F9A-4118-ADDC-4C704D2E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95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19638-5B61-4A15-925F-385500E0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DEBFBF-6B7B-4915-9336-A6137C94C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CE5250-822A-4AD1-8462-8E98EA897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034BB5-220F-400B-B215-767C4FA2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169-6109-42E0-A445-CFEE6DCCB296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69F2E2-8087-4377-A172-15B51070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9AF6EF-7259-4C54-9320-4A58D719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0B4D-1F9A-4118-ADDC-4C704D2E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36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729BE-EA19-472E-90CE-32F44C88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E21F4D-CCB7-48CB-A9C8-442EBEF68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65B0C3-F50C-48E6-A90B-FBF7235C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0E169-6109-42E0-A445-CFEE6DCCB296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AE483B-52F3-4D7A-A73D-C2B50C8F6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C43D3-8CE1-4B82-B122-63F677953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0B4D-1F9A-4118-ADDC-4C704D2E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90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7687" y="1332365"/>
            <a:ext cx="763939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Интенсивная Проектная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Смена «Технологии Искусственного Интеллекта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«Искусственный интеллект»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27511" y="2710037"/>
            <a:ext cx="110228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Система для определения речевых дефектов</a:t>
            </a:r>
            <a:endParaRPr lang="ru-RU" sz="4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4320" y="4184954"/>
            <a:ext cx="1172925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Камозин М.С., (8Б, МБОУ СОШ №92, Кемерово)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Ильиных Т., (8Д, МБНОУ «ГКЛ»,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Кемерово)</a:t>
            </a:r>
          </a:p>
          <a:p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Слынчук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М.Д., (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8Б,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МБНОУ «ГКЛ»,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Кемерово)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Площадка выполнения работы: ГАУДО «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Сириус.Кузбасс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Консультанты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Нургазин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И. В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68" y="457411"/>
            <a:ext cx="2089452" cy="60535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903493" y="3546023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Прикладной проект</a:t>
            </a:r>
            <a:endParaRPr lang="ru-RU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5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16378" y="3384642"/>
            <a:ext cx="9601200" cy="606829"/>
          </a:xfrm>
          <a:prstGeom prst="rect">
            <a:avLst/>
          </a:prstGeom>
          <a:gradFill flip="none" rotWithShape="1">
            <a:gsLst>
              <a:gs pos="0">
                <a:srgbClr val="A519A5"/>
              </a:gs>
              <a:gs pos="100000">
                <a:srgbClr val="005D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24" y="1327625"/>
            <a:ext cx="9391998" cy="1031414"/>
          </a:xfrm>
        </p:spPr>
        <p:txBody>
          <a:bodyPr>
            <a:noAutofit/>
          </a:bodyPr>
          <a:lstStyle/>
          <a:p>
            <a:pPr algn="ctr"/>
            <a:r>
              <a:rPr lang="ru-RU" sz="2400" i="1" dirty="0"/>
              <a:t>Некоторые люди сталкиваются с проблемой произношения букв. Только в одной России около 10% населения имеют речевые дефекты, что составляет 14 615 000 человек.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116378" y="374073"/>
            <a:ext cx="9601200" cy="606829"/>
          </a:xfrm>
          <a:prstGeom prst="rect">
            <a:avLst/>
          </a:prstGeom>
          <a:gradFill flip="none" rotWithShape="1">
            <a:gsLst>
              <a:gs pos="0">
                <a:srgbClr val="A519A5"/>
              </a:gs>
              <a:gs pos="100000">
                <a:srgbClr val="005D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0" y="415877"/>
            <a:ext cx="5971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Проблема</a:t>
            </a:r>
            <a:endParaRPr lang="ru-RU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4432612"/>
            <a:ext cx="9391998" cy="1168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i="1" dirty="0" smtClean="0"/>
              <a:t>В настоящее время профессия логопеда не пользуется большой популярностью, и в связи с этим в некоторых городах не найти нужного специалиста, а в других — его услуги стоят слишком дорого, чтобы обычные люди могли позволить себе консультацию.</a:t>
            </a:r>
            <a:endParaRPr lang="ru-RU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92824" y="3426446"/>
            <a:ext cx="5971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+mj-lt"/>
              </a:rPr>
              <a:t>Актуальность</a:t>
            </a:r>
            <a:endParaRPr lang="ru-RU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989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7">
            <a:extLst>
              <a:ext uri="{FF2B5EF4-FFF2-40B4-BE49-F238E27FC236}">
                <a16:creationId xmlns:a16="http://schemas.microsoft.com/office/drawing/2014/main" id="{90998664-5AB3-4261-841D-01D5A48AFC61}"/>
              </a:ext>
            </a:extLst>
          </p:cNvPr>
          <p:cNvSpPr txBox="1">
            <a:spLocks/>
          </p:cNvSpPr>
          <p:nvPr/>
        </p:nvSpPr>
        <p:spPr>
          <a:xfrm>
            <a:off x="7895436" y="1347395"/>
            <a:ext cx="320275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A663B875-D88E-454C-A3A9-0569FB4D5D64}"/>
              </a:ext>
            </a:extLst>
          </p:cNvPr>
          <p:cNvSpPr txBox="1">
            <a:spLocks/>
          </p:cNvSpPr>
          <p:nvPr/>
        </p:nvSpPr>
        <p:spPr>
          <a:xfrm>
            <a:off x="4162338" y="1347395"/>
            <a:ext cx="320275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11" name="Объект 7">
            <a:extLst>
              <a:ext uri="{FF2B5EF4-FFF2-40B4-BE49-F238E27FC236}">
                <a16:creationId xmlns:a16="http://schemas.microsoft.com/office/drawing/2014/main" id="{679819EA-328A-4DEE-859F-69E3AA2B5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6622" y="3569648"/>
            <a:ext cx="11502383" cy="223312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произношениями различных звуков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и обучить нейронную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сеть</a:t>
            </a:r>
          </a:p>
        </p:txBody>
      </p:sp>
      <p:sp>
        <p:nvSpPr>
          <p:cNvPr id="16" name="Объект 7">
            <a:extLst>
              <a:ext uri="{FF2B5EF4-FFF2-40B4-BE49-F238E27FC236}">
                <a16:creationId xmlns:a16="http://schemas.microsoft.com/office/drawing/2014/main" id="{3953D8AC-E14A-42E1-8FAD-D88B3C54EB76}"/>
              </a:ext>
            </a:extLst>
          </p:cNvPr>
          <p:cNvSpPr txBox="1">
            <a:spLocks/>
          </p:cNvSpPr>
          <p:nvPr/>
        </p:nvSpPr>
        <p:spPr>
          <a:xfrm>
            <a:off x="416622" y="1347395"/>
            <a:ext cx="11318852" cy="894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-бот, который помогает людям распознавать речевые ошибки и преодолевать их.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-186716" y="306340"/>
            <a:ext cx="9601200" cy="606829"/>
          </a:xfrm>
          <a:prstGeom prst="rect">
            <a:avLst/>
          </a:prstGeom>
          <a:gradFill flip="none" rotWithShape="1">
            <a:gsLst>
              <a:gs pos="0">
                <a:srgbClr val="A519A5"/>
              </a:gs>
              <a:gs pos="100000">
                <a:srgbClr val="005D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6FA86652-A430-4293-AB97-9AE7A77B4AA2}"/>
              </a:ext>
            </a:extLst>
          </p:cNvPr>
          <p:cNvSpPr txBox="1">
            <a:spLocks/>
          </p:cNvSpPr>
          <p:nvPr/>
        </p:nvSpPr>
        <p:spPr>
          <a:xfrm>
            <a:off x="349666" y="392641"/>
            <a:ext cx="3480542" cy="434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Цель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-104388" y="2496275"/>
            <a:ext cx="9601200" cy="606829"/>
          </a:xfrm>
          <a:prstGeom prst="rect">
            <a:avLst/>
          </a:prstGeom>
          <a:gradFill flip="none" rotWithShape="1">
            <a:gsLst>
              <a:gs pos="0">
                <a:srgbClr val="A519A5"/>
              </a:gs>
              <a:gs pos="100000">
                <a:srgbClr val="005D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655A263-CFEB-4693-A491-93B53CEDE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6622" y="2564147"/>
            <a:ext cx="4031100" cy="47108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83098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349836"/>
            <a:ext cx="9601200" cy="606829"/>
          </a:xfrm>
          <a:prstGeom prst="rect">
            <a:avLst/>
          </a:prstGeom>
          <a:gradFill flip="none" rotWithShape="1">
            <a:gsLst>
              <a:gs pos="0">
                <a:srgbClr val="A519A5"/>
              </a:gs>
              <a:gs pos="100000">
                <a:srgbClr val="005D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4A748-593E-4B56-BE62-A6D5D042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8" y="379083"/>
            <a:ext cx="10515600" cy="51233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Материалы</a:t>
            </a:r>
            <a:endParaRPr lang="ru-RU" sz="36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4A90F8-AE2C-4165-B433-BF004F4AD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29" y="5908432"/>
            <a:ext cx="4001279" cy="538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Среда разработки: </a:t>
            </a:r>
            <a:r>
              <a:rPr lang="en-US" sz="2400" dirty="0" err="1"/>
              <a:t>PyCharm</a:t>
            </a:r>
            <a:endParaRPr lang="en-US" sz="24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AD4A748-593E-4B56-BE62-A6D5D0424CF2}"/>
              </a:ext>
            </a:extLst>
          </p:cNvPr>
          <p:cNvSpPr txBox="1">
            <a:spLocks/>
          </p:cNvSpPr>
          <p:nvPr/>
        </p:nvSpPr>
        <p:spPr>
          <a:xfrm>
            <a:off x="103908" y="230560"/>
            <a:ext cx="10515600" cy="51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i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57587" y="5130648"/>
            <a:ext cx="73106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Используемые библиотеки: </a:t>
            </a:r>
            <a:r>
              <a:rPr lang="en-US" sz="2400" dirty="0" err="1"/>
              <a:t>aiogram</a:t>
            </a:r>
            <a:r>
              <a:rPr lang="en-US" sz="2400" dirty="0"/>
              <a:t>, pandas, </a:t>
            </a:r>
            <a:r>
              <a:rPr lang="en-US" sz="2400" dirty="0" err="1"/>
              <a:t>numpy</a:t>
            </a:r>
            <a:r>
              <a:rPr lang="en-US" sz="2400" dirty="0"/>
              <a:t>, </a:t>
            </a:r>
            <a:r>
              <a:rPr lang="en-US" sz="2400" dirty="0" err="1"/>
              <a:t>tensorflow</a:t>
            </a:r>
            <a:r>
              <a:rPr lang="en-US" sz="2400" dirty="0"/>
              <a:t>, </a:t>
            </a:r>
            <a:r>
              <a:rPr lang="en-US" sz="2400" dirty="0" err="1"/>
              <a:t>sklearn</a:t>
            </a:r>
            <a:r>
              <a:rPr lang="en-US" sz="2400" dirty="0"/>
              <a:t>, </a:t>
            </a:r>
            <a:r>
              <a:rPr lang="en-US" sz="2400" dirty="0" err="1"/>
              <a:t>matplotlib</a:t>
            </a:r>
            <a:endParaRPr lang="ru-RU" sz="2400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32" y="4042375"/>
            <a:ext cx="1652282" cy="16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86" y="1273570"/>
            <a:ext cx="1342096" cy="134209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425" y="2856248"/>
            <a:ext cx="2627426" cy="144200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913" y="2953837"/>
            <a:ext cx="1572577" cy="1572577"/>
          </a:xfrm>
          <a:prstGeom prst="rect">
            <a:avLst/>
          </a:prstGeom>
        </p:spPr>
      </p:pic>
      <p:pic>
        <p:nvPicPr>
          <p:cNvPr id="1030" name="Picture 6" descr="Picture background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114" y="1866692"/>
            <a:ext cx="2343593" cy="149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10" descr="Picture background"/>
          <p:cNvSpPr>
            <a:spLocks noChangeAspect="1" noChangeArrowheads="1"/>
          </p:cNvSpPr>
          <p:nvPr/>
        </p:nvSpPr>
        <p:spPr bwMode="auto">
          <a:xfrm>
            <a:off x="7143258" y="3480215"/>
            <a:ext cx="3628650" cy="362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 descr="https://raw.githubusercontent.com/mephistopheies/dds/9113eae23c316d058af2b7e019742e25489a0b34/lr_040117/ipy/images/sklearn-logo.pn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350" y="3391059"/>
            <a:ext cx="2405445" cy="161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bookdown.org/keilor_rojas/CienciaDatos/matplotlib.png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201" y="1593904"/>
            <a:ext cx="2607060" cy="52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2885" y="3224978"/>
            <a:ext cx="4611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Язык программирования: </a:t>
            </a:r>
            <a:r>
              <a:rPr lang="en-US" sz="2400" dirty="0" smtClean="0"/>
              <a:t>Python</a:t>
            </a:r>
            <a:endParaRPr lang="en-US" sz="2400" dirty="0"/>
          </a:p>
        </p:txBody>
      </p:sp>
      <p:pic>
        <p:nvPicPr>
          <p:cNvPr id="8" name="Picture 2" descr="Picture backgroun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300" y="315148"/>
            <a:ext cx="5144151" cy="363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9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50070"/>
            <a:ext cx="10515600" cy="5026893"/>
          </a:xfrm>
        </p:spPr>
        <p:txBody>
          <a:bodyPr/>
          <a:lstStyle/>
          <a:p>
            <a:r>
              <a:rPr lang="ru-RU" dirty="0" smtClean="0"/>
              <a:t>Дети дошкольного возраста</a:t>
            </a:r>
          </a:p>
          <a:p>
            <a:r>
              <a:rPr lang="ru-RU" dirty="0" smtClean="0"/>
              <a:t>Дикторы, которым важно улучшить свою речь</a:t>
            </a:r>
          </a:p>
          <a:p>
            <a:r>
              <a:rPr lang="ru-RU" dirty="0" smtClean="0"/>
              <a:t>Иностранцы, которым нужно проработать произношение на изучаемом языке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321276" y="168590"/>
            <a:ext cx="9601200" cy="606829"/>
          </a:xfrm>
          <a:prstGeom prst="rect">
            <a:avLst/>
          </a:prstGeom>
          <a:gradFill flip="none" rotWithShape="1">
            <a:gsLst>
              <a:gs pos="0">
                <a:srgbClr val="A519A5"/>
              </a:gs>
              <a:gs pos="100000">
                <a:srgbClr val="005D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22189" y="266857"/>
            <a:ext cx="7589108" cy="41029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Целевая аудитория (потребитель)</a:t>
            </a:r>
            <a:endParaRPr lang="ru-RU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6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1710"/>
            <a:ext cx="9601200" cy="606829"/>
          </a:xfrm>
          <a:prstGeom prst="rect">
            <a:avLst/>
          </a:prstGeom>
          <a:gradFill flip="none" rotWithShape="1">
            <a:gsLst>
              <a:gs pos="0">
                <a:srgbClr val="A519A5"/>
              </a:gs>
              <a:gs pos="100000">
                <a:srgbClr val="005D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227" y="81250"/>
            <a:ext cx="8850745" cy="567747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+mn-lt"/>
              </a:rPr>
              <a:t>Описание работы над проектом</a:t>
            </a:r>
            <a:endParaRPr lang="ru-RU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>
            <a:normAutofit/>
          </a:bodyPr>
          <a:lstStyle/>
          <a:p>
            <a:r>
              <a:rPr lang="ru-RU" dirty="0" smtClean="0"/>
              <a:t>6 марта 2025: Обучение </a:t>
            </a:r>
            <a:r>
              <a:rPr lang="en-US" dirty="0" smtClean="0"/>
              <a:t>RFC</a:t>
            </a:r>
            <a:r>
              <a:rPr lang="ru-RU" dirty="0" smtClean="0"/>
              <a:t>, планирование разработки проекта, написание </a:t>
            </a:r>
            <a:r>
              <a:rPr lang="en-US" dirty="0" smtClean="0"/>
              <a:t>ML API, Frontend </a:t>
            </a:r>
            <a:r>
              <a:rPr lang="ru-RU" dirty="0" smtClean="0"/>
              <a:t>и </a:t>
            </a:r>
            <a:r>
              <a:rPr lang="en-US" dirty="0" smtClean="0"/>
              <a:t>Backend</a:t>
            </a:r>
            <a:endParaRPr lang="ru-RU" dirty="0" smtClean="0"/>
          </a:p>
          <a:p>
            <a:r>
              <a:rPr lang="ru-RU" dirty="0" smtClean="0"/>
              <a:t>8 марта 2025: Доработка </a:t>
            </a:r>
            <a:r>
              <a:rPr lang="en-US" dirty="0" smtClean="0"/>
              <a:t>Frontend</a:t>
            </a:r>
            <a:r>
              <a:rPr lang="ru-RU" dirty="0" smtClean="0"/>
              <a:t> и </a:t>
            </a:r>
            <a:r>
              <a:rPr lang="en-US" dirty="0" smtClean="0"/>
              <a:t>Backend</a:t>
            </a:r>
            <a:r>
              <a:rPr lang="ru-RU" dirty="0" smtClean="0"/>
              <a:t>, </a:t>
            </a:r>
            <a:r>
              <a:rPr lang="ru-RU" dirty="0" err="1" smtClean="0"/>
              <a:t>дообучение</a:t>
            </a:r>
            <a:r>
              <a:rPr lang="ru-RU" dirty="0" smtClean="0"/>
              <a:t> </a:t>
            </a:r>
            <a:r>
              <a:rPr lang="en-US" dirty="0" smtClean="0"/>
              <a:t>RFC</a:t>
            </a:r>
            <a:r>
              <a:rPr lang="ru-RU" dirty="0" smtClean="0"/>
              <a:t> на новых данных</a:t>
            </a:r>
          </a:p>
          <a:p>
            <a:r>
              <a:rPr lang="ru-RU" dirty="0" smtClean="0"/>
              <a:t>10 марта 2025: Написание </a:t>
            </a:r>
            <a:r>
              <a:rPr lang="en-US" dirty="0" err="1" smtClean="0"/>
              <a:t>RecSys</a:t>
            </a:r>
            <a:r>
              <a:rPr lang="en-US" dirty="0" smtClean="0"/>
              <a:t> </a:t>
            </a:r>
            <a:r>
              <a:rPr lang="ru-RU" dirty="0" smtClean="0"/>
              <a:t>для упражнений, доработка диалога с </a:t>
            </a:r>
            <a:r>
              <a:rPr lang="en-US" dirty="0" smtClean="0"/>
              <a:t>GPT-2</a:t>
            </a:r>
            <a:endParaRPr lang="ru-RU" dirty="0" smtClean="0"/>
          </a:p>
          <a:p>
            <a:r>
              <a:rPr lang="ru-RU" dirty="0" smtClean="0"/>
              <a:t>11 марта 2025: Доработка диалога, возможное обучение </a:t>
            </a:r>
            <a:r>
              <a:rPr lang="ru-RU" dirty="0" err="1" smtClean="0"/>
              <a:t>самописной</a:t>
            </a:r>
            <a:r>
              <a:rPr lang="ru-RU" dirty="0" smtClean="0"/>
              <a:t> модели</a:t>
            </a:r>
          </a:p>
          <a:p>
            <a:r>
              <a:rPr lang="ru-RU" dirty="0" smtClean="0"/>
              <a:t>12 марта 2025: Получение полностью рабочей программы для исправления речевых дефектов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35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1710"/>
            <a:ext cx="9601200" cy="606829"/>
          </a:xfrm>
          <a:prstGeom prst="rect">
            <a:avLst/>
          </a:prstGeom>
          <a:gradFill flip="none" rotWithShape="1">
            <a:gsLst>
              <a:gs pos="0">
                <a:srgbClr val="A519A5"/>
              </a:gs>
              <a:gs pos="100000">
                <a:srgbClr val="005D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063" y="213417"/>
            <a:ext cx="8629073" cy="303413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Результаты</a:t>
            </a:r>
            <a:endParaRPr lang="ru-RU" sz="36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252330"/>
            <a:ext cx="10515600" cy="4924633"/>
          </a:xfrm>
        </p:spPr>
        <p:txBody>
          <a:bodyPr/>
          <a:lstStyle/>
          <a:p>
            <a:r>
              <a:rPr lang="ru-RU" dirty="0" smtClean="0"/>
              <a:t>1. Написаны </a:t>
            </a:r>
            <a:r>
              <a:rPr lang="en-US" dirty="0" smtClean="0"/>
              <a:t>Backend </a:t>
            </a:r>
            <a:r>
              <a:rPr lang="ru-RU" dirty="0" smtClean="0"/>
              <a:t>и </a:t>
            </a:r>
            <a:r>
              <a:rPr lang="en-US" dirty="0" smtClean="0"/>
              <a:t>Frontend</a:t>
            </a:r>
            <a:r>
              <a:rPr lang="ru-RU" dirty="0" smtClean="0"/>
              <a:t> для бота</a:t>
            </a:r>
          </a:p>
          <a:p>
            <a:r>
              <a:rPr lang="ru-RU" dirty="0" smtClean="0"/>
              <a:t>2. Собран </a:t>
            </a:r>
            <a:r>
              <a:rPr lang="ru-RU" dirty="0" err="1" smtClean="0"/>
              <a:t>датасет</a:t>
            </a:r>
            <a:r>
              <a:rPr lang="ru-RU" dirty="0" smtClean="0"/>
              <a:t> звуков</a:t>
            </a:r>
          </a:p>
          <a:p>
            <a:r>
              <a:rPr lang="ru-RU" dirty="0" smtClean="0"/>
              <a:t>3. Написана и обучена модель нейронной сети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4" y="2950650"/>
            <a:ext cx="6001465" cy="142310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3" y="4373752"/>
            <a:ext cx="6001465" cy="9677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981" y="2955883"/>
            <a:ext cx="5024672" cy="12107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982" y="4166647"/>
            <a:ext cx="5024672" cy="121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6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1710"/>
            <a:ext cx="9601200" cy="606829"/>
          </a:xfrm>
          <a:prstGeom prst="rect">
            <a:avLst/>
          </a:prstGeom>
          <a:gradFill flip="none" rotWithShape="1">
            <a:gsLst>
              <a:gs pos="0">
                <a:srgbClr val="A519A5"/>
              </a:gs>
              <a:gs pos="100000">
                <a:srgbClr val="10589B"/>
              </a:gs>
              <a:gs pos="100000">
                <a:srgbClr val="055D9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227" y="81250"/>
            <a:ext cx="8850745" cy="567747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+mn-lt"/>
              </a:rPr>
              <a:t>Выводы</a:t>
            </a:r>
            <a:endParaRPr lang="ru-RU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206631"/>
            <a:ext cx="10515600" cy="4970332"/>
          </a:xfrm>
        </p:spPr>
        <p:txBody>
          <a:bodyPr/>
          <a:lstStyle/>
          <a:p>
            <a:r>
              <a:rPr lang="ru-RU" dirty="0" smtClean="0"/>
              <a:t>Нашей командой разработана полностью рабочий бот </a:t>
            </a:r>
            <a:r>
              <a:rPr lang="en-US" dirty="0" smtClean="0"/>
              <a:t>Telegram, </a:t>
            </a:r>
            <a:r>
              <a:rPr lang="ru-RU" dirty="0" smtClean="0"/>
              <a:t>помогающий убрать дефекты в своей речи либо развить ее до идеала.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46796"/>
            <a:ext cx="3168502" cy="316850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367027" y="5715298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@</a:t>
            </a:r>
            <a:r>
              <a:rPr lang="ru-RU" sz="2400" dirty="0" err="1" smtClean="0"/>
              <a:t>burr_ai_bot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749" y="2546796"/>
            <a:ext cx="3168502" cy="316850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674307" y="5715296"/>
            <a:ext cx="1244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GitHub</a:t>
            </a:r>
            <a:endParaRPr lang="en-US" sz="2400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721" y="2546796"/>
            <a:ext cx="3168503" cy="316850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700219" y="5715297"/>
            <a:ext cx="2409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Связаться с нами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18741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334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Некоторые люди сталкиваются с проблемой произношения букв. Только в одной России около 10% населения имеют речевые дефекты, что составляет 14 615 000 человек.</vt:lpstr>
      <vt:lpstr>Презентация PowerPoint</vt:lpstr>
      <vt:lpstr>Материалы</vt:lpstr>
      <vt:lpstr>Целевая аудитория (потребитель)</vt:lpstr>
      <vt:lpstr>Описание работы над проектом</vt:lpstr>
      <vt:lpstr>Результаты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</dc:title>
  <dc:creator>Максим Носков</dc:creator>
  <cp:lastModifiedBy>Миша Камозин</cp:lastModifiedBy>
  <cp:revision>47</cp:revision>
  <dcterms:created xsi:type="dcterms:W3CDTF">2021-03-26T07:11:40Z</dcterms:created>
  <dcterms:modified xsi:type="dcterms:W3CDTF">2025-03-12T00:38:01Z</dcterms:modified>
</cp:coreProperties>
</file>