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5"/>
    <a:srgbClr val="007B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5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65C48-EA33-0E7E-BC00-C6B533C4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8683D-A9B1-4D1E-9216-F61A438C4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80B6F-9378-1B41-26A2-EE54E0AD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40B05-24D9-85D2-0EC2-B720924F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C0C1-C499-CB92-C51F-EACE3131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B635-894E-11F0-A65F-1806D3C8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D6C63-0B2F-38FB-D794-524CCC14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A2A1F-0EDF-411F-C815-3BDEFE2A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19F46-095E-11B6-1C15-C35A5C4F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82F7F-F76A-87ED-4903-AC784972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5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13E43F-2840-2613-7A0F-8B6B43040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461B6C-9521-E215-C746-B871EA47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2BF90-10F0-7E2C-CD89-29078740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D109-CBFA-D53D-C842-9C3D457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8C8EA-5495-6074-35BE-388F77BB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495C-91D8-A531-58E7-281575FD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8C9E9-2F79-8B87-E008-56D62B67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30D3B-FBF5-E1B3-144F-A4DB7E6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F8D60-6855-B77E-CACC-30AACC49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2CA58B-FE4F-D108-4FBE-EA7604E7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6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F1A1E-2594-CB84-A179-981AC972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F8F14-0764-45FA-C956-34CAED26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B4EFB-8AE7-6D59-BA82-EFCCF960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E91E4-850D-9FF5-3F36-28F9A935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A57B2-F184-9FB1-33DB-DF37F0AD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2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83F74-1C08-8A32-84ED-C5EED49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02852-FEDB-7D1C-474D-5B6ADC83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2184EF-D419-31F0-013B-272005AB5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BE353A-86A4-7D4B-360B-EFE17F3D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930AE8-2C55-C725-611D-885A8561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2D1BE6-D4DF-3C25-1F95-9C875CF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59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737FE-CD73-6AF0-7F00-7EFDBEB6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80197-6A79-7BBB-22D6-38B13443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0C0A80-133F-CB73-8614-81932E8CC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D02B33-B8A0-C8E3-46AA-38594E52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3E64A2-8611-1FF0-E98D-BE9A5895A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CB89BA-4288-4309-AD74-BBBAE9DC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BBEA29-E7DA-B629-CF81-C2E9EFE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EF25CA-12A4-29E3-973E-ED1C5BEB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0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4A9A2-7BEE-E60E-BB7D-41205A3C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A53E5A-58A3-5645-CF66-4EC1FFA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27D89F-8237-540D-BB59-6755816F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9F6589-7ED9-E128-F47D-964D8B7B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87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932118-1487-0EF6-0CFF-2C0B7235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85FE23-5E20-8762-13B8-C5F62A13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F43556-2AC6-CC1B-3143-0499BF2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7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B85D7-3D87-24BA-F1D0-307D1249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15D28-A211-C7F9-13D7-9FA32C16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7496B9-7835-5147-CDCE-509295BD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C0B871-4191-2BFA-CB3F-35E2E028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870A23-2976-642D-8978-E3470409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CD4DE-B811-197B-D48D-438EAA4C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8F86F-1F1A-8DF9-4EAF-A9DCE4E0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79477-CA95-8484-4AD5-F224C7C79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D5BAB2-EE9D-2A02-7775-D44D2518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D31B7-BD6A-AA3F-A280-EC700FF7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AF150F-ECD8-9B7E-B7A1-E24D2947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A59C2C-3C7E-346F-C14D-4FC37CBB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13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775D6-62AE-93BC-D1A5-5DDDABBB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16E05-6DD8-3A1D-9F26-17C58394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6031-F9B6-9167-4F1F-D0023B0C4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F84E-2736-47F3-958D-616116959547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16E4E-7CB8-D8D1-BA91-5EFD47389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26C1E-4E60-3B7F-AEB6-6E6DA25A8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6D0A-F02A-42B9-85FA-B4D6E0147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E01A6B28-930C-C6DA-E6D9-702F50CBCF05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A2EAC095-48C4-FE69-3A6F-90B410A5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1776733-479E-B3C4-FC9B-3D494336B438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83" name="Прямоугольник: скругленные противолежащие углы 82">
            <a:extLst>
              <a:ext uri="{FF2B5EF4-FFF2-40B4-BE49-F238E27FC236}">
                <a16:creationId xmlns:a16="http://schemas.microsoft.com/office/drawing/2014/main" id="{93FE35A9-2337-A10C-08C4-975D957F7FC5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B37AED0A-C297-F66F-E1DA-A64F4A770CCB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B26C24C-CEBB-C1E7-8CDC-C2AE31BF1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3357D4B9-B86E-CCC8-CECA-30DCF0889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20EB2B2-392D-DE26-A5FE-C15249BA5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EB761CC5-ABA0-5733-2D61-97002A6E8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1F68C0F-00B2-B2BF-3471-DF0407DBC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C20A5331-BD73-72FF-E528-AFA71F345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722E2FB5-99E2-1FC9-CB5F-10BBDD126E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92" name="Google Shape;235;p24">
            <a:extLst>
              <a:ext uri="{FF2B5EF4-FFF2-40B4-BE49-F238E27FC236}">
                <a16:creationId xmlns:a16="http://schemas.microsoft.com/office/drawing/2014/main" id="{171FE99C-9A35-B2D3-4F25-BA552D0BAA4F}"/>
              </a:ext>
            </a:extLst>
          </p:cNvPr>
          <p:cNvSpPr txBox="1">
            <a:spLocks/>
          </p:cNvSpPr>
          <p:nvPr/>
        </p:nvSpPr>
        <p:spPr>
          <a:xfrm>
            <a:off x="1874920" y="777176"/>
            <a:ext cx="8942901" cy="135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ru-RU" sz="2000" dirty="0"/>
              <a:t>Министерство образования Тульской области Государственное профессиональное образовательное учреждение </a:t>
            </a:r>
          </a:p>
          <a:p>
            <a:pPr marL="0" indent="0" algn="ctr"/>
            <a:r>
              <a:rPr lang="ru-RU" sz="2000" dirty="0"/>
              <a:t>Тульской области </a:t>
            </a:r>
          </a:p>
          <a:p>
            <a:pPr marL="0" indent="0" algn="ctr"/>
            <a:r>
              <a:rPr lang="ru-RU" sz="2000" dirty="0"/>
              <a:t>«Донской политехнический колледж»</a:t>
            </a:r>
            <a:endParaRPr lang="en-US" sz="2000" dirty="0"/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B4FD2F73-1665-2454-ADD5-71ACEFDB1119}"/>
              </a:ext>
            </a:extLst>
          </p:cNvPr>
          <p:cNvSpPr txBox="1"/>
          <p:nvPr/>
        </p:nvSpPr>
        <p:spPr>
          <a:xfrm>
            <a:off x="2824957" y="2669664"/>
            <a:ext cx="7042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Проектирование и разработка автоматизированной системы учета сети сервисных центров «</a:t>
            </a:r>
            <a:r>
              <a:rPr lang="ru-RU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Биостар</a:t>
            </a:r>
            <a:r>
              <a:rPr lang="ru-RU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</a:t>
            </a:r>
          </a:p>
          <a:p>
            <a:pPr algn="ctr"/>
            <a:r>
              <a:rPr lang="ru-RU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г. Узловая Тульская область. </a:t>
            </a:r>
            <a:endParaRPr lang="ru-RU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Google Shape;235;p24">
            <a:extLst>
              <a:ext uri="{FF2B5EF4-FFF2-40B4-BE49-F238E27FC236}">
                <a16:creationId xmlns:a16="http://schemas.microsoft.com/office/drawing/2014/main" id="{6E0D8A6F-0A0E-CC37-9813-CD7F82629FFF}"/>
              </a:ext>
            </a:extLst>
          </p:cNvPr>
          <p:cNvSpPr txBox="1">
            <a:spLocks/>
          </p:cNvSpPr>
          <p:nvPr/>
        </p:nvSpPr>
        <p:spPr>
          <a:xfrm>
            <a:off x="7671911" y="4721702"/>
            <a:ext cx="4214179" cy="104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Студент: Смыслов П.В.</a:t>
            </a:r>
          </a:p>
          <a:p>
            <a:pPr marL="0" indent="0"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Группа: ИС 20-4.1</a:t>
            </a:r>
          </a:p>
          <a:p>
            <a:pPr marL="0" indent="0"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Скавронская П.А.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Google Shape;235;p24">
            <a:extLst>
              <a:ext uri="{FF2B5EF4-FFF2-40B4-BE49-F238E27FC236}">
                <a16:creationId xmlns:a16="http://schemas.microsoft.com/office/drawing/2014/main" id="{AE847140-28CC-DF87-6C48-0C349B6FE08F}"/>
              </a:ext>
            </a:extLst>
          </p:cNvPr>
          <p:cNvSpPr txBox="1">
            <a:spLocks/>
          </p:cNvSpPr>
          <p:nvPr/>
        </p:nvSpPr>
        <p:spPr>
          <a:xfrm>
            <a:off x="3262950" y="6106056"/>
            <a:ext cx="5666100" cy="357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Донской, 2024</a:t>
            </a:r>
          </a:p>
        </p:txBody>
      </p:sp>
    </p:spTree>
    <p:extLst>
      <p:ext uri="{BB962C8B-B14F-4D97-AF65-F5344CB8AC3E}">
        <p14:creationId xmlns:p14="http://schemas.microsoft.com/office/powerpoint/2010/main" val="19581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F03BE-A09A-BA9B-63A3-01D8AAD6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2"/>
            <a:ext cx="12192000" cy="67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5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DE66A4-1142-2BD7-475D-79A9386E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7"/>
            <a:ext cx="12192000" cy="68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3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4D279C-635E-CEAE-E3D6-F6BDE5E9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" y="0"/>
            <a:ext cx="12125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4187980" y="661194"/>
            <a:ext cx="4303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10633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2DBCC6F0-E0B8-4535-BEA7-0E8823CEC6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182" y="1132107"/>
            <a:ext cx="748719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требований и проектирование архитектуры.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Разработка пользовательского интерфейса.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Реализация функциональных модулей.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Тестирование и отладка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341922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5011361" y="655965"/>
            <a:ext cx="2670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10633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2DBCC6F0-E0B8-4535-BEA7-0E8823CEC6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3540" y="1484886"/>
            <a:ext cx="1039259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ходе работы была разработана автоматизированная система учета, которая успешно справляется с поставленными задачами, улучшая качество управления и обслуживания сети сервисных центров «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Биостар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». Система соответствует всем требованиям, указанным в техническом задании, и проведенные тесты подтвердили ее работоспособность и надежность.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43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726196-3FD6-EDF5-FB7E-55EF199576C1}"/>
              </a:ext>
            </a:extLst>
          </p:cNvPr>
          <p:cNvSpPr txBox="1"/>
          <p:nvPr/>
        </p:nvSpPr>
        <p:spPr>
          <a:xfrm>
            <a:off x="1144268" y="1695985"/>
            <a:ext cx="90971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данной дипломной работы является разработка автоматизированной системы учета, которая улучшит качество управления и обслуживания сети сервисных центров.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3681003" y="668803"/>
            <a:ext cx="5330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дипломной работы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25849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2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5245689" y="661195"/>
            <a:ext cx="1700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10633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CDE972D-10DE-0E35-18D2-69CD56ED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44" y="1367979"/>
            <a:ext cx="112353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Провести анализ предметной области.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Определить основные требования к новой системе.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Изучить существующие системы учета и методики проектирования.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Разработать структуру и интерфейс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Реализовать прототип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Провести тестирование системы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2415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4235868" y="659711"/>
            <a:ext cx="42079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10633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E7D4FDA7-90FE-2336-4947-D9A1F720DA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4268" y="1130046"/>
            <a:ext cx="67130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Руководство и сотрудники сервисных центров «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Биостар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IT-специалисты, ответственные за внедрение и поддержку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69754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3382853" y="661194"/>
            <a:ext cx="592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функционалу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10633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CC37A74F-E352-E500-315E-D0E14F502F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8071" y="1075195"/>
            <a:ext cx="88422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Учет клиентов и заявок.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Планирование и контроль выполнения работ.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Генерация отчетов по работе сервисных центров.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Защита данных и управление доступом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376539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DF533E1-C17B-139A-F662-91AC8112B87A}"/>
              </a:ext>
            </a:extLst>
          </p:cNvPr>
          <p:cNvSpPr/>
          <p:nvPr/>
        </p:nvSpPr>
        <p:spPr>
          <a:xfrm>
            <a:off x="1086" y="962315"/>
            <a:ext cx="616132" cy="363534"/>
          </a:xfrm>
          <a:prstGeom prst="roundRect">
            <a:avLst>
              <a:gd name="adj" fmla="val 43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C527B3-7F04-4031-D072-F4CB3AA7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89261"/>
            <a:ext cx="357051" cy="357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DDBD-756B-7966-C729-C15BD28D480C}"/>
              </a:ext>
            </a:extLst>
          </p:cNvPr>
          <p:cNvSpPr txBox="1"/>
          <p:nvPr/>
        </p:nvSpPr>
        <p:spPr>
          <a:xfrm>
            <a:off x="487678" y="158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85"/>
                </a:solidFill>
              </a:rPr>
              <a:t>B I O S T A R</a:t>
            </a:r>
            <a:endParaRPr lang="ru-RU" dirty="0">
              <a:solidFill>
                <a:srgbClr val="004085"/>
              </a:solidFill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7C1B4A1D-6631-871B-990F-3AFC104CDAE0}"/>
              </a:ext>
            </a:extLst>
          </p:cNvPr>
          <p:cNvSpPr/>
          <p:nvPr/>
        </p:nvSpPr>
        <p:spPr>
          <a:xfrm>
            <a:off x="487678" y="481840"/>
            <a:ext cx="11704322" cy="6376159"/>
          </a:xfrm>
          <a:prstGeom prst="round2DiagRect">
            <a:avLst>
              <a:gd name="adj1" fmla="val 33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DBBB1FE-E68B-89B2-F560-CAD19E1FE19F}"/>
              </a:ext>
            </a:extLst>
          </p:cNvPr>
          <p:cNvSpPr/>
          <p:nvPr/>
        </p:nvSpPr>
        <p:spPr>
          <a:xfrm>
            <a:off x="648789" y="596531"/>
            <a:ext cx="11395165" cy="6136680"/>
          </a:xfrm>
          <a:prstGeom prst="roundRect">
            <a:avLst>
              <a:gd name="adj" fmla="val 44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0A6110-AE88-4D8B-B5E6-83D8B64EC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596531"/>
            <a:ext cx="357051" cy="3570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CE1233-65B6-2B89-9973-16A17540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953582"/>
            <a:ext cx="357051" cy="3570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AF2354-EA16-C934-76E3-059BF303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334582"/>
            <a:ext cx="361403" cy="3614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68011-33C6-D308-C45E-2B965E673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1719935"/>
            <a:ext cx="361403" cy="3614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02FC02-08A9-1164-A5B2-CF4C19AD9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2105288"/>
            <a:ext cx="361403" cy="3614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D41B4F-6AD8-BEB2-5FC3-011319DDA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6369676"/>
            <a:ext cx="363535" cy="36353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38A93BA-616F-00CA-BC00-B5BC341D7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60959"/>
            <a:ext cx="363536" cy="3635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4C2C98-FE7D-335C-3430-7DBDB1A27B9B}"/>
              </a:ext>
            </a:extLst>
          </p:cNvPr>
          <p:cNvSpPr txBox="1"/>
          <p:nvPr/>
        </p:nvSpPr>
        <p:spPr>
          <a:xfrm>
            <a:off x="3826115" y="661195"/>
            <a:ext cx="4539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1382C70-99C5-9AF5-1345-93B6812B6F48}"/>
              </a:ext>
            </a:extLst>
          </p:cNvPr>
          <p:cNvCxnSpPr/>
          <p:nvPr/>
        </p:nvCxnSpPr>
        <p:spPr>
          <a:xfrm>
            <a:off x="648789" y="1310633"/>
            <a:ext cx="11395165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 10">
            <a:extLst>
              <a:ext uri="{FF2B5EF4-FFF2-40B4-BE49-F238E27FC236}">
                <a16:creationId xmlns:a16="http://schemas.microsoft.com/office/drawing/2014/main" id="{FBC3FE6A-6193-50AE-B85B-52D543103CE3}"/>
              </a:ext>
            </a:extLst>
          </p:cNvPr>
          <p:cNvPicPr>
            <a:picLocks noGrp="1" noChangeAspect="1"/>
          </p:cNvPicPr>
          <p:nvPr/>
        </p:nvPicPr>
        <p:blipFill>
          <a:blip r:embed="rId10"/>
          <a:srcRect t="131" b="131"/>
          <a:stretch>
            <a:fillRect/>
          </a:stretch>
        </p:blipFill>
        <p:spPr>
          <a:xfrm>
            <a:off x="1262856" y="1600306"/>
            <a:ext cx="848859" cy="848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8893B-9250-F57B-2B88-D7530C8D5550}"/>
              </a:ext>
            </a:extLst>
          </p:cNvPr>
          <p:cNvSpPr txBox="1"/>
          <p:nvPr/>
        </p:nvSpPr>
        <p:spPr>
          <a:xfrm>
            <a:off x="1262856" y="1783207"/>
            <a:ext cx="10389213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Объектно-ориентированный язык программирования, разработанный компанией Microsoft в рамках платформы .NET.</a:t>
            </a:r>
          </a:p>
          <a:p>
            <a:pPr>
              <a:lnSpc>
                <a:spcPct val="200000"/>
              </a:lnSpc>
            </a:pPr>
            <a:endParaRPr lang="ru-RU" dirty="0"/>
          </a:p>
        </p:txBody>
      </p:sp>
      <p:pic>
        <p:nvPicPr>
          <p:cNvPr id="4" name=" 14">
            <a:extLst>
              <a:ext uri="{FF2B5EF4-FFF2-40B4-BE49-F238E27FC236}">
                <a16:creationId xmlns:a16="http://schemas.microsoft.com/office/drawing/2014/main" id="{06C6641A-65A3-BBA4-2611-1BAF182DADF8}"/>
              </a:ext>
            </a:extLst>
          </p:cNvPr>
          <p:cNvPicPr>
            <a:picLocks noGrp="1"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385533" y="3307362"/>
            <a:ext cx="603504" cy="603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4CA89-8B9D-3FFC-1B18-DB90D0E2D576}"/>
              </a:ext>
            </a:extLst>
          </p:cNvPr>
          <p:cNvSpPr txBox="1"/>
          <p:nvPr/>
        </p:nvSpPr>
        <p:spPr>
          <a:xfrm>
            <a:off x="1286760" y="3228091"/>
            <a:ext cx="10781098" cy="237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Облачная платформа для дизайна и прототипирования пользовательских интерфейсов, которая позволяет дизайнерам и разработчикам работать совместно в реальном времени.</a:t>
            </a:r>
          </a:p>
          <a:p>
            <a:pPr>
              <a:lnSpc>
                <a:spcPct val="2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CCDD95C2-18A5-32A5-AAA2-AAC7DA9A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12" y="5519701"/>
            <a:ext cx="822924" cy="66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1A7ED-2BCE-CD3B-0F9C-2DF905687056}"/>
              </a:ext>
            </a:extLst>
          </p:cNvPr>
          <p:cNvSpPr txBox="1"/>
          <p:nvPr/>
        </p:nvSpPr>
        <p:spPr>
          <a:xfrm>
            <a:off x="2287489" y="5760209"/>
            <a:ext cx="777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реляционными базами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22507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8970A-3974-2D29-5DDB-37982B73B21C}"/>
              </a:ext>
            </a:extLst>
          </p:cNvPr>
          <p:cNvSpPr txBox="1"/>
          <p:nvPr/>
        </p:nvSpPr>
        <p:spPr>
          <a:xfrm>
            <a:off x="3185432" y="2875002"/>
            <a:ext cx="58211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b="1" dirty="0">
                <a:latin typeface="Arial" panose="020B0604020202020204" pitchFamily="34" charset="0"/>
                <a:cs typeface="Arial" panose="020B0604020202020204" pitchFamily="34" charset="0"/>
              </a:rPr>
              <a:t>Главное окно </a:t>
            </a:r>
          </a:p>
        </p:txBody>
      </p:sp>
    </p:spTree>
    <p:extLst>
      <p:ext uri="{BB962C8B-B14F-4D97-AF65-F5344CB8AC3E}">
        <p14:creationId xmlns:p14="http://schemas.microsoft.com/office/powerpoint/2010/main" val="65408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28A32F0-65BF-C625-351A-72ED3F87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" y="0"/>
            <a:ext cx="1217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5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8970A-3974-2D29-5DDB-37982B73B21C}"/>
              </a:ext>
            </a:extLst>
          </p:cNvPr>
          <p:cNvSpPr txBox="1"/>
          <p:nvPr/>
        </p:nvSpPr>
        <p:spPr>
          <a:xfrm>
            <a:off x="1625849" y="2875002"/>
            <a:ext cx="89403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3690991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330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Павел Смыслов</dc:creator>
  <cp:lastModifiedBy>Павел Смыслов</cp:lastModifiedBy>
  <cp:revision>1</cp:revision>
  <dcterms:created xsi:type="dcterms:W3CDTF">2024-06-16T13:10:16Z</dcterms:created>
  <dcterms:modified xsi:type="dcterms:W3CDTF">2024-06-16T14:40:58Z</dcterms:modified>
</cp:coreProperties>
</file>