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92" r:id="rId4"/>
    <p:sldMasterId id="2147483804" r:id="rId5"/>
    <p:sldMasterId id="2147483828" r:id="rId6"/>
  </p:sldMasterIdLst>
  <p:notesMasterIdLst>
    <p:notesMasterId r:id="rId63"/>
  </p:notesMasterIdLst>
  <p:handoutMasterIdLst>
    <p:handoutMasterId r:id="rId64"/>
  </p:handoutMasterIdLst>
  <p:sldIdLst>
    <p:sldId id="347" r:id="rId7"/>
    <p:sldId id="364" r:id="rId8"/>
    <p:sldId id="294" r:id="rId9"/>
    <p:sldId id="432" r:id="rId10"/>
    <p:sldId id="434" r:id="rId11"/>
    <p:sldId id="262" r:id="rId12"/>
    <p:sldId id="363" r:id="rId13"/>
    <p:sldId id="387" r:id="rId14"/>
    <p:sldId id="388" r:id="rId15"/>
    <p:sldId id="372" r:id="rId16"/>
    <p:sldId id="391" r:id="rId17"/>
    <p:sldId id="426" r:id="rId18"/>
    <p:sldId id="427" r:id="rId19"/>
    <p:sldId id="436" r:id="rId20"/>
    <p:sldId id="437" r:id="rId21"/>
    <p:sldId id="438" r:id="rId22"/>
    <p:sldId id="297" r:id="rId23"/>
    <p:sldId id="277" r:id="rId24"/>
    <p:sldId id="393" r:id="rId25"/>
    <p:sldId id="300" r:id="rId26"/>
    <p:sldId id="307" r:id="rId27"/>
    <p:sldId id="408" r:id="rId28"/>
    <p:sldId id="378" r:id="rId29"/>
    <p:sldId id="389" r:id="rId30"/>
    <p:sldId id="420" r:id="rId31"/>
    <p:sldId id="302" r:id="rId32"/>
    <p:sldId id="411" r:id="rId33"/>
    <p:sldId id="419" r:id="rId34"/>
    <p:sldId id="444" r:id="rId35"/>
    <p:sldId id="418" r:id="rId36"/>
    <p:sldId id="310" r:id="rId37"/>
    <p:sldId id="311" r:id="rId38"/>
    <p:sldId id="312" r:id="rId39"/>
    <p:sldId id="313" r:id="rId40"/>
    <p:sldId id="356" r:id="rId41"/>
    <p:sldId id="352" r:id="rId42"/>
    <p:sldId id="317" r:id="rId43"/>
    <p:sldId id="298" r:id="rId44"/>
    <p:sldId id="329" r:id="rId45"/>
    <p:sldId id="345" r:id="rId46"/>
    <p:sldId id="334" r:id="rId47"/>
    <p:sldId id="330" r:id="rId48"/>
    <p:sldId id="328" r:id="rId49"/>
    <p:sldId id="442" r:id="rId50"/>
    <p:sldId id="443" r:id="rId51"/>
    <p:sldId id="296" r:id="rId52"/>
    <p:sldId id="320" r:id="rId53"/>
    <p:sldId id="428" r:id="rId54"/>
    <p:sldId id="429" r:id="rId55"/>
    <p:sldId id="359" r:id="rId56"/>
    <p:sldId id="284" r:id="rId57"/>
    <p:sldId id="358" r:id="rId58"/>
    <p:sldId id="290" r:id="rId59"/>
    <p:sldId id="350" r:id="rId60"/>
    <p:sldId id="348" r:id="rId61"/>
    <p:sldId id="293" r:id="rId62"/>
  </p:sldIdLst>
  <p:sldSz cx="9144000" cy="6858000" type="screen4x3"/>
  <p:notesSz cx="6797675" cy="9928225"/>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riel Patrick" initials="M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379F"/>
    <a:srgbClr val="002147"/>
    <a:srgbClr val="C5D2E0"/>
    <a:srgbClr val="D1F3FF"/>
    <a:srgbClr val="BF3FB6"/>
    <a:srgbClr val="D45712"/>
    <a:srgbClr val="0075F6"/>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65" autoAdjust="0"/>
    <p:restoredTop sz="69841" autoAdjust="0"/>
  </p:normalViewPr>
  <p:slideViewPr>
    <p:cSldViewPr>
      <p:cViewPr>
        <p:scale>
          <a:sx n="70" d="100"/>
          <a:sy n="70" d="100"/>
        </p:scale>
        <p:origin x="-1410" y="-2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697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2945659" cy="496412"/>
          </a:xfrm>
          <a:prstGeom prst="rect">
            <a:avLst/>
          </a:prstGeom>
          <a:noFill/>
          <a:ln>
            <a:noFill/>
          </a:ln>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9699" name="Rectangle 3"/>
          <p:cNvSpPr>
            <a:spLocks noGrp="1" noChangeArrowheads="1"/>
          </p:cNvSpPr>
          <p:nvPr>
            <p:ph type="dt" sz="quarter" idx="1"/>
          </p:nvPr>
        </p:nvSpPr>
        <p:spPr bwMode="auto">
          <a:xfrm>
            <a:off x="3852019" y="0"/>
            <a:ext cx="2945659" cy="496412"/>
          </a:xfrm>
          <a:prstGeom prst="rect">
            <a:avLst/>
          </a:prstGeom>
          <a:noFill/>
          <a:ln>
            <a:noFill/>
          </a:ln>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9700" name="Rectangle 4"/>
          <p:cNvSpPr>
            <a:spLocks noGrp="1" noChangeArrowheads="1"/>
          </p:cNvSpPr>
          <p:nvPr>
            <p:ph type="ftr" sz="quarter" idx="2"/>
          </p:nvPr>
        </p:nvSpPr>
        <p:spPr bwMode="auto">
          <a:xfrm>
            <a:off x="3" y="9431813"/>
            <a:ext cx="2945659" cy="496412"/>
          </a:xfrm>
          <a:prstGeom prst="rect">
            <a:avLst/>
          </a:prstGeom>
          <a:noFill/>
          <a:ln>
            <a:noFill/>
          </a:ln>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9701" name="Rectangle 5"/>
          <p:cNvSpPr>
            <a:spLocks noGrp="1" noChangeArrowheads="1"/>
          </p:cNvSpPr>
          <p:nvPr>
            <p:ph type="sldNum" sz="quarter" idx="3"/>
          </p:nvPr>
        </p:nvSpPr>
        <p:spPr bwMode="auto">
          <a:xfrm>
            <a:off x="3852019" y="9431813"/>
            <a:ext cx="2945659" cy="496412"/>
          </a:xfrm>
          <a:prstGeom prst="rect">
            <a:avLst/>
          </a:prstGeom>
          <a:noFill/>
          <a:ln>
            <a:noFill/>
          </a:ln>
          <a:extLst/>
        </p:spPr>
        <p:txBody>
          <a:bodyPr vert="horz" wrap="square" lIns="91440" tIns="45720" rIns="91440" bIns="45720" numCol="1" anchor="b" anchorCtr="0" compatLnSpc="1">
            <a:prstTxWarp prst="textNoShape">
              <a:avLst/>
            </a:prstTxWarp>
          </a:bodyPr>
          <a:lstStyle>
            <a:lvl1pPr algn="r">
              <a:defRPr sz="1200"/>
            </a:lvl1pPr>
          </a:lstStyle>
          <a:p>
            <a:pPr>
              <a:defRPr/>
            </a:pPr>
            <a:fld id="{DB8138F8-EC16-48DC-9889-813B78BA3CA6}" type="slidenum">
              <a:rPr lang="en-US"/>
              <a:pPr>
                <a:defRPr/>
              </a:pPr>
              <a:t>‹#›</a:t>
            </a:fld>
            <a:endParaRPr lang="en-US"/>
          </a:p>
        </p:txBody>
      </p:sp>
    </p:spTree>
    <p:extLst>
      <p:ext uri="{BB962C8B-B14F-4D97-AF65-F5344CB8AC3E}">
        <p14:creationId xmlns:p14="http://schemas.microsoft.com/office/powerpoint/2010/main" val="41527372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3" y="0"/>
            <a:ext cx="2945659" cy="496412"/>
          </a:xfrm>
          <a:prstGeom prst="rect">
            <a:avLst/>
          </a:prstGeom>
          <a:noFill/>
          <a:ln>
            <a:noFill/>
          </a:ln>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852019" y="0"/>
            <a:ext cx="2945659" cy="496412"/>
          </a:xfrm>
          <a:prstGeom prst="rect">
            <a:avLst/>
          </a:prstGeom>
          <a:noFill/>
          <a:ln>
            <a:noFill/>
          </a:ln>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124"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06360" y="4715907"/>
            <a:ext cx="4984961" cy="4467702"/>
          </a:xfrm>
          <a:prstGeom prst="rect">
            <a:avLst/>
          </a:prstGeom>
          <a:noFill/>
          <a:ln>
            <a:noFill/>
          </a:ln>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3" y="9431813"/>
            <a:ext cx="2945659" cy="496412"/>
          </a:xfrm>
          <a:prstGeom prst="rect">
            <a:avLst/>
          </a:prstGeom>
          <a:noFill/>
          <a:ln>
            <a:noFill/>
          </a:ln>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852019" y="9431813"/>
            <a:ext cx="2945659" cy="496412"/>
          </a:xfrm>
          <a:prstGeom prst="rect">
            <a:avLst/>
          </a:prstGeom>
          <a:noFill/>
          <a:ln>
            <a:noFill/>
          </a:ln>
          <a:extLst/>
        </p:spPr>
        <p:txBody>
          <a:bodyPr vert="horz" wrap="square" lIns="91440" tIns="45720" rIns="91440" bIns="45720" numCol="1" anchor="b" anchorCtr="0" compatLnSpc="1">
            <a:prstTxWarp prst="textNoShape">
              <a:avLst/>
            </a:prstTxWarp>
          </a:bodyPr>
          <a:lstStyle>
            <a:lvl1pPr algn="r">
              <a:defRPr sz="1200"/>
            </a:lvl1pPr>
          </a:lstStyle>
          <a:p>
            <a:pPr>
              <a:defRPr/>
            </a:pPr>
            <a:fld id="{EBFB042D-BAC8-4BD9-A0F2-9A4FE08F68E2}" type="slidenum">
              <a:rPr lang="en-US"/>
              <a:pPr>
                <a:defRPr/>
              </a:pPr>
              <a:t>‹#›</a:t>
            </a:fld>
            <a:endParaRPr lang="en-US"/>
          </a:p>
        </p:txBody>
      </p:sp>
    </p:spTree>
    <p:extLst>
      <p:ext uri="{BB962C8B-B14F-4D97-AF65-F5344CB8AC3E}">
        <p14:creationId xmlns:p14="http://schemas.microsoft.com/office/powerpoint/2010/main" val="35898656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york.ac.uk/staff/research/pur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www.york.ac.uk/it-services/help/footprints"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www.york.ac.uk/it-services/it/filestore/rented"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www.york.ac.uk/library/info-for/researchers/open-access/" TargetMode="External"/><Relationship Id="rId2" Type="http://schemas.openxmlformats.org/officeDocument/2006/relationships/slide" Target="../slides/slide54.xml"/><Relationship Id="rId1" Type="http://schemas.openxmlformats.org/officeDocument/2006/relationships/notesMaster" Target="../notesMasters/notesMaster1.xml"/><Relationship Id="rId5" Type="http://schemas.openxmlformats.org/officeDocument/2006/relationships/hyperlink" Target="http://www.york.ac.uk/library/info-for/researchers/citation/" TargetMode="External"/><Relationship Id="rId4" Type="http://schemas.openxmlformats.org/officeDocument/2006/relationships/hyperlink" Target="http://www.york.ac.uk/records-management/copyright/" TargetMode="Externa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creativecommons.org/licenses/by-nc-sa/3.0/"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pPr>
                <a:defRPr/>
              </a:pPr>
              <a:t>1</a:t>
            </a:fld>
            <a:endParaRPr lang="en-US"/>
          </a:p>
        </p:txBody>
      </p:sp>
    </p:spTree>
    <p:extLst>
      <p:ext uri="{BB962C8B-B14F-4D97-AF65-F5344CB8AC3E}">
        <p14:creationId xmlns:p14="http://schemas.microsoft.com/office/powerpoint/2010/main" val="1967307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dirty="0" smtClean="0">
              <a:solidFill>
                <a:schemeClr val="tx1"/>
              </a:solidFill>
              <a:effectLst/>
              <a:latin typeface="Arial" charset="0"/>
              <a:ea typeface="ＭＳ Ｐゴシック" pitchFamily="1" charset="-128"/>
              <a:cs typeface="+mn-cs"/>
            </a:endParaRPr>
          </a:p>
        </p:txBody>
      </p:sp>
      <p:sp>
        <p:nvSpPr>
          <p:cNvPr id="4" name="Slide Number Placeholder 3"/>
          <p:cNvSpPr>
            <a:spLocks noGrp="1"/>
          </p:cNvSpPr>
          <p:nvPr>
            <p:ph type="sldNum" sz="quarter" idx="10"/>
          </p:nvPr>
        </p:nvSpPr>
        <p:spPr/>
        <p:txBody>
          <a:bodyPr/>
          <a:lstStyle/>
          <a:p>
            <a:fld id="{47BC7BE3-7294-4AE3-B0E1-5A52E80B3FDA}"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dirty="0" smtClean="0">
              <a:solidFill>
                <a:schemeClr val="tx1"/>
              </a:solidFill>
              <a:effectLst/>
              <a:latin typeface="Arial" charset="0"/>
              <a:ea typeface="ＭＳ Ｐゴシック" pitchFamily="1" charset="-128"/>
              <a:cs typeface="+mn-cs"/>
            </a:endParaRPr>
          </a:p>
        </p:txBody>
      </p:sp>
      <p:sp>
        <p:nvSpPr>
          <p:cNvPr id="4" name="Slide Number Placeholder 3"/>
          <p:cNvSpPr>
            <a:spLocks noGrp="1"/>
          </p:cNvSpPr>
          <p:nvPr>
            <p:ph type="sldNum" sz="quarter" idx="10"/>
          </p:nvPr>
        </p:nvSpPr>
        <p:spPr/>
        <p:txBody>
          <a:bodyPr/>
          <a:lstStyle/>
          <a:p>
            <a:fld id="{47BC7BE3-7294-4AE3-B0E1-5A52E80B3FDA}" type="slidenum">
              <a:rPr lang="en-GB" smtClean="0"/>
              <a:pPr/>
              <a:t>11</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dirty="0" smtClean="0"/>
              <a:t>Funding bodies are taking an increasing interest in what happens to research data</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UK's seven Research Councils</a:t>
            </a:r>
            <a:r>
              <a:rPr lang="en-GB" baseline="0" dirty="0" smtClean="0"/>
              <a:t> – e.g. Arts &amp; Humanities Research Council (AHRC); Engineering &amp; Physical Sciences Research Council (EPSRC); Economic &amp; Social Research Council (ESRC)</a:t>
            </a:r>
            <a:r>
              <a:rPr lang="en-GB" dirty="0" smtClean="0"/>
              <a:t> – have adopted a </a:t>
            </a:r>
            <a:r>
              <a:rPr lang="en-GB" baseline="0" dirty="0" smtClean="0"/>
              <a:t>Data Policy</a:t>
            </a:r>
            <a:r>
              <a:rPr lang="en-GB" sz="1200" kern="1200" dirty="0" smtClean="0">
                <a:solidFill>
                  <a:schemeClr val="tx1"/>
                </a:solidFill>
                <a:effectLst/>
                <a:latin typeface="Arial" charset="0"/>
                <a:ea typeface="ＭＳ Ｐゴシック" pitchFamily="1" charset="-128"/>
                <a:cs typeface="+mn-cs"/>
              </a:rPr>
              <a:t>, which mandates researchers to share data and outputs to avoid duplication of effort and reduce data collection costs. </a:t>
            </a:r>
          </a:p>
          <a:p>
            <a:endParaRPr lang="en-GB" dirty="0"/>
          </a:p>
        </p:txBody>
      </p:sp>
      <p:sp>
        <p:nvSpPr>
          <p:cNvPr id="4" name="Slide Number Placeholder 3"/>
          <p:cNvSpPr>
            <a:spLocks noGrp="1"/>
          </p:cNvSpPr>
          <p:nvPr>
            <p:ph type="sldNum" sz="quarter" idx="10"/>
          </p:nvPr>
        </p:nvSpPr>
        <p:spPr/>
        <p:txBody>
          <a:bodyPr/>
          <a:lstStyle/>
          <a:p>
            <a:fld id="{47BC7BE3-7294-4AE3-B0E1-5A52E80B3FDA}" type="slidenum">
              <a:rPr lang="en-GB" smtClean="0"/>
              <a:pPr/>
              <a:t>12</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2600" dirty="0" smtClean="0"/>
              <a:t>You may be required to make your data publicly available at the end of a project</a:t>
            </a:r>
          </a:p>
          <a:p>
            <a:pPr marL="914400" lvl="1" indent="-457200">
              <a:buFont typeface="Arial" panose="020B0604020202020204" pitchFamily="34" charset="0"/>
              <a:buChar char="•"/>
            </a:pPr>
            <a:r>
              <a:rPr lang="en-GB" sz="2600" dirty="0" smtClean="0"/>
              <a:t>check the small print in your grant conditions</a:t>
            </a:r>
          </a:p>
          <a:p>
            <a:endParaRPr lang="en-GB" dirty="0"/>
          </a:p>
        </p:txBody>
      </p:sp>
      <p:sp>
        <p:nvSpPr>
          <p:cNvPr id="4" name="Slide Number Placeholder 3"/>
          <p:cNvSpPr>
            <a:spLocks noGrp="1"/>
          </p:cNvSpPr>
          <p:nvPr>
            <p:ph type="sldNum" sz="quarter" idx="10"/>
          </p:nvPr>
        </p:nvSpPr>
        <p:spPr/>
        <p:txBody>
          <a:bodyPr/>
          <a:lstStyle/>
          <a:p>
            <a:fld id="{47BC7BE3-7294-4AE3-B0E1-5A52E80B3FDA}" type="slidenum">
              <a:rPr lang="en-GB" smtClean="0"/>
              <a:pPr/>
              <a:t>13</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EPSRC</a:t>
            </a:r>
            <a:r>
              <a:rPr lang="en-GB" baseline="0" dirty="0" smtClean="0"/>
              <a:t> make specific requirements on the University and researchers they fund in relation to the management of research data </a:t>
            </a:r>
            <a:r>
              <a:rPr lang="en-GB" dirty="0" smtClean="0"/>
              <a:t>http://www.epsrc.ac.uk/about/standards/researchdata/expectations (e.g. to store it safely)</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b="0" i="0" u="none" strike="noStrike" kern="1200" dirty="0" smtClean="0">
              <a:solidFill>
                <a:srgbClr val="FF0000"/>
              </a:solidFill>
              <a:effectLst/>
              <a:latin typeface="Arial" charset="0"/>
              <a:ea typeface="ＭＳ Ｐゴシック" pitchFamily="1" charset="-128"/>
              <a:cs typeface="+mn-cs"/>
            </a:endParaRPr>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pPr>
                <a:defRPr/>
              </a:pPr>
              <a:t>14</a:t>
            </a:fld>
            <a:endParaRPr lang="en-US"/>
          </a:p>
        </p:txBody>
      </p:sp>
    </p:spTree>
    <p:extLst>
      <p:ext uri="{BB962C8B-B14F-4D97-AF65-F5344CB8AC3E}">
        <p14:creationId xmlns:p14="http://schemas.microsoft.com/office/powerpoint/2010/main" val="1882686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solidFill>
                <a:srgbClr val="FF0000"/>
              </a:solidFill>
              <a:effectLst/>
            </a:endParaRPr>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pPr>
                <a:defRPr/>
              </a:pPr>
              <a:t>15</a:t>
            </a:fld>
            <a:endParaRPr lang="en-US"/>
          </a:p>
        </p:txBody>
      </p:sp>
    </p:spTree>
    <p:extLst>
      <p:ext uri="{BB962C8B-B14F-4D97-AF65-F5344CB8AC3E}">
        <p14:creationId xmlns:p14="http://schemas.microsoft.com/office/powerpoint/2010/main" val="1882686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Key actions you need to undertake to meet/be</a:t>
            </a:r>
            <a:r>
              <a:rPr lang="en-GB" baseline="0" dirty="0" smtClean="0"/>
              <a:t> compliant with the EPSRC:</a:t>
            </a:r>
          </a:p>
          <a:p>
            <a:pPr rtl="0"/>
            <a:endParaRPr lang="en-GB" sz="1200" b="0" i="0" u="none" strike="noStrike" kern="1200" dirty="0" smtClean="0">
              <a:solidFill>
                <a:schemeClr val="tx1"/>
              </a:solidFill>
              <a:effectLst/>
              <a:latin typeface="Arial" charset="0"/>
              <a:ea typeface="ＭＳ Ｐゴシック" pitchFamily="1" charset="-128"/>
              <a:cs typeface="+mn-cs"/>
            </a:endParaRPr>
          </a:p>
          <a:p>
            <a:pPr rtl="0"/>
            <a:r>
              <a:rPr lang="en-GB" sz="1200" b="0" i="0" u="none" strike="noStrike" kern="1200" dirty="0" smtClean="0">
                <a:solidFill>
                  <a:schemeClr val="tx1"/>
                </a:solidFill>
                <a:effectLst/>
                <a:latin typeface="Arial" charset="0"/>
                <a:ea typeface="ＭＳ Ｐゴシック" pitchFamily="1" charset="-128"/>
                <a:cs typeface="+mn-cs"/>
              </a:rPr>
              <a:t>1. To meet this expectation you will need to:</a:t>
            </a:r>
            <a:endParaRPr lang="en-GB" dirty="0" smtClean="0">
              <a:effectLst/>
            </a:endParaRPr>
          </a:p>
          <a:p>
            <a:pPr marL="171450" indent="-171450" rtl="0" fontAlgn="base">
              <a:buFont typeface="Arial" panose="020B0604020202020204" pitchFamily="34" charset="0"/>
              <a:buChar char="•"/>
            </a:pPr>
            <a:r>
              <a:rPr lang="en-GB" sz="1200" b="0" i="0" u="none" strike="noStrike" kern="1200" dirty="0" smtClean="0">
                <a:solidFill>
                  <a:schemeClr val="tx1"/>
                </a:solidFill>
                <a:effectLst/>
                <a:latin typeface="Arial" charset="0"/>
                <a:ea typeface="ＭＳ Ｐゴシック" pitchFamily="1" charset="-128"/>
                <a:cs typeface="+mn-cs"/>
              </a:rPr>
              <a:t>select data that underpins the published research</a:t>
            </a:r>
          </a:p>
          <a:p>
            <a:pPr marL="171450" indent="-171450" rtl="0" fontAlgn="base">
              <a:buFont typeface="Arial" panose="020B0604020202020204" pitchFamily="34" charset="0"/>
              <a:buChar char="•"/>
            </a:pPr>
            <a:r>
              <a:rPr lang="en-GB" sz="1200" b="0" i="0" u="none" strike="noStrike" kern="1200" dirty="0" smtClean="0">
                <a:solidFill>
                  <a:schemeClr val="tx1"/>
                </a:solidFill>
                <a:effectLst/>
                <a:latin typeface="Arial" charset="0"/>
                <a:ea typeface="ＭＳ Ｐゴシック" pitchFamily="1" charset="-128"/>
                <a:cs typeface="+mn-cs"/>
              </a:rPr>
              <a:t>decide how and on what terms it might be made available to others</a:t>
            </a:r>
          </a:p>
          <a:p>
            <a:pPr marL="171450" indent="-171450" rtl="0" fontAlgn="base">
              <a:buFont typeface="Arial" panose="020B0604020202020204" pitchFamily="34" charset="0"/>
              <a:buChar char="•"/>
            </a:pPr>
            <a:r>
              <a:rPr lang="en-GB" sz="1200" b="0" i="0" u="none" strike="noStrike" kern="1200" dirty="0" smtClean="0">
                <a:solidFill>
                  <a:schemeClr val="tx1"/>
                </a:solidFill>
                <a:effectLst/>
                <a:latin typeface="Arial" charset="0"/>
                <a:ea typeface="ＭＳ Ｐゴシック" pitchFamily="1" charset="-128"/>
                <a:cs typeface="+mn-cs"/>
              </a:rPr>
              <a:t>include a data access statement in your published papers describing how and on what terms the underlying research data may be accessed.</a:t>
            </a:r>
          </a:p>
          <a:p>
            <a:pPr rtl="0" fontAlgn="base"/>
            <a:endParaRPr lang="en-GB" baseline="0" dirty="0" smtClean="0"/>
          </a:p>
          <a:p>
            <a:pPr rtl="0" fontAlgn="base"/>
            <a:r>
              <a:rPr lang="en-GB" baseline="0" dirty="0" smtClean="0"/>
              <a:t>3. </a:t>
            </a:r>
            <a:r>
              <a:rPr lang="en-GB" sz="1200" b="0" i="0" u="none" strike="noStrike" kern="1200" dirty="0" smtClean="0">
                <a:solidFill>
                  <a:schemeClr val="tx1"/>
                </a:solidFill>
                <a:effectLst/>
                <a:latin typeface="Arial" charset="0"/>
                <a:ea typeface="ＭＳ Ｐゴシック" pitchFamily="1" charset="-128"/>
                <a:cs typeface="+mn-cs"/>
              </a:rPr>
              <a:t>deposit your data with a suitable external data repository (e.g. subject specific or journal/publisher specific) </a:t>
            </a:r>
            <a:r>
              <a:rPr lang="en-GB" sz="1200" b="0" i="0" u="sng" kern="1200" dirty="0" smtClean="0">
                <a:solidFill>
                  <a:schemeClr val="tx1"/>
                </a:solidFill>
                <a:effectLst/>
                <a:latin typeface="Arial" charset="0"/>
                <a:ea typeface="ＭＳ Ｐゴシック" pitchFamily="1" charset="-128"/>
                <a:cs typeface="+mn-cs"/>
              </a:rPr>
              <a:t>or</a:t>
            </a:r>
            <a:r>
              <a:rPr lang="en-GB" sz="1200" b="0" i="0" u="none" strike="noStrike" kern="1200" dirty="0" smtClean="0">
                <a:solidFill>
                  <a:schemeClr val="tx1"/>
                </a:solidFill>
                <a:effectLst/>
                <a:latin typeface="Arial" charset="0"/>
                <a:ea typeface="ＭＳ Ｐゴシック" pitchFamily="1" charset="-128"/>
                <a:cs typeface="+mn-cs"/>
              </a:rPr>
              <a:t> make your data (and information about retention periods and any access restrictions) available to the University for long-term storage.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baseline="0" dirty="0" smtClean="0"/>
              <a:t>4. </a:t>
            </a:r>
            <a:r>
              <a:rPr lang="en-GB" sz="1200" b="0" i="0" u="none" strike="noStrike" kern="1200" dirty="0" smtClean="0">
                <a:solidFill>
                  <a:schemeClr val="tx1"/>
                </a:solidFill>
                <a:effectLst/>
                <a:latin typeface="Arial" charset="0"/>
                <a:ea typeface="ＭＳ Ｐゴシック" pitchFamily="1" charset="-128"/>
                <a:cs typeface="+mn-cs"/>
              </a:rPr>
              <a:t>PURE (</a:t>
            </a:r>
            <a:r>
              <a:rPr lang="en-GB" sz="1200" b="0" i="0" u="sng" strike="noStrike" kern="1200" dirty="0" smtClean="0">
                <a:solidFill>
                  <a:schemeClr val="tx1"/>
                </a:solidFill>
                <a:effectLst/>
                <a:latin typeface="Arial" charset="0"/>
                <a:ea typeface="ＭＳ Ｐゴシック" pitchFamily="1" charset="-128"/>
                <a:cs typeface="+mn-cs"/>
                <a:hlinkClick r:id="rId3"/>
              </a:rPr>
              <a:t>https://www.york.ac.uk/staff/research/pure</a:t>
            </a:r>
            <a:r>
              <a:rPr lang="en-GB" sz="1200" b="0" i="0" u="none" strike="noStrike" kern="1200" dirty="0" smtClean="0">
                <a:solidFill>
                  <a:schemeClr val="tx1"/>
                </a:solidFill>
                <a:effectLst/>
                <a:latin typeface="Arial" charset="0"/>
                <a:ea typeface="ＭＳ Ｐゴシック" pitchFamily="1" charset="-128"/>
                <a:cs typeface="+mn-cs"/>
              </a:rPr>
              <a:t>) will be used to record this metadata.</a:t>
            </a:r>
            <a:endParaRPr lang="en-GB" sz="1200" b="0" i="0" u="none" strike="noStrike" kern="1200" dirty="0" smtClean="0">
              <a:solidFill>
                <a:srgbClr val="FF0000"/>
              </a:solidFill>
              <a:effectLst/>
              <a:latin typeface="Arial" charset="0"/>
              <a:ea typeface="ＭＳ Ｐゴシック" pitchFamily="1" charset="-128"/>
              <a:cs typeface="+mn-cs"/>
            </a:endParaRPr>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pPr>
                <a:defRPr/>
              </a:pPr>
              <a:t>16</a:t>
            </a:fld>
            <a:endParaRPr lang="en-US"/>
          </a:p>
        </p:txBody>
      </p:sp>
    </p:spTree>
    <p:extLst>
      <p:ext uri="{BB962C8B-B14F-4D97-AF65-F5344CB8AC3E}">
        <p14:creationId xmlns:p14="http://schemas.microsoft.com/office/powerpoint/2010/main" val="1882686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pPr>
                <a:defRPr/>
              </a:pPr>
              <a:t>17</a:t>
            </a:fld>
            <a:endParaRPr lang="en-US"/>
          </a:p>
        </p:txBody>
      </p:sp>
    </p:spTree>
    <p:extLst>
      <p:ext uri="{BB962C8B-B14F-4D97-AF65-F5344CB8AC3E}">
        <p14:creationId xmlns:p14="http://schemas.microsoft.com/office/powerpoint/2010/main" val="118033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dirty="0" smtClean="0">
                <a:effectLst/>
              </a:rPr>
              <a:t>At the start of a research project it is easy to believe that you'll remember what name you gave to a file and where you put it. </a:t>
            </a:r>
            <a:br>
              <a:rPr lang="en-GB" sz="1200" dirty="0" smtClean="0">
                <a:effectLst/>
              </a:rPr>
            </a:br>
            <a:r>
              <a:rPr lang="en-GB" sz="1200" dirty="0" smtClean="0">
                <a:effectLst/>
              </a:rPr>
              <a:t/>
            </a:r>
            <a:br>
              <a:rPr lang="en-GB" sz="1200" dirty="0" smtClean="0">
                <a:effectLst/>
              </a:rPr>
            </a:br>
            <a:r>
              <a:rPr lang="en-GB" sz="1200" dirty="0" smtClean="0">
                <a:effectLst/>
              </a:rPr>
              <a:t>However once your research gets underway there may be multiple files in various formats, multiple versions, websites, citations, blogs, articles, methodologies, notes, spreadsheets, etc. all relating to your research. </a:t>
            </a:r>
            <a:br>
              <a:rPr lang="en-GB" sz="1200" dirty="0" smtClean="0">
                <a:effectLst/>
              </a:rPr>
            </a:br>
            <a:r>
              <a:rPr lang="en-GB" sz="1200" dirty="0" smtClean="0">
                <a:effectLst/>
              </a:rPr>
              <a:t/>
            </a:r>
            <a:br>
              <a:rPr lang="en-GB" sz="1200" dirty="0" smtClean="0">
                <a:effectLst/>
              </a:rPr>
            </a:br>
            <a:r>
              <a:rPr lang="en-GB" sz="1200" dirty="0" smtClean="0">
                <a:effectLst/>
              </a:rPr>
              <a:t>Trying to find a data file that you need which has been stored or named incorrectly or inaccurately can be both frustrating and a waste of valuable time. </a:t>
            </a:r>
            <a:br>
              <a:rPr lang="en-GB" sz="1200" dirty="0" smtClean="0">
                <a:effectLst/>
              </a:rPr>
            </a:br>
            <a:r>
              <a:rPr lang="en-GB" sz="1200" dirty="0" smtClean="0">
                <a:effectLst/>
              </a:rPr>
              <a:t/>
            </a:r>
            <a:br>
              <a:rPr lang="en-GB" sz="1200" dirty="0" smtClean="0">
                <a:effectLst/>
              </a:rPr>
            </a:br>
            <a:endParaRPr lang="en-GB" sz="1200" b="1" dirty="0" smtClean="0"/>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pPr>
                <a:defRPr/>
              </a:pPr>
              <a:t>18</a:t>
            </a:fld>
            <a:endParaRPr lang="en-US"/>
          </a:p>
        </p:txBody>
      </p:sp>
    </p:spTree>
    <p:extLst>
      <p:ext uri="{BB962C8B-B14F-4D97-AF65-F5344CB8AC3E}">
        <p14:creationId xmlns:p14="http://schemas.microsoft.com/office/powerpoint/2010/main" val="2217715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dirty="0" smtClean="0">
                <a:effectLst/>
              </a:rPr>
              <a:t>Thus good file management practises are required to enable you to identify, locate and use your research data files efficiently and effectively.</a:t>
            </a:r>
            <a:endParaRPr lang="en-GB" sz="1200" kern="1200" dirty="0" smtClean="0">
              <a:solidFill>
                <a:schemeClr val="tx1"/>
              </a:solidFill>
              <a:effectLst/>
              <a:latin typeface="Arial" charset="0"/>
              <a:ea typeface="ＭＳ Ｐゴシック" pitchFamily="1" charset="-128"/>
              <a:cs typeface="+mn-cs"/>
            </a:endParaRPr>
          </a:p>
        </p:txBody>
      </p:sp>
      <p:sp>
        <p:nvSpPr>
          <p:cNvPr id="4" name="Slide Number Placeholder 3"/>
          <p:cNvSpPr>
            <a:spLocks noGrp="1"/>
          </p:cNvSpPr>
          <p:nvPr>
            <p:ph type="sldNum" sz="quarter" idx="10"/>
          </p:nvPr>
        </p:nvSpPr>
        <p:spPr/>
        <p:txBody>
          <a:bodyPr/>
          <a:lstStyle/>
          <a:p>
            <a:fld id="{47BC7BE3-7294-4AE3-B0E1-5A52E80B3FDA}" type="slidenum">
              <a:rPr lang="en-GB" smtClean="0"/>
              <a:pPr/>
              <a:t>19</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7BC7BE3-7294-4AE3-B0E1-5A52E80B3FDA}" type="slidenum">
              <a:rPr lang="en-GB" smtClean="0"/>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GB" sz="1000" dirty="0" smtClean="0"/>
              <a:t>One question</a:t>
            </a:r>
            <a:r>
              <a:rPr lang="en-GB" sz="1000" baseline="0" dirty="0" smtClean="0"/>
              <a:t> to ask yourself about your personal data management practice.</a:t>
            </a:r>
          </a:p>
          <a:p>
            <a:pPr marL="0" indent="0">
              <a:buFont typeface="Arial" pitchFamily="34" charset="0"/>
              <a:buNone/>
            </a:pPr>
            <a:endParaRPr lang="en-GB" sz="1000" baseline="0" dirty="0" smtClean="0"/>
          </a:p>
          <a:p>
            <a:pPr marL="171450" indent="-171450">
              <a:buFont typeface="Arial" panose="020B0604020202020204" pitchFamily="34" charset="0"/>
              <a:buChar char="•"/>
            </a:pPr>
            <a:r>
              <a:rPr lang="en-GB" sz="1000" dirty="0" smtClean="0"/>
              <a:t>Develop a system that works for</a:t>
            </a:r>
            <a:r>
              <a:rPr lang="en-GB" sz="1000" baseline="0" dirty="0" smtClean="0"/>
              <a:t> your project</a:t>
            </a:r>
          </a:p>
          <a:p>
            <a:pPr marL="171450" indent="-171450">
              <a:buFont typeface="Arial" panose="020B0604020202020204" pitchFamily="34" charset="0"/>
              <a:buChar char="•"/>
            </a:pPr>
            <a:r>
              <a:rPr lang="en-GB" sz="1000" dirty="0" smtClean="0"/>
              <a:t>Be consistent. It is only effective if you follow the rules consistently (especially important if you are working in a group).</a:t>
            </a:r>
          </a:p>
          <a:p>
            <a:pPr marL="0" indent="0">
              <a:buFont typeface="Arial" pitchFamily="34" charset="0"/>
              <a:buNone/>
            </a:pPr>
            <a:endParaRPr lang="en-GB" sz="1000"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GB" sz="1000" dirty="0" smtClean="0">
                <a:effectLst/>
              </a:rPr>
              <a:t>Good file management practises such as following group file naming protocols are also required should you wish to share your files with others in a shared </a:t>
            </a:r>
            <a:r>
              <a:rPr lang="en-GB" sz="1000" dirty="0" err="1" smtClean="0">
                <a:effectLst/>
              </a:rPr>
              <a:t>filespace</a:t>
            </a:r>
            <a:r>
              <a:rPr lang="en-GB" sz="1000" dirty="0" smtClean="0">
                <a:effectLst/>
              </a:rPr>
              <a:t>.</a:t>
            </a:r>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GB" sz="1000" b="1" dirty="0" smtClean="0">
              <a:effectLst/>
            </a:endParaRPr>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GB" sz="1000" b="1" dirty="0" smtClean="0"/>
          </a:p>
          <a:p>
            <a:pPr marL="0" indent="0">
              <a:buFont typeface="Arial" pitchFamily="34" charset="0"/>
              <a:buNone/>
            </a:pPr>
            <a:endParaRPr lang="en-GB" sz="1000" dirty="0" smtClean="0"/>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pPr>
                <a:defRPr/>
              </a:pPr>
              <a:t>20</a:t>
            </a:fld>
            <a:endParaRPr lang="en-US"/>
          </a:p>
        </p:txBody>
      </p:sp>
    </p:spTree>
    <p:extLst>
      <p:ext uri="{BB962C8B-B14F-4D97-AF65-F5344CB8AC3E}">
        <p14:creationId xmlns:p14="http://schemas.microsoft.com/office/powerpoint/2010/main" val="3860204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000" dirty="0" smtClean="0"/>
              <a:t>What to call data so you know what it is [IMPORTANT</a:t>
            </a:r>
            <a:r>
              <a:rPr lang="en-GB" sz="1000" baseline="0" dirty="0" smtClean="0"/>
              <a:t> - </a:t>
            </a:r>
            <a:r>
              <a:rPr lang="en-GB" sz="1000" dirty="0" smtClean="0">
                <a:solidFill>
                  <a:srgbClr val="FF0000"/>
                </a:solidFill>
              </a:rPr>
              <a:t>Don’t rely on file names as your sole source of documentation]</a:t>
            </a:r>
          </a:p>
          <a:p>
            <a:endParaRPr lang="en-GB" sz="1000" dirty="0" smtClean="0"/>
          </a:p>
          <a:p>
            <a:r>
              <a:rPr lang="en-GB" sz="1000" dirty="0" smtClean="0"/>
              <a:t>Decide on a file naming convention at the start of your project. Useful file names:</a:t>
            </a:r>
          </a:p>
          <a:p>
            <a:pPr marL="171450" indent="-171450">
              <a:buFont typeface="Arial" panose="020B0604020202020204" pitchFamily="34" charset="0"/>
              <a:buChar char="•"/>
            </a:pPr>
            <a:r>
              <a:rPr lang="en-GB" sz="1000" dirty="0" smtClean="0"/>
              <a:t>are</a:t>
            </a:r>
            <a:r>
              <a:rPr lang="en-GB" sz="1000" b="1" dirty="0" smtClean="0"/>
              <a:t> consistent</a:t>
            </a:r>
            <a:r>
              <a:rPr lang="en-GB" sz="1000" dirty="0" smtClean="0"/>
              <a:t> (within a research group, it's recommended that you agree on file naming conventions early on in the project)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000" dirty="0" smtClean="0"/>
              <a:t>are</a:t>
            </a:r>
            <a:r>
              <a:rPr lang="en-GB" sz="1000" b="1" dirty="0" smtClean="0"/>
              <a:t> concise but informative</a:t>
            </a:r>
            <a:r>
              <a:rPr lang="en-GB" sz="1000" b="0" baseline="0" dirty="0" smtClean="0"/>
              <a:t> (i</a:t>
            </a:r>
            <a:r>
              <a:rPr lang="en-GB" sz="1000" baseline="0" dirty="0" smtClean="0"/>
              <a:t>deally, y</a:t>
            </a:r>
            <a:r>
              <a:rPr lang="en-GB" sz="1000" dirty="0" smtClean="0"/>
              <a:t>ou should be able to tell what’s in a file without opening it)</a:t>
            </a:r>
          </a:p>
          <a:p>
            <a:pPr marL="171450" indent="-171450">
              <a:buFont typeface="Arial" panose="020B0604020202020204" pitchFamily="34" charset="0"/>
              <a:buChar char="•"/>
            </a:pPr>
            <a:r>
              <a:rPr lang="en-GB" sz="1000" b="1" dirty="0" smtClean="0"/>
              <a:t>classify broad file types</a:t>
            </a:r>
            <a:r>
              <a:rPr lang="en-GB" sz="1000" dirty="0" smtClean="0"/>
              <a:t>.</a:t>
            </a:r>
          </a:p>
          <a:p>
            <a:pPr marL="171450" indent="-171450">
              <a:buFont typeface="Arial" panose="020B0604020202020204" pitchFamily="34" charset="0"/>
              <a:buChar char="•"/>
            </a:pPr>
            <a:r>
              <a:rPr lang="en-GB" sz="1000" dirty="0" smtClean="0"/>
              <a:t>are</a:t>
            </a:r>
            <a:r>
              <a:rPr lang="en-GB" sz="1000" b="1" dirty="0" smtClean="0"/>
              <a:t> meaningful to you and your colleague</a:t>
            </a:r>
            <a:r>
              <a:rPr lang="en-GB" sz="1000" dirty="0" smtClean="0"/>
              <a:t>s.</a:t>
            </a:r>
          </a:p>
          <a:p>
            <a:pPr marL="171450" indent="-171450">
              <a:buFont typeface="Arial" panose="020B0604020202020204" pitchFamily="34" charset="0"/>
              <a:buChar char="•"/>
            </a:pPr>
            <a:r>
              <a:rPr lang="en-GB" sz="1000" b="1" dirty="0" smtClean="0"/>
              <a:t>allow you to find the file easily</a:t>
            </a:r>
            <a:r>
              <a:rPr lang="en-GB" sz="1000" dirty="0" smtClean="0"/>
              <a:t>.</a:t>
            </a:r>
          </a:p>
          <a:p>
            <a:pPr marL="171450" indent="-171450">
              <a:buFont typeface="Arial" panose="020B0604020202020204" pitchFamily="34" charset="0"/>
              <a:buChar char="•"/>
            </a:pPr>
            <a:r>
              <a:rPr lang="en-GB" sz="1000" b="1" dirty="0" smtClean="0"/>
              <a:t>do not contain special characters or spaces</a:t>
            </a:r>
            <a:r>
              <a:rPr lang="en-GB" sz="1000" dirty="0" smtClean="0"/>
              <a:t>.</a:t>
            </a:r>
          </a:p>
          <a:p>
            <a:pPr marL="171450" indent="-171450">
              <a:buFont typeface="Arial" panose="020B0604020202020204" pitchFamily="34" charset="0"/>
              <a:buChar char="•"/>
            </a:pPr>
            <a:r>
              <a:rPr lang="en-GB" sz="1000" b="1" dirty="0" smtClean="0"/>
              <a:t>should not conflict when moved from one location to another</a:t>
            </a:r>
            <a:r>
              <a:rPr lang="en-GB" sz="1000" dirty="0" smtClean="0"/>
              <a:t>.</a:t>
            </a:r>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pPr>
                <a:defRPr/>
              </a:pPr>
              <a:t>21</a:t>
            </a:fld>
            <a:endParaRPr lang="en-US"/>
          </a:p>
        </p:txBody>
      </p:sp>
    </p:spTree>
    <p:extLst>
      <p:ext uri="{BB962C8B-B14F-4D97-AF65-F5344CB8AC3E}">
        <p14:creationId xmlns:p14="http://schemas.microsoft.com/office/powerpoint/2010/main" val="3454577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GB" sz="1000" dirty="0" smtClean="0"/>
              <a:t>The order of elements in a filename will also usually make a difference to the order of files within a folder, so a bit of planning can help ensure similar items are grouped together. </a:t>
            </a:r>
          </a:p>
          <a:p>
            <a:pPr marL="914400" lvl="1" indent="-457200">
              <a:buFont typeface="Arial" pitchFamily="34" charset="0"/>
              <a:buChar char="•"/>
            </a:pPr>
            <a:r>
              <a:rPr lang="en-GB" sz="1000" dirty="0" smtClean="0"/>
              <a:t>Using the year-month-date format at the beginning of a filename makes it easy to sort files into chronological order. (The</a:t>
            </a:r>
            <a:r>
              <a:rPr lang="en-GB" sz="1000" baseline="0" dirty="0" smtClean="0"/>
              <a:t> date that a file was created and last edited will often be recorded automatically, but you may sometimes want to associate a file with a date that is neither of these (e.g. when a particular meeting happened).)</a:t>
            </a:r>
            <a:endParaRPr lang="en-GB" sz="1000" dirty="0" smtClean="0"/>
          </a:p>
          <a:p>
            <a:pPr marL="914400" lvl="1" indent="-457200">
              <a:buFont typeface="Arial" pitchFamily="34" charset="0"/>
              <a:buChar char="•"/>
            </a:pPr>
            <a:r>
              <a:rPr lang="en-GB" sz="1000" dirty="0" smtClean="0"/>
              <a:t>You can also force a particular order by adding a number to the start of a filename, or by adding a leading underscore to a file you want to appear at the top of the list. </a:t>
            </a:r>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pPr>
                <a:defRPr/>
              </a:pPr>
              <a:t>22</a:t>
            </a:fld>
            <a:endParaRPr lang="en-US"/>
          </a:p>
        </p:txBody>
      </p:sp>
    </p:spTree>
    <p:extLst>
      <p:ext uri="{BB962C8B-B14F-4D97-AF65-F5344CB8AC3E}">
        <p14:creationId xmlns:p14="http://schemas.microsoft.com/office/powerpoint/2010/main" val="989562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is important to identify and distinguish versions of research data files consistently. This ensures that a clear audit trail exists for tracking the development of a data file and identifying earlier versions when needed. Thus you will need to establish a method that makes sense to you that will indicate the version of your data files.</a:t>
            </a:r>
            <a:br>
              <a:rPr lang="en-GB" dirty="0" smtClean="0"/>
            </a:br>
            <a:endParaRPr lang="en-GB" dirty="0" smtClean="0"/>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pPr>
                <a:defRPr/>
              </a:pPr>
              <a:t>23</a:t>
            </a:fld>
            <a:endParaRPr lang="en-US"/>
          </a:p>
        </p:txBody>
      </p:sp>
    </p:spTree>
    <p:extLst>
      <p:ext uri="{BB962C8B-B14F-4D97-AF65-F5344CB8AC3E}">
        <p14:creationId xmlns:p14="http://schemas.microsoft.com/office/powerpoint/2010/main" val="11659722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pPr>
                <a:defRPr/>
              </a:pPr>
              <a:t>24</a:t>
            </a:fld>
            <a:endParaRPr lang="en-US"/>
          </a:p>
        </p:txBody>
      </p:sp>
    </p:spTree>
    <p:extLst>
      <p:ext uri="{BB962C8B-B14F-4D97-AF65-F5344CB8AC3E}">
        <p14:creationId xmlns:p14="http://schemas.microsoft.com/office/powerpoint/2010/main" val="1180334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smtClean="0">
                <a:solidFill>
                  <a:schemeClr val="tx1"/>
                </a:solidFill>
                <a:effectLst/>
                <a:latin typeface="Arial" charset="0"/>
                <a:ea typeface="ＭＳ Ｐゴシック" pitchFamily="1" charset="-128"/>
                <a:cs typeface="+mn-cs"/>
              </a:rPr>
              <a:t>Storage</a:t>
            </a:r>
          </a:p>
        </p:txBody>
      </p:sp>
      <p:sp>
        <p:nvSpPr>
          <p:cNvPr id="4" name="Slide Number Placeholder 3"/>
          <p:cNvSpPr>
            <a:spLocks noGrp="1"/>
          </p:cNvSpPr>
          <p:nvPr>
            <p:ph type="sldNum" sz="quarter" idx="10"/>
          </p:nvPr>
        </p:nvSpPr>
        <p:spPr/>
        <p:txBody>
          <a:bodyPr/>
          <a:lstStyle/>
          <a:p>
            <a:fld id="{47BC7BE3-7294-4AE3-B0E1-5A52E80B3FDA}" type="slidenum">
              <a:rPr lang="en-GB" smtClean="0"/>
              <a:pPr/>
              <a:t>25</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p:spPr>
        <p:txBody>
          <a:bodyPr/>
          <a:lstStyle/>
          <a:p>
            <a:r>
              <a:rPr lang="en-GB" sz="1200" dirty="0" smtClean="0">
                <a:effectLst/>
              </a:rPr>
              <a:t>Your data are the life blood of your research. If you lose your data, recovery could be slow, costly or worse, it could be impossible. </a:t>
            </a:r>
          </a:p>
          <a:p>
            <a:endParaRPr lang="en-GB" sz="1200" dirty="0" smtClean="0">
              <a:effectLst/>
            </a:endParaRPr>
          </a:p>
          <a:p>
            <a:r>
              <a:rPr lang="en-GB" sz="1000" dirty="0" smtClean="0"/>
              <a:t>Losing crucial</a:t>
            </a:r>
            <a:r>
              <a:rPr lang="en-GB" sz="1000" baseline="0" dirty="0" smtClean="0"/>
              <a:t> research material is the stuff of nightmares</a:t>
            </a:r>
            <a:r>
              <a:rPr lang="en-GB" sz="1000" dirty="0" smtClean="0"/>
              <a:t>… but nightmares come true sometimes.  </a:t>
            </a:r>
          </a:p>
          <a:p>
            <a:endParaRPr lang="en-GB" sz="1000" dirty="0" smtClean="0"/>
          </a:p>
          <a:p>
            <a:r>
              <a:rPr lang="en-GB" sz="1000" dirty="0" smtClean="0"/>
              <a:t>This is a genuine poster from a pub in Cambridge [the picture has only been altered to straighten it, change the contrast to make it easier to read, and remove some of the details, e.g. the address of the pub and the person’s contact information]</a:t>
            </a:r>
          </a:p>
          <a:p>
            <a:endParaRPr lang="en-GB" sz="10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sz="1000" baseline="0" dirty="0" smtClean="0"/>
              <a:t>Slide adapted from </a:t>
            </a:r>
            <a:r>
              <a:rPr lang="en-GB" sz="1000" dirty="0" err="1" smtClean="0"/>
              <a:t>PrePARe</a:t>
            </a:r>
            <a:r>
              <a:rPr lang="en-GB" sz="1000" dirty="0" smtClean="0"/>
              <a:t> Project</a:t>
            </a:r>
            <a:r>
              <a:rPr lang="en-GB" sz="1000" baseline="0" dirty="0" smtClean="0"/>
              <a:t> slideshow “What is data?”: http://www.lib.cam.ac.uk/dataman/training.html</a:t>
            </a:r>
            <a:endParaRPr lang="en-GB" sz="1000" dirty="0" smtClean="0"/>
          </a:p>
          <a:p>
            <a:endParaRPr lang="en-GB" dirty="0" smtClean="0"/>
          </a:p>
          <a:p>
            <a:endParaRPr lang="en-GB" dirty="0" smtClean="0"/>
          </a:p>
        </p:txBody>
      </p:sp>
      <p:sp>
        <p:nvSpPr>
          <p:cNvPr id="100356"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EB5A5C6-77F4-46E6-9AC2-7B348185B71B}" type="slidenum">
              <a:rPr lang="en-GB" smtClean="0"/>
              <a:pPr eaLnBrk="1" hangingPunct="1"/>
              <a:t>26</a:t>
            </a:fld>
            <a:endParaRPr lang="en-GB"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dirty="0" smtClean="0">
                <a:effectLst/>
              </a:rPr>
              <a:t>University filestore provides a convenient and secure storage option. It also has the advantage of being regularly backed up by IT Services. University </a:t>
            </a:r>
            <a:r>
              <a:rPr lang="en-GB" dirty="0" err="1" smtClean="0">
                <a:effectLst/>
              </a:rPr>
              <a:t>filestores</a:t>
            </a:r>
            <a:r>
              <a:rPr lang="en-GB" dirty="0" smtClean="0">
                <a:effectLst/>
              </a:rPr>
              <a:t> may be necessary to meet requirements for guaranteed UK storage or storage on site.</a:t>
            </a:r>
          </a:p>
          <a:p>
            <a:pPr rtl="0"/>
            <a:endParaRPr lang="en-GB" dirty="0" smtClean="0">
              <a:effectLst/>
            </a:endParaRPr>
          </a:p>
          <a:p>
            <a:r>
              <a:rPr lang="en-GB" dirty="0" smtClean="0">
                <a:effectLst/>
              </a:rPr>
              <a:t>Your individual filestore is convenient for your own use. If you need more space to store your data you should contact IT Services through the </a:t>
            </a:r>
            <a:r>
              <a:rPr lang="en-GB" dirty="0" smtClean="0">
                <a:effectLst/>
                <a:hlinkClick r:id="rId3"/>
              </a:rPr>
              <a:t>Footprints Customer Portal.</a:t>
            </a:r>
            <a:endParaRPr lang="en-GB" dirty="0" smtClean="0">
              <a:effectLst/>
            </a:endParaRPr>
          </a:p>
          <a:p>
            <a:endParaRPr lang="en-GB" dirty="0" smtClean="0">
              <a:effectLst/>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effectLst/>
              </a:rPr>
              <a:t>IT Services also provide additional storage in the form of shared filestore (</a:t>
            </a:r>
            <a:r>
              <a:rPr lang="en-GB" dirty="0" err="1" smtClean="0">
                <a:effectLst/>
              </a:rPr>
              <a:t>FlexFS</a:t>
            </a:r>
            <a:r>
              <a:rPr lang="en-GB" dirty="0" smtClean="0">
                <a:effectLst/>
              </a:rPr>
              <a:t>). This additional filestore can range in size from 1GB to 2TB and can be restricted to a defined group of users. See the </a:t>
            </a:r>
            <a:r>
              <a:rPr lang="en-GB" dirty="0" smtClean="0">
                <a:effectLst/>
                <a:hlinkClick r:id="rId4"/>
              </a:rPr>
              <a:t>IT Services web pages</a:t>
            </a:r>
            <a:r>
              <a:rPr lang="en-GB" dirty="0" smtClean="0">
                <a:effectLst/>
              </a:rPr>
              <a:t> for details. No charge is made for this service.</a:t>
            </a:r>
            <a:br>
              <a:rPr lang="en-GB" dirty="0" smtClean="0">
                <a:effectLst/>
              </a:rPr>
            </a:br>
            <a:r>
              <a:rPr lang="en-GB" dirty="0" smtClean="0">
                <a:effectLst/>
              </a:rPr>
              <a:t/>
            </a:r>
            <a:br>
              <a:rPr lang="en-GB" dirty="0" smtClean="0">
                <a:effectLst/>
              </a:rPr>
            </a:br>
            <a:r>
              <a:rPr lang="en-GB" sz="9600" dirty="0" smtClean="0"/>
              <a:t>All these help to keep your data safe and accessible to you and your collaborators within and without the University.</a:t>
            </a:r>
          </a:p>
          <a:p>
            <a:endParaRPr lang="en-GB" dirty="0" smtClean="0">
              <a:effectLst/>
            </a:endParaRPr>
          </a:p>
        </p:txBody>
      </p:sp>
      <p:sp>
        <p:nvSpPr>
          <p:cNvPr id="4" name="Slide Number Placeholder 3"/>
          <p:cNvSpPr>
            <a:spLocks noGrp="1"/>
          </p:cNvSpPr>
          <p:nvPr>
            <p:ph type="sldNum" sz="quarter" idx="10"/>
          </p:nvPr>
        </p:nvSpPr>
        <p:spPr/>
        <p:txBody>
          <a:bodyPr/>
          <a:lstStyle/>
          <a:p>
            <a:fld id="{75693FD4-8F83-4EF7-AC3F-0DC0388986B0}" type="slidenum">
              <a:rPr lang="en-US" smtClean="0"/>
              <a:pPr/>
              <a:t>27</a:t>
            </a:fld>
            <a:endParaRPr lang="en-US" dirty="0"/>
          </a:p>
        </p:txBody>
      </p:sp>
    </p:spTree>
    <p:extLst>
      <p:ext uri="{BB962C8B-B14F-4D97-AF65-F5344CB8AC3E}">
        <p14:creationId xmlns:p14="http://schemas.microsoft.com/office/powerpoint/2010/main" val="17917362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dirty="0" smtClean="0">
                <a:effectLst/>
              </a:rPr>
              <a:t>DON’T</a:t>
            </a:r>
          </a:p>
          <a:p>
            <a:pPr rtl="0"/>
            <a:endParaRPr lang="en-GB" dirty="0" smtClean="0">
              <a:effectLst/>
            </a:endParaRPr>
          </a:p>
          <a:p>
            <a:pPr rtl="0"/>
            <a:r>
              <a:rPr lang="en-GB" dirty="0" smtClean="0">
                <a:effectLst/>
              </a:rPr>
              <a:t>Dropbox</a:t>
            </a:r>
            <a:r>
              <a:rPr lang="en-GB" baseline="0" dirty="0" smtClean="0">
                <a:effectLst/>
              </a:rPr>
              <a:t> - </a:t>
            </a:r>
            <a:r>
              <a:rPr lang="en-GB" dirty="0" smtClean="0"/>
              <a:t>As the University does not have a contract with them, using these services to hold or transfer any personal information (sensitive research data </a:t>
            </a:r>
            <a:r>
              <a:rPr lang="en-GB" dirty="0" err="1" smtClean="0"/>
              <a:t>etc</a:t>
            </a:r>
            <a:r>
              <a:rPr lang="en-GB" dirty="0" smtClean="0"/>
              <a:t>) is a breach of the Data Protection Act and opens the University up to a fine of up to £500,000.</a:t>
            </a:r>
            <a:endParaRPr lang="en-GB" dirty="0" smtClean="0">
              <a:effectLst/>
            </a:endParaRPr>
          </a:p>
          <a:p>
            <a:pPr rtl="0"/>
            <a:endParaRPr lang="en-GB" dirty="0" smtClean="0">
              <a:effectLst/>
            </a:endParaRPr>
          </a:p>
          <a:p>
            <a:pPr rtl="0"/>
            <a:r>
              <a:rPr lang="en-GB" dirty="0" smtClean="0">
                <a:effectLst/>
              </a:rPr>
              <a:t>USB sticks -very susceptible to loss or damage</a:t>
            </a:r>
          </a:p>
        </p:txBody>
      </p:sp>
      <p:sp>
        <p:nvSpPr>
          <p:cNvPr id="4" name="Slide Number Placeholder 3"/>
          <p:cNvSpPr>
            <a:spLocks noGrp="1"/>
          </p:cNvSpPr>
          <p:nvPr>
            <p:ph type="sldNum" sz="quarter" idx="10"/>
          </p:nvPr>
        </p:nvSpPr>
        <p:spPr/>
        <p:txBody>
          <a:bodyPr/>
          <a:lstStyle/>
          <a:p>
            <a:fld id="{75693FD4-8F83-4EF7-AC3F-0DC0388986B0}" type="slidenum">
              <a:rPr lang="en-US" smtClean="0"/>
              <a:pPr/>
              <a:t>28</a:t>
            </a:fld>
            <a:endParaRPr lang="en-US" dirty="0"/>
          </a:p>
        </p:txBody>
      </p:sp>
    </p:spTree>
    <p:extLst>
      <p:ext uri="{BB962C8B-B14F-4D97-AF65-F5344CB8AC3E}">
        <p14:creationId xmlns:p14="http://schemas.microsoft.com/office/powerpoint/2010/main" val="17917362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b="1" dirty="0" smtClean="0"/>
              <a:t>Lindsey</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GB" dirty="0" smtClean="0"/>
              <a:t>You should consider all the risks of losing your data and the consequences of</a:t>
            </a:r>
            <a:r>
              <a:rPr lang="en-GB" baseline="0" dirty="0" smtClean="0"/>
              <a:t> losing your data </a:t>
            </a:r>
            <a:r>
              <a:rPr lang="en-GB" dirty="0" smtClean="0"/>
              <a:t>– and mitigate against</a:t>
            </a:r>
            <a:r>
              <a:rPr lang="en-GB" baseline="0" dirty="0" smtClean="0"/>
              <a:t> these – back-up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sz="1200"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GB" sz="1200" kern="1200" dirty="0" smtClean="0">
                <a:solidFill>
                  <a:schemeClr val="tx1"/>
                </a:solidFill>
                <a:effectLst/>
                <a:latin typeface="Arial" panose="020B0604020202020204" pitchFamily="34" charset="0"/>
                <a:ea typeface="ＭＳ Ｐゴシック" pitchFamily="1" charset="-128"/>
                <a:cs typeface="Arial" panose="020B0604020202020204" pitchFamily="34" charset="0"/>
              </a:rPr>
              <a:t>…sometimes things are out of your control.  </a:t>
            </a:r>
          </a:p>
          <a:p>
            <a:pPr marL="0" marR="0" indent="0" algn="l" defTabSz="914400" rtl="0" eaLnBrk="1" fontAlgn="base" latinLnBrk="0" hangingPunct="1">
              <a:lnSpc>
                <a:spcPct val="100000"/>
              </a:lnSpc>
              <a:spcBef>
                <a:spcPct val="30000"/>
              </a:spcBef>
              <a:spcAft>
                <a:spcPct val="0"/>
              </a:spcAft>
              <a:buClrTx/>
              <a:buSzTx/>
              <a:buFontTx/>
              <a:buNone/>
              <a:tabLst/>
              <a:defRPr/>
            </a:pPr>
            <a:r>
              <a:rPr lang="en-GB" sz="1200" baseline="0" dirty="0" smtClean="0"/>
              <a:t>FIRE: </a:t>
            </a:r>
            <a:r>
              <a:rPr lang="en-GB" sz="1200" dirty="0" smtClean="0"/>
              <a:t>In 2005, an electrical fault in the electronics and laser research building at the University of Southampton cost £50-100M including temporary building hire and transfer of work to Holland. - </a:t>
            </a:r>
            <a:r>
              <a:rPr lang="en-GB" baseline="0" dirty="0" smtClean="0"/>
              <a:t>what would happen if there was a fire in your department – would you have a (back-up) copy of your data somewhere else?</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baseline="0" dirty="0" smtClean="0"/>
          </a:p>
          <a:p>
            <a:r>
              <a:rPr lang="en-GB" sz="1200" dirty="0" smtClean="0">
                <a:effectLst/>
              </a:rPr>
              <a:t>Keeping backups is probably the most important data management task. There is a real risk of losing data through hard drive failure or accidental deletion. It is therefore recommended that you keep at least 3 copies of your data on at least 2 different media, keeping storage devices in separate locations with at least 1 off-site, and check that they work regularly. You should also have a policy for maintaining regular backups.</a:t>
            </a:r>
            <a:br>
              <a:rPr lang="en-GB" sz="1200" dirty="0" smtClean="0">
                <a:effectLst/>
              </a:rPr>
            </a:br>
            <a:endParaRPr lang="en-GB" sz="1200" dirty="0" smtClean="0">
              <a:effectLst/>
            </a:endParaRPr>
          </a:p>
          <a:p>
            <a:r>
              <a:rPr lang="en-GB" sz="1200" kern="1200" dirty="0" smtClean="0">
                <a:solidFill>
                  <a:schemeClr val="tx1"/>
                </a:solidFill>
                <a:effectLst/>
                <a:latin typeface="Arial" panose="020B0604020202020204" pitchFamily="34" charset="0"/>
                <a:ea typeface="+mn-ea"/>
                <a:cs typeface="Arial" panose="020B0604020202020204" pitchFamily="34" charset="0"/>
              </a:rPr>
              <a:t>It’s also a good idea to keep these copies in different places, for example you might keep a copy of some material in a cloud-based service (WARNING: if your research deals with sensitive data you may not be able to do this), on an external hard-drive or on DVDs/CDs.  Consider asking a friend/colleague or family member to look after one copy, or keep one copy at home and one in your office, so your material is physically in separate places.  This minimises the risk of data loss in the case of flood, fire or theft.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GB" sz="1200" dirty="0" smtClean="0"/>
              <a:t>Backing up should be an automatic part of your everyday research activities.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smtClean="0">
              <a:solidFill>
                <a:schemeClr val="tx1"/>
              </a:solidFill>
              <a:effectLst/>
              <a:latin typeface="Arial" panose="020B0604020202020204" pitchFamily="34" charset="0"/>
              <a:ea typeface="ＭＳ Ｐゴシック" pitchFamily="1" charset="-128"/>
              <a:cs typeface="Arial" panose="020B060402020202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pPr>
                <a:defRPr/>
              </a:pPr>
              <a:t>29</a:t>
            </a:fld>
            <a:endParaRPr lang="en-US"/>
          </a:p>
        </p:txBody>
      </p:sp>
    </p:spTree>
    <p:extLst>
      <p:ext uri="{BB962C8B-B14F-4D97-AF65-F5344CB8AC3E}">
        <p14:creationId xmlns:p14="http://schemas.microsoft.com/office/powerpoint/2010/main" val="3748900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pPr>
                <a:defRPr/>
              </a:pPr>
              <a:t>3</a:t>
            </a:fld>
            <a:endParaRPr lang="en-US"/>
          </a:p>
        </p:txBody>
      </p:sp>
    </p:spTree>
    <p:extLst>
      <p:ext uri="{BB962C8B-B14F-4D97-AF65-F5344CB8AC3E}">
        <p14:creationId xmlns:p14="http://schemas.microsoft.com/office/powerpoint/2010/main" val="40969752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We’ve looked at how you organise</a:t>
            </a:r>
            <a:r>
              <a:rPr lang="en-GB" baseline="0" dirty="0" smtClean="0"/>
              <a:t> your data and how you keep it safe, but that is not enough. You also need to ensure that you have enough info about it to enable yourself (and others) to make sense of it.</a:t>
            </a:r>
            <a:endParaRPr lang="en-GB" dirty="0" smtClean="0"/>
          </a:p>
          <a:p>
            <a:endParaRPr lang="en-GB" dirty="0"/>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pPr>
                <a:defRPr/>
              </a:pPr>
              <a:t>30</a:t>
            </a:fld>
            <a:endParaRPr lang="en-US"/>
          </a:p>
        </p:txBody>
      </p:sp>
    </p:spTree>
    <p:extLst>
      <p:ext uri="{BB962C8B-B14F-4D97-AF65-F5344CB8AC3E}">
        <p14:creationId xmlns:p14="http://schemas.microsoft.com/office/powerpoint/2010/main" val="1180334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000" dirty="0" smtClean="0"/>
              <a:t>So, we’re going to talk about documentation</a:t>
            </a:r>
            <a:r>
              <a:rPr lang="en-GB" sz="1000" baseline="0" dirty="0" smtClean="0"/>
              <a:t> and metadata</a:t>
            </a:r>
          </a:p>
          <a:p>
            <a:endParaRPr lang="en-GB" sz="1000" baseline="0" dirty="0" smtClean="0"/>
          </a:p>
          <a:p>
            <a:r>
              <a:rPr lang="en-GB" sz="1000" baseline="0" dirty="0" smtClean="0"/>
              <a:t>Documentation could be a data dictionary for a database you have created – it explains the purpose of all of the columns, the relationships between the tables and describes any abbreviations or codes used</a:t>
            </a:r>
          </a:p>
          <a:p>
            <a:endParaRPr lang="en-GB" sz="1000" baseline="0" dirty="0" smtClean="0"/>
          </a:p>
          <a:p>
            <a:r>
              <a:rPr lang="en-GB" sz="1000" baseline="0" dirty="0" smtClean="0"/>
              <a:t>Metadata could be an XML file that you extract from a scientific instrument you are using that tells you how that instrument was set up</a:t>
            </a:r>
          </a:p>
          <a:p>
            <a:endParaRPr lang="en-GB" sz="1000" baseline="0" dirty="0" smtClean="0"/>
          </a:p>
          <a:p>
            <a:r>
              <a:rPr lang="en-GB" sz="1000" baseline="0" dirty="0" smtClean="0"/>
              <a:t>I see these 2 categories as being not quite so fixed – there is a lot of overlap especially when you talk to people in different disciplines</a:t>
            </a:r>
            <a:endParaRPr lang="en-GB" sz="1000" dirty="0"/>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pPr>
                <a:defRPr/>
              </a:pPr>
              <a:t>31</a:t>
            </a:fld>
            <a:endParaRPr lang="en-US"/>
          </a:p>
        </p:txBody>
      </p:sp>
    </p:spTree>
    <p:extLst>
      <p:ext uri="{BB962C8B-B14F-4D97-AF65-F5344CB8AC3E}">
        <p14:creationId xmlns:p14="http://schemas.microsoft.com/office/powerpoint/2010/main" val="37382513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a:prstGeom prst="rect">
            <a:avLst/>
          </a:prstGeo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000" baseline="0" dirty="0" smtClean="0"/>
              <a:t>Documentation should be thorough it will contain a lot of information that might seem obvious.  But as time passes the information will become less obvious so worth documenting it now.</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000" baseline="0" dirty="0" smtClean="0"/>
              <a:t>I know it is hard when you are really in to a particular project to step back from it and really think about whether everything makes sense and is understandable. You are normally so involved in your research that it all appears obvious – but try and stand back and view it with fresh eyes.</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000" baseline="0" dirty="0" smtClean="0"/>
              <a:t>Before this job I worked in a data archive in the archaeology </a:t>
            </a:r>
            <a:r>
              <a:rPr lang="en-GB" sz="1000" baseline="0" dirty="0" err="1" smtClean="0"/>
              <a:t>dept</a:t>
            </a:r>
            <a:r>
              <a:rPr lang="en-GB" sz="1000" baseline="0" dirty="0" smtClean="0"/>
              <a:t> for about 10 years. I have numerous examples of archaeologists giving me a database to preserve and when I looked at it I could immediately see things that needed documenting –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aseline="0" dirty="0" smtClean="0"/>
              <a:t>for example a column in a database full of abbreviations and with no key</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aseline="0" dirty="0" smtClean="0"/>
              <a:t>a column that recorded measurements but no information anywhere saying what unit of measurement was used</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000" baseline="0" dirty="0" smtClean="0"/>
              <a:t>It took me to ask the right questions to get the documentation I needed from them.</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0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000" baseline="0" dirty="0" smtClean="0"/>
              <a:t>Slide adapted from </a:t>
            </a:r>
            <a:r>
              <a:rPr lang="en-GB" sz="1000" dirty="0" err="1" smtClean="0"/>
              <a:t>PrePARe</a:t>
            </a:r>
            <a:r>
              <a:rPr lang="en-GB" sz="1000" dirty="0" smtClean="0"/>
              <a:t> Project</a:t>
            </a:r>
            <a:r>
              <a:rPr lang="en-GB" sz="1000" baseline="0" dirty="0" smtClean="0"/>
              <a:t> slideshow “Explain It”: http://www.lib.cam.ac.uk/dataman/training.html</a:t>
            </a:r>
            <a:endParaRPr lang="en-GB" sz="10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p:txBody>
      </p:sp>
      <p:sp>
        <p:nvSpPr>
          <p:cNvPr id="4" name="Slide Number Placeholder 3"/>
          <p:cNvSpPr>
            <a:spLocks noGrp="1"/>
          </p:cNvSpPr>
          <p:nvPr>
            <p:ph type="sldNum" sz="quarter" idx="10"/>
          </p:nvPr>
        </p:nvSpPr>
        <p:spPr/>
        <p:txBody>
          <a:bodyPr/>
          <a:lstStyle/>
          <a:p>
            <a:fld id="{2C337CD7-A70F-4607-B962-D94502760C27}" type="slidenum">
              <a:rPr lang="en-GB" smtClean="0"/>
              <a:t>32</a:t>
            </a:fld>
            <a:endParaRPr lang="en-GB"/>
          </a:p>
        </p:txBody>
      </p:sp>
    </p:spTree>
    <p:extLst>
      <p:ext uri="{BB962C8B-B14F-4D97-AF65-F5344CB8AC3E}">
        <p14:creationId xmlns:p14="http://schemas.microsoft.com/office/powerpoint/2010/main" val="39191666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a:prstGeom prst="rect">
            <a:avLst/>
          </a:prstGeom>
        </p:spPr>
      </p:sp>
      <p:sp>
        <p:nvSpPr>
          <p:cNvPr id="3" name="Notes Placeholder 2"/>
          <p:cNvSpPr>
            <a:spLocks noGrp="1"/>
          </p:cNvSpPr>
          <p:nvPr>
            <p:ph type="body" idx="1"/>
          </p:nvPr>
        </p:nvSpPr>
        <p:spPr/>
        <p:txBody>
          <a:bodyPr/>
          <a:lstStyle/>
          <a:p>
            <a:r>
              <a:rPr lang="en-GB" sz="1000" dirty="0" smtClean="0">
                <a:solidFill>
                  <a:srgbClr val="C00000"/>
                </a:solidFill>
              </a:rPr>
              <a:t>Important to record your methodology – this</a:t>
            </a:r>
            <a:r>
              <a:rPr lang="en-GB" sz="1000" baseline="0" dirty="0" smtClean="0">
                <a:solidFill>
                  <a:srgbClr val="C00000"/>
                </a:solidFill>
              </a:rPr>
              <a:t> may be documented within an associated publication – or may need to be a separate document.</a:t>
            </a:r>
          </a:p>
          <a:p>
            <a:endParaRPr lang="en-GB" sz="1000" baseline="0" dirty="0" smtClean="0">
              <a:solidFill>
                <a:srgbClr val="C00000"/>
              </a:solidFill>
            </a:endParaRPr>
          </a:p>
          <a:p>
            <a:r>
              <a:rPr lang="en-GB" sz="1000" baseline="0" dirty="0" smtClean="0">
                <a:solidFill>
                  <a:srgbClr val="C00000"/>
                </a:solidFill>
              </a:rPr>
              <a:t>This is important as it means that people can reproduce your research, either to verify your conclusions or as a starting point to develop your work further.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000" dirty="0" smtClean="0"/>
          </a:p>
          <a:p>
            <a:r>
              <a:rPr lang="en-GB" baseline="0" dirty="0" smtClean="0"/>
              <a:t>Also useful for research where you want to show change over time – it can be hard to compare 2 datasets if you don’t know how they were collected. For example 3d laser scanning could capture the surface of a stone. You may want to be able to repeat this in 10 and 20 years time to show erosion. Useful to know exactly how first data was captured in order to understand the significance of your results</a:t>
            </a:r>
          </a:p>
        </p:txBody>
      </p:sp>
      <p:sp>
        <p:nvSpPr>
          <p:cNvPr id="4" name="Slide Number Placeholder 3"/>
          <p:cNvSpPr>
            <a:spLocks noGrp="1"/>
          </p:cNvSpPr>
          <p:nvPr>
            <p:ph type="sldNum" sz="quarter" idx="10"/>
          </p:nvPr>
        </p:nvSpPr>
        <p:spPr/>
        <p:txBody>
          <a:bodyPr/>
          <a:lstStyle/>
          <a:p>
            <a:fld id="{2C337CD7-A70F-4607-B962-D94502760C27}" type="slidenum">
              <a:rPr lang="en-GB" smtClean="0"/>
              <a:t>33</a:t>
            </a:fld>
            <a:endParaRPr lang="en-GB"/>
          </a:p>
        </p:txBody>
      </p:sp>
    </p:spTree>
    <p:extLst>
      <p:ext uri="{BB962C8B-B14F-4D97-AF65-F5344CB8AC3E}">
        <p14:creationId xmlns:p14="http://schemas.microsoft.com/office/powerpoint/2010/main" val="11820698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a:prstGeom prst="rect">
            <a:avLst/>
          </a:prstGeom>
        </p:spPr>
      </p:sp>
      <p:sp>
        <p:nvSpPr>
          <p:cNvPr id="3" name="Notes Placeholder 2"/>
          <p:cNvSpPr>
            <a:spLocks noGrp="1"/>
          </p:cNvSpPr>
          <p:nvPr>
            <p:ph type="body" idx="1"/>
          </p:nvPr>
        </p:nvSpPr>
        <p:spPr/>
        <p:txBody>
          <a:bodyPr/>
          <a:lstStyle/>
          <a:p>
            <a:r>
              <a:rPr lang="en-GB" sz="1000" baseline="0" dirty="0" smtClean="0"/>
              <a:t>Context is key – you need to document the context within which the data was collected or produced.  This will enable others both to trust it and to re-use it.</a:t>
            </a:r>
          </a:p>
          <a:p>
            <a:endParaRPr lang="en-GB" sz="1000" baseline="0" dirty="0" smtClean="0"/>
          </a:p>
          <a:p>
            <a:r>
              <a:rPr lang="en-GB" sz="1000" baseline="0" dirty="0" smtClean="0"/>
              <a:t>In archaeology when we try and reuse data produced by archaeologists from the 1950’s – for example a plan of a site that was excavated, we might find it really hard to use because it is lacking really crucial </a:t>
            </a:r>
            <a:r>
              <a:rPr lang="en-GB" sz="1000" baseline="0" dirty="0" err="1" smtClean="0"/>
              <a:t>contexual</a:t>
            </a:r>
            <a:r>
              <a:rPr lang="en-GB" sz="1000" baseline="0" dirty="0" smtClean="0"/>
              <a:t> information such as a north arrow or a scale.</a:t>
            </a:r>
          </a:p>
          <a:p>
            <a:endParaRPr lang="en-GB" sz="1000" baseline="0" dirty="0" smtClean="0"/>
          </a:p>
          <a:p>
            <a:r>
              <a:rPr lang="en-GB" sz="1000" baseline="0" dirty="0" smtClean="0"/>
              <a:t>Metadata is also important for discovery of resources – some metadata is designed for search engines to pick up and use for search </a:t>
            </a:r>
            <a:r>
              <a:rPr lang="en-GB" sz="1000" baseline="0" smtClean="0"/>
              <a:t>and retrieval.</a:t>
            </a:r>
            <a:endParaRPr lang="en-GB" sz="1000" baseline="0" dirty="0" smtClean="0"/>
          </a:p>
          <a:p>
            <a:endParaRPr lang="en-GB" sz="10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sz="1000" baseline="0" dirty="0" smtClean="0"/>
              <a:t>Slide adapted from </a:t>
            </a:r>
            <a:r>
              <a:rPr lang="en-GB" sz="1000" dirty="0" err="1" smtClean="0"/>
              <a:t>PrePARe</a:t>
            </a:r>
            <a:r>
              <a:rPr lang="en-GB" sz="1000" dirty="0" smtClean="0"/>
              <a:t> Project</a:t>
            </a:r>
            <a:r>
              <a:rPr lang="en-GB" sz="1000" baseline="0" dirty="0" smtClean="0"/>
              <a:t> slideshow “Explain It”: http://www.lib.cam.ac.uk/dataman/training.html</a:t>
            </a:r>
            <a:endParaRPr lang="en-GB" sz="1000" dirty="0" smtClean="0"/>
          </a:p>
          <a:p>
            <a:endParaRPr lang="en-GB" baseline="0" dirty="0" smtClean="0"/>
          </a:p>
        </p:txBody>
      </p:sp>
      <p:sp>
        <p:nvSpPr>
          <p:cNvPr id="4" name="Slide Number Placeholder 3"/>
          <p:cNvSpPr>
            <a:spLocks noGrp="1"/>
          </p:cNvSpPr>
          <p:nvPr>
            <p:ph type="sldNum" sz="quarter" idx="10"/>
          </p:nvPr>
        </p:nvSpPr>
        <p:spPr/>
        <p:txBody>
          <a:bodyPr/>
          <a:lstStyle/>
          <a:p>
            <a:fld id="{2C337CD7-A70F-4607-B962-D94502760C27}" type="slidenum">
              <a:rPr lang="en-GB" smtClean="0"/>
              <a:t>34</a:t>
            </a:fld>
            <a:endParaRPr lang="en-GB"/>
          </a:p>
        </p:txBody>
      </p:sp>
    </p:spTree>
    <p:extLst>
      <p:ext uri="{BB962C8B-B14F-4D97-AF65-F5344CB8AC3E}">
        <p14:creationId xmlns:p14="http://schemas.microsoft.com/office/powerpoint/2010/main" val="30627855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a:prstGeom prst="rect">
            <a:avLst/>
          </a:prstGeom>
        </p:spPr>
      </p:sp>
      <p:sp>
        <p:nvSpPr>
          <p:cNvPr id="3" name="Notes Placeholder 2"/>
          <p:cNvSpPr>
            <a:spLocks noGrp="1"/>
          </p:cNvSpPr>
          <p:nvPr>
            <p:ph type="body" idx="1"/>
          </p:nvPr>
        </p:nvSpPr>
        <p:spPr/>
        <p:txBody>
          <a:bodyPr/>
          <a:lstStyle/>
          <a:p>
            <a:r>
              <a:rPr lang="en-GB" sz="1000" dirty="0" smtClean="0"/>
              <a:t>A couple of years ago we carried out a </a:t>
            </a:r>
            <a:r>
              <a:rPr lang="en-GB" sz="1000" baseline="0" dirty="0" smtClean="0"/>
              <a:t>research data management survey and encouraged researchers to complete it.</a:t>
            </a:r>
          </a:p>
          <a:p>
            <a:endParaRPr lang="en-GB" sz="1000" baseline="0" dirty="0" smtClean="0"/>
          </a:p>
          <a:p>
            <a:r>
              <a:rPr lang="en-GB" sz="1000" baseline="0" dirty="0" smtClean="0"/>
              <a:t>We asked people about allowing others to access their data and what would be the main issues of concern for them.</a:t>
            </a:r>
          </a:p>
          <a:p>
            <a:endParaRPr lang="en-GB" sz="1000" baseline="0" dirty="0" smtClean="0"/>
          </a:p>
          <a:p>
            <a:r>
              <a:rPr lang="en-GB" sz="1000" baseline="0" dirty="0" smtClean="0"/>
              <a:t>Some of the issues raised are insurmountable – clearly some information can not be shared for legal or data protection reasons. </a:t>
            </a:r>
          </a:p>
          <a:p>
            <a:endParaRPr lang="en-GB" sz="1000" baseline="0" dirty="0" smtClean="0"/>
          </a:p>
          <a:p>
            <a:r>
              <a:rPr lang="en-GB" sz="1000" baseline="0" dirty="0" smtClean="0"/>
              <a:t>However, other issues relate directly to documentation.</a:t>
            </a:r>
          </a:p>
          <a:p>
            <a:endParaRPr lang="en-GB" sz="1000" baseline="0" dirty="0" smtClean="0"/>
          </a:p>
          <a:p>
            <a:r>
              <a:rPr lang="en-GB" sz="1000" baseline="0" dirty="0" smtClean="0"/>
              <a:t>This is in your power – if you document your data well, people are far less likely to misinterpret it</a:t>
            </a:r>
            <a:endParaRPr lang="en-GB" sz="1000" dirty="0" smtClean="0"/>
          </a:p>
          <a:p>
            <a:endParaRPr lang="en-GB" baseline="0" dirty="0" smtClean="0"/>
          </a:p>
        </p:txBody>
      </p:sp>
      <p:sp>
        <p:nvSpPr>
          <p:cNvPr id="4" name="Slide Number Placeholder 3"/>
          <p:cNvSpPr>
            <a:spLocks noGrp="1"/>
          </p:cNvSpPr>
          <p:nvPr>
            <p:ph type="sldNum" sz="quarter" idx="10"/>
          </p:nvPr>
        </p:nvSpPr>
        <p:spPr/>
        <p:txBody>
          <a:bodyPr/>
          <a:lstStyle/>
          <a:p>
            <a:fld id="{2C337CD7-A70F-4607-B962-D94502760C27}" type="slidenum">
              <a:rPr lang="en-GB" smtClean="0">
                <a:solidFill>
                  <a:prstClr val="black"/>
                </a:solidFill>
              </a:rPr>
              <a:pPr/>
              <a:t>35</a:t>
            </a:fld>
            <a:endParaRPr lang="en-GB">
              <a:solidFill>
                <a:prstClr val="black"/>
              </a:solidFill>
            </a:endParaRPr>
          </a:p>
        </p:txBody>
      </p:sp>
    </p:spTree>
    <p:extLst>
      <p:ext uri="{BB962C8B-B14F-4D97-AF65-F5344CB8AC3E}">
        <p14:creationId xmlns:p14="http://schemas.microsoft.com/office/powerpoint/2010/main" val="30627855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GB" baseline="0" dirty="0" smtClean="0"/>
              <a:t>When thinking about what documentation you need for your research data one of the best things you can do is just what Julian Richards here suggests, which is to imagine it being reused by someone who has never met you....even better, imagine it being re-used several years from now. Will they be able to understand it?</a:t>
            </a:r>
          </a:p>
          <a:p>
            <a:pPr marL="0" indent="0">
              <a:buFont typeface="Arial" pitchFamily="34" charset="0"/>
              <a:buNone/>
            </a:pPr>
            <a:endParaRPr lang="en-GB" baseline="0" dirty="0" smtClean="0"/>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solidFill>
                  <a:prstClr val="black"/>
                </a:solidFill>
              </a:rPr>
              <a:pPr>
                <a:defRPr/>
              </a:pPr>
              <a:t>36</a:t>
            </a:fld>
            <a:endParaRPr lang="en-US">
              <a:solidFill>
                <a:prstClr val="black"/>
              </a:solidFill>
            </a:endParaRPr>
          </a:p>
        </p:txBody>
      </p:sp>
    </p:spTree>
    <p:extLst>
      <p:ext uri="{BB962C8B-B14F-4D97-AF65-F5344CB8AC3E}">
        <p14:creationId xmlns:p14="http://schemas.microsoft.com/office/powerpoint/2010/main" val="9351681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a:prstGeom prst="rect">
            <a:avLst/>
          </a:prstGeo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000" baseline="0" dirty="0" smtClean="0"/>
              <a:t>These are the sorts of things you might want to include in your documentation.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000" baseline="0"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000" baseline="0" dirty="0" smtClean="0"/>
              <a:t>Who/when/why – really important for someone to know this – people use this info to assess the trustworthiness of the data (among other things) – may also help explain why things were done in a certain way</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000" baseline="0" dirty="0" smtClean="0"/>
              <a:t>Description of the item – this couple be a caption of an image or a larger piece of documentation for a database. Some items are self describing – a report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000" baseline="0" dirty="0" smtClean="0"/>
              <a:t>Methodology and methods – perhaps the most important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000" baseline="0" dirty="0" smtClean="0"/>
              <a:t>Units of measurement – I’ve seen many databases deposited for archiving that did not include any info about what unit of measurement was used – inches or cm or mm? </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000" baseline="0" dirty="0" smtClean="0"/>
              <a:t>Definitions of jargon, acronyms and code - Especially if working on a database – include a key. At the ADS we were once given a database that was fully coded – every cell had codes and abbreviations in it rather than more descriptive data. This dated from the earlier days of computing where you wanted to keep file sizes really small so you fit it on to a floppy disk. There was no key to work out what the codes meant. The only way we managed to find out what the database was all about was because a single cell contained the word ‘kneecap’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0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sz="1000" baseline="0" dirty="0" smtClean="0"/>
              <a:t>Some of this might be in an associated publication but not all.</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0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sz="1000" baseline="0" dirty="0" smtClean="0"/>
              <a:t>Slide adapted from </a:t>
            </a:r>
            <a:r>
              <a:rPr lang="en-GB" sz="1000" dirty="0" err="1" smtClean="0"/>
              <a:t>PrePARe</a:t>
            </a:r>
            <a:r>
              <a:rPr lang="en-GB" sz="1000" dirty="0" smtClean="0"/>
              <a:t> Project</a:t>
            </a:r>
            <a:r>
              <a:rPr lang="en-GB" sz="1000" baseline="0" dirty="0" smtClean="0"/>
              <a:t> slideshow “Explain It”: http://www.lib.cam.ac.uk/dataman/training.html</a:t>
            </a:r>
            <a:endParaRPr lang="en-GB" sz="1000" dirty="0" smtClean="0"/>
          </a:p>
          <a:p>
            <a:endParaRPr lang="en-GB" dirty="0"/>
          </a:p>
        </p:txBody>
      </p:sp>
      <p:sp>
        <p:nvSpPr>
          <p:cNvPr id="4" name="Slide Number Placeholder 3"/>
          <p:cNvSpPr>
            <a:spLocks noGrp="1"/>
          </p:cNvSpPr>
          <p:nvPr>
            <p:ph type="sldNum" sz="quarter" idx="10"/>
          </p:nvPr>
        </p:nvSpPr>
        <p:spPr/>
        <p:txBody>
          <a:bodyPr/>
          <a:lstStyle/>
          <a:p>
            <a:fld id="{2C337CD7-A70F-4607-B962-D94502760C27}" type="slidenum">
              <a:rPr lang="en-GB" smtClean="0"/>
              <a:t>37</a:t>
            </a:fld>
            <a:endParaRPr lang="en-GB"/>
          </a:p>
        </p:txBody>
      </p:sp>
    </p:spTree>
    <p:extLst>
      <p:ext uri="{BB962C8B-B14F-4D97-AF65-F5344CB8AC3E}">
        <p14:creationId xmlns:p14="http://schemas.microsoft.com/office/powerpoint/2010/main" val="42575087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 what we’ve been looking at so far are really what</a:t>
            </a:r>
            <a:r>
              <a:rPr lang="en-GB" baseline="0" dirty="0" smtClean="0"/>
              <a:t> things you can do WHILE YOU ARE CARRYING OUT YOUR RESEARCH to manage your data. RDM is an active and continuous process and it should be something you can integrate into your working methods.</a:t>
            </a:r>
          </a:p>
          <a:p>
            <a:endParaRPr lang="en-GB" baseline="0" dirty="0" smtClean="0"/>
          </a:p>
          <a:p>
            <a:r>
              <a:rPr lang="en-GB" baseline="0" dirty="0" smtClean="0"/>
              <a:t>You also need to think about what happens to your data at the end of your project ...and this isn’t a decision you should just make on the last day. Think about this as early as possible.</a:t>
            </a:r>
            <a:endParaRPr lang="en-GB" dirty="0"/>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pPr>
                <a:defRPr/>
              </a:pPr>
              <a:t>38</a:t>
            </a:fld>
            <a:endParaRPr lang="en-US"/>
          </a:p>
        </p:txBody>
      </p:sp>
    </p:spTree>
    <p:extLst>
      <p:ext uri="{BB962C8B-B14F-4D97-AF65-F5344CB8AC3E}">
        <p14:creationId xmlns:p14="http://schemas.microsoft.com/office/powerpoint/2010/main" val="19825948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first thing</a:t>
            </a:r>
            <a:r>
              <a:rPr lang="en-GB" baseline="0" dirty="0" smtClean="0"/>
              <a:t> you might want to consider is whether you can share your data.</a:t>
            </a:r>
            <a:endParaRPr lang="en-GB" dirty="0" smtClean="0"/>
          </a:p>
          <a:p>
            <a:endParaRPr lang="en-GB" dirty="0" smtClean="0"/>
          </a:p>
          <a:p>
            <a:r>
              <a:rPr lang="en-GB" dirty="0" smtClean="0"/>
              <a:t>A major change is happening within academia</a:t>
            </a:r>
            <a:r>
              <a:rPr lang="en-GB" baseline="0" dirty="0" smtClean="0"/>
              <a:t> at the moment. Data outputs are being viewed as increasingly important, and this trend is only likely to continue. Both research funders and publishers are viewing the data outputs as increasingly important</a:t>
            </a:r>
          </a:p>
          <a:p>
            <a:endParaRPr lang="en-GB" baseline="0" dirty="0" smtClean="0"/>
          </a:p>
          <a:p>
            <a:r>
              <a:rPr lang="en-GB" baseline="0" dirty="0" smtClean="0"/>
              <a:t>This provides an exciting opportunity for researchers: a chance to be at the forefront of a new movement. </a:t>
            </a:r>
          </a:p>
          <a:p>
            <a:endParaRPr lang="en-GB" baseline="0" dirty="0" smtClean="0"/>
          </a:p>
          <a:p>
            <a:r>
              <a:rPr lang="en-GB" baseline="0" dirty="0" smtClean="0"/>
              <a:t>Image credit: Microsoft clip art</a:t>
            </a:r>
            <a:endParaRPr lang="en-GB" dirty="0"/>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pPr>
                <a:defRPr/>
              </a:pPr>
              <a:t>39</a:t>
            </a:fld>
            <a:endParaRPr lang="en-US"/>
          </a:p>
        </p:txBody>
      </p:sp>
    </p:spTree>
    <p:extLst>
      <p:ext uri="{BB962C8B-B14F-4D97-AF65-F5344CB8AC3E}">
        <p14:creationId xmlns:p14="http://schemas.microsoft.com/office/powerpoint/2010/main" val="2942388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000" kern="1200" dirty="0" smtClean="0">
                <a:solidFill>
                  <a:schemeClr val="tx1"/>
                </a:solidFill>
                <a:effectLst/>
                <a:latin typeface="Arial" charset="0"/>
                <a:ea typeface="ＭＳ Ｐゴシック" pitchFamily="1" charset="-128"/>
                <a:cs typeface="+mn-cs"/>
              </a:rPr>
              <a:t>The first question to address is what the term </a:t>
            </a:r>
            <a:r>
              <a:rPr lang="en-GB" sz="1000" kern="1200" baseline="0" dirty="0" smtClean="0">
                <a:solidFill>
                  <a:schemeClr val="tx1"/>
                </a:solidFill>
                <a:effectLst/>
                <a:latin typeface="Arial" charset="0"/>
                <a:ea typeface="ＭＳ Ｐゴシック" pitchFamily="1" charset="-128"/>
                <a:cs typeface="+mn-cs"/>
              </a:rPr>
              <a:t>‘data’ actually refers to. </a:t>
            </a:r>
            <a:r>
              <a:rPr lang="en-GB" sz="1000" kern="1200" dirty="0" smtClean="0">
                <a:solidFill>
                  <a:schemeClr val="tx1"/>
                </a:solidFill>
                <a:effectLst/>
                <a:latin typeface="Arial" charset="0"/>
                <a:ea typeface="ＭＳ Ｐゴシック" pitchFamily="1" charset="-128"/>
                <a:cs typeface="+mn-cs"/>
              </a:rPr>
              <a:t>Definitions vary, and to some extent, </a:t>
            </a:r>
            <a:r>
              <a:rPr lang="en-GB" sz="1000" kern="1200" baseline="0" dirty="0" smtClean="0">
                <a:solidFill>
                  <a:schemeClr val="tx1"/>
                </a:solidFill>
                <a:effectLst/>
                <a:latin typeface="Arial" charset="0"/>
                <a:ea typeface="ＭＳ Ｐゴシック" pitchFamily="1" charset="-128"/>
                <a:cs typeface="+mn-cs"/>
              </a:rPr>
              <a:t>what counts as data will depend on the field of study</a:t>
            </a:r>
            <a:r>
              <a:rPr lang="en-GB" sz="1000" kern="1200" dirty="0" smtClean="0">
                <a:solidFill>
                  <a:schemeClr val="tx1"/>
                </a:solidFill>
                <a:effectLst/>
                <a:latin typeface="Arial" charset="0"/>
                <a:ea typeface="ＭＳ Ｐゴシック" pitchFamily="1" charset="-128"/>
                <a:cs typeface="+mn-cs"/>
              </a:rPr>
              <a:t>. </a:t>
            </a:r>
          </a:p>
          <a:p>
            <a:endParaRPr lang="en-GB" sz="1000" kern="1200" dirty="0" smtClean="0">
              <a:solidFill>
                <a:schemeClr val="tx1"/>
              </a:solidFill>
              <a:effectLst/>
              <a:latin typeface="Arial" charset="0"/>
              <a:ea typeface="ＭＳ Ｐゴシック" pitchFamily="1" charset="-128"/>
              <a:cs typeface="+mn-cs"/>
            </a:endParaRPr>
          </a:p>
          <a:p>
            <a:r>
              <a:rPr lang="en-GB" sz="1000" kern="1200" dirty="0" smtClean="0">
                <a:solidFill>
                  <a:schemeClr val="tx1"/>
                </a:solidFill>
                <a:effectLst/>
                <a:latin typeface="Arial" charset="0"/>
                <a:ea typeface="ＭＳ Ｐゴシック" pitchFamily="1" charset="-128"/>
                <a:cs typeface="+mn-cs"/>
              </a:rPr>
              <a:t>For</a:t>
            </a:r>
            <a:r>
              <a:rPr lang="en-GB" sz="1000" kern="1200" baseline="0" dirty="0" smtClean="0">
                <a:solidFill>
                  <a:schemeClr val="tx1"/>
                </a:solidFill>
                <a:effectLst/>
                <a:latin typeface="Arial" charset="0"/>
                <a:ea typeface="ＭＳ Ｐゴシック" pitchFamily="1" charset="-128"/>
                <a:cs typeface="+mn-cs"/>
              </a:rPr>
              <a:t> many people, their initial association with the word ‘data’ will be numerical information (statistics, </a:t>
            </a:r>
            <a:r>
              <a:rPr lang="en-GB" sz="1000" kern="1200" baseline="0" dirty="0" err="1" smtClean="0">
                <a:solidFill>
                  <a:schemeClr val="tx1"/>
                </a:solidFill>
                <a:effectLst/>
                <a:latin typeface="Arial" charset="0"/>
                <a:ea typeface="ＭＳ Ｐゴシック" pitchFamily="1" charset="-128"/>
                <a:cs typeface="+mn-cs"/>
              </a:rPr>
              <a:t>spreadsheets</a:t>
            </a:r>
            <a:r>
              <a:rPr lang="en-GB" sz="1000" kern="1200" baseline="0" dirty="0" smtClean="0">
                <a:solidFill>
                  <a:schemeClr val="tx1"/>
                </a:solidFill>
                <a:effectLst/>
                <a:latin typeface="Arial" charset="0"/>
                <a:ea typeface="ＭＳ Ｐゴシック" pitchFamily="1" charset="-128"/>
                <a:cs typeface="+mn-cs"/>
              </a:rPr>
              <a:t>, or experimental results, for example), or perhaps the contents of highly structured information sources such as relational databases.</a:t>
            </a:r>
            <a:endParaRPr lang="en-GB" sz="1000" kern="1200" dirty="0" smtClean="0">
              <a:solidFill>
                <a:schemeClr val="tx1"/>
              </a:solidFill>
              <a:effectLst/>
              <a:latin typeface="Arial" charset="0"/>
              <a:ea typeface="ＭＳ Ｐゴシック" pitchFamily="1" charset="-128"/>
              <a:cs typeface="+mn-cs"/>
            </a:endParaRPr>
          </a:p>
          <a:p>
            <a:r>
              <a:rPr lang="en-GB" sz="1000" kern="1200" dirty="0" smtClean="0">
                <a:solidFill>
                  <a:schemeClr val="tx1"/>
                </a:solidFill>
                <a:effectLst/>
                <a:latin typeface="Arial" charset="0"/>
                <a:ea typeface="ＭＳ Ｐゴシック" pitchFamily="1" charset="-128"/>
                <a:cs typeface="+mn-cs"/>
              </a:rPr>
              <a:t>However, data is far from being limited to these. Other</a:t>
            </a:r>
            <a:r>
              <a:rPr lang="en-GB" sz="1000" kern="1200" baseline="0" dirty="0" smtClean="0">
                <a:solidFill>
                  <a:schemeClr val="tx1"/>
                </a:solidFill>
                <a:effectLst/>
                <a:latin typeface="Arial" charset="0"/>
                <a:ea typeface="ＭＳ Ｐゴシック" pitchFamily="1" charset="-128"/>
                <a:cs typeface="+mn-cs"/>
              </a:rPr>
              <a:t> e</a:t>
            </a:r>
            <a:r>
              <a:rPr lang="en-GB" sz="1000" kern="1200" dirty="0" smtClean="0">
                <a:solidFill>
                  <a:schemeClr val="tx1"/>
                </a:solidFill>
                <a:effectLst/>
                <a:latin typeface="Arial" charset="0"/>
                <a:ea typeface="ＭＳ Ｐゴシック" pitchFamily="1" charset="-128"/>
                <a:cs typeface="+mn-cs"/>
              </a:rPr>
              <a:t>xamples include:</a:t>
            </a:r>
            <a:r>
              <a:rPr lang="en-GB" sz="1000" kern="1200" baseline="0" dirty="0" smtClean="0">
                <a:solidFill>
                  <a:schemeClr val="tx1"/>
                </a:solidFill>
                <a:effectLst/>
                <a:latin typeface="Arial" charset="0"/>
                <a:ea typeface="ＭＳ Ｐゴシック" pitchFamily="1" charset="-128"/>
                <a:cs typeface="+mn-cs"/>
              </a:rPr>
              <a:t> </a:t>
            </a:r>
            <a:r>
              <a:rPr lang="en-GB" sz="1000" kern="1200" dirty="0" smtClean="0">
                <a:solidFill>
                  <a:schemeClr val="tx1"/>
                </a:solidFill>
                <a:effectLst/>
                <a:latin typeface="Arial" charset="0"/>
                <a:ea typeface="ＭＳ Ｐゴシック" pitchFamily="1" charset="-128"/>
                <a:cs typeface="+mn-cs"/>
              </a:rPr>
              <a:t>Textual sources (literary</a:t>
            </a:r>
            <a:r>
              <a:rPr lang="en-GB" sz="1000" kern="1200" baseline="0" dirty="0" smtClean="0">
                <a:solidFill>
                  <a:schemeClr val="tx1"/>
                </a:solidFill>
                <a:effectLst/>
                <a:latin typeface="Arial" charset="0"/>
                <a:ea typeface="ＭＳ Ｐゴシック" pitchFamily="1" charset="-128"/>
                <a:cs typeface="+mn-cs"/>
              </a:rPr>
              <a:t> or historical works that are being analysed, or interview transcripts); </a:t>
            </a:r>
            <a:r>
              <a:rPr lang="en-GB" sz="1000" kern="1200" dirty="0" smtClean="0">
                <a:solidFill>
                  <a:schemeClr val="tx1"/>
                </a:solidFill>
                <a:effectLst/>
                <a:latin typeface="Arial" charset="0"/>
                <a:ea typeface="ＭＳ Ｐゴシック" pitchFamily="1" charset="-128"/>
                <a:cs typeface="+mn-cs"/>
              </a:rPr>
              <a:t>Websites (including all sorts of sites such as social media sites, as well as established academic sources); Works of art and other images; Audio files (e.g. oral history, recordings of interviews</a:t>
            </a:r>
            <a:r>
              <a:rPr lang="en-GB" sz="1000" kern="1200" baseline="0" dirty="0" smtClean="0">
                <a:solidFill>
                  <a:schemeClr val="tx1"/>
                </a:solidFill>
                <a:effectLst/>
                <a:latin typeface="Arial" charset="0"/>
                <a:ea typeface="ＭＳ Ｐゴシック" pitchFamily="1" charset="-128"/>
                <a:cs typeface="+mn-cs"/>
              </a:rPr>
              <a:t> or</a:t>
            </a:r>
            <a:r>
              <a:rPr lang="en-GB" sz="1000" kern="1200" dirty="0" smtClean="0">
                <a:solidFill>
                  <a:schemeClr val="tx1"/>
                </a:solidFill>
                <a:effectLst/>
                <a:latin typeface="Arial" charset="0"/>
                <a:ea typeface="ＭＳ Ｐゴシック" pitchFamily="1" charset="-128"/>
                <a:cs typeface="+mn-cs"/>
              </a:rPr>
              <a:t> focus groups); Videos; Emails; Computer source code; Books;</a:t>
            </a:r>
            <a:r>
              <a:rPr lang="en-GB" sz="1000" kern="1200" baseline="0" dirty="0" smtClean="0">
                <a:solidFill>
                  <a:schemeClr val="tx1"/>
                </a:solidFill>
                <a:effectLst/>
                <a:latin typeface="Arial" charset="0"/>
                <a:ea typeface="ＭＳ Ｐゴシック" pitchFamily="1" charset="-128"/>
                <a:cs typeface="+mn-cs"/>
              </a:rPr>
              <a:t> </a:t>
            </a:r>
            <a:r>
              <a:rPr lang="en-GB" sz="1000" kern="1200" dirty="0" smtClean="0">
                <a:solidFill>
                  <a:schemeClr val="tx1"/>
                </a:solidFill>
                <a:effectLst/>
                <a:latin typeface="Arial" charset="0"/>
                <a:ea typeface="ＭＳ Ｐゴシック" pitchFamily="1" charset="-128"/>
                <a:cs typeface="+mn-cs"/>
              </a:rPr>
              <a:t>Papers; Catalogues, concordances and indexes.</a:t>
            </a:r>
          </a:p>
          <a:p>
            <a:pPr marL="171450" lvl="0" indent="-171450">
              <a:buFont typeface="Arial" pitchFamily="34" charset="0"/>
              <a:buChar char="•"/>
            </a:pPr>
            <a:endParaRPr lang="en-GB" sz="1000" kern="1200" dirty="0" smtClean="0">
              <a:solidFill>
                <a:schemeClr val="tx1"/>
              </a:solidFill>
              <a:effectLst/>
              <a:latin typeface="Arial" charset="0"/>
              <a:ea typeface="ＭＳ Ｐゴシック" pitchFamily="1" charset="-128"/>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000" kern="1200" dirty="0" smtClean="0">
                <a:solidFill>
                  <a:schemeClr val="tx1"/>
                </a:solidFill>
                <a:effectLst/>
                <a:latin typeface="Arial" charset="0"/>
                <a:ea typeface="ＭＳ Ｐゴシック" pitchFamily="1" charset="-128"/>
                <a:cs typeface="+mn-cs"/>
              </a:rPr>
              <a:t>QUOTE: </a:t>
            </a:r>
            <a:r>
              <a:rPr lang="en-GB" sz="1000" dirty="0" smtClean="0"/>
              <a:t>Research data is information that is involved directly in funded or unfunded research activities. Research data is often arranged or formatted in a such a way as to make it suitable for communication, interpretation and processing.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000" dirty="0" smtClean="0"/>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pPr>
                <a:defRPr/>
              </a:pPr>
              <a:t>4</a:t>
            </a:fld>
            <a:endParaRPr lang="en-US"/>
          </a:p>
        </p:txBody>
      </p:sp>
    </p:spTree>
    <p:extLst>
      <p:ext uri="{BB962C8B-B14F-4D97-AF65-F5344CB8AC3E}">
        <p14:creationId xmlns:p14="http://schemas.microsoft.com/office/powerpoint/2010/main" val="8792307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picture from Ubiquity Press</a:t>
            </a:r>
            <a:r>
              <a:rPr lang="en-GB" baseline="0" dirty="0" smtClean="0"/>
              <a:t> sums up some of these benefits of data sharing for you as the researcher, for the wider research community and also for the public</a:t>
            </a:r>
          </a:p>
          <a:p>
            <a:endParaRPr lang="en-GB" baseline="0" dirty="0" smtClean="0"/>
          </a:p>
          <a:p>
            <a:r>
              <a:rPr lang="en-GB" baseline="0" dirty="0" smtClean="0"/>
              <a:t>You:</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Recognition - </a:t>
            </a:r>
            <a:r>
              <a:rPr lang="en-GB" dirty="0" smtClean="0"/>
              <a:t>Sharing</a:t>
            </a:r>
            <a:r>
              <a:rPr lang="en-GB" baseline="0" dirty="0" smtClean="0"/>
              <a:t> data can be good for your academic reputation and profile.  </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Citations - There is also substantial evidence that making your data openly available leads to increased citations – of the datasets themselves, and of the papers or other publications based on the data.</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Collaborations – may lead to other things – collaborations beyond your discipline perhaps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baseline="0" dirty="0" smtClean="0"/>
              <a:t>Wider research community:</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Greater efficiency</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Generally reduces duplication of effort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Allows future research to focus on things that haven’t been done before</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Teaching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baseline="0" dirty="0" smtClean="0"/>
              <a:t>There are public benefits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baseline="0" dirty="0" smtClean="0"/>
              <a:t>..and of course the funder:</a:t>
            </a:r>
          </a:p>
          <a:p>
            <a:pPr marL="0" marR="0" indent="0" algn="l" defTabSz="914400" rtl="0" eaLnBrk="0" fontAlgn="base" latinLnBrk="0" hangingPunct="0">
              <a:lnSpc>
                <a:spcPct val="100000"/>
              </a:lnSpc>
              <a:spcBef>
                <a:spcPct val="30000"/>
              </a:spcBef>
              <a:spcAft>
                <a:spcPct val="0"/>
              </a:spcAft>
              <a:buClrTx/>
              <a:buSzTx/>
              <a:buFontTx/>
              <a:buNone/>
              <a:tabLst/>
              <a:defRPr/>
            </a:pPr>
            <a:r>
              <a:rPr lang="en-GB" baseline="0" dirty="0" smtClean="0"/>
              <a:t>The main reason the funders are pushing for data preservation and sharing is that they get more for their money if others can reuse it – this is a more effective use of their resources</a:t>
            </a:r>
          </a:p>
          <a:p>
            <a:endParaRPr lang="en-GB" dirty="0"/>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pPr>
                <a:defRPr/>
              </a:pPr>
              <a:t>40</a:t>
            </a:fld>
            <a:endParaRPr lang="en-US"/>
          </a:p>
        </p:txBody>
      </p:sp>
    </p:spTree>
    <p:extLst>
      <p:ext uri="{BB962C8B-B14F-4D97-AF65-F5344CB8AC3E}">
        <p14:creationId xmlns:p14="http://schemas.microsoft.com/office/powerpoint/2010/main" val="8338201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we’ve been telling</a:t>
            </a:r>
            <a:r>
              <a:rPr lang="en-GB" baseline="0" dirty="0" smtClean="0"/>
              <a:t> you how to manage your research data – this video gives a good example of how not to manage your research data!</a:t>
            </a:r>
            <a:endParaRPr lang="en-GB" dirty="0" smtClean="0"/>
          </a:p>
          <a:p>
            <a:endParaRPr lang="en-GB" dirty="0" smtClean="0"/>
          </a:p>
          <a:p>
            <a:r>
              <a:rPr lang="en-GB" dirty="0" smtClean="0"/>
              <a:t>Link</a:t>
            </a:r>
            <a:r>
              <a:rPr lang="en-GB" baseline="0" dirty="0" smtClean="0"/>
              <a:t> to video from http://www.youtube.com/watch?v=N2zK3sAtr-4. </a:t>
            </a:r>
            <a:r>
              <a:rPr lang="en-GB" dirty="0" smtClean="0"/>
              <a:t>A data management horror story by Karen Hanson, Alisa </a:t>
            </a:r>
            <a:r>
              <a:rPr lang="en-GB" dirty="0" err="1" smtClean="0"/>
              <a:t>Surkis</a:t>
            </a:r>
            <a:r>
              <a:rPr lang="en-GB" dirty="0" smtClean="0"/>
              <a:t> and Karen </a:t>
            </a:r>
            <a:r>
              <a:rPr lang="en-GB" dirty="0" err="1" smtClean="0"/>
              <a:t>Yacobucci</a:t>
            </a:r>
            <a:r>
              <a:rPr lang="en-GB" dirty="0" smtClean="0"/>
              <a:t>,</a:t>
            </a:r>
            <a:r>
              <a:rPr lang="en-GB" baseline="0" dirty="0" smtClean="0"/>
              <a:t> of NYU Health Sciences Libraries. (If embedded version doesn’t work, use link to view via YouTube.)</a:t>
            </a:r>
          </a:p>
          <a:p>
            <a:endParaRPr lang="en-GB" baseline="0" dirty="0" smtClean="0"/>
          </a:p>
          <a:p>
            <a:r>
              <a:rPr lang="en-GB" baseline="0" dirty="0" smtClean="0"/>
              <a:t>Start to 1:35 – how to get hold of data</a:t>
            </a:r>
          </a:p>
          <a:p>
            <a:r>
              <a:rPr lang="en-GB" baseline="0" dirty="0" smtClean="0"/>
              <a:t>Then problems opening the files – didn’t have the right software</a:t>
            </a:r>
          </a:p>
          <a:p>
            <a:r>
              <a:rPr lang="en-GB" baseline="0" dirty="0" smtClean="0"/>
              <a:t>2:41 to end – documentation</a:t>
            </a:r>
          </a:p>
          <a:p>
            <a:endParaRPr lang="en-GB" baseline="0" dirty="0" smtClean="0"/>
          </a:p>
          <a:p>
            <a:r>
              <a:rPr lang="en-GB" baseline="0" dirty="0" smtClean="0"/>
              <a:t>Points to make:</a:t>
            </a:r>
          </a:p>
          <a:p>
            <a:r>
              <a:rPr lang="en-GB" baseline="0" dirty="0" smtClean="0"/>
              <a:t>Part 1: Sharing – be prepared for requests to share. You need to be able to locate the data if someone asks for it.</a:t>
            </a:r>
          </a:p>
          <a:p>
            <a:r>
              <a:rPr lang="en-GB" baseline="0" dirty="0" smtClean="0"/>
              <a:t>Part 2: Obsolescence of software – also documentation required (and backup!)</a:t>
            </a:r>
          </a:p>
          <a:p>
            <a:r>
              <a:rPr lang="en-GB" baseline="0" dirty="0" smtClean="0"/>
              <a:t>Part 3: Documentation – if you document your data well you shouldn’t have to answer these sorts of questions!</a:t>
            </a:r>
            <a:endParaRPr lang="en-GB" dirty="0"/>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pPr>
                <a:defRPr/>
              </a:pPr>
              <a:t>41</a:t>
            </a:fld>
            <a:endParaRPr lang="en-US"/>
          </a:p>
        </p:txBody>
      </p:sp>
    </p:spTree>
    <p:extLst>
      <p:ext uri="{BB962C8B-B14F-4D97-AF65-F5344CB8AC3E}">
        <p14:creationId xmlns:p14="http://schemas.microsoft.com/office/powerpoint/2010/main" val="24365474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Of course not all data can be shared</a:t>
            </a:r>
          </a:p>
          <a:p>
            <a:endParaRPr lang="en-GB" dirty="0" smtClean="0"/>
          </a:p>
          <a:p>
            <a:r>
              <a:rPr lang="en-GB" dirty="0" smtClean="0"/>
              <a:t>In some cases,</a:t>
            </a:r>
            <a:r>
              <a:rPr lang="en-GB" baseline="0" dirty="0" smtClean="0"/>
              <a:t> there may be concerns about sharing data, or reasons why all or part of a dataset needs to be kept private. These may be ethical (the data is confidential), legal (the dataset includes third party material with restrictions on usage), or professional (you intend to publish the results, and don’t want someone to get there first).</a:t>
            </a:r>
          </a:p>
          <a:p>
            <a:endParaRPr lang="en-GB" baseline="0" dirty="0" smtClean="0"/>
          </a:p>
          <a:p>
            <a:r>
              <a:rPr lang="en-GB" baseline="0" dirty="0" smtClean="0"/>
              <a:t>Image credit: Microsoft clip art</a:t>
            </a:r>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pPr>
                <a:defRPr/>
              </a:pPr>
              <a:t>42</a:t>
            </a:fld>
            <a:endParaRPr lang="en-US"/>
          </a:p>
        </p:txBody>
      </p:sp>
    </p:spTree>
    <p:extLst>
      <p:ext uri="{BB962C8B-B14F-4D97-AF65-F5344CB8AC3E}">
        <p14:creationId xmlns:p14="http://schemas.microsoft.com/office/powerpoint/2010/main" val="36114645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However it is sometimes possible to work around some of these concerns</a:t>
            </a:r>
          </a:p>
          <a:p>
            <a:endParaRPr lang="en-GB" baseline="0" dirty="0" smtClean="0"/>
          </a:p>
          <a:p>
            <a:r>
              <a:rPr lang="en-GB" baseline="0" dirty="0" smtClean="0"/>
              <a:t>You can redact material, for example 3</a:t>
            </a:r>
            <a:r>
              <a:rPr lang="en-GB" baseline="30000" dirty="0" smtClean="0"/>
              <a:t>rd</a:t>
            </a:r>
            <a:r>
              <a:rPr lang="en-GB" baseline="0" dirty="0" smtClean="0"/>
              <a:t> party copyrighted material in a PhD thesis, or place embargoes so that it cannot be accessed for a certain period</a:t>
            </a:r>
          </a:p>
          <a:p>
            <a:endParaRPr lang="en-GB" baseline="0" dirty="0" smtClean="0"/>
          </a:p>
          <a:p>
            <a:r>
              <a:rPr lang="en-GB" baseline="0" dirty="0" smtClean="0"/>
              <a:t>It’s worth noting that many difficulties or concerns about sharing data can be alleviated by advance planning. For example, ensuring you get proper permissions when data is collected can reduce problems with sharing personal data. </a:t>
            </a:r>
          </a:p>
          <a:p>
            <a:r>
              <a:rPr lang="en-GB" baseline="0" dirty="0" smtClean="0"/>
              <a:t>If your dataset is a combination of third party data and new material, you may need to have a version of the data where these are kept separate. Proper documentation is also important here: this will help keep track of what you’re allowed to do with data, and what’s happened to it in the course of the project.</a:t>
            </a:r>
          </a:p>
          <a:p>
            <a:endParaRPr lang="en-GB"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baseline="0" dirty="0" smtClean="0"/>
              <a:t>Slide adapted from </a:t>
            </a:r>
            <a:r>
              <a:rPr lang="en-GB" sz="1200" dirty="0" err="1" smtClean="0"/>
              <a:t>PrePARe</a:t>
            </a:r>
            <a:r>
              <a:rPr lang="en-GB" sz="1200" dirty="0" smtClean="0"/>
              <a:t> Project</a:t>
            </a:r>
            <a:r>
              <a:rPr lang="en-GB" sz="1200" baseline="0" dirty="0" smtClean="0"/>
              <a:t> slideshow “Share It”: http://www.lib.cam.ac.uk/dataman/training.html</a:t>
            </a:r>
            <a:endParaRPr lang="en-GB" dirty="0" smtClean="0"/>
          </a:p>
          <a:p>
            <a:endParaRPr lang="en-GB" dirty="0"/>
          </a:p>
        </p:txBody>
      </p:sp>
      <p:sp>
        <p:nvSpPr>
          <p:cNvPr id="4" name="Slide Number Placeholder 3"/>
          <p:cNvSpPr>
            <a:spLocks noGrp="1"/>
          </p:cNvSpPr>
          <p:nvPr>
            <p:ph type="sldNum" sz="quarter" idx="10"/>
          </p:nvPr>
        </p:nvSpPr>
        <p:spPr/>
        <p:txBody>
          <a:bodyPr/>
          <a:lstStyle/>
          <a:p>
            <a:fld id="{5E0DC986-108D-49FF-A5E1-D0B53DF87722}" type="slidenum">
              <a:rPr lang="en-GB" smtClean="0"/>
              <a:t>43</a:t>
            </a:fld>
            <a:endParaRPr lang="en-GB"/>
          </a:p>
        </p:txBody>
      </p:sp>
    </p:spTree>
    <p:extLst>
      <p:ext uri="{BB962C8B-B14F-4D97-AF65-F5344CB8AC3E}">
        <p14:creationId xmlns:p14="http://schemas.microsoft.com/office/powerpoint/2010/main" val="16347920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You need to put some thought into what data you will keep at the end of the research project. Don’t just keep everything.</a:t>
            </a:r>
          </a:p>
          <a:p>
            <a:endParaRPr lang="en-GB" baseline="0" dirty="0" smtClean="0"/>
          </a:p>
          <a:p>
            <a:r>
              <a:rPr lang="en-GB" baseline="0" dirty="0" smtClean="0"/>
              <a:t>We don’t just keep everything – preserving and storing data is costly in terms of storage space and time taken to manage it after the life of the project. Also there are risks in just keeping everything. It makes it harder to find the meaningful data if most of a retained dataset is of limited value.</a:t>
            </a:r>
          </a:p>
          <a:p>
            <a:endParaRPr lang="en-GB" baseline="0" dirty="0" smtClean="0"/>
          </a:p>
          <a:p>
            <a:r>
              <a:rPr lang="en-GB" baseline="0" dirty="0" smtClean="0"/>
              <a:t>Screenshot taken from a useful checklist from the </a:t>
            </a:r>
            <a:r>
              <a:rPr lang="en-GB" baseline="0" dirty="0" err="1" smtClean="0"/>
              <a:t>PrePARe</a:t>
            </a:r>
            <a:r>
              <a:rPr lang="en-GB" baseline="0" dirty="0" smtClean="0"/>
              <a:t> project at the University of Cambridge and funded by </a:t>
            </a:r>
            <a:r>
              <a:rPr lang="en-GB" baseline="0" dirty="0" err="1" smtClean="0"/>
              <a:t>Jisc</a:t>
            </a:r>
            <a:r>
              <a:rPr lang="en-GB" baseline="0" dirty="0" smtClean="0"/>
              <a:t>. I’ve put the url at the bottom there but this is also linked from our RDM website in the section that talks about data retention.</a:t>
            </a:r>
          </a:p>
          <a:p>
            <a:endParaRPr lang="en-GB" baseline="0" dirty="0" smtClean="0"/>
          </a:p>
          <a:p>
            <a:pPr marL="171450" indent="-171450">
              <a:buFont typeface="Arial" panose="020B0604020202020204" pitchFamily="34" charset="0"/>
              <a:buChar char="•"/>
            </a:pPr>
            <a:r>
              <a:rPr lang="en-GB" baseline="0" dirty="0" smtClean="0"/>
              <a:t>First think about retention periods that you are required to adhere to</a:t>
            </a:r>
          </a:p>
          <a:p>
            <a:pPr marL="171450" indent="-171450">
              <a:buFont typeface="Arial" panose="020B0604020202020204" pitchFamily="34" charset="0"/>
              <a:buChar char="•"/>
            </a:pPr>
            <a:r>
              <a:rPr lang="en-GB" baseline="0" dirty="0" smtClean="0"/>
              <a:t>Think about whether you are legally obliged to keep it</a:t>
            </a:r>
          </a:p>
          <a:p>
            <a:pPr marL="171450" indent="-171450">
              <a:buFont typeface="Arial" panose="020B0604020202020204" pitchFamily="34" charset="0"/>
              <a:buChar char="•"/>
            </a:pPr>
            <a:r>
              <a:rPr lang="en-GB" baseline="0" dirty="0" smtClean="0"/>
              <a:t>Do you have the master copy or is this in fact data that is already held elsewhere and you can just reference in your documentation?</a:t>
            </a:r>
          </a:p>
          <a:p>
            <a:pPr marL="171450" indent="-171450">
              <a:buFont typeface="Arial" panose="020B0604020202020204" pitchFamily="34" charset="0"/>
              <a:buChar char="•"/>
            </a:pPr>
            <a:r>
              <a:rPr lang="en-GB" baseline="0" dirty="0" smtClean="0"/>
              <a:t>How important is the data to your project?</a:t>
            </a:r>
          </a:p>
          <a:p>
            <a:pPr marL="171450" indent="-171450">
              <a:buFont typeface="Arial" panose="020B0604020202020204" pitchFamily="34" charset="0"/>
              <a:buChar char="•"/>
            </a:pPr>
            <a:r>
              <a:rPr lang="en-GB" baseline="0" dirty="0" smtClean="0"/>
              <a:t>Could your data be recreated if necessary – is the experiment repeatable? Sometimes it is cheaper/easier to regenerate a dataset than archive it. Other datasets record a moment in time and can not be repeated.</a:t>
            </a:r>
          </a:p>
          <a:p>
            <a:pPr marL="171450" indent="-171450">
              <a:buFont typeface="Arial" panose="020B0604020202020204" pitchFamily="34" charset="0"/>
              <a:buChar char="•"/>
            </a:pPr>
            <a:r>
              <a:rPr lang="en-GB" baseline="0" dirty="0" smtClean="0"/>
              <a:t>Is it useful evidence?</a:t>
            </a:r>
          </a:p>
          <a:p>
            <a:pPr marL="171450" indent="-171450">
              <a:buFont typeface="Arial" panose="020B0604020202020204" pitchFamily="34" charset="0"/>
              <a:buChar char="•"/>
            </a:pPr>
            <a:r>
              <a:rPr lang="en-GB" baseline="0" dirty="0" smtClean="0"/>
              <a:t>Does it have reuse potential? Could you imagine someone else being able to do something with this? ...and is it documented well enough to allow someone to reuse it. Remember, though that funding bodies will not be happy if you simply decide not to retain data because you haven’t documented it well enough!</a:t>
            </a:r>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solidFill>
                  <a:prstClr val="black"/>
                </a:solidFill>
              </a:rPr>
              <a:pPr>
                <a:defRPr/>
              </a:pPr>
              <a:t>44</a:t>
            </a:fld>
            <a:endParaRPr lang="en-US">
              <a:solidFill>
                <a:prstClr val="black"/>
              </a:solidFill>
            </a:endParaRPr>
          </a:p>
        </p:txBody>
      </p:sp>
    </p:spTree>
    <p:extLst>
      <p:ext uri="{BB962C8B-B14F-4D97-AF65-F5344CB8AC3E}">
        <p14:creationId xmlns:p14="http://schemas.microsoft.com/office/powerpoint/2010/main" val="36114645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...and from the same resource we also have a helpful checklist of what to bin:</a:t>
            </a:r>
          </a:p>
          <a:p>
            <a:endParaRPr lang="en-GB" baseline="0" dirty="0" smtClean="0"/>
          </a:p>
          <a:p>
            <a:pPr marL="171450" indent="-171450">
              <a:buFont typeface="Arial" panose="020B0604020202020204" pitchFamily="34" charset="0"/>
              <a:buChar char="•"/>
            </a:pPr>
            <a:r>
              <a:rPr lang="en-GB" baseline="0" dirty="0" smtClean="0"/>
              <a:t>If someone else is responsible for the master copy</a:t>
            </a:r>
          </a:p>
          <a:p>
            <a:pPr marL="171450" indent="-171450">
              <a:buFont typeface="Arial" panose="020B0604020202020204" pitchFamily="34" charset="0"/>
              <a:buChar char="•"/>
            </a:pPr>
            <a:r>
              <a:rPr lang="en-GB" baseline="0" dirty="0" smtClean="0"/>
              <a:t>If your data is a duplicate</a:t>
            </a:r>
          </a:p>
          <a:p>
            <a:pPr marL="171450" indent="-171450">
              <a:buFont typeface="Arial" panose="020B0604020202020204" pitchFamily="34" charset="0"/>
              <a:buChar char="•"/>
            </a:pPr>
            <a:r>
              <a:rPr lang="en-GB" baseline="0" dirty="0" smtClean="0"/>
              <a:t>If it is an early draft that is not needed</a:t>
            </a:r>
          </a:p>
          <a:p>
            <a:pPr marL="171450" indent="-171450">
              <a:buFont typeface="Arial" panose="020B0604020202020204" pitchFamily="34" charset="0"/>
              <a:buChar char="•"/>
            </a:pPr>
            <a:r>
              <a:rPr lang="en-GB" baseline="0" dirty="0" smtClean="0"/>
              <a:t>If it can never be reused then we need to think hard about keeping it (unless strictly specified)</a:t>
            </a:r>
          </a:p>
          <a:p>
            <a:pPr marL="171450" indent="-171450">
              <a:buFont typeface="Arial" panose="020B0604020202020204" pitchFamily="34" charset="0"/>
              <a:buChar char="•"/>
            </a:pPr>
            <a:r>
              <a:rPr lang="en-GB" baseline="0" dirty="0" smtClean="0"/>
              <a:t>If cheaper to recreate the data as needed? Perhaps then you just document exactly what you did to create the data so that someone else could recreate the dataset.</a:t>
            </a:r>
          </a:p>
          <a:p>
            <a:pPr marL="171450" indent="-171450">
              <a:buFont typeface="Arial" panose="020B0604020202020204" pitchFamily="34" charset="0"/>
              <a:buChar char="•"/>
            </a:pPr>
            <a:endParaRPr lang="en-GB" baseline="0" dirty="0" smtClean="0"/>
          </a:p>
          <a:p>
            <a:pPr marL="0" indent="0">
              <a:buFont typeface="Arial" panose="020B0604020202020204" pitchFamily="34" charset="0"/>
              <a:buNone/>
            </a:pPr>
            <a:r>
              <a:rPr lang="en-GB" baseline="0" dirty="0" smtClean="0"/>
              <a:t>Again, this is something that you should be thinking about early on in your project – don’t leave these decisions to the last minute. Planning what you intend to do with your data at the end of the project is </a:t>
            </a:r>
            <a:r>
              <a:rPr lang="en-GB" baseline="0" smtClean="0"/>
              <a:t>really important ....on to DMP</a:t>
            </a:r>
            <a:endParaRPr lang="en-GB" baseline="0" dirty="0" smtClean="0"/>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solidFill>
                  <a:prstClr val="black"/>
                </a:solidFill>
              </a:rPr>
              <a:pPr>
                <a:defRPr/>
              </a:pPr>
              <a:t>45</a:t>
            </a:fld>
            <a:endParaRPr lang="en-US">
              <a:solidFill>
                <a:prstClr val="black"/>
              </a:solidFill>
            </a:endParaRPr>
          </a:p>
        </p:txBody>
      </p:sp>
    </p:spTree>
    <p:extLst>
      <p:ext uri="{BB962C8B-B14F-4D97-AF65-F5344CB8AC3E}">
        <p14:creationId xmlns:p14="http://schemas.microsoft.com/office/powerpoint/2010/main" val="36114645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i="0" u="none" strike="noStrike" kern="1200" dirty="0" smtClean="0">
                <a:solidFill>
                  <a:srgbClr val="FF0000"/>
                </a:solidFill>
                <a:effectLst/>
                <a:latin typeface="Arial" charset="0"/>
                <a:ea typeface="ＭＳ Ｐゴシック" pitchFamily="1" charset="-128"/>
                <a:cs typeface="+mn-cs"/>
              </a:rPr>
              <a:t>Recommend </a:t>
            </a:r>
            <a:r>
              <a:rPr lang="en-GB" sz="1200" b="0" i="0" u="none" strike="noStrike" kern="1200" dirty="0" smtClean="0">
                <a:solidFill>
                  <a:schemeClr val="tx1"/>
                </a:solidFill>
                <a:effectLst/>
                <a:latin typeface="Arial" charset="0"/>
                <a:ea typeface="ＭＳ Ｐゴシック" pitchFamily="1" charset="-128"/>
                <a:cs typeface="+mn-cs"/>
              </a:rPr>
              <a:t>the creation of Data Management Plans (DMPs) for research projects, so that both time and resources are considered for data management activities (e.g. the preparation of datasets for deposit in an appropriate repository) at an early stage. </a:t>
            </a:r>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pPr>
                <a:defRPr/>
              </a:pPr>
              <a:t>46</a:t>
            </a:fld>
            <a:endParaRPr lang="en-US"/>
          </a:p>
        </p:txBody>
      </p:sp>
    </p:spTree>
    <p:extLst>
      <p:ext uri="{BB962C8B-B14F-4D97-AF65-F5344CB8AC3E}">
        <p14:creationId xmlns:p14="http://schemas.microsoft.com/office/powerpoint/2010/main" val="7041787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000" dirty="0" smtClean="0"/>
              <a:t>Even though we shouldn’t compare</a:t>
            </a:r>
            <a:r>
              <a:rPr lang="en-GB" sz="1000" baseline="0" dirty="0" smtClean="0"/>
              <a:t> carrying out a piece of research with going into battle, there are clearly some parallels...</a:t>
            </a:r>
          </a:p>
          <a:p>
            <a:endParaRPr lang="en-GB" sz="1000" baseline="0" dirty="0" smtClean="0"/>
          </a:p>
          <a:p>
            <a:r>
              <a:rPr lang="en-GB" sz="1000" baseline="0" dirty="0" smtClean="0"/>
              <a:t>I think the key point here is that it is the actual process of planning is the most useful thing. The plan itself may change, things do not always go to plan, but taking that time to think about how you will manage your data is invaluable and can save you some time in the long run.</a:t>
            </a:r>
            <a:endParaRPr lang="en-GB" sz="1000" dirty="0" smtClean="0"/>
          </a:p>
          <a:p>
            <a:endParaRPr lang="en-GB" sz="1000" dirty="0" smtClean="0"/>
          </a:p>
          <a:p>
            <a:r>
              <a:rPr lang="en-GB" sz="1000" dirty="0" smtClean="0"/>
              <a:t>Public domain image, from http://commons.wikimedia.org/wiki/File:Dwight_D._Eisenhower,_official_Presidential_portrait.jpg</a:t>
            </a:r>
            <a:endParaRPr lang="en-GB" sz="1000" dirty="0"/>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pPr>
                <a:defRPr/>
              </a:pPr>
              <a:t>47</a:t>
            </a:fld>
            <a:endParaRPr lang="en-US"/>
          </a:p>
        </p:txBody>
      </p:sp>
    </p:spTree>
    <p:extLst>
      <p:ext uri="{BB962C8B-B14F-4D97-AF65-F5344CB8AC3E}">
        <p14:creationId xmlns:p14="http://schemas.microsoft.com/office/powerpoint/2010/main" val="1155273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A data management plan is, as the name suggests, a document which outlines how data</a:t>
            </a:r>
            <a:r>
              <a:rPr lang="en-GB" baseline="0" dirty="0" smtClean="0"/>
              <a:t> will be managed over the course of a project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GB" baseline="0" dirty="0" smtClean="0"/>
              <a:t>These are the sorts of things that a DMP should include (taken from DCC website):</a:t>
            </a:r>
          </a:p>
          <a:p>
            <a:pPr marL="171450" indent="-171450">
              <a:buFont typeface="Arial" panose="020B0604020202020204" pitchFamily="34" charset="0"/>
              <a:buChar char="•"/>
            </a:pPr>
            <a:r>
              <a:rPr lang="en-GB" sz="1200" dirty="0" smtClean="0"/>
              <a:t>Description of the data to be collected / created</a:t>
            </a:r>
          </a:p>
          <a:p>
            <a:pPr marL="171450" indent="-171450">
              <a:buFont typeface="Arial" panose="020B0604020202020204" pitchFamily="34" charset="0"/>
              <a:buChar char="•"/>
            </a:pPr>
            <a:r>
              <a:rPr lang="en-GB" sz="1200" dirty="0" smtClean="0"/>
              <a:t>Standards / methodologies for data collection and management</a:t>
            </a:r>
          </a:p>
          <a:p>
            <a:pPr marL="171450" indent="-171450">
              <a:buFont typeface="Arial" panose="020B0604020202020204" pitchFamily="34" charset="0"/>
              <a:buChar char="•"/>
            </a:pPr>
            <a:r>
              <a:rPr lang="en-GB" sz="1200" dirty="0" smtClean="0"/>
              <a:t>Ethics and Intellectual Property concerns or restrictions</a:t>
            </a:r>
          </a:p>
          <a:p>
            <a:pPr marL="171450" indent="-171450">
              <a:buFont typeface="Arial" panose="020B0604020202020204" pitchFamily="34" charset="0"/>
              <a:buChar char="•"/>
            </a:pPr>
            <a:r>
              <a:rPr lang="en-GB" sz="1200" dirty="0" smtClean="0"/>
              <a:t>Plans for data sharing and access</a:t>
            </a:r>
          </a:p>
          <a:p>
            <a:pPr marL="171450" indent="-171450">
              <a:buFont typeface="Arial" panose="020B0604020202020204" pitchFamily="34" charset="0"/>
              <a:buChar char="•"/>
            </a:pPr>
            <a:r>
              <a:rPr lang="en-GB" sz="1200" dirty="0" smtClean="0"/>
              <a:t>Strategy for long-term preservation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GB" baseline="0" dirty="0" smtClean="0"/>
          </a:p>
          <a:p>
            <a:endParaRPr lang="en-GB" dirty="0"/>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pPr>
                <a:defRPr/>
              </a:pPr>
              <a:t>48</a:t>
            </a:fld>
            <a:endParaRPr lang="en-US"/>
          </a:p>
        </p:txBody>
      </p:sp>
    </p:spTree>
    <p:extLst>
      <p:ext uri="{BB962C8B-B14F-4D97-AF65-F5344CB8AC3E}">
        <p14:creationId xmlns:p14="http://schemas.microsoft.com/office/powerpoint/2010/main" val="26967872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baseline="0" dirty="0" smtClean="0"/>
              <a:t>DMPs might be included in departmental policies – so that departments can oversee good RDM practice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baseline="0" dirty="0" smtClean="0"/>
          </a:p>
          <a:p>
            <a:endParaRPr lang="en-GB" dirty="0"/>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pPr>
                <a:defRPr/>
              </a:pPr>
              <a:t>49</a:t>
            </a:fld>
            <a:endParaRPr lang="en-US"/>
          </a:p>
        </p:txBody>
      </p:sp>
    </p:spTree>
    <p:extLst>
      <p:ext uri="{BB962C8B-B14F-4D97-AF65-F5344CB8AC3E}">
        <p14:creationId xmlns:p14="http://schemas.microsoft.com/office/powerpoint/2010/main" val="2696787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000" kern="1200" dirty="0" smtClean="0">
                <a:solidFill>
                  <a:schemeClr val="tx1"/>
                </a:solidFill>
                <a:effectLst/>
                <a:latin typeface="Arial" charset="0"/>
                <a:ea typeface="ＭＳ Ｐゴシック" pitchFamily="1" charset="-128"/>
                <a:cs typeface="+mn-cs"/>
              </a:rPr>
              <a:t>University definition of research</a:t>
            </a:r>
            <a:r>
              <a:rPr lang="en-GB" sz="1000" kern="1200" baseline="0" dirty="0" smtClean="0">
                <a:solidFill>
                  <a:schemeClr val="tx1"/>
                </a:solidFill>
                <a:effectLst/>
                <a:latin typeface="Arial" charset="0"/>
                <a:ea typeface="ＭＳ Ｐゴシック" pitchFamily="1" charset="-128"/>
                <a:cs typeface="+mn-cs"/>
              </a:rPr>
              <a:t> data.</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000" kern="1200" baseline="0" dirty="0" smtClean="0">
              <a:solidFill>
                <a:schemeClr val="tx1"/>
              </a:solidFill>
              <a:effectLst/>
              <a:latin typeface="Arial" charset="0"/>
              <a:ea typeface="ＭＳ Ｐゴシック" pitchFamily="1" charset="-128"/>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000" kern="1200" dirty="0" smtClean="0">
                <a:solidFill>
                  <a:schemeClr val="tx1"/>
                </a:solidFill>
                <a:effectLst/>
                <a:latin typeface="Arial" charset="0"/>
                <a:ea typeface="ＭＳ Ｐゴシック" pitchFamily="1" charset="-128"/>
                <a:cs typeface="+mn-cs"/>
              </a:rPr>
              <a:t>Whatever your area of research is, you will be dealing with data in one form or another.</a:t>
            </a:r>
            <a:r>
              <a:rPr lang="en-GB" sz="1000" kern="1200" baseline="0" dirty="0" smtClean="0">
                <a:solidFill>
                  <a:schemeClr val="tx1"/>
                </a:solidFill>
                <a:effectLst/>
                <a:latin typeface="Arial" charset="0"/>
                <a:ea typeface="ＭＳ Ｐゴシック" pitchFamily="1" charset="-128"/>
                <a:cs typeface="+mn-cs"/>
              </a:rPr>
              <a:t> Bear in mind that not all </a:t>
            </a:r>
            <a:r>
              <a:rPr lang="en-GB" sz="1000" kern="1200" dirty="0" smtClean="0">
                <a:solidFill>
                  <a:schemeClr val="tx1"/>
                </a:solidFill>
                <a:effectLst/>
                <a:latin typeface="Arial" charset="0"/>
                <a:ea typeface="ＭＳ Ｐゴシック" pitchFamily="1" charset="-128"/>
                <a:cs typeface="+mn-cs"/>
              </a:rPr>
              <a:t>data is digital:</a:t>
            </a:r>
            <a:r>
              <a:rPr lang="en-GB" sz="1000" kern="1200" baseline="0" dirty="0" smtClean="0">
                <a:solidFill>
                  <a:schemeClr val="tx1"/>
                </a:solidFill>
                <a:effectLst/>
                <a:latin typeface="Arial" charset="0"/>
                <a:ea typeface="ＭＳ Ｐゴシック" pitchFamily="1" charset="-128"/>
                <a:cs typeface="+mn-cs"/>
              </a:rPr>
              <a:t> print resources, handwritten notes, tape recordings, and hard copies of images may also be important sources.</a:t>
            </a:r>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pPr>
                <a:defRPr/>
              </a:pPr>
              <a:t>5</a:t>
            </a:fld>
            <a:endParaRPr lang="en-US"/>
          </a:p>
        </p:txBody>
      </p:sp>
    </p:spTree>
    <p:extLst>
      <p:ext uri="{BB962C8B-B14F-4D97-AF65-F5344CB8AC3E}">
        <p14:creationId xmlns:p14="http://schemas.microsoft.com/office/powerpoint/2010/main" val="40044560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GB" sz="1000" dirty="0" smtClean="0"/>
              <a:t>To help with the process</a:t>
            </a:r>
            <a:r>
              <a:rPr lang="en-GB" sz="1000" baseline="0" dirty="0" smtClean="0"/>
              <a:t> of producing a data management plan, the Digital Curation Centre have come up with an online tool. You can have a look at this and a play now.</a:t>
            </a:r>
            <a:endParaRPr lang="en-GB" sz="1000" dirty="0" smtClean="0"/>
          </a:p>
          <a:p>
            <a:pPr marL="0" indent="0">
              <a:buFont typeface="Arial" pitchFamily="34" charset="0"/>
              <a:buNone/>
            </a:pPr>
            <a:endParaRPr lang="en-GB" sz="1000" dirty="0" smtClean="0"/>
          </a:p>
          <a:p>
            <a:pPr marL="0" indent="0">
              <a:buFont typeface="Arial" pitchFamily="34" charset="0"/>
              <a:buNone/>
            </a:pPr>
            <a:r>
              <a:rPr lang="en-GB" sz="1000" dirty="0" err="1" smtClean="0"/>
              <a:t>DMP</a:t>
            </a:r>
            <a:r>
              <a:rPr lang="en-GB" sz="1000" baseline="0" dirty="0" err="1" smtClean="0"/>
              <a:t>online</a:t>
            </a:r>
            <a:r>
              <a:rPr lang="en-GB" sz="1000" baseline="0" dirty="0" smtClean="0"/>
              <a:t> is an online tool, created by the Digital Curation Centre, which is designed to help you </a:t>
            </a:r>
            <a:r>
              <a:rPr lang="en-GB" sz="1000" b="1" baseline="0" dirty="0" smtClean="0"/>
              <a:t>create personalised data management plans </a:t>
            </a:r>
            <a:r>
              <a:rPr lang="en-GB" sz="1000" baseline="0" dirty="0" smtClean="0"/>
              <a:t>according to your context or funder. The tool also helps you by providing examples of guidance and best practice (e.g. from the DCC).</a:t>
            </a:r>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pPr>
                <a:defRPr/>
              </a:pPr>
              <a:t>50</a:t>
            </a:fld>
            <a:endParaRPr lang="en-US"/>
          </a:p>
        </p:txBody>
      </p:sp>
    </p:spTree>
    <p:extLst>
      <p:ext uri="{BB962C8B-B14F-4D97-AF65-F5344CB8AC3E}">
        <p14:creationId xmlns:p14="http://schemas.microsoft.com/office/powerpoint/2010/main" val="20113661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pPr>
                <a:defRPr/>
              </a:pPr>
              <a:t>51</a:t>
            </a:fld>
            <a:endParaRPr lang="en-US"/>
          </a:p>
        </p:txBody>
      </p:sp>
    </p:spTree>
    <p:extLst>
      <p:ext uri="{BB962C8B-B14F-4D97-AF65-F5344CB8AC3E}">
        <p14:creationId xmlns:p14="http://schemas.microsoft.com/office/powerpoint/2010/main" val="32517307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GB" sz="1000" dirty="0" smtClean="0"/>
              <a:t>Created by the</a:t>
            </a:r>
            <a:r>
              <a:rPr lang="en-GB" sz="1000" baseline="0" dirty="0" smtClean="0"/>
              <a:t> Library’s Research Support Team, the pages provide guidance on good practice in managing research data and link to established tools and sources of advice.</a:t>
            </a:r>
            <a:endParaRPr lang="en-GB" sz="1000" dirty="0"/>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pPr>
                <a:defRPr/>
              </a:pPr>
              <a:t>52</a:t>
            </a:fld>
            <a:endParaRPr lang="en-US"/>
          </a:p>
        </p:txBody>
      </p:sp>
    </p:spTree>
    <p:extLst>
      <p:ext uri="{BB962C8B-B14F-4D97-AF65-F5344CB8AC3E}">
        <p14:creationId xmlns:p14="http://schemas.microsoft.com/office/powerpoint/2010/main" val="20113661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GB" sz="1000" baseline="0" dirty="0" smtClean="0"/>
              <a:t>Research Data MANTRA is a series of free interactive online training modules covering key research data management issues.</a:t>
            </a:r>
          </a:p>
          <a:p>
            <a:pPr marL="0" indent="0">
              <a:buFont typeface="Arial" pitchFamily="34" charset="0"/>
              <a:buNone/>
            </a:pPr>
            <a:endParaRPr lang="en-GB" sz="1000" baseline="0" dirty="0" smtClean="0"/>
          </a:p>
          <a:p>
            <a:pPr marL="171450" indent="-171450">
              <a:buFont typeface="Arial" pitchFamily="34" charset="0"/>
              <a:buChar char="•"/>
            </a:pPr>
            <a:r>
              <a:rPr lang="en-GB" sz="1000" baseline="0" dirty="0" smtClean="0"/>
              <a:t>The modules are designed for postgraduates and early career researchers. The course describes itself as being particularly geared towards people working in geosciences, social and political sciences, and clinical psychology, but don’t be put off by this – in fact much of the course material is relevant to all research disciplines.</a:t>
            </a:r>
          </a:p>
          <a:p>
            <a:endParaRPr lang="en-GB" dirty="0"/>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pPr>
                <a:defRPr/>
              </a:pPr>
              <a:t>53</a:t>
            </a:fld>
            <a:endParaRPr lang="en-US"/>
          </a:p>
        </p:txBody>
      </p:sp>
    </p:spTree>
    <p:extLst>
      <p:ext uri="{BB962C8B-B14F-4D97-AF65-F5344CB8AC3E}">
        <p14:creationId xmlns:p14="http://schemas.microsoft.com/office/powerpoint/2010/main" val="25108036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000" dirty="0" smtClean="0"/>
              <a:t>Research</a:t>
            </a:r>
            <a:r>
              <a:rPr lang="en-GB" sz="1000" baseline="0" dirty="0" smtClean="0"/>
              <a:t> Support Team for queries re. RDM but also for </a:t>
            </a:r>
            <a:r>
              <a:rPr lang="en-GB" sz="1000" dirty="0" smtClean="0"/>
              <a:t>guidance on </a:t>
            </a:r>
            <a:r>
              <a:rPr lang="en-GB" sz="1000" dirty="0" smtClean="0">
                <a:hlinkClick r:id="rId3"/>
              </a:rPr>
              <a:t>Open Access</a:t>
            </a:r>
            <a:r>
              <a:rPr lang="en-GB" sz="1000" dirty="0" smtClean="0"/>
              <a:t>, </a:t>
            </a:r>
            <a:r>
              <a:rPr lang="en-GB" sz="1000" dirty="0" smtClean="0">
                <a:hlinkClick r:id="rId4"/>
              </a:rPr>
              <a:t>copyright</a:t>
            </a:r>
            <a:r>
              <a:rPr lang="en-GB" sz="1000" dirty="0" smtClean="0"/>
              <a:t>, </a:t>
            </a:r>
            <a:r>
              <a:rPr lang="en-GB" sz="1000" dirty="0" smtClean="0">
                <a:hlinkClick r:id="rId5"/>
              </a:rPr>
              <a:t>citation analysis</a:t>
            </a:r>
            <a:r>
              <a:rPr lang="en-GB" sz="1000" dirty="0" smtClean="0"/>
              <a:t> and </a:t>
            </a:r>
            <a:r>
              <a:rPr lang="en-GB" sz="1000" dirty="0" err="1" smtClean="0"/>
              <a:t>bibliometrics</a:t>
            </a:r>
            <a:r>
              <a:rPr lang="en-GB" sz="1000" dirty="0" smtClean="0"/>
              <a:t>.</a:t>
            </a:r>
          </a:p>
          <a:p>
            <a:endParaRPr lang="en-GB" sz="1000" dirty="0" smtClean="0"/>
          </a:p>
          <a:p>
            <a:r>
              <a:rPr lang="en-GB" sz="1000" dirty="0" smtClean="0"/>
              <a:t>IT</a:t>
            </a:r>
            <a:r>
              <a:rPr lang="en-GB" sz="1000" baseline="0" dirty="0" smtClean="0"/>
              <a:t> </a:t>
            </a:r>
            <a:r>
              <a:rPr lang="en-GB" sz="1000" dirty="0" smtClean="0"/>
              <a:t>Support Office for all technical and/or security queries</a:t>
            </a:r>
            <a:r>
              <a:rPr lang="en-GB" sz="1000" baseline="0" dirty="0" smtClean="0"/>
              <a:t> for your research.</a:t>
            </a:r>
            <a:endParaRPr lang="en-GB" sz="1000" dirty="0" smtClean="0"/>
          </a:p>
          <a:p>
            <a:endParaRPr lang="en-GB" sz="1000" dirty="0" smtClean="0"/>
          </a:p>
          <a:p>
            <a:r>
              <a:rPr lang="en-GB" sz="1000" dirty="0" smtClean="0"/>
              <a:t>Record Management web pages include information that</a:t>
            </a:r>
            <a:r>
              <a:rPr lang="en-GB" sz="1000" baseline="0" dirty="0" smtClean="0"/>
              <a:t> applies to the management of data although not specifically written for this purpose. Includes information on Data Protection, Copyright and Freedom of Information all issues which you will need to consider when managing data – particularly when you manage personal/sensitive data.</a:t>
            </a:r>
          </a:p>
          <a:p>
            <a:endParaRPr lang="en-GB" sz="1000" baseline="0" dirty="0" smtClean="0"/>
          </a:p>
          <a:p>
            <a:r>
              <a:rPr lang="en-GB" sz="1000" baseline="0" dirty="0" smtClean="0"/>
              <a:t>IT web pages on security (e.g. file security and encryption) but also a web page for the </a:t>
            </a:r>
            <a:r>
              <a:rPr lang="en-GB" sz="1000" b="0" dirty="0" smtClean="0"/>
              <a:t>Research High Performance Computing Service (RHPCS) – detailing the </a:t>
            </a:r>
            <a:r>
              <a:rPr lang="en-GB" sz="1000" dirty="0" smtClean="0"/>
              <a:t>support and delivery of computing resource for researchers</a:t>
            </a:r>
            <a:r>
              <a:rPr lang="en-GB" sz="1000" baseline="0" dirty="0" smtClean="0"/>
              <a:t> at </a:t>
            </a:r>
            <a:r>
              <a:rPr lang="en-GB" sz="1000" dirty="0" smtClean="0"/>
              <a:t>York.</a:t>
            </a:r>
            <a:endParaRPr lang="en-GB" sz="1000" b="0" dirty="0"/>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pPr>
                <a:defRPr/>
              </a:pPr>
              <a:t>54</a:t>
            </a:fld>
            <a:endParaRPr lang="en-US"/>
          </a:p>
        </p:txBody>
      </p:sp>
    </p:spTree>
    <p:extLst>
      <p:ext uri="{BB962C8B-B14F-4D97-AF65-F5344CB8AC3E}">
        <p14:creationId xmlns:p14="http://schemas.microsoft.com/office/powerpoint/2010/main" val="25108036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864BE68-6E45-44E2-8DEB-08C13BD5F8A6}" type="slidenum">
              <a:rPr lang="en-US" sz="1200" smtClean="0"/>
              <a:pPr/>
              <a:t>55</a:t>
            </a:fld>
            <a:endParaRPr lang="en-US" sz="120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sz="1000" dirty="0" smtClean="0"/>
              <a:t>This slideshow was prepared by the DaMaRO Project (a joint endeavour between IT Services, the Bodleian Libraries, and Research Services at the University of Oxford) and is made available under the Creative Commons Attribution Non-Commercial Share-Alike License: </a:t>
            </a:r>
            <a:r>
              <a:rPr lang="en-GB" sz="1000" u="sng" dirty="0" smtClean="0">
                <a:hlinkClick r:id="rId3"/>
              </a:rPr>
              <a:t>http://creativecommons.org/licenses/by-nc-sa/3.0/</a:t>
            </a:r>
            <a:r>
              <a:rPr lang="en-GB" sz="1000" dirty="0" smtClean="0"/>
              <a:t>. Subject to the terms of the license, you are welcome to reuse or adapt this material for your own purposes.</a:t>
            </a:r>
          </a:p>
          <a:p>
            <a:pPr eaLnBrk="1" hangingPunct="1"/>
            <a:endParaRPr lang="en-US" sz="1000" dirty="0" smtClean="0"/>
          </a:p>
          <a:p>
            <a:pPr eaLnBrk="1" hangingPunct="1"/>
            <a:r>
              <a:rPr lang="en-US" sz="1000" dirty="0" smtClean="0"/>
              <a:t>The</a:t>
            </a:r>
            <a:r>
              <a:rPr lang="en-US" sz="1000" baseline="0" dirty="0" smtClean="0"/>
              <a:t> original version of this slideshow was developed for presentation to Oxford researchers. This version of the presentation has been edited to remove references to services only available to members of the University of Oxford. However, it does still contain references to some resources provided by Oxford, but freely available online (e.g. the Oxford Research Data Management website). A copy of the original version is available from the DaMaRO Project website:</a:t>
            </a:r>
          </a:p>
          <a:p>
            <a:pPr eaLnBrk="1" hangingPunct="1"/>
            <a:r>
              <a:rPr lang="en-US" sz="1000" dirty="0" smtClean="0"/>
              <a:t>http://damaro.oucs.ox.ac.uk/training_materials.xml.</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pPr>
                <a:defRPr/>
              </a:pPr>
              <a:t>56</a:t>
            </a:fld>
            <a:endParaRPr lang="en-US"/>
          </a:p>
        </p:txBody>
      </p:sp>
    </p:spTree>
    <p:extLst>
      <p:ext uri="{BB962C8B-B14F-4D97-AF65-F5344CB8AC3E}">
        <p14:creationId xmlns:p14="http://schemas.microsoft.com/office/powerpoint/2010/main" val="3647686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pPr>
                <a:defRPr/>
              </a:pPr>
              <a:t>6</a:t>
            </a:fld>
            <a:endParaRPr lang="en-US"/>
          </a:p>
        </p:txBody>
      </p:sp>
    </p:spTree>
    <p:extLst>
      <p:ext uri="{BB962C8B-B14F-4D97-AF65-F5344CB8AC3E}">
        <p14:creationId xmlns:p14="http://schemas.microsoft.com/office/powerpoint/2010/main" val="3464648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pPr>
                <a:defRPr/>
              </a:pPr>
              <a:t>7</a:t>
            </a:fld>
            <a:endParaRPr lang="en-US"/>
          </a:p>
        </p:txBody>
      </p:sp>
    </p:spTree>
    <p:extLst>
      <p:ext uri="{BB962C8B-B14F-4D97-AF65-F5344CB8AC3E}">
        <p14:creationId xmlns:p14="http://schemas.microsoft.com/office/powerpoint/2010/main" val="4096975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smtClean="0"/>
              <a:t>CARROTS – RDM</a:t>
            </a:r>
            <a:r>
              <a:rPr lang="en-GB" sz="1200" baseline="0" dirty="0" smtClean="0"/>
              <a:t> = good research practice</a:t>
            </a:r>
          </a:p>
          <a:p>
            <a:endParaRPr lang="en-GB" sz="1200" baseline="0" dirty="0" smtClean="0"/>
          </a:p>
          <a:p>
            <a:pPr marL="1714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GB" sz="1200" baseline="0" dirty="0" smtClean="0"/>
              <a:t>Good data management does require an investment of effort – but ultimately it’s something that can actually save you time, by helping you work more efficiently. You want to complete your research project to the best of your ability, but with minimum stress – and good research data management is one of the tools that can help you to do that. For example: </a:t>
            </a:r>
            <a:r>
              <a:rPr lang="en-GB" sz="1000" baseline="0" dirty="0" smtClean="0"/>
              <a:t>Good research data management – setting up an organizational system that works for you, and ensuring everything is properly filed or labelled to enable re-identification and retrieval – can make life a lot easier. </a:t>
            </a:r>
          </a:p>
          <a:p>
            <a:pPr marL="0" marR="0" lvl="1"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GB" sz="1000" baseline="0" dirty="0" smtClean="0"/>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GB" sz="1000" baseline="0" dirty="0" smtClean="0"/>
              <a:t>Your data might ultimately be of use to other researchers. Having everything well organized and properly labelled also has the potential to save you a lot of time at the end of a research project, when it comes to deciding what to do with your data – but more of that later.</a:t>
            </a:r>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GB" sz="1000" baseline="0" dirty="0" smtClean="0"/>
          </a:p>
          <a:p>
            <a:pPr marL="0" marR="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GB" sz="1000" baseline="0" dirty="0" smtClean="0"/>
              <a:t>STICKS - University and research funders place requirements on the management and sharing of research data – both consider your research data to be a valuable asset.</a:t>
            </a:r>
          </a:p>
          <a:p>
            <a:pPr marL="171450" marR="0" lvl="1" indent="-17145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GB" sz="1000" baseline="0" dirty="0" smtClean="0"/>
          </a:p>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GB" sz="1200" baseline="0" dirty="0" smtClean="0"/>
          </a:p>
          <a:p>
            <a:endParaRPr lang="en-GB" dirty="0" smtClean="0"/>
          </a:p>
          <a:p>
            <a:endParaRPr lang="en-GB" dirty="0" smtClean="0"/>
          </a:p>
          <a:p>
            <a:endParaRPr lang="en-GB" dirty="0" smtClean="0"/>
          </a:p>
          <a:p>
            <a:r>
              <a:rPr lang="en-GB" dirty="0" smtClean="0"/>
              <a:t>Image credit: Microsoft</a:t>
            </a:r>
            <a:r>
              <a:rPr lang="en-GB" baseline="0" dirty="0" smtClean="0"/>
              <a:t> clip art.</a:t>
            </a:r>
            <a:endParaRPr lang="en-GB" dirty="0"/>
          </a:p>
        </p:txBody>
      </p:sp>
      <p:sp>
        <p:nvSpPr>
          <p:cNvPr id="4" name="Slide Number Placeholder 3"/>
          <p:cNvSpPr>
            <a:spLocks noGrp="1"/>
          </p:cNvSpPr>
          <p:nvPr>
            <p:ph type="sldNum" sz="quarter" idx="10"/>
          </p:nvPr>
        </p:nvSpPr>
        <p:spPr/>
        <p:txBody>
          <a:bodyPr/>
          <a:lstStyle/>
          <a:p>
            <a:pPr>
              <a:defRPr/>
            </a:pPr>
            <a:fld id="{EBFB042D-BAC8-4BD9-A0F2-9A4FE08F68E2}" type="slidenum">
              <a:rPr lang="en-US" smtClean="0"/>
              <a:pPr>
                <a:defRPr/>
              </a:pPr>
              <a:t>8</a:t>
            </a:fld>
            <a:endParaRPr lang="en-US"/>
          </a:p>
        </p:txBody>
      </p:sp>
    </p:spTree>
    <p:extLst>
      <p:ext uri="{BB962C8B-B14F-4D97-AF65-F5344CB8AC3E}">
        <p14:creationId xmlns:p14="http://schemas.microsoft.com/office/powerpoint/2010/main" val="750205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Outlines broad principles</a:t>
            </a:r>
            <a:r>
              <a:rPr lang="en-GB" baseline="0" dirty="0" smtClean="0"/>
              <a:t> of the University’s approach to research data.</a:t>
            </a:r>
          </a:p>
          <a:p>
            <a:endParaRPr lang="en-GB" baseline="0"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kern="1200" dirty="0" smtClean="0">
                <a:solidFill>
                  <a:schemeClr val="tx1"/>
                </a:solidFill>
                <a:effectLst/>
                <a:latin typeface="Arial" charset="0"/>
                <a:ea typeface="ＭＳ Ｐゴシック" pitchFamily="1" charset="-128"/>
                <a:cs typeface="+mn-cs"/>
              </a:rPr>
              <a:t>Everyone involved in the research process is responsible for data management.</a:t>
            </a:r>
          </a:p>
          <a:p>
            <a:endParaRPr lang="en-GB" baseline="0" dirty="0" smtClean="0"/>
          </a:p>
          <a:p>
            <a:r>
              <a:rPr lang="en-GB" baseline="0" dirty="0" smtClean="0"/>
              <a:t>Also starts to specify the roles and responsibilities of individual researchers and the University more broadly.</a:t>
            </a:r>
          </a:p>
          <a:p>
            <a:r>
              <a:rPr lang="en-GB" sz="1200" kern="1200" dirty="0" smtClean="0">
                <a:solidFill>
                  <a:schemeClr val="tx1"/>
                </a:solidFill>
                <a:effectLst/>
                <a:latin typeface="Arial" charset="0"/>
                <a:ea typeface="ＭＳ Ｐゴシック" pitchFamily="1" charset="-128"/>
                <a:cs typeface="+mn-cs"/>
              </a:rPr>
              <a:t>It is expected that all members of the research team will be engaged in data management activities with support and infrastructure coordinated at the University level. </a:t>
            </a:r>
          </a:p>
          <a:p>
            <a:endParaRPr lang="en-GB" sz="1200" kern="1200" dirty="0" smtClean="0">
              <a:solidFill>
                <a:schemeClr val="tx1"/>
              </a:solidFill>
              <a:effectLst/>
              <a:latin typeface="Arial" charset="0"/>
              <a:ea typeface="ＭＳ Ｐゴシック" pitchFamily="1" charset="-128"/>
              <a:cs typeface="+mn-cs"/>
            </a:endParaRPr>
          </a:p>
          <a:p>
            <a:r>
              <a:rPr lang="en-GB" sz="1200" kern="1200" dirty="0" smtClean="0">
                <a:solidFill>
                  <a:schemeClr val="tx1"/>
                </a:solidFill>
                <a:effectLst/>
                <a:latin typeface="Arial" charset="0"/>
                <a:ea typeface="ＭＳ Ｐゴシック" pitchFamily="1" charset="-128"/>
                <a:cs typeface="+mn-cs"/>
              </a:rPr>
              <a:t>What roles</a:t>
            </a:r>
            <a:r>
              <a:rPr lang="en-GB" sz="1200" kern="1200" baseline="0" dirty="0" smtClean="0">
                <a:solidFill>
                  <a:schemeClr val="tx1"/>
                </a:solidFill>
                <a:effectLst/>
                <a:latin typeface="Arial" charset="0"/>
                <a:ea typeface="ＭＳ Ｐゴシック" pitchFamily="1" charset="-128"/>
                <a:cs typeface="+mn-cs"/>
              </a:rPr>
              <a:t> will you have and who will you need to work with?</a:t>
            </a:r>
            <a:endParaRPr lang="en-GB" dirty="0" smtClean="0"/>
          </a:p>
          <a:p>
            <a:endParaRPr lang="en-GB" dirty="0"/>
          </a:p>
        </p:txBody>
      </p:sp>
      <p:sp>
        <p:nvSpPr>
          <p:cNvPr id="4" name="Slide Number Placeholder 3"/>
          <p:cNvSpPr>
            <a:spLocks noGrp="1"/>
          </p:cNvSpPr>
          <p:nvPr>
            <p:ph type="sldNum" sz="quarter" idx="10"/>
          </p:nvPr>
        </p:nvSpPr>
        <p:spPr/>
        <p:txBody>
          <a:bodyPr/>
          <a:lstStyle/>
          <a:p>
            <a:fld id="{47BC7BE3-7294-4AE3-B0E1-5A52E80B3FDA}"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2.jpeg"/><Relationship Id="rId5" Type="http://schemas.openxmlformats.org/officeDocument/2006/relationships/image" Target="../media/image3.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2.jpeg"/><Relationship Id="rId5" Type="http://schemas.openxmlformats.org/officeDocument/2006/relationships/image" Target="../media/image3.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6" Type="http://schemas.openxmlformats.org/officeDocument/2006/relationships/image" Target="../media/image2.jpeg"/><Relationship Id="rId5" Type="http://schemas.openxmlformats.org/officeDocument/2006/relationships/image" Target="../media/image3.png"/><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smtClean="0"/>
              <a:t>Introduction to research data management</a:t>
            </a:r>
            <a:endParaRPr lang="en-GB"/>
          </a:p>
        </p:txBody>
      </p:sp>
      <p:sp>
        <p:nvSpPr>
          <p:cNvPr id="6" name="Slide Number Placeholder 5"/>
          <p:cNvSpPr>
            <a:spLocks noGrp="1"/>
          </p:cNvSpPr>
          <p:nvPr>
            <p:ph type="sldNum" sz="quarter" idx="12"/>
          </p:nvPr>
        </p:nvSpPr>
        <p:spPr/>
        <p:txBody>
          <a:bodyPr/>
          <a:lstStyle/>
          <a:p>
            <a:fld id="{3DB311BB-918C-45B5-93D5-0BEC37875E5D}" type="slidenum">
              <a:rPr lang="en-GB" smtClean="0"/>
              <a:pPr/>
              <a:t>‹#›</a:t>
            </a:fld>
            <a:endParaRPr lang="en-GB"/>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5652120" y="5645381"/>
            <a:ext cx="1480948" cy="518148"/>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11"/>
          <p:cNvSpPr txBox="1">
            <a:spLocks noChangeArrowheads="1"/>
          </p:cNvSpPr>
          <p:nvPr userDrawn="1"/>
        </p:nvSpPr>
        <p:spPr bwMode="auto">
          <a:xfrm>
            <a:off x="922338" y="517525"/>
            <a:ext cx="5399087" cy="1295400"/>
          </a:xfrm>
          <a:prstGeom prst="rect">
            <a:avLst/>
          </a:prstGeom>
          <a:noFill/>
          <a:ln w="9525">
            <a:noFill/>
            <a:miter lim="800000"/>
            <a:headEnd/>
            <a:tailEnd/>
          </a:ln>
        </p:spPr>
        <p:txBody>
          <a:bodyPr lIns="0" tIns="0" rIns="0" bIns="0"/>
          <a:lstStyle/>
          <a:p>
            <a:pPr>
              <a:lnSpc>
                <a:spcPts val="1400"/>
              </a:lnSpc>
              <a:defRPr/>
            </a:pPr>
            <a:endParaRPr lang="en-US" sz="1200">
              <a:solidFill>
                <a:schemeClr val="bg1"/>
              </a:solidFill>
            </a:endParaRPr>
          </a:p>
        </p:txBody>
      </p:sp>
      <p:pic>
        <p:nvPicPr>
          <p:cNvPr id="9" name="Picture 18" descr="ox_brand"/>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197725" y="541338"/>
            <a:ext cx="12954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508625" y="512763"/>
            <a:ext cx="151765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p:nvPr userDrawn="1"/>
        </p:nvGrpSpPr>
        <p:grpSpPr>
          <a:xfrm>
            <a:off x="7268989" y="4323804"/>
            <a:ext cx="1224136" cy="1843200"/>
            <a:chOff x="7268989" y="4323804"/>
            <a:chExt cx="1224136" cy="1843200"/>
          </a:xfrm>
        </p:grpSpPr>
        <p:sp>
          <p:nvSpPr>
            <p:cNvPr id="12" name="Rectangle 11"/>
            <p:cNvSpPr/>
            <p:nvPr userDrawn="1"/>
          </p:nvSpPr>
          <p:spPr bwMode="auto">
            <a:xfrm>
              <a:off x="7268989" y="4323804"/>
              <a:ext cx="1224136" cy="1843200"/>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Arial" charset="0"/>
                <a:ea typeface="ＭＳ Ｐゴシック" pitchFamily="1" charset="-128"/>
              </a:endParaRPr>
            </a:p>
          </p:txBody>
        </p:sp>
        <p:grpSp>
          <p:nvGrpSpPr>
            <p:cNvPr id="13" name="Group 3"/>
            <p:cNvGrpSpPr>
              <a:grpSpLocks/>
            </p:cNvGrpSpPr>
            <p:nvPr userDrawn="1"/>
          </p:nvGrpSpPr>
          <p:grpSpPr bwMode="auto">
            <a:xfrm>
              <a:off x="7308305" y="4323804"/>
              <a:ext cx="1151462" cy="1841500"/>
              <a:chOff x="7308432" y="4122000"/>
              <a:chExt cx="1152419" cy="1841509"/>
            </a:xfrm>
          </p:grpSpPr>
          <p:grpSp>
            <p:nvGrpSpPr>
              <p:cNvPr id="14" name="Group 1"/>
              <p:cNvGrpSpPr>
                <a:grpSpLocks/>
              </p:cNvGrpSpPr>
              <p:nvPr/>
            </p:nvGrpSpPr>
            <p:grpSpPr bwMode="auto">
              <a:xfrm>
                <a:off x="7308850" y="4122000"/>
                <a:ext cx="1152001" cy="1395232"/>
                <a:chOff x="7308850" y="4122000"/>
                <a:chExt cx="1152001" cy="1395232"/>
              </a:xfrm>
            </p:grpSpPr>
            <p:grpSp>
              <p:nvGrpSpPr>
                <p:cNvPr id="16" name="Group 2"/>
                <p:cNvGrpSpPr>
                  <a:grpSpLocks/>
                </p:cNvGrpSpPr>
                <p:nvPr/>
              </p:nvGrpSpPr>
              <p:grpSpPr bwMode="auto">
                <a:xfrm>
                  <a:off x="7308850" y="4122000"/>
                  <a:ext cx="1150938" cy="647700"/>
                  <a:chOff x="6084168" y="4293096"/>
                  <a:chExt cx="1152128" cy="648072"/>
                </a:xfrm>
              </p:grpSpPr>
              <p:sp>
                <p:nvSpPr>
                  <p:cNvPr id="18" name="Rectangle 1"/>
                  <p:cNvSpPr>
                    <a:spLocks noChangeArrowheads="1"/>
                  </p:cNvSpPr>
                  <p:nvPr/>
                </p:nvSpPr>
                <p:spPr bwMode="auto">
                  <a:xfrm>
                    <a:off x="6084168" y="4293096"/>
                    <a:ext cx="1152128" cy="648072"/>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GB"/>
                  </a:p>
                </p:txBody>
              </p:sp>
              <p:pic>
                <p:nvPicPr>
                  <p:cNvPr id="19"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65645" y="4437112"/>
                    <a:ext cx="789173" cy="409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 name="Picture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308851" y="4769105"/>
                  <a:ext cx="1152000" cy="748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TextBox 14"/>
              <p:cNvSpPr txBox="1">
                <a:spLocks noChangeAspect="1"/>
              </p:cNvSpPr>
              <p:nvPr/>
            </p:nvSpPr>
            <p:spPr>
              <a:xfrm>
                <a:off x="7308432" y="5517419"/>
                <a:ext cx="1152419" cy="446090"/>
              </a:xfrm>
              <a:prstGeom prst="rect">
                <a:avLst/>
              </a:prstGeom>
              <a:solidFill>
                <a:schemeClr val="bg1"/>
              </a:solidFill>
              <a:ln>
                <a:noFill/>
              </a:ln>
            </p:spPr>
            <p:txBody>
              <a:bodyPr>
                <a:spAutoFit/>
              </a:bodyPr>
              <a:lstStyle/>
              <a:p>
                <a:pPr algn="ctr">
                  <a:spcBef>
                    <a:spcPts val="0"/>
                  </a:spcBef>
                  <a:spcAft>
                    <a:spcPts val="0"/>
                  </a:spcAft>
                  <a:defRPr/>
                </a:pPr>
                <a:r>
                  <a:rPr lang="en-GB" sz="1050" b="1" dirty="0">
                    <a:solidFill>
                      <a:srgbClr val="002147"/>
                    </a:solidFill>
                  </a:rPr>
                  <a:t>Research Services</a:t>
                </a:r>
              </a:p>
              <a:p>
                <a:pPr algn="ctr">
                  <a:spcBef>
                    <a:spcPts val="0"/>
                  </a:spcBef>
                  <a:spcAft>
                    <a:spcPts val="0"/>
                  </a:spcAft>
                  <a:defRPr/>
                </a:pPr>
                <a:endParaRPr lang="en-GB" sz="200" b="1" dirty="0">
                  <a:solidFill>
                    <a:srgbClr val="002147"/>
                  </a:solidFil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GB" smtClean="0"/>
              <a:t>Introduction to research data management</a:t>
            </a:r>
            <a:endParaRPr lang="en-US"/>
          </a:p>
        </p:txBody>
      </p:sp>
      <p:sp>
        <p:nvSpPr>
          <p:cNvPr id="6" name="Slide Number Placeholder 5"/>
          <p:cNvSpPr>
            <a:spLocks noGrp="1"/>
          </p:cNvSpPr>
          <p:nvPr>
            <p:ph type="sldNum" sz="quarter" idx="12"/>
          </p:nvPr>
        </p:nvSpPr>
        <p:spPr/>
        <p:txBody>
          <a:bodyPr/>
          <a:lstStyle/>
          <a:p>
            <a:pPr>
              <a:defRPr/>
            </a:pPr>
            <a:r>
              <a:rPr lang="en-US" smtClean="0"/>
              <a:t>Page </a:t>
            </a:r>
            <a:fld id="{B47F9075-5592-4B3E-B48B-0DCF323E84F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GB" smtClean="0"/>
              <a:t>Introduction to research data management</a:t>
            </a:r>
            <a:endParaRPr lang="en-US"/>
          </a:p>
        </p:txBody>
      </p:sp>
      <p:sp>
        <p:nvSpPr>
          <p:cNvPr id="6" name="Slide Number Placeholder 5"/>
          <p:cNvSpPr>
            <a:spLocks noGrp="1"/>
          </p:cNvSpPr>
          <p:nvPr>
            <p:ph type="sldNum" sz="quarter" idx="12"/>
          </p:nvPr>
        </p:nvSpPr>
        <p:spPr/>
        <p:txBody>
          <a:bodyPr/>
          <a:lstStyle/>
          <a:p>
            <a:pPr>
              <a:defRPr/>
            </a:pPr>
            <a:r>
              <a:rPr lang="en-US" smtClean="0"/>
              <a:t>Page </a:t>
            </a:r>
            <a:fld id="{5674DABB-10B1-49D3-8714-3FF92ED12F73}"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endParaRPr lang="en-GB">
              <a:solidFill>
                <a:prstClr val="black">
                  <a:tint val="75000"/>
                </a:prstClr>
              </a:solidFill>
            </a:endParaRPr>
          </a:p>
        </p:txBody>
      </p:sp>
      <p:sp>
        <p:nvSpPr>
          <p:cNvPr id="5" name="Footer Placeholder 4"/>
          <p:cNvSpPr>
            <a:spLocks noGrp="1"/>
          </p:cNvSpPr>
          <p:nvPr>
            <p:ph type="ftr" sz="quarter" idx="11"/>
          </p:nvPr>
        </p:nvSpPr>
        <p:spPr/>
        <p:txBody>
          <a:bodyPr/>
          <a:lstStyle/>
          <a:p>
            <a:r>
              <a:rPr lang="en-GB" smtClean="0">
                <a:solidFill>
                  <a:prstClr val="black">
                    <a:tint val="75000"/>
                  </a:prstClr>
                </a:solidFill>
              </a:rPr>
              <a:t>Introduction to research data management</a:t>
            </a: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DB311BB-918C-45B5-93D5-0BEC37875E5D}" type="slidenum">
              <a:rPr lang="en-GB" smtClean="0">
                <a:solidFill>
                  <a:prstClr val="black">
                    <a:tint val="75000"/>
                  </a:prstClr>
                </a:solidFill>
              </a:rPr>
              <a:pPr/>
              <a:t>‹#›</a:t>
            </a:fld>
            <a:endParaRPr lang="en-GB">
              <a:solidFill>
                <a:prstClr val="black">
                  <a:tint val="75000"/>
                </a:prstClr>
              </a:solidFill>
            </a:endParaRP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5652120" y="5645381"/>
            <a:ext cx="1480948" cy="518148"/>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11"/>
          <p:cNvSpPr txBox="1">
            <a:spLocks noChangeArrowheads="1"/>
          </p:cNvSpPr>
          <p:nvPr userDrawn="1"/>
        </p:nvSpPr>
        <p:spPr bwMode="auto">
          <a:xfrm>
            <a:off x="922338" y="517525"/>
            <a:ext cx="5399087" cy="1295400"/>
          </a:xfrm>
          <a:prstGeom prst="rect">
            <a:avLst/>
          </a:prstGeom>
          <a:noFill/>
          <a:ln w="9525">
            <a:noFill/>
            <a:miter lim="800000"/>
            <a:headEnd/>
            <a:tailEnd/>
          </a:ln>
        </p:spPr>
        <p:txBody>
          <a:bodyPr lIns="0" tIns="0" rIns="0" bIns="0"/>
          <a:lstStyle/>
          <a:p>
            <a:pPr>
              <a:lnSpc>
                <a:spcPts val="1400"/>
              </a:lnSpc>
              <a:defRPr/>
            </a:pPr>
            <a:endParaRPr lang="en-US" sz="1200">
              <a:solidFill>
                <a:prstClr val="white"/>
              </a:solidFill>
            </a:endParaRPr>
          </a:p>
        </p:txBody>
      </p:sp>
      <p:pic>
        <p:nvPicPr>
          <p:cNvPr id="9" name="Picture 18" descr="ox_brand"/>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197725" y="541338"/>
            <a:ext cx="12954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508625" y="512763"/>
            <a:ext cx="151765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p:nvPr userDrawn="1"/>
        </p:nvGrpSpPr>
        <p:grpSpPr>
          <a:xfrm>
            <a:off x="7268989" y="4323804"/>
            <a:ext cx="1224136" cy="1843200"/>
            <a:chOff x="7268989" y="4323804"/>
            <a:chExt cx="1224136" cy="1843200"/>
          </a:xfrm>
        </p:grpSpPr>
        <p:sp>
          <p:nvSpPr>
            <p:cNvPr id="12" name="Rectangle 11"/>
            <p:cNvSpPr/>
            <p:nvPr userDrawn="1"/>
          </p:nvSpPr>
          <p:spPr bwMode="auto">
            <a:xfrm>
              <a:off x="7268989" y="4323804"/>
              <a:ext cx="1224136" cy="1843200"/>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GB" smtClean="0">
                <a:solidFill>
                  <a:prstClr val="black"/>
                </a:solidFill>
              </a:endParaRPr>
            </a:p>
          </p:txBody>
        </p:sp>
        <p:grpSp>
          <p:nvGrpSpPr>
            <p:cNvPr id="13" name="Group 3"/>
            <p:cNvGrpSpPr>
              <a:grpSpLocks/>
            </p:cNvGrpSpPr>
            <p:nvPr userDrawn="1"/>
          </p:nvGrpSpPr>
          <p:grpSpPr bwMode="auto">
            <a:xfrm>
              <a:off x="7308305" y="4323804"/>
              <a:ext cx="1151462" cy="1841500"/>
              <a:chOff x="7308432" y="4122000"/>
              <a:chExt cx="1152419" cy="1841509"/>
            </a:xfrm>
          </p:grpSpPr>
          <p:grpSp>
            <p:nvGrpSpPr>
              <p:cNvPr id="14" name="Group 1"/>
              <p:cNvGrpSpPr>
                <a:grpSpLocks/>
              </p:cNvGrpSpPr>
              <p:nvPr/>
            </p:nvGrpSpPr>
            <p:grpSpPr bwMode="auto">
              <a:xfrm>
                <a:off x="7308850" y="4122000"/>
                <a:ext cx="1152001" cy="1395232"/>
                <a:chOff x="7308850" y="4122000"/>
                <a:chExt cx="1152001" cy="1395232"/>
              </a:xfrm>
            </p:grpSpPr>
            <p:grpSp>
              <p:nvGrpSpPr>
                <p:cNvPr id="16" name="Group 2"/>
                <p:cNvGrpSpPr>
                  <a:grpSpLocks/>
                </p:cNvGrpSpPr>
                <p:nvPr/>
              </p:nvGrpSpPr>
              <p:grpSpPr bwMode="auto">
                <a:xfrm>
                  <a:off x="7308850" y="4122000"/>
                  <a:ext cx="1150938" cy="647700"/>
                  <a:chOff x="6084168" y="4293096"/>
                  <a:chExt cx="1152128" cy="648072"/>
                </a:xfrm>
              </p:grpSpPr>
              <p:sp>
                <p:nvSpPr>
                  <p:cNvPr id="18" name="Rectangle 1"/>
                  <p:cNvSpPr>
                    <a:spLocks noChangeArrowheads="1"/>
                  </p:cNvSpPr>
                  <p:nvPr/>
                </p:nvSpPr>
                <p:spPr bwMode="auto">
                  <a:xfrm>
                    <a:off x="6084168" y="4293096"/>
                    <a:ext cx="1152128" cy="648072"/>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GB">
                      <a:solidFill>
                        <a:prstClr val="black"/>
                      </a:solidFill>
                    </a:endParaRPr>
                  </a:p>
                </p:txBody>
              </p:sp>
              <p:pic>
                <p:nvPicPr>
                  <p:cNvPr id="19"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65645" y="4437112"/>
                    <a:ext cx="789173" cy="409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 name="Picture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308851" y="4769105"/>
                  <a:ext cx="1152000" cy="748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TextBox 14"/>
              <p:cNvSpPr txBox="1">
                <a:spLocks noChangeAspect="1"/>
              </p:cNvSpPr>
              <p:nvPr/>
            </p:nvSpPr>
            <p:spPr>
              <a:xfrm>
                <a:off x="7308432" y="5517419"/>
                <a:ext cx="1152419" cy="446090"/>
              </a:xfrm>
              <a:prstGeom prst="rect">
                <a:avLst/>
              </a:prstGeom>
              <a:solidFill>
                <a:schemeClr val="bg1"/>
              </a:solidFill>
              <a:ln>
                <a:noFill/>
              </a:ln>
            </p:spPr>
            <p:txBody>
              <a:bodyPr>
                <a:spAutoFit/>
              </a:bodyPr>
              <a:lstStyle/>
              <a:p>
                <a:pPr algn="ctr">
                  <a:spcBef>
                    <a:spcPts val="0"/>
                  </a:spcBef>
                  <a:spcAft>
                    <a:spcPts val="0"/>
                  </a:spcAft>
                  <a:defRPr/>
                </a:pPr>
                <a:r>
                  <a:rPr lang="en-GB" sz="1050" b="1" dirty="0">
                    <a:solidFill>
                      <a:srgbClr val="002147"/>
                    </a:solidFill>
                  </a:rPr>
                  <a:t>Research Services</a:t>
                </a:r>
              </a:p>
              <a:p>
                <a:pPr algn="ctr">
                  <a:spcBef>
                    <a:spcPts val="0"/>
                  </a:spcBef>
                  <a:spcAft>
                    <a:spcPts val="0"/>
                  </a:spcAft>
                  <a:defRPr/>
                </a:pPr>
                <a:endParaRPr lang="en-GB" sz="200" b="1" dirty="0">
                  <a:solidFill>
                    <a:srgbClr val="002147"/>
                  </a:solidFill>
                </a:endParaRPr>
              </a:p>
            </p:txBody>
          </p:sp>
        </p:grpSp>
      </p:grpSp>
    </p:spTree>
    <p:extLst>
      <p:ext uri="{BB962C8B-B14F-4D97-AF65-F5344CB8AC3E}">
        <p14:creationId xmlns:p14="http://schemas.microsoft.com/office/powerpoint/2010/main" val="176134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black">
                    <a:tint val="75000"/>
                  </a:prstClr>
                </a:solidFill>
              </a:rPr>
              <a:t>Introduction to research data management</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r>
              <a:rPr lang="en-US" smtClean="0">
                <a:solidFill>
                  <a:prstClr val="black">
                    <a:tint val="75000"/>
                  </a:prstClr>
                </a:solidFill>
              </a:rPr>
              <a:t>Page </a:t>
            </a:r>
            <a:fld id="{CE42C165-6861-48A9-A119-71CA2091E93C}"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911876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GB" smtClean="0">
                <a:solidFill>
                  <a:prstClr val="black">
                    <a:tint val="75000"/>
                  </a:prstClr>
                </a:solidFill>
              </a:rPr>
              <a:t>Introduction to research data management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r>
              <a:rPr lang="en-US" smtClean="0">
                <a:solidFill>
                  <a:prstClr val="black">
                    <a:tint val="75000"/>
                  </a:prstClr>
                </a:solidFill>
              </a:rPr>
              <a:t>Page </a:t>
            </a:r>
            <a:fld id="{8E43FEFA-D492-4328-833A-A4A70A6EA268}"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08765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pPr>
              <a:defRPr/>
            </a:pP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r>
              <a:rPr lang="en-GB" smtClean="0">
                <a:solidFill>
                  <a:prstClr val="black">
                    <a:tint val="75000"/>
                  </a:prstClr>
                </a:solidFill>
              </a:rPr>
              <a:t>Introduction to research data management</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r>
              <a:rPr lang="en-US" smtClean="0">
                <a:solidFill>
                  <a:prstClr val="black">
                    <a:tint val="75000"/>
                  </a:prstClr>
                </a:solidFill>
              </a:rPr>
              <a:t>Page </a:t>
            </a:r>
            <a:fld id="{8C950E9E-A6E6-4922-B259-7C3CD4CE345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85114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pPr>
              <a:defRPr/>
            </a:pPr>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r>
              <a:rPr lang="en-GB" smtClean="0">
                <a:solidFill>
                  <a:prstClr val="black">
                    <a:tint val="75000"/>
                  </a:prstClr>
                </a:solidFill>
              </a:rPr>
              <a:t>Introduction to research data management</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r>
              <a:rPr lang="en-US" smtClean="0">
                <a:solidFill>
                  <a:prstClr val="black">
                    <a:tint val="75000"/>
                  </a:prstClr>
                </a:solidFill>
              </a:rPr>
              <a:t>Page </a:t>
            </a:r>
            <a:fld id="{D47AEFD4-A1BB-4FAD-A286-336309CC5825}"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81442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pPr>
              <a:defRPr/>
            </a:pPr>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r>
              <a:rPr lang="en-GB" smtClean="0">
                <a:solidFill>
                  <a:prstClr val="black">
                    <a:tint val="75000"/>
                  </a:prstClr>
                </a:solidFill>
              </a:rPr>
              <a:t>Introduction to research data management</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r>
              <a:rPr lang="en-US" smtClean="0">
                <a:solidFill>
                  <a:prstClr val="black">
                    <a:tint val="75000"/>
                  </a:prstClr>
                </a:solidFill>
              </a:rPr>
              <a:t>Page </a:t>
            </a:r>
            <a:fld id="{E45EBC60-9AD5-488B-974B-6ECFE8FEAE4E}"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850054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r>
              <a:rPr lang="en-GB" smtClean="0">
                <a:solidFill>
                  <a:prstClr val="black">
                    <a:tint val="75000"/>
                  </a:prstClr>
                </a:solidFill>
              </a:rPr>
              <a:t>Introduction to research data management</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r>
              <a:rPr lang="en-US" smtClean="0">
                <a:solidFill>
                  <a:prstClr val="black">
                    <a:tint val="75000"/>
                  </a:prstClr>
                </a:solidFill>
              </a:rPr>
              <a:t>Page </a:t>
            </a:r>
            <a:fld id="{BD71E608-C0C6-4488-A233-D38822F39126}"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098797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r>
              <a:rPr lang="en-GB" smtClean="0">
                <a:solidFill>
                  <a:prstClr val="black">
                    <a:tint val="75000"/>
                  </a:prstClr>
                </a:solidFill>
              </a:rPr>
              <a:t>Introduction to research data management</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r>
              <a:rPr lang="en-US" smtClean="0">
                <a:solidFill>
                  <a:prstClr val="black">
                    <a:tint val="75000"/>
                  </a:prstClr>
                </a:solidFill>
              </a:rPr>
              <a:t>Page </a:t>
            </a:r>
            <a:fld id="{46B06AD7-A6BE-4EF4-B37B-81D0B550127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50363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Introduction to research data management</a:t>
            </a:r>
            <a:endParaRPr lang="en-US" dirty="0"/>
          </a:p>
        </p:txBody>
      </p:sp>
      <p:sp>
        <p:nvSpPr>
          <p:cNvPr id="6" name="Slide Number Placeholder 5"/>
          <p:cNvSpPr>
            <a:spLocks noGrp="1"/>
          </p:cNvSpPr>
          <p:nvPr>
            <p:ph type="sldNum" sz="quarter" idx="12"/>
          </p:nvPr>
        </p:nvSpPr>
        <p:spPr/>
        <p:txBody>
          <a:bodyPr/>
          <a:lstStyle/>
          <a:p>
            <a:pPr>
              <a:defRPr/>
            </a:pPr>
            <a:r>
              <a:rPr lang="en-US" smtClean="0"/>
              <a:t>Page </a:t>
            </a:r>
            <a:fld id="{CE42C165-6861-48A9-A119-71CA2091E93C}" type="slidenum">
              <a:rPr lang="en-US" smtClean="0"/>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r>
              <a:rPr lang="en-GB" smtClean="0">
                <a:solidFill>
                  <a:prstClr val="black">
                    <a:tint val="75000"/>
                  </a:prstClr>
                </a:solidFill>
              </a:rPr>
              <a:t>Introduction to research data management</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r>
              <a:rPr lang="en-US" smtClean="0">
                <a:solidFill>
                  <a:prstClr val="black">
                    <a:tint val="75000"/>
                  </a:prstClr>
                </a:solidFill>
              </a:rPr>
              <a:t>Page </a:t>
            </a:r>
            <a:fld id="{D6A55540-C0D1-4880-BFCD-D8B1A06F25BA}"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752960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GB" smtClean="0">
                <a:solidFill>
                  <a:prstClr val="black">
                    <a:tint val="75000"/>
                  </a:prstClr>
                </a:solidFill>
              </a:rPr>
              <a:t>Introduction to research data management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r>
              <a:rPr lang="en-US" smtClean="0">
                <a:solidFill>
                  <a:prstClr val="black">
                    <a:tint val="75000"/>
                  </a:prstClr>
                </a:solidFill>
              </a:rPr>
              <a:t>Page </a:t>
            </a:r>
            <a:fld id="{B47F9075-5592-4B3E-B48B-0DCF323E84FB}"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07363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GB" smtClean="0">
                <a:solidFill>
                  <a:prstClr val="black">
                    <a:tint val="75000"/>
                  </a:prstClr>
                </a:solidFill>
              </a:rPr>
              <a:t>Introduction to research data management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r>
              <a:rPr lang="en-US" smtClean="0">
                <a:solidFill>
                  <a:prstClr val="black">
                    <a:tint val="75000"/>
                  </a:prstClr>
                </a:solidFill>
              </a:rPr>
              <a:t>Page </a:t>
            </a:r>
            <a:fld id="{5674DABB-10B1-49D3-8714-3FF92ED12F7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7522820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endParaRPr lang="en-GB">
              <a:solidFill>
                <a:prstClr val="black">
                  <a:tint val="75000"/>
                </a:prstClr>
              </a:solidFill>
            </a:endParaRPr>
          </a:p>
        </p:txBody>
      </p:sp>
      <p:sp>
        <p:nvSpPr>
          <p:cNvPr id="5" name="Footer Placeholder 4"/>
          <p:cNvSpPr>
            <a:spLocks noGrp="1"/>
          </p:cNvSpPr>
          <p:nvPr>
            <p:ph type="ftr" sz="quarter" idx="11"/>
          </p:nvPr>
        </p:nvSpPr>
        <p:spPr/>
        <p:txBody>
          <a:bodyPr/>
          <a:lstStyle/>
          <a:p>
            <a:r>
              <a:rPr lang="en-GB" smtClean="0">
                <a:solidFill>
                  <a:prstClr val="black">
                    <a:tint val="75000"/>
                  </a:prstClr>
                </a:solidFill>
              </a:rPr>
              <a:t>Introduction to research data management</a:t>
            </a:r>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3DB311BB-918C-45B5-93D5-0BEC37875E5D}" type="slidenum">
              <a:rPr lang="en-GB" smtClean="0">
                <a:solidFill>
                  <a:prstClr val="black">
                    <a:tint val="75000"/>
                  </a:prstClr>
                </a:solidFill>
              </a:rPr>
              <a:pPr/>
              <a:t>‹#›</a:t>
            </a:fld>
            <a:endParaRPr lang="en-GB">
              <a:solidFill>
                <a:prstClr val="black">
                  <a:tint val="75000"/>
                </a:prstClr>
              </a:solidFill>
            </a:endParaRP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5652120" y="5645381"/>
            <a:ext cx="1480948" cy="518148"/>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11"/>
          <p:cNvSpPr txBox="1">
            <a:spLocks noChangeArrowheads="1"/>
          </p:cNvSpPr>
          <p:nvPr userDrawn="1"/>
        </p:nvSpPr>
        <p:spPr bwMode="auto">
          <a:xfrm>
            <a:off x="922338" y="517525"/>
            <a:ext cx="5399087" cy="1295400"/>
          </a:xfrm>
          <a:prstGeom prst="rect">
            <a:avLst/>
          </a:prstGeom>
          <a:noFill/>
          <a:ln w="9525">
            <a:noFill/>
            <a:miter lim="800000"/>
            <a:headEnd/>
            <a:tailEnd/>
          </a:ln>
        </p:spPr>
        <p:txBody>
          <a:bodyPr lIns="0" tIns="0" rIns="0" bIns="0"/>
          <a:lstStyle/>
          <a:p>
            <a:pPr>
              <a:lnSpc>
                <a:spcPts val="1400"/>
              </a:lnSpc>
              <a:defRPr/>
            </a:pPr>
            <a:endParaRPr lang="en-US" sz="1200">
              <a:solidFill>
                <a:prstClr val="white"/>
              </a:solidFill>
            </a:endParaRPr>
          </a:p>
        </p:txBody>
      </p:sp>
      <p:pic>
        <p:nvPicPr>
          <p:cNvPr id="9" name="Picture 18" descr="ox_brand"/>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197725" y="541338"/>
            <a:ext cx="1295400"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508625" y="512763"/>
            <a:ext cx="151765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p:cNvGrpSpPr/>
          <p:nvPr userDrawn="1"/>
        </p:nvGrpSpPr>
        <p:grpSpPr>
          <a:xfrm>
            <a:off x="7268989" y="4323804"/>
            <a:ext cx="1224136" cy="1843200"/>
            <a:chOff x="7268989" y="4323804"/>
            <a:chExt cx="1224136" cy="1843200"/>
          </a:xfrm>
        </p:grpSpPr>
        <p:sp>
          <p:nvSpPr>
            <p:cNvPr id="12" name="Rectangle 11"/>
            <p:cNvSpPr/>
            <p:nvPr userDrawn="1"/>
          </p:nvSpPr>
          <p:spPr bwMode="auto">
            <a:xfrm>
              <a:off x="7268989" y="4323804"/>
              <a:ext cx="1224136" cy="1843200"/>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endParaRPr lang="en-GB" smtClean="0">
                <a:solidFill>
                  <a:prstClr val="black"/>
                </a:solidFill>
              </a:endParaRPr>
            </a:p>
          </p:txBody>
        </p:sp>
        <p:grpSp>
          <p:nvGrpSpPr>
            <p:cNvPr id="13" name="Group 3"/>
            <p:cNvGrpSpPr>
              <a:grpSpLocks/>
            </p:cNvGrpSpPr>
            <p:nvPr userDrawn="1"/>
          </p:nvGrpSpPr>
          <p:grpSpPr bwMode="auto">
            <a:xfrm>
              <a:off x="7308305" y="4323804"/>
              <a:ext cx="1151462" cy="1841500"/>
              <a:chOff x="7308432" y="4122000"/>
              <a:chExt cx="1152419" cy="1841509"/>
            </a:xfrm>
          </p:grpSpPr>
          <p:grpSp>
            <p:nvGrpSpPr>
              <p:cNvPr id="14" name="Group 1"/>
              <p:cNvGrpSpPr>
                <a:grpSpLocks/>
              </p:cNvGrpSpPr>
              <p:nvPr/>
            </p:nvGrpSpPr>
            <p:grpSpPr bwMode="auto">
              <a:xfrm>
                <a:off x="7308850" y="4122000"/>
                <a:ext cx="1152001" cy="1395232"/>
                <a:chOff x="7308850" y="4122000"/>
                <a:chExt cx="1152001" cy="1395232"/>
              </a:xfrm>
            </p:grpSpPr>
            <p:grpSp>
              <p:nvGrpSpPr>
                <p:cNvPr id="16" name="Group 2"/>
                <p:cNvGrpSpPr>
                  <a:grpSpLocks/>
                </p:cNvGrpSpPr>
                <p:nvPr/>
              </p:nvGrpSpPr>
              <p:grpSpPr bwMode="auto">
                <a:xfrm>
                  <a:off x="7308850" y="4122000"/>
                  <a:ext cx="1150938" cy="647700"/>
                  <a:chOff x="6084168" y="4293096"/>
                  <a:chExt cx="1152128" cy="648072"/>
                </a:xfrm>
              </p:grpSpPr>
              <p:sp>
                <p:nvSpPr>
                  <p:cNvPr id="18" name="Rectangle 1"/>
                  <p:cNvSpPr>
                    <a:spLocks noChangeArrowheads="1"/>
                  </p:cNvSpPr>
                  <p:nvPr/>
                </p:nvSpPr>
                <p:spPr bwMode="auto">
                  <a:xfrm>
                    <a:off x="6084168" y="4293096"/>
                    <a:ext cx="1152128" cy="648072"/>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GB">
                      <a:solidFill>
                        <a:prstClr val="black"/>
                      </a:solidFill>
                    </a:endParaRPr>
                  </a:p>
                </p:txBody>
              </p:sp>
              <p:pic>
                <p:nvPicPr>
                  <p:cNvPr id="19"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65645" y="4437112"/>
                    <a:ext cx="789173" cy="409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 name="Picture 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308851" y="4769105"/>
                  <a:ext cx="1152000" cy="748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TextBox 14"/>
              <p:cNvSpPr txBox="1">
                <a:spLocks noChangeAspect="1"/>
              </p:cNvSpPr>
              <p:nvPr/>
            </p:nvSpPr>
            <p:spPr>
              <a:xfrm>
                <a:off x="7308432" y="5517419"/>
                <a:ext cx="1152419" cy="446090"/>
              </a:xfrm>
              <a:prstGeom prst="rect">
                <a:avLst/>
              </a:prstGeom>
              <a:solidFill>
                <a:schemeClr val="bg1"/>
              </a:solidFill>
              <a:ln>
                <a:noFill/>
              </a:ln>
            </p:spPr>
            <p:txBody>
              <a:bodyPr>
                <a:spAutoFit/>
              </a:bodyPr>
              <a:lstStyle/>
              <a:p>
                <a:pPr algn="ctr">
                  <a:spcBef>
                    <a:spcPts val="0"/>
                  </a:spcBef>
                  <a:spcAft>
                    <a:spcPts val="0"/>
                  </a:spcAft>
                  <a:defRPr/>
                </a:pPr>
                <a:r>
                  <a:rPr lang="en-GB" sz="1050" b="1" dirty="0">
                    <a:solidFill>
                      <a:srgbClr val="002147"/>
                    </a:solidFill>
                  </a:rPr>
                  <a:t>Research Services</a:t>
                </a:r>
              </a:p>
              <a:p>
                <a:pPr algn="ctr">
                  <a:spcBef>
                    <a:spcPts val="0"/>
                  </a:spcBef>
                  <a:spcAft>
                    <a:spcPts val="0"/>
                  </a:spcAft>
                  <a:defRPr/>
                </a:pPr>
                <a:endParaRPr lang="en-GB" sz="200" b="1" dirty="0">
                  <a:solidFill>
                    <a:srgbClr val="002147"/>
                  </a:solidFill>
                </a:endParaRPr>
              </a:p>
            </p:txBody>
          </p:sp>
        </p:grpSp>
      </p:grpSp>
    </p:spTree>
    <p:extLst>
      <p:ext uri="{BB962C8B-B14F-4D97-AF65-F5344CB8AC3E}">
        <p14:creationId xmlns:p14="http://schemas.microsoft.com/office/powerpoint/2010/main" val="19499044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black">
                    <a:tint val="75000"/>
                  </a:prstClr>
                </a:solidFill>
              </a:rPr>
              <a:t>Introduction to research data management</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r>
              <a:rPr lang="en-US" smtClean="0">
                <a:solidFill>
                  <a:prstClr val="black">
                    <a:tint val="75000"/>
                  </a:prstClr>
                </a:solidFill>
              </a:rPr>
              <a:t>Page </a:t>
            </a:r>
            <a:fld id="{CE42C165-6861-48A9-A119-71CA2091E93C}"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7057515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GB" smtClean="0">
                <a:solidFill>
                  <a:prstClr val="black">
                    <a:tint val="75000"/>
                  </a:prstClr>
                </a:solidFill>
              </a:rPr>
              <a:t>Introduction to research data management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r>
              <a:rPr lang="en-US" smtClean="0">
                <a:solidFill>
                  <a:prstClr val="black">
                    <a:tint val="75000"/>
                  </a:prstClr>
                </a:solidFill>
              </a:rPr>
              <a:t>Page </a:t>
            </a:r>
            <a:fld id="{8E43FEFA-D492-4328-833A-A4A70A6EA268}"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7853502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pPr>
              <a:defRPr/>
            </a:pP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r>
              <a:rPr lang="en-GB" smtClean="0">
                <a:solidFill>
                  <a:prstClr val="black">
                    <a:tint val="75000"/>
                  </a:prstClr>
                </a:solidFill>
              </a:rPr>
              <a:t>Introduction to research data management</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r>
              <a:rPr lang="en-US" smtClean="0">
                <a:solidFill>
                  <a:prstClr val="black">
                    <a:tint val="75000"/>
                  </a:prstClr>
                </a:solidFill>
              </a:rPr>
              <a:t>Page </a:t>
            </a:r>
            <a:fld id="{8C950E9E-A6E6-4922-B259-7C3CD4CE345C}"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734996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pPr>
              <a:defRPr/>
            </a:pPr>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r>
              <a:rPr lang="en-GB" smtClean="0">
                <a:solidFill>
                  <a:prstClr val="black">
                    <a:tint val="75000"/>
                  </a:prstClr>
                </a:solidFill>
              </a:rPr>
              <a:t>Introduction to research data management</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r>
              <a:rPr lang="en-US" smtClean="0">
                <a:solidFill>
                  <a:prstClr val="black">
                    <a:tint val="75000"/>
                  </a:prstClr>
                </a:solidFill>
              </a:rPr>
              <a:t>Page </a:t>
            </a:r>
            <a:fld id="{D47AEFD4-A1BB-4FAD-A286-336309CC5825}"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913196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pPr>
              <a:defRPr/>
            </a:pPr>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r>
              <a:rPr lang="en-GB" smtClean="0">
                <a:solidFill>
                  <a:prstClr val="black">
                    <a:tint val="75000"/>
                  </a:prstClr>
                </a:solidFill>
              </a:rPr>
              <a:t>Introduction to research data management</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r>
              <a:rPr lang="en-US" smtClean="0">
                <a:solidFill>
                  <a:prstClr val="black">
                    <a:tint val="75000"/>
                  </a:prstClr>
                </a:solidFill>
              </a:rPr>
              <a:t>Page </a:t>
            </a:r>
            <a:fld id="{E45EBC60-9AD5-488B-974B-6ECFE8FEAE4E}"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749964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r>
              <a:rPr lang="en-GB" smtClean="0">
                <a:solidFill>
                  <a:prstClr val="black">
                    <a:tint val="75000"/>
                  </a:prstClr>
                </a:solidFill>
              </a:rPr>
              <a:t>Introduction to research data management</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r>
              <a:rPr lang="en-US" smtClean="0">
                <a:solidFill>
                  <a:prstClr val="black">
                    <a:tint val="75000"/>
                  </a:prstClr>
                </a:solidFill>
              </a:rPr>
              <a:t>Page </a:t>
            </a:r>
            <a:fld id="{BD71E608-C0C6-4488-A233-D38822F39126}"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2118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GB" smtClean="0"/>
              <a:t>Introduction to research data management</a:t>
            </a:r>
            <a:endParaRPr lang="en-US"/>
          </a:p>
        </p:txBody>
      </p:sp>
      <p:sp>
        <p:nvSpPr>
          <p:cNvPr id="6" name="Slide Number Placeholder 5"/>
          <p:cNvSpPr>
            <a:spLocks noGrp="1"/>
          </p:cNvSpPr>
          <p:nvPr>
            <p:ph type="sldNum" sz="quarter" idx="12"/>
          </p:nvPr>
        </p:nvSpPr>
        <p:spPr/>
        <p:txBody>
          <a:bodyPr/>
          <a:lstStyle/>
          <a:p>
            <a:pPr>
              <a:defRPr/>
            </a:pPr>
            <a:r>
              <a:rPr lang="en-US" smtClean="0"/>
              <a:t>Page </a:t>
            </a:r>
            <a:fld id="{8E43FEFA-D492-4328-833A-A4A70A6EA268}" type="slidenum">
              <a:rPr lang="en-US" smtClean="0"/>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r>
              <a:rPr lang="en-GB" smtClean="0">
                <a:solidFill>
                  <a:prstClr val="black">
                    <a:tint val="75000"/>
                  </a:prstClr>
                </a:solidFill>
              </a:rPr>
              <a:t>Introduction to research data management</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r>
              <a:rPr lang="en-US" smtClean="0">
                <a:solidFill>
                  <a:prstClr val="black">
                    <a:tint val="75000"/>
                  </a:prstClr>
                </a:solidFill>
              </a:rPr>
              <a:t>Page </a:t>
            </a:r>
            <a:fld id="{46B06AD7-A6BE-4EF4-B37B-81D0B550127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818482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r>
              <a:rPr lang="en-GB" smtClean="0">
                <a:solidFill>
                  <a:prstClr val="black">
                    <a:tint val="75000"/>
                  </a:prstClr>
                </a:solidFill>
              </a:rPr>
              <a:t>Introduction to research data management</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r>
              <a:rPr lang="en-US" smtClean="0">
                <a:solidFill>
                  <a:prstClr val="black">
                    <a:tint val="75000"/>
                  </a:prstClr>
                </a:solidFill>
              </a:rPr>
              <a:t>Page </a:t>
            </a:r>
            <a:fld id="{D6A55540-C0D1-4880-BFCD-D8B1A06F25BA}"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773254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GB" smtClean="0">
                <a:solidFill>
                  <a:prstClr val="black">
                    <a:tint val="75000"/>
                  </a:prstClr>
                </a:solidFill>
              </a:rPr>
              <a:t>Introduction to research data management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r>
              <a:rPr lang="en-US" smtClean="0">
                <a:solidFill>
                  <a:prstClr val="black">
                    <a:tint val="75000"/>
                  </a:prstClr>
                </a:solidFill>
              </a:rPr>
              <a:t>Page </a:t>
            </a:r>
            <a:fld id="{B47F9075-5592-4B3E-B48B-0DCF323E84FB}"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700392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GB" smtClean="0">
                <a:solidFill>
                  <a:prstClr val="black">
                    <a:tint val="75000"/>
                  </a:prstClr>
                </a:solidFill>
              </a:rPr>
              <a:t>Introduction to research data management</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r>
              <a:rPr lang="en-US" smtClean="0">
                <a:solidFill>
                  <a:prstClr val="black">
                    <a:tint val="75000"/>
                  </a:prstClr>
                </a:solidFill>
              </a:rPr>
              <a:t>Page </a:t>
            </a:r>
            <a:fld id="{5674DABB-10B1-49D3-8714-3FF92ED12F7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46213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GB" smtClean="0"/>
              <a:t>Introduction to research data management</a:t>
            </a:r>
            <a:endParaRPr lang="en-US"/>
          </a:p>
        </p:txBody>
      </p:sp>
      <p:sp>
        <p:nvSpPr>
          <p:cNvPr id="7" name="Slide Number Placeholder 6"/>
          <p:cNvSpPr>
            <a:spLocks noGrp="1"/>
          </p:cNvSpPr>
          <p:nvPr>
            <p:ph type="sldNum" sz="quarter" idx="12"/>
          </p:nvPr>
        </p:nvSpPr>
        <p:spPr/>
        <p:txBody>
          <a:bodyPr/>
          <a:lstStyle/>
          <a:p>
            <a:pPr>
              <a:defRPr/>
            </a:pPr>
            <a:r>
              <a:rPr lang="en-US" smtClean="0"/>
              <a:t>Page </a:t>
            </a:r>
            <a:fld id="{8C950E9E-A6E6-4922-B259-7C3CD4CE345C}"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GB" smtClean="0"/>
              <a:t>Introduction to research data management</a:t>
            </a:r>
            <a:endParaRPr lang="en-US"/>
          </a:p>
        </p:txBody>
      </p:sp>
      <p:sp>
        <p:nvSpPr>
          <p:cNvPr id="9" name="Slide Number Placeholder 8"/>
          <p:cNvSpPr>
            <a:spLocks noGrp="1"/>
          </p:cNvSpPr>
          <p:nvPr>
            <p:ph type="sldNum" sz="quarter" idx="12"/>
          </p:nvPr>
        </p:nvSpPr>
        <p:spPr/>
        <p:txBody>
          <a:bodyPr/>
          <a:lstStyle/>
          <a:p>
            <a:pPr>
              <a:defRPr/>
            </a:pPr>
            <a:r>
              <a:rPr lang="en-US" smtClean="0"/>
              <a:t>Page </a:t>
            </a:r>
            <a:fld id="{D47AEFD4-A1BB-4FAD-A286-336309CC5825}"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GB" smtClean="0"/>
              <a:t>Introduction to research data management</a:t>
            </a:r>
            <a:endParaRPr lang="en-US"/>
          </a:p>
        </p:txBody>
      </p:sp>
      <p:sp>
        <p:nvSpPr>
          <p:cNvPr id="5" name="Slide Number Placeholder 4"/>
          <p:cNvSpPr>
            <a:spLocks noGrp="1"/>
          </p:cNvSpPr>
          <p:nvPr>
            <p:ph type="sldNum" sz="quarter" idx="12"/>
          </p:nvPr>
        </p:nvSpPr>
        <p:spPr/>
        <p:txBody>
          <a:bodyPr/>
          <a:lstStyle/>
          <a:p>
            <a:pPr>
              <a:defRPr/>
            </a:pPr>
            <a:r>
              <a:rPr lang="en-US" smtClean="0"/>
              <a:t>Page </a:t>
            </a:r>
            <a:fld id="{E45EBC60-9AD5-488B-974B-6ECFE8FEAE4E}"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GB" smtClean="0"/>
              <a:t>Introduction to research data management</a:t>
            </a:r>
            <a:endParaRPr lang="en-US"/>
          </a:p>
        </p:txBody>
      </p:sp>
      <p:sp>
        <p:nvSpPr>
          <p:cNvPr id="4" name="Slide Number Placeholder 3"/>
          <p:cNvSpPr>
            <a:spLocks noGrp="1"/>
          </p:cNvSpPr>
          <p:nvPr>
            <p:ph type="sldNum" sz="quarter" idx="12"/>
          </p:nvPr>
        </p:nvSpPr>
        <p:spPr/>
        <p:txBody>
          <a:bodyPr/>
          <a:lstStyle/>
          <a:p>
            <a:pPr>
              <a:defRPr/>
            </a:pPr>
            <a:r>
              <a:rPr lang="en-US" smtClean="0"/>
              <a:t>Page </a:t>
            </a:r>
            <a:fld id="{BD71E608-C0C6-4488-A233-D38822F39126}"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GB" smtClean="0"/>
              <a:t>Introduction to research data management</a:t>
            </a:r>
            <a:endParaRPr lang="en-US"/>
          </a:p>
        </p:txBody>
      </p:sp>
      <p:sp>
        <p:nvSpPr>
          <p:cNvPr id="7" name="Slide Number Placeholder 6"/>
          <p:cNvSpPr>
            <a:spLocks noGrp="1"/>
          </p:cNvSpPr>
          <p:nvPr>
            <p:ph type="sldNum" sz="quarter" idx="12"/>
          </p:nvPr>
        </p:nvSpPr>
        <p:spPr/>
        <p:txBody>
          <a:bodyPr/>
          <a:lstStyle/>
          <a:p>
            <a:pPr>
              <a:defRPr/>
            </a:pPr>
            <a:r>
              <a:rPr lang="en-US" smtClean="0"/>
              <a:t>Page </a:t>
            </a:r>
            <a:fld id="{46B06AD7-A6BE-4EF4-B37B-81D0B5501273}"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GB" smtClean="0"/>
              <a:t>Introduction to research data management</a:t>
            </a:r>
            <a:endParaRPr lang="en-US"/>
          </a:p>
        </p:txBody>
      </p:sp>
      <p:sp>
        <p:nvSpPr>
          <p:cNvPr id="7" name="Slide Number Placeholder 6"/>
          <p:cNvSpPr>
            <a:spLocks noGrp="1"/>
          </p:cNvSpPr>
          <p:nvPr>
            <p:ph type="sldNum" sz="quarter" idx="12"/>
          </p:nvPr>
        </p:nvSpPr>
        <p:spPr/>
        <p:txBody>
          <a:bodyPr/>
          <a:lstStyle/>
          <a:p>
            <a:pPr>
              <a:defRPr/>
            </a:pPr>
            <a:r>
              <a:rPr lang="en-US" smtClean="0"/>
              <a:t>Page </a:t>
            </a:r>
            <a:fld id="{D6A55540-C0D1-4880-BFCD-D8B1A06F25BA}"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smtClean="0"/>
              <a:t>Introduction to research data management</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r>
              <a:rPr lang="en-US" smtClean="0"/>
              <a:t>Page </a:t>
            </a:r>
            <a:fld id="{D60B9B80-EBDE-45B0-B80F-6D941C335165}" type="slidenum">
              <a:rPr lang="en-US" smtClean="0"/>
              <a:pPr>
                <a:defRPr/>
              </a:pPr>
              <a:t>‹#›</a:t>
            </a:fld>
            <a:endParaRPr lang="en-US" dirty="0"/>
          </a:p>
        </p:txBody>
      </p:sp>
      <p:pic>
        <p:nvPicPr>
          <p:cNvPr id="7" name="Picture 2"/>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926000" y="6051550"/>
            <a:ext cx="950913"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1"/>
          <p:cNvSpPr txBox="1">
            <a:spLocks noChangeArrowheads="1"/>
          </p:cNvSpPr>
          <p:nvPr userDrawn="1"/>
        </p:nvSpPr>
        <p:spPr bwMode="auto">
          <a:xfrm>
            <a:off x="2782888" y="6165850"/>
            <a:ext cx="7096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defRPr/>
            </a:pPr>
            <a:r>
              <a:rPr lang="en-GB" sz="800" b="1" dirty="0" smtClean="0">
                <a:solidFill>
                  <a:srgbClr val="002147"/>
                </a:solidFill>
              </a:rPr>
              <a:t>Research Services</a:t>
            </a:r>
          </a:p>
        </p:txBody>
      </p:sp>
      <p:pic>
        <p:nvPicPr>
          <p:cNvPr id="9" name="Picture 9"/>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424238" y="6092825"/>
            <a:ext cx="93186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smtClean="0">
                <a:solidFill>
                  <a:prstClr val="black">
                    <a:tint val="75000"/>
                  </a:prstClr>
                </a:solidFill>
              </a:rPr>
              <a:t>Introduction to research data management</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r>
              <a:rPr lang="en-US" smtClean="0">
                <a:solidFill>
                  <a:prstClr val="black">
                    <a:tint val="75000"/>
                  </a:prstClr>
                </a:solidFill>
              </a:rPr>
              <a:t>Page </a:t>
            </a:r>
            <a:fld id="{D60B9B80-EBDE-45B0-B80F-6D941C335165}" type="slidenum">
              <a:rPr lang="en-US" smtClean="0">
                <a:solidFill>
                  <a:prstClr val="black">
                    <a:tint val="75000"/>
                  </a:prstClr>
                </a:solidFill>
              </a:rPr>
              <a:pPr>
                <a:defRPr/>
              </a:pPr>
              <a:t>‹#›</a:t>
            </a:fld>
            <a:endParaRPr lang="en-US" dirty="0">
              <a:solidFill>
                <a:prstClr val="black">
                  <a:tint val="75000"/>
                </a:prstClr>
              </a:solidFill>
            </a:endParaRPr>
          </a:p>
        </p:txBody>
      </p:sp>
      <p:pic>
        <p:nvPicPr>
          <p:cNvPr id="7" name="Picture 2"/>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926000" y="6051550"/>
            <a:ext cx="950913"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1"/>
          <p:cNvSpPr txBox="1">
            <a:spLocks noChangeArrowheads="1"/>
          </p:cNvSpPr>
          <p:nvPr userDrawn="1"/>
        </p:nvSpPr>
        <p:spPr bwMode="auto">
          <a:xfrm>
            <a:off x="2782888" y="6165850"/>
            <a:ext cx="7096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defRPr/>
            </a:pPr>
            <a:r>
              <a:rPr lang="en-GB" sz="800" b="1" dirty="0" smtClean="0">
                <a:solidFill>
                  <a:srgbClr val="002147"/>
                </a:solidFill>
              </a:rPr>
              <a:t>Research Services</a:t>
            </a:r>
          </a:p>
        </p:txBody>
      </p:sp>
      <p:pic>
        <p:nvPicPr>
          <p:cNvPr id="9" name="Picture 9"/>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424238" y="6092825"/>
            <a:ext cx="93186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633884"/>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smtClean="0">
                <a:solidFill>
                  <a:prstClr val="black">
                    <a:tint val="75000"/>
                  </a:prstClr>
                </a:solidFill>
              </a:rPr>
              <a:t>Introduction to research data management</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r>
              <a:rPr lang="en-US" smtClean="0">
                <a:solidFill>
                  <a:prstClr val="black">
                    <a:tint val="75000"/>
                  </a:prstClr>
                </a:solidFill>
              </a:rPr>
              <a:t>Page </a:t>
            </a:r>
            <a:fld id="{D60B9B80-EBDE-45B0-B80F-6D941C335165}" type="slidenum">
              <a:rPr lang="en-US" smtClean="0">
                <a:solidFill>
                  <a:prstClr val="black">
                    <a:tint val="75000"/>
                  </a:prstClr>
                </a:solidFill>
              </a:rPr>
              <a:pPr>
                <a:defRPr/>
              </a:pPr>
              <a:t>‹#›</a:t>
            </a:fld>
            <a:endParaRPr lang="en-US" dirty="0">
              <a:solidFill>
                <a:prstClr val="black">
                  <a:tint val="75000"/>
                </a:prstClr>
              </a:solidFill>
            </a:endParaRPr>
          </a:p>
        </p:txBody>
      </p:sp>
      <p:pic>
        <p:nvPicPr>
          <p:cNvPr id="7" name="Picture 2"/>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926000" y="6051550"/>
            <a:ext cx="950913"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1"/>
          <p:cNvSpPr txBox="1">
            <a:spLocks noChangeArrowheads="1"/>
          </p:cNvSpPr>
          <p:nvPr userDrawn="1"/>
        </p:nvSpPr>
        <p:spPr bwMode="auto">
          <a:xfrm>
            <a:off x="2782888" y="6165850"/>
            <a:ext cx="7096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defRPr/>
            </a:pPr>
            <a:r>
              <a:rPr lang="en-GB" sz="800" b="1" dirty="0" smtClean="0">
                <a:solidFill>
                  <a:srgbClr val="002147"/>
                </a:solidFill>
              </a:rPr>
              <a:t>Research Services</a:t>
            </a:r>
          </a:p>
        </p:txBody>
      </p:sp>
      <p:pic>
        <p:nvPicPr>
          <p:cNvPr id="9" name="Picture 9"/>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424238" y="6092825"/>
            <a:ext cx="93186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1943157"/>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hyperlink" Target="http://creativecommons.org/licenses/by-nc-sa/3.0/"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epsrc.ac.uk/about/standards/researchdata/expectation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hyperlink" Target="http://www.york.ac.uk/about/departments/support-and-admin/information-directorate/information-policy/index/research-data-management-policy/"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hyperlink" Target="http://www.flickr.com/photos/psteichen/3915657914"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blogs.ch.cam.ac.uk/pmr/2011/08/01/why-you-need-a-data-management-plan/"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hyperlink" Target="http://www.york.ac.uk/it-services/it/google/drive" TargetMode="External"/><Relationship Id="rId4" Type="http://schemas.openxmlformats.org/officeDocument/2006/relationships/hyperlink" Target="http://www.york.ac.uk/it-services/it/filestore"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jpe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jpeg"/><Relationship Id="rId4" Type="http://schemas.openxmlformats.org/officeDocument/2006/relationships/hyperlink" Target="http://www.flickr.com/photos/archer10/5692813531/"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hyperlink" Target="http://www.flickr.com/photos/wwworks/4588700881/"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8" Type="http://schemas.openxmlformats.org/officeDocument/2006/relationships/hyperlink" Target="http://www.texample.net/" TargetMode="External"/><Relationship Id="rId3" Type="http://schemas.openxmlformats.org/officeDocument/2006/relationships/image" Target="../media/image39.png"/><Relationship Id="rId7"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hyperlink" Target="http://www.plosone.org/article/info:doi/10.1371/journal.pone.0034047" TargetMode="External"/><Relationship Id="rId4" Type="http://schemas.openxmlformats.org/officeDocument/2006/relationships/image" Target="../media/image40.png"/><Relationship Id="rId9" Type="http://schemas.openxmlformats.org/officeDocument/2006/relationships/image" Target="../media/image43.jpeg"/></Relationships>
</file>

<file path=ppt/slides/_rels/slide3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youtube.com/watch?v=N2zK3sAtr-4"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2.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hyperlink" Target="http://www.lib.cam.ac.uk/dataman/resources/PrePARe_selection_retention_checklist.pdf"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www.lib.cam.ac.uk/dataman/resources/PrePARe_selection_retention_checklist.pdf"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50.emf"/></Relationships>
</file>

<file path=ppt/slides/_rels/slide4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notesSlide" Target="../notesSlides/notesSlide50.xml"/><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hyperlink" Target="https://dmponline.dcc.ac.uk/"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damaro.oucs.ox.ac.uk/" TargetMode="External"/><Relationship Id="rId7" Type="http://schemas.openxmlformats.org/officeDocument/2006/relationships/hyperlink" Target="http://archaeologydataservice.ac.uk/learning/DataTrain" TargetMode="External"/><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hyperlink" Target="http://www.northumbria.ac.uk/sd/academic/ee/work/research/clis/dlar/datum/health/?view=Standard" TargetMode="External"/><Relationship Id="rId5" Type="http://schemas.openxmlformats.org/officeDocument/2006/relationships/hyperlink" Target="http://www.lib.cam.ac.uk/preservation/prepare/outputs.html" TargetMode="External"/><Relationship Id="rId4" Type="http://schemas.openxmlformats.org/officeDocument/2006/relationships/hyperlink" Target="http://creativecommons.org/licenses/by-nc-sa/3.0/"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r="-7000"/>
          </a:stretch>
        </a:blipFill>
        <a:effectLst/>
      </p:bgPr>
    </p:bg>
    <p:spTree>
      <p:nvGrpSpPr>
        <p:cNvPr id="1" name=""/>
        <p:cNvGrpSpPr/>
        <p:nvPr/>
      </p:nvGrpSpPr>
      <p:grpSpPr>
        <a:xfrm>
          <a:off x="0" y="0"/>
          <a:ext cx="0" cy="0"/>
          <a:chOff x="0" y="0"/>
          <a:chExt cx="0" cy="0"/>
        </a:xfrm>
      </p:grpSpPr>
      <p:sp>
        <p:nvSpPr>
          <p:cNvPr id="7" name="Rectangle 2"/>
          <p:cNvSpPr txBox="1">
            <a:spLocks noChangeArrowheads="1"/>
          </p:cNvSpPr>
          <p:nvPr/>
        </p:nvSpPr>
        <p:spPr>
          <a:xfrm>
            <a:off x="467544" y="1196752"/>
            <a:ext cx="7128792" cy="532859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sz="4000" dirty="0" smtClean="0">
                <a:latin typeface="Arial" panose="020B0604020202020204" pitchFamily="34" charset="0"/>
                <a:cs typeface="Arial" panose="020B0604020202020204" pitchFamily="34" charset="0"/>
              </a:rPr>
              <a:t>Managing your research data: </a:t>
            </a:r>
            <a:r>
              <a:rPr lang="en-US" sz="3800" dirty="0" smtClean="0">
                <a:latin typeface="Arial" panose="020B0604020202020204" pitchFamily="34" charset="0"/>
                <a:cs typeface="Arial" panose="020B0604020202020204" pitchFamily="34" charset="0"/>
              </a:rPr>
              <a:t/>
            </a:r>
            <a:br>
              <a:rPr lang="en-US" sz="3800" dirty="0" smtClean="0">
                <a:latin typeface="Arial" panose="020B0604020202020204" pitchFamily="34" charset="0"/>
                <a:cs typeface="Arial" panose="020B0604020202020204" pitchFamily="34" charset="0"/>
              </a:rPr>
            </a:br>
            <a:r>
              <a:rPr lang="en-US" sz="3000" dirty="0" smtClean="0">
                <a:solidFill>
                  <a:schemeClr val="accent6"/>
                </a:solidFill>
                <a:latin typeface="Arial" panose="020B0604020202020204" pitchFamily="34" charset="0"/>
                <a:cs typeface="Arial" panose="020B0604020202020204" pitchFamily="34" charset="0"/>
              </a:rPr>
              <a:t>an introduction for Computer Science PGRs</a:t>
            </a:r>
          </a:p>
          <a:p>
            <a:pPr fontAlgn="auto">
              <a:spcAft>
                <a:spcPts val="0"/>
              </a:spcAft>
            </a:pPr>
            <a:endParaRPr lang="en-US" sz="4000" dirty="0" smtClean="0">
              <a:latin typeface="Arial" panose="020B0604020202020204" pitchFamily="34" charset="0"/>
              <a:cs typeface="Arial" panose="020B0604020202020204" pitchFamily="34" charset="0"/>
            </a:endParaRPr>
          </a:p>
          <a:p>
            <a:pPr fontAlgn="auto">
              <a:spcAft>
                <a:spcPts val="0"/>
              </a:spcAft>
            </a:pPr>
            <a:endParaRPr lang="en-US" sz="4000" dirty="0" smtClean="0">
              <a:latin typeface="Arial" panose="020B0604020202020204" pitchFamily="34" charset="0"/>
              <a:cs typeface="Arial" panose="020B0604020202020204" pitchFamily="34" charset="0"/>
            </a:endParaRPr>
          </a:p>
          <a:p>
            <a:pPr fontAlgn="auto">
              <a:spcAft>
                <a:spcPts val="0"/>
              </a:spcAft>
            </a:pPr>
            <a:endParaRPr lang="en-US" sz="4000" dirty="0" smtClean="0">
              <a:latin typeface="Arial" panose="020B0604020202020204" pitchFamily="34" charset="0"/>
              <a:cs typeface="Arial" panose="020B0604020202020204" pitchFamily="34" charset="0"/>
            </a:endParaRPr>
          </a:p>
          <a:p>
            <a:pPr fontAlgn="auto">
              <a:spcAft>
                <a:spcPts val="0"/>
              </a:spcAft>
            </a:pPr>
            <a:endParaRPr lang="en-US" sz="2000" dirty="0" smtClean="0">
              <a:latin typeface="Arial" panose="020B0604020202020204" pitchFamily="34" charset="0"/>
              <a:cs typeface="Arial" panose="020B0604020202020204" pitchFamily="34" charset="0"/>
            </a:endParaRPr>
          </a:p>
          <a:p>
            <a:pPr fontAlgn="auto">
              <a:spcAft>
                <a:spcPts val="0"/>
              </a:spcAft>
            </a:pPr>
            <a:endParaRPr lang="en-US" sz="2000" dirty="0" smtClean="0">
              <a:latin typeface="Arial" panose="020B0604020202020204" pitchFamily="34" charset="0"/>
              <a:cs typeface="Arial" panose="020B0604020202020204" pitchFamily="34" charset="0"/>
            </a:endParaRPr>
          </a:p>
          <a:p>
            <a:pPr fontAlgn="auto">
              <a:spcAft>
                <a:spcPts val="0"/>
              </a:spcAft>
            </a:pPr>
            <a:endParaRPr lang="en-US" sz="2000" dirty="0" smtClean="0">
              <a:latin typeface="Arial" panose="020B0604020202020204" pitchFamily="34" charset="0"/>
              <a:cs typeface="Arial" panose="020B0604020202020204" pitchFamily="34" charset="0"/>
            </a:endParaRPr>
          </a:p>
          <a:p>
            <a:pPr fontAlgn="auto">
              <a:spcAft>
                <a:spcPts val="0"/>
              </a:spcAft>
            </a:pPr>
            <a:endParaRPr lang="en-US" sz="2000" dirty="0">
              <a:latin typeface="Arial" panose="020B0604020202020204" pitchFamily="34" charset="0"/>
              <a:cs typeface="Arial" panose="020B0604020202020204" pitchFamily="34" charset="0"/>
            </a:endParaRPr>
          </a:p>
          <a:p>
            <a:pPr algn="l" fontAlgn="auto">
              <a:spcAft>
                <a:spcPts val="0"/>
              </a:spcAft>
            </a:pPr>
            <a:r>
              <a:rPr lang="en-US" sz="2200" dirty="0" smtClean="0">
                <a:solidFill>
                  <a:schemeClr val="accent6"/>
                </a:solidFill>
                <a:cs typeface="Arial" panose="020B0604020202020204" pitchFamily="34" charset="0"/>
              </a:rPr>
              <a:t>Jenny Mitcham (Digital </a:t>
            </a:r>
            <a:r>
              <a:rPr lang="en-US" sz="2200" dirty="0">
                <a:solidFill>
                  <a:schemeClr val="accent6"/>
                </a:solidFill>
                <a:cs typeface="Arial" panose="020B0604020202020204" pitchFamily="34" charset="0"/>
              </a:rPr>
              <a:t>Archivist)</a:t>
            </a:r>
          </a:p>
          <a:p>
            <a:pPr algn="l" fontAlgn="auto">
              <a:spcAft>
                <a:spcPts val="0"/>
              </a:spcAft>
            </a:pPr>
            <a:r>
              <a:rPr lang="en-US" sz="2200" dirty="0" smtClean="0">
                <a:solidFill>
                  <a:schemeClr val="accent6"/>
                </a:solidFill>
                <a:cs typeface="Arial" panose="020B0604020202020204" pitchFamily="34" charset="0"/>
              </a:rPr>
              <a:t>Lindsey Myers (Research </a:t>
            </a:r>
            <a:r>
              <a:rPr lang="en-US" sz="2200" dirty="0">
                <a:solidFill>
                  <a:schemeClr val="accent6"/>
                </a:solidFill>
                <a:cs typeface="Arial" panose="020B0604020202020204" pitchFamily="34" charset="0"/>
              </a:rPr>
              <a:t>Support Librarian</a:t>
            </a:r>
            <a:r>
              <a:rPr lang="en-US" sz="2200" dirty="0" smtClean="0">
                <a:solidFill>
                  <a:schemeClr val="accent6"/>
                </a:solidFill>
                <a:cs typeface="Arial" panose="020B0604020202020204" pitchFamily="34" charset="0"/>
              </a:rPr>
              <a:t>)</a:t>
            </a:r>
            <a:endParaRPr lang="en-US" sz="4000" dirty="0" smtClean="0">
              <a:solidFill>
                <a:schemeClr val="accent6"/>
              </a:solidFill>
              <a:latin typeface="Arial" panose="020B0604020202020204" pitchFamily="34" charset="0"/>
              <a:cs typeface="Arial" panose="020B0604020202020204" pitchFamily="34" charset="0"/>
            </a:endParaRPr>
          </a:p>
          <a:p>
            <a:pPr fontAlgn="auto">
              <a:spcAft>
                <a:spcPts val="0"/>
              </a:spcAft>
            </a:pPr>
            <a:endParaRPr lang="en-US" sz="4000" dirty="0">
              <a:latin typeface="Arial" panose="020B0604020202020204" pitchFamily="34" charset="0"/>
              <a:cs typeface="Arial" panose="020B0604020202020204" pitchFamily="34" charset="0"/>
            </a:endParaRPr>
          </a:p>
          <a:p>
            <a:pPr fontAlgn="auto">
              <a:spcAft>
                <a:spcPts val="0"/>
              </a:spcAft>
            </a:pPr>
            <a:endParaRPr lang="en-US" sz="4000" dirty="0" smtClean="0">
              <a:latin typeface="Arial" panose="020B0604020202020204" pitchFamily="34" charset="0"/>
              <a:cs typeface="Arial" panose="020B0604020202020204" pitchFamily="34" charset="0"/>
            </a:endParaRPr>
          </a:p>
        </p:txBody>
      </p:sp>
      <p:sp>
        <p:nvSpPr>
          <p:cNvPr id="2" name="Date Placeholder 1"/>
          <p:cNvSpPr>
            <a:spLocks noGrp="1"/>
          </p:cNvSpPr>
          <p:nvPr>
            <p:ph type="dt" sz="half" idx="10"/>
          </p:nvPr>
        </p:nvSpPr>
        <p:spPr>
          <a:xfrm>
            <a:off x="7812359" y="6162698"/>
            <a:ext cx="1227412" cy="365125"/>
          </a:xfrm>
        </p:spPr>
        <p:txBody>
          <a:bodyPr lIns="0" rIns="0"/>
          <a:lstStyle/>
          <a:p>
            <a:pPr>
              <a:defRPr/>
            </a:pPr>
            <a:r>
              <a:rPr lang="en-US" dirty="0" smtClean="0"/>
              <a:t>16 June  2015</a:t>
            </a:r>
            <a:endParaRPr lang="en-US" dirty="0"/>
          </a:p>
        </p:txBody>
      </p:sp>
      <p:pic>
        <p:nvPicPr>
          <p:cNvPr id="3" name="Picture 2">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22488" y="5726134"/>
            <a:ext cx="1227411" cy="429442"/>
          </a:xfrm>
          <a:prstGeom prst="rect">
            <a:avLst/>
          </a:prstGeom>
        </p:spPr>
      </p:pic>
    </p:spTree>
    <p:extLst>
      <p:ext uri="{BB962C8B-B14F-4D97-AF65-F5344CB8AC3E}">
        <p14:creationId xmlns:p14="http://schemas.microsoft.com/office/powerpoint/2010/main" val="2169442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normAutofit fontScale="90000"/>
          </a:bodyPr>
          <a:lstStyle/>
          <a:p>
            <a:pPr algn="l"/>
            <a:r>
              <a:rPr lang="en-GB" dirty="0" smtClean="0"/>
              <a:t>The Policy: what you need to know</a:t>
            </a:r>
            <a:endParaRPr lang="en-GB" dirty="0"/>
          </a:p>
        </p:txBody>
      </p:sp>
      <p:sp>
        <p:nvSpPr>
          <p:cNvPr id="3" name="Content Placeholder 2"/>
          <p:cNvSpPr>
            <a:spLocks noGrp="1"/>
          </p:cNvSpPr>
          <p:nvPr>
            <p:ph idx="1"/>
          </p:nvPr>
        </p:nvSpPr>
        <p:spPr>
          <a:xfrm>
            <a:off x="457200" y="1268760"/>
            <a:ext cx="8229600" cy="5184576"/>
          </a:xfrm>
        </p:spPr>
        <p:txBody>
          <a:bodyPr>
            <a:noAutofit/>
          </a:bodyPr>
          <a:lstStyle/>
          <a:p>
            <a:pPr marL="0" lvl="0" indent="0">
              <a:buNone/>
            </a:pPr>
            <a:r>
              <a:rPr lang="en-GB" sz="2800" dirty="0">
                <a:solidFill>
                  <a:srgbClr val="A7379F"/>
                </a:solidFill>
              </a:rPr>
              <a:t>Research data must be</a:t>
            </a:r>
            <a:r>
              <a:rPr lang="en-GB" sz="2800" dirty="0" smtClean="0">
                <a:solidFill>
                  <a:srgbClr val="A7379F"/>
                </a:solidFill>
              </a:rPr>
              <a:t>:</a:t>
            </a:r>
          </a:p>
          <a:p>
            <a:pPr marL="0" lvl="0" indent="0">
              <a:buNone/>
            </a:pPr>
            <a:endParaRPr lang="en-GB" sz="600" dirty="0"/>
          </a:p>
          <a:p>
            <a:pPr marL="400050"/>
            <a:r>
              <a:rPr lang="en-GB" sz="2800" dirty="0"/>
              <a:t>accurate, complete, authentic and </a:t>
            </a:r>
            <a:r>
              <a:rPr lang="en-GB" sz="2800" dirty="0" smtClean="0"/>
              <a:t>reliable</a:t>
            </a:r>
          </a:p>
          <a:p>
            <a:pPr marL="57150" indent="0">
              <a:buNone/>
            </a:pPr>
            <a:endParaRPr lang="en-GB" sz="600" dirty="0"/>
          </a:p>
          <a:p>
            <a:pPr marL="400050"/>
            <a:r>
              <a:rPr lang="en-GB" sz="2800" dirty="0"/>
              <a:t>identifiable, retrievable and available when </a:t>
            </a:r>
            <a:r>
              <a:rPr lang="en-GB" sz="2800" dirty="0" smtClean="0"/>
              <a:t>needed</a:t>
            </a:r>
          </a:p>
          <a:p>
            <a:pPr marL="57150" indent="0">
              <a:buNone/>
            </a:pPr>
            <a:endParaRPr lang="en-GB" sz="600" dirty="0"/>
          </a:p>
          <a:p>
            <a:pPr marL="400050"/>
            <a:r>
              <a:rPr lang="en-GB" sz="2800" dirty="0"/>
              <a:t>kept safe and secure, avoiding data </a:t>
            </a:r>
            <a:r>
              <a:rPr lang="en-GB" sz="2800" dirty="0" smtClean="0"/>
              <a:t>loss</a:t>
            </a:r>
          </a:p>
          <a:p>
            <a:pPr marL="57150" indent="0">
              <a:buNone/>
            </a:pPr>
            <a:endParaRPr lang="en-GB" sz="600" dirty="0"/>
          </a:p>
          <a:p>
            <a:pPr marL="400050"/>
            <a:r>
              <a:rPr lang="en-GB" sz="2800" dirty="0"/>
              <a:t>kept in a manner that is compliant with legal and ethical obligations, and (if applicable) funder </a:t>
            </a:r>
            <a:r>
              <a:rPr lang="en-GB" sz="2800" dirty="0" smtClean="0"/>
              <a:t>requirements</a:t>
            </a:r>
          </a:p>
          <a:p>
            <a:pPr marL="57150" indent="0">
              <a:buNone/>
            </a:pPr>
            <a:endParaRPr lang="en-GB" sz="600" dirty="0"/>
          </a:p>
          <a:p>
            <a:pPr marL="400050"/>
            <a:r>
              <a:rPr lang="en-GB" sz="2800" dirty="0"/>
              <a:t>disposed of securely</a:t>
            </a:r>
            <a:r>
              <a:rPr lang="en-GB" sz="2800" dirty="0" smtClean="0"/>
              <a:t>.</a:t>
            </a:r>
          </a:p>
          <a:p>
            <a:pPr marL="57150" indent="0">
              <a:buNone/>
            </a:pPr>
            <a:endParaRPr lang="en-GB" sz="1600" dirty="0"/>
          </a:p>
          <a:p>
            <a:pPr marL="0" indent="0">
              <a:buNone/>
            </a:pPr>
            <a:endParaRPr lang="en-GB" sz="2400" dirty="0"/>
          </a:p>
          <a:p>
            <a:pPr marL="0" indent="0">
              <a:buNone/>
            </a:pPr>
            <a:endParaRPr lang="en-GB" dirty="0"/>
          </a:p>
        </p:txBody>
      </p:sp>
    </p:spTree>
    <p:extLst>
      <p:ext uri="{BB962C8B-B14F-4D97-AF65-F5344CB8AC3E}">
        <p14:creationId xmlns:p14="http://schemas.microsoft.com/office/powerpoint/2010/main" val="1266350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GB" dirty="0" smtClean="0"/>
              <a:t>The Policy: What you need to know</a:t>
            </a:r>
            <a:endParaRPr lang="en-GB" dirty="0"/>
          </a:p>
        </p:txBody>
      </p:sp>
      <p:sp>
        <p:nvSpPr>
          <p:cNvPr id="3" name="Content Placeholder 2"/>
          <p:cNvSpPr>
            <a:spLocks noGrp="1"/>
          </p:cNvSpPr>
          <p:nvPr>
            <p:ph idx="1"/>
          </p:nvPr>
        </p:nvSpPr>
        <p:spPr/>
        <p:txBody>
          <a:bodyPr>
            <a:noAutofit/>
          </a:bodyPr>
          <a:lstStyle/>
          <a:p>
            <a:pPr marL="0" indent="0">
              <a:buNone/>
            </a:pPr>
            <a:r>
              <a:rPr lang="en-GB" sz="2800" dirty="0" smtClean="0"/>
              <a:t>Research </a:t>
            </a:r>
            <a:r>
              <a:rPr lang="en-GB" sz="2800" dirty="0"/>
              <a:t>data that are considered to have </a:t>
            </a:r>
            <a:r>
              <a:rPr lang="en-GB" sz="2800" dirty="0" smtClean="0"/>
              <a:t/>
            </a:r>
            <a:br>
              <a:rPr lang="en-GB" sz="2800" dirty="0" smtClean="0"/>
            </a:br>
            <a:r>
              <a:rPr lang="en-GB" sz="2800" dirty="0" smtClean="0">
                <a:solidFill>
                  <a:srgbClr val="A7379F"/>
                </a:solidFill>
              </a:rPr>
              <a:t>long-term </a:t>
            </a:r>
            <a:r>
              <a:rPr lang="en-GB" sz="2800" dirty="0">
                <a:solidFill>
                  <a:srgbClr val="A7379F"/>
                </a:solidFill>
              </a:rPr>
              <a:t>value and potential re-use</a:t>
            </a:r>
            <a:r>
              <a:rPr lang="en-GB" sz="2800" dirty="0"/>
              <a:t> (with no </a:t>
            </a:r>
            <a:r>
              <a:rPr lang="en-GB" sz="2800" dirty="0" smtClean="0"/>
              <a:t>legal, ethical or commercial </a:t>
            </a:r>
            <a:r>
              <a:rPr lang="en-GB" sz="2800" dirty="0"/>
              <a:t>constraints) must be</a:t>
            </a:r>
            <a:r>
              <a:rPr lang="en-GB" sz="2800" dirty="0" smtClean="0"/>
              <a:t>:</a:t>
            </a:r>
          </a:p>
          <a:p>
            <a:pPr marL="0" indent="0">
              <a:buNone/>
            </a:pPr>
            <a:endParaRPr lang="en-GB" sz="800" dirty="0"/>
          </a:p>
          <a:p>
            <a:r>
              <a:rPr lang="en-GB" sz="2800" dirty="0"/>
              <a:t>kept for 10 years from the date of last requested </a:t>
            </a:r>
            <a:r>
              <a:rPr lang="en-GB" sz="2800" dirty="0" smtClean="0"/>
              <a:t>access</a:t>
            </a:r>
          </a:p>
          <a:p>
            <a:pPr marL="0" indent="0">
              <a:buNone/>
            </a:pPr>
            <a:endParaRPr lang="en-GB" sz="800" dirty="0"/>
          </a:p>
          <a:p>
            <a:r>
              <a:rPr lang="en-GB" sz="2800" dirty="0"/>
              <a:t>preserved and deposited, with appropriate documentation.</a:t>
            </a:r>
          </a:p>
          <a:p>
            <a:pPr marL="0" indent="0">
              <a:buNone/>
            </a:pPr>
            <a:endParaRPr lang="en-GB" dirty="0"/>
          </a:p>
        </p:txBody>
      </p:sp>
    </p:spTree>
    <p:extLst>
      <p:ext uri="{BB962C8B-B14F-4D97-AF65-F5344CB8AC3E}">
        <p14:creationId xmlns:p14="http://schemas.microsoft.com/office/powerpoint/2010/main" val="41462919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dirty="0" smtClean="0"/>
              <a:t>Funder requirements</a:t>
            </a:r>
            <a:endParaRPr lang="en-GB"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0" y="1412776"/>
            <a:ext cx="9143999" cy="5328592"/>
          </a:xfrm>
          <a:prstGeom prst="rect">
            <a:avLst/>
          </a:prstGeom>
          <a:noFill/>
          <a:ln w="9525">
            <a:noFill/>
            <a:miter lim="800000"/>
            <a:headEnd/>
            <a:tailEnd/>
          </a:ln>
        </p:spPr>
      </p:pic>
    </p:spTree>
    <p:extLst>
      <p:ext uri="{BB962C8B-B14F-4D97-AF65-F5344CB8AC3E}">
        <p14:creationId xmlns:p14="http://schemas.microsoft.com/office/powerpoint/2010/main" val="3128011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dirty="0" smtClean="0"/>
              <a:t>Funder requirements</a:t>
            </a:r>
            <a:endParaRPr lang="en-GB" dirty="0"/>
          </a:p>
        </p:txBody>
      </p:sp>
      <p:sp>
        <p:nvSpPr>
          <p:cNvPr id="5" name="TextBox 4"/>
          <p:cNvSpPr txBox="1"/>
          <p:nvPr/>
        </p:nvSpPr>
        <p:spPr>
          <a:xfrm>
            <a:off x="539552" y="1484784"/>
            <a:ext cx="7920880" cy="3970318"/>
          </a:xfrm>
          <a:prstGeom prst="rect">
            <a:avLst/>
          </a:prstGeom>
          <a:solidFill>
            <a:schemeClr val="bg1">
              <a:lumMod val="85000"/>
              <a:alpha val="86000"/>
            </a:schemeClr>
          </a:solidFill>
          <a:ln>
            <a:solidFill>
              <a:srgbClr val="002147"/>
            </a:solidFill>
          </a:ln>
        </p:spPr>
        <p:txBody>
          <a:bodyPr wrap="square" rtlCol="0">
            <a:spAutoFit/>
          </a:bodyPr>
          <a:lstStyle/>
          <a:p>
            <a:r>
              <a:rPr lang="en-GB" sz="2800" dirty="0" smtClean="0"/>
              <a:t>Publicly </a:t>
            </a:r>
            <a:r>
              <a:rPr lang="en-GB" sz="2800" dirty="0"/>
              <a:t>funded research data are a public good, produced in the public interest, which should be made openly available with as few restrictions as possible in a timely and responsible manner that does not harm intellectual property</a:t>
            </a:r>
            <a:r>
              <a:rPr lang="en-GB" sz="2800" dirty="0" smtClean="0"/>
              <a:t>.</a:t>
            </a:r>
          </a:p>
          <a:p>
            <a:endParaRPr lang="en-GB" sz="2800" dirty="0"/>
          </a:p>
          <a:p>
            <a:r>
              <a:rPr lang="en-GB" sz="2800" dirty="0"/>
              <a:t>Data with acknowledged long term value should be preserved and remain accessible and usable for future research</a:t>
            </a:r>
            <a:r>
              <a:rPr lang="en-GB" sz="2800" dirty="0" smtClean="0"/>
              <a:t>.</a:t>
            </a:r>
            <a:endParaRPr lang="en-GB" sz="2800" dirty="0"/>
          </a:p>
        </p:txBody>
      </p:sp>
    </p:spTree>
    <p:extLst>
      <p:ext uri="{BB962C8B-B14F-4D97-AF65-F5344CB8AC3E}">
        <p14:creationId xmlns:p14="http://schemas.microsoft.com/office/powerpoint/2010/main" val="137936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dirty="0" smtClean="0"/>
              <a:t>EPSRC expectations</a:t>
            </a:r>
            <a:endParaRPr lang="en-GB" dirty="0"/>
          </a:p>
        </p:txBody>
      </p:sp>
      <p:sp>
        <p:nvSpPr>
          <p:cNvPr id="4" name="Content Placeholder 3"/>
          <p:cNvSpPr>
            <a:spLocks noGrp="1"/>
          </p:cNvSpPr>
          <p:nvPr>
            <p:ph idx="1"/>
          </p:nvPr>
        </p:nvSpPr>
        <p:spPr/>
        <p:txBody>
          <a:bodyPr>
            <a:noAutofit/>
          </a:bodyPr>
          <a:lstStyle/>
          <a:p>
            <a:pPr marL="0" indent="0">
              <a:buNone/>
            </a:pPr>
            <a:r>
              <a:rPr lang="en-GB" sz="2800" dirty="0"/>
              <a:t>From </a:t>
            </a:r>
            <a:r>
              <a:rPr lang="en-GB" sz="2800" b="1" dirty="0"/>
              <a:t>1 May 2015</a:t>
            </a:r>
            <a:r>
              <a:rPr lang="en-GB" sz="2800" dirty="0"/>
              <a:t> both the University and its EPSRC-funded researchers </a:t>
            </a:r>
            <a:r>
              <a:rPr lang="en-GB" sz="2800" dirty="0" smtClean="0"/>
              <a:t>are </a:t>
            </a:r>
            <a:r>
              <a:rPr lang="en-GB" sz="2800" dirty="0"/>
              <a:t>required to adhere to the EPSRC set of </a:t>
            </a:r>
            <a:r>
              <a:rPr lang="en-GB" sz="2800" dirty="0">
                <a:hlinkClick r:id="rId3"/>
              </a:rPr>
              <a:t>expectations </a:t>
            </a:r>
            <a:endParaRPr lang="en-GB" sz="2800" dirty="0" smtClean="0"/>
          </a:p>
          <a:p>
            <a:pPr marL="0" indent="0">
              <a:buNone/>
            </a:pPr>
            <a:endParaRPr lang="en-GB" sz="1400" dirty="0"/>
          </a:p>
          <a:p>
            <a:pPr marL="0" indent="0">
              <a:buNone/>
            </a:pPr>
            <a:r>
              <a:rPr lang="en-GB" sz="2800" dirty="0" smtClean="0"/>
              <a:t>Required to: Manage your </a:t>
            </a:r>
            <a:r>
              <a:rPr lang="en-GB" sz="2800" dirty="0"/>
              <a:t>research data in accordance with the </a:t>
            </a:r>
            <a:r>
              <a:rPr lang="en-GB" sz="2800" dirty="0" smtClean="0"/>
              <a:t>University </a:t>
            </a:r>
            <a:r>
              <a:rPr lang="en-GB" sz="2800" dirty="0" smtClean="0">
                <a:hlinkClick r:id="rId4"/>
              </a:rPr>
              <a:t>RDM Policy</a:t>
            </a:r>
            <a:r>
              <a:rPr lang="en-GB" sz="2800" dirty="0" smtClean="0"/>
              <a:t>.</a:t>
            </a:r>
          </a:p>
          <a:p>
            <a:pPr marL="0" indent="0">
              <a:buNone/>
            </a:pPr>
            <a:endParaRPr lang="en-GB" sz="1400" dirty="0" smtClean="0"/>
          </a:p>
          <a:p>
            <a:pPr marL="0" indent="0">
              <a:buNone/>
            </a:pPr>
            <a:r>
              <a:rPr lang="en-GB" sz="2800" dirty="0" smtClean="0"/>
              <a:t>For example:</a:t>
            </a:r>
          </a:p>
          <a:p>
            <a:r>
              <a:rPr lang="en-GB" sz="2800" dirty="0" smtClean="0"/>
              <a:t>Research data must be kept safe and secure, avoiding data loss</a:t>
            </a:r>
            <a:endParaRPr lang="en-GB" sz="2800" dirty="0"/>
          </a:p>
          <a:p>
            <a:pPr marL="0" indent="0">
              <a:buNone/>
            </a:pPr>
            <a:endParaRPr lang="en-GB" dirty="0"/>
          </a:p>
        </p:txBody>
      </p:sp>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48264" y="116632"/>
            <a:ext cx="2045730" cy="1196752"/>
          </a:xfrm>
          <a:prstGeom prst="rect">
            <a:avLst/>
          </a:prstGeom>
        </p:spPr>
      </p:pic>
    </p:spTree>
    <p:extLst>
      <p:ext uri="{BB962C8B-B14F-4D97-AF65-F5344CB8AC3E}">
        <p14:creationId xmlns:p14="http://schemas.microsoft.com/office/powerpoint/2010/main" val="304898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dirty="0" smtClean="0"/>
              <a:t>EPSRC expectations</a:t>
            </a:r>
            <a:endParaRPr lang="en-GB" dirty="0"/>
          </a:p>
        </p:txBody>
      </p:sp>
      <p:sp>
        <p:nvSpPr>
          <p:cNvPr id="4" name="Content Placeholder 3"/>
          <p:cNvSpPr>
            <a:spLocks noGrp="1"/>
          </p:cNvSpPr>
          <p:nvPr>
            <p:ph idx="1"/>
          </p:nvPr>
        </p:nvSpPr>
        <p:spPr>
          <a:xfrm>
            <a:off x="457200" y="1600201"/>
            <a:ext cx="8229600" cy="1468760"/>
          </a:xfrm>
        </p:spPr>
        <p:txBody>
          <a:bodyPr>
            <a:noAutofit/>
          </a:bodyPr>
          <a:lstStyle/>
          <a:p>
            <a:pPr marL="0" indent="0">
              <a:buNone/>
            </a:pPr>
            <a:r>
              <a:rPr lang="en-GB" sz="2800" dirty="0" smtClean="0"/>
              <a:t>In addition, for </a:t>
            </a:r>
            <a:r>
              <a:rPr lang="en-GB" sz="2800" dirty="0"/>
              <a:t>papers </a:t>
            </a:r>
            <a:r>
              <a:rPr lang="en-GB" sz="2800" dirty="0" smtClean="0"/>
              <a:t>(</a:t>
            </a:r>
            <a:r>
              <a:rPr lang="en-GB" sz="2800" dirty="0" smtClean="0">
                <a:solidFill>
                  <a:srgbClr val="A7379F"/>
                </a:solidFill>
              </a:rPr>
              <a:t>incl. </a:t>
            </a:r>
            <a:r>
              <a:rPr lang="en-GB" sz="2800" dirty="0">
                <a:solidFill>
                  <a:srgbClr val="A7379F"/>
                </a:solidFill>
              </a:rPr>
              <a:t>t</a:t>
            </a:r>
            <a:r>
              <a:rPr lang="en-GB" sz="2800" dirty="0" smtClean="0">
                <a:solidFill>
                  <a:srgbClr val="A7379F"/>
                </a:solidFill>
              </a:rPr>
              <a:t>heses</a:t>
            </a:r>
            <a:r>
              <a:rPr lang="en-GB" sz="2800" dirty="0" smtClean="0"/>
              <a:t>) which </a:t>
            </a:r>
            <a:r>
              <a:rPr lang="en-GB" sz="2800" dirty="0"/>
              <a:t>acknowledge EPSRC funding, with a publication date after </a:t>
            </a:r>
            <a:r>
              <a:rPr lang="en-GB" sz="2800" b="1" dirty="0"/>
              <a:t>1 May 2015, </a:t>
            </a:r>
            <a:r>
              <a:rPr lang="en-GB" sz="2800" dirty="0"/>
              <a:t>you will need to:</a:t>
            </a:r>
          </a:p>
          <a:p>
            <a:pPr marL="0" indent="0">
              <a:buNone/>
            </a:pPr>
            <a:endParaRPr lang="en-GB" dirty="0"/>
          </a:p>
        </p:txBody>
      </p:sp>
    </p:spTree>
    <p:extLst>
      <p:ext uri="{BB962C8B-B14F-4D97-AF65-F5344CB8AC3E}">
        <p14:creationId xmlns:p14="http://schemas.microsoft.com/office/powerpoint/2010/main" val="31246355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dirty="0" smtClean="0"/>
              <a:t>EPSRC expectations</a:t>
            </a:r>
            <a:endParaRPr lang="en-GB" dirty="0"/>
          </a:p>
        </p:txBody>
      </p:sp>
      <p:sp>
        <p:nvSpPr>
          <p:cNvPr id="4" name="Content Placeholder 3"/>
          <p:cNvSpPr>
            <a:spLocks noGrp="1"/>
          </p:cNvSpPr>
          <p:nvPr>
            <p:ph idx="1"/>
          </p:nvPr>
        </p:nvSpPr>
        <p:spPr>
          <a:xfrm>
            <a:off x="457200" y="1412776"/>
            <a:ext cx="8229600" cy="5328591"/>
          </a:xfrm>
        </p:spPr>
        <p:txBody>
          <a:bodyPr>
            <a:noAutofit/>
          </a:bodyPr>
          <a:lstStyle/>
          <a:p>
            <a:pPr marL="514350" indent="-514350">
              <a:buAutoNum type="arabicPeriod"/>
            </a:pPr>
            <a:r>
              <a:rPr lang="en-GB" sz="2800" dirty="0"/>
              <a:t>State in your published papers how the underlying data can be accessed</a:t>
            </a:r>
          </a:p>
          <a:p>
            <a:pPr marL="514350" indent="-514350">
              <a:buAutoNum type="arabicPeriod"/>
            </a:pPr>
            <a:r>
              <a:rPr lang="en-GB" sz="2800" dirty="0"/>
              <a:t>Store your data in a format which would facilitate sharing and use by others</a:t>
            </a:r>
          </a:p>
          <a:p>
            <a:pPr marL="514350" indent="-514350">
              <a:buAutoNum type="arabicPeriod"/>
            </a:pPr>
            <a:r>
              <a:rPr lang="en-GB" sz="2800" dirty="0"/>
              <a:t>Ensure your data are securely preserved for at least ten years</a:t>
            </a:r>
          </a:p>
          <a:p>
            <a:pPr marL="514350" indent="-514350">
              <a:buAutoNum type="arabicPeriod"/>
            </a:pPr>
            <a:r>
              <a:rPr lang="en-GB" sz="2800" dirty="0"/>
              <a:t>Describe your data using appropriate metadata to enable others to find your data, understand it and how to access it (PURE)</a:t>
            </a:r>
          </a:p>
          <a:p>
            <a:pPr marL="514350" indent="-514350">
              <a:buAutoNum type="arabicPeriod"/>
            </a:pPr>
            <a:r>
              <a:rPr lang="en-GB" sz="2800" dirty="0"/>
              <a:t>Anticipate the costs and resources needed to manage your data</a:t>
            </a:r>
          </a:p>
          <a:p>
            <a:pPr marL="0" indent="0">
              <a:buNone/>
            </a:pPr>
            <a:endParaRPr lang="en-GB" dirty="0"/>
          </a:p>
        </p:txBody>
      </p:sp>
    </p:spTree>
    <p:extLst>
      <p:ext uri="{BB962C8B-B14F-4D97-AF65-F5344CB8AC3E}">
        <p14:creationId xmlns:p14="http://schemas.microsoft.com/office/powerpoint/2010/main" val="176105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755576" y="1268760"/>
            <a:ext cx="7704856" cy="3528392"/>
          </a:xfrm>
        </p:spPr>
        <p:txBody>
          <a:bodyPr>
            <a:noAutofit/>
          </a:bodyPr>
          <a:lstStyle/>
          <a:p>
            <a:r>
              <a:rPr lang="en-GB" sz="5400" b="0" cap="none" dirty="0" smtClean="0"/>
              <a:t>Day-to-day data management</a:t>
            </a:r>
            <a:r>
              <a:rPr lang="en-GB" sz="1600" b="0" cap="none" dirty="0" smtClean="0"/>
              <a:t/>
            </a:r>
            <a:br>
              <a:rPr lang="en-GB" sz="1600" b="0" cap="none" dirty="0" smtClean="0"/>
            </a:br>
            <a:r>
              <a:rPr lang="en-GB" sz="1600" b="0" cap="none" dirty="0" smtClean="0"/>
              <a:t/>
            </a:r>
            <a:br>
              <a:rPr lang="en-GB" sz="1600" b="0" cap="none" dirty="0" smtClean="0"/>
            </a:br>
            <a:r>
              <a:rPr lang="en-GB" sz="4800" b="0" cap="none" dirty="0" smtClean="0">
                <a:solidFill>
                  <a:srgbClr val="A7379F"/>
                </a:solidFill>
              </a:rPr>
              <a:t>a. organising your data</a:t>
            </a:r>
            <a:r>
              <a:rPr lang="en-GB" sz="4800" b="0" cap="none" dirty="0">
                <a:solidFill>
                  <a:srgbClr val="A7379F"/>
                </a:solidFill>
              </a:rPr>
              <a:t/>
            </a:r>
            <a:br>
              <a:rPr lang="en-GB" sz="4800" b="0" cap="none" dirty="0">
                <a:solidFill>
                  <a:srgbClr val="A7379F"/>
                </a:solidFill>
              </a:rPr>
            </a:br>
            <a:r>
              <a:rPr lang="en-GB" sz="4800" b="0" cap="none" dirty="0" smtClean="0">
                <a:solidFill>
                  <a:srgbClr val="A7379F"/>
                </a:solidFill>
              </a:rPr>
              <a:t>    (good file management)</a:t>
            </a:r>
            <a:endParaRPr lang="en-GB" sz="4800" b="0" cap="none" dirty="0"/>
          </a:p>
        </p:txBody>
      </p:sp>
    </p:spTree>
    <p:extLst>
      <p:ext uri="{BB962C8B-B14F-4D97-AF65-F5344CB8AC3E}">
        <p14:creationId xmlns:p14="http://schemas.microsoft.com/office/powerpoint/2010/main" val="30532959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3">
            <a:extLst>
              <a:ext uri="{28A0092B-C50C-407E-A947-70E740481C1C}">
                <a14:useLocalDpi xmlns:a14="http://schemas.microsoft.com/office/drawing/2010/main" val="0"/>
              </a:ext>
            </a:extLst>
          </a:blip>
          <a:srcRect t="15818"/>
          <a:stretch/>
        </p:blipFill>
        <p:spPr>
          <a:xfrm>
            <a:off x="940876" y="908720"/>
            <a:ext cx="7262248" cy="4069307"/>
          </a:xfrm>
        </p:spPr>
      </p:pic>
      <p:sp>
        <p:nvSpPr>
          <p:cNvPr id="8" name="TextBox 7"/>
          <p:cNvSpPr txBox="1"/>
          <p:nvPr/>
        </p:nvSpPr>
        <p:spPr>
          <a:xfrm>
            <a:off x="939600" y="6242446"/>
            <a:ext cx="7344816" cy="307777"/>
          </a:xfrm>
          <a:prstGeom prst="rect">
            <a:avLst/>
          </a:prstGeom>
          <a:noFill/>
        </p:spPr>
        <p:txBody>
          <a:bodyPr wrap="square" rtlCol="0">
            <a:spAutoFit/>
          </a:bodyPr>
          <a:lstStyle/>
          <a:p>
            <a:r>
              <a:rPr lang="en-GB" sz="1200" dirty="0" smtClean="0"/>
              <a:t>‘What a mess’ by .</a:t>
            </a:r>
            <a:r>
              <a:rPr lang="en-GB" sz="1200" dirty="0" err="1" smtClean="0"/>
              <a:t>pst</a:t>
            </a:r>
            <a:r>
              <a:rPr lang="en-GB" sz="1200" dirty="0" smtClean="0"/>
              <a:t>, via Flickr: </a:t>
            </a:r>
            <a:r>
              <a:rPr lang="en-GB" sz="1200" dirty="0" smtClean="0">
                <a:hlinkClick r:id="rId4"/>
              </a:rPr>
              <a:t>www.flickr.com/photos/psteichen/3915657914</a:t>
            </a:r>
            <a:r>
              <a:rPr lang="en-GB" sz="1400" dirty="0" smtClean="0"/>
              <a:t> </a:t>
            </a:r>
            <a:endParaRPr lang="en-GB" sz="1400" dirty="0"/>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87365" y="6176330"/>
            <a:ext cx="885033" cy="309652"/>
          </a:xfrm>
          <a:prstGeom prst="rect">
            <a:avLst/>
          </a:prstGeom>
        </p:spPr>
      </p:pic>
      <p:grpSp>
        <p:nvGrpSpPr>
          <p:cNvPr id="12" name="Group 11"/>
          <p:cNvGrpSpPr/>
          <p:nvPr/>
        </p:nvGrpSpPr>
        <p:grpSpPr>
          <a:xfrm>
            <a:off x="939600" y="908720"/>
            <a:ext cx="7261200" cy="4608512"/>
            <a:chOff x="939600" y="908720"/>
            <a:chExt cx="7261200" cy="4071600"/>
          </a:xfrm>
        </p:grpSpPr>
        <p:sp>
          <p:nvSpPr>
            <p:cNvPr id="10" name="Rectangle 9"/>
            <p:cNvSpPr/>
            <p:nvPr/>
          </p:nvSpPr>
          <p:spPr>
            <a:xfrm>
              <a:off x="939600" y="908720"/>
              <a:ext cx="7261200" cy="4071600"/>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939600" y="2132856"/>
              <a:ext cx="7261200" cy="1323439"/>
            </a:xfrm>
            <a:prstGeom prst="rect">
              <a:avLst/>
            </a:prstGeom>
            <a:noFill/>
          </p:spPr>
          <p:txBody>
            <a:bodyPr wrap="square" rtlCol="0">
              <a:spAutoFit/>
            </a:bodyPr>
            <a:lstStyle/>
            <a:p>
              <a:pPr algn="ctr"/>
              <a:r>
                <a:rPr lang="en-GB" sz="4000" b="1" dirty="0" smtClean="0">
                  <a:solidFill>
                    <a:srgbClr val="FF0000"/>
                  </a:solidFill>
                  <a:effectLst>
                    <a:outerShdw blurRad="38100" dist="38100" dir="2700000" algn="tl">
                      <a:srgbClr val="000000">
                        <a:alpha val="43137"/>
                      </a:srgbClr>
                    </a:outerShdw>
                  </a:effectLst>
                  <a:latin typeface="Arial Black" pitchFamily="34" charset="0"/>
                </a:rPr>
                <a:t>Can you find what you need, when you need it?</a:t>
              </a:r>
              <a:endParaRPr lang="en-GB" sz="4000" b="1" dirty="0">
                <a:solidFill>
                  <a:srgbClr val="FF0000"/>
                </a:solidFill>
                <a:effectLst>
                  <a:outerShdw blurRad="38100" dist="38100" dir="2700000" algn="tl">
                    <a:srgbClr val="000000">
                      <a:alpha val="43137"/>
                    </a:srgbClr>
                  </a:outerShdw>
                </a:effectLst>
                <a:latin typeface="Arial Black" pitchFamily="34" charset="0"/>
              </a:endParaRPr>
            </a:p>
          </p:txBody>
        </p:sp>
      </p:grpSp>
    </p:spTree>
    <p:extLst>
      <p:ext uri="{BB962C8B-B14F-4D97-AF65-F5344CB8AC3E}">
        <p14:creationId xmlns:p14="http://schemas.microsoft.com/office/powerpoint/2010/main" val="3153448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normAutofit fontScale="90000"/>
          </a:bodyPr>
          <a:lstStyle/>
          <a:p>
            <a:pPr algn="l"/>
            <a:r>
              <a:rPr lang="en-GB" dirty="0" smtClean="0"/>
              <a:t>The Policy: what you need to know</a:t>
            </a:r>
            <a:endParaRPr lang="en-GB" dirty="0"/>
          </a:p>
        </p:txBody>
      </p:sp>
      <p:sp>
        <p:nvSpPr>
          <p:cNvPr id="3" name="Content Placeholder 2"/>
          <p:cNvSpPr>
            <a:spLocks noGrp="1"/>
          </p:cNvSpPr>
          <p:nvPr>
            <p:ph idx="1"/>
          </p:nvPr>
        </p:nvSpPr>
        <p:spPr>
          <a:xfrm>
            <a:off x="457200" y="1268760"/>
            <a:ext cx="8229600" cy="5184576"/>
          </a:xfrm>
        </p:spPr>
        <p:txBody>
          <a:bodyPr>
            <a:noAutofit/>
          </a:bodyPr>
          <a:lstStyle/>
          <a:p>
            <a:pPr marL="0" lvl="0" indent="0">
              <a:buNone/>
            </a:pPr>
            <a:r>
              <a:rPr lang="en-GB" sz="2800" dirty="0">
                <a:solidFill>
                  <a:srgbClr val="A7379F"/>
                </a:solidFill>
              </a:rPr>
              <a:t>Research data must be</a:t>
            </a:r>
            <a:r>
              <a:rPr lang="en-GB" sz="2800" dirty="0" smtClean="0">
                <a:solidFill>
                  <a:srgbClr val="A7379F"/>
                </a:solidFill>
              </a:rPr>
              <a:t>:</a:t>
            </a:r>
          </a:p>
          <a:p>
            <a:pPr marL="0" lvl="0" indent="0">
              <a:buNone/>
            </a:pPr>
            <a:endParaRPr lang="en-GB" sz="600" dirty="0"/>
          </a:p>
          <a:p>
            <a:pPr marL="400050"/>
            <a:r>
              <a:rPr lang="en-GB" sz="2800" dirty="0"/>
              <a:t>accurate, complete, authentic and </a:t>
            </a:r>
            <a:r>
              <a:rPr lang="en-GB" sz="2800" dirty="0" smtClean="0"/>
              <a:t>reliable</a:t>
            </a:r>
          </a:p>
          <a:p>
            <a:pPr marL="57150" indent="0">
              <a:buNone/>
            </a:pPr>
            <a:endParaRPr lang="en-GB" sz="600" dirty="0"/>
          </a:p>
          <a:p>
            <a:pPr marL="400050"/>
            <a:r>
              <a:rPr lang="en-GB" sz="2800" dirty="0"/>
              <a:t>identifiable, retrievable and available when </a:t>
            </a:r>
            <a:r>
              <a:rPr lang="en-GB" sz="2800" dirty="0" smtClean="0"/>
              <a:t>needed</a:t>
            </a:r>
          </a:p>
          <a:p>
            <a:pPr marL="57150" indent="0">
              <a:buNone/>
            </a:pPr>
            <a:endParaRPr lang="en-GB" sz="600" dirty="0"/>
          </a:p>
          <a:p>
            <a:pPr marL="400050"/>
            <a:r>
              <a:rPr lang="en-GB" sz="2800" dirty="0"/>
              <a:t>kept safe and secure, avoiding data </a:t>
            </a:r>
            <a:r>
              <a:rPr lang="en-GB" sz="2800" dirty="0" smtClean="0"/>
              <a:t>loss</a:t>
            </a:r>
          </a:p>
          <a:p>
            <a:pPr marL="57150" indent="0">
              <a:buNone/>
            </a:pPr>
            <a:endParaRPr lang="en-GB" sz="600" dirty="0"/>
          </a:p>
          <a:p>
            <a:pPr marL="400050"/>
            <a:r>
              <a:rPr lang="en-GB" sz="2800" dirty="0"/>
              <a:t>kept in a manner that is compliant with legal and ethical obligations, and (if applicable) funder </a:t>
            </a:r>
            <a:r>
              <a:rPr lang="en-GB" sz="2800" dirty="0" smtClean="0"/>
              <a:t>requirements</a:t>
            </a:r>
          </a:p>
          <a:p>
            <a:pPr marL="57150" indent="0">
              <a:buNone/>
            </a:pPr>
            <a:endParaRPr lang="en-GB" sz="600" dirty="0"/>
          </a:p>
          <a:p>
            <a:pPr marL="400050"/>
            <a:r>
              <a:rPr lang="en-GB" sz="2800" dirty="0"/>
              <a:t>disposed of securely</a:t>
            </a:r>
            <a:r>
              <a:rPr lang="en-GB" sz="2800" dirty="0" smtClean="0"/>
              <a:t>.</a:t>
            </a:r>
          </a:p>
          <a:p>
            <a:pPr marL="57150" indent="0">
              <a:buNone/>
            </a:pPr>
            <a:endParaRPr lang="en-GB" sz="1600" dirty="0"/>
          </a:p>
          <a:p>
            <a:pPr marL="0" indent="0">
              <a:buNone/>
            </a:pPr>
            <a:endParaRPr lang="en-GB" sz="2400" dirty="0"/>
          </a:p>
          <a:p>
            <a:pPr marL="0" indent="0">
              <a:buNone/>
            </a:pPr>
            <a:endParaRPr lang="en-GB" dirty="0"/>
          </a:p>
        </p:txBody>
      </p:sp>
    </p:spTree>
    <p:extLst>
      <p:ext uri="{BB962C8B-B14F-4D97-AF65-F5344CB8AC3E}">
        <p14:creationId xmlns:p14="http://schemas.microsoft.com/office/powerpoint/2010/main" val="936844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2F2F2"/>
                                      </p:to>
                                    </p:animClr>
                                    <p:animClr clrSpc="rgb" dir="cw">
                                      <p:cBhvr>
                                        <p:cTn id="7" dur="500" fill="hold"/>
                                        <p:tgtEl>
                                          <p:spTgt spid="3">
                                            <p:txEl>
                                              <p:pRg st="2" end="2"/>
                                            </p:txEl>
                                          </p:spTgt>
                                        </p:tgtEl>
                                        <p:attrNameLst>
                                          <p:attrName>fillcolor</p:attrName>
                                        </p:attrNameLst>
                                      </p:cBhvr>
                                      <p:to>
                                        <a:srgbClr val="F2F2F2"/>
                                      </p:to>
                                    </p:animClr>
                                    <p:set>
                                      <p:cBhvr>
                                        <p:cTn id="8" dur="500" fill="hold"/>
                                        <p:tgtEl>
                                          <p:spTgt spid="3">
                                            <p:txEl>
                                              <p:pRg st="2" end="2"/>
                                            </p:txEl>
                                          </p:spTgt>
                                        </p:tgtEl>
                                        <p:attrNameLst>
                                          <p:attrName>fill.type</p:attrName>
                                        </p:attrNameLst>
                                      </p:cBhvr>
                                      <p:to>
                                        <p:strVal val="solid"/>
                                      </p:to>
                                    </p:set>
                                    <p:set>
                                      <p:cBhvr>
                                        <p:cTn id="9" dur="500" fill="hold"/>
                                        <p:tgtEl>
                                          <p:spTgt spid="3">
                                            <p:txEl>
                                              <p:pRg st="2" end="2"/>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6" end="6"/>
                                            </p:txEl>
                                          </p:spTgt>
                                        </p:tgtEl>
                                        <p:attrNameLst>
                                          <p:attrName>style.color</p:attrName>
                                        </p:attrNameLst>
                                      </p:cBhvr>
                                      <p:to>
                                        <a:srgbClr val="F2F2F2"/>
                                      </p:to>
                                    </p:animClr>
                                    <p:animClr clrSpc="rgb" dir="cw">
                                      <p:cBhvr>
                                        <p:cTn id="12" dur="500" fill="hold"/>
                                        <p:tgtEl>
                                          <p:spTgt spid="3">
                                            <p:txEl>
                                              <p:pRg st="6" end="6"/>
                                            </p:txEl>
                                          </p:spTgt>
                                        </p:tgtEl>
                                        <p:attrNameLst>
                                          <p:attrName>fillcolor</p:attrName>
                                        </p:attrNameLst>
                                      </p:cBhvr>
                                      <p:to>
                                        <a:srgbClr val="F2F2F2"/>
                                      </p:to>
                                    </p:animClr>
                                    <p:set>
                                      <p:cBhvr>
                                        <p:cTn id="13" dur="500" fill="hold"/>
                                        <p:tgtEl>
                                          <p:spTgt spid="3">
                                            <p:txEl>
                                              <p:pRg st="6" end="6"/>
                                            </p:txEl>
                                          </p:spTgt>
                                        </p:tgtEl>
                                        <p:attrNameLst>
                                          <p:attrName>fill.type</p:attrName>
                                        </p:attrNameLst>
                                      </p:cBhvr>
                                      <p:to>
                                        <p:strVal val="solid"/>
                                      </p:to>
                                    </p:set>
                                    <p:set>
                                      <p:cBhvr>
                                        <p:cTn id="14" dur="500" fill="hold"/>
                                        <p:tgtEl>
                                          <p:spTgt spid="3">
                                            <p:txEl>
                                              <p:pRg st="6" end="6"/>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3">
                                            <p:txEl>
                                              <p:pRg st="8" end="8"/>
                                            </p:txEl>
                                          </p:spTgt>
                                        </p:tgtEl>
                                        <p:attrNameLst>
                                          <p:attrName>style.color</p:attrName>
                                        </p:attrNameLst>
                                      </p:cBhvr>
                                      <p:to>
                                        <a:srgbClr val="F2F2F2"/>
                                      </p:to>
                                    </p:animClr>
                                    <p:animClr clrSpc="rgb" dir="cw">
                                      <p:cBhvr>
                                        <p:cTn id="17" dur="500" fill="hold"/>
                                        <p:tgtEl>
                                          <p:spTgt spid="3">
                                            <p:txEl>
                                              <p:pRg st="8" end="8"/>
                                            </p:txEl>
                                          </p:spTgt>
                                        </p:tgtEl>
                                        <p:attrNameLst>
                                          <p:attrName>fillcolor</p:attrName>
                                        </p:attrNameLst>
                                      </p:cBhvr>
                                      <p:to>
                                        <a:srgbClr val="F2F2F2"/>
                                      </p:to>
                                    </p:animClr>
                                    <p:set>
                                      <p:cBhvr>
                                        <p:cTn id="18" dur="500" fill="hold"/>
                                        <p:tgtEl>
                                          <p:spTgt spid="3">
                                            <p:txEl>
                                              <p:pRg st="8" end="8"/>
                                            </p:txEl>
                                          </p:spTgt>
                                        </p:tgtEl>
                                        <p:attrNameLst>
                                          <p:attrName>fill.type</p:attrName>
                                        </p:attrNameLst>
                                      </p:cBhvr>
                                      <p:to>
                                        <p:strVal val="solid"/>
                                      </p:to>
                                    </p:set>
                                    <p:set>
                                      <p:cBhvr>
                                        <p:cTn id="19" dur="500" fill="hold"/>
                                        <p:tgtEl>
                                          <p:spTgt spid="3">
                                            <p:txEl>
                                              <p:pRg st="8" end="8"/>
                                            </p:txEl>
                                          </p:spTgt>
                                        </p:tgtEl>
                                        <p:attrNameLst>
                                          <p:attrName>fill.on</p:attrName>
                                        </p:attrNameLst>
                                      </p:cBhvr>
                                      <p:to>
                                        <p:strVal val="true"/>
                                      </p:to>
                                    </p:set>
                                  </p:childTnLst>
                                </p:cTn>
                              </p:par>
                              <p:par>
                                <p:cTn id="20" presetID="19" presetClass="emph" presetSubtype="0" fill="hold" nodeType="withEffect">
                                  <p:stCondLst>
                                    <p:cond delay="0"/>
                                  </p:stCondLst>
                                  <p:childTnLst>
                                    <p:animClr clrSpc="rgb" dir="cw">
                                      <p:cBhvr override="childStyle">
                                        <p:cTn id="21" dur="500" fill="hold"/>
                                        <p:tgtEl>
                                          <p:spTgt spid="3">
                                            <p:txEl>
                                              <p:pRg st="10" end="10"/>
                                            </p:txEl>
                                          </p:spTgt>
                                        </p:tgtEl>
                                        <p:attrNameLst>
                                          <p:attrName>style.color</p:attrName>
                                        </p:attrNameLst>
                                      </p:cBhvr>
                                      <p:to>
                                        <a:srgbClr val="F2F2F2"/>
                                      </p:to>
                                    </p:animClr>
                                    <p:animClr clrSpc="rgb" dir="cw">
                                      <p:cBhvr>
                                        <p:cTn id="22" dur="500" fill="hold"/>
                                        <p:tgtEl>
                                          <p:spTgt spid="3">
                                            <p:txEl>
                                              <p:pRg st="10" end="10"/>
                                            </p:txEl>
                                          </p:spTgt>
                                        </p:tgtEl>
                                        <p:attrNameLst>
                                          <p:attrName>fillcolor</p:attrName>
                                        </p:attrNameLst>
                                      </p:cBhvr>
                                      <p:to>
                                        <a:srgbClr val="F2F2F2"/>
                                      </p:to>
                                    </p:animClr>
                                    <p:set>
                                      <p:cBhvr>
                                        <p:cTn id="23" dur="500" fill="hold"/>
                                        <p:tgtEl>
                                          <p:spTgt spid="3">
                                            <p:txEl>
                                              <p:pRg st="10" end="10"/>
                                            </p:txEl>
                                          </p:spTgt>
                                        </p:tgtEl>
                                        <p:attrNameLst>
                                          <p:attrName>fill.type</p:attrName>
                                        </p:attrNameLst>
                                      </p:cBhvr>
                                      <p:to>
                                        <p:strVal val="solid"/>
                                      </p:to>
                                    </p:set>
                                    <p:set>
                                      <p:cBhvr>
                                        <p:cTn id="24" dur="500" fill="hold"/>
                                        <p:tgtEl>
                                          <p:spTgt spid="3">
                                            <p:txEl>
                                              <p:pRg st="10" end="1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lstStyle/>
          <a:p>
            <a:pPr algn="l"/>
            <a:r>
              <a:rPr lang="en-GB" dirty="0" smtClean="0"/>
              <a:t>Overview</a:t>
            </a:r>
            <a:endParaRPr lang="en-GB" dirty="0"/>
          </a:p>
        </p:txBody>
      </p:sp>
      <p:sp>
        <p:nvSpPr>
          <p:cNvPr id="3" name="Content Placeholder 2"/>
          <p:cNvSpPr>
            <a:spLocks noGrp="1"/>
          </p:cNvSpPr>
          <p:nvPr>
            <p:ph idx="1"/>
          </p:nvPr>
        </p:nvSpPr>
        <p:spPr/>
        <p:txBody>
          <a:bodyPr>
            <a:normAutofit/>
          </a:bodyPr>
          <a:lstStyle/>
          <a:p>
            <a:r>
              <a:rPr lang="en-GB" sz="2800" dirty="0" smtClean="0"/>
              <a:t>What is research data management?</a:t>
            </a:r>
          </a:p>
          <a:p>
            <a:endParaRPr lang="en-GB" sz="800" dirty="0" smtClean="0"/>
          </a:p>
          <a:p>
            <a:r>
              <a:rPr lang="en-GB" sz="2800" dirty="0" smtClean="0"/>
              <a:t>Why manage research data?</a:t>
            </a:r>
          </a:p>
          <a:p>
            <a:endParaRPr lang="en-GB" sz="800" dirty="0" smtClean="0"/>
          </a:p>
          <a:p>
            <a:r>
              <a:rPr lang="en-GB" sz="2800" dirty="0" smtClean="0"/>
              <a:t>How to manage research data (best practice)</a:t>
            </a:r>
          </a:p>
          <a:p>
            <a:endParaRPr lang="en-GB" sz="800" dirty="0" smtClean="0"/>
          </a:p>
          <a:p>
            <a:r>
              <a:rPr lang="en-GB" sz="2800" dirty="0" smtClean="0"/>
              <a:t>Preserving and sharing research data</a:t>
            </a:r>
          </a:p>
          <a:p>
            <a:endParaRPr lang="en-GB" sz="800" dirty="0" smtClean="0"/>
          </a:p>
          <a:p>
            <a:r>
              <a:rPr lang="en-GB" sz="2800" dirty="0" smtClean="0"/>
              <a:t>Data </a:t>
            </a:r>
            <a:r>
              <a:rPr lang="en-GB" sz="2800" dirty="0"/>
              <a:t>m</a:t>
            </a:r>
            <a:r>
              <a:rPr lang="en-GB" sz="2800" dirty="0" smtClean="0"/>
              <a:t>anagement planning (this is key)</a:t>
            </a:r>
          </a:p>
          <a:p>
            <a:endParaRPr lang="en-GB" sz="800" dirty="0" smtClean="0"/>
          </a:p>
          <a:p>
            <a:r>
              <a:rPr lang="en-GB" sz="2800" dirty="0" smtClean="0"/>
              <a:t>Help &amp; advice</a:t>
            </a:r>
          </a:p>
        </p:txBody>
      </p:sp>
    </p:spTree>
    <p:extLst>
      <p:ext uri="{BB962C8B-B14F-4D97-AF65-F5344CB8AC3E}">
        <p14:creationId xmlns:p14="http://schemas.microsoft.com/office/powerpoint/2010/main" val="28125870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gn="l"/>
            <a:r>
              <a:rPr lang="en-GB" dirty="0" smtClean="0">
                <a:latin typeface="Arial" panose="020B0604020202020204" pitchFamily="34" charset="0"/>
                <a:cs typeface="Arial" panose="020B0604020202020204" pitchFamily="34" charset="0"/>
              </a:rPr>
              <a:t>In practice</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124744"/>
            <a:ext cx="8229600" cy="5544616"/>
          </a:xfrm>
        </p:spPr>
        <p:txBody>
          <a:bodyPr>
            <a:noAutofit/>
          </a:bodyPr>
          <a:lstStyle/>
          <a:p>
            <a:pPr marL="0" indent="0">
              <a:buNone/>
            </a:pPr>
            <a:r>
              <a:rPr lang="en-GB" sz="2800" dirty="0">
                <a:cs typeface="Arial" panose="020B0604020202020204" pitchFamily="34" charset="0"/>
              </a:rPr>
              <a:t>Are you using helpful, consistent file naming conventions? Is your file structure </a:t>
            </a:r>
            <a:r>
              <a:rPr lang="en-GB" sz="2800" dirty="0" smtClean="0">
                <a:cs typeface="Arial" panose="020B0604020202020204" pitchFamily="34" charset="0"/>
              </a:rPr>
              <a:t>clear?</a:t>
            </a:r>
          </a:p>
          <a:p>
            <a:pPr marL="0" indent="0">
              <a:buNone/>
            </a:pPr>
            <a:endParaRPr lang="en-GB" sz="800" dirty="0">
              <a:cs typeface="Arial" panose="020B0604020202020204" pitchFamily="34" charset="0"/>
            </a:endParaRPr>
          </a:p>
          <a:p>
            <a:pPr marL="0" indent="0">
              <a:buNone/>
            </a:pPr>
            <a:r>
              <a:rPr lang="en-GB" sz="2800" dirty="0" smtClean="0"/>
              <a:t>Develop plans </a:t>
            </a:r>
            <a:r>
              <a:rPr lang="en-GB" sz="2800" dirty="0"/>
              <a:t>for: </a:t>
            </a:r>
          </a:p>
          <a:p>
            <a:pPr marL="0" indent="0">
              <a:buNone/>
            </a:pPr>
            <a:endParaRPr lang="en-GB" sz="800" dirty="0"/>
          </a:p>
          <a:p>
            <a:r>
              <a:rPr lang="en-GB" sz="2800" dirty="0"/>
              <a:t>f</a:t>
            </a:r>
            <a:r>
              <a:rPr lang="en-GB" sz="2800" dirty="0" smtClean="0"/>
              <a:t>ile </a:t>
            </a:r>
            <a:r>
              <a:rPr lang="en-GB" sz="2800" dirty="0"/>
              <a:t>structures </a:t>
            </a:r>
            <a:r>
              <a:rPr lang="en-GB" sz="2800" dirty="0" smtClean="0"/>
              <a:t>- </a:t>
            </a:r>
            <a:r>
              <a:rPr lang="en-GB" sz="2800" i="1" dirty="0" smtClean="0"/>
              <a:t>where </a:t>
            </a:r>
            <a:r>
              <a:rPr lang="en-GB" sz="2800" i="1" dirty="0"/>
              <a:t>to put data so you won’t lose </a:t>
            </a:r>
            <a:r>
              <a:rPr lang="en-GB" sz="2800" i="1" dirty="0" smtClean="0"/>
              <a:t>it</a:t>
            </a:r>
          </a:p>
          <a:p>
            <a:pPr marL="0" indent="0">
              <a:buNone/>
            </a:pPr>
            <a:endParaRPr lang="en-GB" sz="800" i="1" dirty="0" smtClean="0"/>
          </a:p>
          <a:p>
            <a:r>
              <a:rPr lang="en-GB" sz="2800" dirty="0" smtClean="0"/>
              <a:t>file (and folder) naming - </a:t>
            </a:r>
            <a:r>
              <a:rPr lang="en-GB" sz="2800" i="1" dirty="0" smtClean="0"/>
              <a:t>what </a:t>
            </a:r>
            <a:r>
              <a:rPr lang="en-GB" sz="2800" i="1" dirty="0"/>
              <a:t>to call data so you know what it is </a:t>
            </a:r>
          </a:p>
          <a:p>
            <a:pPr marL="0" indent="0">
              <a:buNone/>
            </a:pPr>
            <a:endParaRPr lang="en-GB" sz="800" dirty="0"/>
          </a:p>
          <a:p>
            <a:r>
              <a:rPr lang="en-GB" sz="2800" dirty="0"/>
              <a:t>v</a:t>
            </a:r>
            <a:r>
              <a:rPr lang="en-GB" sz="2800" dirty="0" smtClean="0"/>
              <a:t>ersion control - </a:t>
            </a:r>
            <a:r>
              <a:rPr lang="en-GB" sz="2800" i="1" dirty="0" smtClean="0"/>
              <a:t>keeping </a:t>
            </a:r>
            <a:r>
              <a:rPr lang="en-GB" sz="2800" i="1" dirty="0"/>
              <a:t>track of </a:t>
            </a:r>
            <a:r>
              <a:rPr lang="en-GB" sz="2800" i="1" dirty="0" smtClean="0"/>
              <a:t>data</a:t>
            </a:r>
          </a:p>
          <a:p>
            <a:pPr marL="0" indent="0">
              <a:buNone/>
            </a:pPr>
            <a:endParaRPr lang="en-GB" sz="800" i="1" dirty="0"/>
          </a:p>
          <a:p>
            <a:pPr marL="0" indent="0">
              <a:buNone/>
            </a:pPr>
            <a:r>
              <a:rPr lang="en-GB" sz="2800" dirty="0"/>
              <a:t>Develop a system/convention that works for your project (and document it</a:t>
            </a:r>
            <a:r>
              <a:rPr lang="en-GB" sz="2800" dirty="0" smtClean="0"/>
              <a:t>) - be </a:t>
            </a:r>
            <a:r>
              <a:rPr lang="en-GB" sz="2800" dirty="0"/>
              <a:t>consistent</a:t>
            </a:r>
          </a:p>
          <a:p>
            <a:pPr marL="0" indent="0">
              <a:buNone/>
            </a:pPr>
            <a:endParaRPr lang="en-GB" sz="2800" dirty="0"/>
          </a:p>
        </p:txBody>
      </p:sp>
    </p:spTree>
    <p:extLst>
      <p:ext uri="{BB962C8B-B14F-4D97-AF65-F5344CB8AC3E}">
        <p14:creationId xmlns:p14="http://schemas.microsoft.com/office/powerpoint/2010/main" val="1565126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1000"/>
                                        <p:tgtEl>
                                          <p:spTgt spid="3">
                                            <p:txEl>
                                              <p:pRg st="6" end="6"/>
                                            </p:txEl>
                                          </p:spTgt>
                                        </p:tgtEl>
                                      </p:cBhvr>
                                    </p:animEffect>
                                    <p:anim calcmode="lin" valueType="num">
                                      <p:cBhvr>
                                        <p:cTn id="1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1000"/>
                                        <p:tgtEl>
                                          <p:spTgt spid="3">
                                            <p:txEl>
                                              <p:pRg st="8" end="8"/>
                                            </p:txEl>
                                          </p:spTgt>
                                        </p:tgtEl>
                                      </p:cBhvr>
                                    </p:animEffect>
                                    <p:anim calcmode="lin" valueType="num">
                                      <p:cBhvr>
                                        <p:cTn id="1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1000"/>
                                        <p:tgtEl>
                                          <p:spTgt spid="3">
                                            <p:txEl>
                                              <p:pRg st="10" end="10"/>
                                            </p:txEl>
                                          </p:spTgt>
                                        </p:tgtEl>
                                      </p:cBhvr>
                                    </p:animEffect>
                                    <p:anim calcmode="lin" valueType="num">
                                      <p:cBhvr>
                                        <p:cTn id="2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File (and folder) naming</a:t>
            </a:r>
            <a:endParaRPr lang="en-GB" dirty="0"/>
          </a:p>
        </p:txBody>
      </p:sp>
      <p:sp>
        <p:nvSpPr>
          <p:cNvPr id="3" name="Content Placeholder 2"/>
          <p:cNvSpPr>
            <a:spLocks noGrp="1"/>
          </p:cNvSpPr>
          <p:nvPr>
            <p:ph idx="1"/>
          </p:nvPr>
        </p:nvSpPr>
        <p:spPr>
          <a:xfrm>
            <a:off x="457200" y="1326433"/>
            <a:ext cx="8229600" cy="5270919"/>
          </a:xfrm>
        </p:spPr>
        <p:txBody>
          <a:bodyPr>
            <a:noAutofit/>
          </a:bodyPr>
          <a:lstStyle/>
          <a:p>
            <a:pPr marL="0" indent="0">
              <a:buNone/>
            </a:pPr>
            <a:r>
              <a:rPr lang="en-GB" sz="2800" dirty="0"/>
              <a:t>Decide on a file naming convention at the start of your project. Useful file names</a:t>
            </a:r>
            <a:r>
              <a:rPr lang="en-GB" sz="2800" dirty="0" smtClean="0"/>
              <a:t>:</a:t>
            </a:r>
          </a:p>
          <a:p>
            <a:pPr marL="0" indent="0">
              <a:buNone/>
            </a:pPr>
            <a:endParaRPr lang="en-GB" sz="800" dirty="0"/>
          </a:p>
          <a:p>
            <a:r>
              <a:rPr lang="en-GB" sz="2800" dirty="0"/>
              <a:t>are</a:t>
            </a:r>
            <a:r>
              <a:rPr lang="en-GB" sz="2800" b="1" dirty="0"/>
              <a:t> </a:t>
            </a:r>
            <a:r>
              <a:rPr lang="en-GB" sz="2800" dirty="0"/>
              <a:t>consistent </a:t>
            </a:r>
            <a:endParaRPr lang="en-GB" sz="2800" dirty="0" smtClean="0"/>
          </a:p>
          <a:p>
            <a:r>
              <a:rPr lang="en-GB" sz="2800" dirty="0" smtClean="0"/>
              <a:t>are </a:t>
            </a:r>
            <a:r>
              <a:rPr lang="en-GB" sz="2800" dirty="0"/>
              <a:t>concise but </a:t>
            </a:r>
            <a:r>
              <a:rPr lang="en-GB" sz="2800" dirty="0" smtClean="0"/>
              <a:t>informative</a:t>
            </a:r>
            <a:endParaRPr lang="en-GB" sz="2800" dirty="0"/>
          </a:p>
          <a:p>
            <a:r>
              <a:rPr lang="en-GB" sz="2800" dirty="0"/>
              <a:t>classify broad file </a:t>
            </a:r>
            <a:r>
              <a:rPr lang="en-GB" sz="2800" dirty="0" smtClean="0"/>
              <a:t>types</a:t>
            </a:r>
            <a:endParaRPr lang="en-GB" sz="2800" dirty="0"/>
          </a:p>
          <a:p>
            <a:r>
              <a:rPr lang="en-GB" sz="2800" dirty="0"/>
              <a:t>are meaningful to you </a:t>
            </a:r>
            <a:r>
              <a:rPr lang="en-GB" sz="2800" dirty="0" smtClean="0"/>
              <a:t>(and </a:t>
            </a:r>
            <a:r>
              <a:rPr lang="en-GB" sz="2800" dirty="0"/>
              <a:t>your </a:t>
            </a:r>
            <a:r>
              <a:rPr lang="en-GB" sz="2800" dirty="0" smtClean="0"/>
              <a:t>colleagues)</a:t>
            </a:r>
            <a:endParaRPr lang="en-GB" sz="2800" dirty="0"/>
          </a:p>
          <a:p>
            <a:r>
              <a:rPr lang="en-GB" sz="2800" dirty="0"/>
              <a:t>allow you to find the file </a:t>
            </a:r>
            <a:r>
              <a:rPr lang="en-GB" sz="2800" dirty="0" smtClean="0"/>
              <a:t>easily</a:t>
            </a:r>
            <a:endParaRPr lang="en-GB" sz="2800" dirty="0"/>
          </a:p>
          <a:p>
            <a:r>
              <a:rPr lang="en-GB" sz="2800" dirty="0"/>
              <a:t>do not contain special characters or </a:t>
            </a:r>
            <a:r>
              <a:rPr lang="en-GB" sz="2800" dirty="0" smtClean="0"/>
              <a:t>spaces</a:t>
            </a:r>
            <a:endParaRPr lang="en-GB" sz="2800" dirty="0"/>
          </a:p>
          <a:p>
            <a:r>
              <a:rPr lang="en-GB" sz="2800" dirty="0"/>
              <a:t>should not conflict when moved from one location to </a:t>
            </a:r>
            <a:r>
              <a:rPr lang="en-GB" sz="2800" dirty="0" smtClean="0"/>
              <a:t>another.</a:t>
            </a:r>
            <a:endParaRPr lang="en-GB" sz="2800" dirty="0"/>
          </a:p>
          <a:p>
            <a:pPr marL="0" indent="0">
              <a:buNone/>
            </a:pPr>
            <a:endParaRPr lang="en-GB" sz="2800"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2320" y="0"/>
            <a:ext cx="1691680" cy="1326433"/>
          </a:xfrm>
          <a:prstGeom prst="rect">
            <a:avLst/>
          </a:prstGeom>
        </p:spPr>
      </p:pic>
    </p:spTree>
    <p:extLst>
      <p:ext uri="{BB962C8B-B14F-4D97-AF65-F5344CB8AC3E}">
        <p14:creationId xmlns:p14="http://schemas.microsoft.com/office/powerpoint/2010/main" val="38230868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42194"/>
          </a:xfrm>
        </p:spPr>
        <p:txBody>
          <a:bodyPr>
            <a:normAutofit fontScale="90000"/>
          </a:bodyPr>
          <a:lstStyle/>
          <a:p>
            <a:pPr algn="l"/>
            <a:r>
              <a:rPr lang="en-GB" dirty="0" smtClean="0"/>
              <a:t>File naming strategies</a:t>
            </a:r>
            <a:r>
              <a:rPr lang="en-GB" sz="900" dirty="0" smtClean="0"/>
              <a:t/>
            </a:r>
            <a:br>
              <a:rPr lang="en-GB" sz="900" dirty="0" smtClean="0"/>
            </a:br>
            <a:r>
              <a:rPr lang="en-GB" sz="900" dirty="0"/>
              <a:t/>
            </a:r>
            <a:br>
              <a:rPr lang="en-GB" sz="900" dirty="0"/>
            </a:br>
            <a:r>
              <a:rPr lang="en-GB" sz="2700" dirty="0"/>
              <a:t>Think about the ordering of elements within a filename, e.g. YYYY-MM-DD dates allow chronological </a:t>
            </a:r>
            <a:r>
              <a:rPr lang="en-GB" sz="2700" dirty="0" smtClean="0"/>
              <a:t>sorting</a:t>
            </a:r>
            <a:endParaRPr lang="en-GB" dirty="0"/>
          </a:p>
        </p:txBody>
      </p:sp>
      <p:sp>
        <p:nvSpPr>
          <p:cNvPr id="7" name="Content Placeholder 6"/>
          <p:cNvSpPr>
            <a:spLocks noGrp="1"/>
          </p:cNvSpPr>
          <p:nvPr>
            <p:ph sz="half" idx="2"/>
          </p:nvPr>
        </p:nvSpPr>
        <p:spPr>
          <a:xfrm>
            <a:off x="323528" y="1988840"/>
            <a:ext cx="4173860" cy="4248472"/>
          </a:xfrm>
        </p:spPr>
        <p:txBody>
          <a:bodyPr numCol="1">
            <a:noAutofit/>
          </a:bodyPr>
          <a:lstStyle/>
          <a:p>
            <a:pPr marL="0" indent="-115650">
              <a:buNone/>
            </a:pPr>
            <a:endParaRPr lang="en-GB" sz="1600" b="1" dirty="0" smtClean="0">
              <a:cs typeface="Courier New" pitchFamily="49" charset="0"/>
            </a:endParaRPr>
          </a:p>
          <a:p>
            <a:pPr marL="0" indent="-115650">
              <a:buNone/>
            </a:pPr>
            <a:r>
              <a:rPr lang="en-GB" sz="1600" b="1" dirty="0" smtClean="0">
                <a:cs typeface="Courier New" pitchFamily="49" charset="0"/>
              </a:rPr>
              <a:t>Order </a:t>
            </a:r>
            <a:r>
              <a:rPr lang="en-GB" sz="1600" b="1" dirty="0">
                <a:cs typeface="Courier New" pitchFamily="49" charset="0"/>
              </a:rPr>
              <a:t>by date:</a:t>
            </a:r>
          </a:p>
          <a:p>
            <a:pPr marL="0" indent="-115650">
              <a:buNone/>
            </a:pPr>
            <a:r>
              <a:rPr lang="en-GB" sz="1600" dirty="0">
                <a:cs typeface="Courier New" pitchFamily="49" charset="0"/>
              </a:rPr>
              <a:t>2013-04-12_interview-recording_THD.mp3</a:t>
            </a:r>
          </a:p>
          <a:p>
            <a:pPr marL="0" indent="-115650">
              <a:buNone/>
            </a:pPr>
            <a:r>
              <a:rPr lang="en-GB" sz="1600" dirty="0">
                <a:cs typeface="Courier New" pitchFamily="49" charset="0"/>
              </a:rPr>
              <a:t>2013-04-12_interview-transcript_THD.docx</a:t>
            </a:r>
          </a:p>
          <a:p>
            <a:pPr marL="0" indent="-115650">
              <a:buNone/>
            </a:pPr>
            <a:r>
              <a:rPr lang="en-GB" sz="1600" dirty="0">
                <a:cs typeface="Courier New" pitchFamily="49" charset="0"/>
              </a:rPr>
              <a:t>2012-12-15_interview-recording_MBD.mp3</a:t>
            </a:r>
          </a:p>
          <a:p>
            <a:pPr marL="0" indent="-115650">
              <a:buNone/>
            </a:pPr>
            <a:r>
              <a:rPr lang="en-GB" sz="1600" dirty="0" smtClean="0">
                <a:cs typeface="Courier New" pitchFamily="49" charset="0"/>
              </a:rPr>
              <a:t>2012-12-15_interview-transcript_MBD.docx</a:t>
            </a:r>
          </a:p>
          <a:p>
            <a:pPr marL="0" indent="-115650">
              <a:buNone/>
            </a:pPr>
            <a:endParaRPr lang="en-GB" sz="1600" dirty="0">
              <a:cs typeface="Courier New" pitchFamily="49" charset="0"/>
            </a:endParaRPr>
          </a:p>
          <a:p>
            <a:pPr marL="0" indent="-115650">
              <a:buNone/>
            </a:pPr>
            <a:r>
              <a:rPr lang="en-GB" sz="1600" b="1" dirty="0">
                <a:cs typeface="Courier New" pitchFamily="49" charset="0"/>
              </a:rPr>
              <a:t>Order by subject:</a:t>
            </a:r>
          </a:p>
          <a:p>
            <a:pPr marL="0" indent="-115650">
              <a:buNone/>
            </a:pPr>
            <a:r>
              <a:rPr lang="en-GB" sz="1600" dirty="0">
                <a:cs typeface="Courier New" pitchFamily="49" charset="0"/>
              </a:rPr>
              <a:t>MBD_interview-recording_2012-12-15.mp3</a:t>
            </a:r>
          </a:p>
          <a:p>
            <a:pPr marL="0" indent="-115650">
              <a:buNone/>
            </a:pPr>
            <a:r>
              <a:rPr lang="en-GB" sz="1600" dirty="0">
                <a:cs typeface="Courier New" pitchFamily="49" charset="0"/>
              </a:rPr>
              <a:t>MBD_interview-transcript_2012-12-15.docx</a:t>
            </a:r>
          </a:p>
          <a:p>
            <a:pPr marL="0" indent="-115650">
              <a:buNone/>
            </a:pPr>
            <a:r>
              <a:rPr lang="en-GB" sz="1600" dirty="0">
                <a:cs typeface="Courier New" pitchFamily="49" charset="0"/>
              </a:rPr>
              <a:t>THD_interview-recording_2013-04-12.mp3</a:t>
            </a:r>
          </a:p>
          <a:p>
            <a:pPr marL="0" indent="-115650">
              <a:buNone/>
            </a:pPr>
            <a:r>
              <a:rPr lang="en-GB" sz="1600" dirty="0">
                <a:cs typeface="Courier New" pitchFamily="49" charset="0"/>
              </a:rPr>
              <a:t>THD_interview-transcript_2013-04-12.docx</a:t>
            </a:r>
          </a:p>
          <a:p>
            <a:pPr marL="0" indent="-115650">
              <a:buNone/>
            </a:pPr>
            <a:endParaRPr lang="en-GB" sz="1600" dirty="0">
              <a:cs typeface="Courier New" pitchFamily="49" charset="0"/>
            </a:endParaRPr>
          </a:p>
          <a:p>
            <a:pPr marL="284400" lvl="1" indent="0">
              <a:buNone/>
            </a:pPr>
            <a:endParaRPr lang="en-GB" sz="1600" dirty="0" smtClean="0">
              <a:cs typeface="Courier New" pitchFamily="49" charset="0"/>
            </a:endParaRPr>
          </a:p>
          <a:p>
            <a:endParaRPr lang="en-GB" sz="2000" dirty="0" smtClean="0"/>
          </a:p>
          <a:p>
            <a:endParaRPr lang="en-GB" sz="2000" dirty="0" smtClean="0"/>
          </a:p>
          <a:p>
            <a:endParaRPr lang="en-GB" sz="2000" dirty="0" smtClean="0"/>
          </a:p>
          <a:p>
            <a:endParaRPr lang="en-GB" sz="2000" dirty="0"/>
          </a:p>
          <a:p>
            <a:pPr marL="360000" lvl="1" indent="0">
              <a:buNone/>
            </a:pPr>
            <a:endParaRPr lang="en-GB" sz="1600" dirty="0"/>
          </a:p>
        </p:txBody>
      </p:sp>
      <p:sp>
        <p:nvSpPr>
          <p:cNvPr id="6" name="Content Placeholder 5"/>
          <p:cNvSpPr>
            <a:spLocks noGrp="1"/>
          </p:cNvSpPr>
          <p:nvPr>
            <p:ph sz="quarter" idx="4"/>
          </p:nvPr>
        </p:nvSpPr>
        <p:spPr>
          <a:xfrm>
            <a:off x="4427984" y="1988840"/>
            <a:ext cx="4536505" cy="4137323"/>
          </a:xfrm>
        </p:spPr>
        <p:txBody>
          <a:bodyPr>
            <a:noAutofit/>
          </a:bodyPr>
          <a:lstStyle/>
          <a:p>
            <a:pPr marL="0" indent="0">
              <a:buNone/>
            </a:pPr>
            <a:endParaRPr lang="en-GB" sz="1600" b="1" dirty="0" smtClean="0"/>
          </a:p>
          <a:p>
            <a:pPr marL="0" indent="0">
              <a:buNone/>
            </a:pPr>
            <a:r>
              <a:rPr lang="en-GB" sz="1600" b="1" dirty="0" smtClean="0"/>
              <a:t>Order </a:t>
            </a:r>
            <a:r>
              <a:rPr lang="en-GB" sz="1600" b="1" dirty="0"/>
              <a:t>by type:</a:t>
            </a:r>
          </a:p>
          <a:p>
            <a:pPr marL="0" indent="-115650">
              <a:buNone/>
            </a:pPr>
            <a:r>
              <a:rPr lang="en-GB" sz="1600" dirty="0"/>
              <a:t>Interview-recording_MBD_2012-12-15.mp3</a:t>
            </a:r>
          </a:p>
          <a:p>
            <a:pPr marL="0" indent="-115650">
              <a:buNone/>
            </a:pPr>
            <a:r>
              <a:rPr lang="en-GB" sz="1600" dirty="0"/>
              <a:t>Interview-recording_THD_2013-04-12.mp3</a:t>
            </a:r>
          </a:p>
          <a:p>
            <a:pPr marL="0" indent="-115650">
              <a:buNone/>
            </a:pPr>
            <a:r>
              <a:rPr lang="en-GB" sz="1600" dirty="0"/>
              <a:t>Interview-transcript_MBD_2012-12-15.docx</a:t>
            </a:r>
          </a:p>
          <a:p>
            <a:pPr marL="0" indent="-115650">
              <a:buNone/>
            </a:pPr>
            <a:r>
              <a:rPr lang="en-GB" sz="1600" dirty="0" smtClean="0"/>
              <a:t>Interview-transcript_THD_2013-04-12.docx</a:t>
            </a:r>
          </a:p>
          <a:p>
            <a:pPr marL="0" indent="-115650">
              <a:buNone/>
            </a:pPr>
            <a:endParaRPr lang="en-GB" sz="1600" b="1" dirty="0"/>
          </a:p>
          <a:p>
            <a:pPr marL="0" indent="-115650">
              <a:buNone/>
            </a:pPr>
            <a:r>
              <a:rPr lang="en-GB" sz="1600" b="1" dirty="0" smtClean="0"/>
              <a:t>Forced </a:t>
            </a:r>
            <a:r>
              <a:rPr lang="en-GB" sz="1600" b="1" dirty="0"/>
              <a:t>order with numbering:</a:t>
            </a:r>
          </a:p>
          <a:p>
            <a:pPr marL="0" indent="-115650">
              <a:spcAft>
                <a:spcPts val="800"/>
              </a:spcAft>
              <a:buNone/>
            </a:pPr>
            <a:r>
              <a:rPr lang="en-GB" sz="1600" dirty="0"/>
              <a:t>01_THD_interview-recording_2013-04-12.mp3</a:t>
            </a:r>
          </a:p>
          <a:p>
            <a:pPr marL="0" indent="-115650">
              <a:spcAft>
                <a:spcPts val="800"/>
              </a:spcAft>
              <a:buNone/>
            </a:pPr>
            <a:r>
              <a:rPr lang="en-GB" sz="1600" dirty="0"/>
              <a:t>02_THD_interview-transcript_2013-04-12.docx</a:t>
            </a:r>
          </a:p>
          <a:p>
            <a:pPr marL="0" indent="-115650">
              <a:spcAft>
                <a:spcPts val="800"/>
              </a:spcAft>
              <a:buNone/>
            </a:pPr>
            <a:r>
              <a:rPr lang="en-GB" sz="1600" dirty="0"/>
              <a:t>03_MBD_interview-recording_2012-12-15.mp3</a:t>
            </a:r>
          </a:p>
          <a:p>
            <a:pPr marL="0" indent="-115650">
              <a:spcAft>
                <a:spcPts val="800"/>
              </a:spcAft>
              <a:buNone/>
            </a:pPr>
            <a:r>
              <a:rPr lang="en-GB" sz="1600" dirty="0" smtClean="0"/>
              <a:t>04_MBD_interview-transcript_2012-12-15.docx</a:t>
            </a:r>
          </a:p>
          <a:p>
            <a:pPr marL="284400" lvl="1" indent="0">
              <a:buNone/>
            </a:pPr>
            <a:endParaRPr lang="en-GB" sz="1600" dirty="0"/>
          </a:p>
          <a:p>
            <a:pPr marL="284400" lvl="1" indent="0">
              <a:spcAft>
                <a:spcPts val="800"/>
              </a:spcAft>
              <a:buNone/>
            </a:pPr>
            <a:endParaRPr lang="en-GB" sz="1500" dirty="0"/>
          </a:p>
          <a:p>
            <a:pPr marL="0" indent="0">
              <a:buNone/>
            </a:pPr>
            <a:endParaRPr lang="en-GB" dirty="0"/>
          </a:p>
        </p:txBody>
      </p:sp>
    </p:spTree>
    <p:extLst>
      <p:ext uri="{BB962C8B-B14F-4D97-AF65-F5344CB8AC3E}">
        <p14:creationId xmlns:p14="http://schemas.microsoft.com/office/powerpoint/2010/main" val="206773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wipe(left)">
                                      <p:cBhvr>
                                        <p:cTn id="10" dur="500"/>
                                        <p:tgtEl>
                                          <p:spTgt spid="6">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wipe(left)">
                                      <p:cBhvr>
                                        <p:cTn id="13" dur="500"/>
                                        <p:tgtEl>
                                          <p:spTgt spid="6">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wipe(left)">
                                      <p:cBhvr>
                                        <p:cTn id="16" dur="500"/>
                                        <p:tgtEl>
                                          <p:spTgt spid="6">
                                            <p:txEl>
                                              <p:pRg st="4" end="4"/>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Effect transition="in" filter="wipe(left)">
                                      <p:cBhvr>
                                        <p:cTn id="19" dur="500"/>
                                        <p:tgtEl>
                                          <p:spTgt spid="6">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xEl>
                                              <p:pRg st="7" end="7"/>
                                            </p:txEl>
                                          </p:spTgt>
                                        </p:tgtEl>
                                        <p:attrNameLst>
                                          <p:attrName>style.visibility</p:attrName>
                                        </p:attrNameLst>
                                      </p:cBhvr>
                                      <p:to>
                                        <p:strVal val="visible"/>
                                      </p:to>
                                    </p:set>
                                    <p:animEffect transition="in" filter="wipe(left)">
                                      <p:cBhvr>
                                        <p:cTn id="24" dur="500"/>
                                        <p:tgtEl>
                                          <p:spTgt spid="7">
                                            <p:txEl>
                                              <p:pRg st="7" end="7"/>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animEffect transition="in" filter="wipe(left)">
                                      <p:cBhvr>
                                        <p:cTn id="27" dur="500"/>
                                        <p:tgtEl>
                                          <p:spTgt spid="7">
                                            <p:txEl>
                                              <p:pRg st="8" end="8"/>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7">
                                            <p:txEl>
                                              <p:pRg st="9" end="9"/>
                                            </p:txEl>
                                          </p:spTgt>
                                        </p:tgtEl>
                                        <p:attrNameLst>
                                          <p:attrName>style.visibility</p:attrName>
                                        </p:attrNameLst>
                                      </p:cBhvr>
                                      <p:to>
                                        <p:strVal val="visible"/>
                                      </p:to>
                                    </p:set>
                                    <p:animEffect transition="in" filter="wipe(left)">
                                      <p:cBhvr>
                                        <p:cTn id="30" dur="500"/>
                                        <p:tgtEl>
                                          <p:spTgt spid="7">
                                            <p:txEl>
                                              <p:pRg st="9" end="9"/>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7">
                                            <p:txEl>
                                              <p:pRg st="10" end="10"/>
                                            </p:txEl>
                                          </p:spTgt>
                                        </p:tgtEl>
                                        <p:attrNameLst>
                                          <p:attrName>style.visibility</p:attrName>
                                        </p:attrNameLst>
                                      </p:cBhvr>
                                      <p:to>
                                        <p:strVal val="visible"/>
                                      </p:to>
                                    </p:set>
                                    <p:animEffect transition="in" filter="wipe(left)">
                                      <p:cBhvr>
                                        <p:cTn id="33" dur="500"/>
                                        <p:tgtEl>
                                          <p:spTgt spid="7">
                                            <p:txEl>
                                              <p:pRg st="10" end="10"/>
                                            </p:txEl>
                                          </p:spTgt>
                                        </p:tgtEl>
                                      </p:cBhvr>
                                    </p:animEffect>
                                  </p:childTnLst>
                                </p:cTn>
                              </p:par>
                              <p:par>
                                <p:cTn id="34" presetID="22" presetClass="entr" presetSubtype="8" fill="hold" nodeType="withEffect">
                                  <p:stCondLst>
                                    <p:cond delay="0"/>
                                  </p:stCondLst>
                                  <p:childTnLst>
                                    <p:set>
                                      <p:cBhvr>
                                        <p:cTn id="35" dur="1" fill="hold">
                                          <p:stCondLst>
                                            <p:cond delay="0"/>
                                          </p:stCondLst>
                                        </p:cTn>
                                        <p:tgtEl>
                                          <p:spTgt spid="7">
                                            <p:txEl>
                                              <p:pRg st="11" end="11"/>
                                            </p:txEl>
                                          </p:spTgt>
                                        </p:tgtEl>
                                        <p:attrNameLst>
                                          <p:attrName>style.visibility</p:attrName>
                                        </p:attrNameLst>
                                      </p:cBhvr>
                                      <p:to>
                                        <p:strVal val="visible"/>
                                      </p:to>
                                    </p:set>
                                    <p:animEffect transition="in" filter="wipe(left)">
                                      <p:cBhvr>
                                        <p:cTn id="36" dur="500"/>
                                        <p:tgtEl>
                                          <p:spTgt spid="7">
                                            <p:txEl>
                                              <p:pRg st="11" end="1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animEffect transition="in" filter="wipe(left)">
                                      <p:cBhvr>
                                        <p:cTn id="41" dur="500"/>
                                        <p:tgtEl>
                                          <p:spTgt spid="6">
                                            <p:txEl>
                                              <p:pRg st="7" end="7"/>
                                            </p:txEl>
                                          </p:spTgt>
                                        </p:tgtEl>
                                      </p:cBhvr>
                                    </p:animEffect>
                                  </p:childTnLst>
                                </p:cTn>
                              </p:par>
                              <p:par>
                                <p:cTn id="42" presetID="22" presetClass="entr" presetSubtype="8" fill="hold" nodeType="withEffect">
                                  <p:stCondLst>
                                    <p:cond delay="0"/>
                                  </p:stCondLst>
                                  <p:childTnLst>
                                    <p:set>
                                      <p:cBhvr>
                                        <p:cTn id="43" dur="1" fill="hold">
                                          <p:stCondLst>
                                            <p:cond delay="0"/>
                                          </p:stCondLst>
                                        </p:cTn>
                                        <p:tgtEl>
                                          <p:spTgt spid="6">
                                            <p:txEl>
                                              <p:pRg st="8" end="8"/>
                                            </p:txEl>
                                          </p:spTgt>
                                        </p:tgtEl>
                                        <p:attrNameLst>
                                          <p:attrName>style.visibility</p:attrName>
                                        </p:attrNameLst>
                                      </p:cBhvr>
                                      <p:to>
                                        <p:strVal val="visible"/>
                                      </p:to>
                                    </p:set>
                                    <p:animEffect transition="in" filter="wipe(left)">
                                      <p:cBhvr>
                                        <p:cTn id="44" dur="500"/>
                                        <p:tgtEl>
                                          <p:spTgt spid="6">
                                            <p:txEl>
                                              <p:pRg st="8" end="8"/>
                                            </p:txEl>
                                          </p:spTgt>
                                        </p:tgtEl>
                                      </p:cBhvr>
                                    </p:animEffect>
                                  </p:childTnLst>
                                </p:cTn>
                              </p:par>
                              <p:par>
                                <p:cTn id="45" presetID="22" presetClass="entr" presetSubtype="8" fill="hold" nodeType="with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Effect transition="in" filter="wipe(left)">
                                      <p:cBhvr>
                                        <p:cTn id="47" dur="500"/>
                                        <p:tgtEl>
                                          <p:spTgt spid="6">
                                            <p:txEl>
                                              <p:pRg st="9" end="9"/>
                                            </p:txEl>
                                          </p:spTgt>
                                        </p:tgtEl>
                                      </p:cBhvr>
                                    </p:animEffect>
                                  </p:childTnLst>
                                </p:cTn>
                              </p:par>
                              <p:par>
                                <p:cTn id="48" presetID="22" presetClass="entr" presetSubtype="8" fill="hold" nodeType="withEffect">
                                  <p:stCondLst>
                                    <p:cond delay="0"/>
                                  </p:stCondLst>
                                  <p:childTnLst>
                                    <p:set>
                                      <p:cBhvr>
                                        <p:cTn id="49" dur="1" fill="hold">
                                          <p:stCondLst>
                                            <p:cond delay="0"/>
                                          </p:stCondLst>
                                        </p:cTn>
                                        <p:tgtEl>
                                          <p:spTgt spid="6">
                                            <p:txEl>
                                              <p:pRg st="10" end="10"/>
                                            </p:txEl>
                                          </p:spTgt>
                                        </p:tgtEl>
                                        <p:attrNameLst>
                                          <p:attrName>style.visibility</p:attrName>
                                        </p:attrNameLst>
                                      </p:cBhvr>
                                      <p:to>
                                        <p:strVal val="visible"/>
                                      </p:to>
                                    </p:set>
                                    <p:animEffect transition="in" filter="wipe(left)">
                                      <p:cBhvr>
                                        <p:cTn id="50" dur="500"/>
                                        <p:tgtEl>
                                          <p:spTgt spid="6">
                                            <p:txEl>
                                              <p:pRg st="10" end="10"/>
                                            </p:txEl>
                                          </p:spTgt>
                                        </p:tgtEl>
                                      </p:cBhvr>
                                    </p:animEffect>
                                  </p:childTnLst>
                                </p:cTn>
                              </p:par>
                              <p:par>
                                <p:cTn id="51" presetID="22" presetClass="entr" presetSubtype="8" fill="hold" nodeType="withEffect">
                                  <p:stCondLst>
                                    <p:cond delay="0"/>
                                  </p:stCondLst>
                                  <p:childTnLst>
                                    <p:set>
                                      <p:cBhvr>
                                        <p:cTn id="52" dur="1" fill="hold">
                                          <p:stCondLst>
                                            <p:cond delay="0"/>
                                          </p:stCondLst>
                                        </p:cTn>
                                        <p:tgtEl>
                                          <p:spTgt spid="6">
                                            <p:txEl>
                                              <p:pRg st="11" end="11"/>
                                            </p:txEl>
                                          </p:spTgt>
                                        </p:tgtEl>
                                        <p:attrNameLst>
                                          <p:attrName>style.visibility</p:attrName>
                                        </p:attrNameLst>
                                      </p:cBhvr>
                                      <p:to>
                                        <p:strVal val="visible"/>
                                      </p:to>
                                    </p:set>
                                    <p:animEffect transition="in" filter="wipe(left)">
                                      <p:cBhvr>
                                        <p:cTn id="53"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Version control</a:t>
            </a:r>
            <a:endParaRPr lang="en-GB" dirty="0"/>
          </a:p>
        </p:txBody>
      </p:sp>
      <p:sp>
        <p:nvSpPr>
          <p:cNvPr id="3" name="Content Placeholder 2"/>
          <p:cNvSpPr>
            <a:spLocks noGrp="1"/>
          </p:cNvSpPr>
          <p:nvPr>
            <p:ph idx="1"/>
          </p:nvPr>
        </p:nvSpPr>
        <p:spPr>
          <a:xfrm>
            <a:off x="457200" y="1600200"/>
            <a:ext cx="8229600" cy="4853136"/>
          </a:xfrm>
        </p:spPr>
        <p:txBody>
          <a:bodyPr>
            <a:normAutofit fontScale="25000" lnSpcReduction="20000"/>
          </a:bodyPr>
          <a:lstStyle/>
          <a:p>
            <a:r>
              <a:rPr lang="en-GB" sz="10400" dirty="0" smtClean="0"/>
              <a:t>A </a:t>
            </a:r>
            <a:r>
              <a:rPr lang="en-GB" sz="10400" dirty="0"/>
              <a:t>common form for expressing data file versions is to use </a:t>
            </a:r>
            <a:r>
              <a:rPr lang="en-GB" sz="10400" dirty="0" smtClean="0"/>
              <a:t>ordinal </a:t>
            </a:r>
            <a:r>
              <a:rPr lang="en-GB" sz="10400" dirty="0"/>
              <a:t>numbers (1,2,3 etc.) for major version changes and the decimal for minor changes </a:t>
            </a:r>
            <a:r>
              <a:rPr lang="en-GB" sz="10400" dirty="0" smtClean="0"/>
              <a:t>(e.g. </a:t>
            </a:r>
            <a:r>
              <a:rPr lang="en-GB" sz="10400" dirty="0"/>
              <a:t>v1, v1.1, </a:t>
            </a:r>
            <a:r>
              <a:rPr lang="en-GB" sz="10400" dirty="0" smtClean="0"/>
              <a:t>v2.6)</a:t>
            </a:r>
          </a:p>
          <a:p>
            <a:pPr marL="0" indent="0">
              <a:buNone/>
            </a:pPr>
            <a:endParaRPr lang="en-GB" dirty="0"/>
          </a:p>
          <a:p>
            <a:r>
              <a:rPr lang="en-GB" sz="10400" dirty="0"/>
              <a:t>Beware of using confusing </a:t>
            </a:r>
            <a:r>
              <a:rPr lang="en-GB" sz="10400" dirty="0" smtClean="0"/>
              <a:t>labels (e.g. revision</a:t>
            </a:r>
            <a:r>
              <a:rPr lang="en-GB" sz="10400" dirty="0"/>
              <a:t>, final, final2, </a:t>
            </a:r>
            <a:r>
              <a:rPr lang="en-GB" sz="10400" dirty="0" smtClean="0"/>
              <a:t>definitive_copy) these can accumulate</a:t>
            </a:r>
            <a:endParaRPr lang="en-GB" sz="10400" dirty="0"/>
          </a:p>
          <a:p>
            <a:pPr marL="0" indent="0">
              <a:buNone/>
            </a:pPr>
            <a:endParaRPr lang="en-GB" dirty="0" smtClean="0"/>
          </a:p>
          <a:p>
            <a:r>
              <a:rPr lang="en-GB" sz="10400" dirty="0" smtClean="0"/>
              <a:t>Record </a:t>
            </a:r>
            <a:r>
              <a:rPr lang="en-GB" sz="10400" dirty="0"/>
              <a:t>every change irrespective of how minor that change may </a:t>
            </a:r>
            <a:r>
              <a:rPr lang="en-GB" sz="10400" dirty="0" smtClean="0"/>
              <a:t>be</a:t>
            </a:r>
          </a:p>
          <a:p>
            <a:pPr marL="0" indent="0">
              <a:buNone/>
            </a:pPr>
            <a:endParaRPr lang="en-GB" dirty="0"/>
          </a:p>
          <a:p>
            <a:r>
              <a:rPr lang="en-GB" sz="10400" dirty="0"/>
              <a:t>Discard or delete obsolete versions (whilst retaining the original 'raw' copy</a:t>
            </a:r>
            <a:r>
              <a:rPr lang="en-GB" sz="10400" dirty="0" smtClean="0"/>
              <a:t>)</a:t>
            </a:r>
          </a:p>
          <a:p>
            <a:pPr marL="0" indent="0">
              <a:buNone/>
            </a:pPr>
            <a:endParaRPr lang="en-GB" dirty="0"/>
          </a:p>
          <a:p>
            <a:r>
              <a:rPr lang="en-GB" sz="10400" dirty="0" smtClean="0"/>
              <a:t>May </a:t>
            </a:r>
            <a:r>
              <a:rPr lang="en-GB" sz="10400" dirty="0"/>
              <a:t>create a version control table or file history w/in or alongside data file </a:t>
            </a:r>
          </a:p>
          <a:p>
            <a:pPr marL="0" indent="0">
              <a:buNone/>
            </a:pPr>
            <a:endParaRPr lang="en-GB" sz="8000" dirty="0" smtClean="0"/>
          </a:p>
        </p:txBody>
      </p:sp>
    </p:spTree>
    <p:extLst>
      <p:ext uri="{BB962C8B-B14F-4D97-AF65-F5344CB8AC3E}">
        <p14:creationId xmlns:p14="http://schemas.microsoft.com/office/powerpoint/2010/main" val="40716391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611560" y="1268760"/>
            <a:ext cx="8064896" cy="3528392"/>
          </a:xfrm>
        </p:spPr>
        <p:txBody>
          <a:bodyPr>
            <a:noAutofit/>
          </a:bodyPr>
          <a:lstStyle/>
          <a:p>
            <a:r>
              <a:rPr lang="en-GB" sz="5400" b="0" cap="none" dirty="0" smtClean="0"/>
              <a:t>Day-to-day data management</a:t>
            </a:r>
            <a:r>
              <a:rPr lang="en-GB" sz="1600" b="0" cap="none" dirty="0" smtClean="0"/>
              <a:t/>
            </a:r>
            <a:br>
              <a:rPr lang="en-GB" sz="1600" b="0" cap="none" dirty="0" smtClean="0"/>
            </a:br>
            <a:r>
              <a:rPr lang="en-GB" sz="1600" b="0" cap="none" dirty="0" smtClean="0"/>
              <a:t/>
            </a:r>
            <a:br>
              <a:rPr lang="en-GB" sz="1600" b="0" cap="none" dirty="0" smtClean="0"/>
            </a:br>
            <a:r>
              <a:rPr lang="en-GB" sz="4800" b="0" cap="none" dirty="0">
                <a:solidFill>
                  <a:srgbClr val="A7379F"/>
                </a:solidFill>
              </a:rPr>
              <a:t>b</a:t>
            </a:r>
            <a:r>
              <a:rPr lang="en-GB" sz="4800" b="0" cap="none" dirty="0" smtClean="0">
                <a:solidFill>
                  <a:srgbClr val="A7379F"/>
                </a:solidFill>
              </a:rPr>
              <a:t>. storing your data</a:t>
            </a:r>
            <a:br>
              <a:rPr lang="en-GB" sz="4800" b="0" cap="none" dirty="0" smtClean="0">
                <a:solidFill>
                  <a:srgbClr val="A7379F"/>
                </a:solidFill>
              </a:rPr>
            </a:br>
            <a:r>
              <a:rPr lang="en-GB" sz="4800" b="0" cap="none" dirty="0" smtClean="0">
                <a:solidFill>
                  <a:srgbClr val="A7379F"/>
                </a:solidFill>
              </a:rPr>
              <a:t>    (keeping your data safe)</a:t>
            </a:r>
            <a:r>
              <a:rPr lang="en-GB" sz="5400" b="0" cap="none" dirty="0" smtClean="0"/>
              <a:t/>
            </a:r>
            <a:br>
              <a:rPr lang="en-GB" sz="5400" b="0" cap="none" dirty="0" smtClean="0"/>
            </a:br>
            <a:endParaRPr lang="en-GB" sz="5400" b="0" cap="none" dirty="0"/>
          </a:p>
        </p:txBody>
      </p:sp>
    </p:spTree>
    <p:extLst>
      <p:ext uri="{BB962C8B-B14F-4D97-AF65-F5344CB8AC3E}">
        <p14:creationId xmlns:p14="http://schemas.microsoft.com/office/powerpoint/2010/main" val="37129656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normAutofit fontScale="90000"/>
          </a:bodyPr>
          <a:lstStyle/>
          <a:p>
            <a:pPr algn="l"/>
            <a:r>
              <a:rPr lang="en-GB" dirty="0" smtClean="0"/>
              <a:t>The Policy: what you need to know</a:t>
            </a:r>
            <a:endParaRPr lang="en-GB" dirty="0"/>
          </a:p>
        </p:txBody>
      </p:sp>
      <p:sp>
        <p:nvSpPr>
          <p:cNvPr id="3" name="Content Placeholder 2"/>
          <p:cNvSpPr>
            <a:spLocks noGrp="1"/>
          </p:cNvSpPr>
          <p:nvPr>
            <p:ph idx="1"/>
          </p:nvPr>
        </p:nvSpPr>
        <p:spPr>
          <a:xfrm>
            <a:off x="457200" y="1268760"/>
            <a:ext cx="8229600" cy="5184576"/>
          </a:xfrm>
        </p:spPr>
        <p:txBody>
          <a:bodyPr>
            <a:noAutofit/>
          </a:bodyPr>
          <a:lstStyle/>
          <a:p>
            <a:pPr marL="0" lvl="0" indent="0">
              <a:buNone/>
            </a:pPr>
            <a:r>
              <a:rPr lang="en-GB" sz="2800" dirty="0">
                <a:solidFill>
                  <a:srgbClr val="A7379F"/>
                </a:solidFill>
              </a:rPr>
              <a:t>Research data must be</a:t>
            </a:r>
            <a:r>
              <a:rPr lang="en-GB" sz="2800" dirty="0" smtClean="0">
                <a:solidFill>
                  <a:srgbClr val="A7379F"/>
                </a:solidFill>
              </a:rPr>
              <a:t>:</a:t>
            </a:r>
          </a:p>
          <a:p>
            <a:pPr marL="0" lvl="0" indent="0">
              <a:buNone/>
            </a:pPr>
            <a:endParaRPr lang="en-GB" sz="600" dirty="0"/>
          </a:p>
          <a:p>
            <a:pPr marL="400050"/>
            <a:r>
              <a:rPr lang="en-GB" sz="2800" dirty="0"/>
              <a:t>accurate, complete, authentic and </a:t>
            </a:r>
            <a:r>
              <a:rPr lang="en-GB" sz="2800" dirty="0" smtClean="0"/>
              <a:t>reliable</a:t>
            </a:r>
          </a:p>
          <a:p>
            <a:pPr marL="57150" indent="0">
              <a:buNone/>
            </a:pPr>
            <a:endParaRPr lang="en-GB" sz="600" dirty="0"/>
          </a:p>
          <a:p>
            <a:pPr marL="400050"/>
            <a:r>
              <a:rPr lang="en-GB" sz="2800" dirty="0"/>
              <a:t>identifiable, retrievable and available when </a:t>
            </a:r>
            <a:r>
              <a:rPr lang="en-GB" sz="2800" dirty="0" smtClean="0"/>
              <a:t>needed</a:t>
            </a:r>
          </a:p>
          <a:p>
            <a:pPr marL="57150" indent="0">
              <a:buNone/>
            </a:pPr>
            <a:endParaRPr lang="en-GB" sz="600" dirty="0"/>
          </a:p>
          <a:p>
            <a:pPr marL="400050"/>
            <a:r>
              <a:rPr lang="en-GB" sz="2800" dirty="0"/>
              <a:t>kept safe and secure, avoiding data </a:t>
            </a:r>
            <a:r>
              <a:rPr lang="en-GB" sz="2800" dirty="0" smtClean="0"/>
              <a:t>loss</a:t>
            </a:r>
          </a:p>
          <a:p>
            <a:pPr marL="57150" indent="0">
              <a:buNone/>
            </a:pPr>
            <a:endParaRPr lang="en-GB" sz="600" dirty="0"/>
          </a:p>
          <a:p>
            <a:pPr marL="400050"/>
            <a:r>
              <a:rPr lang="en-GB" sz="2800" dirty="0"/>
              <a:t>kept in a manner that is compliant with legal and ethical obligations, and (if applicable) funder </a:t>
            </a:r>
            <a:r>
              <a:rPr lang="en-GB" sz="2800" dirty="0" smtClean="0"/>
              <a:t>requirements</a:t>
            </a:r>
          </a:p>
          <a:p>
            <a:pPr marL="57150" indent="0">
              <a:buNone/>
            </a:pPr>
            <a:endParaRPr lang="en-GB" sz="600" dirty="0"/>
          </a:p>
          <a:p>
            <a:pPr marL="400050"/>
            <a:r>
              <a:rPr lang="en-GB" sz="2800" dirty="0"/>
              <a:t>disposed of securely</a:t>
            </a:r>
            <a:r>
              <a:rPr lang="en-GB" sz="2800" dirty="0" smtClean="0"/>
              <a:t>.</a:t>
            </a:r>
          </a:p>
          <a:p>
            <a:pPr marL="57150" indent="0">
              <a:buNone/>
            </a:pPr>
            <a:endParaRPr lang="en-GB" sz="1600" dirty="0"/>
          </a:p>
          <a:p>
            <a:pPr marL="0" indent="0">
              <a:buNone/>
            </a:pPr>
            <a:endParaRPr lang="en-GB" sz="2400" dirty="0"/>
          </a:p>
          <a:p>
            <a:pPr marL="0" indent="0">
              <a:buNone/>
            </a:pPr>
            <a:endParaRPr lang="en-GB" dirty="0"/>
          </a:p>
        </p:txBody>
      </p:sp>
    </p:spTree>
    <p:extLst>
      <p:ext uri="{BB962C8B-B14F-4D97-AF65-F5344CB8AC3E}">
        <p14:creationId xmlns:p14="http://schemas.microsoft.com/office/powerpoint/2010/main" val="210934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2F2F2"/>
                                      </p:to>
                                    </p:animClr>
                                    <p:animClr clrSpc="rgb" dir="cw">
                                      <p:cBhvr>
                                        <p:cTn id="7" dur="500" fill="hold"/>
                                        <p:tgtEl>
                                          <p:spTgt spid="3">
                                            <p:txEl>
                                              <p:pRg st="2" end="2"/>
                                            </p:txEl>
                                          </p:spTgt>
                                        </p:tgtEl>
                                        <p:attrNameLst>
                                          <p:attrName>fillcolor</p:attrName>
                                        </p:attrNameLst>
                                      </p:cBhvr>
                                      <p:to>
                                        <a:srgbClr val="F2F2F2"/>
                                      </p:to>
                                    </p:animClr>
                                    <p:set>
                                      <p:cBhvr>
                                        <p:cTn id="8" dur="500" fill="hold"/>
                                        <p:tgtEl>
                                          <p:spTgt spid="3">
                                            <p:txEl>
                                              <p:pRg st="2" end="2"/>
                                            </p:txEl>
                                          </p:spTgt>
                                        </p:tgtEl>
                                        <p:attrNameLst>
                                          <p:attrName>fill.type</p:attrName>
                                        </p:attrNameLst>
                                      </p:cBhvr>
                                      <p:to>
                                        <p:strVal val="solid"/>
                                      </p:to>
                                    </p:set>
                                    <p:set>
                                      <p:cBhvr>
                                        <p:cTn id="9" dur="500" fill="hold"/>
                                        <p:tgtEl>
                                          <p:spTgt spid="3">
                                            <p:txEl>
                                              <p:pRg st="2" end="2"/>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500" fill="hold"/>
                                        <p:tgtEl>
                                          <p:spTgt spid="3">
                                            <p:txEl>
                                              <p:pRg st="4" end="4"/>
                                            </p:txEl>
                                          </p:spTgt>
                                        </p:tgtEl>
                                        <p:attrNameLst>
                                          <p:attrName>style.color</p:attrName>
                                        </p:attrNameLst>
                                      </p:cBhvr>
                                      <p:to>
                                        <a:srgbClr val="F2F2F2"/>
                                      </p:to>
                                    </p:animClr>
                                    <p:animClr clrSpc="rgb" dir="cw">
                                      <p:cBhvr>
                                        <p:cTn id="12" dur="500" fill="hold"/>
                                        <p:tgtEl>
                                          <p:spTgt spid="3">
                                            <p:txEl>
                                              <p:pRg st="4" end="4"/>
                                            </p:txEl>
                                          </p:spTgt>
                                        </p:tgtEl>
                                        <p:attrNameLst>
                                          <p:attrName>fillcolor</p:attrName>
                                        </p:attrNameLst>
                                      </p:cBhvr>
                                      <p:to>
                                        <a:srgbClr val="F2F2F2"/>
                                      </p:to>
                                    </p:animClr>
                                    <p:set>
                                      <p:cBhvr>
                                        <p:cTn id="13" dur="500" fill="hold"/>
                                        <p:tgtEl>
                                          <p:spTgt spid="3">
                                            <p:txEl>
                                              <p:pRg st="4" end="4"/>
                                            </p:txEl>
                                          </p:spTgt>
                                        </p:tgtEl>
                                        <p:attrNameLst>
                                          <p:attrName>fill.type</p:attrName>
                                        </p:attrNameLst>
                                      </p:cBhvr>
                                      <p:to>
                                        <p:strVal val="solid"/>
                                      </p:to>
                                    </p:set>
                                    <p:set>
                                      <p:cBhvr>
                                        <p:cTn id="14" dur="500" fill="hold"/>
                                        <p:tgtEl>
                                          <p:spTgt spid="3">
                                            <p:txEl>
                                              <p:pRg st="4" end="4"/>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500" fill="hold"/>
                                        <p:tgtEl>
                                          <p:spTgt spid="3">
                                            <p:txEl>
                                              <p:pRg st="10" end="10"/>
                                            </p:txEl>
                                          </p:spTgt>
                                        </p:tgtEl>
                                        <p:attrNameLst>
                                          <p:attrName>style.color</p:attrName>
                                        </p:attrNameLst>
                                      </p:cBhvr>
                                      <p:to>
                                        <a:srgbClr val="F2F2F2"/>
                                      </p:to>
                                    </p:animClr>
                                    <p:animClr clrSpc="rgb" dir="cw">
                                      <p:cBhvr>
                                        <p:cTn id="17" dur="500" fill="hold"/>
                                        <p:tgtEl>
                                          <p:spTgt spid="3">
                                            <p:txEl>
                                              <p:pRg st="10" end="10"/>
                                            </p:txEl>
                                          </p:spTgt>
                                        </p:tgtEl>
                                        <p:attrNameLst>
                                          <p:attrName>fillcolor</p:attrName>
                                        </p:attrNameLst>
                                      </p:cBhvr>
                                      <p:to>
                                        <a:srgbClr val="F2F2F2"/>
                                      </p:to>
                                    </p:animClr>
                                    <p:set>
                                      <p:cBhvr>
                                        <p:cTn id="18" dur="500" fill="hold"/>
                                        <p:tgtEl>
                                          <p:spTgt spid="3">
                                            <p:txEl>
                                              <p:pRg st="10" end="10"/>
                                            </p:txEl>
                                          </p:spTgt>
                                        </p:tgtEl>
                                        <p:attrNameLst>
                                          <p:attrName>fill.type</p:attrName>
                                        </p:attrNameLst>
                                      </p:cBhvr>
                                      <p:to>
                                        <p:strVal val="solid"/>
                                      </p:to>
                                    </p:set>
                                    <p:set>
                                      <p:cBhvr>
                                        <p:cTn id="19" dur="500" fill="hold"/>
                                        <p:tgtEl>
                                          <p:spTgt spid="3">
                                            <p:txEl>
                                              <p:pRg st="10" end="1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331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79645" y="404664"/>
            <a:ext cx="378471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p:nvSpPr>
        <p:spPr bwMode="auto">
          <a:xfrm>
            <a:off x="2685513" y="404664"/>
            <a:ext cx="3772975" cy="4896544"/>
          </a:xfrm>
          <a:prstGeom prst="rect">
            <a:avLst/>
          </a:prstGeom>
          <a:solidFill>
            <a:schemeClr val="bg1">
              <a:alpha val="39999"/>
            </a:schemeClr>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a:p>
        </p:txBody>
      </p:sp>
      <p:sp>
        <p:nvSpPr>
          <p:cNvPr id="5" name="Rectangle 3"/>
          <p:cNvSpPr txBox="1">
            <a:spLocks noChangeArrowheads="1"/>
          </p:cNvSpPr>
          <p:nvPr/>
        </p:nvSpPr>
        <p:spPr bwMode="auto">
          <a:xfrm rot="-599772">
            <a:off x="1181100" y="2162679"/>
            <a:ext cx="7016750"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GB" sz="4400" b="1" dirty="0">
                <a:solidFill>
                  <a:srgbClr val="FF0000"/>
                </a:solidFill>
                <a:effectLst>
                  <a:outerShdw blurRad="38100" dist="38100" dir="2700000" algn="tl">
                    <a:srgbClr val="000000">
                      <a:alpha val="43137"/>
                    </a:srgbClr>
                  </a:outerShdw>
                </a:effectLst>
                <a:latin typeface="Arial Black" pitchFamily="34" charset="0"/>
                <a:cs typeface="Arial" charset="0"/>
              </a:rPr>
              <a:t>DON’T LET THIS BE YOU!</a:t>
            </a:r>
          </a:p>
        </p:txBody>
      </p:sp>
      <p:sp>
        <p:nvSpPr>
          <p:cNvPr id="6" name="Rectangle 5"/>
          <p:cNvSpPr/>
          <p:nvPr/>
        </p:nvSpPr>
        <p:spPr>
          <a:xfrm>
            <a:off x="1619672" y="5445224"/>
            <a:ext cx="5904656" cy="276999"/>
          </a:xfrm>
          <a:prstGeom prst="rect">
            <a:avLst/>
          </a:prstGeom>
        </p:spPr>
        <p:txBody>
          <a:bodyPr wrap="square">
            <a:spAutoFit/>
          </a:bodyPr>
          <a:lstStyle/>
          <a:p>
            <a:r>
              <a:rPr lang="en-GB" sz="1200" dirty="0">
                <a:latin typeface="Arial" pitchFamily="34" charset="0"/>
                <a:cs typeface="Arial" pitchFamily="34" charset="0"/>
                <a:hlinkClick r:id="rId4"/>
              </a:rPr>
              <a:t>http://blogs.ch.cam.ac.uk/pmr/2011/08/01/why-you-need-a-data-management-plan</a:t>
            </a:r>
            <a:r>
              <a:rPr lang="en-GB" sz="1200" dirty="0" smtClean="0">
                <a:latin typeface="Arial" pitchFamily="34" charset="0"/>
                <a:cs typeface="Arial" pitchFamily="34" charset="0"/>
                <a:hlinkClick r:id="rId4"/>
              </a:rPr>
              <a:t>/</a:t>
            </a:r>
            <a:endParaRPr lang="en-GB" sz="1200" dirty="0">
              <a:latin typeface="Arial" pitchFamily="34" charset="0"/>
              <a:cs typeface="Arial" pitchFamily="34" charset="0"/>
            </a:endParaRPr>
          </a:p>
        </p:txBody>
      </p:sp>
    </p:spTree>
    <p:extLst>
      <p:ext uri="{BB962C8B-B14F-4D97-AF65-F5344CB8AC3E}">
        <p14:creationId xmlns:p14="http://schemas.microsoft.com/office/powerpoint/2010/main" val="409847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ttps://encrypted-tbn0.gstatic.com/images?q=tbn:ANd9GcTDkSHnmjHusSigsywWZIPWmN25HG54VZW1ufjMmKBa9oGdp_GW"/>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28184" y="1"/>
            <a:ext cx="2741896" cy="17728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092280" y="517077"/>
            <a:ext cx="1645920" cy="369332"/>
          </a:xfrm>
          <a:prstGeom prst="rect">
            <a:avLst/>
          </a:prstGeom>
          <a:noFill/>
        </p:spPr>
        <p:txBody>
          <a:bodyPr wrap="square" rtlCol="0">
            <a:spAutoFit/>
          </a:bodyPr>
          <a:lstStyle/>
          <a:p>
            <a:pPr algn="ctr"/>
            <a:r>
              <a:rPr lang="en-GB" dirty="0" smtClean="0"/>
              <a:t>My Project</a:t>
            </a:r>
            <a:endParaRPr lang="en-GB" dirty="0"/>
          </a:p>
        </p:txBody>
      </p:sp>
      <p:sp>
        <p:nvSpPr>
          <p:cNvPr id="4" name="Title 3"/>
          <p:cNvSpPr>
            <a:spLocks noGrp="1"/>
          </p:cNvSpPr>
          <p:nvPr>
            <p:ph type="title"/>
          </p:nvPr>
        </p:nvSpPr>
        <p:spPr/>
        <p:txBody>
          <a:bodyPr/>
          <a:lstStyle/>
          <a:p>
            <a:pPr algn="l"/>
            <a:r>
              <a:rPr lang="en-GB" dirty="0" smtClean="0"/>
              <a:t>Storage – Do’s</a:t>
            </a:r>
            <a:endParaRPr lang="en-GB" dirty="0"/>
          </a:p>
        </p:txBody>
      </p:sp>
      <p:sp>
        <p:nvSpPr>
          <p:cNvPr id="5" name="Content Placeholder 4"/>
          <p:cNvSpPr>
            <a:spLocks noGrp="1"/>
          </p:cNvSpPr>
          <p:nvPr>
            <p:ph idx="1"/>
          </p:nvPr>
        </p:nvSpPr>
        <p:spPr>
          <a:xfrm>
            <a:off x="457200" y="1600200"/>
            <a:ext cx="8435280" cy="4853136"/>
          </a:xfrm>
        </p:spPr>
        <p:txBody>
          <a:bodyPr>
            <a:normAutofit fontScale="25000" lnSpcReduction="20000"/>
          </a:bodyPr>
          <a:lstStyle/>
          <a:p>
            <a:pPr marL="0" indent="0">
              <a:buNone/>
            </a:pPr>
            <a:r>
              <a:rPr lang="en-GB" sz="10400" dirty="0" smtClean="0"/>
              <a:t>The </a:t>
            </a:r>
            <a:r>
              <a:rPr lang="en-GB" sz="10400" dirty="0"/>
              <a:t>University offers a range of facilities </a:t>
            </a:r>
            <a:r>
              <a:rPr lang="en-GB" sz="10400" dirty="0" smtClean="0"/>
              <a:t>to securely store </a:t>
            </a:r>
            <a:r>
              <a:rPr lang="en-GB" sz="10400" dirty="0"/>
              <a:t>your </a:t>
            </a:r>
            <a:r>
              <a:rPr lang="en-GB" sz="10400" dirty="0" smtClean="0"/>
              <a:t>data, </a:t>
            </a:r>
            <a:r>
              <a:rPr lang="en-GB" sz="10400" dirty="0"/>
              <a:t>helping it live a long and useful life</a:t>
            </a:r>
            <a:r>
              <a:rPr lang="en-GB" sz="10400" dirty="0" smtClean="0"/>
              <a:t>. The University recommends:</a:t>
            </a:r>
          </a:p>
          <a:p>
            <a:pPr marL="0" indent="0">
              <a:buNone/>
            </a:pPr>
            <a:endParaRPr lang="en-GB" dirty="0"/>
          </a:p>
          <a:p>
            <a:r>
              <a:rPr lang="en-GB" sz="10400" dirty="0" smtClean="0">
                <a:hlinkClick r:id="rId4"/>
              </a:rPr>
              <a:t>University </a:t>
            </a:r>
            <a:r>
              <a:rPr lang="en-GB" sz="10400" dirty="0" err="1" smtClean="0">
                <a:hlinkClick r:id="rId4"/>
              </a:rPr>
              <a:t>filestore</a:t>
            </a:r>
            <a:r>
              <a:rPr lang="en-GB" sz="10400" dirty="0" smtClean="0">
                <a:hlinkClick r:id="rId4"/>
              </a:rPr>
              <a:t>/s</a:t>
            </a:r>
            <a:r>
              <a:rPr lang="en-GB" sz="10400" dirty="0" smtClean="0"/>
              <a:t> – individual or shared</a:t>
            </a:r>
            <a:endParaRPr lang="en-GB" sz="10400" dirty="0"/>
          </a:p>
          <a:p>
            <a:pPr lvl="1"/>
            <a:r>
              <a:rPr lang="en-GB" sz="10400" dirty="0"/>
              <a:t>r</a:t>
            </a:r>
            <a:r>
              <a:rPr lang="en-GB" sz="10400" dirty="0" smtClean="0"/>
              <a:t>equired </a:t>
            </a:r>
            <a:r>
              <a:rPr lang="en-GB" sz="10400" dirty="0"/>
              <a:t>for guaranteed UK storage</a:t>
            </a:r>
          </a:p>
          <a:p>
            <a:pPr lvl="1"/>
            <a:r>
              <a:rPr lang="en-GB" sz="10400" dirty="0"/>
              <a:t>r</a:t>
            </a:r>
            <a:r>
              <a:rPr lang="en-GB" sz="10400" dirty="0" smtClean="0"/>
              <a:t>equired </a:t>
            </a:r>
            <a:r>
              <a:rPr lang="en-GB" sz="10400" dirty="0"/>
              <a:t>for “must be kept on site”</a:t>
            </a:r>
          </a:p>
          <a:p>
            <a:pPr marL="0" indent="0">
              <a:buNone/>
            </a:pPr>
            <a:endParaRPr lang="en-GB" dirty="0"/>
          </a:p>
          <a:p>
            <a:r>
              <a:rPr lang="en-GB" sz="10400" dirty="0" smtClean="0"/>
              <a:t>University </a:t>
            </a:r>
            <a:r>
              <a:rPr lang="en-GB" sz="10400" dirty="0"/>
              <a:t>(york.ac.uk) </a:t>
            </a:r>
            <a:r>
              <a:rPr lang="en-GB" sz="10400" dirty="0">
                <a:hlinkClick r:id="rId5"/>
              </a:rPr>
              <a:t>Google Drive</a:t>
            </a:r>
            <a:endParaRPr lang="en-GB" sz="10400" dirty="0"/>
          </a:p>
          <a:p>
            <a:pPr lvl="1"/>
            <a:r>
              <a:rPr lang="en-GB" sz="10400" dirty="0" smtClean="0"/>
              <a:t>does </a:t>
            </a:r>
            <a:r>
              <a:rPr lang="en-GB" sz="10400" dirty="0"/>
              <a:t>not guarantee UK location, but does guarantee compliance with UK </a:t>
            </a:r>
            <a:r>
              <a:rPr lang="en-GB" sz="10400" dirty="0" smtClean="0"/>
              <a:t>&amp; </a:t>
            </a:r>
            <a:r>
              <a:rPr lang="en-GB" sz="10400" dirty="0"/>
              <a:t>EU data protection </a:t>
            </a:r>
            <a:r>
              <a:rPr lang="en-GB" sz="10400" dirty="0" smtClean="0"/>
              <a:t>legislation</a:t>
            </a:r>
          </a:p>
          <a:p>
            <a:pPr marL="57150" indent="0">
              <a:buNone/>
            </a:pPr>
            <a:endParaRPr lang="en-GB" sz="5600" dirty="0" smtClean="0"/>
          </a:p>
          <a:p>
            <a:pPr marL="57150" indent="0">
              <a:buNone/>
            </a:pPr>
            <a:r>
              <a:rPr lang="en-GB" sz="10400" dirty="0" smtClean="0"/>
              <a:t>To keep </a:t>
            </a:r>
            <a:r>
              <a:rPr lang="en-GB" sz="10400" dirty="0"/>
              <a:t>your data safe and accessible to you and your collaborators within and without </a:t>
            </a:r>
            <a:r>
              <a:rPr lang="en-GB" sz="10400" dirty="0" smtClean="0"/>
              <a:t>the University.</a:t>
            </a:r>
            <a:endParaRPr lang="en-GB" sz="10400" dirty="0"/>
          </a:p>
          <a:p>
            <a:pPr marL="57150" indent="0">
              <a:buNone/>
            </a:pPr>
            <a:endParaRPr lang="en-GB" sz="10800" dirty="0"/>
          </a:p>
          <a:p>
            <a:pPr marL="0" indent="0">
              <a:buNone/>
            </a:pPr>
            <a:endParaRPr lang="en-GB" sz="10400" dirty="0"/>
          </a:p>
          <a:p>
            <a:pPr marL="0" indent="0">
              <a:buNone/>
            </a:pPr>
            <a:endParaRPr lang="en-GB" dirty="0"/>
          </a:p>
        </p:txBody>
      </p:sp>
    </p:spTree>
    <p:extLst>
      <p:ext uri="{BB962C8B-B14F-4D97-AF65-F5344CB8AC3E}">
        <p14:creationId xmlns:p14="http://schemas.microsoft.com/office/powerpoint/2010/main" val="2185596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ttps://encrypted-tbn0.gstatic.com/images?q=tbn:ANd9GcTDkSHnmjHusSigsywWZIPWmN25HG54VZW1ufjMmKBa9oGdp_GW"/>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28184" y="1"/>
            <a:ext cx="2741896" cy="16287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092280" y="563727"/>
            <a:ext cx="1645920" cy="369332"/>
          </a:xfrm>
          <a:prstGeom prst="rect">
            <a:avLst/>
          </a:prstGeom>
          <a:noFill/>
        </p:spPr>
        <p:txBody>
          <a:bodyPr wrap="square" rtlCol="0">
            <a:spAutoFit/>
          </a:bodyPr>
          <a:lstStyle/>
          <a:p>
            <a:pPr algn="ctr"/>
            <a:r>
              <a:rPr lang="en-GB" dirty="0" smtClean="0"/>
              <a:t>My Project</a:t>
            </a:r>
            <a:endParaRPr lang="en-GB" dirty="0"/>
          </a:p>
        </p:txBody>
      </p:sp>
      <p:sp>
        <p:nvSpPr>
          <p:cNvPr id="4" name="Title 3"/>
          <p:cNvSpPr>
            <a:spLocks noGrp="1"/>
          </p:cNvSpPr>
          <p:nvPr>
            <p:ph type="title"/>
          </p:nvPr>
        </p:nvSpPr>
        <p:spPr/>
        <p:txBody>
          <a:bodyPr/>
          <a:lstStyle/>
          <a:p>
            <a:pPr algn="l"/>
            <a:r>
              <a:rPr lang="en-GB" dirty="0" smtClean="0"/>
              <a:t>Storage: Don’ts</a:t>
            </a:r>
            <a:endParaRPr lang="en-GB" dirty="0"/>
          </a:p>
        </p:txBody>
      </p:sp>
      <p:sp>
        <p:nvSpPr>
          <p:cNvPr id="5" name="Content Placeholder 4"/>
          <p:cNvSpPr>
            <a:spLocks noGrp="1"/>
          </p:cNvSpPr>
          <p:nvPr>
            <p:ph idx="1"/>
          </p:nvPr>
        </p:nvSpPr>
        <p:spPr>
          <a:xfrm>
            <a:off x="457200" y="1600200"/>
            <a:ext cx="8229600" cy="4925144"/>
          </a:xfrm>
        </p:spPr>
        <p:txBody>
          <a:bodyPr>
            <a:normAutofit fontScale="25000" lnSpcReduction="20000"/>
          </a:bodyPr>
          <a:lstStyle/>
          <a:p>
            <a:pPr marL="0" indent="0">
              <a:buNone/>
            </a:pPr>
            <a:r>
              <a:rPr lang="en-GB" sz="10400" dirty="0" smtClean="0"/>
              <a:t>Don’t keep </a:t>
            </a:r>
            <a:r>
              <a:rPr lang="en-GB" sz="10400" dirty="0"/>
              <a:t>your data </a:t>
            </a:r>
            <a:r>
              <a:rPr lang="en-GB" sz="10400" dirty="0">
                <a:solidFill>
                  <a:srgbClr val="A7379F"/>
                </a:solidFill>
              </a:rPr>
              <a:t>just on </a:t>
            </a:r>
            <a:r>
              <a:rPr lang="en-GB" sz="10400" dirty="0"/>
              <a:t>your working </a:t>
            </a:r>
            <a:r>
              <a:rPr lang="en-GB" sz="10400" dirty="0" smtClean="0"/>
              <a:t>machine (laptop </a:t>
            </a:r>
            <a:r>
              <a:rPr lang="en-GB" sz="10400" dirty="0"/>
              <a:t>or a </a:t>
            </a:r>
            <a:r>
              <a:rPr lang="en-GB" sz="10400" dirty="0" smtClean="0"/>
              <a:t>desktop) – it’s the perfect </a:t>
            </a:r>
            <a:r>
              <a:rPr lang="en-GB" sz="10400" dirty="0"/>
              <a:t>way </a:t>
            </a:r>
            <a:r>
              <a:rPr lang="en-GB" sz="10400"/>
              <a:t>to </a:t>
            </a:r>
            <a:r>
              <a:rPr lang="en-GB" sz="10400" smtClean="0"/>
              <a:t>lose </a:t>
            </a:r>
            <a:r>
              <a:rPr lang="en-GB" sz="10400" dirty="0"/>
              <a:t>your data easily and </a:t>
            </a:r>
            <a:r>
              <a:rPr lang="en-GB" sz="10400" dirty="0" smtClean="0"/>
              <a:t>permanently. </a:t>
            </a:r>
            <a:endParaRPr lang="en-GB" sz="10400" dirty="0"/>
          </a:p>
          <a:p>
            <a:pPr marL="0" indent="0">
              <a:buNone/>
            </a:pPr>
            <a:endParaRPr lang="en-GB" sz="5600" dirty="0"/>
          </a:p>
          <a:p>
            <a:pPr marL="0" indent="0">
              <a:buNone/>
            </a:pPr>
            <a:r>
              <a:rPr lang="en-GB" sz="10400" dirty="0" smtClean="0"/>
              <a:t>Don’t </a:t>
            </a:r>
            <a:r>
              <a:rPr lang="en-GB" sz="10400" dirty="0"/>
              <a:t>upload </a:t>
            </a:r>
            <a:r>
              <a:rPr lang="en-GB" sz="10400" dirty="0" smtClean="0"/>
              <a:t>personal/sensitive </a:t>
            </a:r>
            <a:r>
              <a:rPr lang="en-GB" sz="10400" dirty="0"/>
              <a:t>data to services the University does not have a contract with</a:t>
            </a:r>
          </a:p>
          <a:p>
            <a:r>
              <a:rPr lang="en-GB" sz="10800" dirty="0"/>
              <a:t>n</a:t>
            </a:r>
            <a:r>
              <a:rPr lang="en-GB" sz="10800" dirty="0" smtClean="0"/>
              <a:t>ever </a:t>
            </a:r>
            <a:r>
              <a:rPr lang="en-GB" sz="10800" dirty="0"/>
              <a:t>store personal data in services like </a:t>
            </a:r>
            <a:r>
              <a:rPr lang="en-GB" sz="10800" dirty="0" smtClean="0"/>
              <a:t>Dropbox</a:t>
            </a:r>
          </a:p>
          <a:p>
            <a:pPr marL="457200" lvl="1" indent="0">
              <a:buNone/>
            </a:pPr>
            <a:endParaRPr lang="en-GB" sz="5600" dirty="0"/>
          </a:p>
          <a:p>
            <a:pPr marL="57150" indent="0">
              <a:buNone/>
            </a:pPr>
            <a:r>
              <a:rPr lang="en-GB" sz="10400" dirty="0" smtClean="0"/>
              <a:t>Don’t use USB memory sticks</a:t>
            </a:r>
            <a:endParaRPr lang="en-GB" sz="10400" dirty="0"/>
          </a:p>
          <a:p>
            <a:r>
              <a:rPr lang="en-GB" sz="10400" dirty="0" smtClean="0"/>
              <a:t>encrypt </a:t>
            </a:r>
            <a:r>
              <a:rPr lang="en-GB" sz="10400" dirty="0"/>
              <a:t>them if you have to use them</a:t>
            </a:r>
          </a:p>
          <a:p>
            <a:pPr lvl="1"/>
            <a:r>
              <a:rPr lang="en-GB" sz="10400" dirty="0"/>
              <a:t>use strong passphrases with all encryption products or the encryption has little </a:t>
            </a:r>
            <a:r>
              <a:rPr lang="en-GB" sz="10400" dirty="0" smtClean="0"/>
              <a:t>value</a:t>
            </a:r>
            <a:endParaRPr lang="en-GB" sz="8000" dirty="0"/>
          </a:p>
          <a:p>
            <a:r>
              <a:rPr lang="en-GB" sz="10400" dirty="0" smtClean="0"/>
              <a:t>never </a:t>
            </a:r>
            <a:r>
              <a:rPr lang="en-GB" sz="10400" dirty="0"/>
              <a:t>keep the only copy of your data on </a:t>
            </a:r>
            <a:r>
              <a:rPr lang="en-GB" sz="10400" dirty="0" smtClean="0"/>
              <a:t>one.</a:t>
            </a:r>
            <a:endParaRPr lang="en-GB" sz="10400" dirty="0"/>
          </a:p>
          <a:p>
            <a:pPr marL="0" indent="0">
              <a:buNone/>
            </a:pPr>
            <a:endParaRPr lang="en-GB" sz="10400" dirty="0"/>
          </a:p>
          <a:p>
            <a:pPr marL="0" indent="0">
              <a:buNone/>
            </a:pPr>
            <a:endParaRPr lang="en-GB" dirty="0"/>
          </a:p>
        </p:txBody>
      </p:sp>
    </p:spTree>
    <p:extLst>
      <p:ext uri="{BB962C8B-B14F-4D97-AF65-F5344CB8AC3E}">
        <p14:creationId xmlns:p14="http://schemas.microsoft.com/office/powerpoint/2010/main" val="3630815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Users\lam7\AppData\Local\Microsoft\Windows\Temporary Internet Files\Content.IE5\0252SJ1G\xps15-600x382[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5516" y="5600821"/>
            <a:ext cx="1866176" cy="11881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C:\Documents and Settings\oucs0042\Local Settings\Temporary Internet Files\Content.IE5\5S63W1MN\MC900432591[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8324" y="4342426"/>
            <a:ext cx="1593368" cy="159336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5868145" y="765880"/>
            <a:ext cx="2876077" cy="1845357"/>
            <a:chOff x="5297926" y="3031706"/>
            <a:chExt cx="3410556" cy="2479216"/>
          </a:xfrm>
        </p:grpSpPr>
        <p:pic>
          <p:nvPicPr>
            <p:cNvPr id="2050" name="Picture 2" descr="http://cdn.ttgtmedia.com/rms/computerweekly/photogalleries/245661/2932_20_mountbatten-building-university-of-southampton-fire-data-recovery.jpg"/>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297926" y="3031706"/>
              <a:ext cx="3240000" cy="2430000"/>
            </a:xfrm>
            <a:prstGeom prst="rect">
              <a:avLst/>
            </a:prstGeom>
            <a:solidFill>
              <a:srgbClr val="FFFFFF">
                <a:shade val="85000"/>
              </a:srgbClr>
            </a:solidFill>
            <a:ln w="19050" cap="sq">
              <a:solidFill>
                <a:schemeClr val="accent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2" name="TextBox 11"/>
            <p:cNvSpPr txBox="1"/>
            <p:nvPr/>
          </p:nvSpPr>
          <p:spPr>
            <a:xfrm>
              <a:off x="5297926" y="5097427"/>
              <a:ext cx="3410556" cy="413495"/>
            </a:xfrm>
            <a:prstGeom prst="rect">
              <a:avLst/>
            </a:prstGeom>
            <a:noFill/>
          </p:spPr>
          <p:txBody>
            <a:bodyPr wrap="none" rtlCol="0">
              <a:spAutoFit/>
            </a:bodyPr>
            <a:lstStyle/>
            <a:p>
              <a:r>
                <a:rPr lang="en-GB" sz="1400" dirty="0" smtClean="0">
                  <a:solidFill>
                    <a:schemeClr val="bg1"/>
                  </a:solidFill>
                </a:rPr>
                <a:t>Mountbatten Building, So’ton Uni.</a:t>
              </a:r>
              <a:endParaRPr lang="en-GB" sz="1400" dirty="0">
                <a:solidFill>
                  <a:schemeClr val="bg1"/>
                </a:solidFill>
              </a:endParaRPr>
            </a:p>
          </p:txBody>
        </p:sp>
      </p:grpSp>
      <p:sp>
        <p:nvSpPr>
          <p:cNvPr id="2" name="Title 1"/>
          <p:cNvSpPr>
            <a:spLocks noGrp="1"/>
          </p:cNvSpPr>
          <p:nvPr>
            <p:ph type="title"/>
          </p:nvPr>
        </p:nvSpPr>
        <p:spPr/>
        <p:txBody>
          <a:bodyPr/>
          <a:lstStyle/>
          <a:p>
            <a:pPr algn="l"/>
            <a:r>
              <a:rPr lang="en-GB" dirty="0" smtClean="0"/>
              <a:t>Backing up</a:t>
            </a:r>
            <a:endParaRPr lang="en-GB" dirty="0"/>
          </a:p>
        </p:txBody>
      </p:sp>
      <p:sp>
        <p:nvSpPr>
          <p:cNvPr id="5" name="Content Placeholder 4"/>
          <p:cNvSpPr>
            <a:spLocks noGrp="1"/>
          </p:cNvSpPr>
          <p:nvPr>
            <p:ph idx="1"/>
          </p:nvPr>
        </p:nvSpPr>
        <p:spPr/>
        <p:txBody>
          <a:bodyPr>
            <a:noAutofit/>
          </a:bodyPr>
          <a:lstStyle/>
          <a:p>
            <a:pPr marL="0" indent="0">
              <a:buNone/>
            </a:pPr>
            <a:r>
              <a:rPr lang="en-GB" sz="2600" dirty="0" smtClean="0"/>
              <a:t>What </a:t>
            </a:r>
            <a:r>
              <a:rPr lang="en-GB" sz="2600" dirty="0"/>
              <a:t>is the risk of losing your data? </a:t>
            </a:r>
            <a:br>
              <a:rPr lang="en-GB" sz="2600" dirty="0"/>
            </a:br>
            <a:r>
              <a:rPr lang="en-GB" sz="2600" dirty="0" smtClean="0"/>
              <a:t>(</a:t>
            </a:r>
            <a:r>
              <a:rPr lang="en-GB" sz="2600" dirty="0"/>
              <a:t>likelihood / consequence</a:t>
            </a:r>
            <a:r>
              <a:rPr lang="en-GB" sz="2600" dirty="0" smtClean="0"/>
              <a:t>)</a:t>
            </a:r>
          </a:p>
          <a:p>
            <a:pPr marL="0" indent="0">
              <a:buNone/>
            </a:pPr>
            <a:endParaRPr lang="en-GB" sz="1800" dirty="0" smtClean="0"/>
          </a:p>
          <a:p>
            <a:pPr marL="0" indent="0">
              <a:buNone/>
            </a:pPr>
            <a:r>
              <a:rPr lang="en-GB" sz="2600" dirty="0" smtClean="0"/>
              <a:t>Don’t </a:t>
            </a:r>
            <a:r>
              <a:rPr lang="en-GB" sz="2600" dirty="0"/>
              <a:t>have only 1 copy of your data or use only 1 type of data </a:t>
            </a:r>
            <a:r>
              <a:rPr lang="en-GB" sz="2600" dirty="0" smtClean="0"/>
              <a:t>storage (</a:t>
            </a:r>
            <a:r>
              <a:rPr lang="en-GB" sz="2400" dirty="0" smtClean="0">
                <a:solidFill>
                  <a:srgbClr val="A7379F"/>
                </a:solidFill>
                <a:latin typeface="Arial" panose="020B0604020202020204" pitchFamily="34" charset="0"/>
                <a:cs typeface="Arial" panose="020B0604020202020204" pitchFamily="34" charset="0"/>
              </a:rPr>
              <a:t>LOCKSS</a:t>
            </a:r>
            <a:r>
              <a:rPr lang="en-GB" sz="2400" dirty="0" smtClean="0">
                <a:latin typeface="Arial" panose="020B0604020202020204" pitchFamily="34" charset="0"/>
                <a:cs typeface="Arial" panose="020B0604020202020204" pitchFamily="34" charset="0"/>
              </a:rPr>
              <a:t>)</a:t>
            </a:r>
          </a:p>
          <a:p>
            <a:pPr marL="0" indent="0">
              <a:buNone/>
            </a:pPr>
            <a:endParaRPr lang="en-GB" sz="800" b="1" dirty="0">
              <a:latin typeface="Arial Black" pitchFamily="34" charset="0"/>
            </a:endParaRPr>
          </a:p>
          <a:p>
            <a:pPr marL="0" indent="0">
              <a:buNone/>
            </a:pPr>
            <a:r>
              <a:rPr lang="en-GB" sz="2600" dirty="0"/>
              <a:t>m</a:t>
            </a:r>
            <a:r>
              <a:rPr lang="en-GB" sz="2600" dirty="0" smtClean="0"/>
              <a:t>ultiple copies	keep in different	     automate 			places		     the process</a:t>
            </a:r>
            <a:endParaRPr lang="en-GB" sz="2600" dirty="0"/>
          </a:p>
          <a:p>
            <a:pPr marL="0" indent="0">
              <a:buNone/>
            </a:pPr>
            <a:endParaRPr lang="en-GB" sz="2600" dirty="0" smtClean="0"/>
          </a:p>
          <a:p>
            <a:pPr marL="0" indent="0">
              <a:buNone/>
            </a:pPr>
            <a:endParaRPr lang="en-GB" sz="2600" dirty="0"/>
          </a:p>
        </p:txBody>
      </p:sp>
      <p:sp>
        <p:nvSpPr>
          <p:cNvPr id="14" name="Documents"/>
          <p:cNvSpPr>
            <a:spLocks noEditPoints="1" noChangeArrowheads="1"/>
          </p:cNvSpPr>
          <p:nvPr/>
        </p:nvSpPr>
        <p:spPr bwMode="auto">
          <a:xfrm>
            <a:off x="899592" y="4718723"/>
            <a:ext cx="1016043" cy="1476164"/>
          </a:xfrm>
          <a:custGeom>
            <a:avLst/>
            <a:gdLst>
              <a:gd name="T0" fmla="*/ 0 w 21600"/>
              <a:gd name="T1" fmla="*/ 2800 h 21600"/>
              <a:gd name="T2" fmla="*/ 3468 w 21600"/>
              <a:gd name="T3" fmla="*/ 0 h 21600"/>
              <a:gd name="T4" fmla="*/ 21653 w 21600"/>
              <a:gd name="T5" fmla="*/ 18828 h 21600"/>
              <a:gd name="T6" fmla="*/ 19954 w 21600"/>
              <a:gd name="T7" fmla="*/ 20214 h 21600"/>
              <a:gd name="T8" fmla="*/ 18256 w 21600"/>
              <a:gd name="T9" fmla="*/ 21628 h 21600"/>
              <a:gd name="T10" fmla="*/ 19954 w 21600"/>
              <a:gd name="T11" fmla="*/ 1428 h 21600"/>
              <a:gd name="T12" fmla="*/ 18256 w 21600"/>
              <a:gd name="T13" fmla="*/ 2800 h 21600"/>
              <a:gd name="T14" fmla="*/ 1645 w 21600"/>
              <a:gd name="T15" fmla="*/ 1428 h 21600"/>
              <a:gd name="T16" fmla="*/ 21600 w 21600"/>
              <a:gd name="T17" fmla="*/ 0 h 21600"/>
              <a:gd name="T18" fmla="*/ 10800 w 21600"/>
              <a:gd name="T19" fmla="*/ 0 h 21600"/>
              <a:gd name="T20" fmla="*/ 0 w 21600"/>
              <a:gd name="T21" fmla="*/ 10800 h 21600"/>
              <a:gd name="T22" fmla="*/ 21600 w 21600"/>
              <a:gd name="T23" fmla="*/ 10800 h 21600"/>
              <a:gd name="T24" fmla="*/ 1645 w 21600"/>
              <a:gd name="T25" fmla="*/ 4171 h 21600"/>
              <a:gd name="T26" fmla="*/ 16522 w 21600"/>
              <a:gd name="T27" fmla="*/ 1731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chemeClr val="bg1">
              <a:lumMod val="95000"/>
            </a:schemeClr>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GB"/>
          </a:p>
        </p:txBody>
      </p:sp>
      <p:pic>
        <p:nvPicPr>
          <p:cNvPr id="15" name="Picture 8" descr="C:\Documents and Settings\oucs0042\Local Settings\Temporary Internet Files\Content.IE5\HC7RSUMC\MC900434845[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3838" y="4869160"/>
            <a:ext cx="1476164" cy="14761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lam7\AppData\Local\Microsoft\Windows\Temporary Internet Files\Content.IE5\Z3GYZLI6\large_web-services[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77019" y="4366205"/>
            <a:ext cx="1714500" cy="2110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594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8"/>
                                        </p:tgtEl>
                                        <p:attrNameLst>
                                          <p:attrName>style.visibility</p:attrName>
                                        </p:attrNameLst>
                                      </p:cBhvr>
                                      <p:to>
                                        <p:strVal val="visible"/>
                                      </p:to>
                                    </p:set>
                                  </p:childTnLst>
                                </p:cTn>
                              </p:par>
                              <p:par>
                                <p:cTn id="19" presetID="9" presetClass="emph" presetSubtype="0" nodeType="withEffect">
                                  <p:stCondLst>
                                    <p:cond delay="0"/>
                                  </p:stCondLst>
                                  <p:childTnLst>
                                    <p:set>
                                      <p:cBhvr rctx="PPT">
                                        <p:cTn id="20" dur="indefinite"/>
                                        <p:tgtEl>
                                          <p:spTgt spid="4"/>
                                        </p:tgtEl>
                                        <p:attrNameLst>
                                          <p:attrName>style.opacity</p:attrName>
                                        </p:attrNameLst>
                                      </p:cBhvr>
                                      <p:to>
                                        <p:strVal val="0.5"/>
                                      </p:to>
                                    </p:set>
                                    <p:animEffect filter="image" prLst="opacity: 0.5">
                                      <p:cBhvr rctx="IE">
                                        <p:cTn id="21"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99592" y="1988840"/>
            <a:ext cx="7128792" cy="1512168"/>
          </a:xfrm>
        </p:spPr>
        <p:txBody>
          <a:bodyPr>
            <a:noAutofit/>
          </a:bodyPr>
          <a:lstStyle/>
          <a:p>
            <a:pPr algn="l"/>
            <a:r>
              <a:rPr lang="en-GB" sz="5400" dirty="0" smtClean="0">
                <a:latin typeface="Arial" panose="020B0604020202020204" pitchFamily="34" charset="0"/>
                <a:cs typeface="Arial" panose="020B0604020202020204" pitchFamily="34" charset="0"/>
              </a:rPr>
              <a:t>What is research data management?</a:t>
            </a:r>
            <a:endParaRPr lang="en-GB" sz="5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43733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611560" y="1268760"/>
            <a:ext cx="8280920" cy="3528392"/>
          </a:xfrm>
        </p:spPr>
        <p:txBody>
          <a:bodyPr>
            <a:noAutofit/>
          </a:bodyPr>
          <a:lstStyle/>
          <a:p>
            <a:r>
              <a:rPr lang="en-GB" sz="5400" b="0" cap="none" dirty="0" smtClean="0"/>
              <a:t>Day-to-day data management</a:t>
            </a:r>
            <a:r>
              <a:rPr lang="en-GB" sz="1600" b="0" cap="none" dirty="0" smtClean="0"/>
              <a:t/>
            </a:r>
            <a:br>
              <a:rPr lang="en-GB" sz="1600" b="0" cap="none" dirty="0" smtClean="0"/>
            </a:br>
            <a:r>
              <a:rPr lang="en-GB" sz="1600" b="0" cap="none" dirty="0" smtClean="0"/>
              <a:t/>
            </a:r>
            <a:br>
              <a:rPr lang="en-GB" sz="1600" b="0" cap="none" dirty="0" smtClean="0"/>
            </a:br>
            <a:r>
              <a:rPr lang="en-GB" sz="4400" b="0" cap="none" dirty="0" smtClean="0">
                <a:solidFill>
                  <a:srgbClr val="A7379F"/>
                </a:solidFill>
              </a:rPr>
              <a:t>c. documentation and metadata</a:t>
            </a:r>
            <a:br>
              <a:rPr lang="en-GB" sz="4400" b="0" cap="none" dirty="0" smtClean="0">
                <a:solidFill>
                  <a:srgbClr val="A7379F"/>
                </a:solidFill>
              </a:rPr>
            </a:br>
            <a:r>
              <a:rPr lang="en-GB" sz="4400" b="0" cap="none" dirty="0" smtClean="0">
                <a:solidFill>
                  <a:srgbClr val="A7379F"/>
                </a:solidFill>
              </a:rPr>
              <a:t>    (describing your data)</a:t>
            </a:r>
            <a:r>
              <a:rPr lang="en-GB" sz="4400" b="0" cap="none" dirty="0" smtClean="0"/>
              <a:t/>
            </a:r>
            <a:br>
              <a:rPr lang="en-GB" sz="4400" b="0" cap="none" dirty="0" smtClean="0"/>
            </a:br>
            <a:endParaRPr lang="en-GB" sz="4400" b="0" cap="none" dirty="0"/>
          </a:p>
        </p:txBody>
      </p:sp>
    </p:spTree>
    <p:extLst>
      <p:ext uri="{BB962C8B-B14F-4D97-AF65-F5344CB8AC3E}">
        <p14:creationId xmlns:p14="http://schemas.microsoft.com/office/powerpoint/2010/main" val="25250413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l"/>
            <a:r>
              <a:rPr lang="en-GB" dirty="0" smtClean="0"/>
              <a:t>Documentation and metadata</a:t>
            </a:r>
            <a:endParaRPr lang="en-GB" dirty="0"/>
          </a:p>
        </p:txBody>
      </p:sp>
      <p:sp>
        <p:nvSpPr>
          <p:cNvPr id="8" name="Content Placeholder 7"/>
          <p:cNvSpPr>
            <a:spLocks noGrp="1"/>
          </p:cNvSpPr>
          <p:nvPr>
            <p:ph idx="1"/>
          </p:nvPr>
        </p:nvSpPr>
        <p:spPr/>
        <p:txBody>
          <a:bodyPr/>
          <a:lstStyle/>
          <a:p>
            <a:r>
              <a:rPr lang="en-GB" sz="2800" b="1" dirty="0" smtClean="0"/>
              <a:t>Documentation</a:t>
            </a:r>
            <a:r>
              <a:rPr lang="en-GB" sz="2800" dirty="0" smtClean="0"/>
              <a:t> is the contextual information required to make data intelligible and aid interpretation</a:t>
            </a:r>
          </a:p>
          <a:p>
            <a:pPr lvl="1"/>
            <a:r>
              <a:rPr lang="en-GB" sz="2800" dirty="0" smtClean="0"/>
              <a:t>A users’ guide to your data</a:t>
            </a:r>
          </a:p>
          <a:p>
            <a:pPr>
              <a:spcBef>
                <a:spcPts val="600"/>
              </a:spcBef>
            </a:pPr>
            <a:r>
              <a:rPr lang="en-GB" sz="2800" b="1" dirty="0" smtClean="0"/>
              <a:t>Metadata</a:t>
            </a:r>
            <a:r>
              <a:rPr lang="en-GB" sz="2800" dirty="0" smtClean="0"/>
              <a:t> is similar, but usually more structured</a:t>
            </a:r>
          </a:p>
          <a:p>
            <a:pPr lvl="1"/>
            <a:r>
              <a:rPr lang="en-GB" sz="2800" dirty="0" smtClean="0"/>
              <a:t>Can conform to set standards</a:t>
            </a:r>
          </a:p>
          <a:p>
            <a:pPr lvl="1"/>
            <a:r>
              <a:rPr lang="en-GB" sz="2800" dirty="0" smtClean="0"/>
              <a:t>Sometimes machine readable</a:t>
            </a:r>
          </a:p>
          <a:p>
            <a:endParaRPr lang="en-GB" sz="2800" dirty="0"/>
          </a:p>
        </p:txBody>
      </p:sp>
    </p:spTree>
    <p:extLst>
      <p:ext uri="{BB962C8B-B14F-4D97-AF65-F5344CB8AC3E}">
        <p14:creationId xmlns:p14="http://schemas.microsoft.com/office/powerpoint/2010/main" val="25561686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026" name="Picture 2" descr="Q:\Preservation\PrePARe Project\Work\Training\pictures\linearb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5305" y="1196752"/>
            <a:ext cx="2761151" cy="42484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GB" dirty="0" smtClean="0"/>
              <a:t>Make material understandable</a:t>
            </a:r>
            <a:endParaRPr lang="en-GB" dirty="0"/>
          </a:p>
        </p:txBody>
      </p:sp>
      <p:sp>
        <p:nvSpPr>
          <p:cNvPr id="14" name="Content Placeholder 2"/>
          <p:cNvSpPr txBox="1">
            <a:spLocks/>
          </p:cNvSpPr>
          <p:nvPr/>
        </p:nvSpPr>
        <p:spPr>
          <a:xfrm>
            <a:off x="3298654" y="2046327"/>
            <a:ext cx="2785514" cy="2246769"/>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800" dirty="0" smtClean="0"/>
              <a:t>What’s obvious now might not be in a few months, years, decades…</a:t>
            </a:r>
            <a:endParaRPr lang="en-GB" sz="2800" dirty="0"/>
          </a:p>
        </p:txBody>
      </p:sp>
      <p:sp>
        <p:nvSpPr>
          <p:cNvPr id="17" name="Rectangle 16"/>
          <p:cNvSpPr/>
          <p:nvPr/>
        </p:nvSpPr>
        <p:spPr>
          <a:xfrm rot="10800000" flipV="1">
            <a:off x="179512" y="5466709"/>
            <a:ext cx="8859657" cy="338554"/>
          </a:xfrm>
          <a:prstGeom prst="rect">
            <a:avLst/>
          </a:prstGeom>
        </p:spPr>
        <p:txBody>
          <a:bodyPr wrap="square">
            <a:spAutoFit/>
          </a:bodyPr>
          <a:lstStyle/>
          <a:p>
            <a:r>
              <a:rPr lang="en-GB" sz="1100" dirty="0">
                <a:latin typeface="Arial" pitchFamily="34" charset="0"/>
                <a:cs typeface="Arial" pitchFamily="34" charset="0"/>
              </a:rPr>
              <a:t>A</a:t>
            </a:r>
            <a:r>
              <a:rPr lang="en-GB" sz="1100" dirty="0" smtClean="0">
                <a:latin typeface="Arial" pitchFamily="34" charset="0"/>
                <a:cs typeface="Arial" pitchFamily="34" charset="0"/>
              </a:rPr>
              <a:t>dapted from ‘Clay Tablets with Linear B Script’ by Dennis, via Flickr: </a:t>
            </a:r>
            <a:r>
              <a:rPr lang="en-GB" sz="1100" dirty="0" smtClean="0">
                <a:latin typeface="Arial" pitchFamily="34" charset="0"/>
                <a:cs typeface="Arial" pitchFamily="34" charset="0"/>
                <a:hlinkClick r:id="rId4"/>
              </a:rPr>
              <a:t>http</a:t>
            </a:r>
            <a:r>
              <a:rPr lang="en-GB" sz="1100" dirty="0">
                <a:latin typeface="Arial" pitchFamily="34" charset="0"/>
                <a:cs typeface="Arial" pitchFamily="34" charset="0"/>
                <a:hlinkClick r:id="rId4"/>
              </a:rPr>
              <a:t>://www.flickr.com/photos/archer10/5692813531</a:t>
            </a:r>
            <a:r>
              <a:rPr lang="en-GB" sz="1600" dirty="0" smtClean="0">
                <a:latin typeface="Arial" pitchFamily="34" charset="0"/>
                <a:cs typeface="Arial" pitchFamily="34" charset="0"/>
                <a:hlinkClick r:id="rId4"/>
              </a:rPr>
              <a:t>/</a:t>
            </a:r>
            <a:r>
              <a:rPr lang="en-GB" sz="1600" dirty="0" smtClean="0">
                <a:latin typeface="Arial" pitchFamily="34" charset="0"/>
                <a:cs typeface="Arial" pitchFamily="34" charset="0"/>
              </a:rPr>
              <a:t> </a:t>
            </a:r>
            <a:endParaRPr lang="en-GB" sz="1600" dirty="0">
              <a:latin typeface="Arial" pitchFamily="34" charset="0"/>
              <a:cs typeface="Arial" pitchFamily="34" charset="0"/>
            </a:endParaRPr>
          </a:p>
        </p:txBody>
      </p:sp>
      <p:sp>
        <p:nvSpPr>
          <p:cNvPr id="18" name="TextBox 17"/>
          <p:cNvSpPr txBox="1"/>
          <p:nvPr/>
        </p:nvSpPr>
        <p:spPr>
          <a:xfrm>
            <a:off x="6032032" y="1921806"/>
            <a:ext cx="2430624" cy="1629168"/>
          </a:xfrm>
          <a:prstGeom prst="rect">
            <a:avLst/>
          </a:prstGeom>
          <a:noFill/>
        </p:spPr>
        <p:txBody>
          <a:bodyPr wrap="square" rtlCol="0">
            <a:spAutoFit/>
          </a:bodyPr>
          <a:lstStyle/>
          <a:p>
            <a:pPr algn="ctr"/>
            <a:r>
              <a:rPr lang="en-GB" sz="2400" b="1" dirty="0" smtClean="0">
                <a:solidFill>
                  <a:srgbClr val="663300"/>
                </a:solidFill>
                <a:latin typeface="Arial" pitchFamily="34" charset="0"/>
                <a:cs typeface="Arial" pitchFamily="34" charset="0"/>
              </a:rPr>
              <a:t>MAKE SURE YOU CAN UNDERSTAND IT LATER</a:t>
            </a:r>
            <a:endParaRPr lang="en-GB" sz="2400" b="1" dirty="0">
              <a:solidFill>
                <a:srgbClr val="663300"/>
              </a:solidFill>
              <a:latin typeface="Arial" pitchFamily="34" charset="0"/>
              <a:cs typeface="Arial" pitchFamily="34" charset="0"/>
            </a:endParaRPr>
          </a:p>
        </p:txBody>
      </p:sp>
      <p:pic>
        <p:nvPicPr>
          <p:cNvPr id="19" name="Picture 18" descr="Q:\Preservation\PrePARe Project\Work\Training\linearA.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702" y="1196752"/>
            <a:ext cx="2741146" cy="421769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28384" y="5528131"/>
            <a:ext cx="792088" cy="277133"/>
          </a:xfrm>
          <a:prstGeom prst="rect">
            <a:avLst/>
          </a:prstGeom>
        </p:spPr>
      </p:pic>
    </p:spTree>
    <p:extLst>
      <p:ext uri="{BB962C8B-B14F-4D97-AF65-F5344CB8AC3E}">
        <p14:creationId xmlns:p14="http://schemas.microsoft.com/office/powerpoint/2010/main" val="13204801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itle 1"/>
          <p:cNvSpPr>
            <a:spLocks noGrp="1"/>
          </p:cNvSpPr>
          <p:nvPr>
            <p:ph type="title"/>
          </p:nvPr>
        </p:nvSpPr>
        <p:spPr/>
        <p:txBody>
          <a:bodyPr>
            <a:normAutofit/>
          </a:bodyPr>
          <a:lstStyle/>
          <a:p>
            <a:r>
              <a:rPr lang="en-GB" dirty="0"/>
              <a:t>Make material verifiable</a:t>
            </a:r>
          </a:p>
        </p:txBody>
      </p:sp>
      <p:sp>
        <p:nvSpPr>
          <p:cNvPr id="10" name="Content Placeholder 2"/>
          <p:cNvSpPr txBox="1">
            <a:spLocks/>
          </p:cNvSpPr>
          <p:nvPr/>
        </p:nvSpPr>
        <p:spPr>
          <a:xfrm>
            <a:off x="5148064" y="1504950"/>
            <a:ext cx="3960440" cy="3711785"/>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smtClean="0"/>
              <a:t>Detailing your methods helps people understand what you did</a:t>
            </a:r>
          </a:p>
          <a:p>
            <a:r>
              <a:rPr lang="en-GB" sz="2800" dirty="0" smtClean="0"/>
              <a:t>And helps make your work reproducible</a:t>
            </a:r>
          </a:p>
          <a:p>
            <a:r>
              <a:rPr lang="en-GB" sz="2800" dirty="0" smtClean="0"/>
              <a:t>Conclusions can be verified</a:t>
            </a:r>
            <a:endParaRPr lang="en-GB" sz="2800" dirty="0"/>
          </a:p>
        </p:txBody>
      </p:sp>
      <p:pic>
        <p:nvPicPr>
          <p:cNvPr id="1026" name="Picture 2" descr="http://farm5.staticflickr.com/4065/4588700881_4a065edc73_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142" y="1700808"/>
            <a:ext cx="4784906" cy="319243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51520" y="5013176"/>
            <a:ext cx="4780342" cy="461665"/>
          </a:xfrm>
          <a:prstGeom prst="rect">
            <a:avLst/>
          </a:prstGeom>
        </p:spPr>
        <p:txBody>
          <a:bodyPr wrap="square">
            <a:spAutoFit/>
          </a:bodyPr>
          <a:lstStyle/>
          <a:p>
            <a:r>
              <a:rPr lang="en-GB" sz="1200" dirty="0" smtClean="0">
                <a:latin typeface="Arial" pitchFamily="34" charset="0"/>
                <a:cs typeface="Arial" pitchFamily="34" charset="0"/>
              </a:rPr>
              <a:t>Image by </a:t>
            </a:r>
            <a:r>
              <a:rPr lang="en-GB" sz="1200" dirty="0" err="1" smtClean="0">
                <a:latin typeface="Arial" pitchFamily="34" charset="0"/>
                <a:cs typeface="Arial" pitchFamily="34" charset="0"/>
              </a:rPr>
              <a:t>woodleywonderworks</a:t>
            </a:r>
            <a:r>
              <a:rPr lang="en-GB" sz="1200" dirty="0" smtClean="0">
                <a:latin typeface="Arial" pitchFamily="34" charset="0"/>
                <a:cs typeface="Arial" pitchFamily="34" charset="0"/>
              </a:rPr>
              <a:t> , via Flickr: </a:t>
            </a:r>
          </a:p>
          <a:p>
            <a:r>
              <a:rPr lang="en-GB" sz="1200" dirty="0">
                <a:latin typeface="Arial" pitchFamily="34" charset="0"/>
                <a:cs typeface="Arial" pitchFamily="34" charset="0"/>
                <a:hlinkClick r:id="rId4"/>
              </a:rPr>
              <a:t>http://www.flickr.com/photos/wwworks/4588700881</a:t>
            </a:r>
            <a:r>
              <a:rPr lang="en-GB" sz="1200" dirty="0" smtClean="0">
                <a:latin typeface="Arial" pitchFamily="34" charset="0"/>
                <a:cs typeface="Arial" pitchFamily="34" charset="0"/>
                <a:hlinkClick r:id="rId4"/>
              </a:rPr>
              <a:t>/</a:t>
            </a:r>
            <a:r>
              <a:rPr lang="en-GB" sz="1200" dirty="0" smtClean="0">
                <a:latin typeface="Arial" pitchFamily="34" charset="0"/>
                <a:cs typeface="Arial" pitchFamily="34" charset="0"/>
              </a:rPr>
              <a:t> </a:t>
            </a:r>
            <a:endParaRPr lang="en-GB" sz="1200" dirty="0">
              <a:latin typeface="Arial" pitchFamily="34" charset="0"/>
              <a:cs typeface="Arial" pitchFamily="34" charset="0"/>
            </a:endParaRPr>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75000" y="5135572"/>
            <a:ext cx="885032" cy="309652"/>
          </a:xfrm>
          <a:prstGeom prst="rect">
            <a:avLst/>
          </a:prstGeom>
        </p:spPr>
      </p:pic>
    </p:spTree>
    <p:extLst>
      <p:ext uri="{BB962C8B-B14F-4D97-AF65-F5344CB8AC3E}">
        <p14:creationId xmlns:p14="http://schemas.microsoft.com/office/powerpoint/2010/main" val="9726639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Make material reusable</a:t>
            </a:r>
          </a:p>
        </p:txBody>
      </p:sp>
      <p:sp>
        <p:nvSpPr>
          <p:cNvPr id="4" name="Content Placeholder 3"/>
          <p:cNvSpPr>
            <a:spLocks noGrp="1"/>
          </p:cNvSpPr>
          <p:nvPr>
            <p:ph idx="1"/>
          </p:nvPr>
        </p:nvSpPr>
        <p:spPr>
          <a:xfrm>
            <a:off x="323528" y="1600200"/>
            <a:ext cx="4894448" cy="4525963"/>
          </a:xfrm>
        </p:spPr>
        <p:txBody>
          <a:bodyPr>
            <a:normAutofit fontScale="92500" lnSpcReduction="20000"/>
          </a:bodyPr>
          <a:lstStyle/>
          <a:p>
            <a:r>
              <a:rPr lang="en-GB" sz="3000" dirty="0" smtClean="0">
                <a:latin typeface="+mj-lt"/>
              </a:rPr>
              <a:t>You may wish to re-use your own data later on</a:t>
            </a:r>
          </a:p>
          <a:p>
            <a:r>
              <a:rPr lang="en-GB" sz="3000" dirty="0" smtClean="0">
                <a:latin typeface="+mj-lt"/>
              </a:rPr>
              <a:t>Or you may wish to make it available for others to use</a:t>
            </a:r>
            <a:endParaRPr lang="en-GB" sz="3000" dirty="0">
              <a:latin typeface="+mj-lt"/>
              <a:cs typeface="Arial" pitchFamily="34" charset="0"/>
            </a:endParaRPr>
          </a:p>
          <a:p>
            <a:r>
              <a:rPr lang="en-GB" sz="3000" dirty="0">
                <a:latin typeface="+mj-lt"/>
                <a:cs typeface="Arial" pitchFamily="34" charset="0"/>
              </a:rPr>
              <a:t>Provide </a:t>
            </a:r>
            <a:r>
              <a:rPr lang="en-GB" sz="3000" b="1" dirty="0">
                <a:latin typeface="+mj-lt"/>
                <a:cs typeface="Arial" pitchFamily="34" charset="0"/>
              </a:rPr>
              <a:t>context</a:t>
            </a:r>
            <a:r>
              <a:rPr lang="en-GB" sz="3000" dirty="0">
                <a:latin typeface="+mj-lt"/>
                <a:cs typeface="Arial" pitchFamily="34" charset="0"/>
              </a:rPr>
              <a:t> to minimize the risk of misunderstanding or misuse</a:t>
            </a:r>
          </a:p>
          <a:p>
            <a:r>
              <a:rPr lang="en-GB" sz="3000" dirty="0" smtClean="0">
                <a:latin typeface="+mj-lt"/>
                <a:cs typeface="Arial" pitchFamily="34" charset="0"/>
              </a:rPr>
              <a:t>Good </a:t>
            </a:r>
            <a:r>
              <a:rPr lang="en-GB" sz="3000" dirty="0">
                <a:latin typeface="+mj-lt"/>
                <a:cs typeface="Arial" pitchFamily="34" charset="0"/>
              </a:rPr>
              <a:t>metadata makes it easier to locate relevant data</a:t>
            </a:r>
          </a:p>
          <a:p>
            <a:endParaRPr lang="en-GB" sz="2800" dirty="0">
              <a:latin typeface="Arial" pitchFamily="34" charset="0"/>
              <a:cs typeface="Arial" pitchFamily="34" charset="0"/>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874" y="1916832"/>
            <a:ext cx="3408606"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84748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a:t>Make material reusable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1484784"/>
            <a:ext cx="3960440" cy="4822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72314" y="1700808"/>
            <a:ext cx="3567637" cy="1569660"/>
          </a:xfrm>
          <a:prstGeom prst="rect">
            <a:avLst/>
          </a:prstGeom>
          <a:noFill/>
        </p:spPr>
        <p:txBody>
          <a:bodyPr wrap="square" rtlCol="0">
            <a:spAutoFit/>
          </a:bodyPr>
          <a:lstStyle/>
          <a:p>
            <a:r>
              <a:rPr lang="en-GB" sz="3200" dirty="0" smtClean="0"/>
              <a:t>What access issues are of concern to you?</a:t>
            </a:r>
            <a:endParaRPr lang="en-GB" sz="3200" dirty="0"/>
          </a:p>
        </p:txBody>
      </p:sp>
      <p:sp>
        <p:nvSpPr>
          <p:cNvPr id="7" name="TextBox 6"/>
          <p:cNvSpPr txBox="1"/>
          <p:nvPr/>
        </p:nvSpPr>
        <p:spPr>
          <a:xfrm>
            <a:off x="539552" y="5304983"/>
            <a:ext cx="3600400" cy="1015663"/>
          </a:xfrm>
          <a:prstGeom prst="rect">
            <a:avLst/>
          </a:prstGeom>
          <a:noFill/>
        </p:spPr>
        <p:txBody>
          <a:bodyPr wrap="square" rtlCol="0">
            <a:spAutoFit/>
          </a:bodyPr>
          <a:lstStyle/>
          <a:p>
            <a:r>
              <a:rPr lang="en-GB" sz="2000" dirty="0" smtClean="0"/>
              <a:t>York Research Data Management Questionnaire results –2013</a:t>
            </a:r>
            <a:endParaRPr lang="en-GB" sz="2000" dirty="0"/>
          </a:p>
        </p:txBody>
      </p:sp>
      <p:sp>
        <p:nvSpPr>
          <p:cNvPr id="10" name="Rounded Rectangle 9"/>
          <p:cNvSpPr/>
          <p:nvPr/>
        </p:nvSpPr>
        <p:spPr>
          <a:xfrm>
            <a:off x="4491209" y="1988840"/>
            <a:ext cx="3969224" cy="432048"/>
          </a:xfrm>
          <a:prstGeom prst="roundRect">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ounded Rectangle 10"/>
          <p:cNvSpPr/>
          <p:nvPr/>
        </p:nvSpPr>
        <p:spPr>
          <a:xfrm>
            <a:off x="4512335" y="5013176"/>
            <a:ext cx="3969224" cy="432048"/>
          </a:xfrm>
          <a:prstGeom prst="roundRect">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0011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GB" dirty="0" smtClean="0"/>
              <a:t>Will someone else understand your data if it isn’t documented?</a:t>
            </a:r>
            <a:endParaRPr lang="en-GB" dirty="0"/>
          </a:p>
        </p:txBody>
      </p:sp>
      <p:sp>
        <p:nvSpPr>
          <p:cNvPr id="8" name="Content Placeholder 7"/>
          <p:cNvSpPr>
            <a:spLocks noGrp="1"/>
          </p:cNvSpPr>
          <p:nvPr>
            <p:ph idx="1"/>
          </p:nvPr>
        </p:nvSpPr>
        <p:spPr>
          <a:xfrm>
            <a:off x="467544" y="1772816"/>
            <a:ext cx="8229600" cy="4525963"/>
          </a:xfrm>
        </p:spPr>
        <p:txBody>
          <a:bodyPr>
            <a:normAutofit fontScale="77500" lnSpcReduction="20000"/>
          </a:bodyPr>
          <a:lstStyle/>
          <a:p>
            <a:pPr marL="0" indent="0">
              <a:buNone/>
            </a:pPr>
            <a:r>
              <a:rPr lang="en-GB" dirty="0"/>
              <a:t>"</a:t>
            </a:r>
            <a:r>
              <a:rPr lang="en-GB" sz="4000" i="1" dirty="0"/>
              <a:t>The single most useful thing you can do to ensure the long-term preservation of your data is to plan for it to be re-used. </a:t>
            </a:r>
            <a:r>
              <a:rPr lang="en-GB" sz="4000" b="1" i="1" dirty="0"/>
              <a:t>Imagining it being reused by someone else who has never met you and who never will meet you</a:t>
            </a:r>
            <a:r>
              <a:rPr lang="en-GB" sz="4000" i="1" dirty="0"/>
              <a:t>, will cause you to approach the creation and design of your data in a new light.</a:t>
            </a:r>
            <a:r>
              <a:rPr lang="en-GB" sz="4000" b="1" i="1" dirty="0"/>
              <a:t> </a:t>
            </a:r>
            <a:r>
              <a:rPr lang="en-GB" sz="4000" i="1" dirty="0" smtClean="0"/>
              <a:t>..... </a:t>
            </a:r>
            <a:r>
              <a:rPr lang="en-GB" sz="4000" i="1" dirty="0"/>
              <a:t>In short, always plan for re-use</a:t>
            </a:r>
            <a:r>
              <a:rPr lang="en-GB" dirty="0"/>
              <a:t>" </a:t>
            </a:r>
          </a:p>
          <a:p>
            <a:pPr marL="0" indent="0">
              <a:buNone/>
            </a:pPr>
            <a:endParaRPr lang="en-GB" dirty="0"/>
          </a:p>
          <a:p>
            <a:pPr marL="0" indent="0">
              <a:buNone/>
            </a:pPr>
            <a:r>
              <a:rPr lang="en-GB" b="1" dirty="0" err="1"/>
              <a:t>Prof.</a:t>
            </a:r>
            <a:r>
              <a:rPr lang="en-GB" b="1" dirty="0"/>
              <a:t> Julian D. Richards, Director, Archaeology Data Service, University of York</a:t>
            </a:r>
          </a:p>
        </p:txBody>
      </p:sp>
    </p:spTree>
    <p:extLst>
      <p:ext uri="{BB962C8B-B14F-4D97-AF65-F5344CB8AC3E}">
        <p14:creationId xmlns:p14="http://schemas.microsoft.com/office/powerpoint/2010/main" val="5188616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539552" y="1196752"/>
            <a:ext cx="7848872" cy="5201424"/>
          </a:xfrm>
          <a:prstGeom prst="rect">
            <a:avLst/>
          </a:prstGeom>
          <a:noFill/>
        </p:spPr>
        <p:txBody>
          <a:bodyPr wrap="square" rtlCol="0">
            <a:spAutoFit/>
          </a:bodyPr>
          <a:lstStyle/>
          <a:p>
            <a:pPr marL="342900" indent="-342900">
              <a:buFont typeface="Arial" pitchFamily="34" charset="0"/>
              <a:buChar char="•"/>
            </a:pPr>
            <a:r>
              <a:rPr lang="en-GB" sz="2700" b="1" dirty="0" smtClean="0">
                <a:latin typeface="Arial" pitchFamily="34" charset="0"/>
                <a:cs typeface="Arial" pitchFamily="34" charset="0"/>
              </a:rPr>
              <a:t>Who</a:t>
            </a:r>
            <a:r>
              <a:rPr lang="en-GB" sz="2700" dirty="0" smtClean="0">
                <a:latin typeface="Arial" pitchFamily="34" charset="0"/>
                <a:cs typeface="Arial" pitchFamily="34" charset="0"/>
              </a:rPr>
              <a:t> created it, </a:t>
            </a:r>
            <a:r>
              <a:rPr lang="en-GB" sz="2700" b="1" dirty="0" smtClean="0">
                <a:latin typeface="Arial" pitchFamily="34" charset="0"/>
                <a:cs typeface="Arial" pitchFamily="34" charset="0"/>
              </a:rPr>
              <a:t>when</a:t>
            </a:r>
            <a:r>
              <a:rPr lang="en-GB" sz="2700" dirty="0" smtClean="0">
                <a:latin typeface="Arial" pitchFamily="34" charset="0"/>
                <a:cs typeface="Arial" pitchFamily="34" charset="0"/>
              </a:rPr>
              <a:t> and </a:t>
            </a:r>
            <a:r>
              <a:rPr lang="en-GB" sz="2700" b="1" dirty="0" smtClean="0">
                <a:latin typeface="Arial" pitchFamily="34" charset="0"/>
                <a:cs typeface="Arial" pitchFamily="34" charset="0"/>
              </a:rPr>
              <a:t>why</a:t>
            </a:r>
          </a:p>
          <a:p>
            <a:pPr marL="342900" indent="-342900">
              <a:buFont typeface="Arial" pitchFamily="34" charset="0"/>
              <a:buChar char="•"/>
            </a:pPr>
            <a:endParaRPr lang="en-GB" sz="2700" dirty="0" smtClean="0">
              <a:latin typeface="Arial" pitchFamily="34" charset="0"/>
              <a:cs typeface="Arial" pitchFamily="34" charset="0"/>
            </a:endParaRPr>
          </a:p>
          <a:p>
            <a:pPr marL="342900" indent="-342900">
              <a:buFont typeface="Arial" pitchFamily="34" charset="0"/>
              <a:buChar char="•"/>
            </a:pPr>
            <a:endParaRPr lang="en-GB" sz="2700" dirty="0">
              <a:latin typeface="Arial" pitchFamily="34" charset="0"/>
              <a:cs typeface="Arial" pitchFamily="34" charset="0"/>
            </a:endParaRPr>
          </a:p>
          <a:p>
            <a:pPr marL="342900" indent="-342900">
              <a:buFont typeface="Arial" pitchFamily="34" charset="0"/>
              <a:buChar char="•"/>
            </a:pPr>
            <a:endParaRPr lang="en-GB" sz="2700" dirty="0" smtClean="0">
              <a:latin typeface="Arial" pitchFamily="34" charset="0"/>
              <a:cs typeface="Arial" pitchFamily="34" charset="0"/>
            </a:endParaRPr>
          </a:p>
          <a:p>
            <a:pPr marL="342900" indent="-342900">
              <a:buFont typeface="Arial" pitchFamily="34" charset="0"/>
              <a:buChar char="•"/>
            </a:pPr>
            <a:endParaRPr lang="en-GB" sz="2700" dirty="0">
              <a:latin typeface="Arial" pitchFamily="34" charset="0"/>
              <a:cs typeface="Arial" pitchFamily="34" charset="0"/>
            </a:endParaRPr>
          </a:p>
          <a:p>
            <a:pPr marL="342900" indent="-342900">
              <a:buFont typeface="Arial" pitchFamily="34" charset="0"/>
              <a:buChar char="•"/>
            </a:pPr>
            <a:r>
              <a:rPr lang="en-GB" sz="2700" b="1" dirty="0" smtClean="0">
                <a:latin typeface="Arial" pitchFamily="34" charset="0"/>
                <a:cs typeface="Arial" pitchFamily="34" charset="0"/>
              </a:rPr>
              <a:t>Description</a:t>
            </a:r>
            <a:r>
              <a:rPr lang="en-GB" sz="2700" dirty="0" smtClean="0">
                <a:latin typeface="Arial" pitchFamily="34" charset="0"/>
                <a:cs typeface="Arial" pitchFamily="34" charset="0"/>
              </a:rPr>
              <a:t> of the item</a:t>
            </a:r>
          </a:p>
          <a:p>
            <a:pPr marL="342900" indent="-342900">
              <a:buFont typeface="Arial" pitchFamily="34" charset="0"/>
              <a:buChar char="•"/>
            </a:pPr>
            <a:r>
              <a:rPr lang="en-GB" sz="2700" b="1" dirty="0" smtClean="0">
                <a:latin typeface="Arial" pitchFamily="34" charset="0"/>
                <a:cs typeface="Arial" pitchFamily="34" charset="0"/>
              </a:rPr>
              <a:t>Methodology </a:t>
            </a:r>
            <a:r>
              <a:rPr lang="en-GB" sz="2700" dirty="0" smtClean="0">
                <a:latin typeface="Arial" pitchFamily="34" charset="0"/>
                <a:cs typeface="Arial" pitchFamily="34" charset="0"/>
              </a:rPr>
              <a:t>and</a:t>
            </a:r>
            <a:r>
              <a:rPr lang="en-GB" sz="2700" b="1" dirty="0" smtClean="0">
                <a:latin typeface="Arial" pitchFamily="34" charset="0"/>
                <a:cs typeface="Arial" pitchFamily="34" charset="0"/>
              </a:rPr>
              <a:t> methods</a:t>
            </a:r>
          </a:p>
          <a:p>
            <a:pPr marL="342900" indent="-342900">
              <a:buFont typeface="Arial" pitchFamily="34" charset="0"/>
              <a:buChar char="•"/>
            </a:pPr>
            <a:r>
              <a:rPr lang="en-GB" sz="2700" b="1" dirty="0" smtClean="0">
                <a:latin typeface="Arial" pitchFamily="34" charset="0"/>
                <a:cs typeface="Arial" pitchFamily="34" charset="0"/>
              </a:rPr>
              <a:t>Units</a:t>
            </a:r>
            <a:r>
              <a:rPr lang="en-GB" sz="2700" dirty="0" smtClean="0">
                <a:latin typeface="Arial" pitchFamily="34" charset="0"/>
                <a:cs typeface="Arial" pitchFamily="34" charset="0"/>
              </a:rPr>
              <a:t> of measurement</a:t>
            </a:r>
          </a:p>
          <a:p>
            <a:pPr marL="342900" indent="-342900">
              <a:buFont typeface="Arial" pitchFamily="34" charset="0"/>
              <a:buChar char="•"/>
            </a:pPr>
            <a:r>
              <a:rPr lang="en-GB" sz="2700" b="1" dirty="0">
                <a:latin typeface="Arial" pitchFamily="34" charset="0"/>
                <a:cs typeface="Arial" pitchFamily="34" charset="0"/>
              </a:rPr>
              <a:t>Definitions </a:t>
            </a:r>
            <a:r>
              <a:rPr lang="en-GB" sz="2700" dirty="0">
                <a:latin typeface="Arial" pitchFamily="34" charset="0"/>
                <a:cs typeface="Arial" pitchFamily="34" charset="0"/>
              </a:rPr>
              <a:t>of jargon, </a:t>
            </a:r>
            <a:br>
              <a:rPr lang="en-GB" sz="2700" dirty="0">
                <a:latin typeface="Arial" pitchFamily="34" charset="0"/>
                <a:cs typeface="Arial" pitchFamily="34" charset="0"/>
              </a:rPr>
            </a:br>
            <a:r>
              <a:rPr lang="en-GB" sz="2700" dirty="0">
                <a:latin typeface="Arial" pitchFamily="34" charset="0"/>
                <a:cs typeface="Arial" pitchFamily="34" charset="0"/>
              </a:rPr>
              <a:t>acronyms and code</a:t>
            </a:r>
          </a:p>
          <a:p>
            <a:pPr marL="342900" indent="-342900">
              <a:buFont typeface="Arial" pitchFamily="34" charset="0"/>
              <a:buChar char="•"/>
            </a:pPr>
            <a:r>
              <a:rPr lang="en-GB" sz="2700" b="1" dirty="0" smtClean="0">
                <a:latin typeface="Arial" pitchFamily="34" charset="0"/>
                <a:cs typeface="Arial" pitchFamily="34" charset="0"/>
              </a:rPr>
              <a:t>References</a:t>
            </a:r>
            <a:r>
              <a:rPr lang="en-GB" sz="2700" dirty="0" smtClean="0">
                <a:latin typeface="Arial" pitchFamily="34" charset="0"/>
                <a:cs typeface="Arial" pitchFamily="34" charset="0"/>
              </a:rPr>
              <a:t> to related data</a:t>
            </a:r>
          </a:p>
          <a:p>
            <a:pPr marL="800100" lvl="1" indent="-342900">
              <a:buFont typeface="Arial" pitchFamily="34" charset="0"/>
              <a:buChar char="•"/>
            </a:pPr>
            <a:endParaRPr lang="en-GB" sz="2400" dirty="0" smtClean="0">
              <a:latin typeface="Arial" pitchFamily="34" charset="0"/>
              <a:cs typeface="Arial" pitchFamily="34" charset="0"/>
            </a:endParaRPr>
          </a:p>
        </p:txBody>
      </p:sp>
      <p:sp>
        <p:nvSpPr>
          <p:cNvPr id="2" name="Title 1"/>
          <p:cNvSpPr>
            <a:spLocks noGrp="1"/>
          </p:cNvSpPr>
          <p:nvPr>
            <p:ph type="title"/>
          </p:nvPr>
        </p:nvSpPr>
        <p:spPr/>
        <p:txBody>
          <a:bodyPr>
            <a:normAutofit fontScale="90000"/>
          </a:bodyPr>
          <a:lstStyle/>
          <a:p>
            <a:r>
              <a:rPr lang="en-GB" dirty="0" smtClean="0">
                <a:latin typeface="+mn-lt"/>
              </a:rPr>
              <a:t>Documentation – what to </a:t>
            </a:r>
            <a:r>
              <a:rPr lang="en-GB" dirty="0">
                <a:latin typeface="+mn-lt"/>
              </a:rPr>
              <a:t>include </a:t>
            </a:r>
          </a:p>
        </p:txBody>
      </p:sp>
      <p:pic>
        <p:nvPicPr>
          <p:cNvPr id="4" name="Picture 2" descr="C:\Temporary Internet Files\Content.IE5\53Y73X9U\MC90043480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714" y="1786739"/>
            <a:ext cx="1570253" cy="15702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940152" y="1490008"/>
            <a:ext cx="1174876" cy="1919363"/>
          </a:xfrm>
          <a:prstGeom prst="rect">
            <a:avLst/>
          </a:prstGeom>
          <a:noFill/>
        </p:spPr>
        <p:txBody>
          <a:bodyPr wrap="square" lIns="36000" tIns="36000" rIns="36000" bIns="36000" rtlCol="0">
            <a:spAutoFit/>
            <a:scene3d>
              <a:camera prst="orthographicFront"/>
              <a:lightRig rig="threePt" dir="t"/>
            </a:scene3d>
            <a:sp3d extrusionH="57150">
              <a:bevelT w="38100" h="38100"/>
            </a:sp3d>
          </a:bodyPr>
          <a:lstStyle/>
          <a:p>
            <a:r>
              <a:rPr lang="en-GB" sz="12000" dirty="0" smtClean="0">
                <a:ln w="38100" cmpd="sng">
                  <a:solidFill>
                    <a:schemeClr val="tx1"/>
                  </a:solidFill>
                  <a:prstDash val="solid"/>
                </a:ln>
                <a:effectLst>
                  <a:outerShdw blurRad="60007" dist="200025" dir="15000000" sy="30000" kx="-1800000" algn="bl" rotWithShape="0">
                    <a:prstClr val="black">
                      <a:alpha val="32000"/>
                    </a:prstClr>
                  </a:outerShdw>
                </a:effectLst>
                <a:latin typeface="Engravers MT" pitchFamily="18" charset="0"/>
              </a:rPr>
              <a:t>?</a:t>
            </a:r>
            <a:endParaRPr lang="en-GB" sz="12000" dirty="0">
              <a:ln w="38100" cmpd="sng">
                <a:solidFill>
                  <a:schemeClr val="tx1"/>
                </a:solidFill>
                <a:prstDash val="solid"/>
              </a:ln>
              <a:effectLst>
                <a:outerShdw blurRad="60007" dist="200025" dir="15000000" sy="30000" kx="-1800000" algn="bl" rotWithShape="0">
                  <a:prstClr val="black">
                    <a:alpha val="32000"/>
                  </a:prstClr>
                </a:outerShdw>
              </a:effectLst>
              <a:latin typeface="Engravers MT" pitchFamily="18" charset="0"/>
            </a:endParaRPr>
          </a:p>
        </p:txBody>
      </p:sp>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9347" y="1916832"/>
            <a:ext cx="1126332" cy="124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5" name="Group 14"/>
          <p:cNvGrpSpPr/>
          <p:nvPr/>
        </p:nvGrpSpPr>
        <p:grpSpPr>
          <a:xfrm>
            <a:off x="6084169" y="3326624"/>
            <a:ext cx="2888080" cy="1520085"/>
            <a:chOff x="6084169" y="3326624"/>
            <a:chExt cx="2888080" cy="1520085"/>
          </a:xfrm>
        </p:grpSpPr>
        <p:pic>
          <p:nvPicPr>
            <p:cNvPr id="12" name="Picture 2">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85653">
              <a:off x="6084169" y="3326624"/>
              <a:ext cx="2363853" cy="129165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rot="5728097">
              <a:off x="7995745" y="3870204"/>
              <a:ext cx="1375928" cy="577081"/>
            </a:xfrm>
            <a:prstGeom prst="rect">
              <a:avLst/>
            </a:prstGeom>
          </p:spPr>
          <p:txBody>
            <a:bodyPr wrap="square">
              <a:spAutoFit/>
            </a:bodyPr>
            <a:lstStyle/>
            <a:p>
              <a:r>
                <a:rPr lang="en-GB" sz="1050" dirty="0" smtClean="0">
                  <a:latin typeface="Arial" pitchFamily="34" charset="0"/>
                  <a:cs typeface="Arial" pitchFamily="34" charset="0"/>
                </a:rPr>
                <a:t>M. </a:t>
              </a:r>
              <a:r>
                <a:rPr lang="en-GB" sz="1050" dirty="0" err="1" smtClean="0">
                  <a:latin typeface="Arial" pitchFamily="34" charset="0"/>
                  <a:cs typeface="Arial" pitchFamily="34" charset="0"/>
                </a:rPr>
                <a:t>Farinelli</a:t>
              </a:r>
              <a:r>
                <a:rPr lang="en-GB" sz="1050" dirty="0" smtClean="0">
                  <a:latin typeface="Arial" pitchFamily="34" charset="0"/>
                  <a:cs typeface="Arial" pitchFamily="34" charset="0"/>
                </a:rPr>
                <a:t> et </a:t>
              </a:r>
              <a:r>
                <a:rPr lang="en-GB" sz="1050" dirty="0">
                  <a:latin typeface="Arial" pitchFamily="34" charset="0"/>
                  <a:cs typeface="Arial" pitchFamily="34" charset="0"/>
                </a:rPr>
                <a:t>al. (2012) </a:t>
              </a:r>
              <a:r>
                <a:rPr lang="en-GB" sz="1050" dirty="0" err="1" smtClean="0">
                  <a:latin typeface="Arial" pitchFamily="34" charset="0"/>
                  <a:cs typeface="Arial" pitchFamily="34" charset="0"/>
                </a:rPr>
                <a:t>PLoS</a:t>
              </a:r>
              <a:r>
                <a:rPr lang="en-GB" sz="1050" dirty="0" smtClean="0">
                  <a:latin typeface="Arial" pitchFamily="34" charset="0"/>
                  <a:cs typeface="Arial" pitchFamily="34" charset="0"/>
                </a:rPr>
                <a:t> </a:t>
              </a:r>
              <a:r>
                <a:rPr lang="en-GB" sz="1050" dirty="0">
                  <a:latin typeface="Arial" pitchFamily="34" charset="0"/>
                  <a:cs typeface="Arial" pitchFamily="34" charset="0"/>
                </a:rPr>
                <a:t>ONE 7(3): </a:t>
              </a:r>
              <a:r>
                <a:rPr lang="en-GB" sz="1050" dirty="0" smtClean="0">
                  <a:latin typeface="Arial" pitchFamily="34" charset="0"/>
                  <a:cs typeface="Arial" pitchFamily="34" charset="0"/>
                </a:rPr>
                <a:t>e34047</a:t>
              </a:r>
              <a:endParaRPr lang="en-GB" sz="1050" dirty="0">
                <a:latin typeface="Arial" pitchFamily="34" charset="0"/>
                <a:cs typeface="Arial" pitchFamily="34" charset="0"/>
              </a:endParaRPr>
            </a:p>
          </p:txBody>
        </p:sp>
      </p:grpSp>
      <p:pic>
        <p:nvPicPr>
          <p:cNvPr id="10"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31793" y="4005064"/>
            <a:ext cx="1860487" cy="150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5220072" y="5445224"/>
            <a:ext cx="1584176" cy="276999"/>
          </a:xfrm>
          <a:prstGeom prst="rect">
            <a:avLst/>
          </a:prstGeom>
        </p:spPr>
        <p:txBody>
          <a:bodyPr wrap="square">
            <a:spAutoFit/>
          </a:bodyPr>
          <a:lstStyle/>
          <a:p>
            <a:r>
              <a:rPr lang="en-GB" sz="1200" dirty="0" smtClean="0">
                <a:latin typeface="Arial" pitchFamily="34" charset="0"/>
                <a:cs typeface="Arial" pitchFamily="34" charset="0"/>
                <a:hlinkClick r:id="rId8"/>
              </a:rPr>
              <a:t>www.texample.net</a:t>
            </a:r>
            <a:r>
              <a:rPr lang="en-GB" sz="1200" dirty="0" smtClean="0">
                <a:latin typeface="Arial" pitchFamily="34" charset="0"/>
                <a:cs typeface="Arial" pitchFamily="34" charset="0"/>
              </a:rPr>
              <a:t>  </a:t>
            </a:r>
            <a:endParaRPr lang="en-GB" sz="1200" dirty="0">
              <a:latin typeface="Arial" pitchFamily="34" charset="0"/>
              <a:cs typeface="Arial" pitchFamily="34" charset="0"/>
            </a:endParaRPr>
          </a:p>
        </p:txBody>
      </p:sp>
      <p:pic>
        <p:nvPicPr>
          <p:cNvPr id="8" name="Picture 4" descr="Q:\Preservation\PrePARe Project\Work\Training\pictures\ruler.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649141" y="5412123"/>
            <a:ext cx="2315347" cy="897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8362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7584" y="1988840"/>
            <a:ext cx="7920880" cy="1872208"/>
          </a:xfrm>
        </p:spPr>
        <p:txBody>
          <a:bodyPr>
            <a:noAutofit/>
          </a:bodyPr>
          <a:lstStyle/>
          <a:p>
            <a:r>
              <a:rPr lang="en-GB" sz="5400" b="0" cap="none" dirty="0"/>
              <a:t>W</a:t>
            </a:r>
            <a:r>
              <a:rPr lang="en-GB" sz="5400" b="0" cap="none" dirty="0" smtClean="0"/>
              <a:t>hat happens at the </a:t>
            </a:r>
            <a:br>
              <a:rPr lang="en-GB" sz="5400" b="0" cap="none" dirty="0" smtClean="0"/>
            </a:br>
            <a:r>
              <a:rPr lang="en-GB" sz="5400" b="0" cap="none" dirty="0" smtClean="0"/>
              <a:t>end of the project?</a:t>
            </a:r>
            <a:endParaRPr lang="en-GB" sz="5400" b="0" cap="none" dirty="0"/>
          </a:p>
        </p:txBody>
      </p:sp>
    </p:spTree>
    <p:extLst>
      <p:ext uri="{BB962C8B-B14F-4D97-AF65-F5344CB8AC3E}">
        <p14:creationId xmlns:p14="http://schemas.microsoft.com/office/powerpoint/2010/main" val="4135028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Why share data? Be a trailblazer!</a:t>
            </a:r>
            <a:endParaRPr lang="en-GB" dirty="0"/>
          </a:p>
        </p:txBody>
      </p:sp>
      <p:sp>
        <p:nvSpPr>
          <p:cNvPr id="3" name="Content Placeholder 2"/>
          <p:cNvSpPr>
            <a:spLocks noGrp="1"/>
          </p:cNvSpPr>
          <p:nvPr>
            <p:ph idx="1"/>
          </p:nvPr>
        </p:nvSpPr>
        <p:spPr>
          <a:xfrm>
            <a:off x="467544" y="1412776"/>
            <a:ext cx="7772400" cy="4114800"/>
          </a:xfrm>
        </p:spPr>
        <p:txBody>
          <a:bodyPr>
            <a:normAutofit lnSpcReduction="10000"/>
          </a:bodyPr>
          <a:lstStyle/>
          <a:p>
            <a:r>
              <a:rPr lang="en-GB" sz="2800" dirty="0" smtClean="0"/>
              <a:t>A paradigm shift in how research outputs are viewed is occurring</a:t>
            </a:r>
          </a:p>
          <a:p>
            <a:r>
              <a:rPr lang="en-GB" sz="2800" dirty="0" smtClean="0"/>
              <a:t>Data outputs are of increasing importance – and are likely to become even more so</a:t>
            </a:r>
          </a:p>
          <a:p>
            <a:pPr marL="576000" lvl="2" indent="-282575">
              <a:spcBef>
                <a:spcPct val="0"/>
              </a:spcBef>
            </a:pPr>
            <a:r>
              <a:rPr lang="en-GB" sz="2500" dirty="0"/>
              <a:t>Major journals are </a:t>
            </a:r>
            <a:r>
              <a:rPr lang="en-GB" sz="2500" dirty="0" smtClean="0"/>
              <a:t>increasingly</a:t>
            </a:r>
            <a:br>
              <a:rPr lang="en-GB" sz="2500" dirty="0" smtClean="0"/>
            </a:br>
            <a:r>
              <a:rPr lang="en-GB" sz="2500" dirty="0" smtClean="0"/>
              <a:t>looking </a:t>
            </a:r>
            <a:r>
              <a:rPr lang="en-GB" sz="2500" dirty="0"/>
              <a:t>to publish datasets </a:t>
            </a:r>
            <a:r>
              <a:rPr lang="en-GB" sz="2500" dirty="0" smtClean="0"/>
              <a:t/>
            </a:r>
            <a:br>
              <a:rPr lang="en-GB" sz="2500" dirty="0" smtClean="0"/>
            </a:br>
            <a:r>
              <a:rPr lang="en-GB" sz="2500" dirty="0" smtClean="0"/>
              <a:t>alongside </a:t>
            </a:r>
            <a:r>
              <a:rPr lang="en-GB" sz="2500" dirty="0"/>
              <a:t>articles</a:t>
            </a:r>
          </a:p>
          <a:p>
            <a:r>
              <a:rPr lang="en-GB" sz="2800" dirty="0" smtClean="0"/>
              <a:t>Be at the forefront of an </a:t>
            </a:r>
            <a:br>
              <a:rPr lang="en-GB" sz="2800" dirty="0" smtClean="0"/>
            </a:br>
            <a:r>
              <a:rPr lang="en-GB" sz="2800" dirty="0" smtClean="0"/>
              <a:t>important shift in the </a:t>
            </a:r>
            <a:br>
              <a:rPr lang="en-GB" sz="2800" dirty="0" smtClean="0"/>
            </a:br>
            <a:r>
              <a:rPr lang="en-GB" sz="2800" dirty="0" smtClean="0"/>
              <a:t>academic world</a:t>
            </a:r>
            <a:endParaRPr lang="en-GB" sz="2800" dirty="0"/>
          </a:p>
        </p:txBody>
      </p:sp>
      <p:pic>
        <p:nvPicPr>
          <p:cNvPr id="3080" name="Picture 8" descr="C:\Documents and Settings\oucs0042\Local Settings\Temporary Internet Files\Content.IE5\5S63W1MN\MC900149882[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3858" y="3429000"/>
            <a:ext cx="3236614" cy="2171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45459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anose="020B0604020202020204" pitchFamily="34" charset="0"/>
                <a:cs typeface="Arial" panose="020B0604020202020204" pitchFamily="34" charset="0"/>
              </a:rPr>
              <a:t>What is data?</a:t>
            </a:r>
          </a:p>
        </p:txBody>
      </p:sp>
      <p:sp>
        <p:nvSpPr>
          <p:cNvPr id="3" name="Content Placeholder 2"/>
          <p:cNvSpPr>
            <a:spLocks noGrp="1"/>
          </p:cNvSpPr>
          <p:nvPr>
            <p:ph idx="1"/>
          </p:nvPr>
        </p:nvSpPr>
        <p:spPr>
          <a:xfrm>
            <a:off x="685800" y="1340768"/>
            <a:ext cx="7772400" cy="3970784"/>
          </a:xfrm>
        </p:spPr>
        <p:txBody>
          <a:bodyPr/>
          <a:lstStyle/>
          <a:p>
            <a:pPr marL="0" indent="0">
              <a:spcAft>
                <a:spcPct val="0"/>
              </a:spcAft>
              <a:buFontTx/>
              <a:buNone/>
            </a:pPr>
            <a:r>
              <a:rPr lang="en-GB" sz="2600" dirty="0">
                <a:latin typeface="Arial" panose="020B0604020202020204" pitchFamily="34" charset="0"/>
                <a:cs typeface="Arial" panose="020B0604020202020204" pitchFamily="34" charset="0"/>
              </a:rPr>
              <a:t>“A reinterpretable representation of information in a formalized manner suitable for communication, interpretation, or processing</a:t>
            </a:r>
            <a:r>
              <a:rPr lang="en-GB" sz="2600" dirty="0" smtClean="0">
                <a:latin typeface="Arial" panose="020B0604020202020204" pitchFamily="34" charset="0"/>
                <a:cs typeface="Arial" panose="020B0604020202020204" pitchFamily="34" charset="0"/>
              </a:rPr>
              <a:t>.” 	</a:t>
            </a:r>
            <a:endParaRPr lang="en-GB" sz="800" dirty="0" smtClean="0">
              <a:latin typeface="Arial" panose="020B0604020202020204" pitchFamily="34" charset="0"/>
              <a:cs typeface="Arial" panose="020B0604020202020204" pitchFamily="34" charset="0"/>
            </a:endParaRPr>
          </a:p>
          <a:p>
            <a:pPr marL="0" indent="0">
              <a:spcAft>
                <a:spcPct val="0"/>
              </a:spcAft>
              <a:buFontTx/>
              <a:buNone/>
            </a:pPr>
            <a:r>
              <a:rPr lang="en-GB" sz="800" dirty="0" smtClean="0">
                <a:latin typeface="Arial" panose="020B0604020202020204" pitchFamily="34" charset="0"/>
                <a:cs typeface="Arial" panose="020B0604020202020204" pitchFamily="34" charset="0"/>
              </a:rPr>
              <a:t/>
            </a:r>
            <a:br>
              <a:rPr lang="en-GB" sz="800" dirty="0" smtClean="0">
                <a:latin typeface="Arial" panose="020B0604020202020204" pitchFamily="34" charset="0"/>
                <a:cs typeface="Arial" panose="020B0604020202020204" pitchFamily="34" charset="0"/>
              </a:rPr>
            </a:br>
            <a:r>
              <a:rPr lang="en-GB" sz="1800" dirty="0" smtClean="0">
                <a:latin typeface="Arial" panose="020B0604020202020204" pitchFamily="34" charset="0"/>
                <a:cs typeface="Arial" panose="020B0604020202020204" pitchFamily="34" charset="0"/>
              </a:rPr>
              <a:t>Digital </a:t>
            </a:r>
            <a:r>
              <a:rPr lang="en-GB" sz="1800" dirty="0">
                <a:latin typeface="Arial" panose="020B0604020202020204" pitchFamily="34" charset="0"/>
                <a:cs typeface="Arial" panose="020B0604020202020204" pitchFamily="34" charset="0"/>
              </a:rPr>
              <a:t>Curation Centre</a:t>
            </a:r>
          </a:p>
          <a:p>
            <a:endParaRPr lang="en-GB" dirty="0">
              <a:latin typeface="Arial" panose="020B0604020202020204" pitchFamily="34" charset="0"/>
              <a:cs typeface="Arial" panose="020B0604020202020204" pitchFamily="34" charset="0"/>
            </a:endParaRPr>
          </a:p>
        </p:txBody>
      </p:sp>
      <p:pic>
        <p:nvPicPr>
          <p:cNvPr id="8" name="Picture 4" descr="Q:\Research Data Management\RDM_modules\pictures\binary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339351">
            <a:off x="615523" y="3461436"/>
            <a:ext cx="2354262"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891054">
            <a:off x="4440235" y="3675077"/>
            <a:ext cx="2630487" cy="1889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410947">
            <a:off x="6335955" y="3527638"/>
            <a:ext cx="1866900" cy="264953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rot="21161785">
            <a:off x="2112784" y="3593868"/>
            <a:ext cx="2771775" cy="19939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rot="258102">
            <a:off x="2674440" y="4559608"/>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6" descr="C:\Temporary Internet Files\Content.IE5\53Y73X9U\MC900441492[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723621">
            <a:off x="5328945" y="5105653"/>
            <a:ext cx="1165225"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7" descr="C:\Temporary Internet Files\Content.IE5\53Y73X9U\MC900441506[1].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8203" y="3100706"/>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9" descr="C:\Temporary Internet Files\Content.IE5\53Y73X9U\MC900433865[1].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20331762">
            <a:off x="851255" y="5009729"/>
            <a:ext cx="11414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002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30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300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45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60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nodeType="withEffect">
                                  <p:stCondLst>
                                    <p:cond delay="750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nodeType="withEffect">
                                  <p:stCondLst>
                                    <p:cond delay="900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fade">
                                      <p:cBhvr>
                                        <p:cTn id="35" dur="2000"/>
                                        <p:tgtEl>
                                          <p:spTgt spid="3">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 end="1"/>
                                            </p:txEl>
                                          </p:spTgt>
                                        </p:tgtEl>
                                        <p:attrNameLst>
                                          <p:attrName>style.visibility</p:attrName>
                                        </p:attrNameLst>
                                      </p:cBhvr>
                                      <p:to>
                                        <p:strVal val="visible"/>
                                      </p:to>
                                    </p:set>
                                    <p:animEffect transition="in" filter="fade">
                                      <p:cBhvr>
                                        <p:cTn id="38"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Why share data?</a:t>
            </a:r>
            <a:endParaRPr lang="en-GB" dirty="0"/>
          </a:p>
        </p:txBody>
      </p:sp>
      <p:pic>
        <p:nvPicPr>
          <p:cNvPr id="1026" name="Picture 2" descr="open-benefits-ubiquity-pres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635" y="1268760"/>
            <a:ext cx="7170730" cy="4852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8397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 name="TextBox 8"/>
          <p:cNvSpPr txBox="1"/>
          <p:nvPr/>
        </p:nvSpPr>
        <p:spPr>
          <a:xfrm>
            <a:off x="251520" y="5322694"/>
            <a:ext cx="8640960" cy="338554"/>
          </a:xfrm>
          <a:prstGeom prst="rect">
            <a:avLst/>
          </a:prstGeom>
          <a:noFill/>
        </p:spPr>
        <p:txBody>
          <a:bodyPr wrap="square" rtlCol="0">
            <a:spAutoFit/>
          </a:bodyPr>
          <a:lstStyle/>
          <a:p>
            <a:pPr algn="ctr"/>
            <a:r>
              <a:rPr lang="en-GB" sz="1600" dirty="0" smtClean="0"/>
              <a:t>Video by NYU Health Sciences Libraries: </a:t>
            </a:r>
            <a:r>
              <a:rPr lang="en-GB" sz="1600" dirty="0">
                <a:hlinkClick r:id="rId3"/>
              </a:rPr>
              <a:t>http://</a:t>
            </a:r>
            <a:r>
              <a:rPr lang="en-GB" sz="1600" dirty="0" smtClean="0">
                <a:hlinkClick r:id="rId3"/>
              </a:rPr>
              <a:t>www.youtube.com/watch?v=N2zK3sAtr-4</a:t>
            </a:r>
            <a:endParaRPr lang="en-GB" sz="1600" dirty="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698" y="548680"/>
            <a:ext cx="7999413"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78069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Data sharing – concerns</a:t>
            </a:r>
            <a:endParaRPr lang="en-GB" dirty="0"/>
          </a:p>
        </p:txBody>
      </p:sp>
      <p:sp>
        <p:nvSpPr>
          <p:cNvPr id="6" name="Content Placeholder 5"/>
          <p:cNvSpPr>
            <a:spLocks noGrp="1"/>
          </p:cNvSpPr>
          <p:nvPr>
            <p:ph idx="1"/>
          </p:nvPr>
        </p:nvSpPr>
        <p:spPr/>
        <p:txBody>
          <a:bodyPr/>
          <a:lstStyle/>
          <a:p>
            <a:r>
              <a:rPr lang="en-GB" sz="2800" dirty="0" smtClean="0"/>
              <a:t>Ethical concerns</a:t>
            </a:r>
          </a:p>
          <a:p>
            <a:pPr lvl="1"/>
            <a:r>
              <a:rPr lang="en-GB" sz="2500" dirty="0" smtClean="0"/>
              <a:t>Confidential or sensitive data</a:t>
            </a:r>
          </a:p>
          <a:p>
            <a:r>
              <a:rPr lang="en-GB" sz="2800" dirty="0" smtClean="0"/>
              <a:t>Legal concerns</a:t>
            </a:r>
          </a:p>
          <a:p>
            <a:pPr lvl="1"/>
            <a:r>
              <a:rPr lang="en-GB" sz="2500" dirty="0" smtClean="0"/>
              <a:t>Third party data</a:t>
            </a:r>
          </a:p>
          <a:p>
            <a:r>
              <a:rPr lang="en-GB" sz="2800" dirty="0" smtClean="0"/>
              <a:t>Professional concerns</a:t>
            </a:r>
          </a:p>
          <a:p>
            <a:pPr lvl="1"/>
            <a:r>
              <a:rPr lang="en-GB" sz="2500" dirty="0" smtClean="0"/>
              <a:t>Intended publication</a:t>
            </a:r>
          </a:p>
          <a:p>
            <a:pPr lvl="1"/>
            <a:r>
              <a:rPr lang="en-GB" sz="2500" dirty="0"/>
              <a:t>Commercial issues (e.g. patent protection</a:t>
            </a:r>
            <a:r>
              <a:rPr lang="en-GB" sz="2500" dirty="0" smtClean="0"/>
              <a:t>)</a:t>
            </a:r>
            <a:endParaRPr lang="en-GB" sz="2500" dirty="0"/>
          </a:p>
        </p:txBody>
      </p:sp>
      <p:pic>
        <p:nvPicPr>
          <p:cNvPr id="4109" name="Picture 13" descr="C:\Documents and Settings\oucs0042\Local Settings\Temporary Internet Files\Content.IE5\5S63W1MN\MP900309625[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235784"/>
            <a:ext cx="2232248" cy="3129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8741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5" name="Group 4"/>
          <p:cNvGrpSpPr/>
          <p:nvPr/>
        </p:nvGrpSpPr>
        <p:grpSpPr>
          <a:xfrm>
            <a:off x="1660258" y="2363171"/>
            <a:ext cx="5823484" cy="3298077"/>
            <a:chOff x="3375614" y="3704622"/>
            <a:chExt cx="5487258" cy="2932746"/>
          </a:xfrm>
        </p:grpSpPr>
        <p:pic>
          <p:nvPicPr>
            <p:cNvPr id="10" name="Picture 3" descr="Q:\Preservation\PrePARe Project\Work\Training\pictures\redac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5614" y="3704622"/>
              <a:ext cx="5487258" cy="293274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3437894" y="4811937"/>
              <a:ext cx="1147836" cy="1900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3823328" y="5990062"/>
              <a:ext cx="1039826" cy="1900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4126611" y="6180089"/>
              <a:ext cx="519913" cy="1900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5349438" y="5892057"/>
              <a:ext cx="519913" cy="1900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5628938" y="4861281"/>
              <a:ext cx="620651" cy="1900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6769503" y="4420710"/>
              <a:ext cx="433261" cy="1900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7852653" y="4370349"/>
              <a:ext cx="342429" cy="6810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6928720" y="5918054"/>
              <a:ext cx="620651" cy="1900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7542327" y="5892057"/>
              <a:ext cx="873566" cy="1900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863154" y="4379889"/>
              <a:ext cx="765783" cy="1900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4917390" y="3973838"/>
              <a:ext cx="620651" cy="1900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3720675" y="3973838"/>
              <a:ext cx="620651" cy="1900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5987512" y="5702030"/>
              <a:ext cx="524154" cy="1900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213263" y="5460009"/>
              <a:ext cx="823196" cy="1900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rot="5400000">
              <a:off x="6929229" y="4629263"/>
              <a:ext cx="734458" cy="2166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rot="5400000">
              <a:off x="5607755" y="4334722"/>
              <a:ext cx="589085" cy="2166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5079785" y="5460009"/>
              <a:ext cx="413062" cy="1900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3765916" y="3803825"/>
              <a:ext cx="793956" cy="1900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4341326" y="3973838"/>
              <a:ext cx="620651" cy="1900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5410308" y="5047798"/>
              <a:ext cx="839280" cy="1900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2" name="TextBox 31"/>
          <p:cNvSpPr txBox="1"/>
          <p:nvPr/>
        </p:nvSpPr>
        <p:spPr>
          <a:xfrm rot="20319539">
            <a:off x="2000756" y="3397661"/>
            <a:ext cx="5142489" cy="1015663"/>
          </a:xfrm>
          <a:prstGeom prst="rect">
            <a:avLst/>
          </a:prstGeom>
          <a:solidFill>
            <a:schemeClr val="bg1">
              <a:alpha val="77000"/>
            </a:schemeClr>
          </a:solidFill>
          <a:ln w="152400">
            <a:solidFill>
              <a:srgbClr val="FF0000"/>
            </a:solidFill>
            <a:prstDash val="sysDash"/>
          </a:ln>
        </p:spPr>
        <p:txBody>
          <a:bodyPr wrap="square" rtlCol="0">
            <a:spAutoFit/>
          </a:bodyPr>
          <a:lstStyle/>
          <a:p>
            <a:pPr algn="ctr"/>
            <a:r>
              <a:rPr lang="en-GB" sz="6000" dirty="0" smtClean="0">
                <a:solidFill>
                  <a:srgbClr val="FF0000"/>
                </a:solidFill>
                <a:latin typeface="Stencil" pitchFamily="82" charset="0"/>
              </a:rPr>
              <a:t>EMBARGOED</a:t>
            </a:r>
            <a:endParaRPr lang="en-GB" sz="6000" dirty="0">
              <a:solidFill>
                <a:srgbClr val="FF0000"/>
              </a:solidFill>
              <a:latin typeface="Stencil" pitchFamily="82" charset="0"/>
            </a:endParaRPr>
          </a:p>
        </p:txBody>
      </p:sp>
      <p:sp>
        <p:nvSpPr>
          <p:cNvPr id="35" name="Content Placeholder 2"/>
          <p:cNvSpPr txBox="1">
            <a:spLocks/>
          </p:cNvSpPr>
          <p:nvPr/>
        </p:nvSpPr>
        <p:spPr>
          <a:xfrm>
            <a:off x="457200" y="1268760"/>
            <a:ext cx="8507288" cy="1040285"/>
          </a:xfrm>
          <a:prstGeom prst="rect">
            <a:avLst/>
          </a:prstGeom>
        </p:spPr>
        <p:txBody>
          <a:bodyPr wrap="square">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smtClean="0">
                <a:latin typeface="Arial" pitchFamily="34" charset="0"/>
                <a:cs typeface="Arial" pitchFamily="34" charset="0"/>
              </a:rPr>
              <a:t>Redact or embargo if there is good reason</a:t>
            </a:r>
          </a:p>
          <a:p>
            <a:r>
              <a:rPr lang="en-GB" sz="2800" dirty="0" smtClean="0">
                <a:latin typeface="Arial" pitchFamily="34" charset="0"/>
                <a:cs typeface="Arial" pitchFamily="34" charset="0"/>
              </a:rPr>
              <a:t>Planning ahead can reduce difficulties </a:t>
            </a:r>
            <a:endParaRPr lang="en-GB" sz="2400" dirty="0" smtClean="0">
              <a:latin typeface="Arial" pitchFamily="34" charset="0"/>
              <a:cs typeface="Arial" pitchFamily="34" charset="0"/>
            </a:endParaRPr>
          </a:p>
        </p:txBody>
      </p:sp>
      <p:sp>
        <p:nvSpPr>
          <p:cNvPr id="31" name="Title 1"/>
          <p:cNvSpPr txBox="1">
            <a:spLocks/>
          </p:cNvSpPr>
          <p:nvPr/>
        </p:nvSpPr>
        <p:spPr>
          <a:xfrm>
            <a:off x="685800" y="287338"/>
            <a:ext cx="7772400" cy="935037"/>
          </a:xfrm>
          <a:prstGeom prst="rect">
            <a:avLst/>
          </a:prstGeom>
        </p:spPr>
        <p:txBody>
          <a:bodyPr/>
          <a:lstStyle>
            <a:lvl1pPr algn="l" rtl="0" eaLnBrk="1" fontAlgn="base" hangingPunct="1">
              <a:lnSpc>
                <a:spcPts val="3700"/>
              </a:lnSpc>
              <a:spcBef>
                <a:spcPct val="0"/>
              </a:spcBef>
              <a:spcAft>
                <a:spcPct val="0"/>
              </a:spcAft>
              <a:defRPr sz="3200">
                <a:solidFill>
                  <a:srgbClr val="002147"/>
                </a:solidFill>
                <a:latin typeface="+mj-lt"/>
                <a:ea typeface="+mj-ea"/>
                <a:cs typeface="+mj-cs"/>
              </a:defRPr>
            </a:lvl1pPr>
            <a:lvl2pPr algn="l" rtl="0" eaLnBrk="1" fontAlgn="base" hangingPunct="1">
              <a:lnSpc>
                <a:spcPts val="3700"/>
              </a:lnSpc>
              <a:spcBef>
                <a:spcPct val="0"/>
              </a:spcBef>
              <a:spcAft>
                <a:spcPct val="0"/>
              </a:spcAft>
              <a:defRPr sz="3200">
                <a:solidFill>
                  <a:srgbClr val="002147"/>
                </a:solidFill>
                <a:latin typeface="Arial" charset="0"/>
                <a:ea typeface="ＭＳ Ｐゴシック" pitchFamily="1" charset="-128"/>
              </a:defRPr>
            </a:lvl2pPr>
            <a:lvl3pPr algn="l" rtl="0" eaLnBrk="1" fontAlgn="base" hangingPunct="1">
              <a:lnSpc>
                <a:spcPts val="3700"/>
              </a:lnSpc>
              <a:spcBef>
                <a:spcPct val="0"/>
              </a:spcBef>
              <a:spcAft>
                <a:spcPct val="0"/>
              </a:spcAft>
              <a:defRPr sz="3200">
                <a:solidFill>
                  <a:srgbClr val="002147"/>
                </a:solidFill>
                <a:latin typeface="Arial" charset="0"/>
                <a:ea typeface="ＭＳ Ｐゴシック" pitchFamily="1" charset="-128"/>
              </a:defRPr>
            </a:lvl3pPr>
            <a:lvl4pPr algn="l" rtl="0" eaLnBrk="1" fontAlgn="base" hangingPunct="1">
              <a:lnSpc>
                <a:spcPts val="3700"/>
              </a:lnSpc>
              <a:spcBef>
                <a:spcPct val="0"/>
              </a:spcBef>
              <a:spcAft>
                <a:spcPct val="0"/>
              </a:spcAft>
              <a:defRPr sz="3200">
                <a:solidFill>
                  <a:srgbClr val="002147"/>
                </a:solidFill>
                <a:latin typeface="Arial" charset="0"/>
                <a:ea typeface="ＭＳ Ｐゴシック" pitchFamily="1" charset="-128"/>
              </a:defRPr>
            </a:lvl4pPr>
            <a:lvl5pPr algn="l" rtl="0" eaLnBrk="1" fontAlgn="base" hangingPunct="1">
              <a:lnSpc>
                <a:spcPts val="3700"/>
              </a:lnSpc>
              <a:spcBef>
                <a:spcPct val="0"/>
              </a:spcBef>
              <a:spcAft>
                <a:spcPct val="0"/>
              </a:spcAft>
              <a:defRPr sz="3200">
                <a:solidFill>
                  <a:srgbClr val="002147"/>
                </a:solidFill>
                <a:latin typeface="Arial" charset="0"/>
                <a:ea typeface="ＭＳ Ｐゴシック" pitchFamily="1" charset="-128"/>
              </a:defRPr>
            </a:lvl5pPr>
            <a:lvl6pPr marL="457200" algn="l" rtl="0" eaLnBrk="1" fontAlgn="base" hangingPunct="1">
              <a:lnSpc>
                <a:spcPts val="3700"/>
              </a:lnSpc>
              <a:spcBef>
                <a:spcPct val="0"/>
              </a:spcBef>
              <a:spcAft>
                <a:spcPct val="0"/>
              </a:spcAft>
              <a:defRPr sz="3200">
                <a:solidFill>
                  <a:srgbClr val="002147"/>
                </a:solidFill>
                <a:latin typeface="Arial" charset="0"/>
                <a:ea typeface="ＭＳ Ｐゴシック" pitchFamily="1" charset="-128"/>
              </a:defRPr>
            </a:lvl6pPr>
            <a:lvl7pPr marL="914400" algn="l" rtl="0" eaLnBrk="1" fontAlgn="base" hangingPunct="1">
              <a:lnSpc>
                <a:spcPts val="3700"/>
              </a:lnSpc>
              <a:spcBef>
                <a:spcPct val="0"/>
              </a:spcBef>
              <a:spcAft>
                <a:spcPct val="0"/>
              </a:spcAft>
              <a:defRPr sz="3200">
                <a:solidFill>
                  <a:srgbClr val="002147"/>
                </a:solidFill>
                <a:latin typeface="Arial" charset="0"/>
                <a:ea typeface="ＭＳ Ｐゴシック" pitchFamily="1" charset="-128"/>
              </a:defRPr>
            </a:lvl7pPr>
            <a:lvl8pPr marL="1371600" algn="l" rtl="0" eaLnBrk="1" fontAlgn="base" hangingPunct="1">
              <a:lnSpc>
                <a:spcPts val="3700"/>
              </a:lnSpc>
              <a:spcBef>
                <a:spcPct val="0"/>
              </a:spcBef>
              <a:spcAft>
                <a:spcPct val="0"/>
              </a:spcAft>
              <a:defRPr sz="3200">
                <a:solidFill>
                  <a:srgbClr val="002147"/>
                </a:solidFill>
                <a:latin typeface="Arial" charset="0"/>
                <a:ea typeface="ＭＳ Ｐゴシック" pitchFamily="1" charset="-128"/>
              </a:defRPr>
            </a:lvl8pPr>
            <a:lvl9pPr marL="1828800" algn="l" rtl="0" eaLnBrk="1" fontAlgn="base" hangingPunct="1">
              <a:lnSpc>
                <a:spcPts val="3700"/>
              </a:lnSpc>
              <a:spcBef>
                <a:spcPct val="0"/>
              </a:spcBef>
              <a:spcAft>
                <a:spcPct val="0"/>
              </a:spcAft>
              <a:defRPr sz="3200">
                <a:solidFill>
                  <a:srgbClr val="002147"/>
                </a:solidFill>
                <a:latin typeface="Arial" charset="0"/>
                <a:ea typeface="ＭＳ Ｐゴシック" pitchFamily="1" charset="-128"/>
              </a:defRPr>
            </a:lvl9pPr>
          </a:lstStyle>
          <a:p>
            <a:r>
              <a:rPr lang="en-GB" dirty="0" smtClean="0"/>
              <a:t>Data sharing – concerns</a:t>
            </a:r>
            <a:endParaRPr lang="en-GB" dirty="0"/>
          </a:p>
        </p:txBody>
      </p:sp>
    </p:spTree>
    <p:extLst>
      <p:ext uri="{BB962C8B-B14F-4D97-AF65-F5344CB8AC3E}">
        <p14:creationId xmlns:p14="http://schemas.microsoft.com/office/powerpoint/2010/main" val="336020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50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GB" dirty="0" smtClean="0"/>
              <a:t>What data should you keep?</a:t>
            </a:r>
            <a:endParaRPr lang="en-GB"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693306"/>
            <a:ext cx="8964488" cy="3280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80853" y="5373216"/>
            <a:ext cx="7992888" cy="1200329"/>
          </a:xfrm>
          <a:prstGeom prst="rect">
            <a:avLst/>
          </a:prstGeom>
          <a:noFill/>
        </p:spPr>
        <p:txBody>
          <a:bodyPr wrap="square" rtlCol="0">
            <a:spAutoFit/>
          </a:bodyPr>
          <a:lstStyle/>
          <a:p>
            <a:r>
              <a:rPr lang="en-GB" dirty="0" smtClean="0"/>
              <a:t>Checklist can be found at:</a:t>
            </a:r>
          </a:p>
          <a:p>
            <a:r>
              <a:rPr lang="en-GB" dirty="0" smtClean="0">
                <a:hlinkClick r:id="rId4"/>
              </a:rPr>
              <a:t>www.lib.cam.ac.uk/dataman/resources/PrePARe_selection_retention_checklist.pdf</a:t>
            </a:r>
            <a:r>
              <a:rPr lang="en-GB" dirty="0" smtClean="0"/>
              <a:t> </a:t>
            </a:r>
            <a:endParaRPr lang="en-GB" dirty="0"/>
          </a:p>
        </p:txBody>
      </p:sp>
    </p:spTree>
    <p:extLst>
      <p:ext uri="{BB962C8B-B14F-4D97-AF65-F5344CB8AC3E}">
        <p14:creationId xmlns:p14="http://schemas.microsoft.com/office/powerpoint/2010/main" val="30856643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GB" dirty="0" smtClean="0"/>
              <a:t>What data should you bin?</a:t>
            </a:r>
            <a:endParaRPr lang="en-GB" dirty="0"/>
          </a:p>
        </p:txBody>
      </p:sp>
      <p:sp>
        <p:nvSpPr>
          <p:cNvPr id="3" name="TextBox 2"/>
          <p:cNvSpPr txBox="1"/>
          <p:nvPr/>
        </p:nvSpPr>
        <p:spPr>
          <a:xfrm>
            <a:off x="380853" y="5373216"/>
            <a:ext cx="7992888" cy="1200329"/>
          </a:xfrm>
          <a:prstGeom prst="rect">
            <a:avLst/>
          </a:prstGeom>
          <a:noFill/>
        </p:spPr>
        <p:txBody>
          <a:bodyPr wrap="square" rtlCol="0">
            <a:spAutoFit/>
          </a:bodyPr>
          <a:lstStyle/>
          <a:p>
            <a:r>
              <a:rPr lang="en-GB" dirty="0" smtClean="0">
                <a:solidFill>
                  <a:prstClr val="black"/>
                </a:solidFill>
              </a:rPr>
              <a:t>Checklist can be found at:</a:t>
            </a:r>
          </a:p>
          <a:p>
            <a:r>
              <a:rPr lang="en-GB" dirty="0" smtClean="0">
                <a:solidFill>
                  <a:prstClr val="black"/>
                </a:solidFill>
                <a:hlinkClick r:id="rId3"/>
              </a:rPr>
              <a:t>www.lib.cam.ac.uk/dataman/resources/PrePARe_selection_retention_checklist.pdf</a:t>
            </a:r>
            <a:r>
              <a:rPr lang="en-GB" dirty="0" smtClean="0">
                <a:solidFill>
                  <a:prstClr val="black"/>
                </a:solidFill>
              </a:rPr>
              <a:t> </a:t>
            </a:r>
            <a:endParaRPr lang="en-GB" dirty="0">
              <a:solidFill>
                <a:prstClr val="black"/>
              </a:solidFill>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677128"/>
            <a:ext cx="8928992" cy="3119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14617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899592" y="2060848"/>
            <a:ext cx="7056784" cy="1656184"/>
          </a:xfrm>
        </p:spPr>
        <p:txBody>
          <a:bodyPr anchor="ctr">
            <a:noAutofit/>
          </a:bodyPr>
          <a:lstStyle/>
          <a:p>
            <a:r>
              <a:rPr lang="en-GB" sz="5400" b="0" cap="none" dirty="0"/>
              <a:t>D</a:t>
            </a:r>
            <a:r>
              <a:rPr lang="en-GB" sz="5400" b="0" cap="none" dirty="0" smtClean="0"/>
              <a:t>ata management planning</a:t>
            </a:r>
            <a:endParaRPr lang="en-GB" sz="5400" b="0" cap="none" dirty="0"/>
          </a:p>
        </p:txBody>
      </p:sp>
    </p:spTree>
    <p:extLst>
      <p:ext uri="{BB962C8B-B14F-4D97-AF65-F5344CB8AC3E}">
        <p14:creationId xmlns:p14="http://schemas.microsoft.com/office/powerpoint/2010/main" val="6921282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685800" y="1402432"/>
            <a:ext cx="3810000" cy="4114800"/>
          </a:xfrm>
        </p:spPr>
        <p:txBody>
          <a:bodyPr/>
          <a:lstStyle/>
          <a:p>
            <a:pPr marL="0" indent="0">
              <a:buNone/>
            </a:pPr>
            <a:r>
              <a:rPr lang="en-GB" sz="3200" dirty="0"/>
              <a:t>‘In preparing for battle, I have always found that plans are useless but </a:t>
            </a:r>
            <a:r>
              <a:rPr lang="en-GB" sz="3200" dirty="0">
                <a:solidFill>
                  <a:srgbClr val="A7379F"/>
                </a:solidFill>
              </a:rPr>
              <a:t>planning is indispensable</a:t>
            </a:r>
            <a:r>
              <a:rPr lang="en-GB" sz="3200" dirty="0" smtClean="0"/>
              <a:t>.’</a:t>
            </a:r>
          </a:p>
          <a:p>
            <a:pPr marL="0" indent="0" algn="r">
              <a:spcBef>
                <a:spcPts val="1200"/>
              </a:spcBef>
              <a:buNone/>
            </a:pPr>
            <a:r>
              <a:rPr lang="en-GB" sz="2400" dirty="0" smtClean="0"/>
              <a:t>Dwight D. Eisenhower</a:t>
            </a:r>
          </a:p>
        </p:txBody>
      </p:sp>
      <p:pic>
        <p:nvPicPr>
          <p:cNvPr id="1026" name="Picture 2" descr="File:Dwight D. Eisenhower, official Presidential portrai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6133" y="908720"/>
            <a:ext cx="3220283" cy="4119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6342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507288" cy="1143000"/>
          </a:xfrm>
        </p:spPr>
        <p:txBody>
          <a:bodyPr>
            <a:noAutofit/>
          </a:bodyPr>
          <a:lstStyle/>
          <a:p>
            <a:pPr algn="l"/>
            <a:r>
              <a:rPr lang="en-GB" dirty="0" smtClean="0"/>
              <a:t>Data Management Plans (DMPs)</a:t>
            </a:r>
            <a:endParaRPr lang="en-GB" dirty="0"/>
          </a:p>
        </p:txBody>
      </p:sp>
      <p:sp>
        <p:nvSpPr>
          <p:cNvPr id="3" name="Content Placeholder 2"/>
          <p:cNvSpPr>
            <a:spLocks noGrp="1"/>
          </p:cNvSpPr>
          <p:nvPr>
            <p:ph idx="1"/>
          </p:nvPr>
        </p:nvSpPr>
        <p:spPr>
          <a:xfrm>
            <a:off x="467544" y="1412776"/>
            <a:ext cx="8229600" cy="5184576"/>
          </a:xfrm>
        </p:spPr>
        <p:txBody>
          <a:bodyPr>
            <a:noAutofit/>
          </a:bodyPr>
          <a:lstStyle/>
          <a:p>
            <a:pPr marL="0" indent="0">
              <a:buNone/>
            </a:pPr>
            <a:r>
              <a:rPr lang="en-GB" sz="2800" dirty="0" smtClean="0"/>
              <a:t>A </a:t>
            </a:r>
            <a:r>
              <a:rPr lang="en-GB" sz="2800" dirty="0"/>
              <a:t>document which outlines how data will be managed over the course of a </a:t>
            </a:r>
            <a:r>
              <a:rPr lang="en-GB" sz="2800" dirty="0" smtClean="0"/>
              <a:t>project.</a:t>
            </a:r>
          </a:p>
          <a:p>
            <a:pPr marL="0" indent="0">
              <a:buNone/>
            </a:pPr>
            <a:endParaRPr lang="en-GB" sz="1000" dirty="0"/>
          </a:p>
          <a:p>
            <a:pPr marL="0" indent="0">
              <a:buNone/>
            </a:pPr>
            <a:r>
              <a:rPr lang="en-GB" sz="2800" dirty="0" smtClean="0"/>
              <a:t>Should </a:t>
            </a:r>
            <a:r>
              <a:rPr lang="en-GB" sz="2800" dirty="0"/>
              <a:t>include:</a:t>
            </a:r>
          </a:p>
          <a:p>
            <a:r>
              <a:rPr lang="en-GB" sz="2800" dirty="0"/>
              <a:t>Description of the data to be collected / created</a:t>
            </a:r>
          </a:p>
          <a:p>
            <a:r>
              <a:rPr lang="en-GB" sz="2800" dirty="0"/>
              <a:t>Standards / methodologies for data collection and management</a:t>
            </a:r>
          </a:p>
          <a:p>
            <a:r>
              <a:rPr lang="en-GB" sz="2800" dirty="0"/>
              <a:t>Ethics and Intellectual Property concerns or restrictions</a:t>
            </a:r>
          </a:p>
          <a:p>
            <a:r>
              <a:rPr lang="en-GB" sz="2800" dirty="0"/>
              <a:t>Plans for data sharing and access</a:t>
            </a:r>
          </a:p>
          <a:p>
            <a:r>
              <a:rPr lang="en-GB" sz="2800" dirty="0"/>
              <a:t>Strategy for long-term </a:t>
            </a:r>
            <a:r>
              <a:rPr lang="en-GB" sz="2800" dirty="0" smtClean="0"/>
              <a:t>preservation.</a:t>
            </a: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28821952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507288" cy="1143000"/>
          </a:xfrm>
        </p:spPr>
        <p:txBody>
          <a:bodyPr>
            <a:noAutofit/>
          </a:bodyPr>
          <a:lstStyle/>
          <a:p>
            <a:pPr algn="l"/>
            <a:r>
              <a:rPr lang="en-GB" dirty="0" smtClean="0"/>
              <a:t>Data Management Plans (DMPs)</a:t>
            </a:r>
            <a:endParaRPr lang="en-GB" dirty="0"/>
          </a:p>
        </p:txBody>
      </p:sp>
      <p:sp>
        <p:nvSpPr>
          <p:cNvPr id="4" name="TextBox 3"/>
          <p:cNvSpPr txBox="1"/>
          <p:nvPr/>
        </p:nvSpPr>
        <p:spPr>
          <a:xfrm>
            <a:off x="1727684" y="1988840"/>
            <a:ext cx="5688632" cy="1754326"/>
          </a:xfrm>
          <a:prstGeom prst="rect">
            <a:avLst/>
          </a:prstGeom>
          <a:solidFill>
            <a:schemeClr val="bg1">
              <a:lumMod val="85000"/>
            </a:schemeClr>
          </a:solidFill>
          <a:ln>
            <a:solidFill>
              <a:schemeClr val="tx1"/>
            </a:solidFill>
          </a:ln>
        </p:spPr>
        <p:txBody>
          <a:bodyPr wrap="square" rtlCol="0">
            <a:spAutoFit/>
          </a:bodyPr>
          <a:lstStyle/>
          <a:p>
            <a:pPr marL="0" indent="0">
              <a:buNone/>
            </a:pPr>
            <a:r>
              <a:rPr lang="en-GB" sz="3600" dirty="0"/>
              <a:t>Many funders require a data management plan as part of grant </a:t>
            </a:r>
            <a:r>
              <a:rPr lang="en-GB" sz="3600" dirty="0" smtClean="0"/>
              <a:t>applications.</a:t>
            </a:r>
          </a:p>
        </p:txBody>
      </p:sp>
    </p:spTree>
    <p:extLst>
      <p:ext uri="{BB962C8B-B14F-4D97-AF65-F5344CB8AC3E}">
        <p14:creationId xmlns:p14="http://schemas.microsoft.com/office/powerpoint/2010/main" val="169213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anose="020B0604020202020204" pitchFamily="34" charset="0"/>
                <a:cs typeface="Arial" panose="020B0604020202020204" pitchFamily="34" charset="0"/>
              </a:rPr>
              <a:t>What is data?</a:t>
            </a:r>
          </a:p>
        </p:txBody>
      </p:sp>
      <p:sp>
        <p:nvSpPr>
          <p:cNvPr id="3" name="Content Placeholder 2"/>
          <p:cNvSpPr>
            <a:spLocks noGrp="1"/>
          </p:cNvSpPr>
          <p:nvPr>
            <p:ph idx="1"/>
          </p:nvPr>
        </p:nvSpPr>
        <p:spPr/>
        <p:txBody>
          <a:bodyPr>
            <a:noAutofit/>
          </a:bodyPr>
          <a:lstStyle/>
          <a:p>
            <a:pPr marL="0" indent="0">
              <a:spcAft>
                <a:spcPct val="0"/>
              </a:spcAft>
              <a:buFontTx/>
              <a:buNone/>
            </a:pPr>
            <a:r>
              <a:rPr lang="en-GB" sz="2800" dirty="0"/>
              <a:t>2.1 Recorded material, irrespective of format or media, commonly retained and accepted in the academic community as being necessary to validate research findings. Created in the course of the research process, research data will be the recorded facts, observations, measurements, computations, statistics and results that </a:t>
            </a:r>
            <a:r>
              <a:rPr lang="en-GB" sz="2800" dirty="0">
                <a:solidFill>
                  <a:srgbClr val="A7379F"/>
                </a:solidFill>
              </a:rPr>
              <a:t>underpin the research paper and grant or project outcomes</a:t>
            </a:r>
            <a:r>
              <a:rPr lang="en-GB" sz="2800" dirty="0" smtClean="0"/>
              <a:t>.</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189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t="27000" r="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60374" y="363627"/>
            <a:ext cx="8683625" cy="773180"/>
          </a:xfrm>
        </p:spPr>
        <p:txBody>
          <a:bodyPr>
            <a:normAutofit/>
          </a:bodyPr>
          <a:lstStyle/>
          <a:p>
            <a:pPr algn="r"/>
            <a:r>
              <a:rPr lang="en-GB" sz="3100" b="1" dirty="0" smtClean="0">
                <a:solidFill>
                  <a:srgbClr val="A7379F"/>
                </a:solidFill>
                <a:hlinkClick r:id="rId4"/>
              </a:rPr>
              <a:t>https</a:t>
            </a:r>
            <a:r>
              <a:rPr lang="en-GB" sz="3100" b="1" dirty="0">
                <a:solidFill>
                  <a:srgbClr val="A7379F"/>
                </a:solidFill>
                <a:hlinkClick r:id="rId4"/>
              </a:rPr>
              <a:t>://</a:t>
            </a:r>
            <a:r>
              <a:rPr lang="en-GB" sz="3100" b="1" dirty="0" smtClean="0">
                <a:solidFill>
                  <a:srgbClr val="A7379F"/>
                </a:solidFill>
                <a:hlinkClick r:id="rId4"/>
              </a:rPr>
              <a:t>dmponline.dcc.ac.uk</a:t>
            </a:r>
            <a:r>
              <a:rPr lang="en-GB" sz="3100" dirty="0" smtClean="0">
                <a:hlinkClick r:id="rId4"/>
              </a:rPr>
              <a:t> </a:t>
            </a:r>
            <a:endParaRPr lang="en-GB" sz="3100" dirty="0">
              <a:hlinkClick r:id="rId4"/>
            </a:endParaRPr>
          </a:p>
        </p:txBody>
      </p:sp>
      <p:sp>
        <p:nvSpPr>
          <p:cNvPr id="8" name="AutoShape 2" descr="penknife logo - return to Toolkit home, Alt+Shift+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 name="TextBox 2"/>
          <p:cNvSpPr txBox="1"/>
          <p:nvPr/>
        </p:nvSpPr>
        <p:spPr>
          <a:xfrm>
            <a:off x="3995936" y="1700808"/>
            <a:ext cx="4962174" cy="954107"/>
          </a:xfrm>
          <a:prstGeom prst="rect">
            <a:avLst/>
          </a:prstGeom>
          <a:solidFill>
            <a:schemeClr val="bg1"/>
          </a:solidFill>
          <a:ln>
            <a:solidFill>
              <a:srgbClr val="A7379F"/>
            </a:solidFill>
          </a:ln>
        </p:spPr>
        <p:txBody>
          <a:bodyPr wrap="square" rtlCol="0">
            <a:spAutoFit/>
          </a:bodyPr>
          <a:lstStyle/>
          <a:p>
            <a:r>
              <a:rPr lang="en-GB" sz="2800" dirty="0"/>
              <a:t>Create a data management plan using the DMP</a:t>
            </a:r>
            <a:r>
              <a:rPr lang="en-GB" sz="2800" i="1" dirty="0"/>
              <a:t>online</a:t>
            </a:r>
            <a:r>
              <a:rPr lang="en-GB" sz="2800" dirty="0"/>
              <a:t> tool</a:t>
            </a:r>
          </a:p>
        </p:txBody>
      </p:sp>
      <p:grpSp>
        <p:nvGrpSpPr>
          <p:cNvPr id="5" name="Group 4"/>
          <p:cNvGrpSpPr>
            <a:grpSpLocks noChangeAspect="1"/>
          </p:cNvGrpSpPr>
          <p:nvPr/>
        </p:nvGrpSpPr>
        <p:grpSpPr>
          <a:xfrm>
            <a:off x="0" y="52258"/>
            <a:ext cx="3600000" cy="1395918"/>
            <a:chOff x="2951820" y="2816932"/>
            <a:chExt cx="3240360" cy="1224136"/>
          </a:xfrm>
        </p:grpSpPr>
        <p:sp>
          <p:nvSpPr>
            <p:cNvPr id="6" name="Rectangle 5"/>
            <p:cNvSpPr/>
            <p:nvPr/>
          </p:nvSpPr>
          <p:spPr bwMode="auto">
            <a:xfrm>
              <a:off x="2951820" y="2816932"/>
              <a:ext cx="3240360" cy="1224136"/>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800" b="0" i="0" u="none" strike="noStrike" cap="none" normalizeH="0" baseline="0" smtClean="0">
                <a:ln>
                  <a:noFill/>
                </a:ln>
                <a:solidFill>
                  <a:schemeClr val="tx1"/>
                </a:solidFill>
                <a:effectLst/>
                <a:latin typeface="Arial" charset="0"/>
                <a:ea typeface="ＭＳ Ｐゴシック" pitchFamily="1" charset="-128"/>
              </a:endParaRPr>
            </a:p>
          </p:txBody>
        </p:sp>
        <p:pic>
          <p:nvPicPr>
            <p:cNvPr id="7" name="Picture 2" descr="DMP Online - The DCC Data Management Planning Too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5625" y="2990850"/>
              <a:ext cx="2952750" cy="876300"/>
            </a:xfrm>
            <a:prstGeom prst="rect">
              <a:avLst/>
            </a:prstGeom>
            <a:solidFill>
              <a:schemeClr val="bg1"/>
            </a:solidFill>
          </p:spPr>
        </p:pic>
      </p:grpSp>
    </p:spTree>
    <p:extLst>
      <p:ext uri="{BB962C8B-B14F-4D97-AF65-F5344CB8AC3E}">
        <p14:creationId xmlns:p14="http://schemas.microsoft.com/office/powerpoint/2010/main" val="26150796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899592" y="1988840"/>
            <a:ext cx="7056784" cy="1440160"/>
          </a:xfrm>
        </p:spPr>
        <p:txBody>
          <a:bodyPr>
            <a:noAutofit/>
          </a:bodyPr>
          <a:lstStyle/>
          <a:p>
            <a:r>
              <a:rPr lang="en-GB" sz="4800" b="0" cap="none" dirty="0"/>
              <a:t>F</a:t>
            </a:r>
            <a:r>
              <a:rPr lang="en-GB" sz="4800" b="0" cap="none" dirty="0" smtClean="0"/>
              <a:t>urther information and resources</a:t>
            </a:r>
            <a:endParaRPr lang="en-GB" sz="4800" b="0" cap="none" dirty="0"/>
          </a:p>
        </p:txBody>
      </p:sp>
    </p:spTree>
    <p:extLst>
      <p:ext uri="{BB962C8B-B14F-4D97-AF65-F5344CB8AC3E}">
        <p14:creationId xmlns:p14="http://schemas.microsoft.com/office/powerpoint/2010/main" val="32792520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p:spPr>
        <p:txBody>
          <a:bodyPr>
            <a:normAutofit fontScale="90000"/>
          </a:bodyPr>
          <a:lstStyle/>
          <a:p>
            <a:r>
              <a:rPr lang="en-GB" dirty="0" smtClean="0"/>
              <a:t>RDM web pages</a:t>
            </a:r>
            <a:br>
              <a:rPr lang="en-GB" dirty="0" smtClean="0"/>
            </a:br>
            <a:r>
              <a:rPr lang="en-GB" b="1" dirty="0" smtClean="0">
                <a:solidFill>
                  <a:srgbClr val="A7379F"/>
                </a:solidFill>
              </a:rPr>
              <a:t>www.york.ac.uk/rdm</a:t>
            </a:r>
            <a:r>
              <a:rPr lang="en-GB" dirty="0" smtClean="0"/>
              <a:t> </a:t>
            </a:r>
            <a:endParaRPr lang="en-GB" dirty="0"/>
          </a:p>
        </p:txBody>
      </p:sp>
      <p:sp>
        <p:nvSpPr>
          <p:cNvPr id="8" name="AutoShape 2" descr="penknife logo - return to Toolkit home, Alt+Shift+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363" y="1484784"/>
            <a:ext cx="7689273" cy="5373216"/>
          </a:xfrm>
          <a:prstGeom prst="rect">
            <a:avLst/>
          </a:prstGeom>
        </p:spPr>
      </p:pic>
    </p:spTree>
    <p:extLst>
      <p:ext uri="{BB962C8B-B14F-4D97-AF65-F5344CB8AC3E}">
        <p14:creationId xmlns:p14="http://schemas.microsoft.com/office/powerpoint/2010/main" val="3505236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Research Data MANTRA</a:t>
            </a:r>
            <a:endParaRPr lang="en-GB" dirty="0"/>
          </a:p>
        </p:txBody>
      </p:sp>
      <p:sp>
        <p:nvSpPr>
          <p:cNvPr id="7" name="Content Placeholder 6"/>
          <p:cNvSpPr>
            <a:spLocks noGrp="1"/>
          </p:cNvSpPr>
          <p:nvPr>
            <p:ph sz="half" idx="1"/>
          </p:nvPr>
        </p:nvSpPr>
        <p:spPr>
          <a:xfrm>
            <a:off x="460375" y="1268760"/>
            <a:ext cx="8000057" cy="586408"/>
          </a:xfrm>
        </p:spPr>
        <p:txBody>
          <a:bodyPr>
            <a:normAutofit/>
          </a:bodyPr>
          <a:lstStyle/>
          <a:p>
            <a:pPr marL="0" indent="0">
              <a:buNone/>
            </a:pPr>
            <a:r>
              <a:rPr lang="en-GB" dirty="0" smtClean="0"/>
              <a:t>Free online interactive RDM training modules</a:t>
            </a:r>
          </a:p>
          <a:p>
            <a:pPr marL="0" indent="0">
              <a:buNone/>
            </a:pPr>
            <a:endParaRPr lang="en-GB" dirty="0" smtClean="0"/>
          </a:p>
        </p:txBody>
      </p:sp>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0375" y="1844824"/>
            <a:ext cx="8144073" cy="4006026"/>
          </a:xfrm>
        </p:spPr>
      </p:pic>
      <p:sp>
        <p:nvSpPr>
          <p:cNvPr id="10" name="AutoShape 4" descr="https://weblearn.ox.ac.uk/access/content/group/e34f4cf9-1ecb-4244-a62b-ba3e96472790/SkTK_pics/penknife.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6" descr="penknife logo - return to Toolkit home, Alt+Shift+1"/>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8" descr="penknife logo - return to Toolkit home, Alt+Shift+1"/>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 name="TextBox 12"/>
          <p:cNvSpPr txBox="1"/>
          <p:nvPr/>
        </p:nvSpPr>
        <p:spPr>
          <a:xfrm>
            <a:off x="460375" y="5850850"/>
            <a:ext cx="5688632" cy="523220"/>
          </a:xfrm>
          <a:prstGeom prst="rect">
            <a:avLst/>
          </a:prstGeom>
          <a:noFill/>
        </p:spPr>
        <p:txBody>
          <a:bodyPr wrap="square" rtlCol="0">
            <a:spAutoFit/>
          </a:bodyPr>
          <a:lstStyle/>
          <a:p>
            <a:r>
              <a:rPr lang="en-GB" sz="2800" b="1" dirty="0">
                <a:solidFill>
                  <a:srgbClr val="A7379F"/>
                </a:solidFill>
              </a:rPr>
              <a:t>http://</a:t>
            </a:r>
            <a:r>
              <a:rPr lang="en-GB" sz="2800" b="1" dirty="0" smtClean="0">
                <a:solidFill>
                  <a:srgbClr val="A7379F"/>
                </a:solidFill>
              </a:rPr>
              <a:t>datalib.edina.ac.uk/mantra </a:t>
            </a:r>
            <a:endParaRPr lang="en-GB" sz="2800" b="1" dirty="0">
              <a:solidFill>
                <a:srgbClr val="A7379F"/>
              </a:solidFill>
            </a:endParaRPr>
          </a:p>
        </p:txBody>
      </p:sp>
    </p:spTree>
    <p:extLst>
      <p:ext uri="{BB962C8B-B14F-4D97-AF65-F5344CB8AC3E}">
        <p14:creationId xmlns:p14="http://schemas.microsoft.com/office/powerpoint/2010/main" val="13668362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dirty="0" smtClean="0"/>
              <a:t>We are here to help</a:t>
            </a:r>
            <a:endParaRPr lang="en-GB" dirty="0"/>
          </a:p>
        </p:txBody>
      </p:sp>
      <p:sp>
        <p:nvSpPr>
          <p:cNvPr id="7" name="Content Placeholder 6"/>
          <p:cNvSpPr>
            <a:spLocks noGrp="1"/>
          </p:cNvSpPr>
          <p:nvPr>
            <p:ph idx="1"/>
          </p:nvPr>
        </p:nvSpPr>
        <p:spPr/>
        <p:txBody>
          <a:bodyPr>
            <a:noAutofit/>
          </a:bodyPr>
          <a:lstStyle/>
          <a:p>
            <a:r>
              <a:rPr lang="en-GB" sz="2800" dirty="0" smtClean="0"/>
              <a:t>Research Support Team: </a:t>
            </a:r>
            <a:br>
              <a:rPr lang="en-GB" sz="2800" dirty="0" smtClean="0"/>
            </a:br>
            <a:r>
              <a:rPr lang="en-GB" sz="2800" dirty="0" smtClean="0">
                <a:solidFill>
                  <a:srgbClr val="A7379F"/>
                </a:solidFill>
              </a:rPr>
              <a:t>lib-research-support@york.ac.uk</a:t>
            </a:r>
          </a:p>
          <a:p>
            <a:pPr marL="0" indent="0">
              <a:buNone/>
            </a:pPr>
            <a:endParaRPr lang="en-GB" sz="2800" dirty="0"/>
          </a:p>
          <a:p>
            <a:r>
              <a:rPr lang="en-GB" sz="2800" dirty="0" smtClean="0"/>
              <a:t>IT Support Office: </a:t>
            </a:r>
            <a:br>
              <a:rPr lang="en-GB" sz="2800" dirty="0" smtClean="0"/>
            </a:br>
            <a:r>
              <a:rPr lang="en-GB" sz="2800" dirty="0" smtClean="0">
                <a:solidFill>
                  <a:srgbClr val="A7379F"/>
                </a:solidFill>
              </a:rPr>
              <a:t>itsupport@york.ac.uk</a:t>
            </a:r>
          </a:p>
          <a:p>
            <a:pPr marL="0" indent="0">
              <a:buNone/>
            </a:pPr>
            <a:endParaRPr lang="en-GB" sz="800" dirty="0"/>
          </a:p>
          <a:p>
            <a:pPr marL="0" indent="0">
              <a:buNone/>
            </a:pPr>
            <a:endParaRPr lang="en-GB" sz="2400" dirty="0"/>
          </a:p>
          <a:p>
            <a:pPr marL="0" indent="0">
              <a:buNone/>
            </a:pPr>
            <a:endParaRPr lang="en-GB" sz="2400" dirty="0"/>
          </a:p>
        </p:txBody>
      </p:sp>
      <p:sp>
        <p:nvSpPr>
          <p:cNvPr id="10" name="AutoShape 4" descr="https://weblearn.ox.ac.uk/access/content/group/e34f4cf9-1ecb-4244-a62b-ba3e96472790/SkTK_pics/penknife.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6" descr="penknife logo - return to Toolkit home, Alt+Shift+1"/>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AutoShape 8" descr="penknife logo - return to Toolkit home, Alt+Shift+1"/>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0581731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02147"/>
        </a:solidFill>
        <a:effectLst/>
      </p:bgPr>
    </p:bg>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395536" y="404664"/>
            <a:ext cx="6249888" cy="6120680"/>
          </a:xfrm>
        </p:spPr>
        <p:txBody>
          <a:bodyPr>
            <a:normAutofit/>
          </a:bodyPr>
          <a:lstStyle/>
          <a:p>
            <a:pPr algn="l"/>
            <a:r>
              <a:rPr lang="en-US" sz="2800" dirty="0" smtClean="0">
                <a:solidFill>
                  <a:schemeClr val="bg1"/>
                </a:solidFill>
                <a:latin typeface="+mn-lt"/>
              </a:rPr>
              <a:t>Rights and re-use</a:t>
            </a:r>
            <a:r>
              <a:rPr lang="en-US" sz="2000" dirty="0" smtClean="0">
                <a:solidFill>
                  <a:schemeClr val="bg1"/>
                </a:solidFill>
                <a:latin typeface="+mn-lt"/>
              </a:rPr>
              <a:t/>
            </a:r>
            <a:br>
              <a:rPr lang="en-US" sz="2000" dirty="0" smtClean="0">
                <a:solidFill>
                  <a:schemeClr val="bg1"/>
                </a:solidFill>
                <a:latin typeface="+mn-lt"/>
              </a:rPr>
            </a:br>
            <a:r>
              <a:rPr lang="en-US" sz="2000" dirty="0" smtClean="0">
                <a:solidFill>
                  <a:schemeClr val="bg1"/>
                </a:solidFill>
                <a:latin typeface="+mn-lt"/>
              </a:rPr>
              <a:t/>
            </a:r>
            <a:br>
              <a:rPr lang="en-US" sz="2000" dirty="0" smtClean="0">
                <a:solidFill>
                  <a:schemeClr val="bg1"/>
                </a:solidFill>
                <a:latin typeface="+mn-lt"/>
              </a:rPr>
            </a:br>
            <a:r>
              <a:rPr lang="en-US" sz="2000" dirty="0" smtClean="0">
                <a:solidFill>
                  <a:schemeClr val="bg1"/>
                </a:solidFill>
                <a:latin typeface="+mn-lt"/>
              </a:rPr>
              <a:t/>
            </a:r>
            <a:br>
              <a:rPr lang="en-US" sz="2000" dirty="0" smtClean="0">
                <a:solidFill>
                  <a:schemeClr val="bg1"/>
                </a:solidFill>
                <a:latin typeface="+mn-lt"/>
              </a:rPr>
            </a:br>
            <a:r>
              <a:rPr lang="en-US" sz="2000" dirty="0" smtClean="0">
                <a:solidFill>
                  <a:schemeClr val="bg1"/>
                </a:solidFill>
                <a:latin typeface="+mn-lt"/>
              </a:rPr>
              <a:t/>
            </a:r>
            <a:br>
              <a:rPr lang="en-US" sz="2000" dirty="0" smtClean="0">
                <a:solidFill>
                  <a:schemeClr val="bg1"/>
                </a:solidFill>
                <a:latin typeface="+mn-lt"/>
              </a:rPr>
            </a:br>
            <a:r>
              <a:rPr lang="en-US" sz="2000" dirty="0" smtClean="0">
                <a:solidFill>
                  <a:schemeClr val="bg1"/>
                </a:solidFill>
                <a:latin typeface="+mn-lt"/>
              </a:rPr>
              <a:t>This presentation is an adapted version of the slideshow prepared by the </a:t>
            </a:r>
            <a:r>
              <a:rPr lang="en-GB" sz="2000" dirty="0" err="1" smtClean="0">
                <a:latin typeface="+mn-lt"/>
                <a:hlinkClick r:id="rId3"/>
              </a:rPr>
              <a:t>DaMaRO</a:t>
            </a:r>
            <a:r>
              <a:rPr lang="en-GB" sz="2000" dirty="0" smtClean="0">
                <a:latin typeface="+mn-lt"/>
                <a:hlinkClick r:id="rId3"/>
              </a:rPr>
              <a:t> Project</a:t>
            </a:r>
            <a:r>
              <a:rPr lang="en-GB" sz="2000" dirty="0" smtClean="0">
                <a:latin typeface="+mn-lt"/>
              </a:rPr>
              <a:t> </a:t>
            </a:r>
            <a:r>
              <a:rPr lang="en-US" sz="2000" dirty="0" smtClean="0">
                <a:solidFill>
                  <a:schemeClr val="bg1"/>
                </a:solidFill>
                <a:latin typeface="+mn-lt"/>
              </a:rPr>
              <a:t>at the University of Oxford. The University of York is re-using the slideshow within the terms of the </a:t>
            </a:r>
            <a:r>
              <a:rPr lang="en-GB" sz="2000" dirty="0" smtClean="0">
                <a:latin typeface="+mn-lt"/>
                <a:hlinkClick r:id="rId4"/>
              </a:rPr>
              <a:t>Creative Commons Attribution Non-Commercial Share-Alike License</a:t>
            </a:r>
            <a:r>
              <a:rPr lang="en-GB" sz="2000" dirty="0" smtClean="0">
                <a:solidFill>
                  <a:schemeClr val="bg1"/>
                </a:solidFill>
                <a:latin typeface="+mn-lt"/>
              </a:rPr>
              <a:t>.</a:t>
            </a:r>
            <a:br>
              <a:rPr lang="en-GB" sz="2000" dirty="0" smtClean="0">
                <a:solidFill>
                  <a:schemeClr val="bg1"/>
                </a:solidFill>
                <a:latin typeface="+mn-lt"/>
              </a:rPr>
            </a:br>
            <a:r>
              <a:rPr lang="en-GB" sz="2000" dirty="0" smtClean="0">
                <a:solidFill>
                  <a:schemeClr val="bg1"/>
                </a:solidFill>
                <a:latin typeface="+mn-lt"/>
              </a:rPr>
              <a:t/>
            </a:r>
            <a:br>
              <a:rPr lang="en-GB" sz="2000" dirty="0" smtClean="0">
                <a:solidFill>
                  <a:schemeClr val="bg1"/>
                </a:solidFill>
                <a:latin typeface="+mn-lt"/>
              </a:rPr>
            </a:br>
            <a:r>
              <a:rPr lang="en-GB" sz="2000" dirty="0" smtClean="0">
                <a:solidFill>
                  <a:schemeClr val="bg1"/>
                </a:solidFill>
                <a:latin typeface="+mn-lt"/>
              </a:rPr>
              <a:t>Parts of this slideshow draw on teaching materials produced by the </a:t>
            </a:r>
            <a:r>
              <a:rPr lang="en-GB" sz="2000" dirty="0" err="1" smtClean="0">
                <a:latin typeface="+mn-lt"/>
                <a:hlinkClick r:id="rId5"/>
              </a:rPr>
              <a:t>PrePARe</a:t>
            </a:r>
            <a:r>
              <a:rPr lang="en-GB" sz="2000" dirty="0" smtClean="0">
                <a:latin typeface="+mn-lt"/>
                <a:hlinkClick r:id="rId5"/>
              </a:rPr>
              <a:t> Project </a:t>
            </a:r>
            <a:r>
              <a:rPr lang="en-GB" sz="2000" dirty="0" smtClean="0">
                <a:solidFill>
                  <a:schemeClr val="bg1"/>
                </a:solidFill>
                <a:latin typeface="+mn-lt"/>
              </a:rPr>
              <a:t>, </a:t>
            </a:r>
            <a:r>
              <a:rPr lang="en-GB" sz="2000" dirty="0" smtClean="0">
                <a:latin typeface="+mn-lt"/>
                <a:hlinkClick r:id="rId6"/>
              </a:rPr>
              <a:t>DATUM for Health</a:t>
            </a:r>
            <a:r>
              <a:rPr lang="en-GB" sz="2000" dirty="0" smtClean="0">
                <a:solidFill>
                  <a:schemeClr val="bg1"/>
                </a:solidFill>
                <a:latin typeface="+mn-lt"/>
              </a:rPr>
              <a:t> and </a:t>
            </a:r>
            <a:r>
              <a:rPr lang="en-GB" sz="2000" dirty="0" err="1" smtClean="0">
                <a:latin typeface="+mn-lt"/>
                <a:hlinkClick r:id="rId7"/>
              </a:rPr>
              <a:t>DataTrain</a:t>
            </a:r>
            <a:r>
              <a:rPr lang="en-GB" sz="2000" dirty="0" smtClean="0">
                <a:latin typeface="+mn-lt"/>
                <a:hlinkClick r:id="rId7"/>
              </a:rPr>
              <a:t> Archaeology</a:t>
            </a:r>
            <a:r>
              <a:rPr lang="en-GB" sz="2000" dirty="0" smtClean="0">
                <a:solidFill>
                  <a:schemeClr val="bg1"/>
                </a:solidFill>
                <a:latin typeface="+mn-lt"/>
              </a:rPr>
              <a:t>. All materials are shared under the same license.</a:t>
            </a:r>
            <a:r>
              <a:rPr lang="en-GB" sz="2000" dirty="0">
                <a:solidFill>
                  <a:schemeClr val="bg1"/>
                </a:solidFill>
                <a:latin typeface="+mn-lt"/>
              </a:rPr>
              <a:t/>
            </a:r>
            <a:br>
              <a:rPr lang="en-GB" sz="2000" dirty="0">
                <a:solidFill>
                  <a:schemeClr val="bg1"/>
                </a:solidFill>
                <a:latin typeface="+mn-lt"/>
              </a:rPr>
            </a:br>
            <a:r>
              <a:rPr lang="en-GB" sz="2000" dirty="0">
                <a:solidFill>
                  <a:schemeClr val="bg1"/>
                </a:solidFill>
                <a:latin typeface="+mn-lt"/>
              </a:rPr>
              <a:t/>
            </a:r>
            <a:br>
              <a:rPr lang="en-GB" sz="2000" dirty="0">
                <a:solidFill>
                  <a:schemeClr val="bg1"/>
                </a:solidFill>
                <a:latin typeface="+mn-lt"/>
              </a:rPr>
            </a:br>
            <a:r>
              <a:rPr lang="en-GB" sz="2000" dirty="0">
                <a:solidFill>
                  <a:schemeClr val="bg1"/>
                </a:solidFill>
                <a:latin typeface="+mn-lt"/>
              </a:rPr>
              <a:t>Within the terms of this </a:t>
            </a:r>
            <a:r>
              <a:rPr lang="en-GB" sz="2000" dirty="0" smtClean="0">
                <a:solidFill>
                  <a:schemeClr val="bg1"/>
                </a:solidFill>
                <a:latin typeface="+mn-lt"/>
              </a:rPr>
              <a:t>license</a:t>
            </a:r>
            <a:r>
              <a:rPr lang="en-GB" sz="2000" dirty="0">
                <a:solidFill>
                  <a:schemeClr val="bg1"/>
                </a:solidFill>
                <a:latin typeface="+mn-lt"/>
              </a:rPr>
              <a:t>, we actively encourage sharing, adaptation, and re-use </a:t>
            </a:r>
            <a:r>
              <a:rPr lang="en-GB" sz="2000" dirty="0" smtClean="0">
                <a:solidFill>
                  <a:schemeClr val="bg1"/>
                </a:solidFill>
                <a:latin typeface="+mn-lt"/>
              </a:rPr>
              <a:t/>
            </a:r>
            <a:br>
              <a:rPr lang="en-GB" sz="2000" dirty="0" smtClean="0">
                <a:solidFill>
                  <a:schemeClr val="bg1"/>
                </a:solidFill>
                <a:latin typeface="+mn-lt"/>
              </a:rPr>
            </a:br>
            <a:r>
              <a:rPr lang="en-GB" sz="2000" dirty="0" smtClean="0">
                <a:solidFill>
                  <a:schemeClr val="bg1"/>
                </a:solidFill>
                <a:latin typeface="+mn-lt"/>
              </a:rPr>
              <a:t>of </a:t>
            </a:r>
            <a:r>
              <a:rPr lang="en-GB" sz="2000" dirty="0">
                <a:solidFill>
                  <a:schemeClr val="bg1"/>
                </a:solidFill>
                <a:latin typeface="+mn-lt"/>
              </a:rPr>
              <a:t>this </a:t>
            </a:r>
            <a:r>
              <a:rPr lang="en-GB" sz="2000" dirty="0" smtClean="0">
                <a:solidFill>
                  <a:schemeClr val="bg1"/>
                </a:solidFill>
                <a:latin typeface="+mn-lt"/>
              </a:rPr>
              <a:t>material.</a:t>
            </a:r>
            <a:endParaRPr lang="en-US" sz="2000" dirty="0" smtClean="0">
              <a:solidFill>
                <a:schemeClr val="bg1"/>
              </a:solidFill>
            </a:endParaRPr>
          </a:p>
        </p:txBody>
      </p:sp>
    </p:spTree>
    <p:extLst>
      <p:ext uri="{BB962C8B-B14F-4D97-AF65-F5344CB8AC3E}">
        <p14:creationId xmlns:p14="http://schemas.microsoft.com/office/powerpoint/2010/main" val="20943148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340768"/>
            <a:ext cx="6336704" cy="1215008"/>
          </a:xfrm>
        </p:spPr>
        <p:txBody>
          <a:bodyPr>
            <a:normAutofit/>
          </a:bodyPr>
          <a:lstStyle/>
          <a:p>
            <a:pPr algn="l"/>
            <a:r>
              <a:rPr lang="en-GB" sz="6600" dirty="0" smtClean="0"/>
              <a:t>Any questions?</a:t>
            </a:r>
            <a:endParaRPr lang="en-GB" sz="6600" dirty="0"/>
          </a:p>
        </p:txBody>
      </p:sp>
    </p:spTree>
    <p:extLst>
      <p:ext uri="{BB962C8B-B14F-4D97-AF65-F5344CB8AC3E}">
        <p14:creationId xmlns:p14="http://schemas.microsoft.com/office/powerpoint/2010/main" val="10327632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74638"/>
            <a:ext cx="8229600" cy="1143000"/>
          </a:xfrm>
        </p:spPr>
        <p:txBody>
          <a:bodyPr/>
          <a:lstStyle/>
          <a:p>
            <a:pPr algn="l"/>
            <a:r>
              <a:rPr lang="en-GB" dirty="0" smtClean="0">
                <a:latin typeface="Arial" panose="020B0604020202020204" pitchFamily="34" charset="0"/>
                <a:cs typeface="Arial" panose="020B0604020202020204" pitchFamily="34" charset="0"/>
              </a:rPr>
              <a:t>What is data management?</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4294967295"/>
          </p:nvPr>
        </p:nvSpPr>
        <p:spPr>
          <a:xfrm>
            <a:off x="467544" y="1412776"/>
            <a:ext cx="8229600" cy="4525963"/>
          </a:xfrm>
        </p:spPr>
        <p:txBody>
          <a:bodyPr anchor="ctr">
            <a:normAutofit lnSpcReduction="10000"/>
          </a:bodyPr>
          <a:lstStyle/>
          <a:p>
            <a:pPr marL="0" indent="0">
              <a:buNone/>
            </a:pPr>
            <a:r>
              <a:rPr lang="en-GB" sz="2800" dirty="0" smtClean="0">
                <a:latin typeface="Arial" panose="020B0604020202020204" pitchFamily="34" charset="0"/>
                <a:cs typeface="Arial" panose="020B0604020202020204" pitchFamily="34" charset="0"/>
              </a:rPr>
              <a:t>Data management is a general term covering how you organize, structure, store, and care for the information used or generated during a research project</a:t>
            </a:r>
          </a:p>
          <a:p>
            <a:pPr marL="0" indent="0">
              <a:buNone/>
            </a:pPr>
            <a:endParaRPr lang="en-GB" sz="1200" dirty="0" smtClean="0">
              <a:latin typeface="Arial" panose="020B0604020202020204" pitchFamily="34" charset="0"/>
              <a:cs typeface="Arial" panose="020B0604020202020204" pitchFamily="34" charset="0"/>
            </a:endParaRPr>
          </a:p>
          <a:p>
            <a:r>
              <a:rPr lang="en-GB" sz="2800" dirty="0" smtClean="0">
                <a:latin typeface="Arial" panose="020B0604020202020204" pitchFamily="34" charset="0"/>
                <a:cs typeface="Arial" panose="020B0604020202020204" pitchFamily="34" charset="0"/>
              </a:rPr>
              <a:t>It includes:</a:t>
            </a:r>
          </a:p>
          <a:p>
            <a:pPr marL="0" indent="0">
              <a:buNone/>
            </a:pPr>
            <a:endParaRPr lang="en-GB" sz="900" dirty="0" smtClean="0">
              <a:latin typeface="Arial" panose="020B0604020202020204" pitchFamily="34" charset="0"/>
              <a:cs typeface="Arial" panose="020B0604020202020204" pitchFamily="34" charset="0"/>
            </a:endParaRPr>
          </a:p>
          <a:p>
            <a:pPr lvl="1"/>
            <a:r>
              <a:rPr lang="en-GB" dirty="0" smtClean="0">
                <a:latin typeface="Arial" panose="020B0604020202020204" pitchFamily="34" charset="0"/>
                <a:cs typeface="Arial" panose="020B0604020202020204" pitchFamily="34" charset="0"/>
              </a:rPr>
              <a:t>How you deal with information on a </a:t>
            </a:r>
            <a:br>
              <a:rPr lang="en-GB" dirty="0" smtClean="0">
                <a:latin typeface="Arial" panose="020B0604020202020204" pitchFamily="34" charset="0"/>
                <a:cs typeface="Arial" panose="020B0604020202020204" pitchFamily="34" charset="0"/>
              </a:rPr>
            </a:br>
            <a:r>
              <a:rPr lang="en-GB" dirty="0" smtClean="0">
                <a:latin typeface="Arial" panose="020B0604020202020204" pitchFamily="34" charset="0"/>
                <a:cs typeface="Arial" panose="020B0604020202020204" pitchFamily="34" charset="0"/>
              </a:rPr>
              <a:t>day-to-day basis over the lifetime of a project</a:t>
            </a:r>
          </a:p>
          <a:p>
            <a:pPr marL="457200" lvl="1" indent="0">
              <a:buNone/>
            </a:pPr>
            <a:endParaRPr lang="en-GB" sz="800" dirty="0" smtClean="0">
              <a:latin typeface="Arial" panose="020B0604020202020204" pitchFamily="34" charset="0"/>
              <a:cs typeface="Arial" panose="020B0604020202020204" pitchFamily="34" charset="0"/>
            </a:endParaRPr>
          </a:p>
          <a:p>
            <a:pPr lvl="1"/>
            <a:r>
              <a:rPr lang="en-GB" dirty="0" smtClean="0">
                <a:latin typeface="Arial" panose="020B0604020202020204" pitchFamily="34" charset="0"/>
                <a:cs typeface="Arial" panose="020B0604020202020204" pitchFamily="34" charset="0"/>
              </a:rPr>
              <a:t>What happens to data in the longer term -what you do with it after the project concludes</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878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99592" y="1988840"/>
            <a:ext cx="7128792" cy="1512168"/>
          </a:xfrm>
        </p:spPr>
        <p:txBody>
          <a:bodyPr>
            <a:noAutofit/>
          </a:bodyPr>
          <a:lstStyle/>
          <a:p>
            <a:pPr algn="l"/>
            <a:r>
              <a:rPr lang="en-GB" sz="5400" dirty="0" smtClean="0">
                <a:latin typeface="Arial" panose="020B0604020202020204" pitchFamily="34" charset="0"/>
                <a:cs typeface="Arial" panose="020B0604020202020204" pitchFamily="34" charset="0"/>
              </a:rPr>
              <a:t>Why manage your research data?</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4099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http://api.ning.com/files/E2q56SVxnZfoJs2zZU1AiGqx5KN2D-CEN4qbVp0PoLlZz0AoYPiKvUYw9Jt2cS3hBBa3c46kFcoR6xnoBG5ph9XmQS22Wwb1/twig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3174092">
            <a:off x="6876256" y="4221088"/>
            <a:ext cx="1940168" cy="1771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algn="l"/>
            <a:r>
              <a:rPr lang="en-GB" dirty="0" smtClean="0"/>
              <a:t>Carrots and sticks</a:t>
            </a:r>
            <a:endParaRPr lang="en-GB" dirty="0"/>
          </a:p>
        </p:txBody>
      </p:sp>
      <p:sp>
        <p:nvSpPr>
          <p:cNvPr id="3" name="Content Placeholder 2"/>
          <p:cNvSpPr>
            <a:spLocks noGrp="1"/>
          </p:cNvSpPr>
          <p:nvPr>
            <p:ph sz="half" idx="1"/>
          </p:nvPr>
        </p:nvSpPr>
        <p:spPr/>
        <p:txBody>
          <a:bodyPr/>
          <a:lstStyle/>
          <a:p>
            <a:r>
              <a:rPr lang="en-GB" sz="2800" dirty="0" smtClean="0"/>
              <a:t>Work efficiently and with minimum hassle over the lifetime of the project</a:t>
            </a:r>
          </a:p>
          <a:p>
            <a:pPr marL="0" indent="0">
              <a:buNone/>
            </a:pPr>
            <a:endParaRPr lang="en-GB" sz="800" dirty="0" smtClean="0"/>
          </a:p>
          <a:p>
            <a:r>
              <a:rPr lang="en-GB" sz="2800" dirty="0" smtClean="0"/>
              <a:t>Save time and avoid problems in the future</a:t>
            </a:r>
          </a:p>
          <a:p>
            <a:pPr marL="0" indent="0">
              <a:buNone/>
            </a:pPr>
            <a:endParaRPr lang="en-GB" sz="800" dirty="0" smtClean="0"/>
          </a:p>
          <a:p>
            <a:r>
              <a:rPr lang="en-GB" dirty="0" smtClean="0"/>
              <a:t>Make it easy to share your data</a:t>
            </a:r>
            <a:endParaRPr lang="en-GB" sz="2800" dirty="0" smtClean="0"/>
          </a:p>
          <a:p>
            <a:endParaRPr lang="en-GB" sz="2800" dirty="0"/>
          </a:p>
        </p:txBody>
      </p:sp>
      <p:sp>
        <p:nvSpPr>
          <p:cNvPr id="9" name="Content Placeholder 8"/>
          <p:cNvSpPr>
            <a:spLocks noGrp="1"/>
          </p:cNvSpPr>
          <p:nvPr>
            <p:ph sz="half" idx="2"/>
          </p:nvPr>
        </p:nvSpPr>
        <p:spPr>
          <a:xfrm>
            <a:off x="4648200" y="1600200"/>
            <a:ext cx="4039200" cy="4525963"/>
          </a:xfrm>
        </p:spPr>
        <p:txBody>
          <a:bodyPr/>
          <a:lstStyle/>
          <a:p>
            <a:r>
              <a:rPr lang="en-GB" dirty="0" smtClean="0"/>
              <a:t>University </a:t>
            </a:r>
            <a:r>
              <a:rPr lang="en-GB" dirty="0"/>
              <a:t>of </a:t>
            </a:r>
            <a:r>
              <a:rPr lang="en-GB" dirty="0" smtClean="0"/>
              <a:t>York Research </a:t>
            </a:r>
            <a:r>
              <a:rPr lang="en-GB" dirty="0"/>
              <a:t>Data Management Policy </a:t>
            </a:r>
            <a:endParaRPr lang="en-GB" dirty="0" smtClean="0"/>
          </a:p>
          <a:p>
            <a:pPr marL="0" indent="0">
              <a:buNone/>
            </a:pPr>
            <a:endParaRPr lang="en-GB" sz="800" dirty="0" smtClean="0"/>
          </a:p>
          <a:p>
            <a:pPr marL="0" indent="0">
              <a:buNone/>
            </a:pPr>
            <a:endParaRPr lang="en-GB" sz="800" dirty="0" smtClean="0"/>
          </a:p>
          <a:p>
            <a:r>
              <a:rPr lang="en-GB" dirty="0" smtClean="0"/>
              <a:t>Funding body requirements</a:t>
            </a:r>
            <a:endParaRPr lang="en-GB" dirty="0"/>
          </a:p>
        </p:txBody>
      </p:sp>
      <p:pic>
        <p:nvPicPr>
          <p:cNvPr id="2052" name="Picture 4" descr="C:\Documents and Settings\oucs0042\Local Settings\Temporary Internet Files\Content.IE5\AJ5OZS44\MC90044178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96136" y="4653136"/>
            <a:ext cx="1772816" cy="1772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513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dirty="0" smtClean="0"/>
              <a:t>University Policy</a:t>
            </a:r>
            <a:endParaRPr lang="en-GB" dirty="0"/>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544" y="1600200"/>
            <a:ext cx="8208912" cy="4525963"/>
          </a:xfrm>
        </p:spPr>
      </p:pic>
      <p:sp>
        <p:nvSpPr>
          <p:cNvPr id="5" name="TextBox 4"/>
          <p:cNvSpPr txBox="1"/>
          <p:nvPr/>
        </p:nvSpPr>
        <p:spPr>
          <a:xfrm>
            <a:off x="539552" y="1556792"/>
            <a:ext cx="8136904" cy="4524315"/>
          </a:xfrm>
          <a:prstGeom prst="rect">
            <a:avLst/>
          </a:prstGeom>
          <a:solidFill>
            <a:schemeClr val="bg1">
              <a:lumMod val="75000"/>
              <a:alpha val="86000"/>
            </a:schemeClr>
          </a:solidFill>
          <a:ln>
            <a:solidFill>
              <a:schemeClr val="tx1"/>
            </a:solidFill>
          </a:ln>
        </p:spPr>
        <p:txBody>
          <a:bodyPr wrap="square" rtlCol="0">
            <a:spAutoFit/>
          </a:bodyPr>
          <a:lstStyle/>
          <a:p>
            <a:pPr marL="57150" indent="0">
              <a:buNone/>
            </a:pPr>
            <a:r>
              <a:rPr lang="en-GB" sz="2800" dirty="0"/>
              <a:t>“4. Responsibilities</a:t>
            </a:r>
          </a:p>
          <a:p>
            <a:pPr marL="57150" indent="0">
              <a:buNone/>
            </a:pPr>
            <a:endParaRPr lang="en-GB" sz="800" dirty="0"/>
          </a:p>
          <a:p>
            <a:pPr marL="0" indent="0">
              <a:buNone/>
            </a:pPr>
            <a:r>
              <a:rPr lang="en-GB" sz="2800" dirty="0"/>
              <a:t>4.1 All staff and research students involved in research under the University’s auspices have a responsibility to manage data they create and maintain it effectively and in line with University policy, regulations, codes of practice and associated training and guidance</a:t>
            </a:r>
            <a:r>
              <a:rPr lang="en-GB" sz="2800" dirty="0" smtClean="0"/>
              <a:t>.”</a:t>
            </a:r>
          </a:p>
          <a:p>
            <a:pPr marL="0" indent="0">
              <a:buNone/>
            </a:pPr>
            <a:endParaRPr lang="en-GB" sz="2800" dirty="0"/>
          </a:p>
          <a:p>
            <a:pPr marL="0" indent="0">
              <a:buNone/>
            </a:pPr>
            <a:r>
              <a:rPr lang="en-GB" sz="2800" dirty="0" smtClean="0"/>
              <a:t>University </a:t>
            </a:r>
            <a:r>
              <a:rPr lang="en-GB" sz="2800" dirty="0"/>
              <a:t>Research Data Management Policy:</a:t>
            </a:r>
            <a:br>
              <a:rPr lang="en-GB" sz="2800" dirty="0"/>
            </a:br>
            <a:r>
              <a:rPr lang="en-GB" sz="2800" dirty="0">
                <a:solidFill>
                  <a:srgbClr val="A7379F"/>
                </a:solidFill>
              </a:rPr>
              <a:t>www.york.ac.uk/research-data-management </a:t>
            </a:r>
          </a:p>
        </p:txBody>
      </p:sp>
    </p:spTree>
    <p:extLst>
      <p:ext uri="{BB962C8B-B14F-4D97-AF65-F5344CB8AC3E}">
        <p14:creationId xmlns:p14="http://schemas.microsoft.com/office/powerpoint/2010/main" val="3513044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9" presetClass="emph" presetSubtype="0" nodeType="withEffect">
                                  <p:stCondLst>
                                    <p:cond delay="0"/>
                                  </p:stCondLst>
                                  <p:childTnLst>
                                    <p:set>
                                      <p:cBhvr rctx="PPT">
                                        <p:cTn id="9" dur="indefinite"/>
                                        <p:tgtEl>
                                          <p:spTgt spid="7"/>
                                        </p:tgtEl>
                                        <p:attrNameLst>
                                          <p:attrName>style.opacity</p:attrName>
                                        </p:attrNameLst>
                                      </p:cBhvr>
                                      <p:to>
                                        <p:strVal val="0"/>
                                      </p:to>
                                    </p:set>
                                    <p:animEffect filter="image" prLst="opacity: 0">
                                      <p:cBhvr rctx="IE">
                                        <p:cTn id="10" dur="indefinite"/>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InfoDirc-branding">
  <a:themeElements>
    <a:clrScheme name="Custom 5">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990099"/>
      </a:hlink>
      <a:folHlink>
        <a:srgbClr val="5F5F5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InfoDirc-branding">
  <a:themeElements>
    <a:clrScheme name="Custom 5">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990099"/>
      </a:hlink>
      <a:folHlink>
        <a:srgbClr val="5F5F5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InfoDirc-branding">
  <a:themeElements>
    <a:clrScheme name="Custom 5">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990099"/>
      </a:hlink>
      <a:folHlink>
        <a:srgbClr val="5F5F5F"/>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6BF2B63217394E8F3A6ED0FC9A2A8C" ma:contentTypeVersion="2" ma:contentTypeDescription="Create a new document." ma:contentTypeScope="" ma:versionID="154166c0d65d9e299ebea02b043bfbce">
  <xsd:schema xmlns:xsd="http://www.w3.org/2001/XMLSchema" xmlns:xs="http://www.w3.org/2001/XMLSchema" xmlns:p="http://schemas.microsoft.com/office/2006/metadata/properties" targetNamespace="http://schemas.microsoft.com/office/2006/metadata/properties" ma:root="true" ma:fieldsID="bf6ab70d81ae77e2d6e812599206d9c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8" ma:displayName="Comments"/>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B69A3B-50BF-4F0C-A307-CA890ADA01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2D938A4-5048-4BC0-845B-806718271654}">
  <ds:schemaRefs>
    <ds:schemaRef ds:uri="http://purl.org/dc/dcmitype/"/>
    <ds:schemaRef ds:uri="http://purl.org/dc/terms/"/>
    <ds:schemaRef ds:uri="http://schemas.microsoft.com/office/2006/documentManagement/types"/>
    <ds:schemaRef ds:uri="http://schemas.openxmlformats.org/package/2006/metadata/core-properties"/>
    <ds:schemaRef ds:uri="http://www.w3.org/XML/1998/namespace"/>
    <ds:schemaRef ds:uri="http://purl.org/dc/elements/1.1/"/>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FBB7CA44-9C7B-4967-A163-F68F679A9A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InfoDirc-branding</Template>
  <TotalTime>8174</TotalTime>
  <Words>6317</Words>
  <Application>Microsoft Office PowerPoint</Application>
  <PresentationFormat>On-screen Show (4:3)</PresentationFormat>
  <Paragraphs>633</Paragraphs>
  <Slides>56</Slides>
  <Notes>56</Notes>
  <HiddenSlides>0</HiddenSlides>
  <MMClips>0</MMClips>
  <ScaleCrop>false</ScaleCrop>
  <HeadingPairs>
    <vt:vector size="4" baseType="variant">
      <vt:variant>
        <vt:lpstr>Theme</vt:lpstr>
      </vt:variant>
      <vt:variant>
        <vt:i4>3</vt:i4>
      </vt:variant>
      <vt:variant>
        <vt:lpstr>Slide Titles</vt:lpstr>
      </vt:variant>
      <vt:variant>
        <vt:i4>56</vt:i4>
      </vt:variant>
    </vt:vector>
  </HeadingPairs>
  <TitlesOfParts>
    <vt:vector size="59" baseType="lpstr">
      <vt:lpstr>InfoDirc-branding</vt:lpstr>
      <vt:lpstr>1_InfoDirc-branding</vt:lpstr>
      <vt:lpstr>3_InfoDirc-branding</vt:lpstr>
      <vt:lpstr>PowerPoint Presentation</vt:lpstr>
      <vt:lpstr>Overview</vt:lpstr>
      <vt:lpstr>What is research data management?</vt:lpstr>
      <vt:lpstr>What is data?</vt:lpstr>
      <vt:lpstr>What is data?</vt:lpstr>
      <vt:lpstr>What is data management?</vt:lpstr>
      <vt:lpstr>Why manage your research data?</vt:lpstr>
      <vt:lpstr>Carrots and sticks</vt:lpstr>
      <vt:lpstr>University Policy</vt:lpstr>
      <vt:lpstr>The Policy: what you need to know</vt:lpstr>
      <vt:lpstr>The Policy: What you need to know</vt:lpstr>
      <vt:lpstr>Funder requirements</vt:lpstr>
      <vt:lpstr>Funder requirements</vt:lpstr>
      <vt:lpstr>EPSRC expectations</vt:lpstr>
      <vt:lpstr>EPSRC expectations</vt:lpstr>
      <vt:lpstr>EPSRC expectations</vt:lpstr>
      <vt:lpstr>Day-to-day data management  a. organising your data     (good file management)</vt:lpstr>
      <vt:lpstr>PowerPoint Presentation</vt:lpstr>
      <vt:lpstr>The Policy: what you need to know</vt:lpstr>
      <vt:lpstr>In practice</vt:lpstr>
      <vt:lpstr>File (and folder) naming</vt:lpstr>
      <vt:lpstr>File naming strategies  Think about the ordering of elements within a filename, e.g. YYYY-MM-DD dates allow chronological sorting</vt:lpstr>
      <vt:lpstr>Version control</vt:lpstr>
      <vt:lpstr>Day-to-day data management  b. storing your data     (keeping your data safe) </vt:lpstr>
      <vt:lpstr>The Policy: what you need to know</vt:lpstr>
      <vt:lpstr>PowerPoint Presentation</vt:lpstr>
      <vt:lpstr>Storage – Do’s</vt:lpstr>
      <vt:lpstr>Storage: Don’ts</vt:lpstr>
      <vt:lpstr>Backing up</vt:lpstr>
      <vt:lpstr>Day-to-day data management  c. documentation and metadata     (describing your data) </vt:lpstr>
      <vt:lpstr>Documentation and metadata</vt:lpstr>
      <vt:lpstr>Make material understandable</vt:lpstr>
      <vt:lpstr>Make material verifiable</vt:lpstr>
      <vt:lpstr>Make material reusable</vt:lpstr>
      <vt:lpstr>Make material reusable</vt:lpstr>
      <vt:lpstr>Will someone else understand your data if it isn’t documented?</vt:lpstr>
      <vt:lpstr>Documentation – what to include </vt:lpstr>
      <vt:lpstr>What happens at the  end of the project?</vt:lpstr>
      <vt:lpstr>Why share data? Be a trailblazer!</vt:lpstr>
      <vt:lpstr>Why share data?</vt:lpstr>
      <vt:lpstr>PowerPoint Presentation</vt:lpstr>
      <vt:lpstr>Data sharing – concerns</vt:lpstr>
      <vt:lpstr>PowerPoint Presentation</vt:lpstr>
      <vt:lpstr>What data should you keep?</vt:lpstr>
      <vt:lpstr>What data should you bin?</vt:lpstr>
      <vt:lpstr>Data management planning</vt:lpstr>
      <vt:lpstr>PowerPoint Presentation</vt:lpstr>
      <vt:lpstr>Data Management Plans (DMPs)</vt:lpstr>
      <vt:lpstr>Data Management Plans (DMPs)</vt:lpstr>
      <vt:lpstr>https://dmponline.dcc.ac.uk </vt:lpstr>
      <vt:lpstr>Further information and resources</vt:lpstr>
      <vt:lpstr>RDM web pages www.york.ac.uk/rdm </vt:lpstr>
      <vt:lpstr>Research Data MANTRA</vt:lpstr>
      <vt:lpstr>We are here to help</vt:lpstr>
      <vt:lpstr>Rights and re-use    This presentation is an adapted version of the slideshow prepared by the DaMaRO Project at the University of Oxford. The University of York is re-using the slideshow within the terms of the Creative Commons Attribution Non-Commercial Share-Alike License.  Parts of this slideshow draw on teaching materials produced by the PrePARe Project , DATUM for Health and DataTrain Archaeology. All materials are shared under the same license.  Within the terms of this license, we actively encourage sharing, adaptation, and re-use  of this material.</vt:lpstr>
      <vt:lpstr>Any questions?</vt:lpstr>
    </vt:vector>
  </TitlesOfParts>
  <Company>University of Oxford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Meriel Patrick</dc:creator>
  <cp:lastModifiedBy>Jenny Mitcham</cp:lastModifiedBy>
  <cp:revision>617</cp:revision>
  <cp:lastPrinted>2015-06-16T08:23:48Z</cp:lastPrinted>
  <dcterms:created xsi:type="dcterms:W3CDTF">2012-12-19T15:31:16Z</dcterms:created>
  <dcterms:modified xsi:type="dcterms:W3CDTF">2015-06-16T08:25:44Z</dcterms:modified>
</cp:coreProperties>
</file>