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97" r:id="rId2"/>
    <p:sldId id="299" r:id="rId3"/>
    <p:sldId id="298" r:id="rId4"/>
    <p:sldId id="301" r:id="rId5"/>
    <p:sldId id="300" r:id="rId6"/>
    <p:sldId id="308" r:id="rId7"/>
    <p:sldId id="310" r:id="rId8"/>
    <p:sldId id="302" r:id="rId9"/>
    <p:sldId id="311" r:id="rId10"/>
    <p:sldId id="313" r:id="rId11"/>
    <p:sldId id="315" r:id="rId12"/>
    <p:sldId id="318" r:id="rId13"/>
    <p:sldId id="321" r:id="rId14"/>
    <p:sldId id="322" r:id="rId15"/>
    <p:sldId id="316" r:id="rId16"/>
    <p:sldId id="317" r:id="rId17"/>
    <p:sldId id="319" r:id="rId18"/>
    <p:sldId id="324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5" r:id="rId27"/>
    <p:sldId id="334" r:id="rId28"/>
    <p:sldId id="336" r:id="rId29"/>
    <p:sldId id="340" r:id="rId30"/>
    <p:sldId id="342" r:id="rId31"/>
    <p:sldId id="320" r:id="rId32"/>
    <p:sldId id="306" r:id="rId33"/>
    <p:sldId id="326" r:id="rId34"/>
    <p:sldId id="339" r:id="rId35"/>
    <p:sldId id="343" r:id="rId36"/>
    <p:sldId id="344" r:id="rId37"/>
    <p:sldId id="307" r:id="rId38"/>
    <p:sldId id="323" r:id="rId39"/>
    <p:sldId id="309" r:id="rId40"/>
    <p:sldId id="338" r:id="rId41"/>
    <p:sldId id="303" r:id="rId42"/>
    <p:sldId id="337" r:id="rId43"/>
    <p:sldId id="304" r:id="rId44"/>
    <p:sldId id="325" r:id="rId45"/>
    <p:sldId id="31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AA5"/>
    <a:srgbClr val="F8EEA3"/>
    <a:srgbClr val="EEF5AD"/>
    <a:srgbClr val="B2B2B2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52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5F7F0B-6CF6-451B-9061-CE585E0D15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9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F7F0B-6CF6-451B-9061-CE585E0D153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F7F0B-6CF6-451B-9061-CE585E0D153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01635-D0B1-4471-B124-702A5BFD50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2610F-A409-441B-8C08-9891167B09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D174B-229F-4DC1-82A6-5033E9295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D23C-3155-4550-99F5-DCD90529F8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C7CD-D9A2-4843-99F8-0BD3FDD20B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C140-ED7E-4BA6-8A0B-A7F9F143E5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7BAFC-0302-487D-8C10-267074AC1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3D39-8B60-4BC1-ACD9-C369739D5D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8E01-53D5-4E6F-B87F-7295C79FE5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1F734-3CE9-4CF4-A4B1-05EC8A08A0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0CC79-EAE1-4396-BDDE-17198194A2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B49B260-036A-43B4-993C-C20B8F3F4A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aseline="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CC"/>
          </a:solidFill>
          <a:latin typeface="Palatino Linotype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Font typeface="Palatino Linotype" panose="02040502050505030304" pitchFamily="18" charset="0"/>
        <a:buChar char="-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Times New Roman" pitchFamily="18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How not to write a thesis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088187" cy="1752600"/>
          </a:xfrm>
        </p:spPr>
        <p:txBody>
          <a:bodyPr/>
          <a:lstStyle/>
          <a:p>
            <a:pPr algn="l" eaLnBrk="1" hangingPunct="1"/>
            <a:r>
              <a:rPr lang="en-GB" dirty="0" smtClean="0"/>
              <a:t>Paul Cairns</a:t>
            </a:r>
          </a:p>
          <a:p>
            <a:pPr algn="l" eaLnBrk="1" hangingPunct="1"/>
            <a:r>
              <a:rPr lang="en-GB" dirty="0" err="1" smtClean="0"/>
              <a:t>paul.cairns@york.ac.uk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Subsequent to diligent eradication of language infelicities, the codebase achieved executable status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4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Subsequent to diligent eradication of language infelicities, the codebase achieved executable status.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After careful debugging, the code ran.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9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Prior to commencing the experiment, participants were requested to respond to supplementary questions.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4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Prior to commencing the experiment, participants were requested to respond to supplementary questions.</a:t>
            </a:r>
          </a:p>
          <a:p>
            <a:pPr marL="0" indent="0">
              <a:buNone/>
            </a:pPr>
            <a:r>
              <a:rPr lang="en-GB" i="1" dirty="0" smtClean="0"/>
              <a:t>Before starting the experiment, participants were asked to answer some more questions.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fancy words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69911"/>
              </p:ext>
            </p:extLst>
          </p:nvPr>
        </p:nvGraphicFramePr>
        <p:xfrm>
          <a:off x="1403648" y="1772817"/>
          <a:ext cx="6048672" cy="405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744416"/>
              </a:tblGrid>
              <a:tr h="347849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Do not use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849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Because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due to the fact that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68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Do,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make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849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Before/after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Prior to/subsequently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849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Utilize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849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Start/end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Commence/conclude or cease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849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Think/understand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Comprehend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53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 m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ade up of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Comprise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511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Part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772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Wrong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Erroneous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FP condition the GS, MS, AS were all significantly higher than in the TP or TPS conditions.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8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FP condition the GS, MS, AS were all significantly higher than in the TP or TPS conditions.</a:t>
            </a: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In the First Person condition the Group Salience, Maximum Score and Average Stopping were all significantly higher than the Third Person or Third Person Static conditions.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(very complex) idea per sentence</a:t>
            </a:r>
          </a:p>
          <a:p>
            <a:r>
              <a:rPr lang="en-GB" dirty="0" smtClean="0"/>
              <a:t>Long sentences</a:t>
            </a:r>
            <a:endParaRPr lang="en-GB" dirty="0"/>
          </a:p>
          <a:p>
            <a:r>
              <a:rPr lang="en-GB" dirty="0" smtClean="0"/>
              <a:t>Smothered verbs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sentences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sentences are clear and vigorous</a:t>
            </a:r>
          </a:p>
          <a:p>
            <a:r>
              <a:rPr lang="en-GB" dirty="0" smtClean="0"/>
              <a:t>Tools to lengthen</a:t>
            </a:r>
          </a:p>
          <a:p>
            <a:pPr lvl="1"/>
            <a:r>
              <a:rPr lang="en-GB" dirty="0" err="1"/>
              <a:t>Subclauses</a:t>
            </a:r>
            <a:endParaRPr lang="en-GB" dirty="0"/>
          </a:p>
          <a:p>
            <a:pPr lvl="1"/>
            <a:r>
              <a:rPr lang="en-GB" dirty="0"/>
              <a:t>Conjunctions</a:t>
            </a:r>
          </a:p>
          <a:p>
            <a:pPr lvl="1"/>
            <a:r>
              <a:rPr lang="en-GB" dirty="0"/>
              <a:t>Compound nouns</a:t>
            </a:r>
          </a:p>
          <a:p>
            <a:pPr lvl="1"/>
            <a:r>
              <a:rPr lang="en-GB" dirty="0"/>
              <a:t>Punctuation</a:t>
            </a:r>
          </a:p>
          <a:p>
            <a:r>
              <a:rPr lang="en-GB" dirty="0" err="1" smtClean="0"/>
              <a:t>Sesquipedalianism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8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algorithm has six functions. The main function is there to coordinate the interaction of four of them. The sixth function structures the output ready for display.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Five ways to annoy your examiner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088187" cy="1752600"/>
          </a:xfrm>
        </p:spPr>
        <p:txBody>
          <a:bodyPr/>
          <a:lstStyle/>
          <a:p>
            <a:pPr algn="l" eaLnBrk="1" hangingPunct="1"/>
            <a:r>
              <a:rPr lang="en-GB" dirty="0" smtClean="0"/>
              <a:t>Paul Cairns</a:t>
            </a:r>
          </a:p>
          <a:p>
            <a:pPr algn="l" eaLnBrk="1" hangingPunct="1"/>
            <a:r>
              <a:rPr lang="en-GB" dirty="0" err="1" smtClean="0"/>
              <a:t>paul.cairns@york.ac.uk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78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Thesis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algorithm, which has six functions led by a coordinating component that is responsible for controlling the interaction of four of the constituent elements, structures its output through the final display preparation module.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9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use punctuation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experiment uses a repeated measures design. The two experimental conditions are high load and low load. The high load condition requires participants to complete a secondary task. The low load has no secondary task. The secondary task is an auditory attention task.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9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Thesis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two experimental conditions comprising the repeated measures design are</a:t>
            </a:r>
            <a:r>
              <a:rPr lang="en-GB" b="1" dirty="0">
                <a:solidFill>
                  <a:srgbClr val="FF0000"/>
                </a:solidFill>
              </a:rPr>
              <a:t>:</a:t>
            </a:r>
            <a:r>
              <a:rPr lang="en-GB" dirty="0" smtClean="0"/>
              <a:t> high load condition in which participants are required to complete a secondary task which is an auditory attention task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r>
              <a:rPr lang="en-GB" dirty="0" smtClean="0"/>
              <a:t> and a low load condition in which there is no secondary task.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1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Smothered verbs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Verbs are easily imagined</a:t>
            </a:r>
          </a:p>
          <a:p>
            <a:pPr lvl="1"/>
            <a:r>
              <a:rPr lang="en-GB" dirty="0" smtClean="0"/>
              <a:t>“to be” or “to have”</a:t>
            </a:r>
          </a:p>
          <a:p>
            <a:r>
              <a:rPr lang="en-GB" dirty="0" smtClean="0"/>
              <a:t>Nominalization</a:t>
            </a:r>
          </a:p>
          <a:p>
            <a:r>
              <a:rPr lang="en-GB" dirty="0" smtClean="0"/>
              <a:t>Passive voice</a:t>
            </a:r>
          </a:p>
          <a:p>
            <a:r>
              <a:rPr lang="en-GB" dirty="0"/>
              <a:t>Fancy words help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4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research intended to clarify the trade off between power consumption and reliability.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8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research intended to clarify the trade off between power consumption and reliability.</a:t>
            </a:r>
          </a:p>
          <a:p>
            <a:pPr marL="0" indent="0">
              <a:buNone/>
            </a:pPr>
            <a:r>
              <a:rPr lang="en-GB" i="1" dirty="0" smtClean="0"/>
              <a:t>The intention of the research was to produce a clarification of how power consumption and reliability are traded off against each other.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voice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results suggest that power consumption does not affect reliability.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3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voice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results suggest that power consumption does not affect reliability.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It is suggested by the results that reliability is not </a:t>
            </a:r>
            <a:r>
              <a:rPr lang="en-GB" i="1" dirty="0"/>
              <a:t>a</a:t>
            </a:r>
            <a:r>
              <a:rPr lang="en-GB" i="1" dirty="0" smtClean="0"/>
              <a:t>ffected by power consumption.</a:t>
            </a:r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6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 better…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results suggest that power consumption does not affect reliability.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It is the suggestion of the results that there is no effect on reliability of power consumption.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1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function notifies the database at the start of the cycle.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thesis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23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function notifies the database at the start of the cycle.</a:t>
            </a:r>
          </a:p>
          <a:p>
            <a:pPr marL="0" indent="0">
              <a:buNone/>
            </a:pPr>
            <a:r>
              <a:rPr lang="en-GB" i="1" dirty="0" smtClean="0"/>
              <a:t>A notification, which is generated by the function at the commencement of the cycle, is received by the database.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13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paragraphs</a:t>
            </a:r>
          </a:p>
          <a:p>
            <a:r>
              <a:rPr lang="en-GB" dirty="0" smtClean="0"/>
              <a:t>Sections, subsections, </a:t>
            </a:r>
            <a:r>
              <a:rPr lang="en-GB" dirty="0" err="1" smtClean="0"/>
              <a:t>subsub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Bullets/numbered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A picture paints 1,000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one or other but not both</a:t>
            </a:r>
          </a:p>
          <a:p>
            <a:r>
              <a:rPr lang="en-GB" dirty="0" smtClean="0"/>
              <a:t>Long complicated explanations</a:t>
            </a:r>
          </a:p>
          <a:p>
            <a:r>
              <a:rPr lang="en-GB" dirty="0" smtClean="0"/>
              <a:t>Detailed, complicated diagrams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elements</a:t>
            </a:r>
          </a:p>
          <a:p>
            <a:r>
              <a:rPr lang="en-GB" dirty="0" smtClean="0"/>
              <a:t>Lots of text</a:t>
            </a:r>
          </a:p>
          <a:p>
            <a:r>
              <a:rPr lang="en-GB" dirty="0" smtClean="0"/>
              <a:t>Inconsistent semantics</a:t>
            </a:r>
          </a:p>
          <a:p>
            <a:r>
              <a:rPr lang="en-GB" dirty="0" smtClean="0"/>
              <a:t>Not easily fitting on one page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dnstatic.visualizeus.com/thumbs/21/91/infographics,connections,dendrograms,diagrams,structure-2191110fb61ad96c1fc9ee23fe2c4994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40871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pic>
        <p:nvPicPr>
          <p:cNvPr id="2050" name="Picture 2" descr="http://diging.github.io/tethne/api/_images/geo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72"/>
            <a:ext cx="9129467" cy="6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61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pic>
        <p:nvPicPr>
          <p:cNvPr id="3076" name="Picture 4" descr="https://imronrosidin.files.wordpress.com/2015/03/c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6" y="188640"/>
            <a:ext cx="8900170" cy="61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3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Code, data, test descriptions…</a:t>
            </a:r>
          </a:p>
          <a:p>
            <a:r>
              <a:rPr lang="en-GB" dirty="0" smtClean="0"/>
              <a:t>Clearly represents effort</a:t>
            </a:r>
          </a:p>
          <a:p>
            <a:r>
              <a:rPr lang="en-GB" dirty="0" smtClean="0"/>
              <a:t>Shrink font to fit</a:t>
            </a:r>
          </a:p>
          <a:p>
            <a:r>
              <a:rPr lang="en-GB" dirty="0" smtClean="0"/>
              <a:t>Ideally over two pages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63997" y="116632"/>
            <a:ext cx="7056784" cy="1720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import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java.util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.*;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//At the moment this is just for a small world network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//As there is no general graph class.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public class Analyser{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SWSmallWorld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Hashtable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final static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UNLABELLED = -1;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public Analyser(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SWSmallWorld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pSmallWorld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pSmallWorld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public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pathSummaries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new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lPartialProfile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lNumNodes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fSmallWorld.size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i,j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for(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0;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&lt;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lNumNodes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++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refreshLabels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lPartialProfile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pathSummariesFrom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lAnswer.add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lPartialProfile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}//for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return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}//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pathSummaries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void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refreshLabels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lNumNodes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fSmallWorld.size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new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Hashtable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for(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0;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&lt;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lNumNodes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++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fSmallWorld.getNode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fLabels.put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, new Label()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}//for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pathSummariesFrom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pNodeIndex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Vector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new Vector();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lQueuePos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0;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lStartNode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fSmallWorld.getNode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pNodeIndex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Label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(Label)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fLabels.get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lStartNode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lThisLabel.setLabel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( 0 );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addNodesToQueue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,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lStartNode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//Assume at least one element goes on here!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while(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lQueuePos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&lt;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lQueue.size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(Node)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lQueue.elementAt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lQueuePos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addNodesToQueue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,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lQueuePos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++;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}//while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generateProfile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pNodeIndex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return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}//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pathSummaries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void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addNodesToQueue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Vector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pQueue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, 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EdgeList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pNode.getOutEdges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lCurrentDistance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lNumEdges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lEdges.size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lEndNode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Edge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lThisEdge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Label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(Label)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fLabels.get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lCurrentDistance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lThisLabel.getLabel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for(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0;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&lt;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lNumEdges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++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lThisEdge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lEdges.elementAt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lEndNode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lThisEdge.getEnd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(Label)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fLabels.get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lEndNode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lThisLabel.getLabel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if(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== UNLABELLED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lThisLabel.setLabel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lCurrentDistance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+ 1 );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pQueue.add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lEndNode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}//if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}//for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lEdgeCount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}//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addNodesToQueue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generateProfile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pStartNode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new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PathProfile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lNumNodes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fSmallWorld.size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Node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Label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PathSummary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lSummary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for(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0;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&lt;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lNumNodes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++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fSmallWorld.getNode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(Label)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fLabels.get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lThisLabel.getLabel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lSummary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new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PathSummary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pStartNode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,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,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lLabelValue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lAnswer.add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lSummary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}//for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lNodeCount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return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lAnswer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}//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generateSummaries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private class Label{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private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public Label(){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UNLABELLED;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public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boolean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isUnlabelled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return (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== UNLABELLED );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public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getLabel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return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public void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setLabel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(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int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){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   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fLabel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 =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pLabel</a:t>
            </a:r>
            <a:r>
              <a:rPr lang="en-GB" sz="800" dirty="0">
                <a:latin typeface="+mj-lt"/>
                <a:cs typeface="Cordia New" panose="020B0304020202020204" pitchFamily="34" charset="-34"/>
              </a:rPr>
              <a:t>;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	}</a:t>
            </a: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    }//class </a:t>
            </a:r>
            <a:r>
              <a:rPr lang="en-GB" sz="800" dirty="0" err="1">
                <a:latin typeface="+mj-lt"/>
                <a:cs typeface="Cordia New" panose="020B0304020202020204" pitchFamily="34" charset="-34"/>
              </a:rPr>
              <a:t>LabelledNode</a:t>
            </a:r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  <a:p>
            <a:r>
              <a:rPr lang="en-GB" sz="800" dirty="0">
                <a:latin typeface="+mj-lt"/>
                <a:cs typeface="Cordia New" panose="020B0304020202020204" pitchFamily="34" charset="-34"/>
              </a:rPr>
              <a:t>}</a:t>
            </a:r>
          </a:p>
          <a:p>
            <a:endParaRPr lang="en-GB" sz="800" dirty="0">
              <a:latin typeface="+mj-lt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36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. “The </a:t>
            </a:r>
            <a:r>
              <a:rPr lang="en-GB" dirty="0"/>
              <a:t>secret to </a:t>
            </a:r>
            <a:r>
              <a:rPr lang="en-GB" dirty="0" smtClean="0"/>
              <a:t>wit </a:t>
            </a:r>
            <a:r>
              <a:rPr lang="en-GB" dirty="0"/>
              <a:t>is </a:t>
            </a:r>
            <a:r>
              <a:rPr lang="en-GB" dirty="0" smtClean="0"/>
              <a:t>surprise”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suspense</a:t>
            </a:r>
          </a:p>
          <a:p>
            <a:r>
              <a:rPr lang="en-GB" dirty="0" smtClean="0"/>
              <a:t>Never give the game away</a:t>
            </a:r>
          </a:p>
          <a:p>
            <a:r>
              <a:rPr lang="en-GB" dirty="0" smtClean="0"/>
              <a:t>Shows how hard it is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-secure.guim.co.uk/sys-images/Guardian/Pix/pictures/2014/1/30/1391105757771/KITCHENER-RECRUITING-POST-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7279"/>
            <a:ext cx="7129841" cy="42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085184"/>
            <a:ext cx="7129841" cy="1015663"/>
          </a:xfrm>
          <a:prstGeom prst="rect">
            <a:avLst/>
          </a:prstGeom>
          <a:solidFill>
            <a:srgbClr val="F3EA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latin typeface="Baskerville Old Face" panose="02020602080505020303" pitchFamily="18" charset="0"/>
              </a:rPr>
              <a:t>YOU are a FRAUD</a:t>
            </a:r>
            <a:endParaRPr lang="en-GB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57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tricks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“Studies were done”</a:t>
            </a:r>
          </a:p>
          <a:p>
            <a:r>
              <a:rPr lang="en-GB" dirty="0" smtClean="0"/>
              <a:t>“As will be discussed in chapter…”</a:t>
            </a:r>
          </a:p>
          <a:p>
            <a:r>
              <a:rPr lang="en-GB" dirty="0" smtClean="0"/>
              <a:t>Silence!</a:t>
            </a:r>
          </a:p>
          <a:p>
            <a:r>
              <a:rPr lang="en-GB" dirty="0" smtClean="0"/>
              <a:t>Burying</a:t>
            </a:r>
          </a:p>
          <a:p>
            <a:pPr lvl="1"/>
            <a:r>
              <a:rPr lang="en-GB" dirty="0" smtClean="0"/>
              <a:t>Literature review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.wp.com/www.planetclaire.tv/wp-content/uploads/2015/04/the-simpsons-lisa-simpson.jpg?resize=350%2C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6" y="1628800"/>
            <a:ext cx="7978992" cy="45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Don’t seek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2080025"/>
            <a:ext cx="5256584" cy="4114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“Better to remain silent and be thought a fool than to speak out and remove all doubt.”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traps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Conference talks</a:t>
            </a:r>
          </a:p>
          <a:p>
            <a:r>
              <a:rPr lang="en-GB" dirty="0"/>
              <a:t>Conversations with experts</a:t>
            </a:r>
          </a:p>
          <a:p>
            <a:r>
              <a:rPr lang="en-GB" dirty="0" smtClean="0"/>
              <a:t>Seminars</a:t>
            </a:r>
          </a:p>
          <a:p>
            <a:r>
              <a:rPr lang="en-GB" dirty="0" smtClean="0"/>
              <a:t>Supervisions</a:t>
            </a:r>
          </a:p>
          <a:p>
            <a:r>
              <a:rPr lang="en-GB" dirty="0" smtClean="0"/>
              <a:t>Writing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at 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Commitment in black and white</a:t>
            </a:r>
          </a:p>
          <a:p>
            <a:r>
              <a:rPr lang="en-GB" dirty="0" smtClean="0"/>
              <a:t>Self-articulation</a:t>
            </a:r>
          </a:p>
          <a:p>
            <a:r>
              <a:rPr lang="en-GB" dirty="0" smtClean="0"/>
              <a:t>Writing isn’t that hard</a:t>
            </a:r>
          </a:p>
          <a:p>
            <a:r>
              <a:rPr lang="en-GB" dirty="0" smtClean="0"/>
              <a:t>Practice never helped anyone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5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be easily found 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25000"/>
              <a:buFont typeface="Palatino Linotype" panose="02040502050505030304" pitchFamily="18" charset="0"/>
              <a:buChar char="+"/>
            </a:pPr>
            <a:r>
              <a:rPr lang="en-GB" dirty="0" smtClean="0"/>
              <a:t>Use conventions</a:t>
            </a:r>
          </a:p>
          <a:p>
            <a:pPr>
              <a:buSzPct val="125000"/>
              <a:buFont typeface="Palatino Linotype" panose="02040502050505030304" pitchFamily="18" charset="0"/>
              <a:buChar char="+"/>
            </a:pPr>
            <a:r>
              <a:rPr lang="en-GB" dirty="0" smtClean="0"/>
              <a:t>Write plainly</a:t>
            </a:r>
          </a:p>
          <a:p>
            <a:pPr>
              <a:buSzPct val="125000"/>
              <a:buFont typeface="Palatino Linotype" panose="02040502050505030304" pitchFamily="18" charset="0"/>
              <a:buChar char="+"/>
            </a:pPr>
            <a:r>
              <a:rPr lang="en-GB" dirty="0" smtClean="0"/>
              <a:t>Take time on diagrams and text</a:t>
            </a:r>
          </a:p>
          <a:p>
            <a:pPr>
              <a:buSzPct val="125000"/>
              <a:buFont typeface="Palatino Linotype" panose="02040502050505030304" pitchFamily="18" charset="0"/>
              <a:buChar char="+"/>
            </a:pPr>
            <a:r>
              <a:rPr lang="en-GB" dirty="0" smtClean="0"/>
              <a:t>Set </a:t>
            </a:r>
            <a:r>
              <a:rPr lang="en-GB" dirty="0" smtClean="0"/>
              <a:t>out </a:t>
            </a:r>
            <a:r>
              <a:rPr lang="en-GB" dirty="0" smtClean="0"/>
              <a:t>your </a:t>
            </a:r>
            <a:r>
              <a:rPr lang="en-GB" dirty="0" smtClean="0"/>
              <a:t>contributions</a:t>
            </a:r>
            <a:endParaRPr lang="en-GB" dirty="0" smtClean="0"/>
          </a:p>
          <a:p>
            <a:pPr>
              <a:buSzPct val="125000"/>
              <a:buFont typeface="Palatino Linotype" panose="02040502050505030304" pitchFamily="18" charset="0"/>
              <a:buChar char="+"/>
            </a:pPr>
            <a:r>
              <a:rPr lang="en-GB" dirty="0" smtClean="0"/>
              <a:t>Seek feedback</a:t>
            </a:r>
          </a:p>
          <a:p>
            <a:pPr>
              <a:buSzPct val="125000"/>
              <a:buFont typeface="Palatino Linotype" panose="02040502050505030304" pitchFamily="18" charset="0"/>
              <a:buChar char="+"/>
            </a:pPr>
            <a:r>
              <a:rPr lang="en-GB" dirty="0" smtClean="0"/>
              <a:t>Write now!</a:t>
            </a:r>
          </a:p>
          <a:p>
            <a:pPr>
              <a:buFont typeface="Palatino Linotype" panose="02040502050505030304" pitchFamily="18" charset="0"/>
              <a:buChar char="+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to avoid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Pinker, </a:t>
            </a:r>
            <a:r>
              <a:rPr lang="en-GB" i="1" dirty="0" smtClean="0"/>
              <a:t>The Sense of Style</a:t>
            </a:r>
          </a:p>
          <a:p>
            <a:r>
              <a:rPr lang="en-GB" dirty="0" err="1" smtClean="0"/>
              <a:t>Cutts</a:t>
            </a:r>
            <a:r>
              <a:rPr lang="en-GB" dirty="0" smtClean="0"/>
              <a:t>, </a:t>
            </a:r>
            <a:r>
              <a:rPr lang="en-GB" i="1" dirty="0" smtClean="0"/>
              <a:t>Plain English Guide</a:t>
            </a:r>
            <a:endParaRPr lang="en-GB" dirty="0" smtClean="0"/>
          </a:p>
          <a:p>
            <a:r>
              <a:rPr lang="en-GB" dirty="0" err="1" smtClean="0"/>
              <a:t>Thimbleby</a:t>
            </a:r>
            <a:r>
              <a:rPr lang="en-GB" dirty="0" smtClean="0"/>
              <a:t>, Write Now! in Cairns and Cox (2008)</a:t>
            </a:r>
          </a:p>
          <a:p>
            <a:r>
              <a:rPr lang="en-GB" dirty="0" smtClean="0"/>
              <a:t>Heath and Heath, </a:t>
            </a:r>
            <a:r>
              <a:rPr lang="en-GB" i="1" dirty="0" smtClean="0"/>
              <a:t>Made to Stick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be found out!</a:t>
            </a:r>
          </a:p>
          <a:p>
            <a:r>
              <a:rPr lang="en-GB" dirty="0" smtClean="0"/>
              <a:t>Appear smart</a:t>
            </a:r>
          </a:p>
          <a:p>
            <a:pPr lvl="1"/>
            <a:r>
              <a:rPr lang="en-GB" dirty="0" err="1" smtClean="0"/>
              <a:t>Endogeneous</a:t>
            </a:r>
            <a:r>
              <a:rPr lang="en-GB" dirty="0" smtClean="0"/>
              <a:t> simplicity</a:t>
            </a:r>
          </a:p>
          <a:p>
            <a:pPr lvl="1"/>
            <a:r>
              <a:rPr lang="en-GB" dirty="0" err="1"/>
              <a:t>E</a:t>
            </a:r>
            <a:r>
              <a:rPr lang="en-GB" dirty="0" err="1" smtClean="0"/>
              <a:t>xogeneous</a:t>
            </a:r>
            <a:r>
              <a:rPr lang="en-GB" dirty="0" smtClean="0"/>
              <a:t>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Conventions are dangerous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Well understood</a:t>
            </a:r>
          </a:p>
          <a:p>
            <a:r>
              <a:rPr lang="en-GB" dirty="0" smtClean="0"/>
              <a:t>Reveal simplicity</a:t>
            </a:r>
          </a:p>
          <a:p>
            <a:r>
              <a:rPr lang="en-GB" dirty="0" smtClean="0"/>
              <a:t>Lack innovation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7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Conventions to avoid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Study designs</a:t>
            </a:r>
          </a:p>
          <a:p>
            <a:r>
              <a:rPr lang="en-GB" dirty="0"/>
              <a:t>S</a:t>
            </a:r>
            <a:r>
              <a:rPr lang="en-GB" dirty="0" smtClean="0"/>
              <a:t>tatistical methods</a:t>
            </a:r>
          </a:p>
          <a:p>
            <a:r>
              <a:rPr lang="en-GB" dirty="0" smtClean="0"/>
              <a:t>Evaluation</a:t>
            </a:r>
          </a:p>
          <a:p>
            <a:pPr lvl="1"/>
            <a:r>
              <a:rPr lang="en-GB" dirty="0" smtClean="0"/>
              <a:t>Never admit weakness</a:t>
            </a:r>
          </a:p>
          <a:p>
            <a:pPr lvl="1"/>
            <a:r>
              <a:rPr lang="en-GB" dirty="0" smtClean="0"/>
              <a:t>Benchmarks</a:t>
            </a:r>
          </a:p>
          <a:p>
            <a:r>
              <a:rPr lang="en-GB" dirty="0" smtClean="0"/>
              <a:t>Others?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5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Assure the verisimilitude of intellectual accomplishment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Written language is full of complexity</a:t>
            </a:r>
          </a:p>
          <a:p>
            <a:r>
              <a:rPr lang="en-GB" dirty="0" smtClean="0"/>
              <a:t>Words</a:t>
            </a:r>
          </a:p>
          <a:p>
            <a:r>
              <a:rPr lang="en-GB" dirty="0" smtClean="0"/>
              <a:t>Sentences</a:t>
            </a:r>
          </a:p>
          <a:p>
            <a:r>
              <a:rPr lang="en-GB" dirty="0" smtClean="0"/>
              <a:t>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Sesquipedalianism</a:t>
            </a:r>
            <a:endParaRPr lang="en-GB" dirty="0" smtClean="0"/>
          </a:p>
          <a:p>
            <a:r>
              <a:rPr lang="en-GB" dirty="0"/>
              <a:t>Fancy </a:t>
            </a:r>
            <a:r>
              <a:rPr lang="en-GB" dirty="0" smtClean="0"/>
              <a:t>words</a:t>
            </a:r>
          </a:p>
          <a:p>
            <a:r>
              <a:rPr lang="en-GB" dirty="0" smtClean="0"/>
              <a:t>Acronyms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How not write a thesis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705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Times New Roman"/>
      </a:majorFont>
      <a:minorFont>
        <a:latin typeface="Palatino Linotype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1164</Words>
  <Application>Microsoft Office PowerPoint</Application>
  <PresentationFormat>On-screen Show (4:3)</PresentationFormat>
  <Paragraphs>360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How not to write a thesis</vt:lpstr>
      <vt:lpstr>Five ways to annoy your examiner</vt:lpstr>
      <vt:lpstr>What is a thesis for?</vt:lpstr>
      <vt:lpstr>PowerPoint Presentation</vt:lpstr>
      <vt:lpstr>Principles</vt:lpstr>
      <vt:lpstr>1. Conventions are dangerous</vt:lpstr>
      <vt:lpstr>Conventions to avoid</vt:lpstr>
      <vt:lpstr>2. Assure the verisimilitude of intellectual accomplishment</vt:lpstr>
      <vt:lpstr>Words</vt:lpstr>
      <vt:lpstr>Example</vt:lpstr>
      <vt:lpstr>Example</vt:lpstr>
      <vt:lpstr>Example</vt:lpstr>
      <vt:lpstr>Example</vt:lpstr>
      <vt:lpstr>Some fancy words</vt:lpstr>
      <vt:lpstr>Example</vt:lpstr>
      <vt:lpstr>Example</vt:lpstr>
      <vt:lpstr>Sentences</vt:lpstr>
      <vt:lpstr>Long sentences</vt:lpstr>
      <vt:lpstr>Simple style</vt:lpstr>
      <vt:lpstr>Thesis style</vt:lpstr>
      <vt:lpstr>Exercise: use punctuation</vt:lpstr>
      <vt:lpstr>Thesis style</vt:lpstr>
      <vt:lpstr>Smothered verbs</vt:lpstr>
      <vt:lpstr>Example</vt:lpstr>
      <vt:lpstr>Example</vt:lpstr>
      <vt:lpstr>Active voice</vt:lpstr>
      <vt:lpstr>Passive voice</vt:lpstr>
      <vt:lpstr>Even better…</vt:lpstr>
      <vt:lpstr>Exercise:</vt:lpstr>
      <vt:lpstr>Exercise:</vt:lpstr>
      <vt:lpstr>Structures</vt:lpstr>
      <vt:lpstr>3. A picture paints 1,000 words</vt:lpstr>
      <vt:lpstr>Complex diagrams</vt:lpstr>
      <vt:lpstr>PowerPoint Presentation</vt:lpstr>
      <vt:lpstr>PowerPoint Presentation</vt:lpstr>
      <vt:lpstr>PowerPoint Presentation</vt:lpstr>
      <vt:lpstr>Easy words</vt:lpstr>
      <vt:lpstr>PowerPoint Presentation</vt:lpstr>
      <vt:lpstr>4. “The secret to wit is surprise”</vt:lpstr>
      <vt:lpstr>Useful tricks</vt:lpstr>
      <vt:lpstr>5. Don’t seek feedback</vt:lpstr>
      <vt:lpstr>Feedback traps</vt:lpstr>
      <vt:lpstr>Write at the end</vt:lpstr>
      <vt:lpstr>To be easily found out</vt:lpstr>
      <vt:lpstr>Reading to avoid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pcairns</dc:creator>
  <cp:lastModifiedBy>Paul Cairns</cp:lastModifiedBy>
  <cp:revision>461</cp:revision>
  <dcterms:created xsi:type="dcterms:W3CDTF">1601-01-01T00:00:00Z</dcterms:created>
  <dcterms:modified xsi:type="dcterms:W3CDTF">2016-02-12T09:12:32Z</dcterms:modified>
</cp:coreProperties>
</file>