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57" r:id="rId4"/>
    <p:sldId id="267" r:id="rId5"/>
    <p:sldId id="262" r:id="rId6"/>
    <p:sldId id="268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E7A5-DABE-434A-8010-3E55C2FC7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25487-920D-4BD6-A815-9BF1CF292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A8BC-7BD8-4D02-8865-AB6708F9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F11C-2FB0-4B05-8DD5-A9535A9F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4AA8-9B2B-4144-88D9-1796F70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568A-3FAE-4241-AE18-0DD3218E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199A9-28E9-44AF-B341-A85EEF04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7D1C-D24B-48F7-B756-23BFC495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5918-2453-487E-A669-94267F8C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53D6-3010-4031-93E5-9575CDBA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A519E-D393-4AC5-AA9F-739F3A047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3F9E4-F53E-44DB-BCBB-4034283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446F-EBBD-416B-9B2B-298746D7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8412-63F4-44AA-BD90-8931BC07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E4A9-AE25-4810-8C5D-789FABC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5405-5822-4D78-8EED-2B44C0A8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42BF-9F30-4999-B75A-BABBF467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F354-D6AF-4D92-8D80-A1A9D38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302F-4DDE-40A9-96E7-2C38F21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1050-FFA4-4087-B5A7-B053AA97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3683-19D4-4C6F-9C8F-1457D2DC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2515-CE84-414D-BF52-96314FC1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72DA-1D3E-4220-95D4-1D410385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066E-6EBB-4946-B33D-84CDA60A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35EF-FD81-46EB-96E1-C73F6584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4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99CF-E9B8-4FDC-8AE2-9F558869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2F5E-6D33-4FAD-A7B8-E2F78D81C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EB882-8AD0-477A-A316-F93D3C752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0B70-56BD-405F-855E-CAE019F8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6271-4E34-4521-A230-D26751DB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393A1-5B39-4FA2-ADA0-67F7D3DC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85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8242-4C0B-493A-BF41-771ACCF6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3DD2-D49D-42FF-9ADF-0ECA369D4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D057A-ECB0-4907-A20F-2114A41C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19801-D868-4E5E-8AB7-18C9D558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CB613-F5CA-4C33-AC7B-EC0B9F76D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9D407-9620-4D2E-98A6-B24198BF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1FE5F-9748-40FA-845B-E6F5A18F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C07E5-A826-4ECC-9D30-E431AC0D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3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E899-B529-45B1-B2B3-76B48E68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5A50B-934D-46E1-8189-1B99DD24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2D2A8-201B-49F7-8E7E-1BBE9F4A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A3130-F9B4-46D3-B310-68F14E1C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51E0A-F87E-42A0-99C6-C490CE02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11D05-7D53-4A89-A870-410D334F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A9238-691D-431C-A2EA-E935EBDB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C06-5DF6-4FDD-871C-49C67798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5655-1DDF-44C5-A08B-44A7334A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9B0BB-C772-48FD-8DF3-00E4FC406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3D087-6B13-434E-86D3-D3F6CFD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34D10-2ED9-4359-9184-F912B2F0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FADF-6158-4301-8036-2C995DC7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1C8D-2425-4B05-9871-B95BCF51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A24ED-FC29-4F25-84C4-2F729362E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6B38F-3F43-4FCD-B8F9-B63D8D81C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7980B-AD01-499C-896B-7E267000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BB09-6C1E-4B5A-9E18-5E433B99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8B9A-4770-4455-80D2-49B4347B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68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A5AE2-AECD-4F97-A238-952D6288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7B87-6556-47CC-99FB-209C0559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621F-423B-4CC8-BB3F-481D45B7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3444-868C-4303-9ADD-7921A0F834B3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D241-5DD2-4227-A162-1884CA2A5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A64A-BB75-4826-BC6E-C0672E530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353-078B-4BF5-988A-75C3158F10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k.Bartlett@york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A7C8BA-9EA6-43FB-B2B6-A9FEF1DAC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Artificial Intelligence Group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14BACC0-11A9-4134-98FC-D7CC14D15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7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724C-4F1A-4B4B-90D9-22516BAB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Artificial Intelligence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63A2-F193-4AAC-97E0-986C7199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Group's research is concerned with the theoretical principles of artificial intelligence and their practical application to real-world domains</a:t>
            </a:r>
          </a:p>
          <a:p>
            <a:r>
              <a:rPr lang="en-US" dirty="0"/>
              <a:t>Constraint programming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Bayesian network learning</a:t>
            </a:r>
          </a:p>
          <a:p>
            <a:pPr lvl="1"/>
            <a:r>
              <a:rPr lang="en-US" dirty="0"/>
              <a:t>Statistical relational learning </a:t>
            </a:r>
          </a:p>
          <a:p>
            <a:pPr lvl="1"/>
            <a:r>
              <a:rPr lang="en-US" dirty="0"/>
              <a:t>Inductive logic programming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Games and interactive drama</a:t>
            </a:r>
          </a:p>
          <a:p>
            <a:pPr marL="0" indent="0">
              <a:buNone/>
            </a:pPr>
            <a:r>
              <a:rPr lang="en-US" dirty="0"/>
              <a:t>The Group's research is strongly interdisciplinary with links into biology, human computer interaction, linguistics, psychology and biochemistry.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seminar 11:30-12:30 Wednesday – email me (</a:t>
            </a:r>
            <a:r>
              <a:rPr lang="en-US" dirty="0">
                <a:hlinkClick r:id="rId2"/>
              </a:rPr>
              <a:t>mark.bartlett@york.ac.uk</a:t>
            </a:r>
            <a:r>
              <a:rPr lang="en-US" dirty="0"/>
              <a:t>) if you want adding to the mailing list </a:t>
            </a:r>
          </a:p>
        </p:txBody>
      </p:sp>
    </p:spTree>
    <p:extLst>
      <p:ext uri="{BB962C8B-B14F-4D97-AF65-F5344CB8AC3E}">
        <p14:creationId xmlns:p14="http://schemas.microsoft.com/office/powerpoint/2010/main" val="192879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02F76-B946-45D8-B3FB-D7B5B98A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008"/>
            <a:ext cx="10515600" cy="5499955"/>
          </a:xfrm>
        </p:spPr>
        <p:txBody>
          <a:bodyPr numCol="3">
            <a:normAutofit fontScale="92500" lnSpcReduction="20000"/>
          </a:bodyPr>
          <a:lstStyle/>
          <a:p>
            <a:r>
              <a:rPr lang="en-GB" dirty="0"/>
              <a:t>Suresh </a:t>
            </a:r>
            <a:r>
              <a:rPr lang="en-GB" dirty="0" err="1"/>
              <a:t>Manandhar</a:t>
            </a:r>
            <a:endParaRPr lang="en-GB" dirty="0"/>
          </a:p>
          <a:p>
            <a:pPr lvl="1"/>
            <a:r>
              <a:rPr lang="en-GB" dirty="0"/>
              <a:t>Zaha </a:t>
            </a:r>
            <a:r>
              <a:rPr lang="en-GB" dirty="0" err="1"/>
              <a:t>Aljohani</a:t>
            </a:r>
            <a:endParaRPr lang="en-GB" dirty="0"/>
          </a:p>
          <a:p>
            <a:pPr lvl="1"/>
            <a:r>
              <a:rPr lang="en-GB" dirty="0" err="1"/>
              <a:t>Taghreed</a:t>
            </a:r>
            <a:r>
              <a:rPr lang="en-GB" dirty="0"/>
              <a:t> </a:t>
            </a:r>
            <a:r>
              <a:rPr lang="en-GB" dirty="0" err="1"/>
              <a:t>Alqaisi</a:t>
            </a:r>
            <a:endParaRPr lang="en-GB" dirty="0"/>
          </a:p>
          <a:p>
            <a:pPr lvl="1"/>
            <a:r>
              <a:rPr lang="en-GB" dirty="0" err="1"/>
              <a:t>Reem</a:t>
            </a:r>
            <a:r>
              <a:rPr lang="en-GB" dirty="0"/>
              <a:t> </a:t>
            </a:r>
            <a:r>
              <a:rPr lang="en-GB" dirty="0" err="1"/>
              <a:t>Alqifari</a:t>
            </a:r>
            <a:endParaRPr lang="en-GB" dirty="0"/>
          </a:p>
          <a:p>
            <a:pPr lvl="1"/>
            <a:r>
              <a:rPr lang="en-GB" dirty="0" err="1"/>
              <a:t>Reem</a:t>
            </a:r>
            <a:r>
              <a:rPr lang="en-GB" dirty="0"/>
              <a:t> </a:t>
            </a:r>
            <a:r>
              <a:rPr lang="en-GB" dirty="0" err="1"/>
              <a:t>Alrashdi</a:t>
            </a:r>
            <a:endParaRPr lang="en-GB" dirty="0"/>
          </a:p>
          <a:p>
            <a:pPr lvl="1"/>
            <a:r>
              <a:rPr lang="en-GB" dirty="0"/>
              <a:t>Chaitanya Kaul</a:t>
            </a:r>
          </a:p>
          <a:p>
            <a:pPr lvl="1"/>
            <a:r>
              <a:rPr lang="en-GB" dirty="0"/>
              <a:t>Alexandros </a:t>
            </a:r>
            <a:r>
              <a:rPr lang="en-GB" dirty="0" err="1"/>
              <a:t>Komninos</a:t>
            </a:r>
            <a:endParaRPr lang="en-GB" dirty="0"/>
          </a:p>
          <a:p>
            <a:pPr lvl="1"/>
            <a:r>
              <a:rPr lang="en-GB" dirty="0"/>
              <a:t>Nils </a:t>
            </a:r>
            <a:r>
              <a:rPr lang="en-GB" dirty="0" err="1"/>
              <a:t>Mönning</a:t>
            </a:r>
            <a:endParaRPr lang="en-GB" dirty="0"/>
          </a:p>
          <a:p>
            <a:pPr lvl="1"/>
            <a:r>
              <a:rPr lang="en-GB" dirty="0"/>
              <a:t>Di Wang</a:t>
            </a:r>
          </a:p>
          <a:p>
            <a:pPr lvl="1"/>
            <a:r>
              <a:rPr lang="en-GB" dirty="0" err="1"/>
              <a:t>Baoguo</a:t>
            </a:r>
            <a:r>
              <a:rPr lang="en-GB" dirty="0"/>
              <a:t> Yang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James </a:t>
            </a:r>
            <a:r>
              <a:rPr lang="en-GB" dirty="0" err="1"/>
              <a:t>Cussens</a:t>
            </a:r>
            <a:endParaRPr lang="en-GB" dirty="0"/>
          </a:p>
          <a:p>
            <a:pPr lvl="1"/>
            <a:r>
              <a:rPr lang="en-GB" dirty="0" err="1"/>
              <a:t>Teny</a:t>
            </a:r>
            <a:r>
              <a:rPr lang="en-GB" dirty="0"/>
              <a:t> </a:t>
            </a:r>
            <a:r>
              <a:rPr lang="en-GB" dirty="0" err="1"/>
              <a:t>Handhayani</a:t>
            </a:r>
            <a:endParaRPr lang="en-GB" dirty="0"/>
          </a:p>
          <a:p>
            <a:pPr lvl="1"/>
            <a:r>
              <a:rPr lang="en-GB" dirty="0" err="1"/>
              <a:t>Durdane</a:t>
            </a:r>
            <a:r>
              <a:rPr lang="en-GB" dirty="0"/>
              <a:t> </a:t>
            </a:r>
            <a:r>
              <a:rPr lang="en-GB" dirty="0" err="1"/>
              <a:t>Kocacoban</a:t>
            </a:r>
            <a:endParaRPr lang="en-GB" dirty="0"/>
          </a:p>
          <a:p>
            <a:pPr lvl="1"/>
            <a:r>
              <a:rPr lang="en-GB" dirty="0" err="1"/>
              <a:t>Sorush</a:t>
            </a:r>
            <a:r>
              <a:rPr lang="en-GB" dirty="0"/>
              <a:t> </a:t>
            </a:r>
            <a:r>
              <a:rPr lang="en-GB" dirty="0" err="1"/>
              <a:t>Lajevardi</a:t>
            </a:r>
            <a:endParaRPr lang="en-GB" dirty="0"/>
          </a:p>
          <a:p>
            <a:pPr lvl="1"/>
            <a:r>
              <a:rPr lang="en-GB" dirty="0"/>
              <a:t>Elizabeth </a:t>
            </a:r>
            <a:r>
              <a:rPr lang="en-GB" dirty="0" err="1"/>
              <a:t>Vialls</a:t>
            </a:r>
            <a:endParaRPr lang="en-GB" dirty="0"/>
          </a:p>
          <a:p>
            <a:endParaRPr lang="en-GB" dirty="0"/>
          </a:p>
          <a:p>
            <a:r>
              <a:rPr lang="en-GB" dirty="0"/>
              <a:t>Sam Devlin</a:t>
            </a:r>
          </a:p>
          <a:p>
            <a:pPr lvl="1"/>
            <a:r>
              <a:rPr lang="en-GB" dirty="0"/>
              <a:t>Daniel Hernandez</a:t>
            </a:r>
          </a:p>
          <a:p>
            <a:pPr lvl="1"/>
            <a:r>
              <a:rPr lang="en-GB" dirty="0"/>
              <a:t>Adam </a:t>
            </a:r>
            <a:r>
              <a:rPr lang="en-GB" dirty="0" err="1"/>
              <a:t>Sattaur</a:t>
            </a:r>
            <a:endParaRPr lang="en-GB" dirty="0"/>
          </a:p>
          <a:p>
            <a:pPr lvl="1"/>
            <a:r>
              <a:rPr lang="en-GB" dirty="0"/>
              <a:t>Peter York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Alan Frisch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Dimitar</a:t>
            </a:r>
            <a:r>
              <a:rPr lang="en-GB" dirty="0"/>
              <a:t> </a:t>
            </a:r>
            <a:r>
              <a:rPr lang="en-GB" dirty="0" err="1"/>
              <a:t>Kazakov</a:t>
            </a:r>
            <a:endParaRPr lang="en-GB" dirty="0"/>
          </a:p>
          <a:p>
            <a:pPr lvl="1"/>
            <a:r>
              <a:rPr lang="en-GB" dirty="0" err="1"/>
              <a:t>Noof</a:t>
            </a:r>
            <a:r>
              <a:rPr lang="en-GB" dirty="0"/>
              <a:t> </a:t>
            </a:r>
            <a:r>
              <a:rPr lang="en-GB" dirty="0" err="1"/>
              <a:t>Alfear</a:t>
            </a:r>
            <a:endParaRPr lang="en-GB" dirty="0"/>
          </a:p>
          <a:p>
            <a:pPr lvl="1"/>
            <a:r>
              <a:rPr lang="en-GB" dirty="0" err="1"/>
              <a:t>Eyad</a:t>
            </a:r>
            <a:r>
              <a:rPr lang="en-GB" dirty="0"/>
              <a:t> </a:t>
            </a:r>
            <a:r>
              <a:rPr lang="en-GB" dirty="0" err="1"/>
              <a:t>Algahtani</a:t>
            </a:r>
            <a:endParaRPr lang="en-GB" dirty="0"/>
          </a:p>
          <a:p>
            <a:pPr lvl="1"/>
            <a:r>
              <a:rPr lang="en-GB" dirty="0"/>
              <a:t>Hani </a:t>
            </a:r>
            <a:r>
              <a:rPr lang="en-GB" dirty="0" err="1"/>
              <a:t>Elgabou</a:t>
            </a:r>
            <a:endParaRPr lang="en-GB" dirty="0"/>
          </a:p>
          <a:p>
            <a:pPr lvl="1"/>
            <a:r>
              <a:rPr lang="en-GB" dirty="0"/>
              <a:t>Nurul </a:t>
            </a:r>
            <a:r>
              <a:rPr lang="en-GB" dirty="0" err="1"/>
              <a:t>Qomariyah</a:t>
            </a:r>
            <a:endParaRPr lang="en-GB" dirty="0"/>
          </a:p>
          <a:p>
            <a:pPr lvl="1"/>
            <a:r>
              <a:rPr lang="en-GB" dirty="0" err="1"/>
              <a:t>Haizhou</a:t>
            </a:r>
            <a:r>
              <a:rPr lang="en-GB" dirty="0"/>
              <a:t> Qu</a:t>
            </a:r>
          </a:p>
          <a:p>
            <a:pPr lvl="1"/>
            <a:r>
              <a:rPr lang="en-GB" dirty="0"/>
              <a:t>Marcelo </a:t>
            </a:r>
            <a:r>
              <a:rPr lang="en-GB" dirty="0" err="1"/>
              <a:t>Sardelich</a:t>
            </a:r>
            <a:endParaRPr lang="en-GB" dirty="0"/>
          </a:p>
          <a:p>
            <a:pPr lvl="1"/>
            <a:r>
              <a:rPr lang="en-GB" dirty="0" err="1"/>
              <a:t>Mudita</a:t>
            </a:r>
            <a:r>
              <a:rPr lang="en-GB" dirty="0"/>
              <a:t> Sharma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Daniel </a:t>
            </a:r>
            <a:r>
              <a:rPr lang="en-GB" dirty="0" err="1"/>
              <a:t>Kudenko</a:t>
            </a:r>
            <a:endParaRPr lang="en-GB" dirty="0"/>
          </a:p>
          <a:p>
            <a:pPr lvl="1"/>
            <a:r>
              <a:rPr lang="en-GB" dirty="0"/>
              <a:t>Mao Li</a:t>
            </a:r>
          </a:p>
          <a:p>
            <a:pPr lvl="1"/>
            <a:r>
              <a:rPr lang="en-GB" dirty="0" err="1"/>
              <a:t>Nourah</a:t>
            </a:r>
            <a:r>
              <a:rPr lang="en-GB" dirty="0"/>
              <a:t> Al-</a:t>
            </a:r>
            <a:r>
              <a:rPr lang="en-GB" dirty="0" err="1"/>
              <a:t>Rossais</a:t>
            </a:r>
            <a:endParaRPr lang="en-GB" dirty="0"/>
          </a:p>
          <a:p>
            <a:pPr lvl="1"/>
            <a:r>
              <a:rPr lang="en-GB" dirty="0"/>
              <a:t>Andrea </a:t>
            </a:r>
            <a:r>
              <a:rPr lang="en-GB" dirty="0" err="1"/>
              <a:t>Bassich</a:t>
            </a:r>
            <a:endParaRPr lang="en-GB" dirty="0"/>
          </a:p>
          <a:p>
            <a:pPr lvl="1"/>
            <a:r>
              <a:rPr lang="en-GB" dirty="0"/>
              <a:t>Matthew </a:t>
            </a:r>
            <a:r>
              <a:rPr lang="en-GB" dirty="0" err="1"/>
              <a:t>Bedder</a:t>
            </a:r>
            <a:endParaRPr lang="en-GB" dirty="0"/>
          </a:p>
          <a:p>
            <a:pPr lvl="1"/>
            <a:r>
              <a:rPr lang="en-GB" dirty="0"/>
              <a:t>John Burden</a:t>
            </a:r>
          </a:p>
          <a:p>
            <a:pPr lvl="1"/>
            <a:r>
              <a:rPr lang="en-GB" dirty="0"/>
              <a:t>Cathryn Henderson</a:t>
            </a:r>
          </a:p>
          <a:p>
            <a:pPr lvl="1"/>
            <a:r>
              <a:rPr lang="en-GB" dirty="0"/>
              <a:t>George Mason</a:t>
            </a:r>
          </a:p>
          <a:p>
            <a:pPr lvl="1"/>
            <a:r>
              <a:rPr lang="en-GB" dirty="0" err="1"/>
              <a:t>Hanting</a:t>
            </a:r>
            <a:r>
              <a:rPr lang="en-GB" dirty="0"/>
              <a:t> </a:t>
            </a:r>
            <a:r>
              <a:rPr lang="en-GB" dirty="0" err="1"/>
              <a:t>Xie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Tommy Yuan</a:t>
            </a:r>
          </a:p>
          <a:p>
            <a:pPr lvl="1"/>
            <a:r>
              <a:rPr lang="en-GB" dirty="0"/>
              <a:t>Sultan </a:t>
            </a:r>
            <a:r>
              <a:rPr lang="en-GB" dirty="0" err="1"/>
              <a:t>Alahmari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Mark Bartlett</a:t>
            </a:r>
          </a:p>
        </p:txBody>
      </p:sp>
    </p:spTree>
    <p:extLst>
      <p:ext uri="{BB962C8B-B14F-4D97-AF65-F5344CB8AC3E}">
        <p14:creationId xmlns:p14="http://schemas.microsoft.com/office/powerpoint/2010/main" val="280105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2C7B-6CB5-4E3B-812E-5AEF988F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Suresh </a:t>
            </a:r>
            <a:r>
              <a:rPr lang="en-GB" sz="4000" dirty="0" err="1"/>
              <a:t>Manandhar</a:t>
            </a:r>
            <a:r>
              <a:rPr lang="en-GB" sz="4000" dirty="0"/>
              <a:t> –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FBB1-A1AD-4DBD-96FB-DD2FD3AD81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1600" dirty="0"/>
              <a:t>Zaha </a:t>
            </a:r>
            <a:r>
              <a:rPr lang="en-GB" sz="1600" dirty="0" err="1"/>
              <a:t>Aljohani</a:t>
            </a:r>
            <a:r>
              <a:rPr lang="en-GB" sz="1600" dirty="0"/>
              <a:t> - Process Mining in Healthcare Environment</a:t>
            </a:r>
          </a:p>
          <a:p>
            <a:r>
              <a:rPr lang="en-GB" sz="1600" dirty="0" err="1"/>
              <a:t>Taghreed</a:t>
            </a:r>
            <a:r>
              <a:rPr lang="en-GB" sz="1600" dirty="0"/>
              <a:t> </a:t>
            </a:r>
            <a:r>
              <a:rPr lang="en-GB" sz="1600" dirty="0" err="1"/>
              <a:t>Alqaisi</a:t>
            </a:r>
            <a:r>
              <a:rPr lang="en-GB" sz="1600" dirty="0"/>
              <a:t> - Phrase Embeddings and Machine Translation </a:t>
            </a:r>
          </a:p>
          <a:p>
            <a:r>
              <a:rPr lang="en-GB" sz="1600" dirty="0" err="1"/>
              <a:t>Reem</a:t>
            </a:r>
            <a:r>
              <a:rPr lang="en-GB" sz="1600" dirty="0"/>
              <a:t> </a:t>
            </a:r>
            <a:r>
              <a:rPr lang="en-GB" sz="1600" dirty="0" err="1"/>
              <a:t>Alqifari</a:t>
            </a:r>
            <a:r>
              <a:rPr lang="en-GB" sz="1600" dirty="0"/>
              <a:t> - Machine Learning Models of Universal Grammar Parameter Dependencies</a:t>
            </a:r>
          </a:p>
          <a:p>
            <a:r>
              <a:rPr lang="en-GB" sz="1600" dirty="0" err="1"/>
              <a:t>Reem</a:t>
            </a:r>
            <a:r>
              <a:rPr lang="en-GB" sz="1600" dirty="0"/>
              <a:t> </a:t>
            </a:r>
            <a:r>
              <a:rPr lang="en-GB" sz="1600" dirty="0" err="1"/>
              <a:t>Alrashdi</a:t>
            </a:r>
            <a:r>
              <a:rPr lang="en-GB" sz="1600" dirty="0"/>
              <a:t> - Early Event Detection and Event Extraction for Crisis Response Using Twitter Information</a:t>
            </a:r>
          </a:p>
          <a:p>
            <a:r>
              <a:rPr lang="en-GB" sz="1600" dirty="0"/>
              <a:t>Chaitanya Kaul - Deep Learning for 3D Face Landmarking</a:t>
            </a:r>
          </a:p>
          <a:p>
            <a:r>
              <a:rPr lang="en-GB" sz="1600" dirty="0"/>
              <a:t>Alexandros </a:t>
            </a:r>
            <a:r>
              <a:rPr lang="en-GB" sz="1600" dirty="0" err="1"/>
              <a:t>Komninos</a:t>
            </a:r>
            <a:r>
              <a:rPr lang="en-GB" sz="1600" dirty="0"/>
              <a:t> - Feature Rich Networks for Knowledge Base Completion</a:t>
            </a:r>
          </a:p>
          <a:p>
            <a:r>
              <a:rPr lang="en-GB" sz="1600" dirty="0"/>
              <a:t>Nils </a:t>
            </a:r>
            <a:r>
              <a:rPr lang="en-GB" sz="1600" dirty="0" err="1"/>
              <a:t>Mönning</a:t>
            </a:r>
            <a:r>
              <a:rPr lang="en-GB" sz="1600" dirty="0"/>
              <a:t> - Complex Numbers for Neural Networks</a:t>
            </a:r>
          </a:p>
          <a:p>
            <a:r>
              <a:rPr lang="en-GB" sz="1600" dirty="0"/>
              <a:t>Di Wang - Relation Extraction with Memory Network</a:t>
            </a:r>
          </a:p>
          <a:p>
            <a:r>
              <a:rPr lang="en-GB" sz="1600" dirty="0" err="1"/>
              <a:t>Baoguo</a:t>
            </a:r>
            <a:r>
              <a:rPr lang="en-GB" sz="1600" dirty="0"/>
              <a:t> Yang - User Information Modelling in Social Communities and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911B47-378D-48B5-9434-67075B71D8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2" y="2548731"/>
            <a:ext cx="5057775" cy="29051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4EC6F4-BEE1-45AB-9C1A-2C1D3AC41908}"/>
              </a:ext>
            </a:extLst>
          </p:cNvPr>
          <p:cNvSpPr/>
          <p:nvPr/>
        </p:nvSpPr>
        <p:spPr>
          <a:xfrm>
            <a:off x="4410808" y="6563390"/>
            <a:ext cx="77811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By John </a:t>
            </a:r>
            <a:r>
              <a:rPr lang="en-GB" sz="800" dirty="0" err="1"/>
              <a:t>Salatas</a:t>
            </a:r>
            <a:r>
              <a:rPr lang="en-GB" sz="800" dirty="0"/>
              <a:t> - https://jsalatas.ictpro.gr/implementation-of-elman-recurrent-neural-network-in-weka/, CC BY-SA 3.0, https://commons.wikimedia.org/w/index.php?curid=56969207</a:t>
            </a:r>
          </a:p>
        </p:txBody>
      </p:sp>
    </p:spTree>
    <p:extLst>
      <p:ext uri="{BB962C8B-B14F-4D97-AF65-F5344CB8AC3E}">
        <p14:creationId xmlns:p14="http://schemas.microsoft.com/office/powerpoint/2010/main" val="31969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09E159-2C8F-4C24-9C4E-8E1A3F26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James </a:t>
            </a:r>
            <a:r>
              <a:rPr lang="en-GB" sz="4000" dirty="0" err="1"/>
              <a:t>Cussens</a:t>
            </a:r>
            <a:r>
              <a:rPr lang="en-GB" sz="4000" dirty="0"/>
              <a:t> – Probabilistic Graphical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09BDE-B6DA-412F-A62C-CF58E7895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Teny</a:t>
            </a:r>
            <a:r>
              <a:rPr lang="en-GB" dirty="0"/>
              <a:t> </a:t>
            </a:r>
            <a:r>
              <a:rPr lang="en-GB" dirty="0" err="1"/>
              <a:t>Handhayani</a:t>
            </a:r>
            <a:r>
              <a:rPr lang="en-GB" dirty="0"/>
              <a:t> – Causal Probabilistic Graphical Models</a:t>
            </a:r>
          </a:p>
          <a:p>
            <a:r>
              <a:rPr lang="en-GB" dirty="0" err="1"/>
              <a:t>Durdane</a:t>
            </a:r>
            <a:r>
              <a:rPr lang="en-GB" dirty="0"/>
              <a:t> </a:t>
            </a:r>
            <a:r>
              <a:rPr lang="en-GB" dirty="0" err="1"/>
              <a:t>Kocacoban</a:t>
            </a:r>
            <a:r>
              <a:rPr lang="en-GB" dirty="0"/>
              <a:t> - </a:t>
            </a:r>
            <a:r>
              <a:rPr lang="en-US" dirty="0"/>
              <a:t>Online Structure Learning for Causal Bayesian Networks</a:t>
            </a:r>
            <a:endParaRPr lang="en-GB" dirty="0"/>
          </a:p>
          <a:p>
            <a:r>
              <a:rPr lang="en-GB" dirty="0" err="1"/>
              <a:t>Sorush</a:t>
            </a:r>
            <a:r>
              <a:rPr lang="en-GB" dirty="0"/>
              <a:t> </a:t>
            </a:r>
            <a:r>
              <a:rPr lang="en-GB" dirty="0" err="1"/>
              <a:t>Lajevardi</a:t>
            </a:r>
            <a:endParaRPr lang="en-GB" dirty="0"/>
          </a:p>
          <a:p>
            <a:r>
              <a:rPr lang="en-GB" dirty="0"/>
              <a:t>Elizabeth </a:t>
            </a:r>
            <a:r>
              <a:rPr lang="en-GB" dirty="0" err="1"/>
              <a:t>Vialls</a:t>
            </a:r>
            <a:r>
              <a:rPr lang="en-GB" dirty="0"/>
              <a:t> - </a:t>
            </a:r>
            <a:r>
              <a:rPr lang="en-US" dirty="0"/>
              <a:t>Discrete Models and Algorithms to Create a More Satisfying and Strategic Opponents</a:t>
            </a:r>
            <a:endParaRPr lang="en-GB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7FC08F2-D560-49F6-8CD3-B491F31DD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80493"/>
            <a:ext cx="6091716" cy="3641602"/>
          </a:xfrm>
        </p:spPr>
      </p:pic>
    </p:spTree>
    <p:extLst>
      <p:ext uri="{BB962C8B-B14F-4D97-AF65-F5344CB8AC3E}">
        <p14:creationId xmlns:p14="http://schemas.microsoft.com/office/powerpoint/2010/main" val="223102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272D-6C4B-414A-9540-1D7DB027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Dimitar</a:t>
            </a:r>
            <a:r>
              <a:rPr lang="en-GB" sz="3200" dirty="0"/>
              <a:t> </a:t>
            </a:r>
            <a:r>
              <a:rPr lang="en-GB" sz="3200" dirty="0" err="1"/>
              <a:t>Kazakov</a:t>
            </a:r>
            <a:r>
              <a:rPr lang="en-GB" sz="3200" dirty="0"/>
              <a:t> - </a:t>
            </a:r>
            <a:r>
              <a:rPr lang="it-IT" sz="3200" dirty="0"/>
              <a:t>Computational Linguistics, AI in Finance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E2F3-7432-4994-BD7A-A9FC1BC581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Noof</a:t>
            </a:r>
            <a:r>
              <a:rPr lang="en-GB" dirty="0"/>
              <a:t> </a:t>
            </a:r>
            <a:r>
              <a:rPr lang="en-GB" dirty="0" err="1"/>
              <a:t>Alfear</a:t>
            </a:r>
            <a:r>
              <a:rPr lang="en-GB" dirty="0"/>
              <a:t> - Arabic Natural Language Processing</a:t>
            </a:r>
          </a:p>
          <a:p>
            <a:r>
              <a:rPr lang="en-GB" dirty="0" err="1"/>
              <a:t>Eyad</a:t>
            </a:r>
            <a:r>
              <a:rPr lang="en-GB" dirty="0"/>
              <a:t> </a:t>
            </a:r>
            <a:r>
              <a:rPr lang="en-GB" dirty="0" err="1"/>
              <a:t>Algahtani</a:t>
            </a:r>
            <a:r>
              <a:rPr lang="en-GB" dirty="0"/>
              <a:t> - Inductive Machine Learning using Social Media and Open Linked Data</a:t>
            </a:r>
          </a:p>
          <a:p>
            <a:r>
              <a:rPr lang="en-GB" dirty="0"/>
              <a:t>Hani </a:t>
            </a:r>
            <a:r>
              <a:rPr lang="en-GB" dirty="0" err="1"/>
              <a:t>Elgabou</a:t>
            </a:r>
            <a:r>
              <a:rPr lang="en-GB" dirty="0"/>
              <a:t> - Challenges in Arabic Natural Language Processing</a:t>
            </a:r>
          </a:p>
          <a:p>
            <a:r>
              <a:rPr lang="en-GB" dirty="0"/>
              <a:t>Nurul </a:t>
            </a:r>
            <a:r>
              <a:rPr lang="en-GB" dirty="0" err="1"/>
              <a:t>Qomariyah</a:t>
            </a:r>
            <a:r>
              <a:rPr lang="en-GB" dirty="0"/>
              <a:t> - Learning User Preferences for Recommender Systems</a:t>
            </a:r>
          </a:p>
          <a:p>
            <a:r>
              <a:rPr lang="en-GB" dirty="0" err="1"/>
              <a:t>Haizhou</a:t>
            </a:r>
            <a:r>
              <a:rPr lang="en-GB" dirty="0"/>
              <a:t> Qu - Financial Forecasting using Online News</a:t>
            </a:r>
          </a:p>
          <a:p>
            <a:r>
              <a:rPr lang="en-GB" dirty="0"/>
              <a:t>Marcelo </a:t>
            </a:r>
            <a:r>
              <a:rPr lang="en-GB" dirty="0" err="1"/>
              <a:t>Sardelich</a:t>
            </a:r>
            <a:r>
              <a:rPr lang="en-GB" dirty="0"/>
              <a:t> - Financial Forecasting with Twitter Data</a:t>
            </a:r>
          </a:p>
          <a:p>
            <a:r>
              <a:rPr lang="en-GB" dirty="0" err="1"/>
              <a:t>Mudita</a:t>
            </a:r>
            <a:r>
              <a:rPr lang="en-GB" dirty="0"/>
              <a:t> Sharma - Local Search Algorithms and the Concept of Extended Fitness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514645-10D8-41FF-9C55-04498302F3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41177"/>
            <a:ext cx="5181600" cy="4920234"/>
          </a:xfrm>
        </p:spPr>
      </p:pic>
    </p:spTree>
    <p:extLst>
      <p:ext uri="{BB962C8B-B14F-4D97-AF65-F5344CB8AC3E}">
        <p14:creationId xmlns:p14="http://schemas.microsoft.com/office/powerpoint/2010/main" val="26945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242F-84CF-4E5C-A411-41D11DA4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Daniel </a:t>
            </a:r>
            <a:r>
              <a:rPr lang="en-GB" dirty="0" err="1"/>
              <a:t>Kudenko</a:t>
            </a:r>
            <a:r>
              <a:rPr lang="en-GB" dirty="0"/>
              <a:t> –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BC9-5F5C-4C6C-9732-178325134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Mao Li - Reinforcement Learning from Demonstrations</a:t>
            </a:r>
          </a:p>
          <a:p>
            <a:r>
              <a:rPr lang="en-GB" dirty="0" err="1"/>
              <a:t>Nourah</a:t>
            </a:r>
            <a:r>
              <a:rPr lang="en-GB" dirty="0"/>
              <a:t> Al-</a:t>
            </a:r>
            <a:r>
              <a:rPr lang="en-GB" dirty="0" err="1"/>
              <a:t>Rossais</a:t>
            </a:r>
            <a:r>
              <a:rPr lang="en-GB" dirty="0"/>
              <a:t> – Stereotypes for Recommender Systems</a:t>
            </a:r>
          </a:p>
          <a:p>
            <a:r>
              <a:rPr lang="en-GB" dirty="0"/>
              <a:t>Andrea </a:t>
            </a:r>
            <a:r>
              <a:rPr lang="en-GB" dirty="0" err="1"/>
              <a:t>Bassich</a:t>
            </a:r>
            <a:r>
              <a:rPr lang="en-GB" dirty="0"/>
              <a:t> - Curriculum Learning for Reinforcement Learning</a:t>
            </a:r>
          </a:p>
          <a:p>
            <a:r>
              <a:rPr lang="en-GB" dirty="0"/>
              <a:t>Matthew </a:t>
            </a:r>
            <a:r>
              <a:rPr lang="en-GB" dirty="0" err="1"/>
              <a:t>Bedder</a:t>
            </a:r>
            <a:r>
              <a:rPr lang="en-GB" dirty="0"/>
              <a:t> - Abstraction-Based Monte Carlo Tree Search</a:t>
            </a:r>
          </a:p>
          <a:p>
            <a:r>
              <a:rPr lang="en-GB" dirty="0"/>
              <a:t>John Burden - Hierarchical Abstraction for Reinforcement Learning</a:t>
            </a:r>
          </a:p>
          <a:p>
            <a:r>
              <a:rPr lang="en-GB" dirty="0"/>
              <a:t>Cathryn Henderson – Vignette Games</a:t>
            </a:r>
          </a:p>
          <a:p>
            <a:r>
              <a:rPr lang="en-GB" dirty="0"/>
              <a:t>George Mason - Assured Reinforcement Learning with Formally Verified Abstract Policies</a:t>
            </a:r>
          </a:p>
          <a:p>
            <a:r>
              <a:rPr lang="en-GB" dirty="0" err="1"/>
              <a:t>Hanting</a:t>
            </a:r>
            <a:r>
              <a:rPr lang="en-GB" dirty="0"/>
              <a:t> </a:t>
            </a:r>
            <a:r>
              <a:rPr lang="en-GB" dirty="0" err="1"/>
              <a:t>Xie</a:t>
            </a:r>
            <a:r>
              <a:rPr lang="en-GB" dirty="0"/>
              <a:t> - Predicting Player Disengagement and Purchases in Online Games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5D1851-29D9-418F-9144-2E4637CEC2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2551"/>
            <a:ext cx="5181600" cy="3817485"/>
          </a:xfrm>
        </p:spPr>
      </p:pic>
    </p:spTree>
    <p:extLst>
      <p:ext uri="{BB962C8B-B14F-4D97-AF65-F5344CB8AC3E}">
        <p14:creationId xmlns:p14="http://schemas.microsoft.com/office/powerpoint/2010/main" val="261159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022EE0-095F-45F8-A196-0641254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02F76-B946-45D8-B3FB-D7B5B98A2F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GB" dirty="0"/>
              <a:t>Sam Devlin</a:t>
            </a:r>
          </a:p>
          <a:p>
            <a:pPr lvl="1"/>
            <a:r>
              <a:rPr lang="en-GB" dirty="0"/>
              <a:t>Daniel Hernandez - </a:t>
            </a:r>
            <a:r>
              <a:rPr lang="en-US" dirty="0"/>
              <a:t>Multi-Agent Reinforcement Learning for Game AI and Robotic Control</a:t>
            </a:r>
            <a:endParaRPr lang="en-GB" dirty="0"/>
          </a:p>
          <a:p>
            <a:pPr lvl="1"/>
            <a:r>
              <a:rPr lang="en-GB" dirty="0"/>
              <a:t>Adam </a:t>
            </a:r>
            <a:r>
              <a:rPr lang="en-GB" dirty="0" err="1"/>
              <a:t>Sattaur</a:t>
            </a:r>
            <a:r>
              <a:rPr lang="en-GB" dirty="0"/>
              <a:t> - </a:t>
            </a:r>
            <a:r>
              <a:rPr lang="en-US" dirty="0"/>
              <a:t>The Use of Gameplay Data to Inform High-level AI Decision Making</a:t>
            </a:r>
            <a:endParaRPr lang="en-GB" dirty="0"/>
          </a:p>
          <a:p>
            <a:pPr lvl="1"/>
            <a:r>
              <a:rPr lang="en-GB" dirty="0"/>
              <a:t>Peter York - </a:t>
            </a:r>
            <a:r>
              <a:rPr lang="en-US" dirty="0"/>
              <a:t>Applying Tree Search and Reinforcement Learning to Competitive and Human-Like MOBA AI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0D77D-441E-44C1-8DAB-7EAC9C697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Tommy Yuan</a:t>
            </a:r>
          </a:p>
          <a:p>
            <a:pPr lvl="1"/>
            <a:r>
              <a:rPr lang="en-GB" dirty="0"/>
              <a:t>Sultan </a:t>
            </a:r>
            <a:r>
              <a:rPr lang="en-GB" dirty="0" err="1"/>
              <a:t>Alahmari</a:t>
            </a:r>
            <a:r>
              <a:rPr lang="en-GB" dirty="0"/>
              <a:t> - </a:t>
            </a:r>
            <a:r>
              <a:rPr lang="en-US" dirty="0"/>
              <a:t>Reinforcement Learning for Abstract Argumentation</a:t>
            </a:r>
          </a:p>
          <a:p>
            <a:endParaRPr lang="en-GB" dirty="0"/>
          </a:p>
          <a:p>
            <a:r>
              <a:rPr lang="en-GB" dirty="0"/>
              <a:t>Alan Frisch</a:t>
            </a:r>
          </a:p>
          <a:p>
            <a:endParaRPr lang="en-US" dirty="0"/>
          </a:p>
          <a:p>
            <a:r>
              <a:rPr lang="en-GB" dirty="0"/>
              <a:t>Mark Bartlett</a:t>
            </a:r>
          </a:p>
        </p:txBody>
      </p:sp>
    </p:spTree>
    <p:extLst>
      <p:ext uri="{BB962C8B-B14F-4D97-AF65-F5344CB8AC3E}">
        <p14:creationId xmlns:p14="http://schemas.microsoft.com/office/powerpoint/2010/main" val="134794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474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Artificial Intelligence Group</vt:lpstr>
      <vt:lpstr>Artificial Intelligence Group</vt:lpstr>
      <vt:lpstr>PowerPoint Presentation</vt:lpstr>
      <vt:lpstr>Suresh Manandhar – Natural Language Processing</vt:lpstr>
      <vt:lpstr>James Cussens – Probabilistic Graphical Models</vt:lpstr>
      <vt:lpstr>Dimitar Kazakov - Computational Linguistics, AI in Finance</vt:lpstr>
      <vt:lpstr>Daniel Kudenko – Reinforcement Learning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Bartlett</dc:creator>
  <cp:lastModifiedBy>Mark Bartlett</cp:lastModifiedBy>
  <cp:revision>24</cp:revision>
  <dcterms:created xsi:type="dcterms:W3CDTF">2018-02-07T13:46:14Z</dcterms:created>
  <dcterms:modified xsi:type="dcterms:W3CDTF">2018-02-08T13:39:48Z</dcterms:modified>
</cp:coreProperties>
</file>