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06DA-E2BB-492C-820A-85A28FFFC9C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A37-18DA-40B4-B997-9292B61B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2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06DA-E2BB-492C-820A-85A28FFFC9C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A37-18DA-40B4-B997-9292B61B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06DA-E2BB-492C-820A-85A28FFFC9C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A37-18DA-40B4-B997-9292B61B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06DA-E2BB-492C-820A-85A28FFFC9C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A37-18DA-40B4-B997-9292B61B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06DA-E2BB-492C-820A-85A28FFFC9C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A37-18DA-40B4-B997-9292B61B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06DA-E2BB-492C-820A-85A28FFFC9C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A37-18DA-40B4-B997-9292B61B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06DA-E2BB-492C-820A-85A28FFFC9C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A37-18DA-40B4-B997-9292B61B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06DA-E2BB-492C-820A-85A28FFFC9C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A37-18DA-40B4-B997-9292B61B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06DA-E2BB-492C-820A-85A28FFFC9C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A37-18DA-40B4-B997-9292B61B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3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06DA-E2BB-492C-820A-85A28FFFC9C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A37-18DA-40B4-B997-9292B61B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06DA-E2BB-492C-820A-85A28FFFC9C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A37-18DA-40B4-B997-9292B61B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9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06DA-E2BB-492C-820A-85A28FFFC9C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9A37-18DA-40B4-B997-9292B61B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 Introduction to </a:t>
            </a:r>
            <a:br>
              <a:rPr lang="en-GB" sz="3200" dirty="0" smtClean="0"/>
            </a:br>
            <a:r>
              <a:rPr lang="en-GB" sz="3200" dirty="0" smtClean="0"/>
              <a:t>Computer </a:t>
            </a:r>
            <a:r>
              <a:rPr lang="en-GB" sz="3200" dirty="0"/>
              <a:t>Vision&amp; Pattern Recognition Group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2954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Chengliang Hu</a:t>
            </a:r>
          </a:p>
          <a:p>
            <a:r>
              <a:rPr lang="en-GB" sz="1800" dirty="0" smtClean="0">
                <a:solidFill>
                  <a:schemeClr val="tx1"/>
                </a:solidFill>
              </a:rPr>
              <a:t>University of York, 15 February, 2018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Computer </a:t>
            </a:r>
            <a:r>
              <a:rPr lang="en-GB" sz="2800" dirty="0" smtClean="0"/>
              <a:t>Vision&amp; </a:t>
            </a:r>
            <a:r>
              <a:rPr lang="en-GB" sz="2800" dirty="0" smtClean="0"/>
              <a:t>Pattern Recognition Group  (Staff)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676400"/>
            <a:ext cx="3886201" cy="20574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3962400" cy="1666723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131702"/>
            <a:ext cx="4038601" cy="165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31702"/>
            <a:ext cx="4109655" cy="15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9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Computer Vision &amp; Pattern Recognition Group  </a:t>
            </a:r>
            <a:br>
              <a:rPr lang="en-GB" sz="2800" dirty="0" smtClean="0"/>
            </a:br>
            <a:r>
              <a:rPr lang="en-GB" sz="2000" dirty="0" smtClean="0"/>
              <a:t>( PhD  Students and their work)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2895600" cy="2872263"/>
          </a:xfrm>
        </p:spPr>
        <p:txBody>
          <a:bodyPr>
            <a:normAutofit/>
          </a:bodyPr>
          <a:lstStyle/>
          <a:p>
            <a:r>
              <a:rPr lang="en-GB" sz="1600" dirty="0" smtClean="0"/>
              <a:t>around </a:t>
            </a:r>
            <a:r>
              <a:rPr lang="en-GB" sz="1600" dirty="0" smtClean="0"/>
              <a:t>10 </a:t>
            </a:r>
            <a:r>
              <a:rPr lang="en-GB" sz="1600" dirty="0" smtClean="0"/>
              <a:t>PhD students.  Some available photos are:</a:t>
            </a:r>
          </a:p>
          <a:p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218281"/>
            <a:ext cx="1790700" cy="229870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11091"/>
            <a:ext cx="4205203" cy="144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5800" y="16002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</a:rPr>
              <a:t>“3D mesh </a:t>
            </a:r>
            <a:r>
              <a:rPr lang="en-GB" sz="1600" dirty="0" err="1" smtClean="0">
                <a:solidFill>
                  <a:srgbClr val="C00000"/>
                </a:solidFill>
              </a:rPr>
              <a:t>steganalysis</a:t>
            </a:r>
            <a:r>
              <a:rPr lang="en-GB" sz="1600" dirty="0" smtClean="0">
                <a:solidFill>
                  <a:srgbClr val="C00000"/>
                </a:solidFill>
              </a:rPr>
              <a:t> using local shape feature”  </a:t>
            </a:r>
            <a:r>
              <a:rPr lang="en-GB" sz="1400" dirty="0" err="1" smtClean="0"/>
              <a:t>Zhengyu</a:t>
            </a:r>
            <a:r>
              <a:rPr lang="en-GB" sz="1400" dirty="0" smtClean="0"/>
              <a:t> Li &amp; Adrian </a:t>
            </a:r>
            <a:r>
              <a:rPr lang="en-GB" sz="1400" dirty="0" err="1" smtClean="0"/>
              <a:t>Bors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08" y="4437470"/>
            <a:ext cx="2308972" cy="162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00600" y="37338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</a:rPr>
              <a:t>“Functional faces: </a:t>
            </a:r>
            <a:r>
              <a:rPr lang="en-GB" sz="1600" dirty="0" err="1" smtClean="0">
                <a:solidFill>
                  <a:srgbClr val="C00000"/>
                </a:solidFill>
              </a:rPr>
              <a:t>Groupwise</a:t>
            </a:r>
            <a:r>
              <a:rPr lang="en-GB" sz="1600" dirty="0" smtClean="0">
                <a:solidFill>
                  <a:srgbClr val="C00000"/>
                </a:solidFill>
              </a:rPr>
              <a:t> dense correspondence using functional maps” </a:t>
            </a:r>
            <a:r>
              <a:rPr lang="en-GB" sz="1600" dirty="0" smtClean="0">
                <a:solidFill>
                  <a:srgbClr val="7030A0"/>
                </a:solidFill>
              </a:rPr>
              <a:t>                               </a:t>
            </a:r>
            <a:r>
              <a:rPr lang="en-GB" sz="1400" dirty="0" smtClean="0"/>
              <a:t>Chao </a:t>
            </a:r>
            <a:r>
              <a:rPr lang="en-GB" sz="1400" dirty="0" smtClean="0"/>
              <a:t>Zhang et al.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023104"/>
            <a:ext cx="1981200" cy="10424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5023104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</a:rPr>
              <a:t>“3D </a:t>
            </a:r>
            <a:r>
              <a:rPr lang="en-GB" sz="1600" dirty="0" err="1" smtClean="0">
                <a:solidFill>
                  <a:srgbClr val="C00000"/>
                </a:solidFill>
              </a:rPr>
              <a:t>morphable</a:t>
            </a:r>
            <a:r>
              <a:rPr lang="en-GB" sz="1600" dirty="0" smtClean="0">
                <a:solidFill>
                  <a:srgbClr val="C00000"/>
                </a:solidFill>
              </a:rPr>
              <a:t> models as spatial transformer network</a:t>
            </a:r>
            <a:r>
              <a:rPr lang="en-GB" sz="1400" dirty="0" smtClean="0">
                <a:solidFill>
                  <a:srgbClr val="C00000"/>
                </a:solidFill>
              </a:rPr>
              <a:t>” </a:t>
            </a:r>
            <a:r>
              <a:rPr lang="en-GB" sz="1400" dirty="0" smtClean="0"/>
              <a:t>Anil bas et al.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96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Computer </a:t>
            </a:r>
            <a:r>
              <a:rPr lang="en-GB" sz="2800" dirty="0" smtClean="0"/>
              <a:t>Vision&amp; </a:t>
            </a:r>
            <a:r>
              <a:rPr lang="en-GB" sz="2800" dirty="0" smtClean="0"/>
              <a:t>Pattern Recognition Group 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000" dirty="0" smtClean="0"/>
              <a:t>(</a:t>
            </a:r>
            <a:r>
              <a:rPr lang="en-GB" sz="2000" dirty="0" smtClean="0"/>
              <a:t>Research and applications)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14800" cy="4724400"/>
          </a:xfrm>
        </p:spPr>
        <p:txBody>
          <a:bodyPr/>
          <a:lstStyle/>
          <a:p>
            <a:r>
              <a:rPr lang="en-GB" sz="1600" dirty="0" smtClean="0">
                <a:solidFill>
                  <a:srgbClr val="C00000"/>
                </a:solidFill>
              </a:rPr>
              <a:t>Graph theory</a:t>
            </a:r>
            <a:r>
              <a:rPr lang="en-GB" sz="1800" dirty="0" smtClean="0">
                <a:solidFill>
                  <a:srgbClr val="C00000"/>
                </a:solidFill>
              </a:rPr>
              <a:t>: </a:t>
            </a:r>
            <a:r>
              <a:rPr lang="en-GB" sz="1400" dirty="0" smtClean="0"/>
              <a:t>creating new shape descriptors </a:t>
            </a:r>
            <a:r>
              <a:rPr lang="en-GB" sz="1400" dirty="0" smtClean="0"/>
              <a:t>and shape </a:t>
            </a:r>
            <a:r>
              <a:rPr lang="en-GB" sz="1400" dirty="0" smtClean="0"/>
              <a:t>analysis methods, </a:t>
            </a:r>
            <a:r>
              <a:rPr lang="en-GB" sz="1400" dirty="0"/>
              <a:t>graph </a:t>
            </a:r>
            <a:r>
              <a:rPr lang="en-GB" sz="1400" dirty="0" smtClean="0"/>
              <a:t>embedding, </a:t>
            </a:r>
            <a:r>
              <a:rPr lang="en-GB" sz="1400" dirty="0"/>
              <a:t>manifold </a:t>
            </a:r>
            <a:r>
              <a:rPr lang="en-GB" sz="1400" dirty="0" smtClean="0"/>
              <a:t>learning; complex networks; graph </a:t>
            </a:r>
            <a:r>
              <a:rPr lang="en-GB" sz="1400" dirty="0" smtClean="0"/>
              <a:t>matching</a:t>
            </a:r>
            <a:r>
              <a:rPr lang="en-GB" sz="1400" dirty="0"/>
              <a:t> </a:t>
            </a:r>
            <a:r>
              <a:rPr lang="en-GB" sz="1400" dirty="0" smtClean="0"/>
              <a:t>and</a:t>
            </a:r>
            <a:r>
              <a:rPr lang="en-GB" sz="1400" dirty="0" smtClean="0"/>
              <a:t> characterisation</a:t>
            </a:r>
            <a:r>
              <a:rPr lang="en-GB" sz="1400" dirty="0" smtClean="0"/>
              <a:t>,…</a:t>
            </a:r>
            <a:endParaRPr lang="en-GB" sz="1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7612"/>
            <a:ext cx="2160769" cy="1263098"/>
          </a:xfrm>
        </p:spPr>
      </p:pic>
      <p:sp>
        <p:nvSpPr>
          <p:cNvPr id="6" name="TextBox 5"/>
          <p:cNvSpPr txBox="1"/>
          <p:nvPr/>
        </p:nvSpPr>
        <p:spPr>
          <a:xfrm>
            <a:off x="533400" y="4023779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Face recognition; shape modelling; </a:t>
            </a:r>
            <a:r>
              <a:rPr lang="en-GB" sz="1400" dirty="0" smtClean="0"/>
              <a:t>shape from shading, shape from </a:t>
            </a:r>
            <a:r>
              <a:rPr lang="en-GB" sz="1400" dirty="0" smtClean="0"/>
              <a:t>motion, …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787183"/>
            <a:ext cx="1591956" cy="11299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05136"/>
            <a:ext cx="1371600" cy="10298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48" y="4787183"/>
            <a:ext cx="1440669" cy="11212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00600" y="1676400"/>
            <a:ext cx="350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S</a:t>
            </a:r>
            <a:r>
              <a:rPr lang="en-GB" sz="1600" dirty="0" smtClean="0">
                <a:solidFill>
                  <a:srgbClr val="C00000"/>
                </a:solidFill>
              </a:rPr>
              <a:t>hape </a:t>
            </a:r>
            <a:r>
              <a:rPr lang="en-GB" sz="1600" dirty="0" smtClean="0">
                <a:solidFill>
                  <a:srgbClr val="C00000"/>
                </a:solidFill>
              </a:rPr>
              <a:t>analysis for </a:t>
            </a:r>
            <a:r>
              <a:rPr lang="en-GB" sz="1600" dirty="0" smtClean="0">
                <a:solidFill>
                  <a:srgbClr val="C00000"/>
                </a:solidFill>
              </a:rPr>
              <a:t>diffusion MR </a:t>
            </a:r>
            <a:r>
              <a:rPr lang="en-GB" sz="1600" dirty="0" smtClean="0">
                <a:solidFill>
                  <a:srgbClr val="C00000"/>
                </a:solidFill>
              </a:rPr>
              <a:t>images</a:t>
            </a:r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30" y="2820025"/>
            <a:ext cx="2435797" cy="13604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4768510"/>
            <a:ext cx="1048811" cy="1133346"/>
          </a:xfrm>
          <a:prstGeom prst="rect">
            <a:avLst/>
          </a:prstGeom>
        </p:spPr>
      </p:pic>
      <p:pic>
        <p:nvPicPr>
          <p:cNvPr id="3074" name="Picture 2" descr="D:\myThesis_15Aug17\Workspace 1_0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95" y="4531609"/>
            <a:ext cx="2216780" cy="138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myThesis_15Aug17\WhiteMatt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29" y="2182608"/>
            <a:ext cx="1658541" cy="5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29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Computer Vision &amp; Pattern Recognition Group 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( Selected publications)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336" y="4114800"/>
            <a:ext cx="2765825" cy="1935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2743200" cy="1998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90800"/>
            <a:ext cx="2638736" cy="2024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65" y="1828800"/>
            <a:ext cx="2386965" cy="2133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84280"/>
            <a:ext cx="2590800" cy="17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0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An Introduction to  Computer Vision&amp; Pattern Recognition Group</vt:lpstr>
      <vt:lpstr>Computer Vision&amp; Pattern Recognition Group  (Staff)</vt:lpstr>
      <vt:lpstr>Computer Vision &amp; Pattern Recognition Group   ( PhD  Students and their work)</vt:lpstr>
      <vt:lpstr>Computer Vision&amp; Pattern Recognition Group   (Research and applications)</vt:lpstr>
      <vt:lpstr>Computer Vision &amp; Pattern Recognition Group   ( Selected publications)</vt:lpstr>
    </vt:vector>
  </TitlesOfParts>
  <Company>Department of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 &amp; Pattern Recognition Group  (Staff)</dc:title>
  <dc:creator>Chengliang Hu</dc:creator>
  <cp:lastModifiedBy>Chengliang Hu</cp:lastModifiedBy>
  <cp:revision>66</cp:revision>
  <cp:lastPrinted>2018-02-14T14:37:29Z</cp:lastPrinted>
  <dcterms:created xsi:type="dcterms:W3CDTF">2018-02-14T10:47:33Z</dcterms:created>
  <dcterms:modified xsi:type="dcterms:W3CDTF">2018-02-14T16:13:44Z</dcterms:modified>
</cp:coreProperties>
</file>