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62" r:id="rId4"/>
    <p:sldId id="263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F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9371" autoAdjust="0"/>
  </p:normalViewPr>
  <p:slideViewPr>
    <p:cSldViewPr>
      <p:cViewPr>
        <p:scale>
          <a:sx n="100" d="100"/>
          <a:sy n="100" d="100"/>
        </p:scale>
        <p:origin x="-135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9866F-DEE8-48A1-A72A-F59D8E2D736A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FAF48-9A1E-4282-9B94-186BD5EFB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At the logical extreme, if computation is defined as information processing is not the whole universe a computer? Then what is or isn’t computation?</a:t>
            </a:r>
            <a:endParaRPr lang="en-GB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FAF48-9A1E-4282-9B94-186BD5EFB9A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3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Turing machine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infinite discrete memory capacity. Ordinary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biological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finite memory capacity.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FAF48-9A1E-4282-9B94-186BD5EFB9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0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93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1461447"/>
            <a:chOff x="0" y="0"/>
            <a:chExt cx="9144000" cy="1461447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1247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124744"/>
              <a:ext cx="9144000" cy="336703"/>
            </a:xfrm>
            <a:prstGeom prst="rect">
              <a:avLst/>
            </a:prstGeom>
            <a:solidFill>
              <a:srgbClr val="C6F8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9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2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8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72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5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1461447"/>
            <a:chOff x="0" y="0"/>
            <a:chExt cx="9144000" cy="1461447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1247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124744"/>
              <a:ext cx="9144000" cy="336703"/>
            </a:xfrm>
            <a:prstGeom prst="rect">
              <a:avLst/>
            </a:prstGeom>
            <a:solidFill>
              <a:srgbClr val="C6F8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D391-ACA1-4430-B251-9739F52491E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538E3-1373-424B-8D3F-B1C1D9747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17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Non-Standard Computation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772816"/>
            <a:ext cx="6912768" cy="488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What is </a:t>
            </a:r>
            <a:r>
              <a:rPr lang="en-US" sz="2400" dirty="0" smtClean="0"/>
              <a:t>“</a:t>
            </a:r>
            <a:r>
              <a:rPr lang="en-US" sz="2400" i="1" dirty="0" smtClean="0"/>
              <a:t>computation</a:t>
            </a:r>
            <a:r>
              <a:rPr lang="en-US" sz="2400" dirty="0" smtClean="0"/>
              <a:t>”?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Computation </a:t>
            </a:r>
            <a:r>
              <a:rPr lang="en-US" sz="2000" dirty="0" smtClean="0"/>
              <a:t>is often </a:t>
            </a:r>
            <a:r>
              <a:rPr lang="en-US" sz="2000" dirty="0" smtClean="0"/>
              <a:t>described</a:t>
            </a:r>
            <a:r>
              <a:rPr lang="en-US" sz="2000" dirty="0" smtClean="0"/>
              <a:t> </a:t>
            </a:r>
            <a:r>
              <a:rPr lang="en-US" sz="2000" dirty="0" smtClean="0"/>
              <a:t>as any calculation that can be modeled or described by an algorithm. </a:t>
            </a:r>
          </a:p>
          <a:p>
            <a:endParaRPr lang="en-US" sz="2000" dirty="0"/>
          </a:p>
          <a:p>
            <a:r>
              <a:rPr lang="en-US" sz="2000" dirty="0" smtClean="0"/>
              <a:t>However, computation is not </a:t>
            </a:r>
            <a:r>
              <a:rPr lang="en-US" sz="2000" dirty="0"/>
              <a:t>tied to numbers, acronyms, punctuation, or syntax</a:t>
            </a:r>
            <a:r>
              <a:rPr lang="en-US" sz="2000" dirty="0" smtClean="0"/>
              <a:t>.</a:t>
            </a:r>
            <a:r>
              <a:rPr lang="en-US" sz="2000" dirty="0"/>
              <a:t> </a:t>
            </a:r>
            <a:r>
              <a:rPr lang="en-US" sz="2000" i="1" dirty="0" smtClean="0"/>
              <a:t>Computation</a:t>
            </a:r>
            <a:r>
              <a:rPr lang="en-US" sz="2000" dirty="0" smtClean="0"/>
              <a:t> is an </a:t>
            </a:r>
            <a:r>
              <a:rPr lang="en-US" sz="2000" dirty="0" smtClean="0"/>
              <a:t>idea </a:t>
            </a:r>
            <a:r>
              <a:rPr lang="en-US" sz="2000" dirty="0" smtClean="0"/>
              <a:t>in </a:t>
            </a:r>
            <a:r>
              <a:rPr lang="en-US" sz="2000" dirty="0" smtClean="0"/>
              <a:t>flux.</a:t>
            </a:r>
          </a:p>
          <a:p>
            <a:pPr lvl="1"/>
            <a:r>
              <a:rPr lang="en-US" sz="1800" dirty="0" smtClean="0"/>
              <a:t>E.g. If </a:t>
            </a:r>
            <a:r>
              <a:rPr lang="en-US" sz="1800" dirty="0"/>
              <a:t>computation </a:t>
            </a:r>
            <a:r>
              <a:rPr lang="en-US" sz="1800" dirty="0" smtClean="0"/>
              <a:t>is information </a:t>
            </a:r>
            <a:r>
              <a:rPr lang="en-US" sz="1800" dirty="0"/>
              <a:t>processing is not the whole universe a computer? Then what is or isn’t </a:t>
            </a:r>
            <a:r>
              <a:rPr lang="en-US" sz="1800" dirty="0" smtClean="0"/>
              <a:t>computation…?</a:t>
            </a:r>
            <a:endParaRPr lang="en-GB" sz="18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GB" sz="2000" dirty="0"/>
              <a:t>Computation is in some sense in the eye of the beholder, and we can choose to perceive many "natural" devices as performing computations. </a:t>
            </a:r>
            <a:endParaRPr lang="en-GB" sz="2000" dirty="0" smtClean="0"/>
          </a:p>
          <a:p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466">
            <a:off x="7328899" y="3780450"/>
            <a:ext cx="1638795" cy="122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8017" r="23818" b="18189"/>
          <a:stretch/>
        </p:blipFill>
        <p:spPr bwMode="auto">
          <a:xfrm>
            <a:off x="5292080" y="4828336"/>
            <a:ext cx="2258682" cy="134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Non-Standard Computation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i="1" dirty="0" smtClean="0"/>
          </a:p>
          <a:p>
            <a:pPr marL="0" indent="0">
              <a:buNone/>
            </a:pPr>
            <a:r>
              <a:rPr lang="en-GB" sz="2400" b="1" i="1" dirty="0" smtClean="0"/>
              <a:t>NSC </a:t>
            </a:r>
            <a:r>
              <a:rPr lang="en-GB" sz="2400" b="1" i="1" dirty="0" smtClean="0"/>
              <a:t>Focus</a:t>
            </a:r>
            <a:endParaRPr lang="en-GB" sz="2400" b="1" i="1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Reality-based </a:t>
            </a:r>
            <a:r>
              <a:rPr lang="en-GB" sz="2000" dirty="0" smtClean="0"/>
              <a:t>computing approaches that seek inspiration from the </a:t>
            </a:r>
            <a:r>
              <a:rPr lang="en-GB" sz="2000" u="sng" dirty="0" smtClean="0"/>
              <a:t>natural world</a:t>
            </a:r>
            <a:r>
              <a:rPr lang="en-GB" sz="2000" dirty="0" smtClean="0"/>
              <a:t> (</a:t>
            </a:r>
            <a:r>
              <a:rPr lang="en-GB" sz="2000" i="1" dirty="0" smtClean="0"/>
              <a:t>mainly biology and physics</a:t>
            </a:r>
            <a:r>
              <a:rPr lang="en-GB" sz="2000" dirty="0" smtClean="0"/>
              <a:t>).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Exploring </a:t>
            </a:r>
            <a:r>
              <a:rPr lang="en-GB" sz="2000" dirty="0" smtClean="0"/>
              <a:t>new computational paradigms that break the </a:t>
            </a:r>
            <a:r>
              <a:rPr lang="en-GB" sz="2000" i="1" dirty="0" smtClean="0"/>
              <a:t>classical</a:t>
            </a:r>
            <a:r>
              <a:rPr lang="en-GB" sz="2000" dirty="0" smtClean="0"/>
              <a:t> computational assumptions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Examples:</a:t>
            </a:r>
          </a:p>
          <a:p>
            <a:r>
              <a:rPr lang="en-GB" sz="2000" dirty="0" smtClean="0"/>
              <a:t>Embodied in physics (non-Turing)</a:t>
            </a:r>
          </a:p>
          <a:p>
            <a:r>
              <a:rPr lang="en-GB" sz="2000" dirty="0" smtClean="0"/>
              <a:t>Non-Von </a:t>
            </a:r>
            <a:r>
              <a:rPr lang="en-GB" sz="2000" dirty="0" smtClean="0"/>
              <a:t>Neumann &amp; </a:t>
            </a:r>
            <a:r>
              <a:rPr lang="en-GB" sz="2000" dirty="0" smtClean="0"/>
              <a:t>non-symbolic </a:t>
            </a:r>
          </a:p>
          <a:p>
            <a:r>
              <a:rPr lang="en-GB" sz="2000" dirty="0" smtClean="0"/>
              <a:t>Biologically-inspired </a:t>
            </a:r>
          </a:p>
          <a:p>
            <a:r>
              <a:rPr lang="en-GB" sz="2000" dirty="0" smtClean="0"/>
              <a:t>Emergent</a:t>
            </a:r>
          </a:p>
          <a:p>
            <a:endParaRPr lang="en-GB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4657" b="7539"/>
          <a:stretch/>
        </p:blipFill>
        <p:spPr>
          <a:xfrm>
            <a:off x="5076056" y="3312580"/>
            <a:ext cx="3096344" cy="1386100"/>
          </a:xfrm>
          <a:prstGeom prst="rect">
            <a:avLst/>
          </a:prstGeom>
        </p:spPr>
      </p:pic>
      <p:pic>
        <p:nvPicPr>
          <p:cNvPr id="8" name="Picture 2" descr="https://pixabay.com/get/e830b9072ffd1c22d2524518a33219c8b66ae3d018b6184092f2c27a/check-158879_128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3" r="-4363"/>
          <a:stretch/>
        </p:blipFill>
        <p:spPr bwMode="auto">
          <a:xfrm>
            <a:off x="5605051" y="3725824"/>
            <a:ext cx="1945711" cy="194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Non-Standard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2564904"/>
            <a:ext cx="3888432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NSC Research Group?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3290292"/>
            <a:ext cx="43624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4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Non-Standard Computation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7"/>
          <a:stretch/>
        </p:blipFill>
        <p:spPr bwMode="auto">
          <a:xfrm>
            <a:off x="2123728" y="1484784"/>
            <a:ext cx="4824536" cy="460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99167">
            <a:off x="4760442" y="5450603"/>
            <a:ext cx="4186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Well, sort of…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6238456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smtClean="0"/>
              <a:t>Bio-inspired algorithms and hardware</a:t>
            </a:r>
          </a:p>
          <a:p>
            <a:pPr lvl="1"/>
            <a:r>
              <a:rPr lang="en-GB" sz="1800" dirty="0" smtClean="0"/>
              <a:t>Artificial immune systems</a:t>
            </a:r>
          </a:p>
          <a:p>
            <a:pPr lvl="1"/>
            <a:r>
              <a:rPr lang="en-GB" sz="1800" dirty="0" smtClean="0"/>
              <a:t>Swarm robotics</a:t>
            </a:r>
          </a:p>
          <a:p>
            <a:pPr lvl="1"/>
            <a:r>
              <a:rPr lang="en-GB" sz="1800" dirty="0" smtClean="0"/>
              <a:t>Self-organising systems and social networks</a:t>
            </a:r>
          </a:p>
          <a:p>
            <a:pPr lvl="1"/>
            <a:r>
              <a:rPr lang="en-GB" sz="1800" dirty="0" smtClean="0"/>
              <a:t>Evolutionary algorithms and computation</a:t>
            </a:r>
          </a:p>
          <a:p>
            <a:pPr lvl="2"/>
            <a:r>
              <a:rPr lang="en-GB" sz="1600" dirty="0" smtClean="0"/>
              <a:t>Evolvable hardware (</a:t>
            </a:r>
            <a:r>
              <a:rPr lang="en-GB" sz="1600" dirty="0" err="1" smtClean="0"/>
              <a:t>nanosystems</a:t>
            </a:r>
            <a:r>
              <a:rPr lang="en-GB" sz="1600" dirty="0" smtClean="0"/>
              <a:t>/robotics/CMOS chips)</a:t>
            </a:r>
          </a:p>
          <a:p>
            <a:pPr lvl="2"/>
            <a:r>
              <a:rPr lang="en-GB" sz="1600" dirty="0" smtClean="0"/>
              <a:t>Open-ended Evolution</a:t>
            </a:r>
          </a:p>
          <a:p>
            <a:pPr lvl="2"/>
            <a:r>
              <a:rPr lang="en-GB" sz="1600" dirty="0" smtClean="0"/>
              <a:t>Coevolution</a:t>
            </a:r>
          </a:p>
          <a:p>
            <a:pPr lvl="2"/>
            <a:r>
              <a:rPr lang="en-GB" sz="1600" dirty="0" smtClean="0"/>
              <a:t>Reflective Evolution</a:t>
            </a:r>
          </a:p>
          <a:p>
            <a:pPr lvl="1"/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Complex Systems </a:t>
            </a:r>
          </a:p>
          <a:p>
            <a:pPr lvl="1"/>
            <a:r>
              <a:rPr lang="en-GB" sz="1800" dirty="0" smtClean="0"/>
              <a:t>Artificial Chemistries</a:t>
            </a:r>
          </a:p>
          <a:p>
            <a:pPr lvl="1"/>
            <a:r>
              <a:rPr lang="en-GB" sz="1800" dirty="0" smtClean="0"/>
              <a:t>Agent-based modelling</a:t>
            </a:r>
          </a:p>
          <a:p>
            <a:pPr lvl="1"/>
            <a:r>
              <a:rPr lang="en-GB" sz="1800" dirty="0" smtClean="0"/>
              <a:t>Cellular Automata</a:t>
            </a:r>
          </a:p>
          <a:p>
            <a:pPr lvl="1"/>
            <a:r>
              <a:rPr lang="en-GB" sz="1800" dirty="0" smtClean="0"/>
              <a:t>Computational Modelling 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56" y="2185312"/>
            <a:ext cx="1502531" cy="99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NCS Areas of Research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26" y="4579774"/>
            <a:ext cx="1995138" cy="199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41" y="5603599"/>
            <a:ext cx="1203970" cy="120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66" y="5577343"/>
            <a:ext cx="2068474" cy="122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mage result for orc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094" y="1969952"/>
            <a:ext cx="1614849" cy="122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73" y="1434078"/>
            <a:ext cx="1559502" cy="107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506" y="3196298"/>
            <a:ext cx="241494" cy="45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97" y="3651162"/>
            <a:ext cx="1491069" cy="112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30" y="5015512"/>
            <a:ext cx="1803489" cy="135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703" y="3196298"/>
            <a:ext cx="1868530" cy="201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023320" y="2708920"/>
            <a:ext cx="5869160" cy="28083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Example: Computing with Matter (</a:t>
            </a:r>
            <a:r>
              <a:rPr lang="en-GB" sz="3200" i="1" dirty="0" smtClean="0"/>
              <a:t>in </a:t>
            </a:r>
            <a:r>
              <a:rPr lang="en-GB" sz="3200" i="1" dirty="0" err="1" smtClean="0"/>
              <a:t>materio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744"/>
            <a:ext cx="8229600" cy="2545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/>
              <a:t>My Research </a:t>
            </a:r>
          </a:p>
          <a:p>
            <a:r>
              <a:rPr lang="en-GB" sz="2000" dirty="0" smtClean="0"/>
              <a:t>Train and exploit matter (primarily carbon </a:t>
            </a:r>
            <a:r>
              <a:rPr lang="en-GB" sz="2000" dirty="0" smtClean="0"/>
              <a:t>nanotube composites</a:t>
            </a:r>
            <a:r>
              <a:rPr lang="en-GB" sz="2000" dirty="0" smtClean="0"/>
              <a:t>) to perform complex tasks </a:t>
            </a:r>
            <a:r>
              <a:rPr lang="en-GB" sz="2000" dirty="0" smtClean="0"/>
              <a:t>such as </a:t>
            </a:r>
            <a:r>
              <a:rPr lang="en-GB" sz="2000" dirty="0" smtClean="0"/>
              <a:t>pattern recognition, classification and robot control.</a:t>
            </a:r>
            <a:endParaRPr lang="en-GB" sz="2000" dirty="0"/>
          </a:p>
        </p:txBody>
      </p:sp>
      <p:sp>
        <p:nvSpPr>
          <p:cNvPr id="43" name="Rectangle 42"/>
          <p:cNvSpPr/>
          <p:nvPr/>
        </p:nvSpPr>
        <p:spPr>
          <a:xfrm>
            <a:off x="1296146" y="4005064"/>
            <a:ext cx="3635894" cy="2675460"/>
          </a:xfrm>
          <a:prstGeom prst="rect">
            <a:avLst/>
          </a:prstGeom>
          <a:solidFill>
            <a:srgbClr val="FFFFFF">
              <a:alpha val="98824"/>
            </a:srgb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68596" y="4005064"/>
            <a:ext cx="342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Reservoir Computing model</a:t>
            </a:r>
          </a:p>
          <a:p>
            <a:pPr algn="ctr"/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(Recurrent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Neural Network)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65688" y="2823220"/>
            <a:ext cx="413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n w="6350">
                  <a:noFill/>
                </a:ln>
                <a:solidFill>
                  <a:srgbClr val="92D050"/>
                </a:solidFill>
              </a:rPr>
              <a:t>Evolve physical material (inputs-outputs/stimulus) to solve task</a:t>
            </a:r>
            <a:endParaRPr lang="en-GB" dirty="0">
              <a:ln w="6350">
                <a:noFill/>
              </a:ln>
              <a:solidFill>
                <a:srgbClr val="92D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51" y="2780928"/>
            <a:ext cx="1854197" cy="107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293096"/>
            <a:ext cx="1027956" cy="59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596336" y="4902283"/>
            <a:ext cx="95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e.g. </a:t>
            </a:r>
            <a:r>
              <a:rPr lang="en-GB" sz="1200" dirty="0" smtClean="0"/>
              <a:t>Pattern</a:t>
            </a:r>
          </a:p>
          <a:p>
            <a:r>
              <a:rPr lang="en-GB" sz="1200" dirty="0" smtClean="0"/>
              <a:t> </a:t>
            </a:r>
            <a:r>
              <a:rPr lang="en-GB" sz="1200" dirty="0" smtClean="0"/>
              <a:t>Recognition</a:t>
            </a:r>
            <a:endParaRPr lang="en-GB" sz="1200" dirty="0"/>
          </a:p>
        </p:txBody>
      </p:sp>
      <p:sp>
        <p:nvSpPr>
          <p:cNvPr id="4" name="AutoShape 2" descr="Image result for evolutionary algorith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346639">
            <a:off x="4677556" y="3671974"/>
            <a:ext cx="399925" cy="21180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55079"/>
            <a:ext cx="1080120" cy="81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35" y="5303763"/>
            <a:ext cx="2500581" cy="130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72" y="3666554"/>
            <a:ext cx="2076411" cy="139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ight Arrow 49"/>
          <p:cNvSpPr/>
          <p:nvPr/>
        </p:nvSpPr>
        <p:spPr>
          <a:xfrm rot="659211">
            <a:off x="7116641" y="4373519"/>
            <a:ext cx="399925" cy="21180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403649" y="4424796"/>
            <a:ext cx="2576461" cy="1175608"/>
            <a:chOff x="2946487" y="3147814"/>
            <a:chExt cx="4433825" cy="204425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65" t="24115" r="44138"/>
            <a:stretch/>
          </p:blipFill>
          <p:spPr bwMode="auto">
            <a:xfrm>
              <a:off x="3447913" y="3507418"/>
              <a:ext cx="1775981" cy="168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3159881" y="3558376"/>
                  <a:ext cx="410255" cy="3469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000" b="1" i="1" smtClean="0">
                                <a:latin typeface="Cambria Math"/>
                                <a:ea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/>
                                <a:ea typeface="Cambria Math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881" y="3558376"/>
                  <a:ext cx="410255" cy="34693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43590" b="-156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159881" y="3956631"/>
              <a:ext cx="145937" cy="1036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51675" y="3990427"/>
              <a:ext cx="678339" cy="589965"/>
              <a:chOff x="6562021" y="3003798"/>
              <a:chExt cx="1213091" cy="947672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804248" y="3003798"/>
                <a:ext cx="970864" cy="7807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562021" y="3063282"/>
                    <a:ext cx="1152128" cy="888188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900" b="1" i="1" smtClean="0">
                                  <a:latin typeface="Cambria Math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GB" sz="900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lang="en-GB" sz="1050" dirty="0" smtClean="0">
                      <a:latin typeface="Futura Bk BT"/>
                    </a:endParaRPr>
                  </a:p>
                  <a:p>
                    <a:endParaRPr lang="en-GB" sz="1050" dirty="0">
                      <a:latin typeface="Futura Bk BT"/>
                    </a:endParaRPr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2021" y="3063282"/>
                    <a:ext cx="1152128" cy="88818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1639"/>
                    </a:stretch>
                  </a:blipFill>
                  <a:ln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/>
            <p:cNvCxnSpPr/>
            <p:nvPr/>
          </p:nvCxnSpPr>
          <p:spPr>
            <a:xfrm flipV="1">
              <a:off x="6087990" y="4226628"/>
              <a:ext cx="360040" cy="130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736062" y="3669469"/>
              <a:ext cx="0" cy="33899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10800000" flipV="1">
              <a:off x="5799958" y="4245257"/>
              <a:ext cx="880187" cy="271056"/>
            </a:xfrm>
            <a:prstGeom prst="bentConnector4">
              <a:avLst>
                <a:gd name="adj1" fmla="val -10558"/>
                <a:gd name="adj2" fmla="val 184337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556042" y="4011910"/>
              <a:ext cx="396044" cy="3593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/>
                <a:t>-</a:t>
              </a:r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019803" y="3795886"/>
                  <a:ext cx="644250" cy="34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/>
                          </a:rPr>
                          <m:t>𝑦</m:t>
                        </m:r>
                        <m:r>
                          <a:rPr lang="en-GB" sz="1000" b="0" i="1" smtClean="0">
                            <a:latin typeface="Cambria Math"/>
                          </a:rPr>
                          <m:t>(</m:t>
                        </m:r>
                        <m:r>
                          <a:rPr lang="en-GB" sz="1000" b="0" i="1" smtClean="0">
                            <a:latin typeface="Cambria Math"/>
                          </a:rPr>
                          <m:t>𝑛</m:t>
                        </m:r>
                        <m:r>
                          <a:rPr lang="en-GB" sz="1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GB" sz="1000" dirty="0" smtClean="0">
                    <a:latin typeface="Futura Bk BT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3" y="3795886"/>
                  <a:ext cx="644250" cy="34693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677" b="-303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307836" y="3316135"/>
                  <a:ext cx="644250" cy="582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9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GB" sz="900" b="0" i="1" smtClean="0">
                                <a:latin typeface="Cambria Math"/>
                              </a:rPr>
                              <m:t>𝑇𝑎𝑟𝑔𝑒𝑡</m:t>
                            </m:r>
                            <m:r>
                              <a:rPr lang="en-GB" sz="9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GB" sz="9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GB" sz="9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en-GB" sz="1050" dirty="0" smtClean="0">
                    <a:latin typeface="Futura Bk BT"/>
                  </a:endParaRPr>
                </a:p>
                <a:p>
                  <a:endParaRPr lang="en-GB" sz="1050" dirty="0">
                    <a:latin typeface="Futura Bk BT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836" y="3316135"/>
                  <a:ext cx="644250" cy="5824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55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935863" y="3673952"/>
                  <a:ext cx="644251" cy="596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/>
                          </a:rPr>
                          <m:t>𝑥</m:t>
                        </m:r>
                        <m:r>
                          <a:rPr lang="en-GB" sz="1000" b="0" i="1" smtClean="0">
                            <a:latin typeface="Cambria Math"/>
                          </a:rPr>
                          <m:t>(</m:t>
                        </m:r>
                        <m:r>
                          <a:rPr lang="en-GB" sz="1000" b="0" i="1" smtClean="0">
                            <a:latin typeface="Cambria Math"/>
                          </a:rPr>
                          <m:t>𝑛</m:t>
                        </m:r>
                        <m:r>
                          <a:rPr lang="en-GB" sz="1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GB" sz="1000" dirty="0" smtClean="0">
                    <a:latin typeface="Futura Bk BT"/>
                  </a:endParaRPr>
                </a:p>
                <a:p>
                  <a:endParaRPr lang="en-GB" sz="1050" dirty="0">
                    <a:latin typeface="Futura Bk BT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863" y="3673952"/>
                  <a:ext cx="644251" cy="5963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3159881" y="4174800"/>
              <a:ext cx="145937" cy="1036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3159881" y="4390824"/>
              <a:ext cx="145937" cy="1036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46487" y="4561152"/>
                  <a:ext cx="644250" cy="5962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/>
                          </a:rPr>
                          <m:t>𝑢</m:t>
                        </m:r>
                        <m:r>
                          <a:rPr lang="en-GB" sz="1000" b="0" i="1" smtClean="0">
                            <a:latin typeface="Cambria Math"/>
                          </a:rPr>
                          <m:t>(</m:t>
                        </m:r>
                        <m:r>
                          <a:rPr lang="en-GB" sz="1000" b="0" i="1" smtClean="0">
                            <a:latin typeface="Cambria Math"/>
                          </a:rPr>
                          <m:t>𝑛</m:t>
                        </m:r>
                        <m:r>
                          <a:rPr lang="en-GB" sz="1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GB" sz="1000" dirty="0" smtClean="0">
                    <a:latin typeface="Futura Bk BT"/>
                  </a:endParaRPr>
                </a:p>
                <a:p>
                  <a:endParaRPr lang="en-GB" sz="1050" dirty="0">
                    <a:latin typeface="Futura Bk BT"/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487" y="4561152"/>
                  <a:ext cx="644250" cy="5962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12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95936" y="3147814"/>
                  <a:ext cx="644250" cy="34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1" i="1" smtClean="0">
                            <a:latin typeface="Cambria Math"/>
                          </a:rPr>
                          <m:t>𝑾</m:t>
                        </m:r>
                      </m:oMath>
                    </m:oMathPara>
                  </a14:m>
                  <a:endParaRPr lang="en-GB" sz="1050" b="1" dirty="0">
                    <a:latin typeface="Futura Bk BT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3147814"/>
                  <a:ext cx="644250" cy="3469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736062" y="4411439"/>
                  <a:ext cx="644250" cy="34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GB" sz="1050" dirty="0">
                    <a:latin typeface="Futura Bk BT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062" y="4411439"/>
                  <a:ext cx="644250" cy="34693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5079878" y="4225322"/>
              <a:ext cx="360040" cy="1306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 flipV="1">
            <a:off x="3779912" y="4621493"/>
            <a:ext cx="360040" cy="306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-Right Arrow 33"/>
          <p:cNvSpPr/>
          <p:nvPr/>
        </p:nvSpPr>
        <p:spPr>
          <a:xfrm rot="20556267">
            <a:off x="4738781" y="4611995"/>
            <a:ext cx="648071" cy="240572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Left-Right Arrow 57"/>
          <p:cNvSpPr/>
          <p:nvPr/>
        </p:nvSpPr>
        <p:spPr>
          <a:xfrm rot="1559895">
            <a:off x="2428610" y="5300435"/>
            <a:ext cx="709100" cy="240572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0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260</Words>
  <Application>Microsoft Office PowerPoint</Application>
  <PresentationFormat>On-screen Show (4:3)</PresentationFormat>
  <Paragraphs>64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Non-Standard Computation</vt:lpstr>
      <vt:lpstr>Non-Standard Computation</vt:lpstr>
      <vt:lpstr>Non-Standard Computation</vt:lpstr>
      <vt:lpstr>Non-Standard Computation</vt:lpstr>
      <vt:lpstr>NCS Areas of Research</vt:lpstr>
      <vt:lpstr>Example: Computing with Matter (in materio)</vt:lpstr>
    </vt:vector>
  </TitlesOfParts>
  <Company>The University of York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Non-Standard Computation</dc:title>
  <dc:creator>Matthew Dale</dc:creator>
  <cp:lastModifiedBy>Matthew Dale</cp:lastModifiedBy>
  <cp:revision>47</cp:revision>
  <dcterms:created xsi:type="dcterms:W3CDTF">2017-03-27T11:38:02Z</dcterms:created>
  <dcterms:modified xsi:type="dcterms:W3CDTF">2018-02-15T14:51:49Z</dcterms:modified>
</cp:coreProperties>
</file>