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0" r:id="rId4"/>
  </p:sldMasterIdLst>
  <p:notesMasterIdLst>
    <p:notesMasterId r:id="rId18"/>
  </p:notesMasterIdLst>
  <p:sldIdLst>
    <p:sldId id="266" r:id="rId5"/>
    <p:sldId id="276" r:id="rId6"/>
    <p:sldId id="277" r:id="rId7"/>
    <p:sldId id="278" r:id="rId8"/>
    <p:sldId id="279" r:id="rId9"/>
    <p:sldId id="269" r:id="rId10"/>
    <p:sldId id="271" r:id="rId11"/>
    <p:sldId id="270" r:id="rId12"/>
    <p:sldId id="272" r:id="rId13"/>
    <p:sldId id="268" r:id="rId14"/>
    <p:sldId id="274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4175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2341" userDrawn="1">
          <p15:clr>
            <a:srgbClr val="A4A3A4"/>
          </p15:clr>
        </p15:guide>
        <p15:guide id="6" pos="29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F"/>
    <a:srgbClr val="2BF551"/>
    <a:srgbClr val="0000FF"/>
    <a:srgbClr val="004B8B"/>
    <a:srgbClr val="6600FF"/>
    <a:srgbClr val="0099CC"/>
    <a:srgbClr val="0C8CD9"/>
    <a:srgbClr val="0990D2"/>
    <a:srgbClr val="008030"/>
    <a:srgbClr val="00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86450" autoAdjust="0"/>
  </p:normalViewPr>
  <p:slideViewPr>
    <p:cSldViewPr snapToGrid="0" snapToObjects="1">
      <p:cViewPr>
        <p:scale>
          <a:sx n="100" d="100"/>
          <a:sy n="100" d="100"/>
        </p:scale>
        <p:origin x="216" y="-688"/>
      </p:cViewPr>
      <p:guideLst>
        <p:guide orient="horz" pos="3974"/>
        <p:guide orient="horz" pos="4175"/>
        <p:guide pos="2880"/>
        <p:guide orient="horz" pos="2160"/>
        <p:guide orient="horz" pos="2341"/>
        <p:guide pos="2993"/>
      </p:guideLst>
    </p:cSldViewPr>
  </p:slideViewPr>
  <p:outlineViewPr>
    <p:cViewPr>
      <p:scale>
        <a:sx n="33" d="100"/>
        <a:sy n="33" d="100"/>
      </p:scale>
      <p:origin x="0" y="-7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8344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352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70B2F-5A54-DE41-AD00-708CBB8168A2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69296-25D9-2A40-8CE4-011E6057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69296-25D9-2A40-8CE4-011E6057E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8463" y="1570885"/>
            <a:ext cx="5645150" cy="4261590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80000"/>
              <a:buFontTx/>
              <a:buBlip>
                <a:blip r:embed="rId2"/>
              </a:buBlip>
              <a:defRPr sz="2800"/>
            </a:lvl1pPr>
            <a:lvl2pPr marL="742950" indent="-285750">
              <a:buClr>
                <a:srgbClr val="8198C4"/>
              </a:buClr>
              <a:buSzPct val="60000"/>
              <a:buFontTx/>
              <a:buBlip>
                <a:blip r:embed="rId2"/>
              </a:buBlip>
              <a:defRPr sz="2400"/>
            </a:lvl2pPr>
            <a:lvl3pPr>
              <a:buClr>
                <a:srgbClr val="8198C4"/>
              </a:buClr>
              <a:defRPr sz="2200"/>
            </a:lvl3pPr>
            <a:lvl4pPr>
              <a:buClr>
                <a:srgbClr val="AFCA0B"/>
              </a:buClr>
              <a:defRPr/>
            </a:lvl4pPr>
            <a:lvl5pPr>
              <a:buClr>
                <a:srgbClr val="AFCA0B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13" name="Picture 12" descr="sponsor-hires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0" b="37882"/>
          <a:stretch/>
        </p:blipFill>
        <p:spPr>
          <a:xfrm>
            <a:off x="7835040" y="6358771"/>
            <a:ext cx="847121" cy="281353"/>
          </a:xfrm>
          <a:prstGeom prst="rect">
            <a:avLst/>
          </a:prstGeom>
        </p:spPr>
      </p:pic>
      <p:pic>
        <p:nvPicPr>
          <p:cNvPr id="14" name="Picture 13" descr="UKNQT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" y="6176417"/>
            <a:ext cx="1260000" cy="539631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H="1">
            <a:off x="413512" y="6012617"/>
            <a:ext cx="8268398" cy="0"/>
          </a:xfrm>
          <a:prstGeom prst="line">
            <a:avLst/>
          </a:prstGeom>
          <a:ln w="3175" cmpd="sng">
            <a:solidFill>
              <a:srgbClr val="AFCA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QCH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44" y="281642"/>
            <a:ext cx="1774717" cy="54505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H="1" flipV="1">
            <a:off x="462090" y="1042172"/>
            <a:ext cx="8219820" cy="2"/>
          </a:xfrm>
          <a:prstGeom prst="line">
            <a:avLst/>
          </a:prstGeom>
          <a:ln w="3175" cmpd="sng">
            <a:solidFill>
              <a:srgbClr val="AFCA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457200" y="1445549"/>
            <a:ext cx="8229600" cy="45022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Text</a:t>
            </a:r>
          </a:p>
          <a:p>
            <a:r>
              <a:rPr lang="en-US" sz="2400" dirty="0" smtClean="0"/>
              <a:t>Click to edit Master text styles</a:t>
            </a:r>
          </a:p>
          <a:p>
            <a:pPr lvl="1">
              <a:buClr>
                <a:srgbClr val="8198C4"/>
              </a:buClr>
            </a:pPr>
            <a:r>
              <a:rPr lang="en-US" sz="2000" dirty="0" smtClean="0"/>
              <a:t>Second level</a:t>
            </a:r>
          </a:p>
          <a:p>
            <a:pPr lvl="2">
              <a:buClr>
                <a:srgbClr val="AFCA0B"/>
              </a:buClr>
            </a:pPr>
            <a:r>
              <a:rPr lang="en-US" dirty="0" smtClean="0"/>
              <a:t>Third level</a:t>
            </a:r>
          </a:p>
          <a:p>
            <a:pPr lvl="3">
              <a:buClr>
                <a:srgbClr val="AFCA0B"/>
              </a:buClr>
            </a:pPr>
            <a:r>
              <a:rPr lang="en-US" dirty="0" smtClean="0"/>
              <a:t>Fourth level</a:t>
            </a:r>
          </a:p>
          <a:p>
            <a:pPr lvl="4">
              <a:buClr>
                <a:srgbClr val="AFCA0B"/>
              </a:buClr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8715" y="281642"/>
            <a:ext cx="5644130" cy="93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457200" y="1445549"/>
            <a:ext cx="8229600" cy="45022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Text</a:t>
            </a:r>
          </a:p>
          <a:p>
            <a:r>
              <a:rPr lang="en-US" sz="2400" dirty="0" smtClean="0"/>
              <a:t>Click to edit Master text styles</a:t>
            </a:r>
          </a:p>
          <a:p>
            <a:pPr lvl="1">
              <a:buClr>
                <a:srgbClr val="8198C4"/>
              </a:buClr>
            </a:pPr>
            <a:r>
              <a:rPr lang="en-US" sz="2000" dirty="0" smtClean="0"/>
              <a:t>Second level</a:t>
            </a:r>
          </a:p>
          <a:p>
            <a:pPr lvl="2">
              <a:buClr>
                <a:srgbClr val="AFCA0B"/>
              </a:buClr>
            </a:pPr>
            <a:r>
              <a:rPr lang="en-US" dirty="0" smtClean="0"/>
              <a:t>Third level</a:t>
            </a:r>
          </a:p>
          <a:p>
            <a:pPr lvl="3">
              <a:buClr>
                <a:srgbClr val="AFCA0B"/>
              </a:buClr>
            </a:pPr>
            <a:r>
              <a:rPr lang="en-US" dirty="0" smtClean="0"/>
              <a:t>Fourth level</a:t>
            </a:r>
          </a:p>
          <a:p>
            <a:pPr lvl="4">
              <a:buClr>
                <a:srgbClr val="AFCA0B"/>
              </a:buClr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1" r:id="rId1"/>
    <p:sldLayoutId id="2147493502" r:id="rId2"/>
    <p:sldLayoutId id="2147493503" r:id="rId3"/>
    <p:sldLayoutId id="2147493504" r:id="rId4"/>
    <p:sldLayoutId id="2147493505" r:id="rId5"/>
    <p:sldLayoutId id="2147493506" r:id="rId6"/>
    <p:sldLayoutId id="2147493507" r:id="rId7"/>
    <p:sldLayoutId id="2147493508" r:id="rId8"/>
    <p:sldLayoutId id="2147493509" r:id="rId9"/>
    <p:sldLayoutId id="2147493510" r:id="rId10"/>
    <p:sldLayoutId id="2147493511" r:id="rId11"/>
    <p:sldLayoutId id="2147493512" r:id="rId12"/>
    <p:sldLayoutId id="21474934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gif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546854" y="970735"/>
            <a:ext cx="8075723" cy="0"/>
          </a:xfrm>
          <a:prstGeom prst="line">
            <a:avLst/>
          </a:prstGeom>
          <a:ln w="2540" cmpd="sng">
            <a:solidFill>
              <a:srgbClr val="0099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1087" y="5331097"/>
            <a:ext cx="588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CSRSS group presentation seminar –15 Feb 2018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65" y="1161304"/>
            <a:ext cx="4173000" cy="192479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Connector 4"/>
          <p:cNvCxnSpPr/>
          <p:nvPr/>
        </p:nvCxnSpPr>
        <p:spPr>
          <a:xfrm flipH="1">
            <a:off x="534138" y="5878639"/>
            <a:ext cx="8075723" cy="0"/>
          </a:xfrm>
          <a:prstGeom prst="line">
            <a:avLst/>
          </a:prstGeom>
          <a:ln w="2540" cmpd="sng">
            <a:solidFill>
              <a:srgbClr val="0099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72710" y="3782177"/>
            <a:ext cx="362400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Quantum Information Group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9179" y="3033477"/>
            <a:ext cx="461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COMPUTER SCIENCE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8519" y="4329719"/>
            <a:ext cx="1692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Riccardo Laurenza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84200"/>
            <a:ext cx="3225046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OUR RESEARCH GROUP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209800"/>
            <a:ext cx="2235200" cy="2621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6" y="2209800"/>
            <a:ext cx="2168914" cy="261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4923" y="1100454"/>
            <a:ext cx="407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GROUP LEADERS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140" y="4979432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Pr. Samuel L. </a:t>
            </a:r>
            <a:r>
              <a:rPr lang="en-US" dirty="0" err="1" smtClean="0">
                <a:latin typeface="Cooper Black" charset="0"/>
                <a:ea typeface="Cooper Black" charset="0"/>
                <a:cs typeface="Cooper Black" charset="0"/>
              </a:rPr>
              <a:t>Braunstein</a:t>
            </a:r>
            <a:endParaRPr lang="en-US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4019" y="4978400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Pr. Stefano </a:t>
            </a:r>
            <a:r>
              <a:rPr lang="en-US" dirty="0" err="1" smtClean="0">
                <a:latin typeface="Cooper Black" charset="0"/>
                <a:ea typeface="Cooper Black" charset="0"/>
                <a:cs typeface="Cooper Black" charset="0"/>
              </a:rPr>
              <a:t>Pirandola</a:t>
            </a:r>
            <a:endParaRPr lang="en-US" dirty="0">
              <a:latin typeface="Cooper Black" charset="0"/>
              <a:ea typeface="Cooper Black" charset="0"/>
              <a:cs typeface="Coope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05" y="4228761"/>
            <a:ext cx="1658689" cy="1658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043548"/>
            <a:ext cx="2247900" cy="1600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22066" y="2043549"/>
            <a:ext cx="441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Continuous variable QKD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Measurement device </a:t>
            </a:r>
            <a:r>
              <a:rPr lang="en-US" dirty="0" smtClean="0"/>
              <a:t>independent </a:t>
            </a:r>
            <a:r>
              <a:rPr lang="en-US" dirty="0"/>
              <a:t>quantum </a:t>
            </a:r>
            <a:r>
              <a:rPr lang="en-US" dirty="0" smtClean="0"/>
              <a:t>cryptography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Quantum metrology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Quantum Shannon theory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2066" y="4343061"/>
            <a:ext cx="441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Continuous variable QKD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Measurement device </a:t>
            </a:r>
            <a:r>
              <a:rPr lang="en-US" dirty="0" smtClean="0"/>
              <a:t>independent </a:t>
            </a:r>
            <a:r>
              <a:rPr lang="en-US" dirty="0"/>
              <a:t>quantum </a:t>
            </a:r>
            <a:r>
              <a:rPr lang="en-US" dirty="0" smtClean="0"/>
              <a:t>cryptography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Quantum optics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0045" y="1692316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Dr. Cosmo </a:t>
            </a:r>
            <a:r>
              <a:rPr lang="en-US" dirty="0" err="1" smtClean="0">
                <a:latin typeface="Cooper Black" charset="0"/>
                <a:ea typeface="Cooper Black" charset="0"/>
                <a:cs typeface="Cooper Black" charset="0"/>
              </a:rPr>
              <a:t>Lupo</a:t>
            </a:r>
            <a:endParaRPr lang="en-US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332" y="3867833"/>
            <a:ext cx="241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oper Black" charset="0"/>
                <a:ea typeface="Cooper Black" charset="0"/>
                <a:cs typeface="Cooper Black" charset="0"/>
              </a:rPr>
              <a:t>Dr. </a:t>
            </a:r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Carlo Ottaviani</a:t>
            </a:r>
            <a:endParaRPr lang="en-US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2471" y="1031231"/>
            <a:ext cx="4853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oper Black" charset="0"/>
                <a:ea typeface="Cooper Black" charset="0"/>
                <a:cs typeface="Cooper Black" charset="0"/>
              </a:rPr>
              <a:t>RESEARCH ASSOCIATES</a:t>
            </a:r>
            <a:endParaRPr lang="en-US" sz="28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900" y="584200"/>
            <a:ext cx="3225046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OUR RESEARCH GROUP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7594" y="1043931"/>
            <a:ext cx="314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oper Black" charset="0"/>
                <a:ea typeface="Cooper Black" charset="0"/>
                <a:cs typeface="Cooper Black" charset="0"/>
              </a:rPr>
              <a:t>PhD STUDENTS</a:t>
            </a:r>
            <a:endParaRPr lang="en-US" sz="28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970180"/>
            <a:ext cx="1160131" cy="1524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993899"/>
            <a:ext cx="1150445" cy="1501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050" y="1562542"/>
            <a:ext cx="283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oper Black" charset="0"/>
                <a:ea typeface="Cooper Black" charset="0"/>
                <a:cs typeface="Cooper Black" charset="0"/>
              </a:rPr>
              <a:t>Panagiotis Papanastasiou</a:t>
            </a:r>
            <a:endParaRPr lang="en-US" sz="16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81599" y="4266808"/>
            <a:ext cx="1208145" cy="1321581"/>
            <a:chOff x="5070369" y="3908388"/>
            <a:chExt cx="1408276" cy="1716886"/>
          </a:xfrm>
        </p:grpSpPr>
        <p:sp>
          <p:nvSpPr>
            <p:cNvPr id="29" name="Lightning Bolt 28"/>
            <p:cNvSpPr/>
            <p:nvPr/>
          </p:nvSpPr>
          <p:spPr>
            <a:xfrm rot="11494795">
              <a:off x="5070369" y="4245752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ightning Bolt 27"/>
            <p:cNvSpPr/>
            <p:nvPr/>
          </p:nvSpPr>
          <p:spPr>
            <a:xfrm rot="11758649">
              <a:off x="5210627" y="4143258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ightning Bolt 26"/>
            <p:cNvSpPr/>
            <p:nvPr/>
          </p:nvSpPr>
          <p:spPr>
            <a:xfrm rot="12078250">
              <a:off x="5300317" y="4028750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 rot="12477951">
              <a:off x="5466003" y="3964806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 rot="13638479">
              <a:off x="5592242" y="3991334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 rot="14826824">
              <a:off x="5794720" y="3965408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 rot="15171459">
              <a:off x="5949073" y="4063036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ghtning Bolt 20"/>
            <p:cNvSpPr/>
            <p:nvPr/>
          </p:nvSpPr>
          <p:spPr>
            <a:xfrm rot="14704594">
              <a:off x="5882093" y="3998647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ghtning Bolt 21"/>
            <p:cNvSpPr/>
            <p:nvPr/>
          </p:nvSpPr>
          <p:spPr>
            <a:xfrm rot="15543631">
              <a:off x="6058469" y="4106688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ghtning Bolt 18"/>
            <p:cNvSpPr/>
            <p:nvPr/>
          </p:nvSpPr>
          <p:spPr>
            <a:xfrm rot="14098682">
              <a:off x="5714502" y="3925343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ghtning Bolt 17"/>
            <p:cNvSpPr/>
            <p:nvPr/>
          </p:nvSpPr>
          <p:spPr>
            <a:xfrm rot="13069678">
              <a:off x="5532687" y="3908388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ghtning Bolt 15"/>
            <p:cNvSpPr/>
            <p:nvPr/>
          </p:nvSpPr>
          <p:spPr>
            <a:xfrm rot="12561287">
              <a:off x="5371452" y="3923918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ightning Bolt 16"/>
            <p:cNvSpPr/>
            <p:nvPr/>
          </p:nvSpPr>
          <p:spPr>
            <a:xfrm rot="11685888">
              <a:off x="5251635" y="4046658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ightning Bolt 14"/>
            <p:cNvSpPr/>
            <p:nvPr/>
          </p:nvSpPr>
          <p:spPr>
            <a:xfrm rot="10800000">
              <a:off x="5092450" y="4062550"/>
              <a:ext cx="393700" cy="44665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68700" y="4179123"/>
              <a:ext cx="1054100" cy="1446151"/>
            </a:xfrm>
            <a:custGeom>
              <a:avLst/>
              <a:gdLst>
                <a:gd name="connsiteX0" fmla="*/ 114300 w 913184"/>
                <a:gd name="connsiteY0" fmla="*/ 101600 h 1193800"/>
                <a:gd name="connsiteX1" fmla="*/ 114300 w 913184"/>
                <a:gd name="connsiteY1" fmla="*/ 101600 h 1193800"/>
                <a:gd name="connsiteX2" fmla="*/ 76200 w 913184"/>
                <a:gd name="connsiteY2" fmla="*/ 228600 h 1193800"/>
                <a:gd name="connsiteX3" fmla="*/ 63500 w 913184"/>
                <a:gd name="connsiteY3" fmla="*/ 266700 h 1193800"/>
                <a:gd name="connsiteX4" fmla="*/ 50800 w 913184"/>
                <a:gd name="connsiteY4" fmla="*/ 355600 h 1193800"/>
                <a:gd name="connsiteX5" fmla="*/ 25400 w 913184"/>
                <a:gd name="connsiteY5" fmla="*/ 406400 h 1193800"/>
                <a:gd name="connsiteX6" fmla="*/ 12700 w 913184"/>
                <a:gd name="connsiteY6" fmla="*/ 457200 h 1193800"/>
                <a:gd name="connsiteX7" fmla="*/ 0 w 913184"/>
                <a:gd name="connsiteY7" fmla="*/ 495300 h 1193800"/>
                <a:gd name="connsiteX8" fmla="*/ 25400 w 913184"/>
                <a:gd name="connsiteY8" fmla="*/ 952500 h 1193800"/>
                <a:gd name="connsiteX9" fmla="*/ 38100 w 913184"/>
                <a:gd name="connsiteY9" fmla="*/ 990600 h 1193800"/>
                <a:gd name="connsiteX10" fmla="*/ 50800 w 913184"/>
                <a:gd name="connsiteY10" fmla="*/ 1041400 h 1193800"/>
                <a:gd name="connsiteX11" fmla="*/ 101600 w 913184"/>
                <a:gd name="connsiteY11" fmla="*/ 1117600 h 1193800"/>
                <a:gd name="connsiteX12" fmla="*/ 127000 w 913184"/>
                <a:gd name="connsiteY12" fmla="*/ 1155700 h 1193800"/>
                <a:gd name="connsiteX13" fmla="*/ 152400 w 913184"/>
                <a:gd name="connsiteY13" fmla="*/ 1193800 h 1193800"/>
                <a:gd name="connsiteX14" fmla="*/ 393700 w 913184"/>
                <a:gd name="connsiteY14" fmla="*/ 1181100 h 1193800"/>
                <a:gd name="connsiteX15" fmla="*/ 723900 w 913184"/>
                <a:gd name="connsiteY15" fmla="*/ 1143000 h 1193800"/>
                <a:gd name="connsiteX16" fmla="*/ 749300 w 913184"/>
                <a:gd name="connsiteY16" fmla="*/ 1028700 h 1193800"/>
                <a:gd name="connsiteX17" fmla="*/ 774700 w 913184"/>
                <a:gd name="connsiteY17" fmla="*/ 939800 h 1193800"/>
                <a:gd name="connsiteX18" fmla="*/ 787400 w 913184"/>
                <a:gd name="connsiteY18" fmla="*/ 736600 h 1193800"/>
                <a:gd name="connsiteX19" fmla="*/ 812800 w 913184"/>
                <a:gd name="connsiteY19" fmla="*/ 698500 h 1193800"/>
                <a:gd name="connsiteX20" fmla="*/ 876300 w 913184"/>
                <a:gd name="connsiteY20" fmla="*/ 609600 h 1193800"/>
                <a:gd name="connsiteX21" fmla="*/ 876300 w 913184"/>
                <a:gd name="connsiteY21" fmla="*/ 127000 h 1193800"/>
                <a:gd name="connsiteX22" fmla="*/ 838200 w 913184"/>
                <a:gd name="connsiteY22" fmla="*/ 101600 h 1193800"/>
                <a:gd name="connsiteX23" fmla="*/ 800100 w 913184"/>
                <a:gd name="connsiteY23" fmla="*/ 63500 h 1193800"/>
                <a:gd name="connsiteX24" fmla="*/ 698500 w 913184"/>
                <a:gd name="connsiteY24" fmla="*/ 25400 h 1193800"/>
                <a:gd name="connsiteX25" fmla="*/ 622300 w 913184"/>
                <a:gd name="connsiteY25" fmla="*/ 0 h 1193800"/>
                <a:gd name="connsiteX26" fmla="*/ 279400 w 913184"/>
                <a:gd name="connsiteY26" fmla="*/ 12700 h 1193800"/>
                <a:gd name="connsiteX27" fmla="*/ 203200 w 913184"/>
                <a:gd name="connsiteY27" fmla="*/ 63500 h 1193800"/>
                <a:gd name="connsiteX28" fmla="*/ 165100 w 913184"/>
                <a:gd name="connsiteY28" fmla="*/ 76200 h 1193800"/>
                <a:gd name="connsiteX29" fmla="*/ 127000 w 913184"/>
                <a:gd name="connsiteY29" fmla="*/ 101600 h 1193800"/>
                <a:gd name="connsiteX30" fmla="*/ 114300 w 913184"/>
                <a:gd name="connsiteY30" fmla="*/ 1016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3184" h="1193800">
                  <a:moveTo>
                    <a:pt x="114300" y="101600"/>
                  </a:moveTo>
                  <a:lnTo>
                    <a:pt x="114300" y="101600"/>
                  </a:lnTo>
                  <a:cubicBezTo>
                    <a:pt x="101600" y="143933"/>
                    <a:pt x="89198" y="186357"/>
                    <a:pt x="76200" y="228600"/>
                  </a:cubicBezTo>
                  <a:cubicBezTo>
                    <a:pt x="72263" y="241395"/>
                    <a:pt x="66125" y="253573"/>
                    <a:pt x="63500" y="266700"/>
                  </a:cubicBezTo>
                  <a:cubicBezTo>
                    <a:pt x="57629" y="296053"/>
                    <a:pt x="58676" y="326721"/>
                    <a:pt x="50800" y="355600"/>
                  </a:cubicBezTo>
                  <a:cubicBezTo>
                    <a:pt x="45819" y="373865"/>
                    <a:pt x="32047" y="388673"/>
                    <a:pt x="25400" y="406400"/>
                  </a:cubicBezTo>
                  <a:cubicBezTo>
                    <a:pt x="19271" y="422743"/>
                    <a:pt x="17495" y="440417"/>
                    <a:pt x="12700" y="457200"/>
                  </a:cubicBezTo>
                  <a:cubicBezTo>
                    <a:pt x="9022" y="470072"/>
                    <a:pt x="4233" y="482600"/>
                    <a:pt x="0" y="495300"/>
                  </a:cubicBezTo>
                  <a:cubicBezTo>
                    <a:pt x="3448" y="595286"/>
                    <a:pt x="-2166" y="814669"/>
                    <a:pt x="25400" y="952500"/>
                  </a:cubicBezTo>
                  <a:cubicBezTo>
                    <a:pt x="28025" y="965627"/>
                    <a:pt x="34422" y="977728"/>
                    <a:pt x="38100" y="990600"/>
                  </a:cubicBezTo>
                  <a:cubicBezTo>
                    <a:pt x="42895" y="1007383"/>
                    <a:pt x="42994" y="1025788"/>
                    <a:pt x="50800" y="1041400"/>
                  </a:cubicBezTo>
                  <a:cubicBezTo>
                    <a:pt x="64452" y="1068704"/>
                    <a:pt x="84667" y="1092200"/>
                    <a:pt x="101600" y="1117600"/>
                  </a:cubicBezTo>
                  <a:lnTo>
                    <a:pt x="127000" y="1155700"/>
                  </a:lnTo>
                  <a:lnTo>
                    <a:pt x="152400" y="1193800"/>
                  </a:lnTo>
                  <a:lnTo>
                    <a:pt x="393700" y="1181100"/>
                  </a:lnTo>
                  <a:cubicBezTo>
                    <a:pt x="703105" y="1166366"/>
                    <a:pt x="604388" y="1222675"/>
                    <a:pt x="723900" y="1143000"/>
                  </a:cubicBezTo>
                  <a:cubicBezTo>
                    <a:pt x="748616" y="1068851"/>
                    <a:pt x="726949" y="1140456"/>
                    <a:pt x="749300" y="1028700"/>
                  </a:cubicBezTo>
                  <a:cubicBezTo>
                    <a:pt x="757273" y="988833"/>
                    <a:pt x="762596" y="976113"/>
                    <a:pt x="774700" y="939800"/>
                  </a:cubicBezTo>
                  <a:cubicBezTo>
                    <a:pt x="778933" y="872067"/>
                    <a:pt x="776816" y="803635"/>
                    <a:pt x="787400" y="736600"/>
                  </a:cubicBezTo>
                  <a:cubicBezTo>
                    <a:pt x="789781" y="721523"/>
                    <a:pt x="805227" y="711752"/>
                    <a:pt x="812800" y="698500"/>
                  </a:cubicBezTo>
                  <a:cubicBezTo>
                    <a:pt x="857376" y="620492"/>
                    <a:pt x="814241" y="671659"/>
                    <a:pt x="876300" y="609600"/>
                  </a:cubicBezTo>
                  <a:cubicBezTo>
                    <a:pt x="933390" y="438330"/>
                    <a:pt x="916882" y="502383"/>
                    <a:pt x="876300" y="127000"/>
                  </a:cubicBezTo>
                  <a:cubicBezTo>
                    <a:pt x="874659" y="111825"/>
                    <a:pt x="849926" y="111371"/>
                    <a:pt x="838200" y="101600"/>
                  </a:cubicBezTo>
                  <a:cubicBezTo>
                    <a:pt x="824402" y="90102"/>
                    <a:pt x="814715" y="73939"/>
                    <a:pt x="800100" y="63500"/>
                  </a:cubicBezTo>
                  <a:cubicBezTo>
                    <a:pt x="758985" y="34132"/>
                    <a:pt x="744345" y="39153"/>
                    <a:pt x="698500" y="25400"/>
                  </a:cubicBezTo>
                  <a:cubicBezTo>
                    <a:pt x="672855" y="17707"/>
                    <a:pt x="622300" y="0"/>
                    <a:pt x="622300" y="0"/>
                  </a:cubicBezTo>
                  <a:cubicBezTo>
                    <a:pt x="508000" y="4233"/>
                    <a:pt x="392488" y="-4434"/>
                    <a:pt x="279400" y="12700"/>
                  </a:cubicBezTo>
                  <a:cubicBezTo>
                    <a:pt x="249217" y="17273"/>
                    <a:pt x="232160" y="53847"/>
                    <a:pt x="203200" y="63500"/>
                  </a:cubicBezTo>
                  <a:cubicBezTo>
                    <a:pt x="190500" y="67733"/>
                    <a:pt x="177074" y="70213"/>
                    <a:pt x="165100" y="76200"/>
                  </a:cubicBezTo>
                  <a:cubicBezTo>
                    <a:pt x="151448" y="83026"/>
                    <a:pt x="140088" y="93747"/>
                    <a:pt x="127000" y="101600"/>
                  </a:cubicBezTo>
                  <a:cubicBezTo>
                    <a:pt x="118883" y="106470"/>
                    <a:pt x="116417" y="101600"/>
                    <a:pt x="114300" y="10160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594150" y="4718536"/>
              <a:ext cx="101600" cy="254000"/>
            </a:xfrm>
            <a:custGeom>
              <a:avLst/>
              <a:gdLst>
                <a:gd name="connsiteX0" fmla="*/ 101600 w 101600"/>
                <a:gd name="connsiteY0" fmla="*/ 0 h 254000"/>
                <a:gd name="connsiteX1" fmla="*/ 101600 w 101600"/>
                <a:gd name="connsiteY1" fmla="*/ 0 h 254000"/>
                <a:gd name="connsiteX2" fmla="*/ 88900 w 101600"/>
                <a:gd name="connsiteY2" fmla="*/ 190500 h 254000"/>
                <a:gd name="connsiteX3" fmla="*/ 76200 w 101600"/>
                <a:gd name="connsiteY3" fmla="*/ 228600 h 254000"/>
                <a:gd name="connsiteX4" fmla="*/ 38100 w 101600"/>
                <a:gd name="connsiteY4" fmla="*/ 254000 h 254000"/>
                <a:gd name="connsiteX5" fmla="*/ 0 w 101600"/>
                <a:gd name="connsiteY5" fmla="*/ 1905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00" h="254000">
                  <a:moveTo>
                    <a:pt x="101600" y="0"/>
                  </a:moveTo>
                  <a:lnTo>
                    <a:pt x="101600" y="0"/>
                  </a:lnTo>
                  <a:cubicBezTo>
                    <a:pt x="97367" y="63500"/>
                    <a:pt x="95928" y="127248"/>
                    <a:pt x="88900" y="190500"/>
                  </a:cubicBezTo>
                  <a:cubicBezTo>
                    <a:pt x="87422" y="203805"/>
                    <a:pt x="84563" y="218147"/>
                    <a:pt x="76200" y="228600"/>
                  </a:cubicBezTo>
                  <a:cubicBezTo>
                    <a:pt x="66665" y="240519"/>
                    <a:pt x="50800" y="245533"/>
                    <a:pt x="38100" y="254000"/>
                  </a:cubicBezTo>
                  <a:cubicBezTo>
                    <a:pt x="7449" y="208024"/>
                    <a:pt x="19526" y="229552"/>
                    <a:pt x="0" y="190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11750" y="4622230"/>
              <a:ext cx="139700" cy="179088"/>
            </a:xfrm>
            <a:custGeom>
              <a:avLst/>
              <a:gdLst>
                <a:gd name="connsiteX0" fmla="*/ 0 w 139700"/>
                <a:gd name="connsiteY0" fmla="*/ 26329 h 127929"/>
                <a:gd name="connsiteX1" fmla="*/ 0 w 139700"/>
                <a:gd name="connsiteY1" fmla="*/ 26329 h 127929"/>
                <a:gd name="connsiteX2" fmla="*/ 63500 w 139700"/>
                <a:gd name="connsiteY2" fmla="*/ 127929 h 127929"/>
                <a:gd name="connsiteX3" fmla="*/ 139700 w 139700"/>
                <a:gd name="connsiteY3" fmla="*/ 127929 h 127929"/>
                <a:gd name="connsiteX4" fmla="*/ 127000 w 139700"/>
                <a:gd name="connsiteY4" fmla="*/ 13629 h 127929"/>
                <a:gd name="connsiteX5" fmla="*/ 88900 w 139700"/>
                <a:gd name="connsiteY5" fmla="*/ 929 h 127929"/>
                <a:gd name="connsiteX6" fmla="*/ 0 w 139700"/>
                <a:gd name="connsiteY6" fmla="*/ 26329 h 12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00" h="127929">
                  <a:moveTo>
                    <a:pt x="0" y="26329"/>
                  </a:moveTo>
                  <a:lnTo>
                    <a:pt x="0" y="26329"/>
                  </a:lnTo>
                  <a:lnTo>
                    <a:pt x="63500" y="127929"/>
                  </a:lnTo>
                  <a:lnTo>
                    <a:pt x="139700" y="127929"/>
                  </a:lnTo>
                  <a:cubicBezTo>
                    <a:pt x="135467" y="89829"/>
                    <a:pt x="141237" y="49222"/>
                    <a:pt x="127000" y="13629"/>
                  </a:cubicBezTo>
                  <a:cubicBezTo>
                    <a:pt x="122028" y="1200"/>
                    <a:pt x="102221" y="2261"/>
                    <a:pt x="88900" y="929"/>
                  </a:cubicBezTo>
                  <a:cubicBezTo>
                    <a:pt x="59414" y="-2020"/>
                    <a:pt x="29633" y="929"/>
                    <a:pt x="0" y="2632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5428901" y="4571070"/>
              <a:ext cx="114499" cy="230248"/>
            </a:xfrm>
            <a:custGeom>
              <a:avLst/>
              <a:gdLst>
                <a:gd name="connsiteX0" fmla="*/ 0 w 139700"/>
                <a:gd name="connsiteY0" fmla="*/ 26329 h 127929"/>
                <a:gd name="connsiteX1" fmla="*/ 0 w 139700"/>
                <a:gd name="connsiteY1" fmla="*/ 26329 h 127929"/>
                <a:gd name="connsiteX2" fmla="*/ 63500 w 139700"/>
                <a:gd name="connsiteY2" fmla="*/ 127929 h 127929"/>
                <a:gd name="connsiteX3" fmla="*/ 139700 w 139700"/>
                <a:gd name="connsiteY3" fmla="*/ 127929 h 127929"/>
                <a:gd name="connsiteX4" fmla="*/ 127000 w 139700"/>
                <a:gd name="connsiteY4" fmla="*/ 13629 h 127929"/>
                <a:gd name="connsiteX5" fmla="*/ 88900 w 139700"/>
                <a:gd name="connsiteY5" fmla="*/ 929 h 127929"/>
                <a:gd name="connsiteX6" fmla="*/ 0 w 139700"/>
                <a:gd name="connsiteY6" fmla="*/ 26329 h 12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00" h="127929">
                  <a:moveTo>
                    <a:pt x="0" y="26329"/>
                  </a:moveTo>
                  <a:lnTo>
                    <a:pt x="0" y="26329"/>
                  </a:lnTo>
                  <a:lnTo>
                    <a:pt x="63500" y="127929"/>
                  </a:lnTo>
                  <a:lnTo>
                    <a:pt x="139700" y="127929"/>
                  </a:lnTo>
                  <a:cubicBezTo>
                    <a:pt x="135467" y="89829"/>
                    <a:pt x="141237" y="49222"/>
                    <a:pt x="127000" y="13629"/>
                  </a:cubicBezTo>
                  <a:cubicBezTo>
                    <a:pt x="122028" y="1200"/>
                    <a:pt x="102221" y="2261"/>
                    <a:pt x="88900" y="929"/>
                  </a:cubicBezTo>
                  <a:cubicBezTo>
                    <a:pt x="59414" y="-2020"/>
                    <a:pt x="29633" y="929"/>
                    <a:pt x="0" y="2632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65252" y="5141925"/>
              <a:ext cx="546100" cy="139700"/>
            </a:xfrm>
            <a:custGeom>
              <a:avLst/>
              <a:gdLst>
                <a:gd name="connsiteX0" fmla="*/ 0 w 546100"/>
                <a:gd name="connsiteY0" fmla="*/ 0 h 139700"/>
                <a:gd name="connsiteX1" fmla="*/ 0 w 546100"/>
                <a:gd name="connsiteY1" fmla="*/ 0 h 139700"/>
                <a:gd name="connsiteX2" fmla="*/ 203200 w 546100"/>
                <a:gd name="connsiteY2" fmla="*/ 114300 h 139700"/>
                <a:gd name="connsiteX3" fmla="*/ 304800 w 546100"/>
                <a:gd name="connsiteY3" fmla="*/ 139700 h 139700"/>
                <a:gd name="connsiteX4" fmla="*/ 469900 w 546100"/>
                <a:gd name="connsiteY4" fmla="*/ 127000 h 139700"/>
                <a:gd name="connsiteX5" fmla="*/ 546100 w 546100"/>
                <a:gd name="connsiteY5" fmla="*/ 101600 h 139700"/>
                <a:gd name="connsiteX6" fmla="*/ 546100 w 546100"/>
                <a:gd name="connsiteY6" fmla="*/ 508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100" h="139700">
                  <a:moveTo>
                    <a:pt x="0" y="0"/>
                  </a:moveTo>
                  <a:lnTo>
                    <a:pt x="0" y="0"/>
                  </a:lnTo>
                  <a:cubicBezTo>
                    <a:pt x="104178" y="72925"/>
                    <a:pt x="101167" y="88792"/>
                    <a:pt x="203200" y="114300"/>
                  </a:cubicBezTo>
                  <a:lnTo>
                    <a:pt x="304800" y="139700"/>
                  </a:lnTo>
                  <a:cubicBezTo>
                    <a:pt x="359833" y="135467"/>
                    <a:pt x="415380" y="135608"/>
                    <a:pt x="469900" y="127000"/>
                  </a:cubicBezTo>
                  <a:cubicBezTo>
                    <a:pt x="496346" y="122824"/>
                    <a:pt x="546100" y="128374"/>
                    <a:pt x="546100" y="101600"/>
                  </a:cubicBezTo>
                  <a:lnTo>
                    <a:pt x="546100" y="508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77582" y="1589265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oper Black" charset="0"/>
                <a:ea typeface="Cooper Black" charset="0"/>
                <a:cs typeface="Cooper Black" charset="0"/>
              </a:rPr>
              <a:t>Zhiwei Wang</a:t>
            </a:r>
            <a:endParaRPr lang="en-US" sz="16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9180" y="3735877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oper Black" charset="0"/>
                <a:ea typeface="Cooper Black" charset="0"/>
                <a:cs typeface="Cooper Black" charset="0"/>
              </a:rPr>
              <a:t>Me</a:t>
            </a:r>
            <a:endParaRPr lang="en-US" sz="16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7453" y="2133464"/>
            <a:ext cx="2053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QKD </a:t>
            </a:r>
            <a:r>
              <a:rPr lang="en-US" sz="1600" dirty="0"/>
              <a:t>with continuous variables</a:t>
            </a:r>
            <a:endParaRPr lang="en-US" sz="16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MDI QKD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522535" y="4069936"/>
            <a:ext cx="194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Quantum communication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QKD with inefficient devices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Quantum Metrology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53119" y="2017843"/>
            <a:ext cx="2090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Thermodynamics of Black Holes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Quantum Information and Black Holes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612514" y="4057236"/>
            <a:ext cx="1930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Quantum channel capacities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Quantum Shannon Theory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Quantum Metrology &amp; QKD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69900" y="584200"/>
            <a:ext cx="3225046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OUR RESEARCH GROUP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52" y="4111441"/>
            <a:ext cx="1057939" cy="181297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96189" y="37547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oper Black" charset="0"/>
                <a:ea typeface="Cooper Black" charset="0"/>
                <a:cs typeface="Cooper Black" charset="0"/>
              </a:rPr>
              <a:t>Thomas Cope</a:t>
            </a:r>
            <a:endParaRPr lang="en-US" sz="1600" dirty="0">
              <a:latin typeface="Cooper Black" charset="0"/>
              <a:ea typeface="Cooper Black" charset="0"/>
              <a:cs typeface="Coope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899" y="2219069"/>
            <a:ext cx="744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Jason Pereira</a:t>
            </a:r>
            <a:r>
              <a:rPr lang="en-US" dirty="0" smtClean="0"/>
              <a:t>: Security </a:t>
            </a:r>
            <a:r>
              <a:rPr lang="en-US" dirty="0"/>
              <a:t>of quantum communications against hacking, e.g. side channel attacks, </a:t>
            </a:r>
            <a:r>
              <a:rPr lang="en-US" dirty="0" smtClean="0"/>
              <a:t>continuous </a:t>
            </a:r>
            <a:r>
              <a:rPr lang="en-US" dirty="0"/>
              <a:t>variable </a:t>
            </a:r>
            <a:r>
              <a:rPr lang="en-US" dirty="0" smtClean="0"/>
              <a:t>protocols.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900" y="584200"/>
            <a:ext cx="3225046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OUR RESEARCH GROUP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899" y="3414644"/>
            <a:ext cx="744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Athena Karsa</a:t>
            </a:r>
            <a:r>
              <a:rPr lang="en-US" dirty="0" smtClean="0"/>
              <a:t>: Quantum Illumination, Quantum Radar, Quantum Sensing, Quantum Machine Learning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7594" y="1043931"/>
            <a:ext cx="314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oper Black" charset="0"/>
                <a:ea typeface="Cooper Black" charset="0"/>
                <a:cs typeface="Cooper Black" charset="0"/>
              </a:rPr>
              <a:t>PhD STUDENTS</a:t>
            </a:r>
            <a:endParaRPr lang="en-US" sz="28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923" y="4614715"/>
            <a:ext cx="744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oper Black" charset="0"/>
                <a:ea typeface="Cooper Black" charset="0"/>
                <a:cs typeface="Cooper Black" charset="0"/>
              </a:rPr>
              <a:t>Kieran Wilkinson</a:t>
            </a:r>
            <a:r>
              <a:rPr lang="en-US" dirty="0" smtClean="0"/>
              <a:t>: Quantum butterfly network, Quantum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99" y="292100"/>
            <a:ext cx="5969001" cy="646331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QUANTUM INFORMATION AND QUANTUM TECHNOLOGY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01" y="1404738"/>
            <a:ext cx="799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a typeface="Chalkduster" charset="0"/>
                <a:cs typeface="Chalkduster" charset="0"/>
              </a:rPr>
              <a:t>Nature behaves quantum mechanically at the very small scales</a:t>
            </a:r>
            <a:endParaRPr lang="en-US" sz="2400" dirty="0">
              <a:solidFill>
                <a:srgbClr val="FF0000"/>
              </a:solidFill>
              <a:ea typeface="Chalkduster" charset="0"/>
              <a:cs typeface="Chalkduste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928813" y="2755900"/>
            <a:ext cx="5645150" cy="3962400"/>
          </a:xfrm>
        </p:spPr>
        <p:txBody>
          <a:bodyPr/>
          <a:lstStyle/>
          <a:p>
            <a:r>
              <a:rPr lang="en-US" dirty="0"/>
              <a:t>Quantum theory has opened to us the microscopic world of particles, atoms and </a:t>
            </a:r>
            <a:r>
              <a:rPr lang="en-US" dirty="0" smtClean="0"/>
              <a:t>photons</a:t>
            </a:r>
          </a:p>
          <a:p>
            <a:r>
              <a:rPr lang="en-US" dirty="0"/>
              <a:t>It can be harnessed to improve new tools for communication, </a:t>
            </a:r>
            <a:r>
              <a:rPr lang="en-US" dirty="0" smtClean="0"/>
              <a:t>measurement </a:t>
            </a:r>
            <a:r>
              <a:rPr lang="en-US" dirty="0"/>
              <a:t>and computing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899" y="584200"/>
            <a:ext cx="3708401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QUANTUM CRYPTOGRAPHY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455" y="1409136"/>
            <a:ext cx="4648470" cy="4318564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Alice and Bob use qubits to establish the key. Eve cannot measure these qubits without disturbing them. She will always get caught </a:t>
            </a:r>
          </a:p>
          <a:p>
            <a:r>
              <a:rPr lang="en-US" sz="2400" dirty="0" smtClean="0"/>
              <a:t>Quantum features allow </a:t>
            </a:r>
            <a:r>
              <a:rPr lang="en-US" sz="2400" dirty="0"/>
              <a:t>two parties to share random numbers which nobody else can </a:t>
            </a:r>
            <a:r>
              <a:rPr lang="en-US" sz="2400" dirty="0" smtClean="0"/>
              <a:t>learn</a:t>
            </a:r>
          </a:p>
          <a:p>
            <a:r>
              <a:rPr lang="en-US" sz="2400" dirty="0" smtClean="0"/>
              <a:t>Quantum </a:t>
            </a:r>
            <a:r>
              <a:rPr lang="en-US" sz="2400" dirty="0"/>
              <a:t>secure communication systems use quantum effects to secure sensitive data transmissions, such as bank </a:t>
            </a:r>
            <a:r>
              <a:rPr lang="en-US" sz="2400" dirty="0" smtClean="0"/>
              <a:t>transactions.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1201738"/>
            <a:ext cx="3708400" cy="2447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897313"/>
            <a:ext cx="3412860" cy="19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899" y="584200"/>
            <a:ext cx="4978401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halkduster" charset="0"/>
                <a:ea typeface="Chalkduster" charset="0"/>
                <a:cs typeface="Chalkduster" charset="0"/>
              </a:rPr>
              <a:t>QUANTUM METROLOGY AND SENSING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93418" y="2045855"/>
            <a:ext cx="4457970" cy="2988151"/>
          </a:xfrm>
        </p:spPr>
        <p:txBody>
          <a:bodyPr>
            <a:normAutofit/>
          </a:bodyPr>
          <a:lstStyle/>
          <a:p>
            <a:r>
              <a:rPr lang="en-US" sz="2400" dirty="0"/>
              <a:t>Engineered quantum states can be much more sensitive to the variations of measurable quantities than classical </a:t>
            </a:r>
            <a:r>
              <a:rPr lang="en-US" sz="2400" dirty="0" smtClean="0"/>
              <a:t>measurement instruments</a:t>
            </a:r>
          </a:p>
          <a:p>
            <a:r>
              <a:rPr lang="en-US" sz="2400" dirty="0" smtClean="0"/>
              <a:t>Accurate timing, enhanced imaging and sensing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29" y="1193800"/>
            <a:ext cx="3458271" cy="223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28" y="3539931"/>
            <a:ext cx="3877371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899" y="584200"/>
            <a:ext cx="3136901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halkduster" charset="0"/>
                <a:ea typeface="Chalkduster" charset="0"/>
                <a:cs typeface="Chalkduster" charset="0"/>
              </a:rPr>
              <a:t>QUANTUM COMPUTING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118800"/>
            <a:ext cx="3531393" cy="2354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25" y="3606800"/>
            <a:ext cx="3985668" cy="2241938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455" y="1371036"/>
            <a:ext cx="4648470" cy="42615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Computers power and speed are exponentially </a:t>
            </a:r>
            <a:r>
              <a:rPr lang="en-US" sz="2400" dirty="0" smtClean="0"/>
              <a:t>increasing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The </a:t>
            </a:r>
            <a:r>
              <a:rPr lang="en-US" sz="2400" dirty="0"/>
              <a:t>size of the bits has continuously decreased due to technological </a:t>
            </a:r>
            <a:r>
              <a:rPr lang="en-US" sz="2400" dirty="0" smtClean="0"/>
              <a:t>improvements</a:t>
            </a:r>
          </a:p>
          <a:p>
            <a:r>
              <a:rPr lang="en-US" sz="2400" dirty="0"/>
              <a:t>The bit dimension will soon reach atom’s size. </a:t>
            </a:r>
            <a:r>
              <a:rPr lang="en-US" sz="2400" dirty="0" smtClean="0"/>
              <a:t>Increase in </a:t>
            </a:r>
            <a:r>
              <a:rPr lang="en-US" sz="2400" dirty="0"/>
              <a:t>the </a:t>
            </a:r>
            <a:r>
              <a:rPr lang="en-US" sz="2400" dirty="0" smtClean="0"/>
              <a:t>power exploiting </a:t>
            </a:r>
            <a:r>
              <a:rPr lang="en-US" sz="2400" dirty="0"/>
              <a:t>quantum effects </a:t>
            </a:r>
            <a:r>
              <a:rPr lang="en-US" sz="2400" dirty="0" smtClean="0"/>
              <a:t>(</a:t>
            </a:r>
            <a:r>
              <a:rPr lang="en-US" sz="2400" dirty="0"/>
              <a:t>state superposition and entanglement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machine </a:t>
            </a:r>
            <a:r>
              <a:rPr lang="en-US" sz="2400" dirty="0" smtClean="0"/>
              <a:t>learning, </a:t>
            </a:r>
            <a:r>
              <a:rPr lang="en-US" sz="2400" dirty="0"/>
              <a:t>image </a:t>
            </a:r>
            <a:r>
              <a:rPr lang="en-US" sz="2400" dirty="0" smtClean="0"/>
              <a:t>recognition, optimization, large number factorization, etc.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4409" y="6050130"/>
            <a:ext cx="570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J</a:t>
            </a:r>
            <a:r>
              <a:rPr lang="en-US" sz="1400" dirty="0" smtClean="0"/>
              <a:t>. </a:t>
            </a:r>
            <a:r>
              <a:rPr lang="en-US" sz="1400" dirty="0" err="1" smtClean="0"/>
              <a:t>Biamonte</a:t>
            </a:r>
            <a:r>
              <a:rPr lang="en-US" sz="1400" dirty="0" smtClean="0"/>
              <a:t>, et al.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volume 549</a:t>
            </a:r>
            <a:r>
              <a:rPr lang="en-US" sz="1400" dirty="0"/>
              <a:t>, pages 195–202 (14 September 2017)</a:t>
            </a:r>
          </a:p>
        </p:txBody>
      </p:sp>
    </p:spTree>
    <p:extLst>
      <p:ext uri="{BB962C8B-B14F-4D97-AF65-F5344CB8AC3E}">
        <p14:creationId xmlns:p14="http://schemas.microsoft.com/office/powerpoint/2010/main" val="1421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irs\Desktop\University\TALKs\Leeds_QIPC_2015\QCH_Log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00550"/>
            <a:ext cx="375838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18685"/>
            <a:ext cx="3822059" cy="952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0" y="2895134"/>
            <a:ext cx="3060700" cy="1385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55" y="1318561"/>
            <a:ext cx="3447810" cy="1187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8" y="4280365"/>
            <a:ext cx="2560781" cy="1460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899" y="584200"/>
            <a:ext cx="4102101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UK NATIONAL QT PROGRAMME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irs\Desktop\University\TALKs\Leeds_QIPC_2015\QCH_Log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00550"/>
            <a:ext cx="375838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18685"/>
            <a:ext cx="3822059" cy="952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0" y="2895134"/>
            <a:ext cx="3060700" cy="1385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55" y="1318561"/>
            <a:ext cx="3447810" cy="1187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8" y="4280365"/>
            <a:ext cx="2560781" cy="1460035"/>
          </a:xfrm>
          <a:prstGeom prst="rect">
            <a:avLst/>
          </a:prstGeom>
        </p:spPr>
      </p:pic>
      <p:sp>
        <p:nvSpPr>
          <p:cNvPr id="4" name="Lightning Bolt 3"/>
          <p:cNvSpPr/>
          <p:nvPr/>
        </p:nvSpPr>
        <p:spPr>
          <a:xfrm>
            <a:off x="4038600" y="3771900"/>
            <a:ext cx="598488" cy="470365"/>
          </a:xfrm>
          <a:prstGeom prst="lightningBolt">
            <a:avLst/>
          </a:prstGeom>
          <a:solidFill>
            <a:srgbClr val="FF1DDF"/>
          </a:solidFill>
          <a:ln>
            <a:solidFill>
              <a:srgbClr val="FF1DD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400" b="1" dirty="0" smtClean="0"/>
          </a:p>
        </p:txBody>
      </p:sp>
      <p:sp>
        <p:nvSpPr>
          <p:cNvPr id="9" name="Lightning Bolt 8"/>
          <p:cNvSpPr/>
          <p:nvPr/>
        </p:nvSpPr>
        <p:spPr>
          <a:xfrm rot="10800000">
            <a:off x="8025117" y="5578383"/>
            <a:ext cx="598488" cy="470365"/>
          </a:xfrm>
          <a:prstGeom prst="lightningBolt">
            <a:avLst/>
          </a:prstGeom>
          <a:solidFill>
            <a:srgbClr val="FF1DDF"/>
          </a:solidFill>
          <a:ln>
            <a:solidFill>
              <a:srgbClr val="FF1DD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400" b="1" dirty="0" smtClean="0"/>
          </a:p>
        </p:txBody>
      </p:sp>
      <p:sp>
        <p:nvSpPr>
          <p:cNvPr id="10" name="Lightning Bolt 9"/>
          <p:cNvSpPr/>
          <p:nvPr/>
        </p:nvSpPr>
        <p:spPr>
          <a:xfrm rot="16850615">
            <a:off x="4097279" y="5599632"/>
            <a:ext cx="598488" cy="470365"/>
          </a:xfrm>
          <a:prstGeom prst="lightningBolt">
            <a:avLst/>
          </a:prstGeom>
          <a:solidFill>
            <a:srgbClr val="FF1DDF"/>
          </a:solidFill>
          <a:ln>
            <a:solidFill>
              <a:srgbClr val="FF1DD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400" b="1" dirty="0" smtClean="0"/>
          </a:p>
        </p:txBody>
      </p:sp>
      <p:sp>
        <p:nvSpPr>
          <p:cNvPr id="11" name="Lightning Bolt 10"/>
          <p:cNvSpPr/>
          <p:nvPr/>
        </p:nvSpPr>
        <p:spPr>
          <a:xfrm rot="5400000">
            <a:off x="7922956" y="3753962"/>
            <a:ext cx="598488" cy="470365"/>
          </a:xfrm>
          <a:prstGeom prst="lightningBolt">
            <a:avLst/>
          </a:prstGeom>
          <a:solidFill>
            <a:srgbClr val="FF1DDF"/>
          </a:solidFill>
          <a:ln>
            <a:solidFill>
              <a:srgbClr val="FF1DD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9899" y="584200"/>
            <a:ext cx="4102101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UK NATIONAL QT PROGRAMME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9" grpId="1" animBg="1"/>
      <p:bldP spid="10" grpId="1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584200"/>
            <a:ext cx="2577788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THE QUANTUM HUB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5" name="Picture 4" descr="C:\Users\pirs\Desktop\University\TALKs\Leeds_QIPC_2015\QCH_Log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88" y="1162050"/>
            <a:ext cx="3403503" cy="9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" y="2512819"/>
            <a:ext cx="3340100" cy="326483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7700" y="2963488"/>
            <a:ext cx="2959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York (leader)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Leeds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Cambridge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Sheffield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Bristol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Strathclyde Glasgow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Heriot Watt Edinburgh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Royal Holloway London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0256" y="2512819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95900" y="2512070"/>
            <a:ext cx="3340100" cy="326483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962739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Toshiba 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British Telecom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NATIONAL PHYSICAL LABORATORY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 </a:t>
            </a:r>
            <a:r>
              <a:rPr lang="en-US" dirty="0" err="1" smtClean="0"/>
              <a:t>Quantique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ADVA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Qumet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….and many more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9756" y="2512070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584200"/>
            <a:ext cx="3632200" cy="369332"/>
          </a:xfrm>
          <a:prstGeom prst="rect">
            <a:avLst/>
          </a:prstGeom>
          <a:noFill/>
          <a:ln>
            <a:solidFill>
              <a:srgbClr val="FF1DD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SOME OF THE MAIN GOALS</a:t>
            </a:r>
            <a:endParaRPr lang="en-US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0" y="1305399"/>
            <a:ext cx="292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Short-range, Free-space </a:t>
            </a:r>
            <a:r>
              <a:rPr lang="en-US"/>
              <a:t>QKD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9900" y="4532868"/>
            <a:ext cx="438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generation Quantum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603" y="4902200"/>
            <a:ext cx="4264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Quantum Digital Signature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Quantum Repeaters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Measurement Device Independent QKD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900" y="2409604"/>
            <a:ext cx="292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Chip-scale QKD devices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3439278"/>
            <a:ext cx="438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scale Quantum Communications Networking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79" y="3254970"/>
            <a:ext cx="3095935" cy="1966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88" y="1183605"/>
            <a:ext cx="3057110" cy="19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15266</TotalTime>
  <Words>444</Words>
  <Application>Microsoft Macintosh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Chalkduster</vt:lpstr>
      <vt:lpstr>Cooper Black</vt:lpstr>
      <vt:lpstr>Tahoma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Riccardo Laurenza</cp:lastModifiedBy>
  <cp:revision>924</cp:revision>
  <dcterms:created xsi:type="dcterms:W3CDTF">2010-04-12T23:12:02Z</dcterms:created>
  <dcterms:modified xsi:type="dcterms:W3CDTF">2018-02-15T12:55:57Z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