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0297" y="384491"/>
            <a:ext cx="1604740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3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74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164" y="2476"/>
                </a:lnTo>
                <a:lnTo>
                  <a:pt x="4216501" y="7463320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32" y="7478674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74" y="5544909"/>
                </a:lnTo>
                <a:lnTo>
                  <a:pt x="7119074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682" y="10286999"/>
                </a:moveTo>
                <a:lnTo>
                  <a:pt x="1813368" y="10286999"/>
                </a:lnTo>
                <a:lnTo>
                  <a:pt x="0" y="2"/>
                </a:lnTo>
                <a:lnTo>
                  <a:pt x="3883682" y="0"/>
                </a:lnTo>
                <a:lnTo>
                  <a:pt x="3883682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4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4" y="0"/>
                </a:lnTo>
                <a:lnTo>
                  <a:pt x="4281104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1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6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6" y="0"/>
                </a:lnTo>
                <a:lnTo>
                  <a:pt x="1942766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29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29" y="0"/>
                </a:lnTo>
                <a:lnTo>
                  <a:pt x="1883629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2" y="5386388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7"/>
                </a:moveTo>
                <a:lnTo>
                  <a:pt x="0" y="4896827"/>
                </a:lnTo>
                <a:lnTo>
                  <a:pt x="2726805" y="0"/>
                </a:lnTo>
                <a:lnTo>
                  <a:pt x="2726805" y="4896827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0297" y="531176"/>
            <a:ext cx="16047404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2315209"/>
            <a:ext cx="16484600" cy="6003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992026" y="9707554"/>
            <a:ext cx="186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14.pn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14448" y="1485900"/>
            <a:ext cx="2619375" cy="2000250"/>
            <a:chOff x="1314448" y="1485900"/>
            <a:chExt cx="2619375" cy="2000250"/>
          </a:xfrm>
        </p:grpSpPr>
        <p:sp>
          <p:nvSpPr>
            <p:cNvPr id="3" name="object 3"/>
            <p:cNvSpPr/>
            <p:nvPr/>
          </p:nvSpPr>
          <p:spPr>
            <a:xfrm>
              <a:off x="1314448" y="1900237"/>
              <a:ext cx="1846580" cy="1586230"/>
            </a:xfrm>
            <a:custGeom>
              <a:avLst/>
              <a:gdLst/>
              <a:ahLst/>
              <a:cxnLst/>
              <a:rect l="l" t="t" r="r" b="b"/>
              <a:pathLst>
                <a:path w="1846580" h="1586229">
                  <a:moveTo>
                    <a:pt x="1449292" y="1585912"/>
                  </a:moveTo>
                  <a:lnTo>
                    <a:pt x="397152" y="1585912"/>
                  </a:lnTo>
                  <a:lnTo>
                    <a:pt x="0" y="793051"/>
                  </a:lnTo>
                  <a:lnTo>
                    <a:pt x="397152" y="0"/>
                  </a:lnTo>
                  <a:lnTo>
                    <a:pt x="1449292" y="0"/>
                  </a:lnTo>
                  <a:lnTo>
                    <a:pt x="1846444" y="793051"/>
                  </a:lnTo>
                  <a:lnTo>
                    <a:pt x="1449292" y="1585912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960503" y="1485900"/>
              <a:ext cx="973455" cy="843280"/>
            </a:xfrm>
            <a:custGeom>
              <a:avLst/>
              <a:gdLst/>
              <a:ahLst/>
              <a:cxnLst/>
              <a:rect l="l" t="t" r="r" b="b"/>
              <a:pathLst>
                <a:path w="973454" h="843280">
                  <a:moveTo>
                    <a:pt x="762242" y="842962"/>
                  </a:moveTo>
                  <a:lnTo>
                    <a:pt x="211076" y="842962"/>
                  </a:lnTo>
                  <a:lnTo>
                    <a:pt x="0" y="421385"/>
                  </a:lnTo>
                  <a:lnTo>
                    <a:pt x="211076" y="0"/>
                  </a:lnTo>
                  <a:lnTo>
                    <a:pt x="762242" y="0"/>
                  </a:lnTo>
                  <a:lnTo>
                    <a:pt x="973319" y="421385"/>
                  </a:lnTo>
                  <a:lnTo>
                    <a:pt x="762242" y="8429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00712" y="7843837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3"/>
                </a:lnTo>
                <a:lnTo>
                  <a:pt x="1084677" y="466783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28650" y="4477435"/>
            <a:ext cx="813562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73835" algn="l"/>
                <a:tab pos="2908300" algn="l"/>
                <a:tab pos="5213350" algn="l"/>
                <a:tab pos="6680200" algn="l"/>
              </a:tabLst>
            </a:pPr>
            <a:r>
              <a:rPr lang="en-IN"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Departmental</a:t>
            </a:r>
            <a:r>
              <a:rPr lang="en-IN"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229" dirty="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lang="en-IN" sz="4800" spc="229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br>
              <a:rPr lang="en-IN" sz="4800" spc="229" dirty="0">
                <a:solidFill>
                  <a:srgbClr val="0E0E0E"/>
                </a:solidFill>
                <a:latin typeface="Times New Roman"/>
                <a:cs typeface="Times New Roman"/>
              </a:rPr>
            </a:b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na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ly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lang="en-IN"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u</a:t>
            </a:r>
            <a:r>
              <a:rPr sz="4800" spc="-20" dirty="0">
                <a:solidFill>
                  <a:srgbClr val="0E0E0E"/>
                </a:solidFill>
                <a:latin typeface="Times New Roman"/>
                <a:cs typeface="Times New Roman"/>
              </a:rPr>
              <a:t>s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i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ng</a:t>
            </a:r>
            <a:r>
              <a:rPr lang="en-IN"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270" dirty="0">
                <a:solidFill>
                  <a:srgbClr val="0E0E0E"/>
                </a:solidFill>
                <a:latin typeface="Times New Roman"/>
                <a:cs typeface="Times New Roman"/>
              </a:rPr>
              <a:t>E</a:t>
            </a:r>
            <a:r>
              <a:rPr sz="4800" spc="245" dirty="0">
                <a:solidFill>
                  <a:srgbClr val="0E0E0E"/>
                </a:solidFill>
                <a:latin typeface="Times New Roman"/>
                <a:cs typeface="Times New Roman"/>
              </a:rPr>
              <a:t>x</a:t>
            </a:r>
            <a:r>
              <a:rPr sz="4800" spc="-30" dirty="0">
                <a:solidFill>
                  <a:srgbClr val="0E0E0E"/>
                </a:solidFill>
                <a:latin typeface="Times New Roman"/>
                <a:cs typeface="Times New Roman"/>
              </a:rPr>
              <a:t>ce</a:t>
            </a:r>
            <a:r>
              <a:rPr sz="4800" spc="-35" dirty="0">
                <a:solidFill>
                  <a:srgbClr val="0E0E0E"/>
                </a:solidFill>
                <a:latin typeface="Times New Roman"/>
                <a:cs typeface="Times New Roman"/>
              </a:rPr>
              <a:t>l</a:t>
            </a:r>
            <a:endParaRPr sz="4800" dirty="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0" y="7481745"/>
            <a:ext cx="14097000" cy="28052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226435">
              <a:lnSpc>
                <a:spcPts val="4280"/>
              </a:lnSpc>
              <a:spcBef>
                <a:spcPts val="275"/>
              </a:spcBef>
            </a:pPr>
            <a:r>
              <a:rPr lang="en-IN" sz="3600" spc="220" dirty="0">
                <a:latin typeface="Trebuchet MS"/>
                <a:cs typeface="Trebuchet MS"/>
              </a:rPr>
              <a:t> 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-5" dirty="0">
                <a:latin typeface="Trebuchet MS"/>
                <a:cs typeface="Trebuchet MS"/>
              </a:rPr>
              <a:t>U</a:t>
            </a:r>
            <a:r>
              <a:rPr sz="3600" spc="70" dirty="0">
                <a:latin typeface="Trebuchet MS"/>
                <a:cs typeface="Trebuchet MS"/>
              </a:rPr>
              <a:t>D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125" dirty="0">
                <a:latin typeface="Trebuchet MS"/>
                <a:cs typeface="Trebuchet MS"/>
              </a:rPr>
              <a:t>N</a:t>
            </a:r>
            <a:r>
              <a:rPr sz="3600" spc="-80" dirty="0">
                <a:latin typeface="Trebuchet MS"/>
                <a:cs typeface="Trebuchet MS"/>
              </a:rPr>
              <a:t>A</a:t>
            </a:r>
            <a:r>
              <a:rPr sz="3600" spc="355" dirty="0">
                <a:latin typeface="Trebuchet MS"/>
                <a:cs typeface="Trebuchet MS"/>
              </a:rPr>
              <a:t>M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lang="en-US" sz="3600" spc="-540" dirty="0">
                <a:latin typeface="Trebuchet MS"/>
                <a:cs typeface="Trebuchet MS"/>
              </a:rPr>
              <a:t> </a:t>
            </a:r>
            <a:r>
              <a:rPr lang="en-IN" sz="3600" spc="-540" dirty="0">
                <a:latin typeface="Trebuchet MS"/>
                <a:cs typeface="Trebuchet MS"/>
              </a:rPr>
              <a:t> </a:t>
            </a:r>
            <a:r>
              <a:rPr lang="en-IN" sz="3600" spc="-90" dirty="0">
                <a:latin typeface="Trebuchet MS"/>
                <a:cs typeface="Trebuchet MS"/>
              </a:rPr>
              <a:t>MADHAN.S</a:t>
            </a:r>
            <a:endParaRPr lang="en-US" sz="3600" spc="-210" dirty="0">
              <a:latin typeface="Trebuchet MS"/>
              <a:cs typeface="Trebuchet MS"/>
            </a:endParaRPr>
          </a:p>
          <a:p>
            <a:pPr marL="12700" marR="3226435">
              <a:lnSpc>
                <a:spcPts val="4280"/>
              </a:lnSpc>
              <a:spcBef>
                <a:spcPts val="275"/>
              </a:spcBef>
            </a:pPr>
            <a:r>
              <a:rPr sz="3600" spc="-210" dirty="0">
                <a:latin typeface="Trebuchet MS"/>
                <a:cs typeface="Trebuchet MS"/>
              </a:rPr>
              <a:t> </a:t>
            </a:r>
            <a:r>
              <a:rPr sz="3600" spc="55" dirty="0">
                <a:latin typeface="Trebuchet MS"/>
                <a:cs typeface="Trebuchet MS"/>
              </a:rPr>
              <a:t>R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260" dirty="0">
                <a:latin typeface="Trebuchet MS"/>
                <a:cs typeface="Trebuchet MS"/>
              </a:rPr>
              <a:t>T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25" dirty="0">
                <a:latin typeface="Trebuchet MS"/>
                <a:cs typeface="Trebuchet MS"/>
              </a:rPr>
              <a:t>R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50" dirty="0">
                <a:latin typeface="Trebuchet MS"/>
                <a:cs typeface="Trebuchet MS"/>
              </a:rPr>
              <a:t>n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lang="en-US" sz="3600" spc="-540" dirty="0">
                <a:latin typeface="Trebuchet MS"/>
                <a:cs typeface="Trebuchet MS"/>
              </a:rPr>
              <a:t> </a:t>
            </a:r>
            <a:r>
              <a:rPr sz="3600" spc="-60" dirty="0">
                <a:latin typeface="Trebuchet MS"/>
                <a:cs typeface="Trebuchet MS"/>
              </a:rPr>
              <a:t>3</a:t>
            </a:r>
            <a:r>
              <a:rPr sz="3600" spc="-475" dirty="0">
                <a:latin typeface="Trebuchet MS"/>
                <a:cs typeface="Trebuchet MS"/>
              </a:rPr>
              <a:t>1</a:t>
            </a:r>
            <a:r>
              <a:rPr sz="3600" spc="-40" dirty="0">
                <a:latin typeface="Trebuchet MS"/>
                <a:cs typeface="Trebuchet MS"/>
              </a:rPr>
              <a:t>22</a:t>
            </a:r>
            <a:r>
              <a:rPr sz="3600" spc="190" dirty="0">
                <a:latin typeface="Trebuchet MS"/>
                <a:cs typeface="Trebuchet MS"/>
              </a:rPr>
              <a:t>00</a:t>
            </a:r>
            <a:r>
              <a:rPr sz="3600" spc="-40" dirty="0">
                <a:latin typeface="Trebuchet MS"/>
                <a:cs typeface="Trebuchet MS"/>
              </a:rPr>
              <a:t>2</a:t>
            </a:r>
            <a:r>
              <a:rPr lang="en-IN" sz="3600" spc="-475" dirty="0">
                <a:latin typeface="Trebuchet MS"/>
                <a:cs typeface="Trebuchet MS"/>
              </a:rPr>
              <a:t>28 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110"/>
              </a:lnSpc>
            </a:pPr>
            <a:r>
              <a:rPr lang="en-IN" sz="3600" spc="-40" dirty="0">
                <a:latin typeface="Trebuchet MS"/>
                <a:cs typeface="Trebuchet MS"/>
              </a:rPr>
              <a:t> </a:t>
            </a:r>
            <a:r>
              <a:rPr sz="3600" spc="-40" dirty="0">
                <a:latin typeface="Trebuchet MS"/>
                <a:cs typeface="Trebuchet MS"/>
              </a:rPr>
              <a:t>DEPARTMENT:B.COM</a:t>
            </a:r>
            <a:r>
              <a:rPr sz="3600" spc="-365" dirty="0">
                <a:latin typeface="Trebuchet MS"/>
                <a:cs typeface="Trebuchet MS"/>
              </a:rPr>
              <a:t> </a:t>
            </a:r>
            <a:r>
              <a:rPr sz="3600" spc="-70" dirty="0">
                <a:latin typeface="Trebuchet MS"/>
                <a:cs typeface="Trebuchet MS"/>
              </a:rPr>
              <a:t>Accounting</a:t>
            </a:r>
            <a:r>
              <a:rPr sz="3600" spc="-360" dirty="0">
                <a:latin typeface="Trebuchet MS"/>
                <a:cs typeface="Trebuchet MS"/>
              </a:rPr>
              <a:t> </a:t>
            </a:r>
            <a:r>
              <a:rPr sz="3600" spc="-125" dirty="0">
                <a:latin typeface="Trebuchet MS"/>
                <a:cs typeface="Trebuchet MS"/>
              </a:rPr>
              <a:t>finance</a:t>
            </a:r>
            <a:endParaRPr sz="3600" dirty="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lang="en-IN" sz="3600" spc="-90" dirty="0">
                <a:latin typeface="Trebuchet MS"/>
                <a:cs typeface="Trebuchet MS"/>
              </a:rPr>
              <a:t> </a:t>
            </a:r>
            <a:r>
              <a:rPr sz="3600" spc="-90" dirty="0">
                <a:latin typeface="Trebuchet MS"/>
                <a:cs typeface="Trebuchet MS"/>
              </a:rPr>
              <a:t>C</a:t>
            </a:r>
            <a:r>
              <a:rPr sz="3600" spc="-200" dirty="0">
                <a:latin typeface="Trebuchet MS"/>
                <a:cs typeface="Trebuchet MS"/>
              </a:rPr>
              <a:t>O</a:t>
            </a:r>
            <a:r>
              <a:rPr sz="3600" spc="40" dirty="0">
                <a:latin typeface="Trebuchet MS"/>
                <a:cs typeface="Trebuchet MS"/>
              </a:rPr>
              <a:t>LL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265" dirty="0">
                <a:latin typeface="Trebuchet MS"/>
                <a:cs typeface="Trebuchet MS"/>
              </a:rPr>
              <a:t>G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540" dirty="0">
                <a:latin typeface="Trebuchet MS"/>
                <a:cs typeface="Trebuchet MS"/>
              </a:rPr>
              <a:t>:</a:t>
            </a:r>
            <a:r>
              <a:rPr lang="en-US" sz="3600" spc="-540" dirty="0">
                <a:latin typeface="Trebuchet MS"/>
                <a:cs typeface="Trebuchet MS"/>
              </a:rPr>
              <a:t> </a:t>
            </a:r>
            <a:r>
              <a:rPr sz="3600" spc="220" dirty="0">
                <a:latin typeface="Trebuchet MS"/>
                <a:cs typeface="Trebuchet MS"/>
              </a:rPr>
              <a:t>S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15" dirty="0">
                <a:latin typeface="Trebuchet MS"/>
                <a:cs typeface="Trebuchet MS"/>
              </a:rPr>
              <a:t>I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180" dirty="0">
                <a:latin typeface="Trebuchet MS"/>
                <a:cs typeface="Trebuchet MS"/>
              </a:rPr>
              <a:t>V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95" dirty="0">
                <a:latin typeface="Trebuchet MS"/>
                <a:cs typeface="Trebuchet MS"/>
              </a:rPr>
              <a:t>E</a:t>
            </a:r>
            <a:r>
              <a:rPr sz="3600" spc="-610" dirty="0">
                <a:latin typeface="Trebuchet MS"/>
                <a:cs typeface="Trebuchet MS"/>
              </a:rPr>
              <a:t>.</a:t>
            </a:r>
            <a:r>
              <a:rPr sz="3600" spc="-290" dirty="0">
                <a:latin typeface="Trebuchet MS"/>
                <a:cs typeface="Trebuchet MS"/>
              </a:rPr>
              <a:t>T</a:t>
            </a:r>
            <a:r>
              <a:rPr sz="3600" spc="-370" dirty="0">
                <a:latin typeface="Trebuchet MS"/>
                <a:cs typeface="Trebuchet MS"/>
              </a:rPr>
              <a:t> </a:t>
            </a:r>
            <a:r>
              <a:rPr sz="3600" spc="-80" dirty="0">
                <a:latin typeface="Trebuchet MS"/>
                <a:cs typeface="Trebuchet MS"/>
              </a:rPr>
              <a:t>c</a:t>
            </a:r>
            <a:r>
              <a:rPr sz="3600" spc="-105" dirty="0">
                <a:latin typeface="Trebuchet MS"/>
                <a:cs typeface="Trebuchet MS"/>
              </a:rPr>
              <a:t>o</a:t>
            </a:r>
            <a:r>
              <a:rPr sz="3600" spc="-204" dirty="0">
                <a:latin typeface="Trebuchet MS"/>
                <a:cs typeface="Trebuchet MS"/>
              </a:rPr>
              <a:t>ll</a:t>
            </a:r>
            <a:r>
              <a:rPr sz="3600" spc="-190" dirty="0">
                <a:latin typeface="Trebuchet MS"/>
                <a:cs typeface="Trebuchet MS"/>
              </a:rPr>
              <a:t>e</a:t>
            </a:r>
            <a:r>
              <a:rPr sz="3600" spc="75" dirty="0">
                <a:latin typeface="Trebuchet MS"/>
                <a:cs typeface="Trebuchet MS"/>
              </a:rPr>
              <a:t>g</a:t>
            </a:r>
            <a:r>
              <a:rPr sz="3600" spc="-220" dirty="0">
                <a:latin typeface="Trebuchet MS"/>
                <a:cs typeface="Trebuchet MS"/>
              </a:rPr>
              <a:t>e</a:t>
            </a:r>
            <a:endParaRPr lang="en-US" sz="3600" spc="-220" dirty="0">
              <a:latin typeface="Trebuchet MS"/>
              <a:cs typeface="Trebuchet MS"/>
            </a:endParaRPr>
          </a:p>
          <a:p>
            <a:pPr marL="12700">
              <a:lnSpc>
                <a:spcPts val="4295"/>
              </a:lnSpc>
            </a:pPr>
            <a:r>
              <a:rPr lang="en-IN" sz="3600" spc="-220" dirty="0">
                <a:latin typeface="Trebuchet MS"/>
                <a:cs typeface="Trebuchet MS"/>
              </a:rPr>
              <a:t> </a:t>
            </a:r>
            <a:r>
              <a:rPr lang="en-US" sz="3600" spc="-220" dirty="0">
                <a:latin typeface="Trebuchet MS"/>
                <a:cs typeface="Trebuchet MS"/>
              </a:rPr>
              <a:t>NM ID:asunm103unm10</a:t>
            </a:r>
            <a:r>
              <a:rPr lang="en-IN" sz="3600" spc="-220" dirty="0">
                <a:latin typeface="Trebuchet MS"/>
                <a:cs typeface="Trebuchet MS"/>
              </a:rPr>
              <a:t>3312200228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6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517525"/>
            <a:ext cx="4946650" cy="1122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MODELLING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724" y="3128009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3670934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4213859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5299709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8724" y="6385559"/>
            <a:ext cx="133349" cy="1333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01700" y="2315209"/>
            <a:ext cx="16181069" cy="6003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335" indent="-382270">
              <a:lnSpc>
                <a:spcPts val="4300"/>
              </a:lnSpc>
              <a:spcBef>
                <a:spcPts val="100"/>
              </a:spcBef>
              <a:buSzPct val="97222"/>
              <a:buAutoNum type="arabicPeriod"/>
              <a:tabLst>
                <a:tab pos="394970" algn="l"/>
              </a:tabLst>
            </a:pP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collection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it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downloaded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kaggle</a:t>
            </a:r>
            <a:endParaRPr sz="3600">
              <a:latin typeface="Arial MT"/>
              <a:cs typeface="Arial MT"/>
            </a:endParaRPr>
          </a:p>
          <a:p>
            <a:pPr marL="663575" marR="5080">
              <a:lnSpc>
                <a:spcPts val="4280"/>
              </a:lnSpc>
              <a:spcBef>
                <a:spcPts val="150"/>
              </a:spcBef>
            </a:pPr>
            <a:r>
              <a:rPr sz="3600" dirty="0">
                <a:latin typeface="Arial MT"/>
                <a:cs typeface="Arial MT"/>
              </a:rPr>
              <a:t>it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also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edunet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dashboard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compared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with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each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other.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comparison 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 sets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 kaggle is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used.</a:t>
            </a:r>
            <a:endParaRPr sz="3600">
              <a:latin typeface="Arial MT"/>
              <a:cs typeface="Arial MT"/>
            </a:endParaRPr>
          </a:p>
          <a:p>
            <a:pPr marL="1045844" indent="-382905">
              <a:lnSpc>
                <a:spcPts val="4110"/>
              </a:lnSpc>
              <a:buSzPct val="97222"/>
              <a:buAutoNum type="arabicPeriod" startAt="2"/>
              <a:tabLst>
                <a:tab pos="1046480" algn="l"/>
              </a:tabLst>
            </a:pP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cleaning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endParaRPr sz="3600">
              <a:latin typeface="Arial MT"/>
              <a:cs typeface="Arial MT"/>
            </a:endParaRPr>
          </a:p>
          <a:p>
            <a:pPr marL="663575" marR="1809750">
              <a:lnSpc>
                <a:spcPts val="4280"/>
              </a:lnSpc>
              <a:spcBef>
                <a:spcPts val="155"/>
              </a:spcBef>
            </a:pP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sets,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necessary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filtered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out.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3.Summary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filtering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summarization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  <a:p>
            <a:pPr marL="791210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4.Visualization:</a:t>
            </a:r>
            <a:endParaRPr sz="3600">
              <a:latin typeface="Arial MT"/>
              <a:cs typeface="Arial MT"/>
            </a:endParaRPr>
          </a:p>
          <a:p>
            <a:pPr marL="791210">
              <a:lnSpc>
                <a:spcPts val="4295"/>
              </a:lnSpc>
            </a:pPr>
            <a:r>
              <a:rPr sz="3600" dirty="0">
                <a:latin typeface="Arial MT"/>
                <a:cs typeface="Arial MT"/>
              </a:rPr>
              <a:t>After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entering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table,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graph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Visualization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fld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DD17C-C402-87DF-DA9B-571EDFD3BFAB}"/>
              </a:ext>
            </a:extLst>
          </p:cNvPr>
          <p:cNvSpPr txBox="1"/>
          <p:nvPr/>
        </p:nvSpPr>
        <p:spPr>
          <a:xfrm>
            <a:off x="624252" y="369277"/>
            <a:ext cx="98210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dirty="0"/>
              <a:t>RESULT</a:t>
            </a:r>
            <a:r>
              <a:rPr lang="en-IN" dirty="0"/>
              <a:t>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9B0934-5470-F688-783C-63E073BD4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" t="7320" r="7885" b="9574"/>
          <a:stretch/>
        </p:blipFill>
        <p:spPr>
          <a:xfrm>
            <a:off x="624252" y="2317217"/>
            <a:ext cx="13452231" cy="565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08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6" y="0"/>
            <a:ext cx="7119620" cy="10287000"/>
            <a:chOff x="11168916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3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74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164" y="2476"/>
                  </a:lnTo>
                  <a:lnTo>
                    <a:pt x="4216501" y="7463320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32" y="7478674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74" y="5544909"/>
                  </a:lnTo>
                  <a:lnTo>
                    <a:pt x="7119074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682" y="10286999"/>
                  </a:moveTo>
                  <a:lnTo>
                    <a:pt x="1813368" y="10286999"/>
                  </a:lnTo>
                  <a:lnTo>
                    <a:pt x="0" y="2"/>
                  </a:lnTo>
                  <a:lnTo>
                    <a:pt x="3883682" y="0"/>
                  </a:lnTo>
                  <a:lnTo>
                    <a:pt x="3883682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4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4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4" y="0"/>
                  </a:lnTo>
                  <a:lnTo>
                    <a:pt x="4281104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1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6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6" y="0"/>
                  </a:lnTo>
                  <a:lnTo>
                    <a:pt x="1942766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29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29" y="0"/>
                  </a:lnTo>
                  <a:lnTo>
                    <a:pt x="188362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2" y="5386388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7"/>
                  </a:moveTo>
                  <a:lnTo>
                    <a:pt x="0" y="4896827"/>
                  </a:lnTo>
                  <a:lnTo>
                    <a:pt x="2726805" y="0"/>
                  </a:lnTo>
                  <a:lnTo>
                    <a:pt x="2726805" y="4896827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0297" y="384491"/>
            <a:ext cx="39604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45" dirty="0">
                <a:latin typeface="Times New Roman"/>
                <a:cs typeface="Times New Roman"/>
              </a:rPr>
              <a:t>co</a:t>
            </a:r>
            <a:r>
              <a:rPr sz="7200" b="1" spc="-405" dirty="0">
                <a:latin typeface="Times New Roman"/>
                <a:cs typeface="Times New Roman"/>
              </a:rPr>
              <a:t>n</a:t>
            </a:r>
            <a:r>
              <a:rPr sz="7200" b="1" spc="-45" dirty="0">
                <a:latin typeface="Times New Roman"/>
                <a:cs typeface="Times New Roman"/>
              </a:rPr>
              <a:t>c</a:t>
            </a:r>
            <a:r>
              <a:rPr sz="7200" b="1" spc="-50" dirty="0">
                <a:latin typeface="Times New Roman"/>
                <a:cs typeface="Times New Roman"/>
              </a:rPr>
              <a:t>l</a:t>
            </a:r>
            <a:r>
              <a:rPr sz="7200" b="1" spc="-405" dirty="0">
                <a:latin typeface="Times New Roman"/>
                <a:cs typeface="Times New Roman"/>
              </a:rPr>
              <a:t>u</a:t>
            </a:r>
            <a:r>
              <a:rPr sz="7200" b="1" spc="-30" dirty="0">
                <a:latin typeface="Times New Roman"/>
                <a:cs typeface="Times New Roman"/>
              </a:rPr>
              <a:t>s</a:t>
            </a:r>
            <a:r>
              <a:rPr sz="7200" b="1" spc="-50" dirty="0">
                <a:latin typeface="Times New Roman"/>
                <a:cs typeface="Times New Roman"/>
              </a:rPr>
              <a:t>io</a:t>
            </a:r>
            <a:r>
              <a:rPr sz="7200" b="1" spc="-405" dirty="0">
                <a:latin typeface="Times New Roman"/>
                <a:cs typeface="Times New Roman"/>
              </a:rPr>
              <a:t>n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87599" y="2315209"/>
            <a:ext cx="11589385" cy="168443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34"/>
              </a:spcBef>
            </a:pPr>
            <a:r>
              <a:rPr sz="3600" dirty="0">
                <a:latin typeface="Arial MT"/>
                <a:cs typeface="Arial MT"/>
              </a:rPr>
              <a:t>The given data is the analysis of </a:t>
            </a:r>
            <a:r>
              <a:rPr lang="en-IN" sz="3600">
                <a:latin typeface="Arial MT"/>
                <a:cs typeface="Arial MT"/>
              </a:rPr>
              <a:t>Departmental data </a:t>
            </a:r>
            <a:r>
              <a:rPr sz="3600">
                <a:latin typeface="Arial MT"/>
                <a:cs typeface="Arial MT"/>
              </a:rPr>
              <a:t>of </a:t>
            </a:r>
            <a:r>
              <a:rPr sz="3600" dirty="0">
                <a:latin typeface="Arial MT"/>
                <a:cs typeface="Arial MT"/>
              </a:rPr>
              <a:t>the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better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working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running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company.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1164656" y="0"/>
            <a:ext cx="7129780" cy="10291445"/>
            <a:chOff x="11164656" y="0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96962" y="1210150"/>
            <a:ext cx="582676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b="1" spc="15" dirty="0">
                <a:latin typeface="Trebuchet MS"/>
                <a:cs typeface="Trebuchet MS"/>
              </a:rPr>
              <a:t>PROJECT</a:t>
            </a:r>
            <a:r>
              <a:rPr sz="6350" b="1" spc="-35" dirty="0">
                <a:latin typeface="Trebuchet MS"/>
                <a:cs typeface="Trebuchet MS"/>
              </a:rPr>
              <a:t> </a:t>
            </a:r>
            <a:r>
              <a:rPr sz="6350" b="1" spc="15" dirty="0">
                <a:latin typeface="Trebuchet MS"/>
                <a:cs typeface="Trebuchet MS"/>
              </a:rPr>
              <a:t>TITLE</a:t>
            </a:r>
            <a:endParaRPr sz="63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0087" y="9615487"/>
            <a:ext cx="5562600" cy="447675"/>
            <a:chOff x="700087" y="9615487"/>
            <a:chExt cx="5562600" cy="4476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9449" cy="30479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905023" y="3056001"/>
            <a:ext cx="10992485" cy="2056331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2256155" algn="l"/>
                <a:tab pos="3646170" algn="l"/>
                <a:tab pos="4448810" algn="l"/>
                <a:tab pos="8019415" algn="l"/>
              </a:tabLst>
            </a:pPr>
            <a:r>
              <a:rPr lang="en-IN"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Departmental Data 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</a:t>
            </a:r>
            <a:r>
              <a:rPr sz="6600" b="1" spc="-375" dirty="0">
                <a:solidFill>
                  <a:srgbClr val="0E0E0E"/>
                </a:solidFill>
                <a:latin typeface="Times New Roman"/>
                <a:cs typeface="Times New Roman"/>
              </a:rPr>
              <a:t>n</a:t>
            </a:r>
            <a:r>
              <a:rPr sz="6600" b="1" spc="-25" dirty="0">
                <a:solidFill>
                  <a:srgbClr val="0E0E0E"/>
                </a:solidFill>
                <a:latin typeface="Times New Roman"/>
                <a:cs typeface="Times New Roman"/>
              </a:rPr>
              <a:t>alysis  Using	</a:t>
            </a:r>
            <a:r>
              <a:rPr sz="6600" b="1" spc="40" dirty="0">
                <a:solidFill>
                  <a:srgbClr val="0E0E0E"/>
                </a:solidFill>
                <a:latin typeface="Times New Roman"/>
                <a:cs typeface="Times New Roman"/>
              </a:rPr>
              <a:t>Excel	</a:t>
            </a:r>
            <a:r>
              <a:rPr sz="6600" b="1" spc="-135" dirty="0">
                <a:solidFill>
                  <a:srgbClr val="0E0E0E"/>
                </a:solidFill>
                <a:latin typeface="Times New Roman"/>
                <a:cs typeface="Times New Roman"/>
              </a:rPr>
              <a:t>Charts</a:t>
            </a:r>
            <a:endParaRPr sz="66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4350" cy="10291445"/>
            <a:chOff x="0" y="0"/>
            <a:chExt cx="18294350" cy="10291445"/>
          </a:xfrm>
        </p:grpSpPr>
        <p:sp>
          <p:nvSpPr>
            <p:cNvPr id="3" name="object 3"/>
            <p:cNvSpPr/>
            <p:nvPr/>
          </p:nvSpPr>
          <p:spPr>
            <a:xfrm>
              <a:off x="0" y="42868"/>
              <a:ext cx="18288000" cy="10244455"/>
            </a:xfrm>
            <a:custGeom>
              <a:avLst/>
              <a:gdLst/>
              <a:ahLst/>
              <a:cxnLst/>
              <a:rect l="l" t="t" r="r" b="b"/>
              <a:pathLst>
                <a:path w="18288000" h="10244455">
                  <a:moveTo>
                    <a:pt x="18288000" y="10244131"/>
                  </a:moveTo>
                  <a:lnTo>
                    <a:pt x="0" y="10244131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1024413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7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2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2" y="0"/>
                  </a:lnTo>
                  <a:lnTo>
                    <a:pt x="4512592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40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0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2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5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5" y="0"/>
                  </a:lnTo>
                  <a:lnTo>
                    <a:pt x="4279205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0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8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8" y="0"/>
                  </a:lnTo>
                  <a:lnTo>
                    <a:pt x="1880178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7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0" y="4891224"/>
                  </a:moveTo>
                  <a:lnTo>
                    <a:pt x="0" y="4891224"/>
                  </a:lnTo>
                  <a:lnTo>
                    <a:pt x="2725030" y="0"/>
                  </a:lnTo>
                  <a:lnTo>
                    <a:pt x="2725030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437" y="671512"/>
            <a:ext cx="17416780" cy="9572625"/>
            <a:chOff x="71437" y="671512"/>
            <a:chExt cx="17416780" cy="9572625"/>
          </a:xfrm>
        </p:grpSpPr>
        <p:sp>
          <p:nvSpPr>
            <p:cNvPr id="15" name="object 15"/>
            <p:cNvSpPr/>
            <p:nvPr/>
          </p:nvSpPr>
          <p:spPr>
            <a:xfrm>
              <a:off x="11044239" y="671512"/>
              <a:ext cx="542925" cy="542925"/>
            </a:xfrm>
            <a:custGeom>
              <a:avLst/>
              <a:gdLst/>
              <a:ahLst/>
              <a:cxnLst/>
              <a:rect l="l" t="t" r="r" b="b"/>
              <a:pathLst>
                <a:path w="542925" h="542925">
                  <a:moveTo>
                    <a:pt x="271462" y="542924"/>
                  </a:moveTo>
                  <a:lnTo>
                    <a:pt x="199357" y="533304"/>
                  </a:lnTo>
                  <a:lnTo>
                    <a:pt x="134492" y="505967"/>
                  </a:lnTo>
                  <a:lnTo>
                    <a:pt x="79532" y="463486"/>
                  </a:lnTo>
                  <a:lnTo>
                    <a:pt x="37051" y="408527"/>
                  </a:lnTo>
                  <a:lnTo>
                    <a:pt x="9714" y="343661"/>
                  </a:lnTo>
                  <a:lnTo>
                    <a:pt x="0" y="271455"/>
                  </a:lnTo>
                  <a:lnTo>
                    <a:pt x="9714" y="199262"/>
                  </a:lnTo>
                  <a:lnTo>
                    <a:pt x="37051" y="134492"/>
                  </a:lnTo>
                  <a:lnTo>
                    <a:pt x="79532" y="79533"/>
                  </a:lnTo>
                  <a:lnTo>
                    <a:pt x="134492" y="37052"/>
                  </a:lnTo>
                  <a:lnTo>
                    <a:pt x="199262" y="9715"/>
                  </a:lnTo>
                  <a:lnTo>
                    <a:pt x="271461" y="0"/>
                  </a:lnTo>
                  <a:lnTo>
                    <a:pt x="343565" y="9620"/>
                  </a:lnTo>
                  <a:lnTo>
                    <a:pt x="408431" y="36956"/>
                  </a:lnTo>
                  <a:lnTo>
                    <a:pt x="463390" y="79438"/>
                  </a:lnTo>
                  <a:lnTo>
                    <a:pt x="505871" y="134397"/>
                  </a:lnTo>
                  <a:lnTo>
                    <a:pt x="533208" y="199262"/>
                  </a:lnTo>
                  <a:lnTo>
                    <a:pt x="542922" y="271462"/>
                  </a:lnTo>
                  <a:lnTo>
                    <a:pt x="533303" y="343566"/>
                  </a:lnTo>
                  <a:lnTo>
                    <a:pt x="505967" y="408431"/>
                  </a:lnTo>
                  <a:lnTo>
                    <a:pt x="463485" y="463391"/>
                  </a:lnTo>
                  <a:lnTo>
                    <a:pt x="408526" y="505872"/>
                  </a:lnTo>
                  <a:lnTo>
                    <a:pt x="343661" y="533209"/>
                  </a:lnTo>
                  <a:lnTo>
                    <a:pt x="271462" y="542924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516350" y="8415336"/>
              <a:ext cx="971550" cy="971550"/>
            </a:xfrm>
            <a:custGeom>
              <a:avLst/>
              <a:gdLst/>
              <a:ahLst/>
              <a:cxnLst/>
              <a:rect l="l" t="t" r="r" b="b"/>
              <a:pathLst>
                <a:path w="971550" h="971550">
                  <a:moveTo>
                    <a:pt x="485774" y="971549"/>
                  </a:moveTo>
                  <a:lnTo>
                    <a:pt x="413956" y="966311"/>
                  </a:lnTo>
                  <a:lnTo>
                    <a:pt x="345471" y="950975"/>
                  </a:lnTo>
                  <a:lnTo>
                    <a:pt x="280987" y="926401"/>
                  </a:lnTo>
                  <a:lnTo>
                    <a:pt x="221265" y="893254"/>
                  </a:lnTo>
                  <a:lnTo>
                    <a:pt x="167068" y="852392"/>
                  </a:lnTo>
                  <a:lnTo>
                    <a:pt x="119157" y="804481"/>
                  </a:lnTo>
                  <a:lnTo>
                    <a:pt x="78295" y="750284"/>
                  </a:lnTo>
                  <a:lnTo>
                    <a:pt x="45148" y="690562"/>
                  </a:lnTo>
                  <a:lnTo>
                    <a:pt x="20573" y="626078"/>
                  </a:lnTo>
                  <a:lnTo>
                    <a:pt x="5238" y="557593"/>
                  </a:lnTo>
                  <a:lnTo>
                    <a:pt x="0" y="485774"/>
                  </a:lnTo>
                  <a:lnTo>
                    <a:pt x="5238" y="413956"/>
                  </a:lnTo>
                  <a:lnTo>
                    <a:pt x="20573" y="345471"/>
                  </a:lnTo>
                  <a:lnTo>
                    <a:pt x="45148" y="280987"/>
                  </a:lnTo>
                  <a:lnTo>
                    <a:pt x="78295" y="221265"/>
                  </a:lnTo>
                  <a:lnTo>
                    <a:pt x="119157" y="167068"/>
                  </a:lnTo>
                  <a:lnTo>
                    <a:pt x="167068" y="119157"/>
                  </a:lnTo>
                  <a:lnTo>
                    <a:pt x="221265" y="78295"/>
                  </a:lnTo>
                  <a:lnTo>
                    <a:pt x="280987" y="45148"/>
                  </a:lnTo>
                  <a:lnTo>
                    <a:pt x="345471" y="20573"/>
                  </a:lnTo>
                  <a:lnTo>
                    <a:pt x="414051" y="5238"/>
                  </a:lnTo>
                  <a:lnTo>
                    <a:pt x="485774" y="0"/>
                  </a:lnTo>
                  <a:lnTo>
                    <a:pt x="557498" y="5238"/>
                  </a:lnTo>
                  <a:lnTo>
                    <a:pt x="626078" y="20573"/>
                  </a:lnTo>
                  <a:lnTo>
                    <a:pt x="690562" y="45148"/>
                  </a:lnTo>
                  <a:lnTo>
                    <a:pt x="750284" y="78295"/>
                  </a:lnTo>
                  <a:lnTo>
                    <a:pt x="804481" y="119157"/>
                  </a:lnTo>
                  <a:lnTo>
                    <a:pt x="852392" y="167068"/>
                  </a:lnTo>
                  <a:lnTo>
                    <a:pt x="893254" y="221265"/>
                  </a:lnTo>
                  <a:lnTo>
                    <a:pt x="926401" y="280987"/>
                  </a:lnTo>
                  <a:lnTo>
                    <a:pt x="950975" y="345471"/>
                  </a:lnTo>
                  <a:lnTo>
                    <a:pt x="966311" y="413956"/>
                  </a:lnTo>
                  <a:lnTo>
                    <a:pt x="971549" y="485774"/>
                  </a:lnTo>
                  <a:lnTo>
                    <a:pt x="966215" y="557593"/>
                  </a:lnTo>
                  <a:lnTo>
                    <a:pt x="950880" y="626078"/>
                  </a:lnTo>
                  <a:lnTo>
                    <a:pt x="926306" y="690562"/>
                  </a:lnTo>
                  <a:lnTo>
                    <a:pt x="893159" y="750284"/>
                  </a:lnTo>
                  <a:lnTo>
                    <a:pt x="852296" y="804481"/>
                  </a:lnTo>
                  <a:lnTo>
                    <a:pt x="804386" y="852392"/>
                  </a:lnTo>
                  <a:lnTo>
                    <a:pt x="750188" y="893254"/>
                  </a:lnTo>
                  <a:lnTo>
                    <a:pt x="690467" y="926401"/>
                  </a:lnTo>
                  <a:lnTo>
                    <a:pt x="625982" y="950975"/>
                  </a:lnTo>
                  <a:lnTo>
                    <a:pt x="557498" y="966311"/>
                  </a:lnTo>
                  <a:lnTo>
                    <a:pt x="485774" y="971549"/>
                  </a:lnTo>
                  <a:close/>
                </a:path>
              </a:pathLst>
            </a:custGeom>
            <a:solidFill>
              <a:srgbClr val="2D82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0575" y="9201150"/>
              <a:ext cx="371474" cy="37147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62599" cy="44712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8" cy="45148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5746115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82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7520" algn="l"/>
                <a:tab pos="2543810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Problem	Statement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21865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Project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1555115" algn="l"/>
              </a:tabLst>
            </a:pP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End	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marR="1288415" indent="-46482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477520" algn="l"/>
                <a:tab pos="1521460" algn="l"/>
                <a:tab pos="3593465" algn="l"/>
              </a:tabLst>
            </a:pPr>
            <a:r>
              <a:rPr sz="4200" spc="204" dirty="0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ur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55" dirty="0">
                <a:solidFill>
                  <a:srgbClr val="0D0D0D"/>
                </a:solidFill>
                <a:latin typeface="Times New Roman"/>
                <a:cs typeface="Times New Roman"/>
              </a:rPr>
              <a:t>Sol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sz="4200" spc="-30" dirty="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sz="4200" spc="215" dirty="0">
                <a:solidFill>
                  <a:srgbClr val="0D0D0D"/>
                </a:solidFill>
                <a:latin typeface="Times New Roman"/>
                <a:cs typeface="Times New Roman"/>
              </a:rPr>
              <a:t>on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an</a:t>
            </a: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d  </a:t>
            </a: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4845"/>
              </a:lnSpc>
              <a:buAutoNum type="arabicPeriod"/>
              <a:tabLst>
                <a:tab pos="477520" algn="l"/>
                <a:tab pos="2376805" algn="l"/>
              </a:tabLst>
            </a:pP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Dataset	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95592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Modelling	</a:t>
            </a:r>
            <a:r>
              <a:rPr sz="4200" spc="185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25"/>
              </a:lnSpc>
              <a:buAutoNum type="arabicPeriod"/>
              <a:tabLst>
                <a:tab pos="477520" algn="l"/>
                <a:tab pos="2282825" algn="l"/>
                <a:tab pos="3271520" algn="l"/>
              </a:tabLst>
            </a:pPr>
            <a:r>
              <a:rPr sz="4200" spc="110" dirty="0">
                <a:solidFill>
                  <a:srgbClr val="0D0D0D"/>
                </a:solidFill>
                <a:latin typeface="Times New Roman"/>
                <a:cs typeface="Times New Roman"/>
              </a:rPr>
              <a:t>Results	</a:t>
            </a:r>
            <a:r>
              <a:rPr sz="4200" spc="220" dirty="0">
                <a:solidFill>
                  <a:srgbClr val="0D0D0D"/>
                </a:solidFill>
                <a:latin typeface="Times New Roman"/>
                <a:cs typeface="Times New Roman"/>
              </a:rPr>
              <a:t>and	</a:t>
            </a: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4200">
              <a:latin typeface="Times New Roman"/>
              <a:cs typeface="Times New Roman"/>
            </a:endParaRPr>
          </a:p>
          <a:p>
            <a:pPr marL="476884" indent="-464820">
              <a:lnSpc>
                <a:spcPts val="5035"/>
              </a:lnSpc>
              <a:buAutoNum type="arabicPeriod"/>
              <a:tabLst>
                <a:tab pos="47752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7" y="1337309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0" dirty="0"/>
              <a:t>PROBLEM</a:t>
            </a:r>
            <a:r>
              <a:rPr sz="6350" spc="815" dirty="0"/>
              <a:t> </a:t>
            </a:r>
            <a:r>
              <a:rPr sz="6350" spc="30" dirty="0"/>
              <a:t>STATEMENT</a:t>
            </a:r>
            <a:endParaRPr sz="6350"/>
          </a:p>
        </p:txBody>
      </p:sp>
      <p:sp>
        <p:nvSpPr>
          <p:cNvPr id="8" name="object 8"/>
          <p:cNvSpPr txBox="1"/>
          <p:nvPr/>
        </p:nvSpPr>
        <p:spPr>
          <a:xfrm>
            <a:off x="1354583" y="3035300"/>
            <a:ext cx="11231245" cy="2745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ts val="4300"/>
              </a:lnSpc>
              <a:spcBef>
                <a:spcPts val="100"/>
              </a:spcBef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Improve</a:t>
            </a:r>
            <a:r>
              <a:rPr sz="3600" spc="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satisfaction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scores</a:t>
            </a:r>
            <a:r>
              <a:rPr sz="3600" spc="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within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next</a:t>
            </a:r>
            <a:endParaRPr sz="3600">
              <a:latin typeface="Arial MT"/>
              <a:cs typeface="Arial MT"/>
            </a:endParaRPr>
          </a:p>
          <a:p>
            <a:pPr marL="439420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.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75"/>
              </a:lnSpc>
              <a:buAutoNum type="arabicPeriod" startAt="2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Increase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engagement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productivity.</a:t>
            </a:r>
            <a:endParaRPr sz="3600">
              <a:latin typeface="Arial MT"/>
              <a:cs typeface="Arial MT"/>
            </a:endParaRPr>
          </a:p>
          <a:p>
            <a:pPr marL="439420" marR="5080" indent="-427355">
              <a:lnSpc>
                <a:spcPts val="4270"/>
              </a:lnSpc>
              <a:spcBef>
                <a:spcPts val="130"/>
              </a:spcBef>
              <a:buAutoNum type="arabicPeriod" startAt="2"/>
              <a:tabLst>
                <a:tab pos="440055" algn="l"/>
                <a:tab pos="2524125" algn="l"/>
                <a:tab pos="3464560" algn="l"/>
                <a:tab pos="6565900" algn="l"/>
                <a:tab pos="8879205" algn="l"/>
                <a:tab pos="9641840" algn="l"/>
                <a:tab pos="10175875" algn="l"/>
              </a:tabLst>
            </a:pPr>
            <a:r>
              <a:rPr sz="3600" dirty="0">
                <a:latin typeface="Arial MT"/>
                <a:cs typeface="Arial MT"/>
              </a:rPr>
              <a:t>Enhance	our	organization’s	reputation	as	a	great  place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 work.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20299" y="1223009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15" dirty="0"/>
              <a:t>PROJECT	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8814" y="3455670"/>
            <a:ext cx="104775" cy="1047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244599" y="3149600"/>
            <a:ext cx="12598400" cy="27457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algn="just">
              <a:lnSpc>
                <a:spcPts val="4270"/>
              </a:lnSpc>
              <a:spcBef>
                <a:spcPts val="270"/>
              </a:spcBef>
            </a:pPr>
            <a:r>
              <a:rPr sz="3600" dirty="0">
                <a:latin typeface="Arial MT"/>
                <a:cs typeface="Arial MT"/>
              </a:rPr>
              <a:t>This </a:t>
            </a:r>
            <a:r>
              <a:rPr sz="5400" spc="-67" baseline="1543" dirty="0">
                <a:solidFill>
                  <a:srgbClr val="0D0D0D"/>
                </a:solidFill>
                <a:latin typeface="Trebuchet MS"/>
                <a:cs typeface="Trebuchet MS"/>
              </a:rPr>
              <a:t>.</a:t>
            </a:r>
            <a:r>
              <a:rPr sz="3600" spc="-45" dirty="0">
                <a:latin typeface="Arial MT"/>
                <a:cs typeface="Arial MT"/>
              </a:rPr>
              <a:t>project </a:t>
            </a:r>
            <a:r>
              <a:rPr sz="3600" dirty="0">
                <a:latin typeface="Arial MT"/>
                <a:cs typeface="Arial MT"/>
              </a:rPr>
              <a:t>is about to find out about working satisfaction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level of the employees for the better running of the company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 also to find way to boost their morale if the face any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dissatisfaction. This project is also conducted to check how to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enhance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organization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reputation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great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place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work.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297" y="543876"/>
            <a:ext cx="75139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WHO</a:t>
            </a:r>
            <a:r>
              <a:rPr sz="4800" spc="-55" dirty="0"/>
              <a:t> </a:t>
            </a:r>
            <a:r>
              <a:rPr sz="4800" spc="-10" dirty="0"/>
              <a:t>ARE</a:t>
            </a:r>
            <a:r>
              <a:rPr sz="4800" spc="-50" dirty="0"/>
              <a:t> </a:t>
            </a:r>
            <a:r>
              <a:rPr sz="4800" spc="-10" dirty="0"/>
              <a:t>THE</a:t>
            </a:r>
            <a:r>
              <a:rPr sz="4800" spc="-50" dirty="0"/>
              <a:t> </a:t>
            </a:r>
            <a:r>
              <a:rPr sz="4800" spc="-10" dirty="0"/>
              <a:t>END</a:t>
            </a:r>
            <a:r>
              <a:rPr sz="4800" spc="-50" dirty="0"/>
              <a:t> </a:t>
            </a:r>
            <a:r>
              <a:rPr sz="4800" spc="-15" dirty="0"/>
              <a:t>USERS?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1125983" y="2315209"/>
            <a:ext cx="3172460" cy="2202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427355">
              <a:lnSpc>
                <a:spcPts val="4300"/>
              </a:lnSpc>
              <a:spcBef>
                <a:spcPts val="100"/>
              </a:spcBef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Owner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75"/>
              </a:lnSpc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Shareholders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75"/>
              </a:lnSpc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Employees</a:t>
            </a:r>
            <a:endParaRPr sz="3600">
              <a:latin typeface="Arial MT"/>
              <a:cs typeface="Arial MT"/>
            </a:endParaRPr>
          </a:p>
          <a:p>
            <a:pPr marL="439420" indent="-427355">
              <a:lnSpc>
                <a:spcPts val="4295"/>
              </a:lnSpc>
              <a:buAutoNum type="arabicPeriod"/>
              <a:tabLst>
                <a:tab pos="440055" algn="l"/>
              </a:tabLst>
            </a:pPr>
            <a:r>
              <a:rPr sz="3600" dirty="0">
                <a:latin typeface="Arial MT"/>
                <a:cs typeface="Arial MT"/>
              </a:rPr>
              <a:t>Customers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6599" cy="7334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14562"/>
            <a:ext cx="4038599" cy="48767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1115059"/>
            <a:ext cx="144964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20" dirty="0"/>
              <a:t>OUR</a:t>
            </a:r>
            <a:r>
              <a:rPr sz="5400" spc="65" dirty="0"/>
              <a:t> </a:t>
            </a:r>
            <a:r>
              <a:rPr sz="5400" spc="30" dirty="0"/>
              <a:t>SOLUTION</a:t>
            </a:r>
            <a:r>
              <a:rPr sz="5400" spc="70" dirty="0"/>
              <a:t> </a:t>
            </a:r>
            <a:r>
              <a:rPr sz="5400" spc="20" dirty="0"/>
              <a:t>AND</a:t>
            </a:r>
            <a:r>
              <a:rPr sz="5400" spc="70" dirty="0"/>
              <a:t> </a:t>
            </a:r>
            <a:r>
              <a:rPr sz="5400" spc="20" dirty="0"/>
              <a:t>ITS</a:t>
            </a:r>
            <a:r>
              <a:rPr sz="5400" spc="70" dirty="0"/>
              <a:t> </a:t>
            </a:r>
            <a:r>
              <a:rPr sz="5400" spc="25" dirty="0"/>
              <a:t>VALUE</a:t>
            </a:r>
            <a:r>
              <a:rPr sz="5400" spc="70" dirty="0"/>
              <a:t> </a:t>
            </a:r>
            <a:r>
              <a:rPr sz="5400" spc="30" dirty="0"/>
              <a:t>PROPOSITION</a:t>
            </a:r>
            <a:endParaRPr sz="54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9124" y="4191000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9124" y="5276849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4" y="6362700"/>
            <a:ext cx="133349" cy="133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102100" y="3378200"/>
            <a:ext cx="9775825" cy="383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300"/>
              </a:lnSpc>
              <a:spcBef>
                <a:spcPts val="100"/>
              </a:spcBef>
            </a:pPr>
            <a:r>
              <a:rPr sz="3600" dirty="0">
                <a:latin typeface="Arial MT"/>
                <a:cs typeface="Arial MT"/>
              </a:rPr>
              <a:t>Our</a:t>
            </a:r>
            <a:r>
              <a:rPr sz="3600" spc="-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solution:</a:t>
            </a:r>
            <a:endParaRPr sz="3600">
              <a:latin typeface="Arial MT"/>
              <a:cs typeface="Arial MT"/>
            </a:endParaRPr>
          </a:p>
          <a:p>
            <a:pPr marL="663575" marR="1327785">
              <a:lnSpc>
                <a:spcPts val="4280"/>
              </a:lnSpc>
              <a:spcBef>
                <a:spcPts val="150"/>
              </a:spcBef>
            </a:pPr>
            <a:r>
              <a:rPr sz="3600" dirty="0">
                <a:latin typeface="Arial MT"/>
                <a:cs typeface="Arial MT"/>
              </a:rPr>
              <a:t>Filtering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filtering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out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which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needed.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pivot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table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understand</a:t>
            </a:r>
            <a:endParaRPr sz="3600">
              <a:latin typeface="Arial MT"/>
              <a:cs typeface="Arial MT"/>
            </a:endParaRPr>
          </a:p>
          <a:p>
            <a:pPr marL="663575">
              <a:lnSpc>
                <a:spcPts val="4275"/>
              </a:lnSpc>
            </a:pP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summary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2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  <a:p>
            <a:pPr marL="663575" marR="31115" indent="127000">
              <a:lnSpc>
                <a:spcPts val="4280"/>
              </a:lnSpc>
              <a:spcBef>
                <a:spcPts val="114"/>
              </a:spcBef>
            </a:pPr>
            <a:r>
              <a:rPr sz="3600" dirty="0">
                <a:latin typeface="Arial MT"/>
                <a:cs typeface="Arial MT"/>
              </a:rPr>
              <a:t>Graph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: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graph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used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visualization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of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1325" y="9701212"/>
            <a:ext cx="262812" cy="27093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17841"/>
            <a:ext cx="83712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93770" algn="l"/>
              </a:tabLst>
            </a:pPr>
            <a:r>
              <a:rPr dirty="0"/>
              <a:t>Dataset	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53120" y="2315209"/>
            <a:ext cx="12122785" cy="38315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75"/>
              </a:spcBef>
            </a:pPr>
            <a:r>
              <a:rPr sz="3600" dirty="0">
                <a:latin typeface="Arial MT"/>
                <a:cs typeface="Arial MT"/>
              </a:rPr>
              <a:t>Employees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Dataset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downloaded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from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kaggle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website.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There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were 10 features.</a:t>
            </a:r>
            <a:endParaRPr sz="3600">
              <a:latin typeface="Arial MT"/>
              <a:cs typeface="Arial MT"/>
            </a:endParaRPr>
          </a:p>
          <a:p>
            <a:pPr marL="139700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Only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4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features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were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taken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for</a:t>
            </a:r>
            <a:r>
              <a:rPr sz="3600" spc="-1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1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analysis.</a:t>
            </a:r>
            <a:endParaRPr sz="3600">
              <a:latin typeface="Arial MT"/>
              <a:cs typeface="Arial MT"/>
            </a:endParaRPr>
          </a:p>
          <a:p>
            <a:pPr marL="139700" marR="4351020">
              <a:lnSpc>
                <a:spcPts val="4280"/>
              </a:lnSpc>
              <a:spcBef>
                <a:spcPts val="155"/>
              </a:spcBef>
              <a:tabLst>
                <a:tab pos="5450840" algn="l"/>
              </a:tabLst>
            </a:pP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number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numerical</a:t>
            </a:r>
            <a:r>
              <a:rPr sz="3600" spc="-2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order. </a:t>
            </a:r>
            <a:r>
              <a:rPr sz="3600" spc="-98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Environment Satisfaction	level.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110"/>
              </a:lnSpc>
            </a:pPr>
            <a:r>
              <a:rPr sz="3600" dirty="0">
                <a:latin typeface="Arial MT"/>
                <a:cs typeface="Arial MT"/>
              </a:rPr>
              <a:t>Job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Satisfaction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level.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ts val="4295"/>
              </a:lnSpc>
            </a:pPr>
            <a:r>
              <a:rPr sz="3600" dirty="0">
                <a:latin typeface="Arial MT"/>
                <a:cs typeface="Arial MT"/>
              </a:rPr>
              <a:t>Worker</a:t>
            </a:r>
            <a:r>
              <a:rPr sz="3600" spc="-3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life</a:t>
            </a:r>
            <a:r>
              <a:rPr sz="3600" spc="-3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Balance.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2585084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8724" y="3128009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3670934"/>
            <a:ext cx="1333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4213859"/>
            <a:ext cx="1333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4756784"/>
            <a:ext cx="133349" cy="1333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5299709"/>
            <a:ext cx="133349" cy="1333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8724" y="5842634"/>
            <a:ext cx="133349" cy="1333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25" dirty="0">
                <a:solidFill>
                  <a:srgbClr val="2D82C2"/>
                </a:solidFill>
                <a:latin typeface="Trebuchet MS"/>
                <a:cs typeface="Trebuchet MS"/>
              </a:rPr>
              <a:t>3/21/2024	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-40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25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5224" cy="513397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30300" y="994409"/>
            <a:ext cx="1138428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spc="35" dirty="0"/>
              <a:t>THE</a:t>
            </a:r>
            <a:r>
              <a:rPr sz="6350" spc="40" dirty="0"/>
              <a:t> "WOW"</a:t>
            </a:r>
            <a:r>
              <a:rPr sz="6350" spc="45" dirty="0"/>
              <a:t> </a:t>
            </a:r>
            <a:r>
              <a:rPr sz="6350" spc="25" dirty="0"/>
              <a:t>IN</a:t>
            </a:r>
            <a:r>
              <a:rPr sz="6350" spc="45" dirty="0"/>
              <a:t> </a:t>
            </a:r>
            <a:r>
              <a:rPr sz="6350" spc="35" dirty="0"/>
              <a:t>OUR</a:t>
            </a:r>
            <a:r>
              <a:rPr sz="6350" spc="45" dirty="0"/>
              <a:t> </a:t>
            </a:r>
            <a:r>
              <a:rPr sz="6350" spc="40" dirty="0"/>
              <a:t>SOLUTION</a:t>
            </a:r>
            <a:endParaRPr sz="6350"/>
          </a:p>
        </p:txBody>
      </p:sp>
      <p:sp>
        <p:nvSpPr>
          <p:cNvPr id="9" name="object 9"/>
          <p:cNvSpPr txBox="1"/>
          <p:nvPr/>
        </p:nvSpPr>
        <p:spPr>
          <a:xfrm>
            <a:off x="16877726" y="9707554"/>
            <a:ext cx="29845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650" dirty="0">
                <a:solidFill>
                  <a:srgbClr val="2D936A"/>
                </a:solidFill>
                <a:latin typeface="Trebuchet MS"/>
                <a:cs typeface="Trebuchet MS"/>
              </a:rPr>
              <a:t>9</a:t>
            </a:fld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30400" y="2235200"/>
            <a:ext cx="11798300" cy="220281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just">
              <a:lnSpc>
                <a:spcPts val="4280"/>
              </a:lnSpc>
              <a:spcBef>
                <a:spcPts val="225"/>
              </a:spcBef>
            </a:pPr>
            <a:r>
              <a:rPr sz="3600" dirty="0">
                <a:latin typeface="Arial MT"/>
                <a:cs typeface="Arial MT"/>
              </a:rPr>
              <a:t>The wow is the analysis to show the satisfaction level of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94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and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results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tell</a:t>
            </a:r>
            <a:r>
              <a:rPr sz="3600" spc="944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how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to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increase</a:t>
            </a:r>
            <a:r>
              <a:rPr sz="3600" spc="95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 </a:t>
            </a:r>
            <a:r>
              <a:rPr sz="3600" spc="-990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employee satisfaction level and develop the profit level of </a:t>
            </a:r>
            <a:r>
              <a:rPr sz="3600" spc="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the</a:t>
            </a:r>
            <a:r>
              <a:rPr sz="3600" spc="-5" dirty="0">
                <a:latin typeface="Arial MT"/>
                <a:cs typeface="Arial MT"/>
              </a:rPr>
              <a:t> </a:t>
            </a:r>
            <a:r>
              <a:rPr sz="3600" dirty="0">
                <a:latin typeface="Arial MT"/>
                <a:cs typeface="Arial MT"/>
              </a:rPr>
              <a:t>company.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Departmental Data 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others 5.pptx</dc:title>
  <dc:creator>bhavani Ravi</dc:creator>
  <cp:keywords>DAGPfcY8se8,BAFwWxsLabQ</cp:keywords>
  <cp:lastModifiedBy>sai ram</cp:lastModifiedBy>
  <cp:revision>4</cp:revision>
  <dcterms:created xsi:type="dcterms:W3CDTF">2024-09-05T06:03:46Z</dcterms:created>
  <dcterms:modified xsi:type="dcterms:W3CDTF">2024-09-06T04:27:34Z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Canva</vt:lpwstr>
  </property>
  <property fmtid="{D5CDD505-2E9C-101B-9397-08002B2CF9AE}" pid="4" name="LastSaved">
    <vt:filetime>2024-09-05T00:00:00Z</vt:filetime>
  </property>
</Properties>
</file>