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82" r:id="rId9"/>
    <p:sldId id="283" r:id="rId10"/>
    <p:sldId id="284" r:id="rId11"/>
    <p:sldId id="263" r:id="rId12"/>
    <p:sldId id="265" r:id="rId13"/>
    <p:sldId id="269" r:id="rId14"/>
    <p:sldId id="285" r:id="rId15"/>
    <p:sldId id="266" r:id="rId16"/>
    <p:sldId id="267" r:id="rId17"/>
    <p:sldId id="286" r:id="rId18"/>
    <p:sldId id="279" r:id="rId19"/>
    <p:sldId id="280" r:id="rId20"/>
    <p:sldId id="287" r:id="rId21"/>
    <p:sldId id="268" r:id="rId22"/>
    <p:sldId id="270" r:id="rId23"/>
    <p:sldId id="271" r:id="rId24"/>
    <p:sldId id="281" r:id="rId25"/>
    <p:sldId id="289" r:id="rId26"/>
    <p:sldId id="273" r:id="rId27"/>
    <p:sldId id="272" r:id="rId28"/>
    <p:sldId id="288" r:id="rId29"/>
    <p:sldId id="274" r:id="rId30"/>
    <p:sldId id="275" r:id="rId31"/>
    <p:sldId id="276" r:id="rId32"/>
    <p:sldId id="277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61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57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2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6917-DAC2-429B-BF90-273F67DA0FC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0B2EF-9A18-48C9-93F2-254D5A81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Графовые</a:t>
            </a:r>
            <a:r>
              <a:rPr lang="ru-RU" dirty="0" smtClean="0"/>
              <a:t> БД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Тестовое задание по </a:t>
            </a:r>
            <a:r>
              <a:rPr lang="ru-RU" dirty="0" err="1"/>
              <a:t>графовым</a:t>
            </a:r>
            <a:r>
              <a:rPr lang="ru-RU" dirty="0"/>
              <a:t> базам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 smtClean="0"/>
              <a:t>Маевская С.С.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визуально</a:t>
            </a:r>
            <a:r>
              <a:rPr lang="en-US" dirty="0"/>
              <a:t>. </a:t>
            </a:r>
            <a:r>
              <a:rPr lang="ru-RU" dirty="0"/>
              <a:t>Найдено сообщество </a:t>
            </a:r>
            <a:r>
              <a:rPr lang="ru-RU" dirty="0" smtClean="0"/>
              <a:t>Недовесков В.И (6 человек)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68" y="2160588"/>
            <a:ext cx="79919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взаимосвязей с помощью алгоритмов. </a:t>
            </a:r>
            <a:r>
              <a:rPr lang="en-US" dirty="0" smtClean="0"/>
              <a:t>Louvain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7334" y="2160589"/>
            <a:ext cx="250274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Алгоритм находит сообщества. Выводим количество человек в сообществе и </a:t>
            </a:r>
            <a:r>
              <a:rPr lang="en-US" dirty="0" smtClean="0"/>
              <a:t>id </a:t>
            </a:r>
            <a:r>
              <a:rPr lang="ru-RU" dirty="0" smtClean="0"/>
              <a:t>сообщества.  Нужны сообщества, где больше 2 человек, для этого сортируем по убыванию по количеству человек в сообществе.</a:t>
            </a:r>
            <a:r>
              <a:rPr lang="en-US" dirty="0" smtClean="0"/>
              <a:t> </a:t>
            </a:r>
            <a:r>
              <a:rPr lang="ru-RU" dirty="0" smtClean="0"/>
              <a:t>Найдено 6 сообществ, содержащих более 2 узлов.</a:t>
            </a:r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0" y="1798320"/>
            <a:ext cx="598570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/>
              <a:t>Louvain</a:t>
            </a:r>
            <a:r>
              <a:rPr lang="ru-RU" dirty="0" smtClean="0"/>
              <a:t>. Продолжение.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202522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Выбираем сообщество с максимальным количеством людей (51 человек) и по его </a:t>
            </a:r>
            <a:r>
              <a:rPr lang="en-US" dirty="0" smtClean="0"/>
              <a:t>id = 44</a:t>
            </a:r>
            <a:r>
              <a:rPr lang="ru-RU" dirty="0" smtClean="0"/>
              <a:t>3</a:t>
            </a:r>
            <a:r>
              <a:rPr lang="en-US" dirty="0" smtClean="0"/>
              <a:t> </a:t>
            </a:r>
            <a:r>
              <a:rPr lang="ru-RU" dirty="0" smtClean="0"/>
              <a:t>выводим все узлы этого сообщества.</a:t>
            </a:r>
            <a:r>
              <a:rPr lang="en-US" dirty="0" smtClean="0"/>
              <a:t> </a:t>
            </a:r>
            <a:r>
              <a:rPr lang="ru-RU" dirty="0" smtClean="0"/>
              <a:t>Это то же сообщество, что было найдено визуально ранее.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78" y="1930400"/>
            <a:ext cx="5059362" cy="47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/>
              <a:t>Louvain</a:t>
            </a:r>
            <a:r>
              <a:rPr lang="ru-RU" dirty="0"/>
              <a:t>. Продолжение.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692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Графическое отображение максимального по величине сообщества   (51 человек</a:t>
            </a:r>
            <a:r>
              <a:rPr lang="en-US" dirty="0" smtClean="0"/>
              <a:t>, 50 </a:t>
            </a:r>
            <a:r>
              <a:rPr lang="ru-RU" dirty="0" smtClean="0"/>
              <a:t>событий)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529839"/>
            <a:ext cx="6077826" cy="4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сообщества Ахромеева А.И.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3004"/>
            <a:ext cx="2661089" cy="4887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Сообщество представляет собой группу из 51 человека:</a:t>
            </a:r>
          </a:p>
          <a:p>
            <a:r>
              <a:rPr lang="ru-RU" dirty="0" smtClean="0"/>
              <a:t> 49 человек, которым сделала переводы Ахромеева А.И.</a:t>
            </a:r>
          </a:p>
          <a:p>
            <a:r>
              <a:rPr lang="ru-RU" dirty="0" smtClean="0"/>
              <a:t> 1 человек (</a:t>
            </a:r>
            <a:r>
              <a:rPr lang="ru-RU" dirty="0" err="1" smtClean="0"/>
              <a:t>Ошуров</a:t>
            </a:r>
            <a:r>
              <a:rPr lang="ru-RU" dirty="0" smtClean="0"/>
              <a:t> П.И.), сделавший перевод Ахромеевой А.И</a:t>
            </a:r>
          </a:p>
          <a:p>
            <a:r>
              <a:rPr lang="ru-RU" dirty="0" smtClean="0"/>
              <a:t>Ахромеева А.И.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Все переводы были сделаны по 1 разу. Всего 50 событий (переводов).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82" y="4070974"/>
            <a:ext cx="3458933" cy="22866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18" y="1437434"/>
            <a:ext cx="3335008" cy="24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/>
              <a:t>Louvain</a:t>
            </a:r>
            <a:r>
              <a:rPr lang="ru-RU" dirty="0"/>
              <a:t>. Продолжение.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801706" cy="3880773"/>
          </a:xfrm>
        </p:spPr>
        <p:txBody>
          <a:bodyPr/>
          <a:lstStyle/>
          <a:p>
            <a:r>
              <a:rPr lang="ru-RU" dirty="0" smtClean="0"/>
              <a:t>Выведем всех людей из второго по величине сообщества с </a:t>
            </a:r>
            <a:r>
              <a:rPr lang="en-US" dirty="0" smtClean="0"/>
              <a:t>id =68</a:t>
            </a:r>
            <a:r>
              <a:rPr lang="ru-RU" dirty="0" smtClean="0"/>
              <a:t>6</a:t>
            </a:r>
            <a:r>
              <a:rPr lang="en-US" dirty="0" smtClean="0"/>
              <a:t> (15 </a:t>
            </a:r>
            <a:r>
              <a:rPr lang="ru-RU" dirty="0" smtClean="0"/>
              <a:t>человек</a:t>
            </a:r>
            <a:r>
              <a:rPr lang="en-US" dirty="0" smtClean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29" y="1930400"/>
            <a:ext cx="4573051" cy="45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/>
              <a:t>Louvain</a:t>
            </a:r>
            <a:r>
              <a:rPr lang="ru-RU" dirty="0"/>
              <a:t>. Продолжение.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7968826" cy="4911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Графическое представление узлов (людей и события) из сообщества с </a:t>
            </a:r>
            <a:r>
              <a:rPr lang="ru-RU" dirty="0" smtClean="0"/>
              <a:t> </a:t>
            </a:r>
            <a:r>
              <a:rPr lang="en-US" dirty="0"/>
              <a:t>id =</a:t>
            </a:r>
            <a:r>
              <a:rPr lang="en-US" dirty="0" smtClean="0"/>
              <a:t>686 (15 </a:t>
            </a:r>
            <a:r>
              <a:rPr lang="ru-RU" dirty="0" smtClean="0"/>
              <a:t>человек</a:t>
            </a:r>
            <a:r>
              <a:rPr lang="en-US" dirty="0" smtClean="0"/>
              <a:t>, 14 </a:t>
            </a:r>
            <a:r>
              <a:rPr lang="ru-RU" dirty="0" smtClean="0"/>
              <a:t>событий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33" y="2881949"/>
            <a:ext cx="5160328" cy="37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сообщества </a:t>
            </a:r>
            <a:r>
              <a:rPr lang="ru-RU" dirty="0" err="1" smtClean="0"/>
              <a:t>Башнина</a:t>
            </a:r>
            <a:r>
              <a:rPr lang="ru-RU" dirty="0" smtClean="0"/>
              <a:t> А.Г.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91059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Сообщество состоит из 15 человек:</a:t>
            </a:r>
          </a:p>
          <a:p>
            <a:pPr marL="0" indent="0">
              <a:buNone/>
            </a:pPr>
            <a:r>
              <a:rPr lang="ru-RU" dirty="0" err="1" smtClean="0"/>
              <a:t>Башнина</a:t>
            </a:r>
            <a:r>
              <a:rPr lang="ru-RU" dirty="0" smtClean="0"/>
              <a:t> А.И. сделала переводы 14 человекам. Ей никто переводов не делал. Все переводы сделаны по 1 разу.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5" y="2160589"/>
            <a:ext cx="6050794" cy="39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/>
              <a:t>Louvain</a:t>
            </a:r>
            <a:r>
              <a:rPr lang="ru-RU" dirty="0"/>
              <a:t>. Продолжение.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872826" cy="3880773"/>
          </a:xfrm>
        </p:spPr>
        <p:txBody>
          <a:bodyPr/>
          <a:lstStyle/>
          <a:p>
            <a:r>
              <a:rPr lang="ru-RU" dirty="0"/>
              <a:t>Выведем всех людей из </a:t>
            </a:r>
            <a:r>
              <a:rPr lang="ru-RU" dirty="0" smtClean="0"/>
              <a:t>третьей </a:t>
            </a:r>
            <a:r>
              <a:rPr lang="ru-RU" dirty="0"/>
              <a:t>по величине сообщества с </a:t>
            </a:r>
            <a:r>
              <a:rPr lang="en-US" dirty="0"/>
              <a:t>id </a:t>
            </a:r>
            <a:r>
              <a:rPr lang="en-US" dirty="0" smtClean="0"/>
              <a:t>=3871 </a:t>
            </a:r>
            <a:r>
              <a:rPr lang="en-US" dirty="0"/>
              <a:t>(</a:t>
            </a:r>
            <a:r>
              <a:rPr lang="en-US" dirty="0" smtClean="0"/>
              <a:t>13 </a:t>
            </a:r>
            <a:r>
              <a:rPr lang="ru-RU" dirty="0"/>
              <a:t>человек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95" y="1930400"/>
            <a:ext cx="4748945" cy="47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/>
              <a:t>Louvain</a:t>
            </a:r>
            <a:r>
              <a:rPr lang="ru-RU" dirty="0"/>
              <a:t>. Продолжение.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791786" cy="653731"/>
          </a:xfrm>
        </p:spPr>
        <p:txBody>
          <a:bodyPr/>
          <a:lstStyle/>
          <a:p>
            <a:r>
              <a:rPr lang="ru-RU" dirty="0"/>
              <a:t>Графическое представление узлов (людей и события) из сообщества </a:t>
            </a:r>
            <a:r>
              <a:rPr lang="ru-RU" dirty="0" smtClean="0"/>
              <a:t> </a:t>
            </a:r>
            <a:r>
              <a:rPr lang="en-US" dirty="0" err="1"/>
              <a:t>c</a:t>
            </a:r>
            <a:r>
              <a:rPr lang="ru-RU" dirty="0" smtClean="0"/>
              <a:t> </a:t>
            </a:r>
            <a:r>
              <a:rPr lang="en-US" dirty="0"/>
              <a:t>id </a:t>
            </a:r>
            <a:r>
              <a:rPr lang="en-US" dirty="0" smtClean="0"/>
              <a:t>=3971 </a:t>
            </a:r>
            <a:r>
              <a:rPr lang="en-US" dirty="0"/>
              <a:t>(</a:t>
            </a:r>
            <a:r>
              <a:rPr lang="en-US" dirty="0" smtClean="0"/>
              <a:t>13 </a:t>
            </a:r>
            <a:r>
              <a:rPr lang="ru-RU" dirty="0"/>
              <a:t>человек</a:t>
            </a:r>
            <a:r>
              <a:rPr lang="en-US" dirty="0"/>
              <a:t>, </a:t>
            </a:r>
            <a:r>
              <a:rPr lang="en-US" dirty="0" smtClean="0"/>
              <a:t>15 </a:t>
            </a:r>
            <a:r>
              <a:rPr lang="ru-RU" dirty="0"/>
              <a:t>событий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15920"/>
            <a:ext cx="8293044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Установить </a:t>
            </a:r>
            <a:r>
              <a:rPr lang="ru-RU" dirty="0" err="1"/>
              <a:t>графовую</a:t>
            </a:r>
            <a:r>
              <a:rPr lang="ru-RU" dirty="0"/>
              <a:t> базу из списка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Установлена </a:t>
            </a:r>
            <a:r>
              <a:rPr lang="ru-RU" dirty="0" err="1" smtClean="0"/>
              <a:t>графовая</a:t>
            </a:r>
            <a:r>
              <a:rPr lang="ru-RU" dirty="0" smtClean="0"/>
              <a:t> БД </a:t>
            </a:r>
            <a:r>
              <a:rPr lang="en-US" dirty="0" smtClean="0"/>
              <a:t>Neo4j.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сообщества Пафомова </a:t>
            </a:r>
            <a:r>
              <a:rPr lang="ru-RU" dirty="0" smtClean="0"/>
              <a:t>К.В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8"/>
            <a:ext cx="2341911" cy="4697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Сообщество состоит из 13 человек. </a:t>
            </a:r>
          </a:p>
          <a:p>
            <a:r>
              <a:rPr lang="ru-RU" dirty="0" smtClean="0"/>
              <a:t>Пафомова К.В  инициировала цепочку переводов через 6 человек, завершившуюся самой же Пафомовой. (</a:t>
            </a:r>
            <a:r>
              <a:rPr lang="ru-RU" b="1" dirty="0" smtClean="0">
                <a:solidFill>
                  <a:srgbClr val="FF0000"/>
                </a:solidFill>
              </a:rPr>
              <a:t>Пафомова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err="1" smtClean="0"/>
              <a:t>Ляуданский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ru-RU" dirty="0" err="1" smtClean="0"/>
              <a:t>Торгунаков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Шолохов-</a:t>
            </a:r>
            <a:r>
              <a:rPr lang="en-US" dirty="0" smtClean="0"/>
              <a:t>&gt;</a:t>
            </a:r>
            <a:r>
              <a:rPr lang="ru-RU" dirty="0" err="1" smtClean="0"/>
              <a:t>Нарайцева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Троекуров-</a:t>
            </a:r>
            <a:r>
              <a:rPr lang="en-US" dirty="0" smtClean="0"/>
              <a:t>&gt;</a:t>
            </a:r>
            <a:r>
              <a:rPr lang="ru-RU" dirty="0" err="1" smtClean="0"/>
              <a:t>Мароховская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Пафомова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Также есть 2 цепочка переводов(Пафомова-</a:t>
            </a:r>
            <a:r>
              <a:rPr lang="en-US" dirty="0" smtClean="0"/>
              <a:t>&gt;</a:t>
            </a:r>
            <a:r>
              <a:rPr lang="ru-RU" dirty="0"/>
              <a:t> </a:t>
            </a:r>
            <a:r>
              <a:rPr lang="ru-RU" dirty="0" smtClean="0"/>
              <a:t>Шолохов-</a:t>
            </a:r>
            <a:r>
              <a:rPr lang="en-US" dirty="0" smtClean="0"/>
              <a:t>&gt;</a:t>
            </a:r>
            <a:r>
              <a:rPr lang="ru-RU" b="1" dirty="0" err="1" smtClean="0">
                <a:solidFill>
                  <a:srgbClr val="FF0000"/>
                </a:solidFill>
              </a:rPr>
              <a:t>Двигубская</a:t>
            </a:r>
            <a:r>
              <a:rPr lang="ru-RU" b="1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Ивашев-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err="1" smtClean="0"/>
              <a:t>Рыскина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Даниленко-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err="1" smtClean="0"/>
              <a:t>Батиевская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ru-RU" dirty="0" err="1" smtClean="0"/>
              <a:t>Дорожкин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Двигубская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86" y="2160588"/>
            <a:ext cx="6263270" cy="32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взаимосвязей с помощью алгоритмов. </a:t>
            </a:r>
            <a:r>
              <a:rPr lang="en-US" dirty="0" err="1" smtClean="0"/>
              <a:t>labelPropagation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42" y="2160588"/>
            <a:ext cx="66963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038" y="57356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 smtClean="0"/>
              <a:t>labelPropagation</a:t>
            </a:r>
            <a:r>
              <a:rPr lang="en-US" dirty="0" smtClean="0"/>
              <a:t>. </a:t>
            </a:r>
            <a:r>
              <a:rPr lang="ru-RU" dirty="0" smtClean="0"/>
              <a:t>Продолжение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494" y="1894364"/>
            <a:ext cx="8596668" cy="34893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Вывод людей сообщества </a:t>
            </a:r>
            <a:r>
              <a:rPr lang="en-US" dirty="0" smtClean="0"/>
              <a:t>id=1995 </a:t>
            </a:r>
            <a:r>
              <a:rPr lang="ru-RU" dirty="0" smtClean="0"/>
              <a:t>(</a:t>
            </a:r>
            <a:r>
              <a:rPr lang="en-US" dirty="0" smtClean="0"/>
              <a:t>8</a:t>
            </a:r>
            <a:r>
              <a:rPr lang="ru-RU" dirty="0" smtClean="0"/>
              <a:t> человек)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8" y="2412524"/>
            <a:ext cx="7290076" cy="41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/>
              <a:t>labelPropagation</a:t>
            </a:r>
            <a:r>
              <a:rPr lang="en-US" dirty="0"/>
              <a:t>. </a:t>
            </a:r>
            <a:r>
              <a:rPr lang="ru-RU" dirty="0"/>
              <a:t>Продолжение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08833"/>
            <a:ext cx="8596668" cy="3387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Графическое представление узлов (</a:t>
            </a:r>
            <a:r>
              <a:rPr lang="ru-RU" dirty="0" smtClean="0"/>
              <a:t>людей) </a:t>
            </a:r>
            <a:r>
              <a:rPr lang="ru-RU" dirty="0"/>
              <a:t>из сообщества с </a:t>
            </a:r>
            <a:r>
              <a:rPr lang="ru-RU" dirty="0" smtClean="0"/>
              <a:t> </a:t>
            </a:r>
            <a:r>
              <a:rPr lang="en-US" dirty="0" smtClean="0"/>
              <a:t>id=1995 (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ru-RU" dirty="0"/>
              <a:t>человек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729549"/>
            <a:ext cx="8433582" cy="3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/>
              <a:t>labelPropagation</a:t>
            </a:r>
            <a:r>
              <a:rPr lang="en-US" dirty="0"/>
              <a:t>. </a:t>
            </a:r>
            <a:r>
              <a:rPr lang="ru-RU" dirty="0"/>
              <a:t>Продолжение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436186" cy="663891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Однако количество узлов, связанных с </a:t>
            </a:r>
            <a:r>
              <a:rPr lang="ru-RU" dirty="0" err="1" smtClean="0"/>
              <a:t>Зимнуховой</a:t>
            </a:r>
            <a:r>
              <a:rPr lang="ru-RU" dirty="0" smtClean="0"/>
              <a:t>  </a:t>
            </a:r>
            <a:r>
              <a:rPr lang="ru-RU" dirty="0" smtClean="0"/>
              <a:t>К.Д. </a:t>
            </a:r>
            <a:r>
              <a:rPr lang="ru-RU" dirty="0" smtClean="0"/>
              <a:t>на самом деле больше. </a:t>
            </a:r>
            <a:r>
              <a:rPr lang="ru-RU" dirty="0" smtClean="0"/>
              <a:t>На </a:t>
            </a:r>
            <a:r>
              <a:rPr lang="ru-RU" dirty="0" smtClean="0"/>
              <a:t>графе сообщество с </a:t>
            </a:r>
            <a:r>
              <a:rPr lang="ru-RU" dirty="0" err="1" smtClean="0"/>
              <a:t>Зимнуховой</a:t>
            </a:r>
            <a:r>
              <a:rPr lang="ru-RU" dirty="0" smtClean="0"/>
              <a:t> </a:t>
            </a:r>
            <a:r>
              <a:rPr lang="ru-RU" dirty="0" smtClean="0"/>
              <a:t>К.Д</a:t>
            </a:r>
            <a:r>
              <a:rPr lang="en-US" dirty="0" smtClean="0"/>
              <a:t>.</a:t>
            </a:r>
            <a:r>
              <a:rPr lang="ru-RU" dirty="0" smtClean="0"/>
              <a:t>(чем было найдено алгоритмом)</a:t>
            </a:r>
            <a:r>
              <a:rPr lang="ru-RU" dirty="0" smtClean="0"/>
              <a:t> </a:t>
            </a:r>
            <a:r>
              <a:rPr lang="ru-RU" dirty="0" smtClean="0"/>
              <a:t>в полном объеме (13 человек, 12 событий).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2824480"/>
            <a:ext cx="7738859" cy="36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сообщества </a:t>
            </a:r>
            <a:r>
              <a:rPr lang="ru-RU" dirty="0" err="1" smtClean="0"/>
              <a:t>Зимнухова</a:t>
            </a:r>
            <a:r>
              <a:rPr lang="ru-RU" dirty="0" smtClean="0"/>
              <a:t> К.Д.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2333285" cy="376575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Сообщество из 13 человек. В данном сообществе особенно интересна цепочка переводов от Демидова И.И. к </a:t>
            </a:r>
            <a:r>
              <a:rPr lang="ru-RU" dirty="0" err="1" smtClean="0"/>
              <a:t>Зимнуховой</a:t>
            </a:r>
            <a:r>
              <a:rPr lang="ru-RU" dirty="0" smtClean="0"/>
              <a:t> К.Д. Эта цепочка сделана через 3 промежуточных узла (человека) и позволяет заметить связь Демидова и </a:t>
            </a:r>
            <a:r>
              <a:rPr lang="ru-RU" dirty="0" err="1" smtClean="0"/>
              <a:t>Зимнуховой</a:t>
            </a:r>
            <a:r>
              <a:rPr lang="ru-RU" dirty="0" smtClean="0"/>
              <a:t>, которою возможно пытались скрыть.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28" y="2034127"/>
            <a:ext cx="5946639" cy="28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/>
              <a:t>labelPropagation</a:t>
            </a:r>
            <a:r>
              <a:rPr lang="en-US" dirty="0"/>
              <a:t>. </a:t>
            </a:r>
            <a:r>
              <a:rPr lang="ru-RU" dirty="0"/>
              <a:t>Продолжение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70851"/>
          </a:xfrm>
        </p:spPr>
        <p:txBody>
          <a:bodyPr/>
          <a:lstStyle/>
          <a:p>
            <a:r>
              <a:rPr lang="ru-RU" dirty="0"/>
              <a:t>Вывод людей сообщества </a:t>
            </a:r>
            <a:r>
              <a:rPr lang="en-US" dirty="0" smtClean="0"/>
              <a:t>id=</a:t>
            </a:r>
            <a:r>
              <a:rPr lang="ru-RU" dirty="0" smtClean="0"/>
              <a:t>1357</a:t>
            </a:r>
            <a:r>
              <a:rPr lang="en-US" dirty="0" smtClean="0"/>
              <a:t> </a:t>
            </a:r>
            <a:r>
              <a:rPr lang="ru-RU" dirty="0" smtClean="0"/>
              <a:t>(7 </a:t>
            </a:r>
            <a:r>
              <a:rPr lang="ru-RU" dirty="0"/>
              <a:t>человек)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14" y="2546033"/>
            <a:ext cx="7115526" cy="40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/>
              <a:t>labelPropagation</a:t>
            </a:r>
            <a:r>
              <a:rPr lang="en-US" dirty="0"/>
              <a:t>. </a:t>
            </a:r>
            <a:r>
              <a:rPr lang="ru-RU" dirty="0"/>
              <a:t>Продолжение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0133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Графическое представление узлов (людей) из сообщества с  </a:t>
            </a:r>
            <a:r>
              <a:rPr lang="en-US" dirty="0" smtClean="0"/>
              <a:t>id=</a:t>
            </a:r>
            <a:r>
              <a:rPr lang="ru-RU" dirty="0" smtClean="0"/>
              <a:t>1357</a:t>
            </a:r>
            <a:r>
              <a:rPr lang="en-US" dirty="0" smtClean="0"/>
              <a:t> (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ru-RU" dirty="0" smtClean="0"/>
              <a:t>человек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26" y="2431731"/>
            <a:ext cx="8126083" cy="39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сообщества Медведева Д.А.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2229768" cy="388077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Сообщество</a:t>
            </a:r>
            <a:r>
              <a:rPr lang="en-US" dirty="0" smtClean="0"/>
              <a:t> </a:t>
            </a:r>
            <a:r>
              <a:rPr lang="ru-RU" dirty="0" smtClean="0"/>
              <a:t>из 7 человек</a:t>
            </a:r>
          </a:p>
          <a:p>
            <a:r>
              <a:rPr lang="ru-RU" dirty="0" smtClean="0"/>
              <a:t>Медведева получила переводы от 5 человек (</a:t>
            </a:r>
            <a:r>
              <a:rPr lang="ru-RU" dirty="0" err="1" smtClean="0"/>
              <a:t>Помыкалова</a:t>
            </a:r>
            <a:r>
              <a:rPr lang="ru-RU" dirty="0" smtClean="0"/>
              <a:t>, Дуброва, </a:t>
            </a:r>
            <a:r>
              <a:rPr lang="ru-RU" dirty="0" err="1" smtClean="0"/>
              <a:t>Пчелинцев</a:t>
            </a:r>
            <a:r>
              <a:rPr lang="ru-RU" dirty="0" smtClean="0"/>
              <a:t>, Кондратьев, </a:t>
            </a:r>
            <a:r>
              <a:rPr lang="ru-RU" dirty="0" err="1" smtClean="0"/>
              <a:t>Безгачий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Медведева сделала перевод 1 человеку (Глазков)</a:t>
            </a:r>
          </a:p>
          <a:p>
            <a:r>
              <a:rPr lang="ru-RU" dirty="0" smtClean="0"/>
              <a:t>Все переводы между людьми были сделаны по 1 разу.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06" y="2066745"/>
            <a:ext cx="6386904" cy="41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/>
              <a:t>labelPropagation</a:t>
            </a:r>
            <a:r>
              <a:rPr lang="en-US" dirty="0"/>
              <a:t>. </a:t>
            </a:r>
            <a:r>
              <a:rPr lang="ru-RU" dirty="0"/>
              <a:t>Продолжение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691"/>
          </a:xfrm>
        </p:spPr>
        <p:txBody>
          <a:bodyPr/>
          <a:lstStyle/>
          <a:p>
            <a:r>
              <a:rPr lang="ru-RU" dirty="0"/>
              <a:t>Вывод людей сообщества </a:t>
            </a:r>
            <a:r>
              <a:rPr lang="en-US" dirty="0" smtClean="0"/>
              <a:t>id=</a:t>
            </a:r>
            <a:r>
              <a:rPr lang="ru-RU" dirty="0" smtClean="0"/>
              <a:t>2942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6</a:t>
            </a:r>
            <a:r>
              <a:rPr lang="ru-RU" dirty="0" smtClean="0"/>
              <a:t> </a:t>
            </a:r>
            <a:r>
              <a:rPr lang="ru-RU" dirty="0"/>
              <a:t>человек)</a:t>
            </a:r>
            <a:endParaRPr lang="en-US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3" y="2680752"/>
            <a:ext cx="6634797" cy="37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</a:t>
            </a:r>
            <a:r>
              <a:rPr lang="en-US" dirty="0" err="1"/>
              <a:t>ipynb</a:t>
            </a:r>
            <a:r>
              <a:rPr lang="en-US" dirty="0"/>
              <a:t> </a:t>
            </a:r>
            <a:r>
              <a:rPr lang="ru-RU" dirty="0"/>
              <a:t>ноутбук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4001"/>
            <a:ext cx="8771466" cy="437321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Считать данных из источника</a:t>
            </a:r>
            <a:endParaRPr lang="en-US" sz="2800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('data_test.csv',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=';‘)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sz="2800" dirty="0" smtClean="0"/>
              <a:t>Внести данные из таблицы в </a:t>
            </a:r>
            <a:r>
              <a:rPr lang="ru-RU" sz="2800" dirty="0" err="1" smtClean="0"/>
              <a:t>графовую</a:t>
            </a:r>
            <a:r>
              <a:rPr lang="ru-RU" sz="2800" dirty="0" smtClean="0"/>
              <a:t> БД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py2neo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= Graph("bolt://localhost:7687",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=("neo4j",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df.to_dict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('records'):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("MERGE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{name: $name}) MERGE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{name: $name1}) CREATE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m:Event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{title: $title}) CREATE (a)-[p1:LINK]-&gt;(b) CREATE (a)-[p3:LINK]-&gt;(m) CREATE (b)-[p4:LINK]-&gt;(m)", name=row['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ФИО участника события 1'],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name1=row['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ФИО участника события 2'],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title=row['id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события'])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взаимосвязей с помощью алгоритмов. </a:t>
            </a:r>
            <a:r>
              <a:rPr lang="en-US" dirty="0" err="1"/>
              <a:t>labelPropagation</a:t>
            </a:r>
            <a:r>
              <a:rPr lang="en-US" dirty="0"/>
              <a:t>. </a:t>
            </a:r>
            <a:r>
              <a:rPr lang="ru-RU" dirty="0"/>
              <a:t>Продолжение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724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Графическое представление узлов (людей) из сообщества с  </a:t>
            </a:r>
            <a:r>
              <a:rPr lang="en-US" dirty="0" smtClean="0"/>
              <a:t>id=</a:t>
            </a:r>
            <a:r>
              <a:rPr lang="ru-RU" dirty="0" smtClean="0"/>
              <a:t>2942</a:t>
            </a:r>
            <a:r>
              <a:rPr lang="en-US" dirty="0" smtClean="0"/>
              <a:t> (</a:t>
            </a:r>
            <a:r>
              <a:rPr lang="ru-RU" dirty="0" smtClean="0"/>
              <a:t>6</a:t>
            </a:r>
            <a:r>
              <a:rPr lang="en-US" dirty="0" smtClean="0"/>
              <a:t> </a:t>
            </a:r>
            <a:r>
              <a:rPr lang="ru-RU" dirty="0" smtClean="0"/>
              <a:t>человек</a:t>
            </a:r>
            <a:r>
              <a:rPr lang="en-US" dirty="0" smtClean="0"/>
              <a:t>, 6 </a:t>
            </a:r>
            <a:r>
              <a:rPr lang="ru-RU" dirty="0" smtClean="0"/>
              <a:t>событий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2733040"/>
            <a:ext cx="80139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сообщества Недовесков В.И.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2178009" cy="4102188"/>
          </a:xfrm>
        </p:spPr>
        <p:txBody>
          <a:bodyPr/>
          <a:lstStyle/>
          <a:p>
            <a:r>
              <a:rPr lang="ru-RU" dirty="0" smtClean="0"/>
              <a:t>Сообщество из 6 человек.</a:t>
            </a:r>
          </a:p>
          <a:p>
            <a:r>
              <a:rPr lang="ru-RU" dirty="0" smtClean="0"/>
              <a:t>Недовесков </a:t>
            </a:r>
            <a:r>
              <a:rPr lang="ru-RU" dirty="0" err="1" smtClean="0"/>
              <a:t>В.И.инициировал</a:t>
            </a:r>
            <a:r>
              <a:rPr lang="ru-RU" dirty="0" smtClean="0"/>
              <a:t> цикл переводов (</a:t>
            </a:r>
            <a:r>
              <a:rPr lang="ru-RU" dirty="0" smtClean="0">
                <a:solidFill>
                  <a:srgbClr val="FF0000"/>
                </a:solidFill>
              </a:rPr>
              <a:t>Недовесков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Подолян-</a:t>
            </a:r>
            <a:r>
              <a:rPr lang="en-US" dirty="0" smtClean="0"/>
              <a:t>&gt; </a:t>
            </a:r>
            <a:r>
              <a:rPr lang="ru-RU" dirty="0" smtClean="0"/>
              <a:t>Поскребыш -</a:t>
            </a:r>
            <a:r>
              <a:rPr lang="en-US" dirty="0" smtClean="0"/>
              <a:t>&gt; </a:t>
            </a:r>
            <a:r>
              <a:rPr lang="ru-RU" dirty="0" err="1" smtClean="0"/>
              <a:t>Майлина</a:t>
            </a:r>
            <a:r>
              <a:rPr lang="ru-RU" dirty="0"/>
              <a:t> </a:t>
            </a:r>
            <a:r>
              <a:rPr lang="en-US" dirty="0" smtClean="0"/>
              <a:t>-&gt; </a:t>
            </a:r>
            <a:r>
              <a:rPr lang="ru-RU" dirty="0" err="1" smtClean="0"/>
              <a:t>Каехтин</a:t>
            </a:r>
            <a:r>
              <a:rPr lang="ru-RU" dirty="0" smtClean="0"/>
              <a:t> -</a:t>
            </a:r>
            <a:r>
              <a:rPr lang="en-US" dirty="0" smtClean="0"/>
              <a:t>&gt; </a:t>
            </a:r>
            <a:r>
              <a:rPr lang="ru-RU" dirty="0" err="1" smtClean="0"/>
              <a:t>Яцкой</a:t>
            </a:r>
            <a:r>
              <a:rPr lang="ru-RU" dirty="0" smtClean="0"/>
              <a:t> –</a:t>
            </a:r>
            <a:r>
              <a:rPr lang="en-US" dirty="0" smtClean="0"/>
              <a:t>&gt; </a:t>
            </a:r>
            <a:r>
              <a:rPr lang="ru-RU" dirty="0" smtClean="0">
                <a:solidFill>
                  <a:srgbClr val="FF0000"/>
                </a:solidFill>
              </a:rPr>
              <a:t>Недовесков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65" y="1930401"/>
            <a:ext cx="6304324" cy="35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</a:t>
            </a:r>
            <a:r>
              <a:rPr lang="ru-RU" dirty="0" err="1" smtClean="0"/>
              <a:t>est</a:t>
            </a:r>
            <a:r>
              <a:rPr lang="ru-RU" dirty="0" smtClean="0"/>
              <a:t> </a:t>
            </a:r>
            <a:r>
              <a:rPr lang="ru-RU" dirty="0"/>
              <a:t>сервис на </a:t>
            </a:r>
            <a:r>
              <a:rPr lang="ru-RU" dirty="0" err="1"/>
              <a:t>python</a:t>
            </a:r>
            <a:r>
              <a:rPr lang="ru-RU" dirty="0"/>
              <a:t> к </a:t>
            </a:r>
            <a:r>
              <a:rPr lang="ru-RU" dirty="0" err="1"/>
              <a:t>графовой</a:t>
            </a:r>
            <a:r>
              <a:rPr lang="ru-RU" dirty="0"/>
              <a:t> БД 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33" y="2160588"/>
            <a:ext cx="8010971" cy="42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R</a:t>
            </a:r>
            <a:r>
              <a:rPr lang="ru-RU" dirty="0" err="1"/>
              <a:t>est</a:t>
            </a:r>
            <a:r>
              <a:rPr lang="ru-RU" dirty="0"/>
              <a:t> сервис на </a:t>
            </a:r>
            <a:r>
              <a:rPr lang="ru-RU" dirty="0" err="1"/>
              <a:t>python</a:t>
            </a:r>
            <a:r>
              <a:rPr lang="ru-RU" dirty="0"/>
              <a:t> к </a:t>
            </a:r>
            <a:r>
              <a:rPr lang="ru-RU" dirty="0" err="1"/>
              <a:t>графовой</a:t>
            </a:r>
            <a:r>
              <a:rPr lang="ru-RU" dirty="0"/>
              <a:t> БД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359" y="1548112"/>
            <a:ext cx="4572381" cy="52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Графовое</a:t>
            </a:r>
            <a:r>
              <a:rPr lang="ru-RU" dirty="0" smtClean="0"/>
              <a:t> представление (отображено 5000 узлов) 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60" y="2160588"/>
            <a:ext cx="81583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 1. Вывести узел </a:t>
            </a:r>
            <a:r>
              <a:rPr lang="en-US" dirty="0" smtClean="0"/>
              <a:t>c</a:t>
            </a:r>
            <a:r>
              <a:rPr lang="ru-RU" dirty="0" smtClean="0"/>
              <a:t> </a:t>
            </a:r>
            <a:r>
              <a:rPr lang="ru-RU" dirty="0" smtClean="0"/>
              <a:t>указанным ФИО и все связанные с ним узлы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76" y="2160588"/>
            <a:ext cx="793348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Запрос 2. Вывести узлы </a:t>
            </a:r>
            <a:r>
              <a:rPr lang="en-US" dirty="0" smtClean="0"/>
              <a:t>Person</a:t>
            </a:r>
            <a:r>
              <a:rPr lang="en-US" dirty="0"/>
              <a:t> </a:t>
            </a:r>
            <a:r>
              <a:rPr lang="ru-RU" dirty="0" smtClean="0"/>
              <a:t>и связанные сними, если связей от 3 до 4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00" y="2160588"/>
            <a:ext cx="80446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8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взаимосвязей визуально</a:t>
            </a:r>
            <a:r>
              <a:rPr lang="en-US" dirty="0" smtClean="0"/>
              <a:t>. </a:t>
            </a:r>
            <a:r>
              <a:rPr lang="ru-RU" dirty="0" smtClean="0"/>
              <a:t>Найдено сообщество Ахромеева А.И.</a:t>
            </a:r>
            <a:endParaRPr lang="en-US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611" y="2160588"/>
            <a:ext cx="81648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взаимосвязей визуально</a:t>
            </a:r>
            <a:r>
              <a:rPr lang="en-US" dirty="0"/>
              <a:t>. </a:t>
            </a:r>
            <a:r>
              <a:rPr lang="ru-RU" dirty="0"/>
              <a:t>Найдено сообщество </a:t>
            </a:r>
            <a:r>
              <a:rPr lang="ru-RU" dirty="0" err="1"/>
              <a:t>Башнина</a:t>
            </a:r>
            <a:r>
              <a:rPr lang="ru-RU" dirty="0"/>
              <a:t> </a:t>
            </a:r>
            <a:r>
              <a:rPr lang="ru-RU" dirty="0" smtClean="0"/>
              <a:t>А.Г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074" y="2160588"/>
            <a:ext cx="82918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5098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взаимосвязей визуально</a:t>
            </a:r>
            <a:r>
              <a:rPr lang="en-US" dirty="0"/>
              <a:t>. </a:t>
            </a:r>
            <a:r>
              <a:rPr lang="ru-RU" dirty="0"/>
              <a:t>Найдено сообщество Медведева </a:t>
            </a:r>
            <a:r>
              <a:rPr lang="ru-RU" dirty="0" smtClean="0"/>
              <a:t>Д.А (7 человек, 6 событий)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385" y="2160588"/>
            <a:ext cx="82592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17658</TotalTime>
  <Words>931</Words>
  <Application>Microsoft Office PowerPoint</Application>
  <PresentationFormat>Широкоэкранный</PresentationFormat>
  <Paragraphs>78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Trebuchet MS</vt:lpstr>
      <vt:lpstr>Wingdings 3</vt:lpstr>
      <vt:lpstr>Грань</vt:lpstr>
      <vt:lpstr>Графовые БД</vt:lpstr>
      <vt:lpstr>Установить графовую базу из списка</vt:lpstr>
      <vt:lpstr>Создать ipynb ноутбук</vt:lpstr>
      <vt:lpstr>Графовое представление (отображено 5000 узлов) </vt:lpstr>
      <vt:lpstr>Запрос 1. Вывести узел c указанным ФИО и все связанные с ним узлы</vt:lpstr>
      <vt:lpstr>Запрос 2. Вывести узлы Person и связанные сними, если связей от 3 до 4</vt:lpstr>
      <vt:lpstr>Поиск взаимосвязей визуально. Найдено сообщество Ахромеева А.И.</vt:lpstr>
      <vt:lpstr>Поиск взаимосвязей визуально. Найдено сообщество Башнина А.Г</vt:lpstr>
      <vt:lpstr>Поиск взаимосвязей визуально. Найдено сообщество Медведева Д.А (7 человек, 6 событий)</vt:lpstr>
      <vt:lpstr>Поиск взаимосвязей визуально. Найдено сообщество Недовесков В.И (6 человек)</vt:lpstr>
      <vt:lpstr>Поиск взаимосвязей с помощью алгоритмов. Louvain.</vt:lpstr>
      <vt:lpstr>Поиск взаимосвязей с помощью алгоритмов. Louvain. Продолжение.</vt:lpstr>
      <vt:lpstr>Поиск взаимосвязей с помощью алгоритмов. Louvain. Продолжение.</vt:lpstr>
      <vt:lpstr>Анализ сообщества Ахромеева А.И. </vt:lpstr>
      <vt:lpstr>Поиск взаимосвязей с помощью алгоритмов. Louvain. Продолжение.</vt:lpstr>
      <vt:lpstr>Поиск взаимосвязей с помощью алгоритмов. Louvain. Продолжение.</vt:lpstr>
      <vt:lpstr>Анализ сообщества Башнина А.Г.</vt:lpstr>
      <vt:lpstr>Поиск взаимосвязей с помощью алгоритмов. Louvain. Продолжение.</vt:lpstr>
      <vt:lpstr>Поиск взаимосвязей с помощью алгоритмов. Louvain. Продолжение.</vt:lpstr>
      <vt:lpstr>Анализ сообщества Пафомова К.В</vt:lpstr>
      <vt:lpstr>Поиск взаимосвязей с помощью алгоритмов. labelPropagation.</vt:lpstr>
      <vt:lpstr>Поиск взаимосвязей с помощью алгоритмов. labelPropagation. Продолжение</vt:lpstr>
      <vt:lpstr>Поиск взаимосвязей с помощью алгоритмов. labelPropagation. Продолжение</vt:lpstr>
      <vt:lpstr>Поиск взаимосвязей с помощью алгоритмов. labelPropagation. Продолжение</vt:lpstr>
      <vt:lpstr>Анализ сообщества Зимнухова К.Д.</vt:lpstr>
      <vt:lpstr>Поиск взаимосвязей с помощью алгоритмов. labelPropagation. Продолжение</vt:lpstr>
      <vt:lpstr>Поиск взаимосвязей с помощью алгоритмов. labelPropagation. Продолжение</vt:lpstr>
      <vt:lpstr>Анализ сообщества Медведева Д.А.</vt:lpstr>
      <vt:lpstr>Поиск взаимосвязей с помощью алгоритмов. labelPropagation. Продолжение</vt:lpstr>
      <vt:lpstr>Поиск взаимосвязей с помощью алгоритмов. labelPropagation. Продолжение</vt:lpstr>
      <vt:lpstr>Анализ сообщества Недовесков В.И.</vt:lpstr>
      <vt:lpstr>Rest сервис на python к графовой БД </vt:lpstr>
      <vt:lpstr>Rest сервис на python к графовой БД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Графовые БД</dc:title>
  <dc:creator>Светлана Маевская</dc:creator>
  <cp:lastModifiedBy>Светлана Маевская</cp:lastModifiedBy>
  <cp:revision>83</cp:revision>
  <dcterms:created xsi:type="dcterms:W3CDTF">2023-04-10T07:43:26Z</dcterms:created>
  <dcterms:modified xsi:type="dcterms:W3CDTF">2023-04-22T14:04:47Z</dcterms:modified>
</cp:coreProperties>
</file>