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70" r:id="rId6"/>
    <p:sldId id="259" r:id="rId7"/>
    <p:sldId id="260" r:id="rId8"/>
    <p:sldId id="271" r:id="rId9"/>
    <p:sldId id="272" r:id="rId10"/>
    <p:sldId id="273" r:id="rId11"/>
    <p:sldId id="274" r:id="rId12"/>
    <p:sldId id="275" r:id="rId13"/>
    <p:sldId id="276" r:id="rId14"/>
    <p:sldId id="26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5C7"/>
    <a:srgbClr val="CEE1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103" d="100"/>
          <a:sy n="103"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7/24/22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7/24/22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7/24/22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BDF4-37EE-42A2-AE90-6E631F7DCFC7}"/>
              </a:ext>
            </a:extLst>
          </p:cNvPr>
          <p:cNvSpPr>
            <a:spLocks noGrp="1"/>
          </p:cNvSpPr>
          <p:nvPr>
            <p:ph type="ctrTitle"/>
          </p:nvPr>
        </p:nvSpPr>
        <p:spPr>
          <a:xfrm>
            <a:off x="1915128" y="1788454"/>
            <a:ext cx="8361229" cy="1761570"/>
          </a:xfrm>
        </p:spPr>
        <p:txBody>
          <a:bodyPr/>
          <a:lstStyle/>
          <a:p>
            <a:r>
              <a:rPr lang="en-IN" sz="4800" dirty="0">
                <a:latin typeface="Calibri" panose="020F0502020204030204" pitchFamily="34" charset="0"/>
                <a:cs typeface="Calibri" panose="020F0502020204030204" pitchFamily="34" charset="0"/>
              </a:rPr>
              <a:t>International Debt Statistics</a:t>
            </a:r>
            <a:endParaRPr lang="en-IN" sz="4800" dirty="0"/>
          </a:p>
        </p:txBody>
      </p:sp>
      <p:sp>
        <p:nvSpPr>
          <p:cNvPr id="3" name="Subtitle 2">
            <a:extLst>
              <a:ext uri="{FF2B5EF4-FFF2-40B4-BE49-F238E27FC236}">
                <a16:creationId xmlns:a16="http://schemas.microsoft.com/office/drawing/2014/main" id="{01BEA654-B0B8-6F39-3C42-1A15F07D96D6}"/>
              </a:ext>
            </a:extLst>
          </p:cNvPr>
          <p:cNvSpPr>
            <a:spLocks noGrp="1"/>
          </p:cNvSpPr>
          <p:nvPr>
            <p:ph type="subTitle" idx="1"/>
          </p:nvPr>
        </p:nvSpPr>
        <p:spPr/>
        <p:txBody>
          <a:bodyPr>
            <a:normAutofit/>
          </a:bodyPr>
          <a:lstStyle/>
          <a:p>
            <a:r>
              <a:rPr lang="en-IN" sz="3200" b="1" dirty="0">
                <a:latin typeface="Calibri" panose="020F0502020204030204" pitchFamily="34" charset="0"/>
                <a:cs typeface="Calibri" panose="020F0502020204030204" pitchFamily="34" charset="0"/>
              </a:rPr>
              <a:t>Low Level Design Document</a:t>
            </a:r>
            <a:endParaRPr lang="en-IN" sz="3200" dirty="0"/>
          </a:p>
        </p:txBody>
      </p:sp>
    </p:spTree>
    <p:extLst>
      <p:ext uri="{BB962C8B-B14F-4D97-AF65-F5344CB8AC3E}">
        <p14:creationId xmlns:p14="http://schemas.microsoft.com/office/powerpoint/2010/main" val="136352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3899D-18AA-D9F1-073A-9FCAFA54A83B}"/>
              </a:ext>
            </a:extLst>
          </p:cNvPr>
          <p:cNvSpPr>
            <a:spLocks noGrp="1"/>
          </p:cNvSpPr>
          <p:nvPr>
            <p:ph idx="1"/>
          </p:nvPr>
        </p:nvSpPr>
        <p:spPr>
          <a:xfrm>
            <a:off x="716692" y="210065"/>
            <a:ext cx="11565923" cy="6561438"/>
          </a:xfrm>
        </p:spPr>
        <p:txBody>
          <a:bodyPr>
            <a:normAutofit/>
          </a:bodyPr>
          <a:lstStyle/>
          <a:p>
            <a:pPr marL="0" indent="0">
              <a:buNone/>
            </a:pPr>
            <a:r>
              <a:rPr lang="en-US" dirty="0">
                <a:latin typeface="Calibri" panose="020F0502020204030204" pitchFamily="34" charset="0"/>
                <a:cs typeface="Calibri" panose="020F0502020204030204" pitchFamily="34" charset="0"/>
              </a:rPr>
              <a:t>Click on Sign in to establish a connection. This will enable a connection without SSL. To establish an SSL enabled connection, click the Require SSL checkbox before you sign in.</a:t>
            </a:r>
          </a:p>
          <a:p>
            <a:pPr marL="0" indent="0">
              <a:buNone/>
            </a:pPr>
            <a:r>
              <a:rPr lang="en-US" dirty="0">
                <a:latin typeface="Calibri" panose="020F0502020204030204" pitchFamily="34" charset="0"/>
                <a:cs typeface="Calibri" panose="020F0502020204030204" pitchFamily="34" charset="0"/>
              </a:rPr>
              <a:t>SQL Server provides an option to let the user queries access the modified rows even before they have been committed. This option is called Read Uncommitted data. It saves time by preventing complex queries such as extract refreshes from locking the database and causing a delay. If this option is unchecked, Tableau makes use of default isolation levels.</a:t>
            </a:r>
          </a:p>
          <a:p>
            <a:pPr marL="0" indent="0">
              <a:buNone/>
            </a:pPr>
            <a:r>
              <a:rPr lang="en-US" b="1" dirty="0">
                <a:latin typeface="Calibri" panose="020F0502020204030204" pitchFamily="34" charset="0"/>
                <a:cs typeface="Calibri" panose="020F0502020204030204" pitchFamily="34" charset="0"/>
              </a:rPr>
              <a:t>Step-2 : Configuring Data Source</a:t>
            </a:r>
          </a:p>
          <a:p>
            <a:pPr marL="0" indent="0">
              <a:buNone/>
            </a:pPr>
            <a:r>
              <a:rPr lang="en-US" dirty="0">
                <a:latin typeface="Calibri" panose="020F0502020204030204" pitchFamily="34" charset="0"/>
                <a:cs typeface="Calibri" panose="020F0502020204030204" pitchFamily="34" charset="0"/>
              </a:rPr>
              <a:t>The data source page loads up after configuring the Tableau connector and successfully signing</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in. This is how the page looks like</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2986F52-060E-22CA-C6CF-ABC44E1A14C9}"/>
              </a:ext>
            </a:extLst>
          </p:cNvPr>
          <p:cNvPicPr>
            <a:picLocks noChangeAspect="1"/>
          </p:cNvPicPr>
          <p:nvPr/>
        </p:nvPicPr>
        <p:blipFill>
          <a:blip r:embed="rId2"/>
          <a:stretch>
            <a:fillRect/>
          </a:stretch>
        </p:blipFill>
        <p:spPr>
          <a:xfrm>
            <a:off x="1022887" y="3490784"/>
            <a:ext cx="5749872" cy="3070568"/>
          </a:xfrm>
          <a:prstGeom prst="rect">
            <a:avLst/>
          </a:prstGeom>
        </p:spPr>
      </p:pic>
    </p:spTree>
    <p:extLst>
      <p:ext uri="{BB962C8B-B14F-4D97-AF65-F5344CB8AC3E}">
        <p14:creationId xmlns:p14="http://schemas.microsoft.com/office/powerpoint/2010/main" val="247534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E073767-130C-58ED-2AEA-54460B93339C}"/>
              </a:ext>
            </a:extLst>
          </p:cNvPr>
          <p:cNvSpPr>
            <a:spLocks noGrp="1"/>
          </p:cNvSpPr>
          <p:nvPr>
            <p:ph idx="1"/>
          </p:nvPr>
        </p:nvSpPr>
        <p:spPr>
          <a:xfrm>
            <a:off x="815546" y="197708"/>
            <a:ext cx="11207578" cy="6425514"/>
          </a:xfrm>
        </p:spPr>
        <p:txBody>
          <a:bodyPr/>
          <a:lstStyle/>
          <a:p>
            <a:pPr marL="0" indent="0">
              <a:buNone/>
            </a:pPr>
            <a:r>
              <a:rPr lang="en-US" dirty="0">
                <a:latin typeface="Calibri" panose="020F0502020204030204" pitchFamily="34" charset="0"/>
                <a:cs typeface="Calibri" panose="020F0502020204030204" pitchFamily="34" charset="0"/>
              </a:rPr>
              <a:t>Select the data source name option and give a unique name to the database you are using. It’s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considered a good practice to have a unique name as it makes it much easier for users to identify</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the database from which data is being fetched.</a:t>
            </a:r>
          </a:p>
          <a:p>
            <a:pPr marL="0" indent="0">
              <a:buNone/>
            </a:pPr>
            <a:r>
              <a:rPr lang="en-US" dirty="0">
                <a:latin typeface="Calibri" panose="020F0502020204030204" pitchFamily="34" charset="0"/>
                <a:cs typeface="Calibri" panose="020F0502020204030204" pitchFamily="34" charset="0"/>
              </a:rPr>
              <a:t>To select the desired schema, you can use the schema drop-down list from the column on the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left. You can also perform a text-based search to find the desired option. Now similarly find and</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select the desired table and drag it onto the canvas.</a:t>
            </a:r>
          </a:p>
          <a:p>
            <a:pPr marL="0" indent="0">
              <a:buNone/>
            </a:pPr>
            <a:r>
              <a:rPr lang="en-US" sz="2400" b="1" dirty="0">
                <a:latin typeface="Calibri" panose="020F0502020204030204" pitchFamily="34" charset="0"/>
                <a:cs typeface="Calibri" panose="020F0502020204030204" pitchFamily="34" charset="0"/>
              </a:rPr>
              <a:t>3.4 Export Data From Data-Base</a:t>
            </a:r>
          </a:p>
          <a:p>
            <a:pPr marL="0" indent="0">
              <a:buNone/>
            </a:pPr>
            <a:r>
              <a:rPr lang="en-US" dirty="0">
                <a:latin typeface="Calibri" panose="020F0502020204030204" pitchFamily="34" charset="0"/>
                <a:cs typeface="Calibri" panose="020F0502020204030204" pitchFamily="34" charset="0"/>
              </a:rPr>
              <a:t>Data Export from Database - The data in a stored database is exported as a CSV file to be used for Data Pre-processing.</a:t>
            </a:r>
          </a:p>
          <a:p>
            <a:pPr marL="0" indent="0">
              <a:buNone/>
            </a:pPr>
            <a:r>
              <a:rPr lang="en-US" sz="2400" b="1" dirty="0">
                <a:latin typeface="Calibri" panose="020F0502020204030204" pitchFamily="34" charset="0"/>
                <a:cs typeface="Calibri" panose="020F0502020204030204" pitchFamily="34" charset="0"/>
              </a:rPr>
              <a:t>3.5 Deployment</a:t>
            </a:r>
            <a:br>
              <a:rPr lang="en-US" sz="2400"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Once you’ve completed your dashboard, follow these steps:- Server, Tableau Public, Save to Tableau Public As. You may be prompted to log into your Tableau Public profile first if this is your first time publishing.</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945101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351A07-4F93-141D-8719-77C60408DCE5}"/>
              </a:ext>
            </a:extLst>
          </p:cNvPr>
          <p:cNvPicPr>
            <a:picLocks noGrp="1" noChangeAspect="1"/>
          </p:cNvPicPr>
          <p:nvPr>
            <p:ph idx="1"/>
          </p:nvPr>
        </p:nvPicPr>
        <p:blipFill>
          <a:blip r:embed="rId2"/>
          <a:stretch>
            <a:fillRect/>
          </a:stretch>
        </p:blipFill>
        <p:spPr>
          <a:xfrm>
            <a:off x="2086175" y="115509"/>
            <a:ext cx="8713632" cy="4989361"/>
          </a:xfrm>
          <a:prstGeom prst="rect">
            <a:avLst/>
          </a:prstGeom>
        </p:spPr>
      </p:pic>
      <p:sp>
        <p:nvSpPr>
          <p:cNvPr id="6" name="TextBox 5">
            <a:extLst>
              <a:ext uri="{FF2B5EF4-FFF2-40B4-BE49-F238E27FC236}">
                <a16:creationId xmlns:a16="http://schemas.microsoft.com/office/drawing/2014/main" id="{79CCA572-1A2E-372F-27FE-0BA795DBFC6E}"/>
              </a:ext>
            </a:extLst>
          </p:cNvPr>
          <p:cNvSpPr txBox="1"/>
          <p:nvPr/>
        </p:nvSpPr>
        <p:spPr>
          <a:xfrm>
            <a:off x="914400" y="5399903"/>
            <a:ext cx="10948086"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Tableau Public cannot host live connections, so you’ll need to convert your connection to an extract (like a frozen screenshot of your data).</a:t>
            </a:r>
          </a:p>
        </p:txBody>
      </p:sp>
    </p:spTree>
    <p:extLst>
      <p:ext uri="{BB962C8B-B14F-4D97-AF65-F5344CB8AC3E}">
        <p14:creationId xmlns:p14="http://schemas.microsoft.com/office/powerpoint/2010/main" val="274111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6DB1395-A479-31E6-4E4E-89070F8FC1FE}"/>
              </a:ext>
            </a:extLst>
          </p:cNvPr>
          <p:cNvPicPr>
            <a:picLocks noGrp="1" noChangeAspect="1"/>
          </p:cNvPicPr>
          <p:nvPr>
            <p:ph idx="1"/>
          </p:nvPr>
        </p:nvPicPr>
        <p:blipFill>
          <a:blip r:embed="rId2"/>
          <a:stretch>
            <a:fillRect/>
          </a:stretch>
        </p:blipFill>
        <p:spPr>
          <a:xfrm>
            <a:off x="874238" y="1018021"/>
            <a:ext cx="11145838" cy="4821958"/>
          </a:xfrm>
          <a:prstGeom prst="rect">
            <a:avLst/>
          </a:prstGeom>
        </p:spPr>
      </p:pic>
      <p:sp>
        <p:nvSpPr>
          <p:cNvPr id="3" name="TextBox 2">
            <a:extLst>
              <a:ext uri="{FF2B5EF4-FFF2-40B4-BE49-F238E27FC236}">
                <a16:creationId xmlns:a16="http://schemas.microsoft.com/office/drawing/2014/main" id="{F2299AEC-3E02-25CE-9809-B3C2B9D56941}"/>
              </a:ext>
            </a:extLst>
          </p:cNvPr>
          <p:cNvSpPr txBox="1"/>
          <p:nvPr/>
        </p:nvSpPr>
        <p:spPr>
          <a:xfrm>
            <a:off x="874239" y="510916"/>
            <a:ext cx="11145837"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Here in the below screenshot, we can see that out workbook has been published to tableau public.</a:t>
            </a:r>
          </a:p>
        </p:txBody>
      </p:sp>
    </p:spTree>
    <p:extLst>
      <p:ext uri="{BB962C8B-B14F-4D97-AF65-F5344CB8AC3E}">
        <p14:creationId xmlns:p14="http://schemas.microsoft.com/office/powerpoint/2010/main" val="39318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BBB9F-C28D-BA51-97F9-BD7E69F5FC7A}"/>
              </a:ext>
            </a:extLst>
          </p:cNvPr>
          <p:cNvSpPr>
            <a:spLocks noGrp="1"/>
          </p:cNvSpPr>
          <p:nvPr>
            <p:ph type="title"/>
          </p:nvPr>
        </p:nvSpPr>
        <p:spPr>
          <a:xfrm>
            <a:off x="7769683" y="1718840"/>
            <a:ext cx="4139514" cy="1710160"/>
          </a:xfrm>
        </p:spPr>
        <p:txBody>
          <a:bodyPr vert="horz" lIns="91440" tIns="45720" rIns="91440" bIns="45720" rtlCol="0" anchor="b">
            <a:normAutofit fontScale="90000"/>
          </a:bodyPr>
          <a:lstStyle/>
          <a:p>
            <a:pPr algn="ctr"/>
            <a:r>
              <a:rPr lang="en-US" sz="6000" cap="all" dirty="0"/>
              <a:t>3) Unit Test Cases</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graphicFrame>
        <p:nvGraphicFramePr>
          <p:cNvPr id="5" name="Table 4">
            <a:extLst>
              <a:ext uri="{FF2B5EF4-FFF2-40B4-BE49-F238E27FC236}">
                <a16:creationId xmlns:a16="http://schemas.microsoft.com/office/drawing/2014/main" id="{EA2AF34D-0E22-5FE9-6F34-F56F0630E55F}"/>
              </a:ext>
            </a:extLst>
          </p:cNvPr>
          <p:cNvGraphicFramePr>
            <a:graphicFrameLocks noGrp="1"/>
          </p:cNvGraphicFramePr>
          <p:nvPr>
            <p:extLst>
              <p:ext uri="{D42A27DB-BD31-4B8C-83A1-F6EECF244321}">
                <p14:modId xmlns:p14="http://schemas.microsoft.com/office/powerpoint/2010/main" val="564165774"/>
              </p:ext>
            </p:extLst>
          </p:nvPr>
        </p:nvGraphicFramePr>
        <p:xfrm>
          <a:off x="1350910" y="1583722"/>
          <a:ext cx="5659223" cy="3344996"/>
        </p:xfrm>
        <a:graphic>
          <a:graphicData uri="http://schemas.openxmlformats.org/drawingml/2006/table">
            <a:tbl>
              <a:tblPr/>
              <a:tblGrid>
                <a:gridCol w="2628393">
                  <a:extLst>
                    <a:ext uri="{9D8B030D-6E8A-4147-A177-3AD203B41FA5}">
                      <a16:colId xmlns:a16="http://schemas.microsoft.com/office/drawing/2014/main" val="484767883"/>
                    </a:ext>
                  </a:extLst>
                </a:gridCol>
                <a:gridCol w="3030830">
                  <a:extLst>
                    <a:ext uri="{9D8B030D-6E8A-4147-A177-3AD203B41FA5}">
                      <a16:colId xmlns:a16="http://schemas.microsoft.com/office/drawing/2014/main" val="1777649993"/>
                    </a:ext>
                  </a:extLst>
                </a:gridCol>
              </a:tblGrid>
              <a:tr h="269990">
                <a:tc>
                  <a:txBody>
                    <a:bodyPr/>
                    <a:lstStyle/>
                    <a:p>
                      <a:pPr algn="ctr" fontAlgn="t">
                        <a:spcBef>
                          <a:spcPts val="0"/>
                        </a:spcBef>
                        <a:spcAft>
                          <a:spcPts val="0"/>
                        </a:spcAft>
                      </a:pPr>
                      <a:r>
                        <a:rPr lang="en-IN" sz="1400" b="0" i="0" u="none" strike="noStrike">
                          <a:solidFill>
                            <a:srgbClr val="FFFFFF"/>
                          </a:solidFill>
                          <a:effectLst/>
                          <a:latin typeface="Calibri" panose="020F0502020204030204" pitchFamily="34" charset="0"/>
                        </a:rPr>
                        <a:t>Test Case Description</a:t>
                      </a:r>
                      <a:endParaRPr lang="en-IN" sz="2100" b="0" i="0" u="none" strike="noStrike">
                        <a:effectLst/>
                        <a:latin typeface="Arial" panose="020B0604020202020204" pitchFamily="34" charset="0"/>
                      </a:endParaRPr>
                    </a:p>
                  </a:txBody>
                  <a:tcPr marL="11231" marR="11231" marT="11231" marB="0">
                    <a:lnL>
                      <a:noFill/>
                    </a:lnL>
                    <a:lnR>
                      <a:noFill/>
                    </a:lnR>
                    <a:lnT>
                      <a:noFill/>
                    </a:lnT>
                    <a:lnB>
                      <a:noFill/>
                    </a:lnB>
                    <a:solidFill>
                      <a:srgbClr val="305496"/>
                    </a:solidFill>
                  </a:tcPr>
                </a:tc>
                <a:tc>
                  <a:txBody>
                    <a:bodyPr/>
                    <a:lstStyle/>
                    <a:p>
                      <a:pPr algn="ctr" fontAlgn="b">
                        <a:spcBef>
                          <a:spcPts val="0"/>
                        </a:spcBef>
                        <a:spcAft>
                          <a:spcPts val="0"/>
                        </a:spcAft>
                      </a:pPr>
                      <a:r>
                        <a:rPr lang="en-IN" sz="1400" b="0" i="0" u="none" strike="noStrike">
                          <a:solidFill>
                            <a:srgbClr val="FFFFFF"/>
                          </a:solidFill>
                          <a:effectLst/>
                          <a:latin typeface="Calibri" panose="020F0502020204030204" pitchFamily="34" charset="0"/>
                        </a:rPr>
                        <a:t>Expected Results</a:t>
                      </a:r>
                      <a:endParaRPr lang="en-IN" sz="2100" b="0" i="0" u="none" strike="noStrike">
                        <a:effectLst/>
                        <a:latin typeface="Arial" panose="020B0604020202020204" pitchFamily="34" charset="0"/>
                      </a:endParaRPr>
                    </a:p>
                  </a:txBody>
                  <a:tcPr marL="11231" marR="11231" marT="11231" marB="0" anchor="b">
                    <a:lnL>
                      <a:noFill/>
                    </a:lnL>
                    <a:lnR>
                      <a:noFill/>
                    </a:lnR>
                    <a:lnT>
                      <a:noFill/>
                    </a:lnT>
                    <a:lnB>
                      <a:noFill/>
                    </a:lnB>
                    <a:solidFill>
                      <a:srgbClr val="305496"/>
                    </a:solidFill>
                  </a:tcPr>
                </a:tc>
                <a:extLst>
                  <a:ext uri="{0D108BD9-81ED-4DB2-BD59-A6C34878D82A}">
                    <a16:rowId xmlns:a16="http://schemas.microsoft.com/office/drawing/2014/main" val="3509752813"/>
                  </a:ext>
                </a:extLst>
              </a:tr>
              <a:tr h="485622">
                <a:tc>
                  <a:txBody>
                    <a:bodyPr/>
                    <a:lstStyle/>
                    <a:p>
                      <a:pPr algn="l" fontAlgn="t">
                        <a:spcBef>
                          <a:spcPts val="0"/>
                        </a:spcBef>
                        <a:spcAft>
                          <a:spcPts val="0"/>
                        </a:spcAft>
                      </a:pPr>
                      <a:r>
                        <a:rPr lang="en-IN" sz="1400" b="0" i="0" u="none" strike="noStrike">
                          <a:solidFill>
                            <a:srgbClr val="000000"/>
                          </a:solidFill>
                          <a:effectLst/>
                          <a:latin typeface="Calibri" panose="020F0502020204030204" pitchFamily="34" charset="0"/>
                        </a:rPr>
                        <a:t>Total Debt Indicator</a:t>
                      </a:r>
                      <a:endParaRPr lang="en-IN" sz="2100" b="0" i="0" u="none" strike="noStrike">
                        <a:effectLst/>
                        <a:latin typeface="Arial" panose="020B0604020202020204" pitchFamily="34" charset="0"/>
                      </a:endParaRPr>
                    </a:p>
                  </a:txBody>
                  <a:tcPr marL="11231" marR="11231" marT="11231" marB="0">
                    <a:lnL>
                      <a:noFill/>
                    </a:lnL>
                    <a:lnR>
                      <a:noFill/>
                    </a:lnR>
                    <a:lnT>
                      <a:noFill/>
                    </a:lnT>
                    <a:lnB>
                      <a:noFill/>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It is an detailed indicator of the debt ranges</a:t>
                      </a:r>
                      <a:endParaRPr lang="en-IN" sz="2100" b="0" i="0" u="none" strike="noStrike">
                        <a:effectLst/>
                        <a:latin typeface="Arial" panose="020B0604020202020204" pitchFamily="34" charset="0"/>
                      </a:endParaRPr>
                    </a:p>
                  </a:txBody>
                  <a:tcPr marL="11231" marR="11231" marT="11231" marB="0" anchor="b">
                    <a:lnL>
                      <a:noFill/>
                    </a:lnL>
                    <a:lnR>
                      <a:noFill/>
                    </a:lnR>
                    <a:lnT>
                      <a:noFill/>
                    </a:lnT>
                    <a:lnB>
                      <a:noFill/>
                    </a:lnB>
                  </a:tcPr>
                </a:tc>
                <a:extLst>
                  <a:ext uri="{0D108BD9-81ED-4DB2-BD59-A6C34878D82A}">
                    <a16:rowId xmlns:a16="http://schemas.microsoft.com/office/drawing/2014/main" val="2884684135"/>
                  </a:ext>
                </a:extLst>
              </a:tr>
              <a:tr h="485622">
                <a:tc>
                  <a:txBody>
                    <a:bodyPr/>
                    <a:lstStyle/>
                    <a:p>
                      <a:pPr algn="l" fontAlgn="t">
                        <a:spcBef>
                          <a:spcPts val="0"/>
                        </a:spcBef>
                        <a:spcAft>
                          <a:spcPts val="0"/>
                        </a:spcAft>
                      </a:pPr>
                      <a:r>
                        <a:rPr lang="en-IN" sz="1400" b="0" i="0" u="none" strike="noStrike">
                          <a:solidFill>
                            <a:srgbClr val="000000"/>
                          </a:solidFill>
                          <a:effectLst/>
                          <a:latin typeface="Calibri" panose="020F0502020204030204" pitchFamily="34" charset="0"/>
                        </a:rPr>
                        <a:t>Series Code Slicer</a:t>
                      </a:r>
                      <a:endParaRPr lang="en-IN" sz="2100" b="0" i="0" u="none" strike="noStrike">
                        <a:effectLst/>
                        <a:latin typeface="Arial" panose="020B0604020202020204" pitchFamily="34" charset="0"/>
                      </a:endParaRPr>
                    </a:p>
                  </a:txBody>
                  <a:tcPr marL="11231" marR="11231" marT="11231" marB="0">
                    <a:lnL>
                      <a:noFill/>
                    </a:lnL>
                    <a:lnR>
                      <a:noFill/>
                    </a:lnR>
                    <a:lnT>
                      <a:noFill/>
                    </a:lnT>
                    <a:lnB>
                      <a:noFill/>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When clicked on the slicer, a dropdown occur with various series code.</a:t>
                      </a:r>
                      <a:endParaRPr lang="en-IN" sz="2100" b="0" i="0" u="none" strike="noStrike">
                        <a:effectLst/>
                        <a:latin typeface="Arial" panose="020B0604020202020204" pitchFamily="34" charset="0"/>
                      </a:endParaRPr>
                    </a:p>
                  </a:txBody>
                  <a:tcPr marL="11231" marR="11231" marT="11231" marB="0" anchor="b">
                    <a:lnL>
                      <a:noFill/>
                    </a:lnL>
                    <a:lnR>
                      <a:noFill/>
                    </a:lnR>
                    <a:lnT>
                      <a:noFill/>
                    </a:lnT>
                    <a:lnB>
                      <a:noFill/>
                    </a:lnB>
                  </a:tcPr>
                </a:tc>
                <a:extLst>
                  <a:ext uri="{0D108BD9-81ED-4DB2-BD59-A6C34878D82A}">
                    <a16:rowId xmlns:a16="http://schemas.microsoft.com/office/drawing/2014/main" val="2192795316"/>
                  </a:ext>
                </a:extLst>
              </a:tr>
              <a:tr h="701254">
                <a:tc>
                  <a:txBody>
                    <a:bodyPr/>
                    <a:lstStyle/>
                    <a:p>
                      <a:pPr algn="l" fontAlgn="t">
                        <a:spcBef>
                          <a:spcPts val="0"/>
                        </a:spcBef>
                        <a:spcAft>
                          <a:spcPts val="0"/>
                        </a:spcAft>
                      </a:pPr>
                      <a:r>
                        <a:rPr lang="en-IN" sz="1400" b="0" i="0" u="none" strike="noStrike" dirty="0">
                          <a:solidFill>
                            <a:srgbClr val="000000"/>
                          </a:solidFill>
                          <a:effectLst/>
                          <a:latin typeface="Calibri" panose="020F0502020204030204" pitchFamily="34" charset="0"/>
                        </a:rPr>
                        <a:t>Region Country Slicer</a:t>
                      </a:r>
                      <a:endParaRPr lang="en-IN" sz="2100" b="0" i="0" u="none" strike="noStrike" dirty="0">
                        <a:effectLst/>
                        <a:latin typeface="Arial" panose="020B0604020202020204" pitchFamily="34" charset="0"/>
                      </a:endParaRPr>
                    </a:p>
                  </a:txBody>
                  <a:tcPr marL="11231" marR="11231" marT="11231" marB="0">
                    <a:lnL>
                      <a:noFill/>
                    </a:lnL>
                    <a:lnR>
                      <a:noFill/>
                    </a:lnR>
                    <a:lnT>
                      <a:noFill/>
                    </a:lnT>
                    <a:lnB>
                      <a:noFill/>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When clicked on the slicer, a dropdown occur with the availbale regions across the entire world.</a:t>
                      </a:r>
                      <a:endParaRPr lang="en-IN" sz="2100" b="0" i="0" u="none" strike="noStrike">
                        <a:effectLst/>
                        <a:latin typeface="Arial" panose="020B0604020202020204" pitchFamily="34" charset="0"/>
                      </a:endParaRPr>
                    </a:p>
                  </a:txBody>
                  <a:tcPr marL="11231" marR="11231" marT="11231" marB="0" anchor="b">
                    <a:lnL>
                      <a:noFill/>
                    </a:lnL>
                    <a:lnR>
                      <a:noFill/>
                    </a:lnR>
                    <a:lnT>
                      <a:noFill/>
                    </a:lnT>
                    <a:lnB>
                      <a:noFill/>
                    </a:lnB>
                  </a:tcPr>
                </a:tc>
                <a:extLst>
                  <a:ext uri="{0D108BD9-81ED-4DB2-BD59-A6C34878D82A}">
                    <a16:rowId xmlns:a16="http://schemas.microsoft.com/office/drawing/2014/main" val="3830104150"/>
                  </a:ext>
                </a:extLst>
              </a:tr>
              <a:tr h="701254">
                <a:tc>
                  <a:txBody>
                    <a:bodyPr/>
                    <a:lstStyle/>
                    <a:p>
                      <a:pPr algn="l" fontAlgn="t">
                        <a:spcBef>
                          <a:spcPts val="0"/>
                        </a:spcBef>
                        <a:spcAft>
                          <a:spcPts val="0"/>
                        </a:spcAft>
                      </a:pPr>
                      <a:r>
                        <a:rPr lang="en-IN" sz="1400" b="0" i="0" u="none" strike="noStrike">
                          <a:solidFill>
                            <a:srgbClr val="000000"/>
                          </a:solidFill>
                          <a:effectLst/>
                          <a:latin typeface="Calibri" panose="020F0502020204030204" pitchFamily="34" charset="0"/>
                        </a:rPr>
                        <a:t>Relationship between Series Code and Regions</a:t>
                      </a:r>
                      <a:endParaRPr lang="en-IN" sz="2100" b="0" i="0" u="none" strike="noStrike">
                        <a:effectLst/>
                        <a:latin typeface="Arial" panose="020B0604020202020204" pitchFamily="34" charset="0"/>
                      </a:endParaRPr>
                    </a:p>
                  </a:txBody>
                  <a:tcPr marL="11231" marR="11231" marT="11231" marB="0">
                    <a:lnL>
                      <a:noFill/>
                    </a:lnL>
                    <a:lnR>
                      <a:noFill/>
                    </a:lnR>
                    <a:lnT>
                      <a:noFill/>
                    </a:lnT>
                    <a:lnB>
                      <a:noFill/>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Particular selection of Series Code and Regions shows the debt level from low to high (green to red)</a:t>
                      </a:r>
                      <a:endParaRPr lang="en-IN" sz="2100" b="0" i="0" u="none" strike="noStrike">
                        <a:effectLst/>
                        <a:latin typeface="Arial" panose="020B0604020202020204" pitchFamily="34" charset="0"/>
                      </a:endParaRPr>
                    </a:p>
                  </a:txBody>
                  <a:tcPr marL="11231" marR="11231" marT="11231" marB="0" anchor="b">
                    <a:lnL>
                      <a:noFill/>
                    </a:lnL>
                    <a:lnR>
                      <a:noFill/>
                    </a:lnR>
                    <a:lnT>
                      <a:noFill/>
                    </a:lnT>
                    <a:lnB>
                      <a:noFill/>
                    </a:lnB>
                  </a:tcPr>
                </a:tc>
                <a:extLst>
                  <a:ext uri="{0D108BD9-81ED-4DB2-BD59-A6C34878D82A}">
                    <a16:rowId xmlns:a16="http://schemas.microsoft.com/office/drawing/2014/main" val="2091017691"/>
                  </a:ext>
                </a:extLst>
              </a:tr>
              <a:tr h="701254">
                <a:tc>
                  <a:txBody>
                    <a:bodyPr/>
                    <a:lstStyle/>
                    <a:p>
                      <a:pPr algn="l" fontAlgn="t">
                        <a:spcBef>
                          <a:spcPts val="0"/>
                        </a:spcBef>
                        <a:spcAft>
                          <a:spcPts val="0"/>
                        </a:spcAft>
                      </a:pPr>
                      <a:r>
                        <a:rPr lang="en-IN" sz="1400" b="0" i="0" u="none" strike="noStrike">
                          <a:solidFill>
                            <a:srgbClr val="000000"/>
                          </a:solidFill>
                          <a:effectLst/>
                          <a:latin typeface="Calibri" panose="020F0502020204030204" pitchFamily="34" charset="0"/>
                        </a:rPr>
                        <a:t>Total amount of Debt owned by the countries</a:t>
                      </a:r>
                      <a:endParaRPr lang="en-IN" sz="2100" b="0" i="0" u="none" strike="noStrike">
                        <a:effectLst/>
                        <a:latin typeface="Arial" panose="020B0604020202020204" pitchFamily="34" charset="0"/>
                      </a:endParaRPr>
                    </a:p>
                  </a:txBody>
                  <a:tcPr marL="11231" marR="11231" marT="11231" marB="0">
                    <a:lnL>
                      <a:noFill/>
                    </a:lnL>
                    <a:lnR>
                      <a:noFill/>
                    </a:lnR>
                    <a:lnT>
                      <a:noFill/>
                    </a:lnT>
                    <a:lnB>
                      <a:noFill/>
                    </a:lnB>
                  </a:tcPr>
                </a:tc>
                <a:tc>
                  <a:txBody>
                    <a:bodyPr/>
                    <a:lstStyle/>
                    <a:p>
                      <a:pPr algn="l" fontAlgn="b">
                        <a:spcBef>
                          <a:spcPts val="0"/>
                        </a:spcBef>
                        <a:spcAft>
                          <a:spcPts val="0"/>
                        </a:spcAft>
                      </a:pPr>
                      <a:r>
                        <a:rPr lang="en-IN" sz="1400" b="0" i="0" u="none" strike="noStrike" dirty="0">
                          <a:solidFill>
                            <a:srgbClr val="000000"/>
                          </a:solidFill>
                          <a:effectLst/>
                          <a:latin typeface="Calibri" panose="020F0502020204030204" pitchFamily="34" charset="0"/>
                        </a:rPr>
                        <a:t>Will go through the world map completely, on selecting the regions their debt amount will be highlighted</a:t>
                      </a:r>
                      <a:endParaRPr lang="en-IN" sz="2100" b="0" i="0" u="none" strike="noStrike" dirty="0">
                        <a:effectLst/>
                        <a:latin typeface="Arial" panose="020B0604020202020204" pitchFamily="34" charset="0"/>
                      </a:endParaRPr>
                    </a:p>
                  </a:txBody>
                  <a:tcPr marL="11231" marR="11231" marT="11231" marB="0" anchor="b">
                    <a:lnL>
                      <a:noFill/>
                    </a:lnL>
                    <a:lnR>
                      <a:noFill/>
                    </a:lnR>
                    <a:lnT>
                      <a:noFill/>
                    </a:lnT>
                    <a:lnB>
                      <a:noFill/>
                    </a:lnB>
                  </a:tcPr>
                </a:tc>
                <a:extLst>
                  <a:ext uri="{0D108BD9-81ED-4DB2-BD59-A6C34878D82A}">
                    <a16:rowId xmlns:a16="http://schemas.microsoft.com/office/drawing/2014/main" val="788439188"/>
                  </a:ext>
                </a:extLst>
              </a:tr>
            </a:tbl>
          </a:graphicData>
        </a:graphic>
      </p:graphicFrame>
    </p:spTree>
    <p:extLst>
      <p:ext uri="{BB962C8B-B14F-4D97-AF65-F5344CB8AC3E}">
        <p14:creationId xmlns:p14="http://schemas.microsoft.com/office/powerpoint/2010/main" val="302590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2">
                <a:lumMod val="25000"/>
                <a:lumOff val="75000"/>
              </a:schemeClr>
            </a:gs>
            <a:gs pos="10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026DA6-E337-A0A5-B362-E51FEB20780B}"/>
              </a:ext>
            </a:extLst>
          </p:cNvPr>
          <p:cNvSpPr>
            <a:spLocks noGrp="1"/>
          </p:cNvSpPr>
          <p:nvPr>
            <p:ph type="body" idx="1"/>
          </p:nvPr>
        </p:nvSpPr>
        <p:spPr>
          <a:xfrm>
            <a:off x="5886450" y="3714750"/>
            <a:ext cx="4491546" cy="1644902"/>
          </a:xfrm>
        </p:spPr>
        <p:txBody>
          <a:bodyPr>
            <a:normAutofit/>
          </a:bodyPr>
          <a:lstStyle/>
          <a:p>
            <a:r>
              <a:rPr lang="en-US" sz="6000" i="1" dirty="0">
                <a:solidFill>
                  <a:schemeClr val="bg1"/>
                </a:solidFill>
                <a:latin typeface="Calibri" panose="020F0502020204030204" pitchFamily="34" charset="0"/>
                <a:cs typeface="Calibri" panose="020F0502020204030204" pitchFamily="34" charset="0"/>
              </a:rPr>
              <a:t>THANK YOU.</a:t>
            </a:r>
            <a:endParaRPr lang="en-IN" sz="6000"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057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A605-EBF2-A4B1-8F0A-309EE842FE8C}"/>
              </a:ext>
            </a:extLst>
          </p:cNvPr>
          <p:cNvSpPr>
            <a:spLocks noGrp="1"/>
          </p:cNvSpPr>
          <p:nvPr>
            <p:ph type="title"/>
          </p:nvPr>
        </p:nvSpPr>
        <p:spPr>
          <a:xfrm>
            <a:off x="1371600" y="685800"/>
            <a:ext cx="9601200" cy="793376"/>
          </a:xfrm>
        </p:spPr>
        <p:txBody>
          <a:bodyPr>
            <a:normAutofit/>
          </a:bodyPr>
          <a:lstStyle/>
          <a:p>
            <a:r>
              <a:rPr lang="en-US" sz="4000" dirty="0">
                <a:latin typeface="Calibri" panose="020F0502020204030204" pitchFamily="34" charset="0"/>
                <a:cs typeface="Calibri" panose="020F0502020204030204" pitchFamily="34" charset="0"/>
              </a:rPr>
              <a:t>PROJECT DETAILS </a:t>
            </a:r>
            <a:endParaRPr lang="en-IN" sz="4000" dirty="0">
              <a:latin typeface="Calibri" panose="020F0502020204030204" pitchFamily="34" charset="0"/>
              <a:cs typeface="Calibri" panose="020F0502020204030204" pitchFamily="34" charset="0"/>
            </a:endParaRPr>
          </a:p>
        </p:txBody>
      </p:sp>
      <p:graphicFrame>
        <p:nvGraphicFramePr>
          <p:cNvPr id="5" name="Table 5">
            <a:extLst>
              <a:ext uri="{FF2B5EF4-FFF2-40B4-BE49-F238E27FC236}">
                <a16:creationId xmlns:a16="http://schemas.microsoft.com/office/drawing/2014/main" id="{2A911099-E630-6D57-C209-D855B290195B}"/>
              </a:ext>
            </a:extLst>
          </p:cNvPr>
          <p:cNvGraphicFramePr>
            <a:graphicFrameLocks noGrp="1"/>
          </p:cNvGraphicFramePr>
          <p:nvPr>
            <p:ph idx="1"/>
            <p:extLst>
              <p:ext uri="{D42A27DB-BD31-4B8C-83A1-F6EECF244321}">
                <p14:modId xmlns:p14="http://schemas.microsoft.com/office/powerpoint/2010/main" val="1518940935"/>
              </p:ext>
            </p:extLst>
          </p:nvPr>
        </p:nvGraphicFramePr>
        <p:xfrm>
          <a:off x="1613646" y="2088776"/>
          <a:ext cx="9430871" cy="2286565"/>
        </p:xfrm>
        <a:graphic>
          <a:graphicData uri="http://schemas.openxmlformats.org/drawingml/2006/table">
            <a:tbl>
              <a:tblPr lastCol="1" bandRow="1" bandCol="1">
                <a:tableStyleId>{00A15C55-8517-42AA-B614-E9B94910E393}</a:tableStyleId>
              </a:tblPr>
              <a:tblGrid>
                <a:gridCol w="3200401">
                  <a:extLst>
                    <a:ext uri="{9D8B030D-6E8A-4147-A177-3AD203B41FA5}">
                      <a16:colId xmlns:a16="http://schemas.microsoft.com/office/drawing/2014/main" val="3805849043"/>
                    </a:ext>
                  </a:extLst>
                </a:gridCol>
                <a:gridCol w="6230470">
                  <a:extLst>
                    <a:ext uri="{9D8B030D-6E8A-4147-A177-3AD203B41FA5}">
                      <a16:colId xmlns:a16="http://schemas.microsoft.com/office/drawing/2014/main" val="2603815741"/>
                    </a:ext>
                  </a:extLst>
                </a:gridCol>
              </a:tblGrid>
              <a:tr h="457313">
                <a:tc>
                  <a:txBody>
                    <a:bodyPr/>
                    <a:lstStyle/>
                    <a:p>
                      <a:r>
                        <a:rPr lang="en-IN" sz="2400" dirty="0">
                          <a:latin typeface="Calibri" panose="020F0502020204030204" pitchFamily="34" charset="0"/>
                          <a:cs typeface="Calibri" panose="020F0502020204030204" pitchFamily="34" charset="0"/>
                        </a:rPr>
                        <a:t>Project Title</a:t>
                      </a:r>
                    </a:p>
                  </a:txBody>
                  <a:tcPr/>
                </a:tc>
                <a:tc>
                  <a:txBody>
                    <a:bodyPr/>
                    <a:lstStyle/>
                    <a:p>
                      <a:r>
                        <a:rPr lang="en-IN" sz="2400" dirty="0" err="1">
                          <a:latin typeface="Calibri" panose="020F0502020204030204" pitchFamily="34" charset="0"/>
                          <a:cs typeface="Calibri" panose="020F0502020204030204" pitchFamily="34" charset="0"/>
                        </a:rPr>
                        <a:t>Analyze</a:t>
                      </a:r>
                      <a:r>
                        <a:rPr lang="en-IN" sz="2400" dirty="0">
                          <a:latin typeface="Calibri" panose="020F0502020204030204" pitchFamily="34" charset="0"/>
                          <a:cs typeface="Calibri" panose="020F0502020204030204" pitchFamily="34" charset="0"/>
                        </a:rPr>
                        <a:t> International Debt Statistics</a:t>
                      </a:r>
                    </a:p>
                  </a:txBody>
                  <a:tcPr/>
                </a:tc>
                <a:extLst>
                  <a:ext uri="{0D108BD9-81ED-4DB2-BD59-A6C34878D82A}">
                    <a16:rowId xmlns:a16="http://schemas.microsoft.com/office/drawing/2014/main" val="2501305091"/>
                  </a:ext>
                </a:extLst>
              </a:tr>
              <a:tr h="457313">
                <a:tc>
                  <a:txBody>
                    <a:bodyPr/>
                    <a:lstStyle/>
                    <a:p>
                      <a:r>
                        <a:rPr lang="en-IN" sz="2400" dirty="0">
                          <a:latin typeface="Calibri" panose="020F0502020204030204" pitchFamily="34" charset="0"/>
                          <a:cs typeface="Calibri" panose="020F0502020204030204" pitchFamily="34" charset="0"/>
                        </a:rPr>
                        <a:t>Technologies</a:t>
                      </a:r>
                    </a:p>
                  </a:txBody>
                  <a:tcPr/>
                </a:tc>
                <a:tc>
                  <a:txBody>
                    <a:bodyPr/>
                    <a:lstStyle/>
                    <a:p>
                      <a:r>
                        <a:rPr lang="en-IN" sz="2400" dirty="0">
                          <a:latin typeface="Calibri" panose="020F0502020204030204" pitchFamily="34" charset="0"/>
                          <a:cs typeface="Calibri" panose="020F0502020204030204" pitchFamily="34" charset="0"/>
                        </a:rPr>
                        <a:t>Business Intelligence</a:t>
                      </a:r>
                    </a:p>
                  </a:txBody>
                  <a:tcPr/>
                </a:tc>
                <a:extLst>
                  <a:ext uri="{0D108BD9-81ED-4DB2-BD59-A6C34878D82A}">
                    <a16:rowId xmlns:a16="http://schemas.microsoft.com/office/drawing/2014/main" val="1350962786"/>
                  </a:ext>
                </a:extLst>
              </a:tr>
              <a:tr h="457313">
                <a:tc>
                  <a:txBody>
                    <a:bodyPr/>
                    <a:lstStyle/>
                    <a:p>
                      <a:r>
                        <a:rPr lang="en-IN" sz="2400" dirty="0">
                          <a:latin typeface="Calibri" panose="020F0502020204030204" pitchFamily="34" charset="0"/>
                          <a:cs typeface="Calibri" panose="020F0502020204030204" pitchFamily="34" charset="0"/>
                        </a:rPr>
                        <a:t>Domain </a:t>
                      </a:r>
                    </a:p>
                  </a:txBody>
                  <a:tcPr/>
                </a:tc>
                <a:tc>
                  <a:txBody>
                    <a:bodyPr/>
                    <a:lstStyle/>
                    <a:p>
                      <a:r>
                        <a:rPr lang="en-IN" sz="2400" dirty="0">
                          <a:latin typeface="Calibri" panose="020F0502020204030204" pitchFamily="34" charset="0"/>
                          <a:cs typeface="Calibri" panose="020F0502020204030204" pitchFamily="34" charset="0"/>
                        </a:rPr>
                        <a:t>Finance</a:t>
                      </a:r>
                    </a:p>
                  </a:txBody>
                  <a:tcPr/>
                </a:tc>
                <a:extLst>
                  <a:ext uri="{0D108BD9-81ED-4DB2-BD59-A6C34878D82A}">
                    <a16:rowId xmlns:a16="http://schemas.microsoft.com/office/drawing/2014/main" val="2102923437"/>
                  </a:ext>
                </a:extLst>
              </a:tr>
              <a:tr h="457313">
                <a:tc>
                  <a:txBody>
                    <a:bodyPr/>
                    <a:lstStyle/>
                    <a:p>
                      <a:r>
                        <a:rPr lang="en-IN" sz="2400" dirty="0">
                          <a:latin typeface="Calibri" panose="020F0502020204030204" pitchFamily="34" charset="0"/>
                          <a:cs typeface="Calibri" panose="020F0502020204030204" pitchFamily="34" charset="0"/>
                        </a:rPr>
                        <a:t>Project Difficulties level </a:t>
                      </a:r>
                    </a:p>
                  </a:txBody>
                  <a:tcPr/>
                </a:tc>
                <a:tc>
                  <a:txBody>
                    <a:bodyPr/>
                    <a:lstStyle/>
                    <a:p>
                      <a:r>
                        <a:rPr lang="en-IN" sz="2400" dirty="0">
                          <a:latin typeface="Calibri" panose="020F0502020204030204" pitchFamily="34" charset="0"/>
                          <a:cs typeface="Calibri" panose="020F0502020204030204" pitchFamily="34" charset="0"/>
                        </a:rPr>
                        <a:t>Intermediate</a:t>
                      </a:r>
                    </a:p>
                  </a:txBody>
                  <a:tcPr/>
                </a:tc>
                <a:extLst>
                  <a:ext uri="{0D108BD9-81ED-4DB2-BD59-A6C34878D82A}">
                    <a16:rowId xmlns:a16="http://schemas.microsoft.com/office/drawing/2014/main" val="2630452896"/>
                  </a:ext>
                </a:extLst>
              </a:tr>
              <a:tr h="457313">
                <a:tc>
                  <a:txBody>
                    <a:bodyPr/>
                    <a:lstStyle/>
                    <a:p>
                      <a:r>
                        <a:rPr lang="en-US" sz="2400" dirty="0">
                          <a:latin typeface="Calibri" panose="020F0502020204030204" pitchFamily="34" charset="0"/>
                          <a:cs typeface="Calibri" panose="020F0502020204030204" pitchFamily="34" charset="0"/>
                        </a:rPr>
                        <a:t>Tools used</a:t>
                      </a:r>
                      <a:endParaRPr lang="en-IN" sz="2400" dirty="0">
                        <a:latin typeface="Calibri" panose="020F0502020204030204" pitchFamily="34" charset="0"/>
                        <a:cs typeface="Calibri" panose="020F0502020204030204" pitchFamily="34" charset="0"/>
                      </a:endParaRPr>
                    </a:p>
                  </a:txBody>
                  <a:tcPr/>
                </a:tc>
                <a:tc>
                  <a:txBody>
                    <a:bodyPr/>
                    <a:lstStyle/>
                    <a:p>
                      <a:r>
                        <a:rPr lang="en-IN" sz="2400" dirty="0" err="1">
                          <a:latin typeface="Calibri" panose="020F0502020204030204" pitchFamily="34" charset="0"/>
                          <a:cs typeface="Calibri" panose="020F0502020204030204" pitchFamily="34" charset="0"/>
                        </a:rPr>
                        <a:t>Jupyter</a:t>
                      </a:r>
                      <a:r>
                        <a:rPr lang="en-IN" sz="2400" dirty="0">
                          <a:latin typeface="Calibri" panose="020F0502020204030204" pitchFamily="34" charset="0"/>
                          <a:cs typeface="Calibri" panose="020F0502020204030204" pitchFamily="34" charset="0"/>
                        </a:rPr>
                        <a:t> Notebook, tableau</a:t>
                      </a:r>
                    </a:p>
                  </a:txBody>
                  <a:tcPr/>
                </a:tc>
                <a:extLst>
                  <a:ext uri="{0D108BD9-81ED-4DB2-BD59-A6C34878D82A}">
                    <a16:rowId xmlns:a16="http://schemas.microsoft.com/office/drawing/2014/main" val="468916511"/>
                  </a:ext>
                </a:extLst>
              </a:tr>
            </a:tbl>
          </a:graphicData>
        </a:graphic>
      </p:graphicFrame>
    </p:spTree>
    <p:extLst>
      <p:ext uri="{BB962C8B-B14F-4D97-AF65-F5344CB8AC3E}">
        <p14:creationId xmlns:p14="http://schemas.microsoft.com/office/powerpoint/2010/main" val="371200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966C-FA06-1762-1A9E-3D6E19985A84}"/>
              </a:ext>
            </a:extLst>
          </p:cNvPr>
          <p:cNvSpPr>
            <a:spLocks noGrp="1"/>
          </p:cNvSpPr>
          <p:nvPr>
            <p:ph type="title"/>
          </p:nvPr>
        </p:nvSpPr>
        <p:spPr>
          <a:xfrm>
            <a:off x="976184" y="278028"/>
            <a:ext cx="9601200" cy="809368"/>
          </a:xfrm>
        </p:spPr>
        <p:txBody>
          <a:bodyPr/>
          <a:lstStyle/>
          <a:p>
            <a:pPr algn="ctr"/>
            <a:r>
              <a:rPr lang="en-US" dirty="0">
                <a:solidFill>
                  <a:schemeClr val="tx1"/>
                </a:solidFill>
                <a:latin typeface="Calibri" panose="020F0502020204030204" pitchFamily="34" charset="0"/>
                <a:ea typeface="Arial MT"/>
                <a:cs typeface="Calibri" panose="020F0502020204030204" pitchFamily="34" charset="0"/>
              </a:rPr>
              <a:t>1</a:t>
            </a:r>
            <a:r>
              <a:rPr lang="en-US" sz="4400" dirty="0">
                <a:solidFill>
                  <a:schemeClr val="tx1"/>
                </a:solidFill>
                <a:effectLst/>
                <a:latin typeface="Calibri" panose="020F0502020204030204" pitchFamily="34" charset="0"/>
                <a:ea typeface="Arial MT"/>
                <a:cs typeface="Calibri" panose="020F0502020204030204" pitchFamily="34" charset="0"/>
              </a:rPr>
              <a:t>) Architecture</a:t>
            </a:r>
            <a:endParaRPr lang="en-IN" dirty="0">
              <a:solidFill>
                <a:schemeClr val="tx1"/>
              </a:solidFill>
            </a:endParaRPr>
          </a:p>
        </p:txBody>
      </p:sp>
      <p:sp>
        <p:nvSpPr>
          <p:cNvPr id="3" name="Content Placeholder 2">
            <a:extLst>
              <a:ext uri="{FF2B5EF4-FFF2-40B4-BE49-F238E27FC236}">
                <a16:creationId xmlns:a16="http://schemas.microsoft.com/office/drawing/2014/main" id="{D97B4ACD-2633-F08E-ACD0-BD9495139991}"/>
              </a:ext>
            </a:extLst>
          </p:cNvPr>
          <p:cNvSpPr>
            <a:spLocks noGrp="1"/>
          </p:cNvSpPr>
          <p:nvPr>
            <p:ph idx="1"/>
          </p:nvPr>
        </p:nvSpPr>
        <p:spPr>
          <a:xfrm>
            <a:off x="1371600" y="1586753"/>
            <a:ext cx="9601200" cy="4876800"/>
          </a:xfrm>
        </p:spPr>
        <p:txBody>
          <a:bodyPr/>
          <a:lstStyle/>
          <a:p>
            <a:r>
              <a:rPr lang="en-US" sz="2800" b="1" dirty="0">
                <a:solidFill>
                  <a:schemeClr val="tx1"/>
                </a:solidFill>
                <a:effectLst/>
                <a:latin typeface="Calibri" panose="020F0502020204030204" pitchFamily="34" charset="0"/>
                <a:ea typeface="Arial MT"/>
                <a:cs typeface="Calibri" panose="020F0502020204030204" pitchFamily="34" charset="0"/>
              </a:rPr>
              <a:t>Objective:</a:t>
            </a:r>
            <a:endParaRPr lang="en-IN" sz="2800" b="1" dirty="0">
              <a:solidFill>
                <a:schemeClr val="tx1"/>
              </a:solidFill>
              <a:latin typeface="Calibri" panose="020F0502020204030204" pitchFamily="34" charset="0"/>
              <a:ea typeface="Arial MT"/>
              <a:cs typeface="Calibri" panose="020F0502020204030204" pitchFamily="34" charset="0"/>
            </a:endParaRPr>
          </a:p>
          <a:p>
            <a:pPr marL="0" indent="0">
              <a:buNone/>
            </a:pPr>
            <a:r>
              <a:rPr lang="en-IN" sz="2400" dirty="0">
                <a:solidFill>
                  <a:schemeClr val="tx1"/>
                </a:solidFill>
                <a:latin typeface="Calibri" panose="020F0502020204030204" pitchFamily="34" charset="0"/>
                <a:ea typeface="Arial MT"/>
                <a:cs typeface="Calibri" panose="020F0502020204030204" pitchFamily="34" charset="0"/>
              </a:rPr>
              <a:t>The goal of this project is </a:t>
            </a:r>
            <a:r>
              <a:rPr lang="en-US" sz="2400" dirty="0">
                <a:latin typeface="Calibri" panose="020F0502020204030204" pitchFamily="34" charset="0"/>
                <a:cs typeface="Calibri" panose="020F0502020204030204" pitchFamily="34" charset="0"/>
              </a:rPr>
              <a:t>to analyze international debt data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collected by The World Bank.</a:t>
            </a:r>
            <a:endParaRPr lang="en-US" sz="2400" dirty="0">
              <a:solidFill>
                <a:schemeClr val="tx1"/>
              </a:solidFill>
              <a:effectLst/>
              <a:latin typeface="Calibri" panose="020F0502020204030204" pitchFamily="34" charset="0"/>
              <a:ea typeface="Arial MT"/>
              <a:cs typeface="Calibri" panose="020F0502020204030204" pitchFamily="34" charset="0"/>
            </a:endParaRPr>
          </a:p>
          <a:p>
            <a:r>
              <a:rPr lang="en-US" sz="2800" b="1" dirty="0">
                <a:solidFill>
                  <a:schemeClr val="tx1"/>
                </a:solidFill>
                <a:effectLst/>
                <a:latin typeface="Calibri" panose="020F0502020204030204" pitchFamily="34" charset="0"/>
                <a:ea typeface="Arial MT"/>
                <a:cs typeface="Calibri" panose="020F0502020204030204" pitchFamily="34" charset="0"/>
              </a:rPr>
              <a:t>Benefits:</a:t>
            </a:r>
          </a:p>
          <a:p>
            <a:pPr marL="0" lvl="0" indent="0" algn="l" rtl="0">
              <a:spcBef>
                <a:spcPts val="1000"/>
              </a:spcBef>
              <a:spcAft>
                <a:spcPts val="0"/>
              </a:spcAft>
              <a:buSzPts val="1600"/>
              <a:buNone/>
            </a:pPr>
            <a:r>
              <a:rPr lang="en-US" sz="2400" dirty="0">
                <a:solidFill>
                  <a:schemeClr val="tx1"/>
                </a:solidFill>
                <a:latin typeface="Calibri" panose="020F0502020204030204" pitchFamily="34" charset="0"/>
                <a:cs typeface="Calibri" panose="020F0502020204030204" pitchFamily="34" charset="0"/>
              </a:rPr>
              <a:t>         Gives better insight of international debt.</a:t>
            </a:r>
          </a:p>
          <a:p>
            <a:pPr marL="0" indent="0">
              <a:spcAft>
                <a:spcPts val="0"/>
              </a:spcAft>
              <a:buSzPts val="1600"/>
              <a:buNone/>
            </a:pPr>
            <a:r>
              <a:rPr lang="en-US"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ea typeface="Times New Roman"/>
                <a:cs typeface="Calibri" panose="020F0502020204030204" pitchFamily="34" charset="0"/>
                <a:sym typeface="Times New Roman"/>
              </a:rPr>
              <a:t>Helps in easy flow for managing resources.</a:t>
            </a:r>
          </a:p>
          <a:p>
            <a:pPr marL="0" indent="0">
              <a:spcAft>
                <a:spcPts val="0"/>
              </a:spcAft>
              <a:buSzPts val="1600"/>
              <a:buNone/>
            </a:pPr>
            <a:r>
              <a:rPr lang="en-US" sz="2400" dirty="0">
                <a:solidFill>
                  <a:schemeClr val="tx1"/>
                </a:solidFill>
                <a:latin typeface="Calibri" panose="020F0502020204030204" pitchFamily="34" charset="0"/>
                <a:cs typeface="Calibri" panose="020F0502020204030204" pitchFamily="34" charset="0"/>
                <a:sym typeface="Times New Roman"/>
              </a:rPr>
              <a:t>         </a:t>
            </a:r>
            <a:r>
              <a:rPr lang="en-US" sz="2400" dirty="0">
                <a:solidFill>
                  <a:schemeClr val="tx1"/>
                </a:solidFill>
                <a:effectLst/>
                <a:latin typeface="Calibri" panose="020F0502020204030204" pitchFamily="34" charset="0"/>
                <a:ea typeface="Arial MT"/>
                <a:cs typeface="Calibri" panose="020F0502020204030204" pitchFamily="34" charset="0"/>
              </a:rPr>
              <a:t>Data</a:t>
            </a:r>
            <a:r>
              <a:rPr lang="en-US" sz="2400" spc="-1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visualizations</a:t>
            </a:r>
            <a:r>
              <a:rPr lang="en-US" sz="2400" spc="2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will</a:t>
            </a:r>
            <a:r>
              <a:rPr lang="en-US" sz="2400" spc="3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enhance</a:t>
            </a:r>
            <a:r>
              <a:rPr lang="en-US" sz="2400" spc="-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the</a:t>
            </a:r>
            <a:r>
              <a:rPr lang="en-US" sz="2400" spc="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understanding</a:t>
            </a:r>
            <a:r>
              <a:rPr lang="en-US" sz="2400" spc="10" dirty="0">
                <a:solidFill>
                  <a:schemeClr val="tx1"/>
                </a:solidFill>
                <a:effectLst/>
                <a:latin typeface="Calibri" panose="020F0502020204030204" pitchFamily="34" charset="0"/>
                <a:ea typeface="Arial MT"/>
                <a:cs typeface="Calibri" panose="020F0502020204030204" pitchFamily="34" charset="0"/>
              </a:rPr>
              <a:t> </a:t>
            </a:r>
            <a:r>
              <a:rPr lang="en-US" sz="2400" spc="10" dirty="0">
                <a:solidFill>
                  <a:schemeClr val="tx1"/>
                </a:solidFill>
                <a:effectLst/>
                <a:latin typeface="Calibri" panose="020F0502020204030204" pitchFamily="34" charset="0"/>
                <a:ea typeface="Arial MT"/>
                <a:cs typeface="Calibri" panose="020F0502020204030204" pitchFamily="34" charset="0"/>
                <a:sym typeface="Times New Roman"/>
              </a:rPr>
              <a:t>of the debt data.</a:t>
            </a:r>
          </a:p>
          <a:p>
            <a:pPr marL="0" indent="0">
              <a:spcAft>
                <a:spcPts val="0"/>
              </a:spcAft>
              <a:buSzPts val="1600"/>
              <a:buNone/>
            </a:pPr>
            <a:r>
              <a:rPr lang="en-US" sz="2400" spc="10" dirty="0">
                <a:solidFill>
                  <a:schemeClr val="tx1"/>
                </a:solidFill>
                <a:latin typeface="Calibri" panose="020F0502020204030204" pitchFamily="34" charset="0"/>
                <a:cs typeface="Calibri" panose="020F0502020204030204" pitchFamily="34" charset="0"/>
                <a:sym typeface="Times New Roman"/>
              </a:rPr>
              <a:t>         </a:t>
            </a:r>
            <a:r>
              <a:rPr lang="en-US" sz="2400" dirty="0">
                <a:solidFill>
                  <a:schemeClr val="tx1"/>
                </a:solidFill>
                <a:effectLst/>
                <a:latin typeface="Calibri" panose="020F0502020204030204" pitchFamily="34" charset="0"/>
                <a:ea typeface="Arial MT"/>
                <a:cs typeface="Calibri" panose="020F0502020204030204" pitchFamily="34" charset="0"/>
              </a:rPr>
              <a:t>The</a:t>
            </a:r>
            <a:r>
              <a:rPr lang="en-US" sz="2400" spc="-30"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data</a:t>
            </a:r>
            <a:r>
              <a:rPr lang="en-US" sz="2400" spc="-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analysis</a:t>
            </a:r>
            <a:r>
              <a:rPr lang="en-US" sz="2400" spc="40"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will</a:t>
            </a:r>
            <a:r>
              <a:rPr lang="en-US" sz="2400" spc="3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reveal some</a:t>
            </a:r>
            <a:r>
              <a:rPr lang="en-US" sz="2400" spc="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common and</a:t>
            </a:r>
            <a:r>
              <a:rPr lang="en-US" sz="2400" spc="-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unique</a:t>
            </a:r>
            <a:r>
              <a:rPr lang="en-US" sz="2400" spc="1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patterns</a:t>
            </a:r>
            <a:r>
              <a:rPr lang="en-US" sz="2400" spc="-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in the</a:t>
            </a:r>
            <a:r>
              <a:rPr lang="en-US" sz="2400" spc="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dataset</a:t>
            </a:r>
            <a:r>
              <a:rPr lang="en-US" sz="2400" spc="-2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related</a:t>
            </a:r>
            <a:r>
              <a:rPr lang="en-US" sz="2400" spc="-20"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effectLst/>
                <a:latin typeface="Calibri" panose="020F0502020204030204" pitchFamily="34" charset="0"/>
                <a:ea typeface="Arial MT"/>
                <a:cs typeface="Calibri" panose="020F0502020204030204" pitchFamily="34" charset="0"/>
              </a:rPr>
              <a:t>to</a:t>
            </a:r>
            <a:r>
              <a:rPr lang="en-US" sz="2400" spc="-25" dirty="0">
                <a:solidFill>
                  <a:schemeClr val="tx1"/>
                </a:solidFill>
                <a:effectLst/>
                <a:latin typeface="Calibri" panose="020F0502020204030204" pitchFamily="34" charset="0"/>
                <a:ea typeface="Arial MT"/>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international debt.</a:t>
            </a:r>
          </a:p>
          <a:p>
            <a:pPr marL="0" lvl="0" indent="0" algn="l" rtl="0">
              <a:spcBef>
                <a:spcPts val="1000"/>
              </a:spcBef>
              <a:spcAft>
                <a:spcPts val="0"/>
              </a:spcAft>
              <a:buSzPts val="1600"/>
              <a:buNone/>
            </a:pPr>
            <a:endParaRPr lang="en-US" dirty="0"/>
          </a:p>
          <a:p>
            <a:pPr marL="0" indent="0">
              <a:buNone/>
            </a:pPr>
            <a:endParaRPr lang="en-US" sz="2800" b="1" dirty="0">
              <a:solidFill>
                <a:schemeClr val="tx1"/>
              </a:solidFill>
              <a:effectLst/>
              <a:latin typeface="Calibri" panose="020F0502020204030204" pitchFamily="34" charset="0"/>
              <a:ea typeface="Arial MT"/>
              <a:cs typeface="Calibri" panose="020F0502020204030204" pitchFamily="34" charset="0"/>
            </a:endParaRPr>
          </a:p>
          <a:p>
            <a:pPr marL="0" indent="0">
              <a:buNone/>
            </a:pPr>
            <a:endParaRPr lang="en-US" sz="2800" b="1" dirty="0">
              <a:solidFill>
                <a:schemeClr val="tx1"/>
              </a:solidFill>
              <a:latin typeface="Calibri" panose="020F0502020204030204" pitchFamily="34" charset="0"/>
              <a:ea typeface="Arial MT"/>
              <a:cs typeface="Calibri" panose="020F0502020204030204" pitchFamily="34" charset="0"/>
            </a:endParaRPr>
          </a:p>
        </p:txBody>
      </p:sp>
    </p:spTree>
    <p:extLst>
      <p:ext uri="{BB962C8B-B14F-4D97-AF65-F5344CB8AC3E}">
        <p14:creationId xmlns:p14="http://schemas.microsoft.com/office/powerpoint/2010/main" val="361742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9F096B8-42F4-EDBB-5DE7-ECC36D0F3A3D}"/>
              </a:ext>
            </a:extLst>
          </p:cNvPr>
          <p:cNvPicPr>
            <a:picLocks noGrp="1" noChangeAspect="1"/>
          </p:cNvPicPr>
          <p:nvPr>
            <p:ph idx="1"/>
          </p:nvPr>
        </p:nvPicPr>
        <p:blipFill>
          <a:blip r:embed="rId2"/>
          <a:stretch>
            <a:fillRect/>
          </a:stretch>
        </p:blipFill>
        <p:spPr>
          <a:xfrm>
            <a:off x="1006954" y="196254"/>
            <a:ext cx="11092325" cy="6142761"/>
          </a:xfrm>
        </p:spPr>
      </p:pic>
    </p:spTree>
    <p:extLst>
      <p:ext uri="{BB962C8B-B14F-4D97-AF65-F5344CB8AC3E}">
        <p14:creationId xmlns:p14="http://schemas.microsoft.com/office/powerpoint/2010/main" val="262159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8256-FB2E-AB40-FC16-437042F1BE60}"/>
              </a:ext>
            </a:extLst>
          </p:cNvPr>
          <p:cNvSpPr>
            <a:spLocks noGrp="1"/>
          </p:cNvSpPr>
          <p:nvPr>
            <p:ph type="title"/>
          </p:nvPr>
        </p:nvSpPr>
        <p:spPr>
          <a:xfrm>
            <a:off x="815547" y="685800"/>
            <a:ext cx="5943599" cy="1485900"/>
          </a:xfrm>
        </p:spPr>
        <p:txBody>
          <a:bodyPr>
            <a:normAutofit/>
          </a:bodyPr>
          <a:lstStyle/>
          <a:p>
            <a:r>
              <a:rPr lang="en-US" sz="3700" b="1" dirty="0">
                <a:latin typeface="Calibri" panose="020F0502020204030204" pitchFamily="34" charset="0"/>
                <a:cs typeface="Calibri" panose="020F0502020204030204" pitchFamily="34" charset="0"/>
              </a:rPr>
              <a:t>Tableau Server Architecture</a:t>
            </a:r>
          </a:p>
        </p:txBody>
      </p:sp>
      <p:sp>
        <p:nvSpPr>
          <p:cNvPr id="3" name="Content Placeholder 2">
            <a:extLst>
              <a:ext uri="{FF2B5EF4-FFF2-40B4-BE49-F238E27FC236}">
                <a16:creationId xmlns:a16="http://schemas.microsoft.com/office/drawing/2014/main" id="{3320ED1B-57DA-512C-D6B2-9975573F2081}"/>
              </a:ext>
            </a:extLst>
          </p:cNvPr>
          <p:cNvSpPr>
            <a:spLocks noGrp="1"/>
          </p:cNvSpPr>
          <p:nvPr>
            <p:ph idx="1"/>
          </p:nvPr>
        </p:nvSpPr>
        <p:spPr>
          <a:xfrm>
            <a:off x="815547" y="1610257"/>
            <a:ext cx="4720280" cy="3583993"/>
          </a:xfrm>
        </p:spPr>
        <p:txBody>
          <a:bodyPr>
            <a:normAutofit/>
          </a:bodyPr>
          <a:lstStyle/>
          <a:p>
            <a:pPr marL="0" indent="0">
              <a:buNone/>
            </a:pPr>
            <a:r>
              <a:rPr lang="en-US" sz="2400" dirty="0">
                <a:latin typeface="Calibri" panose="020F0502020204030204" pitchFamily="34" charset="0"/>
                <a:cs typeface="Calibri" panose="020F0502020204030204" pitchFamily="34" charset="0"/>
              </a:rPr>
              <a:t>Tableau has a highly scalable, n-tier client-server architecture that serves mobile clients, web clients and desktop-installed software. Tableau Server architecture supports fast and flexible deployments.</a:t>
            </a:r>
          </a:p>
          <a:p>
            <a:pPr marL="0" indent="0">
              <a:buNone/>
            </a:pPr>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2CC3D3E-FC50-0F24-B51B-759A8D8110C1}"/>
              </a:ext>
            </a:extLst>
          </p:cNvPr>
          <p:cNvPicPr>
            <a:picLocks noChangeAspect="1"/>
          </p:cNvPicPr>
          <p:nvPr/>
        </p:nvPicPr>
        <p:blipFill>
          <a:blip r:embed="rId2"/>
          <a:stretch>
            <a:fillRect/>
          </a:stretch>
        </p:blipFill>
        <p:spPr>
          <a:xfrm>
            <a:off x="5674935" y="1610257"/>
            <a:ext cx="6517065" cy="4561943"/>
          </a:xfrm>
          <a:prstGeom prst="rect">
            <a:avLst/>
          </a:prstGeom>
        </p:spPr>
      </p:pic>
    </p:spTree>
    <p:extLst>
      <p:ext uri="{BB962C8B-B14F-4D97-AF65-F5344CB8AC3E}">
        <p14:creationId xmlns:p14="http://schemas.microsoft.com/office/powerpoint/2010/main" val="386911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4C501-624B-2030-8BBB-F32D1B7FAC84}"/>
              </a:ext>
            </a:extLst>
          </p:cNvPr>
          <p:cNvSpPr>
            <a:spLocks noGrp="1"/>
          </p:cNvSpPr>
          <p:nvPr>
            <p:ph idx="1"/>
          </p:nvPr>
        </p:nvSpPr>
        <p:spPr>
          <a:xfrm>
            <a:off x="843894" y="181474"/>
            <a:ext cx="11348106" cy="6676526"/>
          </a:xfrm>
        </p:spPr>
        <p:txBody>
          <a:bodyPr>
            <a:normAutofit/>
          </a:bodyPr>
          <a:lstStyle/>
          <a:p>
            <a:pPr marL="0" indent="0">
              <a:buNone/>
            </a:pPr>
            <a:endParaRPr lang="en-US" sz="3200" b="1"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1) Gateway/Load Balancer</a:t>
            </a:r>
          </a:p>
          <a:p>
            <a:pPr marL="0" indent="0">
              <a:buNone/>
            </a:pPr>
            <a:r>
              <a:rPr lang="en-US" dirty="0">
                <a:latin typeface="Calibri" panose="020F0502020204030204" pitchFamily="34" charset="0"/>
                <a:cs typeface="Calibri" panose="020F0502020204030204" pitchFamily="34" charset="0"/>
              </a:rPr>
              <a:t>It acts as an Entry gate to the </a:t>
            </a:r>
            <a:r>
              <a:rPr lang="en-US" dirty="0" err="1">
                <a:latin typeface="Calibri" panose="020F0502020204030204" pitchFamily="34" charset="0"/>
                <a:cs typeface="Calibri" panose="020F0502020204030204" pitchFamily="34" charset="0"/>
              </a:rPr>
              <a:t>Tableua</a:t>
            </a:r>
            <a:r>
              <a:rPr lang="en-US" dirty="0">
                <a:latin typeface="Calibri" panose="020F0502020204030204" pitchFamily="34" charset="0"/>
                <a:cs typeface="Calibri" panose="020F0502020204030204" pitchFamily="34" charset="0"/>
              </a:rPr>
              <a:t> Server and also balances the load to the Server if multiple Processes are configured.</a:t>
            </a:r>
            <a:endParaRPr lang="en-US" sz="3200"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2) Application Server</a:t>
            </a:r>
          </a:p>
          <a:p>
            <a:pPr marL="0" indent="0">
              <a:buNone/>
            </a:pPr>
            <a:r>
              <a:rPr lang="en-US" dirty="0">
                <a:latin typeface="Calibri" panose="020F0502020204030204" pitchFamily="34" charset="0"/>
                <a:cs typeface="Calibri" panose="020F0502020204030204" pitchFamily="34" charset="0"/>
              </a:rPr>
              <a:t>Application Server processes (</a:t>
            </a:r>
            <a:r>
              <a:rPr lang="en-US" dirty="0" err="1">
                <a:latin typeface="Calibri" panose="020F0502020204030204" pitchFamily="34" charset="0"/>
                <a:cs typeface="Calibri" panose="020F0502020204030204" pitchFamily="34" charset="0"/>
              </a:rPr>
              <a:t>wgserver.exe</a:t>
            </a:r>
            <a:r>
              <a:rPr lang="en-US" dirty="0">
                <a:latin typeface="Calibri" panose="020F0502020204030204" pitchFamily="34" charset="0"/>
                <a:cs typeface="Calibri" panose="020F0502020204030204" pitchFamily="34" charset="0"/>
              </a:rPr>
              <a:t>) handle browsing and permissions for the Tableau Server web and mobile interfaces. When a user opens a view in a client device, that user starts a session on Tableau Server. This means that an Application Server thread starts and checks the permissions for that user and that view.</a:t>
            </a:r>
            <a:endParaRPr lang="en-US" sz="3200"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3) Repository</a:t>
            </a:r>
          </a:p>
          <a:p>
            <a:pPr marL="0" indent="0">
              <a:buNone/>
            </a:pPr>
            <a:r>
              <a:rPr lang="en-US" dirty="0">
                <a:latin typeface="Calibri" panose="020F0502020204030204" pitchFamily="34" charset="0"/>
                <a:cs typeface="Calibri" panose="020F0502020204030204" pitchFamily="34" charset="0"/>
              </a:rPr>
              <a:t>Tableau Server Repository is a PostgreSQL database that stores server data. This data includes information about Tableau Server users, groups and group assignments, permissions, projects, data sources, and extract metadata and refresh information.</a:t>
            </a:r>
          </a:p>
        </p:txBody>
      </p:sp>
    </p:spTree>
    <p:extLst>
      <p:ext uri="{BB962C8B-B14F-4D97-AF65-F5344CB8AC3E}">
        <p14:creationId xmlns:p14="http://schemas.microsoft.com/office/powerpoint/2010/main" val="33030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5B7CD-1FEF-386F-85C5-523EB8DF08D4}"/>
              </a:ext>
            </a:extLst>
          </p:cNvPr>
          <p:cNvSpPr>
            <a:spLocks noGrp="1"/>
          </p:cNvSpPr>
          <p:nvPr>
            <p:ph idx="1"/>
          </p:nvPr>
        </p:nvSpPr>
        <p:spPr>
          <a:xfrm>
            <a:off x="770238" y="716692"/>
            <a:ext cx="11046940" cy="5463928"/>
          </a:xfrm>
        </p:spPr>
        <p:txBody>
          <a:bodyPr>
            <a:normAutofit fontScale="40000" lnSpcReduction="20000"/>
          </a:bodyPr>
          <a:lstStyle/>
          <a:p>
            <a:pPr marL="0" indent="0">
              <a:buNone/>
            </a:pPr>
            <a:r>
              <a:rPr lang="en-US" sz="8000" b="1" dirty="0">
                <a:latin typeface="Calibri" panose="020F0502020204030204" pitchFamily="34" charset="0"/>
                <a:cs typeface="Calibri" panose="020F0502020204030204" pitchFamily="34" charset="0"/>
              </a:rPr>
              <a:t>4) VIZQL Server</a:t>
            </a:r>
          </a:p>
          <a:p>
            <a:pPr marL="0" indent="0">
              <a:buNone/>
            </a:pPr>
            <a:r>
              <a:rPr lang="en-US" sz="5000" dirty="0">
                <a:latin typeface="Calibri" panose="020F0502020204030204" pitchFamily="34" charset="0"/>
                <a:cs typeface="Calibri" panose="020F0502020204030204" pitchFamily="34" charset="0"/>
              </a:rPr>
              <a:t>Once a view is opened, the client sends a request to the </a:t>
            </a:r>
            <a:r>
              <a:rPr lang="en-US" sz="5000" dirty="0" err="1">
                <a:latin typeface="Calibri" panose="020F0502020204030204" pitchFamily="34" charset="0"/>
                <a:cs typeface="Calibri" panose="020F0502020204030204" pitchFamily="34" charset="0"/>
              </a:rPr>
              <a:t>VizQL</a:t>
            </a:r>
            <a:r>
              <a:rPr lang="en-US" sz="5000" dirty="0">
                <a:latin typeface="Calibri" panose="020F0502020204030204" pitchFamily="34" charset="0"/>
                <a:cs typeface="Calibri" panose="020F0502020204030204" pitchFamily="34" charset="0"/>
              </a:rPr>
              <a:t> process (</a:t>
            </a:r>
            <a:r>
              <a:rPr lang="en-US" sz="5000" dirty="0" err="1">
                <a:latin typeface="Calibri" panose="020F0502020204030204" pitchFamily="34" charset="0"/>
                <a:cs typeface="Calibri" panose="020F0502020204030204" pitchFamily="34" charset="0"/>
              </a:rPr>
              <a:t>vizqlserver.exe</a:t>
            </a:r>
            <a:r>
              <a:rPr lang="en-US" sz="5000" dirty="0">
                <a:latin typeface="Calibri" panose="020F0502020204030204" pitchFamily="34" charset="0"/>
                <a:cs typeface="Calibri" panose="020F0502020204030204" pitchFamily="34" charset="0"/>
              </a:rPr>
              <a:t>). The </a:t>
            </a:r>
            <a:r>
              <a:rPr lang="en-US" sz="5000" dirty="0" err="1">
                <a:latin typeface="Calibri" panose="020F0502020204030204" pitchFamily="34" charset="0"/>
                <a:cs typeface="Calibri" panose="020F0502020204030204" pitchFamily="34" charset="0"/>
              </a:rPr>
              <a:t>VizQL</a:t>
            </a:r>
            <a:r>
              <a:rPr lang="en-US" sz="5000" dirty="0">
                <a:latin typeface="Calibri" panose="020F0502020204030204" pitchFamily="34" charset="0"/>
                <a:cs typeface="Calibri" panose="020F0502020204030204" pitchFamily="34" charset="0"/>
              </a:rPr>
              <a:t> process then sends queries directly to the data source, returning a result set that is rendered as images and presented to the user. Each </a:t>
            </a:r>
            <a:r>
              <a:rPr lang="en-US" sz="5000" dirty="0" err="1">
                <a:latin typeface="Calibri" panose="020F0502020204030204" pitchFamily="34" charset="0"/>
                <a:cs typeface="Calibri" panose="020F0502020204030204" pitchFamily="34" charset="0"/>
              </a:rPr>
              <a:t>VizQL</a:t>
            </a:r>
            <a:r>
              <a:rPr lang="en-US" sz="5000" dirty="0">
                <a:latin typeface="Calibri" panose="020F0502020204030204" pitchFamily="34" charset="0"/>
                <a:cs typeface="Calibri" panose="020F0502020204030204" pitchFamily="34" charset="0"/>
              </a:rPr>
              <a:t> Server has its own cache that can be shared across multiple users.</a:t>
            </a:r>
          </a:p>
          <a:p>
            <a:pPr marL="0" indent="0">
              <a:buNone/>
            </a:pPr>
            <a:endParaRPr lang="en-US" sz="2800" b="1" dirty="0">
              <a:latin typeface="Calibri" panose="020F0502020204030204" pitchFamily="34" charset="0"/>
              <a:cs typeface="Calibri" panose="020F0502020204030204" pitchFamily="34" charset="0"/>
            </a:endParaRPr>
          </a:p>
          <a:p>
            <a:pPr marL="0" indent="0">
              <a:buNone/>
            </a:pPr>
            <a:r>
              <a:rPr lang="en-US" sz="8000" b="1" dirty="0">
                <a:latin typeface="Calibri" panose="020F0502020204030204" pitchFamily="34" charset="0"/>
                <a:cs typeface="Calibri" panose="020F0502020204030204" pitchFamily="34" charset="0"/>
              </a:rPr>
              <a:t>5) Data Engine</a:t>
            </a:r>
          </a:p>
          <a:p>
            <a:pPr marL="0" indent="0">
              <a:buNone/>
            </a:pPr>
            <a:r>
              <a:rPr lang="en-US" sz="5000" dirty="0">
                <a:latin typeface="Calibri" panose="020F0502020204030204" pitchFamily="34" charset="0"/>
                <a:cs typeface="Calibri" panose="020F0502020204030204" pitchFamily="34" charset="0"/>
              </a:rPr>
              <a:t>It Stores data extracts and answers queries.</a:t>
            </a:r>
          </a:p>
          <a:p>
            <a:pPr marL="0" indent="0">
              <a:buNone/>
            </a:pPr>
            <a:endParaRPr lang="en-US" sz="2800" b="1" dirty="0">
              <a:latin typeface="Calibri" panose="020F0502020204030204" pitchFamily="34" charset="0"/>
              <a:cs typeface="Calibri" panose="020F0502020204030204" pitchFamily="34" charset="0"/>
            </a:endParaRPr>
          </a:p>
          <a:p>
            <a:pPr marL="0" indent="0">
              <a:buNone/>
            </a:pPr>
            <a:r>
              <a:rPr lang="en-US" sz="8000" b="1" dirty="0">
                <a:latin typeface="Calibri" panose="020F0502020204030204" pitchFamily="34" charset="0"/>
                <a:cs typeface="Calibri" panose="020F0502020204030204" pitchFamily="34" charset="0"/>
              </a:rPr>
              <a:t>6) Backgrounder</a:t>
            </a:r>
          </a:p>
          <a:p>
            <a:pPr marL="0" indent="0">
              <a:buNone/>
            </a:pPr>
            <a:r>
              <a:rPr lang="en-US" sz="5000" dirty="0">
                <a:latin typeface="Calibri" panose="020F0502020204030204" pitchFamily="34" charset="0"/>
                <a:cs typeface="Calibri" panose="020F0502020204030204" pitchFamily="34" charset="0"/>
              </a:rPr>
              <a:t>The backgrounder Executes server tasks which includes refreshes scheduled extracts, tasks initiated from </a:t>
            </a:r>
            <a:r>
              <a:rPr lang="en-US" sz="5000" dirty="0" err="1">
                <a:latin typeface="Calibri" panose="020F0502020204030204" pitchFamily="34" charset="0"/>
                <a:cs typeface="Calibri" panose="020F0502020204030204" pitchFamily="34" charset="0"/>
              </a:rPr>
              <a:t>tabcmd</a:t>
            </a:r>
            <a:r>
              <a:rPr lang="en-US" sz="5000" dirty="0">
                <a:latin typeface="Calibri" panose="020F0502020204030204" pitchFamily="34" charset="0"/>
                <a:cs typeface="Calibri" panose="020F0502020204030204" pitchFamily="34" charset="0"/>
              </a:rPr>
              <a:t> and manages other background tasks.</a:t>
            </a:r>
          </a:p>
          <a:p>
            <a:endParaRPr lang="en-US" sz="2800" b="1" dirty="0">
              <a:latin typeface="Calibri" panose="020F0502020204030204" pitchFamily="34" charset="0"/>
              <a:cs typeface="Calibri" panose="020F0502020204030204" pitchFamily="34" charset="0"/>
            </a:endParaRPr>
          </a:p>
          <a:p>
            <a:pPr marL="0" indent="0">
              <a:buNone/>
            </a:pPr>
            <a:r>
              <a:rPr lang="en-US" sz="8000" b="1" dirty="0">
                <a:latin typeface="Calibri" panose="020F0502020204030204" pitchFamily="34" charset="0"/>
                <a:cs typeface="Calibri" panose="020F0502020204030204" pitchFamily="34" charset="0"/>
              </a:rPr>
              <a:t>7) Data Server</a:t>
            </a:r>
          </a:p>
          <a:p>
            <a:pPr marL="0" indent="0">
              <a:buNone/>
            </a:pPr>
            <a:r>
              <a:rPr lang="en-US" sz="5000" dirty="0">
                <a:latin typeface="Calibri" panose="020F0502020204030204" pitchFamily="34" charset="0"/>
                <a:cs typeface="Calibri" panose="020F0502020204030204" pitchFamily="34" charset="0"/>
              </a:rPr>
              <a:t>Data Server Manages connections to Tableau Server data sources. It also maintains metadata from Tableau Desktop, such as calculations, definitions, and groups.</a:t>
            </a:r>
            <a:endParaRPr lang="en-IN" sz="5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245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5926-B68D-4697-B4B4-1F1C0CC45885}"/>
              </a:ext>
            </a:extLst>
          </p:cNvPr>
          <p:cNvSpPr>
            <a:spLocks noGrp="1"/>
          </p:cNvSpPr>
          <p:nvPr>
            <p:ph type="title"/>
          </p:nvPr>
        </p:nvSpPr>
        <p:spPr>
          <a:xfrm>
            <a:off x="1295400" y="395417"/>
            <a:ext cx="9601200" cy="737287"/>
          </a:xfrm>
        </p:spPr>
        <p:txBody>
          <a:bodyPr/>
          <a:lstStyle/>
          <a:p>
            <a:pPr algn="ctr"/>
            <a:r>
              <a:rPr lang="en-US" dirty="0"/>
              <a:t>2) </a:t>
            </a:r>
            <a:r>
              <a:rPr lang="en-US" dirty="0">
                <a:latin typeface="Calibri" panose="020F0502020204030204" pitchFamily="34" charset="0"/>
                <a:cs typeface="Calibri" panose="020F0502020204030204" pitchFamily="34" charset="0"/>
              </a:rPr>
              <a:t>Architecture Description</a:t>
            </a:r>
          </a:p>
        </p:txBody>
      </p:sp>
      <p:sp>
        <p:nvSpPr>
          <p:cNvPr id="3" name="Content Placeholder 2">
            <a:extLst>
              <a:ext uri="{FF2B5EF4-FFF2-40B4-BE49-F238E27FC236}">
                <a16:creationId xmlns:a16="http://schemas.microsoft.com/office/drawing/2014/main" id="{C6B215F8-752B-E39A-EFD8-4C3E65A3F002}"/>
              </a:ext>
            </a:extLst>
          </p:cNvPr>
          <p:cNvSpPr>
            <a:spLocks noGrp="1"/>
          </p:cNvSpPr>
          <p:nvPr>
            <p:ph idx="1"/>
          </p:nvPr>
        </p:nvSpPr>
        <p:spPr>
          <a:xfrm>
            <a:off x="776416" y="1551802"/>
            <a:ext cx="11086070" cy="4910781"/>
          </a:xfrm>
        </p:spPr>
        <p:txBody>
          <a:bodyPr>
            <a:normAutofit/>
          </a:bodyPr>
          <a:lstStyle/>
          <a:p>
            <a:pPr marL="0" indent="0">
              <a:buNone/>
            </a:pPr>
            <a:r>
              <a:rPr lang="en-US" sz="2400" b="1" dirty="0">
                <a:latin typeface="Calibri" panose="020F0502020204030204" pitchFamily="34" charset="0"/>
                <a:cs typeface="Calibri" panose="020F0502020204030204" pitchFamily="34" charset="0"/>
              </a:rPr>
              <a:t>3.1 Data Description</a:t>
            </a:r>
          </a:p>
          <a:p>
            <a:pPr marL="0" indent="0">
              <a:buNone/>
            </a:pPr>
            <a:r>
              <a:rPr lang="en-US" dirty="0">
                <a:latin typeface="Calibri" panose="020F0502020204030204" pitchFamily="34" charset="0"/>
                <a:cs typeface="Calibri" panose="020F0502020204030204" pitchFamily="34" charset="0"/>
              </a:rPr>
              <a:t>The Dataset contains the country name, debt amount from 1970 to 2028 of all countries.</a:t>
            </a:r>
            <a:r>
              <a:rPr lang="en-IN" dirty="0">
                <a:latin typeface="Calibri" panose="020F0502020204030204" pitchFamily="34" charset="0"/>
                <a:cs typeface="Calibri" panose="020F0502020204030204" pitchFamily="34" charset="0"/>
              </a:rPr>
              <a:t> The dataset contains information about the amount of debt (in USD) owed by developing countries across several categories.  It contains both national and regional debt statistics for several countries across the globe as recorded from 1970 to 2015.</a:t>
            </a:r>
            <a:endParaRPr lang="en-US" dirty="0">
              <a:latin typeface="Calibri" panose="020F0502020204030204" pitchFamily="34" charset="0"/>
              <a:cs typeface="Calibri" panose="020F0502020204030204" pitchFamily="34" charset="0"/>
            </a:endParaRPr>
          </a:p>
          <a:p>
            <a:pPr marL="457200" indent="-457200">
              <a:buAutoNum type="arabicParenR"/>
            </a:pPr>
            <a:r>
              <a:rPr lang="en-US" dirty="0">
                <a:latin typeface="Calibri" panose="020F0502020204030204" pitchFamily="34" charset="0"/>
                <a:cs typeface="Calibri" panose="020F0502020204030204" pitchFamily="34" charset="0"/>
              </a:rPr>
              <a:t>Country Name</a:t>
            </a:r>
          </a:p>
          <a:p>
            <a:pPr marL="457200" indent="-457200">
              <a:buAutoNum type="arabicParenR"/>
            </a:pPr>
            <a:r>
              <a:rPr lang="en-US" dirty="0">
                <a:latin typeface="Calibri" panose="020F0502020204030204" pitchFamily="34" charset="0"/>
                <a:cs typeface="Calibri" panose="020F0502020204030204" pitchFamily="34" charset="0"/>
              </a:rPr>
              <a:t>Country Code</a:t>
            </a:r>
          </a:p>
          <a:p>
            <a:pPr marL="457200" indent="-457200">
              <a:buAutoNum type="arabicParenR"/>
            </a:pPr>
            <a:r>
              <a:rPr lang="en-US" dirty="0">
                <a:latin typeface="Calibri" panose="020F0502020204030204" pitchFamily="34" charset="0"/>
                <a:cs typeface="Calibri" panose="020F0502020204030204" pitchFamily="34" charset="0"/>
              </a:rPr>
              <a:t>Counterpart-Area Name</a:t>
            </a:r>
          </a:p>
          <a:p>
            <a:pPr marL="457200" indent="-457200">
              <a:buAutoNum type="arabicParenR"/>
            </a:pPr>
            <a:r>
              <a:rPr lang="en-US" dirty="0">
                <a:latin typeface="Calibri" panose="020F0502020204030204" pitchFamily="34" charset="0"/>
                <a:cs typeface="Calibri" panose="020F0502020204030204" pitchFamily="34" charset="0"/>
              </a:rPr>
              <a:t>Counterpart-Area Code</a:t>
            </a:r>
          </a:p>
          <a:p>
            <a:pPr marL="457200" indent="-457200">
              <a:buAutoNum type="arabicParenR"/>
            </a:pPr>
            <a:r>
              <a:rPr lang="en-US" dirty="0">
                <a:latin typeface="Calibri" panose="020F0502020204030204" pitchFamily="34" charset="0"/>
                <a:cs typeface="Calibri" panose="020F0502020204030204" pitchFamily="34" charset="0"/>
              </a:rPr>
              <a:t>Series Name</a:t>
            </a:r>
          </a:p>
          <a:p>
            <a:pPr marL="457200" indent="-457200">
              <a:buAutoNum type="arabicParenR"/>
            </a:pPr>
            <a:r>
              <a:rPr lang="en-US" dirty="0">
                <a:latin typeface="Calibri" panose="020F0502020204030204" pitchFamily="34" charset="0"/>
                <a:cs typeface="Calibri" panose="020F0502020204030204" pitchFamily="34" charset="0"/>
              </a:rPr>
              <a:t>Series Code</a:t>
            </a:r>
          </a:p>
          <a:p>
            <a:pPr marL="457200" indent="-457200">
              <a:buAutoNum type="arabicParenR"/>
            </a:pPr>
            <a:r>
              <a:rPr lang="en-US" dirty="0">
                <a:latin typeface="Calibri" panose="020F0502020204030204" pitchFamily="34" charset="0"/>
                <a:cs typeface="Calibri" panose="020F0502020204030204" pitchFamily="34" charset="0"/>
              </a:rPr>
              <a:t>1970 to 2028</a:t>
            </a:r>
          </a:p>
        </p:txBody>
      </p:sp>
    </p:spTree>
    <p:extLst>
      <p:ext uri="{BB962C8B-B14F-4D97-AF65-F5344CB8AC3E}">
        <p14:creationId xmlns:p14="http://schemas.microsoft.com/office/powerpoint/2010/main" val="140184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D0E75-A73C-C1CC-0A38-FCB135E70AB2}"/>
              </a:ext>
            </a:extLst>
          </p:cNvPr>
          <p:cNvSpPr>
            <a:spLocks noGrp="1"/>
          </p:cNvSpPr>
          <p:nvPr>
            <p:ph idx="1"/>
          </p:nvPr>
        </p:nvSpPr>
        <p:spPr>
          <a:xfrm>
            <a:off x="838199" y="234778"/>
            <a:ext cx="11221995" cy="6524368"/>
          </a:xfrm>
        </p:spPr>
        <p:txBody>
          <a:bodyPr>
            <a:normAutofit/>
          </a:bodyPr>
          <a:lstStyle/>
          <a:p>
            <a:pPr marL="0" indent="0">
              <a:buNone/>
            </a:pPr>
            <a:r>
              <a:rPr lang="en-US" sz="2400" b="1" dirty="0">
                <a:latin typeface="Calibri" panose="020F0502020204030204" pitchFamily="34" charset="0"/>
                <a:cs typeface="Calibri" panose="020F0502020204030204" pitchFamily="34" charset="0"/>
              </a:rPr>
              <a:t>3.2 Data Transformation</a:t>
            </a:r>
          </a:p>
          <a:p>
            <a:pPr marL="0" indent="0">
              <a:buNone/>
            </a:pPr>
            <a:r>
              <a:rPr lang="en-US" dirty="0">
                <a:latin typeface="Calibri" panose="020F0502020204030204" pitchFamily="34" charset="0"/>
                <a:cs typeface="Calibri" panose="020F0502020204030204" pitchFamily="34" charset="0"/>
              </a:rPr>
              <a:t>In the Transformation Process, we will convert our original datasets with other necessary</a:t>
            </a:r>
          </a:p>
          <a:p>
            <a:pPr marL="0" indent="0">
              <a:buNone/>
            </a:pPr>
            <a:r>
              <a:rPr lang="en-US" dirty="0">
                <a:latin typeface="Calibri" panose="020F0502020204030204" pitchFamily="34" charset="0"/>
                <a:cs typeface="Calibri" panose="020F0502020204030204" pitchFamily="34" charset="0"/>
              </a:rPr>
              <a:t>attributes format. And will merge it with the Scrapped dataset.</a:t>
            </a:r>
          </a:p>
          <a:p>
            <a:pPr marL="0" indent="0">
              <a:buNone/>
            </a:pPr>
            <a:r>
              <a:rPr lang="en-US" sz="2400" b="1" dirty="0">
                <a:latin typeface="Calibri" panose="020F0502020204030204" pitchFamily="34" charset="0"/>
                <a:cs typeface="Calibri" panose="020F0502020204030204" pitchFamily="34" charset="0"/>
              </a:rPr>
              <a:t>3.3 Make the SQL connection and set up the data source</a:t>
            </a:r>
          </a:p>
          <a:p>
            <a:pPr marL="0" indent="0">
              <a:buNone/>
            </a:pPr>
            <a:r>
              <a:rPr lang="en-US" b="1" dirty="0">
                <a:latin typeface="Calibri" panose="020F0502020204030204" pitchFamily="34" charset="0"/>
                <a:cs typeface="Calibri" panose="020F0502020204030204" pitchFamily="34" charset="0"/>
              </a:rPr>
              <a:t>Step-1 : Configuring Tableau</a:t>
            </a:r>
          </a:p>
          <a:p>
            <a:pPr marL="0" indent="0">
              <a:buNone/>
            </a:pPr>
            <a:r>
              <a:rPr lang="en-US" dirty="0">
                <a:latin typeface="Calibri" panose="020F0502020204030204" pitchFamily="34" charset="0"/>
                <a:cs typeface="Calibri" panose="020F0502020204030204" pitchFamily="34" charset="0"/>
              </a:rPr>
              <a:t>Launch Tableau on your workstation and select SQL Server from the connect column on the left. This will open a dialogue box where you need to provide the connection details for SQL Server. To connect with tableau, you will need to provide information about the server which hosts your database. If you want to connect to a contained database, you can also specify the name of the database.</a:t>
            </a:r>
          </a:p>
          <a:p>
            <a:pPr marL="0" indent="0">
              <a:buNone/>
            </a:pPr>
            <a:r>
              <a:rPr lang="en-US" dirty="0">
                <a:latin typeface="Calibri" panose="020F0502020204030204" pitchFamily="34" charset="0"/>
                <a:cs typeface="Calibri" panose="020F0502020204030204" pitchFamily="34" charset="0"/>
              </a:rPr>
              <a:t>To connect with a port other than the default port, you need to specify the port and server as follows:</a:t>
            </a:r>
          </a:p>
          <a:p>
            <a:pPr marL="0" indent="0">
              <a:buNone/>
            </a:pPr>
            <a:r>
              <a:rPr lang="en-US" dirty="0">
                <a:latin typeface="Calibri" panose="020F0502020204030204" pitchFamily="34" charset="0"/>
                <a:cs typeface="Calibri" panose="020F0502020204030204" pitchFamily="34" charset="0"/>
              </a:rPr>
              <a:t>&lt;</a:t>
            </a:r>
            <a:r>
              <a:rPr lang="en-US" dirty="0" err="1">
                <a:latin typeface="Calibri" panose="020F0502020204030204" pitchFamily="34" charset="0"/>
                <a:cs typeface="Calibri" panose="020F0502020204030204" pitchFamily="34" charset="0"/>
              </a:rPr>
              <a:t>server_name</a:t>
            </a:r>
            <a:r>
              <a:rPr lang="en-US" dirty="0">
                <a:latin typeface="Calibri" panose="020F0502020204030204" pitchFamily="34" charset="0"/>
                <a:cs typeface="Calibri" panose="020F0502020204030204" pitchFamily="34" charset="0"/>
              </a:rPr>
              <a:t>&gt;&lt;</a:t>
            </a:r>
            <a:r>
              <a:rPr lang="en-US" dirty="0" err="1">
                <a:latin typeface="Calibri" panose="020F0502020204030204" pitchFamily="34" charset="0"/>
                <a:cs typeface="Calibri" panose="020F0502020204030204" pitchFamily="34" charset="0"/>
              </a:rPr>
              <a:t>port_number</a:t>
            </a:r>
            <a:r>
              <a:rPr lang="en-US" dirty="0">
                <a:latin typeface="Calibri" panose="020F0502020204030204" pitchFamily="34" charset="0"/>
                <a:cs typeface="Calibri" panose="020F0502020204030204" pitchFamily="34" charset="0"/>
              </a:rPr>
              <a:t>&gt;</a:t>
            </a:r>
          </a:p>
          <a:p>
            <a:pPr marL="0" indent="0">
              <a:buNone/>
            </a:pPr>
            <a:r>
              <a:rPr lang="en-US" dirty="0">
                <a:latin typeface="Calibri" panose="020F0502020204030204" pitchFamily="34" charset="0"/>
                <a:cs typeface="Calibri" panose="020F0502020204030204" pitchFamily="34" charset="0"/>
              </a:rPr>
              <a:t>Example query: </a:t>
            </a:r>
            <a:r>
              <a:rPr lang="en-US" dirty="0" err="1">
                <a:latin typeface="Calibri" panose="020F0502020204030204" pitchFamily="34" charset="0"/>
                <a:cs typeface="Calibri" panose="020F0502020204030204" pitchFamily="34" charset="0"/>
              </a:rPr>
              <a:t>my_server</a:t>
            </a:r>
            <a:r>
              <a:rPr lang="en-US" dirty="0">
                <a:latin typeface="Calibri" panose="020F0502020204030204" pitchFamily="34" charset="0"/>
                <a:cs typeface="Calibri" panose="020F0502020204030204" pitchFamily="34" charset="0"/>
              </a:rPr>
              <a:t> 8051</a:t>
            </a:r>
          </a:p>
          <a:p>
            <a:pPr marL="0" indent="0">
              <a:buNone/>
            </a:pPr>
            <a:r>
              <a:rPr lang="en-US" dirty="0">
                <a:latin typeface="Calibri" panose="020F0502020204030204" pitchFamily="34" charset="0"/>
                <a:cs typeface="Calibri" panose="020F0502020204030204" pitchFamily="34" charset="0"/>
              </a:rPr>
              <a:t>There are two ways in which you can sign-in to the server, either by using Windows authentication or by using the username and password. Using the username and password becomes a must if you’re working with a password-protected server in a non-Kerberos environment.</a:t>
            </a:r>
          </a:p>
        </p:txBody>
      </p:sp>
    </p:spTree>
    <p:extLst>
      <p:ext uri="{BB962C8B-B14F-4D97-AF65-F5344CB8AC3E}">
        <p14:creationId xmlns:p14="http://schemas.microsoft.com/office/powerpoint/2010/main" val="103619247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{CC9FF9C3-AA94-477B-A0B1-6D20B87EFE9C}tf10001105</Template>
  <TotalTime>380</TotalTime>
  <Words>1146</Words>
  <Application>Microsoft Macintosh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Franklin Gothic Book</vt:lpstr>
      <vt:lpstr>Crop</vt:lpstr>
      <vt:lpstr>International Debt Statistics</vt:lpstr>
      <vt:lpstr>PROJECT DETAILS </vt:lpstr>
      <vt:lpstr>1) Architecture</vt:lpstr>
      <vt:lpstr>PowerPoint Presentation</vt:lpstr>
      <vt:lpstr>Tableau Server Architecture</vt:lpstr>
      <vt:lpstr>PowerPoint Presentation</vt:lpstr>
      <vt:lpstr>PowerPoint Presentation</vt:lpstr>
      <vt:lpstr>2) Architecture Description</vt:lpstr>
      <vt:lpstr>PowerPoint Presentation</vt:lpstr>
      <vt:lpstr>PowerPoint Presentation</vt:lpstr>
      <vt:lpstr>PowerPoint Presentation</vt:lpstr>
      <vt:lpstr>PowerPoint Presentation</vt:lpstr>
      <vt:lpstr>PowerPoint Presentation</vt:lpstr>
      <vt:lpstr>3) Unit Test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Debt Statistics</dc:title>
  <dc:creator>Udhayapriya S</dc:creator>
  <cp:lastModifiedBy>PRASHANTH S</cp:lastModifiedBy>
  <cp:revision>71</cp:revision>
  <dcterms:created xsi:type="dcterms:W3CDTF">2022-07-07T11:33:12Z</dcterms:created>
  <dcterms:modified xsi:type="dcterms:W3CDTF">2022-07-24T07:07:57Z</dcterms:modified>
</cp:coreProperties>
</file>