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6" y="4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5.557761884912755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54-463B-9086-BD06FCF9ED3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54-463B-9086-BD06FCF9ED3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54-463B-9086-BD06FCF9E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BA-40F2-8806-CCC5357BD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BA-40F2-8806-CCC5357BD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BA-40F2-8806-CCC5357BD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BA-40F2-8806-CCC5357BD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9BA-40F2-8806-CCC5357BDE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9BA-40F2-8806-CCC5357BDE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9BA-40F2-8806-CCC5357BDE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9BA-40F2-8806-CCC5357BDE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9BA-40F2-8806-CCC5357BDE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9BA-40F2-8806-CCC5357BDED2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9BA-40F2-8806-CCC5357BDED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F9BA-40F2-8806-CCC5357BD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F9BA-40F2-8806-CCC5357BD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F9BA-40F2-8806-CCC5357BD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F9BA-40F2-8806-CCC5357BD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F9BA-40F2-8806-CCC5357BDE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F9BA-40F2-8806-CCC5357BDE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F9BA-40F2-8806-CCC5357BDE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F9BA-40F2-8806-CCC5357BDE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F9BA-40F2-8806-CCC5357BDE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F9BA-40F2-8806-CCC5357BDED2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F9BA-40F2-8806-CCC5357BDED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F9BA-40F2-8806-CCC5357BD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F9BA-40F2-8806-CCC5357BD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F9BA-40F2-8806-CCC5357BD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F9BA-40F2-8806-CCC5357BD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F9BA-40F2-8806-CCC5357BDE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F9BA-40F2-8806-CCC5357BDE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F9BA-40F2-8806-CCC5357BDE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F9BA-40F2-8806-CCC5357BDE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F9BA-40F2-8806-CCC5357BDE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F9BA-40F2-8806-CCC5357BDED2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F9BA-40F2-8806-CCC5357BD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26"/>
          <c:y val="0.17549454344522725"/>
          <c:w val="0.12522238133149291"/>
          <c:h val="0.60563383524427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7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2089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7795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80399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9485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51429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9512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5904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80443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22914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13990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025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5148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0166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2555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518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526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480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073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248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6" y="489822"/>
            <a:ext cx="1104900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u="sng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u="sng" dirty="0">
                <a:solidFill>
                  <a:srgbClr val="0F0F0F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br>
              <a:rPr lang="en-US" b="1" i="0" u="sng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u="sng" spc="15" dirty="0">
              <a:latin typeface="Algerian" panose="04020705040A02060702" pitchFamily="82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80139" y="32902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NAME: S. MARICHANDRU 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NO:312219851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DEPARTMENT:B,COM(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GENERAL)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COLLEGE: PERI 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OF ARTS AND SCIENCE 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NM ID: 4E7B85911A86D9795BB406B88459274D</a:t>
            </a:r>
            <a:endParaRPr lang="en-I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753741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bg2"/>
                </a:solidFill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chemeClr val="bg2"/>
                </a:solidFill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chemeClr val="bg2"/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chemeClr val="bg2"/>
                </a:solidFill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chemeClr val="bg2"/>
                </a:solidFill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chemeClr val="bg2"/>
                </a:solidFill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chemeClr val="bg2"/>
                </a:solidFill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chemeClr val="bg2"/>
                </a:solidFill>
                <a:latin typeface="Trebuchet MS"/>
                <a:cs typeface="Trebuchet MS"/>
              </a:rPr>
              <a:t>G</a:t>
            </a:r>
            <a:endParaRPr sz="4800" dirty="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F6BE4-EA1B-B6A0-1D11-3E76BF2AFA23}"/>
              </a:ext>
            </a:extLst>
          </p:cNvPr>
          <p:cNvSpPr txBox="1"/>
          <p:nvPr/>
        </p:nvSpPr>
        <p:spPr>
          <a:xfrm>
            <a:off x="1016544" y="2120949"/>
            <a:ext cx="905818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646E8-1459-3F45-60F7-3219AB1CFF6C}"/>
              </a:ext>
            </a:extLst>
          </p:cNvPr>
          <p:cNvSpPr txBox="1"/>
          <p:nvPr/>
        </p:nvSpPr>
        <p:spPr>
          <a:xfrm>
            <a:off x="1016543" y="4737050"/>
            <a:ext cx="851798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key performance metrics: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Cells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range of performance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apply formatting based on performance values.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67031D0-FED7-2407-5963-E1ED42D5E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196843"/>
              </p:ext>
            </p:extLst>
          </p:nvPr>
        </p:nvGraphicFramePr>
        <p:xfrm>
          <a:off x="1371600" y="2261961"/>
          <a:ext cx="6800850" cy="4570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3639-F274-B531-7682-CF2A8150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761413" cy="706964"/>
          </a:xfrm>
        </p:spPr>
        <p:txBody>
          <a:bodyPr/>
          <a:lstStyle/>
          <a:p>
            <a:br>
              <a:rPr lang="en-IN" dirty="0">
                <a:latin typeface="Algerian" panose="04020705040A02060702" pitchFamily="82" charset="0"/>
              </a:rPr>
            </a:br>
            <a:r>
              <a:rPr lang="en-IN" b="1" i="1" u="sng" dirty="0">
                <a:latin typeface="Algerian" panose="04020705040A02060702" pitchFamily="82" charset="0"/>
              </a:rPr>
              <a:t>HIGH PERFORMANCE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B68B0B9-F957-448A-4617-E7E01767C3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123114"/>
              </p:ext>
            </p:extLst>
          </p:nvPr>
        </p:nvGraphicFramePr>
        <p:xfrm>
          <a:off x="838200" y="2286000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035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C53BE-8837-0E29-DD83-931953415A0C}"/>
              </a:ext>
            </a:extLst>
          </p:cNvPr>
          <p:cNvSpPr txBox="1"/>
          <p:nvPr/>
        </p:nvSpPr>
        <p:spPr>
          <a:xfrm>
            <a:off x="685800" y="2667000"/>
            <a:ext cx="111252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summary tables to aggregate data by projects and departments. This helps in understanding overall performance trends and making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2467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09974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/>
              <a:t>A</a:t>
            </a:r>
            <a:r>
              <a:rPr sz="4000" spc="-5" dirty="0"/>
              <a:t>G</a:t>
            </a:r>
            <a:r>
              <a:rPr sz="4000" spc="-35" dirty="0"/>
              <a:t>E</a:t>
            </a:r>
            <a:r>
              <a:rPr sz="4000" spc="15" dirty="0"/>
              <a:t>N</a:t>
            </a:r>
            <a:r>
              <a:rPr sz="40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9B28A2-9FD9-72BD-0480-C585AC89AEFB}"/>
              </a:ext>
            </a:extLst>
          </p:cNvPr>
          <p:cNvSpPr txBox="1"/>
          <p:nvPr/>
        </p:nvSpPr>
        <p:spPr>
          <a:xfrm>
            <a:off x="1066800" y="2610534"/>
            <a:ext cx="665393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924800" y="17099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3618" y="1051299"/>
            <a:ext cx="5147582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b="1" u="sng" spc="5" dirty="0">
                <a:latin typeface="Algerian" panose="04020705040A02060702" pitchFamily="82" charset="0"/>
              </a:rPr>
              <a:t>PROJECT</a:t>
            </a:r>
            <a:r>
              <a:rPr lang="en-IN" sz="4000" b="1" u="sng" spc="5" dirty="0">
                <a:latin typeface="Algerian" panose="04020705040A02060702" pitchFamily="82" charset="0"/>
              </a:rPr>
              <a:t> </a:t>
            </a:r>
            <a:r>
              <a:rPr sz="4000" b="1" u="sng" spc="-20" dirty="0">
                <a:latin typeface="Algerian" panose="04020705040A02060702" pitchFamily="82" charset="0"/>
              </a:rPr>
              <a:t>OVERVI</a:t>
            </a:r>
            <a:r>
              <a:rPr lang="en-IN" sz="4000" b="1" u="sng" spc="-20" dirty="0">
                <a:latin typeface="Algerian" panose="04020705040A02060702" pitchFamily="82" charset="0"/>
              </a:rPr>
              <a:t>EW</a:t>
            </a:r>
            <a:endParaRPr sz="4250" b="1" u="sng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31668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summary of a project overview for data analytics using MS Excel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>
                <a:latin typeface="Algerian" panose="04020705040A02060702" pitchFamily="82" charset="0"/>
              </a:rPr>
              <a:t>W</a:t>
            </a:r>
            <a:r>
              <a:rPr sz="3200" b="1" i="1" u="sng" spc="-20" dirty="0">
                <a:latin typeface="Algerian" panose="04020705040A02060702" pitchFamily="82" charset="0"/>
              </a:rPr>
              <a:t>H</a:t>
            </a:r>
            <a:r>
              <a:rPr sz="3200" b="1" i="1" u="sng" spc="20" dirty="0">
                <a:latin typeface="Algerian" panose="04020705040A02060702" pitchFamily="82" charset="0"/>
              </a:rPr>
              <a:t>O</a:t>
            </a:r>
            <a:r>
              <a:rPr sz="3200" b="1" i="1" u="sng" spc="-2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AR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T</a:t>
            </a:r>
            <a:r>
              <a:rPr sz="3200" b="1" i="1" u="sng" spc="-15" dirty="0">
                <a:latin typeface="Algerian" panose="04020705040A02060702" pitchFamily="82" charset="0"/>
              </a:rPr>
              <a:t>H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20" dirty="0">
                <a:latin typeface="Algerian" panose="04020705040A02060702" pitchFamily="82" charset="0"/>
              </a:rPr>
              <a:t>E</a:t>
            </a:r>
            <a:r>
              <a:rPr sz="3200" b="1" i="1" u="sng" spc="30" dirty="0">
                <a:latin typeface="Algerian" panose="04020705040A02060702" pitchFamily="82" charset="0"/>
              </a:rPr>
              <a:t>N</a:t>
            </a:r>
            <a:r>
              <a:rPr sz="3200" b="1" i="1" u="sng" spc="15" dirty="0">
                <a:latin typeface="Algerian" panose="04020705040A02060702" pitchFamily="82" charset="0"/>
              </a:rPr>
              <a:t>D</a:t>
            </a:r>
            <a:r>
              <a:rPr sz="3200" b="1" i="1" u="sng" spc="-45" dirty="0">
                <a:latin typeface="Algerian" panose="04020705040A02060702" pitchFamily="82" charset="0"/>
              </a:rPr>
              <a:t> </a:t>
            </a:r>
            <a:r>
              <a:rPr sz="3200" b="1" i="1" u="sng" dirty="0">
                <a:latin typeface="Algerian" panose="04020705040A02060702" pitchFamily="82" charset="0"/>
              </a:rPr>
              <a:t>U</a:t>
            </a:r>
            <a:r>
              <a:rPr sz="3200" b="1" i="1" u="sng" spc="10" dirty="0">
                <a:latin typeface="Algerian" panose="04020705040A02060702" pitchFamily="82" charset="0"/>
              </a:rPr>
              <a:t>S</a:t>
            </a:r>
            <a:r>
              <a:rPr sz="3200" b="1" i="1" u="sng" spc="-25" dirty="0">
                <a:latin typeface="Algerian" panose="04020705040A02060702" pitchFamily="82" charset="0"/>
              </a:rPr>
              <a:t>E</a:t>
            </a:r>
            <a:r>
              <a:rPr sz="3200" b="1" i="1" u="sng" spc="-10" dirty="0">
                <a:latin typeface="Algerian" panose="04020705040A02060702" pitchFamily="82" charset="0"/>
              </a:rPr>
              <a:t>R</a:t>
            </a:r>
            <a:r>
              <a:rPr sz="3200" b="1" i="1" u="sng" spc="5" dirty="0">
                <a:latin typeface="Algerian" panose="04020705040A02060702" pitchFamily="82" charset="0"/>
              </a:rPr>
              <a:t>S?</a:t>
            </a:r>
            <a:endParaRPr sz="3200" b="1" i="1" u="sng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310E7E-3867-0900-84F0-C21612B9AAF8}"/>
              </a:ext>
            </a:extLst>
          </p:cNvPr>
          <p:cNvSpPr txBox="1"/>
          <p:nvPr/>
        </p:nvSpPr>
        <p:spPr>
          <a:xfrm>
            <a:off x="1371600" y="2828835"/>
            <a:ext cx="60987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Employer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Firm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352540" y="43719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052" y="574087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9415" y="842554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3C690-F9E9-292D-9604-8339E3A015AB}"/>
              </a:ext>
            </a:extLst>
          </p:cNvPr>
          <p:cNvSpPr txBox="1"/>
          <p:nvPr/>
        </p:nvSpPr>
        <p:spPr>
          <a:xfrm>
            <a:off x="2819400" y="2752787"/>
            <a:ext cx="60987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allows you to selectively display and analyze specific subsets of data based on criteria, enabling focused insights and streamlined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help organize and manage data by allowing users to collapse or expand sections of related rows or columns, facilitating better data navigation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Excel is a powerful tool that summarizes, analyzes, and presents large datasets by organizing data into rows, columns, and values for dynamic and interactive reporting</a:t>
            </a:r>
            <a:r>
              <a:rPr lang="en-US" altLang="en-US" sz="1800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1922D-FBED-F062-AE85-63F2E6EB4799}"/>
              </a:ext>
            </a:extLst>
          </p:cNvPr>
          <p:cNvSpPr txBox="1"/>
          <p:nvPr/>
        </p:nvSpPr>
        <p:spPr>
          <a:xfrm>
            <a:off x="1371599" y="2209800"/>
            <a:ext cx="876141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lang="en-US" sz="1800" dirty="0"/>
              <a:t>effectively.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9A596-8FC9-FB60-5157-2303D15F5953}"/>
              </a:ext>
            </a:extLst>
          </p:cNvPr>
          <p:cNvSpPr txBox="1"/>
          <p:nvPr/>
        </p:nvSpPr>
        <p:spPr>
          <a:xfrm>
            <a:off x="3049361" y="2959170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271</TotalTime>
  <Words>665</Words>
  <Application>Microsoft Office PowerPoint</Application>
  <PresentationFormat>Widescreen</PresentationFormat>
  <Paragraphs>88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 HIGH PERFORMANCE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S.Mari Chandru</cp:lastModifiedBy>
  <cp:revision>15</cp:revision>
  <dcterms:created xsi:type="dcterms:W3CDTF">2024-03-29T15:07:22Z</dcterms:created>
  <dcterms:modified xsi:type="dcterms:W3CDTF">2024-09-20T03:27:44Z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