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1"/>
  </p:notes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099" autoAdjust="0"/>
  </p:normalViewPr>
  <p:slideViewPr>
    <p:cSldViewPr snapToGrid="0">
      <p:cViewPr varScale="1">
        <p:scale>
          <a:sx n="63" d="100"/>
          <a:sy n="63" d="100"/>
        </p:scale>
        <p:origin x="1158" y="54"/>
      </p:cViewPr>
      <p:guideLst/>
    </p:cSldViewPr>
  </p:slideViewPr>
  <p:notesTextViewPr>
    <p:cViewPr>
      <p:scale>
        <a:sx n="1" d="1"/>
        <a:sy n="1" d="1"/>
      </p:scale>
      <p:origin x="0" y="-3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rd, Stephen" userId="0b2dcabb-2731-4a77-9fa3-6f930043e368" providerId="ADAL" clId="{A0F30995-5313-484B-A50E-CA33ACFA0941}"/>
    <pc:docChg chg="custSel addSld modSld sldOrd">
      <pc:chgData name="McCord, Stephen" userId="0b2dcabb-2731-4a77-9fa3-6f930043e368" providerId="ADAL" clId="{A0F30995-5313-484B-A50E-CA33ACFA0941}" dt="2023-02-15T19:27:11.432" v="1261" actId="20577"/>
      <pc:docMkLst>
        <pc:docMk/>
      </pc:docMkLst>
      <pc:sldChg chg="modNotesTx">
        <pc:chgData name="McCord, Stephen" userId="0b2dcabb-2731-4a77-9fa3-6f930043e368" providerId="ADAL" clId="{A0F30995-5313-484B-A50E-CA33ACFA0941}" dt="2023-02-15T19:22:54.852" v="1153" actId="20577"/>
        <pc:sldMkLst>
          <pc:docMk/>
          <pc:sldMk cId="203694694" sldId="262"/>
        </pc:sldMkLst>
      </pc:sldChg>
      <pc:sldChg chg="modNotesTx">
        <pc:chgData name="McCord, Stephen" userId="0b2dcabb-2731-4a77-9fa3-6f930043e368" providerId="ADAL" clId="{A0F30995-5313-484B-A50E-CA33ACFA0941}" dt="2023-02-15T19:23:11.810" v="1158" actId="20577"/>
        <pc:sldMkLst>
          <pc:docMk/>
          <pc:sldMk cId="3956561760" sldId="266"/>
        </pc:sldMkLst>
      </pc:sldChg>
      <pc:sldChg chg="modNotesTx">
        <pc:chgData name="McCord, Stephen" userId="0b2dcabb-2731-4a77-9fa3-6f930043e368" providerId="ADAL" clId="{A0F30995-5313-484B-A50E-CA33ACFA0941}" dt="2023-02-15T18:56:25.534" v="313" actId="20577"/>
        <pc:sldMkLst>
          <pc:docMk/>
          <pc:sldMk cId="997447204" sldId="268"/>
        </pc:sldMkLst>
      </pc:sldChg>
      <pc:sldChg chg="modNotesTx">
        <pc:chgData name="McCord, Stephen" userId="0b2dcabb-2731-4a77-9fa3-6f930043e368" providerId="ADAL" clId="{A0F30995-5313-484B-A50E-CA33ACFA0941}" dt="2023-02-15T18:54:03.596" v="243" actId="20577"/>
        <pc:sldMkLst>
          <pc:docMk/>
          <pc:sldMk cId="1442330489" sldId="270"/>
        </pc:sldMkLst>
      </pc:sldChg>
      <pc:sldChg chg="modSp mod modNotesTx">
        <pc:chgData name="McCord, Stephen" userId="0b2dcabb-2731-4a77-9fa3-6f930043e368" providerId="ADAL" clId="{A0F30995-5313-484B-A50E-CA33ACFA0941}" dt="2023-02-15T19:27:11.432" v="1261" actId="20577"/>
        <pc:sldMkLst>
          <pc:docMk/>
          <pc:sldMk cId="2156412857" sldId="272"/>
        </pc:sldMkLst>
        <pc:spChg chg="mod">
          <ac:chgData name="McCord, Stephen" userId="0b2dcabb-2731-4a77-9fa3-6f930043e368" providerId="ADAL" clId="{A0F30995-5313-484B-A50E-CA33ACFA0941}" dt="2023-02-15T18:52:34.451" v="53" actId="403"/>
          <ac:spMkLst>
            <pc:docMk/>
            <pc:sldMk cId="2156412857" sldId="272"/>
            <ac:spMk id="3" creationId="{1A187FD9-341D-C953-BAAC-4F1358573D85}"/>
          </ac:spMkLst>
        </pc:spChg>
      </pc:sldChg>
      <pc:sldChg chg="modSp new mod ord modNotesTx">
        <pc:chgData name="McCord, Stephen" userId="0b2dcabb-2731-4a77-9fa3-6f930043e368" providerId="ADAL" clId="{A0F30995-5313-484B-A50E-CA33ACFA0941}" dt="2023-02-15T19:07:22.113" v="1107" actId="6549"/>
        <pc:sldMkLst>
          <pc:docMk/>
          <pc:sldMk cId="2086842900" sldId="273"/>
        </pc:sldMkLst>
        <pc:spChg chg="mod">
          <ac:chgData name="McCord, Stephen" userId="0b2dcabb-2731-4a77-9fa3-6f930043e368" providerId="ADAL" clId="{A0F30995-5313-484B-A50E-CA33ACFA0941}" dt="2023-02-15T19:00:10.483" v="378" actId="27636"/>
          <ac:spMkLst>
            <pc:docMk/>
            <pc:sldMk cId="2086842900" sldId="273"/>
            <ac:spMk id="2" creationId="{DEB01873-93CD-6D7A-9AEF-D3881BC7F107}"/>
          </ac:spMkLst>
        </pc:spChg>
        <pc:spChg chg="mod">
          <ac:chgData name="McCord, Stephen" userId="0b2dcabb-2731-4a77-9fa3-6f930043e368" providerId="ADAL" clId="{A0F30995-5313-484B-A50E-CA33ACFA0941}" dt="2023-02-15T19:07:22.113" v="1107" actId="6549"/>
          <ac:spMkLst>
            <pc:docMk/>
            <pc:sldMk cId="2086842900" sldId="273"/>
            <ac:spMk id="3" creationId="{5BCD1045-B645-1AA6-5CF6-6C2DFF209B4B}"/>
          </ac:spMkLst>
        </pc:spChg>
      </pc:sldChg>
      <pc:sldChg chg="add modNotesTx">
        <pc:chgData name="McCord, Stephen" userId="0b2dcabb-2731-4a77-9fa3-6f930043e368" providerId="ADAL" clId="{A0F30995-5313-484B-A50E-CA33ACFA0941}" dt="2023-02-15T19:09:51.959" v="1115" actId="20577"/>
        <pc:sldMkLst>
          <pc:docMk/>
          <pc:sldMk cId="737638164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E21CD-5D7C-4AF3-A91A-112B11134D05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FF9E-B0B4-49BA-9D8D-191B57261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large environment, and there are a lot of moving pieces.  Our team is built to handle the size, and we’re in the business of being agile and responsive to those moves</a:t>
            </a:r>
          </a:p>
          <a:p>
            <a:endParaRPr lang="en-US" dirty="0"/>
          </a:p>
          <a:p>
            <a:r>
              <a:rPr lang="en-US" dirty="0"/>
              <a:t>As the business grows, so too will the environment we’re responsible for</a:t>
            </a:r>
          </a:p>
          <a:p>
            <a:endParaRPr lang="en-US" dirty="0"/>
          </a:p>
          <a:p>
            <a:r>
              <a:rPr lang="en-US" dirty="0"/>
              <a:t>As we develop a rhythm within our team, we’ll look to contribute to other subject areas where appropriate</a:t>
            </a:r>
          </a:p>
          <a:p>
            <a:endParaRPr lang="en-US" dirty="0"/>
          </a:p>
          <a:p>
            <a:r>
              <a:rPr lang="en-US" dirty="0"/>
              <a:t>Very few of these objectives are “one and done”.  They’ll likely fall into their own repeating cadence.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areas are where we can contribute outside of the 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typical scope of our day jobs: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(Robert Lively)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– Programming, combined with statistical data output analysis, used to inform business decisions.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 Administration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(Jacob Hurd)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– VM / Windows level administration tasks (</a:t>
            </a: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 space maintenance, OS level </a:t>
            </a:r>
            <a:r>
              <a:rPr lang="en-US" sz="12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permissioning</a:t>
            </a:r>
            <a:r>
              <a:rPr lang="en-US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VM resource allocation, etc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Development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Dass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– Engineering logical structures / objects that exist within databases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Governance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(Liz Mercado) 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– Defining / maintaining owners, stewards, lineage, catalogs, policies, procedures and referential integrity standards for data domains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1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It’s a large environment, and there are a lot of moving pieces.  Our team is built to handle the size, and we’re in the business of being agile and responsive to those moves</a:t>
            </a:r>
          </a:p>
          <a:p>
            <a:endParaRPr lang="en-US" dirty="0"/>
          </a:p>
          <a:p>
            <a:r>
              <a:rPr lang="en-US" dirty="0"/>
              <a:t>- As the business grows, so too will the environment we’re responsible for</a:t>
            </a:r>
          </a:p>
          <a:p>
            <a:endParaRPr lang="en-US" dirty="0"/>
          </a:p>
          <a:p>
            <a:r>
              <a:rPr lang="en-US" dirty="0"/>
              <a:t>- As we develop a rhythm within our team, we’ll look to contribute to other subject areas where appropriate</a:t>
            </a:r>
          </a:p>
          <a:p>
            <a:endParaRPr lang="en-US" dirty="0"/>
          </a:p>
          <a:p>
            <a:r>
              <a:rPr lang="en-US" dirty="0"/>
              <a:t>- Very few of these objectives are “one and done”.  They’ll likely fall into their own repeating cadence.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8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6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Databricks, Snowflake, SSAS,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6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, SQL Server Agent, SSIS, Windows Task Scheduler,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7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Idera</a:t>
            </a:r>
            <a:r>
              <a:rPr lang="en-US" dirty="0"/>
              <a:t>, </a:t>
            </a:r>
            <a:r>
              <a:rPr lang="en-US" dirty="0" err="1"/>
              <a:t>RedGate</a:t>
            </a:r>
            <a:r>
              <a:rPr lang="en-US" dirty="0"/>
              <a:t>, VEEAM(?)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2FF9E-B0B4-49BA-9D8D-191B572615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0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6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3D490-49EF-0462-BADC-8EAFF056D3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41925" y="6705600"/>
            <a:ext cx="17367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Sierra Space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771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50CE4-E5BA-5BA6-03EB-95724471D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3" b="12500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F95EC-C66C-DC1F-7F6A-63CC213CD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3" y="444114"/>
            <a:ext cx="10502348" cy="78088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400" dirty="0"/>
              <a:t>DATABASE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D6A53-7C0E-CB0C-24C8-2A77FA32F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228" y="3342669"/>
            <a:ext cx="6438645" cy="1322095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Craig Bellissimo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Steve </a:t>
            </a:r>
            <a:r>
              <a:rPr lang="en-US" sz="1400" dirty="0">
                <a:solidFill>
                  <a:srgbClr val="FFFFFF"/>
                </a:solidFill>
                <a:cs typeface="Courier New" panose="02070309020205020404" pitchFamily="49" charset="0"/>
              </a:rPr>
              <a:t>McCord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Josh Grasso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</a:rPr>
              <a:t>Todd Kleinhans</a:t>
            </a:r>
          </a:p>
        </p:txBody>
      </p:sp>
    </p:spTree>
    <p:extLst>
      <p:ext uri="{BB962C8B-B14F-4D97-AF65-F5344CB8AC3E}">
        <p14:creationId xmlns:p14="http://schemas.microsoft.com/office/powerpoint/2010/main" val="85687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0AE7-06D5-CDAE-4D38-85DE878B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DA28-5B15-B1B2-4D7B-509E70F6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4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0AE7-06D5-CDAE-4D38-85DE878B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DA28-5B15-B1B2-4D7B-509E70F6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an accurate catalog has been built, opportunities to consolidate </a:t>
            </a:r>
            <a:r>
              <a:rPr lang="en-US" dirty="0" err="1"/>
              <a:t>like:like</a:t>
            </a:r>
            <a:r>
              <a:rPr lang="en-US" dirty="0"/>
              <a:t> database-level solutions can be investigated and implemented as necessary, leading to the following potential benefits:</a:t>
            </a:r>
          </a:p>
          <a:p>
            <a:pPr lvl="1"/>
            <a:r>
              <a:rPr lang="en-US" dirty="0"/>
              <a:t>License cost reduction</a:t>
            </a:r>
          </a:p>
          <a:p>
            <a:pPr lvl="1"/>
            <a:r>
              <a:rPr lang="en-US" dirty="0"/>
              <a:t>Complexity reduction</a:t>
            </a:r>
          </a:p>
          <a:p>
            <a:pPr lvl="1"/>
            <a:r>
              <a:rPr lang="en-US" dirty="0"/>
              <a:t>Increased SLAs</a:t>
            </a:r>
          </a:p>
          <a:p>
            <a:pPr lvl="1"/>
            <a:r>
              <a:rPr lang="en-US" dirty="0"/>
              <a:t>Resource allocation pressure relief</a:t>
            </a:r>
          </a:p>
        </p:txBody>
      </p:sp>
    </p:spTree>
    <p:extLst>
      <p:ext uri="{BB962C8B-B14F-4D97-AF65-F5344CB8AC3E}">
        <p14:creationId xmlns:p14="http://schemas.microsoft.com/office/powerpoint/2010/main" val="39233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E778-0C8E-F3B8-6A77-D23F6C6B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042A-7990-4E60-21F4-9C5BBB3E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E778-0C8E-F3B8-6A77-D23F6C6B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042A-7990-4E60-21F4-9C5BBB3E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Opportunities to augment solutions with add-on features should be investigated and implemented after consolidation (“right-sizing”) has occurred.</a:t>
            </a:r>
          </a:p>
        </p:txBody>
      </p:sp>
    </p:spTree>
    <p:extLst>
      <p:ext uri="{BB962C8B-B14F-4D97-AF65-F5344CB8AC3E}">
        <p14:creationId xmlns:p14="http://schemas.microsoft.com/office/powerpoint/2010/main" val="395656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C73-E104-9286-104A-DC1D634D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2F52-9D56-56F3-5D52-FD924E41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1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C73-E104-9286-104A-DC1D634D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2F52-9D56-56F3-5D52-FD924E41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steady state has been achieved, and manual processes have been defined, investigate opportunities to apply various types of automation (RPA, scripted, attended, etc.) to tasks within our area of responsibility. </a:t>
            </a:r>
          </a:p>
        </p:txBody>
      </p:sp>
    </p:spTree>
    <p:extLst>
      <p:ext uri="{BB962C8B-B14F-4D97-AF65-F5344CB8AC3E}">
        <p14:creationId xmlns:p14="http://schemas.microsoft.com/office/powerpoint/2010/main" val="99744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D42C-3EE8-6094-FC9A-498F9A95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4941-9243-FA21-CAA8-ECD6DA7B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D42C-3EE8-6094-FC9A-498F9A95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4941-9243-FA21-CAA8-ECD6DA7B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combination of third-party tools and native capabilities, proactively monitor the environment for anomalies, outages, opportunities to improve, etc.</a:t>
            </a:r>
          </a:p>
        </p:txBody>
      </p:sp>
    </p:spTree>
    <p:extLst>
      <p:ext uri="{BB962C8B-B14F-4D97-AF65-F5344CB8AC3E}">
        <p14:creationId xmlns:p14="http://schemas.microsoft.com/office/powerpoint/2010/main" val="144233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9152-8142-DBBE-2FF1-2642DC53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7FD9-341D-C953-BAAC-4F135857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5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9152-8142-DBBE-2FF1-2642DC53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7FD9-341D-C953-BAAC-4F135857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495800"/>
          </a:xfrm>
        </p:spPr>
        <p:txBody>
          <a:bodyPr/>
          <a:lstStyle/>
          <a:p>
            <a:r>
              <a:rPr lang="en-US" dirty="0"/>
              <a:t>With effective monitoring processes, procedures and technologies in place, continue to offer agile, responsive support to business units supported by databases at SierraSpace.</a:t>
            </a:r>
          </a:p>
          <a:p>
            <a:pPr marL="0" indent="0">
              <a:buNone/>
            </a:pPr>
            <a:endParaRPr lang="en-US" sz="2400" dirty="0"/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 Administration 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Development 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Governance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1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1873-93CD-6D7A-9AEF-D3881BC7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1045-B645-1AA6-5CF6-6C2DFF2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4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1873-93CD-6D7A-9AEF-D3881BC7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1045-B645-1AA6-5CF6-6C2DFF2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 / Roadmap</a:t>
            </a:r>
          </a:p>
          <a:p>
            <a:pPr lvl="1"/>
            <a:r>
              <a:rPr lang="en-US" dirty="0"/>
              <a:t>Sequence order is tentative and subject to change</a:t>
            </a:r>
          </a:p>
          <a:p>
            <a:pPr lvl="1"/>
            <a:r>
              <a:rPr lang="en-US" dirty="0"/>
              <a:t>Scale will expand with overall business</a:t>
            </a:r>
          </a:p>
          <a:p>
            <a:pPr lvl="1"/>
            <a:r>
              <a:rPr lang="en-US" dirty="0"/>
              <a:t>Scope will organically expand over time</a:t>
            </a:r>
          </a:p>
          <a:p>
            <a:pPr lvl="1"/>
            <a:r>
              <a:rPr lang="en-US" dirty="0"/>
              <a:t>Lifecycles will repeat as necessary</a:t>
            </a:r>
          </a:p>
        </p:txBody>
      </p:sp>
    </p:spTree>
    <p:extLst>
      <p:ext uri="{BB962C8B-B14F-4D97-AF65-F5344CB8AC3E}">
        <p14:creationId xmlns:p14="http://schemas.microsoft.com/office/powerpoint/2010/main" val="73763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AD9A-F3C9-053C-3EE0-B31BC5E7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 baseline autonomy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3DE6-9AC4-A88D-D8F7-257D120C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495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AD9A-F3C9-053C-3EE0-B31BC5E7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 baseline autonomy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3DE6-9AC4-A88D-D8F7-257D120C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495800"/>
          </a:xfrm>
        </p:spPr>
        <p:txBody>
          <a:bodyPr/>
          <a:lstStyle/>
          <a:p>
            <a:r>
              <a:rPr lang="en-US" dirty="0"/>
              <a:t>As part of the TSA Exit / Divestiture from SNC, we’ve been working to establish a baseline level of autonomy for our Database Systems within the SierraSpace network.</a:t>
            </a:r>
          </a:p>
          <a:p>
            <a:endParaRPr lang="en-US" dirty="0"/>
          </a:p>
          <a:p>
            <a:r>
              <a:rPr lang="en-US" dirty="0"/>
              <a:t>We still have solutions that are populated / dependent upon SNC source systems.</a:t>
            </a:r>
          </a:p>
          <a:p>
            <a:pPr lvl="1"/>
            <a:r>
              <a:rPr lang="en-US" dirty="0"/>
              <a:t>Our level of influence over these solutions is limited</a:t>
            </a:r>
          </a:p>
          <a:p>
            <a:pPr lvl="1"/>
            <a:r>
              <a:rPr lang="en-US" dirty="0"/>
              <a:t>Our level of insight into the ongoing operations within SNC source systems is extremely limited</a:t>
            </a:r>
          </a:p>
          <a:p>
            <a:pPr lvl="1"/>
            <a:endParaRPr lang="en-US" dirty="0"/>
          </a:p>
          <a:p>
            <a:r>
              <a:rPr lang="en-US" dirty="0"/>
              <a:t>Those solutions notwithstanding, an overwhelming majority of solutions within our environment have *no* dependency on SNC source systems.</a:t>
            </a:r>
          </a:p>
        </p:txBody>
      </p:sp>
    </p:spTree>
    <p:extLst>
      <p:ext uri="{BB962C8B-B14F-4D97-AF65-F5344CB8AC3E}">
        <p14:creationId xmlns:p14="http://schemas.microsoft.com/office/powerpoint/2010/main" val="63399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828E-08B1-BB47-18D9-60E14EAD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C8B0-9DBB-ECE7-9248-7C1A17B9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6355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5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828E-08B1-BB47-18D9-60E14EAD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CC8B0-9DBB-ECE7-9248-7C1A17B9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635500"/>
          </a:xfrm>
        </p:spPr>
        <p:txBody>
          <a:bodyPr/>
          <a:lstStyle/>
          <a:p>
            <a:r>
              <a:rPr lang="en-US" dirty="0"/>
              <a:t>Our environment currently consists of the following: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&gt; 100 Database Host Servers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&gt; 140 Discrete Database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&gt; 1000 Discrete Databases</a:t>
            </a:r>
          </a:p>
        </p:txBody>
      </p:sp>
    </p:spTree>
    <p:extLst>
      <p:ext uri="{BB962C8B-B14F-4D97-AF65-F5344CB8AC3E}">
        <p14:creationId xmlns:p14="http://schemas.microsoft.com/office/powerpoint/2010/main" val="34019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64EE-5A82-53D4-6B69-E0BA138E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DC88-E508-695A-C99A-8F48D294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9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64EE-5A82-53D4-6B69-E0BA138E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DC88-E508-695A-C99A-8F48D294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6 General Subject Area Domains:</a:t>
            </a:r>
          </a:p>
          <a:p>
            <a:pPr lvl="2"/>
            <a:r>
              <a:rPr lang="en-US" dirty="0"/>
              <a:t>Production</a:t>
            </a:r>
          </a:p>
          <a:p>
            <a:pPr lvl="2"/>
            <a:r>
              <a:rPr lang="en-US" dirty="0"/>
              <a:t>Development</a:t>
            </a:r>
          </a:p>
          <a:p>
            <a:pPr lvl="2"/>
            <a:r>
              <a:rPr lang="en-US" dirty="0"/>
              <a:t>UAT</a:t>
            </a:r>
          </a:p>
          <a:p>
            <a:pPr lvl="2"/>
            <a:r>
              <a:rPr lang="en-US" dirty="0"/>
              <a:t>Test</a:t>
            </a:r>
          </a:p>
          <a:p>
            <a:pPr lvl="2"/>
            <a:r>
              <a:rPr lang="en-US" dirty="0"/>
              <a:t>Training</a:t>
            </a:r>
          </a:p>
          <a:p>
            <a:pPr lvl="2"/>
            <a:r>
              <a:rPr lang="en-US" dirty="0"/>
              <a:t>Administration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Currently under largely undefined SLAs</a:t>
            </a:r>
          </a:p>
          <a:p>
            <a:pPr lvl="2"/>
            <a:r>
              <a:rPr lang="en-US" dirty="0"/>
              <a:t>i.e., EVERYTHING is a top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4694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</TotalTime>
  <Words>696</Words>
  <Application>Microsoft Office PowerPoint</Application>
  <PresentationFormat>Widescreen</PresentationFormat>
  <Paragraphs>103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Grandview</vt:lpstr>
      <vt:lpstr>Grandview Display</vt:lpstr>
      <vt:lpstr>CitationVTI</vt:lpstr>
      <vt:lpstr>DATABASE SERVICES</vt:lpstr>
      <vt:lpstr>Introduction</vt:lpstr>
      <vt:lpstr>Introduction</vt:lpstr>
      <vt:lpstr>Establish baseline autonomy </vt:lpstr>
      <vt:lpstr>Establish baseline autonomy </vt:lpstr>
      <vt:lpstr>Inventory</vt:lpstr>
      <vt:lpstr>Inventory</vt:lpstr>
      <vt:lpstr>catalog</vt:lpstr>
      <vt:lpstr>catalog</vt:lpstr>
      <vt:lpstr>Consolidate</vt:lpstr>
      <vt:lpstr>Consolidate</vt:lpstr>
      <vt:lpstr>Augment</vt:lpstr>
      <vt:lpstr>Augment</vt:lpstr>
      <vt:lpstr>Automate</vt:lpstr>
      <vt:lpstr>Automate</vt:lpstr>
      <vt:lpstr>Monitor</vt:lpstr>
      <vt:lpstr>Monitor</vt:lpstr>
      <vt:lpstr>Support</vt:lpstr>
      <vt:lpstr>Support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SERVICES</dc:title>
  <dc:creator>McCord, Stephen</dc:creator>
  <cp:lastModifiedBy>McCord, Stephen</cp:lastModifiedBy>
  <cp:revision>1</cp:revision>
  <dcterms:created xsi:type="dcterms:W3CDTF">2023-02-10T17:11:49Z</dcterms:created>
  <dcterms:modified xsi:type="dcterms:W3CDTF">2023-02-15T19:27:16Z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9acc37-38c8-4b57-83ee-933856dd79d5_Enabled">
    <vt:lpwstr>true</vt:lpwstr>
  </property>
  <property fmtid="{D5CDD505-2E9C-101B-9397-08002B2CF9AE}" pid="3" name="MSIP_Label_f79acc37-38c8-4b57-83ee-933856dd79d5_SetDate">
    <vt:lpwstr>2023-02-10T18:14:44Z</vt:lpwstr>
  </property>
  <property fmtid="{D5CDD505-2E9C-101B-9397-08002B2CF9AE}" pid="4" name="MSIP_Label_f79acc37-38c8-4b57-83ee-933856dd79d5_Method">
    <vt:lpwstr>Privileged</vt:lpwstr>
  </property>
  <property fmtid="{D5CDD505-2E9C-101B-9397-08002B2CF9AE}" pid="5" name="MSIP_Label_f79acc37-38c8-4b57-83ee-933856dd79d5_Name">
    <vt:lpwstr>Sierra Space Internal Information</vt:lpwstr>
  </property>
  <property fmtid="{D5CDD505-2E9C-101B-9397-08002B2CF9AE}" pid="6" name="MSIP_Label_f79acc37-38c8-4b57-83ee-933856dd79d5_SiteId">
    <vt:lpwstr>8d4826a0-e24c-40fe-b5f1-e4c5d7fce467</vt:lpwstr>
  </property>
  <property fmtid="{D5CDD505-2E9C-101B-9397-08002B2CF9AE}" pid="7" name="MSIP_Label_f79acc37-38c8-4b57-83ee-933856dd79d5_ActionId">
    <vt:lpwstr>65524e79-69ab-4df0-876a-b8c4561c4daa</vt:lpwstr>
  </property>
  <property fmtid="{D5CDD505-2E9C-101B-9397-08002B2CF9AE}" pid="8" name="MSIP_Label_f79acc37-38c8-4b57-83ee-933856dd79d5_ContentBits">
    <vt:lpwstr>2</vt:lpwstr>
  </property>
  <property fmtid="{D5CDD505-2E9C-101B-9397-08002B2CF9AE}" pid="9" name="ClassificationContentMarkingFooterLocations">
    <vt:lpwstr>CitationVTI:8</vt:lpwstr>
  </property>
  <property fmtid="{D5CDD505-2E9C-101B-9397-08002B2CF9AE}" pid="10" name="ClassificationContentMarkingFooterText">
    <vt:lpwstr>Sierra Space Internal Information</vt:lpwstr>
  </property>
</Properties>
</file>