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3"/>
  </p:notesMasterIdLst>
  <p:sldIdLst>
    <p:sldId id="258" r:id="rId5"/>
    <p:sldId id="267" r:id="rId6"/>
    <p:sldId id="266" r:id="rId7"/>
    <p:sldId id="263" r:id="rId8"/>
    <p:sldId id="264" r:id="rId9"/>
    <p:sldId id="262" r:id="rId10"/>
    <p:sldId id="260" r:id="rId11"/>
    <p:sldId id="265"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756597-B25D-BD62-2AE6-157C6AA6AB2B}" name="Bremers, Ashley" initials="BA" userId="S::ashley.bremers@sierraspace.com::ad81117d-fa54-4de7-a293-d38ea7dacdaf" providerId="AD"/>
  <p188:author id="{9D3FB3FA-32C3-B7A3-30BD-5FE9628BB857}" name="Venner, Ken" initials="VK" userId="S::Ken.Venner@sierraspace.com::c3f737b1-6d57-4d6e-a26f-4edde0433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11" autoAdjust="0"/>
  </p:normalViewPr>
  <p:slideViewPr>
    <p:cSldViewPr snapToGrid="0">
      <p:cViewPr varScale="1">
        <p:scale>
          <a:sx n="121" d="100"/>
          <a:sy n="121" d="100"/>
        </p:scale>
        <p:origin x="59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ord, Stephen" userId="0b2dcabb-2731-4a77-9fa3-6f930043e368" providerId="ADAL" clId="{890F31A7-8123-4216-9813-F71449DF1166}"/>
    <pc:docChg chg="undo custSel modSld">
      <pc:chgData name="McCord, Stephen" userId="0b2dcabb-2731-4a77-9fa3-6f930043e368" providerId="ADAL" clId="{890F31A7-8123-4216-9813-F71449DF1166}" dt="2024-03-25T16:24:27.800" v="5859" actId="113"/>
      <pc:docMkLst>
        <pc:docMk/>
      </pc:docMkLst>
      <pc:sldChg chg="addSp delSp modSp mod modNotesTx">
        <pc:chgData name="McCord, Stephen" userId="0b2dcabb-2731-4a77-9fa3-6f930043e368" providerId="ADAL" clId="{890F31A7-8123-4216-9813-F71449DF1166}" dt="2024-03-25T16:14:52.013" v="5669" actId="404"/>
        <pc:sldMkLst>
          <pc:docMk/>
          <pc:sldMk cId="2095382778" sldId="260"/>
        </pc:sldMkLst>
        <pc:spChg chg="add mod">
          <ac:chgData name="McCord, Stephen" userId="0b2dcabb-2731-4a77-9fa3-6f930043e368" providerId="ADAL" clId="{890F31A7-8123-4216-9813-F71449DF1166}" dt="2024-03-25T14:30:24.912" v="2168" actId="20577"/>
          <ac:spMkLst>
            <pc:docMk/>
            <pc:sldMk cId="2095382778" sldId="260"/>
            <ac:spMk id="5" creationId="{46C688C4-2E48-78EB-F1E2-31F791311AA5}"/>
          </ac:spMkLst>
        </pc:spChg>
        <pc:spChg chg="add del">
          <ac:chgData name="McCord, Stephen" userId="0b2dcabb-2731-4a77-9fa3-6f930043e368" providerId="ADAL" clId="{890F31A7-8123-4216-9813-F71449DF1166}" dt="2024-03-25T14:39:05.539" v="3235" actId="11529"/>
          <ac:spMkLst>
            <pc:docMk/>
            <pc:sldMk cId="2095382778" sldId="260"/>
            <ac:spMk id="6" creationId="{0BCDC6D9-4F61-2072-58D7-F899EB3DC926}"/>
          </ac:spMkLst>
        </pc:spChg>
        <pc:spChg chg="add del mod">
          <ac:chgData name="McCord, Stephen" userId="0b2dcabb-2731-4a77-9fa3-6f930043e368" providerId="ADAL" clId="{890F31A7-8123-4216-9813-F71449DF1166}" dt="2024-03-25T14:39:59.074" v="3244" actId="478"/>
          <ac:spMkLst>
            <pc:docMk/>
            <pc:sldMk cId="2095382778" sldId="260"/>
            <ac:spMk id="7" creationId="{6D440762-9422-77C6-9557-08EC9633A4CC}"/>
          </ac:spMkLst>
        </pc:spChg>
        <pc:spChg chg="add del mod">
          <ac:chgData name="McCord, Stephen" userId="0b2dcabb-2731-4a77-9fa3-6f930043e368" providerId="ADAL" clId="{890F31A7-8123-4216-9813-F71449DF1166}" dt="2024-03-25T14:40:42.466" v="3249" actId="478"/>
          <ac:spMkLst>
            <pc:docMk/>
            <pc:sldMk cId="2095382778" sldId="260"/>
            <ac:spMk id="8" creationId="{3C8468BF-A0AE-80DF-A199-1DDCC925C4D2}"/>
          </ac:spMkLst>
        </pc:spChg>
        <pc:spChg chg="add mod">
          <ac:chgData name="McCord, Stephen" userId="0b2dcabb-2731-4a77-9fa3-6f930043e368" providerId="ADAL" clId="{890F31A7-8123-4216-9813-F71449DF1166}" dt="2024-03-25T14:53:39.468" v="3993" actId="20577"/>
          <ac:spMkLst>
            <pc:docMk/>
            <pc:sldMk cId="2095382778" sldId="260"/>
            <ac:spMk id="22" creationId="{479477FE-77F1-6517-91E7-130956C96A4A}"/>
          </ac:spMkLst>
        </pc:spChg>
        <pc:spChg chg="add mod">
          <ac:chgData name="McCord, Stephen" userId="0b2dcabb-2731-4a77-9fa3-6f930043e368" providerId="ADAL" clId="{890F31A7-8123-4216-9813-F71449DF1166}" dt="2024-03-25T16:08:37.635" v="5487" actId="14100"/>
          <ac:spMkLst>
            <pc:docMk/>
            <pc:sldMk cId="2095382778" sldId="260"/>
            <ac:spMk id="27" creationId="{0F83E46D-7D58-F825-97AB-558E3CE00850}"/>
          </ac:spMkLst>
        </pc:spChg>
        <pc:spChg chg="add mod">
          <ac:chgData name="McCord, Stephen" userId="0b2dcabb-2731-4a77-9fa3-6f930043e368" providerId="ADAL" clId="{890F31A7-8123-4216-9813-F71449DF1166}" dt="2024-03-25T16:14:52.013" v="5669" actId="404"/>
          <ac:spMkLst>
            <pc:docMk/>
            <pc:sldMk cId="2095382778" sldId="260"/>
            <ac:spMk id="28" creationId="{C60AE6D4-D480-A6FE-DB8D-1A21FA1562CF}"/>
          </ac:spMkLst>
        </pc:spChg>
        <pc:spChg chg="mod">
          <ac:chgData name="McCord, Stephen" userId="0b2dcabb-2731-4a77-9fa3-6f930043e368" providerId="ADAL" clId="{890F31A7-8123-4216-9813-F71449DF1166}" dt="2024-03-25T14:42:37.256" v="3257" actId="1038"/>
          <ac:spMkLst>
            <pc:docMk/>
            <pc:sldMk cId="2095382778" sldId="260"/>
            <ac:spMk id="72" creationId="{CD0F4709-CEE5-3C6E-9B53-5F5ECE82FADA}"/>
          </ac:spMkLst>
        </pc:spChg>
        <pc:spChg chg="mod">
          <ac:chgData name="McCord, Stephen" userId="0b2dcabb-2731-4a77-9fa3-6f930043e368" providerId="ADAL" clId="{890F31A7-8123-4216-9813-F71449DF1166}" dt="2024-03-25T14:43:05.328" v="3261" actId="14100"/>
          <ac:spMkLst>
            <pc:docMk/>
            <pc:sldMk cId="2095382778" sldId="260"/>
            <ac:spMk id="73" creationId="{A18F10BC-2522-6F4C-CF1F-20621293E032}"/>
          </ac:spMkLst>
        </pc:spChg>
        <pc:spChg chg="mod ord">
          <ac:chgData name="McCord, Stephen" userId="0b2dcabb-2731-4a77-9fa3-6f930043e368" providerId="ADAL" clId="{890F31A7-8123-4216-9813-F71449DF1166}" dt="2024-03-25T16:08:24.496" v="5457" actId="1035"/>
          <ac:spMkLst>
            <pc:docMk/>
            <pc:sldMk cId="2095382778" sldId="260"/>
            <ac:spMk id="77" creationId="{9C712361-8BE6-AD33-5F66-FF7D8CFA5040}"/>
          </ac:spMkLst>
        </pc:spChg>
        <pc:spChg chg="mod">
          <ac:chgData name="McCord, Stephen" userId="0b2dcabb-2731-4a77-9fa3-6f930043e368" providerId="ADAL" clId="{890F31A7-8123-4216-9813-F71449DF1166}" dt="2024-03-25T16:07:08.301" v="5386" actId="1035"/>
          <ac:spMkLst>
            <pc:docMk/>
            <pc:sldMk cId="2095382778" sldId="260"/>
            <ac:spMk id="79" creationId="{94981C14-AE05-91A8-5CE1-315CAA9A2E75}"/>
          </ac:spMkLst>
        </pc:spChg>
        <pc:spChg chg="mod">
          <ac:chgData name="McCord, Stephen" userId="0b2dcabb-2731-4a77-9fa3-6f930043e368" providerId="ADAL" clId="{890F31A7-8123-4216-9813-F71449DF1166}" dt="2024-03-25T16:07:17.458" v="5395" actId="1035"/>
          <ac:spMkLst>
            <pc:docMk/>
            <pc:sldMk cId="2095382778" sldId="260"/>
            <ac:spMk id="80" creationId="{323374B6-D06D-82FE-09F3-0CBC589C4F57}"/>
          </ac:spMkLst>
        </pc:spChg>
        <pc:spChg chg="del">
          <ac:chgData name="McCord, Stephen" userId="0b2dcabb-2731-4a77-9fa3-6f930043e368" providerId="ADAL" clId="{890F31A7-8123-4216-9813-F71449DF1166}" dt="2024-03-25T16:07:11.433" v="5387" actId="478"/>
          <ac:spMkLst>
            <pc:docMk/>
            <pc:sldMk cId="2095382778" sldId="260"/>
            <ac:spMk id="81" creationId="{394A7DC6-734A-9552-D312-5CA631290906}"/>
          </ac:spMkLst>
        </pc:spChg>
        <pc:spChg chg="mod">
          <ac:chgData name="McCord, Stephen" userId="0b2dcabb-2731-4a77-9fa3-6f930043e368" providerId="ADAL" clId="{890F31A7-8123-4216-9813-F71449DF1166}" dt="2024-03-25T14:26:27.353" v="1739" actId="1035"/>
          <ac:spMkLst>
            <pc:docMk/>
            <pc:sldMk cId="2095382778" sldId="260"/>
            <ac:spMk id="88" creationId="{A291E750-7C03-C3CC-0079-9062CAEA1D92}"/>
          </ac:spMkLst>
        </pc:spChg>
        <pc:cxnChg chg="add mod">
          <ac:chgData name="McCord, Stephen" userId="0b2dcabb-2731-4a77-9fa3-6f930043e368" providerId="ADAL" clId="{890F31A7-8123-4216-9813-F71449DF1166}" dt="2024-03-25T14:42:54.213" v="3260" actId="14100"/>
          <ac:cxnSpMkLst>
            <pc:docMk/>
            <pc:sldMk cId="2095382778" sldId="260"/>
            <ac:cxnSpMk id="10" creationId="{83A394C2-366F-F754-849F-9AFC02F2CD31}"/>
          </ac:cxnSpMkLst>
        </pc:cxnChg>
        <pc:cxnChg chg="add mod">
          <ac:chgData name="McCord, Stephen" userId="0b2dcabb-2731-4a77-9fa3-6f930043e368" providerId="ADAL" clId="{890F31A7-8123-4216-9813-F71449DF1166}" dt="2024-03-25T14:43:27.374" v="3265" actId="14100"/>
          <ac:cxnSpMkLst>
            <pc:docMk/>
            <pc:sldMk cId="2095382778" sldId="260"/>
            <ac:cxnSpMk id="15" creationId="{F08091D6-B268-5264-3CD6-37034A947FB5}"/>
          </ac:cxnSpMkLst>
        </pc:cxnChg>
        <pc:cxnChg chg="add mod">
          <ac:chgData name="McCord, Stephen" userId="0b2dcabb-2731-4a77-9fa3-6f930043e368" providerId="ADAL" clId="{890F31A7-8123-4216-9813-F71449DF1166}" dt="2024-03-25T14:50:32.424" v="3827" actId="1076"/>
          <ac:cxnSpMkLst>
            <pc:docMk/>
            <pc:sldMk cId="2095382778" sldId="260"/>
            <ac:cxnSpMk id="18" creationId="{F9ADD6AD-C9CC-FEB6-4DA6-7FFDFA9AC1CA}"/>
          </ac:cxnSpMkLst>
        </pc:cxnChg>
        <pc:cxnChg chg="add mod">
          <ac:chgData name="McCord, Stephen" userId="0b2dcabb-2731-4a77-9fa3-6f930043e368" providerId="ADAL" clId="{890F31A7-8123-4216-9813-F71449DF1166}" dt="2024-03-25T16:02:59.639" v="5172" actId="14100"/>
          <ac:cxnSpMkLst>
            <pc:docMk/>
            <pc:sldMk cId="2095382778" sldId="260"/>
            <ac:cxnSpMk id="23" creationId="{DE0B9C24-0EAB-EB13-FA64-08BC77AC5B51}"/>
          </ac:cxnSpMkLst>
        </pc:cxnChg>
      </pc:sldChg>
      <pc:sldChg chg="modSp mod">
        <pc:chgData name="McCord, Stephen" userId="0b2dcabb-2731-4a77-9fa3-6f930043e368" providerId="ADAL" clId="{890F31A7-8123-4216-9813-F71449DF1166}" dt="2024-03-25T16:17:13.488" v="5735" actId="255"/>
        <pc:sldMkLst>
          <pc:docMk/>
          <pc:sldMk cId="1998163475" sldId="262"/>
        </pc:sldMkLst>
        <pc:spChg chg="mod">
          <ac:chgData name="McCord, Stephen" userId="0b2dcabb-2731-4a77-9fa3-6f930043e368" providerId="ADAL" clId="{890F31A7-8123-4216-9813-F71449DF1166}" dt="2024-03-25T16:17:13.488" v="5735" actId="255"/>
          <ac:spMkLst>
            <pc:docMk/>
            <pc:sldMk cId="1998163475" sldId="262"/>
            <ac:spMk id="3" creationId="{15F37E7F-FE76-FC71-6FF6-3F46C17D8E7D}"/>
          </ac:spMkLst>
        </pc:spChg>
        <pc:spChg chg="mod">
          <ac:chgData name="McCord, Stephen" userId="0b2dcabb-2731-4a77-9fa3-6f930043e368" providerId="ADAL" clId="{890F31A7-8123-4216-9813-F71449DF1166}" dt="2024-03-25T16:17:02.001" v="5734" actId="1036"/>
          <ac:spMkLst>
            <pc:docMk/>
            <pc:sldMk cId="1998163475" sldId="262"/>
            <ac:spMk id="55" creationId="{B6AE7441-1BA9-111C-02BE-3E1B60927D3A}"/>
          </ac:spMkLst>
        </pc:spChg>
      </pc:sldChg>
      <pc:sldChg chg="modSp mod">
        <pc:chgData name="McCord, Stephen" userId="0b2dcabb-2731-4a77-9fa3-6f930043e368" providerId="ADAL" clId="{890F31A7-8123-4216-9813-F71449DF1166}" dt="2024-03-25T16:16:27.414" v="5712" actId="1036"/>
        <pc:sldMkLst>
          <pc:docMk/>
          <pc:sldMk cId="927037178" sldId="263"/>
        </pc:sldMkLst>
        <pc:spChg chg="mod">
          <ac:chgData name="McCord, Stephen" userId="0b2dcabb-2731-4a77-9fa3-6f930043e368" providerId="ADAL" clId="{890F31A7-8123-4216-9813-F71449DF1166}" dt="2024-03-25T16:16:21.972" v="5698" actId="255"/>
          <ac:spMkLst>
            <pc:docMk/>
            <pc:sldMk cId="927037178" sldId="263"/>
            <ac:spMk id="3" creationId="{15F37E7F-FE76-FC71-6FF6-3F46C17D8E7D}"/>
          </ac:spMkLst>
        </pc:spChg>
        <pc:spChg chg="mod">
          <ac:chgData name="McCord, Stephen" userId="0b2dcabb-2731-4a77-9fa3-6f930043e368" providerId="ADAL" clId="{890F31A7-8123-4216-9813-F71449DF1166}" dt="2024-03-25T16:16:27.414" v="5712" actId="1036"/>
          <ac:spMkLst>
            <pc:docMk/>
            <pc:sldMk cId="927037178" sldId="263"/>
            <ac:spMk id="55" creationId="{B6AE7441-1BA9-111C-02BE-3E1B60927D3A}"/>
          </ac:spMkLst>
        </pc:spChg>
      </pc:sldChg>
      <pc:sldChg chg="modSp mod">
        <pc:chgData name="McCord, Stephen" userId="0b2dcabb-2731-4a77-9fa3-6f930043e368" providerId="ADAL" clId="{890F31A7-8123-4216-9813-F71449DF1166}" dt="2024-03-25T16:20:37.646" v="5755" actId="33524"/>
        <pc:sldMkLst>
          <pc:docMk/>
          <pc:sldMk cId="1195327557" sldId="264"/>
        </pc:sldMkLst>
        <pc:spChg chg="mod">
          <ac:chgData name="McCord, Stephen" userId="0b2dcabb-2731-4a77-9fa3-6f930043e368" providerId="ADAL" clId="{890F31A7-8123-4216-9813-F71449DF1166}" dt="2024-03-25T16:16:48.665" v="5713" actId="255"/>
          <ac:spMkLst>
            <pc:docMk/>
            <pc:sldMk cId="1195327557" sldId="264"/>
            <ac:spMk id="3" creationId="{15F37E7F-FE76-FC71-6FF6-3F46C17D8E7D}"/>
          </ac:spMkLst>
        </pc:spChg>
        <pc:spChg chg="mod">
          <ac:chgData name="McCord, Stephen" userId="0b2dcabb-2731-4a77-9fa3-6f930043e368" providerId="ADAL" clId="{890F31A7-8123-4216-9813-F71449DF1166}" dt="2024-03-25T16:20:37.646" v="5755" actId="33524"/>
          <ac:spMkLst>
            <pc:docMk/>
            <pc:sldMk cId="1195327557" sldId="264"/>
            <ac:spMk id="55" creationId="{B6AE7441-1BA9-111C-02BE-3E1B60927D3A}"/>
          </ac:spMkLst>
        </pc:spChg>
      </pc:sldChg>
      <pc:sldChg chg="addSp modSp mod modNotesTx">
        <pc:chgData name="McCord, Stephen" userId="0b2dcabb-2731-4a77-9fa3-6f930043e368" providerId="ADAL" clId="{890F31A7-8123-4216-9813-F71449DF1166}" dt="2024-03-25T16:24:27.800" v="5859" actId="113"/>
        <pc:sldMkLst>
          <pc:docMk/>
          <pc:sldMk cId="3130323310" sldId="265"/>
        </pc:sldMkLst>
        <pc:spChg chg="mod">
          <ac:chgData name="McCord, Stephen" userId="0b2dcabb-2731-4a77-9fa3-6f930043e368" providerId="ADAL" clId="{890F31A7-8123-4216-9813-F71449DF1166}" dt="2024-03-25T14:07:24.386" v="80" actId="1036"/>
          <ac:spMkLst>
            <pc:docMk/>
            <pc:sldMk cId="3130323310" sldId="265"/>
            <ac:spMk id="5" creationId="{0B976F0C-6D9F-9BD1-C766-6DBF2E1BFDDC}"/>
          </ac:spMkLst>
        </pc:spChg>
        <pc:spChg chg="mod">
          <ac:chgData name="McCord, Stephen" userId="0b2dcabb-2731-4a77-9fa3-6f930043e368" providerId="ADAL" clId="{890F31A7-8123-4216-9813-F71449DF1166}" dt="2024-03-25T14:07:14.486" v="64" actId="1035"/>
          <ac:spMkLst>
            <pc:docMk/>
            <pc:sldMk cId="3130323310" sldId="265"/>
            <ac:spMk id="6" creationId="{1A2C5F31-1CE4-61C9-24B0-5584963F47B6}"/>
          </ac:spMkLst>
        </pc:spChg>
        <pc:spChg chg="add mod">
          <ac:chgData name="McCord, Stephen" userId="0b2dcabb-2731-4a77-9fa3-6f930043e368" providerId="ADAL" clId="{890F31A7-8123-4216-9813-F71449DF1166}" dt="2024-03-25T14:07:44.309" v="93" actId="1035"/>
          <ac:spMkLst>
            <pc:docMk/>
            <pc:sldMk cId="3130323310" sldId="265"/>
            <ac:spMk id="8" creationId="{98613AFE-BE4F-29AB-9039-32C7B40D4420}"/>
          </ac:spMkLst>
        </pc:spChg>
        <pc:spChg chg="add mod">
          <ac:chgData name="McCord, Stephen" userId="0b2dcabb-2731-4a77-9fa3-6f930043e368" providerId="ADAL" clId="{890F31A7-8123-4216-9813-F71449DF1166}" dt="2024-03-25T16:15:53.093" v="5695" actId="1037"/>
          <ac:spMkLst>
            <pc:docMk/>
            <pc:sldMk cId="3130323310" sldId="265"/>
            <ac:spMk id="15" creationId="{C9E8C187-31E4-70EF-D070-D157183880A5}"/>
          </ac:spMkLst>
        </pc:spChg>
        <pc:spChg chg="mod">
          <ac:chgData name="McCord, Stephen" userId="0b2dcabb-2731-4a77-9fa3-6f930043e368" providerId="ADAL" clId="{890F31A7-8123-4216-9813-F71449DF1166}" dt="2024-03-25T14:07:24.386" v="80" actId="1036"/>
          <ac:spMkLst>
            <pc:docMk/>
            <pc:sldMk cId="3130323310" sldId="265"/>
            <ac:spMk id="73" creationId="{A18F10BC-2522-6F4C-CF1F-20621293E032}"/>
          </ac:spMkLst>
        </pc:spChg>
        <pc:spChg chg="mod">
          <ac:chgData name="McCord, Stephen" userId="0b2dcabb-2731-4a77-9fa3-6f930043e368" providerId="ADAL" clId="{890F31A7-8123-4216-9813-F71449DF1166}" dt="2024-03-25T14:16:37.390" v="1108" actId="114"/>
          <ac:spMkLst>
            <pc:docMk/>
            <pc:sldMk cId="3130323310" sldId="265"/>
            <ac:spMk id="74" creationId="{45DD8CCD-2134-405B-C53E-666AF45FC10D}"/>
          </ac:spMkLst>
        </pc:spChg>
        <pc:cxnChg chg="add mod">
          <ac:chgData name="McCord, Stephen" userId="0b2dcabb-2731-4a77-9fa3-6f930043e368" providerId="ADAL" clId="{890F31A7-8123-4216-9813-F71449DF1166}" dt="2024-03-25T14:07:44.309" v="93" actId="1035"/>
          <ac:cxnSpMkLst>
            <pc:docMk/>
            <pc:sldMk cId="3130323310" sldId="265"/>
            <ac:cxnSpMk id="13" creationId="{99EE637C-5B39-5875-7EDF-94FF0FDFBCEE}"/>
          </ac:cxnSpMkLst>
        </pc:cxnChg>
      </pc:sldChg>
      <pc:sldChg chg="modSp mod">
        <pc:chgData name="McCord, Stephen" userId="0b2dcabb-2731-4a77-9fa3-6f930043e368" providerId="ADAL" clId="{890F31A7-8123-4216-9813-F71449DF1166}" dt="2024-03-25T16:18:53.336" v="5749" actId="114"/>
        <pc:sldMkLst>
          <pc:docMk/>
          <pc:sldMk cId="310428859" sldId="266"/>
        </pc:sldMkLst>
        <pc:spChg chg="mod">
          <ac:chgData name="McCord, Stephen" userId="0b2dcabb-2731-4a77-9fa3-6f930043e368" providerId="ADAL" clId="{890F31A7-8123-4216-9813-F71449DF1166}" dt="2024-03-25T14:03:30.861" v="1" actId="255"/>
          <ac:spMkLst>
            <pc:docMk/>
            <pc:sldMk cId="310428859" sldId="266"/>
            <ac:spMk id="4" creationId="{F26FDCB2-BC86-018D-C52B-D32F41A0DF9B}"/>
          </ac:spMkLst>
        </pc:spChg>
        <pc:spChg chg="mod">
          <ac:chgData name="McCord, Stephen" userId="0b2dcabb-2731-4a77-9fa3-6f930043e368" providerId="ADAL" clId="{890F31A7-8123-4216-9813-F71449DF1166}" dt="2024-03-25T16:18:53.336" v="5749" actId="114"/>
          <ac:spMkLst>
            <pc:docMk/>
            <pc:sldMk cId="310428859" sldId="266"/>
            <ac:spMk id="6" creationId="{0E6DA1A2-F611-4E6A-0340-93C1A1CFC0E4}"/>
          </ac:spMkLst>
        </pc:spChg>
      </pc:sldChg>
      <pc:sldChg chg="modSp mod">
        <pc:chgData name="McCord, Stephen" userId="0b2dcabb-2731-4a77-9fa3-6f930043e368" providerId="ADAL" clId="{890F31A7-8123-4216-9813-F71449DF1166}" dt="2024-03-25T14:03:24.462" v="0" actId="255"/>
        <pc:sldMkLst>
          <pc:docMk/>
          <pc:sldMk cId="2351368811" sldId="267"/>
        </pc:sldMkLst>
        <pc:spChg chg="mod">
          <ac:chgData name="McCord, Stephen" userId="0b2dcabb-2731-4a77-9fa3-6f930043e368" providerId="ADAL" clId="{890F31A7-8123-4216-9813-F71449DF1166}" dt="2024-03-25T14:03:24.462" v="0" actId="255"/>
          <ac:spMkLst>
            <pc:docMk/>
            <pc:sldMk cId="2351368811" sldId="267"/>
            <ac:spMk id="4" creationId="{F26FDCB2-BC86-018D-C52B-D32F41A0DF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F54A1-9BAC-4189-B1FD-45E54DC36C20}"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E9799-6B21-41C4-A193-D4058BCE21A0}" type="slidenum">
              <a:rPr lang="en-US" smtClean="0"/>
              <a:t>‹#›</a:t>
            </a:fld>
            <a:endParaRPr lang="en-US"/>
          </a:p>
        </p:txBody>
      </p:sp>
    </p:spTree>
    <p:extLst>
      <p:ext uri="{BB962C8B-B14F-4D97-AF65-F5344CB8AC3E}">
        <p14:creationId xmlns:p14="http://schemas.microsoft.com/office/powerpoint/2010/main" val="307780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2</a:t>
            </a:fld>
            <a:endParaRPr lang="en-US"/>
          </a:p>
        </p:txBody>
      </p:sp>
    </p:spTree>
    <p:extLst>
      <p:ext uri="{BB962C8B-B14F-4D97-AF65-F5344CB8AC3E}">
        <p14:creationId xmlns:p14="http://schemas.microsoft.com/office/powerpoint/2010/main" val="46138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6</a:t>
            </a:fld>
            <a:endParaRPr lang="en-US"/>
          </a:p>
        </p:txBody>
      </p:sp>
    </p:spTree>
    <p:extLst>
      <p:ext uri="{BB962C8B-B14F-4D97-AF65-F5344CB8AC3E}">
        <p14:creationId xmlns:p14="http://schemas.microsoft.com/office/powerpoint/2010/main" val="1339698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Host config standard </a:t>
            </a:r>
            <a:r>
              <a:rPr lang="en-US" sz="1200" dirty="0"/>
              <a:t>most pressing; has the highest amount of technical precedence constraints</a:t>
            </a:r>
          </a:p>
          <a:p>
            <a:endParaRPr lang="en-US" dirty="0"/>
          </a:p>
          <a:p>
            <a:endParaRPr lang="en-US" dirty="0"/>
          </a:p>
          <a:p>
            <a:r>
              <a:rPr lang="en-US" dirty="0"/>
              <a:t>Many </a:t>
            </a:r>
            <a:r>
              <a:rPr lang="en-US" b="1" dirty="0"/>
              <a:t>Azure Performance </a:t>
            </a:r>
            <a:r>
              <a:rPr lang="en-US" dirty="0"/>
              <a:t>Metrics are vastly different from those that are obtained from traditional SQL Server implementations.  </a:t>
            </a:r>
          </a:p>
          <a:p>
            <a:r>
              <a:rPr lang="en-US" dirty="0"/>
              <a:t>	Azure SQLMI management has been / is currently a shared lift between Al Dass (and team), Jacob Hurd (and team), and Scott Hanks (and team).  </a:t>
            </a:r>
          </a:p>
          <a:p>
            <a:r>
              <a:rPr lang="en-US" dirty="0"/>
              <a:t>	Need clear separation of duties (</a:t>
            </a:r>
            <a:r>
              <a:rPr lang="en-US" i="1" dirty="0"/>
              <a:t>e.g., network responsibilities vs. Entra responsibilities vs. DBA responsibilities</a:t>
            </a:r>
            <a:r>
              <a:rPr lang="en-US" dirty="0"/>
              <a:t>)</a:t>
            </a:r>
          </a:p>
          <a:p>
            <a:endParaRPr lang="en-US" dirty="0"/>
          </a:p>
          <a:p>
            <a:endParaRPr lang="en-US" dirty="0"/>
          </a:p>
          <a:p>
            <a:r>
              <a:rPr lang="en-US" b="1" dirty="0"/>
              <a:t>Lower Environment Refresh</a:t>
            </a:r>
            <a:r>
              <a:rPr lang="en-US" dirty="0"/>
              <a:t>:  Using the process developed for Rogue1 as a Proof Of Concept, develop general process to support lower environment refresh capability for other solutions where applicable. </a:t>
            </a:r>
          </a:p>
          <a:p>
            <a:endParaRPr lang="en-US" dirty="0"/>
          </a:p>
          <a:p>
            <a:r>
              <a:rPr lang="en-US" b="1" dirty="0"/>
              <a:t>DBMS / DB Permission Capture</a:t>
            </a:r>
            <a:r>
              <a:rPr lang="en-US" dirty="0"/>
              <a:t>:  Typically applicable as part of Lower Environment Refresh (</a:t>
            </a:r>
            <a:r>
              <a:rPr lang="en-US" i="1" dirty="0"/>
              <a:t>i.e., ensure existing perms in a lower environment aren’t wiped out by refresh from upper environment</a:t>
            </a:r>
            <a:r>
              <a:rPr lang="en-US" dirty="0"/>
              <a:t>)</a:t>
            </a:r>
          </a:p>
          <a:p>
            <a:endParaRPr lang="en-US" dirty="0"/>
          </a:p>
          <a:p>
            <a:r>
              <a:rPr lang="en-US" b="1" dirty="0"/>
              <a:t>DB Release Deployment</a:t>
            </a:r>
            <a:r>
              <a:rPr lang="en-US" dirty="0"/>
              <a:t>:  Using the process developed for Rogue1 as an example, promote code (DML / DDL) within Lower Environments using GitHub.  </a:t>
            </a:r>
          </a:p>
          <a:p>
            <a:pPr marL="171450" indent="-171450">
              <a:buFont typeface="Wingdings" panose="05000000000000000000" pitchFamily="2" charset="2"/>
              <a:buChar char="Ø"/>
            </a:pPr>
            <a:r>
              <a:rPr lang="en-US" u="none" dirty="0"/>
              <a:t>	</a:t>
            </a:r>
            <a:r>
              <a:rPr lang="en-US" u="sng" dirty="0"/>
              <a:t>Promote code from Lower Environment to Prod using release process to enforce separation of duties, logging, history / version tracking natively within database </a:t>
            </a:r>
            <a:r>
              <a:rPr lang="en-US" dirty="0"/>
              <a:t>(</a:t>
            </a:r>
            <a:r>
              <a:rPr lang="en-US" i="1" dirty="0"/>
              <a:t>as opposed to integrating other technologies</a:t>
            </a:r>
            <a:r>
              <a:rPr lang="en-US" dirty="0"/>
              <a:t>)</a:t>
            </a:r>
            <a:endParaRPr lang="en-US" sz="1400" dirty="0"/>
          </a:p>
          <a:p>
            <a:endParaRPr lang="en-US" sz="1400" dirty="0"/>
          </a:p>
          <a:p>
            <a:endParaRPr lang="en-US" sz="1400" dirty="0"/>
          </a:p>
          <a:p>
            <a:endParaRPr lang="en-US" sz="1400" dirty="0"/>
          </a:p>
          <a:p>
            <a:r>
              <a:rPr lang="en-US" sz="1400" b="1" dirty="0"/>
              <a:t>IDERA DM Config </a:t>
            </a:r>
            <a:r>
              <a:rPr lang="en-US" sz="1400" dirty="0"/>
              <a:t>– Alerting / Real-Time Visuals</a:t>
            </a:r>
          </a:p>
          <a:p>
            <a:endParaRPr lang="en-US" sz="1400" dirty="0"/>
          </a:p>
          <a:p>
            <a:r>
              <a:rPr lang="en-US" sz="1400" b="1" dirty="0"/>
              <a:t>DBMS Security Attestation </a:t>
            </a:r>
            <a:r>
              <a:rPr lang="en-US" sz="1400" dirty="0"/>
              <a:t>– Automated process to review / certify elevated access to DBMS layer</a:t>
            </a:r>
          </a:p>
          <a:p>
            <a:endParaRPr lang="en-US" sz="1400" dirty="0"/>
          </a:p>
          <a:p>
            <a:r>
              <a:rPr lang="en-US" sz="1400" b="1" dirty="0"/>
              <a:t>DB Security Attestation </a:t>
            </a:r>
            <a:r>
              <a:rPr lang="en-US" sz="1400" dirty="0"/>
              <a:t>– Automated process to review / certify elevated access to Database layer (</a:t>
            </a:r>
            <a:r>
              <a:rPr lang="en-US" sz="1400" i="1" dirty="0"/>
              <a:t>completely separate from DBMS layer</a:t>
            </a:r>
            <a:r>
              <a:rPr lang="en-US" sz="1400" dirty="0"/>
              <a:t>)</a:t>
            </a:r>
          </a:p>
          <a:p>
            <a:endParaRPr lang="en-US" sz="1400" dirty="0"/>
          </a:p>
          <a:p>
            <a:r>
              <a:rPr lang="en-US" sz="1400" dirty="0"/>
              <a:t>Apply </a:t>
            </a:r>
            <a:r>
              <a:rPr lang="en-US" sz="1400" b="1" dirty="0" err="1"/>
              <a:t>cms_admin</a:t>
            </a:r>
            <a:r>
              <a:rPr lang="en-US" sz="1400" b="1" dirty="0"/>
              <a:t> </a:t>
            </a:r>
            <a:r>
              <a:rPr lang="en-US" sz="1400" dirty="0"/>
              <a:t>account – “CMS” = “Central Management Service / Server” -  single pane of glass for reports, etc.</a:t>
            </a:r>
          </a:p>
          <a:p>
            <a:endParaRPr lang="en-US" sz="1400" dirty="0"/>
          </a:p>
          <a:p>
            <a:r>
              <a:rPr lang="en-US" sz="1400" b="1" dirty="0"/>
              <a:t>Azure SQLMI </a:t>
            </a:r>
            <a:r>
              <a:rPr lang="en-US" sz="1400" dirty="0"/>
              <a:t>Evaluation – Largely dependent upon Azure Performance Audit.  Some insights can be derived independently.</a:t>
            </a:r>
          </a:p>
          <a:p>
            <a:endParaRPr lang="en-US" sz="1400" dirty="0"/>
          </a:p>
          <a:p>
            <a:r>
              <a:rPr lang="en-US" sz="1400" b="1" dirty="0"/>
              <a:t>AD Security Group </a:t>
            </a:r>
            <a:r>
              <a:rPr lang="en-US" sz="1400" dirty="0"/>
              <a:t>Responsibility – Basic proposal:  Shift responsibility for management of AD groups used to support database solutions (e.g., Rogue1) to us.  </a:t>
            </a:r>
          </a:p>
          <a:p>
            <a:r>
              <a:rPr lang="en-US" sz="1400" dirty="0"/>
              <a:t>	- </a:t>
            </a:r>
            <a:r>
              <a:rPr lang="en-US" sz="1400" b="0" u="sng" dirty="0"/>
              <a:t>Guardrails</a:t>
            </a:r>
            <a:r>
              <a:rPr lang="en-US" sz="1400" dirty="0"/>
              <a:t>:  	</a:t>
            </a:r>
          </a:p>
          <a:p>
            <a:r>
              <a:rPr lang="en-US" sz="1400" dirty="0"/>
              <a:t>		Restricted to specific OUs within AD.  </a:t>
            </a:r>
          </a:p>
          <a:p>
            <a:r>
              <a:rPr lang="en-US" sz="1400" dirty="0"/>
              <a:t>		Requires explicit (written) approval from solution owners.</a:t>
            </a:r>
          </a:p>
          <a:p>
            <a:r>
              <a:rPr lang="en-US" sz="1400" dirty="0"/>
              <a:t>		Ticketed requests only.</a:t>
            </a:r>
          </a:p>
          <a:p>
            <a:r>
              <a:rPr lang="en-US" sz="1400" dirty="0"/>
              <a:t>	- </a:t>
            </a:r>
            <a:r>
              <a:rPr lang="en-US" sz="1400" b="0" u="sng" dirty="0"/>
              <a:t>Responsibilities:</a:t>
            </a:r>
          </a:p>
          <a:p>
            <a:r>
              <a:rPr lang="en-US" sz="1400" dirty="0"/>
              <a:t>		Create Groups, Add / Remove Group Members</a:t>
            </a:r>
          </a:p>
          <a:p>
            <a:endParaRPr lang="en-US" sz="1400" dirty="0"/>
          </a:p>
          <a:p>
            <a:endParaRPr lang="en-US" sz="1400" dirty="0"/>
          </a:p>
          <a:p>
            <a:r>
              <a:rPr lang="en-US" sz="1400" b="1" dirty="0"/>
              <a:t>Executive Dashboard Push Report</a:t>
            </a:r>
          </a:p>
          <a:p>
            <a:r>
              <a:rPr lang="en-US" sz="1400" dirty="0"/>
              <a:t>	Takes the place of “SQL Health Check”</a:t>
            </a:r>
          </a:p>
          <a:p>
            <a:r>
              <a:rPr lang="en-US" sz="1400" dirty="0"/>
              <a:t>		Same codebase (Brent Ozar sp_Blitz)</a:t>
            </a:r>
          </a:p>
          <a:p>
            <a:r>
              <a:rPr lang="en-US" sz="1400" dirty="0"/>
              <a:t>		Modified to serve Sierra Space environment</a:t>
            </a:r>
          </a:p>
          <a:p>
            <a:r>
              <a:rPr lang="en-US" sz="1400" dirty="0"/>
              <a:t>		Limited external dependencies for </a:t>
            </a:r>
            <a:r>
              <a:rPr lang="en-US" sz="1400" b="1" dirty="0"/>
              <a:t>vastly</a:t>
            </a:r>
            <a:r>
              <a:rPr lang="en-US" sz="1400" dirty="0"/>
              <a:t> increased supportability (</a:t>
            </a:r>
            <a:r>
              <a:rPr lang="en-US" sz="1400" i="1" dirty="0"/>
              <a:t>no .NET, no VB, no IIS, no Python, etc.</a:t>
            </a:r>
            <a:r>
              <a:rPr lang="en-US" sz="1400" dirty="0"/>
              <a:t>)</a:t>
            </a:r>
          </a:p>
          <a:p>
            <a:r>
              <a:rPr lang="en-US" sz="1400" dirty="0"/>
              <a:t>			Email capability</a:t>
            </a:r>
          </a:p>
          <a:p>
            <a:endParaRPr lang="en-US" sz="1400" dirty="0"/>
          </a:p>
          <a:p>
            <a:endParaRPr lang="en-US" sz="1400" dirty="0"/>
          </a:p>
          <a:p>
            <a:r>
              <a:rPr lang="en-US" sz="1400" b="1" dirty="0"/>
              <a:t>SQL Agent Jobs </a:t>
            </a:r>
          </a:p>
          <a:p>
            <a:r>
              <a:rPr lang="en-US" sz="1400" dirty="0"/>
              <a:t>	Currently under Scott H. and team.</a:t>
            </a:r>
          </a:p>
          <a:p>
            <a:endParaRPr lang="en-US" sz="1400" dirty="0"/>
          </a:p>
          <a:p>
            <a:endParaRPr lang="en-US" sz="1400" dirty="0"/>
          </a:p>
          <a:p>
            <a:r>
              <a:rPr lang="en-US" sz="1400" b="1" dirty="0"/>
              <a:t>Evaluate PaaS Warehouse solutions </a:t>
            </a:r>
            <a:r>
              <a:rPr lang="en-US" sz="1400" dirty="0"/>
              <a:t>– deferred by Scott H. / Casey</a:t>
            </a:r>
          </a:p>
          <a:p>
            <a:endParaRPr lang="en-US" sz="1400" dirty="0"/>
          </a:p>
          <a:p>
            <a:endParaRPr lang="en-US" sz="1400" dirty="0"/>
          </a:p>
          <a:p>
            <a:r>
              <a:rPr lang="en-US" sz="1400" b="1" dirty="0"/>
              <a:t>LDAP Insights – </a:t>
            </a:r>
            <a:r>
              <a:rPr lang="en-US" sz="1400" b="0" dirty="0"/>
              <a:t>“Who is / isn’t in a particular AD Group?” – determine through SQL Server for groups used to access SQL Server.</a:t>
            </a:r>
            <a:endParaRPr lang="en-US" sz="1400" b="1" dirty="0"/>
          </a:p>
          <a:p>
            <a:endParaRPr lang="en-US" sz="1400" dirty="0"/>
          </a:p>
          <a:p>
            <a:endParaRPr lang="en-US" sz="1400" dirty="0"/>
          </a:p>
          <a:p>
            <a:r>
              <a:rPr lang="en-US" sz="1400" dirty="0"/>
              <a:t>Creation of </a:t>
            </a:r>
            <a:r>
              <a:rPr lang="en-US" sz="1400" b="1" dirty="0"/>
              <a:t>all other standards </a:t>
            </a:r>
            <a:r>
              <a:rPr lang="en-US" sz="1400" dirty="0"/>
              <a:t>superseded by firefighting / goaltending and high-priority ad-hoc requests:</a:t>
            </a:r>
          </a:p>
          <a:p>
            <a:endParaRPr lang="en-US" sz="1400" dirty="0"/>
          </a:p>
          <a:p>
            <a:pPr marL="285750" indent="-285750">
              <a:buFont typeface="Arial" panose="020B0604020202020204" pitchFamily="34" charset="0"/>
              <a:buChar char="•"/>
            </a:pPr>
            <a:r>
              <a:rPr lang="en-US" sz="1400" dirty="0"/>
              <a:t>Cloud</a:t>
            </a:r>
          </a:p>
          <a:p>
            <a:pPr marL="285750" indent="-285750">
              <a:buFont typeface="Arial" panose="020B0604020202020204" pitchFamily="34" charset="0"/>
              <a:buChar char="•"/>
            </a:pPr>
            <a:r>
              <a:rPr lang="en-US" sz="1400" dirty="0"/>
              <a:t>On-Prem</a:t>
            </a:r>
          </a:p>
          <a:p>
            <a:pPr marL="285750" indent="-285750">
              <a:buFont typeface="Arial" panose="020B0604020202020204" pitchFamily="34" charset="0"/>
              <a:buChar char="•"/>
            </a:pPr>
            <a:r>
              <a:rPr lang="en-US" sz="1400" dirty="0"/>
              <a:t>DBMS Instance Config</a:t>
            </a:r>
          </a:p>
          <a:p>
            <a:pPr marL="285750" indent="-285750">
              <a:buFont typeface="Arial" panose="020B0604020202020204" pitchFamily="34" charset="0"/>
              <a:buChar char="•"/>
            </a:pPr>
            <a:r>
              <a:rPr lang="en-US" sz="1400" dirty="0"/>
              <a:t>Database Config</a:t>
            </a:r>
          </a:p>
          <a:p>
            <a:pPr marL="171450" indent="-171450">
              <a:buFont typeface="Arial" panose="020B0604020202020204" pitchFamily="34" charset="0"/>
              <a:buChar char="•"/>
            </a:pPr>
            <a:r>
              <a:rPr lang="en-US" dirty="0"/>
              <a:t>   Backup </a:t>
            </a:r>
          </a:p>
          <a:p>
            <a:pPr marL="171450" indent="-171450">
              <a:buFont typeface="Arial" panose="020B0604020202020204" pitchFamily="34" charset="0"/>
              <a:buChar char="•"/>
            </a:pPr>
            <a:r>
              <a:rPr lang="en-US" dirty="0"/>
              <a:t>   DBMS Security</a:t>
            </a:r>
          </a:p>
          <a:p>
            <a:pPr marL="171450" indent="-171450">
              <a:buFont typeface="Arial" panose="020B0604020202020204" pitchFamily="34" charset="0"/>
              <a:buChar char="•"/>
            </a:pPr>
            <a:r>
              <a:rPr lang="en-US" dirty="0"/>
              <a:t>   Database Security</a:t>
            </a:r>
          </a:p>
          <a:p>
            <a:pPr marL="171450" indent="-171450">
              <a:buFont typeface="Arial" panose="020B0604020202020204" pitchFamily="34" charset="0"/>
              <a:buChar char="•"/>
            </a:pPr>
            <a:r>
              <a:rPr lang="en-US" dirty="0"/>
              <a:t>   Database Creation</a:t>
            </a:r>
          </a:p>
          <a:p>
            <a:pPr marL="171450" indent="-171450">
              <a:buFont typeface="Arial" panose="020B0604020202020204" pitchFamily="34" charset="0"/>
              <a:buChar char="•"/>
            </a:pPr>
            <a:r>
              <a:rPr lang="en-US" dirty="0"/>
              <a:t>   Object Creation</a:t>
            </a:r>
          </a:p>
          <a:p>
            <a:pPr marL="171450" indent="-171450">
              <a:buFont typeface="Arial" panose="020B0604020202020204" pitchFamily="34" charset="0"/>
              <a:buChar char="•"/>
            </a:pPr>
            <a:r>
              <a:rPr lang="en-US" dirty="0"/>
              <a:t>   Restore Requests</a:t>
            </a:r>
          </a:p>
          <a:p>
            <a:pPr marL="171450" indent="-171450">
              <a:buFont typeface="Arial" panose="020B0604020202020204" pitchFamily="34" charset="0"/>
              <a:buChar char="•"/>
            </a:pPr>
            <a:r>
              <a:rPr lang="en-US" dirty="0"/>
              <a:t>   Maintenance</a:t>
            </a:r>
          </a:p>
          <a:p>
            <a:pPr marL="171450" indent="-171450">
              <a:buFont typeface="Arial" panose="020B0604020202020204" pitchFamily="34" charset="0"/>
              <a:buChar char="•"/>
            </a:pPr>
            <a:r>
              <a:rPr lang="en-US" dirty="0"/>
              <a:t>   Index Tuning</a:t>
            </a:r>
          </a:p>
          <a:p>
            <a:pPr marL="171450" indent="-171450">
              <a:buFont typeface="Arial" panose="020B0604020202020204" pitchFamily="34" charset="0"/>
              <a:buChar char="•"/>
            </a:pPr>
            <a:r>
              <a:rPr lang="en-US" dirty="0"/>
              <a:t>   Query Tuning</a:t>
            </a:r>
          </a:p>
          <a:p>
            <a:pPr marL="171450" indent="-171450">
              <a:buFont typeface="Arial" panose="020B0604020202020204" pitchFamily="34" charset="0"/>
              <a:buChar char="•"/>
            </a:pPr>
            <a:r>
              <a:rPr lang="en-US" dirty="0"/>
              <a:t>   Support</a:t>
            </a:r>
          </a:p>
          <a:p>
            <a:pPr marL="171450" indent="-171450">
              <a:buFont typeface="Arial" panose="020B0604020202020204" pitchFamily="34" charset="0"/>
              <a:buChar char="•"/>
            </a:pPr>
            <a:r>
              <a:rPr lang="en-US" dirty="0"/>
              <a:t>   HA/DR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SQL Authentication</a:t>
            </a:r>
            <a:r>
              <a:rPr lang="en-US" dirty="0"/>
              <a:t> Audit Process – Regularly Identify / Assess / Certify </a:t>
            </a:r>
          </a:p>
          <a:p>
            <a:endParaRPr lang="en-US" dirty="0"/>
          </a:p>
          <a:p>
            <a:r>
              <a:rPr lang="en-US" b="1" dirty="0"/>
              <a:t>Confluence Site </a:t>
            </a:r>
            <a:r>
              <a:rPr lang="en-US" dirty="0"/>
              <a:t>socialization ongoing, regularly updated</a:t>
            </a:r>
          </a:p>
        </p:txBody>
      </p:sp>
      <p:sp>
        <p:nvSpPr>
          <p:cNvPr id="4" name="Slide Number Placeholder 3"/>
          <p:cNvSpPr>
            <a:spLocks noGrp="1"/>
          </p:cNvSpPr>
          <p:nvPr>
            <p:ph type="sldNum" sz="quarter" idx="5"/>
          </p:nvPr>
        </p:nvSpPr>
        <p:spPr/>
        <p:txBody>
          <a:bodyPr/>
          <a:lstStyle/>
          <a:p>
            <a:fld id="{BD7E9799-6B21-41C4-A193-D4058BCE21A0}" type="slidenum">
              <a:rPr lang="en-US" smtClean="0"/>
              <a:t>7</a:t>
            </a:fld>
            <a:endParaRPr lang="en-US"/>
          </a:p>
        </p:txBody>
      </p:sp>
    </p:spTree>
    <p:extLst>
      <p:ext uri="{BB962C8B-B14F-4D97-AF65-F5344CB8AC3E}">
        <p14:creationId xmlns:p14="http://schemas.microsoft.com/office/powerpoint/2010/main" val="1830772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NERVE</a:t>
            </a:r>
            <a:r>
              <a:rPr lang="en-US" dirty="0"/>
              <a:t> – Comprehensive Rebuild / Reconfiguration of DB Host.  </a:t>
            </a:r>
          </a:p>
          <a:p>
            <a:endParaRPr lang="en-US" dirty="0"/>
          </a:p>
          <a:p>
            <a:r>
              <a:rPr lang="en-US" b="1" dirty="0"/>
              <a:t>Rogue1 PROD </a:t>
            </a:r>
            <a:r>
              <a:rPr lang="en-US" dirty="0"/>
              <a:t>Host – Manually identify bottlenecks, increase resources (through TAB / CAB process)</a:t>
            </a:r>
          </a:p>
          <a:p>
            <a:endParaRPr lang="en-US" dirty="0"/>
          </a:p>
          <a:p>
            <a:r>
              <a:rPr lang="en-US" b="1" dirty="0"/>
              <a:t>CobraFC_M</a:t>
            </a:r>
            <a:r>
              <a:rPr lang="en-US" dirty="0"/>
              <a:t> – Develop / Implement *user invoked* process to “freeze” Cobra data as necessary (</a:t>
            </a:r>
            <a:r>
              <a:rPr lang="en-US" i="1" dirty="0"/>
              <a:t>“CobraFC_M” stands for “Cobra Freeze Copy Monthly” – even though it’s not technically monthly)</a:t>
            </a:r>
          </a:p>
          <a:p>
            <a:r>
              <a:rPr lang="en-US" i="1" dirty="0"/>
              <a:t>	</a:t>
            </a:r>
            <a:r>
              <a:rPr lang="en-US" i="0" dirty="0"/>
              <a:t>Manually performed pending bandwidth.</a:t>
            </a:r>
            <a:endParaRPr lang="en-US" dirty="0"/>
          </a:p>
          <a:p>
            <a:endParaRPr lang="en-US" dirty="0"/>
          </a:p>
          <a:p>
            <a:r>
              <a:rPr lang="en-US" b="1" dirty="0"/>
              <a:t>Rogue1 SDLC </a:t>
            </a:r>
            <a:r>
              <a:rPr lang="en-US" dirty="0"/>
              <a:t>Refresh</a:t>
            </a:r>
          </a:p>
          <a:p>
            <a:r>
              <a:rPr lang="en-US" dirty="0"/>
              <a:t>	Develop plan to serve two distinct workstreams under Scott H’s umbrella; Report Development (Casey, etc.) and Warehouse / ETL Development (“Data Engineering”)</a:t>
            </a:r>
          </a:p>
          <a:p>
            <a:r>
              <a:rPr lang="en-US" dirty="0"/>
              <a:t>	Review Plan with Scott H’s team </a:t>
            </a:r>
          </a:p>
          <a:p>
            <a:r>
              <a:rPr lang="en-US" dirty="0"/>
              <a:t>	Build Process (high LOE)</a:t>
            </a:r>
          </a:p>
          <a:p>
            <a:r>
              <a:rPr lang="en-US" dirty="0"/>
              <a:t>	Implement Process</a:t>
            </a:r>
          </a:p>
          <a:p>
            <a:endParaRPr lang="en-US" dirty="0"/>
          </a:p>
          <a:p>
            <a:r>
              <a:rPr lang="en-US" b="1" dirty="0"/>
              <a:t>Teamcenter Project Phoenix </a:t>
            </a:r>
            <a:r>
              <a:rPr lang="en-US" dirty="0"/>
              <a:t>(phase 1 of N(?)) </a:t>
            </a:r>
          </a:p>
          <a:p>
            <a:r>
              <a:rPr lang="en-US" dirty="0"/>
              <a:t>	Build two new instances from scratch  	</a:t>
            </a:r>
          </a:p>
          <a:p>
            <a:endParaRPr lang="en-US" dirty="0"/>
          </a:p>
          <a:p>
            <a:r>
              <a:rPr lang="en-US" b="1" dirty="0"/>
              <a:t>Schema controlled groups</a:t>
            </a:r>
            <a:r>
              <a:rPr lang="en-US" dirty="0"/>
              <a:t> – current cadence:</a:t>
            </a:r>
          </a:p>
          <a:p>
            <a:pPr marL="171450" indent="-171450">
              <a:buFont typeface="Arial" panose="020B0604020202020204" pitchFamily="34" charset="0"/>
              <a:buChar char="•"/>
            </a:pPr>
            <a:r>
              <a:rPr lang="en-US" dirty="0"/>
              <a:t>	User asks DBAs for access to schema (</a:t>
            </a:r>
            <a:r>
              <a:rPr lang="en-US" i="1" dirty="0"/>
              <a:t>should be asking solution (Rogue1) owner</a:t>
            </a:r>
            <a:r>
              <a:rPr lang="en-US" dirty="0"/>
              <a:t>)</a:t>
            </a:r>
          </a:p>
          <a:p>
            <a:pPr marL="0" indent="0">
              <a:buFont typeface="Arial" panose="020B0604020202020204" pitchFamily="34" charset="0"/>
              <a:buNone/>
            </a:pPr>
            <a:r>
              <a:rPr lang="en-US" dirty="0"/>
              <a:t>		This is our first insight into the fact that the schema has been created (</a:t>
            </a:r>
            <a:r>
              <a:rPr lang="en-US" i="1" dirty="0"/>
              <a:t>schemas are logical objects, no automated alert mechanism available</a:t>
            </a:r>
            <a:r>
              <a:rPr lang="en-US" dirty="0"/>
              <a:t>)</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	Ask Cyber to create groups – (</a:t>
            </a:r>
            <a:r>
              <a:rPr lang="en-US" i="1" dirty="0"/>
              <a:t>should be responsibility of whoever created the schema.  </a:t>
            </a:r>
            <a:r>
              <a:rPr lang="en-US" b="1" i="1" dirty="0"/>
              <a:t>Process info sent 03/20</a:t>
            </a:r>
            <a:r>
              <a:rPr lang="en-US" dirty="0"/>
              <a:t>)</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	</a:t>
            </a:r>
            <a:r>
              <a:rPr lang="en-US" b="1" dirty="0"/>
              <a:t>Map groups to schema </a:t>
            </a:r>
            <a:r>
              <a:rPr lang="en-US" dirty="0"/>
              <a:t>(</a:t>
            </a:r>
            <a:r>
              <a:rPr lang="en-US" i="1" dirty="0"/>
              <a:t>typically 4 groups, ~60 discrete permissions</a:t>
            </a:r>
            <a:r>
              <a:rPr lang="en-US" dirty="0"/>
              <a:t>) – </a:t>
            </a:r>
          </a:p>
          <a:p>
            <a:pPr marL="0" indent="0">
              <a:buFont typeface="Arial" panose="020B0604020202020204" pitchFamily="34" charset="0"/>
              <a:buNone/>
            </a:pPr>
            <a:r>
              <a:rPr lang="en-US" b="1" dirty="0"/>
              <a:t>		This should be the only responsibility of the DBA function </a:t>
            </a:r>
            <a:r>
              <a:rPr lang="en-US" b="1" u="sng" dirty="0"/>
              <a:t>within the current context</a:t>
            </a:r>
            <a:r>
              <a:rPr lang="en-US" b="1" dirty="0"/>
              <a:t>.</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dirty="0"/>
              <a:t>	Ask Cyber to add user to AD group(s) </a:t>
            </a:r>
          </a:p>
          <a:p>
            <a:endParaRPr lang="en-US" dirty="0"/>
          </a:p>
          <a:p>
            <a:r>
              <a:rPr lang="en-US" dirty="0"/>
              <a:t>Rebuild </a:t>
            </a:r>
            <a:r>
              <a:rPr lang="en-US" b="1" dirty="0"/>
              <a:t>Rogue1 Lower </a:t>
            </a:r>
            <a:r>
              <a:rPr lang="en-US" dirty="0"/>
              <a:t>SDLC – Test “not used”, UAT not actually UAT, Dev being used as prod, etc.  Tied to SDLC Refresh process</a:t>
            </a:r>
          </a:p>
          <a:p>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8</a:t>
            </a:fld>
            <a:endParaRPr lang="en-US"/>
          </a:p>
        </p:txBody>
      </p:sp>
    </p:spTree>
    <p:extLst>
      <p:ext uri="{BB962C8B-B14F-4D97-AF65-F5344CB8AC3E}">
        <p14:creationId xmlns:p14="http://schemas.microsoft.com/office/powerpoint/2010/main" val="3162481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Layout">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63B80BB9-439B-4AF9-A421-F684C4C6F1FC}"/>
              </a:ext>
            </a:extLst>
          </p:cNvPr>
          <p:cNvPicPr>
            <a:picLocks noGrp="1" noRot="1" noMove="1" noResize="1" noEditPoints="1" noAdjustHandles="1" noChangeArrowheads="1" noChangeShapeType="1" noCrop="1"/>
          </p:cNvPicPr>
          <p:nvPr userDrawn="1"/>
        </p:nvPicPr>
        <p:blipFill rotWithShape="1">
          <a:blip r:embed="rId2"/>
          <a:srcRect l="1635" t="2949" r="1182" b="2299"/>
          <a:stretch/>
        </p:blipFill>
        <p:spPr>
          <a:xfrm>
            <a:off x="0" y="0"/>
            <a:ext cx="9143999" cy="5143500"/>
          </a:xfrm>
          <a:prstGeom prst="rect">
            <a:avLst/>
          </a:prstGeom>
          <a:ln w="12700">
            <a:miter lim="400000"/>
          </a:ln>
        </p:spPr>
      </p:pic>
      <p:pic>
        <p:nvPicPr>
          <p:cNvPr id="5" name="Image" descr="Image">
            <a:extLst>
              <a:ext uri="{FF2B5EF4-FFF2-40B4-BE49-F238E27FC236}">
                <a16:creationId xmlns:a16="http://schemas.microsoft.com/office/drawing/2014/main" id="{65C8963F-DE8A-49DE-B04F-A5B91C364014}"/>
              </a:ext>
            </a:extLst>
          </p:cNvPr>
          <p:cNvPicPr>
            <a:picLocks noChangeAspect="1"/>
          </p:cNvPicPr>
          <p:nvPr userDrawn="1"/>
        </p:nvPicPr>
        <p:blipFill>
          <a:blip r:embed="rId3"/>
          <a:stretch>
            <a:fillRect/>
          </a:stretch>
        </p:blipFill>
        <p:spPr>
          <a:xfrm>
            <a:off x="3017553" y="2224832"/>
            <a:ext cx="3108894" cy="778989"/>
          </a:xfrm>
          <a:prstGeom prst="rect">
            <a:avLst/>
          </a:prstGeom>
          <a:ln w="12700">
            <a:miter lim="400000"/>
          </a:ln>
        </p:spPr>
      </p:pic>
      <p:sp>
        <p:nvSpPr>
          <p:cNvPr id="9" name="©Sierra Space Corporation">
            <a:extLst>
              <a:ext uri="{FF2B5EF4-FFF2-40B4-BE49-F238E27FC236}">
                <a16:creationId xmlns:a16="http://schemas.microsoft.com/office/drawing/2014/main" id="{45D53267-5755-4B86-8928-4550126393D6}"/>
              </a:ext>
            </a:extLst>
          </p:cNvPr>
          <p:cNvSpPr txBox="1"/>
          <p:nvPr userDrawn="1"/>
        </p:nvSpPr>
        <p:spPr>
          <a:xfrm>
            <a:off x="1127994" y="4875691"/>
            <a:ext cx="6888009" cy="1521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8575" tIns="28575" rIns="28575" bIns="28575">
            <a:spAutoFit/>
          </a:bodyPr>
          <a:lstStyle>
            <a:lvl1pPr algn="ctr" defTabSz="457200">
              <a:lnSpc>
                <a:spcPct val="120000"/>
              </a:lnSpc>
              <a:spcBef>
                <a:spcPts val="1500"/>
              </a:spcBef>
              <a:defRPr sz="1500" cap="all" spc="150">
                <a:solidFill>
                  <a:srgbClr val="FFFFFF"/>
                </a:solidFill>
                <a:latin typeface="+mj-lt"/>
                <a:ea typeface="+mj-ea"/>
                <a:cs typeface="+mj-cs"/>
                <a:sym typeface="Helvetica"/>
              </a:defRPr>
            </a:lvl1pPr>
          </a:lstStyle>
          <a:p>
            <a:r>
              <a:rPr sz="563"/>
              <a:t>©Sierra Space Corporation</a:t>
            </a:r>
          </a:p>
        </p:txBody>
      </p:sp>
      <p:sp>
        <p:nvSpPr>
          <p:cNvPr id="15" name="Text Placeholder 14">
            <a:extLst>
              <a:ext uri="{FF2B5EF4-FFF2-40B4-BE49-F238E27FC236}">
                <a16:creationId xmlns:a16="http://schemas.microsoft.com/office/drawing/2014/main" id="{3A9C5694-63E7-4B26-B799-D570C101D2D2}"/>
              </a:ext>
            </a:extLst>
          </p:cNvPr>
          <p:cNvSpPr>
            <a:spLocks noGrp="1"/>
          </p:cNvSpPr>
          <p:nvPr>
            <p:ph type="body" sz="quarter" idx="10" hasCustomPrompt="1"/>
          </p:nvPr>
        </p:nvSpPr>
        <p:spPr>
          <a:xfrm>
            <a:off x="3371054" y="1538731"/>
            <a:ext cx="2401888" cy="249298"/>
          </a:xfrm>
          <a:prstGeom prst="rect">
            <a:avLst/>
          </a:prstGeom>
          <a:ln w="12700">
            <a:miter lim="400000"/>
          </a:ln>
        </p:spPr>
        <p:txBody>
          <a:bodyPr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2023</a:t>
            </a:r>
          </a:p>
        </p:txBody>
      </p:sp>
      <p:sp>
        <p:nvSpPr>
          <p:cNvPr id="16" name="Text Placeholder 14">
            <a:extLst>
              <a:ext uri="{FF2B5EF4-FFF2-40B4-BE49-F238E27FC236}">
                <a16:creationId xmlns:a16="http://schemas.microsoft.com/office/drawing/2014/main" id="{66D5E2B5-4F79-4F4E-8872-AE1608DEB98D}"/>
              </a:ext>
            </a:extLst>
          </p:cNvPr>
          <p:cNvSpPr>
            <a:spLocks noGrp="1"/>
          </p:cNvSpPr>
          <p:nvPr>
            <p:ph type="body" sz="quarter" idx="11" hasCustomPrompt="1"/>
          </p:nvPr>
        </p:nvSpPr>
        <p:spPr>
          <a:xfrm>
            <a:off x="2163196" y="3554461"/>
            <a:ext cx="4817603" cy="249298"/>
          </a:xfrm>
          <a:prstGeom prst="rect">
            <a:avLst/>
          </a:prstGeom>
          <a:ln w="12700">
            <a:miter lim="400000"/>
          </a:ln>
        </p:spPr>
        <p:txBody>
          <a:bodyPr wrap="square"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marR="0" lvl="0" indent="0" algn="ctr" defTabSz="6858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25"/>
              <a:t>Title Goes Here</a:t>
            </a:r>
          </a:p>
        </p:txBody>
      </p:sp>
      <p:pic>
        <p:nvPicPr>
          <p:cNvPr id="11" name="Image">
            <a:extLst>
              <a:ext uri="{FF2B5EF4-FFF2-40B4-BE49-F238E27FC236}">
                <a16:creationId xmlns:a16="http://schemas.microsoft.com/office/drawing/2014/main" id="{67DDDD92-1241-498E-97D2-5500D9FFCE05}"/>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spTree>
    <p:extLst>
      <p:ext uri="{BB962C8B-B14F-4D97-AF65-F5344CB8AC3E}">
        <p14:creationId xmlns:p14="http://schemas.microsoft.com/office/powerpoint/2010/main" val="63908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Opt. 3">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marL="3200400" indent="0">
              <a:buNone/>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D522B410-7A63-402B-8261-AF97A2C8EA4E}"/>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785A7553-CA9A-4BE0-B021-7C65C9B42AD8}"/>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1FC8CFE2-E702-4204-A7C9-33A1EEC44759}"/>
              </a:ext>
            </a:extLst>
          </p:cNvPr>
          <p:cNvGrpSpPr/>
          <p:nvPr userDrawn="1"/>
        </p:nvGrpSpPr>
        <p:grpSpPr>
          <a:xfrm>
            <a:off x="309563" y="309563"/>
            <a:ext cx="330216" cy="4377721"/>
            <a:chOff x="825501" y="825501"/>
            <a:chExt cx="880576" cy="11673923"/>
          </a:xfrm>
        </p:grpSpPr>
        <p:pic>
          <p:nvPicPr>
            <p:cNvPr id="22" name="Image" descr="Image">
              <a:extLst>
                <a:ext uri="{FF2B5EF4-FFF2-40B4-BE49-F238E27FC236}">
                  <a16:creationId xmlns:a16="http://schemas.microsoft.com/office/drawing/2014/main" id="{8B881585-4F2F-4C6D-8E46-A286E6B23B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3" name="Rounded Rectangle">
              <a:extLst>
                <a:ext uri="{FF2B5EF4-FFF2-40B4-BE49-F238E27FC236}">
                  <a16:creationId xmlns:a16="http://schemas.microsoft.com/office/drawing/2014/main" id="{0B4C7A89-D3E9-43D7-A97F-E838BC9DA6EE}"/>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4" name="Image" descr="Image">
              <a:extLst>
                <a:ext uri="{FF2B5EF4-FFF2-40B4-BE49-F238E27FC236}">
                  <a16:creationId xmlns:a16="http://schemas.microsoft.com/office/drawing/2014/main" id="{4139C5CD-807D-4B09-B655-5559DD4E6C2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86696821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 Slide Opt. 3-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marL="3657600" indent="0">
              <a:buNone/>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24D8F616-4A46-42A2-904C-7195F056FFA6}"/>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16F2062D-E682-4B4B-A1A5-E34FC37A95B6}"/>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0F21CDEF-6F5B-4717-8B78-849BAFE7B0D2}"/>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8D00F1F2-B05A-495D-BF31-F9E7A43DAE24}"/>
                </a:ext>
              </a:extLst>
            </p:cNvPr>
            <p:cNvGrpSpPr/>
            <p:nvPr userDrawn="1"/>
          </p:nvGrpSpPr>
          <p:grpSpPr>
            <a:xfrm>
              <a:off x="350840" y="3577458"/>
              <a:ext cx="247663" cy="1109828"/>
              <a:chOff x="935575" y="9539884"/>
              <a:chExt cx="660435" cy="2959540"/>
            </a:xfrm>
          </p:grpSpPr>
          <p:sp>
            <p:nvSpPr>
              <p:cNvPr id="24" name="Rounded Rectangle">
                <a:extLst>
                  <a:ext uri="{FF2B5EF4-FFF2-40B4-BE49-F238E27FC236}">
                    <a16:creationId xmlns:a16="http://schemas.microsoft.com/office/drawing/2014/main" id="{94A44B6A-6220-45EF-A118-FF3B11F220F6}"/>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4F7946AE-6E12-4551-A78B-2BA2FA30F98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3" name="Image">
              <a:extLst>
                <a:ext uri="{FF2B5EF4-FFF2-40B4-BE49-F238E27FC236}">
                  <a16:creationId xmlns:a16="http://schemas.microsoft.com/office/drawing/2014/main" id="{69772DA2-7865-4DA7-93DF-DE9056005A9A}"/>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87509032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Opt. 4">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3EB88354-A636-423C-96BE-91348C8A8A3B}"/>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7" name="Slide Number">
            <a:extLst>
              <a:ext uri="{FF2B5EF4-FFF2-40B4-BE49-F238E27FC236}">
                <a16:creationId xmlns:a16="http://schemas.microsoft.com/office/drawing/2014/main" id="{34AFC0D6-44CF-40EF-A7F7-972A3B5D923D}"/>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6" name="Group 15">
            <a:extLst>
              <a:ext uri="{FF2B5EF4-FFF2-40B4-BE49-F238E27FC236}">
                <a16:creationId xmlns:a16="http://schemas.microsoft.com/office/drawing/2014/main" id="{0B25066F-605C-4823-B084-D0201ADA8057}"/>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53F62CC2-FCF3-499F-8151-9FC86BE473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CA18306A-847C-4AAE-8D43-D772928F108C}"/>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2" name="Image" descr="Image">
              <a:extLst>
                <a:ext uri="{FF2B5EF4-FFF2-40B4-BE49-F238E27FC236}">
                  <a16:creationId xmlns:a16="http://schemas.microsoft.com/office/drawing/2014/main" id="{48A3EA17-8DB1-4229-8730-A3EE3377CDD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80704836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Slide Opt. 4-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E458D283-7CD4-4FE8-B5B4-C9C27C2262D5}"/>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9" name="Slide Number">
            <a:extLst>
              <a:ext uri="{FF2B5EF4-FFF2-40B4-BE49-F238E27FC236}">
                <a16:creationId xmlns:a16="http://schemas.microsoft.com/office/drawing/2014/main" id="{965C65D6-D66D-4C7D-A1E8-F24ADFD5174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C8D5C2FA-3EF0-4CDC-8766-7D335AB04F8C}"/>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6982D789-B39E-48FF-BE97-3823C4126845}"/>
                </a:ext>
              </a:extLst>
            </p:cNvPr>
            <p:cNvGrpSpPr/>
            <p:nvPr userDrawn="1"/>
          </p:nvGrpSpPr>
          <p:grpSpPr>
            <a:xfrm>
              <a:off x="350840" y="3577458"/>
              <a:ext cx="247663" cy="1109828"/>
              <a:chOff x="935575" y="9539884"/>
              <a:chExt cx="660435" cy="2959540"/>
            </a:xfrm>
          </p:grpSpPr>
          <p:sp>
            <p:nvSpPr>
              <p:cNvPr id="27" name="Rounded Rectangle">
                <a:extLst>
                  <a:ext uri="{FF2B5EF4-FFF2-40B4-BE49-F238E27FC236}">
                    <a16:creationId xmlns:a16="http://schemas.microsoft.com/office/drawing/2014/main" id="{88372D0D-367E-4146-9B2C-CF8D50EE7308}"/>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8" name="Image" descr="Image">
                <a:extLst>
                  <a:ext uri="{FF2B5EF4-FFF2-40B4-BE49-F238E27FC236}">
                    <a16:creationId xmlns:a16="http://schemas.microsoft.com/office/drawing/2014/main" id="{9B6DC564-61A5-4578-9980-18F325AB239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6" name="Image">
              <a:extLst>
                <a:ext uri="{FF2B5EF4-FFF2-40B4-BE49-F238E27FC236}">
                  <a16:creationId xmlns:a16="http://schemas.microsoft.com/office/drawing/2014/main" id="{DF69FD44-A157-4576-A23E-A9D6A3B7150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56738034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Slide Opt. 5">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80694"/>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lnSpc>
                <a:spcPct val="100000"/>
              </a:lnSpc>
              <a:spcBef>
                <a:spcPts val="0"/>
              </a:spcBef>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b="0"/>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2" name="© 2022 Sierra Space Corporation    / /">
            <a:extLst>
              <a:ext uri="{FF2B5EF4-FFF2-40B4-BE49-F238E27FC236}">
                <a16:creationId xmlns:a16="http://schemas.microsoft.com/office/drawing/2014/main" id="{5ACDDA59-1F9A-4B1B-9306-03F0F5B9E4C0}"/>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FD236A03-8F19-4960-A68A-4E6F7146583A}"/>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17C5C611-FBA8-43CD-BBA8-A9AB42E81492}"/>
              </a:ext>
            </a:extLst>
          </p:cNvPr>
          <p:cNvGrpSpPr/>
          <p:nvPr userDrawn="1"/>
        </p:nvGrpSpPr>
        <p:grpSpPr>
          <a:xfrm>
            <a:off x="309563" y="309563"/>
            <a:ext cx="330216" cy="4377721"/>
            <a:chOff x="825501" y="825501"/>
            <a:chExt cx="880576" cy="11673923"/>
          </a:xfrm>
        </p:grpSpPr>
        <p:pic>
          <p:nvPicPr>
            <p:cNvPr id="23" name="Image" descr="Image">
              <a:extLst>
                <a:ext uri="{FF2B5EF4-FFF2-40B4-BE49-F238E27FC236}">
                  <a16:creationId xmlns:a16="http://schemas.microsoft.com/office/drawing/2014/main" id="{D6484EAF-1209-419B-96AB-85CCF694D8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4" name="Rounded Rectangle">
              <a:extLst>
                <a:ext uri="{FF2B5EF4-FFF2-40B4-BE49-F238E27FC236}">
                  <a16:creationId xmlns:a16="http://schemas.microsoft.com/office/drawing/2014/main" id="{00A4751D-A816-4371-A67B-7C9773A23D40}"/>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027C3B6A-91F9-439E-8694-53BEB75D7F69}"/>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29258115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 Slide Opt. 5-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45525"/>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spcBef>
                <a:spcPts val="0"/>
              </a:spcBef>
              <a:buNone/>
              <a:defRPr sz="1200" b="0">
                <a:latin typeface="Arial" panose="020B0604020202020204" pitchFamily="34" charset="0"/>
                <a:cs typeface="Arial" panose="020B0604020202020204" pitchFamily="34" charset="0"/>
              </a:defRPr>
            </a:lvl1pPr>
            <a:lvl2pPr>
              <a:defRPr sz="10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E832366D-F252-4B52-9D0F-8DC2D8F1D392}"/>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2F043766-C044-4281-8E10-B6E21E73D3AB}"/>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C187FC5B-736C-4BE1-A590-AAEBE44CDFEC}"/>
              </a:ext>
            </a:extLst>
          </p:cNvPr>
          <p:cNvGrpSpPr/>
          <p:nvPr userDrawn="1"/>
        </p:nvGrpSpPr>
        <p:grpSpPr>
          <a:xfrm>
            <a:off x="271747" y="226582"/>
            <a:ext cx="415192" cy="4460704"/>
            <a:chOff x="271747" y="226582"/>
            <a:chExt cx="415192" cy="4460704"/>
          </a:xfrm>
        </p:grpSpPr>
        <p:grpSp>
          <p:nvGrpSpPr>
            <p:cNvPr id="23" name="Group 22">
              <a:extLst>
                <a:ext uri="{FF2B5EF4-FFF2-40B4-BE49-F238E27FC236}">
                  <a16:creationId xmlns:a16="http://schemas.microsoft.com/office/drawing/2014/main" id="{4B2347FD-7685-4419-84C2-2604EE0146E3}"/>
                </a:ext>
              </a:extLst>
            </p:cNvPr>
            <p:cNvGrpSpPr/>
            <p:nvPr userDrawn="1"/>
          </p:nvGrpSpPr>
          <p:grpSpPr>
            <a:xfrm>
              <a:off x="350840" y="3577458"/>
              <a:ext cx="247663" cy="1109828"/>
              <a:chOff x="935575" y="9539884"/>
              <a:chExt cx="660435" cy="2959540"/>
            </a:xfrm>
          </p:grpSpPr>
          <p:sp>
            <p:nvSpPr>
              <p:cNvPr id="25" name="Rounded Rectangle">
                <a:extLst>
                  <a:ext uri="{FF2B5EF4-FFF2-40B4-BE49-F238E27FC236}">
                    <a16:creationId xmlns:a16="http://schemas.microsoft.com/office/drawing/2014/main" id="{A2C0F3C9-643C-4F15-987E-9A244B71A12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6" name="Image" descr="Image">
                <a:extLst>
                  <a:ext uri="{FF2B5EF4-FFF2-40B4-BE49-F238E27FC236}">
                    <a16:creationId xmlns:a16="http://schemas.microsoft.com/office/drawing/2014/main" id="{6473D409-B5E2-4686-8105-4EBA40596DD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4" name="Image">
              <a:extLst>
                <a:ext uri="{FF2B5EF4-FFF2-40B4-BE49-F238E27FC236}">
                  <a16:creationId xmlns:a16="http://schemas.microsoft.com/office/drawing/2014/main" id="{95A33840-ADF5-4A94-9FF5-EBC507521A09}"/>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297196038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Slide Opt. 6">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95350" y="1495425"/>
            <a:ext cx="77564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95350" y="532070"/>
            <a:ext cx="7756480" cy="494280"/>
          </a:xfrm>
          <a:prstGeom prst="rect">
            <a:avLst/>
          </a:prstGeom>
        </p:spPr>
        <p:txBody>
          <a:bodyPr/>
          <a:lstStyle>
            <a:lvl1pPr marL="0" indent="0" algn="l">
              <a:buNone/>
              <a:defRPr sz="2400" b="1">
                <a:solidFill>
                  <a:schemeClr val="bg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6" name="© 2022 Sierra Space Corporation    / /">
            <a:extLst>
              <a:ext uri="{FF2B5EF4-FFF2-40B4-BE49-F238E27FC236}">
                <a16:creationId xmlns:a16="http://schemas.microsoft.com/office/drawing/2014/main" id="{337C20F9-8B52-4ABD-84A5-244C21CFAC51}"/>
              </a:ext>
            </a:extLst>
          </p:cNvPr>
          <p:cNvSpPr txBox="1"/>
          <p:nvPr userDrawn="1"/>
        </p:nvSpPr>
        <p:spPr>
          <a:xfrm>
            <a:off x="6924405" y="4805786"/>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67854AAB-0719-417D-A25B-B283B756D6D2}"/>
              </a:ext>
            </a:extLst>
          </p:cNvPr>
          <p:cNvSpPr txBox="1">
            <a:spLocks noGrp="1"/>
          </p:cNvSpPr>
          <p:nvPr>
            <p:ph type="sldNum" sz="quarter" idx="2"/>
          </p:nvPr>
        </p:nvSpPr>
        <p:spPr>
          <a:xfrm>
            <a:off x="8662012" y="4781679"/>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CAC6A1DC-640C-48C5-9485-1DFA2BA07AB5}"/>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62952BDD-B614-4DD4-B3F1-C2CF3D77A2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41F83AFE-CF77-4B98-8739-1993F758B7B3}"/>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0" name="Image" descr="Image">
              <a:extLst>
                <a:ext uri="{FF2B5EF4-FFF2-40B4-BE49-F238E27FC236}">
                  <a16:creationId xmlns:a16="http://schemas.microsoft.com/office/drawing/2014/main" id="{96062E50-74BD-484E-BADD-C25A9884531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491976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 Slide Opt. 6- Dark">
    <p:bg>
      <p:bgRef idx="1001">
        <a:schemeClr val="bg1"/>
      </p:bgRef>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33450" y="1495425"/>
            <a:ext cx="77183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33450" y="532070"/>
            <a:ext cx="7718380" cy="494280"/>
          </a:xfrm>
          <a:prstGeom prst="rect">
            <a:avLst/>
          </a:prstGeom>
        </p:spPr>
        <p:txBody>
          <a:bodyPr/>
          <a:lstStyle>
            <a:lvl1pPr marL="0" indent="0" algn="l">
              <a:buNone/>
              <a:defRPr sz="2400" b="1">
                <a:solidFill>
                  <a:schemeClr val="tx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8" name="© 2022 Sierra Space Corporation    / /">
            <a:extLst>
              <a:ext uri="{FF2B5EF4-FFF2-40B4-BE49-F238E27FC236}">
                <a16:creationId xmlns:a16="http://schemas.microsoft.com/office/drawing/2014/main" id="{770BF727-6D32-41CC-9E4C-CBF017F38416}"/>
              </a:ext>
            </a:extLst>
          </p:cNvPr>
          <p:cNvSpPr txBox="1"/>
          <p:nvPr userDrawn="1"/>
        </p:nvSpPr>
        <p:spPr>
          <a:xfrm>
            <a:off x="6924405" y="4805786"/>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BC4DDFFB-9A79-4FA1-8899-6D2547C6C7DA}"/>
              </a:ext>
            </a:extLst>
          </p:cNvPr>
          <p:cNvSpPr txBox="1">
            <a:spLocks noGrp="1"/>
          </p:cNvSpPr>
          <p:nvPr>
            <p:ph type="sldNum" sz="quarter" idx="2"/>
          </p:nvPr>
        </p:nvSpPr>
        <p:spPr>
          <a:xfrm>
            <a:off x="8662012" y="4773995"/>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9805F267-A2C8-4255-BEC1-1F1C656ABAD0}"/>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68D2015B-03C4-4636-A8F4-4741027ED307}"/>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1243EF46-08C9-45D5-8C96-1312E346079C}"/>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DB351427-236B-4652-B6B8-4A0A57C53A7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1" name="Image">
              <a:extLst>
                <a:ext uri="{FF2B5EF4-FFF2-40B4-BE49-F238E27FC236}">
                  <a16:creationId xmlns:a16="http://schemas.microsoft.com/office/drawing/2014/main" id="{C29986BE-1B00-4E85-B8F8-42B6F4234FF0}"/>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9785442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158352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61287990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4104043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505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hart Slide- Dar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38925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SA-Exit-2022-O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Jan-23</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2"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48859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23-Q1-4Mos-De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0"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437551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23-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2023-Q1-4 </a:t>
            </a:r>
            <a:r>
              <a:rPr lang="en-US" err="1"/>
              <a:t>mos</a:t>
            </a:r>
            <a:r>
              <a:rPr lang="en-US"/>
              <a:t>-Jan</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5"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810532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23-Q2-4Mos-M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dirty="0"/>
              <a:t>2023-Q2-4 </a:t>
            </a:r>
            <a:r>
              <a:rPr lang="en-US" dirty="0" err="1"/>
              <a:t>mos</a:t>
            </a:r>
            <a:r>
              <a:rPr lang="en-US" dirty="0"/>
              <a:t>-Mar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Mar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June</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dirty="0"/>
              <a:t>Apr</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May</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dirty="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2138212"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358526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23-Q2-4Mos-Ap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2023-Q2-4 </a:t>
            </a:r>
            <a:r>
              <a:rPr lang="en-US" err="1"/>
              <a:t>mos</a:t>
            </a:r>
            <a:r>
              <a:rPr lang="en-US"/>
              <a:t>-Apr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Apr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July</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May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June</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259695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23-Q3-4Mos-Ju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-June</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June</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Sept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July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Aug</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29</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8"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763279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23-Q3-4Mos-Ju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-July</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July</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Oct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Aug</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Sept</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143510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23-Q4-4Mos-Se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-Sept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Sept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Dec</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Oct</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Nov</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762571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29567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1" name="Content Placeholder 2">
            <a:extLst>
              <a:ext uri="{FF2B5EF4-FFF2-40B4-BE49-F238E27FC236}">
                <a16:creationId xmlns:a16="http://schemas.microsoft.com/office/drawing/2014/main" id="{076600F2-FB0F-495C-A501-7E613A031EF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330021466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23-Q4-4Mos-Oc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6B33A1-A03A-FB86-49EB-A7222DAC6898}"/>
              </a:ext>
            </a:extLst>
          </p:cNvPr>
          <p:cNvSpPr/>
          <p:nvPr userDrawn="1"/>
        </p:nvSpPr>
        <p:spPr>
          <a:xfrm>
            <a:off x="6203610" y="814194"/>
            <a:ext cx="464407"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B6DBC6-6A39-6694-C6E1-C0CF61724A83}"/>
              </a:ext>
            </a:extLst>
          </p:cNvPr>
          <p:cNvSpPr/>
          <p:nvPr userDrawn="1"/>
        </p:nvSpPr>
        <p:spPr>
          <a:xfrm>
            <a:off x="6701009" y="814194"/>
            <a:ext cx="47998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9B5C1D-C99D-8DCE-19A2-08D65106C4CB}"/>
              </a:ext>
            </a:extLst>
          </p:cNvPr>
          <p:cNvSpPr/>
          <p:nvPr userDrawn="1"/>
        </p:nvSpPr>
        <p:spPr>
          <a:xfrm>
            <a:off x="4213754" y="833622"/>
            <a:ext cx="47780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59" y="797014"/>
            <a:ext cx="7194556"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Tree>
    <p:extLst>
      <p:ext uri="{BB962C8B-B14F-4D97-AF65-F5344CB8AC3E}">
        <p14:creationId xmlns:p14="http://schemas.microsoft.com/office/powerpoint/2010/main" val="4378280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24-Q1-4Mos-De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BEB94A-0452-5E06-AE12-B1676688A80C}"/>
              </a:ext>
            </a:extLst>
          </p:cNvPr>
          <p:cNvSpPr/>
          <p:nvPr userDrawn="1"/>
        </p:nvSpPr>
        <p:spPr>
          <a:xfrm>
            <a:off x="1728272" y="837038"/>
            <a:ext cx="47998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4E51CA-C811-C90E-D6CA-623DE68077B9}"/>
              </a:ext>
            </a:extLst>
          </p:cNvPr>
          <p:cNvSpPr/>
          <p:nvPr userDrawn="1"/>
        </p:nvSpPr>
        <p:spPr>
          <a:xfrm>
            <a:off x="2241251" y="837038"/>
            <a:ext cx="47998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Dec-23</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userDrawn="1"/>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59" y="797014"/>
            <a:ext cx="2790124"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3982226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24-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-Jan</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3" y="797014"/>
            <a:ext cx="117520"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3191866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24-Q2-4Mos-M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2024-Q2-4 </a:t>
            </a:r>
            <a:r>
              <a:rPr lang="en-US" err="1"/>
              <a:t>mos</a:t>
            </a:r>
            <a:r>
              <a:rPr lang="en-US"/>
              <a:t>-Mar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Mar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June</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Apr</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May</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7433" y="811884"/>
            <a:ext cx="219601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335196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24-Q2-4Mos-Ap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2024-Q2-4 </a:t>
            </a:r>
            <a:r>
              <a:rPr lang="en-US" err="1"/>
              <a:t>mos</a:t>
            </a:r>
            <a:r>
              <a:rPr lang="en-US"/>
              <a:t>-Apr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Apr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July</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May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June</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171014"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75075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022-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6"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Q4 - 2022</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25536074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022-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12723495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23-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4" y="1002602"/>
            <a:ext cx="789878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3751598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023-Q2-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2023-Q2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Q2 - 2023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A</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M</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J</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A</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S</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O</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N</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D</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F</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M</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559261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Q3 - 2023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Q4 - 2023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Q1 - 2024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6453915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023-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3427641"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391456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pic>
        <p:nvPicPr>
          <p:cNvPr id="20" name="Picture 19" descr="Shape, rectangle&#10;&#10;Description automatically generated">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09" y="-97160"/>
            <a:ext cx="5677382" cy="5240660"/>
          </a:xfrm>
          <a:prstGeom prst="rect">
            <a:avLst/>
          </a:prstGeom>
        </p:spPr>
      </p:pic>
      <p:sp>
        <p:nvSpPr>
          <p:cNvPr id="11" name="© 2022 Sierra Space Corporation    / /">
            <a:extLst>
              <a:ext uri="{FF2B5EF4-FFF2-40B4-BE49-F238E27FC236}">
                <a16:creationId xmlns:a16="http://schemas.microsoft.com/office/drawing/2014/main" id="{EE0FC718-CC77-4A83-AB6E-8398A4722FD2}"/>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737F9E19-D668-4A3B-9179-19997F7186CC}"/>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FFFD3E4F-16AC-44A3-B461-0B629ABB34CB}"/>
              </a:ext>
            </a:extLst>
          </p:cNvPr>
          <p:cNvGrpSpPr/>
          <p:nvPr userDrawn="1"/>
        </p:nvGrpSpPr>
        <p:grpSpPr>
          <a:xfrm>
            <a:off x="350841" y="3577455"/>
            <a:ext cx="247663" cy="1109827"/>
            <a:chOff x="935575" y="9539884"/>
            <a:chExt cx="660435" cy="2959540"/>
          </a:xfrm>
        </p:grpSpPr>
        <p:pic>
          <p:nvPicPr>
            <p:cNvPr id="13" name="Image" descr="Image">
              <a:extLst>
                <a:ext uri="{FF2B5EF4-FFF2-40B4-BE49-F238E27FC236}">
                  <a16:creationId xmlns:a16="http://schemas.microsoft.com/office/drawing/2014/main" id="{FB131B3F-F797-49D4-8190-0591623612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5" name="Rounded Rectangle">
              <a:extLst>
                <a:ext uri="{FF2B5EF4-FFF2-40B4-BE49-F238E27FC236}">
                  <a16:creationId xmlns:a16="http://schemas.microsoft.com/office/drawing/2014/main" id="{A7422221-F228-43C8-8B5C-21C9932D3068}"/>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grpSp>
    </p:spTree>
    <p:extLst>
      <p:ext uri="{BB962C8B-B14F-4D97-AF65-F5344CB8AC3E}">
        <p14:creationId xmlns:p14="http://schemas.microsoft.com/office/powerpoint/2010/main" val="16738254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023-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724933"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17364309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024-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7" y="1002602"/>
            <a:ext cx="141448"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26150394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24-Q2-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2024-Q2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Q2 - 2024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A</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M</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J</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A</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S</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O</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N</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D</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F</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M</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141450"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Q3 - 2024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Q4 - 2024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Q1 - 2025</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848625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024-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7" y="1002602"/>
            <a:ext cx="165864"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Q1 - 2025</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Q2 - 2025</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34191320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022-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2022</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2023</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5" y="475555"/>
            <a:ext cx="8453470" cy="4434150"/>
            <a:chOff x="623372" y="1268146"/>
            <a:chExt cx="22542586"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2" y="1912450"/>
              <a:ext cx="20766415"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06256650"/>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023-18Mos-Ja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Months-Jan</a:t>
            </a:r>
          </a:p>
        </p:txBody>
      </p:sp>
      <p:sp>
        <p:nvSpPr>
          <p:cNvPr id="158" name="Text Box 39"/>
          <p:cNvSpPr txBox="1">
            <a:spLocks noChangeArrowheads="1"/>
          </p:cNvSpPr>
          <p:nvPr userDrawn="1"/>
        </p:nvSpPr>
        <p:spPr bwMode="auto">
          <a:xfrm>
            <a:off x="462396" y="431419"/>
            <a:ext cx="5430838" cy="285750"/>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J</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D</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F</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M</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A</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M</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J</a:t>
              </a:r>
            </a:p>
          </p:txBody>
        </p:sp>
      </p:grpSp>
      <p:sp>
        <p:nvSpPr>
          <p:cNvPr id="161" name="Text Box 45"/>
          <p:cNvSpPr txBox="1">
            <a:spLocks noChangeArrowheads="1"/>
          </p:cNvSpPr>
          <p:nvPr userDrawn="1"/>
        </p:nvSpPr>
        <p:spPr bwMode="auto">
          <a:xfrm>
            <a:off x="5915458" y="431419"/>
            <a:ext cx="2773362" cy="285750"/>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1" y="475554"/>
            <a:ext cx="1585" cy="4434150"/>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5" y="717169"/>
            <a:ext cx="8453470" cy="4192536"/>
            <a:chOff x="623372" y="1912450"/>
            <a:chExt cx="22542586" cy="11180095"/>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85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2" y="1912450"/>
              <a:ext cx="13289837" cy="11131714"/>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860715197"/>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023-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475555"/>
            <a:ext cx="8453469" cy="4434150"/>
            <a:chOff x="623375" y="1268146"/>
            <a:chExt cx="22542583"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8" y="2038231"/>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6046365"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184072735"/>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024-18Mos-Ja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2024-18 Months-Jan</a:t>
            </a:r>
          </a:p>
        </p:txBody>
      </p:sp>
      <p:sp>
        <p:nvSpPr>
          <p:cNvPr id="158" name="Text Box 39"/>
          <p:cNvSpPr txBox="1">
            <a:spLocks noChangeArrowheads="1"/>
          </p:cNvSpPr>
          <p:nvPr userDrawn="1"/>
        </p:nvSpPr>
        <p:spPr bwMode="auto">
          <a:xfrm>
            <a:off x="462396" y="431419"/>
            <a:ext cx="5430838" cy="285750"/>
          </a:xfrm>
          <a:prstGeom prst="rect">
            <a:avLst/>
          </a:prstGeom>
          <a:noFill/>
          <a:ln w="9525">
            <a:noFill/>
            <a:miter lim="800000"/>
            <a:headEnd/>
            <a:tailEnd/>
          </a:ln>
        </p:spPr>
        <p:txBody>
          <a:bodyPr wrap="none" anchorCtr="1"/>
          <a:lstStyle/>
          <a:p>
            <a:r>
              <a:rPr lang="en-US" sz="1500"/>
              <a:t>2024</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J</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D</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F</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M</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A</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M</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J</a:t>
              </a:r>
            </a:p>
          </p:txBody>
        </p:sp>
      </p:grpSp>
      <p:sp>
        <p:nvSpPr>
          <p:cNvPr id="161" name="Text Box 45"/>
          <p:cNvSpPr txBox="1">
            <a:spLocks noChangeArrowheads="1"/>
          </p:cNvSpPr>
          <p:nvPr userDrawn="1"/>
        </p:nvSpPr>
        <p:spPr bwMode="auto">
          <a:xfrm>
            <a:off x="5915458" y="431419"/>
            <a:ext cx="2773362" cy="285750"/>
          </a:xfrm>
          <a:prstGeom prst="rect">
            <a:avLst/>
          </a:prstGeom>
          <a:noFill/>
          <a:ln w="9525">
            <a:noFill/>
            <a:miter lim="800000"/>
            <a:headEnd/>
            <a:tailEnd/>
          </a:ln>
        </p:spPr>
        <p:txBody>
          <a:bodyPr wrap="none" anchorCtr="1"/>
          <a:lstStyle/>
          <a:p>
            <a:r>
              <a:rPr lang="en-US" sz="1500"/>
              <a:t>2025</a:t>
            </a:r>
          </a:p>
        </p:txBody>
      </p:sp>
      <p:sp>
        <p:nvSpPr>
          <p:cNvPr id="175" name="Line 29"/>
          <p:cNvSpPr>
            <a:spLocks noChangeShapeType="1"/>
          </p:cNvSpPr>
          <p:nvPr/>
        </p:nvSpPr>
        <p:spPr bwMode="auto">
          <a:xfrm flipH="1">
            <a:off x="5920221" y="475554"/>
            <a:ext cx="1585" cy="4434150"/>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717169"/>
            <a:ext cx="8453469" cy="4192536"/>
            <a:chOff x="623375" y="1912450"/>
            <a:chExt cx="22542583" cy="11180095"/>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85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429344" cy="11131714"/>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154901377"/>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78697"/>
            <a:ext cx="8686800" cy="3808274"/>
          </a:xfrm>
        </p:spPr>
        <p:txBody>
          <a:bodyPr>
            <a:normAutofit/>
          </a:bodyPr>
          <a:lstStyle>
            <a:lvl1pPr>
              <a:spcAft>
                <a:spcPts val="0"/>
              </a:spcAft>
              <a:defRPr sz="2100"/>
            </a:lvl1pPr>
            <a:lvl2pPr>
              <a:spcBef>
                <a:spcPts val="900"/>
              </a:spcBef>
              <a:defRPr sz="1800"/>
            </a:lvl2pPr>
            <a:lvl3pPr>
              <a:defRPr sz="1500"/>
            </a:lvl3pPr>
            <a:lvl4pPr>
              <a:defRPr sz="135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a:extLst>
              <a:ext uri="{FF2B5EF4-FFF2-40B4-BE49-F238E27FC236}">
                <a16:creationId xmlns:a16="http://schemas.microsoft.com/office/drawing/2014/main" id="{89806406-CEAB-144B-ABBA-2CC5A40A6F5F}"/>
              </a:ext>
            </a:extLst>
          </p:cNvPr>
          <p:cNvSpPr>
            <a:spLocks noGrp="1"/>
          </p:cNvSpPr>
          <p:nvPr>
            <p:ph type="title" hasCustomPrompt="1"/>
          </p:nvPr>
        </p:nvSpPr>
        <p:spPr>
          <a:xfrm>
            <a:off x="228600" y="239000"/>
            <a:ext cx="8686800" cy="617403"/>
          </a:xfrm>
        </p:spPr>
        <p:txBody>
          <a:bodyPr anchor="t"/>
          <a:lstStyle>
            <a:lvl1pPr>
              <a:defRPr sz="2700" cap="none" baseline="0"/>
            </a:lvl1pPr>
          </a:lstStyle>
          <a:p>
            <a:r>
              <a:rPr lang="en-US"/>
              <a:t>Click to Edit Slide Title</a:t>
            </a:r>
          </a:p>
        </p:txBody>
      </p:sp>
    </p:spTree>
    <p:extLst>
      <p:ext uri="{BB962C8B-B14F-4D97-AF65-F5344CB8AC3E}">
        <p14:creationId xmlns:p14="http://schemas.microsoft.com/office/powerpoint/2010/main" val="123407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327" y="4933"/>
            <a:ext cx="5568200" cy="5109361"/>
          </a:xfrm>
          <a:prstGeom prst="rect">
            <a:avLst/>
          </a:prstGeom>
        </p:spPr>
      </p:pic>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3" name="© 2022 Sierra Space Corporation    / /">
            <a:extLst>
              <a:ext uri="{FF2B5EF4-FFF2-40B4-BE49-F238E27FC236}">
                <a16:creationId xmlns:a16="http://schemas.microsoft.com/office/drawing/2014/main" id="{6CDB8B65-F8BF-4BF6-A133-43BA4374BC2C}"/>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809F5FA4-05FD-47D3-A582-1F70A30DF83F}"/>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5" name="Group 14">
            <a:extLst>
              <a:ext uri="{FF2B5EF4-FFF2-40B4-BE49-F238E27FC236}">
                <a16:creationId xmlns:a16="http://schemas.microsoft.com/office/drawing/2014/main" id="{2CEB4B39-CBED-41DA-B0D8-B282C3C15244}"/>
              </a:ext>
            </a:extLst>
          </p:cNvPr>
          <p:cNvGrpSpPr/>
          <p:nvPr userDrawn="1"/>
        </p:nvGrpSpPr>
        <p:grpSpPr>
          <a:xfrm>
            <a:off x="350840" y="3577458"/>
            <a:ext cx="247663" cy="1109828"/>
            <a:chOff x="935575" y="9539884"/>
            <a:chExt cx="660435" cy="2959540"/>
          </a:xfrm>
        </p:grpSpPr>
        <p:sp>
          <p:nvSpPr>
            <p:cNvPr id="17" name="Rounded Rectangle">
              <a:extLst>
                <a:ext uri="{FF2B5EF4-FFF2-40B4-BE49-F238E27FC236}">
                  <a16:creationId xmlns:a16="http://schemas.microsoft.com/office/drawing/2014/main" id="{82FCD8FB-5FF8-4519-B96D-6559A065EDE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8C4E547C-57D8-4584-8E52-A91CEB0AE4C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spTree>
    <p:extLst>
      <p:ext uri="{BB962C8B-B14F-4D97-AF65-F5344CB8AC3E}">
        <p14:creationId xmlns:p14="http://schemas.microsoft.com/office/powerpoint/2010/main" val="242149380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Opt. 1">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473960"/>
            <a:ext cx="7775530" cy="2810834"/>
          </a:xfrm>
          <a:prstGeom prst="rect">
            <a:avLst/>
          </a:prstGeom>
        </p:spPr>
        <p:txBody>
          <a:bodyPr/>
          <a:lstStyle>
            <a:lvl1pPr marL="0" indent="0">
              <a:lnSpc>
                <a:spcPct val="90000"/>
              </a:lnSpc>
              <a:spcBef>
                <a:spcPts val="0"/>
              </a:spcBef>
              <a:buFont typeface="Arial" panose="020B0604020202020204" pitchFamily="34" charset="0"/>
              <a:buNone/>
              <a:defRPr sz="1200" i="0">
                <a:latin typeface="+mj-lt"/>
                <a:cs typeface="Arial" panose="020B0604020202020204" pitchFamily="34" charset="0"/>
              </a:defRPr>
            </a:lvl1pPr>
            <a:lvl2pPr marL="457200" indent="0">
              <a:lnSpc>
                <a:spcPct val="90000"/>
              </a:lnSpc>
              <a:buNone/>
              <a:defRPr sz="1200">
                <a:latin typeface="+mj-lt"/>
              </a:defRPr>
            </a:lvl2pPr>
            <a:lvl3pPr marL="914400" indent="0">
              <a:lnSpc>
                <a:spcPct val="90000"/>
              </a:lnSpc>
              <a:buNone/>
              <a:defRPr sz="1100">
                <a:latin typeface="+mj-lt"/>
              </a:defRPr>
            </a:lvl3pPr>
            <a:lvl4pPr marL="1371600" indent="0">
              <a:lnSpc>
                <a:spcPct val="90000"/>
              </a:lnSpc>
              <a:buNone/>
              <a:defRPr sz="1000">
                <a:latin typeface="+mj-lt"/>
              </a:defRPr>
            </a:lvl4pPr>
            <a:lvl5pPr marL="1828800" indent="0">
              <a:lnSpc>
                <a:spcPct val="90000"/>
              </a:lnSpc>
              <a:buNone/>
              <a:defRPr sz="900">
                <a:latin typeface="+mj-lt"/>
              </a:defRPr>
            </a:lvl5pPr>
            <a:lvl6pPr marL="2286000" indent="0">
              <a:lnSpc>
                <a:spcPct val="90000"/>
              </a:lnSpc>
              <a:buNone/>
              <a:defRPr sz="900">
                <a:latin typeface="+mj-lt"/>
              </a:defRPr>
            </a:lvl6pPr>
            <a:lvl7pPr marL="2743200" indent="0">
              <a:lnSpc>
                <a:spcPct val="90000"/>
              </a:lnSpc>
              <a:buNone/>
              <a:defRPr sz="900"/>
            </a:lvl7pPr>
            <a:lvl8pPr marL="3200400" indent="0">
              <a:lnSpc>
                <a:spcPct val="90000"/>
              </a:lnSpc>
              <a:buNone/>
              <a:defRPr sz="900">
                <a:latin typeface="+mj-lt"/>
              </a:defRPr>
            </a:lvl8pPr>
            <a:lvl9pPr marL="3657600" indent="0">
              <a:lnSpc>
                <a:spcPct val="90000"/>
              </a:lnSpc>
              <a:buNone/>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876300" y="1063426"/>
            <a:ext cx="77755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6" name="© 2022 Sierra Space Corporation    / /">
            <a:extLst>
              <a:ext uri="{FF2B5EF4-FFF2-40B4-BE49-F238E27FC236}">
                <a16:creationId xmlns:a16="http://schemas.microsoft.com/office/drawing/2014/main" id="{AFF19613-10B7-43D9-92E5-EEBD2FBA28BE}"/>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7AA4EAEE-296E-4725-889C-E89433D98520}"/>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117CBC22-DF4E-4167-BB8A-1E5928F41461}"/>
              </a:ext>
            </a:extLst>
          </p:cNvPr>
          <p:cNvGrpSpPr/>
          <p:nvPr userDrawn="1"/>
        </p:nvGrpSpPr>
        <p:grpSpPr>
          <a:xfrm>
            <a:off x="309563" y="309563"/>
            <a:ext cx="330216" cy="4377721"/>
            <a:chOff x="825501" y="825501"/>
            <a:chExt cx="880576" cy="11673923"/>
          </a:xfrm>
        </p:grpSpPr>
        <p:pic>
          <p:nvPicPr>
            <p:cNvPr id="19" name="Image" descr="Image">
              <a:extLst>
                <a:ext uri="{FF2B5EF4-FFF2-40B4-BE49-F238E27FC236}">
                  <a16:creationId xmlns:a16="http://schemas.microsoft.com/office/drawing/2014/main" id="{EE978120-6390-40F6-971A-E2CCB510331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0" name="Rounded Rectangle">
              <a:extLst>
                <a:ext uri="{FF2B5EF4-FFF2-40B4-BE49-F238E27FC236}">
                  <a16:creationId xmlns:a16="http://schemas.microsoft.com/office/drawing/2014/main" id="{72D9A26D-88D7-4E7A-9EE1-DC4F7BFD7079}"/>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24242F49-2841-44A3-A1C6-964D088D55E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88654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Opt. 1-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14400" y="1473960"/>
            <a:ext cx="7737430" cy="2810834"/>
          </a:xfrm>
          <a:prstGeom prst="rect">
            <a:avLst/>
          </a:prstGeom>
        </p:spPr>
        <p:txBody>
          <a:bodyPr/>
          <a:lstStyle>
            <a:lvl1pPr>
              <a:lnSpc>
                <a:spcPct val="100000"/>
              </a:lnSpc>
              <a:spcBef>
                <a:spcPts val="0"/>
              </a:spcBef>
              <a:defRPr lang="en-US" sz="1200" i="0" dirty="0">
                <a:latin typeface="+mj-lt"/>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14400" y="466269"/>
            <a:ext cx="77374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914400" y="1063426"/>
            <a:ext cx="77374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9CF57A9C-5FAC-4718-A4AD-E28FCFA3238B}"/>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912209DB-62CE-4264-A2CD-E5B908846B41}"/>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03FD14A2-681B-481B-A32A-2C0EC555F18B}"/>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30508113-B2D8-4A8F-A7DF-0DEDB16F367E}"/>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9A71A093-BDB4-46CC-8C45-F755FA6568C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69F95BCC-C355-4C3C-B331-1520E542959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1" name="Image">
              <a:extLst>
                <a:ext uri="{FF2B5EF4-FFF2-40B4-BE49-F238E27FC236}">
                  <a16:creationId xmlns:a16="http://schemas.microsoft.com/office/drawing/2014/main" id="{1B31ED15-ED0E-4A99-8A0C-9218C2BF17BC}"/>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446589737"/>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Opt. 2">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02676" y="1160060"/>
            <a:ext cx="7749153" cy="3124734"/>
          </a:xfrm>
          <a:prstGeom prst="rect">
            <a:avLst/>
          </a:prstGeom>
        </p:spPr>
        <p:txBody>
          <a:bodyPr/>
          <a:lstStyle>
            <a:lvl1pPr marL="171450" indent="-171450">
              <a:spcBef>
                <a:spcPts val="0"/>
              </a:spcBef>
              <a:buFont typeface="Arial" panose="020B0604020202020204" pitchFamily="34" charset="0"/>
              <a:buChar char="•"/>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marL="3657600" indent="0">
              <a:buNone/>
              <a:defRPr sz="900"/>
            </a:lvl9pPr>
          </a:lstStyle>
          <a:p>
            <a:pPr lvl="0"/>
            <a:r>
              <a:rPr lang="en-US"/>
              <a:t>Level 1</a:t>
            </a:r>
          </a:p>
          <a:p>
            <a:pPr lvl="1"/>
            <a:r>
              <a:rPr lang="en-US"/>
              <a:t>Level 2</a:t>
            </a:r>
          </a:p>
          <a:p>
            <a:pPr lvl="2"/>
            <a:r>
              <a:rPr lang="en-US"/>
              <a:t>Level 3</a:t>
            </a:r>
          </a:p>
          <a:p>
            <a:pPr lvl="3"/>
            <a:r>
              <a:rPr lang="en-US"/>
              <a:t>Level 4</a:t>
            </a:r>
          </a:p>
          <a:p>
            <a:pPr lvl="4"/>
            <a:r>
              <a:rPr lang="en-US"/>
              <a:t>Level 5</a:t>
            </a:r>
          </a:p>
          <a:p>
            <a:pPr lvl="5"/>
            <a:r>
              <a:rPr lang="en-US"/>
              <a:t>Level 6</a:t>
            </a:r>
          </a:p>
          <a:p>
            <a:pPr lvl="6"/>
            <a:r>
              <a:rPr lang="en-US"/>
              <a:t>Level 7</a:t>
            </a:r>
          </a:p>
          <a:p>
            <a:pPr lvl="8"/>
            <a:r>
              <a:rPr lang="en-US"/>
              <a:t>Level 8</a:t>
            </a:r>
          </a:p>
          <a:p>
            <a:pPr lvl="0"/>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02676" y="466269"/>
            <a:ext cx="7749153"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 2022 Sierra Space Corporation    / /">
            <a:extLst>
              <a:ext uri="{FF2B5EF4-FFF2-40B4-BE49-F238E27FC236}">
                <a16:creationId xmlns:a16="http://schemas.microsoft.com/office/drawing/2014/main" id="{1DC79F08-A834-4C25-B2D9-26F9D082476C}"/>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4E7181B7-0B19-46CB-B093-5DA62354BAA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261DB5F9-805E-4424-BB17-231F36AF510F}"/>
              </a:ext>
            </a:extLst>
          </p:cNvPr>
          <p:cNvGrpSpPr/>
          <p:nvPr userDrawn="1"/>
        </p:nvGrpSpPr>
        <p:grpSpPr>
          <a:xfrm>
            <a:off x="309563" y="309563"/>
            <a:ext cx="330216" cy="4377721"/>
            <a:chOff x="825501" y="825501"/>
            <a:chExt cx="880576" cy="11673923"/>
          </a:xfrm>
        </p:grpSpPr>
        <p:pic>
          <p:nvPicPr>
            <p:cNvPr id="12" name="Image" descr="Image">
              <a:extLst>
                <a:ext uri="{FF2B5EF4-FFF2-40B4-BE49-F238E27FC236}">
                  <a16:creationId xmlns:a16="http://schemas.microsoft.com/office/drawing/2014/main" id="{AA0AECCE-ACCB-4136-84E4-85A60AC4BD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7" name="Rounded Rectangle">
              <a:extLst>
                <a:ext uri="{FF2B5EF4-FFF2-40B4-BE49-F238E27FC236}">
                  <a16:creationId xmlns:a16="http://schemas.microsoft.com/office/drawing/2014/main" id="{43C23D3B-3A4D-4894-AEB7-506FD2349574}"/>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BFD76153-CBD5-4ED7-9C1E-19330AF71C0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97185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Opt. 2-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160060"/>
            <a:ext cx="777553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a:p>
            <a:pPr lvl="0"/>
            <a:endParaRPr lang="en-US"/>
          </a:p>
          <a:p>
            <a:pPr lvl="8"/>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 2022 Sierra Space Corporation    / /">
            <a:extLst>
              <a:ext uri="{FF2B5EF4-FFF2-40B4-BE49-F238E27FC236}">
                <a16:creationId xmlns:a16="http://schemas.microsoft.com/office/drawing/2014/main" id="{A81F1EC7-534C-4427-89DB-AC14A8FDB12C}"/>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66BFBF4C-EC5B-40BF-923F-790228682F8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62A19AF2-B1A3-435F-8D92-4347845051D2}"/>
              </a:ext>
            </a:extLst>
          </p:cNvPr>
          <p:cNvGrpSpPr/>
          <p:nvPr userDrawn="1"/>
        </p:nvGrpSpPr>
        <p:grpSpPr>
          <a:xfrm>
            <a:off x="271747" y="226582"/>
            <a:ext cx="415192" cy="4460704"/>
            <a:chOff x="271747" y="226582"/>
            <a:chExt cx="415192" cy="4460704"/>
          </a:xfrm>
        </p:grpSpPr>
        <p:grpSp>
          <p:nvGrpSpPr>
            <p:cNvPr id="12" name="Group 11">
              <a:extLst>
                <a:ext uri="{FF2B5EF4-FFF2-40B4-BE49-F238E27FC236}">
                  <a16:creationId xmlns:a16="http://schemas.microsoft.com/office/drawing/2014/main" id="{40482AB0-C174-4AFB-9027-C0E4B596FC11}"/>
                </a:ext>
              </a:extLst>
            </p:cNvPr>
            <p:cNvGrpSpPr/>
            <p:nvPr userDrawn="1"/>
          </p:nvGrpSpPr>
          <p:grpSpPr>
            <a:xfrm>
              <a:off x="350840" y="3577458"/>
              <a:ext cx="247663" cy="1109828"/>
              <a:chOff x="935575" y="9539884"/>
              <a:chExt cx="660435" cy="2959540"/>
            </a:xfrm>
          </p:grpSpPr>
          <p:sp>
            <p:nvSpPr>
              <p:cNvPr id="20" name="Rounded Rectangle">
                <a:extLst>
                  <a:ext uri="{FF2B5EF4-FFF2-40B4-BE49-F238E27FC236}">
                    <a16:creationId xmlns:a16="http://schemas.microsoft.com/office/drawing/2014/main" id="{1727A856-0E48-4367-B754-29DDBB32D4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E998F930-FA3C-45F8-9041-38463E333D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19" name="Image">
              <a:extLst>
                <a:ext uri="{FF2B5EF4-FFF2-40B4-BE49-F238E27FC236}">
                  <a16:creationId xmlns:a16="http://schemas.microsoft.com/office/drawing/2014/main" id="{C873D3CC-8338-4318-8810-7BBCDE3CF8C6}"/>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210410113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hc" descr=" "/>
          <p:cNvSpPr txBox="1"/>
          <p:nvPr userDrawn="1"/>
        </p:nvSpPr>
        <p:spPr>
          <a:xfrm>
            <a:off x="0" y="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3" name="fc" descr=" "/>
          <p:cNvSpPr txBox="1"/>
          <p:nvPr userDrawn="1"/>
        </p:nvSpPr>
        <p:spPr>
          <a:xfrm>
            <a:off x="0" y="482346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5" name="TextBox 4">
            <a:extLst>
              <a:ext uri="{FF2B5EF4-FFF2-40B4-BE49-F238E27FC236}">
                <a16:creationId xmlns:a16="http://schemas.microsoft.com/office/drawing/2014/main" id="{BDFF4C6F-B8AD-459D-80F2-02C5EFD761A2}"/>
              </a:ext>
            </a:extLst>
          </p:cNvPr>
          <p:cNvSpPr txBox="1"/>
          <p:nvPr>
            <p:extLst>
              <p:ext uri="{1162E1C5-73C7-4A58-AE30-91384D911F3F}">
                <p184:classification xmlns:p184="http://schemas.microsoft.com/office/powerpoint/2018/4/main" val="ftr"/>
              </p:ext>
            </p:extLst>
          </p:nvPr>
        </p:nvSpPr>
        <p:spPr>
          <a:xfrm>
            <a:off x="4133025" y="4991100"/>
            <a:ext cx="9064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 Business</a:t>
            </a:r>
          </a:p>
        </p:txBody>
      </p:sp>
    </p:spTree>
    <p:extLst>
      <p:ext uri="{BB962C8B-B14F-4D97-AF65-F5344CB8AC3E}">
        <p14:creationId xmlns:p14="http://schemas.microsoft.com/office/powerpoint/2010/main" val="2226970240"/>
      </p:ext>
    </p:extLst>
  </p:cSld>
  <p:clrMap bg1="lt1" tx1="dk1" bg2="lt2" tx2="dk2" accent1="accent1" accent2="accent2" accent3="accent3" accent4="accent4" accent5="accent5" accent6="accent6" hlink="hlink" folHlink="folHlink"/>
  <p:sldLayoutIdLst>
    <p:sldLayoutId id="2147483699" r:id="rId1"/>
    <p:sldLayoutId id="2147483685" r:id="rId2"/>
    <p:sldLayoutId id="2147483698" r:id="rId3"/>
    <p:sldLayoutId id="2147483701" r:id="rId4"/>
    <p:sldLayoutId id="2147483702" r:id="rId5"/>
    <p:sldLayoutId id="2147483703" r:id="rId6"/>
    <p:sldLayoutId id="2147483705" r:id="rId7"/>
    <p:sldLayoutId id="2147483704" r:id="rId8"/>
    <p:sldLayoutId id="2147483706" r:id="rId9"/>
    <p:sldLayoutId id="2147483708" r:id="rId10"/>
    <p:sldLayoutId id="2147483707" r:id="rId11"/>
    <p:sldLayoutId id="2147483709" r:id="rId12"/>
    <p:sldLayoutId id="2147483710" r:id="rId13"/>
    <p:sldLayoutId id="2147483711" r:id="rId14"/>
    <p:sldLayoutId id="2147483714" r:id="rId15"/>
    <p:sldLayoutId id="2147483712" r:id="rId16"/>
    <p:sldLayoutId id="2147483713" r:id="rId17"/>
    <p:sldLayoutId id="2147483715" r:id="rId18"/>
    <p:sldLayoutId id="2147483716" r:id="rId19"/>
    <p:sldLayoutId id="2147483717" r:id="rId20"/>
    <p:sldLayoutId id="2147483718" r:id="rId21"/>
    <p:sldLayoutId id="2147483732" r:id="rId22"/>
    <p:sldLayoutId id="2147483731" r:id="rId23"/>
    <p:sldLayoutId id="2147483733" r:id="rId24"/>
    <p:sldLayoutId id="2147483734" r:id="rId25"/>
    <p:sldLayoutId id="2147483735" r:id="rId26"/>
    <p:sldLayoutId id="2147483744" r:id="rId27"/>
    <p:sldLayoutId id="2147483745" r:id="rId28"/>
    <p:sldLayoutId id="2147483746" r:id="rId29"/>
    <p:sldLayoutId id="2147483747" r:id="rId30"/>
    <p:sldLayoutId id="2147483748" r:id="rId31"/>
    <p:sldLayoutId id="2147483749" r:id="rId32"/>
    <p:sldLayoutId id="2147483753" r:id="rId33"/>
    <p:sldLayoutId id="2147483754" r:id="rId34"/>
    <p:sldLayoutId id="2147483721" r:id="rId35"/>
    <p:sldLayoutId id="2147483722" r:id="rId36"/>
    <p:sldLayoutId id="2147483727" r:id="rId37"/>
    <p:sldLayoutId id="2147483737" r:id="rId38"/>
    <p:sldLayoutId id="2147483738" r:id="rId39"/>
    <p:sldLayoutId id="2147483739" r:id="rId40"/>
    <p:sldLayoutId id="2147483740" r:id="rId41"/>
    <p:sldLayoutId id="2147483751" r:id="rId42"/>
    <p:sldLayoutId id="2147483752" r:id="rId43"/>
    <p:sldLayoutId id="2147483728" r:id="rId44"/>
    <p:sldLayoutId id="2147483729" r:id="rId45"/>
    <p:sldLayoutId id="2147483741" r:id="rId46"/>
    <p:sldLayoutId id="2147483750" r:id="rId47"/>
    <p:sldLayoutId id="2147483743" r:id="rId4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B2B00C-5B00-4978-819D-8478CB6A6F03}"/>
              </a:ext>
            </a:extLst>
          </p:cNvPr>
          <p:cNvSpPr>
            <a:spLocks noGrp="1"/>
          </p:cNvSpPr>
          <p:nvPr>
            <p:ph type="body" sz="quarter" idx="10"/>
          </p:nvPr>
        </p:nvSpPr>
        <p:spPr/>
        <p:txBody>
          <a:bodyPr/>
          <a:lstStyle/>
          <a:p>
            <a:r>
              <a:rPr lang="en-US" dirty="0"/>
              <a:t>2024</a:t>
            </a:r>
          </a:p>
        </p:txBody>
      </p:sp>
      <p:sp>
        <p:nvSpPr>
          <p:cNvPr id="3" name="Text Placeholder 2">
            <a:extLst>
              <a:ext uri="{FF2B5EF4-FFF2-40B4-BE49-F238E27FC236}">
                <a16:creationId xmlns:a16="http://schemas.microsoft.com/office/drawing/2014/main" id="{7FB5AC9E-3371-41E8-81C4-3EE963BA7FBD}"/>
              </a:ext>
            </a:extLst>
          </p:cNvPr>
          <p:cNvSpPr>
            <a:spLocks noGrp="1"/>
          </p:cNvSpPr>
          <p:nvPr>
            <p:ph type="body" sz="quarter" idx="11"/>
          </p:nvPr>
        </p:nvSpPr>
        <p:spPr>
          <a:xfrm>
            <a:off x="2163196" y="3554461"/>
            <a:ext cx="4817603" cy="574900"/>
          </a:xfrm>
        </p:spPr>
        <p:txBody>
          <a:bodyPr/>
          <a:lstStyle/>
          <a:p>
            <a:r>
              <a:rPr lang="en-US" dirty="0"/>
              <a:t>Database solutions</a:t>
            </a:r>
          </a:p>
          <a:p>
            <a:r>
              <a:rPr lang="en-US"/>
              <a:t>2024-03-23</a:t>
            </a:r>
            <a:endParaRPr lang="en-US" dirty="0"/>
          </a:p>
        </p:txBody>
      </p:sp>
    </p:spTree>
    <p:extLst>
      <p:ext uri="{BB962C8B-B14F-4D97-AF65-F5344CB8AC3E}">
        <p14:creationId xmlns:p14="http://schemas.microsoft.com/office/powerpoint/2010/main" val="427853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F26FDCB2-BC86-018D-C52B-D32F41A0DF9B}"/>
              </a:ext>
            </a:extLst>
          </p:cNvPr>
          <p:cNvSpPr txBox="1">
            <a:spLocks/>
          </p:cNvSpPr>
          <p:nvPr/>
        </p:nvSpPr>
        <p:spPr>
          <a:xfrm>
            <a:off x="796246" y="166396"/>
            <a:ext cx="8023558" cy="478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Primary Mission Statement</a:t>
            </a:r>
            <a:r>
              <a:rPr lang="en-US" sz="3200" b="1" dirty="0"/>
              <a:t>	</a:t>
            </a:r>
          </a:p>
        </p:txBody>
      </p:sp>
      <p:sp>
        <p:nvSpPr>
          <p:cNvPr id="5" name="Slide Number Placeholder 1">
            <a:extLst>
              <a:ext uri="{FF2B5EF4-FFF2-40B4-BE49-F238E27FC236}">
                <a16:creationId xmlns:a16="http://schemas.microsoft.com/office/drawing/2014/main" id="{4671FDC2-42D4-C264-AA6E-355AE34736A2}"/>
              </a:ext>
            </a:extLst>
          </p:cNvPr>
          <p:cNvSpPr>
            <a:spLocks noGrp="1"/>
          </p:cNvSpPr>
          <p:nvPr>
            <p:ph type="sldNum" sz="quarter" idx="2"/>
          </p:nvPr>
        </p:nvSpPr>
        <p:spPr>
          <a:xfrm>
            <a:off x="11261398" y="6013052"/>
            <a:ext cx="148630" cy="182464"/>
          </a:xfrm>
        </p:spPr>
        <p:txBody>
          <a:bodyPr/>
          <a:lstStyle/>
          <a:p>
            <a:fld id="{86CB4B4D-7CA3-9044-876B-883B54F8677D}" type="slidenum">
              <a:rPr lang="en-US" smtClean="0"/>
              <a:pPr/>
              <a:t>2</a:t>
            </a:fld>
            <a:endParaRPr lang="en-US"/>
          </a:p>
        </p:txBody>
      </p:sp>
      <p:sp>
        <p:nvSpPr>
          <p:cNvPr id="6" name="TextBox 5">
            <a:extLst>
              <a:ext uri="{FF2B5EF4-FFF2-40B4-BE49-F238E27FC236}">
                <a16:creationId xmlns:a16="http://schemas.microsoft.com/office/drawing/2014/main" id="{0E6DA1A2-F611-4E6A-0340-93C1A1CFC0E4}"/>
              </a:ext>
            </a:extLst>
          </p:cNvPr>
          <p:cNvSpPr txBox="1"/>
          <p:nvPr/>
        </p:nvSpPr>
        <p:spPr>
          <a:xfrm>
            <a:off x="914400" y="953018"/>
            <a:ext cx="7839075" cy="4078039"/>
          </a:xfrm>
          <a:prstGeom prst="rect">
            <a:avLst/>
          </a:prstGeom>
          <a:noFill/>
        </p:spPr>
        <p:txBody>
          <a:bodyPr wrap="square" rtlCol="0">
            <a:spAutoFit/>
          </a:bodyPr>
          <a:lstStyle/>
          <a:p>
            <a:r>
              <a:rPr lang="en-US" sz="1400" dirty="0">
                <a:latin typeface="Montserrat" panose="00000500000000000000" pitchFamily="2" charset="0"/>
              </a:rPr>
              <a:t>To comprehensively support the databases that comprise our environment, while consistently promoting a high-level of understanding around two basic premises</a:t>
            </a:r>
            <a:r>
              <a:rPr lang="en-US" sz="1600" dirty="0">
                <a:latin typeface="Montserrat" panose="00000500000000000000" pitchFamily="2" charset="0"/>
              </a:rPr>
              <a:t>:</a:t>
            </a:r>
          </a:p>
          <a:p>
            <a:endParaRPr lang="en-US" sz="1600" dirty="0">
              <a:latin typeface="Montserrat" panose="00000500000000000000" pitchFamily="2" charset="0"/>
            </a:endParaRPr>
          </a:p>
          <a:p>
            <a:endParaRPr lang="en-US" sz="1600" dirty="0">
              <a:latin typeface="Montserrat" panose="00000500000000000000" pitchFamily="2" charset="0"/>
            </a:endParaRPr>
          </a:p>
          <a:p>
            <a:r>
              <a:rPr lang="en-US" sz="1600" dirty="0">
                <a:latin typeface="Montserrat" panose="00000500000000000000" pitchFamily="2" charset="0"/>
              </a:rPr>
              <a:t>“</a:t>
            </a:r>
            <a:r>
              <a:rPr lang="en-US" sz="1400" b="1" i="1" dirty="0">
                <a:latin typeface="Montserrat" panose="00000500000000000000" pitchFamily="2" charset="0"/>
              </a:rPr>
              <a:t>Working with Databases is as much an art form as it is a science</a:t>
            </a:r>
            <a:r>
              <a:rPr lang="en-US" sz="1400" dirty="0">
                <a:latin typeface="Montserrat" panose="00000500000000000000" pitchFamily="2" charset="0"/>
              </a:rPr>
              <a:t>.</a:t>
            </a:r>
            <a:r>
              <a:rPr lang="en-US" sz="1600" dirty="0">
                <a:latin typeface="Montserrat" panose="00000500000000000000" pitchFamily="2" charset="0"/>
              </a:rPr>
              <a:t>” </a:t>
            </a:r>
          </a:p>
          <a:p>
            <a:r>
              <a:rPr lang="en-US" sz="1600" dirty="0">
                <a:latin typeface="Montserrat" panose="00000500000000000000" pitchFamily="2" charset="0"/>
              </a:rPr>
              <a:t>	– </a:t>
            </a:r>
            <a:r>
              <a:rPr lang="en-US" sz="1200" dirty="0">
                <a:latin typeface="Montserrat" panose="00000500000000000000" pitchFamily="2" charset="0"/>
              </a:rPr>
              <a:t>Adam Machanic </a:t>
            </a:r>
          </a:p>
          <a:p>
            <a:r>
              <a:rPr lang="en-US" sz="1200" i="1" dirty="0">
                <a:latin typeface="Montserrat" panose="00000500000000000000" pitchFamily="2" charset="0"/>
              </a:rPr>
              <a:t>		SQL Server Internals (Principal author)</a:t>
            </a:r>
          </a:p>
          <a:p>
            <a:r>
              <a:rPr lang="en-US" sz="1200" i="1" dirty="0">
                <a:latin typeface="Montserrat" panose="00000500000000000000" pitchFamily="2" charset="0"/>
              </a:rPr>
              <a:t>		sp_WhoIsActive (Principal author)</a:t>
            </a:r>
          </a:p>
          <a:p>
            <a:r>
              <a:rPr lang="en-US" sz="1200" i="1" dirty="0">
                <a:latin typeface="Montserrat" panose="00000500000000000000" pitchFamily="2" charset="0"/>
              </a:rPr>
              <a:t>		Microsoft SQL Server MVP</a:t>
            </a:r>
          </a:p>
          <a:p>
            <a:endParaRPr lang="en-US" sz="1600" dirty="0">
              <a:latin typeface="Montserrat" panose="00000500000000000000" pitchFamily="2" charset="0"/>
            </a:endParaRPr>
          </a:p>
          <a:p>
            <a:endParaRPr lang="en-US" sz="1600" dirty="0">
              <a:latin typeface="Montserrat" panose="00000500000000000000" pitchFamily="2" charset="0"/>
            </a:endParaRPr>
          </a:p>
          <a:p>
            <a:r>
              <a:rPr lang="en-US" sz="1600" dirty="0">
                <a:latin typeface="Montserrat" panose="00000500000000000000" pitchFamily="2" charset="0"/>
              </a:rPr>
              <a:t>“</a:t>
            </a:r>
            <a:r>
              <a:rPr lang="en-US" sz="1400" b="1" i="1" dirty="0">
                <a:latin typeface="Montserrat" panose="00000500000000000000" pitchFamily="2" charset="0"/>
              </a:rPr>
              <a:t>The general concept of ‘Database Administration’ is a </a:t>
            </a:r>
            <a:r>
              <a:rPr lang="en-US" sz="1400" b="1" i="1" u="sng" dirty="0">
                <a:latin typeface="Montserrat" panose="00000500000000000000" pitchFamily="2" charset="0"/>
              </a:rPr>
              <a:t>practice</a:t>
            </a:r>
            <a:r>
              <a:rPr lang="en-US" sz="1400" b="1" i="1" dirty="0">
                <a:latin typeface="Montserrat" panose="00000500000000000000" pitchFamily="2" charset="0"/>
              </a:rPr>
              <a:t>.  It’s not a process, and it’s certainly not a project</a:t>
            </a:r>
            <a:r>
              <a:rPr lang="en-US" sz="1400" dirty="0">
                <a:latin typeface="Montserrat" panose="00000500000000000000" pitchFamily="2" charset="0"/>
              </a:rPr>
              <a:t>.” </a:t>
            </a:r>
            <a:endParaRPr lang="en-US" sz="1600" dirty="0">
              <a:latin typeface="Montserrat" panose="00000500000000000000" pitchFamily="2" charset="0"/>
            </a:endParaRPr>
          </a:p>
          <a:p>
            <a:r>
              <a:rPr lang="en-US" sz="1600" dirty="0">
                <a:latin typeface="Montserrat" panose="00000500000000000000" pitchFamily="2" charset="0"/>
              </a:rPr>
              <a:t>	– </a:t>
            </a:r>
            <a:r>
              <a:rPr lang="en-US" sz="1200" dirty="0">
                <a:latin typeface="Montserrat" panose="00000500000000000000" pitchFamily="2" charset="0"/>
              </a:rPr>
              <a:t>Brent Ozar</a:t>
            </a:r>
          </a:p>
          <a:p>
            <a:r>
              <a:rPr lang="en-US" sz="1200" i="1" dirty="0">
                <a:latin typeface="Montserrat" panose="00000500000000000000" pitchFamily="2" charset="0"/>
              </a:rPr>
              <a:t>		 Founder/Owner, Brent Ozar Unlimited  </a:t>
            </a:r>
          </a:p>
          <a:p>
            <a:r>
              <a:rPr lang="en-US" sz="1200" i="1" dirty="0">
                <a:latin typeface="Montserrat" panose="00000500000000000000" pitchFamily="2" charset="0"/>
              </a:rPr>
              <a:t>		 Microsoft Certified Master</a:t>
            </a:r>
          </a:p>
          <a:p>
            <a:endParaRPr lang="en-US" dirty="0"/>
          </a:p>
          <a:p>
            <a:endParaRPr lang="en-US" dirty="0"/>
          </a:p>
        </p:txBody>
      </p:sp>
    </p:spTree>
    <p:extLst>
      <p:ext uri="{BB962C8B-B14F-4D97-AF65-F5344CB8AC3E}">
        <p14:creationId xmlns:p14="http://schemas.microsoft.com/office/powerpoint/2010/main" val="23513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F26FDCB2-BC86-018D-C52B-D32F41A0DF9B}"/>
              </a:ext>
            </a:extLst>
          </p:cNvPr>
          <p:cNvSpPr txBox="1">
            <a:spLocks/>
          </p:cNvSpPr>
          <p:nvPr/>
        </p:nvSpPr>
        <p:spPr>
          <a:xfrm>
            <a:off x="796246" y="166396"/>
            <a:ext cx="8023558" cy="478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Primary Focus Areas</a:t>
            </a:r>
          </a:p>
        </p:txBody>
      </p:sp>
      <p:sp>
        <p:nvSpPr>
          <p:cNvPr id="5" name="Slide Number Placeholder 1">
            <a:extLst>
              <a:ext uri="{FF2B5EF4-FFF2-40B4-BE49-F238E27FC236}">
                <a16:creationId xmlns:a16="http://schemas.microsoft.com/office/drawing/2014/main" id="{4671FDC2-42D4-C264-AA6E-355AE34736A2}"/>
              </a:ext>
            </a:extLst>
          </p:cNvPr>
          <p:cNvSpPr>
            <a:spLocks noGrp="1"/>
          </p:cNvSpPr>
          <p:nvPr>
            <p:ph type="sldNum" sz="quarter" idx="2"/>
          </p:nvPr>
        </p:nvSpPr>
        <p:spPr>
          <a:xfrm>
            <a:off x="11261398" y="6013052"/>
            <a:ext cx="148630" cy="182464"/>
          </a:xfrm>
        </p:spPr>
        <p:txBody>
          <a:bodyPr/>
          <a:lstStyle/>
          <a:p>
            <a:fld id="{86CB4B4D-7CA3-9044-876B-883B54F8677D}" type="slidenum">
              <a:rPr lang="en-US" smtClean="0"/>
              <a:pPr/>
              <a:t>3</a:t>
            </a:fld>
            <a:endParaRPr lang="en-US"/>
          </a:p>
        </p:txBody>
      </p:sp>
      <p:sp>
        <p:nvSpPr>
          <p:cNvPr id="6" name="TextBox 5">
            <a:extLst>
              <a:ext uri="{FF2B5EF4-FFF2-40B4-BE49-F238E27FC236}">
                <a16:creationId xmlns:a16="http://schemas.microsoft.com/office/drawing/2014/main" id="{0E6DA1A2-F611-4E6A-0340-93C1A1CFC0E4}"/>
              </a:ext>
            </a:extLst>
          </p:cNvPr>
          <p:cNvSpPr txBox="1"/>
          <p:nvPr/>
        </p:nvSpPr>
        <p:spPr>
          <a:xfrm>
            <a:off x="914400" y="695325"/>
            <a:ext cx="7839075" cy="4416594"/>
          </a:xfrm>
          <a:prstGeom prst="rect">
            <a:avLst/>
          </a:prstGeom>
          <a:noFill/>
        </p:spPr>
        <p:txBody>
          <a:bodyPr wrap="square" rtlCol="0">
            <a:spAutoFit/>
          </a:bodyPr>
          <a:lstStyle/>
          <a:p>
            <a:r>
              <a:rPr lang="en-US" sz="1600" b="1" u="sng" dirty="0">
                <a:latin typeface="Montserrat" panose="00000500000000000000" pitchFamily="2" charset="0"/>
              </a:rPr>
              <a:t>Practicality</a:t>
            </a:r>
          </a:p>
          <a:p>
            <a:pPr marL="285750" indent="-285750">
              <a:buFont typeface="Arial" panose="020B0604020202020204" pitchFamily="34" charset="0"/>
              <a:buChar char="•"/>
            </a:pPr>
            <a:r>
              <a:rPr lang="en-US" dirty="0">
                <a:latin typeface="Montserrat" panose="00000500000000000000" pitchFamily="2" charset="0"/>
              </a:rPr>
              <a:t>	</a:t>
            </a:r>
            <a:r>
              <a:rPr lang="en-US" sz="1000" dirty="0">
                <a:latin typeface="Montserrat" panose="00000500000000000000" pitchFamily="2" charset="0"/>
              </a:rPr>
              <a:t>Promote solutions that are practically applicable within environment, in strong consideration of supportability, scalability, administrative overhead, and complexity.  Stress importance of fundamental / foundational best practices before advocating for “elegant” solutions.</a:t>
            </a:r>
            <a:endParaRPr lang="en-US" dirty="0">
              <a:latin typeface="Montserrat" panose="00000500000000000000" pitchFamily="2" charset="0"/>
            </a:endParaRPr>
          </a:p>
          <a:p>
            <a:endParaRPr lang="en-US" b="1" u="sng" dirty="0">
              <a:latin typeface="Montserrat" panose="00000500000000000000" pitchFamily="2" charset="0"/>
            </a:endParaRPr>
          </a:p>
          <a:p>
            <a:r>
              <a:rPr lang="en-US" sz="1600" b="1" u="sng" dirty="0">
                <a:latin typeface="Montserrat" panose="00000500000000000000" pitchFamily="2" charset="0"/>
              </a:rPr>
              <a:t>Action Response</a:t>
            </a:r>
          </a:p>
          <a:p>
            <a:pPr marL="171450" indent="-171450">
              <a:buFont typeface="Arial" panose="020B0604020202020204" pitchFamily="34" charset="0"/>
              <a:buChar char="•"/>
            </a:pPr>
            <a:r>
              <a:rPr lang="en-US" sz="1000" dirty="0">
                <a:latin typeface="Montserrat" panose="00000500000000000000" pitchFamily="2" charset="0"/>
              </a:rPr>
              <a:t>	“Goalie”, “Firefighter”, etc.  </a:t>
            </a:r>
          </a:p>
          <a:p>
            <a:pPr marL="171450" indent="-171450">
              <a:buFont typeface="Arial" panose="020B0604020202020204" pitchFamily="34" charset="0"/>
              <a:buChar char="•"/>
            </a:pPr>
            <a:r>
              <a:rPr lang="en-US" sz="1000" i="1" dirty="0">
                <a:latin typeface="Montserrat" panose="00000500000000000000" pitchFamily="2" charset="0"/>
              </a:rPr>
              <a:t>		Inherent to Database Solutions function due to ever-evolving / changing technology attributes 			within purview.</a:t>
            </a:r>
          </a:p>
          <a:p>
            <a:endParaRPr lang="en-US" b="1" u="sng" dirty="0">
              <a:latin typeface="Montserrat" panose="00000500000000000000" pitchFamily="2" charset="0"/>
            </a:endParaRPr>
          </a:p>
          <a:p>
            <a:r>
              <a:rPr lang="en-US" sz="1600" b="1" u="sng" dirty="0">
                <a:latin typeface="Montserrat" panose="00000500000000000000" pitchFamily="2" charset="0"/>
              </a:rPr>
              <a:t>Standardization</a:t>
            </a:r>
          </a:p>
          <a:p>
            <a:pPr marL="171450" indent="-171450">
              <a:buFont typeface="Arial" panose="020B0604020202020204" pitchFamily="34" charset="0"/>
              <a:buChar char="•"/>
            </a:pPr>
            <a:r>
              <a:rPr lang="en-US" sz="1000" dirty="0">
                <a:latin typeface="Montserrat" panose="00000500000000000000" pitchFamily="2" charset="0"/>
              </a:rPr>
              <a:t>	Create Standard</a:t>
            </a:r>
          </a:p>
          <a:p>
            <a:pPr marL="171450" indent="-171450">
              <a:buFont typeface="Arial" panose="020B0604020202020204" pitchFamily="34" charset="0"/>
              <a:buChar char="•"/>
            </a:pPr>
            <a:r>
              <a:rPr lang="en-US" sz="1000" dirty="0">
                <a:latin typeface="Montserrat" panose="00000500000000000000" pitchFamily="2" charset="0"/>
              </a:rPr>
              <a:t>	Apply Standard To Net-New Solutions</a:t>
            </a:r>
          </a:p>
          <a:p>
            <a:pPr marL="171450" indent="-171450">
              <a:buFont typeface="Arial" panose="020B0604020202020204" pitchFamily="34" charset="0"/>
              <a:buChar char="•"/>
            </a:pPr>
            <a:r>
              <a:rPr lang="en-US" sz="1000" dirty="0">
                <a:latin typeface="Montserrat" panose="00000500000000000000" pitchFamily="2" charset="0"/>
              </a:rPr>
              <a:t>	Retroactively Apply Standard To Existing Solutions</a:t>
            </a:r>
          </a:p>
          <a:p>
            <a:endParaRPr lang="en-US" dirty="0">
              <a:latin typeface="Montserrat" panose="00000500000000000000" pitchFamily="2" charset="0"/>
            </a:endParaRPr>
          </a:p>
          <a:p>
            <a:r>
              <a:rPr lang="en-US" sz="1600" b="1" u="sng" dirty="0">
                <a:latin typeface="Montserrat" panose="00000500000000000000" pitchFamily="2" charset="0"/>
              </a:rPr>
              <a:t>Consolidation</a:t>
            </a:r>
          </a:p>
          <a:p>
            <a:pPr marL="171450" indent="-171450">
              <a:buFont typeface="Arial" panose="020B0604020202020204" pitchFamily="34" charset="0"/>
              <a:buChar char="•"/>
            </a:pPr>
            <a:r>
              <a:rPr lang="en-US" sz="1000" dirty="0">
                <a:latin typeface="Montserrat" panose="00000500000000000000" pitchFamily="2" charset="0"/>
              </a:rPr>
              <a:t>	Communicate Interdependencies Of Consolidated Systems</a:t>
            </a:r>
          </a:p>
          <a:p>
            <a:pPr marL="171450" indent="-171450">
              <a:buFont typeface="Arial" panose="020B0604020202020204" pitchFamily="34" charset="0"/>
              <a:buChar char="•"/>
            </a:pPr>
            <a:r>
              <a:rPr lang="en-US" sz="1000" dirty="0">
                <a:latin typeface="Montserrat" panose="00000500000000000000" pitchFamily="2" charset="0"/>
              </a:rPr>
              <a:t>	Consolidate Distributed Artifacts To </a:t>
            </a:r>
            <a:r>
              <a:rPr lang="en-US" sz="1000" dirty="0" err="1">
                <a:latin typeface="Montserrat" panose="00000500000000000000" pitchFamily="2" charset="0"/>
              </a:rPr>
              <a:t>Like:Like</a:t>
            </a:r>
            <a:r>
              <a:rPr lang="en-US" sz="1000" dirty="0">
                <a:latin typeface="Montserrat" panose="00000500000000000000" pitchFamily="2" charset="0"/>
              </a:rPr>
              <a:t> Systems</a:t>
            </a:r>
          </a:p>
          <a:p>
            <a:endParaRPr lang="en-US" sz="1000" dirty="0">
              <a:latin typeface="Montserrat" panose="00000500000000000000" pitchFamily="2" charset="0"/>
            </a:endParaRPr>
          </a:p>
          <a:p>
            <a:r>
              <a:rPr lang="en-US" sz="1600" b="1" u="sng" dirty="0">
                <a:latin typeface="Montserrat" panose="00000500000000000000" pitchFamily="2" charset="0"/>
              </a:rPr>
              <a:t>Automation</a:t>
            </a:r>
            <a:r>
              <a:rPr lang="en-US" sz="1600" dirty="0">
                <a:latin typeface="Montserrat" panose="00000500000000000000" pitchFamily="2" charset="0"/>
              </a:rPr>
              <a:t> (</a:t>
            </a:r>
            <a:r>
              <a:rPr lang="en-US" sz="1600" b="1" i="1" dirty="0">
                <a:latin typeface="Montserrat" panose="00000500000000000000" pitchFamily="2" charset="0"/>
              </a:rPr>
              <a:t>where practical</a:t>
            </a:r>
            <a:r>
              <a:rPr lang="en-US" sz="1600" dirty="0">
                <a:latin typeface="Montserrat" panose="00000500000000000000" pitchFamily="2" charset="0"/>
              </a:rPr>
              <a:t>)</a:t>
            </a:r>
          </a:p>
          <a:p>
            <a:pPr marL="171450" indent="-171450">
              <a:buFont typeface="Arial" panose="020B0604020202020204" pitchFamily="34" charset="0"/>
              <a:buChar char="•"/>
            </a:pPr>
            <a:r>
              <a:rPr lang="en-US" sz="1000" dirty="0">
                <a:latin typeface="Montserrat" panose="00000500000000000000" pitchFamily="2" charset="0"/>
              </a:rPr>
              <a:t>	</a:t>
            </a:r>
            <a:r>
              <a:rPr lang="en-US" sz="1000" b="1" dirty="0">
                <a:latin typeface="Montserrat" panose="00000500000000000000" pitchFamily="2" charset="0"/>
              </a:rPr>
              <a:t>UNIVERSAL CONSIDERATION</a:t>
            </a:r>
            <a:r>
              <a:rPr lang="en-US" sz="1000" dirty="0">
                <a:latin typeface="Montserrat" panose="00000500000000000000" pitchFamily="2" charset="0"/>
              </a:rPr>
              <a:t>:  “</a:t>
            </a:r>
            <a:r>
              <a:rPr lang="en-US" sz="1000" i="1" dirty="0">
                <a:latin typeface="Montserrat" panose="00000500000000000000" pitchFamily="2" charset="0"/>
              </a:rPr>
              <a:t>You can’t automate a broken or non-existent process.</a:t>
            </a:r>
            <a:r>
              <a:rPr lang="en-US" sz="1000" dirty="0">
                <a:latin typeface="Montserrat" panose="00000500000000000000" pitchFamily="2" charset="0"/>
              </a:rPr>
              <a:t>”</a:t>
            </a:r>
          </a:p>
          <a:p>
            <a:endParaRPr lang="en-US" dirty="0"/>
          </a:p>
          <a:p>
            <a:endParaRPr lang="en-US" dirty="0"/>
          </a:p>
        </p:txBody>
      </p:sp>
    </p:spTree>
    <p:extLst>
      <p:ext uri="{BB962C8B-B14F-4D97-AF65-F5344CB8AC3E}">
        <p14:creationId xmlns:p14="http://schemas.microsoft.com/office/powerpoint/2010/main" val="31042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37E7F-FE76-FC71-6FF6-3F46C17D8E7D}"/>
              </a:ext>
            </a:extLst>
          </p:cNvPr>
          <p:cNvSpPr txBox="1"/>
          <p:nvPr/>
        </p:nvSpPr>
        <p:spPr>
          <a:xfrm>
            <a:off x="739584" y="73959"/>
            <a:ext cx="6898341" cy="461665"/>
          </a:xfrm>
          <a:prstGeom prst="rect">
            <a:avLst/>
          </a:prstGeom>
          <a:noFill/>
        </p:spPr>
        <p:txBody>
          <a:bodyPr wrap="square" rtlCol="0">
            <a:spAutoFit/>
          </a:bodyPr>
          <a:lstStyle/>
          <a:p>
            <a:r>
              <a:rPr lang="en-US" sz="2400" dirty="0"/>
              <a:t>DB Solutions Standards</a:t>
            </a:r>
          </a:p>
        </p:txBody>
      </p:sp>
      <p:sp>
        <p:nvSpPr>
          <p:cNvPr id="55" name="TextBox 54">
            <a:extLst>
              <a:ext uri="{FF2B5EF4-FFF2-40B4-BE49-F238E27FC236}">
                <a16:creationId xmlns:a16="http://schemas.microsoft.com/office/drawing/2014/main" id="{B6AE7441-1BA9-111C-02BE-3E1B60927D3A}"/>
              </a:ext>
            </a:extLst>
          </p:cNvPr>
          <p:cNvSpPr txBox="1"/>
          <p:nvPr/>
        </p:nvSpPr>
        <p:spPr>
          <a:xfrm>
            <a:off x="746306" y="718766"/>
            <a:ext cx="7772406" cy="1723549"/>
          </a:xfrm>
          <a:prstGeom prst="rect">
            <a:avLst/>
          </a:prstGeom>
          <a:noFill/>
        </p:spPr>
        <p:txBody>
          <a:bodyPr wrap="square" rtlCol="0">
            <a:spAutoFit/>
          </a:bodyPr>
          <a:lstStyle/>
          <a:p>
            <a:r>
              <a:rPr lang="en-US" sz="1200" dirty="0">
                <a:latin typeface="Montserrat" panose="00000500000000000000" pitchFamily="2" charset="0"/>
              </a:rPr>
              <a:t>When developing and applying default standards to the various pieces and parts of a Database Environment, it is critical to understand how those pieces and parts interact with other functions of a business, both within technology and outside of it.</a:t>
            </a:r>
          </a:p>
          <a:p>
            <a:endParaRPr lang="en-US" sz="1200" dirty="0">
              <a:latin typeface="Montserrat" panose="00000500000000000000" pitchFamily="2" charset="0"/>
            </a:endParaRPr>
          </a:p>
          <a:p>
            <a:r>
              <a:rPr lang="en-US" sz="1200" dirty="0">
                <a:latin typeface="Montserrat" panose="00000500000000000000" pitchFamily="2" charset="0"/>
              </a:rPr>
              <a:t>With that in mind, the following slides will describe a few of the default standards that will be defined to support our environment, and where / how those standards could potentially impact members of other functions, the solutions for which they’re responsible and accountable or require their input to implement successfully.</a:t>
            </a:r>
          </a:p>
          <a:p>
            <a:endParaRPr lang="en-US" sz="1000" dirty="0">
              <a:latin typeface="Montserrat" panose="00000500000000000000" pitchFamily="2" charset="0"/>
            </a:endParaRPr>
          </a:p>
        </p:txBody>
      </p:sp>
    </p:spTree>
    <p:extLst>
      <p:ext uri="{BB962C8B-B14F-4D97-AF65-F5344CB8AC3E}">
        <p14:creationId xmlns:p14="http://schemas.microsoft.com/office/powerpoint/2010/main" val="92703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37E7F-FE76-FC71-6FF6-3F46C17D8E7D}"/>
              </a:ext>
            </a:extLst>
          </p:cNvPr>
          <p:cNvSpPr txBox="1"/>
          <p:nvPr/>
        </p:nvSpPr>
        <p:spPr>
          <a:xfrm>
            <a:off x="739584" y="73959"/>
            <a:ext cx="6898341" cy="461665"/>
          </a:xfrm>
          <a:prstGeom prst="rect">
            <a:avLst/>
          </a:prstGeom>
          <a:noFill/>
        </p:spPr>
        <p:txBody>
          <a:bodyPr wrap="square" rtlCol="0">
            <a:spAutoFit/>
          </a:bodyPr>
          <a:lstStyle/>
          <a:p>
            <a:r>
              <a:rPr lang="en-US" sz="2400" dirty="0"/>
              <a:t>DB Solutions Standards</a:t>
            </a:r>
          </a:p>
        </p:txBody>
      </p:sp>
      <p:sp>
        <p:nvSpPr>
          <p:cNvPr id="55" name="TextBox 54">
            <a:extLst>
              <a:ext uri="{FF2B5EF4-FFF2-40B4-BE49-F238E27FC236}">
                <a16:creationId xmlns:a16="http://schemas.microsoft.com/office/drawing/2014/main" id="{B6AE7441-1BA9-111C-02BE-3E1B60927D3A}"/>
              </a:ext>
            </a:extLst>
          </p:cNvPr>
          <p:cNvSpPr txBox="1"/>
          <p:nvPr/>
        </p:nvSpPr>
        <p:spPr>
          <a:xfrm>
            <a:off x="746306" y="589294"/>
            <a:ext cx="7772406" cy="4247317"/>
          </a:xfrm>
          <a:prstGeom prst="rect">
            <a:avLst/>
          </a:prstGeom>
          <a:noFill/>
        </p:spPr>
        <p:txBody>
          <a:bodyPr wrap="square" rtlCol="0">
            <a:spAutoFit/>
          </a:bodyPr>
          <a:lstStyle/>
          <a:p>
            <a:r>
              <a:rPr lang="en-US" sz="1000" b="1" dirty="0">
                <a:latin typeface="Montserrat" panose="00000500000000000000" pitchFamily="2" charset="0"/>
              </a:rPr>
              <a:t>Database Host</a:t>
            </a:r>
            <a:r>
              <a:rPr lang="en-US" sz="1000" dirty="0">
                <a:latin typeface="Montserrat" panose="00000500000000000000" pitchFamily="2" charset="0"/>
              </a:rPr>
              <a:t>:  The Database (DB) Host is the computing system that hosts the Database Management System (DBMS). </a:t>
            </a:r>
          </a:p>
          <a:p>
            <a:endParaRPr lang="en-US" sz="1000" dirty="0">
              <a:latin typeface="Montserrat" panose="00000500000000000000" pitchFamily="2" charset="0"/>
            </a:endParaRPr>
          </a:p>
          <a:p>
            <a:r>
              <a:rPr lang="en-US" sz="1000" dirty="0">
                <a:latin typeface="Montserrat" panose="00000500000000000000" pitchFamily="2" charset="0"/>
              </a:rPr>
              <a:t>To facilitate operation of the DBMS that aligns with general computing best practices, various facets of the DB Host must be configured by other technology functions:  Networking, Security (</a:t>
            </a:r>
            <a:r>
              <a:rPr lang="en-US" sz="1000" i="1" dirty="0">
                <a:latin typeface="Montserrat" panose="00000500000000000000" pitchFamily="2" charset="0"/>
              </a:rPr>
              <a:t>Firewall</a:t>
            </a:r>
            <a:r>
              <a:rPr lang="en-US" sz="1000" dirty="0">
                <a:latin typeface="Montserrat" panose="00000500000000000000" pitchFamily="2" charset="0"/>
              </a:rPr>
              <a:t>), Operating System, Storage, Domain, etc.</a:t>
            </a:r>
          </a:p>
          <a:p>
            <a:endParaRPr lang="en-US" sz="1000" dirty="0">
              <a:latin typeface="Montserrat" panose="00000500000000000000" pitchFamily="2" charset="0"/>
            </a:endParaRPr>
          </a:p>
          <a:p>
            <a:r>
              <a:rPr lang="en-US" sz="1000" dirty="0">
                <a:latin typeface="Montserrat" panose="00000500000000000000" pitchFamily="2" charset="0"/>
              </a:rPr>
              <a:t>Before publishing a standard that impacts any of the aforementioned configuration facets, that standard must first be socialized with the corresponding functions to solicit feedback to ensure alignment with existing capabilities.</a:t>
            </a:r>
          </a:p>
          <a:p>
            <a:endParaRPr lang="en-US" sz="1000" dirty="0">
              <a:latin typeface="Montserrat" panose="00000500000000000000" pitchFamily="2" charset="0"/>
            </a:endParaRPr>
          </a:p>
          <a:p>
            <a:r>
              <a:rPr lang="en-US" sz="1000" dirty="0">
                <a:latin typeface="Montserrat" panose="00000500000000000000" pitchFamily="2" charset="0"/>
              </a:rPr>
              <a:t>Once agreement has been obtained between the appropriate groups, the standard can be published and applied to the environment, as necessary. </a:t>
            </a:r>
          </a:p>
          <a:p>
            <a:endParaRPr lang="en-US" sz="1000" dirty="0">
              <a:latin typeface="Montserrat" panose="00000500000000000000" pitchFamily="2" charset="0"/>
            </a:endParaRPr>
          </a:p>
          <a:p>
            <a:endParaRPr lang="en-US" sz="1000" dirty="0">
              <a:latin typeface="Montserrat" panose="00000500000000000000" pitchFamily="2" charset="0"/>
            </a:endParaRPr>
          </a:p>
          <a:p>
            <a:r>
              <a:rPr lang="en-US" sz="1000" b="1" dirty="0">
                <a:latin typeface="Montserrat" panose="00000500000000000000" pitchFamily="2" charset="0"/>
              </a:rPr>
              <a:t>DBMS Instance Configuration</a:t>
            </a:r>
            <a:r>
              <a:rPr lang="en-US" sz="1000" dirty="0">
                <a:latin typeface="Montserrat" panose="00000500000000000000" pitchFamily="2" charset="0"/>
              </a:rPr>
              <a:t>:  Many of the facets present on a DBMS instance are tailored to the needs of the solution the instance supports.  Computing resources, storage allocation, version / edition requirements, etc., are all considerations that should be made in collaboration with solution owners.  Absent that collaboration, a default standard can be published unilaterally, which can be referred to in the event that solution owner input is not obtained.  It should be well understood that universally applying these standards will very likely require future revision, and these revisions very frequently require system downtime to apply.</a:t>
            </a:r>
          </a:p>
          <a:p>
            <a:endParaRPr lang="en-US" sz="1000" dirty="0">
              <a:latin typeface="Montserrat" panose="00000500000000000000" pitchFamily="2" charset="0"/>
            </a:endParaRPr>
          </a:p>
          <a:p>
            <a:endParaRPr lang="en-US" sz="1000" dirty="0">
              <a:latin typeface="Montserrat" panose="00000500000000000000" pitchFamily="2" charset="0"/>
            </a:endParaRPr>
          </a:p>
          <a:p>
            <a:r>
              <a:rPr lang="en-US" sz="1000" b="1" dirty="0">
                <a:latin typeface="Montserrat" panose="00000500000000000000" pitchFamily="2" charset="0"/>
              </a:rPr>
              <a:t>Database Configuration</a:t>
            </a:r>
            <a:r>
              <a:rPr lang="en-US" sz="1000" dirty="0">
                <a:latin typeface="Montserrat" panose="00000500000000000000" pitchFamily="2" charset="0"/>
              </a:rPr>
              <a:t>:  Put simply, no two user databases are the same.  Each database, and its configuration facets are specific to the solution the database itself supports.  Growth expectancy, logical identification, alerts, precedence constraints, etc., are all considerations that should be made in collaboration with solution owners.  The same consideration regarding solution owner input being required at the DBMS level applies to the Database level.  </a:t>
            </a:r>
          </a:p>
          <a:p>
            <a:endParaRPr lang="en-US" sz="1000" dirty="0">
              <a:latin typeface="Montserrat" panose="00000500000000000000" pitchFamily="2" charset="0"/>
            </a:endParaRPr>
          </a:p>
        </p:txBody>
      </p:sp>
    </p:spTree>
    <p:extLst>
      <p:ext uri="{BB962C8B-B14F-4D97-AF65-F5344CB8AC3E}">
        <p14:creationId xmlns:p14="http://schemas.microsoft.com/office/powerpoint/2010/main" val="119532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37E7F-FE76-FC71-6FF6-3F46C17D8E7D}"/>
              </a:ext>
            </a:extLst>
          </p:cNvPr>
          <p:cNvSpPr txBox="1"/>
          <p:nvPr/>
        </p:nvSpPr>
        <p:spPr>
          <a:xfrm>
            <a:off x="739585" y="73959"/>
            <a:ext cx="6898341" cy="461665"/>
          </a:xfrm>
          <a:prstGeom prst="rect">
            <a:avLst/>
          </a:prstGeom>
          <a:noFill/>
        </p:spPr>
        <p:txBody>
          <a:bodyPr wrap="square" rtlCol="0">
            <a:spAutoFit/>
          </a:bodyPr>
          <a:lstStyle/>
          <a:p>
            <a:r>
              <a:rPr lang="en-US" sz="2400" dirty="0"/>
              <a:t>DB Solutions Standards</a:t>
            </a:r>
          </a:p>
        </p:txBody>
      </p:sp>
      <p:sp>
        <p:nvSpPr>
          <p:cNvPr id="55" name="TextBox 54">
            <a:extLst>
              <a:ext uri="{FF2B5EF4-FFF2-40B4-BE49-F238E27FC236}">
                <a16:creationId xmlns:a16="http://schemas.microsoft.com/office/drawing/2014/main" id="{B6AE7441-1BA9-111C-02BE-3E1B60927D3A}"/>
              </a:ext>
            </a:extLst>
          </p:cNvPr>
          <p:cNvSpPr txBox="1"/>
          <p:nvPr/>
        </p:nvSpPr>
        <p:spPr>
          <a:xfrm>
            <a:off x="746306" y="548839"/>
            <a:ext cx="7785853" cy="4401205"/>
          </a:xfrm>
          <a:prstGeom prst="rect">
            <a:avLst/>
          </a:prstGeom>
          <a:noFill/>
        </p:spPr>
        <p:txBody>
          <a:bodyPr wrap="square" rtlCol="0">
            <a:spAutoFit/>
          </a:bodyPr>
          <a:lstStyle/>
          <a:p>
            <a:r>
              <a:rPr lang="en-US" sz="1000" b="1" dirty="0">
                <a:latin typeface="Montserrat" panose="00000500000000000000" pitchFamily="2" charset="0"/>
              </a:rPr>
              <a:t>Database Backup</a:t>
            </a:r>
            <a:r>
              <a:rPr lang="en-US" sz="1000" dirty="0">
                <a:latin typeface="Montserrat" panose="00000500000000000000" pitchFamily="2" charset="0"/>
              </a:rPr>
              <a:t>:  In order to help safeguard the data housed by databases, regular backups of those databases should occur at an interval that corresponds with the solution requirements.  These requirements are determined by solution owners.  Absent those requirements, a default standard will be applied with the caveat that a solution may have data availability requirements that can not be fulfilled by the default standard.  </a:t>
            </a:r>
          </a:p>
          <a:p>
            <a:endParaRPr lang="en-US" sz="1000" dirty="0">
              <a:latin typeface="Montserrat" panose="00000500000000000000" pitchFamily="2" charset="0"/>
            </a:endParaRPr>
          </a:p>
          <a:p>
            <a:endParaRPr lang="en-US" sz="1000" dirty="0">
              <a:latin typeface="Montserrat" panose="00000500000000000000" pitchFamily="2" charset="0"/>
            </a:endParaRPr>
          </a:p>
          <a:p>
            <a:r>
              <a:rPr lang="en-US" sz="1000" b="1" dirty="0">
                <a:latin typeface="Montserrat" panose="00000500000000000000" pitchFamily="2" charset="0"/>
              </a:rPr>
              <a:t>DBMS Security</a:t>
            </a:r>
            <a:r>
              <a:rPr lang="en-US" sz="1000" dirty="0">
                <a:latin typeface="Montserrat" panose="00000500000000000000" pitchFamily="2" charset="0"/>
              </a:rPr>
              <a:t>:  In line with the fact that most configuration facets of a DBMS are configured to support a specific solution, so too are the security facets that exist at the DBMS level.  A default standard should be acknowledged by solution owners to ensure that appropriate access to their solution exists.</a:t>
            </a:r>
          </a:p>
          <a:p>
            <a:endParaRPr lang="en-US" sz="1000" dirty="0">
              <a:latin typeface="Montserrat" panose="00000500000000000000" pitchFamily="2" charset="0"/>
            </a:endParaRPr>
          </a:p>
          <a:p>
            <a:endParaRPr lang="en-US" sz="1000" dirty="0">
              <a:latin typeface="Montserrat" panose="00000500000000000000" pitchFamily="2" charset="0"/>
            </a:endParaRPr>
          </a:p>
          <a:p>
            <a:r>
              <a:rPr lang="en-US" sz="1000" b="1" dirty="0">
                <a:latin typeface="Montserrat" panose="00000500000000000000" pitchFamily="2" charset="0"/>
              </a:rPr>
              <a:t>Database Security</a:t>
            </a:r>
            <a:r>
              <a:rPr lang="en-US" sz="1000" dirty="0">
                <a:latin typeface="Montserrat" panose="00000500000000000000" pitchFamily="2" charset="0"/>
              </a:rPr>
              <a:t>:  A solution frequently spans multiple databases (see: “Rogue1”).  There are specific security facets, roles, permissions, and techniques that can be applied at the database level of a solution, that differ greatly from those that exist at the DBMS level (</a:t>
            </a:r>
            <a:r>
              <a:rPr lang="en-US" sz="1000" i="1" dirty="0">
                <a:latin typeface="Montserrat" panose="00000500000000000000" pitchFamily="2" charset="0"/>
              </a:rPr>
              <a:t>or the OS level, or the Domain level, etc.</a:t>
            </a:r>
            <a:r>
              <a:rPr lang="en-US" sz="1000" dirty="0">
                <a:latin typeface="Montserrat" panose="00000500000000000000" pitchFamily="2" charset="0"/>
              </a:rPr>
              <a:t>).  With that in mind, solution owner consideration should be made when applying a default level of access to a database that supports a solution.</a:t>
            </a:r>
          </a:p>
          <a:p>
            <a:endParaRPr lang="en-US" sz="1000" dirty="0">
              <a:latin typeface="Montserrat" panose="00000500000000000000" pitchFamily="2" charset="0"/>
            </a:endParaRPr>
          </a:p>
          <a:p>
            <a:endParaRPr lang="en-US" sz="1000" dirty="0">
              <a:latin typeface="Montserrat" panose="00000500000000000000" pitchFamily="2" charset="0"/>
            </a:endParaRPr>
          </a:p>
          <a:p>
            <a:r>
              <a:rPr lang="en-US" sz="1000" b="1" dirty="0">
                <a:latin typeface="Montserrat" panose="00000500000000000000" pitchFamily="2" charset="0"/>
              </a:rPr>
              <a:t>Requests</a:t>
            </a:r>
            <a:r>
              <a:rPr lang="en-US" sz="1000" dirty="0">
                <a:latin typeface="Montserrat" panose="00000500000000000000" pitchFamily="2" charset="0"/>
              </a:rPr>
              <a:t>:  With the various capabilities provided by a Database environment, requests are frequently made to interact with, administer, or generally make use of those capabilities by the users of a solution.  In order to make the request process as efficient as possible, an intelligent request flow system is leveraged.  Given the considerations made above alone, the request workflows can be complex.  Therefore, standards for requests to the Database layer of a solution should be made in concert with the administrators of the platform that facilitates request workflows.</a:t>
            </a:r>
          </a:p>
          <a:p>
            <a:endParaRPr lang="en-US" sz="1000" dirty="0">
              <a:latin typeface="Montserrat" panose="00000500000000000000" pitchFamily="2" charset="0"/>
            </a:endParaRPr>
          </a:p>
          <a:p>
            <a:endParaRPr lang="en-US" sz="1000" dirty="0">
              <a:latin typeface="Montserrat" panose="00000500000000000000" pitchFamily="2" charset="0"/>
            </a:endParaRPr>
          </a:p>
          <a:p>
            <a:r>
              <a:rPr lang="en-US" sz="1000" b="1" dirty="0">
                <a:latin typeface="Montserrat" panose="00000500000000000000" pitchFamily="2" charset="0"/>
              </a:rPr>
              <a:t>Maintenance</a:t>
            </a:r>
            <a:r>
              <a:rPr lang="en-US" sz="1000" dirty="0">
                <a:latin typeface="Montserrat" panose="00000500000000000000" pitchFamily="2" charset="0"/>
              </a:rPr>
              <a:t>:  Regular maintenance against the various facets of a Database environment is critical to keep a solution operating effectively.  In light of the variability present within those facets, a one-size-fits all approach to maintenance is rarely applicable.  Therefore, to reduce potential contention with normal solution operation, regular maintenance schedules should be determined in collaboration with solution owners.  </a:t>
            </a:r>
          </a:p>
        </p:txBody>
      </p:sp>
    </p:spTree>
    <p:extLst>
      <p:ext uri="{BB962C8B-B14F-4D97-AF65-F5344CB8AC3E}">
        <p14:creationId xmlns:p14="http://schemas.microsoft.com/office/powerpoint/2010/main" val="199816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8751-2147-FA5A-66E8-81D5F34B6DA9}"/>
              </a:ext>
            </a:extLst>
          </p:cNvPr>
          <p:cNvSpPr>
            <a:spLocks noGrp="1"/>
          </p:cNvSpPr>
          <p:nvPr>
            <p:ph type="title"/>
          </p:nvPr>
        </p:nvSpPr>
        <p:spPr/>
        <p:txBody>
          <a:bodyPr/>
          <a:lstStyle/>
          <a:p>
            <a:r>
              <a:rPr lang="en-US" dirty="0"/>
              <a:t>General Environment (not solution specific)</a:t>
            </a:r>
          </a:p>
        </p:txBody>
      </p:sp>
      <p:sp>
        <p:nvSpPr>
          <p:cNvPr id="3" name="Slide Number Placeholder 2">
            <a:extLst>
              <a:ext uri="{FF2B5EF4-FFF2-40B4-BE49-F238E27FC236}">
                <a16:creationId xmlns:a16="http://schemas.microsoft.com/office/drawing/2014/main" id="{4A836296-FA26-5CBE-B0CE-77EAECDDFC78}"/>
              </a:ext>
            </a:extLst>
          </p:cNvPr>
          <p:cNvSpPr>
            <a:spLocks noGrp="1"/>
          </p:cNvSpPr>
          <p:nvPr>
            <p:ph type="sldNum" sz="quarter" idx="12"/>
          </p:nvPr>
        </p:nvSpPr>
        <p:spPr/>
        <p:txBody>
          <a:bodyPr/>
          <a:lstStyle/>
          <a:p>
            <a:r>
              <a:rPr lang="en-US"/>
              <a:t>&lt;</a:t>
            </a:r>
            <a:fld id="{7E720072-C06A-4D78-91B4-C9918D9D75DF}" type="slidenum">
              <a:rPr lang="en-US" smtClean="0"/>
              <a:pPr/>
              <a:t>7</a:t>
            </a:fld>
            <a:r>
              <a:rPr lang="en-US"/>
              <a:t>&gt;</a:t>
            </a:r>
          </a:p>
        </p:txBody>
      </p:sp>
      <p:sp>
        <p:nvSpPr>
          <p:cNvPr id="4" name="Text Placeholder 3">
            <a:extLst>
              <a:ext uri="{FF2B5EF4-FFF2-40B4-BE49-F238E27FC236}">
                <a16:creationId xmlns:a16="http://schemas.microsoft.com/office/drawing/2014/main" id="{2C1003C3-8267-053A-7E7F-F064F81F3F61}"/>
              </a:ext>
            </a:extLst>
          </p:cNvPr>
          <p:cNvSpPr>
            <a:spLocks noGrp="1"/>
          </p:cNvSpPr>
          <p:nvPr>
            <p:ph type="body" sz="quarter" idx="14"/>
          </p:nvPr>
        </p:nvSpPr>
        <p:spPr/>
        <p:txBody>
          <a:bodyPr/>
          <a:lstStyle/>
          <a:p>
            <a:endParaRPr lang="en-US"/>
          </a:p>
        </p:txBody>
      </p:sp>
      <p:sp>
        <p:nvSpPr>
          <p:cNvPr id="24" name="Rectangle 23">
            <a:extLst>
              <a:ext uri="{FF2B5EF4-FFF2-40B4-BE49-F238E27FC236}">
                <a16:creationId xmlns:a16="http://schemas.microsoft.com/office/drawing/2014/main" id="{E587DE51-F47F-F101-C57C-96154421C26F}"/>
              </a:ext>
            </a:extLst>
          </p:cNvPr>
          <p:cNvSpPr/>
          <p:nvPr/>
        </p:nvSpPr>
        <p:spPr>
          <a:xfrm>
            <a:off x="247280" y="848840"/>
            <a:ext cx="1107132" cy="441496"/>
          </a:xfrm>
          <a:prstGeom prst="rect">
            <a:avLst/>
          </a:prstGeom>
          <a:solidFill>
            <a:srgbClr val="00B050"/>
          </a:solidFill>
          <a:ln w="28575">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GENERAL </a:t>
            </a:r>
            <a:r>
              <a:rPr lang="en-US" sz="800" b="1" dirty="0"/>
              <a:t>DB Host Config </a:t>
            </a:r>
            <a:r>
              <a:rPr lang="en-US" sz="800" dirty="0"/>
              <a:t>Standards</a:t>
            </a:r>
            <a:endParaRPr lang="en-US" sz="800" i="1" dirty="0"/>
          </a:p>
        </p:txBody>
      </p:sp>
      <p:sp>
        <p:nvSpPr>
          <p:cNvPr id="72" name="Rectangle 71">
            <a:extLst>
              <a:ext uri="{FF2B5EF4-FFF2-40B4-BE49-F238E27FC236}">
                <a16:creationId xmlns:a16="http://schemas.microsoft.com/office/drawing/2014/main" id="{CD0F4709-CEE5-3C6E-9B53-5F5ECE82FADA}"/>
              </a:ext>
            </a:extLst>
          </p:cNvPr>
          <p:cNvSpPr/>
          <p:nvPr/>
        </p:nvSpPr>
        <p:spPr>
          <a:xfrm>
            <a:off x="2759430" y="1680754"/>
            <a:ext cx="972985" cy="357052"/>
          </a:xfrm>
          <a:prstGeom prst="rect">
            <a:avLst/>
          </a:prstGeom>
          <a:solidFill>
            <a:schemeClr val="bg1"/>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DBMS / DB Permission Capture</a:t>
            </a:r>
          </a:p>
        </p:txBody>
      </p:sp>
      <p:sp>
        <p:nvSpPr>
          <p:cNvPr id="73" name="Rectangle 72">
            <a:extLst>
              <a:ext uri="{FF2B5EF4-FFF2-40B4-BE49-F238E27FC236}">
                <a16:creationId xmlns:a16="http://schemas.microsoft.com/office/drawing/2014/main" id="{A18F10BC-2522-6F4C-CF1F-20621293E032}"/>
              </a:ext>
            </a:extLst>
          </p:cNvPr>
          <p:cNvSpPr/>
          <p:nvPr/>
        </p:nvSpPr>
        <p:spPr>
          <a:xfrm>
            <a:off x="3200399" y="2103119"/>
            <a:ext cx="1001485" cy="357052"/>
          </a:xfrm>
          <a:prstGeom prst="rect">
            <a:avLst/>
          </a:prstGeom>
          <a:solidFill>
            <a:schemeClr val="bg1"/>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DB Release Deployment</a:t>
            </a:r>
          </a:p>
        </p:txBody>
      </p:sp>
      <p:sp>
        <p:nvSpPr>
          <p:cNvPr id="74" name="Rectangle 73">
            <a:extLst>
              <a:ext uri="{FF2B5EF4-FFF2-40B4-BE49-F238E27FC236}">
                <a16:creationId xmlns:a16="http://schemas.microsoft.com/office/drawing/2014/main" id="{45DD8CCD-2134-405B-C53E-666AF45FC10D}"/>
              </a:ext>
            </a:extLst>
          </p:cNvPr>
          <p:cNvSpPr/>
          <p:nvPr/>
        </p:nvSpPr>
        <p:spPr>
          <a:xfrm>
            <a:off x="3692440" y="2577740"/>
            <a:ext cx="1463040" cy="357052"/>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DBMS Security Attestation</a:t>
            </a:r>
          </a:p>
        </p:txBody>
      </p:sp>
      <p:sp>
        <p:nvSpPr>
          <p:cNvPr id="75" name="Rectangle 74">
            <a:extLst>
              <a:ext uri="{FF2B5EF4-FFF2-40B4-BE49-F238E27FC236}">
                <a16:creationId xmlns:a16="http://schemas.microsoft.com/office/drawing/2014/main" id="{DF558E87-82F5-9687-D73B-6C654CB60BBA}"/>
              </a:ext>
            </a:extLst>
          </p:cNvPr>
          <p:cNvSpPr/>
          <p:nvPr/>
        </p:nvSpPr>
        <p:spPr>
          <a:xfrm>
            <a:off x="3696794" y="3000105"/>
            <a:ext cx="1463040" cy="357052"/>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Database Security Attestation</a:t>
            </a:r>
          </a:p>
        </p:txBody>
      </p:sp>
      <p:sp>
        <p:nvSpPr>
          <p:cNvPr id="76" name="Rectangle 75">
            <a:extLst>
              <a:ext uri="{FF2B5EF4-FFF2-40B4-BE49-F238E27FC236}">
                <a16:creationId xmlns:a16="http://schemas.microsoft.com/office/drawing/2014/main" id="{FA9FFADC-6851-5945-D6DA-926E2E790B0F}"/>
              </a:ext>
            </a:extLst>
          </p:cNvPr>
          <p:cNvSpPr/>
          <p:nvPr/>
        </p:nvSpPr>
        <p:spPr>
          <a:xfrm>
            <a:off x="6686114" y="1282750"/>
            <a:ext cx="1974559" cy="309384"/>
          </a:xfrm>
          <a:prstGeom prst="rect">
            <a:avLst/>
          </a:prstGeom>
          <a:solidFill>
            <a:srgbClr val="FF0000"/>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solidFill>
                  <a:schemeClr val="bg1"/>
                </a:solidFill>
              </a:rPr>
              <a:t>Evaluate PaaS Warehouse solutions (</a:t>
            </a:r>
            <a:r>
              <a:rPr lang="en-US" sz="800" i="1" dirty="0">
                <a:solidFill>
                  <a:schemeClr val="bg1"/>
                </a:solidFill>
              </a:rPr>
              <a:t>Databricks / Snowflake</a:t>
            </a:r>
            <a:r>
              <a:rPr lang="en-US" sz="800" dirty="0">
                <a:solidFill>
                  <a:schemeClr val="bg1"/>
                </a:solidFill>
              </a:rPr>
              <a:t>)</a:t>
            </a:r>
            <a:endParaRPr lang="en-US" sz="800" i="1" dirty="0">
              <a:solidFill>
                <a:schemeClr val="bg1"/>
              </a:solidFill>
            </a:endParaRPr>
          </a:p>
        </p:txBody>
      </p:sp>
      <p:sp>
        <p:nvSpPr>
          <p:cNvPr id="78" name="Rectangle 77">
            <a:extLst>
              <a:ext uri="{FF2B5EF4-FFF2-40B4-BE49-F238E27FC236}">
                <a16:creationId xmlns:a16="http://schemas.microsoft.com/office/drawing/2014/main" id="{A497F8F6-7FE3-3D61-686B-0110054AB5E3}"/>
              </a:ext>
            </a:extLst>
          </p:cNvPr>
          <p:cNvSpPr/>
          <p:nvPr/>
        </p:nvSpPr>
        <p:spPr>
          <a:xfrm>
            <a:off x="6834160" y="838627"/>
            <a:ext cx="1974559" cy="309384"/>
          </a:xfrm>
          <a:prstGeom prst="rect">
            <a:avLst/>
          </a:prstGeom>
          <a:solidFill>
            <a:schemeClr val="bg1"/>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solidFill>
                  <a:schemeClr val="tx1"/>
                </a:solidFill>
              </a:rPr>
              <a:t>Inventory / Categorize / Group SQL Agent Jobs</a:t>
            </a:r>
            <a:endParaRPr lang="en-US" sz="800" i="1" dirty="0">
              <a:solidFill>
                <a:schemeClr val="tx1"/>
              </a:solidFill>
            </a:endParaRPr>
          </a:p>
        </p:txBody>
      </p:sp>
      <p:sp>
        <p:nvSpPr>
          <p:cNvPr id="79" name="Rectangle 78">
            <a:extLst>
              <a:ext uri="{FF2B5EF4-FFF2-40B4-BE49-F238E27FC236}">
                <a16:creationId xmlns:a16="http://schemas.microsoft.com/office/drawing/2014/main" id="{94981C14-AE05-91A8-5CE1-315CAA9A2E75}"/>
              </a:ext>
            </a:extLst>
          </p:cNvPr>
          <p:cNvSpPr/>
          <p:nvPr/>
        </p:nvSpPr>
        <p:spPr>
          <a:xfrm>
            <a:off x="224354" y="4455222"/>
            <a:ext cx="4460857" cy="309384"/>
          </a:xfrm>
          <a:prstGeom prst="rect">
            <a:avLst/>
          </a:prstGeom>
          <a:solidFill>
            <a:schemeClr val="bg1"/>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solidFill>
                  <a:schemeClr val="tx1"/>
                </a:solidFill>
              </a:rPr>
              <a:t>Create GENERAL Standards (x~15)</a:t>
            </a:r>
          </a:p>
          <a:p>
            <a:pPr algn="ctr"/>
            <a:r>
              <a:rPr lang="en-US" sz="800" i="1" dirty="0">
                <a:solidFill>
                  <a:schemeClr val="tx1"/>
                </a:solidFill>
              </a:rPr>
              <a:t>(see notes)</a:t>
            </a:r>
          </a:p>
        </p:txBody>
      </p:sp>
      <p:sp>
        <p:nvSpPr>
          <p:cNvPr id="80" name="Rectangle 79">
            <a:extLst>
              <a:ext uri="{FF2B5EF4-FFF2-40B4-BE49-F238E27FC236}">
                <a16:creationId xmlns:a16="http://schemas.microsoft.com/office/drawing/2014/main" id="{323374B6-D06D-82FE-09F3-0CBC589C4F57}"/>
              </a:ext>
            </a:extLst>
          </p:cNvPr>
          <p:cNvSpPr/>
          <p:nvPr/>
        </p:nvSpPr>
        <p:spPr>
          <a:xfrm>
            <a:off x="252547" y="4077930"/>
            <a:ext cx="8421189" cy="357052"/>
          </a:xfrm>
          <a:prstGeom prst="rect">
            <a:avLst/>
          </a:prstGeom>
          <a:solidFill>
            <a:schemeClr val="bg1"/>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Confluence Site</a:t>
            </a:r>
          </a:p>
        </p:txBody>
      </p:sp>
      <p:sp>
        <p:nvSpPr>
          <p:cNvPr id="82" name="Rectangle 81">
            <a:extLst>
              <a:ext uri="{FF2B5EF4-FFF2-40B4-BE49-F238E27FC236}">
                <a16:creationId xmlns:a16="http://schemas.microsoft.com/office/drawing/2014/main" id="{4C8FADE6-7D43-580D-5A9E-1AE5A23C3764}"/>
              </a:ext>
            </a:extLst>
          </p:cNvPr>
          <p:cNvSpPr/>
          <p:nvPr/>
        </p:nvSpPr>
        <p:spPr>
          <a:xfrm>
            <a:off x="1959429" y="1254033"/>
            <a:ext cx="2238101" cy="357052"/>
          </a:xfrm>
          <a:prstGeom prst="rect">
            <a:avLst/>
          </a:prstGeom>
          <a:solidFill>
            <a:schemeClr val="bg1"/>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Lower Environment Refresh</a:t>
            </a:r>
          </a:p>
        </p:txBody>
      </p:sp>
      <p:sp>
        <p:nvSpPr>
          <p:cNvPr id="83" name="Rectangle 82">
            <a:extLst>
              <a:ext uri="{FF2B5EF4-FFF2-40B4-BE49-F238E27FC236}">
                <a16:creationId xmlns:a16="http://schemas.microsoft.com/office/drawing/2014/main" id="{C227E58E-0687-61BA-3624-C16D4561E027}"/>
              </a:ext>
            </a:extLst>
          </p:cNvPr>
          <p:cNvSpPr/>
          <p:nvPr/>
        </p:nvSpPr>
        <p:spPr>
          <a:xfrm>
            <a:off x="4706982" y="3409406"/>
            <a:ext cx="1463040" cy="357052"/>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Azure SQLMI Evaluation</a:t>
            </a:r>
          </a:p>
        </p:txBody>
      </p:sp>
      <p:sp>
        <p:nvSpPr>
          <p:cNvPr id="84" name="Rectangle 83">
            <a:extLst>
              <a:ext uri="{FF2B5EF4-FFF2-40B4-BE49-F238E27FC236}">
                <a16:creationId xmlns:a16="http://schemas.microsoft.com/office/drawing/2014/main" id="{275CB7EB-2F7C-F918-B2A6-2111F4B967BD}"/>
              </a:ext>
            </a:extLst>
          </p:cNvPr>
          <p:cNvSpPr/>
          <p:nvPr/>
        </p:nvSpPr>
        <p:spPr>
          <a:xfrm>
            <a:off x="2214263" y="886524"/>
            <a:ext cx="1974559" cy="309384"/>
          </a:xfrm>
          <a:prstGeom prst="rect">
            <a:avLst/>
          </a:prstGeom>
          <a:solidFill>
            <a:schemeClr val="bg1"/>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solidFill>
                  <a:schemeClr val="tx1"/>
                </a:solidFill>
              </a:rPr>
              <a:t>Azure Perf. Audit</a:t>
            </a:r>
            <a:endParaRPr lang="en-US" sz="800" i="1" dirty="0">
              <a:solidFill>
                <a:schemeClr val="tx1"/>
              </a:solidFill>
            </a:endParaRPr>
          </a:p>
        </p:txBody>
      </p:sp>
      <p:cxnSp>
        <p:nvCxnSpPr>
          <p:cNvPr id="86" name="Straight Arrow Connector 85">
            <a:extLst>
              <a:ext uri="{FF2B5EF4-FFF2-40B4-BE49-F238E27FC236}">
                <a16:creationId xmlns:a16="http://schemas.microsoft.com/office/drawing/2014/main" id="{416E95C6-B67D-EC7E-3274-8FAB14FFED45}"/>
              </a:ext>
            </a:extLst>
          </p:cNvPr>
          <p:cNvCxnSpPr>
            <a:cxnSpLocks/>
            <a:stCxn id="84" idx="3"/>
          </p:cNvCxnSpPr>
          <p:nvPr/>
        </p:nvCxnSpPr>
        <p:spPr>
          <a:xfrm>
            <a:off x="4188822" y="1041216"/>
            <a:ext cx="53993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A291E750-7C03-C3CC-0079-9062CAEA1D92}"/>
              </a:ext>
            </a:extLst>
          </p:cNvPr>
          <p:cNvSpPr/>
          <p:nvPr/>
        </p:nvSpPr>
        <p:spPr>
          <a:xfrm>
            <a:off x="6202789" y="2616360"/>
            <a:ext cx="1974559" cy="309384"/>
          </a:xfrm>
          <a:prstGeom prst="rect">
            <a:avLst/>
          </a:prstGeom>
          <a:solidFill>
            <a:schemeClr val="bg1"/>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solidFill>
                  <a:schemeClr val="tx1"/>
                </a:solidFill>
              </a:rPr>
              <a:t>LDAP Insights</a:t>
            </a:r>
          </a:p>
        </p:txBody>
      </p:sp>
      <p:sp>
        <p:nvSpPr>
          <p:cNvPr id="89" name="Rectangle 88">
            <a:extLst>
              <a:ext uri="{FF2B5EF4-FFF2-40B4-BE49-F238E27FC236}">
                <a16:creationId xmlns:a16="http://schemas.microsoft.com/office/drawing/2014/main" id="{BB529F86-4944-86DC-EB54-D688265C5E97}"/>
              </a:ext>
            </a:extLst>
          </p:cNvPr>
          <p:cNvSpPr/>
          <p:nvPr/>
        </p:nvSpPr>
        <p:spPr>
          <a:xfrm>
            <a:off x="4683143" y="2240706"/>
            <a:ext cx="1974559" cy="309384"/>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IDERA DM Config</a:t>
            </a:r>
          </a:p>
        </p:txBody>
      </p:sp>
      <p:sp>
        <p:nvSpPr>
          <p:cNvPr id="5" name="Rectangle 4">
            <a:extLst>
              <a:ext uri="{FF2B5EF4-FFF2-40B4-BE49-F238E27FC236}">
                <a16:creationId xmlns:a16="http://schemas.microsoft.com/office/drawing/2014/main" id="{46C688C4-2E48-78EB-F1E2-31F791311AA5}"/>
              </a:ext>
            </a:extLst>
          </p:cNvPr>
          <p:cNvSpPr/>
          <p:nvPr/>
        </p:nvSpPr>
        <p:spPr>
          <a:xfrm>
            <a:off x="5254045" y="3002875"/>
            <a:ext cx="1463040" cy="357052"/>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ActiveDirectory Security Group Responsibility Shift Proposal</a:t>
            </a:r>
          </a:p>
        </p:txBody>
      </p:sp>
      <p:cxnSp>
        <p:nvCxnSpPr>
          <p:cNvPr id="10" name="Connector: Elbow 9">
            <a:extLst>
              <a:ext uri="{FF2B5EF4-FFF2-40B4-BE49-F238E27FC236}">
                <a16:creationId xmlns:a16="http://schemas.microsoft.com/office/drawing/2014/main" id="{83A394C2-366F-F754-849F-9AFC02F2CD31}"/>
              </a:ext>
            </a:extLst>
          </p:cNvPr>
          <p:cNvCxnSpPr>
            <a:cxnSpLocks/>
            <a:endCxn id="72" idx="1"/>
          </p:cNvCxnSpPr>
          <p:nvPr/>
        </p:nvCxnSpPr>
        <p:spPr>
          <a:xfrm>
            <a:off x="2477194" y="1612669"/>
            <a:ext cx="282236" cy="246611"/>
          </a:xfrm>
          <a:prstGeom prst="bentConnector3">
            <a:avLst>
              <a:gd name="adj1" fmla="val 582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F08091D6-B268-5264-3CD6-37034A947FB5}"/>
              </a:ext>
            </a:extLst>
          </p:cNvPr>
          <p:cNvCxnSpPr>
            <a:cxnSpLocks/>
            <a:endCxn id="73" idx="1"/>
          </p:cNvCxnSpPr>
          <p:nvPr/>
        </p:nvCxnSpPr>
        <p:spPr>
          <a:xfrm>
            <a:off x="2272147" y="1632065"/>
            <a:ext cx="928252" cy="649580"/>
          </a:xfrm>
          <a:prstGeom prst="bentConnector3">
            <a:avLst>
              <a:gd name="adj1" fmla="val 2537"/>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9ADD6AD-C9CC-FEB6-4DA6-7FFDFA9AC1CA}"/>
              </a:ext>
            </a:extLst>
          </p:cNvPr>
          <p:cNvCxnSpPr>
            <a:cxnSpLocks/>
            <a:stCxn id="84" idx="1"/>
            <a:endCxn id="83" idx="1"/>
          </p:cNvCxnSpPr>
          <p:nvPr/>
        </p:nvCxnSpPr>
        <p:spPr>
          <a:xfrm rot="10800000" flipH="1" flipV="1">
            <a:off x="2214262" y="1041216"/>
            <a:ext cx="2492719" cy="2546716"/>
          </a:xfrm>
          <a:prstGeom prst="bentConnector3">
            <a:avLst>
              <a:gd name="adj1" fmla="val -16989"/>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C712361-8BE6-AD33-5F66-FF7D8CFA5040}"/>
              </a:ext>
            </a:extLst>
          </p:cNvPr>
          <p:cNvSpPr/>
          <p:nvPr/>
        </p:nvSpPr>
        <p:spPr>
          <a:xfrm>
            <a:off x="601980" y="1827561"/>
            <a:ext cx="1107132" cy="441496"/>
          </a:xfrm>
          <a:prstGeom prst="rect">
            <a:avLst/>
          </a:prstGeom>
          <a:solidFill>
            <a:srgbClr val="00B050"/>
          </a:solidFill>
          <a:ln w="28575">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Apply </a:t>
            </a:r>
            <a:r>
              <a:rPr lang="en-US" sz="800" b="1" dirty="0" err="1"/>
              <a:t>cms_admin</a:t>
            </a:r>
            <a:r>
              <a:rPr lang="en-US" sz="800" dirty="0"/>
              <a:t> account to environment </a:t>
            </a:r>
          </a:p>
        </p:txBody>
      </p:sp>
      <p:sp>
        <p:nvSpPr>
          <p:cNvPr id="22" name="Rectangle 21">
            <a:extLst>
              <a:ext uri="{FF2B5EF4-FFF2-40B4-BE49-F238E27FC236}">
                <a16:creationId xmlns:a16="http://schemas.microsoft.com/office/drawing/2014/main" id="{479477FE-77F1-6517-91E7-130956C96A4A}"/>
              </a:ext>
            </a:extLst>
          </p:cNvPr>
          <p:cNvSpPr/>
          <p:nvPr/>
        </p:nvSpPr>
        <p:spPr>
          <a:xfrm>
            <a:off x="5704767" y="1840113"/>
            <a:ext cx="1381833" cy="309384"/>
          </a:xfrm>
          <a:prstGeom prst="rect">
            <a:avLst/>
          </a:prstGeom>
          <a:solidFill>
            <a:schemeClr val="bg1"/>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solidFill>
                  <a:schemeClr val="tx1"/>
                </a:solidFill>
              </a:rPr>
              <a:t>Executive Dashboard Push Report</a:t>
            </a:r>
            <a:endParaRPr lang="en-US" sz="800" i="1" dirty="0">
              <a:solidFill>
                <a:schemeClr val="tx1"/>
              </a:solidFill>
            </a:endParaRPr>
          </a:p>
        </p:txBody>
      </p:sp>
      <p:cxnSp>
        <p:nvCxnSpPr>
          <p:cNvPr id="23" name="Connector: Elbow 22">
            <a:extLst>
              <a:ext uri="{FF2B5EF4-FFF2-40B4-BE49-F238E27FC236}">
                <a16:creationId xmlns:a16="http://schemas.microsoft.com/office/drawing/2014/main" id="{DE0B9C24-0EAB-EB13-FA64-08BC77AC5B51}"/>
              </a:ext>
            </a:extLst>
          </p:cNvPr>
          <p:cNvCxnSpPr>
            <a:cxnSpLocks/>
            <a:stCxn id="5" idx="0"/>
            <a:endCxn id="88" idx="1"/>
          </p:cNvCxnSpPr>
          <p:nvPr/>
        </p:nvCxnSpPr>
        <p:spPr>
          <a:xfrm rot="5400000" flipH="1" flipV="1">
            <a:off x="5978266" y="2778352"/>
            <a:ext cx="231823" cy="21722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F83E46D-7D58-F825-97AB-558E3CE00850}"/>
              </a:ext>
            </a:extLst>
          </p:cNvPr>
          <p:cNvSpPr/>
          <p:nvPr/>
        </p:nvSpPr>
        <p:spPr>
          <a:xfrm>
            <a:off x="1246202" y="3760229"/>
            <a:ext cx="2446121" cy="256186"/>
          </a:xfrm>
          <a:prstGeom prst="rect">
            <a:avLst/>
          </a:prstGeom>
          <a:solidFill>
            <a:schemeClr val="bg1"/>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SQL Auth. Audit Process</a:t>
            </a:r>
          </a:p>
        </p:txBody>
      </p:sp>
      <p:sp>
        <p:nvSpPr>
          <p:cNvPr id="28" name="TextBox 27">
            <a:extLst>
              <a:ext uri="{FF2B5EF4-FFF2-40B4-BE49-F238E27FC236}">
                <a16:creationId xmlns:a16="http://schemas.microsoft.com/office/drawing/2014/main" id="{C60AE6D4-D480-A6FE-DB8D-1A21FA1562CF}"/>
              </a:ext>
            </a:extLst>
          </p:cNvPr>
          <p:cNvSpPr txBox="1"/>
          <p:nvPr/>
        </p:nvSpPr>
        <p:spPr>
          <a:xfrm rot="20423646">
            <a:off x="228502" y="2750004"/>
            <a:ext cx="3259031" cy="707886"/>
          </a:xfrm>
          <a:prstGeom prst="rect">
            <a:avLst/>
          </a:prstGeom>
          <a:noFill/>
        </p:spPr>
        <p:txBody>
          <a:bodyPr wrap="square" rtlCol="0">
            <a:spAutoFit/>
          </a:bodyPr>
          <a:lstStyle/>
          <a:p>
            <a:r>
              <a:rPr lang="en-US" sz="2000" i="1" dirty="0">
                <a:effectLst>
                  <a:outerShdw blurRad="50800" dist="38100" algn="l" rotWithShape="0">
                    <a:srgbClr val="00B050"/>
                  </a:outerShdw>
                </a:effectLst>
              </a:rPr>
              <a:t>Please refer to slide notes for details / context</a:t>
            </a:r>
          </a:p>
        </p:txBody>
      </p:sp>
    </p:spTree>
    <p:extLst>
      <p:ext uri="{BB962C8B-B14F-4D97-AF65-F5344CB8AC3E}">
        <p14:creationId xmlns:p14="http://schemas.microsoft.com/office/powerpoint/2010/main" val="2095382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8751-2147-FA5A-66E8-81D5F34B6DA9}"/>
              </a:ext>
            </a:extLst>
          </p:cNvPr>
          <p:cNvSpPr>
            <a:spLocks noGrp="1"/>
          </p:cNvSpPr>
          <p:nvPr>
            <p:ph type="title"/>
          </p:nvPr>
        </p:nvSpPr>
        <p:spPr/>
        <p:txBody>
          <a:bodyPr/>
          <a:lstStyle/>
          <a:p>
            <a:r>
              <a:rPr lang="en-US" dirty="0"/>
              <a:t>Solution Specific</a:t>
            </a:r>
          </a:p>
        </p:txBody>
      </p:sp>
      <p:sp>
        <p:nvSpPr>
          <p:cNvPr id="3" name="Slide Number Placeholder 2">
            <a:extLst>
              <a:ext uri="{FF2B5EF4-FFF2-40B4-BE49-F238E27FC236}">
                <a16:creationId xmlns:a16="http://schemas.microsoft.com/office/drawing/2014/main" id="{4A836296-FA26-5CBE-B0CE-77EAECDDFC78}"/>
              </a:ext>
            </a:extLst>
          </p:cNvPr>
          <p:cNvSpPr>
            <a:spLocks noGrp="1"/>
          </p:cNvSpPr>
          <p:nvPr>
            <p:ph type="sldNum" sz="quarter" idx="12"/>
          </p:nvPr>
        </p:nvSpPr>
        <p:spPr/>
        <p:txBody>
          <a:bodyPr/>
          <a:lstStyle/>
          <a:p>
            <a:r>
              <a:rPr lang="en-US"/>
              <a:t>&lt;</a:t>
            </a:r>
            <a:fld id="{7E720072-C06A-4D78-91B4-C9918D9D75DF}" type="slidenum">
              <a:rPr lang="en-US" smtClean="0"/>
              <a:pPr/>
              <a:t>8</a:t>
            </a:fld>
            <a:r>
              <a:rPr lang="en-US"/>
              <a:t>&gt;</a:t>
            </a:r>
          </a:p>
        </p:txBody>
      </p:sp>
      <p:sp>
        <p:nvSpPr>
          <p:cNvPr id="4" name="Text Placeholder 3">
            <a:extLst>
              <a:ext uri="{FF2B5EF4-FFF2-40B4-BE49-F238E27FC236}">
                <a16:creationId xmlns:a16="http://schemas.microsoft.com/office/drawing/2014/main" id="{2C1003C3-8267-053A-7E7F-F064F81F3F61}"/>
              </a:ext>
            </a:extLst>
          </p:cNvPr>
          <p:cNvSpPr>
            <a:spLocks noGrp="1"/>
          </p:cNvSpPr>
          <p:nvPr>
            <p:ph type="body" sz="quarter" idx="14"/>
          </p:nvPr>
        </p:nvSpPr>
        <p:spPr/>
        <p:txBody>
          <a:bodyPr/>
          <a:lstStyle/>
          <a:p>
            <a:endParaRPr lang="en-US"/>
          </a:p>
        </p:txBody>
      </p:sp>
      <p:sp>
        <p:nvSpPr>
          <p:cNvPr id="72" name="Rectangle 71">
            <a:extLst>
              <a:ext uri="{FF2B5EF4-FFF2-40B4-BE49-F238E27FC236}">
                <a16:creationId xmlns:a16="http://schemas.microsoft.com/office/drawing/2014/main" id="{CD0F4709-CEE5-3C6E-9B53-5F5ECE82FADA}"/>
              </a:ext>
            </a:extLst>
          </p:cNvPr>
          <p:cNvSpPr/>
          <p:nvPr/>
        </p:nvSpPr>
        <p:spPr>
          <a:xfrm>
            <a:off x="1541417" y="1358537"/>
            <a:ext cx="670560" cy="357052"/>
          </a:xfrm>
          <a:prstGeom prst="rect">
            <a:avLst/>
          </a:prstGeom>
          <a:solidFill>
            <a:srgbClr val="00B050"/>
          </a:solidFill>
          <a:ln w="28575">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solidFill>
                  <a:schemeClr val="dk1"/>
                </a:solidFill>
              </a:rPr>
              <a:t>Rogue1 PROD Host </a:t>
            </a:r>
          </a:p>
        </p:txBody>
      </p:sp>
      <p:sp>
        <p:nvSpPr>
          <p:cNvPr id="73" name="Rectangle 72">
            <a:extLst>
              <a:ext uri="{FF2B5EF4-FFF2-40B4-BE49-F238E27FC236}">
                <a16:creationId xmlns:a16="http://schemas.microsoft.com/office/drawing/2014/main" id="{A18F10BC-2522-6F4C-CF1F-20621293E032}"/>
              </a:ext>
            </a:extLst>
          </p:cNvPr>
          <p:cNvSpPr/>
          <p:nvPr/>
        </p:nvSpPr>
        <p:spPr>
          <a:xfrm>
            <a:off x="1432559" y="2144444"/>
            <a:ext cx="1301932" cy="357052"/>
          </a:xfrm>
          <a:prstGeom prst="rect">
            <a:avLst/>
          </a:prstGeom>
          <a:solidFill>
            <a:schemeClr val="bg1"/>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Develop plan for Rogue1 SDLC Refresh</a:t>
            </a:r>
          </a:p>
        </p:txBody>
      </p:sp>
      <p:sp>
        <p:nvSpPr>
          <p:cNvPr id="74" name="Rectangle 73">
            <a:extLst>
              <a:ext uri="{FF2B5EF4-FFF2-40B4-BE49-F238E27FC236}">
                <a16:creationId xmlns:a16="http://schemas.microsoft.com/office/drawing/2014/main" id="{45DD8CCD-2134-405B-C53E-666AF45FC10D}"/>
              </a:ext>
            </a:extLst>
          </p:cNvPr>
          <p:cNvSpPr/>
          <p:nvPr/>
        </p:nvSpPr>
        <p:spPr>
          <a:xfrm>
            <a:off x="1620983" y="2619062"/>
            <a:ext cx="590994" cy="357052"/>
          </a:xfrm>
          <a:prstGeom prst="rect">
            <a:avLst/>
          </a:prstGeom>
          <a:solidFill>
            <a:srgbClr val="00B050"/>
          </a:solidFill>
          <a:ln w="28575">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dk1"/>
                </a:solidFill>
              </a:rPr>
              <a:t>Teamcenter Project Phoenix (</a:t>
            </a:r>
            <a:r>
              <a:rPr lang="en-US" sz="600" i="1" dirty="0">
                <a:solidFill>
                  <a:schemeClr val="dk1"/>
                </a:solidFill>
              </a:rPr>
              <a:t>phase1</a:t>
            </a:r>
            <a:r>
              <a:rPr lang="en-US" sz="600" dirty="0">
                <a:solidFill>
                  <a:schemeClr val="dk1"/>
                </a:solidFill>
              </a:rPr>
              <a:t>)</a:t>
            </a:r>
          </a:p>
        </p:txBody>
      </p:sp>
      <p:sp>
        <p:nvSpPr>
          <p:cNvPr id="80" name="Rectangle 79">
            <a:extLst>
              <a:ext uri="{FF2B5EF4-FFF2-40B4-BE49-F238E27FC236}">
                <a16:creationId xmlns:a16="http://schemas.microsoft.com/office/drawing/2014/main" id="{323374B6-D06D-82FE-09F3-0CBC589C4F57}"/>
              </a:ext>
            </a:extLst>
          </p:cNvPr>
          <p:cNvSpPr/>
          <p:nvPr/>
        </p:nvSpPr>
        <p:spPr>
          <a:xfrm>
            <a:off x="252547" y="4345577"/>
            <a:ext cx="8421189" cy="357052"/>
          </a:xfrm>
          <a:prstGeom prst="rect">
            <a:avLst/>
          </a:prstGeom>
          <a:solidFill>
            <a:schemeClr val="bg1"/>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Confluence Site</a:t>
            </a:r>
          </a:p>
        </p:txBody>
      </p:sp>
      <p:sp>
        <p:nvSpPr>
          <p:cNvPr id="82" name="Rectangle 81">
            <a:extLst>
              <a:ext uri="{FF2B5EF4-FFF2-40B4-BE49-F238E27FC236}">
                <a16:creationId xmlns:a16="http://schemas.microsoft.com/office/drawing/2014/main" id="{4C8FADE6-7D43-580D-5A9E-1AE5A23C3764}"/>
              </a:ext>
            </a:extLst>
          </p:cNvPr>
          <p:cNvSpPr/>
          <p:nvPr/>
        </p:nvSpPr>
        <p:spPr>
          <a:xfrm>
            <a:off x="226423" y="923107"/>
            <a:ext cx="2508068" cy="357052"/>
          </a:xfrm>
          <a:prstGeom prst="rect">
            <a:avLst/>
          </a:prstGeom>
          <a:solidFill>
            <a:schemeClr val="bg1"/>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NERVE Rehost</a:t>
            </a:r>
          </a:p>
        </p:txBody>
      </p:sp>
      <p:sp>
        <p:nvSpPr>
          <p:cNvPr id="5" name="Rectangle 4">
            <a:extLst>
              <a:ext uri="{FF2B5EF4-FFF2-40B4-BE49-F238E27FC236}">
                <a16:creationId xmlns:a16="http://schemas.microsoft.com/office/drawing/2014/main" id="{0B976F0C-6D9F-9BD1-C766-6DBF2E1BFDDC}"/>
              </a:ext>
            </a:extLst>
          </p:cNvPr>
          <p:cNvSpPr/>
          <p:nvPr/>
        </p:nvSpPr>
        <p:spPr>
          <a:xfrm>
            <a:off x="2760616" y="2148800"/>
            <a:ext cx="1463040" cy="357052"/>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Implement</a:t>
            </a:r>
          </a:p>
        </p:txBody>
      </p:sp>
      <p:sp>
        <p:nvSpPr>
          <p:cNvPr id="6" name="Rectangle 5">
            <a:extLst>
              <a:ext uri="{FF2B5EF4-FFF2-40B4-BE49-F238E27FC236}">
                <a16:creationId xmlns:a16="http://schemas.microsoft.com/office/drawing/2014/main" id="{1A2C5F31-1CE4-61C9-24B0-5584963F47B6}"/>
              </a:ext>
            </a:extLst>
          </p:cNvPr>
          <p:cNvSpPr/>
          <p:nvPr/>
        </p:nvSpPr>
        <p:spPr>
          <a:xfrm>
            <a:off x="209005" y="2986940"/>
            <a:ext cx="609601" cy="357052"/>
          </a:xfrm>
          <a:prstGeom prst="rect">
            <a:avLst/>
          </a:prstGeom>
          <a:solidFill>
            <a:srgbClr val="00B050"/>
          </a:solidFill>
          <a:ln w="28575">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solidFill>
                  <a:schemeClr val="dk1"/>
                </a:solidFill>
              </a:rPr>
              <a:t>Jira -&gt; Rogue1</a:t>
            </a:r>
          </a:p>
        </p:txBody>
      </p:sp>
      <p:sp>
        <p:nvSpPr>
          <p:cNvPr id="7" name="Rectangle 6">
            <a:extLst>
              <a:ext uri="{FF2B5EF4-FFF2-40B4-BE49-F238E27FC236}">
                <a16:creationId xmlns:a16="http://schemas.microsoft.com/office/drawing/2014/main" id="{B67A1BB4-9DEE-E5AF-7E31-3A5E1DFC0D8A}"/>
              </a:ext>
            </a:extLst>
          </p:cNvPr>
          <p:cNvSpPr/>
          <p:nvPr/>
        </p:nvSpPr>
        <p:spPr>
          <a:xfrm>
            <a:off x="701039" y="3400694"/>
            <a:ext cx="3975464" cy="357052"/>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Schema Controlled Groups / Custom Perms for Rogue1</a:t>
            </a:r>
          </a:p>
        </p:txBody>
      </p:sp>
      <p:cxnSp>
        <p:nvCxnSpPr>
          <p:cNvPr id="9" name="Straight Arrow Connector 8">
            <a:extLst>
              <a:ext uri="{FF2B5EF4-FFF2-40B4-BE49-F238E27FC236}">
                <a16:creationId xmlns:a16="http://schemas.microsoft.com/office/drawing/2014/main" id="{18AF9460-FC5E-4C0E-84AA-868078DC90A0}"/>
              </a:ext>
            </a:extLst>
          </p:cNvPr>
          <p:cNvCxnSpPr>
            <a:stCxn id="7" idx="1"/>
          </p:cNvCxnSpPr>
          <p:nvPr/>
        </p:nvCxnSpPr>
        <p:spPr>
          <a:xfrm flipH="1">
            <a:off x="348343" y="3579220"/>
            <a:ext cx="352696"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6B9639F-C8A8-9CFD-79DD-D4AF4C90F059}"/>
              </a:ext>
            </a:extLst>
          </p:cNvPr>
          <p:cNvSpPr/>
          <p:nvPr/>
        </p:nvSpPr>
        <p:spPr>
          <a:xfrm>
            <a:off x="1171302" y="3762110"/>
            <a:ext cx="1058093" cy="552988"/>
          </a:xfrm>
          <a:prstGeom prst="rect">
            <a:avLst/>
          </a:prstGeom>
          <a:solidFill>
            <a:srgbClr val="00B050"/>
          </a:solidFill>
          <a:ln w="28575">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-&gt; Comm process for  Schema Controlled Groups</a:t>
            </a:r>
            <a:endParaRPr lang="en-US" sz="800" dirty="0">
              <a:solidFill>
                <a:schemeClr val="dk1"/>
              </a:solidFill>
            </a:endParaRPr>
          </a:p>
        </p:txBody>
      </p:sp>
      <p:sp>
        <p:nvSpPr>
          <p:cNvPr id="11" name="Rectangle 10">
            <a:extLst>
              <a:ext uri="{FF2B5EF4-FFF2-40B4-BE49-F238E27FC236}">
                <a16:creationId xmlns:a16="http://schemas.microsoft.com/office/drawing/2014/main" id="{292243E1-E657-22CE-2B78-58B91FA03C2F}"/>
              </a:ext>
            </a:extLst>
          </p:cNvPr>
          <p:cNvSpPr/>
          <p:nvPr/>
        </p:nvSpPr>
        <p:spPr>
          <a:xfrm>
            <a:off x="4689564" y="1371603"/>
            <a:ext cx="1463040" cy="357052"/>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Rebuild Rogue1 </a:t>
            </a:r>
            <a:r>
              <a:rPr lang="en-US" sz="800" b="1" dirty="0">
                <a:solidFill>
                  <a:schemeClr val="tx1"/>
                </a:solidFill>
              </a:rPr>
              <a:t>Lower</a:t>
            </a:r>
            <a:r>
              <a:rPr lang="en-US" sz="800" dirty="0">
                <a:solidFill>
                  <a:schemeClr val="tx1"/>
                </a:solidFill>
              </a:rPr>
              <a:t> SDLC Environment</a:t>
            </a:r>
          </a:p>
        </p:txBody>
      </p:sp>
      <p:sp>
        <p:nvSpPr>
          <p:cNvPr id="8" name="Rectangle 7">
            <a:extLst>
              <a:ext uri="{FF2B5EF4-FFF2-40B4-BE49-F238E27FC236}">
                <a16:creationId xmlns:a16="http://schemas.microsoft.com/office/drawing/2014/main" id="{98613AFE-BE4F-29AB-9039-32C7B40D4420}"/>
              </a:ext>
            </a:extLst>
          </p:cNvPr>
          <p:cNvSpPr/>
          <p:nvPr/>
        </p:nvSpPr>
        <p:spPr>
          <a:xfrm>
            <a:off x="0" y="1766173"/>
            <a:ext cx="958592" cy="357052"/>
          </a:xfrm>
          <a:prstGeom prst="rect">
            <a:avLst/>
          </a:prstGeom>
          <a:solidFill>
            <a:schemeClr val="bg1"/>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CobraFC_M Process</a:t>
            </a:r>
          </a:p>
        </p:txBody>
      </p:sp>
      <p:cxnSp>
        <p:nvCxnSpPr>
          <p:cNvPr id="13" name="Straight Arrow Connector 12">
            <a:extLst>
              <a:ext uri="{FF2B5EF4-FFF2-40B4-BE49-F238E27FC236}">
                <a16:creationId xmlns:a16="http://schemas.microsoft.com/office/drawing/2014/main" id="{99EE637C-5B39-5875-7EDF-94FF0FDFBCEE}"/>
              </a:ext>
            </a:extLst>
          </p:cNvPr>
          <p:cNvCxnSpPr>
            <a:cxnSpLocks/>
            <a:stCxn id="8" idx="3"/>
          </p:cNvCxnSpPr>
          <p:nvPr/>
        </p:nvCxnSpPr>
        <p:spPr>
          <a:xfrm>
            <a:off x="958592" y="1944699"/>
            <a:ext cx="7232097" cy="105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E8C187-31E4-70EF-D070-D157183880A5}"/>
              </a:ext>
            </a:extLst>
          </p:cNvPr>
          <p:cNvSpPr txBox="1"/>
          <p:nvPr/>
        </p:nvSpPr>
        <p:spPr>
          <a:xfrm rot="20423646">
            <a:off x="4976059" y="2828381"/>
            <a:ext cx="3259031" cy="707886"/>
          </a:xfrm>
          <a:prstGeom prst="rect">
            <a:avLst/>
          </a:prstGeom>
          <a:noFill/>
        </p:spPr>
        <p:txBody>
          <a:bodyPr wrap="square" rtlCol="0">
            <a:spAutoFit/>
          </a:bodyPr>
          <a:lstStyle/>
          <a:p>
            <a:r>
              <a:rPr lang="en-US" sz="2000" i="1" dirty="0">
                <a:effectLst>
                  <a:outerShdw blurRad="50800" dist="38100" algn="l" rotWithShape="0">
                    <a:srgbClr val="00B050"/>
                  </a:outerShdw>
                </a:effectLst>
              </a:rPr>
              <a:t>Please refer to slide notes for details / context</a:t>
            </a:r>
          </a:p>
        </p:txBody>
      </p:sp>
    </p:spTree>
    <p:extLst>
      <p:ext uri="{BB962C8B-B14F-4D97-AF65-F5344CB8AC3E}">
        <p14:creationId xmlns:p14="http://schemas.microsoft.com/office/powerpoint/2010/main" val="3130323310"/>
      </p:ext>
    </p:extLst>
  </p:cSld>
  <p:clrMapOvr>
    <a:masterClrMapping/>
  </p:clrMapOvr>
</p:sld>
</file>

<file path=ppt/theme/theme1.xml><?xml version="1.0" encoding="utf-8"?>
<a:theme xmlns:a="http://schemas.openxmlformats.org/drawingml/2006/main" name="Custom Design">
  <a:themeElements>
    <a:clrScheme name="Sierra Space">
      <a:dk1>
        <a:srgbClr val="060D13"/>
      </a:dk1>
      <a:lt1>
        <a:sysClr val="window" lastClr="FFFFFF"/>
      </a:lt1>
      <a:dk2>
        <a:srgbClr val="00575B"/>
      </a:dk2>
      <a:lt2>
        <a:srgbClr val="1FC1B5"/>
      </a:lt2>
      <a:accent1>
        <a:srgbClr val="2E7189"/>
      </a:accent1>
      <a:accent2>
        <a:srgbClr val="F7AF67"/>
      </a:accent2>
      <a:accent3>
        <a:srgbClr val="FFF0C8"/>
      </a:accent3>
      <a:accent4>
        <a:srgbClr val="0B3049"/>
      </a:accent4>
      <a:accent5>
        <a:srgbClr val="1FC1B5"/>
      </a:accent5>
      <a:accent6>
        <a:srgbClr val="00575B"/>
      </a:accent6>
      <a:hlink>
        <a:srgbClr val="1FC1B5"/>
      </a:hlink>
      <a:folHlink>
        <a:srgbClr val="1FC1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2FF1AC134E0C43B285D2390263E44C" ma:contentTypeVersion="52" ma:contentTypeDescription="Create a new document." ma:contentTypeScope="" ma:versionID="c1c4926e6b636d09807d3c66aed5207b">
  <xsd:schema xmlns:xsd="http://www.w3.org/2001/XMLSchema" xmlns:xs="http://www.w3.org/2001/XMLSchema" xmlns:p="http://schemas.microsoft.com/office/2006/metadata/properties" xmlns:ns1="http://schemas.microsoft.com/sharepoint/v3" xmlns:ns2="93f2ec10-6c3f-45fa-b480-3a065f08a250" xmlns:ns3="091de130-8832-4c36-96bf-3e56e15814ae" xmlns:ns4="7c2ee725-9b85-4c20-ad8c-83312c86ee67" targetNamespace="http://schemas.microsoft.com/office/2006/metadata/properties" ma:root="true" ma:fieldsID="32182f4178c7a5d4f550c13c3cdc1c02" ns1:_="" ns2:_="" ns3:_="" ns4:_="">
    <xsd:import namespace="http://schemas.microsoft.com/sharepoint/v3"/>
    <xsd:import namespace="93f2ec10-6c3f-45fa-b480-3a065f08a250"/>
    <xsd:import namespace="091de130-8832-4c36-96bf-3e56e15814ae"/>
    <xsd:import namespace="7c2ee725-9b85-4c20-ad8c-83312c86ee67"/>
    <xsd:element name="properties">
      <xsd:complexType>
        <xsd:sequence>
          <xsd:element name="documentManagement">
            <xsd:complexType>
              <xsd:all>
                <xsd:element ref="ns2:MediaServiceMetadata" minOccurs="0"/>
                <xsd:element ref="ns2:MediaServiceFastMetadata"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4:SharedWithUsers" minOccurs="0"/>
                <xsd:element ref="ns4:SharedWithDetails" minOccurs="0"/>
                <xsd:element ref="ns2:lcf76f155ced4ddcb4097134ff3c332f" minOccurs="0"/>
                <xsd:element ref="ns4:TaxCatchAll" minOccurs="0"/>
                <xsd:element ref="ns3:MediaServiceLocation"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f2ec10-6c3f-45fa-b480-3a065f08a2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5cf85568-12ab-454a-850e-610a2dd2e62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1de130-8832-4c36-96bf-3e56e15814ae" elementFormDefault="qualified">
    <xsd:import namespace="http://schemas.microsoft.com/office/2006/documentManagement/types"/>
    <xsd:import namespace="http://schemas.microsoft.com/office/infopath/2007/PartnerControls"/>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2ee725-9b85-4c20-ad8c-83312c86ee6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b022777-b67e-484e-a005-e0d1ca09c4eb}" ma:internalName="TaxCatchAll" ma:readOnly="false" ma:showField="CatchAllData" ma:web="7c2ee725-9b85-4c20-ad8c-83312c86ee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c2ee725-9b85-4c20-ad8c-83312c86ee67" xsi:nil="true"/>
    <lcf76f155ced4ddcb4097134ff3c332f xmlns="93f2ec10-6c3f-45fa-b480-3a065f08a250">
      <Terms xmlns="http://schemas.microsoft.com/office/infopath/2007/PartnerControls"/>
    </lcf76f155ced4ddcb4097134ff3c332f>
    <MediaLengthInSeconds xmlns="091de130-8832-4c36-96bf-3e56e15814ae" xsi:nil="true"/>
    <SharedWithUsers xmlns="7c2ee725-9b85-4c20-ad8c-83312c86ee67">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F72AFC-74D2-4A81-BB84-7112671CDA69}">
  <ds:schemaRefs>
    <ds:schemaRef ds:uri="091de130-8832-4c36-96bf-3e56e15814ae"/>
    <ds:schemaRef ds:uri="7c2ee725-9b85-4c20-ad8c-83312c86ee67"/>
    <ds:schemaRef ds:uri="93f2ec10-6c3f-45fa-b480-3a065f08a2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AC34B98-6CE3-45BE-9C38-AACB07CF0A45}">
  <ds:schemaRefs>
    <ds:schemaRef ds:uri="091de130-8832-4c36-96bf-3e56e15814ae"/>
    <ds:schemaRef ds:uri="7c2ee725-9b85-4c20-ad8c-83312c86ee67"/>
    <ds:schemaRef ds:uri="93f2ec10-6c3f-45fa-b480-3a065f08a25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54C31DF-FE45-4879-9F19-F61C21C613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4465</TotalTime>
  <Words>2061</Words>
  <Application>Microsoft Office PowerPoint</Application>
  <PresentationFormat>On-screen Show (16:9)</PresentationFormat>
  <Paragraphs>215</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Microsoft Sans Serif</vt:lpstr>
      <vt:lpstr>Montserrat</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General Environment (not solution specific)</vt:lpstr>
      <vt:lpstr>Solution Specific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Angelika Cheng</dc:creator>
  <cp:lastModifiedBy>McCord, Stephen</cp:lastModifiedBy>
  <cp:revision>594</cp:revision>
  <dcterms:created xsi:type="dcterms:W3CDTF">2022-04-13T18:53:09Z</dcterms:created>
  <dcterms:modified xsi:type="dcterms:W3CDTF">2024-03-25T16:24:50Z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cc43514c-66d4-496f-a382-66b6c6f53dd3</vt:lpwstr>
  </property>
  <property fmtid="{D5CDD505-2E9C-101B-9397-08002B2CF9AE}" pid="3" name="Categorization">
    <vt:lpwstr>t_class_1</vt:lpwstr>
  </property>
  <property fmtid="{D5CDD505-2E9C-101B-9397-08002B2CF9AE}" pid="4" name="Marking">
    <vt:lpwstr>No</vt:lpwstr>
  </property>
  <property fmtid="{D5CDD505-2E9C-101B-9397-08002B2CF9AE}" pid="5" name="ContentTypeId">
    <vt:lpwstr>0x010100442FF1AC134E0C43B285D2390263E44C</vt:lpwstr>
  </property>
  <property fmtid="{D5CDD505-2E9C-101B-9397-08002B2CF9AE}" pid="6" name="NoMarking">
    <vt:lpwstr/>
  </property>
  <property fmtid="{D5CDD505-2E9C-101B-9397-08002B2CF9AE}" pid="7" name="MediaServiceImageTags">
    <vt:lpwstr/>
  </property>
  <property fmtid="{D5CDD505-2E9C-101B-9397-08002B2CF9AE}" pid="8" name="xd_ProgID">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y fmtid="{D5CDD505-2E9C-101B-9397-08002B2CF9AE}" pid="13" name="GUID">
    <vt:lpwstr>7b71556d-22c8-4834-b5b7-2e2341509dd1</vt:lpwstr>
  </property>
  <property fmtid="{D5CDD505-2E9C-101B-9397-08002B2CF9AE}" pid="14" name="xd_Signature">
    <vt:bool>false</vt:bool>
  </property>
  <property fmtid="{D5CDD505-2E9C-101B-9397-08002B2CF9AE}" pid="15" name="MSIP_Label_f3c69870-6a80-4e4b-8783-065f63e27782_Enabled">
    <vt:lpwstr>true</vt:lpwstr>
  </property>
  <property fmtid="{D5CDD505-2E9C-101B-9397-08002B2CF9AE}" pid="16" name="MSIP_Label_f3c69870-6a80-4e4b-8783-065f63e27782_SetDate">
    <vt:lpwstr>2023-06-06T03:51:37Z</vt:lpwstr>
  </property>
  <property fmtid="{D5CDD505-2E9C-101B-9397-08002B2CF9AE}" pid="17" name="MSIP_Label_f3c69870-6a80-4e4b-8783-065f63e27782_Method">
    <vt:lpwstr>Privileged</vt:lpwstr>
  </property>
  <property fmtid="{D5CDD505-2E9C-101B-9397-08002B2CF9AE}" pid="18" name="MSIP_Label_f3c69870-6a80-4e4b-8783-065f63e27782_Name">
    <vt:lpwstr>General Business</vt:lpwstr>
  </property>
  <property fmtid="{D5CDD505-2E9C-101B-9397-08002B2CF9AE}" pid="19" name="MSIP_Label_f3c69870-6a80-4e4b-8783-065f63e27782_SiteId">
    <vt:lpwstr>8d4826a0-e24c-40fe-b5f1-e4c5d7fce467</vt:lpwstr>
  </property>
  <property fmtid="{D5CDD505-2E9C-101B-9397-08002B2CF9AE}" pid="20" name="MSIP_Label_f3c69870-6a80-4e4b-8783-065f63e27782_ActionId">
    <vt:lpwstr>fe188174-26fe-4f40-b2e1-6c4e798a3cef</vt:lpwstr>
  </property>
  <property fmtid="{D5CDD505-2E9C-101B-9397-08002B2CF9AE}" pid="21" name="MSIP_Label_f3c69870-6a80-4e4b-8783-065f63e27782_ContentBits">
    <vt:lpwstr>2</vt:lpwstr>
  </property>
  <property fmtid="{D5CDD505-2E9C-101B-9397-08002B2CF9AE}" pid="22" name="ClassificationContentMarkingFooterLocations">
    <vt:lpwstr>Custom Design:5</vt:lpwstr>
  </property>
  <property fmtid="{D5CDD505-2E9C-101B-9397-08002B2CF9AE}" pid="23" name="ClassificationContentMarkingFooterText">
    <vt:lpwstr>General Business</vt:lpwstr>
  </property>
</Properties>
</file>