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93" r:id="rId3"/>
    <p:sldId id="297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88C4C-6378-447C-8176-7CF7CB4D3ED6}" v="32" dt="2024-02-16T02:58:30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383" autoAdjust="0"/>
  </p:normalViewPr>
  <p:slideViewPr>
    <p:cSldViewPr snapToGrid="0">
      <p:cViewPr varScale="1">
        <p:scale>
          <a:sx n="72" d="100"/>
          <a:sy n="72" d="100"/>
        </p:scale>
        <p:origin x="1092" y="66"/>
      </p:cViewPr>
      <p:guideLst>
        <p:guide pos="4296"/>
        <p:guide orient="horz" pos="2160"/>
      </p:guideLst>
    </p:cSldViewPr>
  </p:slideViewPr>
  <p:notesTextViewPr>
    <p:cViewPr>
      <p:scale>
        <a:sx n="1" d="1"/>
        <a:sy n="1" d="1"/>
      </p:scale>
      <p:origin x="0" y="-89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652C-B575-4134-B77F-232E96D84AA8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4027-2953-43DF-BF31-7A47AC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DB Instance Security MVP </a:t>
            </a:r>
            <a:r>
              <a:rPr lang="en-US" dirty="0"/>
              <a:t>– AD Group standard created, implemented (SEE SUBSEQUENT SLIDES)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Socialize MVP with associated IT groups </a:t>
            </a:r>
            <a:r>
              <a:rPr lang="en-US" dirty="0"/>
              <a:t>– HOW TO MAKE THIS STICK?*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Is there a SharePoint </a:t>
            </a:r>
            <a:r>
              <a:rPr lang="en-US" b="1" dirty="0"/>
              <a:t>or Confluence page </a:t>
            </a:r>
            <a:r>
              <a:rPr lang="en-US" dirty="0"/>
              <a:t>where we can publish MVPs and Standards, etc.?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*Confluence page stood up on 02/02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 </a:t>
            </a:r>
            <a:r>
              <a:rPr lang="en-US" b="1" dirty="0"/>
              <a:t>Standards</a:t>
            </a:r>
            <a:r>
              <a:rPr lang="en-US" dirty="0"/>
              <a:t> – should probably be 2 tasks; identify old, then create / implement new.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This is currently underway, but unstructured and frequently sidetracked with ad-hoc requests / priority shifts that oftentimes reinforce or add to standards that are lacking.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Identification happens organically (</a:t>
            </a:r>
            <a:r>
              <a:rPr lang="en-US" i="1" dirty="0"/>
              <a:t>see Jira / Rogue1 replication</a:t>
            </a:r>
            <a:r>
              <a:rPr lang="en-US" dirty="0"/>
              <a:t>), tracking over time is difficult.  Expect to be ongoing.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/>
              <a:t>.  </a:t>
            </a:r>
            <a:r>
              <a:rPr lang="en-US" b="1" dirty="0"/>
              <a:t>DB Security Request Process </a:t>
            </a:r>
            <a:r>
              <a:rPr lang="en-US" dirty="0"/>
              <a:t>– HOW TO MAKE THIS STICK?*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 have already created a comprehensive diagram outlining how these requests should flow in JSM.  (SEE SUBSEQUENT SLIDES)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Perception is that this subject area is poorly understood outside of our group. 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20240215</a:t>
            </a:r>
            <a:r>
              <a:rPr lang="en-US" dirty="0"/>
              <a:t> – Detailed descriptions added to DB Solutions Confluence site, </a:t>
            </a:r>
            <a:r>
              <a:rPr lang="en-US" b="1" u="sng" dirty="0"/>
              <a:t>socialization effort TBD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Some of this can be mitigated by granting us the ability to manage AD / Entra objects that access the database layer for starters.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This is a good example of a place where standards are (</a:t>
            </a:r>
            <a:r>
              <a:rPr lang="en-US" i="1" dirty="0"/>
              <a:t>woefully</a:t>
            </a:r>
            <a:r>
              <a:rPr lang="en-US" dirty="0"/>
              <a:t>) lacking, yet requests come in regularly from all angles.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Propose that I develop “lines in the sand” proposal that satisfies Cyber insight requirement.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i.e. Cyber should have policy oversight / approval at the </a:t>
            </a:r>
            <a:r>
              <a:rPr lang="en-US" b="1" dirty="0"/>
              <a:t>SOLUTION</a:t>
            </a:r>
            <a:r>
              <a:rPr lang="en-US" dirty="0"/>
              <a:t> scope, in collaboration with the solution owners to approve general access to a solution (</a:t>
            </a:r>
            <a:r>
              <a:rPr lang="en-US" i="1" dirty="0"/>
              <a:t>e.g. “Cobra”, or “SAP”, or “Jira”, etc</a:t>
            </a:r>
            <a:r>
              <a:rPr lang="en-US" dirty="0"/>
              <a:t>.)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Once within the database layer, they’re out of their depth and should hand the ball to us. 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At this point, having already obtained </a:t>
            </a:r>
            <a:r>
              <a:rPr lang="en-US" dirty="0" err="1"/>
              <a:t>Cyber’s</a:t>
            </a:r>
            <a:r>
              <a:rPr lang="en-US" dirty="0"/>
              <a:t> approval, we work with the solution owners to determine HOW to provision access (</a:t>
            </a:r>
            <a:r>
              <a:rPr lang="en-US" i="1" dirty="0"/>
              <a:t>– what type, where within the solution, etc.</a:t>
            </a:r>
            <a:r>
              <a:rPr lang="en-US" dirty="0"/>
              <a:t>)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Example:  Jira / Rogue1 replication.  Cyber should not be proposing (1) “</a:t>
            </a:r>
            <a:r>
              <a:rPr lang="en-US" i="1" dirty="0"/>
              <a:t>create a view</a:t>
            </a:r>
            <a:r>
              <a:rPr lang="en-US" dirty="0"/>
              <a:t>”, and (2) “</a:t>
            </a:r>
            <a:r>
              <a:rPr lang="en-US" i="1" dirty="0"/>
              <a:t>provide oversight to the views</a:t>
            </a:r>
            <a:r>
              <a:rPr lang="en-US" dirty="0"/>
              <a:t>”.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SQL works</a:t>
            </a:r>
            <a:r>
              <a:rPr lang="en-US" dirty="0"/>
              <a:t>” when they do not understand that instance level access differs from database level access and that database access can be further refined.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views work</a:t>
            </a:r>
            <a:r>
              <a:rPr lang="en-US" dirty="0"/>
              <a:t>” when in fact they do not understand that users are not able to create new views or change existing views by default.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Nevertheless, Cyber will be granted the appropriate level of access to spot-check the DDL layer of the Jira database replica in Rogue1.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   </a:t>
            </a:r>
            <a:r>
              <a:rPr lang="en-US" b="1" dirty="0"/>
              <a:t>AZURE</a:t>
            </a:r>
            <a:r>
              <a:rPr lang="en-US" dirty="0"/>
              <a:t> – Good example of changing the tires on the car while it’s speeding down the highway.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Current environment lacks standards, has many misconfigurations, and environment management responsibility is unclear / ineffective.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We would like to expand our level of influence over the environment so that we can effectively manage it.  - HOW TO IMPLEMENT WITHOUT “STEPPING ON TOES”?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While our access is restricted, our ability to produce solutions and comprehensively manage the environment is at risk.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28600" indent="-228600">
              <a:buAutoNum type="arabicPeriod" startAt="6"/>
            </a:pPr>
            <a:r>
              <a:rPr lang="en-US" b="1" dirty="0"/>
              <a:t>Evaluate Full SDLC Solutions (group 1) </a:t>
            </a:r>
            <a:r>
              <a:rPr lang="en-US" dirty="0"/>
              <a:t>– NERVE scope definition ongoing (</a:t>
            </a:r>
            <a:r>
              <a:rPr lang="en-US" i="1" dirty="0"/>
              <a:t>Jeff Lis on paternity leave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7.   SDLC environment refresh process </a:t>
            </a:r>
            <a:r>
              <a:rPr lang="en-US" dirty="0"/>
              <a:t>– Determine which environments should be refreshed, in what order, at what interval, and what technology should be used to perform the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Confluence Site </a:t>
            </a:r>
            <a:r>
              <a:rPr lang="en-US" dirty="0"/>
              <a:t>– Standards, Policies, Procedures, Notes, Roadmaps(?) etc.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Cobra “real time reporting requirement” request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Request made by Lee Elvart.  Multiple follow-up attempts, so far, no response.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 </a:t>
            </a:r>
            <a:r>
              <a:rPr lang="en-US" b="1" u="sng" dirty="0"/>
              <a:t>Data</a:t>
            </a:r>
            <a:r>
              <a:rPr lang="en-US" b="1" dirty="0"/>
              <a:t> Standards</a:t>
            </a:r>
            <a:r>
              <a:rPr lang="en-US" dirty="0"/>
              <a:t> – Liz Mercado led.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Data layer distinctly separate from Database layer.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/>
              <a:t>.   </a:t>
            </a:r>
            <a:r>
              <a:rPr lang="en-US" b="1" dirty="0"/>
              <a:t>R-DBA-Team deprecation</a:t>
            </a:r>
            <a:endParaRPr lang="en-US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Legacy group with hugely overstretched membership.  Email sent to impacted users.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  </a:t>
            </a:r>
            <a:r>
              <a:rPr lang="en-US" b="1" dirty="0" err="1"/>
              <a:t>Costimator</a:t>
            </a:r>
            <a:r>
              <a:rPr lang="en-US" b="1" dirty="0"/>
              <a:t> </a:t>
            </a:r>
            <a:r>
              <a:rPr lang="en-US" dirty="0"/>
              <a:t>– Deep troubleshooting with Saul Easley and MTI Systems (vendor) to identify root cause of system latency.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228600" indent="-228600">
              <a:buAutoNum type="arabicPeriod" startAt="6"/>
            </a:pPr>
            <a:r>
              <a:rPr lang="en-US" b="1" dirty="0" err="1"/>
              <a:t>BeyondInsight</a:t>
            </a:r>
            <a:r>
              <a:rPr lang="en-US" b="1" dirty="0"/>
              <a:t> organization </a:t>
            </a:r>
            <a:r>
              <a:rPr lang="en-US" dirty="0"/>
              <a:t>– Access pin-down, folder structure revamped, etc.  </a:t>
            </a:r>
          </a:p>
          <a:p>
            <a:pPr marL="457200" lvl="1" indent="0">
              <a:buNone/>
            </a:pPr>
            <a:r>
              <a:rPr lang="en-US" dirty="0"/>
              <a:t>	- 20240209 – Accounts created (and </a:t>
            </a:r>
            <a:r>
              <a:rPr lang="en-US" u="sng" dirty="0"/>
              <a:t>owned</a:t>
            </a:r>
            <a:r>
              <a:rPr lang="en-US" dirty="0"/>
              <a:t>) by Todd Kleinhans and Craig Bellissimo transferred to new repository within </a:t>
            </a:r>
            <a:r>
              <a:rPr lang="en-US" dirty="0" err="1"/>
              <a:t>BeyondInsight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 startAt="7"/>
            </a:pPr>
            <a:r>
              <a:rPr lang="en-US" b="1" dirty="0"/>
              <a:t>Jira </a:t>
            </a:r>
            <a:r>
              <a:rPr lang="en-US" b="1" dirty="0">
                <a:sym typeface="Wingdings" panose="05000000000000000000" pitchFamily="2" charset="2"/>
              </a:rPr>
              <a:t> Rogue1 ADF </a:t>
            </a:r>
            <a:r>
              <a:rPr lang="en-US" dirty="0"/>
              <a:t>– Comprehensive process to extract targeted data from Jira and send to Rogue1 for DC100 “velocity reporting”.  </a:t>
            </a:r>
          </a:p>
          <a:p>
            <a:pPr marL="457200" lvl="1" indent="0">
              <a:buNone/>
            </a:pPr>
            <a:r>
              <a:rPr lang="en-US" dirty="0"/>
              <a:t>	- 20240209 - </a:t>
            </a:r>
            <a:r>
              <a:rPr lang="en-US" b="1" dirty="0"/>
              <a:t>COMPLETE</a:t>
            </a:r>
            <a:r>
              <a:rPr lang="en-US" dirty="0"/>
              <a:t> ~1 week ahead of schedule</a:t>
            </a:r>
          </a:p>
          <a:p>
            <a:pPr marL="228600" indent="-228600">
              <a:buAutoNum type="arabicPeriod" startAt="7"/>
            </a:pPr>
            <a:endParaRPr lang="en-US" b="1" dirty="0"/>
          </a:p>
          <a:p>
            <a:pPr marL="228600" indent="-228600">
              <a:buAutoNum type="arabicPeriod" startAt="7"/>
            </a:pPr>
            <a:r>
              <a:rPr lang="en-US" b="1" strike="sngStrike" dirty="0"/>
              <a:t>Jira </a:t>
            </a:r>
            <a:r>
              <a:rPr lang="en-US" b="1" strike="sngStrike" dirty="0">
                <a:sym typeface="Wingdings" panose="05000000000000000000" pitchFamily="2" charset="2"/>
              </a:rPr>
              <a:t> Rogue1 SSR </a:t>
            </a:r>
            <a:r>
              <a:rPr lang="en-US" dirty="0">
                <a:sym typeface="Wingdings" panose="05000000000000000000" pitchFamily="2" charset="2"/>
              </a:rPr>
              <a:t>– Unacceptable latency (8 hours)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28600" indent="-228600">
              <a:buAutoNum type="arabicPeriod" startAt="9"/>
            </a:pPr>
            <a:r>
              <a:rPr lang="en-US" b="1" dirty="0">
                <a:sym typeface="Wingdings" panose="05000000000000000000" pitchFamily="2" charset="2"/>
              </a:rPr>
              <a:t>Revoke overprovisioned access </a:t>
            </a:r>
            <a:r>
              <a:rPr lang="en-US" dirty="0">
                <a:sym typeface="Wingdings" panose="05000000000000000000" pitchFamily="2" charset="2"/>
              </a:rPr>
              <a:t>– In addition to R-DBA-Team access, approx. 11 other groups granting various members sysadmin access to various SQL Server instances. 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- 20240210 – to date, 3 responses from users to be impacted.  Revocation to occur on 02/29.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0"/>
            </a:pPr>
            <a:r>
              <a:rPr lang="en-US" b="1" dirty="0">
                <a:sym typeface="Wingdings" panose="05000000000000000000" pitchFamily="2" charset="2"/>
              </a:rPr>
              <a:t> SQL Server </a:t>
            </a:r>
            <a:r>
              <a:rPr lang="en-US" b="1" dirty="0" err="1">
                <a:sym typeface="Wingdings" panose="05000000000000000000" pitchFamily="2" charset="2"/>
              </a:rPr>
              <a:t>SuperUser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– Develop non-sysadmin server level role(~165) , database level role (&gt;1000) and instance level accounts for power users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1"/>
            </a:pPr>
            <a:r>
              <a:rPr lang="en-US" b="1" dirty="0">
                <a:sym typeface="Wingdings" panose="05000000000000000000" pitchFamily="2" charset="2"/>
              </a:rPr>
              <a:t>Cobra “Freeze Copy” monthly refresh process </a:t>
            </a:r>
            <a:r>
              <a:rPr lang="en-US" dirty="0">
                <a:sym typeface="Wingdings" panose="05000000000000000000" pitchFamily="2" charset="2"/>
              </a:rPr>
              <a:t>– Request made by Mickey Rosal – currently in backlog awaiting refined requirements.</a:t>
            </a:r>
          </a:p>
          <a:p>
            <a:pPr marL="228600" indent="-228600">
              <a:buAutoNum type="arabicPeriod" startAt="11"/>
            </a:pPr>
            <a:endParaRPr lang="en-US" dirty="0">
              <a:sym typeface="Wingdings" panose="05000000000000000000" pitchFamily="2" charset="2"/>
            </a:endParaRPr>
          </a:p>
          <a:p>
            <a:pPr marL="228600" indent="-228600">
              <a:buAutoNum type="arabicPeriod" startAt="12"/>
            </a:pPr>
            <a:r>
              <a:rPr lang="en-US" b="1" dirty="0">
                <a:sym typeface="Wingdings" panose="05000000000000000000" pitchFamily="2" charset="2"/>
              </a:rPr>
              <a:t>Rogue1 Lower SDLC Refresh </a:t>
            </a:r>
            <a:r>
              <a:rPr lang="en-US" dirty="0">
                <a:sym typeface="Wingdings" panose="05000000000000000000" pitchFamily="2" charset="2"/>
              </a:rPr>
              <a:t>– Kickoff meeting from Liz Mercado with Steve Colby on 02/02.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General Cyber alignment obtained.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3 stages identified: 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Transfer environment</a:t>
            </a:r>
            <a:r>
              <a:rPr lang="en-US" b="1" dirty="0">
                <a:sym typeface="Wingdings" panose="05000000000000000000" pitchFamily="2" charset="2"/>
              </a:rPr>
              <a:t>*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Obfuscate / Mask sensitive data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Code Promotion Process (Dev -&gt; Test -&gt; UAT -&gt; Prod)</a:t>
            </a:r>
            <a:r>
              <a:rPr lang="en-US" b="1" dirty="0">
                <a:sym typeface="Wingdings" panose="05000000000000000000" pitchFamily="2" charset="2"/>
              </a:rPr>
              <a:t>*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NOTE:  </a:t>
            </a:r>
            <a:r>
              <a:rPr lang="en-US" b="1" i="1" dirty="0">
                <a:sym typeface="Wingdings" panose="05000000000000000000" pitchFamily="2" charset="2"/>
              </a:rPr>
              <a:t>*</a:t>
            </a:r>
            <a:r>
              <a:rPr lang="en-US" i="1" dirty="0">
                <a:sym typeface="Wingdings" panose="05000000000000000000" pitchFamily="2" charset="2"/>
              </a:rPr>
              <a:t>2 stages previously identified, and originally estimated to occur in May / April respectively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i="1" dirty="0">
              <a:sym typeface="Wingdings" panose="05000000000000000000" pitchFamily="2" charset="2"/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i="0" dirty="0">
                <a:sym typeface="Wingdings" panose="05000000000000000000" pitchFamily="2" charset="2"/>
              </a:rPr>
              <a:t>13. Confluence Site – </a:t>
            </a:r>
            <a:r>
              <a:rPr lang="en-US" b="0" i="0" dirty="0">
                <a:sym typeface="Wingdings" panose="05000000000000000000" pitchFamily="2" charset="2"/>
              </a:rPr>
              <a:t>RACI Matrix published 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0" i="0" dirty="0">
                <a:sym typeface="Wingdings" panose="05000000000000000000" pitchFamily="2" charset="2"/>
              </a:rPr>
              <a:t>	</a:t>
            </a:r>
            <a:r>
              <a:rPr lang="en-US" b="0" i="0" u="none" dirty="0">
                <a:sym typeface="Wingdings" panose="05000000000000000000" pitchFamily="2" charset="2"/>
              </a:rPr>
              <a:t>- 20240210 - </a:t>
            </a:r>
            <a:r>
              <a:rPr lang="en-US" b="0" i="0" u="none" strike="sngStrike" dirty="0">
                <a:sym typeface="Wingdings" panose="05000000000000000000" pitchFamily="2" charset="2"/>
              </a:rPr>
              <a:t>**</a:t>
            </a:r>
            <a:r>
              <a:rPr lang="en-US" b="0" i="1" u="none" strike="sngStrike" dirty="0">
                <a:sym typeface="Wingdings" panose="05000000000000000000" pitchFamily="2" charset="2"/>
              </a:rPr>
              <a:t>NOTE How to integrate with “Command Media”?</a:t>
            </a:r>
            <a:endParaRPr lang="en-US" b="1" i="1" u="none" strike="sngStrik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6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7D7-14E8-186D-B904-2ABBED6D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0AB-2FF1-B7C8-A8BF-FEC17FD5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862-263C-B54B-8E2D-9EF0FA6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E4A-2849-5056-CE5E-6DDB0042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E90-1FC7-9BD6-A30C-BC56B70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212-24D7-7EBE-2DE9-46DF88F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D2CD-42CD-FBAA-431B-B5F1D32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BEF-F922-279A-DCAA-A33409E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C48B-4DC5-48EB-0C08-2BFADA4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1CF-4FD6-2191-0702-CFA092D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B9E6-71A8-CE21-AC51-081686B5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1E17-B217-B9B7-C174-9F832A8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99F0-828E-110B-1092-2751A8A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85-C3A2-5451-6B08-DF17772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9D2B-DF7C-DEBB-60F2-05F1B64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3404" y="2966443"/>
            <a:ext cx="4145192" cy="10386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 userDrawn="1"/>
        </p:nvSpPr>
        <p:spPr>
          <a:xfrm>
            <a:off x="1503993" y="6500922"/>
            <a:ext cx="9184012" cy="20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751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739" y="2051642"/>
            <a:ext cx="3202517" cy="315085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2023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4262" y="4739282"/>
            <a:ext cx="6423471" cy="315085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900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30" y="302110"/>
            <a:ext cx="553589" cy="5535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19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BEB94A-0452-5E06-AE12-B1676688A80C}"/>
              </a:ext>
            </a:extLst>
          </p:cNvPr>
          <p:cNvSpPr/>
          <p:nvPr userDrawn="1"/>
        </p:nvSpPr>
        <p:spPr>
          <a:xfrm>
            <a:off x="2304363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51CA-C811-C90E-D6CA-623DE68077B9}"/>
              </a:ext>
            </a:extLst>
          </p:cNvPr>
          <p:cNvSpPr/>
          <p:nvPr userDrawn="1"/>
        </p:nvSpPr>
        <p:spPr>
          <a:xfrm>
            <a:off x="2988335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3" y="75767"/>
            <a:ext cx="8229601" cy="4451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24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73153" y="6656496"/>
            <a:ext cx="305692" cy="192360"/>
          </a:xfrm>
          <a:prstGeom prst="rect">
            <a:avLst/>
          </a:prstGeom>
        </p:spPr>
        <p:txBody>
          <a:bodyPr anchor="b" anchorCtr="0"/>
          <a:lstStyle>
            <a:lvl1pPr algn="l">
              <a:defRPr sz="8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73146" y="1062685"/>
            <a:ext cx="8049450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227914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426873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493193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559512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8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6258324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692152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7584718" y="1111497"/>
            <a:ext cx="3265" cy="522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8251177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8914373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9577569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10240765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10903961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115671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89561" y="1071895"/>
            <a:ext cx="11277600" cy="45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61595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95275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895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99822" y="260131"/>
            <a:ext cx="1259319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 dirty="0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1156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11D-F38D-53E9-C12C-CC81F989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BE49-F0C7-D89D-ECF9-7014317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37-C501-7545-2C2A-44C2695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F537-DD92-DDA1-0018-1D33069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F1BF-34A4-A014-D5DB-1E9C67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334-1DE0-198C-8EDD-806CE199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637-E56F-0B1F-3887-2E971FF3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6056-1C8B-6B48-3A94-5588C15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34F-0630-7EEB-41E0-F7573F4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3B6-0DE7-8E63-6910-F50DE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606-FCB6-FA31-3CB1-99F2A69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7C2-9984-37C6-B18D-9B3D8371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E582-3B3A-0F21-3A79-969A3845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37A6-A1F7-BB83-AD31-E48B0E1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4DF5-8A31-ECAB-B2B5-EEF69F1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9126-EC85-325A-B51D-F421857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AE9-D3B8-424F-07E7-E5B20DE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8BE-5711-FEB6-7F04-5788AA34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C06E-009B-02E5-ED05-2CB6E9AB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3C56-6EE9-5EDA-8838-67BC044D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7F9A-779C-3068-2DA2-DAC8D97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C8F9-F72C-586C-EAB1-2E3B498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E23B8-664C-E53A-44C2-AE13250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9B80-2216-D9C1-66F6-3FA127F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958-650C-23F2-6B11-FCFA590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CD72-D467-46E0-3450-06E3183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DDF8-19BD-09FB-F1B7-C4AFA47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86023-341D-0DA2-0C0E-F977FB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980D-2054-4CDA-33BA-4D4098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23E7D-32C3-C4ED-0F3B-6A59EC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8C45-6AEB-29F2-F620-37C9F70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071-B3B5-9EE6-22E5-A33D236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C39-69DB-E861-190C-97D55BCB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8AAA-BA05-7DA8-598B-EF140D8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405-9EE9-9F48-5AE9-A98AF4D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1E4-040C-A700-1EF2-AE154E9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D945-67F4-C38D-0C30-89FC552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868E-9698-360D-C43B-7CCE7A69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81552-AD5B-2010-39E5-04A6FD2D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11E6-53C4-FD8B-1D6A-102D034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45E8-7440-FBE8-46A0-73AEE50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3661-51C9-C23E-BF8A-A784A2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AD48-26F7-5DC4-587F-07B6974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3244-936C-4EC9-5B5F-665FE1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4AEC-DEB2-6F90-0F71-05D3E1D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4E3-DD5D-A66B-3FE9-DE93E9B2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0D21-5BD3-4A31-807C-73B6742AC36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B71-5098-B9CC-40CE-4BA36E0A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405-A726-FBDC-5F15-B7F3DC65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406F-C2BC-323D-4F16-3E97326C3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86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2B00C-5B00-4978-819D-8478CB6A6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C9E-3371-41E8-81C4-3EE963BA7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4262" y="4739282"/>
            <a:ext cx="6423471" cy="315085"/>
          </a:xfrm>
        </p:spPr>
        <p:txBody>
          <a:bodyPr/>
          <a:lstStyle/>
          <a:p>
            <a:r>
              <a:rPr lang="en-US" dirty="0"/>
              <a:t>DATABASE SOLUTIONS Roadmap</a:t>
            </a:r>
          </a:p>
        </p:txBody>
      </p:sp>
    </p:spTree>
    <p:extLst>
      <p:ext uri="{BB962C8B-B14F-4D97-AF65-F5344CB8AC3E}">
        <p14:creationId xmlns:p14="http://schemas.microsoft.com/office/powerpoint/2010/main" val="4278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 (Strategic)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2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99208" y="260131"/>
            <a:ext cx="1159933" cy="203133"/>
          </a:xfrm>
        </p:spPr>
        <p:txBody>
          <a:bodyPr/>
          <a:lstStyle/>
          <a:p>
            <a:r>
              <a:rPr lang="en-US" dirty="0"/>
              <a:t> Last Update:  2024-02-15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C52B-F847-8B5E-D546-4B5F672C4082}"/>
              </a:ext>
            </a:extLst>
          </p:cNvPr>
          <p:cNvSpPr/>
          <p:nvPr/>
        </p:nvSpPr>
        <p:spPr>
          <a:xfrm>
            <a:off x="7977590" y="1265870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75C0C-2AD0-C446-5232-01229506126E}"/>
              </a:ext>
            </a:extLst>
          </p:cNvPr>
          <p:cNvSpPr/>
          <p:nvPr/>
        </p:nvSpPr>
        <p:spPr>
          <a:xfrm>
            <a:off x="4924809" y="2820104"/>
            <a:ext cx="3998275" cy="49530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junk / legacy standards.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Create / implement new standards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83AE0-E561-F4F8-1A04-CD3DCFC528F0}"/>
              </a:ext>
            </a:extLst>
          </p:cNvPr>
          <p:cNvSpPr/>
          <p:nvPr/>
        </p:nvSpPr>
        <p:spPr>
          <a:xfrm>
            <a:off x="5817615" y="1745497"/>
            <a:ext cx="3105469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DB Environment </a:t>
            </a:r>
            <a:r>
              <a:rPr lang="en-US" sz="1000" b="1" dirty="0"/>
              <a:t>Baseline </a:t>
            </a:r>
            <a:r>
              <a:rPr lang="en-US" sz="1000" dirty="0"/>
              <a:t>State (DEV)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7C131-42E4-8374-68B3-6DBC682FADEF}"/>
              </a:ext>
            </a:extLst>
          </p:cNvPr>
          <p:cNvSpPr/>
          <p:nvPr/>
        </p:nvSpPr>
        <p:spPr>
          <a:xfrm>
            <a:off x="5815277" y="1278656"/>
            <a:ext cx="216231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(DEV)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34871-E4DE-9552-BA60-D1483D798A54}"/>
              </a:ext>
            </a:extLst>
          </p:cNvPr>
          <p:cNvSpPr/>
          <p:nvPr/>
        </p:nvSpPr>
        <p:spPr>
          <a:xfrm>
            <a:off x="5797014" y="2196212"/>
            <a:ext cx="3126070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 / Categorize / Group  </a:t>
            </a:r>
            <a:r>
              <a:rPr lang="en-US" sz="1000" b="1" dirty="0"/>
              <a:t>DB Environment (</a:t>
            </a:r>
            <a:r>
              <a:rPr lang="en-US" sz="1000" dirty="0"/>
              <a:t>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19843-7A4B-3DB0-5B94-7786A90E11DA}"/>
              </a:ext>
            </a:extLst>
          </p:cNvPr>
          <p:cNvSpPr/>
          <p:nvPr/>
        </p:nvSpPr>
        <p:spPr>
          <a:xfrm>
            <a:off x="4959637" y="3534544"/>
            <a:ext cx="25841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DB Security Request</a:t>
            </a:r>
            <a:r>
              <a:rPr lang="en-US" sz="1000" b="1" dirty="0"/>
              <a:t> Process </a:t>
            </a:r>
            <a:r>
              <a:rPr lang="en-US" sz="1000" dirty="0"/>
              <a:t>(Basic)</a:t>
            </a:r>
          </a:p>
        </p:txBody>
      </p:sp>
      <p:sp>
        <p:nvSpPr>
          <p:cNvPr id="28" name="Callout: Double Bent Line with Border and Accent Bar 27">
            <a:extLst>
              <a:ext uri="{FF2B5EF4-FFF2-40B4-BE49-F238E27FC236}">
                <a16:creationId xmlns:a16="http://schemas.microsoft.com/office/drawing/2014/main" id="{A22FC8B7-7ACC-9879-EA0A-E8A56152551B}"/>
              </a:ext>
            </a:extLst>
          </p:cNvPr>
          <p:cNvSpPr/>
          <p:nvPr/>
        </p:nvSpPr>
        <p:spPr>
          <a:xfrm>
            <a:off x="1285017" y="3263412"/>
            <a:ext cx="2037553" cy="438150"/>
          </a:xfrm>
          <a:prstGeom prst="accentBorderCallout3">
            <a:avLst>
              <a:gd name="adj1" fmla="val 44257"/>
              <a:gd name="adj2" fmla="val 102875"/>
              <a:gd name="adj3" fmla="val 48895"/>
              <a:gd name="adj4" fmla="val 123652"/>
              <a:gd name="adj5" fmla="val 74493"/>
              <a:gd name="adj6" fmla="val 148716"/>
              <a:gd name="adj7" fmla="val 108325"/>
              <a:gd name="adj8" fmla="val 17921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**CRITICAL**</a:t>
            </a:r>
          </a:p>
          <a:p>
            <a:pPr algn="ctr"/>
            <a:r>
              <a:rPr lang="en-US" sz="1100" b="1" u="sng" dirty="0">
                <a:solidFill>
                  <a:srgbClr val="FF0000"/>
                </a:solidFill>
              </a:rPr>
              <a:t>MANY</a:t>
            </a:r>
            <a:r>
              <a:rPr lang="en-US" sz="1100" dirty="0">
                <a:solidFill>
                  <a:srgbClr val="FF0000"/>
                </a:solidFill>
              </a:rPr>
              <a:t> knock-on effects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0F051-AD11-AA0D-43FF-6EC3D349A8DC}"/>
              </a:ext>
            </a:extLst>
          </p:cNvPr>
          <p:cNvSpPr/>
          <p:nvPr/>
        </p:nvSpPr>
        <p:spPr>
          <a:xfrm>
            <a:off x="11218419" y="3392651"/>
            <a:ext cx="1126029" cy="13541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evaluation findings, proposed MVP, and standardization with associated IT groups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EB1B3-716C-71D1-8F2A-30722D4C278F}"/>
              </a:ext>
            </a:extLst>
          </p:cNvPr>
          <p:cNvSpPr/>
          <p:nvPr/>
        </p:nvSpPr>
        <p:spPr>
          <a:xfrm>
            <a:off x="8923084" y="3392652"/>
            <a:ext cx="2275381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</a:t>
            </a:r>
            <a:r>
              <a:rPr lang="en-US" sz="1000" b="1" dirty="0"/>
              <a:t>DB Environment </a:t>
            </a:r>
            <a:r>
              <a:rPr lang="en-US" sz="1000" dirty="0"/>
              <a:t>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34F85-0340-2109-760A-22D2CD579710}"/>
              </a:ext>
            </a:extLst>
          </p:cNvPr>
          <p:cNvSpPr/>
          <p:nvPr/>
        </p:nvSpPr>
        <p:spPr>
          <a:xfrm>
            <a:off x="8923084" y="3852688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85509E-AD2A-7499-D33D-7DB47FFCDA69}"/>
              </a:ext>
            </a:extLst>
          </p:cNvPr>
          <p:cNvSpPr/>
          <p:nvPr/>
        </p:nvSpPr>
        <p:spPr>
          <a:xfrm>
            <a:off x="8932878" y="4305330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Retrofit Full SDLC Solutions to conform to cohesive standards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75A0-BFD8-8F13-BF9C-EB71310677D4}"/>
              </a:ext>
            </a:extLst>
          </p:cNvPr>
          <p:cNvSpPr/>
          <p:nvPr/>
        </p:nvSpPr>
        <p:spPr>
          <a:xfrm>
            <a:off x="5601860" y="4242376"/>
            <a:ext cx="3229320" cy="354680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Full SDLC Solution 1 Baseline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8932878" y="4904830"/>
            <a:ext cx="2776205" cy="3546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Standardize Full SDLC Solution (where possible)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D48B85-16D2-7AF2-DDCB-D6F6BFFA32E1}"/>
              </a:ext>
            </a:extLst>
          </p:cNvPr>
          <p:cNvCxnSpPr>
            <a:cxnSpLocks/>
          </p:cNvCxnSpPr>
          <p:nvPr/>
        </p:nvCxnSpPr>
        <p:spPr>
          <a:xfrm>
            <a:off x="8923084" y="1977055"/>
            <a:ext cx="1375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1DA88F-79E7-710B-3A9C-3CACD7FC1A82}"/>
              </a:ext>
            </a:extLst>
          </p:cNvPr>
          <p:cNvCxnSpPr>
            <a:cxnSpLocks/>
          </p:cNvCxnSpPr>
          <p:nvPr/>
        </p:nvCxnSpPr>
        <p:spPr>
          <a:xfrm>
            <a:off x="8932878" y="3079950"/>
            <a:ext cx="1979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D9A492-04CC-6EEE-D5F0-72ADE2F8370C}"/>
              </a:ext>
            </a:extLst>
          </p:cNvPr>
          <p:cNvSpPr/>
          <p:nvPr/>
        </p:nvSpPr>
        <p:spPr>
          <a:xfrm>
            <a:off x="310203" y="1246569"/>
            <a:ext cx="2162313" cy="44149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Instance Security </a:t>
            </a:r>
            <a:r>
              <a:rPr lang="en-US" sz="1000" dirty="0"/>
              <a:t>MVP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E3F2B-0CF4-B3F0-A3C6-9A115E024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472516" y="1467317"/>
            <a:ext cx="18834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42A671-FCCD-3519-C23D-DA7FA7EE4F9C}"/>
              </a:ext>
            </a:extLst>
          </p:cNvPr>
          <p:cNvSpPr txBox="1"/>
          <p:nvPr/>
        </p:nvSpPr>
        <p:spPr>
          <a:xfrm>
            <a:off x="2936947" y="1246569"/>
            <a:ext cx="148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Completed Early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8AB38-4EDB-CEB6-63D9-A75793325AA2}"/>
              </a:ext>
            </a:extLst>
          </p:cNvPr>
          <p:cNvSpPr/>
          <p:nvPr/>
        </p:nvSpPr>
        <p:spPr>
          <a:xfrm>
            <a:off x="7591667" y="5428276"/>
            <a:ext cx="2776205" cy="3546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Develop scope for SDLC environment refresh process</a:t>
            </a:r>
          </a:p>
        </p:txBody>
      </p:sp>
    </p:spTree>
    <p:extLst>
      <p:ext uri="{BB962C8B-B14F-4D97-AF65-F5344CB8AC3E}">
        <p14:creationId xmlns:p14="http://schemas.microsoft.com/office/powerpoint/2010/main" val="3851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 (Tactical)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3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0672" y="260131"/>
            <a:ext cx="1198469" cy="442172"/>
          </a:xfrm>
        </p:spPr>
        <p:txBody>
          <a:bodyPr/>
          <a:lstStyle/>
          <a:p>
            <a:r>
              <a:rPr lang="en-US" dirty="0"/>
              <a:t>Last Update:  2024—02-02</a:t>
            </a:r>
          </a:p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6380480" y="5285074"/>
            <a:ext cx="1211187" cy="35468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Jira -&gt; Rogue1 ADF Pipeline Extract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8AB38-4EDB-CEB6-63D9-A75793325AA2}"/>
              </a:ext>
            </a:extLst>
          </p:cNvPr>
          <p:cNvSpPr/>
          <p:nvPr/>
        </p:nvSpPr>
        <p:spPr>
          <a:xfrm>
            <a:off x="6006707" y="5899960"/>
            <a:ext cx="1211187" cy="35468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Jira -&gt; Rogue1 </a:t>
            </a:r>
            <a:r>
              <a:rPr lang="en-US" sz="1000" b="1" dirty="0">
                <a:solidFill>
                  <a:schemeClr val="bg1"/>
                </a:solidFill>
              </a:rPr>
              <a:t>SQL Server Replication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1BDE-EC0B-27B3-0783-9A8D55383E7F}"/>
              </a:ext>
            </a:extLst>
          </p:cNvPr>
          <p:cNvSpPr txBox="1"/>
          <p:nvPr/>
        </p:nvSpPr>
        <p:spPr>
          <a:xfrm>
            <a:off x="7567081" y="519567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63391-342D-7126-27D2-2CB21C471751}"/>
              </a:ext>
            </a:extLst>
          </p:cNvPr>
          <p:cNvSpPr txBox="1"/>
          <p:nvPr/>
        </p:nvSpPr>
        <p:spPr>
          <a:xfrm>
            <a:off x="7546670" y="5424608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D8DE0-84F3-5BC7-0D6B-BBAB29204D21}"/>
              </a:ext>
            </a:extLst>
          </p:cNvPr>
          <p:cNvSpPr txBox="1"/>
          <p:nvPr/>
        </p:nvSpPr>
        <p:spPr>
          <a:xfrm>
            <a:off x="7197574" y="5808520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5741CF-852F-B6ED-D3BC-DE58D462A46F}"/>
              </a:ext>
            </a:extLst>
          </p:cNvPr>
          <p:cNvSpPr txBox="1"/>
          <p:nvPr/>
        </p:nvSpPr>
        <p:spPr>
          <a:xfrm>
            <a:off x="7217894" y="6050591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87AC7-340F-DDFA-9600-3822340ABEA9}"/>
              </a:ext>
            </a:extLst>
          </p:cNvPr>
          <p:cNvSpPr/>
          <p:nvPr/>
        </p:nvSpPr>
        <p:spPr>
          <a:xfrm>
            <a:off x="6986073" y="4830974"/>
            <a:ext cx="1517847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BeyondInsight</a:t>
            </a:r>
            <a:r>
              <a:rPr lang="en-US" sz="1000" dirty="0"/>
              <a:t> DB Password Organization</a:t>
            </a:r>
            <a:endParaRPr 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66321A-633A-E195-EC64-582FCE04A2BC}"/>
              </a:ext>
            </a:extLst>
          </p:cNvPr>
          <p:cNvSpPr txBox="1"/>
          <p:nvPr/>
        </p:nvSpPr>
        <p:spPr>
          <a:xfrm>
            <a:off x="8468345" y="473725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9A205-EC73-5BFC-F45A-FE5DC54653B0}"/>
              </a:ext>
            </a:extLst>
          </p:cNvPr>
          <p:cNvSpPr txBox="1"/>
          <p:nvPr/>
        </p:nvSpPr>
        <p:spPr>
          <a:xfrm>
            <a:off x="8488665" y="497932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DA8807-343B-7810-E18E-032E7B926627}"/>
              </a:ext>
            </a:extLst>
          </p:cNvPr>
          <p:cNvSpPr/>
          <p:nvPr/>
        </p:nvSpPr>
        <p:spPr>
          <a:xfrm>
            <a:off x="6380480" y="3355110"/>
            <a:ext cx="1211187" cy="56101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R-DBA-Team security group deprecation list</a:t>
            </a:r>
            <a:endParaRPr lang="en-US" sz="1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01C0CF-90E5-84C0-46F1-D95B70C2C6B3}"/>
              </a:ext>
            </a:extLst>
          </p:cNvPr>
          <p:cNvSpPr/>
          <p:nvPr/>
        </p:nvSpPr>
        <p:spPr>
          <a:xfrm>
            <a:off x="8912526" y="4018062"/>
            <a:ext cx="1211187" cy="5610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Revoke overprovisioned user access (PROD)</a:t>
            </a:r>
            <a:endParaRPr lang="en-US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7CEDD-3E44-8851-E086-3BAFB524F13C}"/>
              </a:ext>
            </a:extLst>
          </p:cNvPr>
          <p:cNvSpPr/>
          <p:nvPr/>
        </p:nvSpPr>
        <p:spPr>
          <a:xfrm>
            <a:off x="9786986" y="3362963"/>
            <a:ext cx="1320800" cy="56101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provisioning</a:t>
            </a:r>
            <a:endParaRPr lang="en-US" sz="1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338697-2B45-50AF-11C1-CA2ED8B374B4}"/>
              </a:ext>
            </a:extLst>
          </p:cNvPr>
          <p:cNvSpPr/>
          <p:nvPr/>
        </p:nvSpPr>
        <p:spPr>
          <a:xfrm>
            <a:off x="7632398" y="1225351"/>
            <a:ext cx="1211187" cy="445132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Begin populating Confluence Site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4FD1E-5938-8EBD-5F20-3D5E47E0F149}"/>
              </a:ext>
            </a:extLst>
          </p:cNvPr>
          <p:cNvSpPr/>
          <p:nvPr/>
        </p:nvSpPr>
        <p:spPr>
          <a:xfrm>
            <a:off x="4279598" y="1674777"/>
            <a:ext cx="2706475" cy="4451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Cobra “real time reporting requirement” request</a:t>
            </a:r>
            <a:endParaRPr lang="en-US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F2444E-5BB5-44DE-A569-297C338E2E7A}"/>
              </a:ext>
            </a:extLst>
          </p:cNvPr>
          <p:cNvCxnSpPr>
            <a:stCxn id="23" idx="3"/>
          </p:cNvCxnSpPr>
          <p:nvPr/>
        </p:nvCxnSpPr>
        <p:spPr>
          <a:xfrm flipV="1">
            <a:off x="6986073" y="1895504"/>
            <a:ext cx="2604967" cy="1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5AA9D-CB48-EC55-DFB7-D81839C0DF9F}"/>
              </a:ext>
            </a:extLst>
          </p:cNvPr>
          <p:cNvSpPr txBox="1"/>
          <p:nvPr/>
        </p:nvSpPr>
        <p:spPr>
          <a:xfrm>
            <a:off x="8873622" y="1158479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6CC95F-C43D-8075-64F2-E333DE1C3F09}"/>
              </a:ext>
            </a:extLst>
          </p:cNvPr>
          <p:cNvSpPr txBox="1"/>
          <p:nvPr/>
        </p:nvSpPr>
        <p:spPr>
          <a:xfrm>
            <a:off x="8853211" y="1387412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0902C-154A-FAEF-7BF3-03B70C200D5A}"/>
              </a:ext>
            </a:extLst>
          </p:cNvPr>
          <p:cNvSpPr/>
          <p:nvPr/>
        </p:nvSpPr>
        <p:spPr>
          <a:xfrm>
            <a:off x="8785447" y="3362963"/>
            <a:ext cx="992116" cy="561017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SQL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34B33-D4C2-B9B0-F32E-DC4A02D51389}"/>
              </a:ext>
            </a:extLst>
          </p:cNvPr>
          <p:cNvSpPr txBox="1"/>
          <p:nvPr/>
        </p:nvSpPr>
        <p:spPr>
          <a:xfrm>
            <a:off x="11087466" y="3344839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B3D721-C3FA-B3D8-FF47-F317175577B8}"/>
              </a:ext>
            </a:extLst>
          </p:cNvPr>
          <p:cNvSpPr txBox="1"/>
          <p:nvPr/>
        </p:nvSpPr>
        <p:spPr>
          <a:xfrm>
            <a:off x="11107786" y="3586910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9CE6DB-59D1-1A3B-E946-2839EE710131}"/>
              </a:ext>
            </a:extLst>
          </p:cNvPr>
          <p:cNvSpPr txBox="1"/>
          <p:nvPr/>
        </p:nvSpPr>
        <p:spPr>
          <a:xfrm>
            <a:off x="10050537" y="4011137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B81898-5687-5B6E-3F47-363CEDDBDD97}"/>
              </a:ext>
            </a:extLst>
          </p:cNvPr>
          <p:cNvSpPr txBox="1"/>
          <p:nvPr/>
        </p:nvSpPr>
        <p:spPr>
          <a:xfrm>
            <a:off x="10070857" y="4253208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DD0089-9F14-3BE5-D23B-454CC07A3110}"/>
              </a:ext>
            </a:extLst>
          </p:cNvPr>
          <p:cNvSpPr txBox="1"/>
          <p:nvPr/>
        </p:nvSpPr>
        <p:spPr>
          <a:xfrm>
            <a:off x="7588986" y="337149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7213A2-7619-FF05-0E50-CBA31156147A}"/>
              </a:ext>
            </a:extLst>
          </p:cNvPr>
          <p:cNvSpPr txBox="1"/>
          <p:nvPr/>
        </p:nvSpPr>
        <p:spPr>
          <a:xfrm>
            <a:off x="7609306" y="361356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513318-B7BE-6763-AAC8-8EBE3785F41A}"/>
              </a:ext>
            </a:extLst>
          </p:cNvPr>
          <p:cNvSpPr/>
          <p:nvPr/>
        </p:nvSpPr>
        <p:spPr>
          <a:xfrm>
            <a:off x="6458970" y="4394886"/>
            <a:ext cx="1517847" cy="35468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Costimator</a:t>
            </a:r>
            <a:r>
              <a:rPr lang="en-US" sz="1000" dirty="0"/>
              <a:t> deep troubleshooting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B5520D-C3C0-9149-7B0C-3C882F4AD2F0}"/>
              </a:ext>
            </a:extLst>
          </p:cNvPr>
          <p:cNvSpPr txBox="1"/>
          <p:nvPr/>
        </p:nvSpPr>
        <p:spPr>
          <a:xfrm>
            <a:off x="7976817" y="4403929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3DC44C-55D7-3049-2D27-8E8B98FF3B1C}"/>
              </a:ext>
            </a:extLst>
          </p:cNvPr>
          <p:cNvSpPr/>
          <p:nvPr/>
        </p:nvSpPr>
        <p:spPr>
          <a:xfrm>
            <a:off x="6527031" y="2203188"/>
            <a:ext cx="2017620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Data</a:t>
            </a:r>
            <a:r>
              <a:rPr lang="en-US" sz="1000" dirty="0"/>
              <a:t> Standards Establishment</a:t>
            </a:r>
            <a:endParaRPr 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EB3702-CD8D-6BB3-C3D7-200F411F2726}"/>
              </a:ext>
            </a:extLst>
          </p:cNvPr>
          <p:cNvSpPr txBox="1"/>
          <p:nvPr/>
        </p:nvSpPr>
        <p:spPr>
          <a:xfrm>
            <a:off x="6941654" y="1839118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D3ACA3-F605-DE59-EA88-0FABD76FC307}"/>
              </a:ext>
            </a:extLst>
          </p:cNvPr>
          <p:cNvSpPr txBox="1"/>
          <p:nvPr/>
        </p:nvSpPr>
        <p:spPr>
          <a:xfrm>
            <a:off x="8988828" y="2085403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6B9008-08E8-68C7-7042-E14A21C09F05}"/>
              </a:ext>
            </a:extLst>
          </p:cNvPr>
          <p:cNvSpPr txBox="1"/>
          <p:nvPr/>
        </p:nvSpPr>
        <p:spPr>
          <a:xfrm>
            <a:off x="9009148" y="2327474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4F9E4D-CB6E-010D-11E9-CE7BAD41A6FD}"/>
              </a:ext>
            </a:extLst>
          </p:cNvPr>
          <p:cNvSpPr txBox="1"/>
          <p:nvPr/>
        </p:nvSpPr>
        <p:spPr>
          <a:xfrm>
            <a:off x="8503920" y="219998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9BE11C8-37FC-B3BF-C383-7F6D610428B2}"/>
              </a:ext>
            </a:extLst>
          </p:cNvPr>
          <p:cNvCxnSpPr>
            <a:cxnSpLocks/>
          </p:cNvCxnSpPr>
          <p:nvPr/>
        </p:nvCxnSpPr>
        <p:spPr>
          <a:xfrm flipV="1">
            <a:off x="8843585" y="2199985"/>
            <a:ext cx="262285" cy="135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F08504-7341-A147-3BED-25A23FA5BCF4}"/>
              </a:ext>
            </a:extLst>
          </p:cNvPr>
          <p:cNvCxnSpPr>
            <a:cxnSpLocks/>
          </p:cNvCxnSpPr>
          <p:nvPr/>
        </p:nvCxnSpPr>
        <p:spPr>
          <a:xfrm>
            <a:off x="8837320" y="2342814"/>
            <a:ext cx="268550" cy="12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3550B75-D8D0-528E-E2E6-C3E5D930B955}"/>
              </a:ext>
            </a:extLst>
          </p:cNvPr>
          <p:cNvSpPr txBox="1"/>
          <p:nvPr/>
        </p:nvSpPr>
        <p:spPr>
          <a:xfrm>
            <a:off x="7609305" y="1693439"/>
            <a:ext cx="17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External Group Dependency – unknown ETA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F6BA8CE-EB0A-5D09-1615-3E9DD33DC0AC}"/>
              </a:ext>
            </a:extLst>
          </p:cNvPr>
          <p:cNvSpPr/>
          <p:nvPr/>
        </p:nvSpPr>
        <p:spPr>
          <a:xfrm>
            <a:off x="3701725" y="2485570"/>
            <a:ext cx="1155746" cy="445132"/>
          </a:xfrm>
          <a:prstGeom prst="rect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Cobra “Freeze Copy” monthly refresh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139615A-D426-CEA3-E6D9-4E8213B06743}"/>
              </a:ext>
            </a:extLst>
          </p:cNvPr>
          <p:cNvSpPr txBox="1"/>
          <p:nvPr/>
        </p:nvSpPr>
        <p:spPr>
          <a:xfrm>
            <a:off x="4856948" y="2459816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5856F8-4FDB-63CF-B2C1-9B78888702E9}"/>
              </a:ext>
            </a:extLst>
          </p:cNvPr>
          <p:cNvSpPr txBox="1"/>
          <p:nvPr/>
        </p:nvSpPr>
        <p:spPr>
          <a:xfrm>
            <a:off x="4836537" y="2688749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656683-2F45-5292-178E-F4B654684EE6}"/>
              </a:ext>
            </a:extLst>
          </p:cNvPr>
          <p:cNvSpPr txBox="1"/>
          <p:nvPr/>
        </p:nvSpPr>
        <p:spPr>
          <a:xfrm>
            <a:off x="5141743" y="2527940"/>
            <a:ext cx="172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External Group Dependency – unknown ETA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C5898E4-3267-335C-A7B7-413A426A0BD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4857471" y="2708136"/>
            <a:ext cx="4733569" cy="46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D4AA25-6947-7932-13D0-033131843560}"/>
              </a:ext>
            </a:extLst>
          </p:cNvPr>
          <p:cNvSpPr/>
          <p:nvPr/>
        </p:nvSpPr>
        <p:spPr>
          <a:xfrm>
            <a:off x="6534196" y="2894310"/>
            <a:ext cx="2017620" cy="35468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Rogue1 Lower SDLC Environment Refresh Process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02F6A2-3F18-A91E-1165-D49E99463AEC}"/>
              </a:ext>
            </a:extLst>
          </p:cNvPr>
          <p:cNvSpPr txBox="1"/>
          <p:nvPr/>
        </p:nvSpPr>
        <p:spPr>
          <a:xfrm>
            <a:off x="8544651" y="2834960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7DD75D-8277-768C-67DC-73A992D5277C}"/>
              </a:ext>
            </a:extLst>
          </p:cNvPr>
          <p:cNvSpPr txBox="1"/>
          <p:nvPr/>
        </p:nvSpPr>
        <p:spPr>
          <a:xfrm>
            <a:off x="8564971" y="3077031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9A63A72-AEFA-CF2E-3BC3-73F340085F45}"/>
              </a:ext>
            </a:extLst>
          </p:cNvPr>
          <p:cNvSpPr txBox="1"/>
          <p:nvPr/>
        </p:nvSpPr>
        <p:spPr>
          <a:xfrm>
            <a:off x="8873622" y="2944388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87263-1817-1DA8-50EF-7AC11D4A5DDF}"/>
              </a:ext>
            </a:extLst>
          </p:cNvPr>
          <p:cNvSpPr/>
          <p:nvPr/>
        </p:nvSpPr>
        <p:spPr>
          <a:xfrm>
            <a:off x="7971851" y="3360524"/>
            <a:ext cx="811031" cy="561017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SQL Server </a:t>
            </a:r>
            <a:r>
              <a:rPr lang="en-US" sz="1000" dirty="0" err="1"/>
              <a:t>SuperUser</a:t>
            </a:r>
            <a:r>
              <a:rPr lang="en-US" sz="1000" dirty="0"/>
              <a:t> AD Creation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9F8839-C2C2-B215-C1E1-4327208096F0}"/>
              </a:ext>
            </a:extLst>
          </p:cNvPr>
          <p:cNvSpPr/>
          <p:nvPr/>
        </p:nvSpPr>
        <p:spPr>
          <a:xfrm>
            <a:off x="4960389" y="4783150"/>
            <a:ext cx="903617" cy="375868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SAP ETL Host (PROD)</a:t>
            </a:r>
            <a:endParaRPr 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FF2889-162A-9918-765F-77A462768771}"/>
              </a:ext>
            </a:extLst>
          </p:cNvPr>
          <p:cNvSpPr txBox="1"/>
          <p:nvPr/>
        </p:nvSpPr>
        <p:spPr>
          <a:xfrm>
            <a:off x="5846019" y="4686544"/>
            <a:ext cx="48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4C3B2-A322-AB22-E2C8-B048AA8E206C}"/>
              </a:ext>
            </a:extLst>
          </p:cNvPr>
          <p:cNvSpPr txBox="1"/>
          <p:nvPr/>
        </p:nvSpPr>
        <p:spPr>
          <a:xfrm>
            <a:off x="5866339" y="4928615"/>
            <a:ext cx="464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JG</a:t>
            </a:r>
          </a:p>
        </p:txBody>
      </p:sp>
    </p:spTree>
    <p:extLst>
      <p:ext uri="{BB962C8B-B14F-4D97-AF65-F5344CB8AC3E}">
        <p14:creationId xmlns:p14="http://schemas.microsoft.com/office/powerpoint/2010/main" val="19732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23814</TotalTime>
  <Words>1265</Words>
  <Application>Microsoft Office PowerPoint</Application>
  <PresentationFormat>Widescreen</PresentationFormat>
  <Paragraphs>150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DB Solutions – Near Term Work (Strategic)</vt:lpstr>
      <vt:lpstr>DB Solutions – Near Term Work (Tactical)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9</cp:revision>
  <dcterms:created xsi:type="dcterms:W3CDTF">2024-01-15T20:09:42Z</dcterms:created>
  <dcterms:modified xsi:type="dcterms:W3CDTF">2024-02-16T03:00:27Z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2024-01-15T22:37:43Z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c42cad5b-0365-41bc-8122-d2bc17af96e1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