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3" r:id="rId2"/>
    <p:sldId id="293" r:id="rId3"/>
    <p:sldId id="294" r:id="rId4"/>
    <p:sldId id="295" r:id="rId5"/>
    <p:sldId id="296" r:id="rId6"/>
    <p:sldId id="27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786633-6DC4-4A51-9CD4-47AEEC3A65C1}" v="14" dt="2024-01-30T18:15:3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9652C-B575-4134-B77F-232E96D84AA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C4027-2953-43DF-BF31-7A47ACA2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/>
              <a:t>DB Instance Security MVP </a:t>
            </a:r>
            <a:r>
              <a:rPr lang="en-US" dirty="0"/>
              <a:t>– AD Group standard created, implemented (SEE SUBSEQUENT SLIDES)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b="1" dirty="0"/>
              <a:t>Socialize MVP with associated IT groups </a:t>
            </a:r>
            <a:r>
              <a:rPr lang="en-US" dirty="0"/>
              <a:t>– HOW TO MAKE THIS STICK?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Is there a SharePoint or Confluence page where we can publish MVPs and Standards, etc.?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 </a:t>
            </a:r>
            <a:r>
              <a:rPr lang="en-US" b="1" dirty="0"/>
              <a:t>Standards</a:t>
            </a:r>
            <a:r>
              <a:rPr lang="en-US" dirty="0"/>
              <a:t> – should probably be 2 tasks; identify old, then create / implement new.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This is currently underway, but unstructured and frequently sidetracked with ad-hoc requests / priority shifts that oftentimes reinforce or add to standards that are lacking.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Identification happens organically (</a:t>
            </a:r>
            <a:r>
              <a:rPr lang="en-US" i="1" dirty="0"/>
              <a:t>see Jira / Rogue1 replication</a:t>
            </a:r>
            <a:r>
              <a:rPr lang="en-US" dirty="0"/>
              <a:t>), tracking over time is difficult.  Expect to be ongoing.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 </a:t>
            </a:r>
            <a:r>
              <a:rPr lang="en-US" b="1" dirty="0"/>
              <a:t>DB Security Request Process </a:t>
            </a:r>
            <a:r>
              <a:rPr lang="en-US" dirty="0"/>
              <a:t>– HOW TO MAKE THIS STICK?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 have already created a comprehensive diagram outlining how these requests should flow in JSM.  (SEE SUBSEQUENT SLIDES)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Perception is that this subject area is poorly understood outside of our group.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Some of this can be mitigated by granting us the ability to manage AD / Entra objects that access the database layer for starters.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This is a good example of a place where standards are (</a:t>
            </a:r>
            <a:r>
              <a:rPr lang="en-US" i="1" dirty="0"/>
              <a:t>woefully</a:t>
            </a:r>
            <a:r>
              <a:rPr lang="en-US" dirty="0"/>
              <a:t>) lacking, yet requests come in regularly from all angles.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Propose that I develop “lines in the sand” proposal that satisfies Cyber insight requirement.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i.e. Cyber should have policy oversight / approval at the </a:t>
            </a:r>
            <a:r>
              <a:rPr lang="en-US" b="1" dirty="0"/>
              <a:t>SOLUTION</a:t>
            </a:r>
            <a:r>
              <a:rPr lang="en-US" dirty="0"/>
              <a:t> scope, in collaboration with the solution owners to approve general access to a solution (</a:t>
            </a:r>
            <a:r>
              <a:rPr lang="en-US" i="1" dirty="0"/>
              <a:t>e.g. “Cobra”, or “SAP”, or “Jira”, etc</a:t>
            </a:r>
            <a:r>
              <a:rPr lang="en-US" dirty="0"/>
              <a:t>.) 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Once within the database layer, they’re out of their depth and should hand the ball to us. 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dirty="0"/>
              <a:t>At this point, having already obtained </a:t>
            </a:r>
            <a:r>
              <a:rPr lang="en-US" dirty="0" err="1"/>
              <a:t>Cyber’s</a:t>
            </a:r>
            <a:r>
              <a:rPr lang="en-US" dirty="0"/>
              <a:t> approval, we work with the solution owners to determine HOW to provision access (</a:t>
            </a:r>
            <a:r>
              <a:rPr lang="en-US" i="1" dirty="0"/>
              <a:t>– what type, where within the solution, etc.</a:t>
            </a:r>
            <a:r>
              <a:rPr lang="en-US" dirty="0"/>
              <a:t>)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dirty="0"/>
              <a:t>Example:  Jira / Rogue1 replication.  Cyber should not be proposing (1) “</a:t>
            </a:r>
            <a:r>
              <a:rPr lang="en-US" i="1" dirty="0"/>
              <a:t>create a view</a:t>
            </a:r>
            <a:r>
              <a:rPr lang="en-US" dirty="0"/>
              <a:t>”, and (2) “</a:t>
            </a:r>
            <a:r>
              <a:rPr lang="en-US" i="1" dirty="0"/>
              <a:t>provide oversight to the views</a:t>
            </a:r>
            <a:r>
              <a:rPr lang="en-US" dirty="0"/>
              <a:t>”.  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The justification given for this was “</a:t>
            </a:r>
            <a:r>
              <a:rPr lang="en-US" i="1" dirty="0"/>
              <a:t>I know how SQL works</a:t>
            </a:r>
            <a:r>
              <a:rPr lang="en-US" dirty="0"/>
              <a:t>” when they do not understand that instance level access differs from database level access and that database access can be further refined.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The justification given for this was “</a:t>
            </a:r>
            <a:r>
              <a:rPr lang="en-US" i="1" dirty="0"/>
              <a:t>I know how views work</a:t>
            </a:r>
            <a:r>
              <a:rPr lang="en-US" dirty="0"/>
              <a:t>” when in fact they do not understand that users are not able to create new views or change existing views by default.  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Nevertheless, Cyber will be granted the appropriate level of access to spot-check the DDL layer of the Jira database replica in Rogue1. 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   </a:t>
            </a:r>
            <a:r>
              <a:rPr lang="en-US" b="1" dirty="0"/>
              <a:t>AZURE</a:t>
            </a:r>
            <a:r>
              <a:rPr lang="en-US" dirty="0"/>
              <a:t> – Good example of changing the tires on the car while it’s speeding down the highway.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Current environment lacks standards, has many misconfigurations, and environment management responsibility is unclear / ineffective.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We would like to expand our level of influence over the environment so that we can effectively manage it.  - HOW TO IMPLEMENT WITHOUT “STEPPING ON TOES”?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While our access is restricted, our ability to produce solutions and comprehensively manage the environment is at risk.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6.    </a:t>
            </a:r>
            <a:r>
              <a:rPr lang="en-US" b="1" dirty="0"/>
              <a:t>Evaluate Full SDLC Solutions (group 1) </a:t>
            </a:r>
            <a:r>
              <a:rPr lang="en-US" dirty="0"/>
              <a:t>– NERVE scope definition ongoing (</a:t>
            </a:r>
            <a:r>
              <a:rPr lang="en-US" i="1" dirty="0"/>
              <a:t>Jeff Lis on paternity leave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Outline of BASIC workflow for Solution Access / Permission Request. 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openly acknowledges that all solution owners are not typically aware of deep level permission schemes for each component within the solution they own.  As a result, I’ve only completed mapping out the instance and database workflows.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Solutions have many interrelated components, all of which are the responsibility of one person or function.  </a:t>
            </a:r>
          </a:p>
          <a:p>
            <a:endParaRPr lang="en-US" dirty="0"/>
          </a:p>
          <a:p>
            <a:r>
              <a:rPr lang="en-US" dirty="0"/>
              <a:t>That person (or function) should approve or deny access to the SOLUTION, and from there, downstream requests for permissions should be invoked accordingly as illustrated in this diagram.</a:t>
            </a:r>
          </a:p>
          <a:p>
            <a:endParaRPr lang="en-US" dirty="0"/>
          </a:p>
          <a:p>
            <a:r>
              <a:rPr lang="en-US" dirty="0"/>
              <a:t>This requires multiple workflows, potentially at the Application layer, the Host / Server layer, and the “Database” layer – which is actually the </a:t>
            </a:r>
            <a:r>
              <a:rPr lang="en-US" b="1" dirty="0"/>
              <a:t>Instance </a:t>
            </a:r>
            <a:r>
              <a:rPr lang="en-US" dirty="0"/>
              <a:t>layer, </a:t>
            </a:r>
            <a:r>
              <a:rPr lang="en-US" b="1" dirty="0"/>
              <a:t>Database </a:t>
            </a:r>
            <a:r>
              <a:rPr lang="en-US" dirty="0"/>
              <a:t>layer, </a:t>
            </a:r>
            <a:r>
              <a:rPr lang="en-US" b="1" dirty="0"/>
              <a:t>Schema </a:t>
            </a:r>
            <a:r>
              <a:rPr lang="en-US" dirty="0"/>
              <a:t>layer, </a:t>
            </a:r>
            <a:r>
              <a:rPr lang="en-US" b="1" dirty="0"/>
              <a:t>Object </a:t>
            </a:r>
            <a:r>
              <a:rPr lang="en-US" dirty="0"/>
              <a:t>layer, and so on and so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instance layer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database layer workflow, illustrating the 2 standards we’ve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Possessing subject matter expertise in all the disciplines listed has been a key differentiator for me, relative to my peers in the industry throughout my 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2A93-07C7-486B-A872-D10735F321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0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brainstorming used to inform slide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2A93-07C7-486B-A872-D10735F321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02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27D7-14E8-186D-B904-2ABBED6D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B0AB-2FF1-B7C8-A8BF-FEC17FD5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2862-263C-B54B-8E2D-9EF0FA64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8E4A-2849-5056-CE5E-6DDB0042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0E90-1FC7-9BD6-A30C-BC56B707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A212-24D7-7EBE-2DE9-46DF88F5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D2CD-42CD-FBAA-431B-B5F1D32C3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78BEF-F922-279A-DCAA-A33409E3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C48B-4DC5-48EB-0C08-2BFADA41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51CF-4FD6-2191-0702-CFA092D9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B9E6-71A8-CE21-AC51-081686B5D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71E17-B217-B9B7-C174-9F832A8E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99F0-828E-110B-1092-2751A8AA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3485-C3A2-5451-6B08-DF177722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9D2B-DF7C-DEBB-60F2-05F1B64C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63B80BB9-439B-4AF9-A421-F684C4C6F1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/>
          <a:srcRect l="1635" t="2949" r="1182" b="2299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65C8963F-DE8A-49DE-B04F-A5B91C3640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3404" y="2966443"/>
            <a:ext cx="4145192" cy="103865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©Sierra Space Corporation">
            <a:extLst>
              <a:ext uri="{FF2B5EF4-FFF2-40B4-BE49-F238E27FC236}">
                <a16:creationId xmlns:a16="http://schemas.microsoft.com/office/drawing/2014/main" id="{45D53267-5755-4B86-8928-4550126393D6}"/>
              </a:ext>
            </a:extLst>
          </p:cNvPr>
          <p:cNvSpPr txBox="1"/>
          <p:nvPr userDrawn="1"/>
        </p:nvSpPr>
        <p:spPr>
          <a:xfrm>
            <a:off x="1503993" y="6500922"/>
            <a:ext cx="9184012" cy="20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spAutoFit/>
          </a:bodyPr>
          <a:lstStyle>
            <a:lvl1pPr algn="ctr" defTabSz="457200">
              <a:lnSpc>
                <a:spcPct val="120000"/>
              </a:lnSpc>
              <a:spcBef>
                <a:spcPts val="1500"/>
              </a:spcBef>
              <a:defRPr sz="1500" cap="all" spc="1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751"/>
              <a:t>©Sierra Space Corporation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A9C5694-63E7-4B26-B799-D570C101D2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739" y="2051642"/>
            <a:ext cx="3202517" cy="315085"/>
          </a:xfrm>
          <a:prstGeom prst="rect">
            <a:avLst/>
          </a:prstGeom>
          <a:ln w="12700">
            <a:miter lim="400000"/>
          </a:ln>
        </p:spPr>
        <p:txBody>
          <a:bodyPr lIns="25717" tIns="25717" rIns="25717" bIns="25717">
            <a:spAutoFit/>
          </a:bodyPr>
          <a:lstStyle>
            <a:lvl1pPr marL="0" indent="0" algn="ctr">
              <a:buNone/>
              <a:defRPr lang="en-US" sz="1900" b="1" cap="all" spc="507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 algn="ctr" defTabSz="914377"/>
            <a:r>
              <a:rPr lang="en-US"/>
              <a:t>2023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6D5E2B5-4F79-4F4E-8872-AE1608DEB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4262" y="4739282"/>
            <a:ext cx="6423471" cy="315085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 algn="ctr">
              <a:buNone/>
              <a:defRPr lang="en-US" sz="1900" b="1" cap="all" spc="507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900"/>
              <a:t>Title Goes Here</a:t>
            </a:r>
          </a:p>
        </p:txBody>
      </p:sp>
      <p:pic>
        <p:nvPicPr>
          <p:cNvPr id="11" name="Image">
            <a:extLst>
              <a:ext uri="{FF2B5EF4-FFF2-40B4-BE49-F238E27FC236}">
                <a16:creationId xmlns:a16="http://schemas.microsoft.com/office/drawing/2014/main" id="{67DDDD92-1241-498E-97D2-5500D9FFCE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330" y="302110"/>
            <a:ext cx="553589" cy="5535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195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4-Q1-4Mos-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BEB94A-0452-5E06-AE12-B1676688A80C}"/>
              </a:ext>
            </a:extLst>
          </p:cNvPr>
          <p:cNvSpPr/>
          <p:nvPr userDrawn="1"/>
        </p:nvSpPr>
        <p:spPr>
          <a:xfrm>
            <a:off x="2304363" y="1116051"/>
            <a:ext cx="639984" cy="5208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E51CA-C811-C90E-D6CA-623DE68077B9}"/>
              </a:ext>
            </a:extLst>
          </p:cNvPr>
          <p:cNvSpPr/>
          <p:nvPr userDrawn="1"/>
        </p:nvSpPr>
        <p:spPr>
          <a:xfrm>
            <a:off x="2988335" y="1116051"/>
            <a:ext cx="639984" cy="5208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3" y="75767"/>
            <a:ext cx="8229601" cy="44513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24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-Dec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73153" y="6656496"/>
            <a:ext cx="305692" cy="192360"/>
          </a:xfrm>
          <a:prstGeom prst="rect">
            <a:avLst/>
          </a:prstGeom>
        </p:spPr>
        <p:txBody>
          <a:bodyPr anchor="b" anchorCtr="0"/>
          <a:lstStyle>
            <a:lvl1pPr algn="l">
              <a:defRPr sz="8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695963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Dec-23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9490045" y="643995"/>
            <a:ext cx="116271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Mar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3793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Jan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6841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Feb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246164" y="6428159"/>
            <a:ext cx="11363297" cy="215445"/>
            <a:chOff x="424651" y="6566356"/>
            <a:chExt cx="8522464" cy="215443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15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22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29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25</a:t>
              </a:r>
            </a:p>
          </p:txBody>
        </p:sp>
        <p:sp>
          <p:nvSpPr>
            <p:cNvPr id="205" name="TextBox 204"/>
            <p:cNvSpPr txBox="1"/>
            <p:nvPr userDrawn="1"/>
          </p:nvSpPr>
          <p:spPr>
            <a:xfrm>
              <a:off x="2899558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18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11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27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89561" y="6347575"/>
            <a:ext cx="11277600" cy="4355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73146" y="1062685"/>
            <a:ext cx="3720165" cy="5275747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2279148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3642360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4268736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4931932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5595128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8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6258324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6921520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7584718" y="1111497"/>
            <a:ext cx="3265" cy="52219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8251177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8914373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9577569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10240765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10903961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11567160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89561" y="1071895"/>
            <a:ext cx="11277600" cy="4555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615952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952756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89560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953949" y="1067240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99821" y="260131"/>
            <a:ext cx="1259320" cy="203133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11569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011D-F38D-53E9-C12C-CC81F989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BE49-F0C7-D89D-ECF9-7014317C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BF37-C501-7545-2C2A-44C26951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F537-DD92-DDA1-0018-1D330690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F1BF-34A4-A014-D5DB-1E9C6747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D334-1DE0-198C-8EDD-806CE199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B637-E56F-0B1F-3887-2E971FF3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6056-1C8B-6B48-3A94-5588C157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134F-0630-7EEB-41E0-F7573F4C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53B6-0DE7-8E63-6910-F50DE33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D606-FCB6-FA31-3CB1-99F2A69E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D7C2-9984-37C6-B18D-9B3D83718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FE582-3B3A-0F21-3A79-969A3845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37A6-A1F7-BB83-AD31-E48B0E19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4DF5-8A31-ECAB-B2B5-EEF69F14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A9126-EC85-325A-B51D-F421857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CAE9-D3B8-424F-07E7-E5B20DEA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A8BE-5711-FEB6-7F04-5788AA34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5C06E-009B-02E5-ED05-2CB6E9AB7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3C56-6EE9-5EDA-8838-67BC044D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17F9A-779C-3068-2DA2-DAC8D97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CC8F9-F72C-586C-EAB1-2E3B498A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E23B8-664C-E53A-44C2-AE132502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C9B80-2216-D9C1-66F6-3FA127F9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9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F958-650C-23F2-6B11-FCFA5906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CCD72-D467-46E0-3450-06E3183D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9DDF8-19BD-09FB-F1B7-C4AFA475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86023-341D-0DA2-0C0E-F977FB47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C980D-2054-4CDA-33BA-4D40989A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23E7D-32C3-C4ED-0F3B-6A59EC1B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18C45-6AEB-29F2-F620-37C9F70C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B071-B3B5-9EE6-22E5-A33D2363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C39-69DB-E861-190C-97D55BCB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8AAA-BA05-7DA8-598B-EF140D81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8405-9EE9-9F48-5AE9-A98AF4D8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91E4-040C-A700-1EF2-AE154E93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0D945-67F4-C38D-0C30-89FC5521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868E-9698-360D-C43B-7CCE7A69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81552-AD5B-2010-39E5-04A6FD2DE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D11E6-53C4-FD8B-1D6A-102D034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C45E8-7440-FBE8-46A0-73AEE502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D3661-51C9-C23E-BF8A-A784A2AD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AD48-26F7-5DC4-587F-07B6974D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73244-936C-4EC9-5B5F-665FE15B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4AEC-DEB2-6F90-0F71-05D3E1D2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94E3-DD5D-A66B-3FE9-DE93E9B2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8B71-5098-B9CC-40CE-4BA36E0A2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6405-A726-FBDC-5F15-B7F3DC65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406F-C2BC-323D-4F16-3E97326C372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7025" y="6642100"/>
            <a:ext cx="906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86910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2B00C-5B00-4978-819D-8478CB6A6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AC9E-3371-41E8-81C4-3EE963BA7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4262" y="4739282"/>
            <a:ext cx="6423471" cy="315085"/>
          </a:xfrm>
        </p:spPr>
        <p:txBody>
          <a:bodyPr/>
          <a:lstStyle/>
          <a:p>
            <a:r>
              <a:rPr lang="en-US" dirty="0"/>
              <a:t>DATABASE SOLUTIONS Roadmap</a:t>
            </a:r>
          </a:p>
        </p:txBody>
      </p:sp>
    </p:spTree>
    <p:extLst>
      <p:ext uri="{BB962C8B-B14F-4D97-AF65-F5344CB8AC3E}">
        <p14:creationId xmlns:p14="http://schemas.microsoft.com/office/powerpoint/2010/main" val="427853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4876-0FBB-3845-EA0C-7346D17B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– Near Term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BAE7F-8A4B-BFDF-AB52-049999E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2</a:t>
            </a:fld>
            <a:r>
              <a:rPr lang="en-US"/>
              <a:t>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F34C5-3737-250A-9EF5-0FAE8AED70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99208" y="260131"/>
            <a:ext cx="1159933" cy="203133"/>
          </a:xfrm>
        </p:spPr>
        <p:txBody>
          <a:bodyPr/>
          <a:lstStyle/>
          <a:p>
            <a:r>
              <a:rPr lang="en-US" dirty="0"/>
              <a:t> Last Update:  2024-01-30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C52B-F847-8B5E-D546-4B5F672C4082}"/>
              </a:ext>
            </a:extLst>
          </p:cNvPr>
          <p:cNvSpPr/>
          <p:nvPr/>
        </p:nvSpPr>
        <p:spPr>
          <a:xfrm>
            <a:off x="7977590" y="1265870"/>
            <a:ext cx="112602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MVP with associated IT groups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75C0C-2AD0-C446-5232-01229506126E}"/>
              </a:ext>
            </a:extLst>
          </p:cNvPr>
          <p:cNvSpPr/>
          <p:nvPr/>
        </p:nvSpPr>
        <p:spPr>
          <a:xfrm>
            <a:off x="4924809" y="2820104"/>
            <a:ext cx="3998275" cy="49530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Identify junk / legacy standards. 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 Create / implement new standards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83AE0-E561-F4F8-1A04-CD3DCFC528F0}"/>
              </a:ext>
            </a:extLst>
          </p:cNvPr>
          <p:cNvSpPr/>
          <p:nvPr/>
        </p:nvSpPr>
        <p:spPr>
          <a:xfrm>
            <a:off x="5817615" y="1745497"/>
            <a:ext cx="3105469" cy="44149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DB Environment </a:t>
            </a:r>
            <a:r>
              <a:rPr lang="en-US" sz="1000" b="1" dirty="0"/>
              <a:t>Baseline </a:t>
            </a:r>
            <a:r>
              <a:rPr lang="en-US" sz="1000" dirty="0"/>
              <a:t>State (DEV)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67C131-42E4-8374-68B3-6DBC682FADEF}"/>
              </a:ext>
            </a:extLst>
          </p:cNvPr>
          <p:cNvSpPr/>
          <p:nvPr/>
        </p:nvSpPr>
        <p:spPr>
          <a:xfrm>
            <a:off x="5815277" y="1278656"/>
            <a:ext cx="216231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Environment </a:t>
            </a:r>
            <a:r>
              <a:rPr lang="en-US" sz="1000" dirty="0"/>
              <a:t>MVP State (DEV)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534871-E4DE-9552-BA60-D1483D798A54}"/>
              </a:ext>
            </a:extLst>
          </p:cNvPr>
          <p:cNvSpPr/>
          <p:nvPr/>
        </p:nvSpPr>
        <p:spPr>
          <a:xfrm>
            <a:off x="5797014" y="2196212"/>
            <a:ext cx="3126070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Inventory / Categorize / Group  </a:t>
            </a:r>
            <a:r>
              <a:rPr lang="en-US" sz="1000" b="1" dirty="0"/>
              <a:t>DB Environment (</a:t>
            </a:r>
            <a:r>
              <a:rPr lang="en-US" sz="1000" dirty="0"/>
              <a:t>DEV)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19843-7A4B-3DB0-5B94-7786A90E11DA}"/>
              </a:ext>
            </a:extLst>
          </p:cNvPr>
          <p:cNvSpPr/>
          <p:nvPr/>
        </p:nvSpPr>
        <p:spPr>
          <a:xfrm>
            <a:off x="4959637" y="3763149"/>
            <a:ext cx="258416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DB Security Request</a:t>
            </a:r>
            <a:r>
              <a:rPr lang="en-US" sz="1000" b="1" dirty="0"/>
              <a:t> Process </a:t>
            </a:r>
            <a:r>
              <a:rPr lang="en-US" sz="1000" dirty="0"/>
              <a:t>(Basic)</a:t>
            </a:r>
          </a:p>
        </p:txBody>
      </p:sp>
      <p:sp>
        <p:nvSpPr>
          <p:cNvPr id="28" name="Callout: Double Bent Line with Border and Accent Bar 27">
            <a:extLst>
              <a:ext uri="{FF2B5EF4-FFF2-40B4-BE49-F238E27FC236}">
                <a16:creationId xmlns:a16="http://schemas.microsoft.com/office/drawing/2014/main" id="{A22FC8B7-7ACC-9879-EA0A-E8A56152551B}"/>
              </a:ext>
            </a:extLst>
          </p:cNvPr>
          <p:cNvSpPr/>
          <p:nvPr/>
        </p:nvSpPr>
        <p:spPr>
          <a:xfrm>
            <a:off x="1285017" y="3492017"/>
            <a:ext cx="2037553" cy="438150"/>
          </a:xfrm>
          <a:prstGeom prst="accentBorderCallout3">
            <a:avLst>
              <a:gd name="adj1" fmla="val 44257"/>
              <a:gd name="adj2" fmla="val 102875"/>
              <a:gd name="adj3" fmla="val 48895"/>
              <a:gd name="adj4" fmla="val 123652"/>
              <a:gd name="adj5" fmla="val 74493"/>
              <a:gd name="adj6" fmla="val 148716"/>
              <a:gd name="adj7" fmla="val 108325"/>
              <a:gd name="adj8" fmla="val 179216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**CRITICAL**</a:t>
            </a:r>
          </a:p>
          <a:p>
            <a:pPr algn="ctr"/>
            <a:r>
              <a:rPr lang="en-US" sz="1100" b="1" u="sng" dirty="0">
                <a:solidFill>
                  <a:srgbClr val="FF0000"/>
                </a:solidFill>
              </a:rPr>
              <a:t>MANY</a:t>
            </a:r>
            <a:r>
              <a:rPr lang="en-US" sz="1100" dirty="0">
                <a:solidFill>
                  <a:srgbClr val="FF0000"/>
                </a:solidFill>
              </a:rPr>
              <a:t> knock-on effects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60F051-AD11-AA0D-43FF-6EC3D349A8DC}"/>
              </a:ext>
            </a:extLst>
          </p:cNvPr>
          <p:cNvSpPr/>
          <p:nvPr/>
        </p:nvSpPr>
        <p:spPr>
          <a:xfrm>
            <a:off x="11218419" y="3545056"/>
            <a:ext cx="1126029" cy="13541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evaluation findings, proposed MVP, and standardization with associated IT groups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5EB1B3-716C-71D1-8F2A-30722D4C278F}"/>
              </a:ext>
            </a:extLst>
          </p:cNvPr>
          <p:cNvSpPr/>
          <p:nvPr/>
        </p:nvSpPr>
        <p:spPr>
          <a:xfrm>
            <a:off x="8923084" y="3545057"/>
            <a:ext cx="2275381" cy="44149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</a:t>
            </a:r>
            <a:r>
              <a:rPr lang="en-US" sz="1000" b="1" dirty="0"/>
              <a:t>DB Environment </a:t>
            </a:r>
            <a:r>
              <a:rPr lang="en-US" sz="1000" dirty="0"/>
              <a:t>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34F85-0340-2109-760A-22D2CD579710}"/>
              </a:ext>
            </a:extLst>
          </p:cNvPr>
          <p:cNvSpPr/>
          <p:nvPr/>
        </p:nvSpPr>
        <p:spPr>
          <a:xfrm>
            <a:off x="8923084" y="4005093"/>
            <a:ext cx="227538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Environment </a:t>
            </a:r>
            <a:r>
              <a:rPr lang="en-US" sz="1000" dirty="0"/>
              <a:t>MVP State 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85509E-AD2A-7499-D33D-7DB47FFCDA69}"/>
              </a:ext>
            </a:extLst>
          </p:cNvPr>
          <p:cNvSpPr/>
          <p:nvPr/>
        </p:nvSpPr>
        <p:spPr>
          <a:xfrm>
            <a:off x="8932878" y="4457735"/>
            <a:ext cx="227538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Retrofit Full SDLC Solutions to conform to cohesive standards 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75A0-BFD8-8F13-BF9C-EB71310677D4}"/>
              </a:ext>
            </a:extLst>
          </p:cNvPr>
          <p:cNvSpPr/>
          <p:nvPr/>
        </p:nvSpPr>
        <p:spPr>
          <a:xfrm>
            <a:off x="5601860" y="4944509"/>
            <a:ext cx="3229320" cy="354680"/>
          </a:xfrm>
          <a:prstGeom prst="rect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Full SDLC Solution 1 Baseline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F5B25F-B665-24C4-B35A-BD315A1F5FC1}"/>
              </a:ext>
            </a:extLst>
          </p:cNvPr>
          <p:cNvSpPr/>
          <p:nvPr/>
        </p:nvSpPr>
        <p:spPr>
          <a:xfrm>
            <a:off x="8932878" y="5361050"/>
            <a:ext cx="2776205" cy="3546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Standardize Full SDLC Solution (where possible)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D48B85-16D2-7AF2-DDCB-D6F6BFFA32E1}"/>
              </a:ext>
            </a:extLst>
          </p:cNvPr>
          <p:cNvCxnSpPr>
            <a:cxnSpLocks/>
          </p:cNvCxnSpPr>
          <p:nvPr/>
        </p:nvCxnSpPr>
        <p:spPr>
          <a:xfrm>
            <a:off x="8923084" y="1977055"/>
            <a:ext cx="1375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1DA88F-79E7-710B-3A9C-3CACD7FC1A82}"/>
              </a:ext>
            </a:extLst>
          </p:cNvPr>
          <p:cNvCxnSpPr>
            <a:cxnSpLocks/>
          </p:cNvCxnSpPr>
          <p:nvPr/>
        </p:nvCxnSpPr>
        <p:spPr>
          <a:xfrm>
            <a:off x="8932878" y="3079950"/>
            <a:ext cx="19797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3D9A492-04CC-6EEE-D5F0-72ADE2F8370C}"/>
              </a:ext>
            </a:extLst>
          </p:cNvPr>
          <p:cNvSpPr/>
          <p:nvPr/>
        </p:nvSpPr>
        <p:spPr>
          <a:xfrm>
            <a:off x="310203" y="1246569"/>
            <a:ext cx="2162313" cy="44149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Instance Security </a:t>
            </a:r>
            <a:r>
              <a:rPr lang="en-US" sz="1000" dirty="0"/>
              <a:t>MVP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E3F2B-0CF4-B3F0-A3C6-9A115E02499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2472516" y="1467317"/>
            <a:ext cx="188340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42A671-FCCD-3519-C23D-DA7FA7EE4F9C}"/>
              </a:ext>
            </a:extLst>
          </p:cNvPr>
          <p:cNvSpPr txBox="1"/>
          <p:nvPr/>
        </p:nvSpPr>
        <p:spPr>
          <a:xfrm>
            <a:off x="2936947" y="1246569"/>
            <a:ext cx="1487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Completed Early</a:t>
            </a:r>
          </a:p>
        </p:txBody>
      </p:sp>
    </p:spTree>
    <p:extLst>
      <p:ext uri="{BB962C8B-B14F-4D97-AF65-F5344CB8AC3E}">
        <p14:creationId xmlns:p14="http://schemas.microsoft.com/office/powerpoint/2010/main" val="385124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21FB92-FA01-BC76-3F2D-DF41FFD4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76" y="0"/>
            <a:ext cx="8583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589EC-CD3A-87AE-7A3E-9D36AB3C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199574"/>
            <a:ext cx="9707330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0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46928-17EF-A45E-4E81-1FB875842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738" y="0"/>
            <a:ext cx="9120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4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1BB0A4-9536-3D62-503D-8CB102048D7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1568" r="1892" b="500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5A7FF5-20D5-9E96-61E6-6F198FE5857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t="3139" r="1892" b="31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5810</TotalTime>
  <Words>912</Words>
  <Application>Microsoft Office PowerPoint</Application>
  <PresentationFormat>Widescreen</PresentationFormat>
  <Paragraphs>76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PowerPoint Presentation</vt:lpstr>
      <vt:lpstr>DB Solutions – Near Term 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Sierra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McCord, Stephen</dc:creator>
  <cp:lastModifiedBy>McCord, Stephen</cp:lastModifiedBy>
  <cp:revision>4</cp:revision>
  <dcterms:created xsi:type="dcterms:W3CDTF">2024-01-15T20:09:42Z</dcterms:created>
  <dcterms:modified xsi:type="dcterms:W3CDTF">2024-01-30T18:18:16Z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c69870-6a80-4e4b-8783-065f63e27782_Enabled">
    <vt:lpwstr>true</vt:lpwstr>
  </property>
  <property fmtid="{D5CDD505-2E9C-101B-9397-08002B2CF9AE}" pid="3" name="MSIP_Label_f3c69870-6a80-4e4b-8783-065f63e27782_SetDate">
    <vt:lpwstr>2024-01-15T22:37:43Z</vt:lpwstr>
  </property>
  <property fmtid="{D5CDD505-2E9C-101B-9397-08002B2CF9AE}" pid="4" name="MSIP_Label_f3c69870-6a80-4e4b-8783-065f63e27782_Method">
    <vt:lpwstr>Privileged</vt:lpwstr>
  </property>
  <property fmtid="{D5CDD505-2E9C-101B-9397-08002B2CF9AE}" pid="5" name="MSIP_Label_f3c69870-6a80-4e4b-8783-065f63e27782_Name">
    <vt:lpwstr>General Business</vt:lpwstr>
  </property>
  <property fmtid="{D5CDD505-2E9C-101B-9397-08002B2CF9AE}" pid="6" name="MSIP_Label_f3c69870-6a80-4e4b-8783-065f63e27782_SiteId">
    <vt:lpwstr>8d4826a0-e24c-40fe-b5f1-e4c5d7fce467</vt:lpwstr>
  </property>
  <property fmtid="{D5CDD505-2E9C-101B-9397-08002B2CF9AE}" pid="7" name="MSIP_Label_f3c69870-6a80-4e4b-8783-065f63e27782_ActionId">
    <vt:lpwstr>c42cad5b-0365-41bc-8122-d2bc17af96e1</vt:lpwstr>
  </property>
  <property fmtid="{D5CDD505-2E9C-101B-9397-08002B2CF9AE}" pid="8" name="MSIP_Label_f3c69870-6a80-4e4b-8783-065f63e2778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Business</vt:lpwstr>
  </property>
</Properties>
</file>