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1" autoAdjust="0"/>
  </p:normalViewPr>
  <p:slideViewPr>
    <p:cSldViewPr snapToGrid="0">
      <p:cViewPr>
        <p:scale>
          <a:sx n="75" d="100"/>
          <a:sy n="75" d="100"/>
        </p:scale>
        <p:origin x="19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625A091B-DF84-4622-978E-77B616D93FC9}"/>
    <pc:docChg chg="modSld">
      <pc:chgData name="McCord, Stephen" userId="0b2dcabb-2731-4a77-9fa3-6f930043e368" providerId="ADAL" clId="{625A091B-DF84-4622-978E-77B616D93FC9}" dt="2024-02-19T23:10:32.949" v="6" actId="1076"/>
      <pc:docMkLst>
        <pc:docMk/>
      </pc:docMkLst>
      <pc:sldChg chg="modSp mod">
        <pc:chgData name="McCord, Stephen" userId="0b2dcabb-2731-4a77-9fa3-6f930043e368" providerId="ADAL" clId="{625A091B-DF84-4622-978E-77B616D93FC9}" dt="2024-02-19T23:10:32.949" v="6" actId="1076"/>
        <pc:sldMkLst>
          <pc:docMk/>
          <pc:sldMk cId="1410843515" sldId="261"/>
        </pc:sldMkLst>
        <pc:picChg chg="mod">
          <ac:chgData name="McCord, Stephen" userId="0b2dcabb-2731-4a77-9fa3-6f930043e368" providerId="ADAL" clId="{625A091B-DF84-4622-978E-77B616D93FC9}" dt="2024-02-19T23:10:32.949" v="6" actId="1076"/>
          <ac:picMkLst>
            <pc:docMk/>
            <pc:sldMk cId="1410843515" sldId="261"/>
            <ac:picMk id="6" creationId="{43392AAB-A7ED-EC8D-68A1-2D7A3CE3CA39}"/>
          </ac:picMkLst>
        </pc:picChg>
      </pc:sldChg>
    </pc:docChg>
  </pc:docChgLst>
  <pc:docChgLst>
    <pc:chgData name="McCord, Stephen" userId="0b2dcabb-2731-4a77-9fa3-6f930043e368" providerId="ADAL" clId="{3669A575-FD23-442C-A3C1-C8686971C915}"/>
    <pc:docChg chg="modSld">
      <pc:chgData name="McCord, Stephen" userId="0b2dcabb-2731-4a77-9fa3-6f930043e368" providerId="ADAL" clId="{3669A575-FD23-442C-A3C1-C8686971C915}" dt="2024-01-15T19:30:59.822" v="636" actId="20577"/>
      <pc:docMkLst>
        <pc:docMk/>
      </pc:docMkLst>
      <pc:sldChg chg="modNotesTx">
        <pc:chgData name="McCord, Stephen" userId="0b2dcabb-2731-4a77-9fa3-6f930043e368" providerId="ADAL" clId="{3669A575-FD23-442C-A3C1-C8686971C915}" dt="2024-01-15T17:00:15.985" v="395" actId="20577"/>
        <pc:sldMkLst>
          <pc:docMk/>
          <pc:sldMk cId="1329522347" sldId="263"/>
        </pc:sldMkLst>
      </pc:sldChg>
      <pc:sldChg chg="modNotesTx">
        <pc:chgData name="McCord, Stephen" userId="0b2dcabb-2731-4a77-9fa3-6f930043e368" providerId="ADAL" clId="{3669A575-FD23-442C-A3C1-C8686971C915}" dt="2024-01-15T17:28:37.136" v="620" actId="12"/>
        <pc:sldMkLst>
          <pc:docMk/>
          <pc:sldMk cId="1604447573" sldId="264"/>
        </pc:sldMkLst>
      </pc:sldChg>
      <pc:sldChg chg="modNotesTx">
        <pc:chgData name="McCord, Stephen" userId="0b2dcabb-2731-4a77-9fa3-6f930043e368" providerId="ADAL" clId="{3669A575-FD23-442C-A3C1-C8686971C915}" dt="2024-01-15T16:59:02.135" v="393" actId="20577"/>
        <pc:sldMkLst>
          <pc:docMk/>
          <pc:sldMk cId="1799292168" sldId="265"/>
        </pc:sldMkLst>
      </pc:sldChg>
      <pc:sldChg chg="modSp mod">
        <pc:chgData name="McCord, Stephen" userId="0b2dcabb-2731-4a77-9fa3-6f930043e368" providerId="ADAL" clId="{3669A575-FD23-442C-A3C1-C8686971C915}" dt="2024-01-15T19:30:59.822" v="636" actId="20577"/>
        <pc:sldMkLst>
          <pc:docMk/>
          <pc:sldMk cId="978991091" sldId="273"/>
        </pc:sldMkLst>
        <pc:spChg chg="mod">
          <ac:chgData name="McCord, Stephen" userId="0b2dcabb-2731-4a77-9fa3-6f930043e368" providerId="ADAL" clId="{3669A575-FD23-442C-A3C1-C8686971C915}" dt="2024-01-15T19:30:59.822" v="636" actId="20577"/>
          <ac:spMkLst>
            <pc:docMk/>
            <pc:sldMk cId="978991091" sldId="273"/>
            <ac:spMk id="4" creationId="{55500696-8FEA-67E3-338E-67EF39C1B319}"/>
          </ac:spMkLst>
        </pc:spChg>
      </pc:sldChg>
      <pc:sldChg chg="modNotesTx">
        <pc:chgData name="McCord, Stephen" userId="0b2dcabb-2731-4a77-9fa3-6f930043e368" providerId="ADAL" clId="{3669A575-FD23-442C-A3C1-C8686971C915}" dt="2024-01-14T22:33:52.529" v="14" actId="20577"/>
        <pc:sldMkLst>
          <pc:docMk/>
          <pc:sldMk cId="3568238962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782E7-1A54-4CD8-82A8-EF0D596D6BB2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2A93-07C7-486B-A872-D10735F32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believe strongly that we’ll be successful due to our ability to respond rapidly, and offer high-level / high-quality support to critical solutions</a:t>
            </a:r>
          </a:p>
          <a:p>
            <a:endParaRPr lang="en-US" dirty="0"/>
          </a:p>
          <a:p>
            <a:r>
              <a:rPr lang="en-US" dirty="0"/>
              <a:t>We should increase our visibility and let people know where our skills lie</a:t>
            </a:r>
          </a:p>
          <a:p>
            <a:endParaRPr lang="en-US" dirty="0"/>
          </a:p>
          <a:p>
            <a:r>
              <a:rPr lang="en-US" dirty="0"/>
              <a:t>We should cut down on waste / adopt a lean canvas philosophy to managing the DB environment</a:t>
            </a:r>
          </a:p>
          <a:p>
            <a:endParaRPr lang="en-US" dirty="0"/>
          </a:p>
          <a:p>
            <a:r>
              <a:rPr lang="en-US" dirty="0"/>
              <a:t>We should leverage cloud solutions, but we should take a measured approach when determining which of our DB assets should be moved to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4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YEAR LONG VIEW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Retrofit the environment to conform to a default standard where possible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i="1" dirty="0"/>
              <a:t>Considerations:  Precedence constraints, inter-group dependencies, logical / focused groupings of tasks, staff bandwidth, ongoing BAU responsibilities, etc.</a:t>
            </a:r>
          </a:p>
          <a:p>
            <a:pPr marL="228600" indent="-228600">
              <a:buAutoNum type="arabicPeriod"/>
            </a:pPr>
            <a:r>
              <a:rPr lang="en-US" dirty="0"/>
              <a:t>Over time, establish policies, procedures and practices to support the DB environment</a:t>
            </a:r>
          </a:p>
          <a:p>
            <a:pPr marL="228600" indent="-228600">
              <a:buAutoNum type="arabicPeriod"/>
            </a:pPr>
            <a:r>
              <a:rPr lang="en-US" dirty="0"/>
              <a:t>After default procedures have been established, automate those procedures wherever feasible</a:t>
            </a:r>
          </a:p>
          <a:p>
            <a:pPr marL="228600" indent="-228600">
              <a:buAutoNum type="arabicPeriod"/>
            </a:pPr>
            <a:r>
              <a:rPr lang="en-US" dirty="0"/>
              <a:t>Adopt methodical approach to decommissioning unused environment attributes / freeing resources</a:t>
            </a:r>
          </a:p>
          <a:p>
            <a:pPr marL="228600" indent="-228600">
              <a:buAutoNum type="arabicPeriod"/>
            </a:pPr>
            <a:r>
              <a:rPr lang="en-US" dirty="0"/>
              <a:t>Logically organize DEV / UAT DB environments to utilize shared resources</a:t>
            </a:r>
          </a:p>
          <a:p>
            <a:pPr marL="228600" indent="-228600">
              <a:buAutoNum type="arabicPeriod"/>
            </a:pPr>
            <a:r>
              <a:rPr lang="en-US" dirty="0"/>
              <a:t>Utilizing insight gained from retrofit effort, and PPP establishment, migrate on-premises attributes to the cloud where feasible.</a:t>
            </a:r>
          </a:p>
          <a:p>
            <a:pPr marL="228600" indent="-228600">
              <a:buAutoNum type="arabicPeriod"/>
            </a:pPr>
            <a:r>
              <a:rPr lang="en-US" dirty="0"/>
              <a:t>Establish, fine-tune, and reinforce comprehensive monitoring / alerting for DB environment (Idera Diagnostic Manager configuration)</a:t>
            </a:r>
          </a:p>
          <a:p>
            <a:pPr marL="228600" indent="-228600">
              <a:buAutoNum type="arabicPeriod"/>
            </a:pPr>
            <a:r>
              <a:rPr lang="en-US" dirty="0"/>
              <a:t>Evaluate advanced configurations to increase DB environment SLA (HA / DR / Performance / Security)</a:t>
            </a:r>
          </a:p>
          <a:p>
            <a:pPr marL="228600" indent="-228600">
              <a:buAutoNum type="arabicPeriod"/>
            </a:pPr>
            <a:r>
              <a:rPr lang="en-US" dirty="0"/>
              <a:t>Apply white-glove customer service / support to critical solutions</a:t>
            </a:r>
          </a:p>
          <a:p>
            <a:pPr marL="228600" indent="-228600">
              <a:buAutoNum type="arabicPeriod"/>
            </a:pPr>
            <a:r>
              <a:rPr lang="en-US" dirty="0"/>
              <a:t>Evaluate opportunities to apply alert-based automation routines to respond to critical events.</a:t>
            </a:r>
          </a:p>
          <a:p>
            <a:pPr marL="228600" indent="-228600">
              <a:buAutoNum type="arabicPeriod"/>
            </a:pPr>
            <a:r>
              <a:rPr lang="en-US" dirty="0"/>
              <a:t>Placeholder for SQL Agent Jobs </a:t>
            </a:r>
          </a:p>
          <a:p>
            <a:pPr marL="685800" lvl="1" indent="-228600">
              <a:buFont typeface="Wingdings" panose="05000000000000000000" pitchFamily="2" charset="2"/>
              <a:buChar char="§"/>
            </a:pPr>
            <a:r>
              <a:rPr lang="en-US" i="1" dirty="0"/>
              <a:t>There are a ton of them, and very few have been created with our group’s insight.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20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Possessing subject matter expertise in all the disciplines listed has been the key differentiator for me, relative to my peers in the industry throughout my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0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tasks as shown on previous Year Long roadmap, showing which intra-group disciplines are required to complete the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5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support of the previous slide, we should keep these non-technical goals top of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Q1 – General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0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 – General Detail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38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Q2 – General Detail continued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 – General Detail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Q3 – General Detail continued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02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 – General Detail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Q4 – General Detail continued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52A93-07C7-486B-A872-D10735F321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5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7A71-99D8-52BD-75D6-5EE038246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21684-095D-EC43-3779-FCC3A7AC9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0E28-55F3-DDF1-D8AB-83800FD1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CAB4-06CE-526C-F8F5-C77270BB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CFBB8-6943-2C3F-C460-C41AE333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6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DB81-2F32-6FF1-0BBA-F79A8AEC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14423-440D-CD7E-8213-7288B2EDD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1674-8BC9-6EA8-5883-B4A58522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4F8F-1204-D8A2-DB98-1687DC59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93882-667B-860D-51F8-70CC7B1F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3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4803-15F2-F71E-41E8-F0CF3AEB3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B3A7-FB36-EC8E-1B77-D73771C399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F794-E96D-4DAF-5734-48AC3F17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A79B-60E9-7FE6-723F-7A211BE3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F7A0-B974-D958-01F5-A8B6AA132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2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8402-3BE7-2196-3100-799138A2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11C46-48C8-E0B0-033B-39B768F8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1B8B-BF1A-18C7-C1BC-BC195799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79D9-7C4E-93AB-4DF7-622D2AABA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8194-8E46-A4DA-9B94-3FB6A224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7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A6BF-3F89-E2CE-29BA-AC1E48B7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5CADE-E942-80F4-3D94-66692B84D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9080-9299-13CA-6A61-63470D68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64B8D-BF1B-5DB6-E626-F7D4D2D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81A9-E370-5BB3-4C97-5A2FD6BC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4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2B72-9987-A16E-184E-F0DBD332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E8798-7F5C-FBE8-E9AC-7D46F0BC1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27CF4-3916-5C14-A991-E7EBEAA03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CDC36-4455-25E6-3F04-AB5F2A2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6EA17-0D73-7B87-857D-19CD8CD5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34E1-5E67-74EE-F644-BF15E6E0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26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C03-01CA-338B-EEC0-1C6391289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28935-EA43-6228-159A-6E9A2F91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F11C6-4029-AC87-6009-00E69E70C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E2121-D33A-EEDF-E2BA-846F30C0F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1AE19-E09B-DD24-02D2-D6C9E650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090FA-801B-15DD-CD41-95EBFA1DB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3CB95-59F5-CE62-36EF-8D28BA6A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F4C52-53FF-57B5-EB41-AB024039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3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5DE0-FA16-16D8-F62C-EB1F3E42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45DF2-44F5-236B-E8DD-9E1BF5E0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28923-81FD-1BC0-173C-AC8C35B1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8EDCF-10A5-79C3-3ADB-4F6B966F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566E8-D45B-D94B-6E18-0198E647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5D5A5-0130-0DA7-23E6-97409DA2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590A-FFBD-0EC4-F6CB-DF5607F2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6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116E3-2EEC-9969-C2E9-40D4465C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FE73-F038-AE50-3A11-CAABA5ED3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FBC4-07A1-282E-9C1E-01EBFDE1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1B13E-EABD-B863-3B0E-F164E659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7D342-EA40-B95C-9A24-D6C0B39F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ED15D-1B14-6700-7179-0D8CF30A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9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5B94-FF5D-F0C7-9473-2E9D64B8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E56029-C372-AB65-D9CD-0A3C2C854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BE5D-D808-CF24-372D-1ED5B2441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CEC1F-906C-2021-FB32-C40E48C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FAC29-5F11-C5D6-8659-B3DFA85B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44473-2A0B-170F-8D2D-BB282A61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4F512-6A04-F5F5-5C6D-49728455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2E100-4142-C936-CDE9-1F6D5CB2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EAA0-E569-766C-25DC-A652CFCEA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444CE-32D9-4663-A915-FDD9E0D8F01D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A138C-E657-F9E2-7813-93B3B0E2C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8DD0D-3540-1184-08CA-CC3B66D0A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8A39-718E-4C18-80A0-1731E06905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CDADF-6C71-CA3C-FB29-CBAC8C732B5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105071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00696-8FEA-67E3-338E-67EF39C1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2676"/>
            <a:ext cx="9771062" cy="35433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Sierra Space’s IT environment contains a wide blend of inherited / migrated solutions from our former parent company (SNC), commercial off-the-shelf solutions (COTS) as well as solutions that have been architected from scratch in-house to serve specific needs.  Database technology at Sierra Space supports virtually all these needs in some form or fashion. 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Due to the widely varying scope of the solutions within IT, the large scale / distributed nature of the environment in general, and the fluid nature of all database related technology, a very particular combination of technical skills, subject matter expertise, business savvy, and attention-to-detail is required to effectively manage the database layer at Sierra Space.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DC5E-38C9-E01F-4436-4E355D970BCD}"/>
              </a:ext>
            </a:extLst>
          </p:cNvPr>
          <p:cNvSpPr txBox="1"/>
          <p:nvPr/>
        </p:nvSpPr>
        <p:spPr>
          <a:xfrm>
            <a:off x="1011237" y="484050"/>
            <a:ext cx="97710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Executive Summary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</a:p>
          <a:p>
            <a:pPr algn="ctr"/>
            <a:endParaRPr lang="en-US" sz="2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 consideration of the following, we seek to integrate / elevate the Sierra Space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Database Solutions group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into the Enterprise Operations Organization through continued demonstration of subject matter expertise, diligent work ethic, attention to detail, and exceptional communication skills.</a:t>
            </a:r>
          </a:p>
        </p:txBody>
      </p:sp>
    </p:spTree>
    <p:extLst>
      <p:ext uri="{BB962C8B-B14F-4D97-AF65-F5344CB8AC3E}">
        <p14:creationId xmlns:p14="http://schemas.microsoft.com/office/powerpoint/2010/main" val="97899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19D73-BCC5-0237-5641-14D240E2CB2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49550" r="1892" b="16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2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5540BF-D78E-229C-0FBC-FF5C64A0BC8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3437" r="1892" b="284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4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BB0A4-9536-3D62-503D-8CB102048D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68" r="1892" b="500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1978C8-5E54-6B54-F27B-EB1E8EE2C62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2977" r="1892" b="3110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7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971B54-9951-EDAD-6BC2-73E131C65F4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3332" r="1892" b="294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154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97B6-A67D-36D2-E9D9-B5309A6D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1104899"/>
            <a:ext cx="11296650" cy="5410201"/>
          </a:xfrm>
        </p:spPr>
        <p:txBody>
          <a:bodyPr>
            <a:normAutofit fontScale="92500" lnSpcReduction="10000"/>
          </a:bodyPr>
          <a:lstStyle/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Ongoing Strategic Initiatives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Build-out of Database Solutions function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Apply short to medium-term standards and solutions to enable medium to long-term rapid expansion. 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Set reasonable, clear, and realistic expectations for database technologies and broad-scoped capabilities.</a:t>
            </a:r>
          </a:p>
          <a:p>
            <a:pPr marR="0" algn="l" rtl="0"/>
            <a:endParaRPr lang="en-US" sz="1600" b="1" i="0" u="sng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endParaRPr lang="en-US" b="1" u="sng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Ongoing Tactical Initiatives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 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Hypersupport / Rapid Response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Develop Service Catalog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Collapse sprawl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Evaluate feasibility of PaaS (Azure) migrations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C2EA9-4ECA-2FCF-3AF7-CDBDC26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-57150"/>
            <a:ext cx="7837487" cy="1600200"/>
          </a:xfrm>
        </p:spPr>
        <p:txBody>
          <a:bodyPr/>
          <a:lstStyle/>
          <a:p>
            <a:pPr algn="ctr"/>
            <a: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“Go slow in order to go fast.”</a:t>
            </a:r>
            <a:b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97B6-A67D-36D2-E9D9-B5309A6DA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050" y="1676400"/>
            <a:ext cx="11296650" cy="3038476"/>
          </a:xfrm>
        </p:spPr>
        <p:txBody>
          <a:bodyPr>
            <a:normAutofit/>
          </a:bodyPr>
          <a:lstStyle/>
          <a:p>
            <a:pPr marR="0" algn="l" rtl="0"/>
            <a:r>
              <a:rPr lang="en-US" sz="1600" b="1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Non-Technical Goals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Increase visibility through communication / expectations.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US" sz="1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sz="1600" b="1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Clear, Complete, Correct, Concise, Courteous)</a:t>
            </a:r>
          </a:p>
          <a:p>
            <a:pPr marL="171450" indent="-171450" algn="ctr">
              <a:buFont typeface="Wingdings" panose="05000000000000000000" pitchFamily="2" charset="2"/>
              <a:buChar char="Ø"/>
            </a:pPr>
            <a:endParaRPr lang="en-US" sz="1600" b="0" i="1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Continue to offer white-glove support to customers, peers, colleagues, and stakeholders.  </a:t>
            </a:r>
          </a:p>
          <a:p>
            <a:pPr marR="0" algn="l" rtl="0"/>
            <a:endParaRPr lang="en-US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0" algn="l" rtl="0"/>
            <a:r>
              <a:rPr lang="en-US" sz="1600" b="0" i="0" u="none" strike="noStrike" baseline="0" dirty="0">
                <a:solidFill>
                  <a:srgbClr val="000000"/>
                </a:solidFill>
                <a:latin typeface="Symbol" panose="05050102010706020507" pitchFamily="18" charset="2"/>
              </a:rPr>
              <a:t>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Adopt and promote a methodical technical approach whenever possible, with a bias toward uncompromised quality of work, expectation setting, and attention to detail. 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6DC2EA9-4ECA-2FCF-3AF7-CDBDC2690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88" y="438150"/>
            <a:ext cx="7837487" cy="790574"/>
          </a:xfrm>
        </p:spPr>
        <p:txBody>
          <a:bodyPr>
            <a:normAutofit/>
          </a:bodyPr>
          <a:lstStyle/>
          <a:p>
            <a:pPr algn="ctr"/>
            <a:r>
              <a:rPr lang="en-US" sz="32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“Measure twice, cut once.”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E1271-11DE-E3D3-C90B-F7E48E9A1828}"/>
              </a:ext>
            </a:extLst>
          </p:cNvPr>
          <p:cNvSpPr txBox="1">
            <a:spLocks/>
          </p:cNvSpPr>
          <p:nvPr/>
        </p:nvSpPr>
        <p:spPr>
          <a:xfrm>
            <a:off x="1792288" y="5067299"/>
            <a:ext cx="7837487" cy="742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“Correct is better than fast.  (</a:t>
            </a:r>
            <a:r>
              <a:rPr lang="en-US" b="1" i="1" dirty="0">
                <a:solidFill>
                  <a:srgbClr val="000000"/>
                </a:solidFill>
                <a:latin typeface="Calibri" panose="020F0502020204030204" pitchFamily="34" charset="0"/>
              </a:rPr>
              <a:t>Be both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</a:rPr>
              <a:t>.)”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3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7597F4-22A4-605A-AF64-C0C141CC710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3021" r="1447" b="499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6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290A1-F5F4-DB8C-C7C1-761D53B3679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498" r="1892" b="501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7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290A1-F5F4-DB8C-C7C1-761D53B3679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49969" r="1892" b="1606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98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392AAB-A7ED-EC8D-68A1-2D7A3CE3CA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51" r="1892" b="5035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392AAB-A7ED-EC8D-68A1-2D7A3CE3CA39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49565" r="1892" b="2039"/>
          <a:stretch>
            <a:fillRect/>
          </a:stretch>
        </p:blipFill>
        <p:spPr>
          <a:xfrm>
            <a:off x="-814387" y="889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4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119D73-BCC5-0237-5641-14D240E2CB2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624" r="1892" b="5027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08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715</Words>
  <Application>Microsoft Office PowerPoint</Application>
  <PresentationFormat>Widescreen</PresentationFormat>
  <Paragraphs>81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Office Theme</vt:lpstr>
      <vt:lpstr>PowerPoint Presentation</vt:lpstr>
      <vt:lpstr>“Go slow in order to go fast.” </vt:lpstr>
      <vt:lpstr>“Measure twice, cut once.”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1</cp:revision>
  <dcterms:created xsi:type="dcterms:W3CDTF">2024-01-14T21:25:55Z</dcterms:created>
  <dcterms:modified xsi:type="dcterms:W3CDTF">2024-02-19T23:10:39Z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2024-01-14T22:32:27Z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40833a43-0b29-49d0-bed0-c598ef5140c6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