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3" r:id="rId2"/>
    <p:sldId id="293" r:id="rId3"/>
    <p:sldId id="297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96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B88C4C-6378-447C-8176-7CF7CB4D3ED6}" v="32" dt="2024-02-16T02:58:30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383" autoAdjust="0"/>
  </p:normalViewPr>
  <p:slideViewPr>
    <p:cSldViewPr snapToGrid="0">
      <p:cViewPr varScale="1">
        <p:scale>
          <a:sx n="72" d="100"/>
          <a:sy n="72" d="100"/>
        </p:scale>
        <p:origin x="1092" y="66"/>
      </p:cViewPr>
      <p:guideLst>
        <p:guide pos="4296"/>
        <p:guide orient="horz" pos="2160"/>
      </p:guideLst>
    </p:cSldViewPr>
  </p:slideViewPr>
  <p:notesTextViewPr>
    <p:cViewPr>
      <p:scale>
        <a:sx n="1" d="1"/>
        <a:sy n="1" d="1"/>
      </p:scale>
      <p:origin x="0" y="-57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rd, Stephen" userId="0b2dcabb-2731-4a77-9fa3-6f930043e368" providerId="ADAL" clId="{E2B88C4C-6378-447C-8176-7CF7CB4D3ED6}"/>
    <pc:docChg chg="delSld modSld modMainMaster">
      <pc:chgData name="McCord, Stephen" userId="0b2dcabb-2731-4a77-9fa3-6f930043e368" providerId="ADAL" clId="{E2B88C4C-6378-447C-8176-7CF7CB4D3ED6}" dt="2024-02-16T02:59:14.615" v="48" actId="115"/>
      <pc:docMkLst>
        <pc:docMk/>
      </pc:docMkLst>
      <pc:sldChg chg="modSp mod modNotesTx">
        <pc:chgData name="McCord, Stephen" userId="0b2dcabb-2731-4a77-9fa3-6f930043e368" providerId="ADAL" clId="{E2B88C4C-6378-447C-8176-7CF7CB4D3ED6}" dt="2024-02-16T02:59:14.615" v="48" actId="115"/>
        <pc:sldMkLst>
          <pc:docMk/>
          <pc:sldMk cId="3851242096" sldId="293"/>
        </pc:sldMkLst>
        <pc:spChg chg="mod">
          <ac:chgData name="McCord, Stephen" userId="0b2dcabb-2731-4a77-9fa3-6f930043e368" providerId="ADAL" clId="{E2B88C4C-6378-447C-8176-7CF7CB4D3ED6}" dt="2024-02-16T02:58:48.021" v="46" actId="20577"/>
          <ac:spMkLst>
            <pc:docMk/>
            <pc:sldMk cId="3851242096" sldId="293"/>
            <ac:spMk id="4" creationId="{136F34C5-3737-250A-9EF5-0FAE8AED70EB}"/>
          </ac:spMkLst>
        </pc:spChg>
      </pc:sldChg>
      <pc:sldChg chg="del">
        <pc:chgData name="McCord, Stephen" userId="0b2dcabb-2731-4a77-9fa3-6f930043e368" providerId="ADAL" clId="{E2B88C4C-6378-447C-8176-7CF7CB4D3ED6}" dt="2024-02-16T02:57:07.291" v="0" actId="2696"/>
        <pc:sldMkLst>
          <pc:docMk/>
          <pc:sldMk cId="2245261037" sldId="294"/>
        </pc:sldMkLst>
      </pc:sldChg>
      <pc:sldChg chg="del">
        <pc:chgData name="McCord, Stephen" userId="0b2dcabb-2731-4a77-9fa3-6f930043e368" providerId="ADAL" clId="{E2B88C4C-6378-447C-8176-7CF7CB4D3ED6}" dt="2024-02-16T02:57:09.865" v="1" actId="2696"/>
        <pc:sldMkLst>
          <pc:docMk/>
          <pc:sldMk cId="1924303785" sldId="295"/>
        </pc:sldMkLst>
      </pc:sldChg>
      <pc:sldChg chg="del">
        <pc:chgData name="McCord, Stephen" userId="0b2dcabb-2731-4a77-9fa3-6f930043e368" providerId="ADAL" clId="{E2B88C4C-6378-447C-8176-7CF7CB4D3ED6}" dt="2024-02-16T02:57:13.076" v="2" actId="2696"/>
        <pc:sldMkLst>
          <pc:docMk/>
          <pc:sldMk cId="4118446467" sldId="296"/>
        </pc:sldMkLst>
      </pc:sldChg>
      <pc:sldMasterChg chg="modSldLayout">
        <pc:chgData name="McCord, Stephen" userId="0b2dcabb-2731-4a77-9fa3-6f930043e368" providerId="ADAL" clId="{E2B88C4C-6378-447C-8176-7CF7CB4D3ED6}" dt="2024-02-16T02:58:30.671" v="38" actId="20577"/>
        <pc:sldMasterMkLst>
          <pc:docMk/>
          <pc:sldMasterMk cId="869109825" sldId="2147483648"/>
        </pc:sldMasterMkLst>
        <pc:sldLayoutChg chg="modSp mod">
          <pc:chgData name="McCord, Stephen" userId="0b2dcabb-2731-4a77-9fa3-6f930043e368" providerId="ADAL" clId="{E2B88C4C-6378-447C-8176-7CF7CB4D3ED6}" dt="2024-02-16T02:58:30.671" v="38" actId="20577"/>
          <pc:sldLayoutMkLst>
            <pc:docMk/>
            <pc:sldMasterMk cId="869109825" sldId="2147483648"/>
            <pc:sldLayoutMk cId="3115696630" sldId="2147483661"/>
          </pc:sldLayoutMkLst>
          <pc:spChg chg="mod">
            <ac:chgData name="McCord, Stephen" userId="0b2dcabb-2731-4a77-9fa3-6f930043e368" providerId="ADAL" clId="{E2B88C4C-6378-447C-8176-7CF7CB4D3ED6}" dt="2024-02-16T02:58:30.671" v="38" actId="20577"/>
            <ac:spMkLst>
              <pc:docMk/>
              <pc:sldMasterMk cId="869109825" sldId="2147483648"/>
              <pc:sldLayoutMk cId="3115696630" sldId="2147483661"/>
              <ac:spMk id="50" creationId="{AADB1DDD-313C-49D8-83BB-9CC9C19E4722}"/>
            </ac:spMkLst>
          </pc:spChg>
          <pc:spChg chg="mod">
            <ac:chgData name="McCord, Stephen" userId="0b2dcabb-2731-4a77-9fa3-6f930043e368" providerId="ADAL" clId="{E2B88C4C-6378-447C-8176-7CF7CB4D3ED6}" dt="2024-02-16T02:57:48.737" v="4" actId="14100"/>
            <ac:spMkLst>
              <pc:docMk/>
              <pc:sldMasterMk cId="869109825" sldId="2147483648"/>
              <pc:sldLayoutMk cId="3115696630" sldId="2147483661"/>
              <ac:spMk id="168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9652C-B575-4134-B77F-232E96D84AA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C4027-2953-43DF-BF31-7A47ACA2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6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1" dirty="0"/>
              <a:t>DB Instance Security MVP </a:t>
            </a:r>
            <a:r>
              <a:rPr lang="en-US" dirty="0"/>
              <a:t>– AD Group standard created, implemented (SEE SUBSEQUENT SLIDES)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b="1" dirty="0"/>
              <a:t>Socialize MVP with associated IT groups </a:t>
            </a:r>
            <a:r>
              <a:rPr lang="en-US" dirty="0"/>
              <a:t>– HOW TO MAKE THIS STICK?* 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Is there a SharePoint </a:t>
            </a:r>
            <a:r>
              <a:rPr lang="en-US" b="1" dirty="0"/>
              <a:t>or Confluence page </a:t>
            </a:r>
            <a:r>
              <a:rPr lang="en-US" dirty="0"/>
              <a:t>where we can publish MVPs and Standards, etc.?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*Confluence page stood up on 02/02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</a:t>
            </a:r>
            <a:r>
              <a:rPr lang="en-US" dirty="0"/>
              <a:t>.  </a:t>
            </a:r>
            <a:r>
              <a:rPr lang="en-US" b="1" dirty="0"/>
              <a:t>Standards</a:t>
            </a:r>
            <a:r>
              <a:rPr lang="en-US" dirty="0"/>
              <a:t> – should probably be 2 tasks; identify old, then create / implement new. 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This is currently underway, but unstructured and frequently sidetracked with ad-hoc requests / priority shifts that oftentimes reinforce or add to standards that are lacking.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Identification happens organically (</a:t>
            </a:r>
            <a:r>
              <a:rPr lang="en-US" i="1" dirty="0"/>
              <a:t>see Jira / Rogue1 replication</a:t>
            </a:r>
            <a:r>
              <a:rPr lang="en-US" dirty="0"/>
              <a:t>), tracking over time is difficult.  Expect to be ongoing.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4</a:t>
            </a:r>
            <a:r>
              <a:rPr lang="en-US" dirty="0"/>
              <a:t>.  </a:t>
            </a:r>
            <a:r>
              <a:rPr lang="en-US" b="1" dirty="0"/>
              <a:t>DB Security Request Process </a:t>
            </a:r>
            <a:r>
              <a:rPr lang="en-US" dirty="0"/>
              <a:t>– HOW TO MAKE THIS STICK?* 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I have already created a comprehensive diagram outlining how these requests should flow in JSM.  (SEE SUBSEQUENT SLIDES)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Perception is that this subject area is poorly understood outside of our group. 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20240215</a:t>
            </a:r>
            <a:r>
              <a:rPr lang="en-US" dirty="0"/>
              <a:t> – Detailed descriptions added to DB Solutions Confluence site, </a:t>
            </a:r>
            <a:r>
              <a:rPr lang="en-US" b="1" u="sng" dirty="0"/>
              <a:t>socialization effort TBD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Some of this can be mitigated by granting us the ability to manage AD / Entra objects that access the database layer for starters.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This is a good example of a place where standards are (</a:t>
            </a:r>
            <a:r>
              <a:rPr lang="en-US" i="1" dirty="0"/>
              <a:t>woefully</a:t>
            </a:r>
            <a:r>
              <a:rPr lang="en-US" dirty="0"/>
              <a:t>) lacking, yet requests come in regularly from all angles.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Propose that I develop “lines in the sand” proposal that satisfies Cyber insight requirement.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i.e. Cyber should have policy oversight / approval at the </a:t>
            </a:r>
            <a:r>
              <a:rPr lang="en-US" b="1" dirty="0"/>
              <a:t>SOLUTION</a:t>
            </a:r>
            <a:r>
              <a:rPr lang="en-US" dirty="0"/>
              <a:t> scope, in collaboration with the solution owners to approve general access to a solution (</a:t>
            </a:r>
            <a:r>
              <a:rPr lang="en-US" i="1" dirty="0"/>
              <a:t>e.g. “Cobra”, or “SAP”, or “Jira”, etc</a:t>
            </a:r>
            <a:r>
              <a:rPr lang="en-US" dirty="0"/>
              <a:t>.) 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Once within the database layer, they’re out of their depth and should hand the ball to us.  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dirty="0"/>
              <a:t>At this point, having already obtained </a:t>
            </a:r>
            <a:r>
              <a:rPr lang="en-US" dirty="0" err="1"/>
              <a:t>Cyber’s</a:t>
            </a:r>
            <a:r>
              <a:rPr lang="en-US" dirty="0"/>
              <a:t> approval, we work with the solution owners to determine HOW to provision access (</a:t>
            </a:r>
            <a:r>
              <a:rPr lang="en-US" i="1" dirty="0"/>
              <a:t>– what type, where within the solution, etc.</a:t>
            </a:r>
            <a:r>
              <a:rPr lang="en-US" dirty="0"/>
              <a:t>)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dirty="0"/>
              <a:t>Example:  Jira / Rogue1 replication.  Cyber should not be proposing (1) “</a:t>
            </a:r>
            <a:r>
              <a:rPr lang="en-US" i="1" dirty="0"/>
              <a:t>create a view</a:t>
            </a:r>
            <a:r>
              <a:rPr lang="en-US" dirty="0"/>
              <a:t>”, and (2) “</a:t>
            </a:r>
            <a:r>
              <a:rPr lang="en-US" i="1" dirty="0"/>
              <a:t>provide oversight to the views</a:t>
            </a:r>
            <a:r>
              <a:rPr lang="en-US" dirty="0"/>
              <a:t>”.  </a:t>
            </a:r>
          </a:p>
          <a:p>
            <a:pPr marL="2514600" lvl="5" indent="-228600">
              <a:buFont typeface="Arial" panose="020B0604020202020204" pitchFamily="34" charset="0"/>
              <a:buChar char="•"/>
            </a:pPr>
            <a:r>
              <a:rPr lang="en-US" dirty="0"/>
              <a:t>The justification given for this was “</a:t>
            </a:r>
            <a:r>
              <a:rPr lang="en-US" i="1" dirty="0"/>
              <a:t>I know how SQL works</a:t>
            </a:r>
            <a:r>
              <a:rPr lang="en-US" dirty="0"/>
              <a:t>” when they do not understand that instance level access differs from database level access and that database access can be further refined.</a:t>
            </a:r>
          </a:p>
          <a:p>
            <a:pPr marL="2514600" lvl="5" indent="-228600">
              <a:buFont typeface="Arial" panose="020B0604020202020204" pitchFamily="34" charset="0"/>
              <a:buChar char="•"/>
            </a:pPr>
            <a:r>
              <a:rPr lang="en-US" dirty="0"/>
              <a:t>The justification given for this was “</a:t>
            </a:r>
            <a:r>
              <a:rPr lang="en-US" i="1" dirty="0"/>
              <a:t>I know how views work</a:t>
            </a:r>
            <a:r>
              <a:rPr lang="en-US" dirty="0"/>
              <a:t>” when in fact they do not understand that users are not able to create new views or change existing views by default.  </a:t>
            </a:r>
          </a:p>
          <a:p>
            <a:pPr marL="2514600" lvl="5" indent="-228600">
              <a:buFont typeface="Arial" panose="020B0604020202020204" pitchFamily="34" charset="0"/>
              <a:buChar char="•"/>
            </a:pPr>
            <a:r>
              <a:rPr lang="en-US" dirty="0"/>
              <a:t>Nevertheless, Cyber will be granted the appropriate level of access to spot-check the DDL layer of the Jira database replica in Rogue1. 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5</a:t>
            </a:r>
            <a:r>
              <a:rPr lang="en-US" dirty="0"/>
              <a:t>.    </a:t>
            </a:r>
            <a:r>
              <a:rPr lang="en-US" b="1" dirty="0"/>
              <a:t>AZURE</a:t>
            </a:r>
            <a:r>
              <a:rPr lang="en-US" dirty="0"/>
              <a:t> – Good example of changing the tires on the car while it’s speeding down the highway. 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Current environment lacks standards, has many misconfigurations, and environment management responsibility is unclear / ineffective.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We would like to expand our level of influence over the environment so that we can effectively manage it.  - HOW TO IMPLEMENT WITHOUT “STEPPING ON TOES”?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While our access is restricted, our ability to produce solutions and comprehensively manage the environment is at risk.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28600" indent="-228600">
              <a:buAutoNum type="arabicPeriod" startAt="6"/>
            </a:pPr>
            <a:r>
              <a:rPr lang="en-US" b="1" dirty="0"/>
              <a:t>Evaluate Full SDLC Solutions (group 1) </a:t>
            </a:r>
            <a:r>
              <a:rPr lang="en-US" dirty="0"/>
              <a:t>– NERVE scope definition ongoing (</a:t>
            </a:r>
            <a:r>
              <a:rPr lang="en-US" i="1" dirty="0"/>
              <a:t>Jeff Lis on paternity leave</a:t>
            </a:r>
            <a:r>
              <a:rPr lang="en-US" dirty="0"/>
              <a:t>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7.   SDLC environment refresh process </a:t>
            </a:r>
            <a:r>
              <a:rPr lang="en-US" dirty="0"/>
              <a:t>– Determine which environments should be refreshed, in what order, at what interval, and what technology should be used to perform the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C4027-2953-43DF-BF31-7A47ACA2EC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0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1" dirty="0"/>
              <a:t>Confluence Site </a:t>
            </a:r>
            <a:r>
              <a:rPr lang="en-US" dirty="0"/>
              <a:t>– Standards, Policies, Procedures, Notes, Roadmaps(?) etc.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b="1" dirty="0"/>
              <a:t>Cobra “real time reporting requirement” request</a:t>
            </a:r>
            <a:endParaRPr lang="en-US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Request made by Lee Elvart.  Multiple follow-up attempts, so far, no response.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</a:t>
            </a:r>
            <a:r>
              <a:rPr lang="en-US" dirty="0"/>
              <a:t>.  </a:t>
            </a:r>
            <a:r>
              <a:rPr lang="en-US" b="1" u="sng" dirty="0"/>
              <a:t>Data</a:t>
            </a:r>
            <a:r>
              <a:rPr lang="en-US" b="1" dirty="0"/>
              <a:t> Standards</a:t>
            </a:r>
            <a:r>
              <a:rPr lang="en-US" dirty="0"/>
              <a:t> – Liz Mercado led.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Data layer distinctly separate from Database layer. 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4</a:t>
            </a:r>
            <a:r>
              <a:rPr lang="en-US" dirty="0"/>
              <a:t>.   </a:t>
            </a:r>
            <a:r>
              <a:rPr lang="en-US" b="1" dirty="0"/>
              <a:t>R-DBA-Team deprecation</a:t>
            </a:r>
            <a:endParaRPr lang="en-US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Legacy group with hugely overstretched membership.  Email sent to impacted users.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5</a:t>
            </a:r>
            <a:r>
              <a:rPr lang="en-US" dirty="0"/>
              <a:t>.   </a:t>
            </a:r>
            <a:r>
              <a:rPr lang="en-US" b="1" dirty="0" err="1"/>
              <a:t>Costimator</a:t>
            </a:r>
            <a:r>
              <a:rPr lang="en-US" b="1" dirty="0"/>
              <a:t> </a:t>
            </a:r>
            <a:r>
              <a:rPr lang="en-US" dirty="0"/>
              <a:t>– Deep troubleshooting with Saul Easley and MTI Systems (vendor) to identify root cause of system latency.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  <a:p>
            <a:pPr marL="228600" indent="-228600">
              <a:buAutoNum type="arabicPeriod" startAt="6"/>
            </a:pPr>
            <a:r>
              <a:rPr lang="en-US" b="1" dirty="0" err="1"/>
              <a:t>BeyondInsight</a:t>
            </a:r>
            <a:r>
              <a:rPr lang="en-US" b="1" dirty="0"/>
              <a:t> organization </a:t>
            </a:r>
            <a:r>
              <a:rPr lang="en-US" dirty="0"/>
              <a:t>– Access pin-down, folder structure revamped, etc.  </a:t>
            </a:r>
          </a:p>
          <a:p>
            <a:pPr marL="457200" lvl="1" indent="0">
              <a:buNone/>
            </a:pPr>
            <a:r>
              <a:rPr lang="en-US" dirty="0"/>
              <a:t>	- 20240209 – Accounts created (and </a:t>
            </a:r>
            <a:r>
              <a:rPr lang="en-US" u="sng" dirty="0"/>
              <a:t>owned</a:t>
            </a:r>
            <a:r>
              <a:rPr lang="en-US" dirty="0"/>
              <a:t>) by Todd Kleinhans and Craig Bellissimo transferred to new repository within </a:t>
            </a:r>
            <a:r>
              <a:rPr lang="en-US" dirty="0" err="1"/>
              <a:t>BeyondInsight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 startAt="7"/>
            </a:pPr>
            <a:r>
              <a:rPr lang="en-US" b="1" dirty="0"/>
              <a:t>Jira </a:t>
            </a:r>
            <a:r>
              <a:rPr lang="en-US" b="1" dirty="0">
                <a:sym typeface="Wingdings" panose="05000000000000000000" pitchFamily="2" charset="2"/>
              </a:rPr>
              <a:t> Rogue1 ADF </a:t>
            </a:r>
            <a:r>
              <a:rPr lang="en-US" dirty="0"/>
              <a:t>– Comprehensive process to extract targeted data from Jira and send to Rogue1 for DC100 “velocity reporting”.  </a:t>
            </a:r>
          </a:p>
          <a:p>
            <a:pPr marL="457200" lvl="1" indent="0">
              <a:buNone/>
            </a:pPr>
            <a:r>
              <a:rPr lang="en-US" dirty="0"/>
              <a:t>	- 20240209 - </a:t>
            </a:r>
            <a:r>
              <a:rPr lang="en-US" b="1" dirty="0"/>
              <a:t>COMPLETE</a:t>
            </a:r>
            <a:r>
              <a:rPr lang="en-US" dirty="0"/>
              <a:t> ~1 week ahead of schedule</a:t>
            </a:r>
          </a:p>
          <a:p>
            <a:pPr marL="228600" indent="-228600">
              <a:buAutoNum type="arabicPeriod" startAt="7"/>
            </a:pPr>
            <a:endParaRPr lang="en-US" b="1" dirty="0"/>
          </a:p>
          <a:p>
            <a:pPr marL="228600" indent="-228600">
              <a:buAutoNum type="arabicPeriod" startAt="7"/>
            </a:pPr>
            <a:r>
              <a:rPr lang="en-US" b="1" strike="sngStrike" dirty="0"/>
              <a:t>Jira </a:t>
            </a:r>
            <a:r>
              <a:rPr lang="en-US" b="1" strike="sngStrike" dirty="0">
                <a:sym typeface="Wingdings" panose="05000000000000000000" pitchFamily="2" charset="2"/>
              </a:rPr>
              <a:t> Rogue1 SSR </a:t>
            </a:r>
            <a:r>
              <a:rPr lang="en-US" dirty="0">
                <a:sym typeface="Wingdings" panose="05000000000000000000" pitchFamily="2" charset="2"/>
              </a:rPr>
              <a:t>– Unacceptable latency (8 hours)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228600" indent="-228600">
              <a:buAutoNum type="arabicPeriod" startAt="9"/>
            </a:pPr>
            <a:r>
              <a:rPr lang="en-US" b="1" dirty="0">
                <a:sym typeface="Wingdings" panose="05000000000000000000" pitchFamily="2" charset="2"/>
              </a:rPr>
              <a:t>Revoke overprovisioned access </a:t>
            </a:r>
            <a:r>
              <a:rPr lang="en-US" dirty="0">
                <a:sym typeface="Wingdings" panose="05000000000000000000" pitchFamily="2" charset="2"/>
              </a:rPr>
              <a:t>– In addition to R-DBA-Team access, approx. 11 other groups granting various members sysadmin access to various SQL Server instances. 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- 20240210 – to date, 3 responses from users to be impacted.  Revocation to occur on 02/29.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228600" indent="-228600">
              <a:buAutoNum type="arabicPeriod" startAt="10"/>
            </a:pPr>
            <a:r>
              <a:rPr lang="en-US" b="1" dirty="0">
                <a:sym typeface="Wingdings" panose="05000000000000000000" pitchFamily="2" charset="2"/>
              </a:rPr>
              <a:t> SQL Server </a:t>
            </a:r>
            <a:r>
              <a:rPr lang="en-US" b="1" dirty="0" err="1">
                <a:sym typeface="Wingdings" panose="05000000000000000000" pitchFamily="2" charset="2"/>
              </a:rPr>
              <a:t>SuperUser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– Develop non-sysadmin server level role(~165) , database level role (&gt;1000) and instance level accounts for power users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228600" indent="-228600">
              <a:buAutoNum type="arabicPeriod" startAt="11"/>
            </a:pPr>
            <a:r>
              <a:rPr lang="en-US" b="1" dirty="0">
                <a:sym typeface="Wingdings" panose="05000000000000000000" pitchFamily="2" charset="2"/>
              </a:rPr>
              <a:t>Cobra “Freeze Copy” monthly refresh process </a:t>
            </a:r>
            <a:r>
              <a:rPr lang="en-US" dirty="0">
                <a:sym typeface="Wingdings" panose="05000000000000000000" pitchFamily="2" charset="2"/>
              </a:rPr>
              <a:t>– Request made by Mickey Rosal – currently in backlog awaiting refined requirements.</a:t>
            </a:r>
          </a:p>
          <a:p>
            <a:pPr marL="228600" indent="-228600">
              <a:buAutoNum type="arabicPeriod" startAt="11"/>
            </a:pPr>
            <a:endParaRPr lang="en-US" dirty="0">
              <a:sym typeface="Wingdings" panose="05000000000000000000" pitchFamily="2" charset="2"/>
            </a:endParaRPr>
          </a:p>
          <a:p>
            <a:pPr marL="228600" indent="-228600">
              <a:buAutoNum type="arabicPeriod" startAt="12"/>
            </a:pPr>
            <a:r>
              <a:rPr lang="en-US" b="1" dirty="0">
                <a:sym typeface="Wingdings" panose="05000000000000000000" pitchFamily="2" charset="2"/>
              </a:rPr>
              <a:t>Rogue1 Lower SDLC Refresh </a:t>
            </a:r>
            <a:r>
              <a:rPr lang="en-US" dirty="0">
                <a:sym typeface="Wingdings" panose="05000000000000000000" pitchFamily="2" charset="2"/>
              </a:rPr>
              <a:t>– Kickoff meeting from Liz Mercado with Steve Colby on 02/02. 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General Cyber alignment obtained. 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3 stages identified: 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Transfer environment</a:t>
            </a:r>
            <a:r>
              <a:rPr lang="en-US" b="1" dirty="0">
                <a:sym typeface="Wingdings" panose="05000000000000000000" pitchFamily="2" charset="2"/>
              </a:rPr>
              <a:t>*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Obfuscate / Mask sensitive data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Code Promotion Process (Dev -&gt; Test -&gt; UAT -&gt; Prod)</a:t>
            </a:r>
            <a:r>
              <a:rPr lang="en-US" b="1" dirty="0">
                <a:sym typeface="Wingdings" panose="05000000000000000000" pitchFamily="2" charset="2"/>
              </a:rPr>
              <a:t>*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i="1" dirty="0">
                <a:sym typeface="Wingdings" panose="05000000000000000000" pitchFamily="2" charset="2"/>
              </a:rPr>
              <a:t>NOTE:  </a:t>
            </a:r>
            <a:r>
              <a:rPr lang="en-US" b="1" i="1" dirty="0">
                <a:sym typeface="Wingdings" panose="05000000000000000000" pitchFamily="2" charset="2"/>
              </a:rPr>
              <a:t>*</a:t>
            </a:r>
            <a:r>
              <a:rPr lang="en-US" i="1" dirty="0">
                <a:sym typeface="Wingdings" panose="05000000000000000000" pitchFamily="2" charset="2"/>
              </a:rPr>
              <a:t>2 stages previously identified, and originally estimated to occur in May / April respectively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i="1" dirty="0">
              <a:sym typeface="Wingdings" panose="05000000000000000000" pitchFamily="2" charset="2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i="0" dirty="0">
                <a:sym typeface="Wingdings" panose="05000000000000000000" pitchFamily="2" charset="2"/>
              </a:rPr>
              <a:t>13. Confluence Site – </a:t>
            </a:r>
            <a:r>
              <a:rPr lang="en-US" b="0" i="0" dirty="0">
                <a:sym typeface="Wingdings" panose="05000000000000000000" pitchFamily="2" charset="2"/>
              </a:rPr>
              <a:t>RACI Matrix published 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0" i="0" dirty="0">
                <a:sym typeface="Wingdings" panose="05000000000000000000" pitchFamily="2" charset="2"/>
              </a:rPr>
              <a:t>	</a:t>
            </a:r>
            <a:r>
              <a:rPr lang="en-US" b="0" i="0" u="none" dirty="0">
                <a:sym typeface="Wingdings" panose="05000000000000000000" pitchFamily="2" charset="2"/>
              </a:rPr>
              <a:t>- 20240210 - </a:t>
            </a:r>
            <a:r>
              <a:rPr lang="en-US" b="0" i="0" u="none" strike="sngStrike" dirty="0">
                <a:sym typeface="Wingdings" panose="05000000000000000000" pitchFamily="2" charset="2"/>
              </a:rPr>
              <a:t>**</a:t>
            </a:r>
            <a:r>
              <a:rPr lang="en-US" b="0" i="1" u="none" strike="sngStrike" dirty="0">
                <a:sym typeface="Wingdings" panose="05000000000000000000" pitchFamily="2" charset="2"/>
              </a:rPr>
              <a:t>NOTE How to integrate with “Command Media”?</a:t>
            </a:r>
            <a:endParaRPr lang="en-US" b="1" i="1" u="none" strike="sngStrike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C4027-2953-43DF-BF31-7A47ACA2EC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66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brainstorming used to inform slide deck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52A93-07C7-486B-A872-D10735F321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02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27D7-14E8-186D-B904-2ABBED6DA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0B0AB-2FF1-B7C8-A8BF-FEC17FD5F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D2862-263C-B54B-8E2D-9EF0FA64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C8E4A-2849-5056-CE5E-6DDB0042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20E90-1FC7-9BD6-A30C-BC56B707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8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A212-24D7-7EBE-2DE9-46DF88F5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FD2CD-42CD-FBAA-431B-B5F1D32C3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78BEF-F922-279A-DCAA-A33409E3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C48B-4DC5-48EB-0C08-2BFADA41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B51CF-4FD6-2191-0702-CFA092D9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7B9E6-71A8-CE21-AC51-081686B5D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71E17-B217-B9B7-C174-9F832A8E2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399F0-828E-110B-1092-2751A8AA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33485-C3A2-5451-6B08-DF177722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19D2B-DF7C-DEBB-60F2-05F1B64C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63B80BB9-439B-4AF9-A421-F684C4C6F1F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/>
          <a:srcRect l="1635" t="2949" r="1182" b="2299"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65C8963F-DE8A-49DE-B04F-A5B91C3640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23404" y="2966443"/>
            <a:ext cx="4145192" cy="103865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©Sierra Space Corporation">
            <a:extLst>
              <a:ext uri="{FF2B5EF4-FFF2-40B4-BE49-F238E27FC236}">
                <a16:creationId xmlns:a16="http://schemas.microsoft.com/office/drawing/2014/main" id="{45D53267-5755-4B86-8928-4550126393D6}"/>
              </a:ext>
            </a:extLst>
          </p:cNvPr>
          <p:cNvSpPr txBox="1"/>
          <p:nvPr userDrawn="1"/>
        </p:nvSpPr>
        <p:spPr>
          <a:xfrm>
            <a:off x="1503993" y="6500922"/>
            <a:ext cx="9184012" cy="206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ctr" defTabSz="457200">
              <a:lnSpc>
                <a:spcPct val="120000"/>
              </a:lnSpc>
              <a:spcBef>
                <a:spcPts val="1500"/>
              </a:spcBef>
              <a:defRPr sz="1500" cap="all" spc="15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z="751"/>
              <a:t>©Sierra Space Corporation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A9C5694-63E7-4B26-B799-D570C101D2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4739" y="2051642"/>
            <a:ext cx="3202517" cy="315085"/>
          </a:xfrm>
          <a:prstGeom prst="rect">
            <a:avLst/>
          </a:prstGeom>
          <a:ln w="12700">
            <a:miter lim="400000"/>
          </a:ln>
        </p:spPr>
        <p:txBody>
          <a:bodyPr lIns="25717" tIns="25717" rIns="25717" bIns="25717">
            <a:spAutoFit/>
          </a:bodyPr>
          <a:lstStyle>
            <a:lvl1pPr marL="0" indent="0" algn="ctr">
              <a:buNone/>
              <a:defRPr lang="en-US" sz="1900" b="1" cap="all" spc="507" smtClean="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marL="0" lvl="0" algn="ctr" defTabSz="914377"/>
            <a:r>
              <a:rPr lang="en-US"/>
              <a:t>2023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66D5E2B5-4F79-4F4E-8872-AE1608DEB9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4262" y="4739282"/>
            <a:ext cx="6423471" cy="315085"/>
          </a:xfrm>
          <a:prstGeom prst="rect">
            <a:avLst/>
          </a:prstGeom>
          <a:ln w="12700">
            <a:miter lim="400000"/>
          </a:ln>
        </p:spPr>
        <p:txBody>
          <a:bodyPr wrap="square" lIns="25717" tIns="25717" rIns="25717" bIns="25717">
            <a:spAutoFit/>
          </a:bodyPr>
          <a:lstStyle>
            <a:lvl1pPr marL="0" indent="0" algn="ctr">
              <a:buNone/>
              <a:defRPr lang="en-US" sz="1900" b="1" cap="all" spc="507" smtClean="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900"/>
              <a:t>Title Goes Here</a:t>
            </a:r>
          </a:p>
        </p:txBody>
      </p:sp>
      <p:pic>
        <p:nvPicPr>
          <p:cNvPr id="11" name="Image">
            <a:extLst>
              <a:ext uri="{FF2B5EF4-FFF2-40B4-BE49-F238E27FC236}">
                <a16:creationId xmlns:a16="http://schemas.microsoft.com/office/drawing/2014/main" id="{67DDDD92-1241-498E-97D2-5500D9FFCE0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330" y="302110"/>
            <a:ext cx="553589" cy="55358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0195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24-Q1-4Mos-D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BEB94A-0452-5E06-AE12-B1676688A80C}"/>
              </a:ext>
            </a:extLst>
          </p:cNvPr>
          <p:cNvSpPr/>
          <p:nvPr userDrawn="1"/>
        </p:nvSpPr>
        <p:spPr>
          <a:xfrm>
            <a:off x="2304363" y="1116051"/>
            <a:ext cx="639984" cy="5208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4E51CA-C811-C90E-D6CA-623DE68077B9}"/>
              </a:ext>
            </a:extLst>
          </p:cNvPr>
          <p:cNvSpPr/>
          <p:nvPr userDrawn="1"/>
        </p:nvSpPr>
        <p:spPr>
          <a:xfrm>
            <a:off x="2988335" y="1116051"/>
            <a:ext cx="639984" cy="5208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53" y="75767"/>
            <a:ext cx="8229601" cy="44513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24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2024-Q1-4 </a:t>
            </a:r>
            <a:r>
              <a:rPr lang="en-US" err="1"/>
              <a:t>mos</a:t>
            </a:r>
            <a:r>
              <a:rPr lang="en-US"/>
              <a:t>-Dec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73153" y="6656496"/>
            <a:ext cx="305692" cy="192360"/>
          </a:xfrm>
          <a:prstGeom prst="rect">
            <a:avLst/>
          </a:prstGeom>
        </p:spPr>
        <p:txBody>
          <a:bodyPr anchor="b" anchorCtr="0"/>
          <a:lstStyle>
            <a:lvl1pPr algn="l">
              <a:defRPr sz="8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 userDrawn="1"/>
        </p:nvSpPr>
        <p:spPr bwMode="auto">
          <a:xfrm>
            <a:off x="695963" y="643995"/>
            <a:ext cx="127145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2000"/>
              <a:t>Dec-23</a:t>
            </a:r>
          </a:p>
        </p:txBody>
      </p:sp>
      <p:sp>
        <p:nvSpPr>
          <p:cNvPr id="170" name="Text Box 45"/>
          <p:cNvSpPr txBox="1">
            <a:spLocks noChangeArrowheads="1"/>
          </p:cNvSpPr>
          <p:nvPr userDrawn="1"/>
        </p:nvSpPr>
        <p:spPr bwMode="auto">
          <a:xfrm>
            <a:off x="9490045" y="643995"/>
            <a:ext cx="116271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2000"/>
              <a:t>Mar</a:t>
            </a:r>
          </a:p>
        </p:txBody>
      </p:sp>
      <p:sp>
        <p:nvSpPr>
          <p:cNvPr id="171" name="Text Box 39"/>
          <p:cNvSpPr txBox="1">
            <a:spLocks noChangeArrowheads="1"/>
          </p:cNvSpPr>
          <p:nvPr userDrawn="1"/>
        </p:nvSpPr>
        <p:spPr bwMode="auto">
          <a:xfrm>
            <a:off x="3793311" y="643995"/>
            <a:ext cx="127145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2000"/>
              <a:t>Jan</a:t>
            </a:r>
          </a:p>
        </p:txBody>
      </p:sp>
      <p:sp>
        <p:nvSpPr>
          <p:cNvPr id="172" name="Text Box 39"/>
          <p:cNvSpPr txBox="1">
            <a:spLocks noChangeArrowheads="1"/>
          </p:cNvSpPr>
          <p:nvPr userDrawn="1"/>
        </p:nvSpPr>
        <p:spPr bwMode="auto">
          <a:xfrm>
            <a:off x="6841311" y="643995"/>
            <a:ext cx="127145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2000"/>
              <a:t>Feb</a:t>
            </a:r>
          </a:p>
        </p:txBody>
      </p:sp>
      <p:grpSp>
        <p:nvGrpSpPr>
          <p:cNvPr id="192" name="Group 191"/>
          <p:cNvGrpSpPr/>
          <p:nvPr userDrawn="1"/>
        </p:nvGrpSpPr>
        <p:grpSpPr>
          <a:xfrm>
            <a:off x="246164" y="6428159"/>
            <a:ext cx="11363297" cy="215445"/>
            <a:chOff x="424651" y="6566356"/>
            <a:chExt cx="8522464" cy="215443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07722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8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15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22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29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07722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5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12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19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26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07722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4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11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18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25</a:t>
              </a:r>
            </a:p>
          </p:txBody>
        </p:sp>
        <p:sp>
          <p:nvSpPr>
            <p:cNvPr id="205" name="TextBox 204"/>
            <p:cNvSpPr txBox="1"/>
            <p:nvPr userDrawn="1"/>
          </p:nvSpPr>
          <p:spPr>
            <a:xfrm>
              <a:off x="2899558" y="6566356"/>
              <a:ext cx="107722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25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18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11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07722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4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27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 userDrawn="1"/>
        </p:nvSpPr>
        <p:spPr bwMode="auto">
          <a:xfrm flipV="1">
            <a:off x="289561" y="6347575"/>
            <a:ext cx="11277600" cy="4355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68" name="Rectangle 167"/>
          <p:cNvSpPr>
            <a:spLocks noChangeArrowheads="1"/>
          </p:cNvSpPr>
          <p:nvPr userDrawn="1"/>
        </p:nvSpPr>
        <p:spPr bwMode="auto">
          <a:xfrm>
            <a:off x="73146" y="1062685"/>
            <a:ext cx="8049450" cy="5275747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2279148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49" name="Line 15"/>
          <p:cNvSpPr>
            <a:spLocks noChangeShapeType="1"/>
          </p:cNvSpPr>
          <p:nvPr userDrawn="1"/>
        </p:nvSpPr>
        <p:spPr bwMode="auto">
          <a:xfrm>
            <a:off x="3642360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4268736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4931932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5595128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80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6258324" y="1076449"/>
            <a:ext cx="0" cy="52569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6921520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7584718" y="1111497"/>
            <a:ext cx="3265" cy="52219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8251177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8914373" y="1076449"/>
            <a:ext cx="0" cy="52569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9577569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10240765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10903961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11567160" y="1076449"/>
            <a:ext cx="0" cy="52569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89561" y="1071895"/>
            <a:ext cx="11277600" cy="4555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615952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952756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89560" y="1076449"/>
            <a:ext cx="0" cy="52569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9" name="Line 11"/>
          <p:cNvSpPr>
            <a:spLocks noChangeShapeType="1"/>
          </p:cNvSpPr>
          <p:nvPr userDrawn="1"/>
        </p:nvSpPr>
        <p:spPr bwMode="auto">
          <a:xfrm>
            <a:off x="2953949" y="1067240"/>
            <a:ext cx="0" cy="52569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599822" y="260131"/>
            <a:ext cx="1259319" cy="203133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800" baseline="0"/>
            </a:lvl1pPr>
          </a:lstStyle>
          <a:p>
            <a:pPr lvl="0"/>
            <a:r>
              <a:rPr lang="en-US" dirty="0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311569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011D-F38D-53E9-C12C-CC81F9899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9BE49-F0C7-D89D-ECF9-7014317C9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DBF37-C501-7545-2C2A-44C26951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3F537-DD92-DDA1-0018-1D330690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EF1BF-34A4-A014-D5DB-1E9C6747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8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D334-1DE0-198C-8EDD-806CE199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1B637-E56F-0B1F-3887-2E971FF35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6056-1C8B-6B48-3A94-5588C157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2134F-0630-7EEB-41E0-F7573F4C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53B6-0DE7-8E63-6910-F50DE33F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3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D606-FCB6-FA31-3CB1-99F2A69E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2D7C2-9984-37C6-B18D-9B3D83718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FE582-3B3A-0F21-3A79-969A38459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237A6-A1F7-BB83-AD31-E48B0E19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74DF5-8A31-ECAB-B2B5-EEF69F14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A9126-EC85-325A-B51D-F421857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1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CAE9-D3B8-424F-07E7-E5B20DEA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8A8BE-5711-FEB6-7F04-5788AA345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5C06E-009B-02E5-ED05-2CB6E9AB7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E3C56-6EE9-5EDA-8838-67BC044DA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17F9A-779C-3068-2DA2-DAC8D97E9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CC8F9-F72C-586C-EAB1-2E3B498A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E23B8-664C-E53A-44C2-AE132502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C9B80-2216-D9C1-66F6-3FA127F9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9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F958-650C-23F2-6B11-FCFA5906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CCD72-D467-46E0-3450-06E3183D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9DDF8-19BD-09FB-F1B7-C4AFA475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86023-341D-0DA2-0C0E-F977FB47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C980D-2054-4CDA-33BA-4D40989A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23E7D-32C3-C4ED-0F3B-6A59EC1B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18C45-6AEB-29F2-F620-37C9F70C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8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B071-B3B5-9EE6-22E5-A33D2363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C39-69DB-E861-190C-97D55BCBF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08AAA-BA05-7DA8-598B-EF140D81E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F8405-9EE9-9F48-5AE9-A98AF4D8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391E4-040C-A700-1EF2-AE154E93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0D945-67F4-C38D-0C30-89FC5521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2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868E-9698-360D-C43B-7CCE7A69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81552-AD5B-2010-39E5-04A6FD2DE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D11E6-53C4-FD8B-1D6A-102D034B3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C45E8-7440-FBE8-46A0-73AEE502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D3661-51C9-C23E-BF8A-A784A2AD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6AD48-26F7-5DC4-587F-07B6974D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9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73244-936C-4EC9-5B5F-665FE15B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64AEC-DEB2-6F90-0F71-05D3E1D28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094E3-DD5D-A66B-3FE9-DE93E9B2D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70D21-5BD3-4A31-807C-73B6742AC3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78B71-5098-B9CC-40CE-4BA36E0A2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26405-A726-FBDC-5F15-B7F3DC654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6406F-C2BC-323D-4F16-3E97326C372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57025" y="6642100"/>
            <a:ext cx="9064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 Business</a:t>
            </a:r>
          </a:p>
        </p:txBody>
      </p:sp>
    </p:spTree>
    <p:extLst>
      <p:ext uri="{BB962C8B-B14F-4D97-AF65-F5344CB8AC3E}">
        <p14:creationId xmlns:p14="http://schemas.microsoft.com/office/powerpoint/2010/main" val="86910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B2B00C-5B00-4978-819D-8478CB6A6F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5AC9E-3371-41E8-81C4-3EE963BA7F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84262" y="4739282"/>
            <a:ext cx="6423471" cy="315085"/>
          </a:xfrm>
        </p:spPr>
        <p:txBody>
          <a:bodyPr/>
          <a:lstStyle/>
          <a:p>
            <a:r>
              <a:rPr lang="en-US" dirty="0"/>
              <a:t>DATABASE SOLUTIONS Roadmap</a:t>
            </a:r>
          </a:p>
        </p:txBody>
      </p:sp>
    </p:spTree>
    <p:extLst>
      <p:ext uri="{BB962C8B-B14F-4D97-AF65-F5344CB8AC3E}">
        <p14:creationId xmlns:p14="http://schemas.microsoft.com/office/powerpoint/2010/main" val="427853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4876-0FBB-3845-EA0C-7346D17B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Solutions – Near Term Work (Strategic)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2BAE7F-8A4B-BFDF-AB52-049999EA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2</a:t>
            </a:fld>
            <a:r>
              <a:rPr lang="en-US"/>
              <a:t>&gt;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F34C5-3737-250A-9EF5-0FAE8AED70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99208" y="260131"/>
            <a:ext cx="1159933" cy="203133"/>
          </a:xfrm>
        </p:spPr>
        <p:txBody>
          <a:bodyPr/>
          <a:lstStyle/>
          <a:p>
            <a:r>
              <a:rPr lang="en-US" dirty="0"/>
              <a:t> Last Update:  2024-02-15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09C52B-F847-8B5E-D546-4B5F672C4082}"/>
              </a:ext>
            </a:extLst>
          </p:cNvPr>
          <p:cNvSpPr/>
          <p:nvPr/>
        </p:nvSpPr>
        <p:spPr>
          <a:xfrm>
            <a:off x="7977590" y="1265870"/>
            <a:ext cx="1126029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Socialize MVP with associated IT groups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C75C0C-2AD0-C446-5232-01229506126E}"/>
              </a:ext>
            </a:extLst>
          </p:cNvPr>
          <p:cNvSpPr/>
          <p:nvPr/>
        </p:nvSpPr>
        <p:spPr>
          <a:xfrm>
            <a:off x="4924809" y="2820104"/>
            <a:ext cx="3998275" cy="49530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Identify junk / legacy standards. 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 Create / implement new standards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F83AE0-E561-F4F8-1A04-CD3DCFC528F0}"/>
              </a:ext>
            </a:extLst>
          </p:cNvPr>
          <p:cNvSpPr/>
          <p:nvPr/>
        </p:nvSpPr>
        <p:spPr>
          <a:xfrm>
            <a:off x="5817615" y="1745497"/>
            <a:ext cx="3105469" cy="441496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Evaluate DB Environment </a:t>
            </a:r>
            <a:r>
              <a:rPr lang="en-US" sz="1000" b="1" dirty="0"/>
              <a:t>Baseline </a:t>
            </a:r>
            <a:r>
              <a:rPr lang="en-US" sz="1000" dirty="0"/>
              <a:t>State (DEV)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67C131-42E4-8374-68B3-6DBC682FADEF}"/>
              </a:ext>
            </a:extLst>
          </p:cNvPr>
          <p:cNvSpPr/>
          <p:nvPr/>
        </p:nvSpPr>
        <p:spPr>
          <a:xfrm>
            <a:off x="5815277" y="1278656"/>
            <a:ext cx="2162313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Establish </a:t>
            </a:r>
            <a:r>
              <a:rPr lang="en-US" sz="1000" b="1" dirty="0"/>
              <a:t>DB Environment </a:t>
            </a:r>
            <a:r>
              <a:rPr lang="en-US" sz="1000" dirty="0"/>
              <a:t>MVP State (DEV)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534871-E4DE-9552-BA60-D1483D798A54}"/>
              </a:ext>
            </a:extLst>
          </p:cNvPr>
          <p:cNvSpPr/>
          <p:nvPr/>
        </p:nvSpPr>
        <p:spPr>
          <a:xfrm>
            <a:off x="5797014" y="2196212"/>
            <a:ext cx="3126070" cy="44149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Inventory / Categorize / Group  </a:t>
            </a:r>
            <a:r>
              <a:rPr lang="en-US" sz="1000" b="1" dirty="0"/>
              <a:t>DB Environment (</a:t>
            </a:r>
            <a:r>
              <a:rPr lang="en-US" sz="1000" dirty="0"/>
              <a:t>DEV)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F19843-7A4B-3DB0-5B94-7786A90E11DA}"/>
              </a:ext>
            </a:extLst>
          </p:cNvPr>
          <p:cNvSpPr/>
          <p:nvPr/>
        </p:nvSpPr>
        <p:spPr>
          <a:xfrm>
            <a:off x="4959637" y="3534544"/>
            <a:ext cx="2584163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Establish DB Security Request</a:t>
            </a:r>
            <a:r>
              <a:rPr lang="en-US" sz="1000" b="1" dirty="0"/>
              <a:t> Process </a:t>
            </a:r>
            <a:r>
              <a:rPr lang="en-US" sz="1000" dirty="0"/>
              <a:t>(Basic)</a:t>
            </a:r>
          </a:p>
        </p:txBody>
      </p:sp>
      <p:sp>
        <p:nvSpPr>
          <p:cNvPr id="28" name="Callout: Double Bent Line with Border and Accent Bar 27">
            <a:extLst>
              <a:ext uri="{FF2B5EF4-FFF2-40B4-BE49-F238E27FC236}">
                <a16:creationId xmlns:a16="http://schemas.microsoft.com/office/drawing/2014/main" id="{A22FC8B7-7ACC-9879-EA0A-E8A56152551B}"/>
              </a:ext>
            </a:extLst>
          </p:cNvPr>
          <p:cNvSpPr/>
          <p:nvPr/>
        </p:nvSpPr>
        <p:spPr>
          <a:xfrm>
            <a:off x="1285017" y="3263412"/>
            <a:ext cx="2037553" cy="438150"/>
          </a:xfrm>
          <a:prstGeom prst="accentBorderCallout3">
            <a:avLst>
              <a:gd name="adj1" fmla="val 44257"/>
              <a:gd name="adj2" fmla="val 102875"/>
              <a:gd name="adj3" fmla="val 48895"/>
              <a:gd name="adj4" fmla="val 123652"/>
              <a:gd name="adj5" fmla="val 74493"/>
              <a:gd name="adj6" fmla="val 148716"/>
              <a:gd name="adj7" fmla="val 108325"/>
              <a:gd name="adj8" fmla="val 179216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**CRITICAL**</a:t>
            </a:r>
          </a:p>
          <a:p>
            <a:pPr algn="ctr"/>
            <a:r>
              <a:rPr lang="en-US" sz="1100" b="1" u="sng" dirty="0">
                <a:solidFill>
                  <a:srgbClr val="FF0000"/>
                </a:solidFill>
              </a:rPr>
              <a:t>MANY</a:t>
            </a:r>
            <a:r>
              <a:rPr lang="en-US" sz="1100" dirty="0">
                <a:solidFill>
                  <a:srgbClr val="FF0000"/>
                </a:solidFill>
              </a:rPr>
              <a:t> knock-on effects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60F051-AD11-AA0D-43FF-6EC3D349A8DC}"/>
              </a:ext>
            </a:extLst>
          </p:cNvPr>
          <p:cNvSpPr/>
          <p:nvPr/>
        </p:nvSpPr>
        <p:spPr>
          <a:xfrm>
            <a:off x="11218419" y="3392651"/>
            <a:ext cx="1126029" cy="135417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Socialize evaluation findings, proposed MVP, and standardization with associated IT groups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5EB1B3-716C-71D1-8F2A-30722D4C278F}"/>
              </a:ext>
            </a:extLst>
          </p:cNvPr>
          <p:cNvSpPr/>
          <p:nvPr/>
        </p:nvSpPr>
        <p:spPr>
          <a:xfrm>
            <a:off x="8923084" y="3392652"/>
            <a:ext cx="2275381" cy="441496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Evaluate </a:t>
            </a:r>
            <a:r>
              <a:rPr lang="en-US" sz="1000" b="1" dirty="0"/>
              <a:t>DB Environment </a:t>
            </a:r>
            <a:r>
              <a:rPr lang="en-US" sz="1000" dirty="0"/>
              <a:t>(</a:t>
            </a:r>
            <a:r>
              <a:rPr lang="en-US" sz="1000" b="1" dirty="0"/>
              <a:t>Azure</a:t>
            </a:r>
            <a:r>
              <a:rPr lang="en-US" sz="1000" dirty="0"/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134F85-0340-2109-760A-22D2CD579710}"/>
              </a:ext>
            </a:extLst>
          </p:cNvPr>
          <p:cNvSpPr/>
          <p:nvPr/>
        </p:nvSpPr>
        <p:spPr>
          <a:xfrm>
            <a:off x="8923084" y="3852688"/>
            <a:ext cx="2275381" cy="44149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Establish </a:t>
            </a:r>
            <a:r>
              <a:rPr lang="en-US" sz="1000" b="1" dirty="0"/>
              <a:t>DB Environment </a:t>
            </a:r>
            <a:r>
              <a:rPr lang="en-US" sz="1000" dirty="0"/>
              <a:t>MVP State (</a:t>
            </a:r>
            <a:r>
              <a:rPr lang="en-US" sz="1000" b="1" dirty="0"/>
              <a:t>Azure</a:t>
            </a:r>
            <a:r>
              <a:rPr lang="en-US" sz="1000" dirty="0"/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85509E-AD2A-7499-D33D-7DB47FFCDA69}"/>
              </a:ext>
            </a:extLst>
          </p:cNvPr>
          <p:cNvSpPr/>
          <p:nvPr/>
        </p:nvSpPr>
        <p:spPr>
          <a:xfrm>
            <a:off x="8932878" y="4305330"/>
            <a:ext cx="2275381" cy="44149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Retrofit Full SDLC Solutions to conform to cohesive standards (</a:t>
            </a:r>
            <a:r>
              <a:rPr lang="en-US" sz="1000" b="1" dirty="0"/>
              <a:t>Azure</a:t>
            </a:r>
            <a:r>
              <a:rPr lang="en-US" sz="1000" dirty="0"/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B275A0-BFD8-8F13-BF9C-EB71310677D4}"/>
              </a:ext>
            </a:extLst>
          </p:cNvPr>
          <p:cNvSpPr/>
          <p:nvPr/>
        </p:nvSpPr>
        <p:spPr>
          <a:xfrm>
            <a:off x="5601860" y="4242376"/>
            <a:ext cx="3229320" cy="354680"/>
          </a:xfrm>
          <a:prstGeom prst="rect">
            <a:avLst/>
          </a:prstGeom>
          <a:ln w="63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Evaluate Full SDLC Solution 1 Baseline State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F5B25F-B665-24C4-B35A-BD315A1F5FC1}"/>
              </a:ext>
            </a:extLst>
          </p:cNvPr>
          <p:cNvSpPr/>
          <p:nvPr/>
        </p:nvSpPr>
        <p:spPr>
          <a:xfrm>
            <a:off x="8932878" y="4904830"/>
            <a:ext cx="2776205" cy="35468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Standardize Full SDLC Solution (where possible)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D48B85-16D2-7AF2-DDCB-D6F6BFFA32E1}"/>
              </a:ext>
            </a:extLst>
          </p:cNvPr>
          <p:cNvCxnSpPr>
            <a:cxnSpLocks/>
          </p:cNvCxnSpPr>
          <p:nvPr/>
        </p:nvCxnSpPr>
        <p:spPr>
          <a:xfrm>
            <a:off x="8923084" y="1977055"/>
            <a:ext cx="13759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1DA88F-79E7-710B-3A9C-3CACD7FC1A82}"/>
              </a:ext>
            </a:extLst>
          </p:cNvPr>
          <p:cNvCxnSpPr>
            <a:cxnSpLocks/>
          </p:cNvCxnSpPr>
          <p:nvPr/>
        </p:nvCxnSpPr>
        <p:spPr>
          <a:xfrm>
            <a:off x="8932878" y="3079950"/>
            <a:ext cx="19797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3D9A492-04CC-6EEE-D5F0-72ADE2F8370C}"/>
              </a:ext>
            </a:extLst>
          </p:cNvPr>
          <p:cNvSpPr/>
          <p:nvPr/>
        </p:nvSpPr>
        <p:spPr>
          <a:xfrm>
            <a:off x="310203" y="1246569"/>
            <a:ext cx="2162313" cy="44149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Establish </a:t>
            </a:r>
            <a:r>
              <a:rPr lang="en-US" sz="1000" b="1" dirty="0"/>
              <a:t>DB Instance Security </a:t>
            </a:r>
            <a:r>
              <a:rPr lang="en-US" sz="1000" dirty="0"/>
              <a:t>MVP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E3F2B-0CF4-B3F0-A3C6-9A115E024998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2472516" y="1467317"/>
            <a:ext cx="188340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C42A671-FCCD-3519-C23D-DA7FA7EE4F9C}"/>
              </a:ext>
            </a:extLst>
          </p:cNvPr>
          <p:cNvSpPr txBox="1"/>
          <p:nvPr/>
        </p:nvSpPr>
        <p:spPr>
          <a:xfrm>
            <a:off x="2936947" y="1246569"/>
            <a:ext cx="1487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Completed Early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C8AB38-4EDB-CEB6-63D9-A75793325AA2}"/>
              </a:ext>
            </a:extLst>
          </p:cNvPr>
          <p:cNvSpPr/>
          <p:nvPr/>
        </p:nvSpPr>
        <p:spPr>
          <a:xfrm>
            <a:off x="7591667" y="5428276"/>
            <a:ext cx="2776205" cy="35468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Develop scope for SDLC environment refresh process</a:t>
            </a:r>
          </a:p>
        </p:txBody>
      </p:sp>
    </p:spTree>
    <p:extLst>
      <p:ext uri="{BB962C8B-B14F-4D97-AF65-F5344CB8AC3E}">
        <p14:creationId xmlns:p14="http://schemas.microsoft.com/office/powerpoint/2010/main" val="385124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4876-0FBB-3845-EA0C-7346D17B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Solutions – Near Term Work (Tactical)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2BAE7F-8A4B-BFDF-AB52-049999EA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3</a:t>
            </a:fld>
            <a:r>
              <a:rPr lang="en-US"/>
              <a:t>&gt;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F34C5-3737-250A-9EF5-0FAE8AED70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0672" y="260131"/>
            <a:ext cx="1198469" cy="442172"/>
          </a:xfrm>
        </p:spPr>
        <p:txBody>
          <a:bodyPr/>
          <a:lstStyle/>
          <a:p>
            <a:r>
              <a:rPr lang="en-US" dirty="0"/>
              <a:t>Last Update:  2024—02-02</a:t>
            </a:r>
          </a:p>
          <a:p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F5B25F-B665-24C4-B35A-BD315A1F5FC1}"/>
              </a:ext>
            </a:extLst>
          </p:cNvPr>
          <p:cNvSpPr/>
          <p:nvPr/>
        </p:nvSpPr>
        <p:spPr>
          <a:xfrm>
            <a:off x="6380480" y="5285074"/>
            <a:ext cx="1211187" cy="35468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Jira -&gt; Rogue1 ADF Pipeline Extract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C8AB38-4EDB-CEB6-63D9-A75793325AA2}"/>
              </a:ext>
            </a:extLst>
          </p:cNvPr>
          <p:cNvSpPr/>
          <p:nvPr/>
        </p:nvSpPr>
        <p:spPr>
          <a:xfrm>
            <a:off x="6006707" y="5899960"/>
            <a:ext cx="1211187" cy="354680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Jira -&gt; Rogue1 </a:t>
            </a:r>
            <a:r>
              <a:rPr lang="en-US" sz="1000" b="1" dirty="0">
                <a:solidFill>
                  <a:schemeClr val="bg1"/>
                </a:solidFill>
              </a:rPr>
              <a:t>SQL Server Replication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31BDE-EC0B-27B3-0783-9A8D55383E7F}"/>
              </a:ext>
            </a:extLst>
          </p:cNvPr>
          <p:cNvSpPr txBox="1"/>
          <p:nvPr/>
        </p:nvSpPr>
        <p:spPr>
          <a:xfrm>
            <a:off x="7567081" y="5195675"/>
            <a:ext cx="464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63391-342D-7126-27D2-2CB21C471751}"/>
              </a:ext>
            </a:extLst>
          </p:cNvPr>
          <p:cNvSpPr txBox="1"/>
          <p:nvPr/>
        </p:nvSpPr>
        <p:spPr>
          <a:xfrm>
            <a:off x="7546670" y="5424608"/>
            <a:ext cx="48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D8DE0-84F3-5BC7-0D6B-BBAB29204D21}"/>
              </a:ext>
            </a:extLst>
          </p:cNvPr>
          <p:cNvSpPr txBox="1"/>
          <p:nvPr/>
        </p:nvSpPr>
        <p:spPr>
          <a:xfrm>
            <a:off x="7197574" y="5808520"/>
            <a:ext cx="48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741CF-852F-B6ED-D3BC-DE58D462A46F}"/>
              </a:ext>
            </a:extLst>
          </p:cNvPr>
          <p:cNvSpPr txBox="1"/>
          <p:nvPr/>
        </p:nvSpPr>
        <p:spPr>
          <a:xfrm>
            <a:off x="7217894" y="6050591"/>
            <a:ext cx="464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87AC7-340F-DDFA-9600-3822340ABEA9}"/>
              </a:ext>
            </a:extLst>
          </p:cNvPr>
          <p:cNvSpPr/>
          <p:nvPr/>
        </p:nvSpPr>
        <p:spPr>
          <a:xfrm>
            <a:off x="6986073" y="4830974"/>
            <a:ext cx="1517847" cy="35468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BeyondInsight</a:t>
            </a:r>
            <a:r>
              <a:rPr lang="en-US" sz="1000" dirty="0"/>
              <a:t> DB Password Organization</a:t>
            </a:r>
            <a:endParaRPr lang="en-US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66321A-633A-E195-EC64-582FCE04A2BC}"/>
              </a:ext>
            </a:extLst>
          </p:cNvPr>
          <p:cNvSpPr txBox="1"/>
          <p:nvPr/>
        </p:nvSpPr>
        <p:spPr>
          <a:xfrm>
            <a:off x="8468345" y="4737254"/>
            <a:ext cx="48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E9A205-EC73-5BFC-F45A-FE5DC54653B0}"/>
              </a:ext>
            </a:extLst>
          </p:cNvPr>
          <p:cNvSpPr txBox="1"/>
          <p:nvPr/>
        </p:nvSpPr>
        <p:spPr>
          <a:xfrm>
            <a:off x="8488665" y="4979325"/>
            <a:ext cx="464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DA8807-343B-7810-E18E-032E7B926627}"/>
              </a:ext>
            </a:extLst>
          </p:cNvPr>
          <p:cNvSpPr/>
          <p:nvPr/>
        </p:nvSpPr>
        <p:spPr>
          <a:xfrm>
            <a:off x="6380480" y="3355110"/>
            <a:ext cx="1211187" cy="56101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R-DBA-Team security group deprecation list</a:t>
            </a:r>
            <a:endParaRPr lang="en-US" sz="1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01C0CF-90E5-84C0-46F1-D95B70C2C6B3}"/>
              </a:ext>
            </a:extLst>
          </p:cNvPr>
          <p:cNvSpPr/>
          <p:nvPr/>
        </p:nvSpPr>
        <p:spPr>
          <a:xfrm>
            <a:off x="8912526" y="4018062"/>
            <a:ext cx="1211187" cy="56101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Revoke overprovisioned user access (PROD)</a:t>
            </a:r>
            <a:endParaRPr lang="en-US" sz="1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7CEDD-3E44-8851-E086-3BAFB524F13C}"/>
              </a:ext>
            </a:extLst>
          </p:cNvPr>
          <p:cNvSpPr/>
          <p:nvPr/>
        </p:nvSpPr>
        <p:spPr>
          <a:xfrm>
            <a:off x="9786986" y="3362963"/>
            <a:ext cx="1320800" cy="56101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Server </a:t>
            </a:r>
            <a:r>
              <a:rPr lang="en-US" sz="1000" dirty="0" err="1"/>
              <a:t>SuperUser</a:t>
            </a:r>
            <a:r>
              <a:rPr lang="en-US" sz="1000" dirty="0"/>
              <a:t> provisioning</a:t>
            </a:r>
            <a:endParaRPr lang="en-US" sz="10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338697-2B45-50AF-11C1-CA2ED8B374B4}"/>
              </a:ext>
            </a:extLst>
          </p:cNvPr>
          <p:cNvSpPr/>
          <p:nvPr/>
        </p:nvSpPr>
        <p:spPr>
          <a:xfrm>
            <a:off x="7632398" y="1225351"/>
            <a:ext cx="1211187" cy="445132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Begin populating Confluence Site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54FD1E-5938-8EBD-5F20-3D5E47E0F149}"/>
              </a:ext>
            </a:extLst>
          </p:cNvPr>
          <p:cNvSpPr/>
          <p:nvPr/>
        </p:nvSpPr>
        <p:spPr>
          <a:xfrm>
            <a:off x="4279598" y="1674777"/>
            <a:ext cx="2706475" cy="4451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Cobra “real time reporting requirement” request</a:t>
            </a:r>
            <a:endParaRPr lang="en-US" sz="10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F2444E-5BB5-44DE-A569-297C338E2E7A}"/>
              </a:ext>
            </a:extLst>
          </p:cNvPr>
          <p:cNvCxnSpPr>
            <a:stCxn id="23" idx="3"/>
          </p:cNvCxnSpPr>
          <p:nvPr/>
        </p:nvCxnSpPr>
        <p:spPr>
          <a:xfrm flipV="1">
            <a:off x="6986073" y="1895504"/>
            <a:ext cx="2604967" cy="1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025AA9D-CB48-EC55-DFB7-D81839C0DF9F}"/>
              </a:ext>
            </a:extLst>
          </p:cNvPr>
          <p:cNvSpPr txBox="1"/>
          <p:nvPr/>
        </p:nvSpPr>
        <p:spPr>
          <a:xfrm>
            <a:off x="8873622" y="1158479"/>
            <a:ext cx="464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6CC95F-C43D-8075-64F2-E333DE1C3F09}"/>
              </a:ext>
            </a:extLst>
          </p:cNvPr>
          <p:cNvSpPr txBox="1"/>
          <p:nvPr/>
        </p:nvSpPr>
        <p:spPr>
          <a:xfrm>
            <a:off x="8853211" y="1387412"/>
            <a:ext cx="48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50902C-154A-FAEF-7BF3-03B70C200D5A}"/>
              </a:ext>
            </a:extLst>
          </p:cNvPr>
          <p:cNvSpPr/>
          <p:nvPr/>
        </p:nvSpPr>
        <p:spPr>
          <a:xfrm>
            <a:off x="8785447" y="3362963"/>
            <a:ext cx="992116" cy="561017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Server </a:t>
            </a:r>
            <a:r>
              <a:rPr lang="en-US" sz="1000" dirty="0" err="1"/>
              <a:t>SuperUser</a:t>
            </a:r>
            <a:r>
              <a:rPr lang="en-US" sz="1000" dirty="0"/>
              <a:t> SQL Creation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34B33-D4C2-B9B0-F32E-DC4A02D51389}"/>
              </a:ext>
            </a:extLst>
          </p:cNvPr>
          <p:cNvSpPr txBox="1"/>
          <p:nvPr/>
        </p:nvSpPr>
        <p:spPr>
          <a:xfrm>
            <a:off x="11087466" y="3344839"/>
            <a:ext cx="48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B3D721-C3FA-B3D8-FF47-F317175577B8}"/>
              </a:ext>
            </a:extLst>
          </p:cNvPr>
          <p:cNvSpPr txBox="1"/>
          <p:nvPr/>
        </p:nvSpPr>
        <p:spPr>
          <a:xfrm>
            <a:off x="11107786" y="3586910"/>
            <a:ext cx="464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9CE6DB-59D1-1A3B-E946-2839EE710131}"/>
              </a:ext>
            </a:extLst>
          </p:cNvPr>
          <p:cNvSpPr txBox="1"/>
          <p:nvPr/>
        </p:nvSpPr>
        <p:spPr>
          <a:xfrm>
            <a:off x="10050537" y="4011137"/>
            <a:ext cx="48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B81898-5687-5B6E-3F47-363CEDDBDD97}"/>
              </a:ext>
            </a:extLst>
          </p:cNvPr>
          <p:cNvSpPr txBox="1"/>
          <p:nvPr/>
        </p:nvSpPr>
        <p:spPr>
          <a:xfrm>
            <a:off x="10070857" y="4253208"/>
            <a:ext cx="464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DD0089-9F14-3BE5-D23B-454CC07A3110}"/>
              </a:ext>
            </a:extLst>
          </p:cNvPr>
          <p:cNvSpPr txBox="1"/>
          <p:nvPr/>
        </p:nvSpPr>
        <p:spPr>
          <a:xfrm>
            <a:off x="7588986" y="3371494"/>
            <a:ext cx="48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7213A2-7619-FF05-0E50-CBA31156147A}"/>
              </a:ext>
            </a:extLst>
          </p:cNvPr>
          <p:cNvSpPr txBox="1"/>
          <p:nvPr/>
        </p:nvSpPr>
        <p:spPr>
          <a:xfrm>
            <a:off x="7609306" y="3613565"/>
            <a:ext cx="464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0513318-B7BE-6763-AAC8-8EBE3785F41A}"/>
              </a:ext>
            </a:extLst>
          </p:cNvPr>
          <p:cNvSpPr/>
          <p:nvPr/>
        </p:nvSpPr>
        <p:spPr>
          <a:xfrm>
            <a:off x="6458970" y="4394886"/>
            <a:ext cx="1517847" cy="35468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Costimator</a:t>
            </a:r>
            <a:r>
              <a:rPr lang="en-US" sz="1000" dirty="0"/>
              <a:t> deep troubleshooting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B5520D-C3C0-9149-7B0C-3C882F4AD2F0}"/>
              </a:ext>
            </a:extLst>
          </p:cNvPr>
          <p:cNvSpPr txBox="1"/>
          <p:nvPr/>
        </p:nvSpPr>
        <p:spPr>
          <a:xfrm>
            <a:off x="7976817" y="4403929"/>
            <a:ext cx="464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83DC44C-55D7-3049-2D27-8E8B98FF3B1C}"/>
              </a:ext>
            </a:extLst>
          </p:cNvPr>
          <p:cNvSpPr/>
          <p:nvPr/>
        </p:nvSpPr>
        <p:spPr>
          <a:xfrm>
            <a:off x="6527031" y="2203188"/>
            <a:ext cx="2017620" cy="35468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u="sng" dirty="0"/>
              <a:t>Data</a:t>
            </a:r>
            <a:r>
              <a:rPr lang="en-US" sz="1000" dirty="0"/>
              <a:t> Standards Establishment</a:t>
            </a:r>
            <a:endParaRPr lang="en-US" sz="1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EB3702-CD8D-6BB3-C3D7-200F411F2726}"/>
              </a:ext>
            </a:extLst>
          </p:cNvPr>
          <p:cNvSpPr txBox="1"/>
          <p:nvPr/>
        </p:nvSpPr>
        <p:spPr>
          <a:xfrm>
            <a:off x="6941654" y="1839118"/>
            <a:ext cx="48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D3ACA3-F605-DE59-EA88-0FABD76FC307}"/>
              </a:ext>
            </a:extLst>
          </p:cNvPr>
          <p:cNvSpPr txBox="1"/>
          <p:nvPr/>
        </p:nvSpPr>
        <p:spPr>
          <a:xfrm>
            <a:off x="8988828" y="2085403"/>
            <a:ext cx="48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6B9008-08E8-68C7-7042-E14A21C09F05}"/>
              </a:ext>
            </a:extLst>
          </p:cNvPr>
          <p:cNvSpPr txBox="1"/>
          <p:nvPr/>
        </p:nvSpPr>
        <p:spPr>
          <a:xfrm>
            <a:off x="9009148" y="2327474"/>
            <a:ext cx="464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4F9E4D-CB6E-010D-11E9-CE7BAD41A6FD}"/>
              </a:ext>
            </a:extLst>
          </p:cNvPr>
          <p:cNvSpPr txBox="1"/>
          <p:nvPr/>
        </p:nvSpPr>
        <p:spPr>
          <a:xfrm>
            <a:off x="8503920" y="2199985"/>
            <a:ext cx="464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LM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9BE11C8-37FC-B3BF-C383-7F6D610428B2}"/>
              </a:ext>
            </a:extLst>
          </p:cNvPr>
          <p:cNvCxnSpPr>
            <a:cxnSpLocks/>
          </p:cNvCxnSpPr>
          <p:nvPr/>
        </p:nvCxnSpPr>
        <p:spPr>
          <a:xfrm flipV="1">
            <a:off x="8843585" y="2199985"/>
            <a:ext cx="262285" cy="135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4F08504-7341-A147-3BED-25A23FA5BCF4}"/>
              </a:ext>
            </a:extLst>
          </p:cNvPr>
          <p:cNvCxnSpPr>
            <a:cxnSpLocks/>
          </p:cNvCxnSpPr>
          <p:nvPr/>
        </p:nvCxnSpPr>
        <p:spPr>
          <a:xfrm>
            <a:off x="8837320" y="2342814"/>
            <a:ext cx="268550" cy="124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3550B75-D8D0-528E-E2E6-C3E5D930B955}"/>
              </a:ext>
            </a:extLst>
          </p:cNvPr>
          <p:cNvSpPr txBox="1"/>
          <p:nvPr/>
        </p:nvSpPr>
        <p:spPr>
          <a:xfrm>
            <a:off x="7609305" y="1693439"/>
            <a:ext cx="1728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External Group Dependency – unknown ETA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F6BA8CE-EB0A-5D09-1615-3E9DD33DC0AC}"/>
              </a:ext>
            </a:extLst>
          </p:cNvPr>
          <p:cNvSpPr/>
          <p:nvPr/>
        </p:nvSpPr>
        <p:spPr>
          <a:xfrm>
            <a:off x="3701725" y="2485570"/>
            <a:ext cx="1155746" cy="4451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Cobra “Freeze Copy” monthly refresh</a:t>
            </a:r>
            <a:endParaRPr lang="en-US" sz="1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139615A-D426-CEA3-E6D9-4E8213B06743}"/>
              </a:ext>
            </a:extLst>
          </p:cNvPr>
          <p:cNvSpPr txBox="1"/>
          <p:nvPr/>
        </p:nvSpPr>
        <p:spPr>
          <a:xfrm>
            <a:off x="4856948" y="2459816"/>
            <a:ext cx="464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05856F8-4FDB-63CF-B2C1-9B78888702E9}"/>
              </a:ext>
            </a:extLst>
          </p:cNvPr>
          <p:cNvSpPr txBox="1"/>
          <p:nvPr/>
        </p:nvSpPr>
        <p:spPr>
          <a:xfrm>
            <a:off x="4836537" y="2688749"/>
            <a:ext cx="48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7656683-2F45-5292-178E-F4B654684EE6}"/>
              </a:ext>
            </a:extLst>
          </p:cNvPr>
          <p:cNvSpPr txBox="1"/>
          <p:nvPr/>
        </p:nvSpPr>
        <p:spPr>
          <a:xfrm>
            <a:off x="5141743" y="2527940"/>
            <a:ext cx="1728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External Group Dependency – unknown ETA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C5898E4-3267-335C-A7B7-413A426A0BD7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4857471" y="2708136"/>
            <a:ext cx="4733569" cy="46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ECD4AA25-6947-7932-13D0-033131843560}"/>
              </a:ext>
            </a:extLst>
          </p:cNvPr>
          <p:cNvSpPr/>
          <p:nvPr/>
        </p:nvSpPr>
        <p:spPr>
          <a:xfrm>
            <a:off x="6534196" y="2894310"/>
            <a:ext cx="2017620" cy="35468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Rogue1 Lower SDLC Environment Refresh Process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702F6A2-3F18-A91E-1165-D49E99463AEC}"/>
              </a:ext>
            </a:extLst>
          </p:cNvPr>
          <p:cNvSpPr txBox="1"/>
          <p:nvPr/>
        </p:nvSpPr>
        <p:spPr>
          <a:xfrm>
            <a:off x="8544651" y="2834960"/>
            <a:ext cx="48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7DD75D-8277-768C-67DC-73A992D5277C}"/>
              </a:ext>
            </a:extLst>
          </p:cNvPr>
          <p:cNvSpPr txBox="1"/>
          <p:nvPr/>
        </p:nvSpPr>
        <p:spPr>
          <a:xfrm>
            <a:off x="8564971" y="3077031"/>
            <a:ext cx="464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JG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9A63A72-AEFA-CF2E-3BC3-73F340085F45}"/>
              </a:ext>
            </a:extLst>
          </p:cNvPr>
          <p:cNvSpPr txBox="1"/>
          <p:nvPr/>
        </p:nvSpPr>
        <p:spPr>
          <a:xfrm>
            <a:off x="8873622" y="2944388"/>
            <a:ext cx="464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87263-1817-1DA8-50EF-7AC11D4A5DDF}"/>
              </a:ext>
            </a:extLst>
          </p:cNvPr>
          <p:cNvSpPr/>
          <p:nvPr/>
        </p:nvSpPr>
        <p:spPr>
          <a:xfrm>
            <a:off x="7971851" y="3360524"/>
            <a:ext cx="811031" cy="56101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Server </a:t>
            </a:r>
            <a:r>
              <a:rPr lang="en-US" sz="1000" dirty="0" err="1"/>
              <a:t>SuperUser</a:t>
            </a:r>
            <a:r>
              <a:rPr lang="en-US" sz="1000" dirty="0"/>
              <a:t> AD Creation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9F8839-C2C2-B215-C1E1-4327208096F0}"/>
              </a:ext>
            </a:extLst>
          </p:cNvPr>
          <p:cNvSpPr/>
          <p:nvPr/>
        </p:nvSpPr>
        <p:spPr>
          <a:xfrm>
            <a:off x="4960389" y="4783150"/>
            <a:ext cx="903617" cy="37586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SAP ETL Host (PROD)</a:t>
            </a:r>
            <a:endParaRPr lang="en-US" sz="1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FF2889-162A-9918-765F-77A462768771}"/>
              </a:ext>
            </a:extLst>
          </p:cNvPr>
          <p:cNvSpPr txBox="1"/>
          <p:nvPr/>
        </p:nvSpPr>
        <p:spPr>
          <a:xfrm>
            <a:off x="5846019" y="4686544"/>
            <a:ext cx="48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14C3B2-A322-AB22-E2C8-B048AA8E206C}"/>
              </a:ext>
            </a:extLst>
          </p:cNvPr>
          <p:cNvSpPr txBox="1"/>
          <p:nvPr/>
        </p:nvSpPr>
        <p:spPr>
          <a:xfrm>
            <a:off x="5866339" y="4928615"/>
            <a:ext cx="464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JG</a:t>
            </a:r>
          </a:p>
        </p:txBody>
      </p:sp>
    </p:spTree>
    <p:extLst>
      <p:ext uri="{BB962C8B-B14F-4D97-AF65-F5344CB8AC3E}">
        <p14:creationId xmlns:p14="http://schemas.microsoft.com/office/powerpoint/2010/main" val="19732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5A7FF5-20D5-9E96-61E6-6F198FE5857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" t="3139" r="1892" b="313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65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23813</TotalTime>
  <Words>1265</Words>
  <Application>Microsoft Office PowerPoint</Application>
  <PresentationFormat>Widescreen</PresentationFormat>
  <Paragraphs>150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Trebuchet MS</vt:lpstr>
      <vt:lpstr>Wingdings</vt:lpstr>
      <vt:lpstr>Office Theme</vt:lpstr>
      <vt:lpstr>PowerPoint Presentation</vt:lpstr>
      <vt:lpstr>DB Solutions – Near Term Work (Strategic)</vt:lpstr>
      <vt:lpstr>DB Solutions – Near Term Work (Tactical)</vt:lpstr>
      <vt:lpstr>PowerPoint Presentation</vt:lpstr>
    </vt:vector>
  </TitlesOfParts>
  <Company>Sierra 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McCord, Stephen</dc:creator>
  <cp:lastModifiedBy>McCord, Stephen</cp:lastModifiedBy>
  <cp:revision>8</cp:revision>
  <dcterms:created xsi:type="dcterms:W3CDTF">2024-01-15T20:09:42Z</dcterms:created>
  <dcterms:modified xsi:type="dcterms:W3CDTF">2024-02-16T02:59:20Z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c69870-6a80-4e4b-8783-065f63e27782_Enabled">
    <vt:lpwstr>true</vt:lpwstr>
  </property>
  <property fmtid="{D5CDD505-2E9C-101B-9397-08002B2CF9AE}" pid="3" name="MSIP_Label_f3c69870-6a80-4e4b-8783-065f63e27782_SetDate">
    <vt:lpwstr>2024-01-15T22:37:43Z</vt:lpwstr>
  </property>
  <property fmtid="{D5CDD505-2E9C-101B-9397-08002B2CF9AE}" pid="4" name="MSIP_Label_f3c69870-6a80-4e4b-8783-065f63e27782_Method">
    <vt:lpwstr>Privileged</vt:lpwstr>
  </property>
  <property fmtid="{D5CDD505-2E9C-101B-9397-08002B2CF9AE}" pid="5" name="MSIP_Label_f3c69870-6a80-4e4b-8783-065f63e27782_Name">
    <vt:lpwstr>General Business</vt:lpwstr>
  </property>
  <property fmtid="{D5CDD505-2E9C-101B-9397-08002B2CF9AE}" pid="6" name="MSIP_Label_f3c69870-6a80-4e4b-8783-065f63e27782_SiteId">
    <vt:lpwstr>8d4826a0-e24c-40fe-b5f1-e4c5d7fce467</vt:lpwstr>
  </property>
  <property fmtid="{D5CDD505-2E9C-101B-9397-08002B2CF9AE}" pid="7" name="MSIP_Label_f3c69870-6a80-4e4b-8783-065f63e27782_ActionId">
    <vt:lpwstr>c42cad5b-0365-41bc-8122-d2bc17af96e1</vt:lpwstr>
  </property>
  <property fmtid="{D5CDD505-2E9C-101B-9397-08002B2CF9AE}" pid="8" name="MSIP_Label_f3c69870-6a80-4e4b-8783-065f63e27782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General Business</vt:lpwstr>
  </property>
</Properties>
</file>