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comments/modernComment_7FE4E6FF_8BD49C.xml" ContentType="application/vnd.ms-powerpoint.comments+xml"/>
  <Override PartName="/ppt/comments/modernComment_7FE4E701_110994E3.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2"/>
  </p:notesMasterIdLst>
  <p:sldIdLst>
    <p:sldId id="258" r:id="rId5"/>
    <p:sldId id="2145707778" r:id="rId6"/>
    <p:sldId id="2145707776" r:id="rId7"/>
    <p:sldId id="2145707775" r:id="rId8"/>
    <p:sldId id="2145707777" r:id="rId9"/>
    <p:sldId id="293" r:id="rId10"/>
    <p:sldId id="2145707744"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756597-B25D-BD62-2AE6-157C6AA6AB2B}" name="Bremers, Ashley" initials="BA" userId="S::ashley.bremers@sierraspace.com::ad81117d-fa54-4de7-a293-d38ea7dacdaf" providerId="AD"/>
  <p188:author id="{9D3FB3FA-32C3-B7A3-30BD-5FE9628BB857}" name="Venner, Ken" initials="VK" userId="S::Ken.Venner@sierraspace.com::c3f737b1-6d57-4d6e-a26f-4edde0433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31AC8-8295-0D60-6FB3-62F091464C19}" v="4" dt="2024-01-04T15:21:24.540"/>
    <p1510:client id="{A6F3E047-B9D9-4617-9AC3-11B50D10BF2F}" v="379" dt="2024-01-04T18:27:52.789"/>
    <p1510:client id="{E2CEFC20-8AE6-FDA0-B86B-1F1B55020462}" v="45" dt="2024-01-04T15:13:43.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28"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modernComment_7FE4E6FF_8BD49C.xml><?xml version="1.0" encoding="utf-8"?>
<p188:cmLst xmlns:a="http://schemas.openxmlformats.org/drawingml/2006/main" xmlns:r="http://schemas.openxmlformats.org/officeDocument/2006/relationships" xmlns:p188="http://schemas.microsoft.com/office/powerpoint/2018/8/main">
  <p188:cm id="{69A1B5FB-3711-476E-9E63-47AA4AE8436E}" authorId="{9E756597-B25D-BD62-2AE6-157C6AA6AB2B}" status="resolved" created="2024-01-04T15:10:32.392" complete="100000">
    <ac:txMkLst xmlns:ac="http://schemas.microsoft.com/office/drawing/2013/main/command">
      <pc:docMk xmlns:pc="http://schemas.microsoft.com/office/powerpoint/2013/main/command"/>
      <pc:sldMk xmlns:pc="http://schemas.microsoft.com/office/powerpoint/2013/main/command" cId="9163932" sldId="2145707775"/>
      <ac:spMk id="4" creationId="{2F53A34D-2B7B-32CA-6C5C-AD2969C41D48}"/>
      <ac:txMk cp="72" len="190">
        <ac:context len="1134" hash="3351061200"/>
      </ac:txMk>
    </ac:txMkLst>
    <p188:pos x="6660444" y="627944"/>
    <p188:replyLst>
      <p188:reply id="{EBD47B14-DA84-49B8-85DE-2C74E0BBDC7F}" authorId="{9D3FB3FA-32C3-B7A3-30BD-5FE9628BB857}" created="2024-01-04T15:14:41.164">
        <p188:txBody>
          <a:bodyPr/>
          <a:lstStyle/>
          <a:p>
            <a:r>
              <a:rPr lang="en-US"/>
              <a:t>Can be - but I don’t want ot requjire it - it will be something we can reach out and ask you about - but it would be great if it was written</a:t>
            </a:r>
          </a:p>
        </p188:txBody>
      </p188:reply>
      <p188:reply id="{8B7D05BC-55F3-44B9-9FD0-1D68B70B616C}" authorId="{9D3FB3FA-32C3-B7A3-30BD-5FE9628BB857}" created="2024-01-04T16:24:34.610">
        <p188:txBody>
          <a:bodyPr/>
          <a:lstStyle/>
          <a:p>
            <a:r>
              <a:rPr lang="en-US"/>
              <a:t>You can see I said it could be in your head or written down.</a:t>
            </a:r>
          </a:p>
        </p188:txBody>
      </p188:reply>
    </p188:replyLst>
    <p188:txBody>
      <a:bodyPr/>
      <a:lstStyle/>
      <a:p>
        <a:r>
          <a:rPr lang="en-US"/>
          <a:t>Should there be a complimentary slide to each project which lays out these details?</a:t>
        </a:r>
      </a:p>
    </p188:txBody>
  </p188:cm>
</p188:cmLst>
</file>

<file path=ppt/comments/modernComment_7FE4E701_110994E3.xml><?xml version="1.0" encoding="utf-8"?>
<p188:cmLst xmlns:a="http://schemas.openxmlformats.org/drawingml/2006/main" xmlns:r="http://schemas.openxmlformats.org/officeDocument/2006/relationships" xmlns:p188="http://schemas.microsoft.com/office/powerpoint/2018/8/main">
  <p188:cm id="{048CE34E-0958-4177-A272-39648C7E6000}" authorId="{9E756597-B25D-BD62-2AE6-157C6AA6AB2B}" status="resolved" created="2024-01-04T15:13:04.471" complete="100000">
    <ac:txMkLst xmlns:ac="http://schemas.microsoft.com/office/drawing/2013/main/command">
      <pc:docMk xmlns:pc="http://schemas.microsoft.com/office/powerpoint/2013/main/command"/>
      <pc:sldMk xmlns:pc="http://schemas.microsoft.com/office/powerpoint/2013/main/command" cId="285840611" sldId="2145707777"/>
      <ac:spMk id="4" creationId="{2F53A34D-2B7B-32CA-6C5C-AD2969C41D48}"/>
      <ac:txMk cp="37" len="67">
        <ac:context len="825" hash="1853030243"/>
      </ac:txMk>
    </ac:txMkLst>
    <p188:pos x="5319888" y="444499"/>
    <p188:replyLst>
      <p188:reply id="{F5E458E9-FAA1-43D2-A29E-F4822BBF2AD4}" authorId="{9E756597-B25D-BD62-2AE6-157C6AA6AB2B}" created="2024-01-04T15:21:24.540">
        <p188:txBody>
          <a:bodyPr/>
          <a:lstStyle/>
          <a:p>
            <a:r>
              <a:rPr lang="en-US"/>
              <a:t>[@Venner, Ken]  - see comment above now. Accidentally copy pasted the wrong one before.</a:t>
            </a:r>
          </a:p>
        </p188:txBody>
      </p188:reply>
      <p188:reply id="{85CDBA22-666F-4E06-9565-C724A4B9B55B}" authorId="{9D3FB3FA-32C3-B7A3-30BD-5FE9628BB857}" created="2024-01-04T16:23:31.299">
        <p188:txBody>
          <a:bodyPr/>
          <a:lstStyle/>
          <a:p>
            <a:r>
              <a:rPr lang="en-US"/>
              <a:t>Added new line</a:t>
            </a:r>
          </a:p>
        </p188:txBody>
      </p188:reply>
    </p188:replyLst>
    <p188:txBody>
      <a:bodyPr/>
      <a:lstStyle/>
      <a:p>
        <a:r>
          <a:rPr lang="en-US"/>
          <a:t>Possible add: Add a BRIEF comment if the dates change to explain why the change and what is being done.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F54A1-9BAC-4189-B1FD-45E54DC36C20}"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E9799-6B21-41C4-A193-D4058BCE21A0}" type="slidenum">
              <a:rPr lang="en-US" smtClean="0"/>
              <a:t>‹#›</a:t>
            </a:fld>
            <a:endParaRPr lang="en-US"/>
          </a:p>
        </p:txBody>
      </p:sp>
    </p:spTree>
    <p:extLst>
      <p:ext uri="{BB962C8B-B14F-4D97-AF65-F5344CB8AC3E}">
        <p14:creationId xmlns:p14="http://schemas.microsoft.com/office/powerpoint/2010/main" val="307780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Layout">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63B80BB9-439B-4AF9-A421-F684C4C6F1FC}"/>
              </a:ext>
            </a:extLst>
          </p:cNvPr>
          <p:cNvPicPr>
            <a:picLocks noGrp="1" noRot="1" noMove="1" noResize="1" noEditPoints="1" noAdjustHandles="1" noChangeArrowheads="1" noChangeShapeType="1" noCrop="1"/>
          </p:cNvPicPr>
          <p:nvPr userDrawn="1"/>
        </p:nvPicPr>
        <p:blipFill rotWithShape="1">
          <a:blip r:embed="rId2"/>
          <a:srcRect l="1635" t="2949" r="1182" b="2299"/>
          <a:stretch/>
        </p:blipFill>
        <p:spPr>
          <a:xfrm>
            <a:off x="0" y="0"/>
            <a:ext cx="9143999" cy="5143500"/>
          </a:xfrm>
          <a:prstGeom prst="rect">
            <a:avLst/>
          </a:prstGeom>
          <a:ln w="12700">
            <a:miter lim="400000"/>
          </a:ln>
        </p:spPr>
      </p:pic>
      <p:pic>
        <p:nvPicPr>
          <p:cNvPr id="5" name="Image" descr="Image">
            <a:extLst>
              <a:ext uri="{FF2B5EF4-FFF2-40B4-BE49-F238E27FC236}">
                <a16:creationId xmlns:a16="http://schemas.microsoft.com/office/drawing/2014/main" id="{65C8963F-DE8A-49DE-B04F-A5B91C364014}"/>
              </a:ext>
            </a:extLst>
          </p:cNvPr>
          <p:cNvPicPr>
            <a:picLocks noChangeAspect="1"/>
          </p:cNvPicPr>
          <p:nvPr userDrawn="1"/>
        </p:nvPicPr>
        <p:blipFill>
          <a:blip r:embed="rId3"/>
          <a:stretch>
            <a:fillRect/>
          </a:stretch>
        </p:blipFill>
        <p:spPr>
          <a:xfrm>
            <a:off x="3017553" y="2224832"/>
            <a:ext cx="3108894" cy="778989"/>
          </a:xfrm>
          <a:prstGeom prst="rect">
            <a:avLst/>
          </a:prstGeom>
          <a:ln w="12700">
            <a:miter lim="400000"/>
          </a:ln>
        </p:spPr>
      </p:pic>
      <p:sp>
        <p:nvSpPr>
          <p:cNvPr id="9" name="©Sierra Space Corporation">
            <a:extLst>
              <a:ext uri="{FF2B5EF4-FFF2-40B4-BE49-F238E27FC236}">
                <a16:creationId xmlns:a16="http://schemas.microsoft.com/office/drawing/2014/main" id="{45D53267-5755-4B86-8928-4550126393D6}"/>
              </a:ext>
            </a:extLst>
          </p:cNvPr>
          <p:cNvSpPr txBox="1"/>
          <p:nvPr userDrawn="1"/>
        </p:nvSpPr>
        <p:spPr>
          <a:xfrm>
            <a:off x="1127994" y="4875691"/>
            <a:ext cx="6888009" cy="1521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8575" tIns="28575" rIns="28575" bIns="28575">
            <a:spAutoFit/>
          </a:bodyPr>
          <a:lstStyle>
            <a:lvl1pPr algn="ctr" defTabSz="457200">
              <a:lnSpc>
                <a:spcPct val="120000"/>
              </a:lnSpc>
              <a:spcBef>
                <a:spcPts val="1500"/>
              </a:spcBef>
              <a:defRPr sz="1500" cap="all" spc="150">
                <a:solidFill>
                  <a:srgbClr val="FFFFFF"/>
                </a:solidFill>
                <a:latin typeface="+mj-lt"/>
                <a:ea typeface="+mj-ea"/>
                <a:cs typeface="+mj-cs"/>
                <a:sym typeface="Helvetica"/>
              </a:defRPr>
            </a:lvl1pPr>
          </a:lstStyle>
          <a:p>
            <a:r>
              <a:rPr sz="563"/>
              <a:t>©Sierra Space Corporation</a:t>
            </a:r>
          </a:p>
        </p:txBody>
      </p:sp>
      <p:sp>
        <p:nvSpPr>
          <p:cNvPr id="15" name="Text Placeholder 14">
            <a:extLst>
              <a:ext uri="{FF2B5EF4-FFF2-40B4-BE49-F238E27FC236}">
                <a16:creationId xmlns:a16="http://schemas.microsoft.com/office/drawing/2014/main" id="{3A9C5694-63E7-4B26-B799-D570C101D2D2}"/>
              </a:ext>
            </a:extLst>
          </p:cNvPr>
          <p:cNvSpPr>
            <a:spLocks noGrp="1"/>
          </p:cNvSpPr>
          <p:nvPr>
            <p:ph type="body" sz="quarter" idx="10" hasCustomPrompt="1"/>
          </p:nvPr>
        </p:nvSpPr>
        <p:spPr>
          <a:xfrm>
            <a:off x="3371054" y="1538731"/>
            <a:ext cx="2401888" cy="249298"/>
          </a:xfrm>
          <a:prstGeom prst="rect">
            <a:avLst/>
          </a:prstGeom>
          <a:ln w="12700">
            <a:miter lim="400000"/>
          </a:ln>
        </p:spPr>
        <p:txBody>
          <a:bodyPr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2023</a:t>
            </a:r>
          </a:p>
        </p:txBody>
      </p:sp>
      <p:sp>
        <p:nvSpPr>
          <p:cNvPr id="16" name="Text Placeholder 14">
            <a:extLst>
              <a:ext uri="{FF2B5EF4-FFF2-40B4-BE49-F238E27FC236}">
                <a16:creationId xmlns:a16="http://schemas.microsoft.com/office/drawing/2014/main" id="{66D5E2B5-4F79-4F4E-8872-AE1608DEB98D}"/>
              </a:ext>
            </a:extLst>
          </p:cNvPr>
          <p:cNvSpPr>
            <a:spLocks noGrp="1"/>
          </p:cNvSpPr>
          <p:nvPr>
            <p:ph type="body" sz="quarter" idx="11" hasCustomPrompt="1"/>
          </p:nvPr>
        </p:nvSpPr>
        <p:spPr>
          <a:xfrm>
            <a:off x="2163196" y="3554461"/>
            <a:ext cx="4817603" cy="249298"/>
          </a:xfrm>
          <a:prstGeom prst="rect">
            <a:avLst/>
          </a:prstGeom>
          <a:ln w="12700">
            <a:miter lim="400000"/>
          </a:ln>
        </p:spPr>
        <p:txBody>
          <a:bodyPr wrap="square"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marR="0" lvl="0" indent="0" algn="ctr" defTabSz="6858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25"/>
              <a:t>Title Goes Here</a:t>
            </a:r>
          </a:p>
        </p:txBody>
      </p:sp>
      <p:pic>
        <p:nvPicPr>
          <p:cNvPr id="11" name="Image">
            <a:extLst>
              <a:ext uri="{FF2B5EF4-FFF2-40B4-BE49-F238E27FC236}">
                <a16:creationId xmlns:a16="http://schemas.microsoft.com/office/drawing/2014/main" id="{67DDDD92-1241-498E-97D2-5500D9FFCE05}"/>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spTree>
    <p:extLst>
      <p:ext uri="{BB962C8B-B14F-4D97-AF65-F5344CB8AC3E}">
        <p14:creationId xmlns:p14="http://schemas.microsoft.com/office/powerpoint/2010/main" val="63908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Opt. 3">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marL="3200400" indent="0">
              <a:buNone/>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D522B410-7A63-402B-8261-AF97A2C8EA4E}"/>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785A7553-CA9A-4BE0-B021-7C65C9B42AD8}"/>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1FC8CFE2-E702-4204-A7C9-33A1EEC44759}"/>
              </a:ext>
            </a:extLst>
          </p:cNvPr>
          <p:cNvGrpSpPr/>
          <p:nvPr userDrawn="1"/>
        </p:nvGrpSpPr>
        <p:grpSpPr>
          <a:xfrm>
            <a:off x="309563" y="309563"/>
            <a:ext cx="330216" cy="4377721"/>
            <a:chOff x="825501" y="825501"/>
            <a:chExt cx="880576" cy="11673923"/>
          </a:xfrm>
        </p:grpSpPr>
        <p:pic>
          <p:nvPicPr>
            <p:cNvPr id="22" name="Image" descr="Image">
              <a:extLst>
                <a:ext uri="{FF2B5EF4-FFF2-40B4-BE49-F238E27FC236}">
                  <a16:creationId xmlns:a16="http://schemas.microsoft.com/office/drawing/2014/main" id="{8B881585-4F2F-4C6D-8E46-A286E6B23B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3" name="Rounded Rectangle">
              <a:extLst>
                <a:ext uri="{FF2B5EF4-FFF2-40B4-BE49-F238E27FC236}">
                  <a16:creationId xmlns:a16="http://schemas.microsoft.com/office/drawing/2014/main" id="{0B4C7A89-D3E9-43D7-A97F-E838BC9DA6EE}"/>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4" name="Image" descr="Image">
              <a:extLst>
                <a:ext uri="{FF2B5EF4-FFF2-40B4-BE49-F238E27FC236}">
                  <a16:creationId xmlns:a16="http://schemas.microsoft.com/office/drawing/2014/main" id="{4139C5CD-807D-4B09-B655-5559DD4E6C2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86696821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 Slide Opt. 3-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marL="3657600" indent="0">
              <a:buNone/>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24D8F616-4A46-42A2-904C-7195F056FFA6}"/>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16F2062D-E682-4B4B-A1A5-E34FC37A95B6}"/>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0F21CDEF-6F5B-4717-8B78-849BAFE7B0D2}"/>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8D00F1F2-B05A-495D-BF31-F9E7A43DAE24}"/>
                </a:ext>
              </a:extLst>
            </p:cNvPr>
            <p:cNvGrpSpPr/>
            <p:nvPr userDrawn="1"/>
          </p:nvGrpSpPr>
          <p:grpSpPr>
            <a:xfrm>
              <a:off x="350840" y="3577458"/>
              <a:ext cx="247663" cy="1109828"/>
              <a:chOff x="935575" y="9539884"/>
              <a:chExt cx="660435" cy="2959540"/>
            </a:xfrm>
          </p:grpSpPr>
          <p:sp>
            <p:nvSpPr>
              <p:cNvPr id="24" name="Rounded Rectangle">
                <a:extLst>
                  <a:ext uri="{FF2B5EF4-FFF2-40B4-BE49-F238E27FC236}">
                    <a16:creationId xmlns:a16="http://schemas.microsoft.com/office/drawing/2014/main" id="{94A44B6A-6220-45EF-A118-FF3B11F220F6}"/>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4F7946AE-6E12-4551-A78B-2BA2FA30F98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3" name="Image">
              <a:extLst>
                <a:ext uri="{FF2B5EF4-FFF2-40B4-BE49-F238E27FC236}">
                  <a16:creationId xmlns:a16="http://schemas.microsoft.com/office/drawing/2014/main" id="{69772DA2-7865-4DA7-93DF-DE9056005A9A}"/>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87509032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Opt. 4">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3EB88354-A636-423C-96BE-91348C8A8A3B}"/>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7" name="Slide Number">
            <a:extLst>
              <a:ext uri="{FF2B5EF4-FFF2-40B4-BE49-F238E27FC236}">
                <a16:creationId xmlns:a16="http://schemas.microsoft.com/office/drawing/2014/main" id="{34AFC0D6-44CF-40EF-A7F7-972A3B5D923D}"/>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6" name="Group 15">
            <a:extLst>
              <a:ext uri="{FF2B5EF4-FFF2-40B4-BE49-F238E27FC236}">
                <a16:creationId xmlns:a16="http://schemas.microsoft.com/office/drawing/2014/main" id="{0B25066F-605C-4823-B084-D0201ADA8057}"/>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53F62CC2-FCF3-499F-8151-9FC86BE473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CA18306A-847C-4AAE-8D43-D772928F108C}"/>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2" name="Image" descr="Image">
              <a:extLst>
                <a:ext uri="{FF2B5EF4-FFF2-40B4-BE49-F238E27FC236}">
                  <a16:creationId xmlns:a16="http://schemas.microsoft.com/office/drawing/2014/main" id="{48A3EA17-8DB1-4229-8730-A3EE3377CDD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80704836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Slide Opt. 4-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E458D283-7CD4-4FE8-B5B4-C9C27C2262D5}"/>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9" name="Slide Number">
            <a:extLst>
              <a:ext uri="{FF2B5EF4-FFF2-40B4-BE49-F238E27FC236}">
                <a16:creationId xmlns:a16="http://schemas.microsoft.com/office/drawing/2014/main" id="{965C65D6-D66D-4C7D-A1E8-F24ADFD5174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C8D5C2FA-3EF0-4CDC-8766-7D335AB04F8C}"/>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6982D789-B39E-48FF-BE97-3823C4126845}"/>
                </a:ext>
              </a:extLst>
            </p:cNvPr>
            <p:cNvGrpSpPr/>
            <p:nvPr userDrawn="1"/>
          </p:nvGrpSpPr>
          <p:grpSpPr>
            <a:xfrm>
              <a:off x="350840" y="3577458"/>
              <a:ext cx="247663" cy="1109828"/>
              <a:chOff x="935575" y="9539884"/>
              <a:chExt cx="660435" cy="2959540"/>
            </a:xfrm>
          </p:grpSpPr>
          <p:sp>
            <p:nvSpPr>
              <p:cNvPr id="27" name="Rounded Rectangle">
                <a:extLst>
                  <a:ext uri="{FF2B5EF4-FFF2-40B4-BE49-F238E27FC236}">
                    <a16:creationId xmlns:a16="http://schemas.microsoft.com/office/drawing/2014/main" id="{88372D0D-367E-4146-9B2C-CF8D50EE7308}"/>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8" name="Image" descr="Image">
                <a:extLst>
                  <a:ext uri="{FF2B5EF4-FFF2-40B4-BE49-F238E27FC236}">
                    <a16:creationId xmlns:a16="http://schemas.microsoft.com/office/drawing/2014/main" id="{9B6DC564-61A5-4578-9980-18F325AB239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6" name="Image">
              <a:extLst>
                <a:ext uri="{FF2B5EF4-FFF2-40B4-BE49-F238E27FC236}">
                  <a16:creationId xmlns:a16="http://schemas.microsoft.com/office/drawing/2014/main" id="{DF69FD44-A157-4576-A23E-A9D6A3B7150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56738034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Slide Opt. 5">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80694"/>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lnSpc>
                <a:spcPct val="100000"/>
              </a:lnSpc>
              <a:spcBef>
                <a:spcPts val="0"/>
              </a:spcBef>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b="0"/>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2" name="© 2022 Sierra Space Corporation    / /">
            <a:extLst>
              <a:ext uri="{FF2B5EF4-FFF2-40B4-BE49-F238E27FC236}">
                <a16:creationId xmlns:a16="http://schemas.microsoft.com/office/drawing/2014/main" id="{5ACDDA59-1F9A-4B1B-9306-03F0F5B9E4C0}"/>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FD236A03-8F19-4960-A68A-4E6F7146583A}"/>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17C5C611-FBA8-43CD-BBA8-A9AB42E81492}"/>
              </a:ext>
            </a:extLst>
          </p:cNvPr>
          <p:cNvGrpSpPr/>
          <p:nvPr userDrawn="1"/>
        </p:nvGrpSpPr>
        <p:grpSpPr>
          <a:xfrm>
            <a:off x="309563" y="309563"/>
            <a:ext cx="330216" cy="4377721"/>
            <a:chOff x="825501" y="825501"/>
            <a:chExt cx="880576" cy="11673923"/>
          </a:xfrm>
        </p:grpSpPr>
        <p:pic>
          <p:nvPicPr>
            <p:cNvPr id="23" name="Image" descr="Image">
              <a:extLst>
                <a:ext uri="{FF2B5EF4-FFF2-40B4-BE49-F238E27FC236}">
                  <a16:creationId xmlns:a16="http://schemas.microsoft.com/office/drawing/2014/main" id="{D6484EAF-1209-419B-96AB-85CCF694D8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4" name="Rounded Rectangle">
              <a:extLst>
                <a:ext uri="{FF2B5EF4-FFF2-40B4-BE49-F238E27FC236}">
                  <a16:creationId xmlns:a16="http://schemas.microsoft.com/office/drawing/2014/main" id="{00A4751D-A816-4371-A67B-7C9773A23D40}"/>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027C3B6A-91F9-439E-8694-53BEB75D7F69}"/>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29258115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 Slide Opt. 5-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45525"/>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spcBef>
                <a:spcPts val="0"/>
              </a:spcBef>
              <a:buNone/>
              <a:defRPr sz="1200" b="0">
                <a:latin typeface="Arial" panose="020B0604020202020204" pitchFamily="34" charset="0"/>
                <a:cs typeface="Arial" panose="020B0604020202020204" pitchFamily="34" charset="0"/>
              </a:defRPr>
            </a:lvl1pPr>
            <a:lvl2pPr>
              <a:defRPr sz="10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E832366D-F252-4B52-9D0F-8DC2D8F1D392}"/>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2F043766-C044-4281-8E10-B6E21E73D3AB}"/>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C187FC5B-736C-4BE1-A590-AAEBE44CDFEC}"/>
              </a:ext>
            </a:extLst>
          </p:cNvPr>
          <p:cNvGrpSpPr/>
          <p:nvPr userDrawn="1"/>
        </p:nvGrpSpPr>
        <p:grpSpPr>
          <a:xfrm>
            <a:off x="271747" y="226582"/>
            <a:ext cx="415192" cy="4460704"/>
            <a:chOff x="271747" y="226582"/>
            <a:chExt cx="415192" cy="4460704"/>
          </a:xfrm>
        </p:grpSpPr>
        <p:grpSp>
          <p:nvGrpSpPr>
            <p:cNvPr id="23" name="Group 22">
              <a:extLst>
                <a:ext uri="{FF2B5EF4-FFF2-40B4-BE49-F238E27FC236}">
                  <a16:creationId xmlns:a16="http://schemas.microsoft.com/office/drawing/2014/main" id="{4B2347FD-7685-4419-84C2-2604EE0146E3}"/>
                </a:ext>
              </a:extLst>
            </p:cNvPr>
            <p:cNvGrpSpPr/>
            <p:nvPr userDrawn="1"/>
          </p:nvGrpSpPr>
          <p:grpSpPr>
            <a:xfrm>
              <a:off x="350840" y="3577458"/>
              <a:ext cx="247663" cy="1109828"/>
              <a:chOff x="935575" y="9539884"/>
              <a:chExt cx="660435" cy="2959540"/>
            </a:xfrm>
          </p:grpSpPr>
          <p:sp>
            <p:nvSpPr>
              <p:cNvPr id="25" name="Rounded Rectangle">
                <a:extLst>
                  <a:ext uri="{FF2B5EF4-FFF2-40B4-BE49-F238E27FC236}">
                    <a16:creationId xmlns:a16="http://schemas.microsoft.com/office/drawing/2014/main" id="{A2C0F3C9-643C-4F15-987E-9A244B71A12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6" name="Image" descr="Image">
                <a:extLst>
                  <a:ext uri="{FF2B5EF4-FFF2-40B4-BE49-F238E27FC236}">
                    <a16:creationId xmlns:a16="http://schemas.microsoft.com/office/drawing/2014/main" id="{6473D409-B5E2-4686-8105-4EBA40596DD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4" name="Image">
              <a:extLst>
                <a:ext uri="{FF2B5EF4-FFF2-40B4-BE49-F238E27FC236}">
                  <a16:creationId xmlns:a16="http://schemas.microsoft.com/office/drawing/2014/main" id="{95A33840-ADF5-4A94-9FF5-EBC507521A09}"/>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297196038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Slide Opt. 6">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95350" y="1495425"/>
            <a:ext cx="77564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95350" y="532070"/>
            <a:ext cx="7756480" cy="494280"/>
          </a:xfrm>
          <a:prstGeom prst="rect">
            <a:avLst/>
          </a:prstGeom>
        </p:spPr>
        <p:txBody>
          <a:bodyPr/>
          <a:lstStyle>
            <a:lvl1pPr marL="0" indent="0" algn="l">
              <a:buNone/>
              <a:defRPr sz="2400" b="1">
                <a:solidFill>
                  <a:schemeClr val="bg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6" name="© 2022 Sierra Space Corporation    / /">
            <a:extLst>
              <a:ext uri="{FF2B5EF4-FFF2-40B4-BE49-F238E27FC236}">
                <a16:creationId xmlns:a16="http://schemas.microsoft.com/office/drawing/2014/main" id="{337C20F9-8B52-4ABD-84A5-244C21CFAC51}"/>
              </a:ext>
            </a:extLst>
          </p:cNvPr>
          <p:cNvSpPr txBox="1"/>
          <p:nvPr userDrawn="1"/>
        </p:nvSpPr>
        <p:spPr>
          <a:xfrm>
            <a:off x="6924405" y="4805786"/>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67854AAB-0719-417D-A25B-B283B756D6D2}"/>
              </a:ext>
            </a:extLst>
          </p:cNvPr>
          <p:cNvSpPr txBox="1">
            <a:spLocks noGrp="1"/>
          </p:cNvSpPr>
          <p:nvPr>
            <p:ph type="sldNum" sz="quarter" idx="2"/>
          </p:nvPr>
        </p:nvSpPr>
        <p:spPr>
          <a:xfrm>
            <a:off x="8662012" y="4781679"/>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CAC6A1DC-640C-48C5-9485-1DFA2BA07AB5}"/>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62952BDD-B614-4DD4-B3F1-C2CF3D77A2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41F83AFE-CF77-4B98-8739-1993F758B7B3}"/>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0" name="Image" descr="Image">
              <a:extLst>
                <a:ext uri="{FF2B5EF4-FFF2-40B4-BE49-F238E27FC236}">
                  <a16:creationId xmlns:a16="http://schemas.microsoft.com/office/drawing/2014/main" id="{96062E50-74BD-484E-BADD-C25A9884531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491976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 Slide Opt. 6- Dark">
    <p:bg>
      <p:bgRef idx="1001">
        <a:schemeClr val="bg1"/>
      </p:bgRef>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33450" y="1495425"/>
            <a:ext cx="77183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33450" y="532070"/>
            <a:ext cx="7718380" cy="494280"/>
          </a:xfrm>
          <a:prstGeom prst="rect">
            <a:avLst/>
          </a:prstGeom>
        </p:spPr>
        <p:txBody>
          <a:bodyPr/>
          <a:lstStyle>
            <a:lvl1pPr marL="0" indent="0" algn="l">
              <a:buNone/>
              <a:defRPr sz="2400" b="1">
                <a:solidFill>
                  <a:schemeClr val="tx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8" name="© 2022 Sierra Space Corporation    / /">
            <a:extLst>
              <a:ext uri="{FF2B5EF4-FFF2-40B4-BE49-F238E27FC236}">
                <a16:creationId xmlns:a16="http://schemas.microsoft.com/office/drawing/2014/main" id="{770BF727-6D32-41CC-9E4C-CBF017F38416}"/>
              </a:ext>
            </a:extLst>
          </p:cNvPr>
          <p:cNvSpPr txBox="1"/>
          <p:nvPr userDrawn="1"/>
        </p:nvSpPr>
        <p:spPr>
          <a:xfrm>
            <a:off x="6924405" y="4805786"/>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BC4DDFFB-9A79-4FA1-8899-6D2547C6C7DA}"/>
              </a:ext>
            </a:extLst>
          </p:cNvPr>
          <p:cNvSpPr txBox="1">
            <a:spLocks noGrp="1"/>
          </p:cNvSpPr>
          <p:nvPr>
            <p:ph type="sldNum" sz="quarter" idx="2"/>
          </p:nvPr>
        </p:nvSpPr>
        <p:spPr>
          <a:xfrm>
            <a:off x="8662012" y="4773995"/>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9805F267-A2C8-4255-BEC1-1F1C656ABAD0}"/>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68D2015B-03C4-4636-A8F4-4741027ED307}"/>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1243EF46-08C9-45D5-8C96-1312E346079C}"/>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DB351427-236B-4652-B6B8-4A0A57C53A7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1" name="Image">
              <a:extLst>
                <a:ext uri="{FF2B5EF4-FFF2-40B4-BE49-F238E27FC236}">
                  <a16:creationId xmlns:a16="http://schemas.microsoft.com/office/drawing/2014/main" id="{C29986BE-1B00-4E85-B8F8-42B6F4234FF0}"/>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9785442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158352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61287990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4104043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505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hart Slide- Dar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38925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SA-Exit-2022-O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Jan-23</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2"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48859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23-Q1-4Mos-De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0"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437551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23-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5"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810532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23-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358526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23-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259695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23-Q3-4Mos-Ju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-June</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June</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Sept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July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Aug</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29</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8"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763279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23-Q3-4Mos-Ju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-July</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July</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Oct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Aug</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Sept</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43510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23-Q4-4Mos-Se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-Sept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Sept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Dec</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Oct</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Nov</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762571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29567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1" name="Content Placeholder 2">
            <a:extLst>
              <a:ext uri="{FF2B5EF4-FFF2-40B4-BE49-F238E27FC236}">
                <a16:creationId xmlns:a16="http://schemas.microsoft.com/office/drawing/2014/main" id="{076600F2-FB0F-495C-A501-7E613A031EF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330021466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23-Q4-4Mos-Oc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6B33A1-A03A-FB86-49EB-A7222DAC6898}"/>
              </a:ext>
            </a:extLst>
          </p:cNvPr>
          <p:cNvSpPr/>
          <p:nvPr userDrawn="1"/>
        </p:nvSpPr>
        <p:spPr>
          <a:xfrm>
            <a:off x="6203610" y="814194"/>
            <a:ext cx="464407"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B6DBC6-6A39-6694-C6E1-C0CF61724A83}"/>
              </a:ext>
            </a:extLst>
          </p:cNvPr>
          <p:cNvSpPr/>
          <p:nvPr userDrawn="1"/>
        </p:nvSpPr>
        <p:spPr>
          <a:xfrm>
            <a:off x="6701009" y="814194"/>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9B5C1D-C99D-8DCE-19A2-08D65106C4CB}"/>
              </a:ext>
            </a:extLst>
          </p:cNvPr>
          <p:cNvSpPr/>
          <p:nvPr userDrawn="1"/>
        </p:nvSpPr>
        <p:spPr>
          <a:xfrm>
            <a:off x="4213754" y="833622"/>
            <a:ext cx="47780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59" y="797014"/>
            <a:ext cx="7194556"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Tree>
    <p:extLst>
      <p:ext uri="{BB962C8B-B14F-4D97-AF65-F5344CB8AC3E}">
        <p14:creationId xmlns:p14="http://schemas.microsoft.com/office/powerpoint/2010/main" val="4378280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24-Q1-4Mos-De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BEB94A-0452-5E06-AE12-B1676688A80C}"/>
              </a:ext>
            </a:extLst>
          </p:cNvPr>
          <p:cNvSpPr/>
          <p:nvPr userDrawn="1"/>
        </p:nvSpPr>
        <p:spPr>
          <a:xfrm>
            <a:off x="1728272" y="837038"/>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4E51CA-C811-C90E-D6CA-623DE68077B9}"/>
              </a:ext>
            </a:extLst>
          </p:cNvPr>
          <p:cNvSpPr/>
          <p:nvPr userDrawn="1"/>
        </p:nvSpPr>
        <p:spPr>
          <a:xfrm>
            <a:off x="2241251" y="837038"/>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Dec-23</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userDrawn="1"/>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59" y="797014"/>
            <a:ext cx="2790124"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3982226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24-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3" y="797014"/>
            <a:ext cx="117520"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191866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24-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2024-Q2-4 </a:t>
            </a:r>
            <a:r>
              <a:rPr lang="en-US" err="1"/>
              <a:t>mos</a:t>
            </a:r>
            <a:r>
              <a:rPr lang="en-US"/>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178896"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335196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24-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171014"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75075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022-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6"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Q4 - 2022</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25536074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022-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2723495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23-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4" y="1002602"/>
            <a:ext cx="789878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751598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23-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559261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6453915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023-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3427641"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91456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pic>
        <p:nvPicPr>
          <p:cNvPr id="20" name="Picture 19" descr="Shape, rectangle&#10;&#10;Description automatically generated">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09" y="-97160"/>
            <a:ext cx="5677382" cy="5240660"/>
          </a:xfrm>
          <a:prstGeom prst="rect">
            <a:avLst/>
          </a:prstGeom>
        </p:spPr>
      </p:pic>
      <p:sp>
        <p:nvSpPr>
          <p:cNvPr id="11" name="© 2022 Sierra Space Corporation    / /">
            <a:extLst>
              <a:ext uri="{FF2B5EF4-FFF2-40B4-BE49-F238E27FC236}">
                <a16:creationId xmlns:a16="http://schemas.microsoft.com/office/drawing/2014/main" id="{EE0FC718-CC77-4A83-AB6E-8398A4722FD2}"/>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737F9E19-D668-4A3B-9179-19997F7186CC}"/>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FFFD3E4F-16AC-44A3-B461-0B629ABB34CB}"/>
              </a:ext>
            </a:extLst>
          </p:cNvPr>
          <p:cNvGrpSpPr/>
          <p:nvPr userDrawn="1"/>
        </p:nvGrpSpPr>
        <p:grpSpPr>
          <a:xfrm>
            <a:off x="350841" y="3577455"/>
            <a:ext cx="247663" cy="1109827"/>
            <a:chOff x="935575" y="9539884"/>
            <a:chExt cx="660435" cy="2959540"/>
          </a:xfrm>
        </p:grpSpPr>
        <p:pic>
          <p:nvPicPr>
            <p:cNvPr id="13" name="Image" descr="Image">
              <a:extLst>
                <a:ext uri="{FF2B5EF4-FFF2-40B4-BE49-F238E27FC236}">
                  <a16:creationId xmlns:a16="http://schemas.microsoft.com/office/drawing/2014/main" id="{FB131B3F-F797-49D4-8190-0591623612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5" name="Rounded Rectangle">
              <a:extLst>
                <a:ext uri="{FF2B5EF4-FFF2-40B4-BE49-F238E27FC236}">
                  <a16:creationId xmlns:a16="http://schemas.microsoft.com/office/drawing/2014/main" id="{A7422221-F228-43C8-8B5C-21C9932D3068}"/>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grpSp>
    </p:spTree>
    <p:extLst>
      <p:ext uri="{BB962C8B-B14F-4D97-AF65-F5344CB8AC3E}">
        <p14:creationId xmlns:p14="http://schemas.microsoft.com/office/powerpoint/2010/main" val="1673825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23-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724933"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7364309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024-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7" y="1002602"/>
            <a:ext cx="141448"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26150394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24-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141450"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Q1 - 2025</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848625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024-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7" y="1002602"/>
            <a:ext cx="165864"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Q1 - 2025</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Q2 - 2025</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419132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022-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2022</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2023</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475555"/>
            <a:ext cx="8453470" cy="4434150"/>
            <a:chOff x="623372" y="1268146"/>
            <a:chExt cx="22542586"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20766415"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0625665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023-18Mos-Ja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Months-Jan</a:t>
            </a:r>
          </a:p>
        </p:txBody>
      </p:sp>
      <p:sp>
        <p:nvSpPr>
          <p:cNvPr id="158" name="Text Box 39"/>
          <p:cNvSpPr txBox="1">
            <a:spLocks noChangeArrowheads="1"/>
          </p:cNvSpPr>
          <p:nvPr userDrawn="1"/>
        </p:nvSpPr>
        <p:spPr bwMode="auto">
          <a:xfrm>
            <a:off x="462396" y="431419"/>
            <a:ext cx="5430838" cy="285750"/>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J</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D</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F</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M</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A</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M</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J</a:t>
              </a:r>
            </a:p>
          </p:txBody>
        </p:sp>
      </p:grpSp>
      <p:sp>
        <p:nvSpPr>
          <p:cNvPr id="161" name="Text Box 45"/>
          <p:cNvSpPr txBox="1">
            <a:spLocks noChangeArrowheads="1"/>
          </p:cNvSpPr>
          <p:nvPr userDrawn="1"/>
        </p:nvSpPr>
        <p:spPr bwMode="auto">
          <a:xfrm>
            <a:off x="5915458" y="431419"/>
            <a:ext cx="2773362" cy="285750"/>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1" y="475554"/>
            <a:ext cx="1585" cy="4434150"/>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717169"/>
            <a:ext cx="8453470" cy="4192536"/>
            <a:chOff x="623372" y="1912450"/>
            <a:chExt cx="22542586" cy="11180095"/>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85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13289837" cy="11131714"/>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860715197"/>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023-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475555"/>
            <a:ext cx="8453469" cy="4434150"/>
            <a:chOff x="623375" y="1268146"/>
            <a:chExt cx="22542583"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8" y="2038231"/>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6046365"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84072735"/>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024-18Mos-Ja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2024-18 Months-Jan</a:t>
            </a:r>
          </a:p>
        </p:txBody>
      </p:sp>
      <p:sp>
        <p:nvSpPr>
          <p:cNvPr id="158" name="Text Box 39"/>
          <p:cNvSpPr txBox="1">
            <a:spLocks noChangeArrowheads="1"/>
          </p:cNvSpPr>
          <p:nvPr userDrawn="1"/>
        </p:nvSpPr>
        <p:spPr bwMode="auto">
          <a:xfrm>
            <a:off x="462396" y="431419"/>
            <a:ext cx="5430838" cy="285750"/>
          </a:xfrm>
          <a:prstGeom prst="rect">
            <a:avLst/>
          </a:prstGeom>
          <a:noFill/>
          <a:ln w="9525">
            <a:noFill/>
            <a:miter lim="800000"/>
            <a:headEnd/>
            <a:tailEnd/>
          </a:ln>
        </p:spPr>
        <p:txBody>
          <a:bodyPr wrap="none" anchorCtr="1"/>
          <a:lstStyle/>
          <a:p>
            <a:r>
              <a:rPr lang="en-US" sz="1500"/>
              <a:t>2024</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J</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D</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F</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M</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A</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M</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J</a:t>
              </a:r>
            </a:p>
          </p:txBody>
        </p:sp>
      </p:grpSp>
      <p:sp>
        <p:nvSpPr>
          <p:cNvPr id="161" name="Text Box 45"/>
          <p:cNvSpPr txBox="1">
            <a:spLocks noChangeArrowheads="1"/>
          </p:cNvSpPr>
          <p:nvPr userDrawn="1"/>
        </p:nvSpPr>
        <p:spPr bwMode="auto">
          <a:xfrm>
            <a:off x="5915458" y="431419"/>
            <a:ext cx="2773362" cy="285750"/>
          </a:xfrm>
          <a:prstGeom prst="rect">
            <a:avLst/>
          </a:prstGeom>
          <a:noFill/>
          <a:ln w="9525">
            <a:noFill/>
            <a:miter lim="800000"/>
            <a:headEnd/>
            <a:tailEnd/>
          </a:ln>
        </p:spPr>
        <p:txBody>
          <a:bodyPr wrap="none" anchorCtr="1"/>
          <a:lstStyle/>
          <a:p>
            <a:r>
              <a:rPr lang="en-US" sz="1500"/>
              <a:t>2025</a:t>
            </a:r>
          </a:p>
        </p:txBody>
      </p:sp>
      <p:sp>
        <p:nvSpPr>
          <p:cNvPr id="175" name="Line 29"/>
          <p:cNvSpPr>
            <a:spLocks noChangeShapeType="1"/>
          </p:cNvSpPr>
          <p:nvPr/>
        </p:nvSpPr>
        <p:spPr bwMode="auto">
          <a:xfrm flipH="1">
            <a:off x="5920221" y="475554"/>
            <a:ext cx="1585" cy="4434150"/>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717169"/>
            <a:ext cx="8453469" cy="4192536"/>
            <a:chOff x="623375" y="1912450"/>
            <a:chExt cx="22542583" cy="11180095"/>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85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429344" cy="11131714"/>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154901377"/>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78697"/>
            <a:ext cx="8686800" cy="3808274"/>
          </a:xfrm>
        </p:spPr>
        <p:txBody>
          <a:bodyPr>
            <a:normAutofit/>
          </a:bodyPr>
          <a:lstStyle>
            <a:lvl1pPr>
              <a:spcAft>
                <a:spcPts val="0"/>
              </a:spcAft>
              <a:defRPr sz="2100"/>
            </a:lvl1pPr>
            <a:lvl2pPr>
              <a:spcBef>
                <a:spcPts val="900"/>
              </a:spcBef>
              <a:defRPr sz="1800"/>
            </a:lvl2pPr>
            <a:lvl3pPr>
              <a:defRPr sz="1500"/>
            </a:lvl3pPr>
            <a:lvl4pPr>
              <a:defRPr sz="13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a:extLst>
              <a:ext uri="{FF2B5EF4-FFF2-40B4-BE49-F238E27FC236}">
                <a16:creationId xmlns:a16="http://schemas.microsoft.com/office/drawing/2014/main" id="{89806406-CEAB-144B-ABBA-2CC5A40A6F5F}"/>
              </a:ext>
            </a:extLst>
          </p:cNvPr>
          <p:cNvSpPr>
            <a:spLocks noGrp="1"/>
          </p:cNvSpPr>
          <p:nvPr>
            <p:ph type="title" hasCustomPrompt="1"/>
          </p:nvPr>
        </p:nvSpPr>
        <p:spPr>
          <a:xfrm>
            <a:off x="228600" y="239000"/>
            <a:ext cx="8686800" cy="617403"/>
          </a:xfrm>
        </p:spPr>
        <p:txBody>
          <a:bodyPr anchor="t"/>
          <a:lstStyle>
            <a:lvl1pPr>
              <a:defRPr sz="2700" cap="none" baseline="0"/>
            </a:lvl1pPr>
          </a:lstStyle>
          <a:p>
            <a:r>
              <a:rPr lang="en-US"/>
              <a:t>Click to Edit Slide Title</a:t>
            </a:r>
          </a:p>
        </p:txBody>
      </p:sp>
    </p:spTree>
    <p:extLst>
      <p:ext uri="{BB962C8B-B14F-4D97-AF65-F5344CB8AC3E}">
        <p14:creationId xmlns:p14="http://schemas.microsoft.com/office/powerpoint/2010/main" val="12340701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023-18Mos-O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Months-Oct</a:t>
            </a:r>
          </a:p>
        </p:txBody>
      </p:sp>
      <p:sp>
        <p:nvSpPr>
          <p:cNvPr id="158" name="Text Box 39"/>
          <p:cNvSpPr txBox="1">
            <a:spLocks noChangeArrowheads="1"/>
          </p:cNvSpPr>
          <p:nvPr userDrawn="1"/>
        </p:nvSpPr>
        <p:spPr bwMode="auto">
          <a:xfrm>
            <a:off x="462395" y="421437"/>
            <a:ext cx="1199925" cy="277592"/>
          </a:xfrm>
          <a:prstGeom prst="rect">
            <a:avLst/>
          </a:prstGeom>
          <a:noFill/>
          <a:ln w="9525">
            <a:noFill/>
            <a:miter lim="800000"/>
            <a:headEnd/>
            <a:tailEnd/>
          </a:ln>
        </p:spPr>
        <p:txBody>
          <a:bodyPr wrap="none" anchorCtr="1"/>
          <a:lstStyle/>
          <a:p>
            <a:r>
              <a:rPr lang="en-US" sz="1500"/>
              <a:t>2023</a:t>
            </a:r>
          </a:p>
        </p:txBody>
      </p:sp>
      <p:grpSp>
        <p:nvGrpSpPr>
          <p:cNvPr id="6" name="Group 5">
            <a:extLst>
              <a:ext uri="{FF2B5EF4-FFF2-40B4-BE49-F238E27FC236}">
                <a16:creationId xmlns:a16="http://schemas.microsoft.com/office/drawing/2014/main" id="{B3F59238-F006-C5C0-FDC8-6F0DD3436619}"/>
              </a:ext>
            </a:extLst>
          </p:cNvPr>
          <p:cNvGrpSpPr/>
          <p:nvPr userDrawn="1"/>
        </p:nvGrpSpPr>
        <p:grpSpPr>
          <a:xfrm>
            <a:off x="7241773" y="712937"/>
            <a:ext cx="1384299" cy="285750"/>
            <a:chOff x="386197" y="717169"/>
            <a:chExt cx="1384299" cy="285750"/>
          </a:xfrm>
        </p:grpSpPr>
        <p:sp>
          <p:nvSpPr>
            <p:cNvPr id="75" name="Text Box 6"/>
            <p:cNvSpPr txBox="1">
              <a:spLocks noChangeArrowheads="1"/>
            </p:cNvSpPr>
            <p:nvPr userDrawn="1"/>
          </p:nvSpPr>
          <p:spPr bwMode="auto">
            <a:xfrm>
              <a:off x="386197" y="717169"/>
              <a:ext cx="461963" cy="28575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848160" y="717169"/>
              <a:ext cx="461962" cy="28575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308534" y="717169"/>
              <a:ext cx="461962" cy="285750"/>
            </a:xfrm>
            <a:prstGeom prst="rect">
              <a:avLst/>
            </a:prstGeom>
            <a:noFill/>
            <a:ln w="9525">
              <a:noFill/>
              <a:miter lim="800000"/>
              <a:headEnd/>
              <a:tailEnd/>
            </a:ln>
          </p:spPr>
          <p:txBody>
            <a:bodyPr wrap="none" anchorCtr="1"/>
            <a:lstStyle/>
            <a:p>
              <a:r>
                <a:rPr lang="en-US" sz="1050"/>
                <a:t>M</a:t>
              </a:r>
            </a:p>
          </p:txBody>
        </p:sp>
      </p:grpSp>
      <p:grpSp>
        <p:nvGrpSpPr>
          <p:cNvPr id="7" name="Group 6">
            <a:extLst>
              <a:ext uri="{FF2B5EF4-FFF2-40B4-BE49-F238E27FC236}">
                <a16:creationId xmlns:a16="http://schemas.microsoft.com/office/drawing/2014/main" id="{3E4DD10F-9873-555E-E0A0-0F08FB99357E}"/>
              </a:ext>
            </a:extLst>
          </p:cNvPr>
          <p:cNvGrpSpPr/>
          <p:nvPr userDrawn="1"/>
        </p:nvGrpSpPr>
        <p:grpSpPr>
          <a:xfrm>
            <a:off x="368921" y="717169"/>
            <a:ext cx="6918325" cy="285750"/>
            <a:chOff x="1770497" y="717169"/>
            <a:chExt cx="6918325" cy="285750"/>
          </a:xfrm>
        </p:grpSpPr>
        <p:sp>
          <p:nvSpPr>
            <p:cNvPr id="144" name="Text Box 12"/>
            <p:cNvSpPr txBox="1">
              <a:spLocks noChangeArrowheads="1"/>
            </p:cNvSpPr>
            <p:nvPr userDrawn="1"/>
          </p:nvSpPr>
          <p:spPr bwMode="auto">
            <a:xfrm>
              <a:off x="1770497" y="717169"/>
              <a:ext cx="461963" cy="28575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2230872" y="717169"/>
              <a:ext cx="461963" cy="28575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692835" y="717169"/>
              <a:ext cx="461962" cy="28575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3153210" y="717169"/>
              <a:ext cx="461962" cy="28575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615172" y="717169"/>
              <a:ext cx="461963" cy="28575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4075547" y="717169"/>
              <a:ext cx="461963" cy="28575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537509" y="717169"/>
              <a:ext cx="461962" cy="28575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997884" y="717169"/>
              <a:ext cx="461962" cy="28575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459848" y="717169"/>
              <a:ext cx="461963" cy="28575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5920222" y="717169"/>
              <a:ext cx="461963" cy="28575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6382185" y="717169"/>
              <a:ext cx="461962" cy="28575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6842559" y="717169"/>
              <a:ext cx="461962" cy="28575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7304523" y="717169"/>
              <a:ext cx="461963" cy="28575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7764898" y="717169"/>
              <a:ext cx="461963" cy="28575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8226860" y="717169"/>
              <a:ext cx="461962" cy="28575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1800852" y="413625"/>
            <a:ext cx="5451206" cy="267608"/>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userDrawn="1"/>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475555"/>
            <a:ext cx="8453469" cy="4434150"/>
            <a:chOff x="623375" y="1268146"/>
            <a:chExt cx="22542583"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8" y="2038231"/>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17087" y="1268146"/>
              <a:ext cx="4237" cy="11824400"/>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389935" y="1912450"/>
              <a:ext cx="18624" cy="11180096"/>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27281" y="1268146"/>
              <a:ext cx="51443" cy="11824400"/>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4486504"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
        <p:nvSpPr>
          <p:cNvPr id="5" name="Text Box 39">
            <a:extLst>
              <a:ext uri="{FF2B5EF4-FFF2-40B4-BE49-F238E27FC236}">
                <a16:creationId xmlns:a16="http://schemas.microsoft.com/office/drawing/2014/main" id="{63167BD0-BF6B-8742-2FC4-11D87F2579FC}"/>
              </a:ext>
            </a:extLst>
          </p:cNvPr>
          <p:cNvSpPr txBox="1">
            <a:spLocks noChangeArrowheads="1"/>
          </p:cNvSpPr>
          <p:nvPr userDrawn="1"/>
        </p:nvSpPr>
        <p:spPr bwMode="auto">
          <a:xfrm>
            <a:off x="7338070" y="408633"/>
            <a:ext cx="1199925" cy="277592"/>
          </a:xfrm>
          <a:prstGeom prst="rect">
            <a:avLst/>
          </a:prstGeom>
          <a:noFill/>
          <a:ln w="9525">
            <a:noFill/>
            <a:miter lim="800000"/>
            <a:headEnd/>
            <a:tailEnd/>
          </a:ln>
        </p:spPr>
        <p:txBody>
          <a:bodyPr wrap="none" anchorCtr="1"/>
          <a:lstStyle/>
          <a:p>
            <a:r>
              <a:rPr lang="en-US" sz="1500"/>
              <a:t>2025</a:t>
            </a:r>
          </a:p>
        </p:txBody>
      </p:sp>
    </p:spTree>
    <p:extLst>
      <p:ext uri="{BB962C8B-B14F-4D97-AF65-F5344CB8AC3E}">
        <p14:creationId xmlns:p14="http://schemas.microsoft.com/office/powerpoint/2010/main" val="252780720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327" y="4933"/>
            <a:ext cx="5568200" cy="5109361"/>
          </a:xfrm>
          <a:prstGeom prst="rect">
            <a:avLst/>
          </a:prstGeom>
        </p:spPr>
      </p:pic>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3" name="© 2022 Sierra Space Corporation    / /">
            <a:extLst>
              <a:ext uri="{FF2B5EF4-FFF2-40B4-BE49-F238E27FC236}">
                <a16:creationId xmlns:a16="http://schemas.microsoft.com/office/drawing/2014/main" id="{6CDB8B65-F8BF-4BF6-A133-43BA4374BC2C}"/>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809F5FA4-05FD-47D3-A582-1F70A30DF83F}"/>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5" name="Group 14">
            <a:extLst>
              <a:ext uri="{FF2B5EF4-FFF2-40B4-BE49-F238E27FC236}">
                <a16:creationId xmlns:a16="http://schemas.microsoft.com/office/drawing/2014/main" id="{2CEB4B39-CBED-41DA-B0D8-B282C3C15244}"/>
              </a:ext>
            </a:extLst>
          </p:cNvPr>
          <p:cNvGrpSpPr/>
          <p:nvPr userDrawn="1"/>
        </p:nvGrpSpPr>
        <p:grpSpPr>
          <a:xfrm>
            <a:off x="350840" y="3577458"/>
            <a:ext cx="247663" cy="1109828"/>
            <a:chOff x="935575" y="9539884"/>
            <a:chExt cx="660435" cy="2959540"/>
          </a:xfrm>
        </p:grpSpPr>
        <p:sp>
          <p:nvSpPr>
            <p:cNvPr id="17" name="Rounded Rectangle">
              <a:extLst>
                <a:ext uri="{FF2B5EF4-FFF2-40B4-BE49-F238E27FC236}">
                  <a16:creationId xmlns:a16="http://schemas.microsoft.com/office/drawing/2014/main" id="{82FCD8FB-5FF8-4519-B96D-6559A065EDE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8C4E547C-57D8-4584-8E52-A91CEB0AE4C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spTree>
    <p:extLst>
      <p:ext uri="{BB962C8B-B14F-4D97-AF65-F5344CB8AC3E}">
        <p14:creationId xmlns:p14="http://schemas.microsoft.com/office/powerpoint/2010/main" val="242149380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Opt. 1">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473960"/>
            <a:ext cx="7775530" cy="2810834"/>
          </a:xfrm>
          <a:prstGeom prst="rect">
            <a:avLst/>
          </a:prstGeom>
        </p:spPr>
        <p:txBody>
          <a:bodyPr/>
          <a:lstStyle>
            <a:lvl1pPr marL="0" indent="0">
              <a:lnSpc>
                <a:spcPct val="90000"/>
              </a:lnSpc>
              <a:spcBef>
                <a:spcPts val="0"/>
              </a:spcBef>
              <a:buFont typeface="Arial" panose="020B0604020202020204" pitchFamily="34" charset="0"/>
              <a:buNone/>
              <a:defRPr sz="1200" i="0">
                <a:latin typeface="+mj-lt"/>
                <a:cs typeface="Arial" panose="020B0604020202020204" pitchFamily="34" charset="0"/>
              </a:defRPr>
            </a:lvl1pPr>
            <a:lvl2pPr marL="457200" indent="0">
              <a:lnSpc>
                <a:spcPct val="90000"/>
              </a:lnSpc>
              <a:buNone/>
              <a:defRPr sz="1200">
                <a:latin typeface="+mj-lt"/>
              </a:defRPr>
            </a:lvl2pPr>
            <a:lvl3pPr marL="914400" indent="0">
              <a:lnSpc>
                <a:spcPct val="90000"/>
              </a:lnSpc>
              <a:buNone/>
              <a:defRPr sz="1100">
                <a:latin typeface="+mj-lt"/>
              </a:defRPr>
            </a:lvl3pPr>
            <a:lvl4pPr marL="1371600" indent="0">
              <a:lnSpc>
                <a:spcPct val="90000"/>
              </a:lnSpc>
              <a:buNone/>
              <a:defRPr sz="1000">
                <a:latin typeface="+mj-lt"/>
              </a:defRPr>
            </a:lvl4pPr>
            <a:lvl5pPr marL="1828800" indent="0">
              <a:lnSpc>
                <a:spcPct val="90000"/>
              </a:lnSpc>
              <a:buNone/>
              <a:defRPr sz="900">
                <a:latin typeface="+mj-lt"/>
              </a:defRPr>
            </a:lvl5pPr>
            <a:lvl6pPr marL="2286000" indent="0">
              <a:lnSpc>
                <a:spcPct val="90000"/>
              </a:lnSpc>
              <a:buNone/>
              <a:defRPr sz="900">
                <a:latin typeface="+mj-lt"/>
              </a:defRPr>
            </a:lvl6pPr>
            <a:lvl7pPr marL="2743200" indent="0">
              <a:lnSpc>
                <a:spcPct val="90000"/>
              </a:lnSpc>
              <a:buNone/>
              <a:defRPr sz="900"/>
            </a:lvl7pPr>
            <a:lvl8pPr marL="3200400" indent="0">
              <a:lnSpc>
                <a:spcPct val="90000"/>
              </a:lnSpc>
              <a:buNone/>
              <a:defRPr sz="900">
                <a:latin typeface="+mj-lt"/>
              </a:defRPr>
            </a:lvl8pPr>
            <a:lvl9pPr marL="3657600" indent="0">
              <a:lnSpc>
                <a:spcPct val="90000"/>
              </a:lnSpc>
              <a:buNone/>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876300" y="1063426"/>
            <a:ext cx="77755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6" name="© 2022 Sierra Space Corporation    / /">
            <a:extLst>
              <a:ext uri="{FF2B5EF4-FFF2-40B4-BE49-F238E27FC236}">
                <a16:creationId xmlns:a16="http://schemas.microsoft.com/office/drawing/2014/main" id="{AFF19613-10B7-43D9-92E5-EEBD2FBA28BE}"/>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7AA4EAEE-296E-4725-889C-E89433D98520}"/>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117CBC22-DF4E-4167-BB8A-1E5928F41461}"/>
              </a:ext>
            </a:extLst>
          </p:cNvPr>
          <p:cNvGrpSpPr/>
          <p:nvPr userDrawn="1"/>
        </p:nvGrpSpPr>
        <p:grpSpPr>
          <a:xfrm>
            <a:off x="309563" y="309563"/>
            <a:ext cx="330216" cy="4377721"/>
            <a:chOff x="825501" y="825501"/>
            <a:chExt cx="880576" cy="11673923"/>
          </a:xfrm>
        </p:grpSpPr>
        <p:pic>
          <p:nvPicPr>
            <p:cNvPr id="19" name="Image" descr="Image">
              <a:extLst>
                <a:ext uri="{FF2B5EF4-FFF2-40B4-BE49-F238E27FC236}">
                  <a16:creationId xmlns:a16="http://schemas.microsoft.com/office/drawing/2014/main" id="{EE978120-6390-40F6-971A-E2CCB510331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0" name="Rounded Rectangle">
              <a:extLst>
                <a:ext uri="{FF2B5EF4-FFF2-40B4-BE49-F238E27FC236}">
                  <a16:creationId xmlns:a16="http://schemas.microsoft.com/office/drawing/2014/main" id="{72D9A26D-88D7-4E7A-9EE1-DC4F7BFD7079}"/>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24242F49-2841-44A3-A1C6-964D088D55E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88654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Opt. 1-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14400" y="1473960"/>
            <a:ext cx="7737430" cy="2810834"/>
          </a:xfrm>
          <a:prstGeom prst="rect">
            <a:avLst/>
          </a:prstGeom>
        </p:spPr>
        <p:txBody>
          <a:bodyPr/>
          <a:lstStyle>
            <a:lvl1pPr>
              <a:lnSpc>
                <a:spcPct val="100000"/>
              </a:lnSpc>
              <a:spcBef>
                <a:spcPts val="0"/>
              </a:spcBef>
              <a:defRPr lang="en-US" sz="1200" i="0" dirty="0">
                <a:latin typeface="+mj-lt"/>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14400" y="466269"/>
            <a:ext cx="77374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914400" y="1063426"/>
            <a:ext cx="77374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9CF57A9C-5FAC-4718-A4AD-E28FCFA3238B}"/>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912209DB-62CE-4264-A2CD-E5B908846B41}"/>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03FD14A2-681B-481B-A32A-2C0EC555F18B}"/>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30508113-B2D8-4A8F-A7DF-0DEDB16F367E}"/>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9A71A093-BDB4-46CC-8C45-F755FA6568C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69F95BCC-C355-4C3C-B331-1520E542959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21" name="Image">
              <a:extLst>
                <a:ext uri="{FF2B5EF4-FFF2-40B4-BE49-F238E27FC236}">
                  <a16:creationId xmlns:a16="http://schemas.microsoft.com/office/drawing/2014/main" id="{1B31ED15-ED0E-4A99-8A0C-9218C2BF17BC}"/>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446589737"/>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Opt. 2">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02676" y="1160060"/>
            <a:ext cx="7749153" cy="3124734"/>
          </a:xfrm>
          <a:prstGeom prst="rect">
            <a:avLst/>
          </a:prstGeom>
        </p:spPr>
        <p:txBody>
          <a:bodyPr/>
          <a:lstStyle>
            <a:lvl1pPr marL="171450" indent="-171450">
              <a:spcBef>
                <a:spcPts val="0"/>
              </a:spcBef>
              <a:buFont typeface="Arial" panose="020B0604020202020204" pitchFamily="34" charset="0"/>
              <a:buChar char="•"/>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marL="3657600" indent="0">
              <a:buNone/>
              <a:defRPr sz="900"/>
            </a:lvl9pPr>
          </a:lstStyle>
          <a:p>
            <a:pPr lvl="0"/>
            <a:r>
              <a:rPr lang="en-US"/>
              <a:t>Level 1</a:t>
            </a:r>
          </a:p>
          <a:p>
            <a:pPr lvl="1"/>
            <a:r>
              <a:rPr lang="en-US"/>
              <a:t>Level 2</a:t>
            </a:r>
          </a:p>
          <a:p>
            <a:pPr lvl="2"/>
            <a:r>
              <a:rPr lang="en-US"/>
              <a:t>Level 3</a:t>
            </a:r>
          </a:p>
          <a:p>
            <a:pPr lvl="3"/>
            <a:r>
              <a:rPr lang="en-US"/>
              <a:t>Level 4</a:t>
            </a:r>
          </a:p>
          <a:p>
            <a:pPr lvl="4"/>
            <a:r>
              <a:rPr lang="en-US"/>
              <a:t>Level 5</a:t>
            </a:r>
          </a:p>
          <a:p>
            <a:pPr lvl="5"/>
            <a:r>
              <a:rPr lang="en-US"/>
              <a:t>Level 6</a:t>
            </a:r>
          </a:p>
          <a:p>
            <a:pPr lvl="6"/>
            <a:r>
              <a:rPr lang="en-US"/>
              <a:t>Level 7</a:t>
            </a:r>
          </a:p>
          <a:p>
            <a:pPr lvl="8"/>
            <a:r>
              <a:rPr lang="en-US"/>
              <a:t>Level 8</a:t>
            </a:r>
          </a:p>
          <a:p>
            <a:pPr lvl="0"/>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02676" y="466269"/>
            <a:ext cx="7749153"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 2022 Sierra Space Corporation    / /">
            <a:extLst>
              <a:ext uri="{FF2B5EF4-FFF2-40B4-BE49-F238E27FC236}">
                <a16:creationId xmlns:a16="http://schemas.microsoft.com/office/drawing/2014/main" id="{1DC79F08-A834-4C25-B2D9-26F9D082476C}"/>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4E7181B7-0B19-46CB-B093-5DA62354BAA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261DB5F9-805E-4424-BB17-231F36AF510F}"/>
              </a:ext>
            </a:extLst>
          </p:cNvPr>
          <p:cNvGrpSpPr/>
          <p:nvPr userDrawn="1"/>
        </p:nvGrpSpPr>
        <p:grpSpPr>
          <a:xfrm>
            <a:off x="309563" y="309563"/>
            <a:ext cx="330216" cy="4377721"/>
            <a:chOff x="825501" y="825501"/>
            <a:chExt cx="880576" cy="11673923"/>
          </a:xfrm>
        </p:grpSpPr>
        <p:pic>
          <p:nvPicPr>
            <p:cNvPr id="12" name="Image" descr="Image">
              <a:extLst>
                <a:ext uri="{FF2B5EF4-FFF2-40B4-BE49-F238E27FC236}">
                  <a16:creationId xmlns:a16="http://schemas.microsoft.com/office/drawing/2014/main" id="{AA0AECCE-ACCB-4136-84E4-85A60AC4BD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7" name="Rounded Rectangle">
              <a:extLst>
                <a:ext uri="{FF2B5EF4-FFF2-40B4-BE49-F238E27FC236}">
                  <a16:creationId xmlns:a16="http://schemas.microsoft.com/office/drawing/2014/main" id="{43C23D3B-3A4D-4894-AEB7-506FD2349574}"/>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BFD76153-CBD5-4ED7-9C1E-19330AF71C0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97185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Opt. 2-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160060"/>
            <a:ext cx="777553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a:p>
            <a:pPr lvl="0"/>
            <a:endParaRPr lang="en-US"/>
          </a:p>
          <a:p>
            <a:pPr lvl="8"/>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 2022 Sierra Space Corporation    / /">
            <a:extLst>
              <a:ext uri="{FF2B5EF4-FFF2-40B4-BE49-F238E27FC236}">
                <a16:creationId xmlns:a16="http://schemas.microsoft.com/office/drawing/2014/main" id="{A81F1EC7-534C-4427-89DB-AC14A8FDB12C}"/>
              </a:ext>
            </a:extLst>
          </p:cNvPr>
          <p:cNvSpPr txBox="1"/>
          <p:nvPr userDrawn="1"/>
        </p:nvSpPr>
        <p:spPr>
          <a:xfrm>
            <a:off x="6924405" y="4735448"/>
            <a:ext cx="1692053" cy="153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66BFBF4C-EC5B-40BF-923F-790228682F8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62A19AF2-B1A3-435F-8D92-4347845051D2}"/>
              </a:ext>
            </a:extLst>
          </p:cNvPr>
          <p:cNvGrpSpPr/>
          <p:nvPr userDrawn="1"/>
        </p:nvGrpSpPr>
        <p:grpSpPr>
          <a:xfrm>
            <a:off x="271747" y="226582"/>
            <a:ext cx="415192" cy="4460704"/>
            <a:chOff x="271747" y="226582"/>
            <a:chExt cx="415192" cy="4460704"/>
          </a:xfrm>
        </p:grpSpPr>
        <p:grpSp>
          <p:nvGrpSpPr>
            <p:cNvPr id="12" name="Group 11">
              <a:extLst>
                <a:ext uri="{FF2B5EF4-FFF2-40B4-BE49-F238E27FC236}">
                  <a16:creationId xmlns:a16="http://schemas.microsoft.com/office/drawing/2014/main" id="{40482AB0-C174-4AFB-9027-C0E4B596FC11}"/>
                </a:ext>
              </a:extLst>
            </p:cNvPr>
            <p:cNvGrpSpPr/>
            <p:nvPr userDrawn="1"/>
          </p:nvGrpSpPr>
          <p:grpSpPr>
            <a:xfrm>
              <a:off x="350840" y="3577458"/>
              <a:ext cx="247663" cy="1109828"/>
              <a:chOff x="935575" y="9539884"/>
              <a:chExt cx="660435" cy="2959540"/>
            </a:xfrm>
          </p:grpSpPr>
          <p:sp>
            <p:nvSpPr>
              <p:cNvPr id="20" name="Rounded Rectangle">
                <a:extLst>
                  <a:ext uri="{FF2B5EF4-FFF2-40B4-BE49-F238E27FC236}">
                    <a16:creationId xmlns:a16="http://schemas.microsoft.com/office/drawing/2014/main" id="{1727A856-0E48-4367-B754-29DDBB32D4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E998F930-FA3C-45F8-9041-38463E333D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pic>
        </p:grpSp>
        <p:pic>
          <p:nvPicPr>
            <p:cNvPr id="19" name="Image">
              <a:extLst>
                <a:ext uri="{FF2B5EF4-FFF2-40B4-BE49-F238E27FC236}">
                  <a16:creationId xmlns:a16="http://schemas.microsoft.com/office/drawing/2014/main" id="{C873D3CC-8338-4318-8810-7BBCDE3CF8C6}"/>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21041011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hc" descr=" "/>
          <p:cNvSpPr txBox="1"/>
          <p:nvPr userDrawn="1"/>
        </p:nvSpPr>
        <p:spPr>
          <a:xfrm>
            <a:off x="0" y="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3" name="fc" descr=" "/>
          <p:cNvSpPr txBox="1"/>
          <p:nvPr userDrawn="1"/>
        </p:nvSpPr>
        <p:spPr>
          <a:xfrm>
            <a:off x="0" y="482346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5" name="TextBox 4">
            <a:extLst>
              <a:ext uri="{FF2B5EF4-FFF2-40B4-BE49-F238E27FC236}">
                <a16:creationId xmlns:a16="http://schemas.microsoft.com/office/drawing/2014/main" id="{BDFF4C6F-B8AD-459D-80F2-02C5EFD761A2}"/>
              </a:ext>
            </a:extLst>
          </p:cNvPr>
          <p:cNvSpPr txBox="1"/>
          <p:nvPr>
            <p:extLst>
              <p:ext uri="{1162E1C5-73C7-4A58-AE30-91384D911F3F}">
                <p184:classification xmlns:p184="http://schemas.microsoft.com/office/powerpoint/2018/4/main" val="ftr"/>
              </p:ext>
            </p:extLst>
          </p:nvPr>
        </p:nvSpPr>
        <p:spPr>
          <a:xfrm>
            <a:off x="4133025" y="4991100"/>
            <a:ext cx="9064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 Business</a:t>
            </a:r>
          </a:p>
        </p:txBody>
      </p:sp>
    </p:spTree>
    <p:extLst>
      <p:ext uri="{BB962C8B-B14F-4D97-AF65-F5344CB8AC3E}">
        <p14:creationId xmlns:p14="http://schemas.microsoft.com/office/powerpoint/2010/main" val="2226970240"/>
      </p:ext>
    </p:extLst>
  </p:cSld>
  <p:clrMap bg1="lt1" tx1="dk1" bg2="lt2" tx2="dk2" accent1="accent1" accent2="accent2" accent3="accent3" accent4="accent4" accent5="accent5" accent6="accent6" hlink="hlink" folHlink="folHlink"/>
  <p:sldLayoutIdLst>
    <p:sldLayoutId id="2147483699" r:id="rId1"/>
    <p:sldLayoutId id="2147483685" r:id="rId2"/>
    <p:sldLayoutId id="2147483698" r:id="rId3"/>
    <p:sldLayoutId id="2147483701" r:id="rId4"/>
    <p:sldLayoutId id="2147483702" r:id="rId5"/>
    <p:sldLayoutId id="2147483703" r:id="rId6"/>
    <p:sldLayoutId id="2147483705" r:id="rId7"/>
    <p:sldLayoutId id="2147483704" r:id="rId8"/>
    <p:sldLayoutId id="2147483706" r:id="rId9"/>
    <p:sldLayoutId id="2147483708" r:id="rId10"/>
    <p:sldLayoutId id="2147483707" r:id="rId11"/>
    <p:sldLayoutId id="2147483709" r:id="rId12"/>
    <p:sldLayoutId id="2147483710" r:id="rId13"/>
    <p:sldLayoutId id="2147483711" r:id="rId14"/>
    <p:sldLayoutId id="2147483714" r:id="rId15"/>
    <p:sldLayoutId id="2147483712" r:id="rId16"/>
    <p:sldLayoutId id="2147483713" r:id="rId17"/>
    <p:sldLayoutId id="2147483715" r:id="rId18"/>
    <p:sldLayoutId id="2147483716" r:id="rId19"/>
    <p:sldLayoutId id="2147483717" r:id="rId20"/>
    <p:sldLayoutId id="2147483718" r:id="rId21"/>
    <p:sldLayoutId id="2147483732" r:id="rId22"/>
    <p:sldLayoutId id="2147483731" r:id="rId23"/>
    <p:sldLayoutId id="2147483733" r:id="rId24"/>
    <p:sldLayoutId id="2147483734" r:id="rId25"/>
    <p:sldLayoutId id="2147483735" r:id="rId26"/>
    <p:sldLayoutId id="2147483744" r:id="rId27"/>
    <p:sldLayoutId id="2147483745" r:id="rId28"/>
    <p:sldLayoutId id="2147483746" r:id="rId29"/>
    <p:sldLayoutId id="2147483747" r:id="rId30"/>
    <p:sldLayoutId id="2147483748" r:id="rId31"/>
    <p:sldLayoutId id="2147483749" r:id="rId32"/>
    <p:sldLayoutId id="2147483753" r:id="rId33"/>
    <p:sldLayoutId id="2147483754" r:id="rId34"/>
    <p:sldLayoutId id="2147483721" r:id="rId35"/>
    <p:sldLayoutId id="2147483722" r:id="rId36"/>
    <p:sldLayoutId id="2147483727" r:id="rId37"/>
    <p:sldLayoutId id="2147483737" r:id="rId38"/>
    <p:sldLayoutId id="2147483738" r:id="rId39"/>
    <p:sldLayoutId id="2147483739" r:id="rId40"/>
    <p:sldLayoutId id="2147483740" r:id="rId41"/>
    <p:sldLayoutId id="2147483751" r:id="rId42"/>
    <p:sldLayoutId id="2147483752" r:id="rId43"/>
    <p:sldLayoutId id="2147483728" r:id="rId44"/>
    <p:sldLayoutId id="2147483729" r:id="rId45"/>
    <p:sldLayoutId id="2147483741" r:id="rId46"/>
    <p:sldLayoutId id="2147483750" r:id="rId47"/>
    <p:sldLayoutId id="2147483743" r:id="rId48"/>
    <p:sldLayoutId id="2147483755" r:id="rId4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microsoft.com/office/2018/10/relationships/comments" Target="../comments/modernComment_7FE4E6FF_8BD49C.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microsoft.com/office/2018/10/relationships/comments" Target="../comments/modernComment_7FE4E701_110994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B2B00C-5B00-4978-819D-8478CB6A6F03}"/>
              </a:ext>
            </a:extLst>
          </p:cNvPr>
          <p:cNvSpPr>
            <a:spLocks noGrp="1"/>
          </p:cNvSpPr>
          <p:nvPr>
            <p:ph type="body" sz="quarter" idx="10"/>
          </p:nvPr>
        </p:nvSpPr>
        <p:spPr/>
        <p:txBody>
          <a:bodyPr/>
          <a:lstStyle/>
          <a:p>
            <a:r>
              <a:rPr lang="en-US" dirty="0"/>
              <a:t>2024</a:t>
            </a:r>
          </a:p>
        </p:txBody>
      </p:sp>
      <p:sp>
        <p:nvSpPr>
          <p:cNvPr id="3" name="Text Placeholder 2">
            <a:extLst>
              <a:ext uri="{FF2B5EF4-FFF2-40B4-BE49-F238E27FC236}">
                <a16:creationId xmlns:a16="http://schemas.microsoft.com/office/drawing/2014/main" id="{7FB5AC9E-3371-41E8-81C4-3EE963BA7FBD}"/>
              </a:ext>
            </a:extLst>
          </p:cNvPr>
          <p:cNvSpPr>
            <a:spLocks noGrp="1"/>
          </p:cNvSpPr>
          <p:nvPr>
            <p:ph type="body" sz="quarter" idx="11"/>
          </p:nvPr>
        </p:nvSpPr>
        <p:spPr>
          <a:xfrm>
            <a:off x="2163196" y="3554461"/>
            <a:ext cx="4817603" cy="574900"/>
          </a:xfrm>
        </p:spPr>
        <p:txBody>
          <a:bodyPr/>
          <a:lstStyle/>
          <a:p>
            <a:r>
              <a:rPr lang="en-US" dirty="0"/>
              <a:t>HOWTO Build a Roadmap</a:t>
            </a:r>
          </a:p>
          <a:p>
            <a:r>
              <a:rPr lang="en-US" dirty="0"/>
              <a:t>2024-01-04</a:t>
            </a:r>
          </a:p>
        </p:txBody>
      </p:sp>
    </p:spTree>
    <p:extLst>
      <p:ext uri="{BB962C8B-B14F-4D97-AF65-F5344CB8AC3E}">
        <p14:creationId xmlns:p14="http://schemas.microsoft.com/office/powerpoint/2010/main" val="427853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1E502C-9E93-36C9-BC16-C354E5DAD725}"/>
              </a:ext>
            </a:extLst>
          </p:cNvPr>
          <p:cNvSpPr>
            <a:spLocks noGrp="1"/>
          </p:cNvSpPr>
          <p:nvPr>
            <p:ph type="sldNum" sz="quarter" idx="2"/>
          </p:nvPr>
        </p:nvSpPr>
        <p:spPr/>
        <p:txBody>
          <a:bodyPr/>
          <a:lstStyle/>
          <a:p>
            <a:fld id="{86CB4B4D-7CA3-9044-876B-883B54F8677D}" type="slidenum">
              <a:rPr lang="en-US" smtClean="0"/>
              <a:pPr/>
              <a:t>2</a:t>
            </a:fld>
            <a:endParaRPr lang="en-US"/>
          </a:p>
        </p:txBody>
      </p:sp>
      <p:sp>
        <p:nvSpPr>
          <p:cNvPr id="3" name="Content Placeholder 2">
            <a:extLst>
              <a:ext uri="{FF2B5EF4-FFF2-40B4-BE49-F238E27FC236}">
                <a16:creationId xmlns:a16="http://schemas.microsoft.com/office/drawing/2014/main" id="{400A0711-BF98-EADA-C99F-E379581C14C5}"/>
              </a:ext>
            </a:extLst>
          </p:cNvPr>
          <p:cNvSpPr>
            <a:spLocks noGrp="1"/>
          </p:cNvSpPr>
          <p:nvPr>
            <p:ph idx="1"/>
          </p:nvPr>
        </p:nvSpPr>
        <p:spPr/>
        <p:txBody>
          <a:bodyPr/>
          <a:lstStyle/>
          <a:p>
            <a:pPr algn="ctr">
              <a:lnSpc>
                <a:spcPct val="150000"/>
              </a:lnSpc>
            </a:pPr>
            <a:r>
              <a:rPr lang="en-US" sz="5400" dirty="0"/>
              <a:t>“Plan the Work”</a:t>
            </a:r>
          </a:p>
          <a:p>
            <a:pPr algn="ctr">
              <a:lnSpc>
                <a:spcPct val="150000"/>
              </a:lnSpc>
            </a:pPr>
            <a:r>
              <a:rPr lang="en-US" sz="5400" dirty="0"/>
              <a:t>THEN</a:t>
            </a:r>
          </a:p>
          <a:p>
            <a:pPr algn="ctr">
              <a:lnSpc>
                <a:spcPct val="150000"/>
              </a:lnSpc>
            </a:pPr>
            <a:r>
              <a:rPr lang="en-US" sz="5400" dirty="0"/>
              <a:t>“Work the Plan”</a:t>
            </a:r>
            <a:endParaRPr lang="en-US" dirty="0"/>
          </a:p>
        </p:txBody>
      </p:sp>
    </p:spTree>
    <p:extLst>
      <p:ext uri="{BB962C8B-B14F-4D97-AF65-F5344CB8AC3E}">
        <p14:creationId xmlns:p14="http://schemas.microsoft.com/office/powerpoint/2010/main" val="387641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out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out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A66B4A-8787-59AB-5F6B-DDCAD2B70CCC}"/>
              </a:ext>
            </a:extLst>
          </p:cNvPr>
          <p:cNvSpPr>
            <a:spLocks noGrp="1"/>
          </p:cNvSpPr>
          <p:nvPr>
            <p:ph idx="1"/>
          </p:nvPr>
        </p:nvSpPr>
        <p:spPr/>
        <p:txBody>
          <a:bodyPr lIns="91440" tIns="45720" rIns="91440" bIns="45720" anchor="t"/>
          <a:lstStyle/>
          <a:p>
            <a:pPr>
              <a:lnSpc>
                <a:spcPct val="100000"/>
              </a:lnSpc>
              <a:spcBef>
                <a:spcPts val="600"/>
              </a:spcBef>
            </a:pPr>
            <a:r>
              <a:rPr lang="en-US" sz="1400" dirty="0">
                <a:latin typeface="Arial"/>
                <a:cs typeface="Arial"/>
              </a:rPr>
              <a:t>A roadmap is a “best guess” at what you are doing in the future based on what you know today</a:t>
            </a:r>
          </a:p>
          <a:p>
            <a:pPr>
              <a:lnSpc>
                <a:spcPct val="100000"/>
              </a:lnSpc>
              <a:spcBef>
                <a:spcPts val="600"/>
              </a:spcBef>
            </a:pPr>
            <a:r>
              <a:rPr lang="en-US" sz="1400" dirty="0">
                <a:latin typeface="Arial"/>
                <a:cs typeface="Arial"/>
              </a:rPr>
              <a:t>It is NOT a commitment – but an educated best guess</a:t>
            </a:r>
          </a:p>
          <a:p>
            <a:pPr>
              <a:lnSpc>
                <a:spcPct val="100000"/>
              </a:lnSpc>
              <a:spcBef>
                <a:spcPts val="600"/>
              </a:spcBef>
            </a:pPr>
            <a:r>
              <a:rPr lang="en-US" sz="1400" dirty="0">
                <a:latin typeface="Arial"/>
                <a:cs typeface="Arial"/>
              </a:rPr>
              <a:t>It is a tool that is used to communicate your work, your teams work, and your need from others in order to make your projects come to life.</a:t>
            </a:r>
          </a:p>
          <a:p>
            <a:pPr>
              <a:lnSpc>
                <a:spcPct val="100000"/>
              </a:lnSpc>
              <a:spcBef>
                <a:spcPts val="600"/>
              </a:spcBef>
            </a:pPr>
            <a:r>
              <a:rPr lang="en-US" sz="1400" dirty="0">
                <a:latin typeface="Arial"/>
                <a:cs typeface="Arial"/>
              </a:rPr>
              <a:t>It can/should be a reminder of what you need to be paying attention to, working, </a:t>
            </a:r>
            <a:r>
              <a:rPr lang="en-US" sz="1400" dirty="0" err="1">
                <a:latin typeface="Arial"/>
                <a:cs typeface="Arial"/>
              </a:rPr>
              <a:t>statusing</a:t>
            </a:r>
            <a:r>
              <a:rPr lang="en-US" sz="1400" dirty="0">
                <a:latin typeface="Arial"/>
                <a:cs typeface="Arial"/>
              </a:rPr>
              <a:t> and closing out.</a:t>
            </a:r>
          </a:p>
          <a:p>
            <a:pPr>
              <a:lnSpc>
                <a:spcPct val="100000"/>
              </a:lnSpc>
              <a:spcBef>
                <a:spcPts val="600"/>
              </a:spcBef>
            </a:pPr>
            <a:r>
              <a:rPr lang="en-US" sz="1400" dirty="0">
                <a:latin typeface="Arial"/>
                <a:cs typeface="Arial"/>
              </a:rPr>
              <a:t>It will be used by others to see the status of the work in your area, communicate your estimated plan, and how it is tracking</a:t>
            </a:r>
          </a:p>
          <a:p>
            <a:pPr>
              <a:lnSpc>
                <a:spcPct val="100000"/>
              </a:lnSpc>
              <a:spcBef>
                <a:spcPts val="600"/>
              </a:spcBef>
            </a:pPr>
            <a:r>
              <a:rPr lang="en-US" sz="1400" dirty="0"/>
              <a:t>Should be a quick visual to if work is on track and if not – what the plan might look like to get back on track.</a:t>
            </a:r>
          </a:p>
          <a:p>
            <a:pPr>
              <a:lnSpc>
                <a:spcPct val="100000"/>
              </a:lnSpc>
              <a:spcBef>
                <a:spcPts val="600"/>
              </a:spcBef>
            </a:pPr>
            <a:endParaRPr lang="en-US" sz="1400" dirty="0"/>
          </a:p>
        </p:txBody>
      </p:sp>
      <p:sp>
        <p:nvSpPr>
          <p:cNvPr id="3" name="Text Placeholder 2">
            <a:extLst>
              <a:ext uri="{FF2B5EF4-FFF2-40B4-BE49-F238E27FC236}">
                <a16:creationId xmlns:a16="http://schemas.microsoft.com/office/drawing/2014/main" id="{1095BFCB-9277-7077-1021-A9DC1DDCA903}"/>
              </a:ext>
            </a:extLst>
          </p:cNvPr>
          <p:cNvSpPr>
            <a:spLocks noGrp="1"/>
          </p:cNvSpPr>
          <p:nvPr>
            <p:ph type="body" sz="quarter" idx="10"/>
          </p:nvPr>
        </p:nvSpPr>
        <p:spPr/>
        <p:txBody>
          <a:bodyPr/>
          <a:lstStyle/>
          <a:p>
            <a:r>
              <a:rPr lang="en-US" dirty="0"/>
              <a:t>What is a Roadmap and Why do we have them</a:t>
            </a:r>
          </a:p>
        </p:txBody>
      </p:sp>
      <p:sp>
        <p:nvSpPr>
          <p:cNvPr id="4" name="Slide Number Placeholder 3">
            <a:extLst>
              <a:ext uri="{FF2B5EF4-FFF2-40B4-BE49-F238E27FC236}">
                <a16:creationId xmlns:a16="http://schemas.microsoft.com/office/drawing/2014/main" id="{76028410-18D6-789E-DA21-55EAF02696DE}"/>
              </a:ext>
            </a:extLst>
          </p:cNvPr>
          <p:cNvSpPr>
            <a:spLocks noGrp="1"/>
          </p:cNvSpPr>
          <p:nvPr>
            <p:ph type="sldNum" sz="quarter" idx="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27057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F53A34D-2B7B-32CA-6C5C-AD2969C41D48}"/>
              </a:ext>
            </a:extLst>
          </p:cNvPr>
          <p:cNvSpPr>
            <a:spLocks noGrp="1"/>
          </p:cNvSpPr>
          <p:nvPr>
            <p:ph idx="1"/>
          </p:nvPr>
        </p:nvSpPr>
        <p:spPr/>
        <p:txBody>
          <a:bodyPr lIns="91440" tIns="45720" rIns="91440" bIns="45720" anchor="t"/>
          <a:lstStyle/>
          <a:p>
            <a:pPr>
              <a:lnSpc>
                <a:spcPct val="100000"/>
              </a:lnSpc>
              <a:spcBef>
                <a:spcPts val="600"/>
              </a:spcBef>
            </a:pPr>
            <a:r>
              <a:rPr lang="en-US" dirty="0"/>
              <a:t>Create a list of projects (backlog) that you could/should be working on</a:t>
            </a:r>
          </a:p>
          <a:p>
            <a:pPr lvl="1">
              <a:lnSpc>
                <a:spcPct val="100000"/>
              </a:lnSpc>
              <a:spcBef>
                <a:spcPts val="600"/>
              </a:spcBef>
            </a:pPr>
            <a:r>
              <a:rPr lang="en-US" dirty="0"/>
              <a:t>For these projects understand what it is, what it is not, who wants it, what benefit it will deliver, and how we will measure success when done (that can all be in your head or written down)</a:t>
            </a:r>
            <a:endParaRPr lang="en-US" dirty="0">
              <a:cs typeface="Arial"/>
            </a:endParaRPr>
          </a:p>
          <a:p>
            <a:pPr lvl="1">
              <a:lnSpc>
                <a:spcPct val="100000"/>
              </a:lnSpc>
              <a:spcBef>
                <a:spcPts val="600"/>
              </a:spcBef>
            </a:pPr>
            <a:r>
              <a:rPr lang="en-US" dirty="0"/>
              <a:t>It would be nice to have some “sizing” estimate also – but not required</a:t>
            </a:r>
          </a:p>
          <a:p>
            <a:pPr>
              <a:lnSpc>
                <a:spcPct val="100000"/>
              </a:lnSpc>
              <a:spcBef>
                <a:spcPts val="600"/>
              </a:spcBef>
            </a:pPr>
            <a:r>
              <a:rPr lang="en-US" dirty="0"/>
              <a:t>Prioritize this list in the order you feel these should be worked</a:t>
            </a:r>
          </a:p>
          <a:p>
            <a:pPr>
              <a:lnSpc>
                <a:spcPct val="100000"/>
              </a:lnSpc>
              <a:spcBef>
                <a:spcPts val="600"/>
              </a:spcBef>
            </a:pPr>
            <a:r>
              <a:rPr lang="en-US" dirty="0"/>
              <a:t>Break down each project into a set of activities that are 1-4 weeks in duration.  This will be a list of activities that are bite size chunks that have measurable deliverables in short enough timeframes that we can track it, status us, and determine if we need to replan it</a:t>
            </a:r>
          </a:p>
          <a:p>
            <a:pPr lvl="1">
              <a:lnSpc>
                <a:spcPct val="100000"/>
              </a:lnSpc>
              <a:spcBef>
                <a:spcPts val="600"/>
              </a:spcBef>
            </a:pPr>
            <a:r>
              <a:rPr lang="en-US" dirty="0"/>
              <a:t>Requirements, requirements review/approval, design, design review/approval, build (could be a # of different tasks), test, deploy, post deployment support (as typical tasks)</a:t>
            </a:r>
          </a:p>
          <a:p>
            <a:pPr>
              <a:lnSpc>
                <a:spcPct val="100000"/>
              </a:lnSpc>
              <a:spcBef>
                <a:spcPts val="600"/>
              </a:spcBef>
            </a:pPr>
            <a:r>
              <a:rPr lang="en-US" dirty="0">
                <a:latin typeface="Arial" panose="020B0604020202020204"/>
                <a:cs typeface="Arial" panose="020B0604020202020204"/>
              </a:rPr>
              <a:t>Put this set of task as Gantt bars or milestone triangles onto the form showing the activity, elapsed time, ownership of that task and the status of that activity (in progress, not started, at risk/late, blown, on hold/cancelled) and if required – use lines/arrows to connect things.</a:t>
            </a:r>
          </a:p>
          <a:p>
            <a:pPr>
              <a:lnSpc>
                <a:spcPct val="100000"/>
              </a:lnSpc>
              <a:spcBef>
                <a:spcPts val="600"/>
              </a:spcBef>
            </a:pPr>
            <a:endParaRPr lang="en-US" dirty="0"/>
          </a:p>
        </p:txBody>
      </p:sp>
      <p:sp>
        <p:nvSpPr>
          <p:cNvPr id="8" name="Text Placeholder 7">
            <a:extLst>
              <a:ext uri="{FF2B5EF4-FFF2-40B4-BE49-F238E27FC236}">
                <a16:creationId xmlns:a16="http://schemas.microsoft.com/office/drawing/2014/main" id="{44781B1B-3326-8C8F-3F43-93CEB8F05D1F}"/>
              </a:ext>
            </a:extLst>
          </p:cNvPr>
          <p:cNvSpPr>
            <a:spLocks noGrp="1"/>
          </p:cNvSpPr>
          <p:nvPr>
            <p:ph type="body" sz="quarter" idx="10"/>
          </p:nvPr>
        </p:nvSpPr>
        <p:spPr/>
        <p:txBody>
          <a:bodyPr/>
          <a:lstStyle/>
          <a:p>
            <a:r>
              <a:rPr lang="en-US" dirty="0"/>
              <a:t>Getting Started</a:t>
            </a:r>
          </a:p>
        </p:txBody>
      </p:sp>
      <p:sp>
        <p:nvSpPr>
          <p:cNvPr id="2" name="Slide Number Placeholder 1">
            <a:extLst>
              <a:ext uri="{FF2B5EF4-FFF2-40B4-BE49-F238E27FC236}">
                <a16:creationId xmlns:a16="http://schemas.microsoft.com/office/drawing/2014/main" id="{06E12255-AF1A-974F-5C14-2A6D0CD649C0}"/>
              </a:ext>
            </a:extLst>
          </p:cNvPr>
          <p:cNvSpPr>
            <a:spLocks noGrp="1"/>
          </p:cNvSpPr>
          <p:nvPr>
            <p:ph type="sldNum" sz="quarter" idx="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916393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F53A34D-2B7B-32CA-6C5C-AD2969C41D48}"/>
              </a:ext>
            </a:extLst>
          </p:cNvPr>
          <p:cNvSpPr>
            <a:spLocks noGrp="1"/>
          </p:cNvSpPr>
          <p:nvPr>
            <p:ph idx="1"/>
          </p:nvPr>
        </p:nvSpPr>
        <p:spPr/>
        <p:txBody>
          <a:bodyPr lIns="91440" tIns="45720" rIns="91440" bIns="45720" anchor="t"/>
          <a:lstStyle/>
          <a:p>
            <a:pPr>
              <a:lnSpc>
                <a:spcPct val="100000"/>
              </a:lnSpc>
              <a:spcBef>
                <a:spcPts val="600"/>
              </a:spcBef>
            </a:pPr>
            <a:r>
              <a:rPr lang="en-US" b="1" dirty="0">
                <a:latin typeface="Arial"/>
                <a:cs typeface="Arial"/>
              </a:rPr>
              <a:t>Review your roadmap at least weekly</a:t>
            </a:r>
            <a:r>
              <a:rPr lang="en-US" dirty="0">
                <a:latin typeface="Arial"/>
                <a:cs typeface="Arial"/>
              </a:rPr>
              <a:t> </a:t>
            </a:r>
            <a:endParaRPr lang="en-US" dirty="0"/>
          </a:p>
          <a:p>
            <a:pPr lvl="1">
              <a:lnSpc>
                <a:spcPct val="100000"/>
              </a:lnSpc>
              <a:spcBef>
                <a:spcPts val="600"/>
              </a:spcBef>
            </a:pPr>
            <a:r>
              <a:rPr lang="en-US" dirty="0"/>
              <a:t>Update the time scale in the master slides to show the current time</a:t>
            </a:r>
            <a:endParaRPr lang="en-US" dirty="0">
              <a:cs typeface="Arial"/>
            </a:endParaRPr>
          </a:p>
          <a:p>
            <a:pPr lvl="1">
              <a:lnSpc>
                <a:spcPct val="100000"/>
              </a:lnSpc>
              <a:spcBef>
                <a:spcPts val="600"/>
              </a:spcBef>
            </a:pPr>
            <a:r>
              <a:rPr lang="en-US" dirty="0"/>
              <a:t>Update the status of various tasks to capture current understanding of status of that task</a:t>
            </a:r>
          </a:p>
          <a:p>
            <a:pPr lvl="1">
              <a:lnSpc>
                <a:spcPct val="100000"/>
              </a:lnSpc>
              <a:spcBef>
                <a:spcPts val="600"/>
              </a:spcBef>
            </a:pPr>
            <a:r>
              <a:rPr lang="en-US" dirty="0"/>
              <a:t>If there are late/at risk items – use a red arrow to show the current view of the projected completion</a:t>
            </a:r>
          </a:p>
          <a:p>
            <a:pPr lvl="2">
              <a:lnSpc>
                <a:spcPct val="100000"/>
              </a:lnSpc>
              <a:spcBef>
                <a:spcPts val="600"/>
              </a:spcBef>
            </a:pPr>
            <a:r>
              <a:rPr lang="en-US" dirty="0"/>
              <a:t>Optionally – in the notes section of the page – write up what caused the delay and how  you are recovering.</a:t>
            </a:r>
          </a:p>
          <a:p>
            <a:pPr lvl="1">
              <a:lnSpc>
                <a:spcPct val="100000"/>
              </a:lnSpc>
              <a:spcBef>
                <a:spcPts val="600"/>
              </a:spcBef>
            </a:pPr>
            <a:r>
              <a:rPr lang="en-US" dirty="0"/>
              <a:t>Optional set/update the date in the upper right corner to show the last time you looked at and updated that slide.</a:t>
            </a:r>
          </a:p>
          <a:p>
            <a:pPr>
              <a:lnSpc>
                <a:spcPct val="100000"/>
              </a:lnSpc>
              <a:spcBef>
                <a:spcPts val="600"/>
              </a:spcBef>
            </a:pPr>
            <a:r>
              <a:rPr lang="en-US" dirty="0"/>
              <a:t>Replanning </a:t>
            </a:r>
          </a:p>
          <a:p>
            <a:pPr lvl="1">
              <a:lnSpc>
                <a:spcPct val="100000"/>
              </a:lnSpc>
              <a:spcBef>
                <a:spcPts val="600"/>
              </a:spcBef>
            </a:pPr>
            <a:r>
              <a:rPr lang="en-US" dirty="0"/>
              <a:t>If a project has gone sideways bad enough that the current timeline is no longer viable, then:</a:t>
            </a:r>
            <a:endParaRPr lang="en-US" dirty="0">
              <a:cs typeface="Arial"/>
            </a:endParaRPr>
          </a:p>
          <a:p>
            <a:pPr lvl="2">
              <a:lnSpc>
                <a:spcPct val="100000"/>
              </a:lnSpc>
              <a:spcBef>
                <a:spcPts val="600"/>
              </a:spcBef>
            </a:pPr>
            <a:r>
              <a:rPr lang="en-US" dirty="0"/>
              <a:t>Duplicate the slide</a:t>
            </a:r>
          </a:p>
          <a:p>
            <a:pPr lvl="2">
              <a:lnSpc>
                <a:spcPct val="100000"/>
              </a:lnSpc>
              <a:spcBef>
                <a:spcPts val="600"/>
              </a:spcBef>
            </a:pPr>
            <a:r>
              <a:rPr lang="en-US" dirty="0"/>
              <a:t>Mark “</a:t>
            </a:r>
            <a:r>
              <a:rPr lang="en-US" dirty="0" err="1"/>
              <a:t>Orig</a:t>
            </a:r>
            <a:r>
              <a:rPr lang="en-US" dirty="0"/>
              <a:t>” on the old slide</a:t>
            </a:r>
          </a:p>
          <a:p>
            <a:pPr lvl="2">
              <a:lnSpc>
                <a:spcPct val="100000"/>
              </a:lnSpc>
              <a:spcBef>
                <a:spcPts val="600"/>
              </a:spcBef>
            </a:pPr>
            <a:r>
              <a:rPr lang="en-US" dirty="0"/>
              <a:t>Rearrange the new slide to the new plan</a:t>
            </a:r>
          </a:p>
          <a:p>
            <a:pPr lvl="1">
              <a:lnSpc>
                <a:spcPct val="100000"/>
              </a:lnSpc>
              <a:spcBef>
                <a:spcPts val="600"/>
              </a:spcBef>
            </a:pPr>
            <a:r>
              <a:rPr lang="en-US" dirty="0"/>
              <a:t>Doing this allows a person to toggle between the old slide and the new slide and visually see the changes</a:t>
            </a:r>
          </a:p>
          <a:p>
            <a:pPr marL="0" indent="0">
              <a:lnSpc>
                <a:spcPct val="100000"/>
              </a:lnSpc>
              <a:spcBef>
                <a:spcPts val="600"/>
              </a:spcBef>
              <a:buNone/>
            </a:pPr>
            <a:endParaRPr lang="en-US" dirty="0"/>
          </a:p>
        </p:txBody>
      </p:sp>
      <p:sp>
        <p:nvSpPr>
          <p:cNvPr id="8" name="Text Placeholder 7">
            <a:extLst>
              <a:ext uri="{FF2B5EF4-FFF2-40B4-BE49-F238E27FC236}">
                <a16:creationId xmlns:a16="http://schemas.microsoft.com/office/drawing/2014/main" id="{44781B1B-3326-8C8F-3F43-93CEB8F05D1F}"/>
              </a:ext>
            </a:extLst>
          </p:cNvPr>
          <p:cNvSpPr>
            <a:spLocks noGrp="1"/>
          </p:cNvSpPr>
          <p:nvPr>
            <p:ph type="body" sz="quarter" idx="10"/>
          </p:nvPr>
        </p:nvSpPr>
        <p:spPr/>
        <p:txBody>
          <a:bodyPr/>
          <a:lstStyle/>
          <a:p>
            <a:r>
              <a:rPr lang="en-US" dirty="0"/>
              <a:t>On-Going Maintenance</a:t>
            </a:r>
          </a:p>
        </p:txBody>
      </p:sp>
      <p:sp>
        <p:nvSpPr>
          <p:cNvPr id="2" name="Slide Number Placeholder 1">
            <a:extLst>
              <a:ext uri="{FF2B5EF4-FFF2-40B4-BE49-F238E27FC236}">
                <a16:creationId xmlns:a16="http://schemas.microsoft.com/office/drawing/2014/main" id="{06E12255-AF1A-974F-5C14-2A6D0CD649C0}"/>
              </a:ext>
            </a:extLst>
          </p:cNvPr>
          <p:cNvSpPr>
            <a:spLocks noGrp="1"/>
          </p:cNvSpPr>
          <p:nvPr>
            <p:ph type="sldNum" sz="quarter" idx="2"/>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28584061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4876-0FBB-3845-EA0C-7346D17B6CBA}"/>
              </a:ext>
            </a:extLst>
          </p:cNvPr>
          <p:cNvSpPr>
            <a:spLocks noGrp="1"/>
          </p:cNvSpPr>
          <p:nvPr>
            <p:ph type="title"/>
          </p:nvPr>
        </p:nvSpPr>
        <p:spPr/>
        <p:txBody>
          <a:bodyPr/>
          <a:lstStyle/>
          <a:p>
            <a:r>
              <a:rPr lang="en-US" dirty="0"/>
              <a:t>Color Code Template – Near Term Work</a:t>
            </a:r>
          </a:p>
        </p:txBody>
      </p:sp>
      <p:sp>
        <p:nvSpPr>
          <p:cNvPr id="3" name="Slide Number Placeholder 2">
            <a:extLst>
              <a:ext uri="{FF2B5EF4-FFF2-40B4-BE49-F238E27FC236}">
                <a16:creationId xmlns:a16="http://schemas.microsoft.com/office/drawing/2014/main" id="{DF2BAE7F-8A4B-BFDF-AB52-049999EA5840}"/>
              </a:ext>
            </a:extLst>
          </p:cNvPr>
          <p:cNvSpPr>
            <a:spLocks noGrp="1"/>
          </p:cNvSpPr>
          <p:nvPr>
            <p:ph type="sldNum" sz="quarter" idx="12"/>
          </p:nvPr>
        </p:nvSpPr>
        <p:spPr/>
        <p:txBody>
          <a:bodyPr/>
          <a:lstStyle/>
          <a:p>
            <a:r>
              <a:rPr lang="en-US"/>
              <a:t>&lt;</a:t>
            </a:r>
            <a:fld id="{7E720072-C06A-4D78-91B4-C9918D9D75DF}" type="slidenum">
              <a:rPr lang="en-US" smtClean="0"/>
              <a:pPr/>
              <a:t>6</a:t>
            </a:fld>
            <a:r>
              <a:rPr lang="en-US"/>
              <a:t>&gt;</a:t>
            </a:r>
          </a:p>
        </p:txBody>
      </p:sp>
      <p:sp>
        <p:nvSpPr>
          <p:cNvPr id="4" name="Text Placeholder 3">
            <a:extLst>
              <a:ext uri="{FF2B5EF4-FFF2-40B4-BE49-F238E27FC236}">
                <a16:creationId xmlns:a16="http://schemas.microsoft.com/office/drawing/2014/main" id="{136F34C5-3737-250A-9EF5-0FAE8AED70EB}"/>
              </a:ext>
            </a:extLst>
          </p:cNvPr>
          <p:cNvSpPr>
            <a:spLocks noGrp="1"/>
          </p:cNvSpPr>
          <p:nvPr>
            <p:ph type="body" sz="quarter" idx="14"/>
          </p:nvPr>
        </p:nvSpPr>
        <p:spPr/>
        <p:txBody>
          <a:bodyPr/>
          <a:lstStyle/>
          <a:p>
            <a:r>
              <a:rPr lang="en-US" dirty="0"/>
              <a:t> Last Update:  2024-01-03</a:t>
            </a:r>
          </a:p>
        </p:txBody>
      </p:sp>
      <p:sp>
        <p:nvSpPr>
          <p:cNvPr id="5" name="Rectangle 4">
            <a:extLst>
              <a:ext uri="{FF2B5EF4-FFF2-40B4-BE49-F238E27FC236}">
                <a16:creationId xmlns:a16="http://schemas.microsoft.com/office/drawing/2014/main" id="{EC5ECAAA-2FDB-6CA2-3394-3E10BC278F61}"/>
              </a:ext>
            </a:extLst>
          </p:cNvPr>
          <p:cNvSpPr/>
          <p:nvPr/>
        </p:nvSpPr>
        <p:spPr>
          <a:xfrm>
            <a:off x="54864" y="1265090"/>
            <a:ext cx="1637966" cy="224832"/>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Started At Risk Task</a:t>
            </a:r>
          </a:p>
        </p:txBody>
      </p:sp>
      <p:sp>
        <p:nvSpPr>
          <p:cNvPr id="12" name="Rectangle 11">
            <a:extLst>
              <a:ext uri="{FF2B5EF4-FFF2-40B4-BE49-F238E27FC236}">
                <a16:creationId xmlns:a16="http://schemas.microsoft.com/office/drawing/2014/main" id="{4465B60E-039E-44CD-347B-F1C3DFD38B2B}"/>
              </a:ext>
            </a:extLst>
          </p:cNvPr>
          <p:cNvSpPr/>
          <p:nvPr/>
        </p:nvSpPr>
        <p:spPr>
          <a:xfrm>
            <a:off x="0" y="3682346"/>
            <a:ext cx="1219836" cy="335320"/>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Started not completed</a:t>
            </a:r>
          </a:p>
        </p:txBody>
      </p:sp>
      <p:sp>
        <p:nvSpPr>
          <p:cNvPr id="13" name="Rectangle 12">
            <a:extLst>
              <a:ext uri="{FF2B5EF4-FFF2-40B4-BE49-F238E27FC236}">
                <a16:creationId xmlns:a16="http://schemas.microsoft.com/office/drawing/2014/main" id="{183B9BED-5883-E23C-3A3A-8FEABEF0061A}"/>
              </a:ext>
            </a:extLst>
          </p:cNvPr>
          <p:cNvSpPr/>
          <p:nvPr/>
        </p:nvSpPr>
        <p:spPr>
          <a:xfrm>
            <a:off x="2720777" y="3682346"/>
            <a:ext cx="986974" cy="33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2</a:t>
            </a:r>
            <a:r>
              <a:rPr lang="en-US" sz="1100" baseline="30000" dirty="0"/>
              <a:t>nd</a:t>
            </a:r>
            <a:r>
              <a:rPr lang="en-US" sz="1100" dirty="0"/>
              <a:t> shot at task</a:t>
            </a:r>
          </a:p>
        </p:txBody>
      </p:sp>
      <p:sp>
        <p:nvSpPr>
          <p:cNvPr id="14" name="Rectangle 13">
            <a:extLst>
              <a:ext uri="{FF2B5EF4-FFF2-40B4-BE49-F238E27FC236}">
                <a16:creationId xmlns:a16="http://schemas.microsoft.com/office/drawing/2014/main" id="{FB54C25B-4D7C-8B1B-4EA9-031E6B01ECF2}"/>
              </a:ext>
            </a:extLst>
          </p:cNvPr>
          <p:cNvSpPr/>
          <p:nvPr/>
        </p:nvSpPr>
        <p:spPr>
          <a:xfrm>
            <a:off x="0" y="3281582"/>
            <a:ext cx="1219836" cy="335320"/>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Completed Early</a:t>
            </a:r>
          </a:p>
        </p:txBody>
      </p:sp>
      <p:sp>
        <p:nvSpPr>
          <p:cNvPr id="15" name="Rectangle 14">
            <a:extLst>
              <a:ext uri="{FF2B5EF4-FFF2-40B4-BE49-F238E27FC236}">
                <a16:creationId xmlns:a16="http://schemas.microsoft.com/office/drawing/2014/main" id="{C1EBE811-AB99-65EA-9435-711E7E7EB300}"/>
              </a:ext>
            </a:extLst>
          </p:cNvPr>
          <p:cNvSpPr/>
          <p:nvPr/>
        </p:nvSpPr>
        <p:spPr>
          <a:xfrm>
            <a:off x="1216698" y="1949830"/>
            <a:ext cx="989818" cy="333848"/>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Completed</a:t>
            </a:r>
          </a:p>
          <a:p>
            <a:pPr algn="ctr"/>
            <a:r>
              <a:rPr lang="en-US" sz="1100" dirty="0"/>
              <a:t>Task</a:t>
            </a:r>
          </a:p>
        </p:txBody>
      </p:sp>
      <p:sp>
        <p:nvSpPr>
          <p:cNvPr id="16" name="Rectangle 15">
            <a:extLst>
              <a:ext uri="{FF2B5EF4-FFF2-40B4-BE49-F238E27FC236}">
                <a16:creationId xmlns:a16="http://schemas.microsoft.com/office/drawing/2014/main" id="{0386CF06-B9D3-DE17-503D-54DF05245E72}"/>
              </a:ext>
            </a:extLst>
          </p:cNvPr>
          <p:cNvSpPr/>
          <p:nvPr/>
        </p:nvSpPr>
        <p:spPr>
          <a:xfrm>
            <a:off x="2230710" y="1949830"/>
            <a:ext cx="2000764" cy="333848"/>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Started on track task</a:t>
            </a:r>
          </a:p>
        </p:txBody>
      </p:sp>
      <p:sp>
        <p:nvSpPr>
          <p:cNvPr id="17" name="Rectangle 16">
            <a:extLst>
              <a:ext uri="{FF2B5EF4-FFF2-40B4-BE49-F238E27FC236}">
                <a16:creationId xmlns:a16="http://schemas.microsoft.com/office/drawing/2014/main" id="{A98EAF35-F923-440F-3EC3-85755B1E914B}"/>
              </a:ext>
            </a:extLst>
          </p:cNvPr>
          <p:cNvSpPr/>
          <p:nvPr/>
        </p:nvSpPr>
        <p:spPr>
          <a:xfrm>
            <a:off x="54864" y="4272648"/>
            <a:ext cx="2179073" cy="231805"/>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Running late with new date</a:t>
            </a:r>
          </a:p>
        </p:txBody>
      </p:sp>
      <p:sp>
        <p:nvSpPr>
          <p:cNvPr id="19" name="TextBox 18">
            <a:extLst>
              <a:ext uri="{FF2B5EF4-FFF2-40B4-BE49-F238E27FC236}">
                <a16:creationId xmlns:a16="http://schemas.microsoft.com/office/drawing/2014/main" id="{43192ACB-16EA-41B4-63CA-2A697DBD9570}"/>
              </a:ext>
            </a:extLst>
          </p:cNvPr>
          <p:cNvSpPr txBox="1"/>
          <p:nvPr/>
        </p:nvSpPr>
        <p:spPr>
          <a:xfrm>
            <a:off x="4961966" y="1223598"/>
            <a:ext cx="694421" cy="300082"/>
          </a:xfrm>
          <a:prstGeom prst="rect">
            <a:avLst/>
          </a:prstGeom>
          <a:solidFill>
            <a:schemeClr val="bg1"/>
          </a:solidFill>
        </p:spPr>
        <p:txBody>
          <a:bodyPr wrap="none" rtlCol="0">
            <a:spAutoFit/>
          </a:bodyPr>
          <a:lstStyle/>
          <a:p>
            <a:r>
              <a:rPr lang="en-US" dirty="0">
                <a:solidFill>
                  <a:srgbClr val="FF0000"/>
                </a:solidFill>
              </a:rPr>
              <a:t>Owner</a:t>
            </a:r>
          </a:p>
        </p:txBody>
      </p:sp>
      <p:sp>
        <p:nvSpPr>
          <p:cNvPr id="20" name="TextBox 19">
            <a:extLst>
              <a:ext uri="{FF2B5EF4-FFF2-40B4-BE49-F238E27FC236}">
                <a16:creationId xmlns:a16="http://schemas.microsoft.com/office/drawing/2014/main" id="{57B7404F-D34E-798C-26A2-5AC0EC3C18FD}"/>
              </a:ext>
            </a:extLst>
          </p:cNvPr>
          <p:cNvSpPr txBox="1"/>
          <p:nvPr/>
        </p:nvSpPr>
        <p:spPr>
          <a:xfrm>
            <a:off x="4352630" y="1928311"/>
            <a:ext cx="838691" cy="300082"/>
          </a:xfrm>
          <a:prstGeom prst="rect">
            <a:avLst/>
          </a:prstGeom>
          <a:solidFill>
            <a:schemeClr val="bg1"/>
          </a:solidFill>
        </p:spPr>
        <p:txBody>
          <a:bodyPr wrap="none" rtlCol="0">
            <a:spAutoFit/>
          </a:bodyPr>
          <a:lstStyle/>
          <a:p>
            <a:r>
              <a:rPr lang="en-US" dirty="0">
                <a:solidFill>
                  <a:srgbClr val="FF0000"/>
                </a:solidFill>
              </a:rPr>
              <a:t>Hansard</a:t>
            </a:r>
          </a:p>
        </p:txBody>
      </p:sp>
      <p:sp>
        <p:nvSpPr>
          <p:cNvPr id="22" name="TextBox 21">
            <a:extLst>
              <a:ext uri="{FF2B5EF4-FFF2-40B4-BE49-F238E27FC236}">
                <a16:creationId xmlns:a16="http://schemas.microsoft.com/office/drawing/2014/main" id="{4D7E6D17-302D-F36A-79EE-AB1153C2B534}"/>
              </a:ext>
            </a:extLst>
          </p:cNvPr>
          <p:cNvSpPr txBox="1"/>
          <p:nvPr/>
        </p:nvSpPr>
        <p:spPr>
          <a:xfrm>
            <a:off x="2344712" y="3289445"/>
            <a:ext cx="752129" cy="300082"/>
          </a:xfrm>
          <a:prstGeom prst="rect">
            <a:avLst/>
          </a:prstGeom>
          <a:solidFill>
            <a:schemeClr val="bg1"/>
          </a:solidFill>
        </p:spPr>
        <p:txBody>
          <a:bodyPr wrap="none" rtlCol="0">
            <a:spAutoFit/>
          </a:bodyPr>
          <a:lstStyle/>
          <a:p>
            <a:r>
              <a:rPr lang="en-US">
                <a:solidFill>
                  <a:srgbClr val="FF0000"/>
                </a:solidFill>
              </a:rPr>
              <a:t>Scott H</a:t>
            </a:r>
          </a:p>
        </p:txBody>
      </p:sp>
      <p:sp>
        <p:nvSpPr>
          <p:cNvPr id="23" name="TextBox 22">
            <a:extLst>
              <a:ext uri="{FF2B5EF4-FFF2-40B4-BE49-F238E27FC236}">
                <a16:creationId xmlns:a16="http://schemas.microsoft.com/office/drawing/2014/main" id="{2AD3AEBF-4EC4-6A31-F1A3-507B6877B6CC}"/>
              </a:ext>
            </a:extLst>
          </p:cNvPr>
          <p:cNvSpPr txBox="1"/>
          <p:nvPr/>
        </p:nvSpPr>
        <p:spPr>
          <a:xfrm>
            <a:off x="4253643" y="3664741"/>
            <a:ext cx="636713" cy="300082"/>
          </a:xfrm>
          <a:prstGeom prst="rect">
            <a:avLst/>
          </a:prstGeom>
          <a:solidFill>
            <a:schemeClr val="bg1"/>
          </a:solidFill>
        </p:spPr>
        <p:txBody>
          <a:bodyPr wrap="none" rtlCol="0">
            <a:spAutoFit/>
          </a:bodyPr>
          <a:lstStyle/>
          <a:p>
            <a:r>
              <a:rPr lang="en-US" dirty="0">
                <a:solidFill>
                  <a:srgbClr val="FF0000"/>
                </a:solidFill>
              </a:rPr>
              <a:t>Ben L</a:t>
            </a:r>
          </a:p>
        </p:txBody>
      </p:sp>
      <p:sp>
        <p:nvSpPr>
          <p:cNvPr id="24" name="TextBox 23">
            <a:extLst>
              <a:ext uri="{FF2B5EF4-FFF2-40B4-BE49-F238E27FC236}">
                <a16:creationId xmlns:a16="http://schemas.microsoft.com/office/drawing/2014/main" id="{546B3EED-F715-6951-8E11-95B1B8541612}"/>
              </a:ext>
            </a:extLst>
          </p:cNvPr>
          <p:cNvSpPr txBox="1"/>
          <p:nvPr/>
        </p:nvSpPr>
        <p:spPr>
          <a:xfrm>
            <a:off x="2945817" y="4447381"/>
            <a:ext cx="588623" cy="300082"/>
          </a:xfrm>
          <a:prstGeom prst="rect">
            <a:avLst/>
          </a:prstGeom>
          <a:solidFill>
            <a:schemeClr val="bg1"/>
          </a:solidFill>
        </p:spPr>
        <p:txBody>
          <a:bodyPr wrap="none" rtlCol="0">
            <a:spAutoFit/>
          </a:bodyPr>
          <a:lstStyle/>
          <a:p>
            <a:r>
              <a:rPr lang="en-US" dirty="0">
                <a:solidFill>
                  <a:srgbClr val="FF0000"/>
                </a:solidFill>
              </a:rPr>
              <a:t>Arnie</a:t>
            </a:r>
          </a:p>
        </p:txBody>
      </p:sp>
      <p:sp>
        <p:nvSpPr>
          <p:cNvPr id="30" name="Rectangle 29">
            <a:extLst>
              <a:ext uri="{FF2B5EF4-FFF2-40B4-BE49-F238E27FC236}">
                <a16:creationId xmlns:a16="http://schemas.microsoft.com/office/drawing/2014/main" id="{EECBECEF-E04B-F02E-68B5-83912802232E}"/>
              </a:ext>
            </a:extLst>
          </p:cNvPr>
          <p:cNvSpPr/>
          <p:nvPr/>
        </p:nvSpPr>
        <p:spPr>
          <a:xfrm>
            <a:off x="0" y="1944276"/>
            <a:ext cx="1216698" cy="331874"/>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Completed Task</a:t>
            </a:r>
          </a:p>
        </p:txBody>
      </p:sp>
      <p:sp>
        <p:nvSpPr>
          <p:cNvPr id="32" name="Rectangle 31">
            <a:extLst>
              <a:ext uri="{FF2B5EF4-FFF2-40B4-BE49-F238E27FC236}">
                <a16:creationId xmlns:a16="http://schemas.microsoft.com/office/drawing/2014/main" id="{4B6F0431-7A8D-6038-83C2-4958BB140A0B}"/>
              </a:ext>
            </a:extLst>
          </p:cNvPr>
          <p:cNvSpPr/>
          <p:nvPr/>
        </p:nvSpPr>
        <p:spPr>
          <a:xfrm>
            <a:off x="2724278" y="2281039"/>
            <a:ext cx="1507196" cy="33384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100" dirty="0"/>
              <a:t>Not Started Task</a:t>
            </a:r>
            <a:endParaRPr lang="en-US" sz="1100" dirty="0">
              <a:cs typeface="Arial" panose="020B0604020202020204"/>
            </a:endParaRPr>
          </a:p>
        </p:txBody>
      </p:sp>
      <p:cxnSp>
        <p:nvCxnSpPr>
          <p:cNvPr id="34" name="Straight Arrow Connector 33">
            <a:extLst>
              <a:ext uri="{FF2B5EF4-FFF2-40B4-BE49-F238E27FC236}">
                <a16:creationId xmlns:a16="http://schemas.microsoft.com/office/drawing/2014/main" id="{805731E6-11F7-FC83-72BD-1A0BE9BC1ADD}"/>
              </a:ext>
            </a:extLst>
          </p:cNvPr>
          <p:cNvCxnSpPr>
            <a:cxnSpLocks/>
            <a:stCxn id="5" idx="3"/>
          </p:cNvCxnSpPr>
          <p:nvPr/>
        </p:nvCxnSpPr>
        <p:spPr>
          <a:xfrm>
            <a:off x="1692830" y="1377506"/>
            <a:ext cx="11312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3BC9122-DDEF-E5D7-2FFF-21705F7CC98C}"/>
              </a:ext>
            </a:extLst>
          </p:cNvPr>
          <p:cNvSpPr txBox="1"/>
          <p:nvPr/>
        </p:nvSpPr>
        <p:spPr>
          <a:xfrm>
            <a:off x="4352630" y="2276150"/>
            <a:ext cx="684803" cy="300082"/>
          </a:xfrm>
          <a:prstGeom prst="rect">
            <a:avLst/>
          </a:prstGeom>
          <a:solidFill>
            <a:schemeClr val="bg1"/>
          </a:solidFill>
        </p:spPr>
        <p:txBody>
          <a:bodyPr wrap="none" rtlCol="0">
            <a:spAutoFit/>
          </a:bodyPr>
          <a:lstStyle/>
          <a:p>
            <a:r>
              <a:rPr lang="en-US">
                <a:solidFill>
                  <a:srgbClr val="FF0000"/>
                </a:solidFill>
              </a:rPr>
              <a:t>Praino</a:t>
            </a:r>
          </a:p>
        </p:txBody>
      </p:sp>
      <p:sp>
        <p:nvSpPr>
          <p:cNvPr id="36" name="Rectangle 35">
            <a:extLst>
              <a:ext uri="{FF2B5EF4-FFF2-40B4-BE49-F238E27FC236}">
                <a16:creationId xmlns:a16="http://schemas.microsoft.com/office/drawing/2014/main" id="{D5BFC751-627C-3A37-FE18-09C357CB4DC0}"/>
              </a:ext>
            </a:extLst>
          </p:cNvPr>
          <p:cNvSpPr/>
          <p:nvPr/>
        </p:nvSpPr>
        <p:spPr>
          <a:xfrm>
            <a:off x="1219836" y="3672362"/>
            <a:ext cx="492063" cy="335320"/>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Review</a:t>
            </a:r>
          </a:p>
        </p:txBody>
      </p:sp>
      <p:cxnSp>
        <p:nvCxnSpPr>
          <p:cNvPr id="38" name="Straight Arrow Connector 37">
            <a:extLst>
              <a:ext uri="{FF2B5EF4-FFF2-40B4-BE49-F238E27FC236}">
                <a16:creationId xmlns:a16="http://schemas.microsoft.com/office/drawing/2014/main" id="{C9D0FB1F-DDD0-DC8A-F441-307A9B38A246}"/>
              </a:ext>
            </a:extLst>
          </p:cNvPr>
          <p:cNvCxnSpPr>
            <a:stCxn id="36" idx="3"/>
            <a:endCxn id="13" idx="1"/>
          </p:cNvCxnSpPr>
          <p:nvPr/>
        </p:nvCxnSpPr>
        <p:spPr>
          <a:xfrm>
            <a:off x="1711899" y="3840022"/>
            <a:ext cx="1008878" cy="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8F07F11-3752-E4C1-E1F5-11FEFF831EEC}"/>
              </a:ext>
            </a:extLst>
          </p:cNvPr>
          <p:cNvCxnSpPr>
            <a:cxnSpLocks/>
            <a:stCxn id="14" idx="3"/>
          </p:cNvCxnSpPr>
          <p:nvPr/>
        </p:nvCxnSpPr>
        <p:spPr>
          <a:xfrm>
            <a:off x="1219836" y="3449242"/>
            <a:ext cx="959237"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3FF7B1B-93F2-99BB-84BE-5CE355F943B4}"/>
              </a:ext>
            </a:extLst>
          </p:cNvPr>
          <p:cNvSpPr/>
          <p:nvPr/>
        </p:nvSpPr>
        <p:spPr>
          <a:xfrm>
            <a:off x="3707751" y="4058403"/>
            <a:ext cx="986974" cy="33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Follow on task</a:t>
            </a:r>
          </a:p>
        </p:txBody>
      </p:sp>
      <p:sp>
        <p:nvSpPr>
          <p:cNvPr id="40" name="Rectangle 39">
            <a:extLst>
              <a:ext uri="{FF2B5EF4-FFF2-40B4-BE49-F238E27FC236}">
                <a16:creationId xmlns:a16="http://schemas.microsoft.com/office/drawing/2014/main" id="{87350F00-B5EA-F345-CCD3-AFFDD4D12C1B}"/>
              </a:ext>
            </a:extLst>
          </p:cNvPr>
          <p:cNvSpPr/>
          <p:nvPr/>
        </p:nvSpPr>
        <p:spPr>
          <a:xfrm>
            <a:off x="3693606" y="3686337"/>
            <a:ext cx="492063" cy="33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Review</a:t>
            </a:r>
          </a:p>
        </p:txBody>
      </p:sp>
      <p:cxnSp>
        <p:nvCxnSpPr>
          <p:cNvPr id="7" name="Straight Arrow Connector 6">
            <a:extLst>
              <a:ext uri="{FF2B5EF4-FFF2-40B4-BE49-F238E27FC236}">
                <a16:creationId xmlns:a16="http://schemas.microsoft.com/office/drawing/2014/main" id="{2742E674-2E79-7E1C-E8C6-ADBFFE3BDF61}"/>
              </a:ext>
            </a:extLst>
          </p:cNvPr>
          <p:cNvCxnSpPr>
            <a:cxnSpLocks/>
            <a:stCxn id="17" idx="3"/>
          </p:cNvCxnSpPr>
          <p:nvPr/>
        </p:nvCxnSpPr>
        <p:spPr>
          <a:xfrm>
            <a:off x="2233937" y="4388551"/>
            <a:ext cx="99715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34C7966-5E35-CB6B-EEAB-8CD123E7A90B}"/>
              </a:ext>
            </a:extLst>
          </p:cNvPr>
          <p:cNvSpPr/>
          <p:nvPr/>
        </p:nvSpPr>
        <p:spPr>
          <a:xfrm>
            <a:off x="2824120" y="1195186"/>
            <a:ext cx="1382757" cy="342170"/>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a:t>Pushed out </a:t>
            </a:r>
            <a:r>
              <a:rPr lang="en-US" sz="1100" dirty="0"/>
              <a:t>At </a:t>
            </a:r>
            <a:r>
              <a:rPr lang="en-US" sz="1100" dirty="0" err="1"/>
              <a:t>RiskTask</a:t>
            </a:r>
            <a:endParaRPr lang="en-US" sz="1100" dirty="0"/>
          </a:p>
        </p:txBody>
      </p:sp>
      <p:sp>
        <p:nvSpPr>
          <p:cNvPr id="10" name="Rectangle 9">
            <a:extLst>
              <a:ext uri="{FF2B5EF4-FFF2-40B4-BE49-F238E27FC236}">
                <a16:creationId xmlns:a16="http://schemas.microsoft.com/office/drawing/2014/main" id="{5E51B587-BD7B-E016-BF1C-9266EDB012BE}"/>
              </a:ext>
            </a:extLst>
          </p:cNvPr>
          <p:cNvSpPr/>
          <p:nvPr/>
        </p:nvSpPr>
        <p:spPr>
          <a:xfrm>
            <a:off x="4206878" y="1223598"/>
            <a:ext cx="612511" cy="325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err="1"/>
              <a:t>Rpt</a:t>
            </a:r>
            <a:r>
              <a:rPr lang="en-US" sz="1100" dirty="0"/>
              <a:t> Dev</a:t>
            </a:r>
          </a:p>
        </p:txBody>
      </p:sp>
      <p:sp>
        <p:nvSpPr>
          <p:cNvPr id="6" name="TextBox 5">
            <a:extLst>
              <a:ext uri="{FF2B5EF4-FFF2-40B4-BE49-F238E27FC236}">
                <a16:creationId xmlns:a16="http://schemas.microsoft.com/office/drawing/2014/main" id="{D451BACC-B9F2-1A7F-CDDB-8126394F5C00}"/>
              </a:ext>
            </a:extLst>
          </p:cNvPr>
          <p:cNvSpPr txBox="1"/>
          <p:nvPr/>
        </p:nvSpPr>
        <p:spPr>
          <a:xfrm>
            <a:off x="1643439" y="883152"/>
            <a:ext cx="1281120" cy="507831"/>
          </a:xfrm>
          <a:prstGeom prst="rect">
            <a:avLst/>
          </a:prstGeom>
          <a:noFill/>
        </p:spPr>
        <p:txBody>
          <a:bodyPr wrap="none" rtlCol="0">
            <a:spAutoFit/>
          </a:bodyPr>
          <a:lstStyle/>
          <a:p>
            <a:pPr algn="ctr"/>
            <a:r>
              <a:rPr lang="en-US" dirty="0">
                <a:solidFill>
                  <a:srgbClr val="FF0000"/>
                </a:solidFill>
              </a:rPr>
              <a:t>New complete</a:t>
            </a:r>
          </a:p>
          <a:p>
            <a:pPr algn="ctr"/>
            <a:r>
              <a:rPr lang="en-US" dirty="0">
                <a:solidFill>
                  <a:srgbClr val="FF0000"/>
                </a:solidFill>
              </a:rPr>
              <a:t>date</a:t>
            </a:r>
          </a:p>
        </p:txBody>
      </p:sp>
      <p:sp>
        <p:nvSpPr>
          <p:cNvPr id="18" name="Rectangle 17">
            <a:extLst>
              <a:ext uri="{FF2B5EF4-FFF2-40B4-BE49-F238E27FC236}">
                <a16:creationId xmlns:a16="http://schemas.microsoft.com/office/drawing/2014/main" id="{5633AF25-E818-F8D4-D3F6-0C22537BAD0B}"/>
              </a:ext>
            </a:extLst>
          </p:cNvPr>
          <p:cNvSpPr/>
          <p:nvPr/>
        </p:nvSpPr>
        <p:spPr>
          <a:xfrm>
            <a:off x="1732932" y="2846122"/>
            <a:ext cx="1507196" cy="333848"/>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100" dirty="0"/>
              <a:t>Not Started </a:t>
            </a:r>
          </a:p>
          <a:p>
            <a:pPr algn="ctr"/>
            <a:r>
              <a:rPr lang="en-US" sz="1100" dirty="0"/>
              <a:t>Late Task</a:t>
            </a:r>
            <a:endParaRPr lang="en-US" sz="1100" dirty="0">
              <a:cs typeface="Arial" panose="020B0604020202020204"/>
            </a:endParaRPr>
          </a:p>
        </p:txBody>
      </p:sp>
    </p:spTree>
    <p:extLst>
      <p:ext uri="{BB962C8B-B14F-4D97-AF65-F5344CB8AC3E}">
        <p14:creationId xmlns:p14="http://schemas.microsoft.com/office/powerpoint/2010/main" val="385124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1B68EB-AFD1-4074-62C9-C31632E18DFB}"/>
              </a:ext>
            </a:extLst>
          </p:cNvPr>
          <p:cNvSpPr/>
          <p:nvPr/>
        </p:nvSpPr>
        <p:spPr>
          <a:xfrm rot="16200000">
            <a:off x="363524" y="1031814"/>
            <a:ext cx="1178235" cy="105099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solidFill>
                  <a:schemeClr val="tx1"/>
                </a:solidFill>
              </a:rPr>
              <a:t>Hypercare</a:t>
            </a:r>
          </a:p>
        </p:txBody>
      </p:sp>
      <p:sp>
        <p:nvSpPr>
          <p:cNvPr id="10" name="Title 9">
            <a:extLst>
              <a:ext uri="{FF2B5EF4-FFF2-40B4-BE49-F238E27FC236}">
                <a16:creationId xmlns:a16="http://schemas.microsoft.com/office/drawing/2014/main" id="{6607B403-D1CB-CA31-A0A7-259E6AD0D8BC}"/>
              </a:ext>
            </a:extLst>
          </p:cNvPr>
          <p:cNvSpPr>
            <a:spLocks noGrp="1"/>
          </p:cNvSpPr>
          <p:nvPr>
            <p:ph type="title"/>
          </p:nvPr>
        </p:nvSpPr>
        <p:spPr/>
        <p:txBody>
          <a:bodyPr>
            <a:normAutofit fontScale="90000"/>
          </a:bodyPr>
          <a:lstStyle/>
          <a:p>
            <a:r>
              <a:rPr lang="en-US" dirty="0"/>
              <a:t>Color Code Template – Longer Term Work</a:t>
            </a:r>
          </a:p>
        </p:txBody>
      </p:sp>
      <p:sp>
        <p:nvSpPr>
          <p:cNvPr id="11" name="Text Placeholder 10">
            <a:extLst>
              <a:ext uri="{FF2B5EF4-FFF2-40B4-BE49-F238E27FC236}">
                <a16:creationId xmlns:a16="http://schemas.microsoft.com/office/drawing/2014/main" id="{E3248D2D-8067-CD51-2CEC-9F57B988E0A4}"/>
              </a:ext>
            </a:extLst>
          </p:cNvPr>
          <p:cNvSpPr>
            <a:spLocks noGrp="1"/>
          </p:cNvSpPr>
          <p:nvPr>
            <p:ph type="body" sz="quarter" idx="14"/>
          </p:nvPr>
        </p:nvSpPr>
        <p:spPr/>
        <p:txBody>
          <a:bodyPr/>
          <a:lstStyle/>
          <a:p>
            <a:r>
              <a:rPr lang="en-US"/>
              <a:t>2023-12-17</a:t>
            </a:r>
          </a:p>
        </p:txBody>
      </p:sp>
      <p:sp>
        <p:nvSpPr>
          <p:cNvPr id="12" name="Rectangle 11">
            <a:extLst>
              <a:ext uri="{FF2B5EF4-FFF2-40B4-BE49-F238E27FC236}">
                <a16:creationId xmlns:a16="http://schemas.microsoft.com/office/drawing/2014/main" id="{6D061C1C-8DBF-D2BB-25E2-EBC1EDEF3C82}"/>
              </a:ext>
            </a:extLst>
          </p:cNvPr>
          <p:cNvSpPr/>
          <p:nvPr/>
        </p:nvSpPr>
        <p:spPr>
          <a:xfrm>
            <a:off x="1538304" y="1091767"/>
            <a:ext cx="5638351" cy="15222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0"/>
              <a:t>Incremental Bug Fixes &amp; Enhancements</a:t>
            </a:r>
          </a:p>
        </p:txBody>
      </p:sp>
      <p:sp>
        <p:nvSpPr>
          <p:cNvPr id="17" name="Rectangle 16">
            <a:extLst>
              <a:ext uri="{FF2B5EF4-FFF2-40B4-BE49-F238E27FC236}">
                <a16:creationId xmlns:a16="http://schemas.microsoft.com/office/drawing/2014/main" id="{D00BDC2A-C70B-2B68-A554-7E162C3C365C}"/>
              </a:ext>
            </a:extLst>
          </p:cNvPr>
          <p:cNvSpPr/>
          <p:nvPr/>
        </p:nvSpPr>
        <p:spPr>
          <a:xfrm>
            <a:off x="1538304" y="1290296"/>
            <a:ext cx="983224" cy="157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a:t>Stabilize SAP</a:t>
            </a:r>
          </a:p>
        </p:txBody>
      </p:sp>
      <p:sp>
        <p:nvSpPr>
          <p:cNvPr id="18" name="Rectangle 17">
            <a:extLst>
              <a:ext uri="{FF2B5EF4-FFF2-40B4-BE49-F238E27FC236}">
                <a16:creationId xmlns:a16="http://schemas.microsoft.com/office/drawing/2014/main" id="{965D22BB-D70E-5C11-C1AA-C0384C4B270F}"/>
              </a:ext>
            </a:extLst>
          </p:cNvPr>
          <p:cNvSpPr/>
          <p:nvPr/>
        </p:nvSpPr>
        <p:spPr>
          <a:xfrm>
            <a:off x="1538304" y="1673182"/>
            <a:ext cx="983224" cy="157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a:t>KT to Existing Staff</a:t>
            </a:r>
          </a:p>
        </p:txBody>
      </p:sp>
      <p:sp>
        <p:nvSpPr>
          <p:cNvPr id="19" name="Rectangle 18">
            <a:extLst>
              <a:ext uri="{FF2B5EF4-FFF2-40B4-BE49-F238E27FC236}">
                <a16:creationId xmlns:a16="http://schemas.microsoft.com/office/drawing/2014/main" id="{010C43D2-B75C-1B27-F83C-300B7163C725}"/>
              </a:ext>
            </a:extLst>
          </p:cNvPr>
          <p:cNvSpPr/>
          <p:nvPr/>
        </p:nvSpPr>
        <p:spPr>
          <a:xfrm>
            <a:off x="2521528" y="1290296"/>
            <a:ext cx="4640826" cy="152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a:t>SAP Steady State</a:t>
            </a:r>
          </a:p>
        </p:txBody>
      </p:sp>
      <p:sp>
        <p:nvSpPr>
          <p:cNvPr id="20" name="Rectangle 19">
            <a:extLst>
              <a:ext uri="{FF2B5EF4-FFF2-40B4-BE49-F238E27FC236}">
                <a16:creationId xmlns:a16="http://schemas.microsoft.com/office/drawing/2014/main" id="{91655B5A-3212-75A7-B443-E592481D4B6C}"/>
              </a:ext>
            </a:extLst>
          </p:cNvPr>
          <p:cNvSpPr/>
          <p:nvPr/>
        </p:nvSpPr>
        <p:spPr>
          <a:xfrm>
            <a:off x="2521528" y="1669807"/>
            <a:ext cx="4640826" cy="160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a:t>Knowledge Transfer to New Sierra Support Staff </a:t>
            </a:r>
          </a:p>
        </p:txBody>
      </p:sp>
      <p:sp>
        <p:nvSpPr>
          <p:cNvPr id="21" name="Rectangle 20">
            <a:extLst>
              <a:ext uri="{FF2B5EF4-FFF2-40B4-BE49-F238E27FC236}">
                <a16:creationId xmlns:a16="http://schemas.microsoft.com/office/drawing/2014/main" id="{4DA9BFF5-4911-97B1-D447-DF9ED9E4B4D0}"/>
              </a:ext>
            </a:extLst>
          </p:cNvPr>
          <p:cNvSpPr/>
          <p:nvPr/>
        </p:nvSpPr>
        <p:spPr>
          <a:xfrm>
            <a:off x="1538304" y="1845065"/>
            <a:ext cx="456751" cy="157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700"/>
          </a:p>
        </p:txBody>
      </p:sp>
      <p:sp>
        <p:nvSpPr>
          <p:cNvPr id="24" name="Callout: Line with Border and Accent Bar 23">
            <a:extLst>
              <a:ext uri="{FF2B5EF4-FFF2-40B4-BE49-F238E27FC236}">
                <a16:creationId xmlns:a16="http://schemas.microsoft.com/office/drawing/2014/main" id="{D6BD6A8C-82F0-3F70-5CE2-4640296E445B}"/>
              </a:ext>
            </a:extLst>
          </p:cNvPr>
          <p:cNvSpPr/>
          <p:nvPr/>
        </p:nvSpPr>
        <p:spPr>
          <a:xfrm>
            <a:off x="327306" y="1942377"/>
            <a:ext cx="1050996" cy="118911"/>
          </a:xfrm>
          <a:prstGeom prst="accentBorderCallout1">
            <a:avLst>
              <a:gd name="adj1" fmla="val 22142"/>
              <a:gd name="adj2" fmla="val 104546"/>
              <a:gd name="adj3" fmla="val -2832"/>
              <a:gd name="adj4" fmla="val 115455"/>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Staff Requisition Process</a:t>
            </a:r>
          </a:p>
        </p:txBody>
      </p:sp>
      <p:sp>
        <p:nvSpPr>
          <p:cNvPr id="25" name="Right Brace 24">
            <a:extLst>
              <a:ext uri="{FF2B5EF4-FFF2-40B4-BE49-F238E27FC236}">
                <a16:creationId xmlns:a16="http://schemas.microsoft.com/office/drawing/2014/main" id="{181CAF00-CF79-01A4-9B1A-3CE9DA49F160}"/>
              </a:ext>
            </a:extLst>
          </p:cNvPr>
          <p:cNvSpPr/>
          <p:nvPr/>
        </p:nvSpPr>
        <p:spPr>
          <a:xfrm>
            <a:off x="7130104" y="1091766"/>
            <a:ext cx="475592" cy="542249"/>
          </a:xfrm>
          <a:prstGeom prst="rightBrace">
            <a:avLst>
              <a:gd name="adj1" fmla="val 8333"/>
              <a:gd name="adj2" fmla="val 4520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26" name="TextBox 25">
            <a:extLst>
              <a:ext uri="{FF2B5EF4-FFF2-40B4-BE49-F238E27FC236}">
                <a16:creationId xmlns:a16="http://schemas.microsoft.com/office/drawing/2014/main" id="{6DD25F72-1BDD-0784-2277-16B381770CDA}"/>
              </a:ext>
            </a:extLst>
          </p:cNvPr>
          <p:cNvSpPr txBox="1"/>
          <p:nvPr/>
        </p:nvSpPr>
        <p:spPr>
          <a:xfrm>
            <a:off x="7605696" y="1242462"/>
            <a:ext cx="1482886" cy="200055"/>
          </a:xfrm>
          <a:prstGeom prst="rect">
            <a:avLst/>
          </a:prstGeom>
          <a:noFill/>
        </p:spPr>
        <p:txBody>
          <a:bodyPr wrap="square" rtlCol="0">
            <a:spAutoFit/>
          </a:bodyPr>
          <a:lstStyle/>
          <a:p>
            <a:r>
              <a:rPr lang="en-US" sz="700" b="1">
                <a:solidFill>
                  <a:srgbClr val="FF0000"/>
                </a:solidFill>
              </a:rPr>
              <a:t>PwC transferring Sierra Space</a:t>
            </a:r>
          </a:p>
        </p:txBody>
      </p:sp>
      <p:sp>
        <p:nvSpPr>
          <p:cNvPr id="27" name="Rectangle 26">
            <a:extLst>
              <a:ext uri="{FF2B5EF4-FFF2-40B4-BE49-F238E27FC236}">
                <a16:creationId xmlns:a16="http://schemas.microsoft.com/office/drawing/2014/main" id="{95B3B49B-62DF-3115-A9CE-8032B615FCB9}"/>
              </a:ext>
            </a:extLst>
          </p:cNvPr>
          <p:cNvSpPr/>
          <p:nvPr/>
        </p:nvSpPr>
        <p:spPr>
          <a:xfrm>
            <a:off x="2002207" y="1845761"/>
            <a:ext cx="692502" cy="1564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a:t>Recruiting</a:t>
            </a:r>
          </a:p>
        </p:txBody>
      </p:sp>
      <p:sp>
        <p:nvSpPr>
          <p:cNvPr id="28" name="Rectangle 27">
            <a:extLst>
              <a:ext uri="{FF2B5EF4-FFF2-40B4-BE49-F238E27FC236}">
                <a16:creationId xmlns:a16="http://schemas.microsoft.com/office/drawing/2014/main" id="{07447339-EF12-F82A-46AC-8367F40576ED}"/>
              </a:ext>
            </a:extLst>
          </p:cNvPr>
          <p:cNvSpPr/>
          <p:nvPr/>
        </p:nvSpPr>
        <p:spPr>
          <a:xfrm>
            <a:off x="2694708" y="1845412"/>
            <a:ext cx="4467645" cy="1564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a:t>Onboard and Knowledge Transfer of New Support Staff</a:t>
            </a:r>
          </a:p>
        </p:txBody>
      </p:sp>
      <p:sp>
        <p:nvSpPr>
          <p:cNvPr id="29" name="Right Brace 28">
            <a:extLst>
              <a:ext uri="{FF2B5EF4-FFF2-40B4-BE49-F238E27FC236}">
                <a16:creationId xmlns:a16="http://schemas.microsoft.com/office/drawing/2014/main" id="{3261CB30-D589-55CA-3DF0-FDC1CA193533}"/>
              </a:ext>
            </a:extLst>
          </p:cNvPr>
          <p:cNvSpPr/>
          <p:nvPr/>
        </p:nvSpPr>
        <p:spPr>
          <a:xfrm>
            <a:off x="7176655" y="1683013"/>
            <a:ext cx="475592" cy="150485"/>
          </a:xfrm>
          <a:prstGeom prst="rightBrace">
            <a:avLst>
              <a:gd name="adj1" fmla="val 8333"/>
              <a:gd name="adj2" fmla="val 4520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30" name="TextBox 29">
            <a:extLst>
              <a:ext uri="{FF2B5EF4-FFF2-40B4-BE49-F238E27FC236}">
                <a16:creationId xmlns:a16="http://schemas.microsoft.com/office/drawing/2014/main" id="{18966C20-CB6B-39D1-5672-D6DBA5E7AD8C}"/>
              </a:ext>
            </a:extLst>
          </p:cNvPr>
          <p:cNvSpPr txBox="1"/>
          <p:nvPr/>
        </p:nvSpPr>
        <p:spPr>
          <a:xfrm>
            <a:off x="7696300" y="1645879"/>
            <a:ext cx="1482886" cy="200055"/>
          </a:xfrm>
          <a:prstGeom prst="rect">
            <a:avLst/>
          </a:prstGeom>
          <a:noFill/>
        </p:spPr>
        <p:txBody>
          <a:bodyPr wrap="square" rtlCol="0">
            <a:spAutoFit/>
          </a:bodyPr>
          <a:lstStyle/>
          <a:p>
            <a:r>
              <a:rPr lang="en-US" sz="700" b="1">
                <a:solidFill>
                  <a:srgbClr val="FF0000"/>
                </a:solidFill>
              </a:rPr>
              <a:t>Sierra Space (Matt H / HR)</a:t>
            </a:r>
          </a:p>
        </p:txBody>
      </p:sp>
      <p:sp>
        <p:nvSpPr>
          <p:cNvPr id="31" name="Diamond 30">
            <a:extLst>
              <a:ext uri="{FF2B5EF4-FFF2-40B4-BE49-F238E27FC236}">
                <a16:creationId xmlns:a16="http://schemas.microsoft.com/office/drawing/2014/main" id="{87074F2E-B30A-785C-24EF-2D9C1E2DD715}"/>
              </a:ext>
            </a:extLst>
          </p:cNvPr>
          <p:cNvSpPr>
            <a:spLocks noChangeAspect="1"/>
          </p:cNvSpPr>
          <p:nvPr/>
        </p:nvSpPr>
        <p:spPr>
          <a:xfrm>
            <a:off x="1558393" y="1466166"/>
            <a:ext cx="137160" cy="137160"/>
          </a:xfrm>
          <a:prstGeom prst="diamon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allout: Line with Border and Accent Bar 32">
            <a:extLst>
              <a:ext uri="{FF2B5EF4-FFF2-40B4-BE49-F238E27FC236}">
                <a16:creationId xmlns:a16="http://schemas.microsoft.com/office/drawing/2014/main" id="{41CCBB19-FA87-60A6-93B4-28E968E8B25D}"/>
              </a:ext>
            </a:extLst>
          </p:cNvPr>
          <p:cNvSpPr/>
          <p:nvPr/>
        </p:nvSpPr>
        <p:spPr>
          <a:xfrm>
            <a:off x="1911498" y="1483710"/>
            <a:ext cx="1050996" cy="118911"/>
          </a:xfrm>
          <a:prstGeom prst="accentBorderCallout1">
            <a:avLst>
              <a:gd name="adj1" fmla="val 57096"/>
              <a:gd name="adj2" fmla="val -2231"/>
              <a:gd name="adj3" fmla="val 49598"/>
              <a:gd name="adj4" fmla="val -19005"/>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Post Go Live Audit</a:t>
            </a:r>
          </a:p>
        </p:txBody>
      </p:sp>
      <p:sp>
        <p:nvSpPr>
          <p:cNvPr id="34" name="Diamond 33">
            <a:extLst>
              <a:ext uri="{FF2B5EF4-FFF2-40B4-BE49-F238E27FC236}">
                <a16:creationId xmlns:a16="http://schemas.microsoft.com/office/drawing/2014/main" id="{E925B8A6-19A8-C041-40A9-17AF8840728B}"/>
              </a:ext>
            </a:extLst>
          </p:cNvPr>
          <p:cNvSpPr>
            <a:spLocks noChangeAspect="1"/>
          </p:cNvSpPr>
          <p:nvPr/>
        </p:nvSpPr>
        <p:spPr>
          <a:xfrm>
            <a:off x="4218895" y="1460765"/>
            <a:ext cx="137160" cy="137160"/>
          </a:xfrm>
          <a:prstGeom prst="diamon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llout: Line with Border and Accent Bar 34">
            <a:extLst>
              <a:ext uri="{FF2B5EF4-FFF2-40B4-BE49-F238E27FC236}">
                <a16:creationId xmlns:a16="http://schemas.microsoft.com/office/drawing/2014/main" id="{A423C2BA-67B0-66CA-399A-6E9E7FE79B5C}"/>
              </a:ext>
            </a:extLst>
          </p:cNvPr>
          <p:cNvSpPr/>
          <p:nvPr/>
        </p:nvSpPr>
        <p:spPr>
          <a:xfrm>
            <a:off x="4572000" y="1478309"/>
            <a:ext cx="1050996" cy="118911"/>
          </a:xfrm>
          <a:prstGeom prst="accentBorderCallout1">
            <a:avLst>
              <a:gd name="adj1" fmla="val 57096"/>
              <a:gd name="adj2" fmla="val -2231"/>
              <a:gd name="adj3" fmla="val 49598"/>
              <a:gd name="adj4" fmla="val -19005"/>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SAP Upgrade to</a:t>
            </a:r>
          </a:p>
        </p:txBody>
      </p:sp>
      <p:cxnSp>
        <p:nvCxnSpPr>
          <p:cNvPr id="3" name="Straight Connector 2">
            <a:extLst>
              <a:ext uri="{FF2B5EF4-FFF2-40B4-BE49-F238E27FC236}">
                <a16:creationId xmlns:a16="http://schemas.microsoft.com/office/drawing/2014/main" id="{CE08D014-A3AF-C9DD-9B43-8EDE67FEC98A}"/>
              </a:ext>
            </a:extLst>
          </p:cNvPr>
          <p:cNvCxnSpPr/>
          <p:nvPr/>
        </p:nvCxnSpPr>
        <p:spPr>
          <a:xfrm>
            <a:off x="404261" y="2242685"/>
            <a:ext cx="85953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ECAA6F0-1D00-71AD-DAC5-A369EA6B08BB}"/>
              </a:ext>
            </a:extLst>
          </p:cNvPr>
          <p:cNvSpPr/>
          <p:nvPr/>
        </p:nvSpPr>
        <p:spPr>
          <a:xfrm rot="16200000">
            <a:off x="-565371" y="1336606"/>
            <a:ext cx="1472666" cy="28340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a:solidFill>
                  <a:srgbClr val="FF0000"/>
                </a:solidFill>
              </a:rPr>
              <a:t>SAP MSP Plan</a:t>
            </a:r>
          </a:p>
        </p:txBody>
      </p:sp>
      <p:sp>
        <p:nvSpPr>
          <p:cNvPr id="8" name="Rectangle 7">
            <a:extLst>
              <a:ext uri="{FF2B5EF4-FFF2-40B4-BE49-F238E27FC236}">
                <a16:creationId xmlns:a16="http://schemas.microsoft.com/office/drawing/2014/main" id="{78D87BC1-6DE2-C382-3F4B-2BCAD80E62C2}"/>
              </a:ext>
            </a:extLst>
          </p:cNvPr>
          <p:cNvSpPr/>
          <p:nvPr/>
        </p:nvSpPr>
        <p:spPr>
          <a:xfrm>
            <a:off x="170961" y="2888170"/>
            <a:ext cx="2976841" cy="204647"/>
          </a:xfrm>
          <a:prstGeom prst="rect">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CRM Phase 1</a:t>
            </a:r>
          </a:p>
        </p:txBody>
      </p:sp>
      <p:sp>
        <p:nvSpPr>
          <p:cNvPr id="9" name="Rectangle 8">
            <a:extLst>
              <a:ext uri="{FF2B5EF4-FFF2-40B4-BE49-F238E27FC236}">
                <a16:creationId xmlns:a16="http://schemas.microsoft.com/office/drawing/2014/main" id="{D4795CF8-3A58-1B34-7628-E0E61B7404EB}"/>
              </a:ext>
            </a:extLst>
          </p:cNvPr>
          <p:cNvSpPr/>
          <p:nvPr/>
        </p:nvSpPr>
        <p:spPr>
          <a:xfrm>
            <a:off x="161030" y="2294737"/>
            <a:ext cx="1611125" cy="278978"/>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err="1">
                <a:solidFill>
                  <a:schemeClr val="dk1"/>
                </a:solidFill>
              </a:rPr>
              <a:t>BiWeekly</a:t>
            </a:r>
            <a:r>
              <a:rPr lang="en-US" sz="1100" dirty="0">
                <a:solidFill>
                  <a:schemeClr val="dk1"/>
                </a:solidFill>
              </a:rPr>
              <a:t> Pay</a:t>
            </a:r>
          </a:p>
        </p:txBody>
      </p:sp>
      <p:sp>
        <p:nvSpPr>
          <p:cNvPr id="13" name="Rectangle 12">
            <a:extLst>
              <a:ext uri="{FF2B5EF4-FFF2-40B4-BE49-F238E27FC236}">
                <a16:creationId xmlns:a16="http://schemas.microsoft.com/office/drawing/2014/main" id="{31253255-1768-D143-3DFC-82B64DECC4A9}"/>
              </a:ext>
            </a:extLst>
          </p:cNvPr>
          <p:cNvSpPr/>
          <p:nvPr/>
        </p:nvSpPr>
        <p:spPr>
          <a:xfrm>
            <a:off x="168183" y="3133434"/>
            <a:ext cx="1834024" cy="219872"/>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solidFill>
                  <a:schemeClr val="dk1"/>
                </a:solidFill>
              </a:rPr>
              <a:t>PPM Eval</a:t>
            </a:r>
          </a:p>
        </p:txBody>
      </p:sp>
      <p:sp>
        <p:nvSpPr>
          <p:cNvPr id="14" name="Rectangle 13">
            <a:extLst>
              <a:ext uri="{FF2B5EF4-FFF2-40B4-BE49-F238E27FC236}">
                <a16:creationId xmlns:a16="http://schemas.microsoft.com/office/drawing/2014/main" id="{6CB940BD-BF43-4071-A437-2D9A882E9F2B}"/>
              </a:ext>
            </a:extLst>
          </p:cNvPr>
          <p:cNvSpPr/>
          <p:nvPr/>
        </p:nvSpPr>
        <p:spPr>
          <a:xfrm>
            <a:off x="2119333" y="3133433"/>
            <a:ext cx="1990654" cy="219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PPM Phase 1</a:t>
            </a:r>
          </a:p>
        </p:txBody>
      </p:sp>
      <p:sp>
        <p:nvSpPr>
          <p:cNvPr id="15" name="Isosceles Triangle 14">
            <a:extLst>
              <a:ext uri="{FF2B5EF4-FFF2-40B4-BE49-F238E27FC236}">
                <a16:creationId xmlns:a16="http://schemas.microsoft.com/office/drawing/2014/main" id="{BD472FBD-83DD-DB7F-BE10-4A89D71BC4AA}"/>
              </a:ext>
            </a:extLst>
          </p:cNvPr>
          <p:cNvSpPr/>
          <p:nvPr/>
        </p:nvSpPr>
        <p:spPr>
          <a:xfrm>
            <a:off x="1911498" y="3360567"/>
            <a:ext cx="263811" cy="219872"/>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E7A202-294F-B22D-82D5-2808A6E7EE81}"/>
              </a:ext>
            </a:extLst>
          </p:cNvPr>
          <p:cNvSpPr txBox="1"/>
          <p:nvPr/>
        </p:nvSpPr>
        <p:spPr>
          <a:xfrm>
            <a:off x="2175309" y="3441939"/>
            <a:ext cx="1407758" cy="276999"/>
          </a:xfrm>
          <a:prstGeom prst="rect">
            <a:avLst/>
          </a:prstGeom>
          <a:solidFill>
            <a:schemeClr val="bg1"/>
          </a:solidFill>
        </p:spPr>
        <p:txBody>
          <a:bodyPr wrap="none" rtlCol="0">
            <a:spAutoFit/>
          </a:bodyPr>
          <a:lstStyle/>
          <a:p>
            <a:r>
              <a:rPr lang="en-US" sz="1200"/>
              <a:t>PPM Project Start</a:t>
            </a:r>
          </a:p>
        </p:txBody>
      </p:sp>
      <p:sp>
        <p:nvSpPr>
          <p:cNvPr id="23" name="Rectangle 22">
            <a:extLst>
              <a:ext uri="{FF2B5EF4-FFF2-40B4-BE49-F238E27FC236}">
                <a16:creationId xmlns:a16="http://schemas.microsoft.com/office/drawing/2014/main" id="{E501B5B1-CD82-490C-84E4-51947AF36905}"/>
              </a:ext>
            </a:extLst>
          </p:cNvPr>
          <p:cNvSpPr/>
          <p:nvPr/>
        </p:nvSpPr>
        <p:spPr>
          <a:xfrm>
            <a:off x="3267593" y="2892580"/>
            <a:ext cx="2226126" cy="2002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CRM Phase 2</a:t>
            </a:r>
          </a:p>
        </p:txBody>
      </p:sp>
      <p:sp>
        <p:nvSpPr>
          <p:cNvPr id="32" name="Rectangle 31">
            <a:extLst>
              <a:ext uri="{FF2B5EF4-FFF2-40B4-BE49-F238E27FC236}">
                <a16:creationId xmlns:a16="http://schemas.microsoft.com/office/drawing/2014/main" id="{6287B048-BE85-0026-725B-2F843063341C}"/>
              </a:ext>
            </a:extLst>
          </p:cNvPr>
          <p:cNvSpPr/>
          <p:nvPr/>
        </p:nvSpPr>
        <p:spPr>
          <a:xfrm>
            <a:off x="5547345" y="2900447"/>
            <a:ext cx="2226126" cy="2002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CRM Phase 3</a:t>
            </a:r>
          </a:p>
        </p:txBody>
      </p:sp>
      <p:sp>
        <p:nvSpPr>
          <p:cNvPr id="36" name="Rectangle 35">
            <a:extLst>
              <a:ext uri="{FF2B5EF4-FFF2-40B4-BE49-F238E27FC236}">
                <a16:creationId xmlns:a16="http://schemas.microsoft.com/office/drawing/2014/main" id="{583F4573-C15F-1DAA-6FEF-89E2D5F44527}"/>
              </a:ext>
            </a:extLst>
          </p:cNvPr>
          <p:cNvSpPr/>
          <p:nvPr/>
        </p:nvSpPr>
        <p:spPr>
          <a:xfrm>
            <a:off x="4163613" y="3144410"/>
            <a:ext cx="2226126" cy="216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PPM Phase 2</a:t>
            </a:r>
          </a:p>
        </p:txBody>
      </p:sp>
      <p:sp>
        <p:nvSpPr>
          <p:cNvPr id="37" name="Rectangle 36">
            <a:extLst>
              <a:ext uri="{FF2B5EF4-FFF2-40B4-BE49-F238E27FC236}">
                <a16:creationId xmlns:a16="http://schemas.microsoft.com/office/drawing/2014/main" id="{3C9A6CE5-E0CF-F504-7598-673F4CCA3E0F}"/>
              </a:ext>
            </a:extLst>
          </p:cNvPr>
          <p:cNvSpPr/>
          <p:nvPr/>
        </p:nvSpPr>
        <p:spPr>
          <a:xfrm>
            <a:off x="161030" y="3716038"/>
            <a:ext cx="2986772" cy="219868"/>
          </a:xfrm>
          <a:prstGeom prst="rect">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Hyperion – All </a:t>
            </a:r>
            <a:r>
              <a:rPr lang="en-US" err="1">
                <a:solidFill>
                  <a:schemeClr val="tx1"/>
                </a:solidFill>
              </a:rPr>
              <a:t>Capabilites</a:t>
            </a:r>
            <a:endParaRPr lang="en-US">
              <a:solidFill>
                <a:schemeClr val="tx1"/>
              </a:solidFill>
            </a:endParaRPr>
          </a:p>
        </p:txBody>
      </p:sp>
      <p:sp>
        <p:nvSpPr>
          <p:cNvPr id="38" name="Rectangle 37">
            <a:extLst>
              <a:ext uri="{FF2B5EF4-FFF2-40B4-BE49-F238E27FC236}">
                <a16:creationId xmlns:a16="http://schemas.microsoft.com/office/drawing/2014/main" id="{3ECFFE5D-532B-DB91-5FC7-9A74CCFF3166}"/>
              </a:ext>
            </a:extLst>
          </p:cNvPr>
          <p:cNvSpPr/>
          <p:nvPr/>
        </p:nvSpPr>
        <p:spPr>
          <a:xfrm>
            <a:off x="168183" y="2621007"/>
            <a:ext cx="1568917" cy="219872"/>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a:solidFill>
                  <a:schemeClr val="dk1"/>
                </a:solidFill>
              </a:rPr>
              <a:t>SNC </a:t>
            </a:r>
            <a:r>
              <a:rPr lang="en-US" sz="1100" err="1">
                <a:solidFill>
                  <a:schemeClr val="dk1"/>
                </a:solidFill>
              </a:rPr>
              <a:t>eCRM</a:t>
            </a:r>
            <a:r>
              <a:rPr lang="en-US" sz="1100">
                <a:solidFill>
                  <a:schemeClr val="dk1"/>
                </a:solidFill>
              </a:rPr>
              <a:t> #1</a:t>
            </a:r>
          </a:p>
        </p:txBody>
      </p:sp>
      <p:sp>
        <p:nvSpPr>
          <p:cNvPr id="39" name="Rectangle 38">
            <a:extLst>
              <a:ext uri="{FF2B5EF4-FFF2-40B4-BE49-F238E27FC236}">
                <a16:creationId xmlns:a16="http://schemas.microsoft.com/office/drawing/2014/main" id="{19BE43DF-7124-98A6-2443-EE16B9A120E2}"/>
              </a:ext>
            </a:extLst>
          </p:cNvPr>
          <p:cNvSpPr/>
          <p:nvPr/>
        </p:nvSpPr>
        <p:spPr>
          <a:xfrm>
            <a:off x="1772155" y="2621007"/>
            <a:ext cx="2732468" cy="227255"/>
          </a:xfrm>
          <a:prstGeom prst="rect">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rgbClr val="F80000"/>
                </a:solidFill>
              </a:rPr>
              <a:t>SNC </a:t>
            </a:r>
            <a:r>
              <a:rPr lang="en-US" b="1" err="1">
                <a:solidFill>
                  <a:srgbClr val="F80000"/>
                </a:solidFill>
              </a:rPr>
              <a:t>eCRM</a:t>
            </a:r>
            <a:r>
              <a:rPr lang="en-US" b="1">
                <a:solidFill>
                  <a:srgbClr val="F80000"/>
                </a:solidFill>
              </a:rPr>
              <a:t> #2</a:t>
            </a:r>
          </a:p>
        </p:txBody>
      </p:sp>
      <p:sp>
        <p:nvSpPr>
          <p:cNvPr id="41" name="Rectangle 40">
            <a:extLst>
              <a:ext uri="{FF2B5EF4-FFF2-40B4-BE49-F238E27FC236}">
                <a16:creationId xmlns:a16="http://schemas.microsoft.com/office/drawing/2014/main" id="{CF29900B-5F17-62CF-2B9B-56951A6CDBB2}"/>
              </a:ext>
            </a:extLst>
          </p:cNvPr>
          <p:cNvSpPr/>
          <p:nvPr/>
        </p:nvSpPr>
        <p:spPr>
          <a:xfrm>
            <a:off x="2023306" y="4309938"/>
            <a:ext cx="1829268" cy="2604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SAP GTS</a:t>
            </a:r>
          </a:p>
        </p:txBody>
      </p:sp>
      <p:sp>
        <p:nvSpPr>
          <p:cNvPr id="42" name="Rectangle 41">
            <a:extLst>
              <a:ext uri="{FF2B5EF4-FFF2-40B4-BE49-F238E27FC236}">
                <a16:creationId xmlns:a16="http://schemas.microsoft.com/office/drawing/2014/main" id="{4837816C-1852-36FA-8B89-2DA139AD01CF}"/>
              </a:ext>
            </a:extLst>
          </p:cNvPr>
          <p:cNvSpPr/>
          <p:nvPr/>
        </p:nvSpPr>
        <p:spPr>
          <a:xfrm>
            <a:off x="6422189" y="3145760"/>
            <a:ext cx="2226126" cy="216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PPM Phase 3</a:t>
            </a:r>
          </a:p>
        </p:txBody>
      </p:sp>
      <p:sp>
        <p:nvSpPr>
          <p:cNvPr id="44" name="TextBox 43">
            <a:extLst>
              <a:ext uri="{FF2B5EF4-FFF2-40B4-BE49-F238E27FC236}">
                <a16:creationId xmlns:a16="http://schemas.microsoft.com/office/drawing/2014/main" id="{4A62EFBD-EA71-9A87-BDE4-C5D5E2A47A14}"/>
              </a:ext>
            </a:extLst>
          </p:cNvPr>
          <p:cNvSpPr txBox="1"/>
          <p:nvPr/>
        </p:nvSpPr>
        <p:spPr>
          <a:xfrm>
            <a:off x="6874572" y="3665563"/>
            <a:ext cx="2018630" cy="1131079"/>
          </a:xfrm>
          <a:prstGeom prst="rect">
            <a:avLst/>
          </a:prstGeom>
          <a:solidFill>
            <a:srgbClr val="FFFF00"/>
          </a:solidFill>
        </p:spPr>
        <p:txBody>
          <a:bodyPr wrap="none" rtlCol="0">
            <a:spAutoFit/>
          </a:bodyPr>
          <a:lstStyle/>
          <a:p>
            <a:r>
              <a:rPr lang="en-US" b="1"/>
              <a:t>Not Scheduled</a:t>
            </a:r>
          </a:p>
          <a:p>
            <a:pPr marL="285750" indent="-285750">
              <a:buFont typeface="Arial" panose="020B0604020202020204" pitchFamily="34" charset="0"/>
              <a:buChar char="•"/>
            </a:pPr>
            <a:r>
              <a:rPr lang="en-US"/>
              <a:t>SAP Leasing</a:t>
            </a:r>
          </a:p>
          <a:p>
            <a:pPr marL="285750" indent="-285750">
              <a:buFont typeface="Arial" panose="020B0604020202020204" pitchFamily="34" charset="0"/>
              <a:buChar char="•"/>
            </a:pPr>
            <a:r>
              <a:rPr lang="en-US"/>
              <a:t>New Legal Entity</a:t>
            </a:r>
          </a:p>
          <a:p>
            <a:pPr marL="285750" indent="-285750">
              <a:buFont typeface="Arial" panose="020B0604020202020204" pitchFamily="34" charset="0"/>
              <a:buChar char="•"/>
            </a:pPr>
            <a:r>
              <a:rPr lang="en-US"/>
              <a:t>SAP Accrual Engine</a:t>
            </a:r>
          </a:p>
          <a:p>
            <a:pPr marL="285750" indent="-285750">
              <a:buFont typeface="Arial" panose="020B0604020202020204" pitchFamily="34" charset="0"/>
              <a:buChar char="•"/>
            </a:pPr>
            <a:r>
              <a:rPr lang="en-US"/>
              <a:t>SAP Ariba</a:t>
            </a:r>
          </a:p>
        </p:txBody>
      </p:sp>
      <p:sp>
        <p:nvSpPr>
          <p:cNvPr id="2" name="Isosceles Triangle 1">
            <a:extLst>
              <a:ext uri="{FF2B5EF4-FFF2-40B4-BE49-F238E27FC236}">
                <a16:creationId xmlns:a16="http://schemas.microsoft.com/office/drawing/2014/main" id="{BA5161CD-AAC9-7A0D-0253-F64F6C7BB2EF}"/>
              </a:ext>
            </a:extLst>
          </p:cNvPr>
          <p:cNvSpPr/>
          <p:nvPr/>
        </p:nvSpPr>
        <p:spPr>
          <a:xfrm>
            <a:off x="2119333" y="3976237"/>
            <a:ext cx="263811" cy="2198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95D250F-4E50-FC32-5995-D44CEFAFDCA6}"/>
              </a:ext>
            </a:extLst>
          </p:cNvPr>
          <p:cNvSpPr txBox="1"/>
          <p:nvPr/>
        </p:nvSpPr>
        <p:spPr>
          <a:xfrm>
            <a:off x="2383144" y="4057609"/>
            <a:ext cx="1490664" cy="276999"/>
          </a:xfrm>
          <a:prstGeom prst="rect">
            <a:avLst/>
          </a:prstGeom>
          <a:solidFill>
            <a:schemeClr val="bg1"/>
          </a:solidFill>
        </p:spPr>
        <p:txBody>
          <a:bodyPr wrap="none" rtlCol="0">
            <a:spAutoFit/>
          </a:bodyPr>
          <a:lstStyle/>
          <a:p>
            <a:r>
              <a:rPr lang="en-US" sz="1200"/>
              <a:t>COBRA Integration</a:t>
            </a:r>
          </a:p>
        </p:txBody>
      </p:sp>
      <p:sp>
        <p:nvSpPr>
          <p:cNvPr id="6" name="Rectangle 5">
            <a:extLst>
              <a:ext uri="{FF2B5EF4-FFF2-40B4-BE49-F238E27FC236}">
                <a16:creationId xmlns:a16="http://schemas.microsoft.com/office/drawing/2014/main" id="{6D40EE23-1D0C-1776-8C4A-0A3E609E55CD}"/>
              </a:ext>
            </a:extLst>
          </p:cNvPr>
          <p:cNvSpPr/>
          <p:nvPr/>
        </p:nvSpPr>
        <p:spPr>
          <a:xfrm>
            <a:off x="550017" y="4640213"/>
            <a:ext cx="2249827" cy="219868"/>
          </a:xfrm>
          <a:prstGeom prst="rect">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Vertex – Vendor Recon</a:t>
            </a:r>
          </a:p>
        </p:txBody>
      </p:sp>
      <p:sp>
        <p:nvSpPr>
          <p:cNvPr id="16" name="Rectangle 15">
            <a:extLst>
              <a:ext uri="{FF2B5EF4-FFF2-40B4-BE49-F238E27FC236}">
                <a16:creationId xmlns:a16="http://schemas.microsoft.com/office/drawing/2014/main" id="{130596E1-9F5F-14EE-304A-47EB8795142B}"/>
              </a:ext>
            </a:extLst>
          </p:cNvPr>
          <p:cNvSpPr/>
          <p:nvPr/>
        </p:nvSpPr>
        <p:spPr>
          <a:xfrm>
            <a:off x="2807271" y="4632121"/>
            <a:ext cx="834145" cy="2198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a:solidFill>
                  <a:schemeClr val="tx1"/>
                </a:solidFill>
              </a:rPr>
              <a:t>Hypercare</a:t>
            </a:r>
          </a:p>
        </p:txBody>
      </p:sp>
    </p:spTree>
    <p:extLst>
      <p:ext uri="{BB962C8B-B14F-4D97-AF65-F5344CB8AC3E}">
        <p14:creationId xmlns:p14="http://schemas.microsoft.com/office/powerpoint/2010/main" val="1772113421"/>
      </p:ext>
    </p:extLst>
  </p:cSld>
  <p:clrMapOvr>
    <a:masterClrMapping/>
  </p:clrMapOvr>
</p:sld>
</file>

<file path=ppt/theme/theme1.xml><?xml version="1.0" encoding="utf-8"?>
<a:theme xmlns:a="http://schemas.openxmlformats.org/drawingml/2006/main" name="Custom Design">
  <a:themeElements>
    <a:clrScheme name="Sierra Space">
      <a:dk1>
        <a:srgbClr val="060D13"/>
      </a:dk1>
      <a:lt1>
        <a:sysClr val="window" lastClr="FFFFFF"/>
      </a:lt1>
      <a:dk2>
        <a:srgbClr val="00575B"/>
      </a:dk2>
      <a:lt2>
        <a:srgbClr val="1FC1B5"/>
      </a:lt2>
      <a:accent1>
        <a:srgbClr val="2E7189"/>
      </a:accent1>
      <a:accent2>
        <a:srgbClr val="F7AF67"/>
      </a:accent2>
      <a:accent3>
        <a:srgbClr val="FFF0C8"/>
      </a:accent3>
      <a:accent4>
        <a:srgbClr val="0B3049"/>
      </a:accent4>
      <a:accent5>
        <a:srgbClr val="1FC1B5"/>
      </a:accent5>
      <a:accent6>
        <a:srgbClr val="00575B"/>
      </a:accent6>
      <a:hlink>
        <a:srgbClr val="1FC1B5"/>
      </a:hlink>
      <a:folHlink>
        <a:srgbClr val="1FC1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5.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2FF1AC134E0C43B285D2390263E44C" ma:contentTypeVersion="52" ma:contentTypeDescription="Create a new document." ma:contentTypeScope="" ma:versionID="c1c4926e6b636d09807d3c66aed5207b">
  <xsd:schema xmlns:xsd="http://www.w3.org/2001/XMLSchema" xmlns:xs="http://www.w3.org/2001/XMLSchema" xmlns:p="http://schemas.microsoft.com/office/2006/metadata/properties" xmlns:ns1="http://schemas.microsoft.com/sharepoint/v3" xmlns:ns2="93f2ec10-6c3f-45fa-b480-3a065f08a250" xmlns:ns3="091de130-8832-4c36-96bf-3e56e15814ae" xmlns:ns4="7c2ee725-9b85-4c20-ad8c-83312c86ee67" targetNamespace="http://schemas.microsoft.com/office/2006/metadata/properties" ma:root="true" ma:fieldsID="32182f4178c7a5d4f550c13c3cdc1c02" ns1:_="" ns2:_="" ns3:_="" ns4:_="">
    <xsd:import namespace="http://schemas.microsoft.com/sharepoint/v3"/>
    <xsd:import namespace="93f2ec10-6c3f-45fa-b480-3a065f08a250"/>
    <xsd:import namespace="091de130-8832-4c36-96bf-3e56e15814ae"/>
    <xsd:import namespace="7c2ee725-9b85-4c20-ad8c-83312c86ee67"/>
    <xsd:element name="properties">
      <xsd:complexType>
        <xsd:sequence>
          <xsd:element name="documentManagement">
            <xsd:complexType>
              <xsd:all>
                <xsd:element ref="ns2:MediaServiceMetadata" minOccurs="0"/>
                <xsd:element ref="ns2:MediaServiceFastMetadata"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4:SharedWithUsers" minOccurs="0"/>
                <xsd:element ref="ns4:SharedWithDetails" minOccurs="0"/>
                <xsd:element ref="ns2:lcf76f155ced4ddcb4097134ff3c332f" minOccurs="0"/>
                <xsd:element ref="ns4:TaxCatchAll" minOccurs="0"/>
                <xsd:element ref="ns3:MediaServiceLocation"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f2ec10-6c3f-45fa-b480-3a065f08a2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5cf85568-12ab-454a-850e-610a2dd2e62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1de130-8832-4c36-96bf-3e56e15814ae" elementFormDefault="qualified">
    <xsd:import namespace="http://schemas.microsoft.com/office/2006/documentManagement/types"/>
    <xsd:import namespace="http://schemas.microsoft.com/office/infopath/2007/PartnerControls"/>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2ee725-9b85-4c20-ad8c-83312c86ee6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b022777-b67e-484e-a005-e0d1ca09c4eb}" ma:internalName="TaxCatchAll" ma:readOnly="false" ma:showField="CatchAllData" ma:web="7c2ee725-9b85-4c20-ad8c-83312c86ee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7c2ee725-9b85-4c20-ad8c-83312c86ee67" xsi:nil="true"/>
    <lcf76f155ced4ddcb4097134ff3c332f xmlns="93f2ec10-6c3f-45fa-b480-3a065f08a250">
      <Terms xmlns="http://schemas.microsoft.com/office/infopath/2007/PartnerControls"/>
    </lcf76f155ced4ddcb4097134ff3c332f>
    <MediaLengthInSeconds xmlns="091de130-8832-4c36-96bf-3e56e15814ae" xsi:nil="true"/>
    <SharedWithUsers xmlns="7c2ee725-9b85-4c20-ad8c-83312c86ee67">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54C31DF-FE45-4879-9F19-F61C21C61325}">
  <ds:schemaRefs>
    <ds:schemaRef ds:uri="http://schemas.microsoft.com/sharepoint/v3/contenttype/forms"/>
  </ds:schemaRefs>
</ds:datastoreItem>
</file>

<file path=customXml/itemProps2.xml><?xml version="1.0" encoding="utf-8"?>
<ds:datastoreItem xmlns:ds="http://schemas.openxmlformats.org/officeDocument/2006/customXml" ds:itemID="{64F72AFC-74D2-4A81-BB84-7112671CDA69}">
  <ds:schemaRefs>
    <ds:schemaRef ds:uri="091de130-8832-4c36-96bf-3e56e15814ae"/>
    <ds:schemaRef ds:uri="7c2ee725-9b85-4c20-ad8c-83312c86ee67"/>
    <ds:schemaRef ds:uri="93f2ec10-6c3f-45fa-b480-3a065f08a2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AC34B98-6CE3-45BE-9C38-AACB07CF0A45}">
  <ds:schemaRefs>
    <ds:schemaRef ds:uri="091de130-8832-4c36-96bf-3e56e15814ae"/>
    <ds:schemaRef ds:uri="7c2ee725-9b85-4c20-ad8c-83312c86ee67"/>
    <ds:schemaRef ds:uri="93f2ec10-6c3f-45fa-b480-3a065f08a25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4135</TotalTime>
  <Words>768</Words>
  <Application>Microsoft Office PowerPoint</Application>
  <PresentationFormat>On-screen Show (16:9)</PresentationFormat>
  <Paragraphs>103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Custom Design</vt:lpstr>
      <vt:lpstr>PowerPoint Presentation</vt:lpstr>
      <vt:lpstr>PowerPoint Presentation</vt:lpstr>
      <vt:lpstr>PowerPoint Presentation</vt:lpstr>
      <vt:lpstr>PowerPoint Presentation</vt:lpstr>
      <vt:lpstr>PowerPoint Presentation</vt:lpstr>
      <vt:lpstr>Color Code Template – Near Term Work</vt:lpstr>
      <vt:lpstr>Color Code Template – Longer Term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Angelika Cheng</dc:creator>
  <cp:lastModifiedBy>Venner, Ken</cp:lastModifiedBy>
  <cp:revision>592</cp:revision>
  <dcterms:created xsi:type="dcterms:W3CDTF">2022-04-13T18:53:09Z</dcterms:created>
  <dcterms:modified xsi:type="dcterms:W3CDTF">2024-01-05T17:44:24Z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cc43514c-66d4-496f-a382-66b6c6f53dd3</vt:lpwstr>
  </property>
  <property fmtid="{D5CDD505-2E9C-101B-9397-08002B2CF9AE}" pid="3" name="Categorization">
    <vt:lpwstr>t_class_1</vt:lpwstr>
  </property>
  <property fmtid="{D5CDD505-2E9C-101B-9397-08002B2CF9AE}" pid="4" name="Marking">
    <vt:lpwstr>No</vt:lpwstr>
  </property>
  <property fmtid="{D5CDD505-2E9C-101B-9397-08002B2CF9AE}" pid="5" name="ContentTypeId">
    <vt:lpwstr>0x010100442FF1AC134E0C43B285D2390263E44C</vt:lpwstr>
  </property>
  <property fmtid="{D5CDD505-2E9C-101B-9397-08002B2CF9AE}" pid="6" name="NoMarking">
    <vt:lpwstr/>
  </property>
  <property fmtid="{D5CDD505-2E9C-101B-9397-08002B2CF9AE}" pid="7" name="MediaServiceImageTags">
    <vt:lpwstr/>
  </property>
  <property fmtid="{D5CDD505-2E9C-101B-9397-08002B2CF9AE}" pid="8" name="xd_ProgID">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GUID">
    <vt:lpwstr>7b71556d-22c8-4834-b5b7-2e2341509dd1</vt:lpwstr>
  </property>
  <property fmtid="{D5CDD505-2E9C-101B-9397-08002B2CF9AE}" pid="14" name="xd_Signature">
    <vt:bool>false</vt:bool>
  </property>
  <property fmtid="{D5CDD505-2E9C-101B-9397-08002B2CF9AE}" pid="15" name="MSIP_Label_f3c69870-6a80-4e4b-8783-065f63e27782_Enabled">
    <vt:lpwstr>true</vt:lpwstr>
  </property>
  <property fmtid="{D5CDD505-2E9C-101B-9397-08002B2CF9AE}" pid="16" name="MSIP_Label_f3c69870-6a80-4e4b-8783-065f63e27782_SetDate">
    <vt:lpwstr>2023-06-06T03:51:37Z</vt:lpwstr>
  </property>
  <property fmtid="{D5CDD505-2E9C-101B-9397-08002B2CF9AE}" pid="17" name="MSIP_Label_f3c69870-6a80-4e4b-8783-065f63e27782_Method">
    <vt:lpwstr>Privileged</vt:lpwstr>
  </property>
  <property fmtid="{D5CDD505-2E9C-101B-9397-08002B2CF9AE}" pid="18" name="MSIP_Label_f3c69870-6a80-4e4b-8783-065f63e27782_Name">
    <vt:lpwstr>General Business</vt:lpwstr>
  </property>
  <property fmtid="{D5CDD505-2E9C-101B-9397-08002B2CF9AE}" pid="19" name="MSIP_Label_f3c69870-6a80-4e4b-8783-065f63e27782_SiteId">
    <vt:lpwstr>8d4826a0-e24c-40fe-b5f1-e4c5d7fce467</vt:lpwstr>
  </property>
  <property fmtid="{D5CDD505-2E9C-101B-9397-08002B2CF9AE}" pid="20" name="MSIP_Label_f3c69870-6a80-4e4b-8783-065f63e27782_ActionId">
    <vt:lpwstr>fe188174-26fe-4f40-b2e1-6c4e798a3cef</vt:lpwstr>
  </property>
  <property fmtid="{D5CDD505-2E9C-101B-9397-08002B2CF9AE}" pid="21" name="MSIP_Label_f3c69870-6a80-4e4b-8783-065f63e27782_ContentBits">
    <vt:lpwstr>2</vt:lpwstr>
  </property>
  <property fmtid="{D5CDD505-2E9C-101B-9397-08002B2CF9AE}" pid="22" name="ClassificationContentMarkingFooterLocations">
    <vt:lpwstr>Custom Design:5</vt:lpwstr>
  </property>
  <property fmtid="{D5CDD505-2E9C-101B-9397-08002B2CF9AE}" pid="23" name="ClassificationContentMarkingFooterText">
    <vt:lpwstr>General Business</vt:lpwstr>
  </property>
</Properties>
</file>