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rd, Stephen" userId="0b2dcabb-2731-4a77-9fa3-6f930043e368" providerId="ADAL" clId="{DDC32746-681A-49CB-B65A-C598D47D853E}"/>
    <pc:docChg chg="modSld">
      <pc:chgData name="McCord, Stephen" userId="0b2dcabb-2731-4a77-9fa3-6f930043e368" providerId="ADAL" clId="{DDC32746-681A-49CB-B65A-C598D47D853E}" dt="2023-11-29T21:24:05.511" v="5" actId="1076"/>
      <pc:docMkLst>
        <pc:docMk/>
      </pc:docMkLst>
      <pc:sldChg chg="modSp mod">
        <pc:chgData name="McCord, Stephen" userId="0b2dcabb-2731-4a77-9fa3-6f930043e368" providerId="ADAL" clId="{DDC32746-681A-49CB-B65A-C598D47D853E}" dt="2023-11-29T21:24:05.511" v="5" actId="1076"/>
        <pc:sldMkLst>
          <pc:docMk/>
          <pc:sldMk cId="650153979" sldId="260"/>
        </pc:sldMkLst>
        <pc:spChg chg="mod">
          <ac:chgData name="McCord, Stephen" userId="0b2dcabb-2731-4a77-9fa3-6f930043e368" providerId="ADAL" clId="{DDC32746-681A-49CB-B65A-C598D47D853E}" dt="2023-11-29T21:24:05.511" v="5" actId="1076"/>
          <ac:spMkLst>
            <pc:docMk/>
            <pc:sldMk cId="650153979" sldId="260"/>
            <ac:spMk id="4" creationId="{53B2BC5F-493C-FD28-E291-7C7EFB3630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C24F-7212-F034-0725-DA109128A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3A09B-697B-5B4A-523B-D04AB5660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6D6E2-3FAE-7136-BB3B-3A0FA37B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75A-1499-414B-A790-04E6ED76835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E480-4927-F895-6DDC-F12F913B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069D6-6FCF-4E9E-1F50-E7D083B0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1A0C-1DFA-4DC3-AA11-89A6938E0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5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36CD-EEC2-4690-564A-868C197C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45BE1-A726-3584-8DBD-50B64A066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664A8-DDB0-A98C-A5A9-C005D362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75A-1499-414B-A790-04E6ED76835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4BD81-73C6-4C12-E6C8-08378F01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8A55A-D0A9-62EA-3834-7A0E988C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1A0C-1DFA-4DC3-AA11-89A6938E0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5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D6FAF-B7A0-4B08-319C-3995C1918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D499D-19E0-A6BE-BCDB-B1D7026A6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8D4A1-3B08-EFE3-9123-8F2A0222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75A-1499-414B-A790-04E6ED76835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3C6EC-20B9-4014-8EE4-8C417DD4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D902-2E2E-F4C5-8B8B-39F0F9BF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1A0C-1DFA-4DC3-AA11-89A6938E0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0793-40F4-A1E7-5C36-C543827C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0DA4-327F-E7D7-552C-E50D0BAF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FA314-417B-3E93-A818-0AD27628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75A-1499-414B-A790-04E6ED76835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8FF9-2987-21BF-E915-528DAC82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9D2D-FA24-B6D5-5A12-57C96A6F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1A0C-1DFA-4DC3-AA11-89A6938E0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2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7B08-D8EE-954B-271F-EF4689C1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768CA-046A-0640-6561-E343F096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ACED3-6734-5A7C-C55D-A1146815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75A-1499-414B-A790-04E6ED76835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64D7E-52A0-833B-F9EB-5518C251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52C6-0E72-E577-DDFC-137FC9E1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1A0C-1DFA-4DC3-AA11-89A6938E0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DA9A-7112-8C57-1A51-058405A9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7F84-D275-39D5-5952-C3A4B5D8D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19CA0-E2EC-CECA-97B0-1EFEE9656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13C8A-7AB5-CC74-0AFC-E42B9666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75A-1499-414B-A790-04E6ED76835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DB58D-EB66-6046-A1F1-F4104ED5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1A71D-1414-66D5-2D2A-797DAE6E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1A0C-1DFA-4DC3-AA11-89A6938E0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13B0-F9BF-667B-4D86-0C1E9C2D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F8378-8DB5-7B5A-4FC9-6A51C9E5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574EB-F722-B1B4-7623-DF585B078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EA688-50AD-183C-8C79-4D2825085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98546-10A4-7327-5FE6-8C5388AD6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CB7AD-73F7-7BA4-6175-9CA505A0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75A-1499-414B-A790-04E6ED76835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F96F1-0E1E-5495-FE1D-507E9B42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DA7E7-56EB-6F8E-C5DA-776D054F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1A0C-1DFA-4DC3-AA11-89A6938E0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1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8C48-5203-11B0-B5EC-717D9D0E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C6844-B9F0-084E-38F2-43481C54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75A-1499-414B-A790-04E6ED76835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C493C-179F-0593-10B7-8ABBAC7C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8F53A-61C6-BD46-11F3-2E08CDE8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1A0C-1DFA-4DC3-AA11-89A6938E0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5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D5C27-52B6-C4F6-2415-0CC34053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75A-1499-414B-A790-04E6ED76835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98838-0941-F1F8-8A2E-1524F19D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FC9AE-EFB5-A93F-B4BD-5BE30D27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1A0C-1DFA-4DC3-AA11-89A6938E0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5BA9-F76E-D1D4-72E3-1F2F22DB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6A5F4-CC31-A1EE-FB87-A220CE16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89009-3C7B-74D6-2923-CB18A1EAB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E020F-E920-B10F-4CC2-7A7C9627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75A-1499-414B-A790-04E6ED76835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58A13-189F-40AD-002E-6D1E7A73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EF434-CCFB-083D-FC68-EC2EF639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1A0C-1DFA-4DC3-AA11-89A6938E0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0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0B88-D392-BA8C-275B-34F0B620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CB4173-A2A2-6B9A-A13B-96491F7D8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49A24-7865-5699-F84B-54454FE32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1DA2C-9A65-DD87-112E-836543C5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75A-1499-414B-A790-04E6ED76835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6EFC7-8FE1-0F24-4012-2D3C241E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F6F0B-37F3-9C41-81ED-45C49058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1A0C-1DFA-4DC3-AA11-89A6938E0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8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A0CDF-2BE5-5C8F-BEE6-EE6F7031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7C3BC-883B-959E-504B-C077D6A68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A7675-EEC0-B446-57FC-BF32A923C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675A-1499-414B-A790-04E6ED76835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43BB7-0FB2-D35F-E46C-6E0417B8F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AAF57-1D95-F7EF-905E-AFBD45674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01A0C-1DFA-4DC3-AA11-89A6938E08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50A03-1E0A-43ED-4751-1D79684F782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66575" y="6642100"/>
            <a:ext cx="4873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75355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22E2-7B01-9157-0D22-B8DB98BA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In 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76B51-407E-8564-26C2-7E4437106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57400"/>
            <a:ext cx="3059979" cy="2026227"/>
          </a:xfrm>
        </p:spPr>
        <p:txBody>
          <a:bodyPr>
            <a:normAutofit/>
          </a:bodyPr>
          <a:lstStyle/>
          <a:p>
            <a:r>
              <a:rPr lang="en-US" sz="1400" dirty="0"/>
              <a:t>- A generalized view of the IT organization, and the direct influence of senior leadership (</a:t>
            </a:r>
            <a:r>
              <a:rPr lang="en-US" sz="1400" i="1" dirty="0"/>
              <a:t>Ken</a:t>
            </a:r>
            <a:r>
              <a:rPr lang="en-US" sz="14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3ECEB-9E2B-C7B2-4B09-328414D6EE2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" t="3110" r="2406" b="3139"/>
          <a:stretch>
            <a:fillRect/>
          </a:stretch>
        </p:blipFill>
        <p:spPr>
          <a:xfrm>
            <a:off x="4177145" y="696191"/>
            <a:ext cx="7689273" cy="570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4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2FB2-D3C0-5542-5603-92C48DDF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Systems Architecture (</a:t>
            </a:r>
            <a:r>
              <a:rPr lang="en-US" b="1" i="1" dirty="0"/>
              <a:t>*TBD</a:t>
            </a:r>
            <a:r>
              <a:rPr lang="en-US" b="1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6E0AB-863F-3D47-C42D-21133CBCF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607520" cy="1506682"/>
          </a:xfrm>
        </p:spPr>
        <p:txBody>
          <a:bodyPr>
            <a:normAutofit/>
          </a:bodyPr>
          <a:lstStyle/>
          <a:p>
            <a:r>
              <a:rPr lang="en-US" sz="1400" dirty="0"/>
              <a:t>- Conceptualized functional reporting structure for Steve McCord, areas of direct influence, expertise, and accountability</a:t>
            </a:r>
          </a:p>
          <a:p>
            <a:r>
              <a:rPr lang="en-US" sz="1400" dirty="0"/>
              <a:t>(</a:t>
            </a:r>
            <a:r>
              <a:rPr lang="en-US" sz="1400" i="1" dirty="0"/>
              <a:t>Function name TBD – current title is “Database Design Analyst”</a:t>
            </a:r>
            <a:r>
              <a:rPr lang="en-US" sz="14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C6B42-F73E-3339-66D5-B2A2DDAC61B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" t="3201" r="2406" b="3110"/>
          <a:stretch>
            <a:fillRect/>
          </a:stretch>
        </p:blipFill>
        <p:spPr>
          <a:xfrm>
            <a:off x="4447309" y="550718"/>
            <a:ext cx="7523018" cy="609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70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9FD3-4EEA-2B5A-9151-12B06DC6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Governance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5A0CE-BBC0-6A8E-180E-A0D47914C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054927"/>
          </a:xfrm>
        </p:spPr>
        <p:txBody>
          <a:bodyPr>
            <a:normAutofit/>
          </a:bodyPr>
          <a:lstStyle/>
          <a:p>
            <a:r>
              <a:rPr lang="en-US" sz="1400" dirty="0"/>
              <a:t>- Liz Mercado; primarily focused upon the </a:t>
            </a:r>
            <a:r>
              <a:rPr lang="en-US" sz="1400" b="1" u="sng" dirty="0"/>
              <a:t>attributes</a:t>
            </a:r>
            <a:r>
              <a:rPr lang="en-US" sz="1400" dirty="0"/>
              <a:t> for the data within our organization, as well as new data that can be used to drive insights for the business.  </a:t>
            </a:r>
          </a:p>
          <a:p>
            <a:endParaRPr lang="en-US" sz="1400" dirty="0"/>
          </a:p>
          <a:p>
            <a:r>
              <a:rPr lang="en-US" sz="1400" i="1" dirty="0"/>
              <a:t>*SM – I’ve previously owned the data governance functions in two separate industries (Healthcare / Finance).  </a:t>
            </a:r>
          </a:p>
          <a:p>
            <a:endParaRPr lang="en-US" sz="1400" i="1" dirty="0"/>
          </a:p>
          <a:p>
            <a:r>
              <a:rPr lang="en-US" sz="1400" i="1" dirty="0"/>
              <a:t>I believe I can provide general / conceptual value and best practice application to this function at Sierra Space.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288F7-C2FD-B9DE-BE97-48B4B2D1AC3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" t="3110" r="2406" b="3110"/>
          <a:stretch>
            <a:fillRect/>
          </a:stretch>
        </p:blipFill>
        <p:spPr>
          <a:xfrm>
            <a:off x="4772025" y="301336"/>
            <a:ext cx="7104784" cy="61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52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6221-0BCB-E9D7-71BA-42949788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Solution 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C275A-40BB-BD84-853D-BA899076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763385" cy="4343400"/>
          </a:xfrm>
        </p:spPr>
        <p:txBody>
          <a:bodyPr>
            <a:normAutofit/>
          </a:bodyPr>
          <a:lstStyle/>
          <a:p>
            <a:r>
              <a:rPr lang="en-US" sz="1400" dirty="0"/>
              <a:t>Al Dass; As it relates to data specifically, this function is primarily focused upon the solutions that generate, modify and generally make use of data.</a:t>
            </a:r>
          </a:p>
          <a:p>
            <a:endParaRPr lang="en-US" sz="1400" dirty="0"/>
          </a:p>
          <a:p>
            <a:r>
              <a:rPr lang="en-US" sz="1400" dirty="0"/>
              <a:t>*SM – </a:t>
            </a:r>
            <a:r>
              <a:rPr lang="en-US" sz="1400" i="1" dirty="0"/>
              <a:t>I have extensive experience contributing to / supporting the development function from a DBA perspective.  </a:t>
            </a:r>
          </a:p>
          <a:p>
            <a:endParaRPr lang="en-US" sz="1400" i="1" dirty="0"/>
          </a:p>
          <a:p>
            <a:r>
              <a:rPr lang="en-US" sz="1400" i="1" dirty="0"/>
              <a:t>At Sierra Space, this function is largely responsible for ETL / ELT solutions.  Within this framework, I believe I can contribute to these types of solutions from a support perspective.</a:t>
            </a:r>
          </a:p>
          <a:p>
            <a:endParaRPr lang="en-US" sz="1400" i="1" dirty="0"/>
          </a:p>
          <a:p>
            <a:br>
              <a:rPr lang="en-US" sz="1400" i="1" dirty="0"/>
            </a:br>
            <a:r>
              <a:rPr lang="en-US" sz="1400" i="1" dirty="0"/>
              <a:t>Additionally, I have full confidence that the DBA group (</a:t>
            </a:r>
            <a:r>
              <a:rPr lang="en-US" sz="1400" dirty="0"/>
              <a:t>Josh Grasso</a:t>
            </a:r>
            <a:r>
              <a:rPr lang="en-US" sz="1400" i="1" dirty="0"/>
              <a:t>) shares this capability to its fullest extent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221E2-12E2-E069-B21A-B4ACB79F64E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" t="3030" r="2406" b="3110"/>
          <a:stretch>
            <a:fillRect/>
          </a:stretch>
        </p:blipFill>
        <p:spPr>
          <a:xfrm>
            <a:off x="4603173" y="280555"/>
            <a:ext cx="7398327" cy="629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47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A32C-DD1D-B868-D3F4-98EBE507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Science (</a:t>
            </a:r>
            <a:r>
              <a:rPr lang="en-US" b="1" i="1" dirty="0"/>
              <a:t>Reporting / Analytics</a:t>
            </a:r>
            <a:r>
              <a:rPr lang="en-US" b="1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2BC5F-493C-FD28-E291-7C7EFB363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479" y="2057400"/>
            <a:ext cx="3932237" cy="4343400"/>
          </a:xfrm>
        </p:spPr>
        <p:txBody>
          <a:bodyPr>
            <a:normAutofit/>
          </a:bodyPr>
          <a:lstStyle/>
          <a:p>
            <a:r>
              <a:rPr lang="en-US" sz="1400" dirty="0"/>
              <a:t>Robert Lively / Scott Hanks;  Deriving insights from our business data, creating and curating the logical aspects of our data (warehousing), and translating insights into business opportunities.</a:t>
            </a:r>
          </a:p>
          <a:p>
            <a:endParaRPr lang="en-US" sz="1400" dirty="0"/>
          </a:p>
          <a:p>
            <a:r>
              <a:rPr lang="en-US" sz="1400" dirty="0"/>
              <a:t>*SM – </a:t>
            </a:r>
            <a:r>
              <a:rPr lang="en-US" sz="1400" i="1" dirty="0"/>
              <a:t>In my experience, the Science / Analytics functions were reserved for statisticians and people with PhD level insights into the data under our control.  </a:t>
            </a:r>
          </a:p>
          <a:p>
            <a:endParaRPr lang="en-US" sz="1400" i="1" dirty="0"/>
          </a:p>
          <a:p>
            <a:r>
              <a:rPr lang="en-US" sz="1400" i="1" dirty="0"/>
              <a:t>I’m not a statistician, nor do I have a PhD.  </a:t>
            </a:r>
          </a:p>
          <a:p>
            <a:endParaRPr lang="en-US" sz="1400" i="1" dirty="0"/>
          </a:p>
          <a:p>
            <a:r>
              <a:rPr lang="en-US" sz="1400" i="1" dirty="0"/>
              <a:t>I </a:t>
            </a:r>
            <a:r>
              <a:rPr lang="en-US" sz="1400" b="1" i="1" dirty="0"/>
              <a:t>do </a:t>
            </a:r>
            <a:r>
              <a:rPr lang="en-US" sz="1400" i="1" dirty="0"/>
              <a:t>easily recognize patterns and trends, I have a strong sense of intuition, and a strong grasp of general business best practices that can contribute to this function, as necessary.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70483-4363-C92B-39B7-A8B6FA8D275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" t="3110" r="2406" b="2881"/>
          <a:stretch>
            <a:fillRect/>
          </a:stretch>
        </p:blipFill>
        <p:spPr>
          <a:xfrm>
            <a:off x="4772025" y="457199"/>
            <a:ext cx="7291820" cy="620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53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1449-93E7-231E-6E92-75D99518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 Ecosystem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A1206-5F8D-8DD8-F82D-8D03FBD34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628303" cy="2888673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r>
              <a:rPr lang="en-US" sz="1400" dirty="0"/>
              <a:t>- How do these functions interact / overlap?</a:t>
            </a:r>
          </a:p>
          <a:p>
            <a:endParaRPr lang="en-US" sz="1400" dirty="0"/>
          </a:p>
          <a:p>
            <a:r>
              <a:rPr lang="en-US" sz="1400" dirty="0"/>
              <a:t>- Where are the direct areas of influence for each function?</a:t>
            </a:r>
          </a:p>
          <a:p>
            <a:endParaRPr lang="en-US" sz="1400" dirty="0"/>
          </a:p>
          <a:p>
            <a:r>
              <a:rPr lang="en-US" sz="1400" b="1" dirty="0"/>
              <a:t>- What benefits do I have to offer over the current structure on Day 1?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F02DF-5EAB-E35B-20B6-EA69FE93262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" t="2638" r="2406" b="3110"/>
          <a:stretch>
            <a:fillRect/>
          </a:stretch>
        </p:blipFill>
        <p:spPr>
          <a:xfrm>
            <a:off x="4312227" y="155864"/>
            <a:ext cx="7720446" cy="647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66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A138-2F44-4B3F-8180-691888F2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 Ecosystem </a:t>
            </a:r>
            <a:r>
              <a:rPr lang="en-US" sz="2000" b="1" i="1" dirty="0"/>
              <a:t>(continued)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A70C0-A2ED-A9A2-BD06-383CFE0CA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669867" cy="4145973"/>
          </a:xfrm>
        </p:spPr>
        <p:txBody>
          <a:bodyPr/>
          <a:lstStyle/>
          <a:p>
            <a:endParaRPr lang="en-US" sz="1400" dirty="0"/>
          </a:p>
          <a:p>
            <a:r>
              <a:rPr lang="en-US" sz="1400" dirty="0"/>
              <a:t>- How do these functions interact / overlap?</a:t>
            </a:r>
          </a:p>
          <a:p>
            <a:endParaRPr lang="en-US" sz="1400" dirty="0"/>
          </a:p>
          <a:p>
            <a:r>
              <a:rPr lang="en-US" sz="1400" dirty="0"/>
              <a:t>- Where are the direct areas of influence for each function?</a:t>
            </a:r>
          </a:p>
          <a:p>
            <a:endParaRPr lang="en-US" sz="1400" dirty="0"/>
          </a:p>
          <a:p>
            <a:r>
              <a:rPr lang="en-US" sz="1400" dirty="0"/>
              <a:t>- </a:t>
            </a:r>
            <a:r>
              <a:rPr lang="en-US" sz="1400" b="1" dirty="0"/>
              <a:t>What opportunities for growth would I like to take advantage of?</a:t>
            </a:r>
          </a:p>
          <a:p>
            <a:endParaRPr lang="en-US" sz="1400" b="1" dirty="0"/>
          </a:p>
          <a:p>
            <a:r>
              <a:rPr lang="en-US" sz="1400" b="1" dirty="0"/>
              <a:t>- What areas of improvement would I like to help plan towards?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66EED-51EE-17AF-03FC-A901A56933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" t="2898" r="2406" b="3380"/>
          <a:stretch>
            <a:fillRect/>
          </a:stretch>
        </p:blipFill>
        <p:spPr>
          <a:xfrm>
            <a:off x="4374573" y="187037"/>
            <a:ext cx="7668491" cy="65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97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13349</TotalTime>
  <Words>445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Functions In Scope</vt:lpstr>
      <vt:lpstr>Data Systems Architecture (*TBD)</vt:lpstr>
      <vt:lpstr>Data Governance</vt:lpstr>
      <vt:lpstr>Data Solution Development</vt:lpstr>
      <vt:lpstr>Data Science (Reporting / Analytics)</vt:lpstr>
      <vt:lpstr>Full Ecosystem</vt:lpstr>
      <vt:lpstr>Full Ecosystem (continued)</vt:lpstr>
    </vt:vector>
  </TitlesOfParts>
  <Company>Sierra 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Scope</dc:title>
  <dc:creator>McCord, Stephen</dc:creator>
  <cp:lastModifiedBy>McCord, Stephen</cp:lastModifiedBy>
  <cp:revision>1</cp:revision>
  <dcterms:created xsi:type="dcterms:W3CDTF">2023-11-13T23:20:24Z</dcterms:created>
  <dcterms:modified xsi:type="dcterms:W3CDTF">2023-11-29T21:24:16Z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db25b9-f238-4a6f-8825-0aa23eb0bf37_Enabled">
    <vt:lpwstr>true</vt:lpwstr>
  </property>
  <property fmtid="{D5CDD505-2E9C-101B-9397-08002B2CF9AE}" pid="3" name="MSIP_Label_49db25b9-f238-4a6f-8825-0aa23eb0bf37_SetDate">
    <vt:lpwstr>2023-11-13T23:20:29Z</vt:lpwstr>
  </property>
  <property fmtid="{D5CDD505-2E9C-101B-9397-08002B2CF9AE}" pid="4" name="MSIP_Label_49db25b9-f238-4a6f-8825-0aa23eb0bf37_Method">
    <vt:lpwstr>Privileged</vt:lpwstr>
  </property>
  <property fmtid="{D5CDD505-2E9C-101B-9397-08002B2CF9AE}" pid="5" name="MSIP_Label_49db25b9-f238-4a6f-8825-0aa23eb0bf37_Name">
    <vt:lpwstr>Sensitive</vt:lpwstr>
  </property>
  <property fmtid="{D5CDD505-2E9C-101B-9397-08002B2CF9AE}" pid="6" name="MSIP_Label_49db25b9-f238-4a6f-8825-0aa23eb0bf37_SiteId">
    <vt:lpwstr>8d4826a0-e24c-40fe-b5f1-e4c5d7fce467</vt:lpwstr>
  </property>
  <property fmtid="{D5CDD505-2E9C-101B-9397-08002B2CF9AE}" pid="7" name="MSIP_Label_49db25b9-f238-4a6f-8825-0aa23eb0bf37_ActionId">
    <vt:lpwstr>1e2d17f6-73d1-4ecd-9b1c-8fc6887006c3</vt:lpwstr>
  </property>
  <property fmtid="{D5CDD505-2E9C-101B-9397-08002B2CF9AE}" pid="8" name="MSIP_Label_49db25b9-f238-4a6f-8825-0aa23eb0bf37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Sensitive</vt:lpwstr>
  </property>
</Properties>
</file>