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802" r:id="rId2"/>
    <p:sldId id="8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D2097-895C-482B-8947-315255F652C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751B-3A52-482D-9429-4AB1BFAA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E9799-6B21-41C4-A193-D4058BCE21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E9799-6B21-41C4-A193-D4058BCE21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B572-9B9D-3A9C-4A3B-FD62A1061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9E6A9-9B88-3B8B-E5AA-0FBE5EA07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8C58-D0B5-FD9B-CDE8-F7A06A19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94F1-53D9-7943-A542-599E17C4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3202-CD2E-A8FF-533D-E3372746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2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10C6-B8B9-1178-5CBD-9DDC2CC2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62A0C-3185-E87B-B3A3-3F8DD926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4965-ECEE-1A4D-B722-CF8D8E4E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08C3-217F-586F-F9E6-83D09DCC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E8F1-3A94-F9FA-E09D-C37ECD01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0D593-312A-F669-EB9A-327B7E3A7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BC0E1-323B-33FA-75B6-F31AC5C74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F11E-28A8-BE6A-C806-2A9631AF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ADAD8-0496-B4B1-A5ED-F5B3CE12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EF9E-B357-EFAA-395B-C2FB6907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7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 Opt. 4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72716" y="1548027"/>
            <a:ext cx="4741483" cy="36563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BCD95A3-0949-48E6-954B-2376A23AF9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7458" y="5492780"/>
            <a:ext cx="3972000" cy="236539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>
              <a:buNone/>
              <a:defRPr lang="en-US" sz="1333" b="1" cap="all" spc="507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 algn="ctr" defTabSz="914377"/>
            <a:r>
              <a:rPr lang="en-US"/>
              <a:t>Insert title here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0FA85ED-791F-47A6-AB46-EEB8F63E20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9534" y="5492780"/>
            <a:ext cx="3972000" cy="236539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>
              <a:buNone/>
              <a:defRPr lang="en-US" sz="1333" b="1" cap="all" spc="507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 algn="ctr" defTabSz="914377"/>
            <a:r>
              <a:rPr lang="en-US"/>
              <a:t>Insert title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92CCE6-4AA4-495E-8C19-8BCC538E62A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14793" y="1548026"/>
            <a:ext cx="4741483" cy="36563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B8C458A6-E225-44DD-B6E3-005D704BCC32}"/>
              </a:ext>
            </a:extLst>
          </p:cNvPr>
          <p:cNvSpPr/>
          <p:nvPr userDrawn="1"/>
        </p:nvSpPr>
        <p:spPr>
          <a:xfrm>
            <a:off x="1045165" y="407188"/>
            <a:ext cx="2598556" cy="192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34289" tIns="34289" rIns="34289" bIns="34289"/>
          <a:lstStyle/>
          <a:p>
            <a:endParaRPr sz="6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DBCF2B5-07AE-4C66-941D-6200789FA1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2716" y="578904"/>
            <a:ext cx="4741483" cy="659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/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2D0DA1-D852-4F38-BE9B-FB4D86BAF063}"/>
              </a:ext>
            </a:extLst>
          </p:cNvPr>
          <p:cNvGrpSpPr/>
          <p:nvPr userDrawn="1"/>
        </p:nvGrpSpPr>
        <p:grpSpPr>
          <a:xfrm>
            <a:off x="437815" y="414852"/>
            <a:ext cx="572565" cy="5834861"/>
            <a:chOff x="246271" y="311139"/>
            <a:chExt cx="322068" cy="43761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D7E40C-3D5D-4652-B2EA-F94E83C19C4B}"/>
                </a:ext>
              </a:extLst>
            </p:cNvPr>
            <p:cNvGrpSpPr/>
            <p:nvPr userDrawn="1"/>
          </p:nvGrpSpPr>
          <p:grpSpPr>
            <a:xfrm>
              <a:off x="274422" y="3577456"/>
              <a:ext cx="247662" cy="1109829"/>
              <a:chOff x="804943" y="9539880"/>
              <a:chExt cx="660434" cy="2959543"/>
            </a:xfrm>
          </p:grpSpPr>
          <p:sp>
            <p:nvSpPr>
              <p:cNvPr id="29" name="Rounded Rectangle">
                <a:extLst>
                  <a:ext uri="{FF2B5EF4-FFF2-40B4-BE49-F238E27FC236}">
                    <a16:creationId xmlns:a16="http://schemas.microsoft.com/office/drawing/2014/main" id="{C2341742-89CD-471F-93DA-E6894348532E}"/>
                  </a:ext>
                </a:extLst>
              </p:cNvPr>
              <p:cNvSpPr/>
              <p:nvPr userDrawn="1"/>
            </p:nvSpPr>
            <p:spPr>
              <a:xfrm>
                <a:off x="804943" y="11847294"/>
                <a:ext cx="660434" cy="65212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675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Image" descr="Image">
                <a:extLst>
                  <a:ext uri="{FF2B5EF4-FFF2-40B4-BE49-F238E27FC236}">
                    <a16:creationId xmlns:a16="http://schemas.microsoft.com/office/drawing/2014/main" id="{696BC1D5-4847-49E5-8C27-18D2B077FBB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213105" y="10230897"/>
                <a:ext cx="1844110" cy="46207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28" name="Image" descr="Image">
              <a:extLst>
                <a:ext uri="{FF2B5EF4-FFF2-40B4-BE49-F238E27FC236}">
                  <a16:creationId xmlns:a16="http://schemas.microsoft.com/office/drawing/2014/main" id="{C7CAEB0A-C809-44EC-BE7F-2E20B220A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271" y="311139"/>
              <a:ext cx="322068" cy="28563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1" name="© 2022 Sierra Space Corporation    / /">
            <a:extLst>
              <a:ext uri="{FF2B5EF4-FFF2-40B4-BE49-F238E27FC236}">
                <a16:creationId xmlns:a16="http://schemas.microsoft.com/office/drawing/2014/main" id="{337E84AD-A9C6-493E-8F2D-46EB969BEF8C}"/>
              </a:ext>
            </a:extLst>
          </p:cNvPr>
          <p:cNvSpPr txBox="1"/>
          <p:nvPr userDrawn="1"/>
        </p:nvSpPr>
        <p:spPr>
          <a:xfrm>
            <a:off x="8727890" y="6313930"/>
            <a:ext cx="2760722" cy="24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733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733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0E71CC2B-F76F-4D3B-B4F1-33F164C7518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04601" y="6287372"/>
            <a:ext cx="255517" cy="251285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733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68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E9C3-3A7C-DC5B-E64D-1FAC0C22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023C-2DF4-95DE-B805-F8519D4B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C3CC-7182-DC8A-1384-4E1A644D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6C30-CF85-F4C6-0B53-EDDE9C8A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4A8C-186F-FBAC-BFBB-35B357E2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99DB-40F4-1D4B-12F7-3ACDB313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BDC3-C0A9-C023-BCCB-FD9817E79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BC1F2-E1E5-40FD-E21B-CFC818BD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2E689-D68A-2683-3DC2-4DF2EEBF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5704-7CB4-E516-581F-D19E498E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3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976B-F29D-F5FB-E7CF-75816061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FAF8-6A45-0564-3F16-2FA71970D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8840F-4D41-933B-C22F-EBDC58E9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A0FCD-78CD-F2F7-5C5C-23B21D0A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2B0C-11C5-4FC8-9731-8F608C44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6D8AF-1484-777C-7793-32510DA0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2CCD-8C63-2DF6-25CD-5374EEE5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B5795-2C36-30DA-40F3-74E5CF16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ECB5D-FCB2-7CDF-D78C-BC0AF4D05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71A81-FB6A-EC62-887A-BF777A6DB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BF477-0103-144E-3796-D8105B90F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BA0DD-58DE-BDE8-34CB-882CD880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AC664-8B7C-E36B-76A1-62612D0B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2620E-BF34-1F24-10B3-0CB7D4A7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C86A-11F1-75D3-19E2-BE8EFCE6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8EC1D-4CB5-3D21-7F99-7079D08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5B90E-4EB3-B92F-6235-4C51DDBA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2339B-BCBE-B81B-C098-0A203C76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3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FA9D5-8C92-F954-1E57-FA4E5D6C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F9F68-6E56-AC35-8A32-312E0538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D709-B75B-950F-A9F3-2587CBF8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2158-6521-3DCD-8EC4-349F162B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3AD6-2F92-6BB6-7130-A1A42AB2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B394C-7341-DA8B-5552-A12F2235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B66-F97B-713B-971E-C579EF46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F502C-92B9-2AE9-5C09-6834B88F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44566-0CB6-0E55-8C6C-F4C8BB81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0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1EFC-FA7C-8AE3-A6C8-9949E0FD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A7307-B4F5-52BB-BADF-44713954D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98FA1-45BB-11C5-F951-A16EF2C70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0D4A6-841B-2E1D-4B7A-57BD87A1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36D08-6DCA-E8E4-F4DB-A583621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888FA-AB6C-DEB1-08E2-0C0433F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8610E-B9B3-A406-FA7B-AC371B62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82E2-C6FD-7955-45BF-4168981B1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FFDB-42ED-674F-77B9-1BCDE07D4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F9B45-E41B-4C9E-BD46-1CA63C05D9F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FEC3B-B931-EC24-81D5-2C02A7415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06F5-C5D8-C51D-3FA0-5FF9556E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F91C6-D91E-4540-BC4B-F77AC6195A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18DE9-9E5E-AE37-7EDD-8FC92342009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39575" y="6642100"/>
            <a:ext cx="7413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Non-Sensitive</a:t>
            </a:r>
          </a:p>
        </p:txBody>
      </p:sp>
    </p:spTree>
    <p:extLst>
      <p:ext uri="{BB962C8B-B14F-4D97-AF65-F5344CB8AC3E}">
        <p14:creationId xmlns:p14="http://schemas.microsoft.com/office/powerpoint/2010/main" val="152158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A0E69-51F2-1592-8490-6628E8C53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872" y="554190"/>
            <a:ext cx="6895263" cy="659040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US" dirty="0" err="1"/>
              <a:t>McCORD</a:t>
            </a:r>
            <a:r>
              <a:rPr lang="en-US" dirty="0"/>
              <a:t> / GRASSO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AB0BD66-2435-6318-49BC-549C97E58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73628"/>
              </p:ext>
            </p:extLst>
          </p:nvPr>
        </p:nvGraphicFramePr>
        <p:xfrm>
          <a:off x="930872" y="1070027"/>
          <a:ext cx="10799808" cy="517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936">
                  <a:extLst>
                    <a:ext uri="{9D8B030D-6E8A-4147-A177-3AD203B41FA5}">
                      <a16:colId xmlns:a16="http://schemas.microsoft.com/office/drawing/2014/main" val="4122786013"/>
                    </a:ext>
                  </a:extLst>
                </a:gridCol>
                <a:gridCol w="3599936">
                  <a:extLst>
                    <a:ext uri="{9D8B030D-6E8A-4147-A177-3AD203B41FA5}">
                      <a16:colId xmlns:a16="http://schemas.microsoft.com/office/drawing/2014/main" val="1218582571"/>
                    </a:ext>
                  </a:extLst>
                </a:gridCol>
                <a:gridCol w="3599936">
                  <a:extLst>
                    <a:ext uri="{9D8B030D-6E8A-4147-A177-3AD203B41FA5}">
                      <a16:colId xmlns:a16="http://schemas.microsoft.com/office/drawing/2014/main" val="2232291691"/>
                    </a:ext>
                  </a:extLst>
                </a:gridCol>
              </a:tblGrid>
              <a:tr h="5431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22266317"/>
                  </a:ext>
                </a:extLst>
              </a:tr>
              <a:tr h="781040">
                <a:tc>
                  <a:txBody>
                    <a:bodyPr/>
                    <a:lstStyle/>
                    <a:p>
                      <a:r>
                        <a:rPr lang="en-US" sz="1200" dirty="0"/>
                        <a:t>Viewing Database Administration as an offshoot of “</a:t>
                      </a:r>
                      <a:r>
                        <a:rPr lang="en-US" sz="1200" i="1" dirty="0"/>
                        <a:t>systems</a:t>
                      </a:r>
                      <a:r>
                        <a:rPr lang="en-US" sz="1200" dirty="0"/>
                        <a:t>”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Recognizing Database Administration as a discrete subject area within IT that contains an element of systems administration.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Relying upon the Database Administration team as subject matter experts with respect to Database Operation.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50454559"/>
                  </a:ext>
                </a:extLst>
              </a:tr>
              <a:tr h="1193415">
                <a:tc>
                  <a:txBody>
                    <a:bodyPr/>
                    <a:lstStyle/>
                    <a:p>
                      <a:r>
                        <a:rPr lang="en-US" sz="1200" dirty="0"/>
                        <a:t>Viewing Database Administration as an offshoot of “</a:t>
                      </a:r>
                      <a:r>
                        <a:rPr lang="en-US" sz="1200" i="1" dirty="0"/>
                        <a:t>development</a:t>
                      </a:r>
                      <a:r>
                        <a:rPr lang="en-US" sz="1200" dirty="0"/>
                        <a:t>” or “</a:t>
                      </a:r>
                      <a:r>
                        <a:rPr lang="en-US" sz="1200" i="1" dirty="0"/>
                        <a:t>programming</a:t>
                      </a:r>
                      <a:r>
                        <a:rPr lang="en-US" sz="1200" dirty="0"/>
                        <a:t>”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Recognizing Database Administration as a discrete subject area within IT that contains an element of solution development that utilizes (</a:t>
                      </a:r>
                      <a:r>
                        <a:rPr lang="en-US" sz="1200" i="1" dirty="0"/>
                        <a:t>some</a:t>
                      </a:r>
                      <a:r>
                        <a:rPr lang="en-US" sz="1200" dirty="0"/>
                        <a:t>) programming languages and techniques.</a:t>
                      </a:r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Relying upon the Database Administration team as subject matter experts with respect to Database Operation.</a:t>
                      </a:r>
                    </a:p>
                    <a:p>
                      <a:endParaRPr lang="en-US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6871209"/>
                  </a:ext>
                </a:extLst>
              </a:tr>
              <a:tr h="81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Viewing Database Administration as an offshoot of “</a:t>
                      </a:r>
                      <a:r>
                        <a:rPr lang="en-US" sz="1200" i="1" dirty="0"/>
                        <a:t>applications</a:t>
                      </a:r>
                      <a:r>
                        <a:rPr lang="en-US" sz="1200" dirty="0"/>
                        <a:t>”</a:t>
                      </a:r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Recognizing Database Administration as a discrete subject area within IT that fundamentally supports the operation of multiple varied applications, irrespective of the industry.</a:t>
                      </a:r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Relying upon the Database Administration team as subject matter experts with respect to Database Operation.</a:t>
                      </a:r>
                    </a:p>
                    <a:p>
                      <a:endParaRPr lang="en-US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02195005"/>
                  </a:ext>
                </a:extLst>
              </a:tr>
              <a:tr h="870593">
                <a:tc>
                  <a:txBody>
                    <a:bodyPr/>
                    <a:lstStyle/>
                    <a:p>
                      <a:r>
                        <a:rPr lang="en-US" sz="1200" dirty="0"/>
                        <a:t>Considering ideas or investigating ways to potentially commoditize Database Administration through the use of third-party toolsets, or shared responsibility with other discrete functions.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Recognizing that Database Administration is a distinct skill-set built through experience, irrespective of the industry.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Relying upon the Database Administration team as subject matter experts with respect to Database Operation.</a:t>
                      </a:r>
                    </a:p>
                    <a:p>
                      <a:endParaRPr lang="en-US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52719779"/>
                  </a:ext>
                </a:extLst>
              </a:tr>
              <a:tr h="54319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197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1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A0E69-51F2-1592-8490-6628E8C53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153" y="578904"/>
            <a:ext cx="6895263" cy="659040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Task Transitions </a:t>
            </a: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AB0BD66-2435-6318-49BC-549C97E58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37797"/>
              </p:ext>
            </p:extLst>
          </p:nvPr>
        </p:nvGraphicFramePr>
        <p:xfrm>
          <a:off x="1079153" y="1237944"/>
          <a:ext cx="10709193" cy="500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9731">
                  <a:extLst>
                    <a:ext uri="{9D8B030D-6E8A-4147-A177-3AD203B41FA5}">
                      <a16:colId xmlns:a16="http://schemas.microsoft.com/office/drawing/2014/main" val="4122786013"/>
                    </a:ext>
                  </a:extLst>
                </a:gridCol>
                <a:gridCol w="3569731">
                  <a:extLst>
                    <a:ext uri="{9D8B030D-6E8A-4147-A177-3AD203B41FA5}">
                      <a16:colId xmlns:a16="http://schemas.microsoft.com/office/drawing/2014/main" val="1218582571"/>
                    </a:ext>
                  </a:extLst>
                </a:gridCol>
                <a:gridCol w="3569731">
                  <a:extLst>
                    <a:ext uri="{9D8B030D-6E8A-4147-A177-3AD203B41FA5}">
                      <a16:colId xmlns:a16="http://schemas.microsoft.com/office/drawing/2014/main" val="223229169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Identified Task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Responsible Group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Coordination Required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22266317"/>
                  </a:ext>
                </a:extLst>
              </a:tr>
              <a:tr h="5935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50454559"/>
                  </a:ext>
                </a:extLst>
              </a:tr>
              <a:tr h="5935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6871209"/>
                  </a:ext>
                </a:extLst>
              </a:tr>
              <a:tr h="5935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02195005"/>
                  </a:ext>
                </a:extLst>
              </a:tr>
              <a:tr h="5935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52719779"/>
                  </a:ext>
                </a:extLst>
              </a:tr>
              <a:tr h="5935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1977891"/>
                  </a:ext>
                </a:extLst>
              </a:tr>
              <a:tr h="5935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26324580"/>
                  </a:ext>
                </a:extLst>
              </a:tr>
              <a:tr h="5935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4437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0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226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Petersen, Lisa</dc:creator>
  <cp:lastModifiedBy>McCord, Stephen</cp:lastModifiedBy>
  <cp:revision>2</cp:revision>
  <dcterms:created xsi:type="dcterms:W3CDTF">2024-09-14T23:20:16Z</dcterms:created>
  <dcterms:modified xsi:type="dcterms:W3CDTF">2024-11-27T20:35:59Z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ec30f1-36ec-4c08-bd9c-8c7ce5f9f16e_Enabled">
    <vt:lpwstr>true</vt:lpwstr>
  </property>
  <property fmtid="{D5CDD505-2E9C-101B-9397-08002B2CF9AE}" pid="3" name="MSIP_Label_77ec30f1-36ec-4c08-bd9c-8c7ce5f9f16e_SetDate">
    <vt:lpwstr>2024-09-14T23:22:46Z</vt:lpwstr>
  </property>
  <property fmtid="{D5CDD505-2E9C-101B-9397-08002B2CF9AE}" pid="4" name="MSIP_Label_77ec30f1-36ec-4c08-bd9c-8c7ce5f9f16e_Method">
    <vt:lpwstr>Privileged</vt:lpwstr>
  </property>
  <property fmtid="{D5CDD505-2E9C-101B-9397-08002B2CF9AE}" pid="5" name="MSIP_Label_77ec30f1-36ec-4c08-bd9c-8c7ce5f9f16e_Name">
    <vt:lpwstr>Non-Sensitive</vt:lpwstr>
  </property>
  <property fmtid="{D5CDD505-2E9C-101B-9397-08002B2CF9AE}" pid="6" name="MSIP_Label_77ec30f1-36ec-4c08-bd9c-8c7ce5f9f16e_SiteId">
    <vt:lpwstr>8d4826a0-e24c-40fe-b5f1-e4c5d7fce467</vt:lpwstr>
  </property>
  <property fmtid="{D5CDD505-2E9C-101B-9397-08002B2CF9AE}" pid="7" name="MSIP_Label_77ec30f1-36ec-4c08-bd9c-8c7ce5f9f16e_ActionId">
    <vt:lpwstr>68c18513-289f-4128-95c9-2edf0ee4681a</vt:lpwstr>
  </property>
  <property fmtid="{D5CDD505-2E9C-101B-9397-08002B2CF9AE}" pid="8" name="MSIP_Label_77ec30f1-36ec-4c08-bd9c-8c7ce5f9f16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Non-Sensitive</vt:lpwstr>
  </property>
</Properties>
</file>