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58" r:id="rId4"/>
    <p:sldId id="259" r:id="rId5"/>
    <p:sldId id="260" r:id="rId6"/>
    <p:sldId id="262" r:id="rId7"/>
    <p:sldId id="264" r:id="rId8"/>
    <p:sldId id="265" r:id="rId9"/>
    <p:sldId id="266" r:id="rId10"/>
    <p:sldId id="267" r:id="rId11"/>
    <p:sldId id="268" r:id="rId12"/>
    <p:sldId id="269" r:id="rId13"/>
    <p:sldId id="271" r:id="rId14"/>
    <p:sldId id="272" r:id="rId15"/>
    <p:sldId id="273" r:id="rId16"/>
    <p:sldId id="274"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fel Mc Dowall" initials="SMD" lastIdx="1" clrIdx="0">
    <p:extLst>
      <p:ext uri="{19B8F6BF-5375-455C-9EA6-DF929625EA0E}">
        <p15:presenceInfo xmlns:p15="http://schemas.microsoft.com/office/powerpoint/2012/main" userId="6cf636b627bb0c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77" d="100"/>
          <a:sy n="77" d="100"/>
        </p:scale>
        <p:origin x="60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12/20/2020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923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12/20/2020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630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12/20/2020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54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12/20/2020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45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12/20/2020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757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12/20/2020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064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12/20/2020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101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12/20/2020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680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12/20/2020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369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12/20/2020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63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12/20/2020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59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12/20/2020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190727319"/>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7"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gomonov/new-york-city-airbnb-open-data?select=AB_NYC_2019.csv" TargetMode="External"/><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31D9B-FD38-4EEB-9EF2-E3228B00B05E}"/>
              </a:ext>
            </a:extLst>
          </p:cNvPr>
          <p:cNvSpPr>
            <a:spLocks noGrp="1"/>
          </p:cNvSpPr>
          <p:nvPr>
            <p:ph type="ctrTitle"/>
          </p:nvPr>
        </p:nvSpPr>
        <p:spPr>
          <a:xfrm>
            <a:off x="457200" y="1598246"/>
            <a:ext cx="4412419" cy="3626217"/>
          </a:xfrm>
        </p:spPr>
        <p:txBody>
          <a:bodyPr anchor="t">
            <a:normAutofit/>
          </a:bodyPr>
          <a:lstStyle/>
          <a:p>
            <a:pPr algn="r"/>
            <a:r>
              <a:rPr lang="fr-FR" sz="6200" dirty="0">
                <a:solidFill>
                  <a:schemeClr val="bg1"/>
                </a:solidFill>
              </a:rPr>
              <a:t>Projet</a:t>
            </a:r>
            <a:br>
              <a:rPr lang="fr-FR" sz="6200" dirty="0">
                <a:solidFill>
                  <a:schemeClr val="bg1"/>
                </a:solidFill>
              </a:rPr>
            </a:br>
            <a:r>
              <a:rPr lang="fr-FR" sz="6200" dirty="0">
                <a:solidFill>
                  <a:schemeClr val="bg1"/>
                </a:solidFill>
              </a:rPr>
              <a:t>python</a:t>
            </a:r>
            <a:br>
              <a:rPr lang="fr-FR" sz="6200" dirty="0">
                <a:solidFill>
                  <a:schemeClr val="bg1"/>
                </a:solidFill>
              </a:rPr>
            </a:br>
            <a:r>
              <a:rPr lang="fr-FR" sz="6200" dirty="0" err="1">
                <a:solidFill>
                  <a:schemeClr val="bg1"/>
                </a:solidFill>
              </a:rPr>
              <a:t>advancé</a:t>
            </a:r>
            <a:endParaRPr lang="fr-FR" sz="6200" dirty="0">
              <a:solidFill>
                <a:schemeClr val="bg1"/>
              </a:solidFill>
            </a:endParaRPr>
          </a:p>
        </p:txBody>
      </p:sp>
      <p:sp>
        <p:nvSpPr>
          <p:cNvPr id="3" name="Subtitle 2">
            <a:extLst>
              <a:ext uri="{FF2B5EF4-FFF2-40B4-BE49-F238E27FC236}">
                <a16:creationId xmlns:a16="http://schemas.microsoft.com/office/drawing/2014/main" id="{6AB47F43-2B7A-40A9-8508-68EA173ECB4F}"/>
              </a:ext>
            </a:extLst>
          </p:cNvPr>
          <p:cNvSpPr>
            <a:spLocks noGrp="1"/>
          </p:cNvSpPr>
          <p:nvPr>
            <p:ph type="subTitle" idx="1"/>
          </p:nvPr>
        </p:nvSpPr>
        <p:spPr>
          <a:xfrm>
            <a:off x="457200" y="5350213"/>
            <a:ext cx="4412417" cy="1031537"/>
          </a:xfrm>
        </p:spPr>
        <p:txBody>
          <a:bodyPr>
            <a:normAutofit/>
          </a:bodyPr>
          <a:lstStyle/>
          <a:p>
            <a:pPr algn="r"/>
            <a:r>
              <a:rPr lang="fr-FR" sz="2700">
                <a:solidFill>
                  <a:schemeClr val="bg1"/>
                </a:solidFill>
              </a:rPr>
              <a:t>MC DOWALL</a:t>
            </a:r>
          </a:p>
          <a:p>
            <a:pPr algn="r"/>
            <a:r>
              <a:rPr lang="fr-FR" sz="2700">
                <a:solidFill>
                  <a:schemeClr val="bg1"/>
                </a:solidFill>
              </a:rPr>
              <a:t>Shafel</a:t>
            </a:r>
          </a:p>
        </p:txBody>
      </p:sp>
      <p:sp>
        <p:nvSpPr>
          <p:cNvPr id="26"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8" name="Straight Connector 2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98246"/>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19" name="Picture 3">
            <a:extLst>
              <a:ext uri="{FF2B5EF4-FFF2-40B4-BE49-F238E27FC236}">
                <a16:creationId xmlns:a16="http://schemas.microsoft.com/office/drawing/2014/main" id="{F37EF837-72C0-4657-BCD2-0B8AF52160C9}"/>
              </a:ext>
            </a:extLst>
          </p:cNvPr>
          <p:cNvPicPr>
            <a:picLocks noChangeAspect="1"/>
          </p:cNvPicPr>
          <p:nvPr/>
        </p:nvPicPr>
        <p:blipFill rotWithShape="1">
          <a:blip r:embed="rId2"/>
          <a:srcRect r="22278" b="1"/>
          <a:stretch/>
        </p:blipFill>
        <p:spPr>
          <a:xfrm>
            <a:off x="5986926" y="1598246"/>
            <a:ext cx="5569864" cy="4783504"/>
          </a:xfrm>
          <a:prstGeom prst="rect">
            <a:avLst/>
          </a:prstGeom>
        </p:spPr>
      </p:pic>
      <p:sp>
        <p:nvSpPr>
          <p:cNvPr id="30"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124075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1DBB86-1A38-45F8-9D1E-637E3D1DA4DC}"/>
              </a:ext>
            </a:extLst>
          </p:cNvPr>
          <p:cNvSpPr>
            <a:spLocks noGrp="1"/>
          </p:cNvSpPr>
          <p:nvPr>
            <p:ph type="title"/>
          </p:nvPr>
        </p:nvSpPr>
        <p:spPr>
          <a:xfrm>
            <a:off x="1426297" y="146469"/>
            <a:ext cx="7160357" cy="4164820"/>
          </a:xfrm>
        </p:spPr>
        <p:txBody>
          <a:bodyPr vert="horz" lIns="91440" tIns="45720" rIns="91440" bIns="45720" rtlCol="0" anchor="t">
            <a:normAutofit/>
          </a:bodyPr>
          <a:lstStyle/>
          <a:p>
            <a:pPr algn="r"/>
            <a:r>
              <a:rPr lang="en-US" sz="7200" b="1" i="0" kern="1200" cap="all" baseline="0" dirty="0" err="1">
                <a:solidFill>
                  <a:schemeClr val="bg1"/>
                </a:solidFill>
                <a:latin typeface="+mj-lt"/>
                <a:ea typeface="+mj-ea"/>
                <a:cs typeface="+mj-cs"/>
              </a:rPr>
              <a:t>Pyspark</a:t>
            </a:r>
            <a:br>
              <a:rPr lang="en-US" sz="7200" b="1" i="0" kern="1200" cap="all" baseline="0" dirty="0">
                <a:solidFill>
                  <a:schemeClr val="bg1"/>
                </a:solidFill>
                <a:latin typeface="+mj-lt"/>
                <a:ea typeface="+mj-ea"/>
                <a:cs typeface="+mj-cs"/>
              </a:rPr>
            </a:br>
            <a:endParaRPr lang="en-US" sz="7200" b="1" i="0" kern="1200" cap="all" baseline="0" dirty="0">
              <a:solidFill>
                <a:schemeClr val="bg1"/>
              </a:solidFill>
              <a:latin typeface="+mj-lt"/>
              <a:ea typeface="+mj-ea"/>
              <a:cs typeface="+mj-cs"/>
            </a:endParaRP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BE9FA715-F132-4218-8A41-5EBD42A95334}"/>
              </a:ext>
            </a:extLst>
          </p:cNvPr>
          <p:cNvPicPr>
            <a:picLocks noChangeAspect="1"/>
          </p:cNvPicPr>
          <p:nvPr/>
        </p:nvPicPr>
        <p:blipFill>
          <a:blip r:embed="rId2"/>
          <a:stretch>
            <a:fillRect/>
          </a:stretch>
        </p:blipFill>
        <p:spPr>
          <a:xfrm>
            <a:off x="2282788" y="1364771"/>
            <a:ext cx="8342314" cy="1975696"/>
          </a:xfrm>
          <a:prstGeom prst="rect">
            <a:avLst/>
          </a:prstGeom>
        </p:spPr>
      </p:pic>
      <p:sp>
        <p:nvSpPr>
          <p:cNvPr id="17" name="TextBox 16">
            <a:extLst>
              <a:ext uri="{FF2B5EF4-FFF2-40B4-BE49-F238E27FC236}">
                <a16:creationId xmlns:a16="http://schemas.microsoft.com/office/drawing/2014/main" id="{581D1BA1-036A-4C27-B8EA-A10B553FD6FA}"/>
              </a:ext>
            </a:extLst>
          </p:cNvPr>
          <p:cNvSpPr txBox="1"/>
          <p:nvPr/>
        </p:nvSpPr>
        <p:spPr>
          <a:xfrm>
            <a:off x="1158299" y="4040179"/>
            <a:ext cx="6096000" cy="2585323"/>
          </a:xfrm>
          <a:prstGeom prst="rect">
            <a:avLst/>
          </a:prstGeom>
          <a:noFill/>
        </p:spPr>
        <p:txBody>
          <a:bodyPr wrap="square">
            <a:spAutoFit/>
          </a:bodyPr>
          <a:lstStyle/>
          <a:p>
            <a:r>
              <a:rPr lang="fr-FR" dirty="0"/>
              <a:t>root</a:t>
            </a:r>
          </a:p>
          <a:p>
            <a:r>
              <a:rPr lang="fr-FR" dirty="0"/>
              <a:t> |-- </a:t>
            </a:r>
            <a:r>
              <a:rPr lang="fr-FR" dirty="0" err="1"/>
              <a:t>neighbourhood_group</a:t>
            </a:r>
            <a:r>
              <a:rPr lang="fr-FR" dirty="0"/>
              <a:t>: string (</a:t>
            </a:r>
            <a:r>
              <a:rPr lang="fr-FR" dirty="0" err="1"/>
              <a:t>nullable</a:t>
            </a:r>
            <a:r>
              <a:rPr lang="fr-FR" dirty="0"/>
              <a:t> = </a:t>
            </a:r>
            <a:r>
              <a:rPr lang="fr-FR" dirty="0" err="1"/>
              <a:t>true</a:t>
            </a:r>
            <a:r>
              <a:rPr lang="fr-FR" dirty="0"/>
              <a:t>)</a:t>
            </a:r>
          </a:p>
          <a:p>
            <a:r>
              <a:rPr lang="fr-FR" dirty="0"/>
              <a:t> |-- </a:t>
            </a:r>
            <a:r>
              <a:rPr lang="fr-FR" dirty="0" err="1"/>
              <a:t>neighbourhood</a:t>
            </a:r>
            <a:r>
              <a:rPr lang="fr-FR" dirty="0"/>
              <a:t>: string (</a:t>
            </a:r>
            <a:r>
              <a:rPr lang="fr-FR" dirty="0" err="1"/>
              <a:t>nullable</a:t>
            </a:r>
            <a:r>
              <a:rPr lang="fr-FR" dirty="0"/>
              <a:t> = </a:t>
            </a:r>
            <a:r>
              <a:rPr lang="fr-FR" dirty="0" err="1"/>
              <a:t>true</a:t>
            </a:r>
            <a:r>
              <a:rPr lang="fr-FR" dirty="0"/>
              <a:t>)</a:t>
            </a:r>
          </a:p>
          <a:p>
            <a:r>
              <a:rPr lang="fr-FR" dirty="0"/>
              <a:t> |-- </a:t>
            </a:r>
            <a:r>
              <a:rPr lang="fr-FR" dirty="0" err="1"/>
              <a:t>room_type</a:t>
            </a:r>
            <a:r>
              <a:rPr lang="fr-FR" dirty="0"/>
              <a:t>: string (</a:t>
            </a:r>
            <a:r>
              <a:rPr lang="fr-FR" dirty="0" err="1"/>
              <a:t>nullable</a:t>
            </a:r>
            <a:r>
              <a:rPr lang="fr-FR" dirty="0"/>
              <a:t> = </a:t>
            </a:r>
            <a:r>
              <a:rPr lang="fr-FR" dirty="0" err="1"/>
              <a:t>true</a:t>
            </a:r>
            <a:r>
              <a:rPr lang="fr-FR" dirty="0"/>
              <a:t>)</a:t>
            </a:r>
          </a:p>
          <a:p>
            <a:r>
              <a:rPr lang="fr-FR" dirty="0"/>
              <a:t> |-- </a:t>
            </a:r>
            <a:r>
              <a:rPr lang="fr-FR" dirty="0" err="1"/>
              <a:t>price</a:t>
            </a:r>
            <a:r>
              <a:rPr lang="fr-FR" dirty="0"/>
              <a:t>: long (</a:t>
            </a:r>
            <a:r>
              <a:rPr lang="fr-FR" dirty="0" err="1"/>
              <a:t>nullable</a:t>
            </a:r>
            <a:r>
              <a:rPr lang="fr-FR" dirty="0"/>
              <a:t> = </a:t>
            </a:r>
            <a:r>
              <a:rPr lang="fr-FR" dirty="0" err="1"/>
              <a:t>true</a:t>
            </a:r>
            <a:r>
              <a:rPr lang="fr-FR" dirty="0"/>
              <a:t>)</a:t>
            </a:r>
          </a:p>
          <a:p>
            <a:r>
              <a:rPr lang="fr-FR" dirty="0"/>
              <a:t> |-- </a:t>
            </a:r>
            <a:r>
              <a:rPr lang="fr-FR" dirty="0" err="1"/>
              <a:t>minimum_nights</a:t>
            </a:r>
            <a:r>
              <a:rPr lang="fr-FR" dirty="0"/>
              <a:t>: long (</a:t>
            </a:r>
            <a:r>
              <a:rPr lang="fr-FR" dirty="0" err="1"/>
              <a:t>nullable</a:t>
            </a:r>
            <a:r>
              <a:rPr lang="fr-FR" dirty="0"/>
              <a:t> = </a:t>
            </a:r>
            <a:r>
              <a:rPr lang="fr-FR" dirty="0" err="1"/>
              <a:t>true</a:t>
            </a:r>
            <a:r>
              <a:rPr lang="fr-FR" dirty="0"/>
              <a:t>)</a:t>
            </a:r>
          </a:p>
          <a:p>
            <a:r>
              <a:rPr lang="fr-FR" dirty="0"/>
              <a:t> |-- </a:t>
            </a:r>
            <a:r>
              <a:rPr lang="fr-FR" dirty="0" err="1"/>
              <a:t>number_of_reviews</a:t>
            </a:r>
            <a:r>
              <a:rPr lang="fr-FR" dirty="0"/>
              <a:t>: long (</a:t>
            </a:r>
            <a:r>
              <a:rPr lang="fr-FR" dirty="0" err="1"/>
              <a:t>nullable</a:t>
            </a:r>
            <a:r>
              <a:rPr lang="fr-FR" dirty="0"/>
              <a:t> = </a:t>
            </a:r>
            <a:r>
              <a:rPr lang="fr-FR" dirty="0" err="1"/>
              <a:t>true</a:t>
            </a:r>
            <a:r>
              <a:rPr lang="fr-FR" dirty="0"/>
              <a:t>)</a:t>
            </a:r>
          </a:p>
          <a:p>
            <a:r>
              <a:rPr lang="fr-FR" dirty="0"/>
              <a:t> |-- </a:t>
            </a:r>
            <a:r>
              <a:rPr lang="fr-FR" dirty="0" err="1"/>
              <a:t>reviews_per_month</a:t>
            </a:r>
            <a:r>
              <a:rPr lang="fr-FR" dirty="0"/>
              <a:t>: double (</a:t>
            </a:r>
            <a:r>
              <a:rPr lang="fr-FR" dirty="0" err="1"/>
              <a:t>nullable</a:t>
            </a:r>
            <a:r>
              <a:rPr lang="fr-FR" dirty="0"/>
              <a:t> = </a:t>
            </a:r>
            <a:r>
              <a:rPr lang="fr-FR" dirty="0" err="1"/>
              <a:t>true</a:t>
            </a:r>
            <a:r>
              <a:rPr lang="fr-FR" dirty="0"/>
              <a:t>)</a:t>
            </a:r>
          </a:p>
          <a:p>
            <a:r>
              <a:rPr lang="fr-FR" dirty="0"/>
              <a:t> |-- availability_365: long (</a:t>
            </a:r>
            <a:r>
              <a:rPr lang="fr-FR" dirty="0" err="1"/>
              <a:t>nullable</a:t>
            </a:r>
            <a:r>
              <a:rPr lang="fr-FR" dirty="0"/>
              <a:t> = </a:t>
            </a:r>
            <a:r>
              <a:rPr lang="fr-FR" dirty="0" err="1"/>
              <a:t>true</a:t>
            </a:r>
            <a:r>
              <a:rPr lang="fr-FR" dirty="0"/>
              <a:t>)</a:t>
            </a:r>
          </a:p>
        </p:txBody>
      </p:sp>
      <p:sp>
        <p:nvSpPr>
          <p:cNvPr id="7" name="TextBox 6">
            <a:extLst>
              <a:ext uri="{FF2B5EF4-FFF2-40B4-BE49-F238E27FC236}">
                <a16:creationId xmlns:a16="http://schemas.microsoft.com/office/drawing/2014/main" id="{ED85871C-1BA8-4F1B-9B31-8513575951E9}"/>
              </a:ext>
            </a:extLst>
          </p:cNvPr>
          <p:cNvSpPr txBox="1"/>
          <p:nvPr/>
        </p:nvSpPr>
        <p:spPr>
          <a:xfrm>
            <a:off x="1181077" y="3540458"/>
            <a:ext cx="2743200" cy="369332"/>
          </a:xfrm>
          <a:prstGeom prst="rect">
            <a:avLst/>
          </a:prstGeom>
          <a:noFill/>
        </p:spPr>
        <p:txBody>
          <a:bodyPr wrap="square" rtlCol="0">
            <a:spAutoFit/>
          </a:bodyPr>
          <a:lstStyle/>
          <a:p>
            <a:r>
              <a:rPr lang="fr-FR" dirty="0" err="1"/>
              <a:t>Schema</a:t>
            </a:r>
            <a:r>
              <a:rPr lang="fr-FR" dirty="0"/>
              <a:t>:</a:t>
            </a:r>
          </a:p>
        </p:txBody>
      </p:sp>
      <p:sp>
        <p:nvSpPr>
          <p:cNvPr id="9" name="TextBox 8">
            <a:extLst>
              <a:ext uri="{FF2B5EF4-FFF2-40B4-BE49-F238E27FC236}">
                <a16:creationId xmlns:a16="http://schemas.microsoft.com/office/drawing/2014/main" id="{4DF5004D-B48A-4789-80D9-121DA087676B}"/>
              </a:ext>
            </a:extLst>
          </p:cNvPr>
          <p:cNvSpPr txBox="1"/>
          <p:nvPr/>
        </p:nvSpPr>
        <p:spPr>
          <a:xfrm>
            <a:off x="6912737" y="3783735"/>
            <a:ext cx="4768645" cy="1200329"/>
          </a:xfrm>
          <a:prstGeom prst="rect">
            <a:avLst/>
          </a:prstGeom>
          <a:noFill/>
        </p:spPr>
        <p:txBody>
          <a:bodyPr wrap="square" rtlCol="0">
            <a:spAutoFit/>
          </a:bodyPr>
          <a:lstStyle/>
          <a:p>
            <a:r>
              <a:rPr lang="fr-FR" dirty="0"/>
              <a:t>La </a:t>
            </a:r>
            <a:r>
              <a:rPr lang="fr-FR" dirty="0" err="1"/>
              <a:t>dataframe</a:t>
            </a:r>
            <a:r>
              <a:rPr lang="fr-FR" dirty="0"/>
              <a:t> a été convertie en une </a:t>
            </a:r>
            <a:r>
              <a:rPr lang="fr-FR" dirty="0" err="1"/>
              <a:t>dataframe</a:t>
            </a:r>
            <a:r>
              <a:rPr lang="fr-FR" dirty="0"/>
              <a:t> </a:t>
            </a:r>
            <a:r>
              <a:rPr lang="fr-FR" dirty="0" err="1"/>
              <a:t>Pyspark</a:t>
            </a:r>
            <a:r>
              <a:rPr lang="fr-FR" dirty="0"/>
              <a:t>. Huit variables ont également été supprimées, les autres sont indiquées dans le schéma. </a:t>
            </a:r>
          </a:p>
        </p:txBody>
      </p:sp>
    </p:spTree>
    <p:extLst>
      <p:ext uri="{BB962C8B-B14F-4D97-AF65-F5344CB8AC3E}">
        <p14:creationId xmlns:p14="http://schemas.microsoft.com/office/powerpoint/2010/main" val="3457135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050C29-9275-4E43-93D1-225885574BBF}"/>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3800" b="1" i="0" kern="1200" cap="all" baseline="0">
                <a:solidFill>
                  <a:schemeClr val="bg1"/>
                </a:solidFill>
                <a:latin typeface="+mj-lt"/>
                <a:ea typeface="+mj-ea"/>
                <a:cs typeface="+mj-cs"/>
              </a:rPr>
              <a:t>Variables catégoriques distinctes d'intérêt</a:t>
            </a:r>
          </a:p>
        </p:txBody>
      </p:sp>
      <p:sp>
        <p:nvSpPr>
          <p:cNvPr id="39"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41" name="Straight Connector 4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31457BE-CA1D-4DB5-97B6-1487ECD555B8}"/>
              </a:ext>
            </a:extLst>
          </p:cNvPr>
          <p:cNvPicPr>
            <a:picLocks noChangeAspect="1"/>
          </p:cNvPicPr>
          <p:nvPr/>
        </p:nvPicPr>
        <p:blipFill>
          <a:blip r:embed="rId2"/>
          <a:stretch>
            <a:fillRect/>
          </a:stretch>
        </p:blipFill>
        <p:spPr>
          <a:xfrm>
            <a:off x="5986926" y="3239504"/>
            <a:ext cx="2298018" cy="1484728"/>
          </a:xfrm>
          <a:prstGeom prst="rect">
            <a:avLst/>
          </a:prstGeom>
        </p:spPr>
      </p:pic>
      <p:sp>
        <p:nvSpPr>
          <p:cNvPr id="43"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pic>
        <p:nvPicPr>
          <p:cNvPr id="7" name="Picture 6">
            <a:extLst>
              <a:ext uri="{FF2B5EF4-FFF2-40B4-BE49-F238E27FC236}">
                <a16:creationId xmlns:a16="http://schemas.microsoft.com/office/drawing/2014/main" id="{E6FA9B48-AEBD-4F10-AC8F-94BDF4669844}"/>
              </a:ext>
            </a:extLst>
          </p:cNvPr>
          <p:cNvPicPr>
            <a:picLocks noChangeAspect="1"/>
          </p:cNvPicPr>
          <p:nvPr/>
        </p:nvPicPr>
        <p:blipFill>
          <a:blip r:embed="rId3"/>
          <a:stretch>
            <a:fillRect/>
          </a:stretch>
        </p:blipFill>
        <p:spPr>
          <a:xfrm>
            <a:off x="5983323" y="1581986"/>
            <a:ext cx="2119985" cy="1484728"/>
          </a:xfrm>
          <a:prstGeom prst="rect">
            <a:avLst/>
          </a:prstGeom>
        </p:spPr>
      </p:pic>
      <p:pic>
        <p:nvPicPr>
          <p:cNvPr id="11" name="Picture 10">
            <a:extLst>
              <a:ext uri="{FF2B5EF4-FFF2-40B4-BE49-F238E27FC236}">
                <a16:creationId xmlns:a16="http://schemas.microsoft.com/office/drawing/2014/main" id="{AC4D790D-F29E-4CA7-81CC-F90718E510D8}"/>
              </a:ext>
            </a:extLst>
          </p:cNvPr>
          <p:cNvPicPr>
            <a:picLocks noChangeAspect="1"/>
          </p:cNvPicPr>
          <p:nvPr/>
        </p:nvPicPr>
        <p:blipFill>
          <a:blip r:embed="rId4"/>
          <a:stretch>
            <a:fillRect/>
          </a:stretch>
        </p:blipFill>
        <p:spPr>
          <a:xfrm>
            <a:off x="5986926" y="4897022"/>
            <a:ext cx="4308363" cy="1484728"/>
          </a:xfrm>
          <a:prstGeom prst="rect">
            <a:avLst/>
          </a:prstGeom>
        </p:spPr>
      </p:pic>
      <p:sp>
        <p:nvSpPr>
          <p:cNvPr id="13" name="TextBox 12">
            <a:extLst>
              <a:ext uri="{FF2B5EF4-FFF2-40B4-BE49-F238E27FC236}">
                <a16:creationId xmlns:a16="http://schemas.microsoft.com/office/drawing/2014/main" id="{74999EAC-8331-4024-813B-0E68E3C7ECD4}"/>
              </a:ext>
            </a:extLst>
          </p:cNvPr>
          <p:cNvSpPr txBox="1"/>
          <p:nvPr/>
        </p:nvSpPr>
        <p:spPr>
          <a:xfrm>
            <a:off x="560439" y="4375355"/>
            <a:ext cx="4309174" cy="923330"/>
          </a:xfrm>
          <a:prstGeom prst="rect">
            <a:avLst/>
          </a:prstGeom>
          <a:noFill/>
        </p:spPr>
        <p:txBody>
          <a:bodyPr wrap="square" rtlCol="0">
            <a:spAutoFit/>
          </a:bodyPr>
          <a:lstStyle/>
          <a:p>
            <a:r>
              <a:rPr lang="fr-FR"/>
              <a:t>Il existe 3 "types de chambres" distincts, 5 "groupes de quartiers" et enfin 218 quartiers. </a:t>
            </a:r>
            <a:endParaRPr lang="fr-FR" dirty="0"/>
          </a:p>
        </p:txBody>
      </p:sp>
    </p:spTree>
    <p:extLst>
      <p:ext uri="{BB962C8B-B14F-4D97-AF65-F5344CB8AC3E}">
        <p14:creationId xmlns:p14="http://schemas.microsoft.com/office/powerpoint/2010/main" val="2933664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0BDCBB-DB98-4A41-8921-6C1021ACF19E}"/>
              </a:ext>
            </a:extLst>
          </p:cNvPr>
          <p:cNvSpPr>
            <a:spLocks noGrp="1"/>
          </p:cNvSpPr>
          <p:nvPr>
            <p:ph type="title"/>
          </p:nvPr>
        </p:nvSpPr>
        <p:spPr>
          <a:xfrm>
            <a:off x="1188069" y="381935"/>
            <a:ext cx="4008583" cy="5974414"/>
          </a:xfrm>
        </p:spPr>
        <p:txBody>
          <a:bodyPr anchor="ctr">
            <a:normAutofit/>
          </a:bodyPr>
          <a:lstStyle/>
          <a:p>
            <a:r>
              <a:rPr lang="fr-FR" dirty="0">
                <a:solidFill>
                  <a:schemeClr val="bg1"/>
                </a:solidFill>
              </a:rPr>
              <a:t>Les 5 premiers et les 5 derniers prix moyens parmi les 218 quartiers. </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A1CAEC72-2525-45D3-8BF2-119BF4D8736D}"/>
              </a:ext>
            </a:extLst>
          </p:cNvPr>
          <p:cNvSpPr>
            <a:spLocks noGrp="1"/>
          </p:cNvSpPr>
          <p:nvPr>
            <p:ph idx="1"/>
          </p:nvPr>
        </p:nvSpPr>
        <p:spPr>
          <a:xfrm>
            <a:off x="6096000" y="381935"/>
            <a:ext cx="4986955" cy="5974415"/>
          </a:xfrm>
        </p:spPr>
        <p:txBody>
          <a:bodyPr anchor="ctr">
            <a:normAutofit/>
          </a:bodyPr>
          <a:lstStyle/>
          <a:p>
            <a:r>
              <a:rPr lang="fr-FR" sz="1800" dirty="0"/>
              <a:t>+--------------------+------------------+</a:t>
            </a:r>
          </a:p>
          <a:p>
            <a:r>
              <a:rPr lang="fr-FR" sz="1800" dirty="0"/>
              <a:t>|     </a:t>
            </a:r>
            <a:r>
              <a:rPr lang="fr-FR" sz="1800" dirty="0" err="1"/>
              <a:t>neighbourhood</a:t>
            </a:r>
            <a:r>
              <a:rPr lang="fr-FR" sz="1800" dirty="0"/>
              <a:t>|    </a:t>
            </a:r>
            <a:r>
              <a:rPr lang="fr-FR" sz="1800" dirty="0" err="1"/>
              <a:t>avg</a:t>
            </a:r>
            <a:r>
              <a:rPr lang="fr-FR" sz="1800" dirty="0"/>
              <a:t>(</a:t>
            </a:r>
            <a:r>
              <a:rPr lang="fr-FR" sz="1800" dirty="0" err="1"/>
              <a:t>price</a:t>
            </a:r>
            <a:r>
              <a:rPr lang="fr-FR" sz="1800" dirty="0"/>
              <a:t>)|</a:t>
            </a:r>
          </a:p>
          <a:p>
            <a:r>
              <a:rPr lang="fr-FR" sz="1800" dirty="0"/>
              <a:t>+--------------------+------------------+</a:t>
            </a:r>
          </a:p>
          <a:p>
            <a:r>
              <a:rPr lang="fr-FR" sz="1800" dirty="0"/>
              <a:t>|      New </a:t>
            </a:r>
            <a:r>
              <a:rPr lang="fr-FR" sz="1800" dirty="0" err="1"/>
              <a:t>Dorp</a:t>
            </a:r>
            <a:r>
              <a:rPr lang="fr-FR" sz="1800" dirty="0"/>
              <a:t> Beach|        38.0|</a:t>
            </a:r>
          </a:p>
          <a:p>
            <a:r>
              <a:rPr lang="fr-FR" sz="1800" dirty="0"/>
              <a:t>|         Little Neck|	42.33|</a:t>
            </a:r>
          </a:p>
          <a:p>
            <a:r>
              <a:rPr lang="fr-FR" sz="1800" dirty="0"/>
              <a:t>|         </a:t>
            </a:r>
            <a:r>
              <a:rPr lang="fr-FR" sz="1800" dirty="0" err="1"/>
              <a:t>Bull's</a:t>
            </a:r>
            <a:r>
              <a:rPr lang="fr-FR" sz="1800" dirty="0"/>
              <a:t> Head|              48.0|</a:t>
            </a:r>
          </a:p>
          <a:p>
            <a:r>
              <a:rPr lang="fr-FR" sz="1800" dirty="0"/>
              <a:t>|             </a:t>
            </a:r>
            <a:r>
              <a:rPr lang="fr-FR" sz="1800" dirty="0" err="1"/>
              <a:t>Tremont</a:t>
            </a:r>
            <a:r>
              <a:rPr lang="fr-FR" sz="1800" dirty="0"/>
              <a:t>|              49.9|</a:t>
            </a:r>
          </a:p>
          <a:p>
            <a:r>
              <a:rPr lang="fr-FR" sz="1800" dirty="0"/>
              <a:t>|         </a:t>
            </a:r>
            <a:r>
              <a:rPr lang="fr-FR" sz="1800" dirty="0" err="1"/>
              <a:t>Hunts</a:t>
            </a:r>
            <a:r>
              <a:rPr lang="fr-FR" sz="1800" dirty="0"/>
              <a:t> Point|           51.81|</a:t>
            </a:r>
          </a:p>
          <a:p>
            <a:r>
              <a:rPr lang="fr-FR" sz="1800" dirty="0"/>
              <a:t>|                </a:t>
            </a:r>
            <a:r>
              <a:rPr lang="fr-FR" sz="1800" dirty="0" err="1"/>
              <a:t>SoHo</a:t>
            </a:r>
            <a:r>
              <a:rPr lang="fr-FR" sz="1800" dirty="0"/>
              <a:t>|	281.30|</a:t>
            </a:r>
          </a:p>
          <a:p>
            <a:r>
              <a:rPr lang="fr-FR" sz="1800" dirty="0"/>
              <a:t>|   </a:t>
            </a:r>
            <a:r>
              <a:rPr lang="fr-FR" sz="1800" dirty="0" err="1"/>
              <a:t>Flatiron</a:t>
            </a:r>
            <a:r>
              <a:rPr lang="fr-FR" sz="1800" dirty="0"/>
              <a:t> District|	291.48|</a:t>
            </a:r>
          </a:p>
          <a:p>
            <a:r>
              <a:rPr lang="fr-FR" sz="1800" dirty="0"/>
              <a:t>|                </a:t>
            </a:r>
            <a:r>
              <a:rPr lang="fr-FR" sz="1800" dirty="0" err="1"/>
              <a:t>NoHo</a:t>
            </a:r>
            <a:r>
              <a:rPr lang="fr-FR" sz="1800" dirty="0"/>
              <a:t>| 	298.45|</a:t>
            </a:r>
          </a:p>
          <a:p>
            <a:r>
              <a:rPr lang="fr-FR" sz="1800" dirty="0"/>
              <a:t>|             </a:t>
            </a:r>
            <a:r>
              <a:rPr lang="fr-FR" sz="1800" dirty="0" err="1"/>
              <a:t>Tribeca</a:t>
            </a:r>
            <a:r>
              <a:rPr lang="fr-FR" sz="1800" dirty="0"/>
              <a:t>|             460.3|</a:t>
            </a:r>
          </a:p>
          <a:p>
            <a:r>
              <a:rPr lang="fr-FR" sz="1800" dirty="0"/>
              <a:t>|            </a:t>
            </a:r>
            <a:r>
              <a:rPr lang="fr-FR" sz="1800" dirty="0" err="1"/>
              <a:t>Sea</a:t>
            </a:r>
            <a:r>
              <a:rPr lang="fr-FR" sz="1800" dirty="0"/>
              <a:t> </a:t>
            </a:r>
            <a:r>
              <a:rPr lang="fr-FR" sz="1800" dirty="0" err="1"/>
              <a:t>Gate</a:t>
            </a:r>
            <a:r>
              <a:rPr lang="fr-FR" sz="1800" dirty="0"/>
              <a:t>|             482.5|</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648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19EC9D-994D-438A-BDF3-3CC54E89678F}"/>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fr-FR" sz="4000" b="1" i="0" kern="1200" cap="all" baseline="0" dirty="0">
                <a:solidFill>
                  <a:schemeClr val="bg1"/>
                </a:solidFill>
                <a:latin typeface="+mj-lt"/>
                <a:ea typeface="+mj-ea"/>
                <a:cs typeface="+mj-cs"/>
              </a:rPr>
              <a:t>Répartition du prix entre les types de chambres et les groupes de voisinage</a:t>
            </a:r>
            <a:endParaRPr lang="en-US" sz="4000" b="1" i="0" kern="1200" cap="all" baseline="0" dirty="0">
              <a:solidFill>
                <a:schemeClr val="bg1"/>
              </a:solidFill>
              <a:latin typeface="+mj-lt"/>
              <a:ea typeface="+mj-ea"/>
              <a:cs typeface="+mj-cs"/>
            </a:endParaRPr>
          </a:p>
        </p:txBody>
      </p:sp>
      <p:sp>
        <p:nvSpPr>
          <p:cNvPr id="19"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49D65E6-7A4F-41E6-9906-261BE960E905}"/>
              </a:ext>
            </a:extLst>
          </p:cNvPr>
          <p:cNvPicPr>
            <a:picLocks noChangeAspect="1"/>
          </p:cNvPicPr>
          <p:nvPr/>
        </p:nvPicPr>
        <p:blipFill>
          <a:blip r:embed="rId2"/>
          <a:stretch>
            <a:fillRect/>
          </a:stretch>
        </p:blipFill>
        <p:spPr>
          <a:xfrm>
            <a:off x="5986915" y="1738538"/>
            <a:ext cx="3637087" cy="1484728"/>
          </a:xfrm>
          <a:prstGeom prst="rect">
            <a:avLst/>
          </a:prstGeom>
        </p:spPr>
      </p:pic>
      <p:sp>
        <p:nvSpPr>
          <p:cNvPr id="23"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pic>
        <p:nvPicPr>
          <p:cNvPr id="8" name="Content Placeholder 7">
            <a:extLst>
              <a:ext uri="{FF2B5EF4-FFF2-40B4-BE49-F238E27FC236}">
                <a16:creationId xmlns:a16="http://schemas.microsoft.com/office/drawing/2014/main" id="{7EBBC5A6-6580-4E9C-BC77-841C80732F37}"/>
              </a:ext>
            </a:extLst>
          </p:cNvPr>
          <p:cNvPicPr>
            <a:picLocks noGrp="1" noChangeAspect="1"/>
          </p:cNvPicPr>
          <p:nvPr>
            <p:ph sz="half" idx="2"/>
          </p:nvPr>
        </p:nvPicPr>
        <p:blipFill>
          <a:blip r:embed="rId3"/>
          <a:stretch>
            <a:fillRect/>
          </a:stretch>
        </p:blipFill>
        <p:spPr>
          <a:xfrm>
            <a:off x="5994001" y="3426588"/>
            <a:ext cx="3087643" cy="1484728"/>
          </a:xfrm>
          <a:prstGeom prst="rect">
            <a:avLst/>
          </a:prstGeom>
        </p:spPr>
      </p:pic>
      <p:pic>
        <p:nvPicPr>
          <p:cNvPr id="6" name="Content Placeholder 5">
            <a:extLst>
              <a:ext uri="{FF2B5EF4-FFF2-40B4-BE49-F238E27FC236}">
                <a16:creationId xmlns:a16="http://schemas.microsoft.com/office/drawing/2014/main" id="{3AD20F7A-476C-41D0-9D70-91444E074E01}"/>
              </a:ext>
            </a:extLst>
          </p:cNvPr>
          <p:cNvPicPr>
            <a:picLocks noGrp="1" noChangeAspect="1"/>
          </p:cNvPicPr>
          <p:nvPr>
            <p:ph sz="half" idx="1"/>
          </p:nvPr>
        </p:nvPicPr>
        <p:blipFill>
          <a:blip r:embed="rId4"/>
          <a:stretch>
            <a:fillRect/>
          </a:stretch>
        </p:blipFill>
        <p:spPr>
          <a:xfrm>
            <a:off x="5986926" y="5114639"/>
            <a:ext cx="5569864" cy="1049494"/>
          </a:xfrm>
          <a:prstGeom prst="rect">
            <a:avLst/>
          </a:prstGeom>
        </p:spPr>
      </p:pic>
    </p:spTree>
    <p:extLst>
      <p:ext uri="{BB962C8B-B14F-4D97-AF65-F5344CB8AC3E}">
        <p14:creationId xmlns:p14="http://schemas.microsoft.com/office/powerpoint/2010/main" val="1793846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8E00F-BB3E-4A0D-8545-891EEC8772F5}"/>
              </a:ext>
            </a:extLst>
          </p:cNvPr>
          <p:cNvSpPr>
            <a:spLocks noGrp="1"/>
          </p:cNvSpPr>
          <p:nvPr>
            <p:ph type="title"/>
          </p:nvPr>
        </p:nvSpPr>
        <p:spPr>
          <a:xfrm>
            <a:off x="838199" y="834315"/>
            <a:ext cx="10550025" cy="1182927"/>
          </a:xfrm>
        </p:spPr>
        <p:txBody>
          <a:bodyPr anchor="b">
            <a:normAutofit/>
          </a:bodyPr>
          <a:lstStyle/>
          <a:p>
            <a:r>
              <a:rPr lang="fr-FR" sz="6600" dirty="0"/>
              <a:t>Windows avec </a:t>
            </a:r>
            <a:r>
              <a:rPr lang="fr-FR" sz="6600" dirty="0" err="1"/>
              <a:t>Pyspark</a:t>
            </a:r>
            <a:endParaRPr lang="fr-FR" sz="6600" dirty="0"/>
          </a:p>
        </p:txBody>
      </p:sp>
      <p:cxnSp>
        <p:nvCxnSpPr>
          <p:cNvPr id="25" name="Straight Connector 24">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7F8259EA-5A89-4F5B-A1B1-BC42A8FEC68C}"/>
              </a:ext>
            </a:extLst>
          </p:cNvPr>
          <p:cNvSpPr>
            <a:spLocks noGrp="1"/>
          </p:cNvSpPr>
          <p:nvPr>
            <p:ph idx="1"/>
          </p:nvPr>
        </p:nvSpPr>
        <p:spPr>
          <a:xfrm>
            <a:off x="676062" y="1993561"/>
            <a:ext cx="10550025" cy="3677348"/>
          </a:xfrm>
        </p:spPr>
        <p:txBody>
          <a:bodyPr anchor="t">
            <a:normAutofit/>
          </a:bodyPr>
          <a:lstStyle/>
          <a:p>
            <a:r>
              <a:rPr lang="fr-FR" sz="1700" dirty="0"/>
              <a:t>+-------------------+--------------+-----------+-----+--------------+-----------------+-----------------+----------------+---------------+</a:t>
            </a:r>
          </a:p>
          <a:p>
            <a:r>
              <a:rPr lang="fr-FR" sz="1700" dirty="0"/>
              <a:t>|</a:t>
            </a:r>
            <a:r>
              <a:rPr lang="fr-FR" sz="1700" dirty="0" err="1"/>
              <a:t>neighbourhood_group</a:t>
            </a:r>
            <a:r>
              <a:rPr lang="fr-FR" sz="1700" dirty="0"/>
              <a:t>| </a:t>
            </a:r>
            <a:r>
              <a:rPr lang="fr-FR" sz="1700" dirty="0" err="1"/>
              <a:t>neighbourhood</a:t>
            </a:r>
            <a:r>
              <a:rPr lang="fr-FR" sz="1700" dirty="0"/>
              <a:t>|  room_type|price|minimum_nights|number_of_reviews|reviews_per_month|availability_365|Room_Popularity|</a:t>
            </a:r>
          </a:p>
          <a:p>
            <a:r>
              <a:rPr lang="fr-FR" sz="1700" dirty="0"/>
              <a:t>+-------------------+--------------+-----------+-----+--------------+-----------------+-----------------+----------------+---------------+</a:t>
            </a:r>
          </a:p>
          <a:p>
            <a:r>
              <a:rPr lang="fr-FR" sz="1700" dirty="0"/>
              <a:t>|           Brooklyn|      </a:t>
            </a:r>
            <a:r>
              <a:rPr lang="fr-FR" sz="1700" dirty="0" err="1"/>
              <a:t>Bushwick|Shared</a:t>
            </a:r>
            <a:r>
              <a:rPr lang="fr-FR" sz="1700" dirty="0"/>
              <a:t> room|    0|            30|                2|             0.11|             333|              2|</a:t>
            </a:r>
          </a:p>
          <a:p>
            <a:r>
              <a:rPr lang="fr-FR" sz="1700" dirty="0"/>
              <a:t>|           Brooklyn|      </a:t>
            </a:r>
            <a:r>
              <a:rPr lang="fr-FR" sz="1700" dirty="0" err="1"/>
              <a:t>Bushwick|Shared</a:t>
            </a:r>
            <a:r>
              <a:rPr lang="fr-FR" sz="1700" dirty="0"/>
              <a:t> room|    0|            30|                5|             0.26|             139|              2|</a:t>
            </a:r>
          </a:p>
          <a:p>
            <a:r>
              <a:rPr lang="fr-FR" sz="1700" dirty="0"/>
              <a:t>|          </a:t>
            </a:r>
            <a:r>
              <a:rPr lang="fr-FR" sz="1700" dirty="0" err="1"/>
              <a:t>Manhattan|Hell's</a:t>
            </a:r>
            <a:r>
              <a:rPr lang="fr-FR" sz="1700" dirty="0"/>
              <a:t> </a:t>
            </a:r>
            <a:r>
              <a:rPr lang="fr-FR" sz="1700" dirty="0" err="1"/>
              <a:t>Kitchen|Shared</a:t>
            </a:r>
            <a:r>
              <a:rPr lang="fr-FR" sz="1700" dirty="0"/>
              <a:t> room|   10|             1|                2|             0.08|               0|              3|</a:t>
            </a:r>
          </a:p>
          <a:p>
            <a:r>
              <a:rPr lang="fr-FR" sz="1700" dirty="0"/>
              <a:t>|      Staten Island| Randall </a:t>
            </a:r>
            <a:r>
              <a:rPr lang="fr-FR" sz="1700" dirty="0" err="1"/>
              <a:t>Manor|Shared</a:t>
            </a:r>
            <a:r>
              <a:rPr lang="fr-FR" sz="1700" dirty="0"/>
              <a:t> room|   13|             1|                9|             5.51|               8|              4|</a:t>
            </a:r>
          </a:p>
          <a:p>
            <a:r>
              <a:rPr lang="fr-FR" sz="1700" dirty="0"/>
              <a:t>|           Brooklyn|      </a:t>
            </a:r>
            <a:r>
              <a:rPr lang="fr-FR" sz="1700" dirty="0" err="1"/>
              <a:t>Bushwick|Shared</a:t>
            </a:r>
            <a:r>
              <a:rPr lang="fr-FR" sz="1700" dirty="0"/>
              <a:t> room|   15|            30|                3|             0.16|             344|              6|</a:t>
            </a:r>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4ED785C8-20DF-4128-890F-62CE2A4BC5FA}"/>
              </a:ext>
            </a:extLst>
          </p:cNvPr>
          <p:cNvSpPr txBox="1"/>
          <p:nvPr/>
        </p:nvSpPr>
        <p:spPr>
          <a:xfrm>
            <a:off x="838199" y="5941289"/>
            <a:ext cx="10160063" cy="646331"/>
          </a:xfrm>
          <a:prstGeom prst="rect">
            <a:avLst/>
          </a:prstGeom>
          <a:noFill/>
        </p:spPr>
        <p:txBody>
          <a:bodyPr wrap="square" rtlCol="0">
            <a:spAutoFit/>
          </a:bodyPr>
          <a:lstStyle/>
          <a:p>
            <a:r>
              <a:rPr lang="fr-FR" dirty="0"/>
              <a:t>W1: On a crée une nouvelle colonne intitulée "</a:t>
            </a:r>
            <a:r>
              <a:rPr lang="fr-FR" dirty="0" err="1"/>
              <a:t>Room_Popularity</a:t>
            </a:r>
            <a:r>
              <a:rPr lang="fr-FR" dirty="0"/>
              <a:t>". Il s'agit d'une approximation pour nous montrer la popularité de chaque type de chambre dans un quartier particulier.</a:t>
            </a:r>
          </a:p>
        </p:txBody>
      </p:sp>
    </p:spTree>
    <p:extLst>
      <p:ext uri="{BB962C8B-B14F-4D97-AF65-F5344CB8AC3E}">
        <p14:creationId xmlns:p14="http://schemas.microsoft.com/office/powerpoint/2010/main" val="4285392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8E00F-BB3E-4A0D-8545-891EEC8772F5}"/>
              </a:ext>
            </a:extLst>
          </p:cNvPr>
          <p:cNvSpPr>
            <a:spLocks noGrp="1"/>
          </p:cNvSpPr>
          <p:nvPr>
            <p:ph type="title"/>
          </p:nvPr>
        </p:nvSpPr>
        <p:spPr>
          <a:xfrm>
            <a:off x="838199" y="834315"/>
            <a:ext cx="10550025" cy="1182927"/>
          </a:xfrm>
        </p:spPr>
        <p:txBody>
          <a:bodyPr anchor="b">
            <a:normAutofit/>
          </a:bodyPr>
          <a:lstStyle/>
          <a:p>
            <a:r>
              <a:rPr lang="fr-FR" sz="6600" dirty="0"/>
              <a:t>Windows avec </a:t>
            </a:r>
            <a:r>
              <a:rPr lang="fr-FR" sz="6600" dirty="0" err="1"/>
              <a:t>Pyspark</a:t>
            </a:r>
            <a:endParaRPr lang="fr-FR" sz="6600" dirty="0"/>
          </a:p>
        </p:txBody>
      </p:sp>
      <p:cxnSp>
        <p:nvCxnSpPr>
          <p:cNvPr id="25" name="Straight Connector 24">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7F8259EA-5A89-4F5B-A1B1-BC42A8FEC68C}"/>
              </a:ext>
            </a:extLst>
          </p:cNvPr>
          <p:cNvSpPr>
            <a:spLocks noGrp="1"/>
          </p:cNvSpPr>
          <p:nvPr>
            <p:ph idx="1"/>
          </p:nvPr>
        </p:nvSpPr>
        <p:spPr>
          <a:xfrm>
            <a:off x="676062" y="1993561"/>
            <a:ext cx="10677739" cy="2999957"/>
          </a:xfrm>
        </p:spPr>
        <p:txBody>
          <a:bodyPr anchor="t">
            <a:normAutofit fontScale="85000" lnSpcReduction="10000"/>
          </a:bodyPr>
          <a:lstStyle/>
          <a:p>
            <a:r>
              <a:rPr lang="fr-FR" sz="1700" dirty="0"/>
              <a:t>+-------------------+----------------+---------------+-----+--------------+-----------------+-----------------+----------------+------------------------+</a:t>
            </a:r>
          </a:p>
          <a:p>
            <a:r>
              <a:rPr lang="fr-FR" sz="1700" dirty="0"/>
              <a:t>|</a:t>
            </a:r>
            <a:r>
              <a:rPr lang="fr-FR" sz="1700" dirty="0" err="1"/>
              <a:t>neighbourhood_group</a:t>
            </a:r>
            <a:r>
              <a:rPr lang="fr-FR" sz="1700" dirty="0"/>
              <a:t>|   </a:t>
            </a:r>
            <a:r>
              <a:rPr lang="fr-FR" sz="1700" dirty="0" err="1"/>
              <a:t>neighbourhood</a:t>
            </a:r>
            <a:r>
              <a:rPr lang="fr-FR" sz="1700" dirty="0"/>
              <a:t>|      room_type|price|minimum_nights|number_of_reviews|reviews_per_month|availability_365|Neighbourhood_Popularity|</a:t>
            </a:r>
          </a:p>
          <a:p>
            <a:r>
              <a:rPr lang="fr-FR" sz="1700" dirty="0"/>
              <a:t>+-------------------+----------------+---------------+-----+--------------+-----------------+-----------------+----------------+------------------------+</a:t>
            </a:r>
          </a:p>
          <a:p>
            <a:r>
              <a:rPr lang="fr-FR" sz="1700" dirty="0"/>
              <a:t>|             Queens|         Astoria|   </a:t>
            </a:r>
            <a:r>
              <a:rPr lang="fr-FR" sz="1700" dirty="0" err="1"/>
              <a:t>Private</a:t>
            </a:r>
            <a:r>
              <a:rPr lang="fr-FR" sz="1700" dirty="0"/>
              <a:t> room|10000|           100|                2|             0.04|               0|                    4572|</a:t>
            </a:r>
          </a:p>
          <a:p>
            <a:r>
              <a:rPr lang="fr-FR" sz="1700" dirty="0"/>
              <a:t>|             Queens|         </a:t>
            </a:r>
            <a:r>
              <a:rPr lang="fr-FR" sz="1700" dirty="0" err="1"/>
              <a:t>Bayside|Entire</a:t>
            </a:r>
            <a:r>
              <a:rPr lang="fr-FR" sz="1700" dirty="0"/>
              <a:t> home/</a:t>
            </a:r>
            <a:r>
              <a:rPr lang="fr-FR" sz="1700" dirty="0" err="1"/>
              <a:t>apt</a:t>
            </a:r>
            <a:r>
              <a:rPr lang="fr-FR" sz="1700" dirty="0"/>
              <a:t>| 2600|             6|                3|             1.73|             362|                    4572|</a:t>
            </a:r>
          </a:p>
          <a:p>
            <a:r>
              <a:rPr lang="fr-FR" sz="1700" dirty="0"/>
              <a:t>|             Queens|         Astoria|    </a:t>
            </a:r>
            <a:r>
              <a:rPr lang="fr-FR" sz="1700" dirty="0" err="1"/>
              <a:t>Shared</a:t>
            </a:r>
            <a:r>
              <a:rPr lang="fr-FR" sz="1700" dirty="0"/>
              <a:t> room| 1800|             3|                5|             0.13|              90|                    4572|</a:t>
            </a:r>
          </a:p>
          <a:p>
            <a:r>
              <a:rPr lang="fr-FR" sz="1700" dirty="0"/>
              <a:t>|             </a:t>
            </a:r>
            <a:r>
              <a:rPr lang="fr-FR" sz="1700" dirty="0" err="1"/>
              <a:t>Queens|Long</a:t>
            </a:r>
            <a:r>
              <a:rPr lang="fr-FR" sz="1700" dirty="0"/>
              <a:t> Island City|    </a:t>
            </a:r>
            <a:r>
              <a:rPr lang="fr-FR" sz="1700" dirty="0" err="1"/>
              <a:t>Shared</a:t>
            </a:r>
            <a:r>
              <a:rPr lang="fr-FR" sz="1700" dirty="0"/>
              <a:t> room| 1250|             1|                1|             0.06|             173|                    4572|</a:t>
            </a:r>
          </a:p>
          <a:p>
            <a:r>
              <a:rPr lang="fr-FR" sz="1700" dirty="0"/>
              <a:t>|             Queens|       </a:t>
            </a:r>
            <a:r>
              <a:rPr lang="fr-FR" sz="1700" dirty="0" err="1"/>
              <a:t>Briarwood|Entire</a:t>
            </a:r>
            <a:r>
              <a:rPr lang="fr-FR" sz="1700" dirty="0"/>
              <a:t> home/</a:t>
            </a:r>
            <a:r>
              <a:rPr lang="fr-FR" sz="1700" dirty="0" err="1"/>
              <a:t>apt</a:t>
            </a:r>
            <a:r>
              <a:rPr lang="fr-FR" sz="1700" dirty="0"/>
              <a:t>| 1000|             2|                5|             0.27|             365|                    4572|</a:t>
            </a:r>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4ED785C8-20DF-4128-890F-62CE2A4BC5FA}"/>
              </a:ext>
            </a:extLst>
          </p:cNvPr>
          <p:cNvSpPr txBox="1"/>
          <p:nvPr/>
        </p:nvSpPr>
        <p:spPr>
          <a:xfrm>
            <a:off x="626099" y="4993518"/>
            <a:ext cx="10160063" cy="646331"/>
          </a:xfrm>
          <a:prstGeom prst="rect">
            <a:avLst/>
          </a:prstGeom>
          <a:noFill/>
        </p:spPr>
        <p:txBody>
          <a:bodyPr wrap="square" rtlCol="0">
            <a:spAutoFit/>
          </a:bodyPr>
          <a:lstStyle/>
          <a:p>
            <a:r>
              <a:rPr lang="fr-FR" dirty="0"/>
              <a:t>W2 présente une nouvelle colonne intitulée "</a:t>
            </a:r>
            <a:r>
              <a:rPr lang="fr-FR" dirty="0" err="1"/>
              <a:t>Neighbourhood</a:t>
            </a:r>
            <a:r>
              <a:rPr lang="fr-FR" dirty="0"/>
              <a:t> </a:t>
            </a:r>
            <a:r>
              <a:rPr lang="fr-FR" dirty="0" err="1"/>
              <a:t>Popularity</a:t>
            </a:r>
            <a:r>
              <a:rPr lang="fr-FR" dirty="0"/>
              <a:t>". Il s'agit d'une approximation pour nous montrer à quel point un groupe de voisinage est requis.</a:t>
            </a:r>
          </a:p>
        </p:txBody>
      </p:sp>
    </p:spTree>
    <p:extLst>
      <p:ext uri="{BB962C8B-B14F-4D97-AF65-F5344CB8AC3E}">
        <p14:creationId xmlns:p14="http://schemas.microsoft.com/office/powerpoint/2010/main" val="363406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C6D20C-A84A-4E65-A4F4-01ACC9BC866E}"/>
              </a:ext>
            </a:extLst>
          </p:cNvPr>
          <p:cNvSpPr>
            <a:spLocks noGrp="1"/>
          </p:cNvSpPr>
          <p:nvPr>
            <p:ph type="title"/>
          </p:nvPr>
        </p:nvSpPr>
        <p:spPr>
          <a:xfrm>
            <a:off x="6392583" y="501651"/>
            <a:ext cx="4414848" cy="1716255"/>
          </a:xfrm>
        </p:spPr>
        <p:txBody>
          <a:bodyPr anchor="b">
            <a:normAutofit/>
          </a:bodyPr>
          <a:lstStyle/>
          <a:p>
            <a:r>
              <a:rPr lang="fr-FR" sz="5400"/>
              <a:t>Carte de New York</a:t>
            </a:r>
          </a:p>
        </p:txBody>
      </p:sp>
      <p:sp>
        <p:nvSpPr>
          <p:cNvPr id="26" name="Rectangle 1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Map&#10;&#10;Description automatically generated">
            <a:extLst>
              <a:ext uri="{FF2B5EF4-FFF2-40B4-BE49-F238E27FC236}">
                <a16:creationId xmlns:a16="http://schemas.microsoft.com/office/drawing/2014/main" id="{1141A504-DB22-4A54-AA32-48AACEA65D1C}"/>
              </a:ext>
            </a:extLst>
          </p:cNvPr>
          <p:cNvPicPr>
            <a:picLocks noChangeAspect="1"/>
          </p:cNvPicPr>
          <p:nvPr/>
        </p:nvPicPr>
        <p:blipFill rotWithShape="1">
          <a:blip r:embed="rId2"/>
          <a:srcRect l="15283" r="32783" b="-2"/>
          <a:stretch/>
        </p:blipFill>
        <p:spPr>
          <a:xfrm>
            <a:off x="279143" y="299509"/>
            <a:ext cx="5221625" cy="6258983"/>
          </a:xfrm>
          <a:prstGeom prst="rect">
            <a:avLst/>
          </a:prstGeom>
        </p:spPr>
      </p:pic>
      <p:sp>
        <p:nvSpPr>
          <p:cNvPr id="27" name="Content Placeholder 9">
            <a:extLst>
              <a:ext uri="{FF2B5EF4-FFF2-40B4-BE49-F238E27FC236}">
                <a16:creationId xmlns:a16="http://schemas.microsoft.com/office/drawing/2014/main" id="{465030DA-6BD6-49D5-A247-20CB7B9D3662}"/>
              </a:ext>
            </a:extLst>
          </p:cNvPr>
          <p:cNvSpPr>
            <a:spLocks noGrp="1"/>
          </p:cNvSpPr>
          <p:nvPr>
            <p:ph idx="1"/>
          </p:nvPr>
        </p:nvSpPr>
        <p:spPr>
          <a:xfrm>
            <a:off x="6392583" y="2645922"/>
            <a:ext cx="4434721" cy="3710427"/>
          </a:xfrm>
        </p:spPr>
        <p:txBody>
          <a:bodyPr anchor="t">
            <a:normAutofit/>
          </a:bodyPr>
          <a:lstStyle/>
          <a:p>
            <a:r>
              <a:rPr lang="fr-FR" sz="1800" dirty="0"/>
              <a:t>Il s'agit d'une carte interactive (dans le notebook Python). Chaque point noir est cliquable et vous indique dans quel quartier il se trouve ainsi que le prix en moyenne.</a:t>
            </a:r>
            <a:endParaRPr lang="en-US" sz="1800" dirty="0"/>
          </a:p>
        </p:txBody>
      </p:sp>
      <p:cxnSp>
        <p:nvCxnSpPr>
          <p:cNvPr id="28"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134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D0CFC-32D8-44D1-869A-0F47AB18DC74}"/>
              </a:ext>
            </a:extLst>
          </p:cNvPr>
          <p:cNvSpPr>
            <a:spLocks noGrp="1"/>
          </p:cNvSpPr>
          <p:nvPr>
            <p:ph type="title"/>
          </p:nvPr>
        </p:nvSpPr>
        <p:spPr>
          <a:xfrm>
            <a:off x="6412091" y="501651"/>
            <a:ext cx="4395340" cy="1716255"/>
          </a:xfrm>
        </p:spPr>
        <p:txBody>
          <a:bodyPr anchor="b">
            <a:normAutofit/>
          </a:bodyPr>
          <a:lstStyle/>
          <a:p>
            <a:pPr algn="ctr"/>
            <a:r>
              <a:rPr lang="fr-FR" sz="5400" dirty="0"/>
              <a:t>Base de données</a:t>
            </a:r>
          </a:p>
        </p:txBody>
      </p:sp>
      <p:sp>
        <p:nvSpPr>
          <p:cNvPr id="37" name="Rectangle 36">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E7E8430-469C-4D12-A34F-A9DF977D3F7F}"/>
              </a:ext>
            </a:extLst>
          </p:cNvPr>
          <p:cNvPicPr>
            <a:picLocks noChangeAspect="1"/>
          </p:cNvPicPr>
          <p:nvPr/>
        </p:nvPicPr>
        <p:blipFill>
          <a:blip r:embed="rId2"/>
          <a:stretch>
            <a:fillRect/>
          </a:stretch>
        </p:blipFill>
        <p:spPr>
          <a:xfrm>
            <a:off x="115731" y="1978169"/>
            <a:ext cx="5548448" cy="2901662"/>
          </a:xfrm>
          <a:prstGeom prst="rect">
            <a:avLst/>
          </a:prstGeom>
        </p:spPr>
      </p:pic>
      <p:sp>
        <p:nvSpPr>
          <p:cNvPr id="3" name="Content Placeholder 2">
            <a:extLst>
              <a:ext uri="{FF2B5EF4-FFF2-40B4-BE49-F238E27FC236}">
                <a16:creationId xmlns:a16="http://schemas.microsoft.com/office/drawing/2014/main" id="{D1B8B72C-710D-4784-8F60-B8F0005F103C}"/>
              </a:ext>
            </a:extLst>
          </p:cNvPr>
          <p:cNvSpPr>
            <a:spLocks noGrp="1"/>
          </p:cNvSpPr>
          <p:nvPr>
            <p:ph idx="1"/>
          </p:nvPr>
        </p:nvSpPr>
        <p:spPr>
          <a:xfrm>
            <a:off x="6392583" y="2645922"/>
            <a:ext cx="4434721" cy="3710427"/>
          </a:xfrm>
        </p:spPr>
        <p:txBody>
          <a:bodyPr anchor="t">
            <a:normAutofit/>
          </a:bodyPr>
          <a:lstStyle/>
          <a:p>
            <a:r>
              <a:rPr lang="fr-FR" sz="1800" dirty="0">
                <a:latin typeface="Bookman Old Style" panose="02050604050505020204" pitchFamily="18" charset="0"/>
              </a:rPr>
              <a:t>Cette base de données représente les données de l'Air </a:t>
            </a:r>
            <a:r>
              <a:rPr lang="fr-FR" sz="1800" dirty="0" err="1">
                <a:latin typeface="Bookman Old Style" panose="02050604050505020204" pitchFamily="18" charset="0"/>
              </a:rPr>
              <a:t>BnB</a:t>
            </a:r>
            <a:r>
              <a:rPr lang="fr-FR" sz="1800" dirty="0">
                <a:latin typeface="Bookman Old Style" panose="02050604050505020204" pitchFamily="18" charset="0"/>
              </a:rPr>
              <a:t> à New York pour 2019.  L'image de gauche montre la liste des variables.</a:t>
            </a:r>
          </a:p>
          <a:p>
            <a:r>
              <a:rPr lang="fr-FR" sz="1800" dirty="0">
                <a:latin typeface="Bookman Old Style" panose="02050604050505020204" pitchFamily="18" charset="0"/>
              </a:rPr>
              <a:t>Lien vers la base de données</a:t>
            </a:r>
            <a:r>
              <a:rPr lang="fr-FR" sz="1800" dirty="0"/>
              <a:t>: </a:t>
            </a:r>
            <a:r>
              <a:rPr lang="fr-FR" sz="1800" dirty="0">
                <a:effectLst/>
                <a:latin typeface="Bookman Old Style" panose="02050604050505020204" pitchFamily="18" charset="0"/>
                <a:hlinkClick r:id="rId3"/>
              </a:rPr>
              <a:t>https://www.kaggle.com/dgomonov/new-york-city-airbnb-open-data?select=AB_NYC_2019.csv</a:t>
            </a:r>
            <a:endParaRPr lang="fr-FR" sz="1800" dirty="0">
              <a:effectLst/>
              <a:latin typeface="Bookman Old Style" panose="02050604050505020204" pitchFamily="18" charset="0"/>
            </a:endParaRPr>
          </a:p>
          <a:p>
            <a:endParaRPr lang="fr-FR" sz="1800" dirty="0"/>
          </a:p>
        </p:txBody>
      </p:sp>
      <p:cxnSp>
        <p:nvCxnSpPr>
          <p:cNvPr id="39" name="Straight Connector 3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025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41818-0639-4ADE-A35E-3EC9C839D0A3}"/>
              </a:ext>
            </a:extLst>
          </p:cNvPr>
          <p:cNvSpPr>
            <a:spLocks noGrp="1"/>
          </p:cNvSpPr>
          <p:nvPr>
            <p:ph type="title"/>
          </p:nvPr>
        </p:nvSpPr>
        <p:spPr>
          <a:xfrm>
            <a:off x="1256275" y="3655371"/>
            <a:ext cx="9679449" cy="1463136"/>
          </a:xfrm>
        </p:spPr>
        <p:txBody>
          <a:bodyPr vert="horz" lIns="91440" tIns="45720" rIns="91440" bIns="45720" rtlCol="0" anchor="b">
            <a:normAutofit/>
          </a:bodyPr>
          <a:lstStyle/>
          <a:p>
            <a:pPr algn="ctr"/>
            <a:r>
              <a:rPr lang="en-US" sz="4700" b="1" i="0" kern="1200" cap="all" baseline="0" dirty="0">
                <a:solidFill>
                  <a:schemeClr val="bg1"/>
                </a:solidFill>
                <a:latin typeface="+mj-lt"/>
                <a:ea typeface="+mj-ea"/>
                <a:cs typeface="+mj-cs"/>
              </a:rPr>
              <a:t>Capture de base de </a:t>
            </a:r>
            <a:r>
              <a:rPr lang="en-US" sz="4700" b="1" i="0" kern="1200" cap="all" baseline="0" dirty="0" err="1">
                <a:solidFill>
                  <a:schemeClr val="bg1"/>
                </a:solidFill>
                <a:latin typeface="+mj-lt"/>
                <a:ea typeface="+mj-ea"/>
                <a:cs typeface="+mj-cs"/>
              </a:rPr>
              <a:t>données</a:t>
            </a:r>
            <a:endParaRPr lang="en-US" sz="4700" b="1" i="0" kern="1200" cap="all" baseline="0" dirty="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BB3B7829-D379-47C1-A994-2A25902C8EE2}"/>
              </a:ext>
            </a:extLst>
          </p:cNvPr>
          <p:cNvPicPr>
            <a:picLocks noGrp="1" noChangeAspect="1"/>
          </p:cNvPicPr>
          <p:nvPr>
            <p:ph idx="1"/>
          </p:nvPr>
        </p:nvPicPr>
        <p:blipFill rotWithShape="1">
          <a:blip r:embed="rId2"/>
          <a:srcRect b="506"/>
          <a:stretch/>
        </p:blipFill>
        <p:spPr>
          <a:xfrm>
            <a:off x="20" y="820991"/>
            <a:ext cx="12191980" cy="2608009"/>
          </a:xfrm>
          <a:prstGeom prst="rect">
            <a:avLst/>
          </a:prstGeom>
        </p:spPr>
      </p:pic>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381391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404320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4558353"/>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83532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6C1E44-1165-433C-9CCF-655A72277D30}"/>
              </a:ext>
            </a:extLst>
          </p:cNvPr>
          <p:cNvSpPr>
            <a:spLocks noGrp="1"/>
          </p:cNvSpPr>
          <p:nvPr>
            <p:ph type="title"/>
          </p:nvPr>
        </p:nvSpPr>
        <p:spPr>
          <a:xfrm>
            <a:off x="6412091" y="501651"/>
            <a:ext cx="4395340" cy="1716255"/>
          </a:xfrm>
        </p:spPr>
        <p:txBody>
          <a:bodyPr vert="horz" lIns="91440" tIns="45720" rIns="91440" bIns="45720" rtlCol="0" anchor="b">
            <a:normAutofit/>
          </a:bodyPr>
          <a:lstStyle/>
          <a:p>
            <a:pPr algn="ctr"/>
            <a:r>
              <a:rPr lang="en-US" sz="5400" kern="1200" dirty="0">
                <a:solidFill>
                  <a:schemeClr val="tx1"/>
                </a:solidFill>
                <a:latin typeface="+mj-lt"/>
                <a:ea typeface="+mj-ea"/>
                <a:cs typeface="+mj-cs"/>
              </a:rPr>
              <a:t>Types de </a:t>
            </a:r>
            <a:r>
              <a:rPr lang="en-US" sz="5400" kern="1200" dirty="0" err="1">
                <a:solidFill>
                  <a:schemeClr val="tx1"/>
                </a:solidFill>
                <a:latin typeface="+mj-lt"/>
                <a:ea typeface="+mj-ea"/>
                <a:cs typeface="+mj-cs"/>
              </a:rPr>
              <a:t>données</a:t>
            </a:r>
            <a:endParaRPr lang="en-US" sz="5400" kern="1200" dirty="0">
              <a:solidFill>
                <a:schemeClr val="tx1"/>
              </a:solidFill>
              <a:latin typeface="+mj-lt"/>
              <a:ea typeface="+mj-ea"/>
              <a:cs typeface="+mj-cs"/>
            </a:endParaRPr>
          </a:p>
        </p:txBody>
      </p:sp>
      <p:sp>
        <p:nvSpPr>
          <p:cNvPr id="21" name="Rectangle 2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a:extLst>
              <a:ext uri="{FF2B5EF4-FFF2-40B4-BE49-F238E27FC236}">
                <a16:creationId xmlns:a16="http://schemas.microsoft.com/office/drawing/2014/main" id="{53B990F8-5E75-42B0-82BD-2DA2D75D0078}"/>
              </a:ext>
            </a:extLst>
          </p:cNvPr>
          <p:cNvPicPr>
            <a:picLocks noGrp="1" noChangeAspect="1"/>
          </p:cNvPicPr>
          <p:nvPr>
            <p:ph idx="1"/>
          </p:nvPr>
        </p:nvPicPr>
        <p:blipFill>
          <a:blip r:embed="rId2"/>
          <a:stretch>
            <a:fillRect/>
          </a:stretch>
        </p:blipFill>
        <p:spPr>
          <a:xfrm>
            <a:off x="279143" y="1842036"/>
            <a:ext cx="5221625" cy="3173928"/>
          </a:xfrm>
          <a:prstGeom prst="rect">
            <a:avLst/>
          </a:prstGeom>
        </p:spPr>
      </p:pic>
      <p:sp>
        <p:nvSpPr>
          <p:cNvPr id="4" name="Text Placeholder 3">
            <a:extLst>
              <a:ext uri="{FF2B5EF4-FFF2-40B4-BE49-F238E27FC236}">
                <a16:creationId xmlns:a16="http://schemas.microsoft.com/office/drawing/2014/main" id="{BE082D99-AE19-4CAC-A084-4E67D9DC8112}"/>
              </a:ext>
            </a:extLst>
          </p:cNvPr>
          <p:cNvSpPr>
            <a:spLocks noGrp="1"/>
          </p:cNvSpPr>
          <p:nvPr>
            <p:ph type="body" sz="half" idx="2"/>
          </p:nvPr>
        </p:nvSpPr>
        <p:spPr>
          <a:xfrm>
            <a:off x="6392583" y="2645922"/>
            <a:ext cx="4434721" cy="3710427"/>
          </a:xfrm>
        </p:spPr>
        <p:txBody>
          <a:bodyPr vert="horz" lIns="91440" tIns="45720" rIns="91440" bIns="45720" rtlCol="0" anchor="t">
            <a:normAutofit/>
          </a:bodyPr>
          <a:lstStyle/>
          <a:p>
            <a:pPr indent="-228600">
              <a:buFont typeface="Arial" panose="020B0604020202020204" pitchFamily="34" charset="0"/>
              <a:buChar char="•"/>
            </a:pPr>
            <a:r>
              <a:rPr lang="en-US" sz="1800"/>
              <a:t>Les données ont été importées en utilisant les bibliothèques Numpy et Pandas. Celles dont le format était incorrect ont été ajustées. </a:t>
            </a:r>
          </a:p>
          <a:p>
            <a:pPr indent="-228600">
              <a:buFont typeface="Arial" panose="020B0604020202020204" pitchFamily="34" charset="0"/>
              <a:buChar char="•"/>
            </a:pPr>
            <a:r>
              <a:rPr lang="en-US" sz="1800"/>
              <a:t>Les lignes comportant des données manquantes ont été supprimées, ce qui nous laisse une base de données de 38821 lignes et 16 colonnes. </a:t>
            </a:r>
          </a:p>
        </p:txBody>
      </p:sp>
      <p:cxnSp>
        <p:nvCxnSpPr>
          <p:cNvPr id="23" name="Straight Connector 2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2773E54-C8E0-46B6-A328-652165243139}"/>
              </a:ext>
            </a:extLst>
          </p:cNvPr>
          <p:cNvSpPr>
            <a:spLocks noGrp="1"/>
          </p:cNvSpPr>
          <p:nvPr>
            <p:ph type="title"/>
          </p:nvPr>
        </p:nvSpPr>
        <p:spPr>
          <a:xfrm>
            <a:off x="838200" y="365125"/>
            <a:ext cx="9804918" cy="1325563"/>
          </a:xfrm>
        </p:spPr>
        <p:txBody>
          <a:bodyPr>
            <a:normAutofit/>
          </a:bodyPr>
          <a:lstStyle/>
          <a:p>
            <a:pPr algn="ctr"/>
            <a:r>
              <a:rPr lang="fr-FR" dirty="0" err="1">
                <a:solidFill>
                  <a:schemeClr val="bg1"/>
                </a:solidFill>
              </a:rPr>
              <a:t>Satistiques</a:t>
            </a:r>
            <a:r>
              <a:rPr lang="fr-FR" dirty="0">
                <a:solidFill>
                  <a:schemeClr val="bg1"/>
                </a:solidFill>
              </a:rPr>
              <a:t> descriptives</a:t>
            </a:r>
          </a:p>
        </p:txBody>
      </p:sp>
      <p:cxnSp>
        <p:nvCxnSpPr>
          <p:cNvPr id="11" name="Straight Connector 10">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4" name="Content Placeholder 3">
            <a:extLst>
              <a:ext uri="{FF2B5EF4-FFF2-40B4-BE49-F238E27FC236}">
                <a16:creationId xmlns:a16="http://schemas.microsoft.com/office/drawing/2014/main" id="{D3510A46-DE76-4916-B215-052EE44B6A2B}"/>
              </a:ext>
            </a:extLst>
          </p:cNvPr>
          <p:cNvGraphicFramePr>
            <a:graphicFrameLocks noGrp="1"/>
          </p:cNvGraphicFramePr>
          <p:nvPr>
            <p:ph idx="1"/>
            <p:extLst>
              <p:ext uri="{D42A27DB-BD31-4B8C-83A1-F6EECF244321}">
                <p14:modId xmlns:p14="http://schemas.microsoft.com/office/powerpoint/2010/main" val="2555446137"/>
              </p:ext>
            </p:extLst>
          </p:nvPr>
        </p:nvGraphicFramePr>
        <p:xfrm>
          <a:off x="838200" y="2429494"/>
          <a:ext cx="10515605" cy="3299703"/>
        </p:xfrm>
        <a:graphic>
          <a:graphicData uri="http://schemas.openxmlformats.org/drawingml/2006/table">
            <a:tbl>
              <a:tblPr firstRow="1" bandRow="1">
                <a:tableStyleId>{5C22544A-7EE6-4342-B048-85BDC9FD1C3A}</a:tableStyleId>
              </a:tblPr>
              <a:tblGrid>
                <a:gridCol w="651690">
                  <a:extLst>
                    <a:ext uri="{9D8B030D-6E8A-4147-A177-3AD203B41FA5}">
                      <a16:colId xmlns:a16="http://schemas.microsoft.com/office/drawing/2014/main" val="546425487"/>
                    </a:ext>
                  </a:extLst>
                </a:gridCol>
                <a:gridCol w="1006473">
                  <a:extLst>
                    <a:ext uri="{9D8B030D-6E8A-4147-A177-3AD203B41FA5}">
                      <a16:colId xmlns:a16="http://schemas.microsoft.com/office/drawing/2014/main" val="4241482785"/>
                    </a:ext>
                  </a:extLst>
                </a:gridCol>
                <a:gridCol w="1006473">
                  <a:extLst>
                    <a:ext uri="{9D8B030D-6E8A-4147-A177-3AD203B41FA5}">
                      <a16:colId xmlns:a16="http://schemas.microsoft.com/office/drawing/2014/main" val="2178158739"/>
                    </a:ext>
                  </a:extLst>
                </a:gridCol>
                <a:gridCol w="979697">
                  <a:extLst>
                    <a:ext uri="{9D8B030D-6E8A-4147-A177-3AD203B41FA5}">
                      <a16:colId xmlns:a16="http://schemas.microsoft.com/office/drawing/2014/main" val="4084878203"/>
                    </a:ext>
                  </a:extLst>
                </a:gridCol>
                <a:gridCol w="979697">
                  <a:extLst>
                    <a:ext uri="{9D8B030D-6E8A-4147-A177-3AD203B41FA5}">
                      <a16:colId xmlns:a16="http://schemas.microsoft.com/office/drawing/2014/main" val="598790063"/>
                    </a:ext>
                  </a:extLst>
                </a:gridCol>
                <a:gridCol w="761027">
                  <a:extLst>
                    <a:ext uri="{9D8B030D-6E8A-4147-A177-3AD203B41FA5}">
                      <a16:colId xmlns:a16="http://schemas.microsoft.com/office/drawing/2014/main" val="2589035176"/>
                    </a:ext>
                  </a:extLst>
                </a:gridCol>
                <a:gridCol w="966309">
                  <a:extLst>
                    <a:ext uri="{9D8B030D-6E8A-4147-A177-3AD203B41FA5}">
                      <a16:colId xmlns:a16="http://schemas.microsoft.com/office/drawing/2014/main" val="2994293415"/>
                    </a:ext>
                  </a:extLst>
                </a:gridCol>
                <a:gridCol w="1051101">
                  <a:extLst>
                    <a:ext uri="{9D8B030D-6E8A-4147-A177-3AD203B41FA5}">
                      <a16:colId xmlns:a16="http://schemas.microsoft.com/office/drawing/2014/main" val="1488990922"/>
                    </a:ext>
                  </a:extLst>
                </a:gridCol>
                <a:gridCol w="836892">
                  <a:extLst>
                    <a:ext uri="{9D8B030D-6E8A-4147-A177-3AD203B41FA5}">
                      <a16:colId xmlns:a16="http://schemas.microsoft.com/office/drawing/2014/main" val="2740919518"/>
                    </a:ext>
                  </a:extLst>
                </a:gridCol>
                <a:gridCol w="1196138">
                  <a:extLst>
                    <a:ext uri="{9D8B030D-6E8A-4147-A177-3AD203B41FA5}">
                      <a16:colId xmlns:a16="http://schemas.microsoft.com/office/drawing/2014/main" val="2481664926"/>
                    </a:ext>
                  </a:extLst>
                </a:gridCol>
                <a:gridCol w="1080108">
                  <a:extLst>
                    <a:ext uri="{9D8B030D-6E8A-4147-A177-3AD203B41FA5}">
                      <a16:colId xmlns:a16="http://schemas.microsoft.com/office/drawing/2014/main" val="1572909685"/>
                    </a:ext>
                  </a:extLst>
                </a:gridCol>
              </a:tblGrid>
              <a:tr h="768187">
                <a:tc>
                  <a:txBody>
                    <a:bodyPr/>
                    <a:lstStyle/>
                    <a:p>
                      <a:pPr algn="ctr" fontAlgn="b"/>
                      <a:r>
                        <a:rPr lang="fr-FR" sz="1500" u="none" strike="noStrike">
                          <a:effectLst/>
                        </a:rPr>
                        <a:t> </a:t>
                      </a:r>
                      <a:endParaRPr lang="fr-FR" sz="1500" b="1" i="0" u="none" strike="noStrike">
                        <a:solidFill>
                          <a:srgbClr val="000000"/>
                        </a:solidFill>
                        <a:effectLst/>
                        <a:latin typeface="Calibri" panose="020F0502020204030204" pitchFamily="34" charset="0"/>
                      </a:endParaRPr>
                    </a:p>
                  </a:txBody>
                  <a:tcPr marL="9887" marR="9887" marT="9887" marB="0" anchor="b"/>
                </a:tc>
                <a:tc>
                  <a:txBody>
                    <a:bodyPr/>
                    <a:lstStyle/>
                    <a:p>
                      <a:pPr algn="ctr" fontAlgn="b"/>
                      <a:r>
                        <a:rPr lang="fr-FR" sz="1500" b="1" i="0" u="none" strike="noStrike" dirty="0">
                          <a:solidFill>
                            <a:schemeClr val="bg2"/>
                          </a:solidFill>
                          <a:effectLst/>
                          <a:latin typeface="+mj-lt"/>
                        </a:rPr>
                        <a:t>ID</a:t>
                      </a:r>
                    </a:p>
                  </a:txBody>
                  <a:tcPr marL="9887" marR="9887" marT="9887" marB="0" anchor="b"/>
                </a:tc>
                <a:tc>
                  <a:txBody>
                    <a:bodyPr/>
                    <a:lstStyle/>
                    <a:p>
                      <a:pPr algn="ctr" fontAlgn="b"/>
                      <a:r>
                        <a:rPr lang="fr-FR" sz="1500" b="1" i="0" u="none" strike="noStrike" dirty="0">
                          <a:solidFill>
                            <a:schemeClr val="bg2"/>
                          </a:solidFill>
                          <a:effectLst/>
                          <a:latin typeface="+mj-lt"/>
                        </a:rPr>
                        <a:t>Host ID</a:t>
                      </a:r>
                    </a:p>
                  </a:txBody>
                  <a:tcPr marL="9887" marR="9887" marT="9887" marB="0" anchor="b"/>
                </a:tc>
                <a:tc>
                  <a:txBody>
                    <a:bodyPr/>
                    <a:lstStyle/>
                    <a:p>
                      <a:pPr algn="ctr" fontAlgn="b"/>
                      <a:r>
                        <a:rPr lang="fr-FR" sz="1500" u="none" strike="noStrike" dirty="0">
                          <a:effectLst/>
                          <a:latin typeface="+mj-lt"/>
                        </a:rPr>
                        <a:t>Latitude</a:t>
                      </a:r>
                      <a:endParaRPr lang="fr-FR" sz="1500" b="1" i="0" u="none" strike="noStrike" dirty="0">
                        <a:solidFill>
                          <a:srgbClr val="000000"/>
                        </a:solidFill>
                        <a:effectLst/>
                        <a:latin typeface="+mj-lt"/>
                      </a:endParaRPr>
                    </a:p>
                  </a:txBody>
                  <a:tcPr marL="9887" marR="9887" marT="9887" marB="0" anchor="b"/>
                </a:tc>
                <a:tc>
                  <a:txBody>
                    <a:bodyPr/>
                    <a:lstStyle/>
                    <a:p>
                      <a:pPr algn="ctr" fontAlgn="b"/>
                      <a:r>
                        <a:rPr lang="fr-FR" sz="1500" u="none" strike="noStrike" dirty="0">
                          <a:effectLst/>
                        </a:rPr>
                        <a:t>Longitude</a:t>
                      </a:r>
                      <a:endParaRPr lang="fr-FR" sz="1500" b="1" i="0" u="none" strike="noStrike" dirty="0">
                        <a:solidFill>
                          <a:srgbClr val="000000"/>
                        </a:solidFill>
                        <a:effectLst/>
                        <a:latin typeface="Calibri" panose="020F0502020204030204" pitchFamily="34" charset="0"/>
                      </a:endParaRPr>
                    </a:p>
                  </a:txBody>
                  <a:tcPr marL="9887" marR="9887" marT="9887" marB="0" anchor="b"/>
                </a:tc>
                <a:tc>
                  <a:txBody>
                    <a:bodyPr/>
                    <a:lstStyle/>
                    <a:p>
                      <a:pPr algn="ctr" fontAlgn="b"/>
                      <a:r>
                        <a:rPr lang="fr-FR" sz="1500" u="none" strike="noStrike" dirty="0">
                          <a:effectLst/>
                        </a:rPr>
                        <a:t>Price</a:t>
                      </a:r>
                      <a:endParaRPr lang="fr-FR" sz="1500" b="1" i="0" u="none" strike="noStrike" dirty="0">
                        <a:solidFill>
                          <a:srgbClr val="000000"/>
                        </a:solidFill>
                        <a:effectLst/>
                        <a:latin typeface="Calibri" panose="020F0502020204030204" pitchFamily="34" charset="0"/>
                      </a:endParaRPr>
                    </a:p>
                  </a:txBody>
                  <a:tcPr marL="9887" marR="9887" marT="9887" marB="0" anchor="b"/>
                </a:tc>
                <a:tc>
                  <a:txBody>
                    <a:bodyPr/>
                    <a:lstStyle/>
                    <a:p>
                      <a:pPr algn="ctr" fontAlgn="b"/>
                      <a:r>
                        <a:rPr lang="fr-FR" sz="1500" u="none" strike="noStrike" dirty="0">
                          <a:effectLst/>
                        </a:rPr>
                        <a:t>Minimum </a:t>
                      </a:r>
                      <a:r>
                        <a:rPr lang="fr-FR" sz="1500" u="none" strike="noStrike" dirty="0" err="1">
                          <a:effectLst/>
                        </a:rPr>
                        <a:t>Nights</a:t>
                      </a:r>
                      <a:endParaRPr lang="fr-FR" sz="1500" b="1" i="0" u="none" strike="noStrike" dirty="0">
                        <a:solidFill>
                          <a:srgbClr val="000000"/>
                        </a:solidFill>
                        <a:effectLst/>
                        <a:latin typeface="Calibri" panose="020F0502020204030204" pitchFamily="34" charset="0"/>
                      </a:endParaRPr>
                    </a:p>
                  </a:txBody>
                  <a:tcPr marL="9887" marR="9887" marT="9887" marB="0" anchor="b"/>
                </a:tc>
                <a:tc>
                  <a:txBody>
                    <a:bodyPr/>
                    <a:lstStyle/>
                    <a:p>
                      <a:pPr algn="ctr" fontAlgn="b"/>
                      <a:r>
                        <a:rPr lang="fr-FR" sz="1500" u="none" strike="noStrike" dirty="0" err="1">
                          <a:effectLst/>
                        </a:rPr>
                        <a:t>Number</a:t>
                      </a:r>
                      <a:r>
                        <a:rPr lang="fr-FR" sz="1500" u="none" strike="noStrike" dirty="0">
                          <a:effectLst/>
                        </a:rPr>
                        <a:t> of </a:t>
                      </a:r>
                      <a:r>
                        <a:rPr lang="fr-FR" sz="1500" u="none" strike="noStrike" dirty="0" err="1">
                          <a:effectLst/>
                        </a:rPr>
                        <a:t>Reviews</a:t>
                      </a:r>
                      <a:endParaRPr lang="fr-FR" sz="1500" b="1" i="0" u="none" strike="noStrike" dirty="0">
                        <a:solidFill>
                          <a:srgbClr val="000000"/>
                        </a:solidFill>
                        <a:effectLst/>
                        <a:latin typeface="Calibri" panose="020F0502020204030204" pitchFamily="34" charset="0"/>
                      </a:endParaRPr>
                    </a:p>
                  </a:txBody>
                  <a:tcPr marL="9887" marR="9887" marT="9887" marB="0" anchor="b"/>
                </a:tc>
                <a:tc>
                  <a:txBody>
                    <a:bodyPr/>
                    <a:lstStyle/>
                    <a:p>
                      <a:pPr algn="ctr" fontAlgn="b"/>
                      <a:r>
                        <a:rPr lang="fr-FR" sz="1500" u="none" strike="noStrike" dirty="0" err="1">
                          <a:effectLst/>
                        </a:rPr>
                        <a:t>Reviews</a:t>
                      </a:r>
                      <a:r>
                        <a:rPr lang="fr-FR" sz="1500" u="none" strike="noStrike" dirty="0">
                          <a:effectLst/>
                        </a:rPr>
                        <a:t> per </a:t>
                      </a:r>
                      <a:r>
                        <a:rPr lang="fr-FR" sz="1500" u="none" strike="noStrike" dirty="0" err="1">
                          <a:effectLst/>
                        </a:rPr>
                        <a:t>Month</a:t>
                      </a:r>
                      <a:endParaRPr lang="fr-FR" sz="1500" b="1" i="0" u="none" strike="noStrike" dirty="0">
                        <a:solidFill>
                          <a:srgbClr val="000000"/>
                        </a:solidFill>
                        <a:effectLst/>
                        <a:latin typeface="Calibri" panose="020F0502020204030204" pitchFamily="34" charset="0"/>
                      </a:endParaRPr>
                    </a:p>
                  </a:txBody>
                  <a:tcPr marL="9887" marR="9887" marT="9887" marB="0" anchor="b"/>
                </a:tc>
                <a:tc>
                  <a:txBody>
                    <a:bodyPr/>
                    <a:lstStyle/>
                    <a:p>
                      <a:pPr algn="ctr" fontAlgn="b"/>
                      <a:r>
                        <a:rPr lang="fr-FR" sz="1500" u="none" strike="noStrike" dirty="0" err="1">
                          <a:effectLst/>
                        </a:rPr>
                        <a:t>Calculated</a:t>
                      </a:r>
                      <a:r>
                        <a:rPr lang="fr-FR" sz="1500" u="none" strike="noStrike" dirty="0">
                          <a:effectLst/>
                        </a:rPr>
                        <a:t> Host Listings Count</a:t>
                      </a:r>
                      <a:endParaRPr lang="fr-FR" sz="1500" b="1" i="0" u="none" strike="noStrike" dirty="0">
                        <a:solidFill>
                          <a:srgbClr val="000000"/>
                        </a:solidFill>
                        <a:effectLst/>
                        <a:latin typeface="Calibri" panose="020F0502020204030204" pitchFamily="34" charset="0"/>
                      </a:endParaRPr>
                    </a:p>
                  </a:txBody>
                  <a:tcPr marL="9887" marR="9887" marT="9887" marB="0" anchor="b"/>
                </a:tc>
                <a:tc>
                  <a:txBody>
                    <a:bodyPr/>
                    <a:lstStyle/>
                    <a:p>
                      <a:pPr algn="ctr" fontAlgn="b"/>
                      <a:r>
                        <a:rPr lang="fr-FR" sz="1500" u="none" strike="noStrike" dirty="0" err="1">
                          <a:effectLst/>
                        </a:rPr>
                        <a:t>Availability</a:t>
                      </a:r>
                      <a:r>
                        <a:rPr lang="fr-FR" sz="1500" u="none" strike="noStrike" dirty="0">
                          <a:effectLst/>
                        </a:rPr>
                        <a:t> 365</a:t>
                      </a:r>
                      <a:endParaRPr lang="fr-FR" sz="1500" b="1" i="0" u="none" strike="noStrike" dirty="0">
                        <a:solidFill>
                          <a:srgbClr val="000000"/>
                        </a:solidFill>
                        <a:effectLst/>
                        <a:latin typeface="Calibri" panose="020F0502020204030204" pitchFamily="34" charset="0"/>
                      </a:endParaRPr>
                    </a:p>
                  </a:txBody>
                  <a:tcPr marL="9887" marR="9887" marT="9887" marB="0" anchor="b"/>
                </a:tc>
                <a:extLst>
                  <a:ext uri="{0D108BD9-81ED-4DB2-BD59-A6C34878D82A}">
                    <a16:rowId xmlns:a16="http://schemas.microsoft.com/office/drawing/2014/main" val="1491842708"/>
                  </a:ext>
                </a:extLst>
              </a:tr>
              <a:tr h="296927">
                <a:tc>
                  <a:txBody>
                    <a:bodyPr/>
                    <a:lstStyle/>
                    <a:p>
                      <a:pPr algn="ctr" fontAlgn="b"/>
                      <a:r>
                        <a:rPr lang="fr-FR" sz="1500" u="none" strike="noStrike">
                          <a:effectLst/>
                        </a:rPr>
                        <a:t>count</a:t>
                      </a:r>
                      <a:endParaRPr lang="fr-FR" sz="1500" b="1"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3.88E+04</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3.88E+04</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38821</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38821</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38821</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38821</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38821</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38821</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38821</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38821</a:t>
                      </a:r>
                      <a:endParaRPr lang="fr-FR" sz="1500" b="0" i="0" u="none" strike="noStrike">
                        <a:solidFill>
                          <a:srgbClr val="000000"/>
                        </a:solidFill>
                        <a:effectLst/>
                        <a:latin typeface="Calibri" panose="020F0502020204030204" pitchFamily="34" charset="0"/>
                      </a:endParaRPr>
                    </a:p>
                  </a:txBody>
                  <a:tcPr marL="9887" marR="9887" marT="9887" marB="0" anchor="b"/>
                </a:tc>
                <a:extLst>
                  <a:ext uri="{0D108BD9-81ED-4DB2-BD59-A6C34878D82A}">
                    <a16:rowId xmlns:a16="http://schemas.microsoft.com/office/drawing/2014/main" val="3147566400"/>
                  </a:ext>
                </a:extLst>
              </a:tr>
              <a:tr h="296927">
                <a:tc>
                  <a:txBody>
                    <a:bodyPr/>
                    <a:lstStyle/>
                    <a:p>
                      <a:pPr algn="ctr" fontAlgn="b"/>
                      <a:r>
                        <a:rPr lang="fr-FR" sz="1500" u="none" strike="noStrike">
                          <a:effectLst/>
                        </a:rPr>
                        <a:t>mean</a:t>
                      </a:r>
                      <a:endParaRPr lang="fr-FR" sz="1500" b="1"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1.81E+07</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6.42E+07</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40.72813</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-73.9511</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142.33</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6</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29</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1</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5</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115</a:t>
                      </a:r>
                      <a:endParaRPr lang="fr-FR" sz="1500" b="0" i="0" u="none" strike="noStrike">
                        <a:solidFill>
                          <a:srgbClr val="000000"/>
                        </a:solidFill>
                        <a:effectLst/>
                        <a:latin typeface="Calibri" panose="020F0502020204030204" pitchFamily="34" charset="0"/>
                      </a:endParaRPr>
                    </a:p>
                  </a:txBody>
                  <a:tcPr marL="9887" marR="9887" marT="9887" marB="0" anchor="b"/>
                </a:tc>
                <a:extLst>
                  <a:ext uri="{0D108BD9-81ED-4DB2-BD59-A6C34878D82A}">
                    <a16:rowId xmlns:a16="http://schemas.microsoft.com/office/drawing/2014/main" val="2460123496"/>
                  </a:ext>
                </a:extLst>
              </a:tr>
              <a:tr h="296927">
                <a:tc>
                  <a:txBody>
                    <a:bodyPr/>
                    <a:lstStyle/>
                    <a:p>
                      <a:pPr algn="ctr" fontAlgn="b"/>
                      <a:r>
                        <a:rPr lang="fr-FR" sz="1500" u="none" strike="noStrike">
                          <a:effectLst/>
                        </a:rPr>
                        <a:t>std</a:t>
                      </a:r>
                      <a:endParaRPr lang="fr-FR" sz="1500" b="1"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1.07E+07</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7.59E+07</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0.054991</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0.046693</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196.99</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17</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48</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2</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26</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130</a:t>
                      </a:r>
                      <a:endParaRPr lang="fr-FR" sz="1500" b="0" i="0" u="none" strike="noStrike">
                        <a:solidFill>
                          <a:srgbClr val="000000"/>
                        </a:solidFill>
                        <a:effectLst/>
                        <a:latin typeface="Calibri" panose="020F0502020204030204" pitchFamily="34" charset="0"/>
                      </a:endParaRPr>
                    </a:p>
                  </a:txBody>
                  <a:tcPr marL="9887" marR="9887" marT="9887" marB="0" anchor="b"/>
                </a:tc>
                <a:extLst>
                  <a:ext uri="{0D108BD9-81ED-4DB2-BD59-A6C34878D82A}">
                    <a16:rowId xmlns:a16="http://schemas.microsoft.com/office/drawing/2014/main" val="1621887848"/>
                  </a:ext>
                </a:extLst>
              </a:tr>
              <a:tr h="296927">
                <a:tc>
                  <a:txBody>
                    <a:bodyPr/>
                    <a:lstStyle/>
                    <a:p>
                      <a:pPr algn="ctr" fontAlgn="b"/>
                      <a:r>
                        <a:rPr lang="fr-FR" sz="1500" u="none" strike="noStrike">
                          <a:effectLst/>
                        </a:rPr>
                        <a:t>min</a:t>
                      </a:r>
                      <a:endParaRPr lang="fr-FR" sz="1500" b="1"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2.54E+03</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2.44E+03</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40.50641</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-74.2444</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0</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1</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1</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0.01</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1</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0</a:t>
                      </a:r>
                      <a:endParaRPr lang="fr-FR" sz="1500" b="0" i="0" u="none" strike="noStrike">
                        <a:solidFill>
                          <a:srgbClr val="000000"/>
                        </a:solidFill>
                        <a:effectLst/>
                        <a:latin typeface="Calibri" panose="020F0502020204030204" pitchFamily="34" charset="0"/>
                      </a:endParaRPr>
                    </a:p>
                  </a:txBody>
                  <a:tcPr marL="9887" marR="9887" marT="9887" marB="0" anchor="b"/>
                </a:tc>
                <a:extLst>
                  <a:ext uri="{0D108BD9-81ED-4DB2-BD59-A6C34878D82A}">
                    <a16:rowId xmlns:a16="http://schemas.microsoft.com/office/drawing/2014/main" val="1629110040"/>
                  </a:ext>
                </a:extLst>
              </a:tr>
              <a:tr h="296927">
                <a:tc>
                  <a:txBody>
                    <a:bodyPr/>
                    <a:lstStyle/>
                    <a:p>
                      <a:pPr algn="ctr" fontAlgn="b"/>
                      <a:r>
                        <a:rPr lang="fr-FR" sz="1500" u="none" strike="noStrike">
                          <a:effectLst/>
                        </a:rPr>
                        <a:t>25%</a:t>
                      </a:r>
                      <a:endParaRPr lang="fr-FR" sz="1500" b="1"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8.72E+06</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7.03E+06</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40.68864</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-73.9825</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69</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1</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3</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0.19</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1</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0</a:t>
                      </a:r>
                      <a:endParaRPr lang="fr-FR" sz="1500" b="0" i="0" u="none" strike="noStrike">
                        <a:solidFill>
                          <a:srgbClr val="000000"/>
                        </a:solidFill>
                        <a:effectLst/>
                        <a:latin typeface="Calibri" panose="020F0502020204030204" pitchFamily="34" charset="0"/>
                      </a:endParaRPr>
                    </a:p>
                  </a:txBody>
                  <a:tcPr marL="9887" marR="9887" marT="9887" marB="0" anchor="b"/>
                </a:tc>
                <a:extLst>
                  <a:ext uri="{0D108BD9-81ED-4DB2-BD59-A6C34878D82A}">
                    <a16:rowId xmlns:a16="http://schemas.microsoft.com/office/drawing/2014/main" val="3118299222"/>
                  </a:ext>
                </a:extLst>
              </a:tr>
              <a:tr h="296927">
                <a:tc>
                  <a:txBody>
                    <a:bodyPr/>
                    <a:lstStyle/>
                    <a:p>
                      <a:pPr algn="ctr" fontAlgn="b"/>
                      <a:r>
                        <a:rPr lang="fr-FR" sz="1500" u="none" strike="noStrike">
                          <a:effectLst/>
                        </a:rPr>
                        <a:t>50%</a:t>
                      </a:r>
                      <a:endParaRPr lang="fr-FR" sz="1500" b="1"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1.89E+07</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2.84E+07</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40.72171</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-73.9548</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101</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2</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9</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0.72</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1</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55</a:t>
                      </a:r>
                      <a:endParaRPr lang="fr-FR" sz="1500" b="0" i="0" u="none" strike="noStrike">
                        <a:solidFill>
                          <a:srgbClr val="000000"/>
                        </a:solidFill>
                        <a:effectLst/>
                        <a:latin typeface="Calibri" panose="020F0502020204030204" pitchFamily="34" charset="0"/>
                      </a:endParaRPr>
                    </a:p>
                  </a:txBody>
                  <a:tcPr marL="9887" marR="9887" marT="9887" marB="0" anchor="b"/>
                </a:tc>
                <a:extLst>
                  <a:ext uri="{0D108BD9-81ED-4DB2-BD59-A6C34878D82A}">
                    <a16:rowId xmlns:a16="http://schemas.microsoft.com/office/drawing/2014/main" val="9481089"/>
                  </a:ext>
                </a:extLst>
              </a:tr>
              <a:tr h="296927">
                <a:tc>
                  <a:txBody>
                    <a:bodyPr/>
                    <a:lstStyle/>
                    <a:p>
                      <a:pPr algn="ctr" fontAlgn="b"/>
                      <a:r>
                        <a:rPr lang="fr-FR" sz="1500" u="none" strike="noStrike">
                          <a:effectLst/>
                        </a:rPr>
                        <a:t>75%</a:t>
                      </a:r>
                      <a:endParaRPr lang="fr-FR" sz="1500" b="1"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2.76E+07</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1.02E+08</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40.76299</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-73.935</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170</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4</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33</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2.02</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2</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229</a:t>
                      </a:r>
                      <a:endParaRPr lang="fr-FR" sz="1500" b="0" i="0" u="none" strike="noStrike">
                        <a:solidFill>
                          <a:srgbClr val="000000"/>
                        </a:solidFill>
                        <a:effectLst/>
                        <a:latin typeface="Calibri" panose="020F0502020204030204" pitchFamily="34" charset="0"/>
                      </a:endParaRPr>
                    </a:p>
                  </a:txBody>
                  <a:tcPr marL="9887" marR="9887" marT="9887" marB="0" anchor="b"/>
                </a:tc>
                <a:extLst>
                  <a:ext uri="{0D108BD9-81ED-4DB2-BD59-A6C34878D82A}">
                    <a16:rowId xmlns:a16="http://schemas.microsoft.com/office/drawing/2014/main" val="2226028531"/>
                  </a:ext>
                </a:extLst>
              </a:tr>
              <a:tr h="296927">
                <a:tc>
                  <a:txBody>
                    <a:bodyPr/>
                    <a:lstStyle/>
                    <a:p>
                      <a:pPr algn="ctr" fontAlgn="b"/>
                      <a:r>
                        <a:rPr lang="fr-FR" sz="1500" u="none" strike="noStrike">
                          <a:effectLst/>
                        </a:rPr>
                        <a:t>max</a:t>
                      </a:r>
                      <a:endParaRPr lang="fr-FR" sz="1500" b="1"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3.65E+07</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2.74E+08</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40.91306</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-73.713</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10000</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1250</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629</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58.5</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a:effectLst/>
                        </a:rPr>
                        <a:t>327</a:t>
                      </a:r>
                      <a:endParaRPr lang="fr-FR" sz="1500" b="0" i="0" u="none" strike="noStrike">
                        <a:solidFill>
                          <a:srgbClr val="000000"/>
                        </a:solidFill>
                        <a:effectLst/>
                        <a:latin typeface="Calibri" panose="020F0502020204030204" pitchFamily="34" charset="0"/>
                      </a:endParaRPr>
                    </a:p>
                  </a:txBody>
                  <a:tcPr marL="9887" marR="9887" marT="9887" marB="0" anchor="b"/>
                </a:tc>
                <a:tc>
                  <a:txBody>
                    <a:bodyPr/>
                    <a:lstStyle/>
                    <a:p>
                      <a:pPr algn="r" fontAlgn="b"/>
                      <a:r>
                        <a:rPr lang="fr-FR" sz="1500" u="none" strike="noStrike" dirty="0">
                          <a:effectLst/>
                        </a:rPr>
                        <a:t>365</a:t>
                      </a:r>
                      <a:endParaRPr lang="fr-FR" sz="1500" b="0" i="0" u="none" strike="noStrike" dirty="0">
                        <a:solidFill>
                          <a:srgbClr val="000000"/>
                        </a:solidFill>
                        <a:effectLst/>
                        <a:latin typeface="Calibri" panose="020F0502020204030204" pitchFamily="34" charset="0"/>
                      </a:endParaRPr>
                    </a:p>
                  </a:txBody>
                  <a:tcPr marL="9887" marR="9887" marT="9887" marB="0" anchor="b"/>
                </a:tc>
                <a:extLst>
                  <a:ext uri="{0D108BD9-81ED-4DB2-BD59-A6C34878D82A}">
                    <a16:rowId xmlns:a16="http://schemas.microsoft.com/office/drawing/2014/main" val="3437732774"/>
                  </a:ext>
                </a:extLst>
              </a:tr>
            </a:tbl>
          </a:graphicData>
        </a:graphic>
      </p:graphicFrame>
    </p:spTree>
    <p:extLst>
      <p:ext uri="{BB962C8B-B14F-4D97-AF65-F5344CB8AC3E}">
        <p14:creationId xmlns:p14="http://schemas.microsoft.com/office/powerpoint/2010/main" val="30966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2773E54-C8E0-46B6-A328-652165243139}"/>
              </a:ext>
            </a:extLst>
          </p:cNvPr>
          <p:cNvSpPr>
            <a:spLocks noGrp="1"/>
          </p:cNvSpPr>
          <p:nvPr>
            <p:ph type="title"/>
          </p:nvPr>
        </p:nvSpPr>
        <p:spPr>
          <a:xfrm>
            <a:off x="838200" y="365125"/>
            <a:ext cx="9804918" cy="1325563"/>
          </a:xfrm>
        </p:spPr>
        <p:txBody>
          <a:bodyPr>
            <a:normAutofit/>
          </a:bodyPr>
          <a:lstStyle/>
          <a:p>
            <a:pPr algn="ctr"/>
            <a:r>
              <a:rPr lang="fr-FR" dirty="0">
                <a:solidFill>
                  <a:schemeClr val="bg2"/>
                </a:solidFill>
              </a:rPr>
              <a:t>Variables catégorielles d'intérêt</a:t>
            </a:r>
          </a:p>
        </p:txBody>
      </p:sp>
      <p:cxnSp>
        <p:nvCxnSpPr>
          <p:cNvPr id="11" name="Straight Connector 10">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pic>
        <p:nvPicPr>
          <p:cNvPr id="7" name="Content Placeholder 6">
            <a:extLst>
              <a:ext uri="{FF2B5EF4-FFF2-40B4-BE49-F238E27FC236}">
                <a16:creationId xmlns:a16="http://schemas.microsoft.com/office/drawing/2014/main" id="{E84E408D-F943-47D2-B9E3-5BD4D15C0E0F}"/>
              </a:ext>
            </a:extLst>
          </p:cNvPr>
          <p:cNvPicPr>
            <a:picLocks noGrp="1" noChangeAspect="1"/>
          </p:cNvPicPr>
          <p:nvPr>
            <p:ph idx="1"/>
          </p:nvPr>
        </p:nvPicPr>
        <p:blipFill>
          <a:blip r:embed="rId2"/>
          <a:stretch>
            <a:fillRect/>
          </a:stretch>
        </p:blipFill>
        <p:spPr>
          <a:xfrm>
            <a:off x="1201050" y="2055813"/>
            <a:ext cx="3621338" cy="2042337"/>
          </a:xfrm>
        </p:spPr>
      </p:pic>
      <p:pic>
        <p:nvPicPr>
          <p:cNvPr id="8" name="Picture 7">
            <a:extLst>
              <a:ext uri="{FF2B5EF4-FFF2-40B4-BE49-F238E27FC236}">
                <a16:creationId xmlns:a16="http://schemas.microsoft.com/office/drawing/2014/main" id="{580C385C-5558-4243-80A0-9DD682747900}"/>
              </a:ext>
            </a:extLst>
          </p:cNvPr>
          <p:cNvPicPr>
            <a:picLocks noChangeAspect="1"/>
          </p:cNvPicPr>
          <p:nvPr/>
        </p:nvPicPr>
        <p:blipFill>
          <a:blip r:embed="rId3"/>
          <a:stretch>
            <a:fillRect/>
          </a:stretch>
        </p:blipFill>
        <p:spPr>
          <a:xfrm>
            <a:off x="6251478" y="1820113"/>
            <a:ext cx="4511431" cy="3060457"/>
          </a:xfrm>
          <a:prstGeom prst="rect">
            <a:avLst/>
          </a:prstGeom>
        </p:spPr>
      </p:pic>
      <p:pic>
        <p:nvPicPr>
          <p:cNvPr id="10" name="Picture 9">
            <a:extLst>
              <a:ext uri="{FF2B5EF4-FFF2-40B4-BE49-F238E27FC236}">
                <a16:creationId xmlns:a16="http://schemas.microsoft.com/office/drawing/2014/main" id="{7C5B9DCB-7733-4BDA-A6A9-525EE55CC151}"/>
              </a:ext>
            </a:extLst>
          </p:cNvPr>
          <p:cNvPicPr>
            <a:picLocks noChangeAspect="1"/>
          </p:cNvPicPr>
          <p:nvPr/>
        </p:nvPicPr>
        <p:blipFill>
          <a:blip r:embed="rId4"/>
          <a:stretch>
            <a:fillRect/>
          </a:stretch>
        </p:blipFill>
        <p:spPr>
          <a:xfrm>
            <a:off x="6096016" y="5326001"/>
            <a:ext cx="4822354" cy="768163"/>
          </a:xfrm>
          <a:prstGeom prst="rect">
            <a:avLst/>
          </a:prstGeom>
        </p:spPr>
      </p:pic>
    </p:spTree>
    <p:extLst>
      <p:ext uri="{BB962C8B-B14F-4D97-AF65-F5344CB8AC3E}">
        <p14:creationId xmlns:p14="http://schemas.microsoft.com/office/powerpoint/2010/main" val="392326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11AF0AE-27E0-4409-95A2-A04BE14F9C26}"/>
              </a:ext>
            </a:extLst>
          </p:cNvPr>
          <p:cNvSpPr txBox="1">
            <a:spLocks/>
          </p:cNvSpPr>
          <p:nvPr/>
        </p:nvSpPr>
        <p:spPr>
          <a:xfrm>
            <a:off x="839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fr-FR"/>
              <a:t>Neighbourhood Groups</a:t>
            </a:r>
            <a:endParaRPr lang="fr-FR" dirty="0"/>
          </a:p>
        </p:txBody>
      </p:sp>
      <p:pic>
        <p:nvPicPr>
          <p:cNvPr id="15" name="Content Placeholder 6">
            <a:extLst>
              <a:ext uri="{FF2B5EF4-FFF2-40B4-BE49-F238E27FC236}">
                <a16:creationId xmlns:a16="http://schemas.microsoft.com/office/drawing/2014/main" id="{596E6C3F-7E6F-476A-8CA0-092BABB019C2}"/>
              </a:ext>
            </a:extLst>
          </p:cNvPr>
          <p:cNvPicPr>
            <a:picLocks noChangeAspect="1"/>
          </p:cNvPicPr>
          <p:nvPr/>
        </p:nvPicPr>
        <p:blipFill>
          <a:blip r:embed="rId2"/>
          <a:stretch>
            <a:fillRect/>
          </a:stretch>
        </p:blipFill>
        <p:spPr>
          <a:xfrm>
            <a:off x="1197642" y="2324504"/>
            <a:ext cx="4621195" cy="3199289"/>
          </a:xfrm>
          <a:prstGeom prst="rect">
            <a:avLst/>
          </a:prstGeom>
        </p:spPr>
      </p:pic>
      <p:sp>
        <p:nvSpPr>
          <p:cNvPr id="17" name="Text Placeholder 4">
            <a:extLst>
              <a:ext uri="{FF2B5EF4-FFF2-40B4-BE49-F238E27FC236}">
                <a16:creationId xmlns:a16="http://schemas.microsoft.com/office/drawing/2014/main" id="{5246D87B-A79A-4D1F-B350-BC6772017109}"/>
              </a:ext>
            </a:extLst>
          </p:cNvPr>
          <p:cNvSpPr txBox="1">
            <a:spLocks/>
          </p:cNvSpPr>
          <p:nvPr/>
        </p:nvSpPr>
        <p:spPr>
          <a:xfrm>
            <a:off x="6446890" y="1708024"/>
            <a:ext cx="5183188" cy="5330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chemeClr val="bg2"/>
                </a:solidFill>
              </a:rPr>
              <a:t>Prix</a:t>
            </a:r>
          </a:p>
        </p:txBody>
      </p:sp>
      <p:pic>
        <p:nvPicPr>
          <p:cNvPr id="19" name="Picture 2">
            <a:extLst>
              <a:ext uri="{FF2B5EF4-FFF2-40B4-BE49-F238E27FC236}">
                <a16:creationId xmlns:a16="http://schemas.microsoft.com/office/drawing/2014/main" id="{2C252495-2272-407D-9391-7F7CA1EDC1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738" y="2410436"/>
            <a:ext cx="5017062" cy="328230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F198E451-452A-4E93-9F39-D1B9E0D5ADEE}"/>
              </a:ext>
            </a:extLst>
          </p:cNvPr>
          <p:cNvSpPr txBox="1"/>
          <p:nvPr/>
        </p:nvSpPr>
        <p:spPr>
          <a:xfrm>
            <a:off x="1399951" y="5861087"/>
            <a:ext cx="9873574" cy="646331"/>
          </a:xfrm>
          <a:prstGeom prst="rect">
            <a:avLst/>
          </a:prstGeom>
          <a:noFill/>
        </p:spPr>
        <p:txBody>
          <a:bodyPr wrap="square" rtlCol="0">
            <a:spAutoFit/>
          </a:bodyPr>
          <a:lstStyle/>
          <a:p>
            <a:r>
              <a:rPr lang="fr-FR" dirty="0"/>
              <a:t>Manhattan et Brooklyn ont la plus grande fréquence d'inscription ainsi que le prix le plus élevé. L'inverse est vrai pour le Bronx et Staten Island. </a:t>
            </a:r>
          </a:p>
        </p:txBody>
      </p:sp>
      <p:sp>
        <p:nvSpPr>
          <p:cNvPr id="23" name="Title 1">
            <a:extLst>
              <a:ext uri="{FF2B5EF4-FFF2-40B4-BE49-F238E27FC236}">
                <a16:creationId xmlns:a16="http://schemas.microsoft.com/office/drawing/2014/main" id="{DE4D88DE-B324-4512-BA91-4377493E37B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fr-FR" dirty="0" err="1">
                <a:solidFill>
                  <a:schemeClr val="bg2"/>
                </a:solidFill>
              </a:rPr>
              <a:t>Neighbourhood</a:t>
            </a:r>
            <a:r>
              <a:rPr lang="fr-FR" dirty="0">
                <a:solidFill>
                  <a:schemeClr val="bg2"/>
                </a:solidFill>
              </a:rPr>
              <a:t> Groups</a:t>
            </a:r>
          </a:p>
        </p:txBody>
      </p:sp>
      <p:sp>
        <p:nvSpPr>
          <p:cNvPr id="25" name="Text Placeholder 2">
            <a:extLst>
              <a:ext uri="{FF2B5EF4-FFF2-40B4-BE49-F238E27FC236}">
                <a16:creationId xmlns:a16="http://schemas.microsoft.com/office/drawing/2014/main" id="{6B11F766-99D9-4394-BE65-BB76AFB93E35}"/>
              </a:ext>
            </a:extLst>
          </p:cNvPr>
          <p:cNvSpPr txBox="1">
            <a:spLocks/>
          </p:cNvSpPr>
          <p:nvPr/>
        </p:nvSpPr>
        <p:spPr>
          <a:xfrm>
            <a:off x="1002497" y="1622549"/>
            <a:ext cx="5157787" cy="533005"/>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fr-FR" sz="3200" dirty="0">
                <a:solidFill>
                  <a:schemeClr val="bg2"/>
                </a:solidFill>
              </a:rPr>
              <a:t>Fréquence</a:t>
            </a:r>
          </a:p>
        </p:txBody>
      </p:sp>
    </p:spTree>
    <p:extLst>
      <p:ext uri="{BB962C8B-B14F-4D97-AF65-F5344CB8AC3E}">
        <p14:creationId xmlns:p14="http://schemas.microsoft.com/office/powerpoint/2010/main" val="2806485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E13C3-C21E-4688-A8C0-3A5783DE05C4}"/>
              </a:ext>
            </a:extLst>
          </p:cNvPr>
          <p:cNvSpPr>
            <a:spLocks noGrp="1"/>
          </p:cNvSpPr>
          <p:nvPr>
            <p:ph type="title"/>
          </p:nvPr>
        </p:nvSpPr>
        <p:spPr>
          <a:xfrm>
            <a:off x="1862803" y="788315"/>
            <a:ext cx="8463345" cy="1594762"/>
          </a:xfrm>
        </p:spPr>
        <p:txBody>
          <a:bodyPr vert="horz" lIns="91440" tIns="45720" rIns="91440" bIns="45720" rtlCol="0" anchor="b">
            <a:normAutofit fontScale="90000"/>
          </a:bodyPr>
          <a:lstStyle/>
          <a:p>
            <a:pPr algn="ctr"/>
            <a:r>
              <a:rPr lang="en-US" sz="6000" b="1" i="0" kern="1200" cap="all" baseline="0" dirty="0" err="1">
                <a:solidFill>
                  <a:schemeClr val="bg1"/>
                </a:solidFill>
                <a:latin typeface="+mj-lt"/>
                <a:ea typeface="+mj-ea"/>
                <a:cs typeface="+mj-cs"/>
              </a:rPr>
              <a:t>Neighbourhood</a:t>
            </a:r>
            <a:r>
              <a:rPr lang="en-US" sz="6000" b="1" i="0" kern="1200" cap="all" baseline="0" dirty="0">
                <a:solidFill>
                  <a:schemeClr val="bg1"/>
                </a:solidFill>
                <a:latin typeface="+mj-lt"/>
                <a:ea typeface="+mj-ea"/>
                <a:cs typeface="+mj-cs"/>
              </a:rPr>
              <a:t> groups</a:t>
            </a:r>
          </a:p>
        </p:txBody>
      </p: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aphicFrame>
        <p:nvGraphicFramePr>
          <p:cNvPr id="4" name="Object 3">
            <a:extLst>
              <a:ext uri="{FF2B5EF4-FFF2-40B4-BE49-F238E27FC236}">
                <a16:creationId xmlns:a16="http://schemas.microsoft.com/office/drawing/2014/main" id="{0877F919-A34A-4DA9-8092-3FD8D12010F3}"/>
              </a:ext>
            </a:extLst>
          </p:cNvPr>
          <p:cNvGraphicFramePr>
            <a:graphicFrameLocks noChangeAspect="1"/>
          </p:cNvGraphicFramePr>
          <p:nvPr>
            <p:extLst>
              <p:ext uri="{D42A27DB-BD31-4B8C-83A1-F6EECF244321}">
                <p14:modId xmlns:p14="http://schemas.microsoft.com/office/powerpoint/2010/main" val="1844278593"/>
              </p:ext>
            </p:extLst>
          </p:nvPr>
        </p:nvGraphicFramePr>
        <p:xfrm>
          <a:off x="1064053" y="2898304"/>
          <a:ext cx="10585826" cy="1354114"/>
        </p:xfrm>
        <a:graphic>
          <a:graphicData uri="http://schemas.openxmlformats.org/presentationml/2006/ole">
            <mc:AlternateContent xmlns:mc="http://schemas.openxmlformats.org/markup-compatibility/2006">
              <mc:Choice xmlns:v="urn:schemas-microsoft-com:vml" Requires="v">
                <p:oleObj name="Worksheet" r:id="rId2" imgW="8637508" imgH="1104355" progId="Excel.Sheet.12">
                  <p:embed/>
                </p:oleObj>
              </mc:Choice>
              <mc:Fallback>
                <p:oleObj name="Worksheet" r:id="rId2" imgW="8637508" imgH="1104355" progId="Excel.Sheet.12">
                  <p:embed/>
                  <p:pic>
                    <p:nvPicPr>
                      <p:cNvPr id="0" name=""/>
                      <p:cNvPicPr/>
                      <p:nvPr/>
                    </p:nvPicPr>
                    <p:blipFill>
                      <a:blip r:embed="rId3"/>
                      <a:stretch>
                        <a:fillRect/>
                      </a:stretch>
                    </p:blipFill>
                    <p:spPr>
                      <a:xfrm>
                        <a:off x="1064053" y="2898304"/>
                        <a:ext cx="10585826" cy="1354114"/>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E91A91DD-58CA-4B61-B436-1F3F0D1DC4BC}"/>
              </a:ext>
            </a:extLst>
          </p:cNvPr>
          <p:cNvSpPr txBox="1"/>
          <p:nvPr/>
        </p:nvSpPr>
        <p:spPr>
          <a:xfrm>
            <a:off x="1064053" y="4808768"/>
            <a:ext cx="10585820" cy="646331"/>
          </a:xfrm>
          <a:prstGeom prst="rect">
            <a:avLst/>
          </a:prstGeom>
          <a:noFill/>
        </p:spPr>
        <p:txBody>
          <a:bodyPr wrap="square" rtlCol="0">
            <a:spAutoFit/>
          </a:bodyPr>
          <a:lstStyle/>
          <a:p>
            <a:r>
              <a:rPr lang="fr-FR"/>
              <a:t>Le Bronx et Staten Island ont les prix les plus bas et la plus grande disponibilité de listes. Ils semblent également avoir en moyenne moins d'inscriptions par hôte. </a:t>
            </a:r>
            <a:endParaRPr lang="fr-FR" dirty="0"/>
          </a:p>
        </p:txBody>
      </p:sp>
    </p:spTree>
    <p:extLst>
      <p:ext uri="{BB962C8B-B14F-4D97-AF65-F5344CB8AC3E}">
        <p14:creationId xmlns:p14="http://schemas.microsoft.com/office/powerpoint/2010/main" val="3519495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0DB7E-AE38-440B-A3B0-90AF2005A3C9}"/>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ctr"/>
            <a:r>
              <a:rPr lang="en-US" sz="4400" b="1" i="0" kern="1200" cap="all" baseline="0" dirty="0" err="1">
                <a:solidFill>
                  <a:schemeClr val="bg1"/>
                </a:solidFill>
                <a:latin typeface="+mj-lt"/>
                <a:ea typeface="+mj-ea"/>
                <a:cs typeface="+mj-cs"/>
              </a:rPr>
              <a:t>Matrice</a:t>
            </a:r>
            <a:r>
              <a:rPr lang="en-US" sz="4400" b="1" i="0" kern="1200" cap="all" baseline="0" dirty="0">
                <a:solidFill>
                  <a:schemeClr val="bg1"/>
                </a:solidFill>
                <a:latin typeface="+mj-lt"/>
                <a:ea typeface="+mj-ea"/>
                <a:cs typeface="+mj-cs"/>
              </a:rPr>
              <a:t> de </a:t>
            </a:r>
            <a:r>
              <a:rPr lang="en-US" sz="4400" b="1" i="0" kern="1200" cap="all" baseline="0" dirty="0" err="1">
                <a:solidFill>
                  <a:schemeClr val="bg1"/>
                </a:solidFill>
                <a:latin typeface="+mj-lt"/>
                <a:ea typeface="+mj-ea"/>
                <a:cs typeface="+mj-cs"/>
              </a:rPr>
              <a:t>corrélation</a:t>
            </a:r>
            <a:endParaRPr lang="en-US" sz="4400" b="1" i="0" kern="1200" cap="all" baseline="0" dirty="0">
              <a:solidFill>
                <a:schemeClr val="bg1"/>
              </a:solidFill>
              <a:latin typeface="+mj-lt"/>
              <a:ea typeface="+mj-ea"/>
              <a:cs typeface="+mj-cs"/>
            </a:endParaRPr>
          </a:p>
        </p:txBody>
      </p:sp>
      <p:sp>
        <p:nvSpPr>
          <p:cNvPr id="7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77" name="Straight Connector 7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98246"/>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285E0B8E-3C53-4A1D-9683-B7825670C1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04" r="2" b="2"/>
          <a:stretch/>
        </p:blipFill>
        <p:spPr bwMode="auto">
          <a:xfrm>
            <a:off x="5986926" y="1598246"/>
            <a:ext cx="5569864" cy="4783504"/>
          </a:xfrm>
          <a:prstGeom prst="rect">
            <a:avLst/>
          </a:prstGeom>
          <a:noFill/>
          <a:extLst>
            <a:ext uri="{909E8E84-426E-40DD-AFC4-6F175D3DCCD1}">
              <a14:hiddenFill xmlns:a14="http://schemas.microsoft.com/office/drawing/2010/main">
                <a:solidFill>
                  <a:srgbClr val="FFFFFF"/>
                </a:solidFill>
              </a14:hiddenFill>
            </a:ext>
          </a:extLst>
        </p:spPr>
      </p:pic>
      <p:sp>
        <p:nvSpPr>
          <p:cNvPr id="79"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8AB902BC-2CF5-4352-8E74-F093D68F9C36}"/>
              </a:ext>
            </a:extLst>
          </p:cNvPr>
          <p:cNvSpPr txBox="1"/>
          <p:nvPr/>
        </p:nvSpPr>
        <p:spPr>
          <a:xfrm>
            <a:off x="186813" y="3293806"/>
            <a:ext cx="4625299" cy="2308324"/>
          </a:xfrm>
          <a:prstGeom prst="rect">
            <a:avLst/>
          </a:prstGeom>
          <a:noFill/>
        </p:spPr>
        <p:txBody>
          <a:bodyPr wrap="square" rtlCol="0">
            <a:spAutoFit/>
          </a:bodyPr>
          <a:lstStyle/>
          <a:p>
            <a:r>
              <a:rPr lang="fr-FR" dirty="0"/>
              <a:t>La seule relation notable est le "nombre d’avis" et les « avis par mois", ce qui est prévu. Toutefois, d'après le tableau précédent, on peut soupçonner qu'il existe une relation entre le prix et le quartier. Malheureusement, cela nécessite des techniques statistiques supplémentaires qui ne sont pas explorées dans cette présentation. </a:t>
            </a:r>
          </a:p>
        </p:txBody>
      </p:sp>
    </p:spTree>
    <p:extLst>
      <p:ext uri="{BB962C8B-B14F-4D97-AF65-F5344CB8AC3E}">
        <p14:creationId xmlns:p14="http://schemas.microsoft.com/office/powerpoint/2010/main" val="1185620766"/>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745</TotalTime>
  <Words>1040</Words>
  <Application>Microsoft Office PowerPoint</Application>
  <PresentationFormat>Widescreen</PresentationFormat>
  <Paragraphs>171</Paragraphs>
  <Slides>16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Bookman Old Style</vt:lpstr>
      <vt:lpstr>Calibri</vt:lpstr>
      <vt:lpstr>Gill Sans Nova</vt:lpstr>
      <vt:lpstr>GradientVTI</vt:lpstr>
      <vt:lpstr>Microsoft Excel Worksheet</vt:lpstr>
      <vt:lpstr>Projet python advancé</vt:lpstr>
      <vt:lpstr>Base de données</vt:lpstr>
      <vt:lpstr>Capture de base de données</vt:lpstr>
      <vt:lpstr>Types de données</vt:lpstr>
      <vt:lpstr>Satistiques descriptives</vt:lpstr>
      <vt:lpstr>Variables catégorielles d'intérêt</vt:lpstr>
      <vt:lpstr>PowerPoint Presentation</vt:lpstr>
      <vt:lpstr>Neighbourhood groups</vt:lpstr>
      <vt:lpstr>Matrice de corrélation</vt:lpstr>
      <vt:lpstr>Pyspark </vt:lpstr>
      <vt:lpstr>Variables catégoriques distinctes d'intérêt</vt:lpstr>
      <vt:lpstr>Les 5 premiers et les 5 derniers prix moyens parmi les 218 quartiers. </vt:lpstr>
      <vt:lpstr>Répartition du prix entre les types de chambres et les groupes de voisinage</vt:lpstr>
      <vt:lpstr>Windows avec Pyspark</vt:lpstr>
      <vt:lpstr>Windows avec Pyspark</vt:lpstr>
      <vt:lpstr>Carte de New York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python advancé</dc:title>
  <dc:creator>Shafel Mc Dowall</dc:creator>
  <cp:lastModifiedBy>Shafel Mc Dowall</cp:lastModifiedBy>
  <cp:revision>8</cp:revision>
  <dcterms:created xsi:type="dcterms:W3CDTF">2020-12-20T21:46:37Z</dcterms:created>
  <dcterms:modified xsi:type="dcterms:W3CDTF">2020-12-21T10:11:41Z</dcterms:modified>
</cp:coreProperties>
</file>