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60" r:id="rId3"/>
    <p:sldId id="395" r:id="rId4"/>
    <p:sldId id="396" r:id="rId5"/>
    <p:sldId id="383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5" r:id="rId14"/>
    <p:sldId id="404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20" r:id="rId25"/>
    <p:sldId id="415" r:id="rId26"/>
    <p:sldId id="416" r:id="rId27"/>
    <p:sldId id="417" r:id="rId28"/>
    <p:sldId id="418" r:id="rId29"/>
    <p:sldId id="419" r:id="rId30"/>
    <p:sldId id="421" r:id="rId31"/>
    <p:sldId id="422" r:id="rId32"/>
    <p:sldId id="423" r:id="rId33"/>
    <p:sldId id="424" r:id="rId34"/>
    <p:sldId id="425" r:id="rId35"/>
  </p:sldIdLst>
  <p:sldSz cx="12192000" cy="6858000"/>
  <p:notesSz cx="6797675" cy="9926638"/>
  <p:embeddedFontLst>
    <p:embeddedFont>
      <p:font typeface="ShellHeavy" panose="00000700000000000000" pitchFamily="50" charset="0"/>
      <p:regular r:id="rId38"/>
      <p:bold r:id="rId39"/>
    </p:embeddedFont>
    <p:embeddedFont>
      <p:font typeface="ShellMedium" panose="00000600000000000000" pitchFamily="50" charset="0"/>
      <p:regular r:id="rId4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0" autoAdjust="0"/>
    <p:restoredTop sz="92442" autoAdjust="0"/>
  </p:normalViewPr>
  <p:slideViewPr>
    <p:cSldViewPr snapToGrid="0" snapToObjects="1" showGuides="1">
      <p:cViewPr varScale="1">
        <p:scale>
          <a:sx n="72" d="100"/>
          <a:sy n="72" d="100"/>
        </p:scale>
        <p:origin x="28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22/09/2023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22/09/2023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29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8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65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9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63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08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04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09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4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891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48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19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42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72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42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909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41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970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26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169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06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34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57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4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26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75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33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44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81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4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F518B2D2-BBA4-4879-AD90-5CBC81FFEC4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18DC4B34-3B7E-4206-8367-C87028E7F26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00937347-DED3-40D4-9E17-793CC0015C5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81374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EDEFA2DA-F0F9-41B5-9B64-6505911DDF0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1C1A2752-4309-434A-8B06-EA1B6F6110F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717710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5" name="TextBox 24" descr="CONFIDENTIAL_TAG_0xFFEE">
            <a:extLst>
              <a:ext uri="{FF2B5EF4-FFF2-40B4-BE49-F238E27FC236}">
                <a16:creationId xmlns:a16="http://schemas.microsoft.com/office/drawing/2014/main" id="{96C47BEB-DA8D-4F9A-ADF0-9BDD2D62797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25884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BF918E8B-0CAB-4EB7-8039-5D09A3DE858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3083E70E-C7EF-4BD7-A889-DF3F4E9AE3E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2260" userDrawn="1">
          <p15:clr>
            <a:srgbClr val="FBAE40"/>
          </p15:clr>
        </p15:guide>
        <p15:guide id="3" orient="horz" pos="23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6B97ACDD-FCB1-4B2D-8651-8ACBBD18E6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83E16150-9CC0-498F-8AC0-7BBB7522C91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B012F20D-7DAC-40D9-B6CD-B9D4A9DC05F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6B1207FF-4E58-448F-BA6A-DB541E17FE2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95EA038E-AC53-42AE-B5C9-DF661F54DE7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9108116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931C0CBE-C2D9-4E91-9915-CE49CEF27E3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C7407E2D-AADA-487F-BF3C-9076A9895A5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0F2A0CBD-DE9B-4FEE-A903-59D6E938FCE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FD6A0A0-1557-4454-90F4-5A2E5FF68B4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53600BBE-D646-4CBF-B1C9-DEB3F55333A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876151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5E3D229A-EFD6-4CBF-8EE4-B3FA65D6E76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61CC6DC0-F586-4864-A83A-14F04FB2C34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1AEB6C73-1EFF-4F5D-BEA1-1C59FA00940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August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705" r:id="rId6"/>
    <p:sldLayoutId id="2147483699" r:id="rId7"/>
    <p:sldLayoutId id="2147483691" r:id="rId8"/>
    <p:sldLayoutId id="2147483667" r:id="rId9"/>
    <p:sldLayoutId id="2147483692" r:id="rId10"/>
    <p:sldLayoutId id="2147483704" r:id="rId11"/>
    <p:sldLayoutId id="2147483694" r:id="rId12"/>
    <p:sldLayoutId id="2147483702" r:id="rId13"/>
    <p:sldLayoutId id="2147483703" r:id="rId14"/>
    <p:sldLayoutId id="2147483680" r:id="rId15"/>
    <p:sldLayoutId id="2147483697" r:id="rId16"/>
    <p:sldLayoutId id="2147483678" r:id="rId17"/>
    <p:sldLayoutId id="2147483700" r:id="rId18"/>
    <p:sldLayoutId id="2147483681" r:id="rId19"/>
    <p:sldLayoutId id="2147483701" r:id="rId20"/>
    <p:sldLayoutId id="2147483682" r:id="rId21"/>
    <p:sldLayoutId id="214748368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1049" userDrawn="1">
          <p15:clr>
            <a:srgbClr val="F26B43"/>
          </p15:clr>
        </p15:guide>
        <p15:guide id="6" orient="horz" pos="95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18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  <p15:guide id="15" pos="482" userDrawn="1">
          <p15:clr>
            <a:srgbClr val="F26B43"/>
          </p15:clr>
        </p15:guide>
        <p15:guide id="16" pos="642" userDrawn="1">
          <p15:clr>
            <a:srgbClr val="F26B43"/>
          </p15:clr>
        </p15:guide>
        <p15:guide id="17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t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2.t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2.t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2.t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.t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Journey presentation Foundation and generic </a:t>
            </a:r>
            <a:endParaRPr lang="en-GB" dirty="0"/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1: 14/08/23 – 18/08/23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Meghna Sabharwal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Associate data engineer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lifecycle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DevOps strategies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CI CD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4180002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5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Introductions of Azure DevOps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Creating virtual machine on Azure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</a:t>
            </a:r>
            <a:r>
              <a:rPr lang="en-GB" dirty="0" err="1"/>
              <a:t>Github</a:t>
            </a:r>
            <a:r>
              <a:rPr lang="en-GB"/>
              <a:t> actions 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7949567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12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66489" y="2720294"/>
            <a:ext cx="4385370" cy="748800"/>
          </a:xfrm>
        </p:spPr>
        <p:txBody>
          <a:bodyPr/>
          <a:lstStyle/>
          <a:p>
            <a:r>
              <a:rPr lang="en-GB" dirty="0"/>
              <a:t>Week 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42727233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13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42335" y="545124"/>
            <a:ext cx="4385370" cy="748800"/>
          </a:xfrm>
        </p:spPr>
        <p:txBody>
          <a:bodyPr/>
          <a:lstStyle/>
          <a:p>
            <a:r>
              <a:rPr lang="en-GB" dirty="0"/>
              <a:t>Day 1: Case study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90A64-E1EA-4B6B-BD35-7099B6C15822}"/>
              </a:ext>
            </a:extLst>
          </p:cNvPr>
          <p:cNvSpPr txBox="1"/>
          <p:nvPr/>
        </p:nvSpPr>
        <p:spPr bwMode="auto">
          <a:xfrm>
            <a:off x="642335" y="1977703"/>
            <a:ext cx="9748008" cy="237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Case study – Created a projects on </a:t>
            </a:r>
            <a:r>
              <a:rPr lang="en-GB" sz="1600" dirty="0" err="1"/>
              <a:t>devOps</a:t>
            </a:r>
            <a:r>
              <a:rPr lang="en-GB" sz="1600" dirty="0"/>
              <a:t>, created sprints, epics, backlogs testcases etc.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virtual machine on the azure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Performed GitHub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Performed maven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docker file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Completed Prometheus activities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Created and deployed web application on the azure </a:t>
            </a:r>
          </a:p>
        </p:txBody>
      </p:sp>
    </p:spTree>
    <p:extLst>
      <p:ext uri="{BB962C8B-B14F-4D97-AF65-F5344CB8AC3E}">
        <p14:creationId xmlns:p14="http://schemas.microsoft.com/office/powerpoint/2010/main" val="241503356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14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78839" y="403475"/>
            <a:ext cx="9213241" cy="748800"/>
          </a:xfrm>
        </p:spPr>
        <p:txBody>
          <a:bodyPr/>
          <a:lstStyle/>
          <a:p>
            <a:r>
              <a:rPr lang="en-GB" dirty="0"/>
              <a:t>Day 2: Basics of business intelligence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375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What is Business intelligence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KRA and KPI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Dimension modelling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Data warehouse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DSS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Designed a model for library system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600" dirty="0" err="1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B1D2BDA-76C8-4A93-AFFE-EB61E51E0C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40" y="4000637"/>
            <a:ext cx="4626497" cy="28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17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15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658863"/>
            <a:ext cx="9742680" cy="748800"/>
          </a:xfrm>
        </p:spPr>
        <p:txBody>
          <a:bodyPr/>
          <a:lstStyle/>
          <a:p>
            <a:r>
              <a:rPr lang="en-GB" dirty="0"/>
              <a:t>Day 3: Big data and Azure fundamentals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7198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dimension modelling on library system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 Types of 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MOLAP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ROLAP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HOLAP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COLAP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Introduction to slicing and dicing </a:t>
            </a:r>
          </a:p>
        </p:txBody>
      </p:sp>
    </p:spTree>
    <p:extLst>
      <p:ext uri="{BB962C8B-B14F-4D97-AF65-F5344CB8AC3E}">
        <p14:creationId xmlns:p14="http://schemas.microsoft.com/office/powerpoint/2010/main" val="50105878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92279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16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1619281" y="623046"/>
            <a:ext cx="4385370" cy="748800"/>
          </a:xfrm>
        </p:spPr>
        <p:txBody>
          <a:bodyPr/>
          <a:lstStyle/>
          <a:p>
            <a:r>
              <a:rPr lang="en-GB" dirty="0"/>
              <a:t>Day 4: Azure SQL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20304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an SQL database on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tables in the database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Performed various joins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Extracted the information from different tables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570473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17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5: Azure SQL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578840" y="1887523"/>
            <a:ext cx="10234569" cy="134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Assessment for basic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Assessment for hands on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0210174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2723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18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79999" y="2788093"/>
            <a:ext cx="4385370" cy="748800"/>
          </a:xfrm>
        </p:spPr>
        <p:txBody>
          <a:bodyPr/>
          <a:lstStyle/>
          <a:p>
            <a:r>
              <a:rPr lang="en-GB" dirty="0"/>
              <a:t>Week 4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2918837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19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651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Learnt different storage types in SQL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Learnt different resources in the SQL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FF804F-FF11-7F14-A72B-263EE86165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06" y="2318732"/>
            <a:ext cx="7397718" cy="412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986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Code of conduct at workplace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Know your colleagues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Formal communication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Group activities </a:t>
            </a:r>
          </a:p>
          <a:p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20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651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different storage like blob and ADLS2 on azure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5AF0890-50B6-88D2-65C0-B1684303C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56" y="2336546"/>
            <a:ext cx="7225250" cy="40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190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21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data flow in the Azure 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78D42D1-8D04-91B0-205C-7402F3820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51" y="2041099"/>
            <a:ext cx="8029033" cy="44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08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22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134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different pipelines in the data factory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Created different Datasets in the Azure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Linked workflow with the datasets and files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Performed get metadata, for loop and if loop on the azure 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5C4C5BF-EA49-A902-2DDE-87494D02B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406" y="3243017"/>
            <a:ext cx="5550626" cy="30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6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117446" y="-117923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23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5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427839" y="1895730"/>
            <a:ext cx="10234569" cy="16857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Practiced hands on SQL and azure on the virtual machine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dataset offline and imported in the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Created database on the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sz="1600" dirty="0"/>
              <a:t>Performed CDC on azure 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5C4C5BF-EA49-A902-2DDE-87494D02B2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13" y="2756965"/>
            <a:ext cx="6355328" cy="35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3139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2723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24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79999" y="2788093"/>
            <a:ext cx="4385370" cy="748800"/>
          </a:xfrm>
        </p:spPr>
        <p:txBody>
          <a:bodyPr/>
          <a:lstStyle/>
          <a:p>
            <a:r>
              <a:rPr lang="en-GB" dirty="0"/>
              <a:t>Week 5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66765045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25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7126" y="1187042"/>
            <a:ext cx="4141630" cy="1386000"/>
          </a:xfrm>
        </p:spPr>
        <p:txBody>
          <a:bodyPr/>
          <a:lstStyle/>
          <a:p>
            <a:r>
              <a:rPr lang="en-GB" dirty="0"/>
              <a:t>Day 1 -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7126" y="2680371"/>
            <a:ext cx="4036789" cy="2217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Doubt Solving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Repitation</a:t>
            </a:r>
            <a:r>
              <a:rPr lang="en-US" sz="1800" dirty="0"/>
              <a:t> of Azure Data Factory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Hands-on on Azure Data Factory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loading the dataset into the storage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Creation of pipeline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Fetching, updating rows of a table and getting affected in ADF and data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Creating the dataflow and CDC for the instances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9CCFFBD0-E7FE-ADB5-0E29-8821B476E4BD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3494E577-FD29-C6F0-D9C0-5CDF1340F30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7" r="129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994943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26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87126" y="1099593"/>
            <a:ext cx="4141630" cy="1386000"/>
          </a:xfrm>
        </p:spPr>
        <p:txBody>
          <a:bodyPr/>
          <a:lstStyle/>
          <a:p>
            <a:r>
              <a:rPr lang="en-GB" dirty="0"/>
              <a:t>Day 2 -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7126" y="2592922"/>
            <a:ext cx="4036789" cy="2217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Azure Synapse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to Azure Synapse 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Mapping of data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Creation of pipeline, Data Ingestion and Preparation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Write and execute SQL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Understanding query performance optimization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Exploring more options like manage, linked device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Explanation with theory and practical for all of the above concepts.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9CCFFBD0-E7FE-ADB5-0E29-8821B476E4BD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FA3CB59-7623-52D3-9E3A-70F2B9475CF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8" r="131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254847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27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847515" y="1109640"/>
            <a:ext cx="4141630" cy="1386000"/>
          </a:xfrm>
        </p:spPr>
        <p:txBody>
          <a:bodyPr/>
          <a:lstStyle/>
          <a:p>
            <a:r>
              <a:rPr lang="en-GB" dirty="0"/>
              <a:t>Day 3 -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47515" y="2602969"/>
            <a:ext cx="4036789" cy="221720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Visualization using Power-Bi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Understanding and exploring about Power-Bi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Connecting to the various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load and transformation- removing duplicates, adding column, slicers, and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Introduction to Dax and calculated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Implicit and explicit measures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 Row-level security and aggregation function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55CD6C5D-749F-98D9-2F75-45550F1BB916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7619E5C-131E-5AD9-D024-747974B793E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6" r="120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17448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28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766800" y="1378651"/>
            <a:ext cx="4141630" cy="1524600"/>
          </a:xfrm>
        </p:spPr>
        <p:txBody>
          <a:bodyPr/>
          <a:lstStyle/>
          <a:p>
            <a:r>
              <a:rPr lang="en-GB" dirty="0"/>
              <a:t>Day 4 -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66800" y="2945921"/>
            <a:ext cx="4036789" cy="24389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Understanding various chart-type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 and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Hands-on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Scenario-based chart preparation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A778601A-F666-2453-E8A7-7A45ABA7F7E9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9" name="Picture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49EC7F4-21EC-6B91-FB0F-14E67F314C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5" r="1333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166975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29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806599" y="2117510"/>
            <a:ext cx="4141630" cy="1524600"/>
          </a:xfrm>
        </p:spPr>
        <p:txBody>
          <a:bodyPr/>
          <a:lstStyle/>
          <a:p>
            <a:r>
              <a:rPr lang="en-GB" dirty="0"/>
              <a:t>Day 5 -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806599" y="3684780"/>
            <a:ext cx="4036789" cy="24389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Introduction to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Variables, data 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Features of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Creating a small data 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Exploring functions like zip, enumerate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Working on Lists, Dictionary, for-loop</a:t>
            </a:r>
          </a:p>
        </p:txBody>
      </p:sp>
      <p:sp>
        <p:nvSpPr>
          <p:cNvPr id="3" name="Text Placeholder 23">
            <a:extLst>
              <a:ext uri="{FF2B5EF4-FFF2-40B4-BE49-F238E27FC236}">
                <a16:creationId xmlns:a16="http://schemas.microsoft.com/office/drawing/2014/main" id="{A778601A-F666-2453-E8A7-7A45ABA7F7E9}"/>
              </a:ext>
            </a:extLst>
          </p:cNvPr>
          <p:cNvSpPr txBox="1">
            <a:spLocks/>
          </p:cNvSpPr>
          <p:nvPr/>
        </p:nvSpPr>
        <p:spPr bwMode="auto">
          <a:xfrm>
            <a:off x="382304" y="6453708"/>
            <a:ext cx="1672999" cy="16217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 kern="1200" baseline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01AF43-41A5-D67E-F7C1-412F4F06FF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7108249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Video call, phone call and chat etiquettes at workplace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Building trust and sense of empathy amongst colleagues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Trust building activities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How to work as a team </a:t>
            </a:r>
          </a:p>
          <a:p>
            <a:endParaRPr lang="en-GB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0455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-2723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30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3507698" y="2788093"/>
            <a:ext cx="5857671" cy="748800"/>
          </a:xfrm>
        </p:spPr>
        <p:txBody>
          <a:bodyPr/>
          <a:lstStyle/>
          <a:p>
            <a:pPr algn="ctr"/>
            <a:r>
              <a:rPr lang="en-GB" dirty="0"/>
              <a:t>Week 6</a:t>
            </a:r>
            <a:br>
              <a:rPr lang="en-GB" dirty="0"/>
            </a:br>
            <a:r>
              <a:rPr lang="en-GB" sz="2000" dirty="0"/>
              <a:t>19/09/23- 22/09/23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0316257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31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134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Learnt advanced concepts of python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Knowledge about List Comprehensions and Lambda Functions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Panda Data Frame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Understanding Positional and Keyword Arguments</a:t>
            </a:r>
          </a:p>
        </p:txBody>
      </p:sp>
    </p:spTree>
    <p:extLst>
      <p:ext uri="{BB962C8B-B14F-4D97-AF65-F5344CB8AC3E}">
        <p14:creationId xmlns:p14="http://schemas.microsoft.com/office/powerpoint/2010/main" val="357528792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32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9962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NumPy Array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A review on Dictionaries, Sets, Tuples and Map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Visualizing dataset using Matplotlib and Pandas</a:t>
            </a:r>
          </a:p>
        </p:txBody>
      </p:sp>
    </p:spTree>
    <p:extLst>
      <p:ext uri="{BB962C8B-B14F-4D97-AF65-F5344CB8AC3E}">
        <p14:creationId xmlns:p14="http://schemas.microsoft.com/office/powerpoint/2010/main" val="297605313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33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13410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</a:t>
            </a:r>
            <a:r>
              <a:rPr lang="en-IN" sz="1600" dirty="0" err="1">
                <a:solidFill>
                  <a:srgbClr val="404040"/>
                </a:solidFill>
                <a:latin typeface="ShellMedium" panose="00000600000000000000" pitchFamily="2" charset="0"/>
              </a:rPr>
              <a:t>PySpark</a:t>
            </a:r>
            <a:endParaRPr lang="en-IN" sz="1600" dirty="0">
              <a:solidFill>
                <a:srgbClr val="404040"/>
              </a:solidFill>
              <a:latin typeface="ShellMedium" panose="00000600000000000000" pitchFamily="2" charset="0"/>
            </a:endParaRP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Spark Architecture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Introduction to </a:t>
            </a:r>
            <a:r>
              <a:rPr lang="en-IN" sz="1600" dirty="0" err="1">
                <a:solidFill>
                  <a:srgbClr val="404040"/>
                </a:solidFill>
                <a:latin typeface="ShellMedium" panose="00000600000000000000" pitchFamily="2" charset="0"/>
              </a:rPr>
              <a:t>PySpark</a:t>
            </a: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 shell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RDD concepts overview</a:t>
            </a:r>
          </a:p>
        </p:txBody>
      </p:sp>
    </p:spTree>
    <p:extLst>
      <p:ext uri="{BB962C8B-B14F-4D97-AF65-F5344CB8AC3E}">
        <p14:creationId xmlns:p14="http://schemas.microsoft.com/office/powerpoint/2010/main" val="74571065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0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34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517056" y="724401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361E-9FB7-4A1D-AD54-53DF15235349}"/>
              </a:ext>
            </a:extLst>
          </p:cNvPr>
          <p:cNvSpPr txBox="1"/>
          <p:nvPr/>
        </p:nvSpPr>
        <p:spPr bwMode="auto">
          <a:xfrm>
            <a:off x="369116" y="1887660"/>
            <a:ext cx="10234569" cy="9962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Spark Caching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Spark and Fault Tolerance</a:t>
            </a:r>
          </a:p>
          <a:p>
            <a:pPr marL="172788" lvl="1" indent="-172788" defTabSz="268262">
              <a:lnSpc>
                <a:spcPct val="140000"/>
              </a:lnSpc>
              <a:buClr>
                <a:srgbClr val="DD1D21"/>
              </a:buClr>
              <a:buSzPct val="75000"/>
              <a:buFont typeface="Wingdings" panose="05000000000000000000" pitchFamily="2" charset="2"/>
              <a:buChar char=""/>
              <a:defRPr/>
            </a:pPr>
            <a:r>
              <a:rPr lang="en-IN" sz="1600" dirty="0">
                <a:solidFill>
                  <a:srgbClr val="404040"/>
                </a:solidFill>
                <a:latin typeface="ShellMedium" panose="00000600000000000000" pitchFamily="2" charset="0"/>
              </a:rPr>
              <a:t>RDD to Data frame</a:t>
            </a:r>
          </a:p>
        </p:txBody>
      </p:sp>
    </p:spTree>
    <p:extLst>
      <p:ext uri="{BB962C8B-B14F-4D97-AF65-F5344CB8AC3E}">
        <p14:creationId xmlns:p14="http://schemas.microsoft.com/office/powerpoint/2010/main" val="2099501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Importance of team 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Team activities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Leadership styles and importance with demonstration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Stakeholder identification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Skills to enhance technical presentation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9" r="5169"/>
          <a:stretch>
            <a:fillRect/>
          </a:stretch>
        </p:blipFill>
        <p:spPr/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12402" r="6660" b="12218"/>
          <a:stretch/>
        </p:blipFill>
        <p:spPr>
          <a:xfrm>
            <a:off x="5254903" y="1099593"/>
            <a:ext cx="6025543" cy="535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4626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Defining business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business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Requirement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Mandatory requirements i.e. 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Non-functional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SDLC model and its phases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requirements elicitation techniques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requirement modelling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 management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about waterfall model and agile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scrum, Its advantages and disadvantages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Azure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6051938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4966489" y="2720294"/>
            <a:ext cx="4385370" cy="748800"/>
          </a:xfrm>
        </p:spPr>
        <p:txBody>
          <a:bodyPr/>
          <a:lstStyle/>
          <a:p>
            <a:r>
              <a:rPr lang="en-GB" dirty="0"/>
              <a:t>Week 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7708207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Defining business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business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Requirement analysis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Mandatory requirements i.e. 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Non-functional requirements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SDLC model and its phases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requirements elicitation techniques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What is requirement modelling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requirement management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about waterfall model and agile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scrum, Its advantages and disadvantages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Azure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29118521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DBMS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Difference between SQL and NOSQL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forms of normalisation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Introductions to joins and its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Demonstration of SQL queries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382926625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b="76"/>
          <a:stretch>
            <a:fillRect/>
          </a:stretch>
        </p:blipFill>
        <p:spPr>
          <a:xfrm>
            <a:off x="0" y="17189"/>
            <a:ext cx="12194723" cy="685799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4" name="Title 3" descr="&lt;IGNORE&gt;"/>
          <p:cNvSpPr>
            <a:spLocks noGrp="1"/>
          </p:cNvSpPr>
          <p:nvPr>
            <p:ph type="ctrTitle"/>
          </p:nvPr>
        </p:nvSpPr>
        <p:spPr>
          <a:xfrm>
            <a:off x="679715" y="299743"/>
            <a:ext cx="4385370" cy="748800"/>
          </a:xfrm>
        </p:spPr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79715" y="1634624"/>
            <a:ext cx="9975600" cy="74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Importance of software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Software testing models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Difference between SDLC and STLC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Different types of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Introduction to black-box, white-box and grey-box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Unit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Integration testing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81" y="-117923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3" name="Text Box 11" descr="&lt;COMPANY_NAME&gt;" title="&lt;COMPANY_NAME&gt;"/>
          <p:cNvSpPr txBox="1">
            <a:spLocks noChangeArrowheads="1"/>
          </p:cNvSpPr>
          <p:nvPr/>
        </p:nvSpPr>
        <p:spPr bwMode="gray">
          <a:xfrm>
            <a:off x="517056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0091557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ShellMedium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hellMedium"/>
        <a:font script="Hebr" typeface="ShellMedium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hellMedium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 V1-102</Template>
  <TotalTime>261</TotalTime>
  <Words>1184</Words>
  <Application>Microsoft Office PowerPoint</Application>
  <PresentationFormat>Widescreen</PresentationFormat>
  <Paragraphs>341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ShellHeavy</vt:lpstr>
      <vt:lpstr>ShellMedium</vt:lpstr>
      <vt:lpstr>Wingdings</vt:lpstr>
      <vt:lpstr>Arial</vt:lpstr>
      <vt:lpstr>Shell layouts with footer</vt:lpstr>
      <vt:lpstr>Journey presentation Foundation and generic </vt:lpstr>
      <vt:lpstr>Day 1</vt:lpstr>
      <vt:lpstr>Day 2</vt:lpstr>
      <vt:lpstr>Day 3</vt:lpstr>
      <vt:lpstr>Day 4</vt:lpstr>
      <vt:lpstr>Week 2</vt:lpstr>
      <vt:lpstr>Day 1</vt:lpstr>
      <vt:lpstr>Day 2</vt:lpstr>
      <vt:lpstr>Day 3</vt:lpstr>
      <vt:lpstr>Day 4</vt:lpstr>
      <vt:lpstr>Day 5</vt:lpstr>
      <vt:lpstr>Week 3</vt:lpstr>
      <vt:lpstr>Day 1: Case study </vt:lpstr>
      <vt:lpstr>Day 2: Basics of business intelligence </vt:lpstr>
      <vt:lpstr>Day 3: Big data and Azure fundamentals </vt:lpstr>
      <vt:lpstr>Day 4: Azure SQL</vt:lpstr>
      <vt:lpstr>Day 5: Azure SQL</vt:lpstr>
      <vt:lpstr>Week 4 </vt:lpstr>
      <vt:lpstr>Day 1</vt:lpstr>
      <vt:lpstr>Day 2</vt:lpstr>
      <vt:lpstr>Day 3</vt:lpstr>
      <vt:lpstr>Day 4</vt:lpstr>
      <vt:lpstr>Day 5</vt:lpstr>
      <vt:lpstr>Week 5 </vt:lpstr>
      <vt:lpstr>Day 1 -</vt:lpstr>
      <vt:lpstr>Day 2 -</vt:lpstr>
      <vt:lpstr>Day 3 -</vt:lpstr>
      <vt:lpstr>Day 4 -</vt:lpstr>
      <vt:lpstr>Day 5 -</vt:lpstr>
      <vt:lpstr>Week 6 19/09/23- 22/09/23</vt:lpstr>
      <vt:lpstr>Day 1</vt:lpstr>
      <vt:lpstr>Day 2</vt:lpstr>
      <vt:lpstr>Day 3</vt:lpstr>
      <vt:lpstr>Day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Journey presentation Foundation and generic </dc:title>
  <dc:creator>Sabharwal, Meghna SBOBNG-PTIY/FUC</dc:creator>
  <cp:lastModifiedBy>Sabharwal, Meghna SBOBNG-PTIY/FUC</cp:lastModifiedBy>
  <cp:revision>18</cp:revision>
  <dcterms:created xsi:type="dcterms:W3CDTF">2023-08-25T03:27:29Z</dcterms:created>
  <dcterms:modified xsi:type="dcterms:W3CDTF">2023-09-22T15:27:21Z</dcterms:modified>
  <cp:category>Shell_IC: MOST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MSIP_Label_d0cb1e24-a0e2-4a4c-9340-733297c9cd7c_Enabled">
    <vt:lpwstr>true</vt:lpwstr>
  </property>
  <property fmtid="{D5CDD505-2E9C-101B-9397-08002B2CF9AE}" pid="5" name="MSIP_Label_d0cb1e24-a0e2-4a4c-9340-733297c9cd7c_SetDate">
    <vt:lpwstr>2023-08-25T04:22:43Z</vt:lpwstr>
  </property>
  <property fmtid="{D5CDD505-2E9C-101B-9397-08002B2CF9AE}" pid="6" name="MSIP_Label_d0cb1e24-a0e2-4a4c-9340-733297c9cd7c_Method">
    <vt:lpwstr>Privileged</vt:lpwstr>
  </property>
  <property fmtid="{D5CDD505-2E9C-101B-9397-08002B2CF9AE}" pid="7" name="MSIP_Label_d0cb1e24-a0e2-4a4c-9340-733297c9cd7c_Name">
    <vt:lpwstr>Internal</vt:lpwstr>
  </property>
  <property fmtid="{D5CDD505-2E9C-101B-9397-08002B2CF9AE}" pid="8" name="MSIP_Label_d0cb1e24-a0e2-4a4c-9340-733297c9cd7c_SiteId">
    <vt:lpwstr>db1e96a8-a3da-442a-930b-235cac24cd5c</vt:lpwstr>
  </property>
  <property fmtid="{D5CDD505-2E9C-101B-9397-08002B2CF9AE}" pid="9" name="MSIP_Label_d0cb1e24-a0e2-4a4c-9340-733297c9cd7c_ActionId">
    <vt:lpwstr>519af03b-3515-4b9f-8e03-f2b396802735</vt:lpwstr>
  </property>
  <property fmtid="{D5CDD505-2E9C-101B-9397-08002B2CF9AE}" pid="10" name="MSIP_Label_d0cb1e24-a0e2-4a4c-9340-733297c9cd7c_ContentBits">
    <vt:lpwstr>0</vt:lpwstr>
  </property>
</Properties>
</file>