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2EA7947-E287-4738-8C82-07CE4F01EF03}" type="datetime2">
              <a:rPr lang="en-US" smtClean="0"/>
              <a:t>Tuesday, March 23,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3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March 23,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8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March 23,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March 23,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6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March 23,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March 23,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3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March 23,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2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March 23,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6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March 23,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March 23,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0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50BC9E2-CB44-4C05-9BB5-496C18A241E0}" type="datetime2">
              <a:rPr lang="en-US" smtClean="0"/>
              <a:t>Tuesday, March 23, 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78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March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8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si.b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E535-5E7E-462A-9933-1D92346F2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094" y="571786"/>
            <a:ext cx="6373812" cy="984885"/>
          </a:xfrm>
        </p:spPr>
        <p:txBody>
          <a:bodyPr wrap="square" anchor="ctr">
            <a:normAutofit fontScale="90000"/>
          </a:bodyPr>
          <a:lstStyle/>
          <a:p>
            <a:pPr algn="ctr"/>
            <a:r>
              <a:rPr lang="en-US" sz="4800" dirty="0"/>
              <a:t>Urbanization in Bulgaria</a:t>
            </a:r>
            <a:br>
              <a:rPr lang="en-US" sz="4800" dirty="0"/>
            </a:br>
            <a:r>
              <a:rPr lang="en-US" sz="4800" dirty="0"/>
              <a:t>2015-2018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21211-6A89-4A44-9F14-4A41F4E72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6743" y="4929889"/>
            <a:ext cx="4498976" cy="98488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22" name="Picture 3" descr="Geodesic crystal prismatic sphere with a spectrum of color">
            <a:extLst>
              <a:ext uri="{FF2B5EF4-FFF2-40B4-BE49-F238E27FC236}">
                <a16:creationId xmlns:a16="http://schemas.microsoft.com/office/drawing/2014/main" id="{011CC129-1A67-4A4B-AB32-1F4C20A47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54" b="22877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24F3BD-7CF6-4812-B635-E251165D51C9}"/>
              </a:ext>
            </a:extLst>
          </p:cNvPr>
          <p:cNvSpPr txBox="1"/>
          <p:nvPr/>
        </p:nvSpPr>
        <p:spPr>
          <a:xfrm>
            <a:off x="256854" y="2352782"/>
            <a:ext cx="1137349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Why more of the Bulgarian population is going to biggest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Bulgaria is divided into 27 provinces – the biggest cities actually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 my project I have observations only on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The main question is – “Are more people relocating in bigger cities in Bulgaria?”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9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E535-5E7E-462A-9933-1D92346F2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084" y="679665"/>
            <a:ext cx="6373812" cy="984885"/>
          </a:xfrm>
        </p:spPr>
        <p:txBody>
          <a:bodyPr wrap="square" anchor="ctr">
            <a:normAutofit fontScale="90000"/>
          </a:bodyPr>
          <a:lstStyle/>
          <a:p>
            <a:pPr algn="ctr"/>
            <a:r>
              <a:rPr lang="en-US" sz="4800" dirty="0"/>
              <a:t>Data sets and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21211-6A89-4A44-9F14-4A41F4E72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6743" y="4929889"/>
            <a:ext cx="4498976" cy="98488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22" name="Picture 3" descr="Geodesic crystal prismatic sphere with a spectrum of color">
            <a:extLst>
              <a:ext uri="{FF2B5EF4-FFF2-40B4-BE49-F238E27FC236}">
                <a16:creationId xmlns:a16="http://schemas.microsoft.com/office/drawing/2014/main" id="{011CC129-1A67-4A4B-AB32-1F4C20A47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54" b="22877"/>
          <a:stretch/>
        </p:blipFill>
        <p:spPr>
          <a:xfrm>
            <a:off x="0" y="2083436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758747-7D1A-43F5-8B45-854439E92559}"/>
              </a:ext>
            </a:extLst>
          </p:cNvPr>
          <p:cNvSpPr txBox="1"/>
          <p:nvPr/>
        </p:nvSpPr>
        <p:spPr>
          <a:xfrm>
            <a:off x="287676" y="2424701"/>
            <a:ext cx="116166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The data sets which I use are taken from the NSI (National Statistical Institute of Bulgaria – </a:t>
            </a:r>
            <a:r>
              <a:rPr lang="en-US" sz="4000" dirty="0">
                <a:hlinkClick r:id="rId3"/>
              </a:rPr>
              <a:t>nsi.bg</a:t>
            </a:r>
            <a:r>
              <a:rPr lang="en-US" sz="4000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 use two features – GDP (income) and population for current provinces for years 2015, 2016, 2017, 2018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 will make average of the income of each provinces for all the years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Then I will make all analysis based on it</a:t>
            </a:r>
          </a:p>
        </p:txBody>
      </p:sp>
    </p:spTree>
    <p:extLst>
      <p:ext uri="{BB962C8B-B14F-4D97-AF65-F5344CB8AC3E}">
        <p14:creationId xmlns:p14="http://schemas.microsoft.com/office/powerpoint/2010/main" val="178465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E535-5E7E-462A-9933-1D92346F2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094" y="625650"/>
            <a:ext cx="6373812" cy="984885"/>
          </a:xfrm>
        </p:spPr>
        <p:txBody>
          <a:bodyPr wrap="square" anchor="ctr">
            <a:normAutofit fontScale="90000"/>
          </a:bodyPr>
          <a:lstStyle/>
          <a:p>
            <a:pPr algn="ctr"/>
            <a:r>
              <a:rPr lang="en-US" sz="4800" dirty="0"/>
              <a:t>Is there correlation between population and GDP?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21211-6A89-4A44-9F14-4A41F4E72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6743" y="4929889"/>
            <a:ext cx="4498976" cy="98488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22" name="Picture 3" descr="Geodesic crystal prismatic sphere with a spectrum of color">
            <a:extLst>
              <a:ext uri="{FF2B5EF4-FFF2-40B4-BE49-F238E27FC236}">
                <a16:creationId xmlns:a16="http://schemas.microsoft.com/office/drawing/2014/main" id="{011CC129-1A67-4A4B-AB32-1F4C20A47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54" b="22877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1024EE-A09B-452F-9371-126DC0F21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850" y="2208944"/>
            <a:ext cx="6939115" cy="4516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B8DBD7-CECC-4BEB-9D9E-91EDE6C8334F}"/>
              </a:ext>
            </a:extLst>
          </p:cNvPr>
          <p:cNvSpPr txBox="1"/>
          <p:nvPr/>
        </p:nvSpPr>
        <p:spPr>
          <a:xfrm>
            <a:off x="308226" y="2364507"/>
            <a:ext cx="33179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Yes – there is positive for 2015, based on average GDP</a:t>
            </a:r>
          </a:p>
        </p:txBody>
      </p:sp>
    </p:spTree>
    <p:extLst>
      <p:ext uri="{BB962C8B-B14F-4D97-AF65-F5344CB8AC3E}">
        <p14:creationId xmlns:p14="http://schemas.microsoft.com/office/powerpoint/2010/main" val="162808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E535-5E7E-462A-9933-1D92346F2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094" y="647767"/>
            <a:ext cx="6373812" cy="984885"/>
          </a:xfrm>
        </p:spPr>
        <p:txBody>
          <a:bodyPr wrap="square" anchor="ctr">
            <a:normAutofit fontScale="90000"/>
          </a:bodyPr>
          <a:lstStyle/>
          <a:p>
            <a:pPr algn="ctr"/>
            <a:r>
              <a:rPr lang="en-US" sz="4800" dirty="0"/>
              <a:t>Is there correlation between population and GDP?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21211-6A89-4A44-9F14-4A41F4E72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6743" y="4929889"/>
            <a:ext cx="4498976" cy="98488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22" name="Picture 3" descr="Geodesic crystal prismatic sphere with a spectrum of color">
            <a:extLst>
              <a:ext uri="{FF2B5EF4-FFF2-40B4-BE49-F238E27FC236}">
                <a16:creationId xmlns:a16="http://schemas.microsoft.com/office/drawing/2014/main" id="{011CC129-1A67-4A4B-AB32-1F4C20A47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54" b="22877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6133552-7113-45D5-BCBA-FD0E9B25E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270" y="2207745"/>
            <a:ext cx="7166916" cy="45259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771407-574F-429E-B7D7-965F09E9799E}"/>
              </a:ext>
            </a:extLst>
          </p:cNvPr>
          <p:cNvSpPr txBox="1"/>
          <p:nvPr/>
        </p:nvSpPr>
        <p:spPr>
          <a:xfrm>
            <a:off x="677772" y="2496620"/>
            <a:ext cx="37089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Yes – there is positive, even for year 2018 based on average GDP</a:t>
            </a:r>
          </a:p>
        </p:txBody>
      </p:sp>
    </p:spTree>
    <p:extLst>
      <p:ext uri="{BB962C8B-B14F-4D97-AF65-F5344CB8AC3E}">
        <p14:creationId xmlns:p14="http://schemas.microsoft.com/office/powerpoint/2010/main" val="12647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E535-5E7E-462A-9933-1D92346F2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4437" y="668262"/>
            <a:ext cx="7263126" cy="984885"/>
          </a:xfrm>
        </p:spPr>
        <p:txBody>
          <a:bodyPr wrap="square" anchor="ctr">
            <a:normAutofit fontScale="90000"/>
          </a:bodyPr>
          <a:lstStyle/>
          <a:p>
            <a:pPr algn="ctr"/>
            <a:r>
              <a:rPr lang="en-US" sz="4800" dirty="0"/>
              <a:t>Provinces with highest GDP, also have increasing population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21211-6A89-4A44-9F14-4A41F4E72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6743" y="4929889"/>
            <a:ext cx="4498976" cy="98488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22" name="Picture 3" descr="Geodesic crystal prismatic sphere with a spectrum of color">
            <a:extLst>
              <a:ext uri="{FF2B5EF4-FFF2-40B4-BE49-F238E27FC236}">
                <a16:creationId xmlns:a16="http://schemas.microsoft.com/office/drawing/2014/main" id="{011CC129-1A67-4A4B-AB32-1F4C20A47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54" b="22877"/>
          <a:stretch/>
        </p:blipFill>
        <p:spPr>
          <a:xfrm>
            <a:off x="20" y="2083436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771407-574F-429E-B7D7-965F09E9799E}"/>
              </a:ext>
            </a:extLst>
          </p:cNvPr>
          <p:cNvSpPr txBox="1"/>
          <p:nvPr/>
        </p:nvSpPr>
        <p:spPr>
          <a:xfrm>
            <a:off x="656485" y="2207745"/>
            <a:ext cx="3708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1. Sofia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BC4C359-EC35-4275-9AB2-D926C65BF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4" y="2992483"/>
            <a:ext cx="5909550" cy="37268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06397C-0A15-4CE7-BC5A-867A6433EA79}"/>
              </a:ext>
            </a:extLst>
          </p:cNvPr>
          <p:cNvSpPr txBox="1"/>
          <p:nvPr/>
        </p:nvSpPr>
        <p:spPr>
          <a:xfrm>
            <a:off x="6636231" y="2207744"/>
            <a:ext cx="5097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2. </a:t>
            </a:r>
            <a:r>
              <a:rPr lang="en-US" sz="4800" dirty="0" err="1"/>
              <a:t>Stara</a:t>
            </a:r>
            <a:r>
              <a:rPr lang="en-US" sz="4800" dirty="0"/>
              <a:t> </a:t>
            </a:r>
            <a:r>
              <a:rPr lang="en-US" sz="4800" dirty="0" err="1"/>
              <a:t>zagora</a:t>
            </a:r>
            <a:endParaRPr lang="en-US" sz="4800" dirty="0"/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7992718B-D8FD-4684-8A43-7D522FDCA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816" y="2992483"/>
            <a:ext cx="5566230" cy="372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3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E535-5E7E-462A-9933-1D92346F2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1969" y="647767"/>
            <a:ext cx="7448061" cy="984885"/>
          </a:xfrm>
        </p:spPr>
        <p:txBody>
          <a:bodyPr wrap="square" anchor="ctr">
            <a:normAutofit fontScale="90000"/>
          </a:bodyPr>
          <a:lstStyle/>
          <a:p>
            <a:pPr algn="ctr"/>
            <a:r>
              <a:rPr lang="en-US" sz="4800" dirty="0"/>
              <a:t>Provinces with lowest GDP, also have decreasing population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21211-6A89-4A44-9F14-4A41F4E72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6743" y="4929889"/>
            <a:ext cx="4498976" cy="98488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22" name="Picture 3" descr="Geodesic crystal prismatic sphere with a spectrum of color">
            <a:extLst>
              <a:ext uri="{FF2B5EF4-FFF2-40B4-BE49-F238E27FC236}">
                <a16:creationId xmlns:a16="http://schemas.microsoft.com/office/drawing/2014/main" id="{011CC129-1A67-4A4B-AB32-1F4C20A47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54" b="22877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771407-574F-429E-B7D7-965F09E9799E}"/>
              </a:ext>
            </a:extLst>
          </p:cNvPr>
          <p:cNvSpPr txBox="1"/>
          <p:nvPr/>
        </p:nvSpPr>
        <p:spPr>
          <a:xfrm>
            <a:off x="677772" y="2496620"/>
            <a:ext cx="3708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26. Sliven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11CD0-BAF1-48E1-A59A-4C3B8A804C5B}"/>
              </a:ext>
            </a:extLst>
          </p:cNvPr>
          <p:cNvSpPr txBox="1"/>
          <p:nvPr/>
        </p:nvSpPr>
        <p:spPr>
          <a:xfrm>
            <a:off x="6636231" y="2496620"/>
            <a:ext cx="4726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27. </a:t>
            </a:r>
            <a:r>
              <a:rPr lang="en-US" sz="4800" dirty="0" err="1"/>
              <a:t>Silistra</a:t>
            </a:r>
            <a:endParaRPr lang="en-US" sz="4800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99D0011D-4A53-4547-9237-32F003ACF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6" y="3327617"/>
            <a:ext cx="5162741" cy="3434442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49E260AA-1F3D-4F11-9582-47530E01E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80" y="3327617"/>
            <a:ext cx="5067466" cy="342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0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E535-5E7E-462A-9933-1D92346F2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1969" y="528061"/>
            <a:ext cx="7448061" cy="984885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sz="4800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21211-6A89-4A44-9F14-4A41F4E72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6743" y="4929889"/>
            <a:ext cx="4498976" cy="98488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22" name="Picture 3" descr="Geodesic crystal prismatic sphere with a spectrum of color">
            <a:extLst>
              <a:ext uri="{FF2B5EF4-FFF2-40B4-BE49-F238E27FC236}">
                <a16:creationId xmlns:a16="http://schemas.microsoft.com/office/drawing/2014/main" id="{011CC129-1A67-4A4B-AB32-1F4C20A47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54" b="22877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771407-574F-429E-B7D7-965F09E9799E}"/>
              </a:ext>
            </a:extLst>
          </p:cNvPr>
          <p:cNvSpPr txBox="1"/>
          <p:nvPr/>
        </p:nvSpPr>
        <p:spPr>
          <a:xfrm>
            <a:off x="538879" y="2083435"/>
            <a:ext cx="11384089" cy="583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When the GDP of province goes up and the population goes up. </a:t>
            </a:r>
          </a:p>
          <a:p>
            <a:pPr marL="37592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I know my work is poor, but I am watching this problem since very long time.</a:t>
            </a:r>
            <a:endParaRPr lang="en-US" sz="40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7592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In conclusion I could say that Bulgaria is one of the top countries in the world leading by urbanization factor. </a:t>
            </a:r>
            <a:endParaRPr lang="en-US" sz="40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6462933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36</TotalTime>
  <Words>250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Metropolitan</vt:lpstr>
      <vt:lpstr>Urbanization in Bulgaria 2015-2018</vt:lpstr>
      <vt:lpstr>Data sets and methodology</vt:lpstr>
      <vt:lpstr>Is there correlation between population and GDP?</vt:lpstr>
      <vt:lpstr>Is there correlation between population and GDP?</vt:lpstr>
      <vt:lpstr>Provinces with highest GDP, also have increasing population</vt:lpstr>
      <vt:lpstr>Provinces with lowest GDP, also have decreasing population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Urbanization in Bulgaria</dc:title>
  <dc:creator>Симеон Григоров Миланчев</dc:creator>
  <cp:lastModifiedBy>Симеон Григоров Миланчев</cp:lastModifiedBy>
  <cp:revision>5</cp:revision>
  <dcterms:created xsi:type="dcterms:W3CDTF">2021-03-23T20:39:39Z</dcterms:created>
  <dcterms:modified xsi:type="dcterms:W3CDTF">2021-03-23T21:16:07Z</dcterms:modified>
</cp:coreProperties>
</file>