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57" r:id="rId7"/>
    <p:sldId id="269" r:id="rId8"/>
    <p:sldId id="271" r:id="rId9"/>
    <p:sldId id="272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000" autoAdjust="0"/>
  </p:normalViewPr>
  <p:slideViewPr>
    <p:cSldViewPr snapToGrid="0" showGuides="1">
      <p:cViewPr varScale="1">
        <p:scale>
          <a:sx n="49" d="100"/>
          <a:sy n="49" d="100"/>
        </p:scale>
        <p:origin x="200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i="1" dirty="0">
                <a:latin typeface="Arial" pitchFamily="34" charset="0"/>
                <a:cs typeface="Arial" pitchFamily="34" charset="0"/>
              </a:rPr>
              <a:t>Bon après-midi à tous ! Aujourd'hui, je suis ravi de discuter d'un article intitulé "L’EPFL envisage de limiter le nombre de ses étudiants étrangers", publié le vingt-deux janvier deux mille vingt quatre.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★ En plongeant dans ce sujet, permettez-moi de vous présenter le contexte initial. L'École polytechnique fédérale de Lausanne (EPFL) ★, une institution d'enseignement renommée située à Lausanne, en Suisse, est actuellement confrontée à des défis importants liés à une augmentation notable du nombre d'inscriptions d'étudiants. ★★</a:t>
            </a:r>
          </a:p>
          <a:p>
            <a:r>
              <a:rPr lang="fr-FR" dirty="0"/>
              <a:t>Notre objectif dans cette présentation est d'explorer la réaction de l'EPFL à ces défis - une proposition visant à limiter les admissions pour les étudiants étrangers.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317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★ Commençons par plonger dans les défis actuels auxquels l'EPFL fait face en raison de l'augmentation rapide du nombre d'étudiants. ★</a:t>
            </a:r>
          </a:p>
          <a:p>
            <a:r>
              <a:rPr lang="fr-FR" dirty="0"/>
              <a:t>Cette croissance rapide crée des ondes de choc, affectant la qualité de l'éducation, la vie sur le campus et l'ensemble de l'infrastructure. ★</a:t>
            </a:r>
          </a:p>
          <a:p>
            <a:r>
              <a:rPr lang="fr-FR" dirty="0"/>
              <a:t>Passons maintenant à la croissance significative des inscriptions ★, passant de pendant cinq mille en 2010 ★ à un impressionnant pendant onze mille en 2023 ★★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395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★ L'EPFL envisage des restrictions sur les admissions pour les étudiants étrangers ★, proposant un plafond à 3000 admissions en première année de </a:t>
            </a:r>
            <a:r>
              <a:rPr lang="fr-FR" b="0" i="0" dirty="0" err="1">
                <a:solidFill>
                  <a:srgbClr val="0D0D0D"/>
                </a:solidFill>
                <a:effectLst/>
                <a:latin typeface="Söhne"/>
              </a:rPr>
              <a:t>bachelor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. ★ ★</a:t>
            </a:r>
          </a:p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La limitation proposée, de quatre ans, vise à restaurer la qualité de l'éducation ★ et à offrir les meilleures conditions d'études possibles. ★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40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★ L'augmentation des étudiants internationaux, particulièrement de France, reflète une tendance plus générale dans la mobilité éducative mondiale. ★ ★</a:t>
            </a:r>
          </a:p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La proposition de limiter les admissions soulève des questions sur l'inclusivité dans l'éducation et ses implications pour favoriser la diversité ★ dans les environnements académiques.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877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On peut repérer des termes intéressants dans l'article, surtout venant du français suisse. ★</a:t>
            </a:r>
          </a:p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L'utilisation de 'maturité suisse' au lieu de 'baccalauréat’ ★ met en avant le vocabulaire spécifique au français suisse, faisant référence au diplôme suisse d'études secondaires. ★</a:t>
            </a:r>
          </a:p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L'adoption du terme 'catering’ ★ dans le contexte des services sur le campus reflète l'influence du vocabulaire anglais en français suisse, démontrant une adaptabilité linguistique.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14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★ L'auteur insiste sur la nécessité de limiter les admissions à l'EPFL, en ciblant particulièrement les étudiants étrangers. ★</a:t>
            </a:r>
          </a:p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Il est crucial de considérer les préoccupations liées à d'éventuelles barrières pour assurer une accessibilité éducative pour tous ★ ★</a:t>
            </a:r>
          </a:p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En regardant la limite de temps de la proposition, il faut se demander si elle propose une solution durable ★ ou si elle répond simplement à des préoccupations urgentes.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9587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6FB66-5CAA-808F-06CB-B0D2A0C15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8EF1B-5FF9-B5A6-7161-86679B072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E851E-48F4-280C-AB6B-53219BDF0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En conclusion, il est important de reconnaître la complexité du problème ★ et la nécessité d'un dialogue continu ★ pour trouver des solutions complètes et inclusives. ★ ★</a:t>
            </a:r>
          </a:p>
          <a:p>
            <a:r>
              <a:rPr lang="en-IE" b="0" i="0" dirty="0">
                <a:solidFill>
                  <a:srgbClr val="0D0D0D"/>
                </a:solidFill>
                <a:effectLst/>
                <a:latin typeface="Söhne"/>
              </a:rPr>
              <a:t>Merci de </a:t>
            </a:r>
            <a:r>
              <a:rPr lang="en-IE" b="0" i="0" dirty="0" err="1">
                <a:solidFill>
                  <a:srgbClr val="0D0D0D"/>
                </a:solidFill>
                <a:effectLst/>
                <a:latin typeface="Söhne"/>
              </a:rPr>
              <a:t>votre</a:t>
            </a:r>
            <a:r>
              <a:rPr lang="en-IE" b="0" i="0" dirty="0">
                <a:solidFill>
                  <a:srgbClr val="0D0D0D"/>
                </a:solidFill>
                <a:effectLst/>
                <a:latin typeface="Söhne"/>
              </a:rPr>
              <a:t> attention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!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45062-E521-7B82-2ADA-716AFBA95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646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Continuous Assessment 1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Suneet Mahajan</a:t>
            </a:r>
          </a:p>
          <a:p>
            <a:r>
              <a:rPr lang="en-US" dirty="0"/>
              <a:t>S/N: 121513663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62D2F-4ABE-2872-99BE-598B00136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7C85E45-6E60-D8AD-4AAA-BBE6CCB1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BA3266-B7AB-9F53-FEFE-FD5FE229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de </a:t>
            </a:r>
            <a:r>
              <a:rPr lang="en-US" dirty="0" err="1"/>
              <a:t>l’article</a:t>
            </a:r>
            <a:r>
              <a:rPr lang="en-US" dirty="0"/>
              <a:t>: </a:t>
            </a:r>
            <a:r>
              <a:rPr lang="fr-FR" dirty="0"/>
              <a:t>"L’EPFL envisage de limiter le nombre de ses étudiants étrangers."</a:t>
            </a:r>
            <a:endParaRPr lang="en-US" dirty="0"/>
          </a:p>
          <a:p>
            <a:r>
              <a:rPr lang="fr-FR" dirty="0"/>
              <a:t>Date de publication: 22 janvier 2024.</a:t>
            </a:r>
          </a:p>
          <a:p>
            <a:r>
              <a:rPr lang="fr-FR" dirty="0"/>
              <a:t>Objectif de la présentation  Examiner la proposition de l'EPFL de limiter les admissions pour les étudiants étrangers et comprendre les raisons derrière cette décision.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54D562-5B7C-7D7E-0BAF-33ED0AA5A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41" y="3886200"/>
            <a:ext cx="6992599" cy="203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33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25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charRg st="125" end="2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charRg st="125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charRg st="125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Problème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Introduction aux Défis de l'EPFL</a:t>
            </a:r>
          </a:p>
          <a:p>
            <a:r>
              <a:rPr lang="fr-FR" dirty="0"/>
              <a:t>une augmentation rapide du nombre d'étudiants.</a:t>
            </a:r>
          </a:p>
          <a:p>
            <a:r>
              <a:rPr lang="fr-FR" dirty="0"/>
              <a:t>affectant la qualité de l'éducation, la vie sur le campus et l'ensemble de l'infrastructure</a:t>
            </a:r>
          </a:p>
          <a:p>
            <a:r>
              <a:rPr lang="en-US" b="1" dirty="0" err="1"/>
              <a:t>Croissance</a:t>
            </a:r>
            <a:r>
              <a:rPr lang="en-US" b="1" dirty="0"/>
              <a:t> Sur </a:t>
            </a:r>
            <a:r>
              <a:rPr lang="en-US" b="1" dirty="0" err="1"/>
              <a:t>Douze</a:t>
            </a:r>
            <a:r>
              <a:rPr lang="en-US" b="1" dirty="0"/>
              <a:t> Ans</a:t>
            </a:r>
          </a:p>
          <a:p>
            <a:r>
              <a:rPr lang="en-US" dirty="0"/>
              <a:t>5283 </a:t>
            </a:r>
            <a:r>
              <a:rPr lang="en-US" dirty="0" err="1"/>
              <a:t>en</a:t>
            </a:r>
            <a:r>
              <a:rPr lang="en-US" dirty="0"/>
              <a:t> 2010</a:t>
            </a:r>
          </a:p>
          <a:p>
            <a:r>
              <a:rPr lang="en-US" dirty="0"/>
              <a:t>10 894 </a:t>
            </a:r>
            <a:r>
              <a:rPr lang="en-US" dirty="0" err="1"/>
              <a:t>en</a:t>
            </a:r>
            <a:r>
              <a:rPr lang="en-US" dirty="0"/>
              <a:t> 2023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81357A-C72B-612F-7F27-59BAD6D3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45" y="3028293"/>
            <a:ext cx="2818086" cy="281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D2BD3-5CD6-1D73-D65D-B576B0B9F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C5C528-C1BC-22C8-A922-51CCC0FB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Solution </a:t>
            </a:r>
            <a:r>
              <a:rPr lang="en-US" dirty="0" err="1"/>
              <a:t>Proposée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5A8A263-B7C8-1D01-2567-D5A0A9EA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Considérations</a:t>
            </a:r>
            <a:r>
              <a:rPr lang="en-US" b="1" dirty="0"/>
              <a:t> </a:t>
            </a:r>
            <a:r>
              <a:rPr lang="en-US" b="1" dirty="0" err="1"/>
              <a:t>Légales</a:t>
            </a:r>
            <a:r>
              <a:rPr lang="en-US" b="1" dirty="0"/>
              <a:t> et Proposition</a:t>
            </a:r>
          </a:p>
          <a:p>
            <a:r>
              <a:rPr lang="fr-FR" dirty="0"/>
              <a:t>restrictions sur les admissions pour les étudiants étrangers</a:t>
            </a:r>
          </a:p>
          <a:p>
            <a:r>
              <a:rPr lang="fr-FR" dirty="0"/>
              <a:t>un plafond à 3000 admissions en première année de </a:t>
            </a:r>
            <a:r>
              <a:rPr lang="fr-FR" dirty="0" err="1"/>
              <a:t>bachelor</a:t>
            </a:r>
            <a:endParaRPr lang="fr-FR" dirty="0"/>
          </a:p>
          <a:p>
            <a:r>
              <a:rPr lang="fr-FR" b="1" dirty="0"/>
              <a:t>Limitation Temporelle pour la Qualité de l'Enseignement</a:t>
            </a:r>
          </a:p>
          <a:p>
            <a:r>
              <a:rPr lang="fr-FR" dirty="0"/>
              <a:t>restaurer la qualité de l'éducation</a:t>
            </a:r>
          </a:p>
          <a:p>
            <a:r>
              <a:rPr lang="fr-FR" dirty="0"/>
              <a:t>offrir les meilleures conditions d'études possibles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95B3-2A32-68DB-8E7F-5FFD62F2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7AAA00B-9BE5-AF1A-6B1F-49133BD8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Aspects </a:t>
            </a:r>
            <a:r>
              <a:rPr lang="en-US" dirty="0" err="1"/>
              <a:t>Socioculturels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F56C126-262D-8358-41FC-5CF0C5B8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L'augmentation des étudiants internationaux</a:t>
            </a:r>
          </a:p>
          <a:p>
            <a:r>
              <a:rPr lang="fr-FR" dirty="0"/>
              <a:t>une tendance dans la mobilité éducative mondiale</a:t>
            </a:r>
          </a:p>
          <a:p>
            <a:r>
              <a:rPr lang="en-US" b="1" dirty="0" err="1"/>
              <a:t>L'inclusivité</a:t>
            </a:r>
            <a:r>
              <a:rPr lang="en-US" b="1" dirty="0"/>
              <a:t> dans </a:t>
            </a:r>
            <a:r>
              <a:rPr lang="en-US" b="1" dirty="0" err="1"/>
              <a:t>l'education</a:t>
            </a:r>
            <a:endParaRPr lang="en-US" b="1" dirty="0"/>
          </a:p>
          <a:p>
            <a:r>
              <a:rPr lang="fr-FR" dirty="0"/>
              <a:t>favoriser la diversité dans les environnements académiques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8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D724B-E611-07D9-1FD8-690AD9553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718FC78-E036-5AC2-B41D-88B6DD18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Termes Lexicaux et Grammaticaux Utiles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C3F11F0-E398-F37D-E31F-3BA53F00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Des termes spécifiques au français suisse</a:t>
            </a:r>
          </a:p>
          <a:p>
            <a:r>
              <a:rPr lang="en-US" dirty="0"/>
              <a:t>‘</a:t>
            </a:r>
            <a:r>
              <a:rPr lang="en-US" dirty="0" err="1"/>
              <a:t>baccalauréat</a:t>
            </a:r>
            <a:r>
              <a:rPr lang="en-US" dirty="0"/>
              <a:t>’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‘</a:t>
            </a:r>
            <a:r>
              <a:rPr lang="en-US" dirty="0" err="1"/>
              <a:t>maturité</a:t>
            </a:r>
            <a:r>
              <a:rPr lang="en-US" dirty="0"/>
              <a:t> </a:t>
            </a:r>
            <a:r>
              <a:rPr lang="en-US" dirty="0" err="1"/>
              <a:t>suisse</a:t>
            </a:r>
            <a:r>
              <a:rPr lang="en-US" dirty="0"/>
              <a:t>’</a:t>
            </a:r>
          </a:p>
          <a:p>
            <a:r>
              <a:rPr lang="en-US" dirty="0"/>
              <a:t>‘restauration’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‘catering’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F5BFD5-D7F3-8682-9429-2D50482E1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44" y="1479461"/>
            <a:ext cx="3298112" cy="51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8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9A942-6D2E-CBAE-B536-7F31BF98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3A1A7D-5228-3342-C8DF-512E8417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Critique du Point de Vue de l'Auteur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53C1936-5E2E-1420-CA23-A3E860C0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Égalité des </a:t>
            </a:r>
            <a:r>
              <a:rPr lang="en-US" b="1" dirty="0" err="1"/>
              <a:t>Opportunités</a:t>
            </a:r>
            <a:endParaRPr lang="en-US" b="1" dirty="0"/>
          </a:p>
          <a:p>
            <a:r>
              <a:rPr lang="fr-FR" dirty="0"/>
              <a:t>particulièrement les étudiants titulaires de diplômes étrangers</a:t>
            </a:r>
          </a:p>
          <a:p>
            <a:r>
              <a:rPr lang="fr-FR" dirty="0"/>
              <a:t>les barrières potentielles à l'éducation</a:t>
            </a:r>
          </a:p>
          <a:p>
            <a:r>
              <a:rPr lang="en-US" b="1" dirty="0"/>
              <a:t>Implications à Long Terme</a:t>
            </a:r>
          </a:p>
          <a:p>
            <a:r>
              <a:rPr lang="en-US" dirty="0" err="1"/>
              <a:t>est-ce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solution durable?</a:t>
            </a:r>
          </a:p>
        </p:txBody>
      </p:sp>
    </p:spTree>
    <p:extLst>
      <p:ext uri="{BB962C8B-B14F-4D97-AF65-F5344CB8AC3E}">
        <p14:creationId xmlns:p14="http://schemas.microsoft.com/office/powerpoint/2010/main" val="373855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F85FA-AE9A-B349-8C68-1386FFD8D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E891944-A8BD-0E64-5B7D-964DF240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00539F-D0D8-6ACC-3CA9-19D13F76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reconnaître la complexité du problème</a:t>
            </a:r>
          </a:p>
          <a:p>
            <a:r>
              <a:rPr lang="fr-FR" dirty="0"/>
              <a:t>la nécessité d'un dialogue continu</a:t>
            </a:r>
          </a:p>
          <a:p>
            <a:r>
              <a:rPr lang="fr-FR" dirty="0"/>
              <a:t>trouver des solutions complètes et inclusives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8DB6DF5-2E18-89D6-A577-9F2EF4907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11" y="4266543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1060</TotalTime>
  <Words>726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Euphemia</vt:lpstr>
      <vt:lpstr>Plantagenet Cherokee</vt:lpstr>
      <vt:lpstr>Söhne</vt:lpstr>
      <vt:lpstr>Wingdings</vt:lpstr>
      <vt:lpstr>Academic Literature 16x9</vt:lpstr>
      <vt:lpstr>Continuous Assessment 1</vt:lpstr>
      <vt:lpstr>Introduction</vt:lpstr>
      <vt:lpstr>Le Problème</vt:lpstr>
      <vt:lpstr>La Solution Proposée</vt:lpstr>
      <vt:lpstr>Les Aspects Socioculturels</vt:lpstr>
      <vt:lpstr>Termes Lexicaux et Grammaticaux Utiles</vt:lpstr>
      <vt:lpstr>Analyse Critique du Point de Vue de l'Auteur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Assessment 1</dc:title>
  <dc:creator>Suneet Mahajan (Umail)</dc:creator>
  <cp:lastModifiedBy>Suneet Mahajan (Umail)</cp:lastModifiedBy>
  <cp:revision>22</cp:revision>
  <dcterms:created xsi:type="dcterms:W3CDTF">2024-02-26T01:59:39Z</dcterms:created>
  <dcterms:modified xsi:type="dcterms:W3CDTF">2024-02-27T00:30:50Z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