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533400" y="763588"/>
            <a:ext cx="67041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50" name="Google Shape;1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95" name="Google Shape;19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8" name="Google Shape;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6" name="Google Shape;1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4" name="Google Shape;1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8" name="Google Shape;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 type="subTitle"/>
          </p:nvPr>
        </p:nvSpPr>
        <p:spPr>
          <a:xfrm>
            <a:off x="1143000" y="2701925"/>
            <a:ext cx="6858000" cy="1241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2"/>
          <p:cNvSpPr txBox="1"/>
          <p:nvPr>
            <p:ph idx="10" type="dt"/>
          </p:nvPr>
        </p:nvSpPr>
        <p:spPr>
          <a:xfrm>
            <a:off x="628650" y="4767263"/>
            <a:ext cx="20574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3028950" y="4767263"/>
            <a:ext cx="30861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6457950" y="4767263"/>
            <a:ext cx="2057400" cy="2745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
          <p:cNvSpPr txBox="1"/>
          <p:nvPr>
            <p:ph type="title"/>
          </p:nvPr>
        </p:nvSpPr>
        <p:spPr>
          <a:xfrm>
            <a:off x="628560" y="273780"/>
            <a:ext cx="7886400" cy="993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 type="subTitle"/>
          </p:nvPr>
        </p:nvSpPr>
        <p:spPr>
          <a:xfrm>
            <a:off x="457110" y="1203390"/>
            <a:ext cx="8229300" cy="2982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283428" y="62784"/>
            <a:ext cx="1109400" cy="5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1"/>
          <p:cNvPicPr preferRelativeResize="0"/>
          <p:nvPr/>
        </p:nvPicPr>
        <p:blipFill rotWithShape="1">
          <a:blip r:embed="rId1">
            <a:alphaModFix/>
          </a:blip>
          <a:srcRect b="0" l="0" r="0" t="0"/>
          <a:stretch/>
        </p:blipFill>
        <p:spPr>
          <a:xfrm>
            <a:off x="7799751" y="88917"/>
            <a:ext cx="1233875" cy="412476"/>
          </a:xfrm>
          <a:prstGeom prst="rect">
            <a:avLst/>
          </a:prstGeom>
          <a:noFill/>
          <a:ln>
            <a:noFill/>
          </a:ln>
        </p:spPr>
      </p:pic>
      <p:sp>
        <p:nvSpPr>
          <p:cNvPr id="8" name="Google Shape;8;p1"/>
          <p:cNvSpPr/>
          <p:nvPr/>
        </p:nvSpPr>
        <p:spPr>
          <a:xfrm>
            <a:off x="7594600" y="82567"/>
            <a:ext cx="165000" cy="412500"/>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1"/>
          <p:cNvSpPr/>
          <p:nvPr/>
        </p:nvSpPr>
        <p:spPr>
          <a:xfrm>
            <a:off x="7440249" y="82567"/>
            <a:ext cx="103500" cy="4125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1"/>
          <p:cNvSpPr/>
          <p:nvPr/>
        </p:nvSpPr>
        <p:spPr>
          <a:xfrm>
            <a:off x="0" y="5086350"/>
            <a:ext cx="9144000" cy="699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1"/>
          <p:cNvSpPr/>
          <p:nvPr/>
        </p:nvSpPr>
        <p:spPr>
          <a:xfrm>
            <a:off x="0" y="88917"/>
            <a:ext cx="7283400" cy="406200"/>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1"/>
          <p:cNvSpPr txBox="1"/>
          <p:nvPr/>
        </p:nvSpPr>
        <p:spPr>
          <a:xfrm>
            <a:off x="92480" y="105826"/>
            <a:ext cx="395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13"/>
          <p:cNvPicPr preferRelativeResize="0"/>
          <p:nvPr/>
        </p:nvPicPr>
        <p:blipFill rotWithShape="1">
          <a:blip r:embed="rId3">
            <a:alphaModFix amt="5000"/>
          </a:blip>
          <a:srcRect b="10206" l="0" r="743" t="5928"/>
          <a:stretch/>
        </p:blipFill>
        <p:spPr>
          <a:xfrm>
            <a:off x="1522004" y="36141"/>
            <a:ext cx="9130937" cy="5143501"/>
          </a:xfrm>
          <a:prstGeom prst="rect">
            <a:avLst/>
          </a:prstGeom>
          <a:noFill/>
          <a:ln>
            <a:noFill/>
          </a:ln>
        </p:spPr>
      </p:pic>
      <p:sp>
        <p:nvSpPr>
          <p:cNvPr id="64" name="Google Shape;64;p13"/>
          <p:cNvSpPr/>
          <p:nvPr/>
        </p:nvSpPr>
        <p:spPr>
          <a:xfrm>
            <a:off x="1865074" y="730897"/>
            <a:ext cx="6301200" cy="3966600"/>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13"/>
          <p:cNvSpPr/>
          <p:nvPr/>
        </p:nvSpPr>
        <p:spPr>
          <a:xfrm>
            <a:off x="887287" y="988454"/>
            <a:ext cx="6985200" cy="3708900"/>
          </a:xfrm>
          <a:prstGeom prst="rect">
            <a:avLst/>
          </a:prstGeom>
          <a:solidFill>
            <a:schemeClr val="lt1"/>
          </a:solidFill>
          <a:ln cap="flat" cmpd="sng" w="25400">
            <a:solidFill>
              <a:schemeClr val="lt1"/>
            </a:solidFill>
            <a:prstDash val="solid"/>
            <a:round/>
            <a:headEnd len="sm" w="sm" type="none"/>
            <a:tailEnd len="sm" w="sm" type="none"/>
          </a:ln>
          <a:effectLst>
            <a:outerShdw blurRad="508000" sx="104999" rotWithShape="0" algn="ctr" sy="104999">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13"/>
          <p:cNvSpPr/>
          <p:nvPr/>
        </p:nvSpPr>
        <p:spPr>
          <a:xfrm>
            <a:off x="2490558" y="2787442"/>
            <a:ext cx="50700" cy="447000"/>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13"/>
          <p:cNvSpPr txBox="1"/>
          <p:nvPr/>
        </p:nvSpPr>
        <p:spPr>
          <a:xfrm>
            <a:off x="2029564" y="2248174"/>
            <a:ext cx="5025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13"/>
          <p:cNvSpPr txBox="1"/>
          <p:nvPr/>
        </p:nvSpPr>
        <p:spPr>
          <a:xfrm>
            <a:off x="2541122" y="2795733"/>
            <a:ext cx="4019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13"/>
          <p:cNvSpPr txBox="1"/>
          <p:nvPr/>
        </p:nvSpPr>
        <p:spPr>
          <a:xfrm>
            <a:off x="100362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13"/>
          <p:cNvSpPr txBox="1"/>
          <p:nvPr/>
        </p:nvSpPr>
        <p:spPr>
          <a:xfrm>
            <a:off x="5596477" y="362729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b="0" i="0" sz="1400" u="none" cap="none" strike="noStrike">
              <a:solidFill>
                <a:srgbClr val="000000"/>
              </a:solidFill>
              <a:latin typeface="Arial"/>
              <a:ea typeface="Arial"/>
              <a:cs typeface="Arial"/>
              <a:sym typeface="Arial"/>
            </a:endParaRPr>
          </a:p>
        </p:txBody>
      </p:sp>
      <p:cxnSp>
        <p:nvCxnSpPr>
          <p:cNvPr id="71" name="Google Shape;71;p13"/>
          <p:cNvCxnSpPr/>
          <p:nvPr/>
        </p:nvCxnSpPr>
        <p:spPr>
          <a:xfrm>
            <a:off x="5693065" y="3919492"/>
            <a:ext cx="1360200"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13"/>
          <p:cNvSpPr txBox="1"/>
          <p:nvPr/>
        </p:nvSpPr>
        <p:spPr>
          <a:xfrm>
            <a:off x="5693356" y="3956068"/>
            <a:ext cx="20955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Annai Mathammal Sheela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Engineering College(6202)</a:t>
            </a:r>
            <a:endParaRPr b="0" i="0" sz="1400" u="none" cap="none" strike="noStrike">
              <a:solidFill>
                <a:srgbClr val="000000"/>
              </a:solidFill>
              <a:latin typeface="Arial"/>
              <a:ea typeface="Arial"/>
              <a:cs typeface="Arial"/>
              <a:sym typeface="Arial"/>
            </a:endParaRPr>
          </a:p>
        </p:txBody>
      </p:sp>
      <p:pic>
        <p:nvPicPr>
          <p:cNvPr id="73" name="Google Shape;73;p13"/>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4" name="Google Shape;74;p13"/>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5" name="Google Shape;75;p13"/>
          <p:cNvPicPr preferRelativeResize="0"/>
          <p:nvPr/>
        </p:nvPicPr>
        <p:blipFill rotWithShape="1">
          <a:blip r:embed="rId6">
            <a:alphaModFix/>
          </a:blip>
          <a:srcRect b="0" l="0" r="0" t="0"/>
          <a:stretch/>
        </p:blipFill>
        <p:spPr>
          <a:xfrm>
            <a:off x="3927667" y="1286631"/>
            <a:ext cx="1587348" cy="516274"/>
          </a:xfrm>
          <a:prstGeom prst="rect">
            <a:avLst/>
          </a:prstGeom>
          <a:noFill/>
          <a:ln>
            <a:noFill/>
          </a:ln>
        </p:spPr>
      </p:pic>
      <p:sp>
        <p:nvSpPr>
          <p:cNvPr id="76" name="Google Shape;76;p13"/>
          <p:cNvSpPr txBox="1"/>
          <p:nvPr/>
        </p:nvSpPr>
        <p:spPr>
          <a:xfrm>
            <a:off x="1196169" y="2338225"/>
            <a:ext cx="4101000" cy="47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3"/>
          <p:cNvSpPr txBox="1"/>
          <p:nvPr/>
        </p:nvSpPr>
        <p:spPr>
          <a:xfrm flipH="1">
            <a:off x="914400" y="3973280"/>
            <a:ext cx="30141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Mowleeswaran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620221104323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53" name="Google Shape;153;p2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54" name="Google Shape;154;p22"/>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55" name="Google Shape;155;p22"/>
          <p:cNvSpPr txBox="1"/>
          <p:nvPr/>
        </p:nvSpPr>
        <p:spPr>
          <a:xfrm>
            <a:off x="2422446" y="326392"/>
            <a:ext cx="4581000" cy="43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69850" lvl="0" marL="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Bus: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bus_id (Primary Key)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bus_name</a:t>
            </a:r>
            <a:endParaRPr b="0" i="0" sz="11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capacity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route_id (Foreign Key)</a:t>
            </a:r>
            <a:endParaRPr b="0" i="0" sz="1400" u="none" cap="none" strike="noStrike">
              <a:solidFill>
                <a:srgbClr val="000000"/>
              </a:solidFill>
              <a:latin typeface="Arial"/>
              <a:ea typeface="Arial"/>
              <a:cs typeface="Arial"/>
              <a:sym typeface="Arial"/>
            </a:endParaRPr>
          </a:p>
          <a:p>
            <a:pPr indent="-69850" lvl="0" marL="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Passenger:</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passenger_id (Primary Key)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name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email</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phone</a:t>
            </a:r>
            <a:endParaRPr b="0" i="0" sz="1400" u="none" cap="none" strike="noStrike">
              <a:solidFill>
                <a:srgbClr val="000000"/>
              </a:solidFill>
              <a:latin typeface="Arial"/>
              <a:ea typeface="Arial"/>
              <a:cs typeface="Arial"/>
              <a:sym typeface="Arial"/>
            </a:endParaRPr>
          </a:p>
          <a:p>
            <a:pPr indent="-69850" lvl="0" marL="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Reservation: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reservation_id (Primary Key)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passenger_id (Foreign Key)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bus_id (Foreign Key)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seat_number</a:t>
            </a:r>
            <a:endParaRPr b="0" i="0" sz="11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reservation_date</a:t>
            </a:r>
            <a:endParaRPr b="0" i="0" sz="11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status (e.g., confirmed, pending, cancelled)</a:t>
            </a:r>
            <a:endParaRPr b="0" i="0" sz="1400" u="none" cap="none" strike="noStrike">
              <a:solidFill>
                <a:srgbClr val="000000"/>
              </a:solidFill>
              <a:latin typeface="Arial"/>
              <a:ea typeface="Arial"/>
              <a:cs typeface="Arial"/>
              <a:sym typeface="Arial"/>
            </a:endParaRPr>
          </a:p>
          <a:p>
            <a:pPr indent="-69850" lvl="0" marL="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Route: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route_id (Primary Key)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destination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distance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duration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fare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155850" y="613142"/>
            <a:ext cx="8832300" cy="45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Homepage</a:t>
            </a:r>
            <a:endParaRPr/>
          </a:p>
        </p:txBody>
      </p:sp>
      <p:sp>
        <p:nvSpPr>
          <p:cNvPr id="161" name="Google Shape;161;p23"/>
          <p:cNvSpPr txBox="1"/>
          <p:nvPr>
            <p:ph idx="1" type="body"/>
          </p:nvPr>
        </p:nvSpPr>
        <p:spPr>
          <a:xfrm>
            <a:off x="311699" y="1389600"/>
            <a:ext cx="8696700" cy="3179400"/>
          </a:xfrm>
          <a:prstGeom prst="rect">
            <a:avLst/>
          </a:prstGeom>
          <a:noFill/>
          <a:ln>
            <a:noFill/>
          </a:ln>
        </p:spPr>
        <p:txBody>
          <a:bodyPr anchorCtr="0" anchor="t" bIns="91425" lIns="91425" spcFirstLastPara="1" rIns="91425" wrap="square" tIns="91425">
            <a:noAutofit/>
          </a:bodyPr>
          <a:lstStyle/>
          <a:p>
            <a:pPr indent="-228591" lvl="0" marL="457188" rtl="0" algn="l">
              <a:lnSpc>
                <a:spcPct val="115000"/>
              </a:lnSpc>
              <a:spcBef>
                <a:spcPts val="0"/>
              </a:spcBef>
              <a:spcAft>
                <a:spcPts val="0"/>
              </a:spcAft>
              <a:buSzPts val="1200"/>
              <a:buNone/>
            </a:pPr>
            <a:r>
              <a:t/>
            </a:r>
            <a:endParaRPr/>
          </a:p>
        </p:txBody>
      </p:sp>
      <p:pic>
        <p:nvPicPr>
          <p:cNvPr id="162" name="Google Shape;162;p23"/>
          <p:cNvPicPr preferRelativeResize="0"/>
          <p:nvPr/>
        </p:nvPicPr>
        <p:blipFill rotWithShape="1">
          <a:blip r:embed="rId3">
            <a:alphaModFix/>
          </a:blip>
          <a:srcRect b="0" l="0" r="0" t="0"/>
          <a:stretch/>
        </p:blipFill>
        <p:spPr>
          <a:xfrm>
            <a:off x="1820884" y="1691879"/>
            <a:ext cx="6096001" cy="28771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628560" y="601132"/>
            <a:ext cx="7886400" cy="666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US"/>
              <a:t>About-Us-Page</a:t>
            </a:r>
            <a:endParaRPr/>
          </a:p>
        </p:txBody>
      </p:sp>
      <p:pic>
        <p:nvPicPr>
          <p:cNvPr id="168" name="Google Shape;168;p24"/>
          <p:cNvPicPr preferRelativeResize="0"/>
          <p:nvPr/>
        </p:nvPicPr>
        <p:blipFill rotWithShape="1">
          <a:blip r:embed="rId3">
            <a:alphaModFix/>
          </a:blip>
          <a:srcRect b="0" l="0" r="0" t="0"/>
          <a:stretch/>
        </p:blipFill>
        <p:spPr>
          <a:xfrm>
            <a:off x="1587249" y="1267649"/>
            <a:ext cx="6096000" cy="34233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628560" y="63500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US"/>
              <a:t>Service-Page</a:t>
            </a:r>
            <a:endParaRPr/>
          </a:p>
        </p:txBody>
      </p:sp>
      <p:pic>
        <p:nvPicPr>
          <p:cNvPr id="174" name="Google Shape;174;p25"/>
          <p:cNvPicPr preferRelativeResize="0"/>
          <p:nvPr/>
        </p:nvPicPr>
        <p:blipFill rotWithShape="1">
          <a:blip r:embed="rId3">
            <a:alphaModFix/>
          </a:blip>
          <a:srcRect b="0" l="0" r="0" t="0"/>
          <a:stretch/>
        </p:blipFill>
        <p:spPr>
          <a:xfrm>
            <a:off x="1433645" y="1267649"/>
            <a:ext cx="6096000" cy="34233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628560" y="643466"/>
            <a:ext cx="7886400" cy="624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US"/>
              <a:t>Departments-Page</a:t>
            </a:r>
            <a:endParaRPr/>
          </a:p>
        </p:txBody>
      </p:sp>
      <p:pic>
        <p:nvPicPr>
          <p:cNvPr id="180" name="Google Shape;180;p26"/>
          <p:cNvPicPr preferRelativeResize="0"/>
          <p:nvPr/>
        </p:nvPicPr>
        <p:blipFill rotWithShape="1">
          <a:blip r:embed="rId3">
            <a:alphaModFix/>
          </a:blip>
          <a:srcRect b="0" l="0" r="0" t="0"/>
          <a:stretch/>
        </p:blipFill>
        <p:spPr>
          <a:xfrm>
            <a:off x="1433645" y="1338970"/>
            <a:ext cx="6096000" cy="34233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628560" y="618066"/>
            <a:ext cx="7886400" cy="64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US"/>
              <a:t>Blog-Page</a:t>
            </a:r>
            <a:endParaRPr/>
          </a:p>
        </p:txBody>
      </p:sp>
      <p:pic>
        <p:nvPicPr>
          <p:cNvPr id="186" name="Google Shape;186;p27"/>
          <p:cNvPicPr preferRelativeResize="0"/>
          <p:nvPr/>
        </p:nvPicPr>
        <p:blipFill rotWithShape="1">
          <a:blip r:embed="rId3">
            <a:alphaModFix/>
          </a:blip>
          <a:srcRect b="0" l="0" r="0" t="0"/>
          <a:stretch/>
        </p:blipFill>
        <p:spPr>
          <a:xfrm>
            <a:off x="2493090" y="1777771"/>
            <a:ext cx="4286250" cy="217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215053" y="719666"/>
            <a:ext cx="8421900" cy="548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US" sz="1600">
                <a:solidFill>
                  <a:srgbClr val="213163"/>
                </a:solidFill>
                <a:latin typeface="Arial"/>
                <a:ea typeface="Arial"/>
                <a:cs typeface="Arial"/>
                <a:sym typeface="Arial"/>
              </a:rPr>
              <a:t>Future Enhancements</a:t>
            </a:r>
            <a:r>
              <a:rPr b="1" lang="en-US" sz="1600">
                <a:solidFill>
                  <a:srgbClr val="374151"/>
                </a:solidFill>
                <a:latin typeface="Arial"/>
                <a:ea typeface="Arial"/>
                <a:cs typeface="Arial"/>
                <a:sym typeface="Arial"/>
              </a:rPr>
              <a:t>:</a:t>
            </a:r>
            <a:br>
              <a:rPr b="0" i="0" lang="en-US">
                <a:solidFill>
                  <a:srgbClr val="374151"/>
                </a:solidFill>
                <a:latin typeface="Arial"/>
                <a:ea typeface="Arial"/>
                <a:cs typeface="Arial"/>
                <a:sym typeface="Arial"/>
              </a:rPr>
            </a:br>
            <a:endParaRPr/>
          </a:p>
        </p:txBody>
      </p:sp>
      <p:sp>
        <p:nvSpPr>
          <p:cNvPr id="192" name="Google Shape;192;p28"/>
          <p:cNvSpPr txBox="1"/>
          <p:nvPr/>
        </p:nvSpPr>
        <p:spPr>
          <a:xfrm>
            <a:off x="2392168" y="719666"/>
            <a:ext cx="4576500" cy="440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Real-Time Tracking</a:t>
            </a:r>
            <a:r>
              <a:rPr b="0" i="0" lang="en-US" sz="1400" u="none" cap="none" strike="noStrike">
                <a:solidFill>
                  <a:srgbClr val="000000"/>
                </a:solidFill>
                <a:latin typeface="Arial"/>
                <a:ea typeface="Arial"/>
                <a:cs typeface="Arial"/>
                <a:sym typeface="Arial"/>
              </a:rPr>
              <a:t>: Integrate GPS tracking to provide real-time updates on bus location to passengers and administrators.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Dynamic Pricing</a:t>
            </a:r>
            <a:r>
              <a:rPr b="0" i="0" lang="en-US" sz="1400" u="none" cap="none" strike="noStrike">
                <a:solidFill>
                  <a:srgbClr val="000000"/>
                </a:solidFill>
                <a:latin typeface="Arial"/>
                <a:ea typeface="Arial"/>
                <a:cs typeface="Arial"/>
                <a:sym typeface="Arial"/>
              </a:rPr>
              <a:t>: Implement dynamic pricing based on factors such as demand, time of booking, and seat availability.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Mobile App</a:t>
            </a:r>
            <a:r>
              <a:rPr b="0" i="0" lang="en-US" sz="1400" u="none" cap="none" strike="noStrike">
                <a:solidFill>
                  <a:srgbClr val="000000"/>
                </a:solidFill>
                <a:latin typeface="Arial"/>
                <a:ea typeface="Arial"/>
                <a:cs typeface="Arial"/>
                <a:sym typeface="Arial"/>
              </a:rPr>
              <a:t>: Develop a mobile app for both Android and iOS platforms to allow users to easily book tickets and track their journey.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Multiple Payment Gateways</a:t>
            </a:r>
            <a:r>
              <a:rPr b="0" i="0" lang="en-US" sz="1400" u="none" cap="none" strike="noStrike">
                <a:solidFill>
                  <a:srgbClr val="000000"/>
                </a:solidFill>
                <a:latin typeface="Arial"/>
                <a:ea typeface="Arial"/>
                <a:cs typeface="Arial"/>
                <a:sym typeface="Arial"/>
              </a:rPr>
              <a:t>: Offer a variety of payment options such as credit/debit cards, net banking, and digital wallets to enhance user convenience.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Seat Selection</a:t>
            </a:r>
            <a:r>
              <a:rPr b="0" i="0" lang="en-US" sz="1400" u="none" cap="none" strike="noStrike">
                <a:solidFill>
                  <a:srgbClr val="000000"/>
                </a:solidFill>
                <a:latin typeface="Arial"/>
                <a:ea typeface="Arial"/>
                <a:cs typeface="Arial"/>
                <a:sym typeface="Arial"/>
              </a:rPr>
              <a:t>: Allow passengers to select their preferred seats during the booking process, with a visual representation of the bus layout.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Feedback System</a:t>
            </a:r>
            <a:r>
              <a:rPr b="0" i="0" lang="en-US" sz="1400" u="none" cap="none" strike="noStrike">
                <a:solidFill>
                  <a:srgbClr val="000000"/>
                </a:solidFill>
                <a:latin typeface="Arial"/>
                <a:ea typeface="Arial"/>
                <a:cs typeface="Arial"/>
                <a:sym typeface="Arial"/>
              </a:rPr>
              <a:t>: Incorporate a feedback system for passengers to rate their experience and provide comments, which can help improve service quality.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98" name="Google Shape;198;p2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99" name="Google Shape;199;p29"/>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200" name="Google Shape;200;p29"/>
          <p:cNvSpPr txBox="1"/>
          <p:nvPr/>
        </p:nvSpPr>
        <p:spPr>
          <a:xfrm>
            <a:off x="2173056" y="1148781"/>
            <a:ext cx="4581000" cy="313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bus reservation system provides a convenient and efficient way for customers to book their bus tickets online, streamlining the booking process and enhancing customer satisfaction. With features such as seat selection, payment options, and booking management, it offers a seamless experience for both customers and bus operators. Overall, the system aims to improve accessibility, convenience, and reliability in the bus transportation industry</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504528" y="2334505"/>
            <a:ext cx="21489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14"/>
          <p:cNvSpPr txBox="1"/>
          <p:nvPr/>
        </p:nvSpPr>
        <p:spPr>
          <a:xfrm>
            <a:off x="2422762" y="970065"/>
            <a:ext cx="4283100" cy="433500"/>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US"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956310" y="3037840"/>
            <a:ext cx="7227600" cy="530700"/>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14"/>
          <p:cNvSpPr txBox="1"/>
          <p:nvPr/>
        </p:nvSpPr>
        <p:spPr>
          <a:xfrm>
            <a:off x="1571630" y="3183633"/>
            <a:ext cx="5839200" cy="2391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Notes Sharing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14"/>
          <p:cNvSpPr txBox="1"/>
          <p:nvPr/>
        </p:nvSpPr>
        <p:spPr>
          <a:xfrm>
            <a:off x="3872230" y="2704572"/>
            <a:ext cx="1399500" cy="2391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14"/>
          <p:cNvSpPr txBox="1"/>
          <p:nvPr/>
        </p:nvSpPr>
        <p:spPr>
          <a:xfrm>
            <a:off x="1276813" y="4029973"/>
            <a:ext cx="6590400" cy="5124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15"/>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95" name="Google Shape;95;p15"/>
          <p:cNvSpPr txBox="1"/>
          <p:nvPr/>
        </p:nvSpPr>
        <p:spPr>
          <a:xfrm>
            <a:off x="1599073" y="1178158"/>
            <a:ext cx="4581000" cy="33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Roboto"/>
                <a:ea typeface="Roboto"/>
                <a:cs typeface="Roboto"/>
                <a:sym typeface="Roboto"/>
              </a:rPr>
              <a:t>Traveling is a large growing business across all countries. Bus reservation system deals with maintenance of records of details of each passenger. It also includes maintenance of information like schedule and details of each bus. We observed the working of the Bus reservation system and after going through it, we get to know that there are many operations, which they have to do manually. It takes a lot of time and causing many errors while data entry. Due to this, sometimes a lot of problems occur and they were facing many disputes with customers. To solve the above problem, and further maintaining records of passenger details, seat availability, price per seat, bill generation and other things, we are offering this proposal of computerized reservation system.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2" name="Google Shape;102;p16"/>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03" name="Google Shape;103;p16"/>
          <p:cNvSpPr txBox="1"/>
          <p:nvPr/>
        </p:nvSpPr>
        <p:spPr>
          <a:xfrm>
            <a:off x="2164020" y="1168161"/>
            <a:ext cx="4581000" cy="32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Bus Schedule Management: Enable bus operators to manage their schedules, including adding, editing, and removing routes, as well as updating departure times and ticket prices.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Seat Availability and Booking: Provide users with real-time information on seat availability for different routes and allow them to book tickets conveniently.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Seat Selection: Allow users to select their preferred seats from an interactive seating layout.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Payment Integration: Integrate secure payment gateways to facilitate online transactions for ticket purchases.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0" name="Google Shape;110;p17"/>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11" name="Google Shape;111;p17"/>
          <p:cNvSpPr txBox="1"/>
          <p:nvPr/>
        </p:nvSpPr>
        <p:spPr>
          <a:xfrm>
            <a:off x="2082700" y="843261"/>
            <a:ext cx="4581000" cy="341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List of functionalities the system will offer, including: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User registration and login.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Bus route search and selection.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Seat selection and reservation.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Payment processing.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Booking management for both users and administrators.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Real-time updates on bus schedules and availability.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Feedback and rating system for users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7" name="Google Shape;117;p18"/>
          <p:cNvSpPr txBox="1"/>
          <p:nvPr/>
        </p:nvSpPr>
        <p:spPr>
          <a:xfrm>
            <a:off x="138533" y="1102220"/>
            <a:ext cx="8866800" cy="376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8" name="Google Shape;118;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9" name="Google Shape;119;p18"/>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20" name="Google Shape;120;p18"/>
          <p:cNvSpPr txBox="1"/>
          <p:nvPr/>
        </p:nvSpPr>
        <p:spPr>
          <a:xfrm>
            <a:off x="2100771" y="592232"/>
            <a:ext cx="4581000" cy="418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User Interface</a:t>
            </a:r>
            <a:r>
              <a:rPr b="0" i="0" lang="en-US" sz="1400" u="none" cap="none" strike="noStrike">
                <a:solidFill>
                  <a:srgbClr val="000000"/>
                </a:solidFill>
                <a:latin typeface="Arial"/>
                <a:ea typeface="Arial"/>
                <a:cs typeface="Arial"/>
                <a:sym typeface="Arial"/>
              </a:rPr>
              <a:t>: Develop a user-friendly interface for customers to search for available buses, view schedules, select seats, and make reservations. This could be a web application, mobile app, or both.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Database Management</a:t>
            </a:r>
            <a:r>
              <a:rPr b="0" i="0" lang="en-US" sz="1400" u="none" cap="none" strike="noStrike">
                <a:solidFill>
                  <a:srgbClr val="000000"/>
                </a:solidFill>
                <a:latin typeface="Arial"/>
                <a:ea typeface="Arial"/>
                <a:cs typeface="Arial"/>
                <a:sym typeface="Arial"/>
              </a:rPr>
              <a:t>: Set up a database to store information about buses, routes, schedules, available seats, and customer reservations. This database would need to be efficiently designed to handle large amounts of data and frequent updates.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Reservation Algorithm</a:t>
            </a:r>
            <a:r>
              <a:rPr b="0" i="0" lang="en-US" sz="1400" u="none" cap="none" strike="noStrike">
                <a:solidFill>
                  <a:srgbClr val="000000"/>
                </a:solidFill>
                <a:latin typeface="Arial"/>
                <a:ea typeface="Arial"/>
                <a:cs typeface="Arial"/>
                <a:sym typeface="Arial"/>
              </a:rPr>
              <a:t>: Implement an algorithm to manage seat reservations, ensuring that seats are allocated efficiently while maximizing occupancy and minimizing conflicts.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Payment Integration</a:t>
            </a:r>
            <a:r>
              <a:rPr b="0" i="0" lang="en-US" sz="1400" u="none" cap="none" strike="noStrike">
                <a:solidFill>
                  <a:srgbClr val="000000"/>
                </a:solidFill>
                <a:latin typeface="Arial"/>
                <a:ea typeface="Arial"/>
                <a:cs typeface="Arial"/>
                <a:sym typeface="Arial"/>
              </a:rPr>
              <a:t>: Integrate a secure payment gateway to allow customers to pay for their reservations online. This would involve handling payment processing and ensuring compliance with relevant security standards.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nvSpPr>
        <p:spPr>
          <a:xfrm>
            <a:off x="457200" y="752832"/>
            <a:ext cx="8017800" cy="6999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126" name="Google Shape;126;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7" name="Google Shape;127;p19"/>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28" name="Google Shape;128;p19"/>
          <p:cNvSpPr txBox="1"/>
          <p:nvPr/>
        </p:nvSpPr>
        <p:spPr>
          <a:xfrm>
            <a:off x="2064628" y="777237"/>
            <a:ext cx="4581000" cy="378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4.</a:t>
            </a:r>
            <a:r>
              <a:rPr b="1" i="0" lang="en-US" sz="1600" u="none" cap="none" strike="noStrike">
                <a:solidFill>
                  <a:srgbClr val="000000"/>
                </a:solidFill>
                <a:latin typeface="Arial"/>
                <a:ea typeface="Arial"/>
                <a:cs typeface="Arial"/>
                <a:sym typeface="Arial"/>
              </a:rPr>
              <a:t>Admin Panel</a:t>
            </a:r>
            <a:r>
              <a:rPr b="0" i="0" lang="en-US" sz="1600" u="none" cap="none" strike="noStrike">
                <a:solidFill>
                  <a:srgbClr val="000000"/>
                </a:solidFill>
                <a:latin typeface="Arial"/>
                <a:ea typeface="Arial"/>
                <a:cs typeface="Arial"/>
                <a:sym typeface="Arial"/>
              </a:rPr>
              <a:t>: Create an administrative panel for bus operators to manage routes, schedules, pricing, and seat availability. This panel would also provide tools for generating reports and analyzing performance.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5.Notifications</a:t>
            </a:r>
            <a:r>
              <a:rPr b="0" i="0" lang="en-US" sz="1600" u="none" cap="none" strike="noStrike">
                <a:solidFill>
                  <a:srgbClr val="000000"/>
                </a:solidFill>
                <a:latin typeface="Arial"/>
                <a:ea typeface="Arial"/>
                <a:cs typeface="Arial"/>
                <a:sym typeface="Arial"/>
              </a:rPr>
              <a:t>: Implement a system to send notifications to customers regarding their reservations, including booking confirmations, reminders, and updates on schedule changes or cancellations.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6.Security Measures</a:t>
            </a:r>
            <a:r>
              <a:rPr b="0" i="0" lang="en-US" sz="1600" u="none" cap="none" strike="noStrike">
                <a:solidFill>
                  <a:srgbClr val="000000"/>
                </a:solidFill>
                <a:latin typeface="Arial"/>
                <a:ea typeface="Arial"/>
                <a:cs typeface="Arial"/>
                <a:sym typeface="Arial"/>
              </a:rPr>
              <a:t>: Implement robust security measures to protect customer data, payment information, and the integrity of the reservation system against potential threats such as hacking or fraud.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757298" y="1096751"/>
            <a:ext cx="8017800" cy="23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Arial"/>
                <a:ea typeface="Arial"/>
                <a:cs typeface="Arial"/>
                <a:sym typeface="Arial"/>
              </a:rPr>
              <a:t>C</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7.Feedback Mechanism</a:t>
            </a:r>
            <a:r>
              <a:rPr b="0" i="0" lang="en-US" sz="1600" u="none" cap="none" strike="noStrike">
                <a:solidFill>
                  <a:srgbClr val="000000"/>
                </a:solidFill>
                <a:latin typeface="Arial"/>
                <a:ea typeface="Arial"/>
                <a:cs typeface="Arial"/>
                <a:sym typeface="Arial"/>
              </a:rPr>
              <a:t>: Include a feedback mechanism for customers to provide reviews and ratings, which can help improve service quality and identify areas for enhancement.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8.Scalability</a:t>
            </a:r>
            <a:r>
              <a:rPr b="0" i="0" lang="en-US" sz="1600" u="none" cap="none" strike="noStrike">
                <a:solidFill>
                  <a:srgbClr val="000000"/>
                </a:solidFill>
                <a:latin typeface="Arial"/>
                <a:ea typeface="Arial"/>
                <a:cs typeface="Arial"/>
                <a:sym typeface="Arial"/>
              </a:rPr>
              <a:t>: Design the system to be scalable, capable of handling increased demand during peak periods without sacrificing performance or reliability.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9.Integration with Other Systems</a:t>
            </a:r>
            <a:r>
              <a:rPr b="0" i="0" lang="en-US" sz="1600" u="none" cap="none" strike="noStrike">
                <a:solidFill>
                  <a:srgbClr val="000000"/>
                </a:solidFill>
                <a:latin typeface="Arial"/>
                <a:ea typeface="Arial"/>
                <a:cs typeface="Arial"/>
                <a:sym typeface="Arial"/>
              </a:rPr>
              <a:t>: Consider integrating the bus reservation system with other transportation systems or services, such as hotel bookings or car rentals, to provide a seamless travel experience for customers.</a:t>
            </a:r>
            <a:endParaRPr b="0" i="0" sz="1400" u="none" cap="none" strike="noStrike">
              <a:solidFill>
                <a:srgbClr val="000000"/>
              </a:solidFill>
              <a:latin typeface="Arial"/>
              <a:ea typeface="Arial"/>
              <a:cs typeface="Arial"/>
              <a:sym typeface="Arial"/>
            </a:endParaRPr>
          </a:p>
        </p:txBody>
      </p:sp>
      <p:cxnSp>
        <p:nvCxnSpPr>
          <p:cNvPr id="134" name="Google Shape;134;p20"/>
          <p:cNvCxnSpPr/>
          <p:nvPr/>
        </p:nvCxnSpPr>
        <p:spPr>
          <a:xfrm>
            <a:off x="650562" y="5493629"/>
            <a:ext cx="9144000" cy="0"/>
          </a:xfrm>
          <a:prstGeom prst="straightConnector1">
            <a:avLst/>
          </a:prstGeom>
          <a:noFill/>
          <a:ln cap="flat" cmpd="sng" w="9525">
            <a:solidFill>
              <a:srgbClr val="BFBFBF"/>
            </a:solidFill>
            <a:prstDash val="solid"/>
            <a:round/>
            <a:headEnd len="sm" w="sm" type="none"/>
            <a:tailEnd len="sm" w="sm" type="none"/>
          </a:ln>
        </p:spPr>
      </p:cxnSp>
      <p:sp>
        <p:nvSpPr>
          <p:cNvPr id="135" name="Google Shape;135;p20"/>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41" name="Google Shape;141;p21"/>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2" name="Google Shape;142;p21"/>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43" name="Google Shape;143;p21"/>
          <p:cNvPicPr preferRelativeResize="0"/>
          <p:nvPr/>
        </p:nvPicPr>
        <p:blipFill rotWithShape="1">
          <a:blip r:embed="rId4">
            <a:alphaModFix/>
          </a:blip>
          <a:srcRect b="0" l="0" r="0" t="0"/>
          <a:stretch/>
        </p:blipFill>
        <p:spPr>
          <a:xfrm>
            <a:off x="4564380" y="1712692"/>
            <a:ext cx="4165600" cy="2090952"/>
          </a:xfrm>
          <a:prstGeom prst="rect">
            <a:avLst/>
          </a:prstGeom>
          <a:noFill/>
          <a:ln>
            <a:noFill/>
          </a:ln>
        </p:spPr>
      </p:pic>
      <p:sp>
        <p:nvSpPr>
          <p:cNvPr id="144" name="Google Shape;144;p21"/>
          <p:cNvSpPr txBox="1"/>
          <p:nvPr/>
        </p:nvSpPr>
        <p:spPr>
          <a:xfrm>
            <a:off x="1000361" y="1361511"/>
            <a:ext cx="3318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45" name="Google Shape;145;p21"/>
          <p:cNvSpPr txBox="1"/>
          <p:nvPr/>
        </p:nvSpPr>
        <p:spPr>
          <a:xfrm>
            <a:off x="4865736" y="1287522"/>
            <a:ext cx="35811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46" name="Google Shape;146;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7" name="Google Shape;147;p21"/>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