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chivo Black" panose="020B0A03020202020B04"/>
      <p:regular r:id="rId16"/>
    </p:embeddedFont>
    <p:embeddedFont>
      <p:font typeface="Canva Sans" panose="020B0503030501040103" pitchFamily="34" charset="0"/>
      <p:regular r:id="rId17"/>
    </p:embeddedFont>
    <p:embeddedFont>
      <p:font typeface="Canva Sans Bold" panose="020B0803030501040103"/>
      <p:regular r:id="rId18"/>
    </p:embeddedFont>
    <p:embeddedFont>
      <p:font typeface="DM Sans" pitchFamily="2" charset="0"/>
      <p:regular r:id="rId19"/>
    </p:embeddedFont>
    <p:embeddedFont>
      <p:font typeface="Times New Roman" panose="02020603050405020304" pitchFamily="18" charset="0"/>
      <p:regular r:id="rId20"/>
    </p:embeddedFont>
    <p:embeddedFont>
      <p:font typeface="Times New Roman Bold" panose="02030802070405020303"/>
      <p:regular r:id="rId21"/>
    </p:embeddedFont>
    <p:embeddedFont>
      <p:font typeface="Trebuchet MS" panose="020B0603020202020204" pitchFamily="34" charset="0"/>
      <p:regular r:id="rId22"/>
    </p:embeddedFont>
    <p:embeddedFont>
      <p:font typeface="Trebuchet MS Bold" panose="020B0703020202020204"/>
      <p:regular r:id="rId23"/>
    </p:embeddedFont>
    <p:embeddedFont>
      <p:font typeface="TT Rounds Condensed" panose="02000506030000020003" pitchFamily="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font" Target="fonts/font6.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9.fntdata"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font" Target="fonts/font8.fntdata"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7.fntdata"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3.png" /><Relationship Id="rId4" Type="http://schemas.openxmlformats.org/officeDocument/2006/relationships/image" Target="../media/image2.svg" /></Relationships>
</file>

<file path=ppt/slides/_rels/slide10.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10.jpeg" /><Relationship Id="rId3" Type="http://schemas.openxmlformats.org/officeDocument/2006/relationships/image" Target="../media/image5.svg" /><Relationship Id="rId7" Type="http://schemas.openxmlformats.org/officeDocument/2006/relationships/image" Target="../media/image6.pn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9.png" /><Relationship Id="rId5" Type="http://schemas.openxmlformats.org/officeDocument/2006/relationships/image" Target="../media/image8.svg"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 Id="rId4" Type="http://schemas.openxmlformats.org/officeDocument/2006/relationships/image" Target="../media/image15.svg"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871537" y="204863"/>
            <a:ext cx="14973300" cy="1581074"/>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0" name="TextBox 30"/>
          <p:cNvSpPr txBox="1"/>
          <p:nvPr/>
        </p:nvSpPr>
        <p:spPr>
          <a:xfrm>
            <a:off x="3923253" y="5016945"/>
            <a:ext cx="12733020" cy="3257550"/>
          </a:xfrm>
          <a:prstGeom prst="rect">
            <a:avLst/>
          </a:prstGeom>
        </p:spPr>
        <p:txBody>
          <a:bodyPr lIns="0" tIns="0" rIns="0" bIns="0" rtlCol="0" anchor="t">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S.MOWNICA</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312203335/asunm161312203335</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 (GENERAL)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PRINCE SHRI VENKATESHWARA ARTS AND SCIENCE COLLEGE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32" name="TextBox 32"/>
          <p:cNvSpPr txBox="1"/>
          <p:nvPr/>
        </p:nvSpPr>
        <p:spPr>
          <a:xfrm>
            <a:off x="335756" y="3467100"/>
            <a:ext cx="17616488" cy="2024380"/>
          </a:xfrm>
          <a:prstGeom prst="rect">
            <a:avLst/>
          </a:prstGeom>
        </p:spPr>
        <p:txBody>
          <a:bodyPr lIns="0" tIns="0" rIns="0" bIns="0" rtlCol="0" anchor="t">
            <a:spAutoFit/>
          </a:bodyPr>
          <a:lstStyle/>
          <a:p>
            <a:pPr algn="ctr">
              <a:lnSpc>
                <a:spcPts val="8119"/>
              </a:lnSpc>
            </a:pPr>
            <a:r>
              <a:rPr lang="en-US" sz="5799">
                <a:solidFill>
                  <a:srgbClr val="000000"/>
                </a:solidFill>
                <a:latin typeface="DM Sans"/>
                <a:ea typeface="DM Sans"/>
                <a:cs typeface="DM Sans"/>
                <a:sym typeface="DM Sans"/>
              </a:rPr>
              <a:t>•Performance level =IFS(Z8&gt;=5,"VERY HIGH",Z8&gt;=3,"MED", 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rot="156901">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6105051" y="206686"/>
            <a:ext cx="4955856" cy="1143000"/>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1028700" y="1387787"/>
            <a:ext cx="5288053" cy="828040"/>
          </a:xfrm>
          <a:prstGeom prst="rect">
            <a:avLst/>
          </a:prstGeom>
        </p:spPr>
        <p:txBody>
          <a:bodyPr lIns="0" tIns="0" rIns="0" bIns="0" rtlCol="0" anchor="t">
            <a:spAutoFit/>
          </a:bodyPr>
          <a:lstStyle/>
          <a:p>
            <a:pPr algn="ctr">
              <a:lnSpc>
                <a:spcPts val="6859"/>
              </a:lnSpc>
            </a:pPr>
            <a:r>
              <a:rPr lang="en-US" sz="4899">
                <a:solidFill>
                  <a:srgbClr val="000000"/>
                </a:solidFill>
                <a:latin typeface="Canva Sans Bold"/>
                <a:ea typeface="Canva Sans Bold"/>
                <a:cs typeface="Canva Sans Bold"/>
                <a:sym typeface="Canva Sans Bold"/>
              </a:rPr>
              <a:t>1.Data collection </a:t>
            </a:r>
          </a:p>
        </p:txBody>
      </p:sp>
      <p:sp>
        <p:nvSpPr>
          <p:cNvPr id="30" name="TextBox 30"/>
          <p:cNvSpPr txBox="1"/>
          <p:nvPr/>
        </p:nvSpPr>
        <p:spPr>
          <a:xfrm>
            <a:off x="6316753" y="962025"/>
            <a:ext cx="11448780" cy="1180465"/>
          </a:xfrm>
          <a:prstGeom prst="rect">
            <a:avLst/>
          </a:prstGeom>
        </p:spPr>
        <p:txBody>
          <a:bodyPr lIns="0" tIns="0" rIns="0" bIns="0" rtlCol="0" anchor="t">
            <a:spAutoFit/>
          </a:bodyPr>
          <a:lstStyle/>
          <a:p>
            <a:pPr algn="ctr">
              <a:lnSpc>
                <a:spcPts val="4759"/>
              </a:lnSpc>
            </a:pPr>
            <a:endParaRPr/>
          </a:p>
          <a:p>
            <a:pPr algn="ctr">
              <a:lnSpc>
                <a:spcPts val="4759"/>
              </a:lnSpc>
            </a:pPr>
            <a:r>
              <a:rPr lang="en-US" sz="3399">
                <a:solidFill>
                  <a:srgbClr val="000000"/>
                </a:solidFill>
                <a:latin typeface="Canva Sans"/>
                <a:ea typeface="Canva Sans"/>
                <a:cs typeface="Canva Sans"/>
                <a:sym typeface="Canva Sans"/>
              </a:rPr>
              <a:t>-Download employee data from the Edunet dashboard </a:t>
            </a:r>
          </a:p>
        </p:txBody>
      </p:sp>
      <p:sp>
        <p:nvSpPr>
          <p:cNvPr id="31" name="TextBox 31"/>
          <p:cNvSpPr txBox="1"/>
          <p:nvPr/>
        </p:nvSpPr>
        <p:spPr>
          <a:xfrm>
            <a:off x="1009461" y="2263452"/>
            <a:ext cx="5709750" cy="762000"/>
          </a:xfrm>
          <a:prstGeom prst="rect">
            <a:avLst/>
          </a:prstGeom>
        </p:spPr>
        <p:txBody>
          <a:bodyPr lIns="0" tIns="0" rIns="0" bIns="0" rtlCol="0" anchor="t">
            <a:spAutoFit/>
          </a:bodyPr>
          <a:lstStyle/>
          <a:p>
            <a:pPr algn="ctr">
              <a:lnSpc>
                <a:spcPts val="6299"/>
              </a:lnSpc>
            </a:pPr>
            <a:r>
              <a:rPr lang="en-US" sz="4500">
                <a:solidFill>
                  <a:srgbClr val="000000"/>
                </a:solidFill>
                <a:latin typeface="Canva Sans Bold"/>
                <a:ea typeface="Canva Sans Bold"/>
                <a:cs typeface="Canva Sans Bold"/>
                <a:sym typeface="Canva Sans Bold"/>
              </a:rPr>
              <a:t>2.Feature collection </a:t>
            </a:r>
          </a:p>
        </p:txBody>
      </p:sp>
      <p:sp>
        <p:nvSpPr>
          <p:cNvPr id="32" name="TextBox 32"/>
          <p:cNvSpPr txBox="1"/>
          <p:nvPr/>
        </p:nvSpPr>
        <p:spPr>
          <a:xfrm>
            <a:off x="1009461" y="3082602"/>
            <a:ext cx="17016440" cy="1180465"/>
          </a:xfrm>
          <a:prstGeom prst="rect">
            <a:avLst/>
          </a:prstGeom>
        </p:spPr>
        <p:txBody>
          <a:bodyPr lIns="0" tIns="0" rIns="0" bIns="0" rtlCol="0" anchor="t">
            <a:spAutoFit/>
          </a:bodyPr>
          <a:lstStyle/>
          <a:p>
            <a:pPr algn="l">
              <a:lnSpc>
                <a:spcPts val="4759"/>
              </a:lnSpc>
              <a:spcBef>
                <a:spcPct val="0"/>
              </a:spcBef>
            </a:pPr>
            <a:r>
              <a:rPr lang="en-US" sz="3399">
                <a:solidFill>
                  <a:srgbClr val="000000"/>
                </a:solidFill>
                <a:latin typeface="DM Sans"/>
                <a:ea typeface="DM Sans"/>
                <a:cs typeface="DM Sans"/>
                <a:sym typeface="DM Sans"/>
              </a:rPr>
              <a:t>- Identified the important feature like employee ID , name , department , job title, age and tenure .</a:t>
            </a:r>
          </a:p>
        </p:txBody>
      </p:sp>
      <p:sp>
        <p:nvSpPr>
          <p:cNvPr id="33" name="TextBox 33"/>
          <p:cNvSpPr txBox="1"/>
          <p:nvPr/>
        </p:nvSpPr>
        <p:spPr>
          <a:xfrm>
            <a:off x="1009461" y="4301167"/>
            <a:ext cx="4350544" cy="755015"/>
          </a:xfrm>
          <a:prstGeom prst="rect">
            <a:avLst/>
          </a:prstGeom>
        </p:spPr>
        <p:txBody>
          <a:bodyPr lIns="0" tIns="0" rIns="0" bIns="0" rtlCol="0" anchor="t">
            <a:spAutoFit/>
          </a:bodyPr>
          <a:lstStyle/>
          <a:p>
            <a:pPr algn="ctr">
              <a:lnSpc>
                <a:spcPts val="6160"/>
              </a:lnSpc>
            </a:pPr>
            <a:r>
              <a:rPr lang="en-US" sz="4400">
                <a:solidFill>
                  <a:srgbClr val="000000"/>
                </a:solidFill>
                <a:latin typeface="Canva Sans Bold"/>
                <a:ea typeface="Canva Sans Bold"/>
                <a:cs typeface="Canva Sans Bold"/>
                <a:sym typeface="Canva Sans Bold"/>
              </a:rPr>
              <a:t>3.Data cleaning </a:t>
            </a:r>
          </a:p>
        </p:txBody>
      </p:sp>
      <p:sp>
        <p:nvSpPr>
          <p:cNvPr id="34" name="TextBox 34"/>
          <p:cNvSpPr txBox="1"/>
          <p:nvPr/>
        </p:nvSpPr>
        <p:spPr>
          <a:xfrm rot="10800000" flipV="1">
            <a:off x="4848979" y="4487986"/>
            <a:ext cx="11902596" cy="574196"/>
          </a:xfrm>
          <a:prstGeom prst="rect">
            <a:avLst/>
          </a:prstGeom>
        </p:spPr>
        <p:txBody>
          <a:bodyPr wrap="square"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-Find and fix: Missing values, Errors, Inconsistencies</a:t>
            </a:r>
          </a:p>
        </p:txBody>
      </p:sp>
      <p:sp>
        <p:nvSpPr>
          <p:cNvPr id="35" name="TextBox 35"/>
          <p:cNvSpPr txBox="1"/>
          <p:nvPr/>
        </p:nvSpPr>
        <p:spPr>
          <a:xfrm>
            <a:off x="1028700" y="5310188"/>
            <a:ext cx="5449491" cy="679450"/>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ea typeface="Canva Sans Bold"/>
                <a:cs typeface="Canva Sans Bold"/>
                <a:sym typeface="Canva Sans Bold"/>
              </a:rPr>
              <a:t>4.Performance level - </a:t>
            </a:r>
          </a:p>
        </p:txBody>
      </p:sp>
      <p:sp>
        <p:nvSpPr>
          <p:cNvPr id="36" name="TextBox 36"/>
          <p:cNvSpPr txBox="1"/>
          <p:nvPr/>
        </p:nvSpPr>
        <p:spPr>
          <a:xfrm>
            <a:off x="6478192" y="5308362"/>
            <a:ext cx="6627162" cy="1201739"/>
          </a:xfrm>
          <a:prstGeom prst="rect">
            <a:avLst/>
          </a:prstGeom>
        </p:spPr>
        <p:txBody>
          <a:bodyPr wrap="square" lIns="0" tIns="0" rIns="0" bIns="0" rtlCol="0" anchor="t">
            <a:spAutoFit/>
          </a:bodyPr>
          <a:lstStyle/>
          <a:p>
            <a:pPr algn="ctr">
              <a:lnSpc>
                <a:spcPts val="4759"/>
              </a:lnSpc>
              <a:spcBef>
                <a:spcPct val="0"/>
              </a:spcBef>
            </a:pPr>
            <a:r>
              <a:rPr lang="en-US" sz="3399">
                <a:solidFill>
                  <a:srgbClr val="000000"/>
                </a:solidFill>
                <a:latin typeface="DM Sans"/>
                <a:ea typeface="DM Sans"/>
                <a:cs typeface="DM Sans"/>
                <a:sym typeface="DM Sans"/>
              </a:rPr>
              <a:t>Employee performance based on Ratings,Reviews,Goals</a:t>
            </a:r>
          </a:p>
        </p:txBody>
      </p:sp>
      <p:sp>
        <p:nvSpPr>
          <p:cNvPr id="37" name="TextBox 37"/>
          <p:cNvSpPr txBox="1"/>
          <p:nvPr/>
        </p:nvSpPr>
        <p:spPr>
          <a:xfrm>
            <a:off x="1028700" y="6300626"/>
            <a:ext cx="3408272" cy="646430"/>
          </a:xfrm>
          <a:prstGeom prst="rect">
            <a:avLst/>
          </a:prstGeom>
        </p:spPr>
        <p:txBody>
          <a:bodyPr lIns="0" tIns="0" rIns="0" bIns="0" rtlCol="0" anchor="t">
            <a:spAutoFit/>
          </a:bodyPr>
          <a:lstStyle/>
          <a:p>
            <a:pPr algn="ctr">
              <a:lnSpc>
                <a:spcPts val="5320"/>
              </a:lnSpc>
            </a:pPr>
            <a:r>
              <a:rPr lang="en-US" sz="3800">
                <a:solidFill>
                  <a:srgbClr val="000000"/>
                </a:solidFill>
                <a:latin typeface="Canva Sans Bold"/>
                <a:ea typeface="Canva Sans Bold"/>
                <a:cs typeface="Canva Sans Bold"/>
                <a:sym typeface="Canva Sans Bold"/>
              </a:rPr>
              <a:t>5.Pivot table - </a:t>
            </a:r>
          </a:p>
        </p:txBody>
      </p:sp>
      <p:sp>
        <p:nvSpPr>
          <p:cNvPr id="38" name="TextBox 38"/>
          <p:cNvSpPr txBox="1"/>
          <p:nvPr/>
        </p:nvSpPr>
        <p:spPr>
          <a:xfrm>
            <a:off x="1103760" y="7070679"/>
            <a:ext cx="16230600" cy="1047750"/>
          </a:xfrm>
          <a:prstGeom prst="rect">
            <a:avLst/>
          </a:prstGeom>
        </p:spPr>
        <p:txBody>
          <a:bodyPr lIns="0" tIns="0" rIns="0" bIns="0" rtlCol="0" anchor="t">
            <a:spAutoFit/>
          </a:bodyPr>
          <a:lstStyle/>
          <a:p>
            <a:pPr algn="l">
              <a:lnSpc>
                <a:spcPts val="4200"/>
              </a:lnSpc>
            </a:pPr>
            <a:r>
              <a:rPr lang="en-US" sz="3000">
                <a:solidFill>
                  <a:srgbClr val="000000"/>
                </a:solidFill>
                <a:latin typeface="Canva Sans"/>
                <a:ea typeface="Canva Sans"/>
                <a:cs typeface="Canva Sans"/>
                <a:sym typeface="Canva Sans"/>
              </a:rPr>
              <a:t>Summarize data to:,Count employees by department,Average tenure by job title, Identify trends and patterns.</a:t>
            </a:r>
          </a:p>
        </p:txBody>
      </p:sp>
      <p:sp>
        <p:nvSpPr>
          <p:cNvPr id="39" name="TextBox 39"/>
          <p:cNvSpPr txBox="1"/>
          <p:nvPr/>
        </p:nvSpPr>
        <p:spPr>
          <a:xfrm>
            <a:off x="1103760" y="8148003"/>
            <a:ext cx="3745219" cy="695960"/>
          </a:xfrm>
          <a:prstGeom prst="rect">
            <a:avLst/>
          </a:prstGeom>
        </p:spPr>
        <p:txBody>
          <a:bodyPr lIns="0" tIns="0" rIns="0" bIns="0" rtlCol="0" anchor="t">
            <a:spAutoFit/>
          </a:bodyPr>
          <a:lstStyle/>
          <a:p>
            <a:pPr algn="ctr">
              <a:lnSpc>
                <a:spcPts val="5740"/>
              </a:lnSpc>
            </a:pPr>
            <a:r>
              <a:rPr lang="en-US" sz="4100">
                <a:solidFill>
                  <a:srgbClr val="000000"/>
                </a:solidFill>
                <a:latin typeface="Canva Sans Bold"/>
                <a:ea typeface="Canva Sans Bold"/>
                <a:cs typeface="Canva Sans Bold"/>
                <a:sym typeface="Canva Sans Bold"/>
              </a:rPr>
              <a:t>6.Visualization</a:t>
            </a:r>
          </a:p>
        </p:txBody>
      </p:sp>
      <p:sp>
        <p:nvSpPr>
          <p:cNvPr id="40" name="TextBox 40"/>
          <p:cNvSpPr txBox="1"/>
          <p:nvPr/>
        </p:nvSpPr>
        <p:spPr>
          <a:xfrm>
            <a:off x="1103760" y="8922544"/>
            <a:ext cx="17184240" cy="1099820"/>
          </a:xfrm>
          <a:prstGeom prst="rect">
            <a:avLst/>
          </a:prstGeom>
        </p:spPr>
        <p:txBody>
          <a:bodyPr lIns="0" tIns="0" rIns="0" bIns="0" rtlCol="0" anchor="t">
            <a:spAutoFit/>
          </a:bodyPr>
          <a:lstStyle/>
          <a:p>
            <a:pPr algn="l">
              <a:lnSpc>
                <a:spcPts val="4480"/>
              </a:lnSpc>
            </a:pPr>
            <a:r>
              <a:rPr lang="en-US" sz="3200">
                <a:solidFill>
                  <a:srgbClr val="000000"/>
                </a:solidFill>
                <a:latin typeface="Canva Sans"/>
                <a:ea typeface="Canva Sans"/>
                <a:cs typeface="Canva Sans"/>
                <a:sym typeface="Canva Sans"/>
              </a:rPr>
              <a:t>Charts and graphs to: Show employee demographics, Illustrate performance trends,Highlight insights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Freeform 29"/>
          <p:cNvSpPr/>
          <p:nvPr/>
        </p:nvSpPr>
        <p:spPr>
          <a:xfrm>
            <a:off x="492582" y="1943576"/>
            <a:ext cx="14237924" cy="7890987"/>
          </a:xfrm>
          <a:custGeom>
            <a:avLst/>
            <a:gdLst/>
            <a:ahLst/>
            <a:cxnLst/>
            <a:rect l="l" t="t" r="r" b="b"/>
            <a:pathLst>
              <a:path w="14237924" h="7890987">
                <a:moveTo>
                  <a:pt x="0" y="0"/>
                </a:moveTo>
                <a:lnTo>
                  <a:pt x="14237924" y="0"/>
                </a:lnTo>
                <a:lnTo>
                  <a:pt x="14237924" y="7890986"/>
                </a:lnTo>
                <a:lnTo>
                  <a:pt x="0" y="7890986"/>
                </a:lnTo>
                <a:lnTo>
                  <a:pt x="0" y="0"/>
                </a:lnTo>
                <a:close/>
              </a:path>
            </a:pathLst>
          </a:custGeom>
          <a:blipFill>
            <a:blip r:embed="rId3"/>
            <a:stretch>
              <a:fillRect t="-5484" b="-1302"/>
            </a:stretch>
          </a:blipFill>
        </p:spPr>
      </p:sp>
      <p:sp>
        <p:nvSpPr>
          <p:cNvPr id="30" name="TextBox 30"/>
          <p:cNvSpPr txBox="1"/>
          <p:nvPr/>
        </p:nvSpPr>
        <p:spPr>
          <a:xfrm>
            <a:off x="1028700" y="409813"/>
            <a:ext cx="4067361" cy="1228250"/>
          </a:xfrm>
          <a:prstGeom prst="rect">
            <a:avLst/>
          </a:prstGeom>
        </p:spPr>
        <p:txBody>
          <a:bodyPr lIns="0" tIns="0" rIns="0" bIns="0" rtlCol="0" anchor="t">
            <a:spAutoFit/>
          </a:bodyPr>
          <a:lstStyle/>
          <a:p>
            <a:pPr algn="l">
              <a:lnSpc>
                <a:spcPts val="9612"/>
              </a:lnSpc>
            </a:pPr>
            <a:r>
              <a:rPr lang="en-US" sz="8010">
                <a:solidFill>
                  <a:srgbClr val="000000"/>
                </a:solidFill>
                <a:latin typeface="Trebuchet MS Bold"/>
                <a:ea typeface="Trebuchet MS Bold"/>
                <a:cs typeface="Trebuchet MS Bold"/>
                <a:sym typeface="Trebuchet MS Bold"/>
              </a:rPr>
              <a:t>RESULT</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6719504" y="338138"/>
            <a:ext cx="16022002" cy="123825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3"/>
          <p:cNvSpPr txBox="1"/>
          <p:nvPr/>
        </p:nvSpPr>
        <p:spPr>
          <a:xfrm>
            <a:off x="1132998" y="2017521"/>
            <a:ext cx="15281336" cy="7448550"/>
          </a:xfrm>
          <a:prstGeom prst="rect">
            <a:avLst/>
          </a:prstGeom>
        </p:spPr>
        <p:txBody>
          <a:bodyPr lIns="0" tIns="0" rIns="0" bIns="0" rtlCol="0" anchor="t">
            <a:spAutoFit/>
          </a:bodyPr>
          <a:lstStyle/>
          <a:p>
            <a:pPr algn="ctr">
              <a:lnSpc>
                <a:spcPts val="4200"/>
              </a:lnSpc>
            </a:pPr>
            <a:endParaRPr/>
          </a:p>
          <a:p>
            <a:pPr algn="ctr">
              <a:lnSpc>
                <a:spcPts val="4200"/>
              </a:lnSpc>
            </a:pPr>
            <a:r>
              <a:rPr lang="en-US" sz="3000">
                <a:solidFill>
                  <a:srgbClr val="000000"/>
                </a:solidFill>
                <a:latin typeface="Canva Sans Bold"/>
                <a:ea typeface="Canva Sans Bold"/>
                <a:cs typeface="Canva Sans Bold"/>
                <a:sym typeface="Canva Sans Bold"/>
              </a:rPr>
              <a:t>"By creating an employee performance scoreboard in Excel using pivot tables, we have successfully tracked and analyzed employee turnover trends, identifying key insights to inform HR strategies and talent management decisions. This dashboard enables us to:</a:t>
            </a:r>
          </a:p>
          <a:p>
            <a:pPr algn="ctr">
              <a:lnSpc>
                <a:spcPts val="4200"/>
              </a:lnSpc>
            </a:pPr>
            <a:endParaRPr lang="en-US" sz="3000">
              <a:solidFill>
                <a:srgbClr val="000000"/>
              </a:solidFill>
              <a:latin typeface="Canva Sans Bold"/>
              <a:ea typeface="Canva Sans Bold"/>
              <a:cs typeface="Canva Sans Bold"/>
              <a:sym typeface="Canva Sans Bold"/>
            </a:endParaRPr>
          </a:p>
          <a:p>
            <a:pPr algn="ctr">
              <a:lnSpc>
                <a:spcPts val="4200"/>
              </a:lnSpc>
            </a:pPr>
            <a:r>
              <a:rPr lang="en-US" sz="3000">
                <a:solidFill>
                  <a:srgbClr val="000000"/>
                </a:solidFill>
                <a:latin typeface="Canva Sans Bold"/>
                <a:ea typeface="Canva Sans Bold"/>
                <a:cs typeface="Canva Sans Bold"/>
                <a:sym typeface="Canva Sans Bold"/>
              </a:rPr>
              <a:t>- Monitor turnover rates by department, job title, and tenure</a:t>
            </a:r>
          </a:p>
          <a:p>
            <a:pPr algn="ctr">
              <a:lnSpc>
                <a:spcPts val="4200"/>
              </a:lnSpc>
            </a:pPr>
            <a:r>
              <a:rPr lang="en-US" sz="3000">
                <a:solidFill>
                  <a:srgbClr val="000000"/>
                </a:solidFill>
                <a:latin typeface="Canva Sans Bold"/>
                <a:ea typeface="Canva Sans Bold"/>
                <a:cs typeface="Canva Sans Bold"/>
                <a:sym typeface="Canva Sans Bold"/>
              </a:rPr>
              <a:t>- Identify high-risk groups and develop targeted retention initiatives</a:t>
            </a:r>
          </a:p>
          <a:p>
            <a:pPr algn="ctr">
              <a:lnSpc>
                <a:spcPts val="4200"/>
              </a:lnSpc>
            </a:pPr>
            <a:r>
              <a:rPr lang="en-US" sz="3000">
                <a:solidFill>
                  <a:srgbClr val="000000"/>
                </a:solidFill>
                <a:latin typeface="Canva Sans Bold"/>
                <a:ea typeface="Canva Sans Bold"/>
                <a:cs typeface="Canva Sans Bold"/>
                <a:sym typeface="Canva Sans Bold"/>
              </a:rPr>
              <a:t>- Evaluate the effectiveness of training programs and development opportunities</a:t>
            </a:r>
          </a:p>
          <a:p>
            <a:pPr algn="ctr">
              <a:lnSpc>
                <a:spcPts val="4200"/>
              </a:lnSpc>
            </a:pPr>
            <a:r>
              <a:rPr lang="en-US" sz="3000">
                <a:solidFill>
                  <a:srgbClr val="000000"/>
                </a:solidFill>
                <a:latin typeface="Canva Sans Bold"/>
                <a:ea typeface="Canva Sans Bold"/>
                <a:cs typeface="Canva Sans Bold"/>
                <a:sym typeface="Canva Sans Bold"/>
              </a:rPr>
              <a:t>- Inform data-driven decisions to reduce turnover and improve employee engagement</a:t>
            </a:r>
          </a:p>
          <a:p>
            <a:pPr algn="ctr">
              <a:lnSpc>
                <a:spcPts val="4200"/>
              </a:lnSpc>
            </a:pPr>
            <a:endParaRPr lang="en-US" sz="3000">
              <a:solidFill>
                <a:srgbClr val="000000"/>
              </a:solidFill>
              <a:latin typeface="Canva Sans Bold"/>
              <a:ea typeface="Canva Sans Bold"/>
              <a:cs typeface="Canva Sans Bold"/>
              <a:sym typeface="Canva Sans Bold"/>
            </a:endParaRPr>
          </a:p>
          <a:p>
            <a:pPr algn="ctr">
              <a:lnSpc>
                <a:spcPts val="4200"/>
              </a:lnSpc>
            </a:pPr>
            <a:r>
              <a:rPr lang="en-US" sz="3000">
                <a:solidFill>
                  <a:srgbClr val="000000"/>
                </a:solidFill>
                <a:latin typeface="Canva Sans Bold"/>
                <a:ea typeface="Canva Sans Bold"/>
                <a:cs typeface="Canva Sans Bold"/>
                <a:sym typeface="Canva Sans Bold"/>
              </a:rPr>
              <a:t>This employee performance scoreboard serves as a valuable tool for optimizing our workforce, enhancing employee experience, and driving business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7" name="TextBox 17"/>
          <p:cNvSpPr txBox="1"/>
          <p:nvPr/>
        </p:nvSpPr>
        <p:spPr>
          <a:xfrm>
            <a:off x="1917723" y="3097276"/>
            <a:ext cx="12706962" cy="221173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6" name="TextBox 16"/>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2" name="TextBox 32"/>
          <p:cNvSpPr txBox="1"/>
          <p:nvPr/>
        </p:nvSpPr>
        <p:spPr>
          <a:xfrm>
            <a:off x="470675" y="3262630"/>
            <a:ext cx="12426175" cy="4180840"/>
          </a:xfrm>
          <a:prstGeom prst="rect">
            <a:avLst/>
          </a:prstGeom>
        </p:spPr>
        <p:txBody>
          <a:bodyPr lIns="0" tIns="0" rIns="0" bIns="0" rtlCol="0" anchor="t">
            <a:spAutoFit/>
          </a:bodyPr>
          <a:lstStyle/>
          <a:p>
            <a:pPr algn="l">
              <a:lnSpc>
                <a:spcPts val="4759"/>
              </a:lnSpc>
            </a:pPr>
            <a:r>
              <a:rPr lang="en-US" sz="3399">
                <a:solidFill>
                  <a:srgbClr val="000000"/>
                </a:solidFill>
                <a:latin typeface="DM Sans"/>
                <a:ea typeface="DM Sans"/>
                <a:cs typeface="DM Sans"/>
                <a:sym typeface="DM Sans"/>
              </a:rPr>
              <a:t>- Understand the distribution of employee ages, tenure, and</a:t>
            </a:r>
          </a:p>
          <a:p>
            <a:pPr algn="l">
              <a:lnSpc>
                <a:spcPts val="4759"/>
              </a:lnSpc>
            </a:pPr>
            <a:r>
              <a:rPr lang="en-US" sz="3399">
                <a:solidFill>
                  <a:srgbClr val="000000"/>
                </a:solidFill>
                <a:latin typeface="DM Sans"/>
                <a:ea typeface="DM Sans"/>
                <a:cs typeface="DM Sans"/>
                <a:sym typeface="DM Sans"/>
              </a:rPr>
              <a:t> job roles across departments</a:t>
            </a:r>
          </a:p>
          <a:p>
            <a:pPr algn="l">
              <a:lnSpc>
                <a:spcPts val="4759"/>
              </a:lnSpc>
            </a:pPr>
            <a:r>
              <a:rPr lang="en-US" sz="3399">
                <a:solidFill>
                  <a:srgbClr val="000000"/>
                </a:solidFill>
                <a:latin typeface="DM Sans"/>
                <a:ea typeface="DM Sans"/>
                <a:cs typeface="DM Sans"/>
                <a:sym typeface="DM Sans"/>
              </a:rPr>
              <a:t>- Identify high-performing employees and departments</a:t>
            </a:r>
          </a:p>
          <a:p>
            <a:pPr algn="l">
              <a:lnSpc>
                <a:spcPts val="4759"/>
              </a:lnSpc>
            </a:pPr>
            <a:r>
              <a:rPr lang="en-US" sz="3399">
                <a:solidFill>
                  <a:srgbClr val="000000"/>
                </a:solidFill>
                <a:latin typeface="DM Sans"/>
                <a:ea typeface="DM Sans"/>
                <a:cs typeface="DM Sans"/>
                <a:sym typeface="DM Sans"/>
              </a:rPr>
              <a:t>- Analyze employee turnover rates and reasons for leaving</a:t>
            </a:r>
          </a:p>
          <a:p>
            <a:pPr algn="l">
              <a:lnSpc>
                <a:spcPts val="4759"/>
              </a:lnSpc>
            </a:pPr>
            <a:r>
              <a:rPr lang="en-US" sz="3399">
                <a:solidFill>
                  <a:srgbClr val="000000"/>
                </a:solidFill>
                <a:latin typeface="DM Sans"/>
                <a:ea typeface="DM Sans"/>
                <a:cs typeface="DM Sans"/>
                <a:sym typeface="DM Sans"/>
              </a:rPr>
              <a:t>- Determine the impact of training programs on employee </a:t>
            </a:r>
          </a:p>
          <a:p>
            <a:pPr algn="l">
              <a:lnSpc>
                <a:spcPts val="4759"/>
              </a:lnSpc>
            </a:pPr>
            <a:r>
              <a:rPr lang="en-US" sz="3399">
                <a:solidFill>
                  <a:srgbClr val="000000"/>
                </a:solidFill>
                <a:latin typeface="DM Sans"/>
                <a:ea typeface="DM Sans"/>
                <a:cs typeface="DM Sans"/>
                <a:sym typeface="DM Sans"/>
              </a:rPr>
              <a:t>performance</a:t>
            </a:r>
          </a:p>
          <a:p>
            <a:pPr algn="l">
              <a:lnSpc>
                <a:spcPts val="4759"/>
              </a:lnSpc>
            </a:pPr>
            <a:r>
              <a:rPr lang="en-US" sz="3399">
                <a:solidFill>
                  <a:srgbClr val="000000"/>
                </a:solidFill>
                <a:latin typeface="DM Sans"/>
                <a:ea typeface="DM Sans"/>
                <a:cs typeface="DM Sans"/>
                <a:sym typeface="DM Sans"/>
              </a:rPr>
              <a:t>- Develop a predictive model to forecast future staffing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2" name="TextBox 32"/>
          <p:cNvSpPr txBox="1"/>
          <p:nvPr/>
        </p:nvSpPr>
        <p:spPr>
          <a:xfrm>
            <a:off x="1577340" y="3169920"/>
            <a:ext cx="11704320" cy="1162050"/>
          </a:xfrm>
          <a:prstGeom prst="rect">
            <a:avLst/>
          </a:prstGeom>
        </p:spPr>
        <p:txBody>
          <a:bodyPr lIns="0" tIns="0" rIns="0" bIns="0" rtlCol="0" anchor="t">
            <a:spAutoFit/>
          </a:bodyPr>
          <a:lstStyle/>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a:t>
            </a:r>
          </a:p>
          <a:p>
            <a:pPr marL="651510" lvl="1" indent="-325755" algn="l">
              <a:lnSpc>
                <a:spcPts val="4320"/>
              </a:lnSpc>
            </a:pPr>
            <a:endParaRPr lang="en-US" sz="3600">
              <a:solidFill>
                <a:srgbClr val="0D0D0D"/>
              </a:solidFill>
              <a:latin typeface="Times New Roman"/>
              <a:ea typeface="Times New Roman"/>
              <a:cs typeface="Times New Roman"/>
              <a:sym typeface="Times New Roman"/>
            </a:endParaRPr>
          </a:p>
        </p:txBody>
      </p:sp>
      <p:sp>
        <p:nvSpPr>
          <p:cNvPr id="33" name="TextBox 33"/>
          <p:cNvSpPr txBox="1"/>
          <p:nvPr/>
        </p:nvSpPr>
        <p:spPr>
          <a:xfrm>
            <a:off x="1014412" y="1548130"/>
            <a:ext cx="13184494" cy="4780915"/>
          </a:xfrm>
          <a:prstGeom prst="rect">
            <a:avLst/>
          </a:prstGeom>
        </p:spPr>
        <p:txBody>
          <a:bodyPr lIns="0" tIns="0" rIns="0" bIns="0" rtlCol="0" anchor="t">
            <a:spAutoFit/>
          </a:bodyPr>
          <a:lstStyle/>
          <a:p>
            <a:pPr algn="l">
              <a:lnSpc>
                <a:spcPts val="4759"/>
              </a:lnSpc>
            </a:pPr>
            <a:endParaRPr/>
          </a:p>
          <a:p>
            <a:pPr algn="l">
              <a:lnSpc>
                <a:spcPts val="4759"/>
              </a:lnSpc>
            </a:pPr>
            <a:endParaRPr/>
          </a:p>
          <a:p>
            <a:pPr algn="l">
              <a:lnSpc>
                <a:spcPts val="4759"/>
              </a:lnSpc>
            </a:pPr>
            <a:endParaRPr/>
          </a:p>
          <a:p>
            <a:pPr algn="l">
              <a:lnSpc>
                <a:spcPts val="4759"/>
              </a:lnSpc>
            </a:pPr>
            <a:endParaRPr/>
          </a:p>
          <a:p>
            <a:pPr algn="l">
              <a:lnSpc>
                <a:spcPts val="4759"/>
              </a:lnSpc>
            </a:pPr>
            <a:r>
              <a:rPr lang="en-US" sz="3399">
                <a:solidFill>
                  <a:srgbClr val="000000"/>
                </a:solidFill>
                <a:latin typeface="Canva Sans"/>
                <a:ea typeface="Canva Sans"/>
                <a:cs typeface="Canva Sans"/>
                <a:sym typeface="Canva Sans"/>
              </a:rPr>
              <a:t>•Analyze employee data to understand workforce trends</a:t>
            </a:r>
          </a:p>
          <a:p>
            <a:pPr algn="l">
              <a:lnSpc>
                <a:spcPts val="4759"/>
              </a:lnSpc>
            </a:pPr>
            <a:r>
              <a:rPr lang="en-US" sz="3399">
                <a:solidFill>
                  <a:srgbClr val="000000"/>
                </a:solidFill>
                <a:latin typeface="Canva Sans"/>
                <a:ea typeface="Canva Sans"/>
                <a:cs typeface="Canva Sans"/>
                <a:sym typeface="Canva Sans"/>
              </a:rPr>
              <a:t>•Optimize HR strategies</a:t>
            </a:r>
          </a:p>
          <a:p>
            <a:pPr algn="l">
              <a:lnSpc>
                <a:spcPts val="4759"/>
              </a:lnSpc>
            </a:pPr>
            <a:r>
              <a:rPr lang="en-US" sz="3399">
                <a:solidFill>
                  <a:srgbClr val="000000"/>
                </a:solidFill>
                <a:latin typeface="Canva Sans"/>
                <a:ea typeface="Canva Sans"/>
                <a:cs typeface="Canva Sans"/>
                <a:sym typeface="Canva Sans"/>
              </a:rPr>
              <a:t>• Improve decision-making through interactive dashboards and </a:t>
            </a:r>
          </a:p>
          <a:p>
            <a:pPr algn="l">
              <a:lnSpc>
                <a:spcPts val="4759"/>
              </a:lnSpc>
            </a:pPr>
            <a:r>
              <a:rPr lang="en-US" sz="3399">
                <a:solidFill>
                  <a:srgbClr val="000000"/>
                </a:solidFill>
                <a:latin typeface="Canva Sans"/>
                <a:ea typeface="Canva Sans"/>
                <a:cs typeface="Canva Sans"/>
                <a:sym typeface="Canva Sans"/>
              </a:rPr>
              <a:t>•Predictive modeling.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29" name="Freeform 29"/>
          <p:cNvSpPr/>
          <p:nvPr/>
        </p:nvSpPr>
        <p:spPr>
          <a:xfrm>
            <a:off x="9604108" y="3090004"/>
            <a:ext cx="5112017" cy="4114800"/>
          </a:xfrm>
          <a:custGeom>
            <a:avLst/>
            <a:gdLst/>
            <a:ahLst/>
            <a:cxnLst/>
            <a:rect l="l" t="t" r="r" b="b"/>
            <a:pathLst>
              <a:path w="5112017" h="4114800">
                <a:moveTo>
                  <a:pt x="0" y="0"/>
                </a:moveTo>
                <a:lnTo>
                  <a:pt x="5112017" y="0"/>
                </a:lnTo>
                <a:lnTo>
                  <a:pt x="511201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TextBox 30"/>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2" name="TextBox 32"/>
          <p:cNvSpPr txBox="1"/>
          <p:nvPr/>
        </p:nvSpPr>
        <p:spPr>
          <a:xfrm>
            <a:off x="2406794" y="2123534"/>
            <a:ext cx="6989618" cy="5981065"/>
          </a:xfrm>
          <a:prstGeom prst="rect">
            <a:avLst/>
          </a:prstGeom>
        </p:spPr>
        <p:txBody>
          <a:bodyPr lIns="0" tIns="0" rIns="0" bIns="0" rtlCol="0" anchor="t">
            <a:spAutoFit/>
          </a:bodyPr>
          <a:lstStyle/>
          <a:p>
            <a:pPr algn="l">
              <a:lnSpc>
                <a:spcPts val="4759"/>
              </a:lnSpc>
            </a:pPr>
            <a:endParaRPr/>
          </a:p>
          <a:p>
            <a:pPr algn="l">
              <a:lnSpc>
                <a:spcPts val="4759"/>
              </a:lnSpc>
            </a:pPr>
            <a:endParaRPr/>
          </a:p>
          <a:p>
            <a:pPr algn="l">
              <a:lnSpc>
                <a:spcPts val="4759"/>
              </a:lnSpc>
            </a:pPr>
            <a:r>
              <a:rPr lang="en-US" sz="3399">
                <a:solidFill>
                  <a:srgbClr val="000000"/>
                </a:solidFill>
                <a:latin typeface="Canva Sans"/>
                <a:ea typeface="Canva Sans"/>
                <a:cs typeface="Canva Sans"/>
                <a:sym typeface="Canva Sans"/>
              </a:rPr>
              <a:t>1. HR Manager</a:t>
            </a:r>
          </a:p>
          <a:p>
            <a:pPr algn="l">
              <a:lnSpc>
                <a:spcPts val="4759"/>
              </a:lnSpc>
            </a:pPr>
            <a:r>
              <a:rPr lang="en-US" sz="3399">
                <a:solidFill>
                  <a:srgbClr val="000000"/>
                </a:solidFill>
                <a:latin typeface="Canva Sans"/>
                <a:ea typeface="Canva Sans"/>
                <a:cs typeface="Canva Sans"/>
                <a:sym typeface="Canva Sans"/>
              </a:rPr>
              <a:t>2. HR Business Partners</a:t>
            </a:r>
          </a:p>
          <a:p>
            <a:pPr algn="l">
              <a:lnSpc>
                <a:spcPts val="4759"/>
              </a:lnSpc>
            </a:pPr>
            <a:r>
              <a:rPr lang="en-US" sz="3399">
                <a:solidFill>
                  <a:srgbClr val="000000"/>
                </a:solidFill>
                <a:latin typeface="Canva Sans"/>
                <a:ea typeface="Canva Sans"/>
                <a:cs typeface="Canva Sans"/>
                <a:sym typeface="Canva Sans"/>
              </a:rPr>
              <a:t>3. Talent Acquisition Team</a:t>
            </a:r>
          </a:p>
          <a:p>
            <a:pPr algn="l">
              <a:lnSpc>
                <a:spcPts val="4759"/>
              </a:lnSpc>
            </a:pPr>
            <a:r>
              <a:rPr lang="en-US" sz="3399">
                <a:solidFill>
                  <a:srgbClr val="000000"/>
                </a:solidFill>
                <a:latin typeface="Canva Sans"/>
                <a:ea typeface="Canva Sans"/>
                <a:cs typeface="Canva Sans"/>
                <a:sym typeface="Canva Sans"/>
              </a:rPr>
              <a:t>4. Learning &amp; Development Team</a:t>
            </a:r>
          </a:p>
          <a:p>
            <a:pPr algn="l">
              <a:lnSpc>
                <a:spcPts val="4759"/>
              </a:lnSpc>
            </a:pPr>
            <a:r>
              <a:rPr lang="en-US" sz="3399">
                <a:solidFill>
                  <a:srgbClr val="000000"/>
                </a:solidFill>
                <a:latin typeface="Canva Sans"/>
                <a:ea typeface="Canva Sans"/>
                <a:cs typeface="Canva Sans"/>
                <a:sym typeface="Canva Sans"/>
              </a:rPr>
              <a:t>5. Compensation &amp; Benefits Team</a:t>
            </a:r>
          </a:p>
          <a:p>
            <a:pPr algn="l">
              <a:lnSpc>
                <a:spcPts val="4759"/>
              </a:lnSpc>
            </a:pPr>
            <a:r>
              <a:rPr lang="en-US" sz="3399">
                <a:solidFill>
                  <a:srgbClr val="000000"/>
                </a:solidFill>
                <a:latin typeface="Canva Sans"/>
                <a:ea typeface="Canva Sans"/>
                <a:cs typeface="Canva Sans"/>
                <a:sym typeface="Canva Sans"/>
              </a:rPr>
              <a:t>6. Executive Leadership</a:t>
            </a:r>
          </a:p>
          <a:p>
            <a:pPr algn="l">
              <a:lnSpc>
                <a:spcPts val="4759"/>
              </a:lnSpc>
            </a:pPr>
            <a:r>
              <a:rPr lang="en-US" sz="3399">
                <a:solidFill>
                  <a:srgbClr val="000000"/>
                </a:solidFill>
                <a:latin typeface="Canva Sans"/>
                <a:ea typeface="Canva Sans"/>
                <a:cs typeface="Canva Sans"/>
                <a:sym typeface="Canva Sans"/>
              </a:rPr>
              <a:t>7. Department Managers</a:t>
            </a:r>
          </a:p>
          <a:p>
            <a:pPr algn="l">
              <a:lnSpc>
                <a:spcPts val="4759"/>
              </a:lnSpc>
            </a:pPr>
            <a:r>
              <a:rPr lang="en-US" sz="3399">
                <a:solidFill>
                  <a:srgbClr val="000000"/>
                </a:solidFill>
                <a:latin typeface="Canva Sans"/>
                <a:ea typeface="Canva Sans"/>
                <a:cs typeface="Canva Sans"/>
                <a:sym typeface="Canva Sans"/>
              </a:rPr>
              <a:t>8. Business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043361" cy="4872038"/>
          </a:xfrm>
          <a:custGeom>
            <a:avLst/>
            <a:gdLst/>
            <a:ahLst/>
            <a:cxnLst/>
            <a:rect l="l" t="t" r="r" b="b"/>
            <a:pathLst>
              <a:path w="4043361" h="4872038">
                <a:moveTo>
                  <a:pt x="0" y="0"/>
                </a:moveTo>
                <a:lnTo>
                  <a:pt x="4043361" y="0"/>
                </a:lnTo>
                <a:lnTo>
                  <a:pt x="4043361" y="4872038"/>
                </a:lnTo>
                <a:lnTo>
                  <a:pt x="0" y="4872038"/>
                </a:lnTo>
                <a:lnTo>
                  <a:pt x="0" y="0"/>
                </a:lnTo>
                <a:close/>
              </a:path>
            </a:pathLst>
          </a:custGeom>
          <a:blipFill>
            <a:blip r:embed="rId2"/>
            <a:stretch>
              <a:fillRect l="-13" r="-13"/>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859155"/>
          </a:xfrm>
          <a:prstGeom prst="rect">
            <a:avLst/>
          </a:prstGeom>
        </p:spPr>
        <p:txBody>
          <a:bodyPr lIns="0" tIns="0" rIns="0" bIns="0" rtlCol="0" anchor="t">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2" name="TextBox 32"/>
          <p:cNvSpPr txBox="1"/>
          <p:nvPr/>
        </p:nvSpPr>
        <p:spPr>
          <a:xfrm>
            <a:off x="4229100" y="2537777"/>
            <a:ext cx="8098848"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1.Conditional formatting </a:t>
            </a:r>
          </a:p>
        </p:txBody>
      </p:sp>
      <p:sp>
        <p:nvSpPr>
          <p:cNvPr id="33" name="TextBox 33"/>
          <p:cNvSpPr txBox="1"/>
          <p:nvPr/>
        </p:nvSpPr>
        <p:spPr>
          <a:xfrm>
            <a:off x="4395679" y="3348673"/>
            <a:ext cx="13892321" cy="2463800"/>
          </a:xfrm>
          <a:prstGeom prst="rect">
            <a:avLst/>
          </a:prstGeom>
        </p:spPr>
        <p:txBody>
          <a:bodyPr lIns="0" tIns="0" rIns="0" bIns="0" rtlCol="0" anchor="t">
            <a:spAutoFit/>
          </a:bodyPr>
          <a:lstStyle/>
          <a:p>
            <a:pPr algn="l">
              <a:lnSpc>
                <a:spcPts val="4900"/>
              </a:lnSpc>
            </a:pPr>
            <a:endParaRPr/>
          </a:p>
          <a:p>
            <a:pPr algn="l">
              <a:lnSpc>
                <a:spcPts val="4900"/>
              </a:lnSpc>
            </a:pPr>
            <a:r>
              <a:rPr lang="en-US" sz="3500">
                <a:solidFill>
                  <a:srgbClr val="000000"/>
                </a:solidFill>
                <a:latin typeface="DM Sans"/>
                <a:ea typeface="DM Sans"/>
                <a:cs typeface="DM Sans"/>
                <a:sym typeface="DM Sans"/>
              </a:rPr>
              <a:t>- Highlight cells based on conditions (e.g., values, formulas, formatting)</a:t>
            </a:r>
          </a:p>
          <a:p>
            <a:pPr algn="l">
              <a:lnSpc>
                <a:spcPts val="4900"/>
              </a:lnSpc>
            </a:pPr>
            <a:r>
              <a:rPr lang="en-US" sz="3500">
                <a:solidFill>
                  <a:srgbClr val="000000"/>
                </a:solidFill>
                <a:latin typeface="DM Sans"/>
                <a:ea typeface="DM Sans"/>
                <a:cs typeface="DM Sans"/>
                <a:sym typeface="DM Sans"/>
              </a:rPr>
              <a:t>- Visualize data trends and patterns</a:t>
            </a:r>
          </a:p>
        </p:txBody>
      </p:sp>
      <p:sp>
        <p:nvSpPr>
          <p:cNvPr id="35" name="TextBox 35"/>
          <p:cNvSpPr txBox="1"/>
          <p:nvPr/>
        </p:nvSpPr>
        <p:spPr>
          <a:xfrm>
            <a:off x="3686111" y="6795960"/>
            <a:ext cx="8149125" cy="1780540"/>
          </a:xfrm>
          <a:prstGeom prst="rect">
            <a:avLst/>
          </a:prstGeom>
        </p:spPr>
        <p:txBody>
          <a:bodyPr lIns="0" tIns="0" rIns="0" bIns="0" rtlCol="0" anchor="t">
            <a:spAutoFit/>
          </a:bodyPr>
          <a:lstStyle/>
          <a:p>
            <a:pPr algn="ctr">
              <a:lnSpc>
                <a:spcPts val="4759"/>
              </a:lnSpc>
            </a:pPr>
            <a:endParaRPr/>
          </a:p>
          <a:p>
            <a:pPr algn="ctr">
              <a:lnSpc>
                <a:spcPts val="4759"/>
              </a:lnSpc>
            </a:pPr>
            <a:r>
              <a:rPr lang="en-US" sz="3399">
                <a:solidFill>
                  <a:srgbClr val="000000"/>
                </a:solidFill>
                <a:latin typeface="DM Sans"/>
                <a:ea typeface="DM Sans"/>
                <a:cs typeface="DM Sans"/>
                <a:sym typeface="DM Sans"/>
              </a:rPr>
              <a:t>- Narrow down data to specific criteria</a:t>
            </a:r>
          </a:p>
          <a:p>
            <a:pPr algn="ctr">
              <a:lnSpc>
                <a:spcPts val="4759"/>
              </a:lnSpc>
            </a:pPr>
            <a:r>
              <a:rPr lang="en-US" sz="3399">
                <a:solidFill>
                  <a:srgbClr val="000000"/>
                </a:solidFill>
                <a:latin typeface="DM Sans"/>
                <a:ea typeface="DM Sans"/>
                <a:cs typeface="DM Sans"/>
                <a:sym typeface="DM Sans"/>
              </a:rPr>
              <a:t>- Hide or show data based on conditions</a:t>
            </a:r>
          </a:p>
        </p:txBody>
      </p:sp>
      <p:sp>
        <p:nvSpPr>
          <p:cNvPr id="36" name="TextBox 35">
            <a:extLst>
              <a:ext uri="{FF2B5EF4-FFF2-40B4-BE49-F238E27FC236}">
                <a16:creationId xmlns:a16="http://schemas.microsoft.com/office/drawing/2014/main" id="{4D8C55F1-CB29-9366-4C72-BBE54186EC04}"/>
              </a:ext>
            </a:extLst>
          </p:cNvPr>
          <p:cNvSpPr txBox="1"/>
          <p:nvPr/>
        </p:nvSpPr>
        <p:spPr>
          <a:xfrm>
            <a:off x="8235242" y="4229335"/>
            <a:ext cx="1828800" cy="1828800"/>
          </a:xfrm>
          <a:prstGeom prst="rect">
            <a:avLst/>
          </a:prstGeom>
          <a:noFill/>
        </p:spPr>
        <p:txBody>
          <a:bodyPr wrap="square" rtlCol="0">
            <a:spAutoFit/>
          </a:bodyPr>
          <a:lstStyle/>
          <a:p>
            <a:pPr algn="l"/>
            <a:endParaRPr lang="en-US"/>
          </a:p>
        </p:txBody>
      </p:sp>
      <p:sp>
        <p:nvSpPr>
          <p:cNvPr id="37" name="TextBox 36">
            <a:extLst>
              <a:ext uri="{FF2B5EF4-FFF2-40B4-BE49-F238E27FC236}">
                <a16:creationId xmlns:a16="http://schemas.microsoft.com/office/drawing/2014/main" id="{BB9849B0-FC8A-56E5-66C2-FE6BC61AC149}"/>
              </a:ext>
            </a:extLst>
          </p:cNvPr>
          <p:cNvSpPr txBox="1"/>
          <p:nvPr/>
        </p:nvSpPr>
        <p:spPr>
          <a:xfrm>
            <a:off x="4656563" y="6458107"/>
            <a:ext cx="5407479" cy="769441"/>
          </a:xfrm>
          <a:prstGeom prst="rect">
            <a:avLst/>
          </a:prstGeom>
          <a:noFill/>
        </p:spPr>
        <p:txBody>
          <a:bodyPr wrap="square" rtlCol="0">
            <a:spAutoFit/>
          </a:bodyPr>
          <a:lstStyle/>
          <a:p>
            <a:pPr algn="l"/>
            <a:r>
              <a:rPr lang="en-US" sz="4400" b="1">
                <a:latin typeface="Berlin Sans FB Demi" panose="020E0802020502020306" pitchFamily="34" charset="0"/>
                <a:ea typeface="Amasis MT Pro Medium" panose="02000000000000000000" pitchFamily="2" charset="0"/>
              </a:rPr>
              <a:t>2.Filter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0" name="TextBox 30"/>
          <p:cNvSpPr txBox="1"/>
          <p:nvPr/>
        </p:nvSpPr>
        <p:spPr>
          <a:xfrm>
            <a:off x="671512" y="537527"/>
            <a:ext cx="3251867"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3.Formula</a:t>
            </a:r>
          </a:p>
        </p:txBody>
      </p:sp>
      <p:sp>
        <p:nvSpPr>
          <p:cNvPr id="31" name="TextBox 31"/>
          <p:cNvSpPr txBox="1"/>
          <p:nvPr/>
        </p:nvSpPr>
        <p:spPr>
          <a:xfrm>
            <a:off x="671512" y="1562417"/>
            <a:ext cx="9023043" cy="2380615"/>
          </a:xfrm>
          <a:prstGeom prst="rect">
            <a:avLst/>
          </a:prstGeom>
        </p:spPr>
        <p:txBody>
          <a:bodyPr lIns="0" tIns="0" rIns="0" bIns="0" rtlCol="0" anchor="t">
            <a:spAutoFit/>
          </a:bodyPr>
          <a:lstStyle/>
          <a:p>
            <a:pPr algn="l">
              <a:lnSpc>
                <a:spcPts val="4759"/>
              </a:lnSpc>
            </a:pPr>
            <a:endParaRPr/>
          </a:p>
          <a:p>
            <a:pPr algn="l">
              <a:lnSpc>
                <a:spcPts val="4759"/>
              </a:lnSpc>
            </a:pPr>
            <a:r>
              <a:rPr lang="en-US" sz="3399">
                <a:solidFill>
                  <a:srgbClr val="000000"/>
                </a:solidFill>
                <a:latin typeface="DM Sans"/>
                <a:ea typeface="DM Sans"/>
                <a:cs typeface="DM Sans"/>
                <a:sym typeface="DM Sans"/>
              </a:rPr>
              <a:t>- Perform calculations and data manipulation</a:t>
            </a:r>
          </a:p>
          <a:p>
            <a:pPr algn="l">
              <a:lnSpc>
                <a:spcPts val="4759"/>
              </a:lnSpc>
            </a:pPr>
            <a:r>
              <a:rPr lang="en-US" sz="3399">
                <a:solidFill>
                  <a:srgbClr val="000000"/>
                </a:solidFill>
                <a:latin typeface="DM Sans"/>
                <a:ea typeface="DM Sans"/>
                <a:cs typeface="DM Sans"/>
                <a:sym typeface="DM Sans"/>
              </a:rPr>
              <a:t>- Automate tasks and updates</a:t>
            </a:r>
          </a:p>
          <a:p>
            <a:pPr algn="l">
              <a:lnSpc>
                <a:spcPts val="4759"/>
              </a:lnSpc>
            </a:pPr>
            <a:endParaRPr lang="en-US" sz="3399">
              <a:solidFill>
                <a:srgbClr val="000000"/>
              </a:solidFill>
              <a:latin typeface="DM Sans"/>
              <a:ea typeface="DM Sans"/>
              <a:cs typeface="DM Sans"/>
              <a:sym typeface="DM Sans"/>
            </a:endParaRPr>
          </a:p>
        </p:txBody>
      </p:sp>
      <p:sp>
        <p:nvSpPr>
          <p:cNvPr id="32" name="TextBox 32"/>
          <p:cNvSpPr txBox="1"/>
          <p:nvPr/>
        </p:nvSpPr>
        <p:spPr>
          <a:xfrm>
            <a:off x="667556" y="3721729"/>
            <a:ext cx="4971971" cy="874214"/>
          </a:xfrm>
          <a:prstGeom prst="rect">
            <a:avLst/>
          </a:prstGeom>
        </p:spPr>
        <p:txBody>
          <a:bodyPr wrap="square"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4.Pivot table</a:t>
            </a:r>
          </a:p>
        </p:txBody>
      </p:sp>
      <p:sp>
        <p:nvSpPr>
          <p:cNvPr id="33" name="TextBox 33"/>
          <p:cNvSpPr txBox="1"/>
          <p:nvPr/>
        </p:nvSpPr>
        <p:spPr>
          <a:xfrm>
            <a:off x="671512" y="4505325"/>
            <a:ext cx="7960032" cy="2432845"/>
          </a:xfrm>
          <a:prstGeom prst="rect">
            <a:avLst/>
          </a:prstGeom>
        </p:spPr>
        <p:txBody>
          <a:bodyPr lIns="0" tIns="0" rIns="0" bIns="0" rtlCol="0" anchor="t">
            <a:spAutoFit/>
          </a:bodyPr>
          <a:lstStyle/>
          <a:p>
            <a:pPr algn="l">
              <a:lnSpc>
                <a:spcPts val="4759"/>
              </a:lnSpc>
            </a:pPr>
            <a:endParaRPr/>
          </a:p>
          <a:p>
            <a:pPr algn="l">
              <a:lnSpc>
                <a:spcPts val="4759"/>
              </a:lnSpc>
            </a:pPr>
            <a:r>
              <a:rPr lang="en-US" sz="3399">
                <a:solidFill>
                  <a:srgbClr val="000000"/>
                </a:solidFill>
                <a:latin typeface="DM Sans"/>
                <a:ea typeface="DM Sans"/>
                <a:cs typeface="DM Sans"/>
                <a:sym typeface="DM Sans"/>
              </a:rPr>
              <a:t>- Summarize and analyze large datasets</a:t>
            </a:r>
          </a:p>
          <a:p>
            <a:pPr algn="l">
              <a:lnSpc>
                <a:spcPts val="4759"/>
              </a:lnSpc>
            </a:pPr>
            <a:r>
              <a:rPr lang="en-US" sz="3399">
                <a:solidFill>
                  <a:srgbClr val="000000"/>
                </a:solidFill>
                <a:latin typeface="DM Sans"/>
                <a:ea typeface="DM Sans"/>
                <a:cs typeface="DM Sans"/>
                <a:sym typeface="DM Sans"/>
              </a:rPr>
              <a:t>- Create custom views and reports</a:t>
            </a:r>
          </a:p>
          <a:p>
            <a:pPr algn="l">
              <a:lnSpc>
                <a:spcPts val="4759"/>
              </a:lnSpc>
            </a:pPr>
            <a:endParaRPr lang="en-US" sz="3399">
              <a:solidFill>
                <a:srgbClr val="000000"/>
              </a:solidFill>
              <a:latin typeface="DM Sans"/>
              <a:ea typeface="DM Sans"/>
              <a:cs typeface="DM Sans"/>
              <a:sym typeface="DM Sans"/>
            </a:endParaRPr>
          </a:p>
        </p:txBody>
      </p:sp>
      <p:sp>
        <p:nvSpPr>
          <p:cNvPr id="34" name="TextBox 34"/>
          <p:cNvSpPr txBox="1"/>
          <p:nvPr/>
        </p:nvSpPr>
        <p:spPr>
          <a:xfrm>
            <a:off x="671512" y="6938327"/>
            <a:ext cx="2567637"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5.Graph</a:t>
            </a:r>
          </a:p>
        </p:txBody>
      </p:sp>
      <p:sp>
        <p:nvSpPr>
          <p:cNvPr id="35" name="TextBox 35"/>
          <p:cNvSpPr txBox="1"/>
          <p:nvPr/>
        </p:nvSpPr>
        <p:spPr>
          <a:xfrm>
            <a:off x="840121" y="7477760"/>
            <a:ext cx="7885780" cy="1780540"/>
          </a:xfrm>
          <a:prstGeom prst="rect">
            <a:avLst/>
          </a:prstGeom>
        </p:spPr>
        <p:txBody>
          <a:bodyPr lIns="0" tIns="0" rIns="0" bIns="0" rtlCol="0" anchor="t">
            <a:spAutoFit/>
          </a:bodyPr>
          <a:lstStyle/>
          <a:p>
            <a:pPr algn="l">
              <a:lnSpc>
                <a:spcPts val="4759"/>
              </a:lnSpc>
            </a:pPr>
            <a:endParaRPr/>
          </a:p>
          <a:p>
            <a:pPr algn="l">
              <a:lnSpc>
                <a:spcPts val="4759"/>
              </a:lnSpc>
            </a:pPr>
            <a:r>
              <a:rPr lang="en-US" sz="3399">
                <a:solidFill>
                  <a:srgbClr val="000000"/>
                </a:solidFill>
                <a:latin typeface="DM Sans"/>
                <a:ea typeface="DM Sans"/>
                <a:cs typeface="DM Sans"/>
                <a:sym typeface="DM Sans"/>
              </a:rPr>
              <a:t>- Visualize data trends and patterns</a:t>
            </a:r>
          </a:p>
          <a:p>
            <a:pPr algn="l">
              <a:lnSpc>
                <a:spcPts val="4759"/>
              </a:lnSpc>
            </a:pPr>
            <a:r>
              <a:rPr lang="en-US" sz="3399">
                <a:solidFill>
                  <a:srgbClr val="000000"/>
                </a:solidFill>
                <a:latin typeface="DM Sans"/>
                <a:ea typeface="DM Sans"/>
                <a:cs typeface="DM Sans"/>
                <a:sym typeface="DM Sans"/>
              </a:rPr>
              <a:t>- Identify correlations and relationships</a:t>
            </a:r>
          </a:p>
        </p:txBody>
      </p:sp>
      <p:pic>
        <p:nvPicPr>
          <p:cNvPr id="36" name="Picture 36"/>
          <p:cNvPicPr>
            <a:picLocks noChangeAspect="1"/>
          </p:cNvPicPr>
          <p:nvPr/>
        </p:nvPicPr>
        <p:blipFill>
          <a:blip r:embed="rId3"/>
          <a:stretch>
            <a:fillRect/>
          </a:stretch>
        </p:blipFill>
        <p:spPr>
          <a:xfrm>
            <a:off x="9033008" y="2317686"/>
            <a:ext cx="6487697" cy="64350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3" name="TextBox 23"/>
          <p:cNvSpPr txBox="1"/>
          <p:nvPr/>
        </p:nvSpPr>
        <p:spPr>
          <a:xfrm>
            <a:off x="2418685" y="2801843"/>
            <a:ext cx="8731178" cy="5390515"/>
          </a:xfrm>
          <a:prstGeom prst="rect">
            <a:avLst/>
          </a:prstGeom>
        </p:spPr>
        <p:txBody>
          <a:bodyPr lIns="0" tIns="0" rIns="0" bIns="0" rtlCol="0" anchor="t">
            <a:spAutoFit/>
          </a:bodyPr>
          <a:lstStyle/>
          <a:p>
            <a:pPr algn="l">
              <a:lnSpc>
                <a:spcPts val="4759"/>
              </a:lnSpc>
            </a:pPr>
            <a:r>
              <a:rPr lang="en-US" sz="3399">
                <a:solidFill>
                  <a:srgbClr val="000000"/>
                </a:solidFill>
                <a:latin typeface="Archivo Black"/>
                <a:ea typeface="Archivo Black"/>
                <a:cs typeface="Archivo Black"/>
                <a:sym typeface="Archivo Black"/>
              </a:rPr>
              <a:t>1.EMPLOYEE -  Edunet</a:t>
            </a:r>
          </a:p>
          <a:p>
            <a:pPr algn="l">
              <a:lnSpc>
                <a:spcPts val="4759"/>
              </a:lnSpc>
            </a:pPr>
            <a:r>
              <a:rPr lang="en-US" sz="3399">
                <a:solidFill>
                  <a:srgbClr val="000000"/>
                </a:solidFill>
                <a:latin typeface="Archivo Black"/>
                <a:ea typeface="Archivo Black"/>
                <a:cs typeface="Archivo Black"/>
                <a:sym typeface="Archivo Black"/>
              </a:rPr>
              <a:t>2.26 - feature</a:t>
            </a:r>
          </a:p>
          <a:p>
            <a:pPr algn="l">
              <a:lnSpc>
                <a:spcPts val="4759"/>
              </a:lnSpc>
            </a:pPr>
            <a:r>
              <a:rPr lang="en-US" sz="3399">
                <a:solidFill>
                  <a:srgbClr val="000000"/>
                </a:solidFill>
                <a:latin typeface="Archivo Black"/>
                <a:ea typeface="Archivo Black"/>
                <a:cs typeface="Archivo Black"/>
                <a:sym typeface="Archivo Black"/>
              </a:rPr>
              <a:t>3.9 - feature </a:t>
            </a:r>
          </a:p>
          <a:p>
            <a:pPr algn="l">
              <a:lnSpc>
                <a:spcPts val="4759"/>
              </a:lnSpc>
            </a:pPr>
            <a:r>
              <a:rPr lang="en-US" sz="3399">
                <a:solidFill>
                  <a:srgbClr val="000000"/>
                </a:solidFill>
                <a:latin typeface="Archivo Black"/>
                <a:ea typeface="Archivo Black"/>
                <a:cs typeface="Archivo Black"/>
                <a:sym typeface="Archivo Black"/>
              </a:rPr>
              <a:t>4.Employee ID - numerical </a:t>
            </a:r>
          </a:p>
          <a:p>
            <a:pPr algn="l">
              <a:lnSpc>
                <a:spcPts val="4759"/>
              </a:lnSpc>
            </a:pPr>
            <a:r>
              <a:rPr lang="en-US" sz="3399">
                <a:solidFill>
                  <a:srgbClr val="000000"/>
                </a:solidFill>
                <a:latin typeface="Archivo Black"/>
                <a:ea typeface="Archivo Black"/>
                <a:cs typeface="Archivo Black"/>
                <a:sym typeface="Archivo Black"/>
              </a:rPr>
              <a:t>5.Name - text</a:t>
            </a:r>
          </a:p>
          <a:p>
            <a:pPr algn="l">
              <a:lnSpc>
                <a:spcPts val="4759"/>
              </a:lnSpc>
            </a:pPr>
            <a:r>
              <a:rPr lang="en-US" sz="3399">
                <a:solidFill>
                  <a:srgbClr val="000000"/>
                </a:solidFill>
                <a:latin typeface="Archivo Black"/>
                <a:ea typeface="Archivo Black"/>
                <a:cs typeface="Archivo Black"/>
                <a:sym typeface="Archivo Black"/>
              </a:rPr>
              <a:t>6.Employee type</a:t>
            </a:r>
          </a:p>
          <a:p>
            <a:pPr algn="l">
              <a:lnSpc>
                <a:spcPts val="4759"/>
              </a:lnSpc>
            </a:pPr>
            <a:r>
              <a:rPr lang="en-US" sz="3399">
                <a:solidFill>
                  <a:srgbClr val="000000"/>
                </a:solidFill>
                <a:latin typeface="Archivo Black"/>
                <a:ea typeface="Archivo Black"/>
                <a:cs typeface="Archivo Black"/>
                <a:sym typeface="Archivo Black"/>
              </a:rPr>
              <a:t>7.Performance level </a:t>
            </a:r>
          </a:p>
          <a:p>
            <a:pPr algn="l">
              <a:lnSpc>
                <a:spcPts val="4759"/>
              </a:lnSpc>
            </a:pPr>
            <a:r>
              <a:rPr lang="en-US" sz="3399">
                <a:solidFill>
                  <a:srgbClr val="000000"/>
                </a:solidFill>
                <a:latin typeface="Archivo Black"/>
                <a:ea typeface="Archivo Black"/>
                <a:cs typeface="Archivo Black"/>
                <a:sym typeface="Archivo Black"/>
              </a:rPr>
              <a:t>8.Gender - male , female</a:t>
            </a:r>
          </a:p>
          <a:p>
            <a:pPr algn="l">
              <a:lnSpc>
                <a:spcPts val="4759"/>
              </a:lnSpc>
            </a:pPr>
            <a:r>
              <a:rPr lang="en-US" sz="3399">
                <a:solidFill>
                  <a:srgbClr val="000000"/>
                </a:solidFill>
                <a:latin typeface="Archivo Black"/>
                <a:ea typeface="Archivo Black"/>
                <a:cs typeface="Archivo Black"/>
                <a:sym typeface="Archivo Black"/>
              </a:rPr>
              <a:t>9.Employee rating - numerical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DOC-20240828-WA0018.</dc:title>
  <cp:lastModifiedBy>mownicamowni763@gmail.com</cp:lastModifiedBy>
  <cp:revision>3</cp:revision>
  <dcterms:created xsi:type="dcterms:W3CDTF">2006-08-16T00:00:00Z</dcterms:created>
  <dcterms:modified xsi:type="dcterms:W3CDTF">2024-08-30T15:01:08Z</dcterms:modified>
  <dc:identifier>DAGPJWcbK1I</dc:identifier>
</cp:coreProperties>
</file>