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7F27-1A4E-424C-B808-1D5984DD8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Determination of food deserts in los </a:t>
            </a:r>
            <a:r>
              <a:rPr lang="en-US" dirty="0" err="1"/>
              <a:t>angeles</a:t>
            </a:r>
            <a:r>
              <a:rPr lang="en-US" dirty="0"/>
              <a:t>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BA20-35DA-4E16-87C1-22077F699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Musiol</a:t>
            </a:r>
          </a:p>
          <a:p>
            <a:r>
              <a:rPr lang="en-US" dirty="0" err="1"/>
              <a:t>Ibm</a:t>
            </a:r>
            <a:r>
              <a:rPr lang="en-US" dirty="0"/>
              <a:t> data science professional certificate capstone</a:t>
            </a:r>
          </a:p>
        </p:txBody>
      </p:sp>
    </p:spTree>
    <p:extLst>
      <p:ext uri="{BB962C8B-B14F-4D97-AF65-F5344CB8AC3E}">
        <p14:creationId xmlns:p14="http://schemas.microsoft.com/office/powerpoint/2010/main" val="114314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3EF4C-F03A-4D2D-9E63-9C3F472F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Cluster 1</a:t>
            </a:r>
          </a:p>
        </p:txBody>
      </p:sp>
      <p:sp useBgFill="1">
        <p:nvSpPr>
          <p:cNvPr id="12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76926E-47AE-4BE9-A7C7-45F17709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91626"/>
              </p:ext>
            </p:extLst>
          </p:nvPr>
        </p:nvGraphicFramePr>
        <p:xfrm>
          <a:off x="1118988" y="1728755"/>
          <a:ext cx="6112384" cy="33930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03712">
                  <a:extLst>
                    <a:ext uri="{9D8B030D-6E8A-4147-A177-3AD203B41FA5}">
                      <a16:colId xmlns:a16="http://schemas.microsoft.com/office/drawing/2014/main" val="2922973210"/>
                    </a:ext>
                  </a:extLst>
                </a:gridCol>
                <a:gridCol w="1620754">
                  <a:extLst>
                    <a:ext uri="{9D8B030D-6E8A-4147-A177-3AD203B41FA5}">
                      <a16:colId xmlns:a16="http://schemas.microsoft.com/office/drawing/2014/main" val="4071108715"/>
                    </a:ext>
                  </a:extLst>
                </a:gridCol>
                <a:gridCol w="1308642">
                  <a:extLst>
                    <a:ext uri="{9D8B030D-6E8A-4147-A177-3AD203B41FA5}">
                      <a16:colId xmlns:a16="http://schemas.microsoft.com/office/drawing/2014/main" val="3551100805"/>
                    </a:ext>
                  </a:extLst>
                </a:gridCol>
                <a:gridCol w="1679276">
                  <a:extLst>
                    <a:ext uri="{9D8B030D-6E8A-4147-A177-3AD203B41FA5}">
                      <a16:colId xmlns:a16="http://schemas.microsoft.com/office/drawing/2014/main" val="2602702039"/>
                    </a:ext>
                  </a:extLst>
                </a:gridCol>
              </a:tblGrid>
              <a:tr h="499046"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Cluster 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26968"/>
                  </a:ext>
                </a:extLst>
              </a:tr>
              <a:tr h="10775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Zip Code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Qualifying Food Stores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Median Income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2010 Population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541855622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90037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40,598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66,266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4268328392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90011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49,675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62,180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649581898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90255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37,072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59,185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254533854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90022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40,940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103,892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936964417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90221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56,389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64,458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11644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38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68AF3-1447-44CA-A59E-74111C09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CLUSTER 2</a:t>
            </a:r>
          </a:p>
        </p:txBody>
      </p:sp>
      <p:sp useBgFill="1">
        <p:nvSpPr>
          <p:cNvPr id="12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410AEE-AA98-42A9-8818-1599250B5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5938"/>
              </p:ext>
            </p:extLst>
          </p:nvPr>
        </p:nvGraphicFramePr>
        <p:xfrm>
          <a:off x="1118988" y="1728755"/>
          <a:ext cx="6112384" cy="3393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712">
                  <a:extLst>
                    <a:ext uri="{9D8B030D-6E8A-4147-A177-3AD203B41FA5}">
                      <a16:colId xmlns:a16="http://schemas.microsoft.com/office/drawing/2014/main" val="240137806"/>
                    </a:ext>
                  </a:extLst>
                </a:gridCol>
                <a:gridCol w="1620754">
                  <a:extLst>
                    <a:ext uri="{9D8B030D-6E8A-4147-A177-3AD203B41FA5}">
                      <a16:colId xmlns:a16="http://schemas.microsoft.com/office/drawing/2014/main" val="3029005083"/>
                    </a:ext>
                  </a:extLst>
                </a:gridCol>
                <a:gridCol w="1308642">
                  <a:extLst>
                    <a:ext uri="{9D8B030D-6E8A-4147-A177-3AD203B41FA5}">
                      <a16:colId xmlns:a16="http://schemas.microsoft.com/office/drawing/2014/main" val="4251791694"/>
                    </a:ext>
                  </a:extLst>
                </a:gridCol>
                <a:gridCol w="1679276">
                  <a:extLst>
                    <a:ext uri="{9D8B030D-6E8A-4147-A177-3AD203B41FA5}">
                      <a16:colId xmlns:a16="http://schemas.microsoft.com/office/drawing/2014/main" val="358643571"/>
                    </a:ext>
                  </a:extLst>
                </a:gridCol>
              </a:tblGrid>
              <a:tr h="499046"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Cluster 2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29885"/>
                  </a:ext>
                </a:extLst>
              </a:tr>
              <a:tr h="10775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Zip Code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Qualifying Grocery Stores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Median Income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2010 Population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800509613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90502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73,826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18,010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161858084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90604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74,944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39,407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4050994299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91345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77,273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18,496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674131166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90605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78,297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40,331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926195328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90807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78,948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31,481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79974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2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876D9-E815-4D87-BBCF-FC228A1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CLUSTER 3</a:t>
            </a:r>
          </a:p>
        </p:txBody>
      </p:sp>
      <p:sp useBgFill="1">
        <p:nvSpPr>
          <p:cNvPr id="12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A88072-EA24-4C7E-9944-824B1C149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3515"/>
              </p:ext>
            </p:extLst>
          </p:nvPr>
        </p:nvGraphicFramePr>
        <p:xfrm>
          <a:off x="1118988" y="1728755"/>
          <a:ext cx="6112384" cy="3393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712">
                  <a:extLst>
                    <a:ext uri="{9D8B030D-6E8A-4147-A177-3AD203B41FA5}">
                      <a16:colId xmlns:a16="http://schemas.microsoft.com/office/drawing/2014/main" val="1972798991"/>
                    </a:ext>
                  </a:extLst>
                </a:gridCol>
                <a:gridCol w="1620754">
                  <a:extLst>
                    <a:ext uri="{9D8B030D-6E8A-4147-A177-3AD203B41FA5}">
                      <a16:colId xmlns:a16="http://schemas.microsoft.com/office/drawing/2014/main" val="3317135839"/>
                    </a:ext>
                  </a:extLst>
                </a:gridCol>
                <a:gridCol w="1308642">
                  <a:extLst>
                    <a:ext uri="{9D8B030D-6E8A-4147-A177-3AD203B41FA5}">
                      <a16:colId xmlns:a16="http://schemas.microsoft.com/office/drawing/2014/main" val="1400397252"/>
                    </a:ext>
                  </a:extLst>
                </a:gridCol>
                <a:gridCol w="1679276">
                  <a:extLst>
                    <a:ext uri="{9D8B030D-6E8A-4147-A177-3AD203B41FA5}">
                      <a16:colId xmlns:a16="http://schemas.microsoft.com/office/drawing/2014/main" val="666332053"/>
                    </a:ext>
                  </a:extLst>
                </a:gridCol>
              </a:tblGrid>
              <a:tr h="499046"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Cluster 3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38981"/>
                  </a:ext>
                </a:extLst>
              </a:tr>
              <a:tr h="10775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Zip Code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Qualifying Grocery Stores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Median Income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2010 Population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049356000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91046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156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630434421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90058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21,964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3,223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707869776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91731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42,293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29,591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700579987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90008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43,364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32,327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262546322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90270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44,124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27,372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09221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69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D6354-6545-4B99-B911-96215F42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CLUSTER 4</a:t>
            </a:r>
          </a:p>
        </p:txBody>
      </p:sp>
      <p:sp useBgFill="1">
        <p:nvSpPr>
          <p:cNvPr id="126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9E3E2F-BEC4-450B-94FD-B6A206F1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57595"/>
              </p:ext>
            </p:extLst>
          </p:nvPr>
        </p:nvGraphicFramePr>
        <p:xfrm>
          <a:off x="1118988" y="1728755"/>
          <a:ext cx="6112384" cy="3393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712">
                  <a:extLst>
                    <a:ext uri="{9D8B030D-6E8A-4147-A177-3AD203B41FA5}">
                      <a16:colId xmlns:a16="http://schemas.microsoft.com/office/drawing/2014/main" val="1591090115"/>
                    </a:ext>
                  </a:extLst>
                </a:gridCol>
                <a:gridCol w="1620754">
                  <a:extLst>
                    <a:ext uri="{9D8B030D-6E8A-4147-A177-3AD203B41FA5}">
                      <a16:colId xmlns:a16="http://schemas.microsoft.com/office/drawing/2014/main" val="263201250"/>
                    </a:ext>
                  </a:extLst>
                </a:gridCol>
                <a:gridCol w="1308642">
                  <a:extLst>
                    <a:ext uri="{9D8B030D-6E8A-4147-A177-3AD203B41FA5}">
                      <a16:colId xmlns:a16="http://schemas.microsoft.com/office/drawing/2014/main" val="3883509664"/>
                    </a:ext>
                  </a:extLst>
                </a:gridCol>
                <a:gridCol w="1679276">
                  <a:extLst>
                    <a:ext uri="{9D8B030D-6E8A-4147-A177-3AD203B41FA5}">
                      <a16:colId xmlns:a16="http://schemas.microsoft.com/office/drawing/2014/main" val="533244266"/>
                    </a:ext>
                  </a:extLst>
                </a:gridCol>
              </a:tblGrid>
              <a:tr h="499046">
                <a:tc gridSpan="4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Cluster 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248"/>
                  </a:ext>
                </a:extLst>
              </a:tr>
              <a:tr h="10775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Zip Code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Qualifying Grocery Stores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Median Income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2010 Population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735702236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91354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128,308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28,722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104808516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91105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131,158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11,254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479193582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90275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138,293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41,804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3121626026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90094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155,417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5,464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247746374"/>
                  </a:ext>
                </a:extLst>
              </a:tr>
              <a:tr h="3632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91108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165,765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13,361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86" marR="120386" marT="0" marB="0" anchor="ctr"/>
                </a:tc>
                <a:extLst>
                  <a:ext uri="{0D108BD9-81ED-4DB2-BD59-A6C34878D82A}">
                    <a16:rowId xmlns:a16="http://schemas.microsoft.com/office/drawing/2014/main" val="7359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245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4B0A-EA02-4CA7-AED0-4CEAC72B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4E18-BA92-4FC9-BACC-4318B4BA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Clusters 1 &amp; 3</a:t>
            </a:r>
          </a:p>
          <a:p>
            <a:r>
              <a:rPr lang="en-US" dirty="0"/>
              <a:t>Cluster 1: zip code 90255</a:t>
            </a:r>
          </a:p>
          <a:p>
            <a:r>
              <a:rPr lang="en-US" dirty="0"/>
              <a:t>Cluster 3: zip code 90008</a:t>
            </a:r>
          </a:p>
          <a:p>
            <a:r>
              <a:rPr lang="en-US" dirty="0"/>
              <a:t>Recommendations based on lower median income, higher population, and fewer number of stores</a:t>
            </a:r>
          </a:p>
        </p:txBody>
      </p:sp>
    </p:spTree>
    <p:extLst>
      <p:ext uri="{BB962C8B-B14F-4D97-AF65-F5344CB8AC3E}">
        <p14:creationId xmlns:p14="http://schemas.microsoft.com/office/powerpoint/2010/main" val="392541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C88A-4B30-4773-941B-50843753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73B4-7058-40A8-A834-603D579A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desert: areas where access to affordable, nutritious food is limited</a:t>
            </a:r>
          </a:p>
          <a:p>
            <a:pPr lvl="1"/>
            <a:r>
              <a:rPr lang="en-US" dirty="0"/>
              <a:t>Access could be:</a:t>
            </a:r>
          </a:p>
          <a:p>
            <a:pPr lvl="2"/>
            <a:r>
              <a:rPr lang="en-US" dirty="0"/>
              <a:t>Inadequate transportation</a:t>
            </a:r>
          </a:p>
          <a:p>
            <a:pPr lvl="2"/>
            <a:r>
              <a:rPr lang="en-US" dirty="0"/>
              <a:t>Inadequate income</a:t>
            </a:r>
          </a:p>
          <a:p>
            <a:pPr lvl="2"/>
            <a:r>
              <a:rPr lang="en-US" dirty="0"/>
              <a:t>No nearby market or grocery stores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CB76-DB62-4CC3-8E8A-3EE7B930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5E3A-FD55-4943-9BA1-76F301F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problems associated with food deserts</a:t>
            </a:r>
          </a:p>
          <a:p>
            <a:pPr lvl="1"/>
            <a:r>
              <a:rPr lang="en-US" dirty="0"/>
              <a:t>Diabetes</a:t>
            </a:r>
          </a:p>
          <a:p>
            <a:pPr lvl="1"/>
            <a:r>
              <a:rPr lang="en-US" dirty="0"/>
              <a:t>Hypertension</a:t>
            </a:r>
          </a:p>
          <a:p>
            <a:pPr lvl="1"/>
            <a:r>
              <a:rPr lang="en-US" dirty="0"/>
              <a:t>Metabolic syndrome</a:t>
            </a:r>
          </a:p>
        </p:txBody>
      </p:sp>
    </p:spTree>
    <p:extLst>
      <p:ext uri="{BB962C8B-B14F-4D97-AF65-F5344CB8AC3E}">
        <p14:creationId xmlns:p14="http://schemas.microsoft.com/office/powerpoint/2010/main" val="14657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97B2-5662-4B49-95C9-8491C46C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9444-A44B-4C3E-A4CF-D9D1A884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Angeles County has high unemployment and high income disparity</a:t>
            </a:r>
          </a:p>
          <a:p>
            <a:pPr lvl="1"/>
            <a:r>
              <a:rPr lang="en-US" dirty="0"/>
              <a:t>Can lead to food deserts</a:t>
            </a:r>
          </a:p>
          <a:p>
            <a:pPr lvl="1"/>
            <a:r>
              <a:rPr lang="en-US" dirty="0"/>
              <a:t>Increased food deserts may cause increased health problems</a:t>
            </a:r>
          </a:p>
          <a:p>
            <a:pPr lvl="2"/>
            <a:r>
              <a:rPr lang="en-US" dirty="0"/>
              <a:t>Strains budgets</a:t>
            </a:r>
          </a:p>
          <a:p>
            <a:pPr lvl="2"/>
            <a:r>
              <a:rPr lang="en-US" dirty="0"/>
              <a:t>Strains limited public health personnel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49F0-35F4-4D6C-ACB8-C07E876B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43DF-A3EC-456D-B305-E422CCC4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food deserts</a:t>
            </a:r>
          </a:p>
          <a:p>
            <a:pPr lvl="1"/>
            <a:r>
              <a:rPr lang="en-US" dirty="0"/>
              <a:t>Can improve permitting</a:t>
            </a:r>
          </a:p>
          <a:p>
            <a:pPr lvl="1"/>
            <a:r>
              <a:rPr lang="en-US" dirty="0"/>
              <a:t>Can help target tax incentives</a:t>
            </a:r>
          </a:p>
          <a:p>
            <a:pPr lvl="1"/>
            <a:r>
              <a:rPr lang="en-US" dirty="0"/>
              <a:t>Can improve investment and unemployment</a:t>
            </a:r>
          </a:p>
        </p:txBody>
      </p:sp>
    </p:spTree>
    <p:extLst>
      <p:ext uri="{BB962C8B-B14F-4D97-AF65-F5344CB8AC3E}">
        <p14:creationId xmlns:p14="http://schemas.microsoft.com/office/powerpoint/2010/main" val="8630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323B-397D-4728-B72C-3BF6C54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DC39-A20E-4D40-BFEC-D067D18F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 for store locations</a:t>
            </a:r>
          </a:p>
          <a:p>
            <a:r>
              <a:rPr lang="en-US" dirty="0"/>
              <a:t>LA Almanac</a:t>
            </a:r>
          </a:p>
          <a:p>
            <a:pPr lvl="1"/>
            <a:r>
              <a:rPr lang="en-US" dirty="0"/>
              <a:t>Income by zip code</a:t>
            </a:r>
          </a:p>
          <a:p>
            <a:pPr lvl="1"/>
            <a:r>
              <a:rPr lang="en-US" dirty="0"/>
              <a:t>Population by zip code</a:t>
            </a:r>
          </a:p>
          <a:p>
            <a:r>
              <a:rPr lang="en-US" dirty="0"/>
              <a:t>LA Times</a:t>
            </a:r>
          </a:p>
          <a:p>
            <a:pPr lvl="1"/>
            <a:r>
              <a:rPr lang="en-US" dirty="0"/>
              <a:t>Geographic zip code boundaries</a:t>
            </a:r>
          </a:p>
        </p:txBody>
      </p:sp>
    </p:spTree>
    <p:extLst>
      <p:ext uri="{BB962C8B-B14F-4D97-AF65-F5344CB8AC3E}">
        <p14:creationId xmlns:p14="http://schemas.microsoft.com/office/powerpoint/2010/main" val="122206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6E21-30D4-4D63-BD05-26DCD634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7FB6-D385-49A4-84CC-716212CC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  <a:p>
            <a:r>
              <a:rPr lang="en-US" dirty="0"/>
              <a:t>Machine learning via k-means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5300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B9A3-57AB-4177-BCD8-6ED080C9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0A652-1947-4CBD-A546-12E06F53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64" y="2097088"/>
            <a:ext cx="8425696" cy="4324818"/>
          </a:xfrm>
        </p:spPr>
      </p:pic>
    </p:spTree>
    <p:extLst>
      <p:ext uri="{BB962C8B-B14F-4D97-AF65-F5344CB8AC3E}">
        <p14:creationId xmlns:p14="http://schemas.microsoft.com/office/powerpoint/2010/main" val="5616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CF6336D-A546-4BBC-B1A5-FCB4D6BA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Map of counties BY INCOME AND CLUSTER</a:t>
            </a:r>
          </a:p>
        </p:txBody>
      </p:sp>
      <p:sp>
        <p:nvSpPr>
          <p:cNvPr id="6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1872-9D2D-424B-B206-2B831B4EF5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38" r="5340"/>
          <a:stretch/>
        </p:blipFill>
        <p:spPr>
          <a:xfrm>
            <a:off x="1118988" y="1136606"/>
            <a:ext cx="6137166" cy="45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318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Determination of food deserts in los angeles county</vt:lpstr>
      <vt:lpstr>INTRODUCTION</vt:lpstr>
      <vt:lpstr>INTRODUCTION (CONT’D)</vt:lpstr>
      <vt:lpstr>BUSINESS PROBLEM</vt:lpstr>
      <vt:lpstr>BUSINESS PROBLEM (CONT’D)</vt:lpstr>
      <vt:lpstr>DATA</vt:lpstr>
      <vt:lpstr>METHODOLOGY</vt:lpstr>
      <vt:lpstr>CLUSTER OPTIMIZATION</vt:lpstr>
      <vt:lpstr>Map of counties BY INCOME AND CLUSTER</vt:lpstr>
      <vt:lpstr>Cluster 1</vt:lpstr>
      <vt:lpstr>CLUSTER 2</vt:lpstr>
      <vt:lpstr>CLUSTER 3</vt:lpstr>
      <vt:lpstr>CLUSTER 4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food deserts in los angeles county</dc:title>
  <dc:creator>Steven Musiol</dc:creator>
  <cp:lastModifiedBy>Steven Musiol</cp:lastModifiedBy>
  <cp:revision>3</cp:revision>
  <dcterms:created xsi:type="dcterms:W3CDTF">2021-07-04T05:52:17Z</dcterms:created>
  <dcterms:modified xsi:type="dcterms:W3CDTF">2021-07-04T06:14:09Z</dcterms:modified>
</cp:coreProperties>
</file>