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  <p:sldMasterId id="2147483832" r:id="rId2"/>
    <p:sldMasterId id="2147483833" r:id="rId3"/>
  </p:sldMasterIdLst>
  <p:notesMasterIdLst>
    <p:notesMasterId r:id="rId52"/>
  </p:notesMasterIdLst>
  <p:sldIdLst>
    <p:sldId id="256" r:id="rId4"/>
    <p:sldId id="287" r:id="rId5"/>
    <p:sldId id="257" r:id="rId6"/>
    <p:sldId id="332" r:id="rId7"/>
    <p:sldId id="331" r:id="rId8"/>
    <p:sldId id="308" r:id="rId9"/>
    <p:sldId id="333" r:id="rId10"/>
    <p:sldId id="289" r:id="rId11"/>
    <p:sldId id="300" r:id="rId12"/>
    <p:sldId id="291" r:id="rId13"/>
    <p:sldId id="284" r:id="rId14"/>
    <p:sldId id="307" r:id="rId15"/>
    <p:sldId id="340" r:id="rId16"/>
    <p:sldId id="322" r:id="rId17"/>
    <p:sldId id="323" r:id="rId18"/>
    <p:sldId id="295" r:id="rId19"/>
    <p:sldId id="296" r:id="rId20"/>
    <p:sldId id="325" r:id="rId21"/>
    <p:sldId id="344" r:id="rId22"/>
    <p:sldId id="350" r:id="rId23"/>
    <p:sldId id="320" r:id="rId24"/>
    <p:sldId id="264" r:id="rId25"/>
    <p:sldId id="309" r:id="rId26"/>
    <p:sldId id="310" r:id="rId27"/>
    <p:sldId id="311" r:id="rId28"/>
    <p:sldId id="298" r:id="rId29"/>
    <p:sldId id="279" r:id="rId30"/>
    <p:sldId id="312" r:id="rId31"/>
    <p:sldId id="317" r:id="rId32"/>
    <p:sldId id="330" r:id="rId33"/>
    <p:sldId id="315" r:id="rId34"/>
    <p:sldId id="342" r:id="rId35"/>
    <p:sldId id="343" r:id="rId36"/>
    <p:sldId id="341" r:id="rId37"/>
    <p:sldId id="351" r:id="rId38"/>
    <p:sldId id="267" r:id="rId39"/>
    <p:sldId id="281" r:id="rId40"/>
    <p:sldId id="318" r:id="rId41"/>
    <p:sldId id="268" r:id="rId42"/>
    <p:sldId id="327" r:id="rId43"/>
    <p:sldId id="306" r:id="rId44"/>
    <p:sldId id="336" r:id="rId45"/>
    <p:sldId id="347" r:id="rId46"/>
    <p:sldId id="346" r:id="rId47"/>
    <p:sldId id="348" r:id="rId48"/>
    <p:sldId id="349" r:id="rId49"/>
    <p:sldId id="352" r:id="rId50"/>
    <p:sldId id="31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2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E125D-B55A-4681-B56C-E7A342D201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D6E15D-3D5E-4204-82F5-5D18BBD7B7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cs typeface="Times New Roman"/>
            </a:rPr>
            <a:t>VFD controls speed of motor by varying frequency.</a:t>
          </a:r>
          <a:endParaRPr lang="en-US" sz="2400" dirty="0"/>
        </a:p>
      </dgm:t>
    </dgm:pt>
    <dgm:pt modelId="{3C9177E6-B1EA-4A2B-B08C-18AB71DEEF15}" type="parTrans" cxnId="{A1FC358A-20F6-4B43-9478-2268886861AC}">
      <dgm:prSet/>
      <dgm:spPr/>
      <dgm:t>
        <a:bodyPr/>
        <a:lstStyle/>
        <a:p>
          <a:endParaRPr lang="en-US"/>
        </a:p>
      </dgm:t>
    </dgm:pt>
    <dgm:pt modelId="{9735E4DD-4BD4-49ED-A9E6-C4FC793C4080}" type="sibTrans" cxnId="{A1FC358A-20F6-4B43-9478-2268886861AC}">
      <dgm:prSet/>
      <dgm:spPr/>
      <dgm:t>
        <a:bodyPr/>
        <a:lstStyle/>
        <a:p>
          <a:endParaRPr lang="en-US"/>
        </a:p>
      </dgm:t>
    </dgm:pt>
    <dgm:pt modelId="{5BDFC2FE-849F-491F-8193-E6DDCA50CF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cs typeface="Times New Roman"/>
            </a:rPr>
            <a:t>Controlled using Sinusoidal Pulse Width Modulation (SPWM).</a:t>
          </a:r>
          <a:endParaRPr lang="en-US" sz="2400" dirty="0"/>
        </a:p>
      </dgm:t>
    </dgm:pt>
    <dgm:pt modelId="{745E72F1-50C3-4AAC-9A9E-C930B6F753D2}" type="parTrans" cxnId="{F24A71F0-8C76-4179-9E2B-AB286FDD25AB}">
      <dgm:prSet/>
      <dgm:spPr/>
      <dgm:t>
        <a:bodyPr/>
        <a:lstStyle/>
        <a:p>
          <a:endParaRPr lang="en-US"/>
        </a:p>
      </dgm:t>
    </dgm:pt>
    <dgm:pt modelId="{1D8BBE67-0915-4E00-9671-DCBFE2F648CB}" type="sibTrans" cxnId="{F24A71F0-8C76-4179-9E2B-AB286FDD25AB}">
      <dgm:prSet/>
      <dgm:spPr/>
      <dgm:t>
        <a:bodyPr/>
        <a:lstStyle/>
        <a:p>
          <a:endParaRPr lang="en-US"/>
        </a:p>
      </dgm:t>
    </dgm:pt>
    <dgm:pt modelId="{1364E0F0-B5E6-4598-BA5B-A927F5FBFD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cs typeface="Times New Roman"/>
            </a:rPr>
            <a:t>Variable frequency drive is</a:t>
          </a:r>
          <a:endParaRPr lang="en-US" sz="2400" dirty="0"/>
        </a:p>
      </dgm:t>
    </dgm:pt>
    <dgm:pt modelId="{C41C440C-5356-4973-B846-A072E8DCE799}" type="parTrans" cxnId="{B1CFF782-A826-495A-AAC1-601DFAD05124}">
      <dgm:prSet/>
      <dgm:spPr/>
      <dgm:t>
        <a:bodyPr/>
        <a:lstStyle/>
        <a:p>
          <a:endParaRPr lang="en-US"/>
        </a:p>
      </dgm:t>
    </dgm:pt>
    <dgm:pt modelId="{FFBDB22D-02EA-45E3-BC52-4BAEA82120BA}" type="sibTrans" cxnId="{B1CFF782-A826-495A-AAC1-601DFAD05124}">
      <dgm:prSet/>
      <dgm:spPr/>
      <dgm:t>
        <a:bodyPr/>
        <a:lstStyle/>
        <a:p>
          <a:endParaRPr lang="en-US"/>
        </a:p>
      </dgm:t>
    </dgm:pt>
    <dgm:pt modelId="{74BCE7DC-544E-4351-9A99-8253117F89BE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>
              <a:cs typeface="Times New Roman"/>
            </a:rPr>
            <a:t>Energy efficient</a:t>
          </a:r>
        </a:p>
      </dgm:t>
    </dgm:pt>
    <dgm:pt modelId="{BFA2D57C-3D79-4DFC-B168-C42C6FE441A0}" type="parTrans" cxnId="{0E2D6326-938F-43BC-BB32-24F79B4D69DF}">
      <dgm:prSet/>
      <dgm:spPr/>
      <dgm:t>
        <a:bodyPr/>
        <a:lstStyle/>
        <a:p>
          <a:endParaRPr lang="en-US"/>
        </a:p>
      </dgm:t>
    </dgm:pt>
    <dgm:pt modelId="{B7B09EC9-A86F-4312-BBB3-957125E8FBD2}" type="sibTrans" cxnId="{0E2D6326-938F-43BC-BB32-24F79B4D69DF}">
      <dgm:prSet/>
      <dgm:spPr/>
      <dgm:t>
        <a:bodyPr/>
        <a:lstStyle/>
        <a:p>
          <a:endParaRPr lang="en-US"/>
        </a:p>
      </dgm:t>
    </dgm:pt>
    <dgm:pt modelId="{45AB3268-918F-4817-B733-1A21ACBBF040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>
              <a:cs typeface="Times New Roman"/>
            </a:rPr>
            <a:t>Economical</a:t>
          </a:r>
        </a:p>
      </dgm:t>
    </dgm:pt>
    <dgm:pt modelId="{733D6754-EA4C-460F-B293-F5B4335578B9}" type="parTrans" cxnId="{91828B64-4F76-4408-96E8-BBECBE9E9337}">
      <dgm:prSet/>
      <dgm:spPr/>
      <dgm:t>
        <a:bodyPr/>
        <a:lstStyle/>
        <a:p>
          <a:endParaRPr lang="en-US"/>
        </a:p>
      </dgm:t>
    </dgm:pt>
    <dgm:pt modelId="{C901D147-7776-49AA-8DD0-9FF459D66337}" type="sibTrans" cxnId="{91828B64-4F76-4408-96E8-BBECBE9E9337}">
      <dgm:prSet/>
      <dgm:spPr/>
      <dgm:t>
        <a:bodyPr/>
        <a:lstStyle/>
        <a:p>
          <a:endParaRPr lang="en-US"/>
        </a:p>
      </dgm:t>
    </dgm:pt>
    <dgm:pt modelId="{54EDA0D5-7CE8-4E02-A506-8ED3FB18A770}" type="pres">
      <dgm:prSet presAssocID="{B87E125D-B55A-4681-B56C-E7A342D201DF}" presName="root" presStyleCnt="0">
        <dgm:presLayoutVars>
          <dgm:dir/>
          <dgm:resizeHandles val="exact"/>
        </dgm:presLayoutVars>
      </dgm:prSet>
      <dgm:spPr/>
    </dgm:pt>
    <dgm:pt modelId="{473CFC3A-4517-4234-83A9-26F3DCACFCFE}" type="pres">
      <dgm:prSet presAssocID="{54D6E15D-3D5E-4204-82F5-5D18BBD7B731}" presName="compNode" presStyleCnt="0"/>
      <dgm:spPr/>
    </dgm:pt>
    <dgm:pt modelId="{49BC5D59-0224-42BD-A135-901D7E44DF1F}" type="pres">
      <dgm:prSet presAssocID="{54D6E15D-3D5E-4204-82F5-5D18BBD7B731}" presName="bgRect" presStyleLbl="bgShp" presStyleIdx="0" presStyleCnt="3"/>
      <dgm:spPr/>
    </dgm:pt>
    <dgm:pt modelId="{3F917487-EE6A-4BA3-88D5-FA53CACF5583}" type="pres">
      <dgm:prSet presAssocID="{54D6E15D-3D5E-4204-82F5-5D18BBD7B731}" presName="iconRect" presStyleLbl="node1" presStyleIdx="0" presStyleCnt="3" custScaleX="92011" custScaleY="92011"/>
      <dgm:spPr>
        <a:prstGeom prst="flowChartProcess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1253A3A1-071D-46A9-AB8B-5923D0974FDD}" type="pres">
      <dgm:prSet presAssocID="{54D6E15D-3D5E-4204-82F5-5D18BBD7B731}" presName="spaceRect" presStyleCnt="0"/>
      <dgm:spPr/>
    </dgm:pt>
    <dgm:pt modelId="{966BF208-A107-4B25-AE69-D55315DB465C}" type="pres">
      <dgm:prSet presAssocID="{54D6E15D-3D5E-4204-82F5-5D18BBD7B731}" presName="parTx" presStyleLbl="revTx" presStyleIdx="0" presStyleCnt="4">
        <dgm:presLayoutVars>
          <dgm:chMax val="0"/>
          <dgm:chPref val="0"/>
        </dgm:presLayoutVars>
      </dgm:prSet>
      <dgm:spPr/>
    </dgm:pt>
    <dgm:pt modelId="{4F18F264-94B3-4C9D-91E5-96FD8E565881}" type="pres">
      <dgm:prSet presAssocID="{9735E4DD-4BD4-49ED-A9E6-C4FC793C4080}" presName="sibTrans" presStyleCnt="0"/>
      <dgm:spPr/>
    </dgm:pt>
    <dgm:pt modelId="{77F51F53-701B-4EFF-8FDF-62CE3CE9948B}" type="pres">
      <dgm:prSet presAssocID="{5BDFC2FE-849F-491F-8193-E6DDCA50CF8B}" presName="compNode" presStyleCnt="0"/>
      <dgm:spPr/>
    </dgm:pt>
    <dgm:pt modelId="{484D1445-5B47-4A45-8073-7EDAF75A0705}" type="pres">
      <dgm:prSet presAssocID="{5BDFC2FE-849F-491F-8193-E6DDCA50CF8B}" presName="bgRect" presStyleLbl="bgShp" presStyleIdx="1" presStyleCnt="3"/>
      <dgm:spPr/>
    </dgm:pt>
    <dgm:pt modelId="{D43791C8-DCAE-4D4C-9FDF-F2FA493CD1FB}" type="pres">
      <dgm:prSet presAssocID="{5BDFC2FE-849F-491F-8193-E6DDCA50CF8B}" presName="iconRect" presStyleLbl="node1" presStyleIdx="1" presStyleCnt="3" custScaleX="102546" custScaleY="10254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ering Wheel with solid fill"/>
        </a:ext>
      </dgm:extLst>
    </dgm:pt>
    <dgm:pt modelId="{B52C9167-B288-46FF-99FA-C37B3CEDEBB9}" type="pres">
      <dgm:prSet presAssocID="{5BDFC2FE-849F-491F-8193-E6DDCA50CF8B}" presName="spaceRect" presStyleCnt="0"/>
      <dgm:spPr/>
    </dgm:pt>
    <dgm:pt modelId="{14E9A349-2F5B-4E7C-B3DA-CA1C842F111D}" type="pres">
      <dgm:prSet presAssocID="{5BDFC2FE-849F-491F-8193-E6DDCA50CF8B}" presName="parTx" presStyleLbl="revTx" presStyleIdx="1" presStyleCnt="4">
        <dgm:presLayoutVars>
          <dgm:chMax val="0"/>
          <dgm:chPref val="0"/>
        </dgm:presLayoutVars>
      </dgm:prSet>
      <dgm:spPr/>
    </dgm:pt>
    <dgm:pt modelId="{7A15C484-1A18-476C-81CF-A7956F81A47E}" type="pres">
      <dgm:prSet presAssocID="{1D8BBE67-0915-4E00-9671-DCBFE2F648CB}" presName="sibTrans" presStyleCnt="0"/>
      <dgm:spPr/>
    </dgm:pt>
    <dgm:pt modelId="{138CBA83-AD0D-4750-A9D6-AD5AF89389FE}" type="pres">
      <dgm:prSet presAssocID="{1364E0F0-B5E6-4598-BA5B-A927F5FBFD67}" presName="compNode" presStyleCnt="0"/>
      <dgm:spPr/>
    </dgm:pt>
    <dgm:pt modelId="{B06EFFBD-754C-4ABF-80B4-8577AC426867}" type="pres">
      <dgm:prSet presAssocID="{1364E0F0-B5E6-4598-BA5B-A927F5FBFD67}" presName="bgRect" presStyleLbl="bgShp" presStyleIdx="2" presStyleCnt="3"/>
      <dgm:spPr/>
    </dgm:pt>
    <dgm:pt modelId="{0BCA9D28-F202-49B9-82DA-53E650C9E68B}" type="pres">
      <dgm:prSet presAssocID="{1364E0F0-B5E6-4598-BA5B-A927F5FBFD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CDF203CC-6DF4-4184-B22D-7C973C148197}" type="pres">
      <dgm:prSet presAssocID="{1364E0F0-B5E6-4598-BA5B-A927F5FBFD67}" presName="spaceRect" presStyleCnt="0"/>
      <dgm:spPr/>
    </dgm:pt>
    <dgm:pt modelId="{A3A3F24A-A8FC-4041-A896-5FDAF88C1A30}" type="pres">
      <dgm:prSet presAssocID="{1364E0F0-B5E6-4598-BA5B-A927F5FBFD67}" presName="parTx" presStyleLbl="revTx" presStyleIdx="2" presStyleCnt="4">
        <dgm:presLayoutVars>
          <dgm:chMax val="0"/>
          <dgm:chPref val="0"/>
        </dgm:presLayoutVars>
      </dgm:prSet>
      <dgm:spPr/>
    </dgm:pt>
    <dgm:pt modelId="{487D1A07-C748-4512-8497-166FF4360DBD}" type="pres">
      <dgm:prSet presAssocID="{1364E0F0-B5E6-4598-BA5B-A927F5FBFD67}" presName="desTx" presStyleLbl="revTx" presStyleIdx="3" presStyleCnt="4">
        <dgm:presLayoutVars/>
      </dgm:prSet>
      <dgm:spPr/>
    </dgm:pt>
  </dgm:ptLst>
  <dgm:cxnLst>
    <dgm:cxn modelId="{A71FC500-FB3E-4DEF-B4CD-EF01A0280976}" type="presOf" srcId="{1364E0F0-B5E6-4598-BA5B-A927F5FBFD67}" destId="{A3A3F24A-A8FC-4041-A896-5FDAF88C1A30}" srcOrd="0" destOrd="0" presId="urn:microsoft.com/office/officeart/2018/2/layout/IconVerticalSolidList"/>
    <dgm:cxn modelId="{5BC6410E-7BD7-4364-B233-31B75BE06676}" type="presOf" srcId="{45AB3268-918F-4817-B733-1A21ACBBF040}" destId="{487D1A07-C748-4512-8497-166FF4360DBD}" srcOrd="0" destOrd="1" presId="urn:microsoft.com/office/officeart/2018/2/layout/IconVerticalSolidList"/>
    <dgm:cxn modelId="{0E2D6326-938F-43BC-BB32-24F79B4D69DF}" srcId="{1364E0F0-B5E6-4598-BA5B-A927F5FBFD67}" destId="{74BCE7DC-544E-4351-9A99-8253117F89BE}" srcOrd="0" destOrd="0" parTransId="{BFA2D57C-3D79-4DFC-B168-C42C6FE441A0}" sibTransId="{B7B09EC9-A86F-4312-BBB3-957125E8FBD2}"/>
    <dgm:cxn modelId="{D6238F35-30EB-4F12-B9A5-4F477D276804}" type="presOf" srcId="{54D6E15D-3D5E-4204-82F5-5D18BBD7B731}" destId="{966BF208-A107-4B25-AE69-D55315DB465C}" srcOrd="0" destOrd="0" presId="urn:microsoft.com/office/officeart/2018/2/layout/IconVerticalSolidList"/>
    <dgm:cxn modelId="{91828B64-4F76-4408-96E8-BBECBE9E9337}" srcId="{1364E0F0-B5E6-4598-BA5B-A927F5FBFD67}" destId="{45AB3268-918F-4817-B733-1A21ACBBF040}" srcOrd="1" destOrd="0" parTransId="{733D6754-EA4C-460F-B293-F5B4335578B9}" sibTransId="{C901D147-7776-49AA-8DD0-9FF459D66337}"/>
    <dgm:cxn modelId="{BA22C770-1381-4B34-A967-46FEEC653638}" type="presOf" srcId="{5BDFC2FE-849F-491F-8193-E6DDCA50CF8B}" destId="{14E9A349-2F5B-4E7C-B3DA-CA1C842F111D}" srcOrd="0" destOrd="0" presId="urn:microsoft.com/office/officeart/2018/2/layout/IconVerticalSolidList"/>
    <dgm:cxn modelId="{B1CFF782-A826-495A-AAC1-601DFAD05124}" srcId="{B87E125D-B55A-4681-B56C-E7A342D201DF}" destId="{1364E0F0-B5E6-4598-BA5B-A927F5FBFD67}" srcOrd="2" destOrd="0" parTransId="{C41C440C-5356-4973-B846-A072E8DCE799}" sibTransId="{FFBDB22D-02EA-45E3-BC52-4BAEA82120BA}"/>
    <dgm:cxn modelId="{A1FC358A-20F6-4B43-9478-2268886861AC}" srcId="{B87E125D-B55A-4681-B56C-E7A342D201DF}" destId="{54D6E15D-3D5E-4204-82F5-5D18BBD7B731}" srcOrd="0" destOrd="0" parTransId="{3C9177E6-B1EA-4A2B-B08C-18AB71DEEF15}" sibTransId="{9735E4DD-4BD4-49ED-A9E6-C4FC793C4080}"/>
    <dgm:cxn modelId="{6880A399-48AB-4090-BC9E-CB011043649B}" type="presOf" srcId="{B87E125D-B55A-4681-B56C-E7A342D201DF}" destId="{54EDA0D5-7CE8-4E02-A506-8ED3FB18A770}" srcOrd="0" destOrd="0" presId="urn:microsoft.com/office/officeart/2018/2/layout/IconVerticalSolidList"/>
    <dgm:cxn modelId="{516DC1D3-517F-4FC3-988B-86964F59C049}" type="presOf" srcId="{74BCE7DC-544E-4351-9A99-8253117F89BE}" destId="{487D1A07-C748-4512-8497-166FF4360DBD}" srcOrd="0" destOrd="0" presId="urn:microsoft.com/office/officeart/2018/2/layout/IconVerticalSolidList"/>
    <dgm:cxn modelId="{F24A71F0-8C76-4179-9E2B-AB286FDD25AB}" srcId="{B87E125D-B55A-4681-B56C-E7A342D201DF}" destId="{5BDFC2FE-849F-491F-8193-E6DDCA50CF8B}" srcOrd="1" destOrd="0" parTransId="{745E72F1-50C3-4AAC-9A9E-C930B6F753D2}" sibTransId="{1D8BBE67-0915-4E00-9671-DCBFE2F648CB}"/>
    <dgm:cxn modelId="{2DF6A843-548C-40F4-8A8B-8C59573F34F0}" type="presParOf" srcId="{54EDA0D5-7CE8-4E02-A506-8ED3FB18A770}" destId="{473CFC3A-4517-4234-83A9-26F3DCACFCFE}" srcOrd="0" destOrd="0" presId="urn:microsoft.com/office/officeart/2018/2/layout/IconVerticalSolidList"/>
    <dgm:cxn modelId="{A3DDFC37-8A71-4DF3-82D4-D901C78B2B04}" type="presParOf" srcId="{473CFC3A-4517-4234-83A9-26F3DCACFCFE}" destId="{49BC5D59-0224-42BD-A135-901D7E44DF1F}" srcOrd="0" destOrd="0" presId="urn:microsoft.com/office/officeart/2018/2/layout/IconVerticalSolidList"/>
    <dgm:cxn modelId="{876E7B40-E665-4F77-8F27-AEA26BE2D886}" type="presParOf" srcId="{473CFC3A-4517-4234-83A9-26F3DCACFCFE}" destId="{3F917487-EE6A-4BA3-88D5-FA53CACF5583}" srcOrd="1" destOrd="0" presId="urn:microsoft.com/office/officeart/2018/2/layout/IconVerticalSolidList"/>
    <dgm:cxn modelId="{862286FE-0141-4EA3-A102-1040CBA71DE3}" type="presParOf" srcId="{473CFC3A-4517-4234-83A9-26F3DCACFCFE}" destId="{1253A3A1-071D-46A9-AB8B-5923D0974FDD}" srcOrd="2" destOrd="0" presId="urn:microsoft.com/office/officeart/2018/2/layout/IconVerticalSolidList"/>
    <dgm:cxn modelId="{2443BB00-E86B-4EFF-BBAE-51E32BC97F6A}" type="presParOf" srcId="{473CFC3A-4517-4234-83A9-26F3DCACFCFE}" destId="{966BF208-A107-4B25-AE69-D55315DB465C}" srcOrd="3" destOrd="0" presId="urn:microsoft.com/office/officeart/2018/2/layout/IconVerticalSolidList"/>
    <dgm:cxn modelId="{CA46D85F-7596-4D9C-BA14-338DA9EB2BEF}" type="presParOf" srcId="{54EDA0D5-7CE8-4E02-A506-8ED3FB18A770}" destId="{4F18F264-94B3-4C9D-91E5-96FD8E565881}" srcOrd="1" destOrd="0" presId="urn:microsoft.com/office/officeart/2018/2/layout/IconVerticalSolidList"/>
    <dgm:cxn modelId="{0BA1F998-4434-44F5-A446-E1A71AEE941E}" type="presParOf" srcId="{54EDA0D5-7CE8-4E02-A506-8ED3FB18A770}" destId="{77F51F53-701B-4EFF-8FDF-62CE3CE9948B}" srcOrd="2" destOrd="0" presId="urn:microsoft.com/office/officeart/2018/2/layout/IconVerticalSolidList"/>
    <dgm:cxn modelId="{5D624B7A-D543-4F5D-B730-0FA61CBA89A0}" type="presParOf" srcId="{77F51F53-701B-4EFF-8FDF-62CE3CE9948B}" destId="{484D1445-5B47-4A45-8073-7EDAF75A0705}" srcOrd="0" destOrd="0" presId="urn:microsoft.com/office/officeart/2018/2/layout/IconVerticalSolidList"/>
    <dgm:cxn modelId="{D4F2FFEE-BB09-433E-BE8E-BD7009FEBA29}" type="presParOf" srcId="{77F51F53-701B-4EFF-8FDF-62CE3CE9948B}" destId="{D43791C8-DCAE-4D4C-9FDF-F2FA493CD1FB}" srcOrd="1" destOrd="0" presId="urn:microsoft.com/office/officeart/2018/2/layout/IconVerticalSolidList"/>
    <dgm:cxn modelId="{6401A28E-7C90-46DE-9B39-47923B44FD6E}" type="presParOf" srcId="{77F51F53-701B-4EFF-8FDF-62CE3CE9948B}" destId="{B52C9167-B288-46FF-99FA-C37B3CEDEBB9}" srcOrd="2" destOrd="0" presId="urn:microsoft.com/office/officeart/2018/2/layout/IconVerticalSolidList"/>
    <dgm:cxn modelId="{FD46DDDA-4528-483C-83DF-F8ABD6E4AB0C}" type="presParOf" srcId="{77F51F53-701B-4EFF-8FDF-62CE3CE9948B}" destId="{14E9A349-2F5B-4E7C-B3DA-CA1C842F111D}" srcOrd="3" destOrd="0" presId="urn:microsoft.com/office/officeart/2018/2/layout/IconVerticalSolidList"/>
    <dgm:cxn modelId="{EFC647E5-00CC-4215-805F-B572FE3D2E5D}" type="presParOf" srcId="{54EDA0D5-7CE8-4E02-A506-8ED3FB18A770}" destId="{7A15C484-1A18-476C-81CF-A7956F81A47E}" srcOrd="3" destOrd="0" presId="urn:microsoft.com/office/officeart/2018/2/layout/IconVerticalSolidList"/>
    <dgm:cxn modelId="{27BF7F21-2B33-4828-A12F-E3ADB7BF3565}" type="presParOf" srcId="{54EDA0D5-7CE8-4E02-A506-8ED3FB18A770}" destId="{138CBA83-AD0D-4750-A9D6-AD5AF89389FE}" srcOrd="4" destOrd="0" presId="urn:microsoft.com/office/officeart/2018/2/layout/IconVerticalSolidList"/>
    <dgm:cxn modelId="{8A50756E-7200-438E-A7DE-81909164F398}" type="presParOf" srcId="{138CBA83-AD0D-4750-A9D6-AD5AF89389FE}" destId="{B06EFFBD-754C-4ABF-80B4-8577AC426867}" srcOrd="0" destOrd="0" presId="urn:microsoft.com/office/officeart/2018/2/layout/IconVerticalSolidList"/>
    <dgm:cxn modelId="{1DF4E6A0-A27E-46BD-8BB7-E710110CFCAB}" type="presParOf" srcId="{138CBA83-AD0D-4750-A9D6-AD5AF89389FE}" destId="{0BCA9D28-F202-49B9-82DA-53E650C9E68B}" srcOrd="1" destOrd="0" presId="urn:microsoft.com/office/officeart/2018/2/layout/IconVerticalSolidList"/>
    <dgm:cxn modelId="{848082A7-AA26-443D-84AC-729CB68F898B}" type="presParOf" srcId="{138CBA83-AD0D-4750-A9D6-AD5AF89389FE}" destId="{CDF203CC-6DF4-4184-B22D-7C973C148197}" srcOrd="2" destOrd="0" presId="urn:microsoft.com/office/officeart/2018/2/layout/IconVerticalSolidList"/>
    <dgm:cxn modelId="{960DBC07-4034-4AF8-BCDD-14DFD6099A45}" type="presParOf" srcId="{138CBA83-AD0D-4750-A9D6-AD5AF89389FE}" destId="{A3A3F24A-A8FC-4041-A896-5FDAF88C1A30}" srcOrd="3" destOrd="0" presId="urn:microsoft.com/office/officeart/2018/2/layout/IconVerticalSolidList"/>
    <dgm:cxn modelId="{3CA0D540-450A-45E7-849E-4FD7A3737442}" type="presParOf" srcId="{138CBA83-AD0D-4750-A9D6-AD5AF89389FE}" destId="{487D1A07-C748-4512-8497-166FF4360DB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E125D-B55A-4681-B56C-E7A342D201D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D6E15D-3D5E-4204-82F5-5D18BBD7B73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sz="2400" dirty="0">
              <a:cs typeface="Times New Roman"/>
            </a:rPr>
            <a:t>Controlling speed of motor of Electric Vehicles</a:t>
          </a:r>
          <a:r>
            <a:rPr lang="en-US" sz="2400" dirty="0"/>
            <a:t>.</a:t>
          </a:r>
        </a:p>
      </dgm:t>
    </dgm:pt>
    <dgm:pt modelId="{3C9177E6-B1EA-4A2B-B08C-18AB71DEEF15}" type="parTrans" cxnId="{A1FC358A-20F6-4B43-9478-2268886861AC}">
      <dgm:prSet/>
      <dgm:spPr/>
      <dgm:t>
        <a:bodyPr/>
        <a:lstStyle/>
        <a:p>
          <a:endParaRPr lang="en-US"/>
        </a:p>
      </dgm:t>
    </dgm:pt>
    <dgm:pt modelId="{9735E4DD-4BD4-49ED-A9E6-C4FC793C4080}" type="sibTrans" cxnId="{A1FC358A-20F6-4B43-9478-2268886861AC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BDFC2FE-849F-491F-8193-E6DDCA50CF8B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/>
          <a:r>
            <a:rPr lang="en-US" sz="2400" dirty="0">
              <a:cs typeface="Times New Roman"/>
            </a:rPr>
            <a:t>Reducing energy consumption by induction motor.</a:t>
          </a:r>
          <a:endParaRPr lang="en-US" sz="2400" dirty="0"/>
        </a:p>
      </dgm:t>
    </dgm:pt>
    <dgm:pt modelId="{745E72F1-50C3-4AAC-9A9E-C930B6F753D2}" type="parTrans" cxnId="{F24A71F0-8C76-4179-9E2B-AB286FDD25AB}">
      <dgm:prSet/>
      <dgm:spPr/>
      <dgm:t>
        <a:bodyPr/>
        <a:lstStyle/>
        <a:p>
          <a:endParaRPr lang="en-US"/>
        </a:p>
      </dgm:t>
    </dgm:pt>
    <dgm:pt modelId="{1D8BBE67-0915-4E00-9671-DCBFE2F648CB}" type="sibTrans" cxnId="{F24A71F0-8C76-4179-9E2B-AB286FDD25AB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1364E0F0-B5E6-4598-BA5B-A927F5FBFD6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sz="2400" dirty="0">
              <a:cs typeface="Times New Roman"/>
            </a:rPr>
            <a:t>Controlled starting, stopping and acceleration.</a:t>
          </a:r>
          <a:endParaRPr lang="en-US" sz="2400" dirty="0"/>
        </a:p>
      </dgm:t>
    </dgm:pt>
    <dgm:pt modelId="{C41C440C-5356-4973-B846-A072E8DCE799}" type="parTrans" cxnId="{B1CFF782-A826-495A-AAC1-601DFAD05124}">
      <dgm:prSet/>
      <dgm:spPr/>
      <dgm:t>
        <a:bodyPr/>
        <a:lstStyle/>
        <a:p>
          <a:endParaRPr lang="en-US"/>
        </a:p>
      </dgm:t>
    </dgm:pt>
    <dgm:pt modelId="{FFBDB22D-02EA-45E3-BC52-4BAEA82120BA}" type="sibTrans" cxnId="{B1CFF782-A826-495A-AAC1-601DFAD0512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D7B7A00-CF49-4F2D-9ADB-395EB0368577}" type="pres">
      <dgm:prSet presAssocID="{B87E125D-B55A-4681-B56C-E7A342D201DF}" presName="Name0" presStyleCnt="0">
        <dgm:presLayoutVars>
          <dgm:animLvl val="lvl"/>
          <dgm:resizeHandles val="exact"/>
        </dgm:presLayoutVars>
      </dgm:prSet>
      <dgm:spPr/>
    </dgm:pt>
    <dgm:pt modelId="{0C0F1A80-7575-4A4D-996E-EEE1D24CABD1}" type="pres">
      <dgm:prSet presAssocID="{54D6E15D-3D5E-4204-82F5-5D18BBD7B731}" presName="compositeNode" presStyleCnt="0">
        <dgm:presLayoutVars>
          <dgm:bulletEnabled val="1"/>
        </dgm:presLayoutVars>
      </dgm:prSet>
      <dgm:spPr/>
    </dgm:pt>
    <dgm:pt modelId="{2F7C1624-4AFD-41D8-9AC6-492460EE6B02}" type="pres">
      <dgm:prSet presAssocID="{54D6E15D-3D5E-4204-82F5-5D18BBD7B731}" presName="bgRect" presStyleLbl="alignNode1" presStyleIdx="0" presStyleCnt="3"/>
      <dgm:spPr/>
    </dgm:pt>
    <dgm:pt modelId="{C52261D2-D0C9-428D-BA9F-4E9ED32E99BE}" type="pres">
      <dgm:prSet presAssocID="{9735E4DD-4BD4-49ED-A9E6-C4FC793C408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B41EAA-8734-4B1A-A13B-8CBC43647C26}" type="pres">
      <dgm:prSet presAssocID="{54D6E15D-3D5E-4204-82F5-5D18BBD7B731}" presName="nodeRect" presStyleLbl="alignNode1" presStyleIdx="0" presStyleCnt="3">
        <dgm:presLayoutVars>
          <dgm:bulletEnabled val="1"/>
        </dgm:presLayoutVars>
      </dgm:prSet>
      <dgm:spPr/>
    </dgm:pt>
    <dgm:pt modelId="{0A62BADD-90D6-4A34-8C9F-3DEB81A1C87D}" type="pres">
      <dgm:prSet presAssocID="{9735E4DD-4BD4-49ED-A9E6-C4FC793C4080}" presName="sibTrans" presStyleCnt="0"/>
      <dgm:spPr/>
    </dgm:pt>
    <dgm:pt modelId="{8B9FF442-8301-4D8D-90FC-6EECBAAAB258}" type="pres">
      <dgm:prSet presAssocID="{5BDFC2FE-849F-491F-8193-E6DDCA50CF8B}" presName="compositeNode" presStyleCnt="0">
        <dgm:presLayoutVars>
          <dgm:bulletEnabled val="1"/>
        </dgm:presLayoutVars>
      </dgm:prSet>
      <dgm:spPr/>
    </dgm:pt>
    <dgm:pt modelId="{4FB5481E-08A0-418A-A5BC-33BC6E13A43F}" type="pres">
      <dgm:prSet presAssocID="{5BDFC2FE-849F-491F-8193-E6DDCA50CF8B}" presName="bgRect" presStyleLbl="alignNode1" presStyleIdx="1" presStyleCnt="3"/>
      <dgm:spPr/>
    </dgm:pt>
    <dgm:pt modelId="{BBA4B6DA-8BBF-479D-9A60-C2D4FCECB4B2}" type="pres">
      <dgm:prSet presAssocID="{1D8BBE67-0915-4E00-9671-DCBFE2F648C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227FDBB-75FF-4D8A-851D-2EFA9F192F9B}" type="pres">
      <dgm:prSet presAssocID="{5BDFC2FE-849F-491F-8193-E6DDCA50CF8B}" presName="nodeRect" presStyleLbl="alignNode1" presStyleIdx="1" presStyleCnt="3">
        <dgm:presLayoutVars>
          <dgm:bulletEnabled val="1"/>
        </dgm:presLayoutVars>
      </dgm:prSet>
      <dgm:spPr/>
    </dgm:pt>
    <dgm:pt modelId="{7B5EEB64-498D-4AB7-8C24-D56D80561C0F}" type="pres">
      <dgm:prSet presAssocID="{1D8BBE67-0915-4E00-9671-DCBFE2F648CB}" presName="sibTrans" presStyleCnt="0"/>
      <dgm:spPr/>
    </dgm:pt>
    <dgm:pt modelId="{26973FFE-84F0-4E8D-B6A1-082D965B5F46}" type="pres">
      <dgm:prSet presAssocID="{1364E0F0-B5E6-4598-BA5B-A927F5FBFD67}" presName="compositeNode" presStyleCnt="0">
        <dgm:presLayoutVars>
          <dgm:bulletEnabled val="1"/>
        </dgm:presLayoutVars>
      </dgm:prSet>
      <dgm:spPr/>
    </dgm:pt>
    <dgm:pt modelId="{A2953359-F65C-4CC0-83CA-D23BFFEE1031}" type="pres">
      <dgm:prSet presAssocID="{1364E0F0-B5E6-4598-BA5B-A927F5FBFD67}" presName="bgRect" presStyleLbl="alignNode1" presStyleIdx="2" presStyleCnt="3"/>
      <dgm:spPr/>
    </dgm:pt>
    <dgm:pt modelId="{AA95B149-6589-4BCA-8DB9-350A04EE7935}" type="pres">
      <dgm:prSet presAssocID="{FFBDB22D-02EA-45E3-BC52-4BAEA82120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D1626CE-3E48-4F74-8E78-941CDC68F0E3}" type="pres">
      <dgm:prSet presAssocID="{1364E0F0-B5E6-4598-BA5B-A927F5FBFD6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A2011F-14F4-4F01-B2CE-44314426BA7B}" type="presOf" srcId="{5BDFC2FE-849F-491F-8193-E6DDCA50CF8B}" destId="{4FB5481E-08A0-418A-A5BC-33BC6E13A43F}" srcOrd="0" destOrd="0" presId="urn:microsoft.com/office/officeart/2016/7/layout/LinearBlockProcessNumbered"/>
    <dgm:cxn modelId="{33391024-DBAD-4B51-94AD-B03CFCF0268E}" type="presOf" srcId="{1364E0F0-B5E6-4598-BA5B-A927F5FBFD67}" destId="{A2953359-F65C-4CC0-83CA-D23BFFEE1031}" srcOrd="0" destOrd="0" presId="urn:microsoft.com/office/officeart/2016/7/layout/LinearBlockProcessNumbered"/>
    <dgm:cxn modelId="{FFD3B92C-19A4-4164-9457-DB1582AF451D}" type="presOf" srcId="{54D6E15D-3D5E-4204-82F5-5D18BBD7B731}" destId="{2F7C1624-4AFD-41D8-9AC6-492460EE6B02}" srcOrd="0" destOrd="0" presId="urn:microsoft.com/office/officeart/2016/7/layout/LinearBlockProcessNumbered"/>
    <dgm:cxn modelId="{0E89D62C-0228-4417-B37D-F7AE1AA1566B}" type="presOf" srcId="{FFBDB22D-02EA-45E3-BC52-4BAEA82120BA}" destId="{AA95B149-6589-4BCA-8DB9-350A04EE7935}" srcOrd="0" destOrd="0" presId="urn:microsoft.com/office/officeart/2016/7/layout/LinearBlockProcessNumbered"/>
    <dgm:cxn modelId="{A59F326F-6F0D-4C1D-A541-50F890318254}" type="presOf" srcId="{1364E0F0-B5E6-4598-BA5B-A927F5FBFD67}" destId="{9D1626CE-3E48-4F74-8E78-941CDC68F0E3}" srcOrd="1" destOrd="0" presId="urn:microsoft.com/office/officeart/2016/7/layout/LinearBlockProcessNumbered"/>
    <dgm:cxn modelId="{05BAA150-D492-48A2-A365-246D48110328}" type="presOf" srcId="{5BDFC2FE-849F-491F-8193-E6DDCA50CF8B}" destId="{E227FDBB-75FF-4D8A-851D-2EFA9F192F9B}" srcOrd="1" destOrd="0" presId="urn:microsoft.com/office/officeart/2016/7/layout/LinearBlockProcessNumbered"/>
    <dgm:cxn modelId="{B1CFF782-A826-495A-AAC1-601DFAD05124}" srcId="{B87E125D-B55A-4681-B56C-E7A342D201DF}" destId="{1364E0F0-B5E6-4598-BA5B-A927F5FBFD67}" srcOrd="2" destOrd="0" parTransId="{C41C440C-5356-4973-B846-A072E8DCE799}" sibTransId="{FFBDB22D-02EA-45E3-BC52-4BAEA82120BA}"/>
    <dgm:cxn modelId="{A1FC358A-20F6-4B43-9478-2268886861AC}" srcId="{B87E125D-B55A-4681-B56C-E7A342D201DF}" destId="{54D6E15D-3D5E-4204-82F5-5D18BBD7B731}" srcOrd="0" destOrd="0" parTransId="{3C9177E6-B1EA-4A2B-B08C-18AB71DEEF15}" sibTransId="{9735E4DD-4BD4-49ED-A9E6-C4FC793C4080}"/>
    <dgm:cxn modelId="{7A8C978C-59DF-48DC-8045-D4C0511A1A3D}" type="presOf" srcId="{54D6E15D-3D5E-4204-82F5-5D18BBD7B731}" destId="{6DB41EAA-8734-4B1A-A13B-8CBC43647C26}" srcOrd="1" destOrd="0" presId="urn:microsoft.com/office/officeart/2016/7/layout/LinearBlockProcessNumbered"/>
    <dgm:cxn modelId="{EFA28CA2-EB07-4B0D-8BCE-6F5B66F329B9}" type="presOf" srcId="{9735E4DD-4BD4-49ED-A9E6-C4FC793C4080}" destId="{C52261D2-D0C9-428D-BA9F-4E9ED32E99BE}" srcOrd="0" destOrd="0" presId="urn:microsoft.com/office/officeart/2016/7/layout/LinearBlockProcessNumbered"/>
    <dgm:cxn modelId="{8C5EA7C9-FCB0-4924-ABF7-6B2142881FFB}" type="presOf" srcId="{1D8BBE67-0915-4E00-9671-DCBFE2F648CB}" destId="{BBA4B6DA-8BBF-479D-9A60-C2D4FCECB4B2}" srcOrd="0" destOrd="0" presId="urn:microsoft.com/office/officeart/2016/7/layout/LinearBlockProcessNumbered"/>
    <dgm:cxn modelId="{F79134D2-27AC-4BF0-BDE9-0D8475E46CAA}" type="presOf" srcId="{B87E125D-B55A-4681-B56C-E7A342D201DF}" destId="{0D7B7A00-CF49-4F2D-9ADB-395EB0368577}" srcOrd="0" destOrd="0" presId="urn:microsoft.com/office/officeart/2016/7/layout/LinearBlockProcessNumbered"/>
    <dgm:cxn modelId="{F24A71F0-8C76-4179-9E2B-AB286FDD25AB}" srcId="{B87E125D-B55A-4681-B56C-E7A342D201DF}" destId="{5BDFC2FE-849F-491F-8193-E6DDCA50CF8B}" srcOrd="1" destOrd="0" parTransId="{745E72F1-50C3-4AAC-9A9E-C930B6F753D2}" sibTransId="{1D8BBE67-0915-4E00-9671-DCBFE2F648CB}"/>
    <dgm:cxn modelId="{1F231CC2-DD13-4AED-ABA2-BAD886705380}" type="presParOf" srcId="{0D7B7A00-CF49-4F2D-9ADB-395EB0368577}" destId="{0C0F1A80-7575-4A4D-996E-EEE1D24CABD1}" srcOrd="0" destOrd="0" presId="urn:microsoft.com/office/officeart/2016/7/layout/LinearBlockProcessNumbered"/>
    <dgm:cxn modelId="{C984BC31-8969-4BDD-A069-A37350F1A37A}" type="presParOf" srcId="{0C0F1A80-7575-4A4D-996E-EEE1D24CABD1}" destId="{2F7C1624-4AFD-41D8-9AC6-492460EE6B02}" srcOrd="0" destOrd="0" presId="urn:microsoft.com/office/officeart/2016/7/layout/LinearBlockProcessNumbered"/>
    <dgm:cxn modelId="{E33A137E-8FD6-41CF-B173-321C2789FE4C}" type="presParOf" srcId="{0C0F1A80-7575-4A4D-996E-EEE1D24CABD1}" destId="{C52261D2-D0C9-428D-BA9F-4E9ED32E99BE}" srcOrd="1" destOrd="0" presId="urn:microsoft.com/office/officeart/2016/7/layout/LinearBlockProcessNumbered"/>
    <dgm:cxn modelId="{1396939B-D84B-44E0-AF3D-E7463AE10CFB}" type="presParOf" srcId="{0C0F1A80-7575-4A4D-996E-EEE1D24CABD1}" destId="{6DB41EAA-8734-4B1A-A13B-8CBC43647C26}" srcOrd="2" destOrd="0" presId="urn:microsoft.com/office/officeart/2016/7/layout/LinearBlockProcessNumbered"/>
    <dgm:cxn modelId="{854A398A-4208-465C-9C8B-B1843ECB3D11}" type="presParOf" srcId="{0D7B7A00-CF49-4F2D-9ADB-395EB0368577}" destId="{0A62BADD-90D6-4A34-8C9F-3DEB81A1C87D}" srcOrd="1" destOrd="0" presId="urn:microsoft.com/office/officeart/2016/7/layout/LinearBlockProcessNumbered"/>
    <dgm:cxn modelId="{F38A66FE-5EF8-4B5B-BDEE-060C25176020}" type="presParOf" srcId="{0D7B7A00-CF49-4F2D-9ADB-395EB0368577}" destId="{8B9FF442-8301-4D8D-90FC-6EECBAAAB258}" srcOrd="2" destOrd="0" presId="urn:microsoft.com/office/officeart/2016/7/layout/LinearBlockProcessNumbered"/>
    <dgm:cxn modelId="{9D17AFF6-1F99-47AC-A9D4-63096F7E591A}" type="presParOf" srcId="{8B9FF442-8301-4D8D-90FC-6EECBAAAB258}" destId="{4FB5481E-08A0-418A-A5BC-33BC6E13A43F}" srcOrd="0" destOrd="0" presId="urn:microsoft.com/office/officeart/2016/7/layout/LinearBlockProcessNumbered"/>
    <dgm:cxn modelId="{BBD6A207-E562-4515-9F92-C1FB858DA5B1}" type="presParOf" srcId="{8B9FF442-8301-4D8D-90FC-6EECBAAAB258}" destId="{BBA4B6DA-8BBF-479D-9A60-C2D4FCECB4B2}" srcOrd="1" destOrd="0" presId="urn:microsoft.com/office/officeart/2016/7/layout/LinearBlockProcessNumbered"/>
    <dgm:cxn modelId="{3FA681EA-62E0-4E70-B654-D38ABD0AA485}" type="presParOf" srcId="{8B9FF442-8301-4D8D-90FC-6EECBAAAB258}" destId="{E227FDBB-75FF-4D8A-851D-2EFA9F192F9B}" srcOrd="2" destOrd="0" presId="urn:microsoft.com/office/officeart/2016/7/layout/LinearBlockProcessNumbered"/>
    <dgm:cxn modelId="{27D85E78-575F-4CB2-A674-F6190C126AED}" type="presParOf" srcId="{0D7B7A00-CF49-4F2D-9ADB-395EB0368577}" destId="{7B5EEB64-498D-4AB7-8C24-D56D80561C0F}" srcOrd="3" destOrd="0" presId="urn:microsoft.com/office/officeart/2016/7/layout/LinearBlockProcessNumbered"/>
    <dgm:cxn modelId="{2166DE29-3F14-4075-9191-0AEE01A4A6C2}" type="presParOf" srcId="{0D7B7A00-CF49-4F2D-9ADB-395EB0368577}" destId="{26973FFE-84F0-4E8D-B6A1-082D965B5F46}" srcOrd="4" destOrd="0" presId="urn:microsoft.com/office/officeart/2016/7/layout/LinearBlockProcessNumbered"/>
    <dgm:cxn modelId="{73A3B9DB-7848-490A-99CC-C2F07E734B24}" type="presParOf" srcId="{26973FFE-84F0-4E8D-B6A1-082D965B5F46}" destId="{A2953359-F65C-4CC0-83CA-D23BFFEE1031}" srcOrd="0" destOrd="0" presId="urn:microsoft.com/office/officeart/2016/7/layout/LinearBlockProcessNumbered"/>
    <dgm:cxn modelId="{E81B1954-9985-4579-B53E-DB639D5E17FB}" type="presParOf" srcId="{26973FFE-84F0-4E8D-B6A1-082D965B5F46}" destId="{AA95B149-6589-4BCA-8DB9-350A04EE7935}" srcOrd="1" destOrd="0" presId="urn:microsoft.com/office/officeart/2016/7/layout/LinearBlockProcessNumbered"/>
    <dgm:cxn modelId="{E70F56C6-EA1C-4454-BC29-D2607056FB49}" type="presParOf" srcId="{26973FFE-84F0-4E8D-B6A1-082D965B5F46}" destId="{9D1626CE-3E48-4F74-8E78-941CDC68F0E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C5D59-0224-42BD-A135-901D7E44DF1F}">
      <dsp:nvSpPr>
        <dsp:cNvPr id="0" name=""/>
        <dsp:cNvSpPr/>
      </dsp:nvSpPr>
      <dsp:spPr>
        <a:xfrm>
          <a:off x="0" y="488"/>
          <a:ext cx="7425401" cy="1144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17487-EE6A-4BA3-88D5-FA53CACF5583}">
      <dsp:nvSpPr>
        <dsp:cNvPr id="0" name=""/>
        <dsp:cNvSpPr/>
      </dsp:nvSpPr>
      <dsp:spPr>
        <a:xfrm>
          <a:off x="371219" y="283042"/>
          <a:ext cx="578974" cy="578974"/>
        </a:xfrm>
        <a:prstGeom prst="flowChartProcess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BF208-A107-4B25-AE69-D55315DB465C}">
      <dsp:nvSpPr>
        <dsp:cNvPr id="0" name=""/>
        <dsp:cNvSpPr/>
      </dsp:nvSpPr>
      <dsp:spPr>
        <a:xfrm>
          <a:off x="1321414" y="488"/>
          <a:ext cx="6103986" cy="114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82" tIns="121082" rIns="121082" bIns="12108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cs typeface="Times New Roman"/>
            </a:rPr>
            <a:t>VFD controls speed of motor by varying frequency.</a:t>
          </a:r>
          <a:endParaRPr lang="en-US" sz="2400" kern="1200" dirty="0"/>
        </a:p>
      </dsp:txBody>
      <dsp:txXfrm>
        <a:off x="1321414" y="488"/>
        <a:ext cx="6103986" cy="1144081"/>
      </dsp:txXfrm>
    </dsp:sp>
    <dsp:sp modelId="{484D1445-5B47-4A45-8073-7EDAF75A0705}">
      <dsp:nvSpPr>
        <dsp:cNvPr id="0" name=""/>
        <dsp:cNvSpPr/>
      </dsp:nvSpPr>
      <dsp:spPr>
        <a:xfrm>
          <a:off x="0" y="1430590"/>
          <a:ext cx="7425401" cy="1144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91C8-DCAE-4D4C-9FDF-F2FA493CD1FB}">
      <dsp:nvSpPr>
        <dsp:cNvPr id="0" name=""/>
        <dsp:cNvSpPr/>
      </dsp:nvSpPr>
      <dsp:spPr>
        <a:xfrm>
          <a:off x="338074" y="1679998"/>
          <a:ext cx="645265" cy="64526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A349-2F5B-4E7C-B3DA-CA1C842F111D}">
      <dsp:nvSpPr>
        <dsp:cNvPr id="0" name=""/>
        <dsp:cNvSpPr/>
      </dsp:nvSpPr>
      <dsp:spPr>
        <a:xfrm>
          <a:off x="1321414" y="1430590"/>
          <a:ext cx="6103986" cy="114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82" tIns="121082" rIns="121082" bIns="12108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cs typeface="Times New Roman"/>
            </a:rPr>
            <a:t>Controlled using Sinusoidal Pulse Width Modulation (SPWM).</a:t>
          </a:r>
          <a:endParaRPr lang="en-US" sz="2400" kern="1200" dirty="0"/>
        </a:p>
      </dsp:txBody>
      <dsp:txXfrm>
        <a:off x="1321414" y="1430590"/>
        <a:ext cx="6103986" cy="1144081"/>
      </dsp:txXfrm>
    </dsp:sp>
    <dsp:sp modelId="{B06EFFBD-754C-4ABF-80B4-8577AC426867}">
      <dsp:nvSpPr>
        <dsp:cNvPr id="0" name=""/>
        <dsp:cNvSpPr/>
      </dsp:nvSpPr>
      <dsp:spPr>
        <a:xfrm>
          <a:off x="0" y="2860692"/>
          <a:ext cx="7425401" cy="1144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9D28-F202-49B9-82DA-53E650C9E68B}">
      <dsp:nvSpPr>
        <dsp:cNvPr id="0" name=""/>
        <dsp:cNvSpPr/>
      </dsp:nvSpPr>
      <dsp:spPr>
        <a:xfrm>
          <a:off x="346084" y="3118110"/>
          <a:ext cx="629244" cy="629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3F24A-A8FC-4041-A896-5FDAF88C1A30}">
      <dsp:nvSpPr>
        <dsp:cNvPr id="0" name=""/>
        <dsp:cNvSpPr/>
      </dsp:nvSpPr>
      <dsp:spPr>
        <a:xfrm>
          <a:off x="1321414" y="2860692"/>
          <a:ext cx="3341430" cy="114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82" tIns="121082" rIns="121082" bIns="12108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cs typeface="Times New Roman"/>
            </a:rPr>
            <a:t>Variable frequency drive is</a:t>
          </a:r>
          <a:endParaRPr lang="en-US" sz="2400" kern="1200" dirty="0"/>
        </a:p>
      </dsp:txBody>
      <dsp:txXfrm>
        <a:off x="1321414" y="2860692"/>
        <a:ext cx="3341430" cy="1144081"/>
      </dsp:txXfrm>
    </dsp:sp>
    <dsp:sp modelId="{487D1A07-C748-4512-8497-166FF4360DBD}">
      <dsp:nvSpPr>
        <dsp:cNvPr id="0" name=""/>
        <dsp:cNvSpPr/>
      </dsp:nvSpPr>
      <dsp:spPr>
        <a:xfrm>
          <a:off x="4662844" y="2860692"/>
          <a:ext cx="2762556" cy="114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82" tIns="121082" rIns="121082" bIns="1210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cs typeface="Times New Roman"/>
            </a:rPr>
            <a:t>Energy efficient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cs typeface="Times New Roman"/>
            </a:rPr>
            <a:t>Economical</a:t>
          </a:r>
        </a:p>
      </dsp:txBody>
      <dsp:txXfrm>
        <a:off x="4662844" y="2860692"/>
        <a:ext cx="2762556" cy="1144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C1624-4AFD-41D8-9AC6-492460EE6B02}">
      <dsp:nvSpPr>
        <dsp:cNvPr id="0" name=""/>
        <dsp:cNvSpPr/>
      </dsp:nvSpPr>
      <dsp:spPr>
        <a:xfrm>
          <a:off x="805" y="1484293"/>
          <a:ext cx="3262298" cy="3914757"/>
        </a:xfrm>
        <a:prstGeom prst="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43" tIns="0" rIns="322243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cs typeface="Times New Roman"/>
            </a:rPr>
            <a:t>Controlling speed of motor of Electric Vehicles</a:t>
          </a:r>
          <a:r>
            <a:rPr lang="en-US" sz="2400" kern="1200" dirty="0"/>
            <a:t>.</a:t>
          </a:r>
        </a:p>
      </dsp:txBody>
      <dsp:txXfrm>
        <a:off x="805" y="3050196"/>
        <a:ext cx="3262298" cy="2348854"/>
      </dsp:txXfrm>
    </dsp:sp>
    <dsp:sp modelId="{C52261D2-D0C9-428D-BA9F-4E9ED32E99BE}">
      <dsp:nvSpPr>
        <dsp:cNvPr id="0" name=""/>
        <dsp:cNvSpPr/>
      </dsp:nvSpPr>
      <dsp:spPr>
        <a:xfrm>
          <a:off x="805" y="1484293"/>
          <a:ext cx="3262298" cy="156590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43" tIns="165100" rIns="3222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5" y="1484293"/>
        <a:ext cx="3262298" cy="1565903"/>
      </dsp:txXfrm>
    </dsp:sp>
    <dsp:sp modelId="{4FB5481E-08A0-418A-A5BC-33BC6E13A43F}">
      <dsp:nvSpPr>
        <dsp:cNvPr id="0" name=""/>
        <dsp:cNvSpPr/>
      </dsp:nvSpPr>
      <dsp:spPr>
        <a:xfrm>
          <a:off x="3524087" y="1484293"/>
          <a:ext cx="3262298" cy="3914757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43" tIns="0" rIns="322243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cs typeface="Times New Roman"/>
            </a:rPr>
            <a:t>Reducing energy consumption by induction motor.</a:t>
          </a:r>
          <a:endParaRPr lang="en-US" sz="2400" kern="1200" dirty="0"/>
        </a:p>
      </dsp:txBody>
      <dsp:txXfrm>
        <a:off x="3524087" y="3050196"/>
        <a:ext cx="3262298" cy="2348854"/>
      </dsp:txXfrm>
    </dsp:sp>
    <dsp:sp modelId="{BBA4B6DA-8BBF-479D-9A60-C2D4FCECB4B2}">
      <dsp:nvSpPr>
        <dsp:cNvPr id="0" name=""/>
        <dsp:cNvSpPr/>
      </dsp:nvSpPr>
      <dsp:spPr>
        <a:xfrm>
          <a:off x="3524087" y="1484293"/>
          <a:ext cx="3262298" cy="156590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43" tIns="165100" rIns="3222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524087" y="1484293"/>
        <a:ext cx="3262298" cy="1565903"/>
      </dsp:txXfrm>
    </dsp:sp>
    <dsp:sp modelId="{A2953359-F65C-4CC0-83CA-D23BFFEE1031}">
      <dsp:nvSpPr>
        <dsp:cNvPr id="0" name=""/>
        <dsp:cNvSpPr/>
      </dsp:nvSpPr>
      <dsp:spPr>
        <a:xfrm>
          <a:off x="7047369" y="1484293"/>
          <a:ext cx="3262298" cy="3914757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43" tIns="0" rIns="322243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cs typeface="Times New Roman"/>
            </a:rPr>
            <a:t>Controlled starting, stopping and acceleration.</a:t>
          </a:r>
          <a:endParaRPr lang="en-US" sz="2400" kern="1200" dirty="0"/>
        </a:p>
      </dsp:txBody>
      <dsp:txXfrm>
        <a:off x="7047369" y="3050196"/>
        <a:ext cx="3262298" cy="2348854"/>
      </dsp:txXfrm>
    </dsp:sp>
    <dsp:sp modelId="{AA95B149-6589-4BCA-8DB9-350A04EE7935}">
      <dsp:nvSpPr>
        <dsp:cNvPr id="0" name=""/>
        <dsp:cNvSpPr/>
      </dsp:nvSpPr>
      <dsp:spPr>
        <a:xfrm>
          <a:off x="7047369" y="1484293"/>
          <a:ext cx="3262298" cy="156590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43" tIns="165100" rIns="3222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47369" y="1484293"/>
        <a:ext cx="3262298" cy="1565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574C-9563-4844-9F21-0F0C3438A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EAD5-DF7A-4268-92D0-F4A0DD6B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BEAD5-DF7A-4268-92D0-F4A0DD6B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AEB-9C88-460B-806E-4721F626276E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3406-A9FE-48EC-AEDE-DA1A3523617B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92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3406-A9FE-48EC-AEDE-DA1A3523617B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BAA6A14-EF70-480D-8353-FB6C466F22F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9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51DF509-D848-44BF-B246-4453B24279BD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51DF509-D848-44BF-B246-4453B24279BD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mponents101.com/asset/sites/default/files/components/Boost-Converter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mponents101.com/asset/sites/default/files/components/Boost-Converter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66576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upload.wikimedia.org/wikipedia/commons/4/45/Small_variable-frequency_drive.jpg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s://www.ee-diary.ga/2021/07/phase-correct-pwm-with-atmega328p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hyperlink" Target="https://docs.arduino.cc/tutorials/generic/secrets-of-arduino-pw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asset/sites/default/files/components/Boost-Converter.png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asset/sites/default/files/components/Boost-Converter.png" TargetMode="Externa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asset/sites/default/files/components/Boost-Converter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9E4F72DD-4D03-42D6-BE55-A401DDC82A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82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838" y="3072652"/>
            <a:ext cx="7347711" cy="18187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j-lt"/>
                <a:cs typeface="+mj-lt"/>
              </a:rPr>
              <a:t>CONSTRUCTION OF VARIABLE FREQUENCY DRIVE FOR THREE-PHASE INDUCTION MOTOR</a:t>
            </a:r>
            <a:br>
              <a:rPr lang="en-US" sz="2800" b="1" dirty="0">
                <a:ea typeface="+mj-lt"/>
                <a:cs typeface="+mj-lt"/>
              </a:rPr>
            </a:br>
            <a:r>
              <a:rPr lang="en-US" sz="2200" b="1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D47D2-A60D-4E68-85E6-D376E73B122E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>
                <a:solidFill>
                  <a:schemeClr val="tx1"/>
                </a:solidFill>
              </a:rPr>
              <a:t>CIRCUIT DESIGN PROTEUS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0F2DA830-51DD-4525-ADEB-AA4573565F1E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12FC-9593-464D-845D-3E344449011E}"/>
              </a:ext>
            </a:extLst>
          </p:cNvPr>
          <p:cNvSpPr txBox="1"/>
          <p:nvPr/>
        </p:nvSpPr>
        <p:spPr>
          <a:xfrm>
            <a:off x="962164" y="2814762"/>
            <a:ext cx="3017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Mosfet</a:t>
            </a:r>
            <a:r>
              <a:rPr lang="en-US" sz="2000" dirty="0"/>
              <a:t> IRFPS40N60K</a:t>
            </a:r>
            <a:br>
              <a:rPr lang="en-US" sz="2000" dirty="0"/>
            </a:br>
            <a:r>
              <a:rPr lang="en-US" sz="2000" dirty="0"/>
              <a:t>Diode 15ETH06</a:t>
            </a:r>
          </a:p>
          <a:p>
            <a:r>
              <a:rPr lang="en-US" sz="2000" dirty="0"/>
              <a:t>Gate Driver IC TC4427</a:t>
            </a:r>
          </a:p>
          <a:p>
            <a:r>
              <a:rPr lang="en-US" sz="2000" dirty="0"/>
              <a:t>Inductor 68uH</a:t>
            </a:r>
          </a:p>
          <a:p>
            <a:r>
              <a:rPr lang="en-US" sz="2000" dirty="0"/>
              <a:t>Capacitor 2.2uF,100uF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2F0C8-8F51-45E1-ACD4-6CEEF0D58CE9}"/>
              </a:ext>
            </a:extLst>
          </p:cNvPr>
          <p:cNvSpPr txBox="1"/>
          <p:nvPr/>
        </p:nvSpPr>
        <p:spPr>
          <a:xfrm>
            <a:off x="11745468" y="6444734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10</a:t>
            </a:r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3C007BFA-5D92-6803-42CE-34F63AED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113" y="816187"/>
            <a:ext cx="7531987" cy="5225626"/>
          </a:xfrm>
          <a:prstGeom prst="rect">
            <a:avLst/>
          </a:prstGeom>
        </p:spPr>
      </p:pic>
      <p:pic>
        <p:nvPicPr>
          <p:cNvPr id="11" name="Picture 10" descr="A picture containing text, clock, device&#10;&#10;Description automatically generated">
            <a:extLst>
              <a:ext uri="{FF2B5EF4-FFF2-40B4-BE49-F238E27FC236}">
                <a16:creationId xmlns:a16="http://schemas.microsoft.com/office/drawing/2014/main" id="{95067273-96CF-712D-A53A-934EFA800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49" t="37254" r="54241" b="35491"/>
          <a:stretch/>
        </p:blipFill>
        <p:spPr>
          <a:xfrm>
            <a:off x="10894791" y="2755782"/>
            <a:ext cx="1213845" cy="9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3511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6951A-30FB-4080-9018-68088E331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1016000"/>
            <a:ext cx="4023686" cy="24743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Univers Condensed" panose="020B0506020202050204" pitchFamily="34" charset="0"/>
              </a:rPr>
              <a:t>SIMULATIONS OF BOOST CONVERTER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585FDC38-0A30-4C65-81D8-4B3B5E81D1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r="1148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BE49F-EABA-4F55-B1AC-88B12C3F4808}"/>
              </a:ext>
            </a:extLst>
          </p:cNvPr>
          <p:cNvSpPr txBox="1"/>
          <p:nvPr/>
        </p:nvSpPr>
        <p:spPr>
          <a:xfrm>
            <a:off x="11745468" y="6444734"/>
            <a:ext cx="44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29035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1C15E-2E9B-4DDC-8BD1-3B93F4B236F2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12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09223CB6-0122-DFD3-5AB5-3CB689BD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7" y="762000"/>
            <a:ext cx="9867568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6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080A1A-43F2-54AD-B1EF-D81B06B832F9}"/>
              </a:ext>
            </a:extLst>
          </p:cNvPr>
          <p:cNvSpPr txBox="1">
            <a:spLocks/>
          </p:cNvSpPr>
          <p:nvPr/>
        </p:nvSpPr>
        <p:spPr>
          <a:xfrm>
            <a:off x="1237861" y="593087"/>
            <a:ext cx="9716278" cy="909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Univers Condensed" panose="020B0506020202050204" pitchFamily="34" charset="0"/>
              </a:rPr>
              <a:t>VOLTAGE OUTPUT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C444DDE-66A5-D961-4681-4CFE3D5A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9" y="1574108"/>
            <a:ext cx="9784081" cy="469080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78917A7-A5DB-ADCB-D63F-DD43C54B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610" y="727283"/>
            <a:ext cx="1578683" cy="1459359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11">
            <a:extLst>
              <a:ext uri="{FF2B5EF4-FFF2-40B4-BE49-F238E27FC236}">
                <a16:creationId xmlns:a16="http://schemas.microsoft.com/office/drawing/2014/main" id="{F7518AFD-4424-D11D-B946-74D57A719FEE}"/>
              </a:ext>
            </a:extLst>
          </p:cNvPr>
          <p:cNvSpPr/>
          <p:nvPr/>
        </p:nvSpPr>
        <p:spPr>
          <a:xfrm rot="7887130">
            <a:off x="8981758" y="2058109"/>
            <a:ext cx="84908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AD0FE-B494-80F2-80B8-01FAA5302AE6}"/>
              </a:ext>
            </a:extLst>
          </p:cNvPr>
          <p:cNvSpPr txBox="1"/>
          <p:nvPr/>
        </p:nvSpPr>
        <p:spPr>
          <a:xfrm>
            <a:off x="11745468" y="6444734"/>
            <a:ext cx="45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1162084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1C15E-2E9B-4DDC-8BD1-3B93F4B236F2}"/>
              </a:ext>
            </a:extLst>
          </p:cNvPr>
          <p:cNvSpPr txBox="1"/>
          <p:nvPr/>
        </p:nvSpPr>
        <p:spPr>
          <a:xfrm>
            <a:off x="11745468" y="6444734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14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C15AE7D-92D2-00E1-1D12-BF42A300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988908"/>
            <a:ext cx="9067800" cy="50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15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156567-5CE5-43D4-B131-064591F2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861" y="593087"/>
            <a:ext cx="9716278" cy="909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VOLTAGE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BE96E-7FB9-40BA-8AC7-BD4F9DCFFDED}"/>
              </a:ext>
            </a:extLst>
          </p:cNvPr>
          <p:cNvSpPr txBox="1"/>
          <p:nvPr/>
        </p:nvSpPr>
        <p:spPr>
          <a:xfrm>
            <a:off x="11745468" y="6444734"/>
            <a:ext cx="4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EDDD-19E8-9F44-660D-953FB818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B1CF484-A2FD-E2B0-465D-873B833B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2229"/>
            <a:ext cx="10375900" cy="45556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7887130">
            <a:off x="8061899" y="1968689"/>
            <a:ext cx="84908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95" y="675803"/>
            <a:ext cx="1578683" cy="1459359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9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52D58B-7F4C-44CD-BB2A-D60C3D7C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96" y="735458"/>
            <a:ext cx="9636208" cy="909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CURRENT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76281-DC29-4FB6-8D90-0C8ACE4E1010}"/>
              </a:ext>
            </a:extLst>
          </p:cNvPr>
          <p:cNvSpPr txBox="1"/>
          <p:nvPr/>
        </p:nvSpPr>
        <p:spPr>
          <a:xfrm>
            <a:off x="11745468" y="6444734"/>
            <a:ext cx="44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16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1F60B5A-2AF7-4146-6F23-2A14786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44600"/>
            <a:ext cx="10325100" cy="447794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7887130">
            <a:off x="7648854" y="2158897"/>
            <a:ext cx="84908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ED72E78-1771-40BA-B03C-1318FCDD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29" y="1231899"/>
            <a:ext cx="1804802" cy="1414285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PI CONTROLER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0F2DA830-51DD-4525-ADEB-AA4573565F1E}"/>
              </a:ext>
            </a:extLst>
          </p:cNvPr>
          <p:cNvSpPr txBox="1"/>
          <p:nvPr/>
        </p:nvSpPr>
        <p:spPr>
          <a:xfrm>
            <a:off x="0" y="6411103"/>
            <a:ext cx="1151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https://www.google.com/url?sa=i&amp;url=https%3A%2F%2Flearn.sparkfun.com%2Ftutorials%2Fwhat-is-an-arduino%2Fall&amp;psig=AOvVaw3VCtJNxpeyF02-gl2zLSid&amp;ust=1647367488307000&amp;source=images&amp;cd=vfe&amp;ved=0CAsQjRxqFwoTCKiO5KKYxvYCFQAAAAAdAAAAABAJ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3F812-ADB1-47DD-8A69-87FA01B2878D}"/>
              </a:ext>
            </a:extLst>
          </p:cNvPr>
          <p:cNvSpPr txBox="1"/>
          <p:nvPr/>
        </p:nvSpPr>
        <p:spPr>
          <a:xfrm>
            <a:off x="1193532" y="2054333"/>
            <a:ext cx="678162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PI controller gives required working point of Boost converter.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</a:t>
            </a:r>
            <a:r>
              <a:rPr lang="en-US" sz="2400" baseline="-25000" dirty="0" err="1"/>
              <a:t>p</a:t>
            </a:r>
            <a:r>
              <a:rPr lang="en-US" sz="2400" dirty="0"/>
              <a:t> = Proportional parameter is used to decrease the rise time.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K</a:t>
            </a:r>
            <a:r>
              <a:rPr lang="en-US" sz="2400" baseline="-25000" dirty="0"/>
              <a:t>i</a:t>
            </a:r>
            <a:r>
              <a:rPr lang="en-US" sz="2400" dirty="0"/>
              <a:t> = Integral parameter is used to eliminate the overshoot and settling time.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What is an Arduino? - learn.sparkfun.com">
            <a:extLst>
              <a:ext uri="{FF2B5EF4-FFF2-40B4-BE49-F238E27FC236}">
                <a16:creationId xmlns:a16="http://schemas.microsoft.com/office/drawing/2014/main" id="{04D9C2A1-9195-4A57-BEB7-0D83B5EF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750" y="2656452"/>
            <a:ext cx="2915686" cy="246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C6E70-849E-44DE-A1E9-55617734BAF3}"/>
              </a:ext>
            </a:extLst>
          </p:cNvPr>
          <p:cNvSpPr txBox="1"/>
          <p:nvPr/>
        </p:nvSpPr>
        <p:spPr>
          <a:xfrm>
            <a:off x="11745468" y="6444734"/>
            <a:ext cx="43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94119707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DE9B97-A4B9-E43F-A08F-36CC0336A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8"/>
          <a:stretch/>
        </p:blipFill>
        <p:spPr bwMode="auto">
          <a:xfrm>
            <a:off x="1871580" y="643538"/>
            <a:ext cx="8449939" cy="355704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DC9E4-6AB4-4814-A51E-4539CD9D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905300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PI CONTROLLER DELFINO BOARD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6A6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342E61-29B7-4037-BB38-9EDAE9A9719F}"/>
              </a:ext>
            </a:extLst>
          </p:cNvPr>
          <p:cNvSpPr txBox="1"/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45459727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080A1A-43F2-54AD-B1EF-D81B06B832F9}"/>
              </a:ext>
            </a:extLst>
          </p:cNvPr>
          <p:cNvSpPr txBox="1">
            <a:spLocks/>
          </p:cNvSpPr>
          <p:nvPr/>
        </p:nvSpPr>
        <p:spPr>
          <a:xfrm>
            <a:off x="1237861" y="593087"/>
            <a:ext cx="9716278" cy="909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Univers Condensed" panose="020B0506020202050204" pitchFamily="34" charset="0"/>
              </a:rPr>
              <a:t>PI CONTROLLER OUTPUT</a:t>
            </a:r>
            <a:endParaRPr lang="en-US" sz="4800" b="1" dirty="0">
              <a:solidFill>
                <a:schemeClr val="tx1"/>
              </a:solidFill>
              <a:latin typeface="Univers Condensed" panose="020B05060202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AD0FE-B494-80F2-80B8-01FAA5302AE6}"/>
              </a:ext>
            </a:extLst>
          </p:cNvPr>
          <p:cNvSpPr txBox="1"/>
          <p:nvPr/>
        </p:nvSpPr>
        <p:spPr>
          <a:xfrm>
            <a:off x="11745468" y="6444734"/>
            <a:ext cx="45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Picture 7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6B53B2B9-5165-3561-F49C-A23756F1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48" y="1502229"/>
            <a:ext cx="9771104" cy="47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33081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F8379-CA88-4B49-B6E5-5480056D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1222217"/>
            <a:ext cx="5844466" cy="3513685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400" b="1" dirty="0">
                <a:ea typeface="+mj-lt"/>
                <a:cs typeface="+mj-lt"/>
              </a:rPr>
            </a:br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Members:</a:t>
            </a:r>
            <a: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  <a:t> Talha Ahmed (268569)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  <a:t>                 Syed Mutahir Ali (247727)</a:t>
            </a:r>
            <a:b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</a:br>
            <a:b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Advisor:  </a:t>
            </a:r>
            <a: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  <a:t>Dr. Ammar Hasan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Co-Advisor: </a:t>
            </a:r>
            <a: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  <a:t>Dr. Hasan Arshad Nasir</a:t>
            </a:r>
            <a:br>
              <a:rPr lang="en-US" sz="2400" dirty="0"/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endParaRPr lang="en-US" sz="2000" dirty="0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23E77F3-A71B-436E-8400-0F476D3B9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4" b="259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F025-E4A1-41A8-A601-32DD00824CE9}"/>
              </a:ext>
            </a:extLst>
          </p:cNvPr>
          <p:cNvSpPr txBox="1"/>
          <p:nvPr/>
        </p:nvSpPr>
        <p:spPr>
          <a:xfrm>
            <a:off x="5640309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6B336-A78A-4889-9DE5-7F785BF4BB0D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20804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080A1A-43F2-54AD-B1EF-D81B06B832F9}"/>
              </a:ext>
            </a:extLst>
          </p:cNvPr>
          <p:cNvSpPr txBox="1">
            <a:spLocks/>
          </p:cNvSpPr>
          <p:nvPr/>
        </p:nvSpPr>
        <p:spPr>
          <a:xfrm>
            <a:off x="1237861" y="593087"/>
            <a:ext cx="9716278" cy="909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Univers Condensed" panose="020B0506020202050204" pitchFamily="34" charset="0"/>
              </a:rPr>
              <a:t>PCB CIRCUIT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AD0FE-B494-80F2-80B8-01FAA5302AE6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20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621AD5-57AE-F0AA-F023-ACB5D8EE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574108"/>
            <a:ext cx="9966961" cy="45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7750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52D58B-7F4C-44CD-BB2A-D60C3D7C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96" y="735458"/>
            <a:ext cx="9636208" cy="909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CIRCUIT 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76281-DC29-4FB6-8D90-0C8ACE4E1010}"/>
              </a:ext>
            </a:extLst>
          </p:cNvPr>
          <p:cNvSpPr txBox="1"/>
          <p:nvPr/>
        </p:nvSpPr>
        <p:spPr>
          <a:xfrm>
            <a:off x="11745468" y="6444734"/>
            <a:ext cx="44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21</a:t>
            </a:r>
          </a:p>
        </p:txBody>
      </p:sp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F96CFD0-0C90-4850-D492-D8A84CF2F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59200" y="-1160098"/>
            <a:ext cx="4273600" cy="101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 SPWM INVERTER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DB10C-92F3-4247-8D7B-54258CE86028}"/>
              </a:ext>
            </a:extLst>
          </p:cNvPr>
          <p:cNvSpPr txBox="1"/>
          <p:nvPr/>
        </p:nvSpPr>
        <p:spPr>
          <a:xfrm>
            <a:off x="7772399" y="4627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Sine Wave (PWM)</a:t>
            </a:r>
          </a:p>
        </p:txBody>
      </p:sp>
      <p:pic>
        <p:nvPicPr>
          <p:cNvPr id="1026" name="Picture 2" descr="PWM Inverter Circuit">
            <a:extLst>
              <a:ext uri="{FF2B5EF4-FFF2-40B4-BE49-F238E27FC236}">
                <a16:creationId xmlns:a16="http://schemas.microsoft.com/office/drawing/2014/main" id="{4C9D1FE0-7E4D-4B03-A5C2-81FBF0F6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01" y="2429088"/>
            <a:ext cx="2902797" cy="1926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FB016A-421E-4547-AD52-7CCF10651936}"/>
              </a:ext>
            </a:extLst>
          </p:cNvPr>
          <p:cNvSpPr txBox="1"/>
          <p:nvPr/>
        </p:nvSpPr>
        <p:spPr>
          <a:xfrm>
            <a:off x="1257302" y="298935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Univers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31BCF-A957-4345-9CE7-E0BBFD086820}"/>
              </a:ext>
            </a:extLst>
          </p:cNvPr>
          <p:cNvSpPr txBox="1"/>
          <p:nvPr/>
        </p:nvSpPr>
        <p:spPr>
          <a:xfrm>
            <a:off x="708662" y="2348597"/>
            <a:ext cx="673133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convert dc voltage into ac voltage.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Power Electronic Switches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Switching at high speed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Change's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Uses sinusoidal Pulse Width Modulation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Create approximate sine wave</a:t>
            </a:r>
          </a:p>
          <a:p>
            <a:pPr lvl="1"/>
            <a:endParaRPr lang="en-US" sz="2400" dirty="0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Implementation at high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29C3D-FE09-4643-BAD9-D90C159554C3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68828183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 SPWM INVERTER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3F812-ADB1-47DD-8A69-87FA01B2878D}"/>
              </a:ext>
            </a:extLst>
          </p:cNvPr>
          <p:cNvSpPr txBox="1"/>
          <p:nvPr/>
        </p:nvSpPr>
        <p:spPr>
          <a:xfrm>
            <a:off x="1097280" y="2440163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SPWM is realized by comparing a sine wave reference signal (V</a:t>
            </a:r>
            <a:r>
              <a:rPr lang="en-US" sz="2400" baseline="-25000" dirty="0"/>
              <a:t>r</a:t>
            </a:r>
            <a:r>
              <a:rPr lang="en-US" sz="2400" dirty="0"/>
              <a:t>) with a high frequency triangular wave carrier signal (</a:t>
            </a:r>
            <a:r>
              <a:rPr lang="en-US" sz="2400" dirty="0" err="1"/>
              <a:t>V</a:t>
            </a:r>
            <a:r>
              <a:rPr lang="en-US" sz="2400" baseline="-25000" dirty="0" err="1"/>
              <a:t>c</a:t>
            </a:r>
            <a:r>
              <a:rPr lang="en-U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reference signal is compared with the carrier signal, their intersection determines the switching instants of the inverter switches.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E3D1A-9C50-487A-BFCE-827AAFF9C2A6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113922743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19" y="28541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BLOCK DIAGRAM OF SPWM INVERTER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F5C-CA25-484B-B91C-21E2B3D7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EB11B6B-2701-44E4-9843-806D5863A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5" y="2427686"/>
            <a:ext cx="10058400" cy="3441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5B5A3-CC4B-4C11-803C-40C6A64D7D4E}"/>
              </a:ext>
            </a:extLst>
          </p:cNvPr>
          <p:cNvSpPr txBox="1"/>
          <p:nvPr/>
        </p:nvSpPr>
        <p:spPr>
          <a:xfrm>
            <a:off x="11745468" y="6444734"/>
            <a:ext cx="4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503437027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WHY SPWM ?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3F812-ADB1-47DD-8A69-87FA01B2878D}"/>
              </a:ext>
            </a:extLst>
          </p:cNvPr>
          <p:cNvSpPr txBox="1"/>
          <p:nvPr/>
        </p:nvSpPr>
        <p:spPr>
          <a:xfrm>
            <a:off x="1097280" y="2624829"/>
            <a:ext cx="8460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Controlling inverter output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Square Wave Produced causes greater humming noise which produces heating effect and can result in damage of electrical appliance.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SPWM, output is very close to pure AC current.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08B89-23DC-415D-BA09-A718DCBB4E50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306449647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6951A-30FB-4080-9018-68088E331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1955802"/>
            <a:ext cx="3659246" cy="153459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Univers Condensed" panose="020B0506020202050204" pitchFamily="34" charset="0"/>
              </a:rPr>
              <a:t>SIMULATIONS OF INVERTER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585FDC38-0A30-4C65-81D8-4B3B5E81D1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r="1148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0CFA5-5E66-4A58-BACC-52F2279C109B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661297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DC9E4-6AB4-4814-A51E-4539CD9D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88" y="828218"/>
            <a:ext cx="8705023" cy="909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CIRCUIT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BAC73-1837-4DA5-B8BD-DE0E58EA4DCC}"/>
              </a:ext>
            </a:extLst>
          </p:cNvPr>
          <p:cNvSpPr txBox="1"/>
          <p:nvPr/>
        </p:nvSpPr>
        <p:spPr>
          <a:xfrm>
            <a:off x="11745468" y="6444734"/>
            <a:ext cx="4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27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EA223AA-2569-6906-31CE-4F8EADDE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847214"/>
            <a:ext cx="9804401" cy="41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DC9E4-6AB4-4814-A51E-4539CD9D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04" y="828218"/>
            <a:ext cx="9893300" cy="909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CURRENT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B62FE-ED55-453E-9478-8292B0D7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04" y="1851482"/>
            <a:ext cx="9893300" cy="417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001C6-B1F6-4BF4-B52B-197281A1789F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344152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DC9E4-6AB4-4814-A51E-4539CD9D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49" y="828218"/>
            <a:ext cx="9893299" cy="909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VOLTAGE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1ADB5-6DB3-4F42-BA8C-CDD46617F0AA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29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673C900-517B-2C4C-E185-408A71D3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1" y="1945640"/>
            <a:ext cx="9334500" cy="40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2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a typeface="+mj-lt"/>
                <a:cs typeface="+mj-lt"/>
              </a:rPr>
              <a:t>PROBLEM STATEMENT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6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DC2B861-03C1-423E-8C23-150A1E727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2" b="2"/>
          <a:stretch/>
        </p:blipFill>
        <p:spPr>
          <a:xfrm>
            <a:off x="0" y="16"/>
            <a:ext cx="4580077" cy="6400784"/>
          </a:xfrm>
          <a:prstGeom prst="rect">
            <a:avLst/>
          </a:prstGeom>
        </p:spPr>
      </p:pic>
      <p:cxnSp>
        <p:nvCxnSpPr>
          <p:cNvPr id="50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8EB28-30FD-4496-B781-D12DF0E6ED40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58FC2-A41F-42E1-BDFE-4E747F12FF27}"/>
              </a:ext>
            </a:extLst>
          </p:cNvPr>
          <p:cNvSpPr txBox="1"/>
          <p:nvPr/>
        </p:nvSpPr>
        <p:spPr>
          <a:xfrm>
            <a:off x="5325338" y="3200408"/>
            <a:ext cx="612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Indigenously built VFDs having high boost capability for Electric Vehicles and Solar Pumps.</a:t>
            </a:r>
          </a:p>
        </p:txBody>
      </p:sp>
    </p:spTree>
    <p:extLst>
      <p:ext uri="{BB962C8B-B14F-4D97-AF65-F5344CB8AC3E}">
        <p14:creationId xmlns:p14="http://schemas.microsoft.com/office/powerpoint/2010/main" val="1806418169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DC9E4-6AB4-4814-A51E-4539CD9D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49" y="828218"/>
            <a:ext cx="9893299" cy="909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VOLTAGE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1ADB5-6DB3-4F42-BA8C-CDD46617F0AA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30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8FAB802-0BDA-3F0A-B790-F2105A05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1" y="1801368"/>
            <a:ext cx="9613900" cy="42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DC9E4-6AB4-4814-A51E-4539CD9D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SPWM CONTROL DELFINO BOARD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342E61-29B7-4037-BB38-9EDAE9A9719F}"/>
              </a:ext>
            </a:extLst>
          </p:cNvPr>
          <p:cNvSpPr txBox="1"/>
          <p:nvPr/>
        </p:nvSpPr>
        <p:spPr>
          <a:xfrm>
            <a:off x="11745468" y="6444734"/>
            <a:ext cx="4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31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629F4-DC37-6056-6793-4181DA8B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51" y="1506403"/>
            <a:ext cx="5351227" cy="43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6207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080A1A-43F2-54AD-B1EF-D81B06B832F9}"/>
              </a:ext>
            </a:extLst>
          </p:cNvPr>
          <p:cNvSpPr txBox="1">
            <a:spLocks/>
          </p:cNvSpPr>
          <p:nvPr/>
        </p:nvSpPr>
        <p:spPr>
          <a:xfrm>
            <a:off x="1237861" y="593087"/>
            <a:ext cx="9716278" cy="909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Univers Condensed" panose="020B0506020202050204" pitchFamily="34" charset="0"/>
              </a:rPr>
              <a:t>SPWM CONTROL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AD0FE-B494-80F2-80B8-01FAA5302AE6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32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183D30-0450-14E5-41A4-AC776047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35" y="1502229"/>
            <a:ext cx="9733004" cy="47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375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080A1A-43F2-54AD-B1EF-D81B06B832F9}"/>
              </a:ext>
            </a:extLst>
          </p:cNvPr>
          <p:cNvSpPr txBox="1">
            <a:spLocks/>
          </p:cNvSpPr>
          <p:nvPr/>
        </p:nvSpPr>
        <p:spPr>
          <a:xfrm>
            <a:off x="1237861" y="593087"/>
            <a:ext cx="9716278" cy="909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Univers Condensed" panose="020B0506020202050204" pitchFamily="34" charset="0"/>
              </a:rPr>
              <a:t>SPWM CONTROL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AD0FE-B494-80F2-80B8-01FAA5302AE6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33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E03BD4-E1DD-5D31-B2AD-C6CFF873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96" y="1502229"/>
            <a:ext cx="9729912" cy="47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5776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8" y="286603"/>
            <a:ext cx="996696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SPWM CONTROL OUTPUT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F8794-CB53-4F74-A828-464608F4EEB3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34</a:t>
            </a:r>
          </a:p>
        </p:txBody>
      </p:sp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90654CC-5B41-45D1-E51F-6DCC3122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9" y="2311283"/>
            <a:ext cx="4608664" cy="3082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A1E2-999C-1915-2BAC-A32A145EEDFE}"/>
              </a:ext>
            </a:extLst>
          </p:cNvPr>
          <p:cNvSpPr txBox="1"/>
          <p:nvPr/>
        </p:nvSpPr>
        <p:spPr>
          <a:xfrm>
            <a:off x="1188718" y="5585254"/>
            <a:ext cx="460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S1 and S4 input</a:t>
            </a:r>
          </a:p>
        </p:txBody>
      </p:sp>
      <p:pic>
        <p:nvPicPr>
          <p:cNvPr id="11" name="Picture 10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D860A1F-1FDF-2E96-537A-80BA744E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15" y="2311283"/>
            <a:ext cx="4608664" cy="3082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FE551-4AF4-55AA-08E7-021BAE2C6197}"/>
              </a:ext>
            </a:extLst>
          </p:cNvPr>
          <p:cNvSpPr txBox="1"/>
          <p:nvPr/>
        </p:nvSpPr>
        <p:spPr>
          <a:xfrm>
            <a:off x="6547015" y="5585254"/>
            <a:ext cx="460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S1 and S2 input</a:t>
            </a:r>
          </a:p>
        </p:txBody>
      </p:sp>
    </p:spTree>
    <p:extLst>
      <p:ext uri="{BB962C8B-B14F-4D97-AF65-F5344CB8AC3E}">
        <p14:creationId xmlns:p14="http://schemas.microsoft.com/office/powerpoint/2010/main" val="169396800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080A1A-43F2-54AD-B1EF-D81B06B832F9}"/>
              </a:ext>
            </a:extLst>
          </p:cNvPr>
          <p:cNvSpPr txBox="1">
            <a:spLocks/>
          </p:cNvSpPr>
          <p:nvPr/>
        </p:nvSpPr>
        <p:spPr>
          <a:xfrm>
            <a:off x="1237861" y="593087"/>
            <a:ext cx="9716278" cy="909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Univers Condensed" panose="020B0506020202050204" pitchFamily="34" charset="0"/>
              </a:rPr>
              <a:t>PCB CIRCUIT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AD0FE-B494-80F2-80B8-01FAA5302AE6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35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6C879E-8BE7-5610-24E9-65E64845C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>
          <a:xfrm>
            <a:off x="918518" y="1629732"/>
            <a:ext cx="10354963" cy="45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49582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TARGET CONSUMER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F5C-CA25-484B-B91C-21E2B3D7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35" y="2082893"/>
            <a:ext cx="4339260" cy="646332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1D602-DCCC-436E-8622-EAB366D6CC3E}"/>
              </a:ext>
            </a:extLst>
          </p:cNvPr>
          <p:cNvSpPr txBox="1"/>
          <p:nvPr/>
        </p:nvSpPr>
        <p:spPr>
          <a:xfrm>
            <a:off x="1168818" y="2424482"/>
            <a:ext cx="525923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/>
              </a:rPr>
              <a:t>High Power VFD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Electric Vehicles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Air conditioners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Boilers pumps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Compressors</a:t>
            </a:r>
          </a:p>
          <a:p>
            <a:pPr lvl="1"/>
            <a:endParaRPr lang="en-US" sz="2400" dirty="0"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/>
              </a:rPr>
              <a:t>Agricultural Sector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/>
              </a:rPr>
              <a:t>Water pumping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E45CA1EA-A148-47BD-84B0-2D45810C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263" y="2662059"/>
            <a:ext cx="2810953" cy="2444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23C6B-E82C-480D-955E-D8BD1A760AEF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36391890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SOFTWARES USED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F5C-CA25-484B-B91C-21E2B3D7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2108201"/>
            <a:ext cx="9870708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A7C67BF-CC59-4ABF-934D-FA8938ABA0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14433"/>
          <a:stretch/>
        </p:blipFill>
        <p:spPr>
          <a:xfrm>
            <a:off x="1710464" y="2192541"/>
            <a:ext cx="2341581" cy="163650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A63B75-CB28-42FB-BE08-7100D0AF7A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0" y="2269068"/>
            <a:ext cx="2341581" cy="155998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B3C6B2C-A007-4D57-AC8E-750D74D352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89" y="4310202"/>
            <a:ext cx="2425988" cy="1787312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08AF2B88-B1EF-4E15-8934-0CE5990C9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0" y="4374001"/>
            <a:ext cx="2534805" cy="1655958"/>
          </a:xfrm>
          <a:prstGeom prst="rect">
            <a:avLst/>
          </a:prstGeom>
        </p:spPr>
      </p:pic>
      <p:pic>
        <p:nvPicPr>
          <p:cNvPr id="16" name="Picture 15" descr="A picture containing indoor, light, mouse, accessory&#10;&#10;Description automatically generated">
            <a:extLst>
              <a:ext uri="{FF2B5EF4-FFF2-40B4-BE49-F238E27FC236}">
                <a16:creationId xmlns:a16="http://schemas.microsoft.com/office/drawing/2014/main" id="{AAB59EAD-A685-4E8D-9442-ADD0C8A1F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0" y="3131596"/>
            <a:ext cx="2793739" cy="20349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B53B58-AD87-465E-843B-66C0671B1D4F}"/>
              </a:ext>
            </a:extLst>
          </p:cNvPr>
          <p:cNvSpPr txBox="1"/>
          <p:nvPr/>
        </p:nvSpPr>
        <p:spPr>
          <a:xfrm>
            <a:off x="11745468" y="6444734"/>
            <a:ext cx="44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381492713"/>
      </p:ext>
    </p:extLst>
  </p:cSld>
  <p:clrMapOvr>
    <a:masterClrMapping/>
  </p:clrMapOvr>
  <p:transition spd="slow" advClick="0" advTm="400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REFRENCES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8EF2E-80E4-4CD6-90B6-678C5964E176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63C48-EF5A-4736-BB41-ED9C308E2C76}"/>
              </a:ext>
            </a:extLst>
          </p:cNvPr>
          <p:cNvSpPr txBox="1"/>
          <p:nvPr/>
        </p:nvSpPr>
        <p:spPr>
          <a:xfrm>
            <a:off x="1193532" y="2102376"/>
            <a:ext cx="99621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K. Koyama, Y. Tada and M. Uno, "Highly Extendable Interleaved High Step-Up Boost Converter with Automatic Current Balancing and Reduced Semiconductor Voltage Stresses for Renewable Energy Systems," </a:t>
            </a:r>
            <a:r>
              <a:rPr lang="en-US" sz="2000" b="0" i="1" dirty="0">
                <a:effectLst/>
                <a:latin typeface="+mj-lt"/>
              </a:rPr>
              <a:t>IECON 2020 The 46th Annual Conference of the IEEE Industrial Electronics Society</a:t>
            </a:r>
            <a:r>
              <a:rPr lang="en-US" sz="2000" b="0" i="0" dirty="0">
                <a:effectLst/>
                <a:latin typeface="+mj-lt"/>
              </a:rPr>
              <a:t>, 2020, pp. 1335-1341, </a:t>
            </a:r>
            <a:r>
              <a:rPr lang="en-US" sz="2000" b="0" i="0" dirty="0" err="1">
                <a:effectLst/>
                <a:latin typeface="+mj-lt"/>
              </a:rPr>
              <a:t>doi</a:t>
            </a:r>
            <a:r>
              <a:rPr lang="en-US" sz="2000" b="0" i="0" dirty="0">
                <a:effectLst/>
                <a:latin typeface="+mj-lt"/>
              </a:rPr>
              <a:t>: 10.1109/IECON43393.2020.9254656.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T. Bhattacharjee, M. Jamil and A. Jana, "Design of SPWM based three phase inverter model," </a:t>
            </a:r>
            <a:r>
              <a:rPr lang="en-US" sz="2000" b="0" i="1" dirty="0">
                <a:effectLst/>
                <a:latin typeface="+mj-lt"/>
              </a:rPr>
              <a:t>2018 Technologies for Smart-City Energy Security and Power (ICSESP)</a:t>
            </a:r>
            <a:r>
              <a:rPr lang="en-US" sz="2000" b="0" i="0" dirty="0">
                <a:effectLst/>
                <a:latin typeface="+mj-lt"/>
              </a:rPr>
              <a:t>, 2018, pp. 1-6, </a:t>
            </a:r>
            <a:r>
              <a:rPr lang="en-US" sz="2000" b="0" i="0" dirty="0" err="1">
                <a:effectLst/>
                <a:latin typeface="+mj-lt"/>
              </a:rPr>
              <a:t>doi</a:t>
            </a:r>
            <a:r>
              <a:rPr lang="en-US" sz="2000" b="0" i="0" dirty="0">
                <a:effectLst/>
                <a:latin typeface="+mj-lt"/>
              </a:rPr>
              <a:t>: 10.1109/ICSESP.2018.8376696.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Lakshmanan S.A., B. S. </a:t>
            </a:r>
            <a:r>
              <a:rPr lang="en-US" sz="2000" b="0" i="0" dirty="0" err="1">
                <a:effectLst/>
                <a:latin typeface="+mj-lt"/>
              </a:rPr>
              <a:t>Rajpourhit</a:t>
            </a:r>
            <a:r>
              <a:rPr lang="en-US" sz="2000" b="0" i="0" dirty="0">
                <a:effectLst/>
                <a:latin typeface="+mj-lt"/>
              </a:rPr>
              <a:t> and A. Jain, "Modeling and analysis of 3-phase VSI using SPWM technique for grid connected solar PV system," </a:t>
            </a:r>
            <a:r>
              <a:rPr lang="en-US" sz="2000" b="0" i="1" dirty="0">
                <a:effectLst/>
                <a:latin typeface="+mj-lt"/>
              </a:rPr>
              <a:t>2014 IEEE Students' Conference on Electrical, Electronics and Computer Science</a:t>
            </a:r>
            <a:r>
              <a:rPr lang="en-US" sz="2000" b="0" i="0" dirty="0">
                <a:effectLst/>
                <a:latin typeface="+mj-lt"/>
              </a:rPr>
              <a:t>, 2014, pp. 1-6, </a:t>
            </a:r>
            <a:r>
              <a:rPr lang="en-US" sz="2000" b="0" i="0" dirty="0" err="1">
                <a:effectLst/>
                <a:latin typeface="+mj-lt"/>
              </a:rPr>
              <a:t>doi</a:t>
            </a:r>
            <a:r>
              <a:rPr lang="en-US" sz="2000" b="0" i="0" dirty="0">
                <a:effectLst/>
                <a:latin typeface="+mj-lt"/>
              </a:rPr>
              <a:t>: 10.1109/SCEECS.2014.6804530.</a:t>
            </a:r>
          </a:p>
        </p:txBody>
      </p:sp>
    </p:spTree>
    <p:extLst>
      <p:ext uri="{BB962C8B-B14F-4D97-AF65-F5344CB8AC3E}">
        <p14:creationId xmlns:p14="http://schemas.microsoft.com/office/powerpoint/2010/main" val="4186117785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1104830C-FE54-4016-AA66-F0DFC5E9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1470" y="1371261"/>
            <a:ext cx="10409178" cy="4109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59B85-8827-4B6C-B520-E3EF14EB8C8A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084435695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WHAT IS VFD?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 descr="A picture containing text, indoor, white&#10;&#10;Description automatically generated">
            <a:extLst>
              <a:ext uri="{FF2B5EF4-FFF2-40B4-BE49-F238E27FC236}">
                <a16:creationId xmlns:a16="http://schemas.microsoft.com/office/drawing/2014/main" id="{D5BEC362-0376-4A3E-8C72-913F08EB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60" y="2260824"/>
            <a:ext cx="2693957" cy="2661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7837B8-8169-4710-A9AC-9E324DF1DC13}"/>
              </a:ext>
            </a:extLst>
          </p:cNvPr>
          <p:cNvSpPr txBox="1"/>
          <p:nvPr/>
        </p:nvSpPr>
        <p:spPr>
          <a:xfrm>
            <a:off x="8393234" y="5013650"/>
            <a:ext cx="3246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Variable Frequency Drive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4589F-89A1-4B36-B2A0-869AE48CC0BE}"/>
              </a:ext>
            </a:extLst>
          </p:cNvPr>
          <p:cNvSpPr txBox="1"/>
          <p:nvPr/>
        </p:nvSpPr>
        <p:spPr>
          <a:xfrm>
            <a:off x="0" y="6400800"/>
            <a:ext cx="11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https://upload.wikimedia.org/wikipedia/commons/4/45/Small_variable-frequency_drive.jpg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7A2D34-9AD7-4376-A191-4200B49624C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4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32C0E3B-B645-013C-303D-1BC5CCA04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528844"/>
              </p:ext>
            </p:extLst>
          </p:nvPr>
        </p:nvGraphicFramePr>
        <p:xfrm>
          <a:off x="760095" y="2171699"/>
          <a:ext cx="7425401" cy="400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9761082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52D58B-7F4C-44CD-BB2A-D60C3D7C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96" y="735458"/>
            <a:ext cx="9636208" cy="909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/>
              <a:t>PI CONTROLLER OUTPUT(Voltage Stable)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76281-DC29-4FB6-8D90-0C8ACE4E1010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40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D641C-473C-8CD9-B260-A38B2FA6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96" y="1779270"/>
            <a:ext cx="9636208" cy="4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8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27A5-E0D9-4A4A-98BF-6FBCF98C83FC}"/>
              </a:ext>
            </a:extLst>
          </p:cNvPr>
          <p:cNvSpPr txBox="1"/>
          <p:nvPr/>
        </p:nvSpPr>
        <p:spPr>
          <a:xfrm>
            <a:off x="819150" y="715369"/>
            <a:ext cx="1055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VOLTAGE OUTPUT (INVERTER)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C664-392C-4160-964C-D6A11067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309640"/>
            <a:ext cx="10553700" cy="479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8B8AE-1B5D-45B6-9677-6015E973B82B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19695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27A5-E0D9-4A4A-98BF-6FBCF98C83FC}"/>
              </a:ext>
            </a:extLst>
          </p:cNvPr>
          <p:cNvSpPr txBox="1"/>
          <p:nvPr/>
        </p:nvSpPr>
        <p:spPr>
          <a:xfrm>
            <a:off x="819150" y="715369"/>
            <a:ext cx="1055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CASCADED BOOST CONVERTER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8B8AE-1B5D-45B6-9677-6015E973B82B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42</a:t>
            </a:r>
          </a:p>
        </p:txBody>
      </p:sp>
      <p:pic>
        <p:nvPicPr>
          <p:cNvPr id="8" name="Picture 7" descr="Diagram, schematic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122867" y="2067574"/>
            <a:ext cx="7946265" cy="36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27A5-E0D9-4A4A-98BF-6FBCF98C83FC}"/>
              </a:ext>
            </a:extLst>
          </p:cNvPr>
          <p:cNvSpPr txBox="1"/>
          <p:nvPr/>
        </p:nvSpPr>
        <p:spPr>
          <a:xfrm>
            <a:off x="819150" y="715369"/>
            <a:ext cx="1055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QUADRATIC BOOST CONVERTER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8B8AE-1B5D-45B6-9677-6015E973B82B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43</a:t>
            </a:r>
          </a:p>
        </p:txBody>
      </p:sp>
      <p:pic>
        <p:nvPicPr>
          <p:cNvPr id="9" name="Picture 8" descr="Diagram, schematic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982774" y="2028457"/>
            <a:ext cx="8226452" cy="38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𝑉𝑜𝑢𝑡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𝑉𝑖𝑛</m:t>
                        </m:r>
                      </m:den>
                    </m:f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Limitations: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chemeClr val="tx1"/>
                    </a:solidFill>
                  </a:rPr>
                  <a:t> Each Semiconductor device have high voltage stress.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The electronics component used are of high voltage and current rating.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chemeClr val="tx1"/>
                    </a:solidFill>
                  </a:rPr>
                  <a:t> Unstable output.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b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E6C834-2B7A-5A5B-33BD-37D62B0075CB}"/>
              </a:ext>
            </a:extLst>
          </p:cNvPr>
          <p:cNvSpPr txBox="1"/>
          <p:nvPr/>
        </p:nvSpPr>
        <p:spPr>
          <a:xfrm>
            <a:off x="11745468" y="6444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914686403"/>
      </p:ext>
    </p:extLst>
  </p:cSld>
  <p:clrMapOvr>
    <a:masterClrMapping/>
  </p:clrMapOvr>
  <p:transition spd="slow" advTm="400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27A5-E0D9-4A4A-98BF-6FBCF98C83FC}"/>
              </a:ext>
            </a:extLst>
          </p:cNvPr>
          <p:cNvSpPr txBox="1"/>
          <p:nvPr/>
        </p:nvSpPr>
        <p:spPr>
          <a:xfrm>
            <a:off x="819150" y="715369"/>
            <a:ext cx="1055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Phase Correct PWM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8B8AE-1B5D-45B6-9677-6015E973B82B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45</a:t>
            </a:r>
          </a:p>
        </p:txBody>
      </p:sp>
      <p:pic>
        <p:nvPicPr>
          <p:cNvPr id="8" name="Picture 7" descr="https://1.bp.blogspot.com/-162Z86YVKqE/YPfaWTJ5ynI/AAAAAAAABOw/19CIiNZ_86ggwFhVCSoTimX16R_fMR6AACLcBGAsYHQ/w640-h394/8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2038864"/>
            <a:ext cx="7997780" cy="381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34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27A5-E0D9-4A4A-98BF-6FBCF98C83FC}"/>
              </a:ext>
            </a:extLst>
          </p:cNvPr>
          <p:cNvSpPr txBox="1"/>
          <p:nvPr/>
        </p:nvSpPr>
        <p:spPr>
          <a:xfrm>
            <a:off x="819150" y="715369"/>
            <a:ext cx="1055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FAST PWM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8B8AE-1B5D-45B6-9677-6015E973B82B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F0502020204030204"/>
              </a:rPr>
              <a:t>46</a:t>
            </a:r>
          </a:p>
        </p:txBody>
      </p:sp>
      <p:pic>
        <p:nvPicPr>
          <p:cNvPr id="8" name="Picture 7" descr="Outputs for two particular values of OCRnA and OCRnB.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36" y="2067574"/>
            <a:ext cx="8152327" cy="361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19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10" y="608834"/>
            <a:ext cx="9975582" cy="1135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ACS 712 SENSOR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Buy Current Sensor Module ACS712 30A online at techtonics.in">
            <a:extLst>
              <a:ext uri="{FF2B5EF4-FFF2-40B4-BE49-F238E27FC236}">
                <a16:creationId xmlns:a16="http://schemas.microsoft.com/office/drawing/2014/main" id="{5AFA69D4-6534-477E-B419-297A5E1E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68" y="3039996"/>
            <a:ext cx="2787014" cy="20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CB8E3D-451F-457C-A9CB-5BF1CF0B0F65}"/>
              </a:ext>
            </a:extLst>
          </p:cNvPr>
          <p:cNvSpPr txBox="1"/>
          <p:nvPr/>
        </p:nvSpPr>
        <p:spPr>
          <a:xfrm>
            <a:off x="1193532" y="2301664"/>
            <a:ext cx="664644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Protectionary circuit for converter.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Acs712 sensor is used for this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Working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If current in circuit exceed set limit Arduino off the mosfet.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Under normal condition mosfet is on.</a:t>
            </a:r>
          </a:p>
          <a:p>
            <a:endParaRPr lang="en-US" dirty="0"/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991B042A-C8FE-419A-83BE-A4AFED3D0996}"/>
              </a:ext>
            </a:extLst>
          </p:cNvPr>
          <p:cNvSpPr txBox="1"/>
          <p:nvPr/>
        </p:nvSpPr>
        <p:spPr>
          <a:xfrm>
            <a:off x="0" y="6411103"/>
            <a:ext cx="1151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https://www.google.com/url?sa=i&amp;url=https%3A%2F%2Fwww.techtonics.in%2Fcurrent-sensor-module-acs712-30a&amp;psig=AOvVaw3OJlf5MaVa3pJHFtAAGAN_&amp;ust=1647364883151000&amp;source=images&amp;cd=vfe&amp;ved=0CAsQjRxqFwoTCNCBwceOxvYCFQAAAAAdAAAAABAz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22D4-899F-4042-ADE9-AFCB1A6F5578}"/>
              </a:ext>
            </a:extLst>
          </p:cNvPr>
          <p:cNvSpPr txBox="1"/>
          <p:nvPr/>
        </p:nvSpPr>
        <p:spPr>
          <a:xfrm>
            <a:off x="11745468" y="6444734"/>
            <a:ext cx="4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4159358882"/>
      </p:ext>
    </p:extLst>
  </p:cSld>
  <p:clrMapOvr>
    <a:masterClrMapping/>
  </p:clrMapOvr>
  <p:transition spd="slow" advClick="0" advTm="400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546862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Delfino Board – Rs. 13,000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PCB – Rs. 4,000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MOSFETs – Rs. 1600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Diodes – Rs. 390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Capacitors – Rs. 690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Inductors – Rs. 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5DA72-1F8E-41DF-AA7A-6BE742701C5B}"/>
              </a:ext>
            </a:extLst>
          </p:cNvPr>
          <p:cNvSpPr txBox="1"/>
          <p:nvPr/>
        </p:nvSpPr>
        <p:spPr>
          <a:xfrm>
            <a:off x="11745468" y="64447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48</a:t>
            </a:r>
          </a:p>
        </p:txBody>
      </p:sp>
      <p:pic>
        <p:nvPicPr>
          <p:cNvPr id="1028" name="Picture 4" descr="Value-based Pricing Requires Value-based Innovations | إبداع مصر">
            <a:extLst>
              <a:ext uri="{FF2B5EF4-FFF2-40B4-BE49-F238E27FC236}">
                <a16:creationId xmlns:a16="http://schemas.microsoft.com/office/drawing/2014/main" id="{7CBC05C4-70E0-40AB-9EFA-35FF2B4E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2386117"/>
            <a:ext cx="4056063" cy="32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9FBF9E3F-1968-4C26-BD6C-34644D0E2A73}"/>
              </a:ext>
            </a:extLst>
          </p:cNvPr>
          <p:cNvSpPr txBox="1"/>
          <p:nvPr/>
        </p:nvSpPr>
        <p:spPr>
          <a:xfrm>
            <a:off x="0" y="6523683"/>
            <a:ext cx="1151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https://egyptinnovate.com/sites/default/files/blog/images/Perezbox-Pricing.jpg</a:t>
            </a:r>
          </a:p>
        </p:txBody>
      </p:sp>
    </p:spTree>
    <p:extLst>
      <p:ext uri="{BB962C8B-B14F-4D97-AF65-F5344CB8AC3E}">
        <p14:creationId xmlns:p14="http://schemas.microsoft.com/office/powerpoint/2010/main" val="2146839059"/>
      </p:ext>
    </p:extLst>
  </p:cSld>
  <p:clrMapOvr>
    <a:masterClrMapping/>
  </p:clrMapOvr>
  <p:transition spd="slow" advTm="4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GOALS AND OBJECTIVES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EEDD8-670A-409C-8C66-6B4CD7D07761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5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3D6727-6841-BDC6-EB6D-316265E13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565936"/>
              </p:ext>
            </p:extLst>
          </p:nvPr>
        </p:nvGraphicFramePr>
        <p:xfrm>
          <a:off x="1046375" y="620392"/>
          <a:ext cx="10310473" cy="688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649838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BLOCK DIAGRAM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F5C-CA25-484B-B91C-21E2B3D7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EEDD8-670A-409C-8C66-6B4CD7D07761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ranklin Gothic Book" panose="020F0502020204030204"/>
              </a:rPr>
              <a:t>6</a:t>
            </a:r>
            <a:endParaRPr lang="en-US" dirty="0">
              <a:solidFill>
                <a:schemeClr val="bg1"/>
              </a:solidFill>
              <a:latin typeface="Franklin Gothic Book" panose="020F0502020204030204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9D1F792-0A8C-4A92-956C-4542BFDA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7" y="2150534"/>
            <a:ext cx="10099406" cy="36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786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BOOST CONVERTER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9727E3-FBE3-408A-82CA-410E1F0423FB}"/>
              </a:ext>
            </a:extLst>
          </p:cNvPr>
          <p:cNvSpPr txBox="1"/>
          <p:nvPr/>
        </p:nvSpPr>
        <p:spPr>
          <a:xfrm>
            <a:off x="1097280" y="2193421"/>
            <a:ext cx="5729648" cy="90169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boost converter step up input dc voltage.</a:t>
            </a:r>
          </a:p>
        </p:txBody>
      </p:sp>
      <p:pic>
        <p:nvPicPr>
          <p:cNvPr id="6" name="Picture 6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A19A3979-81E8-44E4-B492-A168A5EF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55" y="2644270"/>
            <a:ext cx="3558225" cy="1702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0F2DA830-51DD-4525-ADEB-AA4573565F1E}"/>
              </a:ext>
            </a:extLst>
          </p:cNvPr>
          <p:cNvSpPr txBox="1"/>
          <p:nvPr/>
        </p:nvSpPr>
        <p:spPr>
          <a:xfrm>
            <a:off x="0" y="6411103"/>
            <a:ext cx="11513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https://components101.com/asset/sites/default/files/components/Boost-Converter.png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C0E6-E631-469D-BA6E-803BD4ED7769}"/>
              </a:ext>
            </a:extLst>
          </p:cNvPr>
          <p:cNvSpPr txBox="1"/>
          <p:nvPr/>
        </p:nvSpPr>
        <p:spPr>
          <a:xfrm>
            <a:off x="7969771" y="454714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Simple Boost Converter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C6D84-48B3-406D-8EDB-408F594255D5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7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BB99FB3-B812-1DD2-6B58-E6A3C9A0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41577"/>
              </p:ext>
            </p:extLst>
          </p:nvPr>
        </p:nvGraphicFramePr>
        <p:xfrm>
          <a:off x="1408638" y="3390475"/>
          <a:ext cx="5601762" cy="281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81">
                  <a:extLst>
                    <a:ext uri="{9D8B030D-6E8A-4147-A177-3AD203B41FA5}">
                      <a16:colId xmlns:a16="http://schemas.microsoft.com/office/drawing/2014/main" val="2282807706"/>
                    </a:ext>
                  </a:extLst>
                </a:gridCol>
                <a:gridCol w="2800881">
                  <a:extLst>
                    <a:ext uri="{9D8B030D-6E8A-4147-A177-3AD203B41FA5}">
                      <a16:colId xmlns:a16="http://schemas.microsoft.com/office/drawing/2014/main" val="583116452"/>
                    </a:ext>
                  </a:extLst>
                </a:gridCol>
              </a:tblGrid>
              <a:tr h="4028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192W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66857"/>
                  </a:ext>
                </a:extLst>
              </a:tr>
              <a:tr h="4028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Voltage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93626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24V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04703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400V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4980"/>
                  </a:ext>
                </a:extLst>
              </a:tr>
              <a:tr h="4028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84461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74206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0.48A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4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98178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WHY INTERLEAVED BOOST CONVERTER?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3F812-ADB1-47DD-8A69-87FA01B2878D}"/>
              </a:ext>
            </a:extLst>
          </p:cNvPr>
          <p:cNvSpPr txBox="1"/>
          <p:nvPr/>
        </p:nvSpPr>
        <p:spPr>
          <a:xfrm>
            <a:off x="1097280" y="2375522"/>
            <a:ext cx="6297433" cy="362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Advantage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 of design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ighly flexible.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utomatic current balancing.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educed voltage stresses of semiconductor.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Increase current capability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Increase number of phases.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Increase output voltage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Increase number of stages.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F5C9-4801-48B3-AB35-45D1171A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002" y="2507058"/>
            <a:ext cx="3724605" cy="3247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85F879-E830-41BF-840B-08CC3C24972F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67526793"/>
      </p:ext>
    </p:extLst>
  </p:cSld>
  <p:clrMapOvr>
    <a:masterClrMapping/>
  </p:clrMapOvr>
  <p:transition spd="slow" advClick="0" advTm="8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E1781-A141-4D5D-9639-B14ADA2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 INTERLEAVED BOOST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8E3786-D97D-4243-9E5F-FF2C96068793}"/>
                  </a:ext>
                </a:extLst>
              </p:cNvPr>
              <p:cNvSpPr txBox="1"/>
              <p:nvPr/>
            </p:nvSpPr>
            <p:spPr>
              <a:xfrm>
                <a:off x="1188720" y="2150906"/>
                <a:ext cx="9966960" cy="115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Output Conversion Ratio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baseline="-25000" smtClean="0"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𝑽𝒊𝒏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8E3786-D97D-4243-9E5F-FF2C96068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2150906"/>
                <a:ext cx="9966960" cy="1150700"/>
              </a:xfrm>
              <a:prstGeom prst="rect">
                <a:avLst/>
              </a:prstGeom>
              <a:blipFill>
                <a:blip r:embed="rId2"/>
                <a:stretch>
                  <a:fillRect l="-917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7C73F23-81B1-414B-BBDA-191707628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15060"/>
                  </p:ext>
                </p:extLst>
              </p:nvPr>
            </p:nvGraphicFramePr>
            <p:xfrm>
              <a:off x="1993900" y="3583671"/>
              <a:ext cx="8344350" cy="2320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080">
                      <a:extLst>
                        <a:ext uri="{9D8B030D-6E8A-4147-A177-3AD203B41FA5}">
                          <a16:colId xmlns:a16="http://schemas.microsoft.com/office/drawing/2014/main" val="2433346945"/>
                        </a:ext>
                      </a:extLst>
                    </a:gridCol>
                    <a:gridCol w="828125">
                      <a:extLst>
                        <a:ext uri="{9D8B030D-6E8A-4147-A177-3AD203B41FA5}">
                          <a16:colId xmlns:a16="http://schemas.microsoft.com/office/drawing/2014/main" val="3690451786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3564003554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157916859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3350470460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3847600174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1327909478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 VOLT-AMP STRESSES OF THE PROPOSED CONVERTER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278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-25000" dirty="0"/>
                            <a:t>MOSFET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aseline="-25000" dirty="0"/>
                            <a:t>DIODES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327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3p-4s</a:t>
                          </a:r>
                        </a:p>
                        <a:p>
                          <a:pPr algn="ctr"/>
                          <a:r>
                            <a:rPr lang="en-US" dirty="0"/>
                            <a:t>topology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  <a:r>
                            <a:rPr lang="en-US" baseline="-25000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9485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  <a:r>
                            <a:rPr lang="en-US" baseline="-25000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1800" b="0" i="1" baseline="-25000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1800" b="0" i="1" baseline="-25000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28962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r>
                            <a:rPr lang="en-US" baseline="-25000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800" b="0" i="1" baseline="-25000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800" b="0" i="1" baseline="-25000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800" b="0" i="1" baseline="-25000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800" b="0" i="1" baseline="-25000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178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7C73F23-81B1-414B-BBDA-191707628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15060"/>
                  </p:ext>
                </p:extLst>
              </p:nvPr>
            </p:nvGraphicFramePr>
            <p:xfrm>
              <a:off x="1993900" y="3583671"/>
              <a:ext cx="8344350" cy="2320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080">
                      <a:extLst>
                        <a:ext uri="{9D8B030D-6E8A-4147-A177-3AD203B41FA5}">
                          <a16:colId xmlns:a16="http://schemas.microsoft.com/office/drawing/2014/main" val="2433346945"/>
                        </a:ext>
                      </a:extLst>
                    </a:gridCol>
                    <a:gridCol w="828125">
                      <a:extLst>
                        <a:ext uri="{9D8B030D-6E8A-4147-A177-3AD203B41FA5}">
                          <a16:colId xmlns:a16="http://schemas.microsoft.com/office/drawing/2014/main" val="3690451786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3564003554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157916859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3350470460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3847600174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1327909478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 VOLT-AMP STRESSES OF THE PROPOSED CONVERTER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278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-25000" dirty="0"/>
                            <a:t>MOSFET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aseline="-25000" dirty="0"/>
                            <a:t>DIODES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327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3p-4s</a:t>
                          </a:r>
                        </a:p>
                        <a:p>
                          <a:pPr algn="ctr"/>
                          <a:r>
                            <a:rPr lang="en-US" dirty="0"/>
                            <a:t>topology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  <a:r>
                            <a:rPr lang="en-US" baseline="-25000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r>
                            <a:rPr lang="en-US" baseline="-25000" dirty="0"/>
                            <a:t>j4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948558"/>
                      </a:ext>
                    </a:extLst>
                  </a:tr>
                  <a:tr h="6050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  <a:r>
                            <a:rPr lang="en-US" baseline="-25000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780" t="-187000" r="-401951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780" t="-187000" r="-301951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588" t="-187000" r="-203431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8293" t="-187000" r="-102439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293" t="-187000" r="-2439" b="-1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289627"/>
                      </a:ext>
                    </a:extLst>
                  </a:tr>
                  <a:tr h="6031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r>
                            <a:rPr lang="en-US" baseline="-25000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780" t="-289899" r="-40195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780" t="-289899" r="-30195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588" t="-289899" r="-20343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8293" t="-289899" r="-102439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293" t="-289899" r="-2439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7839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615E2C-BB7A-456C-9996-6E5360969D08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F050202020403020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3088781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4733</TotalTime>
  <Words>992</Words>
  <Application>Microsoft Office PowerPoint</Application>
  <PresentationFormat>Widescreen</PresentationFormat>
  <Paragraphs>224</Paragraphs>
  <Slides>48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Bookman Old Style</vt:lpstr>
      <vt:lpstr>Calibri</vt:lpstr>
      <vt:lpstr>Cambria Math</vt:lpstr>
      <vt:lpstr>Franklin Gothic Book</vt:lpstr>
      <vt:lpstr>Times New Roman</vt:lpstr>
      <vt:lpstr>Univers</vt:lpstr>
      <vt:lpstr>Univers Condensed</vt:lpstr>
      <vt:lpstr>Wingdings</vt:lpstr>
      <vt:lpstr>RetrospectVTI</vt:lpstr>
      <vt:lpstr>RetrospectVTI</vt:lpstr>
      <vt:lpstr>RetrospectVTI</vt:lpstr>
      <vt:lpstr>CONSTRUCTION OF VARIABLE FREQUENCY DRIVE FOR THREE-PHASE INDUCTION MOTOR  </vt:lpstr>
      <vt:lpstr> Members: Talha Ahmed (268569)                  Syed Mutahir Ali (247727)  Advisor:  Dr. Ammar Hasan  Co-Advisor: Dr. Hasan Arshad Nasir   </vt:lpstr>
      <vt:lpstr>PROBLEM STATEMENT</vt:lpstr>
      <vt:lpstr>WHAT IS VFD?</vt:lpstr>
      <vt:lpstr>GOALS AND OBJECTIVES</vt:lpstr>
      <vt:lpstr>BLOCK DIAGRAM</vt:lpstr>
      <vt:lpstr>BOOST CONVERTER</vt:lpstr>
      <vt:lpstr>WHY INTERLEAVED BOOST CONVERTER?</vt:lpstr>
      <vt:lpstr> INTERLEAVED BOOST</vt:lpstr>
      <vt:lpstr>CIRCUIT DESIGN PROTEUS</vt:lpstr>
      <vt:lpstr>SIMULATIONS OF BOOST CONVERTER</vt:lpstr>
      <vt:lpstr>PowerPoint Presentation</vt:lpstr>
      <vt:lpstr>PowerPoint Presentation</vt:lpstr>
      <vt:lpstr>PowerPoint Presentation</vt:lpstr>
      <vt:lpstr>VOLTAGE OUTPUT</vt:lpstr>
      <vt:lpstr>CURRENT OUTPUT</vt:lpstr>
      <vt:lpstr>PI CONTROLER</vt:lpstr>
      <vt:lpstr>PI CONTROLLER DELFINO BOARD</vt:lpstr>
      <vt:lpstr>PowerPoint Presentation</vt:lpstr>
      <vt:lpstr>PowerPoint Presentation</vt:lpstr>
      <vt:lpstr>CIRCUIT PROTOTYPE</vt:lpstr>
      <vt:lpstr> SPWM INVERTER</vt:lpstr>
      <vt:lpstr> SPWM INVERTER</vt:lpstr>
      <vt:lpstr>BLOCK DIAGRAM OF SPWM INVERTER</vt:lpstr>
      <vt:lpstr>WHY SPWM ?</vt:lpstr>
      <vt:lpstr>SIMULATIONS OF INVERTER</vt:lpstr>
      <vt:lpstr>CIRCUIT DIAGRAM</vt:lpstr>
      <vt:lpstr>CURRENT OUTPUT</vt:lpstr>
      <vt:lpstr>VOLTAGE OUTPUT</vt:lpstr>
      <vt:lpstr>VOLTAGE OUTPUT</vt:lpstr>
      <vt:lpstr>SPWM CONTROL DELFINO BOARD</vt:lpstr>
      <vt:lpstr>PowerPoint Presentation</vt:lpstr>
      <vt:lpstr>PowerPoint Presentation</vt:lpstr>
      <vt:lpstr>SPWM CONTROL OUTPUT</vt:lpstr>
      <vt:lpstr>PowerPoint Presentation</vt:lpstr>
      <vt:lpstr>TARGET CONSUMER</vt:lpstr>
      <vt:lpstr>SOFTWARES USED</vt:lpstr>
      <vt:lpstr>REFRENCES</vt:lpstr>
      <vt:lpstr>PowerPoint Presentation</vt:lpstr>
      <vt:lpstr>PI CONTROLLER OUTPUT(Voltage Stable)</vt:lpstr>
      <vt:lpstr>PowerPoint Presentation</vt:lpstr>
      <vt:lpstr>PowerPoint Presentation</vt:lpstr>
      <vt:lpstr>PowerPoint Presentation</vt:lpstr>
      <vt:lpstr>CONTINUED</vt:lpstr>
      <vt:lpstr>PowerPoint Presentation</vt:lpstr>
      <vt:lpstr>PowerPoint Presentation</vt:lpstr>
      <vt:lpstr>ACS 712 SENSOR</vt:lpstr>
      <vt:lpstr>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Mutahir Ali</dc:creator>
  <cp:lastModifiedBy>Syed Mutahir Ali</cp:lastModifiedBy>
  <cp:revision>780</cp:revision>
  <dcterms:created xsi:type="dcterms:W3CDTF">2021-05-26T14:10:58Z</dcterms:created>
  <dcterms:modified xsi:type="dcterms:W3CDTF">2022-06-13T16:39:43Z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(2)4VStPBd3LTxkqTB3SZSiy6ZeCWtWTW4gpU2v7TR+BQggCwPXjWw0IgvUwfq1YSfsTYH3O7OX
zJe3x7H2Oz9jIGXOhx9uPqVmdUpnAPY7Gk7o6vdtE94zUGNok4muTnSdsLe8lxGRfDGH0PIE
GR3r3VEAa0LhxvsyEnPgxIGLTwlhcHvB4NxxRowTG2d4mhuyCL2wcpcbIUMj7csba+S+SEI2
vx30zmSaLIwoTQ/+JA</vt:lpwstr>
  </property>
  <property fmtid="{D5CDD505-2E9C-101B-9397-08002B2CF9AE}" pid="3" name="_2015_ms_pID_7253431">
    <vt:lpwstr>M2zHlxfnJlDsnJdMTiJlWpXQFecUgGCS8XY7K4jbJOjZjuwbQylK8k
LOWtfzpG9KNWJVBr88siGTIAbNEkiCoGslofOh3T2nDKRXDmu0QHkTKyDieMZatX10fyj7im
wh7kPAnM2cgr0LbsZbQzU/1BFu/OlnfK6Kgg7AEdsXmt0Z2QhWKhHi7qb2oocym+QEoQchEl
OSe6YMDsldOZsPjg</vt:lpwstr>
  </property>
</Properties>
</file>