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  <p:sldMasterId id="2147484266" r:id="rId2"/>
  </p:sldMasterIdLst>
  <p:sldIdLst>
    <p:sldId id="257" r:id="rId3"/>
    <p:sldId id="258" r:id="rId4"/>
    <p:sldId id="259" r:id="rId5"/>
    <p:sldId id="260" r:id="rId6"/>
    <p:sldId id="262" r:id="rId7"/>
    <p:sldId id="291" r:id="rId8"/>
    <p:sldId id="267" r:id="rId9"/>
    <p:sldId id="261" r:id="rId10"/>
    <p:sldId id="293" r:id="rId11"/>
    <p:sldId id="277" r:id="rId12"/>
    <p:sldId id="278" r:id="rId13"/>
    <p:sldId id="279" r:id="rId14"/>
    <p:sldId id="284" r:id="rId15"/>
    <p:sldId id="283" r:id="rId16"/>
    <p:sldId id="282" r:id="rId17"/>
    <p:sldId id="286" r:id="rId18"/>
    <p:sldId id="287" r:id="rId19"/>
    <p:sldId id="263" r:id="rId20"/>
    <p:sldId id="290" r:id="rId21"/>
    <p:sldId id="264" r:id="rId22"/>
    <p:sldId id="292" r:id="rId23"/>
    <p:sldId id="294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7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25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6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90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3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9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46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0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80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1B2-2D64-5A39-1F74-2E4700D9A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7052-7B96-EBAB-8948-FC2389796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2295-FCB8-0278-68D8-1904284D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C00C-517B-FFD4-5BEA-181F59D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52F7-3FF4-180D-F2D8-E06EF0DF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0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C260-F3F6-805D-9BFA-03A4C2B6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A0DD-E930-9D87-9C29-8DDA5737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3BFF-94E2-B7AC-51C1-A73622E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FFDE-9BEB-F650-48E3-733F2CE5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AACA-875A-85FA-DA42-107024C7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5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62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833-A589-D05A-655D-AAD5097C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A7C3-ECF9-1EA1-7D77-79256244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E951-BE90-42F4-5078-5A8A250D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5EB8-6579-291A-DCB1-A4E1D4DC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1B61-6D9C-C0F5-0002-C2F11F2C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68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734-B4AA-9DFB-9A68-8F5CA5C1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3EC9-FAC0-8C35-E99F-317D9B356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B3C35-9E35-31D9-5E6F-880928C5C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A356-9D4A-FF91-06CB-24FFF753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5307C-0FB5-CB77-86AE-F98911B6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9322-F019-A3A3-6FBD-615BF9E2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9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0B5C-6F86-9A95-11C7-5AD7E88E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9B4D8-CF37-8CDE-566A-8AC5A88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047A-6F3C-DF34-8A16-925EB4D8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FEA47-F9D9-F5F5-6AE9-942897AFF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36C11-873B-4C17-6C92-F8AC5950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74CE9-F9EA-AD2B-7228-A507FD79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F75CF-2A59-2165-70A4-C71929AB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B5C9F-DC84-C5BA-7CCF-813AB4F3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71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1CE4-48E8-A8F0-0F9B-2121E7EA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A9BA9-7DFD-9FEE-6507-1F9F5863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DA781-6A89-FC1C-07A8-4E91BB3D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6B7C-7401-5071-96D8-BE64E36F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10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44AB2-94B9-128B-78D1-229F229F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2E6C0-541E-2DCB-A002-764E2612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859C-90AB-1232-838B-0192A0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5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A03-F617-F271-6D2E-3F6E0AFE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8AA4-E5B5-5908-8F36-E032E636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5615-224F-04BF-ED60-A76CAF7C5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2E66-1527-1D06-0906-29567EE6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3D908-25B0-8629-EA1E-08410B19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AE1-ED64-A5B4-51C6-71EB96A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48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8CBB-8F06-8492-CE32-9AD5B29E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37C12-86FC-F19A-9673-EA3C8D3A9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FE1BA-ABE5-3AD8-7493-9D063720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280B4-82DE-054C-F8F5-3ECFC6D7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0F619-4431-D040-026A-E9BAE7DB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8946-8735-CDE5-0F94-A1FA4E9D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1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E30A-A2AE-D4B2-0E72-8AC92D1E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F1A95-C953-DEE4-C380-8628FB49F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9998-5A3C-F2AA-0409-8F40811D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2237-46EF-996D-3D10-EA634922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8D16-9CAB-41A1-02ED-1B0432E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40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649B2-7F95-1A0F-8BA2-37B89F967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0718-CAB4-B45F-2287-F6DA84259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E52-B3C1-1E1E-F84A-934E294D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B95D-FB5B-C128-F428-BDFB4BB6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654F-744C-AE4A-50E9-E57E7E2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7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5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5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1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6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0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86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76C10-8DCB-C685-9CCE-E5469494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C347-93BC-86F9-BA46-34C2386F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84A7-A4D9-16CD-3E4D-E5B7CDF42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D911-227A-47DA-8A20-1549B5E65D6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B1DD-8DB9-1030-E1EA-34655D10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D229-5BE5-B1CB-822F-36269B797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F504-29A2-4DC4-988D-A1A02ADFD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906602_Securing_Wireless_Sensors_in_Military_Applications_through_Resilient_Authentication_Mechanism" TargetMode="External" /><Relationship Id="rId1" Type="http://schemas.openxmlformats.org/officeDocument/2006/relationships/slideLayout" Target="../slideLayouts/slideLayout1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3hAExwK41x-gHVQGbLvMAs_HofkgE-V/view?usp=drivesdk" TargetMode="External" /><Relationship Id="rId1" Type="http://schemas.openxmlformats.org/officeDocument/2006/relationships/slideLayout" Target="../slideLayouts/slideLayout2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2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439E-CE16-7601-419B-5E75EEBA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5" y="360854"/>
            <a:ext cx="8829368" cy="2895108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K.RAMAKRISHNAN COLLEGE OF ENGINEERING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(Autonomous)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Accredited by NAAC with - 'A' Grade, NBA Accreditation of EEE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</a:b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DEPARTMENT OF ELRCTRICAL AND ELECTRONICS ENGINEERING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CB21B-230D-8360-D90C-DD6F0FA2B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341" y="2382346"/>
            <a:ext cx="9122809" cy="4114800"/>
          </a:xfrm>
        </p:spPr>
        <p:txBody>
          <a:bodyPr>
            <a:normAutofit/>
          </a:bodyPr>
          <a:lstStyle/>
          <a:p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BATCH NO :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lang="en-US" sz="24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 WIRELESS BASED AUTHENTICATION OF WEAPONS AND ITS CONTROL SYSTEM 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A.SUBRAMANIYA SIVA.,M.E.,(Ph.D.,)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HOD/EEE</a:t>
            </a:r>
            <a:endParaRPr lang="en-US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 and  Electronics  Engineering</a:t>
            </a:r>
            <a:endParaRPr lang="en-US" sz="2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. Ramakrishnan College of Engineering,</a:t>
            </a:r>
            <a:endParaRPr lang="en-US" sz="2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(Autonomous) Tiruchirappalli – 621 112</a:t>
            </a:r>
            <a:endParaRPr lang="en-US" sz="26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5;p1" descr="Image result for k.ramakrishnan college of engineering">
            <a:extLst>
              <a:ext uri="{FF2B5EF4-FFF2-40B4-BE49-F238E27FC236}">
                <a16:creationId xmlns:a16="http://schemas.microsoft.com/office/drawing/2014/main" id="{26CCDEF2-21EE-F1C5-66C1-2BDB0669115E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83429" y="695327"/>
            <a:ext cx="1361912" cy="13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283F5-CD23-37E2-A92C-9C7F7C51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6723" y="776618"/>
            <a:ext cx="1466231" cy="144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BE1F8B-7B50-433A-6327-7AE7BE1693F7}"/>
              </a:ext>
            </a:extLst>
          </p:cNvPr>
          <p:cNvSpPr txBox="1"/>
          <p:nvPr/>
        </p:nvSpPr>
        <p:spPr>
          <a:xfrm>
            <a:off x="11385460" y="6312480"/>
            <a:ext cx="47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387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06E2A-1B2C-1E76-A677-54B83B981F44}"/>
              </a:ext>
            </a:extLst>
          </p:cNvPr>
          <p:cNvSpPr txBox="1"/>
          <p:nvPr/>
        </p:nvSpPr>
        <p:spPr>
          <a:xfrm>
            <a:off x="3834581" y="422787"/>
            <a:ext cx="5309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891AB-ED53-B5FC-1F7D-5E9D588ACE46}"/>
              </a:ext>
            </a:extLst>
          </p:cNvPr>
          <p:cNvSpPr txBox="1"/>
          <p:nvPr/>
        </p:nvSpPr>
        <p:spPr>
          <a:xfrm>
            <a:off x="550606" y="1130673"/>
            <a:ext cx="1151357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 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is a popular microcontroller board based on the ATmega328P microcontroller. It is the flagship board of the Arduino platform and is widely used in hobbyist projects, prototyping, and education.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:</a:t>
            </a:r>
            <a:r>
              <a:rPr lang="en-IN" sz="2400"/>
              <a:t>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heart of the Arduino Uno is the 8 bits ATmega328P microcontroller, which contains a CPU, memory, digital and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I/O pins, timers, and communication interfaces.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Pins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Arduino Uno has a total of 14 digital input/output (I/O) pins, of which 6 can be used as PWM (Pulse Width Modulation) outputs, and 6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input pins.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board can be powered via a USB connection or an external power supply (7-12V DC). It has an onboard voltage regulator that provides a stable 5V supply for the microcontroller and other components.</a:t>
            </a:r>
          </a:p>
          <a:p>
            <a:pPr algn="just"/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E79B-FDF6-B380-9BD4-BFC3C6758299}"/>
              </a:ext>
            </a:extLst>
          </p:cNvPr>
          <p:cNvSpPr txBox="1"/>
          <p:nvPr/>
        </p:nvSpPr>
        <p:spPr>
          <a:xfrm>
            <a:off x="11316929" y="6208986"/>
            <a:ext cx="49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063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94109-34AA-009D-B84B-056A3CE9A8D2}"/>
              </a:ext>
            </a:extLst>
          </p:cNvPr>
          <p:cNvSpPr txBox="1"/>
          <p:nvPr/>
        </p:nvSpPr>
        <p:spPr>
          <a:xfrm>
            <a:off x="776749" y="255639"/>
            <a:ext cx="110809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USB Interface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Arduino Uno features a USB interface that allows it to communicate with a computer for programming and serial communication. It uses a standard USB Type-B connector.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ATmega328P microcontroller on the Arduino Uno has 32KB of flash memory, of which around 0.5KB is used by the bootloader.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Speed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microcontroller operates at a clock speed of 16 MHz, providing sufficient processing power for a wide range of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Arduino Uno can be programmed using the Arduino Integrated Development Environment (IDE), which is based on the C and C++ programming languages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00E0FF-F15A-A5DC-8357-4C8DC229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77" y="3961933"/>
            <a:ext cx="5073445" cy="28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EDCE1-2839-D414-CFA1-EBC09D1FA6B6}"/>
              </a:ext>
            </a:extLst>
          </p:cNvPr>
          <p:cNvSpPr txBox="1"/>
          <p:nvPr/>
        </p:nvSpPr>
        <p:spPr>
          <a:xfrm>
            <a:off x="11459496" y="6233029"/>
            <a:ext cx="7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122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83EBA-DFA0-A594-9461-5AE03050E77E}"/>
              </a:ext>
            </a:extLst>
          </p:cNvPr>
          <p:cNvSpPr txBox="1"/>
          <p:nvPr/>
        </p:nvSpPr>
        <p:spPr>
          <a:xfrm>
            <a:off x="4208206" y="422787"/>
            <a:ext cx="49357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48C38-71C5-F4E9-FD01-789B736A0C64}"/>
              </a:ext>
            </a:extLst>
          </p:cNvPr>
          <p:cNvSpPr txBox="1"/>
          <p:nvPr/>
        </p:nvSpPr>
        <p:spPr>
          <a:xfrm>
            <a:off x="688258" y="1288025"/>
            <a:ext cx="112677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term "16x2" refers to the dimensions of the LCD display, indicating it has 16 characters per row and 2 rows of characters.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 LCD (Liquid Crystal Display) technology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They consist of liquid crystal molecules sandwiched between two polarized glass layers.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Capacity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With 16 characters per row and 2 rows, the display can show up to 32 characters simultaneously.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Voltage Requirement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LCD displays usually require a specific voltage level to operate, often in the range of 3.3V to 5V DC</a:t>
            </a:r>
            <a:endParaRPr lang="en-IN" sz="2400"/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D29F3-E32E-4F36-49C9-3A4B7021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17" y="4462110"/>
            <a:ext cx="5019966" cy="20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84069-3E79-829D-3F7B-C60D7447A418}"/>
              </a:ext>
            </a:extLst>
          </p:cNvPr>
          <p:cNvSpPr txBox="1"/>
          <p:nvPr/>
        </p:nvSpPr>
        <p:spPr>
          <a:xfrm>
            <a:off x="11380754" y="6306771"/>
            <a:ext cx="88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6393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587F9-3292-63D4-E438-68F525AEBA04}"/>
              </a:ext>
            </a:extLst>
          </p:cNvPr>
          <p:cNvSpPr txBox="1"/>
          <p:nvPr/>
        </p:nvSpPr>
        <p:spPr>
          <a:xfrm>
            <a:off x="1376516" y="235974"/>
            <a:ext cx="89239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GSM-Global System For Mobile Communication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2CEC0-9A2C-42CB-E073-46D7589B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65" y="5178856"/>
            <a:ext cx="4532670" cy="14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A6D6-417D-14AA-1902-B604356668B1}"/>
              </a:ext>
            </a:extLst>
          </p:cNvPr>
          <p:cNvSpPr txBox="1"/>
          <p:nvPr/>
        </p:nvSpPr>
        <p:spPr>
          <a:xfrm>
            <a:off x="11425084" y="6115824"/>
            <a:ext cx="1032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E741-706F-26B8-ABD9-94435E49CACB}"/>
              </a:ext>
            </a:extLst>
          </p:cNvPr>
          <p:cNvSpPr txBox="1"/>
          <p:nvPr/>
        </p:nvSpPr>
        <p:spPr>
          <a:xfrm>
            <a:off x="422788" y="1700981"/>
            <a:ext cx="113267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Initiation: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GSM-enabled device dials a number.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Tower Connection: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connects to the nearest GSM tower.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tower verifies the device's identity and user credentials.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Routing: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tower routes the call to the recipient's network or device.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Voice or data is transmitted via the GSM network.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Recipient Connection: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recipient's device receives the call or data.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 or data exchange occurs between devices.</a:t>
            </a:r>
          </a:p>
          <a:p>
            <a:pPr algn="just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Call Termination: Either party ends the call, and the connection is terminated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05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14222F-EBA3-73FC-7367-7310AC445B33}"/>
              </a:ext>
            </a:extLst>
          </p:cNvPr>
          <p:cNvSpPr txBox="1"/>
          <p:nvPr/>
        </p:nvSpPr>
        <p:spPr>
          <a:xfrm>
            <a:off x="4061012" y="188259"/>
            <a:ext cx="32452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4*3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F39F6-849B-DF7E-1A78-B23D392AE844}"/>
              </a:ext>
            </a:extLst>
          </p:cNvPr>
          <p:cNvSpPr txBox="1"/>
          <p:nvPr/>
        </p:nvSpPr>
        <p:spPr>
          <a:xfrm>
            <a:off x="658761" y="1147482"/>
            <a:ext cx="106278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4x3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keypad is a grid of buttons arranged in 4 rows and 3 columns, typically used for inputting numbers or characters. Each button represents a unique combination of row and column, allowing for specific inputs when pressed.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pressing the button in the first row and first column would produce one output, while pressing the button in the second row and third column would produce a different output. This grid layout enables users to input data efficiently by pressing the corresponding button for each desired character or number</a:t>
            </a:r>
            <a:r>
              <a:rPr lang="en-IN" sz="240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4DF230-0830-F6BD-E75F-63AFFE85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12" y="3922853"/>
            <a:ext cx="3853956" cy="27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FCA5F-94DB-D042-F5A4-4BC1341E7288}"/>
              </a:ext>
            </a:extLst>
          </p:cNvPr>
          <p:cNvSpPr txBox="1"/>
          <p:nvPr/>
        </p:nvSpPr>
        <p:spPr>
          <a:xfrm>
            <a:off x="11286564" y="6196469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9861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50BEF3-541D-8817-C5EB-A94A4BE0802A}"/>
              </a:ext>
            </a:extLst>
          </p:cNvPr>
          <p:cNvSpPr txBox="1"/>
          <p:nvPr/>
        </p:nvSpPr>
        <p:spPr>
          <a:xfrm>
            <a:off x="1577788" y="125508"/>
            <a:ext cx="86240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RFID-Radio Frequency Identification</a:t>
            </a:r>
          </a:p>
          <a:p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ECBB16B-9098-EB91-BD73-7248DAFF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13" y="4776148"/>
            <a:ext cx="371659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01577A-876B-3B0E-B5B4-465663177F72}"/>
              </a:ext>
            </a:extLst>
          </p:cNvPr>
          <p:cNvSpPr txBox="1"/>
          <p:nvPr/>
        </p:nvSpPr>
        <p:spPr>
          <a:xfrm>
            <a:off x="11395587" y="6245631"/>
            <a:ext cx="7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9E055-9F2B-8A6B-EA36-BB345E9F00BC}"/>
              </a:ext>
            </a:extLst>
          </p:cNvPr>
          <p:cNvSpPr txBox="1"/>
          <p:nvPr/>
        </p:nvSpPr>
        <p:spPr>
          <a:xfrm>
            <a:off x="629265" y="1052052"/>
            <a:ext cx="111891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Tag Detection: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RFID reader emits radio waves.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Tag Response: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RFID tags within range detect the signal and respond with their unique identification information.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captures the tag's ID and may transmit it to a computer system.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processes the ID to identify the tagged object or individual.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RFID is used for tracking inventory, access control, payment systems, and more</a:t>
            </a:r>
            <a:r>
              <a:rPr lang="en-I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1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83A3A-06A2-68D6-660A-CD2CBEDEEDDC}"/>
              </a:ext>
            </a:extLst>
          </p:cNvPr>
          <p:cNvSpPr txBox="1"/>
          <p:nvPr/>
        </p:nvSpPr>
        <p:spPr>
          <a:xfrm>
            <a:off x="4021395" y="363794"/>
            <a:ext cx="5122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ELAY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EA991-1507-1780-4A8D-229083F3EFFF}"/>
              </a:ext>
            </a:extLst>
          </p:cNvPr>
          <p:cNvSpPr txBox="1"/>
          <p:nvPr/>
        </p:nvSpPr>
        <p:spPr>
          <a:xfrm>
            <a:off x="698089" y="1071681"/>
            <a:ext cx="112481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 Signal: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low-voltage signal triggers the relay switch.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Coil: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energizes the coil, creating a magnetic field.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Contact Closure: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magnetic field pulls the relay's contacts together, completing the circuit.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Circuit Activation: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activated circuit powers up, carrying out its intended function.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input signal is removed, the coil de-energizes, and the contacts return to their original position, interrupting the circuit.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relay is ready for the next activation.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B1D70C-5004-2C98-9AE9-CC4170B4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71" y="4859823"/>
            <a:ext cx="3038168" cy="18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EACAF-6599-2CC5-A4E4-09B97593ACAA}"/>
              </a:ext>
            </a:extLst>
          </p:cNvPr>
          <p:cNvSpPr txBox="1"/>
          <p:nvPr/>
        </p:nvSpPr>
        <p:spPr>
          <a:xfrm>
            <a:off x="11498826" y="6206301"/>
            <a:ext cx="894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2936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B29667-6B2F-C8C3-B0D0-4ECF109D9DC8}"/>
              </a:ext>
            </a:extLst>
          </p:cNvPr>
          <p:cNvSpPr txBox="1"/>
          <p:nvPr/>
        </p:nvSpPr>
        <p:spPr>
          <a:xfrm>
            <a:off x="353961" y="1582994"/>
            <a:ext cx="104123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Stage: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 AC or DC power.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Rectification: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AC to DC.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Stage: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switches DC voltage.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Alters voltage using a transformer.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stable output voltage.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Stage: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regulated DC power to the load.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Safeguards against overvoltage, overcurrent, and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31A76-8D80-9089-C552-33A3F31FAAE9}"/>
              </a:ext>
            </a:extLst>
          </p:cNvPr>
          <p:cNvSpPr txBox="1"/>
          <p:nvPr/>
        </p:nvSpPr>
        <p:spPr>
          <a:xfrm>
            <a:off x="2212258" y="444598"/>
            <a:ext cx="9625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CONVERTER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96044-9FC7-CB7E-AE4D-CD4CC7037933}"/>
              </a:ext>
            </a:extLst>
          </p:cNvPr>
          <p:cNvSpPr txBox="1"/>
          <p:nvPr/>
        </p:nvSpPr>
        <p:spPr>
          <a:xfrm>
            <a:off x="11405419" y="6176804"/>
            <a:ext cx="65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1417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097F-D58A-E382-B597-24BBB4D2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077" y="407988"/>
            <a:ext cx="4218040" cy="9207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0E51-3B88-23BE-87BD-24AAF6718636}"/>
              </a:ext>
            </a:extLst>
          </p:cNvPr>
          <p:cNvSpPr txBox="1"/>
          <p:nvPr/>
        </p:nvSpPr>
        <p:spPr>
          <a:xfrm>
            <a:off x="11366090" y="6196469"/>
            <a:ext cx="71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0D72D-CED6-C78B-9134-7798FB695084}"/>
              </a:ext>
            </a:extLst>
          </p:cNvPr>
          <p:cNvSpPr txBox="1"/>
          <p:nvPr/>
        </p:nvSpPr>
        <p:spPr>
          <a:xfrm>
            <a:off x="589935" y="1651819"/>
            <a:ext cx="87236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world technology has advanced to great extent.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Many concept which were impractical to hear have now become reality.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modern world developing smart weapons would be a hope for better future.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future illegal training of weapons may come to an end.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smart weapons will also help armies &amp; federal bodies in fighting crimes in better ways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2653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37FEB-D920-C10B-2A4E-6BC548B52E60}"/>
              </a:ext>
            </a:extLst>
          </p:cNvPr>
          <p:cNvSpPr txBox="1"/>
          <p:nvPr/>
        </p:nvSpPr>
        <p:spPr>
          <a:xfrm>
            <a:off x="117987" y="786581"/>
            <a:ext cx="119461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Biometrics: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biometric authentication methods such as iris recognition or facial recognition for heightened security and accuracy.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Threat Detection: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artificial intelligence algorithms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 and detect potential threats or unauthorized usage in real-time.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blockchain technology for secure and tamper-proof storage of weapon usage data, ensuring transparency and accountability.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Connectivity: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5G networks for ultra-low latency and high-speed communication between weapons and control systems, enabling faster response times and improved reliability.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Geofencing: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geofencing technology to define virtual boundaries for weapon usage, ensuring that weapons can only be activated within designated areas or under specific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8550A-4E97-22A9-10C3-1358C2087A87}"/>
              </a:ext>
            </a:extLst>
          </p:cNvPr>
          <p:cNvSpPr txBox="1"/>
          <p:nvPr/>
        </p:nvSpPr>
        <p:spPr>
          <a:xfrm>
            <a:off x="3667432" y="69776"/>
            <a:ext cx="5476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F2452-91BE-749E-E201-3BDA183910CF}"/>
              </a:ext>
            </a:extLst>
          </p:cNvPr>
          <p:cNvSpPr txBox="1"/>
          <p:nvPr/>
        </p:nvSpPr>
        <p:spPr>
          <a:xfrm>
            <a:off x="11366090" y="6406602"/>
            <a:ext cx="61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3849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D116-FB1A-6CAA-D538-646D9A5D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373626"/>
            <a:ext cx="10804935" cy="206477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WIRELESS BASED AUTHENTICATION OF WEAPONS AND ITS CONTROL SYSTEM </a:t>
            </a:r>
            <a:endParaRPr lang="en-US" sz="4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BBA6-D6F6-42E1-DDAB-7405B15C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813" y="2261419"/>
            <a:ext cx="9336598" cy="36084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200"/>
              <a:t>                                           </a:t>
            </a:r>
            <a:r>
              <a:rPr lang="en-IN" sz="9600" b="1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IN" sz="9600" b="1">
                <a:latin typeface="Times New Roman" pitchFamily="18" charset="0"/>
                <a:cs typeface="Times New Roman" pitchFamily="18" charset="0"/>
              </a:rPr>
              <a:t>        NAVEEN RAJ T			            -8115U21EE034</a:t>
            </a:r>
          </a:p>
          <a:p>
            <a:pPr marL="0" indent="0">
              <a:buNone/>
            </a:pPr>
            <a:r>
              <a:rPr lang="en-IN" sz="9600" b="1">
                <a:latin typeface="Times New Roman" pitchFamily="18" charset="0"/>
                <a:cs typeface="Times New Roman" pitchFamily="18" charset="0"/>
              </a:rPr>
              <a:t>        NAWIN KRISH S			            - 8115U21EE035</a:t>
            </a:r>
          </a:p>
          <a:p>
            <a:pPr marL="0" indent="0">
              <a:buNone/>
            </a:pPr>
            <a:r>
              <a:rPr lang="en-IN" sz="9600" b="1">
                <a:latin typeface="Times New Roman" pitchFamily="18" charset="0"/>
                <a:cs typeface="Times New Roman" pitchFamily="18" charset="0"/>
              </a:rPr>
              <a:t>        KARTHIKEYAN P		                        - 8115U21EE302</a:t>
            </a:r>
          </a:p>
          <a:p>
            <a:pPr marL="0" indent="0">
              <a:buNone/>
            </a:pPr>
            <a:r>
              <a:rPr lang="en-IN" sz="9600" b="1">
                <a:latin typeface="Times New Roman" pitchFamily="18" charset="0"/>
                <a:cs typeface="Times New Roman" pitchFamily="18" charset="0"/>
              </a:rPr>
              <a:t>        PRASANNA VENKATESAN T	            - 8115U21EE304</a:t>
            </a:r>
          </a:p>
          <a:p>
            <a:pPr marL="0" lvl="0" indent="0" algn="ctr">
              <a:buClr>
                <a:schemeClr val="dk1"/>
              </a:buClr>
              <a:buSzPts val="2800"/>
              <a:buNone/>
            </a:pPr>
            <a:r>
              <a:rPr lang="en-US" sz="96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Electrical and Electronics Engineering</a:t>
            </a:r>
            <a:endParaRPr 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Clr>
                <a:schemeClr val="dk1"/>
              </a:buClr>
              <a:buSzPts val="2800"/>
              <a:buNone/>
            </a:pPr>
            <a:r>
              <a:rPr lang="en-US" sz="96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Third Year / 6</a:t>
            </a:r>
            <a:r>
              <a:rPr lang="en-US" sz="9600" b="1" baseline="300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</a:t>
            </a:r>
            <a:r>
              <a:rPr lang="en-US" sz="96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Semester</a:t>
            </a:r>
            <a:endParaRPr 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Clr>
                <a:schemeClr val="dk1"/>
              </a:buClr>
              <a:buSzPts val="2400"/>
              <a:buNone/>
            </a:pPr>
            <a:r>
              <a:rPr lang="en-US" sz="96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K.RAMAKRISHNAN COLLEGE OF ENGINEERING</a:t>
            </a:r>
            <a:endParaRPr 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Clr>
                <a:schemeClr val="dk1"/>
              </a:buClr>
              <a:buSzPts val="2800"/>
              <a:buNone/>
            </a:pPr>
            <a:r>
              <a:rPr lang="en-US" sz="96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(Autonomous)</a:t>
            </a:r>
            <a:endParaRPr 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534DB-21DF-B44B-F5AC-2B6E8BCB5F55}"/>
              </a:ext>
            </a:extLst>
          </p:cNvPr>
          <p:cNvSpPr txBox="1"/>
          <p:nvPr/>
        </p:nvSpPr>
        <p:spPr>
          <a:xfrm>
            <a:off x="11572568" y="6255463"/>
            <a:ext cx="393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892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FCFF-E77B-D81C-DC34-D52A680C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916" y="180459"/>
            <a:ext cx="7538884" cy="113399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A15B6-DB58-CE3B-C963-369D845AA4FB}"/>
              </a:ext>
            </a:extLst>
          </p:cNvPr>
          <p:cNvSpPr txBox="1"/>
          <p:nvPr/>
        </p:nvSpPr>
        <p:spPr>
          <a:xfrm>
            <a:off x="707923" y="1160207"/>
            <a:ext cx="103828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1.https://www.researchgate.net/publication/341906602_Securing_Wireless_Sensors_in_Military_Applications_through_Resilient_Authentication_Mechanism</a:t>
            </a:r>
            <a:endParaRPr lang="en-US" sz="20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615E8-9CD4-DF07-3589-5BE4D6A98980}"/>
              </a:ext>
            </a:extLst>
          </p:cNvPr>
          <p:cNvSpPr txBox="1"/>
          <p:nvPr/>
        </p:nvSpPr>
        <p:spPr>
          <a:xfrm>
            <a:off x="11281286" y="6308209"/>
            <a:ext cx="78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IN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3939A-B980-176E-E3DC-65248CA5999C}"/>
              </a:ext>
            </a:extLst>
          </p:cNvPr>
          <p:cNvSpPr txBox="1"/>
          <p:nvPr/>
        </p:nvSpPr>
        <p:spPr>
          <a:xfrm>
            <a:off x="707923" y="1995948"/>
            <a:ext cx="103828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2.https://www.researchgate.net/publication/326787625_Design_and_Implementation_of_Wireless_Communication_System_for_Weapon_Setting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4EBFB-3A38-AC9E-6A6D-4ED28199DA40}"/>
              </a:ext>
            </a:extLst>
          </p:cNvPr>
          <p:cNvSpPr txBox="1"/>
          <p:nvPr/>
        </p:nvSpPr>
        <p:spPr>
          <a:xfrm>
            <a:off x="707922" y="2855759"/>
            <a:ext cx="10038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3.Henry.E, Classification and Uses of Fingerprints. London, U.K.: Routledge, 1900</a:t>
            </a:r>
            <a:endParaRPr lang="en-IN" sz="2000" u="sn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77763-499B-A147-B763-0834C9347EE3}"/>
              </a:ext>
            </a:extLst>
          </p:cNvPr>
          <p:cNvSpPr txBox="1"/>
          <p:nvPr/>
        </p:nvSpPr>
        <p:spPr>
          <a:xfrm>
            <a:off x="707922" y="3691500"/>
            <a:ext cx="104516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000" u="sng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Joachims.T</a:t>
            </a:r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“Optimizing search engines using clickthrough data,” in Proc. 8th ACM SIGKDD, 2002, pp. 133 –142.</a:t>
            </a:r>
          </a:p>
          <a:p>
            <a:endParaRPr lang="en-IN" sz="2000" u="sng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</a:t>
            </a:r>
            <a:r>
              <a:rPr lang="en-IN" sz="2000" u="sng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Lumini</a:t>
            </a:r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.A, D. Maio, and D. </a:t>
            </a:r>
            <a:r>
              <a:rPr lang="en-IN" sz="2000" u="sng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Maltoni</a:t>
            </a:r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“Continuous vs. exclusive </a:t>
            </a:r>
            <a:r>
              <a:rPr lang="en-IN" sz="2000" u="sng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</a:t>
            </a:r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cation for fingerprint retrieval,” Pattern </a:t>
            </a:r>
            <a:r>
              <a:rPr lang="en-IN" sz="2000" u="sng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sz="2000" u="sng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Lett., vol. 18, no. 10, pp. 1027–1034, Oct. 1997. </a:t>
            </a:r>
          </a:p>
        </p:txBody>
      </p:sp>
    </p:spTree>
    <p:extLst>
      <p:ext uri="{BB962C8B-B14F-4D97-AF65-F5344CB8AC3E}">
        <p14:creationId xmlns:p14="http://schemas.microsoft.com/office/powerpoint/2010/main" val="330361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4AEE79-887A-07CD-71D3-CB42BD73CE3B}"/>
              </a:ext>
            </a:extLst>
          </p:cNvPr>
          <p:cNvSpPr txBox="1"/>
          <p:nvPr/>
        </p:nvSpPr>
        <p:spPr>
          <a:xfrm>
            <a:off x="3470787" y="206477"/>
            <a:ext cx="56732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D115B-C373-8286-A0A2-F075DD17FCB1}"/>
              </a:ext>
            </a:extLst>
          </p:cNvPr>
          <p:cNvSpPr txBox="1"/>
          <p:nvPr/>
        </p:nvSpPr>
        <p:spPr>
          <a:xfrm>
            <a:off x="11238271" y="6016781"/>
            <a:ext cx="570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A016D-5AB2-814B-90F4-22EABAF5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0394" y="633164"/>
            <a:ext cx="5805292" cy="62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9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4C10B4-76D6-DF69-5EFF-6A076B76B6BC}"/>
              </a:ext>
            </a:extLst>
          </p:cNvPr>
          <p:cNvSpPr txBox="1"/>
          <p:nvPr/>
        </p:nvSpPr>
        <p:spPr>
          <a:xfrm>
            <a:off x="2920181" y="245806"/>
            <a:ext cx="62238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VIDEO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9C756-530A-36D5-4898-900166F41D2D}"/>
              </a:ext>
            </a:extLst>
          </p:cNvPr>
          <p:cNvSpPr txBox="1"/>
          <p:nvPr/>
        </p:nvSpPr>
        <p:spPr>
          <a:xfrm>
            <a:off x="1809135" y="1740311"/>
            <a:ext cx="89965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drive.google.com/file/d/1j3hAExwK41x-gHVQGbLvMAs_HofkgE-V/view?usp=drivesdk"/>
              </a:rPr>
              <a:t>https://drive.google.com/file/d/1j3hAExwK41x-gHVQGbLvMAs_HofkgE-V/view?usp=drivesdk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C7234-4418-72E6-2CF7-1AC7A29559A3}"/>
              </a:ext>
            </a:extLst>
          </p:cNvPr>
          <p:cNvSpPr txBox="1"/>
          <p:nvPr/>
        </p:nvSpPr>
        <p:spPr>
          <a:xfrm>
            <a:off x="11228439" y="5919018"/>
            <a:ext cx="74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12529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20F536-F9A5-6E74-0A17-4A28CB5CE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714500"/>
            <a:ext cx="1026795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42E1D-A86A-6155-80D6-039037EC9CDD}"/>
              </a:ext>
            </a:extLst>
          </p:cNvPr>
          <p:cNvSpPr txBox="1"/>
          <p:nvPr/>
        </p:nvSpPr>
        <p:spPr>
          <a:xfrm>
            <a:off x="11513574" y="6235799"/>
            <a:ext cx="67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358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1"/>
    </mc:Choice>
    <mc:Fallback xmlns="">
      <p:transition spd="slow" advTm="92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AE59-8981-E45A-FF9E-7BA3D2A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728" y="365126"/>
            <a:ext cx="7352071" cy="11064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9181-985E-6B29-3581-4CA4CCD1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471614"/>
            <a:ext cx="10901515" cy="470534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wireless-based weapon authentication and control system offers enhanced security by enabling real-time verification, reducing the risk of unauthorized access.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safer weapon handling through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authentication, limiting usage to authorized individuals and enhancing overall public safety.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wireless connectivity allows for efficient data management, instant updates, and remote monitoring, contributing to a more responsive and accountable firearm control infrastructure.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ED946-94F3-137F-11EA-C5F25A847D83}"/>
              </a:ext>
            </a:extLst>
          </p:cNvPr>
          <p:cNvSpPr txBox="1"/>
          <p:nvPr/>
        </p:nvSpPr>
        <p:spPr>
          <a:xfrm>
            <a:off x="11353799" y="6176963"/>
            <a:ext cx="88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850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F210-56E8-D906-B245-819AA7EC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698" y="365125"/>
            <a:ext cx="8581102" cy="11207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B322-77AD-C886-D3BD-5A963A1A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1347020"/>
            <a:ext cx="10842522" cy="482994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a weapon authentication and control system based on wireless technology is to enhance security by ensuring that only authorized personnel can access and use the weapons.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scope includes implementing robust authentication mechanisms, real-time tracking, and remote control features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unauthorized use and enhance overall safety in military or law enforcement settings.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7B1AC-1C3B-5593-469A-540FE1AF4698}"/>
              </a:ext>
            </a:extLst>
          </p:cNvPr>
          <p:cNvSpPr txBox="1"/>
          <p:nvPr/>
        </p:nvSpPr>
        <p:spPr>
          <a:xfrm>
            <a:off x="11621729" y="6265295"/>
            <a:ext cx="963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516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036E-1B85-C04E-02E7-EAB60AB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1" y="536575"/>
            <a:ext cx="7519218" cy="7350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44E8-5E4B-0D4F-0E7B-9BD5E95A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71588"/>
            <a:ext cx="10950677" cy="49053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secure wireless communication protocols to transmit authentication data between the weapon and a centralized control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encryption ,GSM and robust security measures are crucial to prevent unauthorized access or tampering with the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DE39B5-40DF-E656-BBEE-285B87F0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87" y="3429000"/>
            <a:ext cx="6861636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3EEDE-054A-90B7-3F4D-7DBBA69A11DE}"/>
              </a:ext>
            </a:extLst>
          </p:cNvPr>
          <p:cNvSpPr txBox="1"/>
          <p:nvPr/>
        </p:nvSpPr>
        <p:spPr>
          <a:xfrm>
            <a:off x="11395587" y="6331352"/>
            <a:ext cx="7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105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9E10B-DD71-7423-98D8-8FF44ECD658D}"/>
              </a:ext>
            </a:extLst>
          </p:cNvPr>
          <p:cNvSpPr txBox="1"/>
          <p:nvPr/>
        </p:nvSpPr>
        <p:spPr>
          <a:xfrm>
            <a:off x="4119716" y="393290"/>
            <a:ext cx="5171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56CB1B-61E0-EDE6-05FA-2ED009EC3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62188"/>
              </p:ext>
            </p:extLst>
          </p:nvPr>
        </p:nvGraphicFramePr>
        <p:xfrm>
          <a:off x="865239" y="1209368"/>
          <a:ext cx="10500850" cy="50046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7273">
                  <a:extLst>
                    <a:ext uri="{9D8B030D-6E8A-4147-A177-3AD203B41FA5}">
                      <a16:colId xmlns:a16="http://schemas.microsoft.com/office/drawing/2014/main" val="1448458954"/>
                    </a:ext>
                  </a:extLst>
                </a:gridCol>
                <a:gridCol w="3122985">
                  <a:extLst>
                    <a:ext uri="{9D8B030D-6E8A-4147-A177-3AD203B41FA5}">
                      <a16:colId xmlns:a16="http://schemas.microsoft.com/office/drawing/2014/main" val="3778360859"/>
                    </a:ext>
                  </a:extLst>
                </a:gridCol>
                <a:gridCol w="1887793">
                  <a:extLst>
                    <a:ext uri="{9D8B030D-6E8A-4147-A177-3AD203B41FA5}">
                      <a16:colId xmlns:a16="http://schemas.microsoft.com/office/drawing/2014/main" val="179381547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29443113"/>
                    </a:ext>
                  </a:extLst>
                </a:gridCol>
              </a:tblGrid>
              <a:tr h="1612195"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/>
                        <a:t>                   </a:t>
                      </a:r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26859"/>
                  </a:ext>
                </a:extLst>
              </a:tr>
              <a:tr h="1696212"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C . A . Devi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endParaRPr lang="en-IN"/>
                    </a:p>
                    <a:p>
                      <a:r>
                        <a:rPr lang="en-IN" sz="2400"/>
                        <a:t>      </a:t>
                      </a:r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implemented RFID,</a:t>
                      </a:r>
                    </a:p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Palm image in gsm using</a:t>
                      </a:r>
                    </a:p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AT89S51 in RS232 cable    </a:t>
                      </a:r>
                    </a:p>
                    <a:p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34483"/>
                  </a:ext>
                </a:extLst>
              </a:tr>
              <a:tr h="169621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Usha 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Jain,Muzzammil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Hussain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  Resilient     Authentication Mechanism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6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03EB3D-6D79-C085-09A8-8C5E5F32C6B3}"/>
              </a:ext>
            </a:extLst>
          </p:cNvPr>
          <p:cNvSpPr txBox="1"/>
          <p:nvPr/>
        </p:nvSpPr>
        <p:spPr>
          <a:xfrm>
            <a:off x="11474245" y="6231193"/>
            <a:ext cx="71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808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EA97D-6F59-5CC7-8BD9-7A38EE0B3A30}"/>
              </a:ext>
            </a:extLst>
          </p:cNvPr>
          <p:cNvSpPr txBox="1"/>
          <p:nvPr/>
        </p:nvSpPr>
        <p:spPr>
          <a:xfrm>
            <a:off x="3421626" y="580103"/>
            <a:ext cx="572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EE4F2-EEAE-7127-9C49-501F2B3B4965}"/>
              </a:ext>
            </a:extLst>
          </p:cNvPr>
          <p:cNvSpPr txBox="1"/>
          <p:nvPr/>
        </p:nvSpPr>
        <p:spPr>
          <a:xfrm>
            <a:off x="1199534" y="1376516"/>
            <a:ext cx="74879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1.ARDUINO UNO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2.LCD-DISPLAY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3.GSM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4.KEYPAD (4*3)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5.RFID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6.RELAY SWITCH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7.POWER SUPPLY CONVERTER</a:t>
            </a:r>
          </a:p>
          <a:p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399A3-083E-05DB-FA85-DD66262BE8C3}"/>
              </a:ext>
            </a:extLst>
          </p:cNvPr>
          <p:cNvSpPr txBox="1"/>
          <p:nvPr/>
        </p:nvSpPr>
        <p:spPr>
          <a:xfrm>
            <a:off x="11454580" y="6255463"/>
            <a:ext cx="86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57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15F64C0-041A-42F2-7E02-7DD87A61C51A}"/>
              </a:ext>
            </a:extLst>
          </p:cNvPr>
          <p:cNvSpPr txBox="1"/>
          <p:nvPr/>
        </p:nvSpPr>
        <p:spPr>
          <a:xfrm>
            <a:off x="3293706" y="300526"/>
            <a:ext cx="4808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DBF77-42A3-79C3-E594-2CDB008E2C2C}"/>
              </a:ext>
            </a:extLst>
          </p:cNvPr>
          <p:cNvSpPr txBox="1"/>
          <p:nvPr/>
        </p:nvSpPr>
        <p:spPr>
          <a:xfrm>
            <a:off x="11366091" y="6131060"/>
            <a:ext cx="825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0436A2-50BE-EC51-BC79-CA54C2EE92CB}"/>
              </a:ext>
            </a:extLst>
          </p:cNvPr>
          <p:cNvSpPr/>
          <p:nvPr/>
        </p:nvSpPr>
        <p:spPr>
          <a:xfrm>
            <a:off x="4488126" y="4052118"/>
            <a:ext cx="867799" cy="1364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BEDF4-ABFC-A791-698C-BFCF25542D9C}"/>
              </a:ext>
            </a:extLst>
          </p:cNvPr>
          <p:cNvSpPr/>
          <p:nvPr/>
        </p:nvSpPr>
        <p:spPr>
          <a:xfrm>
            <a:off x="277834" y="1533831"/>
            <a:ext cx="1868029" cy="1238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CARD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BFA1B-1E07-A933-E61C-000EA06BC669}"/>
              </a:ext>
            </a:extLst>
          </p:cNvPr>
          <p:cNvSpPr/>
          <p:nvPr/>
        </p:nvSpPr>
        <p:spPr>
          <a:xfrm>
            <a:off x="2620097" y="3326687"/>
            <a:ext cx="1868029" cy="1418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KEYPAD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929D1-2589-EAC0-77FF-B160B33E5B7D}"/>
              </a:ext>
            </a:extLst>
          </p:cNvPr>
          <p:cNvSpPr/>
          <p:nvPr/>
        </p:nvSpPr>
        <p:spPr>
          <a:xfrm>
            <a:off x="2620097" y="1533831"/>
            <a:ext cx="1868029" cy="12880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READER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ction Button: Blank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6C7C0-D3C4-857C-1594-B18BF031C6D8}"/>
              </a:ext>
            </a:extLst>
          </p:cNvPr>
          <p:cNvSpPr/>
          <p:nvPr/>
        </p:nvSpPr>
        <p:spPr>
          <a:xfrm>
            <a:off x="5370574" y="1519084"/>
            <a:ext cx="2101942" cy="3323303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586BD-6951-F1E1-4EF7-2AA9313BD281}"/>
              </a:ext>
            </a:extLst>
          </p:cNvPr>
          <p:cNvSpPr/>
          <p:nvPr/>
        </p:nvSpPr>
        <p:spPr>
          <a:xfrm>
            <a:off x="7991142" y="1519084"/>
            <a:ext cx="1897626" cy="12388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8A5D2-F8D2-F890-4E1B-74F5FF2FCB01}"/>
              </a:ext>
            </a:extLst>
          </p:cNvPr>
          <p:cNvSpPr/>
          <p:nvPr/>
        </p:nvSpPr>
        <p:spPr>
          <a:xfrm>
            <a:off x="7991142" y="3527323"/>
            <a:ext cx="1966452" cy="1315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555BB-1803-8E93-6C07-838BFDE52E28}"/>
              </a:ext>
            </a:extLst>
          </p:cNvPr>
          <p:cNvSpPr/>
          <p:nvPr/>
        </p:nvSpPr>
        <p:spPr>
          <a:xfrm>
            <a:off x="10363200" y="3542070"/>
            <a:ext cx="1632155" cy="1315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6B93046-CA2E-63E2-408B-EB38DBAFD0C5}"/>
              </a:ext>
            </a:extLst>
          </p:cNvPr>
          <p:cNvSpPr/>
          <p:nvPr/>
        </p:nvSpPr>
        <p:spPr>
          <a:xfrm>
            <a:off x="2157585" y="2153262"/>
            <a:ext cx="462512" cy="10815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5022F81-93F1-1BAF-99CC-118344293C05}"/>
              </a:ext>
            </a:extLst>
          </p:cNvPr>
          <p:cNvSpPr/>
          <p:nvPr/>
        </p:nvSpPr>
        <p:spPr>
          <a:xfrm>
            <a:off x="4499848" y="2153263"/>
            <a:ext cx="867799" cy="1364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67E560-A510-40F0-5F01-F9F9BDE82BCA}"/>
              </a:ext>
            </a:extLst>
          </p:cNvPr>
          <p:cNvSpPr/>
          <p:nvPr/>
        </p:nvSpPr>
        <p:spPr>
          <a:xfrm>
            <a:off x="7487164" y="2153262"/>
            <a:ext cx="503977" cy="10815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60A686-A3D6-270F-095B-AE7FD116A6C7}"/>
              </a:ext>
            </a:extLst>
          </p:cNvPr>
          <p:cNvSpPr/>
          <p:nvPr/>
        </p:nvSpPr>
        <p:spPr>
          <a:xfrm>
            <a:off x="7472516" y="4126104"/>
            <a:ext cx="518625" cy="10815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6BAFB7-2701-4321-92B5-28B8643DF9DA}"/>
              </a:ext>
            </a:extLst>
          </p:cNvPr>
          <p:cNvSpPr/>
          <p:nvPr/>
        </p:nvSpPr>
        <p:spPr>
          <a:xfrm>
            <a:off x="9957594" y="4126104"/>
            <a:ext cx="405606" cy="10815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444B29-777F-4AA0-092C-72153E8F150C}"/>
              </a:ext>
            </a:extLst>
          </p:cNvPr>
          <p:cNvSpPr/>
          <p:nvPr/>
        </p:nvSpPr>
        <p:spPr>
          <a:xfrm>
            <a:off x="5385222" y="5466533"/>
            <a:ext cx="2101942" cy="1033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D6BC6DE-1150-62E5-61B3-DE05274E0EB8}"/>
              </a:ext>
            </a:extLst>
          </p:cNvPr>
          <p:cNvSpPr/>
          <p:nvPr/>
        </p:nvSpPr>
        <p:spPr>
          <a:xfrm>
            <a:off x="6436193" y="4857134"/>
            <a:ext cx="112091" cy="60939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9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965F71-15B9-F774-68F1-9FCE52586EC5}"/>
              </a:ext>
            </a:extLst>
          </p:cNvPr>
          <p:cNvSpPr txBox="1"/>
          <p:nvPr/>
        </p:nvSpPr>
        <p:spPr>
          <a:xfrm>
            <a:off x="4178710" y="206477"/>
            <a:ext cx="5889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D2F61-E037-0A5A-1900-E6111BD77CBE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071716" y="1339850"/>
            <a:ext cx="9969909" cy="490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4A71F-7ED3-6B3B-76CA-C4FCFF6965D2}"/>
              </a:ext>
            </a:extLst>
          </p:cNvPr>
          <p:cNvSpPr txBox="1"/>
          <p:nvPr/>
        </p:nvSpPr>
        <p:spPr>
          <a:xfrm flipH="1">
            <a:off x="11326761" y="6037005"/>
            <a:ext cx="49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894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1654</Words>
  <Application>Microsoft Office PowerPoint</Application>
  <PresentationFormat>Widescreen</PresentationFormat>
  <Paragraphs>183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Circuit</vt:lpstr>
      <vt:lpstr>Office Theme</vt:lpstr>
      <vt:lpstr> K.RAMAKRISHNAN COLLEGE OF ENGINEERING (Autonomous) Accredited by NAAC with - 'A' Grade, NBA Accreditation of EEE DEPARTMENT OF ELRCTRICAL AND ELECTRONICS ENGINEERING </vt:lpstr>
      <vt:lpstr>A WIRELESS BASED AUTHENTICATION OF WEAPONS AND ITS CONTROL SYSTEM </vt:lpstr>
      <vt:lpstr>INTRODUCTION</vt:lpstr>
      <vt:lpstr>OBJECTIVE AND SCOPE</vt:lpstr>
      <vt:lpstr>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ENGINEERING (Autonomous) Accredited by NAAC with - 'A' Grade, NBA Accreditation of EEE DEPARTMENT OF ELRCTRICAL AND ELECTRONICS ENGINEERING</dc:title>
  <dc:creator>s.nawinkrish@gmail.com</dc:creator>
  <cp:lastModifiedBy>s.nawinkrish@gmail.com</cp:lastModifiedBy>
  <cp:revision>4</cp:revision>
  <dcterms:created xsi:type="dcterms:W3CDTF">2024-03-10T03:24:34Z</dcterms:created>
  <dcterms:modified xsi:type="dcterms:W3CDTF">2024-05-26T15:13:43Z</dcterms:modified>
</cp:coreProperties>
</file>