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0" r:id="rId5"/>
    <p:sldId id="261" r:id="rId6"/>
    <p:sldId id="257" r:id="rId7"/>
    <p:sldId id="258" r:id="rId8"/>
    <p:sldId id="262" r:id="rId9"/>
    <p:sldId id="264" r:id="rId10"/>
    <p:sldId id="263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75C-4013-8AAC-D83077D1CD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5C-4013-8AAC-D83077D1CD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9BE3B-E516-4544-B1D1-DFC9A8472F31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69B4B38F-4409-424F-AAFB-E2154B91F83C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75C-4013-8AAC-D83077D1CD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A607C2-1F00-459D-AB63-A03920A09A4B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733BEFDC-398D-489A-AFA2-6E5A8E0D8D02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75C-4013-8AAC-D83077D1C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Times New Roman" panose="02020603050405020304" pitchFamily="18" charset="0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1092</c:v>
                </c:pt>
                <c:pt idx="1">
                  <c:v>956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1092</c:v>
                  </c:pt>
                  <c:pt idx="1">
                    <c:v>956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75C-4013-8AAC-D83077D1CD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Память устройства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CF8-4D1D-A78E-44F6266E96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F8-4D1D-A78E-44F6266E96F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1F8F80-0C55-4D58-AF8D-C5713863C6FE}" type="CELLRANGE">
                      <a:rPr lang="en-US" smtClean="0"/>
                      <a:pPr/>
                      <a:t>[ДИАПАЗОН ЯЧЕЕК]</a:t>
                    </a:fld>
                    <a:endParaRPr lang="en-US" baseline="0" dirty="0"/>
                  </a:p>
                  <a:p>
                    <a:fld id="{A7B925CD-DA48-44CF-9B22-5083BD1C9E69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CF8-4D1D-A78E-44F6266E96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C8D079-6F13-44F5-B503-5A56555A5F5A}" type="CELLRANGE">
                      <a:rPr lang="en-US"/>
                      <a:pPr/>
                      <a:t>[ДИАПАЗОН ЯЧЕЕК]</a:t>
                    </a:fld>
                    <a:endParaRPr lang="en-US" baseline="0"/>
                  </a:p>
                  <a:p>
                    <a:fld id="{994DFBBC-E429-4AD3-BFE6-84E2763F5613}" type="PERCENTAGE">
                      <a:rPr lang="en-US"/>
                      <a:pPr/>
                      <a:t>[ПРОЦЕНТ]</a:t>
                    </a:fld>
                    <a:endParaRPr lang="ru-BY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CF8-4D1D-A78E-44F6266E96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 sz="1197" b="1" i="0" u="none" strike="noStrike" kern="1200" baseline="0">
                    <a:solidFill>
                      <a:schemeClr val="lt1"/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Лист1!$A$2:$A$3</c:f>
              <c:strCache>
                <c:ptCount val="2"/>
                <c:pt idx="0">
                  <c:v>Использовано, байт</c:v>
                </c:pt>
                <c:pt idx="1">
                  <c:v>Свободно, байт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13920</c:v>
                </c:pt>
                <c:pt idx="1">
                  <c:v>18336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Лист1!$B$2:$B$3</c15:f>
                <c15:dlblRangeCache>
                  <c:ptCount val="2"/>
                  <c:pt idx="0">
                    <c:v>13920</c:v>
                  </c:pt>
                  <c:pt idx="1">
                    <c:v>18336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CF8-4D1D-A78E-44F6266E96F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  <a:latin typeface="JetBrains Mono" panose="020B0509020102050004" pitchFamily="49" charset="-52"/>
              </a:rPr>
              <a:t>Экономические результаты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>
        <c:manualLayout>
          <c:layoutTarget val="inner"/>
          <c:xMode val="edge"/>
          <c:yMode val="edge"/>
          <c:x val="2.4442229033308966E-2"/>
          <c:y val="0.12220702519539992"/>
          <c:w val="0.9511155419333821"/>
          <c:h val="0.7196016780852818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Чистая прибыль, руб.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578611422446749E-2"/>
                  <c:y val="-5.1055458824643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23-4E29-A39B-12BCF119E681}"/>
                </c:ext>
              </c:extLst>
            </c:dLbl>
            <c:dLbl>
              <c:idx val="1"/>
              <c:layout>
                <c:manualLayout>
                  <c:x val="-7.0354777992126041E-2"/>
                  <c:y val="-4.82190444454966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23-4E29-A39B-12BCF119E681}"/>
                </c:ext>
              </c:extLst>
            </c:dLbl>
            <c:dLbl>
              <c:idx val="2"/>
              <c:layout>
                <c:manualLayout>
                  <c:x val="7.4988828659099669E-4"/>
                  <c:y val="-3.6873386928909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23-4E29-A39B-12BCF119E681}"/>
                </c:ext>
              </c:extLst>
            </c:dLbl>
            <c:dLbl>
              <c:idx val="3"/>
              <c:layout>
                <c:manualLayout>
                  <c:x val="5.1939299290106461E-3"/>
                  <c:y val="-1.7018486274881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10897</c:v>
                </c:pt>
                <c:pt idx="1">
                  <c:v>12532</c:v>
                </c:pt>
                <c:pt idx="2">
                  <c:v>14411</c:v>
                </c:pt>
                <c:pt idx="3">
                  <c:v>16573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3-4E29-A39B-12BCF119E6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ЧДД, руб.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6876321621242374E-2"/>
                  <c:y val="-4.254621568720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123-4E29-A39B-12BCF119E681}"/>
                </c:ext>
              </c:extLst>
            </c:dLbl>
            <c:dLbl>
              <c:idx val="1"/>
              <c:layout>
                <c:manualLayout>
                  <c:x val="2.9719091078009028E-3"/>
                  <c:y val="4.25462156872029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23-4E29-A39B-12BCF119E681}"/>
                </c:ext>
              </c:extLst>
            </c:dLbl>
            <c:dLbl>
              <c:idx val="2"/>
              <c:layout>
                <c:manualLayout>
                  <c:x val="-7.0354777992126E-2"/>
                  <c:y val="-4.5382630066349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3-4E29-A39B-12BCF119E681}"/>
                </c:ext>
              </c:extLst>
            </c:dLbl>
            <c:dLbl>
              <c:idx val="3"/>
              <c:layout>
                <c:manualLayout>
                  <c:x val="9.6379715714306202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123-4E29-A39B-12BCF119E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-52"/>
                    <a:ea typeface="+mn-ea"/>
                    <a:cs typeface="+mn-cs"/>
                  </a:defRPr>
                </a:pPr>
                <a:endParaRPr lang="ru-B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530</c:v>
                </c:pt>
                <c:pt idx="1">
                  <c:v>11027</c:v>
                </c:pt>
                <c:pt idx="2">
                  <c:v>21901</c:v>
                </c:pt>
                <c:pt idx="3">
                  <c:v>33168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23-4E29-A39B-12BCF119E6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86690224"/>
        <c:axId val="386687024"/>
      </c:lineChart>
      <c:catAx>
        <c:axId val="38669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JetBrains Mono" panose="020B0509020102050004" pitchFamily="49" charset="-52"/>
                <a:ea typeface="+mn-ea"/>
                <a:cs typeface="+mn-cs"/>
              </a:defRPr>
            </a:pPr>
            <a:endParaRPr lang="ru-BY"/>
          </a:p>
        </c:txPr>
        <c:crossAx val="386687024"/>
        <c:crosses val="autoZero"/>
        <c:auto val="1"/>
        <c:lblAlgn val="ctr"/>
        <c:lblOffset val="100"/>
        <c:noMultiLvlLbl val="0"/>
      </c:catAx>
      <c:valAx>
        <c:axId val="38668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38669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JetBrains Mono" panose="020B0509020102050004" pitchFamily="49" charset="-52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495B5-CCC4-42BD-8D52-552E8001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42AC07-75CE-4F79-8D7E-F443FBB7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5405D-BCB1-4995-8A1F-0A1D1CFF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A4BD5-FE70-4321-9275-4DDB508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DDA08-4DF3-4C23-93C6-4050ADF8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68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5DA3-EC09-402A-8065-F8E1868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3B4690-BEF8-49DB-8EF6-7563047B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12BAF-F857-401B-B3A4-A2BF7C3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0A402-9148-41EF-94FE-92E9AB3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5AB89-BAE7-443B-AE0A-3CA1E84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7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BBF93C-F327-4561-99A3-A2B52B63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009C85-A763-49DA-B88E-612E4905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13B37-797E-4F7A-B3C2-BA67994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9C43A-72F7-451A-958A-7CF01CCB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12073-84F1-4122-8250-80D1146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31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5659-DC9E-4FBF-936B-E3E29EF0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ECCBF-C7BE-4A5F-9856-7CB6B65A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95EC-E48E-44B9-9346-463B82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F934A-DFD7-4329-BC75-81788B7B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7DD6F-45F7-4E18-95A3-9F33EFE4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69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12EC-4DB1-49FB-90BB-A9AB3E8E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AD922-D9BF-41B0-B391-D96C117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1F6E-55F0-485C-B199-08C06B94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6E031-503C-4413-B15E-C451675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CA3C3-C3DB-4917-925A-C3CBAEB3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720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27140-03BE-4133-A996-FC50F76D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D7FBC-28CE-4377-AFD5-D6FAF5AD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CCEE8-9469-43EE-8D2C-F7E5A788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0BB29-299C-4970-BB9A-F30D1A2F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DB218-7E31-4D04-BA66-5BA6D14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0886B-9B2E-45F3-8400-ECFCE98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24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41FA-183C-48CE-8D19-12FD8A4D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0B881-EAB6-46B6-BF9D-3BDB6A2C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5FBAF-0391-4F35-976B-F507D0EC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F1640-A952-428C-BE80-8E7A472C2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7A956B-3F80-49F4-9940-9F95A8DB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644DA5-3E00-4F14-BF8B-9C9CB4A9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868149-3848-4EDA-AC1D-936792A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D846C-AD51-41FB-BCF6-0DEE4A8A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00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A70AE-E76F-4BAA-B02A-FC7E6946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FF2DE7-CAF2-49EF-A0FB-4EC95031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40EBB3-D42B-40D9-BD0D-C732ABC7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1B9653-9054-4778-A27E-C595A89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793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B80ED-A732-4CFB-BA35-A398B9B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CE458-A033-48B3-A134-1131B512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487F4-7429-42F2-BB3D-F418A683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2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8DDA-E4AA-443C-AF2B-BBCA851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CCCAA-6A65-4D0D-A8F2-C21FDA23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B3F9F1-6210-42A3-B3B9-5E3F1F17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7743EE-7650-4F87-B2A6-7A58926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1A4A5-C998-4CCC-8FDA-BE879BC6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326AC-1E64-4FDE-8BB4-E39B7158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02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D19C-D47B-4F7E-955C-5E52EF3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0F410E-9A73-4FD4-AB02-9E3824EA0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E3AB6-50B4-4F7A-9C52-E9E8A8F2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D466B7-EA93-45F6-B890-591CAA4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82EDE-BD16-4AEE-917F-0C004BD2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418A6-8DB9-4F57-B5BD-EF62C0A5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71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292B0-40EE-42B6-AF1D-E66BE116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07D5E-9554-41E5-9006-7A27C2A1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0DD04-E188-459E-ABD2-BEC90BFE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E8B6-8EEC-4635-974A-66DABC2AC418}" type="datetimeFigureOut">
              <a:rPr lang="ru-BY" smtClean="0"/>
              <a:t>20.06.2021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A204A-6F3C-4EBE-9054-E2FC40FA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402E4-79EF-47B8-8781-94AF7233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BD30-D988-4325-86A7-4B83EC6AFC8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5666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C03DF-7F5E-4B3F-8D82-13224CDD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0761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Презентация дипломного проекта</a:t>
            </a:r>
            <a:endParaRPr lang="ru-BY" sz="5400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F03CD5-F60F-451A-BB14-DA1180E3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7702"/>
            <a:ext cx="9144000" cy="1655762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  <a:cs typeface="Times New Roman" panose="02020603050405020304" pitchFamily="18" charset="0"/>
              </a:rPr>
              <a:t>«Система обеспечения безопасности котельной жилого дома на базе микроконтроллера»</a:t>
            </a:r>
            <a:endParaRPr lang="ru-BY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01BE46E-6142-44C7-B9D7-7B0EBA62509B}"/>
              </a:ext>
            </a:extLst>
          </p:cNvPr>
          <p:cNvSpPr txBox="1">
            <a:spLocks/>
          </p:cNvSpPr>
          <p:nvPr/>
        </p:nvSpPr>
        <p:spPr>
          <a:xfrm>
            <a:off x="7629483" y="5641300"/>
            <a:ext cx="3980520" cy="86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Выполнил: </a:t>
            </a:r>
            <a:r>
              <a:rPr lang="ru-RU" sz="1800" dirty="0" err="1">
                <a:latin typeface="JetBrains Mono" panose="020B0509020102050004" pitchFamily="49" charset="-52"/>
                <a:cs typeface="Times New Roman" panose="02020603050405020304" pitchFamily="18" charset="0"/>
              </a:rPr>
              <a:t>Миронь</a:t>
            </a:r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 А.В.</a:t>
            </a:r>
          </a:p>
          <a:p>
            <a:pPr algn="r"/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Руководитель: </a:t>
            </a:r>
            <a:r>
              <a:rPr lang="ru-RU" sz="1800" dirty="0" err="1">
                <a:latin typeface="JetBrains Mono" panose="020B0509020102050004" pitchFamily="49" charset="-52"/>
                <a:cs typeface="Times New Roman" panose="02020603050405020304" pitchFamily="18" charset="0"/>
              </a:rPr>
              <a:t>Шемаров</a:t>
            </a:r>
            <a:r>
              <a:rPr lang="ru-RU" sz="1800" dirty="0">
                <a:latin typeface="JetBrains Mono" panose="020B0509020102050004" pitchFamily="49" charset="-52"/>
                <a:cs typeface="Times New Roman" panose="02020603050405020304" pitchFamily="18" charset="0"/>
              </a:rPr>
              <a:t> А.И.</a:t>
            </a:r>
            <a:endParaRPr lang="ru-BY" sz="1800" dirty="0">
              <a:latin typeface="JetBrains Mono" panose="020B0509020102050004" pitchFamily="49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B156-2943-46BF-B7D0-570620B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18F4D-B5F5-4837-80DE-7411E334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1" y="2454113"/>
            <a:ext cx="5380611" cy="3684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4675A-0A94-453E-BEBA-398B1CBBCF78}"/>
              </a:ext>
            </a:extLst>
          </p:cNvPr>
          <p:cNvSpPr txBox="1"/>
          <p:nvPr/>
        </p:nvSpPr>
        <p:spPr>
          <a:xfrm>
            <a:off x="1135268" y="1543051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Ввод номера телефона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70476-F7CE-44F3-BBD8-4A7D7DF3D8C9}"/>
              </a:ext>
            </a:extLst>
          </p:cNvPr>
          <p:cNvSpPr txBox="1"/>
          <p:nvPr/>
        </p:nvSpPr>
        <p:spPr>
          <a:xfrm>
            <a:off x="7541827" y="1543051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Безопасная ситуация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F0700F-C765-47EB-A58E-D27BBC14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2" y="2454113"/>
            <a:ext cx="4578802" cy="37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0BA2-38E4-43E9-AC33-5E04489F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59CB2D-C840-414D-A502-69E6A8C0C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44" y="2467594"/>
            <a:ext cx="4683967" cy="3410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6257F-9240-4122-8C02-3BD68CC66601}"/>
              </a:ext>
            </a:extLst>
          </p:cNvPr>
          <p:cNvSpPr txBox="1"/>
          <p:nvPr/>
        </p:nvSpPr>
        <p:spPr>
          <a:xfrm>
            <a:off x="1573870" y="1639882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Опасная ситуация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95E8D-65FF-460F-A90D-FB70945E7921}"/>
              </a:ext>
            </a:extLst>
          </p:cNvPr>
          <p:cNvSpPr txBox="1"/>
          <p:nvPr/>
        </p:nvSpPr>
        <p:spPr>
          <a:xfrm>
            <a:off x="7810161" y="1639882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SMS-</a:t>
            </a:r>
            <a:r>
              <a:rPr lang="ru-RU" sz="2400" dirty="0">
                <a:latin typeface="JetBrains Mono" panose="020B0509020102050004" pitchFamily="49" charset="-52"/>
              </a:rPr>
              <a:t>оповещение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44B07CB-1016-4E59-BD4A-B22C3CDD0AB6}"/>
              </a:ext>
            </a:extLst>
          </p:cNvPr>
          <p:cNvCxnSpPr>
            <a:cxnSpLocks/>
          </p:cNvCxnSpPr>
          <p:nvPr/>
        </p:nvCxnSpPr>
        <p:spPr>
          <a:xfrm flipV="1">
            <a:off x="5901444" y="4036775"/>
            <a:ext cx="76511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FACAD-25EF-4956-90A3-FF75FFF4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19" y="2398226"/>
            <a:ext cx="3946832" cy="36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34BCE-B805-4E5F-BDBF-6BC57D0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JetBrains Mono" panose="020B0509020102050004" pitchFamily="49" charset="-52"/>
              </a:rPr>
              <a:t>Анализ экономической эффективности</a:t>
            </a:r>
            <a:endParaRPr lang="ru-BY" sz="3600" dirty="0">
              <a:latin typeface="JetBrains Mono" panose="020B0509020102050004" pitchFamily="49" charset="-52"/>
            </a:endParaRPr>
          </a:p>
        </p:txBody>
      </p:sp>
      <p:graphicFrame>
        <p:nvGraphicFramePr>
          <p:cNvPr id="16" name="Таблица 16">
            <a:extLst>
              <a:ext uri="{FF2B5EF4-FFF2-40B4-BE49-F238E27FC236}">
                <a16:creationId xmlns:a16="http://schemas.microsoft.com/office/drawing/2014/main" id="{398F6C6C-A264-449E-AD10-A2E21D5B2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512950"/>
              </p:ext>
            </p:extLst>
          </p:nvPr>
        </p:nvGraphicFramePr>
        <p:xfrm>
          <a:off x="274738" y="1951037"/>
          <a:ext cx="5847598" cy="2103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20117">
                  <a:extLst>
                    <a:ext uri="{9D8B030D-6E8A-4147-A177-3AD203B41FA5}">
                      <a16:colId xmlns:a16="http://schemas.microsoft.com/office/drawing/2014/main" val="1642367031"/>
                    </a:ext>
                  </a:extLst>
                </a:gridCol>
                <a:gridCol w="1427481">
                  <a:extLst>
                    <a:ext uri="{9D8B030D-6E8A-4147-A177-3AD203B41FA5}">
                      <a16:colId xmlns:a16="http://schemas.microsoft.com/office/drawing/2014/main" val="526986867"/>
                    </a:ext>
                  </a:extLst>
                </a:gridCol>
              </a:tblGrid>
              <a:tr h="30832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Наименование статьи затрат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JetBrains Mono" panose="020B0509020102050004" pitchFamily="49" charset="-52"/>
                        </a:rPr>
                        <a:t>Значение, руб.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88762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Покупные комплектующие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261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6833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Производственная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344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00756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Полная себестоимость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354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8170"/>
                  </a:ext>
                </a:extLst>
              </a:tr>
              <a:tr h="308325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Отпускная цена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44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-52"/>
                        </a:rPr>
                        <a:t>3</a:t>
                      </a:r>
                      <a:endParaRPr lang="ru-BY" dirty="0">
                        <a:latin typeface="JetBrains Mono" panose="020B0509020102050004" pitchFamily="49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86253"/>
                  </a:ext>
                </a:extLst>
              </a:tr>
            </a:tbl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9ABBE447-D1A7-45A5-A40B-BEF09AF69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076105"/>
              </p:ext>
            </p:extLst>
          </p:nvPr>
        </p:nvGraphicFramePr>
        <p:xfrm>
          <a:off x="6122336" y="1476084"/>
          <a:ext cx="5715518" cy="44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88AA2C-810C-4C3B-8F32-754ABA92DF26}"/>
              </a:ext>
            </a:extLst>
          </p:cNvPr>
          <p:cNvSpPr txBox="1"/>
          <p:nvPr/>
        </p:nvSpPr>
        <p:spPr>
          <a:xfrm>
            <a:off x="137578" y="4671777"/>
            <a:ext cx="5847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JetBrains Mono" panose="020B0509020102050004" pitchFamily="49" charset="-52"/>
              </a:rPr>
              <a:t>Рентабельность инвестиций</a:t>
            </a:r>
          </a:p>
          <a:p>
            <a:pPr algn="ctr"/>
            <a:r>
              <a:rPr lang="ru-RU" sz="2400" dirty="0">
                <a:latin typeface="JetBrains Mono" panose="020B0509020102050004" pitchFamily="49" charset="-52"/>
              </a:rPr>
              <a:t>составит 89,61%</a:t>
            </a:r>
            <a:endParaRPr lang="ru-BY" sz="2400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3210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BFA70-0FE0-4AFF-87DA-6300F07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27" y="2766218"/>
            <a:ext cx="6900545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Спасибо за внимание!</a:t>
            </a:r>
            <a:endParaRPr lang="ru-BY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37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167C7-ED44-487C-A021-F3FC059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Газовый котел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4" name="Рисунок 3" descr="Принцип работы газового котла - понятно и подробно">
            <a:extLst>
              <a:ext uri="{FF2B5EF4-FFF2-40B4-BE49-F238E27FC236}">
                <a16:creationId xmlns:a16="http://schemas.microsoft.com/office/drawing/2014/main" id="{CCD99384-B671-4DAF-888F-215FF0C85E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2174693"/>
            <a:ext cx="4509796" cy="33241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C1DA6-6C5A-4964-BCA5-8C1D8908A3E3}"/>
              </a:ext>
            </a:extLst>
          </p:cNvPr>
          <p:cNvSpPr txBox="1"/>
          <p:nvPr/>
        </p:nvSpPr>
        <p:spPr>
          <a:xfrm>
            <a:off x="5024535" y="2623368"/>
            <a:ext cx="6588967" cy="171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Низкая цена топлива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Высокий КПД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Занимает 40% доли</a:t>
            </a:r>
            <a:r>
              <a:rPr lang="en-US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рынка среди других котлов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Спрос на них будет постоянно увеличиваться.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58867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F43DA-E3C1-4032-BC0F-EDBA6456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Функционал системы</a:t>
            </a:r>
            <a:endParaRPr lang="ru-BY" dirty="0">
              <a:latin typeface="JetBrains Mono" panose="020B0509020102050004" pitchFamily="49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5A8F-38FD-4CBC-A395-C68168A37836}"/>
              </a:ext>
            </a:extLst>
          </p:cNvPr>
          <p:cNvSpPr txBox="1"/>
          <p:nvPr/>
        </p:nvSpPr>
        <p:spPr>
          <a:xfrm>
            <a:off x="838200" y="1934515"/>
            <a:ext cx="7416281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Определение превышения концентрации угарного (</a:t>
            </a:r>
            <a:r>
              <a:rPr lang="en-US" dirty="0">
                <a:latin typeface="JetBrains Mono" panose="020B0509020102050004" pitchFamily="49" charset="-52"/>
              </a:rPr>
              <a:t>CO</a:t>
            </a:r>
            <a:r>
              <a:rPr lang="ru-RU" dirty="0">
                <a:latin typeface="JetBrains Mono" panose="020B0509020102050004" pitchFamily="49" charset="-52"/>
              </a:rPr>
              <a:t>)</a:t>
            </a:r>
            <a:r>
              <a:rPr lang="en-US" dirty="0">
                <a:latin typeface="JetBrains Mono" panose="020B0509020102050004" pitchFamily="49" charset="-52"/>
              </a:rPr>
              <a:t>,</a:t>
            </a:r>
            <a:r>
              <a:rPr lang="ru-RU" dirty="0">
                <a:latin typeface="JetBrains Mono" panose="020B0509020102050004" pitchFamily="49" charset="-52"/>
              </a:rPr>
              <a:t> углекислого</a:t>
            </a:r>
            <a:r>
              <a:rPr lang="en-US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(</a:t>
            </a:r>
            <a:r>
              <a:rPr lang="en-US" dirty="0">
                <a:latin typeface="JetBrains Mono" panose="020B0509020102050004" pitchFamily="49" charset="-52"/>
              </a:rPr>
              <a:t>CO</a:t>
            </a:r>
            <a:r>
              <a:rPr lang="en-US" sz="1200" dirty="0">
                <a:latin typeface="JetBrains Mono" panose="020B0509020102050004" pitchFamily="49" charset="-52"/>
              </a:rPr>
              <a:t>2</a:t>
            </a:r>
            <a:r>
              <a:rPr lang="ru-RU" sz="1200" dirty="0">
                <a:latin typeface="JetBrains Mono" panose="020B0509020102050004" pitchFamily="49" charset="-52"/>
              </a:rPr>
              <a:t>)</a:t>
            </a:r>
            <a:r>
              <a:rPr lang="en-US" sz="1200" dirty="0">
                <a:latin typeface="JetBrains Mono" panose="020B0509020102050004" pitchFamily="49" charset="-52"/>
              </a:rPr>
              <a:t> </a:t>
            </a:r>
            <a:r>
              <a:rPr lang="ru-RU" dirty="0">
                <a:latin typeface="JetBrains Mono" panose="020B0509020102050004" pitchFamily="49" charset="-52"/>
              </a:rPr>
              <a:t>и природного газов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Обнаружение задымления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Обнаружение возгорания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Определение превышения температуры и влажности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JetBrains Mono" panose="020B0509020102050004" pitchFamily="49" charset="-52"/>
              </a:rPr>
              <a:t>SMS-</a:t>
            </a:r>
            <a:r>
              <a:rPr lang="ru-RU" dirty="0">
                <a:latin typeface="JetBrains Mono" panose="020B0509020102050004" pitchFamily="49" charset="-52"/>
              </a:rPr>
              <a:t>оповещение по номеру телефона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Звуковая сигнализация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Световая индикация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Перекрытие подачи газа в газовый котел.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BY" dirty="0"/>
          </a:p>
        </p:txBody>
      </p:sp>
      <p:pic>
        <p:nvPicPr>
          <p:cNvPr id="1026" name="Picture 2" descr="Углекислый газ, СО2, модель молекулы и химическая формула Иллюстрация  вектора - иллюстрации насчитывающей изолировано, газ: 126784904">
            <a:extLst>
              <a:ext uri="{FF2B5EF4-FFF2-40B4-BE49-F238E27FC236}">
                <a16:creationId xmlns:a16="http://schemas.microsoft.com/office/drawing/2014/main" id="{FF9E0146-5C2B-4D36-90D1-ABFB94514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r="10532" b="20051"/>
          <a:stretch/>
        </p:blipFill>
        <p:spPr bwMode="auto">
          <a:xfrm>
            <a:off x="9798875" y="854958"/>
            <a:ext cx="1839898" cy="20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лияние угарного газа на здоровье человека | АльфаЭко">
            <a:extLst>
              <a:ext uri="{FF2B5EF4-FFF2-40B4-BE49-F238E27FC236}">
                <a16:creationId xmlns:a16="http://schemas.microsoft.com/office/drawing/2014/main" id="{3E72B2B1-E1EC-44E0-8F8B-AA29DADF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71" y="3283014"/>
            <a:ext cx="1703873" cy="12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родный газ – экологичное моторное топливо">
            <a:extLst>
              <a:ext uri="{FF2B5EF4-FFF2-40B4-BE49-F238E27FC236}">
                <a16:creationId xmlns:a16="http://schemas.microsoft.com/office/drawing/2014/main" id="{40E3A4B9-F767-49EF-B89E-8B2035AB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962" y="4730620"/>
            <a:ext cx="1215701" cy="13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3C117-1844-4CF0-802E-6043821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pic>
        <p:nvPicPr>
          <p:cNvPr id="1026" name="Picture 2" descr="ATmega328P - 8-bit AVR Microcontrollers">
            <a:extLst>
              <a:ext uri="{FF2B5EF4-FFF2-40B4-BE49-F238E27FC236}">
                <a16:creationId xmlns:a16="http://schemas.microsoft.com/office/drawing/2014/main" id="{ADA6A19A-C563-44A2-AC88-33D847F60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3" y="2419707"/>
            <a:ext cx="4809258" cy="234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BF868-75FC-40D3-BA34-679ADABA2749}"/>
              </a:ext>
            </a:extLst>
          </p:cNvPr>
          <p:cNvSpPr txBox="1"/>
          <p:nvPr/>
        </p:nvSpPr>
        <p:spPr>
          <a:xfrm>
            <a:off x="838200" y="2419707"/>
            <a:ext cx="64210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Тактовая частота 0 – 20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1,8 – 5,5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Общее количество портов 23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Flash-</a:t>
            </a:r>
            <a:r>
              <a:rPr lang="ru-RU" dirty="0">
                <a:latin typeface="JetBrains Mono" panose="020B0509020102050004" pitchFamily="49" charset="-52"/>
              </a:rPr>
              <a:t>памяти 32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RAM-</a:t>
            </a:r>
            <a:r>
              <a:rPr lang="ru-RU" dirty="0">
                <a:latin typeface="JetBrains Mono" panose="020B0509020102050004" pitchFamily="49" charset="-52"/>
              </a:rPr>
              <a:t>памяти 2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Объем </a:t>
            </a:r>
            <a:r>
              <a:rPr lang="en-US" dirty="0">
                <a:latin typeface="JetBrains Mono" panose="020B0509020102050004" pitchFamily="49" charset="-52"/>
              </a:rPr>
              <a:t>EEPROM-</a:t>
            </a:r>
            <a:r>
              <a:rPr lang="ru-RU" dirty="0">
                <a:latin typeface="JetBrains Mono" panose="020B0509020102050004" pitchFamily="49" charset="-52"/>
              </a:rPr>
              <a:t>памяти 1 кб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Количество аппаратных </a:t>
            </a:r>
            <a:r>
              <a:rPr lang="en-US" dirty="0">
                <a:latin typeface="JetBrains Mono" panose="020B0509020102050004" pitchFamily="49" charset="-52"/>
              </a:rPr>
              <a:t>I2C/SPI 1;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.</a:t>
            </a:r>
            <a:r>
              <a:rPr lang="ru-RU" dirty="0">
                <a:latin typeface="JetBrains Mono" panose="020B0509020102050004" pitchFamily="49" charset="-52"/>
              </a:rPr>
              <a:t> 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5DE2E-9B46-4D98-A82A-DFACAF257287}"/>
              </a:ext>
            </a:extLst>
          </p:cNvPr>
          <p:cNvSpPr txBox="1"/>
          <p:nvPr/>
        </p:nvSpPr>
        <p:spPr>
          <a:xfrm>
            <a:off x="838200" y="1504076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JetBrains Mono" panose="020B0509020102050004" pitchFamily="49" charset="-52"/>
              </a:rPr>
              <a:t>Микроконтроллер </a:t>
            </a:r>
            <a:r>
              <a:rPr lang="en-US" sz="2400" dirty="0">
                <a:latin typeface="JetBrains Mono" panose="020B0509020102050004" pitchFamily="49" charset="-52"/>
              </a:rPr>
              <a:t>ATmega328P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472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76DCBE-D4C3-4E8C-B957-78172358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" panose="020B0509020102050004" pitchFamily="49" charset="-52"/>
              </a:rPr>
              <a:t>Аппаратное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5F92-F0AA-4935-B6DA-4AF4B3229D97}"/>
              </a:ext>
            </a:extLst>
          </p:cNvPr>
          <p:cNvSpPr txBox="1"/>
          <p:nvPr/>
        </p:nvSpPr>
        <p:spPr>
          <a:xfrm>
            <a:off x="838200" y="1645985"/>
            <a:ext cx="6097554" cy="58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JetBrains Mono" panose="020B0509020102050004" pitchFamily="49" charset="-52"/>
              </a:rPr>
              <a:t>GSM/GPRS </a:t>
            </a:r>
            <a:r>
              <a:rPr lang="ru-RU" sz="2400" dirty="0">
                <a:latin typeface="JetBrains Mono" panose="020B0509020102050004" pitchFamily="49" charset="-52"/>
              </a:rPr>
              <a:t>модуль </a:t>
            </a:r>
            <a:r>
              <a:rPr lang="en-US" sz="2400" dirty="0">
                <a:latin typeface="JetBrains Mono" panose="020B0509020102050004" pitchFamily="49" charset="-52"/>
              </a:rPr>
              <a:t>SIM900A</a:t>
            </a:r>
            <a:endParaRPr lang="ru-RU" sz="2400" dirty="0">
              <a:latin typeface="JetBrains Mono" panose="020B0509020102050004" pitchFamily="49" charset="-52"/>
            </a:endParaRPr>
          </a:p>
        </p:txBody>
      </p:sp>
      <p:pic>
        <p:nvPicPr>
          <p:cNvPr id="2050" name="Picture 2" descr="GSM GPRS модуль SIM900A (б/у)">
            <a:extLst>
              <a:ext uri="{FF2B5EF4-FFF2-40B4-BE49-F238E27FC236}">
                <a16:creationId xmlns:a16="http://schemas.microsoft.com/office/drawing/2014/main" id="{D88D9E7F-61AE-4A36-B90A-F70B057E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0" y="1731121"/>
            <a:ext cx="4215882" cy="42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7926D-E39C-4E77-8112-456BF040DBFD}"/>
              </a:ext>
            </a:extLst>
          </p:cNvPr>
          <p:cNvSpPr txBox="1"/>
          <p:nvPr/>
        </p:nvSpPr>
        <p:spPr>
          <a:xfrm>
            <a:off x="838200" y="2615650"/>
            <a:ext cx="6421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Два диапазона 900</a:t>
            </a:r>
            <a:r>
              <a:rPr lang="en-US" dirty="0">
                <a:latin typeface="JetBrains Mono" panose="020B0509020102050004" pitchFamily="49" charset="-52"/>
              </a:rPr>
              <a:t>/</a:t>
            </a:r>
            <a:r>
              <a:rPr lang="ru-RU" dirty="0">
                <a:latin typeface="JetBrains Mono" panose="020B0509020102050004" pitchFamily="49" charset="-52"/>
              </a:rPr>
              <a:t>1800 МГц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  <a:endParaRPr lang="ru-RU" dirty="0">
              <a:latin typeface="JetBrains Mono" panose="020B0509020102050004" pitchFamily="49" charset="-5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Напряжение питания </a:t>
            </a:r>
            <a:r>
              <a:rPr lang="en-US" dirty="0">
                <a:latin typeface="JetBrains Mono" panose="020B0509020102050004" pitchFamily="49" charset="-52"/>
              </a:rPr>
              <a:t>3,2 – 4,8 </a:t>
            </a:r>
            <a:r>
              <a:rPr lang="ru-RU" dirty="0">
                <a:latin typeface="JetBrains Mono" panose="020B0509020102050004" pitchFamily="49" charset="-52"/>
              </a:rPr>
              <a:t>В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Встроенный стек </a:t>
            </a:r>
            <a:r>
              <a:rPr lang="en-US" dirty="0">
                <a:latin typeface="JetBrains Mono" panose="020B0509020102050004" pitchFamily="49" charset="-52"/>
              </a:rPr>
              <a:t>TCP/IP, UDP/IP;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Протоколы </a:t>
            </a:r>
            <a:r>
              <a:rPr lang="en-US" dirty="0">
                <a:latin typeface="JetBrains Mono" panose="020B0509020102050004" pitchFamily="49" charset="-52"/>
              </a:rPr>
              <a:t>HTTP </a:t>
            </a:r>
            <a:r>
              <a:rPr lang="ru-RU" dirty="0">
                <a:latin typeface="JetBrains Mono" panose="020B0509020102050004" pitchFamily="49" charset="-52"/>
              </a:rPr>
              <a:t>и </a:t>
            </a:r>
            <a:r>
              <a:rPr lang="en-US" dirty="0">
                <a:latin typeface="JetBrains Mono" panose="020B0509020102050004" pitchFamily="49" charset="-52"/>
              </a:rPr>
              <a:t>FTP;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Управление </a:t>
            </a:r>
            <a:r>
              <a:rPr lang="en-US" dirty="0">
                <a:latin typeface="JetBrains Mono" panose="020B0509020102050004" pitchFamily="49" charset="-52"/>
              </a:rPr>
              <a:t>AT-</a:t>
            </a:r>
            <a:r>
              <a:rPr lang="ru-RU" dirty="0">
                <a:latin typeface="JetBrains Mono" panose="020B0509020102050004" pitchFamily="49" charset="-52"/>
              </a:rPr>
              <a:t>командами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-52"/>
              </a:rPr>
              <a:t>- </a:t>
            </a:r>
            <a:r>
              <a:rPr lang="ru-RU" dirty="0">
                <a:latin typeface="JetBrains Mono" panose="020B0509020102050004" pitchFamily="49" charset="-52"/>
              </a:rPr>
              <a:t>Диапазон рабочих температур -40</a:t>
            </a:r>
            <a:r>
              <a:rPr lang="en-US" dirty="0">
                <a:latin typeface="JetBrains Mono" panose="020B0509020102050004" pitchFamily="49" charset="-52"/>
              </a:rPr>
              <a:t> - </a:t>
            </a:r>
            <a:r>
              <a:rPr lang="ru-RU" dirty="0">
                <a:latin typeface="JetBrains Mono" panose="020B0509020102050004" pitchFamily="49" charset="-52"/>
              </a:rPr>
              <a:t>85</a:t>
            </a:r>
            <a:r>
              <a:rPr lang="ru-BY" b="0" i="0" dirty="0">
                <a:solidFill>
                  <a:srgbClr val="222222"/>
                </a:solidFill>
                <a:effectLst/>
                <a:latin typeface="JetBrains Mono" panose="020B0509020102050004" pitchFamily="49" charset="-52"/>
              </a:rPr>
              <a:t>℃</a:t>
            </a:r>
            <a:r>
              <a:rPr lang="ru-RU" dirty="0">
                <a:solidFill>
                  <a:srgbClr val="222222"/>
                </a:solidFill>
                <a:latin typeface="JetBrains Mono" panose="020B0509020102050004" pitchFamily="49" charset="-52"/>
              </a:rPr>
              <a:t>.</a:t>
            </a:r>
            <a:endParaRPr lang="en-US" dirty="0">
              <a:latin typeface="JetBrains Mono" panose="020B0509020102050004" pitchFamily="49" charset="-52"/>
            </a:endParaRPr>
          </a:p>
          <a:p>
            <a:pPr marL="285750" indent="-285750">
              <a:buFontTx/>
              <a:buChar char="-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8167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4FF89-97CC-417A-9368-6FB6C5B7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00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печатной платы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C37D7-2649-4AF4-93A4-89AFF00B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4696"/>
            <a:ext cx="5619909" cy="502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5D5CB-BBA6-4863-8F4C-4C45CA31D8E4}"/>
              </a:ext>
            </a:extLst>
          </p:cNvPr>
          <p:cNvSpPr txBox="1"/>
          <p:nvPr/>
        </p:nvSpPr>
        <p:spPr>
          <a:xfrm>
            <a:off x="7048500" y="2663275"/>
            <a:ext cx="6421016" cy="171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3-й класс точности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Паяльная паста </a:t>
            </a:r>
            <a:r>
              <a:rPr lang="en-US" dirty="0">
                <a:latin typeface="JetBrains Mono" panose="020B0509020102050004" pitchFamily="49" charset="-52"/>
              </a:rPr>
              <a:t>Mechanic XG-50;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err="1">
                <a:latin typeface="JetBrains Mono" panose="020B0509020102050004" pitchFamily="49" charset="-52"/>
              </a:rPr>
              <a:t>Бессвинцовый</a:t>
            </a:r>
            <a:r>
              <a:rPr lang="ru-RU" dirty="0">
                <a:latin typeface="JetBrains Mono" panose="020B0509020102050004" pitchFamily="49" charset="-52"/>
              </a:rPr>
              <a:t> припой ПОМ-3</a:t>
            </a:r>
            <a:r>
              <a:rPr lang="en-US" dirty="0">
                <a:latin typeface="JetBrains Mono" panose="020B0509020102050004" pitchFamily="49" charset="-52"/>
              </a:rPr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JetBrains Mono" panose="020B0509020102050004" pitchFamily="49" charset="-52"/>
              </a:rPr>
              <a:t>Покрытие лаком </a:t>
            </a:r>
            <a:r>
              <a:rPr lang="en-US" dirty="0">
                <a:latin typeface="JetBrains Mono" panose="020B0509020102050004" pitchFamily="49" charset="-52"/>
              </a:rPr>
              <a:t>PLASTIK 71.</a:t>
            </a:r>
            <a:endParaRPr lang="ru-RU" dirty="0">
              <a:latin typeface="JetBrains Mono" panose="020B0509020102050004" pitchFamily="49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E48E4-AC4B-4B4C-BADC-0A475614AA63}"/>
              </a:ext>
            </a:extLst>
          </p:cNvPr>
          <p:cNvSpPr txBox="1"/>
          <p:nvPr/>
        </p:nvSpPr>
        <p:spPr>
          <a:xfrm>
            <a:off x="7048500" y="5781848"/>
            <a:ext cx="6097554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JetBrains Mono" panose="020B0509020102050004" pitchFamily="49" charset="-52"/>
              </a:rPr>
              <a:t>Размеры платы: 110 х 180 х 1,5 мм</a:t>
            </a:r>
          </a:p>
        </p:txBody>
      </p:sp>
    </p:spTree>
    <p:extLst>
      <p:ext uri="{BB962C8B-B14F-4D97-AF65-F5344CB8AC3E}">
        <p14:creationId xmlns:p14="http://schemas.microsoft.com/office/powerpoint/2010/main" val="2129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AD7F3-92FD-456B-AC14-5828B70B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65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3D-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модель корпуса</a:t>
            </a:r>
            <a:r>
              <a:rPr lang="en-US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JetBrains Mono" panose="020B0509020102050004" pitchFamily="49" charset="-52"/>
                <a:ea typeface="Microsoft YaHei Light" panose="020B0502040204020203" pitchFamily="34" charset="-122"/>
                <a:cs typeface="Times New Roman" panose="02020603050405020304" pitchFamily="18" charset="0"/>
              </a:rPr>
              <a:t>устройства</a:t>
            </a:r>
            <a:endParaRPr lang="ru-BY" dirty="0">
              <a:latin typeface="JetBrains Mono" panose="020B0509020102050004" pitchFamily="49" charset="-5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6C7129-61BD-42F7-BEC1-BD38DA44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736" y="1303246"/>
            <a:ext cx="8702525" cy="4394259"/>
          </a:xfr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9754F9D-FEE8-488F-B38C-4DEC8685BFCD}"/>
              </a:ext>
            </a:extLst>
          </p:cNvPr>
          <p:cNvCxnSpPr>
            <a:cxnSpLocks/>
          </p:cNvCxnSpPr>
          <p:nvPr/>
        </p:nvCxnSpPr>
        <p:spPr>
          <a:xfrm flipH="1">
            <a:off x="3971924" y="4340193"/>
            <a:ext cx="885825" cy="65246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D107E0-858F-4090-A440-21A777E263E3}"/>
              </a:ext>
            </a:extLst>
          </p:cNvPr>
          <p:cNvSpPr txBox="1"/>
          <p:nvPr/>
        </p:nvSpPr>
        <p:spPr>
          <a:xfrm>
            <a:off x="3175809" y="4879511"/>
            <a:ext cx="1729565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JetBrains Mono" panose="020B0509020102050004" pitchFamily="49" charset="-52"/>
              </a:rPr>
              <a:t>ABS-</a:t>
            </a:r>
            <a:r>
              <a:rPr lang="ru-RU" sz="1600" dirty="0">
                <a:latin typeface="JetBrains Mono" panose="020B0509020102050004" pitchFamily="49" charset="-52"/>
              </a:rPr>
              <a:t>пластик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94E05-51EA-48C8-9367-1593D45459C5}"/>
              </a:ext>
            </a:extLst>
          </p:cNvPr>
          <p:cNvSpPr txBox="1"/>
          <p:nvPr/>
        </p:nvSpPr>
        <p:spPr>
          <a:xfrm>
            <a:off x="923147" y="5841765"/>
            <a:ext cx="6097554" cy="50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JetBrains Mono" panose="020B0509020102050004" pitchFamily="49" charset="-52"/>
              </a:rPr>
              <a:t>Размеры корпуса: 130 х 200 х 29 мм</a:t>
            </a:r>
          </a:p>
        </p:txBody>
      </p:sp>
    </p:spTree>
    <p:extLst>
      <p:ext uri="{BB962C8B-B14F-4D97-AF65-F5344CB8AC3E}">
        <p14:creationId xmlns:p14="http://schemas.microsoft.com/office/powerpoint/2010/main" val="3549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E90883D-F0EF-4D28-B863-A99D26AF9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837310"/>
              </p:ext>
            </p:extLst>
          </p:nvPr>
        </p:nvGraphicFramePr>
        <p:xfrm>
          <a:off x="6096000" y="1831487"/>
          <a:ext cx="533075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72B1956-6336-43E0-B89D-E409070F8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0544"/>
              </p:ext>
            </p:extLst>
          </p:nvPr>
        </p:nvGraphicFramePr>
        <p:xfrm>
          <a:off x="437747" y="1831487"/>
          <a:ext cx="589171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D912A3-0716-4547-A690-F11D21C457DA}"/>
              </a:ext>
            </a:extLst>
          </p:cNvPr>
          <p:cNvSpPr txBox="1">
            <a:spLocks/>
          </p:cNvSpPr>
          <p:nvPr/>
        </p:nvSpPr>
        <p:spPr>
          <a:xfrm>
            <a:off x="1071666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JetBrains Mono" panose="020B0509020102050004" pitchFamily="49" charset="-52"/>
              </a:rPr>
              <a:t>Программное обеспечение</a:t>
            </a:r>
            <a:endParaRPr lang="ru-BY" dirty="0">
              <a:latin typeface="JetBrains Mono" panose="020B05090201020500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104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94A8A-7EF0-46FE-9CC4-47849B82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JetBrains Mono" panose="020B0509020102050004" pitchFamily="49" charset="-52"/>
              </a:rPr>
              <a:t>Моделирование работы системы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F8FA9B-CEE9-40B5-8DEA-4A490686C8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82" y="1629681"/>
            <a:ext cx="8280636" cy="47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333</Words>
  <Application>Microsoft Office PowerPoint</Application>
  <PresentationFormat>Широкоэкранный</PresentationFormat>
  <Paragraphs>86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Тема Office</vt:lpstr>
      <vt:lpstr>Презентация дипломного проекта</vt:lpstr>
      <vt:lpstr>Газовый котел</vt:lpstr>
      <vt:lpstr>Функционал системы</vt:lpstr>
      <vt:lpstr>Аппаратное обеспечение</vt:lpstr>
      <vt:lpstr>Аппаратное обеспечение</vt:lpstr>
      <vt:lpstr>3D-модель печатной платы</vt:lpstr>
      <vt:lpstr>3D-модель корпуса устройства</vt:lpstr>
      <vt:lpstr>Презентация PowerPoint</vt:lpstr>
      <vt:lpstr>Моделирование работы системы</vt:lpstr>
      <vt:lpstr>Моделирование работы системы</vt:lpstr>
      <vt:lpstr>Моделирование работы системы</vt:lpstr>
      <vt:lpstr>Анализ экономической эффективности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дипломного проекта</dc:title>
  <dc:creator>Alexander Miron'</dc:creator>
  <cp:lastModifiedBy>Alexander Miron'</cp:lastModifiedBy>
  <cp:revision>43</cp:revision>
  <dcterms:created xsi:type="dcterms:W3CDTF">2021-06-19T09:38:54Z</dcterms:created>
  <dcterms:modified xsi:type="dcterms:W3CDTF">2021-06-20T16:06:50Z</dcterms:modified>
</cp:coreProperties>
</file>