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64" r:id="rId8"/>
    <p:sldId id="263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JetBrains Mono" panose="020B0509020102050004" pitchFamily="49" charset="-52"/>
              <a:ea typeface="+mn-ea"/>
              <a:cs typeface="+mn-cs"/>
            </a:defRPr>
          </a:pPr>
          <a:endParaRPr lang="ru-BY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RAM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B75C-4013-8AAC-D83077D1CDF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75C-4013-8AAC-D83077D1CDF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C29BE3B-E516-4544-B1D1-DFC9A8472F31}" type="CELLRANGE">
                      <a:rPr lang="en-US"/>
                      <a:pPr/>
                      <a:t>[ДИАПАЗОН ЯЧЕЕК]</a:t>
                    </a:fld>
                    <a:endParaRPr lang="en-US" baseline="0"/>
                  </a:p>
                  <a:p>
                    <a:fld id="{69B4B38F-4409-424F-AAFB-E2154B91F83C}" type="PERCENTAGE">
                      <a:rPr lang="en-US"/>
                      <a:pPr/>
                      <a:t>[ПРОЦЕНТ]</a:t>
                    </a:fld>
                    <a:endParaRPr lang="ru-BY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B75C-4013-8AAC-D83077D1CDF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7A607C2-1F00-459D-AB63-A03920A09A4B}" type="CELLRANGE">
                      <a:rPr lang="en-US"/>
                      <a:pPr/>
                      <a:t>[ДИАПАЗОН ЯЧЕЕК]</a:t>
                    </a:fld>
                    <a:endParaRPr lang="en-US" baseline="0"/>
                  </a:p>
                  <a:p>
                    <a:fld id="{733BEFDC-398D-489A-AFA2-6E5A8E0D8D02}" type="PERCENTAGE">
                      <a:rPr lang="en-US"/>
                      <a:pPr/>
                      <a:t>[ПРОЦЕНТ]</a:t>
                    </a:fld>
                    <a:endParaRPr lang="ru-BY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B75C-4013-8AAC-D83077D1CD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lnSpc>
                    <a:spcPct val="150000"/>
                  </a:lnSpc>
                  <a:defRPr sz="1197" b="1" i="0" u="none" strike="noStrike" kern="1200" baseline="0">
                    <a:solidFill>
                      <a:schemeClr val="lt1"/>
                    </a:solidFill>
                    <a:latin typeface="JetBrains Mono" panose="020B0509020102050004" pitchFamily="49" charset="-52"/>
                    <a:ea typeface="+mn-ea"/>
                    <a:cs typeface="Times New Roman" panose="02020603050405020304" pitchFamily="18" charset="0"/>
                  </a:defRPr>
                </a:pPr>
                <a:endParaRPr lang="ru-BY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Лист1!$A$2:$A$3</c:f>
              <c:strCache>
                <c:ptCount val="2"/>
                <c:pt idx="0">
                  <c:v>Использовано, байт</c:v>
                </c:pt>
                <c:pt idx="1">
                  <c:v>Свободно, байт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1092</c:v>
                </c:pt>
                <c:pt idx="1">
                  <c:v>956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Лист1!$B$2:$B$3</c15:f>
                <c15:dlblRangeCache>
                  <c:ptCount val="2"/>
                  <c:pt idx="0">
                    <c:v>1092</c:v>
                  </c:pt>
                  <c:pt idx="1">
                    <c:v>956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B75C-4013-8AAC-D83077D1CDF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JetBrains Mono" panose="020B0509020102050004" pitchFamily="49" charset="-52"/>
              <a:ea typeface="+mn-ea"/>
              <a:cs typeface="+mn-cs"/>
            </a:defRPr>
          </a:pPr>
          <a:endParaRPr lang="ru-B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BY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JetBrains Mono" panose="020B0509020102050004" pitchFamily="49" charset="-52"/>
              <a:ea typeface="+mn-ea"/>
              <a:cs typeface="+mn-cs"/>
            </a:defRPr>
          </a:pPr>
          <a:endParaRPr lang="ru-BY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Память устройства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5CF8-4D1D-A78E-44F6266E96F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CF8-4D1D-A78E-44F6266E96F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31F8F80-0C55-4D58-AF8D-C5713863C6FE}" type="CELLRANGE">
                      <a:rPr lang="en-US" smtClean="0"/>
                      <a:pPr/>
                      <a:t>[ДИАПАЗОН ЯЧЕЕК]</a:t>
                    </a:fld>
                    <a:endParaRPr lang="en-US" baseline="0" dirty="0"/>
                  </a:p>
                  <a:p>
                    <a:fld id="{A7B925CD-DA48-44CF-9B22-5083BD1C9E69}" type="PERCENTAGE">
                      <a:rPr lang="en-US"/>
                      <a:pPr/>
                      <a:t>[ПРОЦЕНТ]</a:t>
                    </a:fld>
                    <a:endParaRPr lang="ru-BY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5CF8-4D1D-A78E-44F6266E96F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2C8D079-6F13-44F5-B503-5A56555A5F5A}" type="CELLRANGE">
                      <a:rPr lang="ru-BY"/>
                      <a:pPr/>
                      <a:t>[ДИАПАЗОН ЯЧЕЕК]</a:t>
                    </a:fld>
                    <a:endParaRPr lang="ru-BY" baseline="0"/>
                  </a:p>
                  <a:p>
                    <a:fld id="{994DFBBC-E429-4AD3-BFE6-84E2763F5613}" type="PERCENTAGE">
                      <a:rPr lang="ru-BY"/>
                      <a:pPr/>
                      <a:t>[ПРОЦЕНТ]</a:t>
                    </a:fld>
                    <a:endParaRPr lang="ru-BY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CF8-4D1D-A78E-44F6266E96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lnSpc>
                    <a:spcPct val="150000"/>
                  </a:lnSpc>
                  <a:defRPr sz="1197" b="1" i="0" u="none" strike="noStrike" kern="1200" baseline="0">
                    <a:solidFill>
                      <a:schemeClr val="lt1"/>
                    </a:solidFill>
                    <a:latin typeface="JetBrains Mono" panose="020B0509020102050004" pitchFamily="49" charset="-52"/>
                    <a:ea typeface="+mn-ea"/>
                    <a:cs typeface="+mn-cs"/>
                  </a:defRPr>
                </a:pPr>
                <a:endParaRPr lang="ru-BY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Лист1!$A$2:$A$3</c:f>
              <c:strCache>
                <c:ptCount val="2"/>
                <c:pt idx="0">
                  <c:v>Использовано, байт</c:v>
                </c:pt>
                <c:pt idx="1">
                  <c:v>Свободно, байт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13920</c:v>
                </c:pt>
                <c:pt idx="1">
                  <c:v>18336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Лист1!$B$2:$B$3</c15:f>
                <c15:dlblRangeCache>
                  <c:ptCount val="2"/>
                  <c:pt idx="0">
                    <c:v>13920</c:v>
                  </c:pt>
                  <c:pt idx="1">
                    <c:v>18336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5CF8-4D1D-A78E-44F6266E96F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JetBrains Mono" panose="020B0509020102050004" pitchFamily="49" charset="-52"/>
              <a:ea typeface="+mn-ea"/>
              <a:cs typeface="+mn-cs"/>
            </a:defRPr>
          </a:pPr>
          <a:endParaRPr lang="ru-B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BY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dirty="0">
                <a:solidFill>
                  <a:schemeClr val="tx1"/>
                </a:solidFill>
                <a:latin typeface="JetBrains Mono" panose="020B0509020102050004" pitchFamily="49" charset="-52"/>
              </a:rPr>
              <a:t>Экономические результаты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BY"/>
        </a:p>
      </c:txPr>
    </c:title>
    <c:autoTitleDeleted val="0"/>
    <c:plotArea>
      <c:layout>
        <c:manualLayout>
          <c:layoutTarget val="inner"/>
          <c:xMode val="edge"/>
          <c:yMode val="edge"/>
          <c:x val="2.4442229033308966E-2"/>
          <c:y val="0.12220702519539992"/>
          <c:w val="0.9511155419333821"/>
          <c:h val="0.71960167808528186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Чистая прибыль, руб.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2578611422446749E-2"/>
                  <c:y val="-5.10554588246434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123-4E29-A39B-12BCF119E681}"/>
                </c:ext>
              </c:extLst>
            </c:dLbl>
            <c:dLbl>
              <c:idx val="1"/>
              <c:layout>
                <c:manualLayout>
                  <c:x val="-7.0354777992126041E-2"/>
                  <c:y val="-4.82190444454966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123-4E29-A39B-12BCF119E681}"/>
                </c:ext>
              </c:extLst>
            </c:dLbl>
            <c:dLbl>
              <c:idx val="2"/>
              <c:layout>
                <c:manualLayout>
                  <c:x val="7.4988828659099669E-4"/>
                  <c:y val="-3.68733869289092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123-4E29-A39B-12BCF119E681}"/>
                </c:ext>
              </c:extLst>
            </c:dLbl>
            <c:dLbl>
              <c:idx val="3"/>
              <c:layout>
                <c:manualLayout>
                  <c:x val="5.1939299290106461E-3"/>
                  <c:y val="-1.70184862748811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123-4E29-A39B-12BCF119E6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JetBrains Mono" panose="020B0509020102050004" pitchFamily="49" charset="-52"/>
                    <a:ea typeface="+mn-ea"/>
                    <a:cs typeface="+mn-cs"/>
                  </a:defRPr>
                </a:pPr>
                <a:endParaRPr lang="ru-BY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10897</c:v>
                </c:pt>
                <c:pt idx="1">
                  <c:v>12532</c:v>
                </c:pt>
                <c:pt idx="2">
                  <c:v>14411</c:v>
                </c:pt>
                <c:pt idx="3">
                  <c:v>16573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23-4E29-A39B-12BCF119E68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ЧДД, руб.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7.6876321621242374E-2"/>
                  <c:y val="-4.25462156872030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123-4E29-A39B-12BCF119E681}"/>
                </c:ext>
              </c:extLst>
            </c:dLbl>
            <c:dLbl>
              <c:idx val="1"/>
              <c:layout>
                <c:manualLayout>
                  <c:x val="2.9719091078009028E-3"/>
                  <c:y val="4.25462156872029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123-4E29-A39B-12BCF119E681}"/>
                </c:ext>
              </c:extLst>
            </c:dLbl>
            <c:dLbl>
              <c:idx val="2"/>
              <c:layout>
                <c:manualLayout>
                  <c:x val="-7.0354777992126E-2"/>
                  <c:y val="-4.53826300663497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123-4E29-A39B-12BCF119E681}"/>
                </c:ext>
              </c:extLst>
            </c:dLbl>
            <c:dLbl>
              <c:idx val="3"/>
              <c:layout>
                <c:manualLayout>
                  <c:x val="9.6379715714306202E-3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123-4E29-A39B-12BCF119E6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JetBrains Mono" panose="020B0509020102050004" pitchFamily="49" charset="-52"/>
                    <a:ea typeface="+mn-ea"/>
                    <a:cs typeface="+mn-cs"/>
                  </a:defRPr>
                </a:pPr>
                <a:endParaRPr lang="ru-BY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530</c:v>
                </c:pt>
                <c:pt idx="1">
                  <c:v>11027</c:v>
                </c:pt>
                <c:pt idx="2">
                  <c:v>21901</c:v>
                </c:pt>
                <c:pt idx="3">
                  <c:v>33168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23-4E29-A39B-12BCF119E68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86690224"/>
        <c:axId val="386687024"/>
      </c:lineChart>
      <c:catAx>
        <c:axId val="38669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JetBrains Mono" panose="020B0509020102050004" pitchFamily="49" charset="-52"/>
                <a:ea typeface="+mn-ea"/>
                <a:cs typeface="+mn-cs"/>
              </a:defRPr>
            </a:pPr>
            <a:endParaRPr lang="ru-BY"/>
          </a:p>
        </c:txPr>
        <c:crossAx val="386687024"/>
        <c:crosses val="autoZero"/>
        <c:auto val="1"/>
        <c:lblAlgn val="ctr"/>
        <c:lblOffset val="100"/>
        <c:noMultiLvlLbl val="0"/>
      </c:catAx>
      <c:valAx>
        <c:axId val="386687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BY"/>
          </a:p>
        </c:txPr>
        <c:crossAx val="386690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JetBrains Mono" panose="020B0509020102050004" pitchFamily="49" charset="-52"/>
              <a:ea typeface="+mn-ea"/>
              <a:cs typeface="+mn-cs"/>
            </a:defRPr>
          </a:pPr>
          <a:endParaRPr lang="ru-B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ru-BY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495B5-CCC4-42BD-8D52-552E8001D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42AC07-75CE-4F79-8D7E-F443FBB78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15405D-BCB1-4995-8A1F-0A1D1CFF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19.06.2021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A4BD5-FE70-4321-9275-4DDB508A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CDDA08-4DF3-4C23-93C6-4050ADF8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8686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C5DA3-EC09-402A-8065-F8E18682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3B4690-BEF8-49DB-8EF6-7563047B6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D12BAF-F857-401B-B3A4-A2BF7C3F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19.06.2021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F0A402-9148-41EF-94FE-92E9AB38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5AB89-BAE7-443B-AE0A-3CA1E841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279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BBF93C-F327-4561-99A3-A2B52B63F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009C85-A763-49DA-B88E-612E4905E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A13B37-797E-4F7A-B3C2-BA679941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19.06.2021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89C43A-72F7-451A-958A-7CF01CCB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F12073-84F1-4122-8250-80D11462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3311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55659-DC9E-4FBF-936B-E3E29EF0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4ECCBF-C7BE-4A5F-9856-7CB6B65A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5095EC-E48E-44B9-9346-463B8215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19.06.2021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DF934A-DFD7-4329-BC75-81788B7B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07DD6F-45F7-4E18-95A3-9F33EFE4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2696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F12EC-4DB1-49FB-90BB-A9AB3E8E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3AD922-D9BF-41B0-B391-D96C1174C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0B1F6E-55F0-485C-B199-08C06B94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19.06.2021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A6E031-503C-4413-B15E-C4516751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ECA3C3-C3DB-4917-925A-C3CBAEB3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7200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27140-03BE-4133-A996-FC50F76D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0D7FBC-28CE-4377-AFD5-D6FAF5ADC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DCCEE8-9469-43EE-8D2C-F7E5A7885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D0BB29-299C-4970-BB9A-F30D1A2F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19.06.2021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EDB218-7E31-4D04-BA66-5BA6D14C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90886B-9B2E-45F3-8400-ECFCE988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3248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641FA-183C-48CE-8D19-12FD8A4D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E0B881-EAB6-46B6-BF9D-3BDB6A2C9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45FBAF-0391-4F35-976B-F507D0ECC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FF1640-A952-428C-BE80-8E7A472C2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7A956B-3F80-49F4-9940-9F95A8DBD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E644DA5-3E00-4F14-BF8B-9C9CB4A9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19.06.2021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868149-3848-4EDA-AC1D-936792A8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0D846C-AD51-41FB-BCF6-0DEE4A8A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2007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A70AE-E76F-4BAA-B02A-FC7E6946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FF2DE7-CAF2-49EF-A0FB-4EC95031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19.06.2021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540EBB3-D42B-40D9-BD0D-C732ABC7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1B9653-9054-4778-A27E-C595A89D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7932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1B80ED-A732-4CFB-BA35-A398B9BD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19.06.2021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2FCE458-A033-48B3-A134-1131B512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8487F4-7429-42F2-BB3D-F418A683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9124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D8DDA-E4AA-443C-AF2B-BBCA8513D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BCCCAA-6A65-4D0D-A8F2-C21FDA23B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B3F9F1-6210-42A3-B3B9-5E3F1F17D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7743EE-7650-4F87-B2A6-7A58926C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19.06.2021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51A4A5-C998-4CCC-8FDA-BE879BC6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0326AC-1E64-4FDE-8BB4-E39B7158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5027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3D19C-D47B-4F7E-955C-5E52EF39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0F410E-9A73-4FD4-AB02-9E3824EA0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5E3AB6-50B4-4F7A-9C52-E9E8A8F2D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D466B7-EA93-45F6-B890-591CAA44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19.06.2021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182EDE-BD16-4AEE-917F-0C004BD2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7418A6-8DB9-4F57-B5BD-EF62C0A5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0717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292B0-40EE-42B6-AF1D-E66BE116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807D5E-9554-41E5-9006-7A27C2A10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50DD04-E188-459E-ABD2-BEC90BFE3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E8B6-8EEC-4635-974A-66DABC2AC418}" type="datetimeFigureOut">
              <a:rPr lang="ru-BY" smtClean="0"/>
              <a:t>19.06.2021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3A204A-6F3C-4EBE-9054-E2FC40FA8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5402E4-79EF-47B8-8781-94AF72336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5666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C03DF-7F5E-4B3F-8D82-13224CDD7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0761"/>
            <a:ext cx="9144000" cy="2387600"/>
          </a:xfrm>
        </p:spPr>
        <p:txBody>
          <a:bodyPr/>
          <a:lstStyle/>
          <a:p>
            <a:r>
              <a:rPr lang="ru-RU" dirty="0">
                <a:latin typeface="JetBrains Mono" panose="020B0509020102050004" pitchFamily="49" charset="-52"/>
                <a:cs typeface="Times New Roman" panose="02020603050405020304" pitchFamily="18" charset="0"/>
              </a:rPr>
              <a:t>Презентация дипломного проекта</a:t>
            </a:r>
            <a:endParaRPr lang="ru-BY" dirty="0">
              <a:latin typeface="JetBrains Mono" panose="020B0509020102050004" pitchFamily="49" charset="-52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F03CD5-F60F-451A-BB14-DA1180E33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07702"/>
            <a:ext cx="9144000" cy="1655762"/>
          </a:xfrm>
        </p:spPr>
        <p:txBody>
          <a:bodyPr/>
          <a:lstStyle/>
          <a:p>
            <a:r>
              <a:rPr lang="ru-RU" dirty="0">
                <a:latin typeface="JetBrains Mono" panose="020B0509020102050004" pitchFamily="49" charset="-52"/>
                <a:cs typeface="Times New Roman" panose="02020603050405020304" pitchFamily="18" charset="0"/>
              </a:rPr>
              <a:t>«Система обеспечения безопасности котельной жилого дома на базе микроконтроллера»</a:t>
            </a:r>
            <a:endParaRPr lang="ru-BY" dirty="0">
              <a:latin typeface="JetBrains Mono" panose="020B0509020102050004" pitchFamily="49" charset="-52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01BE46E-6142-44C7-B9D7-7B0EBA62509B}"/>
              </a:ext>
            </a:extLst>
          </p:cNvPr>
          <p:cNvSpPr txBox="1">
            <a:spLocks/>
          </p:cNvSpPr>
          <p:nvPr/>
        </p:nvSpPr>
        <p:spPr>
          <a:xfrm>
            <a:off x="7822317" y="5995862"/>
            <a:ext cx="3980520" cy="862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800" dirty="0">
                <a:latin typeface="JetBrains Mono" panose="020B0509020102050004" pitchFamily="49" charset="-52"/>
                <a:cs typeface="Times New Roman" panose="02020603050405020304" pitchFamily="18" charset="0"/>
              </a:rPr>
              <a:t>студент группы 750701</a:t>
            </a:r>
            <a:br>
              <a:rPr lang="ru-RU" sz="1800" dirty="0">
                <a:latin typeface="JetBrains Mono" panose="020B0509020102050004" pitchFamily="49" charset="-52"/>
                <a:cs typeface="Times New Roman" panose="02020603050405020304" pitchFamily="18" charset="0"/>
              </a:rPr>
            </a:br>
            <a:r>
              <a:rPr lang="ru-RU" sz="1800" dirty="0" err="1">
                <a:latin typeface="JetBrains Mono" panose="020B0509020102050004" pitchFamily="49" charset="-52"/>
                <a:cs typeface="Times New Roman" panose="02020603050405020304" pitchFamily="18" charset="0"/>
              </a:rPr>
              <a:t>Миронь</a:t>
            </a:r>
            <a:r>
              <a:rPr lang="ru-RU" sz="1800" dirty="0">
                <a:latin typeface="JetBrains Mono" panose="020B0509020102050004" pitchFamily="49" charset="-52"/>
                <a:cs typeface="Times New Roman" panose="02020603050405020304" pitchFamily="18" charset="0"/>
              </a:rPr>
              <a:t> А. В.</a:t>
            </a:r>
            <a:endParaRPr lang="ru-BY" sz="1800" dirty="0">
              <a:latin typeface="JetBrains Mono" panose="020B0509020102050004" pitchFamily="49" charset="-5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2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34BCE-B805-4E5F-BDBF-6BC57D0F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JetBrains Mono" panose="020B0509020102050004" pitchFamily="49" charset="-52"/>
              </a:rPr>
              <a:t>Анализ экономической эффективности</a:t>
            </a:r>
            <a:endParaRPr lang="ru-BY" sz="3600" dirty="0">
              <a:latin typeface="JetBrains Mono" panose="020B0509020102050004" pitchFamily="49" charset="-52"/>
            </a:endParaRPr>
          </a:p>
        </p:txBody>
      </p:sp>
      <p:graphicFrame>
        <p:nvGraphicFramePr>
          <p:cNvPr id="16" name="Таблица 16">
            <a:extLst>
              <a:ext uri="{FF2B5EF4-FFF2-40B4-BE49-F238E27FC236}">
                <a16:creationId xmlns:a16="http://schemas.microsoft.com/office/drawing/2014/main" id="{398F6C6C-A264-449E-AD10-A2E21D5B2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478863"/>
              </p:ext>
            </p:extLst>
          </p:nvPr>
        </p:nvGraphicFramePr>
        <p:xfrm>
          <a:off x="274738" y="1951037"/>
          <a:ext cx="5847598" cy="21031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420117">
                  <a:extLst>
                    <a:ext uri="{9D8B030D-6E8A-4147-A177-3AD203B41FA5}">
                      <a16:colId xmlns:a16="http://schemas.microsoft.com/office/drawing/2014/main" val="1642367031"/>
                    </a:ext>
                  </a:extLst>
                </a:gridCol>
                <a:gridCol w="1427481">
                  <a:extLst>
                    <a:ext uri="{9D8B030D-6E8A-4147-A177-3AD203B41FA5}">
                      <a16:colId xmlns:a16="http://schemas.microsoft.com/office/drawing/2014/main" val="526986867"/>
                    </a:ext>
                  </a:extLst>
                </a:gridCol>
              </a:tblGrid>
              <a:tr h="308325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JetBrains Mono" panose="020B0509020102050004" pitchFamily="49" charset="-52"/>
                        </a:rPr>
                        <a:t>Наименование статьи затрат</a:t>
                      </a:r>
                      <a:endParaRPr lang="ru-BY" dirty="0">
                        <a:latin typeface="JetBrains Mono" panose="020B0509020102050004" pitchFamily="49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JetBrains Mono" panose="020B0509020102050004" pitchFamily="49" charset="-52"/>
                        </a:rPr>
                        <a:t>Значение, руб.</a:t>
                      </a:r>
                      <a:endParaRPr lang="ru-BY" dirty="0">
                        <a:latin typeface="JetBrains Mono" panose="020B0509020102050004" pitchFamily="49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88762"/>
                  </a:ext>
                </a:extLst>
              </a:tr>
              <a:tr h="308325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-52"/>
                        </a:rPr>
                        <a:t>Покупные комплектующие</a:t>
                      </a:r>
                      <a:endParaRPr lang="ru-BY" dirty="0">
                        <a:latin typeface="JetBrains Mono" panose="020B0509020102050004" pitchFamily="49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-52"/>
                        </a:rPr>
                        <a:t>261</a:t>
                      </a:r>
                      <a:endParaRPr lang="ru-BY" dirty="0">
                        <a:latin typeface="JetBrains Mono" panose="020B0509020102050004" pitchFamily="49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26833"/>
                  </a:ext>
                </a:extLst>
              </a:tr>
              <a:tr h="308325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-52"/>
                        </a:rPr>
                        <a:t>Производственная себестоимость</a:t>
                      </a:r>
                      <a:endParaRPr lang="ru-BY" dirty="0">
                        <a:latin typeface="JetBrains Mono" panose="020B0509020102050004" pitchFamily="49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-52"/>
                        </a:rPr>
                        <a:t>344</a:t>
                      </a:r>
                      <a:endParaRPr lang="ru-BY" dirty="0">
                        <a:latin typeface="JetBrains Mono" panose="020B0509020102050004" pitchFamily="49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700756"/>
                  </a:ext>
                </a:extLst>
              </a:tr>
              <a:tr h="308325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-52"/>
                        </a:rPr>
                        <a:t>Полная себестоимость</a:t>
                      </a:r>
                      <a:endParaRPr lang="ru-BY" dirty="0">
                        <a:latin typeface="JetBrains Mono" panose="020B0509020102050004" pitchFamily="49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-52"/>
                        </a:rPr>
                        <a:t>354</a:t>
                      </a:r>
                      <a:endParaRPr lang="ru-BY" dirty="0">
                        <a:latin typeface="JetBrains Mono" panose="020B0509020102050004" pitchFamily="49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18170"/>
                  </a:ext>
                </a:extLst>
              </a:tr>
              <a:tr h="308325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-52"/>
                        </a:rPr>
                        <a:t>Отпускная цена</a:t>
                      </a:r>
                      <a:endParaRPr lang="ru-BY" dirty="0">
                        <a:latin typeface="JetBrains Mono" panose="020B0509020102050004" pitchFamily="49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-52"/>
                        </a:rPr>
                        <a:t>44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-52"/>
                        </a:rPr>
                        <a:t>3</a:t>
                      </a:r>
                      <a:endParaRPr lang="ru-BY" dirty="0">
                        <a:latin typeface="JetBrains Mono" panose="020B0509020102050004" pitchFamily="49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86253"/>
                  </a:ext>
                </a:extLst>
              </a:tr>
            </a:tbl>
          </a:graphicData>
        </a:graphic>
      </p:graphicFrame>
      <p:graphicFrame>
        <p:nvGraphicFramePr>
          <p:cNvPr id="19" name="Диаграмма 18">
            <a:extLst>
              <a:ext uri="{FF2B5EF4-FFF2-40B4-BE49-F238E27FC236}">
                <a16:creationId xmlns:a16="http://schemas.microsoft.com/office/drawing/2014/main" id="{9ABBE447-D1A7-45A5-A40B-BEF09AF69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8076105"/>
              </p:ext>
            </p:extLst>
          </p:nvPr>
        </p:nvGraphicFramePr>
        <p:xfrm>
          <a:off x="6122336" y="1476084"/>
          <a:ext cx="5715518" cy="4477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88AA2C-810C-4C3B-8F32-754ABA92DF26}"/>
              </a:ext>
            </a:extLst>
          </p:cNvPr>
          <p:cNvSpPr txBox="1"/>
          <p:nvPr/>
        </p:nvSpPr>
        <p:spPr>
          <a:xfrm>
            <a:off x="137578" y="4671777"/>
            <a:ext cx="58475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JetBrains Mono" panose="020B0509020102050004" pitchFamily="49" charset="-52"/>
              </a:rPr>
              <a:t>Рентабельность инвестиций</a:t>
            </a:r>
          </a:p>
          <a:p>
            <a:pPr algn="ctr"/>
            <a:r>
              <a:rPr lang="ru-RU" sz="2400" dirty="0">
                <a:latin typeface="JetBrains Mono" panose="020B0509020102050004" pitchFamily="49" charset="-52"/>
              </a:rPr>
              <a:t>составит 89,61%</a:t>
            </a:r>
            <a:endParaRPr lang="ru-BY" sz="2400" dirty="0">
              <a:latin typeface="JetBrains Mono" panose="020B05090201020500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32106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BFA70-0FE0-4AFF-87DA-6300F07D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727" y="2766218"/>
            <a:ext cx="6900545" cy="1325563"/>
          </a:xfrm>
        </p:spPr>
        <p:txBody>
          <a:bodyPr/>
          <a:lstStyle/>
          <a:p>
            <a:r>
              <a:rPr lang="ru-RU" dirty="0">
                <a:latin typeface="JetBrains Mono" panose="020B0509020102050004" pitchFamily="49" charset="-52"/>
              </a:rPr>
              <a:t>Спасибо за внимание!</a:t>
            </a:r>
            <a:endParaRPr lang="ru-BY" dirty="0">
              <a:latin typeface="JetBrains Mono" panose="020B05090201020500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0371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3C117-1844-4CF0-802E-60438211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3"/>
            <a:ext cx="10515600" cy="1325563"/>
          </a:xfrm>
        </p:spPr>
        <p:txBody>
          <a:bodyPr/>
          <a:lstStyle/>
          <a:p>
            <a:r>
              <a:rPr lang="ru-RU" dirty="0">
                <a:latin typeface="JetBrains Mono" panose="020B0509020102050004" pitchFamily="49" charset="-52"/>
              </a:rPr>
              <a:t>Аппаратное обеспечение</a:t>
            </a:r>
            <a:endParaRPr lang="ru-BY" dirty="0">
              <a:latin typeface="JetBrains Mono" panose="020B0509020102050004" pitchFamily="49" charset="-52"/>
            </a:endParaRPr>
          </a:p>
        </p:txBody>
      </p:sp>
      <p:pic>
        <p:nvPicPr>
          <p:cNvPr id="1026" name="Picture 2" descr="ATmega328P - 8-bit AVR Microcontrollers">
            <a:extLst>
              <a:ext uri="{FF2B5EF4-FFF2-40B4-BE49-F238E27FC236}">
                <a16:creationId xmlns:a16="http://schemas.microsoft.com/office/drawing/2014/main" id="{ADA6A19A-C563-44A2-AC88-33D847F60C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3" y="2419707"/>
            <a:ext cx="4809258" cy="234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FBF868-75FC-40D3-BA34-679ADABA2749}"/>
              </a:ext>
            </a:extLst>
          </p:cNvPr>
          <p:cNvSpPr txBox="1"/>
          <p:nvPr/>
        </p:nvSpPr>
        <p:spPr>
          <a:xfrm>
            <a:off x="838200" y="2419707"/>
            <a:ext cx="64210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-52"/>
              </a:rPr>
              <a:t>- </a:t>
            </a:r>
            <a:r>
              <a:rPr lang="ru-RU" dirty="0">
                <a:latin typeface="JetBrains Mono" panose="020B0509020102050004" pitchFamily="49" charset="-52"/>
              </a:rPr>
              <a:t>Тактовая частота 0 – 20 МГц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  <a:endParaRPr lang="ru-RU" dirty="0">
              <a:latin typeface="JetBrains Mono" panose="020B0509020102050004" pitchFamily="49" charset="-5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Напряжение питания </a:t>
            </a:r>
            <a:r>
              <a:rPr lang="en-US" dirty="0">
                <a:latin typeface="JetBrains Mono" panose="020B0509020102050004" pitchFamily="49" charset="-52"/>
              </a:rPr>
              <a:t>1,8 – 5,5 </a:t>
            </a:r>
            <a:r>
              <a:rPr lang="ru-RU" dirty="0">
                <a:latin typeface="JetBrains Mono" panose="020B0509020102050004" pitchFamily="49" charset="-52"/>
              </a:rPr>
              <a:t>В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-52"/>
              </a:rPr>
              <a:t>- </a:t>
            </a:r>
            <a:r>
              <a:rPr lang="ru-RU" dirty="0">
                <a:latin typeface="JetBrains Mono" panose="020B0509020102050004" pitchFamily="49" charset="-52"/>
              </a:rPr>
              <a:t>Общее количество портов 23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Объем </a:t>
            </a:r>
            <a:r>
              <a:rPr lang="en-US" dirty="0">
                <a:latin typeface="JetBrains Mono" panose="020B0509020102050004" pitchFamily="49" charset="-52"/>
              </a:rPr>
              <a:t>Flash-</a:t>
            </a:r>
            <a:r>
              <a:rPr lang="ru-RU" dirty="0">
                <a:latin typeface="JetBrains Mono" panose="020B0509020102050004" pitchFamily="49" charset="-52"/>
              </a:rPr>
              <a:t>памяти 32 кб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Объем </a:t>
            </a:r>
            <a:r>
              <a:rPr lang="en-US" dirty="0">
                <a:latin typeface="JetBrains Mono" panose="020B0509020102050004" pitchFamily="49" charset="-52"/>
              </a:rPr>
              <a:t>RAM-</a:t>
            </a:r>
            <a:r>
              <a:rPr lang="ru-RU" dirty="0">
                <a:latin typeface="JetBrains Mono" panose="020B0509020102050004" pitchFamily="49" charset="-52"/>
              </a:rPr>
              <a:t>памяти 2 кб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Объем </a:t>
            </a:r>
            <a:r>
              <a:rPr lang="en-US" dirty="0">
                <a:latin typeface="JetBrains Mono" panose="020B0509020102050004" pitchFamily="49" charset="-52"/>
              </a:rPr>
              <a:t>EEPROM-</a:t>
            </a:r>
            <a:r>
              <a:rPr lang="ru-RU" dirty="0">
                <a:latin typeface="JetBrains Mono" panose="020B0509020102050004" pitchFamily="49" charset="-52"/>
              </a:rPr>
              <a:t>памяти 1 кб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-52"/>
              </a:rPr>
              <a:t>- </a:t>
            </a:r>
            <a:r>
              <a:rPr lang="ru-RU" dirty="0">
                <a:latin typeface="JetBrains Mono" panose="020B0509020102050004" pitchFamily="49" charset="-52"/>
              </a:rPr>
              <a:t>Количество аппаратных </a:t>
            </a:r>
            <a:r>
              <a:rPr lang="en-US" dirty="0">
                <a:latin typeface="JetBrains Mono" panose="020B0509020102050004" pitchFamily="49" charset="-52"/>
              </a:rPr>
              <a:t>I2C/SPI 1;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-52"/>
              </a:rPr>
              <a:t>- </a:t>
            </a:r>
            <a:r>
              <a:rPr lang="ru-RU" dirty="0">
                <a:latin typeface="JetBrains Mono" panose="020B0509020102050004" pitchFamily="49" charset="-52"/>
              </a:rPr>
              <a:t>Диапазон рабочих температур -40</a:t>
            </a:r>
            <a:r>
              <a:rPr lang="en-US" dirty="0">
                <a:latin typeface="JetBrains Mono" panose="020B0509020102050004" pitchFamily="49" charset="-52"/>
              </a:rPr>
              <a:t> - </a:t>
            </a:r>
            <a:r>
              <a:rPr lang="ru-RU" dirty="0">
                <a:latin typeface="JetBrains Mono" panose="020B0509020102050004" pitchFamily="49" charset="-52"/>
              </a:rPr>
              <a:t>85</a:t>
            </a:r>
            <a:r>
              <a:rPr lang="ru-BY" b="0" i="0" dirty="0">
                <a:solidFill>
                  <a:srgbClr val="222222"/>
                </a:solidFill>
                <a:effectLst/>
                <a:latin typeface="JetBrains Mono" panose="020B0509020102050004" pitchFamily="49" charset="-52"/>
              </a:rPr>
              <a:t>℃</a:t>
            </a:r>
            <a:r>
              <a:rPr lang="ru-RU" b="0" i="0" dirty="0">
                <a:solidFill>
                  <a:srgbClr val="222222"/>
                </a:solidFill>
                <a:effectLst/>
                <a:latin typeface="JetBrains Mono" panose="020B0509020102050004" pitchFamily="49" charset="-52"/>
              </a:rPr>
              <a:t>.</a:t>
            </a:r>
            <a:r>
              <a:rPr lang="ru-RU" dirty="0">
                <a:latin typeface="JetBrains Mono" panose="020B0509020102050004" pitchFamily="49" charset="-52"/>
              </a:rPr>
              <a:t> </a:t>
            </a:r>
            <a:endParaRPr lang="en-US" dirty="0">
              <a:latin typeface="JetBrains Mono" panose="020B0509020102050004" pitchFamily="49" charset="-52"/>
            </a:endParaRPr>
          </a:p>
          <a:p>
            <a:pPr marL="285750" indent="-285750">
              <a:buFontTx/>
              <a:buChar char="-"/>
            </a:pPr>
            <a:endParaRPr lang="ru-B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45DE2E-9B46-4D98-A82A-DFACAF257287}"/>
              </a:ext>
            </a:extLst>
          </p:cNvPr>
          <p:cNvSpPr txBox="1"/>
          <p:nvPr/>
        </p:nvSpPr>
        <p:spPr>
          <a:xfrm>
            <a:off x="838200" y="1504076"/>
            <a:ext cx="6097554" cy="588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JetBrains Mono" panose="020B0509020102050004" pitchFamily="49" charset="-52"/>
              </a:rPr>
              <a:t>Микроконтроллер </a:t>
            </a:r>
            <a:r>
              <a:rPr lang="en-US" sz="2400" dirty="0">
                <a:latin typeface="JetBrains Mono" panose="020B0509020102050004" pitchFamily="49" charset="-52"/>
              </a:rPr>
              <a:t>ATmega328P</a:t>
            </a:r>
            <a:endParaRPr lang="ru-RU" sz="2400" dirty="0">
              <a:latin typeface="JetBrains Mono" panose="020B05090201020500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4720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76DCBE-D4C3-4E8C-B957-78172358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27"/>
            <a:ext cx="10515600" cy="1325563"/>
          </a:xfrm>
        </p:spPr>
        <p:txBody>
          <a:bodyPr/>
          <a:lstStyle/>
          <a:p>
            <a:r>
              <a:rPr lang="ru-RU" dirty="0">
                <a:latin typeface="JetBrains Mono" panose="020B0509020102050004" pitchFamily="49" charset="-52"/>
              </a:rPr>
              <a:t>Аппаратное обеспечение</a:t>
            </a:r>
            <a:endParaRPr lang="ru-BY" dirty="0">
              <a:latin typeface="JetBrains Mono" panose="020B0509020102050004" pitchFamily="49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45F92-F0AA-4935-B6DA-4AF4B3229D97}"/>
              </a:ext>
            </a:extLst>
          </p:cNvPr>
          <p:cNvSpPr txBox="1"/>
          <p:nvPr/>
        </p:nvSpPr>
        <p:spPr>
          <a:xfrm>
            <a:off x="838200" y="1645985"/>
            <a:ext cx="6097554" cy="588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JetBrains Mono" panose="020B0509020102050004" pitchFamily="49" charset="-52"/>
              </a:rPr>
              <a:t>GSM/GPRS </a:t>
            </a:r>
            <a:r>
              <a:rPr lang="ru-RU" sz="2400" dirty="0">
                <a:latin typeface="JetBrains Mono" panose="020B0509020102050004" pitchFamily="49" charset="-52"/>
              </a:rPr>
              <a:t>модуль </a:t>
            </a:r>
            <a:r>
              <a:rPr lang="en-US" sz="2400" dirty="0">
                <a:latin typeface="JetBrains Mono" panose="020B0509020102050004" pitchFamily="49" charset="-52"/>
              </a:rPr>
              <a:t>SIM900A</a:t>
            </a:r>
            <a:endParaRPr lang="ru-RU" sz="2400" dirty="0">
              <a:latin typeface="JetBrains Mono" panose="020B0509020102050004" pitchFamily="49" charset="-52"/>
            </a:endParaRPr>
          </a:p>
        </p:txBody>
      </p:sp>
      <p:pic>
        <p:nvPicPr>
          <p:cNvPr id="2050" name="Picture 2" descr="GSM GPRS модуль SIM900A (б/у)">
            <a:extLst>
              <a:ext uri="{FF2B5EF4-FFF2-40B4-BE49-F238E27FC236}">
                <a16:creationId xmlns:a16="http://schemas.microsoft.com/office/drawing/2014/main" id="{D88D9E7F-61AE-4A36-B90A-F70B057E0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530" y="1731121"/>
            <a:ext cx="4215882" cy="421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27926D-E39C-4E77-8112-456BF040DBFD}"/>
              </a:ext>
            </a:extLst>
          </p:cNvPr>
          <p:cNvSpPr txBox="1"/>
          <p:nvPr/>
        </p:nvSpPr>
        <p:spPr>
          <a:xfrm>
            <a:off x="838200" y="2615650"/>
            <a:ext cx="64210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Два диапазона 900</a:t>
            </a:r>
            <a:r>
              <a:rPr lang="en-US" dirty="0">
                <a:latin typeface="JetBrains Mono" panose="020B0509020102050004" pitchFamily="49" charset="-52"/>
              </a:rPr>
              <a:t>/</a:t>
            </a:r>
            <a:r>
              <a:rPr lang="ru-RU" dirty="0">
                <a:latin typeface="JetBrains Mono" panose="020B0509020102050004" pitchFamily="49" charset="-52"/>
              </a:rPr>
              <a:t>1800 МГц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  <a:endParaRPr lang="ru-RU" dirty="0">
              <a:latin typeface="JetBrains Mono" panose="020B0509020102050004" pitchFamily="49" charset="-5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Напряжение питания </a:t>
            </a:r>
            <a:r>
              <a:rPr lang="en-US" dirty="0">
                <a:latin typeface="JetBrains Mono" panose="020B0509020102050004" pitchFamily="49" charset="-52"/>
              </a:rPr>
              <a:t>3,2 – 4,8 </a:t>
            </a:r>
            <a:r>
              <a:rPr lang="ru-RU" dirty="0">
                <a:latin typeface="JetBrains Mono" panose="020B0509020102050004" pitchFamily="49" charset="-52"/>
              </a:rPr>
              <a:t>В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Встроенный стек </a:t>
            </a:r>
            <a:r>
              <a:rPr lang="en-US" dirty="0">
                <a:latin typeface="JetBrains Mono" panose="020B0509020102050004" pitchFamily="49" charset="-52"/>
              </a:rPr>
              <a:t>TCP/IP, UDP/IP;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Протоколы </a:t>
            </a:r>
            <a:r>
              <a:rPr lang="en-US" dirty="0">
                <a:latin typeface="JetBrains Mono" panose="020B0509020102050004" pitchFamily="49" charset="-52"/>
              </a:rPr>
              <a:t>HTTP </a:t>
            </a:r>
            <a:r>
              <a:rPr lang="ru-RU" dirty="0">
                <a:latin typeface="JetBrains Mono" panose="020B0509020102050004" pitchFamily="49" charset="-52"/>
              </a:rPr>
              <a:t>и </a:t>
            </a:r>
            <a:r>
              <a:rPr lang="en-US" dirty="0">
                <a:latin typeface="JetBrains Mono" panose="020B0509020102050004" pitchFamily="49" charset="-52"/>
              </a:rPr>
              <a:t>FTP;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-52"/>
              </a:rPr>
              <a:t>- </a:t>
            </a:r>
            <a:r>
              <a:rPr lang="ru-RU" dirty="0">
                <a:latin typeface="JetBrains Mono" panose="020B0509020102050004" pitchFamily="49" charset="-52"/>
              </a:rPr>
              <a:t>Управление </a:t>
            </a:r>
            <a:r>
              <a:rPr lang="en-US" dirty="0">
                <a:latin typeface="JetBrains Mono" panose="020B0509020102050004" pitchFamily="49" charset="-52"/>
              </a:rPr>
              <a:t>AT-</a:t>
            </a:r>
            <a:r>
              <a:rPr lang="ru-RU" dirty="0">
                <a:latin typeface="JetBrains Mono" panose="020B0509020102050004" pitchFamily="49" charset="-52"/>
              </a:rPr>
              <a:t>командами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-52"/>
              </a:rPr>
              <a:t>- </a:t>
            </a:r>
            <a:r>
              <a:rPr lang="ru-RU" dirty="0">
                <a:latin typeface="JetBrains Mono" panose="020B0509020102050004" pitchFamily="49" charset="-52"/>
              </a:rPr>
              <a:t>Диапазон рабочих температур -40</a:t>
            </a:r>
            <a:r>
              <a:rPr lang="en-US" dirty="0">
                <a:latin typeface="JetBrains Mono" panose="020B0509020102050004" pitchFamily="49" charset="-52"/>
              </a:rPr>
              <a:t> - </a:t>
            </a:r>
            <a:r>
              <a:rPr lang="ru-RU" dirty="0">
                <a:latin typeface="JetBrains Mono" panose="020B0509020102050004" pitchFamily="49" charset="-52"/>
              </a:rPr>
              <a:t>85</a:t>
            </a:r>
            <a:r>
              <a:rPr lang="ru-BY" b="0" i="0" dirty="0">
                <a:solidFill>
                  <a:srgbClr val="222222"/>
                </a:solidFill>
                <a:effectLst/>
                <a:latin typeface="JetBrains Mono" panose="020B0509020102050004" pitchFamily="49" charset="-52"/>
              </a:rPr>
              <a:t>℃</a:t>
            </a:r>
            <a:r>
              <a:rPr lang="ru-RU" dirty="0">
                <a:solidFill>
                  <a:srgbClr val="222222"/>
                </a:solidFill>
                <a:latin typeface="JetBrains Mono" panose="020B0509020102050004" pitchFamily="49" charset="-52"/>
              </a:rPr>
              <a:t>.</a:t>
            </a:r>
            <a:endParaRPr lang="en-US" dirty="0">
              <a:latin typeface="JetBrains Mono" panose="020B0509020102050004" pitchFamily="49" charset="-52"/>
            </a:endParaRPr>
          </a:p>
          <a:p>
            <a:pPr marL="285750" indent="-285750">
              <a:buFontTx/>
              <a:buChar char="-"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98167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4FF89-97CC-417A-9368-6FB6C5B7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3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JetBrains Mono" panose="020B0509020102050004" pitchFamily="49" charset="-52"/>
                <a:ea typeface="Microsoft YaHei Light" panose="020B0502040204020203" pitchFamily="34" charset="-122"/>
                <a:cs typeface="Times New Roman" panose="02020603050405020304" pitchFamily="18" charset="0"/>
              </a:rPr>
              <a:t>3D-</a:t>
            </a:r>
            <a:r>
              <a:rPr lang="ru-RU" dirty="0">
                <a:latin typeface="JetBrains Mono" panose="020B0509020102050004" pitchFamily="49" charset="-52"/>
                <a:ea typeface="Microsoft YaHei Light" panose="020B0502040204020203" pitchFamily="34" charset="-122"/>
                <a:cs typeface="Times New Roman" panose="02020603050405020304" pitchFamily="18" charset="0"/>
              </a:rPr>
              <a:t>модель печатной платы</a:t>
            </a:r>
            <a:endParaRPr lang="ru-BY" dirty="0">
              <a:latin typeface="JetBrains Mono" panose="020B0509020102050004" pitchFamily="49" charset="-52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7C37D7-2649-4AF4-93A4-89AFF00B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045" y="1354696"/>
            <a:ext cx="5619909" cy="502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AD7F3-92FD-456B-AC14-5828B70B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16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JetBrains Mono" panose="020B0509020102050004" pitchFamily="49" charset="-52"/>
                <a:ea typeface="Microsoft YaHei Light" panose="020B0502040204020203" pitchFamily="34" charset="-122"/>
                <a:cs typeface="Times New Roman" panose="02020603050405020304" pitchFamily="18" charset="0"/>
              </a:rPr>
              <a:t>3D-</a:t>
            </a:r>
            <a:r>
              <a:rPr lang="ru-RU" dirty="0">
                <a:latin typeface="JetBrains Mono" panose="020B0509020102050004" pitchFamily="49" charset="-52"/>
                <a:ea typeface="Microsoft YaHei Light" panose="020B0502040204020203" pitchFamily="34" charset="-122"/>
                <a:cs typeface="Times New Roman" panose="02020603050405020304" pitchFamily="18" charset="0"/>
              </a:rPr>
              <a:t>модель корпуса</a:t>
            </a:r>
            <a:r>
              <a:rPr lang="en-US" dirty="0">
                <a:latin typeface="JetBrains Mono" panose="020B0509020102050004" pitchFamily="49" charset="-52"/>
                <a:ea typeface="Microsoft YaHei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JetBrains Mono" panose="020B0509020102050004" pitchFamily="49" charset="-52"/>
                <a:ea typeface="Microsoft YaHei Light" panose="020B0502040204020203" pitchFamily="34" charset="-122"/>
                <a:cs typeface="Times New Roman" panose="02020603050405020304" pitchFamily="18" charset="0"/>
              </a:rPr>
              <a:t>устройства</a:t>
            </a:r>
            <a:endParaRPr lang="ru-BY" dirty="0">
              <a:latin typeface="JetBrains Mono" panose="020B0509020102050004" pitchFamily="49" charset="-52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06C7129-61BD-42F7-BEC1-BD38DA441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860" y="1549341"/>
            <a:ext cx="9990280" cy="5044499"/>
          </a:xfrm>
        </p:spPr>
      </p:pic>
    </p:spTree>
    <p:extLst>
      <p:ext uri="{BB962C8B-B14F-4D97-AF65-F5344CB8AC3E}">
        <p14:creationId xmlns:p14="http://schemas.microsoft.com/office/powerpoint/2010/main" val="35490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30EF6-360F-44C0-9875-0B4CE177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JetBrains Mono" panose="020B0509020102050004" pitchFamily="49" charset="-52"/>
              </a:rPr>
              <a:t>Потребляемые ресурсы</a:t>
            </a:r>
            <a:endParaRPr lang="ru-BY" dirty="0">
              <a:latin typeface="JetBrains Mono" panose="020B0509020102050004" pitchFamily="49" charset="-52"/>
            </a:endParaRP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EE90883D-F0EF-4D28-B863-A99D26AF95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4206938"/>
              </p:ext>
            </p:extLst>
          </p:nvPr>
        </p:nvGraphicFramePr>
        <p:xfrm>
          <a:off x="6096000" y="1980077"/>
          <a:ext cx="5330756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872B1956-6336-43E0-B89D-E409070F8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107797"/>
              </p:ext>
            </p:extLst>
          </p:nvPr>
        </p:nvGraphicFramePr>
        <p:xfrm>
          <a:off x="437747" y="1980077"/>
          <a:ext cx="589171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8104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A94A8A-7EF0-46FE-9CC4-47849B82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21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JetBrains Mono" panose="020B0509020102050004" pitchFamily="49" charset="-52"/>
              </a:rPr>
              <a:t>Моделирование работы системы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9F8FA9B-CEE9-40B5-8DEA-4A490686C8C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682" y="1629681"/>
            <a:ext cx="8280636" cy="470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6B156-2943-46BF-B7D0-570620BB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JetBrains Mono" panose="020B0509020102050004" pitchFamily="49" charset="-52"/>
              </a:rPr>
              <a:t>Моделирование работы системы</a:t>
            </a:r>
            <a:endParaRPr lang="ru-BY" dirty="0">
              <a:latin typeface="JetBrains Mono" panose="020B0509020102050004" pitchFamily="49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218F4D-B5F5-4837-80DE-7411E3348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75" y="2454113"/>
            <a:ext cx="5380611" cy="36841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4675A-0A94-453E-BEBA-398B1CBBCF78}"/>
              </a:ext>
            </a:extLst>
          </p:cNvPr>
          <p:cNvSpPr txBox="1"/>
          <p:nvPr/>
        </p:nvSpPr>
        <p:spPr>
          <a:xfrm>
            <a:off x="996532" y="1543051"/>
            <a:ext cx="6097554" cy="588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JetBrains Mono" panose="020B0509020102050004" pitchFamily="49" charset="-52"/>
              </a:rPr>
              <a:t>Ввод номера телефона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767F9A7-DEF9-4E46-A952-C9C8592C7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74"/>
          <a:stretch/>
        </p:blipFill>
        <p:spPr>
          <a:xfrm>
            <a:off x="6096000" y="2431523"/>
            <a:ext cx="5757823" cy="37067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070476-F7CE-44F3-BBD8-4A7D7DF3D8C9}"/>
              </a:ext>
            </a:extLst>
          </p:cNvPr>
          <p:cNvSpPr txBox="1"/>
          <p:nvPr/>
        </p:nvSpPr>
        <p:spPr>
          <a:xfrm>
            <a:off x="7094086" y="1525839"/>
            <a:ext cx="6097554" cy="588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JetBrains Mono" panose="020B0509020102050004" pitchFamily="49" charset="-52"/>
              </a:rPr>
              <a:t>Безопасная ситуация</a:t>
            </a:r>
          </a:p>
        </p:txBody>
      </p:sp>
    </p:spTree>
    <p:extLst>
      <p:ext uri="{BB962C8B-B14F-4D97-AF65-F5344CB8AC3E}">
        <p14:creationId xmlns:p14="http://schemas.microsoft.com/office/powerpoint/2010/main" val="293422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40BA2-38E4-43E9-AC33-5E04489F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1"/>
            <a:ext cx="10515600" cy="1325563"/>
          </a:xfrm>
        </p:spPr>
        <p:txBody>
          <a:bodyPr/>
          <a:lstStyle/>
          <a:p>
            <a:r>
              <a:rPr lang="ru-RU" dirty="0">
                <a:latin typeface="JetBrains Mono" panose="020B0509020102050004" pitchFamily="49" charset="-52"/>
              </a:rPr>
              <a:t>Моделирование работы системы</a:t>
            </a:r>
            <a:endParaRPr lang="ru-BY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959CB2D-C840-414D-A502-69E6A8C0C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241" y="2404533"/>
            <a:ext cx="4683967" cy="34102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06257F-9240-4122-8C02-3BD68CC66601}"/>
              </a:ext>
            </a:extLst>
          </p:cNvPr>
          <p:cNvSpPr txBox="1"/>
          <p:nvPr/>
        </p:nvSpPr>
        <p:spPr>
          <a:xfrm>
            <a:off x="1201804" y="1646189"/>
            <a:ext cx="6097554" cy="588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JetBrains Mono" panose="020B0509020102050004" pitchFamily="49" charset="-52"/>
              </a:rPr>
              <a:t>Опасная ситуация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EE9189D-1BD8-44BD-A647-C1DD77B07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791" y="3175499"/>
            <a:ext cx="6062974" cy="17603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D95E8D-65FF-460F-A90D-FB70945E7921}"/>
              </a:ext>
            </a:extLst>
          </p:cNvPr>
          <p:cNvSpPr txBox="1"/>
          <p:nvPr/>
        </p:nvSpPr>
        <p:spPr>
          <a:xfrm>
            <a:off x="7409773" y="2413862"/>
            <a:ext cx="6097554" cy="588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JetBrains Mono" panose="020B0509020102050004" pitchFamily="49" charset="-52"/>
              </a:rPr>
              <a:t>SMS-</a:t>
            </a:r>
            <a:r>
              <a:rPr lang="ru-RU" sz="2400" dirty="0">
                <a:latin typeface="JetBrains Mono" panose="020B0509020102050004" pitchFamily="49" charset="-52"/>
              </a:rPr>
              <a:t>оповещение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44B07CB-1016-4E59-BD4A-B22C3CDD0AB6}"/>
              </a:ext>
            </a:extLst>
          </p:cNvPr>
          <p:cNvCxnSpPr>
            <a:cxnSpLocks/>
          </p:cNvCxnSpPr>
          <p:nvPr/>
        </p:nvCxnSpPr>
        <p:spPr>
          <a:xfrm flipV="1">
            <a:off x="5087944" y="4055695"/>
            <a:ext cx="76511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9567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210</Words>
  <Application>Microsoft Office PowerPoint</Application>
  <PresentationFormat>Широкоэкранный</PresentationFormat>
  <Paragraphs>58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JetBrains Mono</vt:lpstr>
      <vt:lpstr>Тема Office</vt:lpstr>
      <vt:lpstr>Презентация дипломного проекта</vt:lpstr>
      <vt:lpstr>Аппаратное обеспечение</vt:lpstr>
      <vt:lpstr>Аппаратное обеспечение</vt:lpstr>
      <vt:lpstr>3D-модель печатной платы</vt:lpstr>
      <vt:lpstr>3D-модель корпуса устройства</vt:lpstr>
      <vt:lpstr>Потребляемые ресурсы</vt:lpstr>
      <vt:lpstr>Моделирование работы системы</vt:lpstr>
      <vt:lpstr>Моделирование работы системы</vt:lpstr>
      <vt:lpstr>Моделирование работы системы</vt:lpstr>
      <vt:lpstr>Анализ экономической эффективности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дипломного проекта</dc:title>
  <dc:creator>Alexander Miron'</dc:creator>
  <cp:lastModifiedBy>Alexander Miron'</cp:lastModifiedBy>
  <cp:revision>31</cp:revision>
  <dcterms:created xsi:type="dcterms:W3CDTF">2021-06-19T09:38:54Z</dcterms:created>
  <dcterms:modified xsi:type="dcterms:W3CDTF">2021-06-19T22:04:12Z</dcterms:modified>
</cp:coreProperties>
</file>