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2" r:id="rId4"/>
    <p:sldId id="258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 rtl="0">
      <a:defRPr lang="es-MX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675962-B91C-485F-82BA-AFFFD56C2049}" type="datetime1">
              <a:rPr lang="es-MX" smtClean="0"/>
              <a:t>28/11/2023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AB0AAD-FDE6-4B91-9BBB-87BEBEEE1304}" type="datetime1">
              <a:rPr lang="es-MX" noProof="0" smtClean="0"/>
              <a:t>28/11/2023</a:t>
            </a:fld>
            <a:endParaRPr lang="es-MX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766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70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6890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1979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304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5042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755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MX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0DEF857-DA8F-4439-98D4-119A7351E455}" type="datetime1">
              <a:rPr lang="es-MX" noProof="0" smtClean="0"/>
              <a:t>28/11/2023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0932E2-0636-48CC-883C-3BBC48C9B14E}" type="datetime1">
              <a:rPr lang="es-MX" noProof="0" smtClean="0"/>
              <a:t>28/11/2023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3EA9BAE-AB85-46D2-8596-23E804B52F3A}" type="datetime1">
              <a:rPr lang="es-MX" noProof="0" smtClean="0"/>
              <a:t>28/11/2023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1131E1-3BD0-460E-BA82-FC23801633FC}" type="datetime1">
              <a:rPr lang="es-MX" noProof="0" smtClean="0"/>
              <a:t>28/11/2023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6AD931A-E78D-42E6-B12F-6684BAA6AF27}" type="datetime1">
              <a:rPr lang="es-MX" noProof="0" smtClean="0"/>
              <a:t>28/11/2023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B21643-1C8A-4D2C-BA22-463B171FBC68}" type="datetime1">
              <a:rPr lang="es-MX" noProof="0" smtClean="0"/>
              <a:t>28/11/2023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338924-A0A5-4959-B0C7-BF88A8B970C6}" type="datetime1">
              <a:rPr lang="es-MX" noProof="0" smtClean="0"/>
              <a:t>28/11/2023</a:t>
            </a:fld>
            <a:endParaRPr lang="es-MX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896A21-D44E-4B50-9C1A-F3021CA46749}" type="datetime1">
              <a:rPr lang="es-MX" noProof="0" smtClean="0"/>
              <a:t>28/11/2023</a:t>
            </a:fld>
            <a:endParaRPr lang="es-MX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FB3CFC-2F50-4731-88BC-F499B3DDC9F1}" type="datetime1">
              <a:rPr lang="es-MX" noProof="0" smtClean="0"/>
              <a:t>28/11/2023</a:t>
            </a:fld>
            <a:endParaRPr lang="es-MX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0228AB8-0EDD-44A2-BD0C-4DFA9597124E}" type="datetime1">
              <a:rPr lang="es-MX" noProof="0" smtClean="0"/>
              <a:t>28/11/2023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D352A9-1247-4C43-978C-EFE731D087A6}" type="datetime1">
              <a:rPr lang="es-MX" noProof="0" smtClean="0"/>
              <a:t>28/11/2023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MX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EBFB8F8B-610F-451B-BF60-DC0410C03F50}" type="datetime1">
              <a:rPr lang="es-MX" noProof="0" smtClean="0"/>
              <a:t>28/11/2023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CLASIFICACIÓN DE SOBREPESO EN INDIVIDUOS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764878"/>
          </a:xfrm>
        </p:spPr>
        <p:txBody>
          <a:bodyPr rtlCol="0">
            <a:normAutofit/>
          </a:bodyPr>
          <a:lstStyle/>
          <a:p>
            <a:pPr rtl="0"/>
            <a:r>
              <a:rPr lang="es-MX" dirty="0">
                <a:solidFill>
                  <a:srgbClr val="7CEBFF"/>
                </a:solidFill>
              </a:rPr>
              <a:t>Aprendizaje Automático</a:t>
            </a:r>
          </a:p>
          <a:p>
            <a:pPr rtl="0"/>
            <a:r>
              <a:rPr lang="es-MX" dirty="0">
                <a:solidFill>
                  <a:srgbClr val="7CEBFF"/>
                </a:solidFill>
              </a:rPr>
              <a:t>David Martínez Luna</a:t>
            </a:r>
          </a:p>
        </p:txBody>
      </p:sp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602198C6-6AF7-6B80-9FF7-3D20EDDC1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92573"/>
            <a:ext cx="5614416" cy="162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monitor, hombre, tablero, oscuro&#10;&#10;Descripción generada automáticamente">
            <a:extLst>
              <a:ext uri="{FF2B5EF4-FFF2-40B4-BE49-F238E27FC236}">
                <a16:creationId xmlns:a16="http://schemas.microsoft.com/office/drawing/2014/main" id="{3FDBAA39-C3E3-888A-7330-9A144161E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7" y="620713"/>
            <a:ext cx="10926686" cy="6169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108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MX" dirty="0">
                <a:solidFill>
                  <a:srgbClr val="FFFEFF"/>
                </a:solidFill>
              </a:rPr>
              <a:t>Estructura del conjunto de datos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52A2008-E6EC-A210-0C09-26193C119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5937" y="745724"/>
            <a:ext cx="9321553" cy="4208015"/>
          </a:xfr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MX" dirty="0">
                <a:solidFill>
                  <a:srgbClr val="FFFEFF"/>
                </a:solidFill>
              </a:rPr>
              <a:t>Estructura del conjunto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D6456B-D9EA-3957-D4B1-CC8A30B7D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131" y="1458897"/>
            <a:ext cx="70770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0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es-MX" dirty="0" err="1"/>
              <a:t>Feature</a:t>
            </a:r>
            <a:r>
              <a:rPr lang="es-MX" dirty="0"/>
              <a:t> </a:t>
            </a:r>
            <a:r>
              <a:rPr lang="es-MX" dirty="0" err="1"/>
              <a:t>Engineering</a:t>
            </a:r>
            <a:endParaRPr lang="es-MX" dirty="0"/>
          </a:p>
        </p:txBody>
      </p:sp>
      <p:pic>
        <p:nvPicPr>
          <p:cNvPr id="1026" name="Picture 2" descr="Understanding the difference between Label Encoding and One Hot Encoding |  by Murat Demiralay | Medium">
            <a:extLst>
              <a:ext uri="{FF2B5EF4-FFF2-40B4-BE49-F238E27FC236}">
                <a16:creationId xmlns:a16="http://schemas.microsoft.com/office/drawing/2014/main" id="{7F2E63F3-CCDA-924F-ABB5-20780E9B7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754" y="2278678"/>
            <a:ext cx="5422390" cy="166738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2A05A01D-658F-DF23-C63E-7EDE6E9CA0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35144" y="2278678"/>
            <a:ext cx="6342196" cy="1667384"/>
          </a:xfrm>
        </p:spPr>
      </p:pic>
      <p:pic>
        <p:nvPicPr>
          <p:cNvPr id="1028" name="Picture 4" descr="SMOTE - Handle imbalanced dataset | Synthetic Minority Oversampling  Technique | Machine Learning - YouTube">
            <a:extLst>
              <a:ext uri="{FF2B5EF4-FFF2-40B4-BE49-F238E27FC236}">
                <a16:creationId xmlns:a16="http://schemas.microsoft.com/office/drawing/2014/main" id="{FF446A10-55CD-5B9B-FBD3-0C269D6DB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061" y="4214927"/>
            <a:ext cx="4435878" cy="249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es-MX" dirty="0"/>
              <a:t>Matriz de correlación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933804-42B1-C79E-DF80-85CA49447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2821" y="2114744"/>
            <a:ext cx="5966358" cy="474325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21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es-MX" dirty="0"/>
              <a:t>¿Variable objetivo Balanceada?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578FD99E-BA97-DFFF-2951-0C4447663CE3}"/>
              </a:ext>
            </a:extLst>
          </p:cNvPr>
          <p:cNvGrpSpPr/>
          <p:nvPr/>
        </p:nvGrpSpPr>
        <p:grpSpPr>
          <a:xfrm>
            <a:off x="1085263" y="2411403"/>
            <a:ext cx="5725697" cy="3678303"/>
            <a:chOff x="2914063" y="2313748"/>
            <a:chExt cx="5725697" cy="3678303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AF029DB2-67FC-54DA-DFAA-0CF9DB2F3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063" y="2313748"/>
              <a:ext cx="4839872" cy="3678303"/>
            </a:xfrm>
            <a:prstGeom prst="rect">
              <a:avLst/>
            </a:prstGeom>
            <a:noFill/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29CFA7D9-F9CC-9712-11A9-527BA3645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935" y="3428999"/>
              <a:ext cx="885825" cy="1447800"/>
            </a:xfrm>
            <a:prstGeom prst="rect">
              <a:avLst/>
            </a:prstGeom>
          </p:spPr>
        </p:pic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16F5BDEA-E833-07DC-7447-4EF0547B4888}"/>
              </a:ext>
            </a:extLst>
          </p:cNvPr>
          <p:cNvSpPr txBox="1"/>
          <p:nvPr/>
        </p:nvSpPr>
        <p:spPr>
          <a:xfrm>
            <a:off x="7297445" y="4065888"/>
            <a:ext cx="4616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Diferencia máxima de 79 valores ≈ 22.5% de </a:t>
            </a:r>
            <a:r>
              <a:rPr lang="es-MX" dirty="0" err="1"/>
              <a:t>diferenia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386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es-MX" dirty="0"/>
              <a:t>Evaluando el mejor modelo con Pipeline y </a:t>
            </a:r>
            <a:r>
              <a:rPr lang="es-MX" dirty="0" err="1"/>
              <a:t>Grid</a:t>
            </a:r>
            <a:r>
              <a:rPr lang="es-MX" dirty="0"/>
              <a:t> </a:t>
            </a:r>
            <a:r>
              <a:rPr lang="es-MX" dirty="0" err="1"/>
              <a:t>Search</a:t>
            </a:r>
            <a:r>
              <a:rPr lang="es-MX" dirty="0"/>
              <a:t> CV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00B2CA-E320-C13E-FA1C-B655207E6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066925"/>
            <a:ext cx="4562475" cy="13620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73B35A0-A010-6A22-FB04-A2B678CC8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233" y="2066925"/>
            <a:ext cx="4219575" cy="17716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41FFFB4-B31D-DCBF-C013-0D2965A59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944" y="4404699"/>
            <a:ext cx="3420864" cy="212962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80733FE-DB39-1B39-3474-E84510D35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192" y="4484462"/>
            <a:ext cx="7117778" cy="1970100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CFEB3DC-8FB4-11F7-90A8-1AEC9606233D}"/>
              </a:ext>
            </a:extLst>
          </p:cNvPr>
          <p:cNvCxnSpPr/>
          <p:nvPr/>
        </p:nvCxnSpPr>
        <p:spPr>
          <a:xfrm>
            <a:off x="5419725" y="2747962"/>
            <a:ext cx="1581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7FB8001-B350-3EAE-3838-B82393F02479}"/>
              </a:ext>
            </a:extLst>
          </p:cNvPr>
          <p:cNvCxnSpPr/>
          <p:nvPr/>
        </p:nvCxnSpPr>
        <p:spPr>
          <a:xfrm>
            <a:off x="9658905" y="3838575"/>
            <a:ext cx="0" cy="56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B7B6A24-FFA6-7290-D8F4-116E8C641C96}"/>
              </a:ext>
            </a:extLst>
          </p:cNvPr>
          <p:cNvCxnSpPr/>
          <p:nvPr/>
        </p:nvCxnSpPr>
        <p:spPr>
          <a:xfrm flipH="1">
            <a:off x="5921406" y="5299969"/>
            <a:ext cx="1655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22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es-MX" dirty="0"/>
              <a:t>Destapando el velo de la ignorancia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F5B758D-8E53-732B-3A4C-87D8754E6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328491"/>
            <a:ext cx="4076700" cy="6191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B4E4021-D2BC-FFBA-9496-625F7745A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169" y="2185617"/>
            <a:ext cx="4676775" cy="9048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72E141F-59A9-51D2-6592-324F27085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2694" y="4822957"/>
            <a:ext cx="4667250" cy="638175"/>
          </a:xfrm>
          <a:prstGeom prst="rect">
            <a:avLst/>
          </a:prstGeom>
        </p:spPr>
      </p:pic>
      <p:pic>
        <p:nvPicPr>
          <p:cNvPr id="3074" name="Picture 2" descr="mindblown emoji&quot; Sticker for Sale by kthrne | Redbubble">
            <a:extLst>
              <a:ext uri="{FF2B5EF4-FFF2-40B4-BE49-F238E27FC236}">
                <a16:creationId xmlns:a16="http://schemas.microsoft.com/office/drawing/2014/main" id="{C3B5895A-51CD-60E8-2E4E-BF04AB05E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766" y="3850343"/>
            <a:ext cx="1937552" cy="258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920A031-D8CF-8814-C57C-96550FCF193C}"/>
              </a:ext>
            </a:extLst>
          </p:cNvPr>
          <p:cNvCxnSpPr/>
          <p:nvPr/>
        </p:nvCxnSpPr>
        <p:spPr>
          <a:xfrm>
            <a:off x="4900474" y="2638053"/>
            <a:ext cx="2077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2B8E479-48E5-500A-89C3-6F71048018B4}"/>
              </a:ext>
            </a:extLst>
          </p:cNvPr>
          <p:cNvCxnSpPr/>
          <p:nvPr/>
        </p:nvCxnSpPr>
        <p:spPr>
          <a:xfrm>
            <a:off x="9611556" y="3222594"/>
            <a:ext cx="0" cy="144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70D18EAD-B366-F945-C314-684BCA7F9BAC}"/>
              </a:ext>
            </a:extLst>
          </p:cNvPr>
          <p:cNvCxnSpPr/>
          <p:nvPr/>
        </p:nvCxnSpPr>
        <p:spPr>
          <a:xfrm flipH="1">
            <a:off x="3959441" y="5142044"/>
            <a:ext cx="3018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5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es-MX" dirty="0"/>
              <a:t>Discrepancia con  valores evaluados con </a:t>
            </a:r>
            <a:r>
              <a:rPr lang="es-MX" dirty="0" err="1"/>
              <a:t>Grid</a:t>
            </a:r>
            <a:r>
              <a:rPr lang="es-MX" dirty="0"/>
              <a:t> </a:t>
            </a:r>
            <a:r>
              <a:rPr lang="es-MX" dirty="0" err="1"/>
              <a:t>Search</a:t>
            </a:r>
            <a:endParaRPr lang="es-MX" dirty="0"/>
          </a:p>
        </p:txBody>
      </p:sp>
      <p:pic>
        <p:nvPicPr>
          <p:cNvPr id="4098" name="Picture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C45F9BB-3F7C-340D-7B10-0C5D042C1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1" b="22041"/>
          <a:stretch/>
        </p:blipFill>
        <p:spPr bwMode="auto">
          <a:xfrm>
            <a:off x="581192" y="2979486"/>
            <a:ext cx="11029615" cy="367830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6AD343A-D40F-C401-4922-72FF9BB27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4" y="2038158"/>
            <a:ext cx="115252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479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71_TF56390039_Win32" id="{6E439996-84EB-442B-81F0-3A34FA2EB35A}" vid="{07E61665-08E7-4204-B220-B3D664A24A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62</TotalTime>
  <Words>72</Words>
  <Application>Microsoft Office PowerPoint</Application>
  <PresentationFormat>Panorámica</PresentationFormat>
  <Paragraphs>21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 2</vt:lpstr>
      <vt:lpstr>Dividendo</vt:lpstr>
      <vt:lpstr>CLASIFICACIÓN DE SOBREPESO EN INDIVIDUOS</vt:lpstr>
      <vt:lpstr>Estructura del conjunto de datos</vt:lpstr>
      <vt:lpstr>Estructura del conjunto de datos</vt:lpstr>
      <vt:lpstr>Feature Engineering</vt:lpstr>
      <vt:lpstr>Matriz de correlación </vt:lpstr>
      <vt:lpstr>¿Variable objetivo Balanceada?</vt:lpstr>
      <vt:lpstr>Evaluando el mejor modelo con Pipeline y Grid Search CV</vt:lpstr>
      <vt:lpstr>Destapando el velo de la ignorancia</vt:lpstr>
      <vt:lpstr>Discrepancia con  valores evaluados con Grid Search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 DE SOBREPESO EN INDIVIDUOS</dc:title>
  <dc:creator>David Martinez Luna</dc:creator>
  <cp:lastModifiedBy>David Martinez Luna</cp:lastModifiedBy>
  <cp:revision>18</cp:revision>
  <dcterms:created xsi:type="dcterms:W3CDTF">2023-11-28T11:43:59Z</dcterms:created>
  <dcterms:modified xsi:type="dcterms:W3CDTF">2023-11-28T12:46:07Z</dcterms:modified>
</cp:coreProperties>
</file>