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689" r:id="rId3"/>
    <p:sldId id="713" r:id="rId4"/>
    <p:sldId id="714" r:id="rId5"/>
    <p:sldId id="710" r:id="rId6"/>
  </p:sldIdLst>
  <p:sldSz cx="9144000" cy="6858000" type="screen4x3"/>
  <p:notesSz cx="6858000" cy="92964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3">
          <p15:clr>
            <a:srgbClr val="A4A3A4"/>
          </p15:clr>
        </p15:guide>
        <p15:guide id="3" orient="horz" pos="2390">
          <p15:clr>
            <a:srgbClr val="A4A3A4"/>
          </p15:clr>
        </p15:guide>
        <p15:guide id="4" pos="5528">
          <p15:clr>
            <a:srgbClr val="A4A3A4"/>
          </p15:clr>
        </p15:guide>
        <p15:guide id="5" pos="102">
          <p15:clr>
            <a:srgbClr val="A4A3A4"/>
          </p15:clr>
        </p15:guide>
        <p15:guide id="6" pos="5666">
          <p15:clr>
            <a:srgbClr val="A4A3A4"/>
          </p15:clr>
        </p15:guide>
        <p15:guide id="7" pos="2878">
          <p15:clr>
            <a:srgbClr val="A4A3A4"/>
          </p15:clr>
        </p15:guide>
        <p15:guide id="8" pos="4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65DB3"/>
    <a:srgbClr val="003217"/>
    <a:srgbClr val="009E47"/>
    <a:srgbClr val="00B050"/>
    <a:srgbClr val="002E15"/>
    <a:srgbClr val="6666FF"/>
    <a:srgbClr val="9966FF"/>
    <a:srgbClr val="FDEB6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1219" autoAdjust="0"/>
  </p:normalViewPr>
  <p:slideViewPr>
    <p:cSldViewPr snapToGrid="0" showGuides="1">
      <p:cViewPr varScale="1">
        <p:scale>
          <a:sx n="101" d="100"/>
          <a:sy n="101" d="100"/>
        </p:scale>
        <p:origin x="1880" y="184"/>
      </p:cViewPr>
      <p:guideLst>
        <p:guide orient="horz" pos="2160"/>
        <p:guide orient="horz" pos="483"/>
        <p:guide orient="horz" pos="2390"/>
        <p:guide pos="5528"/>
        <p:guide pos="102"/>
        <p:guide pos="5666"/>
        <p:guide pos="2878"/>
        <p:guide pos="406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14" d="100"/>
        <a:sy n="114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-2844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54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851" y="1"/>
            <a:ext cx="297254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C76C6-9105-4480-966D-6668A99D66CA}" type="datetimeFigureOut">
              <a:rPr lang="en-US" smtClean="0"/>
              <a:pPr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573"/>
            <a:ext cx="2972547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851" y="8829573"/>
            <a:ext cx="2972547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BAA71-23E1-443D-8EAE-A57EF7DC366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4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028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3C7D6-6666-4F20-BB53-24A7B9C53D84}" type="datetimeFigureOut">
              <a:rPr lang="en-US" smtClean="0"/>
              <a:pPr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22" y="4416427"/>
            <a:ext cx="5485158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8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1C1C1-7F45-48AF-9D02-3E1FA82675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1C1C1-7F45-48AF-9D02-3E1FA82675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631651" y="2130426"/>
            <a:ext cx="7772400" cy="724742"/>
          </a:xfrm>
        </p:spPr>
        <p:txBody>
          <a:bodyPr anchor="ctr"/>
          <a:lstStyle>
            <a:lvl1pPr algn="l">
              <a:defRPr sz="2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631651" y="2855168"/>
            <a:ext cx="7781925" cy="737118"/>
          </a:xfrm>
        </p:spPr>
        <p:txBody>
          <a:bodyPr anchor="ctr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1" y="429542"/>
            <a:ext cx="1628570" cy="67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554568"/>
            <a:ext cx="218122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54568"/>
            <a:ext cx="61341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1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7119" cy="5175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66800"/>
            <a:ext cx="8467724" cy="49529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0"/>
            <a:ext cx="4152900" cy="4525963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defRPr sz="1600"/>
            </a:lvl3pPr>
            <a:lvl4pPr marL="714375" indent="-171450">
              <a:defRPr sz="1600"/>
            </a:lvl4pPr>
            <a:lvl5pPr marL="1076325" indent="-180975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2424" cy="4525963"/>
          </a:xfrm>
        </p:spPr>
        <p:txBody>
          <a:bodyPr/>
          <a:lstStyle>
            <a:lvl1pPr marL="180975" indent="-180975">
              <a:defRPr sz="1600"/>
            </a:lvl1pPr>
            <a:lvl2pPr marL="361950" indent="-180975">
              <a:defRPr sz="1600"/>
            </a:lvl2pPr>
            <a:lvl3pPr marL="542925" indent="-180975">
              <a:defRPr sz="1600"/>
            </a:lvl3pPr>
            <a:lvl4pPr marL="714375" indent="-171450">
              <a:defRPr sz="1600"/>
            </a:lvl4pPr>
            <a:lvl5pPr marL="895350" indent="-180975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70"/>
            <a:ext cx="89916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8875"/>
            <a:ext cx="4154488" cy="460375"/>
          </a:xfrm>
        </p:spPr>
        <p:txBody>
          <a:bodyPr anchor="ctr"/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8875"/>
            <a:ext cx="4165600" cy="460375"/>
          </a:xfrm>
        </p:spPr>
        <p:txBody>
          <a:bodyPr anchor="ctr"/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42900" y="1619250"/>
            <a:ext cx="4152900" cy="4359275"/>
          </a:xfrm>
        </p:spPr>
        <p:txBody>
          <a:bodyPr/>
          <a:lstStyle>
            <a:lvl1pPr marL="180975" indent="-180975">
              <a:defRPr sz="1400"/>
            </a:lvl1pPr>
            <a:lvl2pPr marL="361950" indent="-180975">
              <a:defRPr sz="1400"/>
            </a:lvl2pPr>
            <a:lvl3pPr marL="542925" indent="-180975">
              <a:defRPr sz="1400"/>
            </a:lvl3pPr>
            <a:lvl4pPr marL="714375" indent="-171450">
              <a:defRPr sz="1400"/>
            </a:lvl4pPr>
            <a:lvl5pPr marL="1076325" indent="-180975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19250"/>
            <a:ext cx="4162425" cy="4359275"/>
          </a:xfrm>
        </p:spPr>
        <p:txBody>
          <a:bodyPr/>
          <a:lstStyle>
            <a:lvl1pPr marL="180975" indent="-180975">
              <a:defRPr sz="1400"/>
            </a:lvl1pPr>
            <a:lvl2pPr marL="361950" indent="-180975">
              <a:defRPr sz="1400"/>
            </a:lvl2pPr>
            <a:lvl3pPr marL="542925" indent="-180975">
              <a:defRPr sz="1400"/>
            </a:lvl3pPr>
            <a:lvl4pPr marL="714375" indent="-171450">
              <a:defRPr sz="1400"/>
            </a:lvl4pPr>
            <a:lvl5pPr marL="895350" indent="-180975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8785"/>
            <a:ext cx="8991599" cy="4270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55621"/>
            <a:ext cx="3122613" cy="1162050"/>
          </a:xfrm>
        </p:spPr>
        <p:txBody>
          <a:bodyPr anchor="ctr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655621"/>
            <a:ext cx="5235573" cy="585311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817671"/>
            <a:ext cx="3122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333" y="35720"/>
            <a:ext cx="8644467" cy="42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3" y="753534"/>
            <a:ext cx="8839199" cy="569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35450" y="6656578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ctr">
              <a:defRPr/>
            </a:pPr>
            <a:fld id="{22989CA7-CDF6-49E5-8059-DAC1AEED79AD}" type="slidenum">
              <a:rPr lang="en-US" sz="10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ctr">
                <a:defRPr/>
              </a:pPr>
              <a:t>‹Nº›</a:t>
            </a:fld>
            <a:endParaRPr lang="en-US" sz="1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121920" y="432327"/>
            <a:ext cx="8869680" cy="82296"/>
          </a:xfrm>
          <a:prstGeom prst="rect">
            <a:avLst/>
          </a:prstGeom>
          <a:gradFill flip="none" rotWithShape="1">
            <a:gsLst>
              <a:gs pos="49000">
                <a:schemeClr val="accent1"/>
              </a:gs>
              <a:gs pos="60000">
                <a:schemeClr val="bg1"/>
              </a:gs>
              <a:gs pos="100000">
                <a:schemeClr val="accent1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584" tIns="45720" rIns="100584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9" r:id="rId3"/>
    <p:sldLayoutId id="2147483670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chemeClr val="tx2"/>
          </a:solidFill>
          <a:latin typeface="+mn-lt"/>
          <a:ea typeface="+mn-ea"/>
          <a:cs typeface="+mn-cs"/>
        </a:defRPr>
      </a:lvl1pPr>
      <a:lvl2pPr marL="447675" indent="-180975" algn="l" rtl="0" eaLnBrk="1" fontAlgn="base" hangingPunct="1">
        <a:spcBef>
          <a:spcPct val="20000"/>
        </a:spcBef>
        <a:spcAft>
          <a:spcPct val="0"/>
        </a:spcAft>
        <a:buChar char="–"/>
        <a:defRPr sz="1600" b="1">
          <a:solidFill>
            <a:schemeClr val="tx2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chemeClr val="tx2"/>
          </a:solidFill>
          <a:latin typeface="+mn-lt"/>
        </a:defRPr>
      </a:lvl3pPr>
      <a:lvl4pPr marL="990600" indent="-180975" algn="l" rtl="0" eaLnBrk="1" fontAlgn="base" hangingPunct="1">
        <a:spcBef>
          <a:spcPct val="20000"/>
        </a:spcBef>
        <a:spcAft>
          <a:spcPct val="0"/>
        </a:spcAft>
        <a:buChar char="–"/>
        <a:defRPr sz="1600" b="1">
          <a:solidFill>
            <a:schemeClr val="tx2"/>
          </a:solidFill>
          <a:latin typeface="+mn-lt"/>
        </a:defRPr>
      </a:lvl4pPr>
      <a:lvl5pPr marL="1257300" indent="-180975" algn="l" rtl="0" eaLnBrk="1" fontAlgn="base" hangingPunct="1">
        <a:spcBef>
          <a:spcPct val="20000"/>
        </a:spcBef>
        <a:spcAft>
          <a:spcPct val="0"/>
        </a:spcAft>
        <a:buChar char="»"/>
        <a:defRPr sz="1600" b="1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941" y="1247403"/>
            <a:ext cx="7772400" cy="1931831"/>
          </a:xfrm>
        </p:spPr>
        <p:txBody>
          <a:bodyPr/>
          <a:lstStyle/>
          <a:p>
            <a:pPr algn="ctr"/>
            <a:r>
              <a:rPr lang="en-US" sz="3200" i="1" dirty="0"/>
              <a:t>Applied Deep Learning Final Project¶</a:t>
            </a:r>
            <a:br>
              <a:rPr lang="en-US" sz="3200" i="1" dirty="0"/>
            </a:br>
            <a:r>
              <a:rPr lang="en-US" sz="3200" i="1" dirty="0"/>
              <a:t>Movie Genre Classification</a:t>
            </a:r>
            <a:br>
              <a:rPr lang="en-US" sz="3200" i="1" dirty="0"/>
            </a:br>
            <a:r>
              <a:rPr lang="en-US" sz="3200" i="1" dirty="0"/>
              <a:t>TEAM</a:t>
            </a:r>
            <a:endParaRPr lang="es-CO" sz="3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681037" y="5232400"/>
            <a:ext cx="2824163" cy="35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1600" kern="0" dirty="0">
                <a:latin typeface="+mn-lt"/>
              </a:rPr>
              <a:t>Julio,</a:t>
            </a:r>
            <a:r>
              <a:rPr kumimoji="0" lang="es-CO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2018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36393" y="2872003"/>
            <a:ext cx="6098014" cy="187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</a:pPr>
            <a:r>
              <a:rPr lang="es-ES" sz="1600" b="0" dirty="0"/>
              <a:t> </a:t>
            </a:r>
            <a:endParaRPr lang="es-CO" sz="1600" b="0" dirty="0"/>
          </a:p>
          <a:p>
            <a:pPr>
              <a:lnSpc>
                <a:spcPct val="110000"/>
              </a:lnSpc>
            </a:pPr>
            <a:r>
              <a:rPr lang="es-ES" sz="1600" b="0" dirty="0"/>
              <a:t>Rafael Antonio Niño Vargas</a:t>
            </a:r>
          </a:p>
          <a:p>
            <a:pPr>
              <a:lnSpc>
                <a:spcPct val="110000"/>
              </a:lnSpc>
            </a:pPr>
            <a:r>
              <a:rPr lang="es-ES" sz="1600" b="0" dirty="0"/>
              <a:t>Santiago Nicolás Barco Gómez </a:t>
            </a:r>
            <a:endParaRPr lang="es-CO" sz="1600" b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83" y="4390188"/>
            <a:ext cx="6114476" cy="20779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EB0444-5D92-A24E-AF93-64C1609F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997119" cy="517525"/>
          </a:xfrm>
        </p:spPr>
        <p:txBody>
          <a:bodyPr/>
          <a:lstStyle/>
          <a:p>
            <a:r>
              <a:rPr lang="es-CO" dirty="0">
                <a:latin typeface="+mn-lt"/>
              </a:rPr>
              <a:t>Data </a:t>
            </a:r>
            <a:r>
              <a:rPr lang="es-CO" dirty="0" err="1">
                <a:latin typeface="+mn-lt"/>
              </a:rPr>
              <a:t>Analytics</a:t>
            </a:r>
            <a:endParaRPr lang="en-US" b="0" dirty="0"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063000" y="968018"/>
            <a:ext cx="1847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93768" y="3038372"/>
            <a:ext cx="7553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vs</a:t>
            </a:r>
          </a:p>
        </p:txBody>
      </p:sp>
      <p:pic>
        <p:nvPicPr>
          <p:cNvPr id="104450" name="Picture 2" descr="Resultado de imagen para resiz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7668" y="293497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" y="2249458"/>
            <a:ext cx="1771429" cy="22857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202" y="2325332"/>
            <a:ext cx="1876190" cy="227619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879494" y="1477904"/>
            <a:ext cx="1847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57607" y="619840"/>
            <a:ext cx="426839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Output:</a:t>
            </a:r>
          </a:p>
          <a:p>
            <a:b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Probability of the movie belong to each genre.</a:t>
            </a:r>
          </a:p>
          <a:p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650959" y="517525"/>
            <a:ext cx="4268391" cy="23237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5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Issue</a:t>
            </a:r>
            <a:r>
              <a:rPr lang="es-ES" sz="2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</a:p>
          <a:p>
            <a:b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Computer capacity CPU / GPU / RAM.</a:t>
            </a:r>
          </a:p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Machine Learning algorithm</a:t>
            </a:r>
          </a:p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Deep Learning algorithm</a:t>
            </a:r>
          </a:p>
          <a:p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5"/>
          <a:srcRect r="52757"/>
          <a:stretch/>
        </p:blipFill>
        <p:spPr>
          <a:xfrm>
            <a:off x="4888566" y="2540174"/>
            <a:ext cx="3332483" cy="27646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630" y="5497402"/>
            <a:ext cx="3332419" cy="9049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Rectángulo 17"/>
          <p:cNvSpPr/>
          <p:nvPr/>
        </p:nvSpPr>
        <p:spPr>
          <a:xfrm>
            <a:off x="197769" y="4797869"/>
            <a:ext cx="4268391" cy="20159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5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</a:t>
            </a:r>
            <a:r>
              <a:rPr lang="es-ES" sz="2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?:</a:t>
            </a:r>
          </a:p>
          <a:p>
            <a:pPr marL="457200" indent="-457200">
              <a:buAutoNum type="arabicPeriod"/>
            </a:pPr>
            <a:r>
              <a: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 GPU, </a:t>
            </a:r>
            <a:r>
              <a:rPr lang="es-CO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limited</a:t>
            </a:r>
            <a:r>
              <a: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CO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by</a:t>
            </a:r>
            <a:r>
              <a: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CO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</a:t>
            </a:r>
            <a:r>
              <a: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laptop RAM.</a:t>
            </a:r>
          </a:p>
          <a:p>
            <a:pPr marL="457200" indent="-457200">
              <a:buAutoNum type="arabicPeriod"/>
            </a:pPr>
            <a:r>
              <a: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 COLAB, </a:t>
            </a:r>
            <a:r>
              <a:rPr lang="es-CO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limited</a:t>
            </a:r>
            <a:r>
              <a: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CO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by</a:t>
            </a:r>
            <a:r>
              <a: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CO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many</a:t>
            </a:r>
            <a:r>
              <a: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CO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users</a:t>
            </a:r>
            <a:r>
              <a: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90099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 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rgbClr val="990099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rgbClr val="990099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834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7119" cy="517525"/>
          </a:xfrm>
        </p:spPr>
        <p:txBody>
          <a:bodyPr/>
          <a:lstStyle/>
          <a:p>
            <a:r>
              <a:rPr lang="es-CO" dirty="0" err="1"/>
              <a:t>How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do?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" y="1457787"/>
            <a:ext cx="3546776" cy="32430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EB0444-5D92-A24E-AF93-64C1609F9690}"/>
              </a:ext>
            </a:extLst>
          </p:cNvPr>
          <p:cNvSpPr txBox="1">
            <a:spLocks/>
          </p:cNvSpPr>
          <p:nvPr/>
        </p:nvSpPr>
        <p:spPr bwMode="auto">
          <a:xfrm>
            <a:off x="669702" y="754598"/>
            <a:ext cx="2408350" cy="46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CO" kern="0" dirty="0">
                <a:latin typeface="+mn-lt"/>
              </a:rPr>
              <a:t>Color </a:t>
            </a:r>
            <a:r>
              <a:rPr lang="es-CO" kern="0" dirty="0" err="1">
                <a:latin typeface="+mn-lt"/>
              </a:rPr>
              <a:t>Image</a:t>
            </a:r>
            <a:r>
              <a:rPr lang="es-CO" kern="0" dirty="0">
                <a:latin typeface="+mn-lt"/>
              </a:rPr>
              <a:t> </a:t>
            </a:r>
            <a:r>
              <a:rPr lang="es-CO" kern="0" dirty="0" err="1">
                <a:latin typeface="+mn-lt"/>
              </a:rPr>
              <a:t>Reshape</a:t>
            </a:r>
            <a:r>
              <a:rPr lang="es-CO" kern="0" dirty="0">
                <a:latin typeface="+mn-lt"/>
              </a:rPr>
              <a:t> 32,32,3</a:t>
            </a:r>
            <a:endParaRPr lang="en-US" b="0" kern="0" dirty="0"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59" y="507120"/>
            <a:ext cx="4098013" cy="17508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795" y="1106341"/>
            <a:ext cx="3616227" cy="16587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636" y="1685519"/>
            <a:ext cx="3758764" cy="16190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734" y="3581741"/>
            <a:ext cx="3895238" cy="223809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AEB0444-5D92-A24E-AF93-64C1609F9690}"/>
              </a:ext>
            </a:extLst>
          </p:cNvPr>
          <p:cNvSpPr txBox="1">
            <a:spLocks/>
          </p:cNvSpPr>
          <p:nvPr/>
        </p:nvSpPr>
        <p:spPr bwMode="auto">
          <a:xfrm>
            <a:off x="622482" y="4696701"/>
            <a:ext cx="3482471" cy="17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CO" sz="1900" b="0" kern="0" dirty="0">
                <a:latin typeface="+mn-lt"/>
              </a:rPr>
              <a:t>ML: </a:t>
            </a:r>
            <a:r>
              <a:rPr lang="es-CO" sz="1900" b="0" kern="0" dirty="0" err="1">
                <a:latin typeface="+mn-lt"/>
              </a:rPr>
              <a:t>Random</a:t>
            </a:r>
            <a:r>
              <a:rPr lang="es-CO" sz="1900" b="0" kern="0" dirty="0">
                <a:latin typeface="+mn-lt"/>
              </a:rPr>
              <a:t> </a:t>
            </a:r>
            <a:r>
              <a:rPr lang="es-CO" sz="1900" b="0" kern="0" dirty="0" err="1">
                <a:latin typeface="+mn-lt"/>
              </a:rPr>
              <a:t>Forest</a:t>
            </a:r>
            <a:r>
              <a:rPr lang="es-CO" sz="1900" b="0" kern="0" dirty="0">
                <a:latin typeface="+mn-lt"/>
              </a:rPr>
              <a:t>.</a:t>
            </a:r>
          </a:p>
          <a:p>
            <a:r>
              <a:rPr lang="es-CO" sz="1900" b="0" kern="0" dirty="0">
                <a:latin typeface="+mn-lt"/>
              </a:rPr>
              <a:t>DL: Neuronal Network – </a:t>
            </a:r>
            <a:r>
              <a:rPr lang="es-CO" sz="1900" b="0" kern="0" dirty="0" err="1">
                <a:latin typeface="+mn-lt"/>
              </a:rPr>
              <a:t>Keras</a:t>
            </a:r>
            <a:r>
              <a:rPr lang="en-US" sz="1900" b="0" kern="0" dirty="0">
                <a:latin typeface="+mn-lt"/>
              </a:rPr>
              <a:t>.</a:t>
            </a:r>
          </a:p>
          <a:p>
            <a:r>
              <a:rPr lang="en-US" sz="1900" b="0" kern="0" dirty="0">
                <a:latin typeface="+mn-lt"/>
              </a:rPr>
              <a:t>DL: VGG.</a:t>
            </a:r>
          </a:p>
          <a:p>
            <a:r>
              <a:rPr lang="en-US" sz="1900" b="0" kern="0" dirty="0">
                <a:latin typeface="+mn-lt"/>
              </a:rPr>
              <a:t>DL: Transfer Learning con CNN</a:t>
            </a:r>
          </a:p>
        </p:txBody>
      </p:sp>
    </p:spTree>
    <p:extLst>
      <p:ext uri="{BB962C8B-B14F-4D97-AF65-F5344CB8AC3E}">
        <p14:creationId xmlns:p14="http://schemas.microsoft.com/office/powerpoint/2010/main" val="370157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DCA8F2-3A15-E043-A369-6394FD26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997119" cy="517525"/>
          </a:xfrm>
        </p:spPr>
        <p:txBody>
          <a:bodyPr/>
          <a:lstStyle/>
          <a:p>
            <a:r>
              <a:rPr lang="es-CO" dirty="0">
                <a:latin typeface="+mn-lt"/>
              </a:rPr>
              <a:t>Text Analytics</a:t>
            </a:r>
            <a:endParaRPr lang="en-US" b="0" dirty="0"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2A4653-B6AD-984D-828B-BA3F06BFE8E4}"/>
              </a:ext>
            </a:extLst>
          </p:cNvPr>
          <p:cNvSpPr txBox="1">
            <a:spLocks/>
          </p:cNvSpPr>
          <p:nvPr/>
        </p:nvSpPr>
        <p:spPr bwMode="auto">
          <a:xfrm>
            <a:off x="320441" y="1381817"/>
            <a:ext cx="4330518" cy="38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CO" sz="1900" i="1" kern="0" dirty="0">
                <a:latin typeface="+mn-lt"/>
              </a:rPr>
              <a:t>Machine Learning: </a:t>
            </a:r>
            <a:r>
              <a:rPr lang="es-CO" sz="1900" kern="0" dirty="0">
                <a:latin typeface="+mn-lt"/>
              </a:rPr>
              <a:t>Random Forest.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4B5F41-A096-4D4A-B6B5-F4682210D9DC}"/>
              </a:ext>
            </a:extLst>
          </p:cNvPr>
          <p:cNvSpPr txBox="1">
            <a:spLocks/>
          </p:cNvSpPr>
          <p:nvPr/>
        </p:nvSpPr>
        <p:spPr bwMode="auto">
          <a:xfrm>
            <a:off x="6002254" y="4995983"/>
            <a:ext cx="223501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CO" sz="1800" dirty="0"/>
              <a:t>Accuracy:</a:t>
            </a:r>
            <a:r>
              <a:rPr lang="es-CO" sz="1800" b="0" dirty="0"/>
              <a:t> 0.2184</a:t>
            </a:r>
            <a:endParaRPr lang="en-US" sz="1900" b="0" kern="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11741C-CD6A-3846-8E40-9C237241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0" y="4672133"/>
            <a:ext cx="4543326" cy="16383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598071-D735-0C4D-A1FD-4FBB8703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25183"/>
            <a:ext cx="4641626" cy="100079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CEC96BF-DE63-7B49-A183-3A3E5850214C}"/>
              </a:ext>
            </a:extLst>
          </p:cNvPr>
          <p:cNvSpPr txBox="1">
            <a:spLocks/>
          </p:cNvSpPr>
          <p:nvPr/>
        </p:nvSpPr>
        <p:spPr bwMode="auto">
          <a:xfrm>
            <a:off x="1355704" y="3103780"/>
            <a:ext cx="223501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CO" sz="1800" dirty="0"/>
              <a:t>Accuracy:</a:t>
            </a:r>
            <a:r>
              <a:rPr lang="es-CO" sz="1800" b="0" dirty="0"/>
              <a:t> 0.9370</a:t>
            </a:r>
            <a:endParaRPr lang="en-US" sz="1900" b="0" kern="0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CE90E7-C188-AE4F-A060-5903EE8DD1EF}"/>
              </a:ext>
            </a:extLst>
          </p:cNvPr>
          <p:cNvSpPr txBox="1">
            <a:spLocks/>
          </p:cNvSpPr>
          <p:nvPr/>
        </p:nvSpPr>
        <p:spPr bwMode="auto">
          <a:xfrm>
            <a:off x="4409659" y="661188"/>
            <a:ext cx="4653392" cy="64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CO" sz="1900" i="1" kern="0" dirty="0">
                <a:latin typeface="+mn-lt"/>
              </a:rPr>
              <a:t>Deep Learning: </a:t>
            </a:r>
            <a:r>
              <a:rPr lang="es-CO" sz="1900" kern="0" dirty="0">
                <a:latin typeface="+mn-lt"/>
              </a:rPr>
              <a:t>Neuronal Network – Keras</a:t>
            </a:r>
            <a:r>
              <a:rPr lang="en-US" sz="1900" kern="0" dirty="0">
                <a:latin typeface="+mn-lt"/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CAC09E-82FC-A94C-AC72-371152F3E65D}"/>
              </a:ext>
            </a:extLst>
          </p:cNvPr>
          <p:cNvSpPr txBox="1">
            <a:spLocks/>
          </p:cNvSpPr>
          <p:nvPr/>
        </p:nvSpPr>
        <p:spPr bwMode="auto">
          <a:xfrm>
            <a:off x="2324976" y="4225688"/>
            <a:ext cx="7354555" cy="33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CO" sz="1900" i="1" kern="0" dirty="0"/>
              <a:t>Deep Learning: </a:t>
            </a:r>
            <a:r>
              <a:rPr lang="en-US" sz="1900" kern="0" dirty="0">
                <a:latin typeface="+mn-lt"/>
              </a:rPr>
              <a:t>Transfer Learning con word2vec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330D72B-AC92-8345-A35C-BFCAC7785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926" y="1351125"/>
            <a:ext cx="3556224" cy="210385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0D6E616-BEEF-C044-B010-B0F567BFF716}"/>
              </a:ext>
            </a:extLst>
          </p:cNvPr>
          <p:cNvSpPr txBox="1">
            <a:spLocks/>
          </p:cNvSpPr>
          <p:nvPr/>
        </p:nvSpPr>
        <p:spPr bwMode="auto">
          <a:xfrm>
            <a:off x="6801032" y="2934275"/>
            <a:ext cx="223501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CO" sz="1800" dirty="0"/>
              <a:t>Accuracy:</a:t>
            </a:r>
            <a:r>
              <a:rPr lang="es-CO" sz="1800" b="0" dirty="0"/>
              <a:t> 0.4976</a:t>
            </a:r>
            <a:endParaRPr lang="en-US" sz="1900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419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10000"/>
            </a:schemeClr>
          </a:solidFill>
          <a:ln w="9525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584" tIns="45720" rIns="100584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6000" b="1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6000" b="1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6000" b="1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sz="6000" b="1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sz="6000" b="1" dirty="0">
                <a:solidFill>
                  <a:schemeClr val="bg1"/>
                </a:solidFill>
                <a:latin typeface="Lucida Handwriting" panose="03010101010101010101" pitchFamily="66" charset="0"/>
              </a:rPr>
              <a:t>GRACIAS</a:t>
            </a:r>
            <a:endParaRPr kumimoji="0" lang="es-CO" sz="6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Handwriting" panose="03010101010101010101" pitchFamily="66" charset="0"/>
            </a:endParaRPr>
          </a:p>
        </p:txBody>
      </p:sp>
      <p:pic>
        <p:nvPicPr>
          <p:cNvPr id="105476" name="Picture 4" descr="Resultado de imagen para la mejor manera de predecir el futuro es crearlo ing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5" b="29507"/>
          <a:stretch/>
        </p:blipFill>
        <p:spPr bwMode="auto">
          <a:xfrm>
            <a:off x="1559372" y="437882"/>
            <a:ext cx="5829300" cy="285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469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0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4.67546370246144871174E+00&quot;&gt;&lt;m_msothmcolidx val=&quot;0&quot;/&gt;&lt;m_rgb r=&quot;17&quot; g=&quot;7B&quot; b=&quot;57&quot;/&gt;&lt;m_nBrightness val=&quot;0&quot;/&gt;&lt;/elem&gt;&lt;elem m_fUsage=&quot;4.32453628678549861775E+00&quot;&gt;&lt;m_msothmcolidx val=&quot;0&quot;/&gt;&lt;m_rgb r=&quot;DF&quot; g=&quot;2D&quot; b=&quot;31&quot;/&gt;&lt;m_nBrightness val=&quot;0&quot;/&gt;&lt;/elem&gt;&lt;elem m_fUsage=&quot;1.00000000000000000000E+00&quot;&gt;&lt;m_msothmcolidx val=&quot;0&quot;/&gt;&lt;m_rgb r=&quot;16&quot; g=&quot;35&quot; b=&quot;5A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N0KFmKdEO8cTBP6diKk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gA94wvYXkuOXL.RGFDzQ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PlaWhite">
  <a:themeElements>
    <a:clrScheme name="Budget">
      <a:dk1>
        <a:srgbClr val="17365D"/>
      </a:dk1>
      <a:lt1>
        <a:srgbClr val="FFFFFF"/>
      </a:lt1>
      <a:dk2>
        <a:srgbClr val="49617B"/>
      </a:dk2>
      <a:lt2>
        <a:srgbClr val="E1E1EA"/>
      </a:lt2>
      <a:accent1>
        <a:srgbClr val="16355A"/>
      </a:accent1>
      <a:accent2>
        <a:srgbClr val="2B5A89"/>
      </a:accent2>
      <a:accent3>
        <a:srgbClr val="3E7AC2"/>
      </a:accent3>
      <a:accent4>
        <a:srgbClr val="90ADD8"/>
      </a:accent4>
      <a:accent5>
        <a:srgbClr val="C6D4EC"/>
      </a:accent5>
      <a:accent6>
        <a:srgbClr val="EAEAEA"/>
      </a:accent6>
      <a:hlink>
        <a:srgbClr val="0000FF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>
              <a:lumMod val="9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0584" tIns="45720" rIns="100584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00584" tIns="45720" rIns="100584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13270</TotalTime>
  <Words>99</Words>
  <Application>Microsoft Macintosh PowerPoint</Application>
  <PresentationFormat>Presentación en pantalla (4:3)</PresentationFormat>
  <Paragraphs>35</Paragraphs>
  <Slides>5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Handwriting</vt:lpstr>
      <vt:lpstr>CPlaWhite</vt:lpstr>
      <vt:lpstr>think-cell Slide</vt:lpstr>
      <vt:lpstr>Applied Deep Learning Final Project¶ Movie Genre Classification TEAM</vt:lpstr>
      <vt:lpstr>Data Analytics</vt:lpstr>
      <vt:lpstr>How we do?</vt:lpstr>
      <vt:lpstr>Text Analytics</vt:lpstr>
      <vt:lpstr>Presentación de PowerPoint</vt:lpstr>
    </vt:vector>
  </TitlesOfParts>
  <Company>CEMEX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</dc:title>
  <dc:creator>Antonio Bocaranda B.</dc:creator>
  <cp:lastModifiedBy>Santiago Nicolas Barco Gomez</cp:lastModifiedBy>
  <cp:revision>2807</cp:revision>
  <dcterms:created xsi:type="dcterms:W3CDTF">2014-06-06T22:32:17Z</dcterms:created>
  <dcterms:modified xsi:type="dcterms:W3CDTF">2018-07-23T22:09:42Z</dcterms:modified>
</cp:coreProperties>
</file>