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8" r:id="rId1"/>
  </p:sldMasterIdLst>
  <p:sldIdLst>
    <p:sldId id="256" r:id="rId2"/>
    <p:sldId id="341" r:id="rId3"/>
    <p:sldId id="374" r:id="rId4"/>
    <p:sldId id="375" r:id="rId5"/>
    <p:sldId id="326" r:id="rId6"/>
    <p:sldId id="257" r:id="rId7"/>
    <p:sldId id="259" r:id="rId8"/>
    <p:sldId id="258" r:id="rId9"/>
    <p:sldId id="260" r:id="rId10"/>
    <p:sldId id="261" r:id="rId11"/>
    <p:sldId id="292" r:id="rId12"/>
    <p:sldId id="291" r:id="rId13"/>
    <p:sldId id="293" r:id="rId14"/>
    <p:sldId id="262" r:id="rId15"/>
    <p:sldId id="263" r:id="rId16"/>
    <p:sldId id="354" r:id="rId17"/>
    <p:sldId id="355" r:id="rId18"/>
    <p:sldId id="264" r:id="rId19"/>
    <p:sldId id="265" r:id="rId20"/>
    <p:sldId id="266" r:id="rId21"/>
    <p:sldId id="328" r:id="rId22"/>
    <p:sldId id="327" r:id="rId23"/>
    <p:sldId id="294" r:id="rId24"/>
    <p:sldId id="295" r:id="rId25"/>
    <p:sldId id="296" r:id="rId26"/>
    <p:sldId id="297" r:id="rId27"/>
    <p:sldId id="338" r:id="rId28"/>
    <p:sldId id="311" r:id="rId29"/>
    <p:sldId id="307" r:id="rId30"/>
    <p:sldId id="303" r:id="rId31"/>
    <p:sldId id="305" r:id="rId32"/>
    <p:sldId id="308" r:id="rId33"/>
    <p:sldId id="309" r:id="rId34"/>
    <p:sldId id="356" r:id="rId35"/>
    <p:sldId id="357" r:id="rId36"/>
    <p:sldId id="358" r:id="rId37"/>
    <p:sldId id="310" r:id="rId38"/>
    <p:sldId id="304" r:id="rId39"/>
    <p:sldId id="306" r:id="rId40"/>
    <p:sldId id="298" r:id="rId41"/>
    <p:sldId id="302" r:id="rId42"/>
    <p:sldId id="299" r:id="rId43"/>
    <p:sldId id="300" r:id="rId44"/>
    <p:sldId id="349" r:id="rId45"/>
    <p:sldId id="350" r:id="rId46"/>
    <p:sldId id="351" r:id="rId47"/>
    <p:sldId id="352" r:id="rId48"/>
    <p:sldId id="301" r:id="rId49"/>
    <p:sldId id="353" r:id="rId50"/>
    <p:sldId id="360" r:id="rId51"/>
    <p:sldId id="361" r:id="rId52"/>
    <p:sldId id="329" r:id="rId53"/>
    <p:sldId id="330" r:id="rId54"/>
    <p:sldId id="331" r:id="rId55"/>
    <p:sldId id="332" r:id="rId56"/>
    <p:sldId id="333" r:id="rId57"/>
    <p:sldId id="334" r:id="rId58"/>
    <p:sldId id="335" r:id="rId59"/>
    <p:sldId id="336" r:id="rId60"/>
    <p:sldId id="337" r:id="rId61"/>
    <p:sldId id="340" r:id="rId62"/>
    <p:sldId id="342" r:id="rId63"/>
    <p:sldId id="343" r:id="rId64"/>
    <p:sldId id="344" r:id="rId65"/>
    <p:sldId id="345" r:id="rId66"/>
    <p:sldId id="346" r:id="rId67"/>
    <p:sldId id="347" r:id="rId68"/>
    <p:sldId id="348" r:id="rId69"/>
    <p:sldId id="312" r:id="rId70"/>
    <p:sldId id="370" r:id="rId71"/>
    <p:sldId id="373" r:id="rId72"/>
    <p:sldId id="371" r:id="rId73"/>
    <p:sldId id="372" r:id="rId74"/>
    <p:sldId id="313" r:id="rId75"/>
    <p:sldId id="314" r:id="rId76"/>
    <p:sldId id="315" r:id="rId77"/>
    <p:sldId id="316" r:id="rId78"/>
    <p:sldId id="317" r:id="rId79"/>
    <p:sldId id="318" r:id="rId80"/>
    <p:sldId id="319" r:id="rId81"/>
    <p:sldId id="320" r:id="rId82"/>
    <p:sldId id="321" r:id="rId83"/>
    <p:sldId id="322" r:id="rId84"/>
    <p:sldId id="324" r:id="rId85"/>
    <p:sldId id="325" r:id="rId86"/>
    <p:sldId id="268" r:id="rId87"/>
    <p:sldId id="369" r:id="rId88"/>
    <p:sldId id="359" r:id="rId89"/>
    <p:sldId id="269" r:id="rId90"/>
    <p:sldId id="270" r:id="rId91"/>
    <p:sldId id="271" r:id="rId92"/>
    <p:sldId id="272" r:id="rId93"/>
    <p:sldId id="273" r:id="rId94"/>
    <p:sldId id="274" r:id="rId95"/>
    <p:sldId id="275" r:id="rId96"/>
    <p:sldId id="276" r:id="rId97"/>
    <p:sldId id="277" r:id="rId98"/>
    <p:sldId id="278" r:id="rId99"/>
    <p:sldId id="279" r:id="rId100"/>
    <p:sldId id="280" r:id="rId101"/>
    <p:sldId id="281" r:id="rId102"/>
    <p:sldId id="282" r:id="rId103"/>
    <p:sldId id="283" r:id="rId104"/>
    <p:sldId id="284" r:id="rId105"/>
    <p:sldId id="285" r:id="rId106"/>
    <p:sldId id="286" r:id="rId107"/>
    <p:sldId id="287" r:id="rId108"/>
    <p:sldId id="288" r:id="rId109"/>
    <p:sldId id="289" r:id="rId110"/>
    <p:sldId id="290" r:id="rId111"/>
    <p:sldId id="267" r:id="rId112"/>
    <p:sldId id="362" r:id="rId113"/>
    <p:sldId id="363" r:id="rId114"/>
    <p:sldId id="364" r:id="rId115"/>
    <p:sldId id="365" r:id="rId116"/>
    <p:sldId id="366" r:id="rId117"/>
    <p:sldId id="367" r:id="rId118"/>
    <p:sldId id="368"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494" autoAdjust="0"/>
  </p:normalViewPr>
  <p:slideViewPr>
    <p:cSldViewPr snapToGrid="0">
      <p:cViewPr varScale="1">
        <p:scale>
          <a:sx n="71" d="100"/>
          <a:sy n="71" d="100"/>
        </p:scale>
        <p:origin x="438" y="66"/>
      </p:cViewPr>
      <p:guideLst/>
    </p:cSldViewPr>
  </p:slideViewPr>
  <p:notesTextViewPr>
    <p:cViewPr>
      <p:scale>
        <a:sx n="3" d="2"/>
        <a:sy n="3" d="2"/>
      </p:scale>
      <p:origin x="0" y="0"/>
    </p:cViewPr>
  </p:notesTextViewPr>
  <p:sorterViewPr>
    <p:cViewPr varScale="1">
      <p:scale>
        <a:sx n="100" d="100"/>
        <a:sy n="100" d="100"/>
      </p:scale>
      <p:origin x="0" y="-444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783E97D-9B0C-434A-B7EA-CF70894CEE68}" type="datetimeFigureOut">
              <a:rPr lang="en-US" smtClean="0"/>
              <a:t>24-Mar-14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EA0FE-F029-43FE-9060-7E1434AF516F}" type="slidenum">
              <a:rPr lang="en-US" smtClean="0"/>
              <a:t>‹#›</a:t>
            </a:fld>
            <a:endParaRPr lang="en-US"/>
          </a:p>
        </p:txBody>
      </p:sp>
    </p:spTree>
    <p:extLst>
      <p:ext uri="{BB962C8B-B14F-4D97-AF65-F5344CB8AC3E}">
        <p14:creationId xmlns:p14="http://schemas.microsoft.com/office/powerpoint/2010/main" val="1537681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83E97D-9B0C-434A-B7EA-CF70894CEE68}" type="datetimeFigureOut">
              <a:rPr lang="en-US" smtClean="0"/>
              <a:t>24-Mar-14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EA0FE-F029-43FE-9060-7E1434AF516F}" type="slidenum">
              <a:rPr lang="en-US" smtClean="0"/>
              <a:t>‹#›</a:t>
            </a:fld>
            <a:endParaRPr lang="en-US"/>
          </a:p>
        </p:txBody>
      </p:sp>
    </p:spTree>
    <p:extLst>
      <p:ext uri="{BB962C8B-B14F-4D97-AF65-F5344CB8AC3E}">
        <p14:creationId xmlns:p14="http://schemas.microsoft.com/office/powerpoint/2010/main" val="394406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83E97D-9B0C-434A-B7EA-CF70894CEE68}" type="datetimeFigureOut">
              <a:rPr lang="en-US" smtClean="0"/>
              <a:t>24-Mar-14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EA0FE-F029-43FE-9060-7E1434AF516F}" type="slidenum">
              <a:rPr lang="en-US" smtClean="0"/>
              <a:t>‹#›</a:t>
            </a:fld>
            <a:endParaRPr lang="en-US"/>
          </a:p>
        </p:txBody>
      </p:sp>
    </p:spTree>
    <p:extLst>
      <p:ext uri="{BB962C8B-B14F-4D97-AF65-F5344CB8AC3E}">
        <p14:creationId xmlns:p14="http://schemas.microsoft.com/office/powerpoint/2010/main" val="316408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83E97D-9B0C-434A-B7EA-CF70894CEE68}" type="datetimeFigureOut">
              <a:rPr lang="en-US" smtClean="0"/>
              <a:t>24-Mar-14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EA0FE-F029-43FE-9060-7E1434AF516F}" type="slidenum">
              <a:rPr lang="en-US" smtClean="0"/>
              <a:t>‹#›</a:t>
            </a:fld>
            <a:endParaRPr lang="en-US"/>
          </a:p>
        </p:txBody>
      </p:sp>
    </p:spTree>
    <p:extLst>
      <p:ext uri="{BB962C8B-B14F-4D97-AF65-F5344CB8AC3E}">
        <p14:creationId xmlns:p14="http://schemas.microsoft.com/office/powerpoint/2010/main" val="3822467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83E97D-9B0C-434A-B7EA-CF70894CEE68}" type="datetimeFigureOut">
              <a:rPr lang="en-US" smtClean="0"/>
              <a:t>24-Mar-14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EA0FE-F029-43FE-9060-7E1434AF516F}" type="slidenum">
              <a:rPr lang="en-US" smtClean="0"/>
              <a:t>‹#›</a:t>
            </a:fld>
            <a:endParaRPr lang="en-US"/>
          </a:p>
        </p:txBody>
      </p:sp>
    </p:spTree>
    <p:extLst>
      <p:ext uri="{BB962C8B-B14F-4D97-AF65-F5344CB8AC3E}">
        <p14:creationId xmlns:p14="http://schemas.microsoft.com/office/powerpoint/2010/main" val="2153604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83E97D-9B0C-434A-B7EA-CF70894CEE68}" type="datetimeFigureOut">
              <a:rPr lang="en-US" smtClean="0"/>
              <a:t>24-Mar-14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EA0FE-F029-43FE-9060-7E1434AF516F}" type="slidenum">
              <a:rPr lang="en-US" smtClean="0"/>
              <a:t>‹#›</a:t>
            </a:fld>
            <a:endParaRPr lang="en-US"/>
          </a:p>
        </p:txBody>
      </p:sp>
    </p:spTree>
    <p:extLst>
      <p:ext uri="{BB962C8B-B14F-4D97-AF65-F5344CB8AC3E}">
        <p14:creationId xmlns:p14="http://schemas.microsoft.com/office/powerpoint/2010/main" val="966155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83E97D-9B0C-434A-B7EA-CF70894CEE68}" type="datetimeFigureOut">
              <a:rPr lang="en-US" smtClean="0"/>
              <a:t>24-Mar-14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0EA0FE-F029-43FE-9060-7E1434AF516F}" type="slidenum">
              <a:rPr lang="en-US" smtClean="0"/>
              <a:t>‹#›</a:t>
            </a:fld>
            <a:endParaRPr lang="en-US"/>
          </a:p>
        </p:txBody>
      </p:sp>
    </p:spTree>
    <p:extLst>
      <p:ext uri="{BB962C8B-B14F-4D97-AF65-F5344CB8AC3E}">
        <p14:creationId xmlns:p14="http://schemas.microsoft.com/office/powerpoint/2010/main" val="97279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83E97D-9B0C-434A-B7EA-CF70894CEE68}" type="datetimeFigureOut">
              <a:rPr lang="en-US" smtClean="0"/>
              <a:t>24-Mar-14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0EA0FE-F029-43FE-9060-7E1434AF516F}" type="slidenum">
              <a:rPr lang="en-US" smtClean="0"/>
              <a:t>‹#›</a:t>
            </a:fld>
            <a:endParaRPr lang="en-US"/>
          </a:p>
        </p:txBody>
      </p:sp>
    </p:spTree>
    <p:extLst>
      <p:ext uri="{BB962C8B-B14F-4D97-AF65-F5344CB8AC3E}">
        <p14:creationId xmlns:p14="http://schemas.microsoft.com/office/powerpoint/2010/main" val="70220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3E97D-9B0C-434A-B7EA-CF70894CEE68}" type="datetimeFigureOut">
              <a:rPr lang="en-US" smtClean="0"/>
              <a:t>24-Mar-14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0EA0FE-F029-43FE-9060-7E1434AF516F}" type="slidenum">
              <a:rPr lang="en-US" smtClean="0"/>
              <a:t>‹#›</a:t>
            </a:fld>
            <a:endParaRPr lang="en-US"/>
          </a:p>
        </p:txBody>
      </p:sp>
    </p:spTree>
    <p:extLst>
      <p:ext uri="{BB962C8B-B14F-4D97-AF65-F5344CB8AC3E}">
        <p14:creationId xmlns:p14="http://schemas.microsoft.com/office/powerpoint/2010/main" val="53430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83E97D-9B0C-434A-B7EA-CF70894CEE68}" type="datetimeFigureOut">
              <a:rPr lang="en-US" smtClean="0"/>
              <a:t>24-Mar-14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EA0FE-F029-43FE-9060-7E1434AF516F}" type="slidenum">
              <a:rPr lang="en-US" smtClean="0"/>
              <a:t>‹#›</a:t>
            </a:fld>
            <a:endParaRPr lang="en-US"/>
          </a:p>
        </p:txBody>
      </p:sp>
    </p:spTree>
    <p:extLst>
      <p:ext uri="{BB962C8B-B14F-4D97-AF65-F5344CB8AC3E}">
        <p14:creationId xmlns:p14="http://schemas.microsoft.com/office/powerpoint/2010/main" val="49217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83E97D-9B0C-434A-B7EA-CF70894CEE68}" type="datetimeFigureOut">
              <a:rPr lang="en-US" smtClean="0"/>
              <a:t>24-Mar-14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EA0FE-F029-43FE-9060-7E1434AF516F}" type="slidenum">
              <a:rPr lang="en-US" smtClean="0"/>
              <a:t>‹#›</a:t>
            </a:fld>
            <a:endParaRPr lang="en-US"/>
          </a:p>
        </p:txBody>
      </p:sp>
    </p:spTree>
    <p:extLst>
      <p:ext uri="{BB962C8B-B14F-4D97-AF65-F5344CB8AC3E}">
        <p14:creationId xmlns:p14="http://schemas.microsoft.com/office/powerpoint/2010/main" val="123186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3E97D-9B0C-434A-B7EA-CF70894CEE68}" type="datetimeFigureOut">
              <a:rPr lang="en-US" smtClean="0"/>
              <a:t>24-Mar-14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EA0FE-F029-43FE-9060-7E1434AF516F}" type="slidenum">
              <a:rPr lang="en-US" smtClean="0"/>
              <a:t>‹#›</a:t>
            </a:fld>
            <a:endParaRPr lang="en-US"/>
          </a:p>
        </p:txBody>
      </p:sp>
    </p:spTree>
    <p:extLst>
      <p:ext uri="{BB962C8B-B14F-4D97-AF65-F5344CB8AC3E}">
        <p14:creationId xmlns:p14="http://schemas.microsoft.com/office/powerpoint/2010/main" val="2151234815"/>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hyperlink" Target="../javaDemo/INNERCLASSES/ConverterFrame.java" TargetMode="External"/><Relationship Id="rId2" Type="http://schemas.openxmlformats.org/officeDocument/2006/relationships/hyperlink" Target="../javaDemo/INNERCLASSES/ConverterUser.java" TargetMode="External"/><Relationship Id="rId1" Type="http://schemas.openxmlformats.org/officeDocument/2006/relationships/slideLayout" Target="../slideLayouts/slideLayout7.xml"/><Relationship Id="rId4" Type="http://schemas.openxmlformats.org/officeDocument/2006/relationships/hyperlink" Target="../javaDemo/INNERCLASSES/ConverterFrameAClass.java"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docs.oracle.com/javase/7/docs/api/java/lang/Object.html#hashCode()" TargetMode="External"/><Relationship Id="rId13" Type="http://schemas.openxmlformats.org/officeDocument/2006/relationships/hyperlink" Target="http://docs.oracle.com/javase/7/docs/api/java/lang/Object.html#wait()" TargetMode="External"/><Relationship Id="rId3" Type="http://schemas.openxmlformats.org/officeDocument/2006/relationships/hyperlink" Target="http://docs.oracle.com/javase/7/docs/api/java/lang/Object.html#clone()" TargetMode="External"/><Relationship Id="rId7" Type="http://schemas.openxmlformats.org/officeDocument/2006/relationships/hyperlink" Target="http://docs.oracle.com/javase/7/docs/api/java/lang/Object.html#getClass()" TargetMode="External"/><Relationship Id="rId12" Type="http://schemas.openxmlformats.org/officeDocument/2006/relationships/hyperlink" Target="http://docs.oracle.com/javase/7/docs/api/java/lang/Object.html#toString()" TargetMode="External"/><Relationship Id="rId2" Type="http://schemas.openxmlformats.org/officeDocument/2006/relationships/hyperlink" Target="http://docs.oracle.com/javase/7/docs/api/java/lang/Object.html" TargetMode="External"/><Relationship Id="rId1" Type="http://schemas.openxmlformats.org/officeDocument/2006/relationships/slideLayout" Target="../slideLayouts/slideLayout2.xml"/><Relationship Id="rId6" Type="http://schemas.openxmlformats.org/officeDocument/2006/relationships/hyperlink" Target="http://docs.oracle.com/javase/7/docs/api/java/lang/Class.html" TargetMode="External"/><Relationship Id="rId11" Type="http://schemas.openxmlformats.org/officeDocument/2006/relationships/hyperlink" Target="http://docs.oracle.com/javase/7/docs/api/java/lang/String.html" TargetMode="External"/><Relationship Id="rId5" Type="http://schemas.openxmlformats.org/officeDocument/2006/relationships/hyperlink" Target="http://docs.oracle.com/javase/7/docs/api/java/lang/Object.html#finalize()" TargetMode="External"/><Relationship Id="rId15" Type="http://schemas.openxmlformats.org/officeDocument/2006/relationships/hyperlink" Target="http://docs.oracle.com/javase/7/docs/api/java/lang/Object.html#wait(long, int)" TargetMode="External"/><Relationship Id="rId10" Type="http://schemas.openxmlformats.org/officeDocument/2006/relationships/hyperlink" Target="http://docs.oracle.com/javase/7/docs/api/java/lang/Object.html#notifyAll()" TargetMode="External"/><Relationship Id="rId4" Type="http://schemas.openxmlformats.org/officeDocument/2006/relationships/hyperlink" Target="http://docs.oracle.com/javase/7/docs/api/java/lang/Object.html#equals(java.lang.Object)" TargetMode="External"/><Relationship Id="rId9" Type="http://schemas.openxmlformats.org/officeDocument/2006/relationships/hyperlink" Target="http://docs.oracle.com/javase/7/docs/api/java/lang/Object.html#notify()" TargetMode="External"/><Relationship Id="rId14" Type="http://schemas.openxmlformats.org/officeDocument/2006/relationships/hyperlink" Target="http://docs.oracle.com/javase/7/docs/api/java/lang/Object.html#wait(lon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Tutorial</a:t>
            </a:r>
            <a:endParaRPr lang="en-US" dirty="0"/>
          </a:p>
        </p:txBody>
      </p:sp>
      <p:sp>
        <p:nvSpPr>
          <p:cNvPr id="3" name="Subtitle 2"/>
          <p:cNvSpPr>
            <a:spLocks noGrp="1"/>
          </p:cNvSpPr>
          <p:nvPr>
            <p:ph type="subTitle" idx="1"/>
          </p:nvPr>
        </p:nvSpPr>
        <p:spPr/>
        <p:txBody>
          <a:bodyPr/>
          <a:lstStyle/>
          <a:p>
            <a:r>
              <a:rPr lang="en-US" dirty="0" smtClean="0"/>
              <a:t>2013-14</a:t>
            </a:r>
            <a:endParaRPr lang="en-US" dirty="0"/>
          </a:p>
        </p:txBody>
      </p:sp>
    </p:spTree>
    <p:extLst>
      <p:ext uri="{BB962C8B-B14F-4D97-AF65-F5344CB8AC3E}">
        <p14:creationId xmlns:p14="http://schemas.microsoft.com/office/powerpoint/2010/main" val="23417775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dimensional arrays</a:t>
            </a:r>
            <a:endParaRPr lang="en-US" dirty="0"/>
          </a:p>
        </p:txBody>
      </p:sp>
      <p:sp>
        <p:nvSpPr>
          <p:cNvPr id="3" name="Content Placeholder 2"/>
          <p:cNvSpPr>
            <a:spLocks noGrp="1"/>
          </p:cNvSpPr>
          <p:nvPr>
            <p:ph idx="1"/>
          </p:nvPr>
        </p:nvSpPr>
        <p:spPr/>
        <p:txBody>
          <a:bodyPr>
            <a:noAutofit/>
          </a:bodyPr>
          <a:lstStyle/>
          <a:p>
            <a:endParaRPr lang="en-US" sz="1800" dirty="0" smtClean="0"/>
          </a:p>
          <a:p>
            <a:r>
              <a:rPr lang="en-US" dirty="0" err="1" smtClean="0"/>
              <a:t>int</a:t>
            </a:r>
            <a:r>
              <a:rPr lang="en-US" dirty="0" smtClean="0"/>
              <a:t> </a:t>
            </a:r>
            <a:r>
              <a:rPr lang="en-US" dirty="0" err="1" smtClean="0"/>
              <a:t>twoDArray</a:t>
            </a:r>
            <a:r>
              <a:rPr lang="en-US" dirty="0" smtClean="0"/>
              <a:t>[][] = new </a:t>
            </a:r>
            <a:r>
              <a:rPr lang="en-US" dirty="0" err="1" smtClean="0"/>
              <a:t>int</a:t>
            </a:r>
            <a:r>
              <a:rPr lang="en-US" dirty="0" smtClean="0"/>
              <a:t>[3][];</a:t>
            </a:r>
          </a:p>
          <a:p>
            <a:r>
              <a:rPr lang="en-US" dirty="0" err="1"/>
              <a:t>twoDArray</a:t>
            </a:r>
            <a:r>
              <a:rPr lang="en-US" dirty="0"/>
              <a:t>[0</a:t>
            </a:r>
            <a:r>
              <a:rPr lang="en-US" dirty="0" smtClean="0"/>
              <a:t>] = new </a:t>
            </a:r>
            <a:r>
              <a:rPr lang="en-US" dirty="0" err="1" smtClean="0"/>
              <a:t>int</a:t>
            </a:r>
            <a:r>
              <a:rPr lang="en-US" dirty="0" smtClean="0"/>
              <a:t>[2];</a:t>
            </a:r>
          </a:p>
          <a:p>
            <a:r>
              <a:rPr lang="en-US" dirty="0" err="1"/>
              <a:t>twoDArray</a:t>
            </a:r>
            <a:r>
              <a:rPr lang="en-US" dirty="0"/>
              <a:t>[1</a:t>
            </a:r>
            <a:r>
              <a:rPr lang="en-US" dirty="0" smtClean="0"/>
              <a:t>] = new </a:t>
            </a:r>
            <a:r>
              <a:rPr lang="en-US" dirty="0" err="1" smtClean="0"/>
              <a:t>int</a:t>
            </a:r>
            <a:r>
              <a:rPr lang="en-US" dirty="0" smtClean="0"/>
              <a:t>[3];</a:t>
            </a:r>
          </a:p>
          <a:p>
            <a:r>
              <a:rPr lang="en-US" dirty="0" err="1"/>
              <a:t>twoDArray</a:t>
            </a:r>
            <a:r>
              <a:rPr lang="en-US" dirty="0"/>
              <a:t>[2</a:t>
            </a:r>
            <a:r>
              <a:rPr lang="en-US" dirty="0" smtClean="0"/>
              <a:t>] = new </a:t>
            </a:r>
            <a:r>
              <a:rPr lang="en-US" dirty="0" err="1" smtClean="0"/>
              <a:t>int</a:t>
            </a:r>
            <a:r>
              <a:rPr lang="en-US" dirty="0" smtClean="0"/>
              <a:t>[4];</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491" y="1203992"/>
            <a:ext cx="5199509" cy="36372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7575" y="4219575"/>
            <a:ext cx="5276850" cy="2762250"/>
          </a:xfrm>
          <a:prstGeom prst="rect">
            <a:avLst/>
          </a:prstGeom>
        </p:spPr>
      </p:pic>
    </p:spTree>
    <p:extLst>
      <p:ext uri="{BB962C8B-B14F-4D97-AF65-F5344CB8AC3E}">
        <p14:creationId xmlns:p14="http://schemas.microsoft.com/office/powerpoint/2010/main" val="27550913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057400" y="173890"/>
            <a:ext cx="8077200" cy="6510223"/>
          </a:xfrm>
          <a:prstGeom prst="rect">
            <a:avLst/>
          </a:prstGeom>
          <a:noFill/>
          <a:ln w="9525">
            <a:noFill/>
            <a:miter lim="800000"/>
            <a:headEnd/>
            <a:tailEnd/>
          </a:ln>
          <a:effectLst/>
        </p:spPr>
      </p:pic>
    </p:spTree>
    <p:extLst>
      <p:ext uri="{BB962C8B-B14F-4D97-AF65-F5344CB8AC3E}">
        <p14:creationId xmlns:p14="http://schemas.microsoft.com/office/powerpoint/2010/main" val="384965322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362200" y="533400"/>
            <a:ext cx="4298462" cy="1828800"/>
          </a:xfrm>
          <a:prstGeom prst="rect">
            <a:avLst/>
          </a:prstGeom>
          <a:noFill/>
          <a:ln w="9525">
            <a:noFill/>
            <a:miter lim="800000"/>
            <a:headEnd/>
            <a:tailEnd/>
          </a:ln>
          <a:effectLst/>
        </p:spPr>
      </p:pic>
    </p:spTree>
    <p:extLst>
      <p:ext uri="{BB962C8B-B14F-4D97-AF65-F5344CB8AC3E}">
        <p14:creationId xmlns:p14="http://schemas.microsoft.com/office/powerpoint/2010/main" val="266603767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229100" y="143256"/>
            <a:ext cx="3733800" cy="6571488"/>
          </a:xfrm>
          <a:prstGeom prst="rect">
            <a:avLst/>
          </a:prstGeom>
          <a:noFill/>
          <a:ln w="9525">
            <a:noFill/>
            <a:miter lim="800000"/>
            <a:headEnd/>
            <a:tailEnd/>
          </a:ln>
          <a:effectLst/>
        </p:spPr>
      </p:pic>
    </p:spTree>
    <p:extLst>
      <p:ext uri="{BB962C8B-B14F-4D97-AF65-F5344CB8AC3E}">
        <p14:creationId xmlns:p14="http://schemas.microsoft.com/office/powerpoint/2010/main" val="237705415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200400" y="304800"/>
            <a:ext cx="5791200" cy="3297578"/>
          </a:xfrm>
          <a:prstGeom prst="rect">
            <a:avLst/>
          </a:prstGeom>
          <a:noFill/>
          <a:ln w="9525">
            <a:noFill/>
            <a:miter lim="800000"/>
            <a:headEnd/>
            <a:tailEnd/>
          </a:ln>
          <a:effectLst/>
        </p:spPr>
      </p:pic>
      <p:sp>
        <p:nvSpPr>
          <p:cNvPr id="3" name="Rectangle 2"/>
          <p:cNvSpPr/>
          <p:nvPr/>
        </p:nvSpPr>
        <p:spPr>
          <a:xfrm>
            <a:off x="1524000" y="4272678"/>
            <a:ext cx="9144000" cy="258532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5"/>
          </a:lnRef>
          <a:fillRef idx="3">
            <a:schemeClr val="accent5"/>
          </a:fillRef>
          <a:effectRef idx="3">
            <a:schemeClr val="accent5"/>
          </a:effectRef>
          <a:fontRef idx="minor">
            <a:schemeClr val="lt1"/>
          </a:fontRef>
        </p:style>
        <p:txBody>
          <a:bodyPr wrap="square">
            <a:spAutoFit/>
          </a:bodyPr>
          <a:lstStyle/>
          <a:p>
            <a:r>
              <a:rPr lang="en-US" b="1" dirty="0"/>
              <a:t>State                                         Description	</a:t>
            </a:r>
          </a:p>
          <a:p>
            <a:r>
              <a:rPr lang="en-US" dirty="0"/>
              <a:t>Ready	The thread is ready to run and waiting for the CPU.	</a:t>
            </a:r>
          </a:p>
          <a:p>
            <a:r>
              <a:rPr lang="en-US" dirty="0"/>
              <a:t>Running	The thread is executing on the CPU.	</a:t>
            </a:r>
          </a:p>
          <a:p>
            <a:r>
              <a:rPr lang="en-US" dirty="0"/>
              <a:t>Waiting	The thread is waiting for some event to happen.	</a:t>
            </a:r>
          </a:p>
          <a:p>
            <a:r>
              <a:rPr lang="en-US" dirty="0"/>
              <a:t>Sleeping	The thread has been told to sleep for a time.	</a:t>
            </a:r>
          </a:p>
          <a:p>
            <a:r>
              <a:rPr lang="en-US" dirty="0"/>
              <a:t>Blocked	The thread is waiting for I/O to finish.	</a:t>
            </a:r>
          </a:p>
          <a:p>
            <a:r>
              <a:rPr lang="en-US" dirty="0"/>
              <a:t>Dead	The thread is terminated.	</a:t>
            </a:r>
          </a:p>
          <a:p>
            <a:r>
              <a:rPr lang="en-US" dirty="0"/>
              <a:t/>
            </a:r>
            <a:br>
              <a:rPr lang="en-US" dirty="0"/>
            </a:br>
            <a:endParaRPr lang="en-US" dirty="0"/>
          </a:p>
        </p:txBody>
      </p:sp>
    </p:spTree>
    <p:extLst>
      <p:ext uri="{BB962C8B-B14F-4D97-AF65-F5344CB8AC3E}">
        <p14:creationId xmlns:p14="http://schemas.microsoft.com/office/powerpoint/2010/main" val="102892841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62100" y="228600"/>
            <a:ext cx="9005455" cy="4953000"/>
          </a:xfrm>
          <a:prstGeom prst="rect">
            <a:avLst/>
          </a:prstGeom>
          <a:noFill/>
          <a:ln w="9525">
            <a:noFill/>
            <a:miter lim="800000"/>
            <a:headEnd/>
            <a:tailEnd/>
          </a:ln>
          <a:effectLst/>
        </p:spPr>
      </p:pic>
    </p:spTree>
    <p:extLst>
      <p:ext uri="{BB962C8B-B14F-4D97-AF65-F5344CB8AC3E}">
        <p14:creationId xmlns:p14="http://schemas.microsoft.com/office/powerpoint/2010/main" val="315979061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000375" y="1519239"/>
            <a:ext cx="6191250" cy="3819525"/>
          </a:xfrm>
          <a:prstGeom prst="rect">
            <a:avLst/>
          </a:prstGeom>
          <a:noFill/>
          <a:ln w="9525">
            <a:noFill/>
            <a:miter lim="800000"/>
            <a:headEnd/>
            <a:tailEnd/>
          </a:ln>
          <a:effectLst/>
        </p:spPr>
      </p:pic>
    </p:spTree>
    <p:extLst>
      <p:ext uri="{BB962C8B-B14F-4D97-AF65-F5344CB8AC3E}">
        <p14:creationId xmlns:p14="http://schemas.microsoft.com/office/powerpoint/2010/main" val="193666744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124"/>
          <p:cNvGraphicFramePr>
            <a:graphicFrameLocks/>
          </p:cNvGraphicFramePr>
          <p:nvPr/>
        </p:nvGraphicFramePr>
        <p:xfrm>
          <a:off x="1524000" y="1"/>
          <a:ext cx="9144000" cy="6857999"/>
        </p:xfrm>
        <a:graphic>
          <a:graphicData uri="http://schemas.openxmlformats.org/drawingml/2006/table">
            <a:tbl>
              <a:tblPr>
                <a:tableStyleId>{69C7853C-536D-4A76-A0AE-DD22124D55A5}</a:tableStyleId>
              </a:tblPr>
              <a:tblGrid>
                <a:gridCol w="1104226"/>
                <a:gridCol w="2206765"/>
                <a:gridCol w="1340244"/>
                <a:gridCol w="1749565"/>
                <a:gridCol w="2743200"/>
              </a:tblGrid>
              <a:tr h="10320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smtClean="0">
                          <a:ln>
                            <a:noFill/>
                          </a:ln>
                          <a:effectLst/>
                        </a:rPr>
                        <a:t>Type</a:t>
                      </a:r>
                      <a:endParaRPr kumimoji="0" lang="en-US" sz="2800" b="0"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Description</a:t>
                      </a:r>
                      <a:endParaRPr kumimoji="0" lang="en-US" sz="2800" b="0"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smtClean="0">
                          <a:ln>
                            <a:noFill/>
                          </a:ln>
                          <a:effectLst/>
                        </a:rPr>
                        <a:t>Default</a:t>
                      </a:r>
                      <a:endParaRPr kumimoji="0" lang="en-US" sz="2800" b="0"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smtClean="0">
                          <a:ln>
                            <a:noFill/>
                          </a:ln>
                          <a:effectLst/>
                        </a:rPr>
                        <a:t>Size(bits)</a:t>
                      </a:r>
                      <a:endParaRPr kumimoji="0" lang="en-US" sz="2800" b="0"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smtClean="0">
                          <a:ln>
                            <a:noFill/>
                          </a:ln>
                          <a:effectLst/>
                        </a:rPr>
                        <a:t>Min/Max</a:t>
                      </a:r>
                      <a:endParaRPr kumimoji="0" lang="en-US" sz="2800" b="0"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r>
              <a:tr h="7656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err="1" smtClean="0">
                          <a:ln>
                            <a:noFill/>
                          </a:ln>
                          <a:effectLst/>
                        </a:rPr>
                        <a:t>boolean</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true/false</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false</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1</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u="none" strike="noStrike" cap="none" normalizeH="0" baseline="0" dirty="0" smtClean="0">
                          <a:ln>
                            <a:noFill/>
                          </a:ln>
                          <a:effectLst/>
                        </a:rPr>
                        <a:t>Not applicable</a:t>
                      </a:r>
                      <a:endParaRPr kumimoji="0" lang="en-US" sz="14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r>
              <a:tr h="7656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char</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Unicode character</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\u0000</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16</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u="none" strike="noStrike" cap="none" normalizeH="0" baseline="0" dirty="0" smtClean="0">
                          <a:ln>
                            <a:noFill/>
                          </a:ln>
                          <a:effectLst/>
                        </a:rPr>
                        <a:t>\u0000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u="none" strike="noStrike" cap="none" normalizeH="0" baseline="0" dirty="0" smtClean="0">
                          <a:ln>
                            <a:noFill/>
                          </a:ln>
                          <a:effectLst/>
                        </a:rPr>
                        <a:t>\</a:t>
                      </a:r>
                      <a:r>
                        <a:rPr kumimoji="0" lang="en-US" sz="1400" b="1" u="none" strike="noStrike" cap="none" normalizeH="0" baseline="0" dirty="0" err="1" smtClean="0">
                          <a:ln>
                            <a:noFill/>
                          </a:ln>
                          <a:effectLst/>
                        </a:rPr>
                        <a:t>uFFFF</a:t>
                      </a:r>
                      <a:endParaRPr kumimoji="0" lang="en-US" sz="14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r>
              <a:tr h="6125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byte</a:t>
                      </a:r>
                      <a:endParaRPr kumimoji="0" lang="en-US" sz="2000" b="1" i="0" u="none" strike="noStrike" cap="none" normalizeH="0" baseline="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Signed integer</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0</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8</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u="none" strike="noStrike" cap="none" normalizeH="0" baseline="0" dirty="0" smtClean="0">
                          <a:ln>
                            <a:noFill/>
                          </a:ln>
                          <a:effectLst/>
                        </a:rPr>
                        <a:t>-128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u="none" strike="noStrike" cap="none" normalizeH="0" baseline="0" dirty="0" smtClean="0">
                          <a:ln>
                            <a:noFill/>
                          </a:ln>
                          <a:effectLst/>
                        </a:rPr>
                        <a:t> 127</a:t>
                      </a:r>
                      <a:endParaRPr kumimoji="0" lang="en-US" sz="14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r>
              <a:tr h="6125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short</a:t>
                      </a:r>
                      <a:endParaRPr kumimoji="0" lang="en-US" sz="2000" b="1" i="0" u="none" strike="noStrike" cap="none" normalizeH="0" baseline="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Signed integer</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0</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16</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u="none" strike="noStrike" cap="none" normalizeH="0" baseline="0" dirty="0" smtClean="0">
                          <a:ln>
                            <a:noFill/>
                          </a:ln>
                          <a:effectLst/>
                        </a:rPr>
                        <a:t>-32768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u="none" strike="noStrike" cap="none" normalizeH="0" baseline="0" dirty="0" smtClean="0">
                          <a:ln>
                            <a:noFill/>
                          </a:ln>
                          <a:effectLst/>
                        </a:rPr>
                        <a:t> 32767</a:t>
                      </a:r>
                      <a:endParaRPr kumimoji="0" lang="en-US" sz="14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r>
              <a:tr h="6125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int</a:t>
                      </a:r>
                      <a:endParaRPr kumimoji="0" lang="en-US" sz="2000" b="1" i="0" u="none" strike="noStrike" cap="none" normalizeH="0" baseline="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Signed integer</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0</a:t>
                      </a:r>
                      <a:endParaRPr kumimoji="0" lang="en-US" sz="2000" b="1" i="0" u="none" strike="noStrike" cap="none" normalizeH="0" baseline="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32</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u="none" strike="noStrike" cap="none" normalizeH="0" baseline="0" dirty="0" smtClean="0">
                          <a:ln>
                            <a:noFill/>
                          </a:ln>
                          <a:effectLst/>
                        </a:rPr>
                        <a:t>-2147483648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u="none" strike="noStrike" cap="none" normalizeH="0" baseline="0" dirty="0" smtClean="0">
                          <a:ln>
                            <a:noFill/>
                          </a:ln>
                          <a:effectLst/>
                        </a:rPr>
                        <a:t> 2147483647</a:t>
                      </a:r>
                      <a:endParaRPr kumimoji="0" lang="en-US" sz="28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r>
              <a:tr h="61255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long</a:t>
                      </a:r>
                      <a:endParaRPr kumimoji="0" lang="en-US" sz="2000" b="1" i="0" u="none" strike="noStrike" cap="none" normalizeH="0" baseline="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Signed integer</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0</a:t>
                      </a:r>
                      <a:endParaRPr kumimoji="0" lang="en-US" sz="2000" b="1" i="0" u="none" strike="noStrike" cap="none" normalizeH="0" baseline="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64</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u="none" strike="noStrike" cap="none" normalizeH="0" baseline="0" dirty="0" smtClean="0">
                          <a:ln>
                            <a:noFill/>
                          </a:ln>
                          <a:effectLst/>
                        </a:rPr>
                        <a:t>-9223372036854775808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u="none" strike="noStrike" cap="none" normalizeH="0" baseline="0" dirty="0" smtClean="0">
                          <a:ln>
                            <a:noFill/>
                          </a:ln>
                          <a:effectLst/>
                        </a:rPr>
                        <a:t> 9223372036854775807</a:t>
                      </a:r>
                      <a:endParaRPr kumimoji="0" lang="en-US" sz="14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r>
              <a:tr h="7656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float</a:t>
                      </a:r>
                      <a:endParaRPr kumimoji="0" lang="en-US" sz="2000" b="1" i="0" u="none" strike="noStrike" cap="none" normalizeH="0" baseline="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IEEE 754 Floating point</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0.0</a:t>
                      </a:r>
                      <a:endParaRPr kumimoji="0" lang="en-US" sz="2000" b="1" i="0" u="none" strike="noStrike" cap="none" normalizeH="0" baseline="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32</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u="none" strike="noStrike" cap="none" normalizeH="0" baseline="0" dirty="0" smtClean="0">
                          <a:ln>
                            <a:noFill/>
                          </a:ln>
                          <a:effectLst/>
                        </a:rPr>
                        <a:t>+/- 1.40239846E-45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u="none" strike="noStrike" cap="none" normalizeH="0" baseline="0" dirty="0" smtClean="0">
                          <a:ln>
                            <a:noFill/>
                          </a:ln>
                          <a:effectLst/>
                        </a:rPr>
                        <a:t>+/- 3.40282347E+38</a:t>
                      </a:r>
                      <a:endParaRPr kumimoji="0" lang="en-US" sz="28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r>
              <a:tr h="10786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double</a:t>
                      </a:r>
                      <a:endParaRPr kumimoji="0" lang="en-US" sz="2000" b="1" i="0" u="none" strike="noStrike" cap="none" normalizeH="0" baseline="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IEEE 754 floating point</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0.0</a:t>
                      </a:r>
                      <a:endParaRPr kumimoji="0" lang="en-US" sz="2000" b="1" i="0" u="none" strike="noStrike" cap="none" normalizeH="0" baseline="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64</a:t>
                      </a:r>
                      <a:endParaRPr kumimoji="0" lang="en-US" sz="20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u="none" strike="noStrike" cap="none" normalizeH="0" baseline="0" dirty="0" smtClean="0">
                          <a:ln>
                            <a:noFill/>
                          </a:ln>
                          <a:effectLst/>
                        </a:rPr>
                        <a:t>+/- 4.94065645841246544E-324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1" u="none" strike="noStrike" cap="none" normalizeH="0" baseline="0" dirty="0" smtClean="0">
                          <a:ln>
                            <a:noFill/>
                          </a:ln>
                          <a:effectLst/>
                        </a:rPr>
                        <a:t>+/- 1.79769313486231570E-308</a:t>
                      </a:r>
                      <a:endParaRPr kumimoji="0" lang="en-US" sz="1400" b="1" i="0" u="none" strike="noStrike" cap="none" normalizeH="0" baseline="0" dirty="0" smtClean="0">
                        <a:ln>
                          <a:noFill/>
                        </a:ln>
                        <a:solidFill>
                          <a:schemeClr val="tx1"/>
                        </a:solidFill>
                        <a:effectLst/>
                        <a:latin typeface="Times" charset="0"/>
                      </a:endParaRPr>
                    </a:p>
                  </a:txBody>
                  <a:tcPr anchor="ctr" horzOverflow="overflow">
                    <a:cell3D prstMaterial="dkEdge">
                      <a:bevel/>
                      <a:lightRig rig="flood" dir="t"/>
                    </a:cell3D>
                  </a:tcPr>
                </a:tc>
              </a:tr>
            </a:tbl>
          </a:graphicData>
        </a:graphic>
      </p:graphicFrame>
    </p:spTree>
    <p:extLst>
      <p:ext uri="{BB962C8B-B14F-4D97-AF65-F5344CB8AC3E}">
        <p14:creationId xmlns:p14="http://schemas.microsoft.com/office/powerpoint/2010/main" val="110510672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47"/>
          <p:cNvGraphicFramePr>
            <a:graphicFrameLocks/>
          </p:cNvGraphicFramePr>
          <p:nvPr>
            <p:extLst>
              <p:ext uri="{D42A27DB-BD31-4B8C-83A1-F6EECF244321}">
                <p14:modId xmlns:p14="http://schemas.microsoft.com/office/powerpoint/2010/main" val="49502311"/>
              </p:ext>
            </p:extLst>
          </p:nvPr>
        </p:nvGraphicFramePr>
        <p:xfrm>
          <a:off x="0" y="731521"/>
          <a:ext cx="12192000" cy="6035040"/>
        </p:xfrm>
        <a:graphic>
          <a:graphicData uri="http://schemas.openxmlformats.org/drawingml/2006/table">
            <a:tbl>
              <a:tblPr>
                <a:effectLst/>
                <a:tableStyleId>{35758FB7-9AC5-4552-8A53-C91805E547FA}</a:tableStyleId>
              </a:tblPr>
              <a:tblGrid>
                <a:gridCol w="1548384"/>
                <a:gridCol w="2194560"/>
                <a:gridCol w="1828800"/>
                <a:gridCol w="963168"/>
                <a:gridCol w="5657088"/>
              </a:tblGrid>
              <a:tr h="2585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Precedence</a:t>
                      </a:r>
                      <a:endParaRPr kumimoji="0" lang="en-US" sz="2000" b="1" i="0" u="none" strike="noStrike" cap="none" normalizeH="0" baseline="0" dirty="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Java Operator</a:t>
                      </a:r>
                      <a:endParaRPr kumimoji="0" lang="en-US" sz="20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Operands</a:t>
                      </a:r>
                      <a:endParaRPr kumimoji="0" lang="en-US" sz="20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Assoc.</a:t>
                      </a:r>
                      <a:endParaRPr kumimoji="0" lang="en-US" sz="2000" b="1" i="0" u="none" strike="noStrike" cap="none" normalizeH="0" baseline="0" dirty="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Description</a:t>
                      </a:r>
                      <a:endParaRPr kumimoji="0" lang="en-US" sz="2000" b="1" i="0" u="none" strike="noStrike" cap="none" normalizeH="0" baseline="0" smtClean="0">
                        <a:ln>
                          <a:noFill/>
                        </a:ln>
                        <a:solidFill>
                          <a:schemeClr val="tx1"/>
                        </a:solidFill>
                        <a:effectLst/>
                        <a:latin typeface="Times" charset="0"/>
                      </a:endParaRPr>
                    </a:p>
                  </a:txBody>
                  <a:tcPr horzOverflow="overflow"/>
                </a:tc>
              </a:tr>
              <a:tr h="1292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1</a:t>
                      </a:r>
                      <a:endParaRPr kumimoji="0" lang="en-US" sz="2000" b="1" i="0" u="none" strike="noStrike" cap="none" normalizeH="0" baseline="0" dirty="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(type)</a:t>
                      </a:r>
                      <a:endParaRPr kumimoji="0" lang="en-US" sz="2000" b="1" i="0" u="none" strike="noStrike" cap="none" normalizeH="0" baseline="0" dirty="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Arithmetic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Arithmetic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Arithmetic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Integral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Boolean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Any</a:t>
                      </a:r>
                      <a:endParaRPr kumimoji="0" lang="en-US" sz="20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Right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Right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Right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Right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Right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Right</a:t>
                      </a:r>
                      <a:endParaRPr kumimoji="0" lang="en-US" sz="2000" b="1" i="0" u="none" strike="noStrike" cap="none" normalizeH="0" baseline="0" dirty="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Unary pre/post decrement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Unary pre/post decrement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Unary plus and minus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Unary bitwise complement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Unary logical complement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cast</a:t>
                      </a:r>
                      <a:endParaRPr kumimoji="0" lang="en-US" sz="2000" b="1" i="0" u="none" strike="noStrike" cap="none" normalizeH="0" baseline="0" dirty="0" smtClean="0">
                        <a:ln>
                          <a:noFill/>
                        </a:ln>
                        <a:solidFill>
                          <a:schemeClr val="tx1"/>
                        </a:solidFill>
                        <a:effectLst/>
                        <a:latin typeface="Times" charset="0"/>
                      </a:endParaRPr>
                    </a:p>
                  </a:txBody>
                  <a:tcPr horzOverflow="overflow"/>
                </a:tc>
              </a:tr>
              <a:tr h="28549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2</a:t>
                      </a:r>
                      <a:endParaRPr kumimoji="0" lang="en-US" sz="20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     /     %</a:t>
                      </a:r>
                      <a:endParaRPr kumimoji="0" lang="en-US" sz="2000" b="1" i="0" u="none" strike="noStrike" cap="none" normalizeH="0" baseline="0" dirty="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Arithmetic</a:t>
                      </a:r>
                      <a:endParaRPr kumimoji="0" lang="en-US" sz="20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Left</a:t>
                      </a:r>
                      <a:endParaRPr kumimoji="0" lang="en-US" sz="20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Multiplication, division and remainder</a:t>
                      </a:r>
                      <a:endParaRPr kumimoji="0" lang="en-US" sz="2000" b="1" i="0" u="none" strike="noStrike" cap="none" normalizeH="0" baseline="0" smtClean="0">
                        <a:ln>
                          <a:noFill/>
                        </a:ln>
                        <a:solidFill>
                          <a:schemeClr val="tx1"/>
                        </a:solidFill>
                        <a:effectLst/>
                        <a:latin typeface="Times" charset="0"/>
                      </a:endParaRPr>
                    </a:p>
                  </a:txBody>
                  <a:tcPr horzOverflow="overflow"/>
                </a:tc>
              </a:tr>
              <a:tr h="4653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3</a:t>
                      </a:r>
                      <a:endParaRPr kumimoji="0" lang="en-US" sz="2000" b="1" i="0" u="none" strike="noStrike" cap="none" normalizeH="0" baseline="0" dirty="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a:t>
                      </a:r>
                      <a:endParaRPr kumimoji="0" lang="en-US" sz="20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Arithmetic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String</a:t>
                      </a:r>
                      <a:endParaRPr kumimoji="0" lang="en-US" sz="2000" b="1" i="0" u="none" strike="noStrike" cap="none" normalizeH="0" baseline="0" dirty="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Left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Left</a:t>
                      </a:r>
                      <a:endParaRPr kumimoji="0" lang="en-US" sz="20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Addition and  subtraction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String concatenation</a:t>
                      </a:r>
                      <a:endParaRPr kumimoji="0" lang="en-US" sz="2000" b="1" i="0" u="none" strike="noStrike" cap="none" normalizeH="0" baseline="0" smtClean="0">
                        <a:ln>
                          <a:noFill/>
                        </a:ln>
                        <a:solidFill>
                          <a:schemeClr val="tx1"/>
                        </a:solidFill>
                        <a:effectLst/>
                        <a:latin typeface="Times" charset="0"/>
                      </a:endParaRPr>
                    </a:p>
                  </a:txBody>
                  <a:tcPr horzOverflow="overflow"/>
                </a:tc>
              </a:tr>
              <a:tr h="6721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4</a:t>
                      </a:r>
                      <a:endParaRPr kumimoji="0" lang="en-US" sz="20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&lt;&lt;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&gt;&gt;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&gt;&gt;&gt;</a:t>
                      </a:r>
                      <a:endParaRPr kumimoji="0" lang="en-US" sz="20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Integral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Integral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Integral</a:t>
                      </a:r>
                      <a:endParaRPr kumimoji="0" lang="en-US" sz="2000" b="1" i="0" u="none" strike="noStrike" cap="none" normalizeH="0" baseline="0" dirty="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Left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Left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Left</a:t>
                      </a:r>
                      <a:endParaRPr kumimoji="0" lang="en-US" sz="2000" b="1" i="0" u="none" strike="noStrike" cap="none" normalizeH="0" baseline="0" dirty="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Left shift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Right shift with sign extension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Right shift with zero extension</a:t>
                      </a:r>
                      <a:endParaRPr kumimoji="0" lang="en-US" sz="2000" b="1" i="0" u="none" strike="noStrike" cap="none" normalizeH="0" baseline="0" smtClean="0">
                        <a:ln>
                          <a:noFill/>
                        </a:ln>
                        <a:solidFill>
                          <a:schemeClr val="tx1"/>
                        </a:solidFill>
                        <a:effectLst/>
                        <a:latin typeface="Times" charset="0"/>
                      </a:endParaRPr>
                    </a:p>
                  </a:txBody>
                  <a:tcPr horzOverflow="overflow"/>
                </a:tc>
              </a:tr>
              <a:tr h="6721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5</a:t>
                      </a:r>
                      <a:endParaRPr kumimoji="0" lang="en-US" sz="20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&lt;     &lt;=</a:t>
                      </a:r>
                    </a:p>
                    <a:p>
                      <a:pPr marL="0" marR="0" lvl="0" indent="0" algn="l" defTabSz="914400" rtl="0" eaLnBrk="1" fontAlgn="base" latinLnBrk="0" hangingPunct="1">
                        <a:lnSpc>
                          <a:spcPct val="100000"/>
                        </a:lnSpc>
                        <a:spcBef>
                          <a:spcPct val="20000"/>
                        </a:spcBef>
                        <a:spcAft>
                          <a:spcPct val="0"/>
                        </a:spcAft>
                        <a:buClrTx/>
                        <a:buSzTx/>
                        <a:buFont typeface="Wingdings" charset="2"/>
                        <a:buNone/>
                        <a:tabLst/>
                      </a:pPr>
                      <a:r>
                        <a:rPr kumimoji="0" lang="en-US" sz="2000" b="1" u="none" strike="noStrike" cap="none" normalizeH="0" baseline="0" smtClean="0">
                          <a:ln>
                            <a:noFill/>
                          </a:ln>
                          <a:effectLst/>
                        </a:rPr>
                        <a:t>&gt;     &gt;=</a:t>
                      </a:r>
                    </a:p>
                    <a:p>
                      <a:pPr marL="0" marR="0" lvl="0" indent="0" algn="l" defTabSz="914400" rtl="0" eaLnBrk="1" fontAlgn="base" latinLnBrk="0" hangingPunct="1">
                        <a:lnSpc>
                          <a:spcPct val="100000"/>
                        </a:lnSpc>
                        <a:spcBef>
                          <a:spcPct val="20000"/>
                        </a:spcBef>
                        <a:spcAft>
                          <a:spcPct val="0"/>
                        </a:spcAft>
                        <a:buClrTx/>
                        <a:buSzTx/>
                        <a:buFont typeface="Wingdings" charset="2"/>
                        <a:buNone/>
                        <a:tabLst/>
                      </a:pPr>
                      <a:r>
                        <a:rPr kumimoji="0" lang="en-US" sz="2000" b="1" u="none" strike="noStrike" cap="none" normalizeH="0" baseline="0" smtClean="0">
                          <a:ln>
                            <a:noFill/>
                          </a:ln>
                          <a:effectLst/>
                        </a:rPr>
                        <a:t>instanceof</a:t>
                      </a:r>
                      <a:endParaRPr kumimoji="0" lang="en-US" sz="20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Arithmetic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Arithmetic</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smtClean="0">
                          <a:ln>
                            <a:noFill/>
                          </a:ln>
                          <a:effectLst/>
                        </a:rPr>
                        <a:t>Object, type</a:t>
                      </a:r>
                      <a:endParaRPr kumimoji="0" lang="en-US" sz="20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Left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Left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Left</a:t>
                      </a:r>
                      <a:endParaRPr kumimoji="0" lang="en-US" sz="2000" b="1" i="0" u="none" strike="noStrike" cap="none" normalizeH="0" baseline="0" dirty="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Less than,  less than or equal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Greater than, greater than or equal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Type comparison</a:t>
                      </a:r>
                      <a:endParaRPr kumimoji="0" lang="en-US" sz="2000" b="1" i="0" u="none" strike="noStrike" cap="none" normalizeH="0" baseline="0" dirty="0" smtClean="0">
                        <a:ln>
                          <a:noFill/>
                        </a:ln>
                        <a:solidFill>
                          <a:schemeClr val="tx1"/>
                        </a:solidFill>
                        <a:effectLst/>
                        <a:latin typeface="Times" charset="0"/>
                      </a:endParaRPr>
                    </a:p>
                  </a:txBody>
                  <a:tcPr horzOverflow="overflow"/>
                </a:tc>
              </a:tr>
            </a:tbl>
          </a:graphicData>
        </a:graphic>
      </p:graphicFrame>
    </p:spTree>
    <p:extLst>
      <p:ext uri="{BB962C8B-B14F-4D97-AF65-F5344CB8AC3E}">
        <p14:creationId xmlns:p14="http://schemas.microsoft.com/office/powerpoint/2010/main" val="90366506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47"/>
          <p:cNvGraphicFramePr>
            <a:graphicFrameLocks/>
          </p:cNvGraphicFramePr>
          <p:nvPr>
            <p:extLst>
              <p:ext uri="{D42A27DB-BD31-4B8C-83A1-F6EECF244321}">
                <p14:modId xmlns:p14="http://schemas.microsoft.com/office/powerpoint/2010/main" val="4023224058"/>
              </p:ext>
            </p:extLst>
          </p:nvPr>
        </p:nvGraphicFramePr>
        <p:xfrm>
          <a:off x="0" y="1"/>
          <a:ext cx="12192000" cy="6419088"/>
        </p:xfrm>
        <a:graphic>
          <a:graphicData uri="http://schemas.openxmlformats.org/drawingml/2006/table">
            <a:tbl>
              <a:tblPr>
                <a:effectLst/>
                <a:tableStyleId>{35758FB7-9AC5-4552-8A53-C91805E547FA}</a:tableStyleId>
              </a:tblPr>
              <a:tblGrid>
                <a:gridCol w="1316736"/>
                <a:gridCol w="4974336"/>
                <a:gridCol w="1926336"/>
                <a:gridCol w="841248"/>
                <a:gridCol w="3133344"/>
              </a:tblGrid>
              <a:tr h="2585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Precedence</a:t>
                      </a:r>
                      <a:endParaRPr kumimoji="0" lang="en-US" sz="1800" b="1" i="0" u="none" strike="noStrike" cap="none" normalizeH="0" baseline="0" dirty="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Java Operator</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Operands</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Assoc.</a:t>
                      </a:r>
                      <a:endParaRPr kumimoji="0" lang="en-US" sz="1800" b="1" i="0" u="none" strike="noStrike" cap="none" normalizeH="0" baseline="0" dirty="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Description</a:t>
                      </a:r>
                      <a:endParaRPr kumimoji="0" lang="en-US" sz="1800" b="1" i="0" u="none" strike="noStrike" cap="none" normalizeH="0" baseline="0" smtClean="0">
                        <a:ln>
                          <a:noFill/>
                        </a:ln>
                        <a:solidFill>
                          <a:schemeClr val="tx1"/>
                        </a:solidFill>
                        <a:effectLst/>
                        <a:latin typeface="Times" charset="0"/>
                      </a:endParaRPr>
                    </a:p>
                  </a:txBody>
                  <a:tcPr horzOverflow="overflow"/>
                </a:tc>
              </a:tr>
              <a:tr h="8790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6</a:t>
                      </a:r>
                      <a:endParaRPr kumimoji="0" lang="en-US" sz="1800" b="1" i="0" u="none" strike="noStrike" cap="none" normalizeH="0" baseline="0" dirty="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Primitive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Primitive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Object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Object</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Left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Left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Left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Left</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Equality  test (value)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Inequality  test (value)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Equality (refer to the same object)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Inequality (refer to different objects)</a:t>
                      </a:r>
                      <a:endParaRPr kumimoji="0" lang="en-US" sz="1800" b="1" i="0" u="none" strike="noStrike" cap="none" normalizeH="0" baseline="0" dirty="0" smtClean="0">
                        <a:ln>
                          <a:noFill/>
                        </a:ln>
                        <a:solidFill>
                          <a:schemeClr val="tx1"/>
                        </a:solidFill>
                        <a:effectLst/>
                        <a:latin typeface="Times" charset="0"/>
                      </a:endParaRPr>
                    </a:p>
                  </a:txBody>
                  <a:tcPr horzOverflow="overflow"/>
                </a:tc>
              </a:tr>
              <a:tr h="4653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7</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&amp;</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&amp;</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Integral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Boolean</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Left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Left</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Bitwise AND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Boolean  AND</a:t>
                      </a:r>
                      <a:endParaRPr kumimoji="0" lang="en-US" sz="1800" b="1" i="0" u="none" strike="noStrike" cap="none" normalizeH="0" baseline="0" dirty="0" smtClean="0">
                        <a:ln>
                          <a:noFill/>
                        </a:ln>
                        <a:solidFill>
                          <a:schemeClr val="tx1"/>
                        </a:solidFill>
                        <a:effectLst/>
                        <a:latin typeface="Times" charset="0"/>
                      </a:endParaRPr>
                    </a:p>
                  </a:txBody>
                  <a:tcPr horzOverflow="overflow"/>
                </a:tc>
              </a:tr>
              <a:tr h="4653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8</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Integral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Boolean</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Left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Left</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Bitwise XOR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Boolean XOR</a:t>
                      </a:r>
                      <a:endParaRPr kumimoji="0" lang="en-US" sz="1800" b="1" i="0" u="none" strike="noStrike" cap="none" normalizeH="0" baseline="0" dirty="0" smtClean="0">
                        <a:ln>
                          <a:noFill/>
                        </a:ln>
                        <a:solidFill>
                          <a:schemeClr val="tx1"/>
                        </a:solidFill>
                        <a:effectLst/>
                        <a:latin typeface="Times" charset="0"/>
                      </a:endParaRPr>
                    </a:p>
                  </a:txBody>
                  <a:tcPr horzOverflow="overflow"/>
                </a:tc>
              </a:tr>
              <a:tr h="4653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9</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Integral</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Boolean</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Left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Left</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Bitwise 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Boolean OR</a:t>
                      </a:r>
                      <a:endParaRPr kumimoji="0" lang="en-US" sz="1800" b="1" i="0" u="none" strike="noStrike" cap="none" normalizeH="0" baseline="0" dirty="0" smtClean="0">
                        <a:ln>
                          <a:noFill/>
                        </a:ln>
                        <a:solidFill>
                          <a:schemeClr val="tx1"/>
                        </a:solidFill>
                        <a:effectLst/>
                        <a:latin typeface="Times" charset="0"/>
                      </a:endParaRPr>
                    </a:p>
                  </a:txBody>
                  <a:tcPr horzOverflow="overflow"/>
                </a:tc>
              </a:tr>
              <a:tr h="2585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10</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&amp;&amp;</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Boolean</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Left</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Conditional AND</a:t>
                      </a:r>
                      <a:endParaRPr kumimoji="0" lang="en-US" sz="1800" b="1" i="0" u="none" strike="noStrike" cap="none" normalizeH="0" baseline="0" dirty="0" smtClean="0">
                        <a:ln>
                          <a:noFill/>
                        </a:ln>
                        <a:solidFill>
                          <a:schemeClr val="tx1"/>
                        </a:solidFill>
                        <a:effectLst/>
                        <a:latin typeface="Times" charset="0"/>
                      </a:endParaRPr>
                    </a:p>
                  </a:txBody>
                  <a:tcPr horzOverflow="overflow"/>
                </a:tc>
              </a:tr>
              <a:tr h="2585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11</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 |</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Boolean</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Left</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Conditional OR</a:t>
                      </a:r>
                      <a:endParaRPr kumimoji="0" lang="en-US" sz="1800" b="1" i="0" u="none" strike="noStrike" cap="none" normalizeH="0" baseline="0" dirty="0" smtClean="0">
                        <a:ln>
                          <a:noFill/>
                        </a:ln>
                        <a:solidFill>
                          <a:schemeClr val="tx1"/>
                        </a:solidFill>
                        <a:effectLst/>
                        <a:latin typeface="Times" charset="0"/>
                      </a:endParaRPr>
                    </a:p>
                  </a:txBody>
                  <a:tcPr horzOverflow="overflow"/>
                </a:tc>
              </a:tr>
              <a:tr h="2585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12</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 :</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Boolean, any, any</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Right</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Conditional ternary</a:t>
                      </a:r>
                      <a:endParaRPr kumimoji="0" lang="en-US" sz="1800" b="1" i="0" u="none" strike="noStrike" cap="none" normalizeH="0" baseline="0" dirty="0" smtClean="0">
                        <a:ln>
                          <a:noFill/>
                        </a:ln>
                        <a:solidFill>
                          <a:schemeClr val="tx1"/>
                        </a:solidFill>
                        <a:effectLst/>
                        <a:latin typeface="Times" charset="0"/>
                      </a:endParaRPr>
                    </a:p>
                  </a:txBody>
                  <a:tcPr horzOverflow="overflow"/>
                </a:tc>
              </a:tr>
              <a:tr h="5450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13</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 *=     /=    %/    +=   -=    &lt;&lt;=    &gt;&gt;=    &gt;&gt;&gt;=   &amp;=  ^=    |=</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Variable, any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Variable, any</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Right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smtClean="0">
                          <a:ln>
                            <a:noFill/>
                          </a:ln>
                          <a:effectLst/>
                        </a:rPr>
                        <a:t>Right</a:t>
                      </a:r>
                      <a:endParaRPr kumimoji="0" lang="en-US" sz="1800" b="1" i="0" u="none" strike="noStrike" cap="none" normalizeH="0" baseline="0" smtClean="0">
                        <a:ln>
                          <a:noFill/>
                        </a:ln>
                        <a:solidFill>
                          <a:schemeClr val="tx1"/>
                        </a:solidFill>
                        <a:effectLst/>
                        <a:latin typeface="Times"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Assignment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smtClean="0">
                          <a:ln>
                            <a:noFill/>
                          </a:ln>
                          <a:effectLst/>
                        </a:rPr>
                        <a:t>Assignment with operation</a:t>
                      </a:r>
                      <a:endParaRPr kumimoji="0" lang="en-US" sz="1800" b="1" i="0" u="none" strike="noStrike" cap="none" normalizeH="0" baseline="0" dirty="0" smtClean="0">
                        <a:ln>
                          <a:noFill/>
                        </a:ln>
                        <a:solidFill>
                          <a:schemeClr val="tx1"/>
                        </a:solidFill>
                        <a:effectLst/>
                        <a:latin typeface="Times" charset="0"/>
                      </a:endParaRPr>
                    </a:p>
                  </a:txBody>
                  <a:tcPr horzOverflow="overflow"/>
                </a:tc>
              </a:tr>
            </a:tbl>
          </a:graphicData>
        </a:graphic>
      </p:graphicFrame>
    </p:spTree>
    <p:extLst>
      <p:ext uri="{BB962C8B-B14F-4D97-AF65-F5344CB8AC3E}">
        <p14:creationId xmlns:p14="http://schemas.microsoft.com/office/powerpoint/2010/main" val="264323819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9144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a:lstStyle/>
          <a:p>
            <a:r>
              <a:rPr lang="en-US" dirty="0" smtClean="0"/>
              <a:t>Inner Classes</a:t>
            </a:r>
            <a:endParaRPr lang="en-US" dirty="0"/>
          </a:p>
        </p:txBody>
      </p:sp>
      <p:sp>
        <p:nvSpPr>
          <p:cNvPr id="3" name="Rectangle 2"/>
          <p:cNvSpPr/>
          <p:nvPr/>
        </p:nvSpPr>
        <p:spPr>
          <a:xfrm>
            <a:off x="1524000" y="948690"/>
            <a:ext cx="9144000" cy="5909310"/>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en-US" dirty="0"/>
              <a:t>This features lets you define </a:t>
            </a:r>
            <a:r>
              <a:rPr lang="en-US" dirty="0">
                <a:solidFill>
                  <a:srgbClr val="0070C0"/>
                </a:solidFill>
              </a:rPr>
              <a:t>a class as part of another class</a:t>
            </a:r>
            <a:r>
              <a:rPr lang="en-US" dirty="0"/>
              <a:t>, just as fields and methods are defined within classes. Java defines </a:t>
            </a:r>
            <a:r>
              <a:rPr lang="en-US" dirty="0">
                <a:solidFill>
                  <a:srgbClr val="0070C0"/>
                </a:solidFill>
              </a:rPr>
              <a:t>four types of inner classes. </a:t>
            </a:r>
          </a:p>
          <a:p>
            <a:pPr algn="just"/>
            <a:endParaRPr lang="en-US" dirty="0"/>
          </a:p>
          <a:p>
            <a:pPr algn="just"/>
            <a:r>
              <a:rPr lang="en-US" b="1" dirty="0">
                <a:solidFill>
                  <a:srgbClr val="0070C0"/>
                </a:solidFill>
              </a:rPr>
              <a:t>A nested top-level class </a:t>
            </a:r>
            <a:r>
              <a:rPr lang="en-US" dirty="0"/>
              <a:t>or interface is a </a:t>
            </a:r>
            <a:r>
              <a:rPr lang="en-US" b="1" dirty="0">
                <a:solidFill>
                  <a:srgbClr val="002060"/>
                </a:solidFill>
              </a:rPr>
              <a:t>static member of an enclosing top-level class </a:t>
            </a:r>
            <a:r>
              <a:rPr lang="en-US" dirty="0"/>
              <a:t>or interface.</a:t>
            </a:r>
          </a:p>
          <a:p>
            <a:pPr algn="just"/>
            <a:endParaRPr lang="en-US" dirty="0"/>
          </a:p>
          <a:p>
            <a:pPr algn="just"/>
            <a:r>
              <a:rPr lang="en-US" b="1" dirty="0">
                <a:solidFill>
                  <a:srgbClr val="0070C0"/>
                </a:solidFill>
              </a:rPr>
              <a:t>A member class  </a:t>
            </a:r>
            <a:r>
              <a:rPr lang="en-US" dirty="0"/>
              <a:t>is a  </a:t>
            </a:r>
            <a:r>
              <a:rPr lang="en-US" b="1" dirty="0" err="1">
                <a:solidFill>
                  <a:srgbClr val="002060"/>
                </a:solidFill>
              </a:rPr>
              <a:t>nonstatic</a:t>
            </a:r>
            <a:r>
              <a:rPr lang="en-US" b="1" dirty="0">
                <a:solidFill>
                  <a:srgbClr val="002060"/>
                </a:solidFill>
              </a:rPr>
              <a:t> inner class</a:t>
            </a:r>
            <a:r>
              <a:rPr lang="en-US" dirty="0"/>
              <a:t>.  As a full-fledged member of its containing class, a member class can refer to the fields and methods of the containing class, even the private fields and methods. Just as you would expect for the other instance fields and methods of a class, all instances of a member class are associated with an instance of the enclosing class.</a:t>
            </a:r>
          </a:p>
          <a:p>
            <a:pPr algn="just"/>
            <a:endParaRPr lang="en-US" dirty="0"/>
          </a:p>
          <a:p>
            <a:pPr algn="just"/>
            <a:r>
              <a:rPr lang="en-US" b="1" dirty="0">
                <a:solidFill>
                  <a:srgbClr val="0070C0"/>
                </a:solidFill>
              </a:rPr>
              <a:t>A local class </a:t>
            </a:r>
            <a:r>
              <a:rPr lang="en-US" dirty="0"/>
              <a:t>is an </a:t>
            </a:r>
            <a:r>
              <a:rPr lang="en-US" b="1" dirty="0">
                <a:solidFill>
                  <a:srgbClr val="002060"/>
                </a:solidFill>
              </a:rPr>
              <a:t>inner class defined within a block of Java code</a:t>
            </a:r>
            <a:r>
              <a:rPr lang="en-US" dirty="0"/>
              <a:t>, such as within a method or within the body of a loop. Local classes have local scope they can only be used within the block in which they are defined. Local classes can refer to the methods and variables of their enclosing classes. They are used mostly to implement adapters, which are used to handle events.</a:t>
            </a:r>
          </a:p>
          <a:p>
            <a:pPr algn="just"/>
            <a:endParaRPr lang="en-US" dirty="0"/>
          </a:p>
          <a:p>
            <a:pPr algn="just"/>
            <a:r>
              <a:rPr lang="en-US" b="1" dirty="0">
                <a:solidFill>
                  <a:srgbClr val="0070C0"/>
                </a:solidFill>
              </a:rPr>
              <a:t>An anonymous class </a:t>
            </a:r>
            <a:r>
              <a:rPr lang="en-US" dirty="0"/>
              <a:t>is a </a:t>
            </a:r>
            <a:r>
              <a:rPr lang="en-US" b="1" dirty="0">
                <a:solidFill>
                  <a:srgbClr val="002060"/>
                </a:solidFill>
              </a:rPr>
              <a:t>local class whose definition and use are combined into a single expression</a:t>
            </a:r>
            <a:r>
              <a:rPr lang="en-US" dirty="0"/>
              <a:t>. Rather than defining the class in one statement and using it in another, both operations are combined into a single expression. Anonymous classes are intended for one-time use. Therefore, they do not contain constructors</a:t>
            </a:r>
          </a:p>
          <a:p>
            <a:pPr algn="just"/>
            <a:endParaRPr lang="en-US" dirty="0"/>
          </a:p>
        </p:txBody>
      </p:sp>
    </p:spTree>
    <p:extLst>
      <p:ext uri="{BB962C8B-B14F-4D97-AF65-F5344CB8AC3E}">
        <p14:creationId xmlns:p14="http://schemas.microsoft.com/office/powerpoint/2010/main" val="1484787000"/>
      </p:ext>
    </p:extLst>
  </p:cSld>
  <p:clrMapOvr>
    <a:masterClrMapping/>
  </p:clrMapOvr>
  <p:transition advClick="0" advTm="30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key word</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You can declare a class, a variable or a method to be final.</a:t>
            </a:r>
          </a:p>
          <a:p>
            <a:pPr algn="just"/>
            <a:r>
              <a:rPr lang="en-US" dirty="0"/>
              <a:t>A final class cannot be sub-classed (or extended).</a:t>
            </a:r>
          </a:p>
          <a:p>
            <a:pPr algn="just"/>
            <a:r>
              <a:rPr lang="en-US" dirty="0" smtClean="0"/>
              <a:t>A </a:t>
            </a:r>
            <a:r>
              <a:rPr lang="en-US" dirty="0"/>
              <a:t>final variable cannot be re-assigned a new value. </a:t>
            </a:r>
          </a:p>
          <a:p>
            <a:pPr lvl="1" algn="just"/>
            <a:r>
              <a:rPr lang="en-US" dirty="0"/>
              <a:t>A final variable of primitive type is a constant, whose value cannot be changed. </a:t>
            </a:r>
            <a:endParaRPr lang="en-US" dirty="0" smtClean="0"/>
          </a:p>
          <a:p>
            <a:pPr lvl="1" algn="just"/>
            <a:r>
              <a:rPr lang="en-US" dirty="0"/>
              <a:t>A final variable of a reference type (e.g., an instance of a class or an array) cannot be re-assigned a new value (reference). That is, you can modify the content of the instance, but cannot re-assign the variable to another instance.</a:t>
            </a:r>
            <a:endParaRPr lang="en-US" dirty="0" smtClean="0"/>
          </a:p>
          <a:p>
            <a:pPr algn="just"/>
            <a:r>
              <a:rPr lang="en-US" dirty="0" smtClean="0"/>
              <a:t>An </a:t>
            </a:r>
            <a:r>
              <a:rPr lang="en-US" dirty="0"/>
              <a:t>instance blank final variables must be initialized in all the constructors of a class. </a:t>
            </a:r>
            <a:endParaRPr lang="en-US" dirty="0" smtClean="0"/>
          </a:p>
          <a:p>
            <a:pPr algn="just"/>
            <a:r>
              <a:rPr lang="en-US" dirty="0" smtClean="0"/>
              <a:t>Static </a:t>
            </a:r>
            <a:r>
              <a:rPr lang="en-US" dirty="0"/>
              <a:t>final variable must be initialized in static block of the class. </a:t>
            </a:r>
            <a:endParaRPr lang="en-US" dirty="0" smtClean="0"/>
          </a:p>
          <a:p>
            <a:pPr algn="just"/>
            <a:r>
              <a:rPr lang="en-US" dirty="0" smtClean="0"/>
              <a:t>Final </a:t>
            </a:r>
            <a:r>
              <a:rPr lang="en-US" dirty="0"/>
              <a:t>methods cannot be overridden but they can be overloaded. </a:t>
            </a:r>
            <a:endParaRPr lang="en-US" dirty="0" smtClean="0"/>
          </a:p>
          <a:p>
            <a:pPr algn="just"/>
            <a:r>
              <a:rPr lang="en-US" dirty="0" smtClean="0"/>
              <a:t>Abstract </a:t>
            </a:r>
            <a:r>
              <a:rPr lang="en-US" dirty="0"/>
              <a:t>classes and interfaces cannot be marked as final. </a:t>
            </a:r>
          </a:p>
        </p:txBody>
      </p:sp>
    </p:spTree>
    <p:extLst>
      <p:ext uri="{BB962C8B-B14F-4D97-AF65-F5344CB8AC3E}">
        <p14:creationId xmlns:p14="http://schemas.microsoft.com/office/powerpoint/2010/main" val="82422985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144000" cy="3693319"/>
          </a:xfrm>
          <a:prstGeom prst="rect">
            <a:avLst/>
          </a:prstGeom>
        </p:spPr>
        <p:style>
          <a:lnRef idx="1">
            <a:schemeClr val="accent5"/>
          </a:lnRef>
          <a:fillRef idx="3">
            <a:schemeClr val="accent5"/>
          </a:fillRef>
          <a:effectRef idx="2">
            <a:schemeClr val="accent5"/>
          </a:effectRef>
          <a:fontRef idx="minor">
            <a:schemeClr val="lt1"/>
          </a:fontRef>
        </p:style>
        <p:txBody>
          <a:bodyPr wrap="square">
            <a:spAutoFit/>
          </a:bodyPr>
          <a:lstStyle/>
          <a:p>
            <a:pPr algn="just"/>
            <a:r>
              <a:rPr lang="en-US" dirty="0"/>
              <a:t>When Java compiles a file containing a named inner class, it creates separate class files for them with names that include the nesting class as a qualifier. For example, if you define an inner class named Metric inside a top-level class named Converter, the compiler will create a class file named </a:t>
            </a:r>
            <a:r>
              <a:rPr lang="en-US" dirty="0" err="1"/>
              <a:t>Converter$Metric.class</a:t>
            </a:r>
            <a:r>
              <a:rPr lang="en-US" dirty="0"/>
              <a:t> for the inner class. If you wanted to access the inner class from some other class (besides Converter), you would use a qualified name: </a:t>
            </a:r>
            <a:r>
              <a:rPr lang="en-US" dirty="0" err="1"/>
              <a:t>Converter.Metric</a:t>
            </a:r>
            <a:r>
              <a:rPr lang="en-US" dirty="0"/>
              <a:t>.</a:t>
            </a:r>
          </a:p>
          <a:p>
            <a:pPr algn="just"/>
            <a:endParaRPr lang="en-US" dirty="0"/>
          </a:p>
          <a:p>
            <a:pPr algn="just"/>
            <a:r>
              <a:rPr lang="en-US" dirty="0"/>
              <a:t>An anonymous class </a:t>
            </a:r>
            <a:r>
              <a:rPr lang="en-US" dirty="0" err="1"/>
              <a:t>bytecode</a:t>
            </a:r>
            <a:r>
              <a:rPr lang="en-US" dirty="0"/>
              <a:t> files are given names like ConverterFrame$1.class.</a:t>
            </a:r>
          </a:p>
          <a:p>
            <a:pPr algn="just"/>
            <a:endParaRPr lang="en-US" dirty="0"/>
          </a:p>
          <a:p>
            <a:pPr algn="just"/>
            <a:r>
              <a:rPr lang="en-US" dirty="0"/>
              <a:t>Eg1: </a:t>
            </a:r>
            <a:r>
              <a:rPr lang="en-US" dirty="0">
                <a:hlinkClick r:id="rId2" action="ppaction://hlinkfile"/>
              </a:rPr>
              <a:t>Inner Classes Example Program</a:t>
            </a:r>
            <a:endParaRPr lang="en-US" dirty="0"/>
          </a:p>
          <a:p>
            <a:pPr algn="just"/>
            <a:endParaRPr lang="en-US" dirty="0"/>
          </a:p>
          <a:p>
            <a:pPr algn="just"/>
            <a:r>
              <a:rPr lang="en-US" dirty="0"/>
              <a:t>Eg2: </a:t>
            </a:r>
            <a:r>
              <a:rPr lang="en-US" dirty="0">
                <a:hlinkClick r:id="rId3" action="ppaction://hlinkfile"/>
              </a:rPr>
              <a:t>Local  Class</a:t>
            </a:r>
            <a:endParaRPr lang="en-US" dirty="0"/>
          </a:p>
          <a:p>
            <a:pPr algn="just"/>
            <a:endParaRPr lang="en-US" dirty="0"/>
          </a:p>
          <a:p>
            <a:pPr algn="just"/>
            <a:r>
              <a:rPr lang="en-US" dirty="0"/>
              <a:t>Eg3:  </a:t>
            </a:r>
            <a:r>
              <a:rPr lang="en-US" dirty="0">
                <a:hlinkClick r:id="rId4" action="ppaction://hlinkfile"/>
              </a:rPr>
              <a:t>Anonymous Class</a:t>
            </a:r>
            <a:endParaRPr lang="en-US" dirty="0"/>
          </a:p>
        </p:txBody>
      </p:sp>
    </p:spTree>
    <p:extLst>
      <p:ext uri="{BB962C8B-B14F-4D97-AF65-F5344CB8AC3E}">
        <p14:creationId xmlns:p14="http://schemas.microsoft.com/office/powerpoint/2010/main" val="263299306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Polymorphism</a:t>
            </a:r>
            <a:endParaRPr lang="en-US" dirty="0"/>
          </a:p>
        </p:txBody>
      </p:sp>
      <p:sp>
        <p:nvSpPr>
          <p:cNvPr id="3" name="Content Placeholder 2"/>
          <p:cNvSpPr>
            <a:spLocks noGrp="1"/>
          </p:cNvSpPr>
          <p:nvPr>
            <p:ph idx="1"/>
          </p:nvPr>
        </p:nvSpPr>
        <p:spPr/>
        <p:txBody>
          <a:bodyPr/>
          <a:lstStyle/>
          <a:p>
            <a:r>
              <a:rPr lang="en-US" dirty="0"/>
              <a:t>If a base class reference is used to call a method, the method to be invoked is decided by the JVM, depending on the object the reference is pointing </a:t>
            </a:r>
            <a:r>
              <a:rPr lang="en-US" dirty="0" smtClean="0"/>
              <a:t>to.</a:t>
            </a:r>
          </a:p>
          <a:p>
            <a:r>
              <a:rPr lang="en-US" dirty="0"/>
              <a:t>The keyword super can be used to access any data member or methods of the super class in the sub class</a:t>
            </a:r>
            <a:r>
              <a:rPr lang="en-US" dirty="0" smtClean="0"/>
              <a:t>.</a:t>
            </a:r>
            <a:endParaRPr lang="en-US" dirty="0"/>
          </a:p>
        </p:txBody>
      </p:sp>
    </p:spTree>
    <p:extLst>
      <p:ext uri="{BB962C8B-B14F-4D97-AF65-F5344CB8AC3E}">
        <p14:creationId xmlns:p14="http://schemas.microsoft.com/office/powerpoint/2010/main" val="160886235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3682" y="-46051"/>
            <a:ext cx="9601201" cy="6904974"/>
          </a:xfrm>
          <a:prstGeom prst="rect">
            <a:avLst/>
          </a:prstGeom>
        </p:spPr>
      </p:pic>
    </p:spTree>
    <p:extLst>
      <p:ext uri="{BB962C8B-B14F-4D97-AF65-F5344CB8AC3E}">
        <p14:creationId xmlns:p14="http://schemas.microsoft.com/office/powerpoint/2010/main" val="244741899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856474" y="1825625"/>
            <a:ext cx="8479052" cy="4351338"/>
          </a:xfrm>
          <a:prstGeom prst="rect">
            <a:avLst/>
          </a:prstGeom>
        </p:spPr>
      </p:pic>
    </p:spTree>
    <p:extLst>
      <p:ext uri="{BB962C8B-B14F-4D97-AF65-F5344CB8AC3E}">
        <p14:creationId xmlns:p14="http://schemas.microsoft.com/office/powerpoint/2010/main" val="381300342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422509" y="1825625"/>
            <a:ext cx="7346982" cy="4351338"/>
          </a:xfrm>
          <a:prstGeom prst="rect">
            <a:avLst/>
          </a:prstGeom>
        </p:spPr>
      </p:pic>
    </p:spTree>
    <p:extLst>
      <p:ext uri="{BB962C8B-B14F-4D97-AF65-F5344CB8AC3E}">
        <p14:creationId xmlns:p14="http://schemas.microsoft.com/office/powerpoint/2010/main" val="4146825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238500" y="2315369"/>
            <a:ext cx="5715000" cy="3371850"/>
          </a:xfrm>
          <a:prstGeom prst="rect">
            <a:avLst/>
          </a:prstGeom>
        </p:spPr>
      </p:pic>
    </p:spTree>
    <p:extLst>
      <p:ext uri="{BB962C8B-B14F-4D97-AF65-F5344CB8AC3E}">
        <p14:creationId xmlns:p14="http://schemas.microsoft.com/office/powerpoint/2010/main" val="13117907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944906" y="1865452"/>
            <a:ext cx="6302188" cy="4743879"/>
          </a:xfrm>
          <a:prstGeom prst="rect">
            <a:avLst/>
          </a:prstGeom>
        </p:spPr>
      </p:pic>
    </p:spTree>
    <p:extLst>
      <p:ext uri="{BB962C8B-B14F-4D97-AF65-F5344CB8AC3E}">
        <p14:creationId xmlns:p14="http://schemas.microsoft.com/office/powerpoint/2010/main" val="246895918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436" y="-864069"/>
            <a:ext cx="10515600" cy="1325563"/>
          </a:xfrm>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58680" y="301690"/>
            <a:ext cx="7170920" cy="6142304"/>
          </a:xfrm>
          <a:prstGeom prst="rect">
            <a:avLst/>
          </a:prstGeom>
        </p:spPr>
      </p:pic>
    </p:spTree>
    <p:extLst>
      <p:ext uri="{BB962C8B-B14F-4D97-AF65-F5344CB8AC3E}">
        <p14:creationId xmlns:p14="http://schemas.microsoft.com/office/powerpoint/2010/main" val="304330924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3326488" y="2088641"/>
            <a:ext cx="6537039" cy="4378729"/>
          </a:xfrm>
          <a:prstGeom prst="rect">
            <a:avLst/>
          </a:prstGeom>
        </p:spPr>
      </p:pic>
    </p:spTree>
    <p:extLst>
      <p:ext uri="{BB962C8B-B14F-4D97-AF65-F5344CB8AC3E}">
        <p14:creationId xmlns:p14="http://schemas.microsoft.com/office/powerpoint/2010/main" val="2650253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and blank final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5187" y="3571549"/>
            <a:ext cx="4523418" cy="3286451"/>
          </a:xfrm>
        </p:spPr>
      </p:pic>
      <p:sp>
        <p:nvSpPr>
          <p:cNvPr id="5" name="Rectangle 4"/>
          <p:cNvSpPr/>
          <p:nvPr/>
        </p:nvSpPr>
        <p:spPr>
          <a:xfrm>
            <a:off x="677334" y="1540224"/>
            <a:ext cx="8064330" cy="2031325"/>
          </a:xfrm>
          <a:prstGeom prst="rect">
            <a:avLst/>
          </a:prstGeom>
        </p:spPr>
        <p:txBody>
          <a:bodyPr wrap="square">
            <a:spAutoFit/>
          </a:bodyPr>
          <a:lstStyle/>
          <a:p>
            <a:pPr marL="285750" indent="-285750" algn="just">
              <a:buFont typeface="Wingdings" panose="05000000000000000000" pitchFamily="2" charset="2"/>
              <a:buChar char="v"/>
            </a:pPr>
            <a:r>
              <a:rPr lang="en-US" dirty="0"/>
              <a:t>A final variable that is not initialized at the time of declaration is known as blank final </a:t>
            </a:r>
            <a:r>
              <a:rPr lang="en-US" dirty="0" smtClean="0"/>
              <a:t>variable. It has to be initialized in all constructors.</a:t>
            </a:r>
          </a:p>
          <a:p>
            <a:pPr marL="285750" indent="-285750" algn="just">
              <a:buFont typeface="Wingdings" panose="05000000000000000000" pitchFamily="2" charset="2"/>
              <a:buChar char="v"/>
            </a:pPr>
            <a:endParaRPr lang="en-US" dirty="0"/>
          </a:p>
          <a:p>
            <a:pPr marL="285750" indent="-285750" algn="just">
              <a:buFont typeface="Wingdings" panose="05000000000000000000" pitchFamily="2" charset="2"/>
              <a:buChar char="v"/>
            </a:pPr>
            <a:r>
              <a:rPr lang="en-US" dirty="0" smtClean="0"/>
              <a:t>A </a:t>
            </a:r>
            <a:r>
              <a:rPr lang="en-US" dirty="0"/>
              <a:t>static final variable that is not initialized at the time of declaration is known as static blank final variable. It can be initialized only in static block</a:t>
            </a:r>
            <a:r>
              <a:rPr lang="en-US" dirty="0" smtClean="0"/>
              <a:t>.</a:t>
            </a:r>
          </a:p>
          <a:p>
            <a:pPr marL="285750" indent="-285750" algn="just">
              <a:buFont typeface="Wingdings" panose="05000000000000000000" pitchFamily="2" charset="2"/>
              <a:buChar char="v"/>
            </a:pPr>
            <a:endParaRPr lang="en-US" dirty="0"/>
          </a:p>
          <a:p>
            <a:pPr marL="285750" indent="-285750" algn="just">
              <a:buFont typeface="Wingdings" panose="05000000000000000000" pitchFamily="2" charset="2"/>
              <a:buChar char="v"/>
            </a:pPr>
            <a:r>
              <a:rPr lang="en-US" dirty="0"/>
              <a:t>If you declare any </a:t>
            </a:r>
            <a:r>
              <a:rPr lang="en-US" dirty="0" smtClean="0"/>
              <a:t>formal parameter </a:t>
            </a:r>
            <a:r>
              <a:rPr lang="en-US" dirty="0"/>
              <a:t>as final, you cannot change the value of it.</a:t>
            </a:r>
          </a:p>
        </p:txBody>
      </p:sp>
    </p:spTree>
    <p:extLst>
      <p:ext uri="{BB962C8B-B14F-4D97-AF65-F5344CB8AC3E}">
        <p14:creationId xmlns:p14="http://schemas.microsoft.com/office/powerpoint/2010/main" val="1415016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classes</a:t>
            </a:r>
            <a:endParaRPr lang="en-US" dirty="0"/>
          </a:p>
        </p:txBody>
      </p:sp>
      <p:sp>
        <p:nvSpPr>
          <p:cNvPr id="3" name="Content Placeholder 2"/>
          <p:cNvSpPr>
            <a:spLocks noGrp="1"/>
          </p:cNvSpPr>
          <p:nvPr>
            <p:ph idx="1"/>
          </p:nvPr>
        </p:nvSpPr>
        <p:spPr/>
        <p:txBody>
          <a:bodyPr/>
          <a:lstStyle/>
          <a:p>
            <a:pPr marL="0" indent="0">
              <a:buNone/>
            </a:pPr>
            <a:r>
              <a:rPr lang="en-US" dirty="0"/>
              <a:t>final class </a:t>
            </a:r>
            <a:r>
              <a:rPr lang="en-US" dirty="0" err="1"/>
              <a:t>BaseClass</a:t>
            </a:r>
            <a:r>
              <a:rPr lang="en-US" dirty="0" smtClean="0"/>
              <a:t>{}</a:t>
            </a:r>
            <a:endParaRPr lang="en-US" dirty="0"/>
          </a:p>
          <a:p>
            <a:pPr marL="0" indent="0">
              <a:buNone/>
            </a:pPr>
            <a:r>
              <a:rPr lang="en-US" dirty="0"/>
              <a:t>// Error - The type </a:t>
            </a:r>
            <a:r>
              <a:rPr lang="en-US" dirty="0" err="1" smtClean="0"/>
              <a:t>DerivedClass</a:t>
            </a:r>
            <a:r>
              <a:rPr lang="en-US" dirty="0" smtClean="0"/>
              <a:t> </a:t>
            </a:r>
            <a:r>
              <a:rPr lang="en-US" dirty="0"/>
              <a:t>cannot subclass the final class </a:t>
            </a:r>
            <a:r>
              <a:rPr lang="en-US" dirty="0" err="1"/>
              <a:t>BaseClass</a:t>
            </a:r>
            <a:endParaRPr lang="en-US" dirty="0"/>
          </a:p>
          <a:p>
            <a:pPr marL="0" indent="0">
              <a:buNone/>
            </a:pPr>
            <a:r>
              <a:rPr lang="en-US" dirty="0"/>
              <a:t>public </a:t>
            </a:r>
            <a:r>
              <a:rPr lang="en-US" dirty="0" smtClean="0"/>
              <a:t>class </a:t>
            </a:r>
            <a:r>
              <a:rPr lang="en-US" dirty="0" err="1" smtClean="0"/>
              <a:t>DerivedClass</a:t>
            </a:r>
            <a:r>
              <a:rPr lang="en-US" dirty="0" smtClean="0"/>
              <a:t> </a:t>
            </a:r>
            <a:r>
              <a:rPr lang="en-US" dirty="0"/>
              <a:t>extends </a:t>
            </a:r>
            <a:r>
              <a:rPr lang="en-US" dirty="0" err="1"/>
              <a:t>BaseClass</a:t>
            </a:r>
            <a:r>
              <a:rPr lang="en-US" dirty="0"/>
              <a:t>{</a:t>
            </a:r>
          </a:p>
          <a:p>
            <a:pPr marL="0" indent="0">
              <a:buNone/>
            </a:pPr>
            <a:r>
              <a:rPr lang="en-US" dirty="0" smtClean="0"/>
              <a:t>}</a:t>
            </a:r>
            <a:endParaRPr lang="en-US" dirty="0"/>
          </a:p>
        </p:txBody>
      </p:sp>
    </p:spTree>
    <p:extLst>
      <p:ext uri="{BB962C8B-B14F-4D97-AF65-F5344CB8AC3E}">
        <p14:creationId xmlns:p14="http://schemas.microsoft.com/office/powerpoint/2010/main" val="2797343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0561" y="1690688"/>
            <a:ext cx="4947071" cy="25592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878" y="1690688"/>
            <a:ext cx="4746922" cy="223783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460" y="4249940"/>
            <a:ext cx="4874172" cy="260805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6878" y="4075529"/>
            <a:ext cx="5353541" cy="2782470"/>
          </a:xfrm>
          <a:prstGeom prst="rect">
            <a:avLst/>
          </a:prstGeom>
        </p:spPr>
      </p:pic>
    </p:spTree>
    <p:extLst>
      <p:ext uri="{BB962C8B-B14F-4D97-AF65-F5344CB8AC3E}">
        <p14:creationId xmlns:p14="http://schemas.microsoft.com/office/powerpoint/2010/main" val="15905528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77294"/>
            <a:ext cx="3868631" cy="1460722"/>
          </a:xfrm>
        </p:spPr>
      </p:pic>
      <p:pic>
        <p:nvPicPr>
          <p:cNvPr id="3" name="Picture 2"/>
          <p:cNvPicPr>
            <a:picLocks noChangeAspect="1"/>
          </p:cNvPicPr>
          <p:nvPr/>
        </p:nvPicPr>
        <p:blipFill>
          <a:blip r:embed="rId3"/>
          <a:stretch>
            <a:fillRect/>
          </a:stretch>
        </p:blipFill>
        <p:spPr>
          <a:xfrm>
            <a:off x="5220312" y="740540"/>
            <a:ext cx="6971687" cy="5418213"/>
          </a:xfrm>
          <a:prstGeom prst="rect">
            <a:avLst/>
          </a:prstGeom>
        </p:spPr>
      </p:pic>
    </p:spTree>
    <p:extLst>
      <p:ext uri="{BB962C8B-B14F-4D97-AF65-F5344CB8AC3E}">
        <p14:creationId xmlns:p14="http://schemas.microsoft.com/office/powerpoint/2010/main" val="17854339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Phases</a:t>
            </a:r>
            <a:endParaRPr lang="en-US" dirty="0"/>
          </a:p>
        </p:txBody>
      </p:sp>
      <p:sp>
        <p:nvSpPr>
          <p:cNvPr id="3" name="Content Placeholder 2"/>
          <p:cNvSpPr>
            <a:spLocks noGrp="1"/>
          </p:cNvSpPr>
          <p:nvPr>
            <p:ph idx="1"/>
          </p:nvPr>
        </p:nvSpPr>
        <p:spPr/>
        <p:txBody>
          <a:bodyPr/>
          <a:lstStyle/>
          <a:p>
            <a:r>
              <a:rPr lang="en-US" dirty="0" smtClean="0"/>
              <a:t>Mark Phase</a:t>
            </a:r>
          </a:p>
          <a:p>
            <a:pPr lvl="1"/>
            <a:r>
              <a:rPr lang="en-US" dirty="0" smtClean="0"/>
              <a:t>Marks the live objects in the heap. Typically most of the GC time is spent here.</a:t>
            </a:r>
          </a:p>
          <a:p>
            <a:r>
              <a:rPr lang="en-US" dirty="0" smtClean="0"/>
              <a:t>Sweep Phase</a:t>
            </a:r>
          </a:p>
          <a:p>
            <a:pPr lvl="1"/>
            <a:r>
              <a:rPr lang="en-US" dirty="0" smtClean="0"/>
              <a:t>Performs the actual garbage removal.</a:t>
            </a:r>
          </a:p>
          <a:p>
            <a:r>
              <a:rPr lang="en-US" dirty="0" smtClean="0"/>
              <a:t>Compaction Phase</a:t>
            </a:r>
          </a:p>
          <a:p>
            <a:pPr lvl="1"/>
            <a:r>
              <a:rPr lang="en-US" dirty="0" smtClean="0"/>
              <a:t>Compacts the heap to provide larger contiguous storage areas.</a:t>
            </a:r>
            <a:endParaRPr lang="en-US" dirty="0"/>
          </a:p>
        </p:txBody>
      </p:sp>
    </p:spTree>
    <p:extLst>
      <p:ext uri="{BB962C8B-B14F-4D97-AF65-F5344CB8AC3E}">
        <p14:creationId xmlns:p14="http://schemas.microsoft.com/office/powerpoint/2010/main" val="1430806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GC Overview</a:t>
            </a:r>
            <a:endParaRPr lang="en-US" dirty="0"/>
          </a:p>
        </p:txBody>
      </p:sp>
      <p:sp>
        <p:nvSpPr>
          <p:cNvPr id="3" name="Content Placeholder 2"/>
          <p:cNvSpPr>
            <a:spLocks noGrp="1"/>
          </p:cNvSpPr>
          <p:nvPr>
            <p:ph idx="1"/>
          </p:nvPr>
        </p:nvSpPr>
        <p:spPr/>
        <p:txBody>
          <a:bodyPr/>
          <a:lstStyle/>
          <a:p>
            <a:r>
              <a:rPr lang="en-US" dirty="0" smtClean="0"/>
              <a:t>GC manages the java Heap (default 512 MB)</a:t>
            </a:r>
          </a:p>
          <a:p>
            <a:r>
              <a:rPr lang="en-US" dirty="0" smtClean="0"/>
              <a:t>GC only executes</a:t>
            </a:r>
          </a:p>
          <a:p>
            <a:pPr lvl="1"/>
            <a:r>
              <a:rPr lang="en-US" dirty="0" smtClean="0"/>
              <a:t>When objects cannot be allocated with in the heap.</a:t>
            </a:r>
          </a:p>
          <a:p>
            <a:pPr lvl="1"/>
            <a:r>
              <a:rPr lang="en-US" dirty="0" smtClean="0"/>
              <a:t>Requested via </a:t>
            </a:r>
            <a:r>
              <a:rPr lang="en-US" dirty="0" err="1" smtClean="0"/>
              <a:t>System.gc</a:t>
            </a:r>
            <a:r>
              <a:rPr lang="en-US" dirty="0" smtClean="0"/>
              <a:t>() call.</a:t>
            </a:r>
          </a:p>
          <a:p>
            <a:r>
              <a:rPr lang="en-US" dirty="0" smtClean="0"/>
              <a:t>All other threads are stopped before GC runs.</a:t>
            </a:r>
            <a:endParaRPr lang="en-US" dirty="0"/>
          </a:p>
        </p:txBody>
      </p:sp>
    </p:spTree>
    <p:extLst>
      <p:ext uri="{BB962C8B-B14F-4D97-AF65-F5344CB8AC3E}">
        <p14:creationId xmlns:p14="http://schemas.microsoft.com/office/powerpoint/2010/main" val="2827844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static variable</a:t>
            </a:r>
            <a:endParaRPr lang="en-US" dirty="0"/>
          </a:p>
        </p:txBody>
      </p:sp>
      <p:sp>
        <p:nvSpPr>
          <p:cNvPr id="3" name="Content Placeholder 2"/>
          <p:cNvSpPr>
            <a:spLocks noGrp="1"/>
          </p:cNvSpPr>
          <p:nvPr>
            <p:ph idx="1"/>
          </p:nvPr>
        </p:nvSpPr>
        <p:spPr/>
        <p:txBody>
          <a:bodyPr>
            <a:normAutofit/>
          </a:bodyPr>
          <a:lstStyle/>
          <a:p>
            <a:r>
              <a:rPr lang="en-US" dirty="0" smtClean="0"/>
              <a:t>It </a:t>
            </a:r>
            <a:r>
              <a:rPr lang="en-US" dirty="0"/>
              <a:t>is a variable which belongs to the class and not to object(instance)</a:t>
            </a:r>
          </a:p>
          <a:p>
            <a:r>
              <a:rPr lang="en-US" dirty="0" smtClean="0"/>
              <a:t>Static </a:t>
            </a:r>
            <a:r>
              <a:rPr lang="en-US" dirty="0"/>
              <a:t>variables are initialized only once , at the start of the execution . These variables will be initialized first, before the initialization of any instance variables</a:t>
            </a:r>
          </a:p>
          <a:p>
            <a:r>
              <a:rPr lang="en-US" dirty="0" smtClean="0"/>
              <a:t>A </a:t>
            </a:r>
            <a:r>
              <a:rPr lang="en-US" dirty="0"/>
              <a:t>single copy to be shared by all instances of the class</a:t>
            </a:r>
          </a:p>
          <a:p>
            <a:r>
              <a:rPr lang="en-US" dirty="0" smtClean="0"/>
              <a:t>A </a:t>
            </a:r>
            <a:r>
              <a:rPr lang="en-US" dirty="0"/>
              <a:t>static variable can be accessed directly by the class name and doesn’t need any object</a:t>
            </a:r>
          </a:p>
          <a:p>
            <a:r>
              <a:rPr lang="en-US" dirty="0" smtClean="0"/>
              <a:t>Syntax </a:t>
            </a:r>
            <a:r>
              <a:rPr lang="en-US" dirty="0"/>
              <a:t>: &lt;class-name&gt;.&lt;variable-name&gt;</a:t>
            </a:r>
          </a:p>
          <a:p>
            <a:endParaRPr lang="en-US" dirty="0"/>
          </a:p>
        </p:txBody>
      </p:sp>
    </p:spTree>
    <p:extLst>
      <p:ext uri="{BB962C8B-B14F-4D97-AF65-F5344CB8AC3E}">
        <p14:creationId xmlns:p14="http://schemas.microsoft.com/office/powerpoint/2010/main" val="1633525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static method</a:t>
            </a:r>
            <a:endParaRPr lang="en-US" dirty="0"/>
          </a:p>
        </p:txBody>
      </p:sp>
      <p:sp>
        <p:nvSpPr>
          <p:cNvPr id="3" name="Content Placeholder 2"/>
          <p:cNvSpPr>
            <a:spLocks noGrp="1"/>
          </p:cNvSpPr>
          <p:nvPr>
            <p:ph idx="1"/>
          </p:nvPr>
        </p:nvSpPr>
        <p:spPr/>
        <p:txBody>
          <a:bodyPr>
            <a:normAutofit lnSpcReduction="10000"/>
          </a:bodyPr>
          <a:lstStyle/>
          <a:p>
            <a:r>
              <a:rPr lang="en-US" dirty="0" smtClean="0"/>
              <a:t>It </a:t>
            </a:r>
            <a:r>
              <a:rPr lang="en-US" dirty="0"/>
              <a:t>is a method which belongs to the class and not to the object(instance)</a:t>
            </a:r>
          </a:p>
          <a:p>
            <a:r>
              <a:rPr lang="en-US" dirty="0" smtClean="0"/>
              <a:t>A </a:t>
            </a:r>
            <a:r>
              <a:rPr lang="en-US" dirty="0"/>
              <a:t>static method can access only static data. It can not access non-static data (instance variables)</a:t>
            </a:r>
          </a:p>
          <a:p>
            <a:r>
              <a:rPr lang="en-US" dirty="0" smtClean="0"/>
              <a:t>A </a:t>
            </a:r>
            <a:r>
              <a:rPr lang="en-US" dirty="0"/>
              <a:t>static method can call only other static methods and can not call a non-static method from it.</a:t>
            </a:r>
          </a:p>
          <a:p>
            <a:r>
              <a:rPr lang="en-US" dirty="0" smtClean="0"/>
              <a:t>A </a:t>
            </a:r>
            <a:r>
              <a:rPr lang="en-US" dirty="0"/>
              <a:t>static method can be accessed directly by the class name and doesn’t need any object</a:t>
            </a:r>
          </a:p>
          <a:p>
            <a:r>
              <a:rPr lang="en-US" dirty="0" smtClean="0"/>
              <a:t>Syntax </a:t>
            </a:r>
            <a:r>
              <a:rPr lang="en-US" dirty="0"/>
              <a:t>: &lt;class-name&gt;.&lt;method-name&gt;</a:t>
            </a:r>
          </a:p>
          <a:p>
            <a:r>
              <a:rPr lang="en-US" dirty="0" smtClean="0"/>
              <a:t>A </a:t>
            </a:r>
            <a:r>
              <a:rPr lang="en-US" dirty="0"/>
              <a:t>static method cannot refer to “this” or “super” keywords in anyway</a:t>
            </a:r>
          </a:p>
          <a:p>
            <a:pPr marL="0" indent="0">
              <a:buNone/>
            </a:pPr>
            <a:endParaRPr lang="en-US" dirty="0"/>
          </a:p>
        </p:txBody>
      </p:sp>
    </p:spTree>
    <p:extLst>
      <p:ext uri="{BB962C8B-B14F-4D97-AF65-F5344CB8AC3E}">
        <p14:creationId xmlns:p14="http://schemas.microsoft.com/office/powerpoint/2010/main" val="1222504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program Compilation and Interpretation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8314" y="1569665"/>
            <a:ext cx="5595372" cy="5167312"/>
          </a:xfrm>
        </p:spPr>
      </p:pic>
    </p:spTree>
    <p:extLst>
      <p:ext uri="{BB962C8B-B14F-4D97-AF65-F5344CB8AC3E}">
        <p14:creationId xmlns:p14="http://schemas.microsoft.com/office/powerpoint/2010/main" val="688054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static block</a:t>
            </a:r>
            <a:endParaRPr lang="en-US" dirty="0"/>
          </a:p>
        </p:txBody>
      </p:sp>
      <p:sp>
        <p:nvSpPr>
          <p:cNvPr id="3" name="Content Placeholder 2"/>
          <p:cNvSpPr>
            <a:spLocks noGrp="1"/>
          </p:cNvSpPr>
          <p:nvPr>
            <p:ph idx="1"/>
          </p:nvPr>
        </p:nvSpPr>
        <p:spPr/>
        <p:txBody>
          <a:bodyPr>
            <a:normAutofit/>
          </a:bodyPr>
          <a:lstStyle/>
          <a:p>
            <a:r>
              <a:rPr lang="en-US" dirty="0"/>
              <a:t>The static block, is a block of statement inside a Java class that will be executed when </a:t>
            </a:r>
            <a:r>
              <a:rPr lang="en-US" dirty="0" smtClean="0"/>
              <a:t>the class is loaded into memory by Class Loader of Java Virtual Machine.</a:t>
            </a:r>
            <a:endParaRPr lang="en-US" dirty="0"/>
          </a:p>
          <a:p>
            <a:pPr marL="0" indent="0">
              <a:buNone/>
            </a:pPr>
            <a:endParaRPr lang="en-US" dirty="0" smtClean="0"/>
          </a:p>
          <a:p>
            <a:pPr marL="0" indent="0">
              <a:buNone/>
            </a:pPr>
            <a:r>
              <a:rPr lang="en-US" dirty="0" smtClean="0"/>
              <a:t>class Test{</a:t>
            </a:r>
          </a:p>
          <a:p>
            <a:pPr marL="0" indent="0">
              <a:buNone/>
            </a:pPr>
            <a:r>
              <a:rPr lang="en-US" dirty="0" smtClean="0"/>
              <a:t>	static {</a:t>
            </a:r>
            <a:endParaRPr lang="en-US" dirty="0"/>
          </a:p>
          <a:p>
            <a:pPr marL="0" indent="0">
              <a:buNone/>
            </a:pPr>
            <a:r>
              <a:rPr lang="en-US" dirty="0" smtClean="0"/>
              <a:t>		//</a:t>
            </a:r>
            <a:r>
              <a:rPr lang="en-US" dirty="0"/>
              <a:t>Code goes </a:t>
            </a:r>
            <a:r>
              <a:rPr lang="en-US" dirty="0" smtClean="0"/>
              <a:t>here</a:t>
            </a:r>
          </a:p>
          <a:p>
            <a:pPr marL="0" indent="0">
              <a:buNone/>
            </a:pPr>
            <a:r>
              <a:rPr lang="en-US" dirty="0" smtClean="0"/>
              <a:t>	}</a:t>
            </a:r>
            <a:endParaRPr lang="en-US" dirty="0"/>
          </a:p>
          <a:p>
            <a:pPr marL="0" indent="0">
              <a:buNone/>
            </a:pPr>
            <a:r>
              <a:rPr lang="en-US" dirty="0"/>
              <a:t>}</a:t>
            </a:r>
          </a:p>
          <a:p>
            <a:endParaRPr lang="en-US" dirty="0"/>
          </a:p>
        </p:txBody>
      </p:sp>
    </p:spTree>
    <p:extLst>
      <p:ext uri="{BB962C8B-B14F-4D97-AF65-F5344CB8AC3E}">
        <p14:creationId xmlns:p14="http://schemas.microsoft.com/office/powerpoint/2010/main" val="1504363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Loader</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Every JVM has a built-in class loader (of type </a:t>
            </a:r>
            <a:r>
              <a:rPr lang="en-US" dirty="0" err="1"/>
              <a:t>java.lang.ClassLoader</a:t>
            </a:r>
            <a:r>
              <a:rPr lang="en-US" dirty="0"/>
              <a:t>) that is responsible for loading classes into the memory of a Java program. Whenever a class is referenced in the program, the class loader searches the </a:t>
            </a:r>
            <a:r>
              <a:rPr lang="en-US" dirty="0" err="1"/>
              <a:t>classpath</a:t>
            </a:r>
            <a:r>
              <a:rPr lang="en-US" dirty="0"/>
              <a:t> for the class file, loads the </a:t>
            </a:r>
            <a:r>
              <a:rPr lang="en-US" dirty="0" err="1"/>
              <a:t>bytecode</a:t>
            </a:r>
            <a:r>
              <a:rPr lang="en-US" dirty="0"/>
              <a:t> into memory, and instantiates a </a:t>
            </a:r>
            <a:r>
              <a:rPr lang="en-US" dirty="0" err="1"/>
              <a:t>java.lang.Class</a:t>
            </a:r>
            <a:r>
              <a:rPr lang="en-US" dirty="0"/>
              <a:t> object to maintain the loaded class.</a:t>
            </a:r>
          </a:p>
          <a:p>
            <a:pPr algn="just"/>
            <a:endParaRPr lang="en-US" dirty="0"/>
          </a:p>
          <a:p>
            <a:pPr algn="just"/>
            <a:r>
              <a:rPr lang="en-US" dirty="0"/>
              <a:t>The class loader loads a class only once, so there is only one </a:t>
            </a:r>
            <a:r>
              <a:rPr lang="en-US" dirty="0" err="1"/>
              <a:t>java.lang.Class</a:t>
            </a:r>
            <a:r>
              <a:rPr lang="en-US" dirty="0"/>
              <a:t> object for each class that used in the program. This Class object stores the static variables and methods. </a:t>
            </a:r>
          </a:p>
          <a:p>
            <a:pPr algn="just"/>
            <a:endParaRPr lang="en-US" dirty="0"/>
          </a:p>
          <a:p>
            <a:pPr algn="just"/>
            <a:r>
              <a:rPr lang="en-US" dirty="0"/>
              <a:t>During the class loading, the class loader also allocates the static variables, and invokes the explicit initializers and static initializers (in the order of appearance).</a:t>
            </a:r>
          </a:p>
          <a:p>
            <a:pPr algn="just"/>
            <a:endParaRPr lang="en-US" dirty="0"/>
          </a:p>
        </p:txBody>
      </p:sp>
    </p:spTree>
    <p:extLst>
      <p:ext uri="{BB962C8B-B14F-4D97-AF65-F5344CB8AC3E}">
        <p14:creationId xmlns:p14="http://schemas.microsoft.com/office/powerpoint/2010/main" val="20961412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Instantiation Process</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The sequence of events when a new object is instantiated via the new operator (known as the instantiation process) is as follows:</a:t>
            </a:r>
          </a:p>
          <a:p>
            <a:pPr algn="just"/>
            <a:r>
              <a:rPr lang="en-US" dirty="0" smtClean="0"/>
              <a:t>JVM </a:t>
            </a:r>
            <a:r>
              <a:rPr lang="en-US" dirty="0"/>
              <a:t>allocates memory for the instance in the help.</a:t>
            </a:r>
          </a:p>
          <a:p>
            <a:pPr algn="just"/>
            <a:r>
              <a:rPr lang="en-US" dirty="0" smtClean="0"/>
              <a:t>JVM </a:t>
            </a:r>
            <a:r>
              <a:rPr lang="en-US" dirty="0"/>
              <a:t>initializes the instance variables to their assigned values or default values.</a:t>
            </a:r>
          </a:p>
          <a:p>
            <a:pPr algn="just"/>
            <a:r>
              <a:rPr lang="en-US" dirty="0" smtClean="0"/>
              <a:t>JVM </a:t>
            </a:r>
            <a:r>
              <a:rPr lang="en-US" dirty="0"/>
              <a:t>invokes the constructor.</a:t>
            </a:r>
          </a:p>
          <a:p>
            <a:pPr algn="just"/>
            <a:r>
              <a:rPr lang="en-US" dirty="0" smtClean="0"/>
              <a:t>The </a:t>
            </a:r>
            <a:r>
              <a:rPr lang="en-US" dirty="0"/>
              <a:t>first statement of the constructor is always a call to its immediate superclass' constructor. JVM invokes the selected superclass' constructor.</a:t>
            </a:r>
          </a:p>
          <a:p>
            <a:pPr algn="just"/>
            <a:r>
              <a:rPr lang="en-US" dirty="0" smtClean="0"/>
              <a:t>JVM </a:t>
            </a:r>
            <a:r>
              <a:rPr lang="en-US" dirty="0"/>
              <a:t>executes the instance initializers in the order of appearance.</a:t>
            </a:r>
          </a:p>
          <a:p>
            <a:pPr algn="just"/>
            <a:r>
              <a:rPr lang="en-US" dirty="0" smtClean="0"/>
              <a:t>JVM </a:t>
            </a:r>
            <a:r>
              <a:rPr lang="en-US" dirty="0"/>
              <a:t>executes the body of the constructor.</a:t>
            </a:r>
          </a:p>
          <a:p>
            <a:pPr algn="just"/>
            <a:r>
              <a:rPr lang="en-US" dirty="0" smtClean="0"/>
              <a:t>The </a:t>
            </a:r>
            <a:r>
              <a:rPr lang="en-US" dirty="0"/>
              <a:t>new operator returns a reference to the new object.</a:t>
            </a:r>
          </a:p>
          <a:p>
            <a:pPr algn="just"/>
            <a:endParaRPr lang="en-US" dirty="0"/>
          </a:p>
        </p:txBody>
      </p:sp>
    </p:spTree>
    <p:extLst>
      <p:ext uri="{BB962C8B-B14F-4D97-AF65-F5344CB8AC3E}">
        <p14:creationId xmlns:p14="http://schemas.microsoft.com/office/powerpoint/2010/main" val="1667381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call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655" y="1690688"/>
            <a:ext cx="11560690" cy="3985353"/>
          </a:xfrm>
        </p:spPr>
      </p:pic>
    </p:spTree>
    <p:extLst>
      <p:ext uri="{BB962C8B-B14F-4D97-AF65-F5344CB8AC3E}">
        <p14:creationId xmlns:p14="http://schemas.microsoft.com/office/powerpoint/2010/main" val="6904400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US" dirty="0"/>
          </a:p>
        </p:txBody>
      </p:sp>
      <p:sp>
        <p:nvSpPr>
          <p:cNvPr id="7" name="Rectangle 4"/>
          <p:cNvSpPr>
            <a:spLocks noGrp="1" noChangeArrowheads="1"/>
          </p:cNvSpPr>
          <p:nvPr>
            <p:ph idx="1"/>
          </p:nvPr>
        </p:nvSpPr>
        <p:spPr bwMode="auto">
          <a:xfrm>
            <a:off x="992606" y="1591040"/>
            <a:ext cx="10206788"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panose="020B0604020202020204" pitchFamily="34" charset="0"/>
              </a:rPr>
              <a:t>A constructor is different from an ordinary method in the following aspects: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algn="just" defTabSz="914400" eaLnBrk="0" fontAlgn="base" hangingPunct="0">
              <a:spcBef>
                <a:spcPct val="0"/>
              </a:spcBef>
              <a:spcAft>
                <a:spcPct val="0"/>
              </a:spcAft>
              <a:buSzTx/>
            </a:pPr>
            <a:r>
              <a:rPr kumimoji="0" lang="en-US" sz="2000" b="0" i="0" u="none" strike="noStrike" cap="none" normalizeH="0" baseline="0" dirty="0" smtClean="0">
                <a:ln>
                  <a:noFill/>
                </a:ln>
                <a:solidFill>
                  <a:schemeClr val="tx1"/>
                </a:solidFill>
                <a:effectLst/>
                <a:latin typeface="Arial" panose="020B0604020202020204" pitchFamily="34" charset="0"/>
              </a:rPr>
              <a:t>The name of the constructor method is the same as the class name, and by class name convention, begins with an uppercase.</a:t>
            </a:r>
          </a:p>
          <a:p>
            <a:pPr algn="just" defTabSz="914400" eaLnBrk="0" fontAlgn="base" hangingPunct="0">
              <a:spcBef>
                <a:spcPct val="0"/>
              </a:spcBef>
              <a:spcAft>
                <a:spcPct val="0"/>
              </a:spcAft>
              <a:buSzTx/>
            </a:pPr>
            <a:endParaRPr kumimoji="0" lang="en-US" sz="2000" b="0" i="0" u="none" strike="noStrike" cap="none" normalizeH="0" baseline="0" dirty="0" smtClean="0">
              <a:ln>
                <a:noFill/>
              </a:ln>
              <a:solidFill>
                <a:schemeClr val="tx1"/>
              </a:solidFill>
              <a:effectLst/>
              <a:latin typeface="Arial" panose="020B0604020202020204" pitchFamily="34" charset="0"/>
            </a:endParaRPr>
          </a:p>
          <a:p>
            <a:pPr algn="just" defTabSz="914400" eaLnBrk="0" fontAlgn="base" hangingPunct="0">
              <a:spcBef>
                <a:spcPct val="0"/>
              </a:spcBef>
              <a:spcAft>
                <a:spcPct val="0"/>
              </a:spcAft>
              <a:buSzTx/>
            </a:pPr>
            <a:r>
              <a:rPr lang="en-US" sz="2000" dirty="0">
                <a:latin typeface="Arial" panose="020B0604020202020204" pitchFamily="34" charset="0"/>
              </a:rPr>
              <a:t>Constructor has no return type (or implicitly returns void). Hence, no return statement is allowed inside the constructor's body</a:t>
            </a:r>
            <a:r>
              <a:rPr lang="en-US" sz="2000" dirty="0" smtClean="0">
                <a:latin typeface="Arial" panose="020B0604020202020204" pitchFamily="34" charset="0"/>
              </a:rPr>
              <a:t>.</a:t>
            </a:r>
          </a:p>
          <a:p>
            <a:pPr algn="just" defTabSz="914400" eaLnBrk="0" fontAlgn="base" hangingPunct="0">
              <a:spcBef>
                <a:spcPct val="0"/>
              </a:spcBef>
              <a:spcAft>
                <a:spcPct val="0"/>
              </a:spcAft>
              <a:buSzTx/>
            </a:pPr>
            <a:endParaRPr lang="en-US" sz="2000" dirty="0">
              <a:latin typeface="Arial" panose="020B0604020202020204" pitchFamily="34" charset="0"/>
            </a:endParaRPr>
          </a:p>
          <a:p>
            <a:pPr algn="just" defTabSz="914400" eaLnBrk="0" fontAlgn="base" hangingPunct="0">
              <a:spcBef>
                <a:spcPct val="0"/>
              </a:spcBef>
              <a:spcAft>
                <a:spcPct val="0"/>
              </a:spcAft>
              <a:buSzTx/>
            </a:pPr>
            <a:r>
              <a:rPr lang="en-US" sz="2000" dirty="0">
                <a:latin typeface="Arial" panose="020B0604020202020204" pitchFamily="34" charset="0"/>
              </a:rPr>
              <a:t>Constructor can only be invoked via the "new" operator. It can only be used once to initialize the instance constructed. </a:t>
            </a:r>
            <a:endParaRPr lang="en-US" sz="2000" dirty="0" smtClean="0">
              <a:latin typeface="Arial" panose="020B0604020202020204" pitchFamily="34" charset="0"/>
            </a:endParaRPr>
          </a:p>
          <a:p>
            <a:pPr algn="just" defTabSz="914400" eaLnBrk="0" fontAlgn="base" hangingPunct="0">
              <a:spcBef>
                <a:spcPct val="0"/>
              </a:spcBef>
              <a:spcAft>
                <a:spcPct val="0"/>
              </a:spcAft>
              <a:buSzTx/>
            </a:pPr>
            <a:endParaRPr lang="en-US" sz="2000" dirty="0">
              <a:latin typeface="Arial" panose="020B0604020202020204" pitchFamily="34" charset="0"/>
            </a:endParaRPr>
          </a:p>
          <a:p>
            <a:pPr algn="just" defTabSz="914400" eaLnBrk="0" fontAlgn="base" hangingPunct="0">
              <a:spcBef>
                <a:spcPct val="0"/>
              </a:spcBef>
              <a:spcAft>
                <a:spcPct val="0"/>
              </a:spcAft>
              <a:buSzTx/>
            </a:pPr>
            <a:r>
              <a:rPr lang="en-US" sz="2000" dirty="0">
                <a:latin typeface="Arial" panose="020B0604020202020204" pitchFamily="34" charset="0"/>
              </a:rPr>
              <a:t>You cannot call the constructor afterwards</a:t>
            </a:r>
            <a:r>
              <a:rPr lang="en-US" sz="2000" dirty="0" smtClean="0">
                <a:latin typeface="Arial" panose="020B0604020202020204" pitchFamily="34" charset="0"/>
              </a:rPr>
              <a:t>.</a:t>
            </a:r>
          </a:p>
          <a:p>
            <a:pPr algn="just" defTabSz="914400" eaLnBrk="0" fontAlgn="base" hangingPunct="0">
              <a:spcBef>
                <a:spcPct val="0"/>
              </a:spcBef>
              <a:spcAft>
                <a:spcPct val="0"/>
              </a:spcAft>
              <a:buSzTx/>
            </a:pPr>
            <a:endParaRPr lang="en-US" sz="2000" dirty="0">
              <a:latin typeface="Arial" panose="020B0604020202020204" pitchFamily="34" charset="0"/>
            </a:endParaRPr>
          </a:p>
          <a:p>
            <a:pPr algn="just" defTabSz="914400" eaLnBrk="0" fontAlgn="base" hangingPunct="0">
              <a:spcBef>
                <a:spcPct val="0"/>
              </a:spcBef>
              <a:spcAft>
                <a:spcPct val="0"/>
              </a:spcAft>
              <a:buSzTx/>
            </a:pPr>
            <a:r>
              <a:rPr lang="en-US" sz="2000" dirty="0">
                <a:latin typeface="Arial" panose="020B0604020202020204" pitchFamily="34" charset="0"/>
              </a:rPr>
              <a:t>Constructors are not inherited (to be explained later</a:t>
            </a:r>
            <a:r>
              <a:rPr lang="en-US" sz="2000" dirty="0" smtClean="0">
                <a:latin typeface="Arial" panose="020B0604020202020204" pitchFamily="34" charset="0"/>
              </a:rPr>
              <a:t>).</a:t>
            </a:r>
          </a:p>
          <a:p>
            <a:pPr algn="just" defTabSz="914400" eaLnBrk="0" fontAlgn="base" hangingPunct="0">
              <a:spcBef>
                <a:spcPct val="0"/>
              </a:spcBef>
              <a:spcAft>
                <a:spcPct val="0"/>
              </a:spcAft>
              <a:buSzTx/>
            </a:pPr>
            <a:endParaRPr lang="en-US" sz="2000" dirty="0" smtClean="0">
              <a:latin typeface="Arial" panose="020B0604020202020204" pitchFamily="34" charset="0"/>
            </a:endParaRPr>
          </a:p>
          <a:p>
            <a:pPr algn="just" defTabSz="914400" eaLnBrk="0" fontAlgn="base" hangingPunct="0">
              <a:spcBef>
                <a:spcPct val="0"/>
              </a:spcBef>
              <a:spcAft>
                <a:spcPct val="0"/>
              </a:spcAft>
              <a:buSzTx/>
            </a:pPr>
            <a:r>
              <a:rPr kumimoji="0" lang="en-US" sz="2000" b="0" i="0" u="none" strike="noStrike" cap="none" normalizeH="0" baseline="0" dirty="0" smtClean="0">
                <a:ln>
                  <a:noFill/>
                </a:ln>
                <a:solidFill>
                  <a:schemeClr val="tx1"/>
                </a:solidFill>
                <a:effectLst/>
                <a:latin typeface="Arial" panose="020B0604020202020204" pitchFamily="34" charset="0"/>
              </a:rPr>
              <a:t>A constructor with no parameter is called the </a:t>
            </a:r>
            <a:r>
              <a:rPr kumimoji="0" lang="en-US" sz="2000" b="0" i="1" u="none" strike="noStrike" cap="none" normalizeH="0" baseline="0" dirty="0" smtClean="0">
                <a:ln>
                  <a:noFill/>
                </a:ln>
                <a:solidFill>
                  <a:schemeClr val="tx1"/>
                </a:solidFill>
                <a:effectLst/>
                <a:latin typeface="Arial" panose="020B0604020202020204" pitchFamily="34" charset="0"/>
              </a:rPr>
              <a:t>default constructor</a:t>
            </a:r>
            <a:r>
              <a:rPr kumimoji="0" lang="en-US" sz="2000" b="0" i="0" u="none" strike="noStrike" cap="none" normalizeH="0" baseline="0" dirty="0" smtClean="0">
                <a:ln>
                  <a:noFill/>
                </a:ln>
                <a:solidFill>
                  <a:schemeClr val="tx1"/>
                </a:solidFill>
                <a:effectLst/>
                <a:latin typeface="Arial" panose="020B0604020202020204" pitchFamily="34" charset="0"/>
              </a:rPr>
              <a:t>, which initializes the member variables to their</a:t>
            </a:r>
            <a:r>
              <a:rPr kumimoji="0" lang="en-US" sz="2000" b="0" i="0" u="none" strike="noStrike" cap="none" normalizeH="0" dirty="0" smtClean="0">
                <a:ln>
                  <a:noFill/>
                </a:ln>
                <a:solidFill>
                  <a:schemeClr val="tx1"/>
                </a:solidFill>
                <a:effectLst/>
                <a:latin typeface="Arial" panose="020B0604020202020204" pitchFamily="34" charset="0"/>
              </a:rPr>
              <a:t> </a:t>
            </a:r>
            <a:r>
              <a:rPr kumimoji="0" lang="en-US" sz="2000" b="0" i="0" u="none" strike="noStrike" cap="none" normalizeH="0" baseline="0" dirty="0" smtClean="0">
                <a:ln>
                  <a:noFill/>
                </a:ln>
                <a:solidFill>
                  <a:schemeClr val="tx1"/>
                </a:solidFill>
                <a:effectLst/>
                <a:latin typeface="Arial" panose="020B0604020202020204" pitchFamily="34" charset="0"/>
              </a:rPr>
              <a:t>default value.</a:t>
            </a:r>
          </a:p>
        </p:txBody>
      </p:sp>
    </p:spTree>
    <p:extLst>
      <p:ext uri="{BB962C8B-B14F-4D97-AF65-F5344CB8AC3E}">
        <p14:creationId xmlns:p14="http://schemas.microsoft.com/office/powerpoint/2010/main" val="37788678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overloading</a:t>
            </a:r>
            <a:endParaRPr lang="en-US" dirty="0"/>
          </a:p>
        </p:txBody>
      </p:sp>
      <p:sp>
        <p:nvSpPr>
          <p:cNvPr id="3" name="Content Placeholder 2"/>
          <p:cNvSpPr>
            <a:spLocks noGrp="1"/>
          </p:cNvSpPr>
          <p:nvPr>
            <p:ph idx="1"/>
          </p:nvPr>
        </p:nvSpPr>
        <p:spPr/>
        <p:txBody>
          <a:bodyPr/>
          <a:lstStyle/>
          <a:p>
            <a:pPr algn="just"/>
            <a:r>
              <a:rPr lang="en-US" dirty="0"/>
              <a:t>Method overloading means that the </a:t>
            </a:r>
            <a:r>
              <a:rPr lang="en-US" i="1" dirty="0"/>
              <a:t>same method name</a:t>
            </a:r>
            <a:r>
              <a:rPr lang="en-US" dirty="0"/>
              <a:t> can have </a:t>
            </a:r>
            <a:r>
              <a:rPr lang="en-US" i="1" dirty="0"/>
              <a:t>different implementations</a:t>
            </a:r>
            <a:r>
              <a:rPr lang="en-US" dirty="0"/>
              <a:t> (versions). However, the different implementations must be distinguishable by their argument list (either the number of arguments, or the type of arguments, or their order).</a:t>
            </a:r>
          </a:p>
        </p:txBody>
      </p:sp>
      <p:pic>
        <p:nvPicPr>
          <p:cNvPr id="4" name="Picture 3"/>
          <p:cNvPicPr>
            <a:picLocks noChangeAspect="1"/>
          </p:cNvPicPr>
          <p:nvPr/>
        </p:nvPicPr>
        <p:blipFill rotWithShape="1">
          <a:blip r:embed="rId2"/>
          <a:srcRect b="69996"/>
          <a:stretch/>
        </p:blipFill>
        <p:spPr>
          <a:xfrm>
            <a:off x="2280858" y="3887788"/>
            <a:ext cx="7630283" cy="1624012"/>
          </a:xfrm>
          <a:prstGeom prst="rect">
            <a:avLst/>
          </a:prstGeom>
        </p:spPr>
      </p:pic>
    </p:spTree>
    <p:extLst>
      <p:ext uri="{BB962C8B-B14F-4D97-AF65-F5344CB8AC3E}">
        <p14:creationId xmlns:p14="http://schemas.microsoft.com/office/powerpoint/2010/main" val="35911179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toString</a:t>
            </a:r>
            <a:r>
              <a:rPr lang="en-US" dirty="0" smtClean="0"/>
              <a:t>()</a:t>
            </a:r>
            <a:endParaRPr lang="en-US" dirty="0"/>
          </a:p>
        </p:txBody>
      </p:sp>
      <p:sp>
        <p:nvSpPr>
          <p:cNvPr id="4" name="Rectangle 1"/>
          <p:cNvSpPr>
            <a:spLocks noGrp="1" noChangeArrowheads="1"/>
          </p:cNvSpPr>
          <p:nvPr>
            <p:ph idx="1"/>
          </p:nvPr>
        </p:nvSpPr>
        <p:spPr bwMode="auto">
          <a:xfrm>
            <a:off x="838200" y="2553336"/>
            <a:ext cx="10515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Bef>
                <a:spcPct val="0"/>
              </a:spcBef>
              <a:spcAft>
                <a:spcPct val="0"/>
              </a:spcAft>
            </a:pPr>
            <a:r>
              <a:rPr lang="en-US" sz="2000" dirty="0" smtClean="0">
                <a:latin typeface="Arial" panose="020B0604020202020204" pitchFamily="34" charset="0"/>
              </a:rPr>
              <a:t>Every </a:t>
            </a:r>
            <a:r>
              <a:rPr kumimoji="0" lang="en-US" sz="2000" b="0" i="0" u="none" strike="noStrike" cap="none" normalizeH="0" baseline="0" dirty="0" smtClean="0">
                <a:ln>
                  <a:noFill/>
                </a:ln>
                <a:solidFill>
                  <a:schemeClr val="tx1"/>
                </a:solidFill>
                <a:effectLst/>
                <a:latin typeface="Arial" panose="020B0604020202020204" pitchFamily="34" charset="0"/>
              </a:rPr>
              <a:t>class should have a </a:t>
            </a:r>
            <a:r>
              <a:rPr lang="en-US" sz="2000" dirty="0">
                <a:latin typeface="Arial" panose="020B0604020202020204" pitchFamily="34" charset="0"/>
              </a:rPr>
              <a:t>public method called </a:t>
            </a:r>
            <a:r>
              <a:rPr lang="en-US" sz="2000" dirty="0" err="1">
                <a:latin typeface="Arial" panose="020B0604020202020204" pitchFamily="34" charset="0"/>
              </a:rPr>
              <a:t>toString</a:t>
            </a:r>
            <a:r>
              <a:rPr lang="en-US" sz="2000" dirty="0">
                <a:latin typeface="Arial" panose="020B0604020202020204" pitchFamily="34" charset="0"/>
              </a:rPr>
              <a:t>() that returns a string description of the object. </a:t>
            </a:r>
            <a:endParaRPr lang="en-US" sz="2000" dirty="0" smtClean="0">
              <a:latin typeface="Arial" panose="020B0604020202020204" pitchFamily="34" charset="0"/>
            </a:endParaRPr>
          </a:p>
          <a:p>
            <a:pPr lvl="0" eaLnBrk="0" fontAlgn="base" hangingPunct="0">
              <a:lnSpc>
                <a:spcPct val="100000"/>
              </a:lnSpc>
              <a:spcBef>
                <a:spcPct val="0"/>
              </a:spcBef>
              <a:spcAft>
                <a:spcPct val="0"/>
              </a:spcAft>
            </a:pPr>
            <a:endParaRPr lang="en-US" sz="2000" dirty="0" smtClean="0">
              <a:latin typeface="Arial" panose="020B0604020202020204" pitchFamily="34" charset="0"/>
            </a:endParaRPr>
          </a:p>
          <a:p>
            <a:pPr lvl="0" eaLnBrk="0" fontAlgn="base" hangingPunct="0">
              <a:lnSpc>
                <a:spcPct val="100000"/>
              </a:lnSpc>
              <a:spcBef>
                <a:spcPct val="0"/>
              </a:spcBef>
              <a:spcAft>
                <a:spcPct val="0"/>
              </a:spcAft>
            </a:pPr>
            <a:r>
              <a:rPr lang="en-US" sz="2000" dirty="0" smtClean="0">
                <a:latin typeface="Arial" panose="020B0604020202020204" pitchFamily="34" charset="0"/>
              </a:rPr>
              <a:t>You </a:t>
            </a:r>
            <a:r>
              <a:rPr lang="en-US" sz="2000" dirty="0">
                <a:latin typeface="Arial" panose="020B0604020202020204" pitchFamily="34" charset="0"/>
              </a:rPr>
              <a:t>can invoke the </a:t>
            </a:r>
            <a:r>
              <a:rPr lang="en-US" sz="2000" dirty="0" err="1">
                <a:latin typeface="Arial" panose="020B0604020202020204" pitchFamily="34" charset="0"/>
              </a:rPr>
              <a:t>toString</a:t>
            </a:r>
            <a:r>
              <a:rPr lang="en-US" sz="2000" dirty="0">
                <a:latin typeface="Arial" panose="020B0604020202020204" pitchFamily="34" charset="0"/>
              </a:rPr>
              <a:t>() method explicitly by </a:t>
            </a:r>
            <a:r>
              <a:rPr lang="en-US" sz="2000" dirty="0" smtClean="0">
                <a:latin typeface="Arial" panose="020B0604020202020204" pitchFamily="34" charset="0"/>
              </a:rPr>
              <a:t>calling an </a:t>
            </a:r>
            <a:r>
              <a:rPr lang="en-US" sz="2000" dirty="0" err="1" smtClean="0">
                <a:latin typeface="Arial" panose="020B0604020202020204" pitchFamily="34" charset="0"/>
              </a:rPr>
              <a:t>InstanceName.toString</a:t>
            </a:r>
            <a:r>
              <a:rPr lang="en-US" sz="2000" dirty="0">
                <a:latin typeface="Arial" panose="020B0604020202020204" pitchFamily="34" charset="0"/>
              </a:rPr>
              <a:t>() or implicitly via </a:t>
            </a:r>
            <a:r>
              <a:rPr lang="en-US" sz="2000" dirty="0" err="1">
                <a:latin typeface="Arial" panose="020B0604020202020204" pitchFamily="34" charset="0"/>
              </a:rPr>
              <a:t>println</a:t>
            </a:r>
            <a:r>
              <a:rPr lang="en-US" sz="2000" dirty="0">
                <a:latin typeface="Arial" panose="020B0604020202020204" pitchFamily="34" charset="0"/>
              </a:rPr>
              <a:t>() or String concatenation operator '+'. </a:t>
            </a:r>
            <a:endParaRPr lang="en-US" sz="2000" dirty="0" smtClean="0">
              <a:latin typeface="Arial" panose="020B0604020202020204" pitchFamily="34" charset="0"/>
            </a:endParaRPr>
          </a:p>
          <a:p>
            <a:pPr lvl="0" eaLnBrk="0" fontAlgn="base" hangingPunct="0">
              <a:lnSpc>
                <a:spcPct val="100000"/>
              </a:lnSpc>
              <a:spcBef>
                <a:spcPct val="0"/>
              </a:spcBef>
              <a:spcAft>
                <a:spcPct val="0"/>
              </a:spcAft>
            </a:pPr>
            <a:endParaRPr lang="en-US" sz="2000" dirty="0" smtClean="0">
              <a:latin typeface="Arial" panose="020B0604020202020204" pitchFamily="34" charset="0"/>
            </a:endParaRPr>
          </a:p>
          <a:p>
            <a:pPr lvl="0" eaLnBrk="0" fontAlgn="base" hangingPunct="0">
              <a:lnSpc>
                <a:spcPct val="100000"/>
              </a:lnSpc>
              <a:spcBef>
                <a:spcPct val="0"/>
              </a:spcBef>
              <a:spcAft>
                <a:spcPct val="0"/>
              </a:spcAft>
            </a:pPr>
            <a:r>
              <a:rPr lang="en-US" sz="2000" dirty="0" smtClean="0">
                <a:latin typeface="Arial" panose="020B0604020202020204" pitchFamily="34" charset="0"/>
              </a:rPr>
              <a:t>Running </a:t>
            </a:r>
            <a:r>
              <a:rPr lang="en-US" sz="2000" dirty="0" err="1">
                <a:latin typeface="Arial" panose="020B0604020202020204" pitchFamily="34" charset="0"/>
              </a:rPr>
              <a:t>println</a:t>
            </a:r>
            <a:r>
              <a:rPr lang="en-US" sz="2000" dirty="0">
                <a:latin typeface="Arial" panose="020B0604020202020204" pitchFamily="34" charset="0"/>
              </a:rPr>
              <a:t>(</a:t>
            </a:r>
            <a:r>
              <a:rPr lang="en-US" sz="2000" dirty="0" err="1">
                <a:latin typeface="Arial" panose="020B0604020202020204" pitchFamily="34" charset="0"/>
              </a:rPr>
              <a:t>anInstance</a:t>
            </a:r>
            <a:r>
              <a:rPr lang="en-US" sz="2000" dirty="0">
                <a:latin typeface="Arial" panose="020B0604020202020204" pitchFamily="34" charset="0"/>
              </a:rPr>
              <a:t>) with an object argument invokes the </a:t>
            </a:r>
            <a:r>
              <a:rPr lang="en-US" sz="2000" dirty="0" err="1">
                <a:latin typeface="Arial" panose="020B0604020202020204" pitchFamily="34" charset="0"/>
              </a:rPr>
              <a:t>toString</a:t>
            </a:r>
            <a:r>
              <a:rPr lang="en-US" sz="2000" dirty="0">
                <a:latin typeface="Arial" panose="020B0604020202020204" pitchFamily="34" charset="0"/>
              </a:rPr>
              <a:t>() method of that instance implicitly.</a:t>
            </a:r>
          </a:p>
        </p:txBody>
      </p:sp>
    </p:spTree>
    <p:extLst>
      <p:ext uri="{BB962C8B-B14F-4D97-AF65-F5344CB8AC3E}">
        <p14:creationId xmlns:p14="http://schemas.microsoft.com/office/powerpoint/2010/main" val="39837264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by value and Copy by reference</a:t>
            </a:r>
            <a:endParaRPr lang="en-US" dirty="0"/>
          </a:p>
        </p:txBody>
      </p:sp>
      <p:sp>
        <p:nvSpPr>
          <p:cNvPr id="3" name="Content Placeholder 2"/>
          <p:cNvSpPr>
            <a:spLocks noGrp="1"/>
          </p:cNvSpPr>
          <p:nvPr>
            <p:ph idx="1"/>
          </p:nvPr>
        </p:nvSpPr>
        <p:spPr>
          <a:xfrm>
            <a:off x="0" y="1825625"/>
            <a:ext cx="12192000" cy="4817222"/>
          </a:xfrm>
        </p:spPr>
        <p:txBody>
          <a:bodyPr>
            <a:normAutofit fontScale="77500" lnSpcReduction="20000"/>
          </a:bodyPr>
          <a:lstStyle/>
          <a:p>
            <a:pPr algn="just"/>
            <a:r>
              <a:rPr lang="en-US" dirty="0"/>
              <a:t>Java stores each primitive type in a fixed amount of memory and Java directly manipulates the values for primitives. </a:t>
            </a:r>
            <a:endParaRPr lang="en-US" dirty="0" smtClean="0"/>
          </a:p>
          <a:p>
            <a:pPr algn="just"/>
            <a:endParaRPr lang="en-US" dirty="0"/>
          </a:p>
          <a:p>
            <a:pPr algn="just"/>
            <a:r>
              <a:rPr lang="en-US" dirty="0"/>
              <a:t> However, objects and arrays do not have a standard size, and they can become quite large. Therefore, Java manipulates these </a:t>
            </a:r>
            <a:r>
              <a:rPr lang="en-US" dirty="0" smtClean="0"/>
              <a:t>types </a:t>
            </a:r>
            <a:r>
              <a:rPr lang="en-US" dirty="0"/>
              <a:t>by reference. </a:t>
            </a:r>
            <a:endParaRPr lang="en-US" dirty="0" smtClean="0"/>
          </a:p>
          <a:p>
            <a:pPr algn="just"/>
            <a:endParaRPr lang="en-US" dirty="0"/>
          </a:p>
          <a:p>
            <a:pPr algn="just"/>
            <a:r>
              <a:rPr lang="en-US" dirty="0"/>
              <a:t>Although the reference types do not have a standard size, the references to reference types do have a standard size</a:t>
            </a:r>
            <a:r>
              <a:rPr lang="en-US" dirty="0" smtClean="0"/>
              <a:t>.</a:t>
            </a:r>
          </a:p>
          <a:p>
            <a:pPr algn="just"/>
            <a:endParaRPr lang="en-US" dirty="0"/>
          </a:p>
          <a:p>
            <a:pPr algn="just"/>
            <a:r>
              <a:rPr lang="en-US" dirty="0"/>
              <a:t>Reference types differ from primitives in the way values are copied and compared. </a:t>
            </a:r>
            <a:endParaRPr lang="en-US" dirty="0" smtClean="0"/>
          </a:p>
          <a:p>
            <a:pPr lvl="1" algn="just"/>
            <a:r>
              <a:rPr lang="en-US" sz="2600" dirty="0" smtClean="0"/>
              <a:t>When </a:t>
            </a:r>
            <a:r>
              <a:rPr lang="en-US" sz="2600" dirty="0"/>
              <a:t>you work with a  primitive data type, such as an integer, you are working directly with values and no Java object is involved. So the statement </a:t>
            </a:r>
            <a:r>
              <a:rPr lang="en-US" sz="2600" dirty="0">
                <a:solidFill>
                  <a:srgbClr val="00B0F0"/>
                </a:solidFill>
              </a:rPr>
              <a:t>x = y actually copies the value of y into x</a:t>
            </a:r>
            <a:r>
              <a:rPr lang="en-US" sz="2600" dirty="0"/>
              <a:t>. </a:t>
            </a:r>
          </a:p>
          <a:p>
            <a:pPr lvl="1" algn="just"/>
            <a:r>
              <a:rPr lang="en-US" sz="2600" dirty="0" smtClean="0">
                <a:solidFill>
                  <a:srgbClr val="00B0F0"/>
                </a:solidFill>
              </a:rPr>
              <a:t>When </a:t>
            </a:r>
            <a:r>
              <a:rPr lang="en-US" sz="2600" dirty="0">
                <a:solidFill>
                  <a:srgbClr val="00B0F0"/>
                </a:solidFill>
              </a:rPr>
              <a:t>you work with reference types (objects), the variable does not contain the </a:t>
            </a:r>
            <a:r>
              <a:rPr lang="en-US" sz="2600" dirty="0" smtClean="0">
                <a:solidFill>
                  <a:srgbClr val="00B0F0"/>
                </a:solidFill>
              </a:rPr>
              <a:t>object. The </a:t>
            </a:r>
            <a:r>
              <a:rPr lang="en-US" sz="2600" dirty="0">
                <a:solidFill>
                  <a:srgbClr val="00B0F0"/>
                </a:solidFill>
              </a:rPr>
              <a:t>variable is a reference to that object in memory. </a:t>
            </a:r>
          </a:p>
          <a:p>
            <a:pPr lvl="1" algn="just"/>
            <a:r>
              <a:rPr lang="en-US" sz="2600" dirty="0">
                <a:solidFill>
                  <a:srgbClr val="00B0F0"/>
                </a:solidFill>
              </a:rPr>
              <a:t> So the statement x = y does not copy the object, but only copies the reference. </a:t>
            </a:r>
            <a:r>
              <a:rPr lang="en-US" sz="2600" dirty="0" smtClean="0">
                <a:solidFill>
                  <a:srgbClr val="00B0F0"/>
                </a:solidFill>
              </a:rPr>
              <a:t>There </a:t>
            </a:r>
            <a:r>
              <a:rPr lang="en-US" sz="2600" dirty="0">
                <a:solidFill>
                  <a:srgbClr val="00B0F0"/>
                </a:solidFill>
              </a:rPr>
              <a:t>is still only one object, but it now has two references</a:t>
            </a:r>
            <a:r>
              <a:rPr lang="en-US" sz="2600" dirty="0"/>
              <a:t>. </a:t>
            </a:r>
          </a:p>
          <a:p>
            <a:pPr algn="just"/>
            <a:endParaRPr lang="en-US" dirty="0"/>
          </a:p>
        </p:txBody>
      </p:sp>
    </p:spTree>
    <p:extLst>
      <p:ext uri="{BB962C8B-B14F-4D97-AF65-F5344CB8AC3E}">
        <p14:creationId xmlns:p14="http://schemas.microsoft.com/office/powerpoint/2010/main" val="23065527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a:t>
            </a:r>
            <a:endParaRPr lang="en-US" dirty="0"/>
          </a:p>
        </p:txBody>
      </p:sp>
      <p:sp>
        <p:nvSpPr>
          <p:cNvPr id="3" name="Content Placeholder 2"/>
          <p:cNvSpPr>
            <a:spLocks noGrp="1"/>
          </p:cNvSpPr>
          <p:nvPr>
            <p:ph idx="1"/>
          </p:nvPr>
        </p:nvSpPr>
        <p:spPr/>
        <p:txBody>
          <a:bodyPr>
            <a:normAutofit/>
          </a:bodyPr>
          <a:lstStyle/>
          <a:p>
            <a:pPr algn="just"/>
            <a:r>
              <a:rPr lang="en-US" dirty="0"/>
              <a:t>In OOP, we often organize classes in hierarchy to avoid duplication and reduce redundancy. The classes in the lower hierarchy inherit all the variables (static attributes) and methods (dynamic behaviors) from the higher hierarchies. A class in the lower hierarchy is called a subclass (or derived, child, extended class). A class in the upper hierarchy is called a superclass (or base, parent class). By pulling out all the common variables and methods into the </a:t>
            </a:r>
            <a:r>
              <a:rPr lang="en-US" dirty="0" err="1"/>
              <a:t>superclasses</a:t>
            </a:r>
            <a:r>
              <a:rPr lang="en-US" dirty="0"/>
              <a:t>, and leave the specialized variables and methods in the subclasses, redundancy can be greatly reduced or eliminated as these common variables and methods do not need to be repeated in all the subclasses.</a:t>
            </a:r>
          </a:p>
        </p:txBody>
      </p:sp>
    </p:spTree>
    <p:extLst>
      <p:ext uri="{BB962C8B-B14F-4D97-AF65-F5344CB8AC3E}">
        <p14:creationId xmlns:p14="http://schemas.microsoft.com/office/powerpoint/2010/main" val="31713047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1337" y="171621"/>
            <a:ext cx="7953134" cy="6686379"/>
          </a:xfrm>
        </p:spPr>
      </p:pic>
    </p:spTree>
    <p:extLst>
      <p:ext uri="{BB962C8B-B14F-4D97-AF65-F5344CB8AC3E}">
        <p14:creationId xmlns:p14="http://schemas.microsoft.com/office/powerpoint/2010/main" val="2065202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6827"/>
            <a:ext cx="10515600" cy="1325563"/>
          </a:xfrm>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1091406"/>
            <a:ext cx="5840226" cy="3352948"/>
          </a:xfrm>
          <a:prstGeom prst="rect">
            <a:avLst/>
          </a:prstGeom>
        </p:spPr>
      </p:pic>
    </p:spTree>
    <p:extLst>
      <p:ext uri="{BB962C8B-B14F-4D97-AF65-F5344CB8AC3E}">
        <p14:creationId xmlns:p14="http://schemas.microsoft.com/office/powerpoint/2010/main" val="490468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instanceof</a:t>
            </a:r>
            <a:endParaRPr lang="en-US" dirty="0"/>
          </a:p>
        </p:txBody>
      </p:sp>
      <p:sp>
        <p:nvSpPr>
          <p:cNvPr id="3" name="Content Placeholder 2"/>
          <p:cNvSpPr>
            <a:spLocks noGrp="1"/>
          </p:cNvSpPr>
          <p:nvPr>
            <p:ph idx="1"/>
          </p:nvPr>
        </p:nvSpPr>
        <p:spPr/>
        <p:txBody>
          <a:bodyPr/>
          <a:lstStyle/>
          <a:p>
            <a:r>
              <a:rPr lang="en-US" dirty="0"/>
              <a:t>Java provides a binary operator called </a:t>
            </a:r>
            <a:r>
              <a:rPr lang="en-US" dirty="0" err="1"/>
              <a:t>instanceof</a:t>
            </a:r>
            <a:r>
              <a:rPr lang="en-US" dirty="0"/>
              <a:t> which returns true if an object is an instance of a particular class. The syntax is as follows:</a:t>
            </a:r>
          </a:p>
          <a:p>
            <a:pPr marL="0" indent="0">
              <a:buNone/>
            </a:pPr>
            <a:r>
              <a:rPr lang="en-US" dirty="0" smtClean="0"/>
              <a:t>			</a:t>
            </a:r>
            <a:r>
              <a:rPr lang="en-US" dirty="0" err="1" smtClean="0"/>
              <a:t>anObject</a:t>
            </a:r>
            <a:r>
              <a:rPr lang="en-US" dirty="0" smtClean="0">
                <a:solidFill>
                  <a:srgbClr val="00B050"/>
                </a:solidFill>
              </a:rPr>
              <a:t> </a:t>
            </a:r>
            <a:r>
              <a:rPr lang="en-US" dirty="0" err="1">
                <a:solidFill>
                  <a:srgbClr val="00B050"/>
                </a:solidFill>
              </a:rPr>
              <a:t>instanceof</a:t>
            </a:r>
            <a:r>
              <a:rPr lang="en-US" dirty="0">
                <a:solidFill>
                  <a:srgbClr val="00B050"/>
                </a:solidFill>
              </a:rPr>
              <a:t> </a:t>
            </a:r>
            <a:r>
              <a:rPr lang="en-US" dirty="0" err="1"/>
              <a:t>aClass</a:t>
            </a:r>
            <a:endParaRPr lang="en-US" dirty="0"/>
          </a:p>
          <a:p>
            <a:r>
              <a:rPr lang="en-US" dirty="0"/>
              <a:t>An instance of subclass is also an instance of its </a:t>
            </a:r>
            <a:r>
              <a:rPr lang="en-US" dirty="0" smtClean="0"/>
              <a:t>superclass.</a:t>
            </a:r>
            <a:endParaRPr lang="en-US" dirty="0"/>
          </a:p>
        </p:txBody>
      </p:sp>
    </p:spTree>
    <p:extLst>
      <p:ext uri="{BB962C8B-B14F-4D97-AF65-F5344CB8AC3E}">
        <p14:creationId xmlns:p14="http://schemas.microsoft.com/office/powerpoint/2010/main" val="16702091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smtClean="0"/>
              <a:t>Method overriding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94904" y="0"/>
            <a:ext cx="4197096" cy="4419294"/>
          </a:xfrm>
        </p:spPr>
      </p:pic>
      <p:sp>
        <p:nvSpPr>
          <p:cNvPr id="5" name="Rectangle 4"/>
          <p:cNvSpPr/>
          <p:nvPr/>
        </p:nvSpPr>
        <p:spPr>
          <a:xfrm>
            <a:off x="0" y="1434948"/>
            <a:ext cx="7994904" cy="5719514"/>
          </a:xfrm>
          <a:prstGeom prst="rect">
            <a:avLst/>
          </a:prstGeom>
        </p:spPr>
        <p:txBody>
          <a:bodyPr vert="horz" lIns="91440" tIns="45720" rIns="91440" bIns="45720" rtlCol="0">
            <a:normAutofit/>
          </a:bodyPr>
          <a:lstStyle/>
          <a:p>
            <a:pPr marL="342900" indent="-342900" algn="just" defTabSz="457200">
              <a:spcBef>
                <a:spcPts val="1000"/>
              </a:spcBef>
              <a:buClr>
                <a:schemeClr val="accent1"/>
              </a:buClr>
              <a:buSzPct val="80000"/>
              <a:buFont typeface="Wingdings 3" charset="2"/>
              <a:buChar char=""/>
            </a:pPr>
            <a:r>
              <a:rPr lang="en-US" dirty="0">
                <a:solidFill>
                  <a:schemeClr val="tx1">
                    <a:lumMod val="75000"/>
                    <a:lumOff val="25000"/>
                  </a:schemeClr>
                </a:solidFill>
              </a:rPr>
              <a:t>A subclass instance can be assigned (substituted) to a superclass' reference.</a:t>
            </a:r>
          </a:p>
          <a:p>
            <a:pPr marL="342900" indent="-342900" algn="just" defTabSz="457200">
              <a:spcBef>
                <a:spcPts val="1000"/>
              </a:spcBef>
              <a:buClr>
                <a:schemeClr val="accent1"/>
              </a:buClr>
              <a:buSzPct val="80000"/>
              <a:buFont typeface="Wingdings 3" charset="2"/>
              <a:buChar char=""/>
            </a:pPr>
            <a:r>
              <a:rPr lang="en-US" dirty="0">
                <a:solidFill>
                  <a:schemeClr val="tx1">
                    <a:lumMod val="75000"/>
                    <a:lumOff val="25000"/>
                  </a:schemeClr>
                </a:solidFill>
              </a:rPr>
              <a:t>Once substituted, we can invoke methods defined in the superclass; we cannot invoke methods defined in the subclass.</a:t>
            </a:r>
          </a:p>
          <a:p>
            <a:pPr marL="342900" indent="-342900" algn="just" defTabSz="457200">
              <a:spcBef>
                <a:spcPts val="1000"/>
              </a:spcBef>
              <a:buClr>
                <a:schemeClr val="accent1"/>
              </a:buClr>
              <a:buSzPct val="80000"/>
              <a:buFont typeface="Wingdings 3" charset="2"/>
              <a:buChar char=""/>
            </a:pPr>
            <a:r>
              <a:rPr lang="en-US" dirty="0">
                <a:solidFill>
                  <a:schemeClr val="tx1">
                    <a:lumMod val="75000"/>
                    <a:lumOff val="25000"/>
                  </a:schemeClr>
                </a:solidFill>
              </a:rPr>
              <a:t>However, if the subclass overrides inherited methods from the superclass, the subclass (overridden) versions will be invoked.</a:t>
            </a:r>
          </a:p>
          <a:p>
            <a:pPr marL="342900" indent="-342900" algn="just" defTabSz="457200">
              <a:spcBef>
                <a:spcPts val="1000"/>
              </a:spcBef>
              <a:buClr>
                <a:schemeClr val="accent1"/>
              </a:buClr>
              <a:buSzPct val="80000"/>
              <a:buFont typeface="Wingdings 3" charset="2"/>
              <a:buChar char=""/>
            </a:pPr>
            <a:r>
              <a:rPr lang="en-US" dirty="0">
                <a:solidFill>
                  <a:schemeClr val="tx1">
                    <a:lumMod val="75000"/>
                    <a:lumOff val="25000"/>
                  </a:schemeClr>
                </a:solidFill>
              </a:rPr>
              <a:t>The "@Override" is known as annotation (introduced in JDK 1.5), which asks compiler to check whether there is such a method in the superclass to be overridden. This helps greatly if you misspell the name of the method to be overridden. For example, suppose that you wish to override method </a:t>
            </a:r>
            <a:r>
              <a:rPr lang="en-US" dirty="0" err="1">
                <a:solidFill>
                  <a:schemeClr val="tx1">
                    <a:lumMod val="75000"/>
                    <a:lumOff val="25000"/>
                  </a:schemeClr>
                </a:solidFill>
              </a:rPr>
              <a:t>toString</a:t>
            </a:r>
            <a:r>
              <a:rPr lang="en-US" dirty="0">
                <a:solidFill>
                  <a:schemeClr val="tx1">
                    <a:lumMod val="75000"/>
                    <a:lumOff val="25000"/>
                  </a:schemeClr>
                </a:solidFill>
              </a:rPr>
              <a:t>() in a subclass. If @Override is not used and </a:t>
            </a:r>
            <a:r>
              <a:rPr lang="en-US" dirty="0" err="1">
                <a:solidFill>
                  <a:schemeClr val="tx1">
                    <a:lumMod val="75000"/>
                    <a:lumOff val="25000"/>
                  </a:schemeClr>
                </a:solidFill>
              </a:rPr>
              <a:t>toString</a:t>
            </a:r>
            <a:r>
              <a:rPr lang="en-US" dirty="0">
                <a:solidFill>
                  <a:schemeClr val="tx1">
                    <a:lumMod val="75000"/>
                    <a:lumOff val="25000"/>
                  </a:schemeClr>
                </a:solidFill>
              </a:rPr>
              <a:t>() is misspelled as </a:t>
            </a:r>
            <a:r>
              <a:rPr lang="en-US" dirty="0" err="1">
                <a:solidFill>
                  <a:schemeClr val="tx1">
                    <a:lumMod val="75000"/>
                    <a:lumOff val="25000"/>
                  </a:schemeClr>
                </a:solidFill>
              </a:rPr>
              <a:t>TOString</a:t>
            </a:r>
            <a:r>
              <a:rPr lang="en-US" dirty="0">
                <a:solidFill>
                  <a:schemeClr val="tx1">
                    <a:lumMod val="75000"/>
                    <a:lumOff val="25000"/>
                  </a:schemeClr>
                </a:solidFill>
              </a:rPr>
              <a:t>(), it will be treated as a new method in the subclass, instead of overriding the superclass. If @Override is used, the compiler will signal an error.</a:t>
            </a:r>
          </a:p>
          <a:p>
            <a:pPr marL="342900" indent="-342900" algn="just" defTabSz="457200">
              <a:spcBef>
                <a:spcPts val="1000"/>
              </a:spcBef>
              <a:buClr>
                <a:schemeClr val="accent1"/>
              </a:buClr>
              <a:buSzPct val="80000"/>
              <a:buFont typeface="Wingdings 3" charset="2"/>
              <a:buChar char=""/>
            </a:pPr>
            <a:r>
              <a:rPr lang="en-US" dirty="0">
                <a:solidFill>
                  <a:schemeClr val="tx1">
                    <a:lumMod val="75000"/>
                    <a:lumOff val="25000"/>
                  </a:schemeClr>
                </a:solidFill>
              </a:rPr>
              <a:t>@Override annotation is optional, but certainly nice to have.</a:t>
            </a:r>
          </a:p>
          <a:p>
            <a:pPr marL="342900" indent="-342900" algn="just" defTabSz="457200">
              <a:spcBef>
                <a:spcPts val="1000"/>
              </a:spcBef>
              <a:buClr>
                <a:schemeClr val="accent1"/>
              </a:buClr>
              <a:buSzPct val="80000"/>
              <a:buFont typeface="Wingdings 3" charset="2"/>
              <a:buChar char=""/>
            </a:pPr>
            <a:r>
              <a:rPr lang="en-US" dirty="0">
                <a:solidFill>
                  <a:schemeClr val="tx1">
                    <a:lumMod val="75000"/>
                    <a:lumOff val="25000"/>
                  </a:schemeClr>
                </a:solidFill>
              </a:rPr>
              <a:t>Annotations are not programming constructs. They have no effect on the program output. It is only used by the compiler, discarded after compilation, and not used by the runtime.</a:t>
            </a:r>
          </a:p>
        </p:txBody>
      </p:sp>
    </p:spTree>
    <p:extLst>
      <p:ext uri="{BB962C8B-B14F-4D97-AF65-F5344CB8AC3E}">
        <p14:creationId xmlns:p14="http://schemas.microsoft.com/office/powerpoint/2010/main" val="28030855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a:t>
            </a:r>
            <a:endParaRPr lang="en-US" dirty="0"/>
          </a:p>
        </p:txBody>
      </p:sp>
      <p:sp>
        <p:nvSpPr>
          <p:cNvPr id="3" name="Content Placeholder 2"/>
          <p:cNvSpPr>
            <a:spLocks noGrp="1"/>
          </p:cNvSpPr>
          <p:nvPr>
            <p:ph idx="1"/>
          </p:nvPr>
        </p:nvSpPr>
        <p:spPr>
          <a:xfrm>
            <a:off x="838200" y="1690688"/>
            <a:ext cx="10515600" cy="4679123"/>
          </a:xfrm>
        </p:spPr>
        <p:txBody>
          <a:bodyPr vert="horz" lIns="91440" tIns="45720" rIns="91440" bIns="45720" rtlCol="0">
            <a:normAutofit fontScale="70000" lnSpcReduction="20000"/>
          </a:bodyPr>
          <a:lstStyle/>
          <a:p>
            <a:pPr algn="just"/>
            <a:r>
              <a:rPr lang="en-US" dirty="0"/>
              <a:t>Recall that inside a class definition, you can use the keyword this to refer to this instance. Similarly, the keyword super refers to the superclass, which could be the immediate parent or its ancestor</a:t>
            </a:r>
            <a:r>
              <a:rPr lang="en-US" dirty="0" smtClean="0"/>
              <a:t>.</a:t>
            </a:r>
            <a:endParaRPr lang="en-US" dirty="0"/>
          </a:p>
          <a:p>
            <a:pPr algn="just"/>
            <a:r>
              <a:rPr lang="en-US" dirty="0"/>
              <a:t>The keyword super allows the subclass to access superclass' methods and variables within the subclass' definition. For example, super() and super(</a:t>
            </a:r>
            <a:r>
              <a:rPr lang="en-US" dirty="0" err="1"/>
              <a:t>argumentList</a:t>
            </a:r>
            <a:r>
              <a:rPr lang="en-US" dirty="0"/>
              <a:t>) can be used invoke the superclass’ constructor. If the subclass overrides a method inherited from its superclass, says </a:t>
            </a:r>
            <a:r>
              <a:rPr lang="en-US" dirty="0" err="1"/>
              <a:t>getArea</a:t>
            </a:r>
            <a:r>
              <a:rPr lang="en-US" dirty="0"/>
              <a:t>(), you can use </a:t>
            </a:r>
            <a:r>
              <a:rPr lang="en-US" dirty="0" err="1"/>
              <a:t>super.getArea</a:t>
            </a:r>
            <a:r>
              <a:rPr lang="en-US" dirty="0"/>
              <a:t>() to invoke the superclass' version within the subclass definition. Similarly, if your subclass hides one of the superclass' variable, you can use </a:t>
            </a:r>
            <a:r>
              <a:rPr lang="en-US" dirty="0" err="1"/>
              <a:t>super.variableName</a:t>
            </a:r>
            <a:r>
              <a:rPr lang="en-US" dirty="0"/>
              <a:t> to refer to the hidden variable within the subclass definition.</a:t>
            </a:r>
          </a:p>
          <a:p>
            <a:pPr algn="just"/>
            <a:r>
              <a:rPr lang="en-US" dirty="0"/>
              <a:t>In the body of a constructor, you can use super(</a:t>
            </a:r>
            <a:r>
              <a:rPr lang="en-US" dirty="0" err="1"/>
              <a:t>args</a:t>
            </a:r>
            <a:r>
              <a:rPr lang="en-US" dirty="0"/>
              <a:t>) to invoke a constructor of its immediate superclass. Note that super(</a:t>
            </a:r>
            <a:r>
              <a:rPr lang="en-US" dirty="0" err="1"/>
              <a:t>args</a:t>
            </a:r>
            <a:r>
              <a:rPr lang="en-US" dirty="0"/>
              <a:t>), if it is used, must be the first statement in the subclass' constructor. If it is not used in the constructor, Java compiler automatically insert a super() statement to invoke the no-</a:t>
            </a:r>
            <a:r>
              <a:rPr lang="en-US" dirty="0" err="1"/>
              <a:t>arg</a:t>
            </a:r>
            <a:r>
              <a:rPr lang="en-US" dirty="0"/>
              <a:t> constructor of its immediate superclass. This follows the fact that the parent must be born before the child can be born. You need to properly construct the </a:t>
            </a:r>
            <a:r>
              <a:rPr lang="en-US" dirty="0" err="1"/>
              <a:t>superclasses</a:t>
            </a:r>
            <a:r>
              <a:rPr lang="en-US" dirty="0"/>
              <a:t> before you can construct the subclass.</a:t>
            </a:r>
          </a:p>
          <a:p>
            <a:pPr algn="just"/>
            <a:r>
              <a:rPr lang="en-US" dirty="0"/>
              <a:t>If the immediate superclass does not have the default constructor (it defines some constructors but does not define a no-</a:t>
            </a:r>
            <a:r>
              <a:rPr lang="en-US" dirty="0" err="1"/>
              <a:t>arg</a:t>
            </a:r>
            <a:r>
              <a:rPr lang="en-US" dirty="0"/>
              <a:t> constructor), you will get a compilation error in doing a super() call.</a:t>
            </a:r>
          </a:p>
        </p:txBody>
      </p:sp>
    </p:spTree>
    <p:extLst>
      <p:ext uri="{BB962C8B-B14F-4D97-AF65-F5344CB8AC3E}">
        <p14:creationId xmlns:p14="http://schemas.microsoft.com/office/powerpoint/2010/main" val="42673086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class</a:t>
            </a:r>
            <a:endParaRPr lang="en-US" dirty="0"/>
          </a:p>
        </p:txBody>
      </p:sp>
      <p:sp>
        <p:nvSpPr>
          <p:cNvPr id="3" name="Content Placeholder 2"/>
          <p:cNvSpPr>
            <a:spLocks noGrp="1"/>
          </p:cNvSpPr>
          <p:nvPr>
            <p:ph idx="1"/>
          </p:nvPr>
        </p:nvSpPr>
        <p:spPr>
          <a:xfrm>
            <a:off x="838200" y="1341531"/>
            <a:ext cx="10515600" cy="1710951"/>
          </a:xfrm>
        </p:spPr>
        <p:txBody>
          <a:bodyPr>
            <a:normAutofit fontScale="92500"/>
          </a:bodyPr>
          <a:lstStyle/>
          <a:p>
            <a:pPr algn="just"/>
            <a:r>
              <a:rPr lang="en-US" sz="2400" dirty="0"/>
              <a:t>The Object class, defined in the </a:t>
            </a:r>
            <a:r>
              <a:rPr lang="en-US" sz="2400" dirty="0" err="1"/>
              <a:t>java.lang</a:t>
            </a:r>
            <a:r>
              <a:rPr lang="en-US" sz="2400" dirty="0"/>
              <a:t> package, defines and implements behavior common to all classes—including the ones that you write. In the Java platform, many classes derive directly from Object, other classes derive from some of those classes, and so on, forming a hierarchy of </a:t>
            </a:r>
            <a:r>
              <a:rPr lang="en-US" sz="2400" dirty="0" smtClean="0"/>
              <a:t>classes. These </a:t>
            </a:r>
            <a:r>
              <a:rPr lang="en-US" sz="2400" dirty="0"/>
              <a:t>common behaviors enable the implementation of features such as multi-threading and garbage </a:t>
            </a:r>
            <a:r>
              <a:rPr lang="en-US" sz="2400" dirty="0" smtClean="0"/>
              <a:t>collectors.</a:t>
            </a:r>
            <a:endParaRPr lang="en-US" sz="2400" dirty="0"/>
          </a:p>
        </p:txBody>
      </p:sp>
      <p:pic>
        <p:nvPicPr>
          <p:cNvPr id="4" name="Picture 3"/>
          <p:cNvPicPr>
            <a:picLocks noChangeAspect="1"/>
          </p:cNvPicPr>
          <p:nvPr/>
        </p:nvPicPr>
        <p:blipFill>
          <a:blip r:embed="rId2"/>
          <a:stretch>
            <a:fillRect/>
          </a:stretch>
        </p:blipFill>
        <p:spPr>
          <a:xfrm>
            <a:off x="2916050" y="3052482"/>
            <a:ext cx="6362350" cy="3805518"/>
          </a:xfrm>
          <a:prstGeom prst="rect">
            <a:avLst/>
          </a:prstGeom>
        </p:spPr>
      </p:pic>
    </p:spTree>
    <p:extLst>
      <p:ext uri="{BB962C8B-B14F-4D97-AF65-F5344CB8AC3E}">
        <p14:creationId xmlns:p14="http://schemas.microsoft.com/office/powerpoint/2010/main" val="34147548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03"/>
            <a:ext cx="10515600" cy="1006473"/>
          </a:xfrm>
        </p:spPr>
        <p:txBody>
          <a:bodyPr/>
          <a:lstStyle/>
          <a:p>
            <a:r>
              <a:rPr lang="en-US" dirty="0" smtClean="0"/>
              <a:t>Methods of Object class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1326126"/>
              </p:ext>
            </p:extLst>
          </p:nvPr>
        </p:nvGraphicFramePr>
        <p:xfrm>
          <a:off x="0" y="1086039"/>
          <a:ext cx="12192000" cy="5383201"/>
        </p:xfrm>
        <a:graphic>
          <a:graphicData uri="http://schemas.openxmlformats.org/drawingml/2006/table">
            <a:tbl>
              <a:tblPr>
                <a:tableStyleId>{21E4AEA4-8DFA-4A89-87EB-49C32662AFE0}</a:tableStyleId>
              </a:tblPr>
              <a:tblGrid>
                <a:gridCol w="2097741"/>
                <a:gridCol w="10094259"/>
              </a:tblGrid>
              <a:tr h="184487">
                <a:tc>
                  <a:txBody>
                    <a:bodyPr/>
                    <a:lstStyle/>
                    <a:p>
                      <a:r>
                        <a:rPr lang="en-US" sz="1900" dirty="0"/>
                        <a:t>Modifier and Type</a:t>
                      </a:r>
                    </a:p>
                  </a:txBody>
                  <a:tcPr marL="15904" marR="15904" marT="15904" marB="15904" anchor="ctr"/>
                </a:tc>
                <a:tc>
                  <a:txBody>
                    <a:bodyPr/>
                    <a:lstStyle/>
                    <a:p>
                      <a:r>
                        <a:rPr lang="en-US" sz="1900"/>
                        <a:t>Method and Description</a:t>
                      </a:r>
                    </a:p>
                  </a:txBody>
                  <a:tcPr marL="15904" marR="15904" marT="15904" marB="15904" anchor="ctr"/>
                </a:tc>
              </a:tr>
              <a:tr h="184487">
                <a:tc>
                  <a:txBody>
                    <a:bodyPr/>
                    <a:lstStyle/>
                    <a:p>
                      <a:r>
                        <a:rPr lang="en-US" sz="1900"/>
                        <a:t>protected </a:t>
                      </a:r>
                      <a:r>
                        <a:rPr lang="en-US" sz="1900">
                          <a:hlinkClick r:id="rId2" tooltip="class in java.lang"/>
                        </a:rPr>
                        <a:t>Object</a:t>
                      </a:r>
                      <a:endParaRPr lang="en-US" sz="1900"/>
                    </a:p>
                  </a:txBody>
                  <a:tcPr marL="15904" marR="15904" marT="15904" marB="15904" anchor="ctr"/>
                </a:tc>
                <a:tc>
                  <a:txBody>
                    <a:bodyPr/>
                    <a:lstStyle/>
                    <a:p>
                      <a:r>
                        <a:rPr lang="en-US" sz="1900">
                          <a:hlinkClick r:id="rId3"/>
                        </a:rPr>
                        <a:t>clone</a:t>
                      </a:r>
                      <a:r>
                        <a:rPr lang="en-US" sz="1900"/>
                        <a:t>() Creates and returns a copy of this object.</a:t>
                      </a:r>
                    </a:p>
                  </a:txBody>
                  <a:tcPr marL="15904" marR="15904" marT="15904" marB="15904" anchor="ctr"/>
                </a:tc>
              </a:tr>
              <a:tr h="337165">
                <a:tc>
                  <a:txBody>
                    <a:bodyPr/>
                    <a:lstStyle/>
                    <a:p>
                      <a:r>
                        <a:rPr lang="en-US" sz="1900"/>
                        <a:t>boolean</a:t>
                      </a:r>
                    </a:p>
                  </a:txBody>
                  <a:tcPr marL="15904" marR="15904" marT="15904" marB="15904" anchor="ctr"/>
                </a:tc>
                <a:tc>
                  <a:txBody>
                    <a:bodyPr/>
                    <a:lstStyle/>
                    <a:p>
                      <a:r>
                        <a:rPr lang="en-US" sz="1900" dirty="0">
                          <a:hlinkClick r:id="rId4"/>
                        </a:rPr>
                        <a:t>equals</a:t>
                      </a:r>
                      <a:r>
                        <a:rPr lang="en-US" sz="1900" dirty="0"/>
                        <a:t>(</a:t>
                      </a:r>
                      <a:r>
                        <a:rPr lang="en-US" sz="1900" dirty="0">
                          <a:hlinkClick r:id="rId2" tooltip="class in java.lang"/>
                        </a:rPr>
                        <a:t>Object</a:t>
                      </a:r>
                      <a:r>
                        <a:rPr lang="en-US" sz="1900" dirty="0"/>
                        <a:t> </a:t>
                      </a:r>
                      <a:r>
                        <a:rPr lang="en-US" sz="1900" dirty="0" err="1"/>
                        <a:t>obj</a:t>
                      </a:r>
                      <a:r>
                        <a:rPr lang="en-US" sz="1900" dirty="0"/>
                        <a:t>) Indicates whether some other object is "equal to" this one.</a:t>
                      </a:r>
                    </a:p>
                  </a:txBody>
                  <a:tcPr marL="15904" marR="15904" marT="15904" marB="15904" anchor="ctr"/>
                </a:tc>
              </a:tr>
              <a:tr h="489844">
                <a:tc>
                  <a:txBody>
                    <a:bodyPr/>
                    <a:lstStyle/>
                    <a:p>
                      <a:r>
                        <a:rPr lang="en-US" sz="1900"/>
                        <a:t>protected void</a:t>
                      </a:r>
                    </a:p>
                  </a:txBody>
                  <a:tcPr marL="15904" marR="15904" marT="15904" marB="15904" anchor="ctr"/>
                </a:tc>
                <a:tc>
                  <a:txBody>
                    <a:bodyPr/>
                    <a:lstStyle/>
                    <a:p>
                      <a:r>
                        <a:rPr lang="en-US" sz="1900">
                          <a:hlinkClick r:id="rId5"/>
                        </a:rPr>
                        <a:t>finalize</a:t>
                      </a:r>
                      <a:r>
                        <a:rPr lang="en-US" sz="1900"/>
                        <a:t>() Called by the garbage collector on an object when garbage collection determines that there are no more references to the object.</a:t>
                      </a:r>
                    </a:p>
                  </a:txBody>
                  <a:tcPr marL="15904" marR="15904" marT="15904" marB="15904" anchor="ctr"/>
                </a:tc>
              </a:tr>
              <a:tr h="184487">
                <a:tc>
                  <a:txBody>
                    <a:bodyPr/>
                    <a:lstStyle/>
                    <a:p>
                      <a:r>
                        <a:rPr lang="en-US" sz="1900">
                          <a:hlinkClick r:id="rId6" tooltip="class in java.lang"/>
                        </a:rPr>
                        <a:t>Class</a:t>
                      </a:r>
                      <a:r>
                        <a:rPr lang="en-US" sz="1900"/>
                        <a:t>&lt;?&gt;</a:t>
                      </a:r>
                    </a:p>
                  </a:txBody>
                  <a:tcPr marL="15904" marR="15904" marT="15904" marB="15904" anchor="ctr"/>
                </a:tc>
                <a:tc>
                  <a:txBody>
                    <a:bodyPr/>
                    <a:lstStyle/>
                    <a:p>
                      <a:r>
                        <a:rPr lang="en-US" sz="1900">
                          <a:hlinkClick r:id="rId7"/>
                        </a:rPr>
                        <a:t>getClass</a:t>
                      </a:r>
                      <a:r>
                        <a:rPr lang="en-US" sz="1900"/>
                        <a:t>() Returns the runtime class of this Object.</a:t>
                      </a:r>
                    </a:p>
                  </a:txBody>
                  <a:tcPr marL="15904" marR="15904" marT="15904" marB="15904" anchor="ctr"/>
                </a:tc>
              </a:tr>
              <a:tr h="184487">
                <a:tc>
                  <a:txBody>
                    <a:bodyPr/>
                    <a:lstStyle/>
                    <a:p>
                      <a:r>
                        <a:rPr lang="en-US" sz="1900"/>
                        <a:t>int</a:t>
                      </a:r>
                    </a:p>
                  </a:txBody>
                  <a:tcPr marL="15904" marR="15904" marT="15904" marB="15904" anchor="ctr"/>
                </a:tc>
                <a:tc>
                  <a:txBody>
                    <a:bodyPr/>
                    <a:lstStyle/>
                    <a:p>
                      <a:r>
                        <a:rPr lang="en-US" sz="1900">
                          <a:hlinkClick r:id="rId8"/>
                        </a:rPr>
                        <a:t>hashCode</a:t>
                      </a:r>
                      <a:r>
                        <a:rPr lang="en-US" sz="1900"/>
                        <a:t>() Returns a hash code value for the object.</a:t>
                      </a:r>
                    </a:p>
                  </a:txBody>
                  <a:tcPr marL="15904" marR="15904" marT="15904" marB="15904" anchor="ctr"/>
                </a:tc>
              </a:tr>
              <a:tr h="337165">
                <a:tc>
                  <a:txBody>
                    <a:bodyPr/>
                    <a:lstStyle/>
                    <a:p>
                      <a:r>
                        <a:rPr lang="en-US" sz="1900" dirty="0"/>
                        <a:t>void</a:t>
                      </a:r>
                    </a:p>
                  </a:txBody>
                  <a:tcPr marL="15904" marR="15904" marT="15904" marB="15904" anchor="ctr"/>
                </a:tc>
                <a:tc>
                  <a:txBody>
                    <a:bodyPr/>
                    <a:lstStyle/>
                    <a:p>
                      <a:r>
                        <a:rPr lang="en-US" sz="1900">
                          <a:hlinkClick r:id="rId9"/>
                        </a:rPr>
                        <a:t>notify</a:t>
                      </a:r>
                      <a:r>
                        <a:rPr lang="en-US" sz="1900"/>
                        <a:t>() Wakes up a single thread that is waiting on this object's monitor.</a:t>
                      </a:r>
                    </a:p>
                  </a:txBody>
                  <a:tcPr marL="15904" marR="15904" marT="15904" marB="15904" anchor="ctr"/>
                </a:tc>
              </a:tr>
              <a:tr h="337165">
                <a:tc>
                  <a:txBody>
                    <a:bodyPr/>
                    <a:lstStyle/>
                    <a:p>
                      <a:r>
                        <a:rPr lang="en-US" sz="1900"/>
                        <a:t>void</a:t>
                      </a:r>
                    </a:p>
                  </a:txBody>
                  <a:tcPr marL="15904" marR="15904" marT="15904" marB="15904" anchor="ctr"/>
                </a:tc>
                <a:tc>
                  <a:txBody>
                    <a:bodyPr/>
                    <a:lstStyle/>
                    <a:p>
                      <a:r>
                        <a:rPr lang="en-US" sz="1900">
                          <a:hlinkClick r:id="rId10"/>
                        </a:rPr>
                        <a:t>notifyAll</a:t>
                      </a:r>
                      <a:r>
                        <a:rPr lang="en-US" sz="1900"/>
                        <a:t>() Wakes up all threads that are waiting on this object's monitor.</a:t>
                      </a:r>
                    </a:p>
                  </a:txBody>
                  <a:tcPr marL="15904" marR="15904" marT="15904" marB="15904" anchor="ctr"/>
                </a:tc>
              </a:tr>
              <a:tr h="184487">
                <a:tc>
                  <a:txBody>
                    <a:bodyPr/>
                    <a:lstStyle/>
                    <a:p>
                      <a:r>
                        <a:rPr lang="en-US" sz="1900">
                          <a:hlinkClick r:id="rId11" tooltip="class in java.lang"/>
                        </a:rPr>
                        <a:t>String</a:t>
                      </a:r>
                      <a:endParaRPr lang="en-US" sz="1900"/>
                    </a:p>
                  </a:txBody>
                  <a:tcPr marL="15904" marR="15904" marT="15904" marB="15904" anchor="ctr"/>
                </a:tc>
                <a:tc>
                  <a:txBody>
                    <a:bodyPr/>
                    <a:lstStyle/>
                    <a:p>
                      <a:r>
                        <a:rPr lang="en-US" sz="1900">
                          <a:hlinkClick r:id="rId12"/>
                        </a:rPr>
                        <a:t>toString</a:t>
                      </a:r>
                      <a:r>
                        <a:rPr lang="en-US" sz="1900"/>
                        <a:t>() Returns a string representation of the object.</a:t>
                      </a:r>
                    </a:p>
                  </a:txBody>
                  <a:tcPr marL="15904" marR="15904" marT="15904" marB="15904" anchor="ctr"/>
                </a:tc>
              </a:tr>
              <a:tr h="489844">
                <a:tc>
                  <a:txBody>
                    <a:bodyPr/>
                    <a:lstStyle/>
                    <a:p>
                      <a:r>
                        <a:rPr lang="en-US" sz="1900"/>
                        <a:t>void</a:t>
                      </a:r>
                    </a:p>
                  </a:txBody>
                  <a:tcPr marL="15904" marR="15904" marT="15904" marB="15904" anchor="ctr"/>
                </a:tc>
                <a:tc>
                  <a:txBody>
                    <a:bodyPr/>
                    <a:lstStyle/>
                    <a:p>
                      <a:r>
                        <a:rPr lang="en-US" sz="1900">
                          <a:hlinkClick r:id="rId13"/>
                        </a:rPr>
                        <a:t>wait</a:t>
                      </a:r>
                      <a:r>
                        <a:rPr lang="en-US" sz="1900"/>
                        <a:t>() Causes the current thread to wait until another thread invokes the </a:t>
                      </a:r>
                      <a:r>
                        <a:rPr lang="en-US" sz="1900">
                          <a:hlinkClick r:id="rId9"/>
                        </a:rPr>
                        <a:t>notify()</a:t>
                      </a:r>
                      <a:r>
                        <a:rPr lang="en-US" sz="1900"/>
                        <a:t> method or the </a:t>
                      </a:r>
                      <a:r>
                        <a:rPr lang="en-US" sz="1900">
                          <a:hlinkClick r:id="rId10"/>
                        </a:rPr>
                        <a:t>notifyAll()</a:t>
                      </a:r>
                      <a:r>
                        <a:rPr lang="en-US" sz="1900"/>
                        <a:t> method for this object.</a:t>
                      </a:r>
                    </a:p>
                  </a:txBody>
                  <a:tcPr marL="15904" marR="15904" marT="15904" marB="15904" anchor="ctr"/>
                </a:tc>
              </a:tr>
              <a:tr h="642522">
                <a:tc>
                  <a:txBody>
                    <a:bodyPr/>
                    <a:lstStyle/>
                    <a:p>
                      <a:r>
                        <a:rPr lang="en-US" sz="1900"/>
                        <a:t>void</a:t>
                      </a:r>
                    </a:p>
                  </a:txBody>
                  <a:tcPr marL="15904" marR="15904" marT="15904" marB="15904" anchor="ctr"/>
                </a:tc>
                <a:tc>
                  <a:txBody>
                    <a:bodyPr/>
                    <a:lstStyle/>
                    <a:p>
                      <a:r>
                        <a:rPr lang="en-US" sz="1900">
                          <a:hlinkClick r:id="rId14"/>
                        </a:rPr>
                        <a:t>wait</a:t>
                      </a:r>
                      <a:r>
                        <a:rPr lang="en-US" sz="1900"/>
                        <a:t>(long timeout) Causes the current thread to wait until either another thread invokes the </a:t>
                      </a:r>
                      <a:r>
                        <a:rPr lang="en-US" sz="1900">
                          <a:hlinkClick r:id="rId9"/>
                        </a:rPr>
                        <a:t>notify()</a:t>
                      </a:r>
                      <a:r>
                        <a:rPr lang="en-US" sz="1900"/>
                        <a:t> method or the </a:t>
                      </a:r>
                      <a:r>
                        <a:rPr lang="en-US" sz="1900">
                          <a:hlinkClick r:id="rId10"/>
                        </a:rPr>
                        <a:t>notifyAll()</a:t>
                      </a:r>
                      <a:r>
                        <a:rPr lang="en-US" sz="1900"/>
                        <a:t> method for this object, or a specified amount of time has elapsed.</a:t>
                      </a:r>
                    </a:p>
                  </a:txBody>
                  <a:tcPr marL="15904" marR="15904" marT="15904" marB="15904" anchor="ctr"/>
                </a:tc>
              </a:tr>
              <a:tr h="795201">
                <a:tc>
                  <a:txBody>
                    <a:bodyPr/>
                    <a:lstStyle/>
                    <a:p>
                      <a:r>
                        <a:rPr lang="en-US" sz="1900"/>
                        <a:t>void</a:t>
                      </a:r>
                    </a:p>
                  </a:txBody>
                  <a:tcPr marL="15904" marR="15904" marT="15904" marB="15904" anchor="ctr"/>
                </a:tc>
                <a:tc>
                  <a:txBody>
                    <a:bodyPr/>
                    <a:lstStyle/>
                    <a:p>
                      <a:r>
                        <a:rPr lang="en-US" sz="1900" dirty="0">
                          <a:hlinkClick r:id="rId15"/>
                        </a:rPr>
                        <a:t>wait</a:t>
                      </a:r>
                      <a:r>
                        <a:rPr lang="en-US" sz="1900" dirty="0"/>
                        <a:t>(long timeout, </a:t>
                      </a:r>
                      <a:r>
                        <a:rPr lang="en-US" sz="1900" dirty="0" err="1"/>
                        <a:t>int</a:t>
                      </a:r>
                      <a:r>
                        <a:rPr lang="en-US" sz="1900" dirty="0"/>
                        <a:t> </a:t>
                      </a:r>
                      <a:r>
                        <a:rPr lang="en-US" sz="1900" dirty="0" err="1"/>
                        <a:t>nanos</a:t>
                      </a:r>
                      <a:r>
                        <a:rPr lang="en-US" sz="1900" dirty="0"/>
                        <a:t>) Causes the current thread to wait until another thread invokes the </a:t>
                      </a:r>
                      <a:r>
                        <a:rPr lang="en-US" sz="1900" dirty="0">
                          <a:hlinkClick r:id="rId9"/>
                        </a:rPr>
                        <a:t>notify()</a:t>
                      </a:r>
                      <a:r>
                        <a:rPr lang="en-US" sz="1900" dirty="0"/>
                        <a:t> method or the </a:t>
                      </a:r>
                      <a:r>
                        <a:rPr lang="en-US" sz="1900" dirty="0" err="1">
                          <a:hlinkClick r:id="rId10"/>
                        </a:rPr>
                        <a:t>notifyAll</a:t>
                      </a:r>
                      <a:r>
                        <a:rPr lang="en-US" sz="1900" dirty="0">
                          <a:hlinkClick r:id="rId10"/>
                        </a:rPr>
                        <a:t>()</a:t>
                      </a:r>
                      <a:r>
                        <a:rPr lang="en-US" sz="1900" dirty="0"/>
                        <a:t> method for this object, or some other thread interrupts the current thread, or a certain amount of real time has elapsed.</a:t>
                      </a:r>
                    </a:p>
                  </a:txBody>
                  <a:tcPr marL="15904" marR="15904" marT="15904" marB="15904" anchor="ctr"/>
                </a:tc>
              </a:tr>
            </a:tbl>
          </a:graphicData>
        </a:graphic>
      </p:graphicFrame>
    </p:spTree>
    <p:extLst>
      <p:ext uri="{BB962C8B-B14F-4D97-AF65-F5344CB8AC3E}">
        <p14:creationId xmlns:p14="http://schemas.microsoft.com/office/powerpoint/2010/main" val="21707307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finalize()</a:t>
            </a:r>
            <a:endParaRPr lang="en-US" dirty="0"/>
          </a:p>
        </p:txBody>
      </p:sp>
      <p:sp>
        <p:nvSpPr>
          <p:cNvPr id="3" name="Content Placeholder 2"/>
          <p:cNvSpPr>
            <a:spLocks noGrp="1"/>
          </p:cNvSpPr>
          <p:nvPr>
            <p:ph idx="1"/>
          </p:nvPr>
        </p:nvSpPr>
        <p:spPr>
          <a:xfrm>
            <a:off x="0" y="1825625"/>
            <a:ext cx="12192000" cy="4351338"/>
          </a:xfrm>
        </p:spPr>
        <p:txBody>
          <a:bodyPr>
            <a:normAutofit fontScale="70000" lnSpcReduction="20000"/>
          </a:bodyPr>
          <a:lstStyle/>
          <a:p>
            <a:pPr algn="just"/>
            <a:r>
              <a:rPr lang="en-US" dirty="0"/>
              <a:t>finalize() is called before Garbage collector reclaim the Object, its last chance for any object to perform cleanup activity i.e. releasing any system resources held, closing connection if open etc. </a:t>
            </a:r>
            <a:endParaRPr lang="en-US" dirty="0" smtClean="0"/>
          </a:p>
          <a:p>
            <a:pPr algn="just"/>
            <a:r>
              <a:rPr lang="en-US" dirty="0" smtClean="0"/>
              <a:t>Main </a:t>
            </a:r>
            <a:r>
              <a:rPr lang="en-US" dirty="0"/>
              <a:t>issue with finalize method in java is its not guaranteed by JLS that it will be called by Garbage collector or exactly when it will be called, for example an object may wait indefinitely after becoming eligible for garbage collection and before its finalize() method gets called. </a:t>
            </a:r>
            <a:endParaRPr lang="en-US" dirty="0" smtClean="0"/>
          </a:p>
          <a:p>
            <a:pPr algn="just"/>
            <a:r>
              <a:rPr lang="en-US" dirty="0"/>
              <a:t>S</a:t>
            </a:r>
            <a:r>
              <a:rPr lang="en-US" dirty="0" smtClean="0"/>
              <a:t>imilarly </a:t>
            </a:r>
            <a:r>
              <a:rPr lang="en-US" dirty="0"/>
              <a:t>even after finalize gets called its not guaranteed it will be immediately collected. </a:t>
            </a:r>
            <a:endParaRPr lang="en-US" dirty="0" smtClean="0"/>
          </a:p>
          <a:p>
            <a:pPr algn="just"/>
            <a:r>
              <a:rPr lang="en-US" dirty="0" smtClean="0"/>
              <a:t>Because </a:t>
            </a:r>
            <a:r>
              <a:rPr lang="en-US" dirty="0"/>
              <a:t>of above reason it make no sense to use finalize method for releasing critical resources or perform any time critical activity inside </a:t>
            </a:r>
            <a:r>
              <a:rPr lang="en-US" dirty="0" smtClean="0"/>
              <a:t>finalize</a:t>
            </a:r>
          </a:p>
          <a:p>
            <a:pPr algn="just"/>
            <a:r>
              <a:rPr lang="en-US" dirty="0"/>
              <a:t>finalize method is called by garbage collection thread before collecting object and </a:t>
            </a:r>
            <a:r>
              <a:rPr lang="en-US" dirty="0" smtClean="0"/>
              <a:t>it is </a:t>
            </a:r>
            <a:r>
              <a:rPr lang="en-US" dirty="0"/>
              <a:t>not intended to be called like normal method</a:t>
            </a:r>
            <a:r>
              <a:rPr lang="en-US" dirty="0" smtClean="0"/>
              <a:t>.</a:t>
            </a:r>
            <a:endParaRPr lang="en-US" dirty="0"/>
          </a:p>
          <a:p>
            <a:pPr algn="just"/>
            <a:r>
              <a:rPr lang="en-US" dirty="0"/>
              <a:t>There is one way you can guarantee running of finalize method by calling </a:t>
            </a:r>
            <a:r>
              <a:rPr lang="en-US" dirty="0" err="1"/>
              <a:t>System.runFinalization</a:t>
            </a:r>
            <a:r>
              <a:rPr lang="en-US" dirty="0"/>
              <a:t>() </a:t>
            </a:r>
            <a:r>
              <a:rPr lang="en-US" dirty="0" smtClean="0"/>
              <a:t>and </a:t>
            </a:r>
            <a:r>
              <a:rPr lang="en-US" dirty="0" err="1" smtClean="0"/>
              <a:t>Runtime.getRuntime</a:t>
            </a:r>
            <a:r>
              <a:rPr lang="en-US" dirty="0"/>
              <a:t>().</a:t>
            </a:r>
            <a:r>
              <a:rPr lang="en-US" dirty="0" err="1"/>
              <a:t>runFinalization</a:t>
            </a:r>
            <a:r>
              <a:rPr lang="en-US" dirty="0"/>
              <a:t>(). These methods ensures that JVM call finalize() method of all object which are eligible for garbage collection and whose finalize has not yet called.</a:t>
            </a:r>
          </a:p>
          <a:p>
            <a:pPr algn="just"/>
            <a:r>
              <a:rPr lang="en-US" dirty="0"/>
              <a:t>Any Exception thrown by finalize method is ignored by GC thread and it will not be propagated further, in fact I doubt if you find any trace of it.</a:t>
            </a:r>
          </a:p>
          <a:p>
            <a:pPr marL="0" indent="0" algn="just">
              <a:buNone/>
            </a:pPr>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296884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finalize()</a:t>
            </a:r>
            <a:endParaRPr lang="en-US" dirty="0"/>
          </a:p>
        </p:txBody>
      </p:sp>
      <p:sp>
        <p:nvSpPr>
          <p:cNvPr id="3" name="Content Placeholder 2"/>
          <p:cNvSpPr>
            <a:spLocks noGrp="1"/>
          </p:cNvSpPr>
          <p:nvPr>
            <p:ph idx="1"/>
          </p:nvPr>
        </p:nvSpPr>
        <p:spPr/>
        <p:txBody>
          <a:bodyPr>
            <a:normAutofit/>
          </a:bodyPr>
          <a:lstStyle/>
          <a:p>
            <a:pPr algn="just"/>
            <a:r>
              <a:rPr lang="en-US" dirty="0"/>
              <a:t>One of the most important point of finalize method is that its not automatically chained like constructors. If you are overriding finalize method </a:t>
            </a:r>
            <a:r>
              <a:rPr lang="en-US" dirty="0" smtClean="0"/>
              <a:t>then </a:t>
            </a:r>
            <a:r>
              <a:rPr lang="en-US" dirty="0"/>
              <a:t>its your responsibility to call finalize() method of super-class, if you forgot to call then finalize of super class will never be called. </a:t>
            </a:r>
            <a:endParaRPr lang="en-US" dirty="0" smtClean="0"/>
          </a:p>
          <a:p>
            <a:pPr algn="just"/>
            <a:r>
              <a:rPr lang="en-US" dirty="0" smtClean="0"/>
              <a:t>Best </a:t>
            </a:r>
            <a:r>
              <a:rPr lang="en-US" dirty="0"/>
              <a:t>way to call super class finalize method is to call them in finally block as shown in below example. this will </a:t>
            </a:r>
            <a:r>
              <a:rPr lang="en-US" dirty="0" smtClean="0"/>
              <a:t>guarantee </a:t>
            </a:r>
            <a:r>
              <a:rPr lang="en-US" dirty="0"/>
              <a:t>that finalize of parent class will be called in all condition except when JVM exits</a:t>
            </a:r>
          </a:p>
          <a:p>
            <a:pPr algn="just"/>
            <a:endParaRPr lang="en-US" dirty="0"/>
          </a:p>
          <a:p>
            <a:pPr algn="just"/>
            <a:endParaRPr lang="en-US" dirty="0"/>
          </a:p>
        </p:txBody>
      </p:sp>
    </p:spTree>
    <p:extLst>
      <p:ext uri="{BB962C8B-B14F-4D97-AF65-F5344CB8AC3E}">
        <p14:creationId xmlns:p14="http://schemas.microsoft.com/office/powerpoint/2010/main" val="3347204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 and variable hiding</a:t>
            </a:r>
            <a:endParaRPr lang="en-US" dirty="0"/>
          </a:p>
        </p:txBody>
      </p:sp>
      <p:sp>
        <p:nvSpPr>
          <p:cNvPr id="3" name="Content Placeholder 2"/>
          <p:cNvSpPr>
            <a:spLocks noGrp="1"/>
          </p:cNvSpPr>
          <p:nvPr>
            <p:ph idx="1"/>
          </p:nvPr>
        </p:nvSpPr>
        <p:spPr/>
        <p:txBody>
          <a:bodyPr/>
          <a:lstStyle/>
          <a:p>
            <a:pPr algn="just"/>
            <a:r>
              <a:rPr lang="en-US" dirty="0"/>
              <a:t>A subclass inherits all the member variables and methods from its </a:t>
            </a:r>
            <a:r>
              <a:rPr lang="en-US" dirty="0" err="1"/>
              <a:t>superclasses</a:t>
            </a:r>
            <a:r>
              <a:rPr lang="en-US" dirty="0"/>
              <a:t> (the immediate parent and all its ancestors). It can use the inherited methods and variables as they are. It may also override an inherited method by providing its own version, or hide an inherited variable by defining a variable of the same name.</a:t>
            </a:r>
          </a:p>
        </p:txBody>
      </p:sp>
    </p:spTree>
    <p:extLst>
      <p:ext uri="{BB962C8B-B14F-4D97-AF65-F5344CB8AC3E}">
        <p14:creationId xmlns:p14="http://schemas.microsoft.com/office/powerpoint/2010/main" val="6056925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Upcasting</a:t>
            </a:r>
            <a:endParaRPr lang="en-US" dirty="0"/>
          </a:p>
        </p:txBody>
      </p:sp>
      <p:sp>
        <p:nvSpPr>
          <p:cNvPr id="3" name="Content Placeholder 2"/>
          <p:cNvSpPr>
            <a:spLocks noGrp="1"/>
          </p:cNvSpPr>
          <p:nvPr>
            <p:ph idx="1"/>
          </p:nvPr>
        </p:nvSpPr>
        <p:spPr/>
        <p:txBody>
          <a:bodyPr/>
          <a:lstStyle/>
          <a:p>
            <a:pPr algn="just"/>
            <a:r>
              <a:rPr lang="en-US" dirty="0"/>
              <a:t>Substituting a subclass instance for its superclass is called "</a:t>
            </a:r>
            <a:r>
              <a:rPr lang="en-US" dirty="0" err="1"/>
              <a:t>upcasting</a:t>
            </a:r>
            <a:r>
              <a:rPr lang="en-US" dirty="0"/>
              <a:t>". This is because, in a UML class diagram, subclass is often drawn below its superclass. </a:t>
            </a:r>
            <a:r>
              <a:rPr lang="en-US" dirty="0" err="1"/>
              <a:t>Upcasting</a:t>
            </a:r>
            <a:r>
              <a:rPr lang="en-US" dirty="0"/>
              <a:t> is always safe because a subclass instance possesses all the properties of its superclass and can do whatever its superclass can do. The compiler checks for valid </a:t>
            </a:r>
            <a:r>
              <a:rPr lang="en-US" dirty="0" err="1"/>
              <a:t>upcasting</a:t>
            </a:r>
            <a:r>
              <a:rPr lang="en-US" dirty="0"/>
              <a:t> and issues error "incompatible types" otherwise.</a:t>
            </a:r>
          </a:p>
        </p:txBody>
      </p:sp>
      <p:sp>
        <p:nvSpPr>
          <p:cNvPr id="4" name="Rectangle 3"/>
          <p:cNvSpPr/>
          <p:nvPr/>
        </p:nvSpPr>
        <p:spPr>
          <a:xfrm>
            <a:off x="1705356" y="4706404"/>
            <a:ext cx="8781288" cy="646331"/>
          </a:xfrm>
          <a:prstGeom prst="rect">
            <a:avLst/>
          </a:prstGeom>
        </p:spPr>
        <p:txBody>
          <a:bodyPr wrap="square">
            <a:spAutoFit/>
          </a:bodyPr>
          <a:lstStyle/>
          <a:p>
            <a:r>
              <a:rPr lang="en-US" dirty="0"/>
              <a:t>Circle c1 = new Cylinder();  // Compiler checks to ensure that R-value is a subclass of L-value.</a:t>
            </a:r>
          </a:p>
          <a:p>
            <a:r>
              <a:rPr lang="en-US" dirty="0"/>
              <a:t>Circle c2 = new String();    // Compilation error: incompatible types</a:t>
            </a:r>
          </a:p>
        </p:txBody>
      </p:sp>
    </p:spTree>
    <p:extLst>
      <p:ext uri="{BB962C8B-B14F-4D97-AF65-F5344CB8AC3E}">
        <p14:creationId xmlns:p14="http://schemas.microsoft.com/office/powerpoint/2010/main" val="42672507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Downcasting</a:t>
            </a:r>
            <a:endParaRPr lang="en-US" dirty="0"/>
          </a:p>
        </p:txBody>
      </p:sp>
      <p:sp>
        <p:nvSpPr>
          <p:cNvPr id="3" name="Content Placeholder 2"/>
          <p:cNvSpPr>
            <a:spLocks noGrp="1"/>
          </p:cNvSpPr>
          <p:nvPr>
            <p:ph idx="1"/>
          </p:nvPr>
        </p:nvSpPr>
        <p:spPr>
          <a:xfrm>
            <a:off x="231648" y="1825625"/>
            <a:ext cx="11740896" cy="3197479"/>
          </a:xfrm>
        </p:spPr>
        <p:txBody>
          <a:bodyPr>
            <a:normAutofit fontScale="92500" lnSpcReduction="10000"/>
          </a:bodyPr>
          <a:lstStyle/>
          <a:p>
            <a:pPr algn="just"/>
            <a:r>
              <a:rPr lang="en-US" dirty="0"/>
              <a:t>Substituting a subclass instance for its superclass is called "</a:t>
            </a:r>
            <a:r>
              <a:rPr lang="en-US" dirty="0" err="1"/>
              <a:t>upcasting</a:t>
            </a:r>
            <a:r>
              <a:rPr lang="en-US" dirty="0"/>
              <a:t>". You can revert a substituted instance back to a subclass reference. This is called "</a:t>
            </a:r>
            <a:r>
              <a:rPr lang="en-US" i="1" dirty="0" err="1" smtClean="0"/>
              <a:t>downcasting</a:t>
            </a:r>
            <a:r>
              <a:rPr lang="en-US" dirty="0"/>
              <a:t>". </a:t>
            </a:r>
            <a:endParaRPr lang="en-US" dirty="0" smtClean="0"/>
          </a:p>
          <a:p>
            <a:pPr algn="just"/>
            <a:r>
              <a:rPr lang="en-US" dirty="0" err="1"/>
              <a:t>Downcasting</a:t>
            </a:r>
            <a:r>
              <a:rPr lang="en-US" dirty="0"/>
              <a:t> requires explicit type casting operator in the form of prefix operator (new-type). </a:t>
            </a:r>
            <a:r>
              <a:rPr lang="en-US" dirty="0" err="1"/>
              <a:t>Downcasting</a:t>
            </a:r>
            <a:r>
              <a:rPr lang="en-US" dirty="0"/>
              <a:t> is not always safe, and throws a runtime </a:t>
            </a:r>
            <a:r>
              <a:rPr lang="en-US" dirty="0" err="1"/>
              <a:t>ClassCastException</a:t>
            </a:r>
            <a:r>
              <a:rPr lang="en-US" dirty="0"/>
              <a:t> if the instance to be </a:t>
            </a:r>
            <a:r>
              <a:rPr lang="en-US" dirty="0" err="1"/>
              <a:t>downcasted</a:t>
            </a:r>
            <a:r>
              <a:rPr lang="en-US" dirty="0"/>
              <a:t> does not belong to the correct subclass. A subclass object can be substituted for its superclass, but the reverse is not true. Compiler may not be able to detect error in explicit cast, which will be detected only at runtime.</a:t>
            </a:r>
            <a:endParaRPr lang="en-US" dirty="0" smtClean="0"/>
          </a:p>
        </p:txBody>
      </p:sp>
      <p:sp>
        <p:nvSpPr>
          <p:cNvPr id="4" name="Rectangle 3"/>
          <p:cNvSpPr/>
          <p:nvPr/>
        </p:nvSpPr>
        <p:spPr>
          <a:xfrm>
            <a:off x="457200" y="5023104"/>
            <a:ext cx="11277600" cy="1200329"/>
          </a:xfrm>
          <a:prstGeom prst="rect">
            <a:avLst/>
          </a:prstGeom>
        </p:spPr>
        <p:txBody>
          <a:bodyPr wrap="square">
            <a:spAutoFit/>
          </a:bodyPr>
          <a:lstStyle/>
          <a:p>
            <a:r>
              <a:rPr lang="en-US" dirty="0" smtClean="0"/>
              <a:t>Circle </a:t>
            </a:r>
            <a:r>
              <a:rPr lang="en-US" dirty="0"/>
              <a:t>c1 = new Cylinder(5.0);         // </a:t>
            </a:r>
            <a:r>
              <a:rPr lang="en-US" dirty="0" err="1"/>
              <a:t>upcast</a:t>
            </a:r>
            <a:r>
              <a:rPr lang="en-US" dirty="0"/>
              <a:t> is safe</a:t>
            </a:r>
          </a:p>
          <a:p>
            <a:r>
              <a:rPr lang="en-US" dirty="0"/>
              <a:t>Cylinder </a:t>
            </a:r>
            <a:r>
              <a:rPr lang="en-US" dirty="0" err="1"/>
              <a:t>aCylinder</a:t>
            </a:r>
            <a:r>
              <a:rPr lang="en-US" dirty="0"/>
              <a:t> = (Cylinder) c1;   // downcast needs the casting </a:t>
            </a:r>
            <a:r>
              <a:rPr lang="en-US" dirty="0" smtClean="0"/>
              <a:t>operator</a:t>
            </a:r>
          </a:p>
          <a:p>
            <a:r>
              <a:rPr lang="en-US" dirty="0"/>
              <a:t>Circle c1 = new Circle(5); Point p1 = new Point(); c1 = p1; // compilation error: incompatible types (Point is not a subclass of Circle) c1 = (Circle)p1; // runtime error: </a:t>
            </a:r>
            <a:r>
              <a:rPr lang="en-US" dirty="0" err="1"/>
              <a:t>java.lang.ClassCastException</a:t>
            </a:r>
            <a:r>
              <a:rPr lang="en-US" dirty="0"/>
              <a:t>: Point cannot be casted to Circle</a:t>
            </a:r>
          </a:p>
        </p:txBody>
      </p:sp>
    </p:spTree>
    <p:extLst>
      <p:ext uri="{BB962C8B-B14F-4D97-AF65-F5344CB8AC3E}">
        <p14:creationId xmlns:p14="http://schemas.microsoft.com/office/powerpoint/2010/main" val="853054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183217" y="2184260"/>
            <a:ext cx="7825565" cy="3759340"/>
          </a:xfrm>
          <a:prstGeom prst="rect">
            <a:avLst/>
          </a:prstGeom>
        </p:spPr>
      </p:pic>
    </p:spTree>
    <p:extLst>
      <p:ext uri="{BB962C8B-B14F-4D97-AF65-F5344CB8AC3E}">
        <p14:creationId xmlns:p14="http://schemas.microsoft.com/office/powerpoint/2010/main" val="1841201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abstract class and interface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548" y="1914118"/>
            <a:ext cx="11558903" cy="4366365"/>
          </a:xfrm>
        </p:spPr>
      </p:pic>
    </p:spTree>
    <p:extLst>
      <p:ext uri="{BB962C8B-B14F-4D97-AF65-F5344CB8AC3E}">
        <p14:creationId xmlns:p14="http://schemas.microsoft.com/office/powerpoint/2010/main" val="22262984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method and abstract </a:t>
            </a:r>
            <a:r>
              <a:rPr lang="en-US" dirty="0"/>
              <a:t>class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864" y="2002456"/>
            <a:ext cx="5929337" cy="4178888"/>
          </a:xfrm>
        </p:spPr>
      </p:pic>
      <p:sp>
        <p:nvSpPr>
          <p:cNvPr id="6" name="Rectangle 5"/>
          <p:cNvSpPr/>
          <p:nvPr/>
        </p:nvSpPr>
        <p:spPr>
          <a:xfrm>
            <a:off x="6254496" y="2925786"/>
            <a:ext cx="5937504" cy="3693319"/>
          </a:xfrm>
          <a:prstGeom prst="rect">
            <a:avLst/>
          </a:prstGeom>
        </p:spPr>
        <p:txBody>
          <a:bodyPr wrap="square">
            <a:spAutoFit/>
          </a:bodyPr>
          <a:lstStyle/>
          <a:p>
            <a:pPr algn="just"/>
            <a:r>
              <a:rPr lang="en-US" b="1" i="1" dirty="0">
                <a:solidFill>
                  <a:srgbClr val="00B0F0"/>
                </a:solidFill>
              </a:rPr>
              <a:t>An abstract method is a method with only signature (i.e., the method name, the list of arguments and the return type) without implementation (i.e., the method’s body). </a:t>
            </a:r>
            <a:r>
              <a:rPr lang="en-US" dirty="0"/>
              <a:t>You use the keyword abstract to declare an abstract method</a:t>
            </a:r>
            <a:r>
              <a:rPr lang="en-US" dirty="0" smtClean="0"/>
              <a:t>.</a:t>
            </a:r>
          </a:p>
          <a:p>
            <a:pPr algn="just"/>
            <a:endParaRPr lang="en-US" dirty="0"/>
          </a:p>
          <a:p>
            <a:pPr algn="just"/>
            <a:r>
              <a:rPr lang="en-US" dirty="0">
                <a:solidFill>
                  <a:srgbClr val="00B0F0"/>
                </a:solidFill>
              </a:rPr>
              <a:t>An abstract method cannot be declared final, as final method cannot be overridden</a:t>
            </a:r>
            <a:r>
              <a:rPr lang="en-US" dirty="0"/>
              <a:t>. An abstract method, on the other hand, must be overridden in a descendent before it can be used.</a:t>
            </a:r>
          </a:p>
          <a:p>
            <a:pPr algn="just"/>
            <a:r>
              <a:rPr lang="en-US" dirty="0">
                <a:solidFill>
                  <a:srgbClr val="00B0F0"/>
                </a:solidFill>
              </a:rPr>
              <a:t>An abstract method cannot be private </a:t>
            </a:r>
            <a:r>
              <a:rPr lang="en-US" dirty="0"/>
              <a:t>(which generates a compilation error). This is because private method are not visible to the subclass and thus cannot be overridden.</a:t>
            </a:r>
          </a:p>
          <a:p>
            <a:pPr algn="just"/>
            <a:endParaRPr lang="en-US" dirty="0"/>
          </a:p>
        </p:txBody>
      </p:sp>
      <p:sp>
        <p:nvSpPr>
          <p:cNvPr id="7" name="Rectangle 6"/>
          <p:cNvSpPr/>
          <p:nvPr/>
        </p:nvSpPr>
        <p:spPr>
          <a:xfrm>
            <a:off x="3317201" y="2002456"/>
            <a:ext cx="8866632" cy="646331"/>
          </a:xfrm>
          <a:prstGeom prst="rect">
            <a:avLst/>
          </a:prstGeom>
        </p:spPr>
        <p:txBody>
          <a:bodyPr wrap="square">
            <a:spAutoFit/>
          </a:bodyPr>
          <a:lstStyle/>
          <a:p>
            <a:pPr algn="just"/>
            <a:r>
              <a:rPr lang="en-US" b="1" i="1" dirty="0">
                <a:solidFill>
                  <a:srgbClr val="00B0F0"/>
                </a:solidFill>
              </a:rPr>
              <a:t>A class containing one or more abstract methods is called an abstract class. </a:t>
            </a:r>
            <a:r>
              <a:rPr lang="en-US" dirty="0"/>
              <a:t>An abstract class must be declared with a class-modifier abstract.</a:t>
            </a:r>
          </a:p>
        </p:txBody>
      </p:sp>
    </p:spTree>
    <p:extLst>
      <p:ext uri="{BB962C8B-B14F-4D97-AF65-F5344CB8AC3E}">
        <p14:creationId xmlns:p14="http://schemas.microsoft.com/office/powerpoint/2010/main" val="21155950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interfaces?</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b="1" i="1" dirty="0">
                <a:solidFill>
                  <a:srgbClr val="00B0F0"/>
                </a:solidFill>
              </a:rPr>
              <a:t>An interface is a contract (or a protocol, or a common understanding) of what the classes can do</a:t>
            </a:r>
            <a:r>
              <a:rPr lang="en-US" dirty="0"/>
              <a:t>. When a class implements a certain interface, it promises to provide implementation to all the abstract methods declared in the interface. Interface defines a set of common behaviors. The classes implement the interface agree to these behaviors and provide their own implementation to the behaviors. This allows you to program at the interface, instead of the actual implementation. One of the main usage of interface is provide a </a:t>
            </a:r>
            <a:r>
              <a:rPr lang="en-US" i="1" dirty="0"/>
              <a:t>communication contract</a:t>
            </a:r>
            <a:r>
              <a:rPr lang="en-US" dirty="0"/>
              <a:t> between two objects. If you know a class implements an interface, then you know that class contains concrete implementations of the methods declared in that interface, and you are guaranteed to be able to invoke these methods safely. In other words, two objects can communicate based on the contract defined in the interface, instead of their specific implementation</a:t>
            </a:r>
            <a:r>
              <a:rPr lang="en-US" dirty="0" smtClean="0"/>
              <a:t>.</a:t>
            </a:r>
          </a:p>
          <a:p>
            <a:pPr algn="just"/>
            <a:endParaRPr lang="en-US" dirty="0"/>
          </a:p>
          <a:p>
            <a:pPr algn="just"/>
            <a:r>
              <a:rPr lang="en-US" b="1" dirty="0">
                <a:solidFill>
                  <a:srgbClr val="00B0F0"/>
                </a:solidFill>
              </a:rPr>
              <a:t>Secondly, Java does not support multiple inheritance (whereas C++ does). </a:t>
            </a:r>
            <a:r>
              <a:rPr lang="en-US" dirty="0"/>
              <a:t>Multiple inheritance permits you to derive a subclass from more than one direct superclass. This poses a problem if two direct </a:t>
            </a:r>
            <a:r>
              <a:rPr lang="en-US" dirty="0" err="1"/>
              <a:t>superclasses</a:t>
            </a:r>
            <a:r>
              <a:rPr lang="en-US" dirty="0"/>
              <a:t> have conflicting implementations. (Which one to follow in the subclass?). However, multiple inheritance does have its place. </a:t>
            </a:r>
            <a:r>
              <a:rPr lang="en-US" dirty="0">
                <a:solidFill>
                  <a:srgbClr val="00B0F0"/>
                </a:solidFill>
              </a:rPr>
              <a:t>Java does this by permitting you to "implements" more than one interfaces (but you can only "extends" from a single superclass)</a:t>
            </a:r>
            <a:r>
              <a:rPr lang="en-US" dirty="0"/>
              <a:t>. Since interfaces contain only abstract methods without actual implementation, no conflict can arise among the multiple interfaces. (Interface can hold constants but is not recommended. If a subclass implements two interfaces with conflicting constants, the compiler will flag out a compilation error</a:t>
            </a:r>
            <a:r>
              <a:rPr lang="en-US" dirty="0" smtClean="0"/>
              <a:t>.)</a:t>
            </a:r>
            <a:endParaRPr lang="en-US" dirty="0"/>
          </a:p>
        </p:txBody>
      </p:sp>
    </p:spTree>
    <p:extLst>
      <p:ext uri="{BB962C8B-B14F-4D97-AF65-F5344CB8AC3E}">
        <p14:creationId xmlns:p14="http://schemas.microsoft.com/office/powerpoint/2010/main" val="26257399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a:solidFill>
                  <a:srgbClr val="00B0F0"/>
                </a:solidFill>
              </a:rPr>
              <a:t>A Java interface is a 100% abstract superclass which define a set of methods its subclasses must support. </a:t>
            </a:r>
            <a:r>
              <a:rPr lang="en-US" dirty="0"/>
              <a:t>An interface contains only public abstract methods (methods with signature and no implementation) and possibly constants (public static final variables). You have to use the keyword "interface" to define an interface (instead of keyword "class" for normal classes). </a:t>
            </a:r>
            <a:r>
              <a:rPr lang="en-US" dirty="0">
                <a:solidFill>
                  <a:srgbClr val="00B0F0"/>
                </a:solidFill>
              </a:rPr>
              <a:t>The keyword public and abstract are not needed for its abstract methods as they are mandatory.</a:t>
            </a:r>
          </a:p>
          <a:p>
            <a:pPr algn="just"/>
            <a:endParaRPr lang="en-US" dirty="0"/>
          </a:p>
          <a:p>
            <a:pPr algn="just"/>
            <a:r>
              <a:rPr lang="en-US" dirty="0"/>
              <a:t>An interface is a contract for what the classes can do. It, however, does not specify how the classes should do it.</a:t>
            </a:r>
          </a:p>
          <a:p>
            <a:pPr algn="just"/>
            <a:endParaRPr lang="en-US" dirty="0"/>
          </a:p>
          <a:p>
            <a:pPr algn="just"/>
            <a:r>
              <a:rPr lang="en-US" dirty="0"/>
              <a:t>An interface that have no member is known as marker or tagged interface. For example: </a:t>
            </a:r>
            <a:r>
              <a:rPr lang="en-US" dirty="0" err="1"/>
              <a:t>Serializable</a:t>
            </a:r>
            <a:r>
              <a:rPr lang="en-US" dirty="0"/>
              <a:t>, </a:t>
            </a:r>
            <a:r>
              <a:rPr lang="en-US" dirty="0" err="1"/>
              <a:t>Cloneable</a:t>
            </a:r>
            <a:r>
              <a:rPr lang="en-US" dirty="0"/>
              <a:t>, Remote etc. They are used to provide some essential information to the JVM so that JVM may perform some useful operation.</a:t>
            </a:r>
          </a:p>
        </p:txBody>
      </p:sp>
    </p:spTree>
    <p:extLst>
      <p:ext uri="{BB962C8B-B14F-4D97-AF65-F5344CB8AC3E}">
        <p14:creationId xmlns:p14="http://schemas.microsoft.com/office/powerpoint/2010/main" val="9735307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An interface is similar to a class in the following ways:</a:t>
            </a:r>
          </a:p>
          <a:p>
            <a:pPr algn="just"/>
            <a:endParaRPr lang="en-US" dirty="0"/>
          </a:p>
          <a:p>
            <a:pPr lvl="1" algn="just"/>
            <a:r>
              <a:rPr lang="en-US" dirty="0"/>
              <a:t>An interface can contain any number of methods.</a:t>
            </a:r>
          </a:p>
          <a:p>
            <a:pPr lvl="1" algn="just"/>
            <a:endParaRPr lang="en-US" dirty="0"/>
          </a:p>
          <a:p>
            <a:pPr lvl="1" algn="just"/>
            <a:endParaRPr lang="en-US" dirty="0"/>
          </a:p>
          <a:p>
            <a:pPr lvl="1" algn="just"/>
            <a:r>
              <a:rPr lang="en-US" dirty="0"/>
              <a:t>An interface is written in a file with a .java extension, with the name of the interface matching the name of the file.</a:t>
            </a:r>
          </a:p>
          <a:p>
            <a:pPr lvl="1" algn="just"/>
            <a:endParaRPr lang="en-US" dirty="0"/>
          </a:p>
          <a:p>
            <a:pPr lvl="1" algn="just"/>
            <a:endParaRPr lang="en-US" dirty="0"/>
          </a:p>
          <a:p>
            <a:pPr lvl="1" algn="just"/>
            <a:r>
              <a:rPr lang="en-US" dirty="0"/>
              <a:t>The </a:t>
            </a:r>
            <a:r>
              <a:rPr lang="en-US" dirty="0" err="1"/>
              <a:t>bytecode</a:t>
            </a:r>
            <a:r>
              <a:rPr lang="en-US" dirty="0"/>
              <a:t> of an interface appears in a .class file.</a:t>
            </a:r>
          </a:p>
          <a:p>
            <a:pPr lvl="1" algn="just"/>
            <a:endParaRPr lang="en-US" dirty="0"/>
          </a:p>
          <a:p>
            <a:pPr lvl="1" algn="just"/>
            <a:endParaRPr lang="en-US" dirty="0"/>
          </a:p>
          <a:p>
            <a:pPr lvl="1" algn="just"/>
            <a:r>
              <a:rPr lang="en-US" dirty="0"/>
              <a:t>Interfaces appear in packages, and their corresponding </a:t>
            </a:r>
            <a:r>
              <a:rPr lang="en-US" dirty="0" err="1"/>
              <a:t>bytecode</a:t>
            </a:r>
            <a:r>
              <a:rPr lang="en-US" dirty="0"/>
              <a:t> file must be in a directory structure that matches the package name.</a:t>
            </a:r>
          </a:p>
          <a:p>
            <a:pPr algn="just"/>
            <a:endParaRPr lang="en-US" dirty="0"/>
          </a:p>
          <a:p>
            <a:pPr algn="just"/>
            <a:endParaRPr lang="en-US" dirty="0"/>
          </a:p>
        </p:txBody>
      </p:sp>
    </p:spTree>
    <p:extLst>
      <p:ext uri="{BB962C8B-B14F-4D97-AF65-F5344CB8AC3E}">
        <p14:creationId xmlns:p14="http://schemas.microsoft.com/office/powerpoint/2010/main" val="6987201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However, an interface is different from a class in several ways, including:</a:t>
            </a:r>
          </a:p>
          <a:p>
            <a:pPr algn="just"/>
            <a:endParaRPr lang="en-US" dirty="0"/>
          </a:p>
          <a:p>
            <a:pPr lvl="1" algn="just"/>
            <a:r>
              <a:rPr lang="en-US" dirty="0"/>
              <a:t>You cannot instantiate an interface. </a:t>
            </a:r>
          </a:p>
          <a:p>
            <a:pPr lvl="1" algn="just"/>
            <a:endParaRPr lang="en-US" dirty="0"/>
          </a:p>
          <a:p>
            <a:pPr lvl="1" algn="just"/>
            <a:r>
              <a:rPr lang="en-US" dirty="0"/>
              <a:t>An interface does not contain any constructors.</a:t>
            </a:r>
          </a:p>
          <a:p>
            <a:pPr marL="457200" lvl="1" indent="0" algn="just">
              <a:buNone/>
            </a:pPr>
            <a:endParaRPr lang="en-US" dirty="0"/>
          </a:p>
          <a:p>
            <a:pPr lvl="1" algn="just"/>
            <a:r>
              <a:rPr lang="en-US" dirty="0"/>
              <a:t>All of the methods in an interface are abstract.</a:t>
            </a:r>
          </a:p>
          <a:p>
            <a:pPr marL="457200" lvl="1" indent="0" algn="just">
              <a:buNone/>
            </a:pPr>
            <a:endParaRPr lang="en-US" dirty="0"/>
          </a:p>
          <a:p>
            <a:pPr lvl="1" algn="just"/>
            <a:r>
              <a:rPr lang="en-US" dirty="0"/>
              <a:t>An interface cannot contain instance fields. The only fields that can appear in an interface must be declared both static and final</a:t>
            </a:r>
            <a:r>
              <a:rPr lang="en-US" dirty="0" smtClean="0"/>
              <a:t>.</a:t>
            </a:r>
            <a:endParaRPr lang="en-US" dirty="0"/>
          </a:p>
          <a:p>
            <a:pPr lvl="1" algn="just"/>
            <a:endParaRPr lang="en-US" dirty="0"/>
          </a:p>
          <a:p>
            <a:pPr lvl="1" algn="just"/>
            <a:r>
              <a:rPr lang="en-US" dirty="0"/>
              <a:t>An interface is not extended by a class; it is implemented by a class.</a:t>
            </a:r>
          </a:p>
          <a:p>
            <a:pPr marL="457200" lvl="1" indent="0" algn="just">
              <a:buNone/>
            </a:pPr>
            <a:endParaRPr lang="en-US" dirty="0"/>
          </a:p>
          <a:p>
            <a:pPr lvl="1" algn="just"/>
            <a:r>
              <a:rPr lang="en-US" dirty="0"/>
              <a:t>An interface can extend multiple </a:t>
            </a:r>
            <a:r>
              <a:rPr lang="en-US"/>
              <a:t>interfaces</a:t>
            </a:r>
            <a:r>
              <a:rPr lang="en-US" smtClean="0"/>
              <a:t>.</a:t>
            </a:r>
            <a:endParaRPr lang="en-US" dirty="0" smtClean="0"/>
          </a:p>
          <a:p>
            <a:pPr algn="just"/>
            <a:endParaRPr lang="en-US" dirty="0"/>
          </a:p>
          <a:p>
            <a:pPr algn="just"/>
            <a:endParaRPr lang="en-US" dirty="0"/>
          </a:p>
        </p:txBody>
      </p:sp>
    </p:spTree>
    <p:extLst>
      <p:ext uri="{BB962C8B-B14F-4D97-AF65-F5344CB8AC3E}">
        <p14:creationId xmlns:p14="http://schemas.microsoft.com/office/powerpoint/2010/main" val="20070575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When overriding methods defined in interfaces there are several rules to be followed:</a:t>
            </a:r>
          </a:p>
          <a:p>
            <a:pPr algn="just"/>
            <a:endParaRPr lang="en-US" dirty="0"/>
          </a:p>
          <a:p>
            <a:pPr lvl="1" algn="just"/>
            <a:r>
              <a:rPr lang="en-US" dirty="0"/>
              <a:t>Checked exceptions should not be declared on implementation methods other than the ones declared by the interface method or subclasses of those declared by the interface method.</a:t>
            </a:r>
          </a:p>
          <a:p>
            <a:pPr lvl="1" algn="just"/>
            <a:endParaRPr lang="en-US" dirty="0"/>
          </a:p>
          <a:p>
            <a:pPr lvl="1" algn="just"/>
            <a:endParaRPr lang="en-US" dirty="0"/>
          </a:p>
          <a:p>
            <a:pPr lvl="1" algn="just"/>
            <a:r>
              <a:rPr lang="en-US" dirty="0"/>
              <a:t>The signature of the interface method and the same return type or subtype should be maintained when overriding the methods.</a:t>
            </a:r>
          </a:p>
          <a:p>
            <a:pPr lvl="1" algn="just"/>
            <a:endParaRPr lang="en-US" dirty="0"/>
          </a:p>
          <a:p>
            <a:pPr lvl="1" algn="just"/>
            <a:endParaRPr lang="en-US" dirty="0"/>
          </a:p>
          <a:p>
            <a:pPr lvl="1" algn="just"/>
            <a:r>
              <a:rPr lang="en-US" dirty="0"/>
              <a:t>An implementation class itself can be abstract and if so interface methods need not be implemented.</a:t>
            </a:r>
          </a:p>
          <a:p>
            <a:pPr algn="just"/>
            <a:endParaRPr lang="en-US" dirty="0"/>
          </a:p>
          <a:p>
            <a:pPr algn="just"/>
            <a:endParaRPr lang="en-US" dirty="0" smtClean="0"/>
          </a:p>
          <a:p>
            <a:pPr algn="just"/>
            <a:endParaRPr lang="en-US" dirty="0"/>
          </a:p>
          <a:p>
            <a:pPr algn="just"/>
            <a:endParaRPr lang="en-US" dirty="0"/>
          </a:p>
        </p:txBody>
      </p:sp>
    </p:spTree>
    <p:extLst>
      <p:ext uri="{BB962C8B-B14F-4D97-AF65-F5344CB8AC3E}">
        <p14:creationId xmlns:p14="http://schemas.microsoft.com/office/powerpoint/2010/main" val="41175649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t>To implement </a:t>
            </a:r>
            <a:r>
              <a:rPr lang="en-US" dirty="0"/>
              <a:t>interfaces there are several rules:</a:t>
            </a:r>
          </a:p>
          <a:p>
            <a:pPr algn="just"/>
            <a:endParaRPr lang="en-US" dirty="0"/>
          </a:p>
          <a:p>
            <a:pPr lvl="1" algn="just"/>
            <a:r>
              <a:rPr lang="en-US" dirty="0"/>
              <a:t>A class can implement more than one interface at a time.</a:t>
            </a:r>
          </a:p>
          <a:p>
            <a:pPr lvl="1" algn="just"/>
            <a:endParaRPr lang="en-US" dirty="0"/>
          </a:p>
          <a:p>
            <a:pPr lvl="1" algn="just"/>
            <a:endParaRPr lang="en-US" dirty="0"/>
          </a:p>
          <a:p>
            <a:pPr lvl="1" algn="just"/>
            <a:r>
              <a:rPr lang="en-US" dirty="0"/>
              <a:t>A class can extend only one class, but implement many interfaces. </a:t>
            </a:r>
          </a:p>
          <a:p>
            <a:pPr lvl="1" algn="just"/>
            <a:endParaRPr lang="en-US" dirty="0"/>
          </a:p>
          <a:p>
            <a:pPr lvl="1" algn="just"/>
            <a:endParaRPr lang="en-US" dirty="0"/>
          </a:p>
          <a:p>
            <a:pPr lvl="1" algn="just"/>
            <a:r>
              <a:rPr lang="en-US" dirty="0"/>
              <a:t>An interface can extend another interface, similarly to the way that a class can extend another class.</a:t>
            </a:r>
          </a:p>
          <a:p>
            <a:pPr algn="just"/>
            <a:endParaRPr lang="en-US" dirty="0"/>
          </a:p>
          <a:p>
            <a:pPr algn="just"/>
            <a:endParaRPr lang="en-US" dirty="0"/>
          </a:p>
          <a:p>
            <a:pPr algn="just"/>
            <a:endParaRPr lang="en-US" dirty="0" smtClean="0"/>
          </a:p>
          <a:p>
            <a:pPr algn="just"/>
            <a:endParaRPr lang="en-US" dirty="0"/>
          </a:p>
          <a:p>
            <a:pPr algn="just"/>
            <a:endParaRPr lang="en-US" dirty="0"/>
          </a:p>
        </p:txBody>
      </p:sp>
    </p:spTree>
    <p:extLst>
      <p:ext uri="{BB962C8B-B14F-4D97-AF65-F5344CB8AC3E}">
        <p14:creationId xmlns:p14="http://schemas.microsoft.com/office/powerpoint/2010/main" val="18581110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518" y="190314"/>
            <a:ext cx="10515600" cy="1325563"/>
          </a:xfrm>
        </p:spPr>
        <p:txBody>
          <a:bodyPr/>
          <a:lstStyle/>
          <a:p>
            <a:r>
              <a:rPr lang="en-US" dirty="0" smtClean="0"/>
              <a:t>implements</a:t>
            </a:r>
            <a:endParaRPr lang="en-US" dirty="0"/>
          </a:p>
        </p:txBody>
      </p:sp>
      <p:pic>
        <p:nvPicPr>
          <p:cNvPr id="3" name="Picture 2"/>
          <p:cNvPicPr>
            <a:picLocks noChangeAspect="1"/>
          </p:cNvPicPr>
          <p:nvPr/>
        </p:nvPicPr>
        <p:blipFill>
          <a:blip r:embed="rId2"/>
          <a:stretch>
            <a:fillRect/>
          </a:stretch>
        </p:blipFill>
        <p:spPr>
          <a:xfrm>
            <a:off x="-16679" y="2353469"/>
            <a:ext cx="5984637" cy="2890884"/>
          </a:xfrm>
          <a:prstGeom prst="rect">
            <a:avLst/>
          </a:prstGeom>
        </p:spPr>
      </p:pic>
      <p:pic>
        <p:nvPicPr>
          <p:cNvPr id="6" name="Content Placeholder 5"/>
          <p:cNvPicPr>
            <a:picLocks noGrp="1" noChangeAspect="1"/>
          </p:cNvPicPr>
          <p:nvPr>
            <p:ph idx="1"/>
          </p:nvPr>
        </p:nvPicPr>
        <p:blipFill>
          <a:blip r:embed="rId3"/>
          <a:stretch>
            <a:fillRect/>
          </a:stretch>
        </p:blipFill>
        <p:spPr>
          <a:xfrm>
            <a:off x="5967958" y="2062271"/>
            <a:ext cx="5544111" cy="3975458"/>
          </a:xfrm>
          <a:prstGeom prst="rect">
            <a:avLst/>
          </a:prstGeom>
        </p:spPr>
      </p:pic>
    </p:spTree>
    <p:extLst>
      <p:ext uri="{BB962C8B-B14F-4D97-AF65-F5344CB8AC3E}">
        <p14:creationId xmlns:p14="http://schemas.microsoft.com/office/powerpoint/2010/main" val="29129162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 java compiler adds public and abstract keywords before the interface method and public, static and final keywords before data </a:t>
            </a:r>
            <a:r>
              <a:rPr lang="en-US" dirty="0" smtClean="0"/>
              <a:t>members</a:t>
            </a:r>
          </a:p>
          <a:p>
            <a:pPr algn="just"/>
            <a:r>
              <a:rPr lang="en-US" dirty="0" smtClean="0"/>
              <a:t>.</a:t>
            </a:r>
            <a:endParaRPr lang="en-US" dirty="0"/>
          </a:p>
        </p:txBody>
      </p:sp>
      <p:pic>
        <p:nvPicPr>
          <p:cNvPr id="4" name="Picture 3"/>
          <p:cNvPicPr>
            <a:picLocks noChangeAspect="1"/>
          </p:cNvPicPr>
          <p:nvPr/>
        </p:nvPicPr>
        <p:blipFill>
          <a:blip r:embed="rId2"/>
          <a:stretch>
            <a:fillRect/>
          </a:stretch>
        </p:blipFill>
        <p:spPr>
          <a:xfrm>
            <a:off x="2647950" y="3200400"/>
            <a:ext cx="6896100" cy="2743200"/>
          </a:xfrm>
          <a:prstGeom prst="rect">
            <a:avLst/>
          </a:prstGeom>
        </p:spPr>
      </p:pic>
    </p:spTree>
    <p:extLst>
      <p:ext uri="{BB962C8B-B14F-4D97-AF65-F5344CB8AC3E}">
        <p14:creationId xmlns:p14="http://schemas.microsoft.com/office/powerpoint/2010/main" val="3529826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Java program</a:t>
            </a:r>
            <a:endParaRPr lang="en-US" dirty="0"/>
          </a:p>
        </p:txBody>
      </p:sp>
      <p:sp>
        <p:nvSpPr>
          <p:cNvPr id="3" name="Content Placeholder 2"/>
          <p:cNvSpPr>
            <a:spLocks noGrp="1"/>
          </p:cNvSpPr>
          <p:nvPr>
            <p:ph idx="1"/>
          </p:nvPr>
        </p:nvSpPr>
        <p:spPr>
          <a:xfrm>
            <a:off x="215153" y="1825625"/>
            <a:ext cx="11793071" cy="4351338"/>
          </a:xfrm>
        </p:spPr>
        <p:txBody>
          <a:bodyPr>
            <a:normAutofit/>
          </a:bodyPr>
          <a:lstStyle/>
          <a:p>
            <a:pPr marL="0" indent="0">
              <a:buNone/>
            </a:pPr>
            <a:r>
              <a:rPr lang="en-US" sz="3600" dirty="0"/>
              <a:t>// Choose a meaningful </a:t>
            </a:r>
            <a:r>
              <a:rPr lang="en-US" sz="3600" dirty="0" err="1"/>
              <a:t>Classname</a:t>
            </a:r>
            <a:r>
              <a:rPr lang="en-US" sz="3600" dirty="0"/>
              <a:t>. Save as "Classname.java"</a:t>
            </a:r>
            <a:endParaRPr lang="en-US" sz="3600" dirty="0" smtClean="0"/>
          </a:p>
          <a:p>
            <a:pPr marL="0" indent="0">
              <a:buNone/>
            </a:pPr>
            <a:r>
              <a:rPr lang="en-US" sz="3600" dirty="0" smtClean="0"/>
              <a:t>public </a:t>
            </a:r>
            <a:r>
              <a:rPr lang="en-US" sz="3600" dirty="0"/>
              <a:t>class </a:t>
            </a:r>
            <a:r>
              <a:rPr lang="en-US" sz="3600" dirty="0" err="1"/>
              <a:t>Classname</a:t>
            </a:r>
            <a:r>
              <a:rPr lang="en-US" sz="3600" dirty="0"/>
              <a:t> {   </a:t>
            </a:r>
          </a:p>
          <a:p>
            <a:pPr marL="0" indent="0">
              <a:buNone/>
            </a:pPr>
            <a:r>
              <a:rPr lang="en-US" sz="3600" dirty="0"/>
              <a:t>   public static void main(String[] </a:t>
            </a:r>
            <a:r>
              <a:rPr lang="en-US" sz="3600" dirty="0" err="1"/>
              <a:t>args</a:t>
            </a:r>
            <a:r>
              <a:rPr lang="en-US" sz="3600" dirty="0"/>
              <a:t>) {</a:t>
            </a:r>
          </a:p>
          <a:p>
            <a:pPr marL="0" indent="0">
              <a:buNone/>
            </a:pPr>
            <a:r>
              <a:rPr lang="en-US" sz="3600" dirty="0"/>
              <a:t>      // Your programming statements here!</a:t>
            </a:r>
          </a:p>
          <a:p>
            <a:pPr marL="0" indent="0">
              <a:buNone/>
            </a:pPr>
            <a:r>
              <a:rPr lang="en-US" sz="3600" dirty="0"/>
              <a:t>   }</a:t>
            </a:r>
          </a:p>
          <a:p>
            <a:pPr marL="0" indent="0">
              <a:buNone/>
            </a:pPr>
            <a:r>
              <a:rPr lang="en-US" sz="3600" dirty="0"/>
              <a:t>}</a:t>
            </a:r>
          </a:p>
        </p:txBody>
      </p:sp>
    </p:spTree>
    <p:extLst>
      <p:ext uri="{BB962C8B-B14F-4D97-AF65-F5344CB8AC3E}">
        <p14:creationId xmlns:p14="http://schemas.microsoft.com/office/powerpoint/2010/main" val="20817675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A file of Java source code has the extension .java. It consists of an optional package statement followed by any number of import statements followed by one or more class or interface definitions. (The package and import statements will be introduced shortly.) If more than one class or interface is defined in a Java source file, only one of them may be declared public (i.e., made available outside of the package), and the source file must have the same name as that public class or interface, plus the .java extension. </a:t>
            </a:r>
          </a:p>
          <a:p>
            <a:pPr marL="0" indent="0">
              <a:buNone/>
            </a:pPr>
            <a:endParaRPr lang="en-US" dirty="0"/>
          </a:p>
          <a:p>
            <a:pPr marL="0" indent="0">
              <a:buNone/>
            </a:pPr>
            <a:r>
              <a:rPr lang="en-US" dirty="0"/>
              <a:t>Each class or interface definition in a .java file is compiled into a separate file. These files of compiled Java byte-codes are known as "class files," and must have the same name as the class or interface they define, with the extension .class appended. For example, the class </a:t>
            </a:r>
            <a:r>
              <a:rPr lang="en-US" dirty="0" err="1"/>
              <a:t>SoundEffects</a:t>
            </a:r>
            <a:r>
              <a:rPr lang="en-US" dirty="0"/>
              <a:t> would be stored in the file </a:t>
            </a:r>
            <a:r>
              <a:rPr lang="en-US" dirty="0" err="1"/>
              <a:t>SoundEffects.class</a:t>
            </a:r>
            <a:r>
              <a:rPr lang="en-US" dirty="0"/>
              <a:t>. </a:t>
            </a:r>
          </a:p>
          <a:p>
            <a:pPr marL="0" indent="0">
              <a:buNone/>
            </a:pPr>
            <a:endParaRPr lang="en-US" dirty="0"/>
          </a:p>
          <a:p>
            <a:pPr marL="0" indent="0">
              <a:buNone/>
            </a:pPr>
            <a:r>
              <a:rPr lang="en-US" dirty="0"/>
              <a:t>Class files are stored in a directory that has the same components as the package name. If the fully qualified name of a class is </a:t>
            </a:r>
            <a:r>
              <a:rPr lang="en-US" dirty="0" err="1"/>
              <a:t>david.games.tetris.SoundEffects</a:t>
            </a:r>
            <a:r>
              <a:rPr lang="en-US" dirty="0"/>
              <a:t>, for example, the full path of the class file must be </a:t>
            </a:r>
            <a:r>
              <a:rPr lang="en-US" dirty="0" err="1"/>
              <a:t>david</a:t>
            </a:r>
            <a:r>
              <a:rPr lang="en-US" dirty="0"/>
              <a:t>/games/</a:t>
            </a:r>
            <a:r>
              <a:rPr lang="en-US" dirty="0" err="1"/>
              <a:t>tetris</a:t>
            </a:r>
            <a:r>
              <a:rPr lang="en-US" dirty="0"/>
              <a:t>/</a:t>
            </a:r>
            <a:r>
              <a:rPr lang="en-US" dirty="0" err="1"/>
              <a:t>SoundEffects.class</a:t>
            </a:r>
            <a:r>
              <a:rPr lang="en-US" dirty="0"/>
              <a:t>. This filename is interpreted relative to the Java "class path," described below</a:t>
            </a:r>
          </a:p>
          <a:p>
            <a:pPr marL="0" indent="0">
              <a:buNone/>
            </a:pPr>
            <a:endParaRPr lang="en-US" dirty="0"/>
          </a:p>
        </p:txBody>
      </p:sp>
    </p:spTree>
    <p:extLst>
      <p:ext uri="{BB962C8B-B14F-4D97-AF65-F5344CB8AC3E}">
        <p14:creationId xmlns:p14="http://schemas.microsoft.com/office/powerpoint/2010/main" val="41184193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endParaRPr lang="en-US"/>
          </a:p>
        </p:txBody>
      </p:sp>
      <p:pic>
        <p:nvPicPr>
          <p:cNvPr id="4" name="Picture 3"/>
          <p:cNvPicPr>
            <a:picLocks noChangeAspect="1"/>
          </p:cNvPicPr>
          <p:nvPr/>
        </p:nvPicPr>
        <p:blipFill>
          <a:blip r:embed="rId2"/>
          <a:stretch>
            <a:fillRect/>
          </a:stretch>
        </p:blipFill>
        <p:spPr>
          <a:xfrm>
            <a:off x="4076140" y="228600"/>
            <a:ext cx="7562850" cy="6629400"/>
          </a:xfrm>
          <a:prstGeom prst="rect">
            <a:avLst/>
          </a:prstGeom>
        </p:spPr>
      </p:pic>
    </p:spTree>
    <p:extLst>
      <p:ext uri="{BB962C8B-B14F-4D97-AF65-F5344CB8AC3E}">
        <p14:creationId xmlns:p14="http://schemas.microsoft.com/office/powerpoint/2010/main" val="17371102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a:t>
            </a:r>
            <a:endParaRPr lang="en-US"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US" dirty="0"/>
              <a:t>A package is a collection of related Java entities (such as classes, interfaces, exceptions, errors and </a:t>
            </a:r>
            <a:r>
              <a:rPr lang="en-US" dirty="0" err="1"/>
              <a:t>enums</a:t>
            </a:r>
            <a:r>
              <a:rPr lang="en-US" dirty="0"/>
              <a:t>). Packages are used for</a:t>
            </a:r>
            <a:r>
              <a:rPr lang="en-US" dirty="0" smtClean="0"/>
              <a:t>:</a:t>
            </a:r>
          </a:p>
          <a:p>
            <a:pPr marL="0" indent="0" algn="just">
              <a:buNone/>
            </a:pPr>
            <a:endParaRPr lang="en-US" dirty="0"/>
          </a:p>
          <a:p>
            <a:pPr algn="just"/>
            <a:r>
              <a:rPr lang="en-US" dirty="0" smtClean="0"/>
              <a:t>Resolving </a:t>
            </a:r>
            <a:r>
              <a:rPr lang="en-US" dirty="0"/>
              <a:t>naming conflict of classes by prefixing the class name with a package name. </a:t>
            </a:r>
            <a:endParaRPr lang="en-US" dirty="0" smtClean="0"/>
          </a:p>
          <a:p>
            <a:pPr lvl="1" algn="just"/>
            <a:endParaRPr lang="en-US" dirty="0" smtClean="0"/>
          </a:p>
          <a:p>
            <a:pPr lvl="1" algn="just"/>
            <a:r>
              <a:rPr lang="en-US" dirty="0" smtClean="0"/>
              <a:t>For </a:t>
            </a:r>
            <a:r>
              <a:rPr lang="en-US" dirty="0"/>
              <a:t>example, </a:t>
            </a:r>
            <a:r>
              <a:rPr lang="en-US" dirty="0" err="1"/>
              <a:t>com.zzz.Circle</a:t>
            </a:r>
            <a:r>
              <a:rPr lang="en-US" dirty="0"/>
              <a:t> and </a:t>
            </a:r>
            <a:r>
              <a:rPr lang="en-US" dirty="0" err="1"/>
              <a:t>com.yyy.Circle</a:t>
            </a:r>
            <a:r>
              <a:rPr lang="en-US" dirty="0"/>
              <a:t> are two distinct classes. Although they share the same class name Circle, but they belong to two different packages: </a:t>
            </a:r>
            <a:r>
              <a:rPr lang="en-US" dirty="0" err="1"/>
              <a:t>com.zzz</a:t>
            </a:r>
            <a:r>
              <a:rPr lang="en-US" dirty="0"/>
              <a:t> and </a:t>
            </a:r>
            <a:r>
              <a:rPr lang="en-US" dirty="0" err="1"/>
              <a:t>com.yyy</a:t>
            </a:r>
            <a:r>
              <a:rPr lang="en-US" dirty="0"/>
              <a:t>. These two classes can be used in the same program and distinguished using the fully-qualified class name - package name plus class name. This mechanism is called Namespace Management.</a:t>
            </a:r>
          </a:p>
          <a:p>
            <a:pPr algn="just"/>
            <a:endParaRPr lang="en-US" dirty="0" smtClean="0"/>
          </a:p>
          <a:p>
            <a:pPr algn="just"/>
            <a:r>
              <a:rPr lang="en-US" dirty="0" smtClean="0"/>
              <a:t>Access </a:t>
            </a:r>
            <a:r>
              <a:rPr lang="en-US" dirty="0"/>
              <a:t>Control: Besides public and private, Java has two access control modifiers – protected and default – that are related to package. A protected entity is accessible by classes in the same package and its subclasses. An entity without access control modifier (i.e., default) is accessible by classes in the same package only.</a:t>
            </a:r>
          </a:p>
          <a:p>
            <a:pPr algn="just"/>
            <a:endParaRPr lang="en-US" dirty="0" smtClean="0"/>
          </a:p>
          <a:p>
            <a:pPr algn="just"/>
            <a:r>
              <a:rPr lang="en-US" dirty="0" smtClean="0"/>
              <a:t>For </a:t>
            </a:r>
            <a:r>
              <a:rPr lang="en-US" dirty="0"/>
              <a:t>distributing a collection of reusable classes, usually in a format known as Java Archive (JAR) file</a:t>
            </a:r>
            <a:r>
              <a:rPr lang="en-US" dirty="0" smtClean="0"/>
              <a:t>.</a:t>
            </a:r>
            <a:endParaRPr lang="en-US" dirty="0"/>
          </a:p>
        </p:txBody>
      </p:sp>
    </p:spTree>
    <p:extLst>
      <p:ext uri="{BB962C8B-B14F-4D97-AF65-F5344CB8AC3E}">
        <p14:creationId xmlns:p14="http://schemas.microsoft.com/office/powerpoint/2010/main" val="35662603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Naming </a:t>
            </a:r>
            <a:r>
              <a:rPr lang="en-US" dirty="0" smtClean="0"/>
              <a:t>Convention</a:t>
            </a:r>
            <a:endParaRPr lang="en-US" dirty="0"/>
          </a:p>
        </p:txBody>
      </p:sp>
      <p:sp>
        <p:nvSpPr>
          <p:cNvPr id="3" name="Content Placeholder 2"/>
          <p:cNvSpPr>
            <a:spLocks noGrp="1"/>
          </p:cNvSpPr>
          <p:nvPr>
            <p:ph idx="1"/>
          </p:nvPr>
        </p:nvSpPr>
        <p:spPr/>
        <p:txBody>
          <a:bodyPr>
            <a:normAutofit/>
          </a:bodyPr>
          <a:lstStyle/>
          <a:p>
            <a:pPr algn="just"/>
            <a:r>
              <a:rPr lang="en-US" dirty="0" smtClean="0"/>
              <a:t>A </a:t>
            </a:r>
            <a:r>
              <a:rPr lang="en-US" dirty="0"/>
              <a:t>package name is made up of the reverse of the Internet Domain Name (to ensure uniqueness) plus your own organization's internal project name, separated by dots '.'. Package names are in lowercase. </a:t>
            </a:r>
            <a:endParaRPr lang="en-US" dirty="0" smtClean="0"/>
          </a:p>
          <a:p>
            <a:pPr lvl="1" algn="just"/>
            <a:endParaRPr lang="en-US" dirty="0"/>
          </a:p>
          <a:p>
            <a:pPr lvl="1" algn="just"/>
            <a:r>
              <a:rPr lang="en-US" dirty="0" smtClean="0"/>
              <a:t>For </a:t>
            </a:r>
            <a:r>
              <a:rPr lang="en-US" dirty="0"/>
              <a:t>example, suppose that your Internet Domain Name is "zzz.com", you can name your package as "com.zzz.project1.subproject2".</a:t>
            </a:r>
          </a:p>
          <a:p>
            <a:pPr algn="just"/>
            <a:endParaRPr lang="en-US" dirty="0"/>
          </a:p>
          <a:p>
            <a:pPr algn="just"/>
            <a:r>
              <a:rPr lang="en-US" dirty="0"/>
              <a:t>The prefix "java" and "</a:t>
            </a:r>
            <a:r>
              <a:rPr lang="en-US" dirty="0" err="1"/>
              <a:t>javax</a:t>
            </a:r>
            <a:r>
              <a:rPr lang="en-US" dirty="0"/>
              <a:t>" are reserved for core Java packages and Java extensions, respectively.</a:t>
            </a:r>
          </a:p>
          <a:p>
            <a:pPr algn="just"/>
            <a:endParaRPr lang="en-US" dirty="0"/>
          </a:p>
        </p:txBody>
      </p:sp>
    </p:spTree>
    <p:extLst>
      <p:ext uri="{BB962C8B-B14F-4D97-AF65-F5344CB8AC3E}">
        <p14:creationId xmlns:p14="http://schemas.microsoft.com/office/powerpoint/2010/main" val="41222682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Name &amp; the Directory </a:t>
            </a:r>
            <a:r>
              <a:rPr lang="en-US" dirty="0" smtClean="0"/>
              <a:t>Structure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a:t>
            </a:r>
            <a:r>
              <a:rPr lang="en-US" dirty="0"/>
              <a:t>package name is closely associated with the directory structure used to store the classes. The classes (and other entities) belonging to a specific package are stored together in the same directory. Furthermore, they are stored in a sub-directory structure specified by its package name. </a:t>
            </a:r>
            <a:endParaRPr lang="en-US" dirty="0" smtClean="0"/>
          </a:p>
          <a:p>
            <a:pPr lvl="1" algn="just"/>
            <a:endParaRPr lang="en-US" dirty="0"/>
          </a:p>
          <a:p>
            <a:pPr lvl="1" algn="just"/>
            <a:r>
              <a:rPr lang="en-US" dirty="0" smtClean="0"/>
              <a:t>For </a:t>
            </a:r>
            <a:r>
              <a:rPr lang="en-US" dirty="0"/>
              <a:t>example, the class Circle of package com.zzz.project1.subproject2 is stored as "$BASE_DIR\com\</a:t>
            </a:r>
            <a:r>
              <a:rPr lang="en-US" dirty="0" err="1"/>
              <a:t>zzz</a:t>
            </a:r>
            <a:r>
              <a:rPr lang="en-US" dirty="0"/>
              <a:t>\project1\subproject2\</a:t>
            </a:r>
            <a:r>
              <a:rPr lang="en-US" dirty="0" err="1"/>
              <a:t>Circle.class</a:t>
            </a:r>
            <a:r>
              <a:rPr lang="en-US" dirty="0"/>
              <a:t>", where $BASE_DIR denotes the base directory of the package. Clearly, the "dot" in the package name corresponds to a sub-directory of the file system.</a:t>
            </a:r>
          </a:p>
          <a:p>
            <a:pPr algn="just"/>
            <a:endParaRPr lang="en-US" dirty="0"/>
          </a:p>
          <a:p>
            <a:pPr algn="just"/>
            <a:r>
              <a:rPr lang="en-US" dirty="0"/>
              <a:t>The base directory ($BASE_DIR) could be located anywhere in the file system. Hence, the Java compiler and runtime must be informed about the location of the $BASE_DIR so as to locate the classes. This is accomplished by an environment variable called CLASSPATH. CLASSPATH is similar to another environment variable PATH, which is used by the command shell to search for the executable programs.</a:t>
            </a:r>
          </a:p>
          <a:p>
            <a:pPr algn="just"/>
            <a:endParaRPr lang="en-US" dirty="0"/>
          </a:p>
        </p:txBody>
      </p:sp>
    </p:spTree>
    <p:extLst>
      <p:ext uri="{BB962C8B-B14F-4D97-AF65-F5344CB8AC3E}">
        <p14:creationId xmlns:p14="http://schemas.microsoft.com/office/powerpoint/2010/main" val="40301184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There is no such concept of sub-package in Java (i.e., </a:t>
            </a:r>
            <a:r>
              <a:rPr lang="en-US" dirty="0" err="1"/>
              <a:t>java.awt.event</a:t>
            </a:r>
            <a:r>
              <a:rPr lang="en-US" dirty="0"/>
              <a:t> is not a sub-package of </a:t>
            </a:r>
            <a:r>
              <a:rPr lang="en-US" dirty="0" err="1"/>
              <a:t>java.awt</a:t>
            </a:r>
            <a:r>
              <a:rPr lang="en-US" dirty="0" smtClean="0"/>
              <a:t>). Two </a:t>
            </a:r>
            <a:r>
              <a:rPr lang="en-US" dirty="0"/>
              <a:t>distinct packages </a:t>
            </a:r>
            <a:r>
              <a:rPr lang="en-US" dirty="0" smtClean="0"/>
              <a:t>may share  </a:t>
            </a:r>
            <a:r>
              <a:rPr lang="en-US" dirty="0"/>
              <a:t>common prefix and directory structure.</a:t>
            </a:r>
          </a:p>
          <a:p>
            <a:pPr lvl="1" algn="just"/>
            <a:endParaRPr lang="en-US" dirty="0" smtClean="0"/>
          </a:p>
          <a:p>
            <a:pPr lvl="1" algn="just"/>
            <a:r>
              <a:rPr lang="en-US" dirty="0" smtClean="0"/>
              <a:t>For example </a:t>
            </a:r>
            <a:r>
              <a:rPr lang="en-US" dirty="0" err="1" smtClean="0"/>
              <a:t>java.awt</a:t>
            </a:r>
            <a:r>
              <a:rPr lang="en-US" dirty="0" smtClean="0"/>
              <a:t> </a:t>
            </a:r>
            <a:r>
              <a:rPr lang="en-US" dirty="0"/>
              <a:t>and </a:t>
            </a:r>
            <a:r>
              <a:rPr lang="en-US" dirty="0" err="1"/>
              <a:t>java.awt.event</a:t>
            </a:r>
            <a:r>
              <a:rPr lang="en-US" dirty="0"/>
              <a:t>. They are two distinct packages sharing some common directory </a:t>
            </a:r>
            <a:r>
              <a:rPr lang="en-US" dirty="0" smtClean="0"/>
              <a:t>structures and prefix. </a:t>
            </a:r>
            <a:r>
              <a:rPr lang="en-US" dirty="0"/>
              <a:t>The classes belonging to the package </a:t>
            </a:r>
            <a:r>
              <a:rPr lang="en-US" dirty="0" err="1"/>
              <a:t>java.awt</a:t>
            </a:r>
            <a:r>
              <a:rPr lang="en-US" dirty="0"/>
              <a:t> are stored in directory "$BASE_DIR\java\</a:t>
            </a:r>
            <a:r>
              <a:rPr lang="en-US" dirty="0" err="1"/>
              <a:t>awt</a:t>
            </a:r>
            <a:r>
              <a:rPr lang="en-US" dirty="0"/>
              <a:t>\" while the classes of package </a:t>
            </a:r>
            <a:r>
              <a:rPr lang="en-US" dirty="0" err="1"/>
              <a:t>java.awt.event</a:t>
            </a:r>
            <a:r>
              <a:rPr lang="en-US" dirty="0"/>
              <a:t> are stored in directory "$BASE_DIR\java\</a:t>
            </a:r>
            <a:r>
              <a:rPr lang="en-US" dirty="0" err="1"/>
              <a:t>awt</a:t>
            </a:r>
            <a:r>
              <a:rPr lang="en-US" dirty="0"/>
              <a:t>\event</a:t>
            </a:r>
            <a:r>
              <a:rPr lang="en-US" dirty="0" smtClean="0"/>
              <a:t>\".</a:t>
            </a:r>
            <a:endParaRPr lang="en-US" dirty="0"/>
          </a:p>
        </p:txBody>
      </p:sp>
    </p:spTree>
    <p:extLst>
      <p:ext uri="{BB962C8B-B14F-4D97-AF65-F5344CB8AC3E}">
        <p14:creationId xmlns:p14="http://schemas.microsoft.com/office/powerpoint/2010/main" val="41081891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t>
            </a:r>
            <a:r>
              <a:rPr lang="en-US" dirty="0" smtClean="0"/>
              <a:t>Packages</a:t>
            </a:r>
            <a:endParaRPr lang="en-US" dirty="0"/>
          </a:p>
        </p:txBody>
      </p:sp>
      <p:sp>
        <p:nvSpPr>
          <p:cNvPr id="3" name="Content Placeholder 2"/>
          <p:cNvSpPr>
            <a:spLocks noGrp="1"/>
          </p:cNvSpPr>
          <p:nvPr>
            <p:ph idx="1"/>
          </p:nvPr>
        </p:nvSpPr>
        <p:spPr/>
        <p:txBody>
          <a:bodyPr/>
          <a:lstStyle/>
          <a:p>
            <a:pPr algn="just"/>
            <a:r>
              <a:rPr lang="en-US" dirty="0" smtClean="0"/>
              <a:t>To </a:t>
            </a:r>
            <a:r>
              <a:rPr lang="en-US" dirty="0"/>
              <a:t>make a class as part of a package, you have to include the package statement as the first statement in the source file</a:t>
            </a:r>
            <a:r>
              <a:rPr lang="en-US" dirty="0" smtClean="0"/>
              <a:t>.</a:t>
            </a:r>
          </a:p>
          <a:p>
            <a:pPr algn="just"/>
            <a:r>
              <a:rPr lang="en-US" dirty="0"/>
              <a:t>It is a good practice to store the source codes and the classes in separate directories, to facilitate the distribution of classes without the source codes.</a:t>
            </a:r>
          </a:p>
          <a:p>
            <a:pPr algn="just"/>
            <a:endParaRPr lang="en-US" dirty="0"/>
          </a:p>
        </p:txBody>
      </p:sp>
    </p:spTree>
    <p:extLst>
      <p:ext uri="{BB962C8B-B14F-4D97-AF65-F5344CB8AC3E}">
        <p14:creationId xmlns:p14="http://schemas.microsoft.com/office/powerpoint/2010/main" val="15818035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00"/>
            <a:ext cx="10515600" cy="1325563"/>
          </a:xfrm>
        </p:spPr>
        <p:txBody>
          <a:bodyPr/>
          <a:lstStyle/>
          <a:p>
            <a:r>
              <a:rPr lang="en-US" dirty="0" smtClean="0"/>
              <a:t>Package</a:t>
            </a:r>
            <a:endParaRPr lang="en-US" dirty="0"/>
          </a:p>
        </p:txBody>
      </p:sp>
      <p:sp>
        <p:nvSpPr>
          <p:cNvPr id="3" name="Content Placeholder 2"/>
          <p:cNvSpPr>
            <a:spLocks noGrp="1"/>
          </p:cNvSpPr>
          <p:nvPr>
            <p:ph idx="1"/>
          </p:nvPr>
        </p:nvSpPr>
        <p:spPr>
          <a:xfrm>
            <a:off x="0" y="1300163"/>
            <a:ext cx="10515600" cy="5392736"/>
          </a:xfrm>
        </p:spPr>
        <p:txBody>
          <a:bodyPr>
            <a:noAutofit/>
          </a:bodyPr>
          <a:lstStyle/>
          <a:p>
            <a:pPr marL="0" indent="0">
              <a:buNone/>
            </a:pPr>
            <a:r>
              <a:rPr lang="en-US" sz="1900" dirty="0"/>
              <a:t>// d:\myJavaProject\src\com\yyy\Circle.java</a:t>
            </a:r>
          </a:p>
          <a:p>
            <a:pPr marL="0" indent="0">
              <a:buNone/>
            </a:pPr>
            <a:r>
              <a:rPr lang="en-US" sz="1900" dirty="0"/>
              <a:t>package </a:t>
            </a:r>
            <a:r>
              <a:rPr lang="en-US" sz="1900" dirty="0" err="1"/>
              <a:t>com.yyy</a:t>
            </a:r>
            <a:r>
              <a:rPr lang="en-US" sz="1900" dirty="0" smtClean="0"/>
              <a:t>;		// Package statement should be the first executable statement</a:t>
            </a:r>
            <a:endParaRPr lang="en-US" sz="1900" dirty="0"/>
          </a:p>
          <a:p>
            <a:pPr marL="0" indent="0">
              <a:buNone/>
            </a:pPr>
            <a:r>
              <a:rPr lang="en-US" sz="1900" dirty="0"/>
              <a:t>public class Circle {</a:t>
            </a:r>
          </a:p>
          <a:p>
            <a:pPr marL="0" indent="0">
              <a:buNone/>
            </a:pPr>
            <a:r>
              <a:rPr lang="en-US" sz="1900" dirty="0"/>
              <a:t>   private double radius;</a:t>
            </a:r>
          </a:p>
          <a:p>
            <a:pPr marL="0" indent="0">
              <a:buNone/>
            </a:pPr>
            <a:r>
              <a:rPr lang="en-US" sz="1900" dirty="0"/>
              <a:t>   public Circle(double radius) {</a:t>
            </a:r>
          </a:p>
          <a:p>
            <a:pPr marL="0" indent="0">
              <a:buNone/>
            </a:pPr>
            <a:r>
              <a:rPr lang="en-US" sz="1900" dirty="0"/>
              <a:t>      </a:t>
            </a:r>
            <a:r>
              <a:rPr lang="en-US" sz="1900" dirty="0" err="1"/>
              <a:t>this.radius</a:t>
            </a:r>
            <a:r>
              <a:rPr lang="en-US" sz="1900" dirty="0"/>
              <a:t> = radius;</a:t>
            </a:r>
          </a:p>
          <a:p>
            <a:pPr marL="0" indent="0">
              <a:buNone/>
            </a:pPr>
            <a:r>
              <a:rPr lang="en-US" sz="1900" dirty="0"/>
              <a:t>   }</a:t>
            </a:r>
          </a:p>
          <a:p>
            <a:pPr marL="0" indent="0">
              <a:buNone/>
            </a:pPr>
            <a:r>
              <a:rPr lang="en-US" sz="1900" dirty="0"/>
              <a:t>   public double </a:t>
            </a:r>
            <a:r>
              <a:rPr lang="en-US" sz="1900" dirty="0" err="1"/>
              <a:t>getRadius</a:t>
            </a:r>
            <a:r>
              <a:rPr lang="en-US" sz="1900" dirty="0"/>
              <a:t>() {</a:t>
            </a:r>
          </a:p>
          <a:p>
            <a:pPr marL="0" indent="0">
              <a:buNone/>
            </a:pPr>
            <a:r>
              <a:rPr lang="en-US" sz="1900" dirty="0"/>
              <a:t>      return radius;</a:t>
            </a:r>
          </a:p>
          <a:p>
            <a:pPr marL="0" indent="0">
              <a:buNone/>
            </a:pPr>
            <a:r>
              <a:rPr lang="en-US" sz="1900" dirty="0"/>
              <a:t>   }</a:t>
            </a:r>
          </a:p>
          <a:p>
            <a:pPr marL="0" indent="0">
              <a:buNone/>
            </a:pPr>
            <a:r>
              <a:rPr lang="en-US" sz="1900" dirty="0"/>
              <a:t>   public void </a:t>
            </a:r>
            <a:r>
              <a:rPr lang="en-US" sz="1900" dirty="0" err="1"/>
              <a:t>setRadius</a:t>
            </a:r>
            <a:r>
              <a:rPr lang="en-US" sz="1900" dirty="0"/>
              <a:t>(double radius) {</a:t>
            </a:r>
          </a:p>
          <a:p>
            <a:pPr marL="0" indent="0">
              <a:buNone/>
            </a:pPr>
            <a:r>
              <a:rPr lang="en-US" sz="1900" dirty="0"/>
              <a:t>      </a:t>
            </a:r>
            <a:r>
              <a:rPr lang="en-US" sz="1900" dirty="0" err="1"/>
              <a:t>this.radius</a:t>
            </a:r>
            <a:r>
              <a:rPr lang="en-US" sz="1900" dirty="0"/>
              <a:t> = radius;</a:t>
            </a:r>
          </a:p>
          <a:p>
            <a:pPr marL="0" indent="0">
              <a:buNone/>
            </a:pPr>
            <a:r>
              <a:rPr lang="en-US" sz="1900" dirty="0"/>
              <a:t>   }</a:t>
            </a:r>
          </a:p>
          <a:p>
            <a:pPr marL="0" indent="0">
              <a:buNone/>
            </a:pPr>
            <a:r>
              <a:rPr lang="en-US" sz="1900" dirty="0"/>
              <a:t>}</a:t>
            </a:r>
          </a:p>
        </p:txBody>
      </p:sp>
      <p:sp>
        <p:nvSpPr>
          <p:cNvPr id="4" name="TextBox 3"/>
          <p:cNvSpPr txBox="1"/>
          <p:nvPr/>
        </p:nvSpPr>
        <p:spPr>
          <a:xfrm>
            <a:off x="4305300" y="2452271"/>
            <a:ext cx="7886700" cy="2862322"/>
          </a:xfrm>
          <a:prstGeom prst="rect">
            <a:avLst/>
          </a:prstGeom>
          <a:noFill/>
        </p:spPr>
        <p:txBody>
          <a:bodyPr wrap="square" rtlCol="0">
            <a:spAutoFit/>
          </a:bodyPr>
          <a:lstStyle/>
          <a:p>
            <a:r>
              <a:rPr lang="en-US" dirty="0"/>
              <a:t>To compile the source using JDK, we need to use the -d option to specify the package base directory of the compiled class d:\myJavaProject\classes as follows </a:t>
            </a:r>
            <a:endParaRPr lang="en-US" dirty="0" smtClean="0"/>
          </a:p>
          <a:p>
            <a:r>
              <a:rPr lang="en-US" dirty="0" smtClean="0"/>
              <a:t>(-</a:t>
            </a:r>
            <a:r>
              <a:rPr lang="en-US" dirty="0"/>
              <a:t>d defaulted to the current directory</a:t>
            </a:r>
            <a:r>
              <a:rPr lang="en-US" dirty="0" smtClean="0"/>
              <a:t>):</a:t>
            </a:r>
          </a:p>
          <a:p>
            <a:endParaRPr lang="en-US" dirty="0"/>
          </a:p>
          <a:p>
            <a:r>
              <a:rPr lang="en-US" dirty="0" smtClean="0"/>
              <a:t>          &gt; </a:t>
            </a:r>
            <a:r>
              <a:rPr lang="en-US" dirty="0" err="1"/>
              <a:t>javac</a:t>
            </a:r>
            <a:r>
              <a:rPr lang="en-US" dirty="0"/>
              <a:t> -d d:\myJavaProject\classes d:\myJavaProject\src\com\yyy\Circle.java</a:t>
            </a:r>
          </a:p>
          <a:p>
            <a:endParaRPr lang="en-US" dirty="0"/>
          </a:p>
          <a:p>
            <a:r>
              <a:rPr lang="en-US" dirty="0"/>
              <a:t>The compiled class will be kept in d:\myJavaProject\classes\com\yyy\Circle.class. Directory "</a:t>
            </a:r>
            <a:r>
              <a:rPr lang="en-US" dirty="0" err="1"/>
              <a:t>com.yyy</a:t>
            </a:r>
            <a:r>
              <a:rPr lang="en-US" dirty="0"/>
              <a:t>" will be created automatically. </a:t>
            </a:r>
            <a:endParaRPr lang="en-US" dirty="0" smtClean="0"/>
          </a:p>
          <a:p>
            <a:endParaRPr lang="en-US" dirty="0"/>
          </a:p>
          <a:p>
            <a:r>
              <a:rPr lang="en-US" dirty="0" smtClean="0"/>
              <a:t>Instead </a:t>
            </a:r>
            <a:r>
              <a:rPr lang="en-US" dirty="0"/>
              <a:t>of absolute path, we could also use relative path.</a:t>
            </a:r>
          </a:p>
        </p:txBody>
      </p:sp>
    </p:spTree>
    <p:extLst>
      <p:ext uri="{BB962C8B-B14F-4D97-AF65-F5344CB8AC3E}">
        <p14:creationId xmlns:p14="http://schemas.microsoft.com/office/powerpoint/2010/main" val="17949264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Package</a:t>
            </a:r>
            <a:endParaRPr lang="en-US" dirty="0"/>
          </a:p>
        </p:txBody>
      </p:sp>
      <p:sp>
        <p:nvSpPr>
          <p:cNvPr id="3" name="Content Placeholder 2"/>
          <p:cNvSpPr>
            <a:spLocks noGrp="1"/>
          </p:cNvSpPr>
          <p:nvPr>
            <p:ph idx="1"/>
          </p:nvPr>
        </p:nvSpPr>
        <p:spPr>
          <a:xfrm>
            <a:off x="0" y="1368425"/>
            <a:ext cx="11353800" cy="4351338"/>
          </a:xfrm>
        </p:spPr>
        <p:txBody>
          <a:bodyPr>
            <a:normAutofit/>
          </a:bodyPr>
          <a:lstStyle/>
          <a:p>
            <a:pPr marL="0" indent="0">
              <a:buNone/>
            </a:pPr>
            <a:r>
              <a:rPr lang="en-US" sz="2400" dirty="0" smtClean="0"/>
              <a:t>// </a:t>
            </a:r>
            <a:r>
              <a:rPr lang="en-US" sz="2400" dirty="0"/>
              <a:t>d:\myOtherProject\TestCircle.java</a:t>
            </a:r>
          </a:p>
          <a:p>
            <a:pPr marL="0" indent="0">
              <a:buNone/>
            </a:pPr>
            <a:r>
              <a:rPr lang="en-US" sz="2400" dirty="0"/>
              <a:t>import </a:t>
            </a:r>
            <a:r>
              <a:rPr lang="en-US" sz="2400" dirty="0" err="1"/>
              <a:t>com.yyy.Circle</a:t>
            </a:r>
            <a:r>
              <a:rPr lang="en-US" sz="2400" dirty="0"/>
              <a:t>;</a:t>
            </a:r>
          </a:p>
          <a:p>
            <a:pPr marL="0" indent="0">
              <a:buNone/>
            </a:pPr>
            <a:r>
              <a:rPr lang="en-US" sz="2400" dirty="0"/>
              <a:t>public class </a:t>
            </a:r>
            <a:r>
              <a:rPr lang="en-US" sz="2400" dirty="0" err="1"/>
              <a:t>TestCircle</a:t>
            </a:r>
            <a:r>
              <a:rPr lang="en-US" sz="2400" dirty="0"/>
              <a:t> {</a:t>
            </a:r>
          </a:p>
          <a:p>
            <a:pPr marL="0" indent="0">
              <a:buNone/>
            </a:pPr>
            <a:r>
              <a:rPr lang="en-US" sz="2400" dirty="0"/>
              <a:t>   public static void main(String[] </a:t>
            </a:r>
            <a:r>
              <a:rPr lang="en-US" sz="2400" dirty="0" err="1"/>
              <a:t>args</a:t>
            </a:r>
            <a:r>
              <a:rPr lang="en-US" sz="2400" dirty="0"/>
              <a:t>) {</a:t>
            </a:r>
          </a:p>
          <a:p>
            <a:pPr marL="0" indent="0">
              <a:buNone/>
            </a:pPr>
            <a:r>
              <a:rPr lang="en-US" sz="2400" dirty="0"/>
              <a:t>      Circle c = new Circle(1.23);</a:t>
            </a:r>
          </a:p>
          <a:p>
            <a:pPr marL="0" indent="0">
              <a:buNone/>
            </a:pPr>
            <a:r>
              <a:rPr lang="en-US" sz="2400" dirty="0"/>
              <a:t>      </a:t>
            </a:r>
            <a:r>
              <a:rPr lang="en-US" sz="2400" dirty="0" err="1"/>
              <a:t>System.out.println</a:t>
            </a:r>
            <a:r>
              <a:rPr lang="en-US" sz="2400" dirty="0"/>
              <a:t>(</a:t>
            </a:r>
            <a:r>
              <a:rPr lang="en-US" sz="2400" dirty="0" err="1"/>
              <a:t>c.getRadius</a:t>
            </a:r>
            <a:r>
              <a:rPr lang="en-US" sz="2400" dirty="0"/>
              <a:t>());</a:t>
            </a:r>
          </a:p>
          <a:p>
            <a:pPr marL="0" indent="0">
              <a:buNone/>
            </a:pPr>
            <a:r>
              <a:rPr lang="en-US" sz="2400" dirty="0"/>
              <a:t>   }</a:t>
            </a:r>
          </a:p>
          <a:p>
            <a:pPr marL="0" indent="0">
              <a:buNone/>
            </a:pPr>
            <a:r>
              <a:rPr lang="en-US" sz="2400" dirty="0"/>
              <a:t>}</a:t>
            </a:r>
          </a:p>
        </p:txBody>
      </p:sp>
      <p:sp>
        <p:nvSpPr>
          <p:cNvPr id="4" name="TextBox 3"/>
          <p:cNvSpPr txBox="1"/>
          <p:nvPr/>
        </p:nvSpPr>
        <p:spPr>
          <a:xfrm>
            <a:off x="5321300" y="1028700"/>
            <a:ext cx="6870700" cy="5632311"/>
          </a:xfrm>
          <a:prstGeom prst="rect">
            <a:avLst/>
          </a:prstGeom>
          <a:noFill/>
        </p:spPr>
        <p:txBody>
          <a:bodyPr wrap="square" rtlCol="0">
            <a:spAutoFit/>
          </a:bodyPr>
          <a:lstStyle/>
          <a:p>
            <a:r>
              <a:rPr lang="en-US" dirty="0"/>
              <a:t>d:\myOtherProject&gt; </a:t>
            </a:r>
            <a:r>
              <a:rPr lang="en-US" dirty="0" err="1"/>
              <a:t>javac</a:t>
            </a:r>
            <a:r>
              <a:rPr lang="en-US" dirty="0"/>
              <a:t> TestCircle.java</a:t>
            </a:r>
          </a:p>
          <a:p>
            <a:r>
              <a:rPr lang="en-US" dirty="0"/>
              <a:t>TestCircle.java:1: package </a:t>
            </a:r>
            <a:r>
              <a:rPr lang="en-US" dirty="0" err="1"/>
              <a:t>com.yyy</a:t>
            </a:r>
            <a:r>
              <a:rPr lang="en-US" dirty="0"/>
              <a:t> does not exist</a:t>
            </a:r>
          </a:p>
          <a:p>
            <a:r>
              <a:rPr lang="en-US" dirty="0"/>
              <a:t>import </a:t>
            </a:r>
            <a:r>
              <a:rPr lang="en-US" dirty="0" err="1"/>
              <a:t>com.yyy.Circle</a:t>
            </a:r>
            <a:r>
              <a:rPr lang="en-US" dirty="0"/>
              <a:t>;</a:t>
            </a:r>
          </a:p>
          <a:p>
            <a:r>
              <a:rPr lang="en-US" dirty="0"/>
              <a:t>              </a:t>
            </a:r>
            <a:r>
              <a:rPr lang="en-US" dirty="0" smtClean="0"/>
              <a:t>^</a:t>
            </a:r>
          </a:p>
          <a:p>
            <a:r>
              <a:rPr lang="en-US" dirty="0"/>
              <a:t>We need to use the -</a:t>
            </a:r>
            <a:r>
              <a:rPr lang="en-US" dirty="0" err="1"/>
              <a:t>cp</a:t>
            </a:r>
            <a:r>
              <a:rPr lang="en-US" dirty="0"/>
              <a:t> (or -</a:t>
            </a:r>
            <a:r>
              <a:rPr lang="en-US" dirty="0" err="1"/>
              <a:t>classpath</a:t>
            </a:r>
            <a:r>
              <a:rPr lang="en-US" dirty="0"/>
              <a:t>) option to specify the base directory of the package </a:t>
            </a:r>
            <a:r>
              <a:rPr lang="en-US" dirty="0" err="1"/>
              <a:t>com.yyy</a:t>
            </a:r>
            <a:r>
              <a:rPr lang="en-US" dirty="0"/>
              <a:t>, in order to locate </a:t>
            </a:r>
            <a:r>
              <a:rPr lang="en-US" dirty="0" err="1"/>
              <a:t>com.yyy.Circle</a:t>
            </a:r>
            <a:r>
              <a:rPr lang="en-US" dirty="0" smtClean="0"/>
              <a:t>.</a:t>
            </a:r>
          </a:p>
          <a:p>
            <a:r>
              <a:rPr lang="en-US" dirty="0"/>
              <a:t>d:\myOtherProject&gt; </a:t>
            </a:r>
            <a:r>
              <a:rPr lang="en-US" dirty="0" err="1"/>
              <a:t>javac</a:t>
            </a:r>
            <a:r>
              <a:rPr lang="en-US" dirty="0"/>
              <a:t> -</a:t>
            </a:r>
            <a:r>
              <a:rPr lang="en-US" dirty="0" err="1"/>
              <a:t>cp</a:t>
            </a:r>
            <a:r>
              <a:rPr lang="en-US" dirty="0"/>
              <a:t> d:\myJavaProject\classes </a:t>
            </a:r>
            <a:r>
              <a:rPr lang="en-US" dirty="0" smtClean="0"/>
              <a:t>TestCircle.java</a:t>
            </a:r>
          </a:p>
          <a:p>
            <a:endParaRPr lang="en-US" dirty="0"/>
          </a:p>
          <a:p>
            <a:r>
              <a:rPr lang="en-US" dirty="0"/>
              <a:t>d:\myOtherProject&gt; </a:t>
            </a:r>
            <a:r>
              <a:rPr lang="en-US" b="1" dirty="0"/>
              <a:t>java -</a:t>
            </a:r>
            <a:r>
              <a:rPr lang="en-US" b="1" dirty="0" err="1"/>
              <a:t>cp</a:t>
            </a:r>
            <a:r>
              <a:rPr lang="en-US" b="1" dirty="0"/>
              <a:t> d:\myJavaProject\classes </a:t>
            </a:r>
            <a:r>
              <a:rPr lang="en-US" b="1" dirty="0" err="1"/>
              <a:t>TestCircle</a:t>
            </a:r>
            <a:r>
              <a:rPr lang="en-US" dirty="0"/>
              <a:t> Exception in thread "main" </a:t>
            </a:r>
            <a:r>
              <a:rPr lang="en-US" dirty="0" err="1"/>
              <a:t>java.lang.NoClassDefFoundError</a:t>
            </a:r>
            <a:r>
              <a:rPr lang="en-US" dirty="0"/>
              <a:t>: </a:t>
            </a:r>
            <a:r>
              <a:rPr lang="en-US" dirty="0" err="1" smtClean="0"/>
              <a:t>TestCircle</a:t>
            </a:r>
            <a:endParaRPr lang="en-US" dirty="0" smtClean="0"/>
          </a:p>
          <a:p>
            <a:endParaRPr lang="en-US" dirty="0"/>
          </a:p>
          <a:p>
            <a:pPr algn="just"/>
            <a:r>
              <a:rPr lang="en-US" dirty="0"/>
              <a:t>But now, the JRE can't even find the </a:t>
            </a:r>
            <a:r>
              <a:rPr lang="en-US" dirty="0" err="1"/>
              <a:t>TestCircle</a:t>
            </a:r>
            <a:r>
              <a:rPr lang="en-US" dirty="0"/>
              <a:t> class, which is located in the current directory. This is because if CLASSPATH is not explicitly set, it defaulted to the current directory. However, if CLASSPATH is explicitly set, it does not include the current directory unless the current directory is included. Hence, we need to include current directory (denoted as '.') in the CLASSPATH, together with the base directory of package </a:t>
            </a:r>
            <a:r>
              <a:rPr lang="en-US" dirty="0" err="1"/>
              <a:t>com.yyy</a:t>
            </a:r>
            <a:r>
              <a:rPr lang="en-US" dirty="0"/>
              <a:t>, separated by ';', as follows</a:t>
            </a:r>
            <a:r>
              <a:rPr lang="en-US" dirty="0" smtClean="0"/>
              <a:t>:</a:t>
            </a:r>
          </a:p>
          <a:p>
            <a:pPr algn="just"/>
            <a:r>
              <a:rPr lang="en-US" dirty="0" smtClean="0"/>
              <a:t>          </a:t>
            </a:r>
          </a:p>
          <a:p>
            <a:pPr algn="just"/>
            <a:r>
              <a:rPr lang="en-US" dirty="0" smtClean="0"/>
              <a:t>d</a:t>
            </a:r>
            <a:r>
              <a:rPr lang="en-US" dirty="0"/>
              <a:t>:\myOtherProject&gt; </a:t>
            </a:r>
            <a:r>
              <a:rPr lang="en-US" b="1" dirty="0"/>
              <a:t>java -</a:t>
            </a:r>
            <a:r>
              <a:rPr lang="en-US" b="1" dirty="0" err="1"/>
              <a:t>cp</a:t>
            </a:r>
            <a:r>
              <a:rPr lang="en-US" b="1" dirty="0"/>
              <a:t> .;d:\</a:t>
            </a:r>
            <a:r>
              <a:rPr lang="en-US" b="1" dirty="0" err="1"/>
              <a:t>myJavaProject</a:t>
            </a:r>
            <a:r>
              <a:rPr lang="en-US" b="1" dirty="0"/>
              <a:t>\classes </a:t>
            </a:r>
            <a:r>
              <a:rPr lang="en-US" b="1" dirty="0" err="1"/>
              <a:t>TestCircle</a:t>
            </a:r>
            <a:endParaRPr lang="en-US" dirty="0"/>
          </a:p>
        </p:txBody>
      </p:sp>
    </p:spTree>
    <p:extLst>
      <p:ext uri="{BB962C8B-B14F-4D97-AF65-F5344CB8AC3E}">
        <p14:creationId xmlns:p14="http://schemas.microsoft.com/office/powerpoint/2010/main" val="32656591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endParaRPr lang="en-US" dirty="0"/>
          </a:p>
        </p:txBody>
      </p:sp>
      <p:sp>
        <p:nvSpPr>
          <p:cNvPr id="3" name="Content Placeholder 2"/>
          <p:cNvSpPr>
            <a:spLocks noGrp="1"/>
          </p:cNvSpPr>
          <p:nvPr>
            <p:ph idx="1"/>
          </p:nvPr>
        </p:nvSpPr>
        <p:spPr>
          <a:xfrm>
            <a:off x="838200" y="1325563"/>
            <a:ext cx="10515600" cy="4351338"/>
          </a:xfrm>
        </p:spPr>
        <p:txBody>
          <a:bodyPr>
            <a:normAutofit/>
          </a:bodyPr>
          <a:lstStyle/>
          <a:p>
            <a:pPr marL="0" indent="0">
              <a:buNone/>
            </a:pPr>
            <a:r>
              <a:rPr lang="en-US" sz="2000" dirty="0"/>
              <a:t>Suppose that the </a:t>
            </a:r>
            <a:r>
              <a:rPr lang="en-US" sz="2000" dirty="0" err="1"/>
              <a:t>TestCircle</a:t>
            </a:r>
            <a:r>
              <a:rPr lang="en-US" sz="2000" dirty="0"/>
              <a:t> class </a:t>
            </a:r>
            <a:r>
              <a:rPr lang="en-US" sz="2000" dirty="0" smtClean="0"/>
              <a:t>is in </a:t>
            </a:r>
            <a:r>
              <a:rPr lang="en-US" sz="2000" dirty="0"/>
              <a:t>a package </a:t>
            </a:r>
            <a:r>
              <a:rPr lang="en-US" sz="2000" dirty="0" err="1"/>
              <a:t>com.abc</a:t>
            </a:r>
            <a:r>
              <a:rPr lang="en-US" sz="2000" dirty="0"/>
              <a:t>, and save as d:\myOtherProject\src\com\abc\TestCircle.java.</a:t>
            </a:r>
          </a:p>
          <a:p>
            <a:pPr marL="0" indent="0">
              <a:buNone/>
            </a:pPr>
            <a:r>
              <a:rPr lang="en-US" sz="2000" dirty="0"/>
              <a:t>// d:\myOtherProject\src\com.abc\TestCircle.java</a:t>
            </a:r>
          </a:p>
          <a:p>
            <a:pPr marL="0" indent="0">
              <a:buNone/>
            </a:pPr>
            <a:r>
              <a:rPr lang="en-US" sz="2000" dirty="0"/>
              <a:t>package </a:t>
            </a:r>
            <a:r>
              <a:rPr lang="en-US" sz="2000" dirty="0" err="1"/>
              <a:t>com.abc</a:t>
            </a:r>
            <a:r>
              <a:rPr lang="en-US" sz="2000" dirty="0"/>
              <a:t>;</a:t>
            </a:r>
          </a:p>
          <a:p>
            <a:pPr marL="0" indent="0">
              <a:buNone/>
            </a:pPr>
            <a:r>
              <a:rPr lang="en-US" sz="2000" dirty="0"/>
              <a:t>import </a:t>
            </a:r>
            <a:r>
              <a:rPr lang="en-US" sz="2000" dirty="0" err="1"/>
              <a:t>com.yyy.Circle</a:t>
            </a:r>
            <a:r>
              <a:rPr lang="en-US" sz="2000" dirty="0"/>
              <a:t>;</a:t>
            </a:r>
          </a:p>
          <a:p>
            <a:pPr marL="0" indent="0">
              <a:buNone/>
            </a:pPr>
            <a:r>
              <a:rPr lang="en-US" sz="2000" dirty="0"/>
              <a:t>public class </a:t>
            </a:r>
            <a:r>
              <a:rPr lang="en-US" sz="2000" dirty="0" err="1"/>
              <a:t>TestCircle</a:t>
            </a:r>
            <a:r>
              <a:rPr lang="en-US" sz="2000" dirty="0"/>
              <a:t> {</a:t>
            </a:r>
          </a:p>
          <a:p>
            <a:pPr marL="0" indent="0">
              <a:buNone/>
            </a:pPr>
            <a:r>
              <a:rPr lang="en-US" sz="2000" dirty="0"/>
              <a:t>   ......</a:t>
            </a:r>
          </a:p>
          <a:p>
            <a:pPr marL="0" indent="0">
              <a:buNone/>
            </a:pPr>
            <a:r>
              <a:rPr lang="en-US" sz="2000" dirty="0"/>
              <a:t>}</a:t>
            </a:r>
          </a:p>
          <a:p>
            <a:pPr marL="0" indent="0">
              <a:buNone/>
            </a:pPr>
            <a:endParaRPr lang="en-US" sz="2000" dirty="0"/>
          </a:p>
        </p:txBody>
      </p:sp>
      <p:sp>
        <p:nvSpPr>
          <p:cNvPr id="4" name="TextBox 3"/>
          <p:cNvSpPr txBox="1"/>
          <p:nvPr/>
        </p:nvSpPr>
        <p:spPr>
          <a:xfrm>
            <a:off x="1422400" y="3621544"/>
            <a:ext cx="10769600" cy="267765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smtClean="0"/>
              <a:t>d</a:t>
            </a:r>
            <a:r>
              <a:rPr lang="en-US" sz="2400" dirty="0"/>
              <a:t>:\myOtherProject&gt; </a:t>
            </a:r>
            <a:r>
              <a:rPr lang="en-US" sz="2400" b="1" dirty="0" err="1"/>
              <a:t>javac</a:t>
            </a:r>
            <a:r>
              <a:rPr lang="en-US" sz="2400" b="1" dirty="0"/>
              <a:t> -d classes -</a:t>
            </a:r>
            <a:r>
              <a:rPr lang="en-US" sz="2400" b="1" dirty="0" err="1"/>
              <a:t>cp</a:t>
            </a:r>
            <a:r>
              <a:rPr lang="en-US" sz="2400" b="1" dirty="0"/>
              <a:t> d:\myJavaProject\classes </a:t>
            </a:r>
            <a:r>
              <a:rPr lang="en-US" sz="2400" b="1" dirty="0" err="1"/>
              <a:t>src</a:t>
            </a:r>
            <a:r>
              <a:rPr lang="en-US" sz="2400" b="1" dirty="0"/>
              <a:t>\com\</a:t>
            </a:r>
            <a:r>
              <a:rPr lang="en-US" sz="2400" b="1" dirty="0" err="1"/>
              <a:t>abc</a:t>
            </a:r>
            <a:r>
              <a:rPr lang="en-US" sz="2400" b="1" dirty="0"/>
              <a:t>\TestCircle.java</a:t>
            </a:r>
          </a:p>
          <a:p>
            <a:pPr algn="just"/>
            <a:r>
              <a:rPr lang="en-US" sz="2400" dirty="0"/>
              <a:t>-- To run </a:t>
            </a:r>
            <a:r>
              <a:rPr lang="en-US" sz="2400" dirty="0" err="1"/>
              <a:t>TestCircle</a:t>
            </a:r>
            <a:r>
              <a:rPr lang="en-US" sz="2400" dirty="0"/>
              <a:t>, need to include the base directory of </a:t>
            </a:r>
            <a:r>
              <a:rPr lang="en-US" sz="2400" dirty="0" err="1"/>
              <a:t>TestCircle</a:t>
            </a:r>
            <a:r>
              <a:rPr lang="en-US" sz="2400" dirty="0"/>
              <a:t> and Circle in </a:t>
            </a:r>
            <a:r>
              <a:rPr lang="en-US" sz="2400" dirty="0" err="1"/>
              <a:t>classpath</a:t>
            </a:r>
            <a:r>
              <a:rPr lang="en-US" sz="2400" dirty="0"/>
              <a:t>.</a:t>
            </a:r>
          </a:p>
          <a:p>
            <a:pPr algn="just"/>
            <a:r>
              <a:rPr lang="en-US" sz="2400" dirty="0"/>
              <a:t>-- Also need to use the fully-qualified name (package name plus class name) for </a:t>
            </a:r>
            <a:r>
              <a:rPr lang="en-US" sz="2400" dirty="0" err="1"/>
              <a:t>TestCircle</a:t>
            </a:r>
            <a:endParaRPr lang="en-US" sz="2400" dirty="0"/>
          </a:p>
          <a:p>
            <a:pPr algn="just"/>
            <a:r>
              <a:rPr lang="en-US" sz="2400" dirty="0"/>
              <a:t>d:\myOtherProject&gt; </a:t>
            </a:r>
            <a:r>
              <a:rPr lang="en-US" sz="2400" b="1" dirty="0"/>
              <a:t>java -</a:t>
            </a:r>
            <a:r>
              <a:rPr lang="en-US" sz="2400" b="1" dirty="0" err="1"/>
              <a:t>cp</a:t>
            </a:r>
            <a:r>
              <a:rPr lang="en-US" sz="2400" b="1" dirty="0"/>
              <a:t> </a:t>
            </a:r>
            <a:r>
              <a:rPr lang="en-US" sz="2400" b="1" dirty="0" err="1"/>
              <a:t>classes;d</a:t>
            </a:r>
            <a:r>
              <a:rPr lang="en-US" sz="2400" b="1" dirty="0"/>
              <a:t>:\</a:t>
            </a:r>
            <a:r>
              <a:rPr lang="en-US" sz="2400" b="1" dirty="0" err="1"/>
              <a:t>myJavaProject</a:t>
            </a:r>
            <a:r>
              <a:rPr lang="en-US" sz="2400" b="1" dirty="0"/>
              <a:t>\classes </a:t>
            </a:r>
            <a:r>
              <a:rPr lang="en-US" sz="2400" b="1" dirty="0" err="1"/>
              <a:t>com.abc.TestCircle</a:t>
            </a:r>
            <a:endParaRPr lang="en-US" sz="2400" b="1" dirty="0"/>
          </a:p>
        </p:txBody>
      </p:sp>
    </p:spTree>
    <p:extLst>
      <p:ext uri="{BB962C8B-B14F-4D97-AF65-F5344CB8AC3E}">
        <p14:creationId xmlns:p14="http://schemas.microsoft.com/office/powerpoint/2010/main" val="2815149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36057"/>
            <a:ext cx="6229350" cy="30575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7978" y="2240883"/>
            <a:ext cx="4562475" cy="20478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7550" y="4371217"/>
            <a:ext cx="4775379" cy="248678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5787580"/>
            <a:ext cx="3371850" cy="866775"/>
          </a:xfrm>
          <a:prstGeom prst="rect">
            <a:avLst/>
          </a:prstGeom>
        </p:spPr>
      </p:pic>
      <p:sp>
        <p:nvSpPr>
          <p:cNvPr id="3" name="Rectangular Callout 2"/>
          <p:cNvSpPr/>
          <p:nvPr/>
        </p:nvSpPr>
        <p:spPr>
          <a:xfrm>
            <a:off x="2658596" y="4786564"/>
            <a:ext cx="1986803" cy="820271"/>
          </a:xfrm>
          <a:prstGeom prst="wedgeRectCallout">
            <a:avLst>
              <a:gd name="adj1" fmla="val -37754"/>
              <a:gd name="adj2" fmla="val 1067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Declaration &amp; Initialization</a:t>
            </a:r>
            <a:endParaRPr lang="en-US" sz="2000" dirty="0"/>
          </a:p>
        </p:txBody>
      </p:sp>
    </p:spTree>
    <p:extLst>
      <p:ext uri="{BB962C8B-B14F-4D97-AF65-F5344CB8AC3E}">
        <p14:creationId xmlns:p14="http://schemas.microsoft.com/office/powerpoint/2010/main" val="38380420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70000" lnSpcReduction="20000"/>
          </a:bodyPr>
          <a:lstStyle/>
          <a:p>
            <a:pPr marL="0" indent="0">
              <a:buNone/>
            </a:pPr>
            <a:r>
              <a:rPr lang="en-US" dirty="0"/>
              <a:t>package com.zzz.project1.subproject2;</a:t>
            </a:r>
          </a:p>
          <a:p>
            <a:pPr marL="0" indent="0">
              <a:buNone/>
            </a:pPr>
            <a:r>
              <a:rPr lang="en-US" dirty="0"/>
              <a:t>public class MyClass3 {</a:t>
            </a:r>
          </a:p>
          <a:p>
            <a:pPr marL="0" indent="0">
              <a:buNone/>
            </a:pPr>
            <a:r>
              <a:rPr lang="en-US" dirty="0"/>
              <a:t>   private MyClass4 </a:t>
            </a:r>
            <a:r>
              <a:rPr lang="en-US" dirty="0" err="1"/>
              <a:t>myClass4</a:t>
            </a:r>
            <a:r>
              <a:rPr lang="en-US" dirty="0"/>
              <a:t>;</a:t>
            </a:r>
          </a:p>
          <a:p>
            <a:pPr marL="0" indent="0">
              <a:buNone/>
            </a:pPr>
            <a:r>
              <a:rPr lang="en-US" dirty="0"/>
              <a:t>   public MyClass3 () {   // constructor</a:t>
            </a:r>
          </a:p>
          <a:p>
            <a:pPr marL="0" indent="0">
              <a:buNone/>
            </a:pPr>
            <a:r>
              <a:rPr lang="en-US" dirty="0"/>
              <a:t>      </a:t>
            </a:r>
            <a:r>
              <a:rPr lang="en-US" dirty="0" err="1"/>
              <a:t>System.out.println</a:t>
            </a:r>
            <a:r>
              <a:rPr lang="en-US" dirty="0"/>
              <a:t>("MyClass3 constructed");</a:t>
            </a:r>
          </a:p>
          <a:p>
            <a:pPr marL="0" indent="0">
              <a:buNone/>
            </a:pPr>
            <a:r>
              <a:rPr lang="en-US" dirty="0"/>
              <a:t>      myClass4 = new MyClass4();   // use MyClass4 in the same package</a:t>
            </a:r>
          </a:p>
          <a:p>
            <a:pPr marL="0" indent="0">
              <a:buNone/>
            </a:pPr>
            <a:r>
              <a:rPr lang="en-US" dirty="0"/>
              <a:t>   }</a:t>
            </a:r>
          </a:p>
          <a:p>
            <a:pPr marL="0" indent="0">
              <a:buNone/>
            </a:pPr>
            <a:r>
              <a:rPr lang="en-US" dirty="0"/>
              <a:t>   // main() included here for testing</a:t>
            </a:r>
          </a:p>
          <a:p>
            <a:pPr marL="0" indent="0">
              <a:buNone/>
            </a:pPr>
            <a:r>
              <a:rPr lang="en-US" dirty="0"/>
              <a:t>   public static void main(String[] </a:t>
            </a:r>
            <a:r>
              <a:rPr lang="en-US" dirty="0" err="1"/>
              <a:t>args</a:t>
            </a:r>
            <a:r>
              <a:rPr lang="en-US" dirty="0"/>
              <a:t>) {</a:t>
            </a:r>
          </a:p>
          <a:p>
            <a:pPr marL="0" indent="0">
              <a:buNone/>
            </a:pPr>
            <a:r>
              <a:rPr lang="en-US" dirty="0"/>
              <a:t>      new MyClass3();</a:t>
            </a:r>
          </a:p>
          <a:p>
            <a:pPr marL="0" indent="0">
              <a:buNone/>
            </a:pPr>
            <a:r>
              <a:rPr lang="en-US" dirty="0"/>
              <a:t>   }</a:t>
            </a:r>
          </a:p>
          <a:p>
            <a:pPr marL="0" indent="0">
              <a:buNone/>
            </a:pPr>
            <a:r>
              <a:rPr lang="en-US" dirty="0"/>
              <a:t>}</a:t>
            </a:r>
          </a:p>
        </p:txBody>
      </p:sp>
      <p:sp>
        <p:nvSpPr>
          <p:cNvPr id="4" name="Content Placeholder 3"/>
          <p:cNvSpPr>
            <a:spLocks noGrp="1"/>
          </p:cNvSpPr>
          <p:nvPr>
            <p:ph sz="half" idx="2"/>
          </p:nvPr>
        </p:nvSpPr>
        <p:spPr/>
        <p:txBody>
          <a:bodyPr>
            <a:normAutofit fontScale="70000" lnSpcReduction="20000"/>
          </a:bodyPr>
          <a:lstStyle/>
          <a:p>
            <a:pPr marL="0" indent="0">
              <a:buNone/>
            </a:pPr>
            <a:endParaRPr lang="en-US" dirty="0"/>
          </a:p>
        </p:txBody>
      </p:sp>
    </p:spTree>
    <p:extLst>
      <p:ext uri="{BB962C8B-B14F-4D97-AF65-F5344CB8AC3E}">
        <p14:creationId xmlns:p14="http://schemas.microsoft.com/office/powerpoint/2010/main" val="4482738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462"/>
            <a:ext cx="10515600" cy="1325563"/>
          </a:xfrm>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84" y="0"/>
            <a:ext cx="10925852" cy="7023762"/>
          </a:xfrm>
          <a:prstGeom prst="rect">
            <a:avLst/>
          </a:prstGeom>
        </p:spPr>
      </p:pic>
    </p:spTree>
    <p:extLst>
      <p:ext uri="{BB962C8B-B14F-4D97-AF65-F5344CB8AC3E}">
        <p14:creationId xmlns:p14="http://schemas.microsoft.com/office/powerpoint/2010/main" val="38450040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Class</a:t>
            </a:r>
            <a:endParaRPr lang="en-US" dirty="0"/>
          </a:p>
        </p:txBody>
      </p:sp>
      <p:sp>
        <p:nvSpPr>
          <p:cNvPr id="3" name="Content Placeholder 2"/>
          <p:cNvSpPr>
            <a:spLocks noGrp="1"/>
          </p:cNvSpPr>
          <p:nvPr>
            <p:ph idx="1"/>
          </p:nvPr>
        </p:nvSpPr>
        <p:spPr/>
        <p:txBody>
          <a:bodyPr>
            <a:normAutofit/>
          </a:bodyPr>
          <a:lstStyle/>
          <a:p>
            <a:pPr algn="just"/>
            <a:r>
              <a:rPr lang="en-US" dirty="0"/>
              <a:t>Inner classes are class within Class. Inner class instance has special relationship with Outer class. This special relationship gives inner class access to member of outer class as if they are the part of outer class. Inner class instance has access to all member of the outer class(Public, Private &amp; </a:t>
            </a:r>
            <a:r>
              <a:rPr lang="en-US" dirty="0" smtClean="0"/>
              <a:t>Protected).</a:t>
            </a:r>
          </a:p>
          <a:p>
            <a:pPr algn="just"/>
            <a:r>
              <a:rPr lang="en-US" dirty="0" smtClean="0"/>
              <a:t>Types of Inner Classes</a:t>
            </a:r>
          </a:p>
          <a:p>
            <a:pPr lvl="1" algn="just"/>
            <a:r>
              <a:rPr lang="en-US" dirty="0" smtClean="0"/>
              <a:t>Static</a:t>
            </a:r>
            <a:endParaRPr lang="en-US" dirty="0"/>
          </a:p>
          <a:p>
            <a:pPr lvl="1" algn="just"/>
            <a:r>
              <a:rPr lang="en-US" dirty="0" smtClean="0"/>
              <a:t>Method </a:t>
            </a:r>
            <a:r>
              <a:rPr lang="en-US" dirty="0"/>
              <a:t>Local</a:t>
            </a:r>
          </a:p>
          <a:p>
            <a:pPr lvl="1" algn="just"/>
            <a:r>
              <a:rPr lang="en-US" dirty="0" smtClean="0"/>
              <a:t>Anonymous</a:t>
            </a:r>
            <a:endParaRPr lang="en-US" dirty="0"/>
          </a:p>
          <a:p>
            <a:pPr lvl="1" algn="just"/>
            <a:r>
              <a:rPr lang="en-US" dirty="0" smtClean="0"/>
              <a:t>Member class</a:t>
            </a:r>
            <a:endParaRPr lang="en-US" dirty="0"/>
          </a:p>
          <a:p>
            <a:pPr algn="just"/>
            <a:endParaRPr lang="en-US" dirty="0"/>
          </a:p>
        </p:txBody>
      </p:sp>
    </p:spTree>
    <p:extLst>
      <p:ext uri="{BB962C8B-B14F-4D97-AF65-F5344CB8AC3E}">
        <p14:creationId xmlns:p14="http://schemas.microsoft.com/office/powerpoint/2010/main" val="37236278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 Inner Class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//outer class</a:t>
            </a:r>
          </a:p>
          <a:p>
            <a:pPr marL="0" indent="0">
              <a:buNone/>
            </a:pPr>
            <a:r>
              <a:rPr lang="en-US" dirty="0"/>
              <a:t>class </a:t>
            </a:r>
            <a:r>
              <a:rPr lang="en-US" dirty="0" err="1" smtClean="0"/>
              <a:t>OuterClass</a:t>
            </a:r>
            <a:r>
              <a:rPr lang="en-US" dirty="0" smtClean="0"/>
              <a:t> </a:t>
            </a:r>
            <a:r>
              <a:rPr lang="en-US" dirty="0"/>
              <a:t>{</a:t>
            </a:r>
          </a:p>
          <a:p>
            <a:pPr marL="0" indent="0">
              <a:buNone/>
            </a:pPr>
            <a:r>
              <a:rPr lang="en-US" dirty="0" smtClean="0"/>
              <a:t>	//</a:t>
            </a:r>
            <a:r>
              <a:rPr lang="en-US" dirty="0"/>
              <a:t>inner class</a:t>
            </a:r>
          </a:p>
          <a:p>
            <a:pPr marL="0" indent="0">
              <a:buNone/>
            </a:pPr>
            <a:r>
              <a:rPr lang="en-US" dirty="0" smtClean="0"/>
              <a:t>	class </a:t>
            </a:r>
            <a:r>
              <a:rPr lang="en-US" dirty="0" err="1" smtClean="0"/>
              <a:t>InnerClass</a:t>
            </a:r>
            <a:r>
              <a:rPr lang="en-US" dirty="0" smtClean="0"/>
              <a:t> </a:t>
            </a:r>
            <a:r>
              <a:rPr lang="en-US" dirty="0"/>
              <a:t>{</a:t>
            </a:r>
          </a:p>
          <a:p>
            <a:pPr marL="0" indent="0">
              <a:buNone/>
            </a:pPr>
            <a:r>
              <a:rPr lang="en-US" dirty="0" smtClean="0"/>
              <a:t>	}</a:t>
            </a:r>
            <a:endParaRPr lang="en-US" dirty="0"/>
          </a:p>
          <a:p>
            <a:pPr marL="0" indent="0">
              <a:buNone/>
            </a:pPr>
            <a:r>
              <a:rPr lang="en-US" dirty="0" smtClean="0"/>
              <a:t>}</a:t>
            </a:r>
          </a:p>
          <a:p>
            <a:pPr marL="0" indent="0">
              <a:buNone/>
            </a:pPr>
            <a:r>
              <a:rPr lang="en-US" dirty="0" smtClean="0"/>
              <a:t>When we compile the above code, we get two </a:t>
            </a:r>
            <a:r>
              <a:rPr lang="en-US" dirty="0"/>
              <a:t>class files. </a:t>
            </a:r>
            <a:r>
              <a:rPr lang="en-US" dirty="0" smtClean="0"/>
              <a:t>We </a:t>
            </a:r>
            <a:r>
              <a:rPr lang="en-US" dirty="0"/>
              <a:t>can’t directly execute the inner class’s .class file with java command.</a:t>
            </a:r>
            <a:endParaRPr lang="en-US" dirty="0" smtClean="0"/>
          </a:p>
          <a:p>
            <a:pPr marL="0" indent="0">
              <a:buNone/>
            </a:pPr>
            <a:r>
              <a:rPr lang="en-US" dirty="0" err="1" smtClean="0"/>
              <a:t>OuterClass.class</a:t>
            </a:r>
            <a:endParaRPr lang="en-US" dirty="0" smtClean="0"/>
          </a:p>
          <a:p>
            <a:pPr marL="0" indent="0">
              <a:buNone/>
            </a:pPr>
            <a:r>
              <a:rPr lang="en-US" dirty="0" err="1" smtClean="0"/>
              <a:t>InnerClass$OuterClass.class</a:t>
            </a:r>
            <a:endParaRPr lang="en-US" dirty="0"/>
          </a:p>
          <a:p>
            <a:pPr algn="just"/>
            <a:endParaRPr lang="en-US" dirty="0"/>
          </a:p>
        </p:txBody>
      </p:sp>
    </p:spTree>
    <p:extLst>
      <p:ext uri="{BB962C8B-B14F-4D97-AF65-F5344CB8AC3E}">
        <p14:creationId xmlns:p14="http://schemas.microsoft.com/office/powerpoint/2010/main" val="3872495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normal Inner Class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From with in </a:t>
            </a:r>
            <a:r>
              <a:rPr lang="en-US" dirty="0"/>
              <a:t>outer </a:t>
            </a:r>
            <a:r>
              <a:rPr lang="en-US" dirty="0" smtClean="0"/>
              <a:t>class, Outer </a:t>
            </a:r>
            <a:r>
              <a:rPr lang="en-US" dirty="0"/>
              <a:t>class can create instance of the inner class in the same way as </a:t>
            </a:r>
            <a:r>
              <a:rPr lang="en-US" dirty="0" smtClean="0"/>
              <a:t>you create a </a:t>
            </a:r>
            <a:r>
              <a:rPr lang="en-US" dirty="0"/>
              <a:t>class </a:t>
            </a:r>
            <a:r>
              <a:rPr lang="en-US" dirty="0" smtClean="0"/>
              <a:t>instance.</a:t>
            </a:r>
          </a:p>
          <a:p>
            <a:pPr lvl="1"/>
            <a:r>
              <a:rPr lang="en-US" dirty="0" err="1"/>
              <a:t>InnerClass</a:t>
            </a:r>
            <a:r>
              <a:rPr lang="en-US" dirty="0"/>
              <a:t> i1 = new </a:t>
            </a:r>
            <a:r>
              <a:rPr lang="en-US" dirty="0" err="1"/>
              <a:t>InnerClass</a:t>
            </a:r>
            <a:r>
              <a:rPr lang="en-US" dirty="0"/>
              <a:t>();</a:t>
            </a:r>
            <a:endParaRPr lang="en-US" dirty="0" smtClean="0"/>
          </a:p>
          <a:p>
            <a:r>
              <a:rPr lang="en-US" dirty="0"/>
              <a:t>From Outside Outer Class, Create outer class instance and then inner class instance</a:t>
            </a:r>
            <a:r>
              <a:rPr lang="en-US" dirty="0" smtClean="0"/>
              <a:t>.</a:t>
            </a:r>
          </a:p>
          <a:p>
            <a:pPr lvl="1"/>
            <a:r>
              <a:rPr lang="en-US" dirty="0"/>
              <a:t>// Creating outer class instance</a:t>
            </a:r>
          </a:p>
          <a:p>
            <a:pPr lvl="1"/>
            <a:r>
              <a:rPr lang="en-US" dirty="0" err="1"/>
              <a:t>OuterClass</a:t>
            </a:r>
            <a:r>
              <a:rPr lang="en-US" dirty="0"/>
              <a:t> </a:t>
            </a:r>
            <a:r>
              <a:rPr lang="en-US" dirty="0" err="1"/>
              <a:t>outerclass</a:t>
            </a:r>
            <a:r>
              <a:rPr lang="en-US" dirty="0"/>
              <a:t> = new </a:t>
            </a:r>
            <a:r>
              <a:rPr lang="en-US" dirty="0" err="1"/>
              <a:t>OuterClass</a:t>
            </a:r>
            <a:r>
              <a:rPr lang="en-US" dirty="0"/>
              <a:t>();</a:t>
            </a:r>
          </a:p>
          <a:p>
            <a:pPr lvl="1"/>
            <a:r>
              <a:rPr lang="en-US" dirty="0"/>
              <a:t>// Creating inner class instance</a:t>
            </a:r>
          </a:p>
          <a:p>
            <a:pPr lvl="1"/>
            <a:r>
              <a:rPr lang="en-US" dirty="0" err="1"/>
              <a:t>OuterClass.InnerClass</a:t>
            </a:r>
            <a:r>
              <a:rPr lang="en-US" dirty="0"/>
              <a:t> </a:t>
            </a:r>
            <a:r>
              <a:rPr lang="en-US" dirty="0" err="1"/>
              <a:t>innerclass</a:t>
            </a:r>
            <a:r>
              <a:rPr lang="en-US" dirty="0"/>
              <a:t> = </a:t>
            </a:r>
            <a:r>
              <a:rPr lang="en-US" dirty="0" err="1"/>
              <a:t>outerclass.new</a:t>
            </a:r>
            <a:r>
              <a:rPr lang="en-US" dirty="0"/>
              <a:t> </a:t>
            </a:r>
            <a:r>
              <a:rPr lang="en-US" dirty="0" err="1"/>
              <a:t>InnerClass</a:t>
            </a:r>
            <a:r>
              <a:rPr lang="en-US" dirty="0" smtClean="0"/>
              <a:t>();</a:t>
            </a:r>
          </a:p>
          <a:p>
            <a:pPr marL="457200" lvl="1" indent="0" algn="ctr">
              <a:buNone/>
            </a:pPr>
            <a:r>
              <a:rPr lang="en-US" dirty="0" smtClean="0"/>
              <a:t>OR</a:t>
            </a:r>
            <a:endParaRPr lang="en-US" dirty="0"/>
          </a:p>
          <a:p>
            <a:pPr lvl="1"/>
            <a:r>
              <a:rPr lang="en-US" dirty="0" err="1"/>
              <a:t>OuterClass.InnerClass</a:t>
            </a:r>
            <a:r>
              <a:rPr lang="en-US" dirty="0"/>
              <a:t> </a:t>
            </a:r>
            <a:r>
              <a:rPr lang="en-US" dirty="0" err="1"/>
              <a:t>innerClass</a:t>
            </a:r>
            <a:r>
              <a:rPr lang="en-US" dirty="0"/>
              <a:t> = new </a:t>
            </a:r>
            <a:r>
              <a:rPr lang="en-US" dirty="0" err="1"/>
              <a:t>OuterClass.new</a:t>
            </a:r>
            <a:r>
              <a:rPr lang="en-US" dirty="0"/>
              <a:t> </a:t>
            </a:r>
            <a:r>
              <a:rPr lang="en-US" dirty="0" err="1"/>
              <a:t>InnerClass</a:t>
            </a:r>
            <a:r>
              <a:rPr lang="en-US" dirty="0" smtClean="0"/>
              <a:t>();</a:t>
            </a:r>
          </a:p>
          <a:p>
            <a:r>
              <a:rPr lang="en-US" dirty="0"/>
              <a:t>I</a:t>
            </a:r>
            <a:r>
              <a:rPr lang="en-US" dirty="0" smtClean="0"/>
              <a:t>n </a:t>
            </a:r>
            <a:r>
              <a:rPr lang="en-US" dirty="0"/>
              <a:t>case of Inner class “this” keyword will refer the currently executing inner class Object. But to get this for outer class use “</a:t>
            </a:r>
            <a:r>
              <a:rPr lang="en-US" dirty="0" err="1"/>
              <a:t>OuterClass.this</a:t>
            </a:r>
            <a:r>
              <a:rPr lang="en-US" dirty="0"/>
              <a:t>”.</a:t>
            </a:r>
          </a:p>
          <a:p>
            <a:pPr lvl="1"/>
            <a:endParaRPr lang="en-US" dirty="0"/>
          </a:p>
        </p:txBody>
      </p:sp>
    </p:spTree>
    <p:extLst>
      <p:ext uri="{BB962C8B-B14F-4D97-AF65-F5344CB8AC3E}">
        <p14:creationId xmlns:p14="http://schemas.microsoft.com/office/powerpoint/2010/main" val="35449441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Modifiers applied</a:t>
            </a:r>
            <a:endParaRPr lang="en-US" dirty="0"/>
          </a:p>
        </p:txBody>
      </p:sp>
      <p:sp>
        <p:nvSpPr>
          <p:cNvPr id="3" name="Content Placeholder 2"/>
          <p:cNvSpPr>
            <a:spLocks noGrp="1"/>
          </p:cNvSpPr>
          <p:nvPr>
            <p:ph idx="1"/>
          </p:nvPr>
        </p:nvSpPr>
        <p:spPr/>
        <p:txBody>
          <a:bodyPr/>
          <a:lstStyle/>
          <a:p>
            <a:r>
              <a:rPr lang="en-US" dirty="0"/>
              <a:t>Normal inner class will be treated like member of the outer class so it can have several Modifiers as opposed to Class.</a:t>
            </a:r>
          </a:p>
          <a:p>
            <a:pPr lvl="1"/>
            <a:r>
              <a:rPr lang="en-US" dirty="0" smtClean="0"/>
              <a:t>final</a:t>
            </a:r>
            <a:endParaRPr lang="en-US" dirty="0"/>
          </a:p>
          <a:p>
            <a:pPr lvl="1"/>
            <a:r>
              <a:rPr lang="en-US" dirty="0" smtClean="0"/>
              <a:t>abstract</a:t>
            </a:r>
            <a:endParaRPr lang="en-US" dirty="0"/>
          </a:p>
          <a:p>
            <a:pPr lvl="1"/>
            <a:r>
              <a:rPr lang="en-US" dirty="0" smtClean="0"/>
              <a:t>public</a:t>
            </a:r>
            <a:endParaRPr lang="en-US" dirty="0"/>
          </a:p>
          <a:p>
            <a:pPr lvl="1"/>
            <a:r>
              <a:rPr lang="en-US" dirty="0" smtClean="0"/>
              <a:t>private</a:t>
            </a:r>
            <a:endParaRPr lang="en-US" dirty="0"/>
          </a:p>
          <a:p>
            <a:pPr lvl="1"/>
            <a:r>
              <a:rPr lang="en-US" dirty="0" smtClean="0"/>
              <a:t>protected</a:t>
            </a:r>
            <a:endParaRPr lang="en-US" dirty="0"/>
          </a:p>
          <a:p>
            <a:pPr lvl="1"/>
            <a:r>
              <a:rPr lang="en-US" dirty="0" err="1" smtClean="0"/>
              <a:t>strictfp</a:t>
            </a:r>
            <a:endParaRPr lang="en-US" dirty="0"/>
          </a:p>
          <a:p>
            <a:endParaRPr lang="en-US" dirty="0"/>
          </a:p>
        </p:txBody>
      </p:sp>
    </p:spTree>
    <p:extLst>
      <p:ext uri="{BB962C8B-B14F-4D97-AF65-F5344CB8AC3E}">
        <p14:creationId xmlns:p14="http://schemas.microsoft.com/office/powerpoint/2010/main" val="37099257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Local Inner Class</a:t>
            </a:r>
          </a:p>
        </p:txBody>
      </p:sp>
      <p:sp>
        <p:nvSpPr>
          <p:cNvPr id="3" name="Content Placeholder 2"/>
          <p:cNvSpPr>
            <a:spLocks noGrp="1"/>
          </p:cNvSpPr>
          <p:nvPr>
            <p:ph idx="1"/>
          </p:nvPr>
        </p:nvSpPr>
        <p:spPr/>
        <p:txBody>
          <a:bodyPr>
            <a:normAutofit fontScale="92500" lnSpcReduction="10000"/>
          </a:bodyPr>
          <a:lstStyle/>
          <a:p>
            <a:pPr algn="just"/>
            <a:r>
              <a:rPr lang="en-US" dirty="0"/>
              <a:t>When an inner class is defined inside the method of Outer Class it becomes Method local inner class</a:t>
            </a:r>
            <a:r>
              <a:rPr lang="en-US" dirty="0" smtClean="0"/>
              <a:t>.</a:t>
            </a:r>
          </a:p>
          <a:p>
            <a:pPr algn="just"/>
            <a:r>
              <a:rPr lang="en-US" dirty="0" smtClean="0"/>
              <a:t>Method </a:t>
            </a:r>
            <a:r>
              <a:rPr lang="en-US" dirty="0"/>
              <a:t>local inner class can be instantiated within the method where it is defined and no where else.</a:t>
            </a:r>
          </a:p>
          <a:p>
            <a:pPr algn="just"/>
            <a:r>
              <a:rPr lang="en-US" dirty="0" smtClean="0"/>
              <a:t>Because </a:t>
            </a:r>
            <a:r>
              <a:rPr lang="en-US" dirty="0"/>
              <a:t>objects (and their methods) created from this class may persist after the method returns, a local inner class may not refer to parameters or non-final local variables of the method</a:t>
            </a:r>
            <a:r>
              <a:rPr lang="en-US" dirty="0" smtClean="0"/>
              <a:t>.</a:t>
            </a:r>
            <a:r>
              <a:rPr lang="en-US" dirty="0"/>
              <a:t> </a:t>
            </a:r>
            <a:r>
              <a:rPr lang="en-US" dirty="0" smtClean="0"/>
              <a:t>But </a:t>
            </a:r>
            <a:r>
              <a:rPr lang="en-US" dirty="0"/>
              <a:t>it can use the instance variable. </a:t>
            </a:r>
          </a:p>
          <a:p>
            <a:pPr algn="just"/>
            <a:r>
              <a:rPr lang="en-US" dirty="0" smtClean="0"/>
              <a:t>If </a:t>
            </a:r>
            <a:r>
              <a:rPr lang="en-US" dirty="0"/>
              <a:t>method local variable is “Final</a:t>
            </a:r>
            <a:r>
              <a:rPr lang="en-US" dirty="0" smtClean="0"/>
              <a:t>”, </a:t>
            </a:r>
            <a:r>
              <a:rPr lang="en-US" dirty="0"/>
              <a:t>method local inner class can use it.(* Now variable is Final</a:t>
            </a:r>
            <a:r>
              <a:rPr lang="en-US" dirty="0" smtClean="0"/>
              <a:t>).</a:t>
            </a:r>
          </a:p>
          <a:p>
            <a:pPr algn="just"/>
            <a:r>
              <a:rPr lang="en-US" dirty="0"/>
              <a:t>Method local inner classes are eligible for modifiers like local variable so an method local inner class can have final or abstract.</a:t>
            </a:r>
          </a:p>
          <a:p>
            <a:pPr algn="just"/>
            <a:endParaRPr lang="en-US" dirty="0"/>
          </a:p>
        </p:txBody>
      </p:sp>
    </p:spTree>
    <p:extLst>
      <p:ext uri="{BB962C8B-B14F-4D97-AF65-F5344CB8AC3E}">
        <p14:creationId xmlns:p14="http://schemas.microsoft.com/office/powerpoint/2010/main" val="28228812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member class</a:t>
            </a:r>
            <a:endParaRPr lang="en-US" dirty="0"/>
          </a:p>
        </p:txBody>
      </p:sp>
      <p:sp>
        <p:nvSpPr>
          <p:cNvPr id="3" name="Content Placeholder 2"/>
          <p:cNvSpPr>
            <a:spLocks noGrp="1"/>
          </p:cNvSpPr>
          <p:nvPr>
            <p:ph idx="1"/>
          </p:nvPr>
        </p:nvSpPr>
        <p:spPr/>
        <p:txBody>
          <a:bodyPr/>
          <a:lstStyle/>
          <a:p>
            <a:pPr algn="just"/>
            <a:r>
              <a:rPr lang="en-US" dirty="0" smtClean="0"/>
              <a:t>An inner class qualified with static keyword.</a:t>
            </a:r>
          </a:p>
          <a:p>
            <a:pPr algn="just"/>
            <a:r>
              <a:rPr lang="en-US" dirty="0"/>
              <a:t>Despite its position inside another class, a static member class is actually an "outer" class--it has no special access to names in its containing class. </a:t>
            </a:r>
            <a:endParaRPr lang="en-US" dirty="0" smtClean="0"/>
          </a:p>
          <a:p>
            <a:pPr algn="just"/>
            <a:r>
              <a:rPr lang="en-US" dirty="0" smtClean="0"/>
              <a:t>To </a:t>
            </a:r>
            <a:r>
              <a:rPr lang="en-US" dirty="0"/>
              <a:t>refer to the static inner class from a class outside the containing class, use the syntax </a:t>
            </a:r>
            <a:r>
              <a:rPr lang="en-US" dirty="0" err="1"/>
              <a:t>OuterClassName.InnerClassName</a:t>
            </a:r>
            <a:r>
              <a:rPr lang="en-US" dirty="0"/>
              <a:t>. </a:t>
            </a:r>
            <a:endParaRPr lang="en-US" dirty="0" smtClean="0"/>
          </a:p>
          <a:p>
            <a:pPr algn="just"/>
            <a:r>
              <a:rPr lang="en-US" dirty="0" smtClean="0"/>
              <a:t>A </a:t>
            </a:r>
            <a:r>
              <a:rPr lang="en-US" dirty="0"/>
              <a:t>static member class may contain static fields and methods. </a:t>
            </a:r>
          </a:p>
        </p:txBody>
      </p:sp>
    </p:spTree>
    <p:extLst>
      <p:ext uri="{BB962C8B-B14F-4D97-AF65-F5344CB8AC3E}">
        <p14:creationId xmlns:p14="http://schemas.microsoft.com/office/powerpoint/2010/main" val="41250416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a:t>An anonymous inner class is one that is declared and used to create one object (typically as a parameter to a method), all within a single statement</a:t>
            </a:r>
            <a:r>
              <a:rPr lang="en-US" dirty="0" smtClean="0"/>
              <a:t>.</a:t>
            </a:r>
            <a:endParaRPr lang="en-US" dirty="0"/>
          </a:p>
          <a:p>
            <a:pPr algn="just"/>
            <a:r>
              <a:rPr lang="en-US" dirty="0"/>
              <a:t>An anonymous inner class may extend a class</a:t>
            </a:r>
            <a:r>
              <a:rPr lang="en-US" dirty="0" smtClean="0"/>
              <a:t>:</a:t>
            </a:r>
          </a:p>
          <a:p>
            <a:pPr lvl="1" algn="just"/>
            <a:r>
              <a:rPr lang="en-US" dirty="0"/>
              <a:t>new </a:t>
            </a:r>
            <a:r>
              <a:rPr lang="en-US" dirty="0" err="1"/>
              <a:t>SuperClass</a:t>
            </a:r>
            <a:r>
              <a:rPr lang="en-US" dirty="0"/>
              <a:t>(parameters){ class body }</a:t>
            </a:r>
          </a:p>
          <a:p>
            <a:pPr algn="just"/>
            <a:r>
              <a:rPr lang="en-US" dirty="0"/>
              <a:t>Here, </a:t>
            </a:r>
            <a:r>
              <a:rPr lang="en-US" dirty="0" err="1"/>
              <a:t>SuperClass</a:t>
            </a:r>
            <a:r>
              <a:rPr lang="en-US" dirty="0"/>
              <a:t> is not the name of the class being defined, but rather the name of the class being extended. The parameters are the parameters to the constructor for that superclass</a:t>
            </a:r>
            <a:r>
              <a:rPr lang="en-US" dirty="0" smtClean="0"/>
              <a:t>.</a:t>
            </a:r>
            <a:endParaRPr lang="en-US" dirty="0"/>
          </a:p>
          <a:p>
            <a:pPr algn="just"/>
            <a:r>
              <a:rPr lang="en-US" dirty="0"/>
              <a:t>An anonymous inner class may implement an interface</a:t>
            </a:r>
            <a:r>
              <a:rPr lang="en-US" dirty="0" smtClean="0"/>
              <a:t>:</a:t>
            </a:r>
          </a:p>
          <a:p>
            <a:pPr lvl="1" algn="just"/>
            <a:r>
              <a:rPr lang="en-US" dirty="0"/>
              <a:t>new Interface(){ class body }</a:t>
            </a:r>
          </a:p>
          <a:p>
            <a:pPr algn="just"/>
            <a:r>
              <a:rPr lang="en-US" dirty="0"/>
              <a:t> </a:t>
            </a:r>
            <a:r>
              <a:rPr lang="en-US" dirty="0" smtClean="0"/>
              <a:t>Anonymous </a:t>
            </a:r>
            <a:r>
              <a:rPr lang="en-US" dirty="0"/>
              <a:t>inner classes are almost always used as event listeners</a:t>
            </a:r>
          </a:p>
          <a:p>
            <a:pPr algn="just"/>
            <a:endParaRPr lang="en-US" dirty="0"/>
          </a:p>
          <a:p>
            <a:pPr algn="just"/>
            <a:endParaRPr lang="en-US" dirty="0"/>
          </a:p>
        </p:txBody>
      </p:sp>
    </p:spTree>
    <p:extLst>
      <p:ext uri="{BB962C8B-B14F-4D97-AF65-F5344CB8AC3E}">
        <p14:creationId xmlns:p14="http://schemas.microsoft.com/office/powerpoint/2010/main" val="17113473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err="1" smtClean="0"/>
              <a:t>enum</a:t>
            </a:r>
            <a:endParaRPr lang="en-US" dirty="0"/>
          </a:p>
        </p:txBody>
      </p:sp>
      <p:sp>
        <p:nvSpPr>
          <p:cNvPr id="3" name="Content Placeholder 2"/>
          <p:cNvSpPr>
            <a:spLocks noGrp="1"/>
          </p:cNvSpPr>
          <p:nvPr>
            <p:ph idx="1"/>
          </p:nvPr>
        </p:nvSpPr>
        <p:spPr>
          <a:xfrm>
            <a:off x="0" y="963693"/>
            <a:ext cx="12192000" cy="5886131"/>
          </a:xfrm>
        </p:spPr>
        <p:txBody>
          <a:bodyPr>
            <a:normAutofit/>
          </a:bodyPr>
          <a:lstStyle/>
          <a:p>
            <a:r>
              <a:rPr lang="en-US" sz="2000" dirty="0" err="1" smtClean="0"/>
              <a:t>Enums</a:t>
            </a:r>
            <a:r>
              <a:rPr lang="en-US" sz="2000" dirty="0" smtClean="0"/>
              <a:t> </a:t>
            </a:r>
            <a:r>
              <a:rPr lang="en-US" sz="2000" dirty="0"/>
              <a:t>are type-safe!</a:t>
            </a:r>
          </a:p>
          <a:p>
            <a:r>
              <a:rPr lang="en-US" sz="2000" dirty="0" err="1" smtClean="0"/>
              <a:t>Enums</a:t>
            </a:r>
            <a:r>
              <a:rPr lang="en-US" sz="2000" dirty="0" smtClean="0"/>
              <a:t> </a:t>
            </a:r>
            <a:r>
              <a:rPr lang="en-US" sz="2000" dirty="0"/>
              <a:t>provide their namespace.</a:t>
            </a:r>
          </a:p>
          <a:p>
            <a:r>
              <a:rPr lang="en-US" sz="2000" dirty="0" smtClean="0"/>
              <a:t>Whenever </a:t>
            </a:r>
            <a:r>
              <a:rPr lang="en-US" sz="2000" dirty="0"/>
              <a:t>an </a:t>
            </a:r>
            <a:r>
              <a:rPr lang="en-US" sz="2000" dirty="0" err="1"/>
              <a:t>enum</a:t>
            </a:r>
            <a:r>
              <a:rPr lang="en-US" sz="2000" dirty="0"/>
              <a:t> is defined, a class that extends </a:t>
            </a:r>
            <a:r>
              <a:rPr lang="en-US" sz="2000" dirty="0" err="1"/>
              <a:t>java.lang.Enum</a:t>
            </a:r>
            <a:r>
              <a:rPr lang="en-US" sz="2000" dirty="0"/>
              <a:t> is created. Hence, </a:t>
            </a:r>
            <a:r>
              <a:rPr lang="en-US" sz="2000" dirty="0" err="1"/>
              <a:t>enum</a:t>
            </a:r>
            <a:r>
              <a:rPr lang="en-US" sz="2000" dirty="0"/>
              <a:t> cannot extend another class or </a:t>
            </a:r>
            <a:r>
              <a:rPr lang="en-US" sz="2000" dirty="0" err="1"/>
              <a:t>enum</a:t>
            </a:r>
            <a:r>
              <a:rPr lang="en-US" sz="2000" dirty="0"/>
              <a:t>. The compiler also create an instance of the class for each constants defined inside the </a:t>
            </a:r>
            <a:r>
              <a:rPr lang="en-US" sz="2000" dirty="0" err="1"/>
              <a:t>enum</a:t>
            </a:r>
            <a:r>
              <a:rPr lang="en-US" sz="2000" dirty="0"/>
              <a:t>. The </a:t>
            </a:r>
            <a:r>
              <a:rPr lang="en-US" sz="2000" dirty="0" err="1"/>
              <a:t>java.lang.Enum</a:t>
            </a:r>
            <a:r>
              <a:rPr lang="en-US" sz="2000" dirty="0"/>
              <a:t> has these </a:t>
            </a:r>
            <a:r>
              <a:rPr lang="en-US" sz="2000" dirty="0" smtClean="0"/>
              <a:t>methods:</a:t>
            </a:r>
          </a:p>
          <a:p>
            <a:pPr marL="457200" lvl="1" indent="0">
              <a:buNone/>
            </a:pPr>
            <a:r>
              <a:rPr lang="en-US" sz="2000" dirty="0" smtClean="0"/>
              <a:t>	</a:t>
            </a:r>
            <a:r>
              <a:rPr lang="en-US" sz="2000" dirty="0" smtClean="0">
                <a:solidFill>
                  <a:srgbClr val="00B050"/>
                </a:solidFill>
              </a:rPr>
              <a:t>public final String name();</a:t>
            </a:r>
          </a:p>
          <a:p>
            <a:pPr marL="457200" lvl="1" indent="0">
              <a:buNone/>
            </a:pPr>
            <a:r>
              <a:rPr lang="en-US" sz="2000" dirty="0">
                <a:solidFill>
                  <a:srgbClr val="00B050"/>
                </a:solidFill>
              </a:rPr>
              <a:t>	</a:t>
            </a:r>
            <a:r>
              <a:rPr lang="en-US" sz="2000" dirty="0" smtClean="0">
                <a:solidFill>
                  <a:srgbClr val="00B050"/>
                </a:solidFill>
              </a:rPr>
              <a:t>		</a:t>
            </a:r>
            <a:r>
              <a:rPr lang="en-US" sz="2000" dirty="0" smtClean="0"/>
              <a:t>// Returns the name of this </a:t>
            </a:r>
            <a:r>
              <a:rPr lang="en-US" sz="2000" dirty="0" err="1" smtClean="0"/>
              <a:t>enum</a:t>
            </a:r>
            <a:r>
              <a:rPr lang="en-US" sz="2000" dirty="0" smtClean="0"/>
              <a:t> constant, exactly as declared in its </a:t>
            </a:r>
            <a:r>
              <a:rPr lang="en-US" sz="2000" dirty="0" err="1" smtClean="0"/>
              <a:t>enum</a:t>
            </a:r>
            <a:r>
              <a:rPr lang="en-US" sz="2000" dirty="0" smtClean="0"/>
              <a:t> declaration.</a:t>
            </a:r>
          </a:p>
          <a:p>
            <a:pPr marL="457200" lvl="1" indent="0">
              <a:buNone/>
            </a:pPr>
            <a:r>
              <a:rPr lang="en-US" sz="2000" dirty="0" smtClean="0"/>
              <a:t>                             	// </a:t>
            </a:r>
            <a:r>
              <a:rPr lang="en-US" sz="2000" dirty="0"/>
              <a:t>You could also override the </a:t>
            </a:r>
            <a:r>
              <a:rPr lang="en-US" sz="2000" dirty="0" err="1"/>
              <a:t>toString</a:t>
            </a:r>
            <a:r>
              <a:rPr lang="en-US" sz="2000" dirty="0"/>
              <a:t>() to provide a more user-friendly description.</a:t>
            </a:r>
          </a:p>
          <a:p>
            <a:pPr marL="457200" lvl="1" indent="0">
              <a:buNone/>
            </a:pPr>
            <a:r>
              <a:rPr lang="en-US" sz="2000" dirty="0" smtClean="0"/>
              <a:t>	</a:t>
            </a:r>
            <a:r>
              <a:rPr lang="en-US" sz="2000" dirty="0" smtClean="0">
                <a:solidFill>
                  <a:srgbClr val="00B050"/>
                </a:solidFill>
              </a:rPr>
              <a:t>public </a:t>
            </a:r>
            <a:r>
              <a:rPr lang="en-US" sz="2000" dirty="0">
                <a:solidFill>
                  <a:srgbClr val="00B050"/>
                </a:solidFill>
              </a:rPr>
              <a:t>String </a:t>
            </a:r>
            <a:r>
              <a:rPr lang="en-US" sz="2000" dirty="0" err="1">
                <a:solidFill>
                  <a:srgbClr val="00B050"/>
                </a:solidFill>
              </a:rPr>
              <a:t>toString</a:t>
            </a:r>
            <a:r>
              <a:rPr lang="en-US" sz="2000" dirty="0" smtClean="0">
                <a:solidFill>
                  <a:srgbClr val="00B050"/>
                </a:solidFill>
              </a:rPr>
              <a:t>();</a:t>
            </a:r>
            <a:r>
              <a:rPr lang="en-US" sz="2000" dirty="0" smtClean="0"/>
              <a:t>	// </a:t>
            </a:r>
            <a:r>
              <a:rPr lang="en-US" sz="2000" dirty="0"/>
              <a:t>Returns the name of this </a:t>
            </a:r>
            <a:r>
              <a:rPr lang="en-US" sz="2000" dirty="0" err="1"/>
              <a:t>enum</a:t>
            </a:r>
            <a:r>
              <a:rPr lang="en-US" sz="2000" dirty="0"/>
              <a:t> constant, as contained in the declaration.</a:t>
            </a:r>
          </a:p>
          <a:p>
            <a:pPr marL="457200" lvl="1" indent="0">
              <a:buNone/>
            </a:pPr>
            <a:r>
              <a:rPr lang="en-US" sz="2000" dirty="0"/>
              <a:t>                             </a:t>
            </a:r>
            <a:r>
              <a:rPr lang="en-US" sz="2000" dirty="0" smtClean="0"/>
              <a:t>		// </a:t>
            </a:r>
            <a:r>
              <a:rPr lang="en-US" sz="2000" dirty="0"/>
              <a:t>This method may be overridden.</a:t>
            </a:r>
          </a:p>
          <a:p>
            <a:pPr marL="457200" lvl="1" indent="0">
              <a:buNone/>
            </a:pPr>
            <a:r>
              <a:rPr lang="en-US" sz="2000" dirty="0" smtClean="0"/>
              <a:t>	</a:t>
            </a:r>
            <a:r>
              <a:rPr lang="en-US" sz="2000" dirty="0" smtClean="0">
                <a:solidFill>
                  <a:srgbClr val="00B050"/>
                </a:solidFill>
              </a:rPr>
              <a:t>public </a:t>
            </a:r>
            <a:r>
              <a:rPr lang="en-US" sz="2000" dirty="0">
                <a:solidFill>
                  <a:srgbClr val="00B050"/>
                </a:solidFill>
              </a:rPr>
              <a:t>final </a:t>
            </a:r>
            <a:r>
              <a:rPr lang="en-US" sz="2000" dirty="0" err="1">
                <a:solidFill>
                  <a:srgbClr val="00B050"/>
                </a:solidFill>
              </a:rPr>
              <a:t>int</a:t>
            </a:r>
            <a:r>
              <a:rPr lang="en-US" sz="2000" dirty="0">
                <a:solidFill>
                  <a:srgbClr val="00B050"/>
                </a:solidFill>
              </a:rPr>
              <a:t> ordinal();  </a:t>
            </a:r>
            <a:r>
              <a:rPr lang="en-US" sz="2000" dirty="0" smtClean="0"/>
              <a:t>	// </a:t>
            </a:r>
            <a:r>
              <a:rPr lang="en-US" sz="2000" dirty="0"/>
              <a:t>Returns the ordinal of this enumeration constant.</a:t>
            </a:r>
          </a:p>
          <a:p>
            <a:r>
              <a:rPr lang="en-US" sz="2000" dirty="0" smtClean="0"/>
              <a:t>All </a:t>
            </a:r>
            <a:r>
              <a:rPr lang="en-US" sz="2000" dirty="0"/>
              <a:t>constants defined in an </a:t>
            </a:r>
            <a:r>
              <a:rPr lang="en-US" sz="2000" dirty="0" err="1"/>
              <a:t>enum</a:t>
            </a:r>
            <a:r>
              <a:rPr lang="en-US" sz="2000" dirty="0"/>
              <a:t> are public static final. Since they are static, they can be accessed via </a:t>
            </a:r>
            <a:r>
              <a:rPr lang="en-US" sz="2000" dirty="0" err="1"/>
              <a:t>EnumName.instanceName</a:t>
            </a:r>
            <a:r>
              <a:rPr lang="en-US" sz="2000" dirty="0"/>
              <a:t>.</a:t>
            </a:r>
          </a:p>
          <a:p>
            <a:r>
              <a:rPr lang="en-US" sz="2000" dirty="0" smtClean="0"/>
              <a:t>You </a:t>
            </a:r>
            <a:r>
              <a:rPr lang="en-US" sz="2000" dirty="0"/>
              <a:t>do not instantiate an </a:t>
            </a:r>
            <a:r>
              <a:rPr lang="en-US" sz="2000" dirty="0" err="1"/>
              <a:t>enum</a:t>
            </a:r>
            <a:r>
              <a:rPr lang="en-US" sz="2000" dirty="0"/>
              <a:t>, but rely the constants defined.</a:t>
            </a:r>
          </a:p>
          <a:p>
            <a:r>
              <a:rPr lang="en-US" sz="2000" dirty="0" err="1" smtClean="0"/>
              <a:t>Enums</a:t>
            </a:r>
            <a:r>
              <a:rPr lang="en-US" sz="2000" dirty="0" smtClean="0"/>
              <a:t> </a:t>
            </a:r>
            <a:r>
              <a:rPr lang="en-US" sz="2000" dirty="0"/>
              <a:t>can be used in a switch-case statement, just like an int.</a:t>
            </a:r>
          </a:p>
          <a:p>
            <a:endParaRPr lang="en-US" sz="2000" dirty="0"/>
          </a:p>
        </p:txBody>
      </p:sp>
    </p:spTree>
    <p:extLst>
      <p:ext uri="{BB962C8B-B14F-4D97-AF65-F5344CB8AC3E}">
        <p14:creationId xmlns:p14="http://schemas.microsoft.com/office/powerpoint/2010/main" val="658206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types</a:t>
            </a:r>
            <a:endParaRPr lang="en-US" dirty="0"/>
          </a:p>
        </p:txBody>
      </p:sp>
      <p:pic>
        <p:nvPicPr>
          <p:cNvPr id="12" name="Content Placeholder 11"/>
          <p:cNvPicPr>
            <a:picLocks noGrp="1" noChangeAspect="1"/>
          </p:cNvPicPr>
          <p:nvPr>
            <p:ph idx="1"/>
          </p:nvPr>
        </p:nvPicPr>
        <p:blipFill>
          <a:blip r:embed="rId2"/>
          <a:stretch>
            <a:fillRect/>
          </a:stretch>
        </p:blipFill>
        <p:spPr>
          <a:xfrm>
            <a:off x="838200" y="2254599"/>
            <a:ext cx="5099304" cy="455099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628" y="2254598"/>
            <a:ext cx="6634103" cy="3514189"/>
          </a:xfrm>
          <a:prstGeom prst="rect">
            <a:avLst/>
          </a:prstGeom>
        </p:spPr>
      </p:pic>
    </p:spTree>
    <p:extLst>
      <p:ext uri="{BB962C8B-B14F-4D97-AF65-F5344CB8AC3E}">
        <p14:creationId xmlns:p14="http://schemas.microsoft.com/office/powerpoint/2010/main" val="38165043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437"/>
            <a:ext cx="10515600" cy="1325563"/>
          </a:xfrm>
        </p:spPr>
        <p:txBody>
          <a:bodyPr/>
          <a:lstStyle/>
          <a:p>
            <a:r>
              <a:rPr lang="en-US" dirty="0" smtClean="0"/>
              <a:t>Wrapper classes</a:t>
            </a:r>
            <a:endParaRPr lang="en-US" dirty="0"/>
          </a:p>
        </p:txBody>
      </p:sp>
      <p:sp>
        <p:nvSpPr>
          <p:cNvPr id="5" name="Rectangle 4"/>
          <p:cNvSpPr/>
          <p:nvPr/>
        </p:nvSpPr>
        <p:spPr>
          <a:xfrm>
            <a:off x="1" y="1028143"/>
            <a:ext cx="7395882" cy="4524315"/>
          </a:xfrm>
          <a:prstGeom prst="rect">
            <a:avLst/>
          </a:prstGeom>
        </p:spPr>
        <p:txBody>
          <a:bodyPr wrap="square">
            <a:spAutoFit/>
          </a:bodyPr>
          <a:lstStyle/>
          <a:p>
            <a:pPr algn="just"/>
            <a:r>
              <a:rPr lang="en-US" dirty="0"/>
              <a:t>The designers of </a:t>
            </a:r>
            <a:r>
              <a:rPr lang="en-US" dirty="0">
                <a:solidFill>
                  <a:srgbClr val="00B0F0"/>
                </a:solidFill>
              </a:rPr>
              <a:t>Java language retain the primitive types </a:t>
            </a:r>
            <a:r>
              <a:rPr lang="en-US" dirty="0"/>
              <a:t>in an object-oriented language, instead of making everything object, so as </a:t>
            </a:r>
            <a:r>
              <a:rPr lang="en-US" dirty="0">
                <a:solidFill>
                  <a:srgbClr val="00B0F0"/>
                </a:solidFill>
              </a:rPr>
              <a:t>to improve the runtime performance.</a:t>
            </a:r>
            <a:r>
              <a:rPr lang="en-US" dirty="0"/>
              <a:t> </a:t>
            </a:r>
            <a:endParaRPr lang="en-US" dirty="0" smtClean="0"/>
          </a:p>
          <a:p>
            <a:pPr algn="just"/>
            <a:r>
              <a:rPr lang="en-US" dirty="0" smtClean="0"/>
              <a:t>However</a:t>
            </a:r>
            <a:r>
              <a:rPr lang="en-US" dirty="0"/>
              <a:t>, in some situations, an object is required instead of a primitive value. </a:t>
            </a:r>
            <a:endParaRPr lang="en-US" dirty="0" smtClean="0"/>
          </a:p>
          <a:p>
            <a:pPr marL="285750" indent="-285750" algn="just">
              <a:buFont typeface="Wingdings" panose="05000000000000000000" pitchFamily="2" charset="2"/>
              <a:buChar char="q"/>
            </a:pPr>
            <a:r>
              <a:rPr lang="en-US" dirty="0" smtClean="0"/>
              <a:t>The </a:t>
            </a:r>
            <a:r>
              <a:rPr lang="en-US" dirty="0"/>
              <a:t>data structures in the Collection framework, such as the "dynamic array" </a:t>
            </a:r>
            <a:r>
              <a:rPr lang="en-US" dirty="0" err="1"/>
              <a:t>ArrayList</a:t>
            </a:r>
            <a:r>
              <a:rPr lang="en-US" dirty="0"/>
              <a:t> and Vector, stores only objects (reference types) and not primitive types</a:t>
            </a:r>
            <a:r>
              <a:rPr lang="en-US" dirty="0" smtClean="0"/>
              <a:t>.</a:t>
            </a:r>
          </a:p>
          <a:p>
            <a:pPr marL="285750" indent="-285750" algn="just">
              <a:buFont typeface="Wingdings" panose="05000000000000000000" pitchFamily="2" charset="2"/>
              <a:buChar char="q"/>
            </a:pPr>
            <a:r>
              <a:rPr lang="en-US" dirty="0" smtClean="0"/>
              <a:t>Object </a:t>
            </a:r>
            <a:r>
              <a:rPr lang="en-US" dirty="0"/>
              <a:t>is needed to support synchronization in multithreading</a:t>
            </a:r>
            <a:r>
              <a:rPr lang="en-US" dirty="0" smtClean="0"/>
              <a:t>.</a:t>
            </a:r>
          </a:p>
          <a:p>
            <a:pPr marL="285750" indent="-285750" algn="just">
              <a:buFont typeface="Wingdings" panose="05000000000000000000" pitchFamily="2" charset="2"/>
              <a:buChar char="q"/>
            </a:pPr>
            <a:r>
              <a:rPr lang="en-US" dirty="0" smtClean="0"/>
              <a:t>Objects </a:t>
            </a:r>
            <a:r>
              <a:rPr lang="en-US" dirty="0"/>
              <a:t>are needed, if you wish to modify the arguments passed into a method (because primitive types are passed by value</a:t>
            </a:r>
            <a:r>
              <a:rPr lang="en-US" dirty="0" smtClean="0"/>
              <a:t>).</a:t>
            </a:r>
          </a:p>
          <a:p>
            <a:pPr marL="285750" indent="-285750" algn="just">
              <a:buFont typeface="Wingdings" panose="05000000000000000000" pitchFamily="2" charset="2"/>
              <a:buChar char="q"/>
            </a:pPr>
            <a:endParaRPr lang="en-US" dirty="0"/>
          </a:p>
          <a:p>
            <a:pPr algn="just"/>
            <a:r>
              <a:rPr lang="en-US" dirty="0"/>
              <a:t>JDK provides the so-called </a:t>
            </a:r>
            <a:r>
              <a:rPr lang="en-US" dirty="0">
                <a:solidFill>
                  <a:srgbClr val="00B0F0"/>
                </a:solidFill>
              </a:rPr>
              <a:t>wrapper classes that wrap primitive values into objects, for each primitive type </a:t>
            </a:r>
            <a:r>
              <a:rPr lang="en-US" dirty="0"/>
              <a:t>as shown in the class diagram. Each of the wrapper classes contains a private member variable that holds the primitive value it wraps. </a:t>
            </a:r>
            <a:r>
              <a:rPr lang="en-US" dirty="0">
                <a:solidFill>
                  <a:srgbClr val="00B0F0"/>
                </a:solidFill>
              </a:rPr>
              <a:t>The wrapped value cannot be changed</a:t>
            </a:r>
            <a:r>
              <a:rPr lang="en-US" dirty="0" smtClean="0">
                <a:solidFill>
                  <a:srgbClr val="00B0F0"/>
                </a:solidFill>
              </a:rPr>
              <a:t>.</a:t>
            </a:r>
            <a:endParaRPr lang="en-US" dirty="0">
              <a:solidFill>
                <a:srgbClr val="00B0F0"/>
              </a:solidFill>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4993019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91559" y="2057647"/>
            <a:ext cx="7499852" cy="3233881"/>
          </a:xfrm>
          <a:prstGeom prst="rect">
            <a:avLst/>
          </a:prstGeom>
        </p:spPr>
      </p:pic>
    </p:spTree>
    <p:extLst>
      <p:ext uri="{BB962C8B-B14F-4D97-AF65-F5344CB8AC3E}">
        <p14:creationId xmlns:p14="http://schemas.microsoft.com/office/powerpoint/2010/main" val="19996899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via constructors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Wrap </a:t>
            </a:r>
            <a:r>
              <a:rPr lang="en-US" dirty="0"/>
              <a:t>an </a:t>
            </a:r>
            <a:r>
              <a:rPr lang="en-US" dirty="0" err="1"/>
              <a:t>int</a:t>
            </a:r>
            <a:r>
              <a:rPr lang="en-US" dirty="0"/>
              <a:t> primitive value into an Integer object</a:t>
            </a:r>
          </a:p>
          <a:p>
            <a:pPr lvl="1" algn="just"/>
            <a:r>
              <a:rPr lang="en-US" dirty="0">
                <a:solidFill>
                  <a:srgbClr val="00B0F0"/>
                </a:solidFill>
              </a:rPr>
              <a:t>Integer </a:t>
            </a:r>
            <a:r>
              <a:rPr lang="en-US" dirty="0" err="1">
                <a:solidFill>
                  <a:srgbClr val="00B0F0"/>
                </a:solidFill>
              </a:rPr>
              <a:t>aIntObj</a:t>
            </a:r>
            <a:r>
              <a:rPr lang="en-US" dirty="0">
                <a:solidFill>
                  <a:srgbClr val="00B0F0"/>
                </a:solidFill>
              </a:rPr>
              <a:t> = new Integer(5566);</a:t>
            </a:r>
          </a:p>
          <a:p>
            <a:pPr algn="just"/>
            <a:r>
              <a:rPr lang="en-US" dirty="0" smtClean="0"/>
              <a:t>Wrap </a:t>
            </a:r>
            <a:r>
              <a:rPr lang="en-US" dirty="0"/>
              <a:t>a double primitive value into a Double object</a:t>
            </a:r>
          </a:p>
          <a:p>
            <a:pPr lvl="1" algn="just"/>
            <a:r>
              <a:rPr lang="en-US" dirty="0">
                <a:solidFill>
                  <a:srgbClr val="00B0F0"/>
                </a:solidFill>
              </a:rPr>
              <a:t>Double </a:t>
            </a:r>
            <a:r>
              <a:rPr lang="en-US" dirty="0" err="1">
                <a:solidFill>
                  <a:srgbClr val="00B0F0"/>
                </a:solidFill>
              </a:rPr>
              <a:t>aDoubleObj</a:t>
            </a:r>
            <a:r>
              <a:rPr lang="en-US" dirty="0">
                <a:solidFill>
                  <a:srgbClr val="00B0F0"/>
                </a:solidFill>
              </a:rPr>
              <a:t> = new Double(55.66);</a:t>
            </a:r>
          </a:p>
          <a:p>
            <a:pPr algn="just"/>
            <a:r>
              <a:rPr lang="en-US" dirty="0" smtClean="0"/>
              <a:t>Wrap </a:t>
            </a:r>
            <a:r>
              <a:rPr lang="en-US" dirty="0"/>
              <a:t>a char primitive value into a Character object</a:t>
            </a:r>
          </a:p>
          <a:p>
            <a:pPr lvl="1" algn="just"/>
            <a:r>
              <a:rPr lang="en-US" dirty="0">
                <a:solidFill>
                  <a:srgbClr val="00B0F0"/>
                </a:solidFill>
              </a:rPr>
              <a:t>Character </a:t>
            </a:r>
            <a:r>
              <a:rPr lang="en-US" dirty="0" err="1">
                <a:solidFill>
                  <a:srgbClr val="00B0F0"/>
                </a:solidFill>
              </a:rPr>
              <a:t>aCharObj</a:t>
            </a:r>
            <a:r>
              <a:rPr lang="en-US" dirty="0">
                <a:solidFill>
                  <a:srgbClr val="00B0F0"/>
                </a:solidFill>
              </a:rPr>
              <a:t> = new Character('z');</a:t>
            </a:r>
          </a:p>
          <a:p>
            <a:pPr algn="just"/>
            <a:r>
              <a:rPr lang="en-US" dirty="0" smtClean="0"/>
              <a:t>Wrap </a:t>
            </a:r>
            <a:r>
              <a:rPr lang="en-US" dirty="0"/>
              <a:t>a </a:t>
            </a:r>
            <a:r>
              <a:rPr lang="en-US" dirty="0" err="1"/>
              <a:t>boolean</a:t>
            </a:r>
            <a:r>
              <a:rPr lang="en-US" dirty="0"/>
              <a:t> primitive value into a Boolean object</a:t>
            </a:r>
          </a:p>
          <a:p>
            <a:pPr lvl="1" algn="just"/>
            <a:r>
              <a:rPr lang="en-US" dirty="0">
                <a:solidFill>
                  <a:srgbClr val="00B0F0"/>
                </a:solidFill>
              </a:rPr>
              <a:t>Boolean </a:t>
            </a:r>
            <a:r>
              <a:rPr lang="en-US" dirty="0" err="1">
                <a:solidFill>
                  <a:srgbClr val="00B0F0"/>
                </a:solidFill>
              </a:rPr>
              <a:t>aBooleanObj</a:t>
            </a:r>
            <a:r>
              <a:rPr lang="en-US" dirty="0">
                <a:solidFill>
                  <a:srgbClr val="00B0F0"/>
                </a:solidFill>
              </a:rPr>
              <a:t> = new Boolean(true</a:t>
            </a:r>
            <a:r>
              <a:rPr lang="en-US" dirty="0" smtClean="0">
                <a:solidFill>
                  <a:srgbClr val="00B0F0"/>
                </a:solidFill>
              </a:rPr>
              <a:t>);</a:t>
            </a:r>
          </a:p>
          <a:p>
            <a:pPr algn="just"/>
            <a:r>
              <a:rPr lang="en-US" dirty="0"/>
              <a:t>All wrapper classes, except Character, also have </a:t>
            </a:r>
            <a:r>
              <a:rPr lang="en-US" dirty="0">
                <a:solidFill>
                  <a:srgbClr val="00B050"/>
                </a:solidFill>
              </a:rPr>
              <a:t>a constructor that takes a String, and parse the String into the primitive value to be wrapped.</a:t>
            </a:r>
          </a:p>
        </p:txBody>
      </p:sp>
    </p:spTree>
    <p:extLst>
      <p:ext uri="{BB962C8B-B14F-4D97-AF65-F5344CB8AC3E}">
        <p14:creationId xmlns:p14="http://schemas.microsoft.com/office/powerpoint/2010/main" val="39697549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class</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The </a:t>
            </a:r>
            <a:r>
              <a:rPr lang="en-US" dirty="0"/>
              <a:t>following </a:t>
            </a:r>
            <a:r>
              <a:rPr lang="en-US" dirty="0" smtClean="0"/>
              <a:t>methods are declared in </a:t>
            </a:r>
            <a:r>
              <a:rPr lang="en-US" smtClean="0"/>
              <a:t>Number class, </a:t>
            </a:r>
            <a:r>
              <a:rPr lang="en-US" dirty="0"/>
              <a:t>which are implemented in concrete subclasses Byte, Short, Integer, Long, Float, Double.</a:t>
            </a:r>
            <a:endParaRPr lang="en-US" dirty="0" smtClean="0"/>
          </a:p>
          <a:p>
            <a:pPr lvl="1" algn="just"/>
            <a:r>
              <a:rPr lang="en-US" dirty="0" smtClean="0"/>
              <a:t>public </a:t>
            </a:r>
            <a:r>
              <a:rPr lang="en-US" dirty="0"/>
              <a:t>byte </a:t>
            </a:r>
            <a:r>
              <a:rPr lang="en-US" dirty="0" smtClean="0"/>
              <a:t>		</a:t>
            </a:r>
            <a:r>
              <a:rPr lang="en-US" dirty="0" err="1" smtClean="0"/>
              <a:t>byteValue</a:t>
            </a:r>
            <a:r>
              <a:rPr lang="en-US" dirty="0"/>
              <a:t>() </a:t>
            </a:r>
          </a:p>
          <a:p>
            <a:pPr lvl="1" algn="just"/>
            <a:r>
              <a:rPr lang="en-US" dirty="0"/>
              <a:t>public short </a:t>
            </a:r>
            <a:r>
              <a:rPr lang="en-US" dirty="0" smtClean="0"/>
              <a:t>		</a:t>
            </a:r>
            <a:r>
              <a:rPr lang="en-US" dirty="0" err="1" smtClean="0"/>
              <a:t>shortValue</a:t>
            </a:r>
            <a:r>
              <a:rPr lang="en-US" dirty="0"/>
              <a:t>() </a:t>
            </a:r>
            <a:endParaRPr lang="en-US" dirty="0" smtClean="0"/>
          </a:p>
          <a:p>
            <a:pPr lvl="1" algn="just"/>
            <a:r>
              <a:rPr lang="en-US" dirty="0" smtClean="0"/>
              <a:t>public </a:t>
            </a:r>
            <a:r>
              <a:rPr lang="en-US" dirty="0"/>
              <a:t>abstract </a:t>
            </a:r>
            <a:r>
              <a:rPr lang="en-US" dirty="0" err="1"/>
              <a:t>int</a:t>
            </a:r>
            <a:r>
              <a:rPr lang="en-US" dirty="0"/>
              <a:t> </a:t>
            </a:r>
            <a:r>
              <a:rPr lang="en-US" dirty="0" smtClean="0"/>
              <a:t>	</a:t>
            </a:r>
            <a:r>
              <a:rPr lang="en-US" dirty="0" err="1" smtClean="0"/>
              <a:t>intValue</a:t>
            </a:r>
            <a:r>
              <a:rPr lang="en-US" dirty="0"/>
              <a:t>() </a:t>
            </a:r>
            <a:endParaRPr lang="en-US" dirty="0" smtClean="0"/>
          </a:p>
          <a:p>
            <a:pPr lvl="1" algn="just"/>
            <a:r>
              <a:rPr lang="en-US" dirty="0" smtClean="0"/>
              <a:t>public </a:t>
            </a:r>
            <a:r>
              <a:rPr lang="en-US" dirty="0"/>
              <a:t>abstract long </a:t>
            </a:r>
            <a:r>
              <a:rPr lang="en-US" dirty="0" smtClean="0"/>
              <a:t>	</a:t>
            </a:r>
            <a:r>
              <a:rPr lang="en-US" dirty="0" err="1" smtClean="0"/>
              <a:t>longValue</a:t>
            </a:r>
            <a:r>
              <a:rPr lang="en-US" dirty="0"/>
              <a:t>() </a:t>
            </a:r>
            <a:endParaRPr lang="en-US" dirty="0" smtClean="0"/>
          </a:p>
          <a:p>
            <a:pPr lvl="1" algn="just"/>
            <a:r>
              <a:rPr lang="en-US" dirty="0" smtClean="0"/>
              <a:t>public </a:t>
            </a:r>
            <a:r>
              <a:rPr lang="en-US" dirty="0"/>
              <a:t>abstract float </a:t>
            </a:r>
            <a:r>
              <a:rPr lang="en-US" dirty="0" smtClean="0"/>
              <a:t>	</a:t>
            </a:r>
            <a:r>
              <a:rPr lang="en-US" dirty="0" err="1" smtClean="0"/>
              <a:t>floatValue</a:t>
            </a:r>
            <a:r>
              <a:rPr lang="en-US" dirty="0"/>
              <a:t>() </a:t>
            </a:r>
            <a:endParaRPr lang="en-US" dirty="0" smtClean="0"/>
          </a:p>
          <a:p>
            <a:pPr lvl="1" algn="just"/>
            <a:r>
              <a:rPr lang="en-US" dirty="0" smtClean="0"/>
              <a:t>public </a:t>
            </a:r>
            <a:r>
              <a:rPr lang="en-US" dirty="0"/>
              <a:t>abstract </a:t>
            </a:r>
            <a:r>
              <a:rPr lang="en-US" dirty="0" smtClean="0"/>
              <a:t>double	</a:t>
            </a:r>
            <a:r>
              <a:rPr lang="en-US" dirty="0" err="1" smtClean="0"/>
              <a:t>doubleValue</a:t>
            </a:r>
            <a:r>
              <a:rPr lang="en-US" dirty="0" smtClean="0"/>
              <a:t>()</a:t>
            </a:r>
          </a:p>
          <a:p>
            <a:pPr lvl="1" algn="just"/>
            <a:r>
              <a:rPr lang="en-US" dirty="0"/>
              <a:t>public char </a:t>
            </a:r>
            <a:r>
              <a:rPr lang="en-US" dirty="0" smtClean="0"/>
              <a:t>		</a:t>
            </a:r>
            <a:r>
              <a:rPr lang="en-US" dirty="0" err="1" smtClean="0"/>
              <a:t>charValue</a:t>
            </a:r>
            <a:r>
              <a:rPr lang="en-US" dirty="0"/>
              <a:t>() </a:t>
            </a:r>
            <a:endParaRPr lang="en-US" dirty="0" smtClean="0"/>
          </a:p>
          <a:p>
            <a:pPr lvl="1" algn="just"/>
            <a:r>
              <a:rPr lang="en-US" dirty="0" smtClean="0"/>
              <a:t>public </a:t>
            </a:r>
            <a:r>
              <a:rPr lang="en-US" dirty="0" err="1"/>
              <a:t>boolean</a:t>
            </a:r>
            <a:r>
              <a:rPr lang="en-US" dirty="0"/>
              <a:t> </a:t>
            </a:r>
            <a:r>
              <a:rPr lang="en-US" dirty="0" smtClean="0"/>
              <a:t>		</a:t>
            </a:r>
            <a:r>
              <a:rPr lang="en-US" dirty="0" err="1" smtClean="0"/>
              <a:t>booleanValue</a:t>
            </a:r>
            <a:r>
              <a:rPr lang="en-US" dirty="0"/>
              <a:t>() </a:t>
            </a:r>
          </a:p>
        </p:txBody>
      </p:sp>
    </p:spTree>
    <p:extLst>
      <p:ext uri="{BB962C8B-B14F-4D97-AF65-F5344CB8AC3E}">
        <p14:creationId xmlns:p14="http://schemas.microsoft.com/office/powerpoint/2010/main" val="4946460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solidFill>
                  <a:srgbClr val="00B0F0"/>
                </a:solidFill>
              </a:rPr>
              <a:t>Older programming languages such as C </a:t>
            </a:r>
            <a:r>
              <a:rPr lang="en-US" dirty="0"/>
              <a:t>have some drawbacks in exception handing. For example, suppose the programmer wishes to open a file for processing:</a:t>
            </a:r>
          </a:p>
          <a:p>
            <a:pPr algn="just"/>
            <a:r>
              <a:rPr lang="en-US" dirty="0" smtClean="0">
                <a:solidFill>
                  <a:srgbClr val="00B0F0"/>
                </a:solidFill>
              </a:rPr>
              <a:t>The </a:t>
            </a:r>
            <a:r>
              <a:rPr lang="en-US" dirty="0">
                <a:solidFill>
                  <a:srgbClr val="00B0F0"/>
                </a:solidFill>
              </a:rPr>
              <a:t>programmers are not made to </a:t>
            </a:r>
            <a:r>
              <a:rPr lang="en-US" dirty="0" smtClean="0">
                <a:solidFill>
                  <a:srgbClr val="00B0F0"/>
                </a:solidFill>
              </a:rPr>
              <a:t>be aware </a:t>
            </a:r>
            <a:r>
              <a:rPr lang="en-US" dirty="0">
                <a:solidFill>
                  <a:srgbClr val="00B0F0"/>
                </a:solidFill>
              </a:rPr>
              <a:t>of the exceptional conditions</a:t>
            </a:r>
            <a:r>
              <a:rPr lang="en-US" dirty="0"/>
              <a:t>. For example, the file to be opened may not necessarily exist. The programmer therefore did not write codes to test whether the file exists before opening the file.</a:t>
            </a:r>
          </a:p>
          <a:p>
            <a:pPr algn="just"/>
            <a:r>
              <a:rPr lang="en-US" dirty="0" smtClean="0"/>
              <a:t>Suppose </a:t>
            </a:r>
            <a:r>
              <a:rPr lang="en-US" dirty="0"/>
              <a:t>the programmer is aware of the exceptional conditions, he/she might decide to finish the main logic first, and write the exception handling codes later – this "later", unfortunately, usually never happens. In other words, </a:t>
            </a:r>
            <a:r>
              <a:rPr lang="en-US" dirty="0">
                <a:solidFill>
                  <a:srgbClr val="00B0F0"/>
                </a:solidFill>
              </a:rPr>
              <a:t>you are not force to write the exception handling codes together with the main logic.</a:t>
            </a:r>
          </a:p>
          <a:p>
            <a:pPr algn="just"/>
            <a:r>
              <a:rPr lang="en-US" dirty="0" smtClean="0"/>
              <a:t>Suppose </a:t>
            </a:r>
            <a:r>
              <a:rPr lang="en-US" dirty="0"/>
              <a:t>the programmer decided to write the exception handling codes, the </a:t>
            </a:r>
            <a:r>
              <a:rPr lang="en-US" dirty="0">
                <a:solidFill>
                  <a:srgbClr val="00B0F0"/>
                </a:solidFill>
              </a:rPr>
              <a:t>exception handling codes intertwine with the main logic in many if-else statements</a:t>
            </a:r>
            <a:r>
              <a:rPr lang="en-US" dirty="0"/>
              <a:t>. This makes main logic hard to follow and the entire program hard to read. For example, </a:t>
            </a:r>
          </a:p>
          <a:p>
            <a:pPr algn="just"/>
            <a:endParaRPr lang="en-US" dirty="0"/>
          </a:p>
        </p:txBody>
      </p:sp>
    </p:spTree>
    <p:extLst>
      <p:ext uri="{BB962C8B-B14F-4D97-AF65-F5344CB8AC3E}">
        <p14:creationId xmlns:p14="http://schemas.microsoft.com/office/powerpoint/2010/main" val="4020352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p:txBody>
          <a:bodyPr/>
          <a:lstStyle/>
          <a:p>
            <a:pPr algn="just"/>
            <a:r>
              <a:rPr lang="en-US" dirty="0">
                <a:solidFill>
                  <a:srgbClr val="00B0F0"/>
                </a:solidFill>
              </a:rPr>
              <a:t>Java overcomes these drawbacks by building the exception handling into the language</a:t>
            </a:r>
            <a:r>
              <a:rPr lang="en-US" dirty="0"/>
              <a:t> rather than leaving it to the discretion of the programmers:</a:t>
            </a:r>
          </a:p>
          <a:p>
            <a:pPr algn="just"/>
            <a:r>
              <a:rPr lang="en-US" dirty="0" smtClean="0"/>
              <a:t>You </a:t>
            </a:r>
            <a:r>
              <a:rPr lang="en-US" dirty="0"/>
              <a:t>will be informed of the exceptional conditions that may arise in calling a method - </a:t>
            </a:r>
            <a:r>
              <a:rPr lang="en-US" dirty="0">
                <a:solidFill>
                  <a:srgbClr val="00B0F0"/>
                </a:solidFill>
              </a:rPr>
              <a:t>Exceptions are declared in the method's signature.</a:t>
            </a:r>
          </a:p>
          <a:p>
            <a:pPr algn="just"/>
            <a:r>
              <a:rPr lang="en-US" dirty="0" smtClean="0"/>
              <a:t>You </a:t>
            </a:r>
            <a:r>
              <a:rPr lang="en-US" dirty="0"/>
              <a:t>are forced to handle exceptions while writing the main logic and cannot leave them as an afterthought - </a:t>
            </a:r>
            <a:r>
              <a:rPr lang="en-US" dirty="0">
                <a:solidFill>
                  <a:srgbClr val="00B0F0"/>
                </a:solidFill>
              </a:rPr>
              <a:t>Your program cannot compiled without the exception handling codes.</a:t>
            </a:r>
          </a:p>
          <a:p>
            <a:pPr algn="just"/>
            <a:r>
              <a:rPr lang="en-US" dirty="0" smtClean="0">
                <a:solidFill>
                  <a:srgbClr val="00B0F0"/>
                </a:solidFill>
              </a:rPr>
              <a:t>Exception </a:t>
            </a:r>
            <a:r>
              <a:rPr lang="en-US" dirty="0">
                <a:solidFill>
                  <a:srgbClr val="00B0F0"/>
                </a:solidFill>
              </a:rPr>
              <a:t>handling codes are separated from the main logic </a:t>
            </a:r>
            <a:r>
              <a:rPr lang="en-US" dirty="0"/>
              <a:t>- Via the try-catch-finally construct.</a:t>
            </a:r>
          </a:p>
          <a:p>
            <a:pPr algn="just"/>
            <a:endParaRPr lang="en-US" dirty="0"/>
          </a:p>
        </p:txBody>
      </p:sp>
    </p:spTree>
    <p:extLst>
      <p:ext uri="{BB962C8B-B14F-4D97-AF65-F5344CB8AC3E}">
        <p14:creationId xmlns:p14="http://schemas.microsoft.com/office/powerpoint/2010/main" val="39347458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must be </a:t>
            </a:r>
            <a:r>
              <a:rPr lang="en-US" dirty="0" smtClean="0"/>
              <a:t>Declared</a:t>
            </a:r>
            <a:endParaRPr lang="en-US" dirty="0"/>
          </a:p>
        </p:txBody>
      </p:sp>
      <p:sp>
        <p:nvSpPr>
          <p:cNvPr id="3" name="Content Placeholder 2"/>
          <p:cNvSpPr>
            <a:spLocks noGrp="1"/>
          </p:cNvSpPr>
          <p:nvPr>
            <p:ph idx="1"/>
          </p:nvPr>
        </p:nvSpPr>
        <p:spPr/>
        <p:txBody>
          <a:bodyPr>
            <a:normAutofit/>
          </a:bodyPr>
          <a:lstStyle/>
          <a:p>
            <a:pPr algn="just"/>
            <a:r>
              <a:rPr lang="en-US" dirty="0" smtClean="0"/>
              <a:t>As </a:t>
            </a:r>
            <a:r>
              <a:rPr lang="en-US" dirty="0"/>
              <a:t>an example, suppose that you want to use a </a:t>
            </a:r>
            <a:r>
              <a:rPr lang="en-US" dirty="0" err="1"/>
              <a:t>java.util.Scanner</a:t>
            </a:r>
            <a:r>
              <a:rPr lang="en-US" dirty="0"/>
              <a:t> to perform formatted input from a disk file. The signature of the Scanner's constructor with a File argument is given as follows</a:t>
            </a:r>
            <a:r>
              <a:rPr lang="en-US" dirty="0" smtClean="0"/>
              <a:t>:</a:t>
            </a:r>
          </a:p>
          <a:p>
            <a:pPr marL="0" indent="0" algn="just">
              <a:buNone/>
            </a:pPr>
            <a:endParaRPr lang="en-US" dirty="0"/>
          </a:p>
          <a:p>
            <a:pPr lvl="1" algn="just"/>
            <a:r>
              <a:rPr lang="en-US" dirty="0"/>
              <a:t>public Scanner(File source) throws </a:t>
            </a:r>
            <a:r>
              <a:rPr lang="en-US" dirty="0" err="1"/>
              <a:t>FileNotFoundException</a:t>
            </a:r>
            <a:r>
              <a:rPr lang="en-US" dirty="0"/>
              <a:t>;</a:t>
            </a:r>
          </a:p>
          <a:p>
            <a:pPr algn="just"/>
            <a:endParaRPr lang="en-US" dirty="0"/>
          </a:p>
          <a:p>
            <a:pPr algn="just"/>
            <a:r>
              <a:rPr lang="en-US" dirty="0"/>
              <a:t>The method's signature informs the programmers that an exceptional condition "file not found" may arise. </a:t>
            </a:r>
            <a:r>
              <a:rPr lang="en-US" dirty="0">
                <a:solidFill>
                  <a:srgbClr val="00B0F0"/>
                </a:solidFill>
              </a:rPr>
              <a:t>By declaring the exceptions in the method's signature, programmers are made to aware of the exceptional conditions in using the method.</a:t>
            </a:r>
          </a:p>
          <a:p>
            <a:pPr algn="just"/>
            <a:endParaRPr lang="en-US" dirty="0"/>
          </a:p>
        </p:txBody>
      </p:sp>
    </p:spTree>
    <p:extLst>
      <p:ext uri="{BB962C8B-B14F-4D97-AF65-F5344CB8AC3E}">
        <p14:creationId xmlns:p14="http://schemas.microsoft.com/office/powerpoint/2010/main" val="34156247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 must be Handled</a:t>
            </a:r>
          </a:p>
        </p:txBody>
      </p:sp>
      <p:sp>
        <p:nvSpPr>
          <p:cNvPr id="3" name="Content Placeholder 2"/>
          <p:cNvSpPr>
            <a:spLocks noGrp="1"/>
          </p:cNvSpPr>
          <p:nvPr>
            <p:ph idx="1"/>
          </p:nvPr>
        </p:nvSpPr>
        <p:spPr/>
        <p:txBody>
          <a:bodyPr>
            <a:normAutofit/>
          </a:bodyPr>
          <a:lstStyle/>
          <a:p>
            <a:pPr algn="just"/>
            <a:r>
              <a:rPr lang="en-US" dirty="0" smtClean="0"/>
              <a:t>If </a:t>
            </a:r>
            <a:r>
              <a:rPr lang="en-US" dirty="0"/>
              <a:t>a method declares an exception in its signature, you cannot use this method without handling the exception - you can't compile the program.</a:t>
            </a:r>
          </a:p>
          <a:p>
            <a:pPr algn="just"/>
            <a:r>
              <a:rPr lang="en-US" dirty="0">
                <a:solidFill>
                  <a:srgbClr val="00B0F0"/>
                </a:solidFill>
              </a:rPr>
              <a:t>To use a method that declares an exception in its signature</a:t>
            </a:r>
            <a:r>
              <a:rPr lang="en-US" dirty="0"/>
              <a:t>, you MUST either:</a:t>
            </a:r>
          </a:p>
          <a:p>
            <a:pPr lvl="1" algn="just"/>
            <a:r>
              <a:rPr lang="en-US" dirty="0" smtClean="0">
                <a:solidFill>
                  <a:srgbClr val="00B050"/>
                </a:solidFill>
              </a:rPr>
              <a:t>provide </a:t>
            </a:r>
            <a:r>
              <a:rPr lang="en-US" dirty="0">
                <a:solidFill>
                  <a:srgbClr val="00B050"/>
                </a:solidFill>
              </a:rPr>
              <a:t>exception handling codes in a "try-catch" or "try-catch-finally" construct</a:t>
            </a:r>
            <a:r>
              <a:rPr lang="en-US" dirty="0"/>
              <a:t>, or</a:t>
            </a:r>
          </a:p>
          <a:p>
            <a:pPr lvl="1" algn="just"/>
            <a:r>
              <a:rPr lang="en-US" dirty="0" smtClean="0">
                <a:solidFill>
                  <a:srgbClr val="00B050"/>
                </a:solidFill>
              </a:rPr>
              <a:t>not </a:t>
            </a:r>
            <a:r>
              <a:rPr lang="en-US" dirty="0">
                <a:solidFill>
                  <a:srgbClr val="00B050"/>
                </a:solidFill>
              </a:rPr>
              <a:t>handling the exception in the current method, but declare the exception to be thrown up the call stack for the next higher-level method to handle.</a:t>
            </a:r>
          </a:p>
          <a:p>
            <a:pPr algn="just"/>
            <a:endParaRPr lang="en-US" dirty="0"/>
          </a:p>
        </p:txBody>
      </p:sp>
    </p:spTree>
    <p:extLst>
      <p:ext uri="{BB962C8B-B14F-4D97-AF65-F5344CB8AC3E}">
        <p14:creationId xmlns:p14="http://schemas.microsoft.com/office/powerpoint/2010/main" val="40592719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logic is separated from the exception handling </a:t>
            </a:r>
            <a:r>
              <a:rPr lang="en-US" dirty="0" smtClean="0"/>
              <a:t>codes</a:t>
            </a:r>
            <a:endParaRPr lang="en-US" dirty="0"/>
          </a:p>
        </p:txBody>
      </p:sp>
      <p:pic>
        <p:nvPicPr>
          <p:cNvPr id="7" name="Content Placeholder 6"/>
          <p:cNvPicPr>
            <a:picLocks noGrp="1" noChangeAspect="1"/>
          </p:cNvPicPr>
          <p:nvPr>
            <p:ph idx="1"/>
          </p:nvPr>
        </p:nvPicPr>
        <p:blipFill>
          <a:blip r:embed="rId2"/>
          <a:stretch>
            <a:fillRect/>
          </a:stretch>
        </p:blipFill>
        <p:spPr>
          <a:xfrm>
            <a:off x="0" y="1816892"/>
            <a:ext cx="12191999" cy="4615901"/>
          </a:xfrm>
          <a:prstGeom prst="rect">
            <a:avLst/>
          </a:prstGeom>
        </p:spPr>
      </p:pic>
    </p:spTree>
    <p:extLst>
      <p:ext uri="{BB962C8B-B14F-4D97-AF65-F5344CB8AC3E}">
        <p14:creationId xmlns:p14="http://schemas.microsoft.com/office/powerpoint/2010/main" val="97600706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logic is separated from the exception handling </a:t>
            </a:r>
            <a:r>
              <a:rPr lang="en-US" dirty="0" smtClean="0"/>
              <a:t>codes</a:t>
            </a:r>
            <a:endParaRPr lang="en-US" dirty="0"/>
          </a:p>
        </p:txBody>
      </p:sp>
      <p:pic>
        <p:nvPicPr>
          <p:cNvPr id="4" name="Content Placeholder 3"/>
          <p:cNvPicPr>
            <a:picLocks noGrp="1" noChangeAspect="1"/>
          </p:cNvPicPr>
          <p:nvPr>
            <p:ph idx="1"/>
          </p:nvPr>
        </p:nvPicPr>
        <p:blipFill>
          <a:blip r:embed="rId2"/>
          <a:stretch>
            <a:fillRect/>
          </a:stretch>
        </p:blipFill>
        <p:spPr>
          <a:xfrm>
            <a:off x="11372" y="1690689"/>
            <a:ext cx="12190817" cy="4158782"/>
          </a:xfrm>
          <a:prstGeom prst="rect">
            <a:avLst/>
          </a:prstGeom>
        </p:spPr>
      </p:pic>
    </p:spTree>
    <p:extLst>
      <p:ext uri="{BB962C8B-B14F-4D97-AF65-F5344CB8AC3E}">
        <p14:creationId xmlns:p14="http://schemas.microsoft.com/office/powerpoint/2010/main" val="2097211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conversion and Type casting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75708"/>
            <a:ext cx="2197608" cy="167073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7676" y="1975708"/>
            <a:ext cx="3704463" cy="297030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61" y="4383741"/>
            <a:ext cx="8894089" cy="2380258"/>
          </a:xfrm>
          <a:prstGeom prst="rect">
            <a:avLst/>
          </a:prstGeom>
        </p:spPr>
      </p:pic>
    </p:spTree>
    <p:extLst>
      <p:ext uri="{BB962C8B-B14F-4D97-AF65-F5344CB8AC3E}">
        <p14:creationId xmlns:p14="http://schemas.microsoft.com/office/powerpoint/2010/main" val="200577781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9874"/>
            <a:ext cx="10515600" cy="1325563"/>
          </a:xfrm>
        </p:spPr>
        <p:txBody>
          <a:bodyPr/>
          <a:lstStyle/>
          <a:p>
            <a:r>
              <a:rPr lang="en-US" dirty="0" smtClean="0"/>
              <a:t>Exception propagation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6825" y="1457019"/>
            <a:ext cx="7105175" cy="5400981"/>
          </a:xfrm>
        </p:spPr>
      </p:pic>
      <p:sp>
        <p:nvSpPr>
          <p:cNvPr id="5" name="Rectangle 4"/>
          <p:cNvSpPr/>
          <p:nvPr/>
        </p:nvSpPr>
        <p:spPr>
          <a:xfrm>
            <a:off x="203200" y="1504940"/>
            <a:ext cx="6096000" cy="3970318"/>
          </a:xfrm>
          <a:prstGeom prst="rect">
            <a:avLst/>
          </a:prstGeom>
        </p:spPr>
        <p:txBody>
          <a:bodyPr>
            <a:spAutoFit/>
          </a:bodyPr>
          <a:lstStyle/>
          <a:p>
            <a:pPr marL="285750" indent="-285750" algn="just">
              <a:buFont typeface="Arial" panose="020B0604020202020204" pitchFamily="34" charset="0"/>
              <a:buChar char="•"/>
            </a:pPr>
            <a:r>
              <a:rPr lang="en-US" dirty="0">
                <a:solidFill>
                  <a:srgbClr val="00B0F0"/>
                </a:solidFill>
              </a:rPr>
              <a:t>When an exception occurs inside a Java method, the method creates an Exception object and passes the Exception object to the JVM</a:t>
            </a:r>
            <a:r>
              <a:rPr lang="en-US" dirty="0"/>
              <a:t> (in Java term, the method "throw" an Exception</a:t>
            </a:r>
            <a:r>
              <a:rPr lang="en-US" dirty="0" smtClean="0"/>
              <a:t>).</a:t>
            </a:r>
          </a:p>
          <a:p>
            <a:pPr marL="285750" indent="-285750" algn="just">
              <a:buFont typeface="Arial" panose="020B0604020202020204" pitchFamily="34" charset="0"/>
              <a:buChar char="•"/>
            </a:pPr>
            <a:r>
              <a:rPr lang="en-US" dirty="0" smtClean="0"/>
              <a:t>The </a:t>
            </a:r>
            <a:r>
              <a:rPr lang="en-US" dirty="0">
                <a:solidFill>
                  <a:srgbClr val="00B0F0"/>
                </a:solidFill>
              </a:rPr>
              <a:t>Exception object contains the type of the exception, and the state of the program when the exception occurs</a:t>
            </a:r>
            <a:r>
              <a:rPr lang="en-US" dirty="0" smtClean="0"/>
              <a:t>.</a:t>
            </a:r>
          </a:p>
          <a:p>
            <a:pPr marL="285750" indent="-285750" algn="just">
              <a:buFont typeface="Arial" panose="020B0604020202020204" pitchFamily="34" charset="0"/>
              <a:buChar char="•"/>
            </a:pPr>
            <a:r>
              <a:rPr lang="en-US" dirty="0" smtClean="0"/>
              <a:t>The </a:t>
            </a:r>
            <a:r>
              <a:rPr lang="en-US" dirty="0">
                <a:solidFill>
                  <a:srgbClr val="00B0F0"/>
                </a:solidFill>
              </a:rPr>
              <a:t>JVM is responsible for finding an exception handler </a:t>
            </a:r>
            <a:r>
              <a:rPr lang="en-US" dirty="0"/>
              <a:t>to process the Exception object. </a:t>
            </a:r>
            <a:endParaRPr lang="en-US" dirty="0" smtClean="0"/>
          </a:p>
          <a:p>
            <a:pPr marL="285750" indent="-285750" algn="just">
              <a:buFont typeface="Arial" panose="020B0604020202020204" pitchFamily="34" charset="0"/>
              <a:buChar char="•"/>
            </a:pPr>
            <a:r>
              <a:rPr lang="en-US" dirty="0" smtClean="0"/>
              <a:t>It </a:t>
            </a:r>
            <a:r>
              <a:rPr lang="en-US" dirty="0">
                <a:solidFill>
                  <a:srgbClr val="00B0F0"/>
                </a:solidFill>
              </a:rPr>
              <a:t>searches backward through the call stack until it finds a matching exception handler</a:t>
            </a:r>
            <a:r>
              <a:rPr lang="en-US" dirty="0"/>
              <a:t> for that particular class of Exception object (in Java term, it is called "catch" the Exception</a:t>
            </a:r>
            <a:r>
              <a:rPr lang="en-US" dirty="0" smtClean="0"/>
              <a:t>).</a:t>
            </a:r>
          </a:p>
          <a:p>
            <a:pPr marL="285750" indent="-285750" algn="just">
              <a:buFont typeface="Arial" panose="020B0604020202020204" pitchFamily="34" charset="0"/>
              <a:buChar char="•"/>
            </a:pPr>
            <a:r>
              <a:rPr lang="en-US" dirty="0" smtClean="0">
                <a:solidFill>
                  <a:srgbClr val="00B0F0"/>
                </a:solidFill>
              </a:rPr>
              <a:t>If </a:t>
            </a:r>
            <a:r>
              <a:rPr lang="en-US" dirty="0">
                <a:solidFill>
                  <a:srgbClr val="00B0F0"/>
                </a:solidFill>
              </a:rPr>
              <a:t>the JVM cannot find a matching exception handler in all the methods in the call stack, it terminates the program.</a:t>
            </a:r>
          </a:p>
        </p:txBody>
      </p:sp>
    </p:spTree>
    <p:extLst>
      <p:ext uri="{BB962C8B-B14F-4D97-AF65-F5344CB8AC3E}">
        <p14:creationId xmlns:p14="http://schemas.microsoft.com/office/powerpoint/2010/main" val="123748475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3069"/>
            <a:ext cx="10515600" cy="1325563"/>
          </a:xfrm>
        </p:spPr>
        <p:txBody>
          <a:bodyPr/>
          <a:lstStyle/>
          <a:p>
            <a:r>
              <a:rPr lang="en-US" dirty="0" smtClean="0"/>
              <a:t>Hierarchy </a:t>
            </a:r>
            <a:r>
              <a:rPr lang="en-US" dirty="0"/>
              <a:t>of the Exception classes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003" y="855389"/>
            <a:ext cx="10053373" cy="6002612"/>
          </a:xfrm>
        </p:spPr>
      </p:pic>
    </p:spTree>
    <p:extLst>
      <p:ext uri="{BB962C8B-B14F-4D97-AF65-F5344CB8AC3E}">
        <p14:creationId xmlns:p14="http://schemas.microsoft.com/office/powerpoint/2010/main" val="226406331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vs Exception class</a:t>
            </a:r>
            <a:endParaRPr lang="en-US" dirty="0"/>
          </a:p>
        </p:txBody>
      </p:sp>
      <p:sp>
        <p:nvSpPr>
          <p:cNvPr id="3" name="Content Placeholder 2"/>
          <p:cNvSpPr>
            <a:spLocks noGrp="1"/>
          </p:cNvSpPr>
          <p:nvPr>
            <p:ph idx="1"/>
          </p:nvPr>
        </p:nvSpPr>
        <p:spPr/>
        <p:txBody>
          <a:bodyPr/>
          <a:lstStyle/>
          <a:p>
            <a:pPr algn="just"/>
            <a:r>
              <a:rPr lang="en-US" dirty="0"/>
              <a:t>The Error class describes internal system errors (e.g., </a:t>
            </a:r>
            <a:r>
              <a:rPr lang="en-US" dirty="0" err="1"/>
              <a:t>VirtualMachineError</a:t>
            </a:r>
            <a:r>
              <a:rPr lang="en-US" dirty="0"/>
              <a:t>, </a:t>
            </a:r>
            <a:r>
              <a:rPr lang="en-US" dirty="0" err="1"/>
              <a:t>LinkageError</a:t>
            </a:r>
            <a:r>
              <a:rPr lang="en-US" dirty="0"/>
              <a:t>) that rarely occur. </a:t>
            </a:r>
            <a:r>
              <a:rPr lang="en-US" dirty="0">
                <a:solidFill>
                  <a:srgbClr val="00B0F0"/>
                </a:solidFill>
              </a:rPr>
              <a:t>If such an error occurs, there is little that you can do and the program will be terminated by the Java runtime</a:t>
            </a:r>
            <a:r>
              <a:rPr lang="en-US" dirty="0"/>
              <a:t>.</a:t>
            </a:r>
          </a:p>
          <a:p>
            <a:pPr algn="just"/>
            <a:r>
              <a:rPr lang="en-US" dirty="0"/>
              <a:t>The Exception class describes the error caused by your program (e.g. </a:t>
            </a:r>
            <a:r>
              <a:rPr lang="en-US" dirty="0" err="1"/>
              <a:t>FileNotFoundException</a:t>
            </a:r>
            <a:r>
              <a:rPr lang="en-US" dirty="0"/>
              <a:t>, </a:t>
            </a:r>
            <a:r>
              <a:rPr lang="en-US" dirty="0" err="1"/>
              <a:t>IOException</a:t>
            </a:r>
            <a:r>
              <a:rPr lang="en-US" dirty="0"/>
              <a:t>). These errors could be caught and handled by your program (e.g., </a:t>
            </a:r>
            <a:r>
              <a:rPr lang="en-US" b="1" dirty="0">
                <a:solidFill>
                  <a:srgbClr val="00B0F0"/>
                </a:solidFill>
              </a:rPr>
              <a:t>perform an alternate action</a:t>
            </a:r>
            <a:r>
              <a:rPr lang="en-US" dirty="0"/>
              <a:t> or do a </a:t>
            </a:r>
            <a:r>
              <a:rPr lang="en-US" b="1" dirty="0">
                <a:solidFill>
                  <a:srgbClr val="00B0F0"/>
                </a:solidFill>
              </a:rPr>
              <a:t>graceful exit</a:t>
            </a:r>
            <a:r>
              <a:rPr lang="en-US" dirty="0"/>
              <a:t> by closing all the files, network and database connections).</a:t>
            </a:r>
          </a:p>
          <a:p>
            <a:pPr algn="just"/>
            <a:endParaRPr lang="en-US" dirty="0"/>
          </a:p>
        </p:txBody>
      </p:sp>
    </p:spTree>
    <p:extLst>
      <p:ext uri="{BB962C8B-B14F-4D97-AF65-F5344CB8AC3E}">
        <p14:creationId xmlns:p14="http://schemas.microsoft.com/office/powerpoint/2010/main" val="25957439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Exception handling mechanism</a:t>
            </a:r>
            <a:endParaRPr lang="en-US" dirty="0"/>
          </a:p>
        </p:txBody>
      </p:sp>
      <p:sp>
        <p:nvSpPr>
          <p:cNvPr id="3" name="Content Placeholder 2"/>
          <p:cNvSpPr>
            <a:spLocks noGrp="1"/>
          </p:cNvSpPr>
          <p:nvPr>
            <p:ph idx="1"/>
          </p:nvPr>
        </p:nvSpPr>
        <p:spPr>
          <a:xfrm>
            <a:off x="838200" y="1825624"/>
            <a:ext cx="11156576" cy="4911351"/>
          </a:xfrm>
        </p:spPr>
        <p:txBody>
          <a:bodyPr>
            <a:normAutofit fontScale="77500" lnSpcReduction="20000"/>
          </a:bodyPr>
          <a:lstStyle/>
          <a:p>
            <a:pPr marL="0" indent="0">
              <a:buNone/>
            </a:pPr>
            <a:r>
              <a:rPr lang="en-US" dirty="0"/>
              <a:t>try {</a:t>
            </a:r>
          </a:p>
          <a:p>
            <a:pPr marL="0" indent="0">
              <a:buNone/>
            </a:pPr>
            <a:r>
              <a:rPr lang="en-US" dirty="0"/>
              <a:t>   // main logic, uses methods that may throw Exceptions</a:t>
            </a:r>
          </a:p>
          <a:p>
            <a:pPr marL="0" indent="0">
              <a:buNone/>
            </a:pPr>
            <a:r>
              <a:rPr lang="en-US" dirty="0"/>
              <a:t>   ......</a:t>
            </a:r>
          </a:p>
          <a:p>
            <a:pPr marL="0" indent="0">
              <a:buNone/>
            </a:pPr>
            <a:r>
              <a:rPr lang="en-US" dirty="0"/>
              <a:t>} catch (Exception1 ex) {</a:t>
            </a:r>
          </a:p>
          <a:p>
            <a:pPr marL="0" indent="0">
              <a:buNone/>
            </a:pPr>
            <a:r>
              <a:rPr lang="en-US" dirty="0"/>
              <a:t>   // error handler for Exception1</a:t>
            </a:r>
          </a:p>
          <a:p>
            <a:pPr marL="0" indent="0">
              <a:buNone/>
            </a:pPr>
            <a:r>
              <a:rPr lang="en-US" dirty="0"/>
              <a:t>   ......</a:t>
            </a:r>
          </a:p>
          <a:p>
            <a:pPr marL="0" indent="0">
              <a:buNone/>
            </a:pPr>
            <a:r>
              <a:rPr lang="en-US" dirty="0"/>
              <a:t>} catch (Exception2 ex) {</a:t>
            </a:r>
          </a:p>
          <a:p>
            <a:pPr marL="0" indent="0">
              <a:buNone/>
            </a:pPr>
            <a:r>
              <a:rPr lang="en-US" dirty="0"/>
              <a:t>   // error handler for Exception1</a:t>
            </a:r>
          </a:p>
          <a:p>
            <a:pPr marL="0" indent="0">
              <a:buNone/>
            </a:pPr>
            <a:r>
              <a:rPr lang="en-US" dirty="0"/>
              <a:t>   ......</a:t>
            </a:r>
          </a:p>
          <a:p>
            <a:pPr marL="0" indent="0">
              <a:buNone/>
            </a:pPr>
            <a:r>
              <a:rPr lang="en-US" dirty="0"/>
              <a:t>} </a:t>
            </a:r>
            <a:r>
              <a:rPr lang="en-US" b="1" dirty="0">
                <a:solidFill>
                  <a:srgbClr val="00B050"/>
                </a:solidFill>
              </a:rPr>
              <a:t>finally</a:t>
            </a:r>
            <a:r>
              <a:rPr lang="en-US" dirty="0"/>
              <a:t> {   // </a:t>
            </a:r>
            <a:r>
              <a:rPr lang="en-US" dirty="0">
                <a:solidFill>
                  <a:srgbClr val="FF0000"/>
                </a:solidFill>
              </a:rPr>
              <a:t>finally is optional</a:t>
            </a:r>
          </a:p>
          <a:p>
            <a:pPr marL="0" indent="0">
              <a:buNone/>
            </a:pPr>
            <a:r>
              <a:rPr lang="en-US" dirty="0"/>
              <a:t>   // </a:t>
            </a:r>
            <a:r>
              <a:rPr lang="en-US" b="1" dirty="0">
                <a:solidFill>
                  <a:srgbClr val="00B0F0"/>
                </a:solidFill>
              </a:rPr>
              <a:t>clean up codes, always executed regardless of exceptions</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9973670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a:t>
            </a:r>
            <a:endParaRPr lang="en-US" dirty="0"/>
          </a:p>
        </p:txBody>
      </p:sp>
      <p:sp>
        <p:nvSpPr>
          <p:cNvPr id="3" name="Content Placeholder 2"/>
          <p:cNvSpPr>
            <a:spLocks noGrp="1"/>
          </p:cNvSpPr>
          <p:nvPr>
            <p:ph idx="1"/>
          </p:nvPr>
        </p:nvSpPr>
        <p:spPr/>
        <p:txBody>
          <a:bodyPr>
            <a:normAutofit fontScale="92500"/>
          </a:bodyPr>
          <a:lstStyle/>
          <a:p>
            <a:pPr algn="just"/>
            <a:r>
              <a:rPr lang="en-US" dirty="0"/>
              <a:t>Assertion enables you to test your assumptions about your program logic (such as pre-conditions, post-conditions, and invariants). </a:t>
            </a:r>
            <a:endParaRPr lang="en-US" dirty="0" smtClean="0"/>
          </a:p>
          <a:p>
            <a:pPr algn="just"/>
            <a:r>
              <a:rPr lang="en-US" dirty="0"/>
              <a:t>The </a:t>
            </a:r>
            <a:r>
              <a:rPr lang="en-US" dirty="0">
                <a:solidFill>
                  <a:srgbClr val="00B0F0"/>
                </a:solidFill>
              </a:rPr>
              <a:t>assert statement has two forms</a:t>
            </a:r>
            <a:r>
              <a:rPr lang="en-US" dirty="0"/>
              <a:t>:</a:t>
            </a:r>
          </a:p>
          <a:p>
            <a:pPr lvl="2" algn="just"/>
            <a:r>
              <a:rPr lang="en-US" i="1" dirty="0">
                <a:solidFill>
                  <a:srgbClr val="00B050"/>
                </a:solidFill>
              </a:rPr>
              <a:t>assert </a:t>
            </a:r>
            <a:r>
              <a:rPr lang="en-US" i="1" dirty="0" err="1">
                <a:solidFill>
                  <a:srgbClr val="00B050"/>
                </a:solidFill>
              </a:rPr>
              <a:t>booleanExpr</a:t>
            </a:r>
            <a:r>
              <a:rPr lang="en-US" i="1" dirty="0">
                <a:solidFill>
                  <a:srgbClr val="00B050"/>
                </a:solidFill>
              </a:rPr>
              <a:t>;</a:t>
            </a:r>
          </a:p>
          <a:p>
            <a:pPr lvl="2" algn="just"/>
            <a:r>
              <a:rPr lang="en-US" i="1" dirty="0">
                <a:solidFill>
                  <a:srgbClr val="00B050"/>
                </a:solidFill>
              </a:rPr>
              <a:t>assert </a:t>
            </a:r>
            <a:r>
              <a:rPr lang="en-US" i="1" dirty="0" err="1">
                <a:solidFill>
                  <a:srgbClr val="00B050"/>
                </a:solidFill>
              </a:rPr>
              <a:t>booleanExpr</a:t>
            </a:r>
            <a:r>
              <a:rPr lang="en-US" i="1" dirty="0">
                <a:solidFill>
                  <a:srgbClr val="00B050"/>
                </a:solidFill>
              </a:rPr>
              <a:t> : </a:t>
            </a:r>
            <a:r>
              <a:rPr lang="en-US" i="1" dirty="0" err="1">
                <a:solidFill>
                  <a:srgbClr val="00B050"/>
                </a:solidFill>
              </a:rPr>
              <a:t>errorMessageExpr</a:t>
            </a:r>
            <a:r>
              <a:rPr lang="en-US" i="1" dirty="0" smtClean="0">
                <a:solidFill>
                  <a:srgbClr val="00B050"/>
                </a:solidFill>
              </a:rPr>
              <a:t>;</a:t>
            </a:r>
            <a:endParaRPr lang="en-US" i="1" dirty="0">
              <a:solidFill>
                <a:srgbClr val="00B050"/>
              </a:solidFill>
            </a:endParaRPr>
          </a:p>
          <a:p>
            <a:pPr algn="just"/>
            <a:r>
              <a:rPr lang="en-US" dirty="0"/>
              <a:t>When the runtime execute the assertion, it first evaluates the </a:t>
            </a:r>
            <a:r>
              <a:rPr lang="en-US" dirty="0" err="1">
                <a:solidFill>
                  <a:srgbClr val="00B0F0"/>
                </a:solidFill>
              </a:rPr>
              <a:t>booleanExpr</a:t>
            </a:r>
            <a:r>
              <a:rPr lang="en-US" dirty="0">
                <a:solidFill>
                  <a:srgbClr val="00B0F0"/>
                </a:solidFill>
              </a:rPr>
              <a:t>. If the value is true, nothing happens. If it is false, the runtime throws an </a:t>
            </a:r>
            <a:r>
              <a:rPr lang="en-US" dirty="0" err="1">
                <a:solidFill>
                  <a:srgbClr val="00B0F0"/>
                </a:solidFill>
              </a:rPr>
              <a:t>AssertionError</a:t>
            </a:r>
            <a:r>
              <a:rPr lang="en-US" dirty="0">
                <a:solidFill>
                  <a:srgbClr val="00B0F0"/>
                </a:solidFill>
              </a:rPr>
              <a:t>, using the no-argument constructor (in the first form) or </a:t>
            </a:r>
            <a:r>
              <a:rPr lang="en-US" dirty="0" err="1">
                <a:solidFill>
                  <a:srgbClr val="00B0F0"/>
                </a:solidFill>
              </a:rPr>
              <a:t>errorMessageExpr</a:t>
            </a:r>
            <a:r>
              <a:rPr lang="en-US" dirty="0">
                <a:solidFill>
                  <a:srgbClr val="00B0F0"/>
                </a:solidFill>
              </a:rPr>
              <a:t> as the argument to the constructor (in the second form). </a:t>
            </a:r>
            <a:endParaRPr lang="en-US" dirty="0" smtClean="0">
              <a:solidFill>
                <a:srgbClr val="00B0F0"/>
              </a:solidFill>
            </a:endParaRPr>
          </a:p>
          <a:p>
            <a:pPr algn="just"/>
            <a:r>
              <a:rPr lang="en-US" dirty="0" smtClean="0">
                <a:solidFill>
                  <a:srgbClr val="92D050"/>
                </a:solidFill>
              </a:rPr>
              <a:t>If </a:t>
            </a:r>
            <a:r>
              <a:rPr lang="en-US" dirty="0">
                <a:solidFill>
                  <a:srgbClr val="92D050"/>
                </a:solidFill>
              </a:rPr>
              <a:t>an object is passed as the </a:t>
            </a:r>
            <a:r>
              <a:rPr lang="en-US" dirty="0" err="1">
                <a:solidFill>
                  <a:srgbClr val="92D050"/>
                </a:solidFill>
              </a:rPr>
              <a:t>errorMessageExpr</a:t>
            </a:r>
            <a:r>
              <a:rPr lang="en-US" dirty="0">
                <a:solidFill>
                  <a:srgbClr val="92D050"/>
                </a:solidFill>
              </a:rPr>
              <a:t>, the object's </a:t>
            </a:r>
            <a:r>
              <a:rPr lang="en-US" dirty="0" err="1">
                <a:solidFill>
                  <a:srgbClr val="92D050"/>
                </a:solidFill>
              </a:rPr>
              <a:t>toString</a:t>
            </a:r>
            <a:r>
              <a:rPr lang="en-US" dirty="0">
                <a:solidFill>
                  <a:srgbClr val="92D050"/>
                </a:solidFill>
              </a:rPr>
              <a:t>() will be called to obtain the message string.</a:t>
            </a:r>
          </a:p>
          <a:p>
            <a:pPr algn="just"/>
            <a:endParaRPr lang="en-US" dirty="0"/>
          </a:p>
        </p:txBody>
      </p:sp>
    </p:spTree>
    <p:extLst>
      <p:ext uri="{BB962C8B-B14F-4D97-AF65-F5344CB8AC3E}">
        <p14:creationId xmlns:p14="http://schemas.microsoft.com/office/powerpoint/2010/main" val="74838903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assert statement</a:t>
            </a:r>
            <a:endParaRPr lang="en-US" dirty="0"/>
          </a:p>
        </p:txBody>
      </p:sp>
      <p:sp>
        <p:nvSpPr>
          <p:cNvPr id="3" name="Content Placeholder 2"/>
          <p:cNvSpPr>
            <a:spLocks noGrp="1"/>
          </p:cNvSpPr>
          <p:nvPr>
            <p:ph idx="1"/>
          </p:nvPr>
        </p:nvSpPr>
        <p:spPr>
          <a:xfrm>
            <a:off x="482600" y="1825625"/>
            <a:ext cx="11226800" cy="4351338"/>
          </a:xfrm>
        </p:spPr>
        <p:txBody>
          <a:bodyPr>
            <a:normAutofit fontScale="85000" lnSpcReduction="10000"/>
          </a:bodyPr>
          <a:lstStyle/>
          <a:p>
            <a:pPr marL="0" indent="0" algn="just">
              <a:buNone/>
            </a:pPr>
            <a:r>
              <a:rPr lang="en-US" dirty="0"/>
              <a:t>Assertion can be used for verifying:</a:t>
            </a:r>
          </a:p>
          <a:p>
            <a:pPr algn="just"/>
            <a:r>
              <a:rPr lang="en-US" dirty="0"/>
              <a:t>Internal Invariants: Assert that a value is within a certain constraint, e.g., assert x &gt; 0.</a:t>
            </a:r>
          </a:p>
          <a:p>
            <a:pPr algn="just"/>
            <a:r>
              <a:rPr lang="en-US" dirty="0"/>
              <a:t>Class Invariants: Assert that an object's state is within a constraint. What must be true about each instance of a class before or after the execution of a method? Class invariants are typically verified via private </a:t>
            </a:r>
            <a:r>
              <a:rPr lang="en-US" dirty="0" err="1"/>
              <a:t>boolean</a:t>
            </a:r>
            <a:r>
              <a:rPr lang="en-US" dirty="0"/>
              <a:t> method, e.g., an </a:t>
            </a:r>
            <a:r>
              <a:rPr lang="en-US" dirty="0" err="1"/>
              <a:t>isValid</a:t>
            </a:r>
            <a:r>
              <a:rPr lang="en-US" dirty="0"/>
              <a:t>() method to check if a Circle object has a positive radius.</a:t>
            </a:r>
          </a:p>
          <a:p>
            <a:pPr algn="just"/>
            <a:r>
              <a:rPr lang="en-US" dirty="0"/>
              <a:t>Control-Flow Invariants: Assert that a certain location will not be reached. For example, the default clause of a switch-case statement.</a:t>
            </a:r>
          </a:p>
          <a:p>
            <a:pPr algn="just"/>
            <a:r>
              <a:rPr lang="en-US" dirty="0"/>
              <a:t>Pre-conditions of methods: What must be true when a method is invoked? Typically expressed in terms of the method's arguments or the states of its objects.</a:t>
            </a:r>
          </a:p>
          <a:p>
            <a:pPr algn="just"/>
            <a:r>
              <a:rPr lang="en-US" dirty="0"/>
              <a:t>Post-conditions of methods: What must be true after a method completes successfully?</a:t>
            </a:r>
          </a:p>
          <a:p>
            <a:pPr algn="just"/>
            <a:endParaRPr lang="en-US" dirty="0"/>
          </a:p>
        </p:txBody>
      </p:sp>
    </p:spTree>
    <p:extLst>
      <p:ext uri="{BB962C8B-B14F-4D97-AF65-F5344CB8AC3E}">
        <p14:creationId xmlns:p14="http://schemas.microsoft.com/office/powerpoint/2010/main" val="10874856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19635" y="370704"/>
            <a:ext cx="4572000" cy="6487297"/>
          </a:xfrm>
          <a:prstGeom prst="rect">
            <a:avLst/>
          </a:prstGeom>
          <a:noFill/>
          <a:ln w="9525">
            <a:noFill/>
            <a:miter lim="800000"/>
            <a:headEnd/>
            <a:tailEnd/>
          </a:ln>
          <a:effectLst/>
        </p:spPr>
      </p:pic>
      <p:sp>
        <p:nvSpPr>
          <p:cNvPr id="4" name="Rectangle 3"/>
          <p:cNvSpPr/>
          <p:nvPr/>
        </p:nvSpPr>
        <p:spPr>
          <a:xfrm>
            <a:off x="4979894" y="370704"/>
            <a:ext cx="7111896" cy="193899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algn="just"/>
            <a:r>
              <a:rPr lang="en-US" sz="2400" dirty="0"/>
              <a:t>Java Strings are full-fledged objects, but they have some properties in common with primitive types. They can have literal values and they can be used in assignment statements</a:t>
            </a:r>
            <a:r>
              <a:rPr lang="en-US" sz="2400" dirty="0" smtClean="0"/>
              <a:t>. + Operator is overloaded internally in Java language for String. </a:t>
            </a:r>
            <a:endParaRPr lang="en-US" sz="2400" dirty="0"/>
          </a:p>
        </p:txBody>
      </p:sp>
    </p:spTree>
    <p:extLst>
      <p:ext uri="{BB962C8B-B14F-4D97-AF65-F5344CB8AC3E}">
        <p14:creationId xmlns:p14="http://schemas.microsoft.com/office/powerpoint/2010/main" val="55449441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and Overloading Methods</a:t>
            </a:r>
          </a:p>
        </p:txBody>
      </p:sp>
      <p:sp>
        <p:nvSpPr>
          <p:cNvPr id="3" name="Content Placeholder 2"/>
          <p:cNvSpPr>
            <a:spLocks noGrp="1"/>
          </p:cNvSpPr>
          <p:nvPr>
            <p:ph idx="1"/>
          </p:nvPr>
        </p:nvSpPr>
        <p:spPr/>
        <p:txBody>
          <a:bodyPr>
            <a:noAutofit/>
          </a:bodyPr>
          <a:lstStyle/>
          <a:p>
            <a:pPr algn="just"/>
            <a:r>
              <a:rPr lang="en-US" sz="2000" dirty="0"/>
              <a:t>An overriding method must have the same argument list and return-type (or subclass of its original from JDK 1.5). An overloading method must have different argument list, but it can have any return-type</a:t>
            </a:r>
            <a:r>
              <a:rPr lang="en-US" sz="2000" dirty="0" smtClean="0"/>
              <a:t>.</a:t>
            </a:r>
            <a:endParaRPr lang="en-US" sz="2000" dirty="0"/>
          </a:p>
          <a:p>
            <a:pPr algn="just"/>
            <a:r>
              <a:rPr lang="en-US" sz="2000" dirty="0"/>
              <a:t>An overriding method cannot have more restricted access. For example, a method with protected access may be overridden to have protected or public access but not private or default access. This is because an overridden method is considered to be a replacement of its original, hence, it cannot be more restrictive</a:t>
            </a:r>
            <a:r>
              <a:rPr lang="en-US" sz="2000" dirty="0" smtClean="0"/>
              <a:t>.</a:t>
            </a:r>
            <a:endParaRPr lang="en-US" sz="2000" dirty="0"/>
          </a:p>
          <a:p>
            <a:pPr algn="just"/>
            <a:r>
              <a:rPr lang="en-US" sz="2000" dirty="0"/>
              <a:t>An overriding method cannot declare exception types that were not declared in its original. However, it may declare exception types are the same as, or subclass of its original. It needs not declare all the exceptions as its original. It can throw fewer exceptions than the original, but not more</a:t>
            </a:r>
            <a:r>
              <a:rPr lang="en-US" sz="2000" dirty="0" smtClean="0"/>
              <a:t>.</a:t>
            </a:r>
            <a:endParaRPr lang="en-US" sz="2000" dirty="0"/>
          </a:p>
          <a:p>
            <a:pPr algn="just"/>
            <a:r>
              <a:rPr lang="en-US" sz="2000" dirty="0"/>
              <a:t>An overloading method must be differentiated by its argument list. It cannot be differentiated by the return-type, the exceptions, and the modifier, which is illegal. It can have any return-type, access modifier, and exceptions, as long as it can be differentiated by the argument list</a:t>
            </a:r>
            <a:r>
              <a:rPr lang="en-US" sz="2000" dirty="0" smtClean="0"/>
              <a:t>.</a:t>
            </a:r>
            <a:endParaRPr lang="en-US" sz="2000" dirty="0"/>
          </a:p>
        </p:txBody>
      </p:sp>
    </p:spTree>
    <p:extLst>
      <p:ext uri="{BB962C8B-B14F-4D97-AF65-F5344CB8AC3E}">
        <p14:creationId xmlns:p14="http://schemas.microsoft.com/office/powerpoint/2010/main" val="413949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String class</a:t>
            </a:r>
            <a:endParaRPr lang="en-US" dirty="0"/>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155327536"/>
              </p:ext>
            </p:extLst>
          </p:nvPr>
        </p:nvGraphicFramePr>
        <p:xfrm>
          <a:off x="179294" y="1532413"/>
          <a:ext cx="5181600" cy="4937760"/>
        </p:xfrm>
        <a:graphic>
          <a:graphicData uri="http://schemas.openxmlformats.org/drawingml/2006/table">
            <a:tbl>
              <a:tblPr firstRow="1" bandRow="1">
                <a:tableStyleId>{5C22544A-7EE6-4342-B048-85BDC9FD1C3A}</a:tableStyleId>
              </a:tblPr>
              <a:tblGrid>
                <a:gridCol w="5181600"/>
              </a:tblGrid>
              <a:tr h="370840">
                <a:tc>
                  <a:txBody>
                    <a:bodyPr/>
                    <a:lstStyle/>
                    <a:p>
                      <a:r>
                        <a:rPr lang="en-US" sz="2400" dirty="0" smtClean="0"/>
                        <a:t>String s1 = "Hello";              </a:t>
                      </a:r>
                    </a:p>
                    <a:p>
                      <a:r>
                        <a:rPr lang="en-US" sz="2400" dirty="0" smtClean="0"/>
                        <a:t>String s2 = "Hello"; </a:t>
                      </a:r>
                    </a:p>
                    <a:p>
                      <a:r>
                        <a:rPr lang="en-US" sz="2400" dirty="0" smtClean="0"/>
                        <a:t>String s3 = s1; </a:t>
                      </a:r>
                    </a:p>
                    <a:p>
                      <a:r>
                        <a:rPr lang="en-US" sz="2400" dirty="0" smtClean="0"/>
                        <a:t>String s4 = new String("Hello"); </a:t>
                      </a:r>
                    </a:p>
                    <a:p>
                      <a:r>
                        <a:rPr lang="en-US" sz="2400" dirty="0" smtClean="0"/>
                        <a:t>String s5 = new String("Hello");  </a:t>
                      </a:r>
                      <a:endParaRPr lang="en-US" sz="2400" dirty="0"/>
                    </a:p>
                  </a:txBody>
                  <a:tcPr/>
                </a:tc>
              </a:tr>
              <a:tr h="370840">
                <a:tc>
                  <a:txBody>
                    <a:bodyPr/>
                    <a:lstStyle/>
                    <a:p>
                      <a:r>
                        <a:rPr lang="en-US" sz="2400" dirty="0" smtClean="0"/>
                        <a:t>s1 == s1;         </a:t>
                      </a:r>
                    </a:p>
                    <a:p>
                      <a:r>
                        <a:rPr lang="en-US" sz="2400" dirty="0" smtClean="0"/>
                        <a:t>s1 == s2; </a:t>
                      </a:r>
                    </a:p>
                    <a:p>
                      <a:r>
                        <a:rPr lang="en-US" sz="2400" dirty="0" smtClean="0"/>
                        <a:t>s1 == s3;</a:t>
                      </a:r>
                    </a:p>
                    <a:p>
                      <a:r>
                        <a:rPr lang="en-US" sz="2400" dirty="0" smtClean="0"/>
                        <a:t>s1.equals(s3);    </a:t>
                      </a:r>
                    </a:p>
                    <a:p>
                      <a:r>
                        <a:rPr lang="en-US" sz="2400" dirty="0" smtClean="0"/>
                        <a:t>s1 == s4; </a:t>
                      </a:r>
                    </a:p>
                    <a:p>
                      <a:r>
                        <a:rPr lang="en-US" sz="2400" dirty="0" smtClean="0"/>
                        <a:t>s1.equals(s4);    </a:t>
                      </a:r>
                    </a:p>
                    <a:p>
                      <a:r>
                        <a:rPr lang="en-US" sz="2400" dirty="0" smtClean="0"/>
                        <a:t>s4 == s5; </a:t>
                      </a:r>
                    </a:p>
                    <a:p>
                      <a:r>
                        <a:rPr lang="en-US" sz="2400" dirty="0" smtClean="0"/>
                        <a:t>s4.equals(s5);    </a:t>
                      </a:r>
                      <a:endParaRPr lang="en-US" sz="2400" dirty="0"/>
                    </a:p>
                  </a:txBody>
                  <a:tcPr/>
                </a:tc>
              </a:tr>
            </a:tbl>
          </a:graphicData>
        </a:graphic>
      </p:graphicFrame>
      <p:pic>
        <p:nvPicPr>
          <p:cNvPr id="5" name="Content Placeholder 4"/>
          <p:cNvPicPr>
            <a:picLocks noGrp="1" noChangeAspect="1"/>
          </p:cNvPicPr>
          <p:nvPr>
            <p:ph sz="half" idx="2"/>
          </p:nvPr>
        </p:nvPicPr>
        <p:blipFill>
          <a:blip r:embed="rId2"/>
          <a:stretch>
            <a:fillRect/>
          </a:stretch>
        </p:blipFill>
        <p:spPr>
          <a:xfrm>
            <a:off x="5363270" y="2159280"/>
            <a:ext cx="6853896" cy="3071625"/>
          </a:xfrm>
          <a:prstGeom prst="rect">
            <a:avLst/>
          </a:prstGeom>
        </p:spPr>
      </p:pic>
    </p:spTree>
    <p:extLst>
      <p:ext uri="{BB962C8B-B14F-4D97-AF65-F5344CB8AC3E}">
        <p14:creationId xmlns:p14="http://schemas.microsoft.com/office/powerpoint/2010/main" val="33825694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524000" y="304800"/>
            <a:ext cx="5156982" cy="6324600"/>
          </a:xfrm>
          <a:prstGeom prst="rect">
            <a:avLst/>
          </a:prstGeom>
          <a:noFill/>
          <a:ln w="9525">
            <a:noFill/>
            <a:miter lim="800000"/>
            <a:headEnd/>
            <a:tailEnd/>
          </a:ln>
          <a:effectLst/>
        </p:spPr>
      </p:pic>
      <p:sp>
        <p:nvSpPr>
          <p:cNvPr id="5" name="Rectangle 4"/>
          <p:cNvSpPr/>
          <p:nvPr/>
        </p:nvSpPr>
        <p:spPr>
          <a:xfrm>
            <a:off x="6781800" y="457200"/>
            <a:ext cx="3733800" cy="3754874"/>
          </a:xfrm>
          <a:prstGeom prst="rect">
            <a:avLst/>
          </a:prstGeom>
        </p:spPr>
        <p:style>
          <a:lnRef idx="0">
            <a:schemeClr val="accent5"/>
          </a:lnRef>
          <a:fillRef idx="3">
            <a:schemeClr val="accent5"/>
          </a:fillRef>
          <a:effectRef idx="3">
            <a:schemeClr val="accent5"/>
          </a:effectRef>
          <a:fontRef idx="minor">
            <a:schemeClr val="lt1"/>
          </a:fontRef>
        </p:style>
        <p:txBody>
          <a:bodyPr wrap="square" numCol="1">
            <a:spAutoFit/>
          </a:bodyPr>
          <a:lstStyle/>
          <a:p>
            <a:r>
              <a:rPr lang="en-US" sz="1700" dirty="0"/>
              <a:t>The </a:t>
            </a:r>
            <a:r>
              <a:rPr lang="en-US" sz="1700" dirty="0" err="1">
                <a:latin typeface="Courier New"/>
              </a:rPr>
              <a:t>StringBuffer</a:t>
            </a:r>
            <a:r>
              <a:rPr lang="en-US" sz="1700" dirty="0">
                <a:latin typeface="Courier New"/>
              </a:rPr>
              <a:t> class provides several methods that are useful for string processing. The constructor </a:t>
            </a:r>
            <a:r>
              <a:rPr lang="en-US" sz="1700" dirty="0" err="1">
                <a:latin typeface="Courier New"/>
              </a:rPr>
              <a:t>method,StringBuffer</a:t>
            </a:r>
            <a:r>
              <a:rPr lang="en-US" sz="1700" dirty="0">
                <a:latin typeface="Courier New"/>
              </a:rPr>
              <a:t>(String), makes it easy to convert a String into a </a:t>
            </a:r>
            <a:r>
              <a:rPr lang="en-US" sz="1700" dirty="0" err="1">
                <a:latin typeface="Courier New"/>
              </a:rPr>
              <a:t>StringBuffer</a:t>
            </a:r>
            <a:r>
              <a:rPr lang="en-US" sz="1700" dirty="0">
                <a:latin typeface="Courier New"/>
              </a:rPr>
              <a:t>. Similarly, once you are done processing the buffer, the </a:t>
            </a:r>
            <a:r>
              <a:rPr lang="en-US" sz="1700" dirty="0" err="1">
                <a:latin typeface="Courier New"/>
              </a:rPr>
              <a:t>toString</a:t>
            </a:r>
            <a:r>
              <a:rPr lang="en-US" sz="1700" dirty="0">
                <a:latin typeface="Courier New"/>
              </a:rPr>
              <a:t>() method makes it easy to convert a </a:t>
            </a:r>
            <a:r>
              <a:rPr lang="en-US" sz="1700" dirty="0" err="1">
                <a:latin typeface="Courier New"/>
              </a:rPr>
              <a:t>StringBuffer</a:t>
            </a:r>
            <a:r>
              <a:rPr lang="en-US" sz="1700" dirty="0">
                <a:latin typeface="Courier New"/>
              </a:rPr>
              <a:t> back into a String.</a:t>
            </a:r>
          </a:p>
        </p:txBody>
      </p:sp>
    </p:spTree>
    <p:extLst>
      <p:ext uri="{BB962C8B-B14F-4D97-AF65-F5344CB8AC3E}">
        <p14:creationId xmlns:p14="http://schemas.microsoft.com/office/powerpoint/2010/main" val="988776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idx="1"/>
          </p:nvPr>
        </p:nvSpPr>
        <p:spPr>
          <a:xfrm>
            <a:off x="838200" y="1825624"/>
            <a:ext cx="10515600" cy="4672711"/>
          </a:xfrm>
        </p:spPr>
        <p:txBody>
          <a:bodyPr>
            <a:normAutofit fontScale="85000" lnSpcReduction="10000"/>
          </a:bodyPr>
          <a:lstStyle/>
          <a:p>
            <a:r>
              <a:rPr lang="en-US" dirty="0" smtClean="0"/>
              <a:t>&lt;</a:t>
            </a:r>
            <a:r>
              <a:rPr lang="en-US" dirty="0" err="1" smtClean="0"/>
              <a:t>elementType</a:t>
            </a:r>
            <a:r>
              <a:rPr lang="en-US" dirty="0" smtClean="0"/>
              <a:t>&gt;[] &lt;</a:t>
            </a:r>
            <a:r>
              <a:rPr lang="en-US" dirty="0" err="1" smtClean="0"/>
              <a:t>arrayName</a:t>
            </a:r>
            <a:r>
              <a:rPr lang="en-US" dirty="0" smtClean="0"/>
              <a:t>&gt;;</a:t>
            </a:r>
          </a:p>
          <a:p>
            <a:pPr lvl="1"/>
            <a:r>
              <a:rPr lang="en-US" dirty="0" err="1" smtClean="0"/>
              <a:t>int</a:t>
            </a:r>
            <a:r>
              <a:rPr lang="en-US" dirty="0" smtClean="0"/>
              <a:t> [] a;</a:t>
            </a:r>
          </a:p>
          <a:p>
            <a:r>
              <a:rPr lang="en-US" dirty="0" smtClean="0"/>
              <a:t>&lt;</a:t>
            </a:r>
            <a:r>
              <a:rPr lang="en-US" dirty="0" err="1" smtClean="0"/>
              <a:t>elementType</a:t>
            </a:r>
            <a:r>
              <a:rPr lang="en-US" dirty="0" smtClean="0"/>
              <a:t>&gt; &lt;</a:t>
            </a:r>
            <a:r>
              <a:rPr lang="en-US" dirty="0" err="1" smtClean="0"/>
              <a:t>arrayName</a:t>
            </a:r>
            <a:r>
              <a:rPr lang="en-US" dirty="0" smtClean="0"/>
              <a:t>&gt;[];</a:t>
            </a:r>
          </a:p>
          <a:p>
            <a:pPr lvl="1"/>
            <a:r>
              <a:rPr lang="en-US" dirty="0" err="1" smtClean="0"/>
              <a:t>int</a:t>
            </a:r>
            <a:r>
              <a:rPr lang="en-US" dirty="0" smtClean="0"/>
              <a:t> a [];</a:t>
            </a:r>
          </a:p>
          <a:p>
            <a:r>
              <a:rPr lang="en-US" dirty="0" smtClean="0"/>
              <a:t>&lt;</a:t>
            </a:r>
            <a:r>
              <a:rPr lang="en-US" dirty="0" err="1" smtClean="0"/>
              <a:t>arrayName</a:t>
            </a:r>
            <a:r>
              <a:rPr lang="en-US" dirty="0" smtClean="0"/>
              <a:t>&gt;=new &lt;</a:t>
            </a:r>
            <a:r>
              <a:rPr lang="en-US" dirty="0" err="1" smtClean="0"/>
              <a:t>elementType</a:t>
            </a:r>
            <a:r>
              <a:rPr lang="en-US" dirty="0" smtClean="0"/>
              <a:t>&gt;[</a:t>
            </a:r>
            <a:r>
              <a:rPr lang="en-US" dirty="0" err="1" smtClean="0"/>
              <a:t>arraySize</a:t>
            </a:r>
            <a:r>
              <a:rPr lang="en-US" dirty="0" smtClean="0"/>
              <a:t>];</a:t>
            </a:r>
          </a:p>
          <a:p>
            <a:pPr lvl="1"/>
            <a:r>
              <a:rPr lang="en-US" dirty="0" smtClean="0"/>
              <a:t>a=new </a:t>
            </a:r>
            <a:r>
              <a:rPr lang="en-US" dirty="0" err="1" smtClean="0"/>
              <a:t>int</a:t>
            </a:r>
            <a:r>
              <a:rPr lang="en-US" dirty="0" smtClean="0"/>
              <a:t>[10];</a:t>
            </a:r>
          </a:p>
          <a:p>
            <a:r>
              <a:rPr lang="en-US" dirty="0" smtClean="0"/>
              <a:t>&lt;</a:t>
            </a:r>
            <a:r>
              <a:rPr lang="en-US" dirty="0" err="1" smtClean="0"/>
              <a:t>elementType</a:t>
            </a:r>
            <a:r>
              <a:rPr lang="en-US" dirty="0" smtClean="0"/>
              <a:t>&gt;[] &lt;</a:t>
            </a:r>
            <a:r>
              <a:rPr lang="en-US" dirty="0" err="1" smtClean="0"/>
              <a:t>arrayName</a:t>
            </a:r>
            <a:r>
              <a:rPr lang="en-US" dirty="0" smtClean="0"/>
              <a:t>&gt;=new &lt;</a:t>
            </a:r>
            <a:r>
              <a:rPr lang="en-US" dirty="0" err="1" smtClean="0"/>
              <a:t>elementType</a:t>
            </a:r>
            <a:r>
              <a:rPr lang="en-US" dirty="0" smtClean="0"/>
              <a:t>&gt;[</a:t>
            </a:r>
            <a:r>
              <a:rPr lang="en-US" dirty="0" err="1" smtClean="0"/>
              <a:t>arraySize</a:t>
            </a:r>
            <a:r>
              <a:rPr lang="en-US" dirty="0" smtClean="0"/>
              <a:t>];</a:t>
            </a:r>
          </a:p>
          <a:p>
            <a:pPr lvl="1"/>
            <a:r>
              <a:rPr lang="en-US" dirty="0" err="1" smtClean="0"/>
              <a:t>int</a:t>
            </a:r>
            <a:r>
              <a:rPr lang="en-US" dirty="0" smtClean="0"/>
              <a:t> [] a=new </a:t>
            </a:r>
            <a:r>
              <a:rPr lang="en-US" dirty="0" err="1" smtClean="0"/>
              <a:t>int</a:t>
            </a:r>
            <a:r>
              <a:rPr lang="en-US" dirty="0" smtClean="0"/>
              <a:t>[10];</a:t>
            </a:r>
          </a:p>
          <a:p>
            <a:pPr lvl="1"/>
            <a:r>
              <a:rPr lang="en-US" dirty="0" err="1" smtClean="0"/>
              <a:t>int</a:t>
            </a:r>
            <a:r>
              <a:rPr lang="en-US" dirty="0" smtClean="0"/>
              <a:t> [] a={1,2,3,4};</a:t>
            </a:r>
          </a:p>
          <a:p>
            <a:pPr lvl="1"/>
            <a:r>
              <a:rPr lang="en-US" dirty="0" smtClean="0"/>
              <a:t>char language[]={‘j’ , ’a’ , ’v’ , ’a’};</a:t>
            </a:r>
          </a:p>
          <a:p>
            <a:r>
              <a:rPr lang="en-US" dirty="0" smtClean="0"/>
              <a:t>&lt;</a:t>
            </a:r>
            <a:r>
              <a:rPr lang="en-US" dirty="0" err="1" smtClean="0"/>
              <a:t>arrayName</a:t>
            </a:r>
            <a:r>
              <a:rPr lang="en-US" dirty="0" smtClean="0"/>
              <a:t>&gt;.length  gives the number of elements in the array.</a:t>
            </a:r>
          </a:p>
          <a:p>
            <a:r>
              <a:rPr lang="en-US" dirty="0"/>
              <a:t>Arrays are passed to functions by reference, or as a pointer to the original. This means anything you do to the Array inside the function affects the original</a:t>
            </a:r>
            <a:r>
              <a:rPr lang="en-US" dirty="0" smtClean="0"/>
              <a:t>.</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1046" y="1690688"/>
            <a:ext cx="5210954" cy="1905952"/>
          </a:xfrm>
          <a:prstGeom prst="rect">
            <a:avLst/>
          </a:prstGeom>
        </p:spPr>
      </p:pic>
    </p:spTree>
    <p:extLst>
      <p:ext uri="{BB962C8B-B14F-4D97-AF65-F5344CB8AC3E}">
        <p14:creationId xmlns:p14="http://schemas.microsoft.com/office/powerpoint/2010/main" val="19865327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srcRect/>
          <a:stretch>
            <a:fillRect/>
          </a:stretch>
        </p:blipFill>
        <p:spPr bwMode="auto">
          <a:xfrm>
            <a:off x="1524000" y="-1"/>
            <a:ext cx="4724400" cy="6868809"/>
          </a:xfrm>
          <a:prstGeom prst="rect">
            <a:avLst/>
          </a:prstGeom>
          <a:noFill/>
          <a:ln w="9525">
            <a:noFill/>
            <a:miter lim="800000"/>
            <a:headEnd/>
            <a:tailEnd/>
          </a:ln>
          <a:effectLst/>
        </p:spPr>
      </p:pic>
    </p:spTree>
    <p:extLst>
      <p:ext uri="{BB962C8B-B14F-4D97-AF65-F5344CB8AC3E}">
        <p14:creationId xmlns:p14="http://schemas.microsoft.com/office/powerpoint/2010/main" val="355308744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mk:@MSITStore:F:\Java3\Java,%20Java,%20Java%20-%20Object-Oriented%20Problem%20Solving,%203rd%20Edit.chm::/0131474340/images/04fig19.jpg"/>
          <p:cNvSpPr>
            <a:spLocks noChangeAspect="1" noChangeArrowheads="1"/>
          </p:cNvSpPr>
          <p:nvPr/>
        </p:nvSpPr>
        <p:spPr bwMode="auto">
          <a:xfrm>
            <a:off x="1679575" y="-2308225"/>
            <a:ext cx="4762500" cy="4810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2590801" y="0"/>
            <a:ext cx="6790099" cy="6858000"/>
          </a:xfrm>
          <a:prstGeom prst="rect">
            <a:avLst/>
          </a:prstGeom>
          <a:noFill/>
          <a:ln w="9525">
            <a:noFill/>
            <a:miter lim="800000"/>
            <a:headEnd/>
            <a:tailEnd/>
          </a:ln>
          <a:effectLst/>
        </p:spPr>
      </p:pic>
    </p:spTree>
    <p:extLst>
      <p:ext uri="{BB962C8B-B14F-4D97-AF65-F5344CB8AC3E}">
        <p14:creationId xmlns:p14="http://schemas.microsoft.com/office/powerpoint/2010/main" val="339194325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429000" y="990600"/>
            <a:ext cx="5269149" cy="2971800"/>
          </a:xfrm>
          <a:prstGeom prst="rect">
            <a:avLst/>
          </a:prstGeom>
          <a:noFill/>
          <a:ln w="9525">
            <a:noFill/>
            <a:miter lim="800000"/>
            <a:headEnd/>
            <a:tailEnd/>
          </a:ln>
          <a:effectLst/>
        </p:spPr>
      </p:pic>
    </p:spTree>
    <p:extLst>
      <p:ext uri="{BB962C8B-B14F-4D97-AF65-F5344CB8AC3E}">
        <p14:creationId xmlns:p14="http://schemas.microsoft.com/office/powerpoint/2010/main" val="164770572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33600" y="0"/>
            <a:ext cx="8144893" cy="6858000"/>
          </a:xfrm>
          <a:prstGeom prst="rect">
            <a:avLst/>
          </a:prstGeom>
          <a:noFill/>
          <a:ln w="9525">
            <a:noFill/>
            <a:miter lim="800000"/>
            <a:headEnd/>
            <a:tailEnd/>
          </a:ln>
          <a:effectLst/>
        </p:spPr>
      </p:pic>
    </p:spTree>
    <p:extLst>
      <p:ext uri="{BB962C8B-B14F-4D97-AF65-F5344CB8AC3E}">
        <p14:creationId xmlns:p14="http://schemas.microsoft.com/office/powerpoint/2010/main" val="93001879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2771053" y="190500"/>
            <a:ext cx="6649897" cy="6477000"/>
          </a:xfrm>
          <a:prstGeom prst="rect">
            <a:avLst/>
          </a:prstGeom>
          <a:ln>
            <a:noFill/>
          </a:ln>
          <a:effectLst>
            <a:outerShdw blurRad="292100" dist="139700" dir="2700000" algn="tl" rotWithShape="0">
              <a:srgbClr val="333333">
                <a:alpha val="65000"/>
              </a:srgbClr>
            </a:outerShdw>
          </a:effectLst>
        </p:spPr>
        <p:style>
          <a:lnRef idx="0">
            <a:schemeClr val="accent5"/>
          </a:lnRef>
          <a:fillRef idx="3">
            <a:schemeClr val="accent5"/>
          </a:fillRef>
          <a:effectRef idx="3">
            <a:schemeClr val="accent5"/>
          </a:effectRef>
          <a:fontRef idx="minor">
            <a:schemeClr val="lt1"/>
          </a:fontRef>
        </p:style>
      </p:pic>
    </p:spTree>
    <p:extLst>
      <p:ext uri="{BB962C8B-B14F-4D97-AF65-F5344CB8AC3E}">
        <p14:creationId xmlns:p14="http://schemas.microsoft.com/office/powerpoint/2010/main" val="289910688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34454" y="1600200"/>
            <a:ext cx="6719147" cy="3048000"/>
          </a:xfrm>
          <a:prstGeom prst="rect">
            <a:avLst/>
          </a:prstGeom>
          <a:noFill/>
          <a:ln w="9525">
            <a:noFill/>
            <a:miter lim="800000"/>
            <a:headEnd/>
            <a:tailEnd/>
          </a:ln>
          <a:effectLst/>
        </p:spPr>
      </p:pic>
    </p:spTree>
    <p:extLst>
      <p:ext uri="{BB962C8B-B14F-4D97-AF65-F5344CB8AC3E}">
        <p14:creationId xmlns:p14="http://schemas.microsoft.com/office/powerpoint/2010/main" val="237487244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24000" y="1343026"/>
            <a:ext cx="9105488" cy="3076575"/>
          </a:xfrm>
          <a:prstGeom prst="rect">
            <a:avLst/>
          </a:prstGeom>
          <a:noFill/>
          <a:ln w="9525">
            <a:noFill/>
            <a:miter lim="800000"/>
            <a:headEnd/>
            <a:tailEnd/>
          </a:ln>
          <a:effectLst/>
        </p:spPr>
      </p:pic>
    </p:spTree>
    <p:extLst>
      <p:ext uri="{BB962C8B-B14F-4D97-AF65-F5344CB8AC3E}">
        <p14:creationId xmlns:p14="http://schemas.microsoft.com/office/powerpoint/2010/main" val="2653505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3619500" y="-13335"/>
            <a:ext cx="4953000" cy="6884670"/>
          </a:xfrm>
          <a:prstGeom prst="rect">
            <a:avLst/>
          </a:prstGeom>
          <a:noFill/>
          <a:ln w="9525">
            <a:noFill/>
            <a:miter lim="800000"/>
            <a:headEnd/>
            <a:tailEnd/>
          </a:ln>
          <a:effectLst/>
        </p:spPr>
      </p:pic>
    </p:spTree>
    <p:extLst>
      <p:ext uri="{BB962C8B-B14F-4D97-AF65-F5344CB8AC3E}">
        <p14:creationId xmlns:p14="http://schemas.microsoft.com/office/powerpoint/2010/main" val="33233890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3771900" y="411150"/>
            <a:ext cx="4648200" cy="6446851"/>
          </a:xfrm>
          <a:prstGeom prst="rect">
            <a:avLst/>
          </a:prstGeom>
          <a:noFill/>
          <a:ln w="9525">
            <a:noFill/>
            <a:miter lim="800000"/>
            <a:headEnd/>
            <a:tailEnd/>
          </a:ln>
          <a:effectLst/>
        </p:spPr>
      </p:pic>
    </p:spTree>
    <p:extLst>
      <p:ext uri="{BB962C8B-B14F-4D97-AF65-F5344CB8AC3E}">
        <p14:creationId xmlns:p14="http://schemas.microsoft.com/office/powerpoint/2010/main" val="296052832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4724400" y="4343401"/>
            <a:ext cx="2857500" cy="2105025"/>
          </a:xfrm>
          <a:prstGeom prst="rect">
            <a:avLst/>
          </a:prstGeom>
          <a:noFill/>
          <a:ln w="9525">
            <a:noFill/>
            <a:miter lim="800000"/>
            <a:headEnd/>
            <a:tailEnd/>
          </a:ln>
          <a:effectLst/>
        </p:spPr>
      </p:pic>
      <p:sp>
        <p:nvSpPr>
          <p:cNvPr id="4" name="Rectangle 3"/>
          <p:cNvSpPr/>
          <p:nvPr/>
        </p:nvSpPr>
        <p:spPr>
          <a:xfrm>
            <a:off x="1676400" y="152401"/>
            <a:ext cx="8763000" cy="646331"/>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GUI Components cannot be added directly to a </a:t>
            </a:r>
            <a:r>
              <a:rPr lang="en-US" sz="1200" dirty="0" err="1">
                <a:latin typeface="Courier New"/>
              </a:rPr>
              <a:t>JFrame</a:t>
            </a:r>
            <a:r>
              <a:rPr lang="en-US" dirty="0">
                <a:latin typeface="Courier New"/>
              </a:rPr>
              <a:t>. They must be added to its content pane.</a:t>
            </a:r>
            <a:r>
              <a:rPr lang="en-US" dirty="0"/>
              <a:t> For a content pane, the default layout manager is a </a:t>
            </a:r>
            <a:r>
              <a:rPr lang="en-US" dirty="0" err="1"/>
              <a:t>BorderLayout</a:t>
            </a:r>
            <a:r>
              <a:rPr lang="en-US" dirty="0"/>
              <a:t>.</a:t>
            </a:r>
            <a:endParaRPr lang="en-US" dirty="0">
              <a:latin typeface="Courier New"/>
            </a:endParaRPr>
          </a:p>
        </p:txBody>
      </p:sp>
      <p:sp>
        <p:nvSpPr>
          <p:cNvPr id="5" name="Rectangle 4"/>
          <p:cNvSpPr/>
          <p:nvPr/>
        </p:nvSpPr>
        <p:spPr>
          <a:xfrm>
            <a:off x="1676400" y="1143001"/>
            <a:ext cx="8763000" cy="2215991"/>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dirty="0"/>
              <a:t>Java's </a:t>
            </a:r>
            <a:r>
              <a:rPr lang="en-US" dirty="0">
                <a:latin typeface="Courier New"/>
              </a:rPr>
              <a:t>Container</a:t>
            </a:r>
            <a:r>
              <a:rPr lang="en-US" sz="2800" dirty="0">
                <a:latin typeface="Courier New"/>
              </a:rPr>
              <a:t> class has several </a:t>
            </a:r>
            <a:r>
              <a:rPr lang="en-US" dirty="0">
                <a:latin typeface="Courier New"/>
              </a:rPr>
              <a:t>add()</a:t>
            </a:r>
            <a:r>
              <a:rPr lang="en-US" sz="2800" dirty="0">
                <a:latin typeface="Courier New"/>
              </a:rPr>
              <a:t> methods that can be used to insert components into the container:</a:t>
            </a:r>
          </a:p>
          <a:p>
            <a:r>
              <a:rPr lang="en-US" dirty="0">
                <a:latin typeface="Courier New"/>
              </a:rPr>
              <a:t>add(Component comp)            // add comp to end of container</a:t>
            </a:r>
          </a:p>
          <a:p>
            <a:r>
              <a:rPr lang="en-US" dirty="0">
                <a:latin typeface="Courier New"/>
              </a:rPr>
              <a:t>add(Component comp, </a:t>
            </a:r>
            <a:r>
              <a:rPr lang="en-US" dirty="0" err="1">
                <a:latin typeface="Courier New"/>
              </a:rPr>
              <a:t>int</a:t>
            </a:r>
            <a:r>
              <a:rPr lang="en-US" dirty="0">
                <a:latin typeface="Courier New"/>
              </a:rPr>
              <a:t> index) // add comp at index</a:t>
            </a:r>
          </a:p>
          <a:p>
            <a:r>
              <a:rPr lang="en-US" dirty="0">
                <a:latin typeface="Courier New"/>
              </a:rPr>
              <a:t>add(String region, Component comp) // add comp at region</a:t>
            </a:r>
          </a:p>
        </p:txBody>
      </p:sp>
    </p:spTree>
    <p:extLst>
      <p:ext uri="{BB962C8B-B14F-4D97-AF65-F5344CB8AC3E}">
        <p14:creationId xmlns:p14="http://schemas.microsoft.com/office/powerpoint/2010/main" val="2113096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2573</TotalTime>
  <Words>8243</Words>
  <Application>Microsoft Office PowerPoint</Application>
  <PresentationFormat>Widescreen</PresentationFormat>
  <Paragraphs>790</Paragraphs>
  <Slides>118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118</vt:i4>
      </vt:variant>
    </vt:vector>
  </HeadingPairs>
  <TitlesOfParts>
    <vt:vector size="126" baseType="lpstr">
      <vt:lpstr>Arial</vt:lpstr>
      <vt:lpstr>Calibri</vt:lpstr>
      <vt:lpstr>Calibri Light</vt:lpstr>
      <vt:lpstr>Courier New</vt:lpstr>
      <vt:lpstr>Times</vt:lpstr>
      <vt:lpstr>Wingdings</vt:lpstr>
      <vt:lpstr>Wingdings 3</vt:lpstr>
      <vt:lpstr>Office Theme</vt:lpstr>
      <vt:lpstr>Java Tutorial</vt:lpstr>
      <vt:lpstr>Java program Compilation and Interpretation</vt:lpstr>
      <vt:lpstr>PowerPoint Presentation</vt:lpstr>
      <vt:lpstr>PowerPoint Presentation</vt:lpstr>
      <vt:lpstr>Basic Java program</vt:lpstr>
      <vt:lpstr>Primitive data types</vt:lpstr>
      <vt:lpstr>Primitive Data types</vt:lpstr>
      <vt:lpstr>Type conversion and Type casting</vt:lpstr>
      <vt:lpstr>Arrays</vt:lpstr>
      <vt:lpstr>Multi dimensional arrays</vt:lpstr>
      <vt:lpstr>final key word</vt:lpstr>
      <vt:lpstr>final and blank final</vt:lpstr>
      <vt:lpstr>final classes</vt:lpstr>
      <vt:lpstr>Garbage Collection</vt:lpstr>
      <vt:lpstr>Garbage Collection</vt:lpstr>
      <vt:lpstr>GC Phases</vt:lpstr>
      <vt:lpstr>GC Overview</vt:lpstr>
      <vt:lpstr>static variable</vt:lpstr>
      <vt:lpstr>static method</vt:lpstr>
      <vt:lpstr>static block</vt:lpstr>
      <vt:lpstr>Class Loader</vt:lpstr>
      <vt:lpstr>Instantiation Process</vt:lpstr>
      <vt:lpstr>method call</vt:lpstr>
      <vt:lpstr>Constructor</vt:lpstr>
      <vt:lpstr>Method overloading</vt:lpstr>
      <vt:lpstr>toString()</vt:lpstr>
      <vt:lpstr>Copy by value and Copy by reference</vt:lpstr>
      <vt:lpstr>OOP</vt:lpstr>
      <vt:lpstr>Inheritance</vt:lpstr>
      <vt:lpstr>instanceof</vt:lpstr>
      <vt:lpstr>Method overriding</vt:lpstr>
      <vt:lpstr>super</vt:lpstr>
      <vt:lpstr>Object class</vt:lpstr>
      <vt:lpstr>Methods of Object class</vt:lpstr>
      <vt:lpstr>finalize()</vt:lpstr>
      <vt:lpstr>finalize()</vt:lpstr>
      <vt:lpstr>Method and variable hiding</vt:lpstr>
      <vt:lpstr>Upcasting</vt:lpstr>
      <vt:lpstr>Downcasting</vt:lpstr>
      <vt:lpstr>inheritance, abstract class and interface</vt:lpstr>
      <vt:lpstr>abstract method and abstract class</vt:lpstr>
      <vt:lpstr>Why interfaces?</vt:lpstr>
      <vt:lpstr>interface</vt:lpstr>
      <vt:lpstr>interface</vt:lpstr>
      <vt:lpstr>interface</vt:lpstr>
      <vt:lpstr>interface</vt:lpstr>
      <vt:lpstr>interface</vt:lpstr>
      <vt:lpstr>implements</vt:lpstr>
      <vt:lpstr>PowerPoint Presentation</vt:lpstr>
      <vt:lpstr>PowerPoint Presentation</vt:lpstr>
      <vt:lpstr>PowerPoint Presentation</vt:lpstr>
      <vt:lpstr>Package</vt:lpstr>
      <vt:lpstr>Package Naming Convention</vt:lpstr>
      <vt:lpstr>Package Name &amp; the Directory Structure</vt:lpstr>
      <vt:lpstr>PowerPoint Presentation</vt:lpstr>
      <vt:lpstr>Creating Packages</vt:lpstr>
      <vt:lpstr>Package</vt:lpstr>
      <vt:lpstr>Package</vt:lpstr>
      <vt:lpstr>PowerPoint Presentation</vt:lpstr>
      <vt:lpstr>PowerPoint Presentation</vt:lpstr>
      <vt:lpstr>PowerPoint Presentation</vt:lpstr>
      <vt:lpstr>Inner Class</vt:lpstr>
      <vt:lpstr>Normal Inner Class</vt:lpstr>
      <vt:lpstr>Access normal Inner Class</vt:lpstr>
      <vt:lpstr>Modifiers applied</vt:lpstr>
      <vt:lpstr>Method Local Inner Class</vt:lpstr>
      <vt:lpstr>Static member class</vt:lpstr>
      <vt:lpstr>PowerPoint Presentation</vt:lpstr>
      <vt:lpstr>enum</vt:lpstr>
      <vt:lpstr>Wrapper classes</vt:lpstr>
      <vt:lpstr>PowerPoint Presentation</vt:lpstr>
      <vt:lpstr>Wrap via constructors</vt:lpstr>
      <vt:lpstr>Number class</vt:lpstr>
      <vt:lpstr>Exception Handling</vt:lpstr>
      <vt:lpstr>Exception Handling</vt:lpstr>
      <vt:lpstr>Exceptions must be Declared</vt:lpstr>
      <vt:lpstr>Exceptions must be Handled</vt:lpstr>
      <vt:lpstr>Main logic is separated from the exception handling codes</vt:lpstr>
      <vt:lpstr>Main logic is separated from the exception handling codes</vt:lpstr>
      <vt:lpstr>Exception propagation</vt:lpstr>
      <vt:lpstr>Hierarchy of the Exception classes</vt:lpstr>
      <vt:lpstr>Error vs Exception class</vt:lpstr>
      <vt:lpstr>Exception handling mechanism</vt:lpstr>
      <vt:lpstr>assert</vt:lpstr>
      <vt:lpstr>Uses of assert statement</vt:lpstr>
      <vt:lpstr>PowerPoint Presentation</vt:lpstr>
      <vt:lpstr>Overriding and Overloading Methods</vt:lpstr>
      <vt:lpstr>String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Inner Classes</vt:lpstr>
      <vt:lpstr>PowerPoint Presentation</vt:lpstr>
      <vt:lpstr>Dynamic Polymorphism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itdept</dc:creator>
  <cp:lastModifiedBy>itdept</cp:lastModifiedBy>
  <cp:revision>147</cp:revision>
  <dcterms:created xsi:type="dcterms:W3CDTF">2014-01-28T02:47:46Z</dcterms:created>
  <dcterms:modified xsi:type="dcterms:W3CDTF">2014-03-24T06:18:38Z</dcterms:modified>
</cp:coreProperties>
</file>