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4630400"/>
  <p:notesSz cx="8229600" cy="14630400"/>
  <p:embeddedFontLst>
    <p:embeddedFont>
      <p:font typeface="Heebo"/>
      <p:regular r:id="rId16"/>
      <p:bold r:id="rId17"/>
    </p:embeddedFont>
    <p:embeddedFont>
      <p:font typeface="Crimson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Pr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CrimsonPr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ebo-bold.fntdata"/><Relationship Id="rId16" Type="http://schemas.openxmlformats.org/officeDocument/2006/relationships/font" Target="fonts/Heebo-regular.fntdata"/><Relationship Id="rId5" Type="http://schemas.openxmlformats.org/officeDocument/2006/relationships/slide" Target="slides/slide1.xml"/><Relationship Id="rId19" Type="http://schemas.openxmlformats.org/officeDocument/2006/relationships/font" Target="fonts/CrimsonPro-bold.fntdata"/><Relationship Id="rId6" Type="http://schemas.openxmlformats.org/officeDocument/2006/relationships/slide" Target="slides/slide2.xml"/><Relationship Id="rId18" Type="http://schemas.openxmlformats.org/officeDocument/2006/relationships/font" Target="fonts/Crimso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15ee691e7_0_4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15ee691e7_0_4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515ee691e7_0_4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9917b7b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509917b7b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509917b7b5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9917b7b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09917b7b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509917b7b5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9917b7b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09917b7b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09917b7b5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09917b7b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09917b7b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09917b7b5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98733" y="1191320"/>
            <a:ext cx="13632900" cy="3284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98720" y="4534600"/>
            <a:ext cx="136329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98720" y="1769800"/>
            <a:ext cx="13632900" cy="3141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98720" y="504356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9" name="Google Shape;6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" name="Google Shape;7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7" name="Google Shape;7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1" name="Google Shape;8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98720" y="3441360"/>
            <a:ext cx="13632900" cy="13470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784400" y="720240"/>
            <a:ext cx="101886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315200" y="40"/>
            <a:ext cx="7315200" cy="822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24800" y="1973080"/>
            <a:ext cx="6472200" cy="23718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24800" y="4484920"/>
            <a:ext cx="6472200" cy="1976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  <a:defRPr>
                <a:solidFill>
                  <a:schemeClr val="dk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>
                <a:solidFill>
                  <a:schemeClr val="dk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>
                <a:solidFill>
                  <a:schemeClr val="dk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Char char="●"/>
              <a:defRPr sz="2900">
                <a:solidFill>
                  <a:schemeClr val="lt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  <a:defRPr sz="2200">
                <a:solidFill>
                  <a:schemeClr val="lt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○"/>
              <a:defRPr sz="2200">
                <a:solidFill>
                  <a:schemeClr val="lt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2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3555933" y="7461147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lt2"/>
                </a:solidFill>
              </a:defRPr>
            </a:lvl1pPr>
            <a:lvl2pPr lvl="1" algn="r">
              <a:buNone/>
              <a:defRPr sz="1600">
                <a:solidFill>
                  <a:schemeClr val="lt2"/>
                </a:solidFill>
              </a:defRPr>
            </a:lvl2pPr>
            <a:lvl3pPr lvl="2" algn="r">
              <a:buNone/>
              <a:defRPr sz="1600">
                <a:solidFill>
                  <a:schemeClr val="lt2"/>
                </a:solidFill>
              </a:defRPr>
            </a:lvl3pPr>
            <a:lvl4pPr lvl="3" algn="r">
              <a:buNone/>
              <a:defRPr sz="1600">
                <a:solidFill>
                  <a:schemeClr val="lt2"/>
                </a:solidFill>
              </a:defRPr>
            </a:lvl4pPr>
            <a:lvl5pPr lvl="4" algn="r">
              <a:buNone/>
              <a:defRPr sz="1600">
                <a:solidFill>
                  <a:schemeClr val="lt2"/>
                </a:solidFill>
              </a:defRPr>
            </a:lvl5pPr>
            <a:lvl6pPr lvl="5" algn="r">
              <a:buNone/>
              <a:defRPr sz="1600">
                <a:solidFill>
                  <a:schemeClr val="lt2"/>
                </a:solidFill>
              </a:defRPr>
            </a:lvl6pPr>
            <a:lvl7pPr lvl="6" algn="r">
              <a:buNone/>
              <a:defRPr sz="1600">
                <a:solidFill>
                  <a:schemeClr val="lt2"/>
                </a:solidFill>
              </a:defRPr>
            </a:lvl7pPr>
            <a:lvl8pPr lvl="7" algn="r">
              <a:buNone/>
              <a:defRPr sz="1600">
                <a:solidFill>
                  <a:schemeClr val="lt2"/>
                </a:solidFill>
              </a:defRPr>
            </a:lvl8pPr>
            <a:lvl9pPr lvl="8" algn="r">
              <a:buNone/>
              <a:defRPr sz="16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://drive.google.com/file/d/1DMIJk9HWH53NuzyMKlzzImiHqWx5Oqr5/view" TargetMode="External"/><Relationship Id="rId10" Type="http://schemas.openxmlformats.org/officeDocument/2006/relationships/image" Target="../media/image11.jpg"/><Relationship Id="rId12" Type="http://schemas.openxmlformats.org/officeDocument/2006/relationships/image" Target="../media/image13.jp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OOFrhFButv-sGpWa7kjsazfU-pgmZpgK/view" TargetMode="External"/><Relationship Id="rId4" Type="http://schemas.openxmlformats.org/officeDocument/2006/relationships/image" Target="../media/image10.jpg"/><Relationship Id="rId9" Type="http://schemas.openxmlformats.org/officeDocument/2006/relationships/hyperlink" Target="http://drive.google.com/file/d/1qlYfqFCOID2pCs2JrNMrg3dTwykAOoU6/view" TargetMode="External"/><Relationship Id="rId5" Type="http://schemas.openxmlformats.org/officeDocument/2006/relationships/hyperlink" Target="http://drive.google.com/file/d/1fs8AgB99BwHmKanKGQx0NV4bZCJZJH0S/view" TargetMode="External"/><Relationship Id="rId6" Type="http://schemas.openxmlformats.org/officeDocument/2006/relationships/image" Target="../media/image14.jpg"/><Relationship Id="rId7" Type="http://schemas.openxmlformats.org/officeDocument/2006/relationships/hyperlink" Target="http://drive.google.com/file/d/1b3jJ3fmD8Xlar2pppGD03_mHgRaDLeOq/view" TargetMode="External"/><Relationship Id="rId8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NCA-24/LunarLander_v3_Benchmarking_DQN_vs_PPO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/>
          <p:nvPr/>
        </p:nvSpPr>
        <p:spPr>
          <a:xfrm>
            <a:off x="793800" y="952271"/>
            <a:ext cx="13042800" cy="24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Benchmarking Deep-Q Networks (DQN</a:t>
            </a:r>
            <a:r>
              <a:rPr b="1" lang="en-US" sz="50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’s)</a:t>
            </a:r>
            <a:endParaRPr b="1" sz="50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1" i="0" lang="en-US" sz="5000" u="none" cap="none" strike="noStrike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against PPO </a:t>
            </a:r>
            <a:r>
              <a:rPr b="1" lang="en-US" sz="50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in OpenAI gym</a:t>
            </a:r>
            <a:endParaRPr b="1" sz="5000">
              <a:solidFill>
                <a:schemeClr val="dk1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1" lang="en-US" sz="500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using </a:t>
            </a:r>
            <a:r>
              <a:rPr b="1" i="0" lang="en-US" sz="5000" u="none" cap="none" strike="noStrike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Lunar Lander-v3</a:t>
            </a:r>
            <a:endParaRPr b="1" i="0" sz="5000" u="none" cap="none" strike="noStrike">
              <a:solidFill>
                <a:schemeClr val="dk1"/>
              </a:solidFill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838902" y="3831300"/>
            <a:ext cx="93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550"/>
              <a:buFont typeface="Crimson Pro"/>
              <a:buNone/>
            </a:pPr>
            <a:r>
              <a:rPr i="1" lang="en-US" sz="3650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CSCE 5218 - Deep Learning </a:t>
            </a:r>
            <a:r>
              <a:rPr b="0" i="1" lang="en-US" sz="3650" u="none" cap="none" strike="noStrike">
                <a:solidFill>
                  <a:schemeClr val="dk1"/>
                </a:solidFill>
                <a:latin typeface="Crimson Pro"/>
                <a:ea typeface="Crimson Pro"/>
                <a:cs typeface="Crimson Pro"/>
                <a:sym typeface="Crimson Pro"/>
              </a:rPr>
              <a:t>Project – Group 4 </a:t>
            </a:r>
            <a:endParaRPr b="0" i="1" sz="3650" u="none" cap="none" strike="noStrike">
              <a:solidFill>
                <a:schemeClr val="dk1"/>
              </a:solidFill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793800" y="5338284"/>
            <a:ext cx="13042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27025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ebo"/>
              <a:buChar char="●"/>
            </a:pPr>
            <a:r>
              <a:rPr b="1" i="0" lang="en-US" sz="1550" u="none" cap="none" strike="noStrik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Sai Naga </a:t>
            </a:r>
            <a:r>
              <a:rPr b="1" lang="en-US" sz="155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Chaitanya</a:t>
            </a:r>
            <a:r>
              <a:rPr b="1" i="0" lang="en-US" sz="1550" u="none" cap="none" strike="noStrike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A : 11818019</a:t>
            </a:r>
            <a:endParaRPr b="1" i="0" sz="1550" u="none" cap="none" strike="noStrike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ebo"/>
              <a:buChar char="●"/>
            </a:pPr>
            <a:r>
              <a:rPr b="1" lang="en-US" sz="155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Laxmi Shravani M : 11808481</a:t>
            </a:r>
            <a:endParaRPr b="1" sz="155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ebo"/>
              <a:buChar char="●"/>
            </a:pPr>
            <a:r>
              <a:rPr b="1" lang="en-US" sz="155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Shree Harshini M : 11863094</a:t>
            </a:r>
            <a:endParaRPr b="1" sz="1550">
              <a:solidFill>
                <a:schemeClr val="dk1"/>
              </a:solidFill>
            </a:endParaRPr>
          </a:p>
          <a:p>
            <a:pPr indent="-3270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Heebo"/>
              <a:buChar char="●"/>
            </a:pPr>
            <a:r>
              <a:rPr b="1" lang="en-US" sz="155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Aryan Patial : 11789784</a:t>
            </a:r>
            <a:endParaRPr b="1" sz="15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t/>
            </a:r>
            <a:endParaRPr b="1" sz="175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9325" y="2882450"/>
            <a:ext cx="3875450" cy="31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/>
        </p:nvSpPr>
        <p:spPr>
          <a:xfrm>
            <a:off x="718900" y="564825"/>
            <a:ext cx="131775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000"/>
              <a:buFont typeface="Crimson Pro"/>
              <a:buNone/>
            </a:pPr>
            <a:r>
              <a:rPr lang="en-US" sz="4000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Agent Performance - </a:t>
            </a:r>
            <a:r>
              <a:rPr lang="en-US" sz="4000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Video Capture (after 500 episode training)</a:t>
            </a:r>
            <a:endParaRPr b="0" i="0" sz="4000" u="none" cap="none" strike="noStrike"/>
          </a:p>
        </p:txBody>
      </p:sp>
      <p:pic>
        <p:nvPicPr>
          <p:cNvPr id="225" name="Google Shape;225;p29" title="Double_DQN_milestone_500_seed0-episode-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775" y="1276575"/>
            <a:ext cx="3507675" cy="23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 title="Dueling_DQN_milestone_500_seed0-episode-0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4075" y="1276575"/>
            <a:ext cx="3555101" cy="23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 title="Vanilla_DQN_milestone_500_seed0-episode-0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54250" y="1276575"/>
            <a:ext cx="3555101" cy="2370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 title="PPO_milestone_500_seed0-episode-0.mp4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28775" y="4904450"/>
            <a:ext cx="3507675" cy="23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 title="PER_DQN_milestone_500_seed0-episode-0.mp4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88850" y="4942025"/>
            <a:ext cx="3555101" cy="237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828800" y="3684775"/>
            <a:ext cx="350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Double DQN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487813" y="3716375"/>
            <a:ext cx="350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Duelling DQN	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8277988" y="3799200"/>
            <a:ext cx="3507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lt1"/>
                </a:solidFill>
              </a:rPr>
              <a:t>Vanilla DQN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828813" y="7373700"/>
            <a:ext cx="350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PPO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487813" y="7312100"/>
            <a:ext cx="3507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</a:rPr>
              <a:t>PER DQN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793790" y="2909888"/>
            <a:ext cx="6310432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0" i="0" lang="en-US" sz="44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Links &amp; Acknowledgments</a:t>
            </a:r>
            <a:endParaRPr b="0" i="0" sz="4450" u="none" cap="none" strike="noStrike"/>
          </a:p>
        </p:txBody>
      </p:sp>
      <p:sp>
        <p:nvSpPr>
          <p:cNvPr id="241" name="Google Shape;241;p30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GitHub repo: </a:t>
            </a:r>
            <a:r>
              <a:rPr b="0" i="0" lang="en-US" sz="1750" u="sng" cap="none" strike="noStrike">
                <a:solidFill>
                  <a:schemeClr val="hlink"/>
                </a:solidFill>
                <a:latin typeface="Heebo"/>
                <a:ea typeface="Heebo"/>
                <a:cs typeface="Heebo"/>
                <a:sym typeface="Heebo"/>
                <a:hlinkClick r:id="rId3"/>
              </a:rPr>
              <a:t>Link</a:t>
            </a:r>
            <a:endParaRPr b="0" i="0" sz="1750" u="none" cap="none" strike="noStrike"/>
          </a:p>
        </p:txBody>
      </p:sp>
      <p:sp>
        <p:nvSpPr>
          <p:cNvPr id="242" name="Google Shape;242;p30"/>
          <p:cNvSpPr/>
          <p:nvPr/>
        </p:nvSpPr>
        <p:spPr>
          <a:xfrm>
            <a:off x="793790" y="4490741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Thanks </a:t>
            </a: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&amp; 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questions are  welcome!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>
            <a:off x="793790" y="100488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0" i="0" lang="en-US" sz="44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Problem Statement</a:t>
            </a:r>
            <a:endParaRPr b="0" i="0" sz="4450" u="none" cap="none" strike="noStrike"/>
          </a:p>
        </p:txBody>
      </p:sp>
      <p:sp>
        <p:nvSpPr>
          <p:cNvPr id="97" name="Google Shape;97;p21"/>
          <p:cNvSpPr/>
          <p:nvPr/>
        </p:nvSpPr>
        <p:spPr>
          <a:xfrm>
            <a:off x="793790" y="2053828"/>
            <a:ext cx="3402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650"/>
              <a:buFont typeface="Crimson Pro"/>
              <a:buNone/>
            </a:pPr>
            <a:r>
              <a:rPr b="0" i="0" lang="en-US" sz="26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Objective:</a:t>
            </a:r>
            <a:endParaRPr b="0" i="0" sz="2650" u="none" cap="none" strike="noStrike"/>
          </a:p>
        </p:txBody>
      </p:sp>
      <p:sp>
        <p:nvSpPr>
          <p:cNvPr id="98" name="Google Shape;98;p21"/>
          <p:cNvSpPr/>
          <p:nvPr/>
        </p:nvSpPr>
        <p:spPr>
          <a:xfrm>
            <a:off x="793790" y="2819281"/>
            <a:ext cx="130428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Which contemporary deep-reinforcement-learning algorithms produce </a:t>
            </a: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most reliable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, </a:t>
            </a: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Fuel-efficient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sample-efficient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landing policy or the Gymnasium Lunar Lander-v3 environment within a fixed training budget.</a:t>
            </a:r>
            <a:endParaRPr b="0" i="0" sz="1750" u="none" cap="none" strike="noStrike"/>
          </a:p>
        </p:txBody>
      </p:sp>
      <p:sp>
        <p:nvSpPr>
          <p:cNvPr id="99" name="Google Shape;99;p21"/>
          <p:cNvSpPr/>
          <p:nvPr/>
        </p:nvSpPr>
        <p:spPr>
          <a:xfrm>
            <a:off x="793790" y="3624382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Safely land lunar module with minimal fuel &amp; high precision</a:t>
            </a:r>
            <a:endParaRPr b="0" i="0" sz="1750" u="none" cap="none" strike="noStrike"/>
          </a:p>
        </p:txBody>
      </p:sp>
      <p:sp>
        <p:nvSpPr>
          <p:cNvPr id="100" name="Google Shape;100;p21"/>
          <p:cNvSpPr/>
          <p:nvPr/>
        </p:nvSpPr>
        <p:spPr>
          <a:xfrm>
            <a:off x="793790" y="4066580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Identify which RL algorithm learns fastest &amp; most efficiently</a:t>
            </a:r>
            <a:endParaRPr b="0" i="0" sz="1750" u="none" cap="none" strike="noStrike"/>
          </a:p>
        </p:txBody>
      </p:sp>
      <p:sp>
        <p:nvSpPr>
          <p:cNvPr id="101" name="Google Shape;101;p21"/>
          <p:cNvSpPr/>
          <p:nvPr/>
        </p:nvSpPr>
        <p:spPr>
          <a:xfrm>
            <a:off x="793790" y="4769644"/>
            <a:ext cx="3402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650"/>
              <a:buFont typeface="Crimson Pro"/>
              <a:buNone/>
            </a:pPr>
            <a:r>
              <a:rPr b="0" i="0" lang="en-US" sz="26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We aim to answer:</a:t>
            </a:r>
            <a:endParaRPr b="0" i="0" sz="2650" u="none" cap="none" strike="noStrike"/>
          </a:p>
        </p:txBody>
      </p:sp>
      <p:sp>
        <p:nvSpPr>
          <p:cNvPr id="102" name="Google Shape;102;p21"/>
          <p:cNvSpPr/>
          <p:nvPr/>
        </p:nvSpPr>
        <p:spPr>
          <a:xfrm>
            <a:off x="793790" y="5535097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Learning efficiency: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Which algorithm reaches the "solved" threshold (+200 average return) in the fewest environment steps?</a:t>
            </a:r>
            <a:endParaRPr b="0" i="0" sz="1750" u="none" cap="none" strike="noStrike"/>
          </a:p>
        </p:txBody>
      </p:sp>
      <p:sp>
        <p:nvSpPr>
          <p:cNvPr id="103" name="Google Shape;103;p21"/>
          <p:cNvSpPr/>
          <p:nvPr/>
        </p:nvSpPr>
        <p:spPr>
          <a:xfrm>
            <a:off x="793790" y="5977295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Final performance: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Which algorithm achieves the highest mean reward and success rate after identical training time?</a:t>
            </a:r>
            <a:endParaRPr b="0" i="0" sz="1750" u="none" cap="none" strike="noStrike"/>
          </a:p>
        </p:txBody>
      </p:sp>
      <p:sp>
        <p:nvSpPr>
          <p:cNvPr id="104" name="Google Shape;104;p21"/>
          <p:cNvSpPr/>
          <p:nvPr/>
        </p:nvSpPr>
        <p:spPr>
          <a:xfrm>
            <a:off x="793790" y="6419493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Resource usage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How do algorithms trade off reward against fuel consumption and computational cost?</a:t>
            </a:r>
            <a:endParaRPr b="0" i="0" sz="1750" u="none" cap="none" strike="noStrike"/>
          </a:p>
        </p:txBody>
      </p:sp>
      <p:sp>
        <p:nvSpPr>
          <p:cNvPr id="105" name="Google Shape;105;p21"/>
          <p:cNvSpPr/>
          <p:nvPr/>
        </p:nvSpPr>
        <p:spPr>
          <a:xfrm>
            <a:off x="793790" y="6861691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Stability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: Which approach exhibits the lowest variance during and after training?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733665" y="528865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0" i="0" lang="en-US" sz="44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Environment / Dataset</a:t>
            </a:r>
            <a:endParaRPr b="0" i="0" sz="4450" u="none" cap="none" strike="noStrike"/>
          </a:p>
        </p:txBody>
      </p:sp>
      <p:sp>
        <p:nvSpPr>
          <p:cNvPr id="112" name="Google Shape;112;p22"/>
          <p:cNvSpPr txBox="1"/>
          <p:nvPr/>
        </p:nvSpPr>
        <p:spPr>
          <a:xfrm>
            <a:off x="733675" y="1876550"/>
            <a:ext cx="11479200" cy="5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Simulator: 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Gymnasium, LunarLander-v3.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space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8-dimensional continuous vector  : position, velocity, angle, leg contact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space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4 discrete thruster commands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{idle, fire left, fire main, fire right}.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Episode length: ≤ 1 000 steps.</a:t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+100 … +140 for arriving at the pad,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−100 for crash,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−0.3 per engine firing, 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74295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○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+10 per leg contact, ±100 for clear success/failure.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budget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500 episodes (≤ 1000 simulation steps each) and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random seeds per algorithm.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 30 evaluation episodes (3 seeds × 10)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/>
          <p:nvPr/>
        </p:nvSpPr>
        <p:spPr>
          <a:xfrm>
            <a:off x="723662" y="685681"/>
            <a:ext cx="5169575" cy="646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050"/>
              <a:buFont typeface="Crimson Pro"/>
              <a:buNone/>
            </a:pPr>
            <a:r>
              <a:rPr b="0" i="0" lang="en-US" sz="40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Proposed Models</a:t>
            </a:r>
            <a:endParaRPr b="0" i="0" sz="4050" u="none" cap="none" strike="noStrike"/>
          </a:p>
        </p:txBody>
      </p:sp>
      <p:sp>
        <p:nvSpPr>
          <p:cNvPr id="119" name="Google Shape;119;p23"/>
          <p:cNvSpPr/>
          <p:nvPr/>
        </p:nvSpPr>
        <p:spPr>
          <a:xfrm>
            <a:off x="723662" y="1745337"/>
            <a:ext cx="13183076" cy="5235059"/>
          </a:xfrm>
          <a:prstGeom prst="roundRect">
            <a:avLst>
              <a:gd fmla="val 593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731282" y="1752957"/>
            <a:ext cx="13167836" cy="594241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937974" y="1884640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Family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233743" y="1884640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Variant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7525703" y="1884640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Key idea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10817662" y="1884640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Extra Hyper-params (ours)</a:t>
            </a:r>
            <a:endParaRPr b="1" i="0" sz="1600" u="none" cap="none" strike="noStrike"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731282" y="2347198"/>
            <a:ext cx="13167836" cy="92511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937974" y="2478881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DQN</a:t>
            </a:r>
            <a:endParaRPr b="0" i="0" sz="1600" u="none" cap="none" strike="noStrike"/>
          </a:p>
        </p:txBody>
      </p:sp>
      <p:sp>
        <p:nvSpPr>
          <p:cNvPr id="127" name="Google Shape;127;p23"/>
          <p:cNvSpPr/>
          <p:nvPr/>
        </p:nvSpPr>
        <p:spPr>
          <a:xfrm>
            <a:off x="4233743" y="2478881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Vanilla</a:t>
            </a:r>
            <a:endParaRPr b="0" i="0" sz="1600" u="none" cap="none" strike="noStrike"/>
          </a:p>
        </p:txBody>
      </p:sp>
      <p:sp>
        <p:nvSpPr>
          <p:cNvPr id="128" name="Google Shape;128;p23"/>
          <p:cNvSpPr/>
          <p:nvPr/>
        </p:nvSpPr>
        <p:spPr>
          <a:xfrm>
            <a:off x="7525703" y="2478881"/>
            <a:ext cx="287095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Q-learning with target network and replay memory</a:t>
            </a:r>
            <a:endParaRPr b="0" i="0" sz="1600" u="none" cap="none" strike="noStrike"/>
          </a:p>
        </p:txBody>
      </p:sp>
      <p:sp>
        <p:nvSpPr>
          <p:cNvPr id="129" name="Google Shape;129;p23"/>
          <p:cNvSpPr/>
          <p:nvPr/>
        </p:nvSpPr>
        <p:spPr>
          <a:xfrm>
            <a:off x="10817662" y="2478881"/>
            <a:ext cx="287476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lr = 1 e-3, γ = 0.99, ε-greedy 1→0.01, batch = 64</a:t>
            </a:r>
            <a:endParaRPr b="0" i="0" sz="1600" u="none" cap="none" strike="noStrike"/>
          </a:p>
        </p:txBody>
      </p:sp>
      <p:sp>
        <p:nvSpPr>
          <p:cNvPr id="130" name="Google Shape;130;p23"/>
          <p:cNvSpPr/>
          <p:nvPr/>
        </p:nvSpPr>
        <p:spPr>
          <a:xfrm>
            <a:off x="731282" y="3272314"/>
            <a:ext cx="13167836" cy="92511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937974" y="3403997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2" name="Google Shape;132;p23"/>
          <p:cNvSpPr/>
          <p:nvPr/>
        </p:nvSpPr>
        <p:spPr>
          <a:xfrm>
            <a:off x="4233743" y="3403997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Double</a:t>
            </a:r>
            <a:endParaRPr b="0" i="0" sz="1600" u="none" cap="none" strike="noStrike"/>
          </a:p>
        </p:txBody>
      </p:sp>
      <p:sp>
        <p:nvSpPr>
          <p:cNvPr id="133" name="Google Shape;133;p23"/>
          <p:cNvSpPr/>
          <p:nvPr/>
        </p:nvSpPr>
        <p:spPr>
          <a:xfrm>
            <a:off x="7525703" y="3403997"/>
            <a:ext cx="287095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Uses two networks to reduce max-Q bias</a:t>
            </a:r>
            <a:endParaRPr b="0" i="0" sz="1600" u="none" cap="none" strike="noStrike"/>
          </a:p>
        </p:txBody>
      </p:sp>
      <p:sp>
        <p:nvSpPr>
          <p:cNvPr id="134" name="Google Shape;134;p23"/>
          <p:cNvSpPr/>
          <p:nvPr/>
        </p:nvSpPr>
        <p:spPr>
          <a:xfrm>
            <a:off x="10817662" y="3403997"/>
            <a:ext cx="287476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target update every 1 000 steps</a:t>
            </a:r>
            <a:endParaRPr b="0" i="0" sz="1600" u="none" cap="none" strike="noStrike"/>
          </a:p>
        </p:txBody>
      </p:sp>
      <p:sp>
        <p:nvSpPr>
          <p:cNvPr id="135" name="Google Shape;135;p23"/>
          <p:cNvSpPr/>
          <p:nvPr/>
        </p:nvSpPr>
        <p:spPr>
          <a:xfrm>
            <a:off x="731282" y="4197429"/>
            <a:ext cx="13167836" cy="92511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937974" y="4329113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37" name="Google Shape;137;p23"/>
          <p:cNvSpPr/>
          <p:nvPr/>
        </p:nvSpPr>
        <p:spPr>
          <a:xfrm>
            <a:off x="4233743" y="4329113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Duelling</a:t>
            </a:r>
            <a:endParaRPr b="0" i="0" sz="1600" u="none" cap="none" strike="noStrike"/>
          </a:p>
        </p:txBody>
      </p:sp>
      <p:sp>
        <p:nvSpPr>
          <p:cNvPr id="138" name="Google Shape;138;p23"/>
          <p:cNvSpPr/>
          <p:nvPr/>
        </p:nvSpPr>
        <p:spPr>
          <a:xfrm>
            <a:off x="7525703" y="4329113"/>
            <a:ext cx="287095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Splits final layer into value V(s) and advantage A(s,a) streams</a:t>
            </a:r>
            <a:endParaRPr b="0" i="0" sz="1600" u="none" cap="none" strike="noStrike"/>
          </a:p>
        </p:txBody>
      </p:sp>
      <p:sp>
        <p:nvSpPr>
          <p:cNvPr id="139" name="Google Shape;139;p23"/>
          <p:cNvSpPr/>
          <p:nvPr/>
        </p:nvSpPr>
        <p:spPr>
          <a:xfrm>
            <a:off x="10817662" y="4329113"/>
            <a:ext cx="287476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same lr/γ/ε, shared 128-unit hidden layers</a:t>
            </a:r>
            <a:endParaRPr b="0" i="0" sz="1600" u="none" cap="none" strike="noStrike"/>
          </a:p>
        </p:txBody>
      </p:sp>
      <p:sp>
        <p:nvSpPr>
          <p:cNvPr id="140" name="Google Shape;140;p23"/>
          <p:cNvSpPr/>
          <p:nvPr/>
        </p:nvSpPr>
        <p:spPr>
          <a:xfrm>
            <a:off x="731282" y="5122545"/>
            <a:ext cx="13167836" cy="92511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937974" y="5254228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sp>
        <p:nvSpPr>
          <p:cNvPr id="142" name="Google Shape;142;p23"/>
          <p:cNvSpPr/>
          <p:nvPr/>
        </p:nvSpPr>
        <p:spPr>
          <a:xfrm>
            <a:off x="4233743" y="5254228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PER</a:t>
            </a:r>
            <a:endParaRPr b="0" i="0" sz="1600" u="none" cap="none" strike="noStrike"/>
          </a:p>
        </p:txBody>
      </p:sp>
      <p:sp>
        <p:nvSpPr>
          <p:cNvPr id="143" name="Google Shape;143;p23"/>
          <p:cNvSpPr/>
          <p:nvPr/>
        </p:nvSpPr>
        <p:spPr>
          <a:xfrm>
            <a:off x="7525703" y="5254228"/>
            <a:ext cx="287095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Samples experiences proportional to TD-error</a:t>
            </a:r>
            <a:endParaRPr b="0" i="0" sz="1600" u="none" cap="none" strike="noStrike"/>
          </a:p>
        </p:txBody>
      </p:sp>
      <p:sp>
        <p:nvSpPr>
          <p:cNvPr id="144" name="Google Shape;144;p23"/>
          <p:cNvSpPr/>
          <p:nvPr/>
        </p:nvSpPr>
        <p:spPr>
          <a:xfrm>
            <a:off x="10817662" y="5254228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α = 0.6, β anneals 0.4→1.0</a:t>
            </a:r>
            <a:endParaRPr b="0" i="0" sz="1600" u="none" cap="none" strike="noStrike"/>
          </a:p>
        </p:txBody>
      </p:sp>
      <p:sp>
        <p:nvSpPr>
          <p:cNvPr id="145" name="Google Shape;145;p23"/>
          <p:cNvSpPr/>
          <p:nvPr/>
        </p:nvSpPr>
        <p:spPr>
          <a:xfrm>
            <a:off x="731282" y="6047661"/>
            <a:ext cx="13167836" cy="92511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937974" y="6179344"/>
            <a:ext cx="287476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1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Policy Gradient</a:t>
            </a:r>
            <a:endParaRPr b="0" i="0" sz="1600" u="none" cap="none" strike="noStrike"/>
          </a:p>
        </p:txBody>
      </p:sp>
      <p:sp>
        <p:nvSpPr>
          <p:cNvPr id="147" name="Google Shape;147;p23"/>
          <p:cNvSpPr/>
          <p:nvPr/>
        </p:nvSpPr>
        <p:spPr>
          <a:xfrm>
            <a:off x="4233743" y="6179344"/>
            <a:ext cx="2870954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PPO</a:t>
            </a:r>
            <a:endParaRPr b="0" i="0" sz="1600" u="none" cap="none" strike="noStrike"/>
          </a:p>
        </p:txBody>
      </p:sp>
      <p:sp>
        <p:nvSpPr>
          <p:cNvPr id="148" name="Google Shape;148;p23"/>
          <p:cNvSpPr/>
          <p:nvPr/>
        </p:nvSpPr>
        <p:spPr>
          <a:xfrm>
            <a:off x="7525703" y="6179344"/>
            <a:ext cx="287095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Clips policy updates to stabilize on-policy learning</a:t>
            </a:r>
            <a:endParaRPr b="0" i="0" sz="1600" u="none" cap="none" strike="noStrike"/>
          </a:p>
        </p:txBody>
      </p:sp>
      <p:sp>
        <p:nvSpPr>
          <p:cNvPr id="149" name="Google Shape;149;p23"/>
          <p:cNvSpPr/>
          <p:nvPr/>
        </p:nvSpPr>
        <p:spPr>
          <a:xfrm>
            <a:off x="10817662" y="6179344"/>
            <a:ext cx="2874764" cy="661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lr = 3 e-4, clip = 0.2, n_steps = 1000</a:t>
            </a:r>
            <a:endParaRPr b="0" i="0" sz="1600" u="none" cap="none" strike="noStrike"/>
          </a:p>
        </p:txBody>
      </p:sp>
      <p:sp>
        <p:nvSpPr>
          <p:cNvPr id="150" name="Google Shape;150;p23"/>
          <p:cNvSpPr/>
          <p:nvPr/>
        </p:nvSpPr>
        <p:spPr>
          <a:xfrm>
            <a:off x="723662" y="7212925"/>
            <a:ext cx="13183076" cy="330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00"/>
              <a:buFont typeface="Heebo"/>
              <a:buNone/>
            </a:pPr>
            <a:r>
              <a:rPr b="0" i="0" lang="en-US" sz="16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All networks use two fully-connected layers of 128 units with ReLU activations; DQN replay buffers hold 50, 000 transitions.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793790" y="72473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"/>
              <a:buNone/>
            </a:pPr>
            <a:r>
              <a:rPr b="0" i="0" lang="en-US" sz="445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Experimental Design</a:t>
            </a:r>
            <a:endParaRPr b="0" i="0" sz="4450" u="none" cap="none" strike="noStrike"/>
          </a:p>
        </p:txBody>
      </p:sp>
      <p:sp>
        <p:nvSpPr>
          <p:cNvPr id="157" name="Google Shape;157;p24"/>
          <p:cNvSpPr/>
          <p:nvPr/>
        </p:nvSpPr>
        <p:spPr>
          <a:xfrm>
            <a:off x="793790" y="1887141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Budget: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500 episodes × 1 000 steps ≈ 0.5 M environment steps per agent.</a:t>
            </a:r>
            <a:endParaRPr b="0" i="0" sz="1750" u="none" cap="none" strike="noStrike"/>
          </a:p>
        </p:txBody>
      </p:sp>
      <p:sp>
        <p:nvSpPr>
          <p:cNvPr id="158" name="Google Shape;158;p24"/>
          <p:cNvSpPr/>
          <p:nvPr/>
        </p:nvSpPr>
        <p:spPr>
          <a:xfrm>
            <a:off x="793790" y="232933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Optimizer: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Adam (default β₁ = 0.9, β₂ = 0.999).</a:t>
            </a:r>
            <a:endParaRPr b="0" i="0" sz="1750" u="none" cap="none" strike="noStrike"/>
          </a:p>
        </p:txBody>
      </p:sp>
      <p:sp>
        <p:nvSpPr>
          <p:cNvPr id="159" name="Google Shape;159;p24"/>
          <p:cNvSpPr/>
          <p:nvPr/>
        </p:nvSpPr>
        <p:spPr>
          <a:xfrm>
            <a:off x="793790" y="277153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Target-network sync: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every 1000 steps (DQN family).</a:t>
            </a:r>
            <a:endParaRPr b="0" i="0" sz="1750" u="none" cap="none" strike="noStrike"/>
          </a:p>
        </p:txBody>
      </p:sp>
      <p:sp>
        <p:nvSpPr>
          <p:cNvPr id="160" name="Google Shape;160;p24"/>
          <p:cNvSpPr/>
          <p:nvPr/>
        </p:nvSpPr>
        <p:spPr>
          <a:xfrm>
            <a:off x="801390" y="3084323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1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Compute tracking:</a:t>
            </a: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wall-clock time via time.perf_counter()</a:t>
            </a:r>
            <a:endParaRPr b="0" i="0" sz="1750" u="none" cap="none" strike="noStrike"/>
          </a:p>
        </p:txBody>
      </p:sp>
      <p:sp>
        <p:nvSpPr>
          <p:cNvPr id="161" name="Google Shape;161;p24"/>
          <p:cNvSpPr/>
          <p:nvPr/>
        </p:nvSpPr>
        <p:spPr>
          <a:xfrm>
            <a:off x="793790" y="3831788"/>
            <a:ext cx="13042821" cy="3054906"/>
          </a:xfrm>
          <a:prstGeom prst="roundRect">
            <a:avLst>
              <a:gd fmla="val 1114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801410" y="3839408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028581" y="3983117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Phase</a:t>
            </a:r>
            <a:endParaRPr b="0" i="0" sz="1750" u="none" cap="none" strike="noStrike"/>
          </a:p>
        </p:txBody>
      </p:sp>
      <p:sp>
        <p:nvSpPr>
          <p:cNvPr id="164" name="Google Shape;164;p24"/>
          <p:cNvSpPr/>
          <p:nvPr/>
        </p:nvSpPr>
        <p:spPr>
          <a:xfrm>
            <a:off x="3637836" y="3983117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When</a:t>
            </a:r>
            <a:endParaRPr b="0" i="0" sz="1750" u="none" cap="none" strike="noStrike"/>
          </a:p>
        </p:txBody>
      </p:sp>
      <p:sp>
        <p:nvSpPr>
          <p:cNvPr id="165" name="Google Shape;165;p24"/>
          <p:cNvSpPr/>
          <p:nvPr/>
        </p:nvSpPr>
        <p:spPr>
          <a:xfrm>
            <a:off x="6243280" y="3983117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Episodes</a:t>
            </a:r>
            <a:endParaRPr b="0" i="0" sz="1750" u="none" cap="none" strike="noStrike"/>
          </a:p>
        </p:txBody>
      </p:sp>
      <p:sp>
        <p:nvSpPr>
          <p:cNvPr id="166" name="Google Shape;166;p24"/>
          <p:cNvSpPr/>
          <p:nvPr/>
        </p:nvSpPr>
        <p:spPr>
          <a:xfrm>
            <a:off x="8848725" y="3983117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Seeds</a:t>
            </a:r>
            <a:endParaRPr b="0" i="0" sz="1750" u="none" cap="none" strike="noStrike"/>
          </a:p>
        </p:txBody>
      </p:sp>
      <p:sp>
        <p:nvSpPr>
          <p:cNvPr id="167" name="Google Shape;167;p24"/>
          <p:cNvSpPr/>
          <p:nvPr/>
        </p:nvSpPr>
        <p:spPr>
          <a:xfrm>
            <a:off x="11454170" y="3983117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Metrics</a:t>
            </a:r>
            <a:endParaRPr b="0" i="0" sz="1750" u="none" cap="none" strike="noStrike"/>
          </a:p>
        </p:txBody>
      </p:sp>
      <p:sp>
        <p:nvSpPr>
          <p:cNvPr id="168" name="Google Shape;168;p24"/>
          <p:cNvSpPr/>
          <p:nvPr/>
        </p:nvSpPr>
        <p:spPr>
          <a:xfrm>
            <a:off x="801410" y="4489728"/>
            <a:ext cx="13027581" cy="1739027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028581" y="4633436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Milestones</a:t>
            </a:r>
            <a:endParaRPr b="0" i="0" sz="1750" u="none" cap="none" strike="noStrike"/>
          </a:p>
        </p:txBody>
      </p:sp>
      <p:sp>
        <p:nvSpPr>
          <p:cNvPr id="170" name="Google Shape;170;p24"/>
          <p:cNvSpPr/>
          <p:nvPr/>
        </p:nvSpPr>
        <p:spPr>
          <a:xfrm>
            <a:off x="3637836" y="4633436"/>
            <a:ext cx="214419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100, 200, 300, 400, 500</a:t>
            </a:r>
            <a:endParaRPr b="0" i="0" sz="1750" u="none" cap="none" strike="noStrike"/>
          </a:p>
        </p:txBody>
      </p:sp>
      <p:sp>
        <p:nvSpPr>
          <p:cNvPr id="171" name="Google Shape;171;p24"/>
          <p:cNvSpPr/>
          <p:nvPr/>
        </p:nvSpPr>
        <p:spPr>
          <a:xfrm>
            <a:off x="6243280" y="4633436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10 each</a:t>
            </a:r>
            <a:endParaRPr b="0" i="0" sz="1750" u="none" cap="none" strike="noStrike"/>
          </a:p>
        </p:txBody>
      </p:sp>
      <p:sp>
        <p:nvSpPr>
          <p:cNvPr id="172" name="Google Shape;172;p24"/>
          <p:cNvSpPr/>
          <p:nvPr/>
        </p:nvSpPr>
        <p:spPr>
          <a:xfrm>
            <a:off x="8848725" y="4633436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</a:t>
            </a:r>
            <a:endParaRPr b="0" i="0" sz="1750" u="none" cap="none" strike="noStrike"/>
          </a:p>
        </p:txBody>
      </p:sp>
      <p:sp>
        <p:nvSpPr>
          <p:cNvPr id="173" name="Google Shape;173;p24"/>
          <p:cNvSpPr/>
          <p:nvPr/>
        </p:nvSpPr>
        <p:spPr>
          <a:xfrm>
            <a:off x="11454170" y="4633436"/>
            <a:ext cx="214800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return, success %, touchdown distance, remaining fuel,stability</a:t>
            </a:r>
            <a:endParaRPr b="0" i="0" sz="1750" u="none" cap="none" strike="noStrike"/>
          </a:p>
        </p:txBody>
      </p:sp>
      <p:sp>
        <p:nvSpPr>
          <p:cNvPr id="174" name="Google Shape;174;p24"/>
          <p:cNvSpPr/>
          <p:nvPr/>
        </p:nvSpPr>
        <p:spPr>
          <a:xfrm>
            <a:off x="801410" y="6228755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028581" y="6372463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Standard Eval</a:t>
            </a:r>
            <a:endParaRPr b="0" i="0" sz="1750" u="none" cap="none" strike="noStrike"/>
          </a:p>
        </p:txBody>
      </p:sp>
      <p:sp>
        <p:nvSpPr>
          <p:cNvPr id="176" name="Google Shape;176;p24"/>
          <p:cNvSpPr/>
          <p:nvPr/>
        </p:nvSpPr>
        <p:spPr>
          <a:xfrm>
            <a:off x="3637836" y="6372463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post-training</a:t>
            </a:r>
            <a:endParaRPr b="0" i="0" sz="1750" u="none" cap="none" strike="noStrike"/>
          </a:p>
        </p:txBody>
      </p:sp>
      <p:sp>
        <p:nvSpPr>
          <p:cNvPr id="177" name="Google Shape;177;p24"/>
          <p:cNvSpPr/>
          <p:nvPr/>
        </p:nvSpPr>
        <p:spPr>
          <a:xfrm>
            <a:off x="6243280" y="6372463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10</a:t>
            </a:r>
            <a:endParaRPr b="0" i="0" sz="1750" u="none" cap="none" strike="noStrike"/>
          </a:p>
        </p:txBody>
      </p:sp>
      <p:sp>
        <p:nvSpPr>
          <p:cNvPr id="178" name="Google Shape;178;p24"/>
          <p:cNvSpPr/>
          <p:nvPr/>
        </p:nvSpPr>
        <p:spPr>
          <a:xfrm>
            <a:off x="8848725" y="6372463"/>
            <a:ext cx="21441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3</a:t>
            </a:r>
            <a:endParaRPr b="0" i="0" sz="1750" u="none" cap="none" strike="noStrike"/>
          </a:p>
        </p:txBody>
      </p:sp>
      <p:sp>
        <p:nvSpPr>
          <p:cNvPr id="179" name="Google Shape;179;p24"/>
          <p:cNvSpPr/>
          <p:nvPr/>
        </p:nvSpPr>
        <p:spPr>
          <a:xfrm>
            <a:off x="11454170" y="6372463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Same metrics</a:t>
            </a:r>
            <a:endParaRPr b="0" i="0" sz="1750" u="none" cap="none" strike="noStrike"/>
          </a:p>
        </p:txBody>
      </p:sp>
      <p:sp>
        <p:nvSpPr>
          <p:cNvPr id="180" name="Google Shape;180;p24"/>
          <p:cNvSpPr/>
          <p:nvPr/>
        </p:nvSpPr>
        <p:spPr>
          <a:xfrm>
            <a:off x="793790" y="714184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Char char="•"/>
            </a:pPr>
            <a:r>
              <a:rPr b="0" i="0" lang="en-US" sz="175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Videos (500-step cap) are saved for qualitative inspection at every checkpoint.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514400" y="1230825"/>
            <a:ext cx="4716600" cy="6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Learning Curves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mean-reward curve rises steeply for Double-/Dueling-DQN between episodes 150-300, then levels off.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PPO improves smoothly until ≈250 episodes, after which it fluctuates.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PER-DQN oscillates between –500 and –100 with no upward trend.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 ↔ Time Trade-off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Double-/Dueling episodes average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≈1.8 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at ~+250 reward – the best reward-per-second ratio.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PPO episodes cluster around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2 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but rewards vary widely.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PER-DQN shows extreme outliers (up to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5 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) that still yield negative reward</a:t>
            </a:r>
            <a:br>
              <a:rPr lang="en-US" sz="1500"/>
            </a:br>
            <a:endParaRPr i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 ↔ Fuel Trade-off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Double-, Dueling-, and Vanilla-DQN form a dense “efficient” cluster at (+250 reward, ≈975 fuel).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PPO traces a V-shaped frontier: higher reward requires burning fuel down to ≈810.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PER-DQN hoards fuel (&gt; 990) yet delivers poor rewards.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14401" y="499496"/>
            <a:ext cx="5248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700"/>
              <a:buFont typeface="Crimson Pro"/>
              <a:buNone/>
            </a:pPr>
            <a:r>
              <a:rPr b="0" i="0" lang="en-US" sz="370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Learning Curves &amp; Metrics</a:t>
            </a:r>
            <a:endParaRPr b="0" i="0" sz="3700" u="none" cap="none" strike="noStrike"/>
          </a:p>
        </p:txBody>
      </p:sp>
      <p:pic>
        <p:nvPicPr>
          <p:cNvPr id="188" name="Google Shape;188;p25" title="learning_curve_by_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5200" y="229525"/>
            <a:ext cx="6560273" cy="39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 title="reward_vs_fuel_by_al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9250" y="4300981"/>
            <a:ext cx="4105826" cy="307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 title="reward_vs_time_by_al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2850" y="4255875"/>
            <a:ext cx="4105826" cy="307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514401" y="499496"/>
            <a:ext cx="5248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700"/>
              <a:buFont typeface="Crimson Pro"/>
              <a:buNone/>
            </a:pPr>
            <a:r>
              <a:rPr b="0" i="0" lang="en-US" sz="370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Learning Curves &amp; Metrics</a:t>
            </a:r>
            <a:endParaRPr b="0" i="0" sz="3700" u="none" cap="none" strike="noStrike"/>
          </a:p>
        </p:txBody>
      </p:sp>
      <p:sp>
        <p:nvSpPr>
          <p:cNvPr id="197" name="Google Shape;197;p26"/>
          <p:cNvSpPr txBox="1"/>
          <p:nvPr/>
        </p:nvSpPr>
        <p:spPr>
          <a:xfrm>
            <a:off x="514400" y="1230825"/>
            <a:ext cx="5573400" cy="6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Milestone Success Rate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Double-DQN hits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100 %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at episode 300 and stays ≥0.9.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Dueling- &amp; Vanilla-DQN rise to 0.8–0.9 by episode 500.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PPO climbs slowly to 0.3; PER-DQN never exceeds 0.05.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Efficiency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Double-DQN first crosses at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≈60 k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env-steps.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Dueling-DQN at ≈70 k, Vanilla at ≈90 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PPO needs ≈140 k.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PER-DQN never reaches +200 within 500 episodes.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lang="en-U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Reward Stability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Episode 100: all DQN variants negative; PPO hovering near 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Episode 300: Double- &amp; Dueling-DQN cross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+240 ± 40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; Vanilla ~+120; PPO ~+70; PER-DQN ~–700.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Episode 500: Double- &amp; Dueling-DQN settle at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+260 ± 25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; Vanilla +220 ± 40; PPO +120 ± 60; PER-DQN –300 ± 150.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26" title="milestones_reward_error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200" y="152400"/>
            <a:ext cx="8237800" cy="494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 title="milestones_sample_efficiency_log.png"/>
          <p:cNvPicPr preferRelativeResize="0"/>
          <p:nvPr/>
        </p:nvPicPr>
        <p:blipFill rotWithShape="1">
          <a:blip r:embed="rId4">
            <a:alphaModFix/>
          </a:blip>
          <a:srcRect b="4779" l="0" r="0" t="-4780"/>
          <a:stretch/>
        </p:blipFill>
        <p:spPr>
          <a:xfrm>
            <a:off x="6870476" y="5209870"/>
            <a:ext cx="3655950" cy="254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 title="milestones_success_ra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2050" y="5254969"/>
            <a:ext cx="3655950" cy="2546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/>
        </p:nvSpPr>
        <p:spPr>
          <a:xfrm>
            <a:off x="514400" y="1230825"/>
            <a:ext cx="5422800" cy="6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Angular-Velocity Histograms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PPO and the two winning DQNs exhibit narrow,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peaks centred near 0 rad s⁻¹;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PER-DQN has a heavy positive tail, indicating uncontrolled spin.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Cost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200"/>
              <a:t>PER-DQN trains fastest (&lt; 1 s total); </a:t>
            </a:r>
            <a:endParaRPr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200"/>
              <a:t>Double- and Dueling-DQN require </a:t>
            </a:r>
            <a:r>
              <a:rPr b="1" lang="en-US" sz="1200"/>
              <a:t>4–6 s</a:t>
            </a:r>
            <a:r>
              <a:rPr lang="en-US" sz="1200"/>
              <a:t>;</a:t>
            </a:r>
            <a:endParaRPr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200"/>
              <a:t>Vanilla ~5 s; </a:t>
            </a:r>
            <a:endParaRPr sz="12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200"/>
              <a:t>PPO slowest at </a:t>
            </a:r>
            <a:r>
              <a:rPr b="1" lang="en-US" sz="1200"/>
              <a:t>≈9.5 s</a:t>
            </a:r>
            <a:r>
              <a:rPr lang="en-US" sz="1200"/>
              <a:t> for the 500-episode budget.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Q-Value Distributions</a:t>
            </a:r>
            <a:endParaRPr b="1"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Double-DQN shows a tight bell around ~80;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Dueling-DQN around ~60;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Vanilla wider around ~90;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PER-DQN skewed right (~140) with a long negative tail, signalling over-confident estimates.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b="1"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Descent trajectories</a:t>
            </a:r>
            <a:endParaRPr i="1" sz="12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Value-based winners descend steeply in near-vertical paths, conserving fuel.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PPO follows a longer braking arc;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○"/>
            </a:pPr>
            <a:r>
              <a:rPr lang="en-US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PER-DQN paths wobble and often overshoot</a:t>
            </a:r>
            <a:r>
              <a:rPr lang="en-US" sz="1200"/>
              <a:t>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514401" y="499496"/>
            <a:ext cx="5248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700"/>
              <a:buFont typeface="Crimson Pro"/>
              <a:buNone/>
            </a:pPr>
            <a:r>
              <a:rPr b="0" i="0" lang="en-US" sz="370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Learning Curves &amp; Metrics</a:t>
            </a:r>
            <a:endParaRPr b="0" i="0" sz="3700" u="none" cap="none" strike="noStrike"/>
          </a:p>
        </p:txBody>
      </p:sp>
      <p:pic>
        <p:nvPicPr>
          <p:cNvPr id="208" name="Google Shape;208;p27" title="trajectory_overla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475" y="1390400"/>
            <a:ext cx="3584951" cy="3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title="q_value_overla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5775" y="5208975"/>
            <a:ext cx="3446200" cy="245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 title="compute_cos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6800" y="1693125"/>
            <a:ext cx="3938674" cy="32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 title="angular_velocity_overla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56050" y="5208975"/>
            <a:ext cx="2906024" cy="24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718899" y="564833"/>
            <a:ext cx="6005393" cy="641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25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000"/>
              <a:buFont typeface="Crimson Pro"/>
              <a:buNone/>
            </a:pPr>
            <a:r>
              <a:rPr b="0" i="0" lang="en-US" sz="4000" u="none" cap="none" strike="noStrike">
                <a:solidFill>
                  <a:srgbClr val="152D47"/>
                </a:solidFill>
                <a:latin typeface="Crimson Pro"/>
                <a:ea typeface="Crimson Pro"/>
                <a:cs typeface="Crimson Pro"/>
                <a:sym typeface="Crimson Pro"/>
              </a:rPr>
              <a:t>Key Findings &amp; Future Work</a:t>
            </a:r>
            <a:endParaRPr b="0" i="0" sz="4000" u="none" cap="none" strike="noStrike"/>
          </a:p>
        </p:txBody>
      </p:sp>
      <p:sp>
        <p:nvSpPr>
          <p:cNvPr id="218" name="Google Shape;218;p28"/>
          <p:cNvSpPr txBox="1"/>
          <p:nvPr/>
        </p:nvSpPr>
        <p:spPr>
          <a:xfrm>
            <a:off x="914400" y="1371600"/>
            <a:ext cx="11538900" cy="6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Leaderboard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Double-DQN now dominates on reward, success, fuel use, and runtime;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Dueling-DQN is a close second.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Vanilla DQN shows big late-game gains.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PPO remains robust but under-performs in reward and efficiency within the 500-episode cap.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PER-DQN collapses further, indicating that naïve TD-error prioritisation damages stability under sparse shaping.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Insights.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Proper reward shaping lets value-based methods excel on </a:t>
            </a:r>
            <a:r>
              <a:rPr i="1" lang="en-US" sz="1500">
                <a:latin typeface="Times New Roman"/>
                <a:ea typeface="Times New Roman"/>
                <a:cs typeface="Times New Roman"/>
                <a:sym typeface="Times New Roman"/>
              </a:rPr>
              <a:t>LunarLander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, contradicting Atari-centric wisdom that favours policy gradients.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Steep descent profiles from DQNs suggest a different thrust strategy—cheap but effective.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Limitations.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500 episodes may still hide long-run behaviour.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Manual hyper-parameter tuning could bias results.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Only three seeds used.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Future Work.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Test Rainbow and SAC; dissect why PER fails.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Add energy-aware rewards and domain randomisation for robustness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Visualise decision boundaries; analyse rare-event handling</a:t>
            </a: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