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8" r:id="rId2"/>
  </p:sldMasterIdLst>
  <p:notesMasterIdLst>
    <p:notesMasterId r:id="rId9"/>
  </p:notesMasterIdLst>
  <p:sldIdLst>
    <p:sldId id="285" r:id="rId3"/>
    <p:sldId id="286" r:id="rId4"/>
    <p:sldId id="290" r:id="rId5"/>
    <p:sldId id="288" r:id="rId6"/>
    <p:sldId id="270" r:id="rId7"/>
    <p:sldId id="271" r:id="rId8"/>
  </p:sldIdLst>
  <p:sldSz cx="12801600" cy="9601200" type="A3"/>
  <p:notesSz cx="10234613" cy="146621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SA，KAZUKI / 湯浅一貴" initials="Y/湯" lastIdx="1" clrIdx="0">
    <p:extLst>
      <p:ext uri="{19B8F6BF-5375-455C-9EA6-DF929625EA0E}">
        <p15:presenceInfo xmlns:p15="http://schemas.microsoft.com/office/powerpoint/2012/main" userId="YUASA，KAZUKI / 湯浅一貴"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9" autoAdjust="0"/>
    <p:restoredTop sz="95052" autoAdjust="0"/>
  </p:normalViewPr>
  <p:slideViewPr>
    <p:cSldViewPr snapToGrid="0">
      <p:cViewPr varScale="1">
        <p:scale>
          <a:sx n="53" d="100"/>
          <a:sy n="53" d="100"/>
        </p:scale>
        <p:origin x="5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10.239.15.163\robocon\2018\SAWAT\1000.temp\Yuasa\&#33394;&#35672;&#21029;(Colo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10.239.15.163\robocon\2018\SAWAT\1000.temp\Yuasa\&#33394;&#35672;&#21029;(Colo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altLang="ja-JP" sz="900" dirty="0" smtClean="0"/>
              <a:t>Yellow</a:t>
            </a:r>
            <a:r>
              <a:rPr lang="ja-JP" altLang="en-US" sz="900" dirty="0"/>
              <a:t>（</a:t>
            </a:r>
            <a:r>
              <a:rPr lang="en-US" altLang="ja-JP" sz="900" dirty="0"/>
              <a:t>RGB</a:t>
            </a:r>
            <a:r>
              <a:rPr lang="ja-JP" altLang="en-US" sz="900" dirty="0"/>
              <a:t>）</a:t>
            </a:r>
          </a:p>
        </c:rich>
      </c:tx>
      <c:overlay val="0"/>
      <c:spPr>
        <a:noFill/>
        <a:ln>
          <a:noFill/>
        </a:ln>
        <a:effectLst/>
      </c:spPr>
    </c:title>
    <c:autoTitleDeleted val="0"/>
    <c:plotArea>
      <c:layout>
        <c:manualLayout>
          <c:layoutTarget val="inner"/>
          <c:xMode val="edge"/>
          <c:yMode val="edge"/>
          <c:x val="0.11787468703381737"/>
          <c:y val="0.16465863306851491"/>
          <c:w val="0.77215512889013027"/>
          <c:h val="0.69158082329133574"/>
        </c:manualLayout>
      </c:layout>
      <c:scatterChart>
        <c:scatterStyle val="lineMarker"/>
        <c:varyColors val="0"/>
        <c:ser>
          <c:idx val="1"/>
          <c:order val="0"/>
          <c:tx>
            <c:strRef>
              <c:f>'C:\work\04.ETRobocon\04.検討資料\色識別\Data\Color\Yellow\[result_000053.xlsx]Sheet1'!$G$1</c:f>
              <c:strCache>
                <c:ptCount val="1"/>
                <c:pt idx="0">
                  <c:v>R</c:v>
                </c:pt>
              </c:strCache>
            </c:strRef>
          </c:tx>
          <c:spPr>
            <a:ln>
              <a:solidFill>
                <a:srgbClr val="FF0000"/>
              </a:solidFill>
            </a:ln>
          </c:spPr>
          <c:marker>
            <c:symbol val="none"/>
          </c:marker>
          <c:yVal>
            <c:numRef>
              <c:f>'C:\work\04.ETRobocon\04.検討資料\色識別\Data\Color\Yellow\[result_000053.xlsx]Sheet1'!$G$2:$G$1120</c:f>
              <c:numCache>
                <c:formatCode>General</c:formatCode>
                <c:ptCount val="1119"/>
                <c:pt idx="0">
                  <c:v>111</c:v>
                </c:pt>
                <c:pt idx="1">
                  <c:v>112</c:v>
                </c:pt>
                <c:pt idx="2">
                  <c:v>112</c:v>
                </c:pt>
                <c:pt idx="3">
                  <c:v>112</c:v>
                </c:pt>
                <c:pt idx="4">
                  <c:v>113</c:v>
                </c:pt>
                <c:pt idx="5">
                  <c:v>111</c:v>
                </c:pt>
                <c:pt idx="6">
                  <c:v>112</c:v>
                </c:pt>
                <c:pt idx="7">
                  <c:v>113</c:v>
                </c:pt>
                <c:pt idx="8">
                  <c:v>113</c:v>
                </c:pt>
                <c:pt idx="9">
                  <c:v>114</c:v>
                </c:pt>
                <c:pt idx="10">
                  <c:v>115</c:v>
                </c:pt>
                <c:pt idx="11">
                  <c:v>115</c:v>
                </c:pt>
                <c:pt idx="12">
                  <c:v>114</c:v>
                </c:pt>
                <c:pt idx="13">
                  <c:v>115</c:v>
                </c:pt>
                <c:pt idx="14">
                  <c:v>116</c:v>
                </c:pt>
                <c:pt idx="15">
                  <c:v>115</c:v>
                </c:pt>
                <c:pt idx="16">
                  <c:v>115</c:v>
                </c:pt>
                <c:pt idx="17">
                  <c:v>114</c:v>
                </c:pt>
                <c:pt idx="18">
                  <c:v>115</c:v>
                </c:pt>
                <c:pt idx="19">
                  <c:v>114</c:v>
                </c:pt>
                <c:pt idx="20">
                  <c:v>116</c:v>
                </c:pt>
                <c:pt idx="21">
                  <c:v>113</c:v>
                </c:pt>
                <c:pt idx="22">
                  <c:v>112</c:v>
                </c:pt>
                <c:pt idx="23">
                  <c:v>110</c:v>
                </c:pt>
                <c:pt idx="24">
                  <c:v>108</c:v>
                </c:pt>
                <c:pt idx="25">
                  <c:v>107</c:v>
                </c:pt>
                <c:pt idx="26">
                  <c:v>105</c:v>
                </c:pt>
                <c:pt idx="27">
                  <c:v>104</c:v>
                </c:pt>
                <c:pt idx="28">
                  <c:v>103</c:v>
                </c:pt>
                <c:pt idx="29">
                  <c:v>101</c:v>
                </c:pt>
                <c:pt idx="30">
                  <c:v>101</c:v>
                </c:pt>
                <c:pt idx="31">
                  <c:v>101</c:v>
                </c:pt>
                <c:pt idx="32">
                  <c:v>99</c:v>
                </c:pt>
                <c:pt idx="33">
                  <c:v>99</c:v>
                </c:pt>
                <c:pt idx="34">
                  <c:v>99</c:v>
                </c:pt>
                <c:pt idx="35">
                  <c:v>97</c:v>
                </c:pt>
                <c:pt idx="36">
                  <c:v>96</c:v>
                </c:pt>
                <c:pt idx="37">
                  <c:v>96</c:v>
                </c:pt>
                <c:pt idx="38">
                  <c:v>94</c:v>
                </c:pt>
                <c:pt idx="39">
                  <c:v>94</c:v>
                </c:pt>
                <c:pt idx="40">
                  <c:v>93</c:v>
                </c:pt>
                <c:pt idx="41">
                  <c:v>92</c:v>
                </c:pt>
                <c:pt idx="42">
                  <c:v>93</c:v>
                </c:pt>
                <c:pt idx="43">
                  <c:v>92</c:v>
                </c:pt>
                <c:pt idx="44">
                  <c:v>91</c:v>
                </c:pt>
                <c:pt idx="45">
                  <c:v>92</c:v>
                </c:pt>
                <c:pt idx="46">
                  <c:v>92</c:v>
                </c:pt>
                <c:pt idx="47">
                  <c:v>92</c:v>
                </c:pt>
                <c:pt idx="48">
                  <c:v>92</c:v>
                </c:pt>
                <c:pt idx="49">
                  <c:v>94</c:v>
                </c:pt>
                <c:pt idx="50">
                  <c:v>90</c:v>
                </c:pt>
                <c:pt idx="51">
                  <c:v>90</c:v>
                </c:pt>
                <c:pt idx="52">
                  <c:v>91</c:v>
                </c:pt>
                <c:pt idx="53">
                  <c:v>92</c:v>
                </c:pt>
                <c:pt idx="54">
                  <c:v>92</c:v>
                </c:pt>
                <c:pt idx="55">
                  <c:v>92</c:v>
                </c:pt>
                <c:pt idx="56">
                  <c:v>92</c:v>
                </c:pt>
                <c:pt idx="57">
                  <c:v>92</c:v>
                </c:pt>
                <c:pt idx="58">
                  <c:v>92</c:v>
                </c:pt>
                <c:pt idx="59">
                  <c:v>93</c:v>
                </c:pt>
                <c:pt idx="60">
                  <c:v>94</c:v>
                </c:pt>
                <c:pt idx="61">
                  <c:v>93</c:v>
                </c:pt>
                <c:pt idx="62">
                  <c:v>92</c:v>
                </c:pt>
                <c:pt idx="63">
                  <c:v>94</c:v>
                </c:pt>
                <c:pt idx="64">
                  <c:v>92</c:v>
                </c:pt>
                <c:pt idx="65">
                  <c:v>95</c:v>
                </c:pt>
                <c:pt idx="66">
                  <c:v>95</c:v>
                </c:pt>
                <c:pt idx="67">
                  <c:v>94</c:v>
                </c:pt>
                <c:pt idx="68">
                  <c:v>95</c:v>
                </c:pt>
                <c:pt idx="69">
                  <c:v>96</c:v>
                </c:pt>
                <c:pt idx="70">
                  <c:v>94</c:v>
                </c:pt>
                <c:pt idx="71">
                  <c:v>97</c:v>
                </c:pt>
                <c:pt idx="72">
                  <c:v>97</c:v>
                </c:pt>
                <c:pt idx="73">
                  <c:v>97</c:v>
                </c:pt>
                <c:pt idx="74">
                  <c:v>97</c:v>
                </c:pt>
                <c:pt idx="75">
                  <c:v>97</c:v>
                </c:pt>
                <c:pt idx="76">
                  <c:v>97</c:v>
                </c:pt>
                <c:pt idx="77">
                  <c:v>97</c:v>
                </c:pt>
                <c:pt idx="78">
                  <c:v>97</c:v>
                </c:pt>
                <c:pt idx="79">
                  <c:v>98</c:v>
                </c:pt>
                <c:pt idx="80">
                  <c:v>97</c:v>
                </c:pt>
                <c:pt idx="81">
                  <c:v>98</c:v>
                </c:pt>
                <c:pt idx="82">
                  <c:v>98</c:v>
                </c:pt>
                <c:pt idx="83">
                  <c:v>99</c:v>
                </c:pt>
                <c:pt idx="84">
                  <c:v>100</c:v>
                </c:pt>
                <c:pt idx="85">
                  <c:v>99</c:v>
                </c:pt>
                <c:pt idx="86">
                  <c:v>98</c:v>
                </c:pt>
                <c:pt idx="87">
                  <c:v>98</c:v>
                </c:pt>
                <c:pt idx="88">
                  <c:v>98</c:v>
                </c:pt>
                <c:pt idx="89">
                  <c:v>100</c:v>
                </c:pt>
                <c:pt idx="90">
                  <c:v>100</c:v>
                </c:pt>
                <c:pt idx="91">
                  <c:v>99</c:v>
                </c:pt>
                <c:pt idx="92">
                  <c:v>100</c:v>
                </c:pt>
                <c:pt idx="93">
                  <c:v>100</c:v>
                </c:pt>
                <c:pt idx="94">
                  <c:v>100</c:v>
                </c:pt>
                <c:pt idx="95">
                  <c:v>100</c:v>
                </c:pt>
                <c:pt idx="96">
                  <c:v>100</c:v>
                </c:pt>
                <c:pt idx="97">
                  <c:v>102</c:v>
                </c:pt>
                <c:pt idx="98">
                  <c:v>99</c:v>
                </c:pt>
                <c:pt idx="99">
                  <c:v>101</c:v>
                </c:pt>
                <c:pt idx="100">
                  <c:v>100</c:v>
                </c:pt>
                <c:pt idx="101">
                  <c:v>100</c:v>
                </c:pt>
                <c:pt idx="102">
                  <c:v>102</c:v>
                </c:pt>
                <c:pt idx="103">
                  <c:v>100</c:v>
                </c:pt>
                <c:pt idx="104">
                  <c:v>102</c:v>
                </c:pt>
                <c:pt idx="105">
                  <c:v>101</c:v>
                </c:pt>
                <c:pt idx="106">
                  <c:v>101</c:v>
                </c:pt>
                <c:pt idx="107">
                  <c:v>102</c:v>
                </c:pt>
                <c:pt idx="108">
                  <c:v>103</c:v>
                </c:pt>
                <c:pt idx="109">
                  <c:v>104</c:v>
                </c:pt>
                <c:pt idx="110">
                  <c:v>103</c:v>
                </c:pt>
                <c:pt idx="111">
                  <c:v>103</c:v>
                </c:pt>
                <c:pt idx="112">
                  <c:v>102</c:v>
                </c:pt>
                <c:pt idx="113">
                  <c:v>103</c:v>
                </c:pt>
                <c:pt idx="114">
                  <c:v>105</c:v>
                </c:pt>
                <c:pt idx="115">
                  <c:v>104</c:v>
                </c:pt>
                <c:pt idx="116">
                  <c:v>105</c:v>
                </c:pt>
                <c:pt idx="117">
                  <c:v>104</c:v>
                </c:pt>
                <c:pt idx="118">
                  <c:v>104</c:v>
                </c:pt>
                <c:pt idx="119">
                  <c:v>105</c:v>
                </c:pt>
                <c:pt idx="120">
                  <c:v>105</c:v>
                </c:pt>
                <c:pt idx="121">
                  <c:v>107</c:v>
                </c:pt>
                <c:pt idx="122">
                  <c:v>107</c:v>
                </c:pt>
                <c:pt idx="123">
                  <c:v>108</c:v>
                </c:pt>
                <c:pt idx="124">
                  <c:v>108</c:v>
                </c:pt>
                <c:pt idx="125">
                  <c:v>110</c:v>
                </c:pt>
                <c:pt idx="126">
                  <c:v>110</c:v>
                </c:pt>
                <c:pt idx="127">
                  <c:v>110</c:v>
                </c:pt>
                <c:pt idx="128">
                  <c:v>111</c:v>
                </c:pt>
                <c:pt idx="129">
                  <c:v>112</c:v>
                </c:pt>
                <c:pt idx="130">
                  <c:v>111</c:v>
                </c:pt>
                <c:pt idx="131">
                  <c:v>113</c:v>
                </c:pt>
                <c:pt idx="132">
                  <c:v>112</c:v>
                </c:pt>
                <c:pt idx="133">
                  <c:v>112</c:v>
                </c:pt>
                <c:pt idx="134">
                  <c:v>113</c:v>
                </c:pt>
                <c:pt idx="135">
                  <c:v>112</c:v>
                </c:pt>
                <c:pt idx="136">
                  <c:v>113</c:v>
                </c:pt>
                <c:pt idx="137">
                  <c:v>113</c:v>
                </c:pt>
                <c:pt idx="138">
                  <c:v>114</c:v>
                </c:pt>
                <c:pt idx="139">
                  <c:v>114</c:v>
                </c:pt>
                <c:pt idx="140">
                  <c:v>113</c:v>
                </c:pt>
                <c:pt idx="141">
                  <c:v>112</c:v>
                </c:pt>
                <c:pt idx="142">
                  <c:v>113</c:v>
                </c:pt>
                <c:pt idx="143">
                  <c:v>114</c:v>
                </c:pt>
                <c:pt idx="144">
                  <c:v>113</c:v>
                </c:pt>
                <c:pt idx="145">
                  <c:v>112</c:v>
                </c:pt>
                <c:pt idx="146">
                  <c:v>112</c:v>
                </c:pt>
                <c:pt idx="147">
                  <c:v>111</c:v>
                </c:pt>
                <c:pt idx="148">
                  <c:v>111</c:v>
                </c:pt>
                <c:pt idx="149">
                  <c:v>112</c:v>
                </c:pt>
                <c:pt idx="150">
                  <c:v>109</c:v>
                </c:pt>
                <c:pt idx="151">
                  <c:v>109</c:v>
                </c:pt>
                <c:pt idx="152">
                  <c:v>107</c:v>
                </c:pt>
                <c:pt idx="153">
                  <c:v>106</c:v>
                </c:pt>
                <c:pt idx="154">
                  <c:v>106</c:v>
                </c:pt>
                <c:pt idx="155">
                  <c:v>105</c:v>
                </c:pt>
                <c:pt idx="156">
                  <c:v>103</c:v>
                </c:pt>
                <c:pt idx="157">
                  <c:v>103</c:v>
                </c:pt>
                <c:pt idx="158">
                  <c:v>103</c:v>
                </c:pt>
                <c:pt idx="159">
                  <c:v>102</c:v>
                </c:pt>
                <c:pt idx="160">
                  <c:v>101</c:v>
                </c:pt>
                <c:pt idx="161">
                  <c:v>101</c:v>
                </c:pt>
                <c:pt idx="162">
                  <c:v>100</c:v>
                </c:pt>
                <c:pt idx="163">
                  <c:v>100</c:v>
                </c:pt>
                <c:pt idx="164">
                  <c:v>99</c:v>
                </c:pt>
                <c:pt idx="165">
                  <c:v>97</c:v>
                </c:pt>
                <c:pt idx="166">
                  <c:v>97</c:v>
                </c:pt>
                <c:pt idx="167">
                  <c:v>97</c:v>
                </c:pt>
                <c:pt idx="168">
                  <c:v>96</c:v>
                </c:pt>
                <c:pt idx="169">
                  <c:v>96</c:v>
                </c:pt>
                <c:pt idx="170">
                  <c:v>95</c:v>
                </c:pt>
                <c:pt idx="171">
                  <c:v>95</c:v>
                </c:pt>
                <c:pt idx="172">
                  <c:v>95</c:v>
                </c:pt>
                <c:pt idx="173">
                  <c:v>95</c:v>
                </c:pt>
                <c:pt idx="174">
                  <c:v>94</c:v>
                </c:pt>
                <c:pt idx="175">
                  <c:v>93</c:v>
                </c:pt>
                <c:pt idx="176">
                  <c:v>94</c:v>
                </c:pt>
                <c:pt idx="177">
                  <c:v>94</c:v>
                </c:pt>
                <c:pt idx="178">
                  <c:v>94</c:v>
                </c:pt>
                <c:pt idx="179">
                  <c:v>95</c:v>
                </c:pt>
                <c:pt idx="180">
                  <c:v>94</c:v>
                </c:pt>
                <c:pt idx="181">
                  <c:v>94</c:v>
                </c:pt>
                <c:pt idx="182">
                  <c:v>94</c:v>
                </c:pt>
                <c:pt idx="183">
                  <c:v>95</c:v>
                </c:pt>
                <c:pt idx="184">
                  <c:v>94</c:v>
                </c:pt>
                <c:pt idx="185">
                  <c:v>96</c:v>
                </c:pt>
                <c:pt idx="186">
                  <c:v>96</c:v>
                </c:pt>
                <c:pt idx="187">
                  <c:v>96</c:v>
                </c:pt>
                <c:pt idx="188">
                  <c:v>97</c:v>
                </c:pt>
                <c:pt idx="189">
                  <c:v>97</c:v>
                </c:pt>
                <c:pt idx="190">
                  <c:v>97</c:v>
                </c:pt>
                <c:pt idx="191">
                  <c:v>98</c:v>
                </c:pt>
                <c:pt idx="192">
                  <c:v>98</c:v>
                </c:pt>
                <c:pt idx="193">
                  <c:v>99</c:v>
                </c:pt>
                <c:pt idx="194">
                  <c:v>98</c:v>
                </c:pt>
                <c:pt idx="195">
                  <c:v>98</c:v>
                </c:pt>
                <c:pt idx="196">
                  <c:v>100</c:v>
                </c:pt>
                <c:pt idx="197">
                  <c:v>99</c:v>
                </c:pt>
                <c:pt idx="198">
                  <c:v>100</c:v>
                </c:pt>
                <c:pt idx="199">
                  <c:v>100</c:v>
                </c:pt>
                <c:pt idx="200">
                  <c:v>99</c:v>
                </c:pt>
                <c:pt idx="201">
                  <c:v>101</c:v>
                </c:pt>
                <c:pt idx="202">
                  <c:v>100</c:v>
                </c:pt>
                <c:pt idx="203">
                  <c:v>101</c:v>
                </c:pt>
                <c:pt idx="204">
                  <c:v>101</c:v>
                </c:pt>
                <c:pt idx="205">
                  <c:v>101</c:v>
                </c:pt>
                <c:pt idx="206">
                  <c:v>102</c:v>
                </c:pt>
                <c:pt idx="207">
                  <c:v>102</c:v>
                </c:pt>
                <c:pt idx="208">
                  <c:v>101</c:v>
                </c:pt>
                <c:pt idx="209">
                  <c:v>103</c:v>
                </c:pt>
                <c:pt idx="210">
                  <c:v>103</c:v>
                </c:pt>
                <c:pt idx="211">
                  <c:v>101</c:v>
                </c:pt>
                <c:pt idx="212">
                  <c:v>103</c:v>
                </c:pt>
                <c:pt idx="213">
                  <c:v>103</c:v>
                </c:pt>
                <c:pt idx="214">
                  <c:v>102</c:v>
                </c:pt>
                <c:pt idx="215">
                  <c:v>102</c:v>
                </c:pt>
                <c:pt idx="216">
                  <c:v>103</c:v>
                </c:pt>
                <c:pt idx="217">
                  <c:v>103</c:v>
                </c:pt>
                <c:pt idx="218">
                  <c:v>103</c:v>
                </c:pt>
                <c:pt idx="219">
                  <c:v>103</c:v>
                </c:pt>
                <c:pt idx="220">
                  <c:v>103</c:v>
                </c:pt>
                <c:pt idx="221">
                  <c:v>104</c:v>
                </c:pt>
                <c:pt idx="222">
                  <c:v>103</c:v>
                </c:pt>
                <c:pt idx="223">
                  <c:v>102</c:v>
                </c:pt>
                <c:pt idx="224">
                  <c:v>104</c:v>
                </c:pt>
                <c:pt idx="225">
                  <c:v>105</c:v>
                </c:pt>
                <c:pt idx="226">
                  <c:v>102</c:v>
                </c:pt>
                <c:pt idx="227">
                  <c:v>104</c:v>
                </c:pt>
                <c:pt idx="228">
                  <c:v>103</c:v>
                </c:pt>
                <c:pt idx="229">
                  <c:v>104</c:v>
                </c:pt>
                <c:pt idx="230">
                  <c:v>103</c:v>
                </c:pt>
                <c:pt idx="231">
                  <c:v>103</c:v>
                </c:pt>
                <c:pt idx="232">
                  <c:v>103</c:v>
                </c:pt>
                <c:pt idx="233">
                  <c:v>104</c:v>
                </c:pt>
                <c:pt idx="234">
                  <c:v>104</c:v>
                </c:pt>
                <c:pt idx="235">
                  <c:v>104</c:v>
                </c:pt>
                <c:pt idx="236">
                  <c:v>104</c:v>
                </c:pt>
                <c:pt idx="237">
                  <c:v>104</c:v>
                </c:pt>
                <c:pt idx="238">
                  <c:v>103</c:v>
                </c:pt>
                <c:pt idx="239">
                  <c:v>103</c:v>
                </c:pt>
                <c:pt idx="240">
                  <c:v>104</c:v>
                </c:pt>
                <c:pt idx="241">
                  <c:v>103</c:v>
                </c:pt>
                <c:pt idx="242">
                  <c:v>105</c:v>
                </c:pt>
                <c:pt idx="243">
                  <c:v>104</c:v>
                </c:pt>
                <c:pt idx="244">
                  <c:v>103</c:v>
                </c:pt>
                <c:pt idx="245">
                  <c:v>105</c:v>
                </c:pt>
                <c:pt idx="246">
                  <c:v>103</c:v>
                </c:pt>
                <c:pt idx="247">
                  <c:v>104</c:v>
                </c:pt>
                <c:pt idx="248">
                  <c:v>103</c:v>
                </c:pt>
                <c:pt idx="249">
                  <c:v>103</c:v>
                </c:pt>
                <c:pt idx="250">
                  <c:v>102</c:v>
                </c:pt>
                <c:pt idx="251">
                  <c:v>102</c:v>
                </c:pt>
                <c:pt idx="252">
                  <c:v>102</c:v>
                </c:pt>
                <c:pt idx="253">
                  <c:v>102</c:v>
                </c:pt>
                <c:pt idx="254">
                  <c:v>101</c:v>
                </c:pt>
                <c:pt idx="255">
                  <c:v>100</c:v>
                </c:pt>
                <c:pt idx="256">
                  <c:v>101</c:v>
                </c:pt>
                <c:pt idx="257">
                  <c:v>102</c:v>
                </c:pt>
                <c:pt idx="258">
                  <c:v>102</c:v>
                </c:pt>
                <c:pt idx="259">
                  <c:v>101</c:v>
                </c:pt>
                <c:pt idx="260">
                  <c:v>102</c:v>
                </c:pt>
                <c:pt idx="261">
                  <c:v>101</c:v>
                </c:pt>
                <c:pt idx="262">
                  <c:v>101</c:v>
                </c:pt>
                <c:pt idx="263">
                  <c:v>102</c:v>
                </c:pt>
                <c:pt idx="264">
                  <c:v>101</c:v>
                </c:pt>
                <c:pt idx="265">
                  <c:v>100</c:v>
                </c:pt>
                <c:pt idx="266">
                  <c:v>101</c:v>
                </c:pt>
                <c:pt idx="267">
                  <c:v>100</c:v>
                </c:pt>
                <c:pt idx="268">
                  <c:v>100</c:v>
                </c:pt>
                <c:pt idx="269">
                  <c:v>100</c:v>
                </c:pt>
                <c:pt idx="270">
                  <c:v>99</c:v>
                </c:pt>
                <c:pt idx="271">
                  <c:v>99</c:v>
                </c:pt>
                <c:pt idx="272">
                  <c:v>97</c:v>
                </c:pt>
                <c:pt idx="273">
                  <c:v>98</c:v>
                </c:pt>
                <c:pt idx="274">
                  <c:v>99</c:v>
                </c:pt>
                <c:pt idx="275">
                  <c:v>98</c:v>
                </c:pt>
                <c:pt idx="276">
                  <c:v>97</c:v>
                </c:pt>
                <c:pt idx="277">
                  <c:v>96</c:v>
                </c:pt>
                <c:pt idx="278">
                  <c:v>98</c:v>
                </c:pt>
                <c:pt idx="279">
                  <c:v>97</c:v>
                </c:pt>
                <c:pt idx="280">
                  <c:v>97</c:v>
                </c:pt>
                <c:pt idx="281">
                  <c:v>96</c:v>
                </c:pt>
                <c:pt idx="282">
                  <c:v>95</c:v>
                </c:pt>
                <c:pt idx="283">
                  <c:v>94</c:v>
                </c:pt>
                <c:pt idx="284">
                  <c:v>94</c:v>
                </c:pt>
                <c:pt idx="285">
                  <c:v>94</c:v>
                </c:pt>
                <c:pt idx="286">
                  <c:v>93</c:v>
                </c:pt>
                <c:pt idx="287">
                  <c:v>93</c:v>
                </c:pt>
                <c:pt idx="288">
                  <c:v>93</c:v>
                </c:pt>
                <c:pt idx="289">
                  <c:v>92</c:v>
                </c:pt>
                <c:pt idx="290">
                  <c:v>92</c:v>
                </c:pt>
                <c:pt idx="291">
                  <c:v>92</c:v>
                </c:pt>
                <c:pt idx="292">
                  <c:v>92</c:v>
                </c:pt>
                <c:pt idx="293">
                  <c:v>93</c:v>
                </c:pt>
                <c:pt idx="294">
                  <c:v>92</c:v>
                </c:pt>
                <c:pt idx="295">
                  <c:v>92</c:v>
                </c:pt>
                <c:pt idx="296">
                  <c:v>92</c:v>
                </c:pt>
                <c:pt idx="297">
                  <c:v>93</c:v>
                </c:pt>
                <c:pt idx="298">
                  <c:v>92</c:v>
                </c:pt>
                <c:pt idx="299">
                  <c:v>92</c:v>
                </c:pt>
                <c:pt idx="300">
                  <c:v>92</c:v>
                </c:pt>
                <c:pt idx="301">
                  <c:v>92</c:v>
                </c:pt>
                <c:pt idx="302">
                  <c:v>93</c:v>
                </c:pt>
                <c:pt idx="303">
                  <c:v>93</c:v>
                </c:pt>
                <c:pt idx="304">
                  <c:v>93</c:v>
                </c:pt>
                <c:pt idx="305">
                  <c:v>93</c:v>
                </c:pt>
                <c:pt idx="306">
                  <c:v>94</c:v>
                </c:pt>
                <c:pt idx="307">
                  <c:v>93</c:v>
                </c:pt>
                <c:pt idx="308">
                  <c:v>94</c:v>
                </c:pt>
                <c:pt idx="309">
                  <c:v>94</c:v>
                </c:pt>
                <c:pt idx="310">
                  <c:v>94</c:v>
                </c:pt>
                <c:pt idx="311">
                  <c:v>95</c:v>
                </c:pt>
                <c:pt idx="312">
                  <c:v>95</c:v>
                </c:pt>
                <c:pt idx="313">
                  <c:v>95</c:v>
                </c:pt>
                <c:pt idx="314">
                  <c:v>96</c:v>
                </c:pt>
                <c:pt idx="315">
                  <c:v>97</c:v>
                </c:pt>
                <c:pt idx="316">
                  <c:v>96</c:v>
                </c:pt>
                <c:pt idx="317">
                  <c:v>97</c:v>
                </c:pt>
                <c:pt idx="318">
                  <c:v>96</c:v>
                </c:pt>
                <c:pt idx="319">
                  <c:v>96</c:v>
                </c:pt>
                <c:pt idx="320">
                  <c:v>98</c:v>
                </c:pt>
                <c:pt idx="321">
                  <c:v>99</c:v>
                </c:pt>
                <c:pt idx="322">
                  <c:v>97</c:v>
                </c:pt>
                <c:pt idx="323">
                  <c:v>98</c:v>
                </c:pt>
                <c:pt idx="324">
                  <c:v>98</c:v>
                </c:pt>
                <c:pt idx="325">
                  <c:v>99</c:v>
                </c:pt>
                <c:pt idx="326">
                  <c:v>98</c:v>
                </c:pt>
                <c:pt idx="327">
                  <c:v>99</c:v>
                </c:pt>
                <c:pt idx="328">
                  <c:v>99</c:v>
                </c:pt>
                <c:pt idx="329">
                  <c:v>99</c:v>
                </c:pt>
                <c:pt idx="330">
                  <c:v>99</c:v>
                </c:pt>
                <c:pt idx="331">
                  <c:v>100</c:v>
                </c:pt>
                <c:pt idx="332">
                  <c:v>99</c:v>
                </c:pt>
                <c:pt idx="333">
                  <c:v>99</c:v>
                </c:pt>
                <c:pt idx="334">
                  <c:v>99</c:v>
                </c:pt>
                <c:pt idx="335">
                  <c:v>100</c:v>
                </c:pt>
                <c:pt idx="336">
                  <c:v>100</c:v>
                </c:pt>
                <c:pt idx="337">
                  <c:v>100</c:v>
                </c:pt>
                <c:pt idx="338">
                  <c:v>99</c:v>
                </c:pt>
                <c:pt idx="339">
                  <c:v>100</c:v>
                </c:pt>
                <c:pt idx="340">
                  <c:v>100</c:v>
                </c:pt>
                <c:pt idx="341">
                  <c:v>99</c:v>
                </c:pt>
                <c:pt idx="342">
                  <c:v>100</c:v>
                </c:pt>
                <c:pt idx="343">
                  <c:v>100</c:v>
                </c:pt>
                <c:pt idx="344">
                  <c:v>101</c:v>
                </c:pt>
                <c:pt idx="345">
                  <c:v>101</c:v>
                </c:pt>
                <c:pt idx="346">
                  <c:v>101</c:v>
                </c:pt>
                <c:pt idx="347">
                  <c:v>101</c:v>
                </c:pt>
                <c:pt idx="348">
                  <c:v>101</c:v>
                </c:pt>
                <c:pt idx="349">
                  <c:v>102</c:v>
                </c:pt>
                <c:pt idx="350">
                  <c:v>101</c:v>
                </c:pt>
                <c:pt idx="351">
                  <c:v>102</c:v>
                </c:pt>
                <c:pt idx="352">
                  <c:v>102</c:v>
                </c:pt>
                <c:pt idx="353">
                  <c:v>101</c:v>
                </c:pt>
                <c:pt idx="354">
                  <c:v>101</c:v>
                </c:pt>
                <c:pt idx="355">
                  <c:v>103</c:v>
                </c:pt>
                <c:pt idx="356">
                  <c:v>102</c:v>
                </c:pt>
                <c:pt idx="357">
                  <c:v>102</c:v>
                </c:pt>
                <c:pt idx="358">
                  <c:v>101</c:v>
                </c:pt>
                <c:pt idx="359">
                  <c:v>103</c:v>
                </c:pt>
                <c:pt idx="360">
                  <c:v>101</c:v>
                </c:pt>
                <c:pt idx="361">
                  <c:v>102</c:v>
                </c:pt>
                <c:pt idx="362">
                  <c:v>103</c:v>
                </c:pt>
                <c:pt idx="363">
                  <c:v>101</c:v>
                </c:pt>
                <c:pt idx="364">
                  <c:v>101</c:v>
                </c:pt>
                <c:pt idx="365">
                  <c:v>101</c:v>
                </c:pt>
                <c:pt idx="366">
                  <c:v>100</c:v>
                </c:pt>
                <c:pt idx="367">
                  <c:v>99</c:v>
                </c:pt>
                <c:pt idx="368">
                  <c:v>100</c:v>
                </c:pt>
                <c:pt idx="369">
                  <c:v>99</c:v>
                </c:pt>
                <c:pt idx="370">
                  <c:v>100</c:v>
                </c:pt>
                <c:pt idx="371">
                  <c:v>99</c:v>
                </c:pt>
                <c:pt idx="372">
                  <c:v>99</c:v>
                </c:pt>
                <c:pt idx="373">
                  <c:v>99</c:v>
                </c:pt>
                <c:pt idx="374">
                  <c:v>99</c:v>
                </c:pt>
                <c:pt idx="375">
                  <c:v>99</c:v>
                </c:pt>
                <c:pt idx="376">
                  <c:v>97</c:v>
                </c:pt>
                <c:pt idx="377">
                  <c:v>99</c:v>
                </c:pt>
                <c:pt idx="378">
                  <c:v>98</c:v>
                </c:pt>
                <c:pt idx="379">
                  <c:v>99</c:v>
                </c:pt>
                <c:pt idx="380">
                  <c:v>99</c:v>
                </c:pt>
                <c:pt idx="381">
                  <c:v>99</c:v>
                </c:pt>
                <c:pt idx="382">
                  <c:v>99</c:v>
                </c:pt>
                <c:pt idx="383">
                  <c:v>99</c:v>
                </c:pt>
                <c:pt idx="384">
                  <c:v>99</c:v>
                </c:pt>
                <c:pt idx="385">
                  <c:v>100</c:v>
                </c:pt>
                <c:pt idx="386">
                  <c:v>99</c:v>
                </c:pt>
                <c:pt idx="387">
                  <c:v>99</c:v>
                </c:pt>
                <c:pt idx="388">
                  <c:v>100</c:v>
                </c:pt>
                <c:pt idx="389">
                  <c:v>99</c:v>
                </c:pt>
                <c:pt idx="390">
                  <c:v>99</c:v>
                </c:pt>
                <c:pt idx="391">
                  <c:v>100</c:v>
                </c:pt>
                <c:pt idx="392">
                  <c:v>100</c:v>
                </c:pt>
                <c:pt idx="393">
                  <c:v>99</c:v>
                </c:pt>
                <c:pt idx="394">
                  <c:v>100</c:v>
                </c:pt>
                <c:pt idx="395">
                  <c:v>98</c:v>
                </c:pt>
                <c:pt idx="396">
                  <c:v>99</c:v>
                </c:pt>
                <c:pt idx="397">
                  <c:v>100</c:v>
                </c:pt>
                <c:pt idx="398">
                  <c:v>99</c:v>
                </c:pt>
                <c:pt idx="399">
                  <c:v>98</c:v>
                </c:pt>
                <c:pt idx="400">
                  <c:v>100</c:v>
                </c:pt>
                <c:pt idx="401">
                  <c:v>98</c:v>
                </c:pt>
                <c:pt idx="402">
                  <c:v>100</c:v>
                </c:pt>
                <c:pt idx="403">
                  <c:v>99</c:v>
                </c:pt>
                <c:pt idx="404">
                  <c:v>100</c:v>
                </c:pt>
                <c:pt idx="405">
                  <c:v>100</c:v>
                </c:pt>
                <c:pt idx="406">
                  <c:v>101</c:v>
                </c:pt>
                <c:pt idx="407">
                  <c:v>102</c:v>
                </c:pt>
                <c:pt idx="408">
                  <c:v>101</c:v>
                </c:pt>
                <c:pt idx="409">
                  <c:v>103</c:v>
                </c:pt>
                <c:pt idx="410">
                  <c:v>102</c:v>
                </c:pt>
                <c:pt idx="411">
                  <c:v>101</c:v>
                </c:pt>
                <c:pt idx="412">
                  <c:v>102</c:v>
                </c:pt>
                <c:pt idx="413">
                  <c:v>103</c:v>
                </c:pt>
                <c:pt idx="414">
                  <c:v>103</c:v>
                </c:pt>
                <c:pt idx="415">
                  <c:v>102</c:v>
                </c:pt>
                <c:pt idx="416">
                  <c:v>103</c:v>
                </c:pt>
                <c:pt idx="417">
                  <c:v>103</c:v>
                </c:pt>
                <c:pt idx="418">
                  <c:v>102</c:v>
                </c:pt>
                <c:pt idx="419">
                  <c:v>103</c:v>
                </c:pt>
                <c:pt idx="420">
                  <c:v>103</c:v>
                </c:pt>
                <c:pt idx="421">
                  <c:v>104</c:v>
                </c:pt>
                <c:pt idx="422">
                  <c:v>102</c:v>
                </c:pt>
                <c:pt idx="423">
                  <c:v>103</c:v>
                </c:pt>
                <c:pt idx="424">
                  <c:v>102</c:v>
                </c:pt>
                <c:pt idx="425">
                  <c:v>101</c:v>
                </c:pt>
                <c:pt idx="426">
                  <c:v>102</c:v>
                </c:pt>
                <c:pt idx="427">
                  <c:v>103</c:v>
                </c:pt>
                <c:pt idx="428">
                  <c:v>103</c:v>
                </c:pt>
                <c:pt idx="429">
                  <c:v>104</c:v>
                </c:pt>
                <c:pt idx="430">
                  <c:v>103</c:v>
                </c:pt>
                <c:pt idx="431">
                  <c:v>101</c:v>
                </c:pt>
                <c:pt idx="432">
                  <c:v>105</c:v>
                </c:pt>
                <c:pt idx="433">
                  <c:v>103</c:v>
                </c:pt>
                <c:pt idx="434">
                  <c:v>103</c:v>
                </c:pt>
                <c:pt idx="435">
                  <c:v>104</c:v>
                </c:pt>
                <c:pt idx="436">
                  <c:v>103</c:v>
                </c:pt>
                <c:pt idx="437">
                  <c:v>102</c:v>
                </c:pt>
                <c:pt idx="438">
                  <c:v>102</c:v>
                </c:pt>
                <c:pt idx="439">
                  <c:v>103</c:v>
                </c:pt>
                <c:pt idx="440">
                  <c:v>102</c:v>
                </c:pt>
                <c:pt idx="441">
                  <c:v>102</c:v>
                </c:pt>
                <c:pt idx="442">
                  <c:v>102</c:v>
                </c:pt>
                <c:pt idx="443">
                  <c:v>103</c:v>
                </c:pt>
                <c:pt idx="444">
                  <c:v>102</c:v>
                </c:pt>
                <c:pt idx="445">
                  <c:v>104</c:v>
                </c:pt>
                <c:pt idx="446">
                  <c:v>103</c:v>
                </c:pt>
                <c:pt idx="447">
                  <c:v>104</c:v>
                </c:pt>
                <c:pt idx="448">
                  <c:v>102</c:v>
                </c:pt>
                <c:pt idx="449">
                  <c:v>104</c:v>
                </c:pt>
                <c:pt idx="450">
                  <c:v>103</c:v>
                </c:pt>
                <c:pt idx="451">
                  <c:v>103</c:v>
                </c:pt>
                <c:pt idx="452">
                  <c:v>104</c:v>
                </c:pt>
                <c:pt idx="453">
                  <c:v>103</c:v>
                </c:pt>
                <c:pt idx="454">
                  <c:v>104</c:v>
                </c:pt>
                <c:pt idx="455">
                  <c:v>106</c:v>
                </c:pt>
                <c:pt idx="456">
                  <c:v>105</c:v>
                </c:pt>
                <c:pt idx="457">
                  <c:v>107</c:v>
                </c:pt>
                <c:pt idx="458">
                  <c:v>106</c:v>
                </c:pt>
                <c:pt idx="459">
                  <c:v>106</c:v>
                </c:pt>
                <c:pt idx="460">
                  <c:v>107</c:v>
                </c:pt>
                <c:pt idx="461">
                  <c:v>106</c:v>
                </c:pt>
                <c:pt idx="462">
                  <c:v>108</c:v>
                </c:pt>
                <c:pt idx="463">
                  <c:v>108</c:v>
                </c:pt>
                <c:pt idx="464">
                  <c:v>108</c:v>
                </c:pt>
                <c:pt idx="465">
                  <c:v>108</c:v>
                </c:pt>
                <c:pt idx="466">
                  <c:v>109</c:v>
                </c:pt>
                <c:pt idx="467">
                  <c:v>110</c:v>
                </c:pt>
                <c:pt idx="468">
                  <c:v>110</c:v>
                </c:pt>
                <c:pt idx="469">
                  <c:v>112</c:v>
                </c:pt>
                <c:pt idx="470">
                  <c:v>112</c:v>
                </c:pt>
                <c:pt idx="471">
                  <c:v>114</c:v>
                </c:pt>
                <c:pt idx="472">
                  <c:v>113</c:v>
                </c:pt>
                <c:pt idx="473">
                  <c:v>114</c:v>
                </c:pt>
                <c:pt idx="474">
                  <c:v>116</c:v>
                </c:pt>
                <c:pt idx="475">
                  <c:v>116</c:v>
                </c:pt>
                <c:pt idx="476">
                  <c:v>117</c:v>
                </c:pt>
                <c:pt idx="477">
                  <c:v>117</c:v>
                </c:pt>
                <c:pt idx="478">
                  <c:v>118</c:v>
                </c:pt>
                <c:pt idx="479">
                  <c:v>120</c:v>
                </c:pt>
                <c:pt idx="480">
                  <c:v>121</c:v>
                </c:pt>
                <c:pt idx="481">
                  <c:v>122</c:v>
                </c:pt>
                <c:pt idx="482">
                  <c:v>124</c:v>
                </c:pt>
                <c:pt idx="483">
                  <c:v>125</c:v>
                </c:pt>
                <c:pt idx="484">
                  <c:v>125</c:v>
                </c:pt>
                <c:pt idx="485">
                  <c:v>128</c:v>
                </c:pt>
                <c:pt idx="486">
                  <c:v>131</c:v>
                </c:pt>
                <c:pt idx="487">
                  <c:v>132</c:v>
                </c:pt>
                <c:pt idx="488">
                  <c:v>134</c:v>
                </c:pt>
                <c:pt idx="489">
                  <c:v>138</c:v>
                </c:pt>
                <c:pt idx="490">
                  <c:v>139</c:v>
                </c:pt>
                <c:pt idx="491">
                  <c:v>142</c:v>
                </c:pt>
                <c:pt idx="492">
                  <c:v>145</c:v>
                </c:pt>
                <c:pt idx="493">
                  <c:v>148</c:v>
                </c:pt>
                <c:pt idx="494">
                  <c:v>152</c:v>
                </c:pt>
                <c:pt idx="495">
                  <c:v>151</c:v>
                </c:pt>
                <c:pt idx="496">
                  <c:v>154</c:v>
                </c:pt>
                <c:pt idx="497">
                  <c:v>155</c:v>
                </c:pt>
                <c:pt idx="498">
                  <c:v>157</c:v>
                </c:pt>
                <c:pt idx="499">
                  <c:v>156</c:v>
                </c:pt>
                <c:pt idx="500">
                  <c:v>155</c:v>
                </c:pt>
                <c:pt idx="501">
                  <c:v>153</c:v>
                </c:pt>
                <c:pt idx="502">
                  <c:v>153</c:v>
                </c:pt>
                <c:pt idx="503">
                  <c:v>153</c:v>
                </c:pt>
                <c:pt idx="504">
                  <c:v>153</c:v>
                </c:pt>
                <c:pt idx="505">
                  <c:v>152</c:v>
                </c:pt>
                <c:pt idx="506">
                  <c:v>150</c:v>
                </c:pt>
                <c:pt idx="507">
                  <c:v>150</c:v>
                </c:pt>
                <c:pt idx="508">
                  <c:v>148</c:v>
                </c:pt>
                <c:pt idx="509">
                  <c:v>147</c:v>
                </c:pt>
                <c:pt idx="510">
                  <c:v>144</c:v>
                </c:pt>
                <c:pt idx="511">
                  <c:v>143</c:v>
                </c:pt>
                <c:pt idx="512">
                  <c:v>140</c:v>
                </c:pt>
                <c:pt idx="513">
                  <c:v>139</c:v>
                </c:pt>
                <c:pt idx="514">
                  <c:v>135</c:v>
                </c:pt>
                <c:pt idx="515">
                  <c:v>135</c:v>
                </c:pt>
                <c:pt idx="516">
                  <c:v>135</c:v>
                </c:pt>
                <c:pt idx="517">
                  <c:v>133</c:v>
                </c:pt>
                <c:pt idx="518">
                  <c:v>133</c:v>
                </c:pt>
                <c:pt idx="519">
                  <c:v>133</c:v>
                </c:pt>
                <c:pt idx="520">
                  <c:v>130</c:v>
                </c:pt>
                <c:pt idx="521">
                  <c:v>130</c:v>
                </c:pt>
                <c:pt idx="522">
                  <c:v>130</c:v>
                </c:pt>
                <c:pt idx="523">
                  <c:v>126</c:v>
                </c:pt>
                <c:pt idx="524">
                  <c:v>125</c:v>
                </c:pt>
                <c:pt idx="525">
                  <c:v>125</c:v>
                </c:pt>
                <c:pt idx="526">
                  <c:v>124</c:v>
                </c:pt>
                <c:pt idx="527">
                  <c:v>123</c:v>
                </c:pt>
                <c:pt idx="528">
                  <c:v>124</c:v>
                </c:pt>
                <c:pt idx="529">
                  <c:v>122</c:v>
                </c:pt>
                <c:pt idx="530">
                  <c:v>121</c:v>
                </c:pt>
                <c:pt idx="531">
                  <c:v>121</c:v>
                </c:pt>
                <c:pt idx="532">
                  <c:v>121</c:v>
                </c:pt>
                <c:pt idx="533">
                  <c:v>122</c:v>
                </c:pt>
                <c:pt idx="534">
                  <c:v>121</c:v>
                </c:pt>
                <c:pt idx="535">
                  <c:v>121</c:v>
                </c:pt>
                <c:pt idx="536">
                  <c:v>120</c:v>
                </c:pt>
                <c:pt idx="537">
                  <c:v>119</c:v>
                </c:pt>
                <c:pt idx="538">
                  <c:v>119</c:v>
                </c:pt>
                <c:pt idx="539">
                  <c:v>119</c:v>
                </c:pt>
                <c:pt idx="540">
                  <c:v>120</c:v>
                </c:pt>
                <c:pt idx="541">
                  <c:v>117</c:v>
                </c:pt>
                <c:pt idx="542">
                  <c:v>117</c:v>
                </c:pt>
                <c:pt idx="543">
                  <c:v>118</c:v>
                </c:pt>
                <c:pt idx="544">
                  <c:v>116</c:v>
                </c:pt>
                <c:pt idx="545">
                  <c:v>117</c:v>
                </c:pt>
                <c:pt idx="546">
                  <c:v>116</c:v>
                </c:pt>
                <c:pt idx="547">
                  <c:v>116</c:v>
                </c:pt>
                <c:pt idx="548">
                  <c:v>117</c:v>
                </c:pt>
                <c:pt idx="549">
                  <c:v>116</c:v>
                </c:pt>
                <c:pt idx="550">
                  <c:v>116</c:v>
                </c:pt>
                <c:pt idx="551">
                  <c:v>116</c:v>
                </c:pt>
                <c:pt idx="552">
                  <c:v>116</c:v>
                </c:pt>
                <c:pt idx="553">
                  <c:v>115</c:v>
                </c:pt>
                <c:pt idx="554">
                  <c:v>114</c:v>
                </c:pt>
                <c:pt idx="555">
                  <c:v>113</c:v>
                </c:pt>
                <c:pt idx="556">
                  <c:v>112</c:v>
                </c:pt>
                <c:pt idx="557">
                  <c:v>114</c:v>
                </c:pt>
              </c:numCache>
            </c:numRef>
          </c:yVal>
          <c:smooth val="0"/>
          <c:extLst>
            <c:ext xmlns:c16="http://schemas.microsoft.com/office/drawing/2014/chart" uri="{C3380CC4-5D6E-409C-BE32-E72D297353CC}">
              <c16:uniqueId val="{00000000-7CF1-4796-BFAD-E42112AC4A1A}"/>
            </c:ext>
          </c:extLst>
        </c:ser>
        <c:ser>
          <c:idx val="2"/>
          <c:order val="1"/>
          <c:tx>
            <c:strRef>
              <c:f>'C:\work\04.ETRobocon\04.検討資料\色識別\Data\Color\Yellow\[result_000053.xlsx]Sheet1'!$H$1</c:f>
              <c:strCache>
                <c:ptCount val="1"/>
                <c:pt idx="0">
                  <c:v>G</c:v>
                </c:pt>
              </c:strCache>
            </c:strRef>
          </c:tx>
          <c:spPr>
            <a:ln w="19050" cap="rnd">
              <a:solidFill>
                <a:srgbClr val="00B050"/>
              </a:solidFill>
              <a:round/>
            </a:ln>
            <a:effectLst/>
          </c:spPr>
          <c:marker>
            <c:symbol val="none"/>
          </c:marker>
          <c:yVal>
            <c:numRef>
              <c:f>'C:\work\04.ETRobocon\04.検討資料\色識別\Data\Color\Yellow\[result_000053.xlsx]Sheet1'!$H$2:$H$1120</c:f>
              <c:numCache>
                <c:formatCode>General</c:formatCode>
                <c:ptCount val="1119"/>
                <c:pt idx="0">
                  <c:v>110</c:v>
                </c:pt>
                <c:pt idx="1">
                  <c:v>110</c:v>
                </c:pt>
                <c:pt idx="2">
                  <c:v>109</c:v>
                </c:pt>
                <c:pt idx="3">
                  <c:v>110</c:v>
                </c:pt>
                <c:pt idx="4">
                  <c:v>111</c:v>
                </c:pt>
                <c:pt idx="5">
                  <c:v>110</c:v>
                </c:pt>
                <c:pt idx="6">
                  <c:v>110</c:v>
                </c:pt>
                <c:pt idx="7">
                  <c:v>111</c:v>
                </c:pt>
                <c:pt idx="8">
                  <c:v>111</c:v>
                </c:pt>
                <c:pt idx="9">
                  <c:v>112</c:v>
                </c:pt>
                <c:pt idx="10">
                  <c:v>113</c:v>
                </c:pt>
                <c:pt idx="11">
                  <c:v>112</c:v>
                </c:pt>
                <c:pt idx="12">
                  <c:v>112</c:v>
                </c:pt>
                <c:pt idx="13">
                  <c:v>113</c:v>
                </c:pt>
                <c:pt idx="14">
                  <c:v>113</c:v>
                </c:pt>
                <c:pt idx="15">
                  <c:v>113</c:v>
                </c:pt>
                <c:pt idx="16">
                  <c:v>113</c:v>
                </c:pt>
                <c:pt idx="17">
                  <c:v>113</c:v>
                </c:pt>
                <c:pt idx="18">
                  <c:v>113</c:v>
                </c:pt>
                <c:pt idx="19">
                  <c:v>112</c:v>
                </c:pt>
                <c:pt idx="20">
                  <c:v>113</c:v>
                </c:pt>
                <c:pt idx="21">
                  <c:v>111</c:v>
                </c:pt>
                <c:pt idx="22">
                  <c:v>109</c:v>
                </c:pt>
                <c:pt idx="23">
                  <c:v>109</c:v>
                </c:pt>
                <c:pt idx="24">
                  <c:v>106</c:v>
                </c:pt>
                <c:pt idx="25">
                  <c:v>104</c:v>
                </c:pt>
                <c:pt idx="26">
                  <c:v>104</c:v>
                </c:pt>
                <c:pt idx="27">
                  <c:v>102</c:v>
                </c:pt>
                <c:pt idx="28">
                  <c:v>101</c:v>
                </c:pt>
                <c:pt idx="29">
                  <c:v>99</c:v>
                </c:pt>
                <c:pt idx="30">
                  <c:v>99</c:v>
                </c:pt>
                <c:pt idx="31">
                  <c:v>99</c:v>
                </c:pt>
                <c:pt idx="32">
                  <c:v>98</c:v>
                </c:pt>
                <c:pt idx="33">
                  <c:v>97</c:v>
                </c:pt>
                <c:pt idx="34">
                  <c:v>96</c:v>
                </c:pt>
                <c:pt idx="35">
                  <c:v>94</c:v>
                </c:pt>
                <c:pt idx="36">
                  <c:v>94</c:v>
                </c:pt>
                <c:pt idx="37">
                  <c:v>94</c:v>
                </c:pt>
                <c:pt idx="38">
                  <c:v>92</c:v>
                </c:pt>
                <c:pt idx="39">
                  <c:v>92</c:v>
                </c:pt>
                <c:pt idx="40">
                  <c:v>90</c:v>
                </c:pt>
                <c:pt idx="41">
                  <c:v>90</c:v>
                </c:pt>
                <c:pt idx="42">
                  <c:v>92</c:v>
                </c:pt>
                <c:pt idx="43">
                  <c:v>90</c:v>
                </c:pt>
                <c:pt idx="44">
                  <c:v>90</c:v>
                </c:pt>
                <c:pt idx="45">
                  <c:v>90</c:v>
                </c:pt>
                <c:pt idx="46">
                  <c:v>89</c:v>
                </c:pt>
                <c:pt idx="47">
                  <c:v>90</c:v>
                </c:pt>
                <c:pt idx="48">
                  <c:v>90</c:v>
                </c:pt>
                <c:pt idx="49">
                  <c:v>90</c:v>
                </c:pt>
                <c:pt idx="50">
                  <c:v>88</c:v>
                </c:pt>
                <c:pt idx="51">
                  <c:v>88</c:v>
                </c:pt>
                <c:pt idx="52">
                  <c:v>88</c:v>
                </c:pt>
                <c:pt idx="53">
                  <c:v>90</c:v>
                </c:pt>
                <c:pt idx="54">
                  <c:v>90</c:v>
                </c:pt>
                <c:pt idx="55">
                  <c:v>90</c:v>
                </c:pt>
                <c:pt idx="56">
                  <c:v>90</c:v>
                </c:pt>
                <c:pt idx="57">
                  <c:v>89</c:v>
                </c:pt>
                <c:pt idx="58">
                  <c:v>89</c:v>
                </c:pt>
                <c:pt idx="59">
                  <c:v>91</c:v>
                </c:pt>
                <c:pt idx="60">
                  <c:v>91</c:v>
                </c:pt>
                <c:pt idx="61">
                  <c:v>90</c:v>
                </c:pt>
                <c:pt idx="62">
                  <c:v>91</c:v>
                </c:pt>
                <c:pt idx="63">
                  <c:v>91</c:v>
                </c:pt>
                <c:pt idx="64">
                  <c:v>91</c:v>
                </c:pt>
                <c:pt idx="65">
                  <c:v>93</c:v>
                </c:pt>
                <c:pt idx="66">
                  <c:v>92</c:v>
                </c:pt>
                <c:pt idx="67">
                  <c:v>92</c:v>
                </c:pt>
                <c:pt idx="68">
                  <c:v>93</c:v>
                </c:pt>
                <c:pt idx="69">
                  <c:v>93</c:v>
                </c:pt>
                <c:pt idx="70">
                  <c:v>93</c:v>
                </c:pt>
                <c:pt idx="71">
                  <c:v>95</c:v>
                </c:pt>
                <c:pt idx="72">
                  <c:v>95</c:v>
                </c:pt>
                <c:pt idx="73">
                  <c:v>93</c:v>
                </c:pt>
                <c:pt idx="74">
                  <c:v>95</c:v>
                </c:pt>
                <c:pt idx="75">
                  <c:v>94</c:v>
                </c:pt>
                <c:pt idx="76">
                  <c:v>94</c:v>
                </c:pt>
                <c:pt idx="77">
                  <c:v>95</c:v>
                </c:pt>
                <c:pt idx="78">
                  <c:v>95</c:v>
                </c:pt>
                <c:pt idx="79">
                  <c:v>97</c:v>
                </c:pt>
                <c:pt idx="80">
                  <c:v>95</c:v>
                </c:pt>
                <c:pt idx="81">
                  <c:v>95</c:v>
                </c:pt>
                <c:pt idx="82">
                  <c:v>97</c:v>
                </c:pt>
                <c:pt idx="83">
                  <c:v>96</c:v>
                </c:pt>
                <c:pt idx="84">
                  <c:v>96</c:v>
                </c:pt>
                <c:pt idx="85">
                  <c:v>95</c:v>
                </c:pt>
                <c:pt idx="86">
                  <c:v>95</c:v>
                </c:pt>
                <c:pt idx="87">
                  <c:v>96</c:v>
                </c:pt>
                <c:pt idx="88">
                  <c:v>96</c:v>
                </c:pt>
                <c:pt idx="89">
                  <c:v>97</c:v>
                </c:pt>
                <c:pt idx="90">
                  <c:v>97</c:v>
                </c:pt>
                <c:pt idx="91">
                  <c:v>96</c:v>
                </c:pt>
                <c:pt idx="92">
                  <c:v>98</c:v>
                </c:pt>
                <c:pt idx="93">
                  <c:v>95</c:v>
                </c:pt>
                <c:pt idx="94">
                  <c:v>98</c:v>
                </c:pt>
                <c:pt idx="95">
                  <c:v>97</c:v>
                </c:pt>
                <c:pt idx="96">
                  <c:v>97</c:v>
                </c:pt>
                <c:pt idx="97">
                  <c:v>98</c:v>
                </c:pt>
                <c:pt idx="98">
                  <c:v>97</c:v>
                </c:pt>
                <c:pt idx="99">
                  <c:v>98</c:v>
                </c:pt>
                <c:pt idx="100">
                  <c:v>98</c:v>
                </c:pt>
                <c:pt idx="101">
                  <c:v>98</c:v>
                </c:pt>
                <c:pt idx="102">
                  <c:v>97</c:v>
                </c:pt>
                <c:pt idx="103">
                  <c:v>97</c:v>
                </c:pt>
                <c:pt idx="104">
                  <c:v>99</c:v>
                </c:pt>
                <c:pt idx="105">
                  <c:v>98</c:v>
                </c:pt>
                <c:pt idx="106">
                  <c:v>98</c:v>
                </c:pt>
                <c:pt idx="107">
                  <c:v>98</c:v>
                </c:pt>
                <c:pt idx="108">
                  <c:v>99</c:v>
                </c:pt>
                <c:pt idx="109">
                  <c:v>99</c:v>
                </c:pt>
                <c:pt idx="110">
                  <c:v>100</c:v>
                </c:pt>
                <c:pt idx="111">
                  <c:v>100</c:v>
                </c:pt>
                <c:pt idx="112">
                  <c:v>100</c:v>
                </c:pt>
                <c:pt idx="113">
                  <c:v>100</c:v>
                </c:pt>
                <c:pt idx="114">
                  <c:v>101</c:v>
                </c:pt>
                <c:pt idx="115">
                  <c:v>102</c:v>
                </c:pt>
                <c:pt idx="116">
                  <c:v>102</c:v>
                </c:pt>
                <c:pt idx="117">
                  <c:v>101</c:v>
                </c:pt>
                <c:pt idx="118">
                  <c:v>101</c:v>
                </c:pt>
                <c:pt idx="119">
                  <c:v>104</c:v>
                </c:pt>
                <c:pt idx="120">
                  <c:v>104</c:v>
                </c:pt>
                <c:pt idx="121">
                  <c:v>105</c:v>
                </c:pt>
                <c:pt idx="122">
                  <c:v>105</c:v>
                </c:pt>
                <c:pt idx="123">
                  <c:v>104</c:v>
                </c:pt>
                <c:pt idx="124">
                  <c:v>106</c:v>
                </c:pt>
                <c:pt idx="125">
                  <c:v>107</c:v>
                </c:pt>
                <c:pt idx="126">
                  <c:v>107</c:v>
                </c:pt>
                <c:pt idx="127">
                  <c:v>108</c:v>
                </c:pt>
                <c:pt idx="128">
                  <c:v>109</c:v>
                </c:pt>
                <c:pt idx="129">
                  <c:v>108</c:v>
                </c:pt>
                <c:pt idx="130">
                  <c:v>109</c:v>
                </c:pt>
                <c:pt idx="131">
                  <c:v>112</c:v>
                </c:pt>
                <c:pt idx="132">
                  <c:v>110</c:v>
                </c:pt>
                <c:pt idx="133">
                  <c:v>110</c:v>
                </c:pt>
                <c:pt idx="134">
                  <c:v>111</c:v>
                </c:pt>
                <c:pt idx="135">
                  <c:v>111</c:v>
                </c:pt>
                <c:pt idx="136">
                  <c:v>112</c:v>
                </c:pt>
                <c:pt idx="137">
                  <c:v>112</c:v>
                </c:pt>
                <c:pt idx="138">
                  <c:v>113</c:v>
                </c:pt>
                <c:pt idx="139">
                  <c:v>112</c:v>
                </c:pt>
                <c:pt idx="140">
                  <c:v>112</c:v>
                </c:pt>
                <c:pt idx="141">
                  <c:v>112</c:v>
                </c:pt>
                <c:pt idx="142">
                  <c:v>112</c:v>
                </c:pt>
                <c:pt idx="143">
                  <c:v>113</c:v>
                </c:pt>
                <c:pt idx="144">
                  <c:v>111</c:v>
                </c:pt>
                <c:pt idx="145">
                  <c:v>111</c:v>
                </c:pt>
                <c:pt idx="146">
                  <c:v>111</c:v>
                </c:pt>
                <c:pt idx="147">
                  <c:v>110</c:v>
                </c:pt>
                <c:pt idx="148">
                  <c:v>110</c:v>
                </c:pt>
                <c:pt idx="149">
                  <c:v>108</c:v>
                </c:pt>
                <c:pt idx="150">
                  <c:v>107</c:v>
                </c:pt>
                <c:pt idx="151">
                  <c:v>107</c:v>
                </c:pt>
                <c:pt idx="152">
                  <c:v>104</c:v>
                </c:pt>
                <c:pt idx="153">
                  <c:v>103</c:v>
                </c:pt>
                <c:pt idx="154">
                  <c:v>103</c:v>
                </c:pt>
                <c:pt idx="155">
                  <c:v>101</c:v>
                </c:pt>
                <c:pt idx="156">
                  <c:v>99</c:v>
                </c:pt>
                <c:pt idx="157">
                  <c:v>99</c:v>
                </c:pt>
                <c:pt idx="158">
                  <c:v>97</c:v>
                </c:pt>
                <c:pt idx="159">
                  <c:v>96</c:v>
                </c:pt>
                <c:pt idx="160">
                  <c:v>95</c:v>
                </c:pt>
                <c:pt idx="161">
                  <c:v>93</c:v>
                </c:pt>
                <c:pt idx="162">
                  <c:v>94</c:v>
                </c:pt>
                <c:pt idx="163">
                  <c:v>92</c:v>
                </c:pt>
                <c:pt idx="164">
                  <c:v>89</c:v>
                </c:pt>
                <c:pt idx="165">
                  <c:v>89</c:v>
                </c:pt>
                <c:pt idx="166">
                  <c:v>89</c:v>
                </c:pt>
                <c:pt idx="167">
                  <c:v>88</c:v>
                </c:pt>
                <c:pt idx="168">
                  <c:v>87</c:v>
                </c:pt>
                <c:pt idx="169">
                  <c:v>87</c:v>
                </c:pt>
                <c:pt idx="170">
                  <c:v>85</c:v>
                </c:pt>
                <c:pt idx="171">
                  <c:v>85</c:v>
                </c:pt>
                <c:pt idx="172">
                  <c:v>84</c:v>
                </c:pt>
                <c:pt idx="173">
                  <c:v>84</c:v>
                </c:pt>
                <c:pt idx="174">
                  <c:v>83</c:v>
                </c:pt>
                <c:pt idx="175">
                  <c:v>83</c:v>
                </c:pt>
                <c:pt idx="176">
                  <c:v>82</c:v>
                </c:pt>
                <c:pt idx="177">
                  <c:v>83</c:v>
                </c:pt>
                <c:pt idx="178">
                  <c:v>83</c:v>
                </c:pt>
                <c:pt idx="179">
                  <c:v>84</c:v>
                </c:pt>
                <c:pt idx="180">
                  <c:v>84</c:v>
                </c:pt>
                <c:pt idx="181">
                  <c:v>84</c:v>
                </c:pt>
                <c:pt idx="182">
                  <c:v>83</c:v>
                </c:pt>
                <c:pt idx="183">
                  <c:v>84</c:v>
                </c:pt>
                <c:pt idx="184">
                  <c:v>85</c:v>
                </c:pt>
                <c:pt idx="185">
                  <c:v>85</c:v>
                </c:pt>
                <c:pt idx="186">
                  <c:v>86</c:v>
                </c:pt>
                <c:pt idx="187">
                  <c:v>87</c:v>
                </c:pt>
                <c:pt idx="188">
                  <c:v>88</c:v>
                </c:pt>
                <c:pt idx="189">
                  <c:v>87</c:v>
                </c:pt>
                <c:pt idx="190">
                  <c:v>89</c:v>
                </c:pt>
                <c:pt idx="191">
                  <c:v>90</c:v>
                </c:pt>
                <c:pt idx="192">
                  <c:v>90</c:v>
                </c:pt>
                <c:pt idx="193">
                  <c:v>92</c:v>
                </c:pt>
                <c:pt idx="194">
                  <c:v>91</c:v>
                </c:pt>
                <c:pt idx="195">
                  <c:v>91</c:v>
                </c:pt>
                <c:pt idx="196">
                  <c:v>94</c:v>
                </c:pt>
                <c:pt idx="197">
                  <c:v>93</c:v>
                </c:pt>
                <c:pt idx="198">
                  <c:v>95</c:v>
                </c:pt>
                <c:pt idx="199">
                  <c:v>96</c:v>
                </c:pt>
                <c:pt idx="200">
                  <c:v>95</c:v>
                </c:pt>
                <c:pt idx="201">
                  <c:v>97</c:v>
                </c:pt>
                <c:pt idx="202">
                  <c:v>97</c:v>
                </c:pt>
                <c:pt idx="203">
                  <c:v>98</c:v>
                </c:pt>
                <c:pt idx="204">
                  <c:v>97</c:v>
                </c:pt>
                <c:pt idx="205">
                  <c:v>98</c:v>
                </c:pt>
                <c:pt idx="206">
                  <c:v>98</c:v>
                </c:pt>
                <c:pt idx="207">
                  <c:v>98</c:v>
                </c:pt>
                <c:pt idx="208">
                  <c:v>98</c:v>
                </c:pt>
                <c:pt idx="209">
                  <c:v>99</c:v>
                </c:pt>
                <c:pt idx="210">
                  <c:v>100</c:v>
                </c:pt>
                <c:pt idx="211">
                  <c:v>99</c:v>
                </c:pt>
                <c:pt idx="212">
                  <c:v>100</c:v>
                </c:pt>
                <c:pt idx="213">
                  <c:v>100</c:v>
                </c:pt>
                <c:pt idx="214">
                  <c:v>100</c:v>
                </c:pt>
                <c:pt idx="215">
                  <c:v>100</c:v>
                </c:pt>
                <c:pt idx="216">
                  <c:v>100</c:v>
                </c:pt>
                <c:pt idx="217">
                  <c:v>101</c:v>
                </c:pt>
                <c:pt idx="218">
                  <c:v>100</c:v>
                </c:pt>
                <c:pt idx="219">
                  <c:v>100</c:v>
                </c:pt>
                <c:pt idx="220">
                  <c:v>101</c:v>
                </c:pt>
                <c:pt idx="221">
                  <c:v>101</c:v>
                </c:pt>
                <c:pt idx="222">
                  <c:v>100</c:v>
                </c:pt>
                <c:pt idx="223">
                  <c:v>101</c:v>
                </c:pt>
                <c:pt idx="224">
                  <c:v>102</c:v>
                </c:pt>
                <c:pt idx="225">
                  <c:v>102</c:v>
                </c:pt>
                <c:pt idx="226">
                  <c:v>101</c:v>
                </c:pt>
                <c:pt idx="227">
                  <c:v>102</c:v>
                </c:pt>
                <c:pt idx="228">
                  <c:v>101</c:v>
                </c:pt>
                <c:pt idx="229">
                  <c:v>101</c:v>
                </c:pt>
                <c:pt idx="230">
                  <c:v>102</c:v>
                </c:pt>
                <c:pt idx="231">
                  <c:v>101</c:v>
                </c:pt>
                <c:pt idx="232">
                  <c:v>101</c:v>
                </c:pt>
                <c:pt idx="233">
                  <c:v>103</c:v>
                </c:pt>
                <c:pt idx="234">
                  <c:v>102</c:v>
                </c:pt>
                <c:pt idx="235">
                  <c:v>102</c:v>
                </c:pt>
                <c:pt idx="236">
                  <c:v>102</c:v>
                </c:pt>
                <c:pt idx="237">
                  <c:v>102</c:v>
                </c:pt>
                <c:pt idx="238">
                  <c:v>101</c:v>
                </c:pt>
                <c:pt idx="239">
                  <c:v>102</c:v>
                </c:pt>
                <c:pt idx="240">
                  <c:v>102</c:v>
                </c:pt>
                <c:pt idx="241">
                  <c:v>102</c:v>
                </c:pt>
                <c:pt idx="242">
                  <c:v>102</c:v>
                </c:pt>
                <c:pt idx="243">
                  <c:v>101</c:v>
                </c:pt>
                <c:pt idx="244">
                  <c:v>101</c:v>
                </c:pt>
                <c:pt idx="245">
                  <c:v>102</c:v>
                </c:pt>
                <c:pt idx="246">
                  <c:v>101</c:v>
                </c:pt>
                <c:pt idx="247">
                  <c:v>101</c:v>
                </c:pt>
                <c:pt idx="248">
                  <c:v>101</c:v>
                </c:pt>
                <c:pt idx="249">
                  <c:v>101</c:v>
                </c:pt>
                <c:pt idx="250">
                  <c:v>100</c:v>
                </c:pt>
                <c:pt idx="251">
                  <c:v>100</c:v>
                </c:pt>
                <c:pt idx="252">
                  <c:v>100</c:v>
                </c:pt>
                <c:pt idx="253">
                  <c:v>100</c:v>
                </c:pt>
                <c:pt idx="254">
                  <c:v>99</c:v>
                </c:pt>
                <c:pt idx="255">
                  <c:v>99</c:v>
                </c:pt>
                <c:pt idx="256">
                  <c:v>99</c:v>
                </c:pt>
                <c:pt idx="257">
                  <c:v>99</c:v>
                </c:pt>
                <c:pt idx="258">
                  <c:v>99</c:v>
                </c:pt>
                <c:pt idx="259">
                  <c:v>98</c:v>
                </c:pt>
                <c:pt idx="260">
                  <c:v>98</c:v>
                </c:pt>
                <c:pt idx="261">
                  <c:v>98</c:v>
                </c:pt>
                <c:pt idx="262">
                  <c:v>99</c:v>
                </c:pt>
                <c:pt idx="263">
                  <c:v>99</c:v>
                </c:pt>
                <c:pt idx="264">
                  <c:v>98</c:v>
                </c:pt>
                <c:pt idx="265">
                  <c:v>97</c:v>
                </c:pt>
                <c:pt idx="266">
                  <c:v>98</c:v>
                </c:pt>
                <c:pt idx="267">
                  <c:v>98</c:v>
                </c:pt>
                <c:pt idx="268">
                  <c:v>97</c:v>
                </c:pt>
                <c:pt idx="269">
                  <c:v>97</c:v>
                </c:pt>
                <c:pt idx="270">
                  <c:v>97</c:v>
                </c:pt>
                <c:pt idx="271">
                  <c:v>97</c:v>
                </c:pt>
                <c:pt idx="272">
                  <c:v>95</c:v>
                </c:pt>
                <c:pt idx="273">
                  <c:v>96</c:v>
                </c:pt>
                <c:pt idx="274">
                  <c:v>96</c:v>
                </c:pt>
                <c:pt idx="275">
                  <c:v>95</c:v>
                </c:pt>
                <c:pt idx="276">
                  <c:v>95</c:v>
                </c:pt>
                <c:pt idx="277">
                  <c:v>92</c:v>
                </c:pt>
                <c:pt idx="278">
                  <c:v>94</c:v>
                </c:pt>
                <c:pt idx="279">
                  <c:v>93</c:v>
                </c:pt>
                <c:pt idx="280">
                  <c:v>93</c:v>
                </c:pt>
                <c:pt idx="281">
                  <c:v>92</c:v>
                </c:pt>
                <c:pt idx="282">
                  <c:v>90</c:v>
                </c:pt>
                <c:pt idx="283">
                  <c:v>88</c:v>
                </c:pt>
                <c:pt idx="284">
                  <c:v>88</c:v>
                </c:pt>
                <c:pt idx="285">
                  <c:v>89</c:v>
                </c:pt>
                <c:pt idx="286">
                  <c:v>87</c:v>
                </c:pt>
                <c:pt idx="287">
                  <c:v>87</c:v>
                </c:pt>
                <c:pt idx="288">
                  <c:v>85</c:v>
                </c:pt>
                <c:pt idx="289">
                  <c:v>84</c:v>
                </c:pt>
                <c:pt idx="290">
                  <c:v>84</c:v>
                </c:pt>
                <c:pt idx="291">
                  <c:v>84</c:v>
                </c:pt>
                <c:pt idx="292">
                  <c:v>83</c:v>
                </c:pt>
                <c:pt idx="293">
                  <c:v>84</c:v>
                </c:pt>
                <c:pt idx="294">
                  <c:v>83</c:v>
                </c:pt>
                <c:pt idx="295">
                  <c:v>84</c:v>
                </c:pt>
                <c:pt idx="296">
                  <c:v>83</c:v>
                </c:pt>
                <c:pt idx="297">
                  <c:v>84</c:v>
                </c:pt>
                <c:pt idx="298">
                  <c:v>82</c:v>
                </c:pt>
                <c:pt idx="299">
                  <c:v>83</c:v>
                </c:pt>
                <c:pt idx="300">
                  <c:v>83</c:v>
                </c:pt>
                <c:pt idx="301">
                  <c:v>82</c:v>
                </c:pt>
                <c:pt idx="302">
                  <c:v>83</c:v>
                </c:pt>
                <c:pt idx="303">
                  <c:v>83</c:v>
                </c:pt>
                <c:pt idx="304">
                  <c:v>82</c:v>
                </c:pt>
                <c:pt idx="305">
                  <c:v>83</c:v>
                </c:pt>
                <c:pt idx="306">
                  <c:v>84</c:v>
                </c:pt>
                <c:pt idx="307">
                  <c:v>83</c:v>
                </c:pt>
                <c:pt idx="308">
                  <c:v>85</c:v>
                </c:pt>
                <c:pt idx="309">
                  <c:v>84</c:v>
                </c:pt>
                <c:pt idx="310">
                  <c:v>84</c:v>
                </c:pt>
                <c:pt idx="311">
                  <c:v>85</c:v>
                </c:pt>
                <c:pt idx="312">
                  <c:v>85</c:v>
                </c:pt>
                <c:pt idx="313">
                  <c:v>85</c:v>
                </c:pt>
                <c:pt idx="314">
                  <c:v>87</c:v>
                </c:pt>
                <c:pt idx="315">
                  <c:v>88</c:v>
                </c:pt>
                <c:pt idx="316">
                  <c:v>88</c:v>
                </c:pt>
                <c:pt idx="317">
                  <c:v>89</c:v>
                </c:pt>
                <c:pt idx="318">
                  <c:v>89</c:v>
                </c:pt>
                <c:pt idx="319">
                  <c:v>90</c:v>
                </c:pt>
                <c:pt idx="320">
                  <c:v>91</c:v>
                </c:pt>
                <c:pt idx="321">
                  <c:v>91</c:v>
                </c:pt>
                <c:pt idx="322">
                  <c:v>92</c:v>
                </c:pt>
                <c:pt idx="323">
                  <c:v>93</c:v>
                </c:pt>
                <c:pt idx="324">
                  <c:v>94</c:v>
                </c:pt>
                <c:pt idx="325">
                  <c:v>95</c:v>
                </c:pt>
                <c:pt idx="326">
                  <c:v>95</c:v>
                </c:pt>
                <c:pt idx="327">
                  <c:v>95</c:v>
                </c:pt>
                <c:pt idx="328">
                  <c:v>96</c:v>
                </c:pt>
                <c:pt idx="329">
                  <c:v>97</c:v>
                </c:pt>
                <c:pt idx="330">
                  <c:v>96</c:v>
                </c:pt>
                <c:pt idx="331">
                  <c:v>97</c:v>
                </c:pt>
                <c:pt idx="332">
                  <c:v>97</c:v>
                </c:pt>
                <c:pt idx="333">
                  <c:v>96</c:v>
                </c:pt>
                <c:pt idx="334">
                  <c:v>96</c:v>
                </c:pt>
                <c:pt idx="335">
                  <c:v>98</c:v>
                </c:pt>
                <c:pt idx="336">
                  <c:v>97</c:v>
                </c:pt>
                <c:pt idx="337">
                  <c:v>97</c:v>
                </c:pt>
                <c:pt idx="338">
                  <c:v>98</c:v>
                </c:pt>
                <c:pt idx="339">
                  <c:v>97</c:v>
                </c:pt>
                <c:pt idx="340">
                  <c:v>98</c:v>
                </c:pt>
                <c:pt idx="341">
                  <c:v>97</c:v>
                </c:pt>
                <c:pt idx="342">
                  <c:v>98</c:v>
                </c:pt>
                <c:pt idx="343">
                  <c:v>97</c:v>
                </c:pt>
                <c:pt idx="344">
                  <c:v>98</c:v>
                </c:pt>
                <c:pt idx="345">
                  <c:v>99</c:v>
                </c:pt>
                <c:pt idx="346">
                  <c:v>99</c:v>
                </c:pt>
                <c:pt idx="347">
                  <c:v>99</c:v>
                </c:pt>
                <c:pt idx="348">
                  <c:v>99</c:v>
                </c:pt>
                <c:pt idx="349">
                  <c:v>100</c:v>
                </c:pt>
                <c:pt idx="350">
                  <c:v>99</c:v>
                </c:pt>
                <c:pt idx="351">
                  <c:v>99</c:v>
                </c:pt>
                <c:pt idx="352">
                  <c:v>99</c:v>
                </c:pt>
                <c:pt idx="353">
                  <c:v>98</c:v>
                </c:pt>
                <c:pt idx="354">
                  <c:v>99</c:v>
                </c:pt>
                <c:pt idx="355">
                  <c:v>100</c:v>
                </c:pt>
                <c:pt idx="356">
                  <c:v>99</c:v>
                </c:pt>
                <c:pt idx="357">
                  <c:v>99</c:v>
                </c:pt>
                <c:pt idx="358">
                  <c:v>99</c:v>
                </c:pt>
                <c:pt idx="359">
                  <c:v>101</c:v>
                </c:pt>
                <c:pt idx="360">
                  <c:v>99</c:v>
                </c:pt>
                <c:pt idx="361">
                  <c:v>100</c:v>
                </c:pt>
                <c:pt idx="362">
                  <c:v>100</c:v>
                </c:pt>
                <c:pt idx="363">
                  <c:v>99</c:v>
                </c:pt>
                <c:pt idx="364">
                  <c:v>99</c:v>
                </c:pt>
                <c:pt idx="365">
                  <c:v>98</c:v>
                </c:pt>
                <c:pt idx="366">
                  <c:v>97</c:v>
                </c:pt>
                <c:pt idx="367">
                  <c:v>98</c:v>
                </c:pt>
                <c:pt idx="368">
                  <c:v>97</c:v>
                </c:pt>
                <c:pt idx="369">
                  <c:v>96</c:v>
                </c:pt>
                <c:pt idx="370">
                  <c:v>98</c:v>
                </c:pt>
                <c:pt idx="371">
                  <c:v>96</c:v>
                </c:pt>
                <c:pt idx="372">
                  <c:v>96</c:v>
                </c:pt>
                <c:pt idx="373">
                  <c:v>97</c:v>
                </c:pt>
                <c:pt idx="374">
                  <c:v>96</c:v>
                </c:pt>
                <c:pt idx="375">
                  <c:v>96</c:v>
                </c:pt>
                <c:pt idx="376">
                  <c:v>94</c:v>
                </c:pt>
                <c:pt idx="377">
                  <c:v>95</c:v>
                </c:pt>
                <c:pt idx="378">
                  <c:v>95</c:v>
                </c:pt>
                <c:pt idx="379">
                  <c:v>96</c:v>
                </c:pt>
                <c:pt idx="380">
                  <c:v>96</c:v>
                </c:pt>
                <c:pt idx="381">
                  <c:v>96</c:v>
                </c:pt>
                <c:pt idx="382">
                  <c:v>96</c:v>
                </c:pt>
                <c:pt idx="383">
                  <c:v>95</c:v>
                </c:pt>
                <c:pt idx="384">
                  <c:v>97</c:v>
                </c:pt>
                <c:pt idx="385">
                  <c:v>97</c:v>
                </c:pt>
                <c:pt idx="386">
                  <c:v>96</c:v>
                </c:pt>
                <c:pt idx="387">
                  <c:v>96</c:v>
                </c:pt>
                <c:pt idx="388">
                  <c:v>97</c:v>
                </c:pt>
                <c:pt idx="389">
                  <c:v>95</c:v>
                </c:pt>
                <c:pt idx="390">
                  <c:v>97</c:v>
                </c:pt>
                <c:pt idx="391">
                  <c:v>96</c:v>
                </c:pt>
                <c:pt idx="392">
                  <c:v>97</c:v>
                </c:pt>
                <c:pt idx="393">
                  <c:v>96</c:v>
                </c:pt>
                <c:pt idx="394">
                  <c:v>97</c:v>
                </c:pt>
                <c:pt idx="395">
                  <c:v>96</c:v>
                </c:pt>
                <c:pt idx="396">
                  <c:v>97</c:v>
                </c:pt>
                <c:pt idx="397">
                  <c:v>96</c:v>
                </c:pt>
                <c:pt idx="398">
                  <c:v>97</c:v>
                </c:pt>
                <c:pt idx="399">
                  <c:v>96</c:v>
                </c:pt>
                <c:pt idx="400">
                  <c:v>97</c:v>
                </c:pt>
                <c:pt idx="401">
                  <c:v>97</c:v>
                </c:pt>
                <c:pt idx="402">
                  <c:v>97</c:v>
                </c:pt>
                <c:pt idx="403">
                  <c:v>97</c:v>
                </c:pt>
                <c:pt idx="404">
                  <c:v>97</c:v>
                </c:pt>
                <c:pt idx="405">
                  <c:v>97</c:v>
                </c:pt>
                <c:pt idx="406">
                  <c:v>97</c:v>
                </c:pt>
                <c:pt idx="407">
                  <c:v>98</c:v>
                </c:pt>
                <c:pt idx="408">
                  <c:v>98</c:v>
                </c:pt>
                <c:pt idx="409">
                  <c:v>99</c:v>
                </c:pt>
                <c:pt idx="410">
                  <c:v>99</c:v>
                </c:pt>
                <c:pt idx="411">
                  <c:v>99</c:v>
                </c:pt>
                <c:pt idx="412">
                  <c:v>99</c:v>
                </c:pt>
                <c:pt idx="413">
                  <c:v>100</c:v>
                </c:pt>
                <c:pt idx="414">
                  <c:v>101</c:v>
                </c:pt>
                <c:pt idx="415">
                  <c:v>100</c:v>
                </c:pt>
                <c:pt idx="416">
                  <c:v>100</c:v>
                </c:pt>
                <c:pt idx="417">
                  <c:v>101</c:v>
                </c:pt>
                <c:pt idx="418">
                  <c:v>100</c:v>
                </c:pt>
                <c:pt idx="419">
                  <c:v>100</c:v>
                </c:pt>
                <c:pt idx="420">
                  <c:v>100</c:v>
                </c:pt>
                <c:pt idx="421">
                  <c:v>101</c:v>
                </c:pt>
                <c:pt idx="422">
                  <c:v>100</c:v>
                </c:pt>
                <c:pt idx="423">
                  <c:v>100</c:v>
                </c:pt>
                <c:pt idx="424">
                  <c:v>100</c:v>
                </c:pt>
                <c:pt idx="425">
                  <c:v>100</c:v>
                </c:pt>
                <c:pt idx="426">
                  <c:v>100</c:v>
                </c:pt>
                <c:pt idx="427">
                  <c:v>101</c:v>
                </c:pt>
                <c:pt idx="428">
                  <c:v>100</c:v>
                </c:pt>
                <c:pt idx="429">
                  <c:v>101</c:v>
                </c:pt>
                <c:pt idx="430">
                  <c:v>100</c:v>
                </c:pt>
                <c:pt idx="431">
                  <c:v>100</c:v>
                </c:pt>
                <c:pt idx="432">
                  <c:v>101</c:v>
                </c:pt>
                <c:pt idx="433">
                  <c:v>101</c:v>
                </c:pt>
                <c:pt idx="434">
                  <c:v>100</c:v>
                </c:pt>
                <c:pt idx="435">
                  <c:v>101</c:v>
                </c:pt>
                <c:pt idx="436">
                  <c:v>100</c:v>
                </c:pt>
                <c:pt idx="437">
                  <c:v>98</c:v>
                </c:pt>
                <c:pt idx="438">
                  <c:v>100</c:v>
                </c:pt>
                <c:pt idx="439">
                  <c:v>99</c:v>
                </c:pt>
                <c:pt idx="440">
                  <c:v>99</c:v>
                </c:pt>
                <c:pt idx="441">
                  <c:v>99</c:v>
                </c:pt>
                <c:pt idx="442">
                  <c:v>99</c:v>
                </c:pt>
                <c:pt idx="443">
                  <c:v>99</c:v>
                </c:pt>
                <c:pt idx="444">
                  <c:v>99</c:v>
                </c:pt>
                <c:pt idx="445">
                  <c:v>100</c:v>
                </c:pt>
                <c:pt idx="446">
                  <c:v>100</c:v>
                </c:pt>
                <c:pt idx="447">
                  <c:v>101</c:v>
                </c:pt>
                <c:pt idx="448">
                  <c:v>99</c:v>
                </c:pt>
                <c:pt idx="449">
                  <c:v>100</c:v>
                </c:pt>
                <c:pt idx="450">
                  <c:v>100</c:v>
                </c:pt>
                <c:pt idx="451">
                  <c:v>100</c:v>
                </c:pt>
                <c:pt idx="452">
                  <c:v>101</c:v>
                </c:pt>
                <c:pt idx="453">
                  <c:v>100</c:v>
                </c:pt>
                <c:pt idx="454">
                  <c:v>100</c:v>
                </c:pt>
                <c:pt idx="455">
                  <c:v>101</c:v>
                </c:pt>
                <c:pt idx="456">
                  <c:v>101</c:v>
                </c:pt>
                <c:pt idx="457">
                  <c:v>102</c:v>
                </c:pt>
                <c:pt idx="458">
                  <c:v>102</c:v>
                </c:pt>
                <c:pt idx="459">
                  <c:v>103</c:v>
                </c:pt>
                <c:pt idx="460">
                  <c:v>102</c:v>
                </c:pt>
                <c:pt idx="461">
                  <c:v>103</c:v>
                </c:pt>
                <c:pt idx="462">
                  <c:v>104</c:v>
                </c:pt>
                <c:pt idx="463">
                  <c:v>103</c:v>
                </c:pt>
                <c:pt idx="464">
                  <c:v>103</c:v>
                </c:pt>
                <c:pt idx="465">
                  <c:v>103</c:v>
                </c:pt>
                <c:pt idx="466">
                  <c:v>103</c:v>
                </c:pt>
                <c:pt idx="467">
                  <c:v>105</c:v>
                </c:pt>
                <c:pt idx="468">
                  <c:v>105</c:v>
                </c:pt>
                <c:pt idx="469">
                  <c:v>106</c:v>
                </c:pt>
                <c:pt idx="470">
                  <c:v>106</c:v>
                </c:pt>
                <c:pt idx="471">
                  <c:v>107</c:v>
                </c:pt>
                <c:pt idx="472">
                  <c:v>106</c:v>
                </c:pt>
                <c:pt idx="473">
                  <c:v>108</c:v>
                </c:pt>
                <c:pt idx="474">
                  <c:v>108</c:v>
                </c:pt>
                <c:pt idx="475">
                  <c:v>108</c:v>
                </c:pt>
                <c:pt idx="476">
                  <c:v>110</c:v>
                </c:pt>
                <c:pt idx="477">
                  <c:v>109</c:v>
                </c:pt>
                <c:pt idx="478">
                  <c:v>110</c:v>
                </c:pt>
                <c:pt idx="479">
                  <c:v>113</c:v>
                </c:pt>
                <c:pt idx="480">
                  <c:v>114</c:v>
                </c:pt>
                <c:pt idx="481">
                  <c:v>115</c:v>
                </c:pt>
                <c:pt idx="482">
                  <c:v>116</c:v>
                </c:pt>
                <c:pt idx="483">
                  <c:v>117</c:v>
                </c:pt>
                <c:pt idx="484">
                  <c:v>118</c:v>
                </c:pt>
                <c:pt idx="485">
                  <c:v>120</c:v>
                </c:pt>
                <c:pt idx="486">
                  <c:v>123</c:v>
                </c:pt>
                <c:pt idx="487">
                  <c:v>125</c:v>
                </c:pt>
                <c:pt idx="488">
                  <c:v>127</c:v>
                </c:pt>
                <c:pt idx="489">
                  <c:v>131</c:v>
                </c:pt>
                <c:pt idx="490">
                  <c:v>131</c:v>
                </c:pt>
                <c:pt idx="491">
                  <c:v>136</c:v>
                </c:pt>
                <c:pt idx="492">
                  <c:v>139</c:v>
                </c:pt>
                <c:pt idx="493">
                  <c:v>143</c:v>
                </c:pt>
                <c:pt idx="494">
                  <c:v>147</c:v>
                </c:pt>
                <c:pt idx="495">
                  <c:v>146</c:v>
                </c:pt>
                <c:pt idx="496">
                  <c:v>150</c:v>
                </c:pt>
                <c:pt idx="497">
                  <c:v>152</c:v>
                </c:pt>
                <c:pt idx="498">
                  <c:v>153</c:v>
                </c:pt>
                <c:pt idx="499">
                  <c:v>153</c:v>
                </c:pt>
                <c:pt idx="500">
                  <c:v>152</c:v>
                </c:pt>
                <c:pt idx="501">
                  <c:v>151</c:v>
                </c:pt>
                <c:pt idx="502">
                  <c:v>151</c:v>
                </c:pt>
                <c:pt idx="503">
                  <c:v>152</c:v>
                </c:pt>
                <c:pt idx="504">
                  <c:v>151</c:v>
                </c:pt>
                <c:pt idx="505">
                  <c:v>151</c:v>
                </c:pt>
                <c:pt idx="506">
                  <c:v>149</c:v>
                </c:pt>
                <c:pt idx="507">
                  <c:v>149</c:v>
                </c:pt>
                <c:pt idx="508">
                  <c:v>147</c:v>
                </c:pt>
                <c:pt idx="509">
                  <c:v>146</c:v>
                </c:pt>
                <c:pt idx="510">
                  <c:v>143</c:v>
                </c:pt>
                <c:pt idx="511">
                  <c:v>141</c:v>
                </c:pt>
                <c:pt idx="512">
                  <c:v>139</c:v>
                </c:pt>
                <c:pt idx="513">
                  <c:v>138</c:v>
                </c:pt>
                <c:pt idx="514">
                  <c:v>135</c:v>
                </c:pt>
                <c:pt idx="515">
                  <c:v>133</c:v>
                </c:pt>
                <c:pt idx="516">
                  <c:v>133</c:v>
                </c:pt>
                <c:pt idx="517">
                  <c:v>131</c:v>
                </c:pt>
                <c:pt idx="518">
                  <c:v>132</c:v>
                </c:pt>
                <c:pt idx="519">
                  <c:v>131</c:v>
                </c:pt>
                <c:pt idx="520">
                  <c:v>129</c:v>
                </c:pt>
                <c:pt idx="521">
                  <c:v>128</c:v>
                </c:pt>
                <c:pt idx="522">
                  <c:v>126</c:v>
                </c:pt>
                <c:pt idx="523">
                  <c:v>125</c:v>
                </c:pt>
                <c:pt idx="524">
                  <c:v>122</c:v>
                </c:pt>
                <c:pt idx="525">
                  <c:v>123</c:v>
                </c:pt>
                <c:pt idx="526">
                  <c:v>121</c:v>
                </c:pt>
                <c:pt idx="527">
                  <c:v>121</c:v>
                </c:pt>
                <c:pt idx="528">
                  <c:v>120</c:v>
                </c:pt>
                <c:pt idx="529">
                  <c:v>119</c:v>
                </c:pt>
                <c:pt idx="530">
                  <c:v>117</c:v>
                </c:pt>
                <c:pt idx="531">
                  <c:v>117</c:v>
                </c:pt>
                <c:pt idx="532">
                  <c:v>118</c:v>
                </c:pt>
                <c:pt idx="533">
                  <c:v>119</c:v>
                </c:pt>
                <c:pt idx="534">
                  <c:v>117</c:v>
                </c:pt>
                <c:pt idx="535">
                  <c:v>117</c:v>
                </c:pt>
                <c:pt idx="536">
                  <c:v>116</c:v>
                </c:pt>
                <c:pt idx="537">
                  <c:v>115</c:v>
                </c:pt>
                <c:pt idx="538">
                  <c:v>115</c:v>
                </c:pt>
                <c:pt idx="539">
                  <c:v>115</c:v>
                </c:pt>
                <c:pt idx="540">
                  <c:v>115</c:v>
                </c:pt>
                <c:pt idx="541">
                  <c:v>113</c:v>
                </c:pt>
                <c:pt idx="542">
                  <c:v>113</c:v>
                </c:pt>
                <c:pt idx="543">
                  <c:v>113</c:v>
                </c:pt>
                <c:pt idx="544">
                  <c:v>113</c:v>
                </c:pt>
                <c:pt idx="545">
                  <c:v>112</c:v>
                </c:pt>
                <c:pt idx="546">
                  <c:v>113</c:v>
                </c:pt>
                <c:pt idx="547">
                  <c:v>113</c:v>
                </c:pt>
                <c:pt idx="548">
                  <c:v>112</c:v>
                </c:pt>
                <c:pt idx="549">
                  <c:v>111</c:v>
                </c:pt>
                <c:pt idx="550">
                  <c:v>112</c:v>
                </c:pt>
                <c:pt idx="551">
                  <c:v>111</c:v>
                </c:pt>
                <c:pt idx="552">
                  <c:v>111</c:v>
                </c:pt>
                <c:pt idx="553">
                  <c:v>110</c:v>
                </c:pt>
                <c:pt idx="554">
                  <c:v>110</c:v>
                </c:pt>
                <c:pt idx="555">
                  <c:v>108</c:v>
                </c:pt>
                <c:pt idx="556">
                  <c:v>109</c:v>
                </c:pt>
                <c:pt idx="557">
                  <c:v>109</c:v>
                </c:pt>
              </c:numCache>
            </c:numRef>
          </c:yVal>
          <c:smooth val="0"/>
          <c:extLst>
            <c:ext xmlns:c16="http://schemas.microsoft.com/office/drawing/2014/chart" uri="{C3380CC4-5D6E-409C-BE32-E72D297353CC}">
              <c16:uniqueId val="{00000001-7CF1-4796-BFAD-E42112AC4A1A}"/>
            </c:ext>
          </c:extLst>
        </c:ser>
        <c:ser>
          <c:idx val="0"/>
          <c:order val="2"/>
          <c:tx>
            <c:strRef>
              <c:f>'C:\work\04.ETRobocon\04.検討資料\色識別\Data\Color\Yellow\[result_000053.xlsx]Sheet1'!$I$1</c:f>
              <c:strCache>
                <c:ptCount val="1"/>
                <c:pt idx="0">
                  <c:v>B</c:v>
                </c:pt>
              </c:strCache>
            </c:strRef>
          </c:tx>
          <c:spPr>
            <a:ln w="19050" cap="rnd">
              <a:solidFill>
                <a:srgbClr val="0070C0"/>
              </a:solidFill>
              <a:round/>
            </a:ln>
            <a:effectLst/>
          </c:spPr>
          <c:marker>
            <c:symbol val="none"/>
          </c:marker>
          <c:yVal>
            <c:numRef>
              <c:f>'C:\work\04.ETRobocon\04.検討資料\色識別\Data\Color\Yellow\[result_000053.xlsx]Sheet1'!$I$2:$I$1120</c:f>
              <c:numCache>
                <c:formatCode>General</c:formatCode>
                <c:ptCount val="1119"/>
                <c:pt idx="0">
                  <c:v>180</c:v>
                </c:pt>
                <c:pt idx="1">
                  <c:v>179</c:v>
                </c:pt>
                <c:pt idx="2">
                  <c:v>179</c:v>
                </c:pt>
                <c:pt idx="3">
                  <c:v>180</c:v>
                </c:pt>
                <c:pt idx="4">
                  <c:v>181</c:v>
                </c:pt>
                <c:pt idx="5">
                  <c:v>180</c:v>
                </c:pt>
                <c:pt idx="6">
                  <c:v>181</c:v>
                </c:pt>
                <c:pt idx="7">
                  <c:v>183</c:v>
                </c:pt>
                <c:pt idx="8">
                  <c:v>182</c:v>
                </c:pt>
                <c:pt idx="9">
                  <c:v>183</c:v>
                </c:pt>
                <c:pt idx="10">
                  <c:v>184</c:v>
                </c:pt>
                <c:pt idx="11">
                  <c:v>184</c:v>
                </c:pt>
                <c:pt idx="12">
                  <c:v>183</c:v>
                </c:pt>
                <c:pt idx="13">
                  <c:v>184</c:v>
                </c:pt>
                <c:pt idx="14">
                  <c:v>185</c:v>
                </c:pt>
                <c:pt idx="15">
                  <c:v>184</c:v>
                </c:pt>
                <c:pt idx="16">
                  <c:v>184</c:v>
                </c:pt>
                <c:pt idx="17">
                  <c:v>184</c:v>
                </c:pt>
                <c:pt idx="18">
                  <c:v>185</c:v>
                </c:pt>
                <c:pt idx="19">
                  <c:v>183</c:v>
                </c:pt>
                <c:pt idx="20">
                  <c:v>184</c:v>
                </c:pt>
                <c:pt idx="21">
                  <c:v>182</c:v>
                </c:pt>
                <c:pt idx="22">
                  <c:v>180</c:v>
                </c:pt>
                <c:pt idx="23">
                  <c:v>178</c:v>
                </c:pt>
                <c:pt idx="24">
                  <c:v>175</c:v>
                </c:pt>
                <c:pt idx="25">
                  <c:v>173</c:v>
                </c:pt>
                <c:pt idx="26">
                  <c:v>170</c:v>
                </c:pt>
                <c:pt idx="27">
                  <c:v>169</c:v>
                </c:pt>
                <c:pt idx="28">
                  <c:v>167</c:v>
                </c:pt>
                <c:pt idx="29">
                  <c:v>165</c:v>
                </c:pt>
                <c:pt idx="30">
                  <c:v>164</c:v>
                </c:pt>
                <c:pt idx="31">
                  <c:v>163</c:v>
                </c:pt>
                <c:pt idx="32">
                  <c:v>161</c:v>
                </c:pt>
                <c:pt idx="33">
                  <c:v>160</c:v>
                </c:pt>
                <c:pt idx="34">
                  <c:v>159</c:v>
                </c:pt>
                <c:pt idx="35">
                  <c:v>157</c:v>
                </c:pt>
                <c:pt idx="36">
                  <c:v>157</c:v>
                </c:pt>
                <c:pt idx="37">
                  <c:v>155</c:v>
                </c:pt>
                <c:pt idx="38">
                  <c:v>153</c:v>
                </c:pt>
                <c:pt idx="39">
                  <c:v>152</c:v>
                </c:pt>
                <c:pt idx="40">
                  <c:v>151</c:v>
                </c:pt>
                <c:pt idx="41">
                  <c:v>150</c:v>
                </c:pt>
                <c:pt idx="42">
                  <c:v>151</c:v>
                </c:pt>
                <c:pt idx="43">
                  <c:v>150</c:v>
                </c:pt>
                <c:pt idx="44">
                  <c:v>149</c:v>
                </c:pt>
                <c:pt idx="45">
                  <c:v>150</c:v>
                </c:pt>
                <c:pt idx="46">
                  <c:v>150</c:v>
                </c:pt>
                <c:pt idx="47">
                  <c:v>151</c:v>
                </c:pt>
                <c:pt idx="48">
                  <c:v>150</c:v>
                </c:pt>
                <c:pt idx="49">
                  <c:v>150</c:v>
                </c:pt>
                <c:pt idx="50">
                  <c:v>149</c:v>
                </c:pt>
                <c:pt idx="51">
                  <c:v>149</c:v>
                </c:pt>
                <c:pt idx="52">
                  <c:v>149</c:v>
                </c:pt>
                <c:pt idx="53">
                  <c:v>150</c:v>
                </c:pt>
                <c:pt idx="54">
                  <c:v>150</c:v>
                </c:pt>
                <c:pt idx="55">
                  <c:v>150</c:v>
                </c:pt>
                <c:pt idx="56">
                  <c:v>150</c:v>
                </c:pt>
                <c:pt idx="57">
                  <c:v>149</c:v>
                </c:pt>
                <c:pt idx="58">
                  <c:v>151</c:v>
                </c:pt>
                <c:pt idx="59">
                  <c:v>152</c:v>
                </c:pt>
                <c:pt idx="60">
                  <c:v>152</c:v>
                </c:pt>
                <c:pt idx="61">
                  <c:v>152</c:v>
                </c:pt>
                <c:pt idx="62">
                  <c:v>152</c:v>
                </c:pt>
                <c:pt idx="63">
                  <c:v>153</c:v>
                </c:pt>
                <c:pt idx="64">
                  <c:v>152</c:v>
                </c:pt>
                <c:pt idx="65">
                  <c:v>155</c:v>
                </c:pt>
                <c:pt idx="66">
                  <c:v>155</c:v>
                </c:pt>
                <c:pt idx="67">
                  <c:v>155</c:v>
                </c:pt>
                <c:pt idx="68">
                  <c:v>156</c:v>
                </c:pt>
                <c:pt idx="69">
                  <c:v>156</c:v>
                </c:pt>
                <c:pt idx="70">
                  <c:v>157</c:v>
                </c:pt>
                <c:pt idx="71">
                  <c:v>159</c:v>
                </c:pt>
                <c:pt idx="72">
                  <c:v>157</c:v>
                </c:pt>
                <c:pt idx="73">
                  <c:v>157</c:v>
                </c:pt>
                <c:pt idx="74">
                  <c:v>159</c:v>
                </c:pt>
                <c:pt idx="75">
                  <c:v>159</c:v>
                </c:pt>
                <c:pt idx="76">
                  <c:v>160</c:v>
                </c:pt>
                <c:pt idx="77">
                  <c:v>161</c:v>
                </c:pt>
                <c:pt idx="78">
                  <c:v>159</c:v>
                </c:pt>
                <c:pt idx="79">
                  <c:v>161</c:v>
                </c:pt>
                <c:pt idx="80">
                  <c:v>160</c:v>
                </c:pt>
                <c:pt idx="81">
                  <c:v>162</c:v>
                </c:pt>
                <c:pt idx="82">
                  <c:v>164</c:v>
                </c:pt>
                <c:pt idx="83">
                  <c:v>162</c:v>
                </c:pt>
                <c:pt idx="84">
                  <c:v>162</c:v>
                </c:pt>
                <c:pt idx="85">
                  <c:v>161</c:v>
                </c:pt>
                <c:pt idx="86">
                  <c:v>162</c:v>
                </c:pt>
                <c:pt idx="87">
                  <c:v>163</c:v>
                </c:pt>
                <c:pt idx="88">
                  <c:v>163</c:v>
                </c:pt>
                <c:pt idx="89">
                  <c:v>163</c:v>
                </c:pt>
                <c:pt idx="90">
                  <c:v>164</c:v>
                </c:pt>
                <c:pt idx="91">
                  <c:v>163</c:v>
                </c:pt>
                <c:pt idx="92">
                  <c:v>165</c:v>
                </c:pt>
                <c:pt idx="93">
                  <c:v>163</c:v>
                </c:pt>
                <c:pt idx="94">
                  <c:v>165</c:v>
                </c:pt>
                <c:pt idx="95">
                  <c:v>164</c:v>
                </c:pt>
                <c:pt idx="96">
                  <c:v>165</c:v>
                </c:pt>
                <c:pt idx="97">
                  <c:v>165</c:v>
                </c:pt>
                <c:pt idx="98">
                  <c:v>164</c:v>
                </c:pt>
                <c:pt idx="99">
                  <c:v>166</c:v>
                </c:pt>
                <c:pt idx="100">
                  <c:v>166</c:v>
                </c:pt>
                <c:pt idx="101">
                  <c:v>166</c:v>
                </c:pt>
                <c:pt idx="102">
                  <c:v>165</c:v>
                </c:pt>
                <c:pt idx="103">
                  <c:v>165</c:v>
                </c:pt>
                <c:pt idx="104">
                  <c:v>166</c:v>
                </c:pt>
                <c:pt idx="105">
                  <c:v>165</c:v>
                </c:pt>
                <c:pt idx="106">
                  <c:v>166</c:v>
                </c:pt>
                <c:pt idx="107">
                  <c:v>165</c:v>
                </c:pt>
                <c:pt idx="108">
                  <c:v>166</c:v>
                </c:pt>
                <c:pt idx="109">
                  <c:v>167</c:v>
                </c:pt>
                <c:pt idx="110">
                  <c:v>167</c:v>
                </c:pt>
                <c:pt idx="111">
                  <c:v>167</c:v>
                </c:pt>
                <c:pt idx="112">
                  <c:v>167</c:v>
                </c:pt>
                <c:pt idx="113">
                  <c:v>169</c:v>
                </c:pt>
                <c:pt idx="114">
                  <c:v>169</c:v>
                </c:pt>
                <c:pt idx="115">
                  <c:v>170</c:v>
                </c:pt>
                <c:pt idx="116">
                  <c:v>170</c:v>
                </c:pt>
                <c:pt idx="117">
                  <c:v>169</c:v>
                </c:pt>
                <c:pt idx="118">
                  <c:v>170</c:v>
                </c:pt>
                <c:pt idx="119">
                  <c:v>172</c:v>
                </c:pt>
                <c:pt idx="120">
                  <c:v>172</c:v>
                </c:pt>
                <c:pt idx="121">
                  <c:v>175</c:v>
                </c:pt>
                <c:pt idx="122">
                  <c:v>174</c:v>
                </c:pt>
                <c:pt idx="123">
                  <c:v>175</c:v>
                </c:pt>
                <c:pt idx="124">
                  <c:v>175</c:v>
                </c:pt>
                <c:pt idx="125">
                  <c:v>177</c:v>
                </c:pt>
                <c:pt idx="126">
                  <c:v>177</c:v>
                </c:pt>
                <c:pt idx="127">
                  <c:v>176</c:v>
                </c:pt>
                <c:pt idx="128">
                  <c:v>178</c:v>
                </c:pt>
                <c:pt idx="129">
                  <c:v>178</c:v>
                </c:pt>
                <c:pt idx="130">
                  <c:v>179</c:v>
                </c:pt>
                <c:pt idx="131">
                  <c:v>179</c:v>
                </c:pt>
                <c:pt idx="132">
                  <c:v>178</c:v>
                </c:pt>
                <c:pt idx="133">
                  <c:v>178</c:v>
                </c:pt>
                <c:pt idx="134">
                  <c:v>177</c:v>
                </c:pt>
                <c:pt idx="135">
                  <c:v>177</c:v>
                </c:pt>
                <c:pt idx="136">
                  <c:v>177</c:v>
                </c:pt>
                <c:pt idx="137">
                  <c:v>174</c:v>
                </c:pt>
                <c:pt idx="138">
                  <c:v>174</c:v>
                </c:pt>
                <c:pt idx="139">
                  <c:v>170</c:v>
                </c:pt>
                <c:pt idx="140">
                  <c:v>162</c:v>
                </c:pt>
                <c:pt idx="141">
                  <c:v>157</c:v>
                </c:pt>
                <c:pt idx="142">
                  <c:v>154</c:v>
                </c:pt>
                <c:pt idx="143">
                  <c:v>145</c:v>
                </c:pt>
                <c:pt idx="144">
                  <c:v>131</c:v>
                </c:pt>
                <c:pt idx="145">
                  <c:v>120</c:v>
                </c:pt>
                <c:pt idx="146">
                  <c:v>115</c:v>
                </c:pt>
                <c:pt idx="147">
                  <c:v>104</c:v>
                </c:pt>
                <c:pt idx="148">
                  <c:v>88</c:v>
                </c:pt>
                <c:pt idx="149">
                  <c:v>77</c:v>
                </c:pt>
                <c:pt idx="150">
                  <c:v>72</c:v>
                </c:pt>
                <c:pt idx="151">
                  <c:v>63</c:v>
                </c:pt>
                <c:pt idx="152">
                  <c:v>49</c:v>
                </c:pt>
                <c:pt idx="153">
                  <c:v>41</c:v>
                </c:pt>
                <c:pt idx="154">
                  <c:v>39</c:v>
                </c:pt>
                <c:pt idx="155">
                  <c:v>32</c:v>
                </c:pt>
                <c:pt idx="156">
                  <c:v>27</c:v>
                </c:pt>
                <c:pt idx="157">
                  <c:v>25</c:v>
                </c:pt>
                <c:pt idx="158">
                  <c:v>22</c:v>
                </c:pt>
                <c:pt idx="159">
                  <c:v>21</c:v>
                </c:pt>
                <c:pt idx="160">
                  <c:v>20</c:v>
                </c:pt>
                <c:pt idx="161">
                  <c:v>19</c:v>
                </c:pt>
                <c:pt idx="162">
                  <c:v>20</c:v>
                </c:pt>
                <c:pt idx="163">
                  <c:v>19</c:v>
                </c:pt>
                <c:pt idx="164">
                  <c:v>18</c:v>
                </c:pt>
                <c:pt idx="165">
                  <c:v>18</c:v>
                </c:pt>
                <c:pt idx="166">
                  <c:v>18</c:v>
                </c:pt>
                <c:pt idx="167">
                  <c:v>18</c:v>
                </c:pt>
                <c:pt idx="168">
                  <c:v>19</c:v>
                </c:pt>
                <c:pt idx="169">
                  <c:v>19</c:v>
                </c:pt>
                <c:pt idx="170">
                  <c:v>20</c:v>
                </c:pt>
                <c:pt idx="171">
                  <c:v>23</c:v>
                </c:pt>
                <c:pt idx="172">
                  <c:v>25</c:v>
                </c:pt>
                <c:pt idx="173">
                  <c:v>26</c:v>
                </c:pt>
                <c:pt idx="174">
                  <c:v>30</c:v>
                </c:pt>
                <c:pt idx="175">
                  <c:v>32</c:v>
                </c:pt>
                <c:pt idx="176">
                  <c:v>42</c:v>
                </c:pt>
                <c:pt idx="177">
                  <c:v>48</c:v>
                </c:pt>
                <c:pt idx="178">
                  <c:v>54</c:v>
                </c:pt>
                <c:pt idx="179">
                  <c:v>59</c:v>
                </c:pt>
                <c:pt idx="180">
                  <c:v>72</c:v>
                </c:pt>
                <c:pt idx="181">
                  <c:v>79</c:v>
                </c:pt>
                <c:pt idx="182">
                  <c:v>87</c:v>
                </c:pt>
                <c:pt idx="183">
                  <c:v>91</c:v>
                </c:pt>
                <c:pt idx="184">
                  <c:v>103</c:v>
                </c:pt>
                <c:pt idx="185">
                  <c:v>110</c:v>
                </c:pt>
                <c:pt idx="186">
                  <c:v>118</c:v>
                </c:pt>
                <c:pt idx="187">
                  <c:v>122</c:v>
                </c:pt>
                <c:pt idx="188">
                  <c:v>130</c:v>
                </c:pt>
                <c:pt idx="189">
                  <c:v>135</c:v>
                </c:pt>
                <c:pt idx="190">
                  <c:v>142</c:v>
                </c:pt>
                <c:pt idx="191">
                  <c:v>144</c:v>
                </c:pt>
                <c:pt idx="192">
                  <c:v>148</c:v>
                </c:pt>
                <c:pt idx="193">
                  <c:v>151</c:v>
                </c:pt>
                <c:pt idx="194">
                  <c:v>151</c:v>
                </c:pt>
                <c:pt idx="195">
                  <c:v>155</c:v>
                </c:pt>
                <c:pt idx="196">
                  <c:v>157</c:v>
                </c:pt>
                <c:pt idx="197">
                  <c:v>157</c:v>
                </c:pt>
                <c:pt idx="198">
                  <c:v>159</c:v>
                </c:pt>
                <c:pt idx="199">
                  <c:v>160</c:v>
                </c:pt>
                <c:pt idx="200">
                  <c:v>161</c:v>
                </c:pt>
                <c:pt idx="201">
                  <c:v>162</c:v>
                </c:pt>
                <c:pt idx="202">
                  <c:v>162</c:v>
                </c:pt>
                <c:pt idx="203">
                  <c:v>162</c:v>
                </c:pt>
                <c:pt idx="204">
                  <c:v>162</c:v>
                </c:pt>
                <c:pt idx="205">
                  <c:v>162</c:v>
                </c:pt>
                <c:pt idx="206">
                  <c:v>163</c:v>
                </c:pt>
                <c:pt idx="207">
                  <c:v>163</c:v>
                </c:pt>
                <c:pt idx="208">
                  <c:v>164</c:v>
                </c:pt>
                <c:pt idx="209">
                  <c:v>164</c:v>
                </c:pt>
                <c:pt idx="210">
                  <c:v>165</c:v>
                </c:pt>
                <c:pt idx="211">
                  <c:v>164</c:v>
                </c:pt>
                <c:pt idx="212">
                  <c:v>165</c:v>
                </c:pt>
                <c:pt idx="213">
                  <c:v>165</c:v>
                </c:pt>
                <c:pt idx="214">
                  <c:v>166</c:v>
                </c:pt>
                <c:pt idx="215">
                  <c:v>166</c:v>
                </c:pt>
                <c:pt idx="216">
                  <c:v>166</c:v>
                </c:pt>
                <c:pt idx="217">
                  <c:v>167</c:v>
                </c:pt>
                <c:pt idx="218">
                  <c:v>167</c:v>
                </c:pt>
                <c:pt idx="219">
                  <c:v>166</c:v>
                </c:pt>
                <c:pt idx="220">
                  <c:v>167</c:v>
                </c:pt>
                <c:pt idx="221">
                  <c:v>166</c:v>
                </c:pt>
                <c:pt idx="222">
                  <c:v>167</c:v>
                </c:pt>
                <c:pt idx="223">
                  <c:v>167</c:v>
                </c:pt>
                <c:pt idx="224">
                  <c:v>167</c:v>
                </c:pt>
                <c:pt idx="225">
                  <c:v>167</c:v>
                </c:pt>
                <c:pt idx="226">
                  <c:v>167</c:v>
                </c:pt>
                <c:pt idx="227">
                  <c:v>167</c:v>
                </c:pt>
                <c:pt idx="228">
                  <c:v>167</c:v>
                </c:pt>
                <c:pt idx="229">
                  <c:v>166</c:v>
                </c:pt>
                <c:pt idx="230">
                  <c:v>167</c:v>
                </c:pt>
                <c:pt idx="231">
                  <c:v>165</c:v>
                </c:pt>
                <c:pt idx="232">
                  <c:v>165</c:v>
                </c:pt>
                <c:pt idx="233">
                  <c:v>166</c:v>
                </c:pt>
                <c:pt idx="234">
                  <c:v>167</c:v>
                </c:pt>
                <c:pt idx="235">
                  <c:v>167</c:v>
                </c:pt>
                <c:pt idx="236">
                  <c:v>167</c:v>
                </c:pt>
                <c:pt idx="237">
                  <c:v>167</c:v>
                </c:pt>
                <c:pt idx="238">
                  <c:v>166</c:v>
                </c:pt>
                <c:pt idx="239">
                  <c:v>166</c:v>
                </c:pt>
                <c:pt idx="240">
                  <c:v>167</c:v>
                </c:pt>
                <c:pt idx="241">
                  <c:v>166</c:v>
                </c:pt>
                <c:pt idx="242">
                  <c:v>166</c:v>
                </c:pt>
                <c:pt idx="243">
                  <c:v>165</c:v>
                </c:pt>
                <c:pt idx="244">
                  <c:v>166</c:v>
                </c:pt>
                <c:pt idx="245">
                  <c:v>166</c:v>
                </c:pt>
                <c:pt idx="246">
                  <c:v>165</c:v>
                </c:pt>
                <c:pt idx="247">
                  <c:v>166</c:v>
                </c:pt>
                <c:pt idx="248">
                  <c:v>164</c:v>
                </c:pt>
                <c:pt idx="249">
                  <c:v>165</c:v>
                </c:pt>
                <c:pt idx="250">
                  <c:v>165</c:v>
                </c:pt>
                <c:pt idx="251">
                  <c:v>165</c:v>
                </c:pt>
                <c:pt idx="252">
                  <c:v>163</c:v>
                </c:pt>
                <c:pt idx="253">
                  <c:v>163</c:v>
                </c:pt>
                <c:pt idx="254">
                  <c:v>162</c:v>
                </c:pt>
                <c:pt idx="255">
                  <c:v>162</c:v>
                </c:pt>
                <c:pt idx="256">
                  <c:v>161</c:v>
                </c:pt>
                <c:pt idx="257">
                  <c:v>163</c:v>
                </c:pt>
                <c:pt idx="258">
                  <c:v>162</c:v>
                </c:pt>
                <c:pt idx="259">
                  <c:v>161</c:v>
                </c:pt>
                <c:pt idx="260">
                  <c:v>161</c:v>
                </c:pt>
                <c:pt idx="261">
                  <c:v>161</c:v>
                </c:pt>
                <c:pt idx="262">
                  <c:v>161</c:v>
                </c:pt>
                <c:pt idx="263">
                  <c:v>160</c:v>
                </c:pt>
                <c:pt idx="264">
                  <c:v>158</c:v>
                </c:pt>
                <c:pt idx="265">
                  <c:v>153</c:v>
                </c:pt>
                <c:pt idx="266">
                  <c:v>154</c:v>
                </c:pt>
                <c:pt idx="267">
                  <c:v>152</c:v>
                </c:pt>
                <c:pt idx="268">
                  <c:v>147</c:v>
                </c:pt>
                <c:pt idx="269">
                  <c:v>138</c:v>
                </c:pt>
                <c:pt idx="270">
                  <c:v>135</c:v>
                </c:pt>
                <c:pt idx="271">
                  <c:v>127</c:v>
                </c:pt>
                <c:pt idx="272">
                  <c:v>119</c:v>
                </c:pt>
                <c:pt idx="273">
                  <c:v>107</c:v>
                </c:pt>
                <c:pt idx="274">
                  <c:v>104</c:v>
                </c:pt>
                <c:pt idx="275">
                  <c:v>95</c:v>
                </c:pt>
                <c:pt idx="276">
                  <c:v>91</c:v>
                </c:pt>
                <c:pt idx="277">
                  <c:v>77</c:v>
                </c:pt>
                <c:pt idx="278">
                  <c:v>71</c:v>
                </c:pt>
                <c:pt idx="279">
                  <c:v>67</c:v>
                </c:pt>
                <c:pt idx="280">
                  <c:v>58</c:v>
                </c:pt>
                <c:pt idx="281">
                  <c:v>50</c:v>
                </c:pt>
                <c:pt idx="282">
                  <c:v>39</c:v>
                </c:pt>
                <c:pt idx="283">
                  <c:v>36</c:v>
                </c:pt>
                <c:pt idx="284">
                  <c:v>32</c:v>
                </c:pt>
                <c:pt idx="285">
                  <c:v>27</c:v>
                </c:pt>
                <c:pt idx="286">
                  <c:v>23</c:v>
                </c:pt>
                <c:pt idx="287">
                  <c:v>21</c:v>
                </c:pt>
                <c:pt idx="288">
                  <c:v>19</c:v>
                </c:pt>
                <c:pt idx="289">
                  <c:v>18</c:v>
                </c:pt>
                <c:pt idx="290">
                  <c:v>18</c:v>
                </c:pt>
                <c:pt idx="291">
                  <c:v>18</c:v>
                </c:pt>
                <c:pt idx="292">
                  <c:v>18</c:v>
                </c:pt>
                <c:pt idx="293">
                  <c:v>18</c:v>
                </c:pt>
                <c:pt idx="294">
                  <c:v>18</c:v>
                </c:pt>
                <c:pt idx="295">
                  <c:v>18</c:v>
                </c:pt>
                <c:pt idx="296">
                  <c:v>19</c:v>
                </c:pt>
                <c:pt idx="297">
                  <c:v>19</c:v>
                </c:pt>
                <c:pt idx="298">
                  <c:v>20</c:v>
                </c:pt>
                <c:pt idx="299">
                  <c:v>21</c:v>
                </c:pt>
                <c:pt idx="300">
                  <c:v>24</c:v>
                </c:pt>
                <c:pt idx="301">
                  <c:v>25</c:v>
                </c:pt>
                <c:pt idx="302">
                  <c:v>30</c:v>
                </c:pt>
                <c:pt idx="303">
                  <c:v>37</c:v>
                </c:pt>
                <c:pt idx="304">
                  <c:v>42</c:v>
                </c:pt>
                <c:pt idx="305">
                  <c:v>45</c:v>
                </c:pt>
                <c:pt idx="306">
                  <c:v>52</c:v>
                </c:pt>
                <c:pt idx="307">
                  <c:v>64</c:v>
                </c:pt>
                <c:pt idx="308">
                  <c:v>71</c:v>
                </c:pt>
                <c:pt idx="309">
                  <c:v>76</c:v>
                </c:pt>
                <c:pt idx="310">
                  <c:v>83</c:v>
                </c:pt>
                <c:pt idx="311">
                  <c:v>93</c:v>
                </c:pt>
                <c:pt idx="312">
                  <c:v>101</c:v>
                </c:pt>
                <c:pt idx="313">
                  <c:v>104</c:v>
                </c:pt>
                <c:pt idx="314">
                  <c:v>112</c:v>
                </c:pt>
                <c:pt idx="315">
                  <c:v>123</c:v>
                </c:pt>
                <c:pt idx="316">
                  <c:v>128</c:v>
                </c:pt>
                <c:pt idx="317">
                  <c:v>132</c:v>
                </c:pt>
                <c:pt idx="318">
                  <c:v>134</c:v>
                </c:pt>
                <c:pt idx="319">
                  <c:v>145</c:v>
                </c:pt>
                <c:pt idx="320">
                  <c:v>147</c:v>
                </c:pt>
                <c:pt idx="321">
                  <c:v>150</c:v>
                </c:pt>
                <c:pt idx="322">
                  <c:v>152</c:v>
                </c:pt>
                <c:pt idx="323">
                  <c:v>153</c:v>
                </c:pt>
                <c:pt idx="324">
                  <c:v>154</c:v>
                </c:pt>
                <c:pt idx="325">
                  <c:v>156</c:v>
                </c:pt>
                <c:pt idx="326">
                  <c:v>157</c:v>
                </c:pt>
                <c:pt idx="327">
                  <c:v>158</c:v>
                </c:pt>
                <c:pt idx="328">
                  <c:v>159</c:v>
                </c:pt>
                <c:pt idx="329">
                  <c:v>159</c:v>
                </c:pt>
                <c:pt idx="330">
                  <c:v>159</c:v>
                </c:pt>
                <c:pt idx="331">
                  <c:v>160</c:v>
                </c:pt>
                <c:pt idx="332">
                  <c:v>160</c:v>
                </c:pt>
                <c:pt idx="333">
                  <c:v>159</c:v>
                </c:pt>
                <c:pt idx="334">
                  <c:v>160</c:v>
                </c:pt>
                <c:pt idx="335">
                  <c:v>161</c:v>
                </c:pt>
                <c:pt idx="336">
                  <c:v>161</c:v>
                </c:pt>
                <c:pt idx="337">
                  <c:v>162</c:v>
                </c:pt>
                <c:pt idx="338">
                  <c:v>162</c:v>
                </c:pt>
                <c:pt idx="339">
                  <c:v>162</c:v>
                </c:pt>
                <c:pt idx="340">
                  <c:v>162</c:v>
                </c:pt>
                <c:pt idx="341">
                  <c:v>163</c:v>
                </c:pt>
                <c:pt idx="342">
                  <c:v>163</c:v>
                </c:pt>
                <c:pt idx="343">
                  <c:v>163</c:v>
                </c:pt>
                <c:pt idx="344">
                  <c:v>164</c:v>
                </c:pt>
                <c:pt idx="345">
                  <c:v>165</c:v>
                </c:pt>
                <c:pt idx="346">
                  <c:v>165</c:v>
                </c:pt>
                <c:pt idx="347">
                  <c:v>164</c:v>
                </c:pt>
                <c:pt idx="348">
                  <c:v>165</c:v>
                </c:pt>
                <c:pt idx="349">
                  <c:v>167</c:v>
                </c:pt>
                <c:pt idx="350">
                  <c:v>165</c:v>
                </c:pt>
                <c:pt idx="351">
                  <c:v>165</c:v>
                </c:pt>
                <c:pt idx="352">
                  <c:v>166</c:v>
                </c:pt>
                <c:pt idx="353">
                  <c:v>166</c:v>
                </c:pt>
                <c:pt idx="354">
                  <c:v>164</c:v>
                </c:pt>
                <c:pt idx="355">
                  <c:v>165</c:v>
                </c:pt>
                <c:pt idx="356">
                  <c:v>165</c:v>
                </c:pt>
                <c:pt idx="357">
                  <c:v>164</c:v>
                </c:pt>
                <c:pt idx="358">
                  <c:v>165</c:v>
                </c:pt>
                <c:pt idx="359">
                  <c:v>165</c:v>
                </c:pt>
                <c:pt idx="360">
                  <c:v>164</c:v>
                </c:pt>
                <c:pt idx="361">
                  <c:v>166</c:v>
                </c:pt>
                <c:pt idx="362">
                  <c:v>165</c:v>
                </c:pt>
                <c:pt idx="363">
                  <c:v>165</c:v>
                </c:pt>
                <c:pt idx="364">
                  <c:v>164</c:v>
                </c:pt>
                <c:pt idx="365">
                  <c:v>165</c:v>
                </c:pt>
                <c:pt idx="366">
                  <c:v>163</c:v>
                </c:pt>
                <c:pt idx="367">
                  <c:v>163</c:v>
                </c:pt>
                <c:pt idx="368">
                  <c:v>163</c:v>
                </c:pt>
                <c:pt idx="369">
                  <c:v>162</c:v>
                </c:pt>
                <c:pt idx="370">
                  <c:v>163</c:v>
                </c:pt>
                <c:pt idx="371">
                  <c:v>161</c:v>
                </c:pt>
                <c:pt idx="372">
                  <c:v>162</c:v>
                </c:pt>
                <c:pt idx="373">
                  <c:v>161</c:v>
                </c:pt>
                <c:pt idx="374">
                  <c:v>161</c:v>
                </c:pt>
                <c:pt idx="375">
                  <c:v>161</c:v>
                </c:pt>
                <c:pt idx="376">
                  <c:v>160</c:v>
                </c:pt>
                <c:pt idx="377">
                  <c:v>161</c:v>
                </c:pt>
                <c:pt idx="378">
                  <c:v>161</c:v>
                </c:pt>
                <c:pt idx="379">
                  <c:v>161</c:v>
                </c:pt>
                <c:pt idx="380">
                  <c:v>161</c:v>
                </c:pt>
                <c:pt idx="381">
                  <c:v>161</c:v>
                </c:pt>
                <c:pt idx="382">
                  <c:v>161</c:v>
                </c:pt>
                <c:pt idx="383">
                  <c:v>161</c:v>
                </c:pt>
                <c:pt idx="384">
                  <c:v>162</c:v>
                </c:pt>
                <c:pt idx="385">
                  <c:v>162</c:v>
                </c:pt>
                <c:pt idx="386">
                  <c:v>162</c:v>
                </c:pt>
                <c:pt idx="387">
                  <c:v>161</c:v>
                </c:pt>
                <c:pt idx="388">
                  <c:v>161</c:v>
                </c:pt>
                <c:pt idx="389">
                  <c:v>161</c:v>
                </c:pt>
                <c:pt idx="390">
                  <c:v>161</c:v>
                </c:pt>
                <c:pt idx="391">
                  <c:v>162</c:v>
                </c:pt>
                <c:pt idx="392">
                  <c:v>161</c:v>
                </c:pt>
                <c:pt idx="393">
                  <c:v>161</c:v>
                </c:pt>
                <c:pt idx="394">
                  <c:v>162</c:v>
                </c:pt>
                <c:pt idx="395">
                  <c:v>162</c:v>
                </c:pt>
                <c:pt idx="396">
                  <c:v>161</c:v>
                </c:pt>
                <c:pt idx="397">
                  <c:v>161</c:v>
                </c:pt>
                <c:pt idx="398">
                  <c:v>161</c:v>
                </c:pt>
                <c:pt idx="399">
                  <c:v>160</c:v>
                </c:pt>
                <c:pt idx="400">
                  <c:v>162</c:v>
                </c:pt>
                <c:pt idx="401">
                  <c:v>162</c:v>
                </c:pt>
                <c:pt idx="402">
                  <c:v>162</c:v>
                </c:pt>
                <c:pt idx="403">
                  <c:v>161</c:v>
                </c:pt>
                <c:pt idx="404">
                  <c:v>163</c:v>
                </c:pt>
                <c:pt idx="405">
                  <c:v>162</c:v>
                </c:pt>
                <c:pt idx="406">
                  <c:v>163</c:v>
                </c:pt>
                <c:pt idx="407">
                  <c:v>164</c:v>
                </c:pt>
                <c:pt idx="408">
                  <c:v>163</c:v>
                </c:pt>
                <c:pt idx="409">
                  <c:v>165</c:v>
                </c:pt>
                <c:pt idx="410">
                  <c:v>164</c:v>
                </c:pt>
                <c:pt idx="411">
                  <c:v>164</c:v>
                </c:pt>
                <c:pt idx="412">
                  <c:v>166</c:v>
                </c:pt>
                <c:pt idx="413">
                  <c:v>166</c:v>
                </c:pt>
                <c:pt idx="414">
                  <c:v>167</c:v>
                </c:pt>
                <c:pt idx="415">
                  <c:v>167</c:v>
                </c:pt>
                <c:pt idx="416">
                  <c:v>167</c:v>
                </c:pt>
                <c:pt idx="417">
                  <c:v>166</c:v>
                </c:pt>
                <c:pt idx="418">
                  <c:v>167</c:v>
                </c:pt>
                <c:pt idx="419">
                  <c:v>168</c:v>
                </c:pt>
                <c:pt idx="420">
                  <c:v>167</c:v>
                </c:pt>
                <c:pt idx="421">
                  <c:v>167</c:v>
                </c:pt>
                <c:pt idx="422">
                  <c:v>166</c:v>
                </c:pt>
                <c:pt idx="423">
                  <c:v>166</c:v>
                </c:pt>
                <c:pt idx="424">
                  <c:v>167</c:v>
                </c:pt>
                <c:pt idx="425">
                  <c:v>167</c:v>
                </c:pt>
                <c:pt idx="426">
                  <c:v>166</c:v>
                </c:pt>
                <c:pt idx="427">
                  <c:v>167</c:v>
                </c:pt>
                <c:pt idx="428">
                  <c:v>167</c:v>
                </c:pt>
                <c:pt idx="429">
                  <c:v>167</c:v>
                </c:pt>
                <c:pt idx="430">
                  <c:v>167</c:v>
                </c:pt>
                <c:pt idx="431">
                  <c:v>167</c:v>
                </c:pt>
                <c:pt idx="432">
                  <c:v>168</c:v>
                </c:pt>
                <c:pt idx="433">
                  <c:v>167</c:v>
                </c:pt>
                <c:pt idx="434">
                  <c:v>167</c:v>
                </c:pt>
                <c:pt idx="435">
                  <c:v>167</c:v>
                </c:pt>
                <c:pt idx="436">
                  <c:v>165</c:v>
                </c:pt>
                <c:pt idx="437">
                  <c:v>165</c:v>
                </c:pt>
                <c:pt idx="438">
                  <c:v>166</c:v>
                </c:pt>
                <c:pt idx="439">
                  <c:v>165</c:v>
                </c:pt>
                <c:pt idx="440">
                  <c:v>165</c:v>
                </c:pt>
                <c:pt idx="441">
                  <c:v>165</c:v>
                </c:pt>
                <c:pt idx="442">
                  <c:v>164</c:v>
                </c:pt>
                <c:pt idx="443">
                  <c:v>165</c:v>
                </c:pt>
                <c:pt idx="444">
                  <c:v>165</c:v>
                </c:pt>
                <c:pt idx="445">
                  <c:v>166</c:v>
                </c:pt>
                <c:pt idx="446">
                  <c:v>166</c:v>
                </c:pt>
                <c:pt idx="447">
                  <c:v>166</c:v>
                </c:pt>
                <c:pt idx="448">
                  <c:v>165</c:v>
                </c:pt>
                <c:pt idx="449">
                  <c:v>167</c:v>
                </c:pt>
                <c:pt idx="450">
                  <c:v>166</c:v>
                </c:pt>
                <c:pt idx="451">
                  <c:v>167</c:v>
                </c:pt>
                <c:pt idx="452">
                  <c:v>168</c:v>
                </c:pt>
                <c:pt idx="453">
                  <c:v>167</c:v>
                </c:pt>
                <c:pt idx="454">
                  <c:v>167</c:v>
                </c:pt>
                <c:pt idx="455">
                  <c:v>168</c:v>
                </c:pt>
                <c:pt idx="456">
                  <c:v>169</c:v>
                </c:pt>
                <c:pt idx="457">
                  <c:v>169</c:v>
                </c:pt>
                <c:pt idx="458">
                  <c:v>169</c:v>
                </c:pt>
                <c:pt idx="459">
                  <c:v>170</c:v>
                </c:pt>
                <c:pt idx="460">
                  <c:v>170</c:v>
                </c:pt>
                <c:pt idx="461">
                  <c:v>171</c:v>
                </c:pt>
                <c:pt idx="462">
                  <c:v>171</c:v>
                </c:pt>
                <c:pt idx="463">
                  <c:v>171</c:v>
                </c:pt>
                <c:pt idx="464">
                  <c:v>171</c:v>
                </c:pt>
                <c:pt idx="465">
                  <c:v>171</c:v>
                </c:pt>
                <c:pt idx="466">
                  <c:v>173</c:v>
                </c:pt>
                <c:pt idx="467">
                  <c:v>174</c:v>
                </c:pt>
                <c:pt idx="468">
                  <c:v>175</c:v>
                </c:pt>
                <c:pt idx="469">
                  <c:v>178</c:v>
                </c:pt>
                <c:pt idx="470">
                  <c:v>178</c:v>
                </c:pt>
                <c:pt idx="471">
                  <c:v>180</c:v>
                </c:pt>
                <c:pt idx="472">
                  <c:v>180</c:v>
                </c:pt>
                <c:pt idx="473">
                  <c:v>182</c:v>
                </c:pt>
                <c:pt idx="474">
                  <c:v>184</c:v>
                </c:pt>
                <c:pt idx="475">
                  <c:v>185</c:v>
                </c:pt>
                <c:pt idx="476">
                  <c:v>187</c:v>
                </c:pt>
                <c:pt idx="477">
                  <c:v>187</c:v>
                </c:pt>
                <c:pt idx="478">
                  <c:v>188</c:v>
                </c:pt>
                <c:pt idx="479">
                  <c:v>192</c:v>
                </c:pt>
                <c:pt idx="480">
                  <c:v>192</c:v>
                </c:pt>
                <c:pt idx="481">
                  <c:v>195</c:v>
                </c:pt>
                <c:pt idx="482">
                  <c:v>195</c:v>
                </c:pt>
                <c:pt idx="483">
                  <c:v>197</c:v>
                </c:pt>
                <c:pt idx="484">
                  <c:v>199</c:v>
                </c:pt>
                <c:pt idx="485">
                  <c:v>201</c:v>
                </c:pt>
                <c:pt idx="486">
                  <c:v>204</c:v>
                </c:pt>
                <c:pt idx="487">
                  <c:v>204</c:v>
                </c:pt>
                <c:pt idx="488">
                  <c:v>206</c:v>
                </c:pt>
                <c:pt idx="489">
                  <c:v>209</c:v>
                </c:pt>
                <c:pt idx="490">
                  <c:v>210</c:v>
                </c:pt>
                <c:pt idx="491">
                  <c:v>212</c:v>
                </c:pt>
                <c:pt idx="492">
                  <c:v>215</c:v>
                </c:pt>
                <c:pt idx="493">
                  <c:v>217</c:v>
                </c:pt>
                <c:pt idx="494">
                  <c:v>218</c:v>
                </c:pt>
                <c:pt idx="495">
                  <c:v>217</c:v>
                </c:pt>
                <c:pt idx="496">
                  <c:v>218</c:v>
                </c:pt>
                <c:pt idx="497">
                  <c:v>218</c:v>
                </c:pt>
                <c:pt idx="498">
                  <c:v>217</c:v>
                </c:pt>
                <c:pt idx="499">
                  <c:v>216</c:v>
                </c:pt>
                <c:pt idx="500">
                  <c:v>214</c:v>
                </c:pt>
                <c:pt idx="501">
                  <c:v>211</c:v>
                </c:pt>
                <c:pt idx="502">
                  <c:v>211</c:v>
                </c:pt>
                <c:pt idx="503">
                  <c:v>210</c:v>
                </c:pt>
                <c:pt idx="504">
                  <c:v>208</c:v>
                </c:pt>
                <c:pt idx="505">
                  <c:v>207</c:v>
                </c:pt>
                <c:pt idx="506">
                  <c:v>203</c:v>
                </c:pt>
                <c:pt idx="507">
                  <c:v>202</c:v>
                </c:pt>
                <c:pt idx="508">
                  <c:v>200</c:v>
                </c:pt>
                <c:pt idx="509">
                  <c:v>198</c:v>
                </c:pt>
                <c:pt idx="510">
                  <c:v>193</c:v>
                </c:pt>
                <c:pt idx="511">
                  <c:v>192</c:v>
                </c:pt>
                <c:pt idx="512">
                  <c:v>188</c:v>
                </c:pt>
                <c:pt idx="513">
                  <c:v>187</c:v>
                </c:pt>
                <c:pt idx="514">
                  <c:v>183</c:v>
                </c:pt>
                <c:pt idx="515">
                  <c:v>182</c:v>
                </c:pt>
                <c:pt idx="516">
                  <c:v>182</c:v>
                </c:pt>
                <c:pt idx="517">
                  <c:v>181</c:v>
                </c:pt>
                <c:pt idx="518">
                  <c:v>181</c:v>
                </c:pt>
                <c:pt idx="519">
                  <c:v>180</c:v>
                </c:pt>
                <c:pt idx="520">
                  <c:v>178</c:v>
                </c:pt>
                <c:pt idx="521">
                  <c:v>178</c:v>
                </c:pt>
                <c:pt idx="522">
                  <c:v>176</c:v>
                </c:pt>
                <c:pt idx="523">
                  <c:v>175</c:v>
                </c:pt>
                <c:pt idx="524">
                  <c:v>173</c:v>
                </c:pt>
                <c:pt idx="525">
                  <c:v>173</c:v>
                </c:pt>
                <c:pt idx="526">
                  <c:v>173</c:v>
                </c:pt>
                <c:pt idx="527">
                  <c:v>173</c:v>
                </c:pt>
                <c:pt idx="528">
                  <c:v>173</c:v>
                </c:pt>
                <c:pt idx="529">
                  <c:v>172</c:v>
                </c:pt>
                <c:pt idx="530">
                  <c:v>172</c:v>
                </c:pt>
                <c:pt idx="531">
                  <c:v>172</c:v>
                </c:pt>
                <c:pt idx="532">
                  <c:v>174</c:v>
                </c:pt>
                <c:pt idx="533">
                  <c:v>175</c:v>
                </c:pt>
                <c:pt idx="534">
                  <c:v>174</c:v>
                </c:pt>
                <c:pt idx="535">
                  <c:v>175</c:v>
                </c:pt>
                <c:pt idx="536">
                  <c:v>174</c:v>
                </c:pt>
                <c:pt idx="537">
                  <c:v>175</c:v>
                </c:pt>
                <c:pt idx="538">
                  <c:v>175</c:v>
                </c:pt>
                <c:pt idx="539">
                  <c:v>175</c:v>
                </c:pt>
                <c:pt idx="540">
                  <c:v>177</c:v>
                </c:pt>
                <c:pt idx="541">
                  <c:v>175</c:v>
                </c:pt>
                <c:pt idx="542">
                  <c:v>175</c:v>
                </c:pt>
                <c:pt idx="543">
                  <c:v>175</c:v>
                </c:pt>
                <c:pt idx="544">
                  <c:v>176</c:v>
                </c:pt>
                <c:pt idx="545">
                  <c:v>176</c:v>
                </c:pt>
                <c:pt idx="546">
                  <c:v>176</c:v>
                </c:pt>
                <c:pt idx="547">
                  <c:v>176</c:v>
                </c:pt>
                <c:pt idx="548">
                  <c:v>176</c:v>
                </c:pt>
                <c:pt idx="549">
                  <c:v>175</c:v>
                </c:pt>
                <c:pt idx="550">
                  <c:v>176</c:v>
                </c:pt>
                <c:pt idx="551">
                  <c:v>175</c:v>
                </c:pt>
                <c:pt idx="552">
                  <c:v>175</c:v>
                </c:pt>
                <c:pt idx="553">
                  <c:v>174</c:v>
                </c:pt>
                <c:pt idx="554">
                  <c:v>174</c:v>
                </c:pt>
                <c:pt idx="555">
                  <c:v>172</c:v>
                </c:pt>
                <c:pt idx="556">
                  <c:v>173</c:v>
                </c:pt>
                <c:pt idx="557">
                  <c:v>173</c:v>
                </c:pt>
              </c:numCache>
            </c:numRef>
          </c:yVal>
          <c:smooth val="0"/>
          <c:extLst>
            <c:ext xmlns:c16="http://schemas.microsoft.com/office/drawing/2014/chart" uri="{C3380CC4-5D6E-409C-BE32-E72D297353CC}">
              <c16:uniqueId val="{00000002-7CF1-4796-BFAD-E42112AC4A1A}"/>
            </c:ext>
          </c:extLst>
        </c:ser>
        <c:dLbls>
          <c:showLegendKey val="0"/>
          <c:showVal val="0"/>
          <c:showCatName val="0"/>
          <c:showSerName val="0"/>
          <c:showPercent val="0"/>
          <c:showBubbleSize val="0"/>
        </c:dLbls>
        <c:axId val="357162784"/>
        <c:axId val="357160816"/>
      </c:scatterChart>
      <c:valAx>
        <c:axId val="357162784"/>
        <c:scaling>
          <c:orientation val="minMax"/>
          <c:max val="550"/>
          <c:min val="0"/>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7160816"/>
        <c:crosses val="autoZero"/>
        <c:crossBetween val="midCat"/>
      </c:valAx>
      <c:valAx>
        <c:axId val="357160816"/>
        <c:scaling>
          <c:orientation val="minMax"/>
          <c:max val="2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7162784"/>
        <c:crosses val="autoZero"/>
        <c:crossBetween val="midCat"/>
        <c:majorUnit val="20"/>
      </c:valAx>
      <c:spPr>
        <a:solidFill>
          <a:sysClr val="window" lastClr="FFFFFF"/>
        </a:solidFill>
      </c:spPr>
    </c:plotArea>
    <c:plotVisOnly val="1"/>
    <c:dispBlanksAs val="gap"/>
    <c:showDLblsOverMax val="0"/>
  </c:chart>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altLang="ja-JP" sz="900" dirty="0" smtClean="0"/>
              <a:t>Red</a:t>
            </a:r>
            <a:r>
              <a:rPr lang="ja-JP" altLang="en-US" sz="900" dirty="0"/>
              <a:t>（</a:t>
            </a:r>
            <a:r>
              <a:rPr lang="en-US" altLang="ja-JP" sz="900" dirty="0"/>
              <a:t>RGB</a:t>
            </a:r>
            <a:r>
              <a:rPr lang="ja-JP" altLang="en-US" sz="900" dirty="0"/>
              <a:t>）</a:t>
            </a:r>
          </a:p>
        </c:rich>
      </c:tx>
      <c:overlay val="0"/>
      <c:spPr>
        <a:noFill/>
        <a:ln>
          <a:noFill/>
        </a:ln>
        <a:effectLst/>
      </c:spPr>
    </c:title>
    <c:autoTitleDeleted val="0"/>
    <c:plotArea>
      <c:layout>
        <c:manualLayout>
          <c:layoutTarget val="inner"/>
          <c:xMode val="edge"/>
          <c:yMode val="edge"/>
          <c:x val="0.11787468703381737"/>
          <c:y val="0.16465863306851491"/>
          <c:w val="0.77215512889013027"/>
          <c:h val="0.69158082329133574"/>
        </c:manualLayout>
      </c:layout>
      <c:scatterChart>
        <c:scatterStyle val="lineMarker"/>
        <c:varyColors val="0"/>
        <c:ser>
          <c:idx val="1"/>
          <c:order val="0"/>
          <c:tx>
            <c:strRef>
              <c:f>'C:\work\04.ETRobocon\04.検討資料\色識別\Data\Color\Red\[result_000057.xlsx]Sheet1'!$G$1</c:f>
              <c:strCache>
                <c:ptCount val="1"/>
                <c:pt idx="0">
                  <c:v>R</c:v>
                </c:pt>
              </c:strCache>
            </c:strRef>
          </c:tx>
          <c:spPr>
            <a:ln>
              <a:solidFill>
                <a:srgbClr val="FF0000"/>
              </a:solidFill>
            </a:ln>
          </c:spPr>
          <c:marker>
            <c:symbol val="none"/>
          </c:marker>
          <c:yVal>
            <c:numRef>
              <c:f>'C:\work\04.ETRobocon\04.検討資料\色識別\Data\Color\Red\[result_000057.xlsx]Sheet1'!$G$2:$G$1120</c:f>
              <c:numCache>
                <c:formatCode>General</c:formatCode>
                <c:ptCount val="1119"/>
                <c:pt idx="0">
                  <c:v>115</c:v>
                </c:pt>
                <c:pt idx="1">
                  <c:v>114</c:v>
                </c:pt>
                <c:pt idx="2">
                  <c:v>114</c:v>
                </c:pt>
                <c:pt idx="3">
                  <c:v>116</c:v>
                </c:pt>
                <c:pt idx="4">
                  <c:v>116</c:v>
                </c:pt>
                <c:pt idx="5">
                  <c:v>116</c:v>
                </c:pt>
                <c:pt idx="6">
                  <c:v>115</c:v>
                </c:pt>
                <c:pt idx="7">
                  <c:v>116</c:v>
                </c:pt>
                <c:pt idx="8">
                  <c:v>116</c:v>
                </c:pt>
                <c:pt idx="9">
                  <c:v>116</c:v>
                </c:pt>
                <c:pt idx="10">
                  <c:v>116</c:v>
                </c:pt>
                <c:pt idx="11">
                  <c:v>116</c:v>
                </c:pt>
                <c:pt idx="12">
                  <c:v>116</c:v>
                </c:pt>
                <c:pt idx="13">
                  <c:v>116</c:v>
                </c:pt>
                <c:pt idx="14">
                  <c:v>116</c:v>
                </c:pt>
                <c:pt idx="15">
                  <c:v>116</c:v>
                </c:pt>
                <c:pt idx="16">
                  <c:v>116</c:v>
                </c:pt>
                <c:pt idx="17">
                  <c:v>116</c:v>
                </c:pt>
                <c:pt idx="18">
                  <c:v>115</c:v>
                </c:pt>
                <c:pt idx="19">
                  <c:v>115</c:v>
                </c:pt>
                <c:pt idx="20">
                  <c:v>115</c:v>
                </c:pt>
                <c:pt idx="21">
                  <c:v>115</c:v>
                </c:pt>
                <c:pt idx="22">
                  <c:v>115</c:v>
                </c:pt>
                <c:pt idx="23">
                  <c:v>113</c:v>
                </c:pt>
                <c:pt idx="24">
                  <c:v>112</c:v>
                </c:pt>
                <c:pt idx="25">
                  <c:v>111</c:v>
                </c:pt>
                <c:pt idx="26">
                  <c:v>110</c:v>
                </c:pt>
                <c:pt idx="27">
                  <c:v>109</c:v>
                </c:pt>
                <c:pt idx="28">
                  <c:v>109</c:v>
                </c:pt>
                <c:pt idx="29">
                  <c:v>105</c:v>
                </c:pt>
                <c:pt idx="30">
                  <c:v>105</c:v>
                </c:pt>
                <c:pt idx="31">
                  <c:v>104</c:v>
                </c:pt>
                <c:pt idx="32">
                  <c:v>105</c:v>
                </c:pt>
                <c:pt idx="33">
                  <c:v>105</c:v>
                </c:pt>
                <c:pt idx="34">
                  <c:v>103</c:v>
                </c:pt>
                <c:pt idx="35">
                  <c:v>103</c:v>
                </c:pt>
                <c:pt idx="36">
                  <c:v>104</c:v>
                </c:pt>
                <c:pt idx="37">
                  <c:v>101</c:v>
                </c:pt>
                <c:pt idx="38">
                  <c:v>102</c:v>
                </c:pt>
                <c:pt idx="39">
                  <c:v>100</c:v>
                </c:pt>
                <c:pt idx="40">
                  <c:v>100</c:v>
                </c:pt>
                <c:pt idx="41">
                  <c:v>99</c:v>
                </c:pt>
                <c:pt idx="42">
                  <c:v>99</c:v>
                </c:pt>
                <c:pt idx="43">
                  <c:v>97</c:v>
                </c:pt>
                <c:pt idx="44">
                  <c:v>96</c:v>
                </c:pt>
                <c:pt idx="45">
                  <c:v>97</c:v>
                </c:pt>
                <c:pt idx="46">
                  <c:v>96</c:v>
                </c:pt>
                <c:pt idx="47">
                  <c:v>96</c:v>
                </c:pt>
                <c:pt idx="48">
                  <c:v>96</c:v>
                </c:pt>
                <c:pt idx="49">
                  <c:v>96</c:v>
                </c:pt>
                <c:pt idx="50">
                  <c:v>95</c:v>
                </c:pt>
                <c:pt idx="51">
                  <c:v>97</c:v>
                </c:pt>
                <c:pt idx="52">
                  <c:v>95</c:v>
                </c:pt>
                <c:pt idx="53">
                  <c:v>95</c:v>
                </c:pt>
                <c:pt idx="54">
                  <c:v>95</c:v>
                </c:pt>
                <c:pt idx="55">
                  <c:v>94</c:v>
                </c:pt>
                <c:pt idx="56">
                  <c:v>95</c:v>
                </c:pt>
                <c:pt idx="57">
                  <c:v>96</c:v>
                </c:pt>
                <c:pt idx="58">
                  <c:v>94</c:v>
                </c:pt>
                <c:pt idx="59">
                  <c:v>94</c:v>
                </c:pt>
                <c:pt idx="60">
                  <c:v>94</c:v>
                </c:pt>
                <c:pt idx="61">
                  <c:v>94</c:v>
                </c:pt>
                <c:pt idx="62">
                  <c:v>95</c:v>
                </c:pt>
                <c:pt idx="63">
                  <c:v>97</c:v>
                </c:pt>
                <c:pt idx="64">
                  <c:v>95</c:v>
                </c:pt>
                <c:pt idx="65">
                  <c:v>96</c:v>
                </c:pt>
                <c:pt idx="66">
                  <c:v>94</c:v>
                </c:pt>
                <c:pt idx="67">
                  <c:v>94</c:v>
                </c:pt>
                <c:pt idx="68">
                  <c:v>96</c:v>
                </c:pt>
                <c:pt idx="69">
                  <c:v>95</c:v>
                </c:pt>
                <c:pt idx="70">
                  <c:v>96</c:v>
                </c:pt>
                <c:pt idx="71">
                  <c:v>95</c:v>
                </c:pt>
                <c:pt idx="72">
                  <c:v>97</c:v>
                </c:pt>
                <c:pt idx="73">
                  <c:v>97</c:v>
                </c:pt>
                <c:pt idx="74">
                  <c:v>97</c:v>
                </c:pt>
                <c:pt idx="75">
                  <c:v>97</c:v>
                </c:pt>
                <c:pt idx="76">
                  <c:v>97</c:v>
                </c:pt>
                <c:pt idx="77">
                  <c:v>97</c:v>
                </c:pt>
                <c:pt idx="78">
                  <c:v>97</c:v>
                </c:pt>
                <c:pt idx="79">
                  <c:v>97</c:v>
                </c:pt>
                <c:pt idx="80">
                  <c:v>98</c:v>
                </c:pt>
                <c:pt idx="81">
                  <c:v>97</c:v>
                </c:pt>
                <c:pt idx="82">
                  <c:v>98</c:v>
                </c:pt>
                <c:pt idx="83">
                  <c:v>97</c:v>
                </c:pt>
                <c:pt idx="84">
                  <c:v>97</c:v>
                </c:pt>
                <c:pt idx="85">
                  <c:v>98</c:v>
                </c:pt>
                <c:pt idx="86">
                  <c:v>100</c:v>
                </c:pt>
                <c:pt idx="87">
                  <c:v>99</c:v>
                </c:pt>
                <c:pt idx="88">
                  <c:v>98</c:v>
                </c:pt>
                <c:pt idx="89">
                  <c:v>97</c:v>
                </c:pt>
                <c:pt idx="90">
                  <c:v>99</c:v>
                </c:pt>
                <c:pt idx="91">
                  <c:v>99</c:v>
                </c:pt>
                <c:pt idx="92">
                  <c:v>98</c:v>
                </c:pt>
                <c:pt idx="93">
                  <c:v>98</c:v>
                </c:pt>
                <c:pt idx="94">
                  <c:v>98</c:v>
                </c:pt>
                <c:pt idx="95">
                  <c:v>97</c:v>
                </c:pt>
                <c:pt idx="96">
                  <c:v>97</c:v>
                </c:pt>
                <c:pt idx="97">
                  <c:v>98</c:v>
                </c:pt>
                <c:pt idx="98">
                  <c:v>97</c:v>
                </c:pt>
                <c:pt idx="99">
                  <c:v>97</c:v>
                </c:pt>
                <c:pt idx="100">
                  <c:v>96</c:v>
                </c:pt>
                <c:pt idx="101">
                  <c:v>96</c:v>
                </c:pt>
                <c:pt idx="102">
                  <c:v>96</c:v>
                </c:pt>
                <c:pt idx="103">
                  <c:v>96</c:v>
                </c:pt>
                <c:pt idx="104">
                  <c:v>96</c:v>
                </c:pt>
                <c:pt idx="105">
                  <c:v>94</c:v>
                </c:pt>
                <c:pt idx="106">
                  <c:v>94</c:v>
                </c:pt>
                <c:pt idx="107">
                  <c:v>93</c:v>
                </c:pt>
                <c:pt idx="108">
                  <c:v>94</c:v>
                </c:pt>
                <c:pt idx="109">
                  <c:v>91</c:v>
                </c:pt>
                <c:pt idx="110">
                  <c:v>91</c:v>
                </c:pt>
                <c:pt idx="111">
                  <c:v>91</c:v>
                </c:pt>
                <c:pt idx="112">
                  <c:v>91</c:v>
                </c:pt>
                <c:pt idx="113">
                  <c:v>90</c:v>
                </c:pt>
                <c:pt idx="114">
                  <c:v>90</c:v>
                </c:pt>
                <c:pt idx="115">
                  <c:v>90</c:v>
                </c:pt>
                <c:pt idx="116">
                  <c:v>90</c:v>
                </c:pt>
                <c:pt idx="117">
                  <c:v>89</c:v>
                </c:pt>
                <c:pt idx="118">
                  <c:v>88</c:v>
                </c:pt>
                <c:pt idx="119">
                  <c:v>89</c:v>
                </c:pt>
                <c:pt idx="120">
                  <c:v>89</c:v>
                </c:pt>
                <c:pt idx="121">
                  <c:v>89</c:v>
                </c:pt>
                <c:pt idx="122">
                  <c:v>90</c:v>
                </c:pt>
                <c:pt idx="123">
                  <c:v>88</c:v>
                </c:pt>
                <c:pt idx="124">
                  <c:v>89</c:v>
                </c:pt>
                <c:pt idx="125">
                  <c:v>89</c:v>
                </c:pt>
                <c:pt idx="126">
                  <c:v>91</c:v>
                </c:pt>
                <c:pt idx="127">
                  <c:v>90</c:v>
                </c:pt>
                <c:pt idx="128">
                  <c:v>91</c:v>
                </c:pt>
                <c:pt idx="129">
                  <c:v>90</c:v>
                </c:pt>
                <c:pt idx="130">
                  <c:v>92</c:v>
                </c:pt>
                <c:pt idx="131">
                  <c:v>92</c:v>
                </c:pt>
                <c:pt idx="132">
                  <c:v>93</c:v>
                </c:pt>
                <c:pt idx="133">
                  <c:v>92</c:v>
                </c:pt>
                <c:pt idx="134">
                  <c:v>93</c:v>
                </c:pt>
                <c:pt idx="135">
                  <c:v>93</c:v>
                </c:pt>
                <c:pt idx="136">
                  <c:v>93</c:v>
                </c:pt>
                <c:pt idx="137">
                  <c:v>94</c:v>
                </c:pt>
                <c:pt idx="138">
                  <c:v>95</c:v>
                </c:pt>
                <c:pt idx="139">
                  <c:v>95</c:v>
                </c:pt>
                <c:pt idx="140">
                  <c:v>95</c:v>
                </c:pt>
                <c:pt idx="141">
                  <c:v>95</c:v>
                </c:pt>
                <c:pt idx="142">
                  <c:v>98</c:v>
                </c:pt>
                <c:pt idx="143">
                  <c:v>98</c:v>
                </c:pt>
                <c:pt idx="144">
                  <c:v>98</c:v>
                </c:pt>
                <c:pt idx="145">
                  <c:v>98</c:v>
                </c:pt>
                <c:pt idx="146">
                  <c:v>98</c:v>
                </c:pt>
                <c:pt idx="147">
                  <c:v>98</c:v>
                </c:pt>
                <c:pt idx="148">
                  <c:v>100</c:v>
                </c:pt>
                <c:pt idx="149">
                  <c:v>101</c:v>
                </c:pt>
                <c:pt idx="150">
                  <c:v>100</c:v>
                </c:pt>
                <c:pt idx="151">
                  <c:v>101</c:v>
                </c:pt>
                <c:pt idx="152">
                  <c:v>101</c:v>
                </c:pt>
                <c:pt idx="153">
                  <c:v>100</c:v>
                </c:pt>
                <c:pt idx="154">
                  <c:v>100</c:v>
                </c:pt>
                <c:pt idx="155">
                  <c:v>101</c:v>
                </c:pt>
                <c:pt idx="156">
                  <c:v>102</c:v>
                </c:pt>
                <c:pt idx="157">
                  <c:v>101</c:v>
                </c:pt>
                <c:pt idx="158">
                  <c:v>101</c:v>
                </c:pt>
                <c:pt idx="159">
                  <c:v>101</c:v>
                </c:pt>
                <c:pt idx="160">
                  <c:v>102</c:v>
                </c:pt>
                <c:pt idx="161">
                  <c:v>101</c:v>
                </c:pt>
                <c:pt idx="162">
                  <c:v>100</c:v>
                </c:pt>
                <c:pt idx="163">
                  <c:v>99</c:v>
                </c:pt>
                <c:pt idx="164">
                  <c:v>99</c:v>
                </c:pt>
                <c:pt idx="165">
                  <c:v>100</c:v>
                </c:pt>
                <c:pt idx="166">
                  <c:v>102</c:v>
                </c:pt>
                <c:pt idx="167">
                  <c:v>100</c:v>
                </c:pt>
                <c:pt idx="168">
                  <c:v>100</c:v>
                </c:pt>
                <c:pt idx="169">
                  <c:v>101</c:v>
                </c:pt>
                <c:pt idx="170">
                  <c:v>100</c:v>
                </c:pt>
                <c:pt idx="171">
                  <c:v>100</c:v>
                </c:pt>
                <c:pt idx="172">
                  <c:v>100</c:v>
                </c:pt>
                <c:pt idx="173">
                  <c:v>101</c:v>
                </c:pt>
                <c:pt idx="174">
                  <c:v>101</c:v>
                </c:pt>
                <c:pt idx="175">
                  <c:v>99</c:v>
                </c:pt>
                <c:pt idx="176">
                  <c:v>99</c:v>
                </c:pt>
                <c:pt idx="177">
                  <c:v>99</c:v>
                </c:pt>
                <c:pt idx="178">
                  <c:v>99</c:v>
                </c:pt>
                <c:pt idx="179">
                  <c:v>100</c:v>
                </c:pt>
                <c:pt idx="180">
                  <c:v>100</c:v>
                </c:pt>
                <c:pt idx="181">
                  <c:v>98</c:v>
                </c:pt>
                <c:pt idx="182">
                  <c:v>99</c:v>
                </c:pt>
                <c:pt idx="183">
                  <c:v>99</c:v>
                </c:pt>
                <c:pt idx="184">
                  <c:v>99</c:v>
                </c:pt>
                <c:pt idx="185">
                  <c:v>98</c:v>
                </c:pt>
                <c:pt idx="186">
                  <c:v>98</c:v>
                </c:pt>
                <c:pt idx="187">
                  <c:v>98</c:v>
                </c:pt>
                <c:pt idx="188">
                  <c:v>99</c:v>
                </c:pt>
                <c:pt idx="189">
                  <c:v>100</c:v>
                </c:pt>
                <c:pt idx="190">
                  <c:v>98</c:v>
                </c:pt>
                <c:pt idx="191">
                  <c:v>99</c:v>
                </c:pt>
                <c:pt idx="192">
                  <c:v>98</c:v>
                </c:pt>
                <c:pt idx="193">
                  <c:v>100</c:v>
                </c:pt>
                <c:pt idx="194">
                  <c:v>98</c:v>
                </c:pt>
                <c:pt idx="195">
                  <c:v>99</c:v>
                </c:pt>
                <c:pt idx="196">
                  <c:v>97</c:v>
                </c:pt>
                <c:pt idx="197">
                  <c:v>98</c:v>
                </c:pt>
                <c:pt idx="198">
                  <c:v>96</c:v>
                </c:pt>
                <c:pt idx="199">
                  <c:v>98</c:v>
                </c:pt>
                <c:pt idx="200">
                  <c:v>99</c:v>
                </c:pt>
                <c:pt idx="201">
                  <c:v>97</c:v>
                </c:pt>
                <c:pt idx="202">
                  <c:v>96</c:v>
                </c:pt>
                <c:pt idx="203">
                  <c:v>96</c:v>
                </c:pt>
                <c:pt idx="204">
                  <c:v>97</c:v>
                </c:pt>
                <c:pt idx="205">
                  <c:v>98</c:v>
                </c:pt>
                <c:pt idx="206">
                  <c:v>98</c:v>
                </c:pt>
                <c:pt idx="207">
                  <c:v>99</c:v>
                </c:pt>
                <c:pt idx="208">
                  <c:v>97</c:v>
                </c:pt>
                <c:pt idx="209">
                  <c:v>97</c:v>
                </c:pt>
                <c:pt idx="210">
                  <c:v>97</c:v>
                </c:pt>
                <c:pt idx="211">
                  <c:v>98</c:v>
                </c:pt>
                <c:pt idx="212">
                  <c:v>97</c:v>
                </c:pt>
                <c:pt idx="213">
                  <c:v>97</c:v>
                </c:pt>
                <c:pt idx="214">
                  <c:v>97</c:v>
                </c:pt>
                <c:pt idx="215">
                  <c:v>97</c:v>
                </c:pt>
                <c:pt idx="216">
                  <c:v>97</c:v>
                </c:pt>
                <c:pt idx="217">
                  <c:v>96</c:v>
                </c:pt>
                <c:pt idx="218">
                  <c:v>97</c:v>
                </c:pt>
                <c:pt idx="219">
                  <c:v>97</c:v>
                </c:pt>
                <c:pt idx="220">
                  <c:v>95</c:v>
                </c:pt>
                <c:pt idx="221">
                  <c:v>95</c:v>
                </c:pt>
                <c:pt idx="222">
                  <c:v>96</c:v>
                </c:pt>
                <c:pt idx="223">
                  <c:v>94</c:v>
                </c:pt>
                <c:pt idx="224">
                  <c:v>93</c:v>
                </c:pt>
                <c:pt idx="225">
                  <c:v>92</c:v>
                </c:pt>
                <c:pt idx="226">
                  <c:v>92</c:v>
                </c:pt>
                <c:pt idx="227">
                  <c:v>92</c:v>
                </c:pt>
                <c:pt idx="228">
                  <c:v>91</c:v>
                </c:pt>
                <c:pt idx="229">
                  <c:v>91</c:v>
                </c:pt>
                <c:pt idx="230">
                  <c:v>90</c:v>
                </c:pt>
                <c:pt idx="231">
                  <c:v>89</c:v>
                </c:pt>
                <c:pt idx="232">
                  <c:v>89</c:v>
                </c:pt>
                <c:pt idx="233">
                  <c:v>90</c:v>
                </c:pt>
                <c:pt idx="234">
                  <c:v>88</c:v>
                </c:pt>
                <c:pt idx="235">
                  <c:v>88</c:v>
                </c:pt>
                <c:pt idx="236">
                  <c:v>88</c:v>
                </c:pt>
                <c:pt idx="237">
                  <c:v>89</c:v>
                </c:pt>
                <c:pt idx="238">
                  <c:v>87</c:v>
                </c:pt>
                <c:pt idx="239">
                  <c:v>87</c:v>
                </c:pt>
                <c:pt idx="240">
                  <c:v>88</c:v>
                </c:pt>
                <c:pt idx="241">
                  <c:v>88</c:v>
                </c:pt>
                <c:pt idx="242">
                  <c:v>86</c:v>
                </c:pt>
                <c:pt idx="243">
                  <c:v>88</c:v>
                </c:pt>
                <c:pt idx="244">
                  <c:v>89</c:v>
                </c:pt>
                <c:pt idx="245">
                  <c:v>88</c:v>
                </c:pt>
                <c:pt idx="246">
                  <c:v>87</c:v>
                </c:pt>
                <c:pt idx="247">
                  <c:v>87</c:v>
                </c:pt>
                <c:pt idx="248">
                  <c:v>87</c:v>
                </c:pt>
                <c:pt idx="249">
                  <c:v>89</c:v>
                </c:pt>
                <c:pt idx="250">
                  <c:v>89</c:v>
                </c:pt>
                <c:pt idx="251">
                  <c:v>90</c:v>
                </c:pt>
                <c:pt idx="252">
                  <c:v>90</c:v>
                </c:pt>
                <c:pt idx="253">
                  <c:v>91</c:v>
                </c:pt>
                <c:pt idx="254">
                  <c:v>93</c:v>
                </c:pt>
                <c:pt idx="255">
                  <c:v>96</c:v>
                </c:pt>
                <c:pt idx="256">
                  <c:v>96</c:v>
                </c:pt>
                <c:pt idx="257">
                  <c:v>97</c:v>
                </c:pt>
                <c:pt idx="258">
                  <c:v>99</c:v>
                </c:pt>
                <c:pt idx="259">
                  <c:v>100</c:v>
                </c:pt>
                <c:pt idx="260">
                  <c:v>100</c:v>
                </c:pt>
                <c:pt idx="261">
                  <c:v>102</c:v>
                </c:pt>
                <c:pt idx="262">
                  <c:v>103</c:v>
                </c:pt>
                <c:pt idx="263">
                  <c:v>104</c:v>
                </c:pt>
                <c:pt idx="264">
                  <c:v>106</c:v>
                </c:pt>
                <c:pt idx="265">
                  <c:v>108</c:v>
                </c:pt>
                <c:pt idx="266">
                  <c:v>110</c:v>
                </c:pt>
                <c:pt idx="267">
                  <c:v>110</c:v>
                </c:pt>
                <c:pt idx="268">
                  <c:v>112</c:v>
                </c:pt>
                <c:pt idx="269">
                  <c:v>113</c:v>
                </c:pt>
                <c:pt idx="270">
                  <c:v>115</c:v>
                </c:pt>
                <c:pt idx="271">
                  <c:v>115</c:v>
                </c:pt>
                <c:pt idx="272">
                  <c:v>117</c:v>
                </c:pt>
                <c:pt idx="273">
                  <c:v>117</c:v>
                </c:pt>
                <c:pt idx="274">
                  <c:v>117</c:v>
                </c:pt>
                <c:pt idx="275">
                  <c:v>116</c:v>
                </c:pt>
                <c:pt idx="276">
                  <c:v>118</c:v>
                </c:pt>
                <c:pt idx="277">
                  <c:v>118</c:v>
                </c:pt>
                <c:pt idx="278">
                  <c:v>117</c:v>
                </c:pt>
                <c:pt idx="279">
                  <c:v>116</c:v>
                </c:pt>
                <c:pt idx="280">
                  <c:v>117</c:v>
                </c:pt>
                <c:pt idx="281">
                  <c:v>117</c:v>
                </c:pt>
                <c:pt idx="282">
                  <c:v>117</c:v>
                </c:pt>
                <c:pt idx="283">
                  <c:v>116</c:v>
                </c:pt>
                <c:pt idx="284">
                  <c:v>116</c:v>
                </c:pt>
                <c:pt idx="285">
                  <c:v>115</c:v>
                </c:pt>
                <c:pt idx="286">
                  <c:v>114</c:v>
                </c:pt>
                <c:pt idx="287">
                  <c:v>114</c:v>
                </c:pt>
                <c:pt idx="288">
                  <c:v>113</c:v>
                </c:pt>
                <c:pt idx="289">
                  <c:v>114</c:v>
                </c:pt>
                <c:pt idx="290">
                  <c:v>114</c:v>
                </c:pt>
                <c:pt idx="291">
                  <c:v>111</c:v>
                </c:pt>
                <c:pt idx="292">
                  <c:v>112</c:v>
                </c:pt>
                <c:pt idx="293">
                  <c:v>110</c:v>
                </c:pt>
                <c:pt idx="294">
                  <c:v>110</c:v>
                </c:pt>
                <c:pt idx="295">
                  <c:v>108</c:v>
                </c:pt>
                <c:pt idx="296">
                  <c:v>108</c:v>
                </c:pt>
                <c:pt idx="297">
                  <c:v>107</c:v>
                </c:pt>
                <c:pt idx="298">
                  <c:v>106</c:v>
                </c:pt>
                <c:pt idx="299">
                  <c:v>107</c:v>
                </c:pt>
                <c:pt idx="300">
                  <c:v>105</c:v>
                </c:pt>
                <c:pt idx="301">
                  <c:v>106</c:v>
                </c:pt>
                <c:pt idx="302">
                  <c:v>105</c:v>
                </c:pt>
                <c:pt idx="303">
                  <c:v>105</c:v>
                </c:pt>
                <c:pt idx="304">
                  <c:v>104</c:v>
                </c:pt>
                <c:pt idx="305">
                  <c:v>105</c:v>
                </c:pt>
                <c:pt idx="306">
                  <c:v>104</c:v>
                </c:pt>
                <c:pt idx="307">
                  <c:v>104</c:v>
                </c:pt>
                <c:pt idx="308">
                  <c:v>103</c:v>
                </c:pt>
                <c:pt idx="309">
                  <c:v>103</c:v>
                </c:pt>
                <c:pt idx="310">
                  <c:v>103</c:v>
                </c:pt>
                <c:pt idx="311">
                  <c:v>101</c:v>
                </c:pt>
                <c:pt idx="312">
                  <c:v>101</c:v>
                </c:pt>
                <c:pt idx="313">
                  <c:v>100</c:v>
                </c:pt>
                <c:pt idx="314">
                  <c:v>100</c:v>
                </c:pt>
                <c:pt idx="315">
                  <c:v>99</c:v>
                </c:pt>
                <c:pt idx="316">
                  <c:v>100</c:v>
                </c:pt>
                <c:pt idx="317">
                  <c:v>99</c:v>
                </c:pt>
                <c:pt idx="318">
                  <c:v>99</c:v>
                </c:pt>
                <c:pt idx="319">
                  <c:v>98</c:v>
                </c:pt>
                <c:pt idx="320">
                  <c:v>99</c:v>
                </c:pt>
                <c:pt idx="321">
                  <c:v>100</c:v>
                </c:pt>
                <c:pt idx="322">
                  <c:v>99</c:v>
                </c:pt>
                <c:pt idx="323">
                  <c:v>100</c:v>
                </c:pt>
                <c:pt idx="324">
                  <c:v>99</c:v>
                </c:pt>
                <c:pt idx="325">
                  <c:v>99</c:v>
                </c:pt>
                <c:pt idx="326">
                  <c:v>98</c:v>
                </c:pt>
                <c:pt idx="327">
                  <c:v>98</c:v>
                </c:pt>
                <c:pt idx="328">
                  <c:v>99</c:v>
                </c:pt>
                <c:pt idx="329">
                  <c:v>98</c:v>
                </c:pt>
                <c:pt idx="330">
                  <c:v>100</c:v>
                </c:pt>
                <c:pt idx="331">
                  <c:v>99</c:v>
                </c:pt>
                <c:pt idx="332">
                  <c:v>99</c:v>
                </c:pt>
                <c:pt idx="333">
                  <c:v>100</c:v>
                </c:pt>
                <c:pt idx="334">
                  <c:v>100</c:v>
                </c:pt>
                <c:pt idx="335">
                  <c:v>99</c:v>
                </c:pt>
                <c:pt idx="336">
                  <c:v>99</c:v>
                </c:pt>
                <c:pt idx="337">
                  <c:v>99</c:v>
                </c:pt>
                <c:pt idx="338">
                  <c:v>100</c:v>
                </c:pt>
                <c:pt idx="339">
                  <c:v>101</c:v>
                </c:pt>
                <c:pt idx="340">
                  <c:v>100</c:v>
                </c:pt>
                <c:pt idx="341">
                  <c:v>100</c:v>
                </c:pt>
                <c:pt idx="342">
                  <c:v>101</c:v>
                </c:pt>
                <c:pt idx="343">
                  <c:v>100</c:v>
                </c:pt>
                <c:pt idx="344">
                  <c:v>101</c:v>
                </c:pt>
                <c:pt idx="345">
                  <c:v>101</c:v>
                </c:pt>
                <c:pt idx="346">
                  <c:v>100</c:v>
                </c:pt>
                <c:pt idx="347">
                  <c:v>100</c:v>
                </c:pt>
                <c:pt idx="348">
                  <c:v>100</c:v>
                </c:pt>
                <c:pt idx="349">
                  <c:v>100</c:v>
                </c:pt>
                <c:pt idx="350">
                  <c:v>99</c:v>
                </c:pt>
                <c:pt idx="351">
                  <c:v>100</c:v>
                </c:pt>
                <c:pt idx="352">
                  <c:v>100</c:v>
                </c:pt>
                <c:pt idx="353">
                  <c:v>101</c:v>
                </c:pt>
                <c:pt idx="354">
                  <c:v>100</c:v>
                </c:pt>
                <c:pt idx="355">
                  <c:v>100</c:v>
                </c:pt>
                <c:pt idx="356">
                  <c:v>101</c:v>
                </c:pt>
                <c:pt idx="357">
                  <c:v>101</c:v>
                </c:pt>
                <c:pt idx="358">
                  <c:v>101</c:v>
                </c:pt>
                <c:pt idx="359">
                  <c:v>100</c:v>
                </c:pt>
                <c:pt idx="360">
                  <c:v>100</c:v>
                </c:pt>
                <c:pt idx="361">
                  <c:v>100</c:v>
                </c:pt>
                <c:pt idx="362">
                  <c:v>100</c:v>
                </c:pt>
                <c:pt idx="363">
                  <c:v>100</c:v>
                </c:pt>
                <c:pt idx="364">
                  <c:v>101</c:v>
                </c:pt>
                <c:pt idx="365">
                  <c:v>101</c:v>
                </c:pt>
                <c:pt idx="366">
                  <c:v>100</c:v>
                </c:pt>
                <c:pt idx="367">
                  <c:v>101</c:v>
                </c:pt>
                <c:pt idx="368">
                  <c:v>100</c:v>
                </c:pt>
                <c:pt idx="369">
                  <c:v>99</c:v>
                </c:pt>
                <c:pt idx="370">
                  <c:v>100</c:v>
                </c:pt>
                <c:pt idx="371">
                  <c:v>100</c:v>
                </c:pt>
                <c:pt idx="372">
                  <c:v>98</c:v>
                </c:pt>
                <c:pt idx="373">
                  <c:v>100</c:v>
                </c:pt>
                <c:pt idx="374">
                  <c:v>100</c:v>
                </c:pt>
                <c:pt idx="375">
                  <c:v>100</c:v>
                </c:pt>
                <c:pt idx="376">
                  <c:v>99</c:v>
                </c:pt>
                <c:pt idx="377">
                  <c:v>99</c:v>
                </c:pt>
                <c:pt idx="378">
                  <c:v>99</c:v>
                </c:pt>
                <c:pt idx="379">
                  <c:v>100</c:v>
                </c:pt>
                <c:pt idx="380">
                  <c:v>99</c:v>
                </c:pt>
                <c:pt idx="381">
                  <c:v>99</c:v>
                </c:pt>
                <c:pt idx="382">
                  <c:v>99</c:v>
                </c:pt>
                <c:pt idx="383">
                  <c:v>98</c:v>
                </c:pt>
                <c:pt idx="384">
                  <c:v>99</c:v>
                </c:pt>
                <c:pt idx="385">
                  <c:v>99</c:v>
                </c:pt>
                <c:pt idx="386">
                  <c:v>98</c:v>
                </c:pt>
                <c:pt idx="387">
                  <c:v>99</c:v>
                </c:pt>
                <c:pt idx="388">
                  <c:v>97</c:v>
                </c:pt>
                <c:pt idx="389">
                  <c:v>99</c:v>
                </c:pt>
                <c:pt idx="390">
                  <c:v>99</c:v>
                </c:pt>
                <c:pt idx="391">
                  <c:v>98</c:v>
                </c:pt>
                <c:pt idx="392">
                  <c:v>99</c:v>
                </c:pt>
                <c:pt idx="393">
                  <c:v>98</c:v>
                </c:pt>
                <c:pt idx="394">
                  <c:v>98</c:v>
                </c:pt>
                <c:pt idx="395">
                  <c:v>99</c:v>
                </c:pt>
                <c:pt idx="396">
                  <c:v>100</c:v>
                </c:pt>
                <c:pt idx="397">
                  <c:v>100</c:v>
                </c:pt>
                <c:pt idx="398">
                  <c:v>99</c:v>
                </c:pt>
                <c:pt idx="399">
                  <c:v>100</c:v>
                </c:pt>
                <c:pt idx="400">
                  <c:v>99</c:v>
                </c:pt>
                <c:pt idx="401">
                  <c:v>100</c:v>
                </c:pt>
                <c:pt idx="402">
                  <c:v>101</c:v>
                </c:pt>
                <c:pt idx="403">
                  <c:v>101</c:v>
                </c:pt>
                <c:pt idx="404">
                  <c:v>100</c:v>
                </c:pt>
                <c:pt idx="405">
                  <c:v>99</c:v>
                </c:pt>
                <c:pt idx="406">
                  <c:v>100</c:v>
                </c:pt>
                <c:pt idx="407">
                  <c:v>100</c:v>
                </c:pt>
                <c:pt idx="408">
                  <c:v>101</c:v>
                </c:pt>
                <c:pt idx="409">
                  <c:v>100</c:v>
                </c:pt>
                <c:pt idx="410">
                  <c:v>101</c:v>
                </c:pt>
                <c:pt idx="411">
                  <c:v>100</c:v>
                </c:pt>
                <c:pt idx="412">
                  <c:v>101</c:v>
                </c:pt>
                <c:pt idx="413">
                  <c:v>102</c:v>
                </c:pt>
                <c:pt idx="414">
                  <c:v>101</c:v>
                </c:pt>
                <c:pt idx="415">
                  <c:v>101</c:v>
                </c:pt>
                <c:pt idx="416">
                  <c:v>102</c:v>
                </c:pt>
                <c:pt idx="417">
                  <c:v>101</c:v>
                </c:pt>
                <c:pt idx="418">
                  <c:v>102</c:v>
                </c:pt>
                <c:pt idx="419">
                  <c:v>101</c:v>
                </c:pt>
                <c:pt idx="420">
                  <c:v>102</c:v>
                </c:pt>
                <c:pt idx="421">
                  <c:v>101</c:v>
                </c:pt>
                <c:pt idx="422">
                  <c:v>101</c:v>
                </c:pt>
                <c:pt idx="423">
                  <c:v>102</c:v>
                </c:pt>
                <c:pt idx="424">
                  <c:v>103</c:v>
                </c:pt>
                <c:pt idx="425">
                  <c:v>102</c:v>
                </c:pt>
                <c:pt idx="426">
                  <c:v>102</c:v>
                </c:pt>
                <c:pt idx="427">
                  <c:v>103</c:v>
                </c:pt>
                <c:pt idx="428">
                  <c:v>102</c:v>
                </c:pt>
                <c:pt idx="429">
                  <c:v>103</c:v>
                </c:pt>
                <c:pt idx="430">
                  <c:v>104</c:v>
                </c:pt>
                <c:pt idx="431">
                  <c:v>103</c:v>
                </c:pt>
                <c:pt idx="432">
                  <c:v>103</c:v>
                </c:pt>
                <c:pt idx="433">
                  <c:v>103</c:v>
                </c:pt>
                <c:pt idx="434">
                  <c:v>104</c:v>
                </c:pt>
                <c:pt idx="435">
                  <c:v>103</c:v>
                </c:pt>
                <c:pt idx="436">
                  <c:v>105</c:v>
                </c:pt>
                <c:pt idx="437">
                  <c:v>105</c:v>
                </c:pt>
                <c:pt idx="438">
                  <c:v>106</c:v>
                </c:pt>
                <c:pt idx="439">
                  <c:v>103</c:v>
                </c:pt>
                <c:pt idx="440">
                  <c:v>102</c:v>
                </c:pt>
                <c:pt idx="441">
                  <c:v>103</c:v>
                </c:pt>
                <c:pt idx="442">
                  <c:v>104</c:v>
                </c:pt>
                <c:pt idx="443">
                  <c:v>104</c:v>
                </c:pt>
                <c:pt idx="444">
                  <c:v>104</c:v>
                </c:pt>
                <c:pt idx="445">
                  <c:v>103</c:v>
                </c:pt>
                <c:pt idx="446">
                  <c:v>102</c:v>
                </c:pt>
                <c:pt idx="447">
                  <c:v>103</c:v>
                </c:pt>
                <c:pt idx="448">
                  <c:v>104</c:v>
                </c:pt>
                <c:pt idx="449">
                  <c:v>103</c:v>
                </c:pt>
                <c:pt idx="450">
                  <c:v>103</c:v>
                </c:pt>
                <c:pt idx="451">
                  <c:v>102</c:v>
                </c:pt>
                <c:pt idx="452">
                  <c:v>102</c:v>
                </c:pt>
                <c:pt idx="453">
                  <c:v>103</c:v>
                </c:pt>
                <c:pt idx="454">
                  <c:v>103</c:v>
                </c:pt>
                <c:pt idx="455">
                  <c:v>102</c:v>
                </c:pt>
                <c:pt idx="456">
                  <c:v>102</c:v>
                </c:pt>
                <c:pt idx="457">
                  <c:v>100</c:v>
                </c:pt>
                <c:pt idx="458">
                  <c:v>102</c:v>
                </c:pt>
                <c:pt idx="459">
                  <c:v>102</c:v>
                </c:pt>
                <c:pt idx="460">
                  <c:v>102</c:v>
                </c:pt>
                <c:pt idx="461">
                  <c:v>101</c:v>
                </c:pt>
                <c:pt idx="462">
                  <c:v>100</c:v>
                </c:pt>
                <c:pt idx="463">
                  <c:v>101</c:v>
                </c:pt>
                <c:pt idx="464">
                  <c:v>101</c:v>
                </c:pt>
                <c:pt idx="465">
                  <c:v>100</c:v>
                </c:pt>
                <c:pt idx="466">
                  <c:v>102</c:v>
                </c:pt>
                <c:pt idx="467">
                  <c:v>100</c:v>
                </c:pt>
                <c:pt idx="468">
                  <c:v>100</c:v>
                </c:pt>
                <c:pt idx="469">
                  <c:v>101</c:v>
                </c:pt>
                <c:pt idx="470">
                  <c:v>100</c:v>
                </c:pt>
                <c:pt idx="471">
                  <c:v>100</c:v>
                </c:pt>
                <c:pt idx="472">
                  <c:v>98</c:v>
                </c:pt>
                <c:pt idx="473">
                  <c:v>99</c:v>
                </c:pt>
                <c:pt idx="474">
                  <c:v>100</c:v>
                </c:pt>
                <c:pt idx="475">
                  <c:v>99</c:v>
                </c:pt>
                <c:pt idx="476">
                  <c:v>101</c:v>
                </c:pt>
                <c:pt idx="477">
                  <c:v>98</c:v>
                </c:pt>
                <c:pt idx="478">
                  <c:v>99</c:v>
                </c:pt>
                <c:pt idx="479">
                  <c:v>100</c:v>
                </c:pt>
                <c:pt idx="480">
                  <c:v>98</c:v>
                </c:pt>
                <c:pt idx="481">
                  <c:v>99</c:v>
                </c:pt>
                <c:pt idx="482">
                  <c:v>99</c:v>
                </c:pt>
                <c:pt idx="483">
                  <c:v>98</c:v>
                </c:pt>
                <c:pt idx="484">
                  <c:v>98</c:v>
                </c:pt>
                <c:pt idx="485">
                  <c:v>98</c:v>
                </c:pt>
                <c:pt idx="486">
                  <c:v>98</c:v>
                </c:pt>
                <c:pt idx="487">
                  <c:v>98</c:v>
                </c:pt>
                <c:pt idx="488">
                  <c:v>98</c:v>
                </c:pt>
                <c:pt idx="489">
                  <c:v>97</c:v>
                </c:pt>
                <c:pt idx="490">
                  <c:v>99</c:v>
                </c:pt>
                <c:pt idx="491">
                  <c:v>98</c:v>
                </c:pt>
                <c:pt idx="492">
                  <c:v>98</c:v>
                </c:pt>
                <c:pt idx="493">
                  <c:v>100</c:v>
                </c:pt>
                <c:pt idx="494">
                  <c:v>100</c:v>
                </c:pt>
                <c:pt idx="495">
                  <c:v>99</c:v>
                </c:pt>
                <c:pt idx="496">
                  <c:v>99</c:v>
                </c:pt>
                <c:pt idx="497">
                  <c:v>100</c:v>
                </c:pt>
                <c:pt idx="498">
                  <c:v>99</c:v>
                </c:pt>
                <c:pt idx="499">
                  <c:v>100</c:v>
                </c:pt>
                <c:pt idx="500">
                  <c:v>101</c:v>
                </c:pt>
                <c:pt idx="501">
                  <c:v>101</c:v>
                </c:pt>
                <c:pt idx="502">
                  <c:v>101</c:v>
                </c:pt>
                <c:pt idx="503">
                  <c:v>101</c:v>
                </c:pt>
                <c:pt idx="504">
                  <c:v>103</c:v>
                </c:pt>
                <c:pt idx="505">
                  <c:v>102</c:v>
                </c:pt>
                <c:pt idx="506">
                  <c:v>103</c:v>
                </c:pt>
                <c:pt idx="507">
                  <c:v>102</c:v>
                </c:pt>
                <c:pt idx="508">
                  <c:v>101</c:v>
                </c:pt>
                <c:pt idx="509">
                  <c:v>103</c:v>
                </c:pt>
                <c:pt idx="510">
                  <c:v>102</c:v>
                </c:pt>
                <c:pt idx="511">
                  <c:v>104</c:v>
                </c:pt>
                <c:pt idx="512">
                  <c:v>102</c:v>
                </c:pt>
                <c:pt idx="513">
                  <c:v>102</c:v>
                </c:pt>
                <c:pt idx="514">
                  <c:v>102</c:v>
                </c:pt>
                <c:pt idx="515">
                  <c:v>104</c:v>
                </c:pt>
                <c:pt idx="516">
                  <c:v>103</c:v>
                </c:pt>
                <c:pt idx="517">
                  <c:v>104</c:v>
                </c:pt>
                <c:pt idx="518">
                  <c:v>103</c:v>
                </c:pt>
                <c:pt idx="519">
                  <c:v>105</c:v>
                </c:pt>
                <c:pt idx="520">
                  <c:v>104</c:v>
                </c:pt>
                <c:pt idx="521">
                  <c:v>104</c:v>
                </c:pt>
                <c:pt idx="522">
                  <c:v>103</c:v>
                </c:pt>
                <c:pt idx="523">
                  <c:v>103</c:v>
                </c:pt>
                <c:pt idx="524">
                  <c:v>103</c:v>
                </c:pt>
                <c:pt idx="525">
                  <c:v>103</c:v>
                </c:pt>
                <c:pt idx="526">
                  <c:v>103</c:v>
                </c:pt>
                <c:pt idx="527">
                  <c:v>103</c:v>
                </c:pt>
                <c:pt idx="528">
                  <c:v>104</c:v>
                </c:pt>
                <c:pt idx="529">
                  <c:v>103</c:v>
                </c:pt>
                <c:pt idx="530">
                  <c:v>103</c:v>
                </c:pt>
                <c:pt idx="531">
                  <c:v>104</c:v>
                </c:pt>
                <c:pt idx="532">
                  <c:v>104</c:v>
                </c:pt>
                <c:pt idx="533">
                  <c:v>103</c:v>
                </c:pt>
                <c:pt idx="534">
                  <c:v>103</c:v>
                </c:pt>
                <c:pt idx="535">
                  <c:v>103</c:v>
                </c:pt>
                <c:pt idx="536">
                  <c:v>102</c:v>
                </c:pt>
                <c:pt idx="537">
                  <c:v>103</c:v>
                </c:pt>
                <c:pt idx="538">
                  <c:v>103</c:v>
                </c:pt>
                <c:pt idx="539">
                  <c:v>103</c:v>
                </c:pt>
                <c:pt idx="540">
                  <c:v>103</c:v>
                </c:pt>
                <c:pt idx="541">
                  <c:v>103</c:v>
                </c:pt>
                <c:pt idx="542">
                  <c:v>103</c:v>
                </c:pt>
                <c:pt idx="543">
                  <c:v>102</c:v>
                </c:pt>
                <c:pt idx="544">
                  <c:v>102</c:v>
                </c:pt>
                <c:pt idx="545">
                  <c:v>102</c:v>
                </c:pt>
                <c:pt idx="546">
                  <c:v>102</c:v>
                </c:pt>
                <c:pt idx="547">
                  <c:v>103</c:v>
                </c:pt>
                <c:pt idx="548">
                  <c:v>103</c:v>
                </c:pt>
                <c:pt idx="549">
                  <c:v>103</c:v>
                </c:pt>
                <c:pt idx="550">
                  <c:v>104</c:v>
                </c:pt>
                <c:pt idx="551">
                  <c:v>104</c:v>
                </c:pt>
                <c:pt idx="552">
                  <c:v>103</c:v>
                </c:pt>
                <c:pt idx="553">
                  <c:v>103</c:v>
                </c:pt>
                <c:pt idx="554">
                  <c:v>103</c:v>
                </c:pt>
                <c:pt idx="555">
                  <c:v>104</c:v>
                </c:pt>
                <c:pt idx="556">
                  <c:v>104</c:v>
                </c:pt>
                <c:pt idx="557">
                  <c:v>103</c:v>
                </c:pt>
                <c:pt idx="558">
                  <c:v>104</c:v>
                </c:pt>
                <c:pt idx="559">
                  <c:v>104</c:v>
                </c:pt>
                <c:pt idx="560">
                  <c:v>105</c:v>
                </c:pt>
              </c:numCache>
            </c:numRef>
          </c:yVal>
          <c:smooth val="0"/>
          <c:extLst>
            <c:ext xmlns:c16="http://schemas.microsoft.com/office/drawing/2014/chart" uri="{C3380CC4-5D6E-409C-BE32-E72D297353CC}">
              <c16:uniqueId val="{00000000-7436-4947-A163-E382B326522A}"/>
            </c:ext>
          </c:extLst>
        </c:ser>
        <c:ser>
          <c:idx val="2"/>
          <c:order val="1"/>
          <c:tx>
            <c:strRef>
              <c:f>'C:\work\04.ETRobocon\04.検討資料\色識別\Data\Color\Red\[result_000057.xlsx]Sheet1'!$H$1</c:f>
              <c:strCache>
                <c:ptCount val="1"/>
                <c:pt idx="0">
                  <c:v>G</c:v>
                </c:pt>
              </c:strCache>
            </c:strRef>
          </c:tx>
          <c:spPr>
            <a:ln w="19050" cap="rnd">
              <a:solidFill>
                <a:srgbClr val="00B050"/>
              </a:solidFill>
              <a:round/>
            </a:ln>
            <a:effectLst/>
          </c:spPr>
          <c:marker>
            <c:symbol val="none"/>
          </c:marker>
          <c:yVal>
            <c:numRef>
              <c:f>'C:\work\04.ETRobocon\04.検討資料\色識別\Data\Color\Red\[result_000057.xlsx]Sheet1'!$H$2:$H$1120</c:f>
              <c:numCache>
                <c:formatCode>General</c:formatCode>
                <c:ptCount val="1119"/>
                <c:pt idx="0">
                  <c:v>113</c:v>
                </c:pt>
                <c:pt idx="1">
                  <c:v>113</c:v>
                </c:pt>
                <c:pt idx="2">
                  <c:v>114</c:v>
                </c:pt>
                <c:pt idx="3">
                  <c:v>115</c:v>
                </c:pt>
                <c:pt idx="4">
                  <c:v>113</c:v>
                </c:pt>
                <c:pt idx="5">
                  <c:v>114</c:v>
                </c:pt>
                <c:pt idx="6">
                  <c:v>113</c:v>
                </c:pt>
                <c:pt idx="7">
                  <c:v>113</c:v>
                </c:pt>
                <c:pt idx="8">
                  <c:v>115</c:v>
                </c:pt>
                <c:pt idx="9">
                  <c:v>115</c:v>
                </c:pt>
                <c:pt idx="10">
                  <c:v>115</c:v>
                </c:pt>
                <c:pt idx="11">
                  <c:v>115</c:v>
                </c:pt>
                <c:pt idx="12">
                  <c:v>115</c:v>
                </c:pt>
                <c:pt idx="13">
                  <c:v>114</c:v>
                </c:pt>
                <c:pt idx="14">
                  <c:v>114</c:v>
                </c:pt>
                <c:pt idx="15">
                  <c:v>115</c:v>
                </c:pt>
                <c:pt idx="16">
                  <c:v>114</c:v>
                </c:pt>
                <c:pt idx="17">
                  <c:v>114</c:v>
                </c:pt>
                <c:pt idx="18">
                  <c:v>114</c:v>
                </c:pt>
                <c:pt idx="19">
                  <c:v>113</c:v>
                </c:pt>
                <c:pt idx="20">
                  <c:v>113</c:v>
                </c:pt>
                <c:pt idx="21">
                  <c:v>112</c:v>
                </c:pt>
                <c:pt idx="22">
                  <c:v>112</c:v>
                </c:pt>
                <c:pt idx="23">
                  <c:v>111</c:v>
                </c:pt>
                <c:pt idx="24">
                  <c:v>110</c:v>
                </c:pt>
                <c:pt idx="25">
                  <c:v>109</c:v>
                </c:pt>
                <c:pt idx="26">
                  <c:v>108</c:v>
                </c:pt>
                <c:pt idx="27">
                  <c:v>107</c:v>
                </c:pt>
                <c:pt idx="28">
                  <c:v>107</c:v>
                </c:pt>
                <c:pt idx="29">
                  <c:v>104</c:v>
                </c:pt>
                <c:pt idx="30">
                  <c:v>103</c:v>
                </c:pt>
                <c:pt idx="31">
                  <c:v>103</c:v>
                </c:pt>
                <c:pt idx="32">
                  <c:v>103</c:v>
                </c:pt>
                <c:pt idx="33">
                  <c:v>103</c:v>
                </c:pt>
                <c:pt idx="34">
                  <c:v>101</c:v>
                </c:pt>
                <c:pt idx="35">
                  <c:v>100</c:v>
                </c:pt>
                <c:pt idx="36">
                  <c:v>101</c:v>
                </c:pt>
                <c:pt idx="37">
                  <c:v>100</c:v>
                </c:pt>
                <c:pt idx="38">
                  <c:v>100</c:v>
                </c:pt>
                <c:pt idx="39">
                  <c:v>98</c:v>
                </c:pt>
                <c:pt idx="40">
                  <c:v>98</c:v>
                </c:pt>
                <c:pt idx="41">
                  <c:v>96</c:v>
                </c:pt>
                <c:pt idx="42">
                  <c:v>96</c:v>
                </c:pt>
                <c:pt idx="43">
                  <c:v>95</c:v>
                </c:pt>
                <c:pt idx="44">
                  <c:v>95</c:v>
                </c:pt>
                <c:pt idx="45">
                  <c:v>94</c:v>
                </c:pt>
                <c:pt idx="46">
                  <c:v>94</c:v>
                </c:pt>
                <c:pt idx="47">
                  <c:v>94</c:v>
                </c:pt>
                <c:pt idx="48">
                  <c:v>93</c:v>
                </c:pt>
                <c:pt idx="49">
                  <c:v>94</c:v>
                </c:pt>
                <c:pt idx="50">
                  <c:v>94</c:v>
                </c:pt>
                <c:pt idx="51">
                  <c:v>94</c:v>
                </c:pt>
                <c:pt idx="52">
                  <c:v>92</c:v>
                </c:pt>
                <c:pt idx="53">
                  <c:v>92</c:v>
                </c:pt>
                <c:pt idx="54">
                  <c:v>92</c:v>
                </c:pt>
                <c:pt idx="55">
                  <c:v>91</c:v>
                </c:pt>
                <c:pt idx="56">
                  <c:v>93</c:v>
                </c:pt>
                <c:pt idx="57">
                  <c:v>93</c:v>
                </c:pt>
                <c:pt idx="58">
                  <c:v>92</c:v>
                </c:pt>
                <c:pt idx="59">
                  <c:v>92</c:v>
                </c:pt>
                <c:pt idx="60">
                  <c:v>92</c:v>
                </c:pt>
                <c:pt idx="61">
                  <c:v>92</c:v>
                </c:pt>
                <c:pt idx="62">
                  <c:v>94</c:v>
                </c:pt>
                <c:pt idx="63">
                  <c:v>93</c:v>
                </c:pt>
                <c:pt idx="64">
                  <c:v>92</c:v>
                </c:pt>
                <c:pt idx="65">
                  <c:v>93</c:v>
                </c:pt>
                <c:pt idx="66">
                  <c:v>91</c:v>
                </c:pt>
                <c:pt idx="67">
                  <c:v>92</c:v>
                </c:pt>
                <c:pt idx="68">
                  <c:v>93</c:v>
                </c:pt>
                <c:pt idx="69">
                  <c:v>93</c:v>
                </c:pt>
                <c:pt idx="70">
                  <c:v>94</c:v>
                </c:pt>
                <c:pt idx="71">
                  <c:v>93</c:v>
                </c:pt>
                <c:pt idx="72">
                  <c:v>94</c:v>
                </c:pt>
                <c:pt idx="73">
                  <c:v>95</c:v>
                </c:pt>
                <c:pt idx="74">
                  <c:v>95</c:v>
                </c:pt>
                <c:pt idx="75">
                  <c:v>94</c:v>
                </c:pt>
                <c:pt idx="76">
                  <c:v>95</c:v>
                </c:pt>
                <c:pt idx="77">
                  <c:v>95</c:v>
                </c:pt>
                <c:pt idx="78">
                  <c:v>95</c:v>
                </c:pt>
                <c:pt idx="79">
                  <c:v>94</c:v>
                </c:pt>
                <c:pt idx="80">
                  <c:v>95</c:v>
                </c:pt>
                <c:pt idx="81">
                  <c:v>95</c:v>
                </c:pt>
                <c:pt idx="82">
                  <c:v>95</c:v>
                </c:pt>
                <c:pt idx="83">
                  <c:v>93</c:v>
                </c:pt>
                <c:pt idx="84">
                  <c:v>94</c:v>
                </c:pt>
                <c:pt idx="85">
                  <c:v>95</c:v>
                </c:pt>
                <c:pt idx="86">
                  <c:v>97</c:v>
                </c:pt>
                <c:pt idx="87">
                  <c:v>96</c:v>
                </c:pt>
                <c:pt idx="88">
                  <c:v>96</c:v>
                </c:pt>
                <c:pt idx="89">
                  <c:v>94</c:v>
                </c:pt>
                <c:pt idx="90">
                  <c:v>96</c:v>
                </c:pt>
                <c:pt idx="91">
                  <c:v>97</c:v>
                </c:pt>
                <c:pt idx="92">
                  <c:v>96</c:v>
                </c:pt>
                <c:pt idx="93">
                  <c:v>96</c:v>
                </c:pt>
                <c:pt idx="94">
                  <c:v>95</c:v>
                </c:pt>
                <c:pt idx="95">
                  <c:v>94</c:v>
                </c:pt>
                <c:pt idx="96">
                  <c:v>95</c:v>
                </c:pt>
                <c:pt idx="97">
                  <c:v>93</c:v>
                </c:pt>
                <c:pt idx="98">
                  <c:v>92</c:v>
                </c:pt>
                <c:pt idx="99">
                  <c:v>90</c:v>
                </c:pt>
                <c:pt idx="100">
                  <c:v>89</c:v>
                </c:pt>
                <c:pt idx="101">
                  <c:v>86</c:v>
                </c:pt>
                <c:pt idx="102">
                  <c:v>83</c:v>
                </c:pt>
                <c:pt idx="103">
                  <c:v>80</c:v>
                </c:pt>
                <c:pt idx="104">
                  <c:v>79</c:v>
                </c:pt>
                <c:pt idx="105">
                  <c:v>74</c:v>
                </c:pt>
                <c:pt idx="106">
                  <c:v>70</c:v>
                </c:pt>
                <c:pt idx="107">
                  <c:v>66</c:v>
                </c:pt>
                <c:pt idx="108">
                  <c:v>64</c:v>
                </c:pt>
                <c:pt idx="109">
                  <c:v>57</c:v>
                </c:pt>
                <c:pt idx="110">
                  <c:v>53</c:v>
                </c:pt>
                <c:pt idx="111">
                  <c:v>47</c:v>
                </c:pt>
                <c:pt idx="112">
                  <c:v>45</c:v>
                </c:pt>
                <c:pt idx="113">
                  <c:v>39</c:v>
                </c:pt>
                <c:pt idx="114">
                  <c:v>35</c:v>
                </c:pt>
                <c:pt idx="115">
                  <c:v>32</c:v>
                </c:pt>
                <c:pt idx="116">
                  <c:v>30</c:v>
                </c:pt>
                <c:pt idx="117">
                  <c:v>26</c:v>
                </c:pt>
                <c:pt idx="118">
                  <c:v>23</c:v>
                </c:pt>
                <c:pt idx="119">
                  <c:v>22</c:v>
                </c:pt>
                <c:pt idx="120">
                  <c:v>21</c:v>
                </c:pt>
                <c:pt idx="121">
                  <c:v>19</c:v>
                </c:pt>
                <c:pt idx="122">
                  <c:v>18</c:v>
                </c:pt>
                <c:pt idx="123">
                  <c:v>17</c:v>
                </c:pt>
                <c:pt idx="124">
                  <c:v>16</c:v>
                </c:pt>
                <c:pt idx="125">
                  <c:v>16</c:v>
                </c:pt>
                <c:pt idx="126">
                  <c:v>15</c:v>
                </c:pt>
                <c:pt idx="127">
                  <c:v>15</c:v>
                </c:pt>
                <c:pt idx="128">
                  <c:v>16</c:v>
                </c:pt>
                <c:pt idx="129">
                  <c:v>15</c:v>
                </c:pt>
                <c:pt idx="130">
                  <c:v>17</c:v>
                </c:pt>
                <c:pt idx="131">
                  <c:v>17</c:v>
                </c:pt>
                <c:pt idx="132">
                  <c:v>19</c:v>
                </c:pt>
                <c:pt idx="133">
                  <c:v>20</c:v>
                </c:pt>
                <c:pt idx="134">
                  <c:v>24</c:v>
                </c:pt>
                <c:pt idx="135">
                  <c:v>23</c:v>
                </c:pt>
                <c:pt idx="136">
                  <c:v>27</c:v>
                </c:pt>
                <c:pt idx="137">
                  <c:v>29</c:v>
                </c:pt>
                <c:pt idx="138">
                  <c:v>33</c:v>
                </c:pt>
                <c:pt idx="139">
                  <c:v>36</c:v>
                </c:pt>
                <c:pt idx="140">
                  <c:v>40</c:v>
                </c:pt>
                <c:pt idx="141">
                  <c:v>42</c:v>
                </c:pt>
                <c:pt idx="142">
                  <c:v>49</c:v>
                </c:pt>
                <c:pt idx="143">
                  <c:v>53</c:v>
                </c:pt>
                <c:pt idx="144">
                  <c:v>57</c:v>
                </c:pt>
                <c:pt idx="145">
                  <c:v>59</c:v>
                </c:pt>
                <c:pt idx="146">
                  <c:v>65</c:v>
                </c:pt>
                <c:pt idx="147">
                  <c:v>70</c:v>
                </c:pt>
                <c:pt idx="148">
                  <c:v>76</c:v>
                </c:pt>
                <c:pt idx="149">
                  <c:v>79</c:v>
                </c:pt>
                <c:pt idx="150">
                  <c:v>82</c:v>
                </c:pt>
                <c:pt idx="151">
                  <c:v>86</c:v>
                </c:pt>
                <c:pt idx="152">
                  <c:v>89</c:v>
                </c:pt>
                <c:pt idx="153">
                  <c:v>89</c:v>
                </c:pt>
                <c:pt idx="154">
                  <c:v>92</c:v>
                </c:pt>
                <c:pt idx="155">
                  <c:v>93</c:v>
                </c:pt>
                <c:pt idx="156">
                  <c:v>94</c:v>
                </c:pt>
                <c:pt idx="157">
                  <c:v>95</c:v>
                </c:pt>
                <c:pt idx="158">
                  <c:v>96</c:v>
                </c:pt>
                <c:pt idx="159">
                  <c:v>97</c:v>
                </c:pt>
                <c:pt idx="160">
                  <c:v>97</c:v>
                </c:pt>
                <c:pt idx="161">
                  <c:v>98</c:v>
                </c:pt>
                <c:pt idx="162">
                  <c:v>97</c:v>
                </c:pt>
                <c:pt idx="163">
                  <c:v>97</c:v>
                </c:pt>
                <c:pt idx="164">
                  <c:v>97</c:v>
                </c:pt>
                <c:pt idx="165">
                  <c:v>96</c:v>
                </c:pt>
                <c:pt idx="166">
                  <c:v>99</c:v>
                </c:pt>
                <c:pt idx="167">
                  <c:v>97</c:v>
                </c:pt>
                <c:pt idx="168">
                  <c:v>97</c:v>
                </c:pt>
                <c:pt idx="169">
                  <c:v>97</c:v>
                </c:pt>
                <c:pt idx="170">
                  <c:v>98</c:v>
                </c:pt>
                <c:pt idx="171">
                  <c:v>97</c:v>
                </c:pt>
                <c:pt idx="172">
                  <c:v>97</c:v>
                </c:pt>
                <c:pt idx="173">
                  <c:v>98</c:v>
                </c:pt>
                <c:pt idx="174">
                  <c:v>99</c:v>
                </c:pt>
                <c:pt idx="175">
                  <c:v>97</c:v>
                </c:pt>
                <c:pt idx="176">
                  <c:v>97</c:v>
                </c:pt>
                <c:pt idx="177">
                  <c:v>96</c:v>
                </c:pt>
                <c:pt idx="178">
                  <c:v>97</c:v>
                </c:pt>
                <c:pt idx="179">
                  <c:v>97</c:v>
                </c:pt>
                <c:pt idx="180">
                  <c:v>97</c:v>
                </c:pt>
                <c:pt idx="181">
                  <c:v>97</c:v>
                </c:pt>
                <c:pt idx="182">
                  <c:v>96</c:v>
                </c:pt>
                <c:pt idx="183">
                  <c:v>97</c:v>
                </c:pt>
                <c:pt idx="184">
                  <c:v>96</c:v>
                </c:pt>
                <c:pt idx="185">
                  <c:v>96</c:v>
                </c:pt>
                <c:pt idx="186">
                  <c:v>95</c:v>
                </c:pt>
                <c:pt idx="187">
                  <c:v>95</c:v>
                </c:pt>
                <c:pt idx="188">
                  <c:v>97</c:v>
                </c:pt>
                <c:pt idx="189">
                  <c:v>96</c:v>
                </c:pt>
                <c:pt idx="190">
                  <c:v>95</c:v>
                </c:pt>
                <c:pt idx="191">
                  <c:v>96</c:v>
                </c:pt>
                <c:pt idx="192">
                  <c:v>96</c:v>
                </c:pt>
                <c:pt idx="193">
                  <c:v>97</c:v>
                </c:pt>
                <c:pt idx="194">
                  <c:v>97</c:v>
                </c:pt>
                <c:pt idx="195">
                  <c:v>96</c:v>
                </c:pt>
                <c:pt idx="196">
                  <c:v>95</c:v>
                </c:pt>
                <c:pt idx="197">
                  <c:v>95</c:v>
                </c:pt>
                <c:pt idx="198">
                  <c:v>95</c:v>
                </c:pt>
                <c:pt idx="199">
                  <c:v>96</c:v>
                </c:pt>
                <c:pt idx="200">
                  <c:v>96</c:v>
                </c:pt>
                <c:pt idx="201">
                  <c:v>95</c:v>
                </c:pt>
                <c:pt idx="202">
                  <c:v>94</c:v>
                </c:pt>
                <c:pt idx="203">
                  <c:v>94</c:v>
                </c:pt>
                <c:pt idx="204">
                  <c:v>94</c:v>
                </c:pt>
                <c:pt idx="205">
                  <c:v>95</c:v>
                </c:pt>
                <c:pt idx="206">
                  <c:v>96</c:v>
                </c:pt>
                <c:pt idx="207">
                  <c:v>96</c:v>
                </c:pt>
                <c:pt idx="208">
                  <c:v>95</c:v>
                </c:pt>
                <c:pt idx="209">
                  <c:v>95</c:v>
                </c:pt>
                <c:pt idx="210">
                  <c:v>95</c:v>
                </c:pt>
                <c:pt idx="211">
                  <c:v>94</c:v>
                </c:pt>
                <c:pt idx="212">
                  <c:v>95</c:v>
                </c:pt>
                <c:pt idx="213">
                  <c:v>94</c:v>
                </c:pt>
                <c:pt idx="214">
                  <c:v>94</c:v>
                </c:pt>
                <c:pt idx="215">
                  <c:v>94</c:v>
                </c:pt>
                <c:pt idx="216">
                  <c:v>93</c:v>
                </c:pt>
                <c:pt idx="217">
                  <c:v>93</c:v>
                </c:pt>
                <c:pt idx="218">
                  <c:v>94</c:v>
                </c:pt>
                <c:pt idx="219">
                  <c:v>93</c:v>
                </c:pt>
                <c:pt idx="220">
                  <c:v>91</c:v>
                </c:pt>
                <c:pt idx="221">
                  <c:v>90</c:v>
                </c:pt>
                <c:pt idx="222">
                  <c:v>89</c:v>
                </c:pt>
                <c:pt idx="223">
                  <c:v>86</c:v>
                </c:pt>
                <c:pt idx="224">
                  <c:v>83</c:v>
                </c:pt>
                <c:pt idx="225">
                  <c:v>79</c:v>
                </c:pt>
                <c:pt idx="226">
                  <c:v>77</c:v>
                </c:pt>
                <c:pt idx="227">
                  <c:v>74</c:v>
                </c:pt>
                <c:pt idx="228">
                  <c:v>70</c:v>
                </c:pt>
                <c:pt idx="229">
                  <c:v>67</c:v>
                </c:pt>
                <c:pt idx="230">
                  <c:v>62</c:v>
                </c:pt>
                <c:pt idx="231">
                  <c:v>58</c:v>
                </c:pt>
                <c:pt idx="232">
                  <c:v>54</c:v>
                </c:pt>
                <c:pt idx="233">
                  <c:v>50</c:v>
                </c:pt>
                <c:pt idx="234">
                  <c:v>45</c:v>
                </c:pt>
                <c:pt idx="235">
                  <c:v>41</c:v>
                </c:pt>
                <c:pt idx="236">
                  <c:v>38</c:v>
                </c:pt>
                <c:pt idx="237">
                  <c:v>35</c:v>
                </c:pt>
                <c:pt idx="238">
                  <c:v>29</c:v>
                </c:pt>
                <c:pt idx="239">
                  <c:v>28</c:v>
                </c:pt>
                <c:pt idx="240">
                  <c:v>25</c:v>
                </c:pt>
                <c:pt idx="241">
                  <c:v>24</c:v>
                </c:pt>
                <c:pt idx="242">
                  <c:v>20</c:v>
                </c:pt>
                <c:pt idx="243">
                  <c:v>20</c:v>
                </c:pt>
                <c:pt idx="244">
                  <c:v>19</c:v>
                </c:pt>
                <c:pt idx="245">
                  <c:v>17</c:v>
                </c:pt>
                <c:pt idx="246">
                  <c:v>16</c:v>
                </c:pt>
                <c:pt idx="247">
                  <c:v>14</c:v>
                </c:pt>
                <c:pt idx="248">
                  <c:v>15</c:v>
                </c:pt>
                <c:pt idx="249">
                  <c:v>15</c:v>
                </c:pt>
                <c:pt idx="250">
                  <c:v>15</c:v>
                </c:pt>
                <c:pt idx="251">
                  <c:v>15</c:v>
                </c:pt>
                <c:pt idx="252">
                  <c:v>15</c:v>
                </c:pt>
                <c:pt idx="253">
                  <c:v>18</c:v>
                </c:pt>
                <c:pt idx="254">
                  <c:v>20</c:v>
                </c:pt>
                <c:pt idx="255">
                  <c:v>22</c:v>
                </c:pt>
                <c:pt idx="256">
                  <c:v>24</c:v>
                </c:pt>
                <c:pt idx="257">
                  <c:v>27</c:v>
                </c:pt>
                <c:pt idx="258">
                  <c:v>30</c:v>
                </c:pt>
                <c:pt idx="259">
                  <c:v>35</c:v>
                </c:pt>
                <c:pt idx="260">
                  <c:v>37</c:v>
                </c:pt>
                <c:pt idx="261">
                  <c:v>44</c:v>
                </c:pt>
                <c:pt idx="262">
                  <c:v>50</c:v>
                </c:pt>
                <c:pt idx="263">
                  <c:v>55</c:v>
                </c:pt>
                <c:pt idx="264">
                  <c:v>59</c:v>
                </c:pt>
                <c:pt idx="265">
                  <c:v>70</c:v>
                </c:pt>
                <c:pt idx="266">
                  <c:v>76</c:v>
                </c:pt>
                <c:pt idx="267">
                  <c:v>82</c:v>
                </c:pt>
                <c:pt idx="268">
                  <c:v>86</c:v>
                </c:pt>
                <c:pt idx="269">
                  <c:v>93</c:v>
                </c:pt>
                <c:pt idx="270">
                  <c:v>99</c:v>
                </c:pt>
                <c:pt idx="271">
                  <c:v>103</c:v>
                </c:pt>
                <c:pt idx="272">
                  <c:v>104</c:v>
                </c:pt>
                <c:pt idx="273">
                  <c:v>107</c:v>
                </c:pt>
                <c:pt idx="274">
                  <c:v>109</c:v>
                </c:pt>
                <c:pt idx="275">
                  <c:v>111</c:v>
                </c:pt>
                <c:pt idx="276">
                  <c:v>113</c:v>
                </c:pt>
                <c:pt idx="277">
                  <c:v>114</c:v>
                </c:pt>
                <c:pt idx="278">
                  <c:v>113</c:v>
                </c:pt>
                <c:pt idx="279">
                  <c:v>114</c:v>
                </c:pt>
                <c:pt idx="280">
                  <c:v>114</c:v>
                </c:pt>
                <c:pt idx="281">
                  <c:v>115</c:v>
                </c:pt>
                <c:pt idx="282">
                  <c:v>115</c:v>
                </c:pt>
                <c:pt idx="283">
                  <c:v>114</c:v>
                </c:pt>
                <c:pt idx="284">
                  <c:v>113</c:v>
                </c:pt>
                <c:pt idx="285">
                  <c:v>113</c:v>
                </c:pt>
                <c:pt idx="286">
                  <c:v>111</c:v>
                </c:pt>
                <c:pt idx="287">
                  <c:v>111</c:v>
                </c:pt>
                <c:pt idx="288">
                  <c:v>111</c:v>
                </c:pt>
                <c:pt idx="289">
                  <c:v>112</c:v>
                </c:pt>
                <c:pt idx="290">
                  <c:v>112</c:v>
                </c:pt>
                <c:pt idx="291">
                  <c:v>109</c:v>
                </c:pt>
                <c:pt idx="292">
                  <c:v>108</c:v>
                </c:pt>
                <c:pt idx="293">
                  <c:v>107</c:v>
                </c:pt>
                <c:pt idx="294">
                  <c:v>108</c:v>
                </c:pt>
                <c:pt idx="295">
                  <c:v>105</c:v>
                </c:pt>
                <c:pt idx="296">
                  <c:v>105</c:v>
                </c:pt>
                <c:pt idx="297">
                  <c:v>105</c:v>
                </c:pt>
                <c:pt idx="298">
                  <c:v>103</c:v>
                </c:pt>
                <c:pt idx="299">
                  <c:v>104</c:v>
                </c:pt>
                <c:pt idx="300">
                  <c:v>104</c:v>
                </c:pt>
                <c:pt idx="301">
                  <c:v>103</c:v>
                </c:pt>
                <c:pt idx="302">
                  <c:v>101</c:v>
                </c:pt>
                <c:pt idx="303">
                  <c:v>100</c:v>
                </c:pt>
                <c:pt idx="304">
                  <c:v>101</c:v>
                </c:pt>
                <c:pt idx="305">
                  <c:v>103</c:v>
                </c:pt>
                <c:pt idx="306">
                  <c:v>100</c:v>
                </c:pt>
                <c:pt idx="307">
                  <c:v>100</c:v>
                </c:pt>
                <c:pt idx="308">
                  <c:v>99</c:v>
                </c:pt>
                <c:pt idx="309">
                  <c:v>100</c:v>
                </c:pt>
                <c:pt idx="310">
                  <c:v>100</c:v>
                </c:pt>
                <c:pt idx="311">
                  <c:v>98</c:v>
                </c:pt>
                <c:pt idx="312">
                  <c:v>98</c:v>
                </c:pt>
                <c:pt idx="313">
                  <c:v>97</c:v>
                </c:pt>
                <c:pt idx="314">
                  <c:v>96</c:v>
                </c:pt>
                <c:pt idx="315">
                  <c:v>96</c:v>
                </c:pt>
                <c:pt idx="316">
                  <c:v>98</c:v>
                </c:pt>
                <c:pt idx="317">
                  <c:v>96</c:v>
                </c:pt>
                <c:pt idx="318">
                  <c:v>96</c:v>
                </c:pt>
                <c:pt idx="319">
                  <c:v>95</c:v>
                </c:pt>
                <c:pt idx="320">
                  <c:v>95</c:v>
                </c:pt>
                <c:pt idx="321">
                  <c:v>96</c:v>
                </c:pt>
                <c:pt idx="322">
                  <c:v>96</c:v>
                </c:pt>
                <c:pt idx="323">
                  <c:v>96</c:v>
                </c:pt>
                <c:pt idx="324">
                  <c:v>95</c:v>
                </c:pt>
                <c:pt idx="325">
                  <c:v>95</c:v>
                </c:pt>
                <c:pt idx="326">
                  <c:v>94</c:v>
                </c:pt>
                <c:pt idx="327">
                  <c:v>95</c:v>
                </c:pt>
                <c:pt idx="328">
                  <c:v>95</c:v>
                </c:pt>
                <c:pt idx="329">
                  <c:v>95</c:v>
                </c:pt>
                <c:pt idx="330">
                  <c:v>97</c:v>
                </c:pt>
                <c:pt idx="331">
                  <c:v>94</c:v>
                </c:pt>
                <c:pt idx="332">
                  <c:v>96</c:v>
                </c:pt>
                <c:pt idx="333">
                  <c:v>97</c:v>
                </c:pt>
                <c:pt idx="334">
                  <c:v>96</c:v>
                </c:pt>
                <c:pt idx="335">
                  <c:v>95</c:v>
                </c:pt>
                <c:pt idx="336">
                  <c:v>96</c:v>
                </c:pt>
                <c:pt idx="337">
                  <c:v>96</c:v>
                </c:pt>
                <c:pt idx="338">
                  <c:v>98</c:v>
                </c:pt>
                <c:pt idx="339">
                  <c:v>97</c:v>
                </c:pt>
                <c:pt idx="340">
                  <c:v>96</c:v>
                </c:pt>
                <c:pt idx="341">
                  <c:v>97</c:v>
                </c:pt>
                <c:pt idx="342">
                  <c:v>98</c:v>
                </c:pt>
                <c:pt idx="343">
                  <c:v>98</c:v>
                </c:pt>
                <c:pt idx="344">
                  <c:v>97</c:v>
                </c:pt>
                <c:pt idx="345">
                  <c:v>98</c:v>
                </c:pt>
                <c:pt idx="346">
                  <c:v>97</c:v>
                </c:pt>
                <c:pt idx="347">
                  <c:v>97</c:v>
                </c:pt>
                <c:pt idx="348">
                  <c:v>97</c:v>
                </c:pt>
                <c:pt idx="349">
                  <c:v>96</c:v>
                </c:pt>
                <c:pt idx="350">
                  <c:v>97</c:v>
                </c:pt>
                <c:pt idx="351">
                  <c:v>96</c:v>
                </c:pt>
                <c:pt idx="352">
                  <c:v>97</c:v>
                </c:pt>
                <c:pt idx="353">
                  <c:v>98</c:v>
                </c:pt>
                <c:pt idx="354">
                  <c:v>97</c:v>
                </c:pt>
                <c:pt idx="355">
                  <c:v>97</c:v>
                </c:pt>
                <c:pt idx="356">
                  <c:v>98</c:v>
                </c:pt>
                <c:pt idx="357">
                  <c:v>98</c:v>
                </c:pt>
                <c:pt idx="358">
                  <c:v>98</c:v>
                </c:pt>
                <c:pt idx="359">
                  <c:v>97</c:v>
                </c:pt>
                <c:pt idx="360">
                  <c:v>97</c:v>
                </c:pt>
                <c:pt idx="361">
                  <c:v>97</c:v>
                </c:pt>
                <c:pt idx="362">
                  <c:v>98</c:v>
                </c:pt>
                <c:pt idx="363">
                  <c:v>97</c:v>
                </c:pt>
                <c:pt idx="364">
                  <c:v>98</c:v>
                </c:pt>
                <c:pt idx="365">
                  <c:v>98</c:v>
                </c:pt>
                <c:pt idx="366">
                  <c:v>97</c:v>
                </c:pt>
                <c:pt idx="367">
                  <c:v>98</c:v>
                </c:pt>
                <c:pt idx="368">
                  <c:v>98</c:v>
                </c:pt>
                <c:pt idx="369">
                  <c:v>97</c:v>
                </c:pt>
                <c:pt idx="370">
                  <c:v>98</c:v>
                </c:pt>
                <c:pt idx="371">
                  <c:v>98</c:v>
                </c:pt>
                <c:pt idx="372">
                  <c:v>97</c:v>
                </c:pt>
                <c:pt idx="373">
                  <c:v>97</c:v>
                </c:pt>
                <c:pt idx="374">
                  <c:v>97</c:v>
                </c:pt>
                <c:pt idx="375">
                  <c:v>97</c:v>
                </c:pt>
                <c:pt idx="376">
                  <c:v>96</c:v>
                </c:pt>
                <c:pt idx="377">
                  <c:v>97</c:v>
                </c:pt>
                <c:pt idx="378">
                  <c:v>97</c:v>
                </c:pt>
                <c:pt idx="379">
                  <c:v>97</c:v>
                </c:pt>
                <c:pt idx="380">
                  <c:v>96</c:v>
                </c:pt>
                <c:pt idx="381">
                  <c:v>96</c:v>
                </c:pt>
                <c:pt idx="382">
                  <c:v>96</c:v>
                </c:pt>
                <c:pt idx="383">
                  <c:v>97</c:v>
                </c:pt>
                <c:pt idx="384">
                  <c:v>96</c:v>
                </c:pt>
                <c:pt idx="385">
                  <c:v>96</c:v>
                </c:pt>
                <c:pt idx="386">
                  <c:v>96</c:v>
                </c:pt>
                <c:pt idx="387">
                  <c:v>96</c:v>
                </c:pt>
                <c:pt idx="388">
                  <c:v>95</c:v>
                </c:pt>
                <c:pt idx="389">
                  <c:v>96</c:v>
                </c:pt>
                <c:pt idx="390">
                  <c:v>95</c:v>
                </c:pt>
                <c:pt idx="391">
                  <c:v>96</c:v>
                </c:pt>
                <c:pt idx="392">
                  <c:v>96</c:v>
                </c:pt>
                <c:pt idx="393">
                  <c:v>96</c:v>
                </c:pt>
                <c:pt idx="394">
                  <c:v>95</c:v>
                </c:pt>
                <c:pt idx="395">
                  <c:v>96</c:v>
                </c:pt>
                <c:pt idx="396">
                  <c:v>97</c:v>
                </c:pt>
                <c:pt idx="397">
                  <c:v>97</c:v>
                </c:pt>
                <c:pt idx="398">
                  <c:v>97</c:v>
                </c:pt>
                <c:pt idx="399">
                  <c:v>97</c:v>
                </c:pt>
                <c:pt idx="400">
                  <c:v>97</c:v>
                </c:pt>
                <c:pt idx="401">
                  <c:v>98</c:v>
                </c:pt>
                <c:pt idx="402">
                  <c:v>97</c:v>
                </c:pt>
                <c:pt idx="403">
                  <c:v>97</c:v>
                </c:pt>
                <c:pt idx="404">
                  <c:v>97</c:v>
                </c:pt>
                <c:pt idx="405">
                  <c:v>97</c:v>
                </c:pt>
                <c:pt idx="406">
                  <c:v>98</c:v>
                </c:pt>
                <c:pt idx="407">
                  <c:v>97</c:v>
                </c:pt>
                <c:pt idx="408">
                  <c:v>98</c:v>
                </c:pt>
                <c:pt idx="409">
                  <c:v>98</c:v>
                </c:pt>
                <c:pt idx="410">
                  <c:v>98</c:v>
                </c:pt>
                <c:pt idx="411">
                  <c:v>98</c:v>
                </c:pt>
                <c:pt idx="412">
                  <c:v>98</c:v>
                </c:pt>
                <c:pt idx="413">
                  <c:v>98</c:v>
                </c:pt>
                <c:pt idx="414">
                  <c:v>99</c:v>
                </c:pt>
                <c:pt idx="415">
                  <c:v>98</c:v>
                </c:pt>
                <c:pt idx="416">
                  <c:v>99</c:v>
                </c:pt>
                <c:pt idx="417">
                  <c:v>98</c:v>
                </c:pt>
                <c:pt idx="418">
                  <c:v>98</c:v>
                </c:pt>
                <c:pt idx="419">
                  <c:v>98</c:v>
                </c:pt>
                <c:pt idx="420">
                  <c:v>99</c:v>
                </c:pt>
                <c:pt idx="421">
                  <c:v>98</c:v>
                </c:pt>
                <c:pt idx="422">
                  <c:v>97</c:v>
                </c:pt>
                <c:pt idx="423">
                  <c:v>100</c:v>
                </c:pt>
                <c:pt idx="424">
                  <c:v>99</c:v>
                </c:pt>
                <c:pt idx="425">
                  <c:v>99</c:v>
                </c:pt>
                <c:pt idx="426">
                  <c:v>100</c:v>
                </c:pt>
                <c:pt idx="427">
                  <c:v>99</c:v>
                </c:pt>
                <c:pt idx="428">
                  <c:v>101</c:v>
                </c:pt>
                <c:pt idx="429">
                  <c:v>100</c:v>
                </c:pt>
                <c:pt idx="430">
                  <c:v>101</c:v>
                </c:pt>
                <c:pt idx="431">
                  <c:v>100</c:v>
                </c:pt>
                <c:pt idx="432">
                  <c:v>101</c:v>
                </c:pt>
                <c:pt idx="433">
                  <c:v>100</c:v>
                </c:pt>
                <c:pt idx="434">
                  <c:v>101</c:v>
                </c:pt>
                <c:pt idx="435">
                  <c:v>100</c:v>
                </c:pt>
                <c:pt idx="436">
                  <c:v>102</c:v>
                </c:pt>
                <c:pt idx="437">
                  <c:v>102</c:v>
                </c:pt>
                <c:pt idx="438">
                  <c:v>102</c:v>
                </c:pt>
                <c:pt idx="439">
                  <c:v>101</c:v>
                </c:pt>
                <c:pt idx="440">
                  <c:v>100</c:v>
                </c:pt>
                <c:pt idx="441">
                  <c:v>101</c:v>
                </c:pt>
                <c:pt idx="442">
                  <c:v>101</c:v>
                </c:pt>
                <c:pt idx="443">
                  <c:v>101</c:v>
                </c:pt>
                <c:pt idx="444">
                  <c:v>101</c:v>
                </c:pt>
                <c:pt idx="445">
                  <c:v>101</c:v>
                </c:pt>
                <c:pt idx="446">
                  <c:v>100</c:v>
                </c:pt>
                <c:pt idx="447">
                  <c:v>100</c:v>
                </c:pt>
                <c:pt idx="448">
                  <c:v>101</c:v>
                </c:pt>
                <c:pt idx="449">
                  <c:v>101</c:v>
                </c:pt>
                <c:pt idx="450">
                  <c:v>100</c:v>
                </c:pt>
                <c:pt idx="451">
                  <c:v>100</c:v>
                </c:pt>
                <c:pt idx="452">
                  <c:v>101</c:v>
                </c:pt>
                <c:pt idx="453">
                  <c:v>100</c:v>
                </c:pt>
                <c:pt idx="454">
                  <c:v>100</c:v>
                </c:pt>
                <c:pt idx="455">
                  <c:v>100</c:v>
                </c:pt>
                <c:pt idx="456">
                  <c:v>100</c:v>
                </c:pt>
                <c:pt idx="457">
                  <c:v>100</c:v>
                </c:pt>
                <c:pt idx="458">
                  <c:v>101</c:v>
                </c:pt>
                <c:pt idx="459">
                  <c:v>100</c:v>
                </c:pt>
                <c:pt idx="460">
                  <c:v>100</c:v>
                </c:pt>
                <c:pt idx="461">
                  <c:v>100</c:v>
                </c:pt>
                <c:pt idx="462">
                  <c:v>99</c:v>
                </c:pt>
                <c:pt idx="463">
                  <c:v>99</c:v>
                </c:pt>
                <c:pt idx="464">
                  <c:v>99</c:v>
                </c:pt>
                <c:pt idx="465">
                  <c:v>98</c:v>
                </c:pt>
                <c:pt idx="466">
                  <c:v>98</c:v>
                </c:pt>
                <c:pt idx="467">
                  <c:v>97</c:v>
                </c:pt>
                <c:pt idx="468">
                  <c:v>99</c:v>
                </c:pt>
                <c:pt idx="469">
                  <c:v>98</c:v>
                </c:pt>
                <c:pt idx="470">
                  <c:v>97</c:v>
                </c:pt>
                <c:pt idx="471">
                  <c:v>97</c:v>
                </c:pt>
                <c:pt idx="472">
                  <c:v>97</c:v>
                </c:pt>
                <c:pt idx="473">
                  <c:v>98</c:v>
                </c:pt>
                <c:pt idx="474">
                  <c:v>98</c:v>
                </c:pt>
                <c:pt idx="475">
                  <c:v>98</c:v>
                </c:pt>
                <c:pt idx="476">
                  <c:v>98</c:v>
                </c:pt>
                <c:pt idx="477">
                  <c:v>97</c:v>
                </c:pt>
                <c:pt idx="478">
                  <c:v>98</c:v>
                </c:pt>
                <c:pt idx="479">
                  <c:v>98</c:v>
                </c:pt>
                <c:pt idx="480">
                  <c:v>97</c:v>
                </c:pt>
                <c:pt idx="481">
                  <c:v>98</c:v>
                </c:pt>
                <c:pt idx="482">
                  <c:v>98</c:v>
                </c:pt>
                <c:pt idx="483">
                  <c:v>98</c:v>
                </c:pt>
                <c:pt idx="484">
                  <c:v>97</c:v>
                </c:pt>
                <c:pt idx="485">
                  <c:v>97</c:v>
                </c:pt>
                <c:pt idx="486">
                  <c:v>96</c:v>
                </c:pt>
                <c:pt idx="487">
                  <c:v>96</c:v>
                </c:pt>
                <c:pt idx="488">
                  <c:v>97</c:v>
                </c:pt>
                <c:pt idx="489">
                  <c:v>95</c:v>
                </c:pt>
                <c:pt idx="490">
                  <c:v>97</c:v>
                </c:pt>
                <c:pt idx="491">
                  <c:v>97</c:v>
                </c:pt>
                <c:pt idx="492">
                  <c:v>97</c:v>
                </c:pt>
                <c:pt idx="493">
                  <c:v>97</c:v>
                </c:pt>
                <c:pt idx="494">
                  <c:v>99</c:v>
                </c:pt>
                <c:pt idx="495">
                  <c:v>98</c:v>
                </c:pt>
                <c:pt idx="496">
                  <c:v>97</c:v>
                </c:pt>
                <c:pt idx="497">
                  <c:v>99</c:v>
                </c:pt>
                <c:pt idx="498">
                  <c:v>99</c:v>
                </c:pt>
                <c:pt idx="499">
                  <c:v>99</c:v>
                </c:pt>
                <c:pt idx="500">
                  <c:v>99</c:v>
                </c:pt>
                <c:pt idx="501">
                  <c:v>99</c:v>
                </c:pt>
                <c:pt idx="502">
                  <c:v>99</c:v>
                </c:pt>
                <c:pt idx="503">
                  <c:v>100</c:v>
                </c:pt>
                <c:pt idx="504">
                  <c:v>101</c:v>
                </c:pt>
                <c:pt idx="505">
                  <c:v>101</c:v>
                </c:pt>
                <c:pt idx="506">
                  <c:v>101</c:v>
                </c:pt>
                <c:pt idx="507">
                  <c:v>100</c:v>
                </c:pt>
                <c:pt idx="508">
                  <c:v>101</c:v>
                </c:pt>
                <c:pt idx="509">
                  <c:v>102</c:v>
                </c:pt>
                <c:pt idx="510">
                  <c:v>101</c:v>
                </c:pt>
                <c:pt idx="511">
                  <c:v>101</c:v>
                </c:pt>
                <c:pt idx="512">
                  <c:v>100</c:v>
                </c:pt>
                <c:pt idx="513">
                  <c:v>100</c:v>
                </c:pt>
                <c:pt idx="514">
                  <c:v>102</c:v>
                </c:pt>
                <c:pt idx="515">
                  <c:v>102</c:v>
                </c:pt>
                <c:pt idx="516">
                  <c:v>102</c:v>
                </c:pt>
                <c:pt idx="517">
                  <c:v>102</c:v>
                </c:pt>
                <c:pt idx="518">
                  <c:v>101</c:v>
                </c:pt>
                <c:pt idx="519">
                  <c:v>102</c:v>
                </c:pt>
                <c:pt idx="520">
                  <c:v>102</c:v>
                </c:pt>
                <c:pt idx="521">
                  <c:v>103</c:v>
                </c:pt>
                <c:pt idx="522">
                  <c:v>101</c:v>
                </c:pt>
                <c:pt idx="523">
                  <c:v>102</c:v>
                </c:pt>
                <c:pt idx="524">
                  <c:v>101</c:v>
                </c:pt>
                <c:pt idx="525">
                  <c:v>102</c:v>
                </c:pt>
                <c:pt idx="526">
                  <c:v>102</c:v>
                </c:pt>
                <c:pt idx="527">
                  <c:v>102</c:v>
                </c:pt>
                <c:pt idx="528">
                  <c:v>101</c:v>
                </c:pt>
                <c:pt idx="529">
                  <c:v>101</c:v>
                </c:pt>
                <c:pt idx="530">
                  <c:v>101</c:v>
                </c:pt>
                <c:pt idx="531">
                  <c:v>102</c:v>
                </c:pt>
                <c:pt idx="532">
                  <c:v>102</c:v>
                </c:pt>
                <c:pt idx="533">
                  <c:v>101</c:v>
                </c:pt>
                <c:pt idx="534">
                  <c:v>101</c:v>
                </c:pt>
                <c:pt idx="535">
                  <c:v>101</c:v>
                </c:pt>
                <c:pt idx="536">
                  <c:v>101</c:v>
                </c:pt>
                <c:pt idx="537">
                  <c:v>101</c:v>
                </c:pt>
                <c:pt idx="538">
                  <c:v>101</c:v>
                </c:pt>
                <c:pt idx="539">
                  <c:v>101</c:v>
                </c:pt>
                <c:pt idx="540">
                  <c:v>102</c:v>
                </c:pt>
                <c:pt idx="541">
                  <c:v>101</c:v>
                </c:pt>
                <c:pt idx="542">
                  <c:v>101</c:v>
                </c:pt>
                <c:pt idx="543">
                  <c:v>101</c:v>
                </c:pt>
                <c:pt idx="544">
                  <c:v>101</c:v>
                </c:pt>
                <c:pt idx="545">
                  <c:v>100</c:v>
                </c:pt>
                <c:pt idx="546">
                  <c:v>100</c:v>
                </c:pt>
                <c:pt idx="547">
                  <c:v>100</c:v>
                </c:pt>
                <c:pt idx="548">
                  <c:v>101</c:v>
                </c:pt>
                <c:pt idx="549">
                  <c:v>101</c:v>
                </c:pt>
                <c:pt idx="550">
                  <c:v>102</c:v>
                </c:pt>
                <c:pt idx="551">
                  <c:v>102</c:v>
                </c:pt>
                <c:pt idx="552">
                  <c:v>101</c:v>
                </c:pt>
                <c:pt idx="553">
                  <c:v>101</c:v>
                </c:pt>
                <c:pt idx="554">
                  <c:v>102</c:v>
                </c:pt>
                <c:pt idx="555">
                  <c:v>102</c:v>
                </c:pt>
                <c:pt idx="556">
                  <c:v>101</c:v>
                </c:pt>
                <c:pt idx="557">
                  <c:v>101</c:v>
                </c:pt>
                <c:pt idx="558">
                  <c:v>102</c:v>
                </c:pt>
                <c:pt idx="559">
                  <c:v>102</c:v>
                </c:pt>
                <c:pt idx="560">
                  <c:v>103</c:v>
                </c:pt>
              </c:numCache>
            </c:numRef>
          </c:yVal>
          <c:smooth val="0"/>
          <c:extLst>
            <c:ext xmlns:c16="http://schemas.microsoft.com/office/drawing/2014/chart" uri="{C3380CC4-5D6E-409C-BE32-E72D297353CC}">
              <c16:uniqueId val="{00000001-7436-4947-A163-E382B326522A}"/>
            </c:ext>
          </c:extLst>
        </c:ser>
        <c:ser>
          <c:idx val="0"/>
          <c:order val="2"/>
          <c:tx>
            <c:strRef>
              <c:f>'C:\work\04.ETRobocon\04.検討資料\色識別\Data\Color\Red\[result_000057.xlsx]Sheet1'!$I$1</c:f>
              <c:strCache>
                <c:ptCount val="1"/>
                <c:pt idx="0">
                  <c:v>B</c:v>
                </c:pt>
              </c:strCache>
            </c:strRef>
          </c:tx>
          <c:spPr>
            <a:ln w="19050" cap="rnd">
              <a:solidFill>
                <a:srgbClr val="0070C0"/>
              </a:solidFill>
              <a:round/>
            </a:ln>
            <a:effectLst/>
          </c:spPr>
          <c:marker>
            <c:symbol val="none"/>
          </c:marker>
          <c:yVal>
            <c:numRef>
              <c:f>'C:\work\04.ETRobocon\04.検討資料\色識別\Data\Color\Red\[result_000057.xlsx]Sheet1'!$I$2:$I$1120</c:f>
              <c:numCache>
                <c:formatCode>General</c:formatCode>
                <c:ptCount val="1119"/>
                <c:pt idx="0">
                  <c:v>189</c:v>
                </c:pt>
                <c:pt idx="1">
                  <c:v>188</c:v>
                </c:pt>
                <c:pt idx="2">
                  <c:v>189</c:v>
                </c:pt>
                <c:pt idx="3">
                  <c:v>188</c:v>
                </c:pt>
                <c:pt idx="4">
                  <c:v>188</c:v>
                </c:pt>
                <c:pt idx="5">
                  <c:v>188</c:v>
                </c:pt>
                <c:pt idx="6">
                  <c:v>187</c:v>
                </c:pt>
                <c:pt idx="7">
                  <c:v>189</c:v>
                </c:pt>
                <c:pt idx="8">
                  <c:v>189</c:v>
                </c:pt>
                <c:pt idx="9">
                  <c:v>190</c:v>
                </c:pt>
                <c:pt idx="10">
                  <c:v>189</c:v>
                </c:pt>
                <c:pt idx="11">
                  <c:v>190</c:v>
                </c:pt>
                <c:pt idx="12">
                  <c:v>189</c:v>
                </c:pt>
                <c:pt idx="13">
                  <c:v>190</c:v>
                </c:pt>
                <c:pt idx="14">
                  <c:v>189</c:v>
                </c:pt>
                <c:pt idx="15">
                  <c:v>190</c:v>
                </c:pt>
                <c:pt idx="16">
                  <c:v>190</c:v>
                </c:pt>
                <c:pt idx="17">
                  <c:v>189</c:v>
                </c:pt>
                <c:pt idx="18">
                  <c:v>189</c:v>
                </c:pt>
                <c:pt idx="19">
                  <c:v>188</c:v>
                </c:pt>
                <c:pt idx="20">
                  <c:v>187</c:v>
                </c:pt>
                <c:pt idx="21">
                  <c:v>186</c:v>
                </c:pt>
                <c:pt idx="22">
                  <c:v>185</c:v>
                </c:pt>
                <c:pt idx="23">
                  <c:v>184</c:v>
                </c:pt>
                <c:pt idx="24">
                  <c:v>182</c:v>
                </c:pt>
                <c:pt idx="25">
                  <c:v>183</c:v>
                </c:pt>
                <c:pt idx="26">
                  <c:v>181</c:v>
                </c:pt>
                <c:pt idx="27">
                  <c:v>178</c:v>
                </c:pt>
                <c:pt idx="28">
                  <c:v>177</c:v>
                </c:pt>
                <c:pt idx="29">
                  <c:v>174</c:v>
                </c:pt>
                <c:pt idx="30">
                  <c:v>173</c:v>
                </c:pt>
                <c:pt idx="31">
                  <c:v>173</c:v>
                </c:pt>
                <c:pt idx="32">
                  <c:v>173</c:v>
                </c:pt>
                <c:pt idx="33">
                  <c:v>172</c:v>
                </c:pt>
                <c:pt idx="34">
                  <c:v>170</c:v>
                </c:pt>
                <c:pt idx="35">
                  <c:v>169</c:v>
                </c:pt>
                <c:pt idx="36">
                  <c:v>169</c:v>
                </c:pt>
                <c:pt idx="37">
                  <c:v>168</c:v>
                </c:pt>
                <c:pt idx="38">
                  <c:v>166</c:v>
                </c:pt>
                <c:pt idx="39">
                  <c:v>164</c:v>
                </c:pt>
                <c:pt idx="40">
                  <c:v>164</c:v>
                </c:pt>
                <c:pt idx="41">
                  <c:v>162</c:v>
                </c:pt>
                <c:pt idx="42">
                  <c:v>162</c:v>
                </c:pt>
                <c:pt idx="43">
                  <c:v>160</c:v>
                </c:pt>
                <c:pt idx="44">
                  <c:v>159</c:v>
                </c:pt>
                <c:pt idx="45">
                  <c:v>159</c:v>
                </c:pt>
                <c:pt idx="46">
                  <c:v>158</c:v>
                </c:pt>
                <c:pt idx="47">
                  <c:v>158</c:v>
                </c:pt>
                <c:pt idx="48">
                  <c:v>158</c:v>
                </c:pt>
                <c:pt idx="49">
                  <c:v>158</c:v>
                </c:pt>
                <c:pt idx="50">
                  <c:v>158</c:v>
                </c:pt>
                <c:pt idx="51">
                  <c:v>158</c:v>
                </c:pt>
                <c:pt idx="52">
                  <c:v>157</c:v>
                </c:pt>
                <c:pt idx="53">
                  <c:v>156</c:v>
                </c:pt>
                <c:pt idx="54">
                  <c:v>157</c:v>
                </c:pt>
                <c:pt idx="55">
                  <c:v>155</c:v>
                </c:pt>
                <c:pt idx="56">
                  <c:v>156</c:v>
                </c:pt>
                <c:pt idx="57">
                  <c:v>157</c:v>
                </c:pt>
                <c:pt idx="58">
                  <c:v>155</c:v>
                </c:pt>
                <c:pt idx="59">
                  <c:v>155</c:v>
                </c:pt>
                <c:pt idx="60">
                  <c:v>156</c:v>
                </c:pt>
                <c:pt idx="61">
                  <c:v>156</c:v>
                </c:pt>
                <c:pt idx="62">
                  <c:v>158</c:v>
                </c:pt>
                <c:pt idx="63">
                  <c:v>157</c:v>
                </c:pt>
                <c:pt idx="64">
                  <c:v>157</c:v>
                </c:pt>
                <c:pt idx="65">
                  <c:v>157</c:v>
                </c:pt>
                <c:pt idx="66">
                  <c:v>156</c:v>
                </c:pt>
                <c:pt idx="67">
                  <c:v>156</c:v>
                </c:pt>
                <c:pt idx="68">
                  <c:v>157</c:v>
                </c:pt>
                <c:pt idx="69">
                  <c:v>157</c:v>
                </c:pt>
                <c:pt idx="70">
                  <c:v>158</c:v>
                </c:pt>
                <c:pt idx="71">
                  <c:v>158</c:v>
                </c:pt>
                <c:pt idx="72">
                  <c:v>159</c:v>
                </c:pt>
                <c:pt idx="73">
                  <c:v>159</c:v>
                </c:pt>
                <c:pt idx="74">
                  <c:v>160</c:v>
                </c:pt>
                <c:pt idx="75">
                  <c:v>159</c:v>
                </c:pt>
                <c:pt idx="76">
                  <c:v>159</c:v>
                </c:pt>
                <c:pt idx="77">
                  <c:v>160</c:v>
                </c:pt>
                <c:pt idx="78">
                  <c:v>160</c:v>
                </c:pt>
                <c:pt idx="79">
                  <c:v>160</c:v>
                </c:pt>
                <c:pt idx="80">
                  <c:v>160</c:v>
                </c:pt>
                <c:pt idx="81">
                  <c:v>161</c:v>
                </c:pt>
                <c:pt idx="82">
                  <c:v>160</c:v>
                </c:pt>
                <c:pt idx="83">
                  <c:v>159</c:v>
                </c:pt>
                <c:pt idx="84">
                  <c:v>159</c:v>
                </c:pt>
                <c:pt idx="85">
                  <c:v>160</c:v>
                </c:pt>
                <c:pt idx="86">
                  <c:v>160</c:v>
                </c:pt>
                <c:pt idx="87">
                  <c:v>160</c:v>
                </c:pt>
                <c:pt idx="88">
                  <c:v>160</c:v>
                </c:pt>
                <c:pt idx="89">
                  <c:v>158</c:v>
                </c:pt>
                <c:pt idx="90">
                  <c:v>157</c:v>
                </c:pt>
                <c:pt idx="91">
                  <c:v>154</c:v>
                </c:pt>
                <c:pt idx="92">
                  <c:v>153</c:v>
                </c:pt>
                <c:pt idx="93">
                  <c:v>148</c:v>
                </c:pt>
                <c:pt idx="94">
                  <c:v>143</c:v>
                </c:pt>
                <c:pt idx="95">
                  <c:v>138</c:v>
                </c:pt>
                <c:pt idx="96">
                  <c:v>135</c:v>
                </c:pt>
                <c:pt idx="97">
                  <c:v>124</c:v>
                </c:pt>
                <c:pt idx="98">
                  <c:v>116</c:v>
                </c:pt>
                <c:pt idx="99">
                  <c:v>106</c:v>
                </c:pt>
                <c:pt idx="100">
                  <c:v>101</c:v>
                </c:pt>
                <c:pt idx="101">
                  <c:v>89</c:v>
                </c:pt>
                <c:pt idx="102">
                  <c:v>80</c:v>
                </c:pt>
                <c:pt idx="103">
                  <c:v>73</c:v>
                </c:pt>
                <c:pt idx="104">
                  <c:v>69</c:v>
                </c:pt>
                <c:pt idx="105">
                  <c:v>56</c:v>
                </c:pt>
                <c:pt idx="106">
                  <c:v>49</c:v>
                </c:pt>
                <c:pt idx="107">
                  <c:v>42</c:v>
                </c:pt>
                <c:pt idx="108">
                  <c:v>39</c:v>
                </c:pt>
                <c:pt idx="109">
                  <c:v>30</c:v>
                </c:pt>
                <c:pt idx="110">
                  <c:v>26</c:v>
                </c:pt>
                <c:pt idx="111">
                  <c:v>22</c:v>
                </c:pt>
                <c:pt idx="112">
                  <c:v>23</c:v>
                </c:pt>
                <c:pt idx="113">
                  <c:v>21</c:v>
                </c:pt>
                <c:pt idx="114">
                  <c:v>18</c:v>
                </c:pt>
                <c:pt idx="115">
                  <c:v>19</c:v>
                </c:pt>
                <c:pt idx="116">
                  <c:v>18</c:v>
                </c:pt>
                <c:pt idx="117">
                  <c:v>17</c:v>
                </c:pt>
                <c:pt idx="118">
                  <c:v>17</c:v>
                </c:pt>
                <c:pt idx="119">
                  <c:v>17</c:v>
                </c:pt>
                <c:pt idx="120">
                  <c:v>18</c:v>
                </c:pt>
                <c:pt idx="121">
                  <c:v>17</c:v>
                </c:pt>
                <c:pt idx="122">
                  <c:v>18</c:v>
                </c:pt>
                <c:pt idx="123">
                  <c:v>18</c:v>
                </c:pt>
                <c:pt idx="124">
                  <c:v>19</c:v>
                </c:pt>
                <c:pt idx="125">
                  <c:v>20</c:v>
                </c:pt>
                <c:pt idx="126">
                  <c:v>24</c:v>
                </c:pt>
                <c:pt idx="127">
                  <c:v>25</c:v>
                </c:pt>
                <c:pt idx="128">
                  <c:v>29</c:v>
                </c:pt>
                <c:pt idx="129">
                  <c:v>33</c:v>
                </c:pt>
                <c:pt idx="130">
                  <c:v>42</c:v>
                </c:pt>
                <c:pt idx="131">
                  <c:v>46</c:v>
                </c:pt>
                <c:pt idx="132">
                  <c:v>53</c:v>
                </c:pt>
                <c:pt idx="133">
                  <c:v>62</c:v>
                </c:pt>
                <c:pt idx="134">
                  <c:v>74</c:v>
                </c:pt>
                <c:pt idx="135">
                  <c:v>78</c:v>
                </c:pt>
                <c:pt idx="136">
                  <c:v>87</c:v>
                </c:pt>
                <c:pt idx="137">
                  <c:v>93</c:v>
                </c:pt>
                <c:pt idx="138">
                  <c:v>106</c:v>
                </c:pt>
                <c:pt idx="139">
                  <c:v>114</c:v>
                </c:pt>
                <c:pt idx="140">
                  <c:v>123</c:v>
                </c:pt>
                <c:pt idx="141">
                  <c:v>127</c:v>
                </c:pt>
                <c:pt idx="142">
                  <c:v>138</c:v>
                </c:pt>
                <c:pt idx="143">
                  <c:v>143</c:v>
                </c:pt>
                <c:pt idx="144">
                  <c:v>147</c:v>
                </c:pt>
                <c:pt idx="145">
                  <c:v>149</c:v>
                </c:pt>
                <c:pt idx="146">
                  <c:v>151</c:v>
                </c:pt>
                <c:pt idx="147">
                  <c:v>155</c:v>
                </c:pt>
                <c:pt idx="148">
                  <c:v>156</c:v>
                </c:pt>
                <c:pt idx="149">
                  <c:v>158</c:v>
                </c:pt>
                <c:pt idx="150">
                  <c:v>160</c:v>
                </c:pt>
                <c:pt idx="151">
                  <c:v>160</c:v>
                </c:pt>
                <c:pt idx="152">
                  <c:v>162</c:v>
                </c:pt>
                <c:pt idx="153">
                  <c:v>162</c:v>
                </c:pt>
                <c:pt idx="154">
                  <c:v>162</c:v>
                </c:pt>
                <c:pt idx="155">
                  <c:v>163</c:v>
                </c:pt>
                <c:pt idx="156">
                  <c:v>163</c:v>
                </c:pt>
                <c:pt idx="157">
                  <c:v>163</c:v>
                </c:pt>
                <c:pt idx="158">
                  <c:v>164</c:v>
                </c:pt>
                <c:pt idx="159">
                  <c:v>165</c:v>
                </c:pt>
                <c:pt idx="160">
                  <c:v>164</c:v>
                </c:pt>
                <c:pt idx="161">
                  <c:v>166</c:v>
                </c:pt>
                <c:pt idx="162">
                  <c:v>164</c:v>
                </c:pt>
                <c:pt idx="163">
                  <c:v>164</c:v>
                </c:pt>
                <c:pt idx="164">
                  <c:v>163</c:v>
                </c:pt>
                <c:pt idx="165">
                  <c:v>163</c:v>
                </c:pt>
                <c:pt idx="166">
                  <c:v>165</c:v>
                </c:pt>
                <c:pt idx="167">
                  <c:v>164</c:v>
                </c:pt>
                <c:pt idx="168">
                  <c:v>164</c:v>
                </c:pt>
                <c:pt idx="169">
                  <c:v>164</c:v>
                </c:pt>
                <c:pt idx="170">
                  <c:v>165</c:v>
                </c:pt>
                <c:pt idx="171">
                  <c:v>163</c:v>
                </c:pt>
                <c:pt idx="172">
                  <c:v>164</c:v>
                </c:pt>
                <c:pt idx="173">
                  <c:v>164</c:v>
                </c:pt>
                <c:pt idx="174">
                  <c:v>164</c:v>
                </c:pt>
                <c:pt idx="175">
                  <c:v>164</c:v>
                </c:pt>
                <c:pt idx="176">
                  <c:v>164</c:v>
                </c:pt>
                <c:pt idx="177">
                  <c:v>163</c:v>
                </c:pt>
                <c:pt idx="178">
                  <c:v>164</c:v>
                </c:pt>
                <c:pt idx="179">
                  <c:v>164</c:v>
                </c:pt>
                <c:pt idx="180">
                  <c:v>162</c:v>
                </c:pt>
                <c:pt idx="181">
                  <c:v>163</c:v>
                </c:pt>
                <c:pt idx="182">
                  <c:v>162</c:v>
                </c:pt>
                <c:pt idx="183">
                  <c:v>163</c:v>
                </c:pt>
                <c:pt idx="184">
                  <c:v>162</c:v>
                </c:pt>
                <c:pt idx="185">
                  <c:v>161</c:v>
                </c:pt>
                <c:pt idx="186">
                  <c:v>161</c:v>
                </c:pt>
                <c:pt idx="187">
                  <c:v>161</c:v>
                </c:pt>
                <c:pt idx="188">
                  <c:v>162</c:v>
                </c:pt>
                <c:pt idx="189">
                  <c:v>161</c:v>
                </c:pt>
                <c:pt idx="190">
                  <c:v>160</c:v>
                </c:pt>
                <c:pt idx="191">
                  <c:v>160</c:v>
                </c:pt>
                <c:pt idx="192">
                  <c:v>160</c:v>
                </c:pt>
                <c:pt idx="193">
                  <c:v>161</c:v>
                </c:pt>
                <c:pt idx="194">
                  <c:v>161</c:v>
                </c:pt>
                <c:pt idx="195">
                  <c:v>160</c:v>
                </c:pt>
                <c:pt idx="196">
                  <c:v>158</c:v>
                </c:pt>
                <c:pt idx="197">
                  <c:v>159</c:v>
                </c:pt>
                <c:pt idx="198">
                  <c:v>159</c:v>
                </c:pt>
                <c:pt idx="199">
                  <c:v>159</c:v>
                </c:pt>
                <c:pt idx="200">
                  <c:v>160</c:v>
                </c:pt>
                <c:pt idx="201">
                  <c:v>159</c:v>
                </c:pt>
                <c:pt idx="202">
                  <c:v>157</c:v>
                </c:pt>
                <c:pt idx="203">
                  <c:v>157</c:v>
                </c:pt>
                <c:pt idx="204">
                  <c:v>157</c:v>
                </c:pt>
                <c:pt idx="205">
                  <c:v>159</c:v>
                </c:pt>
                <c:pt idx="206">
                  <c:v>159</c:v>
                </c:pt>
                <c:pt idx="207">
                  <c:v>158</c:v>
                </c:pt>
                <c:pt idx="208">
                  <c:v>158</c:v>
                </c:pt>
                <c:pt idx="209">
                  <c:v>157</c:v>
                </c:pt>
                <c:pt idx="210">
                  <c:v>158</c:v>
                </c:pt>
                <c:pt idx="211">
                  <c:v>155</c:v>
                </c:pt>
                <c:pt idx="212">
                  <c:v>155</c:v>
                </c:pt>
                <c:pt idx="213">
                  <c:v>152</c:v>
                </c:pt>
                <c:pt idx="214">
                  <c:v>151</c:v>
                </c:pt>
                <c:pt idx="215">
                  <c:v>147</c:v>
                </c:pt>
                <c:pt idx="216">
                  <c:v>142</c:v>
                </c:pt>
                <c:pt idx="217">
                  <c:v>138</c:v>
                </c:pt>
                <c:pt idx="218">
                  <c:v>134</c:v>
                </c:pt>
                <c:pt idx="219">
                  <c:v>128</c:v>
                </c:pt>
                <c:pt idx="220">
                  <c:v>120</c:v>
                </c:pt>
                <c:pt idx="221">
                  <c:v>112</c:v>
                </c:pt>
                <c:pt idx="222">
                  <c:v>104</c:v>
                </c:pt>
                <c:pt idx="223">
                  <c:v>95</c:v>
                </c:pt>
                <c:pt idx="224">
                  <c:v>85</c:v>
                </c:pt>
                <c:pt idx="225">
                  <c:v>76</c:v>
                </c:pt>
                <c:pt idx="226">
                  <c:v>70</c:v>
                </c:pt>
                <c:pt idx="227">
                  <c:v>62</c:v>
                </c:pt>
                <c:pt idx="228">
                  <c:v>54</c:v>
                </c:pt>
                <c:pt idx="229">
                  <c:v>48</c:v>
                </c:pt>
                <c:pt idx="230">
                  <c:v>41</c:v>
                </c:pt>
                <c:pt idx="231">
                  <c:v>35</c:v>
                </c:pt>
                <c:pt idx="232">
                  <c:v>30</c:v>
                </c:pt>
                <c:pt idx="233">
                  <c:v>26</c:v>
                </c:pt>
                <c:pt idx="234">
                  <c:v>22</c:v>
                </c:pt>
                <c:pt idx="235">
                  <c:v>20</c:v>
                </c:pt>
                <c:pt idx="236">
                  <c:v>19</c:v>
                </c:pt>
                <c:pt idx="237">
                  <c:v>19</c:v>
                </c:pt>
                <c:pt idx="238">
                  <c:v>16</c:v>
                </c:pt>
                <c:pt idx="239">
                  <c:v>17</c:v>
                </c:pt>
                <c:pt idx="240">
                  <c:v>18</c:v>
                </c:pt>
                <c:pt idx="241">
                  <c:v>17</c:v>
                </c:pt>
                <c:pt idx="242">
                  <c:v>16</c:v>
                </c:pt>
                <c:pt idx="243">
                  <c:v>18</c:v>
                </c:pt>
                <c:pt idx="244">
                  <c:v>17</c:v>
                </c:pt>
                <c:pt idx="245">
                  <c:v>18</c:v>
                </c:pt>
                <c:pt idx="246">
                  <c:v>19</c:v>
                </c:pt>
                <c:pt idx="247">
                  <c:v>21</c:v>
                </c:pt>
                <c:pt idx="248">
                  <c:v>23</c:v>
                </c:pt>
                <c:pt idx="249">
                  <c:v>29</c:v>
                </c:pt>
                <c:pt idx="250">
                  <c:v>33</c:v>
                </c:pt>
                <c:pt idx="251">
                  <c:v>40</c:v>
                </c:pt>
                <c:pt idx="252">
                  <c:v>44</c:v>
                </c:pt>
                <c:pt idx="253">
                  <c:v>58</c:v>
                </c:pt>
                <c:pt idx="254">
                  <c:v>68</c:v>
                </c:pt>
                <c:pt idx="255">
                  <c:v>77</c:v>
                </c:pt>
                <c:pt idx="256">
                  <c:v>82</c:v>
                </c:pt>
                <c:pt idx="257">
                  <c:v>95</c:v>
                </c:pt>
                <c:pt idx="258">
                  <c:v>105</c:v>
                </c:pt>
                <c:pt idx="259">
                  <c:v>115</c:v>
                </c:pt>
                <c:pt idx="260">
                  <c:v>119</c:v>
                </c:pt>
                <c:pt idx="261">
                  <c:v>135</c:v>
                </c:pt>
                <c:pt idx="262">
                  <c:v>145</c:v>
                </c:pt>
                <c:pt idx="263">
                  <c:v>153</c:v>
                </c:pt>
                <c:pt idx="264">
                  <c:v>159</c:v>
                </c:pt>
                <c:pt idx="265">
                  <c:v>169</c:v>
                </c:pt>
                <c:pt idx="266">
                  <c:v>172</c:v>
                </c:pt>
                <c:pt idx="267">
                  <c:v>176</c:v>
                </c:pt>
                <c:pt idx="268">
                  <c:v>179</c:v>
                </c:pt>
                <c:pt idx="269">
                  <c:v>182</c:v>
                </c:pt>
                <c:pt idx="270">
                  <c:v>185</c:v>
                </c:pt>
                <c:pt idx="271">
                  <c:v>186</c:v>
                </c:pt>
                <c:pt idx="272">
                  <c:v>187</c:v>
                </c:pt>
                <c:pt idx="273">
                  <c:v>188</c:v>
                </c:pt>
                <c:pt idx="274">
                  <c:v>188</c:v>
                </c:pt>
                <c:pt idx="275">
                  <c:v>189</c:v>
                </c:pt>
                <c:pt idx="276">
                  <c:v>190</c:v>
                </c:pt>
                <c:pt idx="277">
                  <c:v>190</c:v>
                </c:pt>
                <c:pt idx="278">
                  <c:v>190</c:v>
                </c:pt>
                <c:pt idx="279">
                  <c:v>189</c:v>
                </c:pt>
                <c:pt idx="280">
                  <c:v>190</c:v>
                </c:pt>
                <c:pt idx="281">
                  <c:v>190</c:v>
                </c:pt>
                <c:pt idx="282">
                  <c:v>190</c:v>
                </c:pt>
                <c:pt idx="283">
                  <c:v>190</c:v>
                </c:pt>
                <c:pt idx="284">
                  <c:v>188</c:v>
                </c:pt>
                <c:pt idx="285">
                  <c:v>188</c:v>
                </c:pt>
                <c:pt idx="286">
                  <c:v>187</c:v>
                </c:pt>
                <c:pt idx="287">
                  <c:v>187</c:v>
                </c:pt>
                <c:pt idx="288">
                  <c:v>186</c:v>
                </c:pt>
                <c:pt idx="289">
                  <c:v>186</c:v>
                </c:pt>
                <c:pt idx="290">
                  <c:v>186</c:v>
                </c:pt>
                <c:pt idx="291">
                  <c:v>182</c:v>
                </c:pt>
                <c:pt idx="292">
                  <c:v>181</c:v>
                </c:pt>
                <c:pt idx="293">
                  <c:v>181</c:v>
                </c:pt>
                <c:pt idx="294">
                  <c:v>179</c:v>
                </c:pt>
                <c:pt idx="295">
                  <c:v>177</c:v>
                </c:pt>
                <c:pt idx="296">
                  <c:v>178</c:v>
                </c:pt>
                <c:pt idx="297">
                  <c:v>176</c:v>
                </c:pt>
                <c:pt idx="298">
                  <c:v>175</c:v>
                </c:pt>
                <c:pt idx="299">
                  <c:v>174</c:v>
                </c:pt>
                <c:pt idx="300">
                  <c:v>174</c:v>
                </c:pt>
                <c:pt idx="301">
                  <c:v>173</c:v>
                </c:pt>
                <c:pt idx="302">
                  <c:v>172</c:v>
                </c:pt>
                <c:pt idx="303">
                  <c:v>172</c:v>
                </c:pt>
                <c:pt idx="304">
                  <c:v>172</c:v>
                </c:pt>
                <c:pt idx="305">
                  <c:v>172</c:v>
                </c:pt>
                <c:pt idx="306">
                  <c:v>171</c:v>
                </c:pt>
                <c:pt idx="307">
                  <c:v>170</c:v>
                </c:pt>
                <c:pt idx="308">
                  <c:v>169</c:v>
                </c:pt>
                <c:pt idx="309">
                  <c:v>169</c:v>
                </c:pt>
                <c:pt idx="310">
                  <c:v>168</c:v>
                </c:pt>
                <c:pt idx="311">
                  <c:v>167</c:v>
                </c:pt>
                <c:pt idx="312">
                  <c:v>166</c:v>
                </c:pt>
                <c:pt idx="313">
                  <c:v>166</c:v>
                </c:pt>
                <c:pt idx="314">
                  <c:v>166</c:v>
                </c:pt>
                <c:pt idx="315">
                  <c:v>164</c:v>
                </c:pt>
                <c:pt idx="316">
                  <c:v>165</c:v>
                </c:pt>
                <c:pt idx="317">
                  <c:v>164</c:v>
                </c:pt>
                <c:pt idx="318">
                  <c:v>164</c:v>
                </c:pt>
                <c:pt idx="319">
                  <c:v>162</c:v>
                </c:pt>
                <c:pt idx="320">
                  <c:v>164</c:v>
                </c:pt>
                <c:pt idx="321">
                  <c:v>164</c:v>
                </c:pt>
                <c:pt idx="322">
                  <c:v>164</c:v>
                </c:pt>
                <c:pt idx="323">
                  <c:v>163</c:v>
                </c:pt>
                <c:pt idx="324">
                  <c:v>163</c:v>
                </c:pt>
                <c:pt idx="325">
                  <c:v>162</c:v>
                </c:pt>
                <c:pt idx="326">
                  <c:v>161</c:v>
                </c:pt>
                <c:pt idx="327">
                  <c:v>163</c:v>
                </c:pt>
                <c:pt idx="328">
                  <c:v>162</c:v>
                </c:pt>
                <c:pt idx="329">
                  <c:v>163</c:v>
                </c:pt>
                <c:pt idx="330">
                  <c:v>164</c:v>
                </c:pt>
                <c:pt idx="331">
                  <c:v>163</c:v>
                </c:pt>
                <c:pt idx="332">
                  <c:v>164</c:v>
                </c:pt>
                <c:pt idx="333">
                  <c:v>164</c:v>
                </c:pt>
                <c:pt idx="334">
                  <c:v>164</c:v>
                </c:pt>
                <c:pt idx="335">
                  <c:v>163</c:v>
                </c:pt>
                <c:pt idx="336">
                  <c:v>164</c:v>
                </c:pt>
                <c:pt idx="337">
                  <c:v>164</c:v>
                </c:pt>
                <c:pt idx="338">
                  <c:v>166</c:v>
                </c:pt>
                <c:pt idx="339">
                  <c:v>164</c:v>
                </c:pt>
                <c:pt idx="340">
                  <c:v>165</c:v>
                </c:pt>
                <c:pt idx="341">
                  <c:v>166</c:v>
                </c:pt>
                <c:pt idx="342">
                  <c:v>166</c:v>
                </c:pt>
                <c:pt idx="343">
                  <c:v>165</c:v>
                </c:pt>
                <c:pt idx="344">
                  <c:v>165</c:v>
                </c:pt>
                <c:pt idx="345">
                  <c:v>166</c:v>
                </c:pt>
                <c:pt idx="346">
                  <c:v>164</c:v>
                </c:pt>
                <c:pt idx="347">
                  <c:v>165</c:v>
                </c:pt>
                <c:pt idx="348">
                  <c:v>165</c:v>
                </c:pt>
                <c:pt idx="349">
                  <c:v>165</c:v>
                </c:pt>
                <c:pt idx="350">
                  <c:v>165</c:v>
                </c:pt>
                <c:pt idx="351">
                  <c:v>165</c:v>
                </c:pt>
                <c:pt idx="352">
                  <c:v>166</c:v>
                </c:pt>
                <c:pt idx="353">
                  <c:v>166</c:v>
                </c:pt>
                <c:pt idx="354">
                  <c:v>166</c:v>
                </c:pt>
                <c:pt idx="355">
                  <c:v>165</c:v>
                </c:pt>
                <c:pt idx="356">
                  <c:v>166</c:v>
                </c:pt>
                <c:pt idx="357">
                  <c:v>167</c:v>
                </c:pt>
                <c:pt idx="358">
                  <c:v>166</c:v>
                </c:pt>
                <c:pt idx="359">
                  <c:v>165</c:v>
                </c:pt>
                <c:pt idx="360">
                  <c:v>165</c:v>
                </c:pt>
                <c:pt idx="361">
                  <c:v>165</c:v>
                </c:pt>
                <c:pt idx="362">
                  <c:v>166</c:v>
                </c:pt>
                <c:pt idx="363">
                  <c:v>166</c:v>
                </c:pt>
                <c:pt idx="364">
                  <c:v>167</c:v>
                </c:pt>
                <c:pt idx="365">
                  <c:v>166</c:v>
                </c:pt>
                <c:pt idx="366">
                  <c:v>165</c:v>
                </c:pt>
                <c:pt idx="367">
                  <c:v>166</c:v>
                </c:pt>
                <c:pt idx="368">
                  <c:v>166</c:v>
                </c:pt>
                <c:pt idx="369">
                  <c:v>165</c:v>
                </c:pt>
                <c:pt idx="370">
                  <c:v>166</c:v>
                </c:pt>
                <c:pt idx="371">
                  <c:v>166</c:v>
                </c:pt>
                <c:pt idx="372">
                  <c:v>165</c:v>
                </c:pt>
                <c:pt idx="373">
                  <c:v>166</c:v>
                </c:pt>
                <c:pt idx="374">
                  <c:v>165</c:v>
                </c:pt>
                <c:pt idx="375">
                  <c:v>165</c:v>
                </c:pt>
                <c:pt idx="376">
                  <c:v>164</c:v>
                </c:pt>
                <c:pt idx="377">
                  <c:v>165</c:v>
                </c:pt>
                <c:pt idx="378">
                  <c:v>164</c:v>
                </c:pt>
                <c:pt idx="379">
                  <c:v>164</c:v>
                </c:pt>
                <c:pt idx="380">
                  <c:v>163</c:v>
                </c:pt>
                <c:pt idx="381">
                  <c:v>163</c:v>
                </c:pt>
                <c:pt idx="382">
                  <c:v>164</c:v>
                </c:pt>
                <c:pt idx="383">
                  <c:v>165</c:v>
                </c:pt>
                <c:pt idx="384">
                  <c:v>163</c:v>
                </c:pt>
                <c:pt idx="385">
                  <c:v>163</c:v>
                </c:pt>
                <c:pt idx="386">
                  <c:v>163</c:v>
                </c:pt>
                <c:pt idx="387">
                  <c:v>163</c:v>
                </c:pt>
                <c:pt idx="388">
                  <c:v>163</c:v>
                </c:pt>
                <c:pt idx="389">
                  <c:v>163</c:v>
                </c:pt>
                <c:pt idx="390">
                  <c:v>162</c:v>
                </c:pt>
                <c:pt idx="391">
                  <c:v>162</c:v>
                </c:pt>
                <c:pt idx="392">
                  <c:v>163</c:v>
                </c:pt>
                <c:pt idx="393">
                  <c:v>163</c:v>
                </c:pt>
                <c:pt idx="394">
                  <c:v>162</c:v>
                </c:pt>
                <c:pt idx="395">
                  <c:v>163</c:v>
                </c:pt>
                <c:pt idx="396">
                  <c:v>163</c:v>
                </c:pt>
                <c:pt idx="397">
                  <c:v>164</c:v>
                </c:pt>
                <c:pt idx="398">
                  <c:v>164</c:v>
                </c:pt>
                <c:pt idx="399">
                  <c:v>164</c:v>
                </c:pt>
                <c:pt idx="400">
                  <c:v>165</c:v>
                </c:pt>
                <c:pt idx="401">
                  <c:v>164</c:v>
                </c:pt>
                <c:pt idx="402">
                  <c:v>164</c:v>
                </c:pt>
                <c:pt idx="403">
                  <c:v>164</c:v>
                </c:pt>
                <c:pt idx="404">
                  <c:v>163</c:v>
                </c:pt>
                <c:pt idx="405">
                  <c:v>164</c:v>
                </c:pt>
                <c:pt idx="406">
                  <c:v>165</c:v>
                </c:pt>
                <c:pt idx="407">
                  <c:v>164</c:v>
                </c:pt>
                <c:pt idx="408">
                  <c:v>165</c:v>
                </c:pt>
                <c:pt idx="409">
                  <c:v>165</c:v>
                </c:pt>
                <c:pt idx="410">
                  <c:v>166</c:v>
                </c:pt>
                <c:pt idx="411">
                  <c:v>166</c:v>
                </c:pt>
                <c:pt idx="412">
                  <c:v>166</c:v>
                </c:pt>
                <c:pt idx="413">
                  <c:v>167</c:v>
                </c:pt>
                <c:pt idx="414">
                  <c:v>167</c:v>
                </c:pt>
                <c:pt idx="415">
                  <c:v>167</c:v>
                </c:pt>
                <c:pt idx="416">
                  <c:v>166</c:v>
                </c:pt>
                <c:pt idx="417">
                  <c:v>168</c:v>
                </c:pt>
                <c:pt idx="418">
                  <c:v>166</c:v>
                </c:pt>
                <c:pt idx="419">
                  <c:v>167</c:v>
                </c:pt>
                <c:pt idx="420">
                  <c:v>168</c:v>
                </c:pt>
                <c:pt idx="421">
                  <c:v>167</c:v>
                </c:pt>
                <c:pt idx="422">
                  <c:v>168</c:v>
                </c:pt>
                <c:pt idx="423">
                  <c:v>169</c:v>
                </c:pt>
                <c:pt idx="424">
                  <c:v>169</c:v>
                </c:pt>
                <c:pt idx="425">
                  <c:v>169</c:v>
                </c:pt>
                <c:pt idx="426">
                  <c:v>169</c:v>
                </c:pt>
                <c:pt idx="427">
                  <c:v>169</c:v>
                </c:pt>
                <c:pt idx="428">
                  <c:v>170</c:v>
                </c:pt>
                <c:pt idx="429">
                  <c:v>169</c:v>
                </c:pt>
                <c:pt idx="430">
                  <c:v>170</c:v>
                </c:pt>
                <c:pt idx="431">
                  <c:v>170</c:v>
                </c:pt>
                <c:pt idx="432">
                  <c:v>170</c:v>
                </c:pt>
                <c:pt idx="433">
                  <c:v>168</c:v>
                </c:pt>
                <c:pt idx="434">
                  <c:v>171</c:v>
                </c:pt>
                <c:pt idx="435">
                  <c:v>169</c:v>
                </c:pt>
                <c:pt idx="436">
                  <c:v>171</c:v>
                </c:pt>
                <c:pt idx="437">
                  <c:v>172</c:v>
                </c:pt>
                <c:pt idx="438">
                  <c:v>169</c:v>
                </c:pt>
                <c:pt idx="439">
                  <c:v>171</c:v>
                </c:pt>
                <c:pt idx="440">
                  <c:v>169</c:v>
                </c:pt>
                <c:pt idx="441">
                  <c:v>171</c:v>
                </c:pt>
                <c:pt idx="442">
                  <c:v>170</c:v>
                </c:pt>
                <c:pt idx="443">
                  <c:v>169</c:v>
                </c:pt>
                <c:pt idx="444">
                  <c:v>169</c:v>
                </c:pt>
                <c:pt idx="445">
                  <c:v>169</c:v>
                </c:pt>
                <c:pt idx="446">
                  <c:v>170</c:v>
                </c:pt>
                <c:pt idx="447">
                  <c:v>168</c:v>
                </c:pt>
                <c:pt idx="448">
                  <c:v>169</c:v>
                </c:pt>
                <c:pt idx="449">
                  <c:v>169</c:v>
                </c:pt>
                <c:pt idx="450">
                  <c:v>167</c:v>
                </c:pt>
                <c:pt idx="451">
                  <c:v>168</c:v>
                </c:pt>
                <c:pt idx="452">
                  <c:v>169</c:v>
                </c:pt>
                <c:pt idx="453">
                  <c:v>168</c:v>
                </c:pt>
                <c:pt idx="454">
                  <c:v>167</c:v>
                </c:pt>
                <c:pt idx="455">
                  <c:v>168</c:v>
                </c:pt>
                <c:pt idx="456">
                  <c:v>167</c:v>
                </c:pt>
                <c:pt idx="457">
                  <c:v>167</c:v>
                </c:pt>
                <c:pt idx="458">
                  <c:v>168</c:v>
                </c:pt>
                <c:pt idx="459">
                  <c:v>168</c:v>
                </c:pt>
                <c:pt idx="460">
                  <c:v>167</c:v>
                </c:pt>
                <c:pt idx="461">
                  <c:v>166</c:v>
                </c:pt>
                <c:pt idx="462">
                  <c:v>166</c:v>
                </c:pt>
                <c:pt idx="463">
                  <c:v>166</c:v>
                </c:pt>
                <c:pt idx="464">
                  <c:v>164</c:v>
                </c:pt>
                <c:pt idx="465">
                  <c:v>165</c:v>
                </c:pt>
                <c:pt idx="466">
                  <c:v>164</c:v>
                </c:pt>
                <c:pt idx="467">
                  <c:v>163</c:v>
                </c:pt>
                <c:pt idx="468">
                  <c:v>165</c:v>
                </c:pt>
                <c:pt idx="469">
                  <c:v>164</c:v>
                </c:pt>
                <c:pt idx="470">
                  <c:v>163</c:v>
                </c:pt>
                <c:pt idx="471">
                  <c:v>163</c:v>
                </c:pt>
                <c:pt idx="472">
                  <c:v>163</c:v>
                </c:pt>
                <c:pt idx="473">
                  <c:v>163</c:v>
                </c:pt>
                <c:pt idx="474">
                  <c:v>163</c:v>
                </c:pt>
                <c:pt idx="475">
                  <c:v>163</c:v>
                </c:pt>
                <c:pt idx="476">
                  <c:v>163</c:v>
                </c:pt>
                <c:pt idx="477">
                  <c:v>162</c:v>
                </c:pt>
                <c:pt idx="478">
                  <c:v>162</c:v>
                </c:pt>
                <c:pt idx="479">
                  <c:v>162</c:v>
                </c:pt>
                <c:pt idx="480">
                  <c:v>163</c:v>
                </c:pt>
                <c:pt idx="481">
                  <c:v>161</c:v>
                </c:pt>
                <c:pt idx="482">
                  <c:v>163</c:v>
                </c:pt>
                <c:pt idx="483">
                  <c:v>163</c:v>
                </c:pt>
                <c:pt idx="484">
                  <c:v>162</c:v>
                </c:pt>
                <c:pt idx="485">
                  <c:v>161</c:v>
                </c:pt>
                <c:pt idx="486">
                  <c:v>161</c:v>
                </c:pt>
                <c:pt idx="487">
                  <c:v>161</c:v>
                </c:pt>
                <c:pt idx="488">
                  <c:v>161</c:v>
                </c:pt>
                <c:pt idx="489">
                  <c:v>160</c:v>
                </c:pt>
                <c:pt idx="490">
                  <c:v>162</c:v>
                </c:pt>
                <c:pt idx="491">
                  <c:v>161</c:v>
                </c:pt>
                <c:pt idx="492">
                  <c:v>162</c:v>
                </c:pt>
                <c:pt idx="493">
                  <c:v>163</c:v>
                </c:pt>
                <c:pt idx="494">
                  <c:v>163</c:v>
                </c:pt>
                <c:pt idx="495">
                  <c:v>162</c:v>
                </c:pt>
                <c:pt idx="496">
                  <c:v>163</c:v>
                </c:pt>
                <c:pt idx="497">
                  <c:v>164</c:v>
                </c:pt>
                <c:pt idx="498">
                  <c:v>163</c:v>
                </c:pt>
                <c:pt idx="499">
                  <c:v>164</c:v>
                </c:pt>
                <c:pt idx="500">
                  <c:v>165</c:v>
                </c:pt>
                <c:pt idx="501">
                  <c:v>165</c:v>
                </c:pt>
                <c:pt idx="502">
                  <c:v>166</c:v>
                </c:pt>
                <c:pt idx="503">
                  <c:v>166</c:v>
                </c:pt>
                <c:pt idx="504">
                  <c:v>167</c:v>
                </c:pt>
                <c:pt idx="505">
                  <c:v>168</c:v>
                </c:pt>
                <c:pt idx="506">
                  <c:v>168</c:v>
                </c:pt>
                <c:pt idx="507">
                  <c:v>168</c:v>
                </c:pt>
                <c:pt idx="508">
                  <c:v>168</c:v>
                </c:pt>
                <c:pt idx="509">
                  <c:v>169</c:v>
                </c:pt>
                <c:pt idx="510">
                  <c:v>168</c:v>
                </c:pt>
                <c:pt idx="511">
                  <c:v>168</c:v>
                </c:pt>
                <c:pt idx="512">
                  <c:v>167</c:v>
                </c:pt>
                <c:pt idx="513">
                  <c:v>169</c:v>
                </c:pt>
                <c:pt idx="514">
                  <c:v>168</c:v>
                </c:pt>
                <c:pt idx="515">
                  <c:v>169</c:v>
                </c:pt>
                <c:pt idx="516">
                  <c:v>170</c:v>
                </c:pt>
                <c:pt idx="517">
                  <c:v>170</c:v>
                </c:pt>
                <c:pt idx="518">
                  <c:v>170</c:v>
                </c:pt>
                <c:pt idx="519">
                  <c:v>169</c:v>
                </c:pt>
                <c:pt idx="520">
                  <c:v>171</c:v>
                </c:pt>
                <c:pt idx="521">
                  <c:v>170</c:v>
                </c:pt>
                <c:pt idx="522">
                  <c:v>170</c:v>
                </c:pt>
                <c:pt idx="523">
                  <c:v>169</c:v>
                </c:pt>
                <c:pt idx="524">
                  <c:v>169</c:v>
                </c:pt>
                <c:pt idx="525">
                  <c:v>170</c:v>
                </c:pt>
                <c:pt idx="526">
                  <c:v>170</c:v>
                </c:pt>
                <c:pt idx="527">
                  <c:v>169</c:v>
                </c:pt>
                <c:pt idx="528">
                  <c:v>169</c:v>
                </c:pt>
                <c:pt idx="529">
                  <c:v>170</c:v>
                </c:pt>
                <c:pt idx="530">
                  <c:v>170</c:v>
                </c:pt>
                <c:pt idx="531">
                  <c:v>169</c:v>
                </c:pt>
                <c:pt idx="532">
                  <c:v>169</c:v>
                </c:pt>
                <c:pt idx="533">
                  <c:v>170</c:v>
                </c:pt>
                <c:pt idx="534">
                  <c:v>170</c:v>
                </c:pt>
                <c:pt idx="535">
                  <c:v>168</c:v>
                </c:pt>
                <c:pt idx="536">
                  <c:v>169</c:v>
                </c:pt>
                <c:pt idx="537">
                  <c:v>170</c:v>
                </c:pt>
                <c:pt idx="538">
                  <c:v>170</c:v>
                </c:pt>
                <c:pt idx="539">
                  <c:v>170</c:v>
                </c:pt>
                <c:pt idx="540">
                  <c:v>170</c:v>
                </c:pt>
                <c:pt idx="541">
                  <c:v>169</c:v>
                </c:pt>
                <c:pt idx="542">
                  <c:v>169</c:v>
                </c:pt>
                <c:pt idx="543">
                  <c:v>168</c:v>
                </c:pt>
                <c:pt idx="544">
                  <c:v>168</c:v>
                </c:pt>
                <c:pt idx="545">
                  <c:v>168</c:v>
                </c:pt>
                <c:pt idx="546">
                  <c:v>168</c:v>
                </c:pt>
                <c:pt idx="547">
                  <c:v>168</c:v>
                </c:pt>
                <c:pt idx="548">
                  <c:v>169</c:v>
                </c:pt>
                <c:pt idx="549">
                  <c:v>169</c:v>
                </c:pt>
                <c:pt idx="550">
                  <c:v>170</c:v>
                </c:pt>
                <c:pt idx="551">
                  <c:v>170</c:v>
                </c:pt>
                <c:pt idx="552">
                  <c:v>170</c:v>
                </c:pt>
                <c:pt idx="553">
                  <c:v>170</c:v>
                </c:pt>
                <c:pt idx="554">
                  <c:v>170</c:v>
                </c:pt>
                <c:pt idx="555">
                  <c:v>170</c:v>
                </c:pt>
                <c:pt idx="556">
                  <c:v>170</c:v>
                </c:pt>
                <c:pt idx="557">
                  <c:v>170</c:v>
                </c:pt>
                <c:pt idx="558">
                  <c:v>171</c:v>
                </c:pt>
                <c:pt idx="559">
                  <c:v>172</c:v>
                </c:pt>
                <c:pt idx="560">
                  <c:v>171</c:v>
                </c:pt>
              </c:numCache>
            </c:numRef>
          </c:yVal>
          <c:smooth val="0"/>
          <c:extLst>
            <c:ext xmlns:c16="http://schemas.microsoft.com/office/drawing/2014/chart" uri="{C3380CC4-5D6E-409C-BE32-E72D297353CC}">
              <c16:uniqueId val="{00000002-7436-4947-A163-E382B326522A}"/>
            </c:ext>
          </c:extLst>
        </c:ser>
        <c:dLbls>
          <c:showLegendKey val="0"/>
          <c:showVal val="0"/>
          <c:showCatName val="0"/>
          <c:showSerName val="0"/>
          <c:showPercent val="0"/>
          <c:showBubbleSize val="0"/>
        </c:dLbls>
        <c:axId val="357162784"/>
        <c:axId val="357160816"/>
      </c:scatterChart>
      <c:valAx>
        <c:axId val="357162784"/>
        <c:scaling>
          <c:orientation val="minMax"/>
          <c:max val="550"/>
          <c:min val="0"/>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7160816"/>
        <c:crosses val="autoZero"/>
        <c:crossBetween val="midCat"/>
      </c:valAx>
      <c:valAx>
        <c:axId val="357160816"/>
        <c:scaling>
          <c:orientation val="minMax"/>
          <c:max val="2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7162784"/>
        <c:crosses val="autoZero"/>
        <c:crossBetween val="midCat"/>
        <c:majorUnit val="20"/>
      </c:valAx>
      <c:spPr>
        <a:solidFill>
          <a:sysClr val="window" lastClr="FFFFFF"/>
        </a:solidFill>
      </c:spPr>
    </c:plotArea>
    <c:plotVisOnly val="1"/>
    <c:dispBlanksAs val="gap"/>
    <c:showDLblsOverMax val="0"/>
  </c:chart>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435000" cy="735653"/>
          </a:xfrm>
          <a:prstGeom prst="rect">
            <a:avLst/>
          </a:prstGeom>
        </p:spPr>
        <p:txBody>
          <a:bodyPr vert="horz" lIns="135937" tIns="67969" rIns="135937" bIns="67969" rtlCol="0"/>
          <a:lstStyle>
            <a:lvl1pPr algn="l">
              <a:defRPr sz="1700"/>
            </a:lvl1pPr>
          </a:lstStyle>
          <a:p>
            <a:endParaRPr kumimoji="1" lang="ja-JP" altLang="en-US"/>
          </a:p>
        </p:txBody>
      </p:sp>
      <p:sp>
        <p:nvSpPr>
          <p:cNvPr id="3" name="日付プレースホルダー 2"/>
          <p:cNvSpPr>
            <a:spLocks noGrp="1"/>
          </p:cNvSpPr>
          <p:nvPr>
            <p:ph type="dt" idx="1"/>
          </p:nvPr>
        </p:nvSpPr>
        <p:spPr>
          <a:xfrm>
            <a:off x="5797246" y="1"/>
            <a:ext cx="4435000" cy="735653"/>
          </a:xfrm>
          <a:prstGeom prst="rect">
            <a:avLst/>
          </a:prstGeom>
        </p:spPr>
        <p:txBody>
          <a:bodyPr vert="horz" lIns="135937" tIns="67969" rIns="135937" bIns="67969" rtlCol="0"/>
          <a:lstStyle>
            <a:lvl1pPr algn="r">
              <a:defRPr sz="1700"/>
            </a:lvl1pPr>
          </a:lstStyle>
          <a:p>
            <a:fld id="{76443CE0-7F7F-4D53-96E9-A65C2060EA3E}" type="datetimeFigureOut">
              <a:rPr kumimoji="1" lang="ja-JP" altLang="en-US" smtClean="0"/>
              <a:t>2018/10/15</a:t>
            </a:fld>
            <a:endParaRPr kumimoji="1" lang="ja-JP" altLang="en-US"/>
          </a:p>
        </p:txBody>
      </p:sp>
      <p:sp>
        <p:nvSpPr>
          <p:cNvPr id="4" name="スライド イメージ プレースホルダー 3"/>
          <p:cNvSpPr>
            <a:spLocks noGrp="1" noRot="1" noChangeAspect="1"/>
          </p:cNvSpPr>
          <p:nvPr>
            <p:ph type="sldImg" idx="2"/>
          </p:nvPr>
        </p:nvSpPr>
        <p:spPr>
          <a:xfrm>
            <a:off x="1817688" y="1833563"/>
            <a:ext cx="6600825" cy="4949825"/>
          </a:xfrm>
          <a:prstGeom prst="rect">
            <a:avLst/>
          </a:prstGeom>
          <a:noFill/>
          <a:ln w="12700">
            <a:solidFill>
              <a:prstClr val="black"/>
            </a:solidFill>
          </a:ln>
        </p:spPr>
        <p:txBody>
          <a:bodyPr vert="horz" lIns="135937" tIns="67969" rIns="135937" bIns="67969" rtlCol="0" anchor="ctr"/>
          <a:lstStyle/>
          <a:p>
            <a:endParaRPr lang="ja-JP" altLang="en-US"/>
          </a:p>
        </p:txBody>
      </p:sp>
      <p:sp>
        <p:nvSpPr>
          <p:cNvPr id="5" name="ノート プレースホルダー 4"/>
          <p:cNvSpPr>
            <a:spLocks noGrp="1"/>
          </p:cNvSpPr>
          <p:nvPr>
            <p:ph type="body" sz="quarter" idx="3"/>
          </p:nvPr>
        </p:nvSpPr>
        <p:spPr>
          <a:xfrm>
            <a:off x="1023462" y="7056161"/>
            <a:ext cx="8187690" cy="5773221"/>
          </a:xfrm>
          <a:prstGeom prst="rect">
            <a:avLst/>
          </a:prstGeom>
        </p:spPr>
        <p:txBody>
          <a:bodyPr vert="horz" lIns="135937" tIns="67969" rIns="135937" bIns="6796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926499"/>
            <a:ext cx="4435000" cy="735652"/>
          </a:xfrm>
          <a:prstGeom prst="rect">
            <a:avLst/>
          </a:prstGeom>
        </p:spPr>
        <p:txBody>
          <a:bodyPr vert="horz" lIns="135937" tIns="67969" rIns="135937" bIns="67969"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797246" y="13926499"/>
            <a:ext cx="4435000" cy="735652"/>
          </a:xfrm>
          <a:prstGeom prst="rect">
            <a:avLst/>
          </a:prstGeom>
        </p:spPr>
        <p:txBody>
          <a:bodyPr vert="horz" lIns="135937" tIns="67969" rIns="135937" bIns="67969" rtlCol="0" anchor="b"/>
          <a:lstStyle>
            <a:lvl1pPr algn="r">
              <a:defRPr sz="1700"/>
            </a:lvl1pPr>
          </a:lstStyle>
          <a:p>
            <a:fld id="{27A182E8-349F-4672-A847-588FEFBEB2B7}" type="slidenum">
              <a:rPr kumimoji="1" lang="ja-JP" altLang="en-US" smtClean="0"/>
              <a:t>‹#›</a:t>
            </a:fld>
            <a:endParaRPr kumimoji="1" lang="ja-JP" altLang="en-US"/>
          </a:p>
        </p:txBody>
      </p:sp>
    </p:spTree>
    <p:extLst>
      <p:ext uri="{BB962C8B-B14F-4D97-AF65-F5344CB8AC3E}">
        <p14:creationId xmlns:p14="http://schemas.microsoft.com/office/powerpoint/2010/main" val="3187765692"/>
      </p:ext>
    </p:extLst>
  </p:cSld>
  <p:clrMap bg1="lt1" tx1="dk1" bg2="lt2" tx2="dk2" accent1="accent1" accent2="accent2" accent3="accent3" accent4="accent4" accent5="accent5" accent6="accent6" hlink="hlink" folHlink="folHlink"/>
  <p:notesStyle>
    <a:lvl1pPr marL="0" algn="l" defTabSz="1075284" rtl="0" eaLnBrk="1" latinLnBrk="0" hangingPunct="1">
      <a:defRPr kumimoji="1" sz="1411" kern="1200">
        <a:solidFill>
          <a:schemeClr val="tx1"/>
        </a:solidFill>
        <a:latin typeface="+mn-lt"/>
        <a:ea typeface="+mn-ea"/>
        <a:cs typeface="+mn-cs"/>
      </a:defRPr>
    </a:lvl1pPr>
    <a:lvl2pPr marL="537641" algn="l" defTabSz="1075284" rtl="0" eaLnBrk="1" latinLnBrk="0" hangingPunct="1">
      <a:defRPr kumimoji="1" sz="1411" kern="1200">
        <a:solidFill>
          <a:schemeClr val="tx1"/>
        </a:solidFill>
        <a:latin typeface="+mn-lt"/>
        <a:ea typeface="+mn-ea"/>
        <a:cs typeface="+mn-cs"/>
      </a:defRPr>
    </a:lvl2pPr>
    <a:lvl3pPr marL="1075284" algn="l" defTabSz="1075284" rtl="0" eaLnBrk="1" latinLnBrk="0" hangingPunct="1">
      <a:defRPr kumimoji="1" sz="1411" kern="1200">
        <a:solidFill>
          <a:schemeClr val="tx1"/>
        </a:solidFill>
        <a:latin typeface="+mn-lt"/>
        <a:ea typeface="+mn-ea"/>
        <a:cs typeface="+mn-cs"/>
      </a:defRPr>
    </a:lvl3pPr>
    <a:lvl4pPr marL="1612926" algn="l" defTabSz="1075284" rtl="0" eaLnBrk="1" latinLnBrk="0" hangingPunct="1">
      <a:defRPr kumimoji="1" sz="1411" kern="1200">
        <a:solidFill>
          <a:schemeClr val="tx1"/>
        </a:solidFill>
        <a:latin typeface="+mn-lt"/>
        <a:ea typeface="+mn-ea"/>
        <a:cs typeface="+mn-cs"/>
      </a:defRPr>
    </a:lvl4pPr>
    <a:lvl5pPr marL="2150568" algn="l" defTabSz="1075284" rtl="0" eaLnBrk="1" latinLnBrk="0" hangingPunct="1">
      <a:defRPr kumimoji="1" sz="1411" kern="1200">
        <a:solidFill>
          <a:schemeClr val="tx1"/>
        </a:solidFill>
        <a:latin typeface="+mn-lt"/>
        <a:ea typeface="+mn-ea"/>
        <a:cs typeface="+mn-cs"/>
      </a:defRPr>
    </a:lvl5pPr>
    <a:lvl6pPr marL="2688209" algn="l" defTabSz="1075284" rtl="0" eaLnBrk="1" latinLnBrk="0" hangingPunct="1">
      <a:defRPr kumimoji="1" sz="1411" kern="1200">
        <a:solidFill>
          <a:schemeClr val="tx1"/>
        </a:solidFill>
        <a:latin typeface="+mn-lt"/>
        <a:ea typeface="+mn-ea"/>
        <a:cs typeface="+mn-cs"/>
      </a:defRPr>
    </a:lvl6pPr>
    <a:lvl7pPr marL="3225850" algn="l" defTabSz="1075284" rtl="0" eaLnBrk="1" latinLnBrk="0" hangingPunct="1">
      <a:defRPr kumimoji="1" sz="1411" kern="1200">
        <a:solidFill>
          <a:schemeClr val="tx1"/>
        </a:solidFill>
        <a:latin typeface="+mn-lt"/>
        <a:ea typeface="+mn-ea"/>
        <a:cs typeface="+mn-cs"/>
      </a:defRPr>
    </a:lvl7pPr>
    <a:lvl8pPr marL="3763493" algn="l" defTabSz="1075284" rtl="0" eaLnBrk="1" latinLnBrk="0" hangingPunct="1">
      <a:defRPr kumimoji="1" sz="1411" kern="1200">
        <a:solidFill>
          <a:schemeClr val="tx1"/>
        </a:solidFill>
        <a:latin typeface="+mn-lt"/>
        <a:ea typeface="+mn-ea"/>
        <a:cs typeface="+mn-cs"/>
      </a:defRPr>
    </a:lvl8pPr>
    <a:lvl9pPr marL="4301135" algn="l" defTabSz="1075284" rtl="0" eaLnBrk="1" latinLnBrk="0" hangingPunct="1">
      <a:defRPr kumimoji="1"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34" charset="-128"/>
              </a:defRPr>
            </a:lvl1pPr>
            <a:lvl2pPr marL="1104489" indent="-424803" eaLnBrk="0" hangingPunct="0">
              <a:defRPr kumimoji="1" sz="2400">
                <a:solidFill>
                  <a:schemeClr val="tx1"/>
                </a:solidFill>
                <a:latin typeface="Times New Roman" panose="02020603050405020304" pitchFamily="18" charset="0"/>
                <a:ea typeface="ＭＳ Ｐゴシック" panose="020B0600070205080204" pitchFamily="34" charset="-128"/>
              </a:defRPr>
            </a:lvl2pPr>
            <a:lvl3pPr marL="1699214" indent="-339843" eaLnBrk="0" hangingPunct="0">
              <a:defRPr kumimoji="1" sz="2400">
                <a:solidFill>
                  <a:schemeClr val="tx1"/>
                </a:solidFill>
                <a:latin typeface="Times New Roman" panose="02020603050405020304" pitchFamily="18" charset="0"/>
                <a:ea typeface="ＭＳ Ｐゴシック" panose="020B0600070205080204" pitchFamily="34" charset="-128"/>
              </a:defRPr>
            </a:lvl3pPr>
            <a:lvl4pPr marL="2378899" indent="-339843" eaLnBrk="0" hangingPunct="0">
              <a:defRPr kumimoji="1" sz="2400">
                <a:solidFill>
                  <a:schemeClr val="tx1"/>
                </a:solidFill>
                <a:latin typeface="Times New Roman" panose="02020603050405020304" pitchFamily="18" charset="0"/>
                <a:ea typeface="ＭＳ Ｐゴシック" panose="020B0600070205080204" pitchFamily="34" charset="-128"/>
              </a:defRPr>
            </a:lvl4pPr>
            <a:lvl5pPr marL="3058585" indent="-339843" eaLnBrk="0" hangingPunct="0">
              <a:defRPr kumimoji="1" sz="2400">
                <a:solidFill>
                  <a:schemeClr val="tx1"/>
                </a:solidFill>
                <a:latin typeface="Times New Roman" panose="02020603050405020304" pitchFamily="18" charset="0"/>
                <a:ea typeface="ＭＳ Ｐゴシック" panose="020B0600070205080204" pitchFamily="34" charset="-128"/>
              </a:defRPr>
            </a:lvl5pPr>
            <a:lvl6pPr marL="3738271" indent="-339843"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4417956" indent="-339843"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5097642" indent="-339843"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5777327" indent="-339843"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defTabSz="1359371" eaLnBrk="1" fontAlgn="base" hangingPunct="1">
              <a:spcBef>
                <a:spcPct val="0"/>
              </a:spcBef>
              <a:spcAft>
                <a:spcPct val="0"/>
              </a:spcAft>
              <a:defRPr/>
            </a:pPr>
            <a:fld id="{C5DB9EE4-A8CE-D847-B8E4-F9D0D400AE19}" type="slidenum">
              <a:rPr lang="en-US" altLang="ja-JP" sz="1700">
                <a:solidFill>
                  <a:srgbClr val="000000"/>
                </a:solidFill>
              </a:rPr>
              <a:pPr defTabSz="1359371" eaLnBrk="1" fontAlgn="base" hangingPunct="1">
                <a:spcBef>
                  <a:spcPct val="0"/>
                </a:spcBef>
                <a:spcAft>
                  <a:spcPct val="0"/>
                </a:spcAft>
                <a:defRPr/>
              </a:pPr>
              <a:t>1</a:t>
            </a:fld>
            <a:endParaRPr lang="en-US" altLang="ja-JP" sz="1700">
              <a:solidFill>
                <a:srgbClr val="000000"/>
              </a:solidFill>
            </a:endParaRPr>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252925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7A182E8-349F-4672-A847-588FEFBEB2B7}" type="slidenum">
              <a:rPr kumimoji="1" lang="ja-JP" altLang="en-US" smtClean="0"/>
              <a:t>2</a:t>
            </a:fld>
            <a:endParaRPr kumimoji="1" lang="ja-JP" altLang="en-US"/>
          </a:p>
        </p:txBody>
      </p:sp>
    </p:spTree>
    <p:extLst>
      <p:ext uri="{BB962C8B-B14F-4D97-AF65-F5344CB8AC3E}">
        <p14:creationId xmlns:p14="http://schemas.microsoft.com/office/powerpoint/2010/main" val="8252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C68D65F-C03C-401B-9693-88C809AF8A78}" type="slidenum">
              <a:rPr kumimoji="1" lang="ja-JP" altLang="en-US" smtClean="0"/>
              <a:t>3</a:t>
            </a:fld>
            <a:endParaRPr kumimoji="1" lang="ja-JP" altLang="en-US"/>
          </a:p>
        </p:txBody>
      </p:sp>
    </p:spTree>
    <p:extLst>
      <p:ext uri="{BB962C8B-B14F-4D97-AF65-F5344CB8AC3E}">
        <p14:creationId xmlns:p14="http://schemas.microsoft.com/office/powerpoint/2010/main" val="162147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7A182E8-349F-4672-A847-588FEFBEB2B7}" type="slidenum">
              <a:rPr kumimoji="1" lang="ja-JP" altLang="en-US" smtClean="0"/>
              <a:t>4</a:t>
            </a:fld>
            <a:endParaRPr kumimoji="1" lang="ja-JP" altLang="en-US"/>
          </a:p>
        </p:txBody>
      </p:sp>
    </p:spTree>
    <p:extLst>
      <p:ext uri="{BB962C8B-B14F-4D97-AF65-F5344CB8AC3E}">
        <p14:creationId xmlns:p14="http://schemas.microsoft.com/office/powerpoint/2010/main" val="250323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65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063" y="639763"/>
            <a:ext cx="4129087" cy="2239962"/>
          </a:xfrm>
          <a:prstGeom prst="rect">
            <a:avLst/>
          </a:prstGeo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1950" y="1382713"/>
            <a:ext cx="6481763" cy="68230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063" y="2879725"/>
            <a:ext cx="4129087" cy="533717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226651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063" y="639763"/>
            <a:ext cx="4129087" cy="2239962"/>
          </a:xfrm>
          <a:prstGeom prst="rect">
            <a:avLst/>
          </a:prstGeo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1950" y="1382713"/>
            <a:ext cx="6481763" cy="6823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063" y="2879725"/>
            <a:ext cx="4129087" cy="533717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319630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879475" y="511175"/>
            <a:ext cx="11042650" cy="1855788"/>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79475" y="2555875"/>
            <a:ext cx="11042650" cy="6091238"/>
          </a:xfrm>
          <a:prstGeom prst="rect">
            <a:avLst/>
          </a:prstGeo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146876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463" y="511175"/>
            <a:ext cx="2760662" cy="8135938"/>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79475" y="511175"/>
            <a:ext cx="8129588" cy="8135938"/>
          </a:xfrm>
          <a:prstGeom prst="rect">
            <a:avLst/>
          </a:prstGeo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140118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24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625"/>
            <a:ext cx="9601200" cy="3341688"/>
          </a:xfrm>
          <a:prstGeom prst="rect">
            <a:avLst/>
          </a:prstGeo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3488"/>
            <a:ext cx="9601200" cy="231775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211889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79475" y="511175"/>
            <a:ext cx="11042650" cy="1855788"/>
          </a:xfrm>
          <a:prstGeom prst="rect">
            <a:avLst/>
          </a:prstGeo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79475" y="2555875"/>
            <a:ext cx="11042650" cy="6091238"/>
          </a:xfrm>
          <a:prstGeom prst="rect">
            <a:avLst/>
          </a:prstGeo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66698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125" y="2393950"/>
            <a:ext cx="11041063" cy="3994150"/>
          </a:xfrm>
          <a:prstGeom prst="rect">
            <a:avLst/>
          </a:prstGeo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125" y="6424613"/>
            <a:ext cx="11041063" cy="210026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247256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79475" y="511175"/>
            <a:ext cx="11042650" cy="1855788"/>
          </a:xfrm>
          <a:prstGeom prst="rect">
            <a:avLst/>
          </a:prstGeo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79475" y="2555875"/>
            <a:ext cx="5445125" cy="6091238"/>
          </a:xfrm>
          <a:prstGeom prst="rect">
            <a:avLst/>
          </a:prstGeo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77000" y="2555875"/>
            <a:ext cx="5445125" cy="6091238"/>
          </a:xfrm>
          <a:prstGeom prst="rect">
            <a:avLst/>
          </a:prstGeo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266633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063" y="511175"/>
            <a:ext cx="11042650" cy="1855788"/>
          </a:xfrm>
          <a:prstGeom prst="rect">
            <a:avLst/>
          </a:prstGeo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063" y="2354263"/>
            <a:ext cx="5416550" cy="1152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063" y="3506788"/>
            <a:ext cx="5416550" cy="5159375"/>
          </a:xfrm>
          <a:prstGeom prst="rect">
            <a:avLst/>
          </a:prstGeo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175" y="2354263"/>
            <a:ext cx="5443538" cy="11525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175" y="3506788"/>
            <a:ext cx="5443538" cy="5159375"/>
          </a:xfrm>
          <a:prstGeom prst="rect">
            <a:avLst/>
          </a:prstGeo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8" name="フッター プレースホルダー 7"/>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225760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79475" y="511175"/>
            <a:ext cx="11042650" cy="1855788"/>
          </a:xfrm>
          <a:prstGeom prst="rect">
            <a:avLst/>
          </a:prstGeom>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4" name="フッター プレースホルダー 3"/>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17455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79475" y="8899525"/>
            <a:ext cx="2881313" cy="511175"/>
          </a:xfrm>
          <a:prstGeom prst="rect">
            <a:avLst/>
          </a:prstGeom>
        </p:spPr>
        <p:txBody>
          <a:bodyPr/>
          <a:lstStyle/>
          <a:p>
            <a:fld id="{00EF933A-3B09-4C91-8529-9673F87A3559}" type="datetimeFigureOut">
              <a:rPr kumimoji="1" lang="ja-JP" altLang="en-US" smtClean="0"/>
              <a:t>2018/10/15</a:t>
            </a:fld>
            <a:endParaRPr kumimoji="1" lang="ja-JP" altLang="en-US"/>
          </a:p>
        </p:txBody>
      </p:sp>
      <p:sp>
        <p:nvSpPr>
          <p:cNvPr id="3" name="フッター プレースホルダー 2"/>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9040813" y="8899525"/>
            <a:ext cx="2881312" cy="511175"/>
          </a:xfrm>
          <a:prstGeom prst="rect">
            <a:avLst/>
          </a:prstGeom>
        </p:spPr>
        <p:txBody>
          <a:bodyPr/>
          <a:lstStyle/>
          <a:p>
            <a:fld id="{0A49E524-10CB-422E-8936-E1FF29CF84FD}" type="slidenum">
              <a:rPr kumimoji="1" lang="ja-JP" altLang="en-US" smtClean="0"/>
              <a:t>‹#›</a:t>
            </a:fld>
            <a:endParaRPr kumimoji="1" lang="ja-JP" altLang="en-US"/>
          </a:p>
        </p:txBody>
      </p:sp>
    </p:spTree>
    <p:extLst>
      <p:ext uri="{BB962C8B-B14F-4D97-AF65-F5344CB8AC3E}">
        <p14:creationId xmlns:p14="http://schemas.microsoft.com/office/powerpoint/2010/main" val="37258105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90037"/>
      </p:ext>
    </p:extLst>
  </p:cSld>
  <p:clrMap bg1="lt1" tx1="dk1" bg2="lt2" tx2="dk2" accent1="accent1" accent2="accent2" accent3="accent3" accent4="accent4" accent5="accent5" accent6="accent6" hlink="hlink" folHlink="folHlink"/>
  <p:sldLayoutIdLst>
    <p:sldLayoutId id="2147483674" r:id="rId1"/>
    <p:sldLayoutId id="2147483676" r:id="rId2"/>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8738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emf"/><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emf"/><Relationship Id="rId2" Type="http://schemas.openxmlformats.org/officeDocument/2006/relationships/notesSlide" Target="../notesSlides/notesSlide3.xml"/><Relationship Id="rId16"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17.tmp"/><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30.emf"/><Relationship Id="rId7" Type="http://schemas.openxmlformats.org/officeDocument/2006/relationships/image" Target="../media/image33.e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9.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6.xml.rels><?xml version="1.0" encoding="UTF-8" standalone="yes"?>
<Relationships xmlns="http://schemas.openxmlformats.org/package/2006/relationships"><Relationship Id="rId13" Type="http://schemas.microsoft.com/office/2007/relationships/hdphoto" Target="../media/hdphoto1.wdp"/><Relationship Id="rId18" Type="http://schemas.openxmlformats.org/officeDocument/2006/relationships/image" Target="NULL"/><Relationship Id="rId26" Type="http://schemas.openxmlformats.org/officeDocument/2006/relationships/image" Target="NULL"/><Relationship Id="rId39" Type="http://schemas.openxmlformats.org/officeDocument/2006/relationships/image" Target="../media/image55.png"/><Relationship Id="rId21" Type="http://schemas.openxmlformats.org/officeDocument/2006/relationships/image" Target="NULL"/><Relationship Id="rId34" Type="http://schemas.openxmlformats.org/officeDocument/2006/relationships/image" Target="NULL"/><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10.png"/><Relationship Id="rId7" Type="http://schemas.openxmlformats.org/officeDocument/2006/relationships/image" Target="../media/image31.png"/><Relationship Id="rId12" Type="http://schemas.openxmlformats.org/officeDocument/2006/relationships/image" Target="../media/image48.png"/><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image" Target="../media/image54.png"/><Relationship Id="rId46" Type="http://schemas.openxmlformats.org/officeDocument/2006/relationships/image" Target="../media/image62.png"/><Relationship Id="rId2" Type="http://schemas.openxmlformats.org/officeDocument/2006/relationships/image" Target="../media/image41.png"/><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NULL"/><Relationship Id="rId41" Type="http://schemas.openxmlformats.org/officeDocument/2006/relationships/image" Target="../media/image57.png"/><Relationship Id="rId54" Type="http://schemas.openxmlformats.org/officeDocument/2006/relationships/image" Target="../media/image70.png"/><Relationship Id="rId1" Type="http://schemas.openxmlformats.org/officeDocument/2006/relationships/slideLayout" Target="../slideLayouts/slideLayout9.xml"/><Relationship Id="rId6" Type="http://schemas.openxmlformats.org/officeDocument/2006/relationships/chart" Target="../charts/chart2.xml"/><Relationship Id="rId11" Type="http://schemas.openxmlformats.org/officeDocument/2006/relationships/image" Target="../media/image47.png"/><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 Type="http://schemas.openxmlformats.org/officeDocument/2006/relationships/chart" Target="../charts/chart1.xml"/><Relationship Id="rId15" Type="http://schemas.openxmlformats.org/officeDocument/2006/relationships/image" Target="../media/image50.png"/><Relationship Id="rId23" Type="http://schemas.openxmlformats.org/officeDocument/2006/relationships/image" Target="NULL"/><Relationship Id="rId28" Type="http://schemas.openxmlformats.org/officeDocument/2006/relationships/image" Target="NULL"/><Relationship Id="rId36" Type="http://schemas.openxmlformats.org/officeDocument/2006/relationships/image" Target="../media/image52.png"/><Relationship Id="rId49" Type="http://schemas.openxmlformats.org/officeDocument/2006/relationships/image" Target="../media/image65.png"/><Relationship Id="rId10" Type="http://schemas.openxmlformats.org/officeDocument/2006/relationships/image" Target="../media/image46.emf"/><Relationship Id="rId19" Type="http://schemas.openxmlformats.org/officeDocument/2006/relationships/image" Target="NULL"/><Relationship Id="rId31" Type="http://schemas.openxmlformats.org/officeDocument/2006/relationships/image" Target="NULL"/><Relationship Id="rId44" Type="http://schemas.openxmlformats.org/officeDocument/2006/relationships/image" Target="../media/image60.png"/><Relationship Id="rId52" Type="http://schemas.openxmlformats.org/officeDocument/2006/relationships/image" Target="../media/image68.png"/><Relationship Id="rId4" Type="http://schemas.openxmlformats.org/officeDocument/2006/relationships/image" Target="../media/image43.png"/><Relationship Id="rId9" Type="http://schemas.openxmlformats.org/officeDocument/2006/relationships/image" Target="../media/image45.jpeg"/><Relationship Id="rId14" Type="http://schemas.openxmlformats.org/officeDocument/2006/relationships/image" Target="../media/image49.png"/><Relationship Id="rId22" Type="http://schemas.openxmlformats.org/officeDocument/2006/relationships/image" Target="NULL"/><Relationship Id="rId27" Type="http://schemas.openxmlformats.org/officeDocument/2006/relationships/image" Target="NULL"/><Relationship Id="rId30" Type="http://schemas.openxmlformats.org/officeDocument/2006/relationships/image" Target="NULL"/><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44.jpeg"/><Relationship Id="rId51" Type="http://schemas.openxmlformats.org/officeDocument/2006/relationships/image" Target="../media/image67.png"/><Relationship Id="rId3"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1279525" rtl="0" eaLnBrk="1" fontAlgn="base" latinLnBrk="0" hangingPunct="1">
              <a:lnSpc>
                <a:spcPct val="100000"/>
              </a:lnSpc>
              <a:spcBef>
                <a:spcPct val="0"/>
              </a:spcBef>
              <a:spcAft>
                <a:spcPct val="0"/>
              </a:spcAft>
              <a:buClrTx/>
              <a:buSzTx/>
              <a:buFontTx/>
              <a:buNone/>
              <a:tabLst/>
              <a:defRPr/>
            </a:pPr>
            <a:r>
              <a:rPr kumimoji="1" lang="en-US" altLang="ja-JP" sz="2400" b="0" i="0" u="none" strike="noStrike" kern="1200" cap="none" spc="0" normalizeH="0" baseline="0" noProof="0" dirty="0" smtClean="0">
                <a:ln>
                  <a:noFill/>
                </a:ln>
                <a:solidFill>
                  <a:prstClr val="black"/>
                </a:solidFill>
                <a:effectLst/>
                <a:uLnTx/>
                <a:uFillTx/>
                <a:latin typeface="ＭＳ Ｐゴシック" panose="020B0600070205080204" pitchFamily="34" charset="-128"/>
                <a:ea typeface="ＭＳ Ｐゴシック" panose="020B0600070205080204" pitchFamily="34" charset="-128"/>
                <a:cs typeface="+mn-cs"/>
              </a:rPr>
              <a:t>23</a:t>
            </a:r>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34" charset="-128"/>
              <a:ea typeface="ＭＳ Ｐゴシック" panose="020B0600070205080204" pitchFamily="34" charset="-128"/>
              <a:cs typeface="+mn-cs"/>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1279525" rtl="0" eaLnBrk="1" fontAlgn="base" latinLnBrk="0" hangingPunct="1">
              <a:lnSpc>
                <a:spcPct val="100000"/>
              </a:lnSpc>
              <a:spcBef>
                <a:spcPct val="0"/>
              </a:spcBef>
              <a:spcAft>
                <a:spcPct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日立オートモティブシステムズ</a:t>
            </a:r>
            <a:r>
              <a:rPr kumimoji="1" lang="en-US" altLang="ja-JP"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株</a:t>
            </a:r>
            <a:r>
              <a:rPr kumimoji="1" lang="en-US" altLang="ja-JP"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佐和事業所</a:t>
            </a:r>
            <a:endPar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34" charset="-128"/>
              <a:ea typeface="ＭＳ Ｐゴシック" panose="020B0600070205080204" pitchFamily="34" charset="-128"/>
              <a:cs typeface="+mn-cs"/>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1279525" rtl="0" eaLnBrk="1" fontAlgn="base" latinLnBrk="0" hangingPunct="1">
              <a:lnSpc>
                <a:spcPct val="100000"/>
              </a:lnSpc>
              <a:spcBef>
                <a:spcPct val="0"/>
              </a:spcBef>
              <a:spcAft>
                <a:spcPct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34" charset="-128"/>
                <a:ea typeface="ＭＳ Ｐゴシック" panose="020B0600070205080204" pitchFamily="34" charset="-128"/>
                <a:cs typeface="+mn-cs"/>
              </a:rPr>
              <a:t>東京</a:t>
            </a:r>
            <a:endParaRPr kumimoji="1" lang="ja-JP"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1279525" rtl="0" eaLnBrk="1" fontAlgn="base" latinLnBrk="0" hangingPunct="1">
              <a:lnSpc>
                <a:spcPct val="100000"/>
              </a:lnSpc>
              <a:spcBef>
                <a:spcPct val="0"/>
              </a:spcBef>
              <a:spcAft>
                <a:spcPct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茨城県ひたちなか市</a:t>
            </a:r>
            <a:endParaRPr kumimoji="1" lang="ja-JP"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1279525" rtl="0" eaLnBrk="1" fontAlgn="base" latinLnBrk="0" hangingPunct="1">
              <a:lnSpc>
                <a:spcPct val="100000"/>
              </a:lnSpc>
              <a:spcBef>
                <a:spcPct val="0"/>
              </a:spcBef>
              <a:spcAft>
                <a:spcPct val="0"/>
              </a:spcAft>
              <a:buClrTx/>
              <a:buSzTx/>
              <a:buFontTx/>
              <a:buNone/>
              <a:tabLst/>
              <a:defRPr/>
            </a:pPr>
            <a:r>
              <a:rPr kumimoji="1" lang="en-US" altLang="ja-JP"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SaW.A.T</a:t>
            </a:r>
            <a:endPar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481013" marR="0" lvl="0" indent="-481013" algn="l" defTabSz="1279525" rtl="0" eaLnBrk="1" fontAlgn="base" latinLnBrk="0" hangingPunct="1">
              <a:lnSpc>
                <a:spcPct val="80000"/>
              </a:lnSpc>
              <a:spcBef>
                <a:spcPct val="20000"/>
              </a:spcBef>
              <a:spcAft>
                <a:spcPct val="0"/>
              </a:spcAft>
              <a:buClrTx/>
              <a:buSzTx/>
              <a:buFontTx/>
              <a:buNone/>
              <a:tabLst/>
              <a:defRPr/>
            </a:pPr>
            <a:r>
              <a:rPr kumimoji="1" lang="ja-JP" altLang="en-US" sz="2000" b="1" i="0" u="none" strike="noStrike" kern="1200" cap="none" spc="0" normalizeH="0" baseline="0" noProof="0" dirty="0" smtClean="0">
                <a:ln>
                  <a:noFill/>
                </a:ln>
                <a:effectLst/>
                <a:uLnTx/>
                <a:uFillTx/>
                <a:latin typeface="Times New Roman" panose="02020603050405020304" pitchFamily="18" charset="0"/>
                <a:ea typeface="ＭＳ Ｐゴシック" panose="020B0600070205080204" pitchFamily="34" charset="-128"/>
                <a:cs typeface="+mn-cs"/>
              </a:rPr>
              <a:t>●モデル</a:t>
            </a:r>
            <a:r>
              <a:rPr kumimoji="1" lang="ja-JP" altLang="en-US" sz="2000" b="1" i="0" u="none" strike="noStrike" kern="1200" cap="none" spc="0" normalizeH="0" baseline="0" noProof="0" dirty="0">
                <a:ln>
                  <a:noFill/>
                </a:ln>
                <a:effectLst/>
                <a:uLnTx/>
                <a:uFillTx/>
                <a:latin typeface="Times New Roman" panose="02020603050405020304" pitchFamily="18" charset="0"/>
                <a:ea typeface="ＭＳ Ｐゴシック" panose="020B0600070205080204" pitchFamily="34" charset="-128"/>
                <a:cs typeface="+mn-cs"/>
              </a:rPr>
              <a:t>の</a:t>
            </a:r>
            <a:r>
              <a:rPr kumimoji="1" lang="ja-JP" altLang="en-US" sz="2000" b="1" i="0" u="none" strike="noStrike" kern="1200" cap="none" spc="0" normalizeH="0" baseline="0" noProof="0" dirty="0" smtClean="0">
                <a:ln>
                  <a:noFill/>
                </a:ln>
                <a:effectLst/>
                <a:uLnTx/>
                <a:uFillTx/>
                <a:latin typeface="Times New Roman" panose="02020603050405020304" pitchFamily="18" charset="0"/>
                <a:ea typeface="ＭＳ Ｐゴシック" panose="020B0600070205080204" pitchFamily="34" charset="-128"/>
                <a:cs typeface="+mn-cs"/>
              </a:rPr>
              <a:t>構成</a:t>
            </a:r>
            <a:endParaRPr kumimoji="1" lang="en-US" altLang="ja-JP" sz="2000" b="1" i="0" u="none" strike="noStrike" kern="1200" cap="none" spc="0" normalizeH="0" baseline="0" noProof="0" dirty="0" smtClean="0">
              <a:ln>
                <a:noFill/>
              </a:ln>
              <a:effectLst/>
              <a:uLnTx/>
              <a:uFillTx/>
              <a:latin typeface="Times New Roman" panose="02020603050405020304" pitchFamily="18" charset="0"/>
              <a:ea typeface="ＭＳ Ｐゴシック" panose="020B0600070205080204" pitchFamily="34" charset="-128"/>
              <a:cs typeface="+mn-cs"/>
            </a:endParaRPr>
          </a:p>
          <a:p>
            <a:pPr marL="481013" marR="0" lvl="0" indent="-481013" algn="l" defTabSz="1279525" rtl="0" eaLnBrk="1" fontAlgn="base" latinLnBrk="0" hangingPunct="1">
              <a:lnSpc>
                <a:spcPct val="80000"/>
              </a:lnSpc>
              <a:spcBef>
                <a:spcPct val="20000"/>
              </a:spcBef>
              <a:spcAft>
                <a:spcPct val="0"/>
              </a:spcAft>
              <a:buClrTx/>
              <a:buSzTx/>
              <a:buFontTx/>
              <a:buNone/>
              <a:tabLst/>
              <a:defRPr/>
            </a:pPr>
            <a:endParaRPr kumimoji="1" lang="en-US" altLang="ja-JP" sz="1947" b="1" i="0" u="none" strike="noStrike" kern="120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a:p>
            <a:pPr marL="342900" marR="0" lvl="0" indent="-342900" algn="l" defTabSz="914400" rtl="0" eaLnBrk="1" fontAlgn="base" latinLnBrk="0" hangingPunct="1">
              <a:lnSpc>
                <a:spcPct val="80000"/>
              </a:lnSpc>
              <a:spcBef>
                <a:spcPts val="600"/>
              </a:spcBef>
              <a:spcAft>
                <a:spcPct val="0"/>
              </a:spcAft>
              <a:buClrTx/>
              <a:buSzTx/>
              <a:buAutoNum type="arabicPeriod"/>
              <a:tabLst/>
              <a:defRPr/>
            </a:pPr>
            <a:r>
              <a:rPr kumimoji="1" lang="ja-JP" altLang="en-US"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要求モデル</a:t>
            </a:r>
            <a:endParaRPr kumimoji="1" lang="en-US" altLang="ja-JP"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lvl="0" indent="0" defTabSz="914400" eaLnBrk="1" fontAlgn="base" hangingPunct="1">
              <a:lnSpc>
                <a:spcPct val="80000"/>
              </a:lnSpc>
              <a:spcBef>
                <a:spcPts val="600"/>
              </a:spcBef>
              <a:spcAft>
                <a:spcPct val="0"/>
              </a:spcAft>
              <a:defRPr/>
            </a:pPr>
            <a:r>
              <a:rPr lang="en-US" altLang="ja-JP" dirty="0">
                <a:solidFill>
                  <a:prstClr val="black"/>
                </a:solidFill>
                <a:latin typeface="HG丸ｺﾞｼｯｸM-PRO" panose="020F0600000000000000" pitchFamily="50" charset="-128"/>
                <a:ea typeface="HG丸ｺﾞｼｯｸM-PRO" panose="020F0600000000000000" pitchFamily="50" charset="-128"/>
              </a:rPr>
              <a:t>CAD</a:t>
            </a:r>
            <a:r>
              <a:rPr lang="ja-JP" altLang="en-US" dirty="0">
                <a:solidFill>
                  <a:prstClr val="black"/>
                </a:solidFill>
                <a:latin typeface="HG丸ｺﾞｼｯｸM-PRO" panose="020F0600000000000000" pitchFamily="50" charset="-128"/>
                <a:ea typeface="HG丸ｺﾞｼｯｸM-PRO" panose="020F0600000000000000" pitchFamily="50" charset="-128"/>
              </a:rPr>
              <a:t>や実験を用いて、無理のない実現可能</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な開発目標</a:t>
            </a:r>
            <a:r>
              <a:rPr lang="ja-JP" altLang="en-US" dirty="0">
                <a:solidFill>
                  <a:prstClr val="black"/>
                </a:solidFill>
                <a:latin typeface="HG丸ｺﾞｼｯｸM-PRO" panose="020F0600000000000000" pitchFamily="50" charset="-128"/>
                <a:ea typeface="HG丸ｺﾞｼｯｸM-PRO" panose="020F0600000000000000" pitchFamily="50" charset="-128"/>
              </a:rPr>
              <a:t>を検討しました。開発</a:t>
            </a: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目標達成のために走行、ブロック並べ、直角駐車それぞれの詳細な機能要件と非機能要求の抽出を</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行いました。抽出した要素技術を分析及び設計モデルにおいて、さらに掘り下げることとしました。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fontAlgn="base" hangingPunct="1">
              <a:lnSpc>
                <a:spcPct val="80000"/>
              </a:lnSpc>
              <a:spcBef>
                <a:spcPts val="600"/>
              </a:spcBef>
              <a:spcAft>
                <a:spcPct val="0"/>
              </a:spcAft>
              <a:defRPr/>
            </a:pP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fontAlgn="base" hangingPunct="1">
              <a:lnSpc>
                <a:spcPct val="80000"/>
              </a:lnSpc>
              <a:spcBef>
                <a:spcPts val="600"/>
              </a:spcBef>
              <a:spcAft>
                <a:spcPct val="0"/>
              </a:spcAft>
              <a:defRPr/>
            </a:pPr>
            <a:r>
              <a:rPr lang="en-US" altLang="ja-JP" sz="1800" dirty="0" smtClean="0">
                <a:solidFill>
                  <a:prstClr val="black"/>
                </a:solidFill>
                <a:latin typeface="HG丸ｺﾞｼｯｸM-PRO" panose="020F0600000000000000" pitchFamily="50" charset="-128"/>
                <a:ea typeface="HG丸ｺﾞｼｯｸM-PRO" panose="020F0600000000000000" pitchFamily="50" charset="-128"/>
              </a:rPr>
              <a:t>2.</a:t>
            </a:r>
            <a:r>
              <a:rPr lang="ja-JP" altLang="en-US" sz="1800" dirty="0">
                <a:solidFill>
                  <a:prstClr val="black"/>
                </a:solidFill>
                <a:latin typeface="HG丸ｺﾞｼｯｸM-PRO" panose="020F0600000000000000" pitchFamily="50" charset="-128"/>
                <a:ea typeface="HG丸ｺﾞｼｯｸM-PRO" panose="020F0600000000000000" pitchFamily="50" charset="-128"/>
              </a:rPr>
              <a:t> </a:t>
            </a:r>
            <a:r>
              <a:rPr lang="ja-JP" altLang="en-US" sz="1800" dirty="0" smtClean="0">
                <a:solidFill>
                  <a:prstClr val="black"/>
                </a:solidFill>
                <a:latin typeface="HG丸ｺﾞｼｯｸM-PRO" panose="020F0600000000000000" pitchFamily="50" charset="-128"/>
                <a:ea typeface="HG丸ｺﾞｼｯｸM-PRO" panose="020F0600000000000000" pitchFamily="50" charset="-128"/>
              </a:rPr>
              <a:t>分析</a:t>
            </a:r>
            <a:r>
              <a:rPr lang="ja-JP" altLang="en-US" sz="1800" dirty="0">
                <a:solidFill>
                  <a:prstClr val="black"/>
                </a:solidFill>
                <a:latin typeface="HG丸ｺﾞｼｯｸM-PRO" panose="020F0600000000000000" pitchFamily="50" charset="-128"/>
                <a:ea typeface="HG丸ｺﾞｼｯｸM-PRO" panose="020F0600000000000000" pitchFamily="50" charset="-128"/>
              </a:rPr>
              <a:t>モデル</a:t>
            </a: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marR="0" lvl="0" indent="0" algn="l" defTabSz="914400" rtl="0" eaLnBrk="1" fontAlgn="base" latinLnBrk="0" hangingPunct="1">
              <a:lnSpc>
                <a:spcPct val="80000"/>
              </a:lnSpc>
              <a:spcBef>
                <a:spcPts val="600"/>
              </a:spcBef>
              <a:spcAft>
                <a:spcPct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どのようなブロック配置でも限られた時間内に必要なリザルトポイントだけを獲得するために走行体の挙動において、かかる動作時間をコストとしました。時間内にクリアするための必要最低限な動作コストで求め、効率よく走行体を動作させることを検討しました。</a:t>
            </a:r>
            <a:endParaRPr kumimoji="1" lang="en-US" altLang="ja-JP"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914400" rtl="0" eaLnBrk="1" fontAlgn="base" latinLnBrk="0" hangingPunct="1">
              <a:lnSpc>
                <a:spcPct val="80000"/>
              </a:lnSpc>
              <a:spcBef>
                <a:spcPts val="600"/>
              </a:spcBef>
              <a:spcAft>
                <a:spcPct val="0"/>
              </a:spcAft>
              <a:buClrTx/>
              <a:buSzTx/>
              <a:buFontTx/>
              <a:buNone/>
              <a:tabLst/>
              <a:defRPr/>
            </a:pPr>
            <a:endParaRPr kumimoji="1" lang="en-US" altLang="ja-JP"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914400" rtl="0" eaLnBrk="1" fontAlgn="base" latinLnBrk="0" hangingPunct="1">
              <a:lnSpc>
                <a:spcPct val="80000"/>
              </a:lnSpc>
              <a:spcBef>
                <a:spcPts val="600"/>
              </a:spcBef>
              <a:spcAft>
                <a:spcPct val="0"/>
              </a:spcAft>
              <a:buClrTx/>
              <a:buSzTx/>
              <a:buFontTx/>
              <a:buNone/>
              <a:tabLst/>
              <a:defRPr/>
            </a:pPr>
            <a:r>
              <a:rPr lang="en-US" altLang="ja-JP" sz="1800" dirty="0">
                <a:solidFill>
                  <a:prstClr val="black"/>
                </a:solidFill>
                <a:latin typeface="HG丸ｺﾞｼｯｸM-PRO" panose="020F0600000000000000" pitchFamily="50" charset="-128"/>
                <a:ea typeface="HG丸ｺﾞｼｯｸM-PRO" panose="020F0600000000000000" pitchFamily="50" charset="-128"/>
              </a:rPr>
              <a:t>3</a:t>
            </a:r>
            <a:r>
              <a:rPr kumimoji="1" lang="en-US" altLang="ja-JP"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a:t>
            </a:r>
            <a:r>
              <a:rPr lang="ja-JP" altLang="en-US" sz="1800" dirty="0">
                <a:solidFill>
                  <a:prstClr val="black"/>
                </a:solidFill>
                <a:latin typeface="HG丸ｺﾞｼｯｸM-PRO" panose="020F0600000000000000" pitchFamily="50" charset="-128"/>
                <a:ea typeface="HG丸ｺﾞｼｯｸM-PRO" panose="020F0600000000000000" pitchFamily="50" charset="-128"/>
              </a:rPr>
              <a:t> </a:t>
            </a:r>
            <a:r>
              <a:rPr kumimoji="1" lang="ja-JP" altLang="en-US"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設計モデル</a:t>
            </a:r>
            <a:endParaRPr kumimoji="1" lang="en-US" altLang="ja-JP"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lvl="0" indent="0" defTabSz="914400" eaLnBrk="1" fontAlgn="base" hangingPunct="1">
              <a:lnSpc>
                <a:spcPct val="80000"/>
              </a:lnSpc>
              <a:spcBef>
                <a:spcPts val="600"/>
              </a:spcBef>
              <a:spcAft>
                <a:spcPct val="0"/>
              </a:spcAft>
              <a:defRPr/>
            </a:pPr>
            <a:r>
              <a:rPr lang="en-US" altLang="ja-JP" dirty="0" smtClean="0">
                <a:solidFill>
                  <a:prstClr val="black"/>
                </a:solidFill>
                <a:latin typeface="HG丸ｺﾞｼｯｸM-PRO" panose="020F0600000000000000" pitchFamily="50" charset="-128"/>
                <a:ea typeface="HG丸ｺﾞｼｯｸM-PRO" panose="020F0600000000000000" pitchFamily="50" charset="-128"/>
              </a:rPr>
              <a:t>Bluetooth</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通信機器と</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PC</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を切り離すことにより、各パートのシステム界面を決定しました。それにより、ゲーム</a:t>
            </a:r>
            <a:r>
              <a:rPr lang="ja-JP" altLang="en-US" dirty="0">
                <a:solidFill>
                  <a:prstClr val="black"/>
                </a:solidFill>
                <a:latin typeface="HG丸ｺﾞｼｯｸM-PRO" panose="020F0600000000000000" pitchFamily="50" charset="-128"/>
                <a:ea typeface="HG丸ｺﾞｼｯｸM-PRO" panose="020F0600000000000000" pitchFamily="50" charset="-128"/>
              </a:rPr>
              <a:t>要素、解法、走行体をパッケージとして、保守性を高めました</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。また、ソフトの構成を簡素にすることで緊急時のメンテナンス性を高めました。</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0" marR="0" lvl="0" indent="0" algn="l" defTabSz="914400" rtl="0" eaLnBrk="1" fontAlgn="base" latinLnBrk="0" hangingPunct="1">
              <a:lnSpc>
                <a:spcPct val="80000"/>
              </a:lnSpc>
              <a:spcBef>
                <a:spcPts val="600"/>
              </a:spcBef>
              <a:spcAft>
                <a:spcPct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914400" rtl="0" eaLnBrk="1" fontAlgn="base" latinLnBrk="0" hangingPunct="1">
              <a:lnSpc>
                <a:spcPct val="80000"/>
              </a:lnSpc>
              <a:spcBef>
                <a:spcPts val="600"/>
              </a:spcBef>
              <a:spcAft>
                <a:spcPct val="0"/>
              </a:spcAft>
              <a:buClrTx/>
              <a:buSzTx/>
              <a:buFontTx/>
              <a:buNone/>
              <a:tabLst/>
              <a:defRPr/>
            </a:pPr>
            <a:r>
              <a:rPr lang="en-US" altLang="ja-JP" sz="1800" dirty="0">
                <a:solidFill>
                  <a:prstClr val="black"/>
                </a:solidFill>
                <a:latin typeface="HG丸ｺﾞｼｯｸM-PRO" panose="020F0600000000000000" pitchFamily="50" charset="-128"/>
                <a:ea typeface="HG丸ｺﾞｼｯｸM-PRO" panose="020F0600000000000000" pitchFamily="50" charset="-128"/>
              </a:rPr>
              <a:t>4</a:t>
            </a:r>
            <a:r>
              <a:rPr kumimoji="1" lang="en-US" altLang="ja-JP"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a:t>
            </a:r>
            <a:r>
              <a:rPr lang="ja-JP" altLang="en-US" sz="1800" dirty="0">
                <a:solidFill>
                  <a:prstClr val="black"/>
                </a:solidFill>
                <a:latin typeface="HG丸ｺﾞｼｯｸM-PRO" panose="020F0600000000000000" pitchFamily="50" charset="-128"/>
                <a:ea typeface="HG丸ｺﾞｼｯｸM-PRO" panose="020F0600000000000000" pitchFamily="50" charset="-128"/>
              </a:rPr>
              <a:t> </a:t>
            </a:r>
            <a:r>
              <a:rPr kumimoji="1" lang="ja-JP" altLang="en-US"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制御モデル</a:t>
            </a:r>
            <a:endParaRPr kumimoji="1" lang="en-US" altLang="ja-JP" sz="18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914400" rtl="0" eaLnBrk="1" fontAlgn="base" latinLnBrk="0" hangingPunct="1">
              <a:lnSpc>
                <a:spcPct val="80000"/>
              </a:lnSpc>
              <a:spcBef>
                <a:spcPts val="600"/>
              </a:spcBef>
              <a:spcAft>
                <a:spcPct val="0"/>
              </a:spcAft>
              <a:buClrTx/>
              <a:buSzTx/>
              <a:buFontTx/>
              <a:buNone/>
              <a:tabLst/>
              <a:defRPr/>
            </a:pPr>
            <a:r>
              <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AI</a:t>
            </a: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アンサーゲーム及びまたはブロック並べの要素技術について記載しました。</a:t>
            </a:r>
            <a:r>
              <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AI</a:t>
            </a: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アンサーゲームにおいては、出題数字の読み取り・ルート生成、ニューラルネットワークを使用した学習・判定について記載しました。ブロック並べにおいては</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2</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枚の画像を用いたブロックの位置及び色検出、</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RGB</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制御の特性調査、ブロック運搬時の走行方法やパワーブロックに接触しないようショートカット走法について記載しました。</a:t>
            </a:r>
            <a:endPar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408598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481013" marR="0" lvl="0" indent="-481013" algn="l" defTabSz="1279525" rtl="0" eaLnBrk="1" fontAlgn="base" latinLnBrk="0" hangingPunct="1">
              <a:lnSpc>
                <a:spcPct val="80000"/>
              </a:lnSpc>
              <a:spcBef>
                <a:spcPct val="20000"/>
              </a:spcBef>
              <a:spcAft>
                <a:spcPct val="0"/>
              </a:spcAft>
              <a:buClrTx/>
              <a:buSzTx/>
              <a:buFontTx/>
              <a:buNone/>
              <a:tabLst/>
              <a:defRPr/>
            </a:pPr>
            <a:r>
              <a:rPr kumimoji="1" lang="ja-JP" alt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 チーム</a:t>
            </a:r>
            <a:r>
              <a:rPr kumimoji="1" lang="ja-JP"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紹介、目標、意気込み</a:t>
            </a:r>
            <a:endParaRPr kumimoji="1" lang="ja-JP"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a:p>
            <a:pPr marL="0" marR="0" lvl="0" indent="0" algn="l" defTabSz="1279525" rtl="0" eaLnBrk="0" fontAlgn="base" latinLnBrk="0" hangingPunct="0">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私たち</a:t>
            </a:r>
            <a:r>
              <a:rPr kumimoji="1" lang="en-US" altLang="ja-JP"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SaW.A.T</a:t>
            </a: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は、入社</a:t>
            </a:r>
            <a:r>
              <a:rPr kumimoji="1" lang="en-US" altLang="ja-JP"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2</a:t>
            </a: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年目のメンバーで結成されたチームです。当社は、自動車部品を製造し、自動運転の実現に力を入れている会社です</a:t>
            </a:r>
            <a:r>
              <a:rPr kumimoji="1" lang="ja-JP" altLang="en-US"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endParaRPr kumimoji="1" lang="en-US" altLang="ja-JP"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1279525" rtl="0" eaLnBrk="0" fontAlgn="base" latinLnBrk="0" hangingPunct="0">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1279525" rtl="0" eaLnBrk="0" fontAlgn="base" latinLnBrk="0" hangingPunct="0">
              <a:lnSpc>
                <a:spcPct val="100000"/>
              </a:lnSpc>
              <a:spcBef>
                <a:spcPct val="0"/>
              </a:spcBef>
              <a:spcAft>
                <a:spcPct val="0"/>
              </a:spcAft>
              <a:buClrTx/>
              <a:buSzTx/>
              <a:buFontTx/>
              <a:buNone/>
              <a:tabLst/>
              <a:defRPr/>
            </a:pPr>
            <a:r>
              <a:rPr kumimoji="1" lang="ja-JP" alt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 </a:t>
            </a:r>
            <a:r>
              <a:rPr kumimoji="1" lang="en-US" altLang="ja-JP" sz="20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SaW.A.T</a:t>
            </a:r>
            <a:r>
              <a:rPr kumimoji="1" lang="ja-JP" alt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について</a:t>
            </a:r>
            <a:endParaRPr kumimoji="1" lang="en-US" altLang="ja-JP"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a:p>
            <a:pPr marL="0" marR="0" lvl="0" indent="0" algn="l" defTabSz="1279525" rtl="0" eaLnBrk="0" fontAlgn="base" latinLnBrk="0" hangingPunct="0">
              <a:lnSpc>
                <a:spcPct val="100000"/>
              </a:lnSpc>
              <a:spcBef>
                <a:spcPct val="0"/>
              </a:spcBef>
              <a:spcAft>
                <a:spcPct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「佐和」：所属する事業所の所在地。</a:t>
            </a:r>
          </a:p>
          <a:p>
            <a:pPr marL="0" marR="0" lvl="0" indent="0" algn="l" defTabSz="1279525" rtl="0" eaLnBrk="0" fontAlgn="base" latinLnBrk="0" hangingPunct="0">
              <a:lnSpc>
                <a:spcPct val="100000"/>
              </a:lnSpc>
              <a:spcBef>
                <a:spcPct val="0"/>
              </a:spcBef>
              <a:spcAft>
                <a:spcPct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panose="02020603050405020304" pitchFamily="18" charset="0"/>
                <a:ea typeface="HG丸ｺﾞｼｯｸM-PRO" panose="020F0600000000000000" pitchFamily="50" charset="-128"/>
                <a:cs typeface="Times New Roman" panose="02020603050405020304" pitchFamily="18" charset="0"/>
              </a:rPr>
              <a:t>S.W.A.T</a:t>
            </a: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：アメリカ合衆国の警察に設置されている特殊部隊</a:t>
            </a:r>
            <a:r>
              <a:rPr kumimoji="1" lang="ja-JP" altLang="en-US"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。私たち</a:t>
            </a: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は攻略に使えるすべてのものを駆使し、各々の技術を</a:t>
            </a:r>
            <a:r>
              <a:rPr kumimoji="1" lang="ja-JP" altLang="en-US"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持ってコース</a:t>
            </a:r>
            <a:r>
              <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戦略を行っていくという意思を表しています</a:t>
            </a:r>
            <a:r>
              <a:rPr kumimoji="1" lang="ja-JP" altLang="en-US"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endParaRPr kumimoji="1" lang="en-US" altLang="ja-JP" sz="1600"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0" marR="0" lvl="0" indent="0" algn="l" defTabSz="1279525" rtl="0" eaLnBrk="0" fontAlgn="base" latinLnBrk="0" hangingPunct="0">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a:p>
            <a:pPr marL="481013" marR="0" lvl="0" indent="-481013" algn="l" defTabSz="1279525" rtl="0" eaLnBrk="1" fontAlgn="base" latinLnBrk="0" hangingPunct="1">
              <a:lnSpc>
                <a:spcPct val="80000"/>
              </a:lnSpc>
              <a:spcBef>
                <a:spcPct val="20000"/>
              </a:spcBef>
              <a:spcAft>
                <a:spcPct val="0"/>
              </a:spcAft>
              <a:buClrTx/>
              <a:buSzTx/>
              <a:buFontTx/>
              <a:buNone/>
              <a:tabLst/>
              <a:defRPr/>
            </a:pPr>
            <a:r>
              <a:rPr kumimoji="1" lang="ja-JP" alt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 目標</a:t>
            </a:r>
            <a:r>
              <a:rPr kumimoji="1" lang="ja-JP"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a:t>
            </a:r>
            <a:r>
              <a:rPr kumimoji="1" lang="ja-JP" altLang="en-US" sz="20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rPr>
              <a:t>意気込み</a:t>
            </a:r>
            <a:endParaRPr lang="en-US" altLang="ja-JP" sz="1800" dirty="0">
              <a:solidFill>
                <a:prstClr val="black"/>
              </a:solidFill>
            </a:endParaRPr>
          </a:p>
          <a:p>
            <a:pPr marL="481013" marR="0" lvl="0" indent="-481013" algn="ctr" defTabSz="1279525" rtl="0" eaLnBrk="1" fontAlgn="base" latinLnBrk="0" hangingPunct="1">
              <a:lnSpc>
                <a:spcPct val="80000"/>
              </a:lnSpc>
              <a:spcBef>
                <a:spcPct val="20000"/>
              </a:spcBef>
              <a:spcAft>
                <a:spcPct val="0"/>
              </a:spcAft>
              <a:buClrTx/>
              <a:buSzTx/>
              <a:buFontTx/>
              <a:buNone/>
              <a:tabLst/>
              <a:defRPr/>
            </a:pPr>
            <a:r>
              <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CS</a:t>
            </a: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大会上位を目指す</a:t>
            </a:r>
            <a:endPar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a:p>
            <a:pPr lvl="0" algn="ctr" eaLnBrk="1" fontAlgn="base" hangingPunct="1">
              <a:lnSpc>
                <a:spcPct val="80000"/>
              </a:lnSpc>
              <a:spcBef>
                <a:spcPct val="20000"/>
              </a:spcBef>
              <a:spcAft>
                <a:spcPct val="0"/>
              </a:spcAft>
              <a:defRPr/>
            </a:pPr>
            <a:r>
              <a:rPr lang="ja-JP" altLang="en-US" dirty="0" smtClean="0">
                <a:solidFill>
                  <a:prstClr val="black"/>
                </a:solidFill>
                <a:latin typeface="HG丸ｺﾞｼｯｸM-PRO" panose="020F0600000000000000" pitchFamily="50" charset="-128"/>
                <a:ea typeface="HG丸ｺﾞｼｯｸM-PRO" panose="020F0600000000000000" pitchFamily="50" charset="-128"/>
              </a:rPr>
              <a:t>・</a:t>
            </a:r>
            <a:r>
              <a:rPr lang="en-US" altLang="ja-JP" dirty="0">
                <a:solidFill>
                  <a:prstClr val="black"/>
                </a:solidFill>
                <a:latin typeface="HG丸ｺﾞｼｯｸM-PRO" panose="020F0600000000000000" pitchFamily="50" charset="-128"/>
                <a:ea typeface="HG丸ｺﾞｼｯｸM-PRO" panose="020F0600000000000000" pitchFamily="50" charset="-128"/>
              </a:rPr>
              <a:t>L(result-5)R(result+5</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コースでリザルト</a:t>
            </a:r>
            <a:r>
              <a:rPr lang="en-US" altLang="ja-JP" dirty="0" smtClean="0">
                <a:solidFill>
                  <a:prstClr val="black"/>
                </a:solidFill>
                <a:latin typeface="HG丸ｺﾞｼｯｸM-PRO" panose="020F0600000000000000" pitchFamily="50" charset="-128"/>
                <a:ea typeface="HG丸ｺﾞｼｯｸM-PRO" panose="020F0600000000000000" pitchFamily="50" charset="-128"/>
              </a:rPr>
              <a:t>0</a:t>
            </a:r>
            <a:r>
              <a:rPr lang="ja-JP" altLang="en-US" dirty="0" smtClean="0">
                <a:solidFill>
                  <a:prstClr val="black"/>
                </a:solidFill>
                <a:latin typeface="HG丸ｺﾞｼｯｸM-PRO" panose="020F0600000000000000" pitchFamily="50" charset="-128"/>
                <a:ea typeface="HG丸ｺﾞｼｯｸM-PRO" panose="020F0600000000000000" pitchFamily="50" charset="-128"/>
              </a:rPr>
              <a:t>を達成する</a:t>
            </a:r>
            <a:endParaRPr lang="en-US" altLang="ja-JP" dirty="0" smtClean="0">
              <a:solidFill>
                <a:prstClr val="black"/>
              </a:solidFill>
              <a:latin typeface="HG丸ｺﾞｼｯｸM-PRO" panose="020F0600000000000000" pitchFamily="50" charset="-128"/>
              <a:ea typeface="HG丸ｺﾞｼｯｸM-PRO" panose="020F0600000000000000" pitchFamily="50" charset="-128"/>
            </a:endParaRPr>
          </a:p>
          <a:p>
            <a:pPr marL="481013" marR="0" lvl="0" indent="-481013" algn="ctr" defTabSz="1279525" rtl="0" eaLnBrk="1" fontAlgn="base" latinLnBrk="0" hangingPunct="1">
              <a:lnSpc>
                <a:spcPct val="80000"/>
              </a:lnSpc>
              <a:spcBef>
                <a:spcPct val="20000"/>
              </a:spcBef>
              <a:spcAft>
                <a:spcPct val="0"/>
              </a:spcAft>
              <a:buClrTx/>
              <a:buSzTx/>
              <a:buFontTx/>
              <a:buNone/>
              <a:tabLst/>
              <a:defRPr/>
            </a:pP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・モデル審査</a:t>
            </a:r>
            <a:r>
              <a:rPr kumimoji="1" lang="en-US" altLang="ja-JP"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B</a:t>
            </a:r>
            <a:r>
              <a:rPr kumimoji="1" lang="ja-JP" altLang="en-US" b="0" i="0" u="none" strike="noStrike" kern="1200" cap="none" spc="0" normalizeH="0" baseline="0" noProof="0" dirty="0" smtClean="0">
                <a:ln>
                  <a:noFill/>
                </a:ln>
                <a:solidFill>
                  <a:prstClr val="black"/>
                </a:solidFill>
                <a:effectLst/>
                <a:uLnTx/>
                <a:uFillTx/>
                <a:latin typeface="HG丸ｺﾞｼｯｸM-PRO" panose="020F0600000000000000" pitchFamily="50" charset="-128"/>
                <a:ea typeface="HG丸ｺﾞｼｯｸM-PRO" panose="020F0600000000000000" pitchFamily="50" charset="-128"/>
              </a:rPr>
              <a:t>以上を目指す</a:t>
            </a:r>
            <a:endParaRPr kumimoji="1" lang="ja-JP" altLang="en-US"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a:p>
            <a:pPr marL="0" marR="0" lvl="0" indent="0" algn="l" defTabSz="1279525" rtl="0" eaLnBrk="0" fontAlgn="base" latinLnBrk="0" hangingPunct="0">
              <a:lnSpc>
                <a:spcPct val="100000"/>
              </a:lnSpc>
              <a:spcBef>
                <a:spcPct val="0"/>
              </a:spcBef>
              <a:spcAft>
                <a:spcPct val="0"/>
              </a:spcAft>
              <a:buClrTx/>
              <a:buSzTx/>
              <a:buFontTx/>
              <a:buNone/>
              <a:tabLst/>
              <a:defRPr/>
            </a:pPr>
            <a:endParaRPr kumimoji="1" lang="en-US" altLang="ja-JP"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6075680"/>
            <a:ext cx="5973038" cy="326142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774222" rtl="0" eaLnBrk="1" fontAlgn="base" latinLnBrk="0" hangingPunct="1">
              <a:lnSpc>
                <a:spcPct val="80000"/>
              </a:lnSpc>
              <a:spcBef>
                <a:spcPct val="20000"/>
              </a:spcBef>
              <a:spcAft>
                <a:spcPct val="0"/>
              </a:spcAft>
              <a:buClrTx/>
              <a:buSzTx/>
              <a:buFontTx/>
              <a:buNone/>
              <a:tabLst/>
              <a:defRPr/>
            </a:pPr>
            <a:r>
              <a:rPr lang="ja-JP" altLang="en-US" sz="2000" b="1" dirty="0"/>
              <a:t>●</a:t>
            </a:r>
            <a:r>
              <a:rPr kumimoji="1" lang="ja-JP" altLang="en-US" sz="2000" b="1" i="0" u="none" strike="noStrike" kern="1200" cap="none" spc="0" normalizeH="0" baseline="0" noProof="0" dirty="0" smtClean="0">
                <a:ln>
                  <a:noFill/>
                </a:ln>
                <a:effectLst/>
                <a:uLnTx/>
                <a:uFillTx/>
              </a:rPr>
              <a:t>モデル</a:t>
            </a:r>
            <a:r>
              <a:rPr kumimoji="1" lang="ja-JP" altLang="en-US" sz="2000" b="1" i="0" u="none" strike="noStrike" kern="1200" cap="none" spc="0" normalizeH="0" baseline="0" noProof="0" dirty="0">
                <a:ln>
                  <a:noFill/>
                </a:ln>
                <a:effectLst/>
                <a:uLnTx/>
                <a:uFillTx/>
              </a:rPr>
              <a:t>の</a:t>
            </a:r>
            <a:r>
              <a:rPr kumimoji="1" lang="ja-JP" altLang="en-US" sz="2000" b="1" i="0" u="none" strike="noStrike" kern="1200" cap="none" spc="0" normalizeH="0" baseline="0" noProof="0" dirty="0" smtClean="0">
                <a:ln>
                  <a:noFill/>
                </a:ln>
                <a:effectLst/>
                <a:uLnTx/>
                <a:uFillTx/>
              </a:rPr>
              <a:t>概要</a:t>
            </a:r>
            <a:endParaRPr kumimoji="1" lang="ja-JP" altLang="en-US" sz="2000" b="1" i="0" u="none" strike="noStrike" kern="1200" cap="none" spc="0" normalizeH="0" baseline="0" noProof="0" dirty="0">
              <a:ln>
                <a:noFill/>
              </a:ln>
              <a:effectLst/>
              <a:uLnTx/>
              <a:uFillTx/>
            </a:endParaRPr>
          </a:p>
          <a:p>
            <a:pPr marL="0" indent="0" eaLnBrk="1" fontAlgn="base" hangingPunct="1">
              <a:lnSpc>
                <a:spcPct val="80000"/>
              </a:lnSpc>
              <a:spcBef>
                <a:spcPts val="600"/>
              </a:spcBef>
              <a:spcAft>
                <a:spcPct val="0"/>
              </a:spcAft>
              <a:defRPr/>
            </a:pPr>
            <a:r>
              <a:rPr lang="ja-JP" altLang="en-US" sz="1800" b="1" dirty="0" smtClean="0">
                <a:solidFill>
                  <a:prstClr val="black"/>
                </a:solidFill>
                <a:latin typeface="HGｺﾞｼｯｸM" panose="020B0609000000000000" pitchFamily="49" charset="-128"/>
                <a:ea typeface="HGｺﾞｼｯｸM" panose="020B0609000000000000" pitchFamily="49" charset="-128"/>
              </a:rPr>
              <a:t>★ 特徴</a:t>
            </a:r>
            <a:endParaRPr lang="en-US" altLang="ja-JP" sz="1800" b="1" dirty="0" smtClean="0">
              <a:solidFill>
                <a:prstClr val="black"/>
              </a:solidFill>
              <a:latin typeface="HGｺﾞｼｯｸM" panose="020B0609000000000000" pitchFamily="49" charset="-128"/>
              <a:ea typeface="HGｺﾞｼｯｸM" panose="020B0609000000000000" pitchFamily="49" charset="-128"/>
            </a:endParaRPr>
          </a:p>
          <a:p>
            <a:pPr marL="285750" indent="-285750" eaLnBrk="1" fontAlgn="base" hangingPunct="1">
              <a:lnSpc>
                <a:spcPct val="80000"/>
              </a:lnSpc>
              <a:spcBef>
                <a:spcPts val="600"/>
              </a:spcBef>
              <a:spcAft>
                <a:spcPct val="0"/>
              </a:spcAft>
              <a:buFont typeface="Arial" panose="020B0604020202020204" pitchFamily="34" charset="0"/>
              <a:buChar char="•"/>
              <a:defRPr/>
            </a:pPr>
            <a:r>
              <a:rPr lang="ja-JP" altLang="en-US" dirty="0" smtClean="0">
                <a:solidFill>
                  <a:prstClr val="black"/>
                </a:solidFill>
                <a:latin typeface="HGｺﾞｼｯｸM" panose="020B0609000000000000" pitchFamily="49" charset="-128"/>
                <a:ea typeface="HGｺﾞｼｯｸM" panose="020B0609000000000000" pitchFamily="49" charset="-128"/>
              </a:rPr>
              <a:t>分析</a:t>
            </a:r>
            <a:r>
              <a:rPr lang="ja-JP" altLang="en-US" dirty="0">
                <a:solidFill>
                  <a:prstClr val="black"/>
                </a:solidFill>
                <a:latin typeface="HGｺﾞｼｯｸM" panose="020B0609000000000000" pitchFamily="49" charset="-128"/>
                <a:ea typeface="HGｺﾞｼｯｸM" panose="020B0609000000000000" pitchFamily="49" charset="-128"/>
              </a:rPr>
              <a:t>モデル・制御モデルでは適宜、図や表、グラフを用いることで読み手に対して理解しやすくしたこと</a:t>
            </a:r>
            <a:r>
              <a:rPr lang="ja-JP" altLang="en-US" dirty="0" smtClean="0">
                <a:solidFill>
                  <a:prstClr val="black"/>
                </a:solidFill>
                <a:latin typeface="HGｺﾞｼｯｸM" panose="020B0609000000000000" pitchFamily="49" charset="-128"/>
                <a:ea typeface="HGｺﾞｼｯｸM" panose="020B0609000000000000" pitchFamily="49" charset="-128"/>
              </a:rPr>
              <a:t>。</a:t>
            </a:r>
            <a:endParaRPr lang="en-US" altLang="ja-JP" dirty="0" smtClean="0">
              <a:solidFill>
                <a:prstClr val="black"/>
              </a:solidFill>
              <a:latin typeface="HGｺﾞｼｯｸM" panose="020B0609000000000000" pitchFamily="49" charset="-128"/>
              <a:ea typeface="HGｺﾞｼｯｸM" panose="020B0609000000000000" pitchFamily="49" charset="-128"/>
            </a:endParaRPr>
          </a:p>
          <a:p>
            <a:pPr marL="285750" indent="-285750" eaLnBrk="1" fontAlgn="base" hangingPunct="1">
              <a:lnSpc>
                <a:spcPct val="80000"/>
              </a:lnSpc>
              <a:spcBef>
                <a:spcPts val="600"/>
              </a:spcBef>
              <a:spcAft>
                <a:spcPct val="0"/>
              </a:spcAft>
              <a:buFont typeface="Arial" panose="020B0604020202020204" pitchFamily="34" charset="0"/>
              <a:buChar char="•"/>
              <a:defRPr/>
            </a:pPr>
            <a:r>
              <a:rPr lang="ja-JP" altLang="en-US" dirty="0" smtClean="0">
                <a:solidFill>
                  <a:prstClr val="black"/>
                </a:solidFill>
                <a:latin typeface="HGｺﾞｼｯｸM" panose="020B0609000000000000" pitchFamily="49" charset="-128"/>
                <a:ea typeface="HGｺﾞｼｯｸM" panose="020B0609000000000000" pitchFamily="49" charset="-128"/>
              </a:rPr>
              <a:t>要求</a:t>
            </a:r>
            <a:r>
              <a:rPr lang="ja-JP" altLang="en-US" dirty="0">
                <a:solidFill>
                  <a:prstClr val="black"/>
                </a:solidFill>
                <a:latin typeface="HGｺﾞｼｯｸM" panose="020B0609000000000000" pitchFamily="49" charset="-128"/>
                <a:ea typeface="HGｺﾞｼｯｸM" panose="020B0609000000000000" pitchFamily="49" charset="-128"/>
              </a:rPr>
              <a:t>モデルの開発目標検討において、コース全長と走行体の最高速から走行タイムを割出し、そこから目標達成に対してボーナスタイムを算出したこと</a:t>
            </a:r>
            <a:endParaRPr lang="en-US" altLang="ja-JP" dirty="0" smtClean="0">
              <a:solidFill>
                <a:prstClr val="black"/>
              </a:solidFill>
              <a:latin typeface="HGｺﾞｼｯｸM" panose="020B0609000000000000" pitchFamily="49" charset="-128"/>
              <a:ea typeface="HGｺﾞｼｯｸM" panose="020B0609000000000000" pitchFamily="49" charset="-128"/>
            </a:endParaRPr>
          </a:p>
          <a:p>
            <a:pPr marL="285750" indent="-285750" eaLnBrk="1" fontAlgn="base" hangingPunct="1">
              <a:lnSpc>
                <a:spcPct val="80000"/>
              </a:lnSpc>
              <a:spcBef>
                <a:spcPts val="600"/>
              </a:spcBef>
              <a:spcAft>
                <a:spcPct val="0"/>
              </a:spcAft>
              <a:buFont typeface="Arial" panose="020B0604020202020204" pitchFamily="34" charset="0"/>
              <a:buChar char="•"/>
              <a:defRPr/>
            </a:pPr>
            <a:r>
              <a:rPr lang="ja-JP" altLang="en-US" dirty="0" smtClean="0">
                <a:solidFill>
                  <a:prstClr val="black"/>
                </a:solidFill>
                <a:latin typeface="HGｺﾞｼｯｸM" panose="020B0609000000000000" pitchFamily="49" charset="-128"/>
                <a:ea typeface="HGｺﾞｼｯｸM" panose="020B0609000000000000" pitchFamily="49" charset="-128"/>
              </a:rPr>
              <a:t>分析モデルの走行体も動作定義において、走行体の各アクションに対してコスト</a:t>
            </a:r>
            <a:r>
              <a:rPr lang="en-US" altLang="ja-JP" dirty="0" smtClean="0">
                <a:solidFill>
                  <a:prstClr val="black"/>
                </a:solidFill>
                <a:latin typeface="HGｺﾞｼｯｸM" panose="020B0609000000000000" pitchFamily="49" charset="-128"/>
                <a:ea typeface="HGｺﾞｼｯｸM" panose="020B0609000000000000" pitchFamily="49" charset="-128"/>
              </a:rPr>
              <a:t>(</a:t>
            </a:r>
            <a:r>
              <a:rPr lang="ja-JP" altLang="en-US" dirty="0" smtClean="0">
                <a:solidFill>
                  <a:prstClr val="black"/>
                </a:solidFill>
                <a:latin typeface="HGｺﾞｼｯｸM" panose="020B0609000000000000" pitchFamily="49" charset="-128"/>
                <a:ea typeface="HGｺﾞｼｯｸM" panose="020B0609000000000000" pitchFamily="49" charset="-128"/>
              </a:rPr>
              <a:t>秒</a:t>
            </a:r>
            <a:r>
              <a:rPr lang="en-US" altLang="ja-JP" dirty="0" smtClean="0">
                <a:solidFill>
                  <a:prstClr val="black"/>
                </a:solidFill>
                <a:latin typeface="HGｺﾞｼｯｸM" panose="020B0609000000000000" pitchFamily="49" charset="-128"/>
                <a:ea typeface="HGｺﾞｼｯｸM" panose="020B0609000000000000" pitchFamily="49" charset="-128"/>
              </a:rPr>
              <a:t>)</a:t>
            </a:r>
            <a:r>
              <a:rPr lang="ja-JP" altLang="en-US" dirty="0" smtClean="0">
                <a:solidFill>
                  <a:prstClr val="black"/>
                </a:solidFill>
                <a:latin typeface="HGｺﾞｼｯｸM" panose="020B0609000000000000" pitchFamily="49" charset="-128"/>
                <a:ea typeface="HGｺﾞｼｯｸM" panose="020B0609000000000000" pitchFamily="49" charset="-128"/>
              </a:rPr>
              <a:t>を定義することにより、「ブロック並べ」を「</a:t>
            </a:r>
            <a:r>
              <a:rPr lang="en-US" altLang="ja-JP" dirty="0" smtClean="0">
                <a:solidFill>
                  <a:prstClr val="black"/>
                </a:solidFill>
                <a:latin typeface="HGｺﾞｼｯｸM" panose="020B0609000000000000" pitchFamily="49" charset="-128"/>
                <a:ea typeface="HGｺﾞｼｯｸM" panose="020B0609000000000000" pitchFamily="49" charset="-128"/>
              </a:rPr>
              <a:t>70</a:t>
            </a:r>
            <a:r>
              <a:rPr lang="ja-JP" altLang="en-US" dirty="0" smtClean="0">
                <a:solidFill>
                  <a:prstClr val="black"/>
                </a:solidFill>
                <a:latin typeface="HGｺﾞｼｯｸM" panose="020B0609000000000000" pitchFamily="49" charset="-128"/>
                <a:ea typeface="HGｺﾞｼｯｸM" panose="020B0609000000000000" pitchFamily="49" charset="-128"/>
              </a:rPr>
              <a:t>秒以内に確実に</a:t>
            </a:r>
            <a:r>
              <a:rPr lang="en-US" altLang="ja-JP" dirty="0" smtClean="0">
                <a:solidFill>
                  <a:prstClr val="black"/>
                </a:solidFill>
                <a:latin typeface="HGｺﾞｼｯｸM" panose="020B0609000000000000" pitchFamily="49" charset="-128"/>
                <a:ea typeface="HGｺﾞｼｯｸM" panose="020B0609000000000000" pitchFamily="49" charset="-128"/>
              </a:rPr>
              <a:t>15pt</a:t>
            </a:r>
            <a:r>
              <a:rPr lang="ja-JP" altLang="en-US" dirty="0" smtClean="0">
                <a:solidFill>
                  <a:prstClr val="black"/>
                </a:solidFill>
                <a:latin typeface="HGｺﾞｼｯｸM" panose="020B0609000000000000" pitchFamily="49" charset="-128"/>
                <a:ea typeface="HGｺﾞｼｯｸM" panose="020B0609000000000000" pitchFamily="49" charset="-128"/>
              </a:rPr>
              <a:t>以上を獲得する」という目標を設定したこと。</a:t>
            </a:r>
            <a:endParaRPr lang="en-US" altLang="ja-JP" dirty="0" smtClean="0">
              <a:solidFill>
                <a:prstClr val="black"/>
              </a:solidFill>
              <a:latin typeface="HGｺﾞｼｯｸM" panose="020B0609000000000000" pitchFamily="49" charset="-128"/>
              <a:ea typeface="HGｺﾞｼｯｸM" panose="020B0609000000000000" pitchFamily="49" charset="-128"/>
            </a:endParaRPr>
          </a:p>
          <a:p>
            <a:pPr marL="285750" indent="-285750" eaLnBrk="1" fontAlgn="base" hangingPunct="1">
              <a:lnSpc>
                <a:spcPct val="80000"/>
              </a:lnSpc>
              <a:spcBef>
                <a:spcPts val="600"/>
              </a:spcBef>
              <a:spcAft>
                <a:spcPct val="0"/>
              </a:spcAft>
              <a:buFont typeface="Arial" panose="020B0604020202020204" pitchFamily="34" charset="0"/>
              <a:buChar char="•"/>
              <a:defRPr/>
            </a:pPr>
            <a:r>
              <a:rPr lang="ja-JP" altLang="en-US" dirty="0" smtClean="0">
                <a:solidFill>
                  <a:prstClr val="black"/>
                </a:solidFill>
                <a:latin typeface="HGｺﾞｼｯｸM" panose="020B0609000000000000" pitchFamily="49" charset="-128"/>
                <a:ea typeface="HGｺﾞｼｯｸM" panose="020B0609000000000000" pitchFamily="49" charset="-128"/>
              </a:rPr>
              <a:t>制御モデルの認識ルートにおいて、考えられる数あるルートのうち、時間や誤差などの外乱を考慮</a:t>
            </a:r>
            <a:r>
              <a:rPr lang="ja-JP" altLang="en-US" dirty="0">
                <a:solidFill>
                  <a:prstClr val="black"/>
                </a:solidFill>
                <a:latin typeface="HGｺﾞｼｯｸM" panose="020B0609000000000000" pitchFamily="49" charset="-128"/>
                <a:ea typeface="HGｺﾞｼｯｸM" panose="020B0609000000000000" pitchFamily="49" charset="-128"/>
              </a:rPr>
              <a:t>し、読み取り数字固有の認識パターンを認識できる選定</a:t>
            </a:r>
            <a:r>
              <a:rPr lang="ja-JP" altLang="en-US" dirty="0" smtClean="0">
                <a:solidFill>
                  <a:prstClr val="black"/>
                </a:solidFill>
                <a:latin typeface="HGｺﾞｼｯｸM" panose="020B0609000000000000" pitchFamily="49" charset="-128"/>
                <a:ea typeface="HGｺﾞｼｯｸM" panose="020B0609000000000000" pitchFamily="49" charset="-128"/>
              </a:rPr>
              <a:t>したこと。</a:t>
            </a:r>
            <a:endParaRPr lang="en-US" altLang="ja-JP" dirty="0" smtClean="0">
              <a:solidFill>
                <a:prstClr val="black"/>
              </a:solidFill>
              <a:latin typeface="HGｺﾞｼｯｸM" panose="020B0609000000000000" pitchFamily="49" charset="-128"/>
              <a:ea typeface="HGｺﾞｼｯｸM" panose="020B0609000000000000" pitchFamily="49" charset="-128"/>
            </a:endParaRPr>
          </a:p>
          <a:p>
            <a:pPr marL="0" marR="0" lvl="0" indent="0" algn="l" defTabSz="1279525" rtl="0" eaLnBrk="1" fontAlgn="base" latinLnBrk="0" hangingPunct="1">
              <a:lnSpc>
                <a:spcPct val="80000"/>
              </a:lnSpc>
              <a:spcBef>
                <a:spcPts val="60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Tree>
    <p:extLst>
      <p:ext uri="{BB962C8B-B14F-4D97-AF65-F5344CB8AC3E}">
        <p14:creationId xmlns:p14="http://schemas.microsoft.com/office/powerpoint/2010/main" val="3860801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3"/>
          <a:stretch>
            <a:fillRect/>
          </a:stretch>
        </p:blipFill>
        <p:spPr>
          <a:xfrm>
            <a:off x="3670199" y="8480507"/>
            <a:ext cx="1243702" cy="396000"/>
          </a:xfrm>
          <a:prstGeom prst="rect">
            <a:avLst/>
          </a:prstGeom>
        </p:spPr>
      </p:pic>
      <p:pic>
        <p:nvPicPr>
          <p:cNvPr id="25" name="図 24"/>
          <p:cNvPicPr>
            <a:picLocks noChangeAspect="1"/>
          </p:cNvPicPr>
          <p:nvPr/>
        </p:nvPicPr>
        <p:blipFill>
          <a:blip r:embed="rId4"/>
          <a:stretch>
            <a:fillRect/>
          </a:stretch>
        </p:blipFill>
        <p:spPr>
          <a:xfrm>
            <a:off x="1515072" y="8477495"/>
            <a:ext cx="900223" cy="432000"/>
          </a:xfrm>
          <a:prstGeom prst="rect">
            <a:avLst/>
          </a:prstGeom>
        </p:spPr>
      </p:pic>
      <p:pic>
        <p:nvPicPr>
          <p:cNvPr id="28" name="図 27"/>
          <p:cNvPicPr>
            <a:picLocks noChangeAspect="1"/>
          </p:cNvPicPr>
          <p:nvPr/>
        </p:nvPicPr>
        <p:blipFill>
          <a:blip r:embed="rId5"/>
          <a:stretch>
            <a:fillRect/>
          </a:stretch>
        </p:blipFill>
        <p:spPr>
          <a:xfrm>
            <a:off x="256694" y="8480507"/>
            <a:ext cx="1143499" cy="396000"/>
          </a:xfrm>
          <a:prstGeom prst="rect">
            <a:avLst/>
          </a:prstGeom>
        </p:spPr>
      </p:pic>
      <p:grpSp>
        <p:nvGrpSpPr>
          <p:cNvPr id="20" name="グループ化 19"/>
          <p:cNvGrpSpPr/>
          <p:nvPr/>
        </p:nvGrpSpPr>
        <p:grpSpPr>
          <a:xfrm>
            <a:off x="21882" y="611007"/>
            <a:ext cx="3857543" cy="338554"/>
            <a:chOff x="146305" y="128670"/>
            <a:chExt cx="3859994" cy="338554"/>
          </a:xfrm>
        </p:grpSpPr>
        <p:sp>
          <p:nvSpPr>
            <p:cNvPr id="4" name="テキスト ボックス 3"/>
            <p:cNvSpPr txBox="1"/>
            <p:nvPr/>
          </p:nvSpPr>
          <p:spPr>
            <a:xfrm>
              <a:off x="146305" y="128670"/>
              <a:ext cx="1005403" cy="338554"/>
            </a:xfrm>
            <a:prstGeom prst="rect">
              <a:avLst/>
            </a:prstGeom>
            <a:solidFill>
              <a:srgbClr val="00B0F0"/>
            </a:solidFill>
          </p:spPr>
          <p:txBody>
            <a:bodyPr wrap="none" rtlCol="0">
              <a:spAutoFit/>
            </a:bodyPr>
            <a:lstStyle/>
            <a:p>
              <a:r>
                <a:rPr lang="ja-JP" altLang="en-US" sz="1600" dirty="0">
                  <a:solidFill>
                    <a:schemeClr val="bg1"/>
                  </a:solidFill>
                  <a:latin typeface="游ゴシック" panose="020B0400000000000000" pitchFamily="50" charset="-128"/>
                  <a:ea typeface="游ゴシック" panose="020B0400000000000000" pitchFamily="50" charset="-128"/>
                </a:rPr>
                <a:t>開発目標</a:t>
              </a:r>
              <a:endParaRPr lang="ja-JP" altLang="en-US" sz="1800" dirty="0">
                <a:solidFill>
                  <a:schemeClr val="bg1"/>
                </a:solidFill>
                <a:latin typeface="游ゴシック" panose="020B0400000000000000" pitchFamily="50" charset="-128"/>
                <a:ea typeface="游ゴシック" panose="020B0400000000000000" pitchFamily="50" charset="-128"/>
              </a:endParaRPr>
            </a:p>
          </p:txBody>
        </p:sp>
        <p:sp>
          <p:nvSpPr>
            <p:cNvPr id="5" name="正方形/長方形 4"/>
            <p:cNvSpPr/>
            <p:nvPr/>
          </p:nvSpPr>
          <p:spPr>
            <a:xfrm>
              <a:off x="1194055" y="128670"/>
              <a:ext cx="2812244" cy="338554"/>
            </a:xfrm>
            <a:prstGeom prst="rect">
              <a:avLst/>
            </a:prstGeom>
            <a:ln>
              <a:solidFill>
                <a:schemeClr val="tx1"/>
              </a:solidFill>
            </a:ln>
          </p:spPr>
          <p:txBody>
            <a:bodyPr wrap="square">
              <a:spAutoFit/>
            </a:bodyPr>
            <a:lstStyle/>
            <a:p>
              <a:r>
                <a:rPr lang="en-US" altLang="ja-JP" sz="1600" dirty="0" smtClean="0">
                  <a:latin typeface="游ゴシック" panose="020B0400000000000000" pitchFamily="50" charset="-128"/>
                  <a:ea typeface="游ゴシック" panose="020B0400000000000000" pitchFamily="50" charset="-128"/>
                </a:rPr>
                <a:t>R</a:t>
              </a:r>
              <a:r>
                <a:rPr lang="ja-JP" altLang="en-US" sz="1600" dirty="0" smtClean="0">
                  <a:latin typeface="游ゴシック" panose="020B0400000000000000" pitchFamily="50" charset="-128"/>
                  <a:ea typeface="游ゴシック" panose="020B0400000000000000" pitchFamily="50" charset="-128"/>
                </a:rPr>
                <a:t>コースリザルト</a:t>
              </a:r>
              <a:r>
                <a:rPr lang="en-US" altLang="ja-JP" sz="1600" dirty="0" smtClean="0">
                  <a:latin typeface="游ゴシック" panose="020B0400000000000000" pitchFamily="50" charset="-128"/>
                  <a:ea typeface="游ゴシック" panose="020B0400000000000000" pitchFamily="50" charset="-128"/>
                </a:rPr>
                <a:t>+5</a:t>
              </a:r>
              <a:r>
                <a:rPr lang="ja-JP" altLang="en-US" sz="1600" dirty="0" smtClean="0">
                  <a:latin typeface="游ゴシック" panose="020B0400000000000000" pitchFamily="50" charset="-128"/>
                  <a:ea typeface="游ゴシック" panose="020B0400000000000000" pitchFamily="50" charset="-128"/>
                </a:rPr>
                <a:t>秒</a:t>
              </a:r>
              <a:r>
                <a:rPr lang="ja-JP" altLang="en-US" sz="1600" dirty="0">
                  <a:latin typeface="游ゴシック" panose="020B0400000000000000" pitchFamily="50" charset="-128"/>
                  <a:ea typeface="游ゴシック" panose="020B0400000000000000" pitchFamily="50" charset="-128"/>
                </a:rPr>
                <a:t>獲得</a:t>
              </a:r>
            </a:p>
          </p:txBody>
        </p:sp>
      </p:grpSp>
      <p:sp>
        <p:nvSpPr>
          <p:cNvPr id="7" name="テキスト ボックス 6"/>
          <p:cNvSpPr txBox="1"/>
          <p:nvPr/>
        </p:nvSpPr>
        <p:spPr>
          <a:xfrm>
            <a:off x="0" y="963267"/>
            <a:ext cx="1415772" cy="338554"/>
          </a:xfrm>
          <a:prstGeom prst="rect">
            <a:avLst/>
          </a:prstGeom>
          <a:solidFill>
            <a:srgbClr val="FFC000"/>
          </a:solidFill>
        </p:spPr>
        <p:txBody>
          <a:bodyPr wrap="none" rtlCol="0">
            <a:spAutoFit/>
          </a:bodyPr>
          <a:lstStyle/>
          <a:p>
            <a:r>
              <a:rPr lang="ja-JP" altLang="en-US" sz="1600" dirty="0" smtClean="0">
                <a:latin typeface="游ゴシック" panose="020B0400000000000000" pitchFamily="50" charset="-128"/>
                <a:ea typeface="游ゴシック" panose="020B0400000000000000" pitchFamily="50" charset="-128"/>
              </a:rPr>
              <a:t>開発</a:t>
            </a:r>
            <a:r>
              <a:rPr lang="ja-JP" altLang="en-US" sz="1600" dirty="0">
                <a:latin typeface="游ゴシック" panose="020B0400000000000000" pitchFamily="50" charset="-128"/>
                <a:ea typeface="游ゴシック" panose="020B0400000000000000" pitchFamily="50" charset="-128"/>
              </a:rPr>
              <a:t>目標検討</a:t>
            </a:r>
            <a:endParaRPr lang="en-US" altLang="ja-JP" sz="1600" dirty="0">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2513956" y="1761893"/>
            <a:ext cx="1369286" cy="461665"/>
          </a:xfrm>
          <a:prstGeom prst="rect">
            <a:avLst/>
          </a:prstGeom>
        </p:spPr>
        <p:txBody>
          <a:bodyPr wrap="none">
            <a:spAutoFit/>
          </a:bodyPr>
          <a:lstStyle/>
          <a:p>
            <a:pPr algn="ctr"/>
            <a:r>
              <a:rPr lang="en-US" altLang="ja-JP" sz="1200" b="1" dirty="0" smtClean="0">
                <a:latin typeface="游ゴシック" panose="020B0400000000000000" pitchFamily="50" charset="-128"/>
                <a:ea typeface="游ゴシック" panose="020B0400000000000000" pitchFamily="50" charset="-128"/>
              </a:rPr>
              <a:t>R</a:t>
            </a:r>
            <a:r>
              <a:rPr lang="ja-JP" altLang="en-US" sz="1200" b="1" dirty="0" smtClean="0">
                <a:latin typeface="游ゴシック" panose="020B0400000000000000" pitchFamily="50" charset="-128"/>
                <a:ea typeface="游ゴシック" panose="020B0400000000000000" pitchFamily="50" charset="-128"/>
              </a:rPr>
              <a:t>コースリザルト</a:t>
            </a:r>
            <a:endParaRPr lang="en-US" altLang="ja-JP" sz="1200" b="1" dirty="0" smtClean="0">
              <a:latin typeface="游ゴシック" panose="020B0400000000000000" pitchFamily="50" charset="-128"/>
              <a:ea typeface="游ゴシック" panose="020B0400000000000000" pitchFamily="50" charset="-128"/>
            </a:endParaRPr>
          </a:p>
          <a:p>
            <a:pPr algn="ctr"/>
            <a:r>
              <a:rPr lang="en-US" altLang="ja-JP" sz="1200" b="1" dirty="0">
                <a:latin typeface="游ゴシック" panose="020B0400000000000000" pitchFamily="50" charset="-128"/>
                <a:ea typeface="游ゴシック" panose="020B0400000000000000" pitchFamily="50" charset="-128"/>
              </a:rPr>
              <a:t>5</a:t>
            </a:r>
            <a:r>
              <a:rPr lang="ja-JP" altLang="en-US" sz="1200" b="1" dirty="0">
                <a:latin typeface="游ゴシック" panose="020B0400000000000000" pitchFamily="50" charset="-128"/>
                <a:ea typeface="游ゴシック" panose="020B0400000000000000" pitchFamily="50" charset="-128"/>
              </a:rPr>
              <a:t>秒</a:t>
            </a:r>
            <a:endParaRPr lang="en-US" altLang="ja-JP" sz="1200" b="1" dirty="0">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108636" y="1377496"/>
            <a:ext cx="3518912" cy="400110"/>
          </a:xfrm>
          <a:prstGeom prst="rect">
            <a:avLst/>
          </a:prstGeom>
        </p:spPr>
        <p:txBody>
          <a:bodyPr wrap="none">
            <a:spAutoFit/>
          </a:bodyPr>
          <a:lstStyle/>
          <a:p>
            <a:r>
              <a:rPr lang="ja-JP" altLang="en-US" sz="1000" dirty="0">
                <a:latin typeface="游ゴシック" panose="020B0400000000000000" pitchFamily="50" charset="-128"/>
                <a:ea typeface="游ゴシック" panose="020B0400000000000000" pitchFamily="50" charset="-128"/>
              </a:rPr>
              <a:t>開発目標を達成する</a:t>
            </a:r>
            <a:r>
              <a:rPr lang="ja-JP" altLang="en-US" sz="1000" dirty="0" smtClean="0">
                <a:latin typeface="游ゴシック" panose="020B0400000000000000" pitchFamily="50" charset="-128"/>
                <a:ea typeface="游ゴシック" panose="020B0400000000000000" pitchFamily="50" charset="-128"/>
              </a:rPr>
              <a:t>ために、</a:t>
            </a:r>
            <a:endParaRPr lang="en-US" altLang="ja-JP" sz="1000" dirty="0" smtClean="0">
              <a:latin typeface="游ゴシック" panose="020B0400000000000000" pitchFamily="50" charset="-128"/>
              <a:ea typeface="游ゴシック" panose="020B0400000000000000" pitchFamily="50" charset="-128"/>
            </a:endParaRPr>
          </a:p>
          <a:p>
            <a:r>
              <a:rPr lang="ja-JP" altLang="en-US" sz="1000" dirty="0" smtClean="0">
                <a:latin typeface="游ゴシック" panose="020B0400000000000000" pitchFamily="50" charset="-128"/>
                <a:ea typeface="游ゴシック" panose="020B0400000000000000" pitchFamily="50" charset="-128"/>
              </a:rPr>
              <a:t>走行タイムと難所ボーナスタイムを以下の通り設定した。</a:t>
            </a:r>
            <a:endParaRPr lang="en-US" altLang="ja-JP" sz="1000" dirty="0">
              <a:latin typeface="游ゴシック" panose="020B0400000000000000" pitchFamily="50" charset="-128"/>
              <a:ea typeface="游ゴシック" panose="020B0400000000000000" pitchFamily="50" charset="-128"/>
            </a:endParaRPr>
          </a:p>
        </p:txBody>
      </p:sp>
      <p:sp>
        <p:nvSpPr>
          <p:cNvPr id="10" name="正方形/長方形 9"/>
          <p:cNvSpPr/>
          <p:nvPr/>
        </p:nvSpPr>
        <p:spPr>
          <a:xfrm>
            <a:off x="33494" y="1763219"/>
            <a:ext cx="954107" cy="461665"/>
          </a:xfrm>
          <a:prstGeom prst="rect">
            <a:avLst/>
          </a:prstGeom>
        </p:spPr>
        <p:txBody>
          <a:bodyPr wrap="none">
            <a:spAutoFit/>
          </a:bodyPr>
          <a:lstStyle/>
          <a:p>
            <a:pPr algn="ctr"/>
            <a:r>
              <a:rPr lang="ja-JP" altLang="en-US" sz="1200" b="1" dirty="0">
                <a:latin typeface="游ゴシック" panose="020B0400000000000000" pitchFamily="50" charset="-128"/>
                <a:ea typeface="游ゴシック" panose="020B0400000000000000" pitchFamily="50" charset="-128"/>
              </a:rPr>
              <a:t>走行</a:t>
            </a:r>
            <a:r>
              <a:rPr lang="ja-JP" altLang="en-US" sz="1200" b="1" dirty="0" smtClean="0">
                <a:latin typeface="游ゴシック" panose="020B0400000000000000" pitchFamily="50" charset="-128"/>
                <a:ea typeface="游ゴシック" panose="020B0400000000000000" pitchFamily="50" charset="-128"/>
              </a:rPr>
              <a:t>タイム</a:t>
            </a:r>
            <a:endParaRPr lang="en-US" altLang="ja-JP" sz="1200" b="1" dirty="0" smtClean="0">
              <a:latin typeface="游ゴシック" panose="020B0400000000000000" pitchFamily="50" charset="-128"/>
              <a:ea typeface="游ゴシック" panose="020B0400000000000000" pitchFamily="50" charset="-128"/>
            </a:endParaRPr>
          </a:p>
          <a:p>
            <a:pPr algn="ctr"/>
            <a:r>
              <a:rPr lang="en-US" altLang="ja-JP" sz="1200" b="1" dirty="0" smtClean="0">
                <a:latin typeface="游ゴシック" panose="020B0400000000000000" pitchFamily="50" charset="-128"/>
                <a:ea typeface="游ゴシック" panose="020B0400000000000000" pitchFamily="50" charset="-128"/>
              </a:rPr>
              <a:t>25</a:t>
            </a:r>
            <a:r>
              <a:rPr lang="ja-JP" altLang="en-US" sz="1200" b="1" dirty="0" smtClean="0">
                <a:latin typeface="游ゴシック" panose="020B0400000000000000" pitchFamily="50" charset="-128"/>
                <a:ea typeface="游ゴシック" panose="020B0400000000000000" pitchFamily="50" charset="-128"/>
              </a:rPr>
              <a:t>秒</a:t>
            </a:r>
            <a:endParaRPr lang="en-US" altLang="ja-JP" sz="1200" b="1" dirty="0">
              <a:latin typeface="游ゴシック" panose="020B0400000000000000" pitchFamily="50" charset="-128"/>
              <a:ea typeface="游ゴシック" panose="020B0400000000000000" pitchFamily="50" charset="-128"/>
            </a:endParaRPr>
          </a:p>
        </p:txBody>
      </p:sp>
      <p:sp>
        <p:nvSpPr>
          <p:cNvPr id="11" name="正方形/長方形 10"/>
          <p:cNvSpPr/>
          <p:nvPr/>
        </p:nvSpPr>
        <p:spPr>
          <a:xfrm>
            <a:off x="1149997" y="1761892"/>
            <a:ext cx="1261884" cy="461665"/>
          </a:xfrm>
          <a:prstGeom prst="rect">
            <a:avLst/>
          </a:prstGeom>
        </p:spPr>
        <p:txBody>
          <a:bodyPr wrap="none">
            <a:spAutoFit/>
          </a:bodyPr>
          <a:lstStyle/>
          <a:p>
            <a:pPr algn="ctr"/>
            <a:r>
              <a:rPr lang="ja-JP" altLang="en-US" sz="1200" b="1" dirty="0" smtClean="0">
                <a:latin typeface="游ゴシック" panose="020B0400000000000000" pitchFamily="50" charset="-128"/>
                <a:ea typeface="游ゴシック" panose="020B0400000000000000" pitchFamily="50" charset="-128"/>
              </a:rPr>
              <a:t>ボーナスタイム</a:t>
            </a:r>
            <a:endParaRPr lang="en-US" altLang="ja-JP" sz="1200" b="1" dirty="0" smtClean="0">
              <a:latin typeface="游ゴシック" panose="020B0400000000000000" pitchFamily="50" charset="-128"/>
              <a:ea typeface="游ゴシック" panose="020B0400000000000000" pitchFamily="50" charset="-128"/>
            </a:endParaRPr>
          </a:p>
          <a:p>
            <a:pPr algn="ctr"/>
            <a:r>
              <a:rPr lang="en-US" altLang="ja-JP" sz="1200" b="1" dirty="0" smtClean="0">
                <a:latin typeface="游ゴシック" panose="020B0400000000000000" pitchFamily="50" charset="-128"/>
                <a:ea typeface="游ゴシック" panose="020B0400000000000000" pitchFamily="50" charset="-128"/>
              </a:rPr>
              <a:t>20</a:t>
            </a:r>
            <a:r>
              <a:rPr lang="ja-JP" altLang="en-US" sz="1200" b="1" dirty="0">
                <a:latin typeface="游ゴシック" panose="020B0400000000000000" pitchFamily="50" charset="-128"/>
                <a:ea typeface="游ゴシック" panose="020B0400000000000000" pitchFamily="50" charset="-128"/>
              </a:rPr>
              <a:t>秒</a:t>
            </a:r>
            <a:endParaRPr lang="en-US" altLang="ja-JP" sz="1200" b="1" dirty="0">
              <a:latin typeface="游ゴシック" panose="020B0400000000000000" pitchFamily="50" charset="-128"/>
              <a:ea typeface="游ゴシック" panose="020B0400000000000000" pitchFamily="50" charset="-128"/>
            </a:endParaRPr>
          </a:p>
        </p:txBody>
      </p:sp>
      <p:sp>
        <p:nvSpPr>
          <p:cNvPr id="16" name="テキスト ボックス 15"/>
          <p:cNvSpPr txBox="1"/>
          <p:nvPr/>
        </p:nvSpPr>
        <p:spPr>
          <a:xfrm>
            <a:off x="2184096" y="1877168"/>
            <a:ext cx="415498" cy="369332"/>
          </a:xfrm>
          <a:prstGeom prst="rect">
            <a:avLst/>
          </a:prstGeom>
          <a:noFill/>
        </p:spPr>
        <p:txBody>
          <a:bodyPr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sp>
        <p:nvSpPr>
          <p:cNvPr id="17" name="テキスト ボックス 16"/>
          <p:cNvSpPr txBox="1"/>
          <p:nvPr/>
        </p:nvSpPr>
        <p:spPr>
          <a:xfrm>
            <a:off x="874372" y="1885147"/>
            <a:ext cx="364202" cy="307777"/>
          </a:xfrm>
          <a:prstGeom prst="rect">
            <a:avLst/>
          </a:prstGeom>
          <a:noFill/>
        </p:spPr>
        <p:txBody>
          <a:bodyPr wrap="none" rtlCol="0">
            <a:spAutoFit/>
          </a:bodyPr>
          <a:lstStyle/>
          <a:p>
            <a:r>
              <a:rPr kumimoji="1" lang="ja-JP" altLang="en-US" sz="1400" b="1" dirty="0" err="1">
                <a:latin typeface="游ゴシック" panose="020B0400000000000000" pitchFamily="50" charset="-128"/>
                <a:ea typeface="游ゴシック" panose="020B0400000000000000" pitchFamily="50" charset="-128"/>
              </a:rPr>
              <a:t>ー</a:t>
            </a:r>
            <a:endParaRPr kumimoji="1" lang="ja-JP" altLang="en-US" sz="1400" b="1" dirty="0">
              <a:latin typeface="游ゴシック" panose="020B0400000000000000" pitchFamily="50" charset="-128"/>
              <a:ea typeface="游ゴシック" panose="020B0400000000000000" pitchFamily="50" charset="-128"/>
            </a:endParaRPr>
          </a:p>
        </p:txBody>
      </p:sp>
      <p:sp>
        <p:nvSpPr>
          <p:cNvPr id="13" name="正方形/長方形 12"/>
          <p:cNvSpPr/>
          <p:nvPr/>
        </p:nvSpPr>
        <p:spPr>
          <a:xfrm>
            <a:off x="42229" y="2585175"/>
            <a:ext cx="3841013" cy="1200329"/>
          </a:xfrm>
          <a:prstGeom prst="rect">
            <a:avLst/>
          </a:prstGeom>
          <a:ln>
            <a:noFill/>
          </a:ln>
        </p:spPr>
        <p:txBody>
          <a:bodyPr wrap="square">
            <a:spAutoFit/>
          </a:bodyPr>
          <a:lstStyle/>
          <a:p>
            <a:r>
              <a:rPr lang="en-US" altLang="ja-JP" sz="1200" b="1" dirty="0" smtClean="0">
                <a:latin typeface="游ゴシック" panose="020B0400000000000000" pitchFamily="50" charset="-128"/>
                <a:ea typeface="游ゴシック" panose="020B0400000000000000" pitchFamily="50" charset="-128"/>
              </a:rPr>
              <a:t>1. </a:t>
            </a:r>
            <a:r>
              <a:rPr lang="ja-JP" altLang="en-US" sz="1200" b="1" dirty="0" smtClean="0">
                <a:latin typeface="游ゴシック" panose="020B0400000000000000" pitchFamily="50" charset="-128"/>
                <a:ea typeface="游ゴシック" panose="020B0400000000000000" pitchFamily="50" charset="-128"/>
              </a:rPr>
              <a:t>走行</a:t>
            </a:r>
            <a:r>
              <a:rPr lang="ja-JP" altLang="en-US" sz="1200" b="1" dirty="0">
                <a:latin typeface="游ゴシック" panose="020B0400000000000000" pitchFamily="50" charset="-128"/>
                <a:ea typeface="游ゴシック" panose="020B0400000000000000" pitchFamily="50" charset="-128"/>
              </a:rPr>
              <a:t>タイムの検討</a:t>
            </a:r>
            <a:endParaRPr lang="en-US" altLang="ja-JP" sz="1200" b="1"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①</a:t>
            </a:r>
            <a:r>
              <a:rPr lang="en-US" altLang="ja-JP" sz="1000" dirty="0" smtClean="0">
                <a:latin typeface="游ゴシック" panose="020B0400000000000000" pitchFamily="50" charset="-128"/>
                <a:ea typeface="游ゴシック" panose="020B0400000000000000" pitchFamily="50" charset="-128"/>
              </a:rPr>
              <a:t>CAD</a:t>
            </a:r>
            <a:r>
              <a:rPr lang="ja-JP" altLang="en-US" sz="1000" dirty="0">
                <a:latin typeface="游ゴシック" panose="020B0400000000000000" pitchFamily="50" charset="-128"/>
                <a:ea typeface="游ゴシック" panose="020B0400000000000000" pitchFamily="50" charset="-128"/>
              </a:rPr>
              <a:t>を用いて</a:t>
            </a:r>
            <a:r>
              <a:rPr lang="en-US" altLang="ja-JP" sz="1000" dirty="0">
                <a:latin typeface="游ゴシック" panose="020B0400000000000000" pitchFamily="50" charset="-128"/>
                <a:ea typeface="游ゴシック" panose="020B0400000000000000" pitchFamily="50" charset="-128"/>
              </a:rPr>
              <a:t>R</a:t>
            </a:r>
            <a:r>
              <a:rPr lang="ja-JP" altLang="en-US" sz="1000" dirty="0">
                <a:latin typeface="游ゴシック" panose="020B0400000000000000" pitchFamily="50" charset="-128"/>
                <a:ea typeface="游ゴシック" panose="020B0400000000000000" pitchFamily="50" charset="-128"/>
              </a:rPr>
              <a:t>コースの全長を計算</a:t>
            </a:r>
            <a:r>
              <a:rPr lang="ja-JP" altLang="en-US" sz="1000" dirty="0" smtClean="0">
                <a:latin typeface="游ゴシック" panose="020B0400000000000000" pitchFamily="50" charset="-128"/>
                <a:ea typeface="游ゴシック" panose="020B0400000000000000" pitchFamily="50" charset="-128"/>
              </a:rPr>
              <a:t>した結果、約</a:t>
            </a:r>
            <a:r>
              <a:rPr lang="en-US" altLang="ja-JP" sz="1000" dirty="0" smtClean="0">
                <a:latin typeface="游ゴシック" panose="020B0400000000000000" pitchFamily="50" charset="-128"/>
                <a:ea typeface="游ゴシック" panose="020B0400000000000000" pitchFamily="50" charset="-128"/>
              </a:rPr>
              <a:t>9691mm</a:t>
            </a:r>
            <a:r>
              <a:rPr lang="ja-JP" altLang="en-US" sz="1000" dirty="0" smtClean="0">
                <a:latin typeface="游ゴシック" panose="020B0400000000000000" pitchFamily="50" charset="-128"/>
                <a:ea typeface="游ゴシック" panose="020B0400000000000000" pitchFamily="50" charset="-128"/>
              </a:rPr>
              <a:t>が得られた。②走行体</a:t>
            </a:r>
            <a:r>
              <a:rPr lang="ja-JP" altLang="en-US" sz="1000" dirty="0">
                <a:latin typeface="游ゴシック" panose="020B0400000000000000" pitchFamily="50" charset="-128"/>
                <a:ea typeface="游ゴシック" panose="020B0400000000000000" pitchFamily="50" charset="-128"/>
              </a:rPr>
              <a:t>の直線での最高速を計測</a:t>
            </a:r>
            <a:r>
              <a:rPr lang="ja-JP" altLang="en-US" sz="1000" dirty="0" smtClean="0">
                <a:latin typeface="游ゴシック" panose="020B0400000000000000" pitchFamily="50" charset="-128"/>
                <a:ea typeface="游ゴシック" panose="020B0400000000000000" pitchFamily="50" charset="-128"/>
              </a:rPr>
              <a:t>した結果、</a:t>
            </a:r>
            <a:r>
              <a:rPr lang="ja-JP" altLang="en-US" sz="1000" dirty="0">
                <a:latin typeface="游ゴシック" panose="020B0400000000000000" pitchFamily="50" charset="-128"/>
                <a:ea typeface="游ゴシック" panose="020B0400000000000000" pitchFamily="50" charset="-128"/>
              </a:rPr>
              <a:t>約</a:t>
            </a:r>
            <a:r>
              <a:rPr lang="en-US" altLang="ja-JP" sz="1000" dirty="0" smtClean="0">
                <a:latin typeface="游ゴシック" panose="020B0400000000000000" pitchFamily="50" charset="-128"/>
                <a:ea typeface="游ゴシック" panose="020B0400000000000000" pitchFamily="50" charset="-128"/>
              </a:rPr>
              <a:t>500mm/s</a:t>
            </a:r>
            <a:r>
              <a:rPr lang="ja-JP" altLang="en-US" sz="1000" dirty="0" smtClean="0">
                <a:latin typeface="游ゴシック" panose="020B0400000000000000" pitchFamily="50" charset="-128"/>
                <a:ea typeface="游ゴシック" panose="020B0400000000000000" pitchFamily="50" charset="-128"/>
              </a:rPr>
              <a:t>が得られ、</a:t>
            </a:r>
            <a:r>
              <a:rPr lang="en-US" altLang="ja-JP" sz="1000" dirty="0" smtClean="0">
                <a:latin typeface="游ゴシック" panose="020B0400000000000000" pitchFamily="50" charset="-128"/>
                <a:ea typeface="游ゴシック" panose="020B0400000000000000" pitchFamily="50" charset="-128"/>
              </a:rPr>
              <a:t>R</a:t>
            </a:r>
            <a:r>
              <a:rPr lang="ja-JP" altLang="en-US" sz="1000" dirty="0" smtClean="0">
                <a:latin typeface="游ゴシック" panose="020B0400000000000000" pitchFamily="50" charset="-128"/>
                <a:ea typeface="游ゴシック" panose="020B0400000000000000" pitchFamily="50" charset="-128"/>
              </a:rPr>
              <a:t>コース全体の平均速度は、カーブも考慮し平均</a:t>
            </a:r>
            <a:r>
              <a:rPr lang="en-US" altLang="ja-JP" sz="1000" dirty="0" smtClean="0">
                <a:latin typeface="游ゴシック" panose="020B0400000000000000" pitchFamily="50" charset="-128"/>
                <a:ea typeface="游ゴシック" panose="020B0400000000000000" pitchFamily="50" charset="-128"/>
              </a:rPr>
              <a:t>400mm/s</a:t>
            </a:r>
            <a:r>
              <a:rPr lang="ja-JP" altLang="en-US" sz="1000" dirty="0" smtClean="0">
                <a:latin typeface="游ゴシック" panose="020B0400000000000000" pitchFamily="50" charset="-128"/>
                <a:ea typeface="游ゴシック" panose="020B0400000000000000" pitchFamily="50" charset="-128"/>
              </a:rPr>
              <a:t>が無難であると仮定した。①②より、</a:t>
            </a:r>
            <a:r>
              <a:rPr lang="en-US" altLang="ja-JP" sz="1000" dirty="0" smtClean="0">
                <a:latin typeface="游ゴシック" panose="020B0400000000000000" pitchFamily="50" charset="-128"/>
                <a:ea typeface="游ゴシック" panose="020B0400000000000000" pitchFamily="50" charset="-128"/>
              </a:rPr>
              <a:t>R</a:t>
            </a:r>
            <a:r>
              <a:rPr lang="ja-JP" altLang="en-US" sz="1000" dirty="0">
                <a:latin typeface="游ゴシック" panose="020B0400000000000000" pitchFamily="50" charset="-128"/>
                <a:ea typeface="游ゴシック" panose="020B0400000000000000" pitchFamily="50" charset="-128"/>
              </a:rPr>
              <a:t>コースは</a:t>
            </a:r>
            <a:r>
              <a:rPr lang="en-US" altLang="ja-JP" sz="1000" dirty="0">
                <a:latin typeface="游ゴシック" panose="020B0400000000000000" pitchFamily="50" charset="-128"/>
                <a:ea typeface="游ゴシック" panose="020B0400000000000000" pitchFamily="50" charset="-128"/>
              </a:rPr>
              <a:t>24.2</a:t>
            </a:r>
            <a:r>
              <a:rPr lang="ja-JP" altLang="en-US" sz="1000" dirty="0" smtClean="0">
                <a:latin typeface="游ゴシック" panose="020B0400000000000000" pitchFamily="50" charset="-128"/>
                <a:ea typeface="游ゴシック" panose="020B0400000000000000" pitchFamily="50" charset="-128"/>
              </a:rPr>
              <a:t>秒で走行が可能</a:t>
            </a:r>
            <a:r>
              <a:rPr lang="ja-JP" altLang="en-US" sz="1000" dirty="0">
                <a:latin typeface="游ゴシック" panose="020B0400000000000000" pitchFamily="50" charset="-128"/>
                <a:ea typeface="游ゴシック" panose="020B0400000000000000" pitchFamily="50" charset="-128"/>
              </a:rPr>
              <a:t>で</a:t>
            </a:r>
            <a:r>
              <a:rPr lang="ja-JP" altLang="en-US" sz="1000" dirty="0" smtClean="0">
                <a:latin typeface="游ゴシック" panose="020B0400000000000000" pitchFamily="50" charset="-128"/>
                <a:ea typeface="游ゴシック" panose="020B0400000000000000" pitchFamily="50" charset="-128"/>
              </a:rPr>
              <a:t>あると仮定し、走行タイムの目標</a:t>
            </a:r>
            <a:r>
              <a:rPr lang="ja-JP" altLang="en-US" sz="1000" dirty="0">
                <a:latin typeface="游ゴシック" panose="020B0400000000000000" pitchFamily="50" charset="-128"/>
                <a:ea typeface="游ゴシック" panose="020B0400000000000000" pitchFamily="50" charset="-128"/>
              </a:rPr>
              <a:t>タイムを</a:t>
            </a:r>
            <a:r>
              <a:rPr lang="en-US" altLang="ja-JP" sz="1000" b="1" dirty="0">
                <a:latin typeface="游ゴシック" panose="020B0400000000000000" pitchFamily="50" charset="-128"/>
                <a:ea typeface="游ゴシック" panose="020B0400000000000000" pitchFamily="50" charset="-128"/>
              </a:rPr>
              <a:t>25</a:t>
            </a:r>
            <a:r>
              <a:rPr lang="ja-JP" altLang="en-US" sz="1000" b="1" dirty="0">
                <a:latin typeface="游ゴシック" panose="020B0400000000000000" pitchFamily="50" charset="-128"/>
                <a:ea typeface="游ゴシック" panose="020B0400000000000000" pitchFamily="50" charset="-128"/>
              </a:rPr>
              <a:t>秒</a:t>
            </a:r>
            <a:r>
              <a:rPr lang="ja-JP" altLang="en-US" sz="1000" dirty="0">
                <a:latin typeface="游ゴシック" panose="020B0400000000000000" pitchFamily="50" charset="-128"/>
                <a:ea typeface="游ゴシック" panose="020B0400000000000000" pitchFamily="50" charset="-128"/>
              </a:rPr>
              <a:t>に設定した</a:t>
            </a:r>
            <a:r>
              <a:rPr lang="ja-JP" altLang="en-US" sz="1000" dirty="0" smtClean="0">
                <a:latin typeface="游ゴシック" panose="020B0400000000000000" pitchFamily="50" charset="-128"/>
                <a:ea typeface="游ゴシック" panose="020B0400000000000000" pitchFamily="50" charset="-128"/>
              </a:rPr>
              <a:t>。</a:t>
            </a:r>
            <a:endParaRPr lang="en-US" altLang="ja-JP" sz="1000" dirty="0">
              <a:latin typeface="游ゴシック" panose="020B0400000000000000" pitchFamily="50" charset="-128"/>
              <a:ea typeface="游ゴシック" panose="020B0400000000000000" pitchFamily="50" charset="-128"/>
            </a:endParaRPr>
          </a:p>
        </p:txBody>
      </p:sp>
      <p:sp>
        <p:nvSpPr>
          <p:cNvPr id="18" name="正方形/長方形 17"/>
          <p:cNvSpPr/>
          <p:nvPr/>
        </p:nvSpPr>
        <p:spPr>
          <a:xfrm>
            <a:off x="42229" y="3722798"/>
            <a:ext cx="3712328" cy="892552"/>
          </a:xfrm>
          <a:prstGeom prst="rect">
            <a:avLst/>
          </a:prstGeom>
        </p:spPr>
        <p:txBody>
          <a:bodyPr wrap="square">
            <a:spAutoFit/>
          </a:bodyPr>
          <a:lstStyle/>
          <a:p>
            <a:r>
              <a:rPr lang="en-US" altLang="ja-JP" sz="1200" b="1" dirty="0" smtClean="0">
                <a:latin typeface="游ゴシック" panose="020B0400000000000000" pitchFamily="50" charset="-128"/>
                <a:ea typeface="游ゴシック" panose="020B0400000000000000" pitchFamily="50" charset="-128"/>
              </a:rPr>
              <a:t>2. </a:t>
            </a:r>
            <a:r>
              <a:rPr lang="ja-JP" altLang="en-US" sz="1200" b="1" dirty="0" smtClean="0">
                <a:latin typeface="游ゴシック" panose="020B0400000000000000" pitchFamily="50" charset="-128"/>
                <a:ea typeface="游ゴシック" panose="020B0400000000000000" pitchFamily="50" charset="-128"/>
              </a:rPr>
              <a:t>目標</a:t>
            </a:r>
            <a:r>
              <a:rPr lang="ja-JP" altLang="en-US" sz="1200" b="1" dirty="0">
                <a:latin typeface="游ゴシック" panose="020B0400000000000000" pitchFamily="50" charset="-128"/>
                <a:ea typeface="游ゴシック" panose="020B0400000000000000" pitchFamily="50" charset="-128"/>
              </a:rPr>
              <a:t>ボーナスタイムの検討</a:t>
            </a:r>
            <a:endParaRPr lang="en-US" altLang="ja-JP" sz="1200" b="1" dirty="0">
              <a:latin typeface="游ゴシック" panose="020B0400000000000000" pitchFamily="50" charset="-128"/>
              <a:ea typeface="游ゴシック" panose="020B0400000000000000" pitchFamily="50" charset="-128"/>
            </a:endParaRPr>
          </a:p>
          <a:p>
            <a:r>
              <a:rPr lang="en-US" altLang="ja-JP" sz="1000" dirty="0" smtClean="0">
                <a:latin typeface="游ゴシック" panose="020B0400000000000000" pitchFamily="50" charset="-128"/>
                <a:ea typeface="游ゴシック" panose="020B0400000000000000" pitchFamily="50" charset="-128"/>
              </a:rPr>
              <a:t>“1</a:t>
            </a:r>
            <a:r>
              <a:rPr lang="en-US" altLang="ja-JP" sz="1000" dirty="0">
                <a:latin typeface="游ゴシック" panose="020B0400000000000000" pitchFamily="50" charset="-128"/>
                <a:ea typeface="游ゴシック" panose="020B0400000000000000" pitchFamily="50" charset="-128"/>
              </a:rPr>
              <a:t>.</a:t>
            </a:r>
            <a:r>
              <a:rPr lang="ja-JP" altLang="en-US" sz="1000" dirty="0" smtClean="0">
                <a:latin typeface="游ゴシック" panose="020B0400000000000000" pitchFamily="50" charset="-128"/>
                <a:ea typeface="游ゴシック" panose="020B0400000000000000" pitchFamily="50" charset="-128"/>
              </a:rPr>
              <a:t>走行タイムの検討</a:t>
            </a:r>
            <a:r>
              <a:rPr lang="en-US" altLang="ja-JP" sz="1000" dirty="0" smtClean="0">
                <a:latin typeface="游ゴシック" panose="020B0400000000000000" pitchFamily="50" charset="-128"/>
                <a:ea typeface="游ゴシック" panose="020B0400000000000000" pitchFamily="50" charset="-128"/>
              </a:rPr>
              <a:t>”</a:t>
            </a:r>
            <a:r>
              <a:rPr lang="ja-JP" altLang="en-US" sz="1000" dirty="0" smtClean="0">
                <a:latin typeface="游ゴシック" panose="020B0400000000000000" pitchFamily="50" charset="-128"/>
                <a:ea typeface="游ゴシック" panose="020B0400000000000000" pitchFamily="50" charset="-128"/>
              </a:rPr>
              <a:t> より、開発目標達成のために、以下の内訳でボーナスタイム</a:t>
            </a:r>
            <a:r>
              <a:rPr lang="en-US" altLang="ja-JP" sz="1000" b="1" dirty="0" smtClean="0">
                <a:latin typeface="游ゴシック" panose="020B0400000000000000" pitchFamily="50" charset="-128"/>
                <a:ea typeface="游ゴシック" panose="020B0400000000000000" pitchFamily="50" charset="-128"/>
              </a:rPr>
              <a:t>20</a:t>
            </a:r>
            <a:r>
              <a:rPr lang="ja-JP" altLang="en-US" sz="1000" b="1" dirty="0" smtClean="0">
                <a:latin typeface="游ゴシック" panose="020B0400000000000000" pitchFamily="50" charset="-128"/>
                <a:ea typeface="游ゴシック" panose="020B0400000000000000" pitchFamily="50" charset="-128"/>
              </a:rPr>
              <a:t>秒</a:t>
            </a:r>
            <a:r>
              <a:rPr lang="ja-JP" altLang="en-US" sz="1000" dirty="0">
                <a:latin typeface="游ゴシック" panose="020B0400000000000000" pitchFamily="50" charset="-128"/>
                <a:ea typeface="游ゴシック" panose="020B0400000000000000" pitchFamily="50" charset="-128"/>
              </a:rPr>
              <a:t>を</a:t>
            </a:r>
            <a:r>
              <a:rPr lang="ja-JP" altLang="en-US" sz="1000" dirty="0" smtClean="0">
                <a:latin typeface="游ゴシック" panose="020B0400000000000000" pitchFamily="50" charset="-128"/>
                <a:ea typeface="游ゴシック" panose="020B0400000000000000" pitchFamily="50" charset="-128"/>
              </a:rPr>
              <a:t>設定した。</a:t>
            </a:r>
            <a:endParaRPr lang="en-US" altLang="ja-JP" sz="1000" dirty="0">
              <a:latin typeface="游ゴシック" panose="020B0400000000000000" pitchFamily="50" charset="-128"/>
              <a:ea typeface="游ゴシック" panose="020B0400000000000000" pitchFamily="50" charset="-128"/>
            </a:endParaRPr>
          </a:p>
          <a:p>
            <a:r>
              <a:rPr lang="ja-JP" altLang="en-US" sz="1000" b="1" dirty="0" smtClean="0">
                <a:latin typeface="游ゴシック" panose="020B0400000000000000" pitchFamily="50" charset="-128"/>
                <a:ea typeface="游ゴシック" panose="020B0400000000000000" pitchFamily="50" charset="-128"/>
              </a:rPr>
              <a:t>・</a:t>
            </a:r>
            <a:r>
              <a:rPr lang="ja-JP" altLang="en-US" sz="1000" dirty="0" smtClean="0">
                <a:latin typeface="游ゴシック" panose="020B0400000000000000" pitchFamily="50" charset="-128"/>
                <a:ea typeface="游ゴシック" panose="020B0400000000000000" pitchFamily="50" charset="-128"/>
              </a:rPr>
              <a:t>ブロック並べ      目標</a:t>
            </a:r>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15</a:t>
            </a:r>
            <a:r>
              <a:rPr lang="ja-JP" altLang="en-US" sz="1000" dirty="0" smtClean="0">
                <a:latin typeface="游ゴシック" panose="020B0400000000000000" pitchFamily="50" charset="-128"/>
                <a:ea typeface="游ゴシック" panose="020B0400000000000000" pitchFamily="50" charset="-128"/>
              </a:rPr>
              <a:t>秒獲得</a:t>
            </a:r>
            <a:endParaRPr lang="en-US" altLang="ja-JP" sz="1000" dirty="0">
              <a:latin typeface="游ゴシック" panose="020B0400000000000000" pitchFamily="50" charset="-128"/>
              <a:ea typeface="游ゴシック" panose="020B0400000000000000" pitchFamily="50" charset="-128"/>
            </a:endParaRPr>
          </a:p>
          <a:p>
            <a:r>
              <a:rPr lang="ja-JP" altLang="en-US" sz="1000" b="1" dirty="0" smtClean="0">
                <a:latin typeface="游ゴシック" panose="020B0400000000000000" pitchFamily="50" charset="-128"/>
                <a:ea typeface="游ゴシック" panose="020B0400000000000000" pitchFamily="50" charset="-128"/>
              </a:rPr>
              <a:t>・</a:t>
            </a:r>
            <a:r>
              <a:rPr lang="ja-JP" altLang="en-US" sz="1000" dirty="0" smtClean="0">
                <a:latin typeface="游ゴシック" panose="020B0400000000000000" pitchFamily="50" charset="-128"/>
                <a:ea typeface="游ゴシック" panose="020B0400000000000000" pitchFamily="50" charset="-128"/>
              </a:rPr>
              <a:t>直角</a:t>
            </a:r>
            <a:r>
              <a:rPr lang="ja-JP" altLang="en-US" sz="1000" dirty="0">
                <a:latin typeface="游ゴシック" panose="020B0400000000000000" pitchFamily="50" charset="-128"/>
                <a:ea typeface="游ゴシック" panose="020B0400000000000000" pitchFamily="50" charset="-128"/>
              </a:rPr>
              <a:t>駐車場</a:t>
            </a:r>
            <a:r>
              <a:rPr lang="ja-JP" altLang="en-US" sz="1000" dirty="0" smtClean="0">
                <a:latin typeface="游ゴシック" panose="020B0400000000000000" pitchFamily="50" charset="-128"/>
                <a:ea typeface="游ゴシック" panose="020B0400000000000000" pitchFamily="50" charset="-128"/>
              </a:rPr>
              <a:t>停止  目標</a:t>
            </a:r>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5</a:t>
            </a:r>
            <a:r>
              <a:rPr lang="ja-JP" altLang="en-US" sz="1000" dirty="0">
                <a:latin typeface="游ゴシック" panose="020B0400000000000000" pitchFamily="50" charset="-128"/>
                <a:ea typeface="游ゴシック" panose="020B0400000000000000" pitchFamily="50" charset="-128"/>
              </a:rPr>
              <a:t>秒</a:t>
            </a:r>
            <a:r>
              <a:rPr lang="ja-JP" altLang="en-US" sz="1000" dirty="0" smtClean="0">
                <a:latin typeface="游ゴシック" panose="020B0400000000000000" pitchFamily="50" charset="-128"/>
                <a:ea typeface="游ゴシック" panose="020B0400000000000000" pitchFamily="50" charset="-128"/>
              </a:rPr>
              <a:t>獲得</a:t>
            </a:r>
            <a:endParaRPr lang="en-US" altLang="ja-JP" sz="1000" dirty="0">
              <a:latin typeface="游ゴシック" panose="020B0400000000000000" pitchFamily="50" charset="-128"/>
              <a:ea typeface="游ゴシック" panose="020B0400000000000000" pitchFamily="50" charset="-128"/>
            </a:endParaRPr>
          </a:p>
        </p:txBody>
      </p:sp>
      <p:sp>
        <p:nvSpPr>
          <p:cNvPr id="33" name="正方形/長方形 32"/>
          <p:cNvSpPr/>
          <p:nvPr/>
        </p:nvSpPr>
        <p:spPr>
          <a:xfrm>
            <a:off x="21882" y="1334443"/>
            <a:ext cx="3883892" cy="3439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7" name="テキスト ボックス 46"/>
          <p:cNvSpPr txBox="1"/>
          <p:nvPr/>
        </p:nvSpPr>
        <p:spPr>
          <a:xfrm>
            <a:off x="4014868" y="572556"/>
            <a:ext cx="2031325" cy="338554"/>
          </a:xfrm>
          <a:prstGeom prst="rect">
            <a:avLst/>
          </a:prstGeom>
          <a:solidFill>
            <a:srgbClr val="FFC000"/>
          </a:solidFill>
        </p:spPr>
        <p:txBody>
          <a:bodyPr wrap="none" rtlCol="0">
            <a:spAutoFit/>
          </a:bodyPr>
          <a:lstStyle/>
          <a:p>
            <a:r>
              <a:rPr lang="ja-JP" altLang="en-US" sz="1600" dirty="0" smtClean="0">
                <a:latin typeface="游ゴシック" panose="020B0400000000000000" pitchFamily="50" charset="-128"/>
                <a:ea typeface="游ゴシック" panose="020B0400000000000000" pitchFamily="50" charset="-128"/>
              </a:rPr>
              <a:t>ユースケース</a:t>
            </a:r>
            <a:r>
              <a:rPr lang="ja-JP" altLang="en-US" sz="1600" dirty="0">
                <a:latin typeface="游ゴシック" panose="020B0400000000000000" pitchFamily="50" charset="-128"/>
                <a:ea typeface="游ゴシック" panose="020B0400000000000000" pitchFamily="50" charset="-128"/>
              </a:rPr>
              <a:t>の分析</a:t>
            </a:r>
            <a:endParaRPr lang="en-US" altLang="ja-JP" sz="1600" dirty="0">
              <a:latin typeface="游ゴシック" panose="020B0400000000000000" pitchFamily="50" charset="-128"/>
              <a:ea typeface="游ゴシック" panose="020B0400000000000000" pitchFamily="50" charset="-128"/>
            </a:endParaRPr>
          </a:p>
        </p:txBody>
      </p:sp>
      <p:sp>
        <p:nvSpPr>
          <p:cNvPr id="55" name="正方形/長方形 54"/>
          <p:cNvSpPr/>
          <p:nvPr/>
        </p:nvSpPr>
        <p:spPr>
          <a:xfrm>
            <a:off x="12897023" y="238818"/>
            <a:ext cx="3485103" cy="481750"/>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アブストに、教育の観点から全難所に取り組む思想であることを記載</a:t>
            </a:r>
            <a:endParaRPr kumimoji="1" lang="ja-JP" altLang="en-US" sz="1100" dirty="0"/>
          </a:p>
        </p:txBody>
      </p:sp>
      <p:sp>
        <p:nvSpPr>
          <p:cNvPr id="57" name="正方形/長方形 56"/>
          <p:cNvSpPr/>
          <p:nvPr/>
        </p:nvSpPr>
        <p:spPr>
          <a:xfrm>
            <a:off x="-45866" y="2379428"/>
            <a:ext cx="3836551" cy="276999"/>
          </a:xfrm>
          <a:prstGeom prst="rect">
            <a:avLst/>
          </a:prstGeom>
          <a:ln>
            <a:noFill/>
          </a:ln>
        </p:spPr>
        <p:txBody>
          <a:bodyPr wrap="square">
            <a:spAutoFit/>
          </a:bodyPr>
          <a:lstStyle/>
          <a:p>
            <a:r>
              <a:rPr lang="ja-JP" altLang="en-US" sz="1200" b="1" dirty="0" smtClean="0">
                <a:latin typeface="游ゴシック" panose="020B0400000000000000" pitchFamily="50" charset="-128"/>
                <a:ea typeface="游ゴシック" panose="020B0400000000000000" pitchFamily="50" charset="-128"/>
              </a:rPr>
              <a:t>○走行タイムとボーナスタイムの目標配分の検討</a:t>
            </a:r>
            <a:endParaRPr lang="en-US" altLang="ja-JP" sz="1200" b="1" dirty="0" smtClean="0">
              <a:latin typeface="游ゴシック" panose="020B0400000000000000" pitchFamily="50" charset="-128"/>
              <a:ea typeface="游ゴシック" panose="020B0400000000000000" pitchFamily="50" charset="-128"/>
            </a:endParaRPr>
          </a:p>
        </p:txBody>
      </p:sp>
      <p:sp>
        <p:nvSpPr>
          <p:cNvPr id="37" name="正方形/長方形 36"/>
          <p:cNvSpPr/>
          <p:nvPr/>
        </p:nvSpPr>
        <p:spPr>
          <a:xfrm>
            <a:off x="3980672" y="932581"/>
            <a:ext cx="2669395" cy="1061829"/>
          </a:xfrm>
          <a:prstGeom prst="rect">
            <a:avLst/>
          </a:prstGeom>
          <a:ln>
            <a:noFill/>
          </a:ln>
        </p:spPr>
        <p:txBody>
          <a:bodyPr wrap="square">
            <a:spAutoFit/>
          </a:bodyPr>
          <a:lstStyle/>
          <a:p>
            <a:r>
              <a:rPr lang="ja-JP" altLang="en-US" sz="700" dirty="0">
                <a:latin typeface="+mn-ea"/>
              </a:rPr>
              <a:t>開発対象を「</a:t>
            </a:r>
            <a:r>
              <a:rPr lang="en-US" altLang="ja-JP" sz="700" dirty="0">
                <a:latin typeface="+mn-ea"/>
              </a:rPr>
              <a:t>R</a:t>
            </a:r>
            <a:r>
              <a:rPr lang="ja-JP" altLang="en-US" sz="700" dirty="0">
                <a:latin typeface="+mn-ea"/>
              </a:rPr>
              <a:t>コース攻略システム」とした。</a:t>
            </a:r>
          </a:p>
          <a:p>
            <a:r>
              <a:rPr lang="ja-JP" altLang="en-US" sz="700" dirty="0">
                <a:latin typeface="+mn-ea"/>
              </a:rPr>
              <a:t>①～③の流れで、開発対象の機能を抽出した。</a:t>
            </a:r>
          </a:p>
          <a:p>
            <a:r>
              <a:rPr lang="ja-JP" altLang="en-US" sz="700" dirty="0">
                <a:latin typeface="+mn-ea"/>
              </a:rPr>
              <a:t>① 開発目標より</a:t>
            </a:r>
            <a:r>
              <a:rPr lang="en-US" altLang="ja-JP" sz="700" dirty="0">
                <a:latin typeface="+mn-ea"/>
              </a:rPr>
              <a:t>UC.</a:t>
            </a:r>
            <a:r>
              <a:rPr lang="ja-JP" altLang="en-US" sz="700" dirty="0">
                <a:latin typeface="+mn-ea"/>
              </a:rPr>
              <a:t>２が必要で、更に</a:t>
            </a:r>
            <a:r>
              <a:rPr lang="en-US" altLang="ja-JP" sz="700" dirty="0">
                <a:latin typeface="+mn-ea"/>
              </a:rPr>
              <a:t>UC.2</a:t>
            </a:r>
            <a:r>
              <a:rPr lang="ja-JP" altLang="en-US" sz="700" dirty="0" smtClean="0">
                <a:latin typeface="+mn-ea"/>
              </a:rPr>
              <a:t>を</a:t>
            </a:r>
            <a:endParaRPr lang="en-US" altLang="ja-JP" sz="700" dirty="0" smtClean="0">
              <a:latin typeface="+mn-ea"/>
            </a:endParaRPr>
          </a:p>
          <a:p>
            <a:r>
              <a:rPr lang="ja-JP" altLang="en-US" sz="700" dirty="0" smtClean="0">
                <a:latin typeface="+mn-ea"/>
              </a:rPr>
              <a:t>図</a:t>
            </a:r>
            <a:r>
              <a:rPr lang="ja-JP" altLang="en-US" sz="700" dirty="0">
                <a:latin typeface="+mn-ea"/>
              </a:rPr>
              <a:t>～よりエリア毎に分け、</a:t>
            </a:r>
            <a:r>
              <a:rPr lang="en-US" altLang="ja-JP" sz="700" dirty="0">
                <a:latin typeface="+mn-ea"/>
              </a:rPr>
              <a:t>UC3-5</a:t>
            </a:r>
            <a:r>
              <a:rPr lang="ja-JP" altLang="en-US" sz="700" dirty="0">
                <a:latin typeface="+mn-ea"/>
              </a:rPr>
              <a:t>が必要だと分かった。</a:t>
            </a:r>
          </a:p>
          <a:p>
            <a:r>
              <a:rPr lang="ja-JP" altLang="en-US" sz="700" dirty="0">
                <a:latin typeface="+mn-ea"/>
              </a:rPr>
              <a:t>② 競技規約より、</a:t>
            </a:r>
            <a:r>
              <a:rPr lang="en-US" altLang="ja-JP" sz="700" dirty="0">
                <a:latin typeface="+mn-ea"/>
              </a:rPr>
              <a:t>UC.3,4</a:t>
            </a:r>
            <a:r>
              <a:rPr lang="ja-JP" altLang="en-US" sz="700" dirty="0">
                <a:latin typeface="+mn-ea"/>
              </a:rPr>
              <a:t>は、スタータとインタラクション</a:t>
            </a:r>
            <a:r>
              <a:rPr lang="ja-JP" altLang="en-US" sz="700" dirty="0" smtClean="0">
                <a:latin typeface="+mn-ea"/>
              </a:rPr>
              <a:t>が</a:t>
            </a:r>
            <a:endParaRPr lang="en-US" altLang="ja-JP" sz="700" dirty="0" smtClean="0">
              <a:latin typeface="+mn-ea"/>
            </a:endParaRPr>
          </a:p>
          <a:p>
            <a:r>
              <a:rPr lang="ja-JP" altLang="en-US" sz="700" dirty="0" smtClean="0">
                <a:latin typeface="+mn-ea"/>
              </a:rPr>
              <a:t>ある</a:t>
            </a:r>
            <a:r>
              <a:rPr lang="ja-JP" altLang="en-US" sz="700" dirty="0">
                <a:latin typeface="+mn-ea"/>
              </a:rPr>
              <a:t>ことが分かり、包含関係である</a:t>
            </a:r>
            <a:r>
              <a:rPr lang="en-US" altLang="ja-JP" sz="700" dirty="0">
                <a:latin typeface="+mn-ea"/>
              </a:rPr>
              <a:t>UC.2</a:t>
            </a:r>
            <a:r>
              <a:rPr lang="ja-JP" altLang="en-US" sz="700" dirty="0">
                <a:latin typeface="+mn-ea"/>
              </a:rPr>
              <a:t>とアクターを繋いだ。</a:t>
            </a:r>
          </a:p>
          <a:p>
            <a:r>
              <a:rPr lang="ja-JP" altLang="en-US" sz="700" dirty="0" smtClean="0">
                <a:latin typeface="+mn-ea"/>
              </a:rPr>
              <a:t>③ </a:t>
            </a:r>
            <a:r>
              <a:rPr lang="ja-JP" altLang="en-US" sz="700" dirty="0">
                <a:latin typeface="+mn-ea"/>
              </a:rPr>
              <a:t>①②の結果を基に、要求分析行い</a:t>
            </a:r>
            <a:r>
              <a:rPr lang="ja-JP" altLang="en-US" sz="700" dirty="0" smtClean="0">
                <a:latin typeface="+mn-ea"/>
              </a:rPr>
              <a:t>、</a:t>
            </a:r>
            <a:endParaRPr lang="en-US" altLang="ja-JP" sz="700" dirty="0" smtClean="0">
              <a:latin typeface="+mn-ea"/>
            </a:endParaRPr>
          </a:p>
          <a:p>
            <a:r>
              <a:rPr lang="en-US" altLang="ja-JP" sz="700" dirty="0" smtClean="0">
                <a:latin typeface="+mn-ea"/>
              </a:rPr>
              <a:t>UC1,6</a:t>
            </a:r>
            <a:r>
              <a:rPr lang="ja-JP" altLang="en-US" sz="700" dirty="0">
                <a:latin typeface="+mn-ea"/>
              </a:rPr>
              <a:t>が必要であるとわかった</a:t>
            </a:r>
            <a:r>
              <a:rPr lang="ja-JP" altLang="en-US" sz="700" dirty="0" smtClean="0">
                <a:latin typeface="+mn-ea"/>
              </a:rPr>
              <a:t>。</a:t>
            </a:r>
            <a:endParaRPr lang="en-US" altLang="ja-JP" sz="700" dirty="0" smtClean="0">
              <a:latin typeface="+mn-ea"/>
            </a:endParaRPr>
          </a:p>
          <a:p>
            <a:r>
              <a:rPr lang="ja-JP" altLang="en-US" sz="700" dirty="0" smtClean="0">
                <a:latin typeface="+mn-ea"/>
              </a:rPr>
              <a:t>また</a:t>
            </a:r>
            <a:r>
              <a:rPr lang="ja-JP" altLang="en-US" sz="700" dirty="0">
                <a:latin typeface="+mn-ea"/>
              </a:rPr>
              <a:t>、</a:t>
            </a:r>
            <a:r>
              <a:rPr lang="en-US" altLang="ja-JP" sz="700" dirty="0">
                <a:latin typeface="+mn-ea"/>
              </a:rPr>
              <a:t>UC.6</a:t>
            </a:r>
            <a:r>
              <a:rPr lang="ja-JP" altLang="en-US" sz="700" dirty="0" err="1">
                <a:latin typeface="+mn-ea"/>
              </a:rPr>
              <a:t>には</a:t>
            </a:r>
            <a:r>
              <a:rPr lang="ja-JP" altLang="en-US" sz="700" dirty="0">
                <a:latin typeface="+mn-ea"/>
              </a:rPr>
              <a:t>カメラシステム</a:t>
            </a:r>
            <a:r>
              <a:rPr lang="ja-JP" altLang="en-US" sz="700" dirty="0" smtClean="0">
                <a:latin typeface="+mn-ea"/>
              </a:rPr>
              <a:t>が必要</a:t>
            </a:r>
            <a:r>
              <a:rPr lang="ja-JP" altLang="en-US" sz="700" dirty="0">
                <a:latin typeface="+mn-ea"/>
              </a:rPr>
              <a:t>であることが分かった。</a:t>
            </a:r>
          </a:p>
        </p:txBody>
      </p:sp>
      <p:grpSp>
        <p:nvGrpSpPr>
          <p:cNvPr id="43" name="グループ化 42"/>
          <p:cNvGrpSpPr/>
          <p:nvPr/>
        </p:nvGrpSpPr>
        <p:grpSpPr>
          <a:xfrm>
            <a:off x="10217283" y="848109"/>
            <a:ext cx="2526584" cy="1648345"/>
            <a:chOff x="0" y="0"/>
            <a:chExt cx="2762898" cy="2448254"/>
          </a:xfrm>
        </p:grpSpPr>
        <p:pic>
          <p:nvPicPr>
            <p:cNvPr id="44" name="図 43"/>
            <p:cNvPicPr>
              <a:picLocks noChangeAspect="1"/>
            </p:cNvPicPr>
            <p:nvPr/>
          </p:nvPicPr>
          <p:blipFill rotWithShape="1">
            <a:blip r:embed="rId6"/>
            <a:srcRect l="33817" t="11393" r="-1450"/>
            <a:stretch/>
          </p:blipFill>
          <p:spPr>
            <a:xfrm>
              <a:off x="0" y="0"/>
              <a:ext cx="2762898" cy="2448254"/>
            </a:xfrm>
            <a:prstGeom prst="rect">
              <a:avLst/>
            </a:prstGeom>
          </p:spPr>
        </p:pic>
        <p:sp>
          <p:nvSpPr>
            <p:cNvPr id="45" name="L 字 44"/>
            <p:cNvSpPr/>
            <p:nvPr/>
          </p:nvSpPr>
          <p:spPr>
            <a:xfrm flipV="1">
              <a:off x="37394" y="93336"/>
              <a:ext cx="2624879" cy="1959921"/>
            </a:xfrm>
            <a:prstGeom prst="corner">
              <a:avLst>
                <a:gd name="adj1" fmla="val 53862"/>
                <a:gd name="adj2" fmla="val 58757"/>
              </a:avLst>
            </a:prstGeom>
            <a:solidFill>
              <a:srgbClr val="00B0F0">
                <a:alpha val="65098"/>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46" name="L 字 45"/>
            <p:cNvSpPr/>
            <p:nvPr/>
          </p:nvSpPr>
          <p:spPr>
            <a:xfrm flipV="1">
              <a:off x="921953" y="1291819"/>
              <a:ext cx="1078919" cy="1019317"/>
            </a:xfrm>
            <a:prstGeom prst="corner">
              <a:avLst>
                <a:gd name="adj1" fmla="val 53862"/>
                <a:gd name="adj2" fmla="val 142638"/>
              </a:avLst>
            </a:prstGeom>
            <a:solidFill>
              <a:srgbClr val="7030A0">
                <a:alpha val="65098"/>
              </a:srgb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48" name="L 字 47"/>
            <p:cNvSpPr/>
            <p:nvPr/>
          </p:nvSpPr>
          <p:spPr>
            <a:xfrm flipV="1">
              <a:off x="2033528" y="1286379"/>
              <a:ext cx="612416" cy="1035644"/>
            </a:xfrm>
            <a:prstGeom prst="corner">
              <a:avLst>
                <a:gd name="adj1" fmla="val 112389"/>
                <a:gd name="adj2" fmla="val 100000"/>
              </a:avLst>
            </a:prstGeom>
            <a:solidFill>
              <a:srgbClr val="FF9900">
                <a:alpha val="64706"/>
              </a:srgbClr>
            </a:solid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51" name="正方形/長方形 50"/>
            <p:cNvSpPr/>
            <p:nvPr/>
          </p:nvSpPr>
          <p:spPr>
            <a:xfrm>
              <a:off x="938610" y="413876"/>
              <a:ext cx="1001674" cy="271664"/>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走行エリア</a:t>
              </a:r>
              <a:r>
                <a:rPr kumimoji="1" lang="en-US" altLang="ja-JP" sz="1000" b="0" dirty="0">
                  <a:solidFill>
                    <a:schemeClr val="tx1"/>
                  </a:solidFill>
                  <a:latin typeface="+mn-ea"/>
                </a:rPr>
                <a:t> </a:t>
              </a:r>
            </a:p>
          </p:txBody>
        </p:sp>
        <p:sp>
          <p:nvSpPr>
            <p:cNvPr id="52" name="正方形/長方形 51"/>
            <p:cNvSpPr/>
            <p:nvPr/>
          </p:nvSpPr>
          <p:spPr>
            <a:xfrm>
              <a:off x="910144" y="1247193"/>
              <a:ext cx="1036956" cy="52169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ブロック</a:t>
              </a:r>
              <a:r>
                <a:rPr kumimoji="1" lang="ja-JP" altLang="en-US" sz="1000" b="0" dirty="0" smtClean="0">
                  <a:solidFill>
                    <a:schemeClr val="tx1"/>
                  </a:solidFill>
                  <a:latin typeface="+mn-ea"/>
                </a:rPr>
                <a:t>並べ</a:t>
              </a:r>
              <a:endParaRPr kumimoji="1" lang="en-US" altLang="ja-JP" sz="1000" b="0" dirty="0" smtClean="0">
                <a:solidFill>
                  <a:schemeClr val="tx1"/>
                </a:solidFill>
                <a:latin typeface="+mn-ea"/>
              </a:endParaRPr>
            </a:p>
            <a:p>
              <a:pPr algn="ctr"/>
              <a:r>
                <a:rPr kumimoji="1" lang="ja-JP" altLang="en-US" sz="1000" dirty="0" smtClean="0">
                  <a:solidFill>
                    <a:schemeClr val="tx1"/>
                  </a:solidFill>
                  <a:latin typeface="+mn-ea"/>
                </a:rPr>
                <a:t>エリア</a:t>
              </a:r>
              <a:endParaRPr kumimoji="1" lang="en-US" altLang="ja-JP" sz="1000" b="0" dirty="0">
                <a:solidFill>
                  <a:schemeClr val="tx1"/>
                </a:solidFill>
                <a:latin typeface="+mn-ea"/>
              </a:endParaRPr>
            </a:p>
          </p:txBody>
        </p:sp>
        <p:sp>
          <p:nvSpPr>
            <p:cNvPr id="53" name="正方形/長方形 52"/>
            <p:cNvSpPr/>
            <p:nvPr/>
          </p:nvSpPr>
          <p:spPr>
            <a:xfrm>
              <a:off x="1987197" y="1239689"/>
              <a:ext cx="775701" cy="524209"/>
            </a:xfrm>
            <a:prstGeom prst="rect">
              <a:avLst/>
            </a:prstGeom>
            <a:solidFill>
              <a:schemeClr val="bg1"/>
            </a:solid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直角</a:t>
              </a:r>
              <a:r>
                <a:rPr kumimoji="1" lang="ja-JP" altLang="en-US" sz="1000" b="0" dirty="0" smtClean="0">
                  <a:solidFill>
                    <a:schemeClr val="tx1"/>
                  </a:solidFill>
                  <a:latin typeface="+mn-ea"/>
                </a:rPr>
                <a:t>駐車</a:t>
              </a:r>
              <a:endParaRPr kumimoji="1" lang="en-US" altLang="ja-JP" sz="1000" b="0" dirty="0" smtClean="0">
                <a:solidFill>
                  <a:schemeClr val="tx1"/>
                </a:solidFill>
                <a:latin typeface="+mn-ea"/>
              </a:endParaRPr>
            </a:p>
            <a:p>
              <a:pPr algn="ctr"/>
              <a:r>
                <a:rPr kumimoji="1" lang="ja-JP" altLang="en-US" sz="1000" dirty="0">
                  <a:solidFill>
                    <a:schemeClr val="tx1"/>
                  </a:solidFill>
                  <a:latin typeface="+mn-ea"/>
                </a:rPr>
                <a:t>エリア</a:t>
              </a:r>
              <a:endParaRPr kumimoji="1" lang="en-US" altLang="ja-JP" sz="1000" b="0" dirty="0">
                <a:solidFill>
                  <a:schemeClr val="tx1"/>
                </a:solidFill>
                <a:latin typeface="+mn-ea"/>
              </a:endParaRPr>
            </a:p>
          </p:txBody>
        </p:sp>
      </p:grpSp>
      <p:sp>
        <p:nvSpPr>
          <p:cNvPr id="54" name="正方形/長方形 53"/>
          <p:cNvSpPr/>
          <p:nvPr/>
        </p:nvSpPr>
        <p:spPr>
          <a:xfrm>
            <a:off x="8645289" y="559967"/>
            <a:ext cx="4141801" cy="4227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8" name="正方形/長方形 57"/>
          <p:cNvSpPr/>
          <p:nvPr/>
        </p:nvSpPr>
        <p:spPr>
          <a:xfrm>
            <a:off x="4014868" y="569958"/>
            <a:ext cx="4509437" cy="4217400"/>
          </a:xfrm>
          <a:custGeom>
            <a:avLst/>
            <a:gdLst>
              <a:gd name="connsiteX0" fmla="*/ 0 w 4509437"/>
              <a:gd name="connsiteY0" fmla="*/ 0 h 4104493"/>
              <a:gd name="connsiteX1" fmla="*/ 4509437 w 4509437"/>
              <a:gd name="connsiteY1" fmla="*/ 0 h 4104493"/>
              <a:gd name="connsiteX2" fmla="*/ 4509437 w 4509437"/>
              <a:gd name="connsiteY2" fmla="*/ 4104493 h 4104493"/>
              <a:gd name="connsiteX3" fmla="*/ 0 w 4509437"/>
              <a:gd name="connsiteY3" fmla="*/ 4104493 h 4104493"/>
              <a:gd name="connsiteX4" fmla="*/ 0 w 4509437"/>
              <a:gd name="connsiteY4" fmla="*/ 0 h 4104493"/>
              <a:gd name="connsiteX0" fmla="*/ 0 w 4509437"/>
              <a:gd name="connsiteY0" fmla="*/ 0 h 4104493"/>
              <a:gd name="connsiteX1" fmla="*/ 4509437 w 4509437"/>
              <a:gd name="connsiteY1" fmla="*/ 0 h 4104493"/>
              <a:gd name="connsiteX2" fmla="*/ 4504292 w 4509437"/>
              <a:gd name="connsiteY2" fmla="*/ 2833642 h 4104493"/>
              <a:gd name="connsiteX3" fmla="*/ 4509437 w 4509437"/>
              <a:gd name="connsiteY3" fmla="*/ 4104493 h 4104493"/>
              <a:gd name="connsiteX4" fmla="*/ 0 w 4509437"/>
              <a:gd name="connsiteY4" fmla="*/ 4104493 h 4104493"/>
              <a:gd name="connsiteX5" fmla="*/ 0 w 4509437"/>
              <a:gd name="connsiteY5" fmla="*/ 0 h 4104493"/>
              <a:gd name="connsiteX0" fmla="*/ 0 w 4509437"/>
              <a:gd name="connsiteY0" fmla="*/ 0 h 4104493"/>
              <a:gd name="connsiteX1" fmla="*/ 4509437 w 4509437"/>
              <a:gd name="connsiteY1" fmla="*/ 0 h 4104493"/>
              <a:gd name="connsiteX2" fmla="*/ 4504292 w 4509437"/>
              <a:gd name="connsiteY2" fmla="*/ 2833642 h 4104493"/>
              <a:gd name="connsiteX3" fmla="*/ 4509437 w 4509437"/>
              <a:gd name="connsiteY3" fmla="*/ 4104493 h 4104493"/>
              <a:gd name="connsiteX4" fmla="*/ 2766932 w 4509437"/>
              <a:gd name="connsiteY4" fmla="*/ 4098562 h 4104493"/>
              <a:gd name="connsiteX5" fmla="*/ 0 w 4509437"/>
              <a:gd name="connsiteY5" fmla="*/ 4104493 h 4104493"/>
              <a:gd name="connsiteX6" fmla="*/ 0 w 4509437"/>
              <a:gd name="connsiteY6" fmla="*/ 0 h 410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9437" h="4104493">
                <a:moveTo>
                  <a:pt x="0" y="0"/>
                </a:moveTo>
                <a:lnTo>
                  <a:pt x="4509437" y="0"/>
                </a:lnTo>
                <a:lnTo>
                  <a:pt x="4504292" y="2833642"/>
                </a:lnTo>
                <a:lnTo>
                  <a:pt x="4509437" y="4104493"/>
                </a:lnTo>
                <a:lnTo>
                  <a:pt x="2766932" y="4098562"/>
                </a:lnTo>
                <a:lnTo>
                  <a:pt x="0" y="4104493"/>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aphicFrame>
        <p:nvGraphicFramePr>
          <p:cNvPr id="3" name="表 2"/>
          <p:cNvGraphicFramePr>
            <a:graphicFrameLocks noGrp="1"/>
          </p:cNvGraphicFramePr>
          <p:nvPr>
            <p:extLst>
              <p:ext uri="{D42A27DB-BD31-4B8C-83A1-F6EECF244321}">
                <p14:modId xmlns:p14="http://schemas.microsoft.com/office/powerpoint/2010/main" val="918646900"/>
              </p:ext>
            </p:extLst>
          </p:nvPr>
        </p:nvGraphicFramePr>
        <p:xfrm>
          <a:off x="8709831" y="2665039"/>
          <a:ext cx="3452182" cy="795120"/>
        </p:xfrm>
        <a:graphic>
          <a:graphicData uri="http://schemas.openxmlformats.org/drawingml/2006/table">
            <a:tbl>
              <a:tblPr firstRow="1" bandRow="1">
                <a:tableStyleId>{5C22544A-7EE6-4342-B048-85BDC9FD1C3A}</a:tableStyleId>
              </a:tblPr>
              <a:tblGrid>
                <a:gridCol w="971379">
                  <a:extLst>
                    <a:ext uri="{9D8B030D-6E8A-4147-A177-3AD203B41FA5}">
                      <a16:colId xmlns:a16="http://schemas.microsoft.com/office/drawing/2014/main" val="3770100469"/>
                    </a:ext>
                  </a:extLst>
                </a:gridCol>
                <a:gridCol w="2480803">
                  <a:extLst>
                    <a:ext uri="{9D8B030D-6E8A-4147-A177-3AD203B41FA5}">
                      <a16:colId xmlns:a16="http://schemas.microsoft.com/office/drawing/2014/main" val="3601606372"/>
                    </a:ext>
                  </a:extLst>
                </a:gridCol>
              </a:tblGrid>
              <a:tr h="179184">
                <a:tc>
                  <a:txBody>
                    <a:bodyPr/>
                    <a:lstStyle/>
                    <a:p>
                      <a:r>
                        <a:rPr kumimoji="1" lang="ja-JP" altLang="en-US" sz="800" dirty="0" smtClean="0">
                          <a:latin typeface="+mn-ea"/>
                          <a:ea typeface="+mn-ea"/>
                        </a:rPr>
                        <a:t>用語</a:t>
                      </a:r>
                      <a:endParaRPr kumimoji="1" lang="ja-JP" altLang="en-US" sz="800" dirty="0">
                        <a:latin typeface="+mn-ea"/>
                        <a:ea typeface="+mn-ea"/>
                      </a:endParaRPr>
                    </a:p>
                  </a:txBody>
                  <a:tcPr anchor="ctr"/>
                </a:tc>
                <a:tc>
                  <a:txBody>
                    <a:bodyPr/>
                    <a:lstStyle/>
                    <a:p>
                      <a:r>
                        <a:rPr kumimoji="1" lang="ja-JP" altLang="en-US" sz="800" dirty="0" smtClean="0">
                          <a:latin typeface="+mn-ea"/>
                          <a:ea typeface="+mn-ea"/>
                        </a:rPr>
                        <a:t>説明</a:t>
                      </a:r>
                      <a:endParaRPr kumimoji="1" lang="ja-JP" altLang="en-US" sz="800" dirty="0">
                        <a:latin typeface="+mn-ea"/>
                        <a:ea typeface="+mn-ea"/>
                      </a:endParaRPr>
                    </a:p>
                  </a:txBody>
                  <a:tcPr anchor="ctr"/>
                </a:tc>
                <a:extLst>
                  <a:ext uri="{0D108BD9-81ED-4DB2-BD59-A6C34878D82A}">
                    <a16:rowId xmlns:a16="http://schemas.microsoft.com/office/drawing/2014/main" val="2385328707"/>
                  </a:ext>
                </a:extLst>
              </a:tr>
              <a:tr h="162858">
                <a:tc>
                  <a:txBody>
                    <a:bodyPr/>
                    <a:lstStyle/>
                    <a:p>
                      <a:r>
                        <a:rPr kumimoji="1" lang="en-US" altLang="ja-JP" sz="800" dirty="0" smtClean="0">
                          <a:latin typeface="+mn-ea"/>
                          <a:ea typeface="+mn-ea"/>
                        </a:rPr>
                        <a:t>CB</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ゲームにおけるカラーブロック</a:t>
                      </a:r>
                      <a:endParaRPr kumimoji="1" lang="ja-JP" altLang="en-US" sz="800" dirty="0">
                        <a:latin typeface="+mn-ea"/>
                        <a:ea typeface="+mn-ea"/>
                      </a:endParaRPr>
                    </a:p>
                  </a:txBody>
                  <a:tcPr marL="36000" marR="36000" marT="36000" marB="36000"/>
                </a:tc>
                <a:extLst>
                  <a:ext uri="{0D108BD9-81ED-4DB2-BD59-A6C34878D82A}">
                    <a16:rowId xmlns:a16="http://schemas.microsoft.com/office/drawing/2014/main" val="2173902136"/>
                  </a:ext>
                </a:extLst>
              </a:tr>
              <a:tr h="162858">
                <a:tc>
                  <a:txBody>
                    <a:bodyPr/>
                    <a:lstStyle/>
                    <a:p>
                      <a:r>
                        <a:rPr kumimoji="1" lang="en-US" altLang="ja-JP" sz="800" dirty="0" smtClean="0">
                          <a:latin typeface="+mn-ea"/>
                          <a:ea typeface="+mn-ea"/>
                        </a:rPr>
                        <a:t>PB</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ゲームにおけるパワーブロック</a:t>
                      </a:r>
                      <a:endParaRPr kumimoji="1" lang="ja-JP" altLang="en-US" sz="800" dirty="0">
                        <a:latin typeface="+mn-ea"/>
                        <a:ea typeface="+mn-ea"/>
                      </a:endParaRPr>
                    </a:p>
                  </a:txBody>
                  <a:tcPr marL="36000" marR="36000" marT="36000" marB="36000"/>
                </a:tc>
                <a:extLst>
                  <a:ext uri="{0D108BD9-81ED-4DB2-BD59-A6C34878D82A}">
                    <a16:rowId xmlns:a16="http://schemas.microsoft.com/office/drawing/2014/main" val="2096269411"/>
                  </a:ext>
                </a:extLst>
              </a:tr>
              <a:tr h="162858">
                <a:tc>
                  <a:txBody>
                    <a:bodyPr/>
                    <a:lstStyle/>
                    <a:p>
                      <a:r>
                        <a:rPr kumimoji="1" lang="en-US" altLang="ja-JP" sz="800" dirty="0" smtClean="0">
                          <a:latin typeface="+mn-ea"/>
                          <a:ea typeface="+mn-ea"/>
                        </a:rPr>
                        <a:t>PS</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ゲームにおけるパワースポット</a:t>
                      </a:r>
                      <a:endParaRPr kumimoji="1" lang="ja-JP" altLang="en-US" sz="800" dirty="0">
                        <a:latin typeface="+mn-ea"/>
                        <a:ea typeface="+mn-ea"/>
                      </a:endParaRPr>
                    </a:p>
                  </a:txBody>
                  <a:tcPr marL="36000" marR="36000" marT="36000" marB="36000"/>
                </a:tc>
                <a:extLst>
                  <a:ext uri="{0D108BD9-81ED-4DB2-BD59-A6C34878D82A}">
                    <a16:rowId xmlns:a16="http://schemas.microsoft.com/office/drawing/2014/main" val="4067048256"/>
                  </a:ext>
                </a:extLst>
              </a:tr>
            </a:tbl>
          </a:graphicData>
        </a:graphic>
      </p:graphicFrame>
      <p:sp>
        <p:nvSpPr>
          <p:cNvPr id="66" name="正方形/長方形 65"/>
          <p:cNvSpPr/>
          <p:nvPr/>
        </p:nvSpPr>
        <p:spPr>
          <a:xfrm>
            <a:off x="8644936" y="805938"/>
            <a:ext cx="1569875" cy="1892826"/>
          </a:xfrm>
          <a:prstGeom prst="rect">
            <a:avLst/>
          </a:prstGeom>
          <a:ln>
            <a:noFill/>
          </a:ln>
        </p:spPr>
        <p:txBody>
          <a:bodyPr wrap="square" lIns="36000" rIns="36000">
            <a:spAutoFit/>
          </a:bodyPr>
          <a:lstStyle/>
          <a:p>
            <a:r>
              <a:rPr lang="ja-JP" altLang="en-US" sz="900" b="1" dirty="0" smtClean="0">
                <a:latin typeface="+mn-ea"/>
              </a:rPr>
              <a:t>用語定義</a:t>
            </a:r>
            <a:endParaRPr lang="en-US" altLang="ja-JP" sz="900" b="1" dirty="0" smtClean="0">
              <a:latin typeface="+mn-ea"/>
            </a:endParaRPr>
          </a:p>
          <a:p>
            <a:r>
              <a:rPr lang="ja-JP" altLang="en-US" sz="900" dirty="0" smtClean="0">
                <a:latin typeface="+mn-ea"/>
              </a:rPr>
              <a:t>競技規約及び審査規約の用語を同様の意味で使用した。上記以外の用語の意味は下の表</a:t>
            </a:r>
            <a:r>
              <a:rPr lang="en-US" altLang="ja-JP" sz="900" dirty="0" smtClean="0">
                <a:latin typeface="+mn-ea"/>
              </a:rPr>
              <a:t>[</a:t>
            </a:r>
            <a:r>
              <a:rPr lang="ja-JP" altLang="en-US" sz="900" dirty="0" smtClean="0">
                <a:latin typeface="+mn-ea"/>
              </a:rPr>
              <a:t>用語定義</a:t>
            </a:r>
            <a:r>
              <a:rPr lang="en-US" altLang="ja-JP" sz="900" dirty="0" smtClean="0">
                <a:latin typeface="+mn-ea"/>
              </a:rPr>
              <a:t>]</a:t>
            </a:r>
            <a:r>
              <a:rPr lang="ja-JP" altLang="en-US" sz="900" dirty="0" smtClean="0">
                <a:latin typeface="+mn-ea"/>
              </a:rPr>
              <a:t>に示した。</a:t>
            </a:r>
            <a:endParaRPr lang="en-US" altLang="ja-JP" sz="900" dirty="0" smtClean="0">
              <a:latin typeface="+mn-ea"/>
            </a:endParaRPr>
          </a:p>
          <a:p>
            <a:r>
              <a:rPr lang="ja-JP" altLang="en-US" sz="900" b="1" dirty="0" smtClean="0">
                <a:latin typeface="+mn-ea"/>
              </a:rPr>
              <a:t>エリア・競技区間</a:t>
            </a:r>
            <a:endParaRPr lang="en-US" altLang="ja-JP" sz="900" b="1" dirty="0">
              <a:latin typeface="+mn-ea"/>
            </a:endParaRPr>
          </a:p>
          <a:p>
            <a:r>
              <a:rPr lang="en-US" altLang="ja-JP" sz="900" dirty="0" smtClean="0">
                <a:latin typeface="+mn-ea"/>
              </a:rPr>
              <a:t>R</a:t>
            </a:r>
            <a:r>
              <a:rPr lang="ja-JP" altLang="en-US" sz="900" dirty="0" smtClean="0">
                <a:latin typeface="+mn-ea"/>
              </a:rPr>
              <a:t>コースを図</a:t>
            </a:r>
            <a:r>
              <a:rPr lang="en-US" altLang="ja-JP" sz="900" dirty="0" smtClean="0">
                <a:latin typeface="+mn-ea"/>
              </a:rPr>
              <a:t>[</a:t>
            </a:r>
            <a:r>
              <a:rPr lang="ja-JP" altLang="en-US" sz="900" dirty="0" smtClean="0">
                <a:latin typeface="+mn-ea"/>
              </a:rPr>
              <a:t>エリア区間</a:t>
            </a:r>
            <a:r>
              <a:rPr lang="en-US" altLang="ja-JP" sz="900" dirty="0" smtClean="0">
                <a:latin typeface="+mn-ea"/>
              </a:rPr>
              <a:t>]</a:t>
            </a:r>
            <a:r>
              <a:rPr lang="ja-JP" altLang="en-US" sz="900" dirty="0" smtClean="0">
                <a:latin typeface="+mn-ea"/>
              </a:rPr>
              <a:t>の</a:t>
            </a:r>
            <a:r>
              <a:rPr lang="ja-JP" altLang="en-US" sz="900" dirty="0">
                <a:latin typeface="+mn-ea"/>
              </a:rPr>
              <a:t>通</a:t>
            </a:r>
            <a:r>
              <a:rPr lang="ja-JP" altLang="en-US" sz="900" dirty="0" smtClean="0">
                <a:latin typeface="+mn-ea"/>
              </a:rPr>
              <a:t>り</a:t>
            </a:r>
            <a:r>
              <a:rPr lang="ja-JP" altLang="en-US" sz="900" dirty="0">
                <a:latin typeface="+mn-ea"/>
              </a:rPr>
              <a:t>に</a:t>
            </a:r>
            <a:r>
              <a:rPr lang="ja-JP" altLang="en-US" sz="900" dirty="0" smtClean="0">
                <a:latin typeface="+mn-ea"/>
              </a:rPr>
              <a:t>分割し分析を行った。</a:t>
            </a:r>
            <a:endParaRPr lang="en-US" altLang="ja-JP" sz="900" dirty="0" smtClean="0">
              <a:latin typeface="+mn-ea"/>
            </a:endParaRPr>
          </a:p>
          <a:p>
            <a:r>
              <a:rPr lang="ja-JP" altLang="en-US" sz="900" dirty="0" smtClean="0">
                <a:latin typeface="+mn-ea"/>
              </a:rPr>
              <a:t>また、各競技の開始条件・終了条件を下の表</a:t>
            </a:r>
            <a:r>
              <a:rPr lang="en-US" altLang="ja-JP" sz="900" dirty="0" smtClean="0">
                <a:latin typeface="+mn-ea"/>
              </a:rPr>
              <a:t>[</a:t>
            </a:r>
            <a:r>
              <a:rPr lang="ja-JP" altLang="en-US" sz="900" dirty="0" smtClean="0">
                <a:latin typeface="+mn-ea"/>
              </a:rPr>
              <a:t>競技の開始条件と終了条件の定義</a:t>
            </a:r>
            <a:r>
              <a:rPr lang="en-US" altLang="ja-JP" sz="900" dirty="0" smtClean="0">
                <a:latin typeface="+mn-ea"/>
              </a:rPr>
              <a:t>]</a:t>
            </a:r>
            <a:r>
              <a:rPr lang="ja-JP" altLang="en-US" sz="900" dirty="0" smtClean="0">
                <a:latin typeface="+mn-ea"/>
              </a:rPr>
              <a:t>として開発を進めた。</a:t>
            </a:r>
            <a:endParaRPr lang="en-US" altLang="ja-JP" sz="900" dirty="0" smtClean="0">
              <a:latin typeface="+mn-ea"/>
            </a:endParaRPr>
          </a:p>
          <a:p>
            <a:endParaRPr lang="en-US" altLang="ja-JP" sz="900" b="1" dirty="0" smtClean="0">
              <a:latin typeface="+mn-ea"/>
            </a:endParaRPr>
          </a:p>
        </p:txBody>
      </p:sp>
      <p:sp>
        <p:nvSpPr>
          <p:cNvPr id="68" name="正方形/長方形 67"/>
          <p:cNvSpPr/>
          <p:nvPr/>
        </p:nvSpPr>
        <p:spPr>
          <a:xfrm>
            <a:off x="11024064" y="2501792"/>
            <a:ext cx="1512957" cy="230832"/>
          </a:xfrm>
          <a:prstGeom prst="rect">
            <a:avLst/>
          </a:prstGeom>
          <a:ln>
            <a:noFill/>
          </a:ln>
        </p:spPr>
        <p:txBody>
          <a:bodyPr wrap="square">
            <a:spAutoFit/>
          </a:bodyPr>
          <a:lstStyle/>
          <a:p>
            <a:r>
              <a:rPr lang="ja-JP" altLang="en-US" sz="900" dirty="0" smtClean="0">
                <a:latin typeface="+mn-ea"/>
              </a:rPr>
              <a:t>図</a:t>
            </a:r>
            <a:r>
              <a:rPr lang="en-US" altLang="ja-JP" sz="900" dirty="0" smtClean="0">
                <a:latin typeface="+mn-ea"/>
              </a:rPr>
              <a:t>:[</a:t>
            </a:r>
            <a:r>
              <a:rPr lang="ja-JP" altLang="en-US" sz="900" dirty="0" smtClean="0">
                <a:latin typeface="+mn-ea"/>
              </a:rPr>
              <a:t>エリア区間</a:t>
            </a:r>
            <a:r>
              <a:rPr lang="en-US" altLang="ja-JP" sz="900" dirty="0" smtClean="0">
                <a:latin typeface="+mn-ea"/>
              </a:rPr>
              <a:t>]</a:t>
            </a:r>
          </a:p>
        </p:txBody>
      </p:sp>
      <p:sp>
        <p:nvSpPr>
          <p:cNvPr id="62" name="正方形/長方形 61"/>
          <p:cNvSpPr/>
          <p:nvPr/>
        </p:nvSpPr>
        <p:spPr>
          <a:xfrm>
            <a:off x="6650067" y="1792351"/>
            <a:ext cx="1915683" cy="1600438"/>
          </a:xfrm>
          <a:prstGeom prst="rect">
            <a:avLst/>
          </a:prstGeom>
          <a:ln>
            <a:noFill/>
          </a:ln>
        </p:spPr>
        <p:txBody>
          <a:bodyPr wrap="square">
            <a:spAutoFit/>
          </a:bodyPr>
          <a:lstStyle/>
          <a:p>
            <a:r>
              <a:rPr lang="ja-JP" altLang="en-US" sz="700" dirty="0" smtClean="0">
                <a:latin typeface="游ゴシック" panose="020B0400000000000000" pitchFamily="50" charset="-128"/>
                <a:ea typeface="游ゴシック" panose="020B0400000000000000" pitchFamily="50" charset="-128"/>
              </a:rPr>
              <a:t>　ユースケース記述と設計モデルは対応するため、設計モデルの対象範囲である「</a:t>
            </a:r>
            <a:r>
              <a:rPr lang="en-US" altLang="ja-JP" sz="700" dirty="0" smtClean="0">
                <a:latin typeface="游ゴシック" panose="020B0400000000000000" pitchFamily="50" charset="-128"/>
                <a:ea typeface="游ゴシック" panose="020B0400000000000000" pitchFamily="50" charset="-128"/>
              </a:rPr>
              <a:t>UC.4 </a:t>
            </a:r>
            <a:r>
              <a:rPr lang="ja-JP" altLang="en-US" sz="700" dirty="0" smtClean="0">
                <a:latin typeface="游ゴシック" panose="020B0400000000000000" pitchFamily="50" charset="-128"/>
                <a:ea typeface="游ゴシック" panose="020B0400000000000000" pitchFamily="50" charset="-128"/>
              </a:rPr>
              <a:t>ブロック並べを攻略する」のユースケース記述を右図に明記する。</a:t>
            </a:r>
            <a:endParaRPr lang="en-US" altLang="ja-JP" sz="700" dirty="0" smtClean="0">
              <a:latin typeface="游ゴシック" panose="020B0400000000000000" pitchFamily="50" charset="-128"/>
              <a:ea typeface="游ゴシック" panose="020B0400000000000000" pitchFamily="50" charset="-128"/>
            </a:endParaRPr>
          </a:p>
          <a:p>
            <a:r>
              <a:rPr lang="ja-JP" altLang="en-US" sz="700" dirty="0" smtClean="0">
                <a:latin typeface="游ゴシック" panose="020B0400000000000000" pitchFamily="50" charset="-128"/>
                <a:ea typeface="游ゴシック" panose="020B0400000000000000" pitchFamily="50" charset="-128"/>
              </a:rPr>
              <a:t>　本ユースケース</a:t>
            </a:r>
            <a:r>
              <a:rPr lang="ja-JP" altLang="en-US" sz="700" dirty="0">
                <a:latin typeface="游ゴシック" panose="020B0400000000000000" pitchFamily="50" charset="-128"/>
                <a:ea typeface="游ゴシック" panose="020B0400000000000000" pitchFamily="50" charset="-128"/>
              </a:rPr>
              <a:t>記述</a:t>
            </a:r>
            <a:r>
              <a:rPr lang="ja-JP" altLang="en-US" sz="700" dirty="0" smtClean="0">
                <a:latin typeface="游ゴシック" panose="020B0400000000000000" pitchFamily="50" charset="-128"/>
                <a:ea typeface="游ゴシック" panose="020B0400000000000000" pitchFamily="50" charset="-128"/>
              </a:rPr>
              <a:t>ではブロック置き場の位置や線分の接続関係といったブロック並べを行う際に必須となるエリア情報をシステム内に事前に格納しておく必要があることが分かった。</a:t>
            </a:r>
            <a:endParaRPr lang="en-US" altLang="ja-JP" sz="700" dirty="0" smtClean="0">
              <a:latin typeface="游ゴシック" panose="020B0400000000000000" pitchFamily="50" charset="-128"/>
              <a:ea typeface="游ゴシック" panose="020B0400000000000000" pitchFamily="50" charset="-128"/>
            </a:endParaRPr>
          </a:p>
          <a:p>
            <a:r>
              <a:rPr lang="ja-JP" altLang="en-US" sz="700" dirty="0" smtClean="0">
                <a:latin typeface="游ゴシック" panose="020B0400000000000000" pitchFamily="50" charset="-128"/>
                <a:ea typeface="游ゴシック" panose="020B0400000000000000" pitchFamily="50" charset="-128"/>
              </a:rPr>
              <a:t>　本ユースケース記述から必要な機能を抽出し、要求図へ反映した。一方で、要求図から抽出された機能より、生じたアクター・システム間のインタラクションもユースケース記述へ反映した。</a:t>
            </a:r>
            <a:endParaRPr lang="en-US" altLang="ja-JP" sz="700" dirty="0" smtClean="0">
              <a:latin typeface="游ゴシック" panose="020B0400000000000000" pitchFamily="50" charset="-128"/>
              <a:ea typeface="游ゴシック" panose="020B0400000000000000" pitchFamily="50" charset="-128"/>
            </a:endParaRPr>
          </a:p>
        </p:txBody>
      </p:sp>
      <p:pic>
        <p:nvPicPr>
          <p:cNvPr id="63" name="図 62"/>
          <p:cNvPicPr>
            <a:picLocks noChangeAspect="1"/>
          </p:cNvPicPr>
          <p:nvPr/>
        </p:nvPicPr>
        <p:blipFill>
          <a:blip r:embed="rId7"/>
          <a:stretch>
            <a:fillRect/>
          </a:stretch>
        </p:blipFill>
        <p:spPr>
          <a:xfrm>
            <a:off x="4041217" y="2001074"/>
            <a:ext cx="2637105" cy="2638402"/>
          </a:xfrm>
          <a:prstGeom prst="rect">
            <a:avLst/>
          </a:prstGeom>
        </p:spPr>
      </p:pic>
      <p:sp>
        <p:nvSpPr>
          <p:cNvPr id="64" name="正方形/長方形 63"/>
          <p:cNvSpPr/>
          <p:nvPr/>
        </p:nvSpPr>
        <p:spPr>
          <a:xfrm>
            <a:off x="13118179" y="4410378"/>
            <a:ext cx="2725768" cy="481750"/>
          </a:xfrm>
          <a:prstGeom prst="rect">
            <a:avLst/>
          </a:prstGeom>
          <a:solidFill>
            <a:srgbClr val="00B05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ここでブロックエリアのクリア条件である駐車のスタートに関しても記載</a:t>
            </a:r>
            <a:r>
              <a:rPr kumimoji="1" lang="ja-JP" altLang="en-US" sz="1100" smtClean="0"/>
              <a:t>する </a:t>
            </a:r>
            <a:r>
              <a:rPr kumimoji="1" lang="ja-JP" altLang="en-US" sz="1100"/>
              <a:t>済</a:t>
            </a:r>
            <a:endParaRPr kumimoji="1" lang="ja-JP" altLang="en-US" sz="1100" dirty="0"/>
          </a:p>
        </p:txBody>
      </p:sp>
      <p:pic>
        <p:nvPicPr>
          <p:cNvPr id="6" name="図 5"/>
          <p:cNvPicPr>
            <a:picLocks noChangeAspect="1"/>
          </p:cNvPicPr>
          <p:nvPr/>
        </p:nvPicPr>
        <p:blipFill>
          <a:blip r:embed="rId8"/>
          <a:stretch>
            <a:fillRect/>
          </a:stretch>
        </p:blipFill>
        <p:spPr>
          <a:xfrm>
            <a:off x="6214025" y="646384"/>
            <a:ext cx="2249766" cy="1086462"/>
          </a:xfrm>
          <a:prstGeom prst="rect">
            <a:avLst/>
          </a:prstGeom>
        </p:spPr>
      </p:pic>
      <p:sp>
        <p:nvSpPr>
          <p:cNvPr id="125" name="正方形/長方形 124"/>
          <p:cNvSpPr/>
          <p:nvPr/>
        </p:nvSpPr>
        <p:spPr>
          <a:xfrm>
            <a:off x="1495930" y="8876507"/>
            <a:ext cx="1116980" cy="507831"/>
          </a:xfrm>
          <a:prstGeom prst="rect">
            <a:avLst/>
          </a:prstGeom>
          <a:ln>
            <a:noFill/>
          </a:ln>
        </p:spPr>
        <p:txBody>
          <a:bodyPr wrap="square">
            <a:spAutoFit/>
          </a:bodyPr>
          <a:lstStyle/>
          <a:p>
            <a:r>
              <a:rPr lang="ja-JP" altLang="en-US" sz="900" dirty="0" smtClean="0">
                <a:latin typeface="游ゴシック" panose="020B0400000000000000" pitchFamily="50" charset="-128"/>
                <a:ea typeface="游ゴシック" panose="020B0400000000000000" pitchFamily="50" charset="-128"/>
              </a:rPr>
              <a:t>開発目標の達成のための、各エリアの目標</a:t>
            </a:r>
            <a:endParaRPr lang="en-US" altLang="ja-JP" sz="900" dirty="0" smtClean="0">
              <a:latin typeface="游ゴシック" panose="020B0400000000000000" pitchFamily="50" charset="-128"/>
              <a:ea typeface="游ゴシック" panose="020B0400000000000000" pitchFamily="50" charset="-128"/>
            </a:endParaRPr>
          </a:p>
        </p:txBody>
      </p:sp>
      <p:sp>
        <p:nvSpPr>
          <p:cNvPr id="126" name="正方形/長方形 125"/>
          <p:cNvSpPr/>
          <p:nvPr/>
        </p:nvSpPr>
        <p:spPr>
          <a:xfrm>
            <a:off x="272366" y="8865466"/>
            <a:ext cx="1090710" cy="369332"/>
          </a:xfrm>
          <a:prstGeom prst="rect">
            <a:avLst/>
          </a:prstGeom>
          <a:ln>
            <a:noFill/>
          </a:ln>
        </p:spPr>
        <p:txBody>
          <a:bodyPr wrap="square">
            <a:spAutoFit/>
          </a:bodyPr>
          <a:lstStyle/>
          <a:p>
            <a:r>
              <a:rPr lang="en-US" altLang="ja-JP" sz="900" dirty="0" smtClean="0">
                <a:latin typeface="游ゴシック" panose="020B0400000000000000" pitchFamily="50" charset="-128"/>
                <a:ea typeface="游ゴシック" panose="020B0400000000000000" pitchFamily="50" charset="-128"/>
              </a:rPr>
              <a:t>“</a:t>
            </a:r>
            <a:r>
              <a:rPr lang="ja-JP" altLang="en-US" sz="900" dirty="0" smtClean="0">
                <a:latin typeface="游ゴシック" panose="020B0400000000000000" pitchFamily="50" charset="-128"/>
                <a:ea typeface="游ゴシック" panose="020B0400000000000000" pitchFamily="50" charset="-128"/>
              </a:rPr>
              <a:t>目標</a:t>
            </a:r>
            <a:r>
              <a:rPr lang="en-US" altLang="ja-JP" sz="900" dirty="0" smtClean="0">
                <a:latin typeface="游ゴシック" panose="020B0400000000000000" pitchFamily="50" charset="-128"/>
                <a:ea typeface="游ゴシック" panose="020B0400000000000000" pitchFamily="50" charset="-128"/>
              </a:rPr>
              <a:t>”</a:t>
            </a:r>
            <a:r>
              <a:rPr lang="ja-JP" altLang="en-US" sz="900" dirty="0" smtClean="0">
                <a:latin typeface="游ゴシック" panose="020B0400000000000000" pitchFamily="50" charset="-128"/>
                <a:ea typeface="游ゴシック" panose="020B0400000000000000" pitchFamily="50" charset="-128"/>
              </a:rPr>
              <a:t>を実現するための機能要求</a:t>
            </a:r>
            <a:endParaRPr lang="en-US" altLang="ja-JP" sz="900" dirty="0" smtClean="0">
              <a:latin typeface="游ゴシック" panose="020B0400000000000000" pitchFamily="50" charset="-128"/>
              <a:ea typeface="游ゴシック" panose="020B0400000000000000" pitchFamily="50" charset="-128"/>
            </a:endParaRPr>
          </a:p>
        </p:txBody>
      </p:sp>
      <p:sp>
        <p:nvSpPr>
          <p:cNvPr id="127" name="正方形/長方形 126"/>
          <p:cNvSpPr/>
          <p:nvPr/>
        </p:nvSpPr>
        <p:spPr>
          <a:xfrm>
            <a:off x="2548149" y="8855969"/>
            <a:ext cx="1104947" cy="646331"/>
          </a:xfrm>
          <a:prstGeom prst="rect">
            <a:avLst/>
          </a:prstGeom>
          <a:ln>
            <a:noFill/>
          </a:ln>
        </p:spPr>
        <p:txBody>
          <a:bodyPr wrap="square">
            <a:spAutoFit/>
          </a:bodyPr>
          <a:lstStyle/>
          <a:p>
            <a:r>
              <a:rPr lang="ja-JP" altLang="en-US" sz="900" dirty="0">
                <a:latin typeface="游ゴシック" panose="020B0400000000000000" pitchFamily="50" charset="-128"/>
              </a:rPr>
              <a:t>競技規約や走行体の</a:t>
            </a:r>
            <a:r>
              <a:rPr lang="ja-JP" altLang="en-US" sz="900" dirty="0" smtClean="0">
                <a:latin typeface="游ゴシック" panose="020B0400000000000000" pitchFamily="50" charset="-128"/>
              </a:rPr>
              <a:t>ハード特性</a:t>
            </a:r>
            <a:r>
              <a:rPr lang="ja-JP" altLang="en-US" sz="900" dirty="0">
                <a:latin typeface="游ゴシック" panose="020B0400000000000000" pitchFamily="50" charset="-128"/>
              </a:rPr>
              <a:t>、会場の環境条件など</a:t>
            </a:r>
          </a:p>
          <a:p>
            <a:r>
              <a:rPr lang="ja-JP" altLang="en-US" sz="900" dirty="0">
                <a:latin typeface="游ゴシック" panose="020B0400000000000000" pitchFamily="50" charset="-128"/>
              </a:rPr>
              <a:t>により受ける制約</a:t>
            </a:r>
            <a:endParaRPr lang="en-US" altLang="ja-JP" sz="900" dirty="0" smtClean="0">
              <a:latin typeface="游ゴシック" panose="020B0400000000000000" pitchFamily="50" charset="-128"/>
              <a:ea typeface="游ゴシック" panose="020B0400000000000000" pitchFamily="50" charset="-128"/>
            </a:endParaRPr>
          </a:p>
        </p:txBody>
      </p:sp>
      <p:sp>
        <p:nvSpPr>
          <p:cNvPr id="128" name="正方形/長方形 127"/>
          <p:cNvSpPr/>
          <p:nvPr/>
        </p:nvSpPr>
        <p:spPr>
          <a:xfrm>
            <a:off x="3690505" y="8855969"/>
            <a:ext cx="1166440" cy="507831"/>
          </a:xfrm>
          <a:prstGeom prst="rect">
            <a:avLst/>
          </a:prstGeom>
          <a:ln>
            <a:noFill/>
          </a:ln>
        </p:spPr>
        <p:txBody>
          <a:bodyPr wrap="square">
            <a:spAutoFit/>
          </a:bodyPr>
          <a:lstStyle/>
          <a:p>
            <a:r>
              <a:rPr lang="en-US" altLang="ja-JP" sz="900" dirty="0" smtClean="0">
                <a:latin typeface="游ゴシック" panose="020B0400000000000000" pitchFamily="50" charset="-128"/>
              </a:rPr>
              <a:t>ISO9126</a:t>
            </a:r>
            <a:r>
              <a:rPr lang="ja-JP" altLang="en-US" sz="900" dirty="0" smtClean="0">
                <a:latin typeface="游ゴシック" panose="020B0400000000000000" pitchFamily="50" charset="-128"/>
              </a:rPr>
              <a:t>に準拠したシステムの性能に関する要求</a:t>
            </a:r>
            <a:endParaRPr lang="en-US" altLang="ja-JP" sz="900" dirty="0">
              <a:latin typeface="游ゴシック" panose="020B0400000000000000" pitchFamily="50" charset="-128"/>
              <a:ea typeface="游ゴシック" panose="020B0400000000000000" pitchFamily="50" charset="-128"/>
            </a:endParaRPr>
          </a:p>
        </p:txBody>
      </p:sp>
      <p:graphicFrame>
        <p:nvGraphicFramePr>
          <p:cNvPr id="130" name="表 129"/>
          <p:cNvGraphicFramePr>
            <a:graphicFrameLocks noGrp="1"/>
          </p:cNvGraphicFramePr>
          <p:nvPr>
            <p:extLst/>
          </p:nvPr>
        </p:nvGraphicFramePr>
        <p:xfrm>
          <a:off x="12921559" y="5329728"/>
          <a:ext cx="3544190" cy="6477600"/>
        </p:xfrm>
        <a:graphic>
          <a:graphicData uri="http://schemas.openxmlformats.org/drawingml/2006/table">
            <a:tbl>
              <a:tblPr firstRow="1" bandRow="1">
                <a:tableStyleId>{5C22544A-7EE6-4342-B048-85BDC9FD1C3A}</a:tableStyleId>
              </a:tblPr>
              <a:tblGrid>
                <a:gridCol w="1101127">
                  <a:extLst>
                    <a:ext uri="{9D8B030D-6E8A-4147-A177-3AD203B41FA5}">
                      <a16:colId xmlns:a16="http://schemas.microsoft.com/office/drawing/2014/main" val="3770100469"/>
                    </a:ext>
                  </a:extLst>
                </a:gridCol>
                <a:gridCol w="2443063">
                  <a:extLst>
                    <a:ext uri="{9D8B030D-6E8A-4147-A177-3AD203B41FA5}">
                      <a16:colId xmlns:a16="http://schemas.microsoft.com/office/drawing/2014/main" val="3601606372"/>
                    </a:ext>
                  </a:extLst>
                </a:gridCol>
              </a:tblGrid>
              <a:tr h="239514">
                <a:tc>
                  <a:txBody>
                    <a:bodyPr/>
                    <a:lstStyle/>
                    <a:p>
                      <a:r>
                        <a:rPr kumimoji="1" lang="ja-JP" altLang="en-US" sz="1000" dirty="0" smtClean="0">
                          <a:latin typeface="+mn-ea"/>
                          <a:ea typeface="+mn-ea"/>
                        </a:rPr>
                        <a:t>用語</a:t>
                      </a:r>
                      <a:endParaRPr kumimoji="1" lang="ja-JP" altLang="en-US" sz="1000" dirty="0">
                        <a:latin typeface="+mn-ea"/>
                        <a:ea typeface="+mn-ea"/>
                      </a:endParaRPr>
                    </a:p>
                  </a:txBody>
                  <a:tcPr anchor="ctr"/>
                </a:tc>
                <a:tc>
                  <a:txBody>
                    <a:bodyPr/>
                    <a:lstStyle/>
                    <a:p>
                      <a:r>
                        <a:rPr kumimoji="1" lang="ja-JP" altLang="en-US" sz="1000" dirty="0" smtClean="0">
                          <a:latin typeface="+mn-ea"/>
                          <a:ea typeface="+mn-ea"/>
                        </a:rPr>
                        <a:t>説明</a:t>
                      </a:r>
                      <a:endParaRPr kumimoji="1" lang="ja-JP" altLang="en-US" sz="1000" dirty="0">
                        <a:latin typeface="+mn-ea"/>
                        <a:ea typeface="+mn-ea"/>
                      </a:endParaRPr>
                    </a:p>
                  </a:txBody>
                  <a:tcPr anchor="ctr"/>
                </a:tc>
                <a:extLst>
                  <a:ext uri="{0D108BD9-81ED-4DB2-BD59-A6C34878D82A}">
                    <a16:rowId xmlns:a16="http://schemas.microsoft.com/office/drawing/2014/main" val="2385328707"/>
                  </a:ext>
                </a:extLst>
              </a:tr>
              <a:tr h="0">
                <a:tc>
                  <a:txBody>
                    <a:bodyPr/>
                    <a:lstStyle/>
                    <a:p>
                      <a:endParaRPr lang="ja-JP" altLang="en-US" dirty="0"/>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173902136"/>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096269411"/>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4067048256"/>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124642411"/>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3748764421"/>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744935530"/>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1582838755"/>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197159713"/>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3610915078"/>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143589658"/>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4174273556"/>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348503470"/>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583816921"/>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366166453"/>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372660607"/>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1821317333"/>
                  </a:ext>
                </a:extLst>
              </a:tr>
              <a:tr h="0">
                <a:tc>
                  <a:txBody>
                    <a:bodyPr/>
                    <a:lstStyle/>
                    <a:p>
                      <a:endParaRPr lang="ja-JP" altLang="en-US"/>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159153460"/>
                  </a:ext>
                </a:extLst>
              </a:tr>
              <a:tr h="0">
                <a:tc>
                  <a:txBody>
                    <a:bodyPr/>
                    <a:lstStyle/>
                    <a:p>
                      <a:endParaRPr lang="ja-JP" altLang="en-US" dirty="0"/>
                    </a:p>
                  </a:txBody>
                  <a:tcPr marL="36000" marR="36000" marT="36000" marB="36000" anchor="ctr"/>
                </a:tc>
                <a:tc>
                  <a:txBody>
                    <a:bodyPr/>
                    <a:lstStyle/>
                    <a:p>
                      <a:pPr algn="l"/>
                      <a:endParaRPr kumimoji="1" lang="ja-JP" altLang="en-US" sz="1000" dirty="0">
                        <a:latin typeface="+mn-ea"/>
                        <a:ea typeface="+mn-ea"/>
                      </a:endParaRPr>
                    </a:p>
                  </a:txBody>
                  <a:tcPr marL="36000" marR="36000" marT="36000" marB="36000"/>
                </a:tc>
                <a:extLst>
                  <a:ext uri="{0D108BD9-81ED-4DB2-BD59-A6C34878D82A}">
                    <a16:rowId xmlns:a16="http://schemas.microsoft.com/office/drawing/2014/main" val="2955790334"/>
                  </a:ext>
                </a:extLst>
              </a:tr>
            </a:tbl>
          </a:graphicData>
        </a:graphic>
      </p:graphicFrame>
      <p:sp>
        <p:nvSpPr>
          <p:cNvPr id="131" name="テキスト ボックス 130"/>
          <p:cNvSpPr txBox="1"/>
          <p:nvPr/>
        </p:nvSpPr>
        <p:spPr>
          <a:xfrm>
            <a:off x="13012718" y="5185361"/>
            <a:ext cx="2441694" cy="338554"/>
          </a:xfrm>
          <a:prstGeom prst="rect">
            <a:avLst/>
          </a:prstGeom>
          <a:solidFill>
            <a:srgbClr val="FFC000"/>
          </a:solidFill>
        </p:spPr>
        <p:txBody>
          <a:bodyPr wrap="none" rtlCol="0">
            <a:spAutoFit/>
          </a:bodyPr>
          <a:lstStyle/>
          <a:p>
            <a:r>
              <a:rPr lang="ja-JP" altLang="en-US" sz="1600" dirty="0" smtClean="0">
                <a:latin typeface="游ゴシック" panose="020B0400000000000000" pitchFamily="50" charset="-128"/>
                <a:ea typeface="游ゴシック" panose="020B0400000000000000" pitchFamily="50" charset="-128"/>
              </a:rPr>
              <a:t>実現手段及び対策まとめ</a:t>
            </a:r>
            <a:endParaRPr lang="en-US" altLang="ja-JP" sz="1600" dirty="0">
              <a:latin typeface="游ゴシック" panose="020B0400000000000000" pitchFamily="50" charset="-128"/>
              <a:ea typeface="游ゴシック" panose="020B0400000000000000" pitchFamily="50" charset="-128"/>
            </a:endParaRPr>
          </a:p>
        </p:txBody>
      </p:sp>
      <p:sp>
        <p:nvSpPr>
          <p:cNvPr id="110" name="テキスト ボックス 109"/>
          <p:cNvSpPr txBox="1"/>
          <p:nvPr/>
        </p:nvSpPr>
        <p:spPr>
          <a:xfrm>
            <a:off x="33494" y="4760055"/>
            <a:ext cx="1005403" cy="338554"/>
          </a:xfrm>
          <a:prstGeom prst="rect">
            <a:avLst/>
          </a:prstGeom>
          <a:solidFill>
            <a:srgbClr val="FFC000"/>
          </a:solidFill>
        </p:spPr>
        <p:txBody>
          <a:bodyPr wrap="none" rtlCol="0">
            <a:spAutoFit/>
          </a:bodyPr>
          <a:lstStyle/>
          <a:p>
            <a:r>
              <a:rPr lang="ja-JP" altLang="en-US" sz="1600" dirty="0" smtClean="0">
                <a:latin typeface="游ゴシック" panose="020B0400000000000000" pitchFamily="50" charset="-128"/>
                <a:ea typeface="游ゴシック" panose="020B0400000000000000" pitchFamily="50" charset="-128"/>
              </a:rPr>
              <a:t>要求</a:t>
            </a:r>
            <a:r>
              <a:rPr lang="ja-JP" altLang="en-US" sz="1600" dirty="0">
                <a:latin typeface="游ゴシック" panose="020B0400000000000000" pitchFamily="50" charset="-128"/>
                <a:ea typeface="游ゴシック" panose="020B0400000000000000" pitchFamily="50" charset="-128"/>
              </a:rPr>
              <a:t>分析</a:t>
            </a:r>
            <a:endParaRPr lang="en-US" altLang="ja-JP" sz="1600" dirty="0">
              <a:latin typeface="游ゴシック" panose="020B0400000000000000" pitchFamily="50" charset="-128"/>
              <a:ea typeface="游ゴシック" panose="020B0400000000000000" pitchFamily="50" charset="-128"/>
            </a:endParaRPr>
          </a:p>
        </p:txBody>
      </p:sp>
      <p:pic>
        <p:nvPicPr>
          <p:cNvPr id="133" name="図 132"/>
          <p:cNvPicPr>
            <a:picLocks noChangeAspect="1"/>
          </p:cNvPicPr>
          <p:nvPr/>
        </p:nvPicPr>
        <p:blipFill>
          <a:blip r:embed="rId9"/>
          <a:stretch>
            <a:fillRect/>
          </a:stretch>
        </p:blipFill>
        <p:spPr>
          <a:xfrm>
            <a:off x="13012718" y="1616599"/>
            <a:ext cx="2620350" cy="2528787"/>
          </a:xfrm>
          <a:prstGeom prst="rect">
            <a:avLst/>
          </a:prstGeom>
          <a:solidFill>
            <a:schemeClr val="bg1"/>
          </a:solidFill>
        </p:spPr>
      </p:pic>
      <p:sp>
        <p:nvSpPr>
          <p:cNvPr id="134" name="正方形/長方形 133"/>
          <p:cNvSpPr/>
          <p:nvPr/>
        </p:nvSpPr>
        <p:spPr>
          <a:xfrm>
            <a:off x="12921559" y="1108621"/>
            <a:ext cx="3485103" cy="481750"/>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付録　トリガ</a:t>
            </a:r>
            <a:r>
              <a:rPr kumimoji="1" lang="en-US" altLang="ja-JP" sz="1100" dirty="0" smtClean="0"/>
              <a:t>3</a:t>
            </a:r>
            <a:r>
              <a:rPr kumimoji="1" lang="ja-JP" altLang="en-US" sz="1100" dirty="0" err="1" smtClean="0"/>
              <a:t>つの</a:t>
            </a:r>
            <a:r>
              <a:rPr kumimoji="1" lang="ja-JP" altLang="en-US" sz="1100" dirty="0" smtClean="0"/>
              <a:t>パターン</a:t>
            </a:r>
            <a:endParaRPr kumimoji="1" lang="en-US" altLang="ja-JP" sz="1100" dirty="0" smtClean="0"/>
          </a:p>
          <a:p>
            <a:pPr algn="ctr"/>
            <a:r>
              <a:rPr kumimoji="1" lang="ja-JP" altLang="en-US" sz="1100" dirty="0" smtClean="0"/>
              <a:t>もとはエクセルファイル</a:t>
            </a:r>
            <a:endParaRPr kumimoji="1" lang="ja-JP" altLang="en-US" sz="1100" dirty="0"/>
          </a:p>
        </p:txBody>
      </p:sp>
      <p:sp>
        <p:nvSpPr>
          <p:cNvPr id="9" name="楕円 8"/>
          <p:cNvSpPr/>
          <p:nvPr/>
        </p:nvSpPr>
        <p:spPr>
          <a:xfrm>
            <a:off x="12048001" y="2261948"/>
            <a:ext cx="197314" cy="197314"/>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smtClean="0">
                <a:solidFill>
                  <a:schemeClr val="tx1"/>
                </a:solidFill>
                <a:latin typeface="+mn-ea"/>
              </a:rPr>
              <a:t>11</a:t>
            </a:r>
            <a:endParaRPr kumimoji="1" lang="ja-JP" altLang="en-US" sz="1050" dirty="0">
              <a:solidFill>
                <a:schemeClr val="tx1"/>
              </a:solidFill>
              <a:latin typeface="+mn-ea"/>
            </a:endParaRPr>
          </a:p>
        </p:txBody>
      </p:sp>
      <p:sp>
        <p:nvSpPr>
          <p:cNvPr id="65" name="正方形/長方形 64"/>
          <p:cNvSpPr/>
          <p:nvPr/>
        </p:nvSpPr>
        <p:spPr>
          <a:xfrm>
            <a:off x="6646151" y="3646938"/>
            <a:ext cx="1817640" cy="954107"/>
          </a:xfrm>
          <a:prstGeom prst="rect">
            <a:avLst/>
          </a:prstGeom>
          <a:ln>
            <a:noFill/>
          </a:ln>
        </p:spPr>
        <p:txBody>
          <a:bodyPr wrap="square">
            <a:spAutoFit/>
          </a:bodyPr>
          <a:lstStyle/>
          <a:p>
            <a:r>
              <a:rPr lang="ja-JP" altLang="en-US" sz="700" dirty="0" smtClean="0">
                <a:latin typeface="游ゴシック" panose="020B0400000000000000" pitchFamily="50" charset="-128"/>
                <a:ea typeface="游ゴシック" panose="020B0400000000000000" pitchFamily="50" charset="-128"/>
              </a:rPr>
              <a:t>画像の差分抽出のため、基本系列</a:t>
            </a:r>
            <a:r>
              <a:rPr lang="en-US" altLang="ja-JP" sz="700" dirty="0" smtClean="0">
                <a:latin typeface="游ゴシック" panose="020B0400000000000000" pitchFamily="50" charset="-128"/>
                <a:ea typeface="游ゴシック" panose="020B0400000000000000" pitchFamily="50" charset="-128"/>
              </a:rPr>
              <a:t>7,9</a:t>
            </a:r>
            <a:r>
              <a:rPr lang="ja-JP" altLang="en-US" sz="700" dirty="0" smtClean="0">
                <a:latin typeface="游ゴシック" panose="020B0400000000000000" pitchFamily="50" charset="-128"/>
                <a:ea typeface="游ゴシック" panose="020B0400000000000000" pitchFamily="50" charset="-128"/>
              </a:rPr>
              <a:t>で画像を取得している。</a:t>
            </a:r>
            <a:r>
              <a:rPr lang="en-US" altLang="ja-JP" sz="700" dirty="0" smtClean="0">
                <a:latin typeface="游ゴシック" panose="020B0400000000000000" pitchFamily="50" charset="-128"/>
                <a:ea typeface="游ゴシック" panose="020B0400000000000000" pitchFamily="50" charset="-128"/>
              </a:rPr>
              <a:t>1</a:t>
            </a:r>
            <a:r>
              <a:rPr lang="ja-JP" altLang="en-US" sz="700" dirty="0" smtClean="0">
                <a:latin typeface="游ゴシック" panose="020B0400000000000000" pitchFamily="50" charset="-128"/>
                <a:ea typeface="游ゴシック" panose="020B0400000000000000" pitchFamily="50" charset="-128"/>
              </a:rPr>
              <a:t>枚目はブロックなしの状態を撮影。</a:t>
            </a:r>
            <a:r>
              <a:rPr lang="en-US" altLang="ja-JP" sz="700" dirty="0" smtClean="0">
                <a:latin typeface="游ゴシック" panose="020B0400000000000000" pitchFamily="50" charset="-128"/>
                <a:ea typeface="游ゴシック" panose="020B0400000000000000" pitchFamily="50" charset="-128"/>
              </a:rPr>
              <a:t>2</a:t>
            </a:r>
            <a:r>
              <a:rPr lang="ja-JP" altLang="en-US" sz="700" dirty="0" smtClean="0">
                <a:latin typeface="游ゴシック" panose="020B0400000000000000" pitchFamily="50" charset="-128"/>
                <a:ea typeface="游ゴシック" panose="020B0400000000000000" pitchFamily="50" charset="-128"/>
              </a:rPr>
              <a:t>枚目は競技準備以降に撮影し、ブロックの設置状態を撮影する。</a:t>
            </a:r>
            <a:r>
              <a:rPr lang="en-US" altLang="ja-JP" sz="700" dirty="0" smtClean="0">
                <a:latin typeface="游ゴシック" panose="020B0400000000000000" pitchFamily="50" charset="-128"/>
                <a:ea typeface="游ゴシック" panose="020B0400000000000000" pitchFamily="50" charset="-128"/>
              </a:rPr>
              <a:t>2</a:t>
            </a:r>
            <a:r>
              <a:rPr lang="ja-JP" altLang="en-US" sz="700" dirty="0" smtClean="0">
                <a:latin typeface="游ゴシック" panose="020B0400000000000000" pitchFamily="50" charset="-128"/>
                <a:ea typeface="游ゴシック" panose="020B0400000000000000" pitchFamily="50" charset="-128"/>
              </a:rPr>
              <a:t>枚目はブロック設置後の最初のトリガーで実施し、時限等は使用せず、確実に設置が終わっているタイミングでスタータの意思で撮影する。</a:t>
            </a:r>
            <a:endParaRPr lang="en-US" altLang="ja-JP" sz="700" dirty="0" smtClean="0">
              <a:latin typeface="游ゴシック" panose="020B0400000000000000" pitchFamily="50" charset="-128"/>
              <a:ea typeface="游ゴシック" panose="020B0400000000000000" pitchFamily="50" charset="-128"/>
            </a:endParaRPr>
          </a:p>
        </p:txBody>
      </p:sp>
      <p:sp>
        <p:nvSpPr>
          <p:cNvPr id="129" name="正方形/長方形 128"/>
          <p:cNvSpPr/>
          <p:nvPr/>
        </p:nvSpPr>
        <p:spPr>
          <a:xfrm>
            <a:off x="275643" y="8185845"/>
            <a:ext cx="2478858" cy="369332"/>
          </a:xfrm>
          <a:prstGeom prst="rect">
            <a:avLst/>
          </a:prstGeom>
          <a:ln>
            <a:noFill/>
          </a:ln>
        </p:spPr>
        <p:txBody>
          <a:bodyPr wrap="square">
            <a:spAutoFit/>
          </a:bodyPr>
          <a:lstStyle/>
          <a:p>
            <a:r>
              <a:rPr lang="ja-JP" altLang="en-US" sz="900" dirty="0" smtClean="0">
                <a:latin typeface="游ゴシック" panose="020B0400000000000000" pitchFamily="50" charset="-128"/>
                <a:ea typeface="游ゴシック" panose="020B0400000000000000" pitchFamily="50" charset="-128"/>
              </a:rPr>
              <a:t>要求図の可読性を上げるために、本資料では以下のような凡例を用いた。</a:t>
            </a:r>
            <a:endParaRPr lang="en-US" altLang="ja-JP" sz="900" dirty="0" smtClean="0">
              <a:latin typeface="游ゴシック" panose="020B0400000000000000" pitchFamily="50" charset="-128"/>
              <a:ea typeface="游ゴシック" panose="020B0400000000000000" pitchFamily="50" charset="-128"/>
            </a:endParaRPr>
          </a:p>
        </p:txBody>
      </p:sp>
      <p:sp>
        <p:nvSpPr>
          <p:cNvPr id="122" name="正方形/長方形 121"/>
          <p:cNvSpPr/>
          <p:nvPr/>
        </p:nvSpPr>
        <p:spPr>
          <a:xfrm>
            <a:off x="117567" y="7959885"/>
            <a:ext cx="5091495" cy="1562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5" name="正方形/長方形 114"/>
          <p:cNvSpPr/>
          <p:nvPr/>
        </p:nvSpPr>
        <p:spPr>
          <a:xfrm>
            <a:off x="214302" y="8010302"/>
            <a:ext cx="2187193" cy="246221"/>
          </a:xfrm>
          <a:prstGeom prst="rect">
            <a:avLst/>
          </a:prstGeom>
          <a:ln>
            <a:noFill/>
          </a:ln>
        </p:spPr>
        <p:txBody>
          <a:bodyPr wrap="square">
            <a:spAutoFit/>
          </a:bodyPr>
          <a:lstStyle/>
          <a:p>
            <a:r>
              <a:rPr lang="ja-JP" altLang="en-US" sz="1000" b="1" dirty="0" smtClean="0">
                <a:latin typeface="游ゴシック" panose="020B0400000000000000" pitchFamily="50" charset="-128"/>
                <a:ea typeface="游ゴシック" panose="020B0400000000000000" pitchFamily="50" charset="-128"/>
              </a:rPr>
              <a:t>凡例の説明</a:t>
            </a:r>
            <a:endParaRPr lang="en-US" altLang="ja-JP" sz="1000" b="1" dirty="0" smtClean="0">
              <a:latin typeface="游ゴシック" panose="020B0400000000000000" pitchFamily="50" charset="-128"/>
              <a:ea typeface="游ゴシック" panose="020B0400000000000000" pitchFamily="50" charset="-128"/>
            </a:endParaRPr>
          </a:p>
        </p:txBody>
      </p:sp>
      <p:pic>
        <p:nvPicPr>
          <p:cNvPr id="24" name="図 23"/>
          <p:cNvPicPr>
            <a:picLocks noChangeAspect="1"/>
          </p:cNvPicPr>
          <p:nvPr/>
        </p:nvPicPr>
        <p:blipFill>
          <a:blip r:embed="rId10"/>
          <a:stretch>
            <a:fillRect/>
          </a:stretch>
        </p:blipFill>
        <p:spPr>
          <a:xfrm>
            <a:off x="2531244" y="8465636"/>
            <a:ext cx="1054548" cy="432000"/>
          </a:xfrm>
          <a:prstGeom prst="rect">
            <a:avLst/>
          </a:prstGeom>
        </p:spPr>
      </p:pic>
      <p:sp>
        <p:nvSpPr>
          <p:cNvPr id="30" name="テキスト ボックス 29"/>
          <p:cNvSpPr txBox="1"/>
          <p:nvPr/>
        </p:nvSpPr>
        <p:spPr>
          <a:xfrm>
            <a:off x="1026647" y="4793506"/>
            <a:ext cx="8802410" cy="253916"/>
          </a:xfrm>
          <a:prstGeom prst="rect">
            <a:avLst/>
          </a:prstGeom>
          <a:noFill/>
        </p:spPr>
        <p:txBody>
          <a:bodyPr wrap="none" rtlCol="0">
            <a:spAutoFit/>
          </a:bodyPr>
          <a:lstStyle/>
          <a:p>
            <a:r>
              <a:rPr kumimoji="1" lang="ja-JP" altLang="en-US" sz="1050" dirty="0" smtClean="0"/>
              <a:t>開発目標達成に向けて走行エリア、ブロック並べエリア、直角駐車エリアそれぞれの要求分析を行い、機能要求、非機能要求の抽出を行った。</a:t>
            </a:r>
            <a:endParaRPr kumimoji="1" lang="ja-JP" altLang="en-US" sz="1050" dirty="0"/>
          </a:p>
        </p:txBody>
      </p:sp>
      <p:sp>
        <p:nvSpPr>
          <p:cNvPr id="59" name="正方形/長方形 58"/>
          <p:cNvSpPr/>
          <p:nvPr/>
        </p:nvSpPr>
        <p:spPr>
          <a:xfrm>
            <a:off x="0" y="0"/>
            <a:ext cx="12801600" cy="548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dirty="0"/>
          </a:p>
        </p:txBody>
      </p:sp>
      <p:sp>
        <p:nvSpPr>
          <p:cNvPr id="60" name="テキスト ボックス 59"/>
          <p:cNvSpPr txBox="1"/>
          <p:nvPr/>
        </p:nvSpPr>
        <p:spPr>
          <a:xfrm>
            <a:off x="117567" y="25420"/>
            <a:ext cx="2103121" cy="523220"/>
          </a:xfrm>
          <a:prstGeom prst="rect">
            <a:avLst/>
          </a:prstGeom>
          <a:noFill/>
        </p:spPr>
        <p:txBody>
          <a:bodyPr wrap="square" rtlCol="0">
            <a:spAutoFit/>
          </a:bodyPr>
          <a:lstStyle/>
          <a:p>
            <a:r>
              <a:rPr kumimoji="1" lang="ja-JP" altLang="en-US" sz="2800" dirty="0" smtClean="0"/>
              <a:t>要求モデル</a:t>
            </a:r>
            <a:endParaRPr kumimoji="1" lang="ja-JP" altLang="en-US" sz="2800" dirty="0"/>
          </a:p>
        </p:txBody>
      </p:sp>
      <p:sp>
        <p:nvSpPr>
          <p:cNvPr id="61" name="正方形/長方形 60"/>
          <p:cNvSpPr/>
          <p:nvPr/>
        </p:nvSpPr>
        <p:spPr>
          <a:xfrm>
            <a:off x="11318080" y="50442"/>
            <a:ext cx="1410066" cy="523220"/>
          </a:xfrm>
          <a:prstGeom prst="rect">
            <a:avLst/>
          </a:prstGeom>
        </p:spPr>
        <p:txBody>
          <a:bodyPr wrap="none">
            <a:spAutoFit/>
          </a:bodyPr>
          <a:lstStyle/>
          <a:p>
            <a:pPr lvl="0" defTabSz="1279525" fontAlgn="base">
              <a:spcBef>
                <a:spcPct val="0"/>
              </a:spcBef>
              <a:spcAft>
                <a:spcPct val="0"/>
              </a:spcAft>
              <a:defRPr/>
            </a:pPr>
            <a:r>
              <a:rPr kumimoji="1" lang="en-US" altLang="ja-JP" sz="2800" i="1" dirty="0" err="1">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rPr>
              <a:t>SaW.A.T</a:t>
            </a:r>
            <a:endParaRPr kumimoji="1" lang="en-US" altLang="ja-JP" sz="2800" i="1" dirty="0">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endParaRPr>
          </a:p>
        </p:txBody>
      </p:sp>
      <p:graphicFrame>
        <p:nvGraphicFramePr>
          <p:cNvPr id="67" name="表 66"/>
          <p:cNvGraphicFramePr>
            <a:graphicFrameLocks noGrp="1"/>
          </p:cNvGraphicFramePr>
          <p:nvPr>
            <p:extLst>
              <p:ext uri="{D42A27DB-BD31-4B8C-83A1-F6EECF244321}">
                <p14:modId xmlns:p14="http://schemas.microsoft.com/office/powerpoint/2010/main" val="1659716834"/>
              </p:ext>
            </p:extLst>
          </p:nvPr>
        </p:nvGraphicFramePr>
        <p:xfrm>
          <a:off x="8715358" y="3587553"/>
          <a:ext cx="4012716" cy="1160880"/>
        </p:xfrm>
        <a:graphic>
          <a:graphicData uri="http://schemas.openxmlformats.org/drawingml/2006/table">
            <a:tbl>
              <a:tblPr firstRow="1" bandRow="1">
                <a:tableStyleId>{5C22544A-7EE6-4342-B048-85BDC9FD1C3A}</a:tableStyleId>
              </a:tblPr>
              <a:tblGrid>
                <a:gridCol w="965780">
                  <a:extLst>
                    <a:ext uri="{9D8B030D-6E8A-4147-A177-3AD203B41FA5}">
                      <a16:colId xmlns:a16="http://schemas.microsoft.com/office/drawing/2014/main" val="3770100469"/>
                    </a:ext>
                  </a:extLst>
                </a:gridCol>
                <a:gridCol w="3046936">
                  <a:extLst>
                    <a:ext uri="{9D8B030D-6E8A-4147-A177-3AD203B41FA5}">
                      <a16:colId xmlns:a16="http://schemas.microsoft.com/office/drawing/2014/main" val="3601606372"/>
                    </a:ext>
                  </a:extLst>
                </a:gridCol>
              </a:tblGrid>
              <a:tr h="179184">
                <a:tc>
                  <a:txBody>
                    <a:bodyPr/>
                    <a:lstStyle/>
                    <a:p>
                      <a:r>
                        <a:rPr kumimoji="1" lang="ja-JP" altLang="en-US" sz="800" dirty="0" smtClean="0">
                          <a:latin typeface="+mn-ea"/>
                          <a:ea typeface="+mn-ea"/>
                        </a:rPr>
                        <a:t>競技</a:t>
                      </a:r>
                      <a:endParaRPr kumimoji="1" lang="ja-JP" altLang="en-US" sz="800" dirty="0">
                        <a:latin typeface="+mn-ea"/>
                        <a:ea typeface="+mn-ea"/>
                      </a:endParaRPr>
                    </a:p>
                  </a:txBody>
                  <a:tcPr anchor="ctr"/>
                </a:tc>
                <a:tc>
                  <a:txBody>
                    <a:bodyPr/>
                    <a:lstStyle/>
                    <a:p>
                      <a:r>
                        <a:rPr kumimoji="1" lang="ja-JP" altLang="en-US" sz="800" dirty="0" smtClean="0">
                          <a:latin typeface="+mn-ea"/>
                          <a:ea typeface="+mn-ea"/>
                        </a:rPr>
                        <a:t>開始条件・終了条件</a:t>
                      </a:r>
                      <a:endParaRPr kumimoji="1" lang="ja-JP" altLang="en-US" sz="800" dirty="0">
                        <a:latin typeface="+mn-ea"/>
                        <a:ea typeface="+mn-ea"/>
                      </a:endParaRPr>
                    </a:p>
                  </a:txBody>
                  <a:tcPr anchor="ctr"/>
                </a:tc>
                <a:extLst>
                  <a:ext uri="{0D108BD9-81ED-4DB2-BD59-A6C34878D82A}">
                    <a16:rowId xmlns:a16="http://schemas.microsoft.com/office/drawing/2014/main" val="2385328707"/>
                  </a:ext>
                </a:extLst>
              </a:tr>
              <a:tr h="162858">
                <a:tc>
                  <a:txBody>
                    <a:bodyPr/>
                    <a:lstStyle/>
                    <a:p>
                      <a:r>
                        <a:rPr kumimoji="1" lang="ja-JP" altLang="en-US" sz="800" dirty="0" smtClean="0">
                          <a:latin typeface="+mn-ea"/>
                          <a:ea typeface="+mn-ea"/>
                        </a:rPr>
                        <a:t>走行</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開始 </a:t>
                      </a:r>
                      <a:r>
                        <a:rPr kumimoji="1" lang="en-US" altLang="ja-JP" sz="800" dirty="0" smtClean="0">
                          <a:latin typeface="+mn-ea"/>
                          <a:ea typeface="+mn-ea"/>
                        </a:rPr>
                        <a:t>: </a:t>
                      </a:r>
                      <a:r>
                        <a:rPr kumimoji="1" lang="ja-JP" altLang="en-US" sz="800" dirty="0" smtClean="0">
                          <a:latin typeface="+mn-ea"/>
                          <a:ea typeface="+mn-ea"/>
                        </a:rPr>
                        <a:t>スタートラインの通過</a:t>
                      </a:r>
                      <a:endParaRPr kumimoji="1" lang="en-US" altLang="ja-JP" sz="800" dirty="0" smtClean="0">
                        <a:latin typeface="+mn-ea"/>
                        <a:ea typeface="+mn-ea"/>
                      </a:endParaRPr>
                    </a:p>
                    <a:p>
                      <a:pPr algn="l"/>
                      <a:r>
                        <a:rPr kumimoji="1" lang="ja-JP" altLang="en-US" sz="800" dirty="0" smtClean="0">
                          <a:latin typeface="+mn-ea"/>
                          <a:ea typeface="+mn-ea"/>
                        </a:rPr>
                        <a:t>終了</a:t>
                      </a:r>
                      <a:r>
                        <a:rPr kumimoji="1" lang="ja-JP" altLang="en-US" sz="800" baseline="0" dirty="0" smtClean="0">
                          <a:latin typeface="+mn-ea"/>
                          <a:ea typeface="+mn-ea"/>
                        </a:rPr>
                        <a:t> </a:t>
                      </a:r>
                      <a:r>
                        <a:rPr kumimoji="1" lang="en-US" altLang="ja-JP" sz="800" baseline="0" dirty="0" smtClean="0">
                          <a:latin typeface="+mn-ea"/>
                          <a:ea typeface="+mn-ea"/>
                        </a:rPr>
                        <a:t>: CB</a:t>
                      </a:r>
                      <a:r>
                        <a:rPr kumimoji="1" lang="ja-JP" altLang="en-US" sz="800" baseline="0" dirty="0" smtClean="0">
                          <a:latin typeface="+mn-ea"/>
                          <a:ea typeface="+mn-ea"/>
                        </a:rPr>
                        <a:t>置き場</a:t>
                      </a:r>
                      <a:r>
                        <a:rPr kumimoji="1" lang="en-US" altLang="ja-JP" sz="800" baseline="0" dirty="0" smtClean="0">
                          <a:latin typeface="+mn-ea"/>
                          <a:ea typeface="+mn-ea"/>
                        </a:rPr>
                        <a:t>8</a:t>
                      </a:r>
                      <a:r>
                        <a:rPr kumimoji="1" lang="ja-JP" altLang="en-US" sz="800" baseline="0" dirty="0" smtClean="0">
                          <a:latin typeface="+mn-ea"/>
                          <a:ea typeface="+mn-ea"/>
                        </a:rPr>
                        <a:t>の通過</a:t>
                      </a:r>
                      <a:endParaRPr kumimoji="1" lang="ja-JP" altLang="en-US" sz="800" dirty="0">
                        <a:latin typeface="+mn-ea"/>
                        <a:ea typeface="+mn-ea"/>
                      </a:endParaRPr>
                    </a:p>
                  </a:txBody>
                  <a:tcPr marL="36000" marR="36000" marT="36000" marB="36000"/>
                </a:tc>
                <a:extLst>
                  <a:ext uri="{0D108BD9-81ED-4DB2-BD59-A6C34878D82A}">
                    <a16:rowId xmlns:a16="http://schemas.microsoft.com/office/drawing/2014/main" val="2173902136"/>
                  </a:ext>
                </a:extLst>
              </a:tr>
              <a:tr h="162858">
                <a:tc>
                  <a:txBody>
                    <a:bodyPr/>
                    <a:lstStyle/>
                    <a:p>
                      <a:r>
                        <a:rPr kumimoji="1" lang="ja-JP" altLang="en-US" sz="800" dirty="0" smtClean="0">
                          <a:latin typeface="+mn-ea"/>
                          <a:ea typeface="+mn-ea"/>
                        </a:rPr>
                        <a:t>ブロック並べ</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開始 </a:t>
                      </a:r>
                      <a:r>
                        <a:rPr kumimoji="1" lang="en-US" altLang="ja-JP" sz="800" dirty="0" smtClean="0">
                          <a:latin typeface="+mn-ea"/>
                          <a:ea typeface="+mn-ea"/>
                        </a:rPr>
                        <a:t>: </a:t>
                      </a:r>
                      <a:r>
                        <a:rPr kumimoji="1" lang="ja-JP" altLang="en-US" sz="800" dirty="0" smtClean="0">
                          <a:latin typeface="+mn-ea"/>
                          <a:ea typeface="+mn-ea"/>
                        </a:rPr>
                        <a:t>走行エリアの終了</a:t>
                      </a:r>
                      <a:endParaRPr kumimoji="1" lang="en-US" altLang="ja-JP" sz="800" dirty="0" smtClean="0">
                        <a:latin typeface="+mn-ea"/>
                        <a:ea typeface="+mn-ea"/>
                      </a:endParaRPr>
                    </a:p>
                    <a:p>
                      <a:pPr algn="l"/>
                      <a:r>
                        <a:rPr kumimoji="1" lang="ja-JP" altLang="en-US" sz="800" dirty="0" smtClean="0">
                          <a:latin typeface="+mn-ea"/>
                          <a:ea typeface="+mn-ea"/>
                        </a:rPr>
                        <a:t>終了 </a:t>
                      </a:r>
                      <a:r>
                        <a:rPr kumimoji="1" lang="en-US" altLang="ja-JP" sz="800" dirty="0" smtClean="0">
                          <a:latin typeface="+mn-ea"/>
                          <a:ea typeface="+mn-ea"/>
                        </a:rPr>
                        <a:t>:</a:t>
                      </a:r>
                      <a:r>
                        <a:rPr kumimoji="1" lang="en-US" altLang="ja-JP" sz="800" baseline="0" dirty="0" smtClean="0">
                          <a:latin typeface="+mn-ea"/>
                          <a:ea typeface="+mn-ea"/>
                        </a:rPr>
                        <a:t>  CB</a:t>
                      </a:r>
                      <a:r>
                        <a:rPr kumimoji="1" lang="ja-JP" altLang="en-US" sz="800" baseline="0" dirty="0" smtClean="0">
                          <a:latin typeface="+mn-ea"/>
                          <a:ea typeface="+mn-ea"/>
                        </a:rPr>
                        <a:t>置き場</a:t>
                      </a:r>
                      <a:r>
                        <a:rPr kumimoji="1" lang="en-US" altLang="ja-JP" sz="800" baseline="0" dirty="0" smtClean="0">
                          <a:latin typeface="+mn-ea"/>
                          <a:ea typeface="+mn-ea"/>
                        </a:rPr>
                        <a:t>11</a:t>
                      </a:r>
                      <a:r>
                        <a:rPr kumimoji="1" lang="ja-JP" altLang="en-US" sz="800" baseline="0" dirty="0" smtClean="0">
                          <a:latin typeface="+mn-ea"/>
                          <a:ea typeface="+mn-ea"/>
                        </a:rPr>
                        <a:t>の通過及び直角駐車エリアに向いていること</a:t>
                      </a:r>
                      <a:endParaRPr kumimoji="1" lang="ja-JP" altLang="en-US" sz="800" dirty="0">
                        <a:latin typeface="+mn-ea"/>
                        <a:ea typeface="+mn-ea"/>
                      </a:endParaRPr>
                    </a:p>
                  </a:txBody>
                  <a:tcPr marL="36000" marR="36000" marT="36000" marB="36000"/>
                </a:tc>
                <a:extLst>
                  <a:ext uri="{0D108BD9-81ED-4DB2-BD59-A6C34878D82A}">
                    <a16:rowId xmlns:a16="http://schemas.microsoft.com/office/drawing/2014/main" val="2096269411"/>
                  </a:ext>
                </a:extLst>
              </a:tr>
              <a:tr h="162858">
                <a:tc>
                  <a:txBody>
                    <a:bodyPr/>
                    <a:lstStyle/>
                    <a:p>
                      <a:r>
                        <a:rPr kumimoji="1" lang="ja-JP" altLang="en-US" sz="800" dirty="0" smtClean="0">
                          <a:latin typeface="+mn-ea"/>
                          <a:ea typeface="+mn-ea"/>
                        </a:rPr>
                        <a:t>直角駐車</a:t>
                      </a:r>
                      <a:endParaRPr kumimoji="1" lang="ja-JP" altLang="en-US" sz="800" dirty="0">
                        <a:latin typeface="+mn-ea"/>
                        <a:ea typeface="+mn-ea"/>
                      </a:endParaRPr>
                    </a:p>
                  </a:txBody>
                  <a:tcPr marL="36000" marR="36000" marT="36000" marB="36000" anchor="ctr"/>
                </a:tc>
                <a:tc>
                  <a:txBody>
                    <a:bodyPr/>
                    <a:lstStyle/>
                    <a:p>
                      <a:pPr algn="l"/>
                      <a:r>
                        <a:rPr kumimoji="1" lang="ja-JP" altLang="en-US" sz="800" dirty="0" smtClean="0">
                          <a:latin typeface="+mn-ea"/>
                          <a:ea typeface="+mn-ea"/>
                        </a:rPr>
                        <a:t>開始 </a:t>
                      </a:r>
                      <a:r>
                        <a:rPr kumimoji="1" lang="en-US" altLang="ja-JP" sz="800" dirty="0" smtClean="0">
                          <a:latin typeface="+mn-ea"/>
                          <a:ea typeface="+mn-ea"/>
                        </a:rPr>
                        <a:t>: </a:t>
                      </a:r>
                      <a:r>
                        <a:rPr kumimoji="1" lang="ja-JP" altLang="en-US" sz="800" dirty="0" smtClean="0">
                          <a:latin typeface="+mn-ea"/>
                          <a:ea typeface="+mn-ea"/>
                        </a:rPr>
                        <a:t>ブロックエリアの終了</a:t>
                      </a:r>
                      <a:endParaRPr kumimoji="1" lang="en-US" altLang="ja-JP" sz="800" dirty="0">
                        <a:latin typeface="+mn-ea"/>
                        <a:ea typeface="+mn-ea"/>
                      </a:endParaRPr>
                    </a:p>
                    <a:p>
                      <a:pPr algn="l"/>
                      <a:r>
                        <a:rPr kumimoji="1" lang="ja-JP" altLang="en-US" sz="800" dirty="0" smtClean="0">
                          <a:latin typeface="+mn-ea"/>
                          <a:ea typeface="+mn-ea"/>
                        </a:rPr>
                        <a:t>終了 </a:t>
                      </a:r>
                      <a:r>
                        <a:rPr kumimoji="1" lang="en-US" altLang="ja-JP" sz="800" dirty="0" smtClean="0">
                          <a:latin typeface="+mn-ea"/>
                          <a:ea typeface="+mn-ea"/>
                        </a:rPr>
                        <a:t>: </a:t>
                      </a:r>
                      <a:r>
                        <a:rPr kumimoji="1" lang="ja-JP" altLang="en-US" sz="800" dirty="0" smtClean="0">
                          <a:latin typeface="+mn-ea"/>
                          <a:ea typeface="+mn-ea"/>
                        </a:rPr>
                        <a:t>駐車位置で停止</a:t>
                      </a:r>
                      <a:endParaRPr kumimoji="1" lang="en-US" altLang="ja-JP" sz="800" dirty="0" smtClean="0">
                        <a:latin typeface="+mn-ea"/>
                        <a:ea typeface="+mn-ea"/>
                      </a:endParaRPr>
                    </a:p>
                  </a:txBody>
                  <a:tcPr marL="36000" marR="36000" marT="36000" marB="36000"/>
                </a:tc>
                <a:extLst>
                  <a:ext uri="{0D108BD9-81ED-4DB2-BD59-A6C34878D82A}">
                    <a16:rowId xmlns:a16="http://schemas.microsoft.com/office/drawing/2014/main" val="4067048256"/>
                  </a:ext>
                </a:extLst>
              </a:tr>
            </a:tbl>
          </a:graphicData>
        </a:graphic>
      </p:graphicFrame>
      <p:sp>
        <p:nvSpPr>
          <p:cNvPr id="69" name="楕円 68"/>
          <p:cNvSpPr/>
          <p:nvPr/>
        </p:nvSpPr>
        <p:spPr>
          <a:xfrm>
            <a:off x="10833203" y="2251256"/>
            <a:ext cx="197314" cy="197314"/>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smtClean="0">
                <a:solidFill>
                  <a:schemeClr val="tx1"/>
                </a:solidFill>
                <a:latin typeface="+mn-ea"/>
              </a:rPr>
              <a:t>8</a:t>
            </a:r>
            <a:endParaRPr kumimoji="1" lang="ja-JP" altLang="en-US" sz="1050" dirty="0">
              <a:solidFill>
                <a:schemeClr val="tx1"/>
              </a:solidFill>
              <a:latin typeface="+mn-ea"/>
            </a:endParaRPr>
          </a:p>
        </p:txBody>
      </p:sp>
      <p:cxnSp>
        <p:nvCxnSpPr>
          <p:cNvPr id="27" name="直線コネクタ 26"/>
          <p:cNvCxnSpPr>
            <a:endCxn id="69" idx="7"/>
          </p:cNvCxnSpPr>
          <p:nvPr/>
        </p:nvCxnSpPr>
        <p:spPr>
          <a:xfrm flipH="1">
            <a:off x="11001621" y="2184666"/>
            <a:ext cx="76804" cy="954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endCxn id="9" idx="1"/>
          </p:cNvCxnSpPr>
          <p:nvPr/>
        </p:nvCxnSpPr>
        <p:spPr>
          <a:xfrm>
            <a:off x="12011309" y="2153621"/>
            <a:ext cx="65588" cy="13722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pic>
        <p:nvPicPr>
          <p:cNvPr id="70" name="図 69"/>
          <p:cNvPicPr>
            <a:picLocks noChangeAspect="1"/>
          </p:cNvPicPr>
          <p:nvPr/>
        </p:nvPicPr>
        <p:blipFill rotWithShape="1">
          <a:blip r:embed="rId11">
            <a:clrChange>
              <a:clrFrom>
                <a:srgbClr val="FFFFFF"/>
              </a:clrFrom>
              <a:clrTo>
                <a:srgbClr val="FFFFFF">
                  <a:alpha val="0"/>
                </a:srgbClr>
              </a:clrTo>
            </a:clrChange>
          </a:blip>
          <a:srcRect l="24593" r="23307"/>
          <a:stretch/>
        </p:blipFill>
        <p:spPr>
          <a:xfrm rot="16200000">
            <a:off x="11885370" y="1974336"/>
            <a:ext cx="211841" cy="321808"/>
          </a:xfrm>
          <a:prstGeom prst="rect">
            <a:avLst/>
          </a:prstGeom>
        </p:spPr>
      </p:pic>
      <p:sp>
        <p:nvSpPr>
          <p:cNvPr id="38" name="右矢印 37"/>
          <p:cNvSpPr/>
          <p:nvPr/>
        </p:nvSpPr>
        <p:spPr>
          <a:xfrm>
            <a:off x="11974638" y="2094521"/>
            <a:ext cx="69995" cy="79207"/>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 name="図 72"/>
          <p:cNvPicPr>
            <a:picLocks noChangeAspect="1"/>
          </p:cNvPicPr>
          <p:nvPr/>
        </p:nvPicPr>
        <p:blipFill rotWithShape="1">
          <a:blip r:embed="rId12">
            <a:clrChange>
              <a:clrFrom>
                <a:srgbClr val="FFFFFF"/>
              </a:clrFrom>
              <a:clrTo>
                <a:srgbClr val="FFFFFF">
                  <a:alpha val="0"/>
                </a:srgbClr>
              </a:clrTo>
            </a:clrChange>
          </a:blip>
          <a:srcRect l="136"/>
          <a:stretch/>
        </p:blipFill>
        <p:spPr>
          <a:xfrm>
            <a:off x="30480" y="4974232"/>
            <a:ext cx="6343615" cy="2951597"/>
          </a:xfrm>
          <a:prstGeom prst="rect">
            <a:avLst/>
          </a:prstGeom>
        </p:spPr>
      </p:pic>
      <p:pic>
        <p:nvPicPr>
          <p:cNvPr id="74" name="図 73"/>
          <p:cNvPicPr>
            <a:picLocks noChangeAspect="1"/>
          </p:cNvPicPr>
          <p:nvPr/>
        </p:nvPicPr>
        <p:blipFill>
          <a:blip r:embed="rId13">
            <a:clrChange>
              <a:clrFrom>
                <a:srgbClr val="FFFFFF"/>
              </a:clrFrom>
              <a:clrTo>
                <a:srgbClr val="FFFFFF">
                  <a:alpha val="0"/>
                </a:srgbClr>
              </a:clrTo>
            </a:clrChange>
          </a:blip>
          <a:stretch>
            <a:fillRect/>
          </a:stretch>
        </p:blipFill>
        <p:spPr>
          <a:xfrm>
            <a:off x="6323042" y="4940176"/>
            <a:ext cx="6353979" cy="3011715"/>
          </a:xfrm>
          <a:prstGeom prst="rect">
            <a:avLst/>
          </a:prstGeom>
        </p:spPr>
      </p:pic>
      <p:pic>
        <p:nvPicPr>
          <p:cNvPr id="76" name="図 75"/>
          <p:cNvPicPr>
            <a:picLocks noChangeAspect="1"/>
          </p:cNvPicPr>
          <p:nvPr/>
        </p:nvPicPr>
        <p:blipFill>
          <a:blip r:embed="rId14">
            <a:clrChange>
              <a:clrFrom>
                <a:srgbClr val="FFFFFF"/>
              </a:clrFrom>
              <a:clrTo>
                <a:srgbClr val="FFFFFF">
                  <a:alpha val="0"/>
                </a:srgbClr>
              </a:clrTo>
            </a:clrChange>
          </a:blip>
          <a:stretch>
            <a:fillRect/>
          </a:stretch>
        </p:blipFill>
        <p:spPr>
          <a:xfrm>
            <a:off x="6799942" y="7834770"/>
            <a:ext cx="5259862" cy="1694744"/>
          </a:xfrm>
          <a:prstGeom prst="rect">
            <a:avLst/>
          </a:prstGeom>
        </p:spPr>
      </p:pic>
      <p:sp>
        <p:nvSpPr>
          <p:cNvPr id="89" name="正方形/長方形 88"/>
          <p:cNvSpPr/>
          <p:nvPr/>
        </p:nvSpPr>
        <p:spPr>
          <a:xfrm>
            <a:off x="8631623" y="3416106"/>
            <a:ext cx="2337091" cy="230832"/>
          </a:xfrm>
          <a:prstGeom prst="rect">
            <a:avLst/>
          </a:prstGeom>
          <a:ln>
            <a:noFill/>
          </a:ln>
        </p:spPr>
        <p:txBody>
          <a:bodyPr wrap="square">
            <a:spAutoFit/>
          </a:bodyPr>
          <a:lstStyle/>
          <a:p>
            <a:r>
              <a:rPr lang="ja-JP" altLang="en-US" sz="900" dirty="0" smtClean="0">
                <a:latin typeface="+mn-ea"/>
              </a:rPr>
              <a:t>表</a:t>
            </a:r>
            <a:r>
              <a:rPr lang="en-US" altLang="ja-JP" sz="900" dirty="0" smtClean="0">
                <a:latin typeface="+mn-ea"/>
              </a:rPr>
              <a:t>[</a:t>
            </a:r>
            <a:r>
              <a:rPr lang="ja-JP" altLang="en-US" sz="900" dirty="0">
                <a:latin typeface="+mn-ea"/>
              </a:rPr>
              <a:t>競技の開始条件と終了条件の定義</a:t>
            </a:r>
            <a:r>
              <a:rPr lang="en-US" altLang="ja-JP" sz="900" dirty="0">
                <a:latin typeface="+mn-ea"/>
              </a:rPr>
              <a:t>]</a:t>
            </a:r>
            <a:endParaRPr lang="en-US" altLang="ja-JP" sz="900" dirty="0" smtClean="0">
              <a:latin typeface="+mn-ea"/>
            </a:endParaRPr>
          </a:p>
        </p:txBody>
      </p:sp>
      <p:sp>
        <p:nvSpPr>
          <p:cNvPr id="90" name="テキスト ボックス 89"/>
          <p:cNvSpPr txBox="1"/>
          <p:nvPr/>
        </p:nvSpPr>
        <p:spPr>
          <a:xfrm>
            <a:off x="8631623" y="561748"/>
            <a:ext cx="3877985" cy="338554"/>
          </a:xfrm>
          <a:prstGeom prst="rect">
            <a:avLst/>
          </a:prstGeom>
          <a:solidFill>
            <a:srgbClr val="FFC000"/>
          </a:solidFill>
        </p:spPr>
        <p:txBody>
          <a:bodyPr wrap="none" rtlCol="0">
            <a:spAutoFit/>
          </a:bodyPr>
          <a:lstStyle/>
          <a:p>
            <a:r>
              <a:rPr lang="ja-JP" altLang="en-US" sz="1600" dirty="0">
                <a:latin typeface="游ゴシック" panose="020B0400000000000000" pitchFamily="50" charset="-128"/>
              </a:rPr>
              <a:t>用語定義および</a:t>
            </a:r>
            <a:r>
              <a:rPr lang="ja-JP" altLang="en-US" sz="1600" dirty="0" smtClean="0">
                <a:latin typeface="游ゴシック" panose="020B0400000000000000" pitchFamily="50" charset="-128"/>
              </a:rPr>
              <a:t>コース・競技区間</a:t>
            </a:r>
            <a:r>
              <a:rPr lang="ja-JP" altLang="en-US" sz="1600" dirty="0">
                <a:latin typeface="游ゴシック" panose="020B0400000000000000" pitchFamily="50" charset="-128"/>
              </a:rPr>
              <a:t>の定義</a:t>
            </a:r>
          </a:p>
        </p:txBody>
      </p:sp>
      <p:sp>
        <p:nvSpPr>
          <p:cNvPr id="91" name="正方形/長方形 90"/>
          <p:cNvSpPr/>
          <p:nvPr/>
        </p:nvSpPr>
        <p:spPr>
          <a:xfrm>
            <a:off x="8643750" y="2470312"/>
            <a:ext cx="2337091" cy="230832"/>
          </a:xfrm>
          <a:prstGeom prst="rect">
            <a:avLst/>
          </a:prstGeom>
          <a:ln>
            <a:noFill/>
          </a:ln>
        </p:spPr>
        <p:txBody>
          <a:bodyPr wrap="square">
            <a:spAutoFit/>
          </a:bodyPr>
          <a:lstStyle/>
          <a:p>
            <a:r>
              <a:rPr lang="ja-JP" altLang="en-US" sz="900" dirty="0" smtClean="0">
                <a:latin typeface="+mn-ea"/>
              </a:rPr>
              <a:t>表</a:t>
            </a:r>
            <a:r>
              <a:rPr lang="en-US" altLang="ja-JP" sz="900" dirty="0" smtClean="0">
                <a:latin typeface="+mn-ea"/>
              </a:rPr>
              <a:t>[</a:t>
            </a:r>
            <a:r>
              <a:rPr lang="ja-JP" altLang="en-US" sz="900" dirty="0" smtClean="0">
                <a:latin typeface="+mn-ea"/>
              </a:rPr>
              <a:t>用語定義</a:t>
            </a:r>
            <a:r>
              <a:rPr lang="en-US" altLang="ja-JP" sz="900" dirty="0" smtClean="0">
                <a:latin typeface="+mn-ea"/>
              </a:rPr>
              <a:t>]</a:t>
            </a:r>
          </a:p>
        </p:txBody>
      </p:sp>
      <p:sp>
        <p:nvSpPr>
          <p:cNvPr id="106" name="正方形/長方形 105"/>
          <p:cNvSpPr/>
          <p:nvPr/>
        </p:nvSpPr>
        <p:spPr>
          <a:xfrm>
            <a:off x="214302" y="5167551"/>
            <a:ext cx="1299218" cy="31601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走行エリア</a:t>
            </a:r>
            <a:r>
              <a:rPr kumimoji="1" lang="en-US" altLang="ja-JP" sz="1000" b="0" dirty="0">
                <a:solidFill>
                  <a:schemeClr val="tx1"/>
                </a:solidFill>
                <a:latin typeface="+mn-ea"/>
              </a:rPr>
              <a:t> </a:t>
            </a:r>
          </a:p>
        </p:txBody>
      </p:sp>
      <p:sp>
        <p:nvSpPr>
          <p:cNvPr id="108" name="正方形/長方形 107"/>
          <p:cNvSpPr/>
          <p:nvPr/>
        </p:nvSpPr>
        <p:spPr>
          <a:xfrm>
            <a:off x="6507893" y="7985814"/>
            <a:ext cx="1435786" cy="316017"/>
          </a:xfrm>
          <a:prstGeom prst="rect">
            <a:avLst/>
          </a:prstGeom>
          <a:solidFill>
            <a:schemeClr val="bg1"/>
          </a:solid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直角</a:t>
            </a:r>
            <a:r>
              <a:rPr kumimoji="1" lang="ja-JP" altLang="en-US" sz="1000" b="0" dirty="0" smtClean="0">
                <a:solidFill>
                  <a:schemeClr val="tx1"/>
                </a:solidFill>
                <a:latin typeface="+mn-ea"/>
              </a:rPr>
              <a:t>駐車</a:t>
            </a:r>
            <a:r>
              <a:rPr kumimoji="1" lang="ja-JP" altLang="en-US" sz="1000" dirty="0" smtClean="0">
                <a:solidFill>
                  <a:schemeClr val="tx1"/>
                </a:solidFill>
                <a:latin typeface="+mn-ea"/>
              </a:rPr>
              <a:t>エリア</a:t>
            </a:r>
            <a:endParaRPr kumimoji="1" lang="en-US" altLang="ja-JP" sz="1000" b="0" dirty="0">
              <a:solidFill>
                <a:schemeClr val="tx1"/>
              </a:solidFill>
              <a:latin typeface="+mn-ea"/>
            </a:endParaRPr>
          </a:p>
        </p:txBody>
      </p:sp>
      <p:sp>
        <p:nvSpPr>
          <p:cNvPr id="107" name="正方形/長方形 106"/>
          <p:cNvSpPr/>
          <p:nvPr/>
        </p:nvSpPr>
        <p:spPr>
          <a:xfrm>
            <a:off x="6465254" y="5167551"/>
            <a:ext cx="1521064" cy="31601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b="0" dirty="0">
                <a:solidFill>
                  <a:schemeClr val="tx1"/>
                </a:solidFill>
                <a:latin typeface="+mn-ea"/>
              </a:rPr>
              <a:t>ブロック</a:t>
            </a:r>
            <a:r>
              <a:rPr kumimoji="1" lang="ja-JP" altLang="en-US" sz="1000" b="0" dirty="0" smtClean="0">
                <a:solidFill>
                  <a:schemeClr val="tx1"/>
                </a:solidFill>
                <a:latin typeface="+mn-ea"/>
              </a:rPr>
              <a:t>並べ</a:t>
            </a:r>
            <a:r>
              <a:rPr kumimoji="1" lang="ja-JP" altLang="en-US" sz="1000" dirty="0" smtClean="0">
                <a:solidFill>
                  <a:schemeClr val="tx1"/>
                </a:solidFill>
                <a:latin typeface="+mn-ea"/>
              </a:rPr>
              <a:t>エリア</a:t>
            </a:r>
            <a:endParaRPr kumimoji="1" lang="en-US" altLang="ja-JP" sz="1000" b="0" dirty="0">
              <a:solidFill>
                <a:schemeClr val="tx1"/>
              </a:solidFill>
              <a:latin typeface="+mn-ea"/>
            </a:endParaRPr>
          </a:p>
        </p:txBody>
      </p:sp>
    </p:spTree>
    <p:extLst>
      <p:ext uri="{BB962C8B-B14F-4D97-AF65-F5344CB8AC3E}">
        <p14:creationId xmlns:p14="http://schemas.microsoft.com/office/powerpoint/2010/main" val="204179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p:cNvPicPr>
            <a:picLocks noChangeAspect="1"/>
          </p:cNvPicPr>
          <p:nvPr/>
        </p:nvPicPr>
        <p:blipFill>
          <a:blip r:embed="rId3"/>
          <a:stretch>
            <a:fillRect/>
          </a:stretch>
        </p:blipFill>
        <p:spPr>
          <a:xfrm>
            <a:off x="366340" y="6142864"/>
            <a:ext cx="6238100" cy="3455555"/>
          </a:xfrm>
          <a:prstGeom prst="rect">
            <a:avLst/>
          </a:prstGeom>
        </p:spPr>
      </p:pic>
      <p:sp>
        <p:nvSpPr>
          <p:cNvPr id="730" name="四角形吹き出し 729"/>
          <p:cNvSpPr/>
          <p:nvPr/>
        </p:nvSpPr>
        <p:spPr>
          <a:xfrm>
            <a:off x="6845044" y="7289800"/>
            <a:ext cx="5905997" cy="2291841"/>
          </a:xfrm>
          <a:custGeom>
            <a:avLst/>
            <a:gdLst>
              <a:gd name="connsiteX0" fmla="*/ 0 w 5905997"/>
              <a:gd name="connsiteY0" fmla="*/ 0 h 1987041"/>
              <a:gd name="connsiteX1" fmla="*/ 984333 w 5905997"/>
              <a:gd name="connsiteY1" fmla="*/ 0 h 1987041"/>
              <a:gd name="connsiteX2" fmla="*/ 984333 w 5905997"/>
              <a:gd name="connsiteY2" fmla="*/ 0 h 1987041"/>
              <a:gd name="connsiteX3" fmla="*/ 2460832 w 5905997"/>
              <a:gd name="connsiteY3" fmla="*/ 0 h 1987041"/>
              <a:gd name="connsiteX4" fmla="*/ 5905997 w 5905997"/>
              <a:gd name="connsiteY4" fmla="*/ 0 h 1987041"/>
              <a:gd name="connsiteX5" fmla="*/ 5905997 w 5905997"/>
              <a:gd name="connsiteY5" fmla="*/ 331174 h 1987041"/>
              <a:gd name="connsiteX6" fmla="*/ 5905997 w 5905997"/>
              <a:gd name="connsiteY6" fmla="*/ 331174 h 1987041"/>
              <a:gd name="connsiteX7" fmla="*/ 5905997 w 5905997"/>
              <a:gd name="connsiteY7" fmla="*/ 827934 h 1987041"/>
              <a:gd name="connsiteX8" fmla="*/ 5905997 w 5905997"/>
              <a:gd name="connsiteY8" fmla="*/ 1987041 h 1987041"/>
              <a:gd name="connsiteX9" fmla="*/ 2460832 w 5905997"/>
              <a:gd name="connsiteY9" fmla="*/ 1987041 h 1987041"/>
              <a:gd name="connsiteX10" fmla="*/ 984333 w 5905997"/>
              <a:gd name="connsiteY10" fmla="*/ 1987041 h 1987041"/>
              <a:gd name="connsiteX11" fmla="*/ 984333 w 5905997"/>
              <a:gd name="connsiteY11" fmla="*/ 1987041 h 1987041"/>
              <a:gd name="connsiteX12" fmla="*/ 0 w 5905997"/>
              <a:gd name="connsiteY12" fmla="*/ 1987041 h 1987041"/>
              <a:gd name="connsiteX13" fmla="*/ 0 w 5905997"/>
              <a:gd name="connsiteY13" fmla="*/ 827934 h 1987041"/>
              <a:gd name="connsiteX14" fmla="*/ 0 w 5905997"/>
              <a:gd name="connsiteY14" fmla="*/ 345447 h 1987041"/>
              <a:gd name="connsiteX15" fmla="*/ 0 w 5905997"/>
              <a:gd name="connsiteY15" fmla="*/ 331174 h 1987041"/>
              <a:gd name="connsiteX16" fmla="*/ 0 w 5905997"/>
              <a:gd name="connsiteY16" fmla="*/ 0 h 1987041"/>
              <a:gd name="connsiteX0" fmla="*/ 2705100 w 5905997"/>
              <a:gd name="connsiteY0" fmla="*/ 444500 h 1987041"/>
              <a:gd name="connsiteX1" fmla="*/ 984333 w 5905997"/>
              <a:gd name="connsiteY1" fmla="*/ 0 h 1987041"/>
              <a:gd name="connsiteX2" fmla="*/ 984333 w 5905997"/>
              <a:gd name="connsiteY2" fmla="*/ 0 h 1987041"/>
              <a:gd name="connsiteX3" fmla="*/ 2460832 w 5905997"/>
              <a:gd name="connsiteY3" fmla="*/ 0 h 1987041"/>
              <a:gd name="connsiteX4" fmla="*/ 5905997 w 5905997"/>
              <a:gd name="connsiteY4" fmla="*/ 0 h 1987041"/>
              <a:gd name="connsiteX5" fmla="*/ 5905997 w 5905997"/>
              <a:gd name="connsiteY5" fmla="*/ 331174 h 1987041"/>
              <a:gd name="connsiteX6" fmla="*/ 5905997 w 5905997"/>
              <a:gd name="connsiteY6" fmla="*/ 331174 h 1987041"/>
              <a:gd name="connsiteX7" fmla="*/ 5905997 w 5905997"/>
              <a:gd name="connsiteY7" fmla="*/ 827934 h 1987041"/>
              <a:gd name="connsiteX8" fmla="*/ 5905997 w 5905997"/>
              <a:gd name="connsiteY8" fmla="*/ 1987041 h 1987041"/>
              <a:gd name="connsiteX9" fmla="*/ 2460832 w 5905997"/>
              <a:gd name="connsiteY9" fmla="*/ 1987041 h 1987041"/>
              <a:gd name="connsiteX10" fmla="*/ 984333 w 5905997"/>
              <a:gd name="connsiteY10" fmla="*/ 1987041 h 1987041"/>
              <a:gd name="connsiteX11" fmla="*/ 984333 w 5905997"/>
              <a:gd name="connsiteY11" fmla="*/ 1987041 h 1987041"/>
              <a:gd name="connsiteX12" fmla="*/ 0 w 5905997"/>
              <a:gd name="connsiteY12" fmla="*/ 1987041 h 1987041"/>
              <a:gd name="connsiteX13" fmla="*/ 0 w 5905997"/>
              <a:gd name="connsiteY13" fmla="*/ 827934 h 1987041"/>
              <a:gd name="connsiteX14" fmla="*/ 0 w 5905997"/>
              <a:gd name="connsiteY14" fmla="*/ 345447 h 1987041"/>
              <a:gd name="connsiteX15" fmla="*/ 0 w 5905997"/>
              <a:gd name="connsiteY15" fmla="*/ 331174 h 1987041"/>
              <a:gd name="connsiteX16" fmla="*/ 2705100 w 5905997"/>
              <a:gd name="connsiteY16" fmla="*/ 444500 h 1987041"/>
              <a:gd name="connsiteX0" fmla="*/ 2730500 w 5931397"/>
              <a:gd name="connsiteY0" fmla="*/ 444500 h 1987041"/>
              <a:gd name="connsiteX1" fmla="*/ 1009733 w 5931397"/>
              <a:gd name="connsiteY1" fmla="*/ 0 h 1987041"/>
              <a:gd name="connsiteX2" fmla="*/ 1009733 w 5931397"/>
              <a:gd name="connsiteY2" fmla="*/ 0 h 1987041"/>
              <a:gd name="connsiteX3" fmla="*/ 2486232 w 5931397"/>
              <a:gd name="connsiteY3" fmla="*/ 0 h 1987041"/>
              <a:gd name="connsiteX4" fmla="*/ 5931397 w 5931397"/>
              <a:gd name="connsiteY4" fmla="*/ 0 h 1987041"/>
              <a:gd name="connsiteX5" fmla="*/ 5931397 w 5931397"/>
              <a:gd name="connsiteY5" fmla="*/ 331174 h 1987041"/>
              <a:gd name="connsiteX6" fmla="*/ 5931397 w 5931397"/>
              <a:gd name="connsiteY6" fmla="*/ 331174 h 1987041"/>
              <a:gd name="connsiteX7" fmla="*/ 5931397 w 5931397"/>
              <a:gd name="connsiteY7" fmla="*/ 827934 h 1987041"/>
              <a:gd name="connsiteX8" fmla="*/ 5931397 w 5931397"/>
              <a:gd name="connsiteY8" fmla="*/ 1987041 h 1987041"/>
              <a:gd name="connsiteX9" fmla="*/ 2486232 w 5931397"/>
              <a:gd name="connsiteY9" fmla="*/ 1987041 h 1987041"/>
              <a:gd name="connsiteX10" fmla="*/ 1009733 w 5931397"/>
              <a:gd name="connsiteY10" fmla="*/ 1987041 h 1987041"/>
              <a:gd name="connsiteX11" fmla="*/ 1009733 w 5931397"/>
              <a:gd name="connsiteY11" fmla="*/ 1987041 h 1987041"/>
              <a:gd name="connsiteX12" fmla="*/ 25400 w 5931397"/>
              <a:gd name="connsiteY12" fmla="*/ 1987041 h 1987041"/>
              <a:gd name="connsiteX13" fmla="*/ 25400 w 5931397"/>
              <a:gd name="connsiteY13" fmla="*/ 827934 h 1987041"/>
              <a:gd name="connsiteX14" fmla="*/ 25400 w 5931397"/>
              <a:gd name="connsiteY14" fmla="*/ 345447 h 1987041"/>
              <a:gd name="connsiteX15" fmla="*/ 0 w 5931397"/>
              <a:gd name="connsiteY15" fmla="*/ 483574 h 1987041"/>
              <a:gd name="connsiteX16" fmla="*/ 2730500 w 5931397"/>
              <a:gd name="connsiteY16" fmla="*/ 444500 h 1987041"/>
              <a:gd name="connsiteX0" fmla="*/ 2730500 w 5931397"/>
              <a:gd name="connsiteY0" fmla="*/ 444500 h 1987041"/>
              <a:gd name="connsiteX1" fmla="*/ 1009733 w 5931397"/>
              <a:gd name="connsiteY1" fmla="*/ 0 h 1987041"/>
              <a:gd name="connsiteX2" fmla="*/ 2698833 w 5931397"/>
              <a:gd name="connsiteY2" fmla="*/ 12700 h 1987041"/>
              <a:gd name="connsiteX3" fmla="*/ 2486232 w 5931397"/>
              <a:gd name="connsiteY3" fmla="*/ 0 h 1987041"/>
              <a:gd name="connsiteX4" fmla="*/ 5931397 w 5931397"/>
              <a:gd name="connsiteY4" fmla="*/ 0 h 1987041"/>
              <a:gd name="connsiteX5" fmla="*/ 5931397 w 5931397"/>
              <a:gd name="connsiteY5" fmla="*/ 331174 h 1987041"/>
              <a:gd name="connsiteX6" fmla="*/ 5931397 w 5931397"/>
              <a:gd name="connsiteY6" fmla="*/ 331174 h 1987041"/>
              <a:gd name="connsiteX7" fmla="*/ 5931397 w 5931397"/>
              <a:gd name="connsiteY7" fmla="*/ 827934 h 1987041"/>
              <a:gd name="connsiteX8" fmla="*/ 5931397 w 5931397"/>
              <a:gd name="connsiteY8" fmla="*/ 1987041 h 1987041"/>
              <a:gd name="connsiteX9" fmla="*/ 2486232 w 5931397"/>
              <a:gd name="connsiteY9" fmla="*/ 1987041 h 1987041"/>
              <a:gd name="connsiteX10" fmla="*/ 1009733 w 5931397"/>
              <a:gd name="connsiteY10" fmla="*/ 1987041 h 1987041"/>
              <a:gd name="connsiteX11" fmla="*/ 1009733 w 5931397"/>
              <a:gd name="connsiteY11" fmla="*/ 1987041 h 1987041"/>
              <a:gd name="connsiteX12" fmla="*/ 25400 w 5931397"/>
              <a:gd name="connsiteY12" fmla="*/ 1987041 h 1987041"/>
              <a:gd name="connsiteX13" fmla="*/ 25400 w 5931397"/>
              <a:gd name="connsiteY13" fmla="*/ 827934 h 1987041"/>
              <a:gd name="connsiteX14" fmla="*/ 25400 w 5931397"/>
              <a:gd name="connsiteY14" fmla="*/ 345447 h 1987041"/>
              <a:gd name="connsiteX15" fmla="*/ 0 w 5931397"/>
              <a:gd name="connsiteY15" fmla="*/ 483574 h 1987041"/>
              <a:gd name="connsiteX16" fmla="*/ 2730500 w 5931397"/>
              <a:gd name="connsiteY16" fmla="*/ 444500 h 1987041"/>
              <a:gd name="connsiteX0" fmla="*/ 2730500 w 5931397"/>
              <a:gd name="connsiteY0" fmla="*/ 444500 h 1987041"/>
              <a:gd name="connsiteX1" fmla="*/ 2736933 w 5931397"/>
              <a:gd name="connsiteY1" fmla="*/ 38100 h 1987041"/>
              <a:gd name="connsiteX2" fmla="*/ 2698833 w 5931397"/>
              <a:gd name="connsiteY2" fmla="*/ 12700 h 1987041"/>
              <a:gd name="connsiteX3" fmla="*/ 2486232 w 5931397"/>
              <a:gd name="connsiteY3" fmla="*/ 0 h 1987041"/>
              <a:gd name="connsiteX4" fmla="*/ 5931397 w 5931397"/>
              <a:gd name="connsiteY4" fmla="*/ 0 h 1987041"/>
              <a:gd name="connsiteX5" fmla="*/ 5931397 w 5931397"/>
              <a:gd name="connsiteY5" fmla="*/ 331174 h 1987041"/>
              <a:gd name="connsiteX6" fmla="*/ 5931397 w 5931397"/>
              <a:gd name="connsiteY6" fmla="*/ 331174 h 1987041"/>
              <a:gd name="connsiteX7" fmla="*/ 5931397 w 5931397"/>
              <a:gd name="connsiteY7" fmla="*/ 827934 h 1987041"/>
              <a:gd name="connsiteX8" fmla="*/ 5931397 w 5931397"/>
              <a:gd name="connsiteY8" fmla="*/ 1987041 h 1987041"/>
              <a:gd name="connsiteX9" fmla="*/ 2486232 w 5931397"/>
              <a:gd name="connsiteY9" fmla="*/ 1987041 h 1987041"/>
              <a:gd name="connsiteX10" fmla="*/ 1009733 w 5931397"/>
              <a:gd name="connsiteY10" fmla="*/ 1987041 h 1987041"/>
              <a:gd name="connsiteX11" fmla="*/ 1009733 w 5931397"/>
              <a:gd name="connsiteY11" fmla="*/ 1987041 h 1987041"/>
              <a:gd name="connsiteX12" fmla="*/ 25400 w 5931397"/>
              <a:gd name="connsiteY12" fmla="*/ 1987041 h 1987041"/>
              <a:gd name="connsiteX13" fmla="*/ 25400 w 5931397"/>
              <a:gd name="connsiteY13" fmla="*/ 827934 h 1987041"/>
              <a:gd name="connsiteX14" fmla="*/ 25400 w 5931397"/>
              <a:gd name="connsiteY14" fmla="*/ 345447 h 1987041"/>
              <a:gd name="connsiteX15" fmla="*/ 0 w 5931397"/>
              <a:gd name="connsiteY15" fmla="*/ 483574 h 1987041"/>
              <a:gd name="connsiteX16" fmla="*/ 2730500 w 5931397"/>
              <a:gd name="connsiteY16" fmla="*/ 444500 h 1987041"/>
              <a:gd name="connsiteX0" fmla="*/ 2730500 w 5931397"/>
              <a:gd name="connsiteY0" fmla="*/ 749300 h 2291841"/>
              <a:gd name="connsiteX1" fmla="*/ 2736933 w 5931397"/>
              <a:gd name="connsiteY1" fmla="*/ 342900 h 2291841"/>
              <a:gd name="connsiteX2" fmla="*/ 2698833 w 5931397"/>
              <a:gd name="connsiteY2" fmla="*/ 317500 h 2291841"/>
              <a:gd name="connsiteX3" fmla="*/ 2283032 w 5931397"/>
              <a:gd name="connsiteY3" fmla="*/ 0 h 2291841"/>
              <a:gd name="connsiteX4" fmla="*/ 5931397 w 5931397"/>
              <a:gd name="connsiteY4" fmla="*/ 304800 h 2291841"/>
              <a:gd name="connsiteX5" fmla="*/ 5931397 w 5931397"/>
              <a:gd name="connsiteY5" fmla="*/ 635974 h 2291841"/>
              <a:gd name="connsiteX6" fmla="*/ 5931397 w 5931397"/>
              <a:gd name="connsiteY6" fmla="*/ 635974 h 2291841"/>
              <a:gd name="connsiteX7" fmla="*/ 5931397 w 5931397"/>
              <a:gd name="connsiteY7" fmla="*/ 1132734 h 2291841"/>
              <a:gd name="connsiteX8" fmla="*/ 5931397 w 5931397"/>
              <a:gd name="connsiteY8" fmla="*/ 2291841 h 2291841"/>
              <a:gd name="connsiteX9" fmla="*/ 2486232 w 5931397"/>
              <a:gd name="connsiteY9" fmla="*/ 2291841 h 2291841"/>
              <a:gd name="connsiteX10" fmla="*/ 1009733 w 5931397"/>
              <a:gd name="connsiteY10" fmla="*/ 2291841 h 2291841"/>
              <a:gd name="connsiteX11" fmla="*/ 1009733 w 5931397"/>
              <a:gd name="connsiteY11" fmla="*/ 2291841 h 2291841"/>
              <a:gd name="connsiteX12" fmla="*/ 25400 w 5931397"/>
              <a:gd name="connsiteY12" fmla="*/ 2291841 h 2291841"/>
              <a:gd name="connsiteX13" fmla="*/ 25400 w 5931397"/>
              <a:gd name="connsiteY13" fmla="*/ 1132734 h 2291841"/>
              <a:gd name="connsiteX14" fmla="*/ 25400 w 5931397"/>
              <a:gd name="connsiteY14" fmla="*/ 650247 h 2291841"/>
              <a:gd name="connsiteX15" fmla="*/ 0 w 5931397"/>
              <a:gd name="connsiteY15" fmla="*/ 788374 h 2291841"/>
              <a:gd name="connsiteX16" fmla="*/ 2730500 w 5931397"/>
              <a:gd name="connsiteY16" fmla="*/ 749300 h 2291841"/>
              <a:gd name="connsiteX0" fmla="*/ 2730500 w 5931397"/>
              <a:gd name="connsiteY0" fmla="*/ 749300 h 2291841"/>
              <a:gd name="connsiteX1" fmla="*/ 2736933 w 5931397"/>
              <a:gd name="connsiteY1" fmla="*/ 342900 h 2291841"/>
              <a:gd name="connsiteX2" fmla="*/ 2495633 w 5931397"/>
              <a:gd name="connsiteY2" fmla="*/ 495300 h 2291841"/>
              <a:gd name="connsiteX3" fmla="*/ 2283032 w 5931397"/>
              <a:gd name="connsiteY3" fmla="*/ 0 h 2291841"/>
              <a:gd name="connsiteX4" fmla="*/ 5931397 w 5931397"/>
              <a:gd name="connsiteY4" fmla="*/ 304800 h 2291841"/>
              <a:gd name="connsiteX5" fmla="*/ 5931397 w 5931397"/>
              <a:gd name="connsiteY5" fmla="*/ 635974 h 2291841"/>
              <a:gd name="connsiteX6" fmla="*/ 5931397 w 5931397"/>
              <a:gd name="connsiteY6" fmla="*/ 635974 h 2291841"/>
              <a:gd name="connsiteX7" fmla="*/ 5931397 w 5931397"/>
              <a:gd name="connsiteY7" fmla="*/ 1132734 h 2291841"/>
              <a:gd name="connsiteX8" fmla="*/ 5931397 w 5931397"/>
              <a:gd name="connsiteY8" fmla="*/ 2291841 h 2291841"/>
              <a:gd name="connsiteX9" fmla="*/ 2486232 w 5931397"/>
              <a:gd name="connsiteY9" fmla="*/ 2291841 h 2291841"/>
              <a:gd name="connsiteX10" fmla="*/ 1009733 w 5931397"/>
              <a:gd name="connsiteY10" fmla="*/ 2291841 h 2291841"/>
              <a:gd name="connsiteX11" fmla="*/ 1009733 w 5931397"/>
              <a:gd name="connsiteY11" fmla="*/ 2291841 h 2291841"/>
              <a:gd name="connsiteX12" fmla="*/ 25400 w 5931397"/>
              <a:gd name="connsiteY12" fmla="*/ 2291841 h 2291841"/>
              <a:gd name="connsiteX13" fmla="*/ 25400 w 5931397"/>
              <a:gd name="connsiteY13" fmla="*/ 1132734 h 2291841"/>
              <a:gd name="connsiteX14" fmla="*/ 25400 w 5931397"/>
              <a:gd name="connsiteY14" fmla="*/ 650247 h 2291841"/>
              <a:gd name="connsiteX15" fmla="*/ 0 w 5931397"/>
              <a:gd name="connsiteY15" fmla="*/ 788374 h 2291841"/>
              <a:gd name="connsiteX16" fmla="*/ 2730500 w 5931397"/>
              <a:gd name="connsiteY16" fmla="*/ 749300 h 2291841"/>
              <a:gd name="connsiteX0" fmla="*/ 2730500 w 5931397"/>
              <a:gd name="connsiteY0" fmla="*/ 7493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5931397 w 5931397"/>
              <a:gd name="connsiteY4" fmla="*/ 304800 h 2291841"/>
              <a:gd name="connsiteX5" fmla="*/ 5931397 w 5931397"/>
              <a:gd name="connsiteY5" fmla="*/ 635974 h 2291841"/>
              <a:gd name="connsiteX6" fmla="*/ 5931397 w 5931397"/>
              <a:gd name="connsiteY6" fmla="*/ 635974 h 2291841"/>
              <a:gd name="connsiteX7" fmla="*/ 5931397 w 5931397"/>
              <a:gd name="connsiteY7" fmla="*/ 1132734 h 2291841"/>
              <a:gd name="connsiteX8" fmla="*/ 5931397 w 5931397"/>
              <a:gd name="connsiteY8" fmla="*/ 2291841 h 2291841"/>
              <a:gd name="connsiteX9" fmla="*/ 2486232 w 5931397"/>
              <a:gd name="connsiteY9" fmla="*/ 2291841 h 2291841"/>
              <a:gd name="connsiteX10" fmla="*/ 1009733 w 5931397"/>
              <a:gd name="connsiteY10" fmla="*/ 2291841 h 2291841"/>
              <a:gd name="connsiteX11" fmla="*/ 1009733 w 5931397"/>
              <a:gd name="connsiteY11" fmla="*/ 2291841 h 2291841"/>
              <a:gd name="connsiteX12" fmla="*/ 25400 w 5931397"/>
              <a:gd name="connsiteY12" fmla="*/ 2291841 h 2291841"/>
              <a:gd name="connsiteX13" fmla="*/ 25400 w 5931397"/>
              <a:gd name="connsiteY13" fmla="*/ 1132734 h 2291841"/>
              <a:gd name="connsiteX14" fmla="*/ 25400 w 5931397"/>
              <a:gd name="connsiteY14" fmla="*/ 650247 h 2291841"/>
              <a:gd name="connsiteX15" fmla="*/ 0 w 5931397"/>
              <a:gd name="connsiteY15" fmla="*/ 788374 h 2291841"/>
              <a:gd name="connsiteX16" fmla="*/ 2730500 w 5931397"/>
              <a:gd name="connsiteY16" fmla="*/ 7493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5931397 w 5931397"/>
              <a:gd name="connsiteY4" fmla="*/ 304800 h 2291841"/>
              <a:gd name="connsiteX5" fmla="*/ 5931397 w 5931397"/>
              <a:gd name="connsiteY5" fmla="*/ 635974 h 2291841"/>
              <a:gd name="connsiteX6" fmla="*/ 5931397 w 5931397"/>
              <a:gd name="connsiteY6" fmla="*/ 635974 h 2291841"/>
              <a:gd name="connsiteX7" fmla="*/ 5931397 w 5931397"/>
              <a:gd name="connsiteY7" fmla="*/ 1132734 h 2291841"/>
              <a:gd name="connsiteX8" fmla="*/ 5931397 w 5931397"/>
              <a:gd name="connsiteY8" fmla="*/ 2291841 h 2291841"/>
              <a:gd name="connsiteX9" fmla="*/ 2486232 w 5931397"/>
              <a:gd name="connsiteY9" fmla="*/ 2291841 h 2291841"/>
              <a:gd name="connsiteX10" fmla="*/ 1009733 w 5931397"/>
              <a:gd name="connsiteY10" fmla="*/ 2291841 h 2291841"/>
              <a:gd name="connsiteX11" fmla="*/ 1009733 w 5931397"/>
              <a:gd name="connsiteY11" fmla="*/ 2291841 h 2291841"/>
              <a:gd name="connsiteX12" fmla="*/ 25400 w 5931397"/>
              <a:gd name="connsiteY12" fmla="*/ 2291841 h 2291841"/>
              <a:gd name="connsiteX13" fmla="*/ 25400 w 5931397"/>
              <a:gd name="connsiteY13" fmla="*/ 1132734 h 2291841"/>
              <a:gd name="connsiteX14" fmla="*/ 25400 w 5931397"/>
              <a:gd name="connsiteY14" fmla="*/ 650247 h 2291841"/>
              <a:gd name="connsiteX15" fmla="*/ 0 w 5931397"/>
              <a:gd name="connsiteY15" fmla="*/ 788374 h 2291841"/>
              <a:gd name="connsiteX16" fmla="*/ 2438400 w 5931397"/>
              <a:gd name="connsiteY16" fmla="*/ 7620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3010156 w 5931397"/>
              <a:gd name="connsiteY4" fmla="*/ 393700 h 2291841"/>
              <a:gd name="connsiteX5" fmla="*/ 5931397 w 5931397"/>
              <a:gd name="connsiteY5" fmla="*/ 304800 h 2291841"/>
              <a:gd name="connsiteX6" fmla="*/ 5931397 w 5931397"/>
              <a:gd name="connsiteY6" fmla="*/ 635974 h 2291841"/>
              <a:gd name="connsiteX7" fmla="*/ 5931397 w 5931397"/>
              <a:gd name="connsiteY7" fmla="*/ 635974 h 2291841"/>
              <a:gd name="connsiteX8" fmla="*/ 5931397 w 5931397"/>
              <a:gd name="connsiteY8" fmla="*/ 1132734 h 2291841"/>
              <a:gd name="connsiteX9" fmla="*/ 5931397 w 5931397"/>
              <a:gd name="connsiteY9" fmla="*/ 2291841 h 2291841"/>
              <a:gd name="connsiteX10" fmla="*/ 2486232 w 5931397"/>
              <a:gd name="connsiteY10" fmla="*/ 2291841 h 2291841"/>
              <a:gd name="connsiteX11" fmla="*/ 1009733 w 5931397"/>
              <a:gd name="connsiteY11" fmla="*/ 2291841 h 2291841"/>
              <a:gd name="connsiteX12" fmla="*/ 1009733 w 5931397"/>
              <a:gd name="connsiteY12" fmla="*/ 2291841 h 2291841"/>
              <a:gd name="connsiteX13" fmla="*/ 25400 w 5931397"/>
              <a:gd name="connsiteY13" fmla="*/ 2291841 h 2291841"/>
              <a:gd name="connsiteX14" fmla="*/ 25400 w 5931397"/>
              <a:gd name="connsiteY14" fmla="*/ 1132734 h 2291841"/>
              <a:gd name="connsiteX15" fmla="*/ 25400 w 5931397"/>
              <a:gd name="connsiteY15" fmla="*/ 650247 h 2291841"/>
              <a:gd name="connsiteX16" fmla="*/ 0 w 5931397"/>
              <a:gd name="connsiteY16" fmla="*/ 788374 h 2291841"/>
              <a:gd name="connsiteX17" fmla="*/ 2438400 w 5931397"/>
              <a:gd name="connsiteY17" fmla="*/ 7620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3010156 w 5931397"/>
              <a:gd name="connsiteY4" fmla="*/ 393700 h 2291841"/>
              <a:gd name="connsiteX5" fmla="*/ 5931397 w 5931397"/>
              <a:gd name="connsiteY5" fmla="*/ 304800 h 2291841"/>
              <a:gd name="connsiteX6" fmla="*/ 5931397 w 5931397"/>
              <a:gd name="connsiteY6" fmla="*/ 635974 h 2291841"/>
              <a:gd name="connsiteX7" fmla="*/ 5931397 w 5931397"/>
              <a:gd name="connsiteY7" fmla="*/ 635974 h 2291841"/>
              <a:gd name="connsiteX8" fmla="*/ 5931397 w 5931397"/>
              <a:gd name="connsiteY8" fmla="*/ 1132734 h 2291841"/>
              <a:gd name="connsiteX9" fmla="*/ 5931397 w 5931397"/>
              <a:gd name="connsiteY9" fmla="*/ 2291841 h 2291841"/>
              <a:gd name="connsiteX10" fmla="*/ 2486232 w 5931397"/>
              <a:gd name="connsiteY10" fmla="*/ 2291841 h 2291841"/>
              <a:gd name="connsiteX11" fmla="*/ 1009733 w 5931397"/>
              <a:gd name="connsiteY11" fmla="*/ 2291841 h 2291841"/>
              <a:gd name="connsiteX12" fmla="*/ 1009733 w 5931397"/>
              <a:gd name="connsiteY12" fmla="*/ 2291841 h 2291841"/>
              <a:gd name="connsiteX13" fmla="*/ 25400 w 5931397"/>
              <a:gd name="connsiteY13" fmla="*/ 2291841 h 2291841"/>
              <a:gd name="connsiteX14" fmla="*/ 25400 w 5931397"/>
              <a:gd name="connsiteY14" fmla="*/ 1132734 h 2291841"/>
              <a:gd name="connsiteX15" fmla="*/ 25400 w 5931397"/>
              <a:gd name="connsiteY15" fmla="*/ 650247 h 2291841"/>
              <a:gd name="connsiteX16" fmla="*/ 0 w 5931397"/>
              <a:gd name="connsiteY16" fmla="*/ 788374 h 2291841"/>
              <a:gd name="connsiteX17" fmla="*/ 2438400 w 5931397"/>
              <a:gd name="connsiteY17" fmla="*/ 7620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2959356 w 5931397"/>
              <a:gd name="connsiteY4" fmla="*/ 317500 h 2291841"/>
              <a:gd name="connsiteX5" fmla="*/ 5931397 w 5931397"/>
              <a:gd name="connsiteY5" fmla="*/ 304800 h 2291841"/>
              <a:gd name="connsiteX6" fmla="*/ 5931397 w 5931397"/>
              <a:gd name="connsiteY6" fmla="*/ 635974 h 2291841"/>
              <a:gd name="connsiteX7" fmla="*/ 5931397 w 5931397"/>
              <a:gd name="connsiteY7" fmla="*/ 635974 h 2291841"/>
              <a:gd name="connsiteX8" fmla="*/ 5931397 w 5931397"/>
              <a:gd name="connsiteY8" fmla="*/ 1132734 h 2291841"/>
              <a:gd name="connsiteX9" fmla="*/ 5931397 w 5931397"/>
              <a:gd name="connsiteY9" fmla="*/ 2291841 h 2291841"/>
              <a:gd name="connsiteX10" fmla="*/ 2486232 w 5931397"/>
              <a:gd name="connsiteY10" fmla="*/ 2291841 h 2291841"/>
              <a:gd name="connsiteX11" fmla="*/ 1009733 w 5931397"/>
              <a:gd name="connsiteY11" fmla="*/ 2291841 h 2291841"/>
              <a:gd name="connsiteX12" fmla="*/ 1009733 w 5931397"/>
              <a:gd name="connsiteY12" fmla="*/ 2291841 h 2291841"/>
              <a:gd name="connsiteX13" fmla="*/ 25400 w 5931397"/>
              <a:gd name="connsiteY13" fmla="*/ 2291841 h 2291841"/>
              <a:gd name="connsiteX14" fmla="*/ 25400 w 5931397"/>
              <a:gd name="connsiteY14" fmla="*/ 1132734 h 2291841"/>
              <a:gd name="connsiteX15" fmla="*/ 25400 w 5931397"/>
              <a:gd name="connsiteY15" fmla="*/ 650247 h 2291841"/>
              <a:gd name="connsiteX16" fmla="*/ 0 w 5931397"/>
              <a:gd name="connsiteY16" fmla="*/ 788374 h 2291841"/>
              <a:gd name="connsiteX17" fmla="*/ 2438400 w 5931397"/>
              <a:gd name="connsiteY17" fmla="*/ 7620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2959356 w 5931397"/>
              <a:gd name="connsiteY4" fmla="*/ 317500 h 2291841"/>
              <a:gd name="connsiteX5" fmla="*/ 5931397 w 5931397"/>
              <a:gd name="connsiteY5" fmla="*/ 304800 h 2291841"/>
              <a:gd name="connsiteX6" fmla="*/ 5931397 w 5931397"/>
              <a:gd name="connsiteY6" fmla="*/ 635974 h 2291841"/>
              <a:gd name="connsiteX7" fmla="*/ 5931397 w 5931397"/>
              <a:gd name="connsiteY7" fmla="*/ 635974 h 2291841"/>
              <a:gd name="connsiteX8" fmla="*/ 5931397 w 5931397"/>
              <a:gd name="connsiteY8" fmla="*/ 1132734 h 2291841"/>
              <a:gd name="connsiteX9" fmla="*/ 5931397 w 5931397"/>
              <a:gd name="connsiteY9" fmla="*/ 2291841 h 2291841"/>
              <a:gd name="connsiteX10" fmla="*/ 2486232 w 5931397"/>
              <a:gd name="connsiteY10" fmla="*/ 2291841 h 2291841"/>
              <a:gd name="connsiteX11" fmla="*/ 1009733 w 5931397"/>
              <a:gd name="connsiteY11" fmla="*/ 2291841 h 2291841"/>
              <a:gd name="connsiteX12" fmla="*/ 1009733 w 5931397"/>
              <a:gd name="connsiteY12" fmla="*/ 2291841 h 2291841"/>
              <a:gd name="connsiteX13" fmla="*/ 25400 w 5931397"/>
              <a:gd name="connsiteY13" fmla="*/ 2291841 h 2291841"/>
              <a:gd name="connsiteX14" fmla="*/ 25400 w 5931397"/>
              <a:gd name="connsiteY14" fmla="*/ 1132734 h 2291841"/>
              <a:gd name="connsiteX15" fmla="*/ 25400 w 5931397"/>
              <a:gd name="connsiteY15" fmla="*/ 650247 h 2291841"/>
              <a:gd name="connsiteX16" fmla="*/ 0 w 5931397"/>
              <a:gd name="connsiteY16" fmla="*/ 788374 h 2291841"/>
              <a:gd name="connsiteX17" fmla="*/ 2438400 w 5931397"/>
              <a:gd name="connsiteY17" fmla="*/ 762000 h 2291841"/>
              <a:gd name="connsiteX0" fmla="*/ 2438400 w 5931397"/>
              <a:gd name="connsiteY0" fmla="*/ 762000 h 2291841"/>
              <a:gd name="connsiteX1" fmla="*/ 2457533 w 5931397"/>
              <a:gd name="connsiteY1" fmla="*/ 762000 h 2291841"/>
              <a:gd name="connsiteX2" fmla="*/ 2495633 w 5931397"/>
              <a:gd name="connsiteY2" fmla="*/ 495300 h 2291841"/>
              <a:gd name="connsiteX3" fmla="*/ 2283032 w 5931397"/>
              <a:gd name="connsiteY3" fmla="*/ 0 h 2291841"/>
              <a:gd name="connsiteX4" fmla="*/ 2959356 w 5931397"/>
              <a:gd name="connsiteY4" fmla="*/ 317500 h 2291841"/>
              <a:gd name="connsiteX5" fmla="*/ 5931397 w 5931397"/>
              <a:gd name="connsiteY5" fmla="*/ 304800 h 2291841"/>
              <a:gd name="connsiteX6" fmla="*/ 5931397 w 5931397"/>
              <a:gd name="connsiteY6" fmla="*/ 635974 h 2291841"/>
              <a:gd name="connsiteX7" fmla="*/ 5931397 w 5931397"/>
              <a:gd name="connsiteY7" fmla="*/ 635974 h 2291841"/>
              <a:gd name="connsiteX8" fmla="*/ 5931397 w 5931397"/>
              <a:gd name="connsiteY8" fmla="*/ 1132734 h 2291841"/>
              <a:gd name="connsiteX9" fmla="*/ 5931397 w 5931397"/>
              <a:gd name="connsiteY9" fmla="*/ 2291841 h 2291841"/>
              <a:gd name="connsiteX10" fmla="*/ 2486232 w 5931397"/>
              <a:gd name="connsiteY10" fmla="*/ 2291841 h 2291841"/>
              <a:gd name="connsiteX11" fmla="*/ 1009733 w 5931397"/>
              <a:gd name="connsiteY11" fmla="*/ 2291841 h 2291841"/>
              <a:gd name="connsiteX12" fmla="*/ 1009733 w 5931397"/>
              <a:gd name="connsiteY12" fmla="*/ 2291841 h 2291841"/>
              <a:gd name="connsiteX13" fmla="*/ 25400 w 5931397"/>
              <a:gd name="connsiteY13" fmla="*/ 2291841 h 2291841"/>
              <a:gd name="connsiteX14" fmla="*/ 25400 w 5931397"/>
              <a:gd name="connsiteY14" fmla="*/ 1132734 h 2291841"/>
              <a:gd name="connsiteX15" fmla="*/ 25400 w 5931397"/>
              <a:gd name="connsiteY15" fmla="*/ 650247 h 2291841"/>
              <a:gd name="connsiteX16" fmla="*/ 0 w 5931397"/>
              <a:gd name="connsiteY16" fmla="*/ 788374 h 2291841"/>
              <a:gd name="connsiteX17" fmla="*/ 2438400 w 5931397"/>
              <a:gd name="connsiteY17" fmla="*/ 762000 h 2291841"/>
              <a:gd name="connsiteX0" fmla="*/ 2413000 w 5905997"/>
              <a:gd name="connsiteY0" fmla="*/ 762000 h 2291841"/>
              <a:gd name="connsiteX1" fmla="*/ 2432133 w 5905997"/>
              <a:gd name="connsiteY1" fmla="*/ 762000 h 2291841"/>
              <a:gd name="connsiteX2" fmla="*/ 2470233 w 5905997"/>
              <a:gd name="connsiteY2" fmla="*/ 495300 h 2291841"/>
              <a:gd name="connsiteX3" fmla="*/ 2257632 w 5905997"/>
              <a:gd name="connsiteY3" fmla="*/ 0 h 2291841"/>
              <a:gd name="connsiteX4" fmla="*/ 2933956 w 5905997"/>
              <a:gd name="connsiteY4" fmla="*/ 317500 h 2291841"/>
              <a:gd name="connsiteX5" fmla="*/ 5905997 w 5905997"/>
              <a:gd name="connsiteY5" fmla="*/ 304800 h 2291841"/>
              <a:gd name="connsiteX6" fmla="*/ 5905997 w 5905997"/>
              <a:gd name="connsiteY6" fmla="*/ 635974 h 2291841"/>
              <a:gd name="connsiteX7" fmla="*/ 5905997 w 5905997"/>
              <a:gd name="connsiteY7" fmla="*/ 635974 h 2291841"/>
              <a:gd name="connsiteX8" fmla="*/ 5905997 w 5905997"/>
              <a:gd name="connsiteY8" fmla="*/ 1132734 h 2291841"/>
              <a:gd name="connsiteX9" fmla="*/ 5905997 w 5905997"/>
              <a:gd name="connsiteY9" fmla="*/ 2291841 h 2291841"/>
              <a:gd name="connsiteX10" fmla="*/ 2460832 w 5905997"/>
              <a:gd name="connsiteY10" fmla="*/ 2291841 h 2291841"/>
              <a:gd name="connsiteX11" fmla="*/ 984333 w 5905997"/>
              <a:gd name="connsiteY11" fmla="*/ 2291841 h 2291841"/>
              <a:gd name="connsiteX12" fmla="*/ 984333 w 5905997"/>
              <a:gd name="connsiteY12" fmla="*/ 2291841 h 2291841"/>
              <a:gd name="connsiteX13" fmla="*/ 0 w 5905997"/>
              <a:gd name="connsiteY13" fmla="*/ 2291841 h 2291841"/>
              <a:gd name="connsiteX14" fmla="*/ 0 w 5905997"/>
              <a:gd name="connsiteY14" fmla="*/ 1132734 h 2291841"/>
              <a:gd name="connsiteX15" fmla="*/ 0 w 5905997"/>
              <a:gd name="connsiteY15" fmla="*/ 650247 h 2291841"/>
              <a:gd name="connsiteX16" fmla="*/ 12700 w 5905997"/>
              <a:gd name="connsiteY16" fmla="*/ 801074 h 2291841"/>
              <a:gd name="connsiteX17" fmla="*/ 2413000 w 5905997"/>
              <a:gd name="connsiteY17" fmla="*/ 762000 h 2291841"/>
              <a:gd name="connsiteX0" fmla="*/ 2413000 w 5905997"/>
              <a:gd name="connsiteY0" fmla="*/ 762000 h 2291841"/>
              <a:gd name="connsiteX1" fmla="*/ 2432133 w 5905997"/>
              <a:gd name="connsiteY1" fmla="*/ 762000 h 2291841"/>
              <a:gd name="connsiteX2" fmla="*/ 2470233 w 5905997"/>
              <a:gd name="connsiteY2" fmla="*/ 495300 h 2291841"/>
              <a:gd name="connsiteX3" fmla="*/ 2257632 w 5905997"/>
              <a:gd name="connsiteY3" fmla="*/ 0 h 2291841"/>
              <a:gd name="connsiteX4" fmla="*/ 2933956 w 5905997"/>
              <a:gd name="connsiteY4" fmla="*/ 317500 h 2291841"/>
              <a:gd name="connsiteX5" fmla="*/ 5905997 w 5905997"/>
              <a:gd name="connsiteY5" fmla="*/ 304800 h 2291841"/>
              <a:gd name="connsiteX6" fmla="*/ 5905997 w 5905997"/>
              <a:gd name="connsiteY6" fmla="*/ 635974 h 2291841"/>
              <a:gd name="connsiteX7" fmla="*/ 5905997 w 5905997"/>
              <a:gd name="connsiteY7" fmla="*/ 635974 h 2291841"/>
              <a:gd name="connsiteX8" fmla="*/ 5905997 w 5905997"/>
              <a:gd name="connsiteY8" fmla="*/ 1132734 h 2291841"/>
              <a:gd name="connsiteX9" fmla="*/ 5905997 w 5905997"/>
              <a:gd name="connsiteY9" fmla="*/ 2291841 h 2291841"/>
              <a:gd name="connsiteX10" fmla="*/ 2460832 w 5905997"/>
              <a:gd name="connsiteY10" fmla="*/ 2291841 h 2291841"/>
              <a:gd name="connsiteX11" fmla="*/ 984333 w 5905997"/>
              <a:gd name="connsiteY11" fmla="*/ 2291841 h 2291841"/>
              <a:gd name="connsiteX12" fmla="*/ 984333 w 5905997"/>
              <a:gd name="connsiteY12" fmla="*/ 2291841 h 2291841"/>
              <a:gd name="connsiteX13" fmla="*/ 0 w 5905997"/>
              <a:gd name="connsiteY13" fmla="*/ 2291841 h 2291841"/>
              <a:gd name="connsiteX14" fmla="*/ 0 w 5905997"/>
              <a:gd name="connsiteY14" fmla="*/ 1132734 h 2291841"/>
              <a:gd name="connsiteX15" fmla="*/ 0 w 5905997"/>
              <a:gd name="connsiteY15" fmla="*/ 815347 h 2291841"/>
              <a:gd name="connsiteX16" fmla="*/ 12700 w 5905997"/>
              <a:gd name="connsiteY16" fmla="*/ 801074 h 2291841"/>
              <a:gd name="connsiteX17" fmla="*/ 2413000 w 5905997"/>
              <a:gd name="connsiteY17" fmla="*/ 762000 h 229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05997" h="2291841">
                <a:moveTo>
                  <a:pt x="2413000" y="762000"/>
                </a:moveTo>
                <a:lnTo>
                  <a:pt x="2432133" y="762000"/>
                </a:lnTo>
                <a:lnTo>
                  <a:pt x="2470233" y="495300"/>
                </a:lnTo>
                <a:lnTo>
                  <a:pt x="2257632" y="0"/>
                </a:lnTo>
                <a:cubicBezTo>
                  <a:pt x="3003773" y="325967"/>
                  <a:pt x="2391015" y="42333"/>
                  <a:pt x="2933956" y="317500"/>
                </a:cubicBezTo>
                <a:lnTo>
                  <a:pt x="5905997" y="304800"/>
                </a:lnTo>
                <a:lnTo>
                  <a:pt x="5905997" y="635974"/>
                </a:lnTo>
                <a:lnTo>
                  <a:pt x="5905997" y="635974"/>
                </a:lnTo>
                <a:lnTo>
                  <a:pt x="5905997" y="1132734"/>
                </a:lnTo>
                <a:lnTo>
                  <a:pt x="5905997" y="2291841"/>
                </a:lnTo>
                <a:lnTo>
                  <a:pt x="2460832" y="2291841"/>
                </a:lnTo>
                <a:lnTo>
                  <a:pt x="984333" y="2291841"/>
                </a:lnTo>
                <a:lnTo>
                  <a:pt x="984333" y="2291841"/>
                </a:lnTo>
                <a:lnTo>
                  <a:pt x="0" y="2291841"/>
                </a:lnTo>
                <a:lnTo>
                  <a:pt x="0" y="1132734"/>
                </a:lnTo>
                <a:lnTo>
                  <a:pt x="0" y="815347"/>
                </a:lnTo>
                <a:lnTo>
                  <a:pt x="12700" y="801074"/>
                </a:lnTo>
                <a:lnTo>
                  <a:pt x="2413000" y="762000"/>
                </a:lnTo>
                <a:close/>
              </a:path>
            </a:pathLst>
          </a:cu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1" name="図 40"/>
          <p:cNvPicPr>
            <a:picLocks noChangeAspect="1"/>
          </p:cNvPicPr>
          <p:nvPr/>
        </p:nvPicPr>
        <p:blipFill>
          <a:blip r:embed="rId4"/>
          <a:stretch>
            <a:fillRect/>
          </a:stretch>
        </p:blipFill>
        <p:spPr>
          <a:xfrm>
            <a:off x="8132928" y="7663177"/>
            <a:ext cx="4562953" cy="1978378"/>
          </a:xfrm>
          <a:prstGeom prst="rect">
            <a:avLst/>
          </a:prstGeom>
        </p:spPr>
      </p:pic>
      <p:sp>
        <p:nvSpPr>
          <p:cNvPr id="385" name="テキスト ボックス 384"/>
          <p:cNvSpPr txBox="1"/>
          <p:nvPr/>
        </p:nvSpPr>
        <p:spPr>
          <a:xfrm>
            <a:off x="5871223" y="2542763"/>
            <a:ext cx="3443411" cy="830997"/>
          </a:xfrm>
          <a:prstGeom prst="rect">
            <a:avLst/>
          </a:prstGeom>
          <a:noFill/>
        </p:spPr>
        <p:txBody>
          <a:bodyPr wrap="square" rtlCol="0">
            <a:spAutoFit/>
          </a:bodyPr>
          <a:lstStyle/>
          <a:p>
            <a:r>
              <a:rPr kumimoji="1" lang="ja-JP" altLang="en-US" sz="800" b="1" u="sng" dirty="0" smtClean="0">
                <a:latin typeface="+mn-ea"/>
              </a:rPr>
              <a:t>②運搬ブロックの指針</a:t>
            </a:r>
            <a:endParaRPr kumimoji="1" lang="en-US" altLang="ja-JP" sz="800" b="1" u="sng" dirty="0" smtClean="0">
              <a:latin typeface="+mn-ea"/>
            </a:endParaRPr>
          </a:p>
          <a:p>
            <a:r>
              <a:rPr kumimoji="1" lang="ja-JP" altLang="en-US" sz="800" dirty="0" smtClean="0">
                <a:latin typeface="+mn-ea"/>
              </a:rPr>
              <a:t>○走行体から近いカラーブロックを優先する</a:t>
            </a:r>
            <a:endParaRPr kumimoji="1" lang="en-US" altLang="ja-JP" sz="800" dirty="0" smtClean="0">
              <a:latin typeface="+mn-ea"/>
            </a:endParaRPr>
          </a:p>
          <a:p>
            <a:r>
              <a:rPr kumimoji="1" lang="ja-JP" altLang="en-US" sz="800" dirty="0" smtClean="0">
                <a:latin typeface="+mn-ea"/>
              </a:rPr>
              <a:t>⇒時間の節約を図るため</a:t>
            </a:r>
            <a:endParaRPr kumimoji="1" lang="en-US" altLang="ja-JP" sz="800" dirty="0" smtClean="0">
              <a:latin typeface="+mn-ea"/>
            </a:endParaRPr>
          </a:p>
          <a:p>
            <a:r>
              <a:rPr kumimoji="1" lang="ja-JP" altLang="en-US" sz="800" dirty="0" smtClean="0">
                <a:latin typeface="+mn-ea"/>
              </a:rPr>
              <a:t>○</a:t>
            </a:r>
            <a:r>
              <a:rPr kumimoji="1" lang="en-US" altLang="ja-JP" sz="800" dirty="0" smtClean="0">
                <a:latin typeface="+mn-ea"/>
              </a:rPr>
              <a:t>PB</a:t>
            </a:r>
            <a:r>
              <a:rPr kumimoji="1" lang="ja-JP" altLang="en-US" sz="800" dirty="0" smtClean="0">
                <a:latin typeface="+mn-ea"/>
              </a:rPr>
              <a:t>は移動しない⇒</a:t>
            </a:r>
            <a:r>
              <a:rPr kumimoji="1" lang="ja-JP" altLang="en-US" sz="800" dirty="0"/>
              <a:t>リスクの低い方法を優先</a:t>
            </a:r>
            <a:endParaRPr kumimoji="1" lang="en-US" altLang="ja-JP" sz="800" dirty="0"/>
          </a:p>
          <a:p>
            <a:r>
              <a:rPr kumimoji="1" lang="ja-JP" altLang="en-US" sz="800" dirty="0" smtClean="0">
                <a:latin typeface="+mn-ea"/>
              </a:rPr>
              <a:t>○中心</a:t>
            </a:r>
            <a:r>
              <a:rPr kumimoji="1" lang="en-US" altLang="ja-JP" sz="800" dirty="0" smtClean="0">
                <a:latin typeface="+mn-ea"/>
              </a:rPr>
              <a:t>CB</a:t>
            </a:r>
            <a:r>
              <a:rPr kumimoji="1" lang="ja-JP" altLang="en-US" sz="800" dirty="0" smtClean="0">
                <a:latin typeface="+mn-ea"/>
              </a:rPr>
              <a:t>置き場に設置可能な</a:t>
            </a:r>
            <a:r>
              <a:rPr kumimoji="1" lang="en-US" altLang="ja-JP" sz="800" dirty="0" smtClean="0">
                <a:latin typeface="+mn-ea"/>
              </a:rPr>
              <a:t>CB</a:t>
            </a:r>
            <a:r>
              <a:rPr kumimoji="1" lang="ja-JP" altLang="en-US" sz="800" dirty="0" smtClean="0">
                <a:latin typeface="+mn-ea"/>
              </a:rPr>
              <a:t>を優先する</a:t>
            </a:r>
            <a:endParaRPr kumimoji="1" lang="en-US" altLang="ja-JP" sz="800" dirty="0" smtClean="0">
              <a:latin typeface="+mn-ea"/>
            </a:endParaRPr>
          </a:p>
          <a:p>
            <a:r>
              <a:rPr kumimoji="1" lang="ja-JP" altLang="en-US" sz="800" dirty="0" smtClean="0">
                <a:latin typeface="+mn-ea"/>
              </a:rPr>
              <a:t>⇒</a:t>
            </a:r>
            <a:r>
              <a:rPr kumimoji="1" lang="en-US" altLang="ja-JP" sz="800" dirty="0"/>
              <a:t>PS</a:t>
            </a:r>
            <a:r>
              <a:rPr kumimoji="1" lang="ja-JP" altLang="en-US" sz="800" dirty="0"/>
              <a:t>設置を</a:t>
            </a:r>
            <a:r>
              <a:rPr kumimoji="1" lang="ja-JP" altLang="en-US" sz="800" dirty="0" smtClean="0"/>
              <a:t>獲得</a:t>
            </a:r>
            <a:endParaRPr kumimoji="1" lang="en-US" altLang="ja-JP" sz="800" dirty="0"/>
          </a:p>
        </p:txBody>
      </p:sp>
      <p:sp>
        <p:nvSpPr>
          <p:cNvPr id="9" name="四角形吹き出し 8"/>
          <p:cNvSpPr/>
          <p:nvPr/>
        </p:nvSpPr>
        <p:spPr>
          <a:xfrm>
            <a:off x="8965000" y="1069438"/>
            <a:ext cx="3793466" cy="1747353"/>
          </a:xfrm>
          <a:prstGeom prst="wedgeRectCallout">
            <a:avLst>
              <a:gd name="adj1" fmla="val -68559"/>
              <a:gd name="adj2" fmla="val 20331"/>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87" name="正方形/長方形 286"/>
          <p:cNvSpPr/>
          <p:nvPr/>
        </p:nvSpPr>
        <p:spPr>
          <a:xfrm>
            <a:off x="5886529" y="540930"/>
            <a:ext cx="6915069" cy="5111664"/>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02" name="正方形/長方形 101"/>
          <p:cNvSpPr/>
          <p:nvPr/>
        </p:nvSpPr>
        <p:spPr>
          <a:xfrm>
            <a:off x="0" y="548641"/>
            <a:ext cx="5882354" cy="2284301"/>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57" name="正方形/長方形 56"/>
          <p:cNvSpPr/>
          <p:nvPr/>
        </p:nvSpPr>
        <p:spPr>
          <a:xfrm>
            <a:off x="-1" y="2834003"/>
            <a:ext cx="5882355" cy="2819254"/>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正方形/長方形 1"/>
          <p:cNvSpPr/>
          <p:nvPr/>
        </p:nvSpPr>
        <p:spPr>
          <a:xfrm>
            <a:off x="0" y="0"/>
            <a:ext cx="12801600" cy="548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3" name="テキスト ボックス 2"/>
          <p:cNvSpPr txBox="1"/>
          <p:nvPr/>
        </p:nvSpPr>
        <p:spPr>
          <a:xfrm>
            <a:off x="117567" y="25420"/>
            <a:ext cx="2103121" cy="523220"/>
          </a:xfrm>
          <a:prstGeom prst="rect">
            <a:avLst/>
          </a:prstGeom>
          <a:noFill/>
        </p:spPr>
        <p:txBody>
          <a:bodyPr wrap="square" rtlCol="0">
            <a:spAutoFit/>
          </a:bodyPr>
          <a:lstStyle/>
          <a:p>
            <a:r>
              <a:rPr kumimoji="1" lang="ja-JP" altLang="en-US" sz="2800" dirty="0"/>
              <a:t>分析モデル</a:t>
            </a:r>
          </a:p>
        </p:txBody>
      </p:sp>
      <p:sp>
        <p:nvSpPr>
          <p:cNvPr id="5" name="テキスト ボックス 4"/>
          <p:cNvSpPr txBox="1"/>
          <p:nvPr/>
        </p:nvSpPr>
        <p:spPr>
          <a:xfrm>
            <a:off x="5912063" y="757979"/>
            <a:ext cx="6785363" cy="1200329"/>
          </a:xfrm>
          <a:prstGeom prst="rect">
            <a:avLst/>
          </a:prstGeom>
          <a:noFill/>
        </p:spPr>
        <p:txBody>
          <a:bodyPr wrap="square" rtlCol="0">
            <a:spAutoFit/>
          </a:bodyPr>
          <a:lstStyle/>
          <a:p>
            <a:r>
              <a:rPr kumimoji="1" lang="ja-JP" altLang="en-US" sz="800" dirty="0"/>
              <a:t>要求図より私たちの目標を達成するためには「ブロック並べ」で</a:t>
            </a:r>
            <a:r>
              <a:rPr kumimoji="1" lang="ja-JP" altLang="en-US" sz="800" dirty="0" smtClean="0"/>
              <a:t>「</a:t>
            </a:r>
            <a:r>
              <a:rPr kumimoji="1" lang="en-US" altLang="ja-JP" sz="800" dirty="0" smtClean="0"/>
              <a:t>70</a:t>
            </a:r>
            <a:r>
              <a:rPr kumimoji="1" lang="ja-JP" altLang="en-US" sz="800" dirty="0"/>
              <a:t>秒以内に確実に</a:t>
            </a:r>
            <a:r>
              <a:rPr kumimoji="1" lang="en-US" altLang="ja-JP" sz="800" dirty="0"/>
              <a:t>15pt</a:t>
            </a:r>
            <a:r>
              <a:rPr kumimoji="1" lang="ja-JP" altLang="en-US" sz="800" dirty="0"/>
              <a:t>以上を獲得する」必要があると分かった</a:t>
            </a:r>
            <a:r>
              <a:rPr kumimoji="1" lang="ja-JP" altLang="en-US" sz="800" dirty="0" smtClean="0"/>
              <a:t>。すなわち</a:t>
            </a:r>
            <a:r>
              <a:rPr kumimoji="1" lang="ja-JP" altLang="en-US" sz="800" dirty="0"/>
              <a:t>、「どのようなブロック配置で合っても</a:t>
            </a:r>
            <a:r>
              <a:rPr kumimoji="1" lang="ja-JP" altLang="en-US" sz="800" dirty="0" smtClean="0"/>
              <a:t>、</a:t>
            </a:r>
            <a:r>
              <a:rPr kumimoji="1" lang="en-US" altLang="ja-JP" sz="800" dirty="0" smtClean="0"/>
              <a:t>70</a:t>
            </a:r>
            <a:r>
              <a:rPr kumimoji="1" lang="ja-JP" altLang="en-US" sz="800" dirty="0"/>
              <a:t>秒以内に</a:t>
            </a:r>
            <a:r>
              <a:rPr kumimoji="1" lang="en-US" altLang="ja-JP" sz="800" dirty="0"/>
              <a:t>15pt</a:t>
            </a:r>
            <a:r>
              <a:rPr kumimoji="1" lang="ja-JP" altLang="en-US" sz="800" dirty="0"/>
              <a:t>以上を獲得</a:t>
            </a:r>
            <a:r>
              <a:rPr kumimoji="1" lang="ja-JP" altLang="en-US" sz="800" dirty="0" smtClean="0"/>
              <a:t>できる」指針を下記</a:t>
            </a:r>
            <a:r>
              <a:rPr kumimoji="1" lang="en-US" altLang="ja-JP" sz="800" dirty="0" smtClean="0"/>
              <a:t>(</a:t>
            </a:r>
            <a:r>
              <a:rPr kumimoji="1" lang="ja-JP" altLang="en-US" sz="800" dirty="0" smtClean="0"/>
              <a:t>根拠⇒指針</a:t>
            </a:r>
            <a:r>
              <a:rPr kumimoji="1" lang="en-US" altLang="ja-JP" sz="800" dirty="0" smtClean="0"/>
              <a:t>)</a:t>
            </a:r>
            <a:r>
              <a:rPr kumimoji="1" lang="ja-JP" altLang="en-US" sz="800" dirty="0" smtClean="0"/>
              <a:t>に明記する。</a:t>
            </a:r>
            <a:endParaRPr kumimoji="1" lang="en-US" altLang="ja-JP" sz="800" dirty="0" smtClean="0"/>
          </a:p>
          <a:p>
            <a:r>
              <a:rPr kumimoji="1" lang="ja-JP" altLang="en-US" sz="800" dirty="0" smtClean="0"/>
              <a:t>・確実にボーナス</a:t>
            </a:r>
            <a:r>
              <a:rPr kumimoji="1" lang="en-US" altLang="ja-JP" sz="800" dirty="0" smtClean="0"/>
              <a:t>15</a:t>
            </a:r>
            <a:r>
              <a:rPr kumimoji="1" lang="ja-JP" altLang="en-US" sz="800" dirty="0" smtClean="0"/>
              <a:t>秒以上を獲得</a:t>
            </a:r>
            <a:r>
              <a:rPr kumimoji="1" lang="en-US" altLang="ja-JP" sz="800" dirty="0" smtClean="0"/>
              <a:t>       </a:t>
            </a:r>
            <a:r>
              <a:rPr kumimoji="1" lang="ja-JP" altLang="en-US" sz="800" dirty="0" smtClean="0"/>
              <a:t>⇒経路を確実に確保</a:t>
            </a:r>
            <a:endParaRPr kumimoji="1" lang="en-US" altLang="ja-JP" sz="800" dirty="0" smtClean="0"/>
          </a:p>
          <a:p>
            <a:r>
              <a:rPr kumimoji="1" lang="en-US" altLang="ja-JP" sz="800" dirty="0" smtClean="0"/>
              <a:t>			              </a:t>
            </a:r>
            <a:r>
              <a:rPr kumimoji="1" lang="ja-JP" altLang="en-US" sz="800" dirty="0" smtClean="0"/>
              <a:t>⇒</a:t>
            </a:r>
            <a:r>
              <a:rPr kumimoji="1" lang="en-US" altLang="ja-JP" sz="800" dirty="0" smtClean="0"/>
              <a:t>PS</a:t>
            </a:r>
            <a:r>
              <a:rPr kumimoji="1" lang="ja-JP" altLang="en-US" sz="800" dirty="0" smtClean="0"/>
              <a:t>設置を獲得</a:t>
            </a:r>
            <a:endParaRPr kumimoji="1" lang="en-US" altLang="ja-JP" sz="800" dirty="0" smtClean="0"/>
          </a:p>
          <a:p>
            <a:r>
              <a:rPr kumimoji="1" lang="en-US" altLang="ja-JP" sz="800" dirty="0"/>
              <a:t>	</a:t>
            </a:r>
            <a:r>
              <a:rPr kumimoji="1" lang="en-US" altLang="ja-JP" sz="800" dirty="0" smtClean="0"/>
              <a:t>		              </a:t>
            </a:r>
            <a:r>
              <a:rPr kumimoji="1" lang="ja-JP" altLang="en-US" sz="800" dirty="0" smtClean="0"/>
              <a:t>⇒経路を正確に走行</a:t>
            </a:r>
            <a:endParaRPr kumimoji="1" lang="en-US" altLang="ja-JP" sz="800" dirty="0" smtClean="0"/>
          </a:p>
          <a:p>
            <a:r>
              <a:rPr kumimoji="1" lang="ja-JP" altLang="en-US" sz="800" dirty="0" smtClean="0"/>
              <a:t>・制限</a:t>
            </a:r>
            <a:r>
              <a:rPr kumimoji="1" lang="ja-JP" altLang="en-US" sz="800" dirty="0"/>
              <a:t>時間</a:t>
            </a:r>
            <a:r>
              <a:rPr kumimoji="1" lang="ja-JP" altLang="en-US" sz="800" dirty="0" smtClean="0"/>
              <a:t>が</a:t>
            </a:r>
            <a:r>
              <a:rPr kumimoji="1" lang="en-US" altLang="ja-JP" sz="800" dirty="0" smtClean="0"/>
              <a:t>70</a:t>
            </a:r>
            <a:r>
              <a:rPr kumimoji="1" lang="ja-JP" altLang="en-US" sz="800" dirty="0" smtClean="0"/>
              <a:t>秒以内</a:t>
            </a:r>
            <a:r>
              <a:rPr kumimoji="1" lang="en-US" altLang="ja-JP" sz="800" dirty="0" smtClean="0"/>
              <a:t>	              </a:t>
            </a:r>
            <a:r>
              <a:rPr kumimoji="1" lang="ja-JP" altLang="en-US" sz="800" dirty="0" smtClean="0"/>
              <a:t>⇒時間の節約</a:t>
            </a:r>
            <a:endParaRPr kumimoji="1" lang="en-US" altLang="ja-JP" sz="800" dirty="0" smtClean="0"/>
          </a:p>
          <a:p>
            <a:r>
              <a:rPr kumimoji="1" lang="ja-JP" altLang="en-US" sz="800" dirty="0" smtClean="0"/>
              <a:t>・容易な経路選択</a:t>
            </a:r>
            <a:r>
              <a:rPr kumimoji="1" lang="en-US" altLang="ja-JP" sz="800" dirty="0" smtClean="0"/>
              <a:t>		              </a:t>
            </a:r>
            <a:r>
              <a:rPr kumimoji="1" lang="ja-JP" altLang="en-US" sz="800" dirty="0" smtClean="0"/>
              <a:t>⇒運搬経路生成の容易化</a:t>
            </a:r>
            <a:endParaRPr kumimoji="1" lang="en-US" altLang="ja-JP" sz="800" dirty="0" smtClean="0"/>
          </a:p>
          <a:p>
            <a:r>
              <a:rPr kumimoji="1" lang="ja-JP" altLang="en-US" sz="800" dirty="0" smtClean="0"/>
              <a:t>・獲得しやすいボーナスを優先する</a:t>
            </a:r>
            <a:r>
              <a:rPr kumimoji="1" lang="en-US" altLang="ja-JP" sz="800" dirty="0"/>
              <a:t> </a:t>
            </a:r>
            <a:r>
              <a:rPr kumimoji="1" lang="en-US" altLang="ja-JP" sz="800" dirty="0" smtClean="0"/>
              <a:t>  </a:t>
            </a:r>
            <a:r>
              <a:rPr kumimoji="1" lang="ja-JP" altLang="en-US" sz="800" dirty="0" smtClean="0"/>
              <a:t>⇒</a:t>
            </a:r>
            <a:r>
              <a:rPr kumimoji="1" lang="ja-JP" altLang="en-US" sz="800" dirty="0"/>
              <a:t>直角駐車を</a:t>
            </a:r>
            <a:r>
              <a:rPr kumimoji="1" lang="ja-JP" altLang="en-US" sz="800" dirty="0" smtClean="0"/>
              <a:t>優先</a:t>
            </a:r>
            <a:endParaRPr kumimoji="1" lang="en-US" altLang="ja-JP" sz="800" dirty="0" smtClean="0"/>
          </a:p>
          <a:p>
            <a:r>
              <a:rPr kumimoji="1" lang="en-US" altLang="ja-JP" sz="800" dirty="0"/>
              <a:t>	</a:t>
            </a:r>
            <a:r>
              <a:rPr kumimoji="1" lang="en-US" altLang="ja-JP" sz="800" dirty="0" smtClean="0"/>
              <a:t>		              </a:t>
            </a:r>
            <a:r>
              <a:rPr kumimoji="1" lang="ja-JP" altLang="en-US" sz="800" dirty="0" smtClean="0"/>
              <a:t>⇒リスクの低い方法を優先</a:t>
            </a:r>
            <a:endParaRPr kumimoji="1" lang="en-US" altLang="ja-JP" sz="800" dirty="0"/>
          </a:p>
        </p:txBody>
      </p:sp>
      <p:sp>
        <p:nvSpPr>
          <p:cNvPr id="21" name="テキスト ボックス 20"/>
          <p:cNvSpPr txBox="1"/>
          <p:nvPr/>
        </p:nvSpPr>
        <p:spPr>
          <a:xfrm>
            <a:off x="11250819" y="515955"/>
            <a:ext cx="1529624" cy="276999"/>
          </a:xfrm>
          <a:prstGeom prst="rect">
            <a:avLst/>
          </a:prstGeom>
          <a:solidFill>
            <a:srgbClr val="FFC000"/>
          </a:solidFill>
          <a:ln w="12700">
            <a:solidFill>
              <a:schemeClr val="accent2">
                <a:lumMod val="75000"/>
              </a:schemeClr>
            </a:solidFill>
          </a:ln>
        </p:spPr>
        <p:txBody>
          <a:bodyPr wrap="square" rtlCol="0">
            <a:spAutoFit/>
          </a:bodyPr>
          <a:lstStyle/>
          <a:p>
            <a:r>
              <a:rPr kumimoji="1" lang="en-US" altLang="ja-JP" sz="1200" dirty="0" smtClean="0"/>
              <a:t>3.</a:t>
            </a:r>
            <a:r>
              <a:rPr kumimoji="1" lang="ja-JP" altLang="en-US" sz="1200" dirty="0" smtClean="0"/>
              <a:t>ゲーム攻略の指針</a:t>
            </a:r>
            <a:endParaRPr kumimoji="1" lang="ja-JP" altLang="en-US" sz="1200" dirty="0"/>
          </a:p>
        </p:txBody>
      </p:sp>
      <p:sp>
        <p:nvSpPr>
          <p:cNvPr id="103" name="テキスト ボックス 102"/>
          <p:cNvSpPr txBox="1"/>
          <p:nvPr/>
        </p:nvSpPr>
        <p:spPr>
          <a:xfrm>
            <a:off x="1567168" y="2860876"/>
            <a:ext cx="1556689" cy="276999"/>
          </a:xfrm>
          <a:prstGeom prst="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kumimoji="1" lang="en-US" altLang="ja-JP" sz="1200" dirty="0" smtClean="0">
                <a:solidFill>
                  <a:sysClr val="windowText" lastClr="000000"/>
                </a:solidFill>
              </a:rPr>
              <a:t>2.</a:t>
            </a:r>
            <a:r>
              <a:rPr kumimoji="1" lang="ja-JP" altLang="en-US" sz="1200" dirty="0" smtClean="0">
                <a:solidFill>
                  <a:sysClr val="windowText" lastClr="000000"/>
                </a:solidFill>
              </a:rPr>
              <a:t>走行体の動作定義</a:t>
            </a:r>
            <a:endParaRPr kumimoji="1" lang="ja-JP" altLang="en-US" sz="1200" dirty="0">
              <a:solidFill>
                <a:sysClr val="windowText" lastClr="000000"/>
              </a:solidFill>
            </a:endParaRPr>
          </a:p>
        </p:txBody>
      </p:sp>
      <p:sp>
        <p:nvSpPr>
          <p:cNvPr id="107" name="テキスト ボックス 106"/>
          <p:cNvSpPr txBox="1"/>
          <p:nvPr/>
        </p:nvSpPr>
        <p:spPr>
          <a:xfrm>
            <a:off x="1926511" y="1806276"/>
            <a:ext cx="1294429" cy="415498"/>
          </a:xfrm>
          <a:prstGeom prst="rect">
            <a:avLst/>
          </a:prstGeom>
          <a:noFill/>
        </p:spPr>
        <p:txBody>
          <a:bodyPr wrap="square" rtlCol="0">
            <a:spAutoFit/>
          </a:bodyPr>
          <a:lstStyle/>
          <a:p>
            <a:pPr algn="ctr"/>
            <a:r>
              <a:rPr kumimoji="1" lang="ja-JP" altLang="en-US" sz="700" dirty="0" smtClean="0">
                <a:solidFill>
                  <a:sysClr val="windowText" lastClr="000000"/>
                </a:solidFill>
              </a:rPr>
              <a:t>青</a:t>
            </a:r>
            <a:r>
              <a:rPr kumimoji="1" lang="ja-JP" altLang="en-US" sz="700" dirty="0">
                <a:solidFill>
                  <a:sysClr val="windowText" lastClr="000000"/>
                </a:solidFill>
              </a:rPr>
              <a:t>ブロック</a:t>
            </a:r>
            <a:r>
              <a:rPr kumimoji="1" lang="ja-JP" altLang="en-US" sz="700" dirty="0" smtClean="0">
                <a:solidFill>
                  <a:sysClr val="windowText" lastClr="000000"/>
                </a:solidFill>
              </a:rPr>
              <a:t>は初期</a:t>
            </a:r>
            <a:r>
              <a:rPr kumimoji="1" lang="ja-JP" altLang="en-US" sz="700" dirty="0">
                <a:solidFill>
                  <a:sysClr val="windowText" lastClr="000000"/>
                </a:solidFill>
              </a:rPr>
              <a:t>位置</a:t>
            </a:r>
            <a:endParaRPr kumimoji="1" lang="en-US" altLang="ja-JP" sz="700" dirty="0">
              <a:solidFill>
                <a:sysClr val="windowText" lastClr="000000"/>
              </a:solidFill>
            </a:endParaRPr>
          </a:p>
          <a:p>
            <a:pPr algn="ctr"/>
            <a:r>
              <a:rPr kumimoji="1" lang="ja-JP" altLang="en-US" sz="700" dirty="0">
                <a:solidFill>
                  <a:sysClr val="windowText" lastClr="000000"/>
                </a:solidFill>
              </a:rPr>
              <a:t>黄ブロック</a:t>
            </a:r>
            <a:r>
              <a:rPr kumimoji="1" lang="ja-JP" altLang="en-US" sz="700" dirty="0" smtClean="0">
                <a:solidFill>
                  <a:sysClr val="windowText" lastClr="000000"/>
                </a:solidFill>
              </a:rPr>
              <a:t>は有効移動後の</a:t>
            </a:r>
            <a:endParaRPr kumimoji="1" lang="en-US" altLang="ja-JP" sz="700" dirty="0" smtClean="0">
              <a:solidFill>
                <a:sysClr val="windowText" lastClr="000000"/>
              </a:solidFill>
            </a:endParaRPr>
          </a:p>
          <a:p>
            <a:pPr algn="ctr"/>
            <a:r>
              <a:rPr kumimoji="1" lang="ja-JP" altLang="en-US" sz="700" dirty="0" smtClean="0"/>
              <a:t>オブジェクト図</a:t>
            </a:r>
            <a:endParaRPr kumimoji="1" lang="en-US" altLang="ja-JP" sz="700" dirty="0"/>
          </a:p>
        </p:txBody>
      </p:sp>
      <p:cxnSp>
        <p:nvCxnSpPr>
          <p:cNvPr id="110" name="直線コネクタ 109"/>
          <p:cNvCxnSpPr/>
          <p:nvPr/>
        </p:nvCxnSpPr>
        <p:spPr>
          <a:xfrm flipV="1">
            <a:off x="1472830" y="581910"/>
            <a:ext cx="159258" cy="10538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1" name="グループ化 110"/>
          <p:cNvGrpSpPr/>
          <p:nvPr/>
        </p:nvGrpSpPr>
        <p:grpSpPr>
          <a:xfrm>
            <a:off x="1386842" y="1666240"/>
            <a:ext cx="635002" cy="533402"/>
            <a:chOff x="2481182" y="2277618"/>
            <a:chExt cx="667655" cy="582080"/>
          </a:xfrm>
        </p:grpSpPr>
        <p:grpSp>
          <p:nvGrpSpPr>
            <p:cNvPr id="112" name="グループ化 111"/>
            <p:cNvGrpSpPr/>
            <p:nvPr/>
          </p:nvGrpSpPr>
          <p:grpSpPr>
            <a:xfrm>
              <a:off x="2481182" y="2277618"/>
              <a:ext cx="667655" cy="582080"/>
              <a:chOff x="2018234" y="951637"/>
              <a:chExt cx="948923" cy="962874"/>
            </a:xfrm>
          </p:grpSpPr>
          <p:pic>
            <p:nvPicPr>
              <p:cNvPr id="114" name="図 113" descr="画面の領域"/>
              <p:cNvPicPr>
                <a:picLocks noChangeAspect="1"/>
              </p:cNvPicPr>
              <p:nvPr/>
            </p:nvPicPr>
            <p:blipFill rotWithShape="1">
              <a:blip r:embed="rId5" cstate="print">
                <a:extLst>
                  <a:ext uri="{28A0092B-C50C-407E-A947-70E740481C1C}">
                    <a14:useLocalDpi xmlns:a14="http://schemas.microsoft.com/office/drawing/2010/main" val="0"/>
                  </a:ext>
                </a:extLst>
              </a:blip>
              <a:srcRect l="1001" t="-53" r="47865" b="31542"/>
              <a:stretch/>
            </p:blipFill>
            <p:spPr>
              <a:xfrm>
                <a:off x="2018234" y="951637"/>
                <a:ext cx="948923" cy="962874"/>
              </a:xfrm>
              <a:prstGeom prst="rect">
                <a:avLst/>
              </a:prstGeom>
            </p:spPr>
          </p:pic>
          <p:sp>
            <p:nvSpPr>
              <p:cNvPr id="115" name="円柱 114"/>
              <p:cNvSpPr/>
              <p:nvPr/>
            </p:nvSpPr>
            <p:spPr>
              <a:xfrm>
                <a:off x="2241537" y="1008515"/>
                <a:ext cx="95572" cy="112645"/>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sp>
            <p:nvSpPr>
              <p:cNvPr id="116" name="円柱 115"/>
              <p:cNvSpPr/>
              <p:nvPr/>
            </p:nvSpPr>
            <p:spPr>
              <a:xfrm>
                <a:off x="2600388" y="1007716"/>
                <a:ext cx="95572" cy="112645"/>
              </a:xfrm>
              <a:prstGeom prst="can">
                <a:avLst>
                  <a:gd name="adj" fmla="val 54000"/>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grpSp>
        <p:sp>
          <p:nvSpPr>
            <p:cNvPr id="113" name="円柱 112"/>
            <p:cNvSpPr/>
            <p:nvPr/>
          </p:nvSpPr>
          <p:spPr>
            <a:xfrm>
              <a:off x="3030482" y="2463919"/>
              <a:ext cx="67244" cy="68097"/>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grpSp>
      <p:sp>
        <p:nvSpPr>
          <p:cNvPr id="117" name="正方形/長方形 116"/>
          <p:cNvSpPr/>
          <p:nvPr/>
        </p:nvSpPr>
        <p:spPr>
          <a:xfrm>
            <a:off x="1465323" y="1631903"/>
            <a:ext cx="474547" cy="228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テキスト ボックス 145"/>
          <p:cNvSpPr txBox="1"/>
          <p:nvPr/>
        </p:nvSpPr>
        <p:spPr>
          <a:xfrm>
            <a:off x="41822" y="555444"/>
            <a:ext cx="1558576" cy="276999"/>
          </a:xfrm>
          <a:prstGeom prst="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kumimoji="1" lang="en-US" altLang="ja-JP" sz="1200" dirty="0" smtClean="0">
                <a:solidFill>
                  <a:sysClr val="windowText" lastClr="000000"/>
                </a:solidFill>
              </a:rPr>
              <a:t>1.</a:t>
            </a:r>
            <a:r>
              <a:rPr kumimoji="1" lang="ja-JP" altLang="en-US" sz="1200" dirty="0" smtClean="0">
                <a:solidFill>
                  <a:sysClr val="windowText" lastClr="000000"/>
                </a:solidFill>
              </a:rPr>
              <a:t>ゲームの構成要素</a:t>
            </a:r>
            <a:endParaRPr kumimoji="1" lang="en-US" altLang="ja-JP" sz="1200" dirty="0" smtClean="0">
              <a:solidFill>
                <a:sysClr val="windowText" lastClr="000000"/>
              </a:solidFill>
            </a:endParaRPr>
          </a:p>
        </p:txBody>
      </p:sp>
      <p:sp>
        <p:nvSpPr>
          <p:cNvPr id="150" name="テキスト ボックス 149"/>
          <p:cNvSpPr txBox="1"/>
          <p:nvPr/>
        </p:nvSpPr>
        <p:spPr>
          <a:xfrm>
            <a:off x="21013" y="5666509"/>
            <a:ext cx="1577497" cy="276999"/>
          </a:xfrm>
          <a:prstGeom prst="rect">
            <a:avLst/>
          </a:prstGeom>
          <a:solidFill>
            <a:srgbClr val="FFC000"/>
          </a:solidFill>
          <a:ln>
            <a:solidFill>
              <a:schemeClr val="accent2"/>
            </a:solidFill>
          </a:ln>
        </p:spPr>
        <p:txBody>
          <a:bodyPr wrap="square" rtlCol="0">
            <a:spAutoFit/>
          </a:bodyPr>
          <a:lstStyle/>
          <a:p>
            <a:r>
              <a:rPr kumimoji="1" lang="en-US" altLang="ja-JP" sz="1200" dirty="0" smtClean="0"/>
              <a:t>4.</a:t>
            </a:r>
            <a:r>
              <a:rPr kumimoji="1" lang="ja-JP" altLang="en-US" sz="1200" dirty="0" smtClean="0"/>
              <a:t>ゲーム攻略の解法</a:t>
            </a:r>
            <a:endParaRPr kumimoji="1" lang="en-US" altLang="ja-JP" sz="1200" dirty="0" smtClean="0"/>
          </a:p>
        </p:txBody>
      </p:sp>
      <p:sp>
        <p:nvSpPr>
          <p:cNvPr id="24" name="テキスト ボックス 23"/>
          <p:cNvSpPr txBox="1"/>
          <p:nvPr/>
        </p:nvSpPr>
        <p:spPr>
          <a:xfrm>
            <a:off x="20691" y="6074443"/>
            <a:ext cx="4242770" cy="954107"/>
          </a:xfrm>
          <a:prstGeom prst="rect">
            <a:avLst/>
          </a:prstGeom>
          <a:noFill/>
        </p:spPr>
        <p:txBody>
          <a:bodyPr wrap="square" rtlCol="0">
            <a:spAutoFit/>
          </a:bodyPr>
          <a:lstStyle/>
          <a:p>
            <a:r>
              <a:rPr kumimoji="1" lang="ja-JP" altLang="en-US" sz="800" dirty="0" smtClean="0"/>
              <a:t>「指針」で検討した内容を実現するための概念をクラス図に追加</a:t>
            </a:r>
            <a:r>
              <a:rPr kumimoji="1" lang="en-US" altLang="ja-JP" sz="800" dirty="0" smtClean="0"/>
              <a:t>(</a:t>
            </a:r>
            <a:r>
              <a:rPr kumimoji="1" lang="ja-JP" altLang="en-US" sz="800" dirty="0" smtClean="0"/>
              <a:t>黄緑色のクラス</a:t>
            </a:r>
            <a:r>
              <a:rPr kumimoji="1" lang="en-US" altLang="ja-JP" sz="800" dirty="0" smtClean="0"/>
              <a:t>)</a:t>
            </a:r>
            <a:r>
              <a:rPr kumimoji="1" lang="ja-JP" altLang="en-US" sz="800" dirty="0" smtClean="0"/>
              <a:t>した。ただし、実現に不要なクラスは削除した。ブロック接触を回避する経路生成を行う「有効経路」クラスを追加し、「ブロック運搬経路」はこの有効経路内に存在する。また、運搬経路は始点・経由点・終点で構成されている。指針で定めた「運搬ブロックの決定」や「運搬先のブロック置き場の決定」は運搬経路の終点を決めるクラスとして「運搬ブロック</a:t>
            </a:r>
            <a:r>
              <a:rPr kumimoji="1" lang="en-US" altLang="ja-JP" sz="800" dirty="0" smtClean="0"/>
              <a:t>/</a:t>
            </a:r>
            <a:r>
              <a:rPr kumimoji="1" lang="ja-JP" altLang="en-US" sz="800" dirty="0" smtClean="0"/>
              <a:t>移動先探索」クラスが担い、「経路の決定」は経由点を決めるクラスとして「最短経路」クラスが担う。始点は走行体の位置より生成する。</a:t>
            </a:r>
            <a:endParaRPr kumimoji="1" lang="en-US" altLang="ja-JP" sz="800" dirty="0" smtClean="0"/>
          </a:p>
        </p:txBody>
      </p:sp>
      <p:sp>
        <p:nvSpPr>
          <p:cNvPr id="377" name="テキスト ボックス 376"/>
          <p:cNvSpPr txBox="1"/>
          <p:nvPr/>
        </p:nvSpPr>
        <p:spPr>
          <a:xfrm>
            <a:off x="6886472" y="8083533"/>
            <a:ext cx="2613128" cy="830997"/>
          </a:xfrm>
          <a:prstGeom prst="rect">
            <a:avLst/>
          </a:prstGeom>
          <a:noFill/>
        </p:spPr>
        <p:txBody>
          <a:bodyPr wrap="square" rtlCol="0">
            <a:spAutoFit/>
          </a:bodyPr>
          <a:lstStyle/>
          <a:p>
            <a:r>
              <a:rPr kumimoji="1" lang="ja-JP" altLang="en-US" sz="800" dirty="0"/>
              <a:t>右</a:t>
            </a:r>
            <a:r>
              <a:rPr kumimoji="1" lang="ja-JP" altLang="en-US" sz="800" dirty="0" smtClean="0"/>
              <a:t>記に</a:t>
            </a:r>
            <a:r>
              <a:rPr kumimoji="1" lang="en-US" altLang="ja-JP" sz="800" dirty="0" smtClean="0"/>
              <a:t>1</a:t>
            </a:r>
            <a:r>
              <a:rPr kumimoji="1" lang="ja-JP" altLang="en-US" sz="800" dirty="0" smtClean="0"/>
              <a:t>個のカラーブロックを選択し、運搬経路を生成するまでの振る舞いを示す。運搬経路は先に始点・終点を決め、その間の経由点の経路コストが最短となる経由点を求める。経由点の選択にはダイクストラ法を用いる</a:t>
            </a:r>
            <a:r>
              <a:rPr kumimoji="1" lang="en-US" altLang="ja-JP" sz="800" dirty="0" smtClean="0"/>
              <a:t>(</a:t>
            </a:r>
            <a:r>
              <a:rPr kumimoji="1" lang="ja-JP" altLang="en-US" sz="800" dirty="0" smtClean="0"/>
              <a:t>ダイクストラ法は公知のため原理等は省略</a:t>
            </a:r>
            <a:r>
              <a:rPr kumimoji="1" lang="en-US" altLang="ja-JP" sz="800" dirty="0" smtClean="0"/>
              <a:t>)</a:t>
            </a:r>
            <a:r>
              <a:rPr kumimoji="1" lang="ja-JP" altLang="en-US" sz="800" dirty="0" err="1" smtClean="0"/>
              <a:t>。</a:t>
            </a:r>
            <a:endParaRPr kumimoji="1" lang="en-US" altLang="ja-JP" sz="800" dirty="0" smtClean="0"/>
          </a:p>
        </p:txBody>
      </p:sp>
      <p:sp>
        <p:nvSpPr>
          <p:cNvPr id="11" name="テキスト ボックス 10"/>
          <p:cNvSpPr txBox="1"/>
          <p:nvPr/>
        </p:nvSpPr>
        <p:spPr>
          <a:xfrm>
            <a:off x="315302" y="8993473"/>
            <a:ext cx="2231411" cy="261610"/>
          </a:xfrm>
          <a:prstGeom prst="rect">
            <a:avLst/>
          </a:prstGeom>
          <a:noFill/>
        </p:spPr>
        <p:txBody>
          <a:bodyPr wrap="square" rtlCol="0">
            <a:spAutoFit/>
          </a:bodyPr>
          <a:lstStyle/>
          <a:p>
            <a:pPr algn="ctr"/>
            <a:r>
              <a:rPr kumimoji="1" lang="ja-JP" altLang="en-US" sz="1100" dirty="0" smtClean="0"/>
              <a:t>運搬経路生成時のクラス図</a:t>
            </a:r>
            <a:endParaRPr kumimoji="1" lang="ja-JP" altLang="en-US" sz="1100" dirty="0"/>
          </a:p>
        </p:txBody>
      </p:sp>
      <p:sp>
        <p:nvSpPr>
          <p:cNvPr id="600" name="四角形吹き出し 599"/>
          <p:cNvSpPr/>
          <p:nvPr/>
        </p:nvSpPr>
        <p:spPr>
          <a:xfrm>
            <a:off x="8557991" y="2872377"/>
            <a:ext cx="2393588" cy="563372"/>
          </a:xfrm>
          <a:prstGeom prst="wedgeRectCallout">
            <a:avLst>
              <a:gd name="adj1" fmla="val -68237"/>
              <a:gd name="adj2" fmla="val -25751"/>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7" name="グループ化 16"/>
          <p:cNvGrpSpPr/>
          <p:nvPr/>
        </p:nvGrpSpPr>
        <p:grpSpPr>
          <a:xfrm>
            <a:off x="9865183" y="2843920"/>
            <a:ext cx="1168217" cy="645141"/>
            <a:chOff x="11570156" y="2028041"/>
            <a:chExt cx="1168217" cy="645141"/>
          </a:xfrm>
        </p:grpSpPr>
        <p:pic>
          <p:nvPicPr>
            <p:cNvPr id="380" name="図 379" descr="画面の領域"/>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4440" b="4440"/>
            <a:stretch/>
          </p:blipFill>
          <p:spPr>
            <a:xfrm>
              <a:off x="12104066" y="2028041"/>
              <a:ext cx="417644" cy="421780"/>
            </a:xfrm>
            <a:prstGeom prst="rect">
              <a:avLst/>
            </a:prstGeom>
          </p:spPr>
        </p:pic>
        <p:pic>
          <p:nvPicPr>
            <p:cNvPr id="381" name="図 380" descr="画面の領域"/>
            <p:cNvPicPr>
              <a:picLocks noChangeAspect="1"/>
            </p:cNvPicPr>
            <p:nvPr/>
          </p:nvPicPr>
          <p:blipFill rotWithShape="1">
            <a:blip r:embed="rId6">
              <a:clrChange>
                <a:clrFrom>
                  <a:srgbClr val="BFBFBF"/>
                </a:clrFrom>
                <a:clrTo>
                  <a:srgbClr val="BFBFBF">
                    <a:alpha val="0"/>
                  </a:srgbClr>
                </a:clrTo>
              </a:clrChange>
              <a:extLst>
                <a:ext uri="{28A0092B-C50C-407E-A947-70E740481C1C}">
                  <a14:useLocalDpi xmlns:a14="http://schemas.microsoft.com/office/drawing/2010/main" val="0"/>
                </a:ext>
              </a:extLst>
            </a:blip>
            <a:srcRect l="33399" t="14532" r="7995" b="24939"/>
            <a:stretch/>
          </p:blipFill>
          <p:spPr>
            <a:xfrm>
              <a:off x="11731965" y="2098936"/>
              <a:ext cx="259262" cy="270420"/>
            </a:xfrm>
            <a:prstGeom prst="ellipse">
              <a:avLst/>
            </a:prstGeom>
          </p:spPr>
        </p:pic>
        <p:sp>
          <p:nvSpPr>
            <p:cNvPr id="382" name="テキスト ボックス 381"/>
            <p:cNvSpPr txBox="1"/>
            <p:nvPr/>
          </p:nvSpPr>
          <p:spPr>
            <a:xfrm>
              <a:off x="11570156" y="2408720"/>
              <a:ext cx="548718" cy="246221"/>
            </a:xfrm>
            <a:prstGeom prst="rect">
              <a:avLst/>
            </a:prstGeom>
            <a:noFill/>
          </p:spPr>
          <p:txBody>
            <a:bodyPr wrap="square" rtlCol="0">
              <a:spAutoFit/>
            </a:bodyPr>
            <a:lstStyle/>
            <a:p>
              <a:pPr algn="ctr"/>
              <a:r>
                <a:rPr kumimoji="1" lang="ja-JP" altLang="en-US" sz="1000" dirty="0" smtClean="0">
                  <a:solidFill>
                    <a:srgbClr val="FF0000"/>
                  </a:solidFill>
                </a:rPr>
                <a:t>成立</a:t>
              </a:r>
              <a:endParaRPr kumimoji="1" lang="ja-JP" altLang="en-US" sz="1000" dirty="0">
                <a:solidFill>
                  <a:srgbClr val="FF0000"/>
                </a:solidFill>
              </a:endParaRPr>
            </a:p>
          </p:txBody>
        </p:sp>
        <p:sp>
          <p:nvSpPr>
            <p:cNvPr id="383" name="テキスト ボックス 382"/>
            <p:cNvSpPr txBox="1"/>
            <p:nvPr/>
          </p:nvSpPr>
          <p:spPr>
            <a:xfrm>
              <a:off x="11960747" y="2426961"/>
              <a:ext cx="777626" cy="246221"/>
            </a:xfrm>
            <a:prstGeom prst="rect">
              <a:avLst/>
            </a:prstGeom>
            <a:noFill/>
          </p:spPr>
          <p:txBody>
            <a:bodyPr wrap="square" rtlCol="0">
              <a:spAutoFit/>
            </a:bodyPr>
            <a:lstStyle/>
            <a:p>
              <a:pPr algn="ctr"/>
              <a:r>
                <a:rPr kumimoji="1" lang="ja-JP" altLang="en-US" sz="1000" dirty="0" smtClean="0">
                  <a:solidFill>
                    <a:srgbClr val="0070C0"/>
                  </a:solidFill>
                </a:rPr>
                <a:t>不成立</a:t>
              </a:r>
              <a:endParaRPr kumimoji="1" lang="ja-JP" altLang="en-US" sz="1000" dirty="0">
                <a:solidFill>
                  <a:srgbClr val="0070C0"/>
                </a:solidFill>
              </a:endParaRPr>
            </a:p>
          </p:txBody>
        </p:sp>
      </p:grpSp>
      <p:sp>
        <p:nvSpPr>
          <p:cNvPr id="384" name="テキスト ボックス 383"/>
          <p:cNvSpPr txBox="1"/>
          <p:nvPr/>
        </p:nvSpPr>
        <p:spPr>
          <a:xfrm>
            <a:off x="8587568" y="2856459"/>
            <a:ext cx="1408640" cy="584775"/>
          </a:xfrm>
          <a:prstGeom prst="rect">
            <a:avLst/>
          </a:prstGeom>
          <a:noFill/>
        </p:spPr>
        <p:txBody>
          <a:bodyPr wrap="square" rtlCol="0">
            <a:spAutoFit/>
          </a:bodyPr>
          <a:lstStyle/>
          <a:p>
            <a:r>
              <a:rPr kumimoji="1" lang="en-US" altLang="ja-JP" sz="800" dirty="0" smtClean="0"/>
              <a:t>PB</a:t>
            </a:r>
            <a:r>
              <a:rPr kumimoji="1" lang="ja-JP" altLang="en-US" sz="800" dirty="0" smtClean="0"/>
              <a:t>有効移動は「灰色が見えないこと</a:t>
            </a:r>
            <a:r>
              <a:rPr lang="ja-JP" altLang="en-US" sz="800" dirty="0" smtClean="0"/>
              <a:t>」であり、</a:t>
            </a:r>
            <a:r>
              <a:rPr lang="en-US" altLang="ja-JP" sz="800" dirty="0" smtClean="0"/>
              <a:t>PB</a:t>
            </a:r>
            <a:r>
              <a:rPr lang="ja-JP" altLang="en-US" sz="800" dirty="0" smtClean="0"/>
              <a:t>有効移動の成立を走行体で識別できず、リスクが高い。</a:t>
            </a:r>
            <a:endParaRPr lang="en-US" altLang="ja-JP" sz="800" dirty="0" smtClean="0"/>
          </a:p>
        </p:txBody>
      </p:sp>
      <p:sp>
        <p:nvSpPr>
          <p:cNvPr id="386" name="テキスト ボックス 385"/>
          <p:cNvSpPr txBox="1"/>
          <p:nvPr/>
        </p:nvSpPr>
        <p:spPr>
          <a:xfrm>
            <a:off x="5872168" y="1887484"/>
            <a:ext cx="3167808" cy="707886"/>
          </a:xfrm>
          <a:prstGeom prst="rect">
            <a:avLst/>
          </a:prstGeom>
          <a:noFill/>
        </p:spPr>
        <p:txBody>
          <a:bodyPr wrap="square" rtlCol="0">
            <a:spAutoFit/>
          </a:bodyPr>
          <a:lstStyle/>
          <a:p>
            <a:r>
              <a:rPr kumimoji="1" lang="ja-JP" altLang="en-US" sz="800" b="1" u="sng" dirty="0" smtClean="0">
                <a:latin typeface="+mn-ea"/>
              </a:rPr>
              <a:t>①</a:t>
            </a:r>
            <a:r>
              <a:rPr kumimoji="1" lang="ja-JP" altLang="en-US" sz="800" b="1" u="sng" dirty="0">
                <a:latin typeface="+mn-ea"/>
              </a:rPr>
              <a:t>運搬</a:t>
            </a:r>
            <a:r>
              <a:rPr kumimoji="1" lang="ja-JP" altLang="en-US" sz="800" b="1" u="sng" dirty="0" smtClean="0">
                <a:latin typeface="+mn-ea"/>
              </a:rPr>
              <a:t>先の指針</a:t>
            </a:r>
            <a:endParaRPr kumimoji="1" lang="en-US" altLang="ja-JP" sz="800" b="1" u="sng" dirty="0" smtClean="0">
              <a:latin typeface="+mn-ea"/>
            </a:endParaRPr>
          </a:p>
          <a:p>
            <a:r>
              <a:rPr kumimoji="1" lang="ja-JP" altLang="en-US" sz="800" dirty="0" smtClean="0">
                <a:latin typeface="+mn-ea"/>
              </a:rPr>
              <a:t>○</a:t>
            </a:r>
            <a:r>
              <a:rPr kumimoji="1" lang="en-US" altLang="ja-JP" sz="800" dirty="0" smtClean="0">
                <a:latin typeface="+mn-ea"/>
              </a:rPr>
              <a:t>PS</a:t>
            </a:r>
            <a:r>
              <a:rPr kumimoji="1" lang="ja-JP" altLang="en-US" sz="800" dirty="0" err="1" smtClean="0">
                <a:latin typeface="+mn-ea"/>
              </a:rPr>
              <a:t>に依</a:t>
            </a:r>
            <a:r>
              <a:rPr kumimoji="1" lang="ja-JP" altLang="en-US" sz="800" dirty="0" smtClean="0">
                <a:latin typeface="+mn-ea"/>
              </a:rPr>
              <a:t>存しない</a:t>
            </a:r>
            <a:r>
              <a:rPr kumimoji="1" lang="en-US" altLang="ja-JP" sz="800" dirty="0" smtClean="0">
                <a:latin typeface="+mn-ea"/>
              </a:rPr>
              <a:t>CB</a:t>
            </a:r>
            <a:r>
              <a:rPr kumimoji="1" lang="ja-JP" altLang="en-US" sz="800" dirty="0" smtClean="0">
                <a:latin typeface="+mn-ea"/>
              </a:rPr>
              <a:t>有効移動を行い、</a:t>
            </a:r>
            <a:endParaRPr kumimoji="1" lang="en-US" altLang="ja-JP" sz="800" dirty="0" smtClean="0">
              <a:latin typeface="+mn-ea"/>
            </a:endParaRPr>
          </a:p>
          <a:p>
            <a:r>
              <a:rPr kumimoji="1" lang="ja-JP" altLang="en-US" sz="800" dirty="0" smtClean="0">
                <a:latin typeface="+mn-ea"/>
              </a:rPr>
              <a:t>　中心に近いブロック置き場</a:t>
            </a:r>
            <a:r>
              <a:rPr kumimoji="1" lang="en-US" altLang="ja-JP" sz="800" dirty="0" smtClean="0">
                <a:latin typeface="+mn-ea"/>
              </a:rPr>
              <a:t>(5,6,9</a:t>
            </a:r>
            <a:r>
              <a:rPr kumimoji="1" lang="en-US" altLang="ja-JP" sz="800" dirty="0">
                <a:latin typeface="+mn-ea"/>
              </a:rPr>
              <a:t>,</a:t>
            </a:r>
            <a:r>
              <a:rPr kumimoji="1" lang="en-US" altLang="ja-JP" sz="800" dirty="0" smtClean="0">
                <a:latin typeface="+mn-ea"/>
              </a:rPr>
              <a:t>10)</a:t>
            </a:r>
            <a:r>
              <a:rPr kumimoji="1" lang="ja-JP" altLang="en-US" sz="800" dirty="0" smtClean="0">
                <a:latin typeface="+mn-ea"/>
              </a:rPr>
              <a:t>を優先する</a:t>
            </a:r>
            <a:endParaRPr kumimoji="1" lang="en-US" altLang="ja-JP" sz="800" dirty="0" smtClean="0">
              <a:latin typeface="+mn-ea"/>
            </a:endParaRPr>
          </a:p>
          <a:p>
            <a:r>
              <a:rPr kumimoji="1" lang="ja-JP" altLang="en-US" sz="800" dirty="0" smtClean="0">
                <a:latin typeface="+mn-ea"/>
              </a:rPr>
              <a:t>⇒</a:t>
            </a:r>
            <a:r>
              <a:rPr kumimoji="1" lang="en-US" altLang="ja-JP" sz="800" dirty="0"/>
              <a:t>PS</a:t>
            </a:r>
            <a:r>
              <a:rPr kumimoji="1" lang="ja-JP" altLang="en-US" sz="800" dirty="0"/>
              <a:t>設置を獲得</a:t>
            </a:r>
            <a:r>
              <a:rPr kumimoji="1" lang="ja-JP" altLang="en-US" sz="800" dirty="0" smtClean="0"/>
              <a:t>する</a:t>
            </a:r>
            <a:r>
              <a:rPr kumimoji="1" lang="en-US" altLang="ja-JP" sz="800" dirty="0" smtClean="0"/>
              <a:t>/</a:t>
            </a:r>
            <a:r>
              <a:rPr kumimoji="1" lang="ja-JP" altLang="en-US" sz="800" dirty="0"/>
              <a:t>経路を確実に確保</a:t>
            </a:r>
            <a:r>
              <a:rPr kumimoji="1" lang="ja-JP" altLang="en-US" sz="800" dirty="0" smtClean="0"/>
              <a:t>する</a:t>
            </a:r>
            <a:endParaRPr kumimoji="1" lang="en-US" altLang="ja-JP" sz="800" dirty="0"/>
          </a:p>
          <a:p>
            <a:r>
              <a:rPr kumimoji="1" lang="ja-JP" altLang="en-US" sz="800" dirty="0" smtClean="0">
                <a:latin typeface="+mn-ea"/>
              </a:rPr>
              <a:t>〇駐車開始位置には</a:t>
            </a:r>
            <a:r>
              <a:rPr kumimoji="1" lang="en-US" altLang="ja-JP" sz="800" dirty="0" smtClean="0">
                <a:latin typeface="+mn-ea"/>
              </a:rPr>
              <a:t>CB</a:t>
            </a:r>
            <a:r>
              <a:rPr kumimoji="1" lang="ja-JP" altLang="en-US" sz="800" dirty="0" err="1" smtClean="0">
                <a:latin typeface="+mn-ea"/>
              </a:rPr>
              <a:t>を置か</a:t>
            </a:r>
            <a:r>
              <a:rPr kumimoji="1" lang="ja-JP" altLang="en-US" sz="800" dirty="0">
                <a:latin typeface="+mn-ea"/>
              </a:rPr>
              <a:t>ない⇒直角</a:t>
            </a:r>
            <a:r>
              <a:rPr kumimoji="1" lang="ja-JP" altLang="en-US" sz="800" dirty="0" smtClean="0">
                <a:latin typeface="+mn-ea"/>
              </a:rPr>
              <a:t>駐車を優先する</a:t>
            </a:r>
            <a:endParaRPr kumimoji="1" lang="en-US" altLang="ja-JP" sz="800" dirty="0" smtClean="0">
              <a:latin typeface="+mn-ea"/>
            </a:endParaRPr>
          </a:p>
        </p:txBody>
      </p:sp>
      <p:sp>
        <p:nvSpPr>
          <p:cNvPr id="387" name="テキスト ボックス 386"/>
          <p:cNvSpPr txBox="1"/>
          <p:nvPr/>
        </p:nvSpPr>
        <p:spPr>
          <a:xfrm>
            <a:off x="5848605" y="3300772"/>
            <a:ext cx="4532128" cy="830997"/>
          </a:xfrm>
          <a:prstGeom prst="rect">
            <a:avLst/>
          </a:prstGeom>
          <a:noFill/>
        </p:spPr>
        <p:txBody>
          <a:bodyPr wrap="square" rtlCol="0">
            <a:spAutoFit/>
          </a:bodyPr>
          <a:lstStyle/>
          <a:p>
            <a:r>
              <a:rPr kumimoji="1" lang="ja-JP" altLang="en-US" sz="800" b="1" u="sng" dirty="0" smtClean="0">
                <a:latin typeface="+mn-ea"/>
              </a:rPr>
              <a:t>③経路の指針</a:t>
            </a:r>
            <a:endParaRPr kumimoji="1" lang="en-US" altLang="ja-JP" sz="800" b="1" u="sng" dirty="0" smtClean="0">
              <a:latin typeface="+mn-ea"/>
            </a:endParaRPr>
          </a:p>
          <a:p>
            <a:r>
              <a:rPr kumimoji="1" lang="ja-JP" altLang="en-US" sz="800" dirty="0" smtClean="0">
                <a:latin typeface="+mn-ea"/>
              </a:rPr>
              <a:t>○ブロックを</a:t>
            </a:r>
            <a:r>
              <a:rPr kumimoji="1" lang="ja-JP" altLang="en-US" sz="800" dirty="0">
                <a:latin typeface="+mn-ea"/>
              </a:rPr>
              <a:t>仮</a:t>
            </a:r>
            <a:r>
              <a:rPr kumimoji="1" lang="ja-JP" altLang="en-US" sz="800" dirty="0" smtClean="0">
                <a:latin typeface="+mn-ea"/>
              </a:rPr>
              <a:t>置きしない</a:t>
            </a:r>
            <a:r>
              <a:rPr kumimoji="1" lang="en-US" altLang="ja-JP" sz="800" dirty="0" smtClean="0">
                <a:latin typeface="+mn-ea"/>
              </a:rPr>
              <a:t>:</a:t>
            </a:r>
            <a:r>
              <a:rPr kumimoji="1" lang="ja-JP" altLang="en-US" sz="800" dirty="0" smtClean="0">
                <a:latin typeface="+mn-ea"/>
              </a:rPr>
              <a:t>運搬経路生成の容易化のため</a:t>
            </a:r>
            <a:endParaRPr kumimoji="1" lang="en-US" altLang="ja-JP" sz="800" dirty="0" smtClean="0">
              <a:latin typeface="+mn-ea"/>
            </a:endParaRPr>
          </a:p>
          <a:p>
            <a:r>
              <a:rPr kumimoji="1" lang="ja-JP" altLang="en-US" sz="800" dirty="0" smtClean="0">
                <a:latin typeface="+mn-ea"/>
              </a:rPr>
              <a:t>○走行体の旋回回数の少ない経路を選択する</a:t>
            </a:r>
            <a:r>
              <a:rPr kumimoji="1" lang="en-US" altLang="ja-JP" sz="800" dirty="0" smtClean="0">
                <a:latin typeface="+mn-ea"/>
              </a:rPr>
              <a:t>:</a:t>
            </a:r>
            <a:r>
              <a:rPr kumimoji="1" lang="ja-JP" altLang="en-US" sz="800" dirty="0">
                <a:latin typeface="+mn-ea"/>
              </a:rPr>
              <a:t>時間の節約を図るため</a:t>
            </a:r>
            <a:endParaRPr kumimoji="1" lang="en-US" altLang="ja-JP" sz="800" dirty="0">
              <a:latin typeface="+mn-ea"/>
            </a:endParaRPr>
          </a:p>
          <a:p>
            <a:r>
              <a:rPr kumimoji="1" lang="ja-JP" altLang="en-US" sz="800" dirty="0" smtClean="0">
                <a:latin typeface="+mn-ea"/>
              </a:rPr>
              <a:t>○仮想ライン走行を使用する</a:t>
            </a:r>
            <a:r>
              <a:rPr kumimoji="1" lang="en-US" altLang="ja-JP" sz="800" dirty="0" smtClean="0">
                <a:latin typeface="+mn-ea"/>
              </a:rPr>
              <a:t>(</a:t>
            </a:r>
            <a:r>
              <a:rPr kumimoji="1" lang="ja-JP" altLang="en-US" sz="800" dirty="0" smtClean="0">
                <a:latin typeface="+mn-ea"/>
              </a:rPr>
              <a:t>線分の中点を使用</a:t>
            </a:r>
            <a:r>
              <a:rPr kumimoji="1" lang="en-US" altLang="ja-JP" sz="800" dirty="0" smtClean="0">
                <a:latin typeface="+mn-ea"/>
              </a:rPr>
              <a:t>):</a:t>
            </a:r>
            <a:r>
              <a:rPr kumimoji="1" lang="ja-JP" altLang="en-US" sz="800" dirty="0" smtClean="0">
                <a:latin typeface="+mn-ea"/>
              </a:rPr>
              <a:t>経路を確実に確保するため</a:t>
            </a:r>
            <a:endParaRPr kumimoji="1" lang="en-US" altLang="ja-JP" sz="800" dirty="0" smtClean="0">
              <a:latin typeface="+mn-ea"/>
            </a:endParaRPr>
          </a:p>
          <a:p>
            <a:r>
              <a:rPr kumimoji="1" lang="ja-JP" altLang="en-US" sz="800" dirty="0" smtClean="0">
                <a:latin typeface="+mn-ea"/>
              </a:rPr>
              <a:t>○経路は隣接しているノード間で生成する</a:t>
            </a:r>
            <a:r>
              <a:rPr kumimoji="1" lang="en-US" altLang="ja-JP" sz="800" dirty="0" smtClean="0">
                <a:latin typeface="+mn-ea"/>
              </a:rPr>
              <a:t>:</a:t>
            </a:r>
            <a:r>
              <a:rPr kumimoji="1" lang="ja-JP" altLang="en-US" sz="800" dirty="0">
                <a:latin typeface="+mn-ea"/>
              </a:rPr>
              <a:t>運搬経路生成の容易化のため</a:t>
            </a:r>
            <a:endParaRPr kumimoji="1" lang="en-US" altLang="ja-JP" sz="800" dirty="0">
              <a:latin typeface="+mn-ea"/>
            </a:endParaRPr>
          </a:p>
          <a:p>
            <a:r>
              <a:rPr kumimoji="1" lang="ja-JP" altLang="en-US" sz="800" dirty="0" smtClean="0">
                <a:latin typeface="+mn-ea"/>
              </a:rPr>
              <a:t>〇駐車開始地点までの経路数</a:t>
            </a:r>
            <a:r>
              <a:rPr kumimoji="1" lang="en-US" altLang="ja-JP" sz="800" dirty="0" smtClean="0">
                <a:latin typeface="+mn-ea"/>
              </a:rPr>
              <a:t>(12</a:t>
            </a:r>
            <a:r>
              <a:rPr kumimoji="1" lang="ja-JP" altLang="en-US" sz="800" dirty="0" smtClean="0">
                <a:latin typeface="+mn-ea"/>
              </a:rPr>
              <a:t>経路</a:t>
            </a:r>
            <a:r>
              <a:rPr kumimoji="1" lang="en-US" altLang="ja-JP" sz="800" dirty="0" smtClean="0">
                <a:latin typeface="+mn-ea"/>
              </a:rPr>
              <a:t>)</a:t>
            </a:r>
            <a:r>
              <a:rPr kumimoji="1" lang="ja-JP" altLang="en-US" sz="800" dirty="0" smtClean="0">
                <a:latin typeface="+mn-ea"/>
              </a:rPr>
              <a:t>を残しておく</a:t>
            </a:r>
            <a:r>
              <a:rPr kumimoji="1" lang="en-US" altLang="ja-JP" sz="800" dirty="0" smtClean="0">
                <a:latin typeface="+mn-ea"/>
              </a:rPr>
              <a:t>:</a:t>
            </a:r>
            <a:r>
              <a:rPr kumimoji="1" lang="ja-JP" altLang="en-US" sz="800" dirty="0"/>
              <a:t>直角駐車を優先</a:t>
            </a:r>
            <a:endParaRPr kumimoji="1" lang="en-US" altLang="ja-JP" sz="800" dirty="0"/>
          </a:p>
        </p:txBody>
      </p:sp>
      <p:graphicFrame>
        <p:nvGraphicFramePr>
          <p:cNvPr id="25" name="表 24"/>
          <p:cNvGraphicFramePr>
            <a:graphicFrameLocks noGrp="1"/>
          </p:cNvGraphicFramePr>
          <p:nvPr>
            <p:extLst>
              <p:ext uri="{D42A27DB-BD31-4B8C-83A1-F6EECF244321}">
                <p14:modId xmlns:p14="http://schemas.microsoft.com/office/powerpoint/2010/main" val="1523281404"/>
              </p:ext>
            </p:extLst>
          </p:nvPr>
        </p:nvGraphicFramePr>
        <p:xfrm>
          <a:off x="10284405" y="1108307"/>
          <a:ext cx="2448200" cy="1310640"/>
        </p:xfrm>
        <a:graphic>
          <a:graphicData uri="http://schemas.openxmlformats.org/drawingml/2006/table">
            <a:tbl>
              <a:tblPr firstRow="1" bandRow="1">
                <a:tableStyleId>{5940675A-B579-460E-94D1-54222C63F5DA}</a:tableStyleId>
              </a:tblPr>
              <a:tblGrid>
                <a:gridCol w="978714">
                  <a:extLst>
                    <a:ext uri="{9D8B030D-6E8A-4147-A177-3AD203B41FA5}">
                      <a16:colId xmlns:a16="http://schemas.microsoft.com/office/drawing/2014/main" val="2327445032"/>
                    </a:ext>
                  </a:extLst>
                </a:gridCol>
                <a:gridCol w="822848">
                  <a:extLst>
                    <a:ext uri="{9D8B030D-6E8A-4147-A177-3AD203B41FA5}">
                      <a16:colId xmlns:a16="http://schemas.microsoft.com/office/drawing/2014/main" val="1163744547"/>
                    </a:ext>
                  </a:extLst>
                </a:gridCol>
                <a:gridCol w="646638">
                  <a:extLst>
                    <a:ext uri="{9D8B030D-6E8A-4147-A177-3AD203B41FA5}">
                      <a16:colId xmlns:a16="http://schemas.microsoft.com/office/drawing/2014/main" val="1315660454"/>
                    </a:ext>
                  </a:extLst>
                </a:gridCol>
              </a:tblGrid>
              <a:tr h="168002">
                <a:tc>
                  <a:txBody>
                    <a:bodyPr/>
                    <a:lstStyle/>
                    <a:p>
                      <a:pPr algn="ctr"/>
                      <a:r>
                        <a:rPr kumimoji="1" lang="ja-JP" altLang="en-US" sz="800" dirty="0" smtClean="0"/>
                        <a:t>置き場種類</a:t>
                      </a:r>
                      <a:r>
                        <a:rPr kumimoji="1" lang="en-US" altLang="ja-JP" sz="800" dirty="0" smtClean="0"/>
                        <a:t>(</a:t>
                      </a:r>
                      <a:r>
                        <a:rPr kumimoji="1" lang="ja-JP" altLang="en-US" sz="800" dirty="0" smtClean="0"/>
                        <a:t>番号</a:t>
                      </a:r>
                      <a:r>
                        <a:rPr kumimoji="1" lang="en-US" altLang="ja-JP" sz="800" dirty="0" smtClean="0"/>
                        <a:t>)</a:t>
                      </a:r>
                      <a:endParaRPr kumimoji="1" lang="ja-JP" altLang="en-US" sz="800" dirty="0"/>
                    </a:p>
                  </a:txBody>
                  <a:tcPr anchor="ctr">
                    <a:solidFill>
                      <a:schemeClr val="accent6">
                        <a:lumMod val="20000"/>
                        <a:lumOff val="80000"/>
                      </a:schemeClr>
                    </a:solidFill>
                  </a:tcPr>
                </a:tc>
                <a:tc>
                  <a:txBody>
                    <a:bodyPr/>
                    <a:lstStyle/>
                    <a:p>
                      <a:pPr algn="ctr"/>
                      <a:r>
                        <a:rPr kumimoji="1" lang="ja-JP" altLang="en-US" sz="800" dirty="0" smtClean="0"/>
                        <a:t>得点の期待値</a:t>
                      </a:r>
                      <a:endParaRPr kumimoji="1" lang="ja-JP" altLang="en-US" sz="800" dirty="0"/>
                    </a:p>
                  </a:txBody>
                  <a:tcPr anchor="ctr">
                    <a:solidFill>
                      <a:schemeClr val="accent6">
                        <a:lumMod val="20000"/>
                        <a:lumOff val="80000"/>
                      </a:schemeClr>
                    </a:solidFill>
                  </a:tcPr>
                </a:tc>
                <a:tc>
                  <a:txBody>
                    <a:bodyPr/>
                    <a:lstStyle/>
                    <a:p>
                      <a:pPr algn="ctr"/>
                      <a:r>
                        <a:rPr kumimoji="1" lang="ja-JP" altLang="en-US" sz="800" dirty="0" smtClean="0"/>
                        <a:t>優先度</a:t>
                      </a:r>
                      <a:endParaRPr kumimoji="1" lang="ja-JP" altLang="en-US" sz="800" dirty="0"/>
                    </a:p>
                  </a:txBody>
                  <a:tcPr anchor="ctr">
                    <a:solidFill>
                      <a:schemeClr val="accent6">
                        <a:lumMod val="20000"/>
                        <a:lumOff val="80000"/>
                      </a:schemeClr>
                    </a:solidFill>
                  </a:tcPr>
                </a:tc>
                <a:extLst>
                  <a:ext uri="{0D108BD9-81ED-4DB2-BD59-A6C34878D82A}">
                    <a16:rowId xmlns:a16="http://schemas.microsoft.com/office/drawing/2014/main" val="3310348172"/>
                  </a:ext>
                </a:extLst>
              </a:tr>
              <a:tr h="168002">
                <a:tc>
                  <a:txBody>
                    <a:bodyPr/>
                    <a:lstStyle/>
                    <a:p>
                      <a:pPr algn="ctr"/>
                      <a:r>
                        <a:rPr kumimoji="1" lang="ja-JP" altLang="en-US" sz="800" dirty="0" smtClean="0"/>
                        <a:t>中心</a:t>
                      </a:r>
                      <a:r>
                        <a:rPr kumimoji="1" lang="en-US" altLang="ja-JP" sz="800" dirty="0" smtClean="0"/>
                        <a:t>(5,6,9,10)</a:t>
                      </a:r>
                      <a:endParaRPr kumimoji="1" lang="ja-JP" altLang="en-US" sz="800" dirty="0"/>
                    </a:p>
                  </a:txBody>
                  <a:tcPr anchor="ctr">
                    <a:solidFill>
                      <a:srgbClr val="FF0000">
                        <a:alpha val="60000"/>
                      </a:srgbClr>
                    </a:solidFill>
                  </a:tcPr>
                </a:tc>
                <a:tc>
                  <a:txBody>
                    <a:bodyPr/>
                    <a:lstStyle/>
                    <a:p>
                      <a:pPr algn="ctr"/>
                      <a:r>
                        <a:rPr kumimoji="1" lang="en-US" altLang="ja-JP" sz="800" dirty="0" smtClean="0"/>
                        <a:t>9/4</a:t>
                      </a:r>
                      <a:endParaRPr kumimoji="1" lang="ja-JP" altLang="en-US" sz="800" dirty="0"/>
                    </a:p>
                  </a:txBody>
                  <a:tcPr anchor="ctr">
                    <a:solidFill>
                      <a:srgbClr val="FF0000">
                        <a:alpha val="60000"/>
                      </a:srgbClr>
                    </a:solidFill>
                  </a:tcPr>
                </a:tc>
                <a:tc>
                  <a:txBody>
                    <a:bodyPr/>
                    <a:lstStyle/>
                    <a:p>
                      <a:pPr algn="ctr"/>
                      <a:r>
                        <a:rPr kumimoji="1" lang="en-US" altLang="ja-JP" sz="800" dirty="0" smtClean="0"/>
                        <a:t>A</a:t>
                      </a:r>
                      <a:endParaRPr kumimoji="1" lang="ja-JP" altLang="en-US" sz="800" dirty="0"/>
                    </a:p>
                  </a:txBody>
                  <a:tcPr anchor="ctr">
                    <a:solidFill>
                      <a:srgbClr val="FF0000">
                        <a:alpha val="60000"/>
                      </a:srgbClr>
                    </a:solidFill>
                  </a:tcPr>
                </a:tc>
                <a:extLst>
                  <a:ext uri="{0D108BD9-81ED-4DB2-BD59-A6C34878D82A}">
                    <a16:rowId xmlns:a16="http://schemas.microsoft.com/office/drawing/2014/main" val="666037380"/>
                  </a:ext>
                </a:extLst>
              </a:tr>
              <a:tr h="264004">
                <a:tc>
                  <a:txBody>
                    <a:bodyPr/>
                    <a:lstStyle/>
                    <a:p>
                      <a:pPr algn="ctr"/>
                      <a:r>
                        <a:rPr kumimoji="1" lang="ja-JP" altLang="en-US" sz="800" dirty="0" smtClean="0"/>
                        <a:t>外枠中央</a:t>
                      </a:r>
                      <a:r>
                        <a:rPr kumimoji="1" lang="en-US" altLang="ja-JP" sz="800" dirty="0" smtClean="0"/>
                        <a:t>(1,2,4,7,8,13,14)</a:t>
                      </a:r>
                      <a:endParaRPr kumimoji="1" lang="ja-JP" altLang="en-US" sz="800" dirty="0"/>
                    </a:p>
                  </a:txBody>
                  <a:tcPr anchor="ctr">
                    <a:solidFill>
                      <a:srgbClr val="FFC000"/>
                    </a:solidFill>
                  </a:tcPr>
                </a:tc>
                <a:tc>
                  <a:txBody>
                    <a:bodyPr/>
                    <a:lstStyle/>
                    <a:p>
                      <a:pPr algn="ctr"/>
                      <a:r>
                        <a:rPr kumimoji="1" lang="en-US" altLang="ja-JP" sz="800" dirty="0" smtClean="0"/>
                        <a:t>3/4</a:t>
                      </a:r>
                      <a:endParaRPr kumimoji="1" lang="ja-JP" altLang="en-US" sz="800" dirty="0"/>
                    </a:p>
                  </a:txBody>
                  <a:tcPr anchor="ctr">
                    <a:solidFill>
                      <a:srgbClr val="FFC000"/>
                    </a:solidFill>
                  </a:tcPr>
                </a:tc>
                <a:tc>
                  <a:txBody>
                    <a:bodyPr/>
                    <a:lstStyle/>
                    <a:p>
                      <a:pPr algn="ctr"/>
                      <a:r>
                        <a:rPr kumimoji="1" lang="en-US" altLang="ja-JP" sz="800" dirty="0" smtClean="0"/>
                        <a:t>B</a:t>
                      </a:r>
                      <a:endParaRPr kumimoji="1" lang="ja-JP" altLang="en-US" sz="800" dirty="0"/>
                    </a:p>
                  </a:txBody>
                  <a:tcPr anchor="ctr">
                    <a:solidFill>
                      <a:srgbClr val="FFC000"/>
                    </a:solidFill>
                  </a:tcPr>
                </a:tc>
                <a:extLst>
                  <a:ext uri="{0D108BD9-81ED-4DB2-BD59-A6C34878D82A}">
                    <a16:rowId xmlns:a16="http://schemas.microsoft.com/office/drawing/2014/main" val="4228973125"/>
                  </a:ext>
                </a:extLst>
              </a:tr>
              <a:tr h="264004">
                <a:tc>
                  <a:txBody>
                    <a:bodyPr/>
                    <a:lstStyle/>
                    <a:p>
                      <a:pPr algn="ctr"/>
                      <a:r>
                        <a:rPr kumimoji="1" lang="ja-JP" altLang="en-US" sz="800" dirty="0" smtClean="0"/>
                        <a:t>外枠端</a:t>
                      </a:r>
                      <a:r>
                        <a:rPr kumimoji="1" lang="en-US" altLang="ja-JP" sz="800" dirty="0" smtClean="0"/>
                        <a:t>(0,3,12,15)</a:t>
                      </a:r>
                      <a:endParaRPr kumimoji="1" lang="ja-JP" altLang="en-US" sz="800" dirty="0"/>
                    </a:p>
                  </a:txBody>
                  <a:tcPr anchor="ctr">
                    <a:solidFill>
                      <a:schemeClr val="accent2">
                        <a:lumMod val="40000"/>
                        <a:lumOff val="60000"/>
                      </a:schemeClr>
                    </a:solidFill>
                  </a:tcPr>
                </a:tc>
                <a:tc>
                  <a:txBody>
                    <a:bodyPr/>
                    <a:lstStyle/>
                    <a:p>
                      <a:pPr algn="ctr"/>
                      <a:r>
                        <a:rPr kumimoji="1" lang="en-US" altLang="ja-JP" sz="800" dirty="0" smtClean="0"/>
                        <a:t>1/4</a:t>
                      </a:r>
                      <a:endParaRPr kumimoji="1" lang="ja-JP" altLang="en-US" sz="800" dirty="0"/>
                    </a:p>
                  </a:txBody>
                  <a:tcPr anchor="ctr">
                    <a:solidFill>
                      <a:schemeClr val="accent2">
                        <a:lumMod val="40000"/>
                        <a:lumOff val="60000"/>
                      </a:schemeClr>
                    </a:solidFill>
                  </a:tcPr>
                </a:tc>
                <a:tc>
                  <a:txBody>
                    <a:bodyPr/>
                    <a:lstStyle/>
                    <a:p>
                      <a:pPr algn="ctr"/>
                      <a:r>
                        <a:rPr kumimoji="1" lang="en-US" altLang="ja-JP" sz="800" dirty="0" smtClean="0"/>
                        <a:t>C</a:t>
                      </a:r>
                      <a:endParaRPr kumimoji="1" lang="ja-JP" altLang="en-US" sz="800" dirty="0"/>
                    </a:p>
                  </a:txBody>
                  <a:tcPr anchor="ctr">
                    <a:solidFill>
                      <a:schemeClr val="accent2">
                        <a:lumMod val="40000"/>
                        <a:lumOff val="60000"/>
                      </a:schemeClr>
                    </a:solidFill>
                  </a:tcPr>
                </a:tc>
                <a:extLst>
                  <a:ext uri="{0D108BD9-81ED-4DB2-BD59-A6C34878D82A}">
                    <a16:rowId xmlns:a16="http://schemas.microsoft.com/office/drawing/2014/main" val="1390398823"/>
                  </a:ext>
                </a:extLst>
              </a:tr>
              <a:tr h="168002">
                <a:tc>
                  <a:txBody>
                    <a:bodyPr/>
                    <a:lstStyle/>
                    <a:p>
                      <a:pPr algn="ctr"/>
                      <a:r>
                        <a:rPr kumimoji="1" lang="ja-JP" altLang="en-US" sz="800" dirty="0" smtClean="0"/>
                        <a:t>駐車開始位置</a:t>
                      </a:r>
                      <a:endParaRPr kumimoji="1" lang="ja-JP" altLang="en-US" sz="800" dirty="0"/>
                    </a:p>
                  </a:txBody>
                  <a:tcPr anchor="ctr">
                    <a:solidFill>
                      <a:schemeClr val="accent4">
                        <a:lumMod val="20000"/>
                        <a:lumOff val="80000"/>
                      </a:schemeClr>
                    </a:solidFill>
                  </a:tcPr>
                </a:tc>
                <a:tc>
                  <a:txBody>
                    <a:bodyPr/>
                    <a:lstStyle/>
                    <a:p>
                      <a:pPr algn="ctr"/>
                      <a:r>
                        <a:rPr kumimoji="1" lang="en-US" altLang="ja-JP" sz="800" dirty="0" smtClean="0"/>
                        <a:t>-</a:t>
                      </a:r>
                      <a:endParaRPr kumimoji="1" lang="ja-JP" altLang="en-US" sz="800" dirty="0"/>
                    </a:p>
                  </a:txBody>
                  <a:tcPr anchor="ctr">
                    <a:solidFill>
                      <a:schemeClr val="accent4">
                        <a:lumMod val="20000"/>
                        <a:lumOff val="80000"/>
                      </a:schemeClr>
                    </a:solidFill>
                  </a:tcPr>
                </a:tc>
                <a:tc>
                  <a:txBody>
                    <a:bodyPr/>
                    <a:lstStyle/>
                    <a:p>
                      <a:pPr algn="ctr"/>
                      <a:r>
                        <a:rPr kumimoji="1" lang="ja-JP" altLang="en-US" sz="800" dirty="0" smtClean="0"/>
                        <a:t>置かない</a:t>
                      </a:r>
                      <a:endParaRPr kumimoji="1" lang="ja-JP" altLang="en-US" sz="800" dirty="0"/>
                    </a:p>
                  </a:txBody>
                  <a:tcPr anchor="ctr">
                    <a:solidFill>
                      <a:schemeClr val="accent4">
                        <a:lumMod val="20000"/>
                        <a:lumOff val="80000"/>
                      </a:schemeClr>
                    </a:solidFill>
                  </a:tcPr>
                </a:tc>
                <a:extLst>
                  <a:ext uri="{0D108BD9-81ED-4DB2-BD59-A6C34878D82A}">
                    <a16:rowId xmlns:a16="http://schemas.microsoft.com/office/drawing/2014/main" val="606940782"/>
                  </a:ext>
                </a:extLst>
              </a:tr>
            </a:tbl>
          </a:graphicData>
        </a:graphic>
      </p:graphicFrame>
      <p:sp>
        <p:nvSpPr>
          <p:cNvPr id="26" name="正方形/長方形 25"/>
          <p:cNvSpPr/>
          <p:nvPr/>
        </p:nvSpPr>
        <p:spPr>
          <a:xfrm>
            <a:off x="8957790" y="2398924"/>
            <a:ext cx="3843808" cy="461665"/>
          </a:xfrm>
          <a:prstGeom prst="rect">
            <a:avLst/>
          </a:prstGeom>
        </p:spPr>
        <p:txBody>
          <a:bodyPr wrap="square">
            <a:spAutoFit/>
          </a:bodyPr>
          <a:lstStyle/>
          <a:p>
            <a:r>
              <a:rPr kumimoji="1" lang="ja-JP" altLang="en-US" sz="800" dirty="0">
                <a:latin typeface="+mn-ea"/>
              </a:rPr>
              <a:t>各ブロック置き場の得点の期待値を算出した結果、中心に近いブロック置き場の</a:t>
            </a:r>
            <a:r>
              <a:rPr kumimoji="1" lang="ja-JP" altLang="en-US" sz="800" dirty="0" smtClean="0">
                <a:latin typeface="+mn-ea"/>
              </a:rPr>
              <a:t>期待値</a:t>
            </a:r>
            <a:r>
              <a:rPr kumimoji="1" lang="en-US" altLang="ja-JP" sz="800" dirty="0" smtClean="0">
                <a:latin typeface="+mn-ea"/>
              </a:rPr>
              <a:t>(PS</a:t>
            </a:r>
            <a:r>
              <a:rPr kumimoji="1" lang="ja-JP" altLang="en-US" sz="800" dirty="0" smtClean="0">
                <a:latin typeface="+mn-ea"/>
              </a:rPr>
              <a:t>出現確率</a:t>
            </a:r>
            <a:r>
              <a:rPr kumimoji="1" lang="en-US" altLang="ja-JP" sz="800" dirty="0" smtClean="0">
                <a:latin typeface="+mn-ea"/>
              </a:rPr>
              <a:t>)</a:t>
            </a:r>
            <a:r>
              <a:rPr kumimoji="1" lang="ja-JP" altLang="en-US" sz="800" dirty="0" smtClean="0">
                <a:latin typeface="+mn-ea"/>
              </a:rPr>
              <a:t>が</a:t>
            </a:r>
            <a:r>
              <a:rPr kumimoji="1" lang="ja-JP" altLang="en-US" sz="800" dirty="0">
                <a:latin typeface="+mn-ea"/>
              </a:rPr>
              <a:t>高いことが分かった</a:t>
            </a:r>
            <a:r>
              <a:rPr kumimoji="1" lang="ja-JP" altLang="en-US" sz="800" dirty="0" smtClean="0">
                <a:latin typeface="+mn-ea"/>
              </a:rPr>
              <a:t>。また、中心に設置することで駐車開始地点までの経路を確実に確保できる。</a:t>
            </a:r>
            <a:endParaRPr kumimoji="1" lang="en-US" altLang="ja-JP" sz="800" dirty="0">
              <a:latin typeface="+mn-ea"/>
            </a:endParaRPr>
          </a:p>
        </p:txBody>
      </p:sp>
      <p:pic>
        <p:nvPicPr>
          <p:cNvPr id="27" name="図 26"/>
          <p:cNvPicPr>
            <a:picLocks noChangeAspect="1"/>
          </p:cNvPicPr>
          <p:nvPr/>
        </p:nvPicPr>
        <p:blipFill rotWithShape="1">
          <a:blip r:embed="rId7"/>
          <a:srcRect r="35671"/>
          <a:stretch/>
        </p:blipFill>
        <p:spPr>
          <a:xfrm>
            <a:off x="7656925" y="4466778"/>
            <a:ext cx="1036042" cy="1204412"/>
          </a:xfrm>
          <a:prstGeom prst="rect">
            <a:avLst/>
          </a:prstGeom>
        </p:spPr>
      </p:pic>
      <p:sp>
        <p:nvSpPr>
          <p:cNvPr id="28" name="テキスト ボックス 27"/>
          <p:cNvSpPr txBox="1"/>
          <p:nvPr/>
        </p:nvSpPr>
        <p:spPr>
          <a:xfrm>
            <a:off x="7470358" y="4083644"/>
            <a:ext cx="1716838" cy="461665"/>
          </a:xfrm>
          <a:prstGeom prst="rect">
            <a:avLst/>
          </a:prstGeom>
          <a:noFill/>
        </p:spPr>
        <p:txBody>
          <a:bodyPr wrap="square" rtlCol="0">
            <a:spAutoFit/>
          </a:bodyPr>
          <a:lstStyle/>
          <a:p>
            <a:pPr algn="ctr"/>
            <a:r>
              <a:rPr kumimoji="1" lang="ja-JP" altLang="en-US" sz="800" b="1" dirty="0" smtClean="0"/>
              <a:t>初期位置コード</a:t>
            </a:r>
            <a:r>
              <a:rPr kumimoji="1" lang="en-US" altLang="ja-JP" sz="800" b="1" dirty="0" smtClean="0"/>
              <a:t>:297415</a:t>
            </a:r>
            <a:r>
              <a:rPr kumimoji="1" lang="ja-JP" altLang="en-US" sz="800" b="1" dirty="0" smtClean="0"/>
              <a:t>の場合</a:t>
            </a:r>
            <a:endParaRPr kumimoji="1" lang="en-US" altLang="ja-JP" sz="800" b="1" dirty="0" smtClean="0"/>
          </a:p>
          <a:p>
            <a:pPr algn="ctr"/>
            <a:r>
              <a:rPr kumimoji="1" lang="ja-JP" altLang="en-US" sz="800" b="1" dirty="0" smtClean="0"/>
              <a:t>有効経路</a:t>
            </a:r>
            <a:r>
              <a:rPr kumimoji="1" lang="en-US" altLang="ja-JP" sz="800" b="1" dirty="0" smtClean="0"/>
              <a:t>(</a:t>
            </a:r>
            <a:r>
              <a:rPr kumimoji="1" lang="ja-JP" altLang="en-US" sz="800" b="1" dirty="0" smtClean="0">
                <a:solidFill>
                  <a:srgbClr val="FF0000"/>
                </a:solidFill>
              </a:rPr>
              <a:t>赤ライン</a:t>
            </a:r>
            <a:r>
              <a:rPr kumimoji="1" lang="en-US" altLang="ja-JP" sz="800" b="1" dirty="0" smtClean="0"/>
              <a:t>)</a:t>
            </a:r>
            <a:r>
              <a:rPr kumimoji="1" lang="ja-JP" altLang="en-US" sz="800" b="1" dirty="0" smtClean="0"/>
              <a:t>確保に</a:t>
            </a:r>
            <a:endParaRPr kumimoji="1" lang="en-US" altLang="ja-JP" sz="800" b="1" dirty="0" smtClean="0"/>
          </a:p>
          <a:p>
            <a:pPr algn="ctr"/>
            <a:r>
              <a:rPr kumimoji="1" lang="ja-JP" altLang="en-US" sz="800" b="1" dirty="0" smtClean="0"/>
              <a:t>仮想ラインが必須</a:t>
            </a:r>
            <a:endParaRPr kumimoji="1" lang="ja-JP" altLang="en-US" sz="800" b="1" dirty="0"/>
          </a:p>
        </p:txBody>
      </p:sp>
      <p:grpSp>
        <p:nvGrpSpPr>
          <p:cNvPr id="266" name="グループ化 265"/>
          <p:cNvGrpSpPr/>
          <p:nvPr/>
        </p:nvGrpSpPr>
        <p:grpSpPr>
          <a:xfrm>
            <a:off x="9983088" y="3906058"/>
            <a:ext cx="1087266" cy="982500"/>
            <a:chOff x="4080089" y="5215900"/>
            <a:chExt cx="1677574" cy="1468772"/>
          </a:xfrm>
        </p:grpSpPr>
        <p:grpSp>
          <p:nvGrpSpPr>
            <p:cNvPr id="268" name="グループ化 267"/>
            <p:cNvGrpSpPr/>
            <p:nvPr/>
          </p:nvGrpSpPr>
          <p:grpSpPr>
            <a:xfrm>
              <a:off x="4080089" y="5215900"/>
              <a:ext cx="1677574" cy="1468772"/>
              <a:chOff x="3364907" y="5163467"/>
              <a:chExt cx="4483244" cy="3630055"/>
            </a:xfrm>
          </p:grpSpPr>
          <p:pic>
            <p:nvPicPr>
              <p:cNvPr id="271" name="図 270" descr="画面の領域"/>
              <p:cNvPicPr>
                <a:picLocks noChangeAspect="1"/>
              </p:cNvPicPr>
              <p:nvPr/>
            </p:nvPicPr>
            <p:blipFill rotWithShape="1">
              <a:blip r:embed="rId8" cstate="print">
                <a:extLst>
                  <a:ext uri="{28A0092B-C50C-407E-A947-70E740481C1C}">
                    <a14:useLocalDpi xmlns:a14="http://schemas.microsoft.com/office/drawing/2010/main" val="0"/>
                  </a:ext>
                </a:extLst>
              </a:blip>
              <a:srcRect l="8261" t="7164" r="15812" b="5077"/>
              <a:stretch/>
            </p:blipFill>
            <p:spPr>
              <a:xfrm>
                <a:off x="3364907" y="5164290"/>
                <a:ext cx="4483244" cy="3629232"/>
              </a:xfrm>
              <a:prstGeom prst="rect">
                <a:avLst/>
              </a:prstGeom>
            </p:spPr>
          </p:pic>
          <p:sp>
            <p:nvSpPr>
              <p:cNvPr id="272" name="円柱 271"/>
              <p:cNvSpPr/>
              <p:nvPr/>
            </p:nvSpPr>
            <p:spPr>
              <a:xfrm>
                <a:off x="3658738" y="8274496"/>
                <a:ext cx="255413" cy="278404"/>
              </a:xfrm>
              <a:prstGeom prst="can">
                <a:avLst>
                  <a:gd name="adj" fmla="val 54000"/>
                </a:avLst>
              </a:prstGeom>
              <a:solidFill>
                <a:srgbClr val="FF0000"/>
              </a:solidFill>
              <a:ln>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sp>
            <p:nvSpPr>
              <p:cNvPr id="273" name="円柱 272"/>
              <p:cNvSpPr/>
              <p:nvPr/>
            </p:nvSpPr>
            <p:spPr>
              <a:xfrm>
                <a:off x="3658738" y="5163467"/>
                <a:ext cx="255413" cy="278404"/>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sp>
            <p:nvSpPr>
              <p:cNvPr id="274" name="円柱 273"/>
              <p:cNvSpPr/>
              <p:nvPr/>
            </p:nvSpPr>
            <p:spPr>
              <a:xfrm>
                <a:off x="7127397" y="5174437"/>
                <a:ext cx="255413" cy="278404"/>
              </a:xfrm>
              <a:prstGeom prst="can">
                <a:avLst>
                  <a:gd name="adj" fmla="val 54000"/>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sp>
            <p:nvSpPr>
              <p:cNvPr id="275" name="円柱 274"/>
              <p:cNvSpPr/>
              <p:nvPr/>
            </p:nvSpPr>
            <p:spPr>
              <a:xfrm>
                <a:off x="7137483" y="8274496"/>
                <a:ext cx="255413" cy="278404"/>
              </a:xfrm>
              <a:prstGeom prst="can">
                <a:avLst>
                  <a:gd name="adj" fmla="val 54000"/>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grpSp>
        <p:sp>
          <p:nvSpPr>
            <p:cNvPr id="269" name="円柱 268"/>
            <p:cNvSpPr/>
            <p:nvPr/>
          </p:nvSpPr>
          <p:spPr>
            <a:xfrm>
              <a:off x="4843269" y="5873319"/>
              <a:ext cx="95572" cy="112646"/>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sp>
          <p:nvSpPr>
            <p:cNvPr id="270" name="円柱 269"/>
            <p:cNvSpPr/>
            <p:nvPr/>
          </p:nvSpPr>
          <p:spPr>
            <a:xfrm>
              <a:off x="4404357" y="6275655"/>
              <a:ext cx="95572" cy="112646"/>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1800"/>
            </a:p>
          </p:txBody>
        </p:sp>
      </p:grpSp>
      <p:sp>
        <p:nvSpPr>
          <p:cNvPr id="267" name="テキスト ボックス 3"/>
          <p:cNvSpPr txBox="1"/>
          <p:nvPr/>
        </p:nvSpPr>
        <p:spPr>
          <a:xfrm>
            <a:off x="8651714" y="4644622"/>
            <a:ext cx="1407730"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900" b="1" dirty="0" smtClean="0"/>
              <a:t>ワーストケースの検討</a:t>
            </a:r>
            <a:endParaRPr kumimoji="1" lang="ja-JP" altLang="en-US" sz="900" b="1" dirty="0"/>
          </a:p>
        </p:txBody>
      </p:sp>
      <p:sp>
        <p:nvSpPr>
          <p:cNvPr id="4" name="テキスト ボックス 3"/>
          <p:cNvSpPr txBox="1"/>
          <p:nvPr/>
        </p:nvSpPr>
        <p:spPr>
          <a:xfrm>
            <a:off x="8716857" y="4827870"/>
            <a:ext cx="2218970" cy="830997"/>
          </a:xfrm>
          <a:prstGeom prst="rect">
            <a:avLst/>
          </a:prstGeom>
          <a:noFill/>
        </p:spPr>
        <p:txBody>
          <a:bodyPr wrap="square" rtlCol="0">
            <a:spAutoFit/>
          </a:bodyPr>
          <a:lstStyle/>
          <a:p>
            <a:r>
              <a:rPr kumimoji="1" lang="ja-JP" altLang="en-US" sz="800" dirty="0" smtClean="0">
                <a:latin typeface="+mn-ea"/>
              </a:rPr>
              <a:t>本指針で最も</a:t>
            </a:r>
            <a:r>
              <a:rPr kumimoji="1" lang="ja-JP" altLang="en-US" sz="800" dirty="0">
                <a:latin typeface="+mn-ea"/>
              </a:rPr>
              <a:t>得点</a:t>
            </a:r>
            <a:r>
              <a:rPr kumimoji="1" lang="ja-JP" altLang="en-US" sz="800" dirty="0" smtClean="0">
                <a:latin typeface="+mn-ea"/>
              </a:rPr>
              <a:t>の取りづらいケースが右図である。ワーストケースであっても、</a:t>
            </a:r>
            <a:r>
              <a:rPr kumimoji="1" lang="en-US" altLang="ja-JP" sz="800" dirty="0" smtClean="0">
                <a:latin typeface="+mn-ea"/>
              </a:rPr>
              <a:t>3</a:t>
            </a:r>
            <a:r>
              <a:rPr kumimoji="1" lang="ja-JP" altLang="en-US" sz="800" dirty="0" smtClean="0">
                <a:latin typeface="+mn-ea"/>
              </a:rPr>
              <a:t>つ</a:t>
            </a:r>
            <a:r>
              <a:rPr kumimoji="1" lang="en-US" altLang="ja-JP" sz="800" dirty="0" smtClean="0">
                <a:latin typeface="+mn-ea"/>
              </a:rPr>
              <a:t>(</a:t>
            </a:r>
            <a:r>
              <a:rPr kumimoji="1" lang="ja-JP" altLang="en-US" sz="800" dirty="0" smtClean="0">
                <a:latin typeface="+mn-ea"/>
              </a:rPr>
              <a:t>赤</a:t>
            </a:r>
            <a:r>
              <a:rPr kumimoji="1" lang="en-US" altLang="ja-JP" sz="800" dirty="0" smtClean="0">
                <a:latin typeface="+mn-ea"/>
              </a:rPr>
              <a:t>,</a:t>
            </a:r>
            <a:r>
              <a:rPr kumimoji="1" lang="ja-JP" altLang="en-US" sz="800" dirty="0" smtClean="0">
                <a:latin typeface="+mn-ea"/>
              </a:rPr>
              <a:t>青</a:t>
            </a:r>
            <a:r>
              <a:rPr kumimoji="1" lang="en-US" altLang="ja-JP" sz="800" dirty="0" smtClean="0">
                <a:latin typeface="+mn-ea"/>
              </a:rPr>
              <a:t>,</a:t>
            </a:r>
            <a:r>
              <a:rPr kumimoji="1" lang="ja-JP" altLang="en-US" sz="800" dirty="0" smtClean="0">
                <a:latin typeface="+mn-ea"/>
              </a:rPr>
              <a:t>緑</a:t>
            </a:r>
            <a:r>
              <a:rPr kumimoji="1" lang="en-US" altLang="ja-JP" sz="800" dirty="0" smtClean="0">
                <a:latin typeface="+mn-ea"/>
              </a:rPr>
              <a:t>)</a:t>
            </a:r>
            <a:r>
              <a:rPr kumimoji="1" lang="ja-JP" altLang="en-US" sz="800" dirty="0" smtClean="0">
                <a:latin typeface="+mn-ea"/>
              </a:rPr>
              <a:t>の</a:t>
            </a:r>
            <a:r>
              <a:rPr kumimoji="1" lang="en-US" altLang="ja-JP" sz="800" dirty="0" smtClean="0">
                <a:latin typeface="+mn-ea"/>
              </a:rPr>
              <a:t>CB</a:t>
            </a:r>
            <a:r>
              <a:rPr kumimoji="1" lang="ja-JP" altLang="en-US" sz="800" dirty="0" smtClean="0">
                <a:latin typeface="+mn-ea"/>
              </a:rPr>
              <a:t>を設置できる</a:t>
            </a:r>
            <a:r>
              <a:rPr kumimoji="1" lang="en-US" altLang="ja-JP" sz="800" dirty="0" smtClean="0">
                <a:latin typeface="+mn-ea"/>
              </a:rPr>
              <a:t>(</a:t>
            </a:r>
            <a:r>
              <a:rPr kumimoji="1" lang="ja-JP" altLang="en-US" sz="800" dirty="0" smtClean="0">
                <a:latin typeface="+mn-ea"/>
              </a:rPr>
              <a:t>約</a:t>
            </a:r>
            <a:r>
              <a:rPr kumimoji="1" lang="en-US" altLang="ja-JP" sz="800" dirty="0" smtClean="0">
                <a:latin typeface="+mn-ea"/>
              </a:rPr>
              <a:t>61</a:t>
            </a:r>
            <a:r>
              <a:rPr kumimoji="1" lang="ja-JP" altLang="en-US" sz="800" dirty="0" smtClean="0">
                <a:latin typeface="+mn-ea"/>
              </a:rPr>
              <a:t>秒</a:t>
            </a:r>
            <a:r>
              <a:rPr kumimoji="1" lang="en-US" altLang="ja-JP" sz="800" dirty="0" smtClean="0">
                <a:latin typeface="+mn-ea"/>
              </a:rPr>
              <a:t>)</a:t>
            </a:r>
            <a:r>
              <a:rPr kumimoji="1" lang="ja-JP" altLang="en-US" sz="800" dirty="0" err="1" smtClean="0">
                <a:latin typeface="+mn-ea"/>
              </a:rPr>
              <a:t>。</a:t>
            </a:r>
            <a:r>
              <a:rPr kumimoji="1" lang="ja-JP" altLang="en-US" sz="800" dirty="0" smtClean="0">
                <a:latin typeface="+mn-ea"/>
              </a:rPr>
              <a:t>中心に</a:t>
            </a:r>
            <a:r>
              <a:rPr kumimoji="1" lang="en-US" altLang="ja-JP" sz="800" dirty="0" smtClean="0">
                <a:latin typeface="+mn-ea"/>
              </a:rPr>
              <a:t>3</a:t>
            </a:r>
            <a:r>
              <a:rPr kumimoji="1" lang="ja-JP" altLang="en-US" sz="800" dirty="0" smtClean="0">
                <a:latin typeface="+mn-ea"/>
              </a:rPr>
              <a:t>つ有効移動できれば</a:t>
            </a:r>
            <a:r>
              <a:rPr kumimoji="1" lang="en-US" altLang="ja-JP" sz="800" dirty="0" smtClean="0">
                <a:latin typeface="+mn-ea"/>
              </a:rPr>
              <a:t>15pt</a:t>
            </a:r>
            <a:r>
              <a:rPr kumimoji="1" lang="ja-JP" altLang="en-US" sz="800" dirty="0" smtClean="0">
                <a:latin typeface="+mn-ea"/>
              </a:rPr>
              <a:t>以上獲得できるため、本指針で</a:t>
            </a:r>
            <a:r>
              <a:rPr kumimoji="1" lang="en-US" altLang="ja-JP" sz="800" dirty="0" smtClean="0">
                <a:latin typeface="+mn-ea"/>
              </a:rPr>
              <a:t>70</a:t>
            </a:r>
            <a:r>
              <a:rPr kumimoji="1" lang="ja-JP" altLang="en-US" sz="800" dirty="0" smtClean="0">
                <a:latin typeface="+mn-ea"/>
              </a:rPr>
              <a:t>秒以内に確実に</a:t>
            </a:r>
            <a:r>
              <a:rPr kumimoji="1" lang="en-US" altLang="ja-JP" sz="800" dirty="0" smtClean="0">
                <a:latin typeface="+mn-ea"/>
              </a:rPr>
              <a:t>15pt</a:t>
            </a:r>
            <a:r>
              <a:rPr kumimoji="1" lang="ja-JP" altLang="en-US" sz="800" dirty="0" smtClean="0">
                <a:latin typeface="+mn-ea"/>
              </a:rPr>
              <a:t>以上獲得できる。</a:t>
            </a:r>
            <a:endParaRPr kumimoji="1" lang="ja-JP" altLang="en-US" sz="800" dirty="0">
              <a:latin typeface="+mn-ea"/>
            </a:endParaRPr>
          </a:p>
        </p:txBody>
      </p:sp>
      <p:sp>
        <p:nvSpPr>
          <p:cNvPr id="277" name="テキスト ボックス 276"/>
          <p:cNvSpPr txBox="1"/>
          <p:nvPr/>
        </p:nvSpPr>
        <p:spPr>
          <a:xfrm>
            <a:off x="11430090" y="5337213"/>
            <a:ext cx="1460719" cy="338554"/>
          </a:xfrm>
          <a:prstGeom prst="rect">
            <a:avLst/>
          </a:prstGeom>
          <a:noFill/>
        </p:spPr>
        <p:txBody>
          <a:bodyPr wrap="square" rtlCol="0">
            <a:spAutoFit/>
          </a:bodyPr>
          <a:lstStyle/>
          <a:p>
            <a:r>
              <a:rPr kumimoji="1" lang="ja-JP" altLang="en-US" sz="800" dirty="0" smtClean="0">
                <a:latin typeface="+mn-ea"/>
              </a:rPr>
              <a:t>①～③の指針を実現する攻略フローを上図に示す。</a:t>
            </a:r>
            <a:endParaRPr kumimoji="1" lang="en-US" altLang="ja-JP" sz="800" dirty="0" smtClean="0">
              <a:latin typeface="+mn-ea"/>
            </a:endParaRPr>
          </a:p>
        </p:txBody>
      </p:sp>
      <p:sp>
        <p:nvSpPr>
          <p:cNvPr id="276" name="テキスト ボックス 275"/>
          <p:cNvSpPr txBox="1"/>
          <p:nvPr/>
        </p:nvSpPr>
        <p:spPr>
          <a:xfrm>
            <a:off x="1499501" y="3318752"/>
            <a:ext cx="2159258" cy="954107"/>
          </a:xfrm>
          <a:prstGeom prst="rect">
            <a:avLst/>
          </a:prstGeom>
          <a:noFill/>
        </p:spPr>
        <p:txBody>
          <a:bodyPr wrap="square" rtlCol="0">
            <a:spAutoFit/>
          </a:bodyPr>
          <a:lstStyle/>
          <a:p>
            <a:r>
              <a:rPr kumimoji="1" lang="ja-JP" altLang="en-US" sz="800" dirty="0" smtClean="0"/>
              <a:t>ゲームの構成要素より、ゲーム攻略には</a:t>
            </a:r>
            <a:r>
              <a:rPr kumimoji="1" lang="en-US" altLang="ja-JP" sz="800" dirty="0" smtClean="0"/>
              <a:t>CB</a:t>
            </a:r>
            <a:r>
              <a:rPr kumimoji="1" lang="ja-JP" altLang="en-US" sz="800" dirty="0" smtClean="0"/>
              <a:t>を有効移動させることが重要だと分かった。</a:t>
            </a:r>
            <a:r>
              <a:rPr kumimoji="1" lang="en-US" altLang="ja-JP" sz="800" dirty="0" smtClean="0"/>
              <a:t>CB</a:t>
            </a:r>
            <a:r>
              <a:rPr kumimoji="1" lang="ja-JP" altLang="en-US" sz="800" dirty="0" smtClean="0"/>
              <a:t>を有効移動させるためには前進・旋回・後退の基本動作以外にもブロック設置動作が必要となる。基本動作では自己位置補正をするために、各アクションはカラーセンサの検知を持って終了させる。</a:t>
            </a:r>
            <a:endParaRPr kumimoji="1" lang="en-US" altLang="ja-JP" sz="800" dirty="0" smtClean="0"/>
          </a:p>
        </p:txBody>
      </p:sp>
      <p:pic>
        <p:nvPicPr>
          <p:cNvPr id="7" name="図 6"/>
          <p:cNvPicPr>
            <a:picLocks noChangeAspect="1"/>
          </p:cNvPicPr>
          <p:nvPr/>
        </p:nvPicPr>
        <p:blipFill rotWithShape="1">
          <a:blip r:embed="rId9"/>
          <a:srcRect t="29095"/>
          <a:stretch/>
        </p:blipFill>
        <p:spPr>
          <a:xfrm>
            <a:off x="3043245" y="551082"/>
            <a:ext cx="2800381" cy="2300765"/>
          </a:xfrm>
          <a:prstGeom prst="rect">
            <a:avLst/>
          </a:prstGeom>
        </p:spPr>
      </p:pic>
      <p:graphicFrame>
        <p:nvGraphicFramePr>
          <p:cNvPr id="20" name="表 19"/>
          <p:cNvGraphicFramePr>
            <a:graphicFrameLocks noGrp="1"/>
          </p:cNvGraphicFramePr>
          <p:nvPr>
            <p:extLst>
              <p:ext uri="{D42A27DB-BD31-4B8C-83A1-F6EECF244321}">
                <p14:modId xmlns:p14="http://schemas.microsoft.com/office/powerpoint/2010/main" val="473316650"/>
              </p:ext>
            </p:extLst>
          </p:nvPr>
        </p:nvGraphicFramePr>
        <p:xfrm>
          <a:off x="69883" y="4281004"/>
          <a:ext cx="3761150" cy="1295400"/>
        </p:xfrm>
        <a:graphic>
          <a:graphicData uri="http://schemas.openxmlformats.org/drawingml/2006/table">
            <a:tbl>
              <a:tblPr/>
              <a:tblGrid>
                <a:gridCol w="1035133">
                  <a:extLst>
                    <a:ext uri="{9D8B030D-6E8A-4147-A177-3AD203B41FA5}">
                      <a16:colId xmlns:a16="http://schemas.microsoft.com/office/drawing/2014/main" val="3577029190"/>
                    </a:ext>
                  </a:extLst>
                </a:gridCol>
                <a:gridCol w="544428">
                  <a:extLst>
                    <a:ext uri="{9D8B030D-6E8A-4147-A177-3AD203B41FA5}">
                      <a16:colId xmlns:a16="http://schemas.microsoft.com/office/drawing/2014/main" val="28486389"/>
                    </a:ext>
                  </a:extLst>
                </a:gridCol>
                <a:gridCol w="1264920">
                  <a:extLst>
                    <a:ext uri="{9D8B030D-6E8A-4147-A177-3AD203B41FA5}">
                      <a16:colId xmlns:a16="http://schemas.microsoft.com/office/drawing/2014/main" val="4012746051"/>
                    </a:ext>
                  </a:extLst>
                </a:gridCol>
                <a:gridCol w="916669">
                  <a:extLst>
                    <a:ext uri="{9D8B030D-6E8A-4147-A177-3AD203B41FA5}">
                      <a16:colId xmlns:a16="http://schemas.microsoft.com/office/drawing/2014/main" val="3290721838"/>
                    </a:ext>
                  </a:extLst>
                </a:gridCol>
              </a:tblGrid>
              <a:tr h="74254">
                <a:tc>
                  <a:txBody>
                    <a:bodyPr/>
                    <a:lstStyle/>
                    <a:p>
                      <a:pPr algn="ctr" rtl="0" fontAlgn="ctr"/>
                      <a:r>
                        <a:rPr lang="ja-JP" altLang="en-US" sz="800" b="0" i="0" u="none" strike="noStrike" dirty="0">
                          <a:solidFill>
                            <a:srgbClr val="000000"/>
                          </a:solidFill>
                          <a:effectLst/>
                          <a:latin typeface="+mn-ea"/>
                          <a:ea typeface="+mn-ea"/>
                        </a:rPr>
                        <a:t>アクション</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5E0B4"/>
                    </a:solidFill>
                  </a:tcPr>
                </a:tc>
                <a:tc>
                  <a:txBody>
                    <a:bodyPr/>
                    <a:lstStyle/>
                    <a:p>
                      <a:pPr algn="ctr" rtl="0" fontAlgn="ctr"/>
                      <a:r>
                        <a:rPr lang="ja-JP" altLang="en-US" sz="800" b="0" i="0" u="none" strike="noStrike" dirty="0" smtClean="0">
                          <a:solidFill>
                            <a:srgbClr val="000000"/>
                          </a:solidFill>
                          <a:effectLst/>
                          <a:latin typeface="+mn-ea"/>
                          <a:ea typeface="+mn-ea"/>
                        </a:rPr>
                        <a:t>コスト</a:t>
                      </a:r>
                      <a:r>
                        <a:rPr lang="en-US" altLang="ja-JP" sz="800" b="0" i="0" u="none" strike="noStrike" dirty="0" smtClean="0">
                          <a:solidFill>
                            <a:srgbClr val="000000"/>
                          </a:solidFill>
                          <a:effectLst/>
                          <a:latin typeface="+mn-ea"/>
                          <a:ea typeface="+mn-ea"/>
                        </a:rPr>
                        <a:t>(</a:t>
                      </a:r>
                      <a:r>
                        <a:rPr lang="ja-JP" altLang="en-US" sz="800" b="0" i="0" u="none" strike="noStrike" dirty="0" smtClean="0">
                          <a:solidFill>
                            <a:srgbClr val="000000"/>
                          </a:solidFill>
                          <a:effectLst/>
                          <a:latin typeface="+mn-ea"/>
                          <a:ea typeface="+mn-ea"/>
                        </a:rPr>
                        <a:t>秒</a:t>
                      </a:r>
                      <a:r>
                        <a:rPr lang="en-US" altLang="ja-JP" sz="800" b="0" i="0" u="none" strike="noStrike" dirty="0" smtClean="0">
                          <a:solidFill>
                            <a:srgbClr val="000000"/>
                          </a:solidFill>
                          <a:effectLst/>
                          <a:latin typeface="+mn-ea"/>
                          <a:ea typeface="+mn-ea"/>
                        </a:rPr>
                        <a:t>)</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5E0B4"/>
                    </a:solidFill>
                  </a:tcPr>
                </a:tc>
                <a:tc>
                  <a:txBody>
                    <a:bodyPr/>
                    <a:lstStyle/>
                    <a:p>
                      <a:pPr algn="ctr" rtl="0" fontAlgn="ctr"/>
                      <a:r>
                        <a:rPr lang="ja-JP" altLang="en-US" sz="800" b="0" i="0" u="none" strike="noStrike" dirty="0" smtClean="0">
                          <a:solidFill>
                            <a:srgbClr val="000000"/>
                          </a:solidFill>
                          <a:effectLst/>
                          <a:latin typeface="+mn-ea"/>
                          <a:ea typeface="+mn-ea"/>
                        </a:rPr>
                        <a:t>対応経路</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5E0B4"/>
                    </a:solidFill>
                  </a:tcPr>
                </a:tc>
                <a:tc>
                  <a:txBody>
                    <a:bodyPr/>
                    <a:lstStyle/>
                    <a:p>
                      <a:pPr algn="ctr" rtl="0" fontAlgn="ctr"/>
                      <a:r>
                        <a:rPr lang="ja-JP" altLang="en-US" sz="800" b="0" i="0" u="none" strike="noStrike" dirty="0">
                          <a:solidFill>
                            <a:srgbClr val="000000"/>
                          </a:solidFill>
                          <a:effectLst/>
                          <a:latin typeface="+mn-ea"/>
                          <a:ea typeface="+mn-ea"/>
                        </a:rPr>
                        <a:t>終了条件</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5E0B4"/>
                    </a:solidFill>
                  </a:tcPr>
                </a:tc>
                <a:extLst>
                  <a:ext uri="{0D108BD9-81ED-4DB2-BD59-A6C34878D82A}">
                    <a16:rowId xmlns:a16="http://schemas.microsoft.com/office/drawing/2014/main" val="3689812472"/>
                  </a:ext>
                </a:extLst>
              </a:tr>
              <a:tr h="74254">
                <a:tc>
                  <a:txBody>
                    <a:bodyPr/>
                    <a:lstStyle/>
                    <a:p>
                      <a:pPr algn="ctr" rtl="0" fontAlgn="ctr"/>
                      <a:r>
                        <a:rPr lang="ja-JP" altLang="en-US" sz="800" b="0" i="0" u="none" strike="noStrike" dirty="0">
                          <a:solidFill>
                            <a:srgbClr val="000000"/>
                          </a:solidFill>
                          <a:effectLst/>
                          <a:latin typeface="+mn-ea"/>
                          <a:ea typeface="+mn-ea"/>
                        </a:rPr>
                        <a:t>停止</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0.5</a:t>
                      </a:r>
                      <a:r>
                        <a:rPr lang="ja-JP" altLang="en-US" sz="800" b="0" i="0" u="none" strike="noStrike" dirty="0">
                          <a:solidFill>
                            <a:srgbClr val="000000"/>
                          </a:solidFill>
                          <a:effectLst/>
                          <a:latin typeface="+mn-ea"/>
                          <a:ea typeface="+mn-ea"/>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ja-JP" altLang="en-US" sz="800" b="0" i="0" u="none" strike="noStrike" dirty="0" smtClean="0">
                          <a:solidFill>
                            <a:srgbClr val="000000"/>
                          </a:solidFill>
                          <a:effectLst/>
                          <a:latin typeface="+mn-ea"/>
                          <a:ea typeface="+mn-ea"/>
                        </a:rPr>
                        <a:t>全アクションの終了</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ja-JP" altLang="en-US" sz="800" b="0" i="0" u="none" strike="noStrike">
                          <a:solidFill>
                            <a:srgbClr val="000000"/>
                          </a:solidFill>
                          <a:effectLst/>
                          <a:latin typeface="+mn-ea"/>
                          <a:ea typeface="+mn-ea"/>
                        </a:rPr>
                        <a:t>所定時間</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カウンタ</a:t>
                      </a:r>
                      <a:r>
                        <a:rPr lang="en-US" altLang="ja-JP" sz="800" b="0" i="0" u="none" strike="noStrike">
                          <a:solidFill>
                            <a:srgbClr val="000000"/>
                          </a:solidFill>
                          <a:effectLst/>
                          <a:latin typeface="+mn-ea"/>
                          <a:ea typeface="+mn-ea"/>
                        </a:rPr>
                        <a: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19075480"/>
                  </a:ext>
                </a:extLst>
              </a:tr>
              <a:tr h="74254">
                <a:tc>
                  <a:txBody>
                    <a:bodyPr/>
                    <a:lstStyle/>
                    <a:p>
                      <a:pPr algn="ctr" rtl="0" fontAlgn="ctr"/>
                      <a:r>
                        <a:rPr lang="ja-JP" altLang="en-US" sz="800" b="0" i="0" u="none" strike="noStrike" dirty="0">
                          <a:solidFill>
                            <a:srgbClr val="000000"/>
                          </a:solidFill>
                          <a:effectLst/>
                          <a:latin typeface="+mn-ea"/>
                          <a:ea typeface="+mn-ea"/>
                        </a:rPr>
                        <a:t>前進ライントレース</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1.5</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altLang="ja-JP" sz="800" b="0" i="0" u="none" strike="noStrike" dirty="0" smtClean="0">
                          <a:solidFill>
                            <a:srgbClr val="000000"/>
                          </a:solidFill>
                          <a:effectLst/>
                          <a:latin typeface="+mn-ea"/>
                          <a:ea typeface="+mn-ea"/>
                        </a:rPr>
                        <a:t>CB</a:t>
                      </a:r>
                      <a:r>
                        <a:rPr lang="ja-JP" altLang="en-US" sz="800" b="0" i="0" u="none" strike="noStrike" dirty="0" smtClean="0">
                          <a:solidFill>
                            <a:srgbClr val="000000"/>
                          </a:solidFill>
                          <a:effectLst/>
                          <a:latin typeface="+mn-ea"/>
                          <a:ea typeface="+mn-ea"/>
                        </a:rPr>
                        <a:t>置き場間の移動</a:t>
                      </a:r>
                      <a:endParaRPr lang="ja-JP" altLang="en-US" sz="800" b="0" i="0" u="none" strike="noStrike" dirty="0">
                        <a:solidFill>
                          <a:srgbClr val="000000"/>
                        </a:solidFill>
                        <a:effectLst/>
                        <a:latin typeface="+mn-ea"/>
                        <a:ea typeface="+mn-ea"/>
                      </a:endParaRP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a:solidFill>
                            <a:srgbClr val="000000"/>
                          </a:solidFill>
                          <a:effectLst/>
                          <a:latin typeface="+mn-ea"/>
                          <a:ea typeface="+mn-ea"/>
                        </a:rPr>
                        <a:t>目標</a:t>
                      </a:r>
                      <a:r>
                        <a:rPr lang="en-US" altLang="ja-JP" sz="800" b="0" i="0" u="none" strike="noStrike" dirty="0">
                          <a:solidFill>
                            <a:srgbClr val="000000"/>
                          </a:solidFill>
                          <a:effectLst/>
                          <a:latin typeface="+mn-ea"/>
                          <a:ea typeface="+mn-ea"/>
                        </a:rPr>
                        <a:t>CB</a:t>
                      </a:r>
                      <a:r>
                        <a:rPr lang="ja-JP" altLang="en-US" sz="800" b="0" i="0" u="none" strike="noStrike" dirty="0">
                          <a:solidFill>
                            <a:srgbClr val="000000"/>
                          </a:solidFill>
                          <a:effectLst/>
                          <a:latin typeface="+mn-ea"/>
                          <a:ea typeface="+mn-ea"/>
                        </a:rPr>
                        <a:t>置き場検知</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40503613"/>
                  </a:ext>
                </a:extLst>
              </a:tr>
              <a:tr h="74254">
                <a:tc>
                  <a:txBody>
                    <a:bodyPr/>
                    <a:lstStyle/>
                    <a:p>
                      <a:pPr algn="ctr" rtl="0" fontAlgn="ctr"/>
                      <a:r>
                        <a:rPr lang="ja-JP" altLang="en-US" sz="800" b="0" i="0" u="none" strike="noStrike" dirty="0" smtClean="0">
                          <a:solidFill>
                            <a:srgbClr val="000000"/>
                          </a:solidFill>
                          <a:effectLst/>
                          <a:latin typeface="+mn-ea"/>
                          <a:ea typeface="+mn-ea"/>
                        </a:rPr>
                        <a:t>後退</a:t>
                      </a:r>
                      <a:r>
                        <a:rPr lang="en-US" altLang="ja-JP" sz="800" b="0" i="0" u="none" strike="noStrike" dirty="0" smtClean="0">
                          <a:solidFill>
                            <a:srgbClr val="000000"/>
                          </a:solidFill>
                          <a:effectLst/>
                          <a:latin typeface="+mn-ea"/>
                          <a:ea typeface="+mn-ea"/>
                        </a:rPr>
                        <a:t>(</a:t>
                      </a:r>
                      <a:r>
                        <a:rPr lang="ja-JP" altLang="en-US" sz="800" b="0" i="0" u="none" strike="noStrike" dirty="0" smtClean="0">
                          <a:solidFill>
                            <a:srgbClr val="000000"/>
                          </a:solidFill>
                          <a:effectLst/>
                          <a:latin typeface="+mn-ea"/>
                          <a:ea typeface="+mn-ea"/>
                        </a:rPr>
                        <a:t>ブロック設置</a:t>
                      </a:r>
                      <a:r>
                        <a:rPr lang="en-US" altLang="ja-JP" sz="800" b="0" i="0" u="none" strike="noStrike" dirty="0" smtClean="0">
                          <a:solidFill>
                            <a:srgbClr val="000000"/>
                          </a:solidFill>
                          <a:effectLst/>
                          <a:latin typeface="+mn-ea"/>
                          <a:ea typeface="+mn-ea"/>
                        </a:rPr>
                        <a:t>)</a:t>
                      </a:r>
                      <a:endParaRPr lang="ja-JP" altLang="en-US" sz="800" b="0" i="0" u="none" strike="noStrike" dirty="0">
                        <a:solidFill>
                          <a:srgbClr val="000000"/>
                        </a:solidFill>
                        <a:effectLst/>
                        <a:latin typeface="+mn-ea"/>
                        <a:ea typeface="+mn-ea"/>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3.5</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altLang="ja-JP" sz="800" b="0" i="0" u="none" strike="noStrike" dirty="0" smtClean="0">
                          <a:solidFill>
                            <a:srgbClr val="000000"/>
                          </a:solidFill>
                          <a:effectLst/>
                          <a:latin typeface="+mn-ea"/>
                          <a:ea typeface="+mn-ea"/>
                        </a:rPr>
                        <a:t>CB</a:t>
                      </a:r>
                      <a:r>
                        <a:rPr lang="ja-JP" altLang="en-US" sz="800" b="0" i="0" u="none" strike="noStrike" dirty="0" smtClean="0">
                          <a:solidFill>
                            <a:srgbClr val="000000"/>
                          </a:solidFill>
                          <a:effectLst/>
                          <a:latin typeface="+mn-ea"/>
                          <a:ea typeface="+mn-ea"/>
                        </a:rPr>
                        <a:t>設置</a:t>
                      </a:r>
                      <a:endParaRPr lang="ja-JP" altLang="en-US" sz="800" b="0" i="0" u="none" strike="noStrike" dirty="0">
                        <a:solidFill>
                          <a:srgbClr val="000000"/>
                        </a:solidFill>
                        <a:effectLst/>
                        <a:latin typeface="+mn-ea"/>
                        <a:ea typeface="+mn-ea"/>
                      </a:endParaRP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a:solidFill>
                            <a:srgbClr val="000000"/>
                          </a:solidFill>
                          <a:effectLst/>
                          <a:latin typeface="+mn-ea"/>
                          <a:ea typeface="+mn-ea"/>
                        </a:rPr>
                        <a:t>目標</a:t>
                      </a:r>
                      <a:r>
                        <a:rPr lang="en-US" altLang="ja-JP" sz="800" b="0" i="0" u="none" strike="noStrike">
                          <a:solidFill>
                            <a:srgbClr val="000000"/>
                          </a:solidFill>
                          <a:effectLst/>
                          <a:latin typeface="+mn-ea"/>
                          <a:ea typeface="+mn-ea"/>
                        </a:rPr>
                        <a:t>CB</a:t>
                      </a:r>
                      <a:r>
                        <a:rPr lang="ja-JP" altLang="en-US" sz="800" b="0" i="0" u="none" strike="noStrike">
                          <a:solidFill>
                            <a:srgbClr val="000000"/>
                          </a:solidFill>
                          <a:effectLst/>
                          <a:latin typeface="+mn-ea"/>
                          <a:ea typeface="+mn-ea"/>
                        </a:rPr>
                        <a:t>置き場検知</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87194598"/>
                  </a:ext>
                </a:extLst>
              </a:tr>
              <a:tr h="74254">
                <a:tc>
                  <a:txBody>
                    <a:bodyPr/>
                    <a:lstStyle/>
                    <a:p>
                      <a:pPr algn="ctr" rtl="0" fontAlgn="ctr"/>
                      <a:r>
                        <a:rPr lang="ja-JP" altLang="en-US" sz="800" b="0" i="0" u="none" strike="noStrike" dirty="0">
                          <a:solidFill>
                            <a:srgbClr val="000000"/>
                          </a:solidFill>
                          <a:effectLst/>
                          <a:latin typeface="+mn-ea"/>
                          <a:ea typeface="+mn-ea"/>
                        </a:rPr>
                        <a:t>旋回</a:t>
                      </a:r>
                      <a:r>
                        <a:rPr lang="en-US" altLang="ja-JP" sz="800" b="0" i="0" u="none" strike="noStrike" dirty="0">
                          <a:solidFill>
                            <a:srgbClr val="000000"/>
                          </a:solidFill>
                          <a:effectLst/>
                          <a:latin typeface="+mn-ea"/>
                          <a:ea typeface="+mn-ea"/>
                        </a:rPr>
                        <a:t>(</a:t>
                      </a:r>
                      <a:r>
                        <a:rPr lang="ja-JP" altLang="en-US" sz="800" b="0" i="0" u="none" strike="noStrike" dirty="0">
                          <a:solidFill>
                            <a:srgbClr val="000000"/>
                          </a:solidFill>
                          <a:effectLst/>
                          <a:latin typeface="+mn-ea"/>
                          <a:ea typeface="+mn-ea"/>
                        </a:rPr>
                        <a:t>ライン検知終了</a:t>
                      </a:r>
                      <a:r>
                        <a:rPr lang="en-US" altLang="ja-JP" sz="800" b="0" i="0" u="none" strike="noStrike" dirty="0">
                          <a:solidFill>
                            <a:srgbClr val="000000"/>
                          </a:solidFill>
                          <a:effectLst/>
                          <a:latin typeface="+mn-ea"/>
                          <a:ea typeface="+mn-ea"/>
                        </a:rPr>
                        <a: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1</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a:solidFill>
                            <a:srgbClr val="000000"/>
                          </a:solidFill>
                          <a:effectLst/>
                          <a:latin typeface="+mn-ea"/>
                          <a:ea typeface="+mn-ea"/>
                        </a:rPr>
                        <a:t>CB</a:t>
                      </a:r>
                      <a:r>
                        <a:rPr lang="ja-JP" altLang="en-US" sz="800" b="0" i="0" u="none" strike="noStrike" dirty="0" smtClean="0">
                          <a:solidFill>
                            <a:srgbClr val="000000"/>
                          </a:solidFill>
                          <a:effectLst/>
                          <a:latin typeface="+mn-ea"/>
                          <a:ea typeface="+mn-ea"/>
                        </a:rPr>
                        <a:t>置き場上で旋回</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ja-JP" altLang="en-US" sz="800" b="0" i="0" u="none" strike="noStrike">
                          <a:solidFill>
                            <a:srgbClr val="000000"/>
                          </a:solidFill>
                          <a:effectLst/>
                          <a:latin typeface="+mn-ea"/>
                          <a:ea typeface="+mn-ea"/>
                        </a:rPr>
                        <a:t>ライン検知</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27755087"/>
                  </a:ext>
                </a:extLst>
              </a:tr>
              <a:tr h="74254">
                <a:tc>
                  <a:txBody>
                    <a:bodyPr/>
                    <a:lstStyle/>
                    <a:p>
                      <a:pPr algn="ctr" rtl="0" fontAlgn="ctr"/>
                      <a:r>
                        <a:rPr lang="ja-JP" altLang="en-US" sz="800" b="0" i="0" u="none" strike="noStrike">
                          <a:solidFill>
                            <a:srgbClr val="000000"/>
                          </a:solidFill>
                          <a:effectLst/>
                          <a:latin typeface="+mn-ea"/>
                          <a:ea typeface="+mn-ea"/>
                        </a:rPr>
                        <a:t>前進</a:t>
                      </a:r>
                      <a:r>
                        <a:rPr lang="en-US" altLang="ja-JP" sz="800" b="0" i="0" u="none" strike="noStrike">
                          <a:solidFill>
                            <a:srgbClr val="000000"/>
                          </a:solidFill>
                          <a:effectLst/>
                          <a:latin typeface="+mn-ea"/>
                          <a:ea typeface="+mn-ea"/>
                        </a:rPr>
                        <a:t>(</a:t>
                      </a:r>
                      <a:r>
                        <a:rPr lang="ja-JP" altLang="en-US" sz="800" b="0" i="0" u="none" strike="noStrike">
                          <a:solidFill>
                            <a:srgbClr val="000000"/>
                          </a:solidFill>
                          <a:effectLst/>
                          <a:latin typeface="+mn-ea"/>
                          <a:ea typeface="+mn-ea"/>
                        </a:rPr>
                        <a:t>ライン検知終了</a:t>
                      </a:r>
                      <a:r>
                        <a:rPr lang="en-US" altLang="ja-JP" sz="800" b="0" i="0" u="none" strike="noStrike">
                          <a:solidFill>
                            <a:srgbClr val="000000"/>
                          </a:solidFill>
                          <a:effectLst/>
                          <a:latin typeface="+mn-ea"/>
                          <a:ea typeface="+mn-ea"/>
                        </a:rPr>
                        <a: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1</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a:solidFill>
                            <a:srgbClr val="000000"/>
                          </a:solidFill>
                          <a:effectLst/>
                          <a:latin typeface="+mn-ea"/>
                          <a:ea typeface="+mn-ea"/>
                        </a:rPr>
                        <a:t>CB</a:t>
                      </a:r>
                      <a:r>
                        <a:rPr lang="ja-JP" altLang="en-US" sz="800" b="0" i="0" u="none" strike="noStrike" dirty="0">
                          <a:solidFill>
                            <a:srgbClr val="000000"/>
                          </a:solidFill>
                          <a:effectLst/>
                          <a:latin typeface="+mn-ea"/>
                          <a:ea typeface="+mn-ea"/>
                        </a:rPr>
                        <a:t>置き場上を</a:t>
                      </a:r>
                      <a:r>
                        <a:rPr lang="ja-JP" altLang="en-US" sz="800" b="0" i="0" u="none" strike="noStrike" dirty="0" smtClean="0">
                          <a:solidFill>
                            <a:srgbClr val="000000"/>
                          </a:solidFill>
                          <a:effectLst/>
                          <a:latin typeface="+mn-ea"/>
                          <a:ea typeface="+mn-ea"/>
                        </a:rPr>
                        <a:t>前進</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ja-JP" altLang="en-US" sz="800" b="0" i="0" u="none" strike="noStrike">
                          <a:solidFill>
                            <a:srgbClr val="000000"/>
                          </a:solidFill>
                          <a:effectLst/>
                          <a:latin typeface="+mn-ea"/>
                          <a:ea typeface="+mn-ea"/>
                        </a:rPr>
                        <a:t>ライン検知</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55024761"/>
                  </a:ext>
                </a:extLst>
              </a:tr>
              <a:tr h="74254">
                <a:tc>
                  <a:txBody>
                    <a:bodyPr/>
                    <a:lstStyle/>
                    <a:p>
                      <a:pPr algn="ctr" rtl="0" fontAlgn="ctr"/>
                      <a:r>
                        <a:rPr lang="ja-JP" altLang="en-US" sz="800" b="0" i="0" u="none" strike="noStrike" dirty="0" smtClean="0">
                          <a:solidFill>
                            <a:srgbClr val="000000"/>
                          </a:solidFill>
                          <a:effectLst/>
                          <a:latin typeface="+mn-ea"/>
                          <a:ea typeface="+mn-ea"/>
                        </a:rPr>
                        <a:t>旋回</a:t>
                      </a:r>
                      <a:r>
                        <a:rPr lang="en-US" altLang="ja-JP" sz="800" b="0" i="0" u="none" strike="noStrike" dirty="0" smtClean="0">
                          <a:solidFill>
                            <a:srgbClr val="000000"/>
                          </a:solidFill>
                          <a:effectLst/>
                          <a:latin typeface="+mn-ea"/>
                          <a:ea typeface="+mn-ea"/>
                        </a:rPr>
                        <a:t>(</a:t>
                      </a:r>
                      <a:r>
                        <a:rPr lang="ja-JP" altLang="en-US" sz="800" b="0" i="0" u="none" strike="noStrike" dirty="0" smtClean="0">
                          <a:solidFill>
                            <a:srgbClr val="000000"/>
                          </a:solidFill>
                          <a:effectLst/>
                          <a:latin typeface="+mn-ea"/>
                          <a:ea typeface="+mn-ea"/>
                        </a:rPr>
                        <a:t>自己位置判定</a:t>
                      </a:r>
                      <a:r>
                        <a:rPr lang="en-US" altLang="ja-JP" sz="800" b="0" i="0" u="none" strike="noStrike" dirty="0" smtClean="0">
                          <a:solidFill>
                            <a:srgbClr val="000000"/>
                          </a:solidFill>
                          <a:effectLst/>
                          <a:latin typeface="+mn-ea"/>
                          <a:ea typeface="+mn-ea"/>
                        </a:rPr>
                        <a:t>)</a:t>
                      </a:r>
                      <a:endParaRPr lang="ja-JP" altLang="en-US" sz="800" b="0" i="0" u="none" strike="noStrike" dirty="0">
                        <a:solidFill>
                          <a:srgbClr val="000000"/>
                        </a:solidFill>
                        <a:effectLst/>
                        <a:latin typeface="+mn-ea"/>
                        <a:ea typeface="+mn-ea"/>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altLang="ja-JP" sz="800" b="0" i="0" u="none" strike="noStrike" dirty="0" smtClean="0">
                          <a:solidFill>
                            <a:srgbClr val="000000"/>
                          </a:solidFill>
                          <a:effectLst/>
                          <a:latin typeface="+mn-ea"/>
                          <a:ea typeface="+mn-ea"/>
                        </a:rPr>
                        <a:t>1</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ja-JP" altLang="en-US" sz="800" b="0" i="0" u="none" strike="noStrike" dirty="0">
                          <a:solidFill>
                            <a:srgbClr val="000000"/>
                          </a:solidFill>
                          <a:effectLst/>
                          <a:latin typeface="+mn-ea"/>
                          <a:ea typeface="+mn-ea"/>
                        </a:rPr>
                        <a:t>駐車開始位置での</a:t>
                      </a:r>
                      <a:r>
                        <a:rPr lang="ja-JP" altLang="en-US" sz="800" b="0" i="0" u="none" strike="noStrike" dirty="0" smtClean="0">
                          <a:solidFill>
                            <a:srgbClr val="000000"/>
                          </a:solidFill>
                          <a:effectLst/>
                          <a:latin typeface="+mn-ea"/>
                          <a:ea typeface="+mn-ea"/>
                        </a:rPr>
                        <a:t>旋回</a:t>
                      </a:r>
                      <a:endParaRPr lang="ja-JP" altLang="en-US" sz="800" b="0" i="0" u="none" strike="noStrike" dirty="0">
                        <a:solidFill>
                          <a:srgbClr val="000000"/>
                        </a:solidFill>
                        <a:effectLst/>
                        <a:latin typeface="+mn-ea"/>
                        <a:ea typeface="+mn-ea"/>
                      </a:endParaRP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t"/>
                      <a:r>
                        <a:rPr lang="ja-JP" altLang="en-US" sz="800" b="0" i="0" u="none" strike="noStrike">
                          <a:solidFill>
                            <a:srgbClr val="000000"/>
                          </a:solidFill>
                          <a:effectLst/>
                          <a:latin typeface="+mn-ea"/>
                          <a:ea typeface="+mn-ea"/>
                        </a:rPr>
                        <a:t>自己位置推定</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4497168"/>
                  </a:ext>
                </a:extLst>
              </a:tr>
              <a:tr h="74254">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mn-ea"/>
                          <a:ea typeface="+mn-ea"/>
                        </a:rPr>
                        <a:t>前進</a:t>
                      </a:r>
                      <a:r>
                        <a:rPr lang="en-US" altLang="ja-JP" sz="800" b="0" i="0" u="none" strike="noStrike" dirty="0" smtClean="0">
                          <a:solidFill>
                            <a:srgbClr val="000000"/>
                          </a:solidFill>
                          <a:effectLst/>
                          <a:latin typeface="+mn-ea"/>
                          <a:ea typeface="+mn-ea"/>
                        </a:rPr>
                        <a:t>(</a:t>
                      </a:r>
                      <a:r>
                        <a:rPr lang="ja-JP" altLang="en-US" sz="800" b="0" i="0" u="none" strike="noStrike" dirty="0" smtClean="0">
                          <a:solidFill>
                            <a:srgbClr val="000000"/>
                          </a:solidFill>
                          <a:effectLst/>
                          <a:latin typeface="+mn-ea"/>
                          <a:ea typeface="+mn-ea"/>
                        </a:rPr>
                        <a:t>自己位置判定</a:t>
                      </a:r>
                      <a:r>
                        <a:rPr lang="en-US" altLang="ja-JP" sz="800" b="0" i="0" u="none" strike="noStrike" dirty="0" smtClean="0">
                          <a:solidFill>
                            <a:srgbClr val="000000"/>
                          </a:solidFill>
                          <a:effectLst/>
                          <a:latin typeface="+mn-ea"/>
                          <a:ea typeface="+mn-ea"/>
                        </a:rPr>
                        <a:t>)</a:t>
                      </a:r>
                      <a:endParaRPr lang="ja-JP" altLang="en-US" sz="800" b="0" i="0" u="none" strike="noStrike" dirty="0" smtClean="0">
                        <a:solidFill>
                          <a:srgbClr val="000000"/>
                        </a:solidFill>
                        <a:effectLst/>
                        <a:latin typeface="+mn-ea"/>
                        <a:ea typeface="+mn-ea"/>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mn-ea"/>
                          <a:ea typeface="+mn-ea"/>
                        </a:rPr>
                        <a:t>1</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a:solidFill>
                            <a:srgbClr val="000000"/>
                          </a:solidFill>
                          <a:effectLst/>
                          <a:latin typeface="+mn-ea"/>
                          <a:ea typeface="+mn-ea"/>
                        </a:rPr>
                        <a:t>駐車開始位置での</a:t>
                      </a:r>
                      <a:r>
                        <a:rPr lang="ja-JP" altLang="en-US" sz="800" b="0" i="0" u="none" strike="noStrike" dirty="0" smtClean="0">
                          <a:solidFill>
                            <a:srgbClr val="000000"/>
                          </a:solidFill>
                          <a:effectLst/>
                          <a:latin typeface="+mn-ea"/>
                          <a:ea typeface="+mn-ea"/>
                        </a:rPr>
                        <a:t>前進</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a:solidFill>
                            <a:srgbClr val="000000"/>
                          </a:solidFill>
                          <a:effectLst/>
                          <a:latin typeface="+mn-ea"/>
                          <a:ea typeface="+mn-ea"/>
                        </a:rPr>
                        <a:t>自己位置推定</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71542522"/>
                  </a:ext>
                </a:extLst>
              </a:tr>
              <a:tr h="74254">
                <a:tc>
                  <a:txBody>
                    <a:bodyPr/>
                    <a:lstStyle/>
                    <a:p>
                      <a:pPr algn="ctr" fontAlgn="ctr"/>
                      <a:r>
                        <a:rPr lang="ja-JP" altLang="en-US" sz="800" b="0" i="0" u="none" strike="noStrike" dirty="0">
                          <a:solidFill>
                            <a:srgbClr val="000000"/>
                          </a:solidFill>
                          <a:effectLst/>
                          <a:latin typeface="+mn-ea"/>
                          <a:ea typeface="+mn-ea"/>
                        </a:rPr>
                        <a:t>後退</a:t>
                      </a:r>
                      <a:r>
                        <a:rPr lang="en-US" altLang="ja-JP" sz="800" b="0" i="0" u="none" strike="noStrike" dirty="0">
                          <a:solidFill>
                            <a:srgbClr val="000000"/>
                          </a:solidFill>
                          <a:effectLst/>
                          <a:latin typeface="+mn-ea"/>
                          <a:ea typeface="+mn-ea"/>
                        </a:rPr>
                        <a:t>(</a:t>
                      </a:r>
                      <a:r>
                        <a:rPr lang="ja-JP" altLang="en-US" sz="800" b="0" i="0" u="none" strike="noStrike" dirty="0">
                          <a:solidFill>
                            <a:srgbClr val="000000"/>
                          </a:solidFill>
                          <a:effectLst/>
                          <a:latin typeface="+mn-ea"/>
                          <a:ea typeface="+mn-ea"/>
                        </a:rPr>
                        <a:t>ブロック保有</a:t>
                      </a:r>
                      <a:r>
                        <a:rPr lang="en-US" altLang="ja-JP" sz="800" b="0" i="0" u="none" strike="noStrike" dirty="0">
                          <a:solidFill>
                            <a:srgbClr val="000000"/>
                          </a:solidFill>
                          <a:effectLst/>
                          <a:latin typeface="+mn-ea"/>
                          <a:ea typeface="+mn-ea"/>
                        </a:rPr>
                        <a: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mn-ea"/>
                          <a:ea typeface="+mn-ea"/>
                        </a:rPr>
                        <a:t>3.5</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a:solidFill>
                            <a:srgbClr val="000000"/>
                          </a:solidFill>
                          <a:effectLst/>
                          <a:latin typeface="+mn-ea"/>
                          <a:ea typeface="+mn-ea"/>
                        </a:rPr>
                        <a:t>ブロック</a:t>
                      </a:r>
                      <a:r>
                        <a:rPr lang="ja-JP" altLang="en-US" sz="800" b="0" i="0" u="none" strike="noStrike" dirty="0" smtClean="0">
                          <a:solidFill>
                            <a:srgbClr val="000000"/>
                          </a:solidFill>
                          <a:effectLst/>
                          <a:latin typeface="+mn-ea"/>
                          <a:ea typeface="+mn-ea"/>
                        </a:rPr>
                        <a:t>取得時に後退</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a:solidFill>
                            <a:srgbClr val="000000"/>
                          </a:solidFill>
                          <a:effectLst/>
                          <a:latin typeface="+mn-ea"/>
                          <a:ea typeface="+mn-ea"/>
                        </a:rPr>
                        <a:t>目標</a:t>
                      </a:r>
                      <a:r>
                        <a:rPr lang="en-US" altLang="ja-JP" sz="800" b="0" i="0" u="none" strike="noStrike" dirty="0">
                          <a:solidFill>
                            <a:srgbClr val="000000"/>
                          </a:solidFill>
                          <a:effectLst/>
                          <a:latin typeface="+mn-ea"/>
                          <a:ea typeface="+mn-ea"/>
                        </a:rPr>
                        <a:t>CB</a:t>
                      </a:r>
                      <a:r>
                        <a:rPr lang="ja-JP" altLang="en-US" sz="800" b="0" i="0" u="none" strike="noStrike" dirty="0">
                          <a:solidFill>
                            <a:srgbClr val="000000"/>
                          </a:solidFill>
                          <a:effectLst/>
                          <a:latin typeface="+mn-ea"/>
                          <a:ea typeface="+mn-ea"/>
                        </a:rPr>
                        <a:t>置き場検知</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83398687"/>
                  </a:ext>
                </a:extLst>
              </a:tr>
              <a:tr h="74254">
                <a:tc>
                  <a:txBody>
                    <a:bodyPr/>
                    <a:lstStyle/>
                    <a:p>
                      <a:pPr algn="ctr" fontAlgn="ctr"/>
                      <a:r>
                        <a:rPr lang="ja-JP" altLang="en-US" sz="800" b="0" i="0" u="none" strike="noStrike" dirty="0" smtClean="0">
                          <a:solidFill>
                            <a:srgbClr val="000000"/>
                          </a:solidFill>
                          <a:effectLst/>
                          <a:latin typeface="+mn-ea"/>
                          <a:ea typeface="+mn-ea"/>
                        </a:rPr>
                        <a:t>仮想ライン旋回</a:t>
                      </a:r>
                      <a:endParaRPr lang="en-US" altLang="ja-JP" sz="800" b="0" i="0" u="none" strike="noStrike" dirty="0">
                        <a:solidFill>
                          <a:srgbClr val="000000"/>
                        </a:solidFill>
                        <a:effectLst/>
                        <a:latin typeface="+mn-ea"/>
                        <a:ea typeface="+mn-ea"/>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mn-ea"/>
                          <a:ea typeface="+mn-ea"/>
                        </a:rPr>
                        <a:t>5</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mn-ea"/>
                          <a:ea typeface="+mn-ea"/>
                        </a:rPr>
                        <a:t>斜め隣接置き場への移動</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mn-ea"/>
                          <a:ea typeface="+mn-ea"/>
                        </a:rPr>
                        <a:t>目標</a:t>
                      </a:r>
                      <a:r>
                        <a:rPr lang="en-US" altLang="ja-JP" sz="800" b="0" i="0" u="none" strike="noStrike" dirty="0" smtClean="0">
                          <a:solidFill>
                            <a:srgbClr val="000000"/>
                          </a:solidFill>
                          <a:effectLst/>
                          <a:latin typeface="+mn-ea"/>
                          <a:ea typeface="+mn-ea"/>
                        </a:rPr>
                        <a:t>CB</a:t>
                      </a:r>
                      <a:r>
                        <a:rPr lang="ja-JP" altLang="en-US" sz="800" b="0" i="0" u="none" strike="noStrike" dirty="0" smtClean="0">
                          <a:solidFill>
                            <a:srgbClr val="000000"/>
                          </a:solidFill>
                          <a:effectLst/>
                          <a:latin typeface="+mn-ea"/>
                          <a:ea typeface="+mn-ea"/>
                        </a:rPr>
                        <a:t>置き場検知</a:t>
                      </a:r>
                      <a:endParaRPr lang="ja-JP" altLang="en-US" sz="800" b="0" i="0" u="none" strike="noStrike" dirty="0">
                        <a:solidFill>
                          <a:srgbClr val="000000"/>
                        </a:solidFill>
                        <a:effectLst/>
                        <a:latin typeface="+mn-ea"/>
                        <a:ea typeface="+mn-ea"/>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6645492"/>
                  </a:ext>
                </a:extLst>
              </a:tr>
            </a:tbl>
          </a:graphicData>
        </a:graphic>
      </p:graphicFrame>
      <p:sp>
        <p:nvSpPr>
          <p:cNvPr id="288" name="正方形/長方形 287"/>
          <p:cNvSpPr/>
          <p:nvPr/>
        </p:nvSpPr>
        <p:spPr>
          <a:xfrm>
            <a:off x="0" y="5653257"/>
            <a:ext cx="12801599" cy="3947944"/>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1495205" y="3159096"/>
            <a:ext cx="902811" cy="215444"/>
          </a:xfrm>
          <a:prstGeom prst="rect">
            <a:avLst/>
          </a:prstGeom>
          <a:noFill/>
        </p:spPr>
        <p:txBody>
          <a:bodyPr wrap="none" rtlCol="0">
            <a:spAutoFit/>
          </a:bodyPr>
          <a:lstStyle/>
          <a:p>
            <a:r>
              <a:rPr kumimoji="1" lang="ja-JP" altLang="en-US" sz="800" b="1" u="sng" dirty="0" smtClean="0"/>
              <a:t>アクション定義</a:t>
            </a:r>
            <a:endParaRPr kumimoji="1" lang="ja-JP" altLang="en-US" sz="800" b="1" u="sng" dirty="0"/>
          </a:p>
        </p:txBody>
      </p:sp>
      <p:grpSp>
        <p:nvGrpSpPr>
          <p:cNvPr id="30" name="グループ化 29"/>
          <p:cNvGrpSpPr/>
          <p:nvPr/>
        </p:nvGrpSpPr>
        <p:grpSpPr>
          <a:xfrm>
            <a:off x="3536260" y="2856513"/>
            <a:ext cx="2399180" cy="1418500"/>
            <a:chOff x="-2732040" y="4279097"/>
            <a:chExt cx="2399180" cy="1418500"/>
          </a:xfrm>
        </p:grpSpPr>
        <p:sp>
          <p:nvSpPr>
            <p:cNvPr id="37" name="テキスト ボックス 36"/>
            <p:cNvSpPr txBox="1"/>
            <p:nvPr/>
          </p:nvSpPr>
          <p:spPr>
            <a:xfrm>
              <a:off x="-2709241" y="5112822"/>
              <a:ext cx="2320146" cy="584775"/>
            </a:xfrm>
            <a:prstGeom prst="rect">
              <a:avLst/>
            </a:prstGeom>
            <a:noFill/>
          </p:spPr>
          <p:txBody>
            <a:bodyPr wrap="square" rtlCol="0">
              <a:spAutoFit/>
            </a:bodyPr>
            <a:lstStyle/>
            <a:p>
              <a:r>
                <a:rPr kumimoji="1" lang="ja-JP" altLang="en-US" sz="800" dirty="0" smtClean="0"/>
                <a:t>基本動作である前進ライントレースと旋回をテストした際に要した時間を元に算出している。経路コストもこの動作コストとの対応を取り、走行体の実動作時間との乖離を小さくする。</a:t>
              </a:r>
              <a:endParaRPr kumimoji="1" lang="en-US" altLang="ja-JP" sz="800" dirty="0" smtClean="0"/>
            </a:p>
          </p:txBody>
        </p:sp>
        <p:sp>
          <p:nvSpPr>
            <p:cNvPr id="322" name="テキスト ボックス 321"/>
            <p:cNvSpPr txBox="1"/>
            <p:nvPr/>
          </p:nvSpPr>
          <p:spPr>
            <a:xfrm>
              <a:off x="-2732040" y="4978899"/>
              <a:ext cx="1112731" cy="215444"/>
            </a:xfrm>
            <a:prstGeom prst="rect">
              <a:avLst/>
            </a:prstGeom>
            <a:noFill/>
          </p:spPr>
          <p:txBody>
            <a:bodyPr wrap="square" rtlCol="0">
              <a:spAutoFit/>
            </a:bodyPr>
            <a:lstStyle/>
            <a:p>
              <a:r>
                <a:rPr kumimoji="1" lang="ja-JP" altLang="en-US" sz="800" b="1" u="sng" dirty="0" smtClean="0"/>
                <a:t>アクションコスト</a:t>
              </a:r>
              <a:endParaRPr kumimoji="1" lang="en-US" altLang="ja-JP" sz="800" b="1" u="sng" dirty="0" smtClean="0"/>
            </a:p>
          </p:txBody>
        </p:sp>
        <p:sp>
          <p:nvSpPr>
            <p:cNvPr id="327" name="テキスト ボックス 326"/>
            <p:cNvSpPr txBox="1"/>
            <p:nvPr/>
          </p:nvSpPr>
          <p:spPr>
            <a:xfrm>
              <a:off x="-2722291" y="4435854"/>
              <a:ext cx="2389431" cy="584775"/>
            </a:xfrm>
            <a:prstGeom prst="rect">
              <a:avLst/>
            </a:prstGeom>
            <a:noFill/>
          </p:spPr>
          <p:txBody>
            <a:bodyPr wrap="square" rtlCol="0">
              <a:spAutoFit/>
            </a:bodyPr>
            <a:lstStyle/>
            <a:p>
              <a:r>
                <a:rPr kumimoji="1" lang="ja-JP" altLang="en-US" sz="800" dirty="0" smtClean="0"/>
                <a:t>ゲーム攻略の事後条件は「</a:t>
              </a:r>
              <a:r>
                <a:rPr kumimoji="1" lang="en-US" altLang="ja-JP" sz="800" dirty="0" smtClean="0"/>
                <a:t>CB</a:t>
              </a:r>
              <a:r>
                <a:rPr kumimoji="1" lang="ja-JP" altLang="en-US" sz="800" dirty="0" smtClean="0"/>
                <a:t>置き場</a:t>
              </a:r>
              <a:r>
                <a:rPr kumimoji="1" lang="en-US" altLang="ja-JP" sz="800" dirty="0" smtClean="0"/>
                <a:t>11</a:t>
              </a:r>
              <a:r>
                <a:rPr kumimoji="1" lang="ja-JP" altLang="en-US" sz="800" dirty="0" err="1" smtClean="0"/>
                <a:t>で駐</a:t>
              </a:r>
              <a:r>
                <a:rPr kumimoji="1" lang="ja-JP" altLang="en-US" sz="800" dirty="0" smtClean="0"/>
                <a:t>車場方向を向いて停止」であるが</a:t>
              </a:r>
              <a:r>
                <a:rPr kumimoji="1" lang="en-US" altLang="ja-JP" sz="800" dirty="0" smtClean="0"/>
                <a:t>CB</a:t>
              </a:r>
              <a:r>
                <a:rPr kumimoji="1" lang="ja-JP" altLang="en-US" sz="800" dirty="0" smtClean="0"/>
                <a:t>置き場</a:t>
              </a:r>
              <a:r>
                <a:rPr kumimoji="1" lang="en-US" altLang="ja-JP" sz="800" dirty="0" smtClean="0"/>
                <a:t>11</a:t>
              </a:r>
              <a:r>
                <a:rPr kumimoji="1" lang="ja-JP" altLang="en-US" sz="800" dirty="0" err="1"/>
                <a:t>の</a:t>
              </a:r>
              <a:r>
                <a:rPr kumimoji="1" lang="ja-JP" altLang="en-US" sz="800" dirty="0" err="1" smtClean="0"/>
                <a:t>駐</a:t>
              </a:r>
              <a:r>
                <a:rPr kumimoji="1" lang="ja-JP" altLang="en-US" sz="800" dirty="0" smtClean="0"/>
                <a:t>車場方向にラインがないため、自己位置判定による前進・旋回が必要である。</a:t>
              </a:r>
              <a:endParaRPr kumimoji="1" lang="en-US" altLang="ja-JP" sz="800" dirty="0" smtClean="0"/>
            </a:p>
          </p:txBody>
        </p:sp>
        <p:sp>
          <p:nvSpPr>
            <p:cNvPr id="330" name="テキスト ボックス 329"/>
            <p:cNvSpPr txBox="1"/>
            <p:nvPr/>
          </p:nvSpPr>
          <p:spPr>
            <a:xfrm>
              <a:off x="-2729673" y="4279097"/>
              <a:ext cx="1107996" cy="215444"/>
            </a:xfrm>
            <a:prstGeom prst="rect">
              <a:avLst/>
            </a:prstGeom>
            <a:noFill/>
          </p:spPr>
          <p:txBody>
            <a:bodyPr wrap="none" rtlCol="0">
              <a:spAutoFit/>
            </a:bodyPr>
            <a:lstStyle/>
            <a:p>
              <a:r>
                <a:rPr kumimoji="1" lang="ja-JP" altLang="en-US" sz="800" b="1" u="sng" dirty="0" smtClean="0"/>
                <a:t>ゲーム攻略後の条件</a:t>
              </a:r>
              <a:endParaRPr kumimoji="1" lang="ja-JP" altLang="en-US" sz="800" b="1" u="sng" dirty="0"/>
            </a:p>
          </p:txBody>
        </p:sp>
      </p:grpSp>
      <p:sp>
        <p:nvSpPr>
          <p:cNvPr id="52" name="テキスト ボックス 51"/>
          <p:cNvSpPr txBox="1"/>
          <p:nvPr/>
        </p:nvSpPr>
        <p:spPr>
          <a:xfrm>
            <a:off x="5853092" y="573140"/>
            <a:ext cx="1338828" cy="230832"/>
          </a:xfrm>
          <a:prstGeom prst="rect">
            <a:avLst/>
          </a:prstGeom>
          <a:noFill/>
        </p:spPr>
        <p:txBody>
          <a:bodyPr wrap="none" rtlCol="0">
            <a:spAutoFit/>
          </a:bodyPr>
          <a:lstStyle/>
          <a:p>
            <a:r>
              <a:rPr kumimoji="1" lang="ja-JP" altLang="en-US" sz="900" b="1" u="sng" dirty="0" smtClean="0"/>
              <a:t>ゲーム攻略の全体指針</a:t>
            </a:r>
            <a:endParaRPr kumimoji="1" lang="ja-JP" altLang="en-US" sz="900" b="1" u="sng" dirty="0"/>
          </a:p>
        </p:txBody>
      </p:sp>
      <p:sp>
        <p:nvSpPr>
          <p:cNvPr id="6" name="四角形吹き出し 5"/>
          <p:cNvSpPr/>
          <p:nvPr/>
        </p:nvSpPr>
        <p:spPr>
          <a:xfrm>
            <a:off x="1506784" y="2305925"/>
            <a:ext cx="1543656" cy="494712"/>
          </a:xfrm>
          <a:prstGeom prst="wedgeRectCallout">
            <a:avLst>
              <a:gd name="adj1" fmla="val -62623"/>
              <a:gd name="adj2" fmla="val 20703"/>
            </a:avLst>
          </a:prstGeom>
          <a:solidFill>
            <a:schemeClr val="accent6">
              <a:lumMod val="20000"/>
              <a:lumOff val="80000"/>
            </a:schemeClr>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9" name="直線コネクタ 108"/>
          <p:cNvCxnSpPr>
            <a:stCxn id="113" idx="0"/>
          </p:cNvCxnSpPr>
          <p:nvPr/>
        </p:nvCxnSpPr>
        <p:spPr>
          <a:xfrm flipV="1">
            <a:off x="1941253" y="1513330"/>
            <a:ext cx="1088353" cy="3548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9" name="図 18"/>
          <p:cNvPicPr>
            <a:picLocks noChangeAspect="1"/>
          </p:cNvPicPr>
          <p:nvPr/>
        </p:nvPicPr>
        <p:blipFill rotWithShape="1">
          <a:blip r:embed="rId10"/>
          <a:srcRect l="1782" r="17587" b="16987"/>
          <a:stretch/>
        </p:blipFill>
        <p:spPr>
          <a:xfrm>
            <a:off x="1661160" y="612961"/>
            <a:ext cx="1349308" cy="879565"/>
          </a:xfrm>
          <a:prstGeom prst="rect">
            <a:avLst/>
          </a:prstGeom>
          <a:ln w="28575">
            <a:solidFill>
              <a:srgbClr val="FF0000"/>
            </a:solidFill>
          </a:ln>
        </p:spPr>
      </p:pic>
      <p:pic>
        <p:nvPicPr>
          <p:cNvPr id="34" name="図 33"/>
          <p:cNvPicPr>
            <a:picLocks noChangeAspect="1"/>
          </p:cNvPicPr>
          <p:nvPr/>
        </p:nvPicPr>
        <p:blipFill rotWithShape="1">
          <a:blip r:embed="rId11"/>
          <a:srcRect l="29226" t="20101"/>
          <a:stretch/>
        </p:blipFill>
        <p:spPr>
          <a:xfrm>
            <a:off x="9016024" y="1460501"/>
            <a:ext cx="1187028" cy="946596"/>
          </a:xfrm>
          <a:prstGeom prst="rect">
            <a:avLst/>
          </a:prstGeom>
        </p:spPr>
      </p:pic>
      <p:sp>
        <p:nvSpPr>
          <p:cNvPr id="35" name="テキスト ボックス 34"/>
          <p:cNvSpPr txBox="1"/>
          <p:nvPr/>
        </p:nvSpPr>
        <p:spPr>
          <a:xfrm>
            <a:off x="8916043" y="1049367"/>
            <a:ext cx="1467072" cy="461665"/>
          </a:xfrm>
          <a:prstGeom prst="rect">
            <a:avLst/>
          </a:prstGeom>
          <a:noFill/>
        </p:spPr>
        <p:txBody>
          <a:bodyPr wrap="square" rtlCol="0">
            <a:spAutoFit/>
          </a:bodyPr>
          <a:lstStyle/>
          <a:p>
            <a:r>
              <a:rPr kumimoji="1" lang="ja-JP" altLang="en-US" sz="800" dirty="0" smtClean="0"/>
              <a:t>下図のように</a:t>
            </a:r>
            <a:r>
              <a:rPr kumimoji="1" lang="en-US" altLang="ja-JP" sz="800" dirty="0" smtClean="0"/>
              <a:t>PS</a:t>
            </a:r>
            <a:r>
              <a:rPr kumimoji="1" lang="ja-JP" altLang="en-US" sz="800" dirty="0" err="1" smtClean="0"/>
              <a:t>に依</a:t>
            </a:r>
            <a:r>
              <a:rPr kumimoji="1" lang="ja-JP" altLang="en-US" sz="800" dirty="0" smtClean="0"/>
              <a:t>存した有効移動を行うと経路が確保できない可能性がある</a:t>
            </a:r>
            <a:endParaRPr kumimoji="1" lang="ja-JP" altLang="en-US" dirty="0"/>
          </a:p>
        </p:txBody>
      </p:sp>
      <p:sp>
        <p:nvSpPr>
          <p:cNvPr id="38" name="テキスト ボックス 37"/>
          <p:cNvSpPr txBox="1"/>
          <p:nvPr/>
        </p:nvSpPr>
        <p:spPr>
          <a:xfrm>
            <a:off x="11352061" y="941303"/>
            <a:ext cx="1423788" cy="215444"/>
          </a:xfrm>
          <a:prstGeom prst="rect">
            <a:avLst/>
          </a:prstGeom>
          <a:noFill/>
        </p:spPr>
        <p:txBody>
          <a:bodyPr wrap="none" rtlCol="0">
            <a:spAutoFit/>
          </a:bodyPr>
          <a:lstStyle/>
          <a:p>
            <a:r>
              <a:rPr kumimoji="1" lang="ja-JP" altLang="en-US" sz="800" dirty="0" smtClean="0"/>
              <a:t>各</a:t>
            </a:r>
            <a:r>
              <a:rPr kumimoji="1" lang="en-US" altLang="ja-JP" sz="800" dirty="0" smtClean="0"/>
              <a:t>CB</a:t>
            </a:r>
            <a:r>
              <a:rPr kumimoji="1" lang="ja-JP" altLang="en-US" sz="800" dirty="0" smtClean="0"/>
              <a:t>置き場の得点の期待値</a:t>
            </a:r>
            <a:endParaRPr kumimoji="1" lang="ja-JP" altLang="en-US" sz="800" dirty="0"/>
          </a:p>
        </p:txBody>
      </p:sp>
      <p:grpSp>
        <p:nvGrpSpPr>
          <p:cNvPr id="13" name="グループ化 12"/>
          <p:cNvGrpSpPr/>
          <p:nvPr/>
        </p:nvGrpSpPr>
        <p:grpSpPr>
          <a:xfrm>
            <a:off x="9886028" y="5690612"/>
            <a:ext cx="2865120" cy="1875304"/>
            <a:chOff x="6842760" y="5803840"/>
            <a:chExt cx="2865120" cy="1875304"/>
          </a:xfrm>
        </p:grpSpPr>
        <p:sp>
          <p:nvSpPr>
            <p:cNvPr id="18" name="四角形吹き出し 17"/>
            <p:cNvSpPr/>
            <p:nvPr/>
          </p:nvSpPr>
          <p:spPr>
            <a:xfrm>
              <a:off x="6842760" y="5803840"/>
              <a:ext cx="2865120" cy="1875304"/>
            </a:xfrm>
            <a:prstGeom prst="wedgeRectCallout">
              <a:avLst>
                <a:gd name="adj1" fmla="val -31249"/>
                <a:gd name="adj2" fmla="val 6184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98" name="グループ化 497"/>
            <p:cNvGrpSpPr/>
            <p:nvPr/>
          </p:nvGrpSpPr>
          <p:grpSpPr>
            <a:xfrm>
              <a:off x="8393261" y="6185759"/>
              <a:ext cx="1274796" cy="1127145"/>
              <a:chOff x="3977972" y="5404413"/>
              <a:chExt cx="1720512" cy="1388698"/>
            </a:xfrm>
          </p:grpSpPr>
          <p:pic>
            <p:nvPicPr>
              <p:cNvPr id="499" name="図 498" descr="画面の領域"/>
              <p:cNvPicPr>
                <a:picLocks noChangeAspect="1"/>
              </p:cNvPicPr>
              <p:nvPr/>
            </p:nvPicPr>
            <p:blipFill rotWithShape="1">
              <a:blip r:embed="rId12" cstate="print">
                <a:extLst>
                  <a:ext uri="{28A0092B-C50C-407E-A947-70E740481C1C}">
                    <a14:useLocalDpi xmlns:a14="http://schemas.microsoft.com/office/drawing/2010/main" val="0"/>
                  </a:ext>
                </a:extLst>
              </a:blip>
              <a:srcRect l="6709" t="5294" r="14950" b="5220"/>
              <a:stretch/>
            </p:blipFill>
            <p:spPr>
              <a:xfrm>
                <a:off x="3977972" y="5404413"/>
                <a:ext cx="1720512" cy="1388698"/>
              </a:xfrm>
              <a:prstGeom prst="rect">
                <a:avLst/>
              </a:prstGeom>
            </p:spPr>
          </p:pic>
          <p:sp>
            <p:nvSpPr>
              <p:cNvPr id="500" name="円柱 499"/>
              <p:cNvSpPr/>
              <p:nvPr/>
            </p:nvSpPr>
            <p:spPr>
              <a:xfrm>
                <a:off x="4334366" y="6415978"/>
                <a:ext cx="94998" cy="104474"/>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501" name="直線コネクタ 500"/>
              <p:cNvCxnSpPr/>
              <p:nvPr/>
            </p:nvCxnSpPr>
            <p:spPr>
              <a:xfrm flipV="1">
                <a:off x="4154171" y="5505285"/>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2" name="直線コネクタ 501"/>
              <p:cNvCxnSpPr/>
              <p:nvPr/>
            </p:nvCxnSpPr>
            <p:spPr>
              <a:xfrm flipH="1" flipV="1">
                <a:off x="4373668" y="5505285"/>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3" name="直線コネクタ 502"/>
              <p:cNvCxnSpPr/>
              <p:nvPr/>
            </p:nvCxnSpPr>
            <p:spPr>
              <a:xfrm>
                <a:off x="4160520" y="5712947"/>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直線コネクタ 503"/>
              <p:cNvCxnSpPr/>
              <p:nvPr/>
            </p:nvCxnSpPr>
            <p:spPr>
              <a:xfrm flipH="1">
                <a:off x="4385505" y="5718284"/>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5" name="直線コネクタ 504"/>
              <p:cNvCxnSpPr/>
              <p:nvPr/>
            </p:nvCxnSpPr>
            <p:spPr>
              <a:xfrm flipV="1">
                <a:off x="4593546" y="5500027"/>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6" name="直線コネクタ 505"/>
              <p:cNvCxnSpPr/>
              <p:nvPr/>
            </p:nvCxnSpPr>
            <p:spPr>
              <a:xfrm flipH="1" flipV="1">
                <a:off x="4813043" y="5500027"/>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7" name="直線コネクタ 506"/>
              <p:cNvCxnSpPr/>
              <p:nvPr/>
            </p:nvCxnSpPr>
            <p:spPr>
              <a:xfrm>
                <a:off x="4599894" y="5707690"/>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p:cNvCxnSpPr/>
              <p:nvPr/>
            </p:nvCxnSpPr>
            <p:spPr>
              <a:xfrm flipH="1">
                <a:off x="4824879" y="5713027"/>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p:cNvCxnSpPr/>
              <p:nvPr/>
            </p:nvCxnSpPr>
            <p:spPr>
              <a:xfrm flipV="1">
                <a:off x="5024589" y="5501083"/>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p:cNvCxnSpPr/>
              <p:nvPr/>
            </p:nvCxnSpPr>
            <p:spPr>
              <a:xfrm flipH="1" flipV="1">
                <a:off x="5244086" y="5501083"/>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1" name="直線コネクタ 510"/>
              <p:cNvCxnSpPr/>
              <p:nvPr/>
            </p:nvCxnSpPr>
            <p:spPr>
              <a:xfrm>
                <a:off x="5030936" y="5708747"/>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直線コネクタ 511"/>
              <p:cNvCxnSpPr/>
              <p:nvPr/>
            </p:nvCxnSpPr>
            <p:spPr>
              <a:xfrm flipH="1">
                <a:off x="5255922" y="5714083"/>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p:cNvCxnSpPr/>
              <p:nvPr/>
            </p:nvCxnSpPr>
            <p:spPr>
              <a:xfrm flipV="1">
                <a:off x="4149603" y="5898120"/>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p:cNvCxnSpPr/>
              <p:nvPr/>
            </p:nvCxnSpPr>
            <p:spPr>
              <a:xfrm flipH="1" flipV="1">
                <a:off x="4369100" y="5898120"/>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p:cNvCxnSpPr/>
              <p:nvPr/>
            </p:nvCxnSpPr>
            <p:spPr>
              <a:xfrm>
                <a:off x="4155951" y="6105782"/>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直線コネクタ 515"/>
              <p:cNvCxnSpPr/>
              <p:nvPr/>
            </p:nvCxnSpPr>
            <p:spPr>
              <a:xfrm flipH="1">
                <a:off x="4380936" y="6111120"/>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7" name="直線コネクタ 516"/>
              <p:cNvCxnSpPr/>
              <p:nvPr/>
            </p:nvCxnSpPr>
            <p:spPr>
              <a:xfrm flipV="1">
                <a:off x="5020327" y="5892426"/>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直線コネクタ 517"/>
              <p:cNvCxnSpPr/>
              <p:nvPr/>
            </p:nvCxnSpPr>
            <p:spPr>
              <a:xfrm flipH="1" flipV="1">
                <a:off x="5239823" y="5892426"/>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9" name="直線コネクタ 518"/>
              <p:cNvCxnSpPr/>
              <p:nvPr/>
            </p:nvCxnSpPr>
            <p:spPr>
              <a:xfrm>
                <a:off x="5026674" y="6100089"/>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直線コネクタ 519"/>
              <p:cNvCxnSpPr/>
              <p:nvPr/>
            </p:nvCxnSpPr>
            <p:spPr>
              <a:xfrm flipH="1">
                <a:off x="5251659" y="6105426"/>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1" name="直線コネクタ 520"/>
              <p:cNvCxnSpPr/>
              <p:nvPr/>
            </p:nvCxnSpPr>
            <p:spPr>
              <a:xfrm flipV="1">
                <a:off x="5020327" y="6283769"/>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2" name="直線コネクタ 521"/>
              <p:cNvCxnSpPr/>
              <p:nvPr/>
            </p:nvCxnSpPr>
            <p:spPr>
              <a:xfrm flipH="1" flipV="1">
                <a:off x="5239823" y="6283769"/>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3" name="直線コネクタ 522"/>
              <p:cNvCxnSpPr/>
              <p:nvPr/>
            </p:nvCxnSpPr>
            <p:spPr>
              <a:xfrm>
                <a:off x="5026674" y="6491432"/>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直線コネクタ 523"/>
              <p:cNvCxnSpPr/>
              <p:nvPr/>
            </p:nvCxnSpPr>
            <p:spPr>
              <a:xfrm flipH="1">
                <a:off x="5251659" y="6496768"/>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5" name="直線コネクタ 524"/>
              <p:cNvCxnSpPr/>
              <p:nvPr/>
            </p:nvCxnSpPr>
            <p:spPr>
              <a:xfrm flipV="1">
                <a:off x="4588765" y="6280382"/>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p:cNvCxnSpPr/>
              <p:nvPr/>
            </p:nvCxnSpPr>
            <p:spPr>
              <a:xfrm flipH="1" flipV="1">
                <a:off x="4808262" y="6280382"/>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p:cNvCxnSpPr/>
              <p:nvPr/>
            </p:nvCxnSpPr>
            <p:spPr>
              <a:xfrm>
                <a:off x="4595112" y="6488046"/>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p:cNvCxnSpPr/>
              <p:nvPr/>
            </p:nvCxnSpPr>
            <p:spPr>
              <a:xfrm flipH="1">
                <a:off x="4820098" y="6493382"/>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9" name="円柱 528"/>
              <p:cNvSpPr/>
              <p:nvPr/>
            </p:nvSpPr>
            <p:spPr>
              <a:xfrm>
                <a:off x="4752846" y="6027914"/>
                <a:ext cx="140730" cy="155736"/>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530" name="円柱 529"/>
              <p:cNvSpPr/>
              <p:nvPr/>
            </p:nvSpPr>
            <p:spPr>
              <a:xfrm>
                <a:off x="4313118" y="6396991"/>
                <a:ext cx="140730" cy="155736"/>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531" name="直線コネクタ 530"/>
              <p:cNvCxnSpPr/>
              <p:nvPr/>
            </p:nvCxnSpPr>
            <p:spPr>
              <a:xfrm>
                <a:off x="4164330" y="5559345"/>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p:cNvCxnSpPr/>
              <p:nvPr/>
            </p:nvCxnSpPr>
            <p:spPr>
              <a:xfrm>
                <a:off x="4598271" y="5563154"/>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p:cNvCxnSpPr/>
              <p:nvPr/>
            </p:nvCxnSpPr>
            <p:spPr>
              <a:xfrm>
                <a:off x="4164330" y="5941549"/>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4" name="直線コネクタ 533"/>
              <p:cNvCxnSpPr/>
              <p:nvPr/>
            </p:nvCxnSpPr>
            <p:spPr>
              <a:xfrm>
                <a:off x="4160520" y="6333395"/>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5" name="直線コネクタ 534"/>
              <p:cNvCxnSpPr/>
              <p:nvPr/>
            </p:nvCxnSpPr>
            <p:spPr>
              <a:xfrm>
                <a:off x="5460217" y="5559344"/>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6" name="直線コネクタ 535"/>
              <p:cNvCxnSpPr/>
              <p:nvPr/>
            </p:nvCxnSpPr>
            <p:spPr>
              <a:xfrm>
                <a:off x="5461069" y="5945439"/>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7" name="直線コネクタ 536"/>
              <p:cNvCxnSpPr/>
              <p:nvPr/>
            </p:nvCxnSpPr>
            <p:spPr>
              <a:xfrm>
                <a:off x="5460217" y="6333900"/>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8" name="直線コネクタ 537"/>
              <p:cNvCxnSpPr/>
              <p:nvPr/>
            </p:nvCxnSpPr>
            <p:spPr>
              <a:xfrm>
                <a:off x="5030971" y="6502715"/>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9" name="直線コネクタ 538"/>
              <p:cNvCxnSpPr/>
              <p:nvPr/>
            </p:nvCxnSpPr>
            <p:spPr>
              <a:xfrm>
                <a:off x="4598271" y="6491432"/>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0" name="直線コネクタ 539"/>
              <p:cNvCxnSpPr/>
              <p:nvPr/>
            </p:nvCxnSpPr>
            <p:spPr>
              <a:xfrm>
                <a:off x="4598271" y="5941549"/>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1" name="直線コネクタ 540"/>
              <p:cNvCxnSpPr/>
              <p:nvPr/>
            </p:nvCxnSpPr>
            <p:spPr>
              <a:xfrm>
                <a:off x="5026674" y="556307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2" name="直線コネクタ 541"/>
              <p:cNvCxnSpPr/>
              <p:nvPr/>
            </p:nvCxnSpPr>
            <p:spPr>
              <a:xfrm rot="5400000">
                <a:off x="4281175" y="622055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3" name="直線コネクタ 542"/>
              <p:cNvCxnSpPr/>
              <p:nvPr/>
            </p:nvCxnSpPr>
            <p:spPr>
              <a:xfrm rot="5400000">
                <a:off x="5357644" y="622055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p:cNvCxnSpPr/>
              <p:nvPr/>
            </p:nvCxnSpPr>
            <p:spPr>
              <a:xfrm rot="5400000">
                <a:off x="5346434" y="583281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p:cNvCxnSpPr/>
              <p:nvPr/>
            </p:nvCxnSpPr>
            <p:spPr>
              <a:xfrm rot="5400000">
                <a:off x="4716121" y="5832178"/>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p:cNvCxnSpPr/>
              <p:nvPr/>
            </p:nvCxnSpPr>
            <p:spPr>
              <a:xfrm rot="5400000">
                <a:off x="5147256" y="6606978"/>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7" name="直線コネクタ 546"/>
              <p:cNvCxnSpPr/>
              <p:nvPr/>
            </p:nvCxnSpPr>
            <p:spPr>
              <a:xfrm rot="5400000">
                <a:off x="4381286" y="6508338"/>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8" name="直線コネクタ 547"/>
              <p:cNvCxnSpPr/>
              <p:nvPr/>
            </p:nvCxnSpPr>
            <p:spPr>
              <a:xfrm rot="5400000">
                <a:off x="4811013" y="6509300"/>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p:cNvCxnSpPr/>
              <p:nvPr/>
            </p:nvCxnSpPr>
            <p:spPr>
              <a:xfrm rot="5400000">
                <a:off x="4381286" y="5730495"/>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p:cNvCxnSpPr/>
              <p:nvPr/>
            </p:nvCxnSpPr>
            <p:spPr>
              <a:xfrm rot="5400000">
                <a:off x="4376708" y="5348373"/>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p:cNvCxnSpPr/>
              <p:nvPr/>
            </p:nvCxnSpPr>
            <p:spPr>
              <a:xfrm rot="5400000">
                <a:off x="4816198" y="5350326"/>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直線コネクタ 551"/>
              <p:cNvCxnSpPr/>
              <p:nvPr/>
            </p:nvCxnSpPr>
            <p:spPr>
              <a:xfrm rot="5400000">
                <a:off x="5247142" y="5349514"/>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53" name="楕円 552"/>
              <p:cNvSpPr/>
              <p:nvPr/>
            </p:nvSpPr>
            <p:spPr>
              <a:xfrm rot="5400000">
                <a:off x="4130037" y="64446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4" name="楕円 553"/>
              <p:cNvSpPr/>
              <p:nvPr/>
            </p:nvSpPr>
            <p:spPr>
              <a:xfrm rot="5400000">
                <a:off x="5427524" y="567374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5" name="楕円 554"/>
              <p:cNvSpPr/>
              <p:nvPr/>
            </p:nvSpPr>
            <p:spPr>
              <a:xfrm rot="5400000">
                <a:off x="4996358" y="567038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6" name="楕円 555"/>
              <p:cNvSpPr/>
              <p:nvPr/>
            </p:nvSpPr>
            <p:spPr>
              <a:xfrm rot="5400000">
                <a:off x="4562641" y="567038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7" name="楕円 556"/>
              <p:cNvSpPr/>
              <p:nvPr/>
            </p:nvSpPr>
            <p:spPr>
              <a:xfrm rot="5400000">
                <a:off x="4130037" y="567374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8" name="楕円 557"/>
              <p:cNvSpPr/>
              <p:nvPr/>
            </p:nvSpPr>
            <p:spPr>
              <a:xfrm rot="5400000">
                <a:off x="5427524" y="60667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9" name="楕円 558"/>
              <p:cNvSpPr/>
              <p:nvPr/>
            </p:nvSpPr>
            <p:spPr>
              <a:xfrm rot="5400000">
                <a:off x="4562641" y="60667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0" name="楕円 559"/>
              <p:cNvSpPr/>
              <p:nvPr/>
            </p:nvSpPr>
            <p:spPr>
              <a:xfrm rot="5400000">
                <a:off x="4130037" y="607008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p:cNvCxnSpPr/>
              <p:nvPr/>
            </p:nvCxnSpPr>
            <p:spPr>
              <a:xfrm rot="5400000">
                <a:off x="4905378" y="5831628"/>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p:cNvCxnSpPr/>
              <p:nvPr/>
            </p:nvCxnSpPr>
            <p:spPr>
              <a:xfrm rot="5400000">
                <a:off x="5146181" y="582948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p:cNvCxnSpPr/>
              <p:nvPr/>
            </p:nvCxnSpPr>
            <p:spPr>
              <a:xfrm rot="5400000">
                <a:off x="4906555" y="6218932"/>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p:cNvCxnSpPr/>
              <p:nvPr/>
            </p:nvCxnSpPr>
            <p:spPr>
              <a:xfrm rot="5400000">
                <a:off x="5147358" y="6220603"/>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5" name="直線コネクタ 564"/>
              <p:cNvCxnSpPr/>
              <p:nvPr/>
            </p:nvCxnSpPr>
            <p:spPr>
              <a:xfrm rot="5400000">
                <a:off x="4475888" y="6218858"/>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6" name="直線コネクタ 565"/>
              <p:cNvCxnSpPr/>
              <p:nvPr/>
            </p:nvCxnSpPr>
            <p:spPr>
              <a:xfrm rot="5400000">
                <a:off x="4731931" y="622052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p:cNvCxnSpPr/>
              <p:nvPr/>
            </p:nvCxnSpPr>
            <p:spPr>
              <a:xfrm rot="5400000">
                <a:off x="5343942" y="660860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p:cNvCxnSpPr/>
              <p:nvPr/>
            </p:nvCxnSpPr>
            <p:spPr>
              <a:xfrm rot="10800000">
                <a:off x="5460217" y="6488624"/>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p:cNvCxnSpPr/>
              <p:nvPr/>
            </p:nvCxnSpPr>
            <p:spPr>
              <a:xfrm rot="10800000">
                <a:off x="5030513" y="5950714"/>
                <a:ext cx="0" cy="1220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0" name="直線コネクタ 569"/>
              <p:cNvCxnSpPr/>
              <p:nvPr/>
            </p:nvCxnSpPr>
            <p:spPr>
              <a:xfrm rot="10800000">
                <a:off x="4598271" y="6135360"/>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1" name="直線コネクタ 570"/>
              <p:cNvCxnSpPr/>
              <p:nvPr/>
            </p:nvCxnSpPr>
            <p:spPr>
              <a:xfrm rot="10800000">
                <a:off x="4598270" y="6336225"/>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2" name="直線コネクタ 571"/>
              <p:cNvCxnSpPr/>
              <p:nvPr/>
            </p:nvCxnSpPr>
            <p:spPr>
              <a:xfrm rot="10800000">
                <a:off x="5030513" y="5741557"/>
                <a:ext cx="0" cy="10711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73" name="楕円 572"/>
              <p:cNvSpPr/>
              <p:nvPr/>
            </p:nvSpPr>
            <p:spPr>
              <a:xfrm rot="5400000">
                <a:off x="5427524" y="64413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4" name="楕円 573"/>
              <p:cNvSpPr/>
              <p:nvPr/>
            </p:nvSpPr>
            <p:spPr>
              <a:xfrm>
                <a:off x="4342024" y="54797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5" name="楕円 574"/>
              <p:cNvSpPr/>
              <p:nvPr/>
            </p:nvSpPr>
            <p:spPr>
              <a:xfrm>
                <a:off x="4787211" y="54797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6" name="楕円 575"/>
              <p:cNvSpPr/>
              <p:nvPr/>
            </p:nvSpPr>
            <p:spPr>
              <a:xfrm>
                <a:off x="5211557" y="54797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7" name="楕円 576"/>
              <p:cNvSpPr/>
              <p:nvPr/>
            </p:nvSpPr>
            <p:spPr>
              <a:xfrm>
                <a:off x="4338214" y="58729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8" name="楕円 577"/>
              <p:cNvSpPr/>
              <p:nvPr/>
            </p:nvSpPr>
            <p:spPr>
              <a:xfrm>
                <a:off x="4787211" y="58729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9" name="楕円 578"/>
              <p:cNvSpPr/>
              <p:nvPr/>
            </p:nvSpPr>
            <p:spPr>
              <a:xfrm>
                <a:off x="5211557" y="58729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0" name="楕円 579"/>
              <p:cNvSpPr/>
              <p:nvPr/>
            </p:nvSpPr>
            <p:spPr>
              <a:xfrm>
                <a:off x="4338214" y="62616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1" name="楕円 580"/>
              <p:cNvSpPr/>
              <p:nvPr/>
            </p:nvSpPr>
            <p:spPr>
              <a:xfrm>
                <a:off x="4787211" y="62616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2" name="楕円 581"/>
              <p:cNvSpPr/>
              <p:nvPr/>
            </p:nvSpPr>
            <p:spPr>
              <a:xfrm>
                <a:off x="5211557" y="62616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3" name="楕円 582"/>
              <p:cNvSpPr/>
              <p:nvPr/>
            </p:nvSpPr>
            <p:spPr>
              <a:xfrm>
                <a:off x="4342024" y="66424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4" name="楕円 583"/>
              <p:cNvSpPr/>
              <p:nvPr/>
            </p:nvSpPr>
            <p:spPr>
              <a:xfrm>
                <a:off x="4791021" y="66424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5" name="楕円 584"/>
              <p:cNvSpPr/>
              <p:nvPr/>
            </p:nvSpPr>
            <p:spPr>
              <a:xfrm>
                <a:off x="5215367" y="66424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6" name="円柱 585"/>
              <p:cNvSpPr/>
              <p:nvPr/>
            </p:nvSpPr>
            <p:spPr>
              <a:xfrm>
                <a:off x="5415226" y="6600553"/>
                <a:ext cx="94999" cy="104474"/>
              </a:xfrm>
              <a:prstGeom prst="can">
                <a:avLst>
                  <a:gd name="adj" fmla="val 54000"/>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587" name="円柱 586"/>
              <p:cNvSpPr/>
              <p:nvPr/>
            </p:nvSpPr>
            <p:spPr>
              <a:xfrm>
                <a:off x="4551784" y="6222887"/>
                <a:ext cx="94998" cy="104474"/>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sp>
            <p:nvSpPr>
              <p:cNvPr id="588" name="円柱 587"/>
              <p:cNvSpPr/>
              <p:nvPr/>
            </p:nvSpPr>
            <p:spPr>
              <a:xfrm>
                <a:off x="4977910" y="5814164"/>
                <a:ext cx="94999" cy="104474"/>
              </a:xfrm>
              <a:prstGeom prst="can">
                <a:avLst>
                  <a:gd name="adj" fmla="val 54000"/>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589" name="楕円 588"/>
              <p:cNvSpPr/>
              <p:nvPr/>
            </p:nvSpPr>
            <p:spPr>
              <a:xfrm rot="5400000">
                <a:off x="4562641" y="64413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0" name="直線コネクタ 589"/>
              <p:cNvCxnSpPr/>
              <p:nvPr/>
            </p:nvCxnSpPr>
            <p:spPr>
              <a:xfrm rot="10800000">
                <a:off x="5028731" y="6135360"/>
                <a:ext cx="0" cy="1220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91" name="楕円 590"/>
              <p:cNvSpPr/>
              <p:nvPr/>
            </p:nvSpPr>
            <p:spPr>
              <a:xfrm rot="5400000">
                <a:off x="4996358" y="60667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2" name="円柱 591"/>
              <p:cNvSpPr/>
              <p:nvPr/>
            </p:nvSpPr>
            <p:spPr>
              <a:xfrm>
                <a:off x="4977910" y="6206644"/>
                <a:ext cx="94999" cy="104474"/>
              </a:xfrm>
              <a:prstGeom prst="can">
                <a:avLst>
                  <a:gd name="adj" fmla="val 54000"/>
                </a:avLst>
              </a:prstGeom>
              <a:solidFill>
                <a:srgbClr val="FF0000"/>
              </a:solidFill>
              <a:ln>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593" name="直線コネクタ 592"/>
              <p:cNvCxnSpPr/>
              <p:nvPr/>
            </p:nvCxnSpPr>
            <p:spPr>
              <a:xfrm rot="10800000">
                <a:off x="5030026" y="6335943"/>
                <a:ext cx="0" cy="1220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94" name="楕円 593"/>
              <p:cNvSpPr/>
              <p:nvPr/>
            </p:nvSpPr>
            <p:spPr>
              <a:xfrm rot="5400000">
                <a:off x="4996358" y="64413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6" name="四角形吹き出し 595"/>
            <p:cNvSpPr/>
            <p:nvPr/>
          </p:nvSpPr>
          <p:spPr>
            <a:xfrm>
              <a:off x="7008405" y="5831313"/>
              <a:ext cx="2593408" cy="329472"/>
            </a:xfrm>
            <a:prstGeom prst="wedgeRectCallout">
              <a:avLst>
                <a:gd name="adj1" fmla="val 29557"/>
                <a:gd name="adj2" fmla="val 176818"/>
              </a:avLst>
            </a:prstGeom>
            <a:solidFill>
              <a:schemeClr val="accent6">
                <a:lumMod val="20000"/>
                <a:lumOff val="80000"/>
              </a:schemeClr>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900" dirty="0" smtClean="0"/>
                <a:t>ブロック接触を回避するため、</a:t>
              </a:r>
              <a:r>
                <a:rPr kumimoji="1" lang="en-US" altLang="ja-JP" sz="900" dirty="0" smtClean="0"/>
                <a:t>CB</a:t>
              </a:r>
              <a:r>
                <a:rPr kumimoji="1" lang="ja-JP" altLang="en-US" sz="900" dirty="0" smtClean="0"/>
                <a:t>設置近傍の線分は有効ラインを生成しない</a:t>
              </a:r>
              <a:endParaRPr kumimoji="1" lang="en-US" altLang="ja-JP" sz="900" dirty="0" smtClean="0"/>
            </a:p>
          </p:txBody>
        </p:sp>
        <p:sp>
          <p:nvSpPr>
            <p:cNvPr id="597" name="右矢印 596"/>
            <p:cNvSpPr/>
            <p:nvPr/>
          </p:nvSpPr>
          <p:spPr>
            <a:xfrm>
              <a:off x="8219534" y="6676580"/>
              <a:ext cx="144373" cy="185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5" name="グループ化 734"/>
            <p:cNvGrpSpPr/>
            <p:nvPr/>
          </p:nvGrpSpPr>
          <p:grpSpPr>
            <a:xfrm>
              <a:off x="6856657" y="6120996"/>
              <a:ext cx="1400921" cy="1285744"/>
              <a:chOff x="6915051" y="6180165"/>
              <a:chExt cx="1652441" cy="1397606"/>
            </a:xfrm>
          </p:grpSpPr>
          <p:sp>
            <p:nvSpPr>
              <p:cNvPr id="736" name="テキスト ボックス 735"/>
              <p:cNvSpPr txBox="1"/>
              <p:nvPr/>
            </p:nvSpPr>
            <p:spPr>
              <a:xfrm>
                <a:off x="7146116" y="6180165"/>
                <a:ext cx="330699" cy="235300"/>
              </a:xfrm>
              <a:prstGeom prst="rect">
                <a:avLst/>
              </a:prstGeom>
              <a:noFill/>
            </p:spPr>
            <p:txBody>
              <a:bodyPr wrap="none" rtlCol="0">
                <a:spAutoFit/>
              </a:bodyPr>
              <a:lstStyle/>
              <a:p>
                <a:r>
                  <a:rPr kumimoji="1" lang="en-US" altLang="ja-JP" sz="700" b="1" dirty="0" smtClean="0"/>
                  <a:t>20</a:t>
                </a:r>
                <a:endParaRPr kumimoji="1" lang="ja-JP" altLang="en-US" sz="700" b="1" dirty="0"/>
              </a:p>
            </p:txBody>
          </p:sp>
          <p:sp>
            <p:nvSpPr>
              <p:cNvPr id="737" name="テキスト ボックス 736"/>
              <p:cNvSpPr txBox="1"/>
              <p:nvPr/>
            </p:nvSpPr>
            <p:spPr>
              <a:xfrm>
                <a:off x="7557040" y="6180638"/>
                <a:ext cx="330699" cy="235300"/>
              </a:xfrm>
              <a:prstGeom prst="rect">
                <a:avLst/>
              </a:prstGeom>
              <a:noFill/>
            </p:spPr>
            <p:txBody>
              <a:bodyPr wrap="none" rtlCol="0">
                <a:spAutoFit/>
              </a:bodyPr>
              <a:lstStyle/>
              <a:p>
                <a:r>
                  <a:rPr kumimoji="1" lang="en-US" altLang="ja-JP" sz="700" b="1" dirty="0" smtClean="0"/>
                  <a:t>21</a:t>
                </a:r>
                <a:endParaRPr kumimoji="1" lang="ja-JP" altLang="en-US" sz="700" b="1" dirty="0"/>
              </a:p>
            </p:txBody>
          </p:sp>
          <p:sp>
            <p:nvSpPr>
              <p:cNvPr id="738" name="テキスト ボックス 737"/>
              <p:cNvSpPr txBox="1"/>
              <p:nvPr/>
            </p:nvSpPr>
            <p:spPr>
              <a:xfrm>
                <a:off x="7949419" y="6180638"/>
                <a:ext cx="330699" cy="235300"/>
              </a:xfrm>
              <a:prstGeom prst="rect">
                <a:avLst/>
              </a:prstGeom>
              <a:noFill/>
            </p:spPr>
            <p:txBody>
              <a:bodyPr wrap="none" rtlCol="0">
                <a:spAutoFit/>
              </a:bodyPr>
              <a:lstStyle/>
              <a:p>
                <a:r>
                  <a:rPr kumimoji="1" lang="en-US" altLang="ja-JP" sz="700" b="1" dirty="0" smtClean="0"/>
                  <a:t>22</a:t>
                </a:r>
                <a:endParaRPr kumimoji="1" lang="ja-JP" altLang="en-US" sz="700" b="1" dirty="0"/>
              </a:p>
            </p:txBody>
          </p:sp>
          <p:grpSp>
            <p:nvGrpSpPr>
              <p:cNvPr id="739" name="グループ化 738"/>
              <p:cNvGrpSpPr/>
              <p:nvPr/>
            </p:nvGrpSpPr>
            <p:grpSpPr>
              <a:xfrm>
                <a:off x="6915051" y="6246114"/>
                <a:ext cx="1652441" cy="1331657"/>
                <a:chOff x="6915051" y="6246114"/>
                <a:chExt cx="1652441" cy="1331657"/>
              </a:xfrm>
            </p:grpSpPr>
            <p:grpSp>
              <p:nvGrpSpPr>
                <p:cNvPr id="743" name="グループ化 742"/>
                <p:cNvGrpSpPr/>
                <p:nvPr/>
              </p:nvGrpSpPr>
              <p:grpSpPr>
                <a:xfrm>
                  <a:off x="6915051" y="6246114"/>
                  <a:ext cx="1562485" cy="1235457"/>
                  <a:chOff x="751691" y="5551744"/>
                  <a:chExt cx="1696721" cy="1371600"/>
                </a:xfrm>
              </p:grpSpPr>
              <p:pic>
                <p:nvPicPr>
                  <p:cNvPr id="765" name="図 764" descr="画面の領域"/>
                  <p:cNvPicPr>
                    <a:picLocks noChangeAspect="1"/>
                  </p:cNvPicPr>
                  <p:nvPr/>
                </p:nvPicPr>
                <p:blipFill rotWithShape="1">
                  <a:blip r:embed="rId13" cstate="print">
                    <a:extLst>
                      <a:ext uri="{28A0092B-C50C-407E-A947-70E740481C1C}">
                        <a14:useLocalDpi xmlns:a14="http://schemas.microsoft.com/office/drawing/2010/main" val="0"/>
                      </a:ext>
                    </a:extLst>
                  </a:blip>
                  <a:srcRect l="6670" t="4967" r="16072" b="6648"/>
                  <a:stretch/>
                </p:blipFill>
                <p:spPr>
                  <a:xfrm>
                    <a:off x="751691" y="5551744"/>
                    <a:ext cx="1696721" cy="1371600"/>
                  </a:xfrm>
                  <a:prstGeom prst="rect">
                    <a:avLst/>
                  </a:prstGeom>
                </p:spPr>
              </p:pic>
              <p:cxnSp>
                <p:nvCxnSpPr>
                  <p:cNvPr id="766" name="直線コネクタ 765"/>
                  <p:cNvCxnSpPr/>
                  <p:nvPr/>
                </p:nvCxnSpPr>
                <p:spPr>
                  <a:xfrm flipV="1">
                    <a:off x="928740" y="5657685"/>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7" name="直線コネクタ 766"/>
                  <p:cNvCxnSpPr/>
                  <p:nvPr/>
                </p:nvCxnSpPr>
                <p:spPr>
                  <a:xfrm flipH="1" flipV="1">
                    <a:off x="1148237" y="5657685"/>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a:off x="935089" y="5865347"/>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flipH="1">
                    <a:off x="1160074" y="5870684"/>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p:cNvCxnSpPr/>
                  <p:nvPr/>
                </p:nvCxnSpPr>
                <p:spPr>
                  <a:xfrm flipV="1">
                    <a:off x="1368115" y="5652427"/>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flipH="1" flipV="1">
                    <a:off x="1587612" y="5652427"/>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a:off x="1374463" y="5860090"/>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flipH="1">
                    <a:off x="1599448" y="5865427"/>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1799158" y="5653483"/>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H="1" flipV="1">
                    <a:off x="2018655" y="5653483"/>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1805505" y="5861147"/>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2030491" y="5866483"/>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flipV="1">
                    <a:off x="924172" y="6050520"/>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9" name="直線コネクタ 778"/>
                  <p:cNvCxnSpPr/>
                  <p:nvPr/>
                </p:nvCxnSpPr>
                <p:spPr>
                  <a:xfrm flipH="1" flipV="1">
                    <a:off x="1143669" y="6050520"/>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a:off x="930520" y="6258182"/>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H="1">
                    <a:off x="1155505" y="6263520"/>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2" name="直線コネクタ 781"/>
                  <p:cNvCxnSpPr/>
                  <p:nvPr/>
                </p:nvCxnSpPr>
                <p:spPr>
                  <a:xfrm flipV="1">
                    <a:off x="1794896" y="6044826"/>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3" name="直線コネクタ 782"/>
                  <p:cNvCxnSpPr/>
                  <p:nvPr/>
                </p:nvCxnSpPr>
                <p:spPr>
                  <a:xfrm flipH="1" flipV="1">
                    <a:off x="2014392" y="6044826"/>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4" name="直線コネクタ 783"/>
                  <p:cNvCxnSpPr/>
                  <p:nvPr/>
                </p:nvCxnSpPr>
                <p:spPr>
                  <a:xfrm>
                    <a:off x="1801243" y="6252489"/>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5" name="直線コネクタ 784"/>
                  <p:cNvCxnSpPr/>
                  <p:nvPr/>
                </p:nvCxnSpPr>
                <p:spPr>
                  <a:xfrm flipH="1">
                    <a:off x="2026228" y="6257826"/>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6" name="直線コネクタ 785"/>
                  <p:cNvCxnSpPr/>
                  <p:nvPr/>
                </p:nvCxnSpPr>
                <p:spPr>
                  <a:xfrm flipV="1">
                    <a:off x="1794896" y="6436169"/>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7" name="直線コネクタ 786"/>
                  <p:cNvCxnSpPr/>
                  <p:nvPr/>
                </p:nvCxnSpPr>
                <p:spPr>
                  <a:xfrm flipH="1" flipV="1">
                    <a:off x="2014392" y="6436169"/>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p:cNvCxnSpPr/>
                  <p:nvPr/>
                </p:nvCxnSpPr>
                <p:spPr>
                  <a:xfrm>
                    <a:off x="1801243" y="6643832"/>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p:cNvCxnSpPr/>
                  <p:nvPr/>
                </p:nvCxnSpPr>
                <p:spPr>
                  <a:xfrm flipH="1">
                    <a:off x="2026228" y="6649168"/>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0" name="直線コネクタ 789"/>
                  <p:cNvCxnSpPr/>
                  <p:nvPr/>
                </p:nvCxnSpPr>
                <p:spPr>
                  <a:xfrm flipV="1">
                    <a:off x="1363334" y="6432782"/>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1" name="直線コネクタ 790"/>
                  <p:cNvCxnSpPr/>
                  <p:nvPr/>
                </p:nvCxnSpPr>
                <p:spPr>
                  <a:xfrm flipH="1" flipV="1">
                    <a:off x="1582831" y="6432782"/>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2" name="直線コネクタ 791"/>
                  <p:cNvCxnSpPr/>
                  <p:nvPr/>
                </p:nvCxnSpPr>
                <p:spPr>
                  <a:xfrm>
                    <a:off x="1369681" y="6640446"/>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p:cNvCxnSpPr/>
                  <p:nvPr/>
                </p:nvCxnSpPr>
                <p:spPr>
                  <a:xfrm flipH="1">
                    <a:off x="1594667" y="6645782"/>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938899" y="5711745"/>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a:off x="1372840" y="5715554"/>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938899" y="6093949"/>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7" name="直線コネクタ 796"/>
                  <p:cNvCxnSpPr/>
                  <p:nvPr/>
                </p:nvCxnSpPr>
                <p:spPr>
                  <a:xfrm>
                    <a:off x="935089" y="6485795"/>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8" name="直線コネクタ 797"/>
                  <p:cNvCxnSpPr/>
                  <p:nvPr/>
                </p:nvCxnSpPr>
                <p:spPr>
                  <a:xfrm>
                    <a:off x="2234786" y="5711744"/>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2235638" y="6097839"/>
                    <a:ext cx="0" cy="2995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a:off x="2234786" y="6486300"/>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1805540" y="6655115"/>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2" name="直線コネクタ 801"/>
                  <p:cNvCxnSpPr/>
                  <p:nvPr/>
                </p:nvCxnSpPr>
                <p:spPr>
                  <a:xfrm>
                    <a:off x="1372840" y="6643832"/>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3" name="直線コネクタ 802"/>
                  <p:cNvCxnSpPr/>
                  <p:nvPr/>
                </p:nvCxnSpPr>
                <p:spPr>
                  <a:xfrm>
                    <a:off x="1372840" y="6093949"/>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4" name="直線コネクタ 803"/>
                  <p:cNvCxnSpPr/>
                  <p:nvPr/>
                </p:nvCxnSpPr>
                <p:spPr>
                  <a:xfrm>
                    <a:off x="1801243" y="571547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rot="5400000">
                    <a:off x="1055744" y="637295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rot="5400000">
                    <a:off x="2132213" y="637295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rot="5400000">
                    <a:off x="2121003" y="598521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8" name="直線コネクタ 807"/>
                  <p:cNvCxnSpPr/>
                  <p:nvPr/>
                </p:nvCxnSpPr>
                <p:spPr>
                  <a:xfrm rot="5400000">
                    <a:off x="1490690" y="5984578"/>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9" name="直線コネクタ 808"/>
                  <p:cNvCxnSpPr/>
                  <p:nvPr/>
                </p:nvCxnSpPr>
                <p:spPr>
                  <a:xfrm rot="5400000">
                    <a:off x="1921825" y="6759378"/>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rot="5400000">
                    <a:off x="1155855" y="6660738"/>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rot="5400000">
                    <a:off x="1585582" y="6661700"/>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rot="5400000">
                    <a:off x="1155855" y="5882895"/>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p:cNvCxnSpPr/>
                  <p:nvPr/>
                </p:nvCxnSpPr>
                <p:spPr>
                  <a:xfrm rot="5400000">
                    <a:off x="1151277" y="5500773"/>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4" name="直線コネクタ 813"/>
                  <p:cNvCxnSpPr/>
                  <p:nvPr/>
                </p:nvCxnSpPr>
                <p:spPr>
                  <a:xfrm rot="5400000">
                    <a:off x="1590767" y="5502726"/>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5" name="直線コネクタ 814"/>
                  <p:cNvCxnSpPr/>
                  <p:nvPr/>
                </p:nvCxnSpPr>
                <p:spPr>
                  <a:xfrm rot="5400000">
                    <a:off x="2021711" y="5501914"/>
                    <a:ext cx="0" cy="3361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6" name="直線コネクタ 815"/>
                  <p:cNvCxnSpPr/>
                  <p:nvPr/>
                </p:nvCxnSpPr>
                <p:spPr>
                  <a:xfrm rot="5400000">
                    <a:off x="1679947" y="5984028"/>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7" name="直線コネクタ 816"/>
                  <p:cNvCxnSpPr/>
                  <p:nvPr/>
                </p:nvCxnSpPr>
                <p:spPr>
                  <a:xfrm rot="5400000">
                    <a:off x="1920750" y="598188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8" name="直線コネクタ 817"/>
                  <p:cNvCxnSpPr/>
                  <p:nvPr/>
                </p:nvCxnSpPr>
                <p:spPr>
                  <a:xfrm rot="5400000">
                    <a:off x="1681124" y="6371332"/>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p:cNvCxnSpPr/>
                  <p:nvPr/>
                </p:nvCxnSpPr>
                <p:spPr>
                  <a:xfrm rot="5400000">
                    <a:off x="1921927" y="6373003"/>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0" name="直線コネクタ 819"/>
                  <p:cNvCxnSpPr/>
                  <p:nvPr/>
                </p:nvCxnSpPr>
                <p:spPr>
                  <a:xfrm rot="5400000">
                    <a:off x="1250457" y="6371258"/>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1" name="直線コネクタ 820"/>
                  <p:cNvCxnSpPr/>
                  <p:nvPr/>
                </p:nvCxnSpPr>
                <p:spPr>
                  <a:xfrm rot="5400000">
                    <a:off x="1506500" y="637292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2" name="直線コネクタ 821"/>
                  <p:cNvCxnSpPr/>
                  <p:nvPr/>
                </p:nvCxnSpPr>
                <p:spPr>
                  <a:xfrm rot="5400000">
                    <a:off x="2118511" y="6761009"/>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3" name="直線コネクタ 822"/>
                  <p:cNvCxnSpPr/>
                  <p:nvPr/>
                </p:nvCxnSpPr>
                <p:spPr>
                  <a:xfrm rot="10800000">
                    <a:off x="2234786" y="6641024"/>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p:cNvCxnSpPr/>
                  <p:nvPr/>
                </p:nvCxnSpPr>
                <p:spPr>
                  <a:xfrm rot="10800000">
                    <a:off x="1805082" y="6103114"/>
                    <a:ext cx="0" cy="1220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p:cNvCxnSpPr/>
                  <p:nvPr/>
                </p:nvCxnSpPr>
                <p:spPr>
                  <a:xfrm rot="10800000">
                    <a:off x="1372839" y="6488625"/>
                    <a:ext cx="0" cy="1425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6" name="直線コネクタ 825"/>
                  <p:cNvCxnSpPr/>
                  <p:nvPr/>
                </p:nvCxnSpPr>
                <p:spPr>
                  <a:xfrm rot="10800000">
                    <a:off x="1805082" y="5893957"/>
                    <a:ext cx="0" cy="10711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7" name="直線コネクタ 826"/>
                  <p:cNvCxnSpPr/>
                  <p:nvPr/>
                </p:nvCxnSpPr>
                <p:spPr>
                  <a:xfrm rot="10800000">
                    <a:off x="1804595" y="6488343"/>
                    <a:ext cx="0" cy="1220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8" name="直線コネクタ 827"/>
                  <p:cNvCxnSpPr/>
                  <p:nvPr/>
                </p:nvCxnSpPr>
                <p:spPr>
                  <a:xfrm flipV="1">
                    <a:off x="1357706" y="6054281"/>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p:cNvCxnSpPr/>
                  <p:nvPr/>
                </p:nvCxnSpPr>
                <p:spPr>
                  <a:xfrm flipH="1" flipV="1">
                    <a:off x="1577203" y="6054281"/>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p:cNvCxnSpPr/>
                  <p:nvPr/>
                </p:nvCxnSpPr>
                <p:spPr>
                  <a:xfrm>
                    <a:off x="1364053" y="6261945"/>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p:cNvCxnSpPr/>
                  <p:nvPr/>
                </p:nvCxnSpPr>
                <p:spPr>
                  <a:xfrm flipH="1">
                    <a:off x="1589039" y="6267281"/>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2" name="直線コネクタ 831"/>
                  <p:cNvCxnSpPr/>
                  <p:nvPr/>
                </p:nvCxnSpPr>
                <p:spPr>
                  <a:xfrm flipV="1">
                    <a:off x="931176" y="6439104"/>
                    <a:ext cx="22769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3" name="直線コネクタ 832"/>
                  <p:cNvCxnSpPr/>
                  <p:nvPr/>
                </p:nvCxnSpPr>
                <p:spPr>
                  <a:xfrm flipH="1" flipV="1">
                    <a:off x="1150673" y="6439104"/>
                    <a:ext cx="224603" cy="2028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4" name="直線コネクタ 833"/>
                  <p:cNvCxnSpPr/>
                  <p:nvPr/>
                </p:nvCxnSpPr>
                <p:spPr>
                  <a:xfrm flipH="1">
                    <a:off x="1162509" y="6652104"/>
                    <a:ext cx="199700" cy="179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5" name="直線コネクタ 834"/>
                  <p:cNvCxnSpPr/>
                  <p:nvPr/>
                </p:nvCxnSpPr>
                <p:spPr>
                  <a:xfrm>
                    <a:off x="943486" y="6646120"/>
                    <a:ext cx="213147" cy="188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6" name="直線コネクタ 835"/>
                  <p:cNvCxnSpPr/>
                  <p:nvPr/>
                </p:nvCxnSpPr>
                <p:spPr>
                  <a:xfrm>
                    <a:off x="1805505" y="587068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7" name="直線コネクタ 836"/>
                  <p:cNvCxnSpPr/>
                  <p:nvPr/>
                </p:nvCxnSpPr>
                <p:spPr>
                  <a:xfrm>
                    <a:off x="1806119" y="6087852"/>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8" name="直線コネクタ 837"/>
                  <p:cNvCxnSpPr/>
                  <p:nvPr/>
                </p:nvCxnSpPr>
                <p:spPr>
                  <a:xfrm>
                    <a:off x="2237162" y="6647922"/>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9" name="直線コネクタ 838"/>
                  <p:cNvCxnSpPr/>
                  <p:nvPr/>
                </p:nvCxnSpPr>
                <p:spPr>
                  <a:xfrm rot="5400000">
                    <a:off x="2117106" y="6764789"/>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0" name="直線コネクタ 839"/>
                  <p:cNvCxnSpPr/>
                  <p:nvPr/>
                </p:nvCxnSpPr>
                <p:spPr>
                  <a:xfrm rot="5400000">
                    <a:off x="1923331" y="6370547"/>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1" name="直線コネクタ 840"/>
                  <p:cNvCxnSpPr/>
                  <p:nvPr/>
                </p:nvCxnSpPr>
                <p:spPr>
                  <a:xfrm rot="5400000">
                    <a:off x="1678282" y="6366290"/>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2" name="直線コネクタ 841"/>
                  <p:cNvCxnSpPr/>
                  <p:nvPr/>
                </p:nvCxnSpPr>
                <p:spPr>
                  <a:xfrm rot="5400000">
                    <a:off x="1484593" y="6365176"/>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3" name="直線コネクタ 842"/>
                  <p:cNvCxnSpPr/>
                  <p:nvPr/>
                </p:nvCxnSpPr>
                <p:spPr>
                  <a:xfrm rot="5400000">
                    <a:off x="1258472" y="6365451"/>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4" name="直線コネクタ 843"/>
                  <p:cNvCxnSpPr/>
                  <p:nvPr/>
                </p:nvCxnSpPr>
                <p:spPr>
                  <a:xfrm>
                    <a:off x="1803979" y="6479761"/>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5" name="直線コネクタ 844"/>
                  <p:cNvCxnSpPr/>
                  <p:nvPr/>
                </p:nvCxnSpPr>
                <p:spPr>
                  <a:xfrm>
                    <a:off x="1805505" y="6257087"/>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6" name="直線コネクタ 845"/>
                  <p:cNvCxnSpPr/>
                  <p:nvPr/>
                </p:nvCxnSpPr>
                <p:spPr>
                  <a:xfrm>
                    <a:off x="1371530" y="6253775"/>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7" name="直線コネクタ 846"/>
                  <p:cNvCxnSpPr/>
                  <p:nvPr/>
                </p:nvCxnSpPr>
                <p:spPr>
                  <a:xfrm>
                    <a:off x="1366019" y="6486299"/>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8" name="直線コネクタ 847"/>
                  <p:cNvCxnSpPr/>
                  <p:nvPr/>
                </p:nvCxnSpPr>
                <p:spPr>
                  <a:xfrm rot="5400000">
                    <a:off x="1684769" y="5983264"/>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9" name="直線コネクタ 848"/>
                  <p:cNvCxnSpPr/>
                  <p:nvPr/>
                </p:nvCxnSpPr>
                <p:spPr>
                  <a:xfrm rot="5400000">
                    <a:off x="1919345" y="5982708"/>
                    <a:ext cx="0" cy="139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0" name="楕円 849"/>
                  <p:cNvSpPr/>
                  <p:nvPr/>
                </p:nvSpPr>
                <p:spPr>
                  <a:xfrm>
                    <a:off x="1116593" y="56321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1" name="楕円 850"/>
                  <p:cNvSpPr/>
                  <p:nvPr/>
                </p:nvSpPr>
                <p:spPr>
                  <a:xfrm>
                    <a:off x="1112783" y="60253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2" name="楕円 851"/>
                  <p:cNvSpPr/>
                  <p:nvPr/>
                </p:nvSpPr>
                <p:spPr>
                  <a:xfrm>
                    <a:off x="1112783" y="64140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3" name="楕円 852"/>
                  <p:cNvSpPr/>
                  <p:nvPr/>
                </p:nvSpPr>
                <p:spPr>
                  <a:xfrm>
                    <a:off x="1116593" y="67948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楕円 853"/>
                  <p:cNvSpPr/>
                  <p:nvPr/>
                </p:nvSpPr>
                <p:spPr>
                  <a:xfrm rot="5400000">
                    <a:off x="904606" y="65970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5" name="楕円 854"/>
                  <p:cNvSpPr/>
                  <p:nvPr/>
                </p:nvSpPr>
                <p:spPr>
                  <a:xfrm rot="5400000">
                    <a:off x="2202093" y="65937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6" name="楕円 855"/>
                  <p:cNvSpPr/>
                  <p:nvPr/>
                </p:nvSpPr>
                <p:spPr>
                  <a:xfrm rot="5400000">
                    <a:off x="1337210" y="65937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楕円 856"/>
                  <p:cNvSpPr/>
                  <p:nvPr/>
                </p:nvSpPr>
                <p:spPr>
                  <a:xfrm rot="5400000">
                    <a:off x="1770927" y="65937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8" name="楕円 857"/>
                  <p:cNvSpPr/>
                  <p:nvPr/>
                </p:nvSpPr>
                <p:spPr>
                  <a:xfrm rot="5400000">
                    <a:off x="2202093" y="62191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9" name="楕円 858"/>
                  <p:cNvSpPr/>
                  <p:nvPr/>
                </p:nvSpPr>
                <p:spPr>
                  <a:xfrm rot="5400000">
                    <a:off x="1337210" y="62191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0" name="楕円 859"/>
                  <p:cNvSpPr/>
                  <p:nvPr/>
                </p:nvSpPr>
                <p:spPr>
                  <a:xfrm rot="5400000">
                    <a:off x="904606" y="622248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1" name="楕円 860"/>
                  <p:cNvSpPr/>
                  <p:nvPr/>
                </p:nvSpPr>
                <p:spPr>
                  <a:xfrm rot="5400000">
                    <a:off x="1770927" y="62191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2" name="楕円 861"/>
                  <p:cNvSpPr/>
                  <p:nvPr/>
                </p:nvSpPr>
                <p:spPr>
                  <a:xfrm rot="5400000">
                    <a:off x="2202093" y="582614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3" name="楕円 862"/>
                  <p:cNvSpPr/>
                  <p:nvPr/>
                </p:nvSpPr>
                <p:spPr>
                  <a:xfrm rot="5400000">
                    <a:off x="1770927" y="582278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4" name="楕円 863"/>
                  <p:cNvSpPr/>
                  <p:nvPr/>
                </p:nvSpPr>
                <p:spPr>
                  <a:xfrm rot="5400000">
                    <a:off x="1337210" y="582278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5" name="楕円 864"/>
                  <p:cNvSpPr/>
                  <p:nvPr/>
                </p:nvSpPr>
                <p:spPr>
                  <a:xfrm rot="5400000">
                    <a:off x="904606" y="582614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6" name="楕円 865"/>
                  <p:cNvSpPr/>
                  <p:nvPr/>
                </p:nvSpPr>
                <p:spPr>
                  <a:xfrm>
                    <a:off x="1561780" y="56321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7" name="楕円 866"/>
                  <p:cNvSpPr/>
                  <p:nvPr/>
                </p:nvSpPr>
                <p:spPr>
                  <a:xfrm>
                    <a:off x="1561780" y="60253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8" name="楕円 867"/>
                  <p:cNvSpPr/>
                  <p:nvPr/>
                </p:nvSpPr>
                <p:spPr>
                  <a:xfrm>
                    <a:off x="1561780" y="64140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9" name="楕円 868"/>
                  <p:cNvSpPr/>
                  <p:nvPr/>
                </p:nvSpPr>
                <p:spPr>
                  <a:xfrm>
                    <a:off x="1565590" y="67948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0" name="楕円 869"/>
                  <p:cNvSpPr/>
                  <p:nvPr/>
                </p:nvSpPr>
                <p:spPr>
                  <a:xfrm>
                    <a:off x="1986126" y="563219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1" name="楕円 870"/>
                  <p:cNvSpPr/>
                  <p:nvPr/>
                </p:nvSpPr>
                <p:spPr>
                  <a:xfrm>
                    <a:off x="1986126" y="60253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2" name="楕円 871"/>
                  <p:cNvSpPr/>
                  <p:nvPr/>
                </p:nvSpPr>
                <p:spPr>
                  <a:xfrm>
                    <a:off x="1986126" y="64140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3" name="楕円 872"/>
                  <p:cNvSpPr/>
                  <p:nvPr/>
                </p:nvSpPr>
                <p:spPr>
                  <a:xfrm>
                    <a:off x="1989936" y="67948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4" name="テキスト ボックス 743"/>
                <p:cNvSpPr txBox="1"/>
                <p:nvPr/>
              </p:nvSpPr>
              <p:spPr>
                <a:xfrm>
                  <a:off x="7153451" y="6527702"/>
                  <a:ext cx="330699" cy="235300"/>
                </a:xfrm>
                <a:prstGeom prst="rect">
                  <a:avLst/>
                </a:prstGeom>
                <a:noFill/>
              </p:spPr>
              <p:txBody>
                <a:bodyPr wrap="none" rtlCol="0">
                  <a:spAutoFit/>
                </a:bodyPr>
                <a:lstStyle/>
                <a:p>
                  <a:r>
                    <a:rPr kumimoji="1" lang="en-US" altLang="ja-JP" sz="700" b="1" dirty="0" smtClean="0"/>
                    <a:t>27</a:t>
                  </a:r>
                  <a:endParaRPr kumimoji="1" lang="ja-JP" altLang="en-US" sz="700" b="1" dirty="0"/>
                </a:p>
              </p:txBody>
            </p:sp>
            <p:sp>
              <p:nvSpPr>
                <p:cNvPr id="745" name="テキスト ボックス 744"/>
                <p:cNvSpPr txBox="1"/>
                <p:nvPr/>
              </p:nvSpPr>
              <p:spPr>
                <a:xfrm>
                  <a:off x="7548851" y="6527702"/>
                  <a:ext cx="330699" cy="235300"/>
                </a:xfrm>
                <a:prstGeom prst="rect">
                  <a:avLst/>
                </a:prstGeom>
                <a:noFill/>
              </p:spPr>
              <p:txBody>
                <a:bodyPr wrap="none" rtlCol="0">
                  <a:spAutoFit/>
                </a:bodyPr>
                <a:lstStyle/>
                <a:p>
                  <a:r>
                    <a:rPr kumimoji="1" lang="en-US" altLang="ja-JP" sz="700" b="1" dirty="0" smtClean="0"/>
                    <a:t>28</a:t>
                  </a:r>
                  <a:endParaRPr kumimoji="1" lang="ja-JP" altLang="en-US" sz="700" b="1" dirty="0"/>
                </a:p>
              </p:txBody>
            </p:sp>
            <p:sp>
              <p:nvSpPr>
                <p:cNvPr id="746" name="テキスト ボックス 745"/>
                <p:cNvSpPr txBox="1"/>
                <p:nvPr/>
              </p:nvSpPr>
              <p:spPr>
                <a:xfrm>
                  <a:off x="7956984" y="6527702"/>
                  <a:ext cx="330699" cy="235300"/>
                </a:xfrm>
                <a:prstGeom prst="rect">
                  <a:avLst/>
                </a:prstGeom>
                <a:noFill/>
              </p:spPr>
              <p:txBody>
                <a:bodyPr wrap="none" rtlCol="0">
                  <a:spAutoFit/>
                </a:bodyPr>
                <a:lstStyle/>
                <a:p>
                  <a:r>
                    <a:rPr kumimoji="1" lang="en-US" altLang="ja-JP" sz="700" b="1" dirty="0" smtClean="0"/>
                    <a:t>29</a:t>
                  </a:r>
                  <a:endParaRPr kumimoji="1" lang="ja-JP" altLang="en-US" sz="700" b="1" dirty="0"/>
                </a:p>
              </p:txBody>
            </p:sp>
            <p:sp>
              <p:nvSpPr>
                <p:cNvPr id="747" name="テキスト ボックス 746"/>
                <p:cNvSpPr txBox="1"/>
                <p:nvPr/>
              </p:nvSpPr>
              <p:spPr>
                <a:xfrm>
                  <a:off x="7050200" y="6413679"/>
                  <a:ext cx="330699" cy="235300"/>
                </a:xfrm>
                <a:prstGeom prst="rect">
                  <a:avLst/>
                </a:prstGeom>
                <a:noFill/>
              </p:spPr>
              <p:txBody>
                <a:bodyPr wrap="none" rtlCol="0">
                  <a:spAutoFit/>
                </a:bodyPr>
                <a:lstStyle/>
                <a:p>
                  <a:r>
                    <a:rPr kumimoji="1" lang="en-US" altLang="ja-JP" sz="700" b="1" dirty="0" smtClean="0"/>
                    <a:t>23</a:t>
                  </a:r>
                  <a:endParaRPr kumimoji="1" lang="ja-JP" altLang="en-US" sz="700" b="1" dirty="0"/>
                </a:p>
              </p:txBody>
            </p:sp>
            <p:sp>
              <p:nvSpPr>
                <p:cNvPr id="748" name="テキスト ボックス 747"/>
                <p:cNvSpPr txBox="1"/>
                <p:nvPr/>
              </p:nvSpPr>
              <p:spPr>
                <a:xfrm>
                  <a:off x="7445601" y="6413679"/>
                  <a:ext cx="330699" cy="235300"/>
                </a:xfrm>
                <a:prstGeom prst="rect">
                  <a:avLst/>
                </a:prstGeom>
                <a:noFill/>
              </p:spPr>
              <p:txBody>
                <a:bodyPr wrap="none" rtlCol="0">
                  <a:spAutoFit/>
                </a:bodyPr>
                <a:lstStyle/>
                <a:p>
                  <a:r>
                    <a:rPr kumimoji="1" lang="en-US" altLang="ja-JP" sz="700" b="1" dirty="0" smtClean="0"/>
                    <a:t>24</a:t>
                  </a:r>
                  <a:endParaRPr kumimoji="1" lang="ja-JP" altLang="en-US" sz="700" b="1" dirty="0"/>
                </a:p>
              </p:txBody>
            </p:sp>
            <p:sp>
              <p:nvSpPr>
                <p:cNvPr id="749" name="テキスト ボックス 748"/>
                <p:cNvSpPr txBox="1"/>
                <p:nvPr/>
              </p:nvSpPr>
              <p:spPr>
                <a:xfrm>
                  <a:off x="7853734" y="6413679"/>
                  <a:ext cx="330699" cy="235300"/>
                </a:xfrm>
                <a:prstGeom prst="rect">
                  <a:avLst/>
                </a:prstGeom>
                <a:noFill/>
              </p:spPr>
              <p:txBody>
                <a:bodyPr wrap="none" rtlCol="0">
                  <a:spAutoFit/>
                </a:bodyPr>
                <a:lstStyle/>
                <a:p>
                  <a:r>
                    <a:rPr kumimoji="1" lang="en-US" altLang="ja-JP" sz="700" b="1" dirty="0" smtClean="0"/>
                    <a:t>25</a:t>
                  </a:r>
                  <a:endParaRPr kumimoji="1" lang="ja-JP" altLang="en-US" sz="700" b="1" dirty="0"/>
                </a:p>
              </p:txBody>
            </p:sp>
            <p:sp>
              <p:nvSpPr>
                <p:cNvPr id="750" name="テキスト ボックス 749"/>
                <p:cNvSpPr txBox="1"/>
                <p:nvPr/>
              </p:nvSpPr>
              <p:spPr>
                <a:xfrm>
                  <a:off x="8236793" y="6413098"/>
                  <a:ext cx="330699" cy="235300"/>
                </a:xfrm>
                <a:prstGeom prst="rect">
                  <a:avLst/>
                </a:prstGeom>
                <a:noFill/>
              </p:spPr>
              <p:txBody>
                <a:bodyPr wrap="none" rtlCol="0">
                  <a:spAutoFit/>
                </a:bodyPr>
                <a:lstStyle/>
                <a:p>
                  <a:r>
                    <a:rPr kumimoji="1" lang="en-US" altLang="ja-JP" sz="700" b="1" dirty="0" smtClean="0"/>
                    <a:t>26</a:t>
                  </a:r>
                  <a:endParaRPr kumimoji="1" lang="ja-JP" altLang="en-US" sz="700" b="1" dirty="0"/>
                </a:p>
              </p:txBody>
            </p:sp>
            <p:sp>
              <p:nvSpPr>
                <p:cNvPr id="751" name="テキスト ボックス 750"/>
                <p:cNvSpPr txBox="1"/>
                <p:nvPr/>
              </p:nvSpPr>
              <p:spPr>
                <a:xfrm>
                  <a:off x="7027268" y="6759828"/>
                  <a:ext cx="330699" cy="235300"/>
                </a:xfrm>
                <a:prstGeom prst="rect">
                  <a:avLst/>
                </a:prstGeom>
                <a:noFill/>
              </p:spPr>
              <p:txBody>
                <a:bodyPr wrap="none" rtlCol="0">
                  <a:spAutoFit/>
                </a:bodyPr>
                <a:lstStyle/>
                <a:p>
                  <a:r>
                    <a:rPr kumimoji="1" lang="en-US" altLang="ja-JP" sz="700" b="1" dirty="0" smtClean="0"/>
                    <a:t>30</a:t>
                  </a:r>
                  <a:endParaRPr kumimoji="1" lang="ja-JP" altLang="en-US" sz="700" b="1" dirty="0"/>
                </a:p>
              </p:txBody>
            </p:sp>
            <p:sp>
              <p:nvSpPr>
                <p:cNvPr id="752" name="テキスト ボックス 751"/>
                <p:cNvSpPr txBox="1"/>
                <p:nvPr/>
              </p:nvSpPr>
              <p:spPr>
                <a:xfrm>
                  <a:off x="7422669" y="6759828"/>
                  <a:ext cx="330699" cy="235300"/>
                </a:xfrm>
                <a:prstGeom prst="rect">
                  <a:avLst/>
                </a:prstGeom>
                <a:noFill/>
              </p:spPr>
              <p:txBody>
                <a:bodyPr wrap="none" rtlCol="0">
                  <a:spAutoFit/>
                </a:bodyPr>
                <a:lstStyle/>
                <a:p>
                  <a:r>
                    <a:rPr kumimoji="1" lang="en-US" altLang="ja-JP" sz="700" b="1" dirty="0" smtClean="0"/>
                    <a:t>31</a:t>
                  </a:r>
                  <a:endParaRPr kumimoji="1" lang="ja-JP" altLang="en-US" sz="700" b="1" dirty="0"/>
                </a:p>
              </p:txBody>
            </p:sp>
            <p:sp>
              <p:nvSpPr>
                <p:cNvPr id="753" name="テキスト ボックス 752"/>
                <p:cNvSpPr txBox="1"/>
                <p:nvPr/>
              </p:nvSpPr>
              <p:spPr>
                <a:xfrm>
                  <a:off x="7830802" y="6759828"/>
                  <a:ext cx="330699" cy="235300"/>
                </a:xfrm>
                <a:prstGeom prst="rect">
                  <a:avLst/>
                </a:prstGeom>
                <a:noFill/>
              </p:spPr>
              <p:txBody>
                <a:bodyPr wrap="none" rtlCol="0">
                  <a:spAutoFit/>
                </a:bodyPr>
                <a:lstStyle/>
                <a:p>
                  <a:r>
                    <a:rPr kumimoji="1" lang="en-US" altLang="ja-JP" sz="700" b="1" dirty="0" smtClean="0"/>
                    <a:t>32</a:t>
                  </a:r>
                  <a:endParaRPr kumimoji="1" lang="ja-JP" altLang="en-US" sz="700" b="1" dirty="0"/>
                </a:p>
              </p:txBody>
            </p:sp>
            <p:sp>
              <p:nvSpPr>
                <p:cNvPr id="754" name="テキスト ボックス 753"/>
                <p:cNvSpPr txBox="1"/>
                <p:nvPr/>
              </p:nvSpPr>
              <p:spPr>
                <a:xfrm>
                  <a:off x="8213861" y="6759247"/>
                  <a:ext cx="330699" cy="235300"/>
                </a:xfrm>
                <a:prstGeom prst="rect">
                  <a:avLst/>
                </a:prstGeom>
                <a:noFill/>
              </p:spPr>
              <p:txBody>
                <a:bodyPr wrap="none" rtlCol="0">
                  <a:spAutoFit/>
                </a:bodyPr>
                <a:lstStyle/>
                <a:p>
                  <a:r>
                    <a:rPr kumimoji="1" lang="en-US" altLang="ja-JP" sz="700" b="1" dirty="0" smtClean="0"/>
                    <a:t>33</a:t>
                  </a:r>
                  <a:endParaRPr kumimoji="1" lang="ja-JP" altLang="en-US" sz="700" b="1" dirty="0"/>
                </a:p>
              </p:txBody>
            </p:sp>
            <p:sp>
              <p:nvSpPr>
                <p:cNvPr id="755" name="テキスト ボックス 754"/>
                <p:cNvSpPr txBox="1"/>
                <p:nvPr/>
              </p:nvSpPr>
              <p:spPr>
                <a:xfrm>
                  <a:off x="7050200" y="7108731"/>
                  <a:ext cx="274434" cy="200055"/>
                </a:xfrm>
                <a:prstGeom prst="rect">
                  <a:avLst/>
                </a:prstGeom>
                <a:noFill/>
              </p:spPr>
              <p:txBody>
                <a:bodyPr wrap="none" rtlCol="0">
                  <a:spAutoFit/>
                </a:bodyPr>
                <a:lstStyle/>
                <a:p>
                  <a:r>
                    <a:rPr kumimoji="1" lang="en-US" altLang="ja-JP" sz="700" b="1" dirty="0" smtClean="0"/>
                    <a:t>37</a:t>
                  </a:r>
                  <a:endParaRPr kumimoji="1" lang="ja-JP" altLang="en-US" sz="700" b="1" dirty="0"/>
                </a:p>
              </p:txBody>
            </p:sp>
            <p:sp>
              <p:nvSpPr>
                <p:cNvPr id="756" name="テキスト ボックス 755"/>
                <p:cNvSpPr txBox="1"/>
                <p:nvPr/>
              </p:nvSpPr>
              <p:spPr>
                <a:xfrm>
                  <a:off x="7445601" y="7108731"/>
                  <a:ext cx="274434" cy="200055"/>
                </a:xfrm>
                <a:prstGeom prst="rect">
                  <a:avLst/>
                </a:prstGeom>
                <a:noFill/>
              </p:spPr>
              <p:txBody>
                <a:bodyPr wrap="none" rtlCol="0">
                  <a:spAutoFit/>
                </a:bodyPr>
                <a:lstStyle/>
                <a:p>
                  <a:r>
                    <a:rPr kumimoji="1" lang="en-US" altLang="ja-JP" sz="700" b="1" dirty="0" smtClean="0"/>
                    <a:t>38</a:t>
                  </a:r>
                  <a:endParaRPr kumimoji="1" lang="ja-JP" altLang="en-US" sz="700" b="1" dirty="0"/>
                </a:p>
              </p:txBody>
            </p:sp>
            <p:sp>
              <p:nvSpPr>
                <p:cNvPr id="757" name="テキスト ボックス 756"/>
                <p:cNvSpPr txBox="1"/>
                <p:nvPr/>
              </p:nvSpPr>
              <p:spPr>
                <a:xfrm>
                  <a:off x="7853734" y="7108731"/>
                  <a:ext cx="274434" cy="200055"/>
                </a:xfrm>
                <a:prstGeom prst="rect">
                  <a:avLst/>
                </a:prstGeom>
                <a:noFill/>
              </p:spPr>
              <p:txBody>
                <a:bodyPr wrap="none" rtlCol="0">
                  <a:spAutoFit/>
                </a:bodyPr>
                <a:lstStyle/>
                <a:p>
                  <a:r>
                    <a:rPr kumimoji="1" lang="en-US" altLang="ja-JP" sz="700" b="1" dirty="0" smtClean="0"/>
                    <a:t>39</a:t>
                  </a:r>
                  <a:endParaRPr kumimoji="1" lang="ja-JP" altLang="en-US" sz="700" b="1" dirty="0"/>
                </a:p>
              </p:txBody>
            </p:sp>
            <p:sp>
              <p:nvSpPr>
                <p:cNvPr id="758" name="テキスト ボックス 757"/>
                <p:cNvSpPr txBox="1"/>
                <p:nvPr/>
              </p:nvSpPr>
              <p:spPr>
                <a:xfrm>
                  <a:off x="8236793" y="7108150"/>
                  <a:ext cx="274434" cy="200055"/>
                </a:xfrm>
                <a:prstGeom prst="rect">
                  <a:avLst/>
                </a:prstGeom>
                <a:noFill/>
              </p:spPr>
              <p:txBody>
                <a:bodyPr wrap="none" rtlCol="0">
                  <a:spAutoFit/>
                </a:bodyPr>
                <a:lstStyle/>
                <a:p>
                  <a:r>
                    <a:rPr kumimoji="1" lang="en-US" altLang="ja-JP" sz="700" b="1" dirty="0" smtClean="0"/>
                    <a:t>40</a:t>
                  </a:r>
                  <a:endParaRPr kumimoji="1" lang="ja-JP" altLang="en-US" sz="700" b="1" dirty="0"/>
                </a:p>
              </p:txBody>
            </p:sp>
            <p:sp>
              <p:nvSpPr>
                <p:cNvPr id="759" name="テキスト ボックス 758"/>
                <p:cNvSpPr txBox="1"/>
                <p:nvPr/>
              </p:nvSpPr>
              <p:spPr>
                <a:xfrm>
                  <a:off x="7145886" y="6870551"/>
                  <a:ext cx="274434" cy="200055"/>
                </a:xfrm>
                <a:prstGeom prst="rect">
                  <a:avLst/>
                </a:prstGeom>
                <a:noFill/>
              </p:spPr>
              <p:txBody>
                <a:bodyPr wrap="none" rtlCol="0">
                  <a:spAutoFit/>
                </a:bodyPr>
                <a:lstStyle/>
                <a:p>
                  <a:r>
                    <a:rPr kumimoji="1" lang="en-US" altLang="ja-JP" sz="700" b="1" dirty="0" smtClean="0"/>
                    <a:t>34</a:t>
                  </a:r>
                  <a:endParaRPr kumimoji="1" lang="ja-JP" altLang="en-US" sz="700" b="1" dirty="0"/>
                </a:p>
              </p:txBody>
            </p:sp>
            <p:sp>
              <p:nvSpPr>
                <p:cNvPr id="760" name="テキスト ボックス 759"/>
                <p:cNvSpPr txBox="1"/>
                <p:nvPr/>
              </p:nvSpPr>
              <p:spPr>
                <a:xfrm>
                  <a:off x="7541286" y="6870551"/>
                  <a:ext cx="274434" cy="200055"/>
                </a:xfrm>
                <a:prstGeom prst="rect">
                  <a:avLst/>
                </a:prstGeom>
                <a:noFill/>
              </p:spPr>
              <p:txBody>
                <a:bodyPr wrap="none" rtlCol="0">
                  <a:spAutoFit/>
                </a:bodyPr>
                <a:lstStyle/>
                <a:p>
                  <a:r>
                    <a:rPr kumimoji="1" lang="en-US" altLang="ja-JP" sz="700" b="1" dirty="0" smtClean="0"/>
                    <a:t>35</a:t>
                  </a:r>
                  <a:endParaRPr kumimoji="1" lang="ja-JP" altLang="en-US" sz="700" b="1" dirty="0"/>
                </a:p>
              </p:txBody>
            </p:sp>
            <p:sp>
              <p:nvSpPr>
                <p:cNvPr id="761" name="テキスト ボックス 760"/>
                <p:cNvSpPr txBox="1"/>
                <p:nvPr/>
              </p:nvSpPr>
              <p:spPr>
                <a:xfrm>
                  <a:off x="7949419" y="6870551"/>
                  <a:ext cx="274434" cy="200055"/>
                </a:xfrm>
                <a:prstGeom prst="rect">
                  <a:avLst/>
                </a:prstGeom>
                <a:noFill/>
              </p:spPr>
              <p:txBody>
                <a:bodyPr wrap="none" rtlCol="0">
                  <a:spAutoFit/>
                </a:bodyPr>
                <a:lstStyle/>
                <a:p>
                  <a:r>
                    <a:rPr kumimoji="1" lang="en-US" altLang="ja-JP" sz="700" b="1" dirty="0" smtClean="0"/>
                    <a:t>36</a:t>
                  </a:r>
                  <a:endParaRPr kumimoji="1" lang="ja-JP" altLang="en-US" sz="700" b="1" dirty="0"/>
                </a:p>
              </p:txBody>
            </p:sp>
            <p:sp>
              <p:nvSpPr>
                <p:cNvPr id="762" name="テキスト ボックス 761"/>
                <p:cNvSpPr txBox="1"/>
                <p:nvPr/>
              </p:nvSpPr>
              <p:spPr>
                <a:xfrm>
                  <a:off x="7148003" y="7377716"/>
                  <a:ext cx="274434" cy="200055"/>
                </a:xfrm>
                <a:prstGeom prst="rect">
                  <a:avLst/>
                </a:prstGeom>
                <a:noFill/>
              </p:spPr>
              <p:txBody>
                <a:bodyPr wrap="none" rtlCol="0">
                  <a:spAutoFit/>
                </a:bodyPr>
                <a:lstStyle/>
                <a:p>
                  <a:r>
                    <a:rPr kumimoji="1" lang="en-US" altLang="ja-JP" sz="700" b="1" dirty="0" smtClean="0"/>
                    <a:t>41</a:t>
                  </a:r>
                  <a:endParaRPr kumimoji="1" lang="ja-JP" altLang="en-US" sz="700" b="1" dirty="0"/>
                </a:p>
              </p:txBody>
            </p:sp>
            <p:sp>
              <p:nvSpPr>
                <p:cNvPr id="763" name="テキスト ボックス 762"/>
                <p:cNvSpPr txBox="1"/>
                <p:nvPr/>
              </p:nvSpPr>
              <p:spPr>
                <a:xfrm>
                  <a:off x="7543403" y="7377716"/>
                  <a:ext cx="274434" cy="200055"/>
                </a:xfrm>
                <a:prstGeom prst="rect">
                  <a:avLst/>
                </a:prstGeom>
                <a:noFill/>
              </p:spPr>
              <p:txBody>
                <a:bodyPr wrap="none" rtlCol="0">
                  <a:spAutoFit/>
                </a:bodyPr>
                <a:lstStyle/>
                <a:p>
                  <a:r>
                    <a:rPr kumimoji="1" lang="en-US" altLang="ja-JP" sz="700" b="1" dirty="0" smtClean="0"/>
                    <a:t>42</a:t>
                  </a:r>
                  <a:endParaRPr kumimoji="1" lang="ja-JP" altLang="en-US" sz="700" b="1" dirty="0"/>
                </a:p>
              </p:txBody>
            </p:sp>
            <p:sp>
              <p:nvSpPr>
                <p:cNvPr id="764" name="テキスト ボックス 763"/>
                <p:cNvSpPr txBox="1"/>
                <p:nvPr/>
              </p:nvSpPr>
              <p:spPr>
                <a:xfrm>
                  <a:off x="7951536" y="7377716"/>
                  <a:ext cx="274434" cy="200055"/>
                </a:xfrm>
                <a:prstGeom prst="rect">
                  <a:avLst/>
                </a:prstGeom>
                <a:noFill/>
              </p:spPr>
              <p:txBody>
                <a:bodyPr wrap="none" rtlCol="0">
                  <a:spAutoFit/>
                </a:bodyPr>
                <a:lstStyle/>
                <a:p>
                  <a:r>
                    <a:rPr kumimoji="1" lang="en-US" altLang="ja-JP" sz="700" b="1" dirty="0" smtClean="0"/>
                    <a:t>43</a:t>
                  </a:r>
                  <a:endParaRPr kumimoji="1" lang="ja-JP" altLang="en-US" sz="700" b="1" dirty="0"/>
                </a:p>
              </p:txBody>
            </p:sp>
          </p:grpSp>
          <p:sp>
            <p:nvSpPr>
              <p:cNvPr id="740" name="テキスト ボックス 739"/>
              <p:cNvSpPr txBox="1"/>
              <p:nvPr/>
            </p:nvSpPr>
            <p:spPr>
              <a:xfrm>
                <a:off x="7161157" y="6181028"/>
                <a:ext cx="274434" cy="200055"/>
              </a:xfrm>
              <a:prstGeom prst="rect">
                <a:avLst/>
              </a:prstGeom>
              <a:noFill/>
            </p:spPr>
            <p:txBody>
              <a:bodyPr wrap="none" rtlCol="0">
                <a:spAutoFit/>
              </a:bodyPr>
              <a:lstStyle/>
              <a:p>
                <a:r>
                  <a:rPr kumimoji="1" lang="en-US" altLang="ja-JP" sz="700" b="1" dirty="0" smtClean="0"/>
                  <a:t>20</a:t>
                </a:r>
                <a:endParaRPr kumimoji="1" lang="ja-JP" altLang="en-US" sz="700" b="1" dirty="0"/>
              </a:p>
            </p:txBody>
          </p:sp>
          <p:sp>
            <p:nvSpPr>
              <p:cNvPr id="741" name="テキスト ボックス 740"/>
              <p:cNvSpPr txBox="1"/>
              <p:nvPr/>
            </p:nvSpPr>
            <p:spPr>
              <a:xfrm>
                <a:off x="7556557" y="6181028"/>
                <a:ext cx="274434" cy="200055"/>
              </a:xfrm>
              <a:prstGeom prst="rect">
                <a:avLst/>
              </a:prstGeom>
              <a:noFill/>
            </p:spPr>
            <p:txBody>
              <a:bodyPr wrap="none" rtlCol="0">
                <a:spAutoFit/>
              </a:bodyPr>
              <a:lstStyle/>
              <a:p>
                <a:r>
                  <a:rPr kumimoji="1" lang="en-US" altLang="ja-JP" sz="700" b="1" dirty="0" smtClean="0"/>
                  <a:t>21</a:t>
                </a:r>
                <a:endParaRPr kumimoji="1" lang="ja-JP" altLang="en-US" sz="700" b="1" dirty="0"/>
              </a:p>
            </p:txBody>
          </p:sp>
          <p:sp>
            <p:nvSpPr>
              <p:cNvPr id="742" name="テキスト ボックス 741"/>
              <p:cNvSpPr txBox="1"/>
              <p:nvPr/>
            </p:nvSpPr>
            <p:spPr>
              <a:xfrm>
                <a:off x="7964690" y="6181028"/>
                <a:ext cx="274434" cy="200055"/>
              </a:xfrm>
              <a:prstGeom prst="rect">
                <a:avLst/>
              </a:prstGeom>
              <a:noFill/>
            </p:spPr>
            <p:txBody>
              <a:bodyPr wrap="none" rtlCol="0">
                <a:spAutoFit/>
              </a:bodyPr>
              <a:lstStyle/>
              <a:p>
                <a:r>
                  <a:rPr kumimoji="1" lang="en-US" altLang="ja-JP" sz="700" b="1" dirty="0" smtClean="0"/>
                  <a:t>22</a:t>
                </a:r>
                <a:endParaRPr kumimoji="1" lang="ja-JP" altLang="en-US" sz="700" b="1" dirty="0"/>
              </a:p>
            </p:txBody>
          </p:sp>
        </p:grpSp>
        <p:sp>
          <p:nvSpPr>
            <p:cNvPr id="595" name="四角形吹き出し 594"/>
            <p:cNvSpPr/>
            <p:nvPr/>
          </p:nvSpPr>
          <p:spPr>
            <a:xfrm>
              <a:off x="7939791" y="7358895"/>
              <a:ext cx="1728266" cy="292594"/>
            </a:xfrm>
            <a:prstGeom prst="wedgeRectCallout">
              <a:avLst>
                <a:gd name="adj1" fmla="val -3900"/>
                <a:gd name="adj2" fmla="val -128017"/>
              </a:avLst>
            </a:prstGeom>
            <a:solidFill>
              <a:schemeClr val="accent6">
                <a:lumMod val="20000"/>
                <a:lumOff val="80000"/>
              </a:schemeClr>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smtClean="0"/>
                <a:t>PB</a:t>
              </a:r>
              <a:r>
                <a:rPr kumimoji="1" lang="ja-JP" altLang="en-US" sz="900" dirty="0"/>
                <a:t>接触</a:t>
              </a:r>
              <a:r>
                <a:rPr kumimoji="1" lang="ja-JP" altLang="en-US" sz="900" dirty="0" smtClean="0"/>
                <a:t>はリスクが高いため、</a:t>
              </a:r>
              <a:endParaRPr kumimoji="1" lang="en-US" altLang="ja-JP" sz="900" dirty="0" smtClean="0"/>
            </a:p>
            <a:p>
              <a:pPr algn="ctr"/>
              <a:r>
                <a:rPr kumimoji="1" lang="en-US" altLang="ja-JP" sz="900" dirty="0" smtClean="0"/>
                <a:t>PB</a:t>
              </a:r>
              <a:r>
                <a:rPr kumimoji="1" lang="ja-JP" altLang="en-US" sz="900" dirty="0" smtClean="0"/>
                <a:t>は仮想ラインは生成しない</a:t>
              </a:r>
              <a:endParaRPr kumimoji="1" lang="en-US" altLang="ja-JP" sz="900" dirty="0" smtClean="0"/>
            </a:p>
          </p:txBody>
        </p:sp>
      </p:grpSp>
      <p:sp>
        <p:nvSpPr>
          <p:cNvPr id="29" name="テキスト ボックス 28"/>
          <p:cNvSpPr txBox="1"/>
          <p:nvPr/>
        </p:nvSpPr>
        <p:spPr>
          <a:xfrm>
            <a:off x="25483" y="5926958"/>
            <a:ext cx="1595309" cy="246221"/>
          </a:xfrm>
          <a:prstGeom prst="rect">
            <a:avLst/>
          </a:prstGeom>
          <a:noFill/>
        </p:spPr>
        <p:txBody>
          <a:bodyPr wrap="none" rtlCol="0">
            <a:spAutoFit/>
          </a:bodyPr>
          <a:lstStyle/>
          <a:p>
            <a:r>
              <a:rPr kumimoji="1" lang="ja-JP" altLang="en-US" sz="1000" b="1" u="sng" dirty="0" smtClean="0"/>
              <a:t>ゲーム解法の構造モデル</a:t>
            </a:r>
            <a:endParaRPr kumimoji="1" lang="ja-JP" altLang="en-US" sz="1000" b="1" u="sng" dirty="0"/>
          </a:p>
        </p:txBody>
      </p:sp>
      <p:sp>
        <p:nvSpPr>
          <p:cNvPr id="602" name="テキスト ボックス 601"/>
          <p:cNvSpPr txBox="1"/>
          <p:nvPr/>
        </p:nvSpPr>
        <p:spPr>
          <a:xfrm>
            <a:off x="6569164" y="5711033"/>
            <a:ext cx="1851789" cy="246221"/>
          </a:xfrm>
          <a:prstGeom prst="rect">
            <a:avLst/>
          </a:prstGeom>
          <a:noFill/>
        </p:spPr>
        <p:txBody>
          <a:bodyPr wrap="none" rtlCol="0">
            <a:spAutoFit/>
          </a:bodyPr>
          <a:lstStyle/>
          <a:p>
            <a:r>
              <a:rPr kumimoji="1" lang="ja-JP" altLang="en-US" sz="1000" b="1" u="sng" dirty="0" smtClean="0"/>
              <a:t>ゲーム解法の振る舞いモデル</a:t>
            </a:r>
            <a:endParaRPr kumimoji="1" lang="ja-JP" altLang="en-US" sz="1000" b="1" u="sng" dirty="0"/>
          </a:p>
        </p:txBody>
      </p:sp>
      <p:sp>
        <p:nvSpPr>
          <p:cNvPr id="10" name="四角形吹き出し 9"/>
          <p:cNvSpPr/>
          <p:nvPr/>
        </p:nvSpPr>
        <p:spPr>
          <a:xfrm>
            <a:off x="4123111" y="5711043"/>
            <a:ext cx="1744697" cy="355308"/>
          </a:xfrm>
          <a:prstGeom prst="wedgeRectCallout">
            <a:avLst>
              <a:gd name="adj1" fmla="val 42143"/>
              <a:gd name="adj2" fmla="val 96099"/>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000" dirty="0" smtClean="0">
                <a:solidFill>
                  <a:schemeClr val="tx1"/>
                </a:solidFill>
              </a:rPr>
              <a:t>走行体の</a:t>
            </a:r>
            <a:r>
              <a:rPr kumimoji="1" lang="ja-JP" altLang="en-US" sz="1000" dirty="0" smtClean="0">
                <a:solidFill>
                  <a:schemeClr val="tx1"/>
                </a:solidFill>
              </a:rPr>
              <a:t>動作定義で対応付けた経路コストを反映する</a:t>
            </a:r>
            <a:endParaRPr kumimoji="1" lang="ja-JP" altLang="en-US" sz="1000" dirty="0">
              <a:solidFill>
                <a:schemeClr val="tx1"/>
              </a:solidFill>
            </a:endParaRPr>
          </a:p>
        </p:txBody>
      </p:sp>
      <p:sp>
        <p:nvSpPr>
          <p:cNvPr id="378" name="四角形吹き出し 377"/>
          <p:cNvSpPr/>
          <p:nvPr/>
        </p:nvSpPr>
        <p:spPr>
          <a:xfrm>
            <a:off x="2039698" y="6975663"/>
            <a:ext cx="1084159" cy="497493"/>
          </a:xfrm>
          <a:prstGeom prst="wedgeRectCallout">
            <a:avLst>
              <a:gd name="adj1" fmla="val -59893"/>
              <a:gd name="adj2" fmla="val 73180"/>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800" dirty="0" smtClean="0">
                <a:solidFill>
                  <a:schemeClr val="tx1"/>
                </a:solidFill>
              </a:rPr>
              <a:t>CB</a:t>
            </a:r>
            <a:r>
              <a:rPr kumimoji="1" lang="ja-JP" altLang="en-US" sz="800" dirty="0" smtClean="0">
                <a:solidFill>
                  <a:schemeClr val="tx1"/>
                </a:solidFill>
              </a:rPr>
              <a:t>置き場種類属性で中心、外枠中央、外枠端</a:t>
            </a:r>
            <a:r>
              <a:rPr kumimoji="1" lang="en-US" altLang="ja-JP" sz="800" dirty="0" smtClean="0">
                <a:solidFill>
                  <a:schemeClr val="tx1"/>
                </a:solidFill>
              </a:rPr>
              <a:t>CB</a:t>
            </a:r>
            <a:r>
              <a:rPr kumimoji="1" lang="ja-JP" altLang="en-US" sz="800" dirty="0" smtClean="0">
                <a:solidFill>
                  <a:schemeClr val="tx1"/>
                </a:solidFill>
              </a:rPr>
              <a:t>置き場を区別する</a:t>
            </a:r>
            <a:endParaRPr kumimoji="1" lang="ja-JP" altLang="en-US" sz="800" dirty="0">
              <a:solidFill>
                <a:schemeClr val="tx1"/>
              </a:solidFill>
            </a:endParaRPr>
          </a:p>
        </p:txBody>
      </p:sp>
      <p:sp>
        <p:nvSpPr>
          <p:cNvPr id="357" name="正方形/長方形 356"/>
          <p:cNvSpPr/>
          <p:nvPr/>
        </p:nvSpPr>
        <p:spPr>
          <a:xfrm>
            <a:off x="5894445" y="4178669"/>
            <a:ext cx="1641522" cy="146528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58" name="正方形/長方形 357"/>
          <p:cNvSpPr/>
          <p:nvPr/>
        </p:nvSpPr>
        <p:spPr>
          <a:xfrm>
            <a:off x="5740732" y="4194447"/>
            <a:ext cx="399006" cy="1447069"/>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33" name="グループ化 32"/>
          <p:cNvGrpSpPr/>
          <p:nvPr/>
        </p:nvGrpSpPr>
        <p:grpSpPr>
          <a:xfrm>
            <a:off x="5972336" y="5005390"/>
            <a:ext cx="1547540" cy="683667"/>
            <a:chOff x="4267390" y="4084683"/>
            <a:chExt cx="1547540" cy="683667"/>
          </a:xfrm>
        </p:grpSpPr>
        <p:grpSp>
          <p:nvGrpSpPr>
            <p:cNvPr id="281" name="グループ化 280"/>
            <p:cNvGrpSpPr/>
            <p:nvPr/>
          </p:nvGrpSpPr>
          <p:grpSpPr>
            <a:xfrm>
              <a:off x="4267390" y="4277582"/>
              <a:ext cx="1547540" cy="267684"/>
              <a:chOff x="5289325" y="3265866"/>
              <a:chExt cx="2406697" cy="411349"/>
            </a:xfrm>
          </p:grpSpPr>
          <p:sp>
            <p:nvSpPr>
              <p:cNvPr id="300" name="正方形/長方形 299"/>
              <p:cNvSpPr/>
              <p:nvPr/>
            </p:nvSpPr>
            <p:spPr>
              <a:xfrm>
                <a:off x="5615890" y="3461542"/>
                <a:ext cx="1692935" cy="35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112401" rtl="0" eaLnBrk="1" latinLnBrk="0" hangingPunct="1">
                  <a:defRPr kumimoji="1" sz="2190" kern="1200">
                    <a:solidFill>
                      <a:schemeClr val="lt1"/>
                    </a:solidFill>
                    <a:latin typeface="+mn-lt"/>
                    <a:ea typeface="+mn-ea"/>
                    <a:cs typeface="+mn-cs"/>
                  </a:defRPr>
                </a:lvl1pPr>
                <a:lvl2pPr marL="556201" algn="l" defTabSz="1112401" rtl="0" eaLnBrk="1" latinLnBrk="0" hangingPunct="1">
                  <a:defRPr kumimoji="1" sz="2190" kern="1200">
                    <a:solidFill>
                      <a:schemeClr val="lt1"/>
                    </a:solidFill>
                    <a:latin typeface="+mn-lt"/>
                    <a:ea typeface="+mn-ea"/>
                    <a:cs typeface="+mn-cs"/>
                  </a:defRPr>
                </a:lvl2pPr>
                <a:lvl3pPr marL="1112401" algn="l" defTabSz="1112401" rtl="0" eaLnBrk="1" latinLnBrk="0" hangingPunct="1">
                  <a:defRPr kumimoji="1" sz="2190" kern="1200">
                    <a:solidFill>
                      <a:schemeClr val="lt1"/>
                    </a:solidFill>
                    <a:latin typeface="+mn-lt"/>
                    <a:ea typeface="+mn-ea"/>
                    <a:cs typeface="+mn-cs"/>
                  </a:defRPr>
                </a:lvl3pPr>
                <a:lvl4pPr marL="1668603" algn="l" defTabSz="1112401" rtl="0" eaLnBrk="1" latinLnBrk="0" hangingPunct="1">
                  <a:defRPr kumimoji="1" sz="2190" kern="1200">
                    <a:solidFill>
                      <a:schemeClr val="lt1"/>
                    </a:solidFill>
                    <a:latin typeface="+mn-lt"/>
                    <a:ea typeface="+mn-ea"/>
                    <a:cs typeface="+mn-cs"/>
                  </a:defRPr>
                </a:lvl4pPr>
                <a:lvl5pPr marL="2224804" algn="l" defTabSz="1112401" rtl="0" eaLnBrk="1" latinLnBrk="0" hangingPunct="1">
                  <a:defRPr kumimoji="1" sz="2190" kern="1200">
                    <a:solidFill>
                      <a:schemeClr val="lt1"/>
                    </a:solidFill>
                    <a:latin typeface="+mn-lt"/>
                    <a:ea typeface="+mn-ea"/>
                    <a:cs typeface="+mn-cs"/>
                  </a:defRPr>
                </a:lvl5pPr>
                <a:lvl6pPr marL="2781005" algn="l" defTabSz="1112401" rtl="0" eaLnBrk="1" latinLnBrk="0" hangingPunct="1">
                  <a:defRPr kumimoji="1" sz="2190" kern="1200">
                    <a:solidFill>
                      <a:schemeClr val="lt1"/>
                    </a:solidFill>
                    <a:latin typeface="+mn-lt"/>
                    <a:ea typeface="+mn-ea"/>
                    <a:cs typeface="+mn-cs"/>
                  </a:defRPr>
                </a:lvl6pPr>
                <a:lvl7pPr marL="3337205" algn="l" defTabSz="1112401" rtl="0" eaLnBrk="1" latinLnBrk="0" hangingPunct="1">
                  <a:defRPr kumimoji="1" sz="2190" kern="1200">
                    <a:solidFill>
                      <a:schemeClr val="lt1"/>
                    </a:solidFill>
                    <a:latin typeface="+mn-lt"/>
                    <a:ea typeface="+mn-ea"/>
                    <a:cs typeface="+mn-cs"/>
                  </a:defRPr>
                </a:lvl7pPr>
                <a:lvl8pPr marL="3893406" algn="l" defTabSz="1112401" rtl="0" eaLnBrk="1" latinLnBrk="0" hangingPunct="1">
                  <a:defRPr kumimoji="1" sz="2190" kern="1200">
                    <a:solidFill>
                      <a:schemeClr val="lt1"/>
                    </a:solidFill>
                    <a:latin typeface="+mn-lt"/>
                    <a:ea typeface="+mn-ea"/>
                    <a:cs typeface="+mn-cs"/>
                  </a:defRPr>
                </a:lvl8pPr>
                <a:lvl9pPr marL="4449608" algn="l" defTabSz="1112401" rtl="0" eaLnBrk="1" latinLnBrk="0" hangingPunct="1">
                  <a:defRPr kumimoji="1" sz="2190" kern="1200">
                    <a:solidFill>
                      <a:schemeClr val="lt1"/>
                    </a:solidFill>
                    <a:latin typeface="+mn-lt"/>
                    <a:ea typeface="+mn-ea"/>
                    <a:cs typeface="+mn-cs"/>
                  </a:defRPr>
                </a:lvl9pPr>
              </a:lstStyle>
              <a:p>
                <a:pPr algn="ctr"/>
                <a:endParaRPr kumimoji="1" lang="ja-JP" altLang="en-US"/>
              </a:p>
            </p:txBody>
          </p:sp>
          <p:sp>
            <p:nvSpPr>
              <p:cNvPr id="301" name="ドーナツ 300"/>
              <p:cNvSpPr/>
              <p:nvPr/>
            </p:nvSpPr>
            <p:spPr>
              <a:xfrm>
                <a:off x="7300022" y="3265866"/>
                <a:ext cx="396000" cy="396000"/>
              </a:xfrm>
              <a:prstGeom prst="donut">
                <a:avLst>
                  <a:gd name="adj" fmla="val 2322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112401" rtl="0" eaLnBrk="1" latinLnBrk="0" hangingPunct="1">
                  <a:defRPr kumimoji="1" sz="2190" kern="1200">
                    <a:solidFill>
                      <a:schemeClr val="lt1"/>
                    </a:solidFill>
                    <a:latin typeface="+mn-lt"/>
                    <a:ea typeface="+mn-ea"/>
                    <a:cs typeface="+mn-cs"/>
                  </a:defRPr>
                </a:lvl1pPr>
                <a:lvl2pPr marL="556201" algn="l" defTabSz="1112401" rtl="0" eaLnBrk="1" latinLnBrk="0" hangingPunct="1">
                  <a:defRPr kumimoji="1" sz="2190" kern="1200">
                    <a:solidFill>
                      <a:schemeClr val="lt1"/>
                    </a:solidFill>
                    <a:latin typeface="+mn-lt"/>
                    <a:ea typeface="+mn-ea"/>
                    <a:cs typeface="+mn-cs"/>
                  </a:defRPr>
                </a:lvl2pPr>
                <a:lvl3pPr marL="1112401" algn="l" defTabSz="1112401" rtl="0" eaLnBrk="1" latinLnBrk="0" hangingPunct="1">
                  <a:defRPr kumimoji="1" sz="2190" kern="1200">
                    <a:solidFill>
                      <a:schemeClr val="lt1"/>
                    </a:solidFill>
                    <a:latin typeface="+mn-lt"/>
                    <a:ea typeface="+mn-ea"/>
                    <a:cs typeface="+mn-cs"/>
                  </a:defRPr>
                </a:lvl3pPr>
                <a:lvl4pPr marL="1668603" algn="l" defTabSz="1112401" rtl="0" eaLnBrk="1" latinLnBrk="0" hangingPunct="1">
                  <a:defRPr kumimoji="1" sz="2190" kern="1200">
                    <a:solidFill>
                      <a:schemeClr val="lt1"/>
                    </a:solidFill>
                    <a:latin typeface="+mn-lt"/>
                    <a:ea typeface="+mn-ea"/>
                    <a:cs typeface="+mn-cs"/>
                  </a:defRPr>
                </a:lvl4pPr>
                <a:lvl5pPr marL="2224804" algn="l" defTabSz="1112401" rtl="0" eaLnBrk="1" latinLnBrk="0" hangingPunct="1">
                  <a:defRPr kumimoji="1" sz="2190" kern="1200">
                    <a:solidFill>
                      <a:schemeClr val="lt1"/>
                    </a:solidFill>
                    <a:latin typeface="+mn-lt"/>
                    <a:ea typeface="+mn-ea"/>
                    <a:cs typeface="+mn-cs"/>
                  </a:defRPr>
                </a:lvl5pPr>
                <a:lvl6pPr marL="2781005" algn="l" defTabSz="1112401" rtl="0" eaLnBrk="1" latinLnBrk="0" hangingPunct="1">
                  <a:defRPr kumimoji="1" sz="2190" kern="1200">
                    <a:solidFill>
                      <a:schemeClr val="lt1"/>
                    </a:solidFill>
                    <a:latin typeface="+mn-lt"/>
                    <a:ea typeface="+mn-ea"/>
                    <a:cs typeface="+mn-cs"/>
                  </a:defRPr>
                </a:lvl6pPr>
                <a:lvl7pPr marL="3337205" algn="l" defTabSz="1112401" rtl="0" eaLnBrk="1" latinLnBrk="0" hangingPunct="1">
                  <a:defRPr kumimoji="1" sz="2190" kern="1200">
                    <a:solidFill>
                      <a:schemeClr val="lt1"/>
                    </a:solidFill>
                    <a:latin typeface="+mn-lt"/>
                    <a:ea typeface="+mn-ea"/>
                    <a:cs typeface="+mn-cs"/>
                  </a:defRPr>
                </a:lvl7pPr>
                <a:lvl8pPr marL="3893406" algn="l" defTabSz="1112401" rtl="0" eaLnBrk="1" latinLnBrk="0" hangingPunct="1">
                  <a:defRPr kumimoji="1" sz="2190" kern="1200">
                    <a:solidFill>
                      <a:schemeClr val="lt1"/>
                    </a:solidFill>
                    <a:latin typeface="+mn-lt"/>
                    <a:ea typeface="+mn-ea"/>
                    <a:cs typeface="+mn-cs"/>
                  </a:defRPr>
                </a:lvl8pPr>
                <a:lvl9pPr marL="4449608" algn="l" defTabSz="1112401" rtl="0" eaLnBrk="1" latinLnBrk="0" hangingPunct="1">
                  <a:defRPr kumimoji="1" sz="2190" kern="1200">
                    <a:solidFill>
                      <a:schemeClr val="lt1"/>
                    </a:solidFill>
                    <a:latin typeface="+mn-lt"/>
                    <a:ea typeface="+mn-ea"/>
                    <a:cs typeface="+mn-cs"/>
                  </a:defRPr>
                </a:lvl9pPr>
              </a:lstStyle>
              <a:p>
                <a:pPr algn="ctr"/>
                <a:endParaRPr kumimoji="1" lang="ja-JP" altLang="en-US">
                  <a:solidFill>
                    <a:schemeClr val="tx1"/>
                  </a:solidFill>
                </a:endParaRPr>
              </a:p>
            </p:txBody>
          </p:sp>
          <p:sp>
            <p:nvSpPr>
              <p:cNvPr id="302" name="ドーナツ 301"/>
              <p:cNvSpPr/>
              <p:nvPr/>
            </p:nvSpPr>
            <p:spPr>
              <a:xfrm>
                <a:off x="5289325" y="3281215"/>
                <a:ext cx="396000" cy="396000"/>
              </a:xfrm>
              <a:prstGeom prst="donut">
                <a:avLst>
                  <a:gd name="adj" fmla="val 2322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112401" rtl="0" eaLnBrk="1" latinLnBrk="0" hangingPunct="1">
                  <a:defRPr kumimoji="1" sz="2190" kern="1200">
                    <a:solidFill>
                      <a:schemeClr val="lt1"/>
                    </a:solidFill>
                    <a:latin typeface="+mn-lt"/>
                    <a:ea typeface="+mn-ea"/>
                    <a:cs typeface="+mn-cs"/>
                  </a:defRPr>
                </a:lvl1pPr>
                <a:lvl2pPr marL="556201" algn="l" defTabSz="1112401" rtl="0" eaLnBrk="1" latinLnBrk="0" hangingPunct="1">
                  <a:defRPr kumimoji="1" sz="2190" kern="1200">
                    <a:solidFill>
                      <a:schemeClr val="lt1"/>
                    </a:solidFill>
                    <a:latin typeface="+mn-lt"/>
                    <a:ea typeface="+mn-ea"/>
                    <a:cs typeface="+mn-cs"/>
                  </a:defRPr>
                </a:lvl2pPr>
                <a:lvl3pPr marL="1112401" algn="l" defTabSz="1112401" rtl="0" eaLnBrk="1" latinLnBrk="0" hangingPunct="1">
                  <a:defRPr kumimoji="1" sz="2190" kern="1200">
                    <a:solidFill>
                      <a:schemeClr val="lt1"/>
                    </a:solidFill>
                    <a:latin typeface="+mn-lt"/>
                    <a:ea typeface="+mn-ea"/>
                    <a:cs typeface="+mn-cs"/>
                  </a:defRPr>
                </a:lvl3pPr>
                <a:lvl4pPr marL="1668603" algn="l" defTabSz="1112401" rtl="0" eaLnBrk="1" latinLnBrk="0" hangingPunct="1">
                  <a:defRPr kumimoji="1" sz="2190" kern="1200">
                    <a:solidFill>
                      <a:schemeClr val="lt1"/>
                    </a:solidFill>
                    <a:latin typeface="+mn-lt"/>
                    <a:ea typeface="+mn-ea"/>
                    <a:cs typeface="+mn-cs"/>
                  </a:defRPr>
                </a:lvl4pPr>
                <a:lvl5pPr marL="2224804" algn="l" defTabSz="1112401" rtl="0" eaLnBrk="1" latinLnBrk="0" hangingPunct="1">
                  <a:defRPr kumimoji="1" sz="2190" kern="1200">
                    <a:solidFill>
                      <a:schemeClr val="lt1"/>
                    </a:solidFill>
                    <a:latin typeface="+mn-lt"/>
                    <a:ea typeface="+mn-ea"/>
                    <a:cs typeface="+mn-cs"/>
                  </a:defRPr>
                </a:lvl5pPr>
                <a:lvl6pPr marL="2781005" algn="l" defTabSz="1112401" rtl="0" eaLnBrk="1" latinLnBrk="0" hangingPunct="1">
                  <a:defRPr kumimoji="1" sz="2190" kern="1200">
                    <a:solidFill>
                      <a:schemeClr val="lt1"/>
                    </a:solidFill>
                    <a:latin typeface="+mn-lt"/>
                    <a:ea typeface="+mn-ea"/>
                    <a:cs typeface="+mn-cs"/>
                  </a:defRPr>
                </a:lvl6pPr>
                <a:lvl7pPr marL="3337205" algn="l" defTabSz="1112401" rtl="0" eaLnBrk="1" latinLnBrk="0" hangingPunct="1">
                  <a:defRPr kumimoji="1" sz="2190" kern="1200">
                    <a:solidFill>
                      <a:schemeClr val="lt1"/>
                    </a:solidFill>
                    <a:latin typeface="+mn-lt"/>
                    <a:ea typeface="+mn-ea"/>
                    <a:cs typeface="+mn-cs"/>
                  </a:defRPr>
                </a:lvl7pPr>
                <a:lvl8pPr marL="3893406" algn="l" defTabSz="1112401" rtl="0" eaLnBrk="1" latinLnBrk="0" hangingPunct="1">
                  <a:defRPr kumimoji="1" sz="2190" kern="1200">
                    <a:solidFill>
                      <a:schemeClr val="lt1"/>
                    </a:solidFill>
                    <a:latin typeface="+mn-lt"/>
                    <a:ea typeface="+mn-ea"/>
                    <a:cs typeface="+mn-cs"/>
                  </a:defRPr>
                </a:lvl8pPr>
                <a:lvl9pPr marL="4449608" algn="l" defTabSz="1112401" rtl="0" eaLnBrk="1" latinLnBrk="0" hangingPunct="1">
                  <a:defRPr kumimoji="1" sz="2190" kern="1200">
                    <a:solidFill>
                      <a:schemeClr val="lt1"/>
                    </a:solidFill>
                    <a:latin typeface="+mn-lt"/>
                    <a:ea typeface="+mn-ea"/>
                    <a:cs typeface="+mn-cs"/>
                  </a:defRPr>
                </a:lvl9pPr>
              </a:lstStyle>
              <a:p>
                <a:pPr algn="ctr"/>
                <a:endParaRPr kumimoji="1" lang="ja-JP" altLang="en-US">
                  <a:solidFill>
                    <a:schemeClr val="tx1"/>
                  </a:solidFill>
                </a:endParaRPr>
              </a:p>
            </p:txBody>
          </p:sp>
        </p:grpSp>
        <p:cxnSp>
          <p:nvCxnSpPr>
            <p:cNvPr id="282" name="直線矢印コネクタ 281"/>
            <p:cNvCxnSpPr/>
            <p:nvPr/>
          </p:nvCxnSpPr>
          <p:spPr>
            <a:xfrm flipH="1">
              <a:off x="5140098" y="4545266"/>
              <a:ext cx="382737"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テキスト ボックス 282"/>
            <p:cNvSpPr txBox="1"/>
            <p:nvPr/>
          </p:nvSpPr>
          <p:spPr>
            <a:xfrm>
              <a:off x="5306483" y="4552906"/>
              <a:ext cx="287258" cy="215444"/>
            </a:xfrm>
            <a:prstGeom prst="rect">
              <a:avLst/>
            </a:prstGeom>
            <a:noFill/>
          </p:spPr>
          <p:txBody>
            <a:bodyPr wrap="none" rtlCol="0">
              <a:spAutoFit/>
            </a:bodyPr>
            <a:lstStyle/>
            <a:p>
              <a:r>
                <a:rPr kumimoji="1" lang="ja-JP" altLang="en-US" sz="800" dirty="0" smtClean="0">
                  <a:solidFill>
                    <a:srgbClr val="FF0000"/>
                  </a:solidFill>
                </a:rPr>
                <a:t>①</a:t>
              </a:r>
              <a:endParaRPr kumimoji="1" lang="ja-JP" altLang="en-US" sz="800" dirty="0">
                <a:solidFill>
                  <a:srgbClr val="FF0000"/>
                </a:solidFill>
              </a:endParaRPr>
            </a:p>
          </p:txBody>
        </p:sp>
        <p:pic>
          <p:nvPicPr>
            <p:cNvPr id="284" name="図 283"/>
            <p:cNvPicPr>
              <a:picLocks noChangeAspect="1"/>
            </p:cNvPicPr>
            <p:nvPr/>
          </p:nvPicPr>
          <p:blipFill rotWithShape="1">
            <a:blip r:embed="rId1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23465" t="1607" r="22526" b="2375"/>
            <a:stretch/>
          </p:blipFill>
          <p:spPr>
            <a:xfrm rot="16200000">
              <a:off x="4975343" y="4207837"/>
              <a:ext cx="241609" cy="405070"/>
            </a:xfrm>
            <a:prstGeom prst="rect">
              <a:avLst/>
            </a:prstGeom>
          </p:spPr>
        </p:pic>
        <p:grpSp>
          <p:nvGrpSpPr>
            <p:cNvPr id="285" name="グループ化 284"/>
            <p:cNvGrpSpPr/>
            <p:nvPr/>
          </p:nvGrpSpPr>
          <p:grpSpPr>
            <a:xfrm>
              <a:off x="5053083" y="4335831"/>
              <a:ext cx="130077" cy="161772"/>
              <a:chOff x="5922400" y="1759488"/>
              <a:chExt cx="540190" cy="609801"/>
            </a:xfrm>
          </p:grpSpPr>
          <p:sp>
            <p:nvSpPr>
              <p:cNvPr id="298" name="円弧 297"/>
              <p:cNvSpPr/>
              <p:nvPr/>
            </p:nvSpPr>
            <p:spPr>
              <a:xfrm rot="5400000">
                <a:off x="5938337" y="1845036"/>
                <a:ext cx="515106" cy="533400"/>
              </a:xfrm>
              <a:prstGeom prst="arc">
                <a:avLst>
                  <a:gd name="adj1" fmla="val 16200000"/>
                  <a:gd name="adj2" fmla="val 5400000"/>
                </a:avLst>
              </a:prstGeom>
              <a:ln w="127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9" name="円弧 298"/>
              <p:cNvSpPr/>
              <p:nvPr/>
            </p:nvSpPr>
            <p:spPr>
              <a:xfrm rot="16200000">
                <a:off x="5931547" y="1750341"/>
                <a:ext cx="515106" cy="533400"/>
              </a:xfrm>
              <a:prstGeom prst="arc">
                <a:avLst>
                  <a:gd name="adj1" fmla="val 16200000"/>
                  <a:gd name="adj2" fmla="val 5400000"/>
                </a:avLst>
              </a:prstGeom>
              <a:ln w="127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86" name="テキスト ボックス 285"/>
            <p:cNvSpPr txBox="1"/>
            <p:nvPr/>
          </p:nvSpPr>
          <p:spPr>
            <a:xfrm>
              <a:off x="5082415" y="4149383"/>
              <a:ext cx="287258" cy="215444"/>
            </a:xfrm>
            <a:prstGeom prst="rect">
              <a:avLst/>
            </a:prstGeom>
            <a:noFill/>
          </p:spPr>
          <p:txBody>
            <a:bodyPr wrap="none" rtlCol="0">
              <a:spAutoFit/>
            </a:bodyPr>
            <a:lstStyle/>
            <a:p>
              <a:r>
                <a:rPr kumimoji="1" lang="ja-JP" altLang="en-US" sz="800" dirty="0" smtClean="0">
                  <a:solidFill>
                    <a:srgbClr val="FF0000"/>
                  </a:solidFill>
                </a:rPr>
                <a:t>②</a:t>
              </a:r>
              <a:endParaRPr kumimoji="1" lang="ja-JP" altLang="en-US" sz="800" dirty="0">
                <a:solidFill>
                  <a:srgbClr val="FF0000"/>
                </a:solidFill>
              </a:endParaRPr>
            </a:p>
          </p:txBody>
        </p:sp>
        <p:grpSp>
          <p:nvGrpSpPr>
            <p:cNvPr id="289" name="グループ化 288"/>
            <p:cNvGrpSpPr/>
            <p:nvPr/>
          </p:nvGrpSpPr>
          <p:grpSpPr>
            <a:xfrm>
              <a:off x="5331467" y="4289567"/>
              <a:ext cx="405071" cy="241609"/>
              <a:chOff x="8106384" y="2678270"/>
              <a:chExt cx="1563760" cy="1008312"/>
            </a:xfrm>
          </p:grpSpPr>
          <p:grpSp>
            <p:nvGrpSpPr>
              <p:cNvPr id="294" name="グループ化 293"/>
              <p:cNvGrpSpPr/>
              <p:nvPr/>
            </p:nvGrpSpPr>
            <p:grpSpPr>
              <a:xfrm>
                <a:off x="8106384" y="2678270"/>
                <a:ext cx="1563760" cy="1008312"/>
                <a:chOff x="5926880" y="4290311"/>
                <a:chExt cx="1563760" cy="1008312"/>
              </a:xfrm>
            </p:grpSpPr>
            <p:pic>
              <p:nvPicPr>
                <p:cNvPr id="296" name="図 295"/>
                <p:cNvPicPr>
                  <a:picLocks noChangeAspect="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3465" t="1607" r="22526" b="2375"/>
                <a:stretch/>
              </p:blipFill>
              <p:spPr>
                <a:xfrm rot="16200000">
                  <a:off x="6204604" y="4012587"/>
                  <a:ext cx="1008312" cy="1563759"/>
                </a:xfrm>
                <a:prstGeom prst="rect">
                  <a:avLst/>
                </a:prstGeom>
              </p:spPr>
            </p:pic>
            <p:sp>
              <p:nvSpPr>
                <p:cNvPr id="297" name="正方形/長方形 296"/>
                <p:cNvSpPr/>
                <p:nvPr/>
              </p:nvSpPr>
              <p:spPr>
                <a:xfrm>
                  <a:off x="7070215" y="4663106"/>
                  <a:ext cx="420425" cy="275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5" name="図 294"/>
              <p:cNvPicPr>
                <a:picLocks noChangeAspect="1"/>
              </p:cNvPicPr>
              <p:nvPr/>
            </p:nvPicPr>
            <p:blipFill>
              <a:blip r:embed="rId15">
                <a:clrChange>
                  <a:clrFrom>
                    <a:srgbClr val="FFFFFF"/>
                  </a:clrFrom>
                  <a:clrTo>
                    <a:srgbClr val="FFFFFF">
                      <a:alpha val="0"/>
                    </a:srgbClr>
                  </a:clrTo>
                </a:clrChange>
              </a:blip>
              <a:stretch>
                <a:fillRect/>
              </a:stretch>
            </p:blipFill>
            <p:spPr>
              <a:xfrm>
                <a:off x="9208760" y="2876731"/>
                <a:ext cx="449809" cy="489091"/>
              </a:xfrm>
              <a:prstGeom prst="rect">
                <a:avLst/>
              </a:prstGeom>
            </p:spPr>
          </p:pic>
        </p:grpSp>
        <p:pic>
          <p:nvPicPr>
            <p:cNvPr id="290" name="図 289"/>
            <p:cNvPicPr>
              <a:picLocks noChangeAspect="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3465" t="1607" r="22526" b="2375"/>
            <a:stretch/>
          </p:blipFill>
          <p:spPr>
            <a:xfrm rot="5400000">
              <a:off x="4519208" y="4221927"/>
              <a:ext cx="241609" cy="405070"/>
            </a:xfrm>
            <a:prstGeom prst="rect">
              <a:avLst/>
            </a:prstGeom>
          </p:spPr>
        </p:pic>
        <p:cxnSp>
          <p:nvCxnSpPr>
            <p:cNvPr id="291" name="直線矢印コネクタ 290"/>
            <p:cNvCxnSpPr/>
            <p:nvPr/>
          </p:nvCxnSpPr>
          <p:spPr>
            <a:xfrm flipH="1">
              <a:off x="4434512" y="4254673"/>
              <a:ext cx="382737"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2" name="テキスト ボックス 291"/>
            <p:cNvSpPr txBox="1"/>
            <p:nvPr/>
          </p:nvSpPr>
          <p:spPr>
            <a:xfrm>
              <a:off x="4603999" y="4084683"/>
              <a:ext cx="287258" cy="215444"/>
            </a:xfrm>
            <a:prstGeom prst="rect">
              <a:avLst/>
            </a:prstGeom>
            <a:noFill/>
          </p:spPr>
          <p:txBody>
            <a:bodyPr wrap="none" rtlCol="0">
              <a:spAutoFit/>
            </a:bodyPr>
            <a:lstStyle/>
            <a:p>
              <a:r>
                <a:rPr kumimoji="1" lang="ja-JP" altLang="en-US" sz="800" dirty="0" smtClean="0">
                  <a:solidFill>
                    <a:srgbClr val="FF0000"/>
                  </a:solidFill>
                </a:rPr>
                <a:t>③</a:t>
              </a:r>
              <a:endParaRPr kumimoji="1" lang="ja-JP" altLang="en-US" sz="800" dirty="0">
                <a:solidFill>
                  <a:srgbClr val="FF0000"/>
                </a:solidFill>
              </a:endParaRPr>
            </a:p>
          </p:txBody>
        </p:sp>
      </p:grpSp>
      <p:sp>
        <p:nvSpPr>
          <p:cNvPr id="293" name="テキスト ボックス 292"/>
          <p:cNvSpPr txBox="1"/>
          <p:nvPr/>
        </p:nvSpPr>
        <p:spPr>
          <a:xfrm>
            <a:off x="5789189" y="4234655"/>
            <a:ext cx="1489922" cy="215444"/>
          </a:xfrm>
          <a:prstGeom prst="rect">
            <a:avLst/>
          </a:prstGeom>
          <a:noFill/>
        </p:spPr>
        <p:txBody>
          <a:bodyPr wrap="square" rtlCol="0">
            <a:spAutoFit/>
          </a:bodyPr>
          <a:lstStyle/>
          <a:p>
            <a:pPr algn="ctr"/>
            <a:r>
              <a:rPr lang="ja-JP" altLang="en-US" sz="800" b="1" u="sng" dirty="0">
                <a:solidFill>
                  <a:srgbClr val="000000"/>
                </a:solidFill>
                <a:latin typeface="+mn-ea"/>
              </a:rPr>
              <a:t>後退</a:t>
            </a:r>
            <a:r>
              <a:rPr lang="en-US" altLang="ja-JP" sz="800" b="1" u="sng" dirty="0">
                <a:solidFill>
                  <a:srgbClr val="000000"/>
                </a:solidFill>
                <a:latin typeface="+mn-ea"/>
              </a:rPr>
              <a:t>(</a:t>
            </a:r>
            <a:r>
              <a:rPr lang="ja-JP" altLang="en-US" sz="800" b="1" u="sng" dirty="0">
                <a:solidFill>
                  <a:srgbClr val="000000"/>
                </a:solidFill>
                <a:latin typeface="+mn-ea"/>
              </a:rPr>
              <a:t>ブロック設置</a:t>
            </a:r>
            <a:r>
              <a:rPr lang="en-US" altLang="ja-JP" sz="800" b="1" u="sng" dirty="0" smtClean="0">
                <a:solidFill>
                  <a:srgbClr val="000000"/>
                </a:solidFill>
                <a:latin typeface="+mn-ea"/>
              </a:rPr>
              <a:t>)</a:t>
            </a:r>
            <a:r>
              <a:rPr kumimoji="1" lang="ja-JP" altLang="en-US" sz="800" b="1" u="sng" dirty="0" smtClean="0"/>
              <a:t>時の動作</a:t>
            </a:r>
            <a:endParaRPr kumimoji="1" lang="ja-JP" altLang="en-US" sz="800" b="1" u="sng" dirty="0"/>
          </a:p>
        </p:txBody>
      </p:sp>
      <p:sp>
        <p:nvSpPr>
          <p:cNvPr id="8" name="テキスト ボックス 7"/>
          <p:cNvSpPr txBox="1"/>
          <p:nvPr/>
        </p:nvSpPr>
        <p:spPr>
          <a:xfrm>
            <a:off x="5885442" y="4375288"/>
            <a:ext cx="1588897" cy="584775"/>
          </a:xfrm>
          <a:prstGeom prst="rect">
            <a:avLst/>
          </a:prstGeom>
          <a:noFill/>
        </p:spPr>
        <p:txBody>
          <a:bodyPr wrap="none" rtlCol="0">
            <a:spAutoFit/>
          </a:bodyPr>
          <a:lstStyle/>
          <a:p>
            <a:r>
              <a:rPr kumimoji="1" lang="ja-JP" altLang="en-US" sz="800" dirty="0" smtClean="0"/>
              <a:t>①後退</a:t>
            </a:r>
            <a:r>
              <a:rPr kumimoji="1" lang="en-US" altLang="ja-JP" sz="800" dirty="0" smtClean="0"/>
              <a:t>(</a:t>
            </a:r>
            <a:r>
              <a:rPr kumimoji="1" lang="ja-JP" altLang="en-US" sz="800" dirty="0" smtClean="0"/>
              <a:t>自己位置推定</a:t>
            </a:r>
            <a:r>
              <a:rPr kumimoji="1" lang="en-US" altLang="ja-JP" sz="800" dirty="0" smtClean="0"/>
              <a:t>)</a:t>
            </a:r>
          </a:p>
          <a:p>
            <a:r>
              <a:rPr kumimoji="1" lang="ja-JP" altLang="en-US" sz="800" dirty="0" smtClean="0"/>
              <a:t>②</a:t>
            </a:r>
            <a:r>
              <a:rPr kumimoji="1" lang="en-US" altLang="ja-JP" sz="800" dirty="0" smtClean="0"/>
              <a:t>180°</a:t>
            </a:r>
            <a:r>
              <a:rPr kumimoji="1" lang="ja-JP" altLang="en-US" sz="800" dirty="0" smtClean="0"/>
              <a:t>旋回</a:t>
            </a:r>
            <a:r>
              <a:rPr kumimoji="1" lang="en-US" altLang="ja-JP" sz="800" dirty="0" smtClean="0"/>
              <a:t>(</a:t>
            </a:r>
            <a:r>
              <a:rPr kumimoji="1" lang="ja-JP" altLang="en-US" sz="800" dirty="0" smtClean="0"/>
              <a:t>自己位置推定</a:t>
            </a:r>
            <a:r>
              <a:rPr kumimoji="1" lang="en-US" altLang="ja-JP" sz="800" dirty="0" smtClean="0"/>
              <a:t>)(*2)</a:t>
            </a:r>
          </a:p>
          <a:p>
            <a:r>
              <a:rPr kumimoji="1" lang="ja-JP" altLang="en-US" sz="800" dirty="0" smtClean="0"/>
              <a:t>③前進ライントレース</a:t>
            </a:r>
            <a:endParaRPr kumimoji="1" lang="en-US" altLang="ja-JP" sz="800" dirty="0" smtClean="0"/>
          </a:p>
          <a:p>
            <a:r>
              <a:rPr kumimoji="1" lang="ja-JP" altLang="en-US" sz="800" dirty="0" smtClean="0"/>
              <a:t>④置き場検知で動作終了</a:t>
            </a:r>
            <a:endParaRPr kumimoji="1" lang="ja-JP" altLang="en-US" sz="800" dirty="0"/>
          </a:p>
        </p:txBody>
      </p:sp>
      <p:sp>
        <p:nvSpPr>
          <p:cNvPr id="317" name="テキスト ボックス 316"/>
          <p:cNvSpPr txBox="1"/>
          <p:nvPr/>
        </p:nvSpPr>
        <p:spPr>
          <a:xfrm>
            <a:off x="3923319" y="4232835"/>
            <a:ext cx="1489922" cy="215444"/>
          </a:xfrm>
          <a:prstGeom prst="rect">
            <a:avLst/>
          </a:prstGeom>
          <a:noFill/>
        </p:spPr>
        <p:txBody>
          <a:bodyPr wrap="square" rtlCol="0">
            <a:spAutoFit/>
          </a:bodyPr>
          <a:lstStyle/>
          <a:p>
            <a:pPr algn="ctr"/>
            <a:r>
              <a:rPr lang="ja-JP" altLang="en-US" sz="800" b="1" u="sng" dirty="0">
                <a:solidFill>
                  <a:srgbClr val="000000"/>
                </a:solidFill>
                <a:latin typeface="+mn-ea"/>
              </a:rPr>
              <a:t>後退</a:t>
            </a:r>
            <a:r>
              <a:rPr lang="en-US" altLang="ja-JP" sz="800" b="1" u="sng" dirty="0">
                <a:solidFill>
                  <a:srgbClr val="000000"/>
                </a:solidFill>
                <a:latin typeface="+mn-ea"/>
              </a:rPr>
              <a:t>(</a:t>
            </a:r>
            <a:r>
              <a:rPr lang="ja-JP" altLang="en-US" sz="800" b="1" u="sng" dirty="0" smtClean="0">
                <a:solidFill>
                  <a:srgbClr val="000000"/>
                </a:solidFill>
                <a:latin typeface="+mn-ea"/>
              </a:rPr>
              <a:t>ブロック保有</a:t>
            </a:r>
            <a:r>
              <a:rPr lang="en-US" altLang="ja-JP" sz="800" b="1" u="sng" dirty="0" smtClean="0">
                <a:solidFill>
                  <a:srgbClr val="000000"/>
                </a:solidFill>
                <a:latin typeface="+mn-ea"/>
              </a:rPr>
              <a:t>)</a:t>
            </a:r>
            <a:r>
              <a:rPr kumimoji="1" lang="ja-JP" altLang="en-US" sz="800" b="1" u="sng" dirty="0" smtClean="0"/>
              <a:t>時の動作</a:t>
            </a:r>
            <a:endParaRPr kumimoji="1" lang="ja-JP" altLang="en-US" sz="800" b="1" u="sng" dirty="0"/>
          </a:p>
        </p:txBody>
      </p:sp>
      <p:grpSp>
        <p:nvGrpSpPr>
          <p:cNvPr id="15" name="グループ化 14"/>
          <p:cNvGrpSpPr/>
          <p:nvPr/>
        </p:nvGrpSpPr>
        <p:grpSpPr>
          <a:xfrm>
            <a:off x="5002900" y="4733275"/>
            <a:ext cx="721692" cy="487911"/>
            <a:chOff x="5009715" y="3159253"/>
            <a:chExt cx="721692" cy="487911"/>
          </a:xfrm>
        </p:grpSpPr>
        <p:grpSp>
          <p:nvGrpSpPr>
            <p:cNvPr id="14" name="グループ化 13"/>
            <p:cNvGrpSpPr/>
            <p:nvPr/>
          </p:nvGrpSpPr>
          <p:grpSpPr>
            <a:xfrm>
              <a:off x="5009715" y="3159253"/>
              <a:ext cx="721692" cy="282809"/>
              <a:chOff x="5009715" y="3159253"/>
              <a:chExt cx="721692" cy="282809"/>
            </a:xfrm>
          </p:grpSpPr>
          <p:grpSp>
            <p:nvGrpSpPr>
              <p:cNvPr id="12" name="グループ化 11"/>
              <p:cNvGrpSpPr/>
              <p:nvPr/>
            </p:nvGrpSpPr>
            <p:grpSpPr>
              <a:xfrm>
                <a:off x="5009715" y="3159253"/>
                <a:ext cx="721692" cy="257696"/>
                <a:chOff x="5009715" y="3159253"/>
                <a:chExt cx="721692" cy="257696"/>
              </a:xfrm>
            </p:grpSpPr>
            <p:sp>
              <p:nvSpPr>
                <p:cNvPr id="324" name="正方形/長方形 323"/>
                <p:cNvSpPr/>
                <p:nvPr/>
              </p:nvSpPr>
              <p:spPr>
                <a:xfrm flipH="1">
                  <a:off x="5009715" y="3264335"/>
                  <a:ext cx="511705" cy="534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112401" rtl="0" eaLnBrk="1" latinLnBrk="0" hangingPunct="1">
                    <a:defRPr kumimoji="1" sz="2190" kern="1200">
                      <a:solidFill>
                        <a:schemeClr val="lt1"/>
                      </a:solidFill>
                      <a:latin typeface="+mn-lt"/>
                      <a:ea typeface="+mn-ea"/>
                      <a:cs typeface="+mn-cs"/>
                    </a:defRPr>
                  </a:lvl1pPr>
                  <a:lvl2pPr marL="556201" algn="l" defTabSz="1112401" rtl="0" eaLnBrk="1" latinLnBrk="0" hangingPunct="1">
                    <a:defRPr kumimoji="1" sz="2190" kern="1200">
                      <a:solidFill>
                        <a:schemeClr val="lt1"/>
                      </a:solidFill>
                      <a:latin typeface="+mn-lt"/>
                      <a:ea typeface="+mn-ea"/>
                      <a:cs typeface="+mn-cs"/>
                    </a:defRPr>
                  </a:lvl2pPr>
                  <a:lvl3pPr marL="1112401" algn="l" defTabSz="1112401" rtl="0" eaLnBrk="1" latinLnBrk="0" hangingPunct="1">
                    <a:defRPr kumimoji="1" sz="2190" kern="1200">
                      <a:solidFill>
                        <a:schemeClr val="lt1"/>
                      </a:solidFill>
                      <a:latin typeface="+mn-lt"/>
                      <a:ea typeface="+mn-ea"/>
                      <a:cs typeface="+mn-cs"/>
                    </a:defRPr>
                  </a:lvl3pPr>
                  <a:lvl4pPr marL="1668603" algn="l" defTabSz="1112401" rtl="0" eaLnBrk="1" latinLnBrk="0" hangingPunct="1">
                    <a:defRPr kumimoji="1" sz="2190" kern="1200">
                      <a:solidFill>
                        <a:schemeClr val="lt1"/>
                      </a:solidFill>
                      <a:latin typeface="+mn-lt"/>
                      <a:ea typeface="+mn-ea"/>
                      <a:cs typeface="+mn-cs"/>
                    </a:defRPr>
                  </a:lvl4pPr>
                  <a:lvl5pPr marL="2224804" algn="l" defTabSz="1112401" rtl="0" eaLnBrk="1" latinLnBrk="0" hangingPunct="1">
                    <a:defRPr kumimoji="1" sz="2190" kern="1200">
                      <a:solidFill>
                        <a:schemeClr val="lt1"/>
                      </a:solidFill>
                      <a:latin typeface="+mn-lt"/>
                      <a:ea typeface="+mn-ea"/>
                      <a:cs typeface="+mn-cs"/>
                    </a:defRPr>
                  </a:lvl5pPr>
                  <a:lvl6pPr marL="2781005" algn="l" defTabSz="1112401" rtl="0" eaLnBrk="1" latinLnBrk="0" hangingPunct="1">
                    <a:defRPr kumimoji="1" sz="2190" kern="1200">
                      <a:solidFill>
                        <a:schemeClr val="lt1"/>
                      </a:solidFill>
                      <a:latin typeface="+mn-lt"/>
                      <a:ea typeface="+mn-ea"/>
                      <a:cs typeface="+mn-cs"/>
                    </a:defRPr>
                  </a:lvl6pPr>
                  <a:lvl7pPr marL="3337205" algn="l" defTabSz="1112401" rtl="0" eaLnBrk="1" latinLnBrk="0" hangingPunct="1">
                    <a:defRPr kumimoji="1" sz="2190" kern="1200">
                      <a:solidFill>
                        <a:schemeClr val="lt1"/>
                      </a:solidFill>
                      <a:latin typeface="+mn-lt"/>
                      <a:ea typeface="+mn-ea"/>
                      <a:cs typeface="+mn-cs"/>
                    </a:defRPr>
                  </a:lvl7pPr>
                  <a:lvl8pPr marL="3893406" algn="l" defTabSz="1112401" rtl="0" eaLnBrk="1" latinLnBrk="0" hangingPunct="1">
                    <a:defRPr kumimoji="1" sz="2190" kern="1200">
                      <a:solidFill>
                        <a:schemeClr val="lt1"/>
                      </a:solidFill>
                      <a:latin typeface="+mn-lt"/>
                      <a:ea typeface="+mn-ea"/>
                      <a:cs typeface="+mn-cs"/>
                    </a:defRPr>
                  </a:lvl8pPr>
                  <a:lvl9pPr marL="4449608" algn="l" defTabSz="1112401" rtl="0" eaLnBrk="1" latinLnBrk="0" hangingPunct="1">
                    <a:defRPr kumimoji="1" sz="2190" kern="1200">
                      <a:solidFill>
                        <a:schemeClr val="lt1"/>
                      </a:solidFill>
                      <a:latin typeface="+mn-lt"/>
                      <a:ea typeface="+mn-ea"/>
                      <a:cs typeface="+mn-cs"/>
                    </a:defRPr>
                  </a:lvl9pPr>
                </a:lstStyle>
                <a:p>
                  <a:pPr algn="ctr"/>
                  <a:endParaRPr kumimoji="1" lang="ja-JP" altLang="en-US"/>
                </a:p>
              </p:txBody>
            </p:sp>
            <p:sp>
              <p:nvSpPr>
                <p:cNvPr id="326" name="ドーナツ 325"/>
                <p:cNvSpPr/>
                <p:nvPr/>
              </p:nvSpPr>
              <p:spPr>
                <a:xfrm flipH="1">
                  <a:off x="5476773" y="3159253"/>
                  <a:ext cx="254634" cy="257696"/>
                </a:xfrm>
                <a:prstGeom prst="donut">
                  <a:avLst>
                    <a:gd name="adj" fmla="val 2322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112401" rtl="0" eaLnBrk="1" latinLnBrk="0" hangingPunct="1">
                    <a:defRPr kumimoji="1" sz="2190" kern="1200">
                      <a:solidFill>
                        <a:schemeClr val="lt1"/>
                      </a:solidFill>
                      <a:latin typeface="+mn-lt"/>
                      <a:ea typeface="+mn-ea"/>
                      <a:cs typeface="+mn-cs"/>
                    </a:defRPr>
                  </a:lvl1pPr>
                  <a:lvl2pPr marL="556201" algn="l" defTabSz="1112401" rtl="0" eaLnBrk="1" latinLnBrk="0" hangingPunct="1">
                    <a:defRPr kumimoji="1" sz="2190" kern="1200">
                      <a:solidFill>
                        <a:schemeClr val="lt1"/>
                      </a:solidFill>
                      <a:latin typeface="+mn-lt"/>
                      <a:ea typeface="+mn-ea"/>
                      <a:cs typeface="+mn-cs"/>
                    </a:defRPr>
                  </a:lvl2pPr>
                  <a:lvl3pPr marL="1112401" algn="l" defTabSz="1112401" rtl="0" eaLnBrk="1" latinLnBrk="0" hangingPunct="1">
                    <a:defRPr kumimoji="1" sz="2190" kern="1200">
                      <a:solidFill>
                        <a:schemeClr val="lt1"/>
                      </a:solidFill>
                      <a:latin typeface="+mn-lt"/>
                      <a:ea typeface="+mn-ea"/>
                      <a:cs typeface="+mn-cs"/>
                    </a:defRPr>
                  </a:lvl3pPr>
                  <a:lvl4pPr marL="1668603" algn="l" defTabSz="1112401" rtl="0" eaLnBrk="1" latinLnBrk="0" hangingPunct="1">
                    <a:defRPr kumimoji="1" sz="2190" kern="1200">
                      <a:solidFill>
                        <a:schemeClr val="lt1"/>
                      </a:solidFill>
                      <a:latin typeface="+mn-lt"/>
                      <a:ea typeface="+mn-ea"/>
                      <a:cs typeface="+mn-cs"/>
                    </a:defRPr>
                  </a:lvl4pPr>
                  <a:lvl5pPr marL="2224804" algn="l" defTabSz="1112401" rtl="0" eaLnBrk="1" latinLnBrk="0" hangingPunct="1">
                    <a:defRPr kumimoji="1" sz="2190" kern="1200">
                      <a:solidFill>
                        <a:schemeClr val="lt1"/>
                      </a:solidFill>
                      <a:latin typeface="+mn-lt"/>
                      <a:ea typeface="+mn-ea"/>
                      <a:cs typeface="+mn-cs"/>
                    </a:defRPr>
                  </a:lvl5pPr>
                  <a:lvl6pPr marL="2781005" algn="l" defTabSz="1112401" rtl="0" eaLnBrk="1" latinLnBrk="0" hangingPunct="1">
                    <a:defRPr kumimoji="1" sz="2190" kern="1200">
                      <a:solidFill>
                        <a:schemeClr val="lt1"/>
                      </a:solidFill>
                      <a:latin typeface="+mn-lt"/>
                      <a:ea typeface="+mn-ea"/>
                      <a:cs typeface="+mn-cs"/>
                    </a:defRPr>
                  </a:lvl6pPr>
                  <a:lvl7pPr marL="3337205" algn="l" defTabSz="1112401" rtl="0" eaLnBrk="1" latinLnBrk="0" hangingPunct="1">
                    <a:defRPr kumimoji="1" sz="2190" kern="1200">
                      <a:solidFill>
                        <a:schemeClr val="lt1"/>
                      </a:solidFill>
                      <a:latin typeface="+mn-lt"/>
                      <a:ea typeface="+mn-ea"/>
                      <a:cs typeface="+mn-cs"/>
                    </a:defRPr>
                  </a:lvl7pPr>
                  <a:lvl8pPr marL="3893406" algn="l" defTabSz="1112401" rtl="0" eaLnBrk="1" latinLnBrk="0" hangingPunct="1">
                    <a:defRPr kumimoji="1" sz="2190" kern="1200">
                      <a:solidFill>
                        <a:schemeClr val="lt1"/>
                      </a:solidFill>
                      <a:latin typeface="+mn-lt"/>
                      <a:ea typeface="+mn-ea"/>
                      <a:cs typeface="+mn-cs"/>
                    </a:defRPr>
                  </a:lvl8pPr>
                  <a:lvl9pPr marL="4449608" algn="l" defTabSz="1112401" rtl="0" eaLnBrk="1" latinLnBrk="0" hangingPunct="1">
                    <a:defRPr kumimoji="1" sz="2190" kern="1200">
                      <a:solidFill>
                        <a:schemeClr val="lt1"/>
                      </a:solidFill>
                      <a:latin typeface="+mn-lt"/>
                      <a:ea typeface="+mn-ea"/>
                      <a:cs typeface="+mn-cs"/>
                    </a:defRPr>
                  </a:lvl9pPr>
                </a:lstStyle>
                <a:p>
                  <a:pPr algn="ctr"/>
                  <a:endParaRPr kumimoji="1" lang="ja-JP" altLang="en-US">
                    <a:solidFill>
                      <a:schemeClr val="tx1"/>
                    </a:solidFill>
                  </a:endParaRPr>
                </a:p>
              </p:txBody>
            </p:sp>
          </p:grpSp>
          <p:grpSp>
            <p:nvGrpSpPr>
              <p:cNvPr id="313" name="グループ化 312"/>
              <p:cNvGrpSpPr/>
              <p:nvPr/>
            </p:nvGrpSpPr>
            <p:grpSpPr>
              <a:xfrm>
                <a:off x="5240713" y="3162520"/>
                <a:ext cx="405071" cy="241609"/>
                <a:chOff x="8106384" y="2678270"/>
                <a:chExt cx="1563760" cy="1008312"/>
              </a:xfrm>
            </p:grpSpPr>
            <p:grpSp>
              <p:nvGrpSpPr>
                <p:cNvPr id="318" name="グループ化 317"/>
                <p:cNvGrpSpPr/>
                <p:nvPr/>
              </p:nvGrpSpPr>
              <p:grpSpPr>
                <a:xfrm>
                  <a:off x="8106384" y="2678270"/>
                  <a:ext cx="1563760" cy="1008312"/>
                  <a:chOff x="5926880" y="4290311"/>
                  <a:chExt cx="1563760" cy="1008312"/>
                </a:xfrm>
              </p:grpSpPr>
              <p:pic>
                <p:nvPicPr>
                  <p:cNvPr id="320" name="図 319"/>
                  <p:cNvPicPr>
                    <a:picLocks noChangeAspect="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23465" t="1607" r="22526" b="2375"/>
                  <a:stretch/>
                </p:blipFill>
                <p:spPr>
                  <a:xfrm rot="16200000">
                    <a:off x="6204604" y="4012587"/>
                    <a:ext cx="1008312" cy="1563759"/>
                  </a:xfrm>
                  <a:prstGeom prst="rect">
                    <a:avLst/>
                  </a:prstGeom>
                </p:spPr>
              </p:pic>
              <p:sp>
                <p:nvSpPr>
                  <p:cNvPr id="321" name="正方形/長方形 320"/>
                  <p:cNvSpPr/>
                  <p:nvPr/>
                </p:nvSpPr>
                <p:spPr>
                  <a:xfrm>
                    <a:off x="7070215" y="4663106"/>
                    <a:ext cx="420425" cy="275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19" name="図 318"/>
                <p:cNvPicPr>
                  <a:picLocks noChangeAspect="1"/>
                </p:cNvPicPr>
                <p:nvPr/>
              </p:nvPicPr>
              <p:blipFill>
                <a:blip r:embed="rId15">
                  <a:clrChange>
                    <a:clrFrom>
                      <a:srgbClr val="FFFFFF"/>
                    </a:clrFrom>
                    <a:clrTo>
                      <a:srgbClr val="FFFFFF">
                        <a:alpha val="0"/>
                      </a:srgbClr>
                    </a:clrTo>
                  </a:clrChange>
                </a:blip>
                <a:stretch>
                  <a:fillRect/>
                </a:stretch>
              </p:blipFill>
              <p:spPr>
                <a:xfrm>
                  <a:off x="9208760" y="2876731"/>
                  <a:ext cx="449809" cy="489091"/>
                </a:xfrm>
                <a:prstGeom prst="rect">
                  <a:avLst/>
                </a:prstGeom>
              </p:spPr>
            </p:pic>
          </p:grpSp>
          <p:sp>
            <p:nvSpPr>
              <p:cNvPr id="328" name="円弧 327"/>
              <p:cNvSpPr/>
              <p:nvPr/>
            </p:nvSpPr>
            <p:spPr>
              <a:xfrm rot="12122811" flipH="1">
                <a:off x="5415383" y="3259950"/>
                <a:ext cx="187427" cy="182112"/>
              </a:xfrm>
              <a:prstGeom prst="arc">
                <a:avLst>
                  <a:gd name="adj1" fmla="val 14383187"/>
                  <a:gd name="adj2" fmla="val 540000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29" name="円弧 328"/>
            <p:cNvSpPr/>
            <p:nvPr/>
          </p:nvSpPr>
          <p:spPr>
            <a:xfrm rot="3894144" flipH="1" flipV="1">
              <a:off x="5132753" y="3325347"/>
              <a:ext cx="329198" cy="314435"/>
            </a:xfrm>
            <a:prstGeom prst="arc">
              <a:avLst>
                <a:gd name="adj1" fmla="val 451566"/>
                <a:gd name="adj2" fmla="val 5400000"/>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3" name="テキスト ボックス 22"/>
          <p:cNvSpPr txBox="1"/>
          <p:nvPr/>
        </p:nvSpPr>
        <p:spPr>
          <a:xfrm>
            <a:off x="4032049" y="4384502"/>
            <a:ext cx="1835759" cy="338554"/>
          </a:xfrm>
          <a:prstGeom prst="rect">
            <a:avLst/>
          </a:prstGeom>
          <a:noFill/>
        </p:spPr>
        <p:txBody>
          <a:bodyPr wrap="none" rtlCol="0">
            <a:spAutoFit/>
          </a:bodyPr>
          <a:lstStyle/>
          <a:p>
            <a:r>
              <a:rPr kumimoji="1" lang="ja-JP" altLang="en-US" sz="800" dirty="0" smtClean="0"/>
              <a:t>①置き場を検知したら</a:t>
            </a:r>
            <a:r>
              <a:rPr kumimoji="1" lang="en-US" altLang="ja-JP" sz="800" dirty="0" smtClean="0"/>
              <a:t>180°</a:t>
            </a:r>
            <a:r>
              <a:rPr kumimoji="1" lang="ja-JP" altLang="en-US" sz="800" dirty="0" smtClean="0"/>
              <a:t>旋回</a:t>
            </a:r>
            <a:r>
              <a:rPr kumimoji="1" lang="en-US" altLang="ja-JP" sz="800" dirty="0" smtClean="0"/>
              <a:t>(*1)</a:t>
            </a:r>
          </a:p>
          <a:p>
            <a:r>
              <a:rPr kumimoji="1" lang="ja-JP" altLang="en-US" sz="800" dirty="0" smtClean="0"/>
              <a:t>②ライン検知で動作終了</a:t>
            </a:r>
            <a:endParaRPr kumimoji="1" lang="en-US" altLang="ja-JP" sz="800" dirty="0" smtClean="0"/>
          </a:p>
        </p:txBody>
      </p:sp>
      <p:sp>
        <p:nvSpPr>
          <p:cNvPr id="51" name="正方形/長方形 50"/>
          <p:cNvSpPr/>
          <p:nvPr/>
        </p:nvSpPr>
        <p:spPr>
          <a:xfrm>
            <a:off x="3955840" y="5093651"/>
            <a:ext cx="2066461" cy="584775"/>
          </a:xfrm>
          <a:prstGeom prst="rect">
            <a:avLst/>
          </a:prstGeom>
        </p:spPr>
        <p:txBody>
          <a:bodyPr wrap="square">
            <a:spAutoFit/>
          </a:bodyPr>
          <a:lstStyle/>
          <a:p>
            <a:r>
              <a:rPr kumimoji="1" lang="en-US" altLang="ja-JP" sz="800" dirty="0"/>
              <a:t>(*1):</a:t>
            </a:r>
            <a:r>
              <a:rPr kumimoji="1" lang="ja-JP" altLang="en-US" sz="800" dirty="0"/>
              <a:t>右タイヤ出力</a:t>
            </a:r>
            <a:r>
              <a:rPr kumimoji="1" lang="en-US" altLang="ja-JP" sz="800" dirty="0" smtClean="0"/>
              <a:t>=(-1.5)×</a:t>
            </a:r>
            <a:r>
              <a:rPr kumimoji="1" lang="ja-JP" altLang="en-US" sz="800" dirty="0"/>
              <a:t>左タイヤ出力</a:t>
            </a:r>
            <a:endParaRPr kumimoji="1" lang="en-US" altLang="ja-JP" sz="800" dirty="0"/>
          </a:p>
          <a:p>
            <a:r>
              <a:rPr kumimoji="1" lang="en-US" altLang="ja-JP" sz="800" dirty="0"/>
              <a:t>      </a:t>
            </a:r>
            <a:r>
              <a:rPr kumimoji="1" lang="ja-JP" altLang="en-US" sz="800" dirty="0"/>
              <a:t>⇒</a:t>
            </a:r>
            <a:r>
              <a:rPr kumimoji="1" lang="en-US" altLang="ja-JP" sz="800" dirty="0"/>
              <a:t>CB</a:t>
            </a:r>
            <a:r>
              <a:rPr kumimoji="1" lang="ja-JP" altLang="en-US" sz="800" dirty="0"/>
              <a:t>を落とさず旋回するため。</a:t>
            </a:r>
            <a:endParaRPr kumimoji="1" lang="en-US" altLang="ja-JP" sz="800" dirty="0"/>
          </a:p>
          <a:p>
            <a:r>
              <a:rPr kumimoji="1" lang="en-US" altLang="ja-JP" sz="800" dirty="0"/>
              <a:t>(*2):</a:t>
            </a:r>
            <a:r>
              <a:rPr kumimoji="1" lang="ja-JP" altLang="en-US" sz="800" dirty="0"/>
              <a:t>右タイヤ出力</a:t>
            </a:r>
            <a:r>
              <a:rPr kumimoji="1" lang="en-US" altLang="ja-JP" sz="800" dirty="0"/>
              <a:t>=(-1)×</a:t>
            </a:r>
            <a:r>
              <a:rPr kumimoji="1" lang="ja-JP" altLang="en-US" sz="800" dirty="0"/>
              <a:t>左タイヤ出力</a:t>
            </a:r>
            <a:endParaRPr kumimoji="1" lang="en-US" altLang="ja-JP" sz="800" dirty="0"/>
          </a:p>
          <a:p>
            <a:r>
              <a:rPr kumimoji="1" lang="ja-JP" altLang="en-US" sz="800" dirty="0"/>
              <a:t>　  ⇒その場で素早く旋回するため。</a:t>
            </a:r>
            <a:endParaRPr kumimoji="1" lang="en-US" altLang="ja-JP" sz="800" dirty="0"/>
          </a:p>
        </p:txBody>
      </p:sp>
      <p:sp>
        <p:nvSpPr>
          <p:cNvPr id="361" name="正方形/長方形 360"/>
          <p:cNvSpPr/>
          <p:nvPr/>
        </p:nvSpPr>
        <p:spPr>
          <a:xfrm>
            <a:off x="2287" y="2837291"/>
            <a:ext cx="1527660" cy="1412118"/>
          </a:xfrm>
          <a:prstGeom prst="rect">
            <a:avLst/>
          </a:prstGeom>
          <a:solidFill>
            <a:schemeClr val="bg1"/>
          </a:solid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60" name="正方形/長方形 359"/>
          <p:cNvSpPr/>
          <p:nvPr/>
        </p:nvSpPr>
        <p:spPr>
          <a:xfrm>
            <a:off x="23650" y="2780346"/>
            <a:ext cx="1497559" cy="208455"/>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06" name="テキスト ボックス 105"/>
          <p:cNvSpPr txBox="1"/>
          <p:nvPr/>
        </p:nvSpPr>
        <p:spPr>
          <a:xfrm>
            <a:off x="-44864" y="855646"/>
            <a:ext cx="1475872" cy="2031325"/>
          </a:xfrm>
          <a:prstGeom prst="rect">
            <a:avLst/>
          </a:prstGeom>
          <a:noFill/>
        </p:spPr>
        <p:txBody>
          <a:bodyPr wrap="square" rtlCol="0">
            <a:spAutoFit/>
          </a:bodyPr>
          <a:lstStyle/>
          <a:p>
            <a:r>
              <a:rPr kumimoji="1" lang="ja-JP" altLang="en-US" sz="700" dirty="0" smtClean="0"/>
              <a:t>ブロック並べ攻略に必要な構成要素をオブジェクト図及びクラス図を用いて抽出した。最初にブロック並べゲームの規約から、ゲームに関係するオブジェクト</a:t>
            </a:r>
            <a:r>
              <a:rPr kumimoji="1" lang="en-US" altLang="ja-JP" sz="700" dirty="0" smtClean="0"/>
              <a:t>(</a:t>
            </a:r>
            <a:r>
              <a:rPr kumimoji="1" lang="ja-JP" altLang="en-US" sz="700" dirty="0" smtClean="0"/>
              <a:t>実</a:t>
            </a:r>
            <a:r>
              <a:rPr kumimoji="1" lang="ja-JP" altLang="en-US" sz="700" dirty="0"/>
              <a:t>体</a:t>
            </a:r>
            <a:r>
              <a:rPr kumimoji="1" lang="en-US" altLang="ja-JP" sz="700" dirty="0" smtClean="0"/>
              <a:t>)</a:t>
            </a:r>
            <a:r>
              <a:rPr kumimoji="1" lang="ja-JP" altLang="en-US" sz="700" dirty="0" err="1" smtClean="0"/>
              <a:t>の抽</a:t>
            </a:r>
            <a:r>
              <a:rPr kumimoji="1" lang="ja-JP" altLang="en-US" sz="700" dirty="0" smtClean="0"/>
              <a:t>出を行った。次にブロックの配置をオブジェクト図でモデル化し、ブロックと置き場の関係を抽出した。本ゲームはカラーブロックとカラーブロック置き場との関係</a:t>
            </a:r>
            <a:r>
              <a:rPr kumimoji="1" lang="en-US" altLang="ja-JP" sz="700" dirty="0" smtClean="0"/>
              <a:t>(CB</a:t>
            </a:r>
            <a:r>
              <a:rPr kumimoji="1" lang="ja-JP" altLang="en-US" sz="700" dirty="0" smtClean="0"/>
              <a:t>有効移動や</a:t>
            </a:r>
            <a:r>
              <a:rPr kumimoji="1" lang="en-US" altLang="ja-JP" sz="700" dirty="0" smtClean="0"/>
              <a:t>PS</a:t>
            </a:r>
            <a:r>
              <a:rPr kumimoji="1" lang="ja-JP" altLang="en-US" sz="700" dirty="0" smtClean="0"/>
              <a:t>設置</a:t>
            </a:r>
            <a:r>
              <a:rPr kumimoji="1" lang="en-US" altLang="ja-JP" sz="700" dirty="0" smtClean="0"/>
              <a:t>)</a:t>
            </a:r>
            <a:r>
              <a:rPr kumimoji="1" lang="ja-JP" altLang="en-US" sz="700" dirty="0" smtClean="0"/>
              <a:t>が獲得ボーナスに影響することが分かった。</a:t>
            </a:r>
            <a:endParaRPr kumimoji="1" lang="en-US" altLang="ja-JP" sz="700" dirty="0" smtClean="0"/>
          </a:p>
          <a:p>
            <a:r>
              <a:rPr kumimoji="1" lang="ja-JP" altLang="en-US" sz="700" dirty="0" smtClean="0"/>
              <a:t>本分析モデルではブロック並べの経路生成部分</a:t>
            </a:r>
            <a:r>
              <a:rPr kumimoji="1" lang="en-US" altLang="ja-JP" sz="700" dirty="0" smtClean="0"/>
              <a:t>(</a:t>
            </a:r>
            <a:r>
              <a:rPr kumimoji="1" lang="ja-JP" altLang="en-US" sz="700" dirty="0" smtClean="0"/>
              <a:t>ユースケース記述</a:t>
            </a:r>
            <a:r>
              <a:rPr kumimoji="1" lang="en-US" altLang="ja-JP" sz="700" dirty="0" smtClean="0"/>
              <a:t>11)</a:t>
            </a:r>
            <a:r>
              <a:rPr kumimoji="1" lang="ja-JP" altLang="en-US" sz="700" dirty="0" smtClean="0"/>
              <a:t>をスコープとし、ブロックの位置や色を識別した後の</a:t>
            </a:r>
            <a:r>
              <a:rPr kumimoji="1" lang="ja-JP" altLang="en-US" sz="700" b="1" u="sng" dirty="0" smtClean="0"/>
              <a:t>経路生成</a:t>
            </a:r>
            <a:r>
              <a:rPr kumimoji="1" lang="ja-JP" altLang="en-US" sz="700" dirty="0" smtClean="0"/>
              <a:t>方法に関する記述を行う。</a:t>
            </a:r>
            <a:endParaRPr kumimoji="1" lang="en-US" altLang="ja-JP" sz="700" dirty="0" smtClean="0"/>
          </a:p>
        </p:txBody>
      </p:sp>
      <p:sp>
        <p:nvSpPr>
          <p:cNvPr id="599" name="テキスト ボックス 598"/>
          <p:cNvSpPr txBox="1"/>
          <p:nvPr/>
        </p:nvSpPr>
        <p:spPr>
          <a:xfrm>
            <a:off x="1463786" y="2305925"/>
            <a:ext cx="1653582" cy="523220"/>
          </a:xfrm>
          <a:prstGeom prst="rect">
            <a:avLst/>
          </a:prstGeom>
          <a:noFill/>
        </p:spPr>
        <p:txBody>
          <a:bodyPr wrap="square" rtlCol="0">
            <a:spAutoFit/>
          </a:bodyPr>
          <a:lstStyle/>
          <a:p>
            <a:r>
              <a:rPr kumimoji="1" lang="ja-JP" altLang="en-US" sz="700" dirty="0" smtClean="0"/>
              <a:t>この生成経路はゲーム攻略開始位置からブロックを複数個有効移動し、駐車開始位置で駐車場方向を向くまでの経路</a:t>
            </a:r>
            <a:r>
              <a:rPr kumimoji="1" lang="en-US" altLang="ja-JP" sz="700" dirty="0" smtClean="0"/>
              <a:t>(</a:t>
            </a:r>
            <a:r>
              <a:rPr kumimoji="1" lang="ja-JP" altLang="en-US" sz="700" dirty="0" smtClean="0"/>
              <a:t>右下図参照</a:t>
            </a:r>
            <a:r>
              <a:rPr kumimoji="1" lang="en-US" altLang="ja-JP" sz="700" dirty="0" smtClean="0"/>
              <a:t>)</a:t>
            </a:r>
            <a:r>
              <a:rPr kumimoji="1" lang="ja-JP" altLang="en-US" sz="700" dirty="0" smtClean="0"/>
              <a:t>と定義する。</a:t>
            </a:r>
            <a:endParaRPr kumimoji="1" lang="en-US" altLang="ja-JP" sz="700" dirty="0" smtClean="0"/>
          </a:p>
        </p:txBody>
      </p:sp>
      <p:pic>
        <p:nvPicPr>
          <p:cNvPr id="39" name="図 38"/>
          <p:cNvPicPr>
            <a:picLocks noChangeAspect="1"/>
          </p:cNvPicPr>
          <p:nvPr/>
        </p:nvPicPr>
        <p:blipFill rotWithShape="1">
          <a:blip r:embed="rId16"/>
          <a:srcRect l="19419" r="20406"/>
          <a:stretch/>
        </p:blipFill>
        <p:spPr>
          <a:xfrm>
            <a:off x="134173" y="2829900"/>
            <a:ext cx="1286177" cy="1333323"/>
          </a:xfrm>
          <a:prstGeom prst="rect">
            <a:avLst/>
          </a:prstGeom>
        </p:spPr>
      </p:pic>
      <p:sp>
        <p:nvSpPr>
          <p:cNvPr id="367" name="テキスト ボックス 366"/>
          <p:cNvSpPr txBox="1"/>
          <p:nvPr/>
        </p:nvSpPr>
        <p:spPr>
          <a:xfrm>
            <a:off x="118902" y="4100487"/>
            <a:ext cx="1294429" cy="200055"/>
          </a:xfrm>
          <a:prstGeom prst="rect">
            <a:avLst/>
          </a:prstGeom>
          <a:noFill/>
        </p:spPr>
        <p:txBody>
          <a:bodyPr wrap="square" rtlCol="0">
            <a:spAutoFit/>
          </a:bodyPr>
          <a:lstStyle/>
          <a:p>
            <a:pPr algn="ctr"/>
            <a:r>
              <a:rPr kumimoji="1" lang="ja-JP" altLang="en-US" sz="700" dirty="0" smtClean="0"/>
              <a:t>生成</a:t>
            </a:r>
            <a:r>
              <a:rPr kumimoji="1" lang="ja-JP" altLang="en-US" sz="700" dirty="0"/>
              <a:t>経路</a:t>
            </a:r>
            <a:r>
              <a:rPr kumimoji="1" lang="ja-JP" altLang="en-US" sz="700" dirty="0" smtClean="0"/>
              <a:t>の内訳図</a:t>
            </a:r>
            <a:endParaRPr kumimoji="1" lang="en-US" altLang="ja-JP" sz="700" dirty="0"/>
          </a:p>
        </p:txBody>
      </p:sp>
      <p:pic>
        <p:nvPicPr>
          <p:cNvPr id="44" name="図 43"/>
          <p:cNvPicPr>
            <a:picLocks noChangeAspect="1"/>
          </p:cNvPicPr>
          <p:nvPr/>
        </p:nvPicPr>
        <p:blipFill>
          <a:blip r:embed="rId17"/>
          <a:stretch>
            <a:fillRect/>
          </a:stretch>
        </p:blipFill>
        <p:spPr>
          <a:xfrm>
            <a:off x="6622985" y="5962656"/>
            <a:ext cx="2460616" cy="2124158"/>
          </a:xfrm>
          <a:prstGeom prst="rect">
            <a:avLst/>
          </a:prstGeom>
        </p:spPr>
      </p:pic>
      <p:sp>
        <p:nvSpPr>
          <p:cNvPr id="46" name="テキスト ボックス 45"/>
          <p:cNvSpPr txBox="1"/>
          <p:nvPr/>
        </p:nvSpPr>
        <p:spPr>
          <a:xfrm>
            <a:off x="8266322" y="5706034"/>
            <a:ext cx="1712907" cy="584775"/>
          </a:xfrm>
          <a:prstGeom prst="rect">
            <a:avLst/>
          </a:prstGeom>
          <a:noFill/>
        </p:spPr>
        <p:txBody>
          <a:bodyPr wrap="square" rtlCol="0">
            <a:spAutoFit/>
          </a:bodyPr>
          <a:lstStyle/>
          <a:p>
            <a:r>
              <a:rPr kumimoji="1" lang="ja-JP" altLang="en-US" sz="800" dirty="0" smtClean="0"/>
              <a:t>右図にゲーム攻略全体の振る舞いモデルを明記する。</a:t>
            </a:r>
            <a:r>
              <a:rPr kumimoji="1" lang="en-US" altLang="ja-JP" sz="800" dirty="0" smtClean="0"/>
              <a:t>CB</a:t>
            </a:r>
            <a:r>
              <a:rPr kumimoji="1" lang="ja-JP" altLang="en-US" sz="800" dirty="0" smtClean="0"/>
              <a:t>移動の経路生成は下記のコミュニケーションズで表現した。</a:t>
            </a:r>
            <a:endParaRPr kumimoji="1" lang="ja-JP" altLang="en-US" sz="800" dirty="0"/>
          </a:p>
        </p:txBody>
      </p:sp>
      <p:sp>
        <p:nvSpPr>
          <p:cNvPr id="731" name="テキスト ボックス 730"/>
          <p:cNvSpPr txBox="1"/>
          <p:nvPr/>
        </p:nvSpPr>
        <p:spPr>
          <a:xfrm>
            <a:off x="8418971" y="6209304"/>
            <a:ext cx="1402515" cy="707886"/>
          </a:xfrm>
          <a:prstGeom prst="rect">
            <a:avLst/>
          </a:prstGeom>
          <a:noFill/>
        </p:spPr>
        <p:txBody>
          <a:bodyPr wrap="square" rtlCol="0">
            <a:spAutoFit/>
          </a:bodyPr>
          <a:lstStyle/>
          <a:p>
            <a:r>
              <a:rPr kumimoji="1" lang="ja-JP" altLang="en-US" sz="800" dirty="0" smtClean="0"/>
              <a:t>駐車開始位置までの経路は終点を</a:t>
            </a:r>
            <a:r>
              <a:rPr kumimoji="1" lang="en-US" altLang="ja-JP" sz="800" dirty="0" smtClean="0"/>
              <a:t>CB</a:t>
            </a:r>
            <a:r>
              <a:rPr kumimoji="1" lang="ja-JP" altLang="en-US" sz="800" dirty="0" smtClean="0"/>
              <a:t>置き場</a:t>
            </a:r>
            <a:r>
              <a:rPr kumimoji="1" lang="en-US" altLang="ja-JP" sz="800" dirty="0" smtClean="0"/>
              <a:t>11</a:t>
            </a:r>
            <a:r>
              <a:rPr kumimoji="1" lang="ja-JP" altLang="en-US" sz="800" dirty="0" smtClean="0"/>
              <a:t>に固定している点が異なり、主に</a:t>
            </a:r>
            <a:r>
              <a:rPr kumimoji="1" lang="en-US" altLang="ja-JP" sz="800" dirty="0" smtClean="0"/>
              <a:t>CB</a:t>
            </a:r>
            <a:r>
              <a:rPr kumimoji="1" lang="ja-JP" altLang="en-US" sz="800" dirty="0" smtClean="0"/>
              <a:t>移動と同様の振る舞いである。</a:t>
            </a:r>
            <a:endParaRPr kumimoji="1" lang="ja-JP" altLang="en-US" sz="800" dirty="0"/>
          </a:p>
        </p:txBody>
      </p:sp>
      <p:pic>
        <p:nvPicPr>
          <p:cNvPr id="32" name="図 31"/>
          <p:cNvPicPr>
            <a:picLocks noChangeAspect="1"/>
          </p:cNvPicPr>
          <p:nvPr/>
        </p:nvPicPr>
        <p:blipFill>
          <a:blip r:embed="rId18"/>
          <a:stretch>
            <a:fillRect/>
          </a:stretch>
        </p:blipFill>
        <p:spPr>
          <a:xfrm>
            <a:off x="10986495" y="2810127"/>
            <a:ext cx="1521179" cy="2698421"/>
          </a:xfrm>
          <a:prstGeom prst="rect">
            <a:avLst/>
          </a:prstGeom>
        </p:spPr>
      </p:pic>
      <p:sp>
        <p:nvSpPr>
          <p:cNvPr id="732" name="正方形/長方形 731"/>
          <p:cNvSpPr/>
          <p:nvPr/>
        </p:nvSpPr>
        <p:spPr>
          <a:xfrm>
            <a:off x="11318080" y="50442"/>
            <a:ext cx="1410066" cy="523220"/>
          </a:xfrm>
          <a:prstGeom prst="rect">
            <a:avLst/>
          </a:prstGeom>
        </p:spPr>
        <p:txBody>
          <a:bodyPr wrap="none">
            <a:spAutoFit/>
          </a:bodyPr>
          <a:lstStyle/>
          <a:p>
            <a:pPr lvl="0" defTabSz="1279525" fontAlgn="base">
              <a:spcBef>
                <a:spcPct val="0"/>
              </a:spcBef>
              <a:spcAft>
                <a:spcPct val="0"/>
              </a:spcAft>
              <a:defRPr/>
            </a:pPr>
            <a:r>
              <a:rPr kumimoji="1" lang="en-US" altLang="ja-JP" sz="2800" i="1" dirty="0" err="1">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rPr>
              <a:t>SaW.A.T</a:t>
            </a:r>
            <a:endParaRPr kumimoji="1" lang="en-US" altLang="ja-JP" sz="2800" i="1" dirty="0">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endParaRPr>
          </a:p>
        </p:txBody>
      </p:sp>
      <p:sp>
        <p:nvSpPr>
          <p:cNvPr id="16" name="テキスト ボックス 15"/>
          <p:cNvSpPr txBox="1"/>
          <p:nvPr/>
        </p:nvSpPr>
        <p:spPr>
          <a:xfrm>
            <a:off x="9893046" y="7227810"/>
            <a:ext cx="1107996" cy="215444"/>
          </a:xfrm>
          <a:prstGeom prst="rect">
            <a:avLst/>
          </a:prstGeom>
          <a:noFill/>
        </p:spPr>
        <p:txBody>
          <a:bodyPr wrap="none" rtlCol="0">
            <a:spAutoFit/>
          </a:bodyPr>
          <a:lstStyle/>
          <a:p>
            <a:r>
              <a:rPr kumimoji="1" lang="ja-JP" altLang="en-US" sz="800" dirty="0" smtClean="0"/>
              <a:t>有効経路と中点番号</a:t>
            </a:r>
            <a:endParaRPr kumimoji="1" lang="ja-JP" altLang="en-US" sz="800" dirty="0"/>
          </a:p>
        </p:txBody>
      </p:sp>
    </p:spTree>
    <p:extLst>
      <p:ext uri="{BB962C8B-B14F-4D97-AF65-F5344CB8AC3E}">
        <p14:creationId xmlns:p14="http://schemas.microsoft.com/office/powerpoint/2010/main" val="895912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3"/>
          <a:stretch>
            <a:fillRect/>
          </a:stretch>
        </p:blipFill>
        <p:spPr>
          <a:xfrm>
            <a:off x="6564537" y="1845042"/>
            <a:ext cx="6244908" cy="7752978"/>
          </a:xfrm>
          <a:prstGeom prst="rect">
            <a:avLst/>
          </a:prstGeom>
        </p:spPr>
      </p:pic>
      <p:sp>
        <p:nvSpPr>
          <p:cNvPr id="2" name="正方形/長方形 1"/>
          <p:cNvSpPr/>
          <p:nvPr/>
        </p:nvSpPr>
        <p:spPr>
          <a:xfrm>
            <a:off x="0" y="0"/>
            <a:ext cx="12801600" cy="5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0" y="37537"/>
            <a:ext cx="7181850" cy="523220"/>
          </a:xfrm>
          <a:prstGeom prst="rect">
            <a:avLst/>
          </a:prstGeom>
          <a:noFill/>
        </p:spPr>
        <p:txBody>
          <a:bodyPr wrap="square" rtlCol="0">
            <a:spAutoFit/>
          </a:bodyPr>
          <a:lstStyle/>
          <a:p>
            <a:r>
              <a:rPr kumimoji="1" lang="ja-JP" altLang="en-US" sz="2800" dirty="0" smtClean="0"/>
              <a:t>分析</a:t>
            </a:r>
            <a:r>
              <a:rPr kumimoji="1" lang="en-US" altLang="ja-JP" sz="2800" dirty="0" smtClean="0"/>
              <a:t>(</a:t>
            </a:r>
            <a:r>
              <a:rPr kumimoji="1" lang="ja-JP" altLang="en-US" sz="2800" dirty="0" smtClean="0"/>
              <a:t>解法</a:t>
            </a:r>
            <a:r>
              <a:rPr kumimoji="1" lang="en-US" altLang="ja-JP" sz="2800" dirty="0" smtClean="0"/>
              <a:t>)/</a:t>
            </a:r>
            <a:r>
              <a:rPr kumimoji="1" lang="ja-JP" altLang="en-US" sz="2800" dirty="0" smtClean="0"/>
              <a:t>設計モデル</a:t>
            </a:r>
            <a:r>
              <a:rPr kumimoji="1" lang="en-US" altLang="ja-JP" sz="2800" dirty="0" smtClean="0"/>
              <a:t>(</a:t>
            </a:r>
            <a:r>
              <a:rPr kumimoji="1" lang="ja-JP" altLang="en-US" sz="2800" dirty="0" smtClean="0"/>
              <a:t>構造</a:t>
            </a:r>
            <a:r>
              <a:rPr kumimoji="1" lang="en-US" altLang="ja-JP" sz="2800" dirty="0" smtClean="0"/>
              <a:t>)</a:t>
            </a:r>
            <a:endParaRPr kumimoji="1" lang="ja-JP" altLang="en-US" sz="2800" dirty="0"/>
          </a:p>
        </p:txBody>
      </p:sp>
      <p:sp>
        <p:nvSpPr>
          <p:cNvPr id="7" name="テキスト ボックス 6"/>
          <p:cNvSpPr txBox="1"/>
          <p:nvPr/>
        </p:nvSpPr>
        <p:spPr>
          <a:xfrm>
            <a:off x="4179873" y="4193127"/>
            <a:ext cx="1415772" cy="338554"/>
          </a:xfrm>
          <a:prstGeom prst="rect">
            <a:avLst/>
          </a:prstGeom>
          <a:noFill/>
        </p:spPr>
        <p:txBody>
          <a:bodyPr wrap="none" rtlCol="0">
            <a:spAutoFit/>
          </a:bodyPr>
          <a:lstStyle/>
          <a:p>
            <a:r>
              <a:rPr kumimoji="1" lang="ja-JP" altLang="en-US" sz="1600" dirty="0" smtClean="0"/>
              <a:t>走行体の構造</a:t>
            </a:r>
            <a:endParaRPr kumimoji="1" lang="ja-JP" altLang="en-US" sz="1600" dirty="0"/>
          </a:p>
        </p:txBody>
      </p:sp>
      <p:sp>
        <p:nvSpPr>
          <p:cNvPr id="14" name="テキスト ボックス 13"/>
          <p:cNvSpPr txBox="1"/>
          <p:nvPr/>
        </p:nvSpPr>
        <p:spPr>
          <a:xfrm>
            <a:off x="8858948" y="1539324"/>
            <a:ext cx="2541080" cy="338554"/>
          </a:xfrm>
          <a:prstGeom prst="rect">
            <a:avLst/>
          </a:prstGeom>
          <a:noFill/>
        </p:spPr>
        <p:txBody>
          <a:bodyPr wrap="none" rtlCol="0">
            <a:spAutoFit/>
          </a:bodyPr>
          <a:lstStyle/>
          <a:p>
            <a:r>
              <a:rPr kumimoji="1" lang="en-US" altLang="ja-JP" sz="1600" dirty="0" smtClean="0"/>
              <a:t>Bluetooth</a:t>
            </a:r>
            <a:r>
              <a:rPr kumimoji="1" lang="ja-JP" altLang="en-US" sz="1600" dirty="0" smtClean="0"/>
              <a:t>通信機器の構造</a:t>
            </a:r>
            <a:endParaRPr kumimoji="1" lang="ja-JP" altLang="en-US" sz="1600" dirty="0"/>
          </a:p>
        </p:txBody>
      </p:sp>
      <p:sp>
        <p:nvSpPr>
          <p:cNvPr id="12" name="テキスト ボックス 11"/>
          <p:cNvSpPr txBox="1"/>
          <p:nvPr/>
        </p:nvSpPr>
        <p:spPr>
          <a:xfrm>
            <a:off x="2937599" y="1478986"/>
            <a:ext cx="2160240" cy="369332"/>
          </a:xfrm>
          <a:prstGeom prst="rect">
            <a:avLst/>
          </a:prstGeom>
          <a:noFill/>
        </p:spPr>
        <p:txBody>
          <a:bodyPr wrap="square" rtlCol="0">
            <a:spAutoFit/>
          </a:bodyPr>
          <a:lstStyle/>
          <a:p>
            <a:r>
              <a:rPr lang="en-US" altLang="ja-JP" sz="1800" dirty="0" smtClean="0"/>
              <a:t>2.</a:t>
            </a:r>
            <a:r>
              <a:rPr lang="ja-JP" altLang="en-US" sz="1800" dirty="0" smtClean="0"/>
              <a:t>構造</a:t>
            </a:r>
            <a:endParaRPr kumimoji="1" lang="ja-JP" altLang="en-US" sz="1800" dirty="0"/>
          </a:p>
        </p:txBody>
      </p:sp>
      <p:sp>
        <p:nvSpPr>
          <p:cNvPr id="4" name="テキスト ボックス 3"/>
          <p:cNvSpPr txBox="1"/>
          <p:nvPr/>
        </p:nvSpPr>
        <p:spPr>
          <a:xfrm>
            <a:off x="2953905" y="543910"/>
            <a:ext cx="2160240" cy="369332"/>
          </a:xfrm>
          <a:prstGeom prst="rect">
            <a:avLst/>
          </a:prstGeom>
          <a:noFill/>
        </p:spPr>
        <p:txBody>
          <a:bodyPr wrap="square" rtlCol="0">
            <a:spAutoFit/>
          </a:bodyPr>
          <a:lstStyle/>
          <a:p>
            <a:r>
              <a:rPr lang="en-US" altLang="ja-JP" sz="1800" dirty="0" smtClean="0"/>
              <a:t>1.</a:t>
            </a:r>
            <a:r>
              <a:rPr lang="ja-JP" altLang="en-US" sz="1800" dirty="0" smtClean="0"/>
              <a:t>設計方針</a:t>
            </a:r>
            <a:endParaRPr kumimoji="1" lang="ja-JP" altLang="en-US" sz="1800" dirty="0"/>
          </a:p>
        </p:txBody>
      </p:sp>
      <p:sp>
        <p:nvSpPr>
          <p:cNvPr id="5" name="テキスト ボックス 4"/>
          <p:cNvSpPr txBox="1"/>
          <p:nvPr/>
        </p:nvSpPr>
        <p:spPr>
          <a:xfrm>
            <a:off x="2946625" y="795600"/>
            <a:ext cx="9489215" cy="584775"/>
          </a:xfrm>
          <a:prstGeom prst="rect">
            <a:avLst/>
          </a:prstGeom>
          <a:noFill/>
        </p:spPr>
        <p:txBody>
          <a:bodyPr wrap="square" rtlCol="0">
            <a:spAutoFit/>
          </a:bodyPr>
          <a:lstStyle/>
          <a:p>
            <a:r>
              <a:rPr kumimoji="1" lang="ja-JP" altLang="en-US" sz="800" dirty="0" smtClean="0"/>
              <a:t> ブロック並べは毎年難所に組み込まれているが、各年でエリア構造やブロックの数等が一部異なる。このような変更に対して、保守性の高いシステム構造を</a:t>
            </a:r>
            <a:r>
              <a:rPr kumimoji="1" lang="ja-JP" altLang="en-US" sz="800" dirty="0"/>
              <a:t>開発</a:t>
            </a:r>
            <a:r>
              <a:rPr kumimoji="1" lang="ja-JP" altLang="en-US" sz="800" dirty="0" smtClean="0"/>
              <a:t>し、要求の実現を目指す。</a:t>
            </a:r>
            <a:endParaRPr kumimoji="1" lang="en-US" altLang="ja-JP" sz="800" dirty="0" smtClean="0"/>
          </a:p>
          <a:p>
            <a:r>
              <a:rPr kumimoji="1" lang="ja-JP" altLang="en-US" sz="800" dirty="0" smtClean="0"/>
              <a:t>①エリア構造やブロック数の違いはゲームの構成要素を変更するだけで良い</a:t>
            </a:r>
            <a:endParaRPr kumimoji="1" lang="en-US" altLang="ja-JP" sz="800" dirty="0" smtClean="0"/>
          </a:p>
          <a:p>
            <a:r>
              <a:rPr lang="ja-JP" altLang="en-US" sz="800" dirty="0" smtClean="0"/>
              <a:t>②ブロックを識別する手法は入力要素管理を変更する</a:t>
            </a:r>
            <a:r>
              <a:rPr lang="ja-JP" altLang="en-US" sz="800" dirty="0"/>
              <a:t>だけ</a:t>
            </a:r>
            <a:r>
              <a:rPr lang="ja-JP" altLang="en-US" sz="800" dirty="0" smtClean="0"/>
              <a:t>で良い</a:t>
            </a:r>
            <a:endParaRPr lang="en-US" altLang="ja-JP" sz="800" dirty="0" smtClean="0"/>
          </a:p>
          <a:p>
            <a:r>
              <a:rPr kumimoji="1" lang="ja-JP" altLang="en-US" sz="800" dirty="0" smtClean="0"/>
              <a:t>③ゲーム攻略を変更するということはブロックを移動する経路及び移動先の決定方法を変えることであり、これらの変更は「ゲーム攻略</a:t>
            </a:r>
            <a:r>
              <a:rPr lang="ja-JP" altLang="en-US" sz="800" dirty="0" smtClean="0"/>
              <a:t>」の変更のみで良い</a:t>
            </a:r>
            <a:endParaRPr kumimoji="1" lang="en-US" altLang="ja-JP" sz="800" dirty="0" smtClean="0"/>
          </a:p>
        </p:txBody>
      </p:sp>
      <p:sp>
        <p:nvSpPr>
          <p:cNvPr id="20" name="正方形/長方形 19"/>
          <p:cNvSpPr/>
          <p:nvPr/>
        </p:nvSpPr>
        <p:spPr>
          <a:xfrm>
            <a:off x="-2" y="552128"/>
            <a:ext cx="2987003" cy="904907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667" y="803301"/>
            <a:ext cx="1445842" cy="246221"/>
          </a:xfrm>
          <a:prstGeom prst="rect">
            <a:avLst/>
          </a:prstGeom>
          <a:noFill/>
        </p:spPr>
        <p:txBody>
          <a:bodyPr wrap="square" rtlCol="0">
            <a:spAutoFit/>
          </a:bodyPr>
          <a:lstStyle/>
          <a:p>
            <a:r>
              <a:rPr kumimoji="1" lang="ja-JP" altLang="en-US" sz="1000" b="1" dirty="0" smtClean="0"/>
              <a:t>経路生成の流れ</a:t>
            </a:r>
            <a:endParaRPr kumimoji="1" lang="ja-JP" altLang="en-US" sz="1000" b="1" dirty="0"/>
          </a:p>
        </p:txBody>
      </p:sp>
      <p:sp>
        <p:nvSpPr>
          <p:cNvPr id="238" name="テキスト ボックス 237"/>
          <p:cNvSpPr txBox="1"/>
          <p:nvPr/>
        </p:nvSpPr>
        <p:spPr>
          <a:xfrm>
            <a:off x="-7435" y="602640"/>
            <a:ext cx="1672805" cy="276999"/>
          </a:xfrm>
          <a:prstGeom prst="rect">
            <a:avLst/>
          </a:prstGeom>
          <a:noFill/>
        </p:spPr>
        <p:txBody>
          <a:bodyPr wrap="square" rtlCol="0">
            <a:spAutoFit/>
          </a:bodyPr>
          <a:lstStyle/>
          <a:p>
            <a:r>
              <a:rPr kumimoji="1" lang="ja-JP" altLang="en-US" sz="1200" dirty="0" smtClean="0"/>
              <a:t>ゲームの解法の続き</a:t>
            </a:r>
            <a:endParaRPr kumimoji="1" lang="ja-JP" altLang="en-US" sz="1200" dirty="0"/>
          </a:p>
        </p:txBody>
      </p:sp>
      <p:pic>
        <p:nvPicPr>
          <p:cNvPr id="446" name="図 445"/>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1680225" y="618325"/>
            <a:ext cx="182714" cy="289131"/>
          </a:xfrm>
          <a:prstGeom prst="rect">
            <a:avLst/>
          </a:prstGeom>
        </p:spPr>
      </p:pic>
      <p:sp>
        <p:nvSpPr>
          <p:cNvPr id="447" name="テキスト ボックス 446"/>
          <p:cNvSpPr txBox="1"/>
          <p:nvPr/>
        </p:nvSpPr>
        <p:spPr>
          <a:xfrm>
            <a:off x="1904099" y="688051"/>
            <a:ext cx="1012902" cy="253916"/>
          </a:xfrm>
          <a:prstGeom prst="rect">
            <a:avLst/>
          </a:prstGeom>
          <a:noFill/>
        </p:spPr>
        <p:txBody>
          <a:bodyPr wrap="square" rtlCol="0">
            <a:spAutoFit/>
          </a:bodyPr>
          <a:lstStyle/>
          <a:p>
            <a:r>
              <a:rPr kumimoji="1" lang="ja-JP" altLang="en-US" sz="1050" dirty="0" smtClean="0"/>
              <a:t>：走行体位置</a:t>
            </a:r>
            <a:endParaRPr kumimoji="1" lang="ja-JP" altLang="en-US" sz="1050" dirty="0"/>
          </a:p>
        </p:txBody>
      </p:sp>
      <p:grpSp>
        <p:nvGrpSpPr>
          <p:cNvPr id="652" name="グループ化 651"/>
          <p:cNvGrpSpPr/>
          <p:nvPr/>
        </p:nvGrpSpPr>
        <p:grpSpPr>
          <a:xfrm>
            <a:off x="6074" y="4716987"/>
            <a:ext cx="1567154" cy="1391516"/>
            <a:chOff x="3933085" y="891539"/>
            <a:chExt cx="3717395" cy="2994661"/>
          </a:xfrm>
        </p:grpSpPr>
        <p:grpSp>
          <p:nvGrpSpPr>
            <p:cNvPr id="653" name="グループ化 652"/>
            <p:cNvGrpSpPr/>
            <p:nvPr/>
          </p:nvGrpSpPr>
          <p:grpSpPr>
            <a:xfrm>
              <a:off x="4091939" y="891539"/>
              <a:ext cx="3558541" cy="2994661"/>
              <a:chOff x="4091939" y="891539"/>
              <a:chExt cx="3558541" cy="2994661"/>
            </a:xfrm>
          </p:grpSpPr>
          <p:pic>
            <p:nvPicPr>
              <p:cNvPr id="655" name="図 654" descr="画面の領域"/>
              <p:cNvPicPr>
                <a:picLocks noChangeAspect="1"/>
              </p:cNvPicPr>
              <p:nvPr/>
            </p:nvPicPr>
            <p:blipFill rotWithShape="1">
              <a:blip r:embed="rId5" cstate="print">
                <a:extLst>
                  <a:ext uri="{28A0092B-C50C-407E-A947-70E740481C1C}">
                    <a14:useLocalDpi xmlns:a14="http://schemas.microsoft.com/office/drawing/2010/main" val="0"/>
                  </a:ext>
                </a:extLst>
              </a:blip>
              <a:srcRect l="7466" t="6427" r="19347" b="6033"/>
              <a:stretch/>
            </p:blipFill>
            <p:spPr>
              <a:xfrm>
                <a:off x="4091939" y="891539"/>
                <a:ext cx="3558541" cy="2994661"/>
              </a:xfrm>
              <a:prstGeom prst="rect">
                <a:avLst/>
              </a:prstGeom>
              <a:ln w="28575">
                <a:noFill/>
              </a:ln>
            </p:spPr>
          </p:pic>
          <p:sp>
            <p:nvSpPr>
              <p:cNvPr id="656" name="円柱 655"/>
              <p:cNvSpPr/>
              <p:nvPr/>
            </p:nvSpPr>
            <p:spPr>
              <a:xfrm>
                <a:off x="4844185" y="3082654"/>
                <a:ext cx="210318" cy="230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657" name="直線コネクタ 656"/>
              <p:cNvCxnSpPr/>
              <p:nvPr/>
            </p:nvCxnSpPr>
            <p:spPr>
              <a:xfrm flipV="1">
                <a:off x="4445248" y="107515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8" name="直線コネクタ 657"/>
              <p:cNvCxnSpPr/>
              <p:nvPr/>
            </p:nvCxnSpPr>
            <p:spPr>
              <a:xfrm flipH="1" flipV="1">
                <a:off x="4931197" y="107515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9" name="直線コネクタ 658"/>
              <p:cNvCxnSpPr/>
              <p:nvPr/>
            </p:nvCxnSpPr>
            <p:spPr>
              <a:xfrm>
                <a:off x="4459304" y="1532919"/>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flipH="1">
                <a:off x="4957403" y="154468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V="1">
                <a:off x="5417989" y="106356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flipH="1" flipV="1">
                <a:off x="5903938" y="106356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3" name="直線コネクタ 662"/>
              <p:cNvCxnSpPr/>
              <p:nvPr/>
            </p:nvCxnSpPr>
            <p:spPr>
              <a:xfrm>
                <a:off x="5432043" y="152133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4" name="直線コネクタ 663"/>
              <p:cNvCxnSpPr/>
              <p:nvPr/>
            </p:nvCxnSpPr>
            <p:spPr>
              <a:xfrm flipH="1">
                <a:off x="5930142" y="1533096"/>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flipV="1">
                <a:off x="6372284" y="1065894"/>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flipV="1">
                <a:off x="6858233" y="1065894"/>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386336" y="152366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8" name="直線コネクタ 667"/>
              <p:cNvCxnSpPr/>
              <p:nvPr/>
            </p:nvCxnSpPr>
            <p:spPr>
              <a:xfrm flipH="1">
                <a:off x="6884437" y="153542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9" name="直線コネクタ 668"/>
              <p:cNvCxnSpPr/>
              <p:nvPr/>
            </p:nvCxnSpPr>
            <p:spPr>
              <a:xfrm flipV="1">
                <a:off x="4435135" y="194110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0" name="直線コネクタ 669"/>
              <p:cNvCxnSpPr/>
              <p:nvPr/>
            </p:nvCxnSpPr>
            <p:spPr>
              <a:xfrm flipH="1" flipV="1">
                <a:off x="4921084" y="194110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1" name="直線コネクタ 670"/>
              <p:cNvCxnSpPr/>
              <p:nvPr/>
            </p:nvCxnSpPr>
            <p:spPr>
              <a:xfrm>
                <a:off x="4449189" y="2398870"/>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H="1">
                <a:off x="4947287" y="2410637"/>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V="1">
                <a:off x="6362848" y="1928556"/>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4" name="直線コネクタ 673"/>
              <p:cNvCxnSpPr/>
              <p:nvPr/>
            </p:nvCxnSpPr>
            <p:spPr>
              <a:xfrm flipH="1" flipV="1">
                <a:off x="6848795" y="1928556"/>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5" name="直線コネクタ 674"/>
              <p:cNvCxnSpPr/>
              <p:nvPr/>
            </p:nvCxnSpPr>
            <p:spPr>
              <a:xfrm>
                <a:off x="6376900" y="238632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6" name="直線コネクタ 675"/>
              <p:cNvCxnSpPr/>
              <p:nvPr/>
            </p:nvCxnSpPr>
            <p:spPr>
              <a:xfrm flipH="1">
                <a:off x="6874999" y="239808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直線コネクタ 676"/>
              <p:cNvCxnSpPr/>
              <p:nvPr/>
            </p:nvCxnSpPr>
            <p:spPr>
              <a:xfrm flipV="1">
                <a:off x="6362848" y="279121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H="1" flipV="1">
                <a:off x="6848795" y="279121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6376900" y="3248982"/>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0" name="直線コネクタ 679"/>
              <p:cNvCxnSpPr/>
              <p:nvPr/>
            </p:nvCxnSpPr>
            <p:spPr>
              <a:xfrm flipH="1">
                <a:off x="6874999" y="326074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flipV="1">
                <a:off x="5407404" y="2783752"/>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flipV="1">
                <a:off x="5893353" y="2783752"/>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5421456" y="3241518"/>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4" name="直線コネクタ 683"/>
              <p:cNvCxnSpPr/>
              <p:nvPr/>
            </p:nvCxnSpPr>
            <p:spPr>
              <a:xfrm flipH="1">
                <a:off x="5919557" y="3253281"/>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85" name="円柱 684"/>
              <p:cNvSpPr/>
              <p:nvPr/>
            </p:nvSpPr>
            <p:spPr>
              <a:xfrm>
                <a:off x="5770667" y="2227221"/>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686" name="円柱 685"/>
              <p:cNvSpPr/>
              <p:nvPr/>
            </p:nvSpPr>
            <p:spPr>
              <a:xfrm>
                <a:off x="4797144" y="3040800"/>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687" name="直線コネクタ 686"/>
              <p:cNvCxnSpPr/>
              <p:nvPr/>
            </p:nvCxnSpPr>
            <p:spPr>
              <a:xfrm>
                <a:off x="4467739" y="1187595"/>
                <a:ext cx="0" cy="3080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5428450" y="1202721"/>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直線コネクタ 688"/>
              <p:cNvCxnSpPr/>
              <p:nvPr/>
            </p:nvCxnSpPr>
            <p:spPr>
              <a:xfrm>
                <a:off x="4467739" y="2365249"/>
                <a:ext cx="0" cy="338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a:off x="4459304" y="2900612"/>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a:off x="7336730" y="119432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2" name="直線コネクタ 691"/>
              <p:cNvCxnSpPr/>
              <p:nvPr/>
            </p:nvCxnSpPr>
            <p:spPr>
              <a:xfrm>
                <a:off x="7338616" y="2045416"/>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3" name="直線コネクタ 692"/>
              <p:cNvCxnSpPr/>
              <p:nvPr/>
            </p:nvCxnSpPr>
            <p:spPr>
              <a:xfrm>
                <a:off x="7336730" y="290172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4" name="直線コネクタ 693"/>
              <p:cNvCxnSpPr/>
              <p:nvPr/>
            </p:nvCxnSpPr>
            <p:spPr>
              <a:xfrm>
                <a:off x="6386413" y="3273854"/>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5" name="直線コネクタ 694"/>
              <p:cNvCxnSpPr/>
              <p:nvPr/>
            </p:nvCxnSpPr>
            <p:spPr>
              <a:xfrm>
                <a:off x="5428450" y="3248982"/>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6" name="直線コネクタ 695"/>
              <p:cNvCxnSpPr/>
              <p:nvPr/>
            </p:nvCxnSpPr>
            <p:spPr>
              <a:xfrm>
                <a:off x="5428450" y="2036841"/>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7" name="直線コネクタ 696"/>
              <p:cNvCxnSpPr/>
              <p:nvPr/>
            </p:nvCxnSpPr>
            <p:spPr>
              <a:xfrm>
                <a:off x="6376900" y="120254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8" name="直線コネクタ 697"/>
              <p:cNvCxnSpPr/>
              <p:nvPr/>
            </p:nvCxnSpPr>
            <p:spPr>
              <a:xfrm rot="5400000">
                <a:off x="4726425" y="2651201"/>
                <a:ext cx="0" cy="30941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9" name="直線コネクタ 698"/>
              <p:cNvCxnSpPr/>
              <p:nvPr/>
            </p:nvCxnSpPr>
            <p:spPr>
              <a:xfrm rot="5400000">
                <a:off x="7109641"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0" name="直線コネクタ 699"/>
              <p:cNvCxnSpPr/>
              <p:nvPr/>
            </p:nvCxnSpPr>
            <p:spPr>
              <a:xfrm rot="5400000">
                <a:off x="7084823" y="1796482"/>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直線コネクタ 700"/>
              <p:cNvCxnSpPr/>
              <p:nvPr/>
            </p:nvCxnSpPr>
            <p:spPr>
              <a:xfrm rot="5400000">
                <a:off x="5689360" y="179508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2" name="直線コネクタ 701"/>
              <p:cNvCxnSpPr/>
              <p:nvPr/>
            </p:nvCxnSpPr>
            <p:spPr>
              <a:xfrm rot="5400000">
                <a:off x="6643859" y="350302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3" name="直線コネクタ 702"/>
              <p:cNvCxnSpPr/>
              <p:nvPr/>
            </p:nvCxnSpPr>
            <p:spPr>
              <a:xfrm rot="5400000">
                <a:off x="4948062" y="328464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直線コネクタ 703"/>
              <p:cNvCxnSpPr/>
              <p:nvPr/>
            </p:nvCxnSpPr>
            <p:spPr>
              <a:xfrm rot="5400000">
                <a:off x="5899444" y="328676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5" name="直線コネクタ 704"/>
              <p:cNvCxnSpPr/>
              <p:nvPr/>
            </p:nvCxnSpPr>
            <p:spPr>
              <a:xfrm rot="5400000">
                <a:off x="5138570" y="1766397"/>
                <a:ext cx="0" cy="3819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6" name="直線コネクタ 705"/>
              <p:cNvCxnSpPr/>
              <p:nvPr/>
            </p:nvCxnSpPr>
            <p:spPr>
              <a:xfrm rot="5400000">
                <a:off x="4937927" y="727660"/>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7" name="直線コネクタ 706"/>
              <p:cNvCxnSpPr/>
              <p:nvPr/>
            </p:nvCxnSpPr>
            <p:spPr>
              <a:xfrm rot="5400000">
                <a:off x="5910923" y="73196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8" name="直線コネクタ 707"/>
              <p:cNvCxnSpPr/>
              <p:nvPr/>
            </p:nvCxnSpPr>
            <p:spPr>
              <a:xfrm rot="5400000">
                <a:off x="6864999" y="73017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9" name="楕円 708"/>
              <p:cNvSpPr/>
              <p:nvPr/>
            </p:nvSpPr>
            <p:spPr>
              <a:xfrm rot="5400000">
                <a:off x="4392161" y="31455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0" name="楕円 709"/>
              <p:cNvSpPr/>
              <p:nvPr/>
            </p:nvSpPr>
            <p:spPr>
              <a:xfrm rot="5400000">
                <a:off x="7264694"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1" name="楕円 710"/>
              <p:cNvSpPr/>
              <p:nvPr/>
            </p:nvSpPr>
            <p:spPr>
              <a:xfrm rot="5400000">
                <a:off x="5349912"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2" name="楕円 711"/>
              <p:cNvSpPr/>
              <p:nvPr/>
            </p:nvSpPr>
            <p:spPr>
              <a:xfrm rot="5400000">
                <a:off x="7264694"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3" name="直線コネクタ 712"/>
              <p:cNvCxnSpPr/>
              <p:nvPr/>
            </p:nvCxnSpPr>
            <p:spPr>
              <a:xfrm rot="5400000">
                <a:off x="6123601" y="1793854"/>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4" name="直線コネクタ 713"/>
              <p:cNvCxnSpPr/>
              <p:nvPr/>
            </p:nvCxnSpPr>
            <p:spPr>
              <a:xfrm rot="5400000">
                <a:off x="6641479" y="1795161"/>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5" name="直線コネクタ 714"/>
              <p:cNvCxnSpPr/>
              <p:nvPr/>
            </p:nvCxnSpPr>
            <p:spPr>
              <a:xfrm rot="5400000">
                <a:off x="6110966" y="2647612"/>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6" name="直線コネクタ 715"/>
              <p:cNvCxnSpPr/>
              <p:nvPr/>
            </p:nvCxnSpPr>
            <p:spPr>
              <a:xfrm rot="5400000">
                <a:off x="6644085" y="2651296"/>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7" name="直線コネクタ 716"/>
              <p:cNvCxnSpPr/>
              <p:nvPr/>
            </p:nvCxnSpPr>
            <p:spPr>
              <a:xfrm rot="5400000">
                <a:off x="5157504" y="2647449"/>
                <a:ext cx="0" cy="3156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8" name="直線コネクタ 717"/>
              <p:cNvCxnSpPr/>
              <p:nvPr/>
            </p:nvCxnSpPr>
            <p:spPr>
              <a:xfrm rot="5400000">
                <a:off x="5663400" y="2651133"/>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9" name="直線コネクタ 718"/>
              <p:cNvCxnSpPr/>
              <p:nvPr/>
            </p:nvCxnSpPr>
            <p:spPr>
              <a:xfrm rot="5400000">
                <a:off x="7079306" y="350660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0" name="直線コネクタ 719"/>
              <p:cNvCxnSpPr/>
              <p:nvPr/>
            </p:nvCxnSpPr>
            <p:spPr>
              <a:xfrm rot="10800000">
                <a:off x="7336730" y="3242792"/>
                <a:ext cx="0" cy="31426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1" name="直線コネクタ 720"/>
              <p:cNvCxnSpPr/>
              <p:nvPr/>
            </p:nvCxnSpPr>
            <p:spPr>
              <a:xfrm rot="10800000">
                <a:off x="6385399" y="2057044"/>
                <a:ext cx="0" cy="269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2" name="直線コネクタ 721"/>
              <p:cNvCxnSpPr/>
              <p:nvPr/>
            </p:nvCxnSpPr>
            <p:spPr>
              <a:xfrm rot="10800000">
                <a:off x="5428450" y="2464071"/>
                <a:ext cx="0" cy="314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3" name="直線コネクタ 722"/>
              <p:cNvCxnSpPr/>
              <p:nvPr/>
            </p:nvCxnSpPr>
            <p:spPr>
              <a:xfrm rot="10800000">
                <a:off x="5428448" y="2906850"/>
                <a:ext cx="0" cy="314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4" name="直線コネクタ 723"/>
              <p:cNvCxnSpPr/>
              <p:nvPr/>
            </p:nvCxnSpPr>
            <p:spPr>
              <a:xfrm rot="10800000">
                <a:off x="6385399" y="1611227"/>
                <a:ext cx="0" cy="2361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25" name="楕円 724"/>
              <p:cNvSpPr/>
              <p:nvPr/>
            </p:nvSpPr>
            <p:spPr>
              <a:xfrm rot="5400000">
                <a:off x="7264694"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6" name="楕円 725"/>
              <p:cNvSpPr/>
              <p:nvPr/>
            </p:nvSpPr>
            <p:spPr>
              <a:xfrm>
                <a:off x="4861139"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7" name="楕円 726"/>
              <p:cNvSpPr/>
              <p:nvPr/>
            </p:nvSpPr>
            <p:spPr>
              <a:xfrm>
                <a:off x="5846748"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8" name="楕円 727"/>
              <p:cNvSpPr/>
              <p:nvPr/>
            </p:nvSpPr>
            <p:spPr>
              <a:xfrm>
                <a:off x="6786216"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9" name="楕円 728"/>
              <p:cNvSpPr/>
              <p:nvPr/>
            </p:nvSpPr>
            <p:spPr>
              <a:xfrm>
                <a:off x="5846748"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0" name="楕円 729"/>
              <p:cNvSpPr/>
              <p:nvPr/>
            </p:nvSpPr>
            <p:spPr>
              <a:xfrm>
                <a:off x="6786216"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1" name="楕円 730"/>
              <p:cNvSpPr/>
              <p:nvPr/>
            </p:nvSpPr>
            <p:spPr>
              <a:xfrm>
                <a:off x="4852704"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2" name="楕円 731"/>
              <p:cNvSpPr/>
              <p:nvPr/>
            </p:nvSpPr>
            <p:spPr>
              <a:xfrm>
                <a:off x="5846748"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3" name="楕円 732"/>
              <p:cNvSpPr/>
              <p:nvPr/>
            </p:nvSpPr>
            <p:spPr>
              <a:xfrm>
                <a:off x="6786216"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4" name="楕円 733"/>
              <p:cNvSpPr/>
              <p:nvPr/>
            </p:nvSpPr>
            <p:spPr>
              <a:xfrm>
                <a:off x="4861139"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5" name="楕円 734"/>
              <p:cNvSpPr/>
              <p:nvPr/>
            </p:nvSpPr>
            <p:spPr>
              <a:xfrm>
                <a:off x="5855183"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6" name="楕円 735"/>
              <p:cNvSpPr/>
              <p:nvPr/>
            </p:nvSpPr>
            <p:spPr>
              <a:xfrm>
                <a:off x="6794651"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7" name="円柱 736"/>
              <p:cNvSpPr/>
              <p:nvPr/>
            </p:nvSpPr>
            <p:spPr>
              <a:xfrm>
                <a:off x="7237123" y="3489524"/>
                <a:ext cx="210320" cy="230299"/>
              </a:xfrm>
              <a:prstGeom prst="can">
                <a:avLst>
                  <a:gd name="adj" fmla="val 54000"/>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738" name="楕円 737"/>
              <p:cNvSpPr/>
              <p:nvPr/>
            </p:nvSpPr>
            <p:spPr>
              <a:xfrm rot="5400000">
                <a:off x="5349912"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9" name="円柱 738"/>
              <p:cNvSpPr/>
              <p:nvPr/>
            </p:nvSpPr>
            <p:spPr>
              <a:xfrm>
                <a:off x="5323355" y="2609883"/>
                <a:ext cx="210320" cy="230299"/>
              </a:xfrm>
              <a:prstGeom prst="can">
                <a:avLst>
                  <a:gd name="adj" fmla="val 54000"/>
                </a:avLst>
              </a:prstGeom>
              <a:solidFill>
                <a:srgbClr val="FF0000"/>
              </a:solidFill>
              <a:ln w="28575">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740" name="直線コネクタ 739"/>
              <p:cNvCxnSpPr/>
              <p:nvPr/>
            </p:nvCxnSpPr>
            <p:spPr>
              <a:xfrm rot="10800000">
                <a:off x="6384321" y="2906228"/>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41" name="楕円 740"/>
              <p:cNvSpPr/>
              <p:nvPr/>
            </p:nvSpPr>
            <p:spPr>
              <a:xfrm rot="5400000">
                <a:off x="6310127"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2" name="楕円 741"/>
              <p:cNvSpPr/>
              <p:nvPr/>
            </p:nvSpPr>
            <p:spPr>
              <a:xfrm rot="5400000">
                <a:off x="6310127"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3" name="楕円 742"/>
              <p:cNvSpPr/>
              <p:nvPr/>
            </p:nvSpPr>
            <p:spPr>
              <a:xfrm rot="5400000">
                <a:off x="5349912"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4" name="直線コネクタ 743"/>
              <p:cNvCxnSpPr/>
              <p:nvPr/>
            </p:nvCxnSpPr>
            <p:spPr>
              <a:xfrm rot="10800000">
                <a:off x="6381454" y="2464071"/>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45" name="円柱 744"/>
              <p:cNvSpPr/>
              <p:nvPr/>
            </p:nvSpPr>
            <p:spPr>
              <a:xfrm>
                <a:off x="6278053" y="2619095"/>
                <a:ext cx="210320" cy="230299"/>
              </a:xfrm>
              <a:prstGeom prst="can">
                <a:avLst>
                  <a:gd name="adj" fmla="val 54000"/>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746" name="楕円 745"/>
              <p:cNvSpPr/>
              <p:nvPr/>
            </p:nvSpPr>
            <p:spPr>
              <a:xfrm rot="5400000">
                <a:off x="6310127"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7" name="直線コネクタ 746"/>
              <p:cNvCxnSpPr/>
              <p:nvPr/>
            </p:nvCxnSpPr>
            <p:spPr>
              <a:xfrm rot="5400000">
                <a:off x="4721598" y="179516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8" name="直線コネクタ 747"/>
              <p:cNvCxnSpPr/>
              <p:nvPr/>
            </p:nvCxnSpPr>
            <p:spPr>
              <a:xfrm rot="10800000">
                <a:off x="4465518" y="2057044"/>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9" name="直線コネクタ 748"/>
              <p:cNvCxnSpPr/>
              <p:nvPr/>
            </p:nvCxnSpPr>
            <p:spPr>
              <a:xfrm rot="10800000">
                <a:off x="4465518" y="1611227"/>
                <a:ext cx="0" cy="23611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50" name="楕円 749"/>
              <p:cNvSpPr/>
              <p:nvPr/>
            </p:nvSpPr>
            <p:spPr>
              <a:xfrm rot="5400000">
                <a:off x="4392161"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1" name="楕円 750"/>
              <p:cNvSpPr/>
              <p:nvPr/>
            </p:nvSpPr>
            <p:spPr>
              <a:xfrm rot="5400000">
                <a:off x="4392161" y="231984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2" name="楕円 751"/>
              <p:cNvSpPr/>
              <p:nvPr/>
            </p:nvSpPr>
            <p:spPr>
              <a:xfrm>
                <a:off x="4852704"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3" name="円柱 752"/>
              <p:cNvSpPr/>
              <p:nvPr/>
            </p:nvSpPr>
            <p:spPr>
              <a:xfrm>
                <a:off x="4356141" y="1786665"/>
                <a:ext cx="202625" cy="225661"/>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grpSp>
        <p:pic>
          <p:nvPicPr>
            <p:cNvPr id="654" name="図 653"/>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4086810" y="2408766"/>
              <a:ext cx="455899" cy="763350"/>
            </a:xfrm>
            <a:prstGeom prst="rect">
              <a:avLst/>
            </a:prstGeom>
          </p:spPr>
        </p:pic>
      </p:grpSp>
      <p:grpSp>
        <p:nvGrpSpPr>
          <p:cNvPr id="754" name="グループ化 753"/>
          <p:cNvGrpSpPr/>
          <p:nvPr/>
        </p:nvGrpSpPr>
        <p:grpSpPr>
          <a:xfrm>
            <a:off x="14767" y="6448121"/>
            <a:ext cx="1567154" cy="1391516"/>
            <a:chOff x="3933085" y="891539"/>
            <a:chExt cx="3717395" cy="2994661"/>
          </a:xfrm>
        </p:grpSpPr>
        <p:grpSp>
          <p:nvGrpSpPr>
            <p:cNvPr id="755" name="グループ化 754"/>
            <p:cNvGrpSpPr/>
            <p:nvPr/>
          </p:nvGrpSpPr>
          <p:grpSpPr>
            <a:xfrm>
              <a:off x="4091939" y="891539"/>
              <a:ext cx="3558541" cy="2994661"/>
              <a:chOff x="4091939" y="891539"/>
              <a:chExt cx="3558541" cy="2994661"/>
            </a:xfrm>
          </p:grpSpPr>
          <p:pic>
            <p:nvPicPr>
              <p:cNvPr id="757" name="図 756" descr="画面の領域"/>
              <p:cNvPicPr>
                <a:picLocks noChangeAspect="1"/>
              </p:cNvPicPr>
              <p:nvPr/>
            </p:nvPicPr>
            <p:blipFill rotWithShape="1">
              <a:blip r:embed="rId5" cstate="print">
                <a:extLst>
                  <a:ext uri="{28A0092B-C50C-407E-A947-70E740481C1C}">
                    <a14:useLocalDpi xmlns:a14="http://schemas.microsoft.com/office/drawing/2010/main" val="0"/>
                  </a:ext>
                </a:extLst>
              </a:blip>
              <a:srcRect l="7466" t="6427" r="19347" b="6033"/>
              <a:stretch/>
            </p:blipFill>
            <p:spPr>
              <a:xfrm>
                <a:off x="4091939" y="891539"/>
                <a:ext cx="3558541" cy="2994661"/>
              </a:xfrm>
              <a:prstGeom prst="rect">
                <a:avLst/>
              </a:prstGeom>
              <a:ln w="28575">
                <a:noFill/>
              </a:ln>
            </p:spPr>
          </p:pic>
          <p:sp>
            <p:nvSpPr>
              <p:cNvPr id="758" name="円柱 757"/>
              <p:cNvSpPr/>
              <p:nvPr/>
            </p:nvSpPr>
            <p:spPr>
              <a:xfrm>
                <a:off x="4844185" y="3082654"/>
                <a:ext cx="210318" cy="230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759" name="直線コネクタ 758"/>
              <p:cNvCxnSpPr/>
              <p:nvPr/>
            </p:nvCxnSpPr>
            <p:spPr>
              <a:xfrm flipV="1">
                <a:off x="4445248" y="107515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flipH="1" flipV="1">
                <a:off x="4931197" y="107515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4459304" y="1532919"/>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H="1">
                <a:off x="4957403" y="154468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V="1">
                <a:off x="5417989" y="106356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flipH="1" flipV="1">
                <a:off x="5903938" y="106356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5" name="直線コネクタ 764"/>
              <p:cNvCxnSpPr/>
              <p:nvPr/>
            </p:nvCxnSpPr>
            <p:spPr>
              <a:xfrm>
                <a:off x="5432043" y="152133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6" name="直線コネクタ 765"/>
              <p:cNvCxnSpPr/>
              <p:nvPr/>
            </p:nvCxnSpPr>
            <p:spPr>
              <a:xfrm flipH="1">
                <a:off x="5930142" y="1533096"/>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7" name="直線コネクタ 766"/>
              <p:cNvCxnSpPr/>
              <p:nvPr/>
            </p:nvCxnSpPr>
            <p:spPr>
              <a:xfrm flipV="1">
                <a:off x="6372284" y="1065894"/>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H="1" flipV="1">
                <a:off x="6858233" y="1065894"/>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6386336" y="152366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p:cNvCxnSpPr/>
              <p:nvPr/>
            </p:nvCxnSpPr>
            <p:spPr>
              <a:xfrm flipH="1">
                <a:off x="6884437" y="153542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flipV="1">
                <a:off x="4435135" y="194110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flipV="1">
                <a:off x="4921084" y="194110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4449189" y="2398870"/>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H="1">
                <a:off x="4947287" y="2410637"/>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6362848" y="1928556"/>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H="1" flipV="1">
                <a:off x="6848795" y="1928556"/>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a:off x="6376900" y="238632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flipH="1">
                <a:off x="6874999" y="239808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9" name="直線コネクタ 778"/>
              <p:cNvCxnSpPr/>
              <p:nvPr/>
            </p:nvCxnSpPr>
            <p:spPr>
              <a:xfrm flipV="1">
                <a:off x="6362848" y="279121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H="1" flipV="1">
                <a:off x="6848795" y="279121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a:off x="6376900" y="3248982"/>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2" name="直線コネクタ 781"/>
              <p:cNvCxnSpPr/>
              <p:nvPr/>
            </p:nvCxnSpPr>
            <p:spPr>
              <a:xfrm flipH="1">
                <a:off x="6874999" y="326074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3" name="直線コネクタ 782"/>
              <p:cNvCxnSpPr/>
              <p:nvPr/>
            </p:nvCxnSpPr>
            <p:spPr>
              <a:xfrm flipV="1">
                <a:off x="5407404" y="2783752"/>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4" name="直線コネクタ 783"/>
              <p:cNvCxnSpPr/>
              <p:nvPr/>
            </p:nvCxnSpPr>
            <p:spPr>
              <a:xfrm flipH="1" flipV="1">
                <a:off x="5893353" y="2783752"/>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5" name="直線コネクタ 784"/>
              <p:cNvCxnSpPr/>
              <p:nvPr/>
            </p:nvCxnSpPr>
            <p:spPr>
              <a:xfrm>
                <a:off x="5421456" y="3241518"/>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6" name="直線コネクタ 785"/>
              <p:cNvCxnSpPr/>
              <p:nvPr/>
            </p:nvCxnSpPr>
            <p:spPr>
              <a:xfrm flipH="1">
                <a:off x="5919557" y="3253281"/>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87" name="円柱 786"/>
              <p:cNvSpPr/>
              <p:nvPr/>
            </p:nvSpPr>
            <p:spPr>
              <a:xfrm>
                <a:off x="5770667" y="2227221"/>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788" name="円柱 787"/>
              <p:cNvSpPr/>
              <p:nvPr/>
            </p:nvSpPr>
            <p:spPr>
              <a:xfrm>
                <a:off x="4797144" y="3040800"/>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789" name="直線コネクタ 788"/>
              <p:cNvCxnSpPr/>
              <p:nvPr/>
            </p:nvCxnSpPr>
            <p:spPr>
              <a:xfrm>
                <a:off x="4467739" y="1187595"/>
                <a:ext cx="0" cy="3080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0" name="直線コネクタ 789"/>
              <p:cNvCxnSpPr/>
              <p:nvPr/>
            </p:nvCxnSpPr>
            <p:spPr>
              <a:xfrm>
                <a:off x="5428450" y="1202721"/>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1" name="直線コネクタ 790"/>
              <p:cNvCxnSpPr/>
              <p:nvPr/>
            </p:nvCxnSpPr>
            <p:spPr>
              <a:xfrm>
                <a:off x="4467739" y="2365249"/>
                <a:ext cx="0" cy="338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2" name="直線コネクタ 791"/>
              <p:cNvCxnSpPr/>
              <p:nvPr/>
            </p:nvCxnSpPr>
            <p:spPr>
              <a:xfrm>
                <a:off x="4459304" y="2900612"/>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p:cNvCxnSpPr/>
              <p:nvPr/>
            </p:nvCxnSpPr>
            <p:spPr>
              <a:xfrm>
                <a:off x="7336730" y="119432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7338616" y="2045416"/>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a:off x="7336730" y="290172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6386413" y="3273854"/>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7" name="直線コネクタ 796"/>
              <p:cNvCxnSpPr/>
              <p:nvPr/>
            </p:nvCxnSpPr>
            <p:spPr>
              <a:xfrm>
                <a:off x="5428450" y="3248982"/>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8" name="直線コネクタ 797"/>
              <p:cNvCxnSpPr/>
              <p:nvPr/>
            </p:nvCxnSpPr>
            <p:spPr>
              <a:xfrm>
                <a:off x="5428450" y="2036841"/>
                <a:ext cx="0" cy="30807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6900" y="120254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rot="5400000">
                <a:off x="4726425" y="2651201"/>
                <a:ext cx="0" cy="30941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rot="5400000">
                <a:off x="7109641"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2" name="直線コネクタ 801"/>
              <p:cNvCxnSpPr/>
              <p:nvPr/>
            </p:nvCxnSpPr>
            <p:spPr>
              <a:xfrm rot="5400000">
                <a:off x="7084823" y="1796482"/>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3" name="直線コネクタ 802"/>
              <p:cNvCxnSpPr/>
              <p:nvPr/>
            </p:nvCxnSpPr>
            <p:spPr>
              <a:xfrm rot="5400000">
                <a:off x="5689360" y="1795080"/>
                <a:ext cx="0" cy="30941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4" name="直線コネクタ 803"/>
              <p:cNvCxnSpPr/>
              <p:nvPr/>
            </p:nvCxnSpPr>
            <p:spPr>
              <a:xfrm rot="5400000">
                <a:off x="6643859" y="350302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rot="5400000">
                <a:off x="4948062" y="328464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rot="5400000">
                <a:off x="5899444" y="328676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rot="5400000">
                <a:off x="5138570" y="1766397"/>
                <a:ext cx="0" cy="3819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8" name="直線コネクタ 807"/>
              <p:cNvCxnSpPr/>
              <p:nvPr/>
            </p:nvCxnSpPr>
            <p:spPr>
              <a:xfrm rot="5400000">
                <a:off x="4937927" y="727660"/>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9" name="直線コネクタ 808"/>
              <p:cNvCxnSpPr/>
              <p:nvPr/>
            </p:nvCxnSpPr>
            <p:spPr>
              <a:xfrm rot="5400000">
                <a:off x="5910923" y="73196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rot="5400000">
                <a:off x="6864999" y="73017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11" name="楕円 810"/>
              <p:cNvSpPr/>
              <p:nvPr/>
            </p:nvSpPr>
            <p:spPr>
              <a:xfrm rot="5400000">
                <a:off x="4392161" y="31455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2" name="楕円 811"/>
              <p:cNvSpPr/>
              <p:nvPr/>
            </p:nvSpPr>
            <p:spPr>
              <a:xfrm rot="5400000">
                <a:off x="7264694"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3" name="楕円 812"/>
              <p:cNvSpPr/>
              <p:nvPr/>
            </p:nvSpPr>
            <p:spPr>
              <a:xfrm rot="5400000">
                <a:off x="5349912"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4" name="楕円 813"/>
              <p:cNvSpPr/>
              <p:nvPr/>
            </p:nvSpPr>
            <p:spPr>
              <a:xfrm rot="5400000">
                <a:off x="7264694"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5" name="直線コネクタ 814"/>
              <p:cNvCxnSpPr/>
              <p:nvPr/>
            </p:nvCxnSpPr>
            <p:spPr>
              <a:xfrm rot="5400000">
                <a:off x="6123601" y="1793854"/>
                <a:ext cx="0" cy="3156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6" name="直線コネクタ 815"/>
              <p:cNvCxnSpPr/>
              <p:nvPr/>
            </p:nvCxnSpPr>
            <p:spPr>
              <a:xfrm rot="5400000">
                <a:off x="6641479" y="1795161"/>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7" name="直線コネクタ 816"/>
              <p:cNvCxnSpPr/>
              <p:nvPr/>
            </p:nvCxnSpPr>
            <p:spPr>
              <a:xfrm rot="5400000">
                <a:off x="6110966" y="2647612"/>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8" name="直線コネクタ 817"/>
              <p:cNvCxnSpPr/>
              <p:nvPr/>
            </p:nvCxnSpPr>
            <p:spPr>
              <a:xfrm rot="5400000">
                <a:off x="6644085" y="2651296"/>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p:cNvCxnSpPr/>
              <p:nvPr/>
            </p:nvCxnSpPr>
            <p:spPr>
              <a:xfrm rot="5400000">
                <a:off x="5157504" y="2647449"/>
                <a:ext cx="0" cy="3156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0" name="直線コネクタ 819"/>
              <p:cNvCxnSpPr/>
              <p:nvPr/>
            </p:nvCxnSpPr>
            <p:spPr>
              <a:xfrm rot="5400000">
                <a:off x="5663400" y="2651133"/>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1" name="直線コネクタ 820"/>
              <p:cNvCxnSpPr/>
              <p:nvPr/>
            </p:nvCxnSpPr>
            <p:spPr>
              <a:xfrm rot="5400000">
                <a:off x="7079306" y="350660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2" name="直線コネクタ 821"/>
              <p:cNvCxnSpPr/>
              <p:nvPr/>
            </p:nvCxnSpPr>
            <p:spPr>
              <a:xfrm rot="10800000">
                <a:off x="7336730" y="3242792"/>
                <a:ext cx="0" cy="31426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3" name="直線コネクタ 822"/>
              <p:cNvCxnSpPr/>
              <p:nvPr/>
            </p:nvCxnSpPr>
            <p:spPr>
              <a:xfrm rot="10800000">
                <a:off x="6385399" y="2057044"/>
                <a:ext cx="0" cy="269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p:cNvCxnSpPr/>
              <p:nvPr/>
            </p:nvCxnSpPr>
            <p:spPr>
              <a:xfrm rot="10800000">
                <a:off x="5428450" y="2464071"/>
                <a:ext cx="0" cy="31426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p:cNvCxnSpPr/>
              <p:nvPr/>
            </p:nvCxnSpPr>
            <p:spPr>
              <a:xfrm rot="10800000">
                <a:off x="5428448" y="2906850"/>
                <a:ext cx="0" cy="314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6" name="直線コネクタ 825"/>
              <p:cNvCxnSpPr/>
              <p:nvPr/>
            </p:nvCxnSpPr>
            <p:spPr>
              <a:xfrm rot="10800000">
                <a:off x="6385399" y="1611227"/>
                <a:ext cx="0" cy="2361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7" name="楕円 826"/>
              <p:cNvSpPr/>
              <p:nvPr/>
            </p:nvSpPr>
            <p:spPr>
              <a:xfrm rot="5400000">
                <a:off x="7264694"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8" name="楕円 827"/>
              <p:cNvSpPr/>
              <p:nvPr/>
            </p:nvSpPr>
            <p:spPr>
              <a:xfrm>
                <a:off x="4861139"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9" name="楕円 828"/>
              <p:cNvSpPr/>
              <p:nvPr/>
            </p:nvSpPr>
            <p:spPr>
              <a:xfrm>
                <a:off x="5846748"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0" name="楕円 829"/>
              <p:cNvSpPr/>
              <p:nvPr/>
            </p:nvSpPr>
            <p:spPr>
              <a:xfrm>
                <a:off x="6786216"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1" name="楕円 830"/>
              <p:cNvSpPr/>
              <p:nvPr/>
            </p:nvSpPr>
            <p:spPr>
              <a:xfrm>
                <a:off x="5846748"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2" name="楕円 831"/>
              <p:cNvSpPr/>
              <p:nvPr/>
            </p:nvSpPr>
            <p:spPr>
              <a:xfrm>
                <a:off x="6786216"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3" name="楕円 832"/>
              <p:cNvSpPr/>
              <p:nvPr/>
            </p:nvSpPr>
            <p:spPr>
              <a:xfrm>
                <a:off x="4852704"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楕円 833"/>
              <p:cNvSpPr/>
              <p:nvPr/>
            </p:nvSpPr>
            <p:spPr>
              <a:xfrm>
                <a:off x="5846748"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5" name="楕円 834"/>
              <p:cNvSpPr/>
              <p:nvPr/>
            </p:nvSpPr>
            <p:spPr>
              <a:xfrm>
                <a:off x="6786216"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楕円 835"/>
              <p:cNvSpPr/>
              <p:nvPr/>
            </p:nvSpPr>
            <p:spPr>
              <a:xfrm>
                <a:off x="4861139"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楕円 836"/>
              <p:cNvSpPr/>
              <p:nvPr/>
            </p:nvSpPr>
            <p:spPr>
              <a:xfrm>
                <a:off x="5855183"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8" name="楕円 837"/>
              <p:cNvSpPr/>
              <p:nvPr/>
            </p:nvSpPr>
            <p:spPr>
              <a:xfrm>
                <a:off x="6794651"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9" name="円柱 838"/>
              <p:cNvSpPr/>
              <p:nvPr/>
            </p:nvSpPr>
            <p:spPr>
              <a:xfrm>
                <a:off x="7237123" y="3489524"/>
                <a:ext cx="210320" cy="230299"/>
              </a:xfrm>
              <a:prstGeom prst="can">
                <a:avLst>
                  <a:gd name="adj" fmla="val 54000"/>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840" name="楕円 839"/>
              <p:cNvSpPr/>
              <p:nvPr/>
            </p:nvSpPr>
            <p:spPr>
              <a:xfrm rot="5400000">
                <a:off x="5349912"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1" name="円柱 840"/>
              <p:cNvSpPr/>
              <p:nvPr/>
            </p:nvSpPr>
            <p:spPr>
              <a:xfrm>
                <a:off x="5323355" y="2609883"/>
                <a:ext cx="210320" cy="230299"/>
              </a:xfrm>
              <a:prstGeom prst="can">
                <a:avLst>
                  <a:gd name="adj" fmla="val 54000"/>
                </a:avLst>
              </a:prstGeom>
              <a:solidFill>
                <a:srgbClr val="FF0000"/>
              </a:solidFill>
              <a:ln w="28575">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842" name="直線コネクタ 841"/>
              <p:cNvCxnSpPr/>
              <p:nvPr/>
            </p:nvCxnSpPr>
            <p:spPr>
              <a:xfrm rot="10800000">
                <a:off x="6384321" y="2906228"/>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43" name="楕円 842"/>
              <p:cNvSpPr/>
              <p:nvPr/>
            </p:nvSpPr>
            <p:spPr>
              <a:xfrm rot="5400000">
                <a:off x="6310127"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4" name="楕円 843"/>
              <p:cNvSpPr/>
              <p:nvPr/>
            </p:nvSpPr>
            <p:spPr>
              <a:xfrm rot="5400000">
                <a:off x="6310127"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5" name="楕円 844"/>
              <p:cNvSpPr/>
              <p:nvPr/>
            </p:nvSpPr>
            <p:spPr>
              <a:xfrm rot="5400000">
                <a:off x="5349912"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6" name="直線コネクタ 845"/>
              <p:cNvCxnSpPr/>
              <p:nvPr/>
            </p:nvCxnSpPr>
            <p:spPr>
              <a:xfrm rot="10800000">
                <a:off x="6381454" y="2464071"/>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47" name="円柱 846"/>
              <p:cNvSpPr/>
              <p:nvPr/>
            </p:nvSpPr>
            <p:spPr>
              <a:xfrm>
                <a:off x="6278053" y="2619095"/>
                <a:ext cx="210320" cy="230299"/>
              </a:xfrm>
              <a:prstGeom prst="can">
                <a:avLst>
                  <a:gd name="adj" fmla="val 54000"/>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848" name="楕円 847"/>
              <p:cNvSpPr/>
              <p:nvPr/>
            </p:nvSpPr>
            <p:spPr>
              <a:xfrm rot="5400000">
                <a:off x="6310127"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9" name="直線コネクタ 848"/>
              <p:cNvCxnSpPr/>
              <p:nvPr/>
            </p:nvCxnSpPr>
            <p:spPr>
              <a:xfrm rot="5400000">
                <a:off x="4721598" y="179516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0" name="直線コネクタ 849"/>
              <p:cNvCxnSpPr/>
              <p:nvPr/>
            </p:nvCxnSpPr>
            <p:spPr>
              <a:xfrm rot="10800000">
                <a:off x="4465518" y="2057044"/>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1" name="直線コネクタ 850"/>
              <p:cNvCxnSpPr/>
              <p:nvPr/>
            </p:nvCxnSpPr>
            <p:spPr>
              <a:xfrm rot="10800000">
                <a:off x="4465518" y="1611227"/>
                <a:ext cx="0" cy="23611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52" name="楕円 851"/>
              <p:cNvSpPr/>
              <p:nvPr/>
            </p:nvSpPr>
            <p:spPr>
              <a:xfrm rot="5400000">
                <a:off x="4392161"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3" name="楕円 852"/>
              <p:cNvSpPr/>
              <p:nvPr/>
            </p:nvSpPr>
            <p:spPr>
              <a:xfrm rot="5400000">
                <a:off x="4392161" y="231984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楕円 853"/>
              <p:cNvSpPr/>
              <p:nvPr/>
            </p:nvSpPr>
            <p:spPr>
              <a:xfrm>
                <a:off x="4852704"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5" name="円柱 854"/>
              <p:cNvSpPr/>
              <p:nvPr/>
            </p:nvSpPr>
            <p:spPr>
              <a:xfrm>
                <a:off x="4356141" y="1786665"/>
                <a:ext cx="202625" cy="225661"/>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grpSp>
        <p:pic>
          <p:nvPicPr>
            <p:cNvPr id="756" name="図 755"/>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4086810" y="2408766"/>
              <a:ext cx="455899" cy="763350"/>
            </a:xfrm>
            <a:prstGeom prst="rect">
              <a:avLst/>
            </a:prstGeom>
          </p:spPr>
        </p:pic>
      </p:grpSp>
      <p:grpSp>
        <p:nvGrpSpPr>
          <p:cNvPr id="856" name="グループ化 855"/>
          <p:cNvGrpSpPr/>
          <p:nvPr/>
        </p:nvGrpSpPr>
        <p:grpSpPr>
          <a:xfrm>
            <a:off x="118503" y="8178248"/>
            <a:ext cx="1500186" cy="1391516"/>
            <a:chOff x="4091939" y="891539"/>
            <a:chExt cx="3558541" cy="2994661"/>
          </a:xfrm>
        </p:grpSpPr>
        <p:grpSp>
          <p:nvGrpSpPr>
            <p:cNvPr id="857" name="グループ化 856"/>
            <p:cNvGrpSpPr/>
            <p:nvPr/>
          </p:nvGrpSpPr>
          <p:grpSpPr>
            <a:xfrm>
              <a:off x="4091939" y="891539"/>
              <a:ext cx="3558541" cy="2994661"/>
              <a:chOff x="4091939" y="891539"/>
              <a:chExt cx="3558541" cy="2994661"/>
            </a:xfrm>
          </p:grpSpPr>
          <p:pic>
            <p:nvPicPr>
              <p:cNvPr id="859" name="図 858" descr="画面の領域"/>
              <p:cNvPicPr>
                <a:picLocks noChangeAspect="1"/>
              </p:cNvPicPr>
              <p:nvPr/>
            </p:nvPicPr>
            <p:blipFill rotWithShape="1">
              <a:blip r:embed="rId5" cstate="print">
                <a:extLst>
                  <a:ext uri="{28A0092B-C50C-407E-A947-70E740481C1C}">
                    <a14:useLocalDpi xmlns:a14="http://schemas.microsoft.com/office/drawing/2010/main" val="0"/>
                  </a:ext>
                </a:extLst>
              </a:blip>
              <a:srcRect l="7466" t="6427" r="19347" b="6033"/>
              <a:stretch/>
            </p:blipFill>
            <p:spPr>
              <a:xfrm>
                <a:off x="4091939" y="891539"/>
                <a:ext cx="3558541" cy="2994661"/>
              </a:xfrm>
              <a:prstGeom prst="rect">
                <a:avLst/>
              </a:prstGeom>
              <a:ln w="28575">
                <a:noFill/>
              </a:ln>
            </p:spPr>
          </p:pic>
          <p:sp>
            <p:nvSpPr>
              <p:cNvPr id="860" name="円柱 859"/>
              <p:cNvSpPr/>
              <p:nvPr/>
            </p:nvSpPr>
            <p:spPr>
              <a:xfrm>
                <a:off x="4844185" y="3082654"/>
                <a:ext cx="210318" cy="230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861" name="直線コネクタ 860"/>
              <p:cNvCxnSpPr/>
              <p:nvPr/>
            </p:nvCxnSpPr>
            <p:spPr>
              <a:xfrm flipV="1">
                <a:off x="4445248" y="107515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2" name="直線コネクタ 861"/>
              <p:cNvCxnSpPr/>
              <p:nvPr/>
            </p:nvCxnSpPr>
            <p:spPr>
              <a:xfrm flipH="1" flipV="1">
                <a:off x="4931197" y="107515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3" name="直線コネクタ 862"/>
              <p:cNvCxnSpPr/>
              <p:nvPr/>
            </p:nvCxnSpPr>
            <p:spPr>
              <a:xfrm>
                <a:off x="4459304" y="1532919"/>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4" name="直線コネクタ 863"/>
              <p:cNvCxnSpPr/>
              <p:nvPr/>
            </p:nvCxnSpPr>
            <p:spPr>
              <a:xfrm flipH="1">
                <a:off x="4957403" y="154468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5" name="直線コネクタ 864"/>
              <p:cNvCxnSpPr/>
              <p:nvPr/>
            </p:nvCxnSpPr>
            <p:spPr>
              <a:xfrm flipV="1">
                <a:off x="5417989" y="106356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6" name="直線コネクタ 865"/>
              <p:cNvCxnSpPr/>
              <p:nvPr/>
            </p:nvCxnSpPr>
            <p:spPr>
              <a:xfrm flipH="1" flipV="1">
                <a:off x="5903938" y="106356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7" name="直線コネクタ 866"/>
              <p:cNvCxnSpPr/>
              <p:nvPr/>
            </p:nvCxnSpPr>
            <p:spPr>
              <a:xfrm>
                <a:off x="5432043" y="152133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8" name="直線コネクタ 867"/>
              <p:cNvCxnSpPr/>
              <p:nvPr/>
            </p:nvCxnSpPr>
            <p:spPr>
              <a:xfrm flipH="1">
                <a:off x="5930142" y="1533096"/>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9" name="直線コネクタ 868"/>
              <p:cNvCxnSpPr/>
              <p:nvPr/>
            </p:nvCxnSpPr>
            <p:spPr>
              <a:xfrm flipV="1">
                <a:off x="6372284" y="1065894"/>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p:nvPr/>
            </p:nvCxnSpPr>
            <p:spPr>
              <a:xfrm flipH="1" flipV="1">
                <a:off x="6858233" y="1065894"/>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1" name="直線コネクタ 870"/>
              <p:cNvCxnSpPr/>
              <p:nvPr/>
            </p:nvCxnSpPr>
            <p:spPr>
              <a:xfrm>
                <a:off x="6386336" y="152366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直線コネクタ 871"/>
              <p:cNvCxnSpPr/>
              <p:nvPr/>
            </p:nvCxnSpPr>
            <p:spPr>
              <a:xfrm flipH="1">
                <a:off x="6884437" y="153542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3" name="直線コネクタ 872"/>
              <p:cNvCxnSpPr/>
              <p:nvPr/>
            </p:nvCxnSpPr>
            <p:spPr>
              <a:xfrm flipV="1">
                <a:off x="4435135" y="194110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4" name="直線コネクタ 873"/>
              <p:cNvCxnSpPr/>
              <p:nvPr/>
            </p:nvCxnSpPr>
            <p:spPr>
              <a:xfrm flipH="1" flipV="1">
                <a:off x="4921084" y="194110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5" name="直線コネクタ 874"/>
              <p:cNvCxnSpPr/>
              <p:nvPr/>
            </p:nvCxnSpPr>
            <p:spPr>
              <a:xfrm>
                <a:off x="4449189" y="2398870"/>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6" name="直線コネクタ 875"/>
              <p:cNvCxnSpPr/>
              <p:nvPr/>
            </p:nvCxnSpPr>
            <p:spPr>
              <a:xfrm flipH="1">
                <a:off x="4947287" y="2410637"/>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7" name="直線コネクタ 876"/>
              <p:cNvCxnSpPr/>
              <p:nvPr/>
            </p:nvCxnSpPr>
            <p:spPr>
              <a:xfrm flipV="1">
                <a:off x="6362848" y="1928556"/>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8" name="直線コネクタ 877"/>
              <p:cNvCxnSpPr/>
              <p:nvPr/>
            </p:nvCxnSpPr>
            <p:spPr>
              <a:xfrm flipH="1" flipV="1">
                <a:off x="6848795" y="1928556"/>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9" name="直線コネクタ 878"/>
              <p:cNvCxnSpPr/>
              <p:nvPr/>
            </p:nvCxnSpPr>
            <p:spPr>
              <a:xfrm>
                <a:off x="6376900" y="238632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0" name="直線コネクタ 879"/>
              <p:cNvCxnSpPr/>
              <p:nvPr/>
            </p:nvCxnSpPr>
            <p:spPr>
              <a:xfrm flipH="1">
                <a:off x="6874999" y="239808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1" name="直線コネクタ 880"/>
              <p:cNvCxnSpPr/>
              <p:nvPr/>
            </p:nvCxnSpPr>
            <p:spPr>
              <a:xfrm flipV="1">
                <a:off x="6362848" y="279121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2" name="直線コネクタ 881"/>
              <p:cNvCxnSpPr/>
              <p:nvPr/>
            </p:nvCxnSpPr>
            <p:spPr>
              <a:xfrm flipH="1" flipV="1">
                <a:off x="6848795" y="279121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3" name="直線コネクタ 882"/>
              <p:cNvCxnSpPr/>
              <p:nvPr/>
            </p:nvCxnSpPr>
            <p:spPr>
              <a:xfrm>
                <a:off x="6376900" y="3248982"/>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4" name="直線コネクタ 883"/>
              <p:cNvCxnSpPr/>
              <p:nvPr/>
            </p:nvCxnSpPr>
            <p:spPr>
              <a:xfrm flipH="1">
                <a:off x="6874999" y="326074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5" name="直線コネクタ 884"/>
              <p:cNvCxnSpPr/>
              <p:nvPr/>
            </p:nvCxnSpPr>
            <p:spPr>
              <a:xfrm flipV="1">
                <a:off x="5407404" y="2783752"/>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6" name="直線コネクタ 885"/>
              <p:cNvCxnSpPr/>
              <p:nvPr/>
            </p:nvCxnSpPr>
            <p:spPr>
              <a:xfrm flipH="1" flipV="1">
                <a:off x="5893353" y="2783752"/>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7" name="直線コネクタ 886"/>
              <p:cNvCxnSpPr/>
              <p:nvPr/>
            </p:nvCxnSpPr>
            <p:spPr>
              <a:xfrm>
                <a:off x="5421456" y="3241518"/>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8" name="直線コネクタ 887"/>
              <p:cNvCxnSpPr/>
              <p:nvPr/>
            </p:nvCxnSpPr>
            <p:spPr>
              <a:xfrm flipH="1">
                <a:off x="5919557" y="3253281"/>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89" name="円柱 888"/>
              <p:cNvSpPr/>
              <p:nvPr/>
            </p:nvSpPr>
            <p:spPr>
              <a:xfrm>
                <a:off x="5770667" y="2227221"/>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890" name="円柱 889"/>
              <p:cNvSpPr/>
              <p:nvPr/>
            </p:nvSpPr>
            <p:spPr>
              <a:xfrm>
                <a:off x="4797144" y="3040800"/>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891" name="直線コネクタ 890"/>
              <p:cNvCxnSpPr/>
              <p:nvPr/>
            </p:nvCxnSpPr>
            <p:spPr>
              <a:xfrm>
                <a:off x="4467739" y="1187595"/>
                <a:ext cx="0" cy="3080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2" name="直線コネクタ 891"/>
              <p:cNvCxnSpPr/>
              <p:nvPr/>
            </p:nvCxnSpPr>
            <p:spPr>
              <a:xfrm>
                <a:off x="5428450" y="1202721"/>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3" name="直線コネクタ 892"/>
              <p:cNvCxnSpPr/>
              <p:nvPr/>
            </p:nvCxnSpPr>
            <p:spPr>
              <a:xfrm>
                <a:off x="4467739" y="2365249"/>
                <a:ext cx="0" cy="338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4" name="直線コネクタ 893"/>
              <p:cNvCxnSpPr/>
              <p:nvPr/>
            </p:nvCxnSpPr>
            <p:spPr>
              <a:xfrm>
                <a:off x="4459304" y="2900612"/>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5" name="直線コネクタ 894"/>
              <p:cNvCxnSpPr/>
              <p:nvPr/>
            </p:nvCxnSpPr>
            <p:spPr>
              <a:xfrm>
                <a:off x="7336730" y="119432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6" name="直線コネクタ 895"/>
              <p:cNvCxnSpPr/>
              <p:nvPr/>
            </p:nvCxnSpPr>
            <p:spPr>
              <a:xfrm>
                <a:off x="7338616" y="2045416"/>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7" name="直線コネクタ 896"/>
              <p:cNvCxnSpPr/>
              <p:nvPr/>
            </p:nvCxnSpPr>
            <p:spPr>
              <a:xfrm>
                <a:off x="7336730" y="290172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8" name="直線コネクタ 897"/>
              <p:cNvCxnSpPr/>
              <p:nvPr/>
            </p:nvCxnSpPr>
            <p:spPr>
              <a:xfrm>
                <a:off x="6386413" y="3273854"/>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9" name="直線コネクタ 898"/>
              <p:cNvCxnSpPr/>
              <p:nvPr/>
            </p:nvCxnSpPr>
            <p:spPr>
              <a:xfrm>
                <a:off x="5428450" y="3248982"/>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0" name="直線コネクタ 899"/>
              <p:cNvCxnSpPr/>
              <p:nvPr/>
            </p:nvCxnSpPr>
            <p:spPr>
              <a:xfrm>
                <a:off x="5428450" y="2036841"/>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1" name="直線コネクタ 900"/>
              <p:cNvCxnSpPr/>
              <p:nvPr/>
            </p:nvCxnSpPr>
            <p:spPr>
              <a:xfrm>
                <a:off x="6376900" y="120254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2" name="直線コネクタ 901"/>
              <p:cNvCxnSpPr/>
              <p:nvPr/>
            </p:nvCxnSpPr>
            <p:spPr>
              <a:xfrm rot="5400000">
                <a:off x="4726425"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3" name="直線コネクタ 902"/>
              <p:cNvCxnSpPr/>
              <p:nvPr/>
            </p:nvCxnSpPr>
            <p:spPr>
              <a:xfrm rot="5400000">
                <a:off x="7109641"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4" name="直線コネクタ 903"/>
              <p:cNvCxnSpPr/>
              <p:nvPr/>
            </p:nvCxnSpPr>
            <p:spPr>
              <a:xfrm rot="5400000">
                <a:off x="7084823" y="1796482"/>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5" name="直線コネクタ 904"/>
              <p:cNvCxnSpPr/>
              <p:nvPr/>
            </p:nvCxnSpPr>
            <p:spPr>
              <a:xfrm rot="5400000">
                <a:off x="5689360" y="179508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6" name="直線コネクタ 905"/>
              <p:cNvCxnSpPr/>
              <p:nvPr/>
            </p:nvCxnSpPr>
            <p:spPr>
              <a:xfrm rot="5400000">
                <a:off x="6643859" y="350302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7" name="直線コネクタ 906"/>
              <p:cNvCxnSpPr/>
              <p:nvPr/>
            </p:nvCxnSpPr>
            <p:spPr>
              <a:xfrm rot="5400000">
                <a:off x="4948062" y="328464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8" name="直線コネクタ 907"/>
              <p:cNvCxnSpPr/>
              <p:nvPr/>
            </p:nvCxnSpPr>
            <p:spPr>
              <a:xfrm rot="5400000">
                <a:off x="5899444" y="328676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9" name="直線コネクタ 908"/>
              <p:cNvCxnSpPr/>
              <p:nvPr/>
            </p:nvCxnSpPr>
            <p:spPr>
              <a:xfrm rot="5400000">
                <a:off x="5138570" y="1766397"/>
                <a:ext cx="0" cy="3819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0" name="直線コネクタ 909"/>
              <p:cNvCxnSpPr/>
              <p:nvPr/>
            </p:nvCxnSpPr>
            <p:spPr>
              <a:xfrm rot="5400000">
                <a:off x="4937927" y="727660"/>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1" name="直線コネクタ 910"/>
              <p:cNvCxnSpPr/>
              <p:nvPr/>
            </p:nvCxnSpPr>
            <p:spPr>
              <a:xfrm rot="5400000">
                <a:off x="5910923" y="73196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2" name="直線コネクタ 911"/>
              <p:cNvCxnSpPr/>
              <p:nvPr/>
            </p:nvCxnSpPr>
            <p:spPr>
              <a:xfrm rot="5400000">
                <a:off x="6864999" y="73017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13" name="楕円 912"/>
              <p:cNvSpPr/>
              <p:nvPr/>
            </p:nvSpPr>
            <p:spPr>
              <a:xfrm rot="5400000">
                <a:off x="4392161" y="31455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4" name="楕円 913"/>
              <p:cNvSpPr/>
              <p:nvPr/>
            </p:nvSpPr>
            <p:spPr>
              <a:xfrm rot="5400000">
                <a:off x="7264694"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5" name="楕円 914"/>
              <p:cNvSpPr/>
              <p:nvPr/>
            </p:nvSpPr>
            <p:spPr>
              <a:xfrm rot="5400000">
                <a:off x="5349912"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6" name="楕円 915"/>
              <p:cNvSpPr/>
              <p:nvPr/>
            </p:nvSpPr>
            <p:spPr>
              <a:xfrm rot="5400000">
                <a:off x="7264694"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7" name="直線コネクタ 916"/>
              <p:cNvCxnSpPr/>
              <p:nvPr/>
            </p:nvCxnSpPr>
            <p:spPr>
              <a:xfrm rot="5400000">
                <a:off x="6123601" y="1801132"/>
                <a:ext cx="0" cy="3156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8" name="直線コネクタ 917"/>
              <p:cNvCxnSpPr/>
              <p:nvPr/>
            </p:nvCxnSpPr>
            <p:spPr>
              <a:xfrm rot="5400000">
                <a:off x="6641479" y="1795161"/>
                <a:ext cx="0" cy="3156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9" name="直線コネクタ 918"/>
              <p:cNvCxnSpPr/>
              <p:nvPr/>
            </p:nvCxnSpPr>
            <p:spPr>
              <a:xfrm rot="5400000">
                <a:off x="6110966" y="2647612"/>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0" name="直線コネクタ 919"/>
              <p:cNvCxnSpPr/>
              <p:nvPr/>
            </p:nvCxnSpPr>
            <p:spPr>
              <a:xfrm rot="5400000">
                <a:off x="6644085" y="2651296"/>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1" name="直線コネクタ 920"/>
              <p:cNvCxnSpPr/>
              <p:nvPr/>
            </p:nvCxnSpPr>
            <p:spPr>
              <a:xfrm rot="5400000">
                <a:off x="5157504" y="2647449"/>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2" name="直線コネクタ 921"/>
              <p:cNvCxnSpPr/>
              <p:nvPr/>
            </p:nvCxnSpPr>
            <p:spPr>
              <a:xfrm rot="5400000">
                <a:off x="5663400" y="2651133"/>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3" name="直線コネクタ 922"/>
              <p:cNvCxnSpPr/>
              <p:nvPr/>
            </p:nvCxnSpPr>
            <p:spPr>
              <a:xfrm rot="5400000">
                <a:off x="7079306" y="350660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4" name="直線コネクタ 923"/>
              <p:cNvCxnSpPr/>
              <p:nvPr/>
            </p:nvCxnSpPr>
            <p:spPr>
              <a:xfrm rot="10800000">
                <a:off x="7336730" y="3242792"/>
                <a:ext cx="0" cy="31426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5" name="直線コネクタ 924"/>
              <p:cNvCxnSpPr/>
              <p:nvPr/>
            </p:nvCxnSpPr>
            <p:spPr>
              <a:xfrm rot="10800000">
                <a:off x="6385399" y="2057044"/>
                <a:ext cx="0" cy="2691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6" name="直線コネクタ 925"/>
              <p:cNvCxnSpPr/>
              <p:nvPr/>
            </p:nvCxnSpPr>
            <p:spPr>
              <a:xfrm rot="10800000">
                <a:off x="5428450" y="2391286"/>
                <a:ext cx="0" cy="314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7" name="直線コネクタ 926"/>
              <p:cNvCxnSpPr/>
              <p:nvPr/>
            </p:nvCxnSpPr>
            <p:spPr>
              <a:xfrm rot="10800000">
                <a:off x="5428448" y="2906850"/>
                <a:ext cx="0" cy="314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8" name="直線コネクタ 927"/>
              <p:cNvCxnSpPr/>
              <p:nvPr/>
            </p:nvCxnSpPr>
            <p:spPr>
              <a:xfrm rot="10800000">
                <a:off x="6385399" y="1611227"/>
                <a:ext cx="0" cy="2361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29" name="楕円 928"/>
              <p:cNvSpPr/>
              <p:nvPr/>
            </p:nvSpPr>
            <p:spPr>
              <a:xfrm rot="5400000">
                <a:off x="7264694"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0" name="楕円 929"/>
              <p:cNvSpPr/>
              <p:nvPr/>
            </p:nvSpPr>
            <p:spPr>
              <a:xfrm>
                <a:off x="4861139"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1" name="楕円 930"/>
              <p:cNvSpPr/>
              <p:nvPr/>
            </p:nvSpPr>
            <p:spPr>
              <a:xfrm>
                <a:off x="5846748"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2" name="楕円 931"/>
              <p:cNvSpPr/>
              <p:nvPr/>
            </p:nvSpPr>
            <p:spPr>
              <a:xfrm>
                <a:off x="6786216"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3" name="楕円 932"/>
              <p:cNvSpPr/>
              <p:nvPr/>
            </p:nvSpPr>
            <p:spPr>
              <a:xfrm>
                <a:off x="5846748"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4" name="楕円 933"/>
              <p:cNvSpPr/>
              <p:nvPr/>
            </p:nvSpPr>
            <p:spPr>
              <a:xfrm>
                <a:off x="6786216"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5" name="楕円 934"/>
              <p:cNvSpPr/>
              <p:nvPr/>
            </p:nvSpPr>
            <p:spPr>
              <a:xfrm>
                <a:off x="4852704"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6" name="楕円 935"/>
              <p:cNvSpPr/>
              <p:nvPr/>
            </p:nvSpPr>
            <p:spPr>
              <a:xfrm>
                <a:off x="5846748"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7" name="楕円 936"/>
              <p:cNvSpPr/>
              <p:nvPr/>
            </p:nvSpPr>
            <p:spPr>
              <a:xfrm>
                <a:off x="6786216"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8" name="楕円 937"/>
              <p:cNvSpPr/>
              <p:nvPr/>
            </p:nvSpPr>
            <p:spPr>
              <a:xfrm>
                <a:off x="4861139"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9" name="楕円 938"/>
              <p:cNvSpPr/>
              <p:nvPr/>
            </p:nvSpPr>
            <p:spPr>
              <a:xfrm>
                <a:off x="5855183"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0" name="楕円 939"/>
              <p:cNvSpPr/>
              <p:nvPr/>
            </p:nvSpPr>
            <p:spPr>
              <a:xfrm>
                <a:off x="6794651"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1" name="円柱 940"/>
              <p:cNvSpPr/>
              <p:nvPr/>
            </p:nvSpPr>
            <p:spPr>
              <a:xfrm>
                <a:off x="7237123" y="3489524"/>
                <a:ext cx="210320" cy="230299"/>
              </a:xfrm>
              <a:prstGeom prst="can">
                <a:avLst>
                  <a:gd name="adj" fmla="val 54000"/>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942" name="楕円 941"/>
              <p:cNvSpPr/>
              <p:nvPr/>
            </p:nvSpPr>
            <p:spPr>
              <a:xfrm rot="5400000">
                <a:off x="5349912"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3" name="円柱 942"/>
              <p:cNvSpPr/>
              <p:nvPr/>
            </p:nvSpPr>
            <p:spPr>
              <a:xfrm>
                <a:off x="6275410" y="1758307"/>
                <a:ext cx="210320" cy="230298"/>
              </a:xfrm>
              <a:prstGeom prst="can">
                <a:avLst>
                  <a:gd name="adj" fmla="val 54000"/>
                </a:avLst>
              </a:prstGeom>
              <a:solidFill>
                <a:srgbClr val="FF0000"/>
              </a:solidFill>
              <a:ln w="28575">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944" name="直線コネクタ 943"/>
              <p:cNvCxnSpPr/>
              <p:nvPr/>
            </p:nvCxnSpPr>
            <p:spPr>
              <a:xfrm rot="10800000">
                <a:off x="6384321" y="2906228"/>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45" name="楕円 944"/>
              <p:cNvSpPr/>
              <p:nvPr/>
            </p:nvSpPr>
            <p:spPr>
              <a:xfrm rot="5400000">
                <a:off x="6310127"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6" name="楕円 945"/>
              <p:cNvSpPr/>
              <p:nvPr/>
            </p:nvSpPr>
            <p:spPr>
              <a:xfrm rot="5400000">
                <a:off x="6310127"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7" name="楕円 946"/>
              <p:cNvSpPr/>
              <p:nvPr/>
            </p:nvSpPr>
            <p:spPr>
              <a:xfrm rot="5400000">
                <a:off x="5349912"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8" name="直線コネクタ 947"/>
              <p:cNvCxnSpPr/>
              <p:nvPr/>
            </p:nvCxnSpPr>
            <p:spPr>
              <a:xfrm rot="10800000">
                <a:off x="6381454" y="2464071"/>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49" name="円柱 948"/>
              <p:cNvSpPr/>
              <p:nvPr/>
            </p:nvSpPr>
            <p:spPr>
              <a:xfrm>
                <a:off x="6278053" y="2619095"/>
                <a:ext cx="210320" cy="230299"/>
              </a:xfrm>
              <a:prstGeom prst="can">
                <a:avLst>
                  <a:gd name="adj" fmla="val 54000"/>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950" name="楕円 949"/>
              <p:cNvSpPr/>
              <p:nvPr/>
            </p:nvSpPr>
            <p:spPr>
              <a:xfrm rot="5400000">
                <a:off x="6310127"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1" name="直線コネクタ 950"/>
              <p:cNvCxnSpPr/>
              <p:nvPr/>
            </p:nvCxnSpPr>
            <p:spPr>
              <a:xfrm rot="5400000">
                <a:off x="4721598" y="179516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2" name="直線コネクタ 951"/>
              <p:cNvCxnSpPr/>
              <p:nvPr/>
            </p:nvCxnSpPr>
            <p:spPr>
              <a:xfrm rot="10800000">
                <a:off x="4465518" y="2057044"/>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3" name="直線コネクタ 952"/>
              <p:cNvCxnSpPr/>
              <p:nvPr/>
            </p:nvCxnSpPr>
            <p:spPr>
              <a:xfrm rot="10800000">
                <a:off x="4465518" y="1611227"/>
                <a:ext cx="0" cy="23611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54" name="楕円 953"/>
              <p:cNvSpPr/>
              <p:nvPr/>
            </p:nvSpPr>
            <p:spPr>
              <a:xfrm rot="5400000">
                <a:off x="4392161"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5" name="楕円 954"/>
              <p:cNvSpPr/>
              <p:nvPr/>
            </p:nvSpPr>
            <p:spPr>
              <a:xfrm rot="5400000">
                <a:off x="4392161" y="231984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6" name="楕円 955"/>
              <p:cNvSpPr/>
              <p:nvPr/>
            </p:nvSpPr>
            <p:spPr>
              <a:xfrm>
                <a:off x="4852704"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7" name="円柱 956"/>
              <p:cNvSpPr/>
              <p:nvPr/>
            </p:nvSpPr>
            <p:spPr>
              <a:xfrm>
                <a:off x="4356141" y="1786665"/>
                <a:ext cx="202625" cy="225661"/>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grpSp>
        <p:pic>
          <p:nvPicPr>
            <p:cNvPr id="858" name="図 857"/>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5156948" y="1560199"/>
              <a:ext cx="455899" cy="763349"/>
            </a:xfrm>
            <a:prstGeom prst="rect">
              <a:avLst/>
            </a:prstGeom>
          </p:spPr>
        </p:pic>
      </p:grpSp>
      <p:grpSp>
        <p:nvGrpSpPr>
          <p:cNvPr id="958" name="グループ化 957"/>
          <p:cNvGrpSpPr/>
          <p:nvPr/>
        </p:nvGrpSpPr>
        <p:grpSpPr>
          <a:xfrm>
            <a:off x="36810" y="3045956"/>
            <a:ext cx="1567154" cy="1391516"/>
            <a:chOff x="3933085" y="891539"/>
            <a:chExt cx="3717395" cy="2994661"/>
          </a:xfrm>
        </p:grpSpPr>
        <p:grpSp>
          <p:nvGrpSpPr>
            <p:cNvPr id="959" name="グループ化 958"/>
            <p:cNvGrpSpPr/>
            <p:nvPr/>
          </p:nvGrpSpPr>
          <p:grpSpPr>
            <a:xfrm>
              <a:off x="4091939" y="891539"/>
              <a:ext cx="3558541" cy="2994661"/>
              <a:chOff x="4091939" y="891539"/>
              <a:chExt cx="3558541" cy="2994661"/>
            </a:xfrm>
          </p:grpSpPr>
          <p:pic>
            <p:nvPicPr>
              <p:cNvPr id="961" name="図 960" descr="画面の領域"/>
              <p:cNvPicPr>
                <a:picLocks noChangeAspect="1"/>
              </p:cNvPicPr>
              <p:nvPr/>
            </p:nvPicPr>
            <p:blipFill rotWithShape="1">
              <a:blip r:embed="rId5" cstate="print">
                <a:extLst>
                  <a:ext uri="{28A0092B-C50C-407E-A947-70E740481C1C}">
                    <a14:useLocalDpi xmlns:a14="http://schemas.microsoft.com/office/drawing/2010/main" val="0"/>
                  </a:ext>
                </a:extLst>
              </a:blip>
              <a:srcRect l="7466" t="6427" r="19347" b="6033"/>
              <a:stretch/>
            </p:blipFill>
            <p:spPr>
              <a:xfrm>
                <a:off x="4091939" y="891539"/>
                <a:ext cx="3558541" cy="2994661"/>
              </a:xfrm>
              <a:prstGeom prst="rect">
                <a:avLst/>
              </a:prstGeom>
              <a:ln w="28575">
                <a:noFill/>
              </a:ln>
            </p:spPr>
          </p:pic>
          <p:sp>
            <p:nvSpPr>
              <p:cNvPr id="962" name="円柱 961"/>
              <p:cNvSpPr/>
              <p:nvPr/>
            </p:nvSpPr>
            <p:spPr>
              <a:xfrm>
                <a:off x="4844185" y="3082654"/>
                <a:ext cx="210318" cy="230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963" name="直線コネクタ 962"/>
              <p:cNvCxnSpPr/>
              <p:nvPr/>
            </p:nvCxnSpPr>
            <p:spPr>
              <a:xfrm flipV="1">
                <a:off x="4445248" y="107515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4" name="直線コネクタ 963"/>
              <p:cNvCxnSpPr/>
              <p:nvPr/>
            </p:nvCxnSpPr>
            <p:spPr>
              <a:xfrm flipH="1" flipV="1">
                <a:off x="4931197" y="107515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5" name="直線コネクタ 964"/>
              <p:cNvCxnSpPr/>
              <p:nvPr/>
            </p:nvCxnSpPr>
            <p:spPr>
              <a:xfrm>
                <a:off x="4459304" y="1532919"/>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6" name="直線コネクタ 965"/>
              <p:cNvCxnSpPr/>
              <p:nvPr/>
            </p:nvCxnSpPr>
            <p:spPr>
              <a:xfrm flipH="1">
                <a:off x="4957403" y="154468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7" name="直線コネクタ 966"/>
              <p:cNvCxnSpPr/>
              <p:nvPr/>
            </p:nvCxnSpPr>
            <p:spPr>
              <a:xfrm flipV="1">
                <a:off x="5417989" y="1063567"/>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p:cNvCxnSpPr/>
              <p:nvPr/>
            </p:nvCxnSpPr>
            <p:spPr>
              <a:xfrm flipH="1" flipV="1">
                <a:off x="5903938" y="1063567"/>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p:cNvCxnSpPr/>
              <p:nvPr/>
            </p:nvCxnSpPr>
            <p:spPr>
              <a:xfrm>
                <a:off x="5432043" y="152133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0" name="直線コネクタ 969"/>
              <p:cNvCxnSpPr/>
              <p:nvPr/>
            </p:nvCxnSpPr>
            <p:spPr>
              <a:xfrm flipH="1">
                <a:off x="5930142" y="1533096"/>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1" name="直線コネクタ 970"/>
              <p:cNvCxnSpPr/>
              <p:nvPr/>
            </p:nvCxnSpPr>
            <p:spPr>
              <a:xfrm flipV="1">
                <a:off x="6372284" y="1065894"/>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p:cNvCxnSpPr/>
              <p:nvPr/>
            </p:nvCxnSpPr>
            <p:spPr>
              <a:xfrm flipH="1" flipV="1">
                <a:off x="6858233" y="1065894"/>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3" name="直線コネクタ 972"/>
              <p:cNvCxnSpPr/>
              <p:nvPr/>
            </p:nvCxnSpPr>
            <p:spPr>
              <a:xfrm>
                <a:off x="6386336" y="152366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4" name="直線コネクタ 973"/>
              <p:cNvCxnSpPr/>
              <p:nvPr/>
            </p:nvCxnSpPr>
            <p:spPr>
              <a:xfrm flipH="1">
                <a:off x="6884437" y="1535424"/>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5" name="直線コネクタ 974"/>
              <p:cNvCxnSpPr/>
              <p:nvPr/>
            </p:nvCxnSpPr>
            <p:spPr>
              <a:xfrm flipV="1">
                <a:off x="4435135" y="194110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6" name="直線コネクタ 975"/>
              <p:cNvCxnSpPr/>
              <p:nvPr/>
            </p:nvCxnSpPr>
            <p:spPr>
              <a:xfrm flipH="1" flipV="1">
                <a:off x="4921084" y="194110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7" name="直線コネクタ 976"/>
              <p:cNvCxnSpPr/>
              <p:nvPr/>
            </p:nvCxnSpPr>
            <p:spPr>
              <a:xfrm>
                <a:off x="4449189" y="2398870"/>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8" name="直線コネクタ 977"/>
              <p:cNvCxnSpPr/>
              <p:nvPr/>
            </p:nvCxnSpPr>
            <p:spPr>
              <a:xfrm flipH="1">
                <a:off x="4947287" y="2410637"/>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9" name="直線コネクタ 978"/>
              <p:cNvCxnSpPr/>
              <p:nvPr/>
            </p:nvCxnSpPr>
            <p:spPr>
              <a:xfrm flipV="1">
                <a:off x="6362848" y="1928556"/>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0" name="直線コネクタ 979"/>
              <p:cNvCxnSpPr/>
              <p:nvPr/>
            </p:nvCxnSpPr>
            <p:spPr>
              <a:xfrm flipH="1" flipV="1">
                <a:off x="6848795" y="1928556"/>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1" name="直線コネクタ 980"/>
              <p:cNvCxnSpPr/>
              <p:nvPr/>
            </p:nvCxnSpPr>
            <p:spPr>
              <a:xfrm>
                <a:off x="6376900" y="2386321"/>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2" name="直線コネクタ 981"/>
              <p:cNvCxnSpPr/>
              <p:nvPr/>
            </p:nvCxnSpPr>
            <p:spPr>
              <a:xfrm flipH="1">
                <a:off x="6874999" y="239808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3" name="直線コネクタ 982"/>
              <p:cNvCxnSpPr/>
              <p:nvPr/>
            </p:nvCxnSpPr>
            <p:spPr>
              <a:xfrm flipV="1">
                <a:off x="6362848" y="2791218"/>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4" name="直線コネクタ 983"/>
              <p:cNvCxnSpPr/>
              <p:nvPr/>
            </p:nvCxnSpPr>
            <p:spPr>
              <a:xfrm flipH="1" flipV="1">
                <a:off x="6848795" y="2791218"/>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5" name="直線コネクタ 984"/>
              <p:cNvCxnSpPr/>
              <p:nvPr/>
            </p:nvCxnSpPr>
            <p:spPr>
              <a:xfrm>
                <a:off x="6376900" y="3248982"/>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p:cNvCxnSpPr/>
              <p:nvPr/>
            </p:nvCxnSpPr>
            <p:spPr>
              <a:xfrm flipH="1">
                <a:off x="6874999" y="3260745"/>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p:cNvCxnSpPr/>
              <p:nvPr/>
            </p:nvCxnSpPr>
            <p:spPr>
              <a:xfrm flipV="1">
                <a:off x="5407404" y="2783752"/>
                <a:ext cx="50409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8" name="直線コネクタ 987"/>
              <p:cNvCxnSpPr/>
              <p:nvPr/>
            </p:nvCxnSpPr>
            <p:spPr>
              <a:xfrm flipH="1" flipV="1">
                <a:off x="5893353" y="2783752"/>
                <a:ext cx="49725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9" name="直線コネクタ 988"/>
              <p:cNvCxnSpPr/>
              <p:nvPr/>
            </p:nvCxnSpPr>
            <p:spPr>
              <a:xfrm>
                <a:off x="5421456" y="3241518"/>
                <a:ext cx="471890"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p:cNvCxnSpPr/>
              <p:nvPr/>
            </p:nvCxnSpPr>
            <p:spPr>
              <a:xfrm flipH="1">
                <a:off x="5919557" y="3253281"/>
                <a:ext cx="442120" cy="396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1" name="円柱 990"/>
              <p:cNvSpPr/>
              <p:nvPr/>
            </p:nvSpPr>
            <p:spPr>
              <a:xfrm>
                <a:off x="5770667" y="2227221"/>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992" name="円柱 991"/>
              <p:cNvSpPr/>
              <p:nvPr/>
            </p:nvSpPr>
            <p:spPr>
              <a:xfrm>
                <a:off x="4797144" y="3040800"/>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993" name="直線コネクタ 992"/>
              <p:cNvCxnSpPr/>
              <p:nvPr/>
            </p:nvCxnSpPr>
            <p:spPr>
              <a:xfrm>
                <a:off x="4467739" y="1187595"/>
                <a:ext cx="0" cy="3080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4" name="直線コネクタ 993"/>
              <p:cNvCxnSpPr/>
              <p:nvPr/>
            </p:nvCxnSpPr>
            <p:spPr>
              <a:xfrm>
                <a:off x="5428450" y="1202721"/>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p:cNvCxnSpPr/>
              <p:nvPr/>
            </p:nvCxnSpPr>
            <p:spPr>
              <a:xfrm>
                <a:off x="4467739" y="2365249"/>
                <a:ext cx="0" cy="338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p:cNvCxnSpPr/>
              <p:nvPr/>
            </p:nvCxnSpPr>
            <p:spPr>
              <a:xfrm>
                <a:off x="4459304" y="2900612"/>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p:cNvCxnSpPr/>
              <p:nvPr/>
            </p:nvCxnSpPr>
            <p:spPr>
              <a:xfrm>
                <a:off x="7336730" y="119432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8" name="直線コネクタ 997"/>
              <p:cNvCxnSpPr/>
              <p:nvPr/>
            </p:nvCxnSpPr>
            <p:spPr>
              <a:xfrm>
                <a:off x="7338616" y="2045416"/>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9" name="直線コネクタ 998"/>
              <p:cNvCxnSpPr/>
              <p:nvPr/>
            </p:nvCxnSpPr>
            <p:spPr>
              <a:xfrm>
                <a:off x="7336730" y="290172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0" name="直線コネクタ 999"/>
              <p:cNvCxnSpPr/>
              <p:nvPr/>
            </p:nvCxnSpPr>
            <p:spPr>
              <a:xfrm>
                <a:off x="6386413" y="3273854"/>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1" name="直線コネクタ 1000"/>
              <p:cNvCxnSpPr/>
              <p:nvPr/>
            </p:nvCxnSpPr>
            <p:spPr>
              <a:xfrm>
                <a:off x="5428450" y="3248982"/>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2" name="直線コネクタ 1001"/>
              <p:cNvCxnSpPr/>
              <p:nvPr/>
            </p:nvCxnSpPr>
            <p:spPr>
              <a:xfrm>
                <a:off x="5428450" y="2036841"/>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p:cNvCxnSpPr/>
              <p:nvPr/>
            </p:nvCxnSpPr>
            <p:spPr>
              <a:xfrm>
                <a:off x="6376900" y="1202545"/>
                <a:ext cx="0" cy="3080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p:cNvCxnSpPr/>
              <p:nvPr/>
            </p:nvCxnSpPr>
            <p:spPr>
              <a:xfrm rot="5400000">
                <a:off x="4726425"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p:cNvCxnSpPr/>
              <p:nvPr/>
            </p:nvCxnSpPr>
            <p:spPr>
              <a:xfrm rot="5400000">
                <a:off x="7109641" y="265120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6" name="直線コネクタ 1005"/>
              <p:cNvCxnSpPr/>
              <p:nvPr/>
            </p:nvCxnSpPr>
            <p:spPr>
              <a:xfrm rot="5400000">
                <a:off x="7084823" y="1796482"/>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7" name="直線コネクタ 1006"/>
              <p:cNvCxnSpPr/>
              <p:nvPr/>
            </p:nvCxnSpPr>
            <p:spPr>
              <a:xfrm rot="5400000">
                <a:off x="5689360" y="179508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8" name="直線コネクタ 1007"/>
              <p:cNvCxnSpPr/>
              <p:nvPr/>
            </p:nvCxnSpPr>
            <p:spPr>
              <a:xfrm rot="5400000">
                <a:off x="6643859" y="350302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9" name="直線コネクタ 1008"/>
              <p:cNvCxnSpPr/>
              <p:nvPr/>
            </p:nvCxnSpPr>
            <p:spPr>
              <a:xfrm rot="5400000">
                <a:off x="4948062" y="328464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p:cNvCxnSpPr/>
              <p:nvPr/>
            </p:nvCxnSpPr>
            <p:spPr>
              <a:xfrm rot="5400000">
                <a:off x="5899444" y="3286763"/>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1" name="直線コネクタ 1010"/>
              <p:cNvCxnSpPr/>
              <p:nvPr/>
            </p:nvCxnSpPr>
            <p:spPr>
              <a:xfrm rot="5400000">
                <a:off x="5138570" y="1766397"/>
                <a:ext cx="0" cy="3819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2" name="直線コネクタ 1011"/>
              <p:cNvCxnSpPr/>
              <p:nvPr/>
            </p:nvCxnSpPr>
            <p:spPr>
              <a:xfrm rot="5400000">
                <a:off x="4937927" y="727660"/>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p:cNvCxnSpPr/>
              <p:nvPr/>
            </p:nvCxnSpPr>
            <p:spPr>
              <a:xfrm rot="5400000">
                <a:off x="5910923" y="73196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4" name="直線コネクタ 1013"/>
              <p:cNvCxnSpPr/>
              <p:nvPr/>
            </p:nvCxnSpPr>
            <p:spPr>
              <a:xfrm rot="5400000">
                <a:off x="6864999" y="730175"/>
                <a:ext cx="0" cy="744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15" name="楕円 1014"/>
              <p:cNvSpPr/>
              <p:nvPr/>
            </p:nvSpPr>
            <p:spPr>
              <a:xfrm rot="5400000">
                <a:off x="4392161" y="31455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6" name="楕円 1015"/>
              <p:cNvSpPr/>
              <p:nvPr/>
            </p:nvSpPr>
            <p:spPr>
              <a:xfrm rot="5400000">
                <a:off x="7264694"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7" name="楕円 1016"/>
              <p:cNvSpPr/>
              <p:nvPr/>
            </p:nvSpPr>
            <p:spPr>
              <a:xfrm rot="5400000">
                <a:off x="5349912"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8" name="楕円 1017"/>
              <p:cNvSpPr/>
              <p:nvPr/>
            </p:nvSpPr>
            <p:spPr>
              <a:xfrm rot="5400000">
                <a:off x="7264694"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9" name="直線コネクタ 1018"/>
              <p:cNvCxnSpPr/>
              <p:nvPr/>
            </p:nvCxnSpPr>
            <p:spPr>
              <a:xfrm rot="5400000">
                <a:off x="6123601" y="1793854"/>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0" name="直線コネクタ 1019"/>
              <p:cNvCxnSpPr/>
              <p:nvPr/>
            </p:nvCxnSpPr>
            <p:spPr>
              <a:xfrm rot="5400000">
                <a:off x="6641479" y="1795161"/>
                <a:ext cx="0" cy="3156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1" name="直線コネクタ 1020"/>
              <p:cNvCxnSpPr/>
              <p:nvPr/>
            </p:nvCxnSpPr>
            <p:spPr>
              <a:xfrm rot="5400000">
                <a:off x="6110966" y="2647612"/>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2" name="直線コネクタ 1021"/>
              <p:cNvCxnSpPr/>
              <p:nvPr/>
            </p:nvCxnSpPr>
            <p:spPr>
              <a:xfrm rot="5400000">
                <a:off x="6644085" y="2651296"/>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p:cNvCxnSpPr/>
              <p:nvPr/>
            </p:nvCxnSpPr>
            <p:spPr>
              <a:xfrm rot="5400000">
                <a:off x="5157504" y="2647449"/>
                <a:ext cx="0" cy="31563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4" name="直線コネクタ 1023"/>
              <p:cNvCxnSpPr/>
              <p:nvPr/>
            </p:nvCxnSpPr>
            <p:spPr>
              <a:xfrm rot="5400000">
                <a:off x="5663400" y="2651133"/>
                <a:ext cx="0" cy="31563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rot="5400000">
                <a:off x="7079306" y="350660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6" name="直線コネクタ 1025"/>
              <p:cNvCxnSpPr/>
              <p:nvPr/>
            </p:nvCxnSpPr>
            <p:spPr>
              <a:xfrm rot="10800000">
                <a:off x="7336730" y="3242792"/>
                <a:ext cx="0" cy="31426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7" name="直線コネクタ 1026"/>
              <p:cNvCxnSpPr/>
              <p:nvPr/>
            </p:nvCxnSpPr>
            <p:spPr>
              <a:xfrm rot="10800000">
                <a:off x="6385399" y="2057044"/>
                <a:ext cx="0" cy="269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8" name="直線コネクタ 1027"/>
              <p:cNvCxnSpPr/>
              <p:nvPr/>
            </p:nvCxnSpPr>
            <p:spPr>
              <a:xfrm rot="10800000">
                <a:off x="5428450" y="2464071"/>
                <a:ext cx="0" cy="3142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9" name="直線コネクタ 1028"/>
              <p:cNvCxnSpPr/>
              <p:nvPr/>
            </p:nvCxnSpPr>
            <p:spPr>
              <a:xfrm rot="10800000">
                <a:off x="5428448" y="2906850"/>
                <a:ext cx="0" cy="3142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30" name="直線コネクタ 1029"/>
              <p:cNvCxnSpPr/>
              <p:nvPr/>
            </p:nvCxnSpPr>
            <p:spPr>
              <a:xfrm rot="10800000">
                <a:off x="6385399" y="1611227"/>
                <a:ext cx="0" cy="2361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1" name="楕円 1030"/>
              <p:cNvSpPr/>
              <p:nvPr/>
            </p:nvSpPr>
            <p:spPr>
              <a:xfrm rot="5400000">
                <a:off x="7264694"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p:cNvSpPr/>
              <p:nvPr/>
            </p:nvSpPr>
            <p:spPr>
              <a:xfrm>
                <a:off x="4861139"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p:cNvSpPr/>
              <p:nvPr/>
            </p:nvSpPr>
            <p:spPr>
              <a:xfrm>
                <a:off x="5846748"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p:cNvSpPr/>
              <p:nvPr/>
            </p:nvSpPr>
            <p:spPr>
              <a:xfrm>
                <a:off x="6786216" y="1018970"/>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楕円 1034"/>
              <p:cNvSpPr/>
              <p:nvPr/>
            </p:nvSpPr>
            <p:spPr>
              <a:xfrm>
                <a:off x="5846748"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p:cNvSpPr/>
              <p:nvPr/>
            </p:nvSpPr>
            <p:spPr>
              <a:xfrm>
                <a:off x="6786216"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p:cNvSpPr/>
              <p:nvPr/>
            </p:nvSpPr>
            <p:spPr>
              <a:xfrm>
                <a:off x="4852704"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楕円 1037"/>
              <p:cNvSpPr/>
              <p:nvPr/>
            </p:nvSpPr>
            <p:spPr>
              <a:xfrm>
                <a:off x="5846748"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p:cNvSpPr/>
              <p:nvPr/>
            </p:nvSpPr>
            <p:spPr>
              <a:xfrm>
                <a:off x="6786216"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p:cNvSpPr/>
              <p:nvPr/>
            </p:nvSpPr>
            <p:spPr>
              <a:xfrm>
                <a:off x="4861139"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p:cNvSpPr/>
              <p:nvPr/>
            </p:nvSpPr>
            <p:spPr>
              <a:xfrm>
                <a:off x="5855183"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p:cNvSpPr/>
              <p:nvPr/>
            </p:nvSpPr>
            <p:spPr>
              <a:xfrm>
                <a:off x="6794651" y="3581934"/>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円柱 1042"/>
              <p:cNvSpPr/>
              <p:nvPr/>
            </p:nvSpPr>
            <p:spPr>
              <a:xfrm>
                <a:off x="7237123" y="3489524"/>
                <a:ext cx="210320" cy="230299"/>
              </a:xfrm>
              <a:prstGeom prst="can">
                <a:avLst>
                  <a:gd name="adj" fmla="val 54000"/>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1044" name="楕円 1043"/>
              <p:cNvSpPr/>
              <p:nvPr/>
            </p:nvSpPr>
            <p:spPr>
              <a:xfrm rot="5400000">
                <a:off x="5349912"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円柱 1044"/>
              <p:cNvSpPr/>
              <p:nvPr/>
            </p:nvSpPr>
            <p:spPr>
              <a:xfrm>
                <a:off x="5323355" y="2609883"/>
                <a:ext cx="210320" cy="230299"/>
              </a:xfrm>
              <a:prstGeom prst="can">
                <a:avLst>
                  <a:gd name="adj" fmla="val 54000"/>
                </a:avLst>
              </a:prstGeom>
              <a:solidFill>
                <a:srgbClr val="FF0000"/>
              </a:solidFill>
              <a:ln w="28575">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046" name="直線コネクタ 1045"/>
              <p:cNvCxnSpPr/>
              <p:nvPr/>
            </p:nvCxnSpPr>
            <p:spPr>
              <a:xfrm rot="10800000">
                <a:off x="6384321" y="2906228"/>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7" name="楕円 1046"/>
              <p:cNvSpPr/>
              <p:nvPr/>
            </p:nvSpPr>
            <p:spPr>
              <a:xfrm rot="5400000">
                <a:off x="6310127" y="313814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8" name="楕円 1047"/>
              <p:cNvSpPr/>
              <p:nvPr/>
            </p:nvSpPr>
            <p:spPr>
              <a:xfrm rot="5400000">
                <a:off x="6310127" y="14387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9" name="楕円 1048"/>
              <p:cNvSpPr/>
              <p:nvPr/>
            </p:nvSpPr>
            <p:spPr>
              <a:xfrm rot="5400000">
                <a:off x="5349912"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0" name="直線コネクタ 1049"/>
              <p:cNvCxnSpPr/>
              <p:nvPr/>
            </p:nvCxnSpPr>
            <p:spPr>
              <a:xfrm rot="10800000">
                <a:off x="6381454" y="2464071"/>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51" name="円柱 1050"/>
              <p:cNvSpPr/>
              <p:nvPr/>
            </p:nvSpPr>
            <p:spPr>
              <a:xfrm>
                <a:off x="6278053" y="2619095"/>
                <a:ext cx="210320" cy="230299"/>
              </a:xfrm>
              <a:prstGeom prst="can">
                <a:avLst>
                  <a:gd name="adj" fmla="val 54000"/>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1052" name="楕円 1051"/>
              <p:cNvSpPr/>
              <p:nvPr/>
            </p:nvSpPr>
            <p:spPr>
              <a:xfrm rot="5400000">
                <a:off x="6310127"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3" name="直線コネクタ 1052"/>
              <p:cNvCxnSpPr/>
              <p:nvPr/>
            </p:nvCxnSpPr>
            <p:spPr>
              <a:xfrm rot="5400000">
                <a:off x="4721598" y="1795161"/>
                <a:ext cx="0" cy="3156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rot="10800000">
                <a:off x="4465518" y="2057044"/>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rot="10800000">
                <a:off x="4465518" y="1611227"/>
                <a:ext cx="0" cy="23611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56" name="楕円 1055"/>
              <p:cNvSpPr/>
              <p:nvPr/>
            </p:nvSpPr>
            <p:spPr>
              <a:xfrm rot="5400000">
                <a:off x="4392161" y="1446169"/>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7" name="楕円 1056"/>
              <p:cNvSpPr/>
              <p:nvPr/>
            </p:nvSpPr>
            <p:spPr>
              <a:xfrm rot="5400000">
                <a:off x="4392161" y="231984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8" name="楕円 1057"/>
              <p:cNvSpPr/>
              <p:nvPr/>
            </p:nvSpPr>
            <p:spPr>
              <a:xfrm>
                <a:off x="4852704" y="1885717"/>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柱 1058"/>
              <p:cNvSpPr/>
              <p:nvPr/>
            </p:nvSpPr>
            <p:spPr>
              <a:xfrm>
                <a:off x="4356141" y="1786665"/>
                <a:ext cx="202625" cy="225661"/>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grpSp>
        <p:pic>
          <p:nvPicPr>
            <p:cNvPr id="960" name="図 959"/>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4086810" y="2408766"/>
              <a:ext cx="455899" cy="763350"/>
            </a:xfrm>
            <a:prstGeom prst="rect">
              <a:avLst/>
            </a:prstGeom>
          </p:spPr>
        </p:pic>
      </p:grpSp>
      <p:grpSp>
        <p:nvGrpSpPr>
          <p:cNvPr id="1060" name="グループ化 1059"/>
          <p:cNvGrpSpPr/>
          <p:nvPr/>
        </p:nvGrpSpPr>
        <p:grpSpPr>
          <a:xfrm>
            <a:off x="159865" y="1625428"/>
            <a:ext cx="1316831" cy="1136499"/>
            <a:chOff x="3933085" y="891539"/>
            <a:chExt cx="3717399" cy="2994659"/>
          </a:xfrm>
        </p:grpSpPr>
        <p:grpSp>
          <p:nvGrpSpPr>
            <p:cNvPr id="1061" name="グループ化 1060"/>
            <p:cNvGrpSpPr/>
            <p:nvPr/>
          </p:nvGrpSpPr>
          <p:grpSpPr>
            <a:xfrm>
              <a:off x="4091941" y="891539"/>
              <a:ext cx="3558543" cy="2994659"/>
              <a:chOff x="4091941" y="891540"/>
              <a:chExt cx="3558543" cy="2994660"/>
            </a:xfrm>
          </p:grpSpPr>
          <p:pic>
            <p:nvPicPr>
              <p:cNvPr id="1063" name="図 1062" descr="画面の領域"/>
              <p:cNvPicPr>
                <a:picLocks noChangeAspect="1"/>
              </p:cNvPicPr>
              <p:nvPr/>
            </p:nvPicPr>
            <p:blipFill rotWithShape="1">
              <a:blip r:embed="rId6" cstate="print">
                <a:extLst>
                  <a:ext uri="{28A0092B-C50C-407E-A947-70E740481C1C}">
                    <a14:useLocalDpi xmlns:a14="http://schemas.microsoft.com/office/drawing/2010/main" val="0"/>
                  </a:ext>
                </a:extLst>
              </a:blip>
              <a:srcRect l="7466" t="6427" r="19347" b="6033"/>
              <a:stretch/>
            </p:blipFill>
            <p:spPr>
              <a:xfrm>
                <a:off x="4091941" y="891540"/>
                <a:ext cx="3558543" cy="2994660"/>
              </a:xfrm>
              <a:prstGeom prst="rect">
                <a:avLst/>
              </a:prstGeom>
              <a:ln w="28575">
                <a:noFill/>
              </a:ln>
            </p:spPr>
          </p:pic>
          <p:sp>
            <p:nvSpPr>
              <p:cNvPr id="1064" name="円柱 1063"/>
              <p:cNvSpPr/>
              <p:nvPr/>
            </p:nvSpPr>
            <p:spPr>
              <a:xfrm>
                <a:off x="4844188" y="3082654"/>
                <a:ext cx="210318" cy="230298"/>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1065" name="直線コネクタ 1064"/>
              <p:cNvCxnSpPr/>
              <p:nvPr/>
            </p:nvCxnSpPr>
            <p:spPr>
              <a:xfrm flipV="1">
                <a:off x="4445250" y="1075157"/>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H="1" flipV="1">
                <a:off x="4931199" y="1075157"/>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a:off x="4459306" y="1532921"/>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p:cNvCxnSpPr/>
              <p:nvPr/>
            </p:nvCxnSpPr>
            <p:spPr>
              <a:xfrm flipH="1">
                <a:off x="4957406" y="1544685"/>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p:nvPr/>
            </p:nvCxnSpPr>
            <p:spPr>
              <a:xfrm flipV="1">
                <a:off x="5417992" y="1063569"/>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0" name="直線コネクタ 1069"/>
              <p:cNvCxnSpPr/>
              <p:nvPr/>
            </p:nvCxnSpPr>
            <p:spPr>
              <a:xfrm flipH="1" flipV="1">
                <a:off x="5903941" y="1063569"/>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1" name="直線コネクタ 1070"/>
              <p:cNvCxnSpPr/>
              <p:nvPr/>
            </p:nvCxnSpPr>
            <p:spPr>
              <a:xfrm>
                <a:off x="5432046" y="1521333"/>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2" name="直線コネクタ 1071"/>
              <p:cNvCxnSpPr/>
              <p:nvPr/>
            </p:nvCxnSpPr>
            <p:spPr>
              <a:xfrm flipH="1">
                <a:off x="5930144" y="1533097"/>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3" name="直線コネクタ 1072"/>
              <p:cNvCxnSpPr/>
              <p:nvPr/>
            </p:nvCxnSpPr>
            <p:spPr>
              <a:xfrm flipV="1">
                <a:off x="6372288" y="1065896"/>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6858237" y="1065896"/>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a:off x="6386339" y="1523662"/>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p:nvPr/>
            </p:nvCxnSpPr>
            <p:spPr>
              <a:xfrm flipH="1">
                <a:off x="6884439" y="1535425"/>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p:cNvCxnSpPr/>
              <p:nvPr/>
            </p:nvCxnSpPr>
            <p:spPr>
              <a:xfrm flipV="1">
                <a:off x="4435137" y="1941109"/>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8" name="直線コネクタ 1077"/>
              <p:cNvCxnSpPr/>
              <p:nvPr/>
            </p:nvCxnSpPr>
            <p:spPr>
              <a:xfrm flipH="1" flipV="1">
                <a:off x="4921086" y="1941109"/>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9" name="直線コネクタ 1078"/>
              <p:cNvCxnSpPr/>
              <p:nvPr/>
            </p:nvCxnSpPr>
            <p:spPr>
              <a:xfrm>
                <a:off x="4449190" y="2398871"/>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p:cNvCxnSpPr/>
              <p:nvPr/>
            </p:nvCxnSpPr>
            <p:spPr>
              <a:xfrm flipH="1">
                <a:off x="4947289" y="2410639"/>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p:cNvCxnSpPr/>
              <p:nvPr/>
            </p:nvCxnSpPr>
            <p:spPr>
              <a:xfrm flipV="1">
                <a:off x="6362850" y="1928556"/>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p:cNvCxnSpPr/>
              <p:nvPr/>
            </p:nvCxnSpPr>
            <p:spPr>
              <a:xfrm flipH="1" flipV="1">
                <a:off x="6848799" y="1928556"/>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3" name="直線コネクタ 1082"/>
              <p:cNvCxnSpPr/>
              <p:nvPr/>
            </p:nvCxnSpPr>
            <p:spPr>
              <a:xfrm>
                <a:off x="6376904" y="2386322"/>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4" name="直線コネクタ 1083"/>
              <p:cNvCxnSpPr/>
              <p:nvPr/>
            </p:nvCxnSpPr>
            <p:spPr>
              <a:xfrm flipH="1">
                <a:off x="6875002" y="2398086"/>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p:cNvCxnSpPr/>
              <p:nvPr/>
            </p:nvCxnSpPr>
            <p:spPr>
              <a:xfrm flipV="1">
                <a:off x="6362850" y="2791219"/>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6" name="直線コネクタ 1085"/>
              <p:cNvCxnSpPr/>
              <p:nvPr/>
            </p:nvCxnSpPr>
            <p:spPr>
              <a:xfrm flipH="1" flipV="1">
                <a:off x="6848799" y="2791219"/>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7" name="直線コネクタ 1086"/>
              <p:cNvCxnSpPr/>
              <p:nvPr/>
            </p:nvCxnSpPr>
            <p:spPr>
              <a:xfrm>
                <a:off x="6376904" y="3248982"/>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8" name="直線コネクタ 1087"/>
              <p:cNvCxnSpPr/>
              <p:nvPr/>
            </p:nvCxnSpPr>
            <p:spPr>
              <a:xfrm flipH="1">
                <a:off x="6875002" y="3260746"/>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9" name="直線コネクタ 1088"/>
              <p:cNvCxnSpPr/>
              <p:nvPr/>
            </p:nvCxnSpPr>
            <p:spPr>
              <a:xfrm flipV="1">
                <a:off x="5407406" y="2783753"/>
                <a:ext cx="504093"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0" name="直線コネクタ 1089"/>
              <p:cNvCxnSpPr/>
              <p:nvPr/>
            </p:nvCxnSpPr>
            <p:spPr>
              <a:xfrm flipH="1" flipV="1">
                <a:off x="5893355" y="2783753"/>
                <a:ext cx="497254" cy="447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1" name="直線コネクタ 1090"/>
              <p:cNvCxnSpPr/>
              <p:nvPr/>
            </p:nvCxnSpPr>
            <p:spPr>
              <a:xfrm>
                <a:off x="5421458" y="3241519"/>
                <a:ext cx="471889" cy="415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2" name="直線コネクタ 1091"/>
              <p:cNvCxnSpPr/>
              <p:nvPr/>
            </p:nvCxnSpPr>
            <p:spPr>
              <a:xfrm flipH="1">
                <a:off x="5919560" y="3253283"/>
                <a:ext cx="442120" cy="396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3" name="円柱 1092"/>
              <p:cNvSpPr/>
              <p:nvPr/>
            </p:nvSpPr>
            <p:spPr>
              <a:xfrm>
                <a:off x="5770670" y="2227222"/>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1094" name="円柱 1093"/>
              <p:cNvSpPr/>
              <p:nvPr/>
            </p:nvSpPr>
            <p:spPr>
              <a:xfrm>
                <a:off x="4797146" y="3040800"/>
                <a:ext cx="311565" cy="343299"/>
              </a:xfrm>
              <a:prstGeom prst="can">
                <a:avLst>
                  <a:gd name="adj" fmla="val 54000"/>
                </a:avLst>
              </a:prstGeom>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1095" name="直線コネクタ 1094"/>
              <p:cNvCxnSpPr/>
              <p:nvPr/>
            </p:nvCxnSpPr>
            <p:spPr>
              <a:xfrm>
                <a:off x="4467742" y="1187597"/>
                <a:ext cx="0" cy="3080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6" name="直線コネクタ 1095"/>
              <p:cNvCxnSpPr/>
              <p:nvPr/>
            </p:nvCxnSpPr>
            <p:spPr>
              <a:xfrm>
                <a:off x="5428453" y="120272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7" name="直線コネクタ 1096"/>
              <p:cNvCxnSpPr/>
              <p:nvPr/>
            </p:nvCxnSpPr>
            <p:spPr>
              <a:xfrm>
                <a:off x="4467742" y="2365251"/>
                <a:ext cx="0" cy="338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8" name="直線コネクタ 1097"/>
              <p:cNvCxnSpPr/>
              <p:nvPr/>
            </p:nvCxnSpPr>
            <p:spPr>
              <a:xfrm>
                <a:off x="4459306" y="2900613"/>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9" name="直線コネクタ 1098"/>
              <p:cNvCxnSpPr/>
              <p:nvPr/>
            </p:nvCxnSpPr>
            <p:spPr>
              <a:xfrm>
                <a:off x="7336733" y="1194325"/>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0" name="直線コネクタ 1099"/>
              <p:cNvCxnSpPr/>
              <p:nvPr/>
            </p:nvCxnSpPr>
            <p:spPr>
              <a:xfrm>
                <a:off x="7338620" y="2045416"/>
                <a:ext cx="0" cy="660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1" name="直線コネクタ 1100"/>
              <p:cNvCxnSpPr/>
              <p:nvPr/>
            </p:nvCxnSpPr>
            <p:spPr>
              <a:xfrm>
                <a:off x="7336733" y="2901727"/>
                <a:ext cx="0" cy="308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2" name="直線コネクタ 1101"/>
              <p:cNvCxnSpPr/>
              <p:nvPr/>
            </p:nvCxnSpPr>
            <p:spPr>
              <a:xfrm>
                <a:off x="6386417" y="3273855"/>
                <a:ext cx="0" cy="308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3" name="直線コネクタ 1102"/>
              <p:cNvCxnSpPr/>
              <p:nvPr/>
            </p:nvCxnSpPr>
            <p:spPr>
              <a:xfrm>
                <a:off x="5428453" y="3248982"/>
                <a:ext cx="0" cy="308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4" name="直線コネクタ 1103"/>
              <p:cNvCxnSpPr/>
              <p:nvPr/>
            </p:nvCxnSpPr>
            <p:spPr>
              <a:xfrm>
                <a:off x="5428453" y="2036843"/>
                <a:ext cx="0" cy="308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5" name="直線コネクタ 1104"/>
              <p:cNvCxnSpPr/>
              <p:nvPr/>
            </p:nvCxnSpPr>
            <p:spPr>
              <a:xfrm>
                <a:off x="6376904" y="1202547"/>
                <a:ext cx="0" cy="308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6" name="直線コネクタ 1105"/>
              <p:cNvCxnSpPr/>
              <p:nvPr/>
            </p:nvCxnSpPr>
            <p:spPr>
              <a:xfrm rot="5400000">
                <a:off x="4726427" y="2651203"/>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7" name="直線コネクタ 1106"/>
              <p:cNvCxnSpPr/>
              <p:nvPr/>
            </p:nvCxnSpPr>
            <p:spPr>
              <a:xfrm rot="5400000">
                <a:off x="7109644" y="2651203"/>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8" name="直線コネクタ 1107"/>
              <p:cNvCxnSpPr/>
              <p:nvPr/>
            </p:nvCxnSpPr>
            <p:spPr>
              <a:xfrm rot="5400000">
                <a:off x="7084826" y="1796484"/>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9" name="直線コネクタ 1108"/>
              <p:cNvCxnSpPr/>
              <p:nvPr/>
            </p:nvCxnSpPr>
            <p:spPr>
              <a:xfrm rot="5400000">
                <a:off x="5689363" y="1795081"/>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0" name="直線コネクタ 1109"/>
              <p:cNvCxnSpPr/>
              <p:nvPr/>
            </p:nvCxnSpPr>
            <p:spPr>
              <a:xfrm rot="5400000">
                <a:off x="6643862" y="3503020"/>
                <a:ext cx="0" cy="3094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1" name="直線コネクタ 1110"/>
              <p:cNvCxnSpPr/>
              <p:nvPr/>
            </p:nvCxnSpPr>
            <p:spPr>
              <a:xfrm rot="5400000">
                <a:off x="4948065" y="3284643"/>
                <a:ext cx="0" cy="7442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2" name="直線コネクタ 1111"/>
              <p:cNvCxnSpPr/>
              <p:nvPr/>
            </p:nvCxnSpPr>
            <p:spPr>
              <a:xfrm rot="5400000">
                <a:off x="5899447" y="3286764"/>
                <a:ext cx="0" cy="7442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3" name="直線コネクタ 1112"/>
              <p:cNvCxnSpPr/>
              <p:nvPr/>
            </p:nvCxnSpPr>
            <p:spPr>
              <a:xfrm rot="5400000">
                <a:off x="5138573" y="1766398"/>
                <a:ext cx="0" cy="3819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4" name="直線コネクタ 1113"/>
              <p:cNvCxnSpPr/>
              <p:nvPr/>
            </p:nvCxnSpPr>
            <p:spPr>
              <a:xfrm rot="5400000">
                <a:off x="4937929" y="727661"/>
                <a:ext cx="0" cy="7442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5" name="直線コネクタ 1114"/>
              <p:cNvCxnSpPr/>
              <p:nvPr/>
            </p:nvCxnSpPr>
            <p:spPr>
              <a:xfrm rot="5400000">
                <a:off x="5910926" y="731965"/>
                <a:ext cx="0" cy="7442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6" name="直線コネクタ 1115"/>
              <p:cNvCxnSpPr/>
              <p:nvPr/>
            </p:nvCxnSpPr>
            <p:spPr>
              <a:xfrm rot="5400000">
                <a:off x="6865003" y="730175"/>
                <a:ext cx="0" cy="7442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17" name="楕円 1116"/>
              <p:cNvSpPr/>
              <p:nvPr/>
            </p:nvSpPr>
            <p:spPr>
              <a:xfrm rot="5400000">
                <a:off x="4392163" y="314555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8" name="楕円 1117"/>
              <p:cNvSpPr/>
              <p:nvPr/>
            </p:nvSpPr>
            <p:spPr>
              <a:xfrm rot="5400000">
                <a:off x="7264698" y="1446171"/>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9" name="楕円 1118"/>
              <p:cNvSpPr/>
              <p:nvPr/>
            </p:nvSpPr>
            <p:spPr>
              <a:xfrm rot="5400000">
                <a:off x="5349914" y="1438755"/>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0" name="楕円 1119"/>
              <p:cNvSpPr/>
              <p:nvPr/>
            </p:nvSpPr>
            <p:spPr>
              <a:xfrm rot="5400000">
                <a:off x="7264698" y="2312430"/>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1" name="直線コネクタ 1120"/>
              <p:cNvCxnSpPr/>
              <p:nvPr/>
            </p:nvCxnSpPr>
            <p:spPr>
              <a:xfrm rot="5400000">
                <a:off x="6123604" y="1793854"/>
                <a:ext cx="0" cy="3156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2" name="直線コネクタ 1121"/>
              <p:cNvCxnSpPr/>
              <p:nvPr/>
            </p:nvCxnSpPr>
            <p:spPr>
              <a:xfrm rot="5400000">
                <a:off x="6641481" y="1795163"/>
                <a:ext cx="0" cy="3156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3" name="直線コネクタ 1122"/>
              <p:cNvCxnSpPr/>
              <p:nvPr/>
            </p:nvCxnSpPr>
            <p:spPr>
              <a:xfrm rot="5400000">
                <a:off x="6110968" y="2647612"/>
                <a:ext cx="0" cy="3156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4" name="直線コネクタ 1123"/>
              <p:cNvCxnSpPr/>
              <p:nvPr/>
            </p:nvCxnSpPr>
            <p:spPr>
              <a:xfrm rot="5400000">
                <a:off x="6644089" y="2651297"/>
                <a:ext cx="0" cy="3156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5" name="直線コネクタ 1124"/>
              <p:cNvCxnSpPr/>
              <p:nvPr/>
            </p:nvCxnSpPr>
            <p:spPr>
              <a:xfrm rot="5400000">
                <a:off x="5157506" y="2647450"/>
                <a:ext cx="0" cy="3156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6" name="直線コネクタ 1125"/>
              <p:cNvCxnSpPr/>
              <p:nvPr/>
            </p:nvCxnSpPr>
            <p:spPr>
              <a:xfrm rot="5400000">
                <a:off x="5663403" y="2651133"/>
                <a:ext cx="0" cy="3156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7" name="直線コネクタ 1126"/>
              <p:cNvCxnSpPr/>
              <p:nvPr/>
            </p:nvCxnSpPr>
            <p:spPr>
              <a:xfrm rot="5400000">
                <a:off x="7079309" y="3506601"/>
                <a:ext cx="0" cy="3156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8" name="直線コネクタ 1127"/>
              <p:cNvCxnSpPr/>
              <p:nvPr/>
            </p:nvCxnSpPr>
            <p:spPr>
              <a:xfrm rot="10800000">
                <a:off x="7336733" y="3242793"/>
                <a:ext cx="0" cy="31427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9" name="直線コネクタ 1128"/>
              <p:cNvCxnSpPr/>
              <p:nvPr/>
            </p:nvCxnSpPr>
            <p:spPr>
              <a:xfrm rot="10800000">
                <a:off x="6385402" y="2057045"/>
                <a:ext cx="0" cy="269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0" name="直線コネクタ 1129"/>
              <p:cNvCxnSpPr/>
              <p:nvPr/>
            </p:nvCxnSpPr>
            <p:spPr>
              <a:xfrm rot="10800000">
                <a:off x="5428453" y="2464071"/>
                <a:ext cx="0" cy="3142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1" name="直線コネクタ 1130"/>
              <p:cNvCxnSpPr/>
              <p:nvPr/>
            </p:nvCxnSpPr>
            <p:spPr>
              <a:xfrm rot="10800000">
                <a:off x="5428451" y="2906850"/>
                <a:ext cx="0" cy="3142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2" name="直線コネクタ 1131"/>
              <p:cNvCxnSpPr/>
              <p:nvPr/>
            </p:nvCxnSpPr>
            <p:spPr>
              <a:xfrm rot="10800000">
                <a:off x="6385402" y="1611228"/>
                <a:ext cx="0" cy="2361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33" name="楕円 1132"/>
              <p:cNvSpPr/>
              <p:nvPr/>
            </p:nvSpPr>
            <p:spPr>
              <a:xfrm rot="5400000">
                <a:off x="7264698" y="3138141"/>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4" name="楕円 1133"/>
              <p:cNvSpPr/>
              <p:nvPr/>
            </p:nvSpPr>
            <p:spPr>
              <a:xfrm>
                <a:off x="4861141" y="1018972"/>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5" name="楕円 1134"/>
              <p:cNvSpPr/>
              <p:nvPr/>
            </p:nvSpPr>
            <p:spPr>
              <a:xfrm>
                <a:off x="5846751" y="1018972"/>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6" name="楕円 1135"/>
              <p:cNvSpPr/>
              <p:nvPr/>
            </p:nvSpPr>
            <p:spPr>
              <a:xfrm>
                <a:off x="6786220" y="1018972"/>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7" name="楕円 1136"/>
              <p:cNvSpPr/>
              <p:nvPr/>
            </p:nvSpPr>
            <p:spPr>
              <a:xfrm>
                <a:off x="5846751" y="1885719"/>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8" name="楕円 1137"/>
              <p:cNvSpPr/>
              <p:nvPr/>
            </p:nvSpPr>
            <p:spPr>
              <a:xfrm>
                <a:off x="6786220" y="1885719"/>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9" name="楕円 1138"/>
              <p:cNvSpPr/>
              <p:nvPr/>
            </p:nvSpPr>
            <p:spPr>
              <a:xfrm>
                <a:off x="4852707"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0" name="楕円 1139"/>
              <p:cNvSpPr/>
              <p:nvPr/>
            </p:nvSpPr>
            <p:spPr>
              <a:xfrm>
                <a:off x="5846751"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1" name="楕円 1140"/>
              <p:cNvSpPr/>
              <p:nvPr/>
            </p:nvSpPr>
            <p:spPr>
              <a:xfrm>
                <a:off x="6786220" y="2742451"/>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2" name="楕円 1141"/>
              <p:cNvSpPr/>
              <p:nvPr/>
            </p:nvSpPr>
            <p:spPr>
              <a:xfrm>
                <a:off x="4861141" y="3581935"/>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3" name="楕円 1142"/>
              <p:cNvSpPr/>
              <p:nvPr/>
            </p:nvSpPr>
            <p:spPr>
              <a:xfrm>
                <a:off x="5855185" y="3581935"/>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4" name="楕円 1143"/>
              <p:cNvSpPr/>
              <p:nvPr/>
            </p:nvSpPr>
            <p:spPr>
              <a:xfrm>
                <a:off x="6794654" y="3581935"/>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5" name="円柱 1144"/>
              <p:cNvSpPr/>
              <p:nvPr/>
            </p:nvSpPr>
            <p:spPr>
              <a:xfrm>
                <a:off x="7237127" y="3489524"/>
                <a:ext cx="210320" cy="230298"/>
              </a:xfrm>
              <a:prstGeom prst="can">
                <a:avLst>
                  <a:gd name="adj" fmla="val 54000"/>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sp>
            <p:nvSpPr>
              <p:cNvPr id="1146" name="楕円 1145"/>
              <p:cNvSpPr/>
              <p:nvPr/>
            </p:nvSpPr>
            <p:spPr>
              <a:xfrm rot="5400000">
                <a:off x="5349914" y="3138142"/>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7" name="円柱 1146"/>
              <p:cNvSpPr/>
              <p:nvPr/>
            </p:nvSpPr>
            <p:spPr>
              <a:xfrm>
                <a:off x="5323359" y="2609885"/>
                <a:ext cx="210320" cy="230299"/>
              </a:xfrm>
              <a:prstGeom prst="can">
                <a:avLst>
                  <a:gd name="adj" fmla="val 54000"/>
                </a:avLst>
              </a:prstGeom>
              <a:solidFill>
                <a:srgbClr val="FF0000"/>
              </a:solidFill>
              <a:ln w="28575">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148" name="直線コネクタ 1147"/>
              <p:cNvCxnSpPr/>
              <p:nvPr/>
            </p:nvCxnSpPr>
            <p:spPr>
              <a:xfrm rot="10800000">
                <a:off x="6384325" y="2906230"/>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49" name="楕円 1148"/>
              <p:cNvSpPr/>
              <p:nvPr/>
            </p:nvSpPr>
            <p:spPr>
              <a:xfrm rot="5400000">
                <a:off x="6310129" y="3138141"/>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0" name="楕円 1149"/>
              <p:cNvSpPr/>
              <p:nvPr/>
            </p:nvSpPr>
            <p:spPr>
              <a:xfrm rot="5400000">
                <a:off x="6310129" y="1438756"/>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1" name="楕円 1150"/>
              <p:cNvSpPr/>
              <p:nvPr/>
            </p:nvSpPr>
            <p:spPr>
              <a:xfrm rot="5400000">
                <a:off x="5349914" y="2312432"/>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2" name="直線コネクタ 1151"/>
              <p:cNvCxnSpPr/>
              <p:nvPr/>
            </p:nvCxnSpPr>
            <p:spPr>
              <a:xfrm rot="10800000">
                <a:off x="6381458" y="2464073"/>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53" name="円柱 1152"/>
              <p:cNvSpPr/>
              <p:nvPr/>
            </p:nvSpPr>
            <p:spPr>
              <a:xfrm>
                <a:off x="6278059" y="2619098"/>
                <a:ext cx="210320" cy="230299"/>
              </a:xfrm>
              <a:prstGeom prst="can">
                <a:avLst>
                  <a:gd name="adj" fmla="val 54000"/>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1154" name="楕円 1153"/>
              <p:cNvSpPr/>
              <p:nvPr/>
            </p:nvSpPr>
            <p:spPr>
              <a:xfrm rot="5400000">
                <a:off x="6310129" y="2312432"/>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5" name="直線コネクタ 1154"/>
              <p:cNvCxnSpPr/>
              <p:nvPr/>
            </p:nvCxnSpPr>
            <p:spPr>
              <a:xfrm rot="5400000">
                <a:off x="4721600" y="1795164"/>
                <a:ext cx="0" cy="3156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6" name="直線コネクタ 1155"/>
              <p:cNvCxnSpPr/>
              <p:nvPr/>
            </p:nvCxnSpPr>
            <p:spPr>
              <a:xfrm rot="10800000">
                <a:off x="4465520" y="2057046"/>
                <a:ext cx="0" cy="26914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7" name="直線コネクタ 1156"/>
              <p:cNvCxnSpPr/>
              <p:nvPr/>
            </p:nvCxnSpPr>
            <p:spPr>
              <a:xfrm rot="10800000">
                <a:off x="4465520" y="1611229"/>
                <a:ext cx="0" cy="23611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58" name="楕円 1157"/>
              <p:cNvSpPr/>
              <p:nvPr/>
            </p:nvSpPr>
            <p:spPr>
              <a:xfrm rot="5400000">
                <a:off x="4392163" y="1446173"/>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9" name="楕円 1158"/>
              <p:cNvSpPr/>
              <p:nvPr/>
            </p:nvSpPr>
            <p:spPr>
              <a:xfrm rot="5400000">
                <a:off x="4392163" y="2319851"/>
                <a:ext cx="158714" cy="159402"/>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0" name="楕円 1159"/>
              <p:cNvSpPr/>
              <p:nvPr/>
            </p:nvSpPr>
            <p:spPr>
              <a:xfrm>
                <a:off x="4852707" y="1885718"/>
                <a:ext cx="159402" cy="158714"/>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1" name="円柱 1160"/>
              <p:cNvSpPr/>
              <p:nvPr/>
            </p:nvSpPr>
            <p:spPr>
              <a:xfrm>
                <a:off x="4356141" y="1786664"/>
                <a:ext cx="202626" cy="225660"/>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grpSp>
        <p:pic>
          <p:nvPicPr>
            <p:cNvPr id="1062" name="図 1061"/>
            <p:cNvPicPr>
              <a:picLocks noChangeAspect="1"/>
            </p:cNvPicPr>
            <p:nvPr/>
          </p:nvPicPr>
          <p:blipFill rotWithShape="1">
            <a:blip r:embed="rId4">
              <a:clrChange>
                <a:clrFrom>
                  <a:srgbClr val="FFFFFF"/>
                </a:clrFrom>
                <a:clrTo>
                  <a:srgbClr val="FFFFFF">
                    <a:alpha val="0"/>
                  </a:srgbClr>
                </a:clrTo>
              </a:clrChange>
            </a:blip>
            <a:srcRect l="24593" r="23307"/>
            <a:stretch/>
          </p:blipFill>
          <p:spPr>
            <a:xfrm rot="16200000">
              <a:off x="4086810" y="2408767"/>
              <a:ext cx="455899" cy="763350"/>
            </a:xfrm>
            <a:prstGeom prst="rect">
              <a:avLst/>
            </a:prstGeom>
          </p:spPr>
        </p:pic>
      </p:grpSp>
      <p:sp>
        <p:nvSpPr>
          <p:cNvPr id="1163" name="テキスト ボックス 1162"/>
          <p:cNvSpPr txBox="1"/>
          <p:nvPr/>
        </p:nvSpPr>
        <p:spPr>
          <a:xfrm>
            <a:off x="1481646" y="1070202"/>
            <a:ext cx="1363246" cy="784830"/>
          </a:xfrm>
          <a:prstGeom prst="rect">
            <a:avLst/>
          </a:prstGeom>
          <a:noFill/>
        </p:spPr>
        <p:txBody>
          <a:bodyPr wrap="square" rtlCol="0">
            <a:spAutoFit/>
          </a:bodyPr>
          <a:lstStyle/>
          <a:p>
            <a:r>
              <a:rPr kumimoji="1" lang="ja-JP" altLang="en-US" sz="900" dirty="0" smtClean="0"/>
              <a:t>①中心に移動可能なブロックは赤</a:t>
            </a:r>
            <a:r>
              <a:rPr kumimoji="1" lang="en-US" altLang="ja-JP" sz="900" dirty="0" smtClean="0"/>
              <a:t>,</a:t>
            </a:r>
            <a:r>
              <a:rPr kumimoji="1" lang="ja-JP" altLang="en-US" sz="900" dirty="0" smtClean="0"/>
              <a:t>緑</a:t>
            </a:r>
            <a:r>
              <a:rPr kumimoji="1" lang="en-US" altLang="ja-JP" sz="900" dirty="0" smtClean="0"/>
              <a:t>&gt;</a:t>
            </a:r>
            <a:r>
              <a:rPr kumimoji="1" lang="ja-JP" altLang="en-US" sz="900" dirty="0" smtClean="0"/>
              <a:t>黄</a:t>
            </a:r>
            <a:r>
              <a:rPr kumimoji="1" lang="en-US" altLang="ja-JP" sz="900" dirty="0" smtClean="0"/>
              <a:t>,</a:t>
            </a:r>
            <a:r>
              <a:rPr kumimoji="1" lang="ja-JP" altLang="en-US" sz="900" dirty="0" smtClean="0"/>
              <a:t>青の優先度を付ける。</a:t>
            </a:r>
            <a:endParaRPr kumimoji="1" lang="en-US" altLang="ja-JP" sz="900" dirty="0" smtClean="0"/>
          </a:p>
          <a:p>
            <a:r>
              <a:rPr kumimoji="1" lang="en-US" altLang="ja-JP" sz="900" dirty="0" smtClean="0"/>
              <a:t>(</a:t>
            </a:r>
            <a:r>
              <a:rPr kumimoji="1" lang="ja-JP" altLang="en-US" sz="900" dirty="0" smtClean="0"/>
              <a:t>赤</a:t>
            </a:r>
            <a:r>
              <a:rPr kumimoji="1" lang="en-US" altLang="ja-JP" sz="900" dirty="0" smtClean="0"/>
              <a:t>,</a:t>
            </a:r>
            <a:r>
              <a:rPr kumimoji="1" lang="ja-JP" altLang="en-US" sz="900" dirty="0" smtClean="0"/>
              <a:t>緑；中心移動可</a:t>
            </a:r>
            <a:r>
              <a:rPr kumimoji="1" lang="en-US" altLang="ja-JP" sz="900" dirty="0" smtClean="0"/>
              <a:t>)</a:t>
            </a:r>
          </a:p>
          <a:p>
            <a:r>
              <a:rPr kumimoji="1" lang="en-US" altLang="ja-JP" sz="900" dirty="0" smtClean="0"/>
              <a:t>(</a:t>
            </a:r>
            <a:r>
              <a:rPr kumimoji="1" lang="ja-JP" altLang="en-US" sz="900" dirty="0" smtClean="0"/>
              <a:t>黄</a:t>
            </a:r>
            <a:r>
              <a:rPr kumimoji="1" lang="en-US" altLang="ja-JP" sz="900" dirty="0" smtClean="0"/>
              <a:t>,</a:t>
            </a:r>
            <a:r>
              <a:rPr kumimoji="1" lang="ja-JP" altLang="en-US" sz="900" dirty="0" smtClean="0"/>
              <a:t>青；外枠中央</a:t>
            </a:r>
            <a:r>
              <a:rPr kumimoji="1" lang="en-US" altLang="ja-JP" sz="900" dirty="0" smtClean="0"/>
              <a:t>)</a:t>
            </a:r>
            <a:endParaRPr kumimoji="1" lang="ja-JP" altLang="en-US" sz="900" dirty="0"/>
          </a:p>
        </p:txBody>
      </p:sp>
      <p:sp>
        <p:nvSpPr>
          <p:cNvPr id="1164" name="テキスト ボックス 1163"/>
          <p:cNvSpPr txBox="1"/>
          <p:nvPr/>
        </p:nvSpPr>
        <p:spPr>
          <a:xfrm>
            <a:off x="1494125" y="1928886"/>
            <a:ext cx="1363246" cy="923330"/>
          </a:xfrm>
          <a:prstGeom prst="rect">
            <a:avLst/>
          </a:prstGeom>
          <a:noFill/>
        </p:spPr>
        <p:txBody>
          <a:bodyPr wrap="square" rtlCol="0">
            <a:spAutoFit/>
          </a:bodyPr>
          <a:lstStyle/>
          <a:p>
            <a:r>
              <a:rPr kumimoji="1" lang="ja-JP" altLang="en-US" sz="900" dirty="0" smtClean="0"/>
              <a:t>②走行体からの経路コストで優先度を付ける左図の優先度：</a:t>
            </a:r>
            <a:endParaRPr kumimoji="1" lang="en-US" altLang="ja-JP" sz="900" dirty="0" smtClean="0"/>
          </a:p>
          <a:p>
            <a:r>
              <a:rPr kumimoji="1" lang="en-US" altLang="ja-JP" sz="900" dirty="0"/>
              <a:t> </a:t>
            </a:r>
            <a:r>
              <a:rPr kumimoji="1" lang="ja-JP" altLang="en-US" sz="900" dirty="0" smtClean="0"/>
              <a:t>赤</a:t>
            </a:r>
            <a:r>
              <a:rPr kumimoji="1" lang="en-US" altLang="ja-JP" sz="900" dirty="0" smtClean="0"/>
              <a:t>&gt;</a:t>
            </a:r>
            <a:r>
              <a:rPr kumimoji="1" lang="ja-JP" altLang="en-US" sz="900" dirty="0" smtClean="0"/>
              <a:t>青</a:t>
            </a:r>
            <a:r>
              <a:rPr kumimoji="1" lang="en-US" altLang="ja-JP" sz="900" dirty="0" smtClean="0"/>
              <a:t>&gt;</a:t>
            </a:r>
            <a:r>
              <a:rPr kumimoji="1" lang="ja-JP" altLang="en-US" sz="900" dirty="0" smtClean="0"/>
              <a:t>黄</a:t>
            </a:r>
            <a:r>
              <a:rPr kumimoji="1" lang="en-US" altLang="ja-JP" sz="900" dirty="0" smtClean="0"/>
              <a:t>&gt;</a:t>
            </a:r>
            <a:r>
              <a:rPr kumimoji="1" lang="ja-JP" altLang="en-US" sz="900" dirty="0" smtClean="0"/>
              <a:t>緑</a:t>
            </a:r>
            <a:endParaRPr kumimoji="1" lang="en-US" altLang="ja-JP" sz="900" dirty="0" smtClean="0"/>
          </a:p>
          <a:p>
            <a:r>
              <a:rPr kumimoji="1" lang="en-US" altLang="ja-JP" sz="900" dirty="0" smtClean="0"/>
              <a:t>(</a:t>
            </a:r>
            <a:r>
              <a:rPr kumimoji="1" lang="ja-JP" altLang="en-US" sz="900" dirty="0" smtClean="0"/>
              <a:t>赤</a:t>
            </a:r>
            <a:r>
              <a:rPr kumimoji="1" lang="en-US" altLang="ja-JP" sz="900" dirty="0" smtClean="0"/>
              <a:t>=</a:t>
            </a:r>
            <a:r>
              <a:rPr kumimoji="1" lang="ja-JP" altLang="en-US" sz="900" dirty="0" smtClean="0"/>
              <a:t>前進</a:t>
            </a:r>
            <a:r>
              <a:rPr kumimoji="1" lang="en-US" altLang="ja-JP" sz="900" dirty="0" smtClean="0"/>
              <a:t>*2,</a:t>
            </a:r>
            <a:r>
              <a:rPr kumimoji="1" lang="ja-JP" altLang="en-US" sz="900" dirty="0" smtClean="0"/>
              <a:t>旋回</a:t>
            </a:r>
            <a:r>
              <a:rPr kumimoji="1" lang="en-US" altLang="ja-JP" sz="900" dirty="0" smtClean="0"/>
              <a:t>*0)</a:t>
            </a:r>
          </a:p>
          <a:p>
            <a:r>
              <a:rPr kumimoji="1" lang="en-US" altLang="ja-JP" sz="900" dirty="0" smtClean="0"/>
              <a:t>(</a:t>
            </a:r>
            <a:r>
              <a:rPr kumimoji="1" lang="ja-JP" altLang="en-US" sz="900" dirty="0" smtClean="0"/>
              <a:t>青</a:t>
            </a:r>
            <a:r>
              <a:rPr kumimoji="1" lang="en-US" altLang="ja-JP" sz="900" dirty="0" smtClean="0"/>
              <a:t>=</a:t>
            </a:r>
            <a:r>
              <a:rPr kumimoji="1" lang="ja-JP" altLang="en-US" sz="900" dirty="0" smtClean="0"/>
              <a:t>前進</a:t>
            </a:r>
            <a:r>
              <a:rPr kumimoji="1" lang="en-US" altLang="ja-JP" sz="900" dirty="0" smtClean="0"/>
              <a:t>*2,</a:t>
            </a:r>
            <a:r>
              <a:rPr kumimoji="1" lang="ja-JP" altLang="en-US" sz="900" dirty="0" smtClean="0"/>
              <a:t>旋回</a:t>
            </a:r>
            <a:r>
              <a:rPr kumimoji="1" lang="en-US" altLang="ja-JP" sz="900" dirty="0" smtClean="0"/>
              <a:t>*1)</a:t>
            </a:r>
            <a:endParaRPr kumimoji="1" lang="ja-JP" altLang="en-US" sz="900" dirty="0"/>
          </a:p>
        </p:txBody>
      </p:sp>
      <p:sp>
        <p:nvSpPr>
          <p:cNvPr id="1165" name="下矢印 1164"/>
          <p:cNvSpPr/>
          <p:nvPr/>
        </p:nvSpPr>
        <p:spPr>
          <a:xfrm>
            <a:off x="1965585" y="2851297"/>
            <a:ext cx="236000" cy="186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6" name="テキスト ボックス 1165"/>
          <p:cNvSpPr txBox="1"/>
          <p:nvPr/>
        </p:nvSpPr>
        <p:spPr>
          <a:xfrm>
            <a:off x="1519962" y="3178494"/>
            <a:ext cx="1363246" cy="369332"/>
          </a:xfrm>
          <a:prstGeom prst="rect">
            <a:avLst/>
          </a:prstGeom>
          <a:noFill/>
        </p:spPr>
        <p:txBody>
          <a:bodyPr wrap="square" rtlCol="0">
            <a:spAutoFit/>
          </a:bodyPr>
          <a:lstStyle/>
          <a:p>
            <a:r>
              <a:rPr kumimoji="1" lang="ja-JP" altLang="en-US" sz="900" dirty="0" smtClean="0"/>
              <a:t>最も優先度の高い赤ブロックが選択される。</a:t>
            </a:r>
            <a:endParaRPr kumimoji="1" lang="ja-JP" altLang="en-US" sz="900" dirty="0"/>
          </a:p>
        </p:txBody>
      </p:sp>
      <p:sp>
        <p:nvSpPr>
          <p:cNvPr id="445" name="四角形吹き出し 444"/>
          <p:cNvSpPr/>
          <p:nvPr/>
        </p:nvSpPr>
        <p:spPr>
          <a:xfrm>
            <a:off x="1564999" y="3583301"/>
            <a:ext cx="1249621" cy="447303"/>
          </a:xfrm>
          <a:prstGeom prst="wedgeRectCallout">
            <a:avLst>
              <a:gd name="adj1" fmla="val -112036"/>
              <a:gd name="adj2" fmla="val 18074"/>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900" dirty="0" smtClean="0">
                <a:solidFill>
                  <a:sysClr val="windowText" lastClr="000000"/>
                </a:solidFill>
              </a:rPr>
              <a:t>赤ブロックを選択し、赤ブロック周辺を有効経路にする</a:t>
            </a:r>
            <a:endParaRPr kumimoji="1" lang="ja-JP" altLang="en-US" sz="900" dirty="0">
              <a:solidFill>
                <a:sysClr val="windowText" lastClr="000000"/>
              </a:solidFill>
            </a:endParaRPr>
          </a:p>
        </p:txBody>
      </p:sp>
      <p:sp>
        <p:nvSpPr>
          <p:cNvPr id="1168" name="四角形吹き出し 1167"/>
          <p:cNvSpPr/>
          <p:nvPr/>
        </p:nvSpPr>
        <p:spPr>
          <a:xfrm>
            <a:off x="1529989" y="4947809"/>
            <a:ext cx="1494631" cy="447303"/>
          </a:xfrm>
          <a:prstGeom prst="wedgeRectCallout">
            <a:avLst>
              <a:gd name="adj1" fmla="val -80848"/>
              <a:gd name="adj2" fmla="val -4279"/>
            </a:avLst>
          </a:prstGeom>
          <a:solidFill>
            <a:schemeClr val="accent6">
              <a:lumMod val="20000"/>
              <a:lumOff val="80000"/>
            </a:schemeClr>
          </a:solid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900" dirty="0">
                <a:solidFill>
                  <a:sysClr val="windowText" lastClr="000000"/>
                </a:solidFill>
              </a:rPr>
              <a:t>中心</a:t>
            </a:r>
            <a:r>
              <a:rPr kumimoji="1" lang="ja-JP" altLang="en-US" sz="900" dirty="0" smtClean="0">
                <a:solidFill>
                  <a:sysClr val="windowText" lastClr="000000"/>
                </a:solidFill>
              </a:rPr>
              <a:t>に近いブロック置き場に重みづけをする。</a:t>
            </a:r>
            <a:r>
              <a:rPr kumimoji="1" lang="en-US" altLang="ja-JP" sz="900" dirty="0" smtClean="0">
                <a:solidFill>
                  <a:sysClr val="windowText" lastClr="000000"/>
                </a:solidFill>
              </a:rPr>
              <a:t>(</a:t>
            </a:r>
            <a:r>
              <a:rPr kumimoji="1" lang="ja-JP" altLang="en-US" sz="900" dirty="0" smtClean="0">
                <a:solidFill>
                  <a:sysClr val="windowText" lastClr="000000"/>
                </a:solidFill>
              </a:rPr>
              <a:t>中心</a:t>
            </a:r>
            <a:r>
              <a:rPr kumimoji="1" lang="en-US" altLang="ja-JP" sz="900" dirty="0" smtClean="0">
                <a:solidFill>
                  <a:sysClr val="windowText" lastClr="000000"/>
                </a:solidFill>
              </a:rPr>
              <a:t>&gt;</a:t>
            </a:r>
            <a:r>
              <a:rPr kumimoji="1" lang="ja-JP" altLang="en-US" sz="900" dirty="0" smtClean="0">
                <a:solidFill>
                  <a:sysClr val="windowText" lastClr="000000"/>
                </a:solidFill>
              </a:rPr>
              <a:t>外枠中央</a:t>
            </a:r>
            <a:r>
              <a:rPr kumimoji="1" lang="en-US" altLang="ja-JP" sz="900" dirty="0" smtClean="0">
                <a:solidFill>
                  <a:sysClr val="windowText" lastClr="000000"/>
                </a:solidFill>
              </a:rPr>
              <a:t>&gt;</a:t>
            </a:r>
            <a:r>
              <a:rPr kumimoji="1" lang="ja-JP" altLang="en-US" sz="900" dirty="0" smtClean="0">
                <a:solidFill>
                  <a:sysClr val="windowText" lastClr="000000"/>
                </a:solidFill>
              </a:rPr>
              <a:t>外枠端</a:t>
            </a:r>
            <a:r>
              <a:rPr kumimoji="1" lang="en-US" altLang="ja-JP" sz="900" dirty="0" smtClean="0">
                <a:solidFill>
                  <a:sysClr val="windowText" lastClr="000000"/>
                </a:solidFill>
              </a:rPr>
              <a:t>)</a:t>
            </a:r>
            <a:endParaRPr kumimoji="1" lang="ja-JP" altLang="en-US" sz="900" dirty="0">
              <a:solidFill>
                <a:sysClr val="windowText" lastClr="000000"/>
              </a:solidFill>
            </a:endParaRPr>
          </a:p>
        </p:txBody>
      </p:sp>
      <p:pic>
        <p:nvPicPr>
          <p:cNvPr id="1174" name="図 1173"/>
          <p:cNvPicPr>
            <a:picLocks noChangeAspect="1"/>
          </p:cNvPicPr>
          <p:nvPr/>
        </p:nvPicPr>
        <p:blipFill rotWithShape="1">
          <a:blip r:embed="rId7"/>
          <a:srcRect l="1862" t="18918" r="-1862" b="53669"/>
          <a:stretch/>
        </p:blipFill>
        <p:spPr>
          <a:xfrm>
            <a:off x="406592" y="1007009"/>
            <a:ext cx="982347" cy="688535"/>
          </a:xfrm>
          <a:prstGeom prst="rect">
            <a:avLst/>
          </a:prstGeom>
        </p:spPr>
      </p:pic>
      <p:pic>
        <p:nvPicPr>
          <p:cNvPr id="1176" name="図 1175"/>
          <p:cNvPicPr>
            <a:picLocks noChangeAspect="1"/>
          </p:cNvPicPr>
          <p:nvPr/>
        </p:nvPicPr>
        <p:blipFill rotWithShape="1">
          <a:blip r:embed="rId7"/>
          <a:srcRect t="46884" b="45337"/>
          <a:stretch/>
        </p:blipFill>
        <p:spPr>
          <a:xfrm>
            <a:off x="947652" y="2842622"/>
            <a:ext cx="957879" cy="190500"/>
          </a:xfrm>
          <a:prstGeom prst="rect">
            <a:avLst/>
          </a:prstGeom>
        </p:spPr>
      </p:pic>
      <p:pic>
        <p:nvPicPr>
          <p:cNvPr id="1177" name="図 1176"/>
          <p:cNvPicPr>
            <a:picLocks noChangeAspect="1"/>
          </p:cNvPicPr>
          <p:nvPr/>
        </p:nvPicPr>
        <p:blipFill rotWithShape="1">
          <a:blip r:embed="rId7"/>
          <a:srcRect t="58093" b="32572"/>
          <a:stretch/>
        </p:blipFill>
        <p:spPr>
          <a:xfrm>
            <a:off x="372391" y="4508016"/>
            <a:ext cx="957879" cy="228600"/>
          </a:xfrm>
          <a:prstGeom prst="rect">
            <a:avLst/>
          </a:prstGeom>
        </p:spPr>
      </p:pic>
      <p:pic>
        <p:nvPicPr>
          <p:cNvPr id="1178" name="図 1177"/>
          <p:cNvPicPr>
            <a:picLocks noChangeAspect="1"/>
          </p:cNvPicPr>
          <p:nvPr/>
        </p:nvPicPr>
        <p:blipFill rotWithShape="1">
          <a:blip r:embed="rId7"/>
          <a:srcRect l="637" t="71078" r="-637" b="19898"/>
          <a:stretch/>
        </p:blipFill>
        <p:spPr>
          <a:xfrm>
            <a:off x="1735533" y="5402581"/>
            <a:ext cx="961947" cy="221918"/>
          </a:xfrm>
          <a:prstGeom prst="rect">
            <a:avLst/>
          </a:prstGeom>
        </p:spPr>
      </p:pic>
      <p:pic>
        <p:nvPicPr>
          <p:cNvPr id="1179" name="図 1178"/>
          <p:cNvPicPr>
            <a:picLocks noChangeAspect="1"/>
          </p:cNvPicPr>
          <p:nvPr/>
        </p:nvPicPr>
        <p:blipFill rotWithShape="1">
          <a:blip r:embed="rId7"/>
          <a:srcRect l="1433" t="82591" r="-1433" b="8385"/>
          <a:stretch/>
        </p:blipFill>
        <p:spPr>
          <a:xfrm>
            <a:off x="401074" y="6266936"/>
            <a:ext cx="957879" cy="220980"/>
          </a:xfrm>
          <a:prstGeom prst="rect">
            <a:avLst/>
          </a:prstGeom>
        </p:spPr>
      </p:pic>
      <p:sp>
        <p:nvSpPr>
          <p:cNvPr id="1182" name="下矢印 1181"/>
          <p:cNvSpPr/>
          <p:nvPr/>
        </p:nvSpPr>
        <p:spPr>
          <a:xfrm>
            <a:off x="193036" y="7912399"/>
            <a:ext cx="231256" cy="184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3" name="テキスト ボックス 1182"/>
          <p:cNvSpPr txBox="1"/>
          <p:nvPr/>
        </p:nvSpPr>
        <p:spPr>
          <a:xfrm>
            <a:off x="1515248" y="4101951"/>
            <a:ext cx="1107996" cy="507831"/>
          </a:xfrm>
          <a:prstGeom prst="rect">
            <a:avLst/>
          </a:prstGeom>
          <a:noFill/>
        </p:spPr>
        <p:txBody>
          <a:bodyPr wrap="none" rtlCol="0">
            <a:spAutoFit/>
          </a:bodyPr>
          <a:lstStyle/>
          <a:p>
            <a:r>
              <a:rPr kumimoji="1" lang="ja-JP" altLang="en-US" sz="900" dirty="0" smtClean="0"/>
              <a:t>始点：走行体位置</a:t>
            </a:r>
            <a:endParaRPr kumimoji="1" lang="en-US" altLang="ja-JP" sz="900" dirty="0" smtClean="0"/>
          </a:p>
          <a:p>
            <a:r>
              <a:rPr kumimoji="1" lang="ja-JP" altLang="en-US" sz="900" dirty="0" smtClean="0"/>
              <a:t>終点：赤ブロック</a:t>
            </a:r>
            <a:endParaRPr kumimoji="1" lang="en-US" altLang="ja-JP" sz="900" dirty="0" smtClean="0"/>
          </a:p>
          <a:p>
            <a:r>
              <a:rPr kumimoji="1" lang="ja-JP" altLang="en-US" sz="900" dirty="0" smtClean="0"/>
              <a:t>で経路生成</a:t>
            </a:r>
            <a:endParaRPr kumimoji="1" lang="ja-JP" altLang="en-US" sz="900" dirty="0"/>
          </a:p>
        </p:txBody>
      </p:sp>
      <p:sp>
        <p:nvSpPr>
          <p:cNvPr id="1184" name="テキスト ボックス 1183"/>
          <p:cNvSpPr txBox="1"/>
          <p:nvPr/>
        </p:nvSpPr>
        <p:spPr>
          <a:xfrm>
            <a:off x="1530597" y="6526022"/>
            <a:ext cx="1437571" cy="507831"/>
          </a:xfrm>
          <a:prstGeom prst="rect">
            <a:avLst/>
          </a:prstGeom>
          <a:noFill/>
        </p:spPr>
        <p:txBody>
          <a:bodyPr wrap="square" rtlCol="0">
            <a:spAutoFit/>
          </a:bodyPr>
          <a:lstStyle/>
          <a:p>
            <a:r>
              <a:rPr kumimoji="1" lang="ja-JP" altLang="en-US" sz="900" dirty="0" smtClean="0"/>
              <a:t>始点：赤ブロック</a:t>
            </a:r>
            <a:endParaRPr kumimoji="1" lang="en-US" altLang="ja-JP" sz="900" dirty="0" smtClean="0"/>
          </a:p>
          <a:p>
            <a:r>
              <a:rPr kumimoji="1" lang="ja-JP" altLang="en-US" sz="900" dirty="0" smtClean="0"/>
              <a:t>終点：中心赤ブロック置き場で経路生成</a:t>
            </a:r>
            <a:endParaRPr kumimoji="1" lang="ja-JP" altLang="en-US" sz="900" dirty="0"/>
          </a:p>
        </p:txBody>
      </p:sp>
      <p:pic>
        <p:nvPicPr>
          <p:cNvPr id="1185" name="図 1184"/>
          <p:cNvPicPr>
            <a:picLocks noChangeAspect="1"/>
          </p:cNvPicPr>
          <p:nvPr/>
        </p:nvPicPr>
        <p:blipFill rotWithShape="1">
          <a:blip r:embed="rId7"/>
          <a:srcRect l="638" t="9369" r="-638" b="81822"/>
          <a:stretch/>
        </p:blipFill>
        <p:spPr>
          <a:xfrm>
            <a:off x="437514" y="7987355"/>
            <a:ext cx="957879" cy="215708"/>
          </a:xfrm>
          <a:prstGeom prst="rect">
            <a:avLst/>
          </a:prstGeom>
        </p:spPr>
      </p:pic>
      <p:sp>
        <p:nvSpPr>
          <p:cNvPr id="1186" name="テキスト ボックス 1185"/>
          <p:cNvSpPr txBox="1"/>
          <p:nvPr/>
        </p:nvSpPr>
        <p:spPr>
          <a:xfrm>
            <a:off x="1549129" y="8314171"/>
            <a:ext cx="1461316" cy="1200329"/>
          </a:xfrm>
          <a:prstGeom prst="rect">
            <a:avLst/>
          </a:prstGeom>
          <a:noFill/>
        </p:spPr>
        <p:txBody>
          <a:bodyPr wrap="square" rtlCol="0">
            <a:spAutoFit/>
          </a:bodyPr>
          <a:lstStyle/>
          <a:p>
            <a:r>
              <a:rPr kumimoji="1" lang="ja-JP" altLang="en-US" sz="900" dirty="0" smtClean="0"/>
              <a:t>総生成経路が</a:t>
            </a:r>
            <a:r>
              <a:rPr kumimoji="1" lang="en-US" altLang="ja-JP" sz="900" dirty="0" smtClean="0"/>
              <a:t>12</a:t>
            </a:r>
            <a:r>
              <a:rPr kumimoji="1" lang="ja-JP" altLang="en-US" sz="900" dirty="0" smtClean="0"/>
              <a:t>以上ならば今回生成した経路を経路情報に追加し、エリア情報を更新する。</a:t>
            </a:r>
            <a:endParaRPr kumimoji="1" lang="en-US" altLang="ja-JP" sz="900" dirty="0" smtClean="0"/>
          </a:p>
          <a:p>
            <a:r>
              <a:rPr kumimoji="1" lang="en-US" altLang="ja-JP" sz="900" dirty="0" smtClean="0"/>
              <a:t>12</a:t>
            </a:r>
            <a:r>
              <a:rPr kumimoji="1" lang="ja-JP" altLang="en-US" sz="900" dirty="0" smtClean="0"/>
              <a:t>以下なら今回生成した経路を追加せずブロック駐車開始地点までの経路を生成する。</a:t>
            </a:r>
            <a:endParaRPr kumimoji="1" lang="ja-JP" altLang="en-US" sz="900" dirty="0"/>
          </a:p>
        </p:txBody>
      </p:sp>
      <p:sp>
        <p:nvSpPr>
          <p:cNvPr id="548" name="正方形/長方形 547"/>
          <p:cNvSpPr/>
          <p:nvPr/>
        </p:nvSpPr>
        <p:spPr>
          <a:xfrm>
            <a:off x="11318080" y="50442"/>
            <a:ext cx="1410066" cy="523220"/>
          </a:xfrm>
          <a:prstGeom prst="rect">
            <a:avLst/>
          </a:prstGeom>
        </p:spPr>
        <p:txBody>
          <a:bodyPr wrap="none">
            <a:spAutoFit/>
          </a:bodyPr>
          <a:lstStyle/>
          <a:p>
            <a:pPr lvl="0" defTabSz="1279525" fontAlgn="base">
              <a:spcBef>
                <a:spcPct val="0"/>
              </a:spcBef>
              <a:spcAft>
                <a:spcPct val="0"/>
              </a:spcAft>
              <a:defRPr/>
            </a:pPr>
            <a:r>
              <a:rPr kumimoji="1" lang="en-US" altLang="ja-JP" sz="2800" i="1" dirty="0" err="1">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rPr>
              <a:t>SaW.A.T</a:t>
            </a:r>
            <a:endParaRPr kumimoji="1" lang="en-US" altLang="ja-JP" sz="2800" i="1" dirty="0">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endParaRPr>
          </a:p>
        </p:txBody>
      </p:sp>
      <p:sp>
        <p:nvSpPr>
          <p:cNvPr id="549" name="テキスト ボックス 548"/>
          <p:cNvSpPr txBox="1"/>
          <p:nvPr/>
        </p:nvSpPr>
        <p:spPr>
          <a:xfrm>
            <a:off x="2946624" y="1296479"/>
            <a:ext cx="5466215" cy="215444"/>
          </a:xfrm>
          <a:prstGeom prst="rect">
            <a:avLst/>
          </a:prstGeom>
          <a:noFill/>
        </p:spPr>
        <p:txBody>
          <a:bodyPr wrap="square" rtlCol="0">
            <a:spAutoFit/>
          </a:bodyPr>
          <a:lstStyle/>
          <a:p>
            <a:r>
              <a:rPr kumimoji="1" lang="ja-JP" altLang="en-US" sz="800" dirty="0" smtClean="0"/>
              <a:t>また、走行体のみの処理能力では経路生成は難しいと考え、走行体と</a:t>
            </a:r>
            <a:r>
              <a:rPr kumimoji="1" lang="en-US" altLang="ja-JP" sz="800" dirty="0" smtClean="0"/>
              <a:t>Bluetooth</a:t>
            </a:r>
            <a:r>
              <a:rPr kumimoji="1" lang="ja-JP" altLang="en-US" sz="800" dirty="0" smtClean="0"/>
              <a:t>通信機器で役割を分担した。</a:t>
            </a:r>
            <a:endParaRPr kumimoji="1" lang="en-US" altLang="ja-JP" sz="800" dirty="0" smtClean="0"/>
          </a:p>
        </p:txBody>
      </p:sp>
      <p:pic>
        <p:nvPicPr>
          <p:cNvPr id="13" name="図 12"/>
          <p:cNvPicPr>
            <a:picLocks noChangeAspect="1"/>
          </p:cNvPicPr>
          <p:nvPr/>
        </p:nvPicPr>
        <p:blipFill>
          <a:blip r:embed="rId8"/>
          <a:stretch>
            <a:fillRect/>
          </a:stretch>
        </p:blipFill>
        <p:spPr>
          <a:xfrm>
            <a:off x="3093156" y="4498276"/>
            <a:ext cx="3622876" cy="5074097"/>
          </a:xfrm>
          <a:prstGeom prst="rect">
            <a:avLst/>
          </a:prstGeom>
        </p:spPr>
      </p:pic>
      <p:sp>
        <p:nvSpPr>
          <p:cNvPr id="550" name="正方形/長方形 549"/>
          <p:cNvSpPr/>
          <p:nvPr/>
        </p:nvSpPr>
        <p:spPr>
          <a:xfrm>
            <a:off x="2987000" y="552129"/>
            <a:ext cx="9553043" cy="92583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6" name="テキスト ボックス 545"/>
          <p:cNvSpPr txBox="1"/>
          <p:nvPr/>
        </p:nvSpPr>
        <p:spPr>
          <a:xfrm>
            <a:off x="3091228" y="1911952"/>
            <a:ext cx="3912723" cy="461665"/>
          </a:xfrm>
          <a:prstGeom prst="rect">
            <a:avLst/>
          </a:prstGeom>
          <a:noFill/>
        </p:spPr>
        <p:txBody>
          <a:bodyPr wrap="square" rtlCol="0">
            <a:spAutoFit/>
          </a:bodyPr>
          <a:lstStyle/>
          <a:p>
            <a:r>
              <a:rPr kumimoji="1" lang="ja-JP" altLang="en-US" sz="800" b="1" dirty="0" smtClean="0"/>
              <a:t>走行体と</a:t>
            </a:r>
            <a:r>
              <a:rPr kumimoji="1" lang="en-US" altLang="ja-JP" sz="800" b="1" dirty="0" smtClean="0"/>
              <a:t>Bluetooth</a:t>
            </a:r>
            <a:r>
              <a:rPr kumimoji="1" lang="ja-JP" altLang="en-US" sz="800" b="1" dirty="0" smtClean="0"/>
              <a:t>通信機器の通信のプロトコル</a:t>
            </a:r>
            <a:endParaRPr kumimoji="1" lang="en-US" altLang="ja-JP" sz="800" b="1" dirty="0" smtClean="0"/>
          </a:p>
          <a:p>
            <a:r>
              <a:rPr kumimoji="1" lang="ja-JP" altLang="en-US" sz="800" dirty="0" smtClean="0"/>
              <a:t>送信側と受信側でデータ</a:t>
            </a:r>
            <a:r>
              <a:rPr kumimoji="1" lang="en-US" altLang="ja-JP" sz="800" dirty="0" smtClean="0"/>
              <a:t>(</a:t>
            </a:r>
            <a:r>
              <a:rPr kumimoji="1" lang="ja-JP" altLang="en-US" sz="800" dirty="0" smtClean="0"/>
              <a:t>今回は経路情報</a:t>
            </a:r>
            <a:r>
              <a:rPr kumimoji="1" lang="en-US" altLang="ja-JP" sz="800" dirty="0" smtClean="0"/>
              <a:t>)</a:t>
            </a:r>
            <a:r>
              <a:rPr kumimoji="1" lang="ja-JP" altLang="en-US" sz="800" dirty="0" smtClean="0"/>
              <a:t>の解釈に差異が発生しないように、下記のプロトコルに従ってデータの管理を行った。</a:t>
            </a:r>
            <a:endParaRPr kumimoji="1" lang="en-US" altLang="ja-JP" sz="800" dirty="0" smtClean="0"/>
          </a:p>
        </p:txBody>
      </p:sp>
      <p:graphicFrame>
        <p:nvGraphicFramePr>
          <p:cNvPr id="547" name="表 546"/>
          <p:cNvGraphicFramePr>
            <a:graphicFrameLocks noGrp="1"/>
          </p:cNvGraphicFramePr>
          <p:nvPr>
            <p:extLst>
              <p:ext uri="{D42A27DB-BD31-4B8C-83A1-F6EECF244321}">
                <p14:modId xmlns:p14="http://schemas.microsoft.com/office/powerpoint/2010/main" val="2752266186"/>
              </p:ext>
            </p:extLst>
          </p:nvPr>
        </p:nvGraphicFramePr>
        <p:xfrm>
          <a:off x="3105913" y="3046925"/>
          <a:ext cx="3799895" cy="388357"/>
        </p:xfrm>
        <a:graphic>
          <a:graphicData uri="http://schemas.openxmlformats.org/drawingml/2006/table">
            <a:tbl>
              <a:tblPr firstRow="1" bandRow="1">
                <a:tableStyleId>{22838BEF-8BB2-4498-84A7-C5851F593DF1}</a:tableStyleId>
              </a:tblPr>
              <a:tblGrid>
                <a:gridCol w="345445">
                  <a:extLst>
                    <a:ext uri="{9D8B030D-6E8A-4147-A177-3AD203B41FA5}">
                      <a16:colId xmlns:a16="http://schemas.microsoft.com/office/drawing/2014/main" val="3681545945"/>
                    </a:ext>
                  </a:extLst>
                </a:gridCol>
                <a:gridCol w="345445">
                  <a:extLst>
                    <a:ext uri="{9D8B030D-6E8A-4147-A177-3AD203B41FA5}">
                      <a16:colId xmlns:a16="http://schemas.microsoft.com/office/drawing/2014/main" val="2766641411"/>
                    </a:ext>
                  </a:extLst>
                </a:gridCol>
                <a:gridCol w="345445">
                  <a:extLst>
                    <a:ext uri="{9D8B030D-6E8A-4147-A177-3AD203B41FA5}">
                      <a16:colId xmlns:a16="http://schemas.microsoft.com/office/drawing/2014/main" val="477509636"/>
                    </a:ext>
                  </a:extLst>
                </a:gridCol>
                <a:gridCol w="345445">
                  <a:extLst>
                    <a:ext uri="{9D8B030D-6E8A-4147-A177-3AD203B41FA5}">
                      <a16:colId xmlns:a16="http://schemas.microsoft.com/office/drawing/2014/main" val="2833170759"/>
                    </a:ext>
                  </a:extLst>
                </a:gridCol>
                <a:gridCol w="345445">
                  <a:extLst>
                    <a:ext uri="{9D8B030D-6E8A-4147-A177-3AD203B41FA5}">
                      <a16:colId xmlns:a16="http://schemas.microsoft.com/office/drawing/2014/main" val="61727534"/>
                    </a:ext>
                  </a:extLst>
                </a:gridCol>
                <a:gridCol w="345445">
                  <a:extLst>
                    <a:ext uri="{9D8B030D-6E8A-4147-A177-3AD203B41FA5}">
                      <a16:colId xmlns:a16="http://schemas.microsoft.com/office/drawing/2014/main" val="1925757865"/>
                    </a:ext>
                  </a:extLst>
                </a:gridCol>
                <a:gridCol w="345445">
                  <a:extLst>
                    <a:ext uri="{9D8B030D-6E8A-4147-A177-3AD203B41FA5}">
                      <a16:colId xmlns:a16="http://schemas.microsoft.com/office/drawing/2014/main" val="3887667837"/>
                    </a:ext>
                  </a:extLst>
                </a:gridCol>
                <a:gridCol w="345445">
                  <a:extLst>
                    <a:ext uri="{9D8B030D-6E8A-4147-A177-3AD203B41FA5}">
                      <a16:colId xmlns:a16="http://schemas.microsoft.com/office/drawing/2014/main" val="2403614563"/>
                    </a:ext>
                  </a:extLst>
                </a:gridCol>
                <a:gridCol w="345445">
                  <a:extLst>
                    <a:ext uri="{9D8B030D-6E8A-4147-A177-3AD203B41FA5}">
                      <a16:colId xmlns:a16="http://schemas.microsoft.com/office/drawing/2014/main" val="1710618856"/>
                    </a:ext>
                  </a:extLst>
                </a:gridCol>
                <a:gridCol w="345445">
                  <a:extLst>
                    <a:ext uri="{9D8B030D-6E8A-4147-A177-3AD203B41FA5}">
                      <a16:colId xmlns:a16="http://schemas.microsoft.com/office/drawing/2014/main" val="3684529526"/>
                    </a:ext>
                  </a:extLst>
                </a:gridCol>
                <a:gridCol w="345445">
                  <a:extLst>
                    <a:ext uri="{9D8B030D-6E8A-4147-A177-3AD203B41FA5}">
                      <a16:colId xmlns:a16="http://schemas.microsoft.com/office/drawing/2014/main" val="3131809173"/>
                    </a:ext>
                  </a:extLst>
                </a:gridCol>
              </a:tblGrid>
              <a:tr h="388357">
                <a:tc>
                  <a:txBody>
                    <a:bodyPr/>
                    <a:lstStyle/>
                    <a:p>
                      <a:pPr algn="ctr"/>
                      <a:r>
                        <a:rPr kumimoji="1" lang="en-US" altLang="ja-JP" sz="700" b="0" dirty="0" smtClean="0"/>
                        <a:t>254</a:t>
                      </a:r>
                      <a:endParaRPr kumimoji="1" lang="ja-JP" altLang="en-US" sz="700" b="0" dirty="0"/>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a</a:t>
                      </a:r>
                      <a:endParaRPr kumimoji="1" lang="ja-JP" altLang="en-US" sz="700" b="0" dirty="0"/>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b</a:t>
                      </a:r>
                      <a:endParaRPr kumimoji="1" lang="ja-JP" altLang="en-US" sz="700" b="0" dirty="0"/>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c</a:t>
                      </a:r>
                    </a:p>
                  </a:txBody>
                  <a:tcPr marL="0" marR="0" marT="0" marB="0" anchor="ctr"/>
                </a:tc>
                <a:tc>
                  <a:txBody>
                    <a:bodyPr/>
                    <a:lstStyle/>
                    <a:p>
                      <a:pPr algn="ctr"/>
                      <a:r>
                        <a:rPr kumimoji="1" lang="en-US" altLang="ja-JP" sz="700" b="0" dirty="0" smtClean="0"/>
                        <a:t>255</a:t>
                      </a:r>
                      <a:endParaRPr kumimoji="1" lang="ja-JP" altLang="en-US" sz="700" b="0" dirty="0"/>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b</a:t>
                      </a:r>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d</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b="0" dirty="0" smtClean="0"/>
                        <a:t>255</a:t>
                      </a:r>
                      <a:endParaRPr kumimoji="1" lang="ja-JP" altLang="en-US" sz="700" b="0" dirty="0" smtClean="0"/>
                    </a:p>
                  </a:txBody>
                  <a:tcPr marL="0" marR="0" marT="0" marB="0" anchor="ctr"/>
                </a:tc>
                <a:tc>
                  <a:txBody>
                    <a:bodyPr/>
                    <a:lstStyle/>
                    <a:p>
                      <a:pPr algn="ctr"/>
                      <a:r>
                        <a:rPr kumimoji="1" lang="en-US" altLang="ja-JP" sz="700" b="0" dirty="0" smtClean="0"/>
                        <a:t>…</a:t>
                      </a:r>
                      <a:endParaRPr kumimoji="1" lang="ja-JP" altLang="en-US" sz="700" b="0" dirty="0"/>
                    </a:p>
                  </a:txBody>
                  <a:tcPr marL="0" marR="0" marT="0" marB="0" anchor="ctr"/>
                </a:tc>
                <a:tc>
                  <a:txBody>
                    <a:bodyPr/>
                    <a:lstStyle/>
                    <a:p>
                      <a:pPr algn="ctr"/>
                      <a:r>
                        <a:rPr kumimoji="1" lang="en-US" altLang="ja-JP" sz="700" b="0" dirty="0" smtClean="0"/>
                        <a:t>CB</a:t>
                      </a:r>
                    </a:p>
                    <a:p>
                      <a:pPr algn="ctr"/>
                      <a:r>
                        <a:rPr kumimoji="1" lang="ja-JP" altLang="en-US" sz="700" b="0" dirty="0" smtClean="0"/>
                        <a:t>置き場</a:t>
                      </a:r>
                      <a:r>
                        <a:rPr kumimoji="1" lang="en-US" altLang="ja-JP" sz="700" b="0" dirty="0" smtClean="0"/>
                        <a:t>11</a:t>
                      </a:r>
                    </a:p>
                  </a:txBody>
                  <a:tcPr marL="0" marR="0" marT="0" marB="0" anchor="ctr"/>
                </a:tc>
                <a:tc>
                  <a:txBody>
                    <a:bodyPr/>
                    <a:lstStyle/>
                    <a:p>
                      <a:pPr algn="ctr"/>
                      <a:r>
                        <a:rPr kumimoji="1" lang="en-US" altLang="ja-JP" sz="700" b="0" dirty="0" smtClean="0"/>
                        <a:t>Check</a:t>
                      </a:r>
                    </a:p>
                    <a:p>
                      <a:pPr algn="ctr"/>
                      <a:r>
                        <a:rPr kumimoji="1" lang="en-US" altLang="ja-JP" sz="700" b="0" dirty="0" smtClean="0"/>
                        <a:t>Sum</a:t>
                      </a:r>
                      <a:endParaRPr kumimoji="1" lang="ja-JP" altLang="en-US" sz="700" b="0" dirty="0"/>
                    </a:p>
                  </a:txBody>
                  <a:tcPr marL="0" marR="0" marT="0" marB="0" anchor="ctr"/>
                </a:tc>
                <a:extLst>
                  <a:ext uri="{0D108BD9-81ED-4DB2-BD59-A6C34878D82A}">
                    <a16:rowId xmlns:a16="http://schemas.microsoft.com/office/drawing/2014/main" val="3398280226"/>
                  </a:ext>
                </a:extLst>
              </a:tr>
            </a:tbl>
          </a:graphicData>
        </a:graphic>
      </p:graphicFrame>
      <p:grpSp>
        <p:nvGrpSpPr>
          <p:cNvPr id="551" name="グループ化 550"/>
          <p:cNvGrpSpPr/>
          <p:nvPr/>
        </p:nvGrpSpPr>
        <p:grpSpPr>
          <a:xfrm>
            <a:off x="3131316" y="2846160"/>
            <a:ext cx="3567000" cy="215444"/>
            <a:chOff x="3092506" y="2636230"/>
            <a:chExt cx="3799890" cy="215444"/>
          </a:xfrm>
        </p:grpSpPr>
        <p:cxnSp>
          <p:nvCxnSpPr>
            <p:cNvPr id="552" name="直線矢印コネクタ 551"/>
            <p:cNvCxnSpPr/>
            <p:nvPr/>
          </p:nvCxnSpPr>
          <p:spPr>
            <a:xfrm>
              <a:off x="3092506" y="2777217"/>
              <a:ext cx="37998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3" name="テキスト ボックス 552"/>
            <p:cNvSpPr txBox="1"/>
            <p:nvPr/>
          </p:nvSpPr>
          <p:spPr>
            <a:xfrm>
              <a:off x="4560175" y="2636230"/>
              <a:ext cx="551563" cy="215444"/>
            </a:xfrm>
            <a:prstGeom prst="rect">
              <a:avLst/>
            </a:prstGeom>
            <a:noFill/>
          </p:spPr>
          <p:txBody>
            <a:bodyPr wrap="square" rtlCol="0">
              <a:spAutoFit/>
            </a:bodyPr>
            <a:lstStyle/>
            <a:p>
              <a:r>
                <a:rPr kumimoji="1" lang="en-US" altLang="ja-JP" sz="800" dirty="0" smtClean="0"/>
                <a:t>L Byte</a:t>
              </a:r>
            </a:p>
          </p:txBody>
        </p:sp>
      </p:grpSp>
      <p:grpSp>
        <p:nvGrpSpPr>
          <p:cNvPr id="554" name="グループ化 553"/>
          <p:cNvGrpSpPr/>
          <p:nvPr/>
        </p:nvGrpSpPr>
        <p:grpSpPr>
          <a:xfrm>
            <a:off x="3139750" y="2828229"/>
            <a:ext cx="551563" cy="215444"/>
            <a:chOff x="3082548" y="2683780"/>
            <a:chExt cx="551563" cy="215444"/>
          </a:xfrm>
        </p:grpSpPr>
        <p:cxnSp>
          <p:nvCxnSpPr>
            <p:cNvPr id="555" name="直線矢印コネクタ 554"/>
            <p:cNvCxnSpPr/>
            <p:nvPr/>
          </p:nvCxnSpPr>
          <p:spPr>
            <a:xfrm>
              <a:off x="3092506" y="2842622"/>
              <a:ext cx="375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6" name="テキスト ボックス 555"/>
            <p:cNvSpPr txBox="1"/>
            <p:nvPr/>
          </p:nvSpPr>
          <p:spPr>
            <a:xfrm>
              <a:off x="3082548" y="2683780"/>
              <a:ext cx="551563" cy="215444"/>
            </a:xfrm>
            <a:prstGeom prst="rect">
              <a:avLst/>
            </a:prstGeom>
            <a:noFill/>
          </p:spPr>
          <p:txBody>
            <a:bodyPr wrap="square" rtlCol="0">
              <a:spAutoFit/>
            </a:bodyPr>
            <a:lstStyle/>
            <a:p>
              <a:r>
                <a:rPr kumimoji="1" lang="en-US" altLang="ja-JP" sz="800" dirty="0" smtClean="0"/>
                <a:t>1Byte</a:t>
              </a:r>
            </a:p>
          </p:txBody>
        </p:sp>
      </p:grpSp>
      <p:sp>
        <p:nvSpPr>
          <p:cNvPr id="557" name="テキスト ボックス 556"/>
          <p:cNvSpPr txBox="1"/>
          <p:nvPr/>
        </p:nvSpPr>
        <p:spPr>
          <a:xfrm>
            <a:off x="3118984" y="3613570"/>
            <a:ext cx="3812222" cy="338554"/>
          </a:xfrm>
          <a:prstGeom prst="rect">
            <a:avLst/>
          </a:prstGeom>
          <a:noFill/>
        </p:spPr>
        <p:txBody>
          <a:bodyPr wrap="square" rtlCol="0">
            <a:spAutoFit/>
          </a:bodyPr>
          <a:lstStyle/>
          <a:p>
            <a:r>
              <a:rPr kumimoji="1" lang="en-US" altLang="ja-JP" sz="800" dirty="0" smtClean="0"/>
              <a:t>254 : </a:t>
            </a:r>
            <a:r>
              <a:rPr kumimoji="1" lang="ja-JP" altLang="en-US" sz="800" dirty="0" smtClean="0"/>
              <a:t>経路情報の先頭データを認識するための値</a:t>
            </a:r>
            <a:endParaRPr kumimoji="1" lang="en-US" altLang="ja-JP" sz="800" dirty="0"/>
          </a:p>
          <a:p>
            <a:r>
              <a:rPr kumimoji="1" lang="ja-JP" altLang="en-US" sz="800" dirty="0" smtClean="0"/>
              <a:t>⇒受信側は先頭データから受け取るとは限らないため</a:t>
            </a:r>
            <a:endParaRPr kumimoji="1" lang="en-US" altLang="ja-JP" sz="800" dirty="0" smtClean="0"/>
          </a:p>
        </p:txBody>
      </p:sp>
      <p:sp>
        <p:nvSpPr>
          <p:cNvPr id="558" name="テキスト ボックス 557"/>
          <p:cNvSpPr txBox="1"/>
          <p:nvPr/>
        </p:nvSpPr>
        <p:spPr>
          <a:xfrm>
            <a:off x="3118984" y="3869555"/>
            <a:ext cx="3611002" cy="215444"/>
          </a:xfrm>
          <a:prstGeom prst="rect">
            <a:avLst/>
          </a:prstGeom>
          <a:noFill/>
        </p:spPr>
        <p:txBody>
          <a:bodyPr wrap="square" rtlCol="0">
            <a:spAutoFit/>
          </a:bodyPr>
          <a:lstStyle/>
          <a:p>
            <a:r>
              <a:rPr kumimoji="1" lang="en-US" altLang="ja-JP" sz="800" dirty="0" smtClean="0"/>
              <a:t>255 : </a:t>
            </a:r>
            <a:r>
              <a:rPr kumimoji="1" lang="ja-JP" altLang="en-US" sz="800" dirty="0" smtClean="0"/>
              <a:t>ブロック設置を行う箇所を判断するための値</a:t>
            </a:r>
            <a:endParaRPr kumimoji="1" lang="en-US" altLang="ja-JP" sz="800" dirty="0" smtClean="0"/>
          </a:p>
        </p:txBody>
      </p:sp>
      <p:sp>
        <p:nvSpPr>
          <p:cNvPr id="559" name="テキスト ボックス 558"/>
          <p:cNvSpPr txBox="1"/>
          <p:nvPr/>
        </p:nvSpPr>
        <p:spPr>
          <a:xfrm>
            <a:off x="3091228" y="2282529"/>
            <a:ext cx="3912723" cy="584775"/>
          </a:xfrm>
          <a:prstGeom prst="rect">
            <a:avLst/>
          </a:prstGeom>
          <a:noFill/>
        </p:spPr>
        <p:txBody>
          <a:bodyPr wrap="square" rtlCol="0">
            <a:spAutoFit/>
          </a:bodyPr>
          <a:lstStyle/>
          <a:p>
            <a:r>
              <a:rPr kumimoji="1" lang="ja-JP" altLang="en-US" sz="800" b="1" dirty="0" smtClean="0"/>
              <a:t>走行体と</a:t>
            </a:r>
            <a:r>
              <a:rPr kumimoji="1" lang="en-US" altLang="ja-JP" sz="800" b="1" dirty="0" smtClean="0"/>
              <a:t>Bluetooth</a:t>
            </a:r>
            <a:r>
              <a:rPr kumimoji="1" lang="ja-JP" altLang="en-US" sz="800" b="1" dirty="0" smtClean="0"/>
              <a:t>通信機器の通信の信頼性確保</a:t>
            </a:r>
            <a:endParaRPr kumimoji="1" lang="en-US" altLang="ja-JP" sz="800" b="1" dirty="0" smtClean="0"/>
          </a:p>
          <a:p>
            <a:r>
              <a:rPr kumimoji="1" lang="ja-JP" altLang="en-US" sz="800" dirty="0"/>
              <a:t>データ</a:t>
            </a:r>
            <a:r>
              <a:rPr kumimoji="1" lang="ja-JP" altLang="en-US" sz="800" dirty="0" smtClean="0"/>
              <a:t>の信頼性を確保するために、走行体はデータ受信後に</a:t>
            </a:r>
            <a:r>
              <a:rPr kumimoji="1" lang="en-US" altLang="ja-JP" sz="800" dirty="0" smtClean="0"/>
              <a:t>CB</a:t>
            </a:r>
            <a:r>
              <a:rPr kumimoji="1" lang="ja-JP" altLang="en-US" sz="800" dirty="0" smtClean="0"/>
              <a:t>置き場番号の値の総和と</a:t>
            </a:r>
            <a:r>
              <a:rPr kumimoji="1" lang="en-US" altLang="ja-JP" sz="800" dirty="0" smtClean="0"/>
              <a:t>Check Sum</a:t>
            </a:r>
            <a:r>
              <a:rPr kumimoji="1" lang="ja-JP" altLang="en-US" sz="800" dirty="0" smtClean="0"/>
              <a:t>を比較し一致していなければ、再度経路情報の送信を</a:t>
            </a:r>
            <a:r>
              <a:rPr kumimoji="1" lang="en-US" altLang="ja-JP" sz="800" dirty="0" smtClean="0"/>
              <a:t>Bluetooth</a:t>
            </a:r>
            <a:r>
              <a:rPr kumimoji="1" lang="ja-JP" altLang="en-US" sz="800" dirty="0" smtClean="0"/>
              <a:t>通信機器に要求するように設計した。</a:t>
            </a:r>
            <a:endParaRPr kumimoji="1" lang="en-US" altLang="ja-JP" sz="800" dirty="0" smtClean="0"/>
          </a:p>
        </p:txBody>
      </p:sp>
      <p:sp>
        <p:nvSpPr>
          <p:cNvPr id="560" name="テキスト ボックス 559"/>
          <p:cNvSpPr txBox="1"/>
          <p:nvPr/>
        </p:nvSpPr>
        <p:spPr>
          <a:xfrm>
            <a:off x="3118984" y="3997958"/>
            <a:ext cx="3611002" cy="215444"/>
          </a:xfrm>
          <a:prstGeom prst="rect">
            <a:avLst/>
          </a:prstGeom>
          <a:noFill/>
        </p:spPr>
        <p:txBody>
          <a:bodyPr wrap="square" rtlCol="0">
            <a:spAutoFit/>
          </a:bodyPr>
          <a:lstStyle/>
          <a:p>
            <a:r>
              <a:rPr kumimoji="1" lang="en-US" altLang="ja-JP" sz="800" dirty="0" smtClean="0"/>
              <a:t>Check Sum : </a:t>
            </a:r>
            <a:r>
              <a:rPr kumimoji="1" lang="ja-JP" altLang="en-US" sz="800" dirty="0" smtClean="0"/>
              <a:t>全置き場番号の値の総和</a:t>
            </a:r>
            <a:endParaRPr kumimoji="1" lang="en-US" altLang="ja-JP" sz="800" dirty="0" smtClean="0"/>
          </a:p>
        </p:txBody>
      </p:sp>
      <p:sp>
        <p:nvSpPr>
          <p:cNvPr id="561" name="正方形/長方形 560"/>
          <p:cNvSpPr/>
          <p:nvPr/>
        </p:nvSpPr>
        <p:spPr>
          <a:xfrm>
            <a:off x="3051881" y="1845042"/>
            <a:ext cx="3879325" cy="2359122"/>
          </a:xfrm>
          <a:prstGeom prst="rect">
            <a:avLst/>
          </a:prstGeom>
          <a:noFill/>
          <a:ln w="1905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2" name="テキスト ボックス 561"/>
          <p:cNvSpPr txBox="1"/>
          <p:nvPr/>
        </p:nvSpPr>
        <p:spPr>
          <a:xfrm>
            <a:off x="3496892" y="1751458"/>
            <a:ext cx="2745945" cy="215444"/>
          </a:xfrm>
          <a:prstGeom prst="rect">
            <a:avLst/>
          </a:prstGeom>
          <a:solidFill>
            <a:schemeClr val="bg1"/>
          </a:solidFill>
        </p:spPr>
        <p:txBody>
          <a:bodyPr wrap="none" lIns="0" rIns="0" rtlCol="0">
            <a:spAutoFit/>
          </a:bodyPr>
          <a:lstStyle/>
          <a:p>
            <a:r>
              <a:rPr kumimoji="1" lang="ja-JP" altLang="en-US" sz="800" b="1" u="sng" dirty="0" smtClean="0"/>
              <a:t>走行体と</a:t>
            </a:r>
            <a:r>
              <a:rPr kumimoji="1" lang="en-US" altLang="ja-JP" sz="800" b="1" u="sng" dirty="0" smtClean="0"/>
              <a:t>Bluetooth</a:t>
            </a:r>
            <a:r>
              <a:rPr kumimoji="1" lang="ja-JP" altLang="en-US" sz="800" b="1" u="sng" dirty="0" smtClean="0"/>
              <a:t>通信機器間のデータのやり取りに関して</a:t>
            </a:r>
            <a:endParaRPr kumimoji="1" lang="en-US" altLang="ja-JP" sz="800" u="sng" dirty="0" smtClean="0"/>
          </a:p>
        </p:txBody>
      </p:sp>
      <p:cxnSp>
        <p:nvCxnSpPr>
          <p:cNvPr id="563" name="直線矢印コネクタ 562"/>
          <p:cNvCxnSpPr/>
          <p:nvPr/>
        </p:nvCxnSpPr>
        <p:spPr>
          <a:xfrm>
            <a:off x="3496892" y="3490085"/>
            <a:ext cx="12502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512951" y="3461953"/>
            <a:ext cx="1202573" cy="215444"/>
          </a:xfrm>
          <a:prstGeom prst="rect">
            <a:avLst/>
          </a:prstGeom>
          <a:noFill/>
        </p:spPr>
        <p:txBody>
          <a:bodyPr wrap="none" rtlCol="0">
            <a:spAutoFit/>
          </a:bodyPr>
          <a:lstStyle/>
          <a:p>
            <a:r>
              <a:rPr kumimoji="1" lang="en-US" altLang="ja-JP" sz="800" dirty="0" smtClean="0">
                <a:solidFill>
                  <a:srgbClr val="FF0000"/>
                </a:solidFill>
              </a:rPr>
              <a:t>1</a:t>
            </a:r>
            <a:r>
              <a:rPr kumimoji="1" lang="ja-JP" altLang="en-US" sz="800" dirty="0" smtClean="0">
                <a:solidFill>
                  <a:srgbClr val="FF0000"/>
                </a:solidFill>
              </a:rPr>
              <a:t>個の</a:t>
            </a:r>
            <a:r>
              <a:rPr kumimoji="1" lang="en-US" altLang="ja-JP" sz="800" dirty="0" smtClean="0">
                <a:solidFill>
                  <a:srgbClr val="FF0000"/>
                </a:solidFill>
              </a:rPr>
              <a:t>CB</a:t>
            </a:r>
            <a:r>
              <a:rPr kumimoji="1" lang="ja-JP" altLang="en-US" sz="800" dirty="0" smtClean="0">
                <a:solidFill>
                  <a:srgbClr val="FF0000"/>
                </a:solidFill>
              </a:rPr>
              <a:t>有効移動経路</a:t>
            </a:r>
            <a:endParaRPr kumimoji="1" lang="ja-JP" altLang="en-US" sz="800" dirty="0">
              <a:solidFill>
                <a:srgbClr val="FF0000"/>
              </a:solidFill>
            </a:endParaRPr>
          </a:p>
        </p:txBody>
      </p:sp>
      <p:sp>
        <p:nvSpPr>
          <p:cNvPr id="8" name="四角形吹き出し 7"/>
          <p:cNvSpPr/>
          <p:nvPr/>
        </p:nvSpPr>
        <p:spPr>
          <a:xfrm>
            <a:off x="5720850" y="3547650"/>
            <a:ext cx="572288" cy="218174"/>
          </a:xfrm>
          <a:prstGeom prst="wedgeRectCallout">
            <a:avLst>
              <a:gd name="adj1" fmla="val -105764"/>
              <a:gd name="adj2" fmla="val -127584"/>
            </a:avLst>
          </a:prstGeom>
          <a:solidFill>
            <a:schemeClr val="accent2">
              <a:lumMod val="40000"/>
              <a:lumOff val="60000"/>
            </a:scheme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600" dirty="0" smtClean="0">
                <a:solidFill>
                  <a:sysClr val="windowText" lastClr="000000"/>
                </a:solidFill>
              </a:rPr>
              <a:t>置き場番号を格納</a:t>
            </a:r>
            <a:endParaRPr kumimoji="1" lang="ja-JP" altLang="en-US" sz="600" dirty="0">
              <a:solidFill>
                <a:sysClr val="windowText" lastClr="000000"/>
              </a:solidFill>
            </a:endParaRPr>
          </a:p>
        </p:txBody>
      </p:sp>
      <p:sp>
        <p:nvSpPr>
          <p:cNvPr id="564" name="四角形吹き出し 563"/>
          <p:cNvSpPr/>
          <p:nvPr/>
        </p:nvSpPr>
        <p:spPr>
          <a:xfrm>
            <a:off x="6229123" y="2723139"/>
            <a:ext cx="646682" cy="218174"/>
          </a:xfrm>
          <a:prstGeom prst="wedgeRectCallout">
            <a:avLst>
              <a:gd name="adj1" fmla="val -29114"/>
              <a:gd name="adj2" fmla="val 113989"/>
            </a:avLst>
          </a:prstGeom>
          <a:solidFill>
            <a:schemeClr val="accent2">
              <a:lumMod val="40000"/>
              <a:lumOff val="60000"/>
            </a:scheme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600" dirty="0" smtClean="0">
                <a:solidFill>
                  <a:sysClr val="windowText" lastClr="000000"/>
                </a:solidFill>
              </a:rPr>
              <a:t>駐車開始位置で終了</a:t>
            </a:r>
            <a:endParaRPr kumimoji="1" lang="ja-JP" altLang="en-US" sz="600" dirty="0">
              <a:solidFill>
                <a:sysClr val="windowText" lastClr="000000"/>
              </a:solidFill>
            </a:endParaRPr>
          </a:p>
        </p:txBody>
      </p:sp>
    </p:spTree>
    <p:extLst>
      <p:ext uri="{BB962C8B-B14F-4D97-AF65-F5344CB8AC3E}">
        <p14:creationId xmlns:p14="http://schemas.microsoft.com/office/powerpoint/2010/main" val="1895511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9472965" y="732486"/>
            <a:ext cx="3238918" cy="31242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0" name="正方形/長方形 39"/>
          <p:cNvSpPr/>
          <p:nvPr/>
        </p:nvSpPr>
        <p:spPr>
          <a:xfrm>
            <a:off x="9140358" y="5629290"/>
            <a:ext cx="3597315" cy="3903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2" name="正方形/長方形 31"/>
          <p:cNvSpPr/>
          <p:nvPr/>
        </p:nvSpPr>
        <p:spPr>
          <a:xfrm>
            <a:off x="4245110" y="5002000"/>
            <a:ext cx="4843465" cy="4530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正方形/長方形 1"/>
          <p:cNvSpPr/>
          <p:nvPr/>
        </p:nvSpPr>
        <p:spPr>
          <a:xfrm>
            <a:off x="0" y="0"/>
            <a:ext cx="12801600" cy="548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3" name="テキスト ボックス 2"/>
          <p:cNvSpPr txBox="1"/>
          <p:nvPr/>
        </p:nvSpPr>
        <p:spPr>
          <a:xfrm>
            <a:off x="117567" y="25420"/>
            <a:ext cx="3886302" cy="523220"/>
          </a:xfrm>
          <a:prstGeom prst="rect">
            <a:avLst/>
          </a:prstGeom>
          <a:noFill/>
        </p:spPr>
        <p:txBody>
          <a:bodyPr wrap="square" rtlCol="0">
            <a:spAutoFit/>
          </a:bodyPr>
          <a:lstStyle/>
          <a:p>
            <a:r>
              <a:rPr kumimoji="1" lang="ja-JP" altLang="en-US" sz="2800" dirty="0" smtClean="0"/>
              <a:t>設計モデル</a:t>
            </a:r>
            <a:r>
              <a:rPr kumimoji="1" lang="en-US" altLang="ja-JP" sz="2800" dirty="0" smtClean="0"/>
              <a:t>(</a:t>
            </a:r>
            <a:r>
              <a:rPr kumimoji="1" lang="ja-JP" altLang="en-US" sz="2800" dirty="0" smtClean="0"/>
              <a:t>振る舞い</a:t>
            </a:r>
            <a:r>
              <a:rPr kumimoji="1" lang="en-US" altLang="ja-JP" sz="2800" dirty="0" smtClean="0"/>
              <a:t>)</a:t>
            </a:r>
            <a:endParaRPr kumimoji="1" lang="ja-JP" altLang="en-US" sz="2800" dirty="0"/>
          </a:p>
        </p:txBody>
      </p:sp>
      <p:sp>
        <p:nvSpPr>
          <p:cNvPr id="11" name="正方形/長方形 10"/>
          <p:cNvSpPr/>
          <p:nvPr/>
        </p:nvSpPr>
        <p:spPr>
          <a:xfrm>
            <a:off x="96962" y="4078744"/>
            <a:ext cx="4096365" cy="5453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3" name="正方形/長方形 22"/>
          <p:cNvSpPr/>
          <p:nvPr/>
        </p:nvSpPr>
        <p:spPr>
          <a:xfrm>
            <a:off x="4251173" y="739140"/>
            <a:ext cx="4985620" cy="40397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テキスト ボックス 21"/>
          <p:cNvSpPr txBox="1"/>
          <p:nvPr/>
        </p:nvSpPr>
        <p:spPr>
          <a:xfrm>
            <a:off x="4475807" y="597361"/>
            <a:ext cx="4610527" cy="246221"/>
          </a:xfrm>
          <a:prstGeom prst="rect">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1000" dirty="0" smtClean="0"/>
              <a:t>Bluetooth</a:t>
            </a:r>
            <a:r>
              <a:rPr kumimoji="1" lang="ja-JP" altLang="en-US" sz="1000" dirty="0" smtClean="0"/>
              <a:t>通信機器の振る舞い </a:t>
            </a:r>
            <a:r>
              <a:rPr kumimoji="1" lang="en-US" altLang="ja-JP" sz="1000" dirty="0" smtClean="0"/>
              <a:t>(</a:t>
            </a:r>
            <a:r>
              <a:rPr kumimoji="1" lang="ja-JP" altLang="en-US" sz="1000" dirty="0" smtClean="0"/>
              <a:t>ゲームの構成要素からエリア情報を生成する</a:t>
            </a:r>
            <a:r>
              <a:rPr kumimoji="1" lang="en-US" altLang="ja-JP" sz="1000" dirty="0" smtClean="0"/>
              <a:t>)</a:t>
            </a:r>
            <a:endParaRPr kumimoji="1" lang="ja-JP" altLang="en-US" sz="1000" dirty="0"/>
          </a:p>
        </p:txBody>
      </p:sp>
      <p:sp>
        <p:nvSpPr>
          <p:cNvPr id="27" name="テキスト ボックス 26"/>
          <p:cNvSpPr txBox="1"/>
          <p:nvPr/>
        </p:nvSpPr>
        <p:spPr>
          <a:xfrm>
            <a:off x="128352" y="3979152"/>
            <a:ext cx="4033584" cy="246221"/>
          </a:xfrm>
          <a:prstGeom prst="rect">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1000" dirty="0" smtClean="0"/>
              <a:t>Bluetooth</a:t>
            </a:r>
            <a:r>
              <a:rPr kumimoji="1" lang="ja-JP" altLang="en-US" sz="1000" dirty="0" smtClean="0"/>
              <a:t>通信機器の振る舞い</a:t>
            </a:r>
            <a:r>
              <a:rPr kumimoji="1" lang="en-US" altLang="ja-JP" sz="1000" dirty="0" smtClean="0"/>
              <a:t>(</a:t>
            </a:r>
            <a:r>
              <a:rPr kumimoji="1" lang="ja-JP" altLang="en-US" sz="1000" dirty="0"/>
              <a:t>ブロックの初期配置情報を取得する</a:t>
            </a:r>
            <a:r>
              <a:rPr kumimoji="1" lang="en-US" altLang="ja-JP" sz="1000" dirty="0" smtClean="0"/>
              <a:t>)</a:t>
            </a:r>
            <a:endParaRPr kumimoji="1" lang="ja-JP" altLang="en-US" sz="1000" dirty="0"/>
          </a:p>
        </p:txBody>
      </p:sp>
      <p:sp>
        <p:nvSpPr>
          <p:cNvPr id="28" name="テキスト ボックス 27"/>
          <p:cNvSpPr txBox="1"/>
          <p:nvPr/>
        </p:nvSpPr>
        <p:spPr>
          <a:xfrm>
            <a:off x="4412222" y="4845134"/>
            <a:ext cx="4498235" cy="246221"/>
          </a:xfrm>
          <a:prstGeom prst="rect">
            <a:avLst/>
          </a:prstGeom>
          <a:solidFill>
            <a:schemeClr val="accent6">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1000" dirty="0" smtClean="0"/>
              <a:t>Bluetooth</a:t>
            </a:r>
            <a:r>
              <a:rPr kumimoji="1" lang="ja-JP" altLang="en-US" sz="1000" dirty="0" smtClean="0"/>
              <a:t>通信機器の振る舞い </a:t>
            </a:r>
            <a:r>
              <a:rPr kumimoji="1" lang="en-US" altLang="ja-JP" sz="1000" dirty="0" smtClean="0"/>
              <a:t>(</a:t>
            </a:r>
            <a:r>
              <a:rPr kumimoji="1" lang="ja-JP" altLang="en-US" sz="1000" dirty="0"/>
              <a:t>エリア</a:t>
            </a:r>
            <a:r>
              <a:rPr kumimoji="1" lang="ja-JP" altLang="en-US" sz="1000" dirty="0" smtClean="0"/>
              <a:t>情報から経路を生成する</a:t>
            </a:r>
            <a:r>
              <a:rPr kumimoji="1" lang="en-US" altLang="ja-JP" sz="1000" dirty="0" smtClean="0"/>
              <a:t>)</a:t>
            </a:r>
            <a:endParaRPr kumimoji="1" lang="ja-JP" altLang="en-US" sz="1000" dirty="0"/>
          </a:p>
        </p:txBody>
      </p:sp>
      <p:sp>
        <p:nvSpPr>
          <p:cNvPr id="37" name="正方形/長方形 36"/>
          <p:cNvSpPr/>
          <p:nvPr/>
        </p:nvSpPr>
        <p:spPr>
          <a:xfrm>
            <a:off x="9293789" y="4053327"/>
            <a:ext cx="3443884" cy="1387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8" name="テキスト ボックス 37"/>
          <p:cNvSpPr txBox="1"/>
          <p:nvPr/>
        </p:nvSpPr>
        <p:spPr>
          <a:xfrm>
            <a:off x="9646558" y="3895788"/>
            <a:ext cx="2835263"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000" dirty="0" smtClean="0"/>
              <a:t>走行体の振る舞い </a:t>
            </a:r>
            <a:r>
              <a:rPr kumimoji="1" lang="en-US" altLang="ja-JP" sz="1000" dirty="0" smtClean="0"/>
              <a:t>(</a:t>
            </a:r>
            <a:r>
              <a:rPr kumimoji="1" lang="ja-JP" altLang="en-US" sz="1000" dirty="0" smtClean="0"/>
              <a:t>経路を取得し実行アクション列を生成する</a:t>
            </a:r>
            <a:r>
              <a:rPr kumimoji="1" lang="en-US" altLang="ja-JP" sz="1000" dirty="0" smtClean="0"/>
              <a:t>)</a:t>
            </a:r>
            <a:endParaRPr kumimoji="1" lang="ja-JP" altLang="en-US" sz="1000" dirty="0"/>
          </a:p>
        </p:txBody>
      </p:sp>
      <p:sp>
        <p:nvSpPr>
          <p:cNvPr id="39" name="テキスト ボックス 38"/>
          <p:cNvSpPr txBox="1"/>
          <p:nvPr/>
        </p:nvSpPr>
        <p:spPr>
          <a:xfrm>
            <a:off x="9976156" y="5497327"/>
            <a:ext cx="2205626"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000" dirty="0" smtClean="0"/>
              <a:t>走行体の振る舞い </a:t>
            </a:r>
            <a:r>
              <a:rPr kumimoji="1" lang="en-US" altLang="ja-JP" sz="1000" dirty="0" smtClean="0"/>
              <a:t>(</a:t>
            </a:r>
            <a:r>
              <a:rPr kumimoji="1" lang="ja-JP" altLang="en-US" sz="1000" dirty="0" smtClean="0"/>
              <a:t>アクションを実行する</a:t>
            </a:r>
            <a:r>
              <a:rPr kumimoji="1" lang="en-US" altLang="ja-JP" sz="1000" dirty="0" smtClean="0"/>
              <a:t>)</a:t>
            </a:r>
            <a:endParaRPr kumimoji="1" lang="ja-JP" altLang="en-US" sz="1000" dirty="0"/>
          </a:p>
        </p:txBody>
      </p:sp>
      <p:sp>
        <p:nvSpPr>
          <p:cNvPr id="41" name="テキスト ボックス 40"/>
          <p:cNvSpPr txBox="1"/>
          <p:nvPr/>
        </p:nvSpPr>
        <p:spPr>
          <a:xfrm>
            <a:off x="9646558" y="592644"/>
            <a:ext cx="2505101" cy="2462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sz="1000" dirty="0" smtClean="0"/>
              <a:t>ステートマシン図 </a:t>
            </a:r>
            <a:r>
              <a:rPr kumimoji="1" lang="en-US" altLang="ja-JP" sz="1000" dirty="0" smtClean="0"/>
              <a:t>(</a:t>
            </a:r>
            <a:r>
              <a:rPr kumimoji="1" lang="ja-JP" altLang="en-US" sz="1000" dirty="0" smtClean="0"/>
              <a:t>走行体の動作状態</a:t>
            </a:r>
            <a:r>
              <a:rPr kumimoji="1" lang="en-US" altLang="ja-JP" sz="1000" dirty="0" smtClean="0"/>
              <a:t>)</a:t>
            </a:r>
            <a:endParaRPr kumimoji="1" lang="ja-JP" altLang="en-US" sz="1000" dirty="0"/>
          </a:p>
        </p:txBody>
      </p:sp>
      <p:sp>
        <p:nvSpPr>
          <p:cNvPr id="43" name="テキスト ボックス 42"/>
          <p:cNvSpPr txBox="1"/>
          <p:nvPr/>
        </p:nvSpPr>
        <p:spPr>
          <a:xfrm>
            <a:off x="116811" y="797308"/>
            <a:ext cx="4034181" cy="29700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100" dirty="0" smtClean="0">
                <a:latin typeface="+mn-ea"/>
              </a:rPr>
              <a:t>シーケンス図を用いて、下記を設計した。</a:t>
            </a:r>
            <a:endParaRPr kumimoji="1" lang="en-US" altLang="ja-JP" sz="1100" dirty="0" smtClean="0">
              <a:latin typeface="+mn-ea"/>
            </a:endParaRPr>
          </a:p>
          <a:p>
            <a:pPr marL="171450" indent="-171450">
              <a:buFont typeface="Arial" panose="020B0604020202020204" pitchFamily="34" charset="0"/>
              <a:buChar char="•"/>
            </a:pPr>
            <a:r>
              <a:rPr kumimoji="1" lang="en-US" altLang="ja-JP" sz="1100" dirty="0">
                <a:latin typeface="+mn-ea"/>
              </a:rPr>
              <a:t>[</a:t>
            </a:r>
            <a:r>
              <a:rPr kumimoji="1" lang="ja-JP" altLang="en-US" sz="1100" dirty="0" smtClean="0">
                <a:latin typeface="+mn-ea"/>
              </a:rPr>
              <a:t>ブロック</a:t>
            </a:r>
            <a:r>
              <a:rPr kumimoji="1" lang="ja-JP" altLang="en-US" sz="1100" dirty="0">
                <a:latin typeface="+mn-ea"/>
              </a:rPr>
              <a:t>の初期配置情報の取得</a:t>
            </a:r>
            <a:r>
              <a:rPr kumimoji="1" lang="ja-JP" altLang="en-US" sz="1100" dirty="0" smtClean="0">
                <a:latin typeface="+mn-ea"/>
              </a:rPr>
              <a:t>する</a:t>
            </a:r>
            <a:r>
              <a:rPr kumimoji="1" lang="en-US" altLang="ja-JP" sz="1100" dirty="0" smtClean="0">
                <a:latin typeface="+mn-ea"/>
              </a:rPr>
              <a:t>] : </a:t>
            </a:r>
            <a:r>
              <a:rPr kumimoji="1" lang="ja-JP" altLang="en-US" sz="1100" dirty="0" smtClean="0">
                <a:latin typeface="+mn-ea"/>
              </a:rPr>
              <a:t>全ブロックの色と置かれているブロック置き場番号をどのように結び付け情報化するか</a:t>
            </a:r>
            <a:endParaRPr kumimoji="1" lang="en-US" altLang="ja-JP" sz="1100" dirty="0">
              <a:latin typeface="+mn-ea"/>
            </a:endParaRPr>
          </a:p>
          <a:p>
            <a:pPr marL="171450" indent="-171450">
              <a:buFont typeface="Arial" panose="020B0604020202020204" pitchFamily="34" charset="0"/>
              <a:buChar char="•"/>
            </a:pPr>
            <a:r>
              <a:rPr kumimoji="1" lang="en-US" altLang="ja-JP" sz="1100" dirty="0" smtClean="0">
                <a:latin typeface="+mn-ea"/>
              </a:rPr>
              <a:t>[</a:t>
            </a:r>
            <a:r>
              <a:rPr kumimoji="1" lang="ja-JP" altLang="en-US" sz="1100" dirty="0" smtClean="0">
                <a:latin typeface="+mn-ea"/>
              </a:rPr>
              <a:t>ゲームの構成要素からエリア情報を生成する</a:t>
            </a:r>
            <a:r>
              <a:rPr kumimoji="1" lang="en-US" altLang="ja-JP" sz="1100" dirty="0" smtClean="0">
                <a:latin typeface="+mn-ea"/>
              </a:rPr>
              <a:t>] : </a:t>
            </a:r>
            <a:r>
              <a:rPr kumimoji="1" lang="ja-JP" altLang="en-US" sz="1100" dirty="0" smtClean="0">
                <a:latin typeface="+mn-ea"/>
              </a:rPr>
              <a:t>ゲームの構成要素とブロックの初期配置情報をどのように結び付け情報化するか </a:t>
            </a:r>
            <a:endParaRPr kumimoji="1" lang="en-US" altLang="ja-JP" sz="1100" dirty="0" smtClean="0">
              <a:latin typeface="+mn-ea"/>
            </a:endParaRPr>
          </a:p>
          <a:p>
            <a:pPr marL="171450" indent="-171450">
              <a:buFont typeface="Arial" panose="020B0604020202020204" pitchFamily="34" charset="0"/>
              <a:buChar char="•"/>
            </a:pPr>
            <a:r>
              <a:rPr kumimoji="1" lang="en-US" altLang="ja-JP" sz="1100" dirty="0" smtClean="0">
                <a:latin typeface="+mn-ea"/>
              </a:rPr>
              <a:t>[</a:t>
            </a:r>
            <a:r>
              <a:rPr kumimoji="1" lang="ja-JP" altLang="en-US" sz="1100" dirty="0" smtClean="0">
                <a:latin typeface="+mn-ea"/>
              </a:rPr>
              <a:t>エリア</a:t>
            </a:r>
            <a:r>
              <a:rPr kumimoji="1" lang="ja-JP" altLang="en-US" sz="1100" dirty="0">
                <a:latin typeface="+mn-ea"/>
              </a:rPr>
              <a:t>情報から経路を生成</a:t>
            </a:r>
            <a:r>
              <a:rPr kumimoji="1" lang="ja-JP" altLang="en-US" sz="1100" dirty="0" smtClean="0">
                <a:latin typeface="+mn-ea"/>
              </a:rPr>
              <a:t>する</a:t>
            </a:r>
            <a:r>
              <a:rPr kumimoji="1" lang="en-US" altLang="ja-JP" sz="1100" dirty="0" smtClean="0">
                <a:latin typeface="+mn-ea"/>
              </a:rPr>
              <a:t>] : </a:t>
            </a:r>
            <a:r>
              <a:rPr kumimoji="1" lang="ja-JP" altLang="en-US" sz="1100" dirty="0" smtClean="0">
                <a:latin typeface="+mn-ea"/>
              </a:rPr>
              <a:t>上記で生成したエリア情報から、攻略のための経路をどのように生成するか </a:t>
            </a:r>
            <a:endParaRPr kumimoji="1" lang="en-US" altLang="ja-JP" sz="1100" dirty="0" smtClean="0">
              <a:latin typeface="+mn-ea"/>
            </a:endParaRPr>
          </a:p>
          <a:p>
            <a:pPr marL="171450" indent="-171450">
              <a:buFont typeface="Arial" panose="020B0604020202020204" pitchFamily="34" charset="0"/>
              <a:buChar char="•"/>
            </a:pPr>
            <a:r>
              <a:rPr kumimoji="1" lang="en-US" altLang="ja-JP" sz="1100" dirty="0" smtClean="0">
                <a:latin typeface="+mn-ea"/>
              </a:rPr>
              <a:t>[</a:t>
            </a:r>
            <a:r>
              <a:rPr kumimoji="1" lang="ja-JP" altLang="en-US" sz="1100" dirty="0" smtClean="0">
                <a:latin typeface="+mn-ea"/>
              </a:rPr>
              <a:t>経路</a:t>
            </a:r>
            <a:r>
              <a:rPr kumimoji="1" lang="ja-JP" altLang="en-US" sz="1100" dirty="0">
                <a:latin typeface="+mn-ea"/>
              </a:rPr>
              <a:t>を取得し実行アクション列を生成</a:t>
            </a:r>
            <a:r>
              <a:rPr kumimoji="1" lang="ja-JP" altLang="en-US" sz="1100" dirty="0" smtClean="0">
                <a:latin typeface="+mn-ea"/>
              </a:rPr>
              <a:t>する</a:t>
            </a:r>
            <a:r>
              <a:rPr kumimoji="1" lang="en-US" altLang="ja-JP" sz="1100" dirty="0" smtClean="0">
                <a:latin typeface="+mn-ea"/>
              </a:rPr>
              <a:t>] : Bluetooth</a:t>
            </a:r>
            <a:r>
              <a:rPr kumimoji="1" lang="ja-JP" altLang="en-US" sz="1100" dirty="0" smtClean="0">
                <a:latin typeface="+mn-ea"/>
              </a:rPr>
              <a:t>通信機器から受信した経路をアクションの単位にどのように変換するか</a:t>
            </a:r>
            <a:endParaRPr kumimoji="1" lang="en-US" altLang="ja-JP" sz="1100" dirty="0" smtClean="0">
              <a:latin typeface="+mn-ea"/>
            </a:endParaRPr>
          </a:p>
          <a:p>
            <a:pPr marL="171450" indent="-171450">
              <a:buFont typeface="Arial" panose="020B0604020202020204" pitchFamily="34" charset="0"/>
              <a:buChar char="•"/>
            </a:pPr>
            <a:r>
              <a:rPr kumimoji="1" lang="en-US" altLang="ja-JP" sz="1100" dirty="0" smtClean="0">
                <a:latin typeface="+mn-ea"/>
              </a:rPr>
              <a:t>[</a:t>
            </a:r>
            <a:r>
              <a:rPr kumimoji="1" lang="ja-JP" altLang="en-US" sz="1100" dirty="0" smtClean="0">
                <a:latin typeface="+mn-ea"/>
              </a:rPr>
              <a:t>アクション</a:t>
            </a:r>
            <a:r>
              <a:rPr kumimoji="1" lang="ja-JP" altLang="en-US" sz="1100" dirty="0">
                <a:latin typeface="+mn-ea"/>
              </a:rPr>
              <a:t>を実行</a:t>
            </a:r>
            <a:r>
              <a:rPr kumimoji="1" lang="ja-JP" altLang="en-US" sz="1100" dirty="0" smtClean="0">
                <a:latin typeface="+mn-ea"/>
              </a:rPr>
              <a:t>する</a:t>
            </a:r>
            <a:r>
              <a:rPr kumimoji="1" lang="en-US" altLang="ja-JP" sz="1100" dirty="0" smtClean="0">
                <a:latin typeface="+mn-ea"/>
              </a:rPr>
              <a:t>] : </a:t>
            </a:r>
            <a:r>
              <a:rPr kumimoji="1" lang="ja-JP" altLang="en-US" sz="1100" dirty="0" smtClean="0">
                <a:latin typeface="+mn-ea"/>
              </a:rPr>
              <a:t>上記で生成したアクション列をどのように実行していくか </a:t>
            </a:r>
            <a:endParaRPr kumimoji="1" lang="en-US" altLang="ja-JP" sz="1100" dirty="0" smtClean="0">
              <a:latin typeface="+mn-ea"/>
            </a:endParaRPr>
          </a:p>
          <a:p>
            <a:endParaRPr kumimoji="1" lang="en-US" altLang="ja-JP" sz="1100" dirty="0" smtClean="0">
              <a:latin typeface="+mn-ea"/>
            </a:endParaRPr>
          </a:p>
          <a:p>
            <a:r>
              <a:rPr kumimoji="1" lang="ja-JP" altLang="en-US" sz="1100" dirty="0" smtClean="0">
                <a:latin typeface="+mn-ea"/>
              </a:rPr>
              <a:t>また、ステートマシン図を用いて、走行体の動作</a:t>
            </a:r>
            <a:r>
              <a:rPr kumimoji="1" lang="en-US" altLang="ja-JP" sz="1100" dirty="0" smtClean="0">
                <a:latin typeface="+mn-ea"/>
              </a:rPr>
              <a:t>(</a:t>
            </a:r>
            <a:r>
              <a:rPr kumimoji="1" lang="ja-JP" altLang="en-US" sz="1100" dirty="0" smtClean="0">
                <a:latin typeface="+mn-ea"/>
              </a:rPr>
              <a:t>アクション</a:t>
            </a:r>
            <a:r>
              <a:rPr kumimoji="1" lang="en-US" altLang="ja-JP" sz="1100" dirty="0" smtClean="0">
                <a:latin typeface="+mn-ea"/>
              </a:rPr>
              <a:t>)</a:t>
            </a:r>
            <a:r>
              <a:rPr kumimoji="1" lang="ja-JP" altLang="en-US" sz="1100" dirty="0" smtClean="0">
                <a:latin typeface="+mn-ea"/>
              </a:rPr>
              <a:t>の遷移を示した。</a:t>
            </a:r>
            <a:endParaRPr kumimoji="1" lang="en-US" altLang="ja-JP" sz="1100" dirty="0" smtClean="0">
              <a:latin typeface="+mn-ea"/>
            </a:endParaRPr>
          </a:p>
        </p:txBody>
      </p:sp>
      <p:pic>
        <p:nvPicPr>
          <p:cNvPr id="47" name="図 46"/>
          <p:cNvPicPr>
            <a:picLocks noChangeAspect="1"/>
          </p:cNvPicPr>
          <p:nvPr/>
        </p:nvPicPr>
        <p:blipFill>
          <a:blip r:embed="rId2"/>
          <a:stretch>
            <a:fillRect/>
          </a:stretch>
        </p:blipFill>
        <p:spPr>
          <a:xfrm>
            <a:off x="497044" y="4259005"/>
            <a:ext cx="3186475" cy="5273527"/>
          </a:xfrm>
          <a:prstGeom prst="rect">
            <a:avLst/>
          </a:prstGeom>
        </p:spPr>
      </p:pic>
      <p:pic>
        <p:nvPicPr>
          <p:cNvPr id="48" name="図 47"/>
          <p:cNvPicPr>
            <a:picLocks noChangeAspect="1"/>
          </p:cNvPicPr>
          <p:nvPr/>
        </p:nvPicPr>
        <p:blipFill>
          <a:blip r:embed="rId3"/>
          <a:stretch>
            <a:fillRect/>
          </a:stretch>
        </p:blipFill>
        <p:spPr>
          <a:xfrm>
            <a:off x="4240041" y="853169"/>
            <a:ext cx="4964699" cy="3877936"/>
          </a:xfrm>
          <a:prstGeom prst="rect">
            <a:avLst/>
          </a:prstGeom>
        </p:spPr>
      </p:pic>
      <p:pic>
        <p:nvPicPr>
          <p:cNvPr id="49" name="図 48"/>
          <p:cNvPicPr>
            <a:picLocks noChangeAspect="1"/>
          </p:cNvPicPr>
          <p:nvPr/>
        </p:nvPicPr>
        <p:blipFill rotWithShape="1">
          <a:blip r:embed="rId4"/>
          <a:srcRect b="14469"/>
          <a:stretch/>
        </p:blipFill>
        <p:spPr>
          <a:xfrm>
            <a:off x="4569194" y="5152735"/>
            <a:ext cx="4087532" cy="4288445"/>
          </a:xfrm>
          <a:prstGeom prst="rect">
            <a:avLst/>
          </a:prstGeom>
        </p:spPr>
      </p:pic>
      <p:pic>
        <p:nvPicPr>
          <p:cNvPr id="50" name="図 49"/>
          <p:cNvPicPr>
            <a:picLocks noChangeAspect="1"/>
          </p:cNvPicPr>
          <p:nvPr/>
        </p:nvPicPr>
        <p:blipFill rotWithShape="1">
          <a:blip r:embed="rId5"/>
          <a:srcRect b="87806"/>
          <a:stretch/>
        </p:blipFill>
        <p:spPr>
          <a:xfrm>
            <a:off x="9648085" y="4283841"/>
            <a:ext cx="2502045" cy="1096284"/>
          </a:xfrm>
          <a:prstGeom prst="rect">
            <a:avLst/>
          </a:prstGeom>
        </p:spPr>
      </p:pic>
      <p:pic>
        <p:nvPicPr>
          <p:cNvPr id="51" name="図 50"/>
          <p:cNvPicPr>
            <a:picLocks noChangeAspect="1"/>
          </p:cNvPicPr>
          <p:nvPr/>
        </p:nvPicPr>
        <p:blipFill rotWithShape="1">
          <a:blip r:embed="rId6"/>
          <a:srcRect b="60280"/>
          <a:stretch/>
        </p:blipFill>
        <p:spPr>
          <a:xfrm>
            <a:off x="9204740" y="5870335"/>
            <a:ext cx="3570659" cy="3570845"/>
          </a:xfrm>
          <a:prstGeom prst="rect">
            <a:avLst/>
          </a:prstGeom>
        </p:spPr>
      </p:pic>
      <p:sp>
        <p:nvSpPr>
          <p:cNvPr id="24" name="正方形/長方形 23"/>
          <p:cNvSpPr/>
          <p:nvPr/>
        </p:nvSpPr>
        <p:spPr>
          <a:xfrm>
            <a:off x="11318080" y="50442"/>
            <a:ext cx="1410066" cy="523220"/>
          </a:xfrm>
          <a:prstGeom prst="rect">
            <a:avLst/>
          </a:prstGeom>
        </p:spPr>
        <p:txBody>
          <a:bodyPr wrap="none">
            <a:spAutoFit/>
          </a:bodyPr>
          <a:lstStyle/>
          <a:p>
            <a:pPr lvl="0" defTabSz="1279525" fontAlgn="base">
              <a:spcBef>
                <a:spcPct val="0"/>
              </a:spcBef>
              <a:spcAft>
                <a:spcPct val="0"/>
              </a:spcAft>
              <a:defRPr/>
            </a:pPr>
            <a:r>
              <a:rPr kumimoji="1" lang="en-US" altLang="ja-JP" sz="2800" i="1" dirty="0" err="1">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rPr>
              <a:t>SaW.A.T</a:t>
            </a:r>
            <a:endParaRPr kumimoji="1" lang="en-US" altLang="ja-JP" sz="2800" i="1" dirty="0">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endParaRPr>
          </a:p>
        </p:txBody>
      </p:sp>
      <p:sp>
        <p:nvSpPr>
          <p:cNvPr id="4" name="テキスト ボックス 3"/>
          <p:cNvSpPr txBox="1"/>
          <p:nvPr/>
        </p:nvSpPr>
        <p:spPr>
          <a:xfrm>
            <a:off x="7292225" y="1912998"/>
            <a:ext cx="168181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sz="900" dirty="0" smtClean="0">
                <a:solidFill>
                  <a:sysClr val="windowText" lastClr="000000"/>
                </a:solidFill>
              </a:rPr>
              <a:t>※</a:t>
            </a:r>
            <a:r>
              <a:rPr kumimoji="1" lang="ja-JP" altLang="en-US" sz="900" dirty="0" smtClean="0">
                <a:solidFill>
                  <a:sysClr val="windowText" lastClr="000000"/>
                </a:solidFill>
              </a:rPr>
              <a:t>線分の中点や仮想ラインも生成するが紙面上省略する</a:t>
            </a:r>
            <a:endParaRPr kumimoji="1" lang="ja-JP" altLang="en-US" sz="900" dirty="0">
              <a:solidFill>
                <a:sysClr val="windowText" lastClr="000000"/>
              </a:solidFill>
            </a:endParaRPr>
          </a:p>
        </p:txBody>
      </p:sp>
      <p:pic>
        <p:nvPicPr>
          <p:cNvPr id="6" name="図 5"/>
          <p:cNvPicPr>
            <a:picLocks noChangeAspect="1"/>
          </p:cNvPicPr>
          <p:nvPr/>
        </p:nvPicPr>
        <p:blipFill>
          <a:blip r:embed="rId7"/>
          <a:stretch>
            <a:fillRect/>
          </a:stretch>
        </p:blipFill>
        <p:spPr>
          <a:xfrm>
            <a:off x="9623424" y="903305"/>
            <a:ext cx="3010435" cy="2850024"/>
          </a:xfrm>
          <a:prstGeom prst="rect">
            <a:avLst/>
          </a:prstGeom>
        </p:spPr>
      </p:pic>
    </p:spTree>
    <p:extLst>
      <p:ext uri="{BB962C8B-B14F-4D97-AF65-F5344CB8AC3E}">
        <p14:creationId xmlns:p14="http://schemas.microsoft.com/office/powerpoint/2010/main" val="100622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48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3" name="テキスト ボックス 2"/>
          <p:cNvSpPr txBox="1"/>
          <p:nvPr/>
        </p:nvSpPr>
        <p:spPr>
          <a:xfrm>
            <a:off x="117567" y="25420"/>
            <a:ext cx="3551608" cy="523220"/>
          </a:xfrm>
          <a:prstGeom prst="rect">
            <a:avLst/>
          </a:prstGeom>
          <a:noFill/>
        </p:spPr>
        <p:txBody>
          <a:bodyPr wrap="square" rtlCol="0">
            <a:spAutoFit/>
          </a:bodyPr>
          <a:lstStyle/>
          <a:p>
            <a:r>
              <a:rPr kumimoji="1" lang="ja-JP" altLang="en-US" sz="2800" dirty="0" smtClean="0"/>
              <a:t>制御モデル</a:t>
            </a:r>
            <a:endParaRPr kumimoji="1" lang="ja-JP" altLang="en-US" sz="2800" dirty="0"/>
          </a:p>
        </p:txBody>
      </p:sp>
      <p:grpSp>
        <p:nvGrpSpPr>
          <p:cNvPr id="4" name="グループ化 3"/>
          <p:cNvGrpSpPr/>
          <p:nvPr/>
        </p:nvGrpSpPr>
        <p:grpSpPr>
          <a:xfrm>
            <a:off x="6303136" y="585973"/>
            <a:ext cx="6453931" cy="2715416"/>
            <a:chOff x="5541349" y="571325"/>
            <a:chExt cx="7181849" cy="2809875"/>
          </a:xfrm>
        </p:grpSpPr>
        <p:sp>
          <p:nvSpPr>
            <p:cNvPr id="5" name="テキスト ボックス 4"/>
            <p:cNvSpPr txBox="1"/>
            <p:nvPr/>
          </p:nvSpPr>
          <p:spPr>
            <a:xfrm>
              <a:off x="5541349" y="571325"/>
              <a:ext cx="7181849" cy="923600"/>
            </a:xfrm>
            <a:prstGeom prst="rect">
              <a:avLst/>
            </a:prstGeom>
            <a:noFill/>
          </p:spPr>
          <p:txBody>
            <a:bodyPr wrap="square" rtlCol="0">
              <a:spAutoFit/>
            </a:bodyPr>
            <a:lstStyle/>
            <a:p>
              <a:r>
                <a:rPr kumimoji="1" lang="ja-JP" altLang="en-US" sz="1200" u="sng" dirty="0" smtClean="0">
                  <a:latin typeface="+mn-ea"/>
                </a:rPr>
                <a:t>ブロックの色検出</a:t>
              </a:r>
              <a:endParaRPr kumimoji="1" lang="en-US" altLang="ja-JP" sz="1200" u="sng" dirty="0" smtClean="0">
                <a:latin typeface="+mn-ea"/>
              </a:endParaRPr>
            </a:p>
            <a:p>
              <a:r>
                <a:rPr kumimoji="1" lang="ja-JP" altLang="en-US" sz="1000" dirty="0" smtClean="0">
                  <a:latin typeface="+mn-ea"/>
                </a:rPr>
                <a:t>ブロック</a:t>
              </a:r>
              <a:r>
                <a:rPr kumimoji="1" lang="ja-JP" altLang="en-US" sz="1000" dirty="0">
                  <a:latin typeface="+mn-ea"/>
                </a:rPr>
                <a:t>置き場の色とブロックの色が混在することによりブロックの色を誤検出させないために、画像の</a:t>
              </a:r>
              <a:r>
                <a:rPr kumimoji="1" lang="ja-JP" altLang="en-US" sz="1000" dirty="0" smtClean="0">
                  <a:latin typeface="+mn-ea"/>
                </a:rPr>
                <a:t>差分によりブロック</a:t>
              </a:r>
              <a:r>
                <a:rPr kumimoji="1" lang="ja-JP" altLang="en-US" sz="1000" dirty="0">
                  <a:latin typeface="+mn-ea"/>
                </a:rPr>
                <a:t>のみを抽出する</a:t>
              </a:r>
              <a:r>
                <a:rPr kumimoji="1" lang="ja-JP" altLang="en-US" sz="1000" dirty="0" smtClean="0">
                  <a:latin typeface="+mn-ea"/>
                </a:rPr>
                <a:t>。その平均色を取得することで</a:t>
              </a:r>
              <a:r>
                <a:rPr kumimoji="1" lang="ja-JP" altLang="en-US" sz="1000" dirty="0">
                  <a:latin typeface="+mn-ea"/>
                </a:rPr>
                <a:t>ブロックの色</a:t>
              </a:r>
              <a:r>
                <a:rPr kumimoji="1" lang="ja-JP" altLang="en-US" sz="1000" dirty="0" smtClean="0">
                  <a:latin typeface="+mn-ea"/>
                </a:rPr>
                <a:t>を検出する。</a:t>
              </a:r>
              <a:endParaRPr kumimoji="1" lang="en-US" altLang="ja-JP" sz="1000" dirty="0" smtClean="0">
                <a:latin typeface="+mn-ea"/>
              </a:endParaRPr>
            </a:p>
            <a:p>
              <a:r>
                <a:rPr kumimoji="1" lang="ja-JP" altLang="en-US" sz="1000" dirty="0" smtClean="0">
                  <a:latin typeface="+mn-ea"/>
                </a:rPr>
                <a:t>画像の差分は、キャリブレーション時に撮影するブロックがない画像</a:t>
              </a:r>
              <a:r>
                <a:rPr kumimoji="1" lang="en-US" altLang="ja-JP" sz="1000" dirty="0" smtClean="0">
                  <a:latin typeface="+mn-ea"/>
                </a:rPr>
                <a:t>(OFF</a:t>
              </a:r>
              <a:r>
                <a:rPr kumimoji="1" lang="ja-JP" altLang="en-US" sz="1000" dirty="0" smtClean="0">
                  <a:latin typeface="+mn-ea"/>
                </a:rPr>
                <a:t>画像）と競技時にブロックが置かれた画像</a:t>
              </a:r>
              <a:r>
                <a:rPr kumimoji="1" lang="en-US" altLang="ja-JP" sz="1000" dirty="0" smtClean="0">
                  <a:latin typeface="+mn-ea"/>
                </a:rPr>
                <a:t>(ON</a:t>
              </a:r>
              <a:r>
                <a:rPr kumimoji="1" lang="ja-JP" altLang="en-US" sz="1000" dirty="0" smtClean="0">
                  <a:latin typeface="+mn-ea"/>
                </a:rPr>
                <a:t>画像</a:t>
              </a:r>
              <a:r>
                <a:rPr kumimoji="1" lang="en-US" altLang="ja-JP" sz="1000" dirty="0" smtClean="0">
                  <a:latin typeface="+mn-ea"/>
                </a:rPr>
                <a:t>)</a:t>
              </a:r>
              <a:r>
                <a:rPr kumimoji="1" lang="ja-JP" altLang="en-US" sz="1000" dirty="0" smtClean="0">
                  <a:latin typeface="+mn-ea"/>
                </a:rPr>
                <a:t>の</a:t>
              </a:r>
              <a:r>
                <a:rPr kumimoji="1" lang="en-US" altLang="ja-JP" sz="1000" dirty="0" smtClean="0">
                  <a:latin typeface="+mn-ea"/>
                </a:rPr>
                <a:t>2</a:t>
              </a:r>
              <a:r>
                <a:rPr kumimoji="1" lang="ja-JP" altLang="en-US" sz="1000" dirty="0" smtClean="0">
                  <a:latin typeface="+mn-ea"/>
                </a:rPr>
                <a:t>枚</a:t>
              </a:r>
              <a:r>
                <a:rPr kumimoji="1" lang="ja-JP" altLang="en-US" sz="1000" dirty="0">
                  <a:latin typeface="+mn-ea"/>
                </a:rPr>
                <a:t>の</a:t>
              </a:r>
              <a:r>
                <a:rPr kumimoji="1" lang="ja-JP" altLang="en-US" sz="1000" dirty="0" smtClean="0">
                  <a:latin typeface="+mn-ea"/>
                </a:rPr>
                <a:t>背景差分から取得する。</a:t>
              </a:r>
              <a:endParaRPr kumimoji="1" lang="en-US" altLang="ja-JP" sz="1000" dirty="0" smtClean="0">
                <a:latin typeface="+mn-ea"/>
              </a:endParaRPr>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4148" t="19712" r="49078" b="35740"/>
            <a:stretch/>
          </p:blipFill>
          <p:spPr>
            <a:xfrm>
              <a:off x="5730327" y="1758613"/>
              <a:ext cx="1579336" cy="1277835"/>
            </a:xfrm>
            <a:prstGeom prst="rect">
              <a:avLst/>
            </a:prstGeom>
          </p:spPr>
        </p:pic>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4148" t="19712" r="49078" b="36157"/>
            <a:stretch/>
          </p:blipFill>
          <p:spPr>
            <a:xfrm>
              <a:off x="7828486" y="1758613"/>
              <a:ext cx="1579336" cy="1265893"/>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4148" t="20185" r="48847" b="35554"/>
            <a:stretch/>
          </p:blipFill>
          <p:spPr>
            <a:xfrm>
              <a:off x="10460046" y="1758613"/>
              <a:ext cx="1587117" cy="1289778"/>
            </a:xfrm>
            <a:prstGeom prst="rect">
              <a:avLst/>
            </a:prstGeom>
          </p:spPr>
        </p:pic>
        <p:sp>
          <p:nvSpPr>
            <p:cNvPr id="9" name="テキスト ボックス 8"/>
            <p:cNvSpPr txBox="1"/>
            <p:nvPr/>
          </p:nvSpPr>
          <p:spPr>
            <a:xfrm>
              <a:off x="6151945" y="3048391"/>
              <a:ext cx="736100" cy="276999"/>
            </a:xfrm>
            <a:prstGeom prst="rect">
              <a:avLst/>
            </a:prstGeom>
            <a:noFill/>
          </p:spPr>
          <p:txBody>
            <a:bodyPr wrap="none" rtlCol="0">
              <a:spAutoFit/>
            </a:bodyPr>
            <a:lstStyle/>
            <a:p>
              <a:r>
                <a:rPr kumimoji="1" lang="en-US" altLang="ja-JP" sz="1200" dirty="0" smtClean="0"/>
                <a:t>OFF</a:t>
              </a:r>
              <a:r>
                <a:rPr kumimoji="1" lang="ja-JP" altLang="en-US" sz="1200" dirty="0" smtClean="0"/>
                <a:t>画像</a:t>
              </a:r>
              <a:endParaRPr kumimoji="1" lang="ja-JP" altLang="en-US" sz="1200" dirty="0"/>
            </a:p>
          </p:txBody>
        </p:sp>
        <p:sp>
          <p:nvSpPr>
            <p:cNvPr id="10" name="テキスト ボックス 9"/>
            <p:cNvSpPr txBox="1"/>
            <p:nvPr/>
          </p:nvSpPr>
          <p:spPr>
            <a:xfrm>
              <a:off x="8326834" y="3054107"/>
              <a:ext cx="694421" cy="276999"/>
            </a:xfrm>
            <a:prstGeom prst="rect">
              <a:avLst/>
            </a:prstGeom>
            <a:noFill/>
          </p:spPr>
          <p:txBody>
            <a:bodyPr wrap="none" rtlCol="0">
              <a:spAutoFit/>
            </a:bodyPr>
            <a:lstStyle/>
            <a:p>
              <a:r>
                <a:rPr kumimoji="1" lang="en-US" altLang="ja-JP" sz="1200" dirty="0" smtClean="0"/>
                <a:t>ON</a:t>
              </a:r>
              <a:r>
                <a:rPr kumimoji="1" lang="ja-JP" altLang="en-US" sz="1200" dirty="0" smtClean="0"/>
                <a:t>画像</a:t>
              </a:r>
              <a:endParaRPr kumimoji="1" lang="ja-JP" altLang="en-US" sz="1200" dirty="0"/>
            </a:p>
          </p:txBody>
        </p:sp>
        <p:sp>
          <p:nvSpPr>
            <p:cNvPr id="11" name="テキスト ボックス 10"/>
            <p:cNvSpPr txBox="1"/>
            <p:nvPr/>
          </p:nvSpPr>
          <p:spPr>
            <a:xfrm>
              <a:off x="7361326" y="2206893"/>
              <a:ext cx="415498" cy="369332"/>
            </a:xfrm>
            <a:prstGeom prst="rect">
              <a:avLst/>
            </a:prstGeom>
            <a:noFill/>
          </p:spPr>
          <p:txBody>
            <a:bodyPr wrap="none" rtlCol="0">
              <a:spAutoFit/>
            </a:bodyPr>
            <a:lstStyle/>
            <a:p>
              <a:r>
                <a:rPr kumimoji="1" lang="ja-JP" altLang="en-US" b="1" dirty="0" err="1" smtClean="0"/>
                <a:t>ー</a:t>
              </a:r>
              <a:endParaRPr kumimoji="1" lang="ja-JP" altLang="en-US" b="1" dirty="0"/>
            </a:p>
          </p:txBody>
        </p:sp>
        <p:sp>
          <p:nvSpPr>
            <p:cNvPr id="12" name="テキスト ボックス 11"/>
            <p:cNvSpPr txBox="1"/>
            <p:nvPr/>
          </p:nvSpPr>
          <p:spPr>
            <a:xfrm>
              <a:off x="9726186" y="2206893"/>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sp>
          <p:nvSpPr>
            <p:cNvPr id="13" name="テキスト ボックス 12"/>
            <p:cNvSpPr txBox="1"/>
            <p:nvPr/>
          </p:nvSpPr>
          <p:spPr>
            <a:xfrm>
              <a:off x="10906393" y="3104201"/>
              <a:ext cx="800219" cy="276999"/>
            </a:xfrm>
            <a:prstGeom prst="rect">
              <a:avLst/>
            </a:prstGeom>
            <a:noFill/>
          </p:spPr>
          <p:txBody>
            <a:bodyPr wrap="none" rtlCol="0">
              <a:spAutoFit/>
            </a:bodyPr>
            <a:lstStyle/>
            <a:p>
              <a:r>
                <a:rPr kumimoji="1" lang="ja-JP" altLang="en-US" sz="1200" dirty="0" smtClean="0"/>
                <a:t>差分画像</a:t>
              </a:r>
              <a:endParaRPr kumimoji="1" lang="ja-JP" altLang="en-US" sz="1200" dirty="0"/>
            </a:p>
          </p:txBody>
        </p:sp>
      </p:grpSp>
      <p:sp>
        <p:nvSpPr>
          <p:cNvPr id="15" name="テキスト ボックス 14"/>
          <p:cNvSpPr txBox="1"/>
          <p:nvPr/>
        </p:nvSpPr>
        <p:spPr>
          <a:xfrm>
            <a:off x="6308909" y="3306274"/>
            <a:ext cx="6453931" cy="1046440"/>
          </a:xfrm>
          <a:prstGeom prst="rect">
            <a:avLst/>
          </a:prstGeom>
          <a:noFill/>
        </p:spPr>
        <p:txBody>
          <a:bodyPr wrap="square" rtlCol="0">
            <a:spAutoFit/>
          </a:bodyPr>
          <a:lstStyle/>
          <a:p>
            <a:r>
              <a:rPr kumimoji="1" lang="ja-JP" altLang="en-US" sz="1200" u="sng" dirty="0" smtClean="0">
                <a:latin typeface="+mn-ea"/>
              </a:rPr>
              <a:t>色識別</a:t>
            </a:r>
            <a:endParaRPr kumimoji="1" lang="en-US" altLang="ja-JP" sz="1200" u="sng" dirty="0" smtClean="0">
              <a:latin typeface="+mn-ea"/>
            </a:endParaRPr>
          </a:p>
          <a:p>
            <a:r>
              <a:rPr kumimoji="1" lang="ja-JP" altLang="en-US" sz="1000" dirty="0" smtClean="0">
                <a:latin typeface="+mn-ea"/>
              </a:rPr>
              <a:t>ライントレースやブロック並べでは、ラインやブロック置き場を特定するために色識別を行う必要がある。各色の測定結果から、カラーセンサは</a:t>
            </a:r>
            <a:r>
              <a:rPr kumimoji="1" lang="en-US" altLang="ja-JP" sz="1000" dirty="0" smtClean="0">
                <a:latin typeface="+mn-ea"/>
              </a:rPr>
              <a:t>B</a:t>
            </a:r>
            <a:r>
              <a:rPr kumimoji="1" lang="ja-JP" altLang="en-US" sz="1000" dirty="0" smtClean="0">
                <a:latin typeface="+mn-ea"/>
              </a:rPr>
              <a:t>の感度が高いことが分かった。そこで用いる色空間には、</a:t>
            </a:r>
            <a:r>
              <a:rPr kumimoji="1" lang="en-US" altLang="ja-JP" sz="1000" dirty="0" smtClean="0">
                <a:latin typeface="+mn-ea"/>
              </a:rPr>
              <a:t> </a:t>
            </a:r>
            <a:r>
              <a:rPr kumimoji="1" lang="en-US" altLang="ja-JP" sz="1000" dirty="0">
                <a:latin typeface="+mn-ea"/>
              </a:rPr>
              <a:t>B</a:t>
            </a:r>
            <a:r>
              <a:rPr kumimoji="1" lang="ja-JP" altLang="en-US" sz="1000" dirty="0">
                <a:latin typeface="+mn-ea"/>
              </a:rPr>
              <a:t>の</a:t>
            </a:r>
            <a:r>
              <a:rPr kumimoji="1" lang="ja-JP" altLang="en-US" sz="1000" dirty="0" smtClean="0">
                <a:latin typeface="+mn-ea"/>
              </a:rPr>
              <a:t>影響抑え</a:t>
            </a:r>
            <a:r>
              <a:rPr kumimoji="1" lang="ja-JP" altLang="en-US" sz="1000" dirty="0">
                <a:latin typeface="+mn-ea"/>
              </a:rPr>
              <a:t>、</a:t>
            </a:r>
            <a:r>
              <a:rPr kumimoji="1" lang="ja-JP" altLang="en-US" sz="1000" dirty="0" smtClean="0">
                <a:latin typeface="+mn-ea"/>
              </a:rPr>
              <a:t>ライン</a:t>
            </a:r>
            <a:r>
              <a:rPr kumimoji="1" lang="en-US" altLang="ja-JP" sz="1000" dirty="0" smtClean="0">
                <a:latin typeface="+mn-ea"/>
              </a:rPr>
              <a:t>(</a:t>
            </a:r>
            <a:r>
              <a:rPr kumimoji="1" lang="ja-JP" altLang="en-US" sz="1000" dirty="0" smtClean="0">
                <a:latin typeface="+mn-ea"/>
              </a:rPr>
              <a:t>モノクロ</a:t>
            </a:r>
            <a:r>
              <a:rPr kumimoji="1" lang="en-US" altLang="ja-JP" sz="1000" dirty="0" smtClean="0">
                <a:latin typeface="+mn-ea"/>
              </a:rPr>
              <a:t>)</a:t>
            </a:r>
            <a:r>
              <a:rPr kumimoji="1" lang="ja-JP" altLang="en-US" sz="1000" dirty="0" smtClean="0">
                <a:latin typeface="+mn-ea"/>
              </a:rPr>
              <a:t>もブロック置き場</a:t>
            </a:r>
            <a:r>
              <a:rPr kumimoji="1" lang="en-US" altLang="ja-JP" sz="1000" dirty="0" smtClean="0">
                <a:latin typeface="+mn-ea"/>
              </a:rPr>
              <a:t>(</a:t>
            </a:r>
            <a:r>
              <a:rPr kumimoji="1" lang="ja-JP" altLang="en-US" sz="1000" dirty="0" smtClean="0">
                <a:latin typeface="+mn-ea"/>
              </a:rPr>
              <a:t>カラー</a:t>
            </a:r>
            <a:r>
              <a:rPr kumimoji="1" lang="en-US" altLang="ja-JP" sz="1000" dirty="0" smtClean="0">
                <a:latin typeface="+mn-ea"/>
              </a:rPr>
              <a:t>)</a:t>
            </a:r>
            <a:r>
              <a:rPr kumimoji="1" lang="ja-JP" altLang="en-US" sz="1000" dirty="0" err="1" smtClean="0">
                <a:latin typeface="+mn-ea"/>
              </a:rPr>
              <a:t>も識</a:t>
            </a:r>
            <a:r>
              <a:rPr kumimoji="1" lang="ja-JP" altLang="en-US" sz="1000" dirty="0" smtClean="0">
                <a:latin typeface="+mn-ea"/>
              </a:rPr>
              <a:t>別可能な</a:t>
            </a:r>
            <a:r>
              <a:rPr kumimoji="1" lang="en-US" altLang="ja-JP" sz="1000" dirty="0" smtClean="0">
                <a:latin typeface="+mn-ea"/>
              </a:rPr>
              <a:t>YUV</a:t>
            </a:r>
            <a:r>
              <a:rPr kumimoji="1" lang="ja-JP" altLang="en-US" sz="1000" dirty="0" smtClean="0">
                <a:latin typeface="+mn-ea"/>
              </a:rPr>
              <a:t>色空間に決定した。</a:t>
            </a:r>
            <a:r>
              <a:rPr kumimoji="1" lang="ja-JP" altLang="en-US" sz="1000" dirty="0">
                <a:latin typeface="+mn-ea"/>
              </a:rPr>
              <a:t>モノクロ</a:t>
            </a:r>
            <a:r>
              <a:rPr kumimoji="1" lang="ja-JP" altLang="en-US" sz="1000" dirty="0" smtClean="0">
                <a:latin typeface="+mn-ea"/>
              </a:rPr>
              <a:t>は</a:t>
            </a:r>
            <a:r>
              <a:rPr kumimoji="1" lang="en-US" altLang="ja-JP" sz="1000" dirty="0" smtClean="0">
                <a:latin typeface="+mn-ea"/>
              </a:rPr>
              <a:t>Y</a:t>
            </a:r>
            <a:r>
              <a:rPr kumimoji="1" lang="ja-JP" altLang="en-US" sz="1000" dirty="0" smtClean="0">
                <a:latin typeface="+mn-ea"/>
              </a:rPr>
              <a:t>で、カラーは</a:t>
            </a:r>
            <a:r>
              <a:rPr kumimoji="1" lang="en-US" altLang="ja-JP" sz="1000" dirty="0" smtClean="0">
                <a:latin typeface="+mn-ea"/>
              </a:rPr>
              <a:t>UV</a:t>
            </a:r>
            <a:r>
              <a:rPr kumimoji="1" lang="ja-JP" altLang="en-US" sz="1000" dirty="0" smtClean="0">
                <a:latin typeface="+mn-ea"/>
              </a:rPr>
              <a:t>空間の時系列での微分係数の符号で識別する。ただし、赤と黄色は時系列での符号変化傾向が同じだが、</a:t>
            </a:r>
            <a:r>
              <a:rPr kumimoji="1" lang="en-US" altLang="ja-JP" sz="1000" dirty="0" smtClean="0">
                <a:latin typeface="+mn-ea"/>
              </a:rPr>
              <a:t>G</a:t>
            </a:r>
            <a:r>
              <a:rPr kumimoji="1" lang="ja-JP" altLang="en-US" sz="1000" dirty="0" smtClean="0">
                <a:latin typeface="+mn-ea"/>
              </a:rPr>
              <a:t>に着目することで識別可能である。</a:t>
            </a:r>
            <a:endParaRPr kumimoji="1" lang="en-US" altLang="ja-JP" sz="1000" dirty="0" smtClean="0">
              <a:latin typeface="+mn-ea"/>
            </a:endParaRPr>
          </a:p>
        </p:txBody>
      </p:sp>
      <p:sp>
        <p:nvSpPr>
          <p:cNvPr id="16" name="テキスト ボックス 15"/>
          <p:cNvSpPr txBox="1"/>
          <p:nvPr/>
        </p:nvSpPr>
        <p:spPr>
          <a:xfrm>
            <a:off x="7877979" y="4509469"/>
            <a:ext cx="184731" cy="369332"/>
          </a:xfrm>
          <a:prstGeom prst="rect">
            <a:avLst/>
          </a:prstGeom>
          <a:noFill/>
        </p:spPr>
        <p:txBody>
          <a:bodyPr wrap="none" rtlCol="0">
            <a:spAutoFit/>
          </a:bodyPr>
          <a:lstStyle/>
          <a:p>
            <a:endParaRPr kumimoji="1" lang="ja-JP" altLang="en-US" b="1" dirty="0"/>
          </a:p>
        </p:txBody>
      </p:sp>
      <p:graphicFrame>
        <p:nvGraphicFramePr>
          <p:cNvPr id="17" name="グラフ 16"/>
          <p:cNvGraphicFramePr>
            <a:graphicFrameLocks/>
          </p:cNvGraphicFramePr>
          <p:nvPr>
            <p:extLst>
              <p:ext uri="{D42A27DB-BD31-4B8C-83A1-F6EECF244321}">
                <p14:modId xmlns:p14="http://schemas.microsoft.com/office/powerpoint/2010/main" val="2204653988"/>
              </p:ext>
            </p:extLst>
          </p:nvPr>
        </p:nvGraphicFramePr>
        <p:xfrm>
          <a:off x="11236864" y="4387251"/>
          <a:ext cx="1564736" cy="13253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グラフ 17"/>
          <p:cNvGraphicFramePr>
            <a:graphicFrameLocks/>
          </p:cNvGraphicFramePr>
          <p:nvPr>
            <p:extLst>
              <p:ext uri="{D42A27DB-BD31-4B8C-83A1-F6EECF244321}">
                <p14:modId xmlns:p14="http://schemas.microsoft.com/office/powerpoint/2010/main" val="4021409707"/>
              </p:ext>
            </p:extLst>
          </p:nvPr>
        </p:nvGraphicFramePr>
        <p:xfrm>
          <a:off x="9625266" y="4404857"/>
          <a:ext cx="1629980" cy="130772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634176880"/>
              </p:ext>
            </p:extLst>
          </p:nvPr>
        </p:nvGraphicFramePr>
        <p:xfrm>
          <a:off x="6383606" y="4449409"/>
          <a:ext cx="3205285" cy="1056932"/>
        </p:xfrm>
        <a:graphic>
          <a:graphicData uri="http://schemas.openxmlformats.org/drawingml/2006/table">
            <a:tbl>
              <a:tblPr firstRow="1" bandRow="1">
                <a:tableStyleId>{5C22544A-7EE6-4342-B048-85BDC9FD1C3A}</a:tableStyleId>
              </a:tblPr>
              <a:tblGrid>
                <a:gridCol w="641057">
                  <a:extLst>
                    <a:ext uri="{9D8B030D-6E8A-4147-A177-3AD203B41FA5}">
                      <a16:colId xmlns:a16="http://schemas.microsoft.com/office/drawing/2014/main" val="152891878"/>
                    </a:ext>
                  </a:extLst>
                </a:gridCol>
                <a:gridCol w="641057">
                  <a:extLst>
                    <a:ext uri="{9D8B030D-6E8A-4147-A177-3AD203B41FA5}">
                      <a16:colId xmlns:a16="http://schemas.microsoft.com/office/drawing/2014/main" val="3878271802"/>
                    </a:ext>
                  </a:extLst>
                </a:gridCol>
                <a:gridCol w="641057">
                  <a:extLst>
                    <a:ext uri="{9D8B030D-6E8A-4147-A177-3AD203B41FA5}">
                      <a16:colId xmlns:a16="http://schemas.microsoft.com/office/drawing/2014/main" val="3546830734"/>
                    </a:ext>
                  </a:extLst>
                </a:gridCol>
                <a:gridCol w="641057">
                  <a:extLst>
                    <a:ext uri="{9D8B030D-6E8A-4147-A177-3AD203B41FA5}">
                      <a16:colId xmlns:a16="http://schemas.microsoft.com/office/drawing/2014/main" val="359315180"/>
                    </a:ext>
                  </a:extLst>
                </a:gridCol>
                <a:gridCol w="641057">
                  <a:extLst>
                    <a:ext uri="{9D8B030D-6E8A-4147-A177-3AD203B41FA5}">
                      <a16:colId xmlns:a16="http://schemas.microsoft.com/office/drawing/2014/main" val="3260255339"/>
                    </a:ext>
                  </a:extLst>
                </a:gridCol>
              </a:tblGrid>
              <a:tr h="230529">
                <a:tc>
                  <a:txBody>
                    <a:bodyPr/>
                    <a:lstStyle/>
                    <a:p>
                      <a:pPr algn="ctr">
                        <a:lnSpc>
                          <a:spcPct val="100000"/>
                        </a:lnSpc>
                      </a:pPr>
                      <a:r>
                        <a:rPr kumimoji="1" lang="ja-JP" altLang="en-US" sz="1200" dirty="0" smtClean="0">
                          <a:solidFill>
                            <a:schemeClr val="bg1"/>
                          </a:solidFill>
                        </a:rPr>
                        <a:t>色空間</a:t>
                      </a:r>
                      <a:endParaRPr kumimoji="1" lang="ja-JP" altLang="en-US" sz="1200" dirty="0">
                        <a:solidFill>
                          <a:schemeClr val="bg1"/>
                        </a:solidFill>
                      </a:endParaRPr>
                    </a:p>
                  </a:txBody>
                  <a:tcPr>
                    <a:solidFill>
                      <a:schemeClr val="tx1">
                        <a:lumMod val="75000"/>
                        <a:lumOff val="25000"/>
                      </a:schemeClr>
                    </a:solidFill>
                  </a:tcPr>
                </a:tc>
                <a:tc>
                  <a:txBody>
                    <a:bodyPr/>
                    <a:lstStyle/>
                    <a:p>
                      <a:pPr algn="ctr">
                        <a:lnSpc>
                          <a:spcPct val="100000"/>
                        </a:lnSpc>
                      </a:pPr>
                      <a:r>
                        <a:rPr kumimoji="1" lang="en-US" altLang="ja-JP" sz="1200" dirty="0" smtClean="0"/>
                        <a:t>B</a:t>
                      </a:r>
                      <a:endParaRPr kumimoji="1" lang="ja-JP" altLang="en-US" sz="1200" dirty="0"/>
                    </a:p>
                  </a:txBody>
                  <a:tcPr>
                    <a:solidFill>
                      <a:srgbClr val="00B0F0"/>
                    </a:solidFill>
                  </a:tcPr>
                </a:tc>
                <a:tc>
                  <a:txBody>
                    <a:bodyPr/>
                    <a:lstStyle/>
                    <a:p>
                      <a:pPr algn="ctr">
                        <a:lnSpc>
                          <a:spcPct val="100000"/>
                        </a:lnSpc>
                      </a:pPr>
                      <a:r>
                        <a:rPr kumimoji="1" lang="en-US" altLang="ja-JP" sz="1200" dirty="0" smtClean="0"/>
                        <a:t>G</a:t>
                      </a:r>
                      <a:endParaRPr kumimoji="1" lang="ja-JP" altLang="en-US" sz="1200" dirty="0"/>
                    </a:p>
                  </a:txBody>
                  <a:tcPr>
                    <a:solidFill>
                      <a:srgbClr val="00B050"/>
                    </a:solidFill>
                  </a:tcPr>
                </a:tc>
                <a:tc>
                  <a:txBody>
                    <a:bodyPr/>
                    <a:lstStyle/>
                    <a:p>
                      <a:pPr algn="ctr">
                        <a:lnSpc>
                          <a:spcPct val="100000"/>
                        </a:lnSpc>
                      </a:pPr>
                      <a:r>
                        <a:rPr kumimoji="1" lang="en-US" altLang="ja-JP" sz="1200" dirty="0" smtClean="0"/>
                        <a:t>R</a:t>
                      </a:r>
                      <a:endParaRPr kumimoji="1" lang="ja-JP" altLang="en-US" sz="1200" dirty="0"/>
                    </a:p>
                  </a:txBody>
                  <a:tcPr>
                    <a:solidFill>
                      <a:srgbClr val="FF0000"/>
                    </a:solidFill>
                  </a:tcPr>
                </a:tc>
                <a:tc>
                  <a:txBody>
                    <a:bodyPr/>
                    <a:lstStyle/>
                    <a:p>
                      <a:pPr algn="ctr">
                        <a:lnSpc>
                          <a:spcPct val="100000"/>
                        </a:lnSpc>
                      </a:pPr>
                      <a:r>
                        <a:rPr kumimoji="1" lang="en-US" altLang="ja-JP" sz="1200" dirty="0" smtClean="0"/>
                        <a:t>Y</a:t>
                      </a:r>
                      <a:endParaRPr kumimoji="1" lang="ja-JP" altLang="en-US" sz="1200" dirty="0"/>
                    </a:p>
                  </a:txBody>
                  <a:tcPr>
                    <a:solidFill>
                      <a:srgbClr val="FFFF00"/>
                    </a:solidFill>
                  </a:tcPr>
                </a:tc>
                <a:extLst>
                  <a:ext uri="{0D108BD9-81ED-4DB2-BD59-A6C34878D82A}">
                    <a16:rowId xmlns:a16="http://schemas.microsoft.com/office/drawing/2014/main" val="1039826644"/>
                  </a:ext>
                </a:extLst>
              </a:tr>
              <a:tr h="391306">
                <a:tc>
                  <a:txBody>
                    <a:bodyPr/>
                    <a:lstStyle/>
                    <a:p>
                      <a:pPr algn="ctr"/>
                      <a:r>
                        <a:rPr kumimoji="1" lang="en-US" altLang="ja-JP" sz="1600" dirty="0" smtClean="0">
                          <a:solidFill>
                            <a:schemeClr val="bg1"/>
                          </a:solidFill>
                        </a:rPr>
                        <a:t>U</a:t>
                      </a:r>
                      <a:endParaRPr kumimoji="1" lang="ja-JP" altLang="en-US" sz="1600" dirty="0">
                        <a:solidFill>
                          <a:schemeClr val="bg1"/>
                        </a:solidFill>
                      </a:endParaRPr>
                    </a:p>
                  </a:txBody>
                  <a:tcPr>
                    <a:solidFill>
                      <a:schemeClr val="tx1">
                        <a:lumMod val="75000"/>
                        <a:lumOff val="25000"/>
                      </a:schemeClr>
                    </a:solidFill>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err="1" smtClean="0"/>
                        <a:t>ー</a:t>
                      </a:r>
                      <a:endParaRPr kumimoji="1" lang="ja-JP" altLang="en-US" sz="1600" dirty="0"/>
                    </a:p>
                  </a:txBody>
                  <a:tcPr/>
                </a:tc>
                <a:tc>
                  <a:txBody>
                    <a:bodyPr/>
                    <a:lstStyle/>
                    <a:p>
                      <a:pPr algn="ctr"/>
                      <a:r>
                        <a:rPr kumimoji="1" lang="ja-JP" altLang="en-US" sz="1600" dirty="0" err="1" smtClean="0"/>
                        <a:t>ー</a:t>
                      </a:r>
                      <a:endParaRPr kumimoji="1" lang="ja-JP" altLang="en-US" sz="1600" dirty="0"/>
                    </a:p>
                  </a:txBody>
                  <a:tcPr/>
                </a:tc>
                <a:tc>
                  <a:txBody>
                    <a:bodyPr/>
                    <a:lstStyle/>
                    <a:p>
                      <a:pPr algn="ctr"/>
                      <a:r>
                        <a:rPr kumimoji="1" lang="ja-JP" altLang="en-US" sz="1600" dirty="0" err="1" smtClean="0"/>
                        <a:t>ー</a:t>
                      </a:r>
                      <a:endParaRPr kumimoji="1" lang="ja-JP" altLang="en-US" sz="1600" dirty="0"/>
                    </a:p>
                  </a:txBody>
                  <a:tcPr/>
                </a:tc>
                <a:extLst>
                  <a:ext uri="{0D108BD9-81ED-4DB2-BD59-A6C34878D82A}">
                    <a16:rowId xmlns:a16="http://schemas.microsoft.com/office/drawing/2014/main" val="2840868288"/>
                  </a:ext>
                </a:extLst>
              </a:tr>
              <a:tr h="391306">
                <a:tc>
                  <a:txBody>
                    <a:bodyPr/>
                    <a:lstStyle/>
                    <a:p>
                      <a:pPr algn="ctr"/>
                      <a:r>
                        <a:rPr kumimoji="1" lang="en-US" altLang="ja-JP" sz="1600" dirty="0" smtClean="0">
                          <a:solidFill>
                            <a:schemeClr val="bg1"/>
                          </a:solidFill>
                        </a:rPr>
                        <a:t>V</a:t>
                      </a:r>
                      <a:endParaRPr kumimoji="1" lang="ja-JP" altLang="en-US" sz="1600" dirty="0">
                        <a:solidFill>
                          <a:schemeClr val="bg1"/>
                        </a:solidFill>
                      </a:endParaRPr>
                    </a:p>
                  </a:txBody>
                  <a:tcPr>
                    <a:solidFill>
                      <a:schemeClr val="tx1">
                        <a:lumMod val="75000"/>
                        <a:lumOff val="25000"/>
                      </a:schemeClr>
                    </a:solidFill>
                  </a:tcPr>
                </a:tc>
                <a:tc>
                  <a:txBody>
                    <a:bodyPr/>
                    <a:lstStyle/>
                    <a:p>
                      <a:pPr algn="ctr"/>
                      <a:r>
                        <a:rPr kumimoji="1" lang="ja-JP" altLang="en-US" sz="1600" dirty="0" err="1" smtClean="0"/>
                        <a:t>ー</a:t>
                      </a:r>
                      <a:endParaRPr kumimoji="1" lang="ja-JP" altLang="en-US" sz="1600" dirty="0"/>
                    </a:p>
                  </a:txBody>
                  <a:tcPr/>
                </a:tc>
                <a:tc>
                  <a:txBody>
                    <a:bodyPr/>
                    <a:lstStyle/>
                    <a:p>
                      <a:pPr algn="ctr"/>
                      <a:r>
                        <a:rPr kumimoji="1" lang="ja-JP" altLang="en-US" sz="1600" dirty="0" err="1" smtClean="0"/>
                        <a:t>ー</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tc>
                  <a:txBody>
                    <a:bodyPr/>
                    <a:lstStyle/>
                    <a:p>
                      <a:pPr algn="ctr"/>
                      <a:r>
                        <a:rPr kumimoji="1" lang="ja-JP" altLang="en-US" sz="1600" dirty="0" smtClean="0"/>
                        <a:t>＋</a:t>
                      </a:r>
                      <a:endParaRPr kumimoji="1" lang="ja-JP" altLang="en-US" sz="1600" dirty="0"/>
                    </a:p>
                  </a:txBody>
                  <a:tcPr/>
                </a:tc>
                <a:extLst>
                  <a:ext uri="{0D108BD9-81ED-4DB2-BD59-A6C34878D82A}">
                    <a16:rowId xmlns:a16="http://schemas.microsoft.com/office/drawing/2014/main" val="2604228641"/>
                  </a:ext>
                </a:extLst>
              </a:tr>
            </a:tbl>
          </a:graphicData>
        </a:graphic>
      </p:graphicFrame>
      <p:sp>
        <p:nvSpPr>
          <p:cNvPr id="20" name="正方形/長方形 19"/>
          <p:cNvSpPr/>
          <p:nvPr/>
        </p:nvSpPr>
        <p:spPr>
          <a:xfrm>
            <a:off x="9700548" y="4286887"/>
            <a:ext cx="3461160" cy="246221"/>
          </a:xfrm>
          <a:prstGeom prst="rect">
            <a:avLst/>
          </a:prstGeom>
        </p:spPr>
        <p:txBody>
          <a:bodyPr wrap="square">
            <a:spAutoFit/>
          </a:bodyPr>
          <a:lstStyle/>
          <a:p>
            <a:r>
              <a:rPr lang="en-US" altLang="ja-JP" sz="1000" dirty="0" smtClean="0">
                <a:latin typeface="+mn-ea"/>
              </a:rPr>
              <a:t>G</a:t>
            </a:r>
            <a:r>
              <a:rPr lang="ja-JP" altLang="en-US" sz="1000" dirty="0" smtClean="0">
                <a:latin typeface="+mn-ea"/>
              </a:rPr>
              <a:t>について</a:t>
            </a:r>
            <a:r>
              <a:rPr lang="ja-JP" altLang="en-US" sz="1000" dirty="0">
                <a:latin typeface="+mn-ea"/>
              </a:rPr>
              <a:t>　　</a:t>
            </a:r>
            <a:r>
              <a:rPr lang="en-US" altLang="ja-JP" sz="1000" dirty="0">
                <a:solidFill>
                  <a:srgbClr val="FF0000"/>
                </a:solidFill>
                <a:latin typeface="+mn-ea"/>
              </a:rPr>
              <a:t>R</a:t>
            </a:r>
            <a:r>
              <a:rPr lang="ja-JP" altLang="en-US" sz="1000" dirty="0">
                <a:latin typeface="+mn-ea"/>
              </a:rPr>
              <a:t>：大きく</a:t>
            </a:r>
            <a:r>
              <a:rPr lang="ja-JP" altLang="en-US" sz="1000" dirty="0" smtClean="0">
                <a:latin typeface="+mn-ea"/>
              </a:rPr>
              <a:t>変化</a:t>
            </a:r>
            <a:r>
              <a:rPr lang="en-US" altLang="ja-JP" sz="1000" dirty="0">
                <a:latin typeface="+mn-ea"/>
              </a:rPr>
              <a:t> </a:t>
            </a:r>
            <a:r>
              <a:rPr kumimoji="1" lang="en-US" altLang="ja-JP" sz="1000" dirty="0" smtClean="0">
                <a:solidFill>
                  <a:srgbClr val="FFC000"/>
                </a:solidFill>
                <a:latin typeface="+mn-ea"/>
              </a:rPr>
              <a:t>Y</a:t>
            </a:r>
            <a:r>
              <a:rPr kumimoji="1" lang="ja-JP" altLang="en-US" sz="1000" dirty="0" smtClean="0">
                <a:latin typeface="+mn-ea"/>
              </a:rPr>
              <a:t>：小さな変化</a:t>
            </a:r>
            <a:endParaRPr lang="ja-JP" altLang="en-US" sz="1000" dirty="0"/>
          </a:p>
        </p:txBody>
      </p:sp>
      <p:sp>
        <p:nvSpPr>
          <p:cNvPr id="129" name="テキスト ボックス 128"/>
          <p:cNvSpPr txBox="1"/>
          <p:nvPr/>
        </p:nvSpPr>
        <p:spPr>
          <a:xfrm>
            <a:off x="10184931" y="6008771"/>
            <a:ext cx="2546215" cy="1046440"/>
          </a:xfrm>
          <a:prstGeom prst="rect">
            <a:avLst/>
          </a:prstGeom>
          <a:noFill/>
        </p:spPr>
        <p:txBody>
          <a:bodyPr wrap="square" rtlCol="0">
            <a:spAutoFit/>
          </a:bodyPr>
          <a:lstStyle/>
          <a:p>
            <a:r>
              <a:rPr kumimoji="1" lang="ja-JP" altLang="en-US" sz="1200" u="sng" dirty="0" smtClean="0"/>
              <a:t>走行可能なルート生成</a:t>
            </a:r>
          </a:p>
          <a:p>
            <a:r>
              <a:rPr kumimoji="1" lang="en-US" altLang="ja-JP" sz="1000" dirty="0" smtClean="0"/>
              <a:t>PB</a:t>
            </a:r>
            <a:r>
              <a:rPr kumimoji="1" lang="ja-JP" altLang="en-US" sz="1000" dirty="0" smtClean="0"/>
              <a:t>をずらしてしまうとスポットが無効になる。そこで、リスク回避のためダイクストラ法を用いた最短ルート計算時には、下記のように</a:t>
            </a:r>
            <a:r>
              <a:rPr kumimoji="1" lang="en-US" altLang="ja-JP" sz="1000" dirty="0" smtClean="0"/>
              <a:t>PB</a:t>
            </a:r>
            <a:r>
              <a:rPr kumimoji="1" lang="ja-JP" altLang="en-US" sz="1000" dirty="0" err="1" smtClean="0"/>
              <a:t>が置</a:t>
            </a:r>
            <a:r>
              <a:rPr kumimoji="1" lang="ja-JP" altLang="en-US" sz="1000" dirty="0" smtClean="0"/>
              <a:t>かれているエリアは、ノードを生成しない。</a:t>
            </a:r>
            <a:endParaRPr kumimoji="1" lang="en-US" altLang="ja-JP" sz="1000" dirty="0" smtClean="0"/>
          </a:p>
        </p:txBody>
      </p:sp>
      <p:sp>
        <p:nvSpPr>
          <p:cNvPr id="131" name="テキスト ボックス 130"/>
          <p:cNvSpPr txBox="1"/>
          <p:nvPr/>
        </p:nvSpPr>
        <p:spPr>
          <a:xfrm>
            <a:off x="6259877" y="6008770"/>
            <a:ext cx="3894951" cy="1200329"/>
          </a:xfrm>
          <a:prstGeom prst="rect">
            <a:avLst/>
          </a:prstGeom>
          <a:noFill/>
        </p:spPr>
        <p:txBody>
          <a:bodyPr wrap="square" rtlCol="0">
            <a:spAutoFit/>
          </a:bodyPr>
          <a:lstStyle/>
          <a:p>
            <a:r>
              <a:rPr kumimoji="1" lang="ja-JP" altLang="en-US" sz="1200" u="sng" dirty="0" smtClean="0">
                <a:latin typeface="+mn-ea"/>
              </a:rPr>
              <a:t>ブロック並べでの走行方法</a:t>
            </a:r>
            <a:endParaRPr kumimoji="1" lang="en-US" altLang="ja-JP" sz="1200" u="sng" dirty="0" smtClean="0">
              <a:latin typeface="+mn-ea"/>
            </a:endParaRPr>
          </a:p>
          <a:p>
            <a:r>
              <a:rPr kumimoji="1" lang="ja-JP" altLang="en-US" sz="1000" dirty="0" smtClean="0">
                <a:latin typeface="+mn-ea"/>
              </a:rPr>
              <a:t>ブロック取得時、運搬時には、ライントレース以外にも時間短縮のためショートカットエリアを通過する。現在地と目的地の座標から距離と角度を算出し走行する既知の方法</a:t>
            </a:r>
            <a:r>
              <a:rPr kumimoji="1" lang="en-US" altLang="ja-JP" sz="1000" dirty="0" smtClean="0">
                <a:latin typeface="+mn-ea"/>
              </a:rPr>
              <a:t>(</a:t>
            </a:r>
            <a:r>
              <a:rPr kumimoji="1" lang="ja-JP" altLang="en-US" sz="1000" dirty="0" smtClean="0">
                <a:latin typeface="+mn-ea"/>
              </a:rPr>
              <a:t>フリートレース</a:t>
            </a:r>
            <a:r>
              <a:rPr kumimoji="1" lang="en-US" altLang="ja-JP" sz="1000" dirty="0" smtClean="0">
                <a:latin typeface="+mn-ea"/>
              </a:rPr>
              <a:t>)</a:t>
            </a:r>
            <a:r>
              <a:rPr kumimoji="1" lang="ja-JP" altLang="en-US" sz="1000" dirty="0" smtClean="0">
                <a:latin typeface="+mn-ea"/>
              </a:rPr>
              <a:t>を用いるが、誤差が必ず発生する。そこで、ライントレース＋ブロック置き場での色識別結果を利用することで発生した位置誤差を補正しながら走行する。</a:t>
            </a:r>
            <a:endParaRPr kumimoji="1" lang="en-US" altLang="ja-JP" sz="1000" dirty="0" smtClean="0">
              <a:latin typeface="+mn-ea"/>
            </a:endParaRPr>
          </a:p>
        </p:txBody>
      </p:sp>
      <p:grpSp>
        <p:nvGrpSpPr>
          <p:cNvPr id="133" name="グループ化 132"/>
          <p:cNvGrpSpPr/>
          <p:nvPr/>
        </p:nvGrpSpPr>
        <p:grpSpPr>
          <a:xfrm>
            <a:off x="10393991" y="7669211"/>
            <a:ext cx="2196195" cy="1551868"/>
            <a:chOff x="9795715" y="7748189"/>
            <a:chExt cx="2327914" cy="1737890"/>
          </a:xfrm>
        </p:grpSpPr>
        <p:grpSp>
          <p:nvGrpSpPr>
            <p:cNvPr id="38" name="グループ化 37"/>
            <p:cNvGrpSpPr/>
            <p:nvPr/>
          </p:nvGrpSpPr>
          <p:grpSpPr>
            <a:xfrm>
              <a:off x="9795715" y="7748189"/>
              <a:ext cx="2327914" cy="1737890"/>
              <a:chOff x="2877164" y="4868055"/>
              <a:chExt cx="5904656" cy="4135443"/>
            </a:xfrm>
          </p:grpSpPr>
          <p:pic>
            <p:nvPicPr>
              <p:cNvPr id="41" name="図 40" descr="画面の領域"/>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7164" y="4868055"/>
                <a:ext cx="5904656" cy="4135443"/>
              </a:xfrm>
              <a:prstGeom prst="rect">
                <a:avLst/>
              </a:prstGeom>
            </p:spPr>
          </p:pic>
          <p:sp>
            <p:nvSpPr>
              <p:cNvPr id="42" name="円柱 41"/>
              <p:cNvSpPr/>
              <p:nvPr/>
            </p:nvSpPr>
            <p:spPr>
              <a:xfrm>
                <a:off x="5961723" y="7224802"/>
                <a:ext cx="255412" cy="278403"/>
              </a:xfrm>
              <a:prstGeom prst="can">
                <a:avLst>
                  <a:gd name="adj" fmla="val 54000"/>
                </a:avLst>
              </a:prstGeom>
              <a:solidFill>
                <a:srgbClr val="FF0000"/>
              </a:solidFill>
              <a:ln>
                <a:solidFill>
                  <a:srgbClr val="CE1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3" name="円柱 42"/>
              <p:cNvSpPr/>
              <p:nvPr/>
            </p:nvSpPr>
            <p:spPr>
              <a:xfrm>
                <a:off x="4816046" y="7268086"/>
                <a:ext cx="255411" cy="278403"/>
              </a:xfrm>
              <a:prstGeom prst="can">
                <a:avLst>
                  <a:gd name="adj" fmla="val 54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800"/>
              </a:p>
            </p:txBody>
          </p:sp>
          <p:sp>
            <p:nvSpPr>
              <p:cNvPr id="46" name="円柱 45"/>
              <p:cNvSpPr/>
              <p:nvPr/>
            </p:nvSpPr>
            <p:spPr>
              <a:xfrm>
                <a:off x="5961723" y="6178915"/>
                <a:ext cx="255412" cy="278403"/>
              </a:xfrm>
              <a:prstGeom prst="can">
                <a:avLst>
                  <a:gd name="adj" fmla="val 54000"/>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800"/>
              </a:p>
            </p:txBody>
          </p:sp>
          <p:sp>
            <p:nvSpPr>
              <p:cNvPr id="47" name="円柱 46"/>
              <p:cNvSpPr/>
              <p:nvPr/>
            </p:nvSpPr>
            <p:spPr>
              <a:xfrm>
                <a:off x="7137483" y="8274496"/>
                <a:ext cx="255413" cy="278404"/>
              </a:xfrm>
              <a:prstGeom prst="can">
                <a:avLst>
                  <a:gd name="adj" fmla="val 54000"/>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800"/>
              </a:p>
            </p:txBody>
          </p:sp>
        </p:grpSp>
        <p:sp>
          <p:nvSpPr>
            <p:cNvPr id="40" name="円柱 39"/>
            <p:cNvSpPr/>
            <p:nvPr/>
          </p:nvSpPr>
          <p:spPr>
            <a:xfrm>
              <a:off x="10329662" y="8973021"/>
              <a:ext cx="100696" cy="116997"/>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cxnSp>
          <p:nvCxnSpPr>
            <p:cNvPr id="23" name="直線コネクタ 22"/>
            <p:cNvCxnSpPr/>
            <p:nvPr/>
          </p:nvCxnSpPr>
          <p:spPr>
            <a:xfrm>
              <a:off x="10138660" y="8155877"/>
              <a:ext cx="1387035" cy="3206"/>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0138660" y="8604681"/>
              <a:ext cx="1387035" cy="12453"/>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10138660" y="9038960"/>
              <a:ext cx="1387035" cy="6847"/>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10371320" y="7953163"/>
              <a:ext cx="8690" cy="1285057"/>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10841979" y="7953163"/>
              <a:ext cx="0" cy="1285057"/>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11294381" y="7953163"/>
              <a:ext cx="0" cy="1285057"/>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V="1">
              <a:off x="10138660" y="7953163"/>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flipV="1">
              <a:off x="10371321" y="7953163"/>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0145389" y="8185718"/>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10383868" y="8191694"/>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0604387" y="7947275"/>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flipV="1">
              <a:off x="10837048" y="7947275"/>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611115" y="8179830"/>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849594" y="8185807"/>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V="1">
              <a:off x="11061282" y="7948458"/>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flipV="1">
              <a:off x="11293943" y="7948458"/>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11068010" y="8181014"/>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a:off x="11306489" y="8186990"/>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flipV="1">
              <a:off x="10133818" y="8393087"/>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flipH="1" flipV="1">
              <a:off x="10366479" y="8393087"/>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10140546" y="8625642"/>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10379025" y="8631619"/>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11056764" y="8386711"/>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11289425" y="8386711"/>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11063492" y="8619266"/>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a:off x="11301971" y="8625243"/>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V="1">
              <a:off x="11056764" y="8824964"/>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flipH="1" flipV="1">
              <a:off x="11289425" y="8824964"/>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11063492" y="9057519"/>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11301971" y="9063495"/>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V="1">
              <a:off x="10599319" y="8821171"/>
              <a:ext cx="241349"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flipV="1">
              <a:off x="10831980" y="8821171"/>
              <a:ext cx="238074" cy="2271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10606047" y="9053727"/>
              <a:ext cx="225931" cy="2110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10844526" y="9059703"/>
              <a:ext cx="211677" cy="2012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円柱 38"/>
            <p:cNvSpPr/>
            <p:nvPr/>
          </p:nvSpPr>
          <p:spPr>
            <a:xfrm>
              <a:off x="10773241" y="8538440"/>
              <a:ext cx="149170" cy="174404"/>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sp>
          <p:nvSpPr>
            <p:cNvPr id="132" name="円柱 131"/>
            <p:cNvSpPr/>
            <p:nvPr/>
          </p:nvSpPr>
          <p:spPr>
            <a:xfrm>
              <a:off x="10307140" y="8951758"/>
              <a:ext cx="149170" cy="174404"/>
            </a:xfrm>
            <a:prstGeom prst="can">
              <a:avLst>
                <a:gd name="adj" fmla="val 54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800"/>
            </a:p>
          </p:txBody>
        </p:sp>
      </p:grpSp>
      <p:grpSp>
        <p:nvGrpSpPr>
          <p:cNvPr id="223" name="グループ化 222"/>
          <p:cNvGrpSpPr/>
          <p:nvPr/>
        </p:nvGrpSpPr>
        <p:grpSpPr>
          <a:xfrm>
            <a:off x="6187875" y="7462764"/>
            <a:ext cx="1478133" cy="1529055"/>
            <a:chOff x="6449900" y="8027715"/>
            <a:chExt cx="1478133" cy="1529055"/>
          </a:xfrm>
        </p:grpSpPr>
        <p:grpSp>
          <p:nvGrpSpPr>
            <p:cNvPr id="59" name="グループ化 58"/>
            <p:cNvGrpSpPr/>
            <p:nvPr/>
          </p:nvGrpSpPr>
          <p:grpSpPr>
            <a:xfrm>
              <a:off x="6582862" y="8260694"/>
              <a:ext cx="1345171" cy="1296076"/>
              <a:chOff x="7959352" y="8012067"/>
              <a:chExt cx="1204686" cy="1063555"/>
            </a:xfrm>
          </p:grpSpPr>
          <p:grpSp>
            <p:nvGrpSpPr>
              <p:cNvPr id="45" name="グループ化 44"/>
              <p:cNvGrpSpPr/>
              <p:nvPr/>
            </p:nvGrpSpPr>
            <p:grpSpPr>
              <a:xfrm>
                <a:off x="7959352" y="8012067"/>
                <a:ext cx="1204686" cy="1063555"/>
                <a:chOff x="7866743" y="7953829"/>
                <a:chExt cx="1204686" cy="1063555"/>
              </a:xfrm>
            </p:grpSpPr>
            <p:pic>
              <p:nvPicPr>
                <p:cNvPr id="26" name="図 25" descr="画面の領域"/>
                <p:cNvPicPr>
                  <a:picLocks noChangeAspect="1"/>
                </p:cNvPicPr>
                <p:nvPr/>
              </p:nvPicPr>
              <p:blipFill rotWithShape="1">
                <a:blip r:embed="rId7" cstate="print">
                  <a:extLst>
                    <a:ext uri="{28A0092B-C50C-407E-A947-70E740481C1C}">
                      <a14:useLocalDpi xmlns:a14="http://schemas.microsoft.com/office/drawing/2010/main" val="0"/>
                    </a:ext>
                  </a:extLst>
                </a:blip>
                <a:srcRect l="12160" t="8529" r="60476" b="59571"/>
                <a:stretch/>
              </p:blipFill>
              <p:spPr>
                <a:xfrm>
                  <a:off x="7866743" y="7953829"/>
                  <a:ext cx="1204686" cy="1063555"/>
                </a:xfrm>
                <a:prstGeom prst="rect">
                  <a:avLst/>
                </a:prstGeom>
              </p:spPr>
            </p:pic>
            <p:sp>
              <p:nvSpPr>
                <p:cNvPr id="44" name="フリーフォーム 43"/>
                <p:cNvSpPr/>
                <p:nvPr/>
              </p:nvSpPr>
              <p:spPr>
                <a:xfrm>
                  <a:off x="8011886" y="8098971"/>
                  <a:ext cx="377371" cy="435429"/>
                </a:xfrm>
                <a:custGeom>
                  <a:avLst/>
                  <a:gdLst>
                    <a:gd name="connsiteX0" fmla="*/ 0 w 377371"/>
                    <a:gd name="connsiteY0" fmla="*/ 435429 h 435429"/>
                    <a:gd name="connsiteX1" fmla="*/ 377371 w 377371"/>
                    <a:gd name="connsiteY1" fmla="*/ 0 h 435429"/>
                  </a:gdLst>
                  <a:ahLst/>
                  <a:cxnLst>
                    <a:cxn ang="0">
                      <a:pos x="connsiteX0" y="connsiteY0"/>
                    </a:cxn>
                    <a:cxn ang="0">
                      <a:pos x="connsiteX1" y="connsiteY1"/>
                    </a:cxn>
                  </a:cxnLst>
                  <a:rect l="l" t="t" r="r" b="b"/>
                  <a:pathLst>
                    <a:path w="377371" h="435429">
                      <a:moveTo>
                        <a:pt x="0" y="435429"/>
                      </a:moveTo>
                      <a:lnTo>
                        <a:pt x="377371"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テキスト ボックス 54"/>
              <p:cNvSpPr txBox="1"/>
              <p:nvPr/>
            </p:nvSpPr>
            <p:spPr>
              <a:xfrm>
                <a:off x="8096546" y="8139727"/>
                <a:ext cx="277640" cy="261610"/>
              </a:xfrm>
              <a:prstGeom prst="rect">
                <a:avLst/>
              </a:prstGeom>
              <a:noFill/>
            </p:spPr>
            <p:txBody>
              <a:bodyPr wrap="none" rtlCol="0">
                <a:spAutoFit/>
              </a:bodyPr>
              <a:lstStyle/>
              <a:p>
                <a:r>
                  <a:rPr kumimoji="1" lang="en-US" altLang="ja-JP" sz="1050" dirty="0" smtClean="0"/>
                  <a:t>Θ</a:t>
                </a:r>
                <a:endParaRPr kumimoji="1" lang="ja-JP" altLang="en-US" sz="1050" dirty="0"/>
              </a:p>
            </p:txBody>
          </p:sp>
          <p:sp>
            <p:nvSpPr>
              <p:cNvPr id="58" name="フリーフォーム 57"/>
              <p:cNvSpPr/>
              <p:nvPr/>
            </p:nvSpPr>
            <p:spPr>
              <a:xfrm>
                <a:off x="8083550" y="8350250"/>
                <a:ext cx="171450" cy="63500"/>
              </a:xfrm>
              <a:custGeom>
                <a:avLst/>
                <a:gdLst>
                  <a:gd name="connsiteX0" fmla="*/ 0 w 171450"/>
                  <a:gd name="connsiteY0" fmla="*/ 6350 h 63500"/>
                  <a:gd name="connsiteX1" fmla="*/ 57150 w 171450"/>
                  <a:gd name="connsiteY1" fmla="*/ 0 h 63500"/>
                  <a:gd name="connsiteX2" fmla="*/ 114300 w 171450"/>
                  <a:gd name="connsiteY2" fmla="*/ 6350 h 63500"/>
                  <a:gd name="connsiteX3" fmla="*/ 139700 w 171450"/>
                  <a:gd name="connsiteY3" fmla="*/ 31750 h 63500"/>
                  <a:gd name="connsiteX4" fmla="*/ 171450 w 171450"/>
                  <a:gd name="connsiteY4" fmla="*/ 63500 h 6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63500">
                    <a:moveTo>
                      <a:pt x="0" y="6350"/>
                    </a:moveTo>
                    <a:cubicBezTo>
                      <a:pt x="19050" y="3175"/>
                      <a:pt x="38100" y="0"/>
                      <a:pt x="57150" y="0"/>
                    </a:cubicBezTo>
                    <a:cubicBezTo>
                      <a:pt x="76200" y="0"/>
                      <a:pt x="100542" y="1058"/>
                      <a:pt x="114300" y="6350"/>
                    </a:cubicBezTo>
                    <a:cubicBezTo>
                      <a:pt x="128058" y="11642"/>
                      <a:pt x="139700" y="31750"/>
                      <a:pt x="139700" y="31750"/>
                    </a:cubicBezTo>
                    <a:lnTo>
                      <a:pt x="171450" y="635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5" name="テキスト ボックス 134"/>
            <p:cNvSpPr txBox="1"/>
            <p:nvPr/>
          </p:nvSpPr>
          <p:spPr>
            <a:xfrm>
              <a:off x="6449900" y="8738007"/>
              <a:ext cx="294376" cy="369332"/>
            </a:xfrm>
            <a:prstGeom prst="rect">
              <a:avLst/>
            </a:prstGeom>
            <a:noFill/>
          </p:spPr>
          <p:txBody>
            <a:bodyPr wrap="square" rtlCol="0">
              <a:spAutoFit/>
            </a:bodyPr>
            <a:lstStyle/>
            <a:p>
              <a:r>
                <a:rPr kumimoji="1" lang="en-US" altLang="ja-JP" dirty="0" smtClean="0"/>
                <a:t>S</a:t>
              </a:r>
              <a:endParaRPr kumimoji="1" lang="ja-JP" altLang="en-US" dirty="0"/>
            </a:p>
          </p:txBody>
        </p:sp>
        <p:sp>
          <p:nvSpPr>
            <p:cNvPr id="136" name="テキスト ボックス 135"/>
            <p:cNvSpPr txBox="1"/>
            <p:nvPr/>
          </p:nvSpPr>
          <p:spPr>
            <a:xfrm>
              <a:off x="7515356" y="8027715"/>
              <a:ext cx="294376" cy="369332"/>
            </a:xfrm>
            <a:prstGeom prst="rect">
              <a:avLst/>
            </a:prstGeom>
            <a:noFill/>
          </p:spPr>
          <p:txBody>
            <a:bodyPr wrap="square" rtlCol="0">
              <a:spAutoFit/>
            </a:bodyPr>
            <a:lstStyle/>
            <a:p>
              <a:r>
                <a:rPr kumimoji="1" lang="en-US" altLang="ja-JP" dirty="0" smtClean="0"/>
                <a:t>G</a:t>
              </a:r>
              <a:endParaRPr kumimoji="1" lang="ja-JP" altLang="en-US" dirty="0"/>
            </a:p>
          </p:txBody>
        </p:sp>
        <p:sp>
          <p:nvSpPr>
            <p:cNvPr id="139" name="フリーフォーム 138"/>
            <p:cNvSpPr/>
            <p:nvPr/>
          </p:nvSpPr>
          <p:spPr>
            <a:xfrm>
              <a:off x="7167725" y="8435314"/>
              <a:ext cx="556648" cy="0"/>
            </a:xfrm>
            <a:custGeom>
              <a:avLst/>
              <a:gdLst>
                <a:gd name="connsiteX0" fmla="*/ 0 w 377371"/>
                <a:gd name="connsiteY0" fmla="*/ 435429 h 435429"/>
                <a:gd name="connsiteX1" fmla="*/ 377371 w 377371"/>
                <a:gd name="connsiteY1" fmla="*/ 0 h 435429"/>
              </a:gdLst>
              <a:ahLst/>
              <a:cxnLst>
                <a:cxn ang="0">
                  <a:pos x="connsiteX0" y="connsiteY0"/>
                </a:cxn>
                <a:cxn ang="0">
                  <a:pos x="connsiteX1" y="connsiteY1"/>
                </a:cxn>
              </a:cxnLst>
              <a:rect l="l" t="t" r="r" b="b"/>
              <a:pathLst>
                <a:path w="377371" h="435429">
                  <a:moveTo>
                    <a:pt x="0" y="435429"/>
                  </a:moveTo>
                  <a:lnTo>
                    <a:pt x="377371"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6664500" y="8793284"/>
              <a:ext cx="177473" cy="314055"/>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1" name="グループ化 220"/>
          <p:cNvGrpSpPr/>
          <p:nvPr/>
        </p:nvGrpSpPr>
        <p:grpSpPr>
          <a:xfrm>
            <a:off x="7758519" y="7361274"/>
            <a:ext cx="2554548" cy="1824331"/>
            <a:chOff x="3021488" y="5109832"/>
            <a:chExt cx="2554548" cy="1824331"/>
          </a:xfrm>
        </p:grpSpPr>
        <p:grpSp>
          <p:nvGrpSpPr>
            <p:cNvPr id="148" name="グループ化 147"/>
            <p:cNvGrpSpPr/>
            <p:nvPr/>
          </p:nvGrpSpPr>
          <p:grpSpPr>
            <a:xfrm>
              <a:off x="3870041" y="5961792"/>
              <a:ext cx="1219139" cy="315658"/>
              <a:chOff x="3173144" y="7196172"/>
              <a:chExt cx="1219139" cy="315658"/>
            </a:xfrm>
          </p:grpSpPr>
          <p:sp>
            <p:nvSpPr>
              <p:cNvPr id="145" name="ひし形 144"/>
              <p:cNvSpPr/>
              <p:nvPr/>
            </p:nvSpPr>
            <p:spPr>
              <a:xfrm>
                <a:off x="3173144" y="7196172"/>
                <a:ext cx="1219139" cy="31565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47" name="テキスト ボックス 146"/>
              <p:cNvSpPr txBox="1"/>
              <p:nvPr/>
            </p:nvSpPr>
            <p:spPr>
              <a:xfrm>
                <a:off x="3309935" y="7253973"/>
                <a:ext cx="992579" cy="200055"/>
              </a:xfrm>
              <a:prstGeom prst="rect">
                <a:avLst/>
              </a:prstGeom>
              <a:noFill/>
            </p:spPr>
            <p:txBody>
              <a:bodyPr wrap="none" rtlCol="0">
                <a:spAutoFit/>
              </a:bodyPr>
              <a:lstStyle/>
              <a:p>
                <a:r>
                  <a:rPr kumimoji="1" lang="ja-JP" altLang="en-US" sz="700" dirty="0" smtClean="0"/>
                  <a:t>目標に近づいたか？</a:t>
                </a:r>
                <a:endParaRPr kumimoji="1" lang="ja-JP" altLang="en-US" sz="700" dirty="0"/>
              </a:p>
            </p:txBody>
          </p:sp>
        </p:grpSp>
        <p:grpSp>
          <p:nvGrpSpPr>
            <p:cNvPr id="149" name="グループ化 148"/>
            <p:cNvGrpSpPr/>
            <p:nvPr/>
          </p:nvGrpSpPr>
          <p:grpSpPr>
            <a:xfrm>
              <a:off x="3080977" y="5724225"/>
              <a:ext cx="1219139" cy="315658"/>
              <a:chOff x="3173144" y="7196172"/>
              <a:chExt cx="1219139" cy="315658"/>
            </a:xfrm>
          </p:grpSpPr>
          <p:sp>
            <p:nvSpPr>
              <p:cNvPr id="150" name="ひし形 149"/>
              <p:cNvSpPr/>
              <p:nvPr/>
            </p:nvSpPr>
            <p:spPr>
              <a:xfrm>
                <a:off x="3173144" y="7196172"/>
                <a:ext cx="1219139" cy="31565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51" name="テキスト ボックス 150"/>
              <p:cNvSpPr txBox="1"/>
              <p:nvPr/>
            </p:nvSpPr>
            <p:spPr>
              <a:xfrm>
                <a:off x="3248307" y="7253973"/>
                <a:ext cx="1082348" cy="200055"/>
              </a:xfrm>
              <a:prstGeom prst="rect">
                <a:avLst/>
              </a:prstGeom>
              <a:noFill/>
            </p:spPr>
            <p:txBody>
              <a:bodyPr wrap="none" rtlCol="0">
                <a:spAutoFit/>
              </a:bodyPr>
              <a:lstStyle/>
              <a:p>
                <a:r>
                  <a:rPr kumimoji="1" lang="ja-JP" altLang="en-US" sz="700" dirty="0" smtClean="0"/>
                  <a:t>ラインを検知したか？</a:t>
                </a:r>
                <a:endParaRPr kumimoji="1" lang="ja-JP" altLang="en-US" sz="700" dirty="0"/>
              </a:p>
            </p:txBody>
          </p:sp>
        </p:grpSp>
        <p:grpSp>
          <p:nvGrpSpPr>
            <p:cNvPr id="154" name="グループ化 153"/>
            <p:cNvGrpSpPr/>
            <p:nvPr/>
          </p:nvGrpSpPr>
          <p:grpSpPr>
            <a:xfrm>
              <a:off x="3021488" y="6369850"/>
              <a:ext cx="1351652" cy="224522"/>
              <a:chOff x="3549447" y="6554106"/>
              <a:chExt cx="1351652" cy="224522"/>
            </a:xfrm>
          </p:grpSpPr>
          <p:sp>
            <p:nvSpPr>
              <p:cNvPr id="152" name="正方形/長方形 151"/>
              <p:cNvSpPr/>
              <p:nvPr/>
            </p:nvSpPr>
            <p:spPr>
              <a:xfrm>
                <a:off x="3592245" y="6554106"/>
                <a:ext cx="1219139"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153" name="テキスト ボックス 152"/>
              <p:cNvSpPr txBox="1"/>
              <p:nvPr/>
            </p:nvSpPr>
            <p:spPr>
              <a:xfrm>
                <a:off x="3549447" y="6563491"/>
                <a:ext cx="1351652" cy="200055"/>
              </a:xfrm>
              <a:prstGeom prst="rect">
                <a:avLst/>
              </a:prstGeom>
              <a:noFill/>
            </p:spPr>
            <p:txBody>
              <a:bodyPr wrap="none" rtlCol="0">
                <a:spAutoFit/>
              </a:bodyPr>
              <a:lstStyle/>
              <a:p>
                <a:r>
                  <a:rPr kumimoji="1" lang="ja-JP" altLang="en-US" sz="700" dirty="0" smtClean="0"/>
                  <a:t>ライントレースに切り替える</a:t>
                </a:r>
                <a:endParaRPr kumimoji="1" lang="ja-JP" altLang="en-US" sz="700" dirty="0"/>
              </a:p>
            </p:txBody>
          </p:sp>
        </p:grpSp>
        <p:grpSp>
          <p:nvGrpSpPr>
            <p:cNvPr id="156" name="グループ化 155"/>
            <p:cNvGrpSpPr/>
            <p:nvPr/>
          </p:nvGrpSpPr>
          <p:grpSpPr>
            <a:xfrm>
              <a:off x="3059605" y="5109832"/>
              <a:ext cx="1261884" cy="224522"/>
              <a:chOff x="3406188" y="4958557"/>
              <a:chExt cx="1261884" cy="224522"/>
            </a:xfrm>
          </p:grpSpPr>
          <p:sp>
            <p:nvSpPr>
              <p:cNvPr id="141" name="正方形/長方形 140"/>
              <p:cNvSpPr/>
              <p:nvPr/>
            </p:nvSpPr>
            <p:spPr>
              <a:xfrm>
                <a:off x="3420795" y="4958557"/>
                <a:ext cx="1219139"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55" name="テキスト ボックス 154"/>
              <p:cNvSpPr txBox="1"/>
              <p:nvPr/>
            </p:nvSpPr>
            <p:spPr>
              <a:xfrm>
                <a:off x="3406188" y="4976235"/>
                <a:ext cx="1261884" cy="200055"/>
              </a:xfrm>
              <a:prstGeom prst="rect">
                <a:avLst/>
              </a:prstGeom>
              <a:noFill/>
            </p:spPr>
            <p:txBody>
              <a:bodyPr wrap="none" rtlCol="0">
                <a:spAutoFit/>
              </a:bodyPr>
              <a:lstStyle/>
              <a:p>
                <a:r>
                  <a:rPr kumimoji="1" lang="ja-JP" altLang="en-US" sz="700" dirty="0" smtClean="0"/>
                  <a:t>目標角度、距離を計算する</a:t>
                </a:r>
                <a:endParaRPr kumimoji="1" lang="ja-JP" altLang="en-US" sz="700" dirty="0"/>
              </a:p>
            </p:txBody>
          </p:sp>
        </p:grpSp>
        <p:grpSp>
          <p:nvGrpSpPr>
            <p:cNvPr id="157" name="グループ化 156"/>
            <p:cNvGrpSpPr/>
            <p:nvPr/>
          </p:nvGrpSpPr>
          <p:grpSpPr>
            <a:xfrm>
              <a:off x="4627202" y="6299340"/>
              <a:ext cx="948834" cy="224522"/>
              <a:chOff x="3671340" y="6474211"/>
              <a:chExt cx="948834" cy="224522"/>
            </a:xfrm>
          </p:grpSpPr>
          <p:sp>
            <p:nvSpPr>
              <p:cNvPr id="158" name="正方形/長方形 157"/>
              <p:cNvSpPr/>
              <p:nvPr/>
            </p:nvSpPr>
            <p:spPr>
              <a:xfrm>
                <a:off x="3689087" y="6474211"/>
                <a:ext cx="927153"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159" name="テキスト ボックス 158"/>
              <p:cNvSpPr txBox="1"/>
              <p:nvPr/>
            </p:nvSpPr>
            <p:spPr>
              <a:xfrm>
                <a:off x="3671340" y="6499239"/>
                <a:ext cx="948834" cy="184666"/>
              </a:xfrm>
              <a:prstGeom prst="rect">
                <a:avLst/>
              </a:prstGeom>
              <a:noFill/>
            </p:spPr>
            <p:txBody>
              <a:bodyPr wrap="square" rtlCol="0">
                <a:spAutoFit/>
              </a:bodyPr>
              <a:lstStyle/>
              <a:p>
                <a:r>
                  <a:rPr kumimoji="1" lang="ja-JP" altLang="en-US" sz="600" dirty="0" smtClean="0"/>
                  <a:t>フリートレースをする</a:t>
                </a:r>
                <a:endParaRPr kumimoji="1" lang="ja-JP" altLang="en-US" sz="600" dirty="0"/>
              </a:p>
            </p:txBody>
          </p:sp>
        </p:grpSp>
        <p:sp>
          <p:nvSpPr>
            <p:cNvPr id="160" name="片側の 2 つの角を丸めた四角形 159"/>
            <p:cNvSpPr/>
            <p:nvPr/>
          </p:nvSpPr>
          <p:spPr>
            <a:xfrm>
              <a:off x="3074706" y="5417768"/>
              <a:ext cx="1223461" cy="205640"/>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a:solidFill>
                    <a:schemeClr val="tx1"/>
                  </a:solidFill>
                </a:rPr>
                <a:t>ライン</a:t>
              </a:r>
              <a:r>
                <a:rPr kumimoji="1" lang="ja-JP" altLang="en-US" sz="700" dirty="0" smtClean="0">
                  <a:solidFill>
                    <a:schemeClr val="tx1"/>
                  </a:solidFill>
                </a:rPr>
                <a:t>を検知するまで</a:t>
              </a:r>
              <a:endParaRPr kumimoji="1" lang="ja-JP" altLang="en-US" sz="700" dirty="0">
                <a:solidFill>
                  <a:schemeClr val="tx1"/>
                </a:solidFill>
              </a:endParaRPr>
            </a:p>
          </p:txBody>
        </p:sp>
        <p:sp>
          <p:nvSpPr>
            <p:cNvPr id="161" name="片側の 2 つの角を丸めた四角形 160"/>
            <p:cNvSpPr/>
            <p:nvPr/>
          </p:nvSpPr>
          <p:spPr>
            <a:xfrm rot="10800000">
              <a:off x="3064286" y="6728523"/>
              <a:ext cx="1219139" cy="205640"/>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カギ線コネクタ 164"/>
            <p:cNvCxnSpPr>
              <a:stCxn id="150" idx="3"/>
              <a:endCxn id="145" idx="0"/>
            </p:cNvCxnSpPr>
            <p:nvPr/>
          </p:nvCxnSpPr>
          <p:spPr>
            <a:xfrm>
              <a:off x="4300116" y="5882054"/>
              <a:ext cx="179495" cy="797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カギ線コネクタ 166"/>
            <p:cNvCxnSpPr>
              <a:stCxn id="145" idx="3"/>
              <a:endCxn id="158" idx="0"/>
            </p:cNvCxnSpPr>
            <p:nvPr/>
          </p:nvCxnSpPr>
          <p:spPr>
            <a:xfrm>
              <a:off x="5089180" y="6119621"/>
              <a:ext cx="19346" cy="17971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50" idx="0"/>
              <a:endCxn id="160" idx="1"/>
            </p:cNvCxnSpPr>
            <p:nvPr/>
          </p:nvCxnSpPr>
          <p:spPr>
            <a:xfrm flipH="1" flipV="1">
              <a:off x="3686437" y="5623408"/>
              <a:ext cx="0" cy="100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160" idx="3"/>
              <a:endCxn id="155" idx="2"/>
            </p:cNvCxnSpPr>
            <p:nvPr/>
          </p:nvCxnSpPr>
          <p:spPr>
            <a:xfrm flipV="1">
              <a:off x="3686437" y="5327565"/>
              <a:ext cx="0" cy="90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カギ線コネクタ 191"/>
            <p:cNvCxnSpPr>
              <a:stCxn id="145" idx="2"/>
              <a:endCxn id="152" idx="3"/>
            </p:cNvCxnSpPr>
            <p:nvPr/>
          </p:nvCxnSpPr>
          <p:spPr>
            <a:xfrm rot="5400000">
              <a:off x="4279188" y="6281687"/>
              <a:ext cx="204661" cy="1961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カギ線コネクタ 199"/>
            <p:cNvCxnSpPr>
              <a:stCxn id="161" idx="0"/>
              <a:endCxn id="160" idx="2"/>
            </p:cNvCxnSpPr>
            <p:nvPr/>
          </p:nvCxnSpPr>
          <p:spPr>
            <a:xfrm rot="10800000" flipH="1">
              <a:off x="3064286" y="5520589"/>
              <a:ext cx="10420" cy="1310755"/>
            </a:xfrm>
            <a:prstGeom prst="bentConnector3">
              <a:avLst>
                <a:gd name="adj1" fmla="val -91410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50" idx="2"/>
              <a:endCxn id="153" idx="0"/>
            </p:cNvCxnSpPr>
            <p:nvPr/>
          </p:nvCxnSpPr>
          <p:spPr>
            <a:xfrm>
              <a:off x="3690547" y="6039883"/>
              <a:ext cx="0" cy="339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52" idx="2"/>
              <a:endCxn id="161" idx="1"/>
            </p:cNvCxnSpPr>
            <p:nvPr/>
          </p:nvCxnSpPr>
          <p:spPr>
            <a:xfrm flipH="1">
              <a:off x="3673855" y="6594372"/>
              <a:ext cx="1" cy="134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カギ線コネクタ 205"/>
            <p:cNvCxnSpPr>
              <a:stCxn id="158" idx="2"/>
              <a:endCxn id="161" idx="1"/>
            </p:cNvCxnSpPr>
            <p:nvPr/>
          </p:nvCxnSpPr>
          <p:spPr>
            <a:xfrm rot="5400000">
              <a:off x="4288861" y="5908857"/>
              <a:ext cx="204661" cy="143467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a:stCxn id="161" idx="3"/>
              <a:endCxn id="161" idx="3"/>
            </p:cNvCxnSpPr>
            <p:nvPr/>
          </p:nvCxnSpPr>
          <p:spPr>
            <a:xfrm>
              <a:off x="3673855" y="6934163"/>
              <a:ext cx="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8" name="直線コネクタ 257"/>
          <p:cNvCxnSpPr>
            <a:stCxn id="161" idx="3"/>
          </p:cNvCxnSpPr>
          <p:nvPr/>
        </p:nvCxnSpPr>
        <p:spPr>
          <a:xfrm flipH="1">
            <a:off x="8405928" y="9185605"/>
            <a:ext cx="0" cy="70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1" name="テキスト ボックス 260"/>
          <p:cNvSpPr txBox="1"/>
          <p:nvPr/>
        </p:nvSpPr>
        <p:spPr>
          <a:xfrm>
            <a:off x="8954720" y="7977615"/>
            <a:ext cx="301686" cy="200055"/>
          </a:xfrm>
          <a:prstGeom prst="rect">
            <a:avLst/>
          </a:prstGeom>
          <a:noFill/>
        </p:spPr>
        <p:txBody>
          <a:bodyPr wrap="none" rtlCol="0">
            <a:spAutoFit/>
          </a:bodyPr>
          <a:lstStyle/>
          <a:p>
            <a:r>
              <a:rPr kumimoji="1" lang="en-US" altLang="ja-JP" sz="700" dirty="0" smtClean="0"/>
              <a:t>NO</a:t>
            </a:r>
            <a:endParaRPr kumimoji="1" lang="ja-JP" altLang="en-US" sz="700" dirty="0"/>
          </a:p>
        </p:txBody>
      </p:sp>
      <p:sp>
        <p:nvSpPr>
          <p:cNvPr id="262" name="テキスト ボックス 261"/>
          <p:cNvSpPr txBox="1"/>
          <p:nvPr/>
        </p:nvSpPr>
        <p:spPr>
          <a:xfrm>
            <a:off x="8166729" y="8235002"/>
            <a:ext cx="312906" cy="200055"/>
          </a:xfrm>
          <a:prstGeom prst="rect">
            <a:avLst/>
          </a:prstGeom>
          <a:noFill/>
        </p:spPr>
        <p:txBody>
          <a:bodyPr wrap="none" rtlCol="0">
            <a:spAutoFit/>
          </a:bodyPr>
          <a:lstStyle/>
          <a:p>
            <a:r>
              <a:rPr kumimoji="1" lang="en-US" altLang="ja-JP" sz="700" dirty="0" smtClean="0"/>
              <a:t>YES</a:t>
            </a:r>
            <a:endParaRPr kumimoji="1" lang="ja-JP" altLang="en-US" sz="700" dirty="0"/>
          </a:p>
        </p:txBody>
      </p:sp>
      <p:sp>
        <p:nvSpPr>
          <p:cNvPr id="263" name="テキスト ボックス 262"/>
          <p:cNvSpPr txBox="1"/>
          <p:nvPr/>
        </p:nvSpPr>
        <p:spPr>
          <a:xfrm>
            <a:off x="8938346" y="8457765"/>
            <a:ext cx="312906" cy="200055"/>
          </a:xfrm>
          <a:prstGeom prst="rect">
            <a:avLst/>
          </a:prstGeom>
          <a:noFill/>
        </p:spPr>
        <p:txBody>
          <a:bodyPr wrap="none" rtlCol="0">
            <a:spAutoFit/>
          </a:bodyPr>
          <a:lstStyle/>
          <a:p>
            <a:r>
              <a:rPr kumimoji="1" lang="en-US" altLang="ja-JP" sz="700" dirty="0" smtClean="0"/>
              <a:t>YES</a:t>
            </a:r>
            <a:endParaRPr kumimoji="1" lang="ja-JP" altLang="en-US" sz="700" dirty="0"/>
          </a:p>
        </p:txBody>
      </p:sp>
      <p:sp>
        <p:nvSpPr>
          <p:cNvPr id="265" name="テキスト ボックス 264"/>
          <p:cNvSpPr txBox="1"/>
          <p:nvPr/>
        </p:nvSpPr>
        <p:spPr>
          <a:xfrm>
            <a:off x="9788305" y="8291325"/>
            <a:ext cx="301686" cy="200055"/>
          </a:xfrm>
          <a:prstGeom prst="rect">
            <a:avLst/>
          </a:prstGeom>
          <a:noFill/>
        </p:spPr>
        <p:txBody>
          <a:bodyPr wrap="none" rtlCol="0">
            <a:spAutoFit/>
          </a:bodyPr>
          <a:lstStyle/>
          <a:p>
            <a:r>
              <a:rPr kumimoji="1" lang="en-US" altLang="ja-JP" sz="700" dirty="0" smtClean="0"/>
              <a:t>NO</a:t>
            </a:r>
            <a:endParaRPr kumimoji="1" lang="ja-JP" altLang="en-US" sz="700" dirty="0"/>
          </a:p>
        </p:txBody>
      </p:sp>
      <p:sp>
        <p:nvSpPr>
          <p:cNvPr id="431" name="正方形/長方形 430"/>
          <p:cNvSpPr/>
          <p:nvPr/>
        </p:nvSpPr>
        <p:spPr>
          <a:xfrm>
            <a:off x="11318080" y="50442"/>
            <a:ext cx="1410066" cy="523220"/>
          </a:xfrm>
          <a:prstGeom prst="rect">
            <a:avLst/>
          </a:prstGeom>
        </p:spPr>
        <p:txBody>
          <a:bodyPr wrap="none">
            <a:spAutoFit/>
          </a:bodyPr>
          <a:lstStyle/>
          <a:p>
            <a:pPr lvl="0" defTabSz="1279525" fontAlgn="base">
              <a:spcBef>
                <a:spcPct val="0"/>
              </a:spcBef>
              <a:spcAft>
                <a:spcPct val="0"/>
              </a:spcAft>
              <a:defRPr/>
            </a:pPr>
            <a:r>
              <a:rPr kumimoji="1" lang="en-US" altLang="ja-JP" sz="2800" i="1" dirty="0" err="1">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rPr>
              <a:t>SaW.A.T</a:t>
            </a:r>
            <a:endParaRPr kumimoji="1" lang="en-US" altLang="ja-JP" sz="2800" i="1" dirty="0">
              <a:ln w="0"/>
              <a:effectLst>
                <a:reflection blurRad="6350" stA="53000" endA="300" endPos="35500" dir="5400000" sy="-90000" algn="bl" rotWithShape="0"/>
              </a:effectLst>
              <a:latin typeface="Times New Roman" panose="02020603050405020304" pitchFamily="18" charset="0"/>
              <a:ea typeface="ＭＳ Ｐゴシック" panose="020B0600070205080204" pitchFamily="34" charset="-128"/>
            </a:endParaRPr>
          </a:p>
        </p:txBody>
      </p:sp>
      <p:sp>
        <p:nvSpPr>
          <p:cNvPr id="892" name="テキスト ボックス 891">
            <a:extLst>
              <a:ext uri="{FF2B5EF4-FFF2-40B4-BE49-F238E27FC236}">
                <a16:creationId xmlns:a16="http://schemas.microsoft.com/office/drawing/2014/main" id="{496F70C5-6915-4B41-8B5A-EC7D3275A04C}"/>
              </a:ext>
            </a:extLst>
          </p:cNvPr>
          <p:cNvSpPr txBox="1"/>
          <p:nvPr/>
        </p:nvSpPr>
        <p:spPr>
          <a:xfrm>
            <a:off x="69050" y="617957"/>
            <a:ext cx="6310033" cy="1031051"/>
          </a:xfrm>
          <a:prstGeom prst="rect">
            <a:avLst/>
          </a:prstGeom>
          <a:noFill/>
        </p:spPr>
        <p:txBody>
          <a:bodyPr wrap="square" rtlCol="0">
            <a:spAutoFit/>
          </a:bodyPr>
          <a:lstStyle/>
          <a:p>
            <a:r>
              <a:rPr kumimoji="1" lang="ja-JP" altLang="en-US" sz="1100" u="sng" dirty="0"/>
              <a:t>数字</a:t>
            </a:r>
            <a:r>
              <a:rPr kumimoji="1" lang="ja-JP" altLang="en-US" sz="1100" u="sng" dirty="0" smtClean="0"/>
              <a:t>判別</a:t>
            </a:r>
            <a:r>
              <a:rPr kumimoji="1" lang="en-US" altLang="ja-JP" sz="1100" u="sng" dirty="0" smtClean="0"/>
              <a:t>(</a:t>
            </a:r>
            <a:r>
              <a:rPr kumimoji="1" lang="ja-JP" altLang="en-US" sz="1100" u="sng" dirty="0" smtClean="0"/>
              <a:t>制御戦略</a:t>
            </a:r>
            <a:r>
              <a:rPr kumimoji="1" lang="en-US" altLang="ja-JP" sz="1100" u="sng" dirty="0" smtClean="0"/>
              <a:t>)</a:t>
            </a:r>
            <a:endParaRPr kumimoji="1" lang="ja-JP" altLang="en-US" sz="1100" u="sng" dirty="0"/>
          </a:p>
          <a:p>
            <a:r>
              <a:rPr kumimoji="1" lang="ja-JP" altLang="en-US" sz="1000" dirty="0"/>
              <a:t>左出題数字と右出題数字を認識する</a:t>
            </a:r>
            <a:r>
              <a:rPr kumimoji="1" lang="ja-JP" altLang="en-US" sz="1000" dirty="0" smtClean="0"/>
              <a:t>ため</a:t>
            </a:r>
            <a:r>
              <a:rPr kumimoji="1" lang="ja-JP" altLang="en-US" sz="1000" dirty="0"/>
              <a:t>の</a:t>
            </a:r>
            <a:r>
              <a:rPr kumimoji="1" lang="ja-JP" altLang="en-US" sz="1000" dirty="0" smtClean="0"/>
              <a:t>決められたルート</a:t>
            </a:r>
            <a:r>
              <a:rPr kumimoji="1" lang="en-US" altLang="ja-JP" sz="1000" dirty="0" smtClean="0"/>
              <a:t>(</a:t>
            </a:r>
            <a:r>
              <a:rPr kumimoji="1" lang="ja-JP" altLang="en-US" sz="1000" dirty="0" smtClean="0"/>
              <a:t>認識ルート</a:t>
            </a:r>
            <a:r>
              <a:rPr kumimoji="1" lang="en-US" altLang="ja-JP" sz="1000" dirty="0" smtClean="0"/>
              <a:t>)</a:t>
            </a:r>
            <a:r>
              <a:rPr kumimoji="1" lang="ja-JP" altLang="en-US" sz="1000" dirty="0" smtClean="0"/>
              <a:t>を走行し、光</a:t>
            </a:r>
            <a:r>
              <a:rPr kumimoji="1" lang="ja-JP" altLang="en-US" sz="1000" dirty="0"/>
              <a:t>センサーで数字のパターンを</a:t>
            </a:r>
            <a:r>
              <a:rPr kumimoji="1" lang="ja-JP" altLang="en-US" sz="1000" dirty="0" smtClean="0"/>
              <a:t>読み取ることで数字を</a:t>
            </a:r>
            <a:r>
              <a:rPr kumimoji="1" lang="ja-JP" altLang="en-US" sz="1000" dirty="0"/>
              <a:t>判定</a:t>
            </a:r>
            <a:r>
              <a:rPr kumimoji="1" lang="ja-JP" altLang="en-US" sz="1000" dirty="0" smtClean="0"/>
              <a:t>する。その際に走行体</a:t>
            </a:r>
            <a:r>
              <a:rPr kumimoji="1" lang="ja-JP" altLang="en-US" sz="1000" dirty="0"/>
              <a:t>の制御誤差から</a:t>
            </a:r>
            <a:r>
              <a:rPr kumimoji="1" lang="ja-JP" altLang="en-US" sz="1000" dirty="0" smtClean="0"/>
              <a:t>くる認識パターン</a:t>
            </a:r>
            <a:r>
              <a:rPr kumimoji="1" lang="ja-JP" altLang="en-US" sz="1000" dirty="0"/>
              <a:t>の誤差を</a:t>
            </a:r>
            <a:r>
              <a:rPr kumimoji="1" lang="ja-JP" altLang="en-US" sz="1000" dirty="0" smtClean="0"/>
              <a:t>吸収</a:t>
            </a:r>
            <a:r>
              <a:rPr kumimoji="1" lang="ja-JP" altLang="en-US" sz="1000" dirty="0"/>
              <a:t>す</a:t>
            </a:r>
            <a:r>
              <a:rPr kumimoji="1" lang="ja-JP" altLang="en-US" sz="1000" dirty="0" smtClean="0"/>
              <a:t>る</a:t>
            </a:r>
            <a:r>
              <a:rPr kumimoji="1" lang="ja-JP" altLang="en-US" sz="1000" dirty="0"/>
              <a:t>ため</a:t>
            </a:r>
            <a:r>
              <a:rPr kumimoji="1" lang="ja-JP" altLang="en-US" sz="1000" dirty="0" smtClean="0"/>
              <a:t>に機械学習の手法の一つであるニューラルネットワークを用いて学習及び判定をする。</a:t>
            </a:r>
            <a:endParaRPr kumimoji="1" lang="en-US" altLang="ja-JP" sz="1000" dirty="0"/>
          </a:p>
          <a:p>
            <a:r>
              <a:rPr kumimoji="1" lang="ja-JP" altLang="en-US" sz="1000" dirty="0" smtClean="0"/>
              <a:t>ニューラルネットワークとは、脳神経系のニューロンの振る舞いをモデル化したもので、ニューロン同士のつながりの強さ</a:t>
            </a:r>
            <a:r>
              <a:rPr kumimoji="1" lang="en-US" altLang="ja-JP" sz="1000" dirty="0" smtClean="0"/>
              <a:t>(</a:t>
            </a:r>
            <a:r>
              <a:rPr kumimoji="1" lang="ja-JP" altLang="en-US" sz="1000" dirty="0" smtClean="0"/>
              <a:t>重み</a:t>
            </a:r>
            <a:r>
              <a:rPr kumimoji="1" lang="en-US" altLang="ja-JP" sz="1000" dirty="0" smtClean="0"/>
              <a:t>)</a:t>
            </a:r>
            <a:r>
              <a:rPr kumimoji="1" lang="ja-JP" altLang="en-US" sz="1000" dirty="0" smtClean="0"/>
              <a:t>と反応感度</a:t>
            </a:r>
            <a:r>
              <a:rPr kumimoji="1" lang="en-US" altLang="ja-JP" sz="1000" dirty="0" smtClean="0"/>
              <a:t>(</a:t>
            </a:r>
            <a:r>
              <a:rPr kumimoji="1" lang="ja-JP" altLang="en-US" sz="1000" dirty="0" smtClean="0"/>
              <a:t>バイアス</a:t>
            </a:r>
            <a:r>
              <a:rPr kumimoji="1" lang="en-US" altLang="ja-JP" sz="1000" dirty="0" smtClean="0"/>
              <a:t>)</a:t>
            </a:r>
            <a:r>
              <a:rPr kumimoji="1" lang="ja-JP" altLang="en-US" sz="1000" dirty="0" smtClean="0"/>
              <a:t>によって物事の確からしさを求めることができる。</a:t>
            </a:r>
            <a:endParaRPr kumimoji="1" lang="en-US" altLang="ja-JP" sz="1000" dirty="0" smtClean="0"/>
          </a:p>
        </p:txBody>
      </p:sp>
      <p:sp>
        <p:nvSpPr>
          <p:cNvPr id="893" name="テキスト ボックス 892">
            <a:extLst>
              <a:ext uri="{FF2B5EF4-FFF2-40B4-BE49-F238E27FC236}">
                <a16:creationId xmlns:a16="http://schemas.microsoft.com/office/drawing/2014/main" id="{6A04A4BB-509D-4F49-BB04-ACFE2818DBC0}"/>
              </a:ext>
            </a:extLst>
          </p:cNvPr>
          <p:cNvSpPr txBox="1"/>
          <p:nvPr/>
        </p:nvSpPr>
        <p:spPr>
          <a:xfrm>
            <a:off x="78429" y="2764895"/>
            <a:ext cx="6310032" cy="1184940"/>
          </a:xfrm>
          <a:prstGeom prst="rect">
            <a:avLst/>
          </a:prstGeom>
          <a:noFill/>
        </p:spPr>
        <p:txBody>
          <a:bodyPr wrap="square" rtlCol="0">
            <a:spAutoFit/>
          </a:bodyPr>
          <a:lstStyle/>
          <a:p>
            <a:r>
              <a:rPr kumimoji="1" lang="ja-JP" altLang="en-US" sz="1100" u="sng" dirty="0"/>
              <a:t>認識ルートの</a:t>
            </a:r>
            <a:r>
              <a:rPr kumimoji="1" lang="ja-JP" altLang="en-US" sz="1100" u="sng" dirty="0" smtClean="0"/>
              <a:t>選定</a:t>
            </a:r>
            <a:r>
              <a:rPr kumimoji="1" lang="en-US" altLang="ja-JP" sz="1100" u="sng" dirty="0" smtClean="0"/>
              <a:t>(</a:t>
            </a:r>
            <a:r>
              <a:rPr kumimoji="1" lang="ja-JP" altLang="en-US" sz="1100" u="sng" dirty="0" smtClean="0"/>
              <a:t>制御戦略</a:t>
            </a:r>
            <a:r>
              <a:rPr kumimoji="1" lang="en-US" altLang="ja-JP" sz="1100" u="sng" dirty="0" smtClean="0"/>
              <a:t>)</a:t>
            </a:r>
            <a:endParaRPr kumimoji="1" lang="ja-JP" altLang="en-US" sz="1100" u="sng" dirty="0"/>
          </a:p>
          <a:p>
            <a:r>
              <a:rPr kumimoji="1" lang="ja-JP" altLang="en-US" sz="1000" dirty="0" smtClean="0"/>
              <a:t>認識ルート</a:t>
            </a:r>
            <a:r>
              <a:rPr kumimoji="1" lang="ja-JP" altLang="en-US" sz="1000" dirty="0"/>
              <a:t>選定には時間短縮と数字固有のパターン</a:t>
            </a:r>
            <a:r>
              <a:rPr kumimoji="1" lang="ja-JP" altLang="en-US" sz="1000" dirty="0" smtClean="0"/>
              <a:t>を認識させるため</a:t>
            </a:r>
            <a:r>
              <a:rPr kumimoji="1" lang="ja-JP" altLang="en-US" sz="1000" dirty="0"/>
              <a:t>に、左出題数字と右出題数字の字体に対応</a:t>
            </a:r>
            <a:r>
              <a:rPr kumimoji="1" lang="ja-JP" altLang="en-US" sz="1000" dirty="0" smtClean="0"/>
              <a:t>した認識ルート</a:t>
            </a:r>
            <a:r>
              <a:rPr kumimoji="1" lang="ja-JP" altLang="en-US" sz="1000" dirty="0"/>
              <a:t>を選定した</a:t>
            </a:r>
            <a:r>
              <a:rPr kumimoji="1" lang="ja-JP" altLang="en-US" sz="1000" dirty="0" smtClean="0"/>
              <a:t>。左出題数字の場合は直線のみ認識すれば数字固有のパターンが存在することが実験で確認できたが、右出題数字は直線だけでは数字固有のパターンが存在しないことが分かった。そこで右出題数字は</a:t>
            </a:r>
            <a:r>
              <a:rPr kumimoji="1" lang="en-US" altLang="ja-JP" sz="1000" dirty="0" smtClean="0"/>
              <a:t>7</a:t>
            </a:r>
            <a:r>
              <a:rPr kumimoji="1" lang="ja-JP" altLang="en-US" sz="1000" dirty="0" smtClean="0"/>
              <a:t>セグメント表示であることに着目し数字を判別できる最小のセグメント数を求め、認識ルートを選定することで数字の</a:t>
            </a:r>
            <a:r>
              <a:rPr kumimoji="1" lang="ja-JP" altLang="en-US" sz="1000" dirty="0"/>
              <a:t>判定</a:t>
            </a:r>
            <a:r>
              <a:rPr kumimoji="1" lang="ja-JP" altLang="en-US" sz="1000" dirty="0" smtClean="0"/>
              <a:t>が可能となる。また、数字</a:t>
            </a:r>
            <a:r>
              <a:rPr kumimoji="1" lang="ja-JP" altLang="en-US" sz="1000" dirty="0"/>
              <a:t>固有</a:t>
            </a:r>
            <a:r>
              <a:rPr kumimoji="1" lang="ja-JP" altLang="en-US" sz="1000" dirty="0" smtClean="0"/>
              <a:t>のパターンを考慮した認識ルートを走行することで数字の特徴を捉え易くなり、より少ない教師データ数で学習することも目的としている。</a:t>
            </a:r>
            <a:endParaRPr kumimoji="1" lang="en-US" altLang="ja-JP" sz="1000" dirty="0"/>
          </a:p>
        </p:txBody>
      </p:sp>
      <p:grpSp>
        <p:nvGrpSpPr>
          <p:cNvPr id="894" name="グループ化 893">
            <a:extLst>
              <a:ext uri="{FF2B5EF4-FFF2-40B4-BE49-F238E27FC236}">
                <a16:creationId xmlns:a16="http://schemas.microsoft.com/office/drawing/2014/main" id="{09325716-60E0-43E4-ADF3-1A322656B429}"/>
              </a:ext>
            </a:extLst>
          </p:cNvPr>
          <p:cNvGrpSpPr/>
          <p:nvPr/>
        </p:nvGrpSpPr>
        <p:grpSpPr>
          <a:xfrm>
            <a:off x="175560" y="1608509"/>
            <a:ext cx="720076" cy="1035424"/>
            <a:chOff x="623966" y="2198161"/>
            <a:chExt cx="720076" cy="1035424"/>
          </a:xfrm>
        </p:grpSpPr>
        <p:pic>
          <p:nvPicPr>
            <p:cNvPr id="895" name="図 894">
              <a:extLst>
                <a:ext uri="{FF2B5EF4-FFF2-40B4-BE49-F238E27FC236}">
                  <a16:creationId xmlns:a16="http://schemas.microsoft.com/office/drawing/2014/main" id="{4B92C2B5-12E4-4F55-9CE6-2C66C1F189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3966" y="2198161"/>
              <a:ext cx="720076" cy="1018112"/>
            </a:xfrm>
            <a:prstGeom prst="rect">
              <a:avLst/>
            </a:prstGeom>
          </p:spPr>
        </p:pic>
        <p:cxnSp>
          <p:nvCxnSpPr>
            <p:cNvPr id="896" name="直線コネクタ 895">
              <a:extLst>
                <a:ext uri="{FF2B5EF4-FFF2-40B4-BE49-F238E27FC236}">
                  <a16:creationId xmlns:a16="http://schemas.microsoft.com/office/drawing/2014/main" id="{926888F2-1D30-44FF-B6A2-71E39E2E3D8B}"/>
                </a:ext>
              </a:extLst>
            </p:cNvPr>
            <p:cNvCxnSpPr>
              <a:cxnSpLocks/>
            </p:cNvCxnSpPr>
            <p:nvPr/>
          </p:nvCxnSpPr>
          <p:spPr>
            <a:xfrm flipH="1">
              <a:off x="623967" y="2292204"/>
              <a:ext cx="607206" cy="941381"/>
            </a:xfrm>
            <a:prstGeom prst="line">
              <a:avLst/>
            </a:prstGeom>
            <a:ln w="7620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897" name="楕円 896">
              <a:extLst>
                <a:ext uri="{FF2B5EF4-FFF2-40B4-BE49-F238E27FC236}">
                  <a16:creationId xmlns:a16="http://schemas.microsoft.com/office/drawing/2014/main" id="{220ADC85-EFA9-49F2-A5A4-219948D853E7}"/>
                </a:ext>
              </a:extLst>
            </p:cNvPr>
            <p:cNvSpPr/>
            <p:nvPr/>
          </p:nvSpPr>
          <p:spPr>
            <a:xfrm rot="2007324">
              <a:off x="1079605" y="2403006"/>
              <a:ext cx="76527" cy="1294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8" name="楕円 897">
              <a:extLst>
                <a:ext uri="{FF2B5EF4-FFF2-40B4-BE49-F238E27FC236}">
                  <a16:creationId xmlns:a16="http://schemas.microsoft.com/office/drawing/2014/main" id="{6B16A541-79CF-42D5-BB8D-886CA5CDF0ED}"/>
                </a:ext>
              </a:extLst>
            </p:cNvPr>
            <p:cNvSpPr/>
            <p:nvPr/>
          </p:nvSpPr>
          <p:spPr>
            <a:xfrm rot="2007324">
              <a:off x="786278" y="2847364"/>
              <a:ext cx="76527" cy="1500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99" name="グループ化 898">
            <a:extLst>
              <a:ext uri="{FF2B5EF4-FFF2-40B4-BE49-F238E27FC236}">
                <a16:creationId xmlns:a16="http://schemas.microsoft.com/office/drawing/2014/main" id="{8BD2FDC2-B257-44B2-B593-77E01BD11162}"/>
              </a:ext>
            </a:extLst>
          </p:cNvPr>
          <p:cNvGrpSpPr/>
          <p:nvPr/>
        </p:nvGrpSpPr>
        <p:grpSpPr>
          <a:xfrm rot="3434775">
            <a:off x="1602123" y="1496859"/>
            <a:ext cx="668455" cy="1036336"/>
            <a:chOff x="1949262" y="2330694"/>
            <a:chExt cx="668455" cy="1036336"/>
          </a:xfrm>
        </p:grpSpPr>
        <p:cxnSp>
          <p:nvCxnSpPr>
            <p:cNvPr id="900" name="直線コネクタ 899">
              <a:extLst>
                <a:ext uri="{FF2B5EF4-FFF2-40B4-BE49-F238E27FC236}">
                  <a16:creationId xmlns:a16="http://schemas.microsoft.com/office/drawing/2014/main" id="{33564B52-6FE9-4B7B-8CAD-73382089D668}"/>
                </a:ext>
              </a:extLst>
            </p:cNvPr>
            <p:cNvCxnSpPr>
              <a:cxnSpLocks/>
            </p:cNvCxnSpPr>
            <p:nvPr/>
          </p:nvCxnSpPr>
          <p:spPr>
            <a:xfrm flipH="1">
              <a:off x="1949262" y="2330694"/>
              <a:ext cx="668455" cy="1036336"/>
            </a:xfrm>
            <a:prstGeom prst="line">
              <a:avLst/>
            </a:prstGeom>
            <a:ln w="76200">
              <a:solidFill>
                <a:srgbClr val="FF000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901" name="楕円 900">
              <a:extLst>
                <a:ext uri="{FF2B5EF4-FFF2-40B4-BE49-F238E27FC236}">
                  <a16:creationId xmlns:a16="http://schemas.microsoft.com/office/drawing/2014/main" id="{39395937-C3C7-4C64-89B8-95F433B1869F}"/>
                </a:ext>
              </a:extLst>
            </p:cNvPr>
            <p:cNvSpPr/>
            <p:nvPr/>
          </p:nvSpPr>
          <p:spPr>
            <a:xfrm rot="2007324">
              <a:off x="2404901" y="2536451"/>
              <a:ext cx="76527" cy="1294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2" name="楕円 901">
              <a:extLst>
                <a:ext uri="{FF2B5EF4-FFF2-40B4-BE49-F238E27FC236}">
                  <a16:creationId xmlns:a16="http://schemas.microsoft.com/office/drawing/2014/main" id="{F7411E7F-4D81-4524-9435-D90698F2A64E}"/>
                </a:ext>
              </a:extLst>
            </p:cNvPr>
            <p:cNvSpPr/>
            <p:nvPr/>
          </p:nvSpPr>
          <p:spPr>
            <a:xfrm rot="2007324">
              <a:off x="2111574" y="2980809"/>
              <a:ext cx="76527" cy="1500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3" name="矢印: 右 30">
            <a:extLst>
              <a:ext uri="{FF2B5EF4-FFF2-40B4-BE49-F238E27FC236}">
                <a16:creationId xmlns:a16="http://schemas.microsoft.com/office/drawing/2014/main" id="{2A08F427-085A-453F-A097-B377C0697982}"/>
              </a:ext>
            </a:extLst>
          </p:cNvPr>
          <p:cNvSpPr/>
          <p:nvPr/>
        </p:nvSpPr>
        <p:spPr>
          <a:xfrm>
            <a:off x="924267" y="1840442"/>
            <a:ext cx="208296" cy="49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4" name="テキスト ボックス 903">
            <a:extLst>
              <a:ext uri="{FF2B5EF4-FFF2-40B4-BE49-F238E27FC236}">
                <a16:creationId xmlns:a16="http://schemas.microsoft.com/office/drawing/2014/main" id="{2EBB60BA-A9CE-4D78-A52D-E2DE438653FB}"/>
              </a:ext>
            </a:extLst>
          </p:cNvPr>
          <p:cNvSpPr txBox="1"/>
          <p:nvPr/>
        </p:nvSpPr>
        <p:spPr>
          <a:xfrm>
            <a:off x="1222996" y="2075187"/>
            <a:ext cx="1454244" cy="246221"/>
          </a:xfrm>
          <a:prstGeom prst="rect">
            <a:avLst/>
          </a:prstGeom>
          <a:noFill/>
        </p:spPr>
        <p:txBody>
          <a:bodyPr wrap="none" rtlCol="0">
            <a:spAutoFit/>
          </a:bodyPr>
          <a:lstStyle/>
          <a:p>
            <a:r>
              <a:rPr kumimoji="1" lang="en-US" altLang="ja-JP" sz="1000" dirty="0" smtClean="0"/>
              <a:t>000011100000110000</a:t>
            </a:r>
            <a:endParaRPr kumimoji="1" lang="ja-JP" altLang="en-US" sz="1000" dirty="0"/>
          </a:p>
        </p:txBody>
      </p:sp>
      <p:sp>
        <p:nvSpPr>
          <p:cNvPr id="905" name="テキスト ボックス 904">
            <a:extLst>
              <a:ext uri="{FF2B5EF4-FFF2-40B4-BE49-F238E27FC236}">
                <a16:creationId xmlns:a16="http://schemas.microsoft.com/office/drawing/2014/main" id="{C4BF489E-68CF-4FAF-ACE0-7216DFF93792}"/>
              </a:ext>
            </a:extLst>
          </p:cNvPr>
          <p:cNvSpPr txBox="1"/>
          <p:nvPr/>
        </p:nvSpPr>
        <p:spPr>
          <a:xfrm>
            <a:off x="84847" y="2589972"/>
            <a:ext cx="825867" cy="246221"/>
          </a:xfrm>
          <a:prstGeom prst="rect">
            <a:avLst/>
          </a:prstGeom>
          <a:noFill/>
        </p:spPr>
        <p:txBody>
          <a:bodyPr wrap="none" rtlCol="0">
            <a:spAutoFit/>
          </a:bodyPr>
          <a:lstStyle/>
          <a:p>
            <a:r>
              <a:rPr kumimoji="1" lang="ja-JP" altLang="en-US" sz="1000" dirty="0"/>
              <a:t>左出題数字</a:t>
            </a:r>
          </a:p>
        </p:txBody>
      </p:sp>
      <p:sp>
        <p:nvSpPr>
          <p:cNvPr id="906" name="テキスト ボックス 905">
            <a:extLst>
              <a:ext uri="{FF2B5EF4-FFF2-40B4-BE49-F238E27FC236}">
                <a16:creationId xmlns:a16="http://schemas.microsoft.com/office/drawing/2014/main" id="{5CBC34CF-EDE0-40DE-BEAE-1D7D6CE7E674}"/>
              </a:ext>
            </a:extLst>
          </p:cNvPr>
          <p:cNvSpPr txBox="1"/>
          <p:nvPr/>
        </p:nvSpPr>
        <p:spPr>
          <a:xfrm>
            <a:off x="1148587" y="2340652"/>
            <a:ext cx="1595309" cy="246221"/>
          </a:xfrm>
          <a:prstGeom prst="rect">
            <a:avLst/>
          </a:prstGeom>
          <a:noFill/>
        </p:spPr>
        <p:txBody>
          <a:bodyPr wrap="none" rtlCol="0">
            <a:spAutoFit/>
          </a:bodyPr>
          <a:lstStyle/>
          <a:p>
            <a:r>
              <a:rPr kumimoji="1" lang="ja-JP" altLang="en-US" sz="1000" dirty="0"/>
              <a:t>左出題</a:t>
            </a:r>
            <a:r>
              <a:rPr kumimoji="1" lang="ja-JP" altLang="en-US" sz="1000" dirty="0" smtClean="0"/>
              <a:t>数字認識パターン</a:t>
            </a:r>
            <a:endParaRPr kumimoji="1" lang="ja-JP" altLang="en-US" sz="1000" dirty="0"/>
          </a:p>
        </p:txBody>
      </p:sp>
      <p:grpSp>
        <p:nvGrpSpPr>
          <p:cNvPr id="907" name="グループ化 906">
            <a:extLst>
              <a:ext uri="{FF2B5EF4-FFF2-40B4-BE49-F238E27FC236}">
                <a16:creationId xmlns:a16="http://schemas.microsoft.com/office/drawing/2014/main" id="{F9255EDF-178D-4086-8DF7-F3198B99C2E9}"/>
              </a:ext>
            </a:extLst>
          </p:cNvPr>
          <p:cNvGrpSpPr/>
          <p:nvPr/>
        </p:nvGrpSpPr>
        <p:grpSpPr>
          <a:xfrm>
            <a:off x="2960844" y="1631176"/>
            <a:ext cx="734571" cy="995445"/>
            <a:chOff x="3527045" y="2256469"/>
            <a:chExt cx="734571" cy="995445"/>
          </a:xfrm>
        </p:grpSpPr>
        <p:pic>
          <p:nvPicPr>
            <p:cNvPr id="908" name="図 907">
              <a:extLst>
                <a:ext uri="{FF2B5EF4-FFF2-40B4-BE49-F238E27FC236}">
                  <a16:creationId xmlns:a16="http://schemas.microsoft.com/office/drawing/2014/main" id="{50E63A17-74CD-43AA-BA63-E985DC3E1FA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57571" y="2256469"/>
              <a:ext cx="704044" cy="995445"/>
            </a:xfrm>
            <a:prstGeom prst="rect">
              <a:avLst/>
            </a:prstGeom>
          </p:spPr>
        </p:pic>
        <p:cxnSp>
          <p:nvCxnSpPr>
            <p:cNvPr id="909" name="直線コネクタ 908">
              <a:extLst>
                <a:ext uri="{FF2B5EF4-FFF2-40B4-BE49-F238E27FC236}">
                  <a16:creationId xmlns:a16="http://schemas.microsoft.com/office/drawing/2014/main" id="{5FE082ED-51C4-4B17-B5C9-5230D80361DC}"/>
                </a:ext>
              </a:extLst>
            </p:cNvPr>
            <p:cNvCxnSpPr>
              <a:cxnSpLocks/>
            </p:cNvCxnSpPr>
            <p:nvPr/>
          </p:nvCxnSpPr>
          <p:spPr>
            <a:xfrm flipH="1">
              <a:off x="3556633" y="2330450"/>
              <a:ext cx="704983" cy="875010"/>
            </a:xfrm>
            <a:prstGeom prst="line">
              <a:avLst/>
            </a:prstGeom>
            <a:ln w="76200">
              <a:solidFill>
                <a:srgbClr val="FF0000"/>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0" name="直線コネクタ 909">
              <a:extLst>
                <a:ext uri="{FF2B5EF4-FFF2-40B4-BE49-F238E27FC236}">
                  <a16:creationId xmlns:a16="http://schemas.microsoft.com/office/drawing/2014/main" id="{2C94983E-960F-49FB-BFCA-7FDDA11089C8}"/>
                </a:ext>
              </a:extLst>
            </p:cNvPr>
            <p:cNvCxnSpPr>
              <a:cxnSpLocks/>
              <a:endCxn id="908" idx="0"/>
            </p:cNvCxnSpPr>
            <p:nvPr/>
          </p:nvCxnSpPr>
          <p:spPr>
            <a:xfrm flipV="1">
              <a:off x="3909593" y="2256469"/>
              <a:ext cx="0" cy="954000"/>
            </a:xfrm>
            <a:prstGeom prst="line">
              <a:avLst/>
            </a:prstGeom>
            <a:ln w="7620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11" name="楕円 910">
              <a:extLst>
                <a:ext uri="{FF2B5EF4-FFF2-40B4-BE49-F238E27FC236}">
                  <a16:creationId xmlns:a16="http://schemas.microsoft.com/office/drawing/2014/main" id="{7CFE14F4-7BD4-4FC9-B63C-8ECAFA16668B}"/>
                </a:ext>
              </a:extLst>
            </p:cNvPr>
            <p:cNvSpPr/>
            <p:nvPr/>
          </p:nvSpPr>
          <p:spPr>
            <a:xfrm>
              <a:off x="3870860" y="2385225"/>
              <a:ext cx="76527" cy="953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2" name="楕円 911">
              <a:extLst>
                <a:ext uri="{FF2B5EF4-FFF2-40B4-BE49-F238E27FC236}">
                  <a16:creationId xmlns:a16="http://schemas.microsoft.com/office/drawing/2014/main" id="{316B5A47-5585-4327-8F03-9FB809F9DF88}"/>
                </a:ext>
              </a:extLst>
            </p:cNvPr>
            <p:cNvSpPr/>
            <p:nvPr/>
          </p:nvSpPr>
          <p:spPr>
            <a:xfrm>
              <a:off x="3870860" y="3033112"/>
              <a:ext cx="76527" cy="953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3" name="楕円 912">
              <a:extLst>
                <a:ext uri="{FF2B5EF4-FFF2-40B4-BE49-F238E27FC236}">
                  <a16:creationId xmlns:a16="http://schemas.microsoft.com/office/drawing/2014/main" id="{BE3339D7-A051-4BCF-B3F7-08A25F681E21}"/>
                </a:ext>
              </a:extLst>
            </p:cNvPr>
            <p:cNvSpPr/>
            <p:nvPr/>
          </p:nvSpPr>
          <p:spPr>
            <a:xfrm rot="2440656">
              <a:off x="4058839" y="2473735"/>
              <a:ext cx="76527" cy="1209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4" name="楕円 913">
              <a:extLst>
                <a:ext uri="{FF2B5EF4-FFF2-40B4-BE49-F238E27FC236}">
                  <a16:creationId xmlns:a16="http://schemas.microsoft.com/office/drawing/2014/main" id="{716448AA-5255-444F-B923-6A326E354887}"/>
                </a:ext>
              </a:extLst>
            </p:cNvPr>
            <p:cNvSpPr/>
            <p:nvPr/>
          </p:nvSpPr>
          <p:spPr>
            <a:xfrm rot="2440656">
              <a:off x="3692956" y="2923762"/>
              <a:ext cx="76527" cy="1209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5" name="直線コネクタ 914">
              <a:extLst>
                <a:ext uri="{FF2B5EF4-FFF2-40B4-BE49-F238E27FC236}">
                  <a16:creationId xmlns:a16="http://schemas.microsoft.com/office/drawing/2014/main" id="{B8F7A938-9DD9-4291-8242-7E919C9CE19B}"/>
                </a:ext>
              </a:extLst>
            </p:cNvPr>
            <p:cNvCxnSpPr/>
            <p:nvPr/>
          </p:nvCxnSpPr>
          <p:spPr>
            <a:xfrm>
              <a:off x="3527045" y="3216709"/>
              <a:ext cx="417600" cy="0"/>
            </a:xfrm>
            <a:prstGeom prst="line">
              <a:avLst/>
            </a:prstGeom>
            <a:ln w="762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916" name="矢印: 右 172">
            <a:extLst>
              <a:ext uri="{FF2B5EF4-FFF2-40B4-BE49-F238E27FC236}">
                <a16:creationId xmlns:a16="http://schemas.microsoft.com/office/drawing/2014/main" id="{F5FE78D9-6809-4BAB-906F-BBB122C41F9F}"/>
              </a:ext>
            </a:extLst>
          </p:cNvPr>
          <p:cNvSpPr/>
          <p:nvPr/>
        </p:nvSpPr>
        <p:spPr>
          <a:xfrm>
            <a:off x="3716642" y="1855306"/>
            <a:ext cx="208296" cy="49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7" name="テキスト ボックス 916">
            <a:extLst>
              <a:ext uri="{FF2B5EF4-FFF2-40B4-BE49-F238E27FC236}">
                <a16:creationId xmlns:a16="http://schemas.microsoft.com/office/drawing/2014/main" id="{62A36B05-0564-4105-9CC0-4306DCA6AE8C}"/>
              </a:ext>
            </a:extLst>
          </p:cNvPr>
          <p:cNvSpPr txBox="1"/>
          <p:nvPr/>
        </p:nvSpPr>
        <p:spPr>
          <a:xfrm>
            <a:off x="3909698" y="2036745"/>
            <a:ext cx="2300630" cy="246221"/>
          </a:xfrm>
          <a:prstGeom prst="rect">
            <a:avLst/>
          </a:prstGeom>
          <a:noFill/>
        </p:spPr>
        <p:txBody>
          <a:bodyPr wrap="none" rtlCol="0">
            <a:spAutoFit/>
          </a:bodyPr>
          <a:lstStyle/>
          <a:p>
            <a:r>
              <a:rPr kumimoji="1" lang="en-US" altLang="ja-JP" sz="1000" dirty="0" smtClean="0"/>
              <a:t>000111000001110001100000001100</a:t>
            </a:r>
            <a:endParaRPr kumimoji="1" lang="ja-JP" altLang="en-US" sz="1000" dirty="0"/>
          </a:p>
        </p:txBody>
      </p:sp>
      <p:sp>
        <p:nvSpPr>
          <p:cNvPr id="918" name="テキスト ボックス 917">
            <a:extLst>
              <a:ext uri="{FF2B5EF4-FFF2-40B4-BE49-F238E27FC236}">
                <a16:creationId xmlns:a16="http://schemas.microsoft.com/office/drawing/2014/main" id="{471DC5F2-93AC-48B5-822E-41E1D967D238}"/>
              </a:ext>
            </a:extLst>
          </p:cNvPr>
          <p:cNvSpPr txBox="1"/>
          <p:nvPr/>
        </p:nvSpPr>
        <p:spPr>
          <a:xfrm>
            <a:off x="2866683" y="2625543"/>
            <a:ext cx="825867" cy="246221"/>
          </a:xfrm>
          <a:prstGeom prst="rect">
            <a:avLst/>
          </a:prstGeom>
          <a:noFill/>
        </p:spPr>
        <p:txBody>
          <a:bodyPr wrap="none" rtlCol="0">
            <a:spAutoFit/>
          </a:bodyPr>
          <a:lstStyle/>
          <a:p>
            <a:r>
              <a:rPr kumimoji="1" lang="ja-JP" altLang="en-US" sz="1000" dirty="0"/>
              <a:t>右出題数字</a:t>
            </a:r>
          </a:p>
        </p:txBody>
      </p:sp>
      <p:sp>
        <p:nvSpPr>
          <p:cNvPr id="919" name="テキスト ボックス 918">
            <a:extLst>
              <a:ext uri="{FF2B5EF4-FFF2-40B4-BE49-F238E27FC236}">
                <a16:creationId xmlns:a16="http://schemas.microsoft.com/office/drawing/2014/main" id="{E4E368E7-241E-401B-9913-5C83A922A41C}"/>
              </a:ext>
            </a:extLst>
          </p:cNvPr>
          <p:cNvSpPr txBox="1"/>
          <p:nvPr/>
        </p:nvSpPr>
        <p:spPr>
          <a:xfrm>
            <a:off x="4231170" y="2344341"/>
            <a:ext cx="1595309" cy="246221"/>
          </a:xfrm>
          <a:prstGeom prst="rect">
            <a:avLst/>
          </a:prstGeom>
          <a:noFill/>
        </p:spPr>
        <p:txBody>
          <a:bodyPr wrap="none" rtlCol="0">
            <a:spAutoFit/>
          </a:bodyPr>
          <a:lstStyle/>
          <a:p>
            <a:r>
              <a:rPr kumimoji="1" lang="ja-JP" altLang="en-US" sz="1000" dirty="0"/>
              <a:t>右出題</a:t>
            </a:r>
            <a:r>
              <a:rPr kumimoji="1" lang="ja-JP" altLang="en-US" sz="1000" dirty="0" smtClean="0"/>
              <a:t>数字認識パターン</a:t>
            </a:r>
            <a:endParaRPr kumimoji="1" lang="ja-JP" altLang="en-US" sz="1000" dirty="0"/>
          </a:p>
        </p:txBody>
      </p:sp>
      <p:sp>
        <p:nvSpPr>
          <p:cNvPr id="920" name="テキスト ボックス 919">
            <a:extLst>
              <a:ext uri="{FF2B5EF4-FFF2-40B4-BE49-F238E27FC236}">
                <a16:creationId xmlns:a16="http://schemas.microsoft.com/office/drawing/2014/main" id="{7F8EF1C1-5078-4547-9E6A-950902240AF4}"/>
              </a:ext>
            </a:extLst>
          </p:cNvPr>
          <p:cNvSpPr txBox="1"/>
          <p:nvPr/>
        </p:nvSpPr>
        <p:spPr>
          <a:xfrm>
            <a:off x="72487" y="5274293"/>
            <a:ext cx="6306596" cy="723275"/>
          </a:xfrm>
          <a:prstGeom prst="rect">
            <a:avLst/>
          </a:prstGeom>
          <a:noFill/>
        </p:spPr>
        <p:txBody>
          <a:bodyPr wrap="square" rtlCol="0">
            <a:spAutoFit/>
          </a:bodyPr>
          <a:lstStyle/>
          <a:p>
            <a:r>
              <a:rPr kumimoji="1" lang="ja-JP" altLang="en-US" sz="1100" u="sng" dirty="0"/>
              <a:t>学習</a:t>
            </a:r>
            <a:r>
              <a:rPr kumimoji="1" lang="ja-JP" altLang="en-US" sz="1100" u="sng" dirty="0" smtClean="0"/>
              <a:t>方法</a:t>
            </a:r>
            <a:r>
              <a:rPr kumimoji="1" lang="en-US" altLang="ja-JP" sz="1100" u="sng" dirty="0" smtClean="0"/>
              <a:t>(</a:t>
            </a:r>
            <a:r>
              <a:rPr kumimoji="1" lang="ja-JP" altLang="en-US" sz="1100" u="sng" dirty="0" smtClean="0"/>
              <a:t>要素技術</a:t>
            </a:r>
            <a:r>
              <a:rPr kumimoji="1" lang="en-US" altLang="ja-JP" sz="1100" u="sng" dirty="0" smtClean="0"/>
              <a:t>)</a:t>
            </a:r>
            <a:endParaRPr kumimoji="1" lang="ja-JP" altLang="en-US" sz="1100" u="sng" dirty="0"/>
          </a:p>
          <a:p>
            <a:r>
              <a:rPr kumimoji="1" lang="ja-JP" altLang="en-US" sz="1000" dirty="0"/>
              <a:t>数字</a:t>
            </a:r>
            <a:r>
              <a:rPr kumimoji="1" lang="ja-JP" altLang="en-US" sz="1000" dirty="0" smtClean="0"/>
              <a:t>を</a:t>
            </a:r>
            <a:r>
              <a:rPr kumimoji="1" lang="ja-JP" altLang="en-US" sz="1000" dirty="0"/>
              <a:t>判定</a:t>
            </a:r>
            <a:r>
              <a:rPr kumimoji="1" lang="ja-JP" altLang="en-US" sz="1000" dirty="0" smtClean="0"/>
              <a:t>するため実際</a:t>
            </a:r>
            <a:r>
              <a:rPr kumimoji="1" lang="ja-JP" altLang="en-US" sz="1000" dirty="0"/>
              <a:t>に</a:t>
            </a:r>
            <a:r>
              <a:rPr kumimoji="1" lang="ja-JP" altLang="en-US" sz="1000" dirty="0" smtClean="0"/>
              <a:t>走行体</a:t>
            </a:r>
            <a:r>
              <a:rPr kumimoji="1" lang="ja-JP" altLang="en-US" sz="1000" dirty="0"/>
              <a:t>を</a:t>
            </a:r>
            <a:r>
              <a:rPr kumimoji="1" lang="ja-JP" altLang="en-US" sz="1000" dirty="0" smtClean="0"/>
              <a:t>走らせ認識パターン</a:t>
            </a:r>
            <a:r>
              <a:rPr kumimoji="1" lang="ja-JP" altLang="en-US" sz="1000" dirty="0"/>
              <a:t>の教師</a:t>
            </a:r>
            <a:r>
              <a:rPr kumimoji="1" lang="ja-JP" altLang="en-US" sz="1000" dirty="0" smtClean="0"/>
              <a:t>データを作成を行い、</a:t>
            </a:r>
            <a:r>
              <a:rPr kumimoji="1" lang="ja-JP" altLang="en-US" sz="1000" dirty="0"/>
              <a:t>分類問題を解くのに広く活用されているニューラルネットワークを用いて学習を行った</a:t>
            </a:r>
            <a:r>
              <a:rPr kumimoji="1" lang="ja-JP" altLang="en-US" sz="1000" dirty="0" smtClean="0"/>
              <a:t>。物体検出などに比べ複雑性の少ない環境や左右の数字の特徴をとらえた認識ルートを走行することを考慮し、教師データ数を各数字</a:t>
            </a:r>
            <a:r>
              <a:rPr kumimoji="1" lang="en-US" altLang="ja-JP" sz="1000" dirty="0" smtClean="0"/>
              <a:t>100</a:t>
            </a:r>
            <a:r>
              <a:rPr kumimoji="1" lang="ja-JP" altLang="en-US" sz="1000" dirty="0" smtClean="0"/>
              <a:t>個とした。</a:t>
            </a:r>
            <a:endParaRPr kumimoji="1" lang="en-US" altLang="ja-JP" sz="1000" dirty="0" smtClean="0"/>
          </a:p>
        </p:txBody>
      </p:sp>
      <p:grpSp>
        <p:nvGrpSpPr>
          <p:cNvPr id="921" name="グループ化 920">
            <a:extLst>
              <a:ext uri="{FF2B5EF4-FFF2-40B4-BE49-F238E27FC236}">
                <a16:creationId xmlns:a16="http://schemas.microsoft.com/office/drawing/2014/main" id="{671F1AA7-544F-4537-BFFA-277A75D058D3}"/>
              </a:ext>
            </a:extLst>
          </p:cNvPr>
          <p:cNvGrpSpPr/>
          <p:nvPr/>
        </p:nvGrpSpPr>
        <p:grpSpPr>
          <a:xfrm>
            <a:off x="3906060" y="6047739"/>
            <a:ext cx="1495147" cy="1429260"/>
            <a:chOff x="4682807" y="7991992"/>
            <a:chExt cx="1495147" cy="1429260"/>
          </a:xfrm>
        </p:grpSpPr>
        <p:grpSp>
          <p:nvGrpSpPr>
            <p:cNvPr id="922" name="グループ化 921">
              <a:extLst>
                <a:ext uri="{FF2B5EF4-FFF2-40B4-BE49-F238E27FC236}">
                  <a16:creationId xmlns:a16="http://schemas.microsoft.com/office/drawing/2014/main" id="{AE811B2E-FB47-41CA-AE84-695439F72249}"/>
                </a:ext>
              </a:extLst>
            </p:cNvPr>
            <p:cNvGrpSpPr/>
            <p:nvPr/>
          </p:nvGrpSpPr>
          <p:grpSpPr>
            <a:xfrm>
              <a:off x="4775581" y="8902342"/>
              <a:ext cx="1219139" cy="226567"/>
              <a:chOff x="3586532" y="6454154"/>
              <a:chExt cx="1219139" cy="226567"/>
            </a:xfrm>
          </p:grpSpPr>
          <p:sp>
            <p:nvSpPr>
              <p:cNvPr id="938" name="正方形/長方形 937">
                <a:extLst>
                  <a:ext uri="{FF2B5EF4-FFF2-40B4-BE49-F238E27FC236}">
                    <a16:creationId xmlns:a16="http://schemas.microsoft.com/office/drawing/2014/main" id="{3846CEF2-1A8A-47C3-81EA-DBD9AFB48F3B}"/>
                  </a:ext>
                </a:extLst>
              </p:cNvPr>
              <p:cNvSpPr/>
              <p:nvPr/>
            </p:nvSpPr>
            <p:spPr>
              <a:xfrm>
                <a:off x="3586532" y="6454154"/>
                <a:ext cx="1219139"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939" name="テキスト ボックス 938">
                <a:extLst>
                  <a:ext uri="{FF2B5EF4-FFF2-40B4-BE49-F238E27FC236}">
                    <a16:creationId xmlns:a16="http://schemas.microsoft.com/office/drawing/2014/main" id="{21B58726-599C-4F9E-A243-06DEFBB1E984}"/>
                  </a:ext>
                </a:extLst>
              </p:cNvPr>
              <p:cNvSpPr txBox="1"/>
              <p:nvPr/>
            </p:nvSpPr>
            <p:spPr>
              <a:xfrm>
                <a:off x="3694071" y="6465277"/>
                <a:ext cx="1005403" cy="215444"/>
              </a:xfrm>
              <a:prstGeom prst="rect">
                <a:avLst/>
              </a:prstGeom>
              <a:noFill/>
            </p:spPr>
            <p:txBody>
              <a:bodyPr wrap="none" rtlCol="0">
                <a:spAutoFit/>
              </a:bodyPr>
              <a:lstStyle/>
              <a:p>
                <a:r>
                  <a:rPr kumimoji="1" lang="ja-JP" altLang="en-US" sz="800" dirty="0"/>
                  <a:t>パラメータの更新</a:t>
                </a:r>
              </a:p>
            </p:txBody>
          </p:sp>
        </p:grpSp>
        <p:grpSp>
          <p:nvGrpSpPr>
            <p:cNvPr id="923" name="グループ化 922">
              <a:extLst>
                <a:ext uri="{FF2B5EF4-FFF2-40B4-BE49-F238E27FC236}">
                  <a16:creationId xmlns:a16="http://schemas.microsoft.com/office/drawing/2014/main" id="{20CA310F-29CA-41E9-A661-D689DBCF9851}"/>
                </a:ext>
              </a:extLst>
            </p:cNvPr>
            <p:cNvGrpSpPr/>
            <p:nvPr/>
          </p:nvGrpSpPr>
          <p:grpSpPr>
            <a:xfrm>
              <a:off x="4682858" y="8566484"/>
              <a:ext cx="1465518" cy="338554"/>
              <a:chOff x="3427237" y="4883621"/>
              <a:chExt cx="1465518" cy="338554"/>
            </a:xfrm>
          </p:grpSpPr>
          <p:sp>
            <p:nvSpPr>
              <p:cNvPr id="936" name="正方形/長方形 935">
                <a:extLst>
                  <a:ext uri="{FF2B5EF4-FFF2-40B4-BE49-F238E27FC236}">
                    <a16:creationId xmlns:a16="http://schemas.microsoft.com/office/drawing/2014/main" id="{6D954528-85A9-4930-BE9F-EE3C892AFD78}"/>
                  </a:ext>
                </a:extLst>
              </p:cNvPr>
              <p:cNvSpPr/>
              <p:nvPr/>
            </p:nvSpPr>
            <p:spPr>
              <a:xfrm>
                <a:off x="3427237" y="4913725"/>
                <a:ext cx="1405399"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937" name="テキスト ボックス 936">
                <a:extLst>
                  <a:ext uri="{FF2B5EF4-FFF2-40B4-BE49-F238E27FC236}">
                    <a16:creationId xmlns:a16="http://schemas.microsoft.com/office/drawing/2014/main" id="{6291DCC7-4835-404F-9E2B-0939298E5B16}"/>
                  </a:ext>
                </a:extLst>
              </p:cNvPr>
              <p:cNvSpPr txBox="1"/>
              <p:nvPr/>
            </p:nvSpPr>
            <p:spPr>
              <a:xfrm>
                <a:off x="3431213" y="4883621"/>
                <a:ext cx="1461542" cy="338554"/>
              </a:xfrm>
              <a:prstGeom prst="rect">
                <a:avLst/>
              </a:prstGeom>
              <a:noFill/>
            </p:spPr>
            <p:txBody>
              <a:bodyPr wrap="square" rtlCol="0">
                <a:spAutoFit/>
              </a:bodyPr>
              <a:lstStyle/>
              <a:p>
                <a:r>
                  <a:rPr kumimoji="1" lang="ja-JP" altLang="en-US" sz="800" dirty="0"/>
                  <a:t>各重みパラメータの勾配を求める</a:t>
                </a:r>
                <a:endParaRPr kumimoji="1" lang="en-US" altLang="ja-JP" sz="800" dirty="0"/>
              </a:p>
            </p:txBody>
          </p:sp>
        </p:grpSp>
        <p:sp>
          <p:nvSpPr>
            <p:cNvPr id="924" name="片側の 2 つの角を丸めた四角形 159">
              <a:extLst>
                <a:ext uri="{FF2B5EF4-FFF2-40B4-BE49-F238E27FC236}">
                  <a16:creationId xmlns:a16="http://schemas.microsoft.com/office/drawing/2014/main" id="{6D7C5989-A201-4B71-8577-C1F5F588CDBE}"/>
                </a:ext>
              </a:extLst>
            </p:cNvPr>
            <p:cNvSpPr/>
            <p:nvPr/>
          </p:nvSpPr>
          <p:spPr>
            <a:xfrm>
              <a:off x="4755675" y="7991992"/>
              <a:ext cx="1260000" cy="205640"/>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solidFill>
                  <a:schemeClr val="tx1"/>
                </a:solidFill>
              </a:endParaRPr>
            </a:p>
          </p:txBody>
        </p:sp>
        <p:sp>
          <p:nvSpPr>
            <p:cNvPr id="925" name="片側の 2 つの角を丸めた四角形 160">
              <a:extLst>
                <a:ext uri="{FF2B5EF4-FFF2-40B4-BE49-F238E27FC236}">
                  <a16:creationId xmlns:a16="http://schemas.microsoft.com/office/drawing/2014/main" id="{528409DA-BD60-4619-8E7E-2A14CE5F7A40}"/>
                </a:ext>
              </a:extLst>
            </p:cNvPr>
            <p:cNvSpPr/>
            <p:nvPr/>
          </p:nvSpPr>
          <p:spPr>
            <a:xfrm rot="10800000">
              <a:off x="4755675" y="9215612"/>
              <a:ext cx="1260000" cy="205640"/>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6" name="カギ線コネクタ 199">
              <a:extLst>
                <a:ext uri="{FF2B5EF4-FFF2-40B4-BE49-F238E27FC236}">
                  <a16:creationId xmlns:a16="http://schemas.microsoft.com/office/drawing/2014/main" id="{9D2D1BB0-B38C-422B-8D66-DAA46A4301A1}"/>
                </a:ext>
              </a:extLst>
            </p:cNvPr>
            <p:cNvCxnSpPr>
              <a:cxnSpLocks/>
              <a:stCxn id="925" idx="0"/>
              <a:endCxn id="924" idx="2"/>
            </p:cNvCxnSpPr>
            <p:nvPr/>
          </p:nvCxnSpPr>
          <p:spPr>
            <a:xfrm rot="10800000">
              <a:off x="4755675" y="8094812"/>
              <a:ext cx="12700" cy="1223620"/>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7" name="直線コネクタ 926">
              <a:extLst>
                <a:ext uri="{FF2B5EF4-FFF2-40B4-BE49-F238E27FC236}">
                  <a16:creationId xmlns:a16="http://schemas.microsoft.com/office/drawing/2014/main" id="{5113685E-1868-48CF-8248-64233E644F28}"/>
                </a:ext>
              </a:extLst>
            </p:cNvPr>
            <p:cNvCxnSpPr>
              <a:cxnSpLocks/>
              <a:stCxn id="936" idx="2"/>
              <a:endCxn id="938" idx="0"/>
            </p:cNvCxnSpPr>
            <p:nvPr/>
          </p:nvCxnSpPr>
          <p:spPr>
            <a:xfrm flipH="1">
              <a:off x="5385151" y="8821110"/>
              <a:ext cx="407" cy="81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8" name="直線コネクタ 927">
              <a:extLst>
                <a:ext uri="{FF2B5EF4-FFF2-40B4-BE49-F238E27FC236}">
                  <a16:creationId xmlns:a16="http://schemas.microsoft.com/office/drawing/2014/main" id="{A5B57818-EE61-4738-BBED-70441D15BD6E}"/>
                </a:ext>
              </a:extLst>
            </p:cNvPr>
            <p:cNvCxnSpPr>
              <a:stCxn id="938" idx="2"/>
              <a:endCxn id="925" idx="1"/>
            </p:cNvCxnSpPr>
            <p:nvPr/>
          </p:nvCxnSpPr>
          <p:spPr>
            <a:xfrm>
              <a:off x="5385151" y="9126864"/>
              <a:ext cx="524" cy="88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9" name="直線コネクタ 928">
              <a:extLst>
                <a:ext uri="{FF2B5EF4-FFF2-40B4-BE49-F238E27FC236}">
                  <a16:creationId xmlns:a16="http://schemas.microsoft.com/office/drawing/2014/main" id="{C8CEFA73-72C8-45DB-9CF4-41C649EF3025}"/>
                </a:ext>
              </a:extLst>
            </p:cNvPr>
            <p:cNvCxnSpPr>
              <a:stCxn id="925" idx="3"/>
              <a:endCxn id="925" idx="3"/>
            </p:cNvCxnSpPr>
            <p:nvPr/>
          </p:nvCxnSpPr>
          <p:spPr>
            <a:xfrm>
              <a:off x="5385675" y="942125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0" name="直線コネクタ 929">
              <a:extLst>
                <a:ext uri="{FF2B5EF4-FFF2-40B4-BE49-F238E27FC236}">
                  <a16:creationId xmlns:a16="http://schemas.microsoft.com/office/drawing/2014/main" id="{3B5CD287-1688-4855-8391-4A9E22A9C599}"/>
                </a:ext>
              </a:extLst>
            </p:cNvPr>
            <p:cNvCxnSpPr>
              <a:cxnSpLocks/>
              <a:stCxn id="936" idx="0"/>
              <a:endCxn id="934" idx="2"/>
            </p:cNvCxnSpPr>
            <p:nvPr/>
          </p:nvCxnSpPr>
          <p:spPr>
            <a:xfrm flipH="1" flipV="1">
              <a:off x="5385507" y="8497908"/>
              <a:ext cx="51" cy="98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1" name="グループ化 930">
              <a:extLst>
                <a:ext uri="{FF2B5EF4-FFF2-40B4-BE49-F238E27FC236}">
                  <a16:creationId xmlns:a16="http://schemas.microsoft.com/office/drawing/2014/main" id="{3D0FF06A-F1C3-452E-8EE9-45F4E62CB931}"/>
                </a:ext>
              </a:extLst>
            </p:cNvPr>
            <p:cNvGrpSpPr/>
            <p:nvPr/>
          </p:nvGrpSpPr>
          <p:grpSpPr>
            <a:xfrm>
              <a:off x="4682807" y="8228314"/>
              <a:ext cx="1495147" cy="338554"/>
              <a:chOff x="3426508" y="4885651"/>
              <a:chExt cx="1495147" cy="338554"/>
            </a:xfrm>
          </p:grpSpPr>
          <p:sp>
            <p:nvSpPr>
              <p:cNvPr id="934" name="正方形/長方形 933">
                <a:extLst>
                  <a:ext uri="{FF2B5EF4-FFF2-40B4-BE49-F238E27FC236}">
                    <a16:creationId xmlns:a16="http://schemas.microsoft.com/office/drawing/2014/main" id="{80FFB2FD-42F2-4535-97DD-C3B8593A43A5}"/>
                  </a:ext>
                </a:extLst>
              </p:cNvPr>
              <p:cNvSpPr/>
              <p:nvPr/>
            </p:nvSpPr>
            <p:spPr>
              <a:xfrm>
                <a:off x="3426508" y="4930723"/>
                <a:ext cx="1405399" cy="2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935" name="テキスト ボックス 934">
                <a:extLst>
                  <a:ext uri="{FF2B5EF4-FFF2-40B4-BE49-F238E27FC236}">
                    <a16:creationId xmlns:a16="http://schemas.microsoft.com/office/drawing/2014/main" id="{1E1DB7F1-B11B-4F73-97CE-12DEE866F4FD}"/>
                  </a:ext>
                </a:extLst>
              </p:cNvPr>
              <p:cNvSpPr txBox="1"/>
              <p:nvPr/>
            </p:nvSpPr>
            <p:spPr>
              <a:xfrm>
                <a:off x="3466143" y="4885651"/>
                <a:ext cx="1455512" cy="338554"/>
              </a:xfrm>
              <a:prstGeom prst="rect">
                <a:avLst/>
              </a:prstGeom>
              <a:noFill/>
            </p:spPr>
            <p:txBody>
              <a:bodyPr wrap="square" rtlCol="0">
                <a:spAutoFit/>
              </a:bodyPr>
              <a:lstStyle/>
              <a:p>
                <a:r>
                  <a:rPr kumimoji="1" lang="ja-JP" altLang="en-US" sz="800" dirty="0"/>
                  <a:t>教師データからランダムに一部のデータを選び出す</a:t>
                </a:r>
                <a:endParaRPr kumimoji="1" lang="en-US" altLang="ja-JP" sz="800" dirty="0"/>
              </a:p>
            </p:txBody>
          </p:sp>
        </p:grpSp>
        <p:cxnSp>
          <p:nvCxnSpPr>
            <p:cNvPr id="932" name="直線コネクタ 931">
              <a:extLst>
                <a:ext uri="{FF2B5EF4-FFF2-40B4-BE49-F238E27FC236}">
                  <a16:creationId xmlns:a16="http://schemas.microsoft.com/office/drawing/2014/main" id="{D25EBC35-233D-4802-A0E4-F0F66CD08CBE}"/>
                </a:ext>
              </a:extLst>
            </p:cNvPr>
            <p:cNvCxnSpPr>
              <a:stCxn id="934" idx="0"/>
              <a:endCxn id="924" idx="1"/>
            </p:cNvCxnSpPr>
            <p:nvPr/>
          </p:nvCxnSpPr>
          <p:spPr>
            <a:xfrm flipV="1">
              <a:off x="5385507" y="8197632"/>
              <a:ext cx="168" cy="75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3" name="テキスト ボックス 932">
              <a:extLst>
                <a:ext uri="{FF2B5EF4-FFF2-40B4-BE49-F238E27FC236}">
                  <a16:creationId xmlns:a16="http://schemas.microsoft.com/office/drawing/2014/main" id="{835EE50E-1DAA-4597-924E-F0321239F126}"/>
                </a:ext>
              </a:extLst>
            </p:cNvPr>
            <p:cNvSpPr txBox="1"/>
            <p:nvPr/>
          </p:nvSpPr>
          <p:spPr>
            <a:xfrm>
              <a:off x="4689476" y="8011944"/>
              <a:ext cx="1410162" cy="215444"/>
            </a:xfrm>
            <a:prstGeom prst="rect">
              <a:avLst/>
            </a:prstGeom>
            <a:noFill/>
          </p:spPr>
          <p:txBody>
            <a:bodyPr wrap="square" rtlCol="0">
              <a:spAutoFit/>
            </a:bodyPr>
            <a:lstStyle/>
            <a:p>
              <a:r>
                <a:rPr kumimoji="1" lang="ja-JP" altLang="en-US" sz="800" dirty="0"/>
                <a:t>教師データ数だけ繰り返す</a:t>
              </a:r>
              <a:endParaRPr kumimoji="1" lang="en-US" altLang="ja-JP" sz="800" dirty="0"/>
            </a:p>
          </p:txBody>
        </p:sp>
      </p:grpSp>
      <p:pic>
        <p:nvPicPr>
          <p:cNvPr id="940" name="図 939"/>
          <p:cNvPicPr>
            <a:picLocks noChangeAspect="1"/>
          </p:cNvPicPr>
          <p:nvPr/>
        </p:nvPicPr>
        <p:blipFill rotWithShape="1">
          <a:blip r:embed="rId10"/>
          <a:srcRect b="60937"/>
          <a:stretch/>
        </p:blipFill>
        <p:spPr>
          <a:xfrm>
            <a:off x="3876687" y="3965685"/>
            <a:ext cx="2190860" cy="1457106"/>
          </a:xfrm>
          <a:prstGeom prst="rect">
            <a:avLst/>
          </a:prstGeom>
        </p:spPr>
      </p:pic>
      <p:cxnSp>
        <p:nvCxnSpPr>
          <p:cNvPr id="941" name="直線コネクタ 940"/>
          <p:cNvCxnSpPr/>
          <p:nvPr/>
        </p:nvCxnSpPr>
        <p:spPr bwMode="auto">
          <a:xfrm flipH="1">
            <a:off x="5730233" y="4335626"/>
            <a:ext cx="337314" cy="1"/>
          </a:xfrm>
          <a:prstGeom prst="line">
            <a:avLst/>
          </a:prstGeom>
          <a:noFill/>
          <a:ln w="57150" cap="flat" cmpd="sng" algn="ctr">
            <a:solidFill>
              <a:schemeClr val="tx1"/>
            </a:solidFill>
            <a:prstDash val="solid"/>
            <a:round/>
            <a:headEnd type="none" w="med" len="med"/>
            <a:tailEnd type="none" w="med" len="med"/>
          </a:ln>
          <a:effectLst/>
        </p:spPr>
      </p:cxnSp>
      <p:cxnSp>
        <p:nvCxnSpPr>
          <p:cNvPr id="942" name="直線コネクタ 941"/>
          <p:cNvCxnSpPr>
            <a:endCxn id="950" idx="2"/>
          </p:cNvCxnSpPr>
          <p:nvPr/>
        </p:nvCxnSpPr>
        <p:spPr bwMode="auto">
          <a:xfrm flipH="1">
            <a:off x="5138909" y="4381658"/>
            <a:ext cx="501113" cy="567066"/>
          </a:xfrm>
          <a:prstGeom prst="line">
            <a:avLst/>
          </a:prstGeom>
          <a:noFill/>
          <a:ln w="57150" cap="flat" cmpd="sng" algn="ctr">
            <a:solidFill>
              <a:srgbClr val="0000FF"/>
            </a:solidFill>
            <a:prstDash val="solid"/>
            <a:round/>
            <a:headEnd type="none" w="med" len="med"/>
            <a:tailEnd type="none" w="med" len="med"/>
          </a:ln>
          <a:effectLst/>
        </p:spPr>
      </p:cxnSp>
      <p:cxnSp>
        <p:nvCxnSpPr>
          <p:cNvPr id="943" name="直線コネクタ 942"/>
          <p:cNvCxnSpPr/>
          <p:nvPr/>
        </p:nvCxnSpPr>
        <p:spPr bwMode="auto">
          <a:xfrm>
            <a:off x="5192868" y="5057086"/>
            <a:ext cx="144000" cy="0"/>
          </a:xfrm>
          <a:prstGeom prst="line">
            <a:avLst/>
          </a:prstGeom>
          <a:noFill/>
          <a:ln w="57150" cap="flat" cmpd="sng" algn="ctr">
            <a:solidFill>
              <a:schemeClr val="tx1"/>
            </a:solidFill>
            <a:prstDash val="solid"/>
            <a:round/>
            <a:headEnd type="none" w="med" len="med"/>
            <a:tailEnd type="none" w="med" len="med"/>
          </a:ln>
          <a:effectLst/>
        </p:spPr>
      </p:cxnSp>
      <p:cxnSp>
        <p:nvCxnSpPr>
          <p:cNvPr id="944" name="直線コネクタ 943"/>
          <p:cNvCxnSpPr>
            <a:endCxn id="947" idx="2"/>
          </p:cNvCxnSpPr>
          <p:nvPr/>
        </p:nvCxnSpPr>
        <p:spPr bwMode="auto">
          <a:xfrm flipV="1">
            <a:off x="5387135" y="4353278"/>
            <a:ext cx="0" cy="648000"/>
          </a:xfrm>
          <a:prstGeom prst="line">
            <a:avLst/>
          </a:prstGeom>
          <a:noFill/>
          <a:ln w="57150" cap="flat" cmpd="sng" algn="ctr">
            <a:solidFill>
              <a:srgbClr val="0000FF"/>
            </a:solidFill>
            <a:prstDash val="solid"/>
            <a:round/>
            <a:headEnd type="none" w="med" len="med"/>
            <a:tailEnd type="none" w="med" len="med"/>
          </a:ln>
          <a:effectLst/>
        </p:spPr>
      </p:cxnSp>
      <p:cxnSp>
        <p:nvCxnSpPr>
          <p:cNvPr id="945" name="直線コネクタ 944"/>
          <p:cNvCxnSpPr/>
          <p:nvPr/>
        </p:nvCxnSpPr>
        <p:spPr bwMode="auto">
          <a:xfrm flipH="1">
            <a:off x="4838085" y="4222567"/>
            <a:ext cx="432000" cy="0"/>
          </a:xfrm>
          <a:prstGeom prst="line">
            <a:avLst/>
          </a:prstGeom>
          <a:noFill/>
          <a:ln w="57150" cap="flat" cmpd="sng" algn="ctr">
            <a:solidFill>
              <a:schemeClr val="tx1"/>
            </a:solidFill>
            <a:prstDash val="solid"/>
            <a:round/>
            <a:headEnd type="none" w="med" len="med"/>
            <a:tailEnd type="none" w="med" len="med"/>
          </a:ln>
          <a:effectLst/>
        </p:spPr>
      </p:cxnSp>
      <p:cxnSp>
        <p:nvCxnSpPr>
          <p:cNvPr id="946" name="直線コネクタ 945"/>
          <p:cNvCxnSpPr/>
          <p:nvPr/>
        </p:nvCxnSpPr>
        <p:spPr bwMode="auto">
          <a:xfrm flipH="1">
            <a:off x="4317688" y="4278402"/>
            <a:ext cx="419657" cy="774874"/>
          </a:xfrm>
          <a:prstGeom prst="line">
            <a:avLst/>
          </a:prstGeom>
          <a:noFill/>
          <a:ln w="57150" cap="flat" cmpd="sng" algn="ctr">
            <a:solidFill>
              <a:srgbClr val="FF0000"/>
            </a:solidFill>
            <a:prstDash val="solid"/>
            <a:round/>
            <a:headEnd type="none" w="sm" len="sm"/>
            <a:tailEnd type="triangle" w="sm" len="sm"/>
          </a:ln>
          <a:effectLst/>
        </p:spPr>
      </p:cxnSp>
      <p:sp>
        <p:nvSpPr>
          <p:cNvPr id="947" name="円弧 946"/>
          <p:cNvSpPr/>
          <p:nvPr/>
        </p:nvSpPr>
        <p:spPr bwMode="auto">
          <a:xfrm>
            <a:off x="5125714" y="4222567"/>
            <a:ext cx="261421" cy="261421"/>
          </a:xfrm>
          <a:prstGeom prst="arc">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endParaRPr>
          </a:p>
        </p:txBody>
      </p:sp>
      <p:sp>
        <p:nvSpPr>
          <p:cNvPr id="948" name="円弧 947"/>
          <p:cNvSpPr/>
          <p:nvPr/>
        </p:nvSpPr>
        <p:spPr bwMode="auto">
          <a:xfrm rot="17100000">
            <a:off x="4715047" y="4221492"/>
            <a:ext cx="263426" cy="263426"/>
          </a:xfrm>
          <a:prstGeom prst="arc">
            <a:avLst>
              <a:gd name="adj1" fmla="val 17143437"/>
              <a:gd name="adj2" fmla="val 20671871"/>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endParaRPr>
          </a:p>
        </p:txBody>
      </p:sp>
      <p:sp>
        <p:nvSpPr>
          <p:cNvPr id="949" name="円弧 948"/>
          <p:cNvSpPr/>
          <p:nvPr/>
        </p:nvSpPr>
        <p:spPr bwMode="auto">
          <a:xfrm rot="16200000">
            <a:off x="5599485" y="4345786"/>
            <a:ext cx="261421" cy="261421"/>
          </a:xfrm>
          <a:prstGeom prst="arc">
            <a:avLst>
              <a:gd name="adj1" fmla="val 18922061"/>
              <a:gd name="adj2" fmla="val 0"/>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endParaRPr>
          </a:p>
        </p:txBody>
      </p:sp>
      <p:sp>
        <p:nvSpPr>
          <p:cNvPr id="950" name="円弧 949"/>
          <p:cNvSpPr/>
          <p:nvPr/>
        </p:nvSpPr>
        <p:spPr bwMode="auto">
          <a:xfrm rot="9900000">
            <a:off x="5122544" y="4927326"/>
            <a:ext cx="128455" cy="128455"/>
          </a:xfrm>
          <a:prstGeom prst="arc">
            <a:avLst>
              <a:gd name="adj1" fmla="val 16469111"/>
              <a:gd name="adj2" fmla="val 3409388"/>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endParaRPr>
          </a:p>
        </p:txBody>
      </p:sp>
      <p:sp>
        <p:nvSpPr>
          <p:cNvPr id="951" name="円弧 950"/>
          <p:cNvSpPr/>
          <p:nvPr/>
        </p:nvSpPr>
        <p:spPr bwMode="auto">
          <a:xfrm rot="5400000">
            <a:off x="5259644" y="4927992"/>
            <a:ext cx="128455" cy="128455"/>
          </a:xfrm>
          <a:prstGeom prst="arc">
            <a:avLst>
              <a:gd name="adj1" fmla="val 16077162"/>
              <a:gd name="adj2" fmla="val 21489072"/>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1" lang="ja-JP" altLang="en-US" sz="2600" b="0" i="0" u="none" strike="noStrike" cap="none" normalizeH="0" baseline="0" smtClean="0">
              <a:ln>
                <a:noFill/>
              </a:ln>
              <a:solidFill>
                <a:schemeClr val="tx2"/>
              </a:solidFill>
              <a:effectLst/>
              <a:latin typeface="HGPｺﾞｼｯｸE" pitchFamily="50" charset="-128"/>
              <a:ea typeface="HGPｺﾞｼｯｸE" pitchFamily="50" charset="-128"/>
            </a:endParaRPr>
          </a:p>
        </p:txBody>
      </p:sp>
      <p:grpSp>
        <p:nvGrpSpPr>
          <p:cNvPr id="952" name="グループ化 951"/>
          <p:cNvGrpSpPr/>
          <p:nvPr/>
        </p:nvGrpSpPr>
        <p:grpSpPr>
          <a:xfrm>
            <a:off x="119967" y="4223249"/>
            <a:ext cx="785455" cy="1119309"/>
            <a:chOff x="7897808" y="5188205"/>
            <a:chExt cx="750626" cy="1069676"/>
          </a:xfrm>
        </p:grpSpPr>
        <p:grpSp>
          <p:nvGrpSpPr>
            <p:cNvPr id="953" name="グループ化 952"/>
            <p:cNvGrpSpPr/>
            <p:nvPr/>
          </p:nvGrpSpPr>
          <p:grpSpPr>
            <a:xfrm>
              <a:off x="7897808" y="5188205"/>
              <a:ext cx="750626" cy="1069676"/>
              <a:chOff x="5309341" y="4340991"/>
              <a:chExt cx="750626" cy="1069676"/>
            </a:xfrm>
          </p:grpSpPr>
          <p:pic>
            <p:nvPicPr>
              <p:cNvPr id="958" name="図 957"/>
              <p:cNvPicPr>
                <a:picLocks noChangeAspect="1"/>
              </p:cNvPicPr>
              <p:nvPr/>
            </p:nvPicPr>
            <p:blipFill rotWithShape="1">
              <a:blip r:embed="rId11">
                <a:lum bright="70000" contrast="-70000"/>
              </a:blip>
              <a:srcRect l="69851" t="71118" r="28097" b="19747"/>
              <a:stretch/>
            </p:blipFill>
            <p:spPr>
              <a:xfrm>
                <a:off x="5309341" y="4340991"/>
                <a:ext cx="750626" cy="1044084"/>
              </a:xfrm>
              <a:prstGeom prst="rect">
                <a:avLst/>
              </a:prstGeom>
            </p:spPr>
          </p:pic>
          <p:pic>
            <p:nvPicPr>
              <p:cNvPr id="959" name="図 958"/>
              <p:cNvPicPr>
                <a:picLocks noChangeAspect="1"/>
              </p:cNvPicPr>
              <p:nvPr/>
            </p:nvPicPr>
            <p:blipFill rotWithShape="1">
              <a:blip r:embed="rId12">
                <a:lum bright="70000" contrast="-70000"/>
                <a:extLst>
                  <a:ext uri="{BEBA8EAE-BF5A-486C-A8C5-ECC9F3942E4B}">
                    <a14:imgProps xmlns:a14="http://schemas.microsoft.com/office/drawing/2010/main">
                      <a14:imgLayer r:embed="rId13">
                        <a14:imgEffect>
                          <a14:backgroundRemoval t="25167" b="29000" l="70026" r="71693"/>
                        </a14:imgEffect>
                      </a14:imgLayer>
                    </a14:imgProps>
                  </a:ext>
                </a:extLst>
              </a:blip>
              <a:srcRect l="71173" t="20637" r="28097" b="70041"/>
              <a:stretch/>
            </p:blipFill>
            <p:spPr>
              <a:xfrm rot="10800000">
                <a:off x="5719685" y="4345192"/>
                <a:ext cx="267113" cy="1065475"/>
              </a:xfrm>
              <a:prstGeom prst="rect">
                <a:avLst/>
              </a:prstGeom>
            </p:spPr>
          </p:pic>
        </p:grpSp>
        <p:pic>
          <p:nvPicPr>
            <p:cNvPr id="954" name="図 953"/>
            <p:cNvPicPr>
              <a:picLocks noChangeAspect="1"/>
            </p:cNvPicPr>
            <p:nvPr/>
          </p:nvPicPr>
          <p:blipFill rotWithShape="1">
            <a:blip r:embed="rId14">
              <a:extLst>
                <a:ext uri="{BEBA8EAE-BF5A-486C-A8C5-ECC9F3942E4B}">
                  <a14:imgProps xmlns:a14="http://schemas.microsoft.com/office/drawing/2010/main">
                    <a14:imgLayer r:embed="rId13">
                      <a14:imgEffect>
                        <a14:backgroundRemoval t="11750" b="13000" l="70026" r="71693">
                          <a14:backgroundMark x1="70417" y1="13333" x2="70417" y2="13333"/>
                          <a14:backgroundMark x1="71510" y1="14250" x2="71510" y2="14250"/>
                        </a14:backgroundRemoval>
                      </a14:imgEffect>
                    </a14:imgLayer>
                  </a14:imgProps>
                </a:ext>
              </a:extLst>
            </a:blip>
            <a:srcRect l="69851" t="10925" r="28097" b="86708"/>
            <a:stretch/>
          </p:blipFill>
          <p:spPr>
            <a:xfrm>
              <a:off x="7918445" y="5231244"/>
              <a:ext cx="724145" cy="260949"/>
            </a:xfrm>
            <a:prstGeom prst="rect">
              <a:avLst/>
            </a:prstGeom>
          </p:spPr>
        </p:pic>
        <p:pic>
          <p:nvPicPr>
            <p:cNvPr id="955" name="図 954"/>
            <p:cNvPicPr>
              <a:picLocks noChangeAspect="1"/>
            </p:cNvPicPr>
            <p:nvPr/>
          </p:nvPicPr>
          <p:blipFill rotWithShape="1">
            <a:blip r:embed="rId12">
              <a:extLst>
                <a:ext uri="{BEBA8EAE-BF5A-486C-A8C5-ECC9F3942E4B}">
                  <a14:imgProps xmlns:a14="http://schemas.microsoft.com/office/drawing/2010/main">
                    <a14:imgLayer r:embed="rId13">
                      <a14:imgEffect>
                        <a14:backgroundRemoval t="25167" b="29000" l="70026" r="71693"/>
                      </a14:imgEffect>
                    </a14:imgLayer>
                  </a14:imgProps>
                </a:ext>
              </a:extLst>
            </a:blip>
            <a:srcRect l="71076" t="25101" r="28097" b="71315"/>
            <a:stretch/>
          </p:blipFill>
          <p:spPr>
            <a:xfrm>
              <a:off x="7938057" y="5682692"/>
              <a:ext cx="302523" cy="409575"/>
            </a:xfrm>
            <a:prstGeom prst="rect">
              <a:avLst/>
            </a:prstGeom>
          </p:spPr>
        </p:pic>
        <p:pic>
          <p:nvPicPr>
            <p:cNvPr id="956" name="図 955"/>
            <p:cNvPicPr>
              <a:picLocks noChangeAspect="1"/>
            </p:cNvPicPr>
            <p:nvPr/>
          </p:nvPicPr>
          <p:blipFill rotWithShape="1">
            <a:blip r:embed="rId12">
              <a:extLst>
                <a:ext uri="{BEBA8EAE-BF5A-486C-A8C5-ECC9F3942E4B}">
                  <a14:imgProps xmlns:a14="http://schemas.microsoft.com/office/drawing/2010/main">
                    <a14:imgLayer r:embed="rId13">
                      <a14:imgEffect>
                        <a14:backgroundRemoval t="25167" b="29000" l="70026" r="71693"/>
                      </a14:imgEffect>
                    </a14:imgLayer>
                  </a14:imgProps>
                </a:ext>
              </a:extLst>
            </a:blip>
            <a:srcRect l="71076" t="25101" r="28097" b="71315"/>
            <a:stretch/>
          </p:blipFill>
          <p:spPr>
            <a:xfrm>
              <a:off x="8343554" y="5337073"/>
              <a:ext cx="302523" cy="409575"/>
            </a:xfrm>
            <a:prstGeom prst="rect">
              <a:avLst/>
            </a:prstGeom>
          </p:spPr>
        </p:pic>
        <p:pic>
          <p:nvPicPr>
            <p:cNvPr id="957" name="図 956"/>
            <p:cNvPicPr>
              <a:picLocks noChangeAspect="1"/>
            </p:cNvPicPr>
            <p:nvPr/>
          </p:nvPicPr>
          <p:blipFill rotWithShape="1">
            <a:blip r:embed="rId14">
              <a:extLst>
                <a:ext uri="{BEBA8EAE-BF5A-486C-A8C5-ECC9F3942E4B}">
                  <a14:imgProps xmlns:a14="http://schemas.microsoft.com/office/drawing/2010/main">
                    <a14:imgLayer r:embed="rId13">
                      <a14:imgEffect>
                        <a14:backgroundRemoval t="11750" b="13000" l="70026" r="71693">
                          <a14:backgroundMark x1="70417" y1="13333" x2="70417" y2="13333"/>
                          <a14:backgroundMark x1="71510" y1="14250" x2="71510" y2="14250"/>
                        </a14:backgroundRemoval>
                      </a14:imgEffect>
                    </a14:imgLayer>
                  </a14:imgProps>
                </a:ext>
              </a:extLst>
            </a:blip>
            <a:srcRect l="69851" t="10925" r="28097" b="86708"/>
            <a:stretch/>
          </p:blipFill>
          <p:spPr>
            <a:xfrm>
              <a:off x="7899396" y="5579581"/>
              <a:ext cx="724145" cy="260949"/>
            </a:xfrm>
            <a:prstGeom prst="rect">
              <a:avLst/>
            </a:prstGeom>
          </p:spPr>
        </p:pic>
      </p:grpSp>
      <p:sp>
        <p:nvSpPr>
          <p:cNvPr id="960" name="テキスト ボックス 959"/>
          <p:cNvSpPr txBox="1"/>
          <p:nvPr/>
        </p:nvSpPr>
        <p:spPr>
          <a:xfrm>
            <a:off x="3603102" y="5083380"/>
            <a:ext cx="1210588" cy="246221"/>
          </a:xfrm>
          <a:prstGeom prst="rect">
            <a:avLst/>
          </a:prstGeom>
          <a:solidFill>
            <a:schemeClr val="bg1"/>
          </a:solidFill>
          <a:ln>
            <a:solidFill>
              <a:srgbClr val="FF0000"/>
            </a:solidFill>
          </a:ln>
        </p:spPr>
        <p:txBody>
          <a:bodyPr wrap="none" rtlCol="0">
            <a:spAutoFit/>
          </a:bodyPr>
          <a:lstStyle/>
          <a:p>
            <a:r>
              <a:rPr kumimoji="1" lang="ja-JP" altLang="en-US" sz="1000" dirty="0" smtClean="0"/>
              <a:t>左出題数字ルート</a:t>
            </a:r>
            <a:endParaRPr kumimoji="1" lang="ja-JP" altLang="en-US" sz="1000" dirty="0"/>
          </a:p>
        </p:txBody>
      </p:sp>
      <p:sp>
        <p:nvSpPr>
          <p:cNvPr id="961" name="テキスト ボックス 960"/>
          <p:cNvSpPr txBox="1"/>
          <p:nvPr/>
        </p:nvSpPr>
        <p:spPr>
          <a:xfrm>
            <a:off x="4927555" y="5081339"/>
            <a:ext cx="1210588" cy="246221"/>
          </a:xfrm>
          <a:prstGeom prst="rect">
            <a:avLst/>
          </a:prstGeom>
          <a:solidFill>
            <a:schemeClr val="bg1"/>
          </a:solidFill>
          <a:ln>
            <a:solidFill>
              <a:srgbClr val="0070C0"/>
            </a:solidFill>
          </a:ln>
        </p:spPr>
        <p:txBody>
          <a:bodyPr wrap="none" rtlCol="0">
            <a:spAutoFit/>
          </a:bodyPr>
          <a:lstStyle/>
          <a:p>
            <a:r>
              <a:rPr kumimoji="1" lang="ja-JP" altLang="en-US" sz="1000" dirty="0" smtClean="0"/>
              <a:t>右出題数字ルート</a:t>
            </a:r>
            <a:endParaRPr kumimoji="1" lang="en-US" altLang="ja-JP" sz="1000" dirty="0" smtClean="0"/>
          </a:p>
        </p:txBody>
      </p:sp>
      <p:sp>
        <p:nvSpPr>
          <p:cNvPr id="962" name="テキスト ボックス 961"/>
          <p:cNvSpPr txBox="1"/>
          <p:nvPr/>
        </p:nvSpPr>
        <p:spPr>
          <a:xfrm>
            <a:off x="707085" y="4487755"/>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63" name="テキスト ボックス 962"/>
          <p:cNvSpPr txBox="1"/>
          <p:nvPr/>
        </p:nvSpPr>
        <p:spPr>
          <a:xfrm>
            <a:off x="367938" y="4555296"/>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64" name="テキスト ボックス 963"/>
          <p:cNvSpPr txBox="1"/>
          <p:nvPr/>
        </p:nvSpPr>
        <p:spPr>
          <a:xfrm>
            <a:off x="386485" y="4178810"/>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65" name="テキスト ボックス 964"/>
          <p:cNvSpPr txBox="1"/>
          <p:nvPr/>
        </p:nvSpPr>
        <p:spPr>
          <a:xfrm>
            <a:off x="37264" y="4837242"/>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❹</a:t>
            </a:r>
          </a:p>
        </p:txBody>
      </p:sp>
      <p:pic>
        <p:nvPicPr>
          <p:cNvPr id="966" name="図 965"/>
          <p:cNvPicPr>
            <a:picLocks noChangeAspect="1"/>
          </p:cNvPicPr>
          <p:nvPr/>
        </p:nvPicPr>
        <p:blipFill rotWithShape="1">
          <a:blip r:embed="rId11"/>
          <a:srcRect l="69851" t="81194" r="28097" b="10150"/>
          <a:stretch/>
        </p:blipFill>
        <p:spPr>
          <a:xfrm>
            <a:off x="1116632" y="4190396"/>
            <a:ext cx="201435" cy="265505"/>
          </a:xfrm>
          <a:prstGeom prst="rect">
            <a:avLst/>
          </a:prstGeom>
        </p:spPr>
      </p:pic>
      <p:pic>
        <p:nvPicPr>
          <p:cNvPr id="967" name="図 966"/>
          <p:cNvPicPr>
            <a:picLocks noChangeAspect="1"/>
          </p:cNvPicPr>
          <p:nvPr/>
        </p:nvPicPr>
        <p:blipFill rotWithShape="1">
          <a:blip r:embed="rId11"/>
          <a:srcRect l="69851" t="71118" r="28097" b="19747"/>
          <a:stretch/>
        </p:blipFill>
        <p:spPr>
          <a:xfrm>
            <a:off x="1437024" y="4183055"/>
            <a:ext cx="201435" cy="280186"/>
          </a:xfrm>
          <a:prstGeom prst="rect">
            <a:avLst/>
          </a:prstGeom>
        </p:spPr>
      </p:pic>
      <p:pic>
        <p:nvPicPr>
          <p:cNvPr id="968" name="図 967"/>
          <p:cNvPicPr>
            <a:picLocks noChangeAspect="1"/>
          </p:cNvPicPr>
          <p:nvPr/>
        </p:nvPicPr>
        <p:blipFill rotWithShape="1">
          <a:blip r:embed="rId11"/>
          <a:srcRect l="69851" t="60905" r="28097" b="29704"/>
          <a:stretch/>
        </p:blipFill>
        <p:spPr>
          <a:xfrm>
            <a:off x="1757416" y="4179118"/>
            <a:ext cx="201435" cy="288060"/>
          </a:xfrm>
          <a:prstGeom prst="rect">
            <a:avLst/>
          </a:prstGeom>
        </p:spPr>
      </p:pic>
      <p:pic>
        <p:nvPicPr>
          <p:cNvPr id="969" name="図 968"/>
          <p:cNvPicPr>
            <a:picLocks noChangeAspect="1"/>
          </p:cNvPicPr>
          <p:nvPr/>
        </p:nvPicPr>
        <p:blipFill rotWithShape="1">
          <a:blip r:embed="rId11"/>
          <a:srcRect l="69851" t="50856" r="28097" b="39753"/>
          <a:stretch/>
        </p:blipFill>
        <p:spPr>
          <a:xfrm>
            <a:off x="2077808" y="4179118"/>
            <a:ext cx="201435" cy="288060"/>
          </a:xfrm>
          <a:prstGeom prst="rect">
            <a:avLst/>
          </a:prstGeom>
        </p:spPr>
      </p:pic>
      <p:pic>
        <p:nvPicPr>
          <p:cNvPr id="970" name="図 969"/>
          <p:cNvPicPr>
            <a:picLocks noChangeAspect="1"/>
          </p:cNvPicPr>
          <p:nvPr/>
        </p:nvPicPr>
        <p:blipFill rotWithShape="1">
          <a:blip r:embed="rId11"/>
          <a:srcRect l="69851" t="40769" r="28097" b="49840"/>
          <a:stretch/>
        </p:blipFill>
        <p:spPr>
          <a:xfrm>
            <a:off x="2398200" y="4179118"/>
            <a:ext cx="201435" cy="288060"/>
          </a:xfrm>
          <a:prstGeom prst="rect">
            <a:avLst/>
          </a:prstGeom>
        </p:spPr>
      </p:pic>
      <p:pic>
        <p:nvPicPr>
          <p:cNvPr id="971" name="図 970"/>
          <p:cNvPicPr>
            <a:picLocks noChangeAspect="1"/>
          </p:cNvPicPr>
          <p:nvPr/>
        </p:nvPicPr>
        <p:blipFill rotWithShape="1">
          <a:blip r:embed="rId11"/>
          <a:srcRect l="69851" t="20637" r="28097" b="70041"/>
          <a:stretch/>
        </p:blipFill>
        <p:spPr>
          <a:xfrm>
            <a:off x="3038983" y="4180185"/>
            <a:ext cx="201435" cy="285926"/>
          </a:xfrm>
          <a:prstGeom prst="rect">
            <a:avLst/>
          </a:prstGeom>
        </p:spPr>
      </p:pic>
      <p:pic>
        <p:nvPicPr>
          <p:cNvPr id="972" name="図 971"/>
          <p:cNvPicPr>
            <a:picLocks noChangeAspect="1"/>
          </p:cNvPicPr>
          <p:nvPr/>
        </p:nvPicPr>
        <p:blipFill rotWithShape="1">
          <a:blip r:embed="rId11"/>
          <a:srcRect l="69851" t="30751" r="28097" b="59997"/>
          <a:stretch/>
        </p:blipFill>
        <p:spPr>
          <a:xfrm>
            <a:off x="2718592" y="4181252"/>
            <a:ext cx="201434" cy="283792"/>
          </a:xfrm>
          <a:prstGeom prst="rect">
            <a:avLst/>
          </a:prstGeom>
        </p:spPr>
      </p:pic>
      <p:pic>
        <p:nvPicPr>
          <p:cNvPr id="973" name="図 972"/>
          <p:cNvPicPr>
            <a:picLocks noChangeAspect="1"/>
          </p:cNvPicPr>
          <p:nvPr/>
        </p:nvPicPr>
        <p:blipFill rotWithShape="1">
          <a:blip r:embed="rId15"/>
          <a:srcRect l="69851" t="10925" r="28097" b="80092"/>
          <a:stretch/>
        </p:blipFill>
        <p:spPr>
          <a:xfrm>
            <a:off x="3359372" y="4185389"/>
            <a:ext cx="201435" cy="275519"/>
          </a:xfrm>
          <a:prstGeom prst="rect">
            <a:avLst/>
          </a:prstGeom>
          <a:noFill/>
        </p:spPr>
      </p:pic>
      <p:sp>
        <p:nvSpPr>
          <p:cNvPr id="974" name="テキスト ボックス 973"/>
          <p:cNvSpPr txBox="1"/>
          <p:nvPr/>
        </p:nvSpPr>
        <p:spPr>
          <a:xfrm>
            <a:off x="2993244" y="4428541"/>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75" name="テキスト ボックス 974"/>
          <p:cNvSpPr txBox="1"/>
          <p:nvPr/>
        </p:nvSpPr>
        <p:spPr>
          <a:xfrm>
            <a:off x="1421261"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76" name="テキスト ボックス 975"/>
          <p:cNvSpPr txBox="1"/>
          <p:nvPr/>
        </p:nvSpPr>
        <p:spPr>
          <a:xfrm>
            <a:off x="1103286"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77" name="テキスト ボックス 976"/>
          <p:cNvSpPr txBox="1"/>
          <p:nvPr/>
        </p:nvSpPr>
        <p:spPr>
          <a:xfrm>
            <a:off x="2680413" y="4809905"/>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❹</a:t>
            </a:r>
          </a:p>
        </p:txBody>
      </p:sp>
      <p:sp>
        <p:nvSpPr>
          <p:cNvPr id="978" name="テキスト ボックス 977"/>
          <p:cNvSpPr txBox="1"/>
          <p:nvPr/>
        </p:nvSpPr>
        <p:spPr>
          <a:xfrm>
            <a:off x="2048265" y="4428541"/>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79" name="テキスト ボックス 978"/>
          <p:cNvSpPr txBox="1"/>
          <p:nvPr/>
        </p:nvSpPr>
        <p:spPr>
          <a:xfrm>
            <a:off x="2371552" y="4671316"/>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80" name="テキスト ボックス 979"/>
          <p:cNvSpPr txBox="1"/>
          <p:nvPr/>
        </p:nvSpPr>
        <p:spPr>
          <a:xfrm>
            <a:off x="1418279"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81" name="テキスト ボックス 980"/>
          <p:cNvSpPr txBox="1"/>
          <p:nvPr/>
        </p:nvSpPr>
        <p:spPr>
          <a:xfrm>
            <a:off x="1422898" y="4682746"/>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❹</a:t>
            </a:r>
          </a:p>
        </p:txBody>
      </p:sp>
      <p:sp>
        <p:nvSpPr>
          <p:cNvPr id="982" name="テキスト ボックス 981"/>
          <p:cNvSpPr txBox="1"/>
          <p:nvPr/>
        </p:nvSpPr>
        <p:spPr>
          <a:xfrm>
            <a:off x="2681219"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83" name="テキスト ボックス 982"/>
          <p:cNvSpPr txBox="1"/>
          <p:nvPr/>
        </p:nvSpPr>
        <p:spPr>
          <a:xfrm>
            <a:off x="2687111" y="4671316"/>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84" name="テキスト ボックス 983"/>
          <p:cNvSpPr txBox="1"/>
          <p:nvPr/>
        </p:nvSpPr>
        <p:spPr>
          <a:xfrm>
            <a:off x="2363258"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85" name="テキスト ボックス 984"/>
          <p:cNvSpPr txBox="1"/>
          <p:nvPr/>
        </p:nvSpPr>
        <p:spPr>
          <a:xfrm>
            <a:off x="2366231"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86" name="テキスト ボックス 985"/>
          <p:cNvSpPr txBox="1"/>
          <p:nvPr/>
        </p:nvSpPr>
        <p:spPr>
          <a:xfrm>
            <a:off x="2051241"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87" name="テキスト ボックス 986"/>
          <p:cNvSpPr txBox="1"/>
          <p:nvPr/>
        </p:nvSpPr>
        <p:spPr>
          <a:xfrm>
            <a:off x="1733272"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88" name="テキスト ボックス 987"/>
          <p:cNvSpPr txBox="1"/>
          <p:nvPr/>
        </p:nvSpPr>
        <p:spPr>
          <a:xfrm>
            <a:off x="1103286"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89" name="テキスト ボックス 988"/>
          <p:cNvSpPr txBox="1"/>
          <p:nvPr/>
        </p:nvSpPr>
        <p:spPr>
          <a:xfrm>
            <a:off x="1736251" y="4544630"/>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❸</a:t>
            </a:r>
          </a:p>
        </p:txBody>
      </p:sp>
      <p:sp>
        <p:nvSpPr>
          <p:cNvPr id="990" name="テキスト ボックス 989"/>
          <p:cNvSpPr txBox="1"/>
          <p:nvPr/>
        </p:nvSpPr>
        <p:spPr>
          <a:xfrm>
            <a:off x="2678251"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91" name="テキスト ボックス 990"/>
          <p:cNvSpPr txBox="1"/>
          <p:nvPr/>
        </p:nvSpPr>
        <p:spPr>
          <a:xfrm>
            <a:off x="3308238" y="4544214"/>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❷</a:t>
            </a:r>
          </a:p>
        </p:txBody>
      </p:sp>
      <p:sp>
        <p:nvSpPr>
          <p:cNvPr id="992" name="テキスト ボックス 991"/>
          <p:cNvSpPr txBox="1"/>
          <p:nvPr/>
        </p:nvSpPr>
        <p:spPr>
          <a:xfrm>
            <a:off x="3308238" y="4428541"/>
            <a:ext cx="312906" cy="246221"/>
          </a:xfrm>
          <a:prstGeom prst="rect">
            <a:avLst/>
          </a:prstGeom>
          <a:noFill/>
        </p:spPr>
        <p:txBody>
          <a:bodyPr wrap="none" rtlCol="0">
            <a:spAutoFit/>
          </a:bodyPr>
          <a:lstStyle/>
          <a:p>
            <a:r>
              <a:rPr lang="ja-JP" altLang="en-US" sz="1000" dirty="0">
                <a:solidFill>
                  <a:schemeClr val="tx1"/>
                </a:solidFill>
                <a:latin typeface="+mn-lt"/>
                <a:ea typeface="+mn-ea"/>
              </a:rPr>
              <a:t>❶</a:t>
            </a:r>
            <a:endParaRPr kumimoji="1" lang="ja-JP" altLang="en-US" sz="1000" dirty="0" smtClean="0">
              <a:solidFill>
                <a:schemeClr val="tx1"/>
              </a:solidFill>
              <a:latin typeface="+mn-lt"/>
              <a:ea typeface="+mn-ea"/>
            </a:endParaRPr>
          </a:p>
        </p:txBody>
      </p:sp>
      <p:sp>
        <p:nvSpPr>
          <p:cNvPr id="993" name="テキスト ボックス 992"/>
          <p:cNvSpPr txBox="1"/>
          <p:nvPr/>
        </p:nvSpPr>
        <p:spPr>
          <a:xfrm>
            <a:off x="3308238" y="4671316"/>
            <a:ext cx="312906" cy="246221"/>
          </a:xfrm>
          <a:prstGeom prst="rect">
            <a:avLst/>
          </a:prstGeom>
          <a:noFill/>
        </p:spPr>
        <p:txBody>
          <a:bodyPr wrap="none" rtlCol="0">
            <a:spAutoFit/>
          </a:bodyPr>
          <a:lstStyle/>
          <a:p>
            <a:r>
              <a:rPr kumimoji="1" lang="ja-JP" altLang="en-US" sz="1000" dirty="0" smtClean="0">
                <a:solidFill>
                  <a:schemeClr val="tx1"/>
                </a:solidFill>
                <a:latin typeface="+mn-lt"/>
                <a:ea typeface="+mn-ea"/>
              </a:rPr>
              <a:t>❹</a:t>
            </a:r>
          </a:p>
        </p:txBody>
      </p:sp>
      <p:sp>
        <p:nvSpPr>
          <p:cNvPr id="994" name="正方形/長方形 993"/>
          <p:cNvSpPr/>
          <p:nvPr/>
        </p:nvSpPr>
        <p:spPr>
          <a:xfrm>
            <a:off x="1042382" y="5047387"/>
            <a:ext cx="2376880" cy="23748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❶</a:t>
            </a:r>
            <a:r>
              <a:rPr kumimoji="1" lang="ja-JP" altLang="en-US" sz="1100" dirty="0" smtClean="0"/>
              <a:t>～</a:t>
            </a:r>
            <a:r>
              <a:rPr kumimoji="1" lang="ja-JP" altLang="en-US" sz="1100" dirty="0"/>
              <a:t>❹</a:t>
            </a:r>
            <a:r>
              <a:rPr kumimoji="1" lang="ja-JP" altLang="en-US" sz="1100" dirty="0" smtClean="0"/>
              <a:t>を通る認識ルートを考える</a:t>
            </a:r>
            <a:endParaRPr kumimoji="1" lang="ja-JP" altLang="en-US" sz="1100" dirty="0"/>
          </a:p>
        </p:txBody>
      </p:sp>
      <p:sp>
        <p:nvSpPr>
          <p:cNvPr id="995" name="テキスト ボックス 994"/>
          <p:cNvSpPr txBox="1"/>
          <p:nvPr/>
        </p:nvSpPr>
        <p:spPr>
          <a:xfrm>
            <a:off x="3403511" y="7447656"/>
            <a:ext cx="2236510" cy="400110"/>
          </a:xfrm>
          <a:prstGeom prst="rect">
            <a:avLst/>
          </a:prstGeom>
          <a:noFill/>
        </p:spPr>
        <p:txBody>
          <a:bodyPr wrap="none" rtlCol="0">
            <a:spAutoFit/>
          </a:bodyPr>
          <a:lstStyle/>
          <a:p>
            <a:r>
              <a:rPr kumimoji="1" lang="ja-JP" altLang="en-US" sz="1000" dirty="0" smtClean="0"/>
              <a:t>ニューラル</a:t>
            </a:r>
            <a:r>
              <a:rPr kumimoji="1" lang="ja-JP" altLang="en-US" sz="1000" dirty="0"/>
              <a:t>ネットワーク</a:t>
            </a:r>
            <a:r>
              <a:rPr kumimoji="1" lang="ja-JP" altLang="en-US" sz="1000" dirty="0" smtClean="0"/>
              <a:t>の学習手順</a:t>
            </a:r>
            <a:endParaRPr kumimoji="1" lang="en-US" altLang="ja-JP" sz="1000" dirty="0" smtClean="0"/>
          </a:p>
          <a:p>
            <a:pPr algn="ctr"/>
            <a:r>
              <a:rPr kumimoji="1" lang="en-US" altLang="ja-JP" sz="1000" dirty="0" smtClean="0"/>
              <a:t>(</a:t>
            </a:r>
            <a:r>
              <a:rPr kumimoji="1" lang="ja-JP" altLang="en-US" sz="1000" dirty="0" smtClean="0"/>
              <a:t>確率的勾配降下法</a:t>
            </a:r>
            <a:r>
              <a:rPr kumimoji="1" lang="en-US" altLang="ja-JP" sz="1000" dirty="0" smtClean="0"/>
              <a:t>)</a:t>
            </a:r>
            <a:endParaRPr kumimoji="1" lang="ja-JP" altLang="en-US" sz="1000" dirty="0"/>
          </a:p>
        </p:txBody>
      </p:sp>
      <p:grpSp>
        <p:nvGrpSpPr>
          <p:cNvPr id="996" name="グループ化 995"/>
          <p:cNvGrpSpPr/>
          <p:nvPr/>
        </p:nvGrpSpPr>
        <p:grpSpPr>
          <a:xfrm>
            <a:off x="3998382" y="1937525"/>
            <a:ext cx="2068986" cy="80820"/>
            <a:chOff x="4092501" y="1900290"/>
            <a:chExt cx="2068986" cy="80820"/>
          </a:xfrm>
        </p:grpSpPr>
        <p:cxnSp>
          <p:nvCxnSpPr>
            <p:cNvPr id="997" name="直線コネクタ 996">
              <a:extLst>
                <a:ext uri="{FF2B5EF4-FFF2-40B4-BE49-F238E27FC236}">
                  <a16:creationId xmlns:a16="http://schemas.microsoft.com/office/drawing/2014/main" id="{E81CE79E-DBF4-4866-B4FB-7FA3A51A22CD}"/>
                </a:ext>
              </a:extLst>
            </p:cNvPr>
            <p:cNvCxnSpPr>
              <a:cxnSpLocks/>
            </p:cNvCxnSpPr>
            <p:nvPr/>
          </p:nvCxnSpPr>
          <p:spPr>
            <a:xfrm>
              <a:off x="4092501" y="1937612"/>
              <a:ext cx="2068986" cy="0"/>
            </a:xfrm>
            <a:prstGeom prst="line">
              <a:avLst/>
            </a:prstGeom>
            <a:ln w="76200">
              <a:solidFill>
                <a:srgbClr val="FF0000"/>
              </a:solidFill>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998" name="楕円 997">
              <a:extLst>
                <a:ext uri="{FF2B5EF4-FFF2-40B4-BE49-F238E27FC236}">
                  <a16:creationId xmlns:a16="http://schemas.microsoft.com/office/drawing/2014/main" id="{56766F6C-8234-491B-97BF-13512DF25A7C}"/>
                </a:ext>
              </a:extLst>
            </p:cNvPr>
            <p:cNvSpPr/>
            <p:nvPr/>
          </p:nvSpPr>
          <p:spPr>
            <a:xfrm rot="5501902">
              <a:off x="4935785" y="1882387"/>
              <a:ext cx="76527" cy="1209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9" name="楕円 998">
              <a:extLst>
                <a:ext uri="{FF2B5EF4-FFF2-40B4-BE49-F238E27FC236}">
                  <a16:creationId xmlns:a16="http://schemas.microsoft.com/office/drawing/2014/main" id="{10A51959-EF1D-4D22-A349-AFB8B022C98E}"/>
                </a:ext>
              </a:extLst>
            </p:cNvPr>
            <p:cNvSpPr/>
            <p:nvPr/>
          </p:nvSpPr>
          <p:spPr>
            <a:xfrm rot="5501902">
              <a:off x="4355792" y="1881044"/>
              <a:ext cx="76527" cy="1209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0" name="楕円 999">
              <a:extLst>
                <a:ext uri="{FF2B5EF4-FFF2-40B4-BE49-F238E27FC236}">
                  <a16:creationId xmlns:a16="http://schemas.microsoft.com/office/drawing/2014/main" id="{119319F2-87A0-40AD-95E2-C7085B57BCF7}"/>
                </a:ext>
              </a:extLst>
            </p:cNvPr>
            <p:cNvSpPr/>
            <p:nvPr/>
          </p:nvSpPr>
          <p:spPr>
            <a:xfrm rot="5400000">
              <a:off x="5939277" y="1890867"/>
              <a:ext cx="76527" cy="953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1" name="楕円 1000">
              <a:extLst>
                <a:ext uri="{FF2B5EF4-FFF2-40B4-BE49-F238E27FC236}">
                  <a16:creationId xmlns:a16="http://schemas.microsoft.com/office/drawing/2014/main" id="{B2455689-1CF8-452F-ACC7-E89D89D7077D}"/>
                </a:ext>
              </a:extLst>
            </p:cNvPr>
            <p:cNvSpPr/>
            <p:nvPr/>
          </p:nvSpPr>
          <p:spPr>
            <a:xfrm rot="5400000">
              <a:off x="5291390" y="1890867"/>
              <a:ext cx="76527" cy="953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2" name="グループ化 1001"/>
          <p:cNvGrpSpPr/>
          <p:nvPr/>
        </p:nvGrpSpPr>
        <p:grpSpPr>
          <a:xfrm>
            <a:off x="261037" y="6088043"/>
            <a:ext cx="2014835" cy="1721165"/>
            <a:chOff x="307531" y="6256657"/>
            <a:chExt cx="2014835" cy="1721165"/>
          </a:xfrm>
        </p:grpSpPr>
        <p:sp>
          <p:nvSpPr>
            <p:cNvPr id="1003" name="角丸四角形 1002"/>
            <p:cNvSpPr/>
            <p:nvPr/>
          </p:nvSpPr>
          <p:spPr>
            <a:xfrm>
              <a:off x="307531" y="6374967"/>
              <a:ext cx="603411" cy="1347641"/>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4" name="角丸四角形 1003"/>
            <p:cNvSpPr/>
            <p:nvPr/>
          </p:nvSpPr>
          <p:spPr>
            <a:xfrm>
              <a:off x="1003427" y="6256657"/>
              <a:ext cx="603411" cy="1466287"/>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5" name="角丸四角形 1004"/>
            <p:cNvSpPr/>
            <p:nvPr/>
          </p:nvSpPr>
          <p:spPr>
            <a:xfrm>
              <a:off x="1718955" y="6374967"/>
              <a:ext cx="603411" cy="1347641"/>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6" name="グループ化 1005"/>
            <p:cNvGrpSpPr/>
            <p:nvPr/>
          </p:nvGrpSpPr>
          <p:grpSpPr>
            <a:xfrm>
              <a:off x="520909" y="6312707"/>
              <a:ext cx="1713112" cy="1340506"/>
              <a:chOff x="939611" y="6444951"/>
              <a:chExt cx="1713112" cy="1340506"/>
            </a:xfrm>
          </p:grpSpPr>
          <p:grpSp>
            <p:nvGrpSpPr>
              <p:cNvPr id="1010" name="グループ化 1009"/>
              <p:cNvGrpSpPr/>
              <p:nvPr/>
            </p:nvGrpSpPr>
            <p:grpSpPr>
              <a:xfrm>
                <a:off x="939611" y="6447472"/>
                <a:ext cx="1588288" cy="1337985"/>
                <a:chOff x="629242" y="6480951"/>
                <a:chExt cx="1588288" cy="1337985"/>
              </a:xfrm>
            </p:grpSpPr>
            <p:grpSp>
              <p:nvGrpSpPr>
                <p:cNvPr id="1013" name="グループ化 1012"/>
                <p:cNvGrpSpPr/>
                <p:nvPr/>
              </p:nvGrpSpPr>
              <p:grpSpPr>
                <a:xfrm>
                  <a:off x="629242" y="6542771"/>
                  <a:ext cx="1588288" cy="1276165"/>
                  <a:chOff x="331997" y="7945521"/>
                  <a:chExt cx="1878442" cy="1509299"/>
                </a:xfrm>
              </p:grpSpPr>
              <p:sp>
                <p:nvSpPr>
                  <p:cNvPr id="1031" name="楕円 1030"/>
                  <p:cNvSpPr/>
                  <p:nvPr/>
                </p:nvSpPr>
                <p:spPr>
                  <a:xfrm>
                    <a:off x="331997" y="8211382"/>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p:cNvSpPr/>
                  <p:nvPr/>
                </p:nvSpPr>
                <p:spPr>
                  <a:xfrm>
                    <a:off x="1183150" y="7945521"/>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p:cNvSpPr/>
                  <p:nvPr/>
                </p:nvSpPr>
                <p:spPr>
                  <a:xfrm>
                    <a:off x="331997" y="9062680"/>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p:cNvSpPr/>
                  <p:nvPr/>
                </p:nvSpPr>
                <p:spPr>
                  <a:xfrm>
                    <a:off x="331997" y="8637031"/>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楕円 1034"/>
                  <p:cNvSpPr/>
                  <p:nvPr/>
                </p:nvSpPr>
                <p:spPr>
                  <a:xfrm>
                    <a:off x="1183150" y="8389372"/>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p:cNvSpPr/>
                  <p:nvPr/>
                </p:nvSpPr>
                <p:spPr>
                  <a:xfrm>
                    <a:off x="1183150" y="8833223"/>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p:cNvSpPr/>
                  <p:nvPr/>
                </p:nvSpPr>
                <p:spPr>
                  <a:xfrm>
                    <a:off x="1183150" y="9277073"/>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楕円 1037"/>
                  <p:cNvSpPr/>
                  <p:nvPr/>
                </p:nvSpPr>
                <p:spPr>
                  <a:xfrm>
                    <a:off x="2032692" y="8192426"/>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p:cNvSpPr/>
                  <p:nvPr/>
                </p:nvSpPr>
                <p:spPr>
                  <a:xfrm>
                    <a:off x="2032692" y="8622000"/>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p:cNvSpPr/>
                  <p:nvPr/>
                </p:nvSpPr>
                <p:spPr>
                  <a:xfrm>
                    <a:off x="2032692" y="9051575"/>
                    <a:ext cx="177747" cy="177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1" name="直線矢印コネクタ 1040"/>
                  <p:cNvCxnSpPr>
                    <a:stCxn id="1031" idx="6"/>
                    <a:endCxn id="1032" idx="2"/>
                  </p:cNvCxnSpPr>
                  <p:nvPr/>
                </p:nvCxnSpPr>
                <p:spPr>
                  <a:xfrm flipV="1">
                    <a:off x="509744" y="8034395"/>
                    <a:ext cx="673406" cy="26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p:cNvCxnSpPr>
                    <a:stCxn id="1031" idx="6"/>
                    <a:endCxn id="1035" idx="2"/>
                  </p:cNvCxnSpPr>
                  <p:nvPr/>
                </p:nvCxnSpPr>
                <p:spPr>
                  <a:xfrm>
                    <a:off x="509744" y="8300256"/>
                    <a:ext cx="673406" cy="17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直線矢印コネクタ 1042"/>
                  <p:cNvCxnSpPr>
                    <a:stCxn id="1031" idx="6"/>
                    <a:endCxn id="1036" idx="2"/>
                  </p:cNvCxnSpPr>
                  <p:nvPr/>
                </p:nvCxnSpPr>
                <p:spPr>
                  <a:xfrm>
                    <a:off x="509744" y="8300256"/>
                    <a:ext cx="673406" cy="62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直線矢印コネクタ 1043"/>
                  <p:cNvCxnSpPr>
                    <a:stCxn id="1031" idx="6"/>
                    <a:endCxn id="1037" idx="2"/>
                  </p:cNvCxnSpPr>
                  <p:nvPr/>
                </p:nvCxnSpPr>
                <p:spPr>
                  <a:xfrm>
                    <a:off x="509744" y="8300256"/>
                    <a:ext cx="673406" cy="106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直線矢印コネクタ 1044"/>
                  <p:cNvCxnSpPr>
                    <a:stCxn id="1034" idx="6"/>
                    <a:endCxn id="1032" idx="2"/>
                  </p:cNvCxnSpPr>
                  <p:nvPr/>
                </p:nvCxnSpPr>
                <p:spPr>
                  <a:xfrm flipV="1">
                    <a:off x="509744" y="8034395"/>
                    <a:ext cx="673406" cy="69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6" name="直線矢印コネクタ 1045"/>
                  <p:cNvCxnSpPr>
                    <a:stCxn id="1034" idx="6"/>
                    <a:endCxn id="1035" idx="2"/>
                  </p:cNvCxnSpPr>
                  <p:nvPr/>
                </p:nvCxnSpPr>
                <p:spPr>
                  <a:xfrm flipV="1">
                    <a:off x="509744" y="8478246"/>
                    <a:ext cx="673406" cy="24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直線矢印コネクタ 1046"/>
                  <p:cNvCxnSpPr>
                    <a:stCxn id="1034" idx="6"/>
                    <a:endCxn id="1036" idx="2"/>
                  </p:cNvCxnSpPr>
                  <p:nvPr/>
                </p:nvCxnSpPr>
                <p:spPr>
                  <a:xfrm>
                    <a:off x="509744" y="8725905"/>
                    <a:ext cx="673406" cy="19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直線矢印コネクタ 1047"/>
                  <p:cNvCxnSpPr>
                    <a:stCxn id="1034" idx="6"/>
                    <a:endCxn id="1037" idx="2"/>
                  </p:cNvCxnSpPr>
                  <p:nvPr/>
                </p:nvCxnSpPr>
                <p:spPr>
                  <a:xfrm>
                    <a:off x="509744" y="8725905"/>
                    <a:ext cx="673406" cy="640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9" name="直線矢印コネクタ 1048"/>
                  <p:cNvCxnSpPr>
                    <a:stCxn id="1033" idx="6"/>
                    <a:endCxn id="1032" idx="2"/>
                  </p:cNvCxnSpPr>
                  <p:nvPr/>
                </p:nvCxnSpPr>
                <p:spPr>
                  <a:xfrm flipV="1">
                    <a:off x="509744" y="8034395"/>
                    <a:ext cx="673406" cy="11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0" name="直線矢印コネクタ 1049"/>
                  <p:cNvCxnSpPr>
                    <a:stCxn id="1033" idx="6"/>
                    <a:endCxn id="1035" idx="2"/>
                  </p:cNvCxnSpPr>
                  <p:nvPr/>
                </p:nvCxnSpPr>
                <p:spPr>
                  <a:xfrm flipV="1">
                    <a:off x="509744" y="8478246"/>
                    <a:ext cx="673406" cy="67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直線矢印コネクタ 1050"/>
                  <p:cNvCxnSpPr>
                    <a:stCxn id="1033" idx="6"/>
                    <a:endCxn id="1036" idx="2"/>
                  </p:cNvCxnSpPr>
                  <p:nvPr/>
                </p:nvCxnSpPr>
                <p:spPr>
                  <a:xfrm flipV="1">
                    <a:off x="509744" y="8922097"/>
                    <a:ext cx="673406" cy="22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直線矢印コネクタ 1051"/>
                  <p:cNvCxnSpPr>
                    <a:stCxn id="1033" idx="6"/>
                    <a:endCxn id="1037" idx="2"/>
                  </p:cNvCxnSpPr>
                  <p:nvPr/>
                </p:nvCxnSpPr>
                <p:spPr>
                  <a:xfrm>
                    <a:off x="509744" y="9151554"/>
                    <a:ext cx="673406" cy="21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直線矢印コネクタ 1052"/>
                  <p:cNvCxnSpPr>
                    <a:stCxn id="1032" idx="6"/>
                    <a:endCxn id="1038" idx="2"/>
                  </p:cNvCxnSpPr>
                  <p:nvPr/>
                </p:nvCxnSpPr>
                <p:spPr>
                  <a:xfrm>
                    <a:off x="1360897" y="8034395"/>
                    <a:ext cx="671795" cy="246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4" name="直線矢印コネクタ 1053"/>
                  <p:cNvCxnSpPr>
                    <a:stCxn id="1032" idx="6"/>
                    <a:endCxn id="1039" idx="2"/>
                  </p:cNvCxnSpPr>
                  <p:nvPr/>
                </p:nvCxnSpPr>
                <p:spPr>
                  <a:xfrm>
                    <a:off x="1360897" y="8034395"/>
                    <a:ext cx="671795" cy="676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5" name="直線矢印コネクタ 1054"/>
                  <p:cNvCxnSpPr>
                    <a:stCxn id="1032" idx="6"/>
                    <a:endCxn id="1040" idx="2"/>
                  </p:cNvCxnSpPr>
                  <p:nvPr/>
                </p:nvCxnSpPr>
                <p:spPr>
                  <a:xfrm>
                    <a:off x="1360897" y="8034395"/>
                    <a:ext cx="671795" cy="110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直線矢印コネクタ 1055"/>
                  <p:cNvCxnSpPr>
                    <a:stCxn id="1035" idx="6"/>
                    <a:endCxn id="1038" idx="2"/>
                  </p:cNvCxnSpPr>
                  <p:nvPr/>
                </p:nvCxnSpPr>
                <p:spPr>
                  <a:xfrm flipV="1">
                    <a:off x="1360897" y="8281300"/>
                    <a:ext cx="671795" cy="19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7" name="直線矢印コネクタ 1056"/>
                  <p:cNvCxnSpPr>
                    <a:stCxn id="1035" idx="6"/>
                    <a:endCxn id="1039" idx="2"/>
                  </p:cNvCxnSpPr>
                  <p:nvPr/>
                </p:nvCxnSpPr>
                <p:spPr>
                  <a:xfrm>
                    <a:off x="1360897" y="8478246"/>
                    <a:ext cx="671795" cy="23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8" name="直線矢印コネクタ 1057"/>
                  <p:cNvCxnSpPr>
                    <a:stCxn id="1035" idx="6"/>
                    <a:endCxn id="1040" idx="2"/>
                  </p:cNvCxnSpPr>
                  <p:nvPr/>
                </p:nvCxnSpPr>
                <p:spPr>
                  <a:xfrm>
                    <a:off x="1360897" y="8478246"/>
                    <a:ext cx="671795" cy="66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直線矢印コネクタ 1058"/>
                  <p:cNvCxnSpPr>
                    <a:stCxn id="1036" idx="6"/>
                    <a:endCxn id="1038" idx="2"/>
                  </p:cNvCxnSpPr>
                  <p:nvPr/>
                </p:nvCxnSpPr>
                <p:spPr>
                  <a:xfrm flipV="1">
                    <a:off x="1360897" y="8281300"/>
                    <a:ext cx="671795" cy="64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0" name="直線矢印コネクタ 1059"/>
                  <p:cNvCxnSpPr>
                    <a:stCxn id="1036" idx="6"/>
                    <a:endCxn id="1039" idx="2"/>
                  </p:cNvCxnSpPr>
                  <p:nvPr/>
                </p:nvCxnSpPr>
                <p:spPr>
                  <a:xfrm flipV="1">
                    <a:off x="1360897" y="8710874"/>
                    <a:ext cx="671795" cy="21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1" name="直線矢印コネクタ 1060"/>
                  <p:cNvCxnSpPr>
                    <a:stCxn id="1036" idx="6"/>
                    <a:endCxn id="1040" idx="2"/>
                  </p:cNvCxnSpPr>
                  <p:nvPr/>
                </p:nvCxnSpPr>
                <p:spPr>
                  <a:xfrm>
                    <a:off x="1360897" y="8922097"/>
                    <a:ext cx="671795" cy="21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直線矢印コネクタ 1061"/>
                  <p:cNvCxnSpPr>
                    <a:stCxn id="1037" idx="6"/>
                    <a:endCxn id="1038" idx="2"/>
                  </p:cNvCxnSpPr>
                  <p:nvPr/>
                </p:nvCxnSpPr>
                <p:spPr>
                  <a:xfrm flipV="1">
                    <a:off x="1360897" y="8281300"/>
                    <a:ext cx="671795" cy="108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3" name="直線矢印コネクタ 1062"/>
                  <p:cNvCxnSpPr>
                    <a:stCxn id="1037" idx="6"/>
                    <a:endCxn id="1039" idx="2"/>
                  </p:cNvCxnSpPr>
                  <p:nvPr/>
                </p:nvCxnSpPr>
                <p:spPr>
                  <a:xfrm flipV="1">
                    <a:off x="1360897" y="8710874"/>
                    <a:ext cx="671795" cy="65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4" name="直線矢印コネクタ 1063"/>
                  <p:cNvCxnSpPr>
                    <a:stCxn id="1037" idx="6"/>
                    <a:endCxn id="1040" idx="2"/>
                  </p:cNvCxnSpPr>
                  <p:nvPr/>
                </p:nvCxnSpPr>
                <p:spPr>
                  <a:xfrm flipV="1">
                    <a:off x="1360897" y="9140449"/>
                    <a:ext cx="671795" cy="22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14" name="テキスト ボックス 1013"/>
                    <p:cNvSpPr txBox="1"/>
                    <p:nvPr/>
                  </p:nvSpPr>
                  <p:spPr>
                    <a:xfrm>
                      <a:off x="1192067" y="6480951"/>
                      <a:ext cx="182807"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293" name="テキスト ボックス 292"/>
                    <p:cNvSpPr txBox="1">
                      <a:spLocks noRot="1" noChangeAspect="1" noMove="1" noResize="1" noEditPoints="1" noAdjustHandles="1" noChangeArrowheads="1" noChangeShapeType="1" noTextEdit="1"/>
                    </p:cNvSpPr>
                    <p:nvPr/>
                  </p:nvSpPr>
                  <p:spPr>
                    <a:xfrm>
                      <a:off x="1192067" y="6480951"/>
                      <a:ext cx="182807" cy="124521"/>
                    </a:xfrm>
                    <a:prstGeom prst="rect">
                      <a:avLst/>
                    </a:prstGeom>
                    <a:blipFill>
                      <a:blip r:embed="rId16"/>
                      <a:stretch>
                        <a:fillRect l="-10000" r="-6667"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5" name="テキスト ボックス 1014"/>
                    <p:cNvSpPr txBox="1"/>
                    <p:nvPr/>
                  </p:nvSpPr>
                  <p:spPr>
                    <a:xfrm>
                      <a:off x="1199544" y="7146568"/>
                      <a:ext cx="182807"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13</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294" name="テキスト ボックス 293"/>
                    <p:cNvSpPr txBox="1">
                      <a:spLocks noRot="1" noChangeAspect="1" noMove="1" noResize="1" noEditPoints="1" noAdjustHandles="1" noChangeArrowheads="1" noChangeShapeType="1" noTextEdit="1"/>
                    </p:cNvSpPr>
                    <p:nvPr/>
                  </p:nvSpPr>
                  <p:spPr>
                    <a:xfrm>
                      <a:off x="1199544" y="7146568"/>
                      <a:ext cx="182807" cy="125355"/>
                    </a:xfrm>
                    <a:prstGeom prst="rect">
                      <a:avLst/>
                    </a:prstGeom>
                    <a:blipFill>
                      <a:blip r:embed="rId17"/>
                      <a:stretch>
                        <a:fillRect l="-6667" r="-10000"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6" name="テキスト ボックス 1015"/>
                    <p:cNvSpPr txBox="1"/>
                    <p:nvPr/>
                  </p:nvSpPr>
                  <p:spPr>
                    <a:xfrm>
                      <a:off x="1217541" y="7489133"/>
                      <a:ext cx="182807"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14</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295" name="テキスト ボックス 294"/>
                    <p:cNvSpPr txBox="1">
                      <a:spLocks noRot="1" noChangeAspect="1" noMove="1" noResize="1" noEditPoints="1" noAdjustHandles="1" noChangeArrowheads="1" noChangeShapeType="1" noTextEdit="1"/>
                    </p:cNvSpPr>
                    <p:nvPr/>
                  </p:nvSpPr>
                  <p:spPr>
                    <a:xfrm>
                      <a:off x="1217541" y="7489133"/>
                      <a:ext cx="182807" cy="124521"/>
                    </a:xfrm>
                    <a:prstGeom prst="rect">
                      <a:avLst/>
                    </a:prstGeom>
                    <a:blipFill>
                      <a:blip r:embed="rId18"/>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7" name="テキスト ボックス 1016"/>
                    <p:cNvSpPr txBox="1"/>
                    <p:nvPr/>
                  </p:nvSpPr>
                  <p:spPr>
                    <a:xfrm>
                      <a:off x="1192068" y="6814388"/>
                      <a:ext cx="182807" cy="12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12</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296" name="テキスト ボックス 295"/>
                    <p:cNvSpPr txBox="1">
                      <a:spLocks noRot="1" noChangeAspect="1" noMove="1" noResize="1" noEditPoints="1" noAdjustHandles="1" noChangeArrowheads="1" noChangeShapeType="1" noTextEdit="1"/>
                    </p:cNvSpPr>
                    <p:nvPr/>
                  </p:nvSpPr>
                  <p:spPr>
                    <a:xfrm>
                      <a:off x="1192068" y="6814388"/>
                      <a:ext cx="182807" cy="124778"/>
                    </a:xfrm>
                    <a:prstGeom prst="rect">
                      <a:avLst/>
                    </a:prstGeom>
                    <a:blipFill>
                      <a:blip r:embed="rId19"/>
                      <a:stretch>
                        <a:fillRect l="-10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8" name="テキスト ボックス 1017"/>
                    <p:cNvSpPr txBox="1"/>
                    <p:nvPr/>
                  </p:nvSpPr>
                  <p:spPr>
                    <a:xfrm>
                      <a:off x="1930544" y="6641486"/>
                      <a:ext cx="182806"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297" name="テキスト ボックス 296"/>
                    <p:cNvSpPr txBox="1">
                      <a:spLocks noRot="1" noChangeAspect="1" noMove="1" noResize="1" noEditPoints="1" noAdjustHandles="1" noChangeArrowheads="1" noChangeShapeType="1" noTextEdit="1"/>
                    </p:cNvSpPr>
                    <p:nvPr/>
                  </p:nvSpPr>
                  <p:spPr>
                    <a:xfrm>
                      <a:off x="1930544" y="6641486"/>
                      <a:ext cx="182806" cy="125099"/>
                    </a:xfrm>
                    <a:prstGeom prst="rect">
                      <a:avLst/>
                    </a:prstGeom>
                    <a:blipFill>
                      <a:blip r:embed="rId20"/>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9" name="テキスト ボックス 1018"/>
                    <p:cNvSpPr txBox="1"/>
                    <p:nvPr/>
                  </p:nvSpPr>
                  <p:spPr>
                    <a:xfrm>
                      <a:off x="1929342" y="6978534"/>
                      <a:ext cx="182806"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12</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298" name="テキスト ボックス 297"/>
                    <p:cNvSpPr txBox="1">
                      <a:spLocks noRot="1" noChangeAspect="1" noMove="1" noResize="1" noEditPoints="1" noAdjustHandles="1" noChangeArrowheads="1" noChangeShapeType="1" noTextEdit="1"/>
                    </p:cNvSpPr>
                    <p:nvPr/>
                  </p:nvSpPr>
                  <p:spPr>
                    <a:xfrm>
                      <a:off x="1929342" y="6978534"/>
                      <a:ext cx="182806" cy="125355"/>
                    </a:xfrm>
                    <a:prstGeom prst="rect">
                      <a:avLst/>
                    </a:prstGeom>
                    <a:blipFill>
                      <a:blip r:embed="rId21"/>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0" name="テキスト ボックス 1019"/>
                    <p:cNvSpPr txBox="1"/>
                    <p:nvPr/>
                  </p:nvSpPr>
                  <p:spPr>
                    <a:xfrm>
                      <a:off x="1930750" y="7317713"/>
                      <a:ext cx="182806" cy="1259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13</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299" name="テキスト ボックス 298"/>
                    <p:cNvSpPr txBox="1">
                      <a:spLocks noRot="1" noChangeAspect="1" noMove="1" noResize="1" noEditPoints="1" noAdjustHandles="1" noChangeArrowheads="1" noChangeShapeType="1" noTextEdit="1"/>
                    </p:cNvSpPr>
                    <p:nvPr/>
                  </p:nvSpPr>
                  <p:spPr>
                    <a:xfrm>
                      <a:off x="1930750" y="7317713"/>
                      <a:ext cx="182806" cy="125932"/>
                    </a:xfrm>
                    <a:prstGeom prst="rect">
                      <a:avLst/>
                    </a:prstGeom>
                    <a:blipFill>
                      <a:blip r:embed="rId22"/>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1" name="テキスト ボックス 1020"/>
                    <p:cNvSpPr txBox="1"/>
                    <p:nvPr/>
                  </p:nvSpPr>
                  <p:spPr>
                    <a:xfrm>
                      <a:off x="645984" y="6772495"/>
                      <a:ext cx="121059"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1</m:t>
                                </m:r>
                              </m:sub>
                            </m:sSub>
                          </m:oMath>
                        </m:oMathPara>
                      </a14:m>
                      <a:endParaRPr kumimoji="1" lang="ja-JP" altLang="en-US" sz="1000" dirty="0"/>
                    </a:p>
                  </p:txBody>
                </p:sp>
              </mc:Choice>
              <mc:Fallback xmlns="">
                <p:sp>
                  <p:nvSpPr>
                    <p:cNvPr id="300" name="テキスト ボックス 299"/>
                    <p:cNvSpPr txBox="1">
                      <a:spLocks noRot="1" noChangeAspect="1" noMove="1" noResize="1" noEditPoints="1" noAdjustHandles="1" noChangeArrowheads="1" noChangeShapeType="1" noTextEdit="1"/>
                    </p:cNvSpPr>
                    <p:nvPr/>
                  </p:nvSpPr>
                  <p:spPr>
                    <a:xfrm>
                      <a:off x="645984" y="6772495"/>
                      <a:ext cx="121059" cy="123111"/>
                    </a:xfrm>
                    <a:prstGeom prst="rect">
                      <a:avLst/>
                    </a:prstGeom>
                    <a:blipFill>
                      <a:blip r:embed="rId23"/>
                      <a:stretch>
                        <a:fillRect l="-10000" r="-15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2" name="テキスト ボックス 1021"/>
                    <p:cNvSpPr txBox="1"/>
                    <p:nvPr/>
                  </p:nvSpPr>
                  <p:spPr>
                    <a:xfrm>
                      <a:off x="649944" y="7132985"/>
                      <a:ext cx="123431"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2</m:t>
                                </m:r>
                              </m:sub>
                            </m:sSub>
                          </m:oMath>
                        </m:oMathPara>
                      </a14:m>
                      <a:endParaRPr kumimoji="1" lang="ja-JP" altLang="en-US" sz="1000" dirty="0"/>
                    </a:p>
                  </p:txBody>
                </p:sp>
              </mc:Choice>
              <mc:Fallback xmlns="">
                <p:sp>
                  <p:nvSpPr>
                    <p:cNvPr id="301" name="テキスト ボックス 300"/>
                    <p:cNvSpPr txBox="1">
                      <a:spLocks noRot="1" noChangeAspect="1" noMove="1" noResize="1" noEditPoints="1" noAdjustHandles="1" noChangeArrowheads="1" noChangeShapeType="1" noTextEdit="1"/>
                    </p:cNvSpPr>
                    <p:nvPr/>
                  </p:nvSpPr>
                  <p:spPr>
                    <a:xfrm>
                      <a:off x="649944" y="7132985"/>
                      <a:ext cx="123431" cy="123111"/>
                    </a:xfrm>
                    <a:prstGeom prst="rect">
                      <a:avLst/>
                    </a:prstGeom>
                    <a:blipFill>
                      <a:blip r:embed="rId24"/>
                      <a:stretch>
                        <a:fillRect l="-15000" r="-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3" name="テキスト ボックス 1022"/>
                    <p:cNvSpPr txBox="1"/>
                    <p:nvPr/>
                  </p:nvSpPr>
                  <p:spPr>
                    <a:xfrm>
                      <a:off x="653266" y="7495448"/>
                      <a:ext cx="123431"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3</m:t>
                                </m:r>
                              </m:sub>
                            </m:sSub>
                          </m:oMath>
                        </m:oMathPara>
                      </a14:m>
                      <a:endParaRPr kumimoji="1" lang="ja-JP" altLang="en-US" sz="1000" dirty="0"/>
                    </a:p>
                  </p:txBody>
                </p:sp>
              </mc:Choice>
              <mc:Fallback xmlns="">
                <p:sp>
                  <p:nvSpPr>
                    <p:cNvPr id="302" name="テキスト ボックス 301"/>
                    <p:cNvSpPr txBox="1">
                      <a:spLocks noRot="1" noChangeAspect="1" noMove="1" noResize="1" noEditPoints="1" noAdjustHandles="1" noChangeArrowheads="1" noChangeShapeType="1" noTextEdit="1"/>
                    </p:cNvSpPr>
                    <p:nvPr/>
                  </p:nvSpPr>
                  <p:spPr>
                    <a:xfrm>
                      <a:off x="653266" y="7495448"/>
                      <a:ext cx="123431" cy="123111"/>
                    </a:xfrm>
                    <a:prstGeom prst="rect">
                      <a:avLst/>
                    </a:prstGeom>
                    <a:blipFill>
                      <a:blip r:embed="rId25"/>
                      <a:stretch>
                        <a:fillRect l="-9524" r="-952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4" name="テキスト ボックス 1023"/>
                    <p:cNvSpPr txBox="1"/>
                    <p:nvPr/>
                  </p:nvSpPr>
                  <p:spPr>
                    <a:xfrm>
                      <a:off x="1354080" y="6556417"/>
                      <a:ext cx="130164"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303" name="テキスト ボックス 302"/>
                    <p:cNvSpPr txBox="1">
                      <a:spLocks noRot="1" noChangeAspect="1" noMove="1" noResize="1" noEditPoints="1" noAdjustHandles="1" noChangeArrowheads="1" noChangeShapeType="1" noTextEdit="1"/>
                    </p:cNvSpPr>
                    <p:nvPr/>
                  </p:nvSpPr>
                  <p:spPr>
                    <a:xfrm>
                      <a:off x="1354080" y="6556417"/>
                      <a:ext cx="130164" cy="124521"/>
                    </a:xfrm>
                    <a:prstGeom prst="rect">
                      <a:avLst/>
                    </a:prstGeom>
                    <a:blipFill>
                      <a:blip r:embed="rId26"/>
                      <a:stretch>
                        <a:fillRect l="-9091" t="-5000" r="-9091"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5" name="テキスト ボックス 1024"/>
                    <p:cNvSpPr txBox="1"/>
                    <p:nvPr/>
                  </p:nvSpPr>
                  <p:spPr>
                    <a:xfrm>
                      <a:off x="1354080" y="6930349"/>
                      <a:ext cx="130164" cy="12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2</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304" name="テキスト ボックス 303"/>
                    <p:cNvSpPr txBox="1">
                      <a:spLocks noRot="1" noChangeAspect="1" noMove="1" noResize="1" noEditPoints="1" noAdjustHandles="1" noChangeArrowheads="1" noChangeShapeType="1" noTextEdit="1"/>
                    </p:cNvSpPr>
                    <p:nvPr/>
                  </p:nvSpPr>
                  <p:spPr>
                    <a:xfrm>
                      <a:off x="1354080" y="6930349"/>
                      <a:ext cx="130164" cy="124778"/>
                    </a:xfrm>
                    <a:prstGeom prst="rect">
                      <a:avLst/>
                    </a:prstGeom>
                    <a:blipFill>
                      <a:blip r:embed="rId27"/>
                      <a:stretch>
                        <a:fillRect l="-9091" r="-9091"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6" name="テキスト ボックス 1025"/>
                    <p:cNvSpPr txBox="1"/>
                    <p:nvPr/>
                  </p:nvSpPr>
                  <p:spPr>
                    <a:xfrm>
                      <a:off x="1354080" y="7302999"/>
                      <a:ext cx="130164"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3</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305" name="テキスト ボックス 304"/>
                    <p:cNvSpPr txBox="1">
                      <a:spLocks noRot="1" noChangeAspect="1" noMove="1" noResize="1" noEditPoints="1" noAdjustHandles="1" noChangeArrowheads="1" noChangeShapeType="1" noTextEdit="1"/>
                    </p:cNvSpPr>
                    <p:nvPr/>
                  </p:nvSpPr>
                  <p:spPr>
                    <a:xfrm>
                      <a:off x="1354080" y="7302999"/>
                      <a:ext cx="130164" cy="125355"/>
                    </a:xfrm>
                    <a:prstGeom prst="rect">
                      <a:avLst/>
                    </a:prstGeom>
                    <a:blipFill>
                      <a:blip r:embed="rId28"/>
                      <a:stretch>
                        <a:fillRect l="-9091" r="-9091"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7" name="テキスト ボックス 1026"/>
                    <p:cNvSpPr txBox="1"/>
                    <p:nvPr/>
                  </p:nvSpPr>
                  <p:spPr>
                    <a:xfrm>
                      <a:off x="1360561" y="7675833"/>
                      <a:ext cx="130164" cy="124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4</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306" name="テキスト ボックス 305"/>
                    <p:cNvSpPr txBox="1">
                      <a:spLocks noRot="1" noChangeAspect="1" noMove="1" noResize="1" noEditPoints="1" noAdjustHandles="1" noChangeArrowheads="1" noChangeShapeType="1" noTextEdit="1"/>
                    </p:cNvSpPr>
                    <p:nvPr/>
                  </p:nvSpPr>
                  <p:spPr>
                    <a:xfrm>
                      <a:off x="1360561" y="7675833"/>
                      <a:ext cx="130164" cy="124393"/>
                    </a:xfrm>
                    <a:prstGeom prst="rect">
                      <a:avLst/>
                    </a:prstGeom>
                    <a:blipFill>
                      <a:blip r:embed="rId29"/>
                      <a:stretch>
                        <a:fillRect l="-9091" r="-9091"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8" name="テキスト ボックス 1027"/>
                    <p:cNvSpPr txBox="1"/>
                    <p:nvPr/>
                  </p:nvSpPr>
                  <p:spPr>
                    <a:xfrm>
                      <a:off x="2074440" y="6762085"/>
                      <a:ext cx="130164"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307" name="テキスト ボックス 306"/>
                    <p:cNvSpPr txBox="1">
                      <a:spLocks noRot="1" noChangeAspect="1" noMove="1" noResize="1" noEditPoints="1" noAdjustHandles="1" noChangeArrowheads="1" noChangeShapeType="1" noTextEdit="1"/>
                    </p:cNvSpPr>
                    <p:nvPr/>
                  </p:nvSpPr>
                  <p:spPr>
                    <a:xfrm>
                      <a:off x="2074440" y="6762085"/>
                      <a:ext cx="130164" cy="125099"/>
                    </a:xfrm>
                    <a:prstGeom prst="rect">
                      <a:avLst/>
                    </a:prstGeom>
                    <a:blipFill>
                      <a:blip r:embed="rId30"/>
                      <a:stretch>
                        <a:fillRect l="-14286" r="-9524"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9" name="テキスト ボックス 1028"/>
                    <p:cNvSpPr txBox="1"/>
                    <p:nvPr/>
                  </p:nvSpPr>
                  <p:spPr>
                    <a:xfrm>
                      <a:off x="2074440" y="7127642"/>
                      <a:ext cx="130164"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2</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308" name="テキスト ボックス 307"/>
                    <p:cNvSpPr txBox="1">
                      <a:spLocks noRot="1" noChangeAspect="1" noMove="1" noResize="1" noEditPoints="1" noAdjustHandles="1" noChangeArrowheads="1" noChangeShapeType="1" noTextEdit="1"/>
                    </p:cNvSpPr>
                    <p:nvPr/>
                  </p:nvSpPr>
                  <p:spPr>
                    <a:xfrm>
                      <a:off x="2074440" y="7127642"/>
                      <a:ext cx="130164" cy="125355"/>
                    </a:xfrm>
                    <a:prstGeom prst="rect">
                      <a:avLst/>
                    </a:prstGeom>
                    <a:blipFill>
                      <a:blip r:embed="rId31"/>
                      <a:stretch>
                        <a:fillRect l="-14286" r="-9524"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0" name="テキスト ボックス 1029"/>
                    <p:cNvSpPr txBox="1"/>
                    <p:nvPr/>
                  </p:nvSpPr>
                  <p:spPr>
                    <a:xfrm>
                      <a:off x="2074440" y="7493230"/>
                      <a:ext cx="130164" cy="1259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3</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309" name="テキスト ボックス 308"/>
                    <p:cNvSpPr txBox="1">
                      <a:spLocks noRot="1" noChangeAspect="1" noMove="1" noResize="1" noEditPoints="1" noAdjustHandles="1" noChangeArrowheads="1" noChangeShapeType="1" noTextEdit="1"/>
                    </p:cNvSpPr>
                    <p:nvPr/>
                  </p:nvSpPr>
                  <p:spPr>
                    <a:xfrm>
                      <a:off x="2074440" y="7493230"/>
                      <a:ext cx="130164" cy="125932"/>
                    </a:xfrm>
                    <a:prstGeom prst="rect">
                      <a:avLst/>
                    </a:prstGeom>
                    <a:blipFill>
                      <a:blip r:embed="rId32"/>
                      <a:stretch>
                        <a:fillRect l="-14286" r="-9524" b="-1904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11" name="テキスト ボックス 1010"/>
                  <p:cNvSpPr txBox="1"/>
                  <p:nvPr/>
                </p:nvSpPr>
                <p:spPr>
                  <a:xfrm>
                    <a:off x="1818139" y="6444951"/>
                    <a:ext cx="129331"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𝑏</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290" name="テキスト ボックス 289"/>
                  <p:cNvSpPr txBox="1">
                    <a:spLocks noRot="1" noChangeAspect="1" noMove="1" noResize="1" noEditPoints="1" noAdjustHandles="1" noChangeArrowheads="1" noChangeShapeType="1" noTextEdit="1"/>
                  </p:cNvSpPr>
                  <p:nvPr/>
                </p:nvSpPr>
                <p:spPr>
                  <a:xfrm>
                    <a:off x="1818139" y="6444951"/>
                    <a:ext cx="129331" cy="124521"/>
                  </a:xfrm>
                  <a:prstGeom prst="rect">
                    <a:avLst/>
                  </a:prstGeom>
                  <a:blipFill>
                    <a:blip r:embed="rId33"/>
                    <a:stretch>
                      <a:fillRect l="-23810" t="-5000" r="-952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2" name="テキスト ボックス 1011"/>
                  <p:cNvSpPr txBox="1"/>
                  <p:nvPr/>
                </p:nvSpPr>
                <p:spPr>
                  <a:xfrm>
                    <a:off x="2523393" y="6620906"/>
                    <a:ext cx="129330"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𝑏</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2523393" y="6620906"/>
                    <a:ext cx="129330" cy="125099"/>
                  </a:xfrm>
                  <a:prstGeom prst="rect">
                    <a:avLst/>
                  </a:prstGeom>
                  <a:blipFill>
                    <a:blip r:embed="rId34"/>
                    <a:stretch>
                      <a:fillRect l="-19048" t="-5000" r="-14286" b="-20000"/>
                    </a:stretch>
                  </a:blipFill>
                </p:spPr>
                <p:txBody>
                  <a:bodyPr/>
                  <a:lstStyle/>
                  <a:p>
                    <a:r>
                      <a:rPr lang="ja-JP" altLang="en-US">
                        <a:noFill/>
                      </a:rPr>
                      <a:t> </a:t>
                    </a:r>
                  </a:p>
                </p:txBody>
              </p:sp>
            </mc:Fallback>
          </mc:AlternateContent>
        </p:grpSp>
        <p:sp>
          <p:nvSpPr>
            <p:cNvPr id="1007" name="テキスト ボックス 1006"/>
            <p:cNvSpPr txBox="1"/>
            <p:nvPr/>
          </p:nvSpPr>
          <p:spPr>
            <a:xfrm>
              <a:off x="313486" y="7730688"/>
              <a:ext cx="569387" cy="246221"/>
            </a:xfrm>
            <a:prstGeom prst="rect">
              <a:avLst/>
            </a:prstGeom>
            <a:noFill/>
          </p:spPr>
          <p:txBody>
            <a:bodyPr wrap="none" rtlCol="0">
              <a:spAutoFit/>
            </a:bodyPr>
            <a:lstStyle/>
            <a:p>
              <a:r>
                <a:rPr kumimoji="1" lang="ja-JP" altLang="en-US" sz="1000" dirty="0" smtClean="0"/>
                <a:t>入力</a:t>
              </a:r>
              <a:r>
                <a:rPr kumimoji="1" lang="ja-JP" altLang="en-US" sz="1000" dirty="0"/>
                <a:t>層</a:t>
              </a:r>
            </a:p>
          </p:txBody>
        </p:sp>
        <p:sp>
          <p:nvSpPr>
            <p:cNvPr id="1008" name="テキスト ボックス 1007"/>
            <p:cNvSpPr txBox="1"/>
            <p:nvPr/>
          </p:nvSpPr>
          <p:spPr>
            <a:xfrm>
              <a:off x="1012518" y="7731601"/>
              <a:ext cx="569387" cy="246221"/>
            </a:xfrm>
            <a:prstGeom prst="rect">
              <a:avLst/>
            </a:prstGeom>
            <a:noFill/>
          </p:spPr>
          <p:txBody>
            <a:bodyPr wrap="none" rtlCol="0">
              <a:spAutoFit/>
            </a:bodyPr>
            <a:lstStyle/>
            <a:p>
              <a:r>
                <a:rPr kumimoji="1" lang="ja-JP" altLang="en-US" sz="1000" dirty="0" smtClean="0"/>
                <a:t>中間層</a:t>
              </a:r>
              <a:endParaRPr kumimoji="1" lang="ja-JP" altLang="en-US" sz="1000" dirty="0"/>
            </a:p>
          </p:txBody>
        </p:sp>
        <p:sp>
          <p:nvSpPr>
            <p:cNvPr id="1009" name="テキスト ボックス 1008"/>
            <p:cNvSpPr txBox="1"/>
            <p:nvPr/>
          </p:nvSpPr>
          <p:spPr>
            <a:xfrm>
              <a:off x="1735966" y="7721047"/>
              <a:ext cx="569387" cy="246221"/>
            </a:xfrm>
            <a:prstGeom prst="rect">
              <a:avLst/>
            </a:prstGeom>
            <a:noFill/>
          </p:spPr>
          <p:txBody>
            <a:bodyPr wrap="none" rtlCol="0">
              <a:spAutoFit/>
            </a:bodyPr>
            <a:lstStyle/>
            <a:p>
              <a:r>
                <a:rPr kumimoji="1" lang="ja-JP" altLang="en-US" sz="1000" dirty="0" smtClean="0"/>
                <a:t>出力層</a:t>
              </a:r>
              <a:endParaRPr kumimoji="1" lang="ja-JP" altLang="en-US" sz="1000" dirty="0"/>
            </a:p>
          </p:txBody>
        </p:sp>
      </p:grpSp>
      <p:sp>
        <p:nvSpPr>
          <p:cNvPr id="1065" name="テキスト ボックス 1064"/>
          <p:cNvSpPr txBox="1"/>
          <p:nvPr/>
        </p:nvSpPr>
        <p:spPr>
          <a:xfrm>
            <a:off x="2398200" y="6895606"/>
            <a:ext cx="825867" cy="246221"/>
          </a:xfrm>
          <a:prstGeom prst="rect">
            <a:avLst/>
          </a:prstGeom>
          <a:noFill/>
        </p:spPr>
        <p:txBody>
          <a:bodyPr wrap="none" rtlCol="0">
            <a:spAutoFit/>
          </a:bodyPr>
          <a:lstStyle/>
          <a:p>
            <a:r>
              <a:rPr kumimoji="1" lang="ja-JP" altLang="en-US" sz="1000" dirty="0" smtClean="0"/>
              <a:t>パラメータ</a:t>
            </a:r>
            <a:endParaRPr kumimoji="1" lang="en-US" altLang="ja-JP" sz="1000" dirty="0" smtClean="0"/>
          </a:p>
        </p:txBody>
      </p:sp>
      <mc:AlternateContent xmlns:mc="http://schemas.openxmlformats.org/markup-compatibility/2006" xmlns:a14="http://schemas.microsoft.com/office/drawing/2010/main">
        <mc:Choice Requires="a14">
          <p:sp>
            <p:nvSpPr>
              <p:cNvPr id="1066" name="テキスト ボックス 1065"/>
              <p:cNvSpPr txBox="1"/>
              <p:nvPr/>
            </p:nvSpPr>
            <p:spPr>
              <a:xfrm>
                <a:off x="2592182" y="7135757"/>
                <a:ext cx="152991" cy="146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𝑗𝑖</m:t>
                          </m:r>
                        </m:sub>
                        <m:sup>
                          <m:r>
                            <a:rPr kumimoji="1" lang="en-US" altLang="ja-JP" sz="800" b="0" i="1" smtClean="0">
                              <a:latin typeface="Cambria Math" panose="02040503050406030204" pitchFamily="18" charset="0"/>
                            </a:rPr>
                            <m:t>𝑙</m:t>
                          </m:r>
                        </m:sup>
                      </m:sSubSup>
                    </m:oMath>
                  </m:oMathPara>
                </a14:m>
                <a:endParaRPr kumimoji="1" lang="ja-JP" altLang="en-US" sz="800" dirty="0"/>
              </a:p>
            </p:txBody>
          </p:sp>
        </mc:Choice>
        <mc:Fallback xmlns="">
          <p:sp>
            <p:nvSpPr>
              <p:cNvPr id="1066" name="テキスト ボックス 1065"/>
              <p:cNvSpPr txBox="1">
                <a:spLocks noRot="1" noChangeAspect="1" noMove="1" noResize="1" noEditPoints="1" noAdjustHandles="1" noChangeArrowheads="1" noChangeShapeType="1" noTextEdit="1"/>
              </p:cNvSpPr>
              <p:nvPr/>
            </p:nvSpPr>
            <p:spPr>
              <a:xfrm>
                <a:off x="2592182" y="7135757"/>
                <a:ext cx="152991" cy="146900"/>
              </a:xfrm>
              <a:prstGeom prst="rect">
                <a:avLst/>
              </a:prstGeom>
              <a:blipFill>
                <a:blip r:embed="rId35"/>
                <a:stretch>
                  <a:fillRect l="-8000" r="-1600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7" name="テキスト ボックス 1066"/>
              <p:cNvSpPr txBox="1"/>
              <p:nvPr/>
            </p:nvSpPr>
            <p:spPr>
              <a:xfrm>
                <a:off x="2603650" y="7327862"/>
                <a:ext cx="114262" cy="132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𝑏</m:t>
                          </m:r>
                        </m:e>
                        <m:sub>
                          <m:r>
                            <a:rPr kumimoji="1" lang="en-US" altLang="ja-JP" sz="800" b="0" i="1" smtClean="0">
                              <a:latin typeface="Cambria Math" panose="02040503050406030204" pitchFamily="18" charset="0"/>
                            </a:rPr>
                            <m:t>𝑖</m:t>
                          </m:r>
                        </m:sub>
                        <m:sup>
                          <m:r>
                            <a:rPr kumimoji="1" lang="en-US" altLang="ja-JP" sz="800" b="0" i="1" smtClean="0">
                              <a:latin typeface="Cambria Math" panose="02040503050406030204" pitchFamily="18" charset="0"/>
                            </a:rPr>
                            <m:t>𝑙</m:t>
                          </m:r>
                        </m:sup>
                      </m:sSubSup>
                    </m:oMath>
                  </m:oMathPara>
                </a14:m>
                <a:endParaRPr kumimoji="1" lang="ja-JP" altLang="en-US" sz="800" dirty="0"/>
              </a:p>
            </p:txBody>
          </p:sp>
        </mc:Choice>
        <mc:Fallback xmlns="">
          <p:sp>
            <p:nvSpPr>
              <p:cNvPr id="1067" name="テキスト ボックス 1066"/>
              <p:cNvSpPr txBox="1">
                <a:spLocks noRot="1" noChangeAspect="1" noMove="1" noResize="1" noEditPoints="1" noAdjustHandles="1" noChangeArrowheads="1" noChangeShapeType="1" noTextEdit="1"/>
              </p:cNvSpPr>
              <p:nvPr/>
            </p:nvSpPr>
            <p:spPr>
              <a:xfrm>
                <a:off x="2603650" y="7327862"/>
                <a:ext cx="114262" cy="132985"/>
              </a:xfrm>
              <a:prstGeom prst="rect">
                <a:avLst/>
              </a:prstGeom>
              <a:blipFill>
                <a:blip r:embed="rId36"/>
                <a:stretch>
                  <a:fillRect l="-21053" r="-10526" b="-18182"/>
                </a:stretch>
              </a:blipFill>
            </p:spPr>
            <p:txBody>
              <a:bodyPr/>
              <a:lstStyle/>
              <a:p>
                <a:r>
                  <a:rPr lang="ja-JP" altLang="en-US">
                    <a:noFill/>
                  </a:rPr>
                  <a:t> </a:t>
                </a:r>
              </a:p>
            </p:txBody>
          </p:sp>
        </mc:Fallback>
      </mc:AlternateContent>
      <p:sp>
        <p:nvSpPr>
          <p:cNvPr id="1068" name="テキスト ボックス 1067"/>
          <p:cNvSpPr txBox="1"/>
          <p:nvPr/>
        </p:nvSpPr>
        <p:spPr>
          <a:xfrm>
            <a:off x="2729179" y="7109334"/>
            <a:ext cx="389850" cy="215444"/>
          </a:xfrm>
          <a:prstGeom prst="rect">
            <a:avLst/>
          </a:prstGeom>
          <a:noFill/>
        </p:spPr>
        <p:txBody>
          <a:bodyPr wrap="none" rtlCol="0">
            <a:spAutoFit/>
          </a:bodyPr>
          <a:lstStyle/>
          <a:p>
            <a:r>
              <a:rPr kumimoji="1" lang="ja-JP" altLang="en-US" sz="800" dirty="0"/>
              <a:t>重</a:t>
            </a:r>
            <a:r>
              <a:rPr kumimoji="1" lang="ja-JP" altLang="en-US" sz="800" dirty="0" smtClean="0"/>
              <a:t>み</a:t>
            </a:r>
            <a:endParaRPr kumimoji="1" lang="ja-JP" altLang="en-US" sz="800" dirty="0"/>
          </a:p>
        </p:txBody>
      </p:sp>
      <p:sp>
        <p:nvSpPr>
          <p:cNvPr id="1069" name="テキスト ボックス 1068"/>
          <p:cNvSpPr txBox="1"/>
          <p:nvPr/>
        </p:nvSpPr>
        <p:spPr>
          <a:xfrm>
            <a:off x="2714917" y="7286522"/>
            <a:ext cx="595035" cy="215444"/>
          </a:xfrm>
          <a:prstGeom prst="rect">
            <a:avLst/>
          </a:prstGeom>
          <a:noFill/>
        </p:spPr>
        <p:txBody>
          <a:bodyPr wrap="none" rtlCol="0">
            <a:spAutoFit/>
          </a:bodyPr>
          <a:lstStyle/>
          <a:p>
            <a:r>
              <a:rPr kumimoji="1" lang="ja-JP" altLang="en-US" sz="800" dirty="0" smtClean="0"/>
              <a:t>バイアス</a:t>
            </a:r>
            <a:endParaRPr kumimoji="1" lang="ja-JP" altLang="en-US" sz="800" dirty="0"/>
          </a:p>
        </p:txBody>
      </p:sp>
      <p:sp>
        <p:nvSpPr>
          <p:cNvPr id="1070" name="テキスト ボックス 1069"/>
          <p:cNvSpPr txBox="1"/>
          <p:nvPr/>
        </p:nvSpPr>
        <p:spPr>
          <a:xfrm>
            <a:off x="2404273" y="6485823"/>
            <a:ext cx="825867" cy="246221"/>
          </a:xfrm>
          <a:prstGeom prst="rect">
            <a:avLst/>
          </a:prstGeom>
          <a:noFill/>
        </p:spPr>
        <p:txBody>
          <a:bodyPr wrap="none" rtlCol="0">
            <a:spAutoFit/>
          </a:bodyPr>
          <a:lstStyle/>
          <a:p>
            <a:r>
              <a:rPr kumimoji="1" lang="ja-JP" altLang="en-US" sz="1000" dirty="0" smtClean="0"/>
              <a:t>活性化</a:t>
            </a:r>
            <a:r>
              <a:rPr kumimoji="1" lang="ja-JP" altLang="en-US" sz="1000" dirty="0"/>
              <a:t>関数</a:t>
            </a:r>
            <a:endParaRPr kumimoji="1" lang="en-US" altLang="ja-JP" sz="1000" dirty="0" smtClean="0"/>
          </a:p>
        </p:txBody>
      </p:sp>
      <mc:AlternateContent xmlns:mc="http://schemas.openxmlformats.org/markup-compatibility/2006" xmlns:a14="http://schemas.microsoft.com/office/drawing/2010/main">
        <mc:Choice Requires="a14">
          <p:sp>
            <p:nvSpPr>
              <p:cNvPr id="1071" name="テキスト ボックス 1070"/>
              <p:cNvSpPr txBox="1"/>
              <p:nvPr/>
            </p:nvSpPr>
            <p:spPr>
              <a:xfrm>
                <a:off x="2599822" y="6706907"/>
                <a:ext cx="115095" cy="132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𝑖</m:t>
                          </m:r>
                        </m:sub>
                        <m:sup>
                          <m:r>
                            <a:rPr kumimoji="1" lang="en-US" altLang="ja-JP" sz="800" b="0" i="1" smtClean="0">
                              <a:latin typeface="Cambria Math" panose="02040503050406030204" pitchFamily="18" charset="0"/>
                            </a:rPr>
                            <m:t>𝑙</m:t>
                          </m:r>
                        </m:sup>
                      </m:sSubSup>
                    </m:oMath>
                  </m:oMathPara>
                </a14:m>
                <a:endParaRPr kumimoji="1" lang="ja-JP" altLang="en-US" sz="800" dirty="0"/>
              </a:p>
            </p:txBody>
          </p:sp>
        </mc:Choice>
        <mc:Fallback xmlns="">
          <p:sp>
            <p:nvSpPr>
              <p:cNvPr id="1071" name="テキスト ボックス 1070"/>
              <p:cNvSpPr txBox="1">
                <a:spLocks noRot="1" noChangeAspect="1" noMove="1" noResize="1" noEditPoints="1" noAdjustHandles="1" noChangeArrowheads="1" noChangeShapeType="1" noTextEdit="1"/>
              </p:cNvSpPr>
              <p:nvPr/>
            </p:nvSpPr>
            <p:spPr>
              <a:xfrm>
                <a:off x="2599822" y="6706907"/>
                <a:ext cx="115095" cy="132985"/>
              </a:xfrm>
              <a:prstGeom prst="rect">
                <a:avLst/>
              </a:prstGeom>
              <a:blipFill>
                <a:blip r:embed="rId37"/>
                <a:stretch>
                  <a:fillRect l="-10526" r="-10526" b="-18182"/>
                </a:stretch>
              </a:blipFill>
            </p:spPr>
            <p:txBody>
              <a:bodyPr/>
              <a:lstStyle/>
              <a:p>
                <a:r>
                  <a:rPr lang="ja-JP" altLang="en-US">
                    <a:noFill/>
                  </a:rPr>
                  <a:t> </a:t>
                </a:r>
              </a:p>
            </p:txBody>
          </p:sp>
        </mc:Fallback>
      </mc:AlternateContent>
      <p:sp>
        <p:nvSpPr>
          <p:cNvPr id="1072" name="テキスト ボックス 1071"/>
          <p:cNvSpPr txBox="1"/>
          <p:nvPr/>
        </p:nvSpPr>
        <p:spPr>
          <a:xfrm>
            <a:off x="2688294" y="6681080"/>
            <a:ext cx="902811" cy="215444"/>
          </a:xfrm>
          <a:prstGeom prst="rect">
            <a:avLst/>
          </a:prstGeom>
          <a:noFill/>
        </p:spPr>
        <p:txBody>
          <a:bodyPr wrap="none" rtlCol="0">
            <a:spAutoFit/>
          </a:bodyPr>
          <a:lstStyle/>
          <a:p>
            <a:r>
              <a:rPr kumimoji="1" lang="ja-JP" altLang="en-US" sz="800" dirty="0" smtClean="0"/>
              <a:t>シグモイド関数</a:t>
            </a:r>
            <a:endParaRPr kumimoji="1" lang="en-US" altLang="ja-JP" sz="800" dirty="0" smtClean="0"/>
          </a:p>
        </p:txBody>
      </p:sp>
      <p:sp>
        <p:nvSpPr>
          <p:cNvPr id="1073" name="テキスト ボックス 1072">
            <a:extLst>
              <a:ext uri="{FF2B5EF4-FFF2-40B4-BE49-F238E27FC236}">
                <a16:creationId xmlns:a16="http://schemas.microsoft.com/office/drawing/2014/main" id="{7F8EF1C1-5078-4547-9E6A-950902240AF4}"/>
              </a:ext>
            </a:extLst>
          </p:cNvPr>
          <p:cNvSpPr txBox="1"/>
          <p:nvPr/>
        </p:nvSpPr>
        <p:spPr>
          <a:xfrm>
            <a:off x="73847" y="8034340"/>
            <a:ext cx="2603524" cy="1338828"/>
          </a:xfrm>
          <a:prstGeom prst="rect">
            <a:avLst/>
          </a:prstGeom>
          <a:noFill/>
        </p:spPr>
        <p:txBody>
          <a:bodyPr wrap="square" rtlCol="0">
            <a:spAutoFit/>
          </a:bodyPr>
          <a:lstStyle/>
          <a:p>
            <a:r>
              <a:rPr kumimoji="1" lang="ja-JP" altLang="en-US" sz="1100" u="sng" dirty="0"/>
              <a:t>判定</a:t>
            </a:r>
            <a:r>
              <a:rPr kumimoji="1" lang="ja-JP" altLang="en-US" sz="1100" u="sng" dirty="0" smtClean="0"/>
              <a:t>方法</a:t>
            </a:r>
            <a:r>
              <a:rPr kumimoji="1" lang="en-US" altLang="ja-JP" sz="1100" u="sng" dirty="0" smtClean="0"/>
              <a:t>(</a:t>
            </a:r>
            <a:r>
              <a:rPr kumimoji="1" lang="ja-JP" altLang="en-US" sz="1100" u="sng" dirty="0" smtClean="0"/>
              <a:t>要素技術</a:t>
            </a:r>
            <a:r>
              <a:rPr kumimoji="1" lang="en-US" altLang="ja-JP" sz="1100" u="sng" dirty="0" smtClean="0"/>
              <a:t>)</a:t>
            </a:r>
            <a:endParaRPr kumimoji="1" lang="ja-JP" altLang="en-US" sz="1100" u="sng" dirty="0" smtClean="0"/>
          </a:p>
          <a:p>
            <a:r>
              <a:rPr kumimoji="1" lang="ja-JP" altLang="en-US" sz="1000" dirty="0" smtClean="0"/>
              <a:t>入力層に光センサーによって得られた認識パターンをセットし中間層によって学習から求められた各重み、バイアスを用いて計算を行う。出力層には今回の判別対象である</a:t>
            </a:r>
            <a:r>
              <a:rPr kumimoji="1" lang="en-US" altLang="ja-JP" sz="1000" dirty="0" smtClean="0"/>
              <a:t>0~7</a:t>
            </a:r>
            <a:r>
              <a:rPr kumimoji="1" lang="ja-JP" altLang="en-US" sz="1000" dirty="0" smtClean="0"/>
              <a:t>の</a:t>
            </a:r>
            <a:r>
              <a:rPr kumimoji="1" lang="en-US" altLang="ja-JP" sz="1000" dirty="0" smtClean="0"/>
              <a:t>8</a:t>
            </a:r>
            <a:r>
              <a:rPr kumimoji="1" lang="ja-JP" altLang="en-US" sz="1000" dirty="0"/>
              <a:t>通</a:t>
            </a:r>
            <a:r>
              <a:rPr kumimoji="1" lang="ja-JP" altLang="en-US" sz="1000" dirty="0" smtClean="0"/>
              <a:t>りの確立</a:t>
            </a:r>
            <a:r>
              <a:rPr kumimoji="1" lang="ja-JP" altLang="en-US" sz="1000" dirty="0"/>
              <a:t>が</a:t>
            </a:r>
            <a:r>
              <a:rPr kumimoji="1" lang="ja-JP" altLang="en-US" sz="1000" dirty="0" smtClean="0"/>
              <a:t>算出され、最も確率の高い値が正解値となり数字を</a:t>
            </a:r>
            <a:r>
              <a:rPr kumimoji="1" lang="ja-JP" altLang="en-US" sz="1000" dirty="0"/>
              <a:t>判定</a:t>
            </a:r>
            <a:r>
              <a:rPr kumimoji="1" lang="ja-JP" altLang="en-US" sz="1000" dirty="0" smtClean="0"/>
              <a:t>する。</a:t>
            </a:r>
            <a:endParaRPr kumimoji="1" lang="en-US" altLang="ja-JP" sz="1000" dirty="0"/>
          </a:p>
        </p:txBody>
      </p:sp>
      <p:grpSp>
        <p:nvGrpSpPr>
          <p:cNvPr id="1074" name="グループ化 1073">
            <a:extLst>
              <a:ext uri="{FF2B5EF4-FFF2-40B4-BE49-F238E27FC236}">
                <a16:creationId xmlns:a16="http://schemas.microsoft.com/office/drawing/2014/main" id="{8BD2FDC2-B257-44B2-B593-77E01BD11162}"/>
              </a:ext>
            </a:extLst>
          </p:cNvPr>
          <p:cNvGrpSpPr/>
          <p:nvPr/>
        </p:nvGrpSpPr>
        <p:grpSpPr>
          <a:xfrm rot="19638428">
            <a:off x="2635943" y="8057933"/>
            <a:ext cx="738017" cy="1144181"/>
            <a:chOff x="1949262" y="2330694"/>
            <a:chExt cx="668455" cy="1036336"/>
          </a:xfrm>
        </p:grpSpPr>
        <p:cxnSp>
          <p:nvCxnSpPr>
            <p:cNvPr id="1075" name="直線コネクタ 1074">
              <a:extLst>
                <a:ext uri="{FF2B5EF4-FFF2-40B4-BE49-F238E27FC236}">
                  <a16:creationId xmlns:a16="http://schemas.microsoft.com/office/drawing/2014/main" id="{33564B52-6FE9-4B7B-8CAD-73382089D668}"/>
                </a:ext>
              </a:extLst>
            </p:cNvPr>
            <p:cNvCxnSpPr>
              <a:cxnSpLocks/>
            </p:cNvCxnSpPr>
            <p:nvPr/>
          </p:nvCxnSpPr>
          <p:spPr>
            <a:xfrm flipH="1">
              <a:off x="1949262" y="2330694"/>
              <a:ext cx="668455" cy="1036336"/>
            </a:xfrm>
            <a:prstGeom prst="line">
              <a:avLst/>
            </a:prstGeom>
            <a:ln w="7620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76" name="楕円 1075">
              <a:extLst>
                <a:ext uri="{FF2B5EF4-FFF2-40B4-BE49-F238E27FC236}">
                  <a16:creationId xmlns:a16="http://schemas.microsoft.com/office/drawing/2014/main" id="{39395937-C3C7-4C64-89B8-95F433B1869F}"/>
                </a:ext>
              </a:extLst>
            </p:cNvPr>
            <p:cNvSpPr/>
            <p:nvPr/>
          </p:nvSpPr>
          <p:spPr>
            <a:xfrm rot="2007324">
              <a:off x="2404901" y="2536451"/>
              <a:ext cx="76527" cy="1294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7" name="楕円 1076">
              <a:extLst>
                <a:ext uri="{FF2B5EF4-FFF2-40B4-BE49-F238E27FC236}">
                  <a16:creationId xmlns:a16="http://schemas.microsoft.com/office/drawing/2014/main" id="{F7411E7F-4D81-4524-9435-D90698F2A64E}"/>
                </a:ext>
              </a:extLst>
            </p:cNvPr>
            <p:cNvSpPr/>
            <p:nvPr/>
          </p:nvSpPr>
          <p:spPr>
            <a:xfrm rot="2007324">
              <a:off x="2111574" y="2980809"/>
              <a:ext cx="76527" cy="1500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8" name="テキスト ボックス 1077">
            <a:extLst>
              <a:ext uri="{FF2B5EF4-FFF2-40B4-BE49-F238E27FC236}">
                <a16:creationId xmlns:a16="http://schemas.microsoft.com/office/drawing/2014/main" id="{2EBB60BA-A9CE-4D78-A52D-E2DE438653FB}"/>
              </a:ext>
            </a:extLst>
          </p:cNvPr>
          <p:cNvSpPr txBox="1"/>
          <p:nvPr/>
        </p:nvSpPr>
        <p:spPr>
          <a:xfrm rot="16200000">
            <a:off x="2396014" y="8493030"/>
            <a:ext cx="1524776" cy="246221"/>
          </a:xfrm>
          <a:prstGeom prst="rect">
            <a:avLst/>
          </a:prstGeom>
          <a:noFill/>
        </p:spPr>
        <p:txBody>
          <a:bodyPr wrap="none" rtlCol="0">
            <a:spAutoFit/>
          </a:bodyPr>
          <a:lstStyle/>
          <a:p>
            <a:r>
              <a:rPr kumimoji="1" lang="en-US" altLang="ja-JP" sz="1000" dirty="0" smtClean="0"/>
              <a:t>0000111000000110000</a:t>
            </a:r>
            <a:endParaRPr kumimoji="1" lang="ja-JP" altLang="en-US" sz="1000" dirty="0"/>
          </a:p>
        </p:txBody>
      </p:sp>
      <p:sp>
        <p:nvSpPr>
          <p:cNvPr id="1079" name="楕円 1078"/>
          <p:cNvSpPr/>
          <p:nvPr/>
        </p:nvSpPr>
        <p:spPr>
          <a:xfrm>
            <a:off x="3691268" y="8156795"/>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0" name="楕円 1079"/>
          <p:cNvSpPr/>
          <p:nvPr/>
        </p:nvSpPr>
        <p:spPr>
          <a:xfrm>
            <a:off x="4410947" y="7932000"/>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1" name="楕円 1080"/>
          <p:cNvSpPr/>
          <p:nvPr/>
        </p:nvSpPr>
        <p:spPr>
          <a:xfrm>
            <a:off x="3691268" y="9044237"/>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2" name="楕円 1081"/>
          <p:cNvSpPr/>
          <p:nvPr/>
        </p:nvSpPr>
        <p:spPr>
          <a:xfrm>
            <a:off x="3691268" y="8516696"/>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3" name="楕円 1082"/>
          <p:cNvSpPr/>
          <p:nvPr/>
        </p:nvSpPr>
        <p:spPr>
          <a:xfrm>
            <a:off x="4410947" y="8307292"/>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4" name="楕円 1083"/>
          <p:cNvSpPr/>
          <p:nvPr/>
        </p:nvSpPr>
        <p:spPr>
          <a:xfrm>
            <a:off x="4410947" y="8682583"/>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5" name="楕円 1084"/>
          <p:cNvSpPr/>
          <p:nvPr/>
        </p:nvSpPr>
        <p:spPr>
          <a:xfrm>
            <a:off x="4410947" y="9057874"/>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6" name="楕円 1085"/>
          <p:cNvSpPr/>
          <p:nvPr/>
        </p:nvSpPr>
        <p:spPr>
          <a:xfrm>
            <a:off x="5129265" y="8140767"/>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7" name="楕円 1086"/>
          <p:cNvSpPr/>
          <p:nvPr/>
        </p:nvSpPr>
        <p:spPr>
          <a:xfrm>
            <a:off x="5129265" y="8503987"/>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8" name="直線矢印コネクタ 1087"/>
          <p:cNvCxnSpPr>
            <a:stCxn id="1079" idx="6"/>
            <a:endCxn id="1080" idx="2"/>
          </p:cNvCxnSpPr>
          <p:nvPr/>
        </p:nvCxnSpPr>
        <p:spPr>
          <a:xfrm flipV="1">
            <a:off x="3841559" y="8007146"/>
            <a:ext cx="569388" cy="22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9" name="直線矢印コネクタ 1088"/>
          <p:cNvCxnSpPr>
            <a:stCxn id="1079" idx="6"/>
            <a:endCxn id="1083" idx="2"/>
          </p:cNvCxnSpPr>
          <p:nvPr/>
        </p:nvCxnSpPr>
        <p:spPr>
          <a:xfrm>
            <a:off x="3841559" y="8231941"/>
            <a:ext cx="569388" cy="150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0" name="直線矢印コネクタ 1089"/>
          <p:cNvCxnSpPr>
            <a:stCxn id="1079" idx="6"/>
            <a:endCxn id="1084" idx="2"/>
          </p:cNvCxnSpPr>
          <p:nvPr/>
        </p:nvCxnSpPr>
        <p:spPr>
          <a:xfrm>
            <a:off x="3841559" y="8231941"/>
            <a:ext cx="569388" cy="52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1" name="直線矢印コネクタ 1090"/>
          <p:cNvCxnSpPr>
            <a:stCxn id="1079" idx="6"/>
            <a:endCxn id="1085" idx="2"/>
          </p:cNvCxnSpPr>
          <p:nvPr/>
        </p:nvCxnSpPr>
        <p:spPr>
          <a:xfrm>
            <a:off x="3841559" y="8231941"/>
            <a:ext cx="569388" cy="90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2" name="直線矢印コネクタ 1091"/>
          <p:cNvCxnSpPr>
            <a:stCxn id="1082" idx="6"/>
            <a:endCxn id="1080" idx="2"/>
          </p:cNvCxnSpPr>
          <p:nvPr/>
        </p:nvCxnSpPr>
        <p:spPr>
          <a:xfrm flipV="1">
            <a:off x="3841559" y="8007146"/>
            <a:ext cx="569388" cy="58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3" name="直線矢印コネクタ 1092"/>
          <p:cNvCxnSpPr>
            <a:stCxn id="1082" idx="6"/>
            <a:endCxn id="1083" idx="2"/>
          </p:cNvCxnSpPr>
          <p:nvPr/>
        </p:nvCxnSpPr>
        <p:spPr>
          <a:xfrm flipV="1">
            <a:off x="3841559" y="8382438"/>
            <a:ext cx="569388" cy="20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4" name="直線矢印コネクタ 1093"/>
          <p:cNvCxnSpPr>
            <a:stCxn id="1082" idx="6"/>
            <a:endCxn id="1084" idx="2"/>
          </p:cNvCxnSpPr>
          <p:nvPr/>
        </p:nvCxnSpPr>
        <p:spPr>
          <a:xfrm>
            <a:off x="3841559" y="8591842"/>
            <a:ext cx="569388" cy="165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5" name="直線矢印コネクタ 1094"/>
          <p:cNvCxnSpPr>
            <a:stCxn id="1082" idx="6"/>
            <a:endCxn id="1085" idx="2"/>
          </p:cNvCxnSpPr>
          <p:nvPr/>
        </p:nvCxnSpPr>
        <p:spPr>
          <a:xfrm>
            <a:off x="3841559" y="8591842"/>
            <a:ext cx="569388" cy="54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6" name="直線矢印コネクタ 1095"/>
          <p:cNvCxnSpPr>
            <a:stCxn id="1080" idx="6"/>
            <a:endCxn id="1086" idx="2"/>
          </p:cNvCxnSpPr>
          <p:nvPr/>
        </p:nvCxnSpPr>
        <p:spPr>
          <a:xfrm>
            <a:off x="4561239" y="8007146"/>
            <a:ext cx="568026" cy="208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7" name="直線矢印コネクタ 1096"/>
          <p:cNvCxnSpPr>
            <a:stCxn id="1080" idx="6"/>
            <a:endCxn id="1087" idx="2"/>
          </p:cNvCxnSpPr>
          <p:nvPr/>
        </p:nvCxnSpPr>
        <p:spPr>
          <a:xfrm>
            <a:off x="4561239" y="8007146"/>
            <a:ext cx="568026" cy="57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8" name="直線矢印コネクタ 1097"/>
          <p:cNvCxnSpPr>
            <a:stCxn id="1083" idx="6"/>
            <a:endCxn id="1086" idx="2"/>
          </p:cNvCxnSpPr>
          <p:nvPr/>
        </p:nvCxnSpPr>
        <p:spPr>
          <a:xfrm flipV="1">
            <a:off x="4561239" y="8215913"/>
            <a:ext cx="568026" cy="166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9" name="直線矢印コネクタ 1098"/>
          <p:cNvCxnSpPr>
            <a:stCxn id="1083" idx="6"/>
            <a:endCxn id="1087" idx="2"/>
          </p:cNvCxnSpPr>
          <p:nvPr/>
        </p:nvCxnSpPr>
        <p:spPr>
          <a:xfrm>
            <a:off x="4561239" y="8382438"/>
            <a:ext cx="568026" cy="19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0" name="直線矢印コネクタ 1099"/>
          <p:cNvCxnSpPr>
            <a:stCxn id="1084" idx="6"/>
            <a:endCxn id="1086" idx="2"/>
          </p:cNvCxnSpPr>
          <p:nvPr/>
        </p:nvCxnSpPr>
        <p:spPr>
          <a:xfrm flipV="1">
            <a:off x="4561239" y="8215913"/>
            <a:ext cx="568026" cy="54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1" name="直線矢印コネクタ 1100"/>
          <p:cNvCxnSpPr>
            <a:stCxn id="1084" idx="6"/>
            <a:endCxn id="1087" idx="2"/>
          </p:cNvCxnSpPr>
          <p:nvPr/>
        </p:nvCxnSpPr>
        <p:spPr>
          <a:xfrm flipV="1">
            <a:off x="4561239" y="8579133"/>
            <a:ext cx="568026"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2" name="直線矢印コネクタ 1101"/>
          <p:cNvCxnSpPr>
            <a:stCxn id="1085" idx="6"/>
            <a:endCxn id="1086" idx="2"/>
          </p:cNvCxnSpPr>
          <p:nvPr/>
        </p:nvCxnSpPr>
        <p:spPr>
          <a:xfrm flipV="1">
            <a:off x="4561239" y="8215913"/>
            <a:ext cx="568026" cy="917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3" name="直線矢印コネクタ 1102"/>
          <p:cNvCxnSpPr>
            <a:stCxn id="1085" idx="6"/>
            <a:endCxn id="1087" idx="2"/>
          </p:cNvCxnSpPr>
          <p:nvPr/>
        </p:nvCxnSpPr>
        <p:spPr>
          <a:xfrm flipV="1">
            <a:off x="4561239" y="8579133"/>
            <a:ext cx="568026" cy="55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4" name="テキスト ボックス 1103"/>
              <p:cNvSpPr txBox="1"/>
              <p:nvPr/>
            </p:nvSpPr>
            <p:spPr>
              <a:xfrm>
                <a:off x="4254093" y="7870180"/>
                <a:ext cx="182807"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04" name="テキスト ボックス 1103"/>
              <p:cNvSpPr txBox="1">
                <a:spLocks noRot="1" noChangeAspect="1" noMove="1" noResize="1" noEditPoints="1" noAdjustHandles="1" noChangeArrowheads="1" noChangeShapeType="1" noTextEdit="1"/>
              </p:cNvSpPr>
              <p:nvPr/>
            </p:nvSpPr>
            <p:spPr>
              <a:xfrm>
                <a:off x="4254093" y="7870180"/>
                <a:ext cx="182807" cy="124521"/>
              </a:xfrm>
              <a:prstGeom prst="rect">
                <a:avLst/>
              </a:prstGeom>
              <a:blipFill>
                <a:blip r:embed="rId38"/>
                <a:stretch>
                  <a:fillRect l="-10000" r="-666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5" name="テキスト ボックス 1104"/>
              <p:cNvSpPr txBox="1"/>
              <p:nvPr/>
            </p:nvSpPr>
            <p:spPr>
              <a:xfrm>
                <a:off x="4261570" y="8535797"/>
                <a:ext cx="182807"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13</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05" name="テキスト ボックス 1104"/>
              <p:cNvSpPr txBox="1">
                <a:spLocks noRot="1" noChangeAspect="1" noMove="1" noResize="1" noEditPoints="1" noAdjustHandles="1" noChangeArrowheads="1" noChangeShapeType="1" noTextEdit="1"/>
              </p:cNvSpPr>
              <p:nvPr/>
            </p:nvSpPr>
            <p:spPr>
              <a:xfrm>
                <a:off x="4261570" y="8535797"/>
                <a:ext cx="182807" cy="125355"/>
              </a:xfrm>
              <a:prstGeom prst="rect">
                <a:avLst/>
              </a:prstGeom>
              <a:blipFill>
                <a:blip r:embed="rId39"/>
                <a:stretch>
                  <a:fillRect l="-6667" r="-10000"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6" name="テキスト ボックス 1105"/>
              <p:cNvSpPr txBox="1"/>
              <p:nvPr/>
            </p:nvSpPr>
            <p:spPr>
              <a:xfrm>
                <a:off x="4254094" y="8203617"/>
                <a:ext cx="182807" cy="12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12</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06" name="テキスト ボックス 1105"/>
              <p:cNvSpPr txBox="1">
                <a:spLocks noRot="1" noChangeAspect="1" noMove="1" noResize="1" noEditPoints="1" noAdjustHandles="1" noChangeArrowheads="1" noChangeShapeType="1" noTextEdit="1"/>
              </p:cNvSpPr>
              <p:nvPr/>
            </p:nvSpPr>
            <p:spPr>
              <a:xfrm>
                <a:off x="4254094" y="8203617"/>
                <a:ext cx="182807" cy="124778"/>
              </a:xfrm>
              <a:prstGeom prst="rect">
                <a:avLst/>
              </a:prstGeom>
              <a:blipFill>
                <a:blip r:embed="rId40"/>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7" name="テキスト ボックス 1106"/>
              <p:cNvSpPr txBox="1"/>
              <p:nvPr/>
            </p:nvSpPr>
            <p:spPr>
              <a:xfrm>
                <a:off x="4992570" y="8030715"/>
                <a:ext cx="182806"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07" name="テキスト ボックス 1106"/>
              <p:cNvSpPr txBox="1">
                <a:spLocks noRot="1" noChangeAspect="1" noMove="1" noResize="1" noEditPoints="1" noAdjustHandles="1" noChangeArrowheads="1" noChangeShapeType="1" noTextEdit="1"/>
              </p:cNvSpPr>
              <p:nvPr/>
            </p:nvSpPr>
            <p:spPr>
              <a:xfrm>
                <a:off x="4992570" y="8030715"/>
                <a:ext cx="182806" cy="125099"/>
              </a:xfrm>
              <a:prstGeom prst="rect">
                <a:avLst/>
              </a:prstGeom>
              <a:blipFill>
                <a:blip r:embed="rId41"/>
                <a:stretch>
                  <a:fillRect l="-10000" r="-6667"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8" name="テキスト ボックス 1107"/>
              <p:cNvSpPr txBox="1"/>
              <p:nvPr/>
            </p:nvSpPr>
            <p:spPr>
              <a:xfrm>
                <a:off x="4991368" y="8367763"/>
                <a:ext cx="182806"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𝑤</m:t>
                          </m:r>
                        </m:e>
                        <m:sub>
                          <m:r>
                            <a:rPr kumimoji="1" lang="en-US" altLang="ja-JP" sz="800" b="0" i="1" smtClean="0">
                              <a:latin typeface="Cambria Math" panose="02040503050406030204" pitchFamily="18" charset="0"/>
                            </a:rPr>
                            <m:t>12</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08" name="テキスト ボックス 1107"/>
              <p:cNvSpPr txBox="1">
                <a:spLocks noRot="1" noChangeAspect="1" noMove="1" noResize="1" noEditPoints="1" noAdjustHandles="1" noChangeArrowheads="1" noChangeShapeType="1" noTextEdit="1"/>
              </p:cNvSpPr>
              <p:nvPr/>
            </p:nvSpPr>
            <p:spPr>
              <a:xfrm>
                <a:off x="4991368" y="8367763"/>
                <a:ext cx="182806" cy="125355"/>
              </a:xfrm>
              <a:prstGeom prst="rect">
                <a:avLst/>
              </a:prstGeom>
              <a:blipFill>
                <a:blip r:embed="rId42"/>
                <a:stretch>
                  <a:fillRect l="-10000" t="-5000" r="-666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9" name="テキスト ボックス 1108"/>
              <p:cNvSpPr txBox="1"/>
              <p:nvPr/>
            </p:nvSpPr>
            <p:spPr>
              <a:xfrm>
                <a:off x="3708010" y="8161724"/>
                <a:ext cx="121059"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1</m:t>
                          </m:r>
                        </m:sub>
                      </m:sSub>
                    </m:oMath>
                  </m:oMathPara>
                </a14:m>
                <a:endParaRPr kumimoji="1" lang="ja-JP" altLang="en-US" sz="1000" dirty="0"/>
              </a:p>
            </p:txBody>
          </p:sp>
        </mc:Choice>
        <mc:Fallback xmlns="">
          <p:sp>
            <p:nvSpPr>
              <p:cNvPr id="1109" name="テキスト ボックス 1108"/>
              <p:cNvSpPr txBox="1">
                <a:spLocks noRot="1" noChangeAspect="1" noMove="1" noResize="1" noEditPoints="1" noAdjustHandles="1" noChangeArrowheads="1" noChangeShapeType="1" noTextEdit="1"/>
              </p:cNvSpPr>
              <p:nvPr/>
            </p:nvSpPr>
            <p:spPr>
              <a:xfrm>
                <a:off x="3708010" y="8161724"/>
                <a:ext cx="121059" cy="123111"/>
              </a:xfrm>
              <a:prstGeom prst="rect">
                <a:avLst/>
              </a:prstGeom>
              <a:blipFill>
                <a:blip r:embed="rId43"/>
                <a:stretch>
                  <a:fillRect l="-10000" r="-15000"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0" name="テキスト ボックス 1109"/>
              <p:cNvSpPr txBox="1"/>
              <p:nvPr/>
            </p:nvSpPr>
            <p:spPr>
              <a:xfrm>
                <a:off x="3711970" y="8522214"/>
                <a:ext cx="123431"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2</m:t>
                          </m:r>
                        </m:sub>
                      </m:sSub>
                    </m:oMath>
                  </m:oMathPara>
                </a14:m>
                <a:endParaRPr kumimoji="1" lang="ja-JP" altLang="en-US" sz="1000" dirty="0"/>
              </a:p>
            </p:txBody>
          </p:sp>
        </mc:Choice>
        <mc:Fallback xmlns="">
          <p:sp>
            <p:nvSpPr>
              <p:cNvPr id="1110" name="テキスト ボックス 1109"/>
              <p:cNvSpPr txBox="1">
                <a:spLocks noRot="1" noChangeAspect="1" noMove="1" noResize="1" noEditPoints="1" noAdjustHandles="1" noChangeArrowheads="1" noChangeShapeType="1" noTextEdit="1"/>
              </p:cNvSpPr>
              <p:nvPr/>
            </p:nvSpPr>
            <p:spPr>
              <a:xfrm>
                <a:off x="3711970" y="8522214"/>
                <a:ext cx="123431" cy="123111"/>
              </a:xfrm>
              <a:prstGeom prst="rect">
                <a:avLst/>
              </a:prstGeom>
              <a:blipFill>
                <a:blip r:embed="rId44"/>
                <a:stretch>
                  <a:fillRect l="-15000" r="-10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1" name="テキスト ボックス 1110"/>
              <p:cNvSpPr txBox="1"/>
              <p:nvPr/>
            </p:nvSpPr>
            <p:spPr>
              <a:xfrm>
                <a:off x="3715292" y="9052317"/>
                <a:ext cx="108363"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𝑥</m:t>
                          </m:r>
                        </m:e>
                        <m:sub>
                          <m:r>
                            <a:rPr kumimoji="1" lang="en-US" altLang="ja-JP" sz="800" b="0" i="1" smtClean="0">
                              <a:latin typeface="Cambria Math" panose="02040503050406030204" pitchFamily="18" charset="0"/>
                            </a:rPr>
                            <m:t>𝑖</m:t>
                          </m:r>
                        </m:sub>
                      </m:sSub>
                    </m:oMath>
                  </m:oMathPara>
                </a14:m>
                <a:endParaRPr kumimoji="1" lang="ja-JP" altLang="en-US" sz="1000" dirty="0"/>
              </a:p>
            </p:txBody>
          </p:sp>
        </mc:Choice>
        <mc:Fallback xmlns="">
          <p:sp>
            <p:nvSpPr>
              <p:cNvPr id="1111" name="テキスト ボックス 1110"/>
              <p:cNvSpPr txBox="1">
                <a:spLocks noRot="1" noChangeAspect="1" noMove="1" noResize="1" noEditPoints="1" noAdjustHandles="1" noChangeArrowheads="1" noChangeShapeType="1" noTextEdit="1"/>
              </p:cNvSpPr>
              <p:nvPr/>
            </p:nvSpPr>
            <p:spPr>
              <a:xfrm>
                <a:off x="3715292" y="9052317"/>
                <a:ext cx="108363" cy="123111"/>
              </a:xfrm>
              <a:prstGeom prst="rect">
                <a:avLst/>
              </a:prstGeom>
              <a:blipFill>
                <a:blip r:embed="rId45"/>
                <a:stretch>
                  <a:fillRect l="-11111" r="-11111"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2" name="テキスト ボックス 1111"/>
              <p:cNvSpPr txBox="1"/>
              <p:nvPr/>
            </p:nvSpPr>
            <p:spPr>
              <a:xfrm>
                <a:off x="4416106" y="7945646"/>
                <a:ext cx="130164"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12" name="テキスト ボックス 1111"/>
              <p:cNvSpPr txBox="1">
                <a:spLocks noRot="1" noChangeAspect="1" noMove="1" noResize="1" noEditPoints="1" noAdjustHandles="1" noChangeArrowheads="1" noChangeShapeType="1" noTextEdit="1"/>
              </p:cNvSpPr>
              <p:nvPr/>
            </p:nvSpPr>
            <p:spPr>
              <a:xfrm>
                <a:off x="4416106" y="7945646"/>
                <a:ext cx="130164" cy="124521"/>
              </a:xfrm>
              <a:prstGeom prst="rect">
                <a:avLst/>
              </a:prstGeom>
              <a:blipFill>
                <a:blip r:embed="rId46"/>
                <a:stretch>
                  <a:fillRect l="-9091" r="-9091"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3" name="テキスト ボックス 1112"/>
              <p:cNvSpPr txBox="1"/>
              <p:nvPr/>
            </p:nvSpPr>
            <p:spPr>
              <a:xfrm>
                <a:off x="4416106" y="8319578"/>
                <a:ext cx="130164" cy="12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2</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13" name="テキスト ボックス 1112"/>
              <p:cNvSpPr txBox="1">
                <a:spLocks noRot="1" noChangeAspect="1" noMove="1" noResize="1" noEditPoints="1" noAdjustHandles="1" noChangeArrowheads="1" noChangeShapeType="1" noTextEdit="1"/>
              </p:cNvSpPr>
              <p:nvPr/>
            </p:nvSpPr>
            <p:spPr>
              <a:xfrm>
                <a:off x="4416106" y="8319578"/>
                <a:ext cx="130164" cy="124778"/>
              </a:xfrm>
              <a:prstGeom prst="rect">
                <a:avLst/>
              </a:prstGeom>
              <a:blipFill>
                <a:blip r:embed="rId47"/>
                <a:stretch>
                  <a:fillRect l="-9091" t="-5000" r="-9091"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4" name="テキスト ボックス 1113"/>
              <p:cNvSpPr txBox="1"/>
              <p:nvPr/>
            </p:nvSpPr>
            <p:spPr>
              <a:xfrm>
                <a:off x="4416106" y="8692228"/>
                <a:ext cx="130164"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3</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14" name="テキスト ボックス 1113"/>
              <p:cNvSpPr txBox="1">
                <a:spLocks noRot="1" noChangeAspect="1" noMove="1" noResize="1" noEditPoints="1" noAdjustHandles="1" noChangeArrowheads="1" noChangeShapeType="1" noTextEdit="1"/>
              </p:cNvSpPr>
              <p:nvPr/>
            </p:nvSpPr>
            <p:spPr>
              <a:xfrm>
                <a:off x="4416106" y="8692228"/>
                <a:ext cx="130164" cy="125355"/>
              </a:xfrm>
              <a:prstGeom prst="rect">
                <a:avLst/>
              </a:prstGeom>
              <a:blipFill>
                <a:blip r:embed="rId48"/>
                <a:stretch>
                  <a:fillRect l="-9091" t="-5000" r="-9091"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5" name="テキスト ボックス 1114"/>
              <p:cNvSpPr txBox="1"/>
              <p:nvPr/>
            </p:nvSpPr>
            <p:spPr>
              <a:xfrm>
                <a:off x="4422587" y="9065062"/>
                <a:ext cx="130164" cy="124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4</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15" name="テキスト ボックス 1114"/>
              <p:cNvSpPr txBox="1">
                <a:spLocks noRot="1" noChangeAspect="1" noMove="1" noResize="1" noEditPoints="1" noAdjustHandles="1" noChangeArrowheads="1" noChangeShapeType="1" noTextEdit="1"/>
              </p:cNvSpPr>
              <p:nvPr/>
            </p:nvSpPr>
            <p:spPr>
              <a:xfrm>
                <a:off x="4422587" y="9065062"/>
                <a:ext cx="130164" cy="124393"/>
              </a:xfrm>
              <a:prstGeom prst="rect">
                <a:avLst/>
              </a:prstGeom>
              <a:blipFill>
                <a:blip r:embed="rId49"/>
                <a:stretch>
                  <a:fillRect l="-9091" r="-9091"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6" name="テキスト ボックス 1115"/>
              <p:cNvSpPr txBox="1"/>
              <p:nvPr/>
            </p:nvSpPr>
            <p:spPr>
              <a:xfrm>
                <a:off x="5136466" y="8151314"/>
                <a:ext cx="130164"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16" name="テキスト ボックス 1115"/>
              <p:cNvSpPr txBox="1">
                <a:spLocks noRot="1" noChangeAspect="1" noMove="1" noResize="1" noEditPoints="1" noAdjustHandles="1" noChangeArrowheads="1" noChangeShapeType="1" noTextEdit="1"/>
              </p:cNvSpPr>
              <p:nvPr/>
            </p:nvSpPr>
            <p:spPr>
              <a:xfrm>
                <a:off x="5136466" y="8151314"/>
                <a:ext cx="130164" cy="125099"/>
              </a:xfrm>
              <a:prstGeom prst="rect">
                <a:avLst/>
              </a:prstGeom>
              <a:blipFill>
                <a:blip r:embed="rId50"/>
                <a:stretch>
                  <a:fillRect l="-14286" r="-9524"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7" name="テキスト ボックス 1116"/>
              <p:cNvSpPr txBox="1"/>
              <p:nvPr/>
            </p:nvSpPr>
            <p:spPr>
              <a:xfrm>
                <a:off x="5136466" y="8516871"/>
                <a:ext cx="130164" cy="125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2</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17" name="テキスト ボックス 1116"/>
              <p:cNvSpPr txBox="1">
                <a:spLocks noRot="1" noChangeAspect="1" noMove="1" noResize="1" noEditPoints="1" noAdjustHandles="1" noChangeArrowheads="1" noChangeShapeType="1" noTextEdit="1"/>
              </p:cNvSpPr>
              <p:nvPr/>
            </p:nvSpPr>
            <p:spPr>
              <a:xfrm>
                <a:off x="5136466" y="8516871"/>
                <a:ext cx="130164" cy="125355"/>
              </a:xfrm>
              <a:prstGeom prst="rect">
                <a:avLst/>
              </a:prstGeom>
              <a:blipFill>
                <a:blip r:embed="rId51"/>
                <a:stretch>
                  <a:fillRect l="-14286" r="-9524"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8" name="テキスト ボックス 1117"/>
              <p:cNvSpPr txBox="1"/>
              <p:nvPr/>
            </p:nvSpPr>
            <p:spPr>
              <a:xfrm>
                <a:off x="4569796" y="7867659"/>
                <a:ext cx="129331" cy="1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𝑏</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2</m:t>
                          </m:r>
                        </m:sup>
                      </m:sSubSup>
                    </m:oMath>
                  </m:oMathPara>
                </a14:m>
                <a:endParaRPr kumimoji="1" lang="ja-JP" altLang="en-US" sz="800" dirty="0"/>
              </a:p>
            </p:txBody>
          </p:sp>
        </mc:Choice>
        <mc:Fallback xmlns="">
          <p:sp>
            <p:nvSpPr>
              <p:cNvPr id="1118" name="テキスト ボックス 1117"/>
              <p:cNvSpPr txBox="1">
                <a:spLocks noRot="1" noChangeAspect="1" noMove="1" noResize="1" noEditPoints="1" noAdjustHandles="1" noChangeArrowheads="1" noChangeShapeType="1" noTextEdit="1"/>
              </p:cNvSpPr>
              <p:nvPr/>
            </p:nvSpPr>
            <p:spPr>
              <a:xfrm>
                <a:off x="4569796" y="7867659"/>
                <a:ext cx="129331" cy="124521"/>
              </a:xfrm>
              <a:prstGeom prst="rect">
                <a:avLst/>
              </a:prstGeom>
              <a:blipFill>
                <a:blip r:embed="rId52"/>
                <a:stretch>
                  <a:fillRect l="-23810" t="-5000" r="-952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9" name="テキスト ボックス 1118"/>
              <p:cNvSpPr txBox="1"/>
              <p:nvPr/>
            </p:nvSpPr>
            <p:spPr>
              <a:xfrm>
                <a:off x="5219424" y="8036130"/>
                <a:ext cx="129330" cy="125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𝑏</m:t>
                          </m:r>
                        </m:e>
                        <m:sub>
                          <m:r>
                            <a:rPr kumimoji="1" lang="en-US" altLang="ja-JP" sz="800" b="0" i="1" smtClean="0">
                              <a:latin typeface="Cambria Math" panose="02040503050406030204" pitchFamily="18" charset="0"/>
                            </a:rPr>
                            <m:t>1</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19" name="テキスト ボックス 1118"/>
              <p:cNvSpPr txBox="1">
                <a:spLocks noRot="1" noChangeAspect="1" noMove="1" noResize="1" noEditPoints="1" noAdjustHandles="1" noChangeArrowheads="1" noChangeShapeType="1" noTextEdit="1"/>
              </p:cNvSpPr>
              <p:nvPr/>
            </p:nvSpPr>
            <p:spPr>
              <a:xfrm>
                <a:off x="5219424" y="8036130"/>
                <a:ext cx="129330" cy="125099"/>
              </a:xfrm>
              <a:prstGeom prst="rect">
                <a:avLst/>
              </a:prstGeom>
              <a:blipFill>
                <a:blip r:embed="rId53"/>
                <a:stretch>
                  <a:fillRect l="-19048" r="-14286" b="-19048"/>
                </a:stretch>
              </a:blipFill>
            </p:spPr>
            <p:txBody>
              <a:bodyPr/>
              <a:lstStyle/>
              <a:p>
                <a:r>
                  <a:rPr lang="ja-JP" altLang="en-US">
                    <a:noFill/>
                  </a:rPr>
                  <a:t> </a:t>
                </a:r>
              </a:p>
            </p:txBody>
          </p:sp>
        </mc:Fallback>
      </mc:AlternateContent>
      <p:sp>
        <p:nvSpPr>
          <p:cNvPr id="1120" name="テキスト ボックス 1119"/>
          <p:cNvSpPr txBox="1"/>
          <p:nvPr/>
        </p:nvSpPr>
        <p:spPr>
          <a:xfrm>
            <a:off x="3483845" y="9285640"/>
            <a:ext cx="569387" cy="246221"/>
          </a:xfrm>
          <a:prstGeom prst="rect">
            <a:avLst/>
          </a:prstGeom>
          <a:noFill/>
        </p:spPr>
        <p:txBody>
          <a:bodyPr wrap="none" rtlCol="0">
            <a:spAutoFit/>
          </a:bodyPr>
          <a:lstStyle/>
          <a:p>
            <a:r>
              <a:rPr kumimoji="1" lang="ja-JP" altLang="en-US" sz="1000" dirty="0" smtClean="0"/>
              <a:t>入力</a:t>
            </a:r>
            <a:r>
              <a:rPr kumimoji="1" lang="ja-JP" altLang="en-US" sz="1000" dirty="0"/>
              <a:t>層</a:t>
            </a:r>
          </a:p>
        </p:txBody>
      </p:sp>
      <p:sp>
        <p:nvSpPr>
          <p:cNvPr id="1121" name="テキスト ボックス 1120"/>
          <p:cNvSpPr txBox="1"/>
          <p:nvPr/>
        </p:nvSpPr>
        <p:spPr>
          <a:xfrm>
            <a:off x="4182877" y="9286553"/>
            <a:ext cx="569387" cy="246221"/>
          </a:xfrm>
          <a:prstGeom prst="rect">
            <a:avLst/>
          </a:prstGeom>
          <a:noFill/>
        </p:spPr>
        <p:txBody>
          <a:bodyPr wrap="none" rtlCol="0">
            <a:spAutoFit/>
          </a:bodyPr>
          <a:lstStyle/>
          <a:p>
            <a:r>
              <a:rPr kumimoji="1" lang="ja-JP" altLang="en-US" sz="1000" dirty="0" smtClean="0"/>
              <a:t>中間層</a:t>
            </a:r>
            <a:endParaRPr kumimoji="1" lang="ja-JP" altLang="en-US" sz="1000" dirty="0"/>
          </a:p>
        </p:txBody>
      </p:sp>
      <p:sp>
        <p:nvSpPr>
          <p:cNvPr id="1122" name="テキスト ボックス 1121"/>
          <p:cNvSpPr txBox="1"/>
          <p:nvPr/>
        </p:nvSpPr>
        <p:spPr>
          <a:xfrm>
            <a:off x="4880121" y="9278508"/>
            <a:ext cx="569387" cy="246221"/>
          </a:xfrm>
          <a:prstGeom prst="rect">
            <a:avLst/>
          </a:prstGeom>
          <a:noFill/>
        </p:spPr>
        <p:txBody>
          <a:bodyPr wrap="none" rtlCol="0">
            <a:spAutoFit/>
          </a:bodyPr>
          <a:lstStyle/>
          <a:p>
            <a:r>
              <a:rPr kumimoji="1" lang="ja-JP" altLang="en-US" sz="1000" dirty="0" smtClean="0"/>
              <a:t>出力層</a:t>
            </a:r>
            <a:endParaRPr kumimoji="1" lang="ja-JP" altLang="en-US" sz="1000" dirty="0"/>
          </a:p>
        </p:txBody>
      </p:sp>
      <p:cxnSp>
        <p:nvCxnSpPr>
          <p:cNvPr id="1123" name="直線コネクタ 1122"/>
          <p:cNvCxnSpPr>
            <a:stCxn id="1079" idx="2"/>
          </p:cNvCxnSpPr>
          <p:nvPr/>
        </p:nvCxnSpPr>
        <p:spPr>
          <a:xfrm flipH="1" flipV="1">
            <a:off x="3251717" y="7988837"/>
            <a:ext cx="439551" cy="243104"/>
          </a:xfrm>
          <a:prstGeom prst="line">
            <a:avLst/>
          </a:prstGeom>
          <a:ln>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24" name="直線コネクタ 1123"/>
          <p:cNvCxnSpPr>
            <a:stCxn id="1110" idx="1"/>
          </p:cNvCxnSpPr>
          <p:nvPr/>
        </p:nvCxnSpPr>
        <p:spPr>
          <a:xfrm flipH="1" flipV="1">
            <a:off x="3250015" y="8061043"/>
            <a:ext cx="461955" cy="522727"/>
          </a:xfrm>
          <a:prstGeom prst="line">
            <a:avLst/>
          </a:prstGeom>
          <a:ln>
            <a:tailEnd type="oval" w="sm" len="sm"/>
          </a:ln>
        </p:spPr>
        <p:style>
          <a:lnRef idx="1">
            <a:schemeClr val="accent1"/>
          </a:lnRef>
          <a:fillRef idx="0">
            <a:schemeClr val="accent1"/>
          </a:fillRef>
          <a:effectRef idx="0">
            <a:schemeClr val="accent1"/>
          </a:effectRef>
          <a:fontRef idx="minor">
            <a:schemeClr val="tx1"/>
          </a:fontRef>
        </p:style>
      </p:cxnSp>
      <p:sp>
        <p:nvSpPr>
          <p:cNvPr id="1125" name="テキスト ボックス 1124"/>
          <p:cNvSpPr txBox="1"/>
          <p:nvPr/>
        </p:nvSpPr>
        <p:spPr>
          <a:xfrm>
            <a:off x="3546767" y="8047816"/>
            <a:ext cx="235962" cy="215444"/>
          </a:xfrm>
          <a:prstGeom prst="rect">
            <a:avLst/>
          </a:prstGeom>
          <a:noFill/>
        </p:spPr>
        <p:txBody>
          <a:bodyPr wrap="none" rtlCol="0">
            <a:spAutoFit/>
          </a:bodyPr>
          <a:lstStyle/>
          <a:p>
            <a:r>
              <a:rPr kumimoji="1" lang="en-US" altLang="ja-JP" sz="800" dirty="0" smtClean="0"/>
              <a:t>0</a:t>
            </a:r>
            <a:endParaRPr kumimoji="1" lang="ja-JP" altLang="en-US" sz="800" dirty="0"/>
          </a:p>
        </p:txBody>
      </p:sp>
      <p:sp>
        <p:nvSpPr>
          <p:cNvPr id="1126" name="テキスト ボックス 1125"/>
          <p:cNvSpPr txBox="1"/>
          <p:nvPr/>
        </p:nvSpPr>
        <p:spPr>
          <a:xfrm>
            <a:off x="3546038" y="8377084"/>
            <a:ext cx="235962" cy="215444"/>
          </a:xfrm>
          <a:prstGeom prst="rect">
            <a:avLst/>
          </a:prstGeom>
          <a:noFill/>
        </p:spPr>
        <p:txBody>
          <a:bodyPr wrap="none" rtlCol="0">
            <a:spAutoFit/>
          </a:bodyPr>
          <a:lstStyle/>
          <a:p>
            <a:r>
              <a:rPr kumimoji="1" lang="en-US" altLang="ja-JP" sz="800" dirty="0" smtClean="0"/>
              <a:t>0</a:t>
            </a:r>
            <a:endParaRPr kumimoji="1" lang="ja-JP" altLang="en-US" sz="800" dirty="0"/>
          </a:p>
        </p:txBody>
      </p:sp>
      <p:cxnSp>
        <p:nvCxnSpPr>
          <p:cNvPr id="1127" name="直線コネクタ 1126"/>
          <p:cNvCxnSpPr>
            <a:endCxn id="1081" idx="2"/>
          </p:cNvCxnSpPr>
          <p:nvPr/>
        </p:nvCxnSpPr>
        <p:spPr>
          <a:xfrm flipV="1">
            <a:off x="3250015" y="9119383"/>
            <a:ext cx="441253" cy="112010"/>
          </a:xfrm>
          <a:prstGeom prst="line">
            <a:avLst/>
          </a:prstGeom>
          <a:ln>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128" name="直線コネクタ 1127"/>
          <p:cNvCxnSpPr>
            <a:stCxn id="1081" idx="6"/>
          </p:cNvCxnSpPr>
          <p:nvPr/>
        </p:nvCxnSpPr>
        <p:spPr>
          <a:xfrm flipV="1">
            <a:off x="3841559" y="8931585"/>
            <a:ext cx="147261" cy="18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9" name="直線コネクタ 1128"/>
          <p:cNvCxnSpPr>
            <a:endCxn id="1081" idx="6"/>
          </p:cNvCxnSpPr>
          <p:nvPr/>
        </p:nvCxnSpPr>
        <p:spPr>
          <a:xfrm flipH="1">
            <a:off x="3841559" y="8985109"/>
            <a:ext cx="193604" cy="134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0" name="直線コネクタ 1129"/>
          <p:cNvCxnSpPr>
            <a:stCxn id="1081" idx="6"/>
          </p:cNvCxnSpPr>
          <p:nvPr/>
        </p:nvCxnSpPr>
        <p:spPr>
          <a:xfrm flipV="1">
            <a:off x="3841559" y="9065062"/>
            <a:ext cx="216386" cy="54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1" name="直線コネクタ 1130"/>
          <p:cNvCxnSpPr>
            <a:stCxn id="1081" idx="6"/>
          </p:cNvCxnSpPr>
          <p:nvPr/>
        </p:nvCxnSpPr>
        <p:spPr>
          <a:xfrm>
            <a:off x="3841559" y="9119383"/>
            <a:ext cx="226036" cy="13218"/>
          </a:xfrm>
          <a:prstGeom prst="line">
            <a:avLst/>
          </a:prstGeom>
        </p:spPr>
        <p:style>
          <a:lnRef idx="1">
            <a:schemeClr val="accent1"/>
          </a:lnRef>
          <a:fillRef idx="0">
            <a:schemeClr val="accent1"/>
          </a:fillRef>
          <a:effectRef idx="0">
            <a:schemeClr val="accent1"/>
          </a:effectRef>
          <a:fontRef idx="minor">
            <a:schemeClr val="tx1"/>
          </a:fontRef>
        </p:style>
      </p:cxnSp>
      <p:sp>
        <p:nvSpPr>
          <p:cNvPr id="1132" name="テキスト ボックス 1131"/>
          <p:cNvSpPr txBox="1"/>
          <p:nvPr/>
        </p:nvSpPr>
        <p:spPr>
          <a:xfrm>
            <a:off x="3616635" y="8667674"/>
            <a:ext cx="307777" cy="400110"/>
          </a:xfrm>
          <a:prstGeom prst="rect">
            <a:avLst/>
          </a:prstGeom>
          <a:noFill/>
        </p:spPr>
        <p:txBody>
          <a:bodyPr vert="eaVert" wrap="none" rtlCol="0">
            <a:spAutoFit/>
          </a:bodyPr>
          <a:lstStyle/>
          <a:p>
            <a:r>
              <a:rPr kumimoji="1" lang="ja-JP" altLang="en-US" sz="800" dirty="0" smtClean="0"/>
              <a:t>・・</a:t>
            </a:r>
            <a:r>
              <a:rPr kumimoji="1" lang="ja-JP" altLang="en-US" sz="800" dirty="0"/>
              <a:t>・</a:t>
            </a:r>
          </a:p>
        </p:txBody>
      </p:sp>
      <p:sp>
        <p:nvSpPr>
          <p:cNvPr id="1133" name="楕円 1132"/>
          <p:cNvSpPr/>
          <p:nvPr/>
        </p:nvSpPr>
        <p:spPr>
          <a:xfrm>
            <a:off x="5124752" y="9039349"/>
            <a:ext cx="150291" cy="150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34" name="テキスト ボックス 1133"/>
              <p:cNvSpPr txBox="1"/>
              <p:nvPr/>
            </p:nvSpPr>
            <p:spPr>
              <a:xfrm>
                <a:off x="5139328" y="9048849"/>
                <a:ext cx="130164" cy="126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800" i="1" smtClean="0">
                              <a:latin typeface="Cambria Math" panose="02040503050406030204" pitchFamily="18" charset="0"/>
                            </a:rPr>
                          </m:ctrlPr>
                        </m:sSubSupPr>
                        <m:e>
                          <m:r>
                            <a:rPr kumimoji="1" lang="en-US" altLang="ja-JP" sz="800" b="0" i="1" smtClean="0">
                              <a:latin typeface="Cambria Math" panose="02040503050406030204" pitchFamily="18" charset="0"/>
                            </a:rPr>
                            <m:t>𝑎</m:t>
                          </m:r>
                        </m:e>
                        <m:sub>
                          <m:r>
                            <a:rPr kumimoji="1" lang="en-US" altLang="ja-JP" sz="800" b="0" i="1" smtClean="0">
                              <a:latin typeface="Cambria Math" panose="02040503050406030204" pitchFamily="18" charset="0"/>
                            </a:rPr>
                            <m:t>8</m:t>
                          </m:r>
                        </m:sub>
                        <m:sup>
                          <m:r>
                            <a:rPr kumimoji="1" lang="en-US" altLang="ja-JP" sz="800" b="0" i="1" smtClean="0">
                              <a:latin typeface="Cambria Math" panose="02040503050406030204" pitchFamily="18" charset="0"/>
                            </a:rPr>
                            <m:t>3</m:t>
                          </m:r>
                        </m:sup>
                      </m:sSubSup>
                    </m:oMath>
                  </m:oMathPara>
                </a14:m>
                <a:endParaRPr kumimoji="1" lang="ja-JP" altLang="en-US" sz="800" dirty="0"/>
              </a:p>
            </p:txBody>
          </p:sp>
        </mc:Choice>
        <mc:Fallback xmlns="">
          <p:sp>
            <p:nvSpPr>
              <p:cNvPr id="1134" name="テキスト ボックス 1133"/>
              <p:cNvSpPr txBox="1">
                <a:spLocks noRot="1" noChangeAspect="1" noMove="1" noResize="1" noEditPoints="1" noAdjustHandles="1" noChangeArrowheads="1" noChangeShapeType="1" noTextEdit="1"/>
              </p:cNvSpPr>
              <p:nvPr/>
            </p:nvSpPr>
            <p:spPr>
              <a:xfrm>
                <a:off x="5139328" y="9048849"/>
                <a:ext cx="130164" cy="126188"/>
              </a:xfrm>
              <a:prstGeom prst="rect">
                <a:avLst/>
              </a:prstGeom>
              <a:blipFill>
                <a:blip r:embed="rId54"/>
                <a:stretch>
                  <a:fillRect l="-9524" r="-14286" b="-19048"/>
                </a:stretch>
              </a:blipFill>
            </p:spPr>
            <p:txBody>
              <a:bodyPr/>
              <a:lstStyle/>
              <a:p>
                <a:r>
                  <a:rPr lang="ja-JP" altLang="en-US">
                    <a:noFill/>
                  </a:rPr>
                  <a:t> </a:t>
                </a:r>
              </a:p>
            </p:txBody>
          </p:sp>
        </mc:Fallback>
      </mc:AlternateContent>
      <p:sp>
        <p:nvSpPr>
          <p:cNvPr id="1135" name="テキスト ボックス 1134"/>
          <p:cNvSpPr txBox="1"/>
          <p:nvPr/>
        </p:nvSpPr>
        <p:spPr>
          <a:xfrm>
            <a:off x="5037887" y="8637517"/>
            <a:ext cx="307777" cy="400110"/>
          </a:xfrm>
          <a:prstGeom prst="rect">
            <a:avLst/>
          </a:prstGeom>
          <a:noFill/>
        </p:spPr>
        <p:txBody>
          <a:bodyPr vert="eaVert" wrap="none" rtlCol="0">
            <a:spAutoFit/>
          </a:bodyPr>
          <a:lstStyle/>
          <a:p>
            <a:r>
              <a:rPr kumimoji="1" lang="ja-JP" altLang="en-US" sz="800" dirty="0" smtClean="0"/>
              <a:t>・・</a:t>
            </a:r>
            <a:r>
              <a:rPr kumimoji="1" lang="ja-JP" altLang="en-US" sz="800" dirty="0"/>
              <a:t>・</a:t>
            </a:r>
          </a:p>
        </p:txBody>
      </p:sp>
      <p:cxnSp>
        <p:nvCxnSpPr>
          <p:cNvPr id="1136" name="直線矢印コネクタ 1135"/>
          <p:cNvCxnSpPr>
            <a:endCxn id="1133" idx="2"/>
          </p:cNvCxnSpPr>
          <p:nvPr/>
        </p:nvCxnSpPr>
        <p:spPr>
          <a:xfrm>
            <a:off x="5048112" y="8959790"/>
            <a:ext cx="76640" cy="15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7" name="直線矢印コネクタ 1136"/>
          <p:cNvCxnSpPr>
            <a:endCxn id="1133" idx="2"/>
          </p:cNvCxnSpPr>
          <p:nvPr/>
        </p:nvCxnSpPr>
        <p:spPr>
          <a:xfrm>
            <a:off x="4948619" y="9065062"/>
            <a:ext cx="176133" cy="4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8" name="直線矢印コネクタ 1137"/>
          <p:cNvCxnSpPr>
            <a:endCxn id="1133" idx="2"/>
          </p:cNvCxnSpPr>
          <p:nvPr/>
        </p:nvCxnSpPr>
        <p:spPr>
          <a:xfrm flipV="1">
            <a:off x="4957107" y="9114495"/>
            <a:ext cx="167645" cy="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9" name="直線矢印コネクタ 1138"/>
          <p:cNvCxnSpPr>
            <a:endCxn id="1133" idx="2"/>
          </p:cNvCxnSpPr>
          <p:nvPr/>
        </p:nvCxnSpPr>
        <p:spPr>
          <a:xfrm>
            <a:off x="4978359" y="8996101"/>
            <a:ext cx="146393" cy="11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0" name="テキスト ボックス 1139"/>
          <p:cNvSpPr txBox="1"/>
          <p:nvPr/>
        </p:nvSpPr>
        <p:spPr>
          <a:xfrm>
            <a:off x="2561916" y="9300961"/>
            <a:ext cx="954107" cy="246221"/>
          </a:xfrm>
          <a:prstGeom prst="rect">
            <a:avLst/>
          </a:prstGeom>
          <a:noFill/>
        </p:spPr>
        <p:txBody>
          <a:bodyPr wrap="none" rtlCol="0">
            <a:spAutoFit/>
          </a:bodyPr>
          <a:lstStyle/>
          <a:p>
            <a:r>
              <a:rPr kumimoji="1" lang="ja-JP" altLang="en-US" sz="1000" dirty="0" smtClean="0"/>
              <a:t>認識パターン</a:t>
            </a:r>
            <a:endParaRPr kumimoji="1" lang="ja-JP" altLang="en-US" sz="1000" dirty="0"/>
          </a:p>
        </p:txBody>
      </p:sp>
      <p:sp>
        <p:nvSpPr>
          <p:cNvPr id="1141" name="テキスト ボックス 1140"/>
          <p:cNvSpPr txBox="1"/>
          <p:nvPr/>
        </p:nvSpPr>
        <p:spPr>
          <a:xfrm>
            <a:off x="782767" y="1575170"/>
            <a:ext cx="825867" cy="246221"/>
          </a:xfrm>
          <a:prstGeom prst="rect">
            <a:avLst/>
          </a:prstGeom>
          <a:noFill/>
        </p:spPr>
        <p:txBody>
          <a:bodyPr wrap="none" rtlCol="0">
            <a:spAutoFit/>
          </a:bodyPr>
          <a:lstStyle/>
          <a:p>
            <a:r>
              <a:rPr kumimoji="1" lang="ja-JP" altLang="en-US" sz="1000" dirty="0" smtClean="0"/>
              <a:t>認識ルート</a:t>
            </a:r>
            <a:endParaRPr kumimoji="1" lang="ja-JP" altLang="en-US" sz="1000" dirty="0"/>
          </a:p>
        </p:txBody>
      </p:sp>
      <p:sp>
        <p:nvSpPr>
          <p:cNvPr id="1142" name="テキスト ボックス 1141"/>
          <p:cNvSpPr txBox="1"/>
          <p:nvPr/>
        </p:nvSpPr>
        <p:spPr>
          <a:xfrm>
            <a:off x="3661802" y="1570552"/>
            <a:ext cx="825867" cy="246221"/>
          </a:xfrm>
          <a:prstGeom prst="rect">
            <a:avLst/>
          </a:prstGeom>
          <a:noFill/>
        </p:spPr>
        <p:txBody>
          <a:bodyPr wrap="none" rtlCol="0">
            <a:spAutoFit/>
          </a:bodyPr>
          <a:lstStyle/>
          <a:p>
            <a:r>
              <a:rPr kumimoji="1" lang="ja-JP" altLang="en-US" sz="1000" dirty="0" smtClean="0"/>
              <a:t>認識ルート</a:t>
            </a:r>
            <a:endParaRPr kumimoji="1" lang="ja-JP" altLang="en-US" sz="1000" dirty="0"/>
          </a:p>
        </p:txBody>
      </p:sp>
      <p:sp>
        <p:nvSpPr>
          <p:cNvPr id="1143" name="テキスト ボックス 1142"/>
          <p:cNvSpPr txBox="1"/>
          <p:nvPr/>
        </p:nvSpPr>
        <p:spPr>
          <a:xfrm>
            <a:off x="5442453" y="8469472"/>
            <a:ext cx="288000" cy="215444"/>
          </a:xfrm>
          <a:prstGeom prst="rect">
            <a:avLst/>
          </a:prstGeom>
          <a:noFill/>
        </p:spPr>
        <p:txBody>
          <a:bodyPr wrap="none" rtlCol="0">
            <a:spAutoFit/>
          </a:bodyPr>
          <a:lstStyle/>
          <a:p>
            <a:pPr algn="ctr"/>
            <a:r>
              <a:rPr kumimoji="1" lang="en-US" altLang="ja-JP" sz="800" dirty="0" smtClean="0"/>
              <a:t>0.789</a:t>
            </a:r>
            <a:endParaRPr kumimoji="1" lang="ja-JP" altLang="en-US" sz="800" dirty="0"/>
          </a:p>
        </p:txBody>
      </p:sp>
      <p:sp>
        <p:nvSpPr>
          <p:cNvPr id="1144" name="テキスト ボックス 1143"/>
          <p:cNvSpPr txBox="1"/>
          <p:nvPr/>
        </p:nvSpPr>
        <p:spPr>
          <a:xfrm>
            <a:off x="5442229" y="8108959"/>
            <a:ext cx="288000" cy="215444"/>
          </a:xfrm>
          <a:prstGeom prst="rect">
            <a:avLst/>
          </a:prstGeom>
          <a:noFill/>
        </p:spPr>
        <p:txBody>
          <a:bodyPr wrap="none" rtlCol="0">
            <a:spAutoFit/>
          </a:bodyPr>
          <a:lstStyle/>
          <a:p>
            <a:pPr algn="ctr"/>
            <a:r>
              <a:rPr kumimoji="1" lang="en-US" altLang="ja-JP" sz="800" dirty="0" smtClean="0"/>
              <a:t>0.024</a:t>
            </a:r>
            <a:endParaRPr kumimoji="1" lang="ja-JP" altLang="en-US" sz="800" dirty="0"/>
          </a:p>
        </p:txBody>
      </p:sp>
      <p:sp>
        <p:nvSpPr>
          <p:cNvPr id="1145" name="テキスト ボックス 1144"/>
          <p:cNvSpPr txBox="1"/>
          <p:nvPr/>
        </p:nvSpPr>
        <p:spPr>
          <a:xfrm>
            <a:off x="5442229" y="9008110"/>
            <a:ext cx="288000" cy="215444"/>
          </a:xfrm>
          <a:prstGeom prst="rect">
            <a:avLst/>
          </a:prstGeom>
          <a:noFill/>
        </p:spPr>
        <p:txBody>
          <a:bodyPr wrap="none" rtlCol="0">
            <a:spAutoFit/>
          </a:bodyPr>
          <a:lstStyle/>
          <a:p>
            <a:pPr algn="ctr"/>
            <a:r>
              <a:rPr kumimoji="1" lang="en-US" altLang="ja-JP" sz="800" dirty="0" smtClean="0"/>
              <a:t>0.003</a:t>
            </a:r>
            <a:endParaRPr kumimoji="1" lang="ja-JP" altLang="en-US" sz="800" dirty="0"/>
          </a:p>
        </p:txBody>
      </p:sp>
      <p:sp>
        <p:nvSpPr>
          <p:cNvPr id="1146" name="テキスト ボックス 1145"/>
          <p:cNvSpPr txBox="1"/>
          <p:nvPr/>
        </p:nvSpPr>
        <p:spPr>
          <a:xfrm>
            <a:off x="5359178" y="9270121"/>
            <a:ext cx="441146" cy="246221"/>
          </a:xfrm>
          <a:prstGeom prst="rect">
            <a:avLst/>
          </a:prstGeom>
          <a:noFill/>
        </p:spPr>
        <p:txBody>
          <a:bodyPr wrap="none" rtlCol="0">
            <a:spAutoFit/>
          </a:bodyPr>
          <a:lstStyle/>
          <a:p>
            <a:r>
              <a:rPr kumimoji="1" lang="ja-JP" altLang="en-US" sz="1000" dirty="0" smtClean="0"/>
              <a:t>確率</a:t>
            </a:r>
            <a:endParaRPr kumimoji="1" lang="ja-JP" altLang="en-US" sz="1000" dirty="0"/>
          </a:p>
        </p:txBody>
      </p:sp>
      <p:cxnSp>
        <p:nvCxnSpPr>
          <p:cNvPr id="1147" name="直線矢印コネクタ 1146"/>
          <p:cNvCxnSpPr>
            <a:stCxn id="1086" idx="6"/>
            <a:endCxn id="1144" idx="1"/>
          </p:cNvCxnSpPr>
          <p:nvPr/>
        </p:nvCxnSpPr>
        <p:spPr>
          <a:xfrm>
            <a:off x="5279556" y="8215913"/>
            <a:ext cx="162673" cy="768"/>
          </a:xfrm>
          <a:prstGeom prst="straightConnector1">
            <a:avLst/>
          </a:prstGeom>
          <a:ln>
            <a:tailEnd type="oval" w="sm" len="sm"/>
          </a:ln>
        </p:spPr>
        <p:style>
          <a:lnRef idx="1">
            <a:schemeClr val="accent1"/>
          </a:lnRef>
          <a:fillRef idx="0">
            <a:schemeClr val="accent1"/>
          </a:fillRef>
          <a:effectRef idx="0">
            <a:schemeClr val="accent1"/>
          </a:effectRef>
          <a:fontRef idx="minor">
            <a:schemeClr val="tx1"/>
          </a:fontRef>
        </p:style>
      </p:cxnSp>
      <p:cxnSp>
        <p:nvCxnSpPr>
          <p:cNvPr id="1148" name="直線矢印コネクタ 1147"/>
          <p:cNvCxnSpPr>
            <a:stCxn id="1087" idx="6"/>
            <a:endCxn id="1143" idx="1"/>
          </p:cNvCxnSpPr>
          <p:nvPr/>
        </p:nvCxnSpPr>
        <p:spPr>
          <a:xfrm flipV="1">
            <a:off x="5279556" y="8577194"/>
            <a:ext cx="162897" cy="1939"/>
          </a:xfrm>
          <a:prstGeom prst="straightConnector1">
            <a:avLst/>
          </a:prstGeom>
          <a:ln>
            <a:tailEnd type="oval" w="sm" len="sm"/>
          </a:ln>
        </p:spPr>
        <p:style>
          <a:lnRef idx="1">
            <a:schemeClr val="accent1"/>
          </a:lnRef>
          <a:fillRef idx="0">
            <a:schemeClr val="accent1"/>
          </a:fillRef>
          <a:effectRef idx="0">
            <a:schemeClr val="accent1"/>
          </a:effectRef>
          <a:fontRef idx="minor">
            <a:schemeClr val="tx1"/>
          </a:fontRef>
        </p:style>
      </p:cxnSp>
      <p:cxnSp>
        <p:nvCxnSpPr>
          <p:cNvPr id="1149" name="直線矢印コネクタ 1148"/>
          <p:cNvCxnSpPr>
            <a:stCxn id="1133" idx="6"/>
            <a:endCxn id="1145" idx="1"/>
          </p:cNvCxnSpPr>
          <p:nvPr/>
        </p:nvCxnSpPr>
        <p:spPr>
          <a:xfrm>
            <a:off x="5275043" y="9114495"/>
            <a:ext cx="167186" cy="1337"/>
          </a:xfrm>
          <a:prstGeom prst="straightConnector1">
            <a:avLst/>
          </a:prstGeom>
          <a:ln>
            <a:tailEnd type="oval" w="sm" len="sm"/>
          </a:ln>
        </p:spPr>
        <p:style>
          <a:lnRef idx="1">
            <a:schemeClr val="accent1"/>
          </a:lnRef>
          <a:fillRef idx="0">
            <a:schemeClr val="accent1"/>
          </a:fillRef>
          <a:effectRef idx="0">
            <a:schemeClr val="accent1"/>
          </a:effectRef>
          <a:fontRef idx="minor">
            <a:schemeClr val="tx1"/>
          </a:fontRef>
        </p:style>
      </p:cxnSp>
      <p:sp>
        <p:nvSpPr>
          <p:cNvPr id="1150" name="楕円 1149"/>
          <p:cNvSpPr/>
          <p:nvPr/>
        </p:nvSpPr>
        <p:spPr>
          <a:xfrm>
            <a:off x="5397423" y="8492341"/>
            <a:ext cx="343094" cy="140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1" name="テキスト ボックス 1150"/>
          <p:cNvSpPr txBox="1"/>
          <p:nvPr/>
        </p:nvSpPr>
        <p:spPr>
          <a:xfrm>
            <a:off x="5539249" y="8312978"/>
            <a:ext cx="524503" cy="246221"/>
          </a:xfrm>
          <a:prstGeom prst="rect">
            <a:avLst/>
          </a:prstGeom>
          <a:noFill/>
        </p:spPr>
        <p:txBody>
          <a:bodyPr wrap="none" rtlCol="0">
            <a:spAutoFit/>
          </a:bodyPr>
          <a:lstStyle/>
          <a:p>
            <a:r>
              <a:rPr kumimoji="1" lang="ja-JP" altLang="en-US" sz="1000" dirty="0" smtClean="0"/>
              <a:t>正解</a:t>
            </a:r>
            <a:r>
              <a:rPr kumimoji="1" lang="en-US" altLang="ja-JP" sz="1000" dirty="0" smtClean="0"/>
              <a:t>!!</a:t>
            </a:r>
            <a:endParaRPr kumimoji="1" lang="ja-JP" altLang="en-US" sz="1000" dirty="0"/>
          </a:p>
        </p:txBody>
      </p:sp>
      <p:pic>
        <p:nvPicPr>
          <p:cNvPr id="1152" name="図 1151"/>
          <p:cNvPicPr>
            <a:picLocks noChangeAspect="1"/>
          </p:cNvPicPr>
          <p:nvPr/>
        </p:nvPicPr>
        <p:blipFill rotWithShape="1">
          <a:blip r:embed="rId55">
            <a:clrChange>
              <a:clrFrom>
                <a:srgbClr val="FFFFFF"/>
              </a:clrFrom>
              <a:clrTo>
                <a:srgbClr val="FFFFFF">
                  <a:alpha val="0"/>
                </a:srgbClr>
              </a:clrTo>
            </a:clrChange>
          </a:blip>
          <a:srcRect l="24593" r="23307"/>
          <a:stretch/>
        </p:blipFill>
        <p:spPr>
          <a:xfrm rot="5400000">
            <a:off x="5760280" y="4048823"/>
            <a:ext cx="400767" cy="634183"/>
          </a:xfrm>
          <a:prstGeom prst="rect">
            <a:avLst/>
          </a:prstGeom>
        </p:spPr>
      </p:pic>
      <p:sp>
        <p:nvSpPr>
          <p:cNvPr id="21" name="テキスト ボックス 20"/>
          <p:cNvSpPr txBox="1"/>
          <p:nvPr/>
        </p:nvSpPr>
        <p:spPr>
          <a:xfrm>
            <a:off x="69050" y="3926086"/>
            <a:ext cx="1454244" cy="261610"/>
          </a:xfrm>
          <a:prstGeom prst="rect">
            <a:avLst/>
          </a:prstGeom>
          <a:noFill/>
          <a:ln>
            <a:solidFill>
              <a:schemeClr val="tx1"/>
            </a:solidFill>
          </a:ln>
        </p:spPr>
        <p:txBody>
          <a:bodyPr wrap="none" rtlCol="0">
            <a:spAutoFit/>
          </a:bodyPr>
          <a:lstStyle/>
          <a:p>
            <a:r>
              <a:rPr kumimoji="1" lang="ja-JP" altLang="en-US" sz="1100" dirty="0" smtClean="0"/>
              <a:t>最小のセグメント数</a:t>
            </a:r>
            <a:endParaRPr kumimoji="1" lang="ja-JP" altLang="en-US" sz="1100" dirty="0"/>
          </a:p>
        </p:txBody>
      </p:sp>
      <p:sp>
        <p:nvSpPr>
          <p:cNvPr id="374" name="テキスト ボックス 373"/>
          <p:cNvSpPr txBox="1"/>
          <p:nvPr/>
        </p:nvSpPr>
        <p:spPr>
          <a:xfrm>
            <a:off x="3905859" y="3926612"/>
            <a:ext cx="1313180" cy="261610"/>
          </a:xfrm>
          <a:prstGeom prst="rect">
            <a:avLst/>
          </a:prstGeom>
          <a:solidFill>
            <a:schemeClr val="bg1"/>
          </a:solidFill>
          <a:ln>
            <a:solidFill>
              <a:schemeClr val="tx1"/>
            </a:solidFill>
          </a:ln>
        </p:spPr>
        <p:txBody>
          <a:bodyPr wrap="none" rtlCol="0">
            <a:spAutoFit/>
          </a:bodyPr>
          <a:lstStyle/>
          <a:p>
            <a:r>
              <a:rPr kumimoji="1" lang="ja-JP" altLang="en-US" sz="1100" dirty="0" smtClean="0"/>
              <a:t>認識ルートの決定</a:t>
            </a:r>
            <a:endParaRPr kumimoji="1" lang="ja-JP" altLang="en-US" sz="1100" dirty="0"/>
          </a:p>
        </p:txBody>
      </p:sp>
    </p:spTree>
    <p:extLst>
      <p:ext uri="{BB962C8B-B14F-4D97-AF65-F5344CB8AC3E}">
        <p14:creationId xmlns:p14="http://schemas.microsoft.com/office/powerpoint/2010/main" val="2695900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4749</TotalTime>
  <Words>4614</Words>
  <Application>Microsoft Office PowerPoint</Application>
  <PresentationFormat>A3 297x420 mm</PresentationFormat>
  <Paragraphs>536</Paragraphs>
  <Slides>6</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HGPｺﾞｼｯｸE</vt:lpstr>
      <vt:lpstr>HGｺﾞｼｯｸM</vt:lpstr>
      <vt:lpstr>HG丸ｺﾞｼｯｸM-PRO</vt:lpstr>
      <vt:lpstr>ＭＳ Ｐゴシック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日立オートモティブシステムズ(株)</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ARAFUNE，TAKUYA / 荒船拓也</dc:creator>
  <cp:lastModifiedBy>荒船　拓也</cp:lastModifiedBy>
  <cp:revision>308</cp:revision>
  <cp:lastPrinted>2018-10-15T04:00:12Z</cp:lastPrinted>
  <dcterms:created xsi:type="dcterms:W3CDTF">2018-07-17T04:04:44Z</dcterms:created>
  <dcterms:modified xsi:type="dcterms:W3CDTF">2018-10-15T04:07:05Z</dcterms:modified>
</cp:coreProperties>
</file>