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9"/>
  </p:notesMasterIdLst>
  <p:sldIdLst>
    <p:sldId id="284" r:id="rId3"/>
    <p:sldId id="285" r:id="rId4"/>
    <p:sldId id="286" r:id="rId5"/>
    <p:sldId id="287" r:id="rId6"/>
    <p:sldId id="288" r:id="rId7"/>
    <p:sldId id="289" r:id="rId8"/>
  </p:sldIdLst>
  <p:sldSz cx="12801600" cy="9601200" type="A3"/>
  <p:notesSz cx="9902825" cy="14330363"/>
  <p:defaultTextStyle>
    <a:defPPr>
      <a:defRPr lang="ja-JP"/>
    </a:defPPr>
    <a:lvl1pPr marL="0" algn="l" defTabSz="1075334" rtl="0" eaLnBrk="1" latinLnBrk="0" hangingPunct="1">
      <a:defRPr kumimoji="1" sz="2117" kern="1200">
        <a:solidFill>
          <a:schemeClr val="tx1"/>
        </a:solidFill>
        <a:latin typeface="+mn-lt"/>
        <a:ea typeface="+mn-ea"/>
        <a:cs typeface="+mn-cs"/>
      </a:defRPr>
    </a:lvl1pPr>
    <a:lvl2pPr marL="537667" algn="l" defTabSz="1075334" rtl="0" eaLnBrk="1" latinLnBrk="0" hangingPunct="1">
      <a:defRPr kumimoji="1" sz="2117" kern="1200">
        <a:solidFill>
          <a:schemeClr val="tx1"/>
        </a:solidFill>
        <a:latin typeface="+mn-lt"/>
        <a:ea typeface="+mn-ea"/>
        <a:cs typeface="+mn-cs"/>
      </a:defRPr>
    </a:lvl2pPr>
    <a:lvl3pPr marL="1075334" algn="l" defTabSz="1075334" rtl="0" eaLnBrk="1" latinLnBrk="0" hangingPunct="1">
      <a:defRPr kumimoji="1" sz="2117" kern="1200">
        <a:solidFill>
          <a:schemeClr val="tx1"/>
        </a:solidFill>
        <a:latin typeface="+mn-lt"/>
        <a:ea typeface="+mn-ea"/>
        <a:cs typeface="+mn-cs"/>
      </a:defRPr>
    </a:lvl3pPr>
    <a:lvl4pPr marL="1613002" algn="l" defTabSz="1075334" rtl="0" eaLnBrk="1" latinLnBrk="0" hangingPunct="1">
      <a:defRPr kumimoji="1" sz="2117" kern="1200">
        <a:solidFill>
          <a:schemeClr val="tx1"/>
        </a:solidFill>
        <a:latin typeface="+mn-lt"/>
        <a:ea typeface="+mn-ea"/>
        <a:cs typeface="+mn-cs"/>
      </a:defRPr>
    </a:lvl4pPr>
    <a:lvl5pPr marL="2150669" algn="l" defTabSz="1075334" rtl="0" eaLnBrk="1" latinLnBrk="0" hangingPunct="1">
      <a:defRPr kumimoji="1" sz="2117" kern="1200">
        <a:solidFill>
          <a:schemeClr val="tx1"/>
        </a:solidFill>
        <a:latin typeface="+mn-lt"/>
        <a:ea typeface="+mn-ea"/>
        <a:cs typeface="+mn-cs"/>
      </a:defRPr>
    </a:lvl5pPr>
    <a:lvl6pPr marL="2688336" algn="l" defTabSz="1075334" rtl="0" eaLnBrk="1" latinLnBrk="0" hangingPunct="1">
      <a:defRPr kumimoji="1" sz="2117" kern="1200">
        <a:solidFill>
          <a:schemeClr val="tx1"/>
        </a:solidFill>
        <a:latin typeface="+mn-lt"/>
        <a:ea typeface="+mn-ea"/>
        <a:cs typeface="+mn-cs"/>
      </a:defRPr>
    </a:lvl6pPr>
    <a:lvl7pPr marL="3226003" algn="l" defTabSz="1075334" rtl="0" eaLnBrk="1" latinLnBrk="0" hangingPunct="1">
      <a:defRPr kumimoji="1" sz="2117" kern="1200">
        <a:solidFill>
          <a:schemeClr val="tx1"/>
        </a:solidFill>
        <a:latin typeface="+mn-lt"/>
        <a:ea typeface="+mn-ea"/>
        <a:cs typeface="+mn-cs"/>
      </a:defRPr>
    </a:lvl7pPr>
    <a:lvl8pPr marL="3763670" algn="l" defTabSz="1075334" rtl="0" eaLnBrk="1" latinLnBrk="0" hangingPunct="1">
      <a:defRPr kumimoji="1" sz="2117" kern="1200">
        <a:solidFill>
          <a:schemeClr val="tx1"/>
        </a:solidFill>
        <a:latin typeface="+mn-lt"/>
        <a:ea typeface="+mn-ea"/>
        <a:cs typeface="+mn-cs"/>
      </a:defRPr>
    </a:lvl8pPr>
    <a:lvl9pPr marL="4301338" algn="l" defTabSz="107533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かとうだいき" initials="か" lastIdx="1" clrIdx="0">
    <p:extLst>
      <p:ext uri="{19B8F6BF-5375-455C-9EA6-DF929625EA0E}">
        <p15:presenceInfo xmlns:p15="http://schemas.microsoft.com/office/powerpoint/2012/main" userId="0e1b9b0d8f132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CDFD"/>
    <a:srgbClr val="00B0F0"/>
    <a:srgbClr val="41719C"/>
    <a:srgbClr val="5B9BD5"/>
    <a:srgbClr val="FECCCD"/>
    <a:srgbClr val="FECB45"/>
    <a:srgbClr val="6DFD46"/>
    <a:srgbClr val="4472C4"/>
    <a:srgbClr val="C0504D"/>
    <a:srgbClr val="237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11" autoAdjust="0"/>
    <p:restoredTop sz="94151" autoAdjust="0"/>
  </p:normalViewPr>
  <p:slideViewPr>
    <p:cSldViewPr snapToGrid="0">
      <p:cViewPr>
        <p:scale>
          <a:sx n="125" d="100"/>
          <a:sy n="125" d="100"/>
        </p:scale>
        <p:origin x="450" y="-1218"/>
      </p:cViewPr>
      <p:guideLst/>
    </p:cSldViewPr>
  </p:slideViewPr>
  <p:notesTextViewPr>
    <p:cViewPr>
      <p:scale>
        <a:sx n="1" d="1"/>
        <a:sy n="1" d="1"/>
      </p:scale>
      <p:origin x="0" y="0"/>
    </p:cViewPr>
  </p:notesTextViewPr>
  <p:notesViewPr>
    <p:cSldViewPr snapToGrid="0">
      <p:cViewPr varScale="1">
        <p:scale>
          <a:sx n="54" d="100"/>
          <a:sy n="54" d="100"/>
        </p:scale>
        <p:origin x="289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to_daiki\Desktop\&#12496;&#12483;&#12486;&#12522;&#12540;&#12392;&#36895;&#2423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3ja\Desktop\Book1%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3ja\Desktop\Book1%20(version%20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449019589397202"/>
          <c:y val="4.4660982541615914E-2"/>
          <c:w val="0.6640780565511748"/>
          <c:h val="0.82215434093880779"/>
        </c:manualLayout>
      </c:layout>
      <c:scatterChart>
        <c:scatterStyle val="lineMarker"/>
        <c:varyColors val="0"/>
        <c:ser>
          <c:idx val="0"/>
          <c:order val="0"/>
          <c:tx>
            <c:strRef>
              <c:f>gグラフ用!$D$2</c:f>
              <c:strCache>
                <c:ptCount val="1"/>
                <c:pt idx="0">
                  <c:v>走行体の速度</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gグラフ用!$A$3:$A$11</c:f>
              <c:numCache>
                <c:formatCode>General</c:formatCode>
                <c:ptCount val="9"/>
                <c:pt idx="0">
                  <c:v>100</c:v>
                </c:pt>
                <c:pt idx="1">
                  <c:v>95</c:v>
                </c:pt>
                <c:pt idx="2">
                  <c:v>90</c:v>
                </c:pt>
                <c:pt idx="3">
                  <c:v>85</c:v>
                </c:pt>
                <c:pt idx="4">
                  <c:v>80</c:v>
                </c:pt>
                <c:pt idx="5">
                  <c:v>75</c:v>
                </c:pt>
                <c:pt idx="6">
                  <c:v>70</c:v>
                </c:pt>
                <c:pt idx="7">
                  <c:v>65</c:v>
                </c:pt>
                <c:pt idx="8">
                  <c:v>60</c:v>
                </c:pt>
              </c:numCache>
            </c:numRef>
          </c:xVal>
          <c:yVal>
            <c:numRef>
              <c:f>gグラフ用!$D$3:$D$11</c:f>
              <c:numCache>
                <c:formatCode>General</c:formatCode>
                <c:ptCount val="9"/>
                <c:pt idx="0">
                  <c:v>623.79999999999995</c:v>
                </c:pt>
                <c:pt idx="1">
                  <c:v>583.20000000000005</c:v>
                </c:pt>
                <c:pt idx="2">
                  <c:v>543.29999999999995</c:v>
                </c:pt>
                <c:pt idx="3">
                  <c:v>503.4</c:v>
                </c:pt>
                <c:pt idx="4">
                  <c:v>462.3</c:v>
                </c:pt>
                <c:pt idx="5">
                  <c:v>421.2</c:v>
                </c:pt>
                <c:pt idx="6">
                  <c:v>380</c:v>
                </c:pt>
                <c:pt idx="7">
                  <c:v>338.8</c:v>
                </c:pt>
                <c:pt idx="8">
                  <c:v>295.89999999999998</c:v>
                </c:pt>
              </c:numCache>
            </c:numRef>
          </c:yVal>
          <c:smooth val="0"/>
          <c:extLst>
            <c:ext xmlns:c16="http://schemas.microsoft.com/office/drawing/2014/chart" uri="{C3380CC4-5D6E-409C-BE32-E72D297353CC}">
              <c16:uniqueId val="{00000000-672C-4DEB-8D19-EAAB2D501237}"/>
            </c:ext>
          </c:extLst>
        </c:ser>
        <c:dLbls>
          <c:showLegendKey val="0"/>
          <c:showVal val="0"/>
          <c:showCatName val="0"/>
          <c:showSerName val="0"/>
          <c:showPercent val="0"/>
          <c:showBubbleSize val="0"/>
        </c:dLbls>
        <c:axId val="906160160"/>
        <c:axId val="906153632"/>
      </c:scatterChart>
      <c:scatterChart>
        <c:scatterStyle val="lineMarker"/>
        <c:varyColors val="0"/>
        <c:ser>
          <c:idx val="1"/>
          <c:order val="1"/>
          <c:tx>
            <c:strRef>
              <c:f>gグラフ用!$H$2</c:f>
              <c:strCache>
                <c:ptCount val="1"/>
                <c:pt idx="0">
                  <c:v>ゴールゲート通過タイム</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gグラフ用!$A$3:$A$11</c:f>
              <c:numCache>
                <c:formatCode>General</c:formatCode>
                <c:ptCount val="9"/>
                <c:pt idx="0">
                  <c:v>100</c:v>
                </c:pt>
                <c:pt idx="1">
                  <c:v>95</c:v>
                </c:pt>
                <c:pt idx="2">
                  <c:v>90</c:v>
                </c:pt>
                <c:pt idx="3">
                  <c:v>85</c:v>
                </c:pt>
                <c:pt idx="4">
                  <c:v>80</c:v>
                </c:pt>
                <c:pt idx="5">
                  <c:v>75</c:v>
                </c:pt>
                <c:pt idx="6">
                  <c:v>70</c:v>
                </c:pt>
                <c:pt idx="7">
                  <c:v>65</c:v>
                </c:pt>
                <c:pt idx="8">
                  <c:v>60</c:v>
                </c:pt>
              </c:numCache>
            </c:numRef>
          </c:xVal>
          <c:yVal>
            <c:numRef>
              <c:f>gグラフ用!$H$3:$H$11</c:f>
              <c:numCache>
                <c:formatCode>General</c:formatCode>
                <c:ptCount val="9"/>
                <c:pt idx="0">
                  <c:v>16.030779095864062</c:v>
                </c:pt>
                <c:pt idx="1">
                  <c:v>17.146776406035663</c:v>
                </c:pt>
                <c:pt idx="2">
                  <c:v>18.406037180195103</c:v>
                </c:pt>
                <c:pt idx="3">
                  <c:v>19.864918553833931</c:v>
                </c:pt>
                <c:pt idx="4">
                  <c:v>21.630975556997623</c:v>
                </c:pt>
                <c:pt idx="5">
                  <c:v>23.741690408357076</c:v>
                </c:pt>
                <c:pt idx="6">
                  <c:v>26.315789473684209</c:v>
                </c:pt>
                <c:pt idx="7">
                  <c:v>29.515938606847698</c:v>
                </c:pt>
                <c:pt idx="8">
                  <c:v>33.795201081446436</c:v>
                </c:pt>
              </c:numCache>
            </c:numRef>
          </c:yVal>
          <c:smooth val="0"/>
          <c:extLst>
            <c:ext xmlns:c16="http://schemas.microsoft.com/office/drawing/2014/chart" uri="{C3380CC4-5D6E-409C-BE32-E72D297353CC}">
              <c16:uniqueId val="{00000001-672C-4DEB-8D19-EAAB2D501237}"/>
            </c:ext>
          </c:extLst>
        </c:ser>
        <c:dLbls>
          <c:showLegendKey val="0"/>
          <c:showVal val="0"/>
          <c:showCatName val="0"/>
          <c:showSerName val="0"/>
          <c:showPercent val="0"/>
          <c:showBubbleSize val="0"/>
        </c:dLbls>
        <c:axId val="906149280"/>
        <c:axId val="906157440"/>
      </c:scatterChart>
      <c:valAx>
        <c:axId val="906160160"/>
        <c:scaling>
          <c:orientation val="minMax"/>
          <c:max val="100"/>
          <c:min val="7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ja-JP" dirty="0"/>
                  <a:t>バッテリー残量</a:t>
                </a:r>
                <a:r>
                  <a:rPr lang="en-US" dirty="0"/>
                  <a:t>[%]</a:t>
                </a:r>
                <a:endParaRPr lang="ja-JP" dirty="0"/>
              </a:p>
            </c:rich>
          </c:tx>
          <c:layout>
            <c:manualLayout>
              <c:xMode val="edge"/>
              <c:yMode val="edge"/>
              <c:x val="0.3387036750433286"/>
              <c:y val="0.92802107165975112"/>
            </c:manualLayout>
          </c:layout>
          <c:overlay val="0"/>
          <c:spPr>
            <a:noFill/>
            <a:ln>
              <a:noFill/>
            </a:ln>
            <a:effectLst/>
          </c:spPr>
          <c:txPr>
            <a:bodyPr rot="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crossAx val="906153632"/>
        <c:crosses val="autoZero"/>
        <c:crossBetween val="midCat"/>
        <c:majorUnit val="5"/>
      </c:valAx>
      <c:valAx>
        <c:axId val="906153632"/>
        <c:scaling>
          <c:orientation val="minMax"/>
          <c:max val="650"/>
          <c:min val="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ja-JP"/>
                  <a:t>走行体の速度</a:t>
                </a:r>
                <a:r>
                  <a:rPr lang="en-US"/>
                  <a:t>[mm/sec]</a:t>
                </a:r>
                <a:endParaRPr lang="ja-JP"/>
              </a:p>
            </c:rich>
          </c:tx>
          <c:overlay val="0"/>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crossAx val="906160160"/>
        <c:crosses val="autoZero"/>
        <c:crossBetween val="midCat"/>
        <c:majorUnit val="25"/>
      </c:valAx>
      <c:valAx>
        <c:axId val="906157440"/>
        <c:scaling>
          <c:orientation val="minMax"/>
          <c:max val="26"/>
          <c:min val="16"/>
        </c:scaling>
        <c:delete val="0"/>
        <c:axPos val="r"/>
        <c:title>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ja-JP"/>
                  <a:t>ゴールゲート通過タイム</a:t>
                </a:r>
                <a:r>
                  <a:rPr lang="en-US"/>
                  <a:t>[sec]</a:t>
                </a:r>
                <a:endParaRPr lang="ja-JP"/>
              </a:p>
            </c:rich>
          </c:tx>
          <c:overlay val="0"/>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ja-JP"/>
          </a:p>
        </c:txPr>
        <c:crossAx val="906149280"/>
        <c:crosses val="max"/>
        <c:crossBetween val="midCat"/>
        <c:majorUnit val="1"/>
      </c:valAx>
      <c:valAx>
        <c:axId val="906149280"/>
        <c:scaling>
          <c:orientation val="minMax"/>
        </c:scaling>
        <c:delete val="1"/>
        <c:axPos val="b"/>
        <c:numFmt formatCode="General" sourceLinked="1"/>
        <c:majorTickMark val="out"/>
        <c:minorTickMark val="none"/>
        <c:tickLblPos val="nextTo"/>
        <c:crossAx val="906157440"/>
        <c:crosses val="autoZero"/>
        <c:crossBetween val="midCat"/>
      </c:valAx>
      <c:spPr>
        <a:noFill/>
        <a:ln>
          <a:noFill/>
        </a:ln>
        <a:effectLst/>
      </c:spPr>
    </c:plotArea>
    <c:legend>
      <c:legendPos val="b"/>
      <c:layout>
        <c:manualLayout>
          <c:xMode val="edge"/>
          <c:yMode val="edge"/>
          <c:x val="0.18673997771841799"/>
          <c:y val="6.1718127772292436E-2"/>
          <c:w val="0.50142242973208939"/>
          <c:h val="0.12183917646321854"/>
        </c:manualLayout>
      </c:layout>
      <c:overlay val="0"/>
      <c:spPr>
        <a:solidFill>
          <a:schemeClr val="bg1"/>
        </a:solidFill>
        <a:ln>
          <a:solidFill>
            <a:schemeClr val="tx1"/>
          </a:solidFill>
        </a:ln>
        <a:effectLst/>
      </c:spPr>
      <c:txPr>
        <a:bodyPr rot="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sz="5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84837730091439"/>
          <c:y val="3.9126742487643008E-2"/>
          <c:w val="0.84837553661244147"/>
          <c:h val="0.83123531800609829"/>
        </c:manualLayout>
      </c:layout>
      <c:lineChart>
        <c:grouping val="standard"/>
        <c:varyColors val="0"/>
        <c:ser>
          <c:idx val="0"/>
          <c:order val="0"/>
          <c:tx>
            <c:v>色相</c:v>
          </c:tx>
          <c:spPr>
            <a:ln w="28575" cap="rnd">
              <a:solidFill>
                <a:schemeClr val="accent1"/>
              </a:solidFill>
              <a:round/>
            </a:ln>
            <a:effectLst/>
          </c:spPr>
          <c:marker>
            <c:symbol val="none"/>
          </c:marker>
          <c:val>
            <c:numRef>
              <c:f>Sheet1!$B$19:$B$36</c:f>
              <c:numCache>
                <c:formatCode>General</c:formatCode>
                <c:ptCount val="18"/>
                <c:pt idx="0">
                  <c:v>73.333332999999996</c:v>
                </c:pt>
                <c:pt idx="1">
                  <c:v>77.142857000000006</c:v>
                </c:pt>
                <c:pt idx="2">
                  <c:v>75</c:v>
                </c:pt>
                <c:pt idx="3">
                  <c:v>74.285713999999999</c:v>
                </c:pt>
                <c:pt idx="4">
                  <c:v>75</c:v>
                </c:pt>
                <c:pt idx="5">
                  <c:v>75</c:v>
                </c:pt>
                <c:pt idx="6">
                  <c:v>74.400000000000006</c:v>
                </c:pt>
                <c:pt idx="7">
                  <c:v>76.363636</c:v>
                </c:pt>
                <c:pt idx="8">
                  <c:v>73.043477999999993</c:v>
                </c:pt>
                <c:pt idx="9">
                  <c:v>100</c:v>
                </c:pt>
                <c:pt idx="10">
                  <c:v>92.727272999999997</c:v>
                </c:pt>
                <c:pt idx="11">
                  <c:v>90</c:v>
                </c:pt>
                <c:pt idx="12">
                  <c:v>100</c:v>
                </c:pt>
                <c:pt idx="13">
                  <c:v>96</c:v>
                </c:pt>
                <c:pt idx="14">
                  <c:v>94.285713999999999</c:v>
                </c:pt>
                <c:pt idx="15">
                  <c:v>76.363636</c:v>
                </c:pt>
                <c:pt idx="16">
                  <c:v>75</c:v>
                </c:pt>
                <c:pt idx="17">
                  <c:v>77.5</c:v>
                </c:pt>
              </c:numCache>
            </c:numRef>
          </c:val>
          <c:smooth val="0"/>
          <c:extLst>
            <c:ext xmlns:c16="http://schemas.microsoft.com/office/drawing/2014/chart" uri="{C3380CC4-5D6E-409C-BE32-E72D297353CC}">
              <c16:uniqueId val="{00000000-6680-4AD9-9E12-A31B49FB3C99}"/>
            </c:ext>
          </c:extLst>
        </c:ser>
        <c:ser>
          <c:idx val="1"/>
          <c:order val="1"/>
          <c:tx>
            <c:v>彩度</c:v>
          </c:tx>
          <c:spPr>
            <a:ln w="28575" cap="rnd">
              <a:solidFill>
                <a:schemeClr val="accent2"/>
              </a:solidFill>
              <a:round/>
            </a:ln>
            <a:effectLst/>
          </c:spPr>
          <c:marker>
            <c:symbol val="none"/>
          </c:marker>
          <c:val>
            <c:numRef>
              <c:f>Sheet1!$C$19:$C$36</c:f>
              <c:numCache>
                <c:formatCode>General</c:formatCode>
                <c:ptCount val="18"/>
                <c:pt idx="0">
                  <c:v>26.865672</c:v>
                </c:pt>
                <c:pt idx="1">
                  <c:v>26.25</c:v>
                </c:pt>
                <c:pt idx="2">
                  <c:v>23.255814000000001</c:v>
                </c:pt>
                <c:pt idx="3">
                  <c:v>23.076923000000001</c:v>
                </c:pt>
                <c:pt idx="4">
                  <c:v>22.018349000000001</c:v>
                </c:pt>
                <c:pt idx="5">
                  <c:v>22.222221999999999</c:v>
                </c:pt>
                <c:pt idx="6">
                  <c:v>24.038461999999999</c:v>
                </c:pt>
                <c:pt idx="7">
                  <c:v>24.719100999999998</c:v>
                </c:pt>
                <c:pt idx="8">
                  <c:v>37.704917999999999</c:v>
                </c:pt>
                <c:pt idx="9">
                  <c:v>25</c:v>
                </c:pt>
                <c:pt idx="10">
                  <c:v>26.829267999999999</c:v>
                </c:pt>
                <c:pt idx="11">
                  <c:v>17.647058999999999</c:v>
                </c:pt>
                <c:pt idx="12">
                  <c:v>23.076923000000001</c:v>
                </c:pt>
                <c:pt idx="13">
                  <c:v>19.230768999999999</c:v>
                </c:pt>
                <c:pt idx="14">
                  <c:v>12.727273</c:v>
                </c:pt>
                <c:pt idx="15">
                  <c:v>22.448979999999999</c:v>
                </c:pt>
                <c:pt idx="16">
                  <c:v>23.255814000000001</c:v>
                </c:pt>
                <c:pt idx="17">
                  <c:v>25.806452</c:v>
                </c:pt>
              </c:numCache>
            </c:numRef>
          </c:val>
          <c:smooth val="0"/>
          <c:extLst>
            <c:ext xmlns:c16="http://schemas.microsoft.com/office/drawing/2014/chart" uri="{C3380CC4-5D6E-409C-BE32-E72D297353CC}">
              <c16:uniqueId val="{00000001-6680-4AD9-9E12-A31B49FB3C99}"/>
            </c:ext>
          </c:extLst>
        </c:ser>
        <c:ser>
          <c:idx val="2"/>
          <c:order val="2"/>
          <c:tx>
            <c:v>明度</c:v>
          </c:tx>
          <c:spPr>
            <a:ln w="28575" cap="rnd">
              <a:solidFill>
                <a:schemeClr val="accent3"/>
              </a:solidFill>
              <a:round/>
            </a:ln>
            <a:effectLst/>
          </c:spPr>
          <c:marker>
            <c:symbol val="none"/>
          </c:marker>
          <c:val>
            <c:numRef>
              <c:f>Sheet1!$D$19:$D$36</c:f>
              <c:numCache>
                <c:formatCode>General</c:formatCode>
                <c:ptCount val="18"/>
                <c:pt idx="0">
                  <c:v>26.274509999999999</c:v>
                </c:pt>
                <c:pt idx="1">
                  <c:v>31.372548999999999</c:v>
                </c:pt>
                <c:pt idx="2">
                  <c:v>33.725490000000001</c:v>
                </c:pt>
                <c:pt idx="3">
                  <c:v>35.686275000000002</c:v>
                </c:pt>
                <c:pt idx="4">
                  <c:v>42.745097999999999</c:v>
                </c:pt>
                <c:pt idx="5">
                  <c:v>42.352941000000001</c:v>
                </c:pt>
                <c:pt idx="6">
                  <c:v>40.784314000000002</c:v>
                </c:pt>
                <c:pt idx="7">
                  <c:v>34.901961</c:v>
                </c:pt>
                <c:pt idx="8">
                  <c:v>23.921569000000002</c:v>
                </c:pt>
                <c:pt idx="9">
                  <c:v>9.4117650000000008</c:v>
                </c:pt>
                <c:pt idx="10">
                  <c:v>16.078430999999998</c:v>
                </c:pt>
                <c:pt idx="11">
                  <c:v>13.333333</c:v>
                </c:pt>
                <c:pt idx="12">
                  <c:v>10.196078</c:v>
                </c:pt>
                <c:pt idx="13">
                  <c:v>10.196078</c:v>
                </c:pt>
                <c:pt idx="14">
                  <c:v>21.568626999999999</c:v>
                </c:pt>
                <c:pt idx="15">
                  <c:v>38.431373000000001</c:v>
                </c:pt>
                <c:pt idx="16">
                  <c:v>33.725490000000001</c:v>
                </c:pt>
                <c:pt idx="17">
                  <c:v>36.470587999999999</c:v>
                </c:pt>
              </c:numCache>
            </c:numRef>
          </c:val>
          <c:smooth val="0"/>
          <c:extLst>
            <c:ext xmlns:c16="http://schemas.microsoft.com/office/drawing/2014/chart" uri="{C3380CC4-5D6E-409C-BE32-E72D297353CC}">
              <c16:uniqueId val="{00000002-6680-4AD9-9E12-A31B49FB3C99}"/>
            </c:ext>
          </c:extLst>
        </c:ser>
        <c:dLbls>
          <c:showLegendKey val="0"/>
          <c:showVal val="0"/>
          <c:showCatName val="0"/>
          <c:showSerName val="0"/>
          <c:showPercent val="0"/>
          <c:showBubbleSize val="0"/>
        </c:dLbls>
        <c:smooth val="0"/>
        <c:axId val="858115344"/>
        <c:axId val="858109904"/>
      </c:lineChart>
      <c:catAx>
        <c:axId val="8581153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109904"/>
        <c:crosses val="autoZero"/>
        <c:auto val="1"/>
        <c:lblAlgn val="ctr"/>
        <c:lblOffset val="100"/>
        <c:tickMarkSkip val="1"/>
        <c:noMultiLvlLbl val="0"/>
      </c:catAx>
      <c:valAx>
        <c:axId val="858109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115344"/>
        <c:crosses val="autoZero"/>
        <c:crossBetween val="between"/>
      </c:valAx>
      <c:spPr>
        <a:noFill/>
        <a:ln>
          <a:noFill/>
        </a:ln>
        <a:effectLst/>
      </c:spPr>
    </c:plotArea>
    <c:legend>
      <c:legendPos val="b"/>
      <c:layout>
        <c:manualLayout>
          <c:xMode val="edge"/>
          <c:yMode val="edge"/>
          <c:x val="8.4161270816790743E-2"/>
          <c:y val="2.9711951489538979E-2"/>
          <c:w val="0.89999978481157028"/>
          <c:h val="0.126072843342223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84837730091439"/>
          <c:y val="3.9126742487643008E-2"/>
          <c:w val="0.84839459107362014"/>
          <c:h val="0.83123531800609829"/>
        </c:manualLayout>
      </c:layout>
      <c:lineChart>
        <c:grouping val="standard"/>
        <c:varyColors val="0"/>
        <c:ser>
          <c:idx val="0"/>
          <c:order val="0"/>
          <c:tx>
            <c:v>色相</c:v>
          </c:tx>
          <c:spPr>
            <a:ln w="28575" cap="rnd">
              <a:solidFill>
                <a:schemeClr val="accent1"/>
              </a:solidFill>
              <a:round/>
            </a:ln>
            <a:effectLst/>
          </c:spPr>
          <c:marker>
            <c:symbol val="none"/>
          </c:marker>
          <c:val>
            <c:numRef>
              <c:f>Sheet1!$F$19:$F$36</c:f>
              <c:numCache>
                <c:formatCode>General</c:formatCode>
                <c:ptCount val="18"/>
                <c:pt idx="0">
                  <c:v>73.432405000000003</c:v>
                </c:pt>
                <c:pt idx="1">
                  <c:v>74.194309000000004</c:v>
                </c:pt>
                <c:pt idx="2">
                  <c:v>74.370779999999996</c:v>
                </c:pt>
                <c:pt idx="3">
                  <c:v>74.070027999999994</c:v>
                </c:pt>
                <c:pt idx="4">
                  <c:v>74.952381000000003</c:v>
                </c:pt>
                <c:pt idx="5">
                  <c:v>75.285713999999999</c:v>
                </c:pt>
                <c:pt idx="6">
                  <c:v>74.737143000000003</c:v>
                </c:pt>
                <c:pt idx="7">
                  <c:v>75.009870000000006</c:v>
                </c:pt>
                <c:pt idx="8">
                  <c:v>74.761422999999994</c:v>
                </c:pt>
                <c:pt idx="9">
                  <c:v>79.761422999999994</c:v>
                </c:pt>
                <c:pt idx="10">
                  <c:v>83.306877</c:v>
                </c:pt>
                <c:pt idx="11">
                  <c:v>86.426877000000005</c:v>
                </c:pt>
                <c:pt idx="12">
                  <c:v>91.154150000000001</c:v>
                </c:pt>
                <c:pt idx="13">
                  <c:v>95.745455000000007</c:v>
                </c:pt>
                <c:pt idx="14">
                  <c:v>94.602597000000003</c:v>
                </c:pt>
                <c:pt idx="15">
                  <c:v>91.32987</c:v>
                </c:pt>
                <c:pt idx="16">
                  <c:v>88.32987</c:v>
                </c:pt>
                <c:pt idx="17">
                  <c:v>83.82987</c:v>
                </c:pt>
              </c:numCache>
            </c:numRef>
          </c:val>
          <c:smooth val="0"/>
          <c:extLst>
            <c:ext xmlns:c16="http://schemas.microsoft.com/office/drawing/2014/chart" uri="{C3380CC4-5D6E-409C-BE32-E72D297353CC}">
              <c16:uniqueId val="{00000000-E6CB-4956-AEAF-D7566A414819}"/>
            </c:ext>
          </c:extLst>
        </c:ser>
        <c:ser>
          <c:idx val="1"/>
          <c:order val="1"/>
          <c:tx>
            <c:v>彩度</c:v>
          </c:tx>
          <c:spPr>
            <a:ln w="28575" cap="rnd">
              <a:solidFill>
                <a:schemeClr val="accent2"/>
              </a:solidFill>
              <a:round/>
            </a:ln>
            <a:effectLst/>
          </c:spPr>
          <c:marker>
            <c:symbol val="none"/>
          </c:marker>
          <c:val>
            <c:numRef>
              <c:f>Sheet1!$G$19:$G$36</c:f>
              <c:numCache>
                <c:formatCode>General</c:formatCode>
                <c:ptCount val="18"/>
                <c:pt idx="0">
                  <c:v>24.177130999999999</c:v>
                </c:pt>
                <c:pt idx="1">
                  <c:v>24.811745999999999</c:v>
                </c:pt>
                <c:pt idx="2">
                  <c:v>24.868314000000002</c:v>
                </c:pt>
                <c:pt idx="3">
                  <c:v>24.611903999999999</c:v>
                </c:pt>
                <c:pt idx="4">
                  <c:v>24.293351000000001</c:v>
                </c:pt>
                <c:pt idx="5">
                  <c:v>23.364661999999999</c:v>
                </c:pt>
                <c:pt idx="6">
                  <c:v>22.922353999999999</c:v>
                </c:pt>
                <c:pt idx="7">
                  <c:v>23.215011000000001</c:v>
                </c:pt>
                <c:pt idx="8">
                  <c:v>26.140609999999999</c:v>
                </c:pt>
                <c:pt idx="9">
                  <c:v>26.736941000000002</c:v>
                </c:pt>
                <c:pt idx="10">
                  <c:v>27.658349999999999</c:v>
                </c:pt>
                <c:pt idx="11">
                  <c:v>26.380068999999999</c:v>
                </c:pt>
                <c:pt idx="12">
                  <c:v>26.051634</c:v>
                </c:pt>
                <c:pt idx="13">
                  <c:v>22.356804</c:v>
                </c:pt>
                <c:pt idx="14">
                  <c:v>19.902258</c:v>
                </c:pt>
                <c:pt idx="15">
                  <c:v>19.026201</c:v>
                </c:pt>
                <c:pt idx="16">
                  <c:v>20.147952</c:v>
                </c:pt>
                <c:pt idx="17">
                  <c:v>20.693857000000001</c:v>
                </c:pt>
              </c:numCache>
            </c:numRef>
          </c:val>
          <c:smooth val="0"/>
          <c:extLst>
            <c:ext xmlns:c16="http://schemas.microsoft.com/office/drawing/2014/chart" uri="{C3380CC4-5D6E-409C-BE32-E72D297353CC}">
              <c16:uniqueId val="{00000001-E6CB-4956-AEAF-D7566A414819}"/>
            </c:ext>
          </c:extLst>
        </c:ser>
        <c:ser>
          <c:idx val="2"/>
          <c:order val="2"/>
          <c:tx>
            <c:v>明度</c:v>
          </c:tx>
          <c:spPr>
            <a:ln w="28575" cap="rnd">
              <a:solidFill>
                <a:schemeClr val="accent3"/>
              </a:solidFill>
              <a:round/>
            </a:ln>
            <a:effectLst/>
          </c:spPr>
          <c:marker>
            <c:symbol val="none"/>
          </c:marker>
          <c:val>
            <c:numRef>
              <c:f>Sheet1!$H$19:$H$36</c:f>
              <c:numCache>
                <c:formatCode>General</c:formatCode>
                <c:ptCount val="18"/>
                <c:pt idx="0">
                  <c:v>28.941175999999999</c:v>
                </c:pt>
                <c:pt idx="1">
                  <c:v>29.098039</c:v>
                </c:pt>
                <c:pt idx="2">
                  <c:v>30.039216</c:v>
                </c:pt>
                <c:pt idx="3">
                  <c:v>31.058824000000001</c:v>
                </c:pt>
                <c:pt idx="4">
                  <c:v>33.960783999999997</c:v>
                </c:pt>
                <c:pt idx="5">
                  <c:v>37.176470999999999</c:v>
                </c:pt>
                <c:pt idx="6">
                  <c:v>39.058824000000001</c:v>
                </c:pt>
                <c:pt idx="7">
                  <c:v>39.294117999999997</c:v>
                </c:pt>
                <c:pt idx="8">
                  <c:v>36.941175999999999</c:v>
                </c:pt>
                <c:pt idx="9">
                  <c:v>30.274509999999999</c:v>
                </c:pt>
                <c:pt idx="10">
                  <c:v>25.019608000000002</c:v>
                </c:pt>
                <c:pt idx="11">
                  <c:v>19.529412000000001</c:v>
                </c:pt>
                <c:pt idx="12">
                  <c:v>14.588234999999999</c:v>
                </c:pt>
                <c:pt idx="13">
                  <c:v>11.843137</c:v>
                </c:pt>
                <c:pt idx="14">
                  <c:v>14.274509999999999</c:v>
                </c:pt>
                <c:pt idx="15">
                  <c:v>18.745097999999999</c:v>
                </c:pt>
                <c:pt idx="16">
                  <c:v>22.823529000000001</c:v>
                </c:pt>
                <c:pt idx="17">
                  <c:v>28.078430999999998</c:v>
                </c:pt>
              </c:numCache>
            </c:numRef>
          </c:val>
          <c:smooth val="0"/>
          <c:extLst>
            <c:ext xmlns:c16="http://schemas.microsoft.com/office/drawing/2014/chart" uri="{C3380CC4-5D6E-409C-BE32-E72D297353CC}">
              <c16:uniqueId val="{00000002-E6CB-4956-AEAF-D7566A414819}"/>
            </c:ext>
          </c:extLst>
        </c:ser>
        <c:dLbls>
          <c:showLegendKey val="0"/>
          <c:showVal val="0"/>
          <c:showCatName val="0"/>
          <c:showSerName val="0"/>
          <c:showPercent val="0"/>
          <c:showBubbleSize val="0"/>
        </c:dLbls>
        <c:smooth val="0"/>
        <c:axId val="858115888"/>
        <c:axId val="858116432"/>
      </c:lineChart>
      <c:catAx>
        <c:axId val="858115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116432"/>
        <c:crosses val="autoZero"/>
        <c:auto val="1"/>
        <c:lblAlgn val="ctr"/>
        <c:lblOffset val="100"/>
        <c:noMultiLvlLbl val="0"/>
      </c:catAx>
      <c:valAx>
        <c:axId val="858116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8115888"/>
        <c:crosses val="autoZero"/>
        <c:crossBetween val="between"/>
      </c:valAx>
      <c:spPr>
        <a:noFill/>
        <a:ln>
          <a:noFill/>
        </a:ln>
        <a:effectLst/>
      </c:spPr>
    </c:plotArea>
    <c:legend>
      <c:legendPos val="b"/>
      <c:layout>
        <c:manualLayout>
          <c:xMode val="edge"/>
          <c:yMode val="edge"/>
          <c:x val="0.10037302914296903"/>
          <c:y val="2.9711951489538937E-2"/>
          <c:w val="0.86456512762134352"/>
          <c:h val="0.126072843342223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4291224" cy="719007"/>
          </a:xfrm>
          <a:prstGeom prst="rect">
            <a:avLst/>
          </a:prstGeom>
        </p:spPr>
        <p:txBody>
          <a:bodyPr vert="horz" lIns="132303" tIns="66151" rIns="132303" bIns="66151" rtlCol="0"/>
          <a:lstStyle>
            <a:lvl1pPr algn="l">
              <a:defRPr sz="1700"/>
            </a:lvl1pPr>
          </a:lstStyle>
          <a:p>
            <a:endParaRPr kumimoji="1" lang="ja-JP" altLang="en-US"/>
          </a:p>
        </p:txBody>
      </p:sp>
      <p:sp>
        <p:nvSpPr>
          <p:cNvPr id="3" name="日付プレースホルダー 2"/>
          <p:cNvSpPr>
            <a:spLocks noGrp="1"/>
          </p:cNvSpPr>
          <p:nvPr>
            <p:ph type="dt" idx="1"/>
          </p:nvPr>
        </p:nvSpPr>
        <p:spPr>
          <a:xfrm>
            <a:off x="5609311" y="2"/>
            <a:ext cx="4291224" cy="719007"/>
          </a:xfrm>
          <a:prstGeom prst="rect">
            <a:avLst/>
          </a:prstGeom>
        </p:spPr>
        <p:txBody>
          <a:bodyPr vert="horz" lIns="132303" tIns="66151" rIns="132303" bIns="66151" rtlCol="0"/>
          <a:lstStyle>
            <a:lvl1pPr algn="r">
              <a:defRPr sz="1700"/>
            </a:lvl1pPr>
          </a:lstStyle>
          <a:p>
            <a:fld id="{9CAA5B87-39DE-4FBA-B137-B10E8F14560E}" type="datetimeFigureOut">
              <a:rPr kumimoji="1" lang="ja-JP" altLang="en-US" smtClean="0"/>
              <a:t>2018/10/15</a:t>
            </a:fld>
            <a:endParaRPr kumimoji="1" lang="ja-JP" altLang="en-US"/>
          </a:p>
        </p:txBody>
      </p:sp>
      <p:sp>
        <p:nvSpPr>
          <p:cNvPr id="4" name="スライド イメージ プレースホルダー 3"/>
          <p:cNvSpPr>
            <a:spLocks noGrp="1" noRot="1" noChangeAspect="1"/>
          </p:cNvSpPr>
          <p:nvPr>
            <p:ph type="sldImg" idx="2"/>
          </p:nvPr>
        </p:nvSpPr>
        <p:spPr>
          <a:xfrm>
            <a:off x="1727200" y="1792288"/>
            <a:ext cx="6448425" cy="4837112"/>
          </a:xfrm>
          <a:prstGeom prst="rect">
            <a:avLst/>
          </a:prstGeom>
          <a:noFill/>
          <a:ln w="12700">
            <a:solidFill>
              <a:prstClr val="black"/>
            </a:solidFill>
          </a:ln>
        </p:spPr>
        <p:txBody>
          <a:bodyPr vert="horz" lIns="132303" tIns="66151" rIns="132303" bIns="66151" rtlCol="0" anchor="ctr"/>
          <a:lstStyle/>
          <a:p>
            <a:endParaRPr lang="ja-JP" altLang="en-US"/>
          </a:p>
        </p:txBody>
      </p:sp>
      <p:sp>
        <p:nvSpPr>
          <p:cNvPr id="5" name="ノート プレースホルダー 4"/>
          <p:cNvSpPr>
            <a:spLocks noGrp="1"/>
          </p:cNvSpPr>
          <p:nvPr>
            <p:ph type="body" sz="quarter" idx="3"/>
          </p:nvPr>
        </p:nvSpPr>
        <p:spPr>
          <a:xfrm>
            <a:off x="990283" y="6896489"/>
            <a:ext cx="7922259" cy="5642580"/>
          </a:xfrm>
          <a:prstGeom prst="rect">
            <a:avLst/>
          </a:prstGeom>
        </p:spPr>
        <p:txBody>
          <a:bodyPr vert="horz" lIns="132303" tIns="66151" rIns="132303" bIns="6615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13611359"/>
            <a:ext cx="4291224" cy="719005"/>
          </a:xfrm>
          <a:prstGeom prst="rect">
            <a:avLst/>
          </a:prstGeom>
        </p:spPr>
        <p:txBody>
          <a:bodyPr vert="horz" lIns="132303" tIns="66151" rIns="132303" bIns="66151" rtlCol="0" anchor="b"/>
          <a:lstStyle>
            <a:lvl1pPr algn="l">
              <a:defRPr sz="1700"/>
            </a:lvl1pPr>
          </a:lstStyle>
          <a:p>
            <a:endParaRPr kumimoji="1" lang="ja-JP" altLang="en-US"/>
          </a:p>
        </p:txBody>
      </p:sp>
      <p:sp>
        <p:nvSpPr>
          <p:cNvPr id="7" name="スライド番号プレースホルダー 6"/>
          <p:cNvSpPr>
            <a:spLocks noGrp="1"/>
          </p:cNvSpPr>
          <p:nvPr>
            <p:ph type="sldNum" sz="quarter" idx="5"/>
          </p:nvPr>
        </p:nvSpPr>
        <p:spPr>
          <a:xfrm>
            <a:off x="5609311" y="13611359"/>
            <a:ext cx="4291224" cy="719005"/>
          </a:xfrm>
          <a:prstGeom prst="rect">
            <a:avLst/>
          </a:prstGeom>
        </p:spPr>
        <p:txBody>
          <a:bodyPr vert="horz" lIns="132303" tIns="66151" rIns="132303" bIns="66151" rtlCol="0" anchor="b"/>
          <a:lstStyle>
            <a:lvl1pPr algn="r">
              <a:defRPr sz="1700"/>
            </a:lvl1pPr>
          </a:lstStyle>
          <a:p>
            <a:fld id="{E8D7DBED-7FB2-403C-B23C-0D9CB87D192A}" type="slidenum">
              <a:rPr kumimoji="1" lang="ja-JP" altLang="en-US" smtClean="0"/>
              <a:t>‹#›</a:t>
            </a:fld>
            <a:endParaRPr kumimoji="1" lang="ja-JP" altLang="en-US"/>
          </a:p>
        </p:txBody>
      </p:sp>
    </p:spTree>
    <p:extLst>
      <p:ext uri="{BB962C8B-B14F-4D97-AF65-F5344CB8AC3E}">
        <p14:creationId xmlns:p14="http://schemas.microsoft.com/office/powerpoint/2010/main" val="32400524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300">
                <a:solidFill>
                  <a:schemeClr val="tx1"/>
                </a:solidFill>
                <a:latin typeface="Times New Roman" panose="02020603050405020304" pitchFamily="18" charset="0"/>
                <a:ea typeface="ＭＳ Ｐゴシック" panose="020B0600070205080204" pitchFamily="34" charset="-128"/>
              </a:defRPr>
            </a:lvl1pPr>
            <a:lvl2pPr marL="1074961" indent="-413446" eaLnBrk="0" hangingPunct="0">
              <a:defRPr kumimoji="1" sz="2300">
                <a:solidFill>
                  <a:schemeClr val="tx1"/>
                </a:solidFill>
                <a:latin typeface="Times New Roman" panose="02020603050405020304" pitchFamily="18" charset="0"/>
                <a:ea typeface="ＭＳ Ｐゴシック" panose="020B0600070205080204" pitchFamily="34" charset="-128"/>
              </a:defRPr>
            </a:lvl2pPr>
            <a:lvl3pPr marL="1653787" indent="-330758" eaLnBrk="0" hangingPunct="0">
              <a:defRPr kumimoji="1" sz="2300">
                <a:solidFill>
                  <a:schemeClr val="tx1"/>
                </a:solidFill>
                <a:latin typeface="Times New Roman" panose="02020603050405020304" pitchFamily="18" charset="0"/>
                <a:ea typeface="ＭＳ Ｐゴシック" panose="020B0600070205080204" pitchFamily="34" charset="-128"/>
              </a:defRPr>
            </a:lvl3pPr>
            <a:lvl4pPr marL="2315300" indent="-330758" eaLnBrk="0" hangingPunct="0">
              <a:defRPr kumimoji="1" sz="2300">
                <a:solidFill>
                  <a:schemeClr val="tx1"/>
                </a:solidFill>
                <a:latin typeface="Times New Roman" panose="02020603050405020304" pitchFamily="18" charset="0"/>
                <a:ea typeface="ＭＳ Ｐゴシック" panose="020B0600070205080204" pitchFamily="34" charset="-128"/>
              </a:defRPr>
            </a:lvl4pPr>
            <a:lvl5pPr marL="2976815" indent="-330758" eaLnBrk="0" hangingPunct="0">
              <a:defRPr kumimoji="1" sz="2300">
                <a:solidFill>
                  <a:schemeClr val="tx1"/>
                </a:solidFill>
                <a:latin typeface="Times New Roman" panose="02020603050405020304" pitchFamily="18" charset="0"/>
                <a:ea typeface="ＭＳ Ｐゴシック" panose="020B0600070205080204" pitchFamily="34" charset="-128"/>
              </a:defRPr>
            </a:lvl5pPr>
            <a:lvl6pPr marL="3638329" indent="-330758" eaLnBrk="0" fontAlgn="base" hangingPunct="0">
              <a:spcBef>
                <a:spcPct val="0"/>
              </a:spcBef>
              <a:spcAft>
                <a:spcPct val="0"/>
              </a:spcAft>
              <a:defRPr kumimoji="1" sz="2300">
                <a:solidFill>
                  <a:schemeClr val="tx1"/>
                </a:solidFill>
                <a:latin typeface="Times New Roman" panose="02020603050405020304" pitchFamily="18" charset="0"/>
                <a:ea typeface="ＭＳ Ｐゴシック" panose="020B0600070205080204" pitchFamily="34" charset="-128"/>
              </a:defRPr>
            </a:lvl6pPr>
            <a:lvl7pPr marL="4299844" indent="-330758" eaLnBrk="0" fontAlgn="base" hangingPunct="0">
              <a:spcBef>
                <a:spcPct val="0"/>
              </a:spcBef>
              <a:spcAft>
                <a:spcPct val="0"/>
              </a:spcAft>
              <a:defRPr kumimoji="1" sz="2300">
                <a:solidFill>
                  <a:schemeClr val="tx1"/>
                </a:solidFill>
                <a:latin typeface="Times New Roman" panose="02020603050405020304" pitchFamily="18" charset="0"/>
                <a:ea typeface="ＭＳ Ｐゴシック" panose="020B0600070205080204" pitchFamily="34" charset="-128"/>
              </a:defRPr>
            </a:lvl7pPr>
            <a:lvl8pPr marL="4961358" indent="-330758" eaLnBrk="0" fontAlgn="base" hangingPunct="0">
              <a:spcBef>
                <a:spcPct val="0"/>
              </a:spcBef>
              <a:spcAft>
                <a:spcPct val="0"/>
              </a:spcAft>
              <a:defRPr kumimoji="1" sz="2300">
                <a:solidFill>
                  <a:schemeClr val="tx1"/>
                </a:solidFill>
                <a:latin typeface="Times New Roman" panose="02020603050405020304" pitchFamily="18" charset="0"/>
                <a:ea typeface="ＭＳ Ｐゴシック" panose="020B0600070205080204" pitchFamily="34" charset="-128"/>
              </a:defRPr>
            </a:lvl8pPr>
            <a:lvl9pPr marL="5622873" indent="-330758" eaLnBrk="0" fontAlgn="base" hangingPunct="0">
              <a:spcBef>
                <a:spcPct val="0"/>
              </a:spcBef>
              <a:spcAft>
                <a:spcPct val="0"/>
              </a:spcAft>
              <a:defRPr kumimoji="1" sz="23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700">
                <a:solidFill>
                  <a:srgbClr val="000000"/>
                </a:solidFill>
              </a:rPr>
              <a:pPr eaLnBrk="1" hangingPunct="1"/>
              <a:t>1</a:t>
            </a:fld>
            <a:endParaRPr lang="en-US" altLang="ja-JP" sz="1700">
              <a:solidFill>
                <a:srgbClr val="000000"/>
              </a:solidFill>
            </a:endParaRPr>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dirty="0"/>
          </a:p>
        </p:txBody>
      </p:sp>
    </p:spTree>
    <p:extLst>
      <p:ext uri="{BB962C8B-B14F-4D97-AF65-F5344CB8AC3E}">
        <p14:creationId xmlns:p14="http://schemas.microsoft.com/office/powerpoint/2010/main" val="43292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8D7DBED-7FB2-403C-B23C-0D9CB87D192A}" type="slidenum">
              <a:rPr kumimoji="1" lang="ja-JP" altLang="en-US" smtClean="0"/>
              <a:t>2</a:t>
            </a:fld>
            <a:endParaRPr kumimoji="1" lang="ja-JP" altLang="en-US"/>
          </a:p>
        </p:txBody>
      </p:sp>
    </p:spTree>
    <p:extLst>
      <p:ext uri="{BB962C8B-B14F-4D97-AF65-F5344CB8AC3E}">
        <p14:creationId xmlns:p14="http://schemas.microsoft.com/office/powerpoint/2010/main" val="410800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latin typeface="HG丸ｺﾞｼｯｸM-PRO" panose="020F0600000000000000" pitchFamily="50" charset="-128"/>
                <a:ea typeface="HG丸ｺﾞｼｯｸM-PRO" panose="020F0600000000000000" pitchFamily="50" charset="-128"/>
              </a:rPr>
              <a:t>①ブロックの色の認識方法</a:t>
            </a:r>
            <a:r>
              <a:rPr lang="ja-JP" altLang="en-US" dirty="0">
                <a:latin typeface="HG丸ｺﾞｼｯｸM-PRO" panose="020F0600000000000000" pitchFamily="50" charset="-128"/>
                <a:ea typeface="HG丸ｺﾞｼｯｸM-PRO" panose="020F0600000000000000" pitchFamily="50" charset="-128"/>
              </a:rPr>
              <a:t>　　→　　</a:t>
            </a:r>
            <a:r>
              <a:rPr lang="en-US" altLang="ja-JP" dirty="0">
                <a:latin typeface="HG丸ｺﾞｼｯｸM-PRO" panose="020F0600000000000000" pitchFamily="50" charset="-128"/>
                <a:ea typeface="HG丸ｺﾞｼｯｸM-PRO" panose="020F0600000000000000" pitchFamily="50" charset="-128"/>
              </a:rPr>
              <a:t>EV3</a:t>
            </a:r>
            <a:r>
              <a:rPr lang="ja-JP" altLang="en-US" dirty="0">
                <a:latin typeface="HG丸ｺﾞｼｯｸM-PRO" panose="020F0600000000000000" pitchFamily="50" charset="-128"/>
                <a:ea typeface="HG丸ｺﾞｼｯｸM-PRO" panose="020F0600000000000000" pitchFamily="50" charset="-128"/>
              </a:rPr>
              <a:t>のカラーセンサを利用</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カメラは光の外乱が多く、色を誤検知しやすいため。</a:t>
            </a:r>
            <a:endParaRPr lang="en-US" altLang="ja-JP" dirty="0">
              <a:latin typeface="HG丸ｺﾞｼｯｸM-PRO" panose="020F0600000000000000" pitchFamily="50" charset="-128"/>
              <a:ea typeface="HG丸ｺﾞｼｯｸM-PRO" panose="020F0600000000000000" pitchFamily="50" charset="-128"/>
            </a:endParaRPr>
          </a:p>
          <a:p>
            <a:r>
              <a:rPr lang="ja-JP" altLang="en-US" b="1" dirty="0">
                <a:solidFill>
                  <a:srgbClr val="00B0F0"/>
                </a:solidFill>
                <a:latin typeface="HG丸ｺﾞｼｯｸM-PRO" panose="020F0600000000000000" pitchFamily="50" charset="-128"/>
                <a:ea typeface="HG丸ｺﾞｼｯｸM-PRO" panose="020F0600000000000000" pitchFamily="50" charset="-128"/>
              </a:rPr>
              <a:t>②</a:t>
            </a:r>
            <a:r>
              <a:rPr lang="en-US" altLang="ja-JP" b="1" dirty="0">
                <a:solidFill>
                  <a:srgbClr val="00B0F0"/>
                </a:solidFill>
                <a:latin typeface="HG丸ｺﾞｼｯｸM-PRO" panose="020F0600000000000000" pitchFamily="50" charset="-128"/>
                <a:ea typeface="HG丸ｺﾞｼｯｸM-PRO" panose="020F0600000000000000" pitchFamily="50" charset="-128"/>
              </a:rPr>
              <a:t>. </a:t>
            </a:r>
            <a:r>
              <a:rPr lang="ja-JP" altLang="en-US" b="1" dirty="0">
                <a:latin typeface="HG丸ｺﾞｼｯｸM-PRO" panose="020F0600000000000000" pitchFamily="50" charset="-128"/>
                <a:ea typeface="HG丸ｺﾞｼｯｸM-PRO" panose="020F0600000000000000" pitchFamily="50" charset="-128"/>
              </a:rPr>
              <a:t>競技スタート時にブロックの色が分からない</a:t>
            </a:r>
            <a:endParaRPr lang="en-US" altLang="ja-JP" b="1"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各カラーブロックをカラーセンサで直接確認し運搬する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b="1" dirty="0">
                <a:solidFill>
                  <a:srgbClr val="00B0F0"/>
                </a:solidFill>
                <a:latin typeface="HG丸ｺﾞｼｯｸM-PRO" panose="020F0600000000000000" pitchFamily="50" charset="-128"/>
                <a:ea typeface="HG丸ｺﾞｼｯｸM-PRO" panose="020F0600000000000000" pitchFamily="50" charset="-128"/>
              </a:rPr>
              <a:t>③</a:t>
            </a:r>
            <a:r>
              <a:rPr lang="en-US" altLang="ja-JP" b="1" dirty="0">
                <a:solidFill>
                  <a:srgbClr val="00B0F0"/>
                </a:solidFill>
                <a:latin typeface="HG丸ｺﾞｼｯｸM-PRO" panose="020F0600000000000000" pitchFamily="50" charset="-128"/>
                <a:ea typeface="HG丸ｺﾞｼｯｸM-PRO" panose="020F0600000000000000" pitchFamily="50" charset="-128"/>
              </a:rPr>
              <a:t>. </a:t>
            </a:r>
            <a:r>
              <a:rPr lang="ja-JP" altLang="en-US" b="1" dirty="0">
                <a:latin typeface="HG丸ｺﾞｼｯｸM-PRO" panose="020F0600000000000000" pitchFamily="50" charset="-128"/>
                <a:ea typeface="HG丸ｺﾞｼｯｸM-PRO" panose="020F0600000000000000" pitchFamily="50" charset="-128"/>
              </a:rPr>
              <a:t>制限時間内にゲームを達成する方法（⑥）</a:t>
            </a:r>
            <a:endParaRPr lang="en-US" altLang="ja-JP" b="1"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ブロックにぶつからない最短経路を導く。実現のために、ダイクストラ法を用いる。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b="1" dirty="0">
                <a:solidFill>
                  <a:srgbClr val="00B0F0"/>
                </a:solidFill>
                <a:latin typeface="HG丸ｺﾞｼｯｸM-PRO" panose="020F0600000000000000" pitchFamily="50" charset="-128"/>
                <a:ea typeface="HG丸ｺﾞｼｯｸM-PRO" panose="020F0600000000000000" pitchFamily="50" charset="-128"/>
              </a:rPr>
              <a:t>④</a:t>
            </a:r>
            <a:r>
              <a:rPr lang="en-US" altLang="ja-JP" b="1" dirty="0">
                <a:solidFill>
                  <a:srgbClr val="00B0F0"/>
                </a:solidFill>
                <a:latin typeface="HG丸ｺﾞｼｯｸM-PRO" panose="020F0600000000000000" pitchFamily="50" charset="-128"/>
                <a:ea typeface="HG丸ｺﾞｼｯｸM-PRO" panose="020F0600000000000000" pitchFamily="50" charset="-128"/>
              </a:rPr>
              <a:t>. </a:t>
            </a:r>
            <a:r>
              <a:rPr lang="ja-JP" altLang="en-US" b="1" dirty="0">
                <a:latin typeface="HG丸ｺﾞｼｯｸM-PRO" panose="020F0600000000000000" pitchFamily="50" charset="-128"/>
                <a:ea typeface="HG丸ｺﾞｼｯｸM-PRO" panose="020F0600000000000000" pitchFamily="50" charset="-128"/>
              </a:rPr>
              <a:t>ブロックの並べ方</a:t>
            </a:r>
            <a:endParaRPr lang="en-US" altLang="ja-JP" b="1"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有効パワーブロックの判定基準が厳しいため、パワーブロックの周りにカラーブロックを並べる方法をとる。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また、走行中の計算処理を省くため、図のようにパワーブロックの初期位置によって、予めブロックの目標ポイントを決定しておく。</a:t>
            </a:r>
            <a:endParaRPr lang="en-US" altLang="ja-JP" dirty="0">
              <a:latin typeface="HG丸ｺﾞｼｯｸM-PRO" panose="020F0600000000000000" pitchFamily="50" charset="-128"/>
              <a:ea typeface="HG丸ｺﾞｼｯｸM-PRO" panose="020F0600000000000000" pitchFamily="50" charset="-128"/>
            </a:endParaRPr>
          </a:p>
          <a:p>
            <a:r>
              <a:rPr lang="ja-JP" altLang="en-US" b="1" dirty="0">
                <a:solidFill>
                  <a:srgbClr val="00B0F0"/>
                </a:solidFill>
                <a:latin typeface="HG丸ｺﾞｼｯｸM-PRO" panose="020F0600000000000000" pitchFamily="50" charset="-128"/>
                <a:ea typeface="HG丸ｺﾞｼｯｸM-PRO" panose="020F0600000000000000" pitchFamily="50" charset="-128"/>
              </a:rPr>
              <a:t>⑤</a:t>
            </a:r>
            <a:r>
              <a:rPr lang="en-US" altLang="ja-JP" b="1" dirty="0">
                <a:solidFill>
                  <a:srgbClr val="00B0F0"/>
                </a:solidFill>
                <a:latin typeface="HG丸ｺﾞｼｯｸM-PRO" panose="020F0600000000000000" pitchFamily="50" charset="-128"/>
                <a:ea typeface="HG丸ｺﾞｼｯｸM-PRO" panose="020F0600000000000000" pitchFamily="50" charset="-128"/>
              </a:rPr>
              <a:t>. </a:t>
            </a:r>
            <a:r>
              <a:rPr lang="ja-JP" altLang="en-US" b="1" dirty="0">
                <a:latin typeface="HG丸ｺﾞｼｯｸM-PRO" panose="020F0600000000000000" pitchFamily="50" charset="-128"/>
                <a:ea typeface="HG丸ｺﾞｼｯｸM-PRO" panose="020F0600000000000000" pitchFamily="50" charset="-128"/>
              </a:rPr>
              <a:t>走行方法</a:t>
            </a:r>
            <a:endParaRPr lang="en-US" altLang="ja-JP" b="1" dirty="0">
              <a:latin typeface="HG丸ｺﾞｼｯｸM-PRO" panose="020F0600000000000000" pitchFamily="50" charset="-128"/>
              <a:ea typeface="HG丸ｺﾞｼｯｸM-PRO" panose="020F0600000000000000" pitchFamily="50" charset="-128"/>
            </a:endParaRPr>
          </a:p>
          <a:p>
            <a:pPr defTabSz="1323029">
              <a:defRPr/>
            </a:pPr>
            <a:r>
              <a:rPr lang="ja-JP" altLang="en-US" dirty="0">
                <a:latin typeface="HG丸ｺﾞｼｯｸM-PRO" panose="020F0600000000000000" pitchFamily="50" charset="-128"/>
                <a:ea typeface="HG丸ｺﾞｼｯｸM-PRO" panose="020F0600000000000000" pitchFamily="50" charset="-128"/>
              </a:rPr>
              <a:t>安定した走行をせるために、ラインを読んだ走行で、カラーブロックのみ移動させる。</a:t>
            </a:r>
            <a:endParaRPr lang="en-US" altLang="ja-JP" dirty="0">
              <a:latin typeface="HG丸ｺﾞｼｯｸM-PRO" panose="020F0600000000000000" pitchFamily="50" charset="-128"/>
              <a:ea typeface="HG丸ｺﾞｼｯｸM-PRO" panose="020F0600000000000000" pitchFamily="50" charset="-128"/>
            </a:endParaRPr>
          </a:p>
          <a:p>
            <a:pPr defTabSz="1323029">
              <a:defRPr/>
            </a:pPr>
            <a:endParaRPr lang="en-US" altLang="ja-JP" dirty="0">
              <a:latin typeface="HG丸ｺﾞｼｯｸM-PRO" panose="020F0600000000000000" pitchFamily="50" charset="-128"/>
              <a:ea typeface="HG丸ｺﾞｼｯｸM-PRO" panose="020F0600000000000000" pitchFamily="50" charset="-128"/>
            </a:endParaRPr>
          </a:p>
          <a:p>
            <a:pPr defTabSz="1323029">
              <a:defRPr/>
            </a:pPr>
            <a:endParaRPr lang="en-US" altLang="ja-JP" dirty="0">
              <a:latin typeface="HG丸ｺﾞｼｯｸM-PRO" panose="020F0600000000000000" pitchFamily="50" charset="-128"/>
              <a:ea typeface="HG丸ｺﾞｼｯｸM-PRO" panose="020F0600000000000000" pitchFamily="50" charset="-128"/>
            </a:endParaRPr>
          </a:p>
          <a:p>
            <a:pPr defTabSz="1323029">
              <a:defRPr/>
            </a:pPr>
            <a:r>
              <a:rPr lang="en-US" altLang="ja-JP" dirty="0">
                <a:latin typeface="HG丸ｺﾞｼｯｸM-PRO" panose="020F0600000000000000" pitchFamily="50" charset="-128"/>
                <a:ea typeface="HG丸ｺﾞｼｯｸM-PRO" panose="020F0600000000000000" pitchFamily="50" charset="-128"/>
              </a:rPr>
              <a:t>UML2.0 </a:t>
            </a:r>
            <a:r>
              <a:rPr lang="ja-JP" altLang="en-US" dirty="0">
                <a:latin typeface="HG丸ｺﾞｼｯｸM-PRO" panose="020F0600000000000000" pitchFamily="50" charset="-128"/>
                <a:ea typeface="HG丸ｺﾞｼｯｸM-PRO" panose="020F0600000000000000" pitchFamily="50" charset="-128"/>
              </a:rPr>
              <a:t>準拠</a:t>
            </a:r>
            <a:endParaRPr lang="en-US" altLang="ja-JP" dirty="0">
              <a:latin typeface="HG丸ｺﾞｼｯｸM-PRO" panose="020F0600000000000000" pitchFamily="50" charset="-128"/>
              <a:ea typeface="HG丸ｺﾞｼｯｸM-PRO" panose="020F0600000000000000" pitchFamily="50" charset="-128"/>
            </a:endParaRPr>
          </a:p>
          <a:p>
            <a:pPr defTabSz="1323029">
              <a:defRPr/>
            </a:pPr>
            <a:endParaRPr kumimoji="1" lang="en-US" altLang="ja-JP" dirty="0"/>
          </a:p>
        </p:txBody>
      </p:sp>
      <p:sp>
        <p:nvSpPr>
          <p:cNvPr id="4" name="スライド番号プレースホルダー 3"/>
          <p:cNvSpPr>
            <a:spLocks noGrp="1"/>
          </p:cNvSpPr>
          <p:nvPr>
            <p:ph type="sldNum" sz="quarter" idx="10"/>
          </p:nvPr>
        </p:nvSpPr>
        <p:spPr/>
        <p:txBody>
          <a:bodyPr/>
          <a:lstStyle/>
          <a:p>
            <a:fld id="{E8D7DBED-7FB2-403C-B23C-0D9CB87D192A}" type="slidenum">
              <a:rPr kumimoji="1" lang="ja-JP" altLang="en-US" smtClean="0"/>
              <a:t>3</a:t>
            </a:fld>
            <a:endParaRPr kumimoji="1" lang="ja-JP" altLang="en-US"/>
          </a:p>
        </p:txBody>
      </p:sp>
    </p:spTree>
    <p:extLst>
      <p:ext uri="{BB962C8B-B14F-4D97-AF65-F5344CB8AC3E}">
        <p14:creationId xmlns:p14="http://schemas.microsoft.com/office/powerpoint/2010/main" val="276028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A984E83-D352-4C5A-B141-393311431793}" type="datetime1">
              <a:rPr kumimoji="1" lang="ja-JP" altLang="en-US" smtClean="0"/>
              <a:t>2018/10/15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413601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11C771C-3CDC-4CDC-B742-70467B4A04FB}" type="datetime1">
              <a:rPr kumimoji="1" lang="ja-JP" altLang="en-US" smtClean="0"/>
              <a:t>2018/10/15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223474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B177F2-0C15-4CE3-93DC-6AB255A74819}" type="datetime1">
              <a:rPr kumimoji="1" lang="ja-JP" altLang="en-US" smtClean="0"/>
              <a:t>2018/10/15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3285204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2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0F6A09-59DD-455E-A044-B62E62299264}" type="datetime1">
              <a:rPr kumimoji="1" lang="ja-JP" altLang="en-US" smtClean="0"/>
              <a:t>2018/10/15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367755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F3A8AB0-F1F6-4365-902F-D93B29A1BB14}" type="datetime1">
              <a:rPr kumimoji="1" lang="ja-JP" altLang="en-US" smtClean="0"/>
              <a:t>2018/10/15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406647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FC1F49B-F953-446C-9D34-635ECE65C7CC}" type="datetime1">
              <a:rPr kumimoji="1" lang="ja-JP" altLang="en-US" smtClean="0"/>
              <a:t>2018/10/15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9268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B71AE6A-D5B4-4280-9506-F7320CFEF31F}" type="datetime1">
              <a:rPr kumimoji="1" lang="ja-JP" altLang="en-US" smtClean="0"/>
              <a:t>2018/10/15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1079413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AFF04E5-E453-4A62-BF16-61E8C5B4E15F}" type="datetime1">
              <a:rPr kumimoji="1" lang="ja-JP" altLang="en-US" smtClean="0"/>
              <a:t>2018/10/15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374381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正方形/長方形 4"/>
          <p:cNvSpPr/>
          <p:nvPr userDrawn="1"/>
        </p:nvSpPr>
        <p:spPr>
          <a:xfrm>
            <a:off x="0" y="0"/>
            <a:ext cx="12801600" cy="540000"/>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9061200"/>
            <a:ext cx="12801600" cy="540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724542" y="23435"/>
            <a:ext cx="1824538" cy="523220"/>
          </a:xfrm>
          <a:prstGeom prst="rect">
            <a:avLst/>
          </a:prstGeom>
          <a:noFill/>
          <a:effectLst/>
        </p:spPr>
        <p:txBody>
          <a:bodyPr wrap="none" lIns="91440" tIns="45720" rIns="91440" bIns="45720">
            <a:spAutoFit/>
          </a:bodyPr>
          <a:lstStyle/>
          <a:p>
            <a:pPr algn="ctr"/>
            <a:r>
              <a:rPr lang="en-US" altLang="ja-JP" sz="2800" b="1" cap="none" spc="0" dirty="0">
                <a:ln w="10160">
                  <a:solidFill>
                    <a:schemeClr val="accent5"/>
                  </a:solidFill>
                  <a:prstDash val="solid"/>
                </a:ln>
                <a:solidFill>
                  <a:srgbClr val="FFFFFF"/>
                </a:solidFill>
                <a:effectLst/>
                <a:latin typeface="HG丸ｺﾞｼｯｸM-PRO" panose="020F0600000000000000" pitchFamily="50" charset="-128"/>
                <a:ea typeface="HG丸ｺﾞｼｯｸM-PRO" panose="020F0600000000000000" pitchFamily="50" charset="-128"/>
              </a:rPr>
              <a:t>AT</a:t>
            </a:r>
            <a:r>
              <a:rPr lang="ja-JP" altLang="en-US" sz="2800" b="1" cap="none" spc="0" dirty="0">
                <a:ln w="10160">
                  <a:solidFill>
                    <a:schemeClr val="accent5"/>
                  </a:solidFill>
                  <a:prstDash val="solid"/>
                </a:ln>
                <a:solidFill>
                  <a:srgbClr val="FFFFFF"/>
                </a:solidFill>
                <a:effectLst/>
                <a:latin typeface="HG丸ｺﾞｼｯｸM-PRO" panose="020F0600000000000000" pitchFamily="50" charset="-128"/>
                <a:ea typeface="HG丸ｺﾞｼｯｸM-PRO" panose="020F0600000000000000" pitchFamily="50" charset="-128"/>
              </a:rPr>
              <a:t>車限定</a:t>
            </a:r>
          </a:p>
        </p:txBody>
      </p:sp>
      <p:sp>
        <p:nvSpPr>
          <p:cNvPr id="13" name="正方形/長方形 12"/>
          <p:cNvSpPr/>
          <p:nvPr userDrawn="1"/>
        </p:nvSpPr>
        <p:spPr>
          <a:xfrm>
            <a:off x="10419217" y="115826"/>
            <a:ext cx="2382383"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ja-JP" altLang="en-US" sz="2000" b="1" cap="none" spc="0" dirty="0">
                <a:ln/>
                <a:solidFill>
                  <a:schemeClr val="accent4"/>
                </a:solidFill>
                <a:effectLst/>
                <a:latin typeface="HG丸ｺﾞｼｯｸM-PRO" panose="020F0600000000000000" pitchFamily="50" charset="-128"/>
                <a:ea typeface="HG丸ｺﾞｼｯｸM-PRO" panose="020F0600000000000000" pitchFamily="50" charset="-128"/>
              </a:rPr>
              <a:t>～</a:t>
            </a:r>
            <a:r>
              <a:rPr lang="en-US" altLang="ja-JP" sz="2000" b="1" cap="none" spc="0" dirty="0">
                <a:ln/>
                <a:solidFill>
                  <a:schemeClr val="accent4"/>
                </a:solidFill>
                <a:effectLst/>
                <a:latin typeface="HG丸ｺﾞｼｯｸM-PRO" panose="020F0600000000000000" pitchFamily="50" charset="-128"/>
                <a:ea typeface="HG丸ｺﾞｼｯｸM-PRO" panose="020F0600000000000000" pitchFamily="50" charset="-128"/>
              </a:rPr>
              <a:t>Gold License</a:t>
            </a:r>
            <a:r>
              <a:rPr lang="ja-JP" altLang="en-US" sz="2000" b="1" cap="none" spc="0" dirty="0">
                <a:ln/>
                <a:solidFill>
                  <a:schemeClr val="accent4"/>
                </a:solidFill>
                <a:effectLst/>
                <a:latin typeface="HG丸ｺﾞｼｯｸM-PRO" panose="020F0600000000000000" pitchFamily="50" charset="-128"/>
                <a:ea typeface="HG丸ｺﾞｼｯｸM-PRO" panose="020F0600000000000000" pitchFamily="50" charset="-128"/>
              </a:rPr>
              <a:t>～</a:t>
            </a:r>
          </a:p>
        </p:txBody>
      </p:sp>
      <p:pic>
        <p:nvPicPr>
          <p:cNvPr id="14" name="図 13"/>
          <p:cNvPicPr>
            <a:picLocks noChangeAspect="1"/>
          </p:cNvPicPr>
          <p:nvPr userDrawn="1"/>
        </p:nvPicPr>
        <p:blipFill>
          <a:blip r:embed="rId2"/>
          <a:stretch>
            <a:fillRect/>
          </a:stretch>
        </p:blipFill>
        <p:spPr>
          <a:xfrm>
            <a:off x="8102430" y="71568"/>
            <a:ext cx="665190" cy="451019"/>
          </a:xfrm>
          <a:prstGeom prst="rect">
            <a:avLst/>
          </a:prstGeom>
        </p:spPr>
      </p:pic>
      <p:pic>
        <p:nvPicPr>
          <p:cNvPr id="9" name="図 8">
            <a:extLst>
              <a:ext uri="{FF2B5EF4-FFF2-40B4-BE49-F238E27FC236}">
                <a16:creationId xmlns:a16="http://schemas.microsoft.com/office/drawing/2014/main" id="{0CCC462E-B0CC-44E2-A871-A029BD8C3D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776" y="9230264"/>
            <a:ext cx="5712357" cy="252630"/>
          </a:xfrm>
          <a:prstGeom prst="rect">
            <a:avLst/>
          </a:prstGeom>
        </p:spPr>
      </p:pic>
      <p:grpSp>
        <p:nvGrpSpPr>
          <p:cNvPr id="15" name="グループ化 14">
            <a:extLst>
              <a:ext uri="{FF2B5EF4-FFF2-40B4-BE49-F238E27FC236}">
                <a16:creationId xmlns:a16="http://schemas.microsoft.com/office/drawing/2014/main" id="{E4E9527C-F86E-4DED-9901-681671D24532}"/>
              </a:ext>
            </a:extLst>
          </p:cNvPr>
          <p:cNvGrpSpPr/>
          <p:nvPr userDrawn="1"/>
        </p:nvGrpSpPr>
        <p:grpSpPr>
          <a:xfrm>
            <a:off x="10657103" y="8990884"/>
            <a:ext cx="2120900" cy="680631"/>
            <a:chOff x="10427257" y="7190330"/>
            <a:chExt cx="2120900" cy="680631"/>
          </a:xfrm>
        </p:grpSpPr>
        <p:sp>
          <p:nvSpPr>
            <p:cNvPr id="16" name="正方形/長方形 15">
              <a:extLst>
                <a:ext uri="{FF2B5EF4-FFF2-40B4-BE49-F238E27FC236}">
                  <a16:creationId xmlns:a16="http://schemas.microsoft.com/office/drawing/2014/main" id="{E1ABCC21-1679-461B-8D23-C9D0DDC909EE}"/>
                </a:ext>
              </a:extLst>
            </p:cNvPr>
            <p:cNvSpPr/>
            <p:nvPr userDrawn="1"/>
          </p:nvSpPr>
          <p:spPr>
            <a:xfrm>
              <a:off x="12141843" y="7430947"/>
              <a:ext cx="196770" cy="173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DBCA393D-B02E-47AB-8C9F-18343FB2C02C}"/>
                </a:ext>
              </a:extLst>
            </p:cNvPr>
            <p:cNvPicPr>
              <a:picLocks noChangeAspect="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27257" y="7190330"/>
              <a:ext cx="2120900" cy="680631"/>
            </a:xfrm>
            <a:prstGeom prst="rect">
              <a:avLst/>
            </a:prstGeom>
          </p:spPr>
        </p:pic>
      </p:grpSp>
    </p:spTree>
    <p:extLst>
      <p:ext uri="{BB962C8B-B14F-4D97-AF65-F5344CB8AC3E}">
        <p14:creationId xmlns:p14="http://schemas.microsoft.com/office/powerpoint/2010/main" val="19279057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1C1424-910B-4527-8242-921A4C5D6967}" type="datetime1">
              <a:rPr kumimoji="1" lang="ja-JP" altLang="en-US" smtClean="0"/>
              <a:t>2018/10/15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14549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79A9CDA-C348-4574-B3C8-B511D874806E}" type="datetime1">
              <a:rPr kumimoji="1" lang="ja-JP" altLang="en-US" smtClean="0"/>
              <a:t>2018/10/15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17415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A9E37CFB-2D11-4930-B8C1-3742E609C873}" type="datetime1">
              <a:rPr kumimoji="1" lang="ja-JP" altLang="en-US" smtClean="0"/>
              <a:t>2018/10/15</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7776B7A6-1FC6-4EC1-A5DC-A6AD088858DA}" type="slidenum">
              <a:rPr kumimoji="1" lang="ja-JP" altLang="en-US" smtClean="0"/>
              <a:t>‹#›</a:t>
            </a:fld>
            <a:endParaRPr kumimoji="1" lang="ja-JP" altLang="en-US"/>
          </a:p>
        </p:txBody>
      </p:sp>
    </p:spTree>
    <p:extLst>
      <p:ext uri="{BB962C8B-B14F-4D97-AF65-F5344CB8AC3E}">
        <p14:creationId xmlns:p14="http://schemas.microsoft.com/office/powerpoint/2010/main" val="2227701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136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20.png"/><Relationship Id="rId18" Type="http://schemas.openxmlformats.org/officeDocument/2006/relationships/image" Target="NULL"/><Relationship Id="rId26" Type="http://schemas.openxmlformats.org/officeDocument/2006/relationships/image" Target="../media/image24.png"/><Relationship Id="rId39" Type="http://schemas.openxmlformats.org/officeDocument/2006/relationships/image" Target="NULL"/><Relationship Id="rId3" Type="http://schemas.openxmlformats.org/officeDocument/2006/relationships/image" Target="../media/image19.png"/><Relationship Id="rId21" Type="http://schemas.openxmlformats.org/officeDocument/2006/relationships/image" Target="NULL"/><Relationship Id="rId34" Type="http://schemas.openxmlformats.org/officeDocument/2006/relationships/image" Target="../media/image30.emf"/><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media/image23.png"/><Relationship Id="rId33" Type="http://schemas.openxmlformats.org/officeDocument/2006/relationships/image" Target="../media/image29.emf"/><Relationship Id="rId2" Type="http://schemas.openxmlformats.org/officeDocument/2006/relationships/image" Target="../media/image18.png"/><Relationship Id="rId16" Type="http://schemas.openxmlformats.org/officeDocument/2006/relationships/image" Target="NULL"/><Relationship Id="rId20" Type="http://schemas.openxmlformats.org/officeDocument/2006/relationships/image" Target="NULL"/><Relationship Id="rId29" Type="http://schemas.openxmlformats.org/officeDocument/2006/relationships/image" Target="../media/image27.png"/><Relationship Id="rId1" Type="http://schemas.openxmlformats.org/officeDocument/2006/relationships/slideLayout" Target="../slideLayouts/slideLayout7.xml"/><Relationship Id="rId11" Type="http://schemas.openxmlformats.org/officeDocument/2006/relationships/image" Target="NULL"/><Relationship Id="rId24" Type="http://schemas.openxmlformats.org/officeDocument/2006/relationships/image" Target="../media/image22.png"/><Relationship Id="rId32" Type="http://schemas.openxmlformats.org/officeDocument/2006/relationships/image" Target="../media/image28.png"/><Relationship Id="rId40" Type="http://schemas.openxmlformats.org/officeDocument/2006/relationships/image" Target="../media/image33.emf"/><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media/image26.png"/><Relationship Id="rId36" Type="http://schemas.openxmlformats.org/officeDocument/2006/relationships/image" Target="../media/image32.png"/><Relationship Id="rId10" Type="http://schemas.openxmlformats.org/officeDocument/2006/relationships/image" Target="NULL"/><Relationship Id="rId19" Type="http://schemas.openxmlformats.org/officeDocument/2006/relationships/image" Target="../media/image21.png"/><Relationship Id="rId31" Type="http://schemas.openxmlformats.org/officeDocument/2006/relationships/chart" Target="../charts/chart3.xm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media/image25.emf"/><Relationship Id="rId30" Type="http://schemas.openxmlformats.org/officeDocument/2006/relationships/chart" Target="../charts/chart2.xml"/><Relationship Id="rId35"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059154" y="1149458"/>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en-US" altLang="ja-JP" sz="2400" dirty="0">
                <a:solidFill>
                  <a:prstClr val="black"/>
                </a:solidFill>
                <a:latin typeface="ＭＳ Ｐゴシック" panose="020B0600070205080204" pitchFamily="34" charset="-128"/>
              </a:rPr>
              <a:t>030</a:t>
            </a:r>
            <a:endParaRPr lang="ja-JP" altLang="en-US" sz="2400" dirty="0">
              <a:solidFill>
                <a:prstClr val="black"/>
              </a:solidFill>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131611" y="1247073"/>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400" dirty="0">
                <a:solidFill>
                  <a:prstClr val="black"/>
                </a:solidFill>
                <a:latin typeface="ＭＳ Ｐゴシック" panose="020B0600070205080204" pitchFamily="34" charset="-128"/>
              </a:rPr>
              <a:t>富士ゼロックスアドバンストテクノロジー株式会社</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400" dirty="0">
                <a:solidFill>
                  <a:prstClr val="black"/>
                </a:solidFill>
                <a:latin typeface="ＭＳ Ｐゴシック" panose="020B0600070205080204" pitchFamily="34" charset="-128"/>
              </a:rPr>
              <a:t>南関東</a:t>
            </a:r>
            <a:endParaRPr lang="ja-JP" altLang="en-US" sz="2400" dirty="0">
              <a:solidFill>
                <a:prstClr val="black"/>
              </a:solidFill>
            </a:endParaRPr>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endParaRPr lang="ja-JP" altLang="en-US" sz="2400" dirty="0">
              <a:solidFill>
                <a:prstClr val="black"/>
              </a:solidFill>
            </a:endParaRPr>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91032" y="1272175"/>
            <a:ext cx="2481956"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en-US" altLang="ja-JP" sz="2400" dirty="0">
                <a:solidFill>
                  <a:prstClr val="black"/>
                </a:solidFill>
              </a:rPr>
              <a:t>AT</a:t>
            </a:r>
            <a:r>
              <a:rPr lang="ja-JP" altLang="en-US" sz="2400" dirty="0">
                <a:solidFill>
                  <a:prstClr val="black"/>
                </a:solidFill>
              </a:rPr>
              <a:t>車限定</a:t>
            </a:r>
            <a:endParaRPr lang="en-US" altLang="ja-JP" sz="2400" dirty="0">
              <a:solidFill>
                <a:prstClr val="black"/>
              </a:solidFill>
            </a:endParaRPr>
          </a:p>
          <a:p>
            <a:pPr eaLnBrk="1" fontAlgn="base" hangingPunct="1">
              <a:spcBef>
                <a:spcPct val="0"/>
              </a:spcBef>
              <a:spcAft>
                <a:spcPct val="0"/>
              </a:spcAft>
            </a:pPr>
            <a:r>
              <a:rPr lang="ja-JP" altLang="en-US" sz="2400" dirty="0">
                <a:solidFill>
                  <a:prstClr val="black"/>
                </a:solidFill>
              </a:rPr>
              <a:t>～</a:t>
            </a:r>
            <a:r>
              <a:rPr lang="en-US" altLang="ja-JP" sz="2400" dirty="0">
                <a:solidFill>
                  <a:prstClr val="black"/>
                </a:solidFill>
              </a:rPr>
              <a:t>Gold License</a:t>
            </a:r>
            <a:r>
              <a:rPr lang="ja-JP" altLang="en-US" sz="2400" dirty="0">
                <a:solidFill>
                  <a:prstClr val="black"/>
                </a:solidFill>
              </a:rPr>
              <a:t>～</a:t>
            </a:r>
            <a:endParaRPr lang="en-US" altLang="ja-JP" sz="2400" dirty="0">
              <a:solidFill>
                <a:prstClr val="black"/>
              </a:solidFill>
            </a:endParaRPr>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lnSpc>
                <a:spcPct val="80000"/>
              </a:lnSpc>
              <a:spcBef>
                <a:spcPct val="20000"/>
              </a:spcBef>
              <a:spcAft>
                <a:spcPct val="0"/>
              </a:spcAft>
            </a:pPr>
            <a:r>
              <a:rPr lang="ja-JP" altLang="en-US" sz="1947" b="1" dirty="0">
                <a:solidFill>
                  <a:srgbClr val="FF0000"/>
                </a:solidFill>
              </a:rPr>
              <a:t>モデルの構成</a:t>
            </a:r>
            <a:endParaRPr lang="en-US" altLang="ja-JP" sz="1947" b="1" dirty="0">
              <a:solidFill>
                <a:srgbClr val="FF0000"/>
              </a:solidFill>
            </a:endParaRPr>
          </a:p>
          <a:p>
            <a:pPr marL="342900" indent="-342900" defTabSz="914400" eaLnBrk="1" fontAlgn="base" hangingPunct="1">
              <a:lnSpc>
                <a:spcPct val="80000"/>
              </a:lnSpc>
              <a:spcBef>
                <a:spcPts val="600"/>
              </a:spcBef>
              <a:spcAft>
                <a:spcPct val="0"/>
              </a:spcAft>
              <a:buFont typeface="+mj-lt"/>
              <a:buAutoNum type="arabicPeriod"/>
            </a:pPr>
            <a:r>
              <a:rPr lang="ja-JP" altLang="en-US" dirty="0">
                <a:solidFill>
                  <a:prstClr val="black"/>
                </a:solidFill>
                <a:latin typeface="HG丸ｺﾞｼｯｸM-PRO" panose="020F0600000000000000" pitchFamily="50" charset="-128"/>
                <a:ea typeface="HG丸ｺﾞｼｯｸM-PRO" panose="020F0600000000000000" pitchFamily="50" charset="-128"/>
              </a:rPr>
              <a:t>要求</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目標設定：チーム目標のモデル評価・走行タイムを設定</a:t>
            </a: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機能要求：ユースケースを用いた必要機能の分析</a:t>
            </a: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非機能要求・要素技術：非機能要求と要素技術を洗い出した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仕様：洗い出した要素技術を仕様へと落とし込んだ</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indent="-342900" defTabSz="914400" eaLnBrk="1" fontAlgn="base" hangingPunct="1">
              <a:lnSpc>
                <a:spcPct val="80000"/>
              </a:lnSpc>
              <a:spcBef>
                <a:spcPts val="600"/>
              </a:spcBef>
              <a:spcAft>
                <a:spcPct val="0"/>
              </a:spcAft>
              <a:buFont typeface="+mj-lt"/>
              <a:buAutoNum type="arabicPeriod" startAt="2"/>
            </a:pPr>
            <a:r>
              <a:rPr lang="ja-JP" altLang="en-US" dirty="0">
                <a:solidFill>
                  <a:prstClr val="black"/>
                </a:solidFill>
                <a:latin typeface="HG丸ｺﾞｼｯｸM-PRO" panose="020F0600000000000000" pitchFamily="50" charset="-128"/>
                <a:ea typeface="HG丸ｺﾞｼｯｸM-PRO" panose="020F0600000000000000" pitchFamily="50" charset="-128"/>
              </a:rPr>
              <a:t>分析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ゲームの要素定義：分析クラス図（要素定義）で課題を抽出</a:t>
            </a: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解決方針：抽出した課題の解決方針の検討</a:t>
            </a:r>
          </a:p>
          <a:p>
            <a:pPr marL="196850" indent="-1968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解法：分析クラス図（解法）とシーケンス図を作成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indent="-342900" eaLnBrk="1" fontAlgn="base" hangingPunct="1">
              <a:lnSpc>
                <a:spcPct val="80000"/>
              </a:lnSpc>
              <a:spcBef>
                <a:spcPts val="600"/>
              </a:spcBef>
              <a:spcAft>
                <a:spcPct val="0"/>
              </a:spcAft>
              <a:buFont typeface="+mj-lt"/>
              <a:buAutoNum type="arabicPeriod" startAt="3"/>
            </a:pPr>
            <a:r>
              <a:rPr lang="ja-JP" altLang="en-US" dirty="0">
                <a:solidFill>
                  <a:prstClr val="black"/>
                </a:solidFill>
                <a:latin typeface="HG丸ｺﾞｼｯｸM-PRO" panose="020F0600000000000000" pitchFamily="50" charset="-128"/>
                <a:ea typeface="HG丸ｺﾞｼｯｸM-PRO" panose="020F0600000000000000" pitchFamily="50" charset="-128"/>
              </a:rPr>
              <a:t>設計（構造）</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パッケージ構造：クラスの値の流れをパッケージ図で表現</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区間制御：ゲーム攻略で重要となるパッケージの解説</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クラス設計：パッケージを反映したクラス図の設計</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indent="-342900" eaLnBrk="1" fontAlgn="base" hangingPunct="1">
              <a:lnSpc>
                <a:spcPct val="80000"/>
              </a:lnSpc>
              <a:spcBef>
                <a:spcPts val="600"/>
              </a:spcBef>
              <a:spcAft>
                <a:spcPct val="0"/>
              </a:spcAft>
              <a:buFont typeface="+mj-lt"/>
              <a:buAutoNum type="arabicPeriod" startAt="4"/>
            </a:pPr>
            <a:r>
              <a:rPr lang="ja-JP" altLang="en-US" dirty="0">
                <a:solidFill>
                  <a:prstClr val="black"/>
                </a:solidFill>
                <a:latin typeface="HG丸ｺﾞｼｯｸM-PRO" panose="020F0600000000000000" pitchFamily="50" charset="-128"/>
                <a:ea typeface="HG丸ｺﾞｼｯｸM-PRO" panose="020F0600000000000000" pitchFamily="50" charset="-128"/>
              </a:rPr>
              <a:t>設計（振る舞い）</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ステートマシン設計：制御状態をステートマシン図で設計</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シーケンス設計：攻略区間の動作をシーケンス図で設計</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342900" indent="-342900" eaLnBrk="1" fontAlgn="base" hangingPunct="1">
              <a:lnSpc>
                <a:spcPct val="80000"/>
              </a:lnSpc>
              <a:spcBef>
                <a:spcPts val="600"/>
              </a:spcBef>
              <a:spcAft>
                <a:spcPct val="0"/>
              </a:spcAft>
              <a:buFont typeface="+mj-lt"/>
              <a:buAutoNum type="arabicPeriod" startAt="5"/>
            </a:pPr>
            <a:r>
              <a:rPr lang="ja-JP" altLang="en-US" dirty="0">
                <a:solidFill>
                  <a:prstClr val="black"/>
                </a:solidFill>
                <a:latin typeface="HG丸ｺﾞｼｯｸM-PRO" panose="020F0600000000000000" pitchFamily="50" charset="-128"/>
                <a:ea typeface="HG丸ｺﾞｼｯｸM-PRO" panose="020F0600000000000000" pitchFamily="50" charset="-128"/>
              </a:rPr>
              <a:t>制御</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自己位置推定：走行距離と旋回角度を用いた自己位置の特定</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色彩制御：カラーセンサから取得した値の活用方法</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latin typeface="HG丸ｺﾞｼｯｸM-PRO" panose="020F0600000000000000" pitchFamily="50" charset="-128"/>
                <a:ea typeface="HG丸ｺﾞｼｯｸM-PRO" panose="020F0600000000000000" pitchFamily="50" charset="-128"/>
              </a:rPr>
              <a:t>ダイクストラ法：目的地までの最短経路の導出方法</a:t>
            </a:r>
            <a:endParaRPr lang="en-US" altLang="ja-JP" dirty="0">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数字の特定方法：</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dirty="0">
                <a:solidFill>
                  <a:prstClr val="black"/>
                </a:solidFill>
                <a:latin typeface="HG丸ｺﾞｼｯｸM-PRO" panose="020F0600000000000000" pitchFamily="50" charset="-128"/>
                <a:ea typeface="HG丸ｺﾞｼｯｸM-PRO" panose="020F0600000000000000" pitchFamily="50" charset="-128"/>
              </a:rPr>
              <a:t>アンサーに対する解法</a:t>
            </a:r>
            <a:endParaRPr lang="en-US" altLang="ja-JP" dirty="0">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走行体の回転方法：ブロック所持時の旋回方法の規定</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プレ走行によるパラメータ決定：コース情報の取得</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平均化フィルター：色情報の誤検知を防ぐ</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en-US" altLang="ja-JP" dirty="0">
                <a:solidFill>
                  <a:prstClr val="black"/>
                </a:solidFill>
                <a:latin typeface="HG丸ｺﾞｼｯｸM-PRO" panose="020F0600000000000000" pitchFamily="50" charset="-128"/>
                <a:ea typeface="HG丸ｺﾞｼｯｸM-PRO" panose="020F0600000000000000" pitchFamily="50" charset="-128"/>
              </a:rPr>
              <a:t>SWAP</a:t>
            </a:r>
            <a:r>
              <a:rPr lang="ja-JP" altLang="en-US" dirty="0">
                <a:solidFill>
                  <a:prstClr val="black"/>
                </a:solidFill>
                <a:latin typeface="HG丸ｺﾞｼｯｸM-PRO" panose="020F0600000000000000" pitchFamily="50" charset="-128"/>
                <a:ea typeface="HG丸ｺﾞｼｯｸM-PRO" panose="020F0600000000000000" pitchFamily="50" charset="-128"/>
              </a:rPr>
              <a:t>制御：避けることができないブロックの避難</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285750" indent="-285750" eaLnBrk="1" fontAlgn="base" hangingPunct="1">
              <a:lnSpc>
                <a:spcPct val="80000"/>
              </a:lnSpc>
              <a:spcBef>
                <a:spcPts val="600"/>
              </a:spcBef>
              <a:spcAft>
                <a:spcPct val="0"/>
              </a:spcAft>
              <a:buFont typeface="Arial" panose="020B0604020202020204" pitchFamily="34" charset="0"/>
              <a:buChar char="•"/>
            </a:pPr>
            <a:r>
              <a:rPr lang="ja-JP" altLang="en-US" dirty="0">
                <a:solidFill>
                  <a:prstClr val="black"/>
                </a:solidFill>
                <a:latin typeface="HG丸ｺﾞｼｯｸM-PRO" panose="020F0600000000000000" pitchFamily="50" charset="-128"/>
                <a:ea typeface="HG丸ｺﾞｼｯｸM-PRO" panose="020F0600000000000000" pitchFamily="50" charset="-128"/>
              </a:rPr>
              <a:t>ブロック位置の導出方法：初期位置コードの変換方法</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21" name="Rectangle 3">
            <a:extLst>
              <a:ext uri="{FF2B5EF4-FFF2-40B4-BE49-F238E27FC236}">
                <a16:creationId xmlns:a16="http://schemas.microsoft.com/office/drawing/2014/main" id="{0F45394F-2A27-48B9-9452-A5EEF5A2CC7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lnSpc>
                <a:spcPct val="80000"/>
              </a:lnSpc>
              <a:spcBef>
                <a:spcPct val="20000"/>
              </a:spcBef>
              <a:spcAft>
                <a:spcPct val="0"/>
              </a:spcAft>
            </a:pPr>
            <a:r>
              <a:rPr lang="ja-JP" altLang="en-US" sz="1947" b="1" dirty="0">
                <a:solidFill>
                  <a:prstClr val="black"/>
                </a:solidFill>
              </a:rPr>
              <a:t>チーム紹介、目標、意気込み</a:t>
            </a:r>
            <a:endParaRPr lang="ja-JP" altLang="en-US" dirty="0">
              <a:solidFill>
                <a:prstClr val="black"/>
              </a:solidFill>
            </a:endParaRPr>
          </a:p>
          <a:p>
            <a:pPr marL="0" indent="0" fontAlgn="base">
              <a:spcBef>
                <a:spcPct val="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〇チーム紹介</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fontAlgn="base">
              <a:spcBef>
                <a:spcPct val="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　</a:t>
            </a:r>
            <a:r>
              <a:rPr lang="en-US" altLang="ja-JP" dirty="0">
                <a:solidFill>
                  <a:prstClr val="black"/>
                </a:solidFill>
                <a:latin typeface="HG丸ｺﾞｼｯｸM-PRO" panose="020F0600000000000000" pitchFamily="50" charset="-128"/>
                <a:ea typeface="HG丸ｺﾞｼｯｸM-PRO" panose="020F0600000000000000" pitchFamily="50" charset="-128"/>
              </a:rPr>
              <a:t>AT</a:t>
            </a:r>
            <a:r>
              <a:rPr lang="ja-JP" altLang="en-US" dirty="0">
                <a:solidFill>
                  <a:prstClr val="black"/>
                </a:solidFill>
                <a:latin typeface="HG丸ｺﾞｼｯｸM-PRO" panose="020F0600000000000000" pitchFamily="50" charset="-128"/>
                <a:ea typeface="HG丸ｺﾞｼｯｸM-PRO" panose="020F0600000000000000" pitchFamily="50" charset="-128"/>
              </a:rPr>
              <a:t>車限定～</a:t>
            </a:r>
            <a:r>
              <a:rPr lang="en-US" altLang="ja-JP" dirty="0">
                <a:solidFill>
                  <a:prstClr val="black"/>
                </a:solidFill>
                <a:latin typeface="HG丸ｺﾞｼｯｸM-PRO" panose="020F0600000000000000" pitchFamily="50" charset="-128"/>
                <a:ea typeface="HG丸ｺﾞｼｯｸM-PRO" panose="020F0600000000000000" pitchFamily="50" charset="-128"/>
              </a:rPr>
              <a:t>Gold License</a:t>
            </a:r>
            <a:r>
              <a:rPr lang="ja-JP" altLang="en-US" dirty="0">
                <a:solidFill>
                  <a:prstClr val="black"/>
                </a:solidFill>
                <a:latin typeface="HG丸ｺﾞｼｯｸM-PRO" panose="020F0600000000000000" pitchFamily="50" charset="-128"/>
                <a:ea typeface="HG丸ｺﾞｼｯｸM-PRO" panose="020F0600000000000000" pitchFamily="50" charset="-128"/>
              </a:rPr>
              <a:t>～は、富士ゼロックスアドバンストテクノロジー株式会社の社員チームです。チームは若手社員のみで構成されており、今年は</a:t>
            </a:r>
            <a:r>
              <a:rPr lang="en-US" altLang="ja-JP" dirty="0">
                <a:solidFill>
                  <a:prstClr val="black"/>
                </a:solidFill>
                <a:latin typeface="HG丸ｺﾞｼｯｸM-PRO" panose="020F0600000000000000" pitchFamily="50" charset="-128"/>
                <a:ea typeface="HG丸ｺﾞｼｯｸM-PRO" panose="020F0600000000000000" pitchFamily="50" charset="-128"/>
              </a:rPr>
              <a:t>2</a:t>
            </a:r>
            <a:r>
              <a:rPr lang="ja-JP" altLang="en-US" dirty="0">
                <a:solidFill>
                  <a:prstClr val="black"/>
                </a:solidFill>
                <a:latin typeface="HG丸ｺﾞｼｯｸM-PRO" panose="020F0600000000000000" pitchFamily="50" charset="-128"/>
                <a:ea typeface="HG丸ｺﾞｼｯｸM-PRO" panose="020F0600000000000000" pitchFamily="50" charset="-128"/>
              </a:rPr>
              <a:t>年目の社員が多くフレッシュな気持ちを大切にして取り組んできました。</a:t>
            </a:r>
          </a:p>
          <a:p>
            <a:pPr marL="0" indent="0" fontAlgn="base">
              <a:spcBef>
                <a:spcPct val="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　モデル図・ソースコード共に手探りで開発に取り組んできましたが、頼りになる先輩の指導のもと、一致団結して活動に取り組んできました。</a:t>
            </a:r>
          </a:p>
          <a:p>
            <a:pPr marL="0" indent="0" fontAlgn="base">
              <a:spcBef>
                <a:spcPct val="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〇目標：もちろん全国大会優勝です</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地区大会での経験を活かし、全難所を突破して見せます</a:t>
            </a:r>
            <a:r>
              <a:rPr lang="en-US" altLang="ja-JP" dirty="0">
                <a:solidFill>
                  <a:prstClr val="black"/>
                </a:solidFill>
                <a:latin typeface="HG丸ｺﾞｼｯｸM-PRO" panose="020F0600000000000000" pitchFamily="50" charset="-128"/>
                <a:ea typeface="HG丸ｺﾞｼｯｸM-PRO" panose="020F0600000000000000" pitchFamily="50" charset="-128"/>
              </a:rPr>
              <a:t>‼</a:t>
            </a:r>
          </a:p>
          <a:p>
            <a:pPr marL="0" indent="0" fontAlgn="base">
              <a:spcBef>
                <a:spcPct val="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〇意気込み：モデル、走行ともに</a:t>
            </a:r>
            <a:r>
              <a:rPr lang="en-US" altLang="ja-JP" dirty="0">
                <a:solidFill>
                  <a:prstClr val="black"/>
                </a:solidFill>
                <a:latin typeface="HG丸ｺﾞｼｯｸM-PRO" panose="020F0600000000000000" pitchFamily="50" charset="-128"/>
                <a:ea typeface="HG丸ｺﾞｼｯｸM-PRO" panose="020F0600000000000000" pitchFamily="50" charset="-128"/>
              </a:rPr>
              <a:t>1</a:t>
            </a:r>
            <a:r>
              <a:rPr lang="ja-JP" altLang="en-US" dirty="0">
                <a:solidFill>
                  <a:prstClr val="black"/>
                </a:solidFill>
                <a:latin typeface="HG丸ｺﾞｼｯｸM-PRO" panose="020F0600000000000000" pitchFamily="50" charset="-128"/>
                <a:ea typeface="HG丸ｺﾞｼｯｸM-PRO" panose="020F0600000000000000" pitchFamily="50" charset="-128"/>
              </a:rPr>
              <a:t>位を目指して、頑張って来たので悔いの残らない走りをしたいと思います。</a:t>
            </a:r>
          </a:p>
        </p:txBody>
      </p:sp>
      <p:sp>
        <p:nvSpPr>
          <p:cNvPr id="22" name="Rectangle 3">
            <a:extLst>
              <a:ext uri="{FF2B5EF4-FFF2-40B4-BE49-F238E27FC236}">
                <a16:creationId xmlns:a16="http://schemas.microsoft.com/office/drawing/2014/main" id="{E6ECDC21-A1BA-4270-AFFC-AD78C4C54DD9}"/>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fontAlgn="base" hangingPunct="1">
              <a:lnSpc>
                <a:spcPct val="80000"/>
              </a:lnSpc>
              <a:spcBef>
                <a:spcPct val="20000"/>
              </a:spcBef>
              <a:spcAft>
                <a:spcPct val="0"/>
              </a:spcAft>
            </a:pPr>
            <a:r>
              <a:rPr lang="ja-JP" altLang="en-US" sz="1947" b="1" dirty="0">
                <a:solidFill>
                  <a:srgbClr val="FF0000"/>
                </a:solidFill>
              </a:rPr>
              <a:t>モデルの概要</a:t>
            </a:r>
          </a:p>
          <a:p>
            <a:pPr marL="0" indent="0" eaLnBrk="1" fontAlgn="base" hangingPunct="1">
              <a:lnSpc>
                <a:spcPct val="80000"/>
              </a:lnSpc>
              <a:spcBef>
                <a:spcPts val="60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〇要求：チームとしての要求を明確にし、自分たちが実現したいことをかみ砕くことで、仕様にまで落とし込んだ。</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ts val="60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〇分析：重要課題であるブロック並べ</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以降「ゲーム」と記載</a:t>
            </a:r>
            <a:r>
              <a:rPr lang="en-US" altLang="ja-JP" dirty="0">
                <a:solidFill>
                  <a:prstClr val="black"/>
                </a:solidFill>
                <a:latin typeface="HG丸ｺﾞｼｯｸM-PRO" panose="020F0600000000000000" pitchFamily="50" charset="-128"/>
                <a:ea typeface="HG丸ｺﾞｼｯｸM-PRO" panose="020F0600000000000000" pitchFamily="50" charset="-128"/>
              </a:rPr>
              <a:t>)</a:t>
            </a:r>
            <a:r>
              <a:rPr lang="ja-JP" altLang="en-US" dirty="0" err="1">
                <a:solidFill>
                  <a:prstClr val="black"/>
                </a:solidFill>
                <a:latin typeface="HG丸ｺﾞｼｯｸM-PRO" panose="020F0600000000000000" pitchFamily="50" charset="-128"/>
                <a:ea typeface="HG丸ｺﾞｼｯｸM-PRO" panose="020F0600000000000000" pitchFamily="50" charset="-128"/>
              </a:rPr>
              <a:t>を攻</a:t>
            </a:r>
            <a:r>
              <a:rPr lang="ja-JP" altLang="en-US" dirty="0">
                <a:solidFill>
                  <a:prstClr val="black"/>
                </a:solidFill>
                <a:latin typeface="HG丸ｺﾞｼｯｸM-PRO" panose="020F0600000000000000" pitchFamily="50" charset="-128"/>
                <a:ea typeface="HG丸ｺﾞｼｯｸM-PRO" panose="020F0600000000000000" pitchFamily="50" charset="-128"/>
              </a:rPr>
              <a:t>略する上で、ゲームの構成要素を図式化し、何をもってゲームを制すかを分析した。</a:t>
            </a:r>
            <a:endParaRPr lang="en-US" altLang="ja-JP"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ts val="60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a:t>
            </a:r>
            <a:r>
              <a:rPr lang="zh-TW" altLang="en-US" dirty="0">
                <a:solidFill>
                  <a:prstClr val="black"/>
                </a:solidFill>
                <a:latin typeface="HG丸ｺﾞｼｯｸM-PRO" panose="020F0600000000000000" pitchFamily="50" charset="-128"/>
                <a:ea typeface="HG丸ｺﾞｼｯｸM-PRO" panose="020F0600000000000000" pitchFamily="50" charset="-128"/>
              </a:rPr>
              <a:t>設計（構造）</a:t>
            </a:r>
            <a:r>
              <a:rPr lang="ja-JP" altLang="en-US" dirty="0">
                <a:solidFill>
                  <a:prstClr val="black"/>
                </a:solidFill>
                <a:latin typeface="HG丸ｺﾞｼｯｸM-PRO" panose="020F0600000000000000" pitchFamily="50" charset="-128"/>
                <a:ea typeface="HG丸ｺﾞｼｯｸM-PRO" panose="020F0600000000000000" pitchFamily="50" charset="-128"/>
              </a:rPr>
              <a:t>　　：クラス図を用いて、システムの構造を設計した。分析結果を反映し、ゲーム攻略に必要なクラスの役割と値のやり取りを明確にした。</a:t>
            </a:r>
            <a:endParaRPr lang="zh-TW" altLang="en-US"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ts val="60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a:t>
            </a:r>
            <a:r>
              <a:rPr lang="zh-TW" altLang="en-US" dirty="0">
                <a:solidFill>
                  <a:prstClr val="black"/>
                </a:solidFill>
                <a:latin typeface="HG丸ｺﾞｼｯｸM-PRO" panose="020F0600000000000000" pitchFamily="50" charset="-128"/>
                <a:ea typeface="HG丸ｺﾞｼｯｸM-PRO" panose="020F0600000000000000" pitchFamily="50" charset="-128"/>
              </a:rPr>
              <a:t>設計（</a:t>
            </a:r>
            <a:r>
              <a:rPr lang="ja-JP" altLang="en-US" dirty="0">
                <a:solidFill>
                  <a:prstClr val="black"/>
                </a:solidFill>
                <a:latin typeface="HG丸ｺﾞｼｯｸM-PRO" panose="020F0600000000000000" pitchFamily="50" charset="-128"/>
                <a:ea typeface="HG丸ｺﾞｼｯｸM-PRO" panose="020F0600000000000000" pitchFamily="50" charset="-128"/>
              </a:rPr>
              <a:t>振る舞い</a:t>
            </a:r>
            <a:r>
              <a:rPr lang="zh-TW" altLang="en-US" dirty="0">
                <a:solidFill>
                  <a:prstClr val="black"/>
                </a:solidFill>
                <a:latin typeface="HG丸ｺﾞｼｯｸM-PRO" panose="020F0600000000000000" pitchFamily="50" charset="-128"/>
                <a:ea typeface="HG丸ｺﾞｼｯｸM-PRO" panose="020F0600000000000000" pitchFamily="50" charset="-128"/>
              </a:rPr>
              <a:t>）</a:t>
            </a:r>
            <a:r>
              <a:rPr lang="ja-JP" altLang="en-US" dirty="0">
                <a:solidFill>
                  <a:prstClr val="black"/>
                </a:solidFill>
                <a:latin typeface="HG丸ｺﾞｼｯｸM-PRO" panose="020F0600000000000000" pitchFamily="50" charset="-128"/>
                <a:ea typeface="HG丸ｺﾞｼｯｸM-PRO" panose="020F0600000000000000" pitchFamily="50" charset="-128"/>
              </a:rPr>
              <a:t>：クラス上での値のやり取りを、振る舞いとして見える形で設計した。ステートマシン図でゲーム攻略の全体動作を、シーケンス図で詳細な動作を設計した。　</a:t>
            </a:r>
            <a:endParaRPr lang="en-US" altLang="zh-TW"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ts val="600"/>
              </a:spcBef>
              <a:spcAft>
                <a:spcPct val="0"/>
              </a:spcAft>
            </a:pPr>
            <a:r>
              <a:rPr lang="ja-JP" altLang="en-US" dirty="0">
                <a:solidFill>
                  <a:prstClr val="black"/>
                </a:solidFill>
                <a:latin typeface="HG丸ｺﾞｼｯｸM-PRO" panose="020F0600000000000000" pitchFamily="50" charset="-128"/>
                <a:ea typeface="HG丸ｺﾞｼｯｸM-PRO" panose="020F0600000000000000" pitchFamily="50" charset="-128"/>
              </a:rPr>
              <a:t>〇制御：高い信頼性を確保し、またゲーム攻略に必要な要素技術と制御方法を記載した。また、もう一つの難所である</a:t>
            </a:r>
            <a:r>
              <a:rPr lang="en-US" altLang="ja-JP" dirty="0">
                <a:solidFill>
                  <a:prstClr val="black"/>
                </a:solidFill>
                <a:latin typeface="HG丸ｺﾞｼｯｸM-PRO" panose="020F0600000000000000" pitchFamily="50" charset="-128"/>
                <a:ea typeface="HG丸ｺﾞｼｯｸM-PRO" panose="020F0600000000000000" pitchFamily="50" charset="-128"/>
              </a:rPr>
              <a:t>AI</a:t>
            </a:r>
            <a:r>
              <a:rPr lang="ja-JP" altLang="en-US" dirty="0">
                <a:solidFill>
                  <a:prstClr val="black"/>
                </a:solidFill>
                <a:latin typeface="HG丸ｺﾞｼｯｸM-PRO" panose="020F0600000000000000" pitchFamily="50" charset="-128"/>
                <a:ea typeface="HG丸ｺﾞｼｯｸM-PRO" panose="020F0600000000000000" pitchFamily="50" charset="-128"/>
              </a:rPr>
              <a:t>アンサーで必要となる攻略方法についての記載をした。</a:t>
            </a:r>
          </a:p>
          <a:p>
            <a:pPr marL="0" indent="0" eaLnBrk="1" fontAlgn="base" hangingPunct="1">
              <a:lnSpc>
                <a:spcPct val="80000"/>
              </a:lnSpc>
              <a:spcBef>
                <a:spcPts val="600"/>
              </a:spcBef>
              <a:spcAft>
                <a:spcPct val="0"/>
              </a:spcAft>
            </a:pPr>
            <a:endParaRPr lang="ja-JP" altLang="en-US"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ct val="20000"/>
              </a:spcBef>
              <a:spcAft>
                <a:spcPct val="0"/>
              </a:spcAft>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a:p>
            <a:pPr marL="0" indent="0" eaLnBrk="1" fontAlgn="base" hangingPunct="1">
              <a:lnSpc>
                <a:spcPct val="80000"/>
              </a:lnSpc>
              <a:spcBef>
                <a:spcPct val="20000"/>
              </a:spcBef>
              <a:spcAft>
                <a:spcPct val="0"/>
              </a:spcAft>
            </a:pPr>
            <a:endParaRPr lang="en-US" altLang="ja-JP" sz="1800"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Rectangle 17">
            <a:extLst>
              <a:ext uri="{FF2B5EF4-FFF2-40B4-BE49-F238E27FC236}">
                <a16:creationId xmlns:a16="http://schemas.microsoft.com/office/drawing/2014/main" id="{5382B293-F7D3-6840-BDDD-720EDDF9DFA7}"/>
              </a:ext>
            </a:extLst>
          </p:cNvPr>
          <p:cNvSpPr>
            <a:spLocks noChangeArrowheads="1"/>
          </p:cNvSpPr>
          <p:nvPr/>
        </p:nvSpPr>
        <p:spPr bwMode="auto">
          <a:xfrm>
            <a:off x="8489032" y="330068"/>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fontAlgn="base" hangingPunct="1">
              <a:spcBef>
                <a:spcPct val="0"/>
              </a:spcBef>
              <a:spcAft>
                <a:spcPct val="0"/>
              </a:spcAft>
            </a:pPr>
            <a:r>
              <a:rPr lang="ja-JP" altLang="en-US" sz="2400" dirty="0">
                <a:solidFill>
                  <a:prstClr val="black"/>
                </a:solidFill>
                <a:latin typeface="ＭＳ Ｐゴシック" panose="020B0600070205080204" pitchFamily="34" charset="-128"/>
              </a:rPr>
              <a:t>神奈川県横浜市</a:t>
            </a:r>
            <a:endParaRPr lang="ja-JP" altLang="en-US" sz="2400" dirty="0">
              <a:solidFill>
                <a:prstClr val="black"/>
              </a:solidFill>
            </a:endParaRPr>
          </a:p>
        </p:txBody>
      </p:sp>
    </p:spTree>
    <p:extLst>
      <p:ext uri="{BB962C8B-B14F-4D97-AF65-F5344CB8AC3E}">
        <p14:creationId xmlns:p14="http://schemas.microsoft.com/office/powerpoint/2010/main" val="68088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テキスト ボックス 136"/>
          <p:cNvSpPr txBox="1"/>
          <p:nvPr/>
        </p:nvSpPr>
        <p:spPr>
          <a:xfrm>
            <a:off x="57438" y="488284"/>
            <a:ext cx="7068846" cy="2916183"/>
          </a:xfrm>
          <a:prstGeom prst="rect">
            <a:avLst/>
          </a:prstGeom>
          <a:noFill/>
        </p:spPr>
        <p:txBody>
          <a:bodyPr wrap="square" rtlCol="0">
            <a:spAutoFit/>
          </a:bodyPr>
          <a:lstStyle/>
          <a:p>
            <a:endParaRPr kumimoji="1" lang="en-US" altLang="ja-JP" sz="1050" b="1" dirty="0">
              <a:solidFill>
                <a:srgbClr val="00B050"/>
              </a:solidFill>
              <a:latin typeface="HG丸ｺﾞｼｯｸM-PRO" panose="020F0600000000000000" pitchFamily="50" charset="-128"/>
              <a:ea typeface="HG丸ｺﾞｼｯｸM-PRO" panose="020F0600000000000000" pitchFamily="50" charset="-128"/>
            </a:endParaRPr>
          </a:p>
          <a:p>
            <a:endParaRPr lang="en-US" altLang="ja-JP" sz="1400" b="1" dirty="0">
              <a:solidFill>
                <a:srgbClr val="00B050"/>
              </a:solidFill>
              <a:latin typeface="HG丸ｺﾞｼｯｸM-PRO" panose="020F0600000000000000" pitchFamily="50" charset="-128"/>
              <a:ea typeface="HG丸ｺﾞｼｯｸM-PRO" panose="020F0600000000000000" pitchFamily="50" charset="-128"/>
            </a:endParaRPr>
          </a:p>
          <a:p>
            <a:endParaRPr lang="en-US" altLang="ja-JP" sz="1400" b="1" dirty="0">
              <a:solidFill>
                <a:srgbClr val="00B050"/>
              </a:solidFill>
              <a:latin typeface="HG丸ｺﾞｼｯｸM-PRO" panose="020F0600000000000000" pitchFamily="50" charset="-128"/>
              <a:ea typeface="HG丸ｺﾞｼｯｸM-PRO" panose="020F0600000000000000" pitchFamily="50" charset="-128"/>
            </a:endParaRPr>
          </a:p>
          <a:p>
            <a:endParaRPr lang="en-US" altLang="ja-JP" sz="400" b="1" dirty="0">
              <a:latin typeface="HG丸ｺﾞｼｯｸM-PRO" panose="020F0600000000000000" pitchFamily="50" charset="-128"/>
              <a:ea typeface="HG丸ｺﾞｼｯｸM-PRO" panose="020F0600000000000000" pitchFamily="50" charset="-128"/>
            </a:endParaRPr>
          </a:p>
          <a:p>
            <a:pPr marL="171450" indent="-171450">
              <a:buFont typeface="Wingdings" panose="05000000000000000000" pitchFamily="2" charset="2"/>
              <a:buChar char="n"/>
            </a:pPr>
            <a:r>
              <a:rPr kumimoji="1" lang="ja-JP" altLang="en-US" sz="1050" b="1" dirty="0">
                <a:solidFill>
                  <a:srgbClr val="00B050"/>
                </a:solidFill>
                <a:latin typeface="HG丸ｺﾞｼｯｸM-PRO" panose="020F0600000000000000" pitchFamily="50" charset="-128"/>
                <a:ea typeface="HG丸ｺﾞｼｯｸM-PRO" panose="020F0600000000000000" pitchFamily="50" charset="-128"/>
              </a:rPr>
              <a:t>走行</a:t>
            </a:r>
            <a:r>
              <a:rPr lang="ja-JP" altLang="en-US" sz="1050" b="1" dirty="0">
                <a:solidFill>
                  <a:srgbClr val="00B050"/>
                </a:solidFill>
                <a:latin typeface="HG丸ｺﾞｼｯｸM-PRO" panose="020F0600000000000000" pitchFamily="50" charset="-128"/>
                <a:ea typeface="HG丸ｺﾞｼｯｸM-PRO" panose="020F0600000000000000" pitchFamily="50" charset="-128"/>
              </a:rPr>
              <a:t>競技</a:t>
            </a:r>
            <a:r>
              <a:rPr kumimoji="1" lang="en-US" altLang="ja-JP" sz="1050" b="1" dirty="0">
                <a:solidFill>
                  <a:srgbClr val="00B050"/>
                </a:solidFill>
                <a:latin typeface="HG丸ｺﾞｼｯｸM-PRO" panose="020F0600000000000000" pitchFamily="50" charset="-128"/>
                <a:ea typeface="HG丸ｺﾞｼｯｸM-PRO" panose="020F0600000000000000" pitchFamily="50" charset="-128"/>
              </a:rPr>
              <a:t>No1‼</a:t>
            </a:r>
            <a:r>
              <a:rPr kumimoji="1" lang="ja-JP" altLang="en-US" sz="1050" dirty="0">
                <a:latin typeface="HG丸ｺﾞｼｯｸM-PRO" panose="020F0600000000000000" pitchFamily="50" charset="-128"/>
                <a:ea typeface="HG丸ｺﾞｼｯｸM-PRO" panose="020F0600000000000000" pitchFamily="50" charset="-128"/>
              </a:rPr>
              <a:t>　</a:t>
            </a:r>
            <a:endParaRPr kumimoji="1" lang="en-US" altLang="ja-JP" sz="1050" dirty="0">
              <a:latin typeface="HG丸ｺﾞｼｯｸM-PRO" panose="020F0600000000000000" pitchFamily="50" charset="-128"/>
              <a:ea typeface="HG丸ｺﾞｼｯｸM-PRO" panose="020F0600000000000000" pitchFamily="50" charset="-128"/>
            </a:endParaRPr>
          </a:p>
          <a:p>
            <a:r>
              <a:rPr lang="en-US" altLang="ja-JP" sz="1050" dirty="0">
                <a:latin typeface="HG丸ｺﾞｼｯｸM-PRO" panose="020F0600000000000000" pitchFamily="50" charset="-128"/>
                <a:ea typeface="HG丸ｺﾞｼｯｸM-PRO" panose="020F0600000000000000" pitchFamily="50" charset="-128"/>
              </a:rPr>
              <a:t>   L</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a:latin typeface="HG丸ｺﾞｼｯｸM-PRO" panose="020F0600000000000000" pitchFamily="50" charset="-128"/>
                <a:ea typeface="HG丸ｺﾞｼｯｸM-PRO" panose="020F0600000000000000" pitchFamily="50" charset="-128"/>
              </a:rPr>
              <a:t>R</a:t>
            </a:r>
            <a:r>
              <a:rPr lang="ja-JP" altLang="en-US" sz="1050" dirty="0">
                <a:latin typeface="HG丸ｺﾞｼｯｸM-PRO" panose="020F0600000000000000" pitchFamily="50" charset="-128"/>
                <a:ea typeface="HG丸ｺﾞｼｯｸM-PRO" panose="020F0600000000000000" pitchFamily="50" charset="-128"/>
              </a:rPr>
              <a:t>コースの合計リザルトタイム </a:t>
            </a:r>
            <a:r>
              <a:rPr lang="en-US" altLang="ja-JP" sz="1050" b="1" dirty="0">
                <a:solidFill>
                  <a:srgbClr val="FF0000"/>
                </a:solidFill>
                <a:latin typeface="HG丸ｺﾞｼｯｸM-PRO" panose="020F0600000000000000" pitchFamily="50" charset="-128"/>
                <a:ea typeface="HG丸ｺﾞｼｯｸM-PRO" panose="020F0600000000000000" pitchFamily="50" charset="-128"/>
              </a:rPr>
              <a:t>-26</a:t>
            </a:r>
            <a:r>
              <a:rPr lang="ja-JP" altLang="en-US" sz="1050" b="1" dirty="0">
                <a:solidFill>
                  <a:srgbClr val="FF0000"/>
                </a:solidFill>
                <a:latin typeface="HG丸ｺﾞｼｯｸM-PRO" panose="020F0600000000000000" pitchFamily="50" charset="-128"/>
                <a:ea typeface="HG丸ｺﾞｼｯｸM-PRO" panose="020F0600000000000000" pitchFamily="50" charset="-128"/>
              </a:rPr>
              <a:t>秒</a:t>
            </a:r>
            <a:r>
              <a:rPr lang="ja-JP" altLang="en-US" sz="1050" dirty="0">
                <a:latin typeface="HG丸ｺﾞｼｯｸM-PRO" panose="020F0600000000000000" pitchFamily="50" charset="-128"/>
                <a:ea typeface="HG丸ｺﾞｼｯｸM-PRO" panose="020F0600000000000000" pitchFamily="50" charset="-128"/>
              </a:rPr>
              <a:t>を目指す。</a:t>
            </a:r>
            <a:r>
              <a:rPr lang="en-US" altLang="ja-JP" sz="1050" dirty="0">
                <a:latin typeface="HG丸ｺﾞｼｯｸM-PRO" panose="020F0600000000000000" pitchFamily="50" charset="-128"/>
                <a:ea typeface="HG丸ｺﾞｼｯｸM-PRO" panose="020F0600000000000000" pitchFamily="50" charset="-128"/>
              </a:rPr>
              <a:t> </a:t>
            </a:r>
          </a:p>
          <a:p>
            <a:r>
              <a:rPr lang="ja-JP" altLang="en-US" sz="1050" b="1" dirty="0">
                <a:solidFill>
                  <a:srgbClr val="FF0000"/>
                </a:solidFill>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走行タイムは、</a:t>
            </a:r>
            <a:r>
              <a:rPr lang="en-US" altLang="ja-JP" sz="1050" dirty="0">
                <a:latin typeface="HG丸ｺﾞｼｯｸM-PRO" panose="020F0600000000000000" pitchFamily="50" charset="-128"/>
                <a:ea typeface="HG丸ｺﾞｼｯｸM-PRO" panose="020F0600000000000000" pitchFamily="50" charset="-128"/>
              </a:rPr>
              <a:t>L</a:t>
            </a:r>
            <a:r>
              <a:rPr lang="ja-JP" altLang="en-US" sz="1050" dirty="0">
                <a:latin typeface="HG丸ｺﾞｼｯｸM-PRO" panose="020F0600000000000000" pitchFamily="50" charset="-128"/>
                <a:ea typeface="HG丸ｺﾞｼｯｸM-PRO" panose="020F0600000000000000" pitchFamily="50" charset="-128"/>
              </a:rPr>
              <a:t>＋</a:t>
            </a:r>
            <a:r>
              <a:rPr lang="en-US" altLang="ja-JP" sz="1050" dirty="0">
                <a:latin typeface="HG丸ｺﾞｼｯｸM-PRO" panose="020F0600000000000000" pitchFamily="50" charset="-128"/>
                <a:ea typeface="HG丸ｺﾞｼｯｸM-PRO" panose="020F0600000000000000" pitchFamily="50" charset="-128"/>
              </a:rPr>
              <a:t>R</a:t>
            </a:r>
            <a:r>
              <a:rPr lang="ja-JP" altLang="en-US" sz="1050" dirty="0">
                <a:latin typeface="HG丸ｺﾞｼｯｸM-PRO" panose="020F0600000000000000" pitchFamily="50" charset="-128"/>
                <a:ea typeface="HG丸ｺﾞｼｯｸM-PRO" panose="020F0600000000000000" pitchFamily="50" charset="-128"/>
              </a:rPr>
              <a:t>コース共に</a:t>
            </a:r>
            <a:r>
              <a:rPr lang="en-US" altLang="ja-JP" sz="1050" dirty="0">
                <a:latin typeface="HG丸ｺﾞｼｯｸM-PRO" panose="020F0600000000000000" pitchFamily="50" charset="-128"/>
                <a:ea typeface="HG丸ｺﾞｼｯｸM-PRO" panose="020F0600000000000000" pitchFamily="50" charset="-128"/>
              </a:rPr>
              <a:t>16</a:t>
            </a:r>
            <a:r>
              <a:rPr lang="ja-JP" altLang="en-US" sz="1050" dirty="0">
                <a:latin typeface="HG丸ｺﾞｼｯｸM-PRO" panose="020F0600000000000000" pitchFamily="50" charset="-128"/>
                <a:ea typeface="HG丸ｺﾞｼｯｸM-PRO" panose="020F0600000000000000" pitchFamily="50" charset="-128"/>
              </a:rPr>
              <a:t>秒を目指す。地区大会では確実にゴールするため、</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バッテリー残量を減らし、速度を落とすことで安全な走行をした結果、</a:t>
            </a:r>
            <a:r>
              <a:rPr lang="en-US" altLang="ja-JP" sz="1050" dirty="0">
                <a:latin typeface="HG丸ｺﾞｼｯｸM-PRO" panose="020F0600000000000000" pitchFamily="50" charset="-128"/>
                <a:ea typeface="HG丸ｺﾞｼｯｸM-PRO" panose="020F0600000000000000" pitchFamily="50" charset="-128"/>
              </a:rPr>
              <a:t>20</a:t>
            </a:r>
            <a:r>
              <a:rPr lang="ja-JP" altLang="en-US" sz="1050" dirty="0">
                <a:latin typeface="HG丸ｺﾞｼｯｸM-PRO" panose="020F0600000000000000" pitchFamily="50" charset="-128"/>
                <a:ea typeface="HG丸ｺﾞｼｯｸM-PRO" panose="020F0600000000000000" pitchFamily="50" charset="-128"/>
              </a:rPr>
              <a:t>秒となった。</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図</a:t>
            </a:r>
            <a:r>
              <a:rPr lang="en-US" altLang="ja-JP" sz="1050" dirty="0">
                <a:latin typeface="HG丸ｺﾞｼｯｸM-PRO" panose="020F0600000000000000" pitchFamily="50" charset="-128"/>
                <a:ea typeface="HG丸ｺﾞｼｯｸM-PRO" panose="020F0600000000000000" pitchFamily="50" charset="-128"/>
              </a:rPr>
              <a:t>1.1</a:t>
            </a:r>
            <a:r>
              <a:rPr lang="ja-JP" altLang="en-US" sz="1050" dirty="0">
                <a:latin typeface="HG丸ｺﾞｼｯｸM-PRO" panose="020F0600000000000000" pitchFamily="50" charset="-128"/>
                <a:ea typeface="HG丸ｺﾞｼｯｸM-PRO" panose="020F0600000000000000" pitchFamily="50" charset="-128"/>
              </a:rPr>
              <a:t>の実測値から速度を上げれば</a:t>
            </a:r>
            <a:r>
              <a:rPr lang="en-US" altLang="ja-JP" sz="1050" dirty="0">
                <a:latin typeface="HG丸ｺﾞｼｯｸM-PRO" panose="020F0600000000000000" pitchFamily="50" charset="-128"/>
                <a:ea typeface="HG丸ｺﾞｼｯｸM-PRO" panose="020F0600000000000000" pitchFamily="50" charset="-128"/>
              </a:rPr>
              <a:t>16</a:t>
            </a:r>
            <a:r>
              <a:rPr lang="ja-JP" altLang="en-US" sz="1050" dirty="0">
                <a:latin typeface="HG丸ｺﾞｼｯｸM-PRO" panose="020F0600000000000000" pitchFamily="50" charset="-128"/>
                <a:ea typeface="HG丸ｺﾞｼｯｸM-PRO" panose="020F0600000000000000" pitchFamily="50" charset="-128"/>
              </a:rPr>
              <a:t>秒を達成することを確認済み。</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ボーナスタイムについて、</a:t>
            </a:r>
            <a:r>
              <a:rPr lang="en-US" altLang="ja-JP" sz="1050" dirty="0">
                <a:latin typeface="HG丸ｺﾞｼｯｸM-PRO" panose="020F0600000000000000" pitchFamily="50" charset="-128"/>
                <a:ea typeface="HG丸ｺﾞｼｯｸM-PRO" panose="020F0600000000000000" pitchFamily="50" charset="-128"/>
              </a:rPr>
              <a:t>R</a:t>
            </a:r>
            <a:r>
              <a:rPr lang="ja-JP" altLang="en-US" sz="1050" dirty="0">
                <a:latin typeface="HG丸ｺﾞｼｯｸM-PRO" panose="020F0600000000000000" pitchFamily="50" charset="-128"/>
                <a:ea typeface="HG丸ｺﾞｼｯｸM-PRO" panose="020F0600000000000000" pitchFamily="50" charset="-128"/>
              </a:rPr>
              <a:t>コースは</a:t>
            </a:r>
            <a:r>
              <a:rPr lang="en-US" altLang="ja-JP" sz="1050" dirty="0">
                <a:latin typeface="HG丸ｺﾞｼｯｸM-PRO" panose="020F0600000000000000" pitchFamily="50" charset="-128"/>
                <a:ea typeface="HG丸ｺﾞｼｯｸM-PRO" panose="020F0600000000000000" pitchFamily="50" charset="-128"/>
              </a:rPr>
              <a:t>-28</a:t>
            </a:r>
            <a:r>
              <a:rPr lang="ja-JP" altLang="en-US" sz="1050" dirty="0">
                <a:latin typeface="HG丸ｺﾞｼｯｸM-PRO" panose="020F0600000000000000" pitchFamily="50" charset="-128"/>
                <a:ea typeface="HG丸ｺﾞｼｯｸM-PRO" panose="020F0600000000000000" pitchFamily="50" charset="-128"/>
              </a:rPr>
              <a:t>秒を目指す。</a:t>
            </a:r>
            <a:r>
              <a:rPr lang="en-US" altLang="ja-JP" sz="1050" dirty="0">
                <a:latin typeface="HG丸ｺﾞｼｯｸM-PRO" panose="020F0600000000000000" pitchFamily="50" charset="-128"/>
                <a:ea typeface="HG丸ｺﾞｼｯｸM-PRO" panose="020F0600000000000000" pitchFamily="50" charset="-128"/>
              </a:rPr>
              <a:t>L</a:t>
            </a:r>
            <a:r>
              <a:rPr lang="ja-JP" altLang="en-US" sz="1050" dirty="0">
                <a:latin typeface="HG丸ｺﾞｼｯｸM-PRO" panose="020F0600000000000000" pitchFamily="50" charset="-128"/>
                <a:ea typeface="HG丸ｺﾞｼｯｸM-PRO" panose="020F0600000000000000" pitchFamily="50" charset="-128"/>
              </a:rPr>
              <a:t>コースは</a:t>
            </a:r>
            <a:r>
              <a:rPr lang="en-US" altLang="ja-JP" sz="1050" dirty="0">
                <a:latin typeface="HG丸ｺﾞｼｯｸM-PRO" panose="020F0600000000000000" pitchFamily="50" charset="-128"/>
                <a:ea typeface="HG丸ｺﾞｼｯｸM-PRO" panose="020F0600000000000000" pitchFamily="50" charset="-128"/>
              </a:rPr>
              <a:t>-30</a:t>
            </a:r>
            <a:r>
              <a:rPr lang="ja-JP" altLang="en-US" sz="1050" dirty="0">
                <a:latin typeface="HG丸ｺﾞｼｯｸM-PRO" panose="020F0600000000000000" pitchFamily="50" charset="-128"/>
                <a:ea typeface="HG丸ｺﾞｼｯｸM-PRO" panose="020F0600000000000000" pitchFamily="50" charset="-128"/>
              </a:rPr>
              <a:t>秒を目指す。</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lang="en-US" altLang="ja-JP" sz="1050" dirty="0">
                <a:latin typeface="HG丸ｺﾞｼｯｸM-PRO" panose="020F0600000000000000" pitchFamily="50" charset="-128"/>
                <a:ea typeface="HG丸ｺﾞｼｯｸM-PRO" panose="020F0600000000000000" pitchFamily="50" charset="-128"/>
              </a:rPr>
              <a:t>(28</a:t>
            </a:r>
            <a:r>
              <a:rPr lang="ja-JP" altLang="en-US" sz="1050" dirty="0">
                <a:latin typeface="HG丸ｺﾞｼｯｸM-PRO" panose="020F0600000000000000" pitchFamily="50" charset="-128"/>
                <a:ea typeface="HG丸ｺﾞｼｯｸM-PRO" panose="020F0600000000000000" pitchFamily="50" charset="-128"/>
              </a:rPr>
              <a:t>秒の理由は</a:t>
            </a:r>
            <a:r>
              <a:rPr lang="en-US" altLang="ja-JP" sz="1050" dirty="0">
                <a:latin typeface="HG丸ｺﾞｼｯｸM-PRO" panose="020F0600000000000000" pitchFamily="50" charset="-128"/>
                <a:ea typeface="HG丸ｺﾞｼｯｸM-PRO" panose="020F0600000000000000" pitchFamily="50" charset="-128"/>
              </a:rPr>
              <a:t>[2.2 </a:t>
            </a:r>
            <a:r>
              <a:rPr lang="ja-JP" altLang="en-US" sz="1050" dirty="0">
                <a:latin typeface="HG丸ｺﾞｼｯｸM-PRO" panose="020F0600000000000000" pitchFamily="50" charset="-128"/>
                <a:ea typeface="HG丸ｺﾞｼｯｸM-PRO" panose="020F0600000000000000" pitchFamily="50" charset="-128"/>
              </a:rPr>
              <a:t>解決方針</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④に示す）</a:t>
            </a:r>
            <a:endParaRPr lang="en-US" altLang="ja-JP" sz="1400" b="1" dirty="0">
              <a:latin typeface="HG丸ｺﾞｼｯｸM-PRO" panose="020F0600000000000000" pitchFamily="50" charset="-128"/>
              <a:ea typeface="HG丸ｺﾞｼｯｸM-PRO" panose="020F0600000000000000" pitchFamily="50" charset="-128"/>
            </a:endParaRPr>
          </a:p>
          <a:p>
            <a:pPr marL="171450" indent="-171450">
              <a:buFont typeface="Wingdings" panose="05000000000000000000" pitchFamily="2" charset="2"/>
              <a:buChar char="n"/>
            </a:pPr>
            <a:r>
              <a:rPr kumimoji="1" lang="ja-JP" altLang="en-US" sz="1050" b="1" dirty="0">
                <a:solidFill>
                  <a:srgbClr val="00B050"/>
                </a:solidFill>
                <a:latin typeface="HG丸ｺﾞｼｯｸM-PRO" panose="020F0600000000000000" pitchFamily="50" charset="-128"/>
                <a:ea typeface="HG丸ｺﾞｼｯｸM-PRO" panose="020F0600000000000000" pitchFamily="50" charset="-128"/>
              </a:rPr>
              <a:t>モデル審査</a:t>
            </a:r>
            <a:r>
              <a:rPr kumimoji="1" lang="en-US" altLang="ja-JP" sz="1050" b="1" dirty="0">
                <a:solidFill>
                  <a:srgbClr val="00B050"/>
                </a:solidFill>
                <a:latin typeface="HG丸ｺﾞｼｯｸM-PRO" panose="020F0600000000000000" pitchFamily="50" charset="-128"/>
                <a:ea typeface="HG丸ｺﾞｼｯｸM-PRO" panose="020F0600000000000000" pitchFamily="50" charset="-128"/>
              </a:rPr>
              <a:t>A</a:t>
            </a:r>
            <a:r>
              <a:rPr kumimoji="1" lang="ja-JP" altLang="en-US" sz="1050" b="1" dirty="0">
                <a:solidFill>
                  <a:srgbClr val="00B050"/>
                </a:solidFill>
                <a:latin typeface="HG丸ｺﾞｼｯｸM-PRO" panose="020F0600000000000000" pitchFamily="50" charset="-128"/>
                <a:ea typeface="HG丸ｺﾞｼｯｸM-PRO" panose="020F0600000000000000" pitchFamily="50" charset="-128"/>
              </a:rPr>
              <a:t>判定</a:t>
            </a:r>
            <a:r>
              <a:rPr lang="en-US" altLang="ja-JP" sz="1050" b="1" dirty="0">
                <a:solidFill>
                  <a:srgbClr val="00B050"/>
                </a:solidFill>
                <a:latin typeface="HG丸ｺﾞｼｯｸM-PRO" panose="020F0600000000000000" pitchFamily="50" charset="-128"/>
                <a:ea typeface="HG丸ｺﾞｼｯｸM-PRO" panose="020F0600000000000000" pitchFamily="50" charset="-128"/>
              </a:rPr>
              <a:t>!!</a:t>
            </a:r>
            <a:endParaRPr kumimoji="1" lang="en-US" altLang="ja-JP" sz="1050" b="1" dirty="0">
              <a:solidFill>
                <a:srgbClr val="00B050"/>
              </a:solidFill>
              <a:latin typeface="HG丸ｺﾞｼｯｸM-PRO" panose="020F0600000000000000" pitchFamily="50" charset="-128"/>
              <a:ea typeface="HG丸ｺﾞｼｯｸM-PRO" panose="020F0600000000000000" pitchFamily="50" charset="-128"/>
            </a:endParaRPr>
          </a:p>
          <a:p>
            <a:r>
              <a:rPr lang="en-US" altLang="ja-JP" sz="1050" dirty="0">
                <a:latin typeface="HG丸ｺﾞｼｯｸM-PRO" panose="020F0600000000000000" pitchFamily="50" charset="-128"/>
                <a:ea typeface="HG丸ｺﾞｼｯｸM-PRO" panose="020F0600000000000000" pitchFamily="50" charset="-128"/>
              </a:rPr>
              <a:t>   A</a:t>
            </a:r>
            <a:r>
              <a:rPr lang="ja-JP" altLang="en-US" sz="1050" dirty="0">
                <a:latin typeface="HG丸ｺﾞｼｯｸM-PRO" panose="020F0600000000000000" pitchFamily="50" charset="-128"/>
                <a:ea typeface="HG丸ｺﾞｼｯｸM-PRO" panose="020F0600000000000000" pitchFamily="50" charset="-128"/>
              </a:rPr>
              <a:t>判定が取れるモデル図を書くことで、精度高く安全な実装につながると考えた。</a:t>
            </a:r>
            <a:endParaRPr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a:latin typeface="HG丸ｺﾞｼｯｸM-PRO" panose="020F0600000000000000" pitchFamily="50" charset="-128"/>
                <a:ea typeface="HG丸ｺﾞｼｯｸM-PRO" panose="020F0600000000000000" pitchFamily="50" charset="-128"/>
              </a:rPr>
              <a:t>　</a:t>
            </a:r>
            <a:r>
              <a:rPr kumimoji="1" lang="en-US" altLang="ja-JP" sz="1050" dirty="0">
                <a:latin typeface="HG丸ｺﾞｼｯｸM-PRO" panose="020F0600000000000000" pitchFamily="50" charset="-128"/>
                <a:ea typeface="HG丸ｺﾞｼｯｸM-PRO" panose="020F0600000000000000" pitchFamily="50" charset="-128"/>
              </a:rPr>
              <a:t>A</a:t>
            </a:r>
            <a:r>
              <a:rPr kumimoji="1" lang="ja-JP" altLang="en-US" sz="1050" dirty="0">
                <a:latin typeface="HG丸ｺﾞｼｯｸM-PRO" panose="020F0600000000000000" pitchFamily="50" charset="-128"/>
                <a:ea typeface="HG丸ｺﾞｼｯｸM-PRO" panose="020F0600000000000000" pitchFamily="50" charset="-128"/>
              </a:rPr>
              <a:t>判定になるには</a:t>
            </a:r>
            <a:r>
              <a:rPr lang="en-US" altLang="ja-JP" sz="1050" dirty="0">
                <a:latin typeface="HG丸ｺﾞｼｯｸM-PRO" panose="020F0600000000000000" pitchFamily="50" charset="-128"/>
                <a:ea typeface="HG丸ｺﾞｼｯｸM-PRO" panose="020F0600000000000000" pitchFamily="50" charset="-128"/>
              </a:rPr>
              <a:t>…</a:t>
            </a:r>
          </a:p>
          <a:p>
            <a:r>
              <a:rPr lang="ja-JP" altLang="en-US" sz="900" dirty="0">
                <a:latin typeface="HG丸ｺﾞｼｯｸM-PRO" panose="020F0600000000000000" pitchFamily="50" charset="-128"/>
                <a:ea typeface="HG丸ｺﾞｼｯｸM-PRO" panose="020F0600000000000000" pitchFamily="50" charset="-128"/>
              </a:rPr>
              <a:t>　  </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要求</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：目標を達成するための要求を段階的に分解して機能要求と非機能要求を明確に示す。　　　　　　</a:t>
            </a:r>
            <a:endParaRPr lang="en-US" altLang="ja-JP" sz="900" dirty="0">
              <a:latin typeface="HG丸ｺﾞｼｯｸM-PRO" panose="020F0600000000000000" pitchFamily="50" charset="-128"/>
              <a:ea typeface="HG丸ｺﾞｼｯｸM-PRO" panose="020F0600000000000000" pitchFamily="50" charset="-128"/>
            </a:endParaRPr>
          </a:p>
          <a:p>
            <a:r>
              <a:rPr lang="ja-JP" altLang="en-US" sz="900" dirty="0">
                <a:latin typeface="HG丸ｺﾞｼｯｸM-PRO" panose="020F0600000000000000" pitchFamily="50" charset="-128"/>
                <a:ea typeface="HG丸ｺﾞｼｯｸM-PRO" panose="020F0600000000000000" pitchFamily="50" charset="-128"/>
              </a:rPr>
              <a:t>　  </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分析</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：ゲームを解くために必要な情報と解き方を十分に分析し、明確に示す。</a:t>
            </a:r>
            <a:endParaRPr lang="en-US" altLang="ja-JP" sz="900" dirty="0">
              <a:latin typeface="HG丸ｺﾞｼｯｸM-PRO" panose="020F0600000000000000" pitchFamily="50" charset="-128"/>
              <a:ea typeface="HG丸ｺﾞｼｯｸM-PRO" panose="020F0600000000000000" pitchFamily="50" charset="-128"/>
            </a:endParaRPr>
          </a:p>
          <a:p>
            <a:r>
              <a:rPr lang="ja-JP" altLang="en-US" sz="900" dirty="0">
                <a:latin typeface="HG丸ｺﾞｼｯｸM-PRO" panose="020F0600000000000000" pitchFamily="50" charset="-128"/>
                <a:ea typeface="HG丸ｺﾞｼｯｸM-PRO" panose="020F0600000000000000" pitchFamily="50" charset="-128"/>
              </a:rPr>
              <a:t>　  </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設計</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：設計意図を明記して、要求と分析結果からソフトウェアの構造と振る舞いを設計する。　　　</a:t>
            </a:r>
            <a:endParaRPr lang="en-US" altLang="ja-JP" sz="900" dirty="0">
              <a:latin typeface="HG丸ｺﾞｼｯｸM-PRO" panose="020F0600000000000000" pitchFamily="50" charset="-128"/>
              <a:ea typeface="HG丸ｺﾞｼｯｸM-PRO" panose="020F0600000000000000" pitchFamily="50" charset="-128"/>
            </a:endParaRPr>
          </a:p>
          <a:p>
            <a:r>
              <a:rPr lang="ja-JP" altLang="en-US" sz="900" dirty="0">
                <a:latin typeface="HG丸ｺﾞｼｯｸM-PRO" panose="020F0600000000000000" pitchFamily="50" charset="-128"/>
                <a:ea typeface="HG丸ｺﾞｼｯｸM-PRO" panose="020F0600000000000000" pitchFamily="50" charset="-128"/>
              </a:rPr>
              <a:t>　  </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制御</a:t>
            </a:r>
            <a:r>
              <a:rPr lang="en-US" altLang="ja-JP" sz="900" dirty="0">
                <a:latin typeface="HG丸ｺﾞｼｯｸM-PRO" panose="020F0600000000000000" pitchFamily="50" charset="-128"/>
                <a:ea typeface="HG丸ｺﾞｼｯｸM-PRO" panose="020F0600000000000000" pitchFamily="50" charset="-128"/>
              </a:rPr>
              <a:t>]</a:t>
            </a:r>
            <a:r>
              <a:rPr lang="ja-JP" altLang="en-US" sz="900" dirty="0">
                <a:latin typeface="HG丸ｺﾞｼｯｸM-PRO" panose="020F0600000000000000" pitchFamily="50" charset="-128"/>
                <a:ea typeface="HG丸ｺﾞｼｯｸM-PRO" panose="020F0600000000000000" pitchFamily="50" charset="-128"/>
              </a:rPr>
              <a:t>：難所を攻略するための要素技術を的確に選定し、その必要性や効果を明確に示す。</a:t>
            </a:r>
            <a:endParaRPr lang="en-US" altLang="ja-JP" sz="900" dirty="0">
              <a:latin typeface="HG丸ｺﾞｼｯｸM-PRO" panose="020F0600000000000000" pitchFamily="50" charset="-128"/>
              <a:ea typeface="HG丸ｺﾞｼｯｸM-PRO" panose="020F0600000000000000" pitchFamily="50" charset="-128"/>
            </a:endParaRPr>
          </a:p>
        </p:txBody>
      </p:sp>
      <p:sp>
        <p:nvSpPr>
          <p:cNvPr id="81" name="正方形/長方形 80"/>
          <p:cNvSpPr/>
          <p:nvPr/>
        </p:nvSpPr>
        <p:spPr>
          <a:xfrm>
            <a:off x="678728" y="15947"/>
            <a:ext cx="1249060" cy="523220"/>
          </a:xfrm>
          <a:prstGeom prst="rect">
            <a:avLst/>
          </a:prstGeom>
          <a:noFill/>
        </p:spPr>
        <p:txBody>
          <a:bodyPr wrap="none" lIns="91440" tIns="45720" rIns="91440" bIns="45720">
            <a:spAutoFit/>
          </a:bodyPr>
          <a:lstStyle/>
          <a:p>
            <a:pPr algn="ctr"/>
            <a:r>
              <a:rPr lang="en-US" altLang="ja-JP" sz="2800" b="1" cap="none" spc="0"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1.</a:t>
            </a:r>
            <a:r>
              <a:rPr lang="ja-JP" altLang="en-US" sz="2800" b="1" cap="none" spc="0"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要求</a:t>
            </a:r>
          </a:p>
        </p:txBody>
      </p:sp>
      <p:sp>
        <p:nvSpPr>
          <p:cNvPr id="2" name="テキスト ボックス 1"/>
          <p:cNvSpPr txBox="1"/>
          <p:nvPr/>
        </p:nvSpPr>
        <p:spPr>
          <a:xfrm>
            <a:off x="7329938" y="750075"/>
            <a:ext cx="5413559" cy="738664"/>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rPr>
              <a:t>我々のチームでは、</a:t>
            </a:r>
            <a:r>
              <a:rPr lang="ja-JP" altLang="en-US" sz="1050" dirty="0">
                <a:latin typeface="HG丸ｺﾞｼｯｸM-PRO" panose="020F0600000000000000" pitchFamily="50" charset="-128"/>
                <a:ea typeface="HG丸ｺﾞｼｯｸM-PRO" panose="020F0600000000000000" pitchFamily="50" charset="-128"/>
              </a:rPr>
              <a:t>全国</a:t>
            </a:r>
            <a:r>
              <a:rPr kumimoji="1" lang="ja-JP" altLang="en-US" sz="1050" dirty="0">
                <a:latin typeface="HG丸ｺﾞｼｯｸM-PRO" panose="020F0600000000000000" pitchFamily="50" charset="-128"/>
                <a:ea typeface="HG丸ｺﾞｼｯｸM-PRO" panose="020F0600000000000000" pitchFamily="50" charset="-128"/>
              </a:rPr>
              <a:t>大会優勝に</a:t>
            </a:r>
            <a:r>
              <a:rPr lang="ja-JP" altLang="en-US" sz="1050" dirty="0">
                <a:latin typeface="HG丸ｺﾞｼｯｸM-PRO" panose="020F0600000000000000" pitchFamily="50" charset="-128"/>
                <a:ea typeface="HG丸ｺﾞｼｯｸM-PRO" panose="020F0600000000000000" pitchFamily="50" charset="-128"/>
              </a:rPr>
              <a:t>はより速い走行</a:t>
            </a:r>
            <a:r>
              <a:rPr kumimoji="1" lang="ja-JP" altLang="en-US" sz="1050" dirty="0">
                <a:latin typeface="HG丸ｺﾞｼｯｸM-PRO" panose="020F0600000000000000" pitchFamily="50" charset="-128"/>
                <a:ea typeface="HG丸ｺﾞｼｯｸM-PRO" panose="020F0600000000000000" pitchFamily="50" charset="-128"/>
              </a:rPr>
              <a:t>タイムを取得</a:t>
            </a:r>
            <a:r>
              <a:rPr lang="ja-JP" altLang="en-US" sz="1050" dirty="0">
                <a:latin typeface="HG丸ｺﾞｼｯｸM-PRO" panose="020F0600000000000000" pitchFamily="50" charset="-128"/>
                <a:ea typeface="HG丸ｺﾞｼｯｸM-PRO" panose="020F0600000000000000" pitchFamily="50" charset="-128"/>
              </a:rPr>
              <a:t>する事が</a:t>
            </a:r>
            <a:r>
              <a:rPr kumimoji="1" lang="ja-JP" altLang="en-US" sz="1050" dirty="0">
                <a:latin typeface="HG丸ｺﾞｼｯｸM-PRO" panose="020F0600000000000000" pitchFamily="50" charset="-128"/>
                <a:ea typeface="HG丸ｺﾞｼｯｸM-PRO" panose="020F0600000000000000" pitchFamily="50" charset="-128"/>
              </a:rPr>
              <a:t>必須であると</a:t>
            </a:r>
            <a:endParaRPr kumimoji="1"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a:latin typeface="HG丸ｺﾞｼｯｸM-PRO" panose="020F0600000000000000" pitchFamily="50" charset="-128"/>
                <a:ea typeface="HG丸ｺﾞｼｯｸM-PRO" panose="020F0600000000000000" pitchFamily="50" charset="-128"/>
              </a:rPr>
              <a:t>考えた。さらに、高い</a:t>
            </a:r>
            <a:r>
              <a:rPr lang="ja-JP" altLang="en-US" sz="1050" dirty="0">
                <a:latin typeface="HG丸ｺﾞｼｯｸM-PRO" panose="020F0600000000000000" pitchFamily="50" charset="-128"/>
                <a:ea typeface="HG丸ｺﾞｼｯｸM-PRO" panose="020F0600000000000000" pitchFamily="50" charset="-128"/>
              </a:rPr>
              <a:t>ボーナスタイムを獲得し、最速のリザルトタイムを残すことが</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できるシステムを考案した。図</a:t>
            </a:r>
            <a:r>
              <a:rPr lang="en-US" altLang="ja-JP" sz="1050" dirty="0">
                <a:latin typeface="HG丸ｺﾞｼｯｸM-PRO" panose="020F0600000000000000" pitchFamily="50" charset="-128"/>
                <a:ea typeface="HG丸ｺﾞｼｯｸM-PRO" panose="020F0600000000000000" pitchFamily="50" charset="-128"/>
              </a:rPr>
              <a:t>1.2</a:t>
            </a:r>
            <a:r>
              <a:rPr lang="ja-JP" altLang="en-US" sz="1050" dirty="0">
                <a:latin typeface="HG丸ｺﾞｼｯｸM-PRO" panose="020F0600000000000000" pitchFamily="50" charset="-128"/>
                <a:ea typeface="HG丸ｺﾞｼｯｸM-PRO" panose="020F0600000000000000" pitchFamily="50" charset="-128"/>
              </a:rPr>
              <a:t>でユースケース図、表</a:t>
            </a:r>
            <a:r>
              <a:rPr lang="en-US" altLang="ja-JP" sz="1050" dirty="0">
                <a:latin typeface="HG丸ｺﾞｼｯｸM-PRO" panose="020F0600000000000000" pitchFamily="50" charset="-128"/>
                <a:ea typeface="HG丸ｺﾞｼｯｸM-PRO" panose="020F0600000000000000" pitchFamily="50" charset="-128"/>
              </a:rPr>
              <a:t>1.2</a:t>
            </a:r>
            <a:r>
              <a:rPr lang="ja-JP" altLang="en-US" sz="1050" dirty="0" err="1">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表</a:t>
            </a:r>
            <a:r>
              <a:rPr lang="en-US" altLang="ja-JP" sz="1050" dirty="0">
                <a:latin typeface="HG丸ｺﾞｼｯｸM-PRO" panose="020F0600000000000000" pitchFamily="50" charset="-128"/>
                <a:ea typeface="HG丸ｺﾞｼｯｸM-PRO" panose="020F0600000000000000" pitchFamily="50" charset="-128"/>
              </a:rPr>
              <a:t>1.3</a:t>
            </a:r>
            <a:r>
              <a:rPr lang="ja-JP" altLang="en-US" sz="1050" dirty="0">
                <a:latin typeface="HG丸ｺﾞｼｯｸM-PRO" panose="020F0600000000000000" pitchFamily="50" charset="-128"/>
                <a:ea typeface="HG丸ｺﾞｼｯｸM-PRO" panose="020F0600000000000000" pitchFamily="50" charset="-128"/>
              </a:rPr>
              <a:t>でユースケース</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記述例を示す。</a:t>
            </a:r>
            <a:endParaRPr kumimoji="1" lang="en-US" altLang="ja-JP" sz="1050" dirty="0">
              <a:latin typeface="HG丸ｺﾞｼｯｸM-PRO" panose="020F0600000000000000" pitchFamily="50" charset="-128"/>
              <a:ea typeface="HG丸ｺﾞｼｯｸM-PRO" panose="020F0600000000000000" pitchFamily="50" charset="-128"/>
            </a:endParaRPr>
          </a:p>
        </p:txBody>
      </p:sp>
      <p:graphicFrame>
        <p:nvGraphicFramePr>
          <p:cNvPr id="85" name="表 84"/>
          <p:cNvGraphicFramePr>
            <a:graphicFrameLocks noGrp="1"/>
          </p:cNvGraphicFramePr>
          <p:nvPr>
            <p:extLst/>
          </p:nvPr>
        </p:nvGraphicFramePr>
        <p:xfrm>
          <a:off x="8943150" y="1639971"/>
          <a:ext cx="1764940" cy="1809910"/>
        </p:xfrm>
        <a:graphic>
          <a:graphicData uri="http://schemas.openxmlformats.org/drawingml/2006/table">
            <a:tbl>
              <a:tblPr firstRow="1" bandRow="1">
                <a:tableStyleId>{2D5ABB26-0587-4C30-8999-92F81FD0307C}</a:tableStyleId>
              </a:tblPr>
              <a:tblGrid>
                <a:gridCol w="509346">
                  <a:extLst>
                    <a:ext uri="{9D8B030D-6E8A-4147-A177-3AD203B41FA5}">
                      <a16:colId xmlns:a16="http://schemas.microsoft.com/office/drawing/2014/main" val="20000"/>
                    </a:ext>
                  </a:extLst>
                </a:gridCol>
                <a:gridCol w="1255594">
                  <a:extLst>
                    <a:ext uri="{9D8B030D-6E8A-4147-A177-3AD203B41FA5}">
                      <a16:colId xmlns:a16="http://schemas.microsoft.com/office/drawing/2014/main" val="20001"/>
                    </a:ext>
                  </a:extLst>
                </a:gridCol>
              </a:tblGrid>
              <a:tr h="226223">
                <a:tc>
                  <a:txBody>
                    <a:bodyPr/>
                    <a:lstStyle/>
                    <a:p>
                      <a:r>
                        <a:rPr kumimoji="1" lang="en-US" altLang="ja-JP" sz="600" dirty="0">
                          <a:latin typeface="HG丸ｺﾞｼｯｸM-PRO" panose="020F0600000000000000" pitchFamily="50" charset="-128"/>
                          <a:ea typeface="HG丸ｺﾞｼｯｸM-PRO" panose="020F0600000000000000" pitchFamily="50" charset="-128"/>
                        </a:rPr>
                        <a:t>UC</a:t>
                      </a:r>
                      <a:r>
                        <a:rPr kumimoji="1" lang="ja-JP" altLang="en-US" sz="600" dirty="0">
                          <a:latin typeface="HG丸ｺﾞｼｯｸM-PRO" panose="020F0600000000000000" pitchFamily="50" charset="-128"/>
                          <a:ea typeface="HG丸ｺﾞｼｯｸM-PRO" panose="020F0600000000000000" pitchFamily="50" charset="-128"/>
                        </a:rPr>
                        <a:t>名</a:t>
                      </a:r>
                      <a:endParaRPr kumimoji="1" lang="ja-JP" altLang="en-US" sz="600" b="1"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ゴールゲートを通過する</a:t>
                      </a:r>
                      <a:endParaRPr kumimoji="1" lang="ja-JP" altLang="en-US" sz="600" b="1"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5511">
                <a:tc>
                  <a:txBody>
                    <a:bodyPr/>
                    <a:lstStyle/>
                    <a:p>
                      <a:r>
                        <a:rPr kumimoji="1" lang="ja-JP" altLang="en-US" sz="600" dirty="0">
                          <a:latin typeface="HG丸ｺﾞｼｯｸM-PRO" panose="020F0600000000000000" pitchFamily="50" charset="-128"/>
                          <a:ea typeface="HG丸ｺﾞｼｯｸM-PRO" panose="020F0600000000000000" pitchFamily="50" charset="-128"/>
                        </a:rPr>
                        <a:t>概要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ゴールゲートを通過して、走行タイムを獲得する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3139">
                <a:tc>
                  <a:txBody>
                    <a:bodyPr/>
                    <a:lstStyle/>
                    <a:p>
                      <a:r>
                        <a:rPr kumimoji="1" lang="ja-JP" altLang="en-US" sz="600" dirty="0">
                          <a:latin typeface="HG丸ｺﾞｼｯｸM-PRO" panose="020F0600000000000000" pitchFamily="50" charset="-128"/>
                          <a:ea typeface="HG丸ｺﾞｼｯｸM-PRO" panose="020F0600000000000000" pitchFamily="50" charset="-128"/>
                        </a:rPr>
                        <a:t>アクター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競技者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015">
                <a:tc>
                  <a:txBody>
                    <a:bodyPr/>
                    <a:lstStyle/>
                    <a:p>
                      <a:r>
                        <a:rPr kumimoji="1" lang="ja-JP" altLang="en-US" sz="600" dirty="0">
                          <a:latin typeface="HG丸ｺﾞｼｯｸM-PRO" panose="020F0600000000000000" pitchFamily="50" charset="-128"/>
                          <a:ea typeface="HG丸ｺﾞｼｯｸM-PRO" panose="020F0600000000000000" pitchFamily="50" charset="-128"/>
                        </a:rPr>
                        <a:t>事前条件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走行体のキャリブレーションが完了していること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95511">
                <a:tc>
                  <a:txBody>
                    <a:bodyPr/>
                    <a:lstStyle/>
                    <a:p>
                      <a:r>
                        <a:rPr kumimoji="1" lang="ja-JP" altLang="en-US" sz="600" dirty="0">
                          <a:latin typeface="HG丸ｺﾞｼｯｸM-PRO" panose="020F0600000000000000" pitchFamily="50" charset="-128"/>
                          <a:ea typeface="HG丸ｺﾞｼｯｸM-PRO" panose="020F0600000000000000" pitchFamily="50" charset="-128"/>
                        </a:rPr>
                        <a:t>基本</a:t>
                      </a:r>
                      <a:endParaRPr kumimoji="1" lang="en-US" altLang="ja-JP" sz="600" dirty="0">
                        <a:latin typeface="HG丸ｺﾞｼｯｸM-PRO" panose="020F0600000000000000" pitchFamily="50" charset="-128"/>
                        <a:ea typeface="HG丸ｺﾞｼｯｸM-PRO" panose="020F0600000000000000" pitchFamily="50" charset="-128"/>
                      </a:endParaRPr>
                    </a:p>
                    <a:p>
                      <a:r>
                        <a:rPr kumimoji="1" lang="ja-JP" altLang="en-US" sz="600" dirty="0">
                          <a:latin typeface="HG丸ｺﾞｼｯｸM-PRO" panose="020F0600000000000000" pitchFamily="50" charset="-128"/>
                          <a:ea typeface="HG丸ｺﾞｼｯｸM-PRO" panose="020F0600000000000000" pitchFamily="50" charset="-128"/>
                        </a:rPr>
                        <a:t>フロー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走行体が中間ゲートを通過する</a:t>
                      </a:r>
                      <a:endParaRPr kumimoji="1" lang="en-US" altLang="ja-JP" sz="6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5511">
                <a:tc>
                  <a:txBody>
                    <a:bodyPr/>
                    <a:lstStyle/>
                    <a:p>
                      <a:r>
                        <a:rPr kumimoji="1" lang="ja-JP" altLang="en-US" sz="600" dirty="0">
                          <a:latin typeface="HG丸ｺﾞｼｯｸM-PRO" panose="020F0600000000000000" pitchFamily="50" charset="-128"/>
                          <a:ea typeface="HG丸ｺﾞｼｯｸM-PRO" panose="020F0600000000000000" pitchFamily="50" charset="-128"/>
                        </a:rPr>
                        <a:t>事後条件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走行体がゴールゲートを通過していること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67" name="正方形/長方形 166"/>
          <p:cNvSpPr/>
          <p:nvPr/>
        </p:nvSpPr>
        <p:spPr>
          <a:xfrm>
            <a:off x="7258050" y="3626524"/>
            <a:ext cx="5485447" cy="5378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71" name="テキスト ボックス 170"/>
          <p:cNvSpPr txBox="1"/>
          <p:nvPr/>
        </p:nvSpPr>
        <p:spPr>
          <a:xfrm>
            <a:off x="9155799" y="1337666"/>
            <a:ext cx="1518364" cy="33855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1.2 </a:t>
            </a:r>
            <a:r>
              <a:rPr lang="ja-JP" altLang="en-US" sz="800" dirty="0">
                <a:latin typeface="HG丸ｺﾞｼｯｸM-PRO" panose="020F0600000000000000" pitchFamily="50" charset="-128"/>
                <a:ea typeface="HG丸ｺﾞｼｯｸM-PRO" panose="020F0600000000000000" pitchFamily="50" charset="-128"/>
              </a:rPr>
              <a:t>ユースケース記述</a:t>
            </a:r>
            <a:endParaRPr lang="en-US" altLang="ja-JP" sz="800" dirty="0">
              <a:latin typeface="HG丸ｺﾞｼｯｸM-PRO" panose="020F0600000000000000" pitchFamily="50" charset="-128"/>
              <a:ea typeface="HG丸ｺﾞｼｯｸM-PRO" panose="020F0600000000000000" pitchFamily="50" charset="-128"/>
            </a:endParaRPr>
          </a:p>
          <a:p>
            <a:r>
              <a:rPr lang="ja-JP" altLang="en-US" sz="800" dirty="0">
                <a:latin typeface="HG丸ｺﾞｼｯｸM-PRO" panose="020F0600000000000000" pitchFamily="50" charset="-128"/>
                <a:ea typeface="HG丸ｺﾞｼｯｸM-PRO" panose="020F0600000000000000" pitchFamily="50" charset="-128"/>
              </a:rPr>
              <a:t>（ゴールゲートを通過する）</a:t>
            </a:r>
            <a:endParaRPr kumimoji="1" lang="ja-JP" altLang="en-US" sz="800" dirty="0">
              <a:latin typeface="HG丸ｺﾞｼｯｸM-PRO" panose="020F0600000000000000" pitchFamily="50" charset="-128"/>
              <a:ea typeface="HG丸ｺﾞｼｯｸM-PRO" panose="020F0600000000000000" pitchFamily="50" charset="-128"/>
            </a:endParaRPr>
          </a:p>
        </p:txBody>
      </p:sp>
      <p:graphicFrame>
        <p:nvGraphicFramePr>
          <p:cNvPr id="273" name="表 272"/>
          <p:cNvGraphicFramePr>
            <a:graphicFrameLocks noGrp="1"/>
          </p:cNvGraphicFramePr>
          <p:nvPr>
            <p:extLst>
              <p:ext uri="{D42A27DB-BD31-4B8C-83A1-F6EECF244321}">
                <p14:modId xmlns:p14="http://schemas.microsoft.com/office/powerpoint/2010/main" val="3005433508"/>
              </p:ext>
            </p:extLst>
          </p:nvPr>
        </p:nvGraphicFramePr>
        <p:xfrm>
          <a:off x="7436334" y="5958571"/>
          <a:ext cx="5133658" cy="640080"/>
        </p:xfrm>
        <a:graphic>
          <a:graphicData uri="http://schemas.openxmlformats.org/drawingml/2006/table">
            <a:tbl>
              <a:tblPr firstRow="1" bandRow="1">
                <a:solidFill>
                  <a:srgbClr val="FFE593"/>
                </a:solidFill>
                <a:tableStyleId>{5C22544A-7EE6-4342-B048-85BDC9FD1C3A}</a:tableStyleId>
              </a:tblPr>
              <a:tblGrid>
                <a:gridCol w="1875449">
                  <a:extLst>
                    <a:ext uri="{9D8B030D-6E8A-4147-A177-3AD203B41FA5}">
                      <a16:colId xmlns:a16="http://schemas.microsoft.com/office/drawing/2014/main" val="20000"/>
                    </a:ext>
                  </a:extLst>
                </a:gridCol>
                <a:gridCol w="3258209">
                  <a:extLst>
                    <a:ext uri="{9D8B030D-6E8A-4147-A177-3AD203B41FA5}">
                      <a16:colId xmlns:a16="http://schemas.microsoft.com/office/drawing/2014/main" val="20001"/>
                    </a:ext>
                  </a:extLst>
                </a:gridCol>
              </a:tblGrid>
              <a:tr h="137331">
                <a:tc gridSpan="2">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走行タイムを短縮する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kumimoji="1" lang="ja-JP" altLang="en-US"/>
                    </a:p>
                  </a:txBody>
                  <a:tcPr/>
                </a:tc>
                <a:extLst>
                  <a:ext uri="{0D108BD9-81ED-4DB2-BD59-A6C34878D82A}">
                    <a16:rowId xmlns:a16="http://schemas.microsoft.com/office/drawing/2014/main" val="10000"/>
                  </a:ext>
                </a:extLst>
              </a:tr>
              <a:tr h="137331">
                <a:tc>
                  <a:txBody>
                    <a:bodyPr/>
                    <a:lstStyle/>
                    <a:p>
                      <a:r>
                        <a:rPr kumimoji="1" lang="ja-JP" altLang="en-US" sz="800" dirty="0">
                          <a:latin typeface="HG丸ｺﾞｼｯｸM-PRO" panose="020F0600000000000000" pitchFamily="50" charset="-128"/>
                          <a:ea typeface="HG丸ｺﾞｼｯｸM-PRO" panose="020F0600000000000000" pitchFamily="50" charset="-128"/>
                        </a:rPr>
                        <a:t>プレ走行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仕様：「ゴールゲートを通過する」の「プレ走行」と同様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7331">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latin typeface="HG丸ｺﾞｼｯｸM-PRO" panose="020F0600000000000000" pitchFamily="50" charset="-128"/>
                          <a:ea typeface="HG丸ｺﾞｼｯｸM-PRO" panose="020F0600000000000000" pitchFamily="50" charset="-128"/>
                        </a:rPr>
                        <a:t>PID</a:t>
                      </a:r>
                      <a:r>
                        <a:rPr kumimoji="1" lang="ja-JP" altLang="en-US" sz="800" dirty="0">
                          <a:latin typeface="HG丸ｺﾞｼｯｸM-PRO" panose="020F0600000000000000" pitchFamily="50" charset="-128"/>
                          <a:ea typeface="HG丸ｺﾞｼｯｸM-PRO" panose="020F0600000000000000" pitchFamily="50" charset="-128"/>
                        </a:rPr>
                        <a:t>制御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仕様：現在値と目標値の差から最適な制御値を算出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274" name="表 273"/>
          <p:cNvGraphicFramePr>
            <a:graphicFrameLocks noGrp="1"/>
          </p:cNvGraphicFramePr>
          <p:nvPr>
            <p:extLst>
              <p:ext uri="{D42A27DB-BD31-4B8C-83A1-F6EECF244321}">
                <p14:modId xmlns:p14="http://schemas.microsoft.com/office/powerpoint/2010/main" val="1341248998"/>
              </p:ext>
            </p:extLst>
          </p:nvPr>
        </p:nvGraphicFramePr>
        <p:xfrm>
          <a:off x="7430870" y="6596170"/>
          <a:ext cx="5138435" cy="1706880"/>
        </p:xfrm>
        <a:graphic>
          <a:graphicData uri="http://schemas.openxmlformats.org/drawingml/2006/table">
            <a:tbl>
              <a:tblPr firstRow="1" bandRow="1">
                <a:solidFill>
                  <a:srgbClr val="FFE593"/>
                </a:solidFill>
                <a:tableStyleId>{5C22544A-7EE6-4342-B048-85BDC9FD1C3A}</a:tableStyleId>
              </a:tblPr>
              <a:tblGrid>
                <a:gridCol w="1903533">
                  <a:extLst>
                    <a:ext uri="{9D8B030D-6E8A-4147-A177-3AD203B41FA5}">
                      <a16:colId xmlns:a16="http://schemas.microsoft.com/office/drawing/2014/main" val="20000"/>
                    </a:ext>
                  </a:extLst>
                </a:gridCol>
                <a:gridCol w="3234902">
                  <a:extLst>
                    <a:ext uri="{9D8B030D-6E8A-4147-A177-3AD203B41FA5}">
                      <a16:colId xmlns:a16="http://schemas.microsoft.com/office/drawing/2014/main" val="20001"/>
                    </a:ext>
                  </a:extLst>
                </a:gridCol>
              </a:tblGrid>
              <a:tr h="189024">
                <a:tc gridSpan="2">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ボーナスタイムを獲得する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kumimoji="1" lang="ja-JP" altLang="en-US"/>
                    </a:p>
                  </a:txBody>
                  <a:tcPr/>
                </a:tc>
                <a:extLst>
                  <a:ext uri="{0D108BD9-81ED-4DB2-BD59-A6C34878D82A}">
                    <a16:rowId xmlns:a16="http://schemas.microsoft.com/office/drawing/2014/main" val="10000"/>
                  </a:ext>
                </a:extLst>
              </a:tr>
              <a:tr h="189024">
                <a:tc gridSpan="2">
                  <a:txBody>
                    <a:bodyPr/>
                    <a:lstStyle/>
                    <a:p>
                      <a:r>
                        <a:rPr kumimoji="1" lang="ja-JP" altLang="en-US" sz="800" dirty="0">
                          <a:latin typeface="HG丸ｺﾞｼｯｸM-PRO" panose="020F0600000000000000" pitchFamily="50" charset="-128"/>
                          <a:ea typeface="HG丸ｺﾞｼｯｸM-PRO" panose="020F0600000000000000" pitchFamily="50" charset="-128"/>
                        </a:rPr>
                        <a:t>ブロック並べを攻略する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kumimoji="1" lang="ja-JP" altLang="en-US"/>
                    </a:p>
                  </a:txBody>
                  <a:tcPr/>
                </a:tc>
                <a:extLst>
                  <a:ext uri="{0D108BD9-81ED-4DB2-BD59-A6C34878D82A}">
                    <a16:rowId xmlns:a16="http://schemas.microsoft.com/office/drawing/2014/main" val="10001"/>
                  </a:ext>
                </a:extLst>
              </a:tr>
              <a:tr h="189024">
                <a:tc>
                  <a:txBody>
                    <a:bodyPr/>
                    <a:lstStyle/>
                    <a:p>
                      <a:r>
                        <a:rPr kumimoji="1" lang="ja-JP" altLang="en-US" sz="800" dirty="0">
                          <a:latin typeface="HG丸ｺﾞｼｯｸM-PRO" panose="020F0600000000000000" pitchFamily="50" charset="-128"/>
                          <a:ea typeface="HG丸ｺﾞｼｯｸM-PRO" panose="020F0600000000000000" pitchFamily="50" charset="-128"/>
                        </a:rPr>
                        <a:t>回転方法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仕様：ブロックを走行体に押し付けて回転する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9024">
                <a:tc rowSpan="3">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経路算出アルゴリズム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仕様：ブロック位置を把握する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89024">
                <a:tc vMerge="1">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endParaRPr kumimoji="1" lang="ja-JP" altLang="en-US" sz="1050" dirty="0"/>
                    </a:p>
                  </a:txBody>
                  <a:tcPr>
                    <a:solidFill>
                      <a:schemeClr val="accent6"/>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仕様：目的のブロック置き場を決める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89024">
                <a:tc vMerge="1">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endParaRPr kumimoji="1" lang="ja-JP" altLang="en-US" sz="1050" dirty="0"/>
                    </a:p>
                  </a:txBody>
                  <a:tcPr>
                    <a:solidFill>
                      <a:schemeClr val="accent6"/>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仕様：目的のブロック置き場までの経路を算出する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89024">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自己位置推定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仕様：走行距離と回転角度の算出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89024">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色の認識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仕様：色情報を取得し、正確に色を区別する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275" name="表 274"/>
          <p:cNvGraphicFramePr>
            <a:graphicFrameLocks noGrp="1"/>
          </p:cNvGraphicFramePr>
          <p:nvPr>
            <p:extLst>
              <p:ext uri="{D42A27DB-BD31-4B8C-83A1-F6EECF244321}">
                <p14:modId xmlns:p14="http://schemas.microsoft.com/office/powerpoint/2010/main" val="731856455"/>
              </p:ext>
            </p:extLst>
          </p:nvPr>
        </p:nvGraphicFramePr>
        <p:xfrm>
          <a:off x="7436334" y="4248803"/>
          <a:ext cx="5133657" cy="1706880"/>
        </p:xfrm>
        <a:graphic>
          <a:graphicData uri="http://schemas.openxmlformats.org/drawingml/2006/table">
            <a:tbl>
              <a:tblPr firstRow="1" bandRow="1">
                <a:solidFill>
                  <a:srgbClr val="FFE593"/>
                </a:solidFill>
                <a:tableStyleId>{5C22544A-7EE6-4342-B048-85BDC9FD1C3A}</a:tableStyleId>
              </a:tblPr>
              <a:tblGrid>
                <a:gridCol w="1870165">
                  <a:extLst>
                    <a:ext uri="{9D8B030D-6E8A-4147-A177-3AD203B41FA5}">
                      <a16:colId xmlns:a16="http://schemas.microsoft.com/office/drawing/2014/main" val="20000"/>
                    </a:ext>
                  </a:extLst>
                </a:gridCol>
                <a:gridCol w="3263492">
                  <a:extLst>
                    <a:ext uri="{9D8B030D-6E8A-4147-A177-3AD203B41FA5}">
                      <a16:colId xmlns:a16="http://schemas.microsoft.com/office/drawing/2014/main" val="20001"/>
                    </a:ext>
                  </a:extLst>
                </a:gridCol>
              </a:tblGrid>
              <a:tr h="190513">
                <a:tc gridSpan="2">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ゴールゲートを通過する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kumimoji="1" lang="ja-JP" altLang="en-US"/>
                    </a:p>
                  </a:txBody>
                  <a:tcPr/>
                </a:tc>
                <a:extLst>
                  <a:ext uri="{0D108BD9-81ED-4DB2-BD59-A6C34878D82A}">
                    <a16:rowId xmlns:a16="http://schemas.microsoft.com/office/drawing/2014/main" val="10000"/>
                  </a:ext>
                </a:extLst>
              </a:tr>
              <a:tr h="190513">
                <a:tc>
                  <a:txBody>
                    <a:bodyPr/>
                    <a:lstStyle/>
                    <a:p>
                      <a:r>
                        <a:rPr kumimoji="1" lang="ja-JP" altLang="en-US" sz="800" dirty="0">
                          <a:latin typeface="HG丸ｺﾞｼｯｸM-PRO" panose="020F0600000000000000" pitchFamily="50" charset="-128"/>
                          <a:ea typeface="HG丸ｺﾞｼｯｸM-PRO" panose="020F0600000000000000" pitchFamily="50" charset="-128"/>
                        </a:rPr>
                        <a:t>ライントレース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仕様：黒のラインに沿って走行する。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0513">
                <a:tc rowSpan="2">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プレ走行</a:t>
                      </a:r>
                      <a:r>
                        <a:rPr kumimoji="1" lang="ja-JP" altLang="en-US" sz="800" baseline="0" dirty="0">
                          <a:latin typeface="HG丸ｺﾞｼｯｸM-PRO" panose="020F0600000000000000" pitchFamily="50" charset="-128"/>
                          <a:ea typeface="HG丸ｺﾞｼｯｸM-PRO" panose="020F0600000000000000" pitchFamily="50" charset="-128"/>
                        </a:rPr>
                        <a:t> </a:t>
                      </a:r>
                      <a:r>
                        <a:rPr kumimoji="1" lang="en-US" altLang="ja-JP" sz="800" dirty="0">
                          <a:latin typeface="HG丸ｺﾞｼｯｸM-PRO" panose="020F0600000000000000" pitchFamily="50" charset="-128"/>
                          <a:ea typeface="HG丸ｺﾞｼｯｸM-PRO" panose="020F0600000000000000" pitchFamily="50" charset="-128"/>
                        </a:rPr>
                        <a:t>[5.6 </a:t>
                      </a:r>
                      <a:r>
                        <a:rPr kumimoji="1" lang="ja-JP" altLang="en-US" sz="800" dirty="0">
                          <a:latin typeface="HG丸ｺﾞｼｯｸM-PRO" panose="020F0600000000000000" pitchFamily="50" charset="-128"/>
                          <a:ea typeface="HG丸ｺﾞｼｯｸM-PRO" panose="020F0600000000000000" pitchFamily="50" charset="-128"/>
                        </a:rPr>
                        <a:t>プレ走行によるパラメータ決定</a:t>
                      </a:r>
                      <a:r>
                        <a:rPr kumimoji="1" lang="en-US" altLang="ja-JP" sz="800" dirty="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仕様：コースを測量する。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0513">
                <a:tc vMerge="1">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endParaRPr kumimoji="1" lang="ja-JP" altLang="en-US" sz="105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仕様：コースの色の値を取得する。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0513">
                <a:tc rowSpan="2">
                  <a:txBody>
                    <a:bodyPr/>
                    <a:lstStyle/>
                    <a:p>
                      <a:r>
                        <a:rPr kumimoji="1" lang="ja-JP" altLang="en-US" sz="800" dirty="0">
                          <a:latin typeface="HG丸ｺﾞｼｯｸM-PRO" panose="020F0600000000000000" pitchFamily="50" charset="-128"/>
                          <a:ea typeface="HG丸ｺﾞｼｯｸM-PRO" panose="020F0600000000000000" pitchFamily="50" charset="-128"/>
                        </a:rPr>
                        <a:t>キャリブレーション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仕様：スタート位置調整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0513">
                <a:tc vMerge="1">
                  <a:txBody>
                    <a:bodyPr/>
                    <a:lstStyle/>
                    <a:p>
                      <a:endParaRPr kumimoji="1" lang="ja-JP" altLang="en-US" sz="1050" dirty="0"/>
                    </a:p>
                  </a:txBody>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仕様：アーム位置調整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0513">
                <a:tc rowSpan="2">
                  <a:txBody>
                    <a:bodyPr/>
                    <a:lstStyle/>
                    <a:p>
                      <a:r>
                        <a:rPr kumimoji="1" lang="ja-JP" altLang="en-US" sz="800" dirty="0">
                          <a:latin typeface="HG丸ｺﾞｼｯｸM-PRO" panose="020F0600000000000000" pitchFamily="50" charset="-128"/>
                          <a:ea typeface="HG丸ｺﾞｼｯｸM-PRO" panose="020F0600000000000000" pitchFamily="50" charset="-128"/>
                        </a:rPr>
                        <a:t>フィルター </a:t>
                      </a:r>
                      <a:r>
                        <a:rPr kumimoji="1" lang="en-US" altLang="ja-JP" sz="800" dirty="0">
                          <a:latin typeface="HG丸ｺﾞｼｯｸM-PRO" panose="020F0600000000000000" pitchFamily="50" charset="-128"/>
                          <a:ea typeface="HG丸ｺﾞｼｯｸM-PRO" panose="020F0600000000000000" pitchFamily="50" charset="-128"/>
                        </a:rPr>
                        <a:t>[5.8 </a:t>
                      </a:r>
                      <a:r>
                        <a:rPr kumimoji="1" lang="ja-JP" altLang="en-US" sz="800" dirty="0">
                          <a:latin typeface="HG丸ｺﾞｼｯｸM-PRO" panose="020F0600000000000000" pitchFamily="50" charset="-128"/>
                          <a:ea typeface="HG丸ｺﾞｼｯｸM-PRO" panose="020F0600000000000000" pitchFamily="50" charset="-128"/>
                        </a:rPr>
                        <a:t>平均化フィルター</a:t>
                      </a:r>
                      <a:r>
                        <a:rPr kumimoji="1" lang="en-US" altLang="ja-JP" sz="800" dirty="0">
                          <a:latin typeface="HG丸ｺﾞｼｯｸM-PRO" panose="020F0600000000000000" pitchFamily="50" charset="-128"/>
                          <a:ea typeface="HG丸ｺﾞｼｯｸM-PRO" panose="020F0600000000000000" pitchFamily="50" charset="-128"/>
                        </a:rPr>
                        <a:t>]</a:t>
                      </a:r>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仕様：突発的な色の変化による影響を防ぐ</a:t>
                      </a:r>
                      <a:endParaRPr kumimoji="1" lang="en-US" altLang="ja-JP"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0513">
                <a:tc vMerge="1">
                  <a:txBody>
                    <a:bodyPr/>
                    <a:lstStyle/>
                    <a:p>
                      <a:endParaRPr kumimoji="1" lang="ja-JP" altLang="en-US" sz="105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仕様：カラーセンサから読み取る精度を上げる</a:t>
                      </a:r>
                      <a:endParaRPr kumimoji="1" lang="en-US" altLang="ja-JP"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07" name="テキスト ボックス 306"/>
          <p:cNvSpPr txBox="1"/>
          <p:nvPr/>
        </p:nvSpPr>
        <p:spPr>
          <a:xfrm>
            <a:off x="140179" y="3819212"/>
            <a:ext cx="6768911" cy="253916"/>
          </a:xfrm>
          <a:prstGeom prst="rect">
            <a:avLst/>
          </a:prstGeom>
          <a:noFill/>
        </p:spPr>
        <p:txBody>
          <a:bodyPr wrap="square" rtlCol="0">
            <a:spAutoFit/>
          </a:bodyPr>
          <a:lstStyle/>
          <a:p>
            <a:r>
              <a:rPr lang="en-US" altLang="ja-JP" sz="1050" dirty="0">
                <a:latin typeface="HG丸ｺﾞｼｯｸM-PRO" panose="020F0600000000000000" pitchFamily="50" charset="-128"/>
                <a:ea typeface="HG丸ｺﾞｼｯｸM-PRO" panose="020F0600000000000000" pitchFamily="50" charset="-128"/>
              </a:rPr>
              <a:t>[1.2</a:t>
            </a:r>
            <a:r>
              <a:rPr lang="ja-JP" altLang="en-US" sz="1050" dirty="0">
                <a:latin typeface="HG丸ｺﾞｼｯｸM-PRO" panose="020F0600000000000000" pitchFamily="50" charset="-128"/>
                <a:ea typeface="HG丸ｺﾞｼｯｸM-PRO" panose="020F0600000000000000" pitchFamily="50" charset="-128"/>
              </a:rPr>
              <a:t>機能要求</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で示したユースケース図に関して非機能要求の分析を行い、必要な要素技術を抽出した。</a:t>
            </a:r>
            <a:endParaRPr kumimoji="1" lang="en-US" altLang="ja-JP" sz="1050" dirty="0">
              <a:latin typeface="HG丸ｺﾞｼｯｸM-PRO" panose="020F0600000000000000" pitchFamily="50" charset="-128"/>
              <a:ea typeface="HG丸ｺﾞｼｯｸM-PRO" panose="020F0600000000000000" pitchFamily="50" charset="-128"/>
            </a:endParaRPr>
          </a:p>
        </p:txBody>
      </p:sp>
      <p:sp>
        <p:nvSpPr>
          <p:cNvPr id="318" name="テキスト ボックス 317"/>
          <p:cNvSpPr txBox="1"/>
          <p:nvPr/>
        </p:nvSpPr>
        <p:spPr>
          <a:xfrm>
            <a:off x="7398799" y="3754481"/>
            <a:ext cx="5101076" cy="415498"/>
          </a:xfrm>
          <a:prstGeom prst="rect">
            <a:avLst/>
          </a:prstGeom>
          <a:noFill/>
        </p:spPr>
        <p:txBody>
          <a:bodyPr wrap="none" rtlCol="0">
            <a:spAutoFit/>
          </a:bodyPr>
          <a:lstStyle/>
          <a:p>
            <a:r>
              <a:rPr kumimoji="1" lang="en-US" altLang="ja-JP" sz="1050" dirty="0">
                <a:latin typeface="HG丸ｺﾞｼｯｸM-PRO" panose="020F0600000000000000" pitchFamily="50" charset="-128"/>
                <a:ea typeface="HG丸ｺﾞｼｯｸM-PRO" panose="020F0600000000000000" pitchFamily="50" charset="-128"/>
              </a:rPr>
              <a:t>[1.3</a:t>
            </a:r>
            <a:r>
              <a:rPr kumimoji="1" lang="ja-JP" altLang="en-US" sz="1050" dirty="0">
                <a:latin typeface="HG丸ｺﾞｼｯｸM-PRO" panose="020F0600000000000000" pitchFamily="50" charset="-128"/>
                <a:ea typeface="HG丸ｺﾞｼｯｸM-PRO" panose="020F0600000000000000" pitchFamily="50" charset="-128"/>
              </a:rPr>
              <a:t>非機能要求・要素技術</a:t>
            </a:r>
            <a:r>
              <a:rPr kumimoji="1" lang="en-US" altLang="ja-JP" sz="1050" dirty="0">
                <a:latin typeface="HG丸ｺﾞｼｯｸM-PRO" panose="020F0600000000000000" pitchFamily="50" charset="-128"/>
                <a:ea typeface="HG丸ｺﾞｼｯｸM-PRO" panose="020F0600000000000000" pitchFamily="50" charset="-128"/>
              </a:rPr>
              <a:t>]</a:t>
            </a:r>
            <a:r>
              <a:rPr kumimoji="1" lang="ja-JP" altLang="en-US" sz="1050" dirty="0">
                <a:latin typeface="HG丸ｺﾞｼｯｸM-PRO" panose="020F0600000000000000" pitchFamily="50" charset="-128"/>
                <a:ea typeface="HG丸ｺﾞｼｯｸM-PRO" panose="020F0600000000000000" pitchFamily="50" charset="-128"/>
              </a:rPr>
              <a:t>で</a:t>
            </a:r>
            <a:r>
              <a:rPr lang="ja-JP" altLang="en-US" sz="1050" dirty="0">
                <a:latin typeface="HG丸ｺﾞｼｯｸM-PRO" panose="020F0600000000000000" pitchFamily="50" charset="-128"/>
                <a:ea typeface="HG丸ｺﾞｼｯｸM-PRO" panose="020F0600000000000000" pitchFamily="50" charset="-128"/>
              </a:rPr>
              <a:t>洗い出</a:t>
            </a:r>
            <a:r>
              <a:rPr kumimoji="1" lang="ja-JP" altLang="en-US" sz="1050" dirty="0">
                <a:latin typeface="HG丸ｺﾞｼｯｸM-PRO" panose="020F0600000000000000" pitchFamily="50" charset="-128"/>
                <a:ea typeface="HG丸ｺﾞｼｯｸM-PRO" panose="020F0600000000000000" pitchFamily="50" charset="-128"/>
              </a:rPr>
              <a:t>した</a:t>
            </a:r>
            <a:r>
              <a:rPr lang="ja-JP" altLang="en-US" sz="1050" dirty="0">
                <a:latin typeface="HG丸ｺﾞｼｯｸM-PRO" panose="020F0600000000000000" pitchFamily="50" charset="-128"/>
                <a:ea typeface="HG丸ｺﾞｼｯｸM-PRO" panose="020F0600000000000000" pitchFamily="50" charset="-128"/>
              </a:rPr>
              <a:t>要素技術</a:t>
            </a:r>
            <a:r>
              <a:rPr kumimoji="1" lang="ja-JP" altLang="en-US" sz="1050" dirty="0">
                <a:latin typeface="HG丸ｺﾞｼｯｸM-PRO" panose="020F0600000000000000" pitchFamily="50" charset="-128"/>
                <a:ea typeface="HG丸ｺﾞｼｯｸM-PRO" panose="020F0600000000000000" pitchFamily="50" charset="-128"/>
              </a:rPr>
              <a:t>を仕様に落とし込んだ結果を</a:t>
            </a:r>
            <a:endParaRPr kumimoji="1" lang="en-US" altLang="ja-JP" sz="1050" dirty="0">
              <a:latin typeface="HG丸ｺﾞｼｯｸM-PRO" panose="020F0600000000000000" pitchFamily="50" charset="-128"/>
              <a:ea typeface="HG丸ｺﾞｼｯｸM-PRO" panose="020F0600000000000000" pitchFamily="50" charset="-128"/>
            </a:endParaRPr>
          </a:p>
          <a:p>
            <a:r>
              <a:rPr kumimoji="1" lang="ja-JP" altLang="en-US" sz="1050" dirty="0">
                <a:latin typeface="HG丸ｺﾞｼｯｸM-PRO" panose="020F0600000000000000" pitchFamily="50" charset="-128"/>
                <a:ea typeface="HG丸ｺﾞｼｯｸM-PRO" panose="020F0600000000000000" pitchFamily="50" charset="-128"/>
              </a:rPr>
              <a:t>表</a:t>
            </a:r>
            <a:r>
              <a:rPr kumimoji="1" lang="en-US" altLang="ja-JP" sz="1050" dirty="0">
                <a:latin typeface="HG丸ｺﾞｼｯｸM-PRO" panose="020F0600000000000000" pitchFamily="50" charset="-128"/>
                <a:ea typeface="HG丸ｺﾞｼｯｸM-PRO" panose="020F0600000000000000" pitchFamily="50" charset="-128"/>
              </a:rPr>
              <a:t>1.4</a:t>
            </a:r>
            <a:r>
              <a:rPr kumimoji="1" lang="ja-JP" altLang="en-US" sz="1050" dirty="0">
                <a:latin typeface="HG丸ｺﾞｼｯｸM-PRO" panose="020F0600000000000000" pitchFamily="50" charset="-128"/>
                <a:ea typeface="HG丸ｺﾞｼｯｸM-PRO" panose="020F0600000000000000" pitchFamily="50" charset="-128"/>
              </a:rPr>
              <a:t>に示す。</a:t>
            </a:r>
            <a:r>
              <a:rPr lang="ja-JP" altLang="en-US" sz="1050" dirty="0">
                <a:latin typeface="HG丸ｺﾞｼｯｸM-PRO" panose="020F0600000000000000" pitchFamily="50" charset="-128"/>
                <a:ea typeface="HG丸ｺﾞｼｯｸM-PRO" panose="020F0600000000000000" pitchFamily="50" charset="-128"/>
              </a:rPr>
              <a:t>目標を達成するために必要な作業項目が明確になった。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76" name="正方形/長方形 75"/>
          <p:cNvSpPr/>
          <p:nvPr/>
        </p:nvSpPr>
        <p:spPr>
          <a:xfrm>
            <a:off x="81746" y="613905"/>
            <a:ext cx="7104672" cy="293533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77" name="正方形/長方形 76"/>
          <p:cNvSpPr/>
          <p:nvPr/>
        </p:nvSpPr>
        <p:spPr>
          <a:xfrm>
            <a:off x="7258050" y="607219"/>
            <a:ext cx="5485447" cy="293579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78" name="正方形/長方形 77"/>
          <p:cNvSpPr/>
          <p:nvPr/>
        </p:nvSpPr>
        <p:spPr>
          <a:xfrm>
            <a:off x="81746" y="3626524"/>
            <a:ext cx="7104672" cy="537811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72" name="テキスト ボックス 171"/>
          <p:cNvSpPr txBox="1"/>
          <p:nvPr/>
        </p:nvSpPr>
        <p:spPr>
          <a:xfrm>
            <a:off x="7458974" y="3029314"/>
            <a:ext cx="1213794"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1.2 </a:t>
            </a:r>
            <a:r>
              <a:rPr lang="ja-JP" altLang="en-US" sz="800" dirty="0">
                <a:latin typeface="HG丸ｺﾞｼｯｸM-PRO" panose="020F0600000000000000" pitchFamily="50" charset="-128"/>
                <a:ea typeface="HG丸ｺﾞｼｯｸM-PRO" panose="020F0600000000000000" pitchFamily="50" charset="-128"/>
              </a:rPr>
              <a:t>ユースケース図</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79" name="テキスト ボックス 78"/>
          <p:cNvSpPr txBox="1"/>
          <p:nvPr/>
        </p:nvSpPr>
        <p:spPr>
          <a:xfrm>
            <a:off x="3283195" y="8693367"/>
            <a:ext cx="152157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1.3 </a:t>
            </a:r>
            <a:r>
              <a:rPr lang="ja-JP" altLang="en-US" sz="800" dirty="0">
                <a:latin typeface="HG丸ｺﾞｼｯｸM-PRO" panose="020F0600000000000000" pitchFamily="50" charset="-128"/>
                <a:ea typeface="HG丸ｺﾞｼｯｸM-PRO" panose="020F0600000000000000" pitchFamily="50" charset="-128"/>
              </a:rPr>
              <a:t>システム仕様の明確化</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80" name="テキスト ボックス 79"/>
          <p:cNvSpPr txBox="1"/>
          <p:nvPr/>
        </p:nvSpPr>
        <p:spPr>
          <a:xfrm>
            <a:off x="10912684" y="1327033"/>
            <a:ext cx="1723549" cy="33855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1.3 </a:t>
            </a:r>
            <a:r>
              <a:rPr lang="ja-JP" altLang="en-US" sz="800" dirty="0">
                <a:latin typeface="HG丸ｺﾞｼｯｸM-PRO" panose="020F0600000000000000" pitchFamily="50" charset="-128"/>
                <a:ea typeface="HG丸ｺﾞｼｯｸM-PRO" panose="020F0600000000000000" pitchFamily="50" charset="-128"/>
              </a:rPr>
              <a:t>ユースケース記述</a:t>
            </a:r>
            <a:endParaRPr lang="en-US" altLang="ja-JP" sz="800" dirty="0">
              <a:latin typeface="HG丸ｺﾞｼｯｸM-PRO" panose="020F0600000000000000" pitchFamily="50" charset="-128"/>
              <a:ea typeface="HG丸ｺﾞｼｯｸM-PRO" panose="020F0600000000000000" pitchFamily="50" charset="-128"/>
            </a:endParaRPr>
          </a:p>
          <a:p>
            <a:r>
              <a:rPr lang="ja-JP" altLang="en-US" sz="800" dirty="0">
                <a:latin typeface="HG丸ｺﾞｼｯｸM-PRO" panose="020F0600000000000000" pitchFamily="50" charset="-128"/>
                <a:ea typeface="HG丸ｺﾞｼｯｸM-PRO" panose="020F0600000000000000" pitchFamily="50" charset="-128"/>
              </a:rPr>
              <a:t>（ボーナスタイムの獲得をする）</a:t>
            </a:r>
            <a:endParaRPr kumimoji="1" lang="ja-JP" altLang="en-US" sz="800" dirty="0">
              <a:latin typeface="HG丸ｺﾞｼｯｸM-PRO" panose="020F0600000000000000" pitchFamily="50" charset="-128"/>
              <a:ea typeface="HG丸ｺﾞｼｯｸM-PRO" panose="020F0600000000000000" pitchFamily="50" charset="-128"/>
            </a:endParaRPr>
          </a:p>
        </p:txBody>
      </p:sp>
      <p:graphicFrame>
        <p:nvGraphicFramePr>
          <p:cNvPr id="83" name="表 82"/>
          <p:cNvGraphicFramePr>
            <a:graphicFrameLocks noGrp="1"/>
          </p:cNvGraphicFramePr>
          <p:nvPr>
            <p:extLst/>
          </p:nvPr>
        </p:nvGraphicFramePr>
        <p:xfrm>
          <a:off x="10816132" y="1634344"/>
          <a:ext cx="1823559" cy="1813395"/>
        </p:xfrm>
        <a:graphic>
          <a:graphicData uri="http://schemas.openxmlformats.org/drawingml/2006/table">
            <a:tbl>
              <a:tblPr firstRow="1" bandRow="1">
                <a:tableStyleId>{5940675A-B579-460E-94D1-54222C63F5DA}</a:tableStyleId>
              </a:tblPr>
              <a:tblGrid>
                <a:gridCol w="510082">
                  <a:extLst>
                    <a:ext uri="{9D8B030D-6E8A-4147-A177-3AD203B41FA5}">
                      <a16:colId xmlns:a16="http://schemas.microsoft.com/office/drawing/2014/main" val="20000"/>
                    </a:ext>
                  </a:extLst>
                </a:gridCol>
                <a:gridCol w="1313477">
                  <a:extLst>
                    <a:ext uri="{9D8B030D-6E8A-4147-A177-3AD203B41FA5}">
                      <a16:colId xmlns:a16="http://schemas.microsoft.com/office/drawing/2014/main" val="20001"/>
                    </a:ext>
                  </a:extLst>
                </a:gridCol>
              </a:tblGrid>
              <a:tr h="259313">
                <a:tc>
                  <a:txBody>
                    <a:bodyPr/>
                    <a:lstStyle/>
                    <a:p>
                      <a:r>
                        <a:rPr kumimoji="1" lang="en-US" altLang="ja-JP" sz="600" dirty="0">
                          <a:latin typeface="HG丸ｺﾞｼｯｸM-PRO" panose="020F0600000000000000" pitchFamily="50" charset="-128"/>
                          <a:ea typeface="HG丸ｺﾞｼｯｸM-PRO" panose="020F0600000000000000" pitchFamily="50" charset="-128"/>
                        </a:rPr>
                        <a:t>UC</a:t>
                      </a:r>
                      <a:r>
                        <a:rPr kumimoji="1" lang="ja-JP" altLang="en-US" sz="600" dirty="0">
                          <a:latin typeface="HG丸ｺﾞｼｯｸM-PRO" panose="020F0600000000000000" pitchFamily="50" charset="-128"/>
                          <a:ea typeface="HG丸ｺﾞｼｯｸM-PRO" panose="020F0600000000000000" pitchFamily="50" charset="-128"/>
                        </a:rPr>
                        <a:t>名</a:t>
                      </a:r>
                      <a:endParaRPr kumimoji="1" lang="ja-JP" altLang="en-US" sz="600" b="1" dirty="0">
                        <a:latin typeface="HG丸ｺﾞｼｯｸM-PRO" panose="020F0600000000000000" pitchFamily="50" charset="-128"/>
                        <a:ea typeface="HG丸ｺﾞｼｯｸM-PRO" panose="020F0600000000000000" pitchFamily="50" charset="-128"/>
                      </a:endParaRP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ボーナスタイムの獲得をする</a:t>
                      </a:r>
                      <a:endParaRPr kumimoji="1" lang="ja-JP" altLang="en-US" sz="600" b="1" dirty="0">
                        <a:latin typeface="HG丸ｺﾞｼｯｸM-PRO" panose="020F0600000000000000" pitchFamily="50" charset="-128"/>
                        <a:ea typeface="HG丸ｺﾞｼｯｸM-PRO" panose="020F0600000000000000" pitchFamily="50" charset="-128"/>
                      </a:endParaRPr>
                    </a:p>
                  </a:txBody>
                  <a:tcPr/>
                </a:tc>
                <a:extLst>
                  <a:ext uri="{0D108BD9-81ED-4DB2-BD59-A6C34878D82A}">
                    <a16:rowId xmlns:a16="http://schemas.microsoft.com/office/drawing/2014/main" val="10000"/>
                  </a:ext>
                </a:extLst>
              </a:tr>
              <a:tr h="282794">
                <a:tc>
                  <a:txBody>
                    <a:bodyPr/>
                    <a:lstStyle/>
                    <a:p>
                      <a:r>
                        <a:rPr kumimoji="1" lang="ja-JP" altLang="en-US" sz="600" dirty="0">
                          <a:latin typeface="HG丸ｺﾞｼｯｸM-PRO" panose="020F0600000000000000" pitchFamily="50" charset="-128"/>
                          <a:ea typeface="HG丸ｺﾞｼｯｸM-PRO" panose="020F0600000000000000" pitchFamily="50" charset="-128"/>
                        </a:rPr>
                        <a:t>概要</a:t>
                      </a: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ゲームを攻略しボーナスタイムを獲得する</a:t>
                      </a:r>
                      <a:endParaRPr kumimoji="1" lang="en-US" altLang="ja-JP" sz="600" dirty="0">
                        <a:latin typeface="HG丸ｺﾞｼｯｸM-PRO" panose="020F0600000000000000" pitchFamily="50" charset="-128"/>
                        <a:ea typeface="HG丸ｺﾞｼｯｸM-PRO" panose="020F0600000000000000" pitchFamily="50" charset="-128"/>
                      </a:endParaRPr>
                    </a:p>
                  </a:txBody>
                  <a:tcPr/>
                </a:tc>
                <a:extLst>
                  <a:ext uri="{0D108BD9-81ED-4DB2-BD59-A6C34878D82A}">
                    <a16:rowId xmlns:a16="http://schemas.microsoft.com/office/drawing/2014/main" val="10001"/>
                  </a:ext>
                </a:extLst>
              </a:tr>
              <a:tr h="272699">
                <a:tc>
                  <a:txBody>
                    <a:bodyPr/>
                    <a:lstStyle/>
                    <a:p>
                      <a:r>
                        <a:rPr kumimoji="1" lang="ja-JP" altLang="en-US" sz="600" dirty="0">
                          <a:latin typeface="HG丸ｺﾞｼｯｸM-PRO" panose="020F0600000000000000" pitchFamily="50" charset="-128"/>
                          <a:ea typeface="HG丸ｺﾞｼｯｸM-PRO" panose="020F0600000000000000" pitchFamily="50" charset="-128"/>
                        </a:rPr>
                        <a:t>アクター</a:t>
                      </a: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競技者</a:t>
                      </a:r>
                    </a:p>
                  </a:txBody>
                  <a:tcPr/>
                </a:tc>
                <a:extLst>
                  <a:ext uri="{0D108BD9-81ED-4DB2-BD59-A6C34878D82A}">
                    <a16:rowId xmlns:a16="http://schemas.microsoft.com/office/drawing/2014/main" val="10002"/>
                  </a:ext>
                </a:extLst>
              </a:tr>
              <a:tr h="282794">
                <a:tc>
                  <a:txBody>
                    <a:bodyPr/>
                    <a:lstStyle/>
                    <a:p>
                      <a:r>
                        <a:rPr kumimoji="1" lang="ja-JP" altLang="en-US" sz="600" dirty="0">
                          <a:latin typeface="HG丸ｺﾞｼｯｸM-PRO" panose="020F0600000000000000" pitchFamily="50" charset="-128"/>
                          <a:ea typeface="HG丸ｺﾞｼｯｸM-PRO" panose="020F0600000000000000" pitchFamily="50" charset="-128"/>
                        </a:rPr>
                        <a:t>事前条件</a:t>
                      </a: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走行体がゴールゲートを通過していること</a:t>
                      </a:r>
                    </a:p>
                  </a:txBody>
                  <a:tcPr/>
                </a:tc>
                <a:extLst>
                  <a:ext uri="{0D108BD9-81ED-4DB2-BD59-A6C34878D82A}">
                    <a16:rowId xmlns:a16="http://schemas.microsoft.com/office/drawing/2014/main" val="10003"/>
                  </a:ext>
                </a:extLst>
              </a:tr>
              <a:tr h="377058">
                <a:tc>
                  <a:txBody>
                    <a:bodyPr/>
                    <a:lstStyle/>
                    <a:p>
                      <a:r>
                        <a:rPr kumimoji="1" lang="ja-JP" altLang="en-US" sz="600" dirty="0">
                          <a:latin typeface="HG丸ｺﾞｼｯｸM-PRO" panose="020F0600000000000000" pitchFamily="50" charset="-128"/>
                          <a:ea typeface="HG丸ｺﾞｼｯｸM-PRO" panose="020F0600000000000000" pitchFamily="50" charset="-128"/>
                        </a:rPr>
                        <a:t>基本</a:t>
                      </a:r>
                      <a:endParaRPr kumimoji="1" lang="en-US" altLang="ja-JP" sz="600" dirty="0">
                        <a:latin typeface="HG丸ｺﾞｼｯｸM-PRO" panose="020F0600000000000000" pitchFamily="50" charset="-128"/>
                        <a:ea typeface="HG丸ｺﾞｼｯｸM-PRO" panose="020F0600000000000000" pitchFamily="50" charset="-128"/>
                      </a:endParaRPr>
                    </a:p>
                    <a:p>
                      <a:r>
                        <a:rPr kumimoji="1" lang="ja-JP" altLang="en-US" sz="600" dirty="0">
                          <a:latin typeface="HG丸ｺﾞｼｯｸM-PRO" panose="020F0600000000000000" pitchFamily="50" charset="-128"/>
                          <a:ea typeface="HG丸ｺﾞｼｯｸM-PRO" panose="020F0600000000000000" pitchFamily="50" charset="-128"/>
                        </a:rPr>
                        <a:t>フロー</a:t>
                      </a: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走行体がブロック並べゲームを攻略する。</a:t>
                      </a:r>
                      <a:endParaRPr kumimoji="1" lang="en-US" altLang="ja-JP" sz="600" dirty="0">
                        <a:latin typeface="HG丸ｺﾞｼｯｸM-PRO" panose="020F0600000000000000" pitchFamily="50" charset="-128"/>
                        <a:ea typeface="HG丸ｺﾞｼｯｸM-PRO" panose="020F0600000000000000" pitchFamily="50" charset="-128"/>
                      </a:endParaRPr>
                    </a:p>
                    <a:p>
                      <a:r>
                        <a:rPr kumimoji="1" lang="ja-JP" altLang="en-US" sz="600" dirty="0">
                          <a:latin typeface="HG丸ｺﾞｼｯｸM-PRO" panose="020F0600000000000000" pitchFamily="50" charset="-128"/>
                          <a:ea typeface="HG丸ｺﾞｼｯｸM-PRO" panose="020F0600000000000000" pitchFamily="50" charset="-128"/>
                        </a:rPr>
                        <a:t>走行体が直角駐車場で停止する</a:t>
                      </a:r>
                      <a:endParaRPr kumimoji="1" lang="en-US" altLang="ja-JP" sz="600" dirty="0">
                        <a:latin typeface="HG丸ｺﾞｼｯｸM-PRO" panose="020F0600000000000000" pitchFamily="50" charset="-128"/>
                        <a:ea typeface="HG丸ｺﾞｼｯｸM-PRO" panose="020F0600000000000000" pitchFamily="50" charset="-128"/>
                      </a:endParaRPr>
                    </a:p>
                  </a:txBody>
                  <a:tcPr/>
                </a:tc>
                <a:extLst>
                  <a:ext uri="{0D108BD9-81ED-4DB2-BD59-A6C34878D82A}">
                    <a16:rowId xmlns:a16="http://schemas.microsoft.com/office/drawing/2014/main" val="10004"/>
                  </a:ext>
                </a:extLst>
              </a:tr>
              <a:tr h="338737">
                <a:tc>
                  <a:txBody>
                    <a:bodyPr/>
                    <a:lstStyle/>
                    <a:p>
                      <a:r>
                        <a:rPr kumimoji="1" lang="ja-JP" altLang="en-US" sz="600" dirty="0">
                          <a:latin typeface="HG丸ｺﾞｼｯｸM-PRO" panose="020F0600000000000000" pitchFamily="50" charset="-128"/>
                          <a:ea typeface="HG丸ｺﾞｼｯｸM-PRO" panose="020F0600000000000000" pitchFamily="50" charset="-128"/>
                        </a:rPr>
                        <a:t>事後条件</a:t>
                      </a:r>
                    </a:p>
                  </a:txBody>
                  <a:tcPr/>
                </a:tc>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走行体が時間内にボーナスタイム獲得条件を満たしていること</a:t>
                      </a:r>
                    </a:p>
                  </a:txBody>
                  <a:tcPr/>
                </a:tc>
                <a:extLst>
                  <a:ext uri="{0D108BD9-81ED-4DB2-BD59-A6C34878D82A}">
                    <a16:rowId xmlns:a16="http://schemas.microsoft.com/office/drawing/2014/main" val="10005"/>
                  </a:ext>
                </a:extLst>
              </a:tr>
            </a:tbl>
          </a:graphicData>
        </a:graphic>
      </p:graphicFrame>
      <p:sp>
        <p:nvSpPr>
          <p:cNvPr id="84" name="テキスト ボックス 83"/>
          <p:cNvSpPr txBox="1"/>
          <p:nvPr/>
        </p:nvSpPr>
        <p:spPr>
          <a:xfrm>
            <a:off x="9435727" y="4052432"/>
            <a:ext cx="906017"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1.4 </a:t>
            </a:r>
            <a:r>
              <a:rPr lang="ja-JP" altLang="en-US" sz="800" dirty="0">
                <a:latin typeface="HG丸ｺﾞｼｯｸM-PRO" panose="020F0600000000000000" pitchFamily="50" charset="-128"/>
                <a:ea typeface="HG丸ｺﾞｼｯｸM-PRO" panose="020F0600000000000000" pitchFamily="50" charset="-128"/>
              </a:rPr>
              <a:t>仕様抽出</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90" name="正方形/長方形 89">
            <a:extLst>
              <a:ext uri="{FF2B5EF4-FFF2-40B4-BE49-F238E27FC236}">
                <a16:creationId xmlns:a16="http://schemas.microsoft.com/office/drawing/2014/main" id="{F80F9BEA-D041-3D42-BD36-0235D558E1F1}"/>
              </a:ext>
            </a:extLst>
          </p:cNvPr>
          <p:cNvSpPr/>
          <p:nvPr/>
        </p:nvSpPr>
        <p:spPr>
          <a:xfrm>
            <a:off x="83089" y="599448"/>
            <a:ext cx="1260839" cy="190284"/>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1.1</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目標設定</a:t>
            </a:r>
          </a:p>
        </p:txBody>
      </p:sp>
      <p:sp>
        <p:nvSpPr>
          <p:cNvPr id="91" name="正方形/長方形 90">
            <a:extLst>
              <a:ext uri="{FF2B5EF4-FFF2-40B4-BE49-F238E27FC236}">
                <a16:creationId xmlns:a16="http://schemas.microsoft.com/office/drawing/2014/main" id="{B8DEB473-F61A-D940-95F5-36B2EDFF621A}"/>
              </a:ext>
            </a:extLst>
          </p:cNvPr>
          <p:cNvSpPr/>
          <p:nvPr/>
        </p:nvSpPr>
        <p:spPr>
          <a:xfrm>
            <a:off x="7270708" y="612172"/>
            <a:ext cx="1260839" cy="190284"/>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1.2</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機能要求</a:t>
            </a:r>
          </a:p>
        </p:txBody>
      </p:sp>
      <p:sp>
        <p:nvSpPr>
          <p:cNvPr id="96" name="正方形/長方形 95">
            <a:extLst>
              <a:ext uri="{FF2B5EF4-FFF2-40B4-BE49-F238E27FC236}">
                <a16:creationId xmlns:a16="http://schemas.microsoft.com/office/drawing/2014/main" id="{97002278-EA70-FD40-9C29-4C3C55C5D922}"/>
              </a:ext>
            </a:extLst>
          </p:cNvPr>
          <p:cNvSpPr/>
          <p:nvPr/>
        </p:nvSpPr>
        <p:spPr>
          <a:xfrm>
            <a:off x="7266555" y="3613765"/>
            <a:ext cx="698235" cy="188585"/>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1.4</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仕様</a:t>
            </a:r>
          </a:p>
        </p:txBody>
      </p:sp>
      <p:pic>
        <p:nvPicPr>
          <p:cNvPr id="7" name="図 6">
            <a:extLst>
              <a:ext uri="{FF2B5EF4-FFF2-40B4-BE49-F238E27FC236}">
                <a16:creationId xmlns:a16="http://schemas.microsoft.com/office/drawing/2014/main" id="{BB70BFFC-1FA9-45B7-BDCB-49B84B4B0ED2}"/>
              </a:ext>
            </a:extLst>
          </p:cNvPr>
          <p:cNvPicPr>
            <a:picLocks noChangeAspect="1"/>
          </p:cNvPicPr>
          <p:nvPr/>
        </p:nvPicPr>
        <p:blipFill>
          <a:blip r:embed="rId3"/>
          <a:stretch>
            <a:fillRect/>
          </a:stretch>
        </p:blipFill>
        <p:spPr>
          <a:xfrm>
            <a:off x="7293311" y="1463365"/>
            <a:ext cx="1638170" cy="1629668"/>
          </a:xfrm>
          <a:prstGeom prst="rect">
            <a:avLst/>
          </a:prstGeom>
        </p:spPr>
      </p:pic>
      <p:graphicFrame>
        <p:nvGraphicFramePr>
          <p:cNvPr id="429" name="表 428"/>
          <p:cNvGraphicFramePr>
            <a:graphicFrameLocks noGrp="1"/>
          </p:cNvGraphicFramePr>
          <p:nvPr>
            <p:extLst>
              <p:ext uri="{D42A27DB-BD31-4B8C-83A1-F6EECF244321}">
                <p14:modId xmlns:p14="http://schemas.microsoft.com/office/powerpoint/2010/main" val="4213799927"/>
              </p:ext>
            </p:extLst>
          </p:nvPr>
        </p:nvGraphicFramePr>
        <p:xfrm>
          <a:off x="7441099" y="8303577"/>
          <a:ext cx="5133658" cy="640080"/>
        </p:xfrm>
        <a:graphic>
          <a:graphicData uri="http://schemas.openxmlformats.org/drawingml/2006/table">
            <a:tbl>
              <a:tblPr firstRow="1" bandRow="1">
                <a:solidFill>
                  <a:srgbClr val="FFE593"/>
                </a:solidFill>
                <a:tableStyleId>{5C22544A-7EE6-4342-B048-85BDC9FD1C3A}</a:tableStyleId>
              </a:tblPr>
              <a:tblGrid>
                <a:gridCol w="1875449">
                  <a:extLst>
                    <a:ext uri="{9D8B030D-6E8A-4147-A177-3AD203B41FA5}">
                      <a16:colId xmlns:a16="http://schemas.microsoft.com/office/drawing/2014/main" val="20000"/>
                    </a:ext>
                  </a:extLst>
                </a:gridCol>
                <a:gridCol w="3258209">
                  <a:extLst>
                    <a:ext uri="{9D8B030D-6E8A-4147-A177-3AD203B41FA5}">
                      <a16:colId xmlns:a16="http://schemas.microsoft.com/office/drawing/2014/main" val="20001"/>
                    </a:ext>
                  </a:extLst>
                </a:gridCol>
              </a:tblGrid>
              <a:tr h="137331">
                <a:tc gridSpan="2">
                  <a:txBody>
                    <a:bodyPr/>
                    <a:lstStyle/>
                    <a:p>
                      <a:r>
                        <a:rPr kumimoji="1" lang="ja-JP" altLang="en-US" sz="800" b="0" dirty="0">
                          <a:solidFill>
                            <a:schemeClr val="tx1"/>
                          </a:solidFill>
                          <a:latin typeface="HG丸ｺﾞｼｯｸM-PRO" panose="020F0600000000000000" pitchFamily="50" charset="-128"/>
                          <a:ea typeface="HG丸ｺﾞｼｯｸM-PRO" panose="020F0600000000000000" pitchFamily="50" charset="-128"/>
                        </a:rPr>
                        <a:t>直角駐車を攻略する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kumimoji="1" lang="ja-JP" altLang="en-US"/>
                    </a:p>
                  </a:txBody>
                  <a:tcPr/>
                </a:tc>
                <a:extLst>
                  <a:ext uri="{0D108BD9-81ED-4DB2-BD59-A6C34878D82A}">
                    <a16:rowId xmlns:a16="http://schemas.microsoft.com/office/drawing/2014/main" val="10000"/>
                  </a:ext>
                </a:extLst>
              </a:tr>
              <a:tr h="137331">
                <a:tc>
                  <a:txBody>
                    <a:bodyPr/>
                    <a:lstStyle/>
                    <a:p>
                      <a:r>
                        <a:rPr kumimoji="1" lang="ja-JP" altLang="en-US" sz="800" dirty="0">
                          <a:latin typeface="HG丸ｺﾞｼｯｸM-PRO" panose="020F0600000000000000" pitchFamily="50" charset="-128"/>
                          <a:ea typeface="HG丸ｺﾞｼｯｸM-PRO" panose="020F0600000000000000" pitchFamily="50" charset="-128"/>
                        </a:rPr>
                        <a:t>自己位置推定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仕様：「ボーナスタイムを獲得する」の「自己位置推定」と同様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7331">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色の認識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仕様：「ボーナスタイムを獲得する」の「色の認識方法」と同様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32" name="グループ化 431"/>
          <p:cNvGrpSpPr/>
          <p:nvPr/>
        </p:nvGrpSpPr>
        <p:grpSpPr>
          <a:xfrm>
            <a:off x="179816" y="7992788"/>
            <a:ext cx="1722263" cy="825044"/>
            <a:chOff x="179210" y="8166919"/>
            <a:chExt cx="1722263" cy="825044"/>
          </a:xfrm>
        </p:grpSpPr>
        <p:sp>
          <p:nvSpPr>
            <p:cNvPr id="308" name="角丸四角形 307"/>
            <p:cNvSpPr/>
            <p:nvPr/>
          </p:nvSpPr>
          <p:spPr>
            <a:xfrm>
              <a:off x="179210" y="8190887"/>
              <a:ext cx="447207" cy="146472"/>
            </a:xfrm>
            <a:prstGeom prst="roundRect">
              <a:avLst/>
            </a:prstGeom>
            <a:solidFill>
              <a:srgbClr val="E9D017"/>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8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10" name="角丸四角形 309"/>
            <p:cNvSpPr/>
            <p:nvPr/>
          </p:nvSpPr>
          <p:spPr>
            <a:xfrm>
              <a:off x="331610" y="8343287"/>
              <a:ext cx="447207" cy="146472"/>
            </a:xfrm>
            <a:prstGeom prst="roundRect">
              <a:avLst/>
            </a:prstGeom>
            <a:solidFill>
              <a:schemeClr val="accent2"/>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8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11" name="角丸四角形 310"/>
            <p:cNvSpPr/>
            <p:nvPr/>
          </p:nvSpPr>
          <p:spPr>
            <a:xfrm>
              <a:off x="484010" y="8495687"/>
              <a:ext cx="447207" cy="146472"/>
            </a:xfrm>
            <a:prstGeom prst="roundRect">
              <a:avLst/>
            </a:prstGeom>
            <a:solidFill>
              <a:srgbClr val="FFC000"/>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8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12" name="角丸四角形 311"/>
            <p:cNvSpPr/>
            <p:nvPr/>
          </p:nvSpPr>
          <p:spPr>
            <a:xfrm>
              <a:off x="636410" y="8648087"/>
              <a:ext cx="447207" cy="146472"/>
            </a:xfrm>
            <a:prstGeom prst="roundRect">
              <a:avLst/>
            </a:prstGeom>
            <a:solidFill>
              <a:schemeClr val="accent6"/>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8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13" name="テキスト ボックス 312"/>
            <p:cNvSpPr txBox="1"/>
            <p:nvPr/>
          </p:nvSpPr>
          <p:spPr>
            <a:xfrm>
              <a:off x="594246" y="8166919"/>
              <a:ext cx="492443" cy="215444"/>
            </a:xfrm>
            <a:prstGeom prst="rect">
              <a:avLst/>
            </a:prstGeom>
            <a:noFill/>
          </p:spPr>
          <p:txBody>
            <a:bodyPr wrap="none" rtlCol="0">
              <a:spAutoFit/>
            </a:bodyPr>
            <a:lstStyle/>
            <a:p>
              <a:r>
                <a:rPr kumimoji="1" lang="ja-JP" altLang="en-US" sz="800" dirty="0">
                  <a:latin typeface="HG丸ｺﾞｼｯｸM-PRO" panose="020F0600000000000000" pitchFamily="50" charset="-128"/>
                  <a:ea typeface="HG丸ｺﾞｼｯｸM-PRO" panose="020F0600000000000000" pitchFamily="50" charset="-128"/>
                </a:rPr>
                <a:t>：目標</a:t>
              </a:r>
            </a:p>
          </p:txBody>
        </p:sp>
        <p:sp>
          <p:nvSpPr>
            <p:cNvPr id="314" name="テキスト ボックス 313"/>
            <p:cNvSpPr txBox="1"/>
            <p:nvPr/>
          </p:nvSpPr>
          <p:spPr>
            <a:xfrm>
              <a:off x="746646" y="8319319"/>
              <a:ext cx="902811" cy="215444"/>
            </a:xfrm>
            <a:prstGeom prst="rect">
              <a:avLst/>
            </a:prstGeom>
            <a:noFill/>
          </p:spPr>
          <p:txBody>
            <a:bodyPr wrap="none" rtlCol="0">
              <a:spAutoFit/>
            </a:bodyPr>
            <a:lstStyle/>
            <a:p>
              <a:r>
                <a:rPr kumimoji="1" lang="ja-JP" altLang="en-US" sz="800" dirty="0">
                  <a:latin typeface="HG丸ｺﾞｼｯｸM-PRO" panose="020F0600000000000000" pitchFamily="50" charset="-128"/>
                  <a:ea typeface="HG丸ｺﾞｼｯｸM-PRO" panose="020F0600000000000000" pitchFamily="50" charset="-128"/>
                </a:rPr>
                <a:t>：上位機能要求</a:t>
              </a:r>
            </a:p>
          </p:txBody>
        </p:sp>
        <p:sp>
          <p:nvSpPr>
            <p:cNvPr id="315" name="テキスト ボックス 314"/>
            <p:cNvSpPr txBox="1"/>
            <p:nvPr/>
          </p:nvSpPr>
          <p:spPr>
            <a:xfrm>
              <a:off x="899046" y="8471719"/>
              <a:ext cx="902811" cy="215444"/>
            </a:xfrm>
            <a:prstGeom prst="rect">
              <a:avLst/>
            </a:prstGeom>
            <a:noFill/>
          </p:spPr>
          <p:txBody>
            <a:bodyPr wrap="none" rtlCol="0">
              <a:spAutoFit/>
            </a:bodyPr>
            <a:lstStyle/>
            <a:p>
              <a:r>
                <a:rPr kumimoji="1" lang="ja-JP" altLang="en-US" sz="800" dirty="0">
                  <a:latin typeface="HG丸ｺﾞｼｯｸM-PRO" panose="020F0600000000000000" pitchFamily="50" charset="-128"/>
                  <a:ea typeface="HG丸ｺﾞｼｯｸM-PRO" panose="020F0600000000000000" pitchFamily="50" charset="-128"/>
                </a:rPr>
                <a:t>：下位機能要求</a:t>
              </a:r>
            </a:p>
          </p:txBody>
        </p:sp>
        <p:sp>
          <p:nvSpPr>
            <p:cNvPr id="316" name="テキスト ボックス 315"/>
            <p:cNvSpPr txBox="1"/>
            <p:nvPr/>
          </p:nvSpPr>
          <p:spPr>
            <a:xfrm>
              <a:off x="1051446" y="8624119"/>
              <a:ext cx="800219" cy="215444"/>
            </a:xfrm>
            <a:prstGeom prst="rect">
              <a:avLst/>
            </a:prstGeom>
            <a:noFill/>
          </p:spPr>
          <p:txBody>
            <a:bodyPr wrap="none" rtlCol="0">
              <a:spAutoFit/>
            </a:bodyPr>
            <a:lstStyle/>
            <a:p>
              <a:r>
                <a:rPr kumimoji="1" lang="ja-JP" altLang="en-US" sz="800" dirty="0">
                  <a:latin typeface="HG丸ｺﾞｼｯｸM-PRO" panose="020F0600000000000000" pitchFamily="50" charset="-128"/>
                  <a:ea typeface="HG丸ｺﾞｼｯｸM-PRO" panose="020F0600000000000000" pitchFamily="50" charset="-128"/>
                </a:rPr>
                <a:t>：非機能要求</a:t>
              </a:r>
            </a:p>
          </p:txBody>
        </p:sp>
        <p:sp>
          <p:nvSpPr>
            <p:cNvPr id="430" name="角丸四角形 429"/>
            <p:cNvSpPr/>
            <p:nvPr/>
          </p:nvSpPr>
          <p:spPr>
            <a:xfrm>
              <a:off x="788810" y="8800487"/>
              <a:ext cx="447207" cy="146472"/>
            </a:xfrm>
            <a:prstGeom prst="roundRect">
              <a:avLst/>
            </a:prstGeom>
            <a:solidFill>
              <a:schemeClr val="accent1">
                <a:lumMod val="40000"/>
                <a:lumOff val="60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800" dirty="0">
                <a:solidFill>
                  <a:schemeClr val="tx1"/>
                </a:solidFill>
                <a:latin typeface="HG丸ｺﾞｼｯｸM-PRO" panose="020F0600000000000000" pitchFamily="50" charset="-128"/>
                <a:ea typeface="HG丸ｺﾞｼｯｸM-PRO" panose="020F0600000000000000" pitchFamily="50" charset="-128"/>
              </a:endParaRPr>
            </a:p>
          </p:txBody>
        </p:sp>
        <p:sp>
          <p:nvSpPr>
            <p:cNvPr id="431" name="テキスト ボックス 430"/>
            <p:cNvSpPr txBox="1"/>
            <p:nvPr/>
          </p:nvSpPr>
          <p:spPr>
            <a:xfrm>
              <a:off x="1203846" y="8776519"/>
              <a:ext cx="697627" cy="215444"/>
            </a:xfrm>
            <a:prstGeom prst="rect">
              <a:avLst/>
            </a:prstGeom>
            <a:noFill/>
          </p:spPr>
          <p:txBody>
            <a:bodyPr wrap="none" rtlCol="0">
              <a:spAutoFit/>
            </a:bodyPr>
            <a:lstStyle/>
            <a:p>
              <a:r>
                <a:rPr kumimoji="1" lang="ja-JP" altLang="en-US" sz="800" dirty="0">
                  <a:latin typeface="HG丸ｺﾞｼｯｸM-PRO" panose="020F0600000000000000" pitchFamily="50" charset="-128"/>
                  <a:ea typeface="HG丸ｺﾞｼｯｸM-PRO" panose="020F0600000000000000" pitchFamily="50" charset="-128"/>
                </a:rPr>
                <a:t>：</a:t>
              </a:r>
              <a:r>
                <a:rPr lang="ja-JP" altLang="en-US" sz="800" dirty="0">
                  <a:latin typeface="HG丸ｺﾞｼｯｸM-PRO" panose="020F0600000000000000" pitchFamily="50" charset="-128"/>
                  <a:ea typeface="HG丸ｺﾞｼｯｸM-PRO" panose="020F0600000000000000" pitchFamily="50" charset="-128"/>
                </a:rPr>
                <a:t>要素技術</a:t>
              </a:r>
              <a:endParaRPr kumimoji="1" lang="ja-JP" altLang="en-US" sz="800" dirty="0">
                <a:latin typeface="HG丸ｺﾞｼｯｸM-PRO" panose="020F0600000000000000" pitchFamily="50" charset="-128"/>
                <a:ea typeface="HG丸ｺﾞｼｯｸM-PRO" panose="020F0600000000000000" pitchFamily="50" charset="-128"/>
              </a:endParaRPr>
            </a:p>
          </p:txBody>
        </p:sp>
      </p:grpSp>
      <p:sp>
        <p:nvSpPr>
          <p:cNvPr id="173" name="角丸四角形 172"/>
          <p:cNvSpPr/>
          <p:nvPr/>
        </p:nvSpPr>
        <p:spPr>
          <a:xfrm>
            <a:off x="280873" y="5849767"/>
            <a:ext cx="1355072" cy="288000"/>
          </a:xfrm>
          <a:prstGeom prst="roundRect">
            <a:avLst/>
          </a:prstGeom>
          <a:solidFill>
            <a:srgbClr val="E9D017"/>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走行競技</a:t>
            </a:r>
            <a:r>
              <a:rPr lang="en-US" altLang="ja-JP" sz="900" dirty="0">
                <a:solidFill>
                  <a:schemeClr val="tx1"/>
                </a:solidFill>
                <a:latin typeface="HG丸ｺﾞｼｯｸM-PRO" panose="020F0600000000000000" pitchFamily="50" charset="-128"/>
                <a:ea typeface="HG丸ｺﾞｼｯｸM-PRO" panose="020F0600000000000000" pitchFamily="50" charset="-128"/>
              </a:rPr>
              <a:t>No1</a:t>
            </a:r>
            <a:r>
              <a:rPr lang="ja-JP" altLang="en-US" sz="900" dirty="0">
                <a:solidFill>
                  <a:schemeClr val="tx1"/>
                </a:solidFill>
                <a:latin typeface="HG丸ｺﾞｼｯｸM-PRO" panose="020F0600000000000000" pitchFamily="50" charset="-128"/>
                <a:ea typeface="HG丸ｺﾞｼｯｸM-PRO" panose="020F0600000000000000" pitchFamily="50" charset="-128"/>
              </a:rPr>
              <a:t>の</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リザルトタイム獲得</a:t>
            </a:r>
          </a:p>
        </p:txBody>
      </p:sp>
      <p:sp>
        <p:nvSpPr>
          <p:cNvPr id="179" name="角丸四角形 178"/>
          <p:cNvSpPr/>
          <p:nvPr/>
        </p:nvSpPr>
        <p:spPr>
          <a:xfrm>
            <a:off x="5572663" y="7066051"/>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回転方法</a:t>
            </a:r>
          </a:p>
        </p:txBody>
      </p:sp>
      <p:cxnSp>
        <p:nvCxnSpPr>
          <p:cNvPr id="182" name="直線コネクタ 181"/>
          <p:cNvCxnSpPr/>
          <p:nvPr/>
        </p:nvCxnSpPr>
        <p:spPr>
          <a:xfrm flipV="1">
            <a:off x="3804289" y="5997524"/>
            <a:ext cx="1476000" cy="2795"/>
          </a:xfrm>
          <a:prstGeom prst="line">
            <a:avLst/>
          </a:prstGeom>
        </p:spPr>
        <p:style>
          <a:lnRef idx="1">
            <a:schemeClr val="dk1"/>
          </a:lnRef>
          <a:fillRef idx="0">
            <a:schemeClr val="dk1"/>
          </a:fillRef>
          <a:effectRef idx="0">
            <a:schemeClr val="dk1"/>
          </a:effectRef>
          <a:fontRef idx="minor">
            <a:schemeClr val="tx1"/>
          </a:fontRef>
        </p:style>
      </p:cxnSp>
      <p:sp>
        <p:nvSpPr>
          <p:cNvPr id="174" name="角丸四角形 173"/>
          <p:cNvSpPr/>
          <p:nvPr/>
        </p:nvSpPr>
        <p:spPr>
          <a:xfrm>
            <a:off x="1931582" y="5910319"/>
            <a:ext cx="1584000" cy="18000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走行タイムを短縮する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176" name="角丸四角形 175"/>
          <p:cNvSpPr/>
          <p:nvPr/>
        </p:nvSpPr>
        <p:spPr>
          <a:xfrm>
            <a:off x="3804289" y="5852753"/>
            <a:ext cx="1476000" cy="289542"/>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dirty="0">
                <a:solidFill>
                  <a:schemeClr val="tx1"/>
                </a:solidFill>
                <a:latin typeface="HG丸ｺﾞｼｯｸM-PRO" panose="020F0600000000000000" pitchFamily="50" charset="-128"/>
                <a:ea typeface="HG丸ｺﾞｼｯｸM-PRO" panose="020F0600000000000000" pitchFamily="50" charset="-128"/>
              </a:rPr>
              <a:t>コースの特性に応じた</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a:p>
            <a:r>
              <a:rPr lang="ja-JP" altLang="en-US" sz="900" dirty="0">
                <a:solidFill>
                  <a:schemeClr val="tx1"/>
                </a:solidFill>
                <a:latin typeface="HG丸ｺﾞｼｯｸM-PRO" panose="020F0600000000000000" pitchFamily="50" charset="-128"/>
                <a:ea typeface="HG丸ｺﾞｼｯｸM-PRO" panose="020F0600000000000000" pitchFamily="50" charset="-128"/>
              </a:rPr>
              <a:t>走行をする</a:t>
            </a:r>
          </a:p>
        </p:txBody>
      </p:sp>
      <p:sp>
        <p:nvSpPr>
          <p:cNvPr id="178" name="角丸四角形 177"/>
          <p:cNvSpPr/>
          <p:nvPr/>
        </p:nvSpPr>
        <p:spPr>
          <a:xfrm>
            <a:off x="5572663" y="4743535"/>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ライントレース</a:t>
            </a:r>
          </a:p>
        </p:txBody>
      </p:sp>
      <p:sp>
        <p:nvSpPr>
          <p:cNvPr id="175" name="角丸四角形 174"/>
          <p:cNvSpPr/>
          <p:nvPr/>
        </p:nvSpPr>
        <p:spPr>
          <a:xfrm>
            <a:off x="1931582" y="6643745"/>
            <a:ext cx="1584000" cy="18000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ボーナスタイムを獲得する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190" name="角丸四角形 189"/>
          <p:cNvSpPr/>
          <p:nvPr/>
        </p:nvSpPr>
        <p:spPr>
          <a:xfrm>
            <a:off x="5572663" y="7959255"/>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色の認識</a:t>
            </a:r>
          </a:p>
        </p:txBody>
      </p:sp>
      <p:sp>
        <p:nvSpPr>
          <p:cNvPr id="191" name="角丸四角形 190"/>
          <p:cNvSpPr/>
          <p:nvPr/>
        </p:nvSpPr>
        <p:spPr>
          <a:xfrm>
            <a:off x="5572663" y="7692926"/>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自己位置推定</a:t>
            </a:r>
          </a:p>
        </p:txBody>
      </p:sp>
      <p:cxnSp>
        <p:nvCxnSpPr>
          <p:cNvPr id="213" name="カギ線コネクタ 212"/>
          <p:cNvCxnSpPr>
            <a:stCxn id="173" idx="3"/>
            <a:endCxn id="175" idx="1"/>
          </p:cNvCxnSpPr>
          <p:nvPr/>
        </p:nvCxnSpPr>
        <p:spPr>
          <a:xfrm>
            <a:off x="1635945" y="5993767"/>
            <a:ext cx="295637" cy="73997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14" name="カギ線コネクタ 213"/>
          <p:cNvCxnSpPr>
            <a:stCxn id="173" idx="3"/>
            <a:endCxn id="174" idx="1"/>
          </p:cNvCxnSpPr>
          <p:nvPr/>
        </p:nvCxnSpPr>
        <p:spPr>
          <a:xfrm>
            <a:off x="1635945" y="5993767"/>
            <a:ext cx="295637" cy="655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94" name="角丸四角形 193"/>
          <p:cNvSpPr/>
          <p:nvPr/>
        </p:nvSpPr>
        <p:spPr>
          <a:xfrm>
            <a:off x="1931582" y="4738409"/>
            <a:ext cx="1584000" cy="180000"/>
          </a:xfrm>
          <a:prstGeom prst="roundRect">
            <a:avLst/>
          </a:prstGeom>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ゴールゲートを通過する</a:t>
            </a:r>
          </a:p>
        </p:txBody>
      </p:sp>
      <p:sp>
        <p:nvSpPr>
          <p:cNvPr id="199" name="角丸四角形 198"/>
          <p:cNvSpPr/>
          <p:nvPr/>
        </p:nvSpPr>
        <p:spPr>
          <a:xfrm>
            <a:off x="3804289" y="4088858"/>
            <a:ext cx="1476000" cy="180000"/>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ラインから外れない</a:t>
            </a:r>
          </a:p>
        </p:txBody>
      </p:sp>
      <p:sp>
        <p:nvSpPr>
          <p:cNvPr id="198" name="角丸四角形 197"/>
          <p:cNvSpPr/>
          <p:nvPr/>
        </p:nvSpPr>
        <p:spPr>
          <a:xfrm>
            <a:off x="5572663" y="5619410"/>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フィルター</a:t>
            </a:r>
          </a:p>
        </p:txBody>
      </p:sp>
      <p:sp>
        <p:nvSpPr>
          <p:cNvPr id="200" name="角丸四角形 199"/>
          <p:cNvSpPr/>
          <p:nvPr/>
        </p:nvSpPr>
        <p:spPr>
          <a:xfrm>
            <a:off x="5572663" y="5400439"/>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キャリブレーション</a:t>
            </a:r>
          </a:p>
        </p:txBody>
      </p:sp>
      <p:sp>
        <p:nvSpPr>
          <p:cNvPr id="203" name="角丸四角形 202"/>
          <p:cNvSpPr/>
          <p:nvPr/>
        </p:nvSpPr>
        <p:spPr>
          <a:xfrm>
            <a:off x="5572663" y="5181471"/>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プレ走行</a:t>
            </a:r>
          </a:p>
        </p:txBody>
      </p:sp>
      <p:sp>
        <p:nvSpPr>
          <p:cNvPr id="204" name="角丸四角形 203"/>
          <p:cNvSpPr/>
          <p:nvPr/>
        </p:nvSpPr>
        <p:spPr>
          <a:xfrm>
            <a:off x="5572663" y="6165130"/>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dirty="0">
                <a:solidFill>
                  <a:schemeClr val="tx1"/>
                </a:solidFill>
                <a:latin typeface="HG丸ｺﾞｼｯｸM-PRO" panose="020F0600000000000000" pitchFamily="50" charset="-128"/>
                <a:ea typeface="HG丸ｺﾞｼｯｸM-PRO" panose="020F0600000000000000" pitchFamily="50" charset="-128"/>
              </a:rPr>
              <a:t>PID</a:t>
            </a:r>
            <a:r>
              <a:rPr lang="ja-JP" altLang="en-US" sz="900" dirty="0">
                <a:solidFill>
                  <a:schemeClr val="tx1"/>
                </a:solidFill>
                <a:latin typeface="HG丸ｺﾞｼｯｸM-PRO" panose="020F0600000000000000" pitchFamily="50" charset="-128"/>
                <a:ea typeface="HG丸ｺﾞｼｯｸM-PRO" panose="020F0600000000000000" pitchFamily="50" charset="-128"/>
              </a:rPr>
              <a:t>制御</a:t>
            </a:r>
          </a:p>
        </p:txBody>
      </p:sp>
      <p:cxnSp>
        <p:nvCxnSpPr>
          <p:cNvPr id="241" name="カギ線コネクタ 240"/>
          <p:cNvCxnSpPr>
            <a:stCxn id="194" idx="3"/>
            <a:endCxn id="93" idx="1"/>
          </p:cNvCxnSpPr>
          <p:nvPr/>
        </p:nvCxnSpPr>
        <p:spPr>
          <a:xfrm>
            <a:off x="3515582" y="4828409"/>
            <a:ext cx="288707" cy="347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98" name="角丸四角形 97"/>
          <p:cNvSpPr/>
          <p:nvPr/>
        </p:nvSpPr>
        <p:spPr>
          <a:xfrm>
            <a:off x="5572663" y="7333264"/>
            <a:ext cx="1260000" cy="288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経路算出</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アルゴリズム</a:t>
            </a:r>
          </a:p>
        </p:txBody>
      </p:sp>
      <p:sp>
        <p:nvSpPr>
          <p:cNvPr id="93" name="角丸四角形 92"/>
          <p:cNvSpPr/>
          <p:nvPr/>
        </p:nvSpPr>
        <p:spPr>
          <a:xfrm>
            <a:off x="3804289" y="4747556"/>
            <a:ext cx="1476000" cy="168648"/>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ラインに復帰する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94" name="角丸四角形 93"/>
          <p:cNvSpPr/>
          <p:nvPr/>
        </p:nvSpPr>
        <p:spPr>
          <a:xfrm>
            <a:off x="3804289" y="4957684"/>
            <a:ext cx="1476000" cy="180000"/>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布の張りに左右されない</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97" name="角丸四角形 96"/>
          <p:cNvSpPr/>
          <p:nvPr/>
        </p:nvSpPr>
        <p:spPr>
          <a:xfrm>
            <a:off x="3804289" y="5617228"/>
            <a:ext cx="1476000" cy="182025"/>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外乱光に影響されない</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99" name="角丸四角形 98"/>
          <p:cNvSpPr/>
          <p:nvPr/>
        </p:nvSpPr>
        <p:spPr>
          <a:xfrm>
            <a:off x="3804289" y="7014931"/>
            <a:ext cx="1476000" cy="288000"/>
          </a:xfrm>
          <a:prstGeom prst="roundRect">
            <a:avLst/>
          </a:prstGeom>
          <a:ln>
            <a:solidFill>
              <a:schemeClr val="bg1"/>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dirty="0">
                <a:solidFill>
                  <a:schemeClr val="tx1"/>
                </a:solidFill>
                <a:latin typeface="HG丸ｺﾞｼｯｸM-PRO" panose="020F0600000000000000" pitchFamily="50" charset="-128"/>
                <a:ea typeface="HG丸ｺﾞｼｯｸM-PRO" panose="020F0600000000000000" pitchFamily="50" charset="-128"/>
              </a:rPr>
              <a:t>運搬中にブロックを</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a:p>
            <a:r>
              <a:rPr lang="ja-JP" altLang="en-US" sz="900" dirty="0">
                <a:solidFill>
                  <a:schemeClr val="tx1"/>
                </a:solidFill>
                <a:latin typeface="HG丸ｺﾞｼｯｸM-PRO" panose="020F0600000000000000" pitchFamily="50" charset="-128"/>
                <a:ea typeface="HG丸ｺﾞｼｯｸM-PRO" panose="020F0600000000000000" pitchFamily="50" charset="-128"/>
              </a:rPr>
              <a:t>手放さない</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01" name="カギ線コネクタ 100"/>
          <p:cNvCxnSpPr>
            <a:stCxn id="194" idx="3"/>
            <a:endCxn id="94" idx="1"/>
          </p:cNvCxnSpPr>
          <p:nvPr/>
        </p:nvCxnSpPr>
        <p:spPr>
          <a:xfrm>
            <a:off x="3515582" y="4828409"/>
            <a:ext cx="288707" cy="21927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04" name="カギ線コネクタ 103"/>
          <p:cNvCxnSpPr>
            <a:stCxn id="194" idx="3"/>
            <a:endCxn id="97" idx="1"/>
          </p:cNvCxnSpPr>
          <p:nvPr/>
        </p:nvCxnSpPr>
        <p:spPr>
          <a:xfrm>
            <a:off x="3515582" y="4828409"/>
            <a:ext cx="288707" cy="87983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3804289" y="7329451"/>
            <a:ext cx="1476000" cy="288000"/>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dirty="0">
                <a:solidFill>
                  <a:schemeClr val="tx1"/>
                </a:solidFill>
                <a:latin typeface="HG丸ｺﾞｼｯｸM-PRO" panose="020F0600000000000000" pitchFamily="50" charset="-128"/>
                <a:ea typeface="HG丸ｺﾞｼｯｸM-PRO" panose="020F0600000000000000" pitchFamily="50" charset="-128"/>
              </a:rPr>
              <a:t>他のブロックにぶつからない経路の算出</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120" name="角丸四角形 119"/>
          <p:cNvSpPr/>
          <p:nvPr/>
        </p:nvSpPr>
        <p:spPr>
          <a:xfrm>
            <a:off x="3804289" y="7959681"/>
            <a:ext cx="1476000" cy="182025"/>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色を正確に読む</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21" name="カギ線コネクタ 120"/>
          <p:cNvCxnSpPr>
            <a:stCxn id="100" idx="3"/>
            <a:endCxn id="119" idx="1"/>
          </p:cNvCxnSpPr>
          <p:nvPr/>
        </p:nvCxnSpPr>
        <p:spPr>
          <a:xfrm>
            <a:off x="3515582" y="7159404"/>
            <a:ext cx="288707" cy="31404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0" name="角丸四角形 129"/>
          <p:cNvSpPr/>
          <p:nvPr/>
        </p:nvSpPr>
        <p:spPr>
          <a:xfrm>
            <a:off x="3804289" y="7641707"/>
            <a:ext cx="1476000" cy="288000"/>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900" dirty="0">
                <a:solidFill>
                  <a:schemeClr val="tx1"/>
                </a:solidFill>
                <a:latin typeface="HG丸ｺﾞｼｯｸM-PRO" panose="020F0600000000000000" pitchFamily="50" charset="-128"/>
                <a:ea typeface="HG丸ｺﾞｼｯｸM-PRO" panose="020F0600000000000000" pitchFamily="50" charset="-128"/>
              </a:rPr>
              <a:t>ブロックにぶつからないように色を読む</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31" name="カギ線コネクタ 130"/>
          <p:cNvCxnSpPr>
            <a:stCxn id="100" idx="3"/>
            <a:endCxn id="130" idx="1"/>
          </p:cNvCxnSpPr>
          <p:nvPr/>
        </p:nvCxnSpPr>
        <p:spPr>
          <a:xfrm>
            <a:off x="3515582" y="7159404"/>
            <a:ext cx="288707" cy="626303"/>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44" name="角丸四角形 143"/>
          <p:cNvSpPr/>
          <p:nvPr/>
        </p:nvSpPr>
        <p:spPr>
          <a:xfrm>
            <a:off x="3804289" y="6166099"/>
            <a:ext cx="1476000" cy="180000"/>
          </a:xfrm>
          <a:prstGeom prst="roundRect">
            <a:avLst/>
          </a:prstGeom>
          <a:ln>
            <a:solidFill>
              <a:schemeClr val="bg1"/>
            </a:solidFill>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高速で走る</a:t>
            </a:r>
          </a:p>
        </p:txBody>
      </p:sp>
      <p:cxnSp>
        <p:nvCxnSpPr>
          <p:cNvPr id="88" name="カギ線コネクタ 87"/>
          <p:cNvCxnSpPr>
            <a:stCxn id="174" idx="3"/>
            <a:endCxn id="144" idx="1"/>
          </p:cNvCxnSpPr>
          <p:nvPr/>
        </p:nvCxnSpPr>
        <p:spPr>
          <a:xfrm>
            <a:off x="3515582" y="6000319"/>
            <a:ext cx="288707" cy="25578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00" name="角丸四角形 99"/>
          <p:cNvSpPr/>
          <p:nvPr/>
        </p:nvSpPr>
        <p:spPr>
          <a:xfrm>
            <a:off x="1931582" y="7069404"/>
            <a:ext cx="1584000" cy="180000"/>
          </a:xfrm>
          <a:prstGeom prst="round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ブロック並べを攻略する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02" name="カギ線コネクタ 101"/>
          <p:cNvCxnSpPr>
            <a:stCxn id="175" idx="2"/>
            <a:endCxn id="100" idx="1"/>
          </p:cNvCxnSpPr>
          <p:nvPr/>
        </p:nvCxnSpPr>
        <p:spPr>
          <a:xfrm rot="5400000">
            <a:off x="2159753" y="6595574"/>
            <a:ext cx="335659" cy="792000"/>
          </a:xfrm>
          <a:prstGeom prst="bentConnector4">
            <a:avLst>
              <a:gd name="adj1" fmla="val 36593"/>
              <a:gd name="adj2" fmla="val 118963"/>
            </a:avLst>
          </a:prstGeom>
        </p:spPr>
        <p:style>
          <a:lnRef idx="1">
            <a:schemeClr val="dk1"/>
          </a:lnRef>
          <a:fillRef idx="0">
            <a:schemeClr val="dk1"/>
          </a:fillRef>
          <a:effectRef idx="0">
            <a:schemeClr val="dk1"/>
          </a:effectRef>
          <a:fontRef idx="minor">
            <a:schemeClr val="tx1"/>
          </a:fontRef>
        </p:style>
      </p:cxnSp>
      <p:sp>
        <p:nvSpPr>
          <p:cNvPr id="103" name="角丸四角形 102"/>
          <p:cNvSpPr/>
          <p:nvPr/>
        </p:nvSpPr>
        <p:spPr>
          <a:xfrm>
            <a:off x="1931582" y="8157064"/>
            <a:ext cx="1584000" cy="180000"/>
          </a:xfrm>
          <a:prstGeom prst="roundRect">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直角駐車を攻略する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05" name="カギ線コネクタ 104"/>
          <p:cNvCxnSpPr>
            <a:stCxn id="175" idx="2"/>
            <a:endCxn id="103" idx="1"/>
          </p:cNvCxnSpPr>
          <p:nvPr/>
        </p:nvCxnSpPr>
        <p:spPr>
          <a:xfrm rot="5400000">
            <a:off x="1615923" y="7139404"/>
            <a:ext cx="1423319" cy="792000"/>
          </a:xfrm>
          <a:prstGeom prst="bentConnector4">
            <a:avLst>
              <a:gd name="adj1" fmla="val 8693"/>
              <a:gd name="adj2" fmla="val 118963"/>
            </a:avLst>
          </a:prstGeom>
        </p:spPr>
        <p:style>
          <a:lnRef idx="1">
            <a:schemeClr val="dk1"/>
          </a:lnRef>
          <a:fillRef idx="0">
            <a:schemeClr val="dk1"/>
          </a:fillRef>
          <a:effectRef idx="0">
            <a:schemeClr val="dk1"/>
          </a:effectRef>
          <a:fontRef idx="minor">
            <a:schemeClr val="tx1"/>
          </a:fontRef>
        </p:style>
      </p:cxnSp>
      <p:cxnSp>
        <p:nvCxnSpPr>
          <p:cNvPr id="122" name="カギ線コネクタ 121"/>
          <p:cNvCxnSpPr>
            <a:stCxn id="100" idx="3"/>
            <a:endCxn id="120" idx="1"/>
          </p:cNvCxnSpPr>
          <p:nvPr/>
        </p:nvCxnSpPr>
        <p:spPr>
          <a:xfrm>
            <a:off x="3515582" y="7159404"/>
            <a:ext cx="288707" cy="89129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33" name="角丸四角形 132"/>
          <p:cNvSpPr/>
          <p:nvPr/>
        </p:nvSpPr>
        <p:spPr>
          <a:xfrm>
            <a:off x="3804289" y="8161115"/>
            <a:ext cx="1476000" cy="182025"/>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正確な位置に止まる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134" name="カギ線コネクタ 133"/>
          <p:cNvCxnSpPr>
            <a:stCxn id="103" idx="3"/>
            <a:endCxn id="412" idx="1"/>
          </p:cNvCxnSpPr>
          <p:nvPr/>
        </p:nvCxnSpPr>
        <p:spPr>
          <a:xfrm>
            <a:off x="3515582" y="8247064"/>
            <a:ext cx="288707" cy="22026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0" name="直線コネクタ 139"/>
          <p:cNvCxnSpPr>
            <a:stCxn id="144" idx="3"/>
            <a:endCxn id="204" idx="1"/>
          </p:cNvCxnSpPr>
          <p:nvPr/>
        </p:nvCxnSpPr>
        <p:spPr>
          <a:xfrm flipV="1">
            <a:off x="5280289" y="6255130"/>
            <a:ext cx="292374" cy="969"/>
          </a:xfrm>
          <a:prstGeom prst="line">
            <a:avLst/>
          </a:prstGeom>
        </p:spPr>
        <p:style>
          <a:lnRef idx="1">
            <a:schemeClr val="dk1"/>
          </a:lnRef>
          <a:fillRef idx="0">
            <a:schemeClr val="dk1"/>
          </a:fillRef>
          <a:effectRef idx="0">
            <a:schemeClr val="dk1"/>
          </a:effectRef>
          <a:fontRef idx="minor">
            <a:schemeClr val="tx1"/>
          </a:fontRef>
        </p:style>
      </p:cxnSp>
      <p:cxnSp>
        <p:nvCxnSpPr>
          <p:cNvPr id="147" name="直線コネクタ 146"/>
          <p:cNvCxnSpPr>
            <a:stCxn id="93" idx="3"/>
            <a:endCxn id="178" idx="1"/>
          </p:cNvCxnSpPr>
          <p:nvPr/>
        </p:nvCxnSpPr>
        <p:spPr>
          <a:xfrm>
            <a:off x="5280289" y="4831880"/>
            <a:ext cx="292374" cy="1655"/>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a:stCxn id="97" idx="3"/>
            <a:endCxn id="198" idx="1"/>
          </p:cNvCxnSpPr>
          <p:nvPr/>
        </p:nvCxnSpPr>
        <p:spPr>
          <a:xfrm>
            <a:off x="5280289" y="5708241"/>
            <a:ext cx="292374" cy="1169"/>
          </a:xfrm>
          <a:prstGeom prst="line">
            <a:avLst/>
          </a:prstGeom>
        </p:spPr>
        <p:style>
          <a:lnRef idx="1">
            <a:schemeClr val="dk1"/>
          </a:lnRef>
          <a:fillRef idx="0">
            <a:schemeClr val="dk1"/>
          </a:fillRef>
          <a:effectRef idx="0">
            <a:schemeClr val="dk1"/>
          </a:effectRef>
          <a:fontRef idx="minor">
            <a:schemeClr val="tx1"/>
          </a:fontRef>
        </p:style>
      </p:cxnSp>
      <p:cxnSp>
        <p:nvCxnSpPr>
          <p:cNvPr id="155" name="直線コネクタ 154"/>
          <p:cNvCxnSpPr>
            <a:stCxn id="120" idx="3"/>
            <a:endCxn id="190" idx="1"/>
          </p:cNvCxnSpPr>
          <p:nvPr/>
        </p:nvCxnSpPr>
        <p:spPr>
          <a:xfrm flipV="1">
            <a:off x="5280289" y="8049255"/>
            <a:ext cx="292374" cy="1439"/>
          </a:xfrm>
          <a:prstGeom prst="line">
            <a:avLst/>
          </a:prstGeom>
        </p:spPr>
        <p:style>
          <a:lnRef idx="1">
            <a:schemeClr val="dk1"/>
          </a:lnRef>
          <a:fillRef idx="0">
            <a:schemeClr val="dk1"/>
          </a:fillRef>
          <a:effectRef idx="0">
            <a:schemeClr val="dk1"/>
          </a:effectRef>
          <a:fontRef idx="minor">
            <a:schemeClr val="tx1"/>
          </a:fontRef>
        </p:style>
      </p:cxnSp>
      <p:cxnSp>
        <p:nvCxnSpPr>
          <p:cNvPr id="158" name="直線コネクタ 157"/>
          <p:cNvCxnSpPr>
            <a:stCxn id="98" idx="1"/>
            <a:endCxn id="119" idx="3"/>
          </p:cNvCxnSpPr>
          <p:nvPr/>
        </p:nvCxnSpPr>
        <p:spPr>
          <a:xfrm flipH="1" flipV="1">
            <a:off x="5280289" y="7473451"/>
            <a:ext cx="292374" cy="3813"/>
          </a:xfrm>
          <a:prstGeom prst="line">
            <a:avLst/>
          </a:prstGeom>
        </p:spPr>
        <p:style>
          <a:lnRef idx="1">
            <a:schemeClr val="dk1"/>
          </a:lnRef>
          <a:fillRef idx="0">
            <a:schemeClr val="dk1"/>
          </a:fillRef>
          <a:effectRef idx="0">
            <a:schemeClr val="dk1"/>
          </a:effectRef>
          <a:fontRef idx="minor">
            <a:schemeClr val="tx1"/>
          </a:fontRef>
        </p:style>
      </p:cxnSp>
      <p:cxnSp>
        <p:nvCxnSpPr>
          <p:cNvPr id="163" name="直線コネクタ 162"/>
          <p:cNvCxnSpPr>
            <a:stCxn id="179" idx="1"/>
            <a:endCxn id="99" idx="3"/>
          </p:cNvCxnSpPr>
          <p:nvPr/>
        </p:nvCxnSpPr>
        <p:spPr>
          <a:xfrm flipH="1">
            <a:off x="5280289" y="7156051"/>
            <a:ext cx="292374" cy="2880"/>
          </a:xfrm>
          <a:prstGeom prst="line">
            <a:avLst/>
          </a:prstGeom>
        </p:spPr>
        <p:style>
          <a:lnRef idx="1">
            <a:schemeClr val="dk1"/>
          </a:lnRef>
          <a:fillRef idx="0">
            <a:schemeClr val="dk1"/>
          </a:fillRef>
          <a:effectRef idx="0">
            <a:schemeClr val="dk1"/>
          </a:effectRef>
          <a:fontRef idx="minor">
            <a:schemeClr val="tx1"/>
          </a:fontRef>
        </p:style>
      </p:cxnSp>
      <p:cxnSp>
        <p:nvCxnSpPr>
          <p:cNvPr id="184" name="カギ線コネクタ 183"/>
          <p:cNvCxnSpPr>
            <a:stCxn id="174" idx="3"/>
            <a:endCxn id="363" idx="1"/>
          </p:cNvCxnSpPr>
          <p:nvPr/>
        </p:nvCxnSpPr>
        <p:spPr>
          <a:xfrm>
            <a:off x="3515582" y="6000319"/>
            <a:ext cx="288707" cy="45989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19" name="角丸四角形 218"/>
          <p:cNvSpPr/>
          <p:nvPr/>
        </p:nvSpPr>
        <p:spPr>
          <a:xfrm>
            <a:off x="5572663" y="8160477"/>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自己位置推定</a:t>
            </a:r>
          </a:p>
        </p:txBody>
      </p:sp>
      <p:cxnSp>
        <p:nvCxnSpPr>
          <p:cNvPr id="220" name="直線コネクタ 219"/>
          <p:cNvCxnSpPr>
            <a:stCxn id="94" idx="3"/>
            <a:endCxn id="223" idx="1"/>
          </p:cNvCxnSpPr>
          <p:nvPr/>
        </p:nvCxnSpPr>
        <p:spPr>
          <a:xfrm>
            <a:off x="5280289" y="5047684"/>
            <a:ext cx="292374" cy="4819"/>
          </a:xfrm>
          <a:prstGeom prst="line">
            <a:avLst/>
          </a:prstGeom>
        </p:spPr>
        <p:style>
          <a:lnRef idx="1">
            <a:schemeClr val="dk1"/>
          </a:lnRef>
          <a:fillRef idx="0">
            <a:schemeClr val="dk1"/>
          </a:fillRef>
          <a:effectRef idx="0">
            <a:schemeClr val="dk1"/>
          </a:effectRef>
          <a:fontRef idx="minor">
            <a:schemeClr val="tx1"/>
          </a:fontRef>
        </p:style>
      </p:cxnSp>
      <p:sp>
        <p:nvSpPr>
          <p:cNvPr id="223" name="角丸四角形 222"/>
          <p:cNvSpPr/>
          <p:nvPr/>
        </p:nvSpPr>
        <p:spPr>
          <a:xfrm>
            <a:off x="5572663" y="4962503"/>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ライントレース</a:t>
            </a:r>
          </a:p>
        </p:txBody>
      </p:sp>
      <p:cxnSp>
        <p:nvCxnSpPr>
          <p:cNvPr id="226" name="カギ線コネクタ 225"/>
          <p:cNvCxnSpPr>
            <a:stCxn id="200" idx="1"/>
            <a:endCxn id="94" idx="3"/>
          </p:cNvCxnSpPr>
          <p:nvPr/>
        </p:nvCxnSpPr>
        <p:spPr>
          <a:xfrm rot="10800000">
            <a:off x="5280289" y="5047685"/>
            <a:ext cx="292374" cy="44275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29" name="カギ線コネクタ 228"/>
          <p:cNvCxnSpPr>
            <a:stCxn id="203" idx="1"/>
            <a:endCxn id="94" idx="3"/>
          </p:cNvCxnSpPr>
          <p:nvPr/>
        </p:nvCxnSpPr>
        <p:spPr>
          <a:xfrm rot="10800000">
            <a:off x="5280289" y="5047685"/>
            <a:ext cx="292374" cy="22378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54" name="角丸四角形 253"/>
          <p:cNvSpPr/>
          <p:nvPr/>
        </p:nvSpPr>
        <p:spPr>
          <a:xfrm>
            <a:off x="5572663" y="4086631"/>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ライントレース</a:t>
            </a:r>
          </a:p>
        </p:txBody>
      </p:sp>
      <p:cxnSp>
        <p:nvCxnSpPr>
          <p:cNvPr id="255" name="直線コネクタ 254"/>
          <p:cNvCxnSpPr>
            <a:stCxn id="199" idx="3"/>
            <a:endCxn id="254" idx="1"/>
          </p:cNvCxnSpPr>
          <p:nvPr/>
        </p:nvCxnSpPr>
        <p:spPr>
          <a:xfrm flipV="1">
            <a:off x="5280289" y="4176631"/>
            <a:ext cx="292374" cy="2227"/>
          </a:xfrm>
          <a:prstGeom prst="line">
            <a:avLst/>
          </a:prstGeom>
        </p:spPr>
        <p:style>
          <a:lnRef idx="1">
            <a:schemeClr val="dk1"/>
          </a:lnRef>
          <a:fillRef idx="0">
            <a:schemeClr val="dk1"/>
          </a:fillRef>
          <a:effectRef idx="0">
            <a:schemeClr val="dk1"/>
          </a:effectRef>
          <a:fontRef idx="minor">
            <a:schemeClr val="tx1"/>
          </a:fontRef>
        </p:style>
      </p:cxnSp>
      <p:sp>
        <p:nvSpPr>
          <p:cNvPr id="258" name="角丸四角形 257"/>
          <p:cNvSpPr/>
          <p:nvPr/>
        </p:nvSpPr>
        <p:spPr>
          <a:xfrm>
            <a:off x="5572663" y="4305599"/>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プレ走行</a:t>
            </a:r>
          </a:p>
        </p:txBody>
      </p:sp>
      <p:cxnSp>
        <p:nvCxnSpPr>
          <p:cNvPr id="259" name="カギ線コネクタ 258"/>
          <p:cNvCxnSpPr>
            <a:stCxn id="258" idx="1"/>
            <a:endCxn id="199" idx="3"/>
          </p:cNvCxnSpPr>
          <p:nvPr/>
        </p:nvCxnSpPr>
        <p:spPr>
          <a:xfrm rot="10800000">
            <a:off x="5280289" y="4178859"/>
            <a:ext cx="292374" cy="21674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62" name="角丸四角形 261"/>
          <p:cNvSpPr/>
          <p:nvPr/>
        </p:nvSpPr>
        <p:spPr>
          <a:xfrm>
            <a:off x="5572663" y="4524567"/>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キャリブレーション</a:t>
            </a:r>
          </a:p>
        </p:txBody>
      </p:sp>
      <p:cxnSp>
        <p:nvCxnSpPr>
          <p:cNvPr id="263" name="カギ線コネクタ 262"/>
          <p:cNvCxnSpPr>
            <a:stCxn id="262" idx="1"/>
            <a:endCxn id="199" idx="3"/>
          </p:cNvCxnSpPr>
          <p:nvPr/>
        </p:nvCxnSpPr>
        <p:spPr>
          <a:xfrm rot="10800000">
            <a:off x="5280289" y="4178859"/>
            <a:ext cx="292374" cy="435709"/>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348" name="角丸四角形 347"/>
          <p:cNvSpPr/>
          <p:nvPr/>
        </p:nvSpPr>
        <p:spPr>
          <a:xfrm>
            <a:off x="5572663" y="5905056"/>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プレ走行</a:t>
            </a:r>
          </a:p>
        </p:txBody>
      </p:sp>
      <p:cxnSp>
        <p:nvCxnSpPr>
          <p:cNvPr id="349" name="直線コネクタ 348"/>
          <p:cNvCxnSpPr>
            <a:stCxn id="176" idx="3"/>
            <a:endCxn id="348" idx="1"/>
          </p:cNvCxnSpPr>
          <p:nvPr/>
        </p:nvCxnSpPr>
        <p:spPr>
          <a:xfrm flipV="1">
            <a:off x="5280289" y="5995056"/>
            <a:ext cx="292374" cy="2468"/>
          </a:xfrm>
          <a:prstGeom prst="line">
            <a:avLst/>
          </a:prstGeom>
        </p:spPr>
        <p:style>
          <a:lnRef idx="1">
            <a:schemeClr val="dk1"/>
          </a:lnRef>
          <a:fillRef idx="0">
            <a:schemeClr val="dk1"/>
          </a:fillRef>
          <a:effectRef idx="0">
            <a:schemeClr val="dk1"/>
          </a:effectRef>
          <a:fontRef idx="minor">
            <a:schemeClr val="tx1"/>
          </a:fontRef>
        </p:style>
      </p:cxnSp>
      <p:sp>
        <p:nvSpPr>
          <p:cNvPr id="363" name="角丸四角形 362"/>
          <p:cNvSpPr/>
          <p:nvPr/>
        </p:nvSpPr>
        <p:spPr>
          <a:xfrm>
            <a:off x="3804289" y="6369903"/>
            <a:ext cx="1476000" cy="180620"/>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最適な制御値を算出する</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sp>
        <p:nvSpPr>
          <p:cNvPr id="364" name="角丸四角形 363"/>
          <p:cNvSpPr/>
          <p:nvPr/>
        </p:nvSpPr>
        <p:spPr>
          <a:xfrm>
            <a:off x="5572663" y="6366795"/>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900" dirty="0">
                <a:solidFill>
                  <a:schemeClr val="tx1"/>
                </a:solidFill>
                <a:latin typeface="HG丸ｺﾞｼｯｸM-PRO" panose="020F0600000000000000" pitchFamily="50" charset="-128"/>
                <a:ea typeface="HG丸ｺﾞｼｯｸM-PRO" panose="020F0600000000000000" pitchFamily="50" charset="-128"/>
              </a:rPr>
              <a:t>PID</a:t>
            </a:r>
            <a:r>
              <a:rPr lang="ja-JP" altLang="en-US" sz="900" dirty="0">
                <a:solidFill>
                  <a:schemeClr val="tx1"/>
                </a:solidFill>
                <a:latin typeface="HG丸ｺﾞｼｯｸM-PRO" panose="020F0600000000000000" pitchFamily="50" charset="-128"/>
                <a:ea typeface="HG丸ｺﾞｼｯｸM-PRO" panose="020F0600000000000000" pitchFamily="50" charset="-128"/>
              </a:rPr>
              <a:t>制御</a:t>
            </a:r>
          </a:p>
        </p:txBody>
      </p:sp>
      <p:cxnSp>
        <p:nvCxnSpPr>
          <p:cNvPr id="365" name="直線コネクタ 364"/>
          <p:cNvCxnSpPr>
            <a:stCxn id="363" idx="3"/>
            <a:endCxn id="364" idx="1"/>
          </p:cNvCxnSpPr>
          <p:nvPr/>
        </p:nvCxnSpPr>
        <p:spPr>
          <a:xfrm flipV="1">
            <a:off x="5280289" y="6456795"/>
            <a:ext cx="292374" cy="3418"/>
          </a:xfrm>
          <a:prstGeom prst="line">
            <a:avLst/>
          </a:prstGeom>
        </p:spPr>
        <p:style>
          <a:lnRef idx="1">
            <a:schemeClr val="dk1"/>
          </a:lnRef>
          <a:fillRef idx="0">
            <a:schemeClr val="dk1"/>
          </a:fillRef>
          <a:effectRef idx="0">
            <a:schemeClr val="dk1"/>
          </a:effectRef>
          <a:fontRef idx="minor">
            <a:schemeClr val="tx1"/>
          </a:fontRef>
        </p:style>
      </p:cxnSp>
      <p:cxnSp>
        <p:nvCxnSpPr>
          <p:cNvPr id="382" name="直線コネクタ 381"/>
          <p:cNvCxnSpPr>
            <a:stCxn id="100" idx="3"/>
            <a:endCxn id="99" idx="1"/>
          </p:cNvCxnSpPr>
          <p:nvPr/>
        </p:nvCxnSpPr>
        <p:spPr>
          <a:xfrm flipV="1">
            <a:off x="3515582" y="7158931"/>
            <a:ext cx="288707" cy="473"/>
          </a:xfrm>
          <a:prstGeom prst="line">
            <a:avLst/>
          </a:prstGeom>
        </p:spPr>
        <p:style>
          <a:lnRef idx="1">
            <a:schemeClr val="dk1"/>
          </a:lnRef>
          <a:fillRef idx="0">
            <a:schemeClr val="dk1"/>
          </a:fillRef>
          <a:effectRef idx="0">
            <a:schemeClr val="dk1"/>
          </a:effectRef>
          <a:fontRef idx="minor">
            <a:schemeClr val="tx1"/>
          </a:fontRef>
        </p:style>
      </p:cxnSp>
      <p:cxnSp>
        <p:nvCxnSpPr>
          <p:cNvPr id="406" name="直線コネクタ 405"/>
          <p:cNvCxnSpPr>
            <a:stCxn id="191" idx="1"/>
            <a:endCxn id="130" idx="3"/>
          </p:cNvCxnSpPr>
          <p:nvPr/>
        </p:nvCxnSpPr>
        <p:spPr>
          <a:xfrm flipH="1">
            <a:off x="5280289" y="7782926"/>
            <a:ext cx="292374" cy="2781"/>
          </a:xfrm>
          <a:prstGeom prst="line">
            <a:avLst/>
          </a:prstGeom>
        </p:spPr>
        <p:style>
          <a:lnRef idx="1">
            <a:schemeClr val="dk1"/>
          </a:lnRef>
          <a:fillRef idx="0">
            <a:schemeClr val="dk1"/>
          </a:fillRef>
          <a:effectRef idx="0">
            <a:schemeClr val="dk1"/>
          </a:effectRef>
          <a:fontRef idx="minor">
            <a:schemeClr val="tx1"/>
          </a:fontRef>
        </p:style>
      </p:cxnSp>
      <p:sp>
        <p:nvSpPr>
          <p:cNvPr id="412" name="角丸四角形 411"/>
          <p:cNvSpPr/>
          <p:nvPr/>
        </p:nvSpPr>
        <p:spPr>
          <a:xfrm>
            <a:off x="3804289" y="8376318"/>
            <a:ext cx="1476000" cy="182025"/>
          </a:xfrm>
          <a:prstGeom prst="round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色を正確に読む</a:t>
            </a:r>
            <a:endParaRPr lang="en-US" altLang="ja-JP" sz="90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415" name="直線コネクタ 414"/>
          <p:cNvCxnSpPr>
            <a:stCxn id="103" idx="3"/>
            <a:endCxn id="133" idx="1"/>
          </p:cNvCxnSpPr>
          <p:nvPr/>
        </p:nvCxnSpPr>
        <p:spPr>
          <a:xfrm>
            <a:off x="3515582" y="8247064"/>
            <a:ext cx="288707" cy="5064"/>
          </a:xfrm>
          <a:prstGeom prst="line">
            <a:avLst/>
          </a:prstGeom>
        </p:spPr>
        <p:style>
          <a:lnRef idx="1">
            <a:schemeClr val="dk1"/>
          </a:lnRef>
          <a:fillRef idx="0">
            <a:schemeClr val="dk1"/>
          </a:fillRef>
          <a:effectRef idx="0">
            <a:schemeClr val="dk1"/>
          </a:effectRef>
          <a:fontRef idx="minor">
            <a:schemeClr val="tx1"/>
          </a:fontRef>
        </p:style>
      </p:cxnSp>
      <p:cxnSp>
        <p:nvCxnSpPr>
          <p:cNvPr id="418" name="直線コネクタ 417"/>
          <p:cNvCxnSpPr>
            <a:stCxn id="133" idx="3"/>
            <a:endCxn id="219" idx="1"/>
          </p:cNvCxnSpPr>
          <p:nvPr/>
        </p:nvCxnSpPr>
        <p:spPr>
          <a:xfrm flipV="1">
            <a:off x="5280289" y="8250477"/>
            <a:ext cx="292374" cy="1651"/>
          </a:xfrm>
          <a:prstGeom prst="line">
            <a:avLst/>
          </a:prstGeom>
        </p:spPr>
        <p:style>
          <a:lnRef idx="1">
            <a:schemeClr val="dk1"/>
          </a:lnRef>
          <a:fillRef idx="0">
            <a:schemeClr val="dk1"/>
          </a:fillRef>
          <a:effectRef idx="0">
            <a:schemeClr val="dk1"/>
          </a:effectRef>
          <a:fontRef idx="minor">
            <a:schemeClr val="tx1"/>
          </a:fontRef>
        </p:style>
      </p:cxnSp>
      <p:sp>
        <p:nvSpPr>
          <p:cNvPr id="422" name="角丸四角形 421"/>
          <p:cNvSpPr/>
          <p:nvPr/>
        </p:nvSpPr>
        <p:spPr>
          <a:xfrm>
            <a:off x="5572663" y="8378124"/>
            <a:ext cx="1260000" cy="180000"/>
          </a:xfrm>
          <a:prstGeom prst="roundRect">
            <a:avLst/>
          </a:prstGeom>
          <a:solidFill>
            <a:schemeClr val="accent1">
              <a:lumMod val="40000"/>
              <a:lumOff val="60000"/>
            </a:schemeClr>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900" dirty="0">
                <a:solidFill>
                  <a:schemeClr val="tx1"/>
                </a:solidFill>
                <a:latin typeface="HG丸ｺﾞｼｯｸM-PRO" panose="020F0600000000000000" pitchFamily="50" charset="-128"/>
                <a:ea typeface="HG丸ｺﾞｼｯｸM-PRO" panose="020F0600000000000000" pitchFamily="50" charset="-128"/>
              </a:rPr>
              <a:t>色の認識</a:t>
            </a:r>
          </a:p>
        </p:txBody>
      </p:sp>
      <p:cxnSp>
        <p:nvCxnSpPr>
          <p:cNvPr id="425" name="直線コネクタ 424"/>
          <p:cNvCxnSpPr>
            <a:stCxn id="412" idx="3"/>
            <a:endCxn id="422" idx="1"/>
          </p:cNvCxnSpPr>
          <p:nvPr/>
        </p:nvCxnSpPr>
        <p:spPr>
          <a:xfrm>
            <a:off x="5280289" y="8467331"/>
            <a:ext cx="292374" cy="793"/>
          </a:xfrm>
          <a:prstGeom prst="line">
            <a:avLst/>
          </a:prstGeom>
        </p:spPr>
        <p:style>
          <a:lnRef idx="1">
            <a:schemeClr val="dk1"/>
          </a:lnRef>
          <a:fillRef idx="0">
            <a:schemeClr val="dk1"/>
          </a:fillRef>
          <a:effectRef idx="0">
            <a:schemeClr val="dk1"/>
          </a:effectRef>
          <a:fontRef idx="minor">
            <a:schemeClr val="tx1"/>
          </a:fontRef>
        </p:style>
      </p:cxnSp>
      <p:cxnSp>
        <p:nvCxnSpPr>
          <p:cNvPr id="177" name="直線コネクタ 176"/>
          <p:cNvCxnSpPr>
            <a:stCxn id="174" idx="3"/>
            <a:endCxn id="176" idx="1"/>
          </p:cNvCxnSpPr>
          <p:nvPr/>
        </p:nvCxnSpPr>
        <p:spPr>
          <a:xfrm flipV="1">
            <a:off x="3515582" y="5997524"/>
            <a:ext cx="288707" cy="2795"/>
          </a:xfrm>
          <a:prstGeom prst="line">
            <a:avLst/>
          </a:prstGeom>
        </p:spPr>
        <p:style>
          <a:lnRef idx="1">
            <a:schemeClr val="dk1"/>
          </a:lnRef>
          <a:fillRef idx="0">
            <a:schemeClr val="dk1"/>
          </a:fillRef>
          <a:effectRef idx="0">
            <a:schemeClr val="dk1"/>
          </a:effectRef>
          <a:fontRef idx="minor">
            <a:schemeClr val="tx1"/>
          </a:fontRef>
        </p:style>
      </p:cxnSp>
      <p:grpSp>
        <p:nvGrpSpPr>
          <p:cNvPr id="153" name="グループ化 152"/>
          <p:cNvGrpSpPr/>
          <p:nvPr/>
        </p:nvGrpSpPr>
        <p:grpSpPr>
          <a:xfrm>
            <a:off x="205427" y="4184054"/>
            <a:ext cx="1642545" cy="1297041"/>
            <a:chOff x="156414" y="4579835"/>
            <a:chExt cx="1642545" cy="1297041"/>
          </a:xfrm>
        </p:grpSpPr>
        <p:pic>
          <p:nvPicPr>
            <p:cNvPr id="4" name="図 3"/>
            <p:cNvPicPr>
              <a:picLocks noChangeAspect="1"/>
            </p:cNvPicPr>
            <p:nvPr/>
          </p:nvPicPr>
          <p:blipFill>
            <a:blip r:embed="rId4"/>
            <a:stretch>
              <a:fillRect/>
            </a:stretch>
          </p:blipFill>
          <p:spPr>
            <a:xfrm>
              <a:off x="307103" y="5076591"/>
              <a:ext cx="1166792" cy="799468"/>
            </a:xfrm>
            <a:prstGeom prst="rect">
              <a:avLst/>
            </a:prstGeom>
          </p:spPr>
        </p:pic>
        <p:sp>
          <p:nvSpPr>
            <p:cNvPr id="5" name="円形吹き出し 4"/>
            <p:cNvSpPr/>
            <p:nvPr/>
          </p:nvSpPr>
          <p:spPr>
            <a:xfrm>
              <a:off x="156414" y="4579835"/>
              <a:ext cx="1642545" cy="421401"/>
            </a:xfrm>
            <a:prstGeom prst="wedgeEllipseCallout">
              <a:avLst>
                <a:gd name="adj1" fmla="val 6609"/>
                <a:gd name="adj2" fmla="val 156369"/>
              </a:avLst>
            </a:prstGeom>
            <a:solidFill>
              <a:schemeClr val="accent1">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sz="9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B2FF7362-F4D1-A14B-9B95-9BDCC0ED10F8}"/>
                </a:ext>
              </a:extLst>
            </p:cNvPr>
            <p:cNvSpPr txBox="1"/>
            <p:nvPr/>
          </p:nvSpPr>
          <p:spPr>
            <a:xfrm>
              <a:off x="186377" y="5692210"/>
              <a:ext cx="954107" cy="184666"/>
            </a:xfrm>
            <a:prstGeom prst="rect">
              <a:avLst/>
            </a:prstGeom>
            <a:noFill/>
          </p:spPr>
          <p:txBody>
            <a:bodyPr wrap="none" rtlCol="0">
              <a:spAutoFit/>
            </a:bodyPr>
            <a:lstStyle/>
            <a:p>
              <a:r>
                <a:rPr lang="ja-JP" altLang="en-US" sz="600" dirty="0">
                  <a:latin typeface="HG丸ｺﾞｼｯｸM-PRO" panose="020F0600000000000000" pitchFamily="50" charset="-128"/>
                  <a:ea typeface="HG丸ｺﾞｼｯｸM-PRO" panose="020F0600000000000000" pitchFamily="50" charset="-128"/>
                </a:rPr>
                <a:t>ごー</a:t>
              </a:r>
              <a:r>
                <a:rPr lang="ja-JP" altLang="en-US" sz="600" dirty="0" err="1">
                  <a:latin typeface="HG丸ｺﾞｼｯｸM-PRO" panose="020F0600000000000000" pitchFamily="50" charset="-128"/>
                  <a:ea typeface="HG丸ｺﾞｼｯｸM-PRO" panose="020F0600000000000000" pitchFamily="50" charset="-128"/>
                </a:rPr>
                <a:t>るどらい</a:t>
              </a:r>
              <a:r>
                <a:rPr lang="ja-JP" altLang="en-US" sz="600" dirty="0">
                  <a:latin typeface="HG丸ｺﾞｼｯｸM-PRO" panose="020F0600000000000000" pitchFamily="50" charset="-128"/>
                  <a:ea typeface="HG丸ｺﾞｼｯｸM-PRO" panose="020F0600000000000000" pitchFamily="50" charset="-128"/>
                </a:rPr>
                <a:t>せんす君</a:t>
              </a:r>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6734" y="4596313"/>
              <a:ext cx="1467068" cy="553998"/>
            </a:xfrm>
            <a:prstGeom prst="rect">
              <a:avLst/>
            </a:prstGeom>
            <a:noFill/>
          </p:spPr>
          <p:txBody>
            <a:bodyPr wrap="none" rtlCol="0">
              <a:spAutoFit/>
            </a:bodyPr>
            <a:lstStyle/>
            <a:p>
              <a:r>
                <a:rPr lang="ja-JP" altLang="en-US" sz="1000" dirty="0">
                  <a:latin typeface="HG丸ｺﾞｼｯｸM-PRO" panose="020F0600000000000000" pitchFamily="50" charset="-128"/>
                  <a:ea typeface="HG丸ｺﾞｼｯｸM-PRO" panose="020F0600000000000000" pitchFamily="50" charset="-128"/>
                </a:rPr>
                <a:t>何をすべきか具体的に</a:t>
              </a:r>
              <a:endParaRPr lang="en-US" altLang="ja-JP" sz="1000" dirty="0">
                <a:latin typeface="HG丸ｺﾞｼｯｸM-PRO" panose="020F0600000000000000" pitchFamily="50" charset="-128"/>
                <a:ea typeface="HG丸ｺﾞｼｯｸM-PRO" panose="020F0600000000000000" pitchFamily="50" charset="-128"/>
              </a:endParaRPr>
            </a:p>
            <a:p>
              <a:r>
                <a:rPr lang="ja-JP" altLang="en-US" sz="1000" dirty="0">
                  <a:latin typeface="HG丸ｺﾞｼｯｸM-PRO" panose="020F0600000000000000" pitchFamily="50" charset="-128"/>
                  <a:ea typeface="HG丸ｺﾞｼｯｸM-PRO" panose="020F0600000000000000" pitchFamily="50" charset="-128"/>
                </a:rPr>
                <a:t>なってきた♪</a:t>
              </a:r>
              <a:endParaRPr lang="en-US" altLang="ja-JP" sz="1000" dirty="0">
                <a:latin typeface="HG丸ｺﾞｼｯｸM-PRO" panose="020F0600000000000000" pitchFamily="50" charset="-128"/>
                <a:ea typeface="HG丸ｺﾞｼｯｸM-PRO" panose="020F0600000000000000" pitchFamily="50" charset="-128"/>
              </a:endParaRPr>
            </a:p>
            <a:p>
              <a:endParaRPr kumimoji="1" lang="ja-JP" altLang="en-US" sz="1000" dirty="0"/>
            </a:p>
          </p:txBody>
        </p:sp>
      </p:grpSp>
      <p:graphicFrame>
        <p:nvGraphicFramePr>
          <p:cNvPr id="138" name="表 137"/>
          <p:cNvGraphicFramePr>
            <a:graphicFrameLocks noGrp="1"/>
          </p:cNvGraphicFramePr>
          <p:nvPr>
            <p:extLst/>
          </p:nvPr>
        </p:nvGraphicFramePr>
        <p:xfrm>
          <a:off x="5391501" y="769910"/>
          <a:ext cx="1719436" cy="731520"/>
        </p:xfrm>
        <a:graphic>
          <a:graphicData uri="http://schemas.openxmlformats.org/drawingml/2006/table">
            <a:tbl>
              <a:tblPr firstRow="1" bandRow="1">
                <a:tableStyleId>{5C22544A-7EE6-4342-B048-85BDC9FD1C3A}</a:tableStyleId>
              </a:tblPr>
              <a:tblGrid>
                <a:gridCol w="727263">
                  <a:extLst>
                    <a:ext uri="{9D8B030D-6E8A-4147-A177-3AD203B41FA5}">
                      <a16:colId xmlns:a16="http://schemas.microsoft.com/office/drawing/2014/main" val="20000"/>
                    </a:ext>
                  </a:extLst>
                </a:gridCol>
                <a:gridCol w="499730">
                  <a:extLst>
                    <a:ext uri="{9D8B030D-6E8A-4147-A177-3AD203B41FA5}">
                      <a16:colId xmlns:a16="http://schemas.microsoft.com/office/drawing/2014/main" val="20001"/>
                    </a:ext>
                  </a:extLst>
                </a:gridCol>
                <a:gridCol w="492443">
                  <a:extLst>
                    <a:ext uri="{9D8B030D-6E8A-4147-A177-3AD203B41FA5}">
                      <a16:colId xmlns:a16="http://schemas.microsoft.com/office/drawing/2014/main" val="20002"/>
                    </a:ext>
                  </a:extLst>
                </a:gridCol>
              </a:tblGrid>
              <a:tr h="166186">
                <a:tc>
                  <a:txBody>
                    <a:bodyPr/>
                    <a:lstStyle/>
                    <a:p>
                      <a:endParaRPr kumimoji="1" lang="ja-JP" altLang="en-US" sz="6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solidFill>
                            <a:schemeClr val="tx1"/>
                          </a:solidFill>
                          <a:latin typeface="HG丸ｺﾞｼｯｸM-PRO" panose="020F0600000000000000" pitchFamily="50" charset="-128"/>
                          <a:ea typeface="HG丸ｺﾞｼｯｸM-PRO" panose="020F0600000000000000" pitchFamily="50" charset="-128"/>
                        </a:rPr>
                        <a:t>L</a:t>
                      </a:r>
                      <a:r>
                        <a:rPr kumimoji="1" lang="ja-JP" altLang="en-US" sz="600" dirty="0">
                          <a:solidFill>
                            <a:schemeClr val="tx1"/>
                          </a:solidFill>
                          <a:latin typeface="HG丸ｺﾞｼｯｸM-PRO" panose="020F0600000000000000" pitchFamily="50" charset="-128"/>
                          <a:ea typeface="HG丸ｺﾞｼｯｸM-PRO" panose="020F0600000000000000" pitchFamily="50" charset="-128"/>
                        </a:rPr>
                        <a:t>コース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solidFill>
                            <a:schemeClr val="tx1"/>
                          </a:solidFill>
                          <a:latin typeface="HG丸ｺﾞｼｯｸM-PRO" panose="020F0600000000000000" pitchFamily="50" charset="-128"/>
                          <a:ea typeface="HG丸ｺﾞｼｯｸM-PRO" panose="020F0600000000000000" pitchFamily="50" charset="-128"/>
                        </a:rPr>
                        <a:t>R</a:t>
                      </a:r>
                      <a:r>
                        <a:rPr kumimoji="1" lang="ja-JP" altLang="en-US" sz="600" dirty="0">
                          <a:solidFill>
                            <a:schemeClr val="tx1"/>
                          </a:solidFill>
                          <a:latin typeface="HG丸ｺﾞｼｯｸM-PRO" panose="020F0600000000000000" pitchFamily="50" charset="-128"/>
                          <a:ea typeface="HG丸ｺﾞｼｯｸM-PRO" panose="020F0600000000000000" pitchFamily="50" charset="-128"/>
                        </a:rPr>
                        <a:t>コース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46821">
                <a:tc>
                  <a:txBody>
                    <a:bodyPr/>
                    <a:lstStyle/>
                    <a:p>
                      <a:r>
                        <a:rPr kumimoji="1" lang="ja-JP" altLang="en-US" sz="600" dirty="0">
                          <a:latin typeface="HG丸ｺﾞｼｯｸM-PRO" panose="020F0600000000000000" pitchFamily="50" charset="-128"/>
                          <a:ea typeface="HG丸ｺﾞｼｯｸM-PRO" panose="020F0600000000000000" pitchFamily="50" charset="-128"/>
                        </a:rPr>
                        <a:t>走行タイム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16</a:t>
                      </a:r>
                      <a:r>
                        <a:rPr kumimoji="1" lang="ja-JP" altLang="en-US" sz="600" dirty="0">
                          <a:latin typeface="HG丸ｺﾞｼｯｸM-PRO" panose="020F0600000000000000" pitchFamily="50" charset="-128"/>
                          <a:ea typeface="HG丸ｺﾞｼｯｸM-PRO" panose="020F0600000000000000" pitchFamily="50" charset="-128"/>
                        </a:rPr>
                        <a:t>秒</a:t>
                      </a:r>
                      <a:endParaRPr kumimoji="1" lang="en-US" altLang="ja-JP" sz="6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16</a:t>
                      </a:r>
                      <a:r>
                        <a:rPr kumimoji="1" lang="ja-JP" altLang="en-US" sz="600" dirty="0">
                          <a:latin typeface="HG丸ｺﾞｼｯｸM-PRO" panose="020F0600000000000000" pitchFamily="50" charset="-128"/>
                          <a:ea typeface="HG丸ｺﾞｼｯｸM-PRO" panose="020F0600000000000000" pitchFamily="50" charset="-128"/>
                        </a:rPr>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66186">
                <a:tc>
                  <a:txBody>
                    <a:bodyPr/>
                    <a:lstStyle/>
                    <a:p>
                      <a:r>
                        <a:rPr kumimoji="1" lang="ja-JP" altLang="en-US" sz="600" dirty="0">
                          <a:latin typeface="HG丸ｺﾞｼｯｸM-PRO" panose="020F0600000000000000" pitchFamily="50" charset="-128"/>
                          <a:ea typeface="HG丸ｺﾞｼｯｸM-PRO" panose="020F0600000000000000" pitchFamily="50" charset="-128"/>
                        </a:rPr>
                        <a:t>ボーナスタイム</a:t>
                      </a:r>
                      <a:endParaRPr kumimoji="1" lang="en-US" altLang="ja-JP" sz="6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-30</a:t>
                      </a:r>
                      <a:r>
                        <a:rPr kumimoji="1" lang="ja-JP" altLang="en-US" sz="600" dirty="0">
                          <a:latin typeface="HG丸ｺﾞｼｯｸM-PRO" panose="020F0600000000000000" pitchFamily="50" charset="-128"/>
                          <a:ea typeface="HG丸ｺﾞｼｯｸM-PRO" panose="020F0600000000000000" pitchFamily="50" charset="-128"/>
                        </a:rPr>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-28</a:t>
                      </a:r>
                      <a:r>
                        <a:rPr kumimoji="1" lang="ja-JP" altLang="en-US" sz="600" dirty="0">
                          <a:latin typeface="HG丸ｺﾞｼｯｸM-PRO" panose="020F0600000000000000" pitchFamily="50" charset="-128"/>
                          <a:ea typeface="HG丸ｺﾞｼｯｸM-PRO" panose="020F0600000000000000" pitchFamily="50" charset="-128"/>
                        </a:rPr>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66186">
                <a:tc>
                  <a:txBody>
                    <a:bodyPr/>
                    <a:lstStyle/>
                    <a:p>
                      <a:r>
                        <a:rPr kumimoji="1" lang="ja-JP" altLang="en-US" sz="600" dirty="0">
                          <a:latin typeface="HG丸ｺﾞｼｯｸM-PRO" panose="020F0600000000000000" pitchFamily="50" charset="-128"/>
                          <a:ea typeface="HG丸ｺﾞｼｯｸM-PRO" panose="020F0600000000000000" pitchFamily="50" charset="-128"/>
                        </a:rPr>
                        <a:t>リザルトタイム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-14</a:t>
                      </a:r>
                      <a:r>
                        <a:rPr kumimoji="1" lang="ja-JP" altLang="en-US" sz="600" dirty="0">
                          <a:latin typeface="HG丸ｺﾞｼｯｸM-PRO" panose="020F0600000000000000" pitchFamily="50" charset="-128"/>
                          <a:ea typeface="HG丸ｺﾞｼｯｸM-PRO" panose="020F0600000000000000" pitchFamily="50" charset="-128"/>
                        </a:rPr>
                        <a:t>秒</a:t>
                      </a:r>
                      <a:endParaRPr kumimoji="1" lang="en-US" altLang="ja-JP" sz="6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600" dirty="0">
                          <a:latin typeface="HG丸ｺﾞｼｯｸM-PRO" panose="020F0600000000000000" pitchFamily="50" charset="-128"/>
                          <a:ea typeface="HG丸ｺﾞｼｯｸM-PRO" panose="020F0600000000000000" pitchFamily="50" charset="-128"/>
                        </a:rPr>
                        <a:t>-12</a:t>
                      </a:r>
                      <a:r>
                        <a:rPr kumimoji="1" lang="ja-JP" altLang="en-US" sz="600" dirty="0">
                          <a:latin typeface="HG丸ｺﾞｼｯｸM-PRO" panose="020F0600000000000000" pitchFamily="50" charset="-128"/>
                          <a:ea typeface="HG丸ｺﾞｼｯｸM-PRO" panose="020F0600000000000000" pitchFamily="50" charset="-128"/>
                        </a:rPr>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39" name="テキスト ボックス 138"/>
          <p:cNvSpPr txBox="1"/>
          <p:nvPr/>
        </p:nvSpPr>
        <p:spPr>
          <a:xfrm>
            <a:off x="5453317" y="586899"/>
            <a:ext cx="1624163"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1.1 </a:t>
            </a:r>
            <a:r>
              <a:rPr lang="ja-JP" altLang="en-US" sz="800" dirty="0">
                <a:latin typeface="HG丸ｺﾞｼｯｸM-PRO" panose="020F0600000000000000" pitchFamily="50" charset="-128"/>
                <a:ea typeface="HG丸ｺﾞｼｯｸM-PRO" panose="020F0600000000000000" pitchFamily="50" charset="-128"/>
              </a:rPr>
              <a:t>目標リザルトタイム内訳</a:t>
            </a:r>
            <a:endParaRPr kumimoji="1" lang="ja-JP" altLang="en-US" sz="800" dirty="0">
              <a:latin typeface="HG丸ｺﾞｼｯｸM-PRO" panose="020F0600000000000000" pitchFamily="50" charset="-128"/>
              <a:ea typeface="HG丸ｺﾞｼｯｸM-PRO" panose="020F0600000000000000" pitchFamily="50" charset="-128"/>
            </a:endParaRPr>
          </a:p>
        </p:txBody>
      </p:sp>
      <p:grpSp>
        <p:nvGrpSpPr>
          <p:cNvPr id="143" name="グループ化 142"/>
          <p:cNvGrpSpPr/>
          <p:nvPr/>
        </p:nvGrpSpPr>
        <p:grpSpPr>
          <a:xfrm>
            <a:off x="72382" y="746678"/>
            <a:ext cx="3748912" cy="523220"/>
            <a:chOff x="68767" y="862780"/>
            <a:chExt cx="3748912" cy="523220"/>
          </a:xfrm>
        </p:grpSpPr>
        <p:sp>
          <p:nvSpPr>
            <p:cNvPr id="145" name="テキスト ボックス 144"/>
            <p:cNvSpPr txBox="1"/>
            <p:nvPr/>
          </p:nvSpPr>
          <p:spPr>
            <a:xfrm>
              <a:off x="1895358" y="862780"/>
              <a:ext cx="1922321" cy="523220"/>
            </a:xfrm>
            <a:prstGeom prst="rect">
              <a:avLst/>
            </a:prstGeom>
            <a:noFill/>
          </p:spPr>
          <p:txBody>
            <a:bodyPr wrap="none" rtlCol="0">
              <a:spAutoFit/>
            </a:bodyPr>
            <a:lstStyle/>
            <a:p>
              <a:r>
                <a:rPr lang="ja-JP" altLang="en-US" sz="1400" b="1" dirty="0">
                  <a:solidFill>
                    <a:srgbClr val="00B050"/>
                  </a:solidFill>
                  <a:latin typeface="HG丸ｺﾞｼｯｸM-PRO" panose="020F0600000000000000" pitchFamily="50" charset="-128"/>
                  <a:ea typeface="HG丸ｺﾞｼｯｸM-PRO" panose="020F0600000000000000" pitchFamily="50" charset="-128"/>
                </a:rPr>
                <a:t>■ 走行競技</a:t>
              </a:r>
              <a:r>
                <a:rPr lang="en-US" altLang="ja-JP" sz="1400" b="1" dirty="0">
                  <a:solidFill>
                    <a:srgbClr val="00B050"/>
                  </a:solidFill>
                  <a:latin typeface="HG丸ｺﾞｼｯｸM-PRO" panose="020F0600000000000000" pitchFamily="50" charset="-128"/>
                  <a:ea typeface="HG丸ｺﾞｼｯｸM-PRO" panose="020F0600000000000000" pitchFamily="50" charset="-128"/>
                </a:rPr>
                <a:t>No1!!</a:t>
              </a:r>
            </a:p>
            <a:p>
              <a:r>
                <a:rPr lang="ja-JP" altLang="en-US" sz="1400" b="1" dirty="0">
                  <a:solidFill>
                    <a:srgbClr val="00B050"/>
                  </a:solidFill>
                  <a:latin typeface="HG丸ｺﾞｼｯｸM-PRO" panose="020F0600000000000000" pitchFamily="50" charset="-128"/>
                  <a:ea typeface="HG丸ｺﾞｼｯｸM-PRO" panose="020F0600000000000000" pitchFamily="50" charset="-128"/>
                </a:rPr>
                <a:t>■ モデル審査</a:t>
              </a:r>
              <a:r>
                <a:rPr lang="en-US" altLang="ja-JP" sz="1400" b="1" dirty="0">
                  <a:solidFill>
                    <a:srgbClr val="00B050"/>
                  </a:solidFill>
                  <a:latin typeface="HG丸ｺﾞｼｯｸM-PRO" panose="020F0600000000000000" pitchFamily="50" charset="-128"/>
                  <a:ea typeface="HG丸ｺﾞｼｯｸM-PRO" panose="020F0600000000000000" pitchFamily="50" charset="-128"/>
                </a:rPr>
                <a:t>A</a:t>
              </a:r>
              <a:r>
                <a:rPr lang="ja-JP" altLang="en-US" sz="1400" b="1" dirty="0">
                  <a:solidFill>
                    <a:srgbClr val="00B050"/>
                  </a:solidFill>
                  <a:latin typeface="HG丸ｺﾞｼｯｸM-PRO" panose="020F0600000000000000" pitchFamily="50" charset="-128"/>
                  <a:ea typeface="HG丸ｺﾞｼｯｸM-PRO" panose="020F0600000000000000" pitchFamily="50" charset="-128"/>
                </a:rPr>
                <a:t>判定</a:t>
              </a:r>
              <a:r>
                <a:rPr lang="en-US" altLang="ja-JP" sz="1400" b="1" dirty="0">
                  <a:solidFill>
                    <a:srgbClr val="00B050"/>
                  </a:solidFill>
                  <a:latin typeface="HG丸ｺﾞｼｯｸM-PRO" panose="020F0600000000000000" pitchFamily="50" charset="-128"/>
                  <a:ea typeface="HG丸ｺﾞｼｯｸM-PRO" panose="020F0600000000000000" pitchFamily="50" charset="-128"/>
                </a:rPr>
                <a:t>!!</a:t>
              </a:r>
            </a:p>
          </p:txBody>
        </p:sp>
        <p:sp>
          <p:nvSpPr>
            <p:cNvPr id="146" name="左中かっこ 145"/>
            <p:cNvSpPr/>
            <p:nvPr/>
          </p:nvSpPr>
          <p:spPr>
            <a:xfrm>
              <a:off x="1798959" y="901477"/>
              <a:ext cx="211929" cy="436944"/>
            </a:xfrm>
            <a:prstGeom prst="leftBrace">
              <a:avLst>
                <a:gd name="adj1" fmla="val 5348"/>
                <a:gd name="adj2" fmla="val 49709"/>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grpSp>
          <p:nvGrpSpPr>
            <p:cNvPr id="148" name="グループ化 147">
              <a:extLst>
                <a:ext uri="{FF2B5EF4-FFF2-40B4-BE49-F238E27FC236}">
                  <a16:creationId xmlns:a16="http://schemas.microsoft.com/office/drawing/2014/main" id="{62D2633B-22FC-E44B-847D-80204220D9AC}"/>
                </a:ext>
              </a:extLst>
            </p:cNvPr>
            <p:cNvGrpSpPr>
              <a:grpSpLocks noChangeAspect="1"/>
            </p:cNvGrpSpPr>
            <p:nvPr/>
          </p:nvGrpSpPr>
          <p:grpSpPr>
            <a:xfrm>
              <a:off x="1432676" y="955472"/>
              <a:ext cx="313912" cy="262367"/>
              <a:chOff x="1455323" y="1278419"/>
              <a:chExt cx="1094043" cy="914400"/>
            </a:xfrm>
            <a:solidFill>
              <a:srgbClr val="E9B101"/>
            </a:solidFill>
          </p:grpSpPr>
          <p:sp>
            <p:nvSpPr>
              <p:cNvPr id="151" name="三角形 9">
                <a:extLst>
                  <a:ext uri="{FF2B5EF4-FFF2-40B4-BE49-F238E27FC236}">
                    <a16:creationId xmlns:a16="http://schemas.microsoft.com/office/drawing/2014/main" id="{072789D9-3A87-B84E-958B-A4175F8AE18F}"/>
                  </a:ext>
                </a:extLst>
              </p:cNvPr>
              <p:cNvSpPr/>
              <p:nvPr/>
            </p:nvSpPr>
            <p:spPr>
              <a:xfrm>
                <a:off x="1455323" y="1465753"/>
                <a:ext cx="1060704" cy="727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52" name="直角三角形 151">
                <a:extLst>
                  <a:ext uri="{FF2B5EF4-FFF2-40B4-BE49-F238E27FC236}">
                    <a16:creationId xmlns:a16="http://schemas.microsoft.com/office/drawing/2014/main" id="{ADC08BD0-8BC5-AA46-9E1B-93B11E200BB0}"/>
                  </a:ext>
                </a:extLst>
              </p:cNvPr>
              <p:cNvSpPr/>
              <p:nvPr/>
            </p:nvSpPr>
            <p:spPr>
              <a:xfrm>
                <a:off x="1457656" y="1278419"/>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70" name="直角三角形 169">
                <a:extLst>
                  <a:ext uri="{FF2B5EF4-FFF2-40B4-BE49-F238E27FC236}">
                    <a16:creationId xmlns:a16="http://schemas.microsoft.com/office/drawing/2014/main" id="{C0800B7F-3612-504F-9AD9-AD325B760324}"/>
                  </a:ext>
                </a:extLst>
              </p:cNvPr>
              <p:cNvSpPr/>
              <p:nvPr/>
            </p:nvSpPr>
            <p:spPr>
              <a:xfrm rot="16200000">
                <a:off x="1634966" y="1278419"/>
                <a:ext cx="914400" cy="9144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grpSp>
        <p:sp>
          <p:nvSpPr>
            <p:cNvPr id="149" name="正方形/長方形 148">
              <a:extLst>
                <a:ext uri="{FF2B5EF4-FFF2-40B4-BE49-F238E27FC236}">
                  <a16:creationId xmlns:a16="http://schemas.microsoft.com/office/drawing/2014/main" id="{AC66BCBB-DB0F-2441-AAFF-D5750D35D571}"/>
                </a:ext>
              </a:extLst>
            </p:cNvPr>
            <p:cNvSpPr/>
            <p:nvPr/>
          </p:nvSpPr>
          <p:spPr>
            <a:xfrm>
              <a:off x="68767" y="942159"/>
              <a:ext cx="1425390" cy="338554"/>
            </a:xfrm>
            <a:prstGeom prst="rect">
              <a:avLst/>
            </a:prstGeom>
          </p:spPr>
          <p:txBody>
            <a:bodyPr wrap="none">
              <a:spAutoFit/>
            </a:bodyPr>
            <a:lstStyle/>
            <a:p>
              <a:r>
                <a:rPr lang="ja-JP" altLang="en-US" sz="1600" b="1" dirty="0">
                  <a:solidFill>
                    <a:srgbClr val="00B050"/>
                  </a:solidFill>
                  <a:latin typeface="HG丸ｺﾞｼｯｸM-PRO" panose="020F0600000000000000" pitchFamily="50" charset="-128"/>
                  <a:ea typeface="HG丸ｺﾞｼｯｸM-PRO" panose="020F0600000000000000" pitchFamily="50" charset="-128"/>
                </a:rPr>
                <a:t>全国大会優勝</a:t>
              </a:r>
              <a:endParaRPr lang="en-US" altLang="ja-JP" sz="1600" b="1" dirty="0">
                <a:solidFill>
                  <a:srgbClr val="00B050"/>
                </a:solidFill>
                <a:latin typeface="HG丸ｺﾞｼｯｸM-PRO" panose="020F0600000000000000" pitchFamily="50" charset="-128"/>
                <a:ea typeface="HG丸ｺﾞｼｯｸM-PRO" panose="020F0600000000000000" pitchFamily="50" charset="-128"/>
              </a:endParaRPr>
            </a:p>
          </p:txBody>
        </p:sp>
      </p:grpSp>
      <p:sp>
        <p:nvSpPr>
          <p:cNvPr id="181" name="正方形/長方形 180">
            <a:extLst>
              <a:ext uri="{FF2B5EF4-FFF2-40B4-BE49-F238E27FC236}">
                <a16:creationId xmlns:a16="http://schemas.microsoft.com/office/drawing/2014/main" id="{D40614FC-5D5E-8843-889D-1E686BE08D7D}"/>
              </a:ext>
            </a:extLst>
          </p:cNvPr>
          <p:cNvSpPr/>
          <p:nvPr/>
        </p:nvSpPr>
        <p:spPr>
          <a:xfrm>
            <a:off x="73459" y="3641718"/>
            <a:ext cx="1880297" cy="212394"/>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1.3</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非機能要求・要素技術</a:t>
            </a:r>
          </a:p>
        </p:txBody>
      </p:sp>
      <p:sp>
        <p:nvSpPr>
          <p:cNvPr id="185" name="テキスト ボックス 184"/>
          <p:cNvSpPr txBox="1"/>
          <p:nvPr/>
        </p:nvSpPr>
        <p:spPr>
          <a:xfrm>
            <a:off x="5623990" y="3337178"/>
            <a:ext cx="1418978"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1.1 </a:t>
            </a:r>
            <a:r>
              <a:rPr lang="ja-JP" altLang="en-US" sz="800" dirty="0">
                <a:latin typeface="HG丸ｺﾞｼｯｸM-PRO" panose="020F0600000000000000" pitchFamily="50" charset="-128"/>
                <a:ea typeface="HG丸ｺﾞｼｯｸM-PRO" panose="020F0600000000000000" pitchFamily="50" charset="-128"/>
              </a:rPr>
              <a:t>目標走行タイム設定</a:t>
            </a:r>
            <a:endParaRPr kumimoji="1" lang="ja-JP" altLang="en-US" sz="800" dirty="0">
              <a:latin typeface="HG丸ｺﾞｼｯｸM-PRO" panose="020F0600000000000000" pitchFamily="50" charset="-128"/>
              <a:ea typeface="HG丸ｺﾞｼｯｸM-PRO" panose="020F0600000000000000" pitchFamily="50" charset="-128"/>
            </a:endParaRPr>
          </a:p>
        </p:txBody>
      </p:sp>
      <p:grpSp>
        <p:nvGrpSpPr>
          <p:cNvPr id="186" name="グループ化 185"/>
          <p:cNvGrpSpPr>
            <a:grpSpLocks noChangeAspect="1"/>
          </p:cNvGrpSpPr>
          <p:nvPr/>
        </p:nvGrpSpPr>
        <p:grpSpPr>
          <a:xfrm>
            <a:off x="5453317" y="1719310"/>
            <a:ext cx="1692878" cy="1676185"/>
            <a:chOff x="16482605" y="2047815"/>
            <a:chExt cx="3284220" cy="3251834"/>
          </a:xfrm>
        </p:grpSpPr>
        <p:graphicFrame>
          <p:nvGraphicFramePr>
            <p:cNvPr id="187" name="グラフ 186">
              <a:extLst>
                <a:ext uri="{FF2B5EF4-FFF2-40B4-BE49-F238E27FC236}">
                  <a16:creationId xmlns:a16="http://schemas.microsoft.com/office/drawing/2014/main" id="{BDAD0D23-A8F6-45B4-9F1F-0349A20B8D7A}"/>
                </a:ext>
              </a:extLst>
            </p:cNvPr>
            <p:cNvGraphicFramePr>
              <a:graphicFrameLocks/>
            </p:cNvGraphicFramePr>
            <p:nvPr>
              <p:extLst/>
            </p:nvPr>
          </p:nvGraphicFramePr>
          <p:xfrm>
            <a:off x="16482605" y="2047815"/>
            <a:ext cx="3284220" cy="3251834"/>
          </p:xfrm>
          <a:graphic>
            <a:graphicData uri="http://schemas.openxmlformats.org/drawingml/2006/chart">
              <c:chart xmlns:c="http://schemas.openxmlformats.org/drawingml/2006/chart" xmlns:r="http://schemas.openxmlformats.org/officeDocument/2006/relationships" r:id="rId5"/>
            </a:graphicData>
          </a:graphic>
        </p:graphicFrame>
        <p:cxnSp>
          <p:nvCxnSpPr>
            <p:cNvPr id="188" name="直線コネクタ 187">
              <a:extLst>
                <a:ext uri="{FF2B5EF4-FFF2-40B4-BE49-F238E27FC236}">
                  <a16:creationId xmlns:a16="http://schemas.microsoft.com/office/drawing/2014/main" id="{841F27CF-4CD2-4BFC-BB02-AE1ADBDDE30D}"/>
                </a:ext>
              </a:extLst>
            </p:cNvPr>
            <p:cNvCxnSpPr/>
            <p:nvPr/>
          </p:nvCxnSpPr>
          <p:spPr>
            <a:xfrm flipH="1">
              <a:off x="17922784" y="3809940"/>
              <a:ext cx="15240" cy="105156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D08038C4-BD5E-4A9D-9D6D-00399C2E15F4}"/>
                </a:ext>
              </a:extLst>
            </p:cNvPr>
            <p:cNvCxnSpPr/>
            <p:nvPr/>
          </p:nvCxnSpPr>
          <p:spPr>
            <a:xfrm flipV="1">
              <a:off x="17945644" y="3809940"/>
              <a:ext cx="1287780" cy="762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92" name="正方形/長方形 191">
              <a:extLst>
                <a:ext uri="{FF2B5EF4-FFF2-40B4-BE49-F238E27FC236}">
                  <a16:creationId xmlns:a16="http://schemas.microsoft.com/office/drawing/2014/main" id="{370B5580-12F7-4C2F-AF52-392E78FAFFE3}"/>
                </a:ext>
              </a:extLst>
            </p:cNvPr>
            <p:cNvSpPr/>
            <p:nvPr/>
          </p:nvSpPr>
          <p:spPr>
            <a:xfrm>
              <a:off x="19263904" y="3703260"/>
              <a:ext cx="274320" cy="1524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3" name="正方形/長方形 192">
              <a:extLst>
                <a:ext uri="{FF2B5EF4-FFF2-40B4-BE49-F238E27FC236}">
                  <a16:creationId xmlns:a16="http://schemas.microsoft.com/office/drawing/2014/main" id="{5266D379-A751-4CD5-A3FE-D84FAA74DEC7}"/>
                </a:ext>
              </a:extLst>
            </p:cNvPr>
            <p:cNvSpPr/>
            <p:nvPr/>
          </p:nvSpPr>
          <p:spPr>
            <a:xfrm>
              <a:off x="17797054" y="4924365"/>
              <a:ext cx="274320" cy="152400"/>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5" name="正方形/長方形 194">
              <a:extLst>
                <a:ext uri="{FF2B5EF4-FFF2-40B4-BE49-F238E27FC236}">
                  <a16:creationId xmlns:a16="http://schemas.microsoft.com/office/drawing/2014/main" id="{76728423-DB15-40A6-9C9D-165DE4378EED}"/>
                </a:ext>
              </a:extLst>
            </p:cNvPr>
            <p:cNvSpPr/>
            <p:nvPr/>
          </p:nvSpPr>
          <p:spPr>
            <a:xfrm>
              <a:off x="19279144" y="4770060"/>
              <a:ext cx="274320" cy="16192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96" name="正方形/長方形 195">
              <a:extLst>
                <a:ext uri="{FF2B5EF4-FFF2-40B4-BE49-F238E27FC236}">
                  <a16:creationId xmlns:a16="http://schemas.microsoft.com/office/drawing/2014/main" id="{1E664B89-FEB6-4CF2-8C8D-3CCF8A750C52}"/>
                </a:ext>
              </a:extLst>
            </p:cNvPr>
            <p:cNvSpPr/>
            <p:nvPr/>
          </p:nvSpPr>
          <p:spPr>
            <a:xfrm>
              <a:off x="19107694" y="4939605"/>
              <a:ext cx="274320" cy="1524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97" name="直線矢印コネクタ 196">
              <a:extLst>
                <a:ext uri="{FF2B5EF4-FFF2-40B4-BE49-F238E27FC236}">
                  <a16:creationId xmlns:a16="http://schemas.microsoft.com/office/drawing/2014/main" id="{C3395CBF-ECE4-486B-B327-9F155B098C81}"/>
                </a:ext>
              </a:extLst>
            </p:cNvPr>
            <p:cNvCxnSpPr/>
            <p:nvPr/>
          </p:nvCxnSpPr>
          <p:spPr>
            <a:xfrm>
              <a:off x="18101854" y="4947225"/>
              <a:ext cx="941070"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81D6560F-188E-44DF-8004-F65733BDDA4B}"/>
                </a:ext>
              </a:extLst>
            </p:cNvPr>
            <p:cNvCxnSpPr/>
            <p:nvPr/>
          </p:nvCxnSpPr>
          <p:spPr>
            <a:xfrm>
              <a:off x="19294384" y="3893760"/>
              <a:ext cx="0" cy="83058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1" name="カギ線コネクタ 140"/>
          <p:cNvCxnSpPr>
            <a:stCxn id="194" idx="3"/>
            <a:endCxn id="199" idx="1"/>
          </p:cNvCxnSpPr>
          <p:nvPr/>
        </p:nvCxnSpPr>
        <p:spPr>
          <a:xfrm flipV="1">
            <a:off x="3515582" y="4178858"/>
            <a:ext cx="288707" cy="64955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42" name="カギ線コネクタ 141"/>
          <p:cNvCxnSpPr>
            <a:stCxn id="173" idx="3"/>
            <a:endCxn id="194" idx="1"/>
          </p:cNvCxnSpPr>
          <p:nvPr/>
        </p:nvCxnSpPr>
        <p:spPr>
          <a:xfrm flipV="1">
            <a:off x="1635945" y="4828409"/>
            <a:ext cx="295637" cy="116535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441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p:cNvSpPr txBox="1"/>
          <p:nvPr/>
        </p:nvSpPr>
        <p:spPr>
          <a:xfrm>
            <a:off x="10146272" y="8760489"/>
            <a:ext cx="1726755" cy="215444"/>
          </a:xfrm>
          <a:prstGeom prst="rect">
            <a:avLst/>
          </a:prstGeom>
          <a:solidFill>
            <a:schemeClr val="bg1"/>
          </a:solid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2.4 </a:t>
            </a:r>
            <a:r>
              <a:rPr lang="ja-JP" altLang="en-US" sz="800" dirty="0">
                <a:latin typeface="HG丸ｺﾞｼｯｸM-PRO" panose="020F0600000000000000" pitchFamily="50" charset="-128"/>
                <a:ea typeface="HG丸ｺﾞｼｯｸM-PRO" panose="020F0600000000000000" pitchFamily="50" charset="-128"/>
              </a:rPr>
              <a:t>分析シーケンス図（解法）</a:t>
            </a:r>
            <a:endParaRPr kumimoji="1" lang="ja-JP" altLang="en-US" sz="800" dirty="0">
              <a:latin typeface="HG丸ｺﾞｼｯｸM-PRO" panose="020F0600000000000000" pitchFamily="50" charset="-128"/>
              <a:ea typeface="HG丸ｺﾞｼｯｸM-PRO" panose="020F0600000000000000" pitchFamily="50" charset="-128"/>
            </a:endParaRPr>
          </a:p>
        </p:txBody>
      </p:sp>
      <p:grpSp>
        <p:nvGrpSpPr>
          <p:cNvPr id="25" name="グループ化 24"/>
          <p:cNvGrpSpPr/>
          <p:nvPr/>
        </p:nvGrpSpPr>
        <p:grpSpPr>
          <a:xfrm>
            <a:off x="5372812" y="7560885"/>
            <a:ext cx="2657005" cy="1304746"/>
            <a:chOff x="4947428" y="7377913"/>
            <a:chExt cx="2657005" cy="1304746"/>
          </a:xfrm>
        </p:grpSpPr>
        <p:grpSp>
          <p:nvGrpSpPr>
            <p:cNvPr id="24" name="グループ化 23"/>
            <p:cNvGrpSpPr/>
            <p:nvPr/>
          </p:nvGrpSpPr>
          <p:grpSpPr>
            <a:xfrm>
              <a:off x="6061276" y="7377913"/>
              <a:ext cx="1543157" cy="1304746"/>
              <a:chOff x="6061276" y="7377913"/>
              <a:chExt cx="1543157" cy="1304746"/>
            </a:xfrm>
          </p:grpSpPr>
          <p:grpSp>
            <p:nvGrpSpPr>
              <p:cNvPr id="16" name="グループ化 15"/>
              <p:cNvGrpSpPr/>
              <p:nvPr/>
            </p:nvGrpSpPr>
            <p:grpSpPr>
              <a:xfrm>
                <a:off x="6110308" y="7470602"/>
                <a:ext cx="1494125" cy="1212057"/>
                <a:chOff x="11259678" y="2566988"/>
                <a:chExt cx="1494125" cy="1212057"/>
              </a:xfrm>
            </p:grpSpPr>
            <p:grpSp>
              <p:nvGrpSpPr>
                <p:cNvPr id="105" name="グループ化 104"/>
                <p:cNvGrpSpPr>
                  <a:grpSpLocks noChangeAspect="1"/>
                </p:cNvGrpSpPr>
                <p:nvPr/>
              </p:nvGrpSpPr>
              <p:grpSpPr>
                <a:xfrm>
                  <a:off x="11352547" y="2566988"/>
                  <a:ext cx="1401256" cy="1212057"/>
                  <a:chOff x="4143375" y="2847975"/>
                  <a:chExt cx="4514850" cy="3905250"/>
                </a:xfrm>
              </p:grpSpPr>
              <p:pic>
                <p:nvPicPr>
                  <p:cNvPr id="139" name="図 138"/>
                  <p:cNvPicPr>
                    <a:picLocks noChangeAspect="1"/>
                  </p:cNvPicPr>
                  <p:nvPr/>
                </p:nvPicPr>
                <p:blipFill>
                  <a:blip r:embed="rId3"/>
                  <a:stretch>
                    <a:fillRect/>
                  </a:stretch>
                </p:blipFill>
                <p:spPr>
                  <a:xfrm>
                    <a:off x="4143375" y="2847975"/>
                    <a:ext cx="4514850" cy="3905250"/>
                  </a:xfrm>
                  <a:prstGeom prst="rect">
                    <a:avLst/>
                  </a:prstGeom>
                </p:spPr>
              </p:pic>
              <p:sp>
                <p:nvSpPr>
                  <p:cNvPr id="140" name="フローチャート: 磁気ディスク 139"/>
                  <p:cNvSpPr/>
                  <p:nvPr/>
                </p:nvSpPr>
                <p:spPr>
                  <a:xfrm>
                    <a:off x="6819900" y="3800475"/>
                    <a:ext cx="390525" cy="485775"/>
                  </a:xfrm>
                  <a:prstGeom prst="flowChartMagneticDisk">
                    <a:avLst/>
                  </a:prstGeom>
                  <a:solidFill>
                    <a:srgbClr val="C0504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41" name="フローチャート: 磁気ディスク 140"/>
                  <p:cNvSpPr/>
                  <p:nvPr/>
                </p:nvSpPr>
                <p:spPr>
                  <a:xfrm>
                    <a:off x="6819899" y="4995862"/>
                    <a:ext cx="390525" cy="485775"/>
                  </a:xfrm>
                  <a:prstGeom prst="flowChartMagneticDisk">
                    <a:avLst/>
                  </a:prstGeom>
                  <a:solidFill>
                    <a:srgbClr val="1069A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42" name="フローチャート: 磁気ディスク 141"/>
                  <p:cNvSpPr/>
                  <p:nvPr/>
                </p:nvSpPr>
                <p:spPr>
                  <a:xfrm>
                    <a:off x="5572124" y="4995861"/>
                    <a:ext cx="390525" cy="485775"/>
                  </a:xfrm>
                  <a:prstGeom prst="flowChartMagneticDisk">
                    <a:avLst/>
                  </a:prstGeom>
                  <a:solidFill>
                    <a:srgbClr val="F5CD2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43" name="フローチャート: 磁気ディスク 142"/>
                  <p:cNvSpPr/>
                  <p:nvPr/>
                </p:nvSpPr>
                <p:spPr>
                  <a:xfrm>
                    <a:off x="5572124" y="3800475"/>
                    <a:ext cx="390525" cy="485775"/>
                  </a:xfrm>
                  <a:prstGeom prst="flowChartMagneticDisk">
                    <a:avLst/>
                  </a:prstGeom>
                  <a:solidFill>
                    <a:srgbClr val="2378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44" name="フローチャート: 磁気ディスク 143"/>
                  <p:cNvSpPr/>
                  <p:nvPr/>
                </p:nvSpPr>
                <p:spPr>
                  <a:xfrm>
                    <a:off x="6205537" y="4391025"/>
                    <a:ext cx="390525" cy="485775"/>
                  </a:xfrm>
                  <a:prstGeom prst="flowChartMagneticDisk">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45" name="フローチャート: 磁気ディスク 144"/>
                  <p:cNvSpPr/>
                  <p:nvPr/>
                </p:nvSpPr>
                <p:spPr>
                  <a:xfrm>
                    <a:off x="7474247" y="5598517"/>
                    <a:ext cx="390525" cy="485774"/>
                  </a:xfrm>
                  <a:prstGeom prst="flowChartMagneticDisk">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grpSp>
            <p:sp>
              <p:nvSpPr>
                <p:cNvPr id="110" name="テキスト ボックス 109"/>
                <p:cNvSpPr txBox="1"/>
                <p:nvPr/>
              </p:nvSpPr>
              <p:spPr>
                <a:xfrm>
                  <a:off x="11259678" y="2828628"/>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4</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1" name="テキスト ボックス 110"/>
                <p:cNvSpPr txBox="1"/>
                <p:nvPr/>
              </p:nvSpPr>
              <p:spPr>
                <a:xfrm>
                  <a:off x="11599519" y="2828989"/>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5</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2" name="テキスト ボックス 111"/>
                <p:cNvSpPr txBox="1"/>
                <p:nvPr/>
              </p:nvSpPr>
              <p:spPr>
                <a:xfrm>
                  <a:off x="11969556" y="2820677"/>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6</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3" name="テキスト ボックス 112"/>
                <p:cNvSpPr txBox="1"/>
                <p:nvPr/>
              </p:nvSpPr>
              <p:spPr>
                <a:xfrm>
                  <a:off x="12387299" y="2820677"/>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7</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4" name="テキスト ボックス 113"/>
                <p:cNvSpPr txBox="1"/>
                <p:nvPr/>
              </p:nvSpPr>
              <p:spPr>
                <a:xfrm>
                  <a:off x="11261724" y="3155956"/>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8</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5" name="テキスト ボックス 114"/>
                <p:cNvSpPr txBox="1"/>
                <p:nvPr/>
              </p:nvSpPr>
              <p:spPr>
                <a:xfrm>
                  <a:off x="11601565" y="3148005"/>
                  <a:ext cx="258279"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9</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6" name="テキスト ボックス 115"/>
                <p:cNvSpPr txBox="1"/>
                <p:nvPr/>
              </p:nvSpPr>
              <p:spPr>
                <a:xfrm>
                  <a:off x="11907989" y="3155956"/>
                  <a:ext cx="327285"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10</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7" name="テキスト ボックス 116"/>
                <p:cNvSpPr txBox="1"/>
                <p:nvPr/>
              </p:nvSpPr>
              <p:spPr>
                <a:xfrm>
                  <a:off x="12349590" y="3148005"/>
                  <a:ext cx="327285"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11</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9" name="テキスト ボックス 118"/>
                <p:cNvSpPr txBox="1"/>
                <p:nvPr/>
              </p:nvSpPr>
              <p:spPr>
                <a:xfrm>
                  <a:off x="11582292" y="3489322"/>
                  <a:ext cx="327285"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13</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20" name="テキスト ボックス 119"/>
                <p:cNvSpPr txBox="1"/>
                <p:nvPr/>
              </p:nvSpPr>
              <p:spPr>
                <a:xfrm>
                  <a:off x="11960281" y="3489322"/>
                  <a:ext cx="327285"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14</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21" name="テキスト ボックス 120"/>
                <p:cNvSpPr txBox="1"/>
                <p:nvPr/>
              </p:nvSpPr>
              <p:spPr>
                <a:xfrm>
                  <a:off x="12368418" y="3502022"/>
                  <a:ext cx="327285" cy="207133"/>
                </a:xfrm>
                <a:prstGeom prst="rect">
                  <a:avLst/>
                </a:prstGeom>
                <a:noFill/>
              </p:spPr>
              <p:txBody>
                <a:bodyPr wrap="square" rtlCol="0">
                  <a:spAutoFit/>
                </a:bodyPr>
                <a:lstStyle/>
                <a:p>
                  <a:r>
                    <a:rPr lang="en-US" altLang="ja-JP" sz="700" dirty="0">
                      <a:latin typeface="HG丸ｺﾞｼｯｸM-PRO" panose="020F0600000000000000" pitchFamily="50" charset="-128"/>
                      <a:ea typeface="HG丸ｺﾞｼｯｸM-PRO" panose="020F0600000000000000" pitchFamily="50" charset="-128"/>
                    </a:rPr>
                    <a:t>15</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22" name="テキスト ボックス 121"/>
                <p:cNvSpPr txBox="1"/>
                <p:nvPr/>
              </p:nvSpPr>
              <p:spPr>
                <a:xfrm>
                  <a:off x="11404008" y="2659159"/>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16</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23" name="テキスト ボックス 122"/>
                <p:cNvSpPr txBox="1"/>
                <p:nvPr/>
              </p:nvSpPr>
              <p:spPr>
                <a:xfrm>
                  <a:off x="11781999" y="2659159"/>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17</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24" name="テキスト ボックス 123"/>
                <p:cNvSpPr txBox="1"/>
                <p:nvPr/>
              </p:nvSpPr>
              <p:spPr>
                <a:xfrm>
                  <a:off x="12152036" y="2659159"/>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18</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25" name="テキスト ボックス 124"/>
                <p:cNvSpPr txBox="1"/>
                <p:nvPr/>
              </p:nvSpPr>
              <p:spPr>
                <a:xfrm>
                  <a:off x="11409491" y="3001798"/>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19</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26" name="テキスト ボックス 125"/>
                <p:cNvSpPr txBox="1"/>
                <p:nvPr/>
              </p:nvSpPr>
              <p:spPr>
                <a:xfrm>
                  <a:off x="11751700" y="3001798"/>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20</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33" name="テキスト ボックス 132"/>
                <p:cNvSpPr txBox="1"/>
                <p:nvPr/>
              </p:nvSpPr>
              <p:spPr>
                <a:xfrm>
                  <a:off x="12184892" y="3001798"/>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21</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36" name="テキスト ボックス 135"/>
                <p:cNvSpPr txBox="1"/>
                <p:nvPr/>
              </p:nvSpPr>
              <p:spPr>
                <a:xfrm>
                  <a:off x="11402439" y="3340115"/>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22</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37" name="テキスト ボックス 136"/>
                <p:cNvSpPr txBox="1"/>
                <p:nvPr/>
              </p:nvSpPr>
              <p:spPr>
                <a:xfrm>
                  <a:off x="11780430" y="3340115"/>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23</a:t>
                  </a:r>
                  <a:endParaRPr kumimoji="1" lang="ja-JP" altLang="en-US" sz="700" b="1" dirty="0">
                    <a:latin typeface="HG丸ｺﾞｼｯｸM-PRO" panose="020F0600000000000000" pitchFamily="50" charset="-128"/>
                    <a:ea typeface="HG丸ｺﾞｼｯｸM-PRO" panose="020F0600000000000000" pitchFamily="50" charset="-128"/>
                  </a:endParaRPr>
                </a:p>
              </p:txBody>
            </p:sp>
            <p:sp>
              <p:nvSpPr>
                <p:cNvPr id="138" name="テキスト ボックス 137"/>
                <p:cNvSpPr txBox="1"/>
                <p:nvPr/>
              </p:nvSpPr>
              <p:spPr>
                <a:xfrm>
                  <a:off x="12158402" y="3340115"/>
                  <a:ext cx="327285" cy="207133"/>
                </a:xfrm>
                <a:prstGeom prst="rect">
                  <a:avLst/>
                </a:prstGeom>
                <a:noFill/>
              </p:spPr>
              <p:txBody>
                <a:bodyPr wrap="square" rtlCol="0">
                  <a:spAutoFit/>
                </a:bodyPr>
                <a:lstStyle/>
                <a:p>
                  <a:r>
                    <a:rPr lang="en-US" altLang="ja-JP" sz="700" b="1" dirty="0">
                      <a:latin typeface="HG丸ｺﾞｼｯｸM-PRO" panose="020F0600000000000000" pitchFamily="50" charset="-128"/>
                      <a:ea typeface="HG丸ｺﾞｼｯｸM-PRO" panose="020F0600000000000000" pitchFamily="50" charset="-128"/>
                    </a:rPr>
                    <a:t>24</a:t>
                  </a:r>
                  <a:endParaRPr kumimoji="1" lang="ja-JP" altLang="en-US" sz="700" b="1" dirty="0">
                    <a:latin typeface="HG丸ｺﾞｼｯｸM-PRO" panose="020F0600000000000000" pitchFamily="50" charset="-128"/>
                    <a:ea typeface="HG丸ｺﾞｼｯｸM-PRO" panose="020F0600000000000000" pitchFamily="50" charset="-128"/>
                  </a:endParaRPr>
                </a:p>
              </p:txBody>
            </p:sp>
          </p:grpSp>
          <p:sp>
            <p:nvSpPr>
              <p:cNvPr id="106" name="テキスト ボックス 105"/>
              <p:cNvSpPr txBox="1"/>
              <p:nvPr/>
            </p:nvSpPr>
            <p:spPr>
              <a:xfrm>
                <a:off x="6108985" y="7385864"/>
                <a:ext cx="251992" cy="200055"/>
              </a:xfrm>
              <a:prstGeom prst="rect">
                <a:avLst/>
              </a:prstGeom>
              <a:noFill/>
            </p:spPr>
            <p:txBody>
              <a:bodyPr wrap="none" rtlCol="0">
                <a:spAutoFit/>
              </a:bodyPr>
              <a:lstStyle/>
              <a:p>
                <a:r>
                  <a:rPr lang="en-US" altLang="ja-JP" sz="700" dirty="0">
                    <a:latin typeface="HG丸ｺﾞｼｯｸM-PRO" panose="020F0600000000000000" pitchFamily="50" charset="-128"/>
                    <a:ea typeface="HG丸ｺﾞｼｯｸM-PRO" panose="020F0600000000000000" pitchFamily="50" charset="-128"/>
                  </a:rPr>
                  <a:t>0</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07" name="テキスト ボックス 106"/>
              <p:cNvSpPr txBox="1"/>
              <p:nvPr/>
            </p:nvSpPr>
            <p:spPr>
              <a:xfrm>
                <a:off x="6480630" y="7377913"/>
                <a:ext cx="251992" cy="200055"/>
              </a:xfrm>
              <a:prstGeom prst="rect">
                <a:avLst/>
              </a:prstGeom>
              <a:noFill/>
            </p:spPr>
            <p:txBody>
              <a:bodyPr wrap="none" rtlCol="0">
                <a:spAutoFit/>
              </a:bodyPr>
              <a:lstStyle/>
              <a:p>
                <a:r>
                  <a:rPr lang="en-US" altLang="ja-JP" sz="700" dirty="0">
                    <a:latin typeface="HG丸ｺﾞｼｯｸM-PRO" panose="020F0600000000000000" pitchFamily="50" charset="-128"/>
                    <a:ea typeface="HG丸ｺﾞｼｯｸM-PRO" panose="020F0600000000000000" pitchFamily="50" charset="-128"/>
                  </a:rPr>
                  <a:t>1</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08" name="テキスト ボックス 107"/>
              <p:cNvSpPr txBox="1"/>
              <p:nvPr/>
            </p:nvSpPr>
            <p:spPr>
              <a:xfrm>
                <a:off x="6866569" y="7377913"/>
                <a:ext cx="251992" cy="200055"/>
              </a:xfrm>
              <a:prstGeom prst="rect">
                <a:avLst/>
              </a:prstGeom>
              <a:noFill/>
            </p:spPr>
            <p:txBody>
              <a:bodyPr wrap="none" rtlCol="0">
                <a:spAutoFit/>
              </a:bodyPr>
              <a:lstStyle/>
              <a:p>
                <a:r>
                  <a:rPr lang="en-US" altLang="ja-JP" sz="700" dirty="0">
                    <a:latin typeface="HG丸ｺﾞｼｯｸM-PRO" panose="020F0600000000000000" pitchFamily="50" charset="-128"/>
                    <a:ea typeface="HG丸ｺﾞｼｯｸM-PRO" panose="020F0600000000000000" pitchFamily="50" charset="-128"/>
                  </a:rPr>
                  <a:t>2</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09" name="テキスト ボックス 108"/>
              <p:cNvSpPr txBox="1"/>
              <p:nvPr/>
            </p:nvSpPr>
            <p:spPr>
              <a:xfrm>
                <a:off x="7220704" y="7377913"/>
                <a:ext cx="251992" cy="200055"/>
              </a:xfrm>
              <a:prstGeom prst="rect">
                <a:avLst/>
              </a:prstGeom>
              <a:noFill/>
            </p:spPr>
            <p:txBody>
              <a:bodyPr wrap="none" rtlCol="0">
                <a:spAutoFit/>
              </a:bodyPr>
              <a:lstStyle/>
              <a:p>
                <a:r>
                  <a:rPr lang="en-US" altLang="ja-JP" sz="700" dirty="0">
                    <a:latin typeface="HG丸ｺﾞｼｯｸM-PRO" panose="020F0600000000000000" pitchFamily="50" charset="-128"/>
                    <a:ea typeface="HG丸ｺﾞｼｯｸM-PRO" panose="020F0600000000000000" pitchFamily="50" charset="-128"/>
                  </a:rPr>
                  <a:t>3</a:t>
                </a:r>
                <a:endParaRPr kumimoji="1" lang="ja-JP" altLang="en-US" sz="700" dirty="0">
                  <a:latin typeface="HG丸ｺﾞｼｯｸM-PRO" panose="020F0600000000000000" pitchFamily="50" charset="-128"/>
                  <a:ea typeface="HG丸ｺﾞｼｯｸM-PRO" panose="020F0600000000000000" pitchFamily="50" charset="-128"/>
                </a:endParaRPr>
              </a:p>
            </p:txBody>
          </p:sp>
          <p:sp>
            <p:nvSpPr>
              <p:cNvPr id="118" name="テキスト ボックス 117"/>
              <p:cNvSpPr txBox="1"/>
              <p:nvPr/>
            </p:nvSpPr>
            <p:spPr>
              <a:xfrm>
                <a:off x="6061276" y="8381838"/>
                <a:ext cx="319318" cy="200055"/>
              </a:xfrm>
              <a:prstGeom prst="rect">
                <a:avLst/>
              </a:prstGeom>
              <a:noFill/>
            </p:spPr>
            <p:txBody>
              <a:bodyPr wrap="none" rtlCol="0">
                <a:spAutoFit/>
              </a:bodyPr>
              <a:lstStyle/>
              <a:p>
                <a:r>
                  <a:rPr lang="en-US" altLang="ja-JP" sz="700" dirty="0">
                    <a:latin typeface="HG丸ｺﾞｼｯｸM-PRO" panose="020F0600000000000000" pitchFamily="50" charset="-128"/>
                    <a:ea typeface="HG丸ｺﾞｼｯｸM-PRO" panose="020F0600000000000000" pitchFamily="50" charset="-128"/>
                  </a:rPr>
                  <a:t>12</a:t>
                </a:r>
                <a:endParaRPr kumimoji="1" lang="ja-JP" altLang="en-US" sz="700" dirty="0">
                  <a:latin typeface="HG丸ｺﾞｼｯｸM-PRO" panose="020F0600000000000000" pitchFamily="50" charset="-128"/>
                  <a:ea typeface="HG丸ｺﾞｼｯｸM-PRO" panose="020F0600000000000000" pitchFamily="50" charset="-128"/>
                </a:endParaRPr>
              </a:p>
            </p:txBody>
          </p:sp>
        </p:grpSp>
        <p:grpSp>
          <p:nvGrpSpPr>
            <p:cNvPr id="152" name="グループ化 151"/>
            <p:cNvGrpSpPr/>
            <p:nvPr/>
          </p:nvGrpSpPr>
          <p:grpSpPr>
            <a:xfrm>
              <a:off x="5017271" y="8198116"/>
              <a:ext cx="1250387" cy="277988"/>
              <a:chOff x="11511771" y="1712168"/>
              <a:chExt cx="1250387" cy="277988"/>
            </a:xfrm>
          </p:grpSpPr>
          <p:sp>
            <p:nvSpPr>
              <p:cNvPr id="153" name="線吹き出し 1 (枠付き) 152"/>
              <p:cNvSpPr/>
              <p:nvPr/>
            </p:nvSpPr>
            <p:spPr>
              <a:xfrm>
                <a:off x="11574844" y="1744870"/>
                <a:ext cx="1082850" cy="245286"/>
              </a:xfrm>
              <a:prstGeom prst="borderCallout1">
                <a:avLst>
                  <a:gd name="adj1" fmla="val 37309"/>
                  <a:gd name="adj2" fmla="val 102027"/>
                  <a:gd name="adj3" fmla="val -17002"/>
                  <a:gd name="adj4" fmla="val 145287"/>
                </a:avLst>
              </a:prstGeom>
            </p:spPr>
            <p:style>
              <a:lnRef idx="2">
                <a:schemeClr val="dk1"/>
              </a:lnRef>
              <a:fillRef idx="1">
                <a:schemeClr val="lt1"/>
              </a:fillRef>
              <a:effectRef idx="0">
                <a:schemeClr val="dk1"/>
              </a:effectRef>
              <a:fontRef idx="minor">
                <a:schemeClr val="dk1"/>
              </a:fontRef>
            </p:style>
            <p:txBody>
              <a:bodyPr rtlCol="0" anchor="ctr"/>
              <a:lstStyle/>
              <a:p>
                <a:endParaRPr kumimoji="1" lang="ja-JP" altLang="en-US" sz="600" dirty="0">
                  <a:latin typeface="HG丸ｺﾞｼｯｸM-PRO" panose="020F0600000000000000" pitchFamily="50" charset="-128"/>
                  <a:ea typeface="HG丸ｺﾞｼｯｸM-PRO" panose="020F0600000000000000" pitchFamily="50" charset="-128"/>
                </a:endParaRPr>
              </a:p>
            </p:txBody>
          </p:sp>
          <p:sp>
            <p:nvSpPr>
              <p:cNvPr id="154" name="テキスト ボックス 153"/>
              <p:cNvSpPr txBox="1"/>
              <p:nvPr/>
            </p:nvSpPr>
            <p:spPr>
              <a:xfrm>
                <a:off x="11511771" y="1712168"/>
                <a:ext cx="1250387" cy="276999"/>
              </a:xfrm>
              <a:prstGeom prst="rect">
                <a:avLst/>
              </a:prstGeom>
              <a:noFill/>
            </p:spPr>
            <p:txBody>
              <a:bodyPr wrap="square" rtlCol="0">
                <a:spAutoFit/>
              </a:bodyPr>
              <a:lstStyle/>
              <a:p>
                <a:r>
                  <a:rPr lang="en-US" altLang="ja-JP" sz="600" dirty="0">
                    <a:latin typeface="HG丸ｺﾞｼｯｸM-PRO" panose="020F0600000000000000" pitchFamily="50" charset="-128"/>
                    <a:ea typeface="HG丸ｺﾞｼｯｸM-PRO" panose="020F0600000000000000" pitchFamily="50" charset="-128"/>
                  </a:rPr>
                  <a:t>5,6,9,10</a:t>
                </a:r>
                <a:r>
                  <a:rPr lang="ja-JP" altLang="en-US" sz="600" dirty="0">
                    <a:latin typeface="HG丸ｺﾞｼｯｸM-PRO" panose="020F0600000000000000" pitchFamily="50" charset="-128"/>
                    <a:ea typeface="HG丸ｺﾞｼｯｸM-PRO" panose="020F0600000000000000" pitchFamily="50" charset="-128"/>
                  </a:rPr>
                  <a:t>のカラーブロック</a:t>
                </a:r>
                <a:endParaRPr lang="en-US" altLang="ja-JP" sz="600" dirty="0">
                  <a:latin typeface="HG丸ｺﾞｼｯｸM-PRO" panose="020F0600000000000000" pitchFamily="50" charset="-128"/>
                  <a:ea typeface="HG丸ｺﾞｼｯｸM-PRO" panose="020F0600000000000000" pitchFamily="50" charset="-128"/>
                </a:endParaRPr>
              </a:p>
              <a:p>
                <a:r>
                  <a:rPr lang="ja-JP" altLang="en-US" sz="600" dirty="0">
                    <a:latin typeface="HG丸ｺﾞｼｯｸM-PRO" panose="020F0600000000000000" pitchFamily="50" charset="-128"/>
                    <a:ea typeface="HG丸ｺﾞｼｯｸM-PRO" panose="020F0600000000000000" pitchFamily="50" charset="-128"/>
                  </a:rPr>
                  <a:t>置き場を</a:t>
                </a:r>
                <a:r>
                  <a:rPr lang="en-US" altLang="ja-JP" sz="600" dirty="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目標エリア</a:t>
                </a:r>
                <a:r>
                  <a:rPr lang="en-US" altLang="ja-JP" sz="600" dirty="0">
                    <a:latin typeface="HG丸ｺﾞｼｯｸM-PRO" panose="020F0600000000000000" pitchFamily="50" charset="-128"/>
                    <a:ea typeface="HG丸ｺﾞｼｯｸM-PRO" panose="020F0600000000000000" pitchFamily="50" charset="-128"/>
                  </a:rPr>
                  <a:t>]</a:t>
                </a:r>
                <a:r>
                  <a:rPr lang="ja-JP" altLang="en-US" sz="600" dirty="0">
                    <a:latin typeface="HG丸ｺﾞｼｯｸM-PRO" panose="020F0600000000000000" pitchFamily="50" charset="-128"/>
                    <a:ea typeface="HG丸ｺﾞｼｯｸM-PRO" panose="020F0600000000000000" pitchFamily="50" charset="-128"/>
                  </a:rPr>
                  <a:t>と呼ぶ。</a:t>
                </a:r>
              </a:p>
            </p:txBody>
          </p:sp>
        </p:grpSp>
        <p:grpSp>
          <p:nvGrpSpPr>
            <p:cNvPr id="157" name="グループ化 156"/>
            <p:cNvGrpSpPr/>
            <p:nvPr/>
          </p:nvGrpSpPr>
          <p:grpSpPr>
            <a:xfrm>
              <a:off x="4947428" y="7519331"/>
              <a:ext cx="1308371" cy="329263"/>
              <a:chOff x="11352307" y="1797893"/>
              <a:chExt cx="1308371" cy="307777"/>
            </a:xfrm>
          </p:grpSpPr>
          <p:sp>
            <p:nvSpPr>
              <p:cNvPr id="158" name="テキスト ボックス 157"/>
              <p:cNvSpPr txBox="1"/>
              <p:nvPr/>
            </p:nvSpPr>
            <p:spPr>
              <a:xfrm>
                <a:off x="11352307" y="1797893"/>
                <a:ext cx="1308371" cy="307777"/>
              </a:xfrm>
              <a:prstGeom prst="rect">
                <a:avLst/>
              </a:prstGeom>
              <a:noFill/>
            </p:spPr>
            <p:txBody>
              <a:bodyPr wrap="none" rtlCol="0">
                <a:spAutoFit/>
              </a:bodyPr>
              <a:lstStyle/>
              <a:p>
                <a:r>
                  <a:rPr lang="en-US" altLang="ja-JP" sz="700" dirty="0"/>
                  <a:t>  0</a:t>
                </a:r>
                <a:r>
                  <a:rPr kumimoji="1" lang="ja-JP" altLang="en-US" sz="700" dirty="0"/>
                  <a:t>～</a:t>
                </a:r>
                <a:r>
                  <a:rPr kumimoji="1" lang="en-US" altLang="ja-JP" sz="700" dirty="0"/>
                  <a:t>15</a:t>
                </a:r>
                <a:r>
                  <a:rPr lang="ja-JP" altLang="en-US" sz="700" dirty="0"/>
                  <a:t>：</a:t>
                </a:r>
                <a:r>
                  <a:rPr kumimoji="1" lang="ja-JP" altLang="en-US" sz="700" dirty="0"/>
                  <a:t>カラーブロック置き場</a:t>
                </a:r>
                <a:endParaRPr kumimoji="1" lang="en-US" altLang="ja-JP" sz="700" dirty="0"/>
              </a:p>
              <a:p>
                <a:r>
                  <a:rPr lang="en-US" altLang="ja-JP" sz="700" dirty="0"/>
                  <a:t>16</a:t>
                </a:r>
                <a:r>
                  <a:rPr lang="ja-JP" altLang="en-US" sz="700" dirty="0"/>
                  <a:t>～</a:t>
                </a:r>
                <a:r>
                  <a:rPr lang="en-US" altLang="ja-JP" sz="700" dirty="0"/>
                  <a:t>25</a:t>
                </a:r>
                <a:r>
                  <a:rPr lang="ja-JP" altLang="en-US" sz="700" dirty="0"/>
                  <a:t>：パワーブロック置き場</a:t>
                </a:r>
                <a:endParaRPr kumimoji="1" lang="ja-JP" altLang="en-US" sz="700" dirty="0"/>
              </a:p>
            </p:txBody>
          </p:sp>
          <p:sp>
            <p:nvSpPr>
              <p:cNvPr id="159" name="正方形/長方形 158"/>
              <p:cNvSpPr/>
              <p:nvPr/>
            </p:nvSpPr>
            <p:spPr>
              <a:xfrm>
                <a:off x="11419453" y="1809994"/>
                <a:ext cx="1174080" cy="262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7" name="テキスト ボックス 6"/>
          <p:cNvSpPr txBox="1"/>
          <p:nvPr/>
        </p:nvSpPr>
        <p:spPr>
          <a:xfrm>
            <a:off x="121273" y="948477"/>
            <a:ext cx="5064781" cy="415498"/>
          </a:xfrm>
          <a:prstGeom prst="rect">
            <a:avLst/>
          </a:prstGeom>
          <a:noFill/>
        </p:spPr>
        <p:txBody>
          <a:bodyPr wrap="square" rtlCol="0">
            <a:spAutoFit/>
          </a:bodyPr>
          <a:lstStyle/>
          <a:p>
            <a:pPr marL="171450" indent="-171450">
              <a:buFont typeface="Wingdings" panose="05000000000000000000" pitchFamily="2" charset="2"/>
              <a:buChar char="n"/>
            </a:pPr>
            <a:r>
              <a:rPr lang="ja-JP" altLang="en-US" sz="1050" b="1" dirty="0">
                <a:latin typeface="HG丸ｺﾞｼｯｸM-PRO" panose="020F0600000000000000" pitchFamily="50" charset="-128"/>
                <a:ea typeface="HG丸ｺﾞｼｯｸM-PRO" panose="020F0600000000000000" pitchFamily="50" charset="-128"/>
              </a:rPr>
              <a:t>ゲームの構成　</a:t>
            </a:r>
            <a:r>
              <a:rPr lang="en-US" altLang="ja-JP" sz="1050" b="1" dirty="0">
                <a:latin typeface="HG丸ｺﾞｼｯｸM-PRO" panose="020F0600000000000000" pitchFamily="50" charset="-128"/>
                <a:ea typeface="HG丸ｺﾞｼｯｸM-PRO" panose="020F0600000000000000" pitchFamily="50" charset="-128"/>
              </a:rPr>
              <a:t>…</a:t>
            </a:r>
            <a:r>
              <a:rPr lang="ja-JP" altLang="en-US" sz="1050" b="1" dirty="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図</a:t>
            </a:r>
            <a:r>
              <a:rPr lang="en-US" altLang="ja-JP" sz="1050" dirty="0">
                <a:latin typeface="HG丸ｺﾞｼｯｸM-PRO" panose="020F0600000000000000" pitchFamily="50" charset="-128"/>
                <a:ea typeface="HG丸ｺﾞｼｯｸM-PRO" panose="020F0600000000000000" pitchFamily="50" charset="-128"/>
              </a:rPr>
              <a:t>2.1</a:t>
            </a:r>
            <a:r>
              <a:rPr lang="ja-JP" altLang="en-US" sz="1050" dirty="0">
                <a:latin typeface="HG丸ｺﾞｼｯｸM-PRO" panose="020F0600000000000000" pitchFamily="50" charset="-128"/>
                <a:ea typeface="HG丸ｺﾞｼｯｸM-PRO" panose="020F0600000000000000" pitchFamily="50" charset="-128"/>
              </a:rPr>
              <a:t>の中のブロック並べパッケージに示す。</a:t>
            </a:r>
            <a:endParaRPr lang="en-US" altLang="ja-JP" sz="1050" dirty="0">
              <a:latin typeface="HG丸ｺﾞｼｯｸM-PRO" panose="020F0600000000000000" pitchFamily="50" charset="-128"/>
              <a:ea typeface="HG丸ｺﾞｼｯｸM-PRO" panose="020F0600000000000000" pitchFamily="50" charset="-128"/>
            </a:endParaRPr>
          </a:p>
          <a:p>
            <a:pPr marL="171450" indent="-171450">
              <a:buFont typeface="Wingdings" panose="05000000000000000000" pitchFamily="2" charset="2"/>
              <a:buChar char="n"/>
            </a:pPr>
            <a:r>
              <a:rPr lang="ja-JP" altLang="en-US" sz="1050" b="1" dirty="0">
                <a:latin typeface="HG丸ｺﾞｼｯｸM-PRO" panose="020F0600000000000000" pitchFamily="50" charset="-128"/>
                <a:ea typeface="HG丸ｺﾞｼｯｸM-PRO" panose="020F0600000000000000" pitchFamily="50" charset="-128"/>
              </a:rPr>
              <a:t>ゲームの前提</a:t>
            </a:r>
            <a:r>
              <a:rPr lang="ja-JP" altLang="en-US" sz="1050" dirty="0">
                <a:latin typeface="HG丸ｺﾞｼｯｸM-PRO" panose="020F0600000000000000" pitchFamily="50" charset="-128"/>
                <a:ea typeface="HG丸ｺﾞｼｯｸM-PRO" panose="020F0600000000000000" pitchFamily="50" charset="-128"/>
              </a:rPr>
              <a:t> </a:t>
            </a:r>
            <a:r>
              <a:rPr lang="en-US" altLang="ja-JP" sz="1050" b="1" dirty="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走行体初期位置は</a:t>
            </a:r>
            <a:r>
              <a:rPr lang="en-US" altLang="ja-JP" sz="1050" dirty="0">
                <a:latin typeface="HG丸ｺﾞｼｯｸM-PRO" panose="020F0600000000000000" pitchFamily="50" charset="-128"/>
                <a:ea typeface="HG丸ｺﾞｼｯｸM-PRO" panose="020F0600000000000000" pitchFamily="50" charset="-128"/>
              </a:rPr>
              <a:t>8</a:t>
            </a:r>
            <a:r>
              <a:rPr lang="ja-JP" altLang="en-US" sz="1050" dirty="0">
                <a:latin typeface="HG丸ｺﾞｼｯｸM-PRO" panose="020F0600000000000000" pitchFamily="50" charset="-128"/>
                <a:ea typeface="HG丸ｺﾞｼｯｸM-PRO" panose="020F0600000000000000" pitchFamily="50" charset="-128"/>
              </a:rPr>
              <a:t>番</a:t>
            </a:r>
            <a:r>
              <a:rPr lang="en-US" altLang="ja-JP" sz="1050" dirty="0">
                <a:latin typeface="HG丸ｺﾞｼｯｸM-PRO" panose="020F0600000000000000" pitchFamily="50" charset="-128"/>
                <a:ea typeface="HG丸ｺﾞｼｯｸM-PRO" panose="020F0600000000000000" pitchFamily="50" charset="-128"/>
              </a:rPr>
              <a:t> </a:t>
            </a:r>
          </a:p>
        </p:txBody>
      </p:sp>
      <p:sp>
        <p:nvSpPr>
          <p:cNvPr id="81" name="正方形/長方形 80"/>
          <p:cNvSpPr/>
          <p:nvPr/>
        </p:nvSpPr>
        <p:spPr>
          <a:xfrm>
            <a:off x="678730" y="15947"/>
            <a:ext cx="1249060" cy="523220"/>
          </a:xfrm>
          <a:prstGeom prst="rect">
            <a:avLst/>
          </a:prstGeom>
          <a:noFill/>
        </p:spPr>
        <p:txBody>
          <a:bodyPr wrap="none" lIns="91440" tIns="45720" rIns="91440" bIns="45720">
            <a:spAutoFit/>
          </a:bodyPr>
          <a:lstStyle/>
          <a:p>
            <a:pPr algn="ctr"/>
            <a:r>
              <a:rPr lang="en-US" altLang="ja-JP"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2.</a:t>
            </a:r>
            <a:r>
              <a:rPr lang="ja-JP" altLang="en-US"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分析</a:t>
            </a:r>
            <a:endParaRPr lang="ja-JP" altLang="en-US" sz="2800" b="1" cap="none" spc="0"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endParaRPr>
          </a:p>
        </p:txBody>
      </p:sp>
      <p:sp>
        <p:nvSpPr>
          <p:cNvPr id="8" name="正方形/長方形 7"/>
          <p:cNvSpPr/>
          <p:nvPr/>
        </p:nvSpPr>
        <p:spPr>
          <a:xfrm>
            <a:off x="4679056" y="616913"/>
            <a:ext cx="4026250" cy="835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5" name="テキスト ボックス 14"/>
          <p:cNvSpPr txBox="1"/>
          <p:nvPr/>
        </p:nvSpPr>
        <p:spPr>
          <a:xfrm>
            <a:off x="96253" y="796177"/>
            <a:ext cx="4371474" cy="253916"/>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ブロック並べの要素定義を行い、ゲーム攻略に必要な課題を列挙した。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2" name="テキスト ボックス 1"/>
          <p:cNvSpPr txBox="1"/>
          <p:nvPr/>
        </p:nvSpPr>
        <p:spPr>
          <a:xfrm>
            <a:off x="141215" y="4793668"/>
            <a:ext cx="4738090" cy="415498"/>
          </a:xfrm>
          <a:prstGeom prst="rect">
            <a:avLst/>
          </a:prstGeom>
          <a:noFill/>
        </p:spPr>
        <p:txBody>
          <a:bodyPr wrap="square" rtlCol="0">
            <a:spAutoFit/>
          </a:bodyPr>
          <a:lstStyle/>
          <a:p>
            <a:pPr marL="171450" indent="-171450">
              <a:buFont typeface="Wingdings" panose="05000000000000000000" pitchFamily="2" charset="2"/>
              <a:buChar char="n"/>
            </a:pPr>
            <a:r>
              <a:rPr kumimoji="1" lang="ja-JP" altLang="en-US" sz="1050" b="1" dirty="0">
                <a:latin typeface="HG丸ｺﾞｼｯｸM-PRO" panose="020F0600000000000000" pitchFamily="50" charset="-128"/>
                <a:ea typeface="HG丸ｺﾞｼｯｸM-PRO" panose="020F0600000000000000" pitchFamily="50" charset="-128"/>
              </a:rPr>
              <a:t>課題 </a:t>
            </a:r>
            <a:r>
              <a:rPr lang="en-US" altLang="ja-JP" sz="1050" b="1" dirty="0">
                <a:latin typeface="HG丸ｺﾞｼｯｸM-PRO" panose="020F0600000000000000" pitchFamily="50" charset="-128"/>
                <a:ea typeface="HG丸ｺﾞｼｯｸM-PRO" panose="020F0600000000000000" pitchFamily="50" charset="-128"/>
              </a:rPr>
              <a:t> … [</a:t>
            </a:r>
            <a:r>
              <a:rPr lang="en-US" altLang="ja-JP" sz="1050" dirty="0">
                <a:latin typeface="HG丸ｺﾞｼｯｸM-PRO" panose="020F0600000000000000" pitchFamily="50" charset="-128"/>
                <a:ea typeface="HG丸ｺﾞｼｯｸM-PRO" panose="020F0600000000000000" pitchFamily="50" charset="-128"/>
              </a:rPr>
              <a:t>1.4 </a:t>
            </a:r>
            <a:r>
              <a:rPr lang="ja-JP" altLang="en-US" sz="1050" dirty="0">
                <a:latin typeface="HG丸ｺﾞｼｯｸM-PRO" panose="020F0600000000000000" pitchFamily="50" charset="-128"/>
                <a:ea typeface="HG丸ｺﾞｼｯｸM-PRO" panose="020F0600000000000000" pitchFamily="50" charset="-128"/>
              </a:rPr>
              <a:t>仕様</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err="1">
                <a:latin typeface="HG丸ｺﾞｼｯｸM-PRO" panose="020F0600000000000000" pitchFamily="50" charset="-128"/>
                <a:ea typeface="HG丸ｺﾞｼｯｸM-PRO" panose="020F0600000000000000" pitchFamily="50" charset="-128"/>
              </a:rPr>
              <a:t>で抽</a:t>
            </a:r>
            <a:r>
              <a:rPr lang="ja-JP" altLang="en-US" sz="1050" dirty="0">
                <a:latin typeface="HG丸ｺﾞｼｯｸM-PRO" panose="020F0600000000000000" pitchFamily="50" charset="-128"/>
                <a:ea typeface="HG丸ｺﾞｼｯｸM-PRO" panose="020F0600000000000000" pitchFamily="50" charset="-128"/>
              </a:rPr>
              <a:t>出した仕様と、競技規約から作成した分析</a:t>
            </a:r>
            <a:endParaRPr lang="en-US" altLang="ja-JP" sz="1050" dirty="0">
              <a:latin typeface="HG丸ｺﾞｼｯｸM-PRO" panose="020F0600000000000000" pitchFamily="50" charset="-128"/>
              <a:ea typeface="HG丸ｺﾞｼｯｸM-PRO" panose="020F0600000000000000" pitchFamily="50" charset="-128"/>
            </a:endParaRPr>
          </a:p>
          <a:p>
            <a:r>
              <a:rPr lang="en-US" altLang="ja-JP" sz="1050" dirty="0">
                <a:latin typeface="HG丸ｺﾞｼｯｸM-PRO" panose="020F0600000000000000" pitchFamily="50" charset="-128"/>
                <a:ea typeface="HG丸ｺﾞｼｯｸM-PRO" panose="020F0600000000000000" pitchFamily="50" charset="-128"/>
              </a:rPr>
              <a:t>                </a:t>
            </a:r>
            <a:r>
              <a:rPr lang="ja-JP" altLang="en-US" sz="1050" dirty="0">
                <a:latin typeface="HG丸ｺﾞｼｯｸM-PRO" panose="020F0600000000000000" pitchFamily="50" charset="-128"/>
                <a:ea typeface="HG丸ｺﾞｼｯｸM-PRO" panose="020F0600000000000000" pitchFamily="50" charset="-128"/>
              </a:rPr>
              <a:t>クラス図（図</a:t>
            </a:r>
            <a:r>
              <a:rPr lang="en-US" altLang="ja-JP" sz="1050" dirty="0">
                <a:latin typeface="HG丸ｺﾞｼｯｸM-PRO" panose="020F0600000000000000" pitchFamily="50" charset="-128"/>
                <a:ea typeface="HG丸ｺﾞｼｯｸM-PRO" panose="020F0600000000000000" pitchFamily="50" charset="-128"/>
              </a:rPr>
              <a:t>2.1</a:t>
            </a:r>
            <a:r>
              <a:rPr lang="ja-JP" altLang="en-US" sz="1050" dirty="0">
                <a:latin typeface="HG丸ｺﾞｼｯｸM-PRO" panose="020F0600000000000000" pitchFamily="50" charset="-128"/>
                <a:ea typeface="HG丸ｺﾞｼｯｸM-PRO" panose="020F0600000000000000" pitchFamily="50" charset="-128"/>
              </a:rPr>
              <a:t>）から、課題は以下のようになった。</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4" name="正方形/長方形 3"/>
          <p:cNvSpPr/>
          <p:nvPr/>
        </p:nvSpPr>
        <p:spPr>
          <a:xfrm>
            <a:off x="102300" y="616913"/>
            <a:ext cx="4505173" cy="835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0" name="テキスト ボックス 9"/>
          <p:cNvSpPr txBox="1"/>
          <p:nvPr/>
        </p:nvSpPr>
        <p:spPr>
          <a:xfrm>
            <a:off x="8706591" y="805268"/>
            <a:ext cx="4178829" cy="415498"/>
          </a:xfrm>
          <a:prstGeom prst="rect">
            <a:avLst/>
          </a:prstGeom>
          <a:noFill/>
        </p:spPr>
        <p:txBody>
          <a:bodyPr wrap="square" rtlCol="0">
            <a:spAutoFit/>
          </a:bodyPr>
          <a:lstStyle/>
          <a:p>
            <a:r>
              <a:rPr lang="en-US" altLang="ja-JP" sz="1050" dirty="0">
                <a:latin typeface="HG丸ｺﾞｼｯｸM-PRO" panose="020F0600000000000000" pitchFamily="50" charset="-128"/>
                <a:ea typeface="HG丸ｺﾞｼｯｸM-PRO" panose="020F0600000000000000" pitchFamily="50" charset="-128"/>
              </a:rPr>
              <a:t>[2.2</a:t>
            </a:r>
            <a:r>
              <a:rPr lang="ja-JP" altLang="en-US" sz="1050" dirty="0">
                <a:latin typeface="HG丸ｺﾞｼｯｸM-PRO" panose="020F0600000000000000" pitchFamily="50" charset="-128"/>
                <a:ea typeface="HG丸ｺﾞｼｯｸM-PRO" panose="020F0600000000000000" pitchFamily="50" charset="-128"/>
              </a:rPr>
              <a:t>解決方針</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に基づいて、ゲーム攻略に必要な要素をクラス図（図</a:t>
            </a:r>
            <a:r>
              <a:rPr lang="en-US" altLang="ja-JP" sz="1050" dirty="0">
                <a:latin typeface="HG丸ｺﾞｼｯｸM-PRO" panose="020F0600000000000000" pitchFamily="50" charset="-128"/>
                <a:ea typeface="HG丸ｺﾞｼｯｸM-PRO" panose="020F0600000000000000" pitchFamily="50" charset="-128"/>
              </a:rPr>
              <a:t>2.3</a:t>
            </a:r>
            <a:r>
              <a:rPr lang="ja-JP" altLang="en-US" sz="1050" dirty="0">
                <a:latin typeface="HG丸ｺﾞｼｯｸM-PRO" panose="020F0600000000000000" pitchFamily="50" charset="-128"/>
                <a:ea typeface="HG丸ｺﾞｼｯｸM-PRO" panose="020F0600000000000000" pitchFamily="50" charset="-128"/>
              </a:rPr>
              <a:t>）に示す。また、クラス間のシーケンスを図</a:t>
            </a:r>
            <a:r>
              <a:rPr lang="en-US" altLang="ja-JP" sz="1050" dirty="0">
                <a:latin typeface="HG丸ｺﾞｼｯｸM-PRO" panose="020F0600000000000000" pitchFamily="50" charset="-128"/>
                <a:ea typeface="HG丸ｺﾞｼｯｸM-PRO" panose="020F0600000000000000" pitchFamily="50" charset="-128"/>
              </a:rPr>
              <a:t>2.4</a:t>
            </a:r>
            <a:r>
              <a:rPr lang="ja-JP" altLang="en-US" sz="1050" dirty="0">
                <a:latin typeface="HG丸ｺﾞｼｯｸM-PRO" panose="020F0600000000000000" pitchFamily="50" charset="-128"/>
                <a:ea typeface="HG丸ｺﾞｼｯｸM-PRO" panose="020F0600000000000000" pitchFamily="50" charset="-128"/>
              </a:rPr>
              <a:t>に示す。</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46" name="テキスト ボックス 45"/>
          <p:cNvSpPr txBox="1"/>
          <p:nvPr/>
        </p:nvSpPr>
        <p:spPr>
          <a:xfrm>
            <a:off x="9917672" y="4504980"/>
            <a:ext cx="1521570"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2.3 </a:t>
            </a:r>
            <a:r>
              <a:rPr lang="ja-JP" altLang="en-US" sz="800" dirty="0">
                <a:latin typeface="HG丸ｺﾞｼｯｸM-PRO" panose="020F0600000000000000" pitchFamily="50" charset="-128"/>
                <a:ea typeface="HG丸ｺﾞｼｯｸM-PRO" panose="020F0600000000000000" pitchFamily="50" charset="-128"/>
              </a:rPr>
              <a:t>分析クラス図（解法）</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1566074" y="4555322"/>
            <a:ext cx="1726755"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2.1 </a:t>
            </a:r>
            <a:r>
              <a:rPr lang="ja-JP" altLang="en-US" sz="800" dirty="0">
                <a:latin typeface="HG丸ｺﾞｼｯｸM-PRO" panose="020F0600000000000000" pitchFamily="50" charset="-128"/>
                <a:ea typeface="HG丸ｺﾞｼｯｸM-PRO" panose="020F0600000000000000" pitchFamily="50" charset="-128"/>
              </a:rPr>
              <a:t>分析クラス図（要素定義）</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70" name="正方形/長方形 69">
            <a:extLst>
              <a:ext uri="{FF2B5EF4-FFF2-40B4-BE49-F238E27FC236}">
                <a16:creationId xmlns:a16="http://schemas.microsoft.com/office/drawing/2014/main" id="{CEE242E5-2F92-4A72-9D2F-06C1A49E10CB}"/>
              </a:ext>
            </a:extLst>
          </p:cNvPr>
          <p:cNvSpPr/>
          <p:nvPr/>
        </p:nvSpPr>
        <p:spPr>
          <a:xfrm>
            <a:off x="113166" y="630373"/>
            <a:ext cx="1512000" cy="190284"/>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2.1</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ゲームの要素定義</a:t>
            </a:r>
          </a:p>
        </p:txBody>
      </p:sp>
      <p:sp>
        <p:nvSpPr>
          <p:cNvPr id="77" name="正方形/長方形 76">
            <a:extLst>
              <a:ext uri="{FF2B5EF4-FFF2-40B4-BE49-F238E27FC236}">
                <a16:creationId xmlns:a16="http://schemas.microsoft.com/office/drawing/2014/main" id="{644E2974-A374-42F2-8204-B628B2C956BF}"/>
              </a:ext>
            </a:extLst>
          </p:cNvPr>
          <p:cNvSpPr/>
          <p:nvPr/>
        </p:nvSpPr>
        <p:spPr>
          <a:xfrm>
            <a:off x="4677266" y="628119"/>
            <a:ext cx="1260839" cy="190284"/>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2.2</a:t>
            </a:r>
            <a:r>
              <a:rPr lang="ja-JP" altLang="en-US" sz="1050" b="1">
                <a:solidFill>
                  <a:schemeClr val="bg1"/>
                </a:solidFill>
                <a:latin typeface="HG丸ｺﾞｼｯｸM-PRO" panose="020F0600000000000000" pitchFamily="50" charset="-128"/>
                <a:ea typeface="HG丸ｺﾞｼｯｸM-PRO" panose="020F0600000000000000" pitchFamily="50" charset="-128"/>
              </a:rPr>
              <a:t>解決方針</a:t>
            </a:r>
            <a:endParaRPr lang="ja-JP" altLang="en-US" sz="105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78" name="正方形/長方形 77">
            <a:extLst>
              <a:ext uri="{FF2B5EF4-FFF2-40B4-BE49-F238E27FC236}">
                <a16:creationId xmlns:a16="http://schemas.microsoft.com/office/drawing/2014/main" id="{B66065C0-A0D3-44BE-9B66-5D002F3A94DC}"/>
              </a:ext>
            </a:extLst>
          </p:cNvPr>
          <p:cNvSpPr/>
          <p:nvPr/>
        </p:nvSpPr>
        <p:spPr>
          <a:xfrm>
            <a:off x="8759931" y="631280"/>
            <a:ext cx="1018894" cy="179503"/>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b="1" dirty="0">
                <a:solidFill>
                  <a:schemeClr val="bg1"/>
                </a:solidFill>
                <a:latin typeface="HG丸ｺﾞｼｯｸM-PRO" panose="020F0600000000000000" pitchFamily="50" charset="-128"/>
                <a:ea typeface="HG丸ｺﾞｼｯｸM-PRO" panose="020F0600000000000000" pitchFamily="50" charset="-128"/>
              </a:rPr>
              <a:t>2.3</a:t>
            </a:r>
            <a:r>
              <a:rPr lang="ja-JP" altLang="en-US" sz="1000" b="1" dirty="0">
                <a:solidFill>
                  <a:schemeClr val="bg1"/>
                </a:solidFill>
                <a:latin typeface="HG丸ｺﾞｼｯｸM-PRO" panose="020F0600000000000000" pitchFamily="50" charset="-128"/>
                <a:ea typeface="HG丸ｺﾞｼｯｸM-PRO" panose="020F0600000000000000" pitchFamily="50" charset="-128"/>
              </a:rPr>
              <a:t>解法</a:t>
            </a:r>
          </a:p>
        </p:txBody>
      </p:sp>
      <p:sp>
        <p:nvSpPr>
          <p:cNvPr id="12" name="正方形/長方形 11"/>
          <p:cNvSpPr/>
          <p:nvPr/>
        </p:nvSpPr>
        <p:spPr>
          <a:xfrm>
            <a:off x="8759793" y="630901"/>
            <a:ext cx="3964738" cy="833923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531010263"/>
              </p:ext>
            </p:extLst>
          </p:nvPr>
        </p:nvGraphicFramePr>
        <p:xfrm>
          <a:off x="248833" y="5358443"/>
          <a:ext cx="4218893" cy="3536428"/>
        </p:xfrm>
        <a:graphic>
          <a:graphicData uri="http://schemas.openxmlformats.org/drawingml/2006/table">
            <a:tbl>
              <a:tblPr firstRow="1" bandRow="1">
                <a:tableStyleId>{5C22544A-7EE6-4342-B048-85BDC9FD1C3A}</a:tableStyleId>
              </a:tblPr>
              <a:tblGrid>
                <a:gridCol w="799418">
                  <a:extLst>
                    <a:ext uri="{9D8B030D-6E8A-4147-A177-3AD203B41FA5}">
                      <a16:colId xmlns:a16="http://schemas.microsoft.com/office/drawing/2014/main" val="20000"/>
                    </a:ext>
                  </a:extLst>
                </a:gridCol>
                <a:gridCol w="2333625">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tblGrid>
              <a:tr h="223443">
                <a:tc>
                  <a:txBody>
                    <a:bodyPr/>
                    <a:lstStyle/>
                    <a:p>
                      <a:r>
                        <a:rPr kumimoji="1" lang="ja-JP" altLang="en-US" sz="800" b="0" dirty="0">
                          <a:solidFill>
                            <a:schemeClr val="tx1"/>
                          </a:solidFill>
                          <a:latin typeface="HG丸ｺﾞｼｯｸM-PRO" panose="020F0600000000000000" pitchFamily="50" charset="-128"/>
                          <a:ea typeface="HG丸ｺﾞｼｯｸM-PRO" panose="020F0600000000000000" pitchFamily="50" charset="-128"/>
                        </a:rPr>
                        <a:t>仕様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b="0" dirty="0">
                          <a:solidFill>
                            <a:schemeClr val="tx1"/>
                          </a:solidFill>
                          <a:latin typeface="HG丸ｺﾞｼｯｸM-PRO" panose="020F0600000000000000" pitchFamily="50" charset="-128"/>
                          <a:ea typeface="HG丸ｺﾞｼｯｸM-PRO" panose="020F0600000000000000" pitchFamily="50" charset="-128"/>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2448">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ja-JP" altLang="en-US" sz="800" dirty="0">
                          <a:latin typeface="HG丸ｺﾞｼｯｸM-PRO" panose="020F0600000000000000" pitchFamily="50" charset="-128"/>
                          <a:ea typeface="HG丸ｺﾞｼｯｸM-PRO" panose="020F0600000000000000" pitchFamily="50" charset="-128"/>
                        </a:rPr>
                        <a:t>ブロックを走行体に押し付けて回転する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押し付けて回転する具体的方法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[5.4</a:t>
                      </a:r>
                      <a:r>
                        <a:rPr kumimoji="1" lang="ja-JP" altLang="en-US"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回転方法</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a:t>
                      </a:r>
                      <a:endParaRPr kumimoji="1" lang="ja-JP" altLang="en-US" sz="80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23443">
                <a:tc rowSpan="3">
                  <a:txBody>
                    <a:bodyPr/>
                    <a:lstStyle/>
                    <a:p>
                      <a:r>
                        <a:rPr kumimoji="1" lang="ja-JP" altLang="en-US" sz="800" dirty="0">
                          <a:latin typeface="HG丸ｺﾞｼｯｸM-PRO" panose="020F0600000000000000" pitchFamily="50" charset="-128"/>
                          <a:ea typeface="HG丸ｺﾞｼｯｸM-PRO" panose="020F0600000000000000" pitchFamily="50" charset="-128"/>
                        </a:rPr>
                        <a:t>ブロック位置を把握する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初期位置コードの取得方法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1125">
                <a:tc vMerge="1">
                  <a:txBody>
                    <a:bodyPr/>
                    <a:lstStyle/>
                    <a:p>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初期位置コードからブロック位置の特定方法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[5.</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９</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ブロック位置の導出方法</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a:t>
                      </a:r>
                      <a:endParaRPr kumimoji="1" lang="ja-JP" altLang="en-US" sz="80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23443">
                <a:tc vMerge="1">
                  <a:txBody>
                    <a:bodyPr/>
                    <a:lstStyle/>
                    <a:p>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ブロック位置の更新方法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23443">
                <a:tc rowSpan="3">
                  <a:txBody>
                    <a:bodyPr/>
                    <a:lstStyle/>
                    <a:p>
                      <a:r>
                        <a:rPr kumimoji="1" lang="ja-JP" altLang="en-US" sz="800" dirty="0">
                          <a:latin typeface="HG丸ｺﾞｼｯｸM-PRO" panose="020F0600000000000000" pitchFamily="50" charset="-128"/>
                          <a:ea typeface="HG丸ｺﾞｼｯｸM-PRO" panose="020F0600000000000000" pitchFamily="50" charset="-128"/>
                        </a:rPr>
                        <a:t>目的のブロック置き場を決める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目的の運搬先にブロックがあった場合の対処法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23443">
                <a:tc vMerge="1">
                  <a:txBody>
                    <a:bodyPr/>
                    <a:lstStyle/>
                    <a:p>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ブロックの運搬先の決定方法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23443">
                <a:tc vMerge="1">
                  <a:txBody>
                    <a:bodyPr/>
                    <a:lstStyle/>
                    <a:p>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運ぶブロックの決定方法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23443">
                <a:tc rowSpan="2">
                  <a:txBody>
                    <a:bodyPr/>
                    <a:lstStyle/>
                    <a:p>
                      <a:r>
                        <a:rPr kumimoji="1" lang="ja-JP" altLang="en-US" sz="800" dirty="0">
                          <a:latin typeface="HG丸ｺﾞｼｯｸM-PRO" panose="020F0600000000000000" pitchFamily="50" charset="-128"/>
                          <a:ea typeface="HG丸ｺﾞｼｯｸM-PRO" panose="020F0600000000000000" pitchFamily="50" charset="-128"/>
                        </a:rPr>
                        <a:t>目的のブロック置き場までの経路を算出する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最短経路アルゴリズムの選択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23443">
                <a:tc vMerge="1">
                  <a:txBody>
                    <a:bodyPr/>
                    <a:lstStyle/>
                    <a:p>
                      <a:endParaRPr kumimoji="1" lang="ja-JP" altLang="en-US" sz="80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全体経路の決定（走行体がどこを走るか）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51125">
                <a:tc>
                  <a:txBody>
                    <a:bodyPr/>
                    <a:lstStyle/>
                    <a:p>
                      <a:r>
                        <a:rPr kumimoji="1" lang="ja-JP" altLang="en-US" sz="800" dirty="0">
                          <a:latin typeface="HG丸ｺﾞｼｯｸM-PRO" panose="020F0600000000000000" pitchFamily="50" charset="-128"/>
                          <a:ea typeface="HG丸ｺﾞｼｯｸM-PRO" panose="020F0600000000000000" pitchFamily="50" charset="-128"/>
                        </a:rPr>
                        <a:t>走行距離と回転角度の算出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latin typeface="HG丸ｺﾞｼｯｸM-PRO" panose="020F0600000000000000" pitchFamily="50" charset="-128"/>
                          <a:ea typeface="HG丸ｺﾞｼｯｸM-PRO" panose="020F0600000000000000" pitchFamily="50" charset="-128"/>
                        </a:rPr>
                        <a:t>走行距離と回転角度の算出方法</a:t>
                      </a:r>
                      <a:endParaRPr kumimoji="1" lang="ja-JP" altLang="en-US" sz="80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[5.1</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自己位置推定</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a:t>
                      </a:r>
                      <a:endParaRPr kumimoji="1" lang="ja-JP" altLang="en-US" sz="80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23443">
                <a:tc rowSpan="2">
                  <a:txBody>
                    <a:bodyPr/>
                    <a:lstStyle/>
                    <a:p>
                      <a:r>
                        <a:rPr kumimoji="1" lang="ja-JP" altLang="en-US" sz="800" dirty="0">
                          <a:latin typeface="HG丸ｺﾞｼｯｸM-PRO" panose="020F0600000000000000" pitchFamily="50" charset="-128"/>
                          <a:ea typeface="HG丸ｺﾞｼｯｸM-PRO" panose="020F0600000000000000" pitchFamily="50" charset="-128"/>
                        </a:rPr>
                        <a:t>色情報を取得し、正確に色を区別する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ブロックの色情報の取得方法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23443">
                <a:tc vMerge="1">
                  <a:txBody>
                    <a:bodyPr/>
                    <a:lstStyle/>
                    <a:p>
                      <a:endParaRPr kumimoji="1" lang="ja-JP" altLang="en-US" sz="80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ブロックの色の判別精度向上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[2.2</a:t>
                      </a:r>
                      <a:r>
                        <a:rPr kumimoji="1" lang="en-US" altLang="ja-JP" sz="800" baseline="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解決方針</a:t>
                      </a:r>
                      <a:r>
                        <a:rPr kumimoji="1" lang="en-US" altLang="ja-JP" sz="800" dirty="0">
                          <a:solidFill>
                            <a:schemeClr val="tx1"/>
                          </a:solidFill>
                          <a:latin typeface="HG丸ｺﾞｼｯｸM-PRO" panose="020F0600000000000000" pitchFamily="50" charset="-128"/>
                          <a:ea typeface="HG丸ｺﾞｼｯｸM-PRO" panose="020F0600000000000000" pitchFamily="50" charset="-128"/>
                        </a:rPr>
                        <a:t>] </a:t>
                      </a:r>
                      <a:r>
                        <a:rPr kumimoji="1" lang="ja-JP" altLang="en-US" sz="800" dirty="0">
                          <a:solidFill>
                            <a:schemeClr val="tx1"/>
                          </a:solidFill>
                          <a:latin typeface="HG丸ｺﾞｼｯｸM-PRO" panose="020F0600000000000000" pitchFamily="50" charset="-128"/>
                          <a:ea typeface="HG丸ｺﾞｼｯｸM-PRO" panose="020F0600000000000000" pitchFamily="50" charset="-128"/>
                        </a:rPr>
                        <a:t>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151" name="テキスト ボックス 150"/>
          <p:cNvSpPr txBox="1"/>
          <p:nvPr/>
        </p:nvSpPr>
        <p:spPr>
          <a:xfrm>
            <a:off x="6164841" y="8754690"/>
            <a:ext cx="1418978"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2.2 </a:t>
            </a:r>
            <a:r>
              <a:rPr lang="ja-JP" altLang="en-US" sz="800" dirty="0">
                <a:latin typeface="HG丸ｺﾞｼｯｸM-PRO" panose="020F0600000000000000" pitchFamily="50" charset="-128"/>
                <a:ea typeface="HG丸ｺﾞｼｯｸM-PRO" panose="020F0600000000000000" pitchFamily="50" charset="-128"/>
              </a:rPr>
              <a:t>ブロックの配置目標</a:t>
            </a:r>
            <a:endParaRPr kumimoji="1" lang="ja-JP" altLang="en-US" sz="800" dirty="0">
              <a:latin typeface="HG丸ｺﾞｼｯｸM-PRO" panose="020F0600000000000000" pitchFamily="50" charset="-128"/>
              <a:ea typeface="HG丸ｺﾞｼｯｸM-PRO" panose="020F0600000000000000" pitchFamily="50" charset="-128"/>
            </a:endParaRPr>
          </a:p>
        </p:txBody>
      </p:sp>
      <p:sp>
        <p:nvSpPr>
          <p:cNvPr id="92" name="テキスト ボックス 91"/>
          <p:cNvSpPr txBox="1"/>
          <p:nvPr/>
        </p:nvSpPr>
        <p:spPr>
          <a:xfrm>
            <a:off x="1887537" y="5161378"/>
            <a:ext cx="1008609"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2.1 </a:t>
            </a:r>
            <a:r>
              <a:rPr lang="ja-JP" altLang="en-US" sz="800" dirty="0">
                <a:latin typeface="HG丸ｺﾞｼｯｸM-PRO" panose="020F0600000000000000" pitchFamily="50" charset="-128"/>
                <a:ea typeface="HG丸ｺﾞｼｯｸM-PRO" panose="020F0600000000000000" pitchFamily="50" charset="-128"/>
              </a:rPr>
              <a:t>課題の抽出</a:t>
            </a:r>
            <a:endParaRPr kumimoji="1" lang="ja-JP" altLang="en-US" sz="800" dirty="0">
              <a:latin typeface="HG丸ｺﾞｼｯｸM-PRO" panose="020F0600000000000000" pitchFamily="50" charset="-128"/>
              <a:ea typeface="HG丸ｺﾞｼｯｸM-PRO" panose="020F0600000000000000"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132774870"/>
              </p:ext>
            </p:extLst>
          </p:nvPr>
        </p:nvGraphicFramePr>
        <p:xfrm>
          <a:off x="4785841" y="1357820"/>
          <a:ext cx="3846541" cy="6248400"/>
        </p:xfrm>
        <a:graphic>
          <a:graphicData uri="http://schemas.openxmlformats.org/drawingml/2006/table">
            <a:tbl>
              <a:tblPr firstRow="1" bandRow="1">
                <a:tableStyleId>{5C22544A-7EE6-4342-B048-85BDC9FD1C3A}</a:tableStyleId>
              </a:tblPr>
              <a:tblGrid>
                <a:gridCol w="1243484">
                  <a:extLst>
                    <a:ext uri="{9D8B030D-6E8A-4147-A177-3AD203B41FA5}">
                      <a16:colId xmlns:a16="http://schemas.microsoft.com/office/drawing/2014/main" val="20000"/>
                    </a:ext>
                  </a:extLst>
                </a:gridCol>
                <a:gridCol w="2603057">
                  <a:extLst>
                    <a:ext uri="{9D8B030D-6E8A-4147-A177-3AD203B41FA5}">
                      <a16:colId xmlns:a16="http://schemas.microsoft.com/office/drawing/2014/main" val="20001"/>
                    </a:ext>
                  </a:extLst>
                </a:gridCol>
              </a:tblGrid>
              <a:tr h="198682">
                <a:tc>
                  <a:txBody>
                    <a:bodyPr/>
                    <a:lstStyle/>
                    <a:p>
                      <a:r>
                        <a:rPr kumimoji="1" lang="ja-JP" altLang="en-US" sz="1000" b="0" dirty="0">
                          <a:solidFill>
                            <a:schemeClr val="tx1"/>
                          </a:solidFill>
                          <a:latin typeface="HG丸ｺﾞｼｯｸM-PRO" panose="020F0600000000000000" pitchFamily="50" charset="-128"/>
                          <a:ea typeface="HG丸ｺﾞｼｯｸM-PRO" panose="020F0600000000000000" pitchFamily="50" charset="-128"/>
                        </a:rPr>
                        <a:t>課題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b="0" dirty="0">
                          <a:solidFill>
                            <a:schemeClr val="tx1"/>
                          </a:solidFill>
                          <a:latin typeface="HG丸ｺﾞｼｯｸM-PRO" panose="020F0600000000000000" pitchFamily="50" charset="-128"/>
                          <a:ea typeface="HG丸ｺﾞｼｯｸM-PRO" panose="020F0600000000000000" pitchFamily="50" charset="-128"/>
                        </a:rPr>
                        <a:t>解決方針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7101">
                <a:tc>
                  <a:txBody>
                    <a:bodyPr/>
                    <a:lstStyle/>
                    <a:p>
                      <a:r>
                        <a:rPr lang="ja-JP" altLang="en-US" sz="1000" b="0" dirty="0">
                          <a:latin typeface="HG丸ｺﾞｼｯｸM-PRO" panose="020F0600000000000000" pitchFamily="50" charset="-128"/>
                          <a:ea typeface="HG丸ｺﾞｼｯｸM-PRO" panose="020F0600000000000000" pitchFamily="50" charset="-128"/>
                        </a:rPr>
                        <a:t>①初期位置コードの取得方法</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latin typeface="HG丸ｺﾞｼｯｸM-PRO" panose="020F0600000000000000" pitchFamily="50" charset="-128"/>
                          <a:ea typeface="HG丸ｺﾞｼｯｸM-PRO" panose="020F0600000000000000" pitchFamily="50" charset="-128"/>
                        </a:rPr>
                        <a:t>キャリブレーションタイム１分以内におさめるために、</a:t>
                      </a:r>
                      <a:r>
                        <a:rPr lang="en-US" altLang="ja-JP" sz="1000" b="0" dirty="0">
                          <a:latin typeface="HG丸ｺﾞｼｯｸM-PRO" panose="020F0600000000000000" pitchFamily="50" charset="-128"/>
                          <a:ea typeface="HG丸ｺﾞｼｯｸM-PRO" panose="020F0600000000000000" pitchFamily="50" charset="-128"/>
                        </a:rPr>
                        <a:t>PC</a:t>
                      </a:r>
                      <a:r>
                        <a:rPr lang="ja-JP" altLang="en-US" sz="1000" b="0" dirty="0">
                          <a:latin typeface="HG丸ｺﾞｼｯｸM-PRO" panose="020F0600000000000000" pitchFamily="50" charset="-128"/>
                          <a:ea typeface="HG丸ｺﾞｼｯｸM-PRO" panose="020F0600000000000000" pitchFamily="50" charset="-128"/>
                        </a:rPr>
                        <a:t>で入力して</a:t>
                      </a:r>
                      <a:r>
                        <a:rPr lang="en-US" altLang="ja-JP" sz="1000" b="0" dirty="0">
                          <a:latin typeface="HG丸ｺﾞｼｯｸM-PRO" panose="020F0600000000000000" pitchFamily="50" charset="-128"/>
                          <a:ea typeface="HG丸ｺﾞｼｯｸM-PRO" panose="020F0600000000000000" pitchFamily="50" charset="-128"/>
                        </a:rPr>
                        <a:t>Bluetooth</a:t>
                      </a:r>
                      <a:r>
                        <a:rPr lang="ja-JP" altLang="en-US" sz="1000" b="0" dirty="0">
                          <a:latin typeface="HG丸ｺﾞｼｯｸM-PRO" panose="020F0600000000000000" pitchFamily="50" charset="-128"/>
                          <a:ea typeface="HG丸ｺﾞｼｯｸM-PRO" panose="020F0600000000000000" pitchFamily="50" charset="-128"/>
                        </a:rPr>
                        <a:t>で通信をする方式を採用する。</a:t>
                      </a:r>
                      <a:endParaRPr kumimoji="1" lang="en-US" altLang="ja-JP"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7101">
                <a:tc>
                  <a:txBody>
                    <a:bodyPr/>
                    <a:lstStyle/>
                    <a:p>
                      <a:r>
                        <a:rPr lang="ja-JP" altLang="en-US" sz="1000" b="0" dirty="0">
                          <a:latin typeface="HG丸ｺﾞｼｯｸM-PRO" panose="020F0600000000000000" pitchFamily="50" charset="-128"/>
                          <a:ea typeface="HG丸ｺﾞｼｯｸM-PRO" panose="020F0600000000000000" pitchFamily="50" charset="-128"/>
                        </a:rPr>
                        <a:t>②ブロック位置の更新方法</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latin typeface="HG丸ｺﾞｼｯｸM-PRO" panose="020F0600000000000000" pitchFamily="50" charset="-128"/>
                          <a:ea typeface="HG丸ｺﾞｼｯｸM-PRO" panose="020F0600000000000000" pitchFamily="50" charset="-128"/>
                        </a:rPr>
                        <a:t>ブロック置き場情報のマップを作って、走行体がブロックの位置に着いたときとブロックを運び終えたときに更新する。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37101">
                <a:tc>
                  <a:txBody>
                    <a:bodyPr/>
                    <a:lstStyle/>
                    <a:p>
                      <a:r>
                        <a:rPr lang="ja-JP" altLang="en-US" sz="1000" b="0" dirty="0">
                          <a:latin typeface="HG丸ｺﾞｼｯｸM-PRO" panose="020F0600000000000000" pitchFamily="50" charset="-128"/>
                          <a:ea typeface="HG丸ｺﾞｼｯｸM-PRO" panose="020F0600000000000000" pitchFamily="50" charset="-128"/>
                        </a:rPr>
                        <a:t>③目的の運搬先にブロックがあった場合の対処法</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latin typeface="HG丸ｺﾞｼｯｸM-PRO" panose="020F0600000000000000" pitchFamily="50" charset="-128"/>
                          <a:ea typeface="HG丸ｺﾞｼｯｸM-PRO" panose="020F0600000000000000" pitchFamily="50" charset="-128"/>
                        </a:rPr>
                        <a:t>手数が増えるパターンを防ぐため、目的のブロック置き場の方をどかす。</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latin typeface="HG丸ｺﾞｼｯｸM-PRO" panose="020F0600000000000000" pitchFamily="50" charset="-128"/>
                          <a:ea typeface="HG丸ｺﾞｼｯｸM-PRO" panose="020F0600000000000000" pitchFamily="50" charset="-128"/>
                        </a:rPr>
                        <a:t>（</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[5.8 SWAP</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制御</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33148">
                <a:tc>
                  <a:txBody>
                    <a:bodyPr/>
                    <a:lstStyle/>
                    <a:p>
                      <a:r>
                        <a:rPr lang="ja-JP" altLang="en-US" sz="1000" b="0" dirty="0">
                          <a:latin typeface="HG丸ｺﾞｼｯｸM-PRO" panose="020F0600000000000000" pitchFamily="50" charset="-128"/>
                          <a:ea typeface="HG丸ｺﾞｼｯｸM-PRO" panose="020F0600000000000000" pitchFamily="50" charset="-128"/>
                        </a:rPr>
                        <a:t>④ブロックの運搬先の決定方法</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latin typeface="HG丸ｺﾞｼｯｸM-PRO" panose="020F0600000000000000" pitchFamily="50" charset="-128"/>
                          <a:ea typeface="HG丸ｺﾞｼｯｸM-PRO" panose="020F0600000000000000" pitchFamily="50" charset="-128"/>
                        </a:rPr>
                        <a:t>有効パワーブロックの判定基準が厳しいこと、移動成功時の加点が低いことから、パワーブロックは移動せず、カラーブロックを周りに並べる方法をとる（最高ボーナスタイム</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-28</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秒）。走行中の計算処理削減のため、図</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2.2</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のように、パワーブロックの初期位置によって、予めブロックの目標エリアを決定しておく。</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r>
                        <a:rPr lang="ja-JP" altLang="en-US" sz="1000" dirty="0">
                          <a:solidFill>
                            <a:schemeClr val="tx1"/>
                          </a:solidFill>
                          <a:latin typeface="HG丸ｺﾞｼｯｸM-PRO" panose="020F0600000000000000" pitchFamily="50" charset="-128"/>
                          <a:ea typeface="HG丸ｺﾞｼｯｸM-PRO" panose="020F0600000000000000" pitchFamily="50" charset="-128"/>
                        </a:rPr>
                        <a:t>表</a:t>
                      </a:r>
                      <a:r>
                        <a:rPr lang="en-US" altLang="ja-JP" sz="1000" dirty="0">
                          <a:solidFill>
                            <a:schemeClr val="tx1"/>
                          </a:solidFill>
                          <a:latin typeface="HG丸ｺﾞｼｯｸM-PRO" panose="020F0600000000000000" pitchFamily="50" charset="-128"/>
                          <a:ea typeface="HG丸ｺﾞｼｯｸM-PRO" panose="020F0600000000000000" pitchFamily="50" charset="-128"/>
                        </a:rPr>
                        <a:t>4.3</a:t>
                      </a:r>
                      <a:r>
                        <a:rPr lang="ja-JP" altLang="en-US" sz="1000" baseline="0" dirty="0">
                          <a:solidFill>
                            <a:schemeClr val="tx1"/>
                          </a:solidFill>
                          <a:latin typeface="HG丸ｺﾞｼｯｸM-PRO" panose="020F0600000000000000" pitchFamily="50" charset="-128"/>
                          <a:ea typeface="HG丸ｺﾞｼｯｸM-PRO" panose="020F0600000000000000" pitchFamily="50" charset="-128"/>
                        </a:rPr>
                        <a:t> </a:t>
                      </a:r>
                      <a:r>
                        <a:rPr lang="ja-JP" altLang="en-US" sz="1000" dirty="0">
                          <a:solidFill>
                            <a:schemeClr val="tx1"/>
                          </a:solidFill>
                          <a:latin typeface="HG丸ｺﾞｼｯｸM-PRO" panose="020F0600000000000000" pitchFamily="50" charset="-128"/>
                          <a:ea typeface="HG丸ｺﾞｼｯｸM-PRO" panose="020F0600000000000000" pitchFamily="50" charset="-128"/>
                        </a:rPr>
                        <a:t>目的のブロック置き場の決定方法</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37101">
                <a:tc>
                  <a:txBody>
                    <a:bodyPr/>
                    <a:lstStyle/>
                    <a:p>
                      <a:r>
                        <a:rPr lang="ja-JP" altLang="en-US" sz="1000" b="0" dirty="0">
                          <a:latin typeface="HG丸ｺﾞｼｯｸM-PRO" panose="020F0600000000000000" pitchFamily="50" charset="-128"/>
                          <a:ea typeface="HG丸ｺﾞｼｯｸM-PRO" panose="020F0600000000000000" pitchFamily="50" charset="-128"/>
                        </a:rPr>
                        <a:t>⑤運ぶブロックの決定方法</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latin typeface="HG丸ｺﾞｼｯｸM-PRO" panose="020F0600000000000000" pitchFamily="50" charset="-128"/>
                          <a:ea typeface="HG丸ｺﾞｼｯｸM-PRO" panose="020F0600000000000000" pitchFamily="50" charset="-128"/>
                        </a:rPr>
                        <a:t>SWAP</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制御の実施を極力避け、制限時間内にゲーム攻略を終了するために、目標エリアにあるブロックを第一優先にする。</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r>
                        <a:rPr lang="ja-JP" altLang="en-US" sz="1000" dirty="0">
                          <a:solidFill>
                            <a:schemeClr val="tx1"/>
                          </a:solidFill>
                          <a:latin typeface="HG丸ｺﾞｼｯｸM-PRO" panose="020F0600000000000000" pitchFamily="50" charset="-128"/>
                          <a:ea typeface="HG丸ｺﾞｼｯｸM-PRO" panose="020F0600000000000000" pitchFamily="50" charset="-128"/>
                        </a:rPr>
                        <a:t>表</a:t>
                      </a:r>
                      <a:r>
                        <a:rPr lang="en-US" altLang="ja-JP" sz="1000" dirty="0">
                          <a:solidFill>
                            <a:schemeClr val="tx1"/>
                          </a:solidFill>
                          <a:latin typeface="HG丸ｺﾞｼｯｸM-PRO" panose="020F0600000000000000" pitchFamily="50" charset="-128"/>
                          <a:ea typeface="HG丸ｺﾞｼｯｸM-PRO" panose="020F0600000000000000" pitchFamily="50" charset="-128"/>
                        </a:rPr>
                        <a:t>4.3</a:t>
                      </a:r>
                      <a:r>
                        <a:rPr lang="ja-JP" altLang="en-US" sz="1000" baseline="0" dirty="0">
                          <a:solidFill>
                            <a:schemeClr val="tx1"/>
                          </a:solidFill>
                          <a:latin typeface="HG丸ｺﾞｼｯｸM-PRO" panose="020F0600000000000000" pitchFamily="50" charset="-128"/>
                          <a:ea typeface="HG丸ｺﾞｼｯｸM-PRO" panose="020F0600000000000000" pitchFamily="50" charset="-128"/>
                        </a:rPr>
                        <a:t> </a:t>
                      </a:r>
                      <a:r>
                        <a:rPr lang="ja-JP" altLang="en-US" sz="1000" dirty="0">
                          <a:solidFill>
                            <a:schemeClr val="tx1"/>
                          </a:solidFill>
                          <a:latin typeface="HG丸ｺﾞｼｯｸM-PRO" panose="020F0600000000000000" pitchFamily="50" charset="-128"/>
                          <a:ea typeface="HG丸ｺﾞｼｯｸM-PRO" panose="020F0600000000000000" pitchFamily="50" charset="-128"/>
                        </a:rPr>
                        <a:t>目的のブロック置き場の決定方法</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37101">
                <a:tc>
                  <a:txBody>
                    <a:bodyPr/>
                    <a:lstStyle/>
                    <a:p>
                      <a:r>
                        <a:rPr lang="ja-JP" altLang="en-US" sz="1000" b="0" dirty="0">
                          <a:latin typeface="HG丸ｺﾞｼｯｸM-PRO" panose="020F0600000000000000" pitchFamily="50" charset="-128"/>
                          <a:ea typeface="HG丸ｺﾞｼｯｸM-PRO" panose="020F0600000000000000" pitchFamily="50" charset="-128"/>
                        </a:rPr>
                        <a:t>⑥最短経路アルゴリズムの選択</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00" b="0" dirty="0">
                          <a:solidFill>
                            <a:schemeClr val="tx1"/>
                          </a:solidFill>
                          <a:latin typeface="HG丸ｺﾞｼｯｸM-PRO" panose="020F0600000000000000" pitchFamily="50" charset="-128"/>
                          <a:ea typeface="HG丸ｺﾞｼｯｸM-PRO" panose="020F0600000000000000" pitchFamily="50" charset="-128"/>
                        </a:rPr>
                        <a:t>状況によって計算時間が変わらないこと、アルゴリズムが簡素なためダイクストラ法を採用する。（</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[5.3 </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ダイクストラ法</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22075">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ja-JP" altLang="en-US" sz="1000" b="0" dirty="0">
                          <a:solidFill>
                            <a:schemeClr val="tx1"/>
                          </a:solidFill>
                          <a:latin typeface="HG丸ｺﾞｼｯｸM-PRO" panose="020F0600000000000000" pitchFamily="50" charset="-128"/>
                          <a:ea typeface="HG丸ｺﾞｼｯｸM-PRO" panose="020F0600000000000000" pitchFamily="50" charset="-128"/>
                        </a:rPr>
                        <a:t>⑦全体</a:t>
                      </a:r>
                      <a:r>
                        <a:rPr lang="ja-JP" altLang="en-US" sz="1000" b="0" dirty="0">
                          <a:latin typeface="HG丸ｺﾞｼｯｸM-PRO" panose="020F0600000000000000" pitchFamily="50" charset="-128"/>
                          <a:ea typeface="HG丸ｺﾞｼｯｸM-PRO" panose="020F0600000000000000" pitchFamily="50" charset="-128"/>
                        </a:rPr>
                        <a:t>経路の決定（走行体がどこを走るか）</a:t>
                      </a:r>
                      <a:endParaRPr lang="en-US" altLang="ja-JP"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00" b="0" dirty="0">
                          <a:solidFill>
                            <a:schemeClr val="tx1"/>
                          </a:solidFill>
                          <a:latin typeface="HG丸ｺﾞｼｯｸM-PRO" panose="020F0600000000000000" pitchFamily="50" charset="-128"/>
                          <a:ea typeface="HG丸ｺﾞｼｯｸM-PRO" panose="020F0600000000000000" pitchFamily="50" charset="-128"/>
                        </a:rPr>
                        <a:t>全体経路は図</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2.2</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に示すカラーブロック間の黒ラインである。確実な走行と計算処理削減のため、黒ラインがないところは経路とせず、ライントレースを用いて走行する。</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8066">
                <a:tc>
                  <a:txBody>
                    <a:bodyPr/>
                    <a:lstStyle/>
                    <a:p>
                      <a:r>
                        <a:rPr lang="ja-JP" altLang="en-US" sz="1000" b="0" dirty="0">
                          <a:latin typeface="HG丸ｺﾞｼｯｸM-PRO" panose="020F0600000000000000" pitchFamily="50" charset="-128"/>
                          <a:ea typeface="HG丸ｺﾞｼｯｸM-PRO" panose="020F0600000000000000" pitchFamily="50" charset="-128"/>
                        </a:rPr>
                        <a:t>⑧ブロックの色情報の取得方法 </a:t>
                      </a:r>
                      <a:endParaRPr kumimoji="1" lang="ja-JP" altLang="en-US" sz="1000" b="0" dirty="0">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00" b="0" dirty="0">
                          <a:solidFill>
                            <a:schemeClr val="tx1"/>
                          </a:solidFill>
                          <a:latin typeface="HG丸ｺﾞｼｯｸM-PRO" panose="020F0600000000000000" pitchFamily="50" charset="-128"/>
                          <a:ea typeface="HG丸ｺﾞｼｯｸM-PRO" panose="020F0600000000000000" pitchFamily="50" charset="-128"/>
                        </a:rPr>
                        <a:t>ウェブカメラは光の外乱が多く、色を誤検知しやすいため、カラーセンサを採用する。</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17892">
                <a:tc>
                  <a:txBody>
                    <a:bodyPr/>
                    <a:lstStyle/>
                    <a:p>
                      <a:r>
                        <a:rPr lang="ja-JP" altLang="en-US" sz="1000" b="0" dirty="0">
                          <a:latin typeface="HG丸ｺﾞｼｯｸM-PRO" panose="020F0600000000000000" pitchFamily="50" charset="-128"/>
                          <a:ea typeface="HG丸ｺﾞｼｯｸM-PRO" panose="020F0600000000000000" pitchFamily="50" charset="-128"/>
                        </a:rPr>
                        <a:t>⑨</a:t>
                      </a:r>
                      <a:r>
                        <a:rPr kumimoji="1" lang="ja-JP" altLang="en-US" sz="1000" dirty="0">
                          <a:solidFill>
                            <a:schemeClr val="tx1"/>
                          </a:solidFill>
                          <a:latin typeface="HG丸ｺﾞｼｯｸM-PRO" panose="020F0600000000000000" pitchFamily="50" charset="-128"/>
                          <a:ea typeface="HG丸ｺﾞｼｯｸM-PRO" panose="020F0600000000000000" pitchFamily="50" charset="-128"/>
                        </a:rPr>
                        <a:t>ブロックの色の判別精度向上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000" b="0" dirty="0">
                          <a:solidFill>
                            <a:schemeClr val="tx1"/>
                          </a:solidFill>
                          <a:latin typeface="HG丸ｺﾞｼｯｸM-PRO" panose="020F0600000000000000" pitchFamily="50" charset="-128"/>
                          <a:ea typeface="HG丸ｺﾞｼｯｸM-PRO" panose="020F0600000000000000" pitchFamily="50" charset="-128"/>
                        </a:rPr>
                        <a:t>過去の大会の結果から効果があることを確認しているため</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HSV</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を採用する。</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p>
                      <a:r>
                        <a:rPr lang="ja-JP" altLang="en-US" sz="1000" b="0" dirty="0">
                          <a:solidFill>
                            <a:schemeClr val="tx1"/>
                          </a:solidFill>
                          <a:latin typeface="HG丸ｺﾞｼｯｸM-PRO" panose="020F0600000000000000" pitchFamily="50" charset="-128"/>
                          <a:ea typeface="HG丸ｺﾞｼｯｸM-PRO" panose="020F0600000000000000" pitchFamily="50" charset="-128"/>
                        </a:rPr>
                        <a:t>（</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[5.2 </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色彩制御</a:t>
                      </a:r>
                      <a:r>
                        <a:rPr lang="en-US" altLang="ja-JP" sz="1000" b="0" dirty="0">
                          <a:solidFill>
                            <a:schemeClr val="tx1"/>
                          </a:solidFill>
                          <a:latin typeface="HG丸ｺﾞｼｯｸM-PRO" panose="020F0600000000000000" pitchFamily="50" charset="-128"/>
                          <a:ea typeface="HG丸ｺﾞｼｯｸM-PRO" panose="020F0600000000000000" pitchFamily="50" charset="-128"/>
                        </a:rPr>
                        <a:t>]</a:t>
                      </a:r>
                      <a:r>
                        <a:rPr lang="ja-JP" altLang="en-US" sz="1000" b="0" dirty="0">
                          <a:solidFill>
                            <a:schemeClr val="tx1"/>
                          </a:solidFill>
                          <a:latin typeface="HG丸ｺﾞｼｯｸM-PRO" panose="020F0600000000000000" pitchFamily="50" charset="-128"/>
                          <a:ea typeface="HG丸ｺﾞｼｯｸM-PRO" panose="020F0600000000000000" pitchFamily="50" charset="-128"/>
                        </a:rPr>
                        <a:t>）</a:t>
                      </a:r>
                      <a:endParaRPr lang="en-US" altLang="ja-JP" sz="1000" b="0" dirty="0">
                        <a:solidFill>
                          <a:schemeClr val="tx1"/>
                        </a:solidFill>
                        <a:latin typeface="HG丸ｺﾞｼｯｸM-PRO" panose="020F0600000000000000" pitchFamily="50" charset="-128"/>
                        <a:ea typeface="HG丸ｺﾞｼｯｸM-PRO" panose="020F0600000000000000"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73" name="テキスト ボックス 72"/>
          <p:cNvSpPr txBox="1"/>
          <p:nvPr/>
        </p:nvSpPr>
        <p:spPr>
          <a:xfrm>
            <a:off x="4743494" y="817193"/>
            <a:ext cx="4080815" cy="415498"/>
          </a:xfrm>
          <a:prstGeom prst="rect">
            <a:avLst/>
          </a:prstGeom>
          <a:noFill/>
        </p:spPr>
        <p:txBody>
          <a:bodyPr wrap="square" rtlCol="0">
            <a:spAutoFit/>
          </a:bodyPr>
          <a:lstStyle/>
          <a:p>
            <a:r>
              <a:rPr lang="en-US" altLang="ja-JP" sz="1050" dirty="0">
                <a:latin typeface="HG丸ｺﾞｼｯｸM-PRO" panose="020F0600000000000000" pitchFamily="50" charset="-128"/>
                <a:ea typeface="HG丸ｺﾞｼｯｸM-PRO" panose="020F0600000000000000" pitchFamily="50" charset="-128"/>
              </a:rPr>
              <a:t>[2.1 </a:t>
            </a:r>
            <a:r>
              <a:rPr lang="ja-JP" altLang="en-US" sz="1050" dirty="0">
                <a:latin typeface="HG丸ｺﾞｼｯｸM-PRO" panose="020F0600000000000000" pitchFamily="50" charset="-128"/>
                <a:ea typeface="HG丸ｺﾞｼｯｸM-PRO" panose="020F0600000000000000" pitchFamily="50" charset="-128"/>
              </a:rPr>
              <a:t>ゲームの要素定義</a:t>
            </a:r>
            <a:r>
              <a:rPr lang="en-US" altLang="ja-JP" sz="1050" dirty="0">
                <a:latin typeface="HG丸ｺﾞｼｯｸM-PRO" panose="020F0600000000000000" pitchFamily="50" charset="-128"/>
                <a:ea typeface="HG丸ｺﾞｼｯｸM-PRO" panose="020F0600000000000000" pitchFamily="50" charset="-128"/>
              </a:rPr>
              <a:t>]</a:t>
            </a:r>
            <a:r>
              <a:rPr lang="ja-JP" altLang="en-US" sz="1050" dirty="0">
                <a:latin typeface="HG丸ｺﾞｼｯｸM-PRO" panose="020F0600000000000000" pitchFamily="50" charset="-128"/>
                <a:ea typeface="HG丸ｺﾞｼｯｸM-PRO" panose="020F0600000000000000" pitchFamily="50" charset="-128"/>
              </a:rPr>
              <a:t>から抽出した課題の解決方針を検討</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した。解決方針を表</a:t>
            </a:r>
            <a:r>
              <a:rPr lang="en-US" altLang="ja-JP" sz="1050" dirty="0">
                <a:latin typeface="HG丸ｺﾞｼｯｸM-PRO" panose="020F0600000000000000" pitchFamily="50" charset="-128"/>
                <a:ea typeface="HG丸ｺﾞｼｯｸM-PRO" panose="020F0600000000000000" pitchFamily="50" charset="-128"/>
              </a:rPr>
              <a:t>2.</a:t>
            </a:r>
            <a:r>
              <a:rPr lang="ja-JP" altLang="en-US" sz="1050" dirty="0">
                <a:latin typeface="HG丸ｺﾞｼｯｸM-PRO" panose="020F0600000000000000" pitchFamily="50" charset="-128"/>
                <a:ea typeface="HG丸ｺﾞｼｯｸM-PRO" panose="020F0600000000000000" pitchFamily="50" charset="-128"/>
              </a:rPr>
              <a:t>２に示す。</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74" name="テキスト ボックス 73"/>
          <p:cNvSpPr txBox="1"/>
          <p:nvPr/>
        </p:nvSpPr>
        <p:spPr>
          <a:xfrm>
            <a:off x="6084273" y="1153495"/>
            <a:ext cx="906017" cy="215444"/>
          </a:xfrm>
          <a:prstGeom prst="rect">
            <a:avLst/>
          </a:prstGeom>
          <a:noFill/>
        </p:spPr>
        <p:txBody>
          <a:bodyPr wrap="none" rtlCol="0">
            <a:spAutoFit/>
          </a:bodyPr>
          <a:lstStyle/>
          <a:p>
            <a:r>
              <a:rPr lang="ja-JP" altLang="en-US" sz="800" dirty="0">
                <a:latin typeface="HG丸ｺﾞｼｯｸM-PRO" panose="020F0600000000000000" pitchFamily="50" charset="-128"/>
                <a:ea typeface="HG丸ｺﾞｼｯｸM-PRO" panose="020F0600000000000000" pitchFamily="50" charset="-128"/>
              </a:rPr>
              <a:t>表</a:t>
            </a:r>
            <a:r>
              <a:rPr lang="en-US" altLang="ja-JP" sz="800" dirty="0">
                <a:latin typeface="HG丸ｺﾞｼｯｸM-PRO" panose="020F0600000000000000" pitchFamily="50" charset="-128"/>
                <a:ea typeface="HG丸ｺﾞｼｯｸM-PRO" panose="020F0600000000000000" pitchFamily="50" charset="-128"/>
              </a:rPr>
              <a:t>2.2 </a:t>
            </a:r>
            <a:r>
              <a:rPr lang="ja-JP" altLang="en-US" sz="800" dirty="0">
                <a:latin typeface="HG丸ｺﾞｼｯｸM-PRO" panose="020F0600000000000000" pitchFamily="50" charset="-128"/>
                <a:ea typeface="HG丸ｺﾞｼｯｸM-PRO" panose="020F0600000000000000" pitchFamily="50" charset="-128"/>
              </a:rPr>
              <a:t>解決方針</a:t>
            </a:r>
            <a:endParaRPr kumimoji="1" lang="ja-JP" altLang="en-US" sz="800" dirty="0">
              <a:latin typeface="HG丸ｺﾞｼｯｸM-PRO" panose="020F0600000000000000" pitchFamily="50" charset="-128"/>
              <a:ea typeface="HG丸ｺﾞｼｯｸM-PRO" panose="020F0600000000000000" pitchFamily="50" charset="-128"/>
            </a:endParaRPr>
          </a:p>
        </p:txBody>
      </p:sp>
      <p:pic>
        <p:nvPicPr>
          <p:cNvPr id="6" name="図 5"/>
          <p:cNvPicPr>
            <a:picLocks noChangeAspect="1"/>
          </p:cNvPicPr>
          <p:nvPr/>
        </p:nvPicPr>
        <p:blipFill>
          <a:blip r:embed="rId4"/>
          <a:stretch>
            <a:fillRect/>
          </a:stretch>
        </p:blipFill>
        <p:spPr>
          <a:xfrm>
            <a:off x="511888" y="1354843"/>
            <a:ext cx="3911407" cy="3289548"/>
          </a:xfrm>
          <a:prstGeom prst="rect">
            <a:avLst/>
          </a:prstGeom>
        </p:spPr>
      </p:pic>
      <p:pic>
        <p:nvPicPr>
          <p:cNvPr id="11" name="図 10"/>
          <p:cNvPicPr>
            <a:picLocks noChangeAspect="1"/>
          </p:cNvPicPr>
          <p:nvPr/>
        </p:nvPicPr>
        <p:blipFill>
          <a:blip r:embed="rId5"/>
          <a:stretch>
            <a:fillRect/>
          </a:stretch>
        </p:blipFill>
        <p:spPr>
          <a:xfrm>
            <a:off x="9054693" y="1173016"/>
            <a:ext cx="3615351" cy="3400285"/>
          </a:xfrm>
          <a:prstGeom prst="rect">
            <a:avLst/>
          </a:prstGeom>
        </p:spPr>
      </p:pic>
      <p:pic>
        <p:nvPicPr>
          <p:cNvPr id="13" name="図 12">
            <a:extLst>
              <a:ext uri="{FF2B5EF4-FFF2-40B4-BE49-F238E27FC236}">
                <a16:creationId xmlns:a16="http://schemas.microsoft.com/office/drawing/2014/main" id="{CA7BFFA2-9ADD-477F-B7E7-1E0BE03741D4}"/>
              </a:ext>
            </a:extLst>
          </p:cNvPr>
          <p:cNvPicPr>
            <a:picLocks noChangeAspect="1"/>
          </p:cNvPicPr>
          <p:nvPr/>
        </p:nvPicPr>
        <p:blipFill>
          <a:blip r:embed="rId6"/>
          <a:stretch>
            <a:fillRect/>
          </a:stretch>
        </p:blipFill>
        <p:spPr>
          <a:xfrm>
            <a:off x="8979896" y="4821543"/>
            <a:ext cx="3397121" cy="3883239"/>
          </a:xfrm>
          <a:prstGeom prst="rect">
            <a:avLst/>
          </a:prstGeom>
        </p:spPr>
      </p:pic>
    </p:spTree>
    <p:extLst>
      <p:ext uri="{BB962C8B-B14F-4D97-AF65-F5344CB8AC3E}">
        <p14:creationId xmlns:p14="http://schemas.microsoft.com/office/powerpoint/2010/main" val="109136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直線コネクタ 84">
            <a:extLst>
              <a:ext uri="{FF2B5EF4-FFF2-40B4-BE49-F238E27FC236}">
                <a16:creationId xmlns:a16="http://schemas.microsoft.com/office/drawing/2014/main" id="{FD8F2489-656B-4AA7-9400-792C30334C99}"/>
              </a:ext>
            </a:extLst>
          </p:cNvPr>
          <p:cNvCxnSpPr>
            <a:cxnSpLocks/>
            <a:endCxn id="68" idx="1"/>
          </p:cNvCxnSpPr>
          <p:nvPr/>
        </p:nvCxnSpPr>
        <p:spPr>
          <a:xfrm flipV="1">
            <a:off x="8398108" y="4644777"/>
            <a:ext cx="844952" cy="685476"/>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8A8B033-A4B5-484F-AE54-D16DBD8C1F2C}"/>
              </a:ext>
            </a:extLst>
          </p:cNvPr>
          <p:cNvCxnSpPr>
            <a:cxnSpLocks/>
            <a:stCxn id="67" idx="0"/>
          </p:cNvCxnSpPr>
          <p:nvPr/>
        </p:nvCxnSpPr>
        <p:spPr>
          <a:xfrm flipH="1" flipV="1">
            <a:off x="10119360" y="7447280"/>
            <a:ext cx="316589" cy="191865"/>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ADD20A19-4888-42CB-88C9-696C4F8D5E21}"/>
              </a:ext>
            </a:extLst>
          </p:cNvPr>
          <p:cNvCxnSpPr>
            <a:cxnSpLocks/>
            <a:endCxn id="69" idx="0"/>
          </p:cNvCxnSpPr>
          <p:nvPr/>
        </p:nvCxnSpPr>
        <p:spPr>
          <a:xfrm flipH="1">
            <a:off x="909637" y="5156652"/>
            <a:ext cx="1198563" cy="992968"/>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09CB1B-A6F5-49A4-926F-16E2B210DA62}"/>
              </a:ext>
            </a:extLst>
          </p:cNvPr>
          <p:cNvCxnSpPr>
            <a:cxnSpLocks/>
          </p:cNvCxnSpPr>
          <p:nvPr/>
        </p:nvCxnSpPr>
        <p:spPr>
          <a:xfrm flipH="1">
            <a:off x="10812780" y="1376726"/>
            <a:ext cx="457200" cy="292886"/>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17" name="角丸四角形 16">
            <a:extLst>
              <a:ext uri="{FF2B5EF4-FFF2-40B4-BE49-F238E27FC236}">
                <a16:creationId xmlns:a16="http://schemas.microsoft.com/office/drawing/2014/main" id="{47EDEC36-B431-554C-963B-0849A0FF186C}"/>
              </a:ext>
            </a:extLst>
          </p:cNvPr>
          <p:cNvSpPr/>
          <p:nvPr/>
        </p:nvSpPr>
        <p:spPr>
          <a:xfrm>
            <a:off x="255309" y="1417615"/>
            <a:ext cx="778361" cy="32478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a:solidFill>
                  <a:schemeClr val="tx1"/>
                </a:solidFill>
                <a:latin typeface="HG丸ｺﾞｼｯｸM-PRO" panose="020F0600000000000000" pitchFamily="50" charset="-128"/>
                <a:ea typeface="HG丸ｺﾞｼｯｸM-PRO" panose="020F0600000000000000" pitchFamily="50" charset="-128"/>
              </a:rPr>
              <a:t>設計思想</a:t>
            </a:r>
            <a:endParaRPr kumimoji="1"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sp>
        <p:nvSpPr>
          <p:cNvPr id="20" name="正方形/長方形 19"/>
          <p:cNvSpPr/>
          <p:nvPr/>
        </p:nvSpPr>
        <p:spPr>
          <a:xfrm>
            <a:off x="510650" y="15947"/>
            <a:ext cx="2691764" cy="523220"/>
          </a:xfrm>
          <a:prstGeom prst="rect">
            <a:avLst/>
          </a:prstGeom>
          <a:noFill/>
        </p:spPr>
        <p:txBody>
          <a:bodyPr wrap="none" lIns="91440" tIns="45720" rIns="91440" bIns="45720">
            <a:spAutoFit/>
          </a:bodyPr>
          <a:lstStyle/>
          <a:p>
            <a:pPr algn="ctr"/>
            <a:r>
              <a:rPr lang="en-US" altLang="ja-JP"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3.</a:t>
            </a:r>
            <a:r>
              <a:rPr lang="ja-JP" altLang="en-US"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設計（構造）</a:t>
            </a:r>
            <a:endParaRPr lang="ja-JP" altLang="en-US" sz="2800" b="1" cap="none" spc="0"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endParaRPr>
          </a:p>
        </p:txBody>
      </p:sp>
      <p:sp>
        <p:nvSpPr>
          <p:cNvPr id="11" name="正方形/長方形 10"/>
          <p:cNvSpPr/>
          <p:nvPr/>
        </p:nvSpPr>
        <p:spPr>
          <a:xfrm>
            <a:off x="76210" y="3369575"/>
            <a:ext cx="12632130" cy="56379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76209" y="614883"/>
            <a:ext cx="5450831" cy="2694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77550899-78FE-0B4F-A798-E794CDC5A926}"/>
              </a:ext>
            </a:extLst>
          </p:cNvPr>
          <p:cNvSpPr txBox="1"/>
          <p:nvPr/>
        </p:nvSpPr>
        <p:spPr>
          <a:xfrm>
            <a:off x="186729" y="880689"/>
            <a:ext cx="5139651" cy="415498"/>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rPr>
              <a:t>　クラス設計を分かりやすくする為、図</a:t>
            </a:r>
            <a:r>
              <a:rPr kumimoji="1" lang="en-US" altLang="ja-JP" sz="1050" dirty="0">
                <a:latin typeface="HG丸ｺﾞｼｯｸM-PRO" panose="020F0600000000000000" pitchFamily="50" charset="-128"/>
                <a:ea typeface="HG丸ｺﾞｼｯｸM-PRO" panose="020F0600000000000000" pitchFamily="50" charset="-128"/>
              </a:rPr>
              <a:t>3.1</a:t>
            </a:r>
            <a:r>
              <a:rPr kumimoji="1" lang="ja-JP" altLang="en-US" sz="1050" dirty="0">
                <a:latin typeface="HG丸ｺﾞｼｯｸM-PRO" panose="020F0600000000000000" pitchFamily="50" charset="-128"/>
                <a:ea typeface="HG丸ｺﾞｼｯｸM-PRO" panose="020F0600000000000000" pitchFamily="50" charset="-128"/>
              </a:rPr>
              <a:t>の</a:t>
            </a:r>
            <a:r>
              <a:rPr lang="ja-JP" altLang="en-US" sz="1050" dirty="0">
                <a:latin typeface="HG丸ｺﾞｼｯｸM-PRO" panose="020F0600000000000000" pitchFamily="50" charset="-128"/>
                <a:ea typeface="HG丸ｺﾞｼｯｸM-PRO" panose="020F0600000000000000" pitchFamily="50" charset="-128"/>
              </a:rPr>
              <a:t>パッケージ図の流れでクラス図を表現する。また、</a:t>
            </a:r>
            <a:r>
              <a:rPr kumimoji="1" lang="ja-JP" altLang="en-US" sz="1050" dirty="0">
                <a:latin typeface="HG丸ｺﾞｼｯｸM-PRO" panose="020F0600000000000000" pitchFamily="50" charset="-128"/>
                <a:ea typeface="HG丸ｺﾞｼｯｸM-PRO" panose="020F0600000000000000" pitchFamily="50" charset="-128"/>
              </a:rPr>
              <a:t>今回の設計においての設計思想について下に記す。</a:t>
            </a:r>
          </a:p>
        </p:txBody>
      </p:sp>
      <p:sp>
        <p:nvSpPr>
          <p:cNvPr id="19" name="テキスト ボックス 460">
            <a:extLst>
              <a:ext uri="{FF2B5EF4-FFF2-40B4-BE49-F238E27FC236}">
                <a16:creationId xmlns:a16="http://schemas.microsoft.com/office/drawing/2014/main" id="{30AF34BE-2A0C-BB48-84A7-BBD535209941}"/>
              </a:ext>
            </a:extLst>
          </p:cNvPr>
          <p:cNvSpPr txBox="1"/>
          <p:nvPr/>
        </p:nvSpPr>
        <p:spPr>
          <a:xfrm>
            <a:off x="3298088" y="2972959"/>
            <a:ext cx="1306859" cy="215444"/>
          </a:xfrm>
          <a:prstGeom prst="rect">
            <a:avLst/>
          </a:prstGeom>
          <a:noFill/>
        </p:spPr>
        <p:txBody>
          <a:bodyPr wrap="squar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3.1</a:t>
            </a:r>
            <a:r>
              <a:rPr lang="ja-JP" altLang="en-US" sz="800" dirty="0">
                <a:latin typeface="HG丸ｺﾞｼｯｸM-PRO" panose="020F0600000000000000" pitchFamily="50" charset="-128"/>
                <a:ea typeface="HG丸ｺﾞｼｯｸM-PRO" panose="020F0600000000000000" pitchFamily="50" charset="-128"/>
              </a:rPr>
              <a:t> パッケージ構造</a:t>
            </a:r>
            <a:endParaRPr lang="en-US" altLang="ja-JP" sz="800" dirty="0">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7F28653F-EB7F-CA40-9F49-C407B37B4A1F}"/>
              </a:ext>
            </a:extLst>
          </p:cNvPr>
          <p:cNvSpPr txBox="1"/>
          <p:nvPr/>
        </p:nvSpPr>
        <p:spPr>
          <a:xfrm>
            <a:off x="121217" y="1749547"/>
            <a:ext cx="2529000" cy="1223412"/>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　クラス全体を通して、クラス間での値のやり取りを減らし、制御に必要なパラメータと役割を明確にした。</a:t>
            </a:r>
            <a:endParaRPr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また、競技規約から、記載する範囲は、ブロック並べの攻略を主な役割とした範囲を記載し、ほかの制御部分に関しては省略している。</a:t>
            </a:r>
            <a:endParaRPr lang="en-US" altLang="ja-JP" sz="1050" dirty="0">
              <a:latin typeface="HG丸ｺﾞｼｯｸM-PRO" panose="020F0600000000000000" pitchFamily="50" charset="-128"/>
              <a:ea typeface="HG丸ｺﾞｼｯｸM-PRO" panose="020F0600000000000000" pitchFamily="50" charset="-128"/>
            </a:endParaRPr>
          </a:p>
        </p:txBody>
      </p:sp>
      <p:sp>
        <p:nvSpPr>
          <p:cNvPr id="15" name="正方形/長方形 14">
            <a:extLst>
              <a:ext uri="{FF2B5EF4-FFF2-40B4-BE49-F238E27FC236}">
                <a16:creationId xmlns:a16="http://schemas.microsoft.com/office/drawing/2014/main" id="{01403196-70F8-4E36-B72E-40C564E64EB5}"/>
              </a:ext>
            </a:extLst>
          </p:cNvPr>
          <p:cNvSpPr/>
          <p:nvPr/>
        </p:nvSpPr>
        <p:spPr>
          <a:xfrm>
            <a:off x="5650200" y="631014"/>
            <a:ext cx="7058139" cy="2694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288451AE-C2EA-4BF2-884F-D3DF14125F74}"/>
              </a:ext>
            </a:extLst>
          </p:cNvPr>
          <p:cNvSpPr/>
          <p:nvPr/>
        </p:nvSpPr>
        <p:spPr>
          <a:xfrm>
            <a:off x="65041" y="602691"/>
            <a:ext cx="1385807" cy="221331"/>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3.1</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パッケージ構造</a:t>
            </a:r>
          </a:p>
        </p:txBody>
      </p:sp>
      <p:sp>
        <p:nvSpPr>
          <p:cNvPr id="21" name="正方形/長方形 20">
            <a:extLst>
              <a:ext uri="{FF2B5EF4-FFF2-40B4-BE49-F238E27FC236}">
                <a16:creationId xmlns:a16="http://schemas.microsoft.com/office/drawing/2014/main" id="{15888823-8C27-4A95-9ADF-DC1D042C8D05}"/>
              </a:ext>
            </a:extLst>
          </p:cNvPr>
          <p:cNvSpPr/>
          <p:nvPr/>
        </p:nvSpPr>
        <p:spPr>
          <a:xfrm>
            <a:off x="65040" y="3358737"/>
            <a:ext cx="1385807" cy="221331"/>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3.3</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クラス設計</a:t>
            </a:r>
          </a:p>
        </p:txBody>
      </p:sp>
      <p:sp>
        <p:nvSpPr>
          <p:cNvPr id="22" name="正方形/長方形 21">
            <a:extLst>
              <a:ext uri="{FF2B5EF4-FFF2-40B4-BE49-F238E27FC236}">
                <a16:creationId xmlns:a16="http://schemas.microsoft.com/office/drawing/2014/main" id="{8743BB9F-65DB-4AE1-B1E6-15CF959E56A3}"/>
              </a:ext>
            </a:extLst>
          </p:cNvPr>
          <p:cNvSpPr/>
          <p:nvPr/>
        </p:nvSpPr>
        <p:spPr>
          <a:xfrm>
            <a:off x="5640047" y="630397"/>
            <a:ext cx="1385807" cy="221331"/>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b="1" dirty="0">
                <a:solidFill>
                  <a:schemeClr val="bg1"/>
                </a:solidFill>
                <a:latin typeface="HG丸ｺﾞｼｯｸM-PRO" panose="020F0600000000000000" pitchFamily="50" charset="-128"/>
                <a:ea typeface="HG丸ｺﾞｼｯｸM-PRO" panose="020F0600000000000000" pitchFamily="50" charset="-128"/>
              </a:rPr>
              <a:t>3.2</a:t>
            </a:r>
            <a:r>
              <a:rPr lang="ja-JP" altLang="en-US" sz="1050" b="1" dirty="0">
                <a:solidFill>
                  <a:schemeClr val="bg1"/>
                </a:solidFill>
                <a:latin typeface="HG丸ｺﾞｼｯｸM-PRO" panose="020F0600000000000000" pitchFamily="50" charset="-128"/>
                <a:ea typeface="HG丸ｺﾞｼｯｸM-PRO" panose="020F0600000000000000" pitchFamily="50" charset="-128"/>
              </a:rPr>
              <a:t>区間制御</a:t>
            </a:r>
          </a:p>
        </p:txBody>
      </p:sp>
      <p:sp>
        <p:nvSpPr>
          <p:cNvPr id="25" name="テキスト ボックス 24">
            <a:extLst>
              <a:ext uri="{FF2B5EF4-FFF2-40B4-BE49-F238E27FC236}">
                <a16:creationId xmlns:a16="http://schemas.microsoft.com/office/drawing/2014/main" id="{6E7633B5-8551-468E-B656-4BB2DC968C82}"/>
              </a:ext>
            </a:extLst>
          </p:cNvPr>
          <p:cNvSpPr txBox="1"/>
          <p:nvPr/>
        </p:nvSpPr>
        <p:spPr>
          <a:xfrm>
            <a:off x="7036007" y="617666"/>
            <a:ext cx="5672332" cy="253916"/>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rPr>
              <a:t>　パッケージの中でも、ブロック並べ攻略の主となる区間制御パッケージの解説を</a:t>
            </a:r>
            <a:r>
              <a:rPr lang="ja-JP" altLang="en-US" sz="1050" dirty="0">
                <a:latin typeface="HG丸ｺﾞｼｯｸM-PRO" panose="020F0600000000000000" pitchFamily="50" charset="-128"/>
                <a:ea typeface="HG丸ｺﾞｼｯｸM-PRO" panose="020F0600000000000000" pitchFamily="50" charset="-128"/>
              </a:rPr>
              <a:t>行う。</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7" name="吹き出し: 四角形 6">
            <a:extLst>
              <a:ext uri="{FF2B5EF4-FFF2-40B4-BE49-F238E27FC236}">
                <a16:creationId xmlns:a16="http://schemas.microsoft.com/office/drawing/2014/main" id="{9C963E0C-1C39-43A6-8E69-60AA320C0F57}"/>
              </a:ext>
            </a:extLst>
          </p:cNvPr>
          <p:cNvSpPr/>
          <p:nvPr/>
        </p:nvSpPr>
        <p:spPr>
          <a:xfrm>
            <a:off x="8625839" y="905833"/>
            <a:ext cx="3974555" cy="460055"/>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HG丸ｺﾞｼｯｸM-PRO" panose="020F0600000000000000" pitchFamily="50" charset="-128"/>
                <a:ea typeface="HG丸ｺﾞｼｯｸM-PRO" panose="020F0600000000000000" pitchFamily="50" charset="-128"/>
              </a:rPr>
              <a:t>[2.</a:t>
            </a:r>
            <a:r>
              <a:rPr kumimoji="1" lang="ja-JP" altLang="en-US" sz="1050" dirty="0">
                <a:solidFill>
                  <a:schemeClr val="tx1"/>
                </a:solidFill>
                <a:latin typeface="HG丸ｺﾞｼｯｸM-PRO" panose="020F0600000000000000" pitchFamily="50" charset="-128"/>
                <a:ea typeface="HG丸ｺﾞｼｯｸM-PRO" panose="020F0600000000000000" pitchFamily="50" charset="-128"/>
              </a:rPr>
              <a:t>２解決方針</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で記載したブロック置き場に関連するブロックの配置や色に関連する情報と、走行体の位置情報を管理する。</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sp>
        <p:nvSpPr>
          <p:cNvPr id="39" name="吹き出し: 四角形 38">
            <a:extLst>
              <a:ext uri="{FF2B5EF4-FFF2-40B4-BE49-F238E27FC236}">
                <a16:creationId xmlns:a16="http://schemas.microsoft.com/office/drawing/2014/main" id="{F3B00710-A9FF-480D-85BC-73D993F8FB26}"/>
              </a:ext>
            </a:extLst>
          </p:cNvPr>
          <p:cNvSpPr/>
          <p:nvPr/>
        </p:nvSpPr>
        <p:spPr>
          <a:xfrm>
            <a:off x="5726577" y="1895095"/>
            <a:ext cx="2387113" cy="1343406"/>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z="1050" u="sng" dirty="0">
                <a:solidFill>
                  <a:schemeClr val="tx1"/>
                </a:solidFill>
                <a:latin typeface="HG丸ｺﾞｼｯｸM-PRO" panose="020F0600000000000000" pitchFamily="50" charset="-128"/>
                <a:ea typeface="HG丸ｺﾞｼｯｸM-PRO" panose="020F0600000000000000" pitchFamily="50" charset="-128"/>
              </a:rPr>
              <a:t>値の受け渡し</a:t>
            </a:r>
            <a:endParaRPr lang="en-US" altLang="ja-JP" sz="1050" u="sng" dirty="0">
              <a:solidFill>
                <a:schemeClr val="tx1"/>
              </a:solidFill>
              <a:latin typeface="HG丸ｺﾞｼｯｸM-PRO" panose="020F0600000000000000" pitchFamily="50" charset="-128"/>
              <a:ea typeface="HG丸ｺﾞｼｯｸM-PRO" panose="020F0600000000000000" pitchFamily="50" charset="-128"/>
            </a:endParaRPr>
          </a:p>
          <a:p>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ブロック並べ攻略区間</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クラスでは、</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ブロック並べ攻略情報</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クラスから、ブロック置き場情報と走行体の位置情報を取得し、</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a:p>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動作パラメータ算出</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クラス走行体の位置・方向、ブロック置き場の情報を受け渡す。</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41" name="直線コネクタ 40">
            <a:extLst>
              <a:ext uri="{FF2B5EF4-FFF2-40B4-BE49-F238E27FC236}">
                <a16:creationId xmlns:a16="http://schemas.microsoft.com/office/drawing/2014/main" id="{DB787D77-0FDC-4EFD-8A48-FBF03EBCEDB8}"/>
              </a:ext>
            </a:extLst>
          </p:cNvPr>
          <p:cNvCxnSpPr>
            <a:cxnSpLocks/>
            <a:endCxn id="39" idx="3"/>
          </p:cNvCxnSpPr>
          <p:nvPr/>
        </p:nvCxnSpPr>
        <p:spPr>
          <a:xfrm flipH="1">
            <a:off x="8113690" y="1639575"/>
            <a:ext cx="660970" cy="927223"/>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F32266C-B99A-4293-8C29-2987C2128CB1}"/>
              </a:ext>
            </a:extLst>
          </p:cNvPr>
          <p:cNvCxnSpPr>
            <a:cxnSpLocks/>
            <a:endCxn id="39" idx="3"/>
          </p:cNvCxnSpPr>
          <p:nvPr/>
        </p:nvCxnSpPr>
        <p:spPr>
          <a:xfrm flipH="1">
            <a:off x="8113690" y="2164139"/>
            <a:ext cx="570500" cy="402659"/>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E9D8F28-0050-4CE7-98D2-8726F868A0E2}"/>
              </a:ext>
            </a:extLst>
          </p:cNvPr>
          <p:cNvCxnSpPr>
            <a:cxnSpLocks/>
            <a:endCxn id="31" idx="2"/>
          </p:cNvCxnSpPr>
          <p:nvPr/>
        </p:nvCxnSpPr>
        <p:spPr>
          <a:xfrm flipH="1">
            <a:off x="9112274" y="2291035"/>
            <a:ext cx="152366" cy="287743"/>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62" name="吹き出し: 四角形 61">
            <a:extLst>
              <a:ext uri="{FF2B5EF4-FFF2-40B4-BE49-F238E27FC236}">
                <a16:creationId xmlns:a16="http://schemas.microsoft.com/office/drawing/2014/main" id="{DFF6BCAA-5FF0-43BC-B1AE-A160B5A18A57}"/>
              </a:ext>
            </a:extLst>
          </p:cNvPr>
          <p:cNvSpPr/>
          <p:nvPr/>
        </p:nvSpPr>
        <p:spPr>
          <a:xfrm>
            <a:off x="5745366" y="905267"/>
            <a:ext cx="2855369" cy="460055"/>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latin typeface="HG丸ｺﾞｼｯｸM-PRO" panose="020F0600000000000000" pitchFamily="50" charset="-128"/>
                <a:ea typeface="HG丸ｺﾞｼｯｸM-PRO" panose="020F0600000000000000" pitchFamily="50" charset="-128"/>
              </a:rPr>
              <a:t>上位の区間管理パッケージからの命令を基に、小規模な動作を生成し、実行する。</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cxnSp>
        <p:nvCxnSpPr>
          <p:cNvPr id="63" name="直線コネクタ 62">
            <a:extLst>
              <a:ext uri="{FF2B5EF4-FFF2-40B4-BE49-F238E27FC236}">
                <a16:creationId xmlns:a16="http://schemas.microsoft.com/office/drawing/2014/main" id="{C0A45F22-19C8-4BAA-9D5F-995B9274AB73}"/>
              </a:ext>
            </a:extLst>
          </p:cNvPr>
          <p:cNvCxnSpPr>
            <a:cxnSpLocks/>
            <a:stCxn id="62" idx="2"/>
          </p:cNvCxnSpPr>
          <p:nvPr/>
        </p:nvCxnSpPr>
        <p:spPr>
          <a:xfrm>
            <a:off x="7173051" y="1365322"/>
            <a:ext cx="518069" cy="165204"/>
          </a:xfrm>
          <a:prstGeom prst="line">
            <a:avLst/>
          </a:prstGeom>
          <a:ln>
            <a:solidFill>
              <a:srgbClr val="41719C"/>
            </a:solidFill>
            <a:prstDash val="dash"/>
          </a:ln>
        </p:spPr>
        <p:style>
          <a:lnRef idx="1">
            <a:schemeClr val="accent1"/>
          </a:lnRef>
          <a:fillRef idx="0">
            <a:schemeClr val="accent1"/>
          </a:fillRef>
          <a:effectRef idx="0">
            <a:schemeClr val="accent1"/>
          </a:effectRef>
          <a:fontRef idx="minor">
            <a:schemeClr val="tx1"/>
          </a:fontRef>
        </p:style>
      </p:cxnSp>
      <p:sp>
        <p:nvSpPr>
          <p:cNvPr id="67" name="吹き出し: 四角形 66">
            <a:extLst>
              <a:ext uri="{FF2B5EF4-FFF2-40B4-BE49-F238E27FC236}">
                <a16:creationId xmlns:a16="http://schemas.microsoft.com/office/drawing/2014/main" id="{FCE08E3E-70CF-464C-8049-83C8E0119439}"/>
              </a:ext>
            </a:extLst>
          </p:cNvPr>
          <p:cNvSpPr/>
          <p:nvPr/>
        </p:nvSpPr>
        <p:spPr>
          <a:xfrm>
            <a:off x="8660606" y="7639145"/>
            <a:ext cx="3550685" cy="1243695"/>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r>
              <a:rPr lang="ja-JP" altLang="en-US" sz="1050" u="sng" dirty="0">
                <a:solidFill>
                  <a:schemeClr val="tx1"/>
                </a:solidFill>
                <a:latin typeface="HG丸ｺﾞｼｯｸM-PRO" panose="020F0600000000000000" pitchFamily="50" charset="-128"/>
                <a:ea typeface="HG丸ｺﾞｼｯｸM-PRO" panose="020F0600000000000000" pitchFamily="50" charset="-128"/>
              </a:rPr>
              <a:t>ダイクストラ法</a:t>
            </a: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p>
          <a:p>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動作パラメータ算出</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によって呼び出される。算出する経路は、現在の</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走行体の位置</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と</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目的のブロック置き場</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によって算出されるが、計算の際、</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ブロック置き場情報</a:t>
            </a:r>
            <a:r>
              <a:rPr lang="en-US" altLang="ja-JP" sz="1050" dirty="0">
                <a:solidFill>
                  <a:schemeClr val="tx1"/>
                </a:solidFill>
                <a:latin typeface="HG丸ｺﾞｼｯｸM-PRO" panose="020F0600000000000000" pitchFamily="50" charset="-128"/>
                <a:ea typeface="HG丸ｺﾞｼｯｸM-PRO" panose="020F0600000000000000" pitchFamily="50" charset="-128"/>
              </a:rPr>
              <a:t>[][7]]</a:t>
            </a:r>
            <a:r>
              <a:rPr lang="ja-JP" altLang="en-US" sz="1050" dirty="0">
                <a:solidFill>
                  <a:schemeClr val="tx1"/>
                </a:solidFill>
                <a:latin typeface="HG丸ｺﾞｼｯｸM-PRO" panose="020F0600000000000000" pitchFamily="50" charset="-128"/>
                <a:ea typeface="HG丸ｺﾞｼｯｸM-PRO" panose="020F0600000000000000" pitchFamily="50" charset="-128"/>
              </a:rPr>
              <a:t>からブロック置き場のブロックの有無を調べることで計算の重みづけを行う。呼び出されるタイミングは、ブロックの取得や運搬の際に呼び出される。</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sp>
        <p:nvSpPr>
          <p:cNvPr id="68" name="吹き出し: 四角形 67">
            <a:extLst>
              <a:ext uri="{FF2B5EF4-FFF2-40B4-BE49-F238E27FC236}">
                <a16:creationId xmlns:a16="http://schemas.microsoft.com/office/drawing/2014/main" id="{A56B005F-8B05-4F96-B293-C4EACACBCE32}"/>
              </a:ext>
            </a:extLst>
          </p:cNvPr>
          <p:cNvSpPr/>
          <p:nvPr/>
        </p:nvSpPr>
        <p:spPr>
          <a:xfrm>
            <a:off x="9243060" y="3846526"/>
            <a:ext cx="3357335" cy="1596501"/>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r>
              <a:rPr lang="ja-JP" altLang="en-US" sz="1050" u="sng" dirty="0">
                <a:solidFill>
                  <a:schemeClr val="tx1"/>
                </a:solidFill>
                <a:latin typeface="HG丸ｺﾞｼｯｸM-PRO" panose="020F0600000000000000" pitchFamily="50" charset="-128"/>
                <a:ea typeface="HG丸ｺﾞｼｯｸM-PRO" panose="020F0600000000000000" pitchFamily="50" charset="-128"/>
              </a:rPr>
              <a:t>ブロック並べ攻略情報</a:t>
            </a: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p>
          <a:p>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ブロック並べ攻略情報では、</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ブロック置き場</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の状態を、縦横それぞれ</a:t>
            </a:r>
            <a:r>
              <a:rPr lang="en-US" altLang="ja-JP" sz="1050" dirty="0">
                <a:solidFill>
                  <a:schemeClr val="tx1"/>
                </a:solidFill>
                <a:latin typeface="HG丸ｺﾞｼｯｸM-PRO" panose="020F0600000000000000" pitchFamily="50" charset="-128"/>
                <a:ea typeface="HG丸ｺﾞｼｯｸM-PRO" panose="020F0600000000000000" pitchFamily="50" charset="-128"/>
              </a:rPr>
              <a:t>4</a:t>
            </a:r>
            <a:r>
              <a:rPr lang="ja-JP" altLang="en-US" sz="1050" dirty="0" err="1">
                <a:solidFill>
                  <a:schemeClr val="tx1"/>
                </a:solidFill>
                <a:latin typeface="HG丸ｺﾞｼｯｸM-PRO" panose="020F0600000000000000" pitchFamily="50" charset="-128"/>
                <a:ea typeface="HG丸ｺﾞｼｯｸM-PRO" panose="020F0600000000000000" pitchFamily="50" charset="-128"/>
              </a:rPr>
              <a:t>つの</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ブロック置き場、</a:t>
            </a:r>
            <a:r>
              <a:rPr lang="en-US" altLang="ja-JP" sz="1050" dirty="0">
                <a:solidFill>
                  <a:schemeClr val="tx1"/>
                </a:solidFill>
                <a:latin typeface="HG丸ｺﾞｼｯｸM-PRO" panose="020F0600000000000000" pitchFamily="50" charset="-128"/>
                <a:ea typeface="HG丸ｺﾞｼｯｸM-PRO" panose="020F0600000000000000" pitchFamily="50" charset="-128"/>
              </a:rPr>
              <a:t>3</a:t>
            </a:r>
            <a:r>
              <a:rPr lang="ja-JP" altLang="en-US" sz="1050" dirty="0" err="1">
                <a:solidFill>
                  <a:schemeClr val="tx1"/>
                </a:solidFill>
                <a:latin typeface="HG丸ｺﾞｼｯｸM-PRO" panose="020F0600000000000000" pitchFamily="50" charset="-128"/>
                <a:ea typeface="HG丸ｺﾞｼｯｸM-PRO" panose="020F0600000000000000" pitchFamily="50" charset="-128"/>
              </a:rPr>
              <a:t>つの</a:t>
            </a:r>
            <a:r>
              <a:rPr lang="ja-JP" altLang="en-US" sz="1050" dirty="0">
                <a:solidFill>
                  <a:schemeClr val="tx1"/>
                </a:solidFill>
                <a:latin typeface="HG丸ｺﾞｼｯｸM-PRO" panose="020F0600000000000000" pitchFamily="50" charset="-128"/>
                <a:ea typeface="HG丸ｺﾞｼｯｸM-PRO" panose="020F0600000000000000" pitchFamily="50" charset="-128"/>
              </a:rPr>
              <a:t>ラインから構成されていることから</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ブロック置き場情報</a:t>
            </a:r>
            <a:r>
              <a:rPr lang="en-US" altLang="ja-JP" sz="1050" dirty="0">
                <a:solidFill>
                  <a:schemeClr val="tx1"/>
                </a:solidFill>
                <a:latin typeface="HG丸ｺﾞｼｯｸM-PRO" panose="020F0600000000000000" pitchFamily="50" charset="-128"/>
                <a:ea typeface="HG丸ｺﾞｼｯｸM-PRO" panose="020F0600000000000000" pitchFamily="50" charset="-128"/>
              </a:rPr>
              <a:t>[][7]]</a:t>
            </a:r>
            <a:r>
              <a:rPr lang="ja-JP" altLang="en-US" sz="1050" dirty="0">
                <a:solidFill>
                  <a:schemeClr val="tx1"/>
                </a:solidFill>
                <a:latin typeface="HG丸ｺﾞｼｯｸM-PRO" panose="020F0600000000000000" pitchFamily="50" charset="-128"/>
                <a:ea typeface="HG丸ｺﾞｼｯｸM-PRO" panose="020F0600000000000000" pitchFamily="50" charset="-128"/>
              </a:rPr>
              <a:t>として管理する。また、走行体の位置をコース上のポイントとなる地点を数値に変換した値で</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走行体の位置</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とし、走行体の向いている方向を</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走行体の向き</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とする。</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sp>
        <p:nvSpPr>
          <p:cNvPr id="69" name="吹き出し: 四角形 68">
            <a:extLst>
              <a:ext uri="{FF2B5EF4-FFF2-40B4-BE49-F238E27FC236}">
                <a16:creationId xmlns:a16="http://schemas.microsoft.com/office/drawing/2014/main" id="{07A3910E-9445-4146-A5EC-7152D4193206}"/>
              </a:ext>
            </a:extLst>
          </p:cNvPr>
          <p:cNvSpPr/>
          <p:nvPr/>
        </p:nvSpPr>
        <p:spPr>
          <a:xfrm>
            <a:off x="100964" y="6149620"/>
            <a:ext cx="1617346" cy="2651471"/>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r>
              <a:rPr lang="ja-JP" altLang="en-US" sz="1050" u="sng" dirty="0">
                <a:solidFill>
                  <a:schemeClr val="tx1"/>
                </a:solidFill>
                <a:latin typeface="HG丸ｺﾞｼｯｸM-PRO" panose="020F0600000000000000" pitchFamily="50" charset="-128"/>
                <a:ea typeface="HG丸ｺﾞｼｯｸM-PRO" panose="020F0600000000000000" pitchFamily="50" charset="-128"/>
              </a:rPr>
              <a:t>区間制御</a:t>
            </a:r>
            <a:r>
              <a:rPr lang="en-US" altLang="ja-JP" sz="1050" u="sng" dirty="0">
                <a:solidFill>
                  <a:schemeClr val="tx1"/>
                </a:solidFill>
                <a:latin typeface="HG丸ｺﾞｼｯｸM-PRO" panose="020F0600000000000000" pitchFamily="50" charset="-128"/>
                <a:ea typeface="HG丸ｺﾞｼｯｸM-PRO" panose="020F0600000000000000" pitchFamily="50" charset="-128"/>
              </a:rPr>
              <a:t>]</a:t>
            </a:r>
          </a:p>
          <a:p>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区間制御</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はそれをスーパークラスとした複数の子クラスで構成される。それぞれ共通する動作として操作</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区間の攻略を実行する</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が存在するが、</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ブロック並べ攻略区間</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では、柔軟なコースへの対応が必要であり、ブロック並べを複数の詳細な「動作」で攻略し、現在の「動作」が終了し次第、次の「動作」を生成する。</a:t>
            </a:r>
            <a:endParaRPr lang="en-US" altLang="ja-JP" sz="1050" dirty="0">
              <a:solidFill>
                <a:schemeClr val="tx1"/>
              </a:solidFill>
              <a:latin typeface="HG丸ｺﾞｼｯｸM-PRO" panose="020F0600000000000000" pitchFamily="50" charset="-128"/>
              <a:ea typeface="HG丸ｺﾞｼｯｸM-PRO" panose="020F0600000000000000" pitchFamily="50" charset="-128"/>
            </a:endParaRPr>
          </a:p>
        </p:txBody>
      </p:sp>
      <p:sp>
        <p:nvSpPr>
          <p:cNvPr id="88" name="テキスト ボックス 87">
            <a:extLst>
              <a:ext uri="{FF2B5EF4-FFF2-40B4-BE49-F238E27FC236}">
                <a16:creationId xmlns:a16="http://schemas.microsoft.com/office/drawing/2014/main" id="{687B33E2-66DC-4548-B596-10A98AA5ECA1}"/>
              </a:ext>
            </a:extLst>
          </p:cNvPr>
          <p:cNvSpPr txBox="1"/>
          <p:nvPr/>
        </p:nvSpPr>
        <p:spPr>
          <a:xfrm>
            <a:off x="39937" y="3676046"/>
            <a:ext cx="1788863" cy="1546577"/>
          </a:xfrm>
          <a:prstGeom prst="rect">
            <a:avLst/>
          </a:prstGeom>
          <a:noFill/>
        </p:spPr>
        <p:txBody>
          <a:bodyPr wrap="square" rtlCol="0">
            <a:spAutoFit/>
          </a:bodyPr>
          <a:lstStyle/>
          <a:p>
            <a:r>
              <a:rPr kumimoji="1" lang="ja-JP" altLang="en-US" sz="1050" dirty="0">
                <a:latin typeface="HG丸ｺﾞｼｯｸM-PRO" panose="020F0600000000000000" pitchFamily="50" charset="-128"/>
                <a:ea typeface="HG丸ｺﾞｼｯｸM-PRO" panose="020F0600000000000000" pitchFamily="50" charset="-128"/>
              </a:rPr>
              <a:t>　クラス設計を右に記載する。クラス設計はブロック並べの攻略を主としており、他区間の攻略については省略している。</a:t>
            </a:r>
            <a:endParaRPr kumimoji="1" lang="en-US" altLang="ja-JP"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a:t>
            </a:r>
            <a:r>
              <a:rPr kumimoji="1" lang="ja-JP" altLang="en-US" sz="1050" dirty="0">
                <a:latin typeface="HG丸ｺﾞｼｯｸM-PRO" panose="020F0600000000000000" pitchFamily="50" charset="-128"/>
                <a:ea typeface="HG丸ｺﾞｼｯｸM-PRO" panose="020F0600000000000000" pitchFamily="50" charset="-128"/>
              </a:rPr>
              <a:t>また、パッケージ群には記載はしていないが、</a:t>
            </a:r>
            <a:r>
              <a:rPr lang="ja-JP" altLang="en-US" sz="1050" dirty="0">
                <a:latin typeface="HG丸ｺﾞｼｯｸM-PRO" panose="020F0600000000000000" pitchFamily="50" charset="-128"/>
                <a:ea typeface="HG丸ｺﾞｼｯｸM-PRO" panose="020F0600000000000000" pitchFamily="50" charset="-128"/>
              </a:rPr>
              <a:t>構造体や</a:t>
            </a:r>
            <a:r>
              <a:rPr lang="en-US" altLang="ja-JP" sz="1050" dirty="0" err="1">
                <a:latin typeface="HG丸ｺﾞｼｯｸM-PRO" panose="020F0600000000000000" pitchFamily="50" charset="-128"/>
                <a:ea typeface="HG丸ｺﾞｼｯｸM-PRO" panose="020F0600000000000000" pitchFamily="50" charset="-128"/>
              </a:rPr>
              <a:t>enum</a:t>
            </a:r>
            <a:r>
              <a:rPr lang="ja-JP" altLang="en-US" sz="1050" dirty="0">
                <a:latin typeface="HG丸ｺﾞｼｯｸM-PRO" panose="020F0600000000000000" pitchFamily="50" charset="-128"/>
                <a:ea typeface="HG丸ｺﾞｼｯｸM-PRO" panose="020F0600000000000000" pitchFamily="50" charset="-128"/>
              </a:rPr>
              <a:t>型配列を用いた値の定義を行っている。</a:t>
            </a:r>
            <a:endParaRPr kumimoji="1" lang="ja-JP" altLang="en-US" sz="1050" dirty="0">
              <a:latin typeface="HG丸ｺﾞｼｯｸM-PRO" panose="020F0600000000000000" pitchFamily="50" charset="-128"/>
              <a:ea typeface="HG丸ｺﾞｼｯｸM-PRO" panose="020F0600000000000000" pitchFamily="50" charset="-128"/>
            </a:endParaRPr>
          </a:p>
        </p:txBody>
      </p:sp>
      <p:sp>
        <p:nvSpPr>
          <p:cNvPr id="34" name="テキスト ボックス 460">
            <a:extLst>
              <a:ext uri="{FF2B5EF4-FFF2-40B4-BE49-F238E27FC236}">
                <a16:creationId xmlns:a16="http://schemas.microsoft.com/office/drawing/2014/main" id="{30AF34BE-2A0C-BB48-84A7-BBD535209941}"/>
              </a:ext>
            </a:extLst>
          </p:cNvPr>
          <p:cNvSpPr txBox="1"/>
          <p:nvPr/>
        </p:nvSpPr>
        <p:spPr>
          <a:xfrm>
            <a:off x="6724158" y="8748268"/>
            <a:ext cx="1306859" cy="215444"/>
          </a:xfrm>
          <a:prstGeom prst="rect">
            <a:avLst/>
          </a:prstGeom>
          <a:noFill/>
        </p:spPr>
        <p:txBody>
          <a:bodyPr wrap="squar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3.3</a:t>
            </a:r>
            <a:r>
              <a:rPr lang="ja-JP" altLang="en-US" sz="800" dirty="0">
                <a:latin typeface="HG丸ｺﾞｼｯｸM-PRO" panose="020F0600000000000000" pitchFamily="50" charset="-128"/>
                <a:ea typeface="HG丸ｺﾞｼｯｸM-PRO" panose="020F0600000000000000" pitchFamily="50" charset="-128"/>
              </a:rPr>
              <a:t> 設計クラス図</a:t>
            </a:r>
            <a:endParaRPr lang="en-US" altLang="ja-JP" sz="800" dirty="0">
              <a:latin typeface="HG丸ｺﾞｼｯｸM-PRO" panose="020F0600000000000000" pitchFamily="50" charset="-128"/>
              <a:ea typeface="HG丸ｺﾞｼｯｸM-PRO" panose="020F0600000000000000" pitchFamily="50" charset="-128"/>
            </a:endParaRPr>
          </a:p>
        </p:txBody>
      </p:sp>
      <p:sp>
        <p:nvSpPr>
          <p:cNvPr id="35" name="テキスト ボックス 460">
            <a:extLst>
              <a:ext uri="{FF2B5EF4-FFF2-40B4-BE49-F238E27FC236}">
                <a16:creationId xmlns:a16="http://schemas.microsoft.com/office/drawing/2014/main" id="{30AF34BE-2A0C-BB48-84A7-BBD535209941}"/>
              </a:ext>
            </a:extLst>
          </p:cNvPr>
          <p:cNvSpPr txBox="1"/>
          <p:nvPr/>
        </p:nvSpPr>
        <p:spPr>
          <a:xfrm>
            <a:off x="9398925" y="2352496"/>
            <a:ext cx="1413855" cy="215444"/>
          </a:xfrm>
          <a:prstGeom prst="rect">
            <a:avLst/>
          </a:prstGeom>
          <a:noFill/>
        </p:spPr>
        <p:txBody>
          <a:bodyPr wrap="square" rtlCol="0">
            <a:spAutoFit/>
          </a:bodyPr>
          <a:lstStyle/>
          <a:p>
            <a:r>
              <a:rPr lang="ja-JP" altLang="en-US" sz="800" dirty="0">
                <a:latin typeface="HG丸ｺﾞｼｯｸM-PRO" panose="020F0600000000000000" pitchFamily="50" charset="-128"/>
                <a:ea typeface="HG丸ｺﾞｼｯｸM-PRO" panose="020F0600000000000000" pitchFamily="50" charset="-128"/>
              </a:rPr>
              <a:t>図</a:t>
            </a:r>
            <a:r>
              <a:rPr lang="en-US" altLang="ja-JP" sz="800" dirty="0">
                <a:latin typeface="HG丸ｺﾞｼｯｸM-PRO" panose="020F0600000000000000" pitchFamily="50" charset="-128"/>
                <a:ea typeface="HG丸ｺﾞｼｯｸM-PRO" panose="020F0600000000000000" pitchFamily="50" charset="-128"/>
              </a:rPr>
              <a:t>3.2</a:t>
            </a:r>
            <a:r>
              <a:rPr lang="ja-JP" altLang="en-US" sz="800" dirty="0">
                <a:latin typeface="HG丸ｺﾞｼｯｸM-PRO" panose="020F0600000000000000" pitchFamily="50" charset="-128"/>
                <a:ea typeface="HG丸ｺﾞｼｯｸM-PRO" panose="020F0600000000000000" pitchFamily="50" charset="-128"/>
              </a:rPr>
              <a:t> 区間制御パッケージ</a:t>
            </a:r>
            <a:endParaRPr lang="en-US" altLang="ja-JP" sz="8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D1A24E37-CB52-4A02-9FAD-93A9432B3BEE}"/>
              </a:ext>
            </a:extLst>
          </p:cNvPr>
          <p:cNvPicPr>
            <a:picLocks noChangeAspect="1"/>
          </p:cNvPicPr>
          <p:nvPr/>
        </p:nvPicPr>
        <p:blipFill>
          <a:blip r:embed="rId2"/>
          <a:stretch>
            <a:fillRect/>
          </a:stretch>
        </p:blipFill>
        <p:spPr>
          <a:xfrm>
            <a:off x="2706381" y="1352854"/>
            <a:ext cx="2504513" cy="1686967"/>
          </a:xfrm>
          <a:prstGeom prst="rect">
            <a:avLst/>
          </a:prstGeom>
        </p:spPr>
      </p:pic>
      <p:sp>
        <p:nvSpPr>
          <p:cNvPr id="50" name="吹き出し: 四角形 49">
            <a:extLst>
              <a:ext uri="{FF2B5EF4-FFF2-40B4-BE49-F238E27FC236}">
                <a16:creationId xmlns:a16="http://schemas.microsoft.com/office/drawing/2014/main" id="{DCA6A2B9-E352-4867-B01E-0C551410777D}"/>
              </a:ext>
            </a:extLst>
          </p:cNvPr>
          <p:cNvSpPr/>
          <p:nvPr/>
        </p:nvSpPr>
        <p:spPr>
          <a:xfrm>
            <a:off x="8161944" y="2567941"/>
            <a:ext cx="4438451" cy="612534"/>
          </a:xfrm>
          <a:prstGeom prst="wedgeRectCallout">
            <a:avLst>
              <a:gd name="adj1" fmla="val -29787"/>
              <a:gd name="adj2" fmla="val 45733"/>
            </a:avLst>
          </a:prstGeom>
          <a:no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just"/>
            <a:r>
              <a:rPr lang="ja-JP" altLang="en-US" sz="1050" dirty="0">
                <a:solidFill>
                  <a:schemeClr val="tx1"/>
                </a:solidFill>
                <a:latin typeface="HG丸ｺﾞｼｯｸM-PRO" panose="020F0600000000000000" pitchFamily="50" charset="-128"/>
                <a:ea typeface="HG丸ｺﾞｼｯｸM-PRO" panose="020F0600000000000000" pitchFamily="50" charset="-128"/>
              </a:rPr>
              <a:t>受け渡された値によって、</a:t>
            </a:r>
            <a:r>
              <a:rPr lang="en-US" altLang="ja-JP" sz="1050" dirty="0">
                <a:solidFill>
                  <a:schemeClr val="tx1"/>
                </a:solidFill>
                <a:latin typeface="HG丸ｺﾞｼｯｸM-PRO" panose="020F0600000000000000" pitchFamily="50" charset="-128"/>
                <a:ea typeface="HG丸ｺﾞｼｯｸM-PRO" panose="020F0600000000000000" pitchFamily="50" charset="-128"/>
              </a:rPr>
              <a:t>[2.</a:t>
            </a:r>
            <a:r>
              <a:rPr lang="ja-JP" altLang="en-US" sz="1050" dirty="0">
                <a:solidFill>
                  <a:schemeClr val="tx1"/>
                </a:solidFill>
                <a:latin typeface="HG丸ｺﾞｼｯｸM-PRO" panose="020F0600000000000000" pitchFamily="50" charset="-128"/>
                <a:ea typeface="HG丸ｺﾞｼｯｸM-PRO" panose="020F0600000000000000" pitchFamily="50" charset="-128"/>
              </a:rPr>
              <a:t>２解決方針</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 ⑥で記載した</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ダイクストラ法</a:t>
            </a:r>
            <a:r>
              <a:rPr lang="en-US" altLang="ja-JP" sz="1050" dirty="0">
                <a:solidFill>
                  <a:schemeClr val="tx1"/>
                </a:solidFill>
                <a:latin typeface="HG丸ｺﾞｼｯｸM-PRO" panose="020F0600000000000000" pitchFamily="50" charset="-128"/>
                <a:ea typeface="HG丸ｺﾞｼｯｸM-PRO" panose="020F0600000000000000" pitchFamily="50" charset="-128"/>
              </a:rPr>
              <a:t>]</a:t>
            </a:r>
            <a:r>
              <a:rPr lang="ja-JP" altLang="en-US" sz="1050" dirty="0">
                <a:solidFill>
                  <a:schemeClr val="tx1"/>
                </a:solidFill>
                <a:latin typeface="HG丸ｺﾞｼｯｸM-PRO" panose="020F0600000000000000" pitchFamily="50" charset="-128"/>
                <a:ea typeface="HG丸ｺﾞｼｯｸM-PRO" panose="020F0600000000000000" pitchFamily="50" charset="-128"/>
              </a:rPr>
              <a:t>で走行経路を取得する。取得した走行経路と現在の走行体の位置情報により走行経路をたどることができる動作パラメータを算出する。</a:t>
            </a:r>
            <a:endParaRPr lang="en-US" altLang="ja-JP" sz="1050" u="sng" dirty="0">
              <a:solidFill>
                <a:schemeClr val="tx1"/>
              </a:solidFill>
              <a:latin typeface="HG丸ｺﾞｼｯｸM-PRO" panose="020F0600000000000000" pitchFamily="50" charset="-128"/>
              <a:ea typeface="HG丸ｺﾞｼｯｸM-PRO" panose="020F0600000000000000" pitchFamily="50" charset="-128"/>
            </a:endParaRPr>
          </a:p>
        </p:txBody>
      </p:sp>
      <p:pic>
        <p:nvPicPr>
          <p:cNvPr id="26" name="図 25">
            <a:extLst>
              <a:ext uri="{FF2B5EF4-FFF2-40B4-BE49-F238E27FC236}">
                <a16:creationId xmlns:a16="http://schemas.microsoft.com/office/drawing/2014/main" id="{795D9556-615F-40DF-AA68-7B882C6260AD}"/>
              </a:ext>
            </a:extLst>
          </p:cNvPr>
          <p:cNvPicPr>
            <a:picLocks noChangeAspect="1"/>
          </p:cNvPicPr>
          <p:nvPr/>
        </p:nvPicPr>
        <p:blipFill>
          <a:blip r:embed="rId3"/>
          <a:stretch>
            <a:fillRect/>
          </a:stretch>
        </p:blipFill>
        <p:spPr>
          <a:xfrm>
            <a:off x="1328176" y="3356169"/>
            <a:ext cx="9656864" cy="5710208"/>
          </a:xfrm>
          <a:prstGeom prst="rect">
            <a:avLst/>
          </a:prstGeom>
        </p:spPr>
      </p:pic>
      <p:pic>
        <p:nvPicPr>
          <p:cNvPr id="31" name="図 30">
            <a:extLst>
              <a:ext uri="{FF2B5EF4-FFF2-40B4-BE49-F238E27FC236}">
                <a16:creationId xmlns:a16="http://schemas.microsoft.com/office/drawing/2014/main" id="{C5D25B07-C8A4-44E6-86AC-0589479094C7}"/>
              </a:ext>
            </a:extLst>
          </p:cNvPr>
          <p:cNvPicPr>
            <a:picLocks noChangeAspect="1"/>
          </p:cNvPicPr>
          <p:nvPr/>
        </p:nvPicPr>
        <p:blipFill>
          <a:blip r:embed="rId4"/>
          <a:stretch>
            <a:fillRect/>
          </a:stretch>
        </p:blipFill>
        <p:spPr>
          <a:xfrm>
            <a:off x="5583204" y="1235372"/>
            <a:ext cx="7058139" cy="1343406"/>
          </a:xfrm>
          <a:prstGeom prst="rect">
            <a:avLst/>
          </a:prstGeom>
        </p:spPr>
      </p:pic>
    </p:spTree>
    <p:extLst>
      <p:ext uri="{BB962C8B-B14F-4D97-AF65-F5344CB8AC3E}">
        <p14:creationId xmlns:p14="http://schemas.microsoft.com/office/powerpoint/2010/main" val="43818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CE6372F0-570F-4906-9F05-F13BBD2501E2}"/>
              </a:ext>
            </a:extLst>
          </p:cNvPr>
          <p:cNvPicPr>
            <a:picLocks noChangeAspect="1"/>
          </p:cNvPicPr>
          <p:nvPr/>
        </p:nvPicPr>
        <p:blipFill>
          <a:blip r:embed="rId2"/>
          <a:stretch>
            <a:fillRect/>
          </a:stretch>
        </p:blipFill>
        <p:spPr>
          <a:xfrm>
            <a:off x="8301904" y="3523483"/>
            <a:ext cx="4394615" cy="5276824"/>
          </a:xfrm>
          <a:prstGeom prst="rect">
            <a:avLst/>
          </a:prstGeom>
        </p:spPr>
      </p:pic>
      <p:pic>
        <p:nvPicPr>
          <p:cNvPr id="43" name="図 42">
            <a:extLst>
              <a:ext uri="{FF2B5EF4-FFF2-40B4-BE49-F238E27FC236}">
                <a16:creationId xmlns:a16="http://schemas.microsoft.com/office/drawing/2014/main" id="{D2867A81-3BA7-4DA5-9AC3-B24CA34B8980}"/>
              </a:ext>
            </a:extLst>
          </p:cNvPr>
          <p:cNvPicPr>
            <a:picLocks noChangeAspect="1"/>
          </p:cNvPicPr>
          <p:nvPr/>
        </p:nvPicPr>
        <p:blipFill>
          <a:blip r:embed="rId3"/>
          <a:stretch>
            <a:fillRect/>
          </a:stretch>
        </p:blipFill>
        <p:spPr>
          <a:xfrm>
            <a:off x="646627" y="5112191"/>
            <a:ext cx="6942893" cy="3786973"/>
          </a:xfrm>
          <a:prstGeom prst="rect">
            <a:avLst/>
          </a:prstGeom>
        </p:spPr>
      </p:pic>
      <p:pic>
        <p:nvPicPr>
          <p:cNvPr id="33" name="図 32">
            <a:extLst>
              <a:ext uri="{FF2B5EF4-FFF2-40B4-BE49-F238E27FC236}">
                <a16:creationId xmlns:a16="http://schemas.microsoft.com/office/drawing/2014/main" id="{D2E3CB2D-C3C2-4023-AB1E-06F6A20FA961}"/>
              </a:ext>
            </a:extLst>
          </p:cNvPr>
          <p:cNvPicPr>
            <a:picLocks noChangeAspect="1"/>
          </p:cNvPicPr>
          <p:nvPr/>
        </p:nvPicPr>
        <p:blipFill>
          <a:blip r:embed="rId4"/>
          <a:stretch>
            <a:fillRect/>
          </a:stretch>
        </p:blipFill>
        <p:spPr>
          <a:xfrm>
            <a:off x="4137585" y="1093365"/>
            <a:ext cx="4077502" cy="2604421"/>
          </a:xfrm>
          <a:prstGeom prst="rect">
            <a:avLst/>
          </a:prstGeom>
        </p:spPr>
      </p:pic>
      <p:pic>
        <p:nvPicPr>
          <p:cNvPr id="3" name="図 2">
            <a:extLst>
              <a:ext uri="{FF2B5EF4-FFF2-40B4-BE49-F238E27FC236}">
                <a16:creationId xmlns:a16="http://schemas.microsoft.com/office/drawing/2014/main" id="{F5068CA4-5507-4BAC-855D-47D016414276}"/>
              </a:ext>
            </a:extLst>
          </p:cNvPr>
          <p:cNvPicPr>
            <a:picLocks noChangeAspect="1"/>
          </p:cNvPicPr>
          <p:nvPr/>
        </p:nvPicPr>
        <p:blipFill>
          <a:blip r:embed="rId5"/>
          <a:stretch>
            <a:fillRect/>
          </a:stretch>
        </p:blipFill>
        <p:spPr>
          <a:xfrm>
            <a:off x="593561" y="1173480"/>
            <a:ext cx="3213140" cy="2512982"/>
          </a:xfrm>
          <a:prstGeom prst="rect">
            <a:avLst/>
          </a:prstGeom>
        </p:spPr>
      </p:pic>
      <p:sp>
        <p:nvSpPr>
          <p:cNvPr id="20" name="正方形/長方形 19"/>
          <p:cNvSpPr/>
          <p:nvPr/>
        </p:nvSpPr>
        <p:spPr>
          <a:xfrm>
            <a:off x="440765" y="15947"/>
            <a:ext cx="3413115" cy="523220"/>
          </a:xfrm>
          <a:prstGeom prst="rect">
            <a:avLst/>
          </a:prstGeom>
          <a:noFill/>
        </p:spPr>
        <p:txBody>
          <a:bodyPr wrap="none" lIns="91440" tIns="45720" rIns="91440" bIns="45720">
            <a:spAutoFit/>
          </a:bodyPr>
          <a:lstStyle/>
          <a:p>
            <a:pPr algn="ctr"/>
            <a:r>
              <a:rPr lang="en-US" altLang="ja-JP"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4.</a:t>
            </a:r>
            <a:r>
              <a:rPr lang="ja-JP" altLang="en-US" sz="2800" b="1"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rPr>
              <a:t>設計（振る舞い）</a:t>
            </a:r>
            <a:endParaRPr lang="ja-JP" altLang="en-US" sz="2800" b="1" cap="none" spc="0" dirty="0">
              <a:ln w="10160">
                <a:solidFill>
                  <a:schemeClr val="accent5"/>
                </a:solidFill>
                <a:prstDash val="solid"/>
              </a:ln>
              <a:solidFill>
                <a:srgbClr val="FFFFFF"/>
              </a:solidFill>
              <a:latin typeface="HG丸ｺﾞｼｯｸM-PRO" panose="020F0600000000000000" pitchFamily="50" charset="-128"/>
              <a:ea typeface="HG丸ｺﾞｼｯｸM-PRO" panose="020F0600000000000000" pitchFamily="50" charset="-128"/>
            </a:endParaRPr>
          </a:p>
        </p:txBody>
      </p:sp>
      <p:sp>
        <p:nvSpPr>
          <p:cNvPr id="39" name="正方形/長方形 10"/>
          <p:cNvSpPr/>
          <p:nvPr/>
        </p:nvSpPr>
        <p:spPr>
          <a:xfrm>
            <a:off x="80645" y="586190"/>
            <a:ext cx="8146415" cy="406974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HG丸ｺﾞｼｯｸM-PRO" panose="020F0600000000000000" pitchFamily="50" charset="-128"/>
              <a:ea typeface="HG丸ｺﾞｼｯｸM-PRO" panose="020F0600000000000000" pitchFamily="50" charset="-128"/>
            </a:endParaRPr>
          </a:p>
        </p:txBody>
      </p:sp>
      <p:sp>
        <p:nvSpPr>
          <p:cNvPr id="41" name="Rounded Rectangle 40"/>
          <p:cNvSpPr/>
          <p:nvPr/>
        </p:nvSpPr>
        <p:spPr>
          <a:xfrm>
            <a:off x="204470" y="896620"/>
            <a:ext cx="236220" cy="3297555"/>
          </a:xfrm>
          <a:prstGeom prst="roundRect">
            <a:avLst/>
          </a:prstGeom>
          <a:solidFill>
            <a:schemeClr val="accent1">
              <a:lumMod val="20000"/>
              <a:lumOff val="80000"/>
            </a:schemeClr>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b="1">
                <a:solidFill>
                  <a:srgbClr val="0070C0"/>
                </a:solidFill>
                <a:latin typeface="HG丸ｺﾞｼｯｸM-PRO" panose="020F0600000000000000" pitchFamily="50" charset="-128"/>
                <a:ea typeface="HG丸ｺﾞｼｯｸM-PRO" panose="020F0600000000000000" pitchFamily="50" charset="-128"/>
              </a:rPr>
              <a:t>区間管理</a:t>
            </a:r>
          </a:p>
        </p:txBody>
      </p:sp>
      <p:sp>
        <p:nvSpPr>
          <p:cNvPr id="42" name="Rounded Rectangle 41"/>
          <p:cNvSpPr/>
          <p:nvPr/>
        </p:nvSpPr>
        <p:spPr>
          <a:xfrm>
            <a:off x="3907155" y="674370"/>
            <a:ext cx="229235" cy="3470910"/>
          </a:xfrm>
          <a:prstGeom prst="roundRect">
            <a:avLst/>
          </a:prstGeom>
          <a:solidFill>
            <a:schemeClr val="accent6">
              <a:lumMod val="20000"/>
              <a:lumOff val="80000"/>
            </a:schemeClr>
          </a:solidFill>
          <a:ln>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b="1">
                <a:solidFill>
                  <a:srgbClr val="00B050"/>
                </a:solidFill>
                <a:latin typeface="HG丸ｺﾞｼｯｸM-PRO" panose="020F0600000000000000" pitchFamily="50" charset="-128"/>
                <a:ea typeface="HG丸ｺﾞｼｯｸM-PRO" panose="020F0600000000000000" pitchFamily="50" charset="-128"/>
              </a:rPr>
              <a:t>攻略状態</a:t>
            </a:r>
          </a:p>
        </p:txBody>
      </p:sp>
      <p:sp>
        <p:nvSpPr>
          <p:cNvPr id="48" name="Text Box 47"/>
          <p:cNvSpPr txBox="1"/>
          <p:nvPr/>
        </p:nvSpPr>
        <p:spPr>
          <a:xfrm>
            <a:off x="435026" y="742760"/>
            <a:ext cx="3557854" cy="560705"/>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　区間管理内部の攻略</a:t>
            </a:r>
            <a:r>
              <a:rPr lang="ja-JP" altLang="en-US" sz="1050" dirty="0">
                <a:latin typeface="HG丸ｺﾞｼｯｸM-PRO" panose="020F0600000000000000" pitchFamily="50" charset="-128"/>
                <a:ea typeface="HG丸ｺﾞｼｯｸM-PRO" panose="020F0600000000000000" pitchFamily="50" charset="-128"/>
              </a:rPr>
              <a:t>状態をステートマシン</a:t>
            </a:r>
            <a:r>
              <a:rPr lang="ja-JP" altLang="en-US" sz="1000" dirty="0">
                <a:latin typeface="HG丸ｺﾞｼｯｸM-PRO" panose="020F0600000000000000" pitchFamily="50" charset="-128"/>
                <a:ea typeface="HG丸ｺﾞｼｯｸM-PRO" panose="020F0600000000000000" pitchFamily="50" charset="-128"/>
              </a:rPr>
              <a:t>図で表した。</a:t>
            </a:r>
          </a:p>
          <a:p>
            <a:r>
              <a:rPr lang="ja-JP" altLang="en-US" sz="1000" dirty="0">
                <a:latin typeface="HG丸ｺﾞｼｯｸM-PRO" panose="020F0600000000000000" pitchFamily="50" charset="-128"/>
                <a:ea typeface="HG丸ｺﾞｼｯｸM-PRO" panose="020F0600000000000000" pitchFamily="50" charset="-128"/>
              </a:rPr>
              <a:t>ブロック並べ攻略区間の前後の状態遷移を図</a:t>
            </a:r>
            <a:r>
              <a:rPr lang="en-US" altLang="ja-JP" sz="1000" dirty="0">
                <a:latin typeface="HG丸ｺﾞｼｯｸM-PRO" panose="020F0600000000000000" pitchFamily="50" charset="-128"/>
                <a:ea typeface="HG丸ｺﾞｼｯｸM-PRO" panose="020F0600000000000000" pitchFamily="50" charset="-128"/>
              </a:rPr>
              <a:t>4.1</a:t>
            </a:r>
            <a:r>
              <a:rPr lang="ja-JP" altLang="en-US" sz="1000" dirty="0">
                <a:latin typeface="HG丸ｺﾞｼｯｸM-PRO" panose="020F0600000000000000" pitchFamily="50" charset="-128"/>
                <a:ea typeface="HG丸ｺﾞｼｯｸM-PRO" panose="020F0600000000000000" pitchFamily="50" charset="-128"/>
              </a:rPr>
              <a:t>に、生成した動作の終了条件を表</a:t>
            </a:r>
            <a:r>
              <a:rPr lang="en-US" altLang="ja-JP" sz="1000" dirty="0">
                <a:latin typeface="HG丸ｺﾞｼｯｸM-PRO" panose="020F0600000000000000" pitchFamily="50" charset="-128"/>
                <a:ea typeface="HG丸ｺﾞｼｯｸM-PRO" panose="020F0600000000000000" pitchFamily="50" charset="-128"/>
              </a:rPr>
              <a:t>4.1</a:t>
            </a:r>
            <a:r>
              <a:rPr lang="ja-JP" altLang="en-US" sz="1000" dirty="0">
                <a:latin typeface="HG丸ｺﾞｼｯｸM-PRO" panose="020F0600000000000000" pitchFamily="50" charset="-128"/>
                <a:ea typeface="HG丸ｺﾞｼｯｸM-PRO" panose="020F0600000000000000" pitchFamily="50" charset="-128"/>
              </a:rPr>
              <a:t>に示す。</a:t>
            </a:r>
          </a:p>
        </p:txBody>
      </p:sp>
      <p:sp>
        <p:nvSpPr>
          <p:cNvPr id="49" name="Text Box 48"/>
          <p:cNvSpPr txBox="1"/>
          <p:nvPr/>
        </p:nvSpPr>
        <p:spPr>
          <a:xfrm>
            <a:off x="960999" y="3558644"/>
            <a:ext cx="2466511" cy="246221"/>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図</a:t>
            </a:r>
            <a:r>
              <a:rPr lang="en-US" altLang="ja-JP" sz="1000" dirty="0">
                <a:latin typeface="HG丸ｺﾞｼｯｸM-PRO" panose="020F0600000000000000" pitchFamily="50" charset="-128"/>
                <a:ea typeface="HG丸ｺﾞｼｯｸM-PRO" panose="020F0600000000000000" pitchFamily="50" charset="-128"/>
              </a:rPr>
              <a:t>4.1 </a:t>
            </a:r>
            <a:r>
              <a:rPr lang="ja-JP" altLang="en-US" sz="1000" dirty="0">
                <a:latin typeface="HG丸ｺﾞｼｯｸM-PRO" panose="020F0600000000000000" pitchFamily="50" charset="-128"/>
                <a:ea typeface="HG丸ｺﾞｼｯｸM-PRO" panose="020F0600000000000000" pitchFamily="50" charset="-128"/>
              </a:rPr>
              <a:t>区間管理のステートマシン図</a:t>
            </a:r>
          </a:p>
        </p:txBody>
      </p:sp>
      <p:sp>
        <p:nvSpPr>
          <p:cNvPr id="55" name="Text Box 54"/>
          <p:cNvSpPr txBox="1"/>
          <p:nvPr/>
        </p:nvSpPr>
        <p:spPr>
          <a:xfrm>
            <a:off x="8402071" y="769596"/>
            <a:ext cx="4357526" cy="737235"/>
          </a:xfrm>
          <a:prstGeom prst="rect">
            <a:avLst/>
          </a:prstGeom>
          <a:noFill/>
        </p:spPr>
        <p:txBody>
          <a:bodyPr wrap="square" rtlCol="0">
            <a:spAutoFit/>
          </a:bodyPr>
          <a:lstStyle/>
          <a:p>
            <a:r>
              <a:rPr lang="ja-JP" altLang="en-US" sz="1050" b="1" dirty="0">
                <a:solidFill>
                  <a:schemeClr val="accent2"/>
                </a:solidFill>
                <a:latin typeface="HG丸ｺﾞｼｯｸM-PRO" panose="020F0600000000000000" pitchFamily="50" charset="-128"/>
                <a:ea typeface="HG丸ｺﾞｼｯｸM-PRO" panose="020F0600000000000000" pitchFamily="50" charset="-128"/>
              </a:rPr>
              <a:t>■目的のブロック置き場の決定方法</a:t>
            </a:r>
            <a:endParaRPr lang="ja-JP" altLang="en-US" sz="1050" dirty="0">
              <a:latin typeface="HG丸ｺﾞｼｯｸM-PRO" panose="020F0600000000000000" pitchFamily="50" charset="-128"/>
              <a:ea typeface="HG丸ｺﾞｼｯｸM-PRO" panose="020F0600000000000000" pitchFamily="50" charset="-128"/>
            </a:endParaRPr>
          </a:p>
          <a:p>
            <a:r>
              <a:rPr lang="ja-JP" altLang="en-US" sz="1050" dirty="0">
                <a:latin typeface="HG丸ｺﾞｼｯｸM-PRO" panose="020F0600000000000000" pitchFamily="50" charset="-128"/>
                <a:ea typeface="HG丸ｺﾞｼｯｸM-PRO" panose="020F0600000000000000" pitchFamily="50" charset="-128"/>
              </a:rPr>
              <a:t>　目的のブロック置き場は攻略状態及びブロック置き場の状況によって変わり、動作生成時に毎回更新を実施する。表</a:t>
            </a:r>
            <a:r>
              <a:rPr lang="en-US" altLang="ja-JP" sz="1050" dirty="0">
                <a:latin typeface="HG丸ｺﾞｼｯｸM-PRO" panose="020F0600000000000000" pitchFamily="50" charset="-128"/>
                <a:ea typeface="HG丸ｺﾞｼｯｸM-PRO" panose="020F0600000000000000" pitchFamily="50" charset="-128"/>
              </a:rPr>
              <a:t>4.3</a:t>
            </a:r>
            <a:r>
              <a:rPr lang="ja-JP" altLang="en-US" sz="1050" dirty="0">
                <a:latin typeface="HG丸ｺﾞｼｯｸM-PRO" panose="020F0600000000000000" pitchFamily="50" charset="-128"/>
                <a:ea typeface="HG丸ｺﾞｼｯｸM-PRO" panose="020F0600000000000000" pitchFamily="50" charset="-128"/>
              </a:rPr>
              <a:t>に規則を示す。</a:t>
            </a:r>
          </a:p>
          <a:p>
            <a:endParaRPr lang="ja-JP" altLang="en-US" sz="1050" dirty="0">
              <a:latin typeface="HG丸ｺﾞｼｯｸM-PRO" panose="020F0600000000000000" pitchFamily="50" charset="-128"/>
              <a:ea typeface="HG丸ｺﾞｼｯｸM-PRO" panose="020F0600000000000000" pitchFamily="50" charset="-128"/>
            </a:endParaRPr>
          </a:p>
        </p:txBody>
      </p:sp>
      <p:sp>
        <p:nvSpPr>
          <p:cNvPr id="4" name="Text Box 3"/>
          <p:cNvSpPr txBox="1"/>
          <p:nvPr/>
        </p:nvSpPr>
        <p:spPr>
          <a:xfrm>
            <a:off x="9196534" y="1257877"/>
            <a:ext cx="2768600" cy="253916"/>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表</a:t>
            </a:r>
            <a:r>
              <a:rPr lang="en-US" altLang="ja-JP" sz="1050" dirty="0">
                <a:latin typeface="HG丸ｺﾞｼｯｸM-PRO" panose="020F0600000000000000" pitchFamily="50" charset="-128"/>
                <a:ea typeface="HG丸ｺﾞｼｯｸM-PRO" panose="020F0600000000000000" pitchFamily="50" charset="-128"/>
              </a:rPr>
              <a:t>4.3</a:t>
            </a:r>
            <a:r>
              <a:rPr lang="ja-JP" altLang="en-US" sz="1050" dirty="0">
                <a:latin typeface="HG丸ｺﾞｼｯｸM-PRO" panose="020F0600000000000000" pitchFamily="50" charset="-128"/>
                <a:ea typeface="HG丸ｺﾞｼｯｸM-PRO" panose="020F0600000000000000" pitchFamily="50" charset="-128"/>
              </a:rPr>
              <a:t> 目的のブロック置き場の決定方法</a:t>
            </a:r>
          </a:p>
        </p:txBody>
      </p:sp>
      <p:sp>
        <p:nvSpPr>
          <p:cNvPr id="13" name="L-Shape 12"/>
          <p:cNvSpPr/>
          <p:nvPr/>
        </p:nvSpPr>
        <p:spPr>
          <a:xfrm flipH="1">
            <a:off x="72389" y="586190"/>
            <a:ext cx="12648265" cy="8371755"/>
          </a:xfrm>
          <a:prstGeom prst="corner">
            <a:avLst>
              <a:gd name="adj1" fmla="val 50773"/>
              <a:gd name="adj2" fmla="val 52970"/>
            </a:avLst>
          </a:prstGeom>
          <a:noFill/>
          <a:ln w="28575">
            <a:solidFill>
              <a:srgbClr val="41719C"/>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G丸ｺﾞｼｯｸM-PRO" panose="020F0600000000000000" pitchFamily="50" charset="-128"/>
              <a:ea typeface="HG丸ｺﾞｼｯｸM-PRO" panose="020F0600000000000000" pitchFamily="50" charset="-128"/>
            </a:endParaRPr>
          </a:p>
        </p:txBody>
      </p:sp>
      <p:sp>
        <p:nvSpPr>
          <p:cNvPr id="17" name="Text Box 16"/>
          <p:cNvSpPr txBox="1"/>
          <p:nvPr/>
        </p:nvSpPr>
        <p:spPr>
          <a:xfrm>
            <a:off x="2946337" y="8733155"/>
            <a:ext cx="2072005" cy="253916"/>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図</a:t>
            </a:r>
            <a:r>
              <a:rPr lang="en-US" altLang="ja-JP" sz="1000" dirty="0">
                <a:latin typeface="HG丸ｺﾞｼｯｸM-PRO" panose="020F0600000000000000" pitchFamily="50" charset="-128"/>
                <a:ea typeface="HG丸ｺﾞｼｯｸM-PRO" panose="020F0600000000000000" pitchFamily="50" charset="-128"/>
              </a:rPr>
              <a:t>4.3 </a:t>
            </a:r>
            <a:r>
              <a:rPr lang="ja-JP" altLang="en-US" sz="1000" dirty="0">
                <a:latin typeface="HG丸ｺﾞｼｯｸM-PRO" panose="020F0600000000000000" pitchFamily="50" charset="-128"/>
                <a:ea typeface="HG丸ｺﾞｼｯｸM-PRO" panose="020F0600000000000000" pitchFamily="50" charset="-128"/>
              </a:rPr>
              <a:t>区間生成のシーケンス図</a:t>
            </a:r>
          </a:p>
        </p:txBody>
      </p:sp>
      <p:sp>
        <p:nvSpPr>
          <p:cNvPr id="18" name="Text Box 17"/>
          <p:cNvSpPr txBox="1"/>
          <p:nvPr/>
        </p:nvSpPr>
        <p:spPr>
          <a:xfrm>
            <a:off x="9319737" y="8721641"/>
            <a:ext cx="2479675" cy="245110"/>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図</a:t>
            </a:r>
            <a:r>
              <a:rPr lang="en-US" altLang="ja-JP" sz="1000" dirty="0">
                <a:latin typeface="HG丸ｺﾞｼｯｸM-PRO" panose="020F0600000000000000" pitchFamily="50" charset="-128"/>
                <a:ea typeface="HG丸ｺﾞｼｯｸM-PRO" panose="020F0600000000000000" pitchFamily="50" charset="-128"/>
              </a:rPr>
              <a:t>4.4 </a:t>
            </a:r>
            <a:r>
              <a:rPr lang="ja-JP" altLang="en-US" sz="1000" dirty="0">
                <a:latin typeface="HG丸ｺﾞｼｯｸM-PRO" panose="020F0600000000000000" pitchFamily="50" charset="-128"/>
                <a:ea typeface="HG丸ｺﾞｼｯｸM-PRO" panose="020F0600000000000000" pitchFamily="50" charset="-128"/>
              </a:rPr>
              <a:t>区間動作実行のシーケンス図</a:t>
            </a:r>
          </a:p>
        </p:txBody>
      </p:sp>
      <p:sp>
        <p:nvSpPr>
          <p:cNvPr id="27" name="正方形/長方形 26"/>
          <p:cNvSpPr/>
          <p:nvPr/>
        </p:nvSpPr>
        <p:spPr>
          <a:xfrm>
            <a:off x="73354" y="602692"/>
            <a:ext cx="1893299"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HG丸ｺﾞｼｯｸM-PRO" panose="020F0600000000000000" pitchFamily="50" charset="-128"/>
                <a:ea typeface="HG丸ｺﾞｼｯｸM-PRO" panose="020F0600000000000000" pitchFamily="50" charset="-128"/>
              </a:rPr>
              <a:t>4.1 </a:t>
            </a:r>
            <a:r>
              <a:rPr lang="ja-JP" altLang="en-US" sz="1200" b="1" dirty="0">
                <a:solidFill>
                  <a:schemeClr val="bg1"/>
                </a:solidFill>
                <a:latin typeface="HG丸ｺﾞｼｯｸM-PRO" panose="020F0600000000000000" pitchFamily="50" charset="-128"/>
                <a:ea typeface="HG丸ｺﾞｼｯｸM-PRO" panose="020F0600000000000000" pitchFamily="50" charset="-128"/>
              </a:rPr>
              <a:t>ステートマシン設計</a:t>
            </a:r>
          </a:p>
        </p:txBody>
      </p:sp>
      <p:sp>
        <p:nvSpPr>
          <p:cNvPr id="28" name="正方形/長方形 27"/>
          <p:cNvSpPr/>
          <p:nvPr/>
        </p:nvSpPr>
        <p:spPr>
          <a:xfrm>
            <a:off x="8297497" y="602692"/>
            <a:ext cx="1605963" cy="234272"/>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bg1"/>
                </a:solidFill>
                <a:latin typeface="HG丸ｺﾞｼｯｸM-PRO" panose="020F0600000000000000" pitchFamily="50" charset="-128"/>
                <a:ea typeface="HG丸ｺﾞｼｯｸM-PRO" panose="020F0600000000000000" pitchFamily="50" charset="-128"/>
              </a:rPr>
              <a:t>4.2 </a:t>
            </a:r>
            <a:r>
              <a:rPr lang="ja-JP" altLang="en-US" sz="1200" b="1" dirty="0">
                <a:solidFill>
                  <a:schemeClr val="bg1"/>
                </a:solidFill>
                <a:latin typeface="HG丸ｺﾞｼｯｸM-PRO" panose="020F0600000000000000" pitchFamily="50" charset="-128"/>
                <a:ea typeface="HG丸ｺﾞｼｯｸM-PRO" panose="020F0600000000000000" pitchFamily="50" charset="-128"/>
              </a:rPr>
              <a:t>シーケンス設計</a:t>
            </a:r>
          </a:p>
        </p:txBody>
      </p:sp>
      <p:sp>
        <p:nvSpPr>
          <p:cNvPr id="29" name="Text Box 47"/>
          <p:cNvSpPr txBox="1"/>
          <p:nvPr/>
        </p:nvSpPr>
        <p:spPr>
          <a:xfrm>
            <a:off x="4325637" y="616029"/>
            <a:ext cx="3807460" cy="553998"/>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sym typeface="+mn-ea"/>
              </a:rPr>
              <a:t>　攻略状態により、ブロック並べ攻略における制御状態を管理する。</a:t>
            </a:r>
            <a:r>
              <a:rPr lang="en-US" altLang="ja-JP" sz="1000" dirty="0">
                <a:latin typeface="HG丸ｺﾞｼｯｸM-PRO" panose="020F0600000000000000" pitchFamily="50" charset="-128"/>
                <a:ea typeface="HG丸ｺﾞｼｯｸM-PRO" panose="020F0600000000000000" pitchFamily="50" charset="-128"/>
                <a:sym typeface="+mn-ea"/>
              </a:rPr>
              <a:t>[</a:t>
            </a:r>
            <a:r>
              <a:rPr lang="ja-JP" altLang="en-US" sz="1000" dirty="0">
                <a:latin typeface="HG丸ｺﾞｼｯｸM-PRO" panose="020F0600000000000000" pitchFamily="50" charset="-128"/>
                <a:ea typeface="HG丸ｺﾞｼｯｸM-PRO" panose="020F0600000000000000" pitchFamily="50" charset="-128"/>
                <a:sym typeface="+mn-ea"/>
              </a:rPr>
              <a:t>正常動作中</a:t>
            </a:r>
            <a:r>
              <a:rPr lang="en-US" altLang="ja-JP" sz="1000" dirty="0">
                <a:latin typeface="HG丸ｺﾞｼｯｸM-PRO" panose="020F0600000000000000" pitchFamily="50" charset="-128"/>
                <a:ea typeface="HG丸ｺﾞｼｯｸM-PRO" panose="020F0600000000000000" pitchFamily="50" charset="-128"/>
                <a:sym typeface="+mn-ea"/>
              </a:rPr>
              <a:t>]</a:t>
            </a:r>
            <a:r>
              <a:rPr lang="ja-JP" altLang="en-US" sz="1000" dirty="0">
                <a:latin typeface="HG丸ｺﾞｼｯｸM-PRO" panose="020F0600000000000000" pitchFamily="50" charset="-128"/>
                <a:ea typeface="HG丸ｺﾞｼｯｸM-PRO" panose="020F0600000000000000" pitchFamily="50" charset="-128"/>
                <a:sym typeface="+mn-ea"/>
              </a:rPr>
              <a:t>の状態を繰り返すことでブロック並べを攻略する。図</a:t>
            </a:r>
            <a:r>
              <a:rPr lang="en-US" altLang="ja-JP" sz="1000" dirty="0">
                <a:latin typeface="HG丸ｺﾞｼｯｸM-PRO" panose="020F0600000000000000" pitchFamily="50" charset="-128"/>
                <a:ea typeface="HG丸ｺﾞｼｯｸM-PRO" panose="020F0600000000000000" pitchFamily="50" charset="-128"/>
                <a:sym typeface="+mn-ea"/>
              </a:rPr>
              <a:t>4.2</a:t>
            </a:r>
            <a:r>
              <a:rPr lang="ja-JP" altLang="en-US" sz="1000" dirty="0">
                <a:latin typeface="HG丸ｺﾞｼｯｸM-PRO" panose="020F0600000000000000" pitchFamily="50" charset="-128"/>
                <a:ea typeface="HG丸ｺﾞｼｯｸM-PRO" panose="020F0600000000000000" pitchFamily="50" charset="-128"/>
                <a:sym typeface="+mn-ea"/>
              </a:rPr>
              <a:t>中の終了条件について表</a:t>
            </a:r>
            <a:r>
              <a:rPr lang="en-US" altLang="ja-JP" sz="1000" dirty="0">
                <a:latin typeface="HG丸ｺﾞｼｯｸM-PRO" panose="020F0600000000000000" pitchFamily="50" charset="-128"/>
                <a:ea typeface="HG丸ｺﾞｼｯｸM-PRO" panose="020F0600000000000000" pitchFamily="50" charset="-128"/>
                <a:sym typeface="+mn-ea"/>
              </a:rPr>
              <a:t>4.2</a:t>
            </a:r>
            <a:r>
              <a:rPr lang="ja-JP" altLang="en-US" sz="1000" dirty="0">
                <a:latin typeface="HG丸ｺﾞｼｯｸM-PRO" panose="020F0600000000000000" pitchFamily="50" charset="-128"/>
                <a:ea typeface="HG丸ｺﾞｼｯｸM-PRO" panose="020F0600000000000000" pitchFamily="50" charset="-128"/>
                <a:sym typeface="+mn-ea"/>
              </a:rPr>
              <a:t>に示す。</a:t>
            </a:r>
          </a:p>
        </p:txBody>
      </p:sp>
      <p:sp>
        <p:nvSpPr>
          <p:cNvPr id="31" name="Rounded Rectangle 43"/>
          <p:cNvSpPr/>
          <p:nvPr/>
        </p:nvSpPr>
        <p:spPr>
          <a:xfrm>
            <a:off x="230546" y="5188047"/>
            <a:ext cx="369961" cy="3694129"/>
          </a:xfrm>
          <a:prstGeom prst="roundRect">
            <a:avLst/>
          </a:prstGeom>
          <a:solidFill>
            <a:schemeClr val="accent4">
              <a:lumMod val="20000"/>
              <a:lumOff val="80000"/>
            </a:schemeClr>
          </a:solidFill>
          <a:ln>
            <a:solidFill>
              <a:srgbClr val="FB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rgbClr val="FB9E13"/>
                </a:solidFill>
                <a:latin typeface="HG丸ｺﾞｼｯｸM-PRO" panose="020F0600000000000000" pitchFamily="50" charset="-128"/>
                <a:ea typeface="HG丸ｺﾞｼｯｸM-PRO" panose="020F0600000000000000" pitchFamily="50" charset="-128"/>
              </a:rPr>
              <a:t>区間生成の振る舞い</a:t>
            </a:r>
          </a:p>
        </p:txBody>
      </p:sp>
      <p:sp>
        <p:nvSpPr>
          <p:cNvPr id="34" name="Text Box 53"/>
          <p:cNvSpPr txBox="1"/>
          <p:nvPr/>
        </p:nvSpPr>
        <p:spPr>
          <a:xfrm>
            <a:off x="84378" y="4801497"/>
            <a:ext cx="7611840" cy="415498"/>
          </a:xfrm>
          <a:prstGeom prst="rect">
            <a:avLst/>
          </a:prstGeom>
          <a:noFill/>
        </p:spPr>
        <p:txBody>
          <a:bodyPr wrap="square" rtlCol="0">
            <a:spAutoFit/>
          </a:bodyPr>
          <a:lstStyle/>
          <a:p>
            <a:r>
              <a:rPr lang="ja-JP" altLang="en-US" sz="1050" dirty="0">
                <a:latin typeface="HG丸ｺﾞｼｯｸM-PRO" panose="020F0600000000000000" pitchFamily="50" charset="-128"/>
                <a:ea typeface="HG丸ｺﾞｼｯｸM-PRO" panose="020F0600000000000000" pitchFamily="50" charset="-128"/>
              </a:rPr>
              <a:t>　ブロック並べにおける区間生成及び動作の一連の流れを図</a:t>
            </a:r>
            <a:r>
              <a:rPr lang="en-US" altLang="ja-JP" sz="1050" dirty="0">
                <a:latin typeface="HG丸ｺﾞｼｯｸM-PRO" panose="020F0600000000000000" pitchFamily="50" charset="-128"/>
                <a:ea typeface="HG丸ｺﾞｼｯｸM-PRO" panose="020F0600000000000000" pitchFamily="50" charset="-128"/>
              </a:rPr>
              <a:t>4.3</a:t>
            </a:r>
            <a:r>
              <a:rPr lang="ja-JP" altLang="en-US" sz="1050" dirty="0">
                <a:latin typeface="HG丸ｺﾞｼｯｸM-PRO" panose="020F0600000000000000" pitchFamily="50" charset="-128"/>
                <a:ea typeface="HG丸ｺﾞｼｯｸM-PRO" panose="020F0600000000000000" pitchFamily="50" charset="-128"/>
              </a:rPr>
              <a:t>に示す。主に動作生成により、走行体を制御する際のパラメータや経路を決定し、区間動作の実行で動作生成時に決定したパラメータを用いて実際に走行体を動作させる。</a:t>
            </a:r>
          </a:p>
        </p:txBody>
      </p:sp>
      <p:sp>
        <p:nvSpPr>
          <p:cNvPr id="35" name="Rounded Rectangle 15"/>
          <p:cNvSpPr/>
          <p:nvPr/>
        </p:nvSpPr>
        <p:spPr>
          <a:xfrm>
            <a:off x="7798461" y="4771016"/>
            <a:ext cx="369570" cy="4010893"/>
          </a:xfrm>
          <a:prstGeom prst="roundRect">
            <a:avLst/>
          </a:prstGeom>
          <a:solidFill>
            <a:schemeClr val="accent4">
              <a:lumMod val="20000"/>
              <a:lumOff val="80000"/>
            </a:schemeClr>
          </a:solidFill>
          <a:ln>
            <a:solidFill>
              <a:srgbClr val="FB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rgbClr val="FB9E13"/>
                </a:solidFill>
                <a:latin typeface="HG丸ｺﾞｼｯｸM-PRO" panose="020F0600000000000000" pitchFamily="50" charset="-128"/>
                <a:ea typeface="HG丸ｺﾞｼｯｸM-PRO" panose="020F0600000000000000" pitchFamily="50" charset="-128"/>
              </a:rPr>
              <a:t>区間動作の実行の振る舞い</a:t>
            </a:r>
          </a:p>
        </p:txBody>
      </p:sp>
      <p:sp>
        <p:nvSpPr>
          <p:cNvPr id="5" name="テキスト ボックス 4"/>
          <p:cNvSpPr txBox="1"/>
          <p:nvPr/>
        </p:nvSpPr>
        <p:spPr>
          <a:xfrm>
            <a:off x="9913385" y="3292650"/>
            <a:ext cx="2783134" cy="230832"/>
          </a:xfrm>
          <a:prstGeom prst="rect">
            <a:avLst/>
          </a:prstGeom>
          <a:noFill/>
        </p:spPr>
        <p:txBody>
          <a:bodyPr wrap="none" rtlCol="0">
            <a:spAutoFit/>
          </a:bodyPr>
          <a:lstStyle/>
          <a:p>
            <a:r>
              <a:rPr kumimoji="1" lang="en-US" altLang="ja-JP" sz="900" dirty="0">
                <a:latin typeface="HG丸ｺﾞｼｯｸM-PRO" panose="020F0600000000000000" pitchFamily="50" charset="-128"/>
                <a:ea typeface="HG丸ｺﾞｼｯｸM-PRO" panose="020F0600000000000000" pitchFamily="50" charset="-128"/>
              </a:rPr>
              <a:t>※</a:t>
            </a:r>
            <a:r>
              <a:rPr kumimoji="1" lang="ja-JP" altLang="en-US" sz="900" dirty="0">
                <a:latin typeface="HG丸ｺﾞｼｯｸM-PRO" panose="020F0600000000000000" pitchFamily="50" charset="-128"/>
                <a:ea typeface="HG丸ｺﾞｼｯｸM-PRO" panose="020F0600000000000000" pitchFamily="50" charset="-128"/>
              </a:rPr>
              <a:t>目標エリア：</a:t>
            </a:r>
            <a:r>
              <a:rPr kumimoji="1" lang="en-US" altLang="ja-JP" sz="900" dirty="0">
                <a:latin typeface="HG丸ｺﾞｼｯｸM-PRO" panose="020F0600000000000000" pitchFamily="50" charset="-128"/>
                <a:ea typeface="HG丸ｺﾞｼｯｸM-PRO" panose="020F0600000000000000" pitchFamily="50" charset="-128"/>
              </a:rPr>
              <a:t>[2.2</a:t>
            </a:r>
            <a:r>
              <a:rPr kumimoji="1" lang="ja-JP" altLang="en-US" sz="900" dirty="0">
                <a:latin typeface="HG丸ｺﾞｼｯｸM-PRO" panose="020F0600000000000000" pitchFamily="50" charset="-128"/>
                <a:ea typeface="HG丸ｺﾞｼｯｸM-PRO" panose="020F0600000000000000" pitchFamily="50" charset="-128"/>
              </a:rPr>
              <a:t>解決方針</a:t>
            </a:r>
            <a:r>
              <a:rPr kumimoji="1" lang="en-US" altLang="ja-JP" sz="900" dirty="0">
                <a:latin typeface="HG丸ｺﾞｼｯｸM-PRO" panose="020F0600000000000000" pitchFamily="50" charset="-128"/>
                <a:ea typeface="HG丸ｺﾞｼｯｸM-PRO" panose="020F0600000000000000" pitchFamily="50" charset="-128"/>
              </a:rPr>
              <a:t>]</a:t>
            </a:r>
            <a:r>
              <a:rPr kumimoji="1" lang="ja-JP" altLang="en-US" sz="900" dirty="0">
                <a:latin typeface="HG丸ｺﾞｼｯｸM-PRO" panose="020F0600000000000000" pitchFamily="50" charset="-128"/>
                <a:ea typeface="HG丸ｺﾞｼｯｸM-PRO" panose="020F0600000000000000" pitchFamily="50" charset="-128"/>
              </a:rPr>
              <a:t>で定めた目標エリア</a:t>
            </a:r>
          </a:p>
        </p:txBody>
      </p:sp>
      <p:sp>
        <p:nvSpPr>
          <p:cNvPr id="38" name="Text Box 20"/>
          <p:cNvSpPr txBox="1"/>
          <p:nvPr/>
        </p:nvSpPr>
        <p:spPr>
          <a:xfrm>
            <a:off x="11148059" y="7411085"/>
            <a:ext cx="1462901" cy="1169551"/>
          </a:xfrm>
          <a:prstGeom prst="rect">
            <a:avLst/>
          </a:prstGeom>
          <a:solidFill>
            <a:schemeClr val="bg1"/>
          </a:solidFill>
        </p:spPr>
        <p:txBody>
          <a:bodyPr wrap="square" rtlCol="0">
            <a:spAutoFit/>
          </a:bodyPr>
          <a:lstStyle/>
          <a:p>
            <a:r>
              <a:rPr lang="ja-JP" altLang="en-US" sz="1000" b="1" dirty="0">
                <a:solidFill>
                  <a:schemeClr val="accent2"/>
                </a:solidFill>
                <a:latin typeface="HG丸ｺﾞｼｯｸM-PRO" panose="020F0600000000000000" pitchFamily="50" charset="-128"/>
                <a:ea typeface="HG丸ｺﾞｼｯｸM-PRO" panose="020F0600000000000000" pitchFamily="50" charset="-128"/>
              </a:rPr>
              <a:t>■ブロック並べ攻略の終了条件</a:t>
            </a:r>
          </a:p>
          <a:p>
            <a:r>
              <a:rPr lang="ja-JP" altLang="en-US" sz="1000" dirty="0">
                <a:latin typeface="HG丸ｺﾞｼｯｸM-PRO" panose="020F0600000000000000" pitchFamily="50" charset="-128"/>
                <a:ea typeface="HG丸ｺﾞｼｯｸM-PRO" panose="020F0600000000000000" pitchFamily="50" charset="-128"/>
              </a:rPr>
              <a:t>「駐車スタート位置に移動する」の攻略状態の制御が終了することがブロック並べ攻略の終了条件となる。</a:t>
            </a:r>
          </a:p>
        </p:txBody>
      </p:sp>
      <p:cxnSp>
        <p:nvCxnSpPr>
          <p:cNvPr id="9" name="直線コネクタ 8"/>
          <p:cNvCxnSpPr>
            <a:cxnSpLocks/>
          </p:cNvCxnSpPr>
          <p:nvPr/>
        </p:nvCxnSpPr>
        <p:spPr>
          <a:xfrm flipH="1" flipV="1">
            <a:off x="3285963" y="5366066"/>
            <a:ext cx="1401861" cy="25600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6" name="直線コネクタ 35"/>
          <p:cNvCxnSpPr>
            <a:stCxn id="38" idx="1"/>
          </p:cNvCxnSpPr>
          <p:nvPr/>
        </p:nvCxnSpPr>
        <p:spPr>
          <a:xfrm flipH="1">
            <a:off x="10380981" y="7995861"/>
            <a:ext cx="767078" cy="451015"/>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15" name="Table 14"/>
          <p:cNvGraphicFramePr/>
          <p:nvPr>
            <p:extLst>
              <p:ext uri="{D42A27DB-BD31-4B8C-83A1-F6EECF244321}">
                <p14:modId xmlns:p14="http://schemas.microsoft.com/office/powerpoint/2010/main" val="2002617707"/>
              </p:ext>
            </p:extLst>
          </p:nvPr>
        </p:nvGraphicFramePr>
        <p:xfrm>
          <a:off x="4325620" y="3727450"/>
          <a:ext cx="3264218" cy="894207"/>
        </p:xfrm>
        <a:graphic>
          <a:graphicData uri="http://schemas.openxmlformats.org/drawingml/2006/table">
            <a:tbl>
              <a:tblPr firstRow="1">
                <a:tableStyleId>{D03447BB-5D67-496B-8E87-E561075AD55C}</a:tableStyleId>
              </a:tblPr>
              <a:tblGrid>
                <a:gridCol w="657543">
                  <a:extLst>
                    <a:ext uri="{9D8B030D-6E8A-4147-A177-3AD203B41FA5}">
                      <a16:colId xmlns:a16="http://schemas.microsoft.com/office/drawing/2014/main" val="20000"/>
                    </a:ext>
                  </a:extLst>
                </a:gridCol>
                <a:gridCol w="2606675">
                  <a:extLst>
                    <a:ext uri="{9D8B030D-6E8A-4147-A177-3AD203B41FA5}">
                      <a16:colId xmlns:a16="http://schemas.microsoft.com/office/drawing/2014/main" val="20001"/>
                    </a:ext>
                  </a:extLst>
                </a:gridCol>
              </a:tblGrid>
              <a:tr h="187325">
                <a:tc>
                  <a:txBody>
                    <a:bodyPr/>
                    <a:lstStyle/>
                    <a:p>
                      <a:pPr algn="l">
                        <a:lnSpc>
                          <a:spcPct val="70000"/>
                        </a:lnSpc>
                        <a:buNone/>
                      </a:pPr>
                      <a:r>
                        <a:rPr lang="ja-JP" altLang="en-US" sz="700" dirty="0">
                          <a:solidFill>
                            <a:schemeClr val="bg1"/>
                          </a:solidFill>
                          <a:latin typeface="HG丸ｺﾞｼｯｸM-PRO" panose="020F0600000000000000" pitchFamily="50" charset="-128"/>
                          <a:ea typeface="HG丸ｺﾞｼｯｸM-PRO" panose="020F0600000000000000" pitchFamily="50" charset="-128"/>
                        </a:rPr>
                        <a:t>条件名</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75000"/>
                      </a:schemeClr>
                    </a:solidFill>
                  </a:tcPr>
                </a:tc>
                <a:tc>
                  <a:txBody>
                    <a:bodyPr/>
                    <a:lstStyle/>
                    <a:p>
                      <a:pPr algn="l">
                        <a:lnSpc>
                          <a:spcPct val="70000"/>
                        </a:lnSpc>
                        <a:buNone/>
                      </a:pPr>
                      <a:r>
                        <a:rPr lang="ja-JP" altLang="en-US" sz="700">
                          <a:solidFill>
                            <a:schemeClr val="bg1"/>
                          </a:solidFill>
                          <a:latin typeface="HG丸ｺﾞｼｯｸM-PRO" panose="020F0600000000000000" pitchFamily="50" charset="-128"/>
                          <a:ea typeface="HG丸ｺﾞｼｯｸM-PRO" panose="020F0600000000000000" pitchFamily="50" charset="-128"/>
                        </a:rPr>
                        <a:t>条件の内容</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75000"/>
                      </a:schemeClr>
                    </a:solidFill>
                  </a:tcPr>
                </a:tc>
                <a:extLst>
                  <a:ext uri="{0D108BD9-81ED-4DB2-BD59-A6C34878D82A}">
                    <a16:rowId xmlns:a16="http://schemas.microsoft.com/office/drawing/2014/main" val="10000"/>
                  </a:ext>
                </a:extLst>
              </a:tr>
              <a:tr h="187325">
                <a:tc>
                  <a:txBody>
                    <a:bodyPr/>
                    <a:lstStyle/>
                    <a:p>
                      <a:pPr algn="l">
                        <a:lnSpc>
                          <a:spcPct val="70000"/>
                        </a:lnSpc>
                        <a:buNone/>
                      </a:pPr>
                      <a:r>
                        <a:rPr lang="ja-JP" altLang="en-US" sz="700">
                          <a:solidFill>
                            <a:schemeClr val="tx1"/>
                          </a:solidFill>
                          <a:latin typeface="HG丸ｺﾞｼｯｸM-PRO" panose="020F0600000000000000" pitchFamily="50" charset="-128"/>
                          <a:ea typeface="HG丸ｺﾞｼｯｸM-PRO" panose="020F0600000000000000" pitchFamily="50" charset="-128"/>
                        </a:rPr>
                        <a:t>終了条件①</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カラーブロックのあるブロック置き場に到着したこと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160020">
                <a:tc>
                  <a:txBody>
                    <a:bodyPr/>
                    <a:lstStyle/>
                    <a:p>
                      <a:pPr algn="l">
                        <a:lnSpc>
                          <a:spcPct val="70000"/>
                        </a:lnSpc>
                        <a:buNone/>
                      </a:pPr>
                      <a:r>
                        <a:rPr lang="ja-JP" altLang="en-US" sz="700">
                          <a:solidFill>
                            <a:schemeClr val="tx1"/>
                          </a:solidFill>
                          <a:latin typeface="HG丸ｺﾞｼｯｸM-PRO" panose="020F0600000000000000" pitchFamily="50" charset="-128"/>
                          <a:ea typeface="HG丸ｺﾞｼｯｸM-PRO" panose="020F0600000000000000" pitchFamily="50" charset="-128"/>
                        </a:rPr>
                        <a:t>終了条件②</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目標エリアにカラーブロックを運搬したこと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160020">
                <a:tc>
                  <a:txBody>
                    <a:bodyPr/>
                    <a:lstStyle/>
                    <a:p>
                      <a:pPr algn="l">
                        <a:lnSpc>
                          <a:spcPct val="70000"/>
                        </a:lnSpc>
                        <a:buNone/>
                      </a:pPr>
                      <a:r>
                        <a:rPr lang="ja-JP" altLang="en-US" sz="700">
                          <a:solidFill>
                            <a:schemeClr val="tx1"/>
                          </a:solidFill>
                          <a:latin typeface="HG丸ｺﾞｼｯｸM-PRO" panose="020F0600000000000000" pitchFamily="50" charset="-128"/>
                          <a:ea typeface="HG丸ｺﾞｼｯｸM-PRO" panose="020F0600000000000000" pitchFamily="50" charset="-128"/>
                        </a:rPr>
                        <a:t>終了条件③</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仮置き位置にカラーブロックを運搬したこと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187325">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終了条件④</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最終ポジションとなるブロック置き場に到着したこと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4"/>
                  </a:ext>
                </a:extLst>
              </a:tr>
            </a:tbl>
          </a:graphicData>
        </a:graphic>
      </p:graphicFrame>
      <p:sp>
        <p:nvSpPr>
          <p:cNvPr id="19" name="Text Box 18"/>
          <p:cNvSpPr txBox="1"/>
          <p:nvPr/>
        </p:nvSpPr>
        <p:spPr>
          <a:xfrm>
            <a:off x="5683954" y="3488679"/>
            <a:ext cx="1807429" cy="246221"/>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表</a:t>
            </a:r>
            <a:r>
              <a:rPr lang="en-US" altLang="ja-JP" sz="1000" dirty="0">
                <a:latin typeface="HG丸ｺﾞｼｯｸM-PRO" panose="020F0600000000000000" pitchFamily="50" charset="-128"/>
                <a:ea typeface="HG丸ｺﾞｼｯｸM-PRO" panose="020F0600000000000000" pitchFamily="50" charset="-128"/>
              </a:rPr>
              <a:t>4.2</a:t>
            </a:r>
            <a:r>
              <a:rPr lang="ja-JP" altLang="en-US" sz="1000" dirty="0">
                <a:latin typeface="HG丸ｺﾞｼｯｸM-PRO" panose="020F0600000000000000" pitchFamily="50" charset="-128"/>
                <a:ea typeface="HG丸ｺﾞｼｯｸM-PRO" panose="020F0600000000000000" pitchFamily="50" charset="-128"/>
              </a:rPr>
              <a:t>　攻略状態の終了条件</a:t>
            </a:r>
          </a:p>
        </p:txBody>
      </p:sp>
      <p:sp>
        <p:nvSpPr>
          <p:cNvPr id="50" name="Text Box 49"/>
          <p:cNvSpPr txBox="1"/>
          <p:nvPr/>
        </p:nvSpPr>
        <p:spPr>
          <a:xfrm>
            <a:off x="5480415" y="3231028"/>
            <a:ext cx="2454224" cy="246221"/>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図</a:t>
            </a:r>
            <a:r>
              <a:rPr lang="en-US" altLang="ja-JP" sz="1000" dirty="0">
                <a:latin typeface="HG丸ｺﾞｼｯｸM-PRO" panose="020F0600000000000000" pitchFamily="50" charset="-128"/>
                <a:ea typeface="HG丸ｺﾞｼｯｸM-PRO" panose="020F0600000000000000" pitchFamily="50" charset="-128"/>
              </a:rPr>
              <a:t>4.2 </a:t>
            </a:r>
            <a:r>
              <a:rPr lang="ja-JP" altLang="en-US" sz="1000" dirty="0">
                <a:latin typeface="HG丸ｺﾞｼｯｸM-PRO" panose="020F0600000000000000" pitchFamily="50" charset="-128"/>
                <a:ea typeface="HG丸ｺﾞｼｯｸM-PRO" panose="020F0600000000000000" pitchFamily="50" charset="-128"/>
              </a:rPr>
              <a:t>攻略状態のステートマシン図</a:t>
            </a:r>
          </a:p>
        </p:txBody>
      </p:sp>
      <p:graphicFrame>
        <p:nvGraphicFramePr>
          <p:cNvPr id="21" name="Table 20"/>
          <p:cNvGraphicFramePr/>
          <p:nvPr>
            <p:extLst>
              <p:ext uri="{D42A27DB-BD31-4B8C-83A1-F6EECF244321}">
                <p14:modId xmlns:p14="http://schemas.microsoft.com/office/powerpoint/2010/main" val="579305"/>
              </p:ext>
            </p:extLst>
          </p:nvPr>
        </p:nvGraphicFramePr>
        <p:xfrm>
          <a:off x="8350886" y="1503045"/>
          <a:ext cx="4302126" cy="1784614"/>
        </p:xfrm>
        <a:graphic>
          <a:graphicData uri="http://schemas.openxmlformats.org/drawingml/2006/table">
            <a:tbl>
              <a:tblPr firstRow="1" bandRow="1">
                <a:tableStyleId>{5C22544A-7EE6-4342-B048-85BDC9FD1C3A}</a:tableStyleId>
              </a:tblPr>
              <a:tblGrid>
                <a:gridCol w="888364">
                  <a:extLst>
                    <a:ext uri="{9D8B030D-6E8A-4147-A177-3AD203B41FA5}">
                      <a16:colId xmlns:a16="http://schemas.microsoft.com/office/drawing/2014/main" val="20000"/>
                    </a:ext>
                  </a:extLst>
                </a:gridCol>
                <a:gridCol w="1657885">
                  <a:extLst>
                    <a:ext uri="{9D8B030D-6E8A-4147-A177-3AD203B41FA5}">
                      <a16:colId xmlns:a16="http://schemas.microsoft.com/office/drawing/2014/main" val="20001"/>
                    </a:ext>
                  </a:extLst>
                </a:gridCol>
                <a:gridCol w="1755877">
                  <a:extLst>
                    <a:ext uri="{9D8B030D-6E8A-4147-A177-3AD203B41FA5}">
                      <a16:colId xmlns:a16="http://schemas.microsoft.com/office/drawing/2014/main" val="20002"/>
                    </a:ext>
                  </a:extLst>
                </a:gridCol>
              </a:tblGrid>
              <a:tr h="260614">
                <a:tc>
                  <a:txBody>
                    <a:bodyPr/>
                    <a:lstStyle/>
                    <a:p>
                      <a:pPr algn="ctr">
                        <a:buNone/>
                      </a:pPr>
                      <a:r>
                        <a:rPr lang="ja-JP" altLang="en-US" sz="800" b="1" dirty="0">
                          <a:solidFill>
                            <a:schemeClr val="tx1"/>
                          </a:solidFill>
                          <a:latin typeface="HG丸ｺﾞｼｯｸM-PRO" panose="020F0600000000000000" pitchFamily="50" charset="-128"/>
                          <a:ea typeface="HG丸ｺﾞｼｯｸM-PRO" panose="020F0600000000000000" pitchFamily="50" charset="-128"/>
                        </a:rPr>
                        <a:t>攻略状態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algn="ctr">
                        <a:buNone/>
                      </a:pPr>
                      <a:r>
                        <a:rPr lang="ja-JP" altLang="en-US" sz="800" b="1" dirty="0">
                          <a:solidFill>
                            <a:schemeClr val="tx1"/>
                          </a:solidFill>
                          <a:latin typeface="HG丸ｺﾞｼｯｸM-PRO" panose="020F0600000000000000" pitchFamily="50" charset="-128"/>
                          <a:ea typeface="HG丸ｺﾞｼｯｸM-PRO" panose="020F0600000000000000" pitchFamily="50" charset="-128"/>
                        </a:rPr>
                        <a:t>ブロック置き場情報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algn="ctr">
                        <a:buNone/>
                      </a:pPr>
                      <a:r>
                        <a:rPr lang="ja-JP" altLang="en-US" sz="800" b="1" dirty="0">
                          <a:solidFill>
                            <a:schemeClr val="tx1"/>
                          </a:solidFill>
                          <a:latin typeface="HG丸ｺﾞｼｯｸM-PRO" panose="020F0600000000000000" pitchFamily="50" charset="-128"/>
                          <a:ea typeface="HG丸ｺﾞｼｯｸM-PRO" panose="020F0600000000000000" pitchFamily="50" charset="-128"/>
                        </a:rPr>
                        <a:t>目的のブロック置き場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60000"/>
                        <a:lumOff val="40000"/>
                      </a:schemeClr>
                    </a:solidFill>
                  </a:tcPr>
                </a:tc>
                <a:extLst>
                  <a:ext uri="{0D108BD9-81ED-4DB2-BD59-A6C34878D82A}">
                    <a16:rowId xmlns:a16="http://schemas.microsoft.com/office/drawing/2014/main" val="10000"/>
                  </a:ext>
                </a:extLst>
              </a:tr>
              <a:tr h="297137">
                <a:tc rowSpan="2">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目的の</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カラーブロック</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に向かう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目標エリアにまだ運搬されていない</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ブロックがある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sym typeface="+mn-ea"/>
                        </a:rPr>
                        <a:t>目標エリア内のブロックがある</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sym typeface="+mn-ea"/>
                        </a:rPr>
                        <a:t>ブロック置き場</a:t>
                      </a:r>
                      <a:endParaRPr lang="ja-JP" altLang="en-US" sz="700" dirty="0">
                        <a:solidFill>
                          <a:schemeClr val="tx1"/>
                        </a:solidFill>
                        <a:latin typeface="HG丸ｺﾞｼｯｸM-PRO" panose="020F0600000000000000" pitchFamily="50" charset="-128"/>
                        <a:ea typeface="HG丸ｺﾞｼｯｸM-PRO" panose="020F06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extLst>
                  <a:ext uri="{0D108BD9-81ED-4DB2-BD59-A6C34878D82A}">
                    <a16:rowId xmlns:a16="http://schemas.microsoft.com/office/drawing/2014/main" val="10001"/>
                  </a:ext>
                </a:extLst>
              </a:tr>
              <a:tr h="297137">
                <a:tc vMerge="1">
                  <a:txBody>
                    <a:bodyPr/>
                    <a:lstStyle/>
                    <a:p>
                      <a:endParaRPr lang="ja-JP"/>
                    </a:p>
                  </a:txBody>
                  <a:tcPr>
                    <a:lnL w="12700">
                      <a:solidFill>
                        <a:schemeClr val="tx1"/>
                      </a:solidFill>
                      <a:prstDash val="solid"/>
                    </a:lnL>
                    <a:lnR w="12700">
                      <a:solidFill>
                        <a:schemeClr val="tx1"/>
                      </a:solidFill>
                      <a:prstDash val="solid"/>
                    </a:lnR>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sym typeface="+mn-ea"/>
                        </a:rPr>
                        <a:t>目標エリアにまだ運搬されていない</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sym typeface="+mn-ea"/>
                        </a:rPr>
                        <a:t>ブロックがない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ブロックがある</a:t>
                      </a:r>
                      <a:r>
                        <a:rPr lang="ja-JP" altLang="en-US" sz="700" dirty="0">
                          <a:solidFill>
                            <a:schemeClr val="tx1"/>
                          </a:solidFill>
                          <a:latin typeface="HG丸ｺﾞｼｯｸM-PRO" panose="020F0600000000000000" pitchFamily="50" charset="-128"/>
                          <a:ea typeface="HG丸ｺﾞｼｯｸM-PRO" panose="020F0600000000000000" pitchFamily="50" charset="-128"/>
                          <a:sym typeface="ＭＳ Ｐゴシック" panose="020B0600070205080204" pitchFamily="34" charset="-128"/>
                        </a:rPr>
                        <a:t>目標エリア以外の</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ブロック置き場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extLst>
                  <a:ext uri="{0D108BD9-81ED-4DB2-BD59-A6C34878D82A}">
                    <a16:rowId xmlns:a16="http://schemas.microsoft.com/office/drawing/2014/main" val="10002"/>
                  </a:ext>
                </a:extLst>
              </a:tr>
              <a:tr h="297137">
                <a:tc>
                  <a:txBody>
                    <a:bodyPr/>
                    <a:lstStyle/>
                    <a:p>
                      <a:pPr algn="ctr">
                        <a:buNone/>
                      </a:pPr>
                      <a:r>
                        <a:rPr lang="en-US" altLang="ja-JP" sz="700" dirty="0">
                          <a:solidFill>
                            <a:schemeClr val="tx1"/>
                          </a:solidFill>
                          <a:latin typeface="HG丸ｺﾞｼｯｸM-PRO" panose="020F0600000000000000" pitchFamily="50" charset="-128"/>
                          <a:ea typeface="HG丸ｺﾞｼｯｸM-PRO" panose="020F0600000000000000" pitchFamily="50" charset="-128"/>
                        </a:rPr>
                        <a:t>SWAP</a:t>
                      </a:r>
                      <a:r>
                        <a:rPr lang="ja-JP" altLang="en-US" sz="700" dirty="0">
                          <a:solidFill>
                            <a:schemeClr val="tx1"/>
                          </a:solidFill>
                          <a:latin typeface="HG丸ｺﾞｼｯｸM-PRO" panose="020F0600000000000000" pitchFamily="50" charset="-128"/>
                          <a:ea typeface="HG丸ｺﾞｼｯｸM-PRO" panose="020F0600000000000000" pitchFamily="50" charset="-128"/>
                        </a:rPr>
                        <a:t>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en-US" sz="700" dirty="0">
                          <a:solidFill>
                            <a:schemeClr val="tx1"/>
                          </a:solidFill>
                          <a:latin typeface="HG丸ｺﾞｼｯｸM-PRO" panose="020F0600000000000000" pitchFamily="50" charset="-128"/>
                          <a:ea typeface="HG丸ｺﾞｼｯｸM-PRO" panose="020F06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ブロックを仮置きする空いている</a:t>
                      </a: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ブロック置き場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extLst>
                  <a:ext uri="{0D108BD9-81ED-4DB2-BD59-A6C34878D82A}">
                    <a16:rowId xmlns:a16="http://schemas.microsoft.com/office/drawing/2014/main" val="10003"/>
                  </a:ext>
                </a:extLst>
              </a:tr>
              <a:tr h="297137">
                <a:tc>
                  <a:txBody>
                    <a:bodyPr/>
                    <a:lstStyle/>
                    <a:p>
                      <a:pPr algn="ctr">
                        <a:buNone/>
                      </a:pPr>
                      <a:r>
                        <a:rPr lang="ja-JP" altLang="en-US" sz="700">
                          <a:solidFill>
                            <a:schemeClr val="tx1"/>
                          </a:solidFill>
                          <a:latin typeface="HG丸ｺﾞｼｯｸM-PRO" panose="020F0600000000000000" pitchFamily="50" charset="-128"/>
                          <a:ea typeface="HG丸ｺﾞｼｯｸM-PRO" panose="020F0600000000000000" pitchFamily="50" charset="-128"/>
                        </a:rPr>
                        <a:t>カラーブロック</a:t>
                      </a:r>
                    </a:p>
                    <a:p>
                      <a:pPr algn="ctr">
                        <a:buNone/>
                      </a:pPr>
                      <a:r>
                        <a:rPr lang="ja-JP" altLang="en-US" sz="700">
                          <a:solidFill>
                            <a:schemeClr val="tx1"/>
                          </a:solidFill>
                          <a:latin typeface="HG丸ｺﾞｼｯｸM-PRO" panose="020F0600000000000000" pitchFamily="50" charset="-128"/>
                          <a:ea typeface="HG丸ｺﾞｼｯｸM-PRO" panose="020F0600000000000000" pitchFamily="50" charset="-128"/>
                        </a:rPr>
                        <a:t>を運搬する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en-US" sz="700">
                          <a:solidFill>
                            <a:schemeClr val="tx1"/>
                          </a:solidFill>
                          <a:latin typeface="HG丸ｺﾞｼｯｸM-PRO" panose="020F0600000000000000" pitchFamily="50" charset="-128"/>
                          <a:ea typeface="HG丸ｺﾞｼｯｸM-PRO" panose="020F0600000000000000" pitchFamily="50"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目標エリア</a:t>
                      </a:r>
                      <a:endParaRPr lang="en-US" altLang="ja-JP" sz="700" dirty="0">
                        <a:solidFill>
                          <a:schemeClr val="tx1"/>
                        </a:solidFill>
                        <a:latin typeface="HG丸ｺﾞｼｯｸM-PRO" panose="020F0600000000000000" pitchFamily="50" charset="-128"/>
                        <a:ea typeface="HG丸ｺﾞｼｯｸM-PRO" panose="020F06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extLst>
                  <a:ext uri="{0D108BD9-81ED-4DB2-BD59-A6C34878D82A}">
                    <a16:rowId xmlns:a16="http://schemas.microsoft.com/office/drawing/2014/main" val="10004"/>
                  </a:ext>
                </a:extLst>
              </a:tr>
              <a:tr h="240401">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駐車スタート</a:t>
                      </a:r>
                      <a:endParaRPr lang="en-US" altLang="ja-JP" sz="700" dirty="0">
                        <a:solidFill>
                          <a:schemeClr val="tx1"/>
                        </a:solidFill>
                        <a:latin typeface="HG丸ｺﾞｼｯｸM-PRO" panose="020F0600000000000000" pitchFamily="50" charset="-128"/>
                        <a:ea typeface="HG丸ｺﾞｼｯｸM-PRO" panose="020F0600000000000000" pitchFamily="50" charset="-128"/>
                      </a:endParaRPr>
                    </a:p>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位置に移動する</a:t>
                      </a:r>
                    </a:p>
                  </a:txBody>
                  <a:tcPr anchor="ctr">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en-US" altLang="ja-JP" sz="700" dirty="0">
                          <a:solidFill>
                            <a:schemeClr val="tx1"/>
                          </a:solidFill>
                          <a:latin typeface="HG丸ｺﾞｼｯｸM-PRO" panose="020F0600000000000000" pitchFamily="50" charset="-128"/>
                          <a:ea typeface="HG丸ｺﾞｼｯｸM-PRO" panose="020F0600000000000000" pitchFamily="50" charset="-128"/>
                        </a:rPr>
                        <a:t>-</a:t>
                      </a:r>
                    </a:p>
                  </a:txBody>
                  <a:tcPr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tc>
                  <a:txBody>
                    <a:bodyPr/>
                    <a:lstStyle/>
                    <a:p>
                      <a:pPr algn="ctr">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最終ポジションとなるカラーブロック置き場</a:t>
                      </a:r>
                    </a:p>
                  </a:txBody>
                  <a:tcPr anchor="ctr">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2CC"/>
                    </a:solidFill>
                  </a:tcPr>
                </a:tc>
                <a:extLst>
                  <a:ext uri="{0D108BD9-81ED-4DB2-BD59-A6C34878D82A}">
                    <a16:rowId xmlns:a16="http://schemas.microsoft.com/office/drawing/2014/main" val="10005"/>
                  </a:ext>
                </a:extLst>
              </a:tr>
            </a:tbl>
          </a:graphicData>
        </a:graphic>
      </p:graphicFrame>
      <p:graphicFrame>
        <p:nvGraphicFramePr>
          <p:cNvPr id="7" name="Table 6"/>
          <p:cNvGraphicFramePr/>
          <p:nvPr>
            <p:extLst>
              <p:ext uri="{D42A27DB-BD31-4B8C-83A1-F6EECF244321}">
                <p14:modId xmlns:p14="http://schemas.microsoft.com/office/powerpoint/2010/main" val="1349286489"/>
              </p:ext>
            </p:extLst>
          </p:nvPr>
        </p:nvGraphicFramePr>
        <p:xfrm>
          <a:off x="724975" y="3944874"/>
          <a:ext cx="2952750" cy="664464"/>
        </p:xfrm>
        <a:graphic>
          <a:graphicData uri="http://schemas.openxmlformats.org/drawingml/2006/table">
            <a:tbl>
              <a:tblPr firstRow="1">
                <a:tableStyleId>{D03447BB-5D67-496B-8E87-E561075AD55C}</a:tableStyleId>
              </a:tblPr>
              <a:tblGrid>
                <a:gridCol w="1259840">
                  <a:extLst>
                    <a:ext uri="{9D8B030D-6E8A-4147-A177-3AD203B41FA5}">
                      <a16:colId xmlns:a16="http://schemas.microsoft.com/office/drawing/2014/main" val="20000"/>
                    </a:ext>
                  </a:extLst>
                </a:gridCol>
                <a:gridCol w="1692910">
                  <a:extLst>
                    <a:ext uri="{9D8B030D-6E8A-4147-A177-3AD203B41FA5}">
                      <a16:colId xmlns:a16="http://schemas.microsoft.com/office/drawing/2014/main" val="20001"/>
                    </a:ext>
                  </a:extLst>
                </a:gridCol>
              </a:tblGrid>
              <a:tr h="0">
                <a:tc>
                  <a:txBody>
                    <a:bodyPr/>
                    <a:lstStyle/>
                    <a:p>
                      <a:pPr algn="l">
                        <a:lnSpc>
                          <a:spcPct val="70000"/>
                        </a:lnSpc>
                        <a:buNone/>
                      </a:pPr>
                      <a:r>
                        <a:rPr lang="ja-JP" altLang="en-US" sz="700" dirty="0">
                          <a:solidFill>
                            <a:schemeClr val="bg1"/>
                          </a:solidFill>
                          <a:latin typeface="HG丸ｺﾞｼｯｸM-PRO" panose="020F0600000000000000" pitchFamily="50" charset="-128"/>
                          <a:ea typeface="HG丸ｺﾞｼｯｸM-PRO" panose="020F0600000000000000" pitchFamily="50" charset="-128"/>
                        </a:rPr>
                        <a:t>動作名</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75000"/>
                      </a:schemeClr>
                    </a:solidFill>
                  </a:tcPr>
                </a:tc>
                <a:tc>
                  <a:txBody>
                    <a:bodyPr/>
                    <a:lstStyle/>
                    <a:p>
                      <a:pPr algn="l">
                        <a:lnSpc>
                          <a:spcPct val="70000"/>
                        </a:lnSpc>
                        <a:buNone/>
                      </a:pPr>
                      <a:r>
                        <a:rPr lang="ja-JP" altLang="en-US" sz="700" dirty="0">
                          <a:solidFill>
                            <a:schemeClr val="bg1"/>
                          </a:solidFill>
                          <a:latin typeface="HG丸ｺﾞｼｯｸM-PRO" panose="020F0600000000000000" pitchFamily="50" charset="-128"/>
                          <a:ea typeface="HG丸ｺﾞｼｯｸM-PRO" panose="020F0600000000000000" pitchFamily="50" charset="-128"/>
                        </a:rPr>
                        <a:t>動作終了条件</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0">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前進動作</a:t>
                      </a:r>
                      <a:r>
                        <a:rPr lang="en-US" altLang="ja-JP" sz="700" dirty="0">
                          <a:solidFill>
                            <a:schemeClr val="tx1"/>
                          </a:solidFill>
                          <a:latin typeface="HG丸ｺﾞｼｯｸM-PRO" panose="020F0600000000000000" pitchFamily="50" charset="-128"/>
                          <a:ea typeface="HG丸ｺﾞｼｯｸM-PRO" panose="020F0600000000000000" pitchFamily="50" charset="-128"/>
                        </a:rPr>
                        <a:t>/</a:t>
                      </a:r>
                      <a:r>
                        <a:rPr lang="ja-JP" altLang="en-US" sz="700" dirty="0">
                          <a:solidFill>
                            <a:schemeClr val="tx1"/>
                          </a:solidFill>
                          <a:latin typeface="HG丸ｺﾞｼｯｸM-PRO" panose="020F0600000000000000" pitchFamily="50" charset="-128"/>
                          <a:ea typeface="HG丸ｺﾞｼｯｸM-PRO" panose="020F0600000000000000" pitchFamily="50" charset="-128"/>
                          <a:sym typeface="+mn-ea"/>
                        </a:rPr>
                        <a:t>後退動作</a:t>
                      </a:r>
                      <a:endParaRPr lang="en-US" altLang="ja-JP" sz="700" dirty="0">
                        <a:solidFill>
                          <a:schemeClr val="tx1"/>
                        </a:solidFill>
                        <a:latin typeface="HG丸ｺﾞｼｯｸM-PRO" panose="020F0600000000000000" pitchFamily="50" charset="-128"/>
                        <a:ea typeface="HG丸ｺﾞｼｯｸM-PRO" panose="020F0600000000000000" pitchFamily="50" charset="-128"/>
                      </a:endParaRP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指定距離を移動したこと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0">
                <a:tc>
                  <a:txBody>
                    <a:bodyPr/>
                    <a:lstStyle/>
                    <a:p>
                      <a:pPr algn="l">
                        <a:lnSpc>
                          <a:spcPct val="70000"/>
                        </a:lnSpc>
                        <a:buNone/>
                      </a:pPr>
                      <a:r>
                        <a:rPr lang="ja-JP" altLang="en-US" sz="700">
                          <a:solidFill>
                            <a:schemeClr val="tx1"/>
                          </a:solidFill>
                          <a:latin typeface="HG丸ｺﾞｼｯｸM-PRO" panose="020F0600000000000000" pitchFamily="50" charset="-128"/>
                          <a:ea typeface="HG丸ｺﾞｼｯｸM-PRO" panose="020F0600000000000000" pitchFamily="50" charset="-128"/>
                        </a:rPr>
                        <a:t>方向転回動作</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指定角度回転したこと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0">
                <a:tc>
                  <a:txBody>
                    <a:bodyPr/>
                    <a:lstStyle/>
                    <a:p>
                      <a:pPr algn="l">
                        <a:lnSpc>
                          <a:spcPct val="70000"/>
                        </a:lnSpc>
                        <a:buNone/>
                      </a:pPr>
                      <a:r>
                        <a:rPr lang="ja-JP" altLang="en-US" sz="700">
                          <a:solidFill>
                            <a:schemeClr val="tx1"/>
                          </a:solidFill>
                          <a:latin typeface="HG丸ｺﾞｼｯｸM-PRO" panose="020F0600000000000000" pitchFamily="50" charset="-128"/>
                          <a:ea typeface="HG丸ｺﾞｼｯｸM-PRO" panose="020F0600000000000000" pitchFamily="50" charset="-128"/>
                        </a:rPr>
                        <a:t>アーム昇降動作</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tc>
                  <a:txBody>
                    <a:bodyPr/>
                    <a:lstStyle/>
                    <a:p>
                      <a:pPr algn="l">
                        <a:lnSpc>
                          <a:spcPct val="70000"/>
                        </a:lnSpc>
                        <a:buNone/>
                      </a:pPr>
                      <a:r>
                        <a:rPr lang="ja-JP" altLang="en-US" sz="700" dirty="0">
                          <a:solidFill>
                            <a:schemeClr val="tx1"/>
                          </a:solidFill>
                          <a:latin typeface="HG丸ｺﾞｼｯｸM-PRO" panose="020F0600000000000000" pitchFamily="50" charset="-128"/>
                          <a:ea typeface="HG丸ｺﾞｼｯｸM-PRO" panose="020F0600000000000000" pitchFamily="50" charset="-128"/>
                        </a:rPr>
                        <a:t>アームが指定角度回転したこと</a:t>
                      </a:r>
                    </a:p>
                  </a:txBody>
                  <a:tcPr anchor="ctr">
                    <a:lnL w="9525">
                      <a:solidFill>
                        <a:schemeClr val="tx1"/>
                      </a:solidFill>
                      <a:prstDash val="solid"/>
                    </a:lnL>
                    <a:lnR w="9525">
                      <a:solidFill>
                        <a:schemeClr val="tx1"/>
                      </a:solidFill>
                      <a:prstDash val="solid"/>
                    </a:lnR>
                    <a:lnT w="9525">
                      <a:solidFill>
                        <a:schemeClr val="tx1"/>
                      </a:solidFill>
                      <a:prstDash val="solid"/>
                    </a:lnT>
                    <a:lnB w="9525">
                      <a:solidFill>
                        <a:schemeClr val="tx1"/>
                      </a:solidFill>
                      <a:prstDash val="soli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
        <p:nvSpPr>
          <p:cNvPr id="8" name="Text Box 7"/>
          <p:cNvSpPr txBox="1"/>
          <p:nvPr/>
        </p:nvSpPr>
        <p:spPr>
          <a:xfrm>
            <a:off x="1281846" y="3726122"/>
            <a:ext cx="1674652" cy="252730"/>
          </a:xfrm>
          <a:prstGeom prst="rect">
            <a:avLst/>
          </a:prstGeom>
          <a:noFill/>
        </p:spPr>
        <p:txBody>
          <a:bodyPr wrap="square" rtlCol="0">
            <a:spAutoFit/>
          </a:bodyPr>
          <a:lstStyle/>
          <a:p>
            <a:r>
              <a:rPr lang="ja-JP" altLang="en-US" sz="1000" dirty="0">
                <a:latin typeface="HG丸ｺﾞｼｯｸM-PRO" panose="020F0600000000000000" pitchFamily="50" charset="-128"/>
                <a:ea typeface="HG丸ｺﾞｼｯｸM-PRO" panose="020F0600000000000000" pitchFamily="50" charset="-128"/>
              </a:rPr>
              <a:t>表</a:t>
            </a:r>
            <a:r>
              <a:rPr lang="en-US" altLang="ja-JP" sz="1000" dirty="0">
                <a:latin typeface="HG丸ｺﾞｼｯｸM-PRO" panose="020F0600000000000000" pitchFamily="50" charset="-128"/>
                <a:ea typeface="HG丸ｺﾞｼｯｸM-PRO" panose="020F0600000000000000" pitchFamily="50" charset="-128"/>
              </a:rPr>
              <a:t>4.1</a:t>
            </a:r>
            <a:r>
              <a:rPr lang="ja-JP" altLang="en-US" sz="1000" dirty="0">
                <a:latin typeface="HG丸ｺﾞｼｯｸM-PRO" panose="020F0600000000000000" pitchFamily="50" charset="-128"/>
                <a:ea typeface="HG丸ｺﾞｼｯｸM-PRO" panose="020F0600000000000000" pitchFamily="50" charset="-128"/>
              </a:rPr>
              <a:t>　動作の終了条件</a:t>
            </a:r>
          </a:p>
        </p:txBody>
      </p:sp>
      <p:sp>
        <p:nvSpPr>
          <p:cNvPr id="32" name="円弧 31">
            <a:extLst>
              <a:ext uri="{FF2B5EF4-FFF2-40B4-BE49-F238E27FC236}">
                <a16:creationId xmlns:a16="http://schemas.microsoft.com/office/drawing/2014/main" id="{9DF568AF-3CDD-4D7E-8B70-46128F0D2E87}"/>
              </a:ext>
            </a:extLst>
          </p:cNvPr>
          <p:cNvSpPr/>
          <p:nvPr/>
        </p:nvSpPr>
        <p:spPr>
          <a:xfrm>
            <a:off x="523124" y="2489314"/>
            <a:ext cx="563544" cy="1559870"/>
          </a:xfrm>
          <a:prstGeom prst="arc">
            <a:avLst>
              <a:gd name="adj1" fmla="val 6078720"/>
              <a:gd name="adj2" fmla="val 15579078"/>
            </a:avLst>
          </a:prstGeom>
          <a:ln w="15875">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Text Box 18"/>
          <p:cNvSpPr txBox="1"/>
          <p:nvPr/>
        </p:nvSpPr>
        <p:spPr>
          <a:xfrm>
            <a:off x="4552565" y="5399544"/>
            <a:ext cx="3036955" cy="1015663"/>
          </a:xfrm>
          <a:prstGeom prst="rect">
            <a:avLst/>
          </a:prstGeom>
          <a:solidFill>
            <a:schemeClr val="bg1"/>
          </a:solidFill>
        </p:spPr>
        <p:txBody>
          <a:bodyPr wrap="square" rtlCol="0">
            <a:spAutoFit/>
          </a:bodyPr>
          <a:lstStyle/>
          <a:p>
            <a:r>
              <a:rPr lang="ja-JP" altLang="en-US" sz="1000" b="1" dirty="0">
                <a:solidFill>
                  <a:schemeClr val="accent2"/>
                </a:solidFill>
                <a:latin typeface="HG丸ｺﾞｼｯｸM-PRO" panose="020F0600000000000000" pitchFamily="50" charset="-128"/>
                <a:ea typeface="HG丸ｺﾞｼｯｸM-PRO" panose="020F0600000000000000" pitchFamily="50" charset="-128"/>
              </a:rPr>
              <a:t>■動作パラメータ</a:t>
            </a:r>
          </a:p>
          <a:p>
            <a:r>
              <a:rPr lang="en-US" altLang="ja-JP" sz="1000" dirty="0">
                <a:latin typeface="HG丸ｺﾞｼｯｸM-PRO" panose="020F0600000000000000" pitchFamily="50" charset="-128"/>
                <a:ea typeface="HG丸ｺﾞｼｯｸM-PRO" panose="020F0600000000000000" pitchFamily="50" charset="-128"/>
              </a:rPr>
              <a:t>[</a:t>
            </a:r>
            <a:r>
              <a:rPr lang="ja-JP" altLang="en-US" sz="1000" dirty="0">
                <a:latin typeface="HG丸ｺﾞｼｯｸM-PRO" panose="020F0600000000000000" pitchFamily="50" charset="-128"/>
                <a:ea typeface="HG丸ｺﾞｼｯｸM-PRO" panose="020F0600000000000000" pitchFamily="50" charset="-128"/>
              </a:rPr>
              <a:t>表</a:t>
            </a:r>
            <a:r>
              <a:rPr lang="en-US" altLang="ja-JP" sz="1000" dirty="0">
                <a:latin typeface="HG丸ｺﾞｼｯｸM-PRO" panose="020F0600000000000000" pitchFamily="50" charset="-128"/>
                <a:ea typeface="HG丸ｺﾞｼｯｸM-PRO" panose="020F0600000000000000" pitchFamily="50" charset="-128"/>
              </a:rPr>
              <a:t>4.</a:t>
            </a:r>
            <a:r>
              <a:rPr lang="ja-JP" altLang="en-US" sz="1000" dirty="0">
                <a:latin typeface="HG丸ｺﾞｼｯｸM-PRO" panose="020F0600000000000000" pitchFamily="50" charset="-128"/>
                <a:ea typeface="HG丸ｺﾞｼｯｸM-PRO" panose="020F0600000000000000" pitchFamily="50" charset="-128"/>
              </a:rPr>
              <a:t>３目的のブロック置き場の決定方法</a:t>
            </a:r>
            <a:r>
              <a:rPr lang="en-US" altLang="ja-JP" sz="1000" dirty="0">
                <a:latin typeface="HG丸ｺﾞｼｯｸM-PRO" panose="020F0600000000000000" pitchFamily="50" charset="-128"/>
                <a:ea typeface="HG丸ｺﾞｼｯｸM-PRO" panose="020F0600000000000000" pitchFamily="50" charset="-128"/>
              </a:rPr>
              <a:t>]</a:t>
            </a:r>
            <a:r>
              <a:rPr lang="ja-JP" altLang="en-US" sz="1000" dirty="0">
                <a:latin typeface="HG丸ｺﾞｼｯｸM-PRO" panose="020F0600000000000000" pitchFamily="50" charset="-128"/>
                <a:ea typeface="HG丸ｺﾞｼｯｸM-PRO" panose="020F0600000000000000" pitchFamily="50" charset="-128"/>
              </a:rPr>
              <a:t>により、目的のブロック置き場が決まり、ダイクストラ法を用いて走行経路を求める。走行経路をもとに走行体が実施する制御とパラメータを動作パラメータとして求める。</a:t>
            </a:r>
          </a:p>
        </p:txBody>
      </p:sp>
    </p:spTree>
    <p:extLst>
      <p:ext uri="{BB962C8B-B14F-4D97-AF65-F5344CB8AC3E}">
        <p14:creationId xmlns:p14="http://schemas.microsoft.com/office/powerpoint/2010/main" val="43341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CC2241FE-D69C-4F73-BA10-9BDB9A6AE811}"/>
              </a:ext>
            </a:extLst>
          </p:cNvPr>
          <p:cNvPicPr>
            <a:picLocks noChangeAspect="1"/>
          </p:cNvPicPr>
          <p:nvPr/>
        </p:nvPicPr>
        <p:blipFill>
          <a:blip r:embed="rId2"/>
          <a:stretch>
            <a:fillRect/>
          </a:stretch>
        </p:blipFill>
        <p:spPr>
          <a:xfrm>
            <a:off x="5185007" y="7737110"/>
            <a:ext cx="3631258" cy="1121852"/>
          </a:xfrm>
          <a:prstGeom prst="rect">
            <a:avLst/>
          </a:prstGeom>
        </p:spPr>
      </p:pic>
      <p:sp>
        <p:nvSpPr>
          <p:cNvPr id="431" name="テキスト ボックス 430"/>
          <p:cNvSpPr txBox="1"/>
          <p:nvPr/>
        </p:nvSpPr>
        <p:spPr>
          <a:xfrm>
            <a:off x="8838235" y="5793272"/>
            <a:ext cx="3959600" cy="415498"/>
          </a:xfrm>
          <a:prstGeom prst="rect">
            <a:avLst/>
          </a:prstGeom>
          <a:noFill/>
        </p:spPr>
        <p:txBody>
          <a:bodyPr wrap="square" rtlCol="0">
            <a:spAutoFit/>
          </a:bodyPr>
          <a:lstStyle/>
          <a:p>
            <a:endParaRPr lang="en-US" altLang="ja-JP" sz="1050" b="1" dirty="0">
              <a:solidFill>
                <a:prstClr val="black"/>
              </a:solidFill>
              <a:latin typeface="HG丸ｺﾞｼｯｸM-PRO" panose="020F0600000000000000" pitchFamily="50" charset="-128"/>
              <a:ea typeface="HG丸ｺﾞｼｯｸM-PRO" panose="020F0600000000000000" pitchFamily="50" charset="-128"/>
            </a:endParaRPr>
          </a:p>
          <a:p>
            <a:r>
              <a:rPr lang="en-US" altLang="ja-JP" sz="1050" dirty="0">
                <a:solidFill>
                  <a:prstClr val="black"/>
                </a:solidFill>
                <a:latin typeface="HG丸ｺﾞｼｯｸM-PRO" panose="020F0600000000000000" pitchFamily="50" charset="-128"/>
                <a:ea typeface="HG丸ｺﾞｼｯｸM-PRO" panose="020F0600000000000000" pitchFamily="50" charset="-128"/>
              </a:rPr>
              <a:t>SWAP</a:t>
            </a:r>
            <a:r>
              <a:rPr lang="ja-JP" altLang="en-US" sz="1050" dirty="0">
                <a:solidFill>
                  <a:prstClr val="black"/>
                </a:solidFill>
                <a:latin typeface="HG丸ｺﾞｼｯｸM-PRO" panose="020F0600000000000000" pitchFamily="50" charset="-128"/>
                <a:ea typeface="HG丸ｺﾞｼｯｸM-PRO" panose="020F0600000000000000" pitchFamily="50" charset="-128"/>
              </a:rPr>
              <a:t>制御のアクティビティ図を図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5.15</a:t>
            </a:r>
            <a:r>
              <a:rPr lang="ja-JP" altLang="en-US" sz="1050" dirty="0">
                <a:solidFill>
                  <a:prstClr val="black"/>
                </a:solidFill>
                <a:latin typeface="HG丸ｺﾞｼｯｸM-PRO" panose="020F0600000000000000" pitchFamily="50" charset="-128"/>
                <a:ea typeface="HG丸ｺﾞｼｯｸM-PRO" panose="020F0600000000000000" pitchFamily="50" charset="-128"/>
              </a:rPr>
              <a:t>に示す。</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p:sp>
        <p:nvSpPr>
          <p:cNvPr id="83" name="正方形/長方形 82"/>
          <p:cNvSpPr/>
          <p:nvPr/>
        </p:nvSpPr>
        <p:spPr>
          <a:xfrm>
            <a:off x="678731" y="15947"/>
            <a:ext cx="1249060" cy="523220"/>
          </a:xfrm>
          <a:prstGeom prst="rect">
            <a:avLst/>
          </a:prstGeom>
          <a:noFill/>
        </p:spPr>
        <p:txBody>
          <a:bodyPr wrap="none" lIns="91440" tIns="45720" rIns="91440" bIns="45720">
            <a:spAutoFit/>
          </a:bodyPr>
          <a:lstStyle/>
          <a:p>
            <a:pPr algn="ctr"/>
            <a:r>
              <a:rPr lang="en-US" altLang="ja-JP" sz="2800" b="1" dirty="0">
                <a:ln w="10160">
                  <a:solidFill>
                    <a:srgbClr val="4472C4"/>
                  </a:solidFill>
                  <a:prstDash val="solid"/>
                </a:ln>
                <a:solidFill>
                  <a:srgbClr val="FFFFFF"/>
                </a:solidFill>
                <a:latin typeface="HG丸ｺﾞｼｯｸM-PRO" panose="020F0600000000000000" pitchFamily="50" charset="-128"/>
                <a:ea typeface="HG丸ｺﾞｼｯｸM-PRO" panose="020F0600000000000000" pitchFamily="50" charset="-128"/>
              </a:rPr>
              <a:t>5.</a:t>
            </a:r>
            <a:r>
              <a:rPr lang="ja-JP" altLang="en-US" sz="2800" b="1" dirty="0">
                <a:ln w="10160">
                  <a:solidFill>
                    <a:srgbClr val="4472C4"/>
                  </a:solidFill>
                  <a:prstDash val="solid"/>
                </a:ln>
                <a:solidFill>
                  <a:srgbClr val="FFFFFF"/>
                </a:solidFill>
                <a:latin typeface="HG丸ｺﾞｼｯｸM-PRO" panose="020F0600000000000000" pitchFamily="50" charset="-128"/>
                <a:ea typeface="HG丸ｺﾞｼｯｸM-PRO" panose="020F0600000000000000" pitchFamily="50" charset="-128"/>
              </a:rPr>
              <a:t>制御</a:t>
            </a:r>
          </a:p>
        </p:txBody>
      </p:sp>
      <p:sp>
        <p:nvSpPr>
          <p:cNvPr id="257" name="正方形/長方形 256"/>
          <p:cNvSpPr/>
          <p:nvPr/>
        </p:nvSpPr>
        <p:spPr>
          <a:xfrm>
            <a:off x="5052066" y="3131722"/>
            <a:ext cx="1762021" cy="253916"/>
          </a:xfrm>
          <a:prstGeom prst="rect">
            <a:avLst/>
          </a:prstGeom>
        </p:spPr>
        <p:txBody>
          <a:bodyPr wrap="none">
            <a:spAutoFit/>
          </a:bodyPr>
          <a:lstStyle/>
          <a:p>
            <a:pPr marL="228600" indent="-228600">
              <a:buFont typeface="+mj-lt"/>
              <a:buAutoNum type="arabicPeriod"/>
            </a:pPr>
            <a:r>
              <a:rPr lang="ja-JP" altLang="en-US" sz="1050" b="1" dirty="0">
                <a:solidFill>
                  <a:prstClr val="black"/>
                </a:solidFill>
                <a:latin typeface="HG丸ｺﾞｼｯｸM-PRO" panose="020F0600000000000000" pitchFamily="50" charset="-128"/>
                <a:ea typeface="HG丸ｺﾞｼｯｸM-PRO" panose="020F0600000000000000" pitchFamily="50" charset="-128"/>
              </a:rPr>
              <a:t>ブロック所持時の回転</a:t>
            </a:r>
            <a:endParaRPr lang="en-US" altLang="ja-JP" sz="1050" b="1" dirty="0">
              <a:solidFill>
                <a:prstClr val="black"/>
              </a:solidFill>
              <a:latin typeface="HG丸ｺﾞｼｯｸM-PRO" panose="020F0600000000000000" pitchFamily="50" charset="-128"/>
              <a:ea typeface="HG丸ｺﾞｼｯｸM-PRO" panose="020F0600000000000000" pitchFamily="50" charset="-128"/>
            </a:endParaRPr>
          </a:p>
        </p:txBody>
      </p:sp>
      <p:sp>
        <p:nvSpPr>
          <p:cNvPr id="220" name="正方形/長方形 219"/>
          <p:cNvSpPr/>
          <p:nvPr/>
        </p:nvSpPr>
        <p:spPr>
          <a:xfrm>
            <a:off x="5067535" y="2951839"/>
            <a:ext cx="3744295" cy="280578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95" name="テキスト ボックス 94"/>
          <p:cNvSpPr txBox="1"/>
          <p:nvPr/>
        </p:nvSpPr>
        <p:spPr>
          <a:xfrm>
            <a:off x="123341" y="570949"/>
            <a:ext cx="4561398" cy="338554"/>
          </a:xfrm>
          <a:prstGeom prst="rect">
            <a:avLst/>
          </a:prstGeom>
          <a:noFill/>
        </p:spPr>
        <p:txBody>
          <a:bodyPr wrap="square" rtlCol="0">
            <a:spAutoFit/>
          </a:bodyPr>
          <a:lstStyle/>
          <a:p>
            <a:r>
              <a:rPr lang="ja-JP" altLang="en-US" sz="1600" b="1">
                <a:solidFill>
                  <a:srgbClr val="1069AB"/>
                </a:solidFill>
                <a:latin typeface="HG丸ｺﾞｼｯｸM-PRO" panose="020F0600000000000000" pitchFamily="50" charset="-128"/>
                <a:ea typeface="HG丸ｺﾞｼｯｸM-PRO" panose="020F0600000000000000" pitchFamily="50" charset="-128"/>
              </a:rPr>
              <a:t>ブロック並べのゲーム攻略に使用する制御：  </a:t>
            </a:r>
            <a:endParaRPr lang="en-US" altLang="ja-JP" sz="1600" b="1" dirty="0">
              <a:solidFill>
                <a:srgbClr val="1069AB"/>
              </a:solidFill>
              <a:latin typeface="HG丸ｺﾞｼｯｸM-PRO" panose="020F0600000000000000" pitchFamily="50" charset="-128"/>
              <a:ea typeface="HG丸ｺﾞｼｯｸM-PRO" panose="020F0600000000000000" pitchFamily="50" charset="-128"/>
            </a:endParaRPr>
          </a:p>
        </p:txBody>
      </p:sp>
      <p:sp>
        <p:nvSpPr>
          <p:cNvPr id="96" name="テキスト ボックス 95"/>
          <p:cNvSpPr txBox="1"/>
          <p:nvPr/>
        </p:nvSpPr>
        <p:spPr>
          <a:xfrm>
            <a:off x="4918134" y="561726"/>
            <a:ext cx="4209449" cy="338554"/>
          </a:xfrm>
          <a:prstGeom prst="rect">
            <a:avLst/>
          </a:prstGeom>
          <a:noFill/>
        </p:spPr>
        <p:txBody>
          <a:bodyPr wrap="square" rtlCol="0">
            <a:spAutoFit/>
          </a:bodyPr>
          <a:lstStyle/>
          <a:p>
            <a:r>
              <a:rPr lang="en-US" altLang="ja-JP" sz="1600" b="1" dirty="0">
                <a:solidFill>
                  <a:srgbClr val="1069AB"/>
                </a:solidFill>
                <a:latin typeface="HG丸ｺﾞｼｯｸM-PRO" panose="020F0600000000000000" pitchFamily="50" charset="-128"/>
                <a:ea typeface="HG丸ｺﾞｼｯｸM-PRO" panose="020F0600000000000000" pitchFamily="50" charset="-128"/>
              </a:rPr>
              <a:t>AI</a:t>
            </a:r>
            <a:r>
              <a:rPr lang="ja-JP" altLang="en-US" sz="1600" b="1" dirty="0">
                <a:solidFill>
                  <a:srgbClr val="1069AB"/>
                </a:solidFill>
                <a:latin typeface="HG丸ｺﾞｼｯｸM-PRO" panose="020F0600000000000000" pitchFamily="50" charset="-128"/>
                <a:ea typeface="HG丸ｺﾞｼｯｸM-PRO" panose="020F0600000000000000" pitchFamily="50" charset="-128"/>
              </a:rPr>
              <a:t>アンサーのゲーム攻略に使用する制御：</a:t>
            </a:r>
            <a:r>
              <a:rPr lang="ja-JP" altLang="en-US" sz="1050" b="1" dirty="0">
                <a:solidFill>
                  <a:prstClr val="black"/>
                </a:solidFill>
                <a:latin typeface="HG丸ｺﾞｼｯｸM-PRO" panose="020F0600000000000000" pitchFamily="50" charset="-128"/>
                <a:ea typeface="HG丸ｺﾞｼｯｸM-PRO" panose="020F0600000000000000" pitchFamily="50" charset="-128"/>
              </a:rPr>
              <a:t>　</a:t>
            </a:r>
            <a:endParaRPr lang="en-US" altLang="ja-JP" sz="1050" b="1" dirty="0">
              <a:solidFill>
                <a:prstClr val="black"/>
              </a:solidFill>
              <a:latin typeface="HG丸ｺﾞｼｯｸM-PRO" panose="020F0600000000000000" pitchFamily="50" charset="-128"/>
              <a:ea typeface="HG丸ｺﾞｼｯｸM-PRO" panose="020F0600000000000000" pitchFamily="50" charset="-128"/>
            </a:endParaRPr>
          </a:p>
        </p:txBody>
      </p:sp>
      <p:sp>
        <p:nvSpPr>
          <p:cNvPr id="160" name="テキスト ボックス 159"/>
          <p:cNvSpPr txBox="1"/>
          <p:nvPr/>
        </p:nvSpPr>
        <p:spPr>
          <a:xfrm>
            <a:off x="4821214" y="1124402"/>
            <a:ext cx="1992873" cy="1754326"/>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　カラーセンサから</a:t>
            </a:r>
            <a:r>
              <a:rPr lang="en-US" altLang="ja-JP" sz="900" dirty="0">
                <a:solidFill>
                  <a:prstClr val="black"/>
                </a:solidFill>
                <a:latin typeface="HG丸ｺﾞｼｯｸM-PRO" panose="020F0600000000000000" pitchFamily="50" charset="-128"/>
                <a:ea typeface="HG丸ｺﾞｼｯｸM-PRO" panose="020F0600000000000000" pitchFamily="50" charset="-128"/>
              </a:rPr>
              <a:t>RGB</a:t>
            </a:r>
            <a:r>
              <a:rPr lang="ja-JP" altLang="en-US" sz="900" dirty="0">
                <a:solidFill>
                  <a:prstClr val="black"/>
                </a:solidFill>
                <a:latin typeface="HG丸ｺﾞｼｯｸM-PRO" panose="020F0600000000000000" pitchFamily="50" charset="-128"/>
                <a:ea typeface="HG丸ｺﾞｼｯｸM-PRO" panose="020F0600000000000000" pitchFamily="50" charset="-128"/>
              </a:rPr>
              <a:t>値で取得し、黒を除くカラーブロックの色を決定する。</a:t>
            </a:r>
            <a:r>
              <a:rPr lang="en-US" altLang="ja-JP" sz="900" dirty="0">
                <a:solidFill>
                  <a:prstClr val="black"/>
                </a:solidFill>
                <a:latin typeface="HG丸ｺﾞｼｯｸM-PRO" panose="020F0600000000000000" pitchFamily="50" charset="-128"/>
                <a:ea typeface="HG丸ｺﾞｼｯｸM-PRO" panose="020F0600000000000000" pitchFamily="50" charset="-128"/>
              </a:rPr>
              <a:t>RGB</a:t>
            </a:r>
            <a:r>
              <a:rPr lang="ja-JP" altLang="en-US" sz="900" dirty="0">
                <a:solidFill>
                  <a:prstClr val="black"/>
                </a:solidFill>
                <a:latin typeface="HG丸ｺﾞｼｯｸM-PRO" panose="020F0600000000000000" pitchFamily="50" charset="-128"/>
                <a:ea typeface="HG丸ｺﾞｼｯｸM-PRO" panose="020F0600000000000000" pitchFamily="50" charset="-128"/>
              </a:rPr>
              <a:t>色空間から、</a:t>
            </a:r>
            <a:r>
              <a:rPr lang="en-US" altLang="ja-JP" sz="900" dirty="0">
                <a:solidFill>
                  <a:prstClr val="black"/>
                </a:solidFill>
                <a:latin typeface="HG丸ｺﾞｼｯｸM-PRO" panose="020F0600000000000000" pitchFamily="50" charset="-128"/>
                <a:ea typeface="HG丸ｺﾞｼｯｸM-PRO" panose="020F0600000000000000" pitchFamily="50" charset="-128"/>
              </a:rPr>
              <a:t>HSV</a:t>
            </a:r>
            <a:r>
              <a:rPr lang="ja-JP" altLang="en-US" sz="900" dirty="0">
                <a:solidFill>
                  <a:prstClr val="black"/>
                </a:solidFill>
                <a:latin typeface="HG丸ｺﾞｼｯｸM-PRO" panose="020F0600000000000000" pitchFamily="50" charset="-128"/>
                <a:ea typeface="HG丸ｺﾞｼｯｸM-PRO" panose="020F0600000000000000" pitchFamily="50" charset="-128"/>
              </a:rPr>
              <a:t>色空間に変換を行い、色相・彩度・明度に分解し色識別を行う。検証で得られたデータの結果、色相のデータに基づき色を決定する。距離が異なっていても得られる色相の値が大きな差は無いため、色相のみ用いる。</a:t>
            </a:r>
            <a:endParaRPr lang="en-US" altLang="ja-JP" sz="9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900" dirty="0">
                <a:solidFill>
                  <a:prstClr val="black"/>
                </a:solidFill>
                <a:latin typeface="HG丸ｺﾞｼｯｸM-PRO" panose="020F0600000000000000" pitchFamily="50" charset="-128"/>
                <a:ea typeface="HG丸ｺﾞｼｯｸM-PRO" panose="020F0600000000000000" pitchFamily="50" charset="-128"/>
              </a:rPr>
              <a:t>　パワーブロック</a:t>
            </a:r>
            <a:r>
              <a:rPr lang="en-US" altLang="ja-JP" sz="900" dirty="0">
                <a:solidFill>
                  <a:prstClr val="black"/>
                </a:solidFill>
                <a:latin typeface="HG丸ｺﾞｼｯｸM-PRO" panose="020F0600000000000000" pitchFamily="50" charset="-128"/>
                <a:ea typeface="HG丸ｺﾞｼｯｸM-PRO" panose="020F0600000000000000" pitchFamily="50" charset="-128"/>
              </a:rPr>
              <a:t>(</a:t>
            </a:r>
            <a:r>
              <a:rPr lang="ja-JP" altLang="en-US" sz="900" dirty="0">
                <a:solidFill>
                  <a:prstClr val="black"/>
                </a:solidFill>
                <a:latin typeface="HG丸ｺﾞｼｯｸM-PRO" panose="020F0600000000000000" pitchFamily="50" charset="-128"/>
                <a:ea typeface="HG丸ｺﾞｼｯｸM-PRO" panose="020F0600000000000000" pitchFamily="50" charset="-128"/>
              </a:rPr>
              <a:t>黒</a:t>
            </a:r>
            <a:r>
              <a:rPr lang="en-US" altLang="ja-JP" sz="900" dirty="0">
                <a:solidFill>
                  <a:prstClr val="black"/>
                </a:solidFill>
                <a:latin typeface="HG丸ｺﾞｼｯｸM-PRO" panose="020F0600000000000000" pitchFamily="50" charset="-128"/>
                <a:ea typeface="HG丸ｺﾞｼｯｸM-PRO" panose="020F0600000000000000" pitchFamily="50" charset="-128"/>
              </a:rPr>
              <a:t>)</a:t>
            </a:r>
            <a:r>
              <a:rPr lang="ja-JP" altLang="en-US" sz="900" dirty="0">
                <a:solidFill>
                  <a:prstClr val="black"/>
                </a:solidFill>
                <a:latin typeface="HG丸ｺﾞｼｯｸM-PRO" panose="020F0600000000000000" pitchFamily="50" charset="-128"/>
                <a:ea typeface="HG丸ｺﾞｼｯｸM-PRO" panose="020F0600000000000000" pitchFamily="50" charset="-128"/>
              </a:rPr>
              <a:t>の配置は固定のため、黒色の識別は必要ない。</a:t>
            </a:r>
            <a:endParaRPr lang="en-US" altLang="ja-JP" sz="90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25" name="グループ化 24">
            <a:extLst>
              <a:ext uri="{FF2B5EF4-FFF2-40B4-BE49-F238E27FC236}">
                <a16:creationId xmlns:a16="http://schemas.microsoft.com/office/drawing/2014/main" id="{FEE9E42C-0D68-174D-958F-E0A5CC121227}"/>
              </a:ext>
            </a:extLst>
          </p:cNvPr>
          <p:cNvGrpSpPr>
            <a:grpSpLocks noChangeAspect="1"/>
          </p:cNvGrpSpPr>
          <p:nvPr/>
        </p:nvGrpSpPr>
        <p:grpSpPr>
          <a:xfrm>
            <a:off x="6694774" y="1240387"/>
            <a:ext cx="2286503" cy="1514998"/>
            <a:chOff x="13427474" y="25248"/>
            <a:chExt cx="2742806" cy="1817337"/>
          </a:xfrm>
        </p:grpSpPr>
        <p:pic>
          <p:nvPicPr>
            <p:cNvPr id="28" name="図 27"/>
            <p:cNvPicPr>
              <a:picLocks noChangeAspect="1"/>
            </p:cNvPicPr>
            <p:nvPr/>
          </p:nvPicPr>
          <p:blipFill rotWithShape="1">
            <a:blip r:embed="rId3"/>
            <a:srcRect l="1965" t="4399" r="1192" b="3541"/>
            <a:stretch>
              <a:fillRect/>
            </a:stretch>
          </p:blipFill>
          <p:spPr>
            <a:xfrm>
              <a:off x="13427474" y="25248"/>
              <a:ext cx="2742806" cy="1426813"/>
            </a:xfrm>
            <a:prstGeom prst="rect">
              <a:avLst/>
            </a:prstGeom>
          </p:spPr>
        </p:pic>
        <p:sp>
          <p:nvSpPr>
            <p:cNvPr id="195" name="テキスト ボックス 194"/>
            <p:cNvSpPr txBox="1"/>
            <p:nvPr/>
          </p:nvSpPr>
          <p:spPr>
            <a:xfrm>
              <a:off x="14015423" y="1584146"/>
              <a:ext cx="1742537" cy="258439"/>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5.2 </a:t>
              </a:r>
              <a:r>
                <a:rPr lang="ja-JP" altLang="en-US" sz="800" dirty="0">
                  <a:solidFill>
                    <a:prstClr val="black"/>
                  </a:solidFill>
                  <a:latin typeface="HG丸ｺﾞｼｯｸM-PRO" panose="020F0600000000000000" pitchFamily="50" charset="-128"/>
                  <a:ea typeface="HG丸ｺﾞｼｯｸM-PRO" panose="020F0600000000000000" pitchFamily="50" charset="-128"/>
                </a:rPr>
                <a:t>色・距離ごとの色相</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latin typeface="HG丸ｺﾞｼｯｸM-PRO" panose="020F0600000000000000" pitchFamily="50" charset="-128"/>
                <a:ea typeface="HG丸ｺﾞｼｯｸM-PRO" panose="020F0600000000000000" pitchFamily="50" charset="-128"/>
              </a:endParaRPr>
            </a:p>
          </p:txBody>
        </p:sp>
        <p:sp>
          <p:nvSpPr>
            <p:cNvPr id="196" name="テキスト ボックス 195"/>
            <p:cNvSpPr txBox="1"/>
            <p:nvPr/>
          </p:nvSpPr>
          <p:spPr>
            <a:xfrm>
              <a:off x="14635397" y="1393933"/>
              <a:ext cx="446499" cy="258439"/>
            </a:xfrm>
            <a:prstGeom prst="rect">
              <a:avLst/>
            </a:prstGeom>
            <a:noFill/>
          </p:spPr>
          <p:txBody>
            <a:bodyPr wrap="none" rtlCol="0">
              <a:spAutoFit/>
            </a:bodyPr>
            <a:lstStyle/>
            <a:p>
              <a:r>
                <a:rPr lang="ja-JP" altLang="en-US" sz="600" dirty="0">
                  <a:solidFill>
                    <a:prstClr val="black"/>
                  </a:solidFill>
                  <a:latin typeface="HG丸ｺﾞｼｯｸM-PRO" panose="020F0600000000000000" pitchFamily="50" charset="-128"/>
                  <a:ea typeface="HG丸ｺﾞｼｯｸM-PRO" panose="020F0600000000000000" pitchFamily="50" charset="-128"/>
                </a:rPr>
                <a:t>色相</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35" name="グループ化 34"/>
          <p:cNvGrpSpPr>
            <a:grpSpLocks noChangeAspect="1"/>
          </p:cNvGrpSpPr>
          <p:nvPr/>
        </p:nvGrpSpPr>
        <p:grpSpPr>
          <a:xfrm>
            <a:off x="1697518" y="1028605"/>
            <a:ext cx="2912663" cy="2915779"/>
            <a:chOff x="9856381" y="1726944"/>
            <a:chExt cx="2662117" cy="2664966"/>
          </a:xfrm>
        </p:grpSpPr>
        <p:grpSp>
          <p:nvGrpSpPr>
            <p:cNvPr id="168" name="Group 8"/>
            <p:cNvGrpSpPr>
              <a:grpSpLocks noChangeAspect="1"/>
            </p:cNvGrpSpPr>
            <p:nvPr/>
          </p:nvGrpSpPr>
          <p:grpSpPr>
            <a:xfrm>
              <a:off x="9856381" y="1726944"/>
              <a:ext cx="2662117" cy="2664966"/>
              <a:chOff x="213" y="-523"/>
              <a:chExt cx="7449" cy="7457"/>
            </a:xfrm>
          </p:grpSpPr>
          <p:sp>
            <p:nvSpPr>
              <p:cNvPr id="169" name="Pie 5"/>
              <p:cNvSpPr/>
              <p:nvPr/>
            </p:nvSpPr>
            <p:spPr>
              <a:xfrm flipH="1" flipV="1">
                <a:off x="1193" y="443"/>
                <a:ext cx="5516" cy="5516"/>
              </a:xfrm>
              <a:prstGeom prst="pie">
                <a:avLst>
                  <a:gd name="adj1" fmla="val 7855457"/>
                  <a:gd name="adj2" fmla="val 10800868"/>
                </a:avLst>
              </a:prstGeom>
              <a:noFill/>
              <a:ln w="12700">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70" name="Pie 149"/>
              <p:cNvSpPr/>
              <p:nvPr/>
            </p:nvSpPr>
            <p:spPr>
              <a:xfrm flipH="1" flipV="1">
                <a:off x="1836" y="1085"/>
                <a:ext cx="4224" cy="4226"/>
              </a:xfrm>
              <a:prstGeom prst="pie">
                <a:avLst>
                  <a:gd name="adj1" fmla="val 7831286"/>
                  <a:gd name="adj2" fmla="val 10797708"/>
                </a:avLst>
              </a:prstGeom>
              <a:noFill/>
              <a:ln>
                <a:solidFill>
                  <a:schemeClr val="accent6">
                    <a:lumMod val="60000"/>
                    <a:lumOff val="40000"/>
                  </a:schemeClr>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71" name="Pie 4"/>
              <p:cNvSpPr/>
              <p:nvPr/>
            </p:nvSpPr>
            <p:spPr>
              <a:xfrm flipH="1" flipV="1">
                <a:off x="550" y="-204"/>
                <a:ext cx="6803" cy="6803"/>
              </a:xfrm>
              <a:prstGeom prst="pie">
                <a:avLst>
                  <a:gd name="adj1" fmla="val 7854617"/>
                  <a:gd name="adj2" fmla="val 10796659"/>
                </a:avLst>
              </a:prstGeom>
              <a:noFill/>
              <a:ln>
                <a:solidFill>
                  <a:schemeClr val="accent6">
                    <a:lumMod val="60000"/>
                    <a:lumOff val="40000"/>
                  </a:schemeClr>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nvGrpSpPr>
              <p:cNvPr id="172" name="Group 7"/>
              <p:cNvGrpSpPr/>
              <p:nvPr/>
            </p:nvGrpSpPr>
            <p:grpSpPr>
              <a:xfrm>
                <a:off x="213" y="-523"/>
                <a:ext cx="7449" cy="7457"/>
                <a:chOff x="213" y="-523"/>
                <a:chExt cx="7449" cy="7457"/>
              </a:xfrm>
            </p:grpSpPr>
            <p:sp>
              <p:nvSpPr>
                <p:cNvPr id="173" name="Pie 148"/>
                <p:cNvSpPr/>
                <p:nvPr/>
              </p:nvSpPr>
              <p:spPr>
                <a:xfrm flipH="1" flipV="1">
                  <a:off x="213" y="-523"/>
                  <a:ext cx="7449" cy="7457"/>
                </a:xfrm>
                <a:prstGeom prst="pie">
                  <a:avLst>
                    <a:gd name="adj1" fmla="val 7848052"/>
                    <a:gd name="adj2" fmla="val 10801145"/>
                  </a:avLst>
                </a:prstGeom>
                <a:noFill/>
                <a:ln w="28575">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74" name="Pie 6"/>
                <p:cNvSpPr/>
                <p:nvPr/>
              </p:nvSpPr>
              <p:spPr>
                <a:xfrm flipH="1" flipV="1">
                  <a:off x="3367" y="2616"/>
                  <a:ext cx="1162" cy="1163"/>
                </a:xfrm>
                <a:prstGeom prst="pie">
                  <a:avLst>
                    <a:gd name="adj1" fmla="val 7937624"/>
                    <a:gd name="adj2" fmla="val 1075562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grpSp>
          <p:nvGrpSpPr>
            <p:cNvPr id="34" name="グループ化 33"/>
            <p:cNvGrpSpPr/>
            <p:nvPr/>
          </p:nvGrpSpPr>
          <p:grpSpPr>
            <a:xfrm>
              <a:off x="11316129" y="2195008"/>
              <a:ext cx="1159086" cy="885080"/>
              <a:chOff x="11316129" y="2195008"/>
              <a:chExt cx="1159086" cy="885080"/>
            </a:xfrm>
          </p:grpSpPr>
          <mc:AlternateContent xmlns:mc="http://schemas.openxmlformats.org/markup-compatibility/2006" xmlns:a14="http://schemas.microsoft.com/office/drawing/2010/main">
            <mc:Choice Requires="a14">
              <p:sp>
                <p:nvSpPr>
                  <p:cNvPr id="29" name="正方形/長方形 28"/>
                  <p:cNvSpPr/>
                  <p:nvPr/>
                </p:nvSpPr>
                <p:spPr>
                  <a:xfrm>
                    <a:off x="11847988" y="2195008"/>
                    <a:ext cx="372859"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050" i="1">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𝐷</m:t>
                              </m:r>
                            </m:e>
                            <m:sub>
                              <m:r>
                                <a:rPr lang="en-US" altLang="ja-JP" sz="1050" i="1">
                                  <a:solidFill>
                                    <a:prstClr val="black"/>
                                  </a:solidFill>
                                  <a:latin typeface="Cambria Math" panose="02040503050406030204" pitchFamily="18" charset="0"/>
                                </a:rPr>
                                <m:t>𝑅</m:t>
                              </m:r>
                            </m:sub>
                          </m:sSub>
                        </m:oMath>
                      </m:oMathPara>
                    </a14:m>
                    <a:endParaRPr lang="ja-JP" altLang="en-US" sz="1050" dirty="0">
                      <a:solidFill>
                        <a:prstClr val="black"/>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11847988" y="2195008"/>
                    <a:ext cx="372859" cy="253916"/>
                  </a:xfrm>
                  <a:prstGeom prst="rect">
                    <a:avLst/>
                  </a:prstGeom>
                  <a:blipFill rotWithShape="0">
                    <a:blip r:embed="rId7"/>
                    <a:stretch>
                      <a:fillRect/>
                    </a:stretch>
                  </a:blipFill>
                </p:spPr>
                <p:txBody>
                  <a:bodyPr/>
                  <a:lstStyle/>
                  <a:p>
                    <a:r>
                      <a:rPr lang="ja-JP" altLang="en-US">
                        <a:noFill/>
                      </a:rPr>
                      <a:t> </a:t>
                    </a:r>
                    <a:endParaRPr lang="ja-JP" altLang="en-US">
                      <a:noFill/>
                    </a:endParaRPr>
                  </a:p>
                </p:txBody>
              </p:sp>
            </mc:Fallback>
          </mc:AlternateContent>
          <mc:AlternateContent xmlns:mc="http://schemas.openxmlformats.org/markup-compatibility/2006" xmlns:a14="http://schemas.microsoft.com/office/drawing/2010/main">
            <mc:Choice Requires="a14">
              <p:sp>
                <p:nvSpPr>
                  <p:cNvPr id="176" name="正方形/長方形 175"/>
                  <p:cNvSpPr/>
                  <p:nvPr/>
                </p:nvSpPr>
                <p:spPr>
                  <a:xfrm>
                    <a:off x="11677595" y="2371902"/>
                    <a:ext cx="358624"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050" i="1" smtClean="0">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𝑐</m:t>
                              </m:r>
                            </m:sub>
                          </m:sSub>
                        </m:oMath>
                      </m:oMathPara>
                    </a14:m>
                    <a:endParaRPr lang="ja-JP" altLang="en-US" sz="1050" dirty="0">
                      <a:solidFill>
                        <a:prstClr val="black"/>
                      </a:solidFill>
                    </a:endParaRPr>
                  </a:p>
                </p:txBody>
              </p:sp>
            </mc:Choice>
            <mc:Fallback xmlns="">
              <p:sp>
                <p:nvSpPr>
                  <p:cNvPr id="176" name="正方形/長方形 175"/>
                  <p:cNvSpPr>
                    <a:spLocks noRot="1" noChangeAspect="1" noMove="1" noResize="1" noEditPoints="1" noAdjustHandles="1" noChangeArrowheads="1" noChangeShapeType="1" noTextEdit="1"/>
                  </p:cNvSpPr>
                  <p:nvPr/>
                </p:nvSpPr>
                <p:spPr>
                  <a:xfrm>
                    <a:off x="11677595" y="2371902"/>
                    <a:ext cx="358624" cy="253916"/>
                  </a:xfrm>
                  <a:prstGeom prst="rect">
                    <a:avLst/>
                  </a:prstGeom>
                  <a:blipFill rotWithShape="0">
                    <a:blip r:embed="rId8"/>
                    <a:stretch>
                      <a:fillRect/>
                    </a:stretch>
                  </a:blipFill>
                </p:spPr>
                <p:txBody>
                  <a:bodyPr/>
                  <a:lstStyle/>
                  <a:p>
                    <a:r>
                      <a:rPr lang="ja-JP" altLang="en-US">
                        <a:noFill/>
                      </a:rPr>
                      <a:t> </a:t>
                    </a:r>
                    <a:endParaRPr lang="ja-JP" altLang="en-US">
                      <a:noFill/>
                    </a:endParaRPr>
                  </a:p>
                </p:txBody>
              </p:sp>
            </mc:Fallback>
          </mc:AlternateContent>
          <mc:AlternateContent xmlns:mc="http://schemas.openxmlformats.org/markup-compatibility/2006" xmlns:a14="http://schemas.microsoft.com/office/drawing/2010/main">
            <mc:Choice Requires="a14">
              <p:sp>
                <p:nvSpPr>
                  <p:cNvPr id="177" name="正方形/長方形 176"/>
                  <p:cNvSpPr/>
                  <p:nvPr/>
                </p:nvSpPr>
                <p:spPr>
                  <a:xfrm>
                    <a:off x="11541606" y="2551402"/>
                    <a:ext cx="362920"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1050" i="1" smtClean="0">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𝐿</m:t>
                              </m:r>
                            </m:sub>
                          </m:sSub>
                        </m:oMath>
                      </m:oMathPara>
                    </a14:m>
                    <a:endParaRPr lang="ja-JP" altLang="en-US" sz="1050" dirty="0">
                      <a:solidFill>
                        <a:prstClr val="black"/>
                      </a:solidFill>
                    </a:endParaRPr>
                  </a:p>
                </p:txBody>
              </p:sp>
            </mc:Choice>
            <mc:Fallback xmlns="">
              <p:sp>
                <p:nvSpPr>
                  <p:cNvPr id="177" name="正方形/長方形 176"/>
                  <p:cNvSpPr>
                    <a:spLocks noRot="1" noChangeAspect="1" noMove="1" noResize="1" noEditPoints="1" noAdjustHandles="1" noChangeArrowheads="1" noChangeShapeType="1" noTextEdit="1"/>
                  </p:cNvSpPr>
                  <p:nvPr/>
                </p:nvSpPr>
                <p:spPr>
                  <a:xfrm>
                    <a:off x="11541606" y="2551402"/>
                    <a:ext cx="362920" cy="253916"/>
                  </a:xfrm>
                  <a:prstGeom prst="rect">
                    <a:avLst/>
                  </a:prstGeom>
                  <a:blipFill rotWithShape="0">
                    <a:blip r:embed="rId9"/>
                    <a:stretch>
                      <a:fillRect/>
                    </a:stretch>
                  </a:blipFill>
                </p:spPr>
                <p:txBody>
                  <a:bodyPr/>
                  <a:lstStyle/>
                  <a:p>
                    <a:r>
                      <a:rPr lang="ja-JP" altLang="en-US">
                        <a:noFill/>
                      </a:rPr>
                      <a:t> </a:t>
                    </a:r>
                    <a:endParaRPr lang="ja-JP" altLang="en-US">
                      <a:noFill/>
                    </a:endParaRP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11316129" y="2790433"/>
                    <a:ext cx="315856"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ja-JP" altLang="en-US" sz="1050" i="1">
                              <a:solidFill>
                                <a:prstClr val="black"/>
                              </a:solidFill>
                              <a:latin typeface="Cambria Math" panose="02040503050406030204" pitchFamily="18" charset="0"/>
                              <a:ea typeface="HG丸ｺﾞｼｯｸM-PRO" panose="020F0600000000000000" pitchFamily="50" charset="-128"/>
                            </a:rPr>
                            <m:t>𝜔</m:t>
                          </m:r>
                        </m:oMath>
                      </m:oMathPara>
                    </a14:m>
                    <a:endParaRPr lang="ja-JP" altLang="en-US" sz="1050" dirty="0">
                      <a:solidFill>
                        <a:prstClr val="black"/>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11316129" y="2790433"/>
                    <a:ext cx="315856" cy="253916"/>
                  </a:xfrm>
                  <a:prstGeom prst="rect">
                    <a:avLst/>
                  </a:prstGeom>
                  <a:blipFill rotWithShape="0">
                    <a:blip r:embed="rId10"/>
                    <a:stretch>
                      <a:fillRect/>
                    </a:stretch>
                  </a:blipFill>
                </p:spPr>
                <p:txBody>
                  <a:bodyPr/>
                  <a:lstStyle/>
                  <a:p>
                    <a:r>
                      <a:rPr lang="ja-JP" altLang="en-US">
                        <a:noFill/>
                      </a:rPr>
                      <a:t> </a:t>
                    </a:r>
                    <a:endParaRPr lang="ja-JP" altLang="en-US">
                      <a:noFill/>
                    </a:endParaRPr>
                  </a:p>
                </p:txBody>
              </p:sp>
            </mc:Fallback>
          </mc:AlternateContent>
          <p:cxnSp>
            <p:nvCxnSpPr>
              <p:cNvPr id="32" name="直線矢印コネクタ 31"/>
              <p:cNvCxnSpPr/>
              <p:nvPr/>
            </p:nvCxnSpPr>
            <p:spPr>
              <a:xfrm flipV="1">
                <a:off x="11915745" y="2848753"/>
                <a:ext cx="249851" cy="57568"/>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p:cNvCxnSpPr/>
              <p:nvPr/>
            </p:nvCxnSpPr>
            <p:spPr>
              <a:xfrm flipV="1">
                <a:off x="12144972" y="2801652"/>
                <a:ext cx="249851" cy="57568"/>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4" name="正方形/長方形 183"/>
                  <p:cNvSpPr/>
                  <p:nvPr/>
                </p:nvSpPr>
                <p:spPr>
                  <a:xfrm>
                    <a:off x="11896019" y="2826172"/>
                    <a:ext cx="318485"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050" i="1">
                              <a:solidFill>
                                <a:prstClr val="black"/>
                              </a:solidFill>
                              <a:latin typeface="Cambria Math" panose="02040503050406030204" pitchFamily="18" charset="0"/>
                              <a:ea typeface="HG丸ｺﾞｼｯｸM-PRO" panose="020F0600000000000000" pitchFamily="50" charset="-128"/>
                            </a:rPr>
                            <m:t>𝑤</m:t>
                          </m:r>
                        </m:oMath>
                      </m:oMathPara>
                    </a14:m>
                    <a:endParaRPr lang="ja-JP" altLang="en-US" sz="1050" dirty="0">
                      <a:solidFill>
                        <a:prstClr val="black"/>
                      </a:solidFill>
                    </a:endParaRPr>
                  </a:p>
                </p:txBody>
              </p:sp>
            </mc:Choice>
            <mc:Fallback xmlns="">
              <p:sp>
                <p:nvSpPr>
                  <p:cNvPr id="184" name="正方形/長方形 183"/>
                  <p:cNvSpPr>
                    <a:spLocks noRot="1" noChangeAspect="1" noMove="1" noResize="1" noEditPoints="1" noAdjustHandles="1" noChangeArrowheads="1" noChangeShapeType="1" noTextEdit="1"/>
                  </p:cNvSpPr>
                  <p:nvPr/>
                </p:nvSpPr>
                <p:spPr>
                  <a:xfrm>
                    <a:off x="11896019" y="2826172"/>
                    <a:ext cx="318485" cy="253916"/>
                  </a:xfrm>
                  <a:prstGeom prst="rect">
                    <a:avLst/>
                  </a:prstGeom>
                  <a:blipFill rotWithShape="0">
                    <a:blip r:embed="rId11"/>
                    <a:stretch>
                      <a:fillRect/>
                    </a:stretch>
                  </a:blipFill>
                </p:spPr>
                <p:txBody>
                  <a:bodyPr/>
                  <a:lstStyle/>
                  <a:p>
                    <a:r>
                      <a:rPr lang="ja-JP" altLang="en-US">
                        <a:noFill/>
                      </a:rPr>
                      <a:t> </a:t>
                    </a:r>
                    <a:endParaRPr lang="ja-JP" altLang="en-US">
                      <a:noFill/>
                    </a:endParaRPr>
                  </a:p>
                </p:txBody>
              </p:sp>
            </mc:Fallback>
          </mc:AlternateContent>
          <mc:AlternateContent xmlns:mc="http://schemas.openxmlformats.org/markup-compatibility/2006" xmlns:a14="http://schemas.microsoft.com/office/drawing/2010/main">
            <mc:Choice Requires="a14">
              <p:sp>
                <p:nvSpPr>
                  <p:cNvPr id="185" name="正方形/長方形 184"/>
                  <p:cNvSpPr/>
                  <p:nvPr/>
                </p:nvSpPr>
                <p:spPr>
                  <a:xfrm>
                    <a:off x="12156730" y="2799391"/>
                    <a:ext cx="318485"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050" i="1">
                              <a:solidFill>
                                <a:prstClr val="black"/>
                              </a:solidFill>
                              <a:latin typeface="Cambria Math" panose="02040503050406030204" pitchFamily="18" charset="0"/>
                              <a:ea typeface="HG丸ｺﾞｼｯｸM-PRO" panose="020F0600000000000000" pitchFamily="50" charset="-128"/>
                            </a:rPr>
                            <m:t>𝑤</m:t>
                          </m:r>
                        </m:oMath>
                      </m:oMathPara>
                    </a14:m>
                    <a:endParaRPr lang="ja-JP" altLang="en-US" sz="1050" dirty="0">
                      <a:solidFill>
                        <a:prstClr val="black"/>
                      </a:solidFill>
                    </a:endParaRPr>
                  </a:p>
                </p:txBody>
              </p:sp>
            </mc:Choice>
            <mc:Fallback xmlns="">
              <p:sp>
                <p:nvSpPr>
                  <p:cNvPr id="185" name="正方形/長方形 184"/>
                  <p:cNvSpPr>
                    <a:spLocks noRot="1" noChangeAspect="1" noMove="1" noResize="1" noEditPoints="1" noAdjustHandles="1" noChangeArrowheads="1" noChangeShapeType="1" noTextEdit="1"/>
                  </p:cNvSpPr>
                  <p:nvPr/>
                </p:nvSpPr>
                <p:spPr>
                  <a:xfrm>
                    <a:off x="12156729" y="2799391"/>
                    <a:ext cx="318485" cy="253916"/>
                  </a:xfrm>
                  <a:prstGeom prst="rect">
                    <a:avLst/>
                  </a:prstGeom>
                  <a:blipFill rotWithShape="0">
                    <a:blip r:embed="rId12"/>
                    <a:stretch>
                      <a:fillRect/>
                    </a:stretch>
                  </a:blipFill>
                </p:spPr>
                <p:txBody>
                  <a:bodyPr/>
                  <a:lstStyle/>
                  <a:p>
                    <a:r>
                      <a:rPr lang="ja-JP" altLang="en-US">
                        <a:noFill/>
                      </a:rPr>
                      <a:t> </a:t>
                    </a:r>
                    <a:endParaRPr lang="ja-JP" altLang="en-US">
                      <a:noFill/>
                    </a:endParaRPr>
                  </a:p>
                </p:txBody>
              </p:sp>
            </mc:Fallback>
          </mc:AlternateContent>
        </p:grpSp>
      </p:grpSp>
      <mc:AlternateContent xmlns:mc="http://schemas.openxmlformats.org/markup-compatibility/2006">
        <mc:Choice xmlns:a14="http://schemas.microsoft.com/office/drawing/2010/main" Requires="a14">
          <p:sp>
            <p:nvSpPr>
              <p:cNvPr id="143" name="テキスト ボックス 142"/>
              <p:cNvSpPr txBox="1"/>
              <p:nvPr/>
            </p:nvSpPr>
            <p:spPr>
              <a:xfrm>
                <a:off x="49910" y="1097406"/>
                <a:ext cx="4882744" cy="577081"/>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　走行体がコース上のどこを走っているのか認識する。総走行距離</a:t>
                </a:r>
                <a14:m>
                  <m:oMath xmlns:m="http://schemas.openxmlformats.org/officeDocument/2006/math">
                    <m:sSub>
                      <m:sSubPr>
                        <m:ctrlPr>
                          <a:rPr lang="en-US" altLang="ja-JP" sz="1050" i="1" smtClean="0">
                            <a:solidFill>
                              <a:prstClr val="black"/>
                            </a:solidFill>
                            <a:latin typeface="Cambria Math" panose="02040503050406030204" pitchFamily="18" charset="0"/>
                            <a:ea typeface="HG丸ｺﾞｼｯｸM-PRO" panose="020F0600000000000000" pitchFamily="50" charset="-128"/>
                          </a:rPr>
                        </m:ctrlPr>
                      </m:sSubPr>
                      <m:e>
                        <m:r>
                          <a:rPr lang="en-US" altLang="ja-JP" sz="1050" i="1" smtClean="0">
                            <a:solidFill>
                              <a:prstClr val="black"/>
                            </a:solidFill>
                            <a:latin typeface="Cambria Math" panose="02040503050406030204" pitchFamily="18" charset="0"/>
                            <a:ea typeface="HG丸ｺﾞｼｯｸM-PRO" panose="020F0600000000000000" pitchFamily="50" charset="-128"/>
                          </a:rPr>
                          <m:t>𝐷</m:t>
                        </m:r>
                      </m:e>
                      <m:sub>
                        <m:r>
                          <a:rPr lang="en-US" altLang="ja-JP" sz="1050" i="1" smtClean="0">
                            <a:solidFill>
                              <a:prstClr val="black"/>
                            </a:solidFill>
                            <a:latin typeface="Cambria Math" panose="02040503050406030204" pitchFamily="18" charset="0"/>
                            <a:ea typeface="HG丸ｺﾞｼｯｸM-PRO" panose="020F0600000000000000" pitchFamily="50" charset="-128"/>
                          </a:rPr>
                          <m:t>𝑐</m:t>
                        </m:r>
                      </m:sub>
                    </m:sSub>
                    <m:r>
                      <a:rPr lang="en-US" altLang="ja-JP" sz="1050" i="1" smtClean="0">
                        <a:solidFill>
                          <a:prstClr val="black"/>
                        </a:solidFill>
                        <a:latin typeface="Cambria Math" panose="02040503050406030204" pitchFamily="18" charset="0"/>
                        <a:ea typeface="HG丸ｺﾞｼｯｸM-PRO" panose="020F0600000000000000" pitchFamily="50" charset="-128"/>
                      </a:rPr>
                      <m:t>[</m:t>
                    </m:r>
                    <m:r>
                      <a:rPr lang="en-US" altLang="ja-JP" sz="1050" i="1" smtClean="0">
                        <a:solidFill>
                          <a:prstClr val="black"/>
                        </a:solidFill>
                        <a:latin typeface="Cambria Math" panose="02040503050406030204" pitchFamily="18" charset="0"/>
                        <a:ea typeface="HG丸ｺﾞｼｯｸM-PRO" panose="020F0600000000000000" pitchFamily="50" charset="-128"/>
                      </a:rPr>
                      <m:t>𝑚𝑚</m:t>
                    </m:r>
                    <m:r>
                      <a:rPr lang="en-US" altLang="ja-JP" sz="1050" i="1" smtClean="0">
                        <a:solidFill>
                          <a:prstClr val="black"/>
                        </a:solidFill>
                        <a:latin typeface="Cambria Math" panose="02040503050406030204" pitchFamily="18" charset="0"/>
                        <a:ea typeface="HG丸ｺﾞｼｯｸM-PRO" panose="020F0600000000000000" pitchFamily="50" charset="-128"/>
                      </a:rPr>
                      <m:t>]</m:t>
                    </m:r>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a:p>
                <a:r>
                  <a:rPr lang="ja-JP" altLang="en-US" sz="1050" dirty="0">
                    <a:solidFill>
                      <a:prstClr val="black"/>
                    </a:solidFill>
                    <a:latin typeface="HG丸ｺﾞｼｯｸM-PRO" panose="020F0600000000000000" pitchFamily="50" charset="-128"/>
                    <a:ea typeface="HG丸ｺﾞｼｯｸM-PRO" panose="020F0600000000000000" pitchFamily="50" charset="-128"/>
                  </a:rPr>
                  <a:t>走行体の向き（回転角度</a:t>
                </a:r>
                <a:r>
                  <a:rPr lang="en-US" altLang="ja-JP" sz="1050" dirty="0">
                    <a:solidFill>
                      <a:prstClr val="black"/>
                    </a:solidFill>
                    <a:latin typeface="HG丸ｺﾞｼｯｸM-PRO" panose="020F0600000000000000" pitchFamily="50" charset="-128"/>
                    <a:ea typeface="HG丸ｺﾞｼｯｸM-PRO" panose="020F0600000000000000" pitchFamily="50" charset="-128"/>
                  </a:rPr>
                  <a:t>: </a:t>
                </a:r>
                <a14:m>
                  <m:oMath xmlns:m="http://schemas.openxmlformats.org/officeDocument/2006/math">
                    <m:r>
                      <a:rPr lang="ja-JP" altLang="en-US" sz="1050" i="1" smtClean="0">
                        <a:solidFill>
                          <a:prstClr val="black"/>
                        </a:solidFill>
                        <a:latin typeface="Cambria Math" panose="02040503050406030204" pitchFamily="18" charset="0"/>
                        <a:ea typeface="HG丸ｺﾞｼｯｸM-PRO" panose="020F0600000000000000" pitchFamily="50" charset="-128"/>
                      </a:rPr>
                      <m:t>𝜔</m:t>
                    </m:r>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）を算出することで実現する。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a:p>
                <a:r>
                  <a:rPr lang="ja-JP" altLang="en-US" sz="1050" dirty="0">
                    <a:solidFill>
                      <a:prstClr val="black"/>
                    </a:solidFill>
                    <a:latin typeface="HG丸ｺﾞｼｯｸM-PRO" panose="020F0600000000000000" pitchFamily="50" charset="-128"/>
                    <a:ea typeface="HG丸ｺﾞｼｯｸM-PRO" panose="020F0600000000000000" pitchFamily="50" charset="-128"/>
                  </a:rPr>
                  <a:t>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(5.1)</a:t>
                </a:r>
                <a:r>
                  <a:rPr lang="ja-JP" altLang="en-US" sz="1050" dirty="0">
                    <a:solidFill>
                      <a:prstClr val="black"/>
                    </a:solidFill>
                    <a:latin typeface="HG丸ｺﾞｼｯｸM-PRO" panose="020F0600000000000000" pitchFamily="50" charset="-128"/>
                    <a:ea typeface="HG丸ｺﾞｼｯｸM-PRO" panose="020F0600000000000000" pitchFamily="50" charset="-128"/>
                  </a:rPr>
                  <a:t>により左右のタイヤの走行距離</a:t>
                </a:r>
                <a14:m>
                  <m:oMath xmlns:m="http://schemas.openxmlformats.org/officeDocument/2006/math">
                    <m:r>
                      <a:rPr lang="en-US" altLang="ja-JP" sz="1050" i="1">
                        <a:solidFill>
                          <a:prstClr val="black"/>
                        </a:solidFill>
                        <a:latin typeface="Cambria Math" panose="02040503050406030204" pitchFamily="18" charset="0"/>
                        <a:ea typeface="HG丸ｺﾞｼｯｸM-PRO" panose="020F0600000000000000" pitchFamily="50" charset="-128"/>
                      </a:rPr>
                      <m:t>𝐷</m:t>
                    </m:r>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を求める。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p:sp>
            <p:nvSpPr>
              <p:cNvPr id="143" name="テキスト ボックス 142"/>
              <p:cNvSpPr txBox="1">
                <a:spLocks noRot="1" noChangeAspect="1" noMove="1" noResize="1" noEditPoints="1" noAdjustHandles="1" noChangeArrowheads="1" noChangeShapeType="1" noTextEdit="1"/>
              </p:cNvSpPr>
              <p:nvPr/>
            </p:nvSpPr>
            <p:spPr>
              <a:xfrm>
                <a:off x="49910" y="1097406"/>
                <a:ext cx="4882744" cy="577081"/>
              </a:xfrm>
              <a:prstGeom prst="rect">
                <a:avLst/>
              </a:prstGeom>
              <a:blipFill>
                <a:blip r:embed="rId13"/>
                <a:stretch>
                  <a:fillRect b="-4211"/>
                </a:stretch>
              </a:blipFill>
            </p:spPr>
            <p:txBody>
              <a:bodyPr/>
              <a:lstStyle/>
              <a:p>
                <a:r>
                  <a:rPr lang="ja-JP" altLang="en-US">
                    <a:noFill/>
                  </a:rPr>
                  <a:t> </a:t>
                </a:r>
              </a:p>
            </p:txBody>
          </p:sp>
        </mc:Fallback>
      </mc:AlternateContent>
      <p:grpSp>
        <p:nvGrpSpPr>
          <p:cNvPr id="2" name="グループ化 1"/>
          <p:cNvGrpSpPr/>
          <p:nvPr/>
        </p:nvGrpSpPr>
        <p:grpSpPr>
          <a:xfrm>
            <a:off x="88011" y="1587569"/>
            <a:ext cx="3478599" cy="1279773"/>
            <a:chOff x="135636" y="1692344"/>
            <a:chExt cx="3478599" cy="1279773"/>
          </a:xfrm>
        </p:grpSpPr>
        <mc:AlternateContent xmlns:mc="http://schemas.openxmlformats.org/markup-compatibility/2006" xmlns:a14="http://schemas.microsoft.com/office/drawing/2010/main">
          <mc:Choice Requires="a14">
            <p:sp>
              <p:nvSpPr>
                <p:cNvPr id="146" name="テキスト ボックス 145"/>
                <p:cNvSpPr txBox="1"/>
                <p:nvPr/>
              </p:nvSpPr>
              <p:spPr>
                <a:xfrm>
                  <a:off x="239395" y="1765954"/>
                  <a:ext cx="1765916" cy="232884"/>
                </a:xfrm>
                <a:prstGeom prst="rect">
                  <a:avLst/>
                </a:prstGeom>
                <a:noFill/>
              </p:spPr>
              <p:txBody>
                <a:bodyPr wrap="square" lIns="0" tIns="0" rIns="0" bIns="0" rtlCol="0">
                  <a:spAutoFit/>
                </a:bodyPr>
                <a:lstStyle/>
                <a:p>
                  <a14:m>
                    <m:oMath xmlns:m="http://schemas.openxmlformats.org/officeDocument/2006/math">
                      <m:r>
                        <a:rPr lang="en-US" altLang="ja-JP" sz="1050" i="1" smtClean="0">
                          <a:solidFill>
                            <a:prstClr val="black"/>
                          </a:solidFill>
                          <a:latin typeface="Cambria Math" panose="02040503050406030204" pitchFamily="18" charset="0"/>
                        </a:rPr>
                        <m:t>𝐷</m:t>
                      </m:r>
                      <m:r>
                        <a:rPr lang="en-US" altLang="ja-JP" sz="1050" i="1" smtClean="0">
                          <a:solidFill>
                            <a:prstClr val="black"/>
                          </a:solidFill>
                          <a:latin typeface="Cambria Math" panose="02040503050406030204" pitchFamily="18" charset="0"/>
                        </a:rPr>
                        <m:t>=2</m:t>
                      </m:r>
                      <m:r>
                        <a:rPr lang="ja-JP" altLang="en-US" sz="1050" i="1" smtClean="0">
                          <a:solidFill>
                            <a:prstClr val="black"/>
                          </a:solidFill>
                          <a:latin typeface="Cambria Math" panose="02040503050406030204" pitchFamily="18" charset="0"/>
                        </a:rPr>
                        <m:t>𝜋</m:t>
                      </m:r>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𝑊</m:t>
                          </m:r>
                        </m:sub>
                      </m:sSub>
                      <m:r>
                        <a:rPr lang="en-US" altLang="ja-JP" sz="1050" i="1" smtClean="0">
                          <a:solidFill>
                            <a:prstClr val="black"/>
                          </a:solidFill>
                          <a:latin typeface="Cambria Math" panose="02040503050406030204" pitchFamily="18" charset="0"/>
                          <a:ea typeface="Cambria Math" panose="02040503050406030204" pitchFamily="18" charset="0"/>
                        </a:rPr>
                        <m:t>×</m:t>
                      </m:r>
                      <m:f>
                        <m:fPr>
                          <m:ctrlPr>
                            <a:rPr lang="en-US" altLang="ja-JP" sz="1050" i="1" smtClean="0">
                              <a:solidFill>
                                <a:prstClr val="black"/>
                              </a:solidFill>
                              <a:latin typeface="Cambria Math" panose="02040503050406030204" pitchFamily="18" charset="0"/>
                              <a:ea typeface="Cambria Math" panose="02040503050406030204" pitchFamily="18" charset="0"/>
                            </a:rPr>
                          </m:ctrlPr>
                        </m:fPr>
                        <m:num>
                          <m:r>
                            <a:rPr lang="en-US" altLang="ja-JP" sz="1050" i="1" smtClean="0">
                              <a:solidFill>
                                <a:prstClr val="black"/>
                              </a:solidFill>
                              <a:latin typeface="Cambria Math" panose="02040503050406030204" pitchFamily="18" charset="0"/>
                              <a:ea typeface="Cambria Math" panose="02040503050406030204" pitchFamily="18" charset="0"/>
                            </a:rPr>
                            <m:t>𝑟𝑎𝑑</m:t>
                          </m:r>
                        </m:num>
                        <m:den>
                          <m:r>
                            <a:rPr lang="en-US" altLang="ja-JP" sz="1050" i="1" smtClean="0">
                              <a:solidFill>
                                <a:prstClr val="black"/>
                              </a:solidFill>
                              <a:latin typeface="Cambria Math" panose="02040503050406030204" pitchFamily="18" charset="0"/>
                              <a:ea typeface="Cambria Math" panose="02040503050406030204" pitchFamily="18" charset="0"/>
                            </a:rPr>
                            <m:t>360</m:t>
                          </m:r>
                        </m:den>
                      </m:f>
                    </m:oMath>
                  </a14:m>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(5.1)</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46" name="テキスト ボックス 145"/>
                <p:cNvSpPr txBox="1">
                  <a:spLocks noRot="1" noChangeAspect="1" noMove="1" noResize="1" noEditPoints="1" noAdjustHandles="1" noChangeArrowheads="1" noChangeShapeType="1" noTextEdit="1"/>
                </p:cNvSpPr>
                <p:nvPr/>
              </p:nvSpPr>
              <p:spPr>
                <a:xfrm>
                  <a:off x="239395" y="1765954"/>
                  <a:ext cx="1765916" cy="232884"/>
                </a:xfrm>
                <a:prstGeom prst="rect">
                  <a:avLst/>
                </a:prstGeom>
                <a:blipFill rotWithShape="0">
                  <a:blip r:embed="rId14"/>
                  <a:stretch>
                    <a:fillRect l="-2759" t="-5263"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テキスト ボックス 146"/>
                <p:cNvSpPr txBox="1"/>
                <p:nvPr/>
              </p:nvSpPr>
              <p:spPr>
                <a:xfrm>
                  <a:off x="250487" y="2227891"/>
                  <a:ext cx="1832816" cy="239874"/>
                </a:xfrm>
                <a:prstGeom prst="rect">
                  <a:avLst/>
                </a:prstGeom>
                <a:noFill/>
              </p:spPr>
              <p:txBody>
                <a:bodyPr wrap="square" lIns="0" tIns="0" rIns="0" bIns="0" rtlCol="0">
                  <a:spAutoFit/>
                </a:bodyPr>
                <a:lstStyle/>
                <a:p>
                  <a14:m>
                    <m:oMath xmlns:m="http://schemas.openxmlformats.org/officeDocument/2006/math">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𝐶</m:t>
                          </m:r>
                        </m:sub>
                      </m:sSub>
                      <m:r>
                        <a:rPr lang="en-US" altLang="ja-JP" sz="1050" i="1" smtClean="0">
                          <a:solidFill>
                            <a:prstClr val="black"/>
                          </a:solidFill>
                          <a:latin typeface="Cambria Math" panose="02040503050406030204" pitchFamily="18" charset="0"/>
                        </a:rPr>
                        <m:t>=</m:t>
                      </m:r>
                      <m:f>
                        <m:fPr>
                          <m:ctrlPr>
                            <a:rPr lang="en-US" altLang="ja-JP" sz="1050" i="1" smtClean="0">
                              <a:solidFill>
                                <a:prstClr val="black"/>
                              </a:solidFill>
                              <a:latin typeface="Cambria Math" panose="02040503050406030204" pitchFamily="18" charset="0"/>
                            </a:rPr>
                          </m:ctrlPr>
                        </m:fPr>
                        <m:num>
                          <m:d>
                            <m:dPr>
                              <m:ctrlPr>
                                <a:rPr lang="en-US" altLang="ja-JP" sz="1050" i="1" smtClean="0">
                                  <a:solidFill>
                                    <a:prstClr val="black"/>
                                  </a:solidFill>
                                  <a:latin typeface="Cambria Math" panose="02040503050406030204" pitchFamily="18" charset="0"/>
                                </a:rPr>
                              </m:ctrlPr>
                            </m:dPr>
                            <m:e>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𝑅</m:t>
                                  </m:r>
                                </m:sub>
                              </m:sSub>
                              <m:r>
                                <a:rPr lang="en-US" altLang="ja-JP" sz="1050" i="1" smtClean="0">
                                  <a:solidFill>
                                    <a:prstClr val="black"/>
                                  </a:solidFill>
                                  <a:latin typeface="Cambria Math" panose="02040503050406030204" pitchFamily="18" charset="0"/>
                                </a:rPr>
                                <m:t>+</m:t>
                              </m:r>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𝐿</m:t>
                                  </m:r>
                                </m:sub>
                              </m:sSub>
                            </m:e>
                          </m:d>
                        </m:num>
                        <m:den>
                          <m:r>
                            <a:rPr lang="en-US" altLang="ja-JP" sz="1050" i="1" smtClean="0">
                              <a:solidFill>
                                <a:prstClr val="black"/>
                              </a:solidFill>
                              <a:latin typeface="Cambria Math" panose="02040503050406030204" pitchFamily="18" charset="0"/>
                            </a:rPr>
                            <m:t>2</m:t>
                          </m:r>
                        </m:den>
                      </m:f>
                      <m:r>
                        <a:rPr lang="en-US" altLang="ja-JP" sz="1050" i="1">
                          <a:solidFill>
                            <a:prstClr val="black"/>
                          </a:solidFill>
                          <a:latin typeface="Cambria Math" panose="02040503050406030204" pitchFamily="18" charset="0"/>
                        </a:rPr>
                        <m:t>…</m:t>
                      </m:r>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(5.2)</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47" name="テキスト ボックス 146"/>
                <p:cNvSpPr txBox="1">
                  <a:spLocks noRot="1" noChangeAspect="1" noMove="1" noResize="1" noEditPoints="1" noAdjustHandles="1" noChangeArrowheads="1" noChangeShapeType="1" noTextEdit="1"/>
                </p:cNvSpPr>
                <p:nvPr/>
              </p:nvSpPr>
              <p:spPr>
                <a:xfrm>
                  <a:off x="250487" y="2227891"/>
                  <a:ext cx="1832816" cy="239874"/>
                </a:xfrm>
                <a:prstGeom prst="rect">
                  <a:avLst/>
                </a:prstGeom>
                <a:blipFill rotWithShape="0">
                  <a:blip r:embed="rId15"/>
                  <a:stretch>
                    <a:fillRect l="-2658" t="-2500"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p:cNvSpPr txBox="1"/>
                <p:nvPr/>
              </p:nvSpPr>
              <p:spPr>
                <a:xfrm>
                  <a:off x="269020" y="2689185"/>
                  <a:ext cx="1666810" cy="236540"/>
                </a:xfrm>
                <a:prstGeom prst="rect">
                  <a:avLst/>
                </a:prstGeom>
                <a:noFill/>
              </p:spPr>
              <p:txBody>
                <a:bodyPr wrap="square" lIns="0" tIns="0" rIns="0" bIns="0" rtlCol="0">
                  <a:spAutoFit/>
                </a:bodyPr>
                <a:lstStyle/>
                <a:p>
                  <a14:m>
                    <m:oMath xmlns:m="http://schemas.openxmlformats.org/officeDocument/2006/math">
                      <m:r>
                        <a:rPr lang="ja-JP" altLang="en-US" sz="1050" i="1" smtClean="0">
                          <a:solidFill>
                            <a:prstClr val="black"/>
                          </a:solidFill>
                          <a:latin typeface="Cambria Math" panose="02040503050406030204" pitchFamily="18" charset="0"/>
                        </a:rPr>
                        <m:t>𝜔</m:t>
                      </m:r>
                      <m:r>
                        <a:rPr lang="en-US" altLang="ja-JP" sz="1050" i="1" smtClean="0">
                          <a:solidFill>
                            <a:prstClr val="black"/>
                          </a:solidFill>
                          <a:latin typeface="Cambria Math" panose="02040503050406030204" pitchFamily="18" charset="0"/>
                        </a:rPr>
                        <m:t>=</m:t>
                      </m:r>
                      <m:f>
                        <m:fPr>
                          <m:ctrlPr>
                            <a:rPr lang="en-US" altLang="ja-JP" sz="1050" i="1" smtClean="0">
                              <a:solidFill>
                                <a:prstClr val="black"/>
                              </a:solidFill>
                              <a:latin typeface="Cambria Math" panose="02040503050406030204" pitchFamily="18" charset="0"/>
                            </a:rPr>
                          </m:ctrlPr>
                        </m:fPr>
                        <m:num>
                          <m:r>
                            <a:rPr lang="en-US" altLang="ja-JP" sz="1050" i="1" smtClean="0">
                              <a:solidFill>
                                <a:prstClr val="black"/>
                              </a:solidFill>
                              <a:latin typeface="Cambria Math" panose="02040503050406030204" pitchFamily="18" charset="0"/>
                            </a:rPr>
                            <m:t>(</m:t>
                          </m:r>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𝑅</m:t>
                              </m:r>
                            </m:sub>
                          </m:sSub>
                          <m:r>
                            <a:rPr lang="en-US" altLang="ja-JP" sz="1050" i="1" smtClean="0">
                              <a:solidFill>
                                <a:prstClr val="black"/>
                              </a:solidFill>
                              <a:latin typeface="Cambria Math" panose="02040503050406030204" pitchFamily="18" charset="0"/>
                            </a:rPr>
                            <m:t>−</m:t>
                          </m:r>
                          <m:sSub>
                            <m:sSubPr>
                              <m:ctrlPr>
                                <a:rPr lang="en-US" altLang="ja-JP" sz="1050" i="1" smtClean="0">
                                  <a:solidFill>
                                    <a:prstClr val="black"/>
                                  </a:solidFill>
                                  <a:latin typeface="Cambria Math" panose="02040503050406030204" pitchFamily="18" charset="0"/>
                                </a:rPr>
                              </m:ctrlPr>
                            </m:sSubPr>
                            <m:e>
                              <m:r>
                                <a:rPr lang="en-US" altLang="ja-JP" sz="1050" i="1" smtClean="0">
                                  <a:solidFill>
                                    <a:prstClr val="black"/>
                                  </a:solidFill>
                                  <a:latin typeface="Cambria Math" panose="02040503050406030204" pitchFamily="18" charset="0"/>
                                </a:rPr>
                                <m:t>𝐷</m:t>
                              </m:r>
                            </m:e>
                            <m:sub>
                              <m:r>
                                <a:rPr lang="en-US" altLang="ja-JP" sz="1050" i="1" smtClean="0">
                                  <a:solidFill>
                                    <a:prstClr val="black"/>
                                  </a:solidFill>
                                  <a:latin typeface="Cambria Math" panose="02040503050406030204" pitchFamily="18" charset="0"/>
                                </a:rPr>
                                <m:t>𝐿</m:t>
                              </m:r>
                            </m:sub>
                          </m:sSub>
                          <m:r>
                            <a:rPr lang="en-US" altLang="ja-JP" sz="1050" i="1" smtClean="0">
                              <a:solidFill>
                                <a:prstClr val="black"/>
                              </a:solidFill>
                              <a:latin typeface="Cambria Math" panose="02040503050406030204" pitchFamily="18" charset="0"/>
                            </a:rPr>
                            <m:t>)</m:t>
                          </m:r>
                        </m:num>
                        <m:den>
                          <m:r>
                            <a:rPr lang="en-US" altLang="ja-JP" sz="1050" i="1" smtClean="0">
                              <a:solidFill>
                                <a:prstClr val="black"/>
                              </a:solidFill>
                              <a:latin typeface="Cambria Math" panose="02040503050406030204" pitchFamily="18" charset="0"/>
                            </a:rPr>
                            <m:t>2</m:t>
                          </m:r>
                          <m:r>
                            <a:rPr lang="en-US" altLang="ja-JP" sz="1050" i="1" smtClean="0">
                              <a:solidFill>
                                <a:prstClr val="black"/>
                              </a:solidFill>
                              <a:latin typeface="Cambria Math" panose="02040503050406030204" pitchFamily="18" charset="0"/>
                            </a:rPr>
                            <m:t>𝑤</m:t>
                          </m:r>
                        </m:den>
                      </m:f>
                      <m:r>
                        <a:rPr lang="en-US" altLang="ja-JP" sz="1050" i="1" smtClean="0">
                          <a:solidFill>
                            <a:prstClr val="black"/>
                          </a:solidFill>
                          <a:latin typeface="Cambria Math" panose="02040503050406030204" pitchFamily="18" charset="0"/>
                          <a:ea typeface="Cambria Math" panose="02040503050406030204" pitchFamily="18" charset="0"/>
                        </a:rPr>
                        <m:t>×</m:t>
                      </m:r>
                      <m:f>
                        <m:fPr>
                          <m:ctrlPr>
                            <a:rPr lang="en-US" altLang="ja-JP" sz="1050" i="1" smtClean="0">
                              <a:solidFill>
                                <a:prstClr val="black"/>
                              </a:solidFill>
                              <a:latin typeface="Cambria Math" panose="02040503050406030204" pitchFamily="18" charset="0"/>
                              <a:ea typeface="Cambria Math" panose="02040503050406030204" pitchFamily="18" charset="0"/>
                            </a:rPr>
                          </m:ctrlPr>
                        </m:fPr>
                        <m:num>
                          <m:r>
                            <a:rPr lang="en-US" altLang="ja-JP" sz="1050" i="1" smtClean="0">
                              <a:solidFill>
                                <a:prstClr val="black"/>
                              </a:solidFill>
                              <a:latin typeface="Cambria Math" panose="02040503050406030204" pitchFamily="18" charset="0"/>
                              <a:ea typeface="Cambria Math" panose="02040503050406030204" pitchFamily="18" charset="0"/>
                            </a:rPr>
                            <m:t>180</m:t>
                          </m:r>
                        </m:num>
                        <m:den>
                          <m:r>
                            <a:rPr lang="ja-JP" altLang="en-US" sz="1050" i="1" smtClean="0">
                              <a:solidFill>
                                <a:prstClr val="black"/>
                              </a:solidFill>
                              <a:latin typeface="Cambria Math" panose="02040503050406030204" pitchFamily="18" charset="0"/>
                              <a:ea typeface="Cambria Math" panose="02040503050406030204" pitchFamily="18" charset="0"/>
                            </a:rPr>
                            <m:t>𝜋</m:t>
                          </m:r>
                        </m:den>
                      </m:f>
                    </m:oMath>
                  </a14:m>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(5.3)</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269020" y="2689185"/>
                  <a:ext cx="1666810" cy="236540"/>
                </a:xfrm>
                <a:prstGeom prst="rect">
                  <a:avLst/>
                </a:prstGeom>
                <a:blipFill rotWithShape="0">
                  <a:blip r:embed="rId16"/>
                  <a:stretch>
                    <a:fillRect l="-1825" t="-5128" r="-365" b="-128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テキスト ボックス 148"/>
                <p:cNvSpPr txBox="1"/>
                <p:nvPr/>
              </p:nvSpPr>
              <p:spPr>
                <a:xfrm>
                  <a:off x="148228" y="1980238"/>
                  <a:ext cx="2834453" cy="253916"/>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走行体の走行距離</a:t>
                  </a:r>
                  <a14:m>
                    <m:oMath xmlns:m="http://schemas.openxmlformats.org/officeDocument/2006/math">
                      <m:sSub>
                        <m:sSubPr>
                          <m:ctrlPr>
                            <a:rPr lang="en-US" altLang="ja-JP" sz="1050" i="1" smtClean="0">
                              <a:solidFill>
                                <a:prstClr val="black"/>
                              </a:solidFill>
                              <a:latin typeface="Cambria Math" panose="02040503050406030204" pitchFamily="18" charset="0"/>
                              <a:ea typeface="HG丸ｺﾞｼｯｸM-PRO" panose="020F0600000000000000" pitchFamily="50" charset="-128"/>
                            </a:rPr>
                          </m:ctrlPr>
                        </m:sSubPr>
                        <m:e>
                          <m:r>
                            <a:rPr lang="en-US" altLang="ja-JP" sz="1050" i="1" smtClean="0">
                              <a:solidFill>
                                <a:prstClr val="black"/>
                              </a:solidFill>
                              <a:latin typeface="Cambria Math" panose="02040503050406030204" pitchFamily="18" charset="0"/>
                              <a:ea typeface="HG丸ｺﾞｼｯｸM-PRO" panose="020F0600000000000000" pitchFamily="50" charset="-128"/>
                            </a:rPr>
                            <m:t>𝐷</m:t>
                          </m:r>
                        </m:e>
                        <m:sub>
                          <m:r>
                            <a:rPr lang="en-US" altLang="ja-JP" sz="1050" i="1" smtClean="0">
                              <a:solidFill>
                                <a:prstClr val="black"/>
                              </a:solidFill>
                              <a:latin typeface="Cambria Math" panose="02040503050406030204" pitchFamily="18" charset="0"/>
                              <a:ea typeface="HG丸ｺﾞｼｯｸM-PRO" panose="020F0600000000000000" pitchFamily="50" charset="-128"/>
                            </a:rPr>
                            <m:t>𝐶</m:t>
                          </m:r>
                        </m:sub>
                      </m:sSub>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は式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(5.2)</a:t>
                  </a:r>
                  <a:r>
                    <a:rPr lang="ja-JP" altLang="en-US" sz="1050" dirty="0">
                      <a:solidFill>
                        <a:prstClr val="black"/>
                      </a:solidFill>
                      <a:latin typeface="HG丸ｺﾞｼｯｸM-PRO" panose="020F0600000000000000" pitchFamily="50" charset="-128"/>
                      <a:ea typeface="HG丸ｺﾞｼｯｸM-PRO" panose="020F0600000000000000" pitchFamily="50" charset="-128"/>
                    </a:rPr>
                    <a:t>となる。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49" name="テキスト ボックス 148"/>
                <p:cNvSpPr txBox="1">
                  <a:spLocks noRot="1" noChangeAspect="1" noMove="1" noResize="1" noEditPoints="1" noAdjustHandles="1" noChangeArrowheads="1" noChangeShapeType="1" noTextEdit="1"/>
                </p:cNvSpPr>
                <p:nvPr/>
              </p:nvSpPr>
              <p:spPr>
                <a:xfrm>
                  <a:off x="148228" y="1980238"/>
                  <a:ext cx="2834453" cy="253916"/>
                </a:xfrm>
                <a:prstGeom prst="rect">
                  <a:avLst/>
                </a:prstGeom>
                <a:blipFill rotWithShape="0">
                  <a:blip r:embed="rId17"/>
                  <a:stretch>
                    <a:fillRect b="-146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p:cNvSpPr txBox="1"/>
                <p:nvPr/>
              </p:nvSpPr>
              <p:spPr>
                <a:xfrm>
                  <a:off x="135636" y="2438502"/>
                  <a:ext cx="3096336" cy="253916"/>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走行体の向き（回転角度</a:t>
                  </a:r>
                  <a14:m>
                    <m:oMath xmlns:m="http://schemas.openxmlformats.org/officeDocument/2006/math">
                      <m:r>
                        <a:rPr lang="ja-JP" altLang="en-US" sz="1050" i="1">
                          <a:solidFill>
                            <a:prstClr val="black"/>
                          </a:solidFill>
                          <a:latin typeface="Cambria Math" panose="02040503050406030204" pitchFamily="18" charset="0"/>
                          <a:ea typeface="HG丸ｺﾞｼｯｸM-PRO" panose="020F0600000000000000" pitchFamily="50" charset="-128"/>
                        </a:rPr>
                        <m:t>𝜔</m:t>
                      </m:r>
                    </m:oMath>
                  </a14:m>
                  <a:r>
                    <a:rPr lang="ja-JP" altLang="en-US" sz="1050" dirty="0">
                      <a:solidFill>
                        <a:prstClr val="black"/>
                      </a:solidFill>
                      <a:latin typeface="HG丸ｺﾞｼｯｸM-PRO" panose="020F0600000000000000" pitchFamily="50" charset="-128"/>
                      <a:ea typeface="HG丸ｺﾞｼｯｸM-PRO" panose="020F0600000000000000" pitchFamily="50" charset="-128"/>
                    </a:rPr>
                    <a:t>）は式</a:t>
                  </a:r>
                  <a:r>
                    <a:rPr lang="en-US" altLang="ja-JP" sz="1050" dirty="0">
                      <a:solidFill>
                        <a:prstClr val="black"/>
                      </a:solidFill>
                      <a:latin typeface="HG丸ｺﾞｼｯｸM-PRO" panose="020F0600000000000000" pitchFamily="50" charset="-128"/>
                      <a:ea typeface="HG丸ｺﾞｼｯｸM-PRO" panose="020F0600000000000000" pitchFamily="50" charset="-128"/>
                    </a:rPr>
                    <a:t>(5.3)</a:t>
                  </a:r>
                  <a:r>
                    <a:rPr lang="ja-JP" altLang="en-US" sz="1050" dirty="0">
                      <a:solidFill>
                        <a:prstClr val="black"/>
                      </a:solidFill>
                      <a:latin typeface="HG丸ｺﾞｼｯｸM-PRO" panose="020F0600000000000000" pitchFamily="50" charset="-128"/>
                      <a:ea typeface="HG丸ｺﾞｼｯｸM-PRO" panose="020F0600000000000000" pitchFamily="50" charset="-128"/>
                    </a:rPr>
                    <a:t>となる。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50" name="テキスト ボックス 149"/>
                <p:cNvSpPr txBox="1">
                  <a:spLocks noRot="1" noChangeAspect="1" noMove="1" noResize="1" noEditPoints="1" noAdjustHandles="1" noChangeArrowheads="1" noChangeShapeType="1" noTextEdit="1"/>
                </p:cNvSpPr>
                <p:nvPr/>
              </p:nvSpPr>
              <p:spPr>
                <a:xfrm>
                  <a:off x="135636" y="2438502"/>
                  <a:ext cx="3096336" cy="253916"/>
                </a:xfrm>
                <a:prstGeom prst="rect">
                  <a:avLst/>
                </a:prstGeom>
                <a:blipFill rotWithShape="0">
                  <a:blip r:embed="rId18"/>
                  <a:stretch>
                    <a:fillRect b="-146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p:cNvSpPr txBox="1"/>
                <p:nvPr/>
              </p:nvSpPr>
              <p:spPr>
                <a:xfrm>
                  <a:off x="1906089" y="2633563"/>
                  <a:ext cx="1315407" cy="338554"/>
                </a:xfrm>
                <a:prstGeom prst="rect">
                  <a:avLst/>
                </a:prstGeom>
                <a:noFill/>
              </p:spPr>
              <p:txBody>
                <a:bodyPr wrap="square" rtlCol="0">
                  <a:spAutoFit/>
                </a:bodyPr>
                <a:lstStyle/>
                <a:p>
                  <a14:m>
                    <m:oMath xmlns:m="http://schemas.openxmlformats.org/officeDocument/2006/math">
                      <m:r>
                        <a:rPr lang="en-US" altLang="ja-JP" sz="800" i="1" smtClean="0">
                          <a:solidFill>
                            <a:prstClr val="black"/>
                          </a:solidFill>
                          <a:latin typeface="Cambria Math" panose="02040503050406030204" pitchFamily="18" charset="0"/>
                          <a:ea typeface="HG丸ｺﾞｼｯｸM-PRO" panose="020F0600000000000000" pitchFamily="50" charset="-128"/>
                        </a:rPr>
                        <m:t>𝑤</m:t>
                      </m:r>
                    </m:oMath>
                  </a14:m>
                  <a:r>
                    <a:rPr lang="ja-JP" altLang="en-US" sz="800" dirty="0">
                      <a:solidFill>
                        <a:prstClr val="black"/>
                      </a:solidFill>
                      <a:latin typeface="HG丸ｺﾞｼｯｸM-PRO" panose="020F0600000000000000" pitchFamily="50" charset="-128"/>
                      <a:ea typeface="HG丸ｺﾞｼｯｸM-PRO" panose="020F0600000000000000" pitchFamily="50" charset="-128"/>
                    </a:rPr>
                    <a:t>：車軸中心から</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800" dirty="0">
                      <a:solidFill>
                        <a:prstClr val="black"/>
                      </a:solidFill>
                      <a:latin typeface="HG丸ｺﾞｼｯｸM-PRO" panose="020F0600000000000000" pitchFamily="50" charset="-128"/>
                      <a:ea typeface="HG丸ｺﾞｼｯｸM-PRO" panose="020F0600000000000000" pitchFamily="50" charset="-128"/>
                    </a:rPr>
                    <a:t>　  タイヤまでの長さ</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51" name="テキスト ボックス 150"/>
                <p:cNvSpPr txBox="1">
                  <a:spLocks noRot="1" noChangeAspect="1" noMove="1" noResize="1" noEditPoints="1" noAdjustHandles="1" noChangeArrowheads="1" noChangeShapeType="1" noTextEdit="1"/>
                </p:cNvSpPr>
                <p:nvPr/>
              </p:nvSpPr>
              <p:spPr>
                <a:xfrm>
                  <a:off x="1906089" y="2633563"/>
                  <a:ext cx="1315407" cy="338554"/>
                </a:xfrm>
                <a:prstGeom prst="rect">
                  <a:avLst/>
                </a:prstGeom>
                <a:blipFill>
                  <a:blip r:embed="rId19"/>
                  <a:stretch>
                    <a:fillRect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2" name="テキスト ボックス 151"/>
                <p:cNvSpPr txBox="1"/>
                <p:nvPr/>
              </p:nvSpPr>
              <p:spPr>
                <a:xfrm>
                  <a:off x="1892883" y="1692344"/>
                  <a:ext cx="1721352" cy="215444"/>
                </a:xfrm>
                <a:prstGeom prst="rect">
                  <a:avLst/>
                </a:prstGeom>
                <a:noFill/>
              </p:spPr>
              <p:txBody>
                <a:bodyPr wrap="square" rtlCol="0">
                  <a:spAutoFit/>
                </a:bodyPr>
                <a:lstStyle/>
                <a:p>
                  <a14:m>
                    <m:oMath xmlns:m="http://schemas.openxmlformats.org/officeDocument/2006/math">
                      <m:sSub>
                        <m:sSubPr>
                          <m:ctrlPr>
                            <a:rPr lang="en-US" altLang="ja-JP" sz="800" i="1" smtClean="0">
                              <a:solidFill>
                                <a:prstClr val="black"/>
                              </a:solidFill>
                              <a:latin typeface="Cambria Math" panose="02040503050406030204" pitchFamily="18" charset="0"/>
                              <a:ea typeface="HG丸ｺﾞｼｯｸM-PRO" panose="020F0600000000000000" pitchFamily="50" charset="-128"/>
                            </a:rPr>
                          </m:ctrlPr>
                        </m:sSubPr>
                        <m:e>
                          <m:r>
                            <a:rPr lang="en-US" altLang="ja-JP" sz="800" i="1" smtClean="0">
                              <a:solidFill>
                                <a:prstClr val="black"/>
                              </a:solidFill>
                              <a:latin typeface="Cambria Math" panose="02040503050406030204" pitchFamily="18" charset="0"/>
                              <a:ea typeface="HG丸ｺﾞｼｯｸM-PRO" panose="020F0600000000000000" pitchFamily="50" charset="-128"/>
                            </a:rPr>
                            <m:t>𝐷</m:t>
                          </m:r>
                        </m:e>
                        <m:sub>
                          <m:r>
                            <a:rPr lang="en-US" altLang="ja-JP" sz="800" i="1" smtClean="0">
                              <a:solidFill>
                                <a:prstClr val="black"/>
                              </a:solidFill>
                              <a:latin typeface="Cambria Math" panose="02040503050406030204" pitchFamily="18" charset="0"/>
                              <a:ea typeface="HG丸ｺﾞｼｯｸM-PRO" panose="020F0600000000000000" pitchFamily="50" charset="-128"/>
                            </a:rPr>
                            <m:t>𝑊</m:t>
                          </m:r>
                        </m:sub>
                      </m:sSub>
                    </m:oMath>
                  </a14:m>
                  <a:r>
                    <a:rPr lang="ja-JP" altLang="en-US" sz="800" dirty="0">
                      <a:solidFill>
                        <a:prstClr val="black"/>
                      </a:solidFill>
                      <a:latin typeface="HG丸ｺﾞｼｯｸM-PRO" panose="020F0600000000000000" pitchFamily="50" charset="-128"/>
                      <a:ea typeface="HG丸ｺﾞｼｯｸM-PRO" panose="020F0600000000000000" pitchFamily="50" charset="-128"/>
                    </a:rPr>
                    <a:t>：タイヤの直径</a:t>
                  </a:r>
                  <a:r>
                    <a:rPr lang="en-US" altLang="ja-JP" sz="800" dirty="0">
                      <a:solidFill>
                        <a:prstClr val="black"/>
                      </a:solidFill>
                      <a:latin typeface="HG丸ｺﾞｼｯｸM-PRO" panose="020F0600000000000000" pitchFamily="50" charset="-128"/>
                      <a:ea typeface="HG丸ｺﾞｼｯｸM-PRO" panose="020F0600000000000000" pitchFamily="50" charset="-128"/>
                    </a:rPr>
                    <a:t>[mm]</a:t>
                  </a:r>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1892883" y="1692344"/>
                  <a:ext cx="1721352" cy="215444"/>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3" name="テキスト ボックス 152"/>
                <p:cNvSpPr txBox="1"/>
                <p:nvPr/>
              </p:nvSpPr>
              <p:spPr>
                <a:xfrm>
                  <a:off x="1892883" y="1823100"/>
                  <a:ext cx="1294862" cy="215444"/>
                </a:xfrm>
                <a:prstGeom prst="rect">
                  <a:avLst/>
                </a:prstGeom>
                <a:noFill/>
              </p:spPr>
              <p:txBody>
                <a:bodyPr wrap="square" rtlCol="0">
                  <a:spAutoFit/>
                </a:bodyPr>
                <a:lstStyle/>
                <a:p>
                  <a14:m>
                    <m:oMath xmlns:m="http://schemas.openxmlformats.org/officeDocument/2006/math">
                      <m:r>
                        <a:rPr lang="en-US" altLang="ja-JP" sz="800" i="1" smtClean="0">
                          <a:solidFill>
                            <a:prstClr val="black"/>
                          </a:solidFill>
                          <a:latin typeface="Cambria Math" panose="02040503050406030204" pitchFamily="18" charset="0"/>
                          <a:ea typeface="HG丸ｺﾞｼｯｸM-PRO" panose="020F0600000000000000" pitchFamily="50" charset="-128"/>
                        </a:rPr>
                        <m:t>𝑟𝑎𝑑</m:t>
                      </m:r>
                    </m:oMath>
                  </a14:m>
                  <a:r>
                    <a:rPr lang="ja-JP" altLang="en-US" sz="800" dirty="0">
                      <a:solidFill>
                        <a:prstClr val="black"/>
                      </a:solidFill>
                      <a:latin typeface="HG丸ｺﾞｼｯｸM-PRO" panose="020F0600000000000000" pitchFamily="50" charset="-128"/>
                      <a:ea typeface="HG丸ｺﾞｼｯｸM-PRO" panose="020F0600000000000000" pitchFamily="50" charset="-128"/>
                    </a:rPr>
                    <a:t>：モーターの回転角</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53" name="テキスト ボックス 152"/>
                <p:cNvSpPr txBox="1">
                  <a:spLocks noRot="1" noChangeAspect="1" noMove="1" noResize="1" noEditPoints="1" noAdjustHandles="1" noChangeArrowheads="1" noChangeShapeType="1" noTextEdit="1"/>
                </p:cNvSpPr>
                <p:nvPr/>
              </p:nvSpPr>
              <p:spPr>
                <a:xfrm>
                  <a:off x="1892883" y="1823100"/>
                  <a:ext cx="1294862" cy="215444"/>
                </a:xfrm>
                <a:prstGeom prst="rect">
                  <a:avLst/>
                </a:prstGeom>
                <a:blipFill rotWithShape="0">
                  <a:blip r:embed="rId21"/>
                  <a:stretch>
                    <a:fillRect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テキスト ボックス 153"/>
                <p:cNvSpPr txBox="1"/>
                <p:nvPr/>
              </p:nvSpPr>
              <p:spPr>
                <a:xfrm>
                  <a:off x="1893037" y="2286256"/>
                  <a:ext cx="1389754" cy="215444"/>
                </a:xfrm>
                <a:prstGeom prst="rect">
                  <a:avLst/>
                </a:prstGeom>
                <a:noFill/>
              </p:spPr>
              <p:txBody>
                <a:bodyPr wrap="square" rtlCol="0">
                  <a:spAutoFit/>
                </a:bodyPr>
                <a:lstStyle/>
                <a:p>
                  <a14:m>
                    <m:oMath xmlns:m="http://schemas.openxmlformats.org/officeDocument/2006/math">
                      <m:sSub>
                        <m:sSubPr>
                          <m:ctrlPr>
                            <a:rPr lang="en-US" altLang="ja-JP" sz="800" i="1" smtClean="0">
                              <a:solidFill>
                                <a:prstClr val="black"/>
                              </a:solidFill>
                              <a:latin typeface="Cambria Math" panose="02040503050406030204" pitchFamily="18" charset="0"/>
                              <a:ea typeface="HG丸ｺﾞｼｯｸM-PRO" panose="020F0600000000000000" pitchFamily="50" charset="-128"/>
                            </a:rPr>
                          </m:ctrlPr>
                        </m:sSubPr>
                        <m:e>
                          <m:r>
                            <a:rPr lang="en-US" altLang="ja-JP" sz="800" i="1" smtClean="0">
                              <a:solidFill>
                                <a:prstClr val="black"/>
                              </a:solidFill>
                              <a:latin typeface="Cambria Math" panose="02040503050406030204" pitchFamily="18" charset="0"/>
                              <a:ea typeface="HG丸ｺﾞｼｯｸM-PRO" panose="020F0600000000000000" pitchFamily="50" charset="-128"/>
                            </a:rPr>
                            <m:t>𝐷</m:t>
                          </m:r>
                        </m:e>
                        <m:sub>
                          <m:r>
                            <a:rPr lang="en-US" altLang="ja-JP" sz="800" i="1" smtClean="0">
                              <a:solidFill>
                                <a:prstClr val="black"/>
                              </a:solidFill>
                              <a:latin typeface="Cambria Math" panose="02040503050406030204" pitchFamily="18" charset="0"/>
                              <a:ea typeface="HG丸ｺﾞｼｯｸM-PRO" panose="020F0600000000000000" pitchFamily="50" charset="-128"/>
                            </a:rPr>
                            <m:t>𝐿</m:t>
                          </m:r>
                        </m:sub>
                      </m:sSub>
                    </m:oMath>
                  </a14:m>
                  <a:r>
                    <a:rPr lang="ja-JP" altLang="en-US" sz="800" dirty="0">
                      <a:solidFill>
                        <a:prstClr val="black"/>
                      </a:solidFill>
                      <a:latin typeface="HG丸ｺﾞｼｯｸM-PRO" panose="020F0600000000000000" pitchFamily="50" charset="-128"/>
                      <a:ea typeface="HG丸ｺﾞｼｯｸM-PRO" panose="020F0600000000000000" pitchFamily="50" charset="-128"/>
                    </a:rPr>
                    <a:t>：左タイヤの走行距離</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54" name="テキスト ボックス 153"/>
                <p:cNvSpPr txBox="1">
                  <a:spLocks noRot="1" noChangeAspect="1" noMove="1" noResize="1" noEditPoints="1" noAdjustHandles="1" noChangeArrowheads="1" noChangeShapeType="1" noTextEdit="1"/>
                </p:cNvSpPr>
                <p:nvPr/>
              </p:nvSpPr>
              <p:spPr>
                <a:xfrm>
                  <a:off x="1893037" y="2286256"/>
                  <a:ext cx="1389754" cy="215444"/>
                </a:xfrm>
                <a:prstGeom prst="rect">
                  <a:avLst/>
                </a:prstGeom>
                <a:blipFill rotWithShape="0">
                  <a:blip r:embed="rId22"/>
                  <a:stretch>
                    <a:fillRect b="-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テキスト ボックス 154"/>
                <p:cNvSpPr txBox="1"/>
                <p:nvPr/>
              </p:nvSpPr>
              <p:spPr>
                <a:xfrm>
                  <a:off x="1893037" y="2146704"/>
                  <a:ext cx="1366267" cy="215444"/>
                </a:xfrm>
                <a:prstGeom prst="rect">
                  <a:avLst/>
                </a:prstGeom>
                <a:noFill/>
              </p:spPr>
              <p:txBody>
                <a:bodyPr wrap="square" rtlCol="0">
                  <a:spAutoFit/>
                </a:bodyPr>
                <a:lstStyle/>
                <a:p>
                  <a14:m>
                    <m:oMath xmlns:m="http://schemas.openxmlformats.org/officeDocument/2006/math">
                      <m:sSub>
                        <m:sSubPr>
                          <m:ctrlPr>
                            <a:rPr lang="en-US" altLang="ja-JP" sz="800" i="1" smtClean="0">
                              <a:solidFill>
                                <a:prstClr val="black"/>
                              </a:solidFill>
                              <a:latin typeface="Cambria Math" panose="02040503050406030204" pitchFamily="18" charset="0"/>
                              <a:ea typeface="HG丸ｺﾞｼｯｸM-PRO" panose="020F0600000000000000" pitchFamily="50" charset="-128"/>
                            </a:rPr>
                          </m:ctrlPr>
                        </m:sSubPr>
                        <m:e>
                          <m:r>
                            <a:rPr lang="en-US" altLang="ja-JP" sz="800" i="1" smtClean="0">
                              <a:solidFill>
                                <a:prstClr val="black"/>
                              </a:solidFill>
                              <a:latin typeface="Cambria Math" panose="02040503050406030204" pitchFamily="18" charset="0"/>
                              <a:ea typeface="HG丸ｺﾞｼｯｸM-PRO" panose="020F0600000000000000" pitchFamily="50" charset="-128"/>
                            </a:rPr>
                            <m:t>𝐷</m:t>
                          </m:r>
                        </m:e>
                        <m:sub>
                          <m:r>
                            <a:rPr lang="en-US" altLang="ja-JP" sz="800" i="1" smtClean="0">
                              <a:solidFill>
                                <a:prstClr val="black"/>
                              </a:solidFill>
                              <a:latin typeface="Cambria Math" panose="02040503050406030204" pitchFamily="18" charset="0"/>
                              <a:ea typeface="HG丸ｺﾞｼｯｸM-PRO" panose="020F0600000000000000" pitchFamily="50" charset="-128"/>
                            </a:rPr>
                            <m:t>𝑅</m:t>
                          </m:r>
                        </m:sub>
                      </m:sSub>
                    </m:oMath>
                  </a14:m>
                  <a:r>
                    <a:rPr lang="ja-JP" altLang="en-US" sz="800" dirty="0">
                      <a:solidFill>
                        <a:prstClr val="black"/>
                      </a:solidFill>
                      <a:latin typeface="HG丸ｺﾞｼｯｸM-PRO" panose="020F0600000000000000" pitchFamily="50" charset="-128"/>
                      <a:ea typeface="HG丸ｺﾞｼｯｸM-PRO" panose="020F0600000000000000" pitchFamily="50" charset="-128"/>
                    </a:rPr>
                    <a:t>：右タイヤの走行距離</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55" name="テキスト ボックス 154"/>
                <p:cNvSpPr txBox="1">
                  <a:spLocks noRot="1" noChangeAspect="1" noMove="1" noResize="1" noEditPoints="1" noAdjustHandles="1" noChangeArrowheads="1" noChangeShapeType="1" noTextEdit="1"/>
                </p:cNvSpPr>
                <p:nvPr/>
              </p:nvSpPr>
              <p:spPr>
                <a:xfrm>
                  <a:off x="1893037" y="2146704"/>
                  <a:ext cx="1366267" cy="215444"/>
                </a:xfrm>
                <a:prstGeom prst="rect">
                  <a:avLst/>
                </a:prstGeom>
                <a:blipFill rotWithShape="0">
                  <a:blip r:embed="rId23"/>
                  <a:stretch>
                    <a:fillRect b="-2857"/>
                  </a:stretch>
                </a:blipFill>
              </p:spPr>
              <p:txBody>
                <a:bodyPr/>
                <a:lstStyle/>
                <a:p>
                  <a:r>
                    <a:rPr lang="ja-JP" altLang="en-US">
                      <a:noFill/>
                    </a:rPr>
                    <a:t> </a:t>
                  </a:r>
                </a:p>
              </p:txBody>
            </p:sp>
          </mc:Fallback>
        </mc:AlternateContent>
      </p:grpSp>
      <p:sp>
        <p:nvSpPr>
          <p:cNvPr id="158" name="正方形/長方形 157"/>
          <p:cNvSpPr/>
          <p:nvPr/>
        </p:nvSpPr>
        <p:spPr>
          <a:xfrm>
            <a:off x="64168" y="899407"/>
            <a:ext cx="4708140" cy="196969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200" name="テキスト ボックス 199"/>
          <p:cNvSpPr txBox="1"/>
          <p:nvPr/>
        </p:nvSpPr>
        <p:spPr>
          <a:xfrm>
            <a:off x="3425111" y="2542351"/>
            <a:ext cx="1170513" cy="215444"/>
          </a:xfrm>
          <a:prstGeom prst="rect">
            <a:avLst/>
          </a:prstGeom>
          <a:noFill/>
        </p:spPr>
        <p:txBody>
          <a:bodyPr wrap="none" rtlCol="0">
            <a:spAutoFit/>
          </a:bodyPr>
          <a:lstStyle/>
          <a:p>
            <a:r>
              <a:rPr lang="ja-JP" altLang="en-US" sz="80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a:t>
            </a:r>
            <a:r>
              <a:rPr lang="ja-JP" altLang="en-US" sz="800">
                <a:solidFill>
                  <a:prstClr val="black"/>
                </a:solidFill>
                <a:latin typeface="HG丸ｺﾞｼｯｸM-PRO" panose="020F0600000000000000" pitchFamily="50" charset="-128"/>
                <a:ea typeface="HG丸ｺﾞｼｯｸM-PRO" panose="020F0600000000000000" pitchFamily="50" charset="-128"/>
              </a:rPr>
              <a:t> </a:t>
            </a:r>
            <a:r>
              <a:rPr lang="ja-JP" altLang="en-US" sz="800" dirty="0">
                <a:solidFill>
                  <a:prstClr val="black"/>
                </a:solidFill>
                <a:latin typeface="HG丸ｺﾞｼｯｸM-PRO" panose="020F0600000000000000" pitchFamily="50" charset="-128"/>
                <a:ea typeface="HG丸ｺﾞｼｯｸM-PRO" panose="020F0600000000000000" pitchFamily="50" charset="-128"/>
              </a:rPr>
              <a:t>自己位置推定</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286" name="グループ化 285"/>
          <p:cNvGrpSpPr/>
          <p:nvPr/>
        </p:nvGrpSpPr>
        <p:grpSpPr>
          <a:xfrm>
            <a:off x="4255916" y="607072"/>
            <a:ext cx="1178828" cy="253916"/>
            <a:chOff x="4642808" y="1781402"/>
            <a:chExt cx="926024" cy="229909"/>
          </a:xfrm>
        </p:grpSpPr>
        <p:sp>
          <p:nvSpPr>
            <p:cNvPr id="287" name="正方形/長方形 286"/>
            <p:cNvSpPr/>
            <p:nvPr/>
          </p:nvSpPr>
          <p:spPr>
            <a:xfrm>
              <a:off x="4642808" y="1781402"/>
              <a:ext cx="926024" cy="229909"/>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289" name="角丸四角形 288"/>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456" name="右矢印 320"/>
          <p:cNvSpPr/>
          <p:nvPr/>
        </p:nvSpPr>
        <p:spPr>
          <a:xfrm rot="5400000" flipV="1">
            <a:off x="10203031" y="8243120"/>
            <a:ext cx="318362" cy="24560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1075055">
              <a:defRPr/>
            </a:pPr>
            <a:endParaRPr kumimoji="0" lang="ja-JP" altLang="en-US" sz="2115" kern="0">
              <a:solidFill>
                <a:prstClr val="white"/>
              </a:solidFill>
              <a:latin typeface="HG丸ｺﾞｼｯｸM-PRO" panose="020F0600000000000000" pitchFamily="50" charset="-128"/>
              <a:ea typeface="HG丸ｺﾞｼｯｸM-PRO" panose="020F0600000000000000" pitchFamily="50" charset="-128"/>
            </a:endParaRPr>
          </a:p>
        </p:txBody>
      </p:sp>
      <p:sp>
        <p:nvSpPr>
          <p:cNvPr id="457" name="テキスト ボックス 321"/>
          <p:cNvSpPr txBox="1"/>
          <p:nvPr/>
        </p:nvSpPr>
        <p:spPr>
          <a:xfrm>
            <a:off x="8924806" y="8084854"/>
            <a:ext cx="1133244" cy="469359"/>
          </a:xfrm>
          <a:prstGeom prst="rect">
            <a:avLst/>
          </a:prstGeom>
          <a:noFill/>
        </p:spPr>
        <p:txBody>
          <a:bodyPr wrap="square" rtlCol="0">
            <a:spAutoFit/>
          </a:bodyPr>
          <a:lstStyle/>
          <a:p>
            <a:pPr defTabSz="1075055"/>
            <a:r>
              <a:rPr lang="ja-JP" altLang="en-US" sz="1050" dirty="0">
                <a:solidFill>
                  <a:prstClr val="black"/>
                </a:solidFill>
                <a:latin typeface="HG丸ｺﾞｼｯｸM-PRO" panose="020F0600000000000000" pitchFamily="50" charset="-128"/>
                <a:ea typeface="HG丸ｺﾞｼｯｸM-PRO" panose="020F0600000000000000" pitchFamily="50" charset="-128"/>
              </a:rPr>
              <a:t> </a:t>
            </a:r>
            <a:r>
              <a:rPr lang="en-US" altLang="ja-JP" sz="700" dirty="0">
                <a:solidFill>
                  <a:prstClr val="black"/>
                </a:solidFill>
                <a:latin typeface="HG丸ｺﾞｼｯｸM-PRO" panose="020F0600000000000000" pitchFamily="50" charset="-128"/>
                <a:ea typeface="HG丸ｺﾞｼｯｸM-PRO" panose="020F0600000000000000" pitchFamily="50" charset="-128"/>
              </a:rPr>
              <a:t>16</a:t>
            </a:r>
            <a:r>
              <a:rPr lang="ja-JP" altLang="en-US" sz="700" dirty="0">
                <a:solidFill>
                  <a:prstClr val="black"/>
                </a:solidFill>
                <a:latin typeface="HG丸ｺﾞｼｯｸM-PRO" panose="020F0600000000000000" pitchFamily="50" charset="-128"/>
                <a:ea typeface="HG丸ｺﾞｼｯｸM-PRO" panose="020F0600000000000000" pitchFamily="50" charset="-128"/>
              </a:rPr>
              <a:t>進数に変換</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pPr defTabSz="1075055"/>
            <a:r>
              <a:rPr lang="ja-JP" altLang="en-US" sz="700" dirty="0">
                <a:solidFill>
                  <a:prstClr val="black"/>
                </a:solidFill>
                <a:latin typeface="HG丸ｺﾞｼｯｸM-PRO" panose="020F0600000000000000" pitchFamily="50" charset="-128"/>
                <a:ea typeface="HG丸ｺﾞｼｯｸM-PRO" panose="020F0600000000000000" pitchFamily="50" charset="-128"/>
              </a:rPr>
              <a:t>（</a:t>
            </a:r>
            <a:r>
              <a:rPr lang="en-US" altLang="ja-JP" sz="700" dirty="0">
                <a:solidFill>
                  <a:prstClr val="black"/>
                </a:solidFill>
                <a:latin typeface="HG丸ｺﾞｼｯｸM-PRO" panose="020F0600000000000000" pitchFamily="50" charset="-128"/>
                <a:ea typeface="HG丸ｺﾞｼｯｸM-PRO" panose="020F0600000000000000" pitchFamily="50" charset="-128"/>
              </a:rPr>
              <a:t>XXXXX</a:t>
            </a:r>
            <a:r>
              <a:rPr lang="ja-JP" altLang="en-US" sz="700" dirty="0">
                <a:solidFill>
                  <a:prstClr val="black"/>
                </a:solidFill>
                <a:latin typeface="HG丸ｺﾞｼｯｸM-PRO" panose="020F0600000000000000" pitchFamily="50" charset="-128"/>
                <a:ea typeface="HG丸ｺﾞｼｯｸM-PRO" panose="020F0600000000000000" pitchFamily="50" charset="-128"/>
              </a:rPr>
              <a:t>が</a:t>
            </a:r>
            <a:r>
              <a:rPr lang="en-US" altLang="ja-JP" sz="700" dirty="0">
                <a:solidFill>
                  <a:prstClr val="black"/>
                </a:solidFill>
                <a:latin typeface="HG丸ｺﾞｼｯｸM-PRO" panose="020F0600000000000000" pitchFamily="50" charset="-128"/>
                <a:ea typeface="HG丸ｺﾞｼｯｸM-PRO" panose="020F0600000000000000" pitchFamily="50" charset="-128"/>
              </a:rPr>
              <a:t>16</a:t>
            </a:r>
            <a:r>
              <a:rPr lang="ja-JP" altLang="en-US" sz="700" dirty="0">
                <a:solidFill>
                  <a:prstClr val="black"/>
                </a:solidFill>
                <a:latin typeface="HG丸ｺﾞｼｯｸM-PRO" panose="020F0600000000000000" pitchFamily="50" charset="-128"/>
                <a:ea typeface="HG丸ｺﾞｼｯｸM-PRO" panose="020F0600000000000000" pitchFamily="50" charset="-128"/>
              </a:rPr>
              <a:t>未満に</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pPr defTabSz="1075055"/>
            <a:r>
              <a:rPr lang="ja-JP" altLang="en-US" sz="700" dirty="0">
                <a:solidFill>
                  <a:prstClr val="black"/>
                </a:solidFill>
                <a:latin typeface="HG丸ｺﾞｼｯｸM-PRO" panose="020F0600000000000000" pitchFamily="50" charset="-128"/>
                <a:ea typeface="HG丸ｺﾞｼｯｸM-PRO" panose="020F0600000000000000" pitchFamily="50" charset="-128"/>
              </a:rPr>
              <a:t>　なるまで</a:t>
            </a:r>
            <a:r>
              <a:rPr lang="en-US" altLang="ja-JP" sz="700" dirty="0">
                <a:solidFill>
                  <a:prstClr val="black"/>
                </a:solidFill>
                <a:latin typeface="HG丸ｺﾞｼｯｸM-PRO" panose="020F0600000000000000" pitchFamily="50" charset="-128"/>
                <a:ea typeface="HG丸ｺﾞｼｯｸM-PRO" panose="020F0600000000000000" pitchFamily="50" charset="-128"/>
              </a:rPr>
              <a:t>16</a:t>
            </a:r>
            <a:r>
              <a:rPr lang="ja-JP" altLang="en-US" sz="700" dirty="0">
                <a:solidFill>
                  <a:prstClr val="black"/>
                </a:solidFill>
                <a:latin typeface="HG丸ｺﾞｼｯｸM-PRO" panose="020F0600000000000000" pitchFamily="50" charset="-128"/>
                <a:ea typeface="HG丸ｺﾞｼｯｸM-PRO" panose="020F0600000000000000" pitchFamily="50" charset="-128"/>
              </a:rPr>
              <a:t>で割る）</a:t>
            </a:r>
          </a:p>
        </p:txBody>
      </p:sp>
      <p:sp>
        <p:nvSpPr>
          <p:cNvPr id="458" name="テキスト ボックス 379"/>
          <p:cNvSpPr txBox="1"/>
          <p:nvPr/>
        </p:nvSpPr>
        <p:spPr>
          <a:xfrm>
            <a:off x="8904465" y="7975291"/>
            <a:ext cx="3902086" cy="2308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初期位置コード </a:t>
            </a:r>
            <a:r>
              <a:rPr lang="en-US" altLang="ja-JP" sz="900" dirty="0">
                <a:solidFill>
                  <a:prstClr val="black"/>
                </a:solidFill>
                <a:latin typeface="HG丸ｺﾞｼｯｸM-PRO" panose="020F0600000000000000" pitchFamily="50" charset="-128"/>
                <a:ea typeface="HG丸ｺﾞｼｯｸM-PRO" panose="020F0600000000000000" pitchFamily="50" charset="-128"/>
              </a:rPr>
              <a:t>XXXXX</a:t>
            </a:r>
            <a:r>
              <a:rPr lang="en-US" altLang="ja-JP" sz="900" baseline="-25000" dirty="0">
                <a:solidFill>
                  <a:prstClr val="black"/>
                </a:solidFill>
                <a:latin typeface="HG丸ｺﾞｼｯｸM-PRO" panose="020F0600000000000000" pitchFamily="50" charset="-128"/>
                <a:ea typeface="HG丸ｺﾞｼｯｸM-PRO" panose="020F0600000000000000" pitchFamily="50" charset="-128"/>
              </a:rPr>
              <a:t>(10)</a:t>
            </a:r>
            <a:r>
              <a:rPr lang="en-US" altLang="ja-JP" sz="900" dirty="0">
                <a:solidFill>
                  <a:prstClr val="black"/>
                </a:solidFill>
                <a:latin typeface="HG丸ｺﾞｼｯｸM-PRO" panose="020F0600000000000000" pitchFamily="50" charset="-128"/>
                <a:ea typeface="HG丸ｺﾞｼｯｸM-PRO" panose="020F0600000000000000" pitchFamily="50" charset="-128"/>
              </a:rPr>
              <a:t> = </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1</a:t>
            </a:r>
            <a:r>
              <a:rPr lang="en-US" altLang="ja-JP" sz="900" dirty="0">
                <a:solidFill>
                  <a:prstClr val="black"/>
                </a:solidFill>
                <a:latin typeface="HG丸ｺﾞｼｯｸM-PRO" panose="020F0600000000000000" pitchFamily="50" charset="-128"/>
                <a:ea typeface="HG丸ｺﾞｼｯｸM-PRO" panose="020F0600000000000000" pitchFamily="50" charset="-128"/>
              </a:rPr>
              <a:t>x16</a:t>
            </a:r>
            <a:r>
              <a:rPr lang="en-US" altLang="ja-JP" sz="900" baseline="30000" dirty="0">
                <a:solidFill>
                  <a:prstClr val="black"/>
                </a:solidFill>
                <a:latin typeface="HG丸ｺﾞｼｯｸM-PRO" panose="020F0600000000000000" pitchFamily="50" charset="-128"/>
                <a:ea typeface="HG丸ｺﾞｼｯｸM-PRO" panose="020F0600000000000000" pitchFamily="50" charset="-128"/>
              </a:rPr>
              <a:t>4</a:t>
            </a:r>
            <a:r>
              <a:rPr lang="en-US" altLang="ja-JP" sz="900" dirty="0">
                <a:solidFill>
                  <a:prstClr val="black"/>
                </a:solidFill>
                <a:latin typeface="HG丸ｺﾞｼｯｸM-PRO" panose="020F0600000000000000" pitchFamily="50" charset="-128"/>
                <a:ea typeface="HG丸ｺﾞｼｯｸM-PRO" panose="020F0600000000000000" pitchFamily="50" charset="-128"/>
              </a:rPr>
              <a:t>+</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2</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x16</a:t>
            </a:r>
            <a:r>
              <a:rPr lang="en-US" altLang="ja-JP" sz="900" baseline="30000" dirty="0">
                <a:solidFill>
                  <a:prstClr val="black"/>
                </a:solidFill>
                <a:latin typeface="HG丸ｺﾞｼｯｸM-PRO" panose="020F0600000000000000" pitchFamily="50" charset="-128"/>
                <a:ea typeface="HG丸ｺﾞｼｯｸM-PRO" panose="020F0600000000000000" pitchFamily="50" charset="-128"/>
                <a:sym typeface="+mn-ea"/>
              </a:rPr>
              <a:t>3</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3</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x16</a:t>
            </a:r>
            <a:r>
              <a:rPr lang="en-US" altLang="ja-JP" sz="900" baseline="30000" dirty="0">
                <a:solidFill>
                  <a:prstClr val="black"/>
                </a:solidFill>
                <a:latin typeface="HG丸ｺﾞｼｯｸM-PRO" panose="020F0600000000000000" pitchFamily="50" charset="-128"/>
                <a:ea typeface="HG丸ｺﾞｼｯｸM-PRO" panose="020F0600000000000000" pitchFamily="50" charset="-128"/>
                <a:sym typeface="+mn-ea"/>
              </a:rPr>
              <a:t>2</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sym typeface="+mn-ea"/>
              </a:rPr>
              <a:t>4</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x16+</a:t>
            </a:r>
            <a:r>
              <a:rPr lang="en-US" altLang="ja-JP" sz="900" dirty="0">
                <a:solidFill>
                  <a:srgbClr val="4472C4">
                    <a:lumMod val="75000"/>
                  </a:srgbClr>
                </a:solidFill>
                <a:latin typeface="HG丸ｺﾞｼｯｸM-PRO" panose="020F0600000000000000" pitchFamily="50" charset="-128"/>
                <a:ea typeface="HG丸ｺﾞｼｯｸM-PRO" panose="020F0600000000000000" pitchFamily="50" charset="-128"/>
                <a:sym typeface="+mn-ea"/>
              </a:rPr>
              <a:t>B</a:t>
            </a:r>
            <a:r>
              <a:rPr lang="en-US" altLang="ja-JP" sz="900" baseline="-25000" dirty="0">
                <a:solidFill>
                  <a:srgbClr val="4472C4">
                    <a:lumMod val="75000"/>
                  </a:srgbClr>
                </a:solidFill>
                <a:latin typeface="HG丸ｺﾞｼｯｸM-PRO" panose="020F0600000000000000" pitchFamily="50" charset="-128"/>
                <a:ea typeface="HG丸ｺﾞｼｯｸM-PRO" panose="020F0600000000000000" pitchFamily="50" charset="-128"/>
                <a:sym typeface="+mn-ea"/>
              </a:rPr>
              <a:t>P</a:t>
            </a:r>
            <a:r>
              <a:rPr lang="en-US" altLang="ja-JP" sz="900" dirty="0">
                <a:solidFill>
                  <a:prstClr val="black"/>
                </a:solidFill>
                <a:latin typeface="HG丸ｺﾞｼｯｸM-PRO" panose="020F0600000000000000" pitchFamily="50" charset="-128"/>
                <a:ea typeface="HG丸ｺﾞｼｯｸM-PRO" panose="020F0600000000000000" pitchFamily="50" charset="-128"/>
                <a:sym typeface="+mn-ea"/>
              </a:rPr>
              <a:t> </a:t>
            </a:r>
            <a:r>
              <a:rPr lang="en-US" altLang="ja-JP" sz="900" baseline="30000" dirty="0">
                <a:solidFill>
                  <a:prstClr val="black"/>
                </a:solidFill>
                <a:latin typeface="HG丸ｺﾞｼｯｸM-PRO" panose="020F0600000000000000" pitchFamily="50" charset="-128"/>
                <a:ea typeface="HG丸ｺﾞｼｯｸM-PRO" panose="020F0600000000000000" pitchFamily="50" charset="-128"/>
                <a:sym typeface="+mn-ea"/>
              </a:rPr>
              <a:t> </a:t>
            </a:r>
            <a:endParaRPr lang="en-US" altLang="ja-JP" sz="900" baseline="30000" dirty="0">
              <a:solidFill>
                <a:prstClr val="black"/>
              </a:solidFill>
              <a:latin typeface="HG丸ｺﾞｼｯｸM-PRO" panose="020F0600000000000000" pitchFamily="50" charset="-128"/>
              <a:ea typeface="HG丸ｺﾞｼｯｸM-PRO" panose="020F0600000000000000" pitchFamily="50" charset="-128"/>
            </a:endParaRPr>
          </a:p>
        </p:txBody>
      </p:sp>
      <p:sp>
        <p:nvSpPr>
          <p:cNvPr id="459" name="テキスト ボックス 379"/>
          <p:cNvSpPr txBox="1"/>
          <p:nvPr/>
        </p:nvSpPr>
        <p:spPr>
          <a:xfrm>
            <a:off x="8897137" y="8501816"/>
            <a:ext cx="3436478" cy="2308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変換後のコード </a:t>
            </a:r>
            <a:r>
              <a:rPr lang="en-US" altLang="ja-JP" sz="900" dirty="0">
                <a:solidFill>
                  <a:prstClr val="black"/>
                </a:solidFill>
                <a:latin typeface="HG丸ｺﾞｼｯｸM-PRO" panose="020F0600000000000000" pitchFamily="50" charset="-128"/>
                <a:ea typeface="HG丸ｺﾞｼｯｸM-PRO" panose="020F0600000000000000" pitchFamily="50" charset="-128"/>
              </a:rPr>
              <a:t>YYYYY</a:t>
            </a:r>
            <a:r>
              <a:rPr lang="en-US" altLang="ja-JP" sz="900" baseline="-25000" dirty="0">
                <a:solidFill>
                  <a:prstClr val="black"/>
                </a:solidFill>
                <a:latin typeface="HG丸ｺﾞｼｯｸM-PRO" panose="020F0600000000000000" pitchFamily="50" charset="-128"/>
                <a:ea typeface="HG丸ｺﾞｼｯｸM-PRO" panose="020F0600000000000000" pitchFamily="50" charset="-128"/>
              </a:rPr>
              <a:t>(16)</a:t>
            </a:r>
            <a:r>
              <a:rPr lang="ja-JP" altLang="en-US" sz="900" dirty="0">
                <a:solidFill>
                  <a:prstClr val="black"/>
                </a:solidFill>
                <a:latin typeface="HG丸ｺﾞｼｯｸM-PRO" panose="020F0600000000000000" pitchFamily="50" charset="-128"/>
                <a:ea typeface="HG丸ｺﾞｼｯｸM-PRO" panose="020F0600000000000000" pitchFamily="50" charset="-128"/>
              </a:rPr>
              <a:t> </a:t>
            </a:r>
            <a:r>
              <a:rPr lang="en-US" altLang="ja-JP" sz="900" dirty="0">
                <a:solidFill>
                  <a:prstClr val="black"/>
                </a:solidFill>
                <a:latin typeface="HG丸ｺﾞｼｯｸM-PRO" panose="020F0600000000000000" pitchFamily="50" charset="-128"/>
                <a:ea typeface="HG丸ｺﾞｼｯｸM-PRO" panose="020F0600000000000000" pitchFamily="50" charset="-128"/>
              </a:rPr>
              <a:t>=</a:t>
            </a:r>
            <a:r>
              <a:rPr lang="ja-JP" altLang="en-US" sz="900" dirty="0">
                <a:solidFill>
                  <a:prstClr val="black"/>
                </a:solidFill>
                <a:latin typeface="HG丸ｺﾞｼｯｸM-PRO" panose="020F0600000000000000" pitchFamily="50" charset="-128"/>
                <a:ea typeface="HG丸ｺﾞｼｯｸM-PRO" panose="020F0600000000000000" pitchFamily="50" charset="-128"/>
              </a:rPr>
              <a:t> </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1 </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2 </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3</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 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4</a:t>
            </a:r>
            <a:r>
              <a:rPr lang="en-US" altLang="ja-JP" sz="900" dirty="0">
                <a:solidFill>
                  <a:prstClr val="black"/>
                </a:solidFill>
                <a:latin typeface="HG丸ｺﾞｼｯｸM-PRO" panose="020F0600000000000000" pitchFamily="50" charset="-128"/>
                <a:ea typeface="HG丸ｺﾞｼｯｸM-PRO" panose="020F0600000000000000" pitchFamily="50" charset="-128"/>
              </a:rPr>
              <a:t> </a:t>
            </a:r>
            <a:r>
              <a:rPr lang="en-US" altLang="ja-JP" sz="900" dirty="0">
                <a:solidFill>
                  <a:srgbClr val="4472C4">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4472C4">
                    <a:lumMod val="75000"/>
                  </a:srgbClr>
                </a:solidFill>
                <a:latin typeface="HG丸ｺﾞｼｯｸM-PRO" panose="020F0600000000000000" pitchFamily="50" charset="-128"/>
                <a:ea typeface="HG丸ｺﾞｼｯｸM-PRO" panose="020F0600000000000000" pitchFamily="50" charset="-128"/>
              </a:rPr>
              <a:t>P</a:t>
            </a:r>
            <a:endParaRPr lang="en-US" altLang="ja-JP" sz="90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40" name="グループ化 39"/>
          <p:cNvGrpSpPr/>
          <p:nvPr/>
        </p:nvGrpSpPr>
        <p:grpSpPr>
          <a:xfrm>
            <a:off x="11034440" y="8144021"/>
            <a:ext cx="1598470" cy="412197"/>
            <a:chOff x="5313489" y="8183430"/>
            <a:chExt cx="1598470" cy="450214"/>
          </a:xfrm>
        </p:grpSpPr>
        <p:sp>
          <p:nvSpPr>
            <p:cNvPr id="455" name="テキスト ボックス 318"/>
            <p:cNvSpPr txBox="1"/>
            <p:nvPr/>
          </p:nvSpPr>
          <p:spPr>
            <a:xfrm>
              <a:off x="5313489" y="8183430"/>
              <a:ext cx="1598470" cy="415497"/>
            </a:xfrm>
            <a:prstGeom prst="rect">
              <a:avLst/>
            </a:prstGeom>
            <a:noFill/>
          </p:spPr>
          <p:txBody>
            <a:bodyPr wrap="square" rtlCol="0">
              <a:spAutoFit/>
            </a:bodyPr>
            <a:lstStyle/>
            <a:p>
              <a:pPr defTabSz="1075055"/>
              <a:r>
                <a:rPr lang="en-US" altLang="ja-JP" sz="700" dirty="0">
                  <a:solidFill>
                    <a:prstClr val="black"/>
                  </a:solidFill>
                  <a:latin typeface="HG丸ｺﾞｼｯｸM-PRO" panose="020F0600000000000000" pitchFamily="50" charset="-128"/>
                  <a:ea typeface="HG丸ｺﾞｼｯｸM-PRO" panose="020F0600000000000000" pitchFamily="50" charset="-128"/>
                </a:rPr>
                <a:t>【</a:t>
              </a:r>
              <a:r>
                <a:rPr lang="ja-JP" altLang="en-US" sz="700" dirty="0">
                  <a:solidFill>
                    <a:prstClr val="black"/>
                  </a:solidFill>
                  <a:latin typeface="HG丸ｺﾞｼｯｸM-PRO" panose="020F0600000000000000" pitchFamily="50" charset="-128"/>
                  <a:ea typeface="HG丸ｺﾞｼｯｸM-PRO" panose="020F0600000000000000" pitchFamily="50" charset="-128"/>
                </a:rPr>
                <a:t>初期位置コード定義</a:t>
              </a:r>
              <a:r>
                <a:rPr lang="en-US" altLang="ja-JP" sz="700" dirty="0">
                  <a:solidFill>
                    <a:prstClr val="black"/>
                  </a:solidFill>
                  <a:latin typeface="HG丸ｺﾞｼｯｸM-PRO" panose="020F0600000000000000" pitchFamily="50" charset="-128"/>
                  <a:ea typeface="HG丸ｺﾞｼｯｸM-PRO" panose="020F0600000000000000" pitchFamily="50" charset="-128"/>
                </a:rPr>
                <a:t>】</a:t>
              </a:r>
            </a:p>
            <a:p>
              <a:pPr defTabSz="1075055"/>
              <a:r>
                <a:rPr lang="en-US" altLang="ja-JP" sz="700" dirty="0" err="1">
                  <a:solidFill>
                    <a:prstClr val="black"/>
                  </a:solidFill>
                  <a:latin typeface="HG丸ｺﾞｼｯｸM-PRO" panose="020F0600000000000000" pitchFamily="50" charset="-128"/>
                  <a:ea typeface="HG丸ｺﾞｼｯｸM-PRO" panose="020F0600000000000000" pitchFamily="50" charset="-128"/>
                </a:rPr>
                <a:t>B</a:t>
              </a:r>
              <a:r>
                <a:rPr lang="en-US" altLang="ja-JP" sz="700" baseline="-25000" dirty="0" err="1">
                  <a:solidFill>
                    <a:prstClr val="black"/>
                  </a:solidFill>
                  <a:latin typeface="HG丸ｺﾞｼｯｸM-PRO" panose="020F0600000000000000" pitchFamily="50" charset="-128"/>
                  <a:ea typeface="HG丸ｺﾞｼｯｸM-PRO" panose="020F0600000000000000" pitchFamily="50" charset="-128"/>
                </a:rPr>
                <a:t>x</a:t>
              </a:r>
              <a:r>
                <a:rPr lang="ja-JP" altLang="en-US" sz="700" dirty="0">
                  <a:solidFill>
                    <a:prstClr val="black"/>
                  </a:solidFill>
                  <a:latin typeface="HG丸ｺﾞｼｯｸM-PRO" panose="020F0600000000000000" pitchFamily="50" charset="-128"/>
                  <a:ea typeface="HG丸ｺﾞｼｯｸM-PRO" panose="020F0600000000000000" pitchFamily="50" charset="-128"/>
                </a:rPr>
                <a:t>：ブロック位置番号 </a:t>
              </a:r>
              <a:r>
                <a:rPr lang="en-US" altLang="ja-JP" sz="700" dirty="0">
                  <a:solidFill>
                    <a:prstClr val="black"/>
                  </a:solidFill>
                  <a:latin typeface="HG丸ｺﾞｼｯｸM-PRO" panose="020F0600000000000000" pitchFamily="50" charset="-128"/>
                  <a:ea typeface="HG丸ｺﾞｼｯｸM-PRO" panose="020F0600000000000000" pitchFamily="50" charset="-128"/>
                </a:rPr>
                <a:t>(X:1∼4)</a:t>
              </a:r>
            </a:p>
            <a:p>
              <a:pPr defTabSz="1075055"/>
              <a:r>
                <a:rPr lang="en-US" altLang="ja-JP" sz="700" dirty="0" err="1">
                  <a:solidFill>
                    <a:prstClr val="black"/>
                  </a:solidFill>
                  <a:latin typeface="HG丸ｺﾞｼｯｸM-PRO" panose="020F0600000000000000" pitchFamily="50" charset="-128"/>
                  <a:ea typeface="HG丸ｺﾞｼｯｸM-PRO" panose="020F0600000000000000" pitchFamily="50" charset="-128"/>
                </a:rPr>
                <a:t>B</a:t>
              </a:r>
              <a:r>
                <a:rPr lang="en-US" altLang="ja-JP" sz="700" baseline="-25000" dirty="0" err="1">
                  <a:solidFill>
                    <a:prstClr val="black"/>
                  </a:solidFill>
                  <a:latin typeface="HG丸ｺﾞｼｯｸM-PRO" panose="020F0600000000000000" pitchFamily="50" charset="-128"/>
                  <a:ea typeface="HG丸ｺﾞｼｯｸM-PRO" panose="020F0600000000000000" pitchFamily="50" charset="-128"/>
                </a:rPr>
                <a:t>p</a:t>
              </a:r>
              <a:r>
                <a:rPr lang="ja-JP" altLang="en-US" sz="700" dirty="0">
                  <a:solidFill>
                    <a:prstClr val="black"/>
                  </a:solidFill>
                  <a:latin typeface="HG丸ｺﾞｼｯｸM-PRO" panose="020F0600000000000000" pitchFamily="50" charset="-128"/>
                  <a:ea typeface="HG丸ｺﾞｼｯｸM-PRO" panose="020F0600000000000000" pitchFamily="50" charset="-128"/>
                </a:rPr>
                <a:t>：パワーブロックパターン</a:t>
              </a:r>
              <a:endParaRPr lang="en-US" altLang="ja-JP" sz="400" dirty="0">
                <a:solidFill>
                  <a:prstClr val="black"/>
                </a:solidFill>
                <a:latin typeface="HG丸ｺﾞｼｯｸM-PRO" panose="020F0600000000000000" pitchFamily="50" charset="-128"/>
                <a:ea typeface="HG丸ｺﾞｼｯｸM-PRO" panose="020F0600000000000000" pitchFamily="50" charset="-128"/>
              </a:endParaRPr>
            </a:p>
          </p:txBody>
        </p:sp>
        <p:sp>
          <p:nvSpPr>
            <p:cNvPr id="26" name="正方形/長方形 25"/>
            <p:cNvSpPr/>
            <p:nvPr/>
          </p:nvSpPr>
          <p:spPr>
            <a:xfrm>
              <a:off x="5319769" y="8205272"/>
              <a:ext cx="1456533" cy="428372"/>
            </a:xfrm>
            <a:prstGeom prst="rect">
              <a:avLst/>
            </a:prstGeom>
            <a:noFill/>
            <a:ln>
              <a:solidFill>
                <a:srgbClr val="4472C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314" name="正方形/長方形 187">
            <a:extLst>
              <a:ext uri="{FF2B5EF4-FFF2-40B4-BE49-F238E27FC236}">
                <a16:creationId xmlns:a16="http://schemas.microsoft.com/office/drawing/2014/main" id="{910B7E9F-7FDD-414F-A42D-635F65A7EC8C}"/>
              </a:ext>
            </a:extLst>
          </p:cNvPr>
          <p:cNvSpPr/>
          <p:nvPr/>
        </p:nvSpPr>
        <p:spPr>
          <a:xfrm>
            <a:off x="57311" y="2943873"/>
            <a:ext cx="4953274" cy="606185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grpSp>
        <p:nvGrpSpPr>
          <p:cNvPr id="11" name="グループ化 10"/>
          <p:cNvGrpSpPr>
            <a:grpSpLocks noChangeAspect="1"/>
          </p:cNvGrpSpPr>
          <p:nvPr/>
        </p:nvGrpSpPr>
        <p:grpSpPr>
          <a:xfrm>
            <a:off x="5959032" y="4756298"/>
            <a:ext cx="781919" cy="833867"/>
            <a:chOff x="2067541" y="5430473"/>
            <a:chExt cx="1028046" cy="1096346"/>
          </a:xfrm>
        </p:grpSpPr>
        <p:grpSp>
          <p:nvGrpSpPr>
            <p:cNvPr id="258" name="グループ化 257"/>
            <p:cNvGrpSpPr/>
            <p:nvPr/>
          </p:nvGrpSpPr>
          <p:grpSpPr>
            <a:xfrm>
              <a:off x="2221781" y="5430473"/>
              <a:ext cx="873806" cy="955248"/>
              <a:chOff x="4407966" y="4526197"/>
              <a:chExt cx="873806" cy="955248"/>
            </a:xfrm>
          </p:grpSpPr>
          <p:sp>
            <p:nvSpPr>
              <p:cNvPr id="260" name="円/楕円 259"/>
              <p:cNvSpPr/>
              <p:nvPr/>
            </p:nvSpPr>
            <p:spPr>
              <a:xfrm>
                <a:off x="4617764" y="468576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261" name="図 260"/>
              <p:cNvPicPr>
                <a:picLocks noChangeAspect="1"/>
              </p:cNvPicPr>
              <p:nvPr/>
            </p:nvPicPr>
            <p:blipFill>
              <a:blip r:embed="rId24"/>
              <a:stretch>
                <a:fillRect/>
              </a:stretch>
            </p:blipFill>
            <p:spPr>
              <a:xfrm rot="13531786">
                <a:off x="4569501" y="4769173"/>
                <a:ext cx="828000" cy="596543"/>
              </a:xfrm>
              <a:prstGeom prst="rect">
                <a:avLst/>
              </a:prstGeom>
            </p:spPr>
          </p:pic>
          <p:sp>
            <p:nvSpPr>
              <p:cNvPr id="262" name="円/楕円 261"/>
              <p:cNvSpPr/>
              <p:nvPr/>
            </p:nvSpPr>
            <p:spPr>
              <a:xfrm>
                <a:off x="4707764" y="5165601"/>
                <a:ext cx="45719" cy="5354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cxnSp>
            <p:nvCxnSpPr>
              <p:cNvPr id="263" name="直線コネクタ 262"/>
              <p:cNvCxnSpPr/>
              <p:nvPr/>
            </p:nvCxnSpPr>
            <p:spPr>
              <a:xfrm flipH="1" flipV="1">
                <a:off x="4407966" y="4847845"/>
                <a:ext cx="330796" cy="345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a:cxnSpLocks/>
              </p:cNvCxnSpPr>
              <p:nvPr/>
            </p:nvCxnSpPr>
            <p:spPr>
              <a:xfrm flipV="1">
                <a:off x="4695807" y="5165276"/>
                <a:ext cx="569563" cy="115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flipH="1" flipV="1">
                <a:off x="4707214" y="4526197"/>
                <a:ext cx="22416" cy="62697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59" name="円弧 258"/>
            <p:cNvSpPr/>
            <p:nvPr/>
          </p:nvSpPr>
          <p:spPr>
            <a:xfrm>
              <a:off x="2067541" y="5643856"/>
              <a:ext cx="879503" cy="882963"/>
            </a:xfrm>
            <a:prstGeom prst="arc">
              <a:avLst>
                <a:gd name="adj1" fmla="val 13760459"/>
                <a:gd name="adj2" fmla="val 16111651"/>
              </a:avLst>
            </a:prstGeom>
            <a:ln w="952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cxnSp>
          <p:nvCxnSpPr>
            <p:cNvPr id="18" name="直線矢印コネクタ 17">
              <a:extLst>
                <a:ext uri="{FF2B5EF4-FFF2-40B4-BE49-F238E27FC236}">
                  <a16:creationId xmlns:a16="http://schemas.microsoft.com/office/drawing/2014/main" id="{E419E000-DDAC-B04E-8B86-BF03D2FC877A}"/>
                </a:ext>
              </a:extLst>
            </p:cNvPr>
            <p:cNvCxnSpPr>
              <a:stCxn id="261" idx="3"/>
            </p:cNvCxnSpPr>
            <p:nvPr/>
          </p:nvCxnSpPr>
          <p:spPr>
            <a:xfrm flipV="1">
              <a:off x="2507293" y="5477307"/>
              <a:ext cx="201153" cy="19897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直線矢印コネクタ 309">
              <a:extLst>
                <a:ext uri="{FF2B5EF4-FFF2-40B4-BE49-F238E27FC236}">
                  <a16:creationId xmlns:a16="http://schemas.microsoft.com/office/drawing/2014/main" id="{5EE45A36-3754-C145-B693-98165B4ECA3B}"/>
                </a:ext>
              </a:extLst>
            </p:cNvPr>
            <p:cNvCxnSpPr>
              <a:cxnSpLocks/>
            </p:cNvCxnSpPr>
            <p:nvPr/>
          </p:nvCxnSpPr>
          <p:spPr>
            <a:xfrm>
              <a:off x="2500024" y="5681050"/>
              <a:ext cx="133717" cy="14176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6" name="テキスト ボックス 255"/>
          <p:cNvSpPr txBox="1"/>
          <p:nvPr/>
        </p:nvSpPr>
        <p:spPr>
          <a:xfrm>
            <a:off x="5017967" y="3321816"/>
            <a:ext cx="3926176" cy="577081"/>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5.9</a:t>
            </a:r>
            <a:r>
              <a:rPr lang="ja-JP" altLang="en-US" sz="1050" dirty="0" err="1">
                <a:solidFill>
                  <a:prstClr val="black"/>
                </a:solidFill>
                <a:latin typeface="HG丸ｺﾞｼｯｸM-PRO" panose="020F0600000000000000" pitchFamily="50" charset="-128"/>
                <a:ea typeface="HG丸ｺﾞｼｯｸM-PRO" panose="020F0600000000000000" pitchFamily="50" charset="-128"/>
              </a:rPr>
              <a:t>のように</a:t>
            </a:r>
            <a:r>
              <a:rPr lang="ja-JP" altLang="en-US" sz="1050" dirty="0">
                <a:solidFill>
                  <a:prstClr val="black"/>
                </a:solidFill>
                <a:latin typeface="HG丸ｺﾞｼｯｸM-PRO" panose="020F0600000000000000" pitchFamily="50" charset="-128"/>
                <a:ea typeface="HG丸ｺﾞｼｯｸM-PRO" panose="020F0600000000000000" pitchFamily="50" charset="-128"/>
              </a:rPr>
              <a:t>タイヤを軸に回転することで、ブロックの力の向きが図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5.10</a:t>
            </a:r>
            <a:r>
              <a:rPr lang="ja-JP" altLang="en-US" sz="1050" dirty="0" err="1">
                <a:solidFill>
                  <a:prstClr val="black"/>
                </a:solidFill>
                <a:latin typeface="HG丸ｺﾞｼｯｸM-PRO" panose="020F0600000000000000" pitchFamily="50" charset="-128"/>
                <a:ea typeface="HG丸ｺﾞｼｯｸM-PRO" panose="020F0600000000000000" pitchFamily="50" charset="-128"/>
              </a:rPr>
              <a:t>のように</a:t>
            </a:r>
            <a:r>
              <a:rPr lang="ja-JP" altLang="en-US" sz="1050" dirty="0">
                <a:solidFill>
                  <a:prstClr val="black"/>
                </a:solidFill>
                <a:latin typeface="HG丸ｺﾞｼｯｸM-PRO" panose="020F0600000000000000" pitchFamily="50" charset="-128"/>
                <a:ea typeface="HG丸ｺﾞｼｯｸM-PRO" panose="020F0600000000000000" pitchFamily="50" charset="-128"/>
              </a:rPr>
              <a:t>アームに押し付ける形になる。このためブロックが回転時に飛び出る可能性を減少させている。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10" name="グループ化 9"/>
          <p:cNvGrpSpPr>
            <a:grpSpLocks noChangeAspect="1"/>
          </p:cNvGrpSpPr>
          <p:nvPr/>
        </p:nvGrpSpPr>
        <p:grpSpPr>
          <a:xfrm>
            <a:off x="5041642" y="4779830"/>
            <a:ext cx="1059906" cy="915028"/>
            <a:chOff x="351065" y="5391963"/>
            <a:chExt cx="1492659" cy="1288627"/>
          </a:xfrm>
        </p:grpSpPr>
        <p:sp>
          <p:nvSpPr>
            <p:cNvPr id="190" name="テキスト ボックス 189"/>
            <p:cNvSpPr txBox="1">
              <a:spLocks noChangeAspect="1"/>
            </p:cNvSpPr>
            <p:nvPr/>
          </p:nvSpPr>
          <p:spPr>
            <a:xfrm>
              <a:off x="351065" y="6377182"/>
              <a:ext cx="1492659" cy="303408"/>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5.9 90</a:t>
              </a:r>
              <a:r>
                <a:rPr lang="ja-JP" altLang="en-US" sz="800" dirty="0">
                  <a:solidFill>
                    <a:prstClr val="black"/>
                  </a:solidFill>
                  <a:latin typeface="HG丸ｺﾞｼｯｸM-PRO" panose="020F0600000000000000" pitchFamily="50" charset="-128"/>
                  <a:ea typeface="HG丸ｺﾞｼｯｸM-PRO" panose="020F0600000000000000" pitchFamily="50" charset="-128"/>
                </a:rPr>
                <a:t>度回転例</a:t>
              </a:r>
              <a:endParaRPr lang="ja-JP" altLang="en-US" sz="800" dirty="0">
                <a:solidFill>
                  <a:prstClr val="black"/>
                </a:solidFill>
              </a:endParaRPr>
            </a:p>
          </p:txBody>
        </p:sp>
        <p:sp>
          <p:nvSpPr>
            <p:cNvPr id="9" name="四角形吹き出し 8"/>
            <p:cNvSpPr/>
            <p:nvPr/>
          </p:nvSpPr>
          <p:spPr>
            <a:xfrm>
              <a:off x="671825" y="5391963"/>
              <a:ext cx="282487" cy="257661"/>
            </a:xfrm>
            <a:prstGeom prst="wedgeRectCallout">
              <a:avLst>
                <a:gd name="adj1" fmla="val 67843"/>
                <a:gd name="adj2" fmla="val 103396"/>
              </a:avLst>
            </a:prstGeom>
            <a:ln w="19050">
              <a:solidFill>
                <a:srgbClr val="1069AB"/>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900" dirty="0">
                  <a:solidFill>
                    <a:prstClr val="black"/>
                  </a:solidFill>
                </a:rPr>
                <a:t>軸</a:t>
              </a:r>
              <a:endParaRPr lang="en-US" altLang="ja-JP" sz="900" dirty="0">
                <a:solidFill>
                  <a:prstClr val="black"/>
                </a:solidFill>
              </a:endParaRPr>
            </a:p>
          </p:txBody>
        </p:sp>
        <p:sp>
          <p:nvSpPr>
            <p:cNvPr id="501" name="円/楕円 500">
              <a:extLst>
                <a:ext uri="{FF2B5EF4-FFF2-40B4-BE49-F238E27FC236}">
                  <a16:creationId xmlns:a16="http://schemas.microsoft.com/office/drawing/2014/main" id="{A3B5D10D-71F8-7443-8B03-8931B213F277}"/>
                </a:ext>
              </a:extLst>
            </p:cNvPr>
            <p:cNvSpPr/>
            <p:nvPr/>
          </p:nvSpPr>
          <p:spPr>
            <a:xfrm rot="5400000">
              <a:off x="1272362" y="5999752"/>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502" name="図 501">
              <a:extLst>
                <a:ext uri="{FF2B5EF4-FFF2-40B4-BE49-F238E27FC236}">
                  <a16:creationId xmlns:a16="http://schemas.microsoft.com/office/drawing/2014/main" id="{65987695-A3ED-7C41-BF3E-D9DBFE0D0909}"/>
                </a:ext>
              </a:extLst>
            </p:cNvPr>
            <p:cNvPicPr>
              <a:picLocks noChangeAspect="1"/>
            </p:cNvPicPr>
            <p:nvPr/>
          </p:nvPicPr>
          <p:blipFill>
            <a:blip r:embed="rId24">
              <a:alphaModFix amt="70000"/>
            </a:blip>
            <a:stretch>
              <a:fillRect/>
            </a:stretch>
          </p:blipFill>
          <p:spPr>
            <a:xfrm>
              <a:off x="540312" y="5797060"/>
              <a:ext cx="828000" cy="596543"/>
            </a:xfrm>
            <a:prstGeom prst="rect">
              <a:avLst/>
            </a:prstGeom>
            <a:effectLst>
              <a:softEdge rad="0"/>
            </a:effectLst>
          </p:spPr>
        </p:pic>
        <p:grpSp>
          <p:nvGrpSpPr>
            <p:cNvPr id="518" name="グループ化 517">
              <a:extLst>
                <a:ext uri="{FF2B5EF4-FFF2-40B4-BE49-F238E27FC236}">
                  <a16:creationId xmlns:a16="http://schemas.microsoft.com/office/drawing/2014/main" id="{1ACFE895-1AED-8C42-8C66-DC4CD7036008}"/>
                </a:ext>
              </a:extLst>
            </p:cNvPr>
            <p:cNvGrpSpPr/>
            <p:nvPr/>
          </p:nvGrpSpPr>
          <p:grpSpPr>
            <a:xfrm rot="2675365">
              <a:off x="943838" y="5447121"/>
              <a:ext cx="664009" cy="828000"/>
              <a:chOff x="4617764" y="4653445"/>
              <a:chExt cx="664009" cy="828000"/>
            </a:xfrm>
          </p:grpSpPr>
          <p:sp>
            <p:nvSpPr>
              <p:cNvPr id="519" name="円/楕円 518">
                <a:extLst>
                  <a:ext uri="{FF2B5EF4-FFF2-40B4-BE49-F238E27FC236}">
                    <a16:creationId xmlns:a16="http://schemas.microsoft.com/office/drawing/2014/main" id="{3852118B-6664-5542-B137-28907A9A4D8A}"/>
                  </a:ext>
                </a:extLst>
              </p:cNvPr>
              <p:cNvSpPr/>
              <p:nvPr/>
            </p:nvSpPr>
            <p:spPr>
              <a:xfrm>
                <a:off x="4617764" y="468576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520" name="図 519">
                <a:extLst>
                  <a:ext uri="{FF2B5EF4-FFF2-40B4-BE49-F238E27FC236}">
                    <a16:creationId xmlns:a16="http://schemas.microsoft.com/office/drawing/2014/main" id="{283C8D73-1819-834E-8146-B2B0736BDB03}"/>
                  </a:ext>
                </a:extLst>
              </p:cNvPr>
              <p:cNvPicPr>
                <a:picLocks noChangeAspect="1"/>
              </p:cNvPicPr>
              <p:nvPr/>
            </p:nvPicPr>
            <p:blipFill>
              <a:blip r:embed="rId24"/>
              <a:stretch>
                <a:fillRect/>
              </a:stretch>
            </p:blipFill>
            <p:spPr>
              <a:xfrm rot="13531786">
                <a:off x="4569502" y="4769173"/>
                <a:ext cx="828000" cy="596543"/>
              </a:xfrm>
              <a:prstGeom prst="rect">
                <a:avLst/>
              </a:prstGeom>
            </p:spPr>
          </p:pic>
        </p:grpSp>
        <p:sp>
          <p:nvSpPr>
            <p:cNvPr id="525" name="円/楕円 524">
              <a:extLst>
                <a:ext uri="{FF2B5EF4-FFF2-40B4-BE49-F238E27FC236}">
                  <a16:creationId xmlns:a16="http://schemas.microsoft.com/office/drawing/2014/main" id="{F3F1F52E-6779-0740-BD48-4C8F5B617C60}"/>
                </a:ext>
              </a:extLst>
            </p:cNvPr>
            <p:cNvSpPr>
              <a:spLocks noChangeAspect="1"/>
            </p:cNvSpPr>
            <p:nvPr/>
          </p:nvSpPr>
          <p:spPr>
            <a:xfrm rot="21442428">
              <a:off x="1006624" y="5805028"/>
              <a:ext cx="54864" cy="548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26" name="円弧 525">
              <a:extLst>
                <a:ext uri="{FF2B5EF4-FFF2-40B4-BE49-F238E27FC236}">
                  <a16:creationId xmlns:a16="http://schemas.microsoft.com/office/drawing/2014/main" id="{A4FEB745-D3B8-3D48-A152-B75F61E63AE7}"/>
                </a:ext>
              </a:extLst>
            </p:cNvPr>
            <p:cNvSpPr/>
            <p:nvPr/>
          </p:nvSpPr>
          <p:spPr>
            <a:xfrm rot="8673737">
              <a:off x="753836" y="5569794"/>
              <a:ext cx="879503" cy="882963"/>
            </a:xfrm>
            <a:prstGeom prst="arc">
              <a:avLst>
                <a:gd name="adj1" fmla="val 13760459"/>
                <a:gd name="adj2" fmla="val 16111651"/>
              </a:avLst>
            </a:prstGeom>
            <a:ln w="95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grpSp>
      <p:sp>
        <p:nvSpPr>
          <p:cNvPr id="529" name="テキスト ボックス 528">
            <a:extLst>
              <a:ext uri="{FF2B5EF4-FFF2-40B4-BE49-F238E27FC236}">
                <a16:creationId xmlns:a16="http://schemas.microsoft.com/office/drawing/2014/main" id="{4B75BB36-BC90-D14B-B681-348B12C648A3}"/>
              </a:ext>
            </a:extLst>
          </p:cNvPr>
          <p:cNvSpPr txBox="1"/>
          <p:nvPr/>
        </p:nvSpPr>
        <p:spPr>
          <a:xfrm>
            <a:off x="6019347" y="5454516"/>
            <a:ext cx="1085554" cy="33855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5.10 </a:t>
            </a:r>
            <a:r>
              <a:rPr lang="ja-JP" altLang="en-US" sz="800" dirty="0">
                <a:solidFill>
                  <a:prstClr val="black"/>
                </a:solidFill>
                <a:latin typeface="HG丸ｺﾞｼｯｸM-PRO" panose="020F0600000000000000" pitchFamily="50" charset="-128"/>
                <a:ea typeface="HG丸ｺﾞｼｯｸM-PRO" panose="020F0600000000000000" pitchFamily="50" charset="-128"/>
              </a:rPr>
              <a:t>回転時の力</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800" dirty="0">
                <a:solidFill>
                  <a:prstClr val="black"/>
                </a:solidFill>
                <a:latin typeface="HG丸ｺﾞｼｯｸM-PRO" panose="020F0600000000000000" pitchFamily="50" charset="-128"/>
                <a:ea typeface="HG丸ｺﾞｼｯｸM-PRO" panose="020F0600000000000000" pitchFamily="50" charset="-128"/>
              </a:rPr>
              <a:t>のモーメント</a:t>
            </a:r>
            <a:endParaRPr lang="ja-JP" altLang="en-US" sz="800" dirty="0">
              <a:solidFill>
                <a:prstClr val="black"/>
              </a:solidFill>
            </a:endParaRPr>
          </a:p>
        </p:txBody>
      </p:sp>
      <p:sp>
        <p:nvSpPr>
          <p:cNvPr id="530" name="正方形/長方形 529">
            <a:extLst>
              <a:ext uri="{FF2B5EF4-FFF2-40B4-BE49-F238E27FC236}">
                <a16:creationId xmlns:a16="http://schemas.microsoft.com/office/drawing/2014/main" id="{81DE6D68-9AC9-7143-ADBC-06D4F3C5E0A2}"/>
              </a:ext>
            </a:extLst>
          </p:cNvPr>
          <p:cNvSpPr/>
          <p:nvPr/>
        </p:nvSpPr>
        <p:spPr>
          <a:xfrm>
            <a:off x="5060883" y="3832595"/>
            <a:ext cx="1358064" cy="253916"/>
          </a:xfrm>
          <a:prstGeom prst="rect">
            <a:avLst/>
          </a:prstGeom>
        </p:spPr>
        <p:txBody>
          <a:bodyPr wrap="none">
            <a:spAutoFit/>
          </a:bodyPr>
          <a:lstStyle/>
          <a:p>
            <a:pPr marL="228600" indent="-228600">
              <a:buFont typeface="+mj-lt"/>
              <a:buAutoNum type="arabicPeriod" startAt="2"/>
            </a:pPr>
            <a:r>
              <a:rPr lang="ja-JP" altLang="en-US" sz="1050" b="1" dirty="0">
                <a:solidFill>
                  <a:prstClr val="black"/>
                </a:solidFill>
                <a:latin typeface="HG丸ｺﾞｼｯｸM-PRO" panose="020F0600000000000000" pitchFamily="50" charset="-128"/>
                <a:ea typeface="HG丸ｺﾞｼｯｸM-PRO" panose="020F0600000000000000" pitchFamily="50" charset="-128"/>
              </a:rPr>
              <a:t>走行体反転方法</a:t>
            </a:r>
            <a:endParaRPr lang="en-US" altLang="ja-JP" sz="1050" b="1"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601" name="グループ化 600">
            <a:extLst>
              <a:ext uri="{FF2B5EF4-FFF2-40B4-BE49-F238E27FC236}">
                <a16:creationId xmlns:a16="http://schemas.microsoft.com/office/drawing/2014/main" id="{34E11D12-9515-E94C-94CB-0B461DA7F92D}"/>
              </a:ext>
            </a:extLst>
          </p:cNvPr>
          <p:cNvGrpSpPr/>
          <p:nvPr/>
        </p:nvGrpSpPr>
        <p:grpSpPr>
          <a:xfrm>
            <a:off x="8875970" y="595508"/>
            <a:ext cx="821161" cy="253916"/>
            <a:chOff x="4658266" y="1779843"/>
            <a:chExt cx="645060" cy="229909"/>
          </a:xfrm>
        </p:grpSpPr>
        <p:sp>
          <p:nvSpPr>
            <p:cNvPr id="602" name="正方形/長方形 601">
              <a:extLst>
                <a:ext uri="{FF2B5EF4-FFF2-40B4-BE49-F238E27FC236}">
                  <a16:creationId xmlns:a16="http://schemas.microsoft.com/office/drawing/2014/main" id="{111D44AE-1063-3245-8DCF-4F60511A5444}"/>
                </a:ext>
              </a:extLst>
            </p:cNvPr>
            <p:cNvSpPr/>
            <p:nvPr/>
          </p:nvSpPr>
          <p:spPr>
            <a:xfrm>
              <a:off x="4658266" y="1779843"/>
              <a:ext cx="645060" cy="229909"/>
            </a:xfrm>
            <a:prstGeom prst="rect">
              <a:avLst/>
            </a:prstGeom>
          </p:spPr>
          <p:txBody>
            <a:bodyPr wrap="square">
              <a:spAutoFit/>
            </a:bodyPr>
            <a:lstStyle/>
            <a:p>
              <a:r>
                <a:rPr lang="en-US" altLang="ja-JP" sz="1050" b="1" dirty="0">
                  <a:solidFill>
                    <a:srgbClr val="00B0F0"/>
                  </a:solidFill>
                  <a:latin typeface="HG丸ｺﾞｼｯｸM-PRO" panose="020F0600000000000000" pitchFamily="50" charset="-128"/>
                  <a:ea typeface="HG丸ｺﾞｼｯｸM-PRO" panose="020F0600000000000000" pitchFamily="50" charset="-128"/>
                </a:rPr>
                <a:t>AI</a:t>
              </a:r>
            </a:p>
          </p:txBody>
        </p:sp>
        <p:sp>
          <p:nvSpPr>
            <p:cNvPr id="603" name="角丸四角形 602">
              <a:extLst>
                <a:ext uri="{FF2B5EF4-FFF2-40B4-BE49-F238E27FC236}">
                  <a16:creationId xmlns:a16="http://schemas.microsoft.com/office/drawing/2014/main" id="{DFBC2869-0E6F-5C40-B5C7-6E3CA042D818}"/>
                </a:ext>
              </a:extLst>
            </p:cNvPr>
            <p:cNvSpPr/>
            <p:nvPr/>
          </p:nvSpPr>
          <p:spPr>
            <a:xfrm>
              <a:off x="4680183" y="1800505"/>
              <a:ext cx="208478" cy="198868"/>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277" name="正方形/長方形 276">
            <a:extLst>
              <a:ext uri="{FF2B5EF4-FFF2-40B4-BE49-F238E27FC236}">
                <a16:creationId xmlns:a16="http://schemas.microsoft.com/office/drawing/2014/main" id="{5E1633D9-8158-2E4D-A7F1-19A9A07C10AF}"/>
              </a:ext>
            </a:extLst>
          </p:cNvPr>
          <p:cNvSpPr/>
          <p:nvPr/>
        </p:nvSpPr>
        <p:spPr>
          <a:xfrm>
            <a:off x="48480" y="902909"/>
            <a:ext cx="144000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5.1 </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自己位置推定</a:t>
            </a:r>
          </a:p>
        </p:txBody>
      </p:sp>
      <p:sp>
        <p:nvSpPr>
          <p:cNvPr id="278" name="正方形/長方形 277">
            <a:extLst>
              <a:ext uri="{FF2B5EF4-FFF2-40B4-BE49-F238E27FC236}">
                <a16:creationId xmlns:a16="http://schemas.microsoft.com/office/drawing/2014/main" id="{E02E6567-0EA2-E448-82A2-E30086F4E394}"/>
              </a:ext>
            </a:extLst>
          </p:cNvPr>
          <p:cNvSpPr/>
          <p:nvPr/>
        </p:nvSpPr>
        <p:spPr>
          <a:xfrm>
            <a:off x="4853485" y="901107"/>
            <a:ext cx="112081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5.2 </a:t>
            </a:r>
            <a:r>
              <a:rPr lang="ja-JP" altLang="en-US" sz="1200" b="1">
                <a:solidFill>
                  <a:prstClr val="white"/>
                </a:solidFill>
                <a:latin typeface="HG丸ｺﾞｼｯｸM-PRO" panose="020F0600000000000000" pitchFamily="50" charset="-128"/>
                <a:ea typeface="HG丸ｺﾞｼｯｸM-PRO" panose="020F0600000000000000" pitchFamily="50" charset="-128"/>
              </a:rPr>
              <a:t>色彩制御</a:t>
            </a:r>
            <a:endParaRPr lang="en-US" altLang="ja-JP" sz="1200" b="1" dirty="0">
              <a:solidFill>
                <a:prstClr val="white"/>
              </a:solidFill>
              <a:latin typeface="HG丸ｺﾞｼｯｸM-PRO" panose="020F0600000000000000" pitchFamily="50" charset="-128"/>
              <a:ea typeface="HG丸ｺﾞｼｯｸM-PRO" panose="020F0600000000000000" pitchFamily="50" charset="-128"/>
            </a:endParaRPr>
          </a:p>
        </p:txBody>
      </p:sp>
      <p:sp>
        <p:nvSpPr>
          <p:cNvPr id="279" name="正方形/長方形 278">
            <a:extLst>
              <a:ext uri="{FF2B5EF4-FFF2-40B4-BE49-F238E27FC236}">
                <a16:creationId xmlns:a16="http://schemas.microsoft.com/office/drawing/2014/main" id="{25BCB241-244D-9B40-8192-4D7DF7F474DE}"/>
              </a:ext>
            </a:extLst>
          </p:cNvPr>
          <p:cNvSpPr/>
          <p:nvPr/>
        </p:nvSpPr>
        <p:spPr>
          <a:xfrm>
            <a:off x="8885136" y="7778979"/>
            <a:ext cx="212400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5.9</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ブロック位置の導出方法</a:t>
            </a:r>
          </a:p>
        </p:txBody>
      </p:sp>
      <p:sp>
        <p:nvSpPr>
          <p:cNvPr id="280" name="正方形/長方形 279">
            <a:extLst>
              <a:ext uri="{FF2B5EF4-FFF2-40B4-BE49-F238E27FC236}">
                <a16:creationId xmlns:a16="http://schemas.microsoft.com/office/drawing/2014/main" id="{34106423-D7E0-8D42-B3F0-80DBED808300}"/>
              </a:ext>
            </a:extLst>
          </p:cNvPr>
          <p:cNvSpPr/>
          <p:nvPr/>
        </p:nvSpPr>
        <p:spPr>
          <a:xfrm>
            <a:off x="5076305" y="2945468"/>
            <a:ext cx="169200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5.5</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走行体の回転方法</a:t>
            </a:r>
          </a:p>
        </p:txBody>
      </p:sp>
      <p:sp>
        <p:nvSpPr>
          <p:cNvPr id="282" name="正方形/長方形 281">
            <a:extLst>
              <a:ext uri="{FF2B5EF4-FFF2-40B4-BE49-F238E27FC236}">
                <a16:creationId xmlns:a16="http://schemas.microsoft.com/office/drawing/2014/main" id="{E2677FC7-2296-3244-9675-1C5227857728}"/>
              </a:ext>
            </a:extLst>
          </p:cNvPr>
          <p:cNvSpPr/>
          <p:nvPr/>
        </p:nvSpPr>
        <p:spPr>
          <a:xfrm>
            <a:off x="69630" y="2943873"/>
            <a:ext cx="158400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5.4 </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数字の特定方法</a:t>
            </a:r>
          </a:p>
        </p:txBody>
      </p:sp>
      <p:sp>
        <p:nvSpPr>
          <p:cNvPr id="531" name="テキスト ボックス 530">
            <a:extLst>
              <a:ext uri="{FF2B5EF4-FFF2-40B4-BE49-F238E27FC236}">
                <a16:creationId xmlns:a16="http://schemas.microsoft.com/office/drawing/2014/main" id="{80D4735C-9982-F64F-A7BC-19C62BC9D866}"/>
              </a:ext>
            </a:extLst>
          </p:cNvPr>
          <p:cNvSpPr txBox="1"/>
          <p:nvPr/>
        </p:nvSpPr>
        <p:spPr>
          <a:xfrm>
            <a:off x="5052703" y="4004326"/>
            <a:ext cx="3783269" cy="738664"/>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カラーブロックを確保した際、次の走行ルートにより走行体を反転させなければならない事態が起こり得る。その場合</a:t>
            </a:r>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その場での回転は使用不可なため、上記の</a:t>
            </a:r>
            <a:r>
              <a:rPr lang="en-US" altLang="ja-JP" sz="1050" dirty="0">
                <a:solidFill>
                  <a:prstClr val="black"/>
                </a:solidFill>
                <a:latin typeface="HG丸ｺﾞｼｯｸM-PRO" panose="020F0600000000000000" pitchFamily="50" charset="-128"/>
                <a:ea typeface="HG丸ｺﾞｼｯｸM-PRO" panose="020F0600000000000000" pitchFamily="50" charset="-128"/>
              </a:rPr>
              <a:t>[1.</a:t>
            </a:r>
            <a:r>
              <a:rPr lang="ja-JP" altLang="en-US" sz="1050" dirty="0">
                <a:solidFill>
                  <a:prstClr val="black"/>
                </a:solidFill>
                <a:latin typeface="HG丸ｺﾞｼｯｸM-PRO" panose="020F0600000000000000" pitchFamily="50" charset="-128"/>
                <a:ea typeface="HG丸ｺﾞｼｯｸM-PRO" panose="020F0600000000000000" pitchFamily="50" charset="-128"/>
              </a:rPr>
              <a:t>ブロック所持時の回転</a:t>
            </a:r>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方法を組み合わせ反転を行う。（図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5.11</a:t>
            </a:r>
            <a:r>
              <a:rPr lang="ja-JP" altLang="en-US" sz="1050" dirty="0">
                <a:solidFill>
                  <a:prstClr val="black"/>
                </a:solidFill>
                <a:latin typeface="HG丸ｺﾞｼｯｸM-PRO" panose="020F0600000000000000" pitchFamily="50" charset="-128"/>
                <a:ea typeface="HG丸ｺﾞｼｯｸM-PRO" panose="020F0600000000000000" pitchFamily="50" charset="-128"/>
              </a:rPr>
              <a:t>）</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21" name="グループ化 20"/>
          <p:cNvGrpSpPr/>
          <p:nvPr/>
        </p:nvGrpSpPr>
        <p:grpSpPr>
          <a:xfrm>
            <a:off x="6883426" y="4721857"/>
            <a:ext cx="1872571" cy="987121"/>
            <a:chOff x="1303908" y="7204775"/>
            <a:chExt cx="1872571" cy="987121"/>
          </a:xfrm>
        </p:grpSpPr>
        <p:sp>
          <p:nvSpPr>
            <p:cNvPr id="273" name="円弧 272">
              <a:extLst>
                <a:ext uri="{FF2B5EF4-FFF2-40B4-BE49-F238E27FC236}">
                  <a16:creationId xmlns:a16="http://schemas.microsoft.com/office/drawing/2014/main" id="{718BEAA6-4AE0-9542-9286-5580EE8AEB18}"/>
                </a:ext>
              </a:extLst>
            </p:cNvPr>
            <p:cNvSpPr/>
            <p:nvPr/>
          </p:nvSpPr>
          <p:spPr>
            <a:xfrm rot="20188183">
              <a:off x="1303908" y="7241226"/>
              <a:ext cx="690971" cy="693689"/>
            </a:xfrm>
            <a:prstGeom prst="arc">
              <a:avLst>
                <a:gd name="adj1" fmla="val 13760459"/>
                <a:gd name="adj2" fmla="val 16111651"/>
              </a:avLst>
            </a:prstGeom>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cxnSp>
          <p:nvCxnSpPr>
            <p:cNvPr id="274" name="直線コネクタ 273">
              <a:extLst>
                <a:ext uri="{FF2B5EF4-FFF2-40B4-BE49-F238E27FC236}">
                  <a16:creationId xmlns:a16="http://schemas.microsoft.com/office/drawing/2014/main" id="{A1634C9D-5EA0-D940-9C4B-3AE256F38B1C}"/>
                </a:ext>
              </a:extLst>
            </p:cNvPr>
            <p:cNvCxnSpPr>
              <a:cxnSpLocks/>
            </p:cNvCxnSpPr>
            <p:nvPr/>
          </p:nvCxnSpPr>
          <p:spPr>
            <a:xfrm>
              <a:off x="1371504" y="7773763"/>
              <a:ext cx="787748" cy="3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5" name="グループ化 274">
              <a:extLst>
                <a:ext uri="{FF2B5EF4-FFF2-40B4-BE49-F238E27FC236}">
                  <a16:creationId xmlns:a16="http://schemas.microsoft.com/office/drawing/2014/main" id="{525E6104-BAFF-A148-B282-400EC0A2EAD6}"/>
                </a:ext>
              </a:extLst>
            </p:cNvPr>
            <p:cNvGrpSpPr>
              <a:grpSpLocks noChangeAspect="1"/>
            </p:cNvGrpSpPr>
            <p:nvPr/>
          </p:nvGrpSpPr>
          <p:grpSpPr>
            <a:xfrm rot="5400000" flipV="1">
              <a:off x="1413576" y="7437676"/>
              <a:ext cx="206184" cy="304505"/>
              <a:chOff x="1405072" y="10299616"/>
              <a:chExt cx="343155" cy="579946"/>
            </a:xfrm>
          </p:grpSpPr>
          <p:cxnSp>
            <p:nvCxnSpPr>
              <p:cNvPr id="276" name="直線コネクタ 275">
                <a:extLst>
                  <a:ext uri="{FF2B5EF4-FFF2-40B4-BE49-F238E27FC236}">
                    <a16:creationId xmlns:a16="http://schemas.microsoft.com/office/drawing/2014/main" id="{FE949539-E5E7-B340-BEC8-49458DB85E92}"/>
                  </a:ext>
                </a:extLst>
              </p:cNvPr>
              <p:cNvCxnSpPr>
                <a:cxnSpLocks/>
              </p:cNvCxnSpPr>
              <p:nvPr/>
            </p:nvCxnSpPr>
            <p:spPr>
              <a:xfrm>
                <a:off x="1577096" y="10299616"/>
                <a:ext cx="0" cy="556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A4330203-D165-1C46-9275-0B5AE5258EB6}"/>
                  </a:ext>
                </a:extLst>
              </p:cNvPr>
              <p:cNvCxnSpPr>
                <a:cxnSpLocks/>
              </p:cNvCxnSpPr>
              <p:nvPr/>
            </p:nvCxnSpPr>
            <p:spPr>
              <a:xfrm flipH="1" flipV="1">
                <a:off x="1415135" y="10299616"/>
                <a:ext cx="33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FC5E741A-D09E-3247-9888-11CE763E7DF5}"/>
                  </a:ext>
                </a:extLst>
              </p:cNvPr>
              <p:cNvCxnSpPr>
                <a:cxnSpLocks/>
              </p:cNvCxnSpPr>
              <p:nvPr/>
            </p:nvCxnSpPr>
            <p:spPr>
              <a:xfrm flipH="1" flipV="1">
                <a:off x="1405072" y="10879562"/>
                <a:ext cx="33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グループ化 284">
              <a:extLst>
                <a:ext uri="{FF2B5EF4-FFF2-40B4-BE49-F238E27FC236}">
                  <a16:creationId xmlns:a16="http://schemas.microsoft.com/office/drawing/2014/main" id="{97BF8C0E-5916-7F4A-9BF0-F142F2EAE136}"/>
                </a:ext>
              </a:extLst>
            </p:cNvPr>
            <p:cNvGrpSpPr>
              <a:grpSpLocks noChangeAspect="1"/>
            </p:cNvGrpSpPr>
            <p:nvPr/>
          </p:nvGrpSpPr>
          <p:grpSpPr>
            <a:xfrm rot="18831873">
              <a:off x="1511878" y="7518079"/>
              <a:ext cx="419575" cy="523198"/>
              <a:chOff x="4617764" y="4653445"/>
              <a:chExt cx="664008" cy="828000"/>
            </a:xfrm>
          </p:grpSpPr>
          <p:sp>
            <p:nvSpPr>
              <p:cNvPr id="288" name="円/楕円 287">
                <a:extLst>
                  <a:ext uri="{FF2B5EF4-FFF2-40B4-BE49-F238E27FC236}">
                    <a16:creationId xmlns:a16="http://schemas.microsoft.com/office/drawing/2014/main" id="{BB3190B4-F866-CE4D-B98E-7B14FA1CC591}"/>
                  </a:ext>
                </a:extLst>
              </p:cNvPr>
              <p:cNvSpPr/>
              <p:nvPr/>
            </p:nvSpPr>
            <p:spPr>
              <a:xfrm>
                <a:off x="4617764" y="468576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290" name="図 289">
                <a:extLst>
                  <a:ext uri="{FF2B5EF4-FFF2-40B4-BE49-F238E27FC236}">
                    <a16:creationId xmlns:a16="http://schemas.microsoft.com/office/drawing/2014/main" id="{EBF8CF61-50A8-FE4C-9E64-4F967FE71A32}"/>
                  </a:ext>
                </a:extLst>
              </p:cNvPr>
              <p:cNvPicPr>
                <a:picLocks noChangeAspect="1"/>
              </p:cNvPicPr>
              <p:nvPr/>
            </p:nvPicPr>
            <p:blipFill>
              <a:blip r:embed="rId24">
                <a:alphaModFix amt="70000"/>
              </a:blip>
              <a:stretch>
                <a:fillRect/>
              </a:stretch>
            </p:blipFill>
            <p:spPr>
              <a:xfrm rot="13531786">
                <a:off x="4569501" y="4769173"/>
                <a:ext cx="828000" cy="596543"/>
              </a:xfrm>
              <a:prstGeom prst="rect">
                <a:avLst/>
              </a:prstGeom>
            </p:spPr>
          </p:pic>
        </p:grpSp>
        <p:grpSp>
          <p:nvGrpSpPr>
            <p:cNvPr id="291" name="グループ化 290">
              <a:extLst>
                <a:ext uri="{FF2B5EF4-FFF2-40B4-BE49-F238E27FC236}">
                  <a16:creationId xmlns:a16="http://schemas.microsoft.com/office/drawing/2014/main" id="{1355D667-BA32-3B4C-BF57-7C097CA70A47}"/>
                </a:ext>
              </a:extLst>
            </p:cNvPr>
            <p:cNvGrpSpPr>
              <a:grpSpLocks noChangeAspect="1"/>
            </p:cNvGrpSpPr>
            <p:nvPr/>
          </p:nvGrpSpPr>
          <p:grpSpPr>
            <a:xfrm rot="10800000" flipV="1">
              <a:off x="1558563" y="7292993"/>
              <a:ext cx="206184" cy="304506"/>
              <a:chOff x="1405072" y="10299616"/>
              <a:chExt cx="343155" cy="579946"/>
            </a:xfrm>
          </p:grpSpPr>
          <p:cxnSp>
            <p:nvCxnSpPr>
              <p:cNvPr id="292" name="直線コネクタ 291">
                <a:extLst>
                  <a:ext uri="{FF2B5EF4-FFF2-40B4-BE49-F238E27FC236}">
                    <a16:creationId xmlns:a16="http://schemas.microsoft.com/office/drawing/2014/main" id="{644E65CE-8F4D-554B-82AB-88CF2AEA4CFE}"/>
                  </a:ext>
                </a:extLst>
              </p:cNvPr>
              <p:cNvCxnSpPr>
                <a:cxnSpLocks/>
              </p:cNvCxnSpPr>
              <p:nvPr/>
            </p:nvCxnSpPr>
            <p:spPr>
              <a:xfrm>
                <a:off x="1577096" y="10299616"/>
                <a:ext cx="0" cy="556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3F1FFFE9-D14B-B244-BC5D-1CDBDB735D8E}"/>
                  </a:ext>
                </a:extLst>
              </p:cNvPr>
              <p:cNvCxnSpPr>
                <a:cxnSpLocks/>
              </p:cNvCxnSpPr>
              <p:nvPr/>
            </p:nvCxnSpPr>
            <p:spPr>
              <a:xfrm flipH="1" flipV="1">
                <a:off x="1415135" y="10299616"/>
                <a:ext cx="33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DD78A694-B3C3-894B-BB67-2B03F1CC183F}"/>
                  </a:ext>
                </a:extLst>
              </p:cNvPr>
              <p:cNvCxnSpPr>
                <a:cxnSpLocks/>
              </p:cNvCxnSpPr>
              <p:nvPr/>
            </p:nvCxnSpPr>
            <p:spPr>
              <a:xfrm flipH="1" flipV="1">
                <a:off x="1405072" y="10879562"/>
                <a:ext cx="33309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5" name="円弧 294">
              <a:extLst>
                <a:ext uri="{FF2B5EF4-FFF2-40B4-BE49-F238E27FC236}">
                  <a16:creationId xmlns:a16="http://schemas.microsoft.com/office/drawing/2014/main" id="{43008AE5-DDC8-C943-8D29-FD178D9A79FD}"/>
                </a:ext>
              </a:extLst>
            </p:cNvPr>
            <p:cNvSpPr/>
            <p:nvPr/>
          </p:nvSpPr>
          <p:spPr>
            <a:xfrm rot="14857203">
              <a:off x="1312780" y="7314565"/>
              <a:ext cx="690971" cy="693689"/>
            </a:xfrm>
            <a:prstGeom prst="arc">
              <a:avLst>
                <a:gd name="adj1" fmla="val 13760459"/>
                <a:gd name="adj2" fmla="val 16111651"/>
              </a:avLst>
            </a:prstGeom>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grpSp>
          <p:nvGrpSpPr>
            <p:cNvPr id="296" name="グループ化 295">
              <a:extLst>
                <a:ext uri="{FF2B5EF4-FFF2-40B4-BE49-F238E27FC236}">
                  <a16:creationId xmlns:a16="http://schemas.microsoft.com/office/drawing/2014/main" id="{1CE75D76-60C2-ED48-87B5-27EAEE53AB33}"/>
                </a:ext>
              </a:extLst>
            </p:cNvPr>
            <p:cNvGrpSpPr/>
            <p:nvPr/>
          </p:nvGrpSpPr>
          <p:grpSpPr>
            <a:xfrm>
              <a:off x="2378070" y="7313711"/>
              <a:ext cx="798409" cy="699630"/>
              <a:chOff x="1863479" y="8076090"/>
              <a:chExt cx="1016255" cy="890524"/>
            </a:xfrm>
          </p:grpSpPr>
          <p:cxnSp>
            <p:nvCxnSpPr>
              <p:cNvPr id="297" name="直線コネクタ 296">
                <a:extLst>
                  <a:ext uri="{FF2B5EF4-FFF2-40B4-BE49-F238E27FC236}">
                    <a16:creationId xmlns:a16="http://schemas.microsoft.com/office/drawing/2014/main" id="{E4D3C780-5C80-A341-8499-FB50A49232AC}"/>
                  </a:ext>
                </a:extLst>
              </p:cNvPr>
              <p:cNvCxnSpPr>
                <a:cxnSpLocks/>
              </p:cNvCxnSpPr>
              <p:nvPr/>
            </p:nvCxnSpPr>
            <p:spPr>
              <a:xfrm flipV="1">
                <a:off x="2010449" y="8610718"/>
                <a:ext cx="869285" cy="14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8" name="グループ化 297">
                <a:extLst>
                  <a:ext uri="{FF2B5EF4-FFF2-40B4-BE49-F238E27FC236}">
                    <a16:creationId xmlns:a16="http://schemas.microsoft.com/office/drawing/2014/main" id="{3AB30D9C-D927-8C44-8818-F2003D5F0E22}"/>
                  </a:ext>
                </a:extLst>
              </p:cNvPr>
              <p:cNvGrpSpPr>
                <a:grpSpLocks noChangeAspect="1"/>
              </p:cNvGrpSpPr>
              <p:nvPr/>
            </p:nvGrpSpPr>
            <p:grpSpPr>
              <a:xfrm rot="13510620">
                <a:off x="1994168" y="8010141"/>
                <a:ext cx="534056" cy="665953"/>
                <a:chOff x="4617764" y="4653445"/>
                <a:chExt cx="664008" cy="828000"/>
              </a:xfrm>
            </p:grpSpPr>
            <p:sp>
              <p:nvSpPr>
                <p:cNvPr id="304" name="円/楕円 303">
                  <a:extLst>
                    <a:ext uri="{FF2B5EF4-FFF2-40B4-BE49-F238E27FC236}">
                      <a16:creationId xmlns:a16="http://schemas.microsoft.com/office/drawing/2014/main" id="{8016636C-6B32-0042-A84E-332F19D32BFC}"/>
                    </a:ext>
                  </a:extLst>
                </p:cNvPr>
                <p:cNvSpPr/>
                <p:nvPr/>
              </p:nvSpPr>
              <p:spPr>
                <a:xfrm>
                  <a:off x="4617764" y="468576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305" name="図 304">
                  <a:extLst>
                    <a:ext uri="{FF2B5EF4-FFF2-40B4-BE49-F238E27FC236}">
                      <a16:creationId xmlns:a16="http://schemas.microsoft.com/office/drawing/2014/main" id="{80FBCD89-36E8-AB43-9016-DA0399BEEACB}"/>
                    </a:ext>
                  </a:extLst>
                </p:cNvPr>
                <p:cNvPicPr>
                  <a:picLocks noChangeAspect="1"/>
                </p:cNvPicPr>
                <p:nvPr/>
              </p:nvPicPr>
              <p:blipFill>
                <a:blip r:embed="rId24">
                  <a:alphaModFix amt="70000"/>
                </a:blip>
                <a:stretch>
                  <a:fillRect/>
                </a:stretch>
              </p:blipFill>
              <p:spPr>
                <a:xfrm rot="13531786">
                  <a:off x="4569501" y="4769173"/>
                  <a:ext cx="828000" cy="596543"/>
                </a:xfrm>
                <a:prstGeom prst="rect">
                  <a:avLst/>
                </a:prstGeom>
              </p:spPr>
            </p:pic>
          </p:grpSp>
          <p:grpSp>
            <p:nvGrpSpPr>
              <p:cNvPr id="299" name="グループ化 298">
                <a:extLst>
                  <a:ext uri="{FF2B5EF4-FFF2-40B4-BE49-F238E27FC236}">
                    <a16:creationId xmlns:a16="http://schemas.microsoft.com/office/drawing/2014/main" id="{37A3F1E5-C5F4-A84D-B4FE-728DC4BE65E0}"/>
                  </a:ext>
                </a:extLst>
              </p:cNvPr>
              <p:cNvGrpSpPr>
                <a:grpSpLocks noChangeAspect="1"/>
              </p:cNvGrpSpPr>
              <p:nvPr/>
            </p:nvGrpSpPr>
            <p:grpSpPr>
              <a:xfrm rot="8054593">
                <a:off x="2145930" y="8259182"/>
                <a:ext cx="534056" cy="665953"/>
                <a:chOff x="4617764" y="4653445"/>
                <a:chExt cx="664008" cy="828000"/>
              </a:xfrm>
            </p:grpSpPr>
            <p:sp>
              <p:nvSpPr>
                <p:cNvPr id="302" name="円/楕円 301">
                  <a:extLst>
                    <a:ext uri="{FF2B5EF4-FFF2-40B4-BE49-F238E27FC236}">
                      <a16:creationId xmlns:a16="http://schemas.microsoft.com/office/drawing/2014/main" id="{B8B5CE2A-319C-9940-BE3E-F00ACC7881C7}"/>
                    </a:ext>
                  </a:extLst>
                </p:cNvPr>
                <p:cNvSpPr/>
                <p:nvPr/>
              </p:nvSpPr>
              <p:spPr>
                <a:xfrm>
                  <a:off x="4617764" y="4685765"/>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pic>
              <p:nvPicPr>
                <p:cNvPr id="303" name="図 302">
                  <a:extLst>
                    <a:ext uri="{FF2B5EF4-FFF2-40B4-BE49-F238E27FC236}">
                      <a16:creationId xmlns:a16="http://schemas.microsoft.com/office/drawing/2014/main" id="{38FAEAFA-D8D1-3544-9AA7-A3AE43A018C8}"/>
                    </a:ext>
                  </a:extLst>
                </p:cNvPr>
                <p:cNvPicPr>
                  <a:picLocks noChangeAspect="1"/>
                </p:cNvPicPr>
                <p:nvPr/>
              </p:nvPicPr>
              <p:blipFill>
                <a:blip r:embed="rId24">
                  <a:alphaModFix/>
                </a:blip>
                <a:stretch>
                  <a:fillRect/>
                </a:stretch>
              </p:blipFill>
              <p:spPr>
                <a:xfrm rot="13531786">
                  <a:off x="4569501" y="4769173"/>
                  <a:ext cx="828000" cy="596543"/>
                </a:xfrm>
                <a:prstGeom prst="rect">
                  <a:avLst/>
                </a:prstGeom>
              </p:spPr>
            </p:pic>
          </p:grpSp>
          <p:sp>
            <p:nvSpPr>
              <p:cNvPr id="300" name="円弧 299">
                <a:extLst>
                  <a:ext uri="{FF2B5EF4-FFF2-40B4-BE49-F238E27FC236}">
                    <a16:creationId xmlns:a16="http://schemas.microsoft.com/office/drawing/2014/main" id="{3EB82FD6-AA87-8B48-8386-98F724EFDF60}"/>
                  </a:ext>
                </a:extLst>
              </p:cNvPr>
              <p:cNvSpPr/>
              <p:nvPr/>
            </p:nvSpPr>
            <p:spPr>
              <a:xfrm rot="16609401">
                <a:off x="1865209" y="8085381"/>
                <a:ext cx="879503" cy="882963"/>
              </a:xfrm>
              <a:prstGeom prst="arc">
                <a:avLst>
                  <a:gd name="adj1" fmla="val 13760459"/>
                  <a:gd name="adj2" fmla="val 16111651"/>
                </a:avLst>
              </a:prstGeom>
              <a:ln w="952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301" name="円/楕円 300">
                <a:extLst>
                  <a:ext uri="{FF2B5EF4-FFF2-40B4-BE49-F238E27FC236}">
                    <a16:creationId xmlns:a16="http://schemas.microsoft.com/office/drawing/2014/main" id="{D1005821-7A94-A743-970A-8B61CF0BF217}"/>
                  </a:ext>
                </a:extLst>
              </p:cNvPr>
              <p:cNvSpPr>
                <a:spLocks noChangeAspect="1"/>
              </p:cNvSpPr>
              <p:nvPr/>
            </p:nvSpPr>
            <p:spPr>
              <a:xfrm>
                <a:off x="2429995" y="8352701"/>
                <a:ext cx="70729" cy="707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grpSp>
        <p:sp>
          <p:nvSpPr>
            <p:cNvPr id="306" name="右矢印 305">
              <a:extLst>
                <a:ext uri="{FF2B5EF4-FFF2-40B4-BE49-F238E27FC236}">
                  <a16:creationId xmlns:a16="http://schemas.microsoft.com/office/drawing/2014/main" id="{2EA1710B-2EB0-2540-8D25-79EC7567C9A9}"/>
                </a:ext>
              </a:extLst>
            </p:cNvPr>
            <p:cNvSpPr/>
            <p:nvPr/>
          </p:nvSpPr>
          <p:spPr>
            <a:xfrm>
              <a:off x="2139253" y="7448219"/>
              <a:ext cx="212994" cy="216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307" name="テキスト ボックス 306">
              <a:extLst>
                <a:ext uri="{FF2B5EF4-FFF2-40B4-BE49-F238E27FC236}">
                  <a16:creationId xmlns:a16="http://schemas.microsoft.com/office/drawing/2014/main" id="{33999F0F-4F7B-8449-9ABB-60AF2455209D}"/>
                </a:ext>
              </a:extLst>
            </p:cNvPr>
            <p:cNvSpPr txBox="1"/>
            <p:nvPr/>
          </p:nvSpPr>
          <p:spPr>
            <a:xfrm>
              <a:off x="1737674" y="7976452"/>
              <a:ext cx="1188146" cy="21544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5.11 </a:t>
              </a:r>
              <a:r>
                <a:rPr lang="ja-JP" altLang="en-US" sz="800" dirty="0">
                  <a:solidFill>
                    <a:prstClr val="black"/>
                  </a:solidFill>
                  <a:latin typeface="HG丸ｺﾞｼｯｸM-PRO" panose="020F0600000000000000" pitchFamily="50" charset="-128"/>
                  <a:ea typeface="HG丸ｺﾞｼｯｸM-PRO" panose="020F0600000000000000" pitchFamily="50" charset="-128"/>
                </a:rPr>
                <a:t>走行体反転図</a:t>
              </a:r>
              <a:endParaRPr lang="ja-JP" altLang="en-US" sz="800" dirty="0">
                <a:solidFill>
                  <a:prstClr val="black"/>
                </a:solidFill>
              </a:endParaRPr>
            </a:p>
          </p:txBody>
        </p:sp>
        <p:sp>
          <p:nvSpPr>
            <p:cNvPr id="308" name="円/楕円 307">
              <a:extLst>
                <a:ext uri="{FF2B5EF4-FFF2-40B4-BE49-F238E27FC236}">
                  <a16:creationId xmlns:a16="http://schemas.microsoft.com/office/drawing/2014/main" id="{11F54019-14BF-2E4E-8FE1-A6A2864900A5}"/>
                </a:ext>
              </a:extLst>
            </p:cNvPr>
            <p:cNvSpPr/>
            <p:nvPr/>
          </p:nvSpPr>
          <p:spPr>
            <a:xfrm rot="18831873">
              <a:off x="1779184" y="7728047"/>
              <a:ext cx="113738" cy="113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09" name="円弧 308">
              <a:extLst>
                <a:ext uri="{FF2B5EF4-FFF2-40B4-BE49-F238E27FC236}">
                  <a16:creationId xmlns:a16="http://schemas.microsoft.com/office/drawing/2014/main" id="{CC69BD29-7A44-C540-BA08-430499FDDA15}"/>
                </a:ext>
              </a:extLst>
            </p:cNvPr>
            <p:cNvSpPr/>
            <p:nvPr/>
          </p:nvSpPr>
          <p:spPr>
            <a:xfrm rot="4523451">
              <a:off x="1443248" y="7203416"/>
              <a:ext cx="690971" cy="693689"/>
            </a:xfrm>
            <a:prstGeom prst="arc">
              <a:avLst>
                <a:gd name="adj1" fmla="val 13760459"/>
                <a:gd name="adj2" fmla="val 16111651"/>
              </a:avLst>
            </a:prstGeom>
            <a:ln w="952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pic>
          <p:nvPicPr>
            <p:cNvPr id="311" name="図 310">
              <a:extLst>
                <a:ext uri="{FF2B5EF4-FFF2-40B4-BE49-F238E27FC236}">
                  <a16:creationId xmlns:a16="http://schemas.microsoft.com/office/drawing/2014/main" id="{3762D598-F4E5-E44D-9467-C36CBCF87716}"/>
                </a:ext>
              </a:extLst>
            </p:cNvPr>
            <p:cNvPicPr>
              <a:picLocks noChangeAspect="1"/>
            </p:cNvPicPr>
            <p:nvPr/>
          </p:nvPicPr>
          <p:blipFill>
            <a:blip r:embed="rId24">
              <a:alphaModFix/>
            </a:blip>
            <a:stretch>
              <a:fillRect/>
            </a:stretch>
          </p:blipFill>
          <p:spPr>
            <a:xfrm rot="5400000">
              <a:off x="1576031" y="7335842"/>
              <a:ext cx="523198" cy="376944"/>
            </a:xfrm>
            <a:prstGeom prst="rect">
              <a:avLst/>
            </a:prstGeom>
          </p:spPr>
        </p:pic>
        <p:sp>
          <p:nvSpPr>
            <p:cNvPr id="312" name="円/楕円 311">
              <a:extLst>
                <a:ext uri="{FF2B5EF4-FFF2-40B4-BE49-F238E27FC236}">
                  <a16:creationId xmlns:a16="http://schemas.microsoft.com/office/drawing/2014/main" id="{6065B869-659A-9D40-A7B4-90A3F278E5F9}"/>
                </a:ext>
              </a:extLst>
            </p:cNvPr>
            <p:cNvSpPr>
              <a:spLocks noChangeAspect="1"/>
            </p:cNvSpPr>
            <p:nvPr/>
          </p:nvSpPr>
          <p:spPr>
            <a:xfrm>
              <a:off x="1639307" y="7571677"/>
              <a:ext cx="55567" cy="555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grpSp>
      <p:grpSp>
        <p:nvGrpSpPr>
          <p:cNvPr id="408" name="グループ化 407">
            <a:extLst>
              <a:ext uri="{FF2B5EF4-FFF2-40B4-BE49-F238E27FC236}">
                <a16:creationId xmlns:a16="http://schemas.microsoft.com/office/drawing/2014/main" id="{C4990078-840C-144D-8EBB-1744CEFAA236}"/>
              </a:ext>
            </a:extLst>
          </p:cNvPr>
          <p:cNvGrpSpPr/>
          <p:nvPr/>
        </p:nvGrpSpPr>
        <p:grpSpPr>
          <a:xfrm>
            <a:off x="6815892" y="2941784"/>
            <a:ext cx="1178828" cy="253916"/>
            <a:chOff x="4642808" y="1756174"/>
            <a:chExt cx="926024" cy="269710"/>
          </a:xfrm>
        </p:grpSpPr>
        <p:sp>
          <p:nvSpPr>
            <p:cNvPr id="409" name="正方形/長方形 408">
              <a:extLst>
                <a:ext uri="{FF2B5EF4-FFF2-40B4-BE49-F238E27FC236}">
                  <a16:creationId xmlns:a16="http://schemas.microsoft.com/office/drawing/2014/main" id="{DB1DE23B-2DAA-CB41-9AC2-E2F1C6738224}"/>
                </a:ext>
              </a:extLst>
            </p:cNvPr>
            <p:cNvSpPr/>
            <p:nvPr/>
          </p:nvSpPr>
          <p:spPr>
            <a:xfrm>
              <a:off x="4642808" y="1756174"/>
              <a:ext cx="926024" cy="269710"/>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410" name="角丸四角形 409">
              <a:extLst>
                <a:ext uri="{FF2B5EF4-FFF2-40B4-BE49-F238E27FC236}">
                  <a16:creationId xmlns:a16="http://schemas.microsoft.com/office/drawing/2014/main" id="{DEEF55E1-78C1-894E-A013-4F12BC6EFBFC}"/>
                </a:ext>
              </a:extLst>
            </p:cNvPr>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414" name="グループ化 413">
            <a:extLst>
              <a:ext uri="{FF2B5EF4-FFF2-40B4-BE49-F238E27FC236}">
                <a16:creationId xmlns:a16="http://schemas.microsoft.com/office/drawing/2014/main" id="{2B31FE05-3688-EA49-8BDC-E869CD819481}"/>
              </a:ext>
            </a:extLst>
          </p:cNvPr>
          <p:cNvGrpSpPr/>
          <p:nvPr/>
        </p:nvGrpSpPr>
        <p:grpSpPr>
          <a:xfrm>
            <a:off x="11068841" y="7775419"/>
            <a:ext cx="1178828" cy="253916"/>
            <a:chOff x="4642808" y="1756174"/>
            <a:chExt cx="926024" cy="269710"/>
          </a:xfrm>
        </p:grpSpPr>
        <p:sp>
          <p:nvSpPr>
            <p:cNvPr id="415" name="正方形/長方形 414">
              <a:extLst>
                <a:ext uri="{FF2B5EF4-FFF2-40B4-BE49-F238E27FC236}">
                  <a16:creationId xmlns:a16="http://schemas.microsoft.com/office/drawing/2014/main" id="{9BE642B7-D8C9-8A43-998C-1614FAECF0A4}"/>
                </a:ext>
              </a:extLst>
            </p:cNvPr>
            <p:cNvSpPr/>
            <p:nvPr/>
          </p:nvSpPr>
          <p:spPr>
            <a:xfrm>
              <a:off x="4642808" y="1756174"/>
              <a:ext cx="926024" cy="269710"/>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416" name="角丸四角形 415">
              <a:extLst>
                <a:ext uri="{FF2B5EF4-FFF2-40B4-BE49-F238E27FC236}">
                  <a16:creationId xmlns:a16="http://schemas.microsoft.com/office/drawing/2014/main" id="{8AB2C573-BF4F-F841-B7BA-39D73EE395D2}"/>
                </a:ext>
              </a:extLst>
            </p:cNvPr>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417" name="グループ化 416">
            <a:extLst>
              <a:ext uri="{FF2B5EF4-FFF2-40B4-BE49-F238E27FC236}">
                <a16:creationId xmlns:a16="http://schemas.microsoft.com/office/drawing/2014/main" id="{E94C7CD4-2FAF-BD40-BA56-E18D3852EB7A}"/>
              </a:ext>
            </a:extLst>
          </p:cNvPr>
          <p:cNvGrpSpPr/>
          <p:nvPr/>
        </p:nvGrpSpPr>
        <p:grpSpPr>
          <a:xfrm>
            <a:off x="6742532" y="886438"/>
            <a:ext cx="821161" cy="253916"/>
            <a:chOff x="4658266" y="1755600"/>
            <a:chExt cx="645060" cy="259205"/>
          </a:xfrm>
        </p:grpSpPr>
        <p:sp>
          <p:nvSpPr>
            <p:cNvPr id="419" name="正方形/長方形 418">
              <a:extLst>
                <a:ext uri="{FF2B5EF4-FFF2-40B4-BE49-F238E27FC236}">
                  <a16:creationId xmlns:a16="http://schemas.microsoft.com/office/drawing/2014/main" id="{64691CF7-DADB-A24C-8B82-93491B911DD4}"/>
                </a:ext>
              </a:extLst>
            </p:cNvPr>
            <p:cNvSpPr/>
            <p:nvPr/>
          </p:nvSpPr>
          <p:spPr>
            <a:xfrm>
              <a:off x="4658266" y="1755600"/>
              <a:ext cx="645060" cy="259205"/>
            </a:xfrm>
            <a:prstGeom prst="rect">
              <a:avLst/>
            </a:prstGeom>
          </p:spPr>
          <p:txBody>
            <a:bodyPr wrap="square">
              <a:spAutoFit/>
            </a:bodyPr>
            <a:lstStyle/>
            <a:p>
              <a:r>
                <a:rPr lang="en-US" altLang="ja-JP" sz="1050" b="1" dirty="0">
                  <a:solidFill>
                    <a:srgbClr val="00B0F0"/>
                  </a:solidFill>
                  <a:latin typeface="HG丸ｺﾞｼｯｸM-PRO" panose="020F0600000000000000" pitchFamily="50" charset="-128"/>
                  <a:ea typeface="HG丸ｺﾞｼｯｸM-PRO" panose="020F0600000000000000" pitchFamily="50" charset="-128"/>
                </a:rPr>
                <a:t>AI</a:t>
              </a:r>
            </a:p>
          </p:txBody>
        </p:sp>
        <p:sp>
          <p:nvSpPr>
            <p:cNvPr id="420" name="角丸四角形 419">
              <a:extLst>
                <a:ext uri="{FF2B5EF4-FFF2-40B4-BE49-F238E27FC236}">
                  <a16:creationId xmlns:a16="http://schemas.microsoft.com/office/drawing/2014/main" id="{C85576F4-4BBF-4648-88C9-978C4D0CA56D}"/>
                </a:ext>
              </a:extLst>
            </p:cNvPr>
            <p:cNvSpPr/>
            <p:nvPr/>
          </p:nvSpPr>
          <p:spPr>
            <a:xfrm>
              <a:off x="4680183" y="1800505"/>
              <a:ext cx="208478" cy="198868"/>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421" name="グループ化 420">
            <a:extLst>
              <a:ext uri="{FF2B5EF4-FFF2-40B4-BE49-F238E27FC236}">
                <a16:creationId xmlns:a16="http://schemas.microsoft.com/office/drawing/2014/main" id="{E39DE59E-493B-D449-B74C-56CD372BDC35}"/>
              </a:ext>
            </a:extLst>
          </p:cNvPr>
          <p:cNvGrpSpPr/>
          <p:nvPr/>
        </p:nvGrpSpPr>
        <p:grpSpPr>
          <a:xfrm>
            <a:off x="6034622" y="888775"/>
            <a:ext cx="1178828" cy="253916"/>
            <a:chOff x="4642808" y="1756174"/>
            <a:chExt cx="926024" cy="269710"/>
          </a:xfrm>
        </p:grpSpPr>
        <p:sp>
          <p:nvSpPr>
            <p:cNvPr id="422" name="正方形/長方形 421">
              <a:extLst>
                <a:ext uri="{FF2B5EF4-FFF2-40B4-BE49-F238E27FC236}">
                  <a16:creationId xmlns:a16="http://schemas.microsoft.com/office/drawing/2014/main" id="{3E014D1E-2C5D-0B48-83A2-15F3AEF90A4C}"/>
                </a:ext>
              </a:extLst>
            </p:cNvPr>
            <p:cNvSpPr/>
            <p:nvPr/>
          </p:nvSpPr>
          <p:spPr>
            <a:xfrm>
              <a:off x="4642808" y="1756174"/>
              <a:ext cx="926024" cy="269710"/>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423" name="角丸四角形 422">
              <a:extLst>
                <a:ext uri="{FF2B5EF4-FFF2-40B4-BE49-F238E27FC236}">
                  <a16:creationId xmlns:a16="http://schemas.microsoft.com/office/drawing/2014/main" id="{DE0CF13F-1F71-904B-BBC7-DBE38E056D6A}"/>
                </a:ext>
              </a:extLst>
            </p:cNvPr>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424" name="グループ化 423">
            <a:extLst>
              <a:ext uri="{FF2B5EF4-FFF2-40B4-BE49-F238E27FC236}">
                <a16:creationId xmlns:a16="http://schemas.microsoft.com/office/drawing/2014/main" id="{346376F1-2462-1F46-9636-BDE4EA9FD126}"/>
              </a:ext>
            </a:extLst>
          </p:cNvPr>
          <p:cNvGrpSpPr/>
          <p:nvPr/>
        </p:nvGrpSpPr>
        <p:grpSpPr>
          <a:xfrm>
            <a:off x="2290169" y="888775"/>
            <a:ext cx="821161" cy="253916"/>
            <a:chOff x="4658266" y="1755600"/>
            <a:chExt cx="645060" cy="259205"/>
          </a:xfrm>
        </p:grpSpPr>
        <p:sp>
          <p:nvSpPr>
            <p:cNvPr id="425" name="正方形/長方形 424">
              <a:extLst>
                <a:ext uri="{FF2B5EF4-FFF2-40B4-BE49-F238E27FC236}">
                  <a16:creationId xmlns:a16="http://schemas.microsoft.com/office/drawing/2014/main" id="{A13A07A7-1471-D14C-B0E3-1A6A780E5E46}"/>
                </a:ext>
              </a:extLst>
            </p:cNvPr>
            <p:cNvSpPr/>
            <p:nvPr/>
          </p:nvSpPr>
          <p:spPr>
            <a:xfrm>
              <a:off x="4658266" y="1755600"/>
              <a:ext cx="645060" cy="259205"/>
            </a:xfrm>
            <a:prstGeom prst="rect">
              <a:avLst/>
            </a:prstGeom>
          </p:spPr>
          <p:txBody>
            <a:bodyPr wrap="square">
              <a:spAutoFit/>
            </a:bodyPr>
            <a:lstStyle/>
            <a:p>
              <a:r>
                <a:rPr lang="en-US" altLang="ja-JP" sz="1050" b="1" dirty="0">
                  <a:solidFill>
                    <a:srgbClr val="00B0F0"/>
                  </a:solidFill>
                  <a:latin typeface="HG丸ｺﾞｼｯｸM-PRO" panose="020F0600000000000000" pitchFamily="50" charset="-128"/>
                  <a:ea typeface="HG丸ｺﾞｼｯｸM-PRO" panose="020F0600000000000000" pitchFamily="50" charset="-128"/>
                </a:rPr>
                <a:t>AI</a:t>
              </a:r>
            </a:p>
          </p:txBody>
        </p:sp>
        <p:sp>
          <p:nvSpPr>
            <p:cNvPr id="426" name="角丸四角形 425">
              <a:extLst>
                <a:ext uri="{FF2B5EF4-FFF2-40B4-BE49-F238E27FC236}">
                  <a16:creationId xmlns:a16="http://schemas.microsoft.com/office/drawing/2014/main" id="{3EEB30E8-2648-9E4F-81E8-E085D81197FA}"/>
                </a:ext>
              </a:extLst>
            </p:cNvPr>
            <p:cNvSpPr/>
            <p:nvPr/>
          </p:nvSpPr>
          <p:spPr>
            <a:xfrm>
              <a:off x="4680183" y="1800505"/>
              <a:ext cx="208478" cy="198868"/>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427" name="グループ化 426">
            <a:extLst>
              <a:ext uri="{FF2B5EF4-FFF2-40B4-BE49-F238E27FC236}">
                <a16:creationId xmlns:a16="http://schemas.microsoft.com/office/drawing/2014/main" id="{2BE397B6-4EEB-2F41-B7B8-5B9D03342B0E}"/>
              </a:ext>
            </a:extLst>
          </p:cNvPr>
          <p:cNvGrpSpPr/>
          <p:nvPr/>
        </p:nvGrpSpPr>
        <p:grpSpPr>
          <a:xfrm>
            <a:off x="1571099" y="898300"/>
            <a:ext cx="1178828" cy="253916"/>
            <a:chOff x="4642808" y="1756174"/>
            <a:chExt cx="926024" cy="269710"/>
          </a:xfrm>
        </p:grpSpPr>
        <p:sp>
          <p:nvSpPr>
            <p:cNvPr id="428" name="正方形/長方形 427">
              <a:extLst>
                <a:ext uri="{FF2B5EF4-FFF2-40B4-BE49-F238E27FC236}">
                  <a16:creationId xmlns:a16="http://schemas.microsoft.com/office/drawing/2014/main" id="{A06F4EC0-02A0-FB44-8D68-E297F3EEB5AF}"/>
                </a:ext>
              </a:extLst>
            </p:cNvPr>
            <p:cNvSpPr/>
            <p:nvPr/>
          </p:nvSpPr>
          <p:spPr>
            <a:xfrm>
              <a:off x="4642808" y="1756174"/>
              <a:ext cx="926024" cy="269710"/>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430" name="角丸四角形 429">
              <a:extLst>
                <a:ext uri="{FF2B5EF4-FFF2-40B4-BE49-F238E27FC236}">
                  <a16:creationId xmlns:a16="http://schemas.microsoft.com/office/drawing/2014/main" id="{5106D409-C567-534B-AD0D-22E15378F85D}"/>
                </a:ext>
              </a:extLst>
            </p:cNvPr>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313" name="正方形/長方形 312">
            <a:extLst>
              <a:ext uri="{FF2B5EF4-FFF2-40B4-BE49-F238E27FC236}">
                <a16:creationId xmlns:a16="http://schemas.microsoft.com/office/drawing/2014/main" id="{EE150A34-6926-418F-9222-0059B63D3492}"/>
              </a:ext>
            </a:extLst>
          </p:cNvPr>
          <p:cNvSpPr/>
          <p:nvPr/>
        </p:nvSpPr>
        <p:spPr>
          <a:xfrm>
            <a:off x="4841224" y="899279"/>
            <a:ext cx="4310424" cy="19680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316" name="正方形/長方形 315">
            <a:extLst>
              <a:ext uri="{FF2B5EF4-FFF2-40B4-BE49-F238E27FC236}">
                <a16:creationId xmlns:a16="http://schemas.microsoft.com/office/drawing/2014/main" id="{63D363D7-FE60-4324-A74A-CE2BE13FDC2C}"/>
              </a:ext>
            </a:extLst>
          </p:cNvPr>
          <p:cNvSpPr/>
          <p:nvPr/>
        </p:nvSpPr>
        <p:spPr>
          <a:xfrm>
            <a:off x="8874711" y="7770455"/>
            <a:ext cx="3859212" cy="122512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450" name="テキスト ボックス 379">
            <a:extLst>
              <a:ext uri="{FF2B5EF4-FFF2-40B4-BE49-F238E27FC236}">
                <a16:creationId xmlns:a16="http://schemas.microsoft.com/office/drawing/2014/main" id="{C1C247AD-DCA5-4EA1-97C9-E4B68516D6A4}"/>
              </a:ext>
            </a:extLst>
          </p:cNvPr>
          <p:cNvSpPr txBox="1"/>
          <p:nvPr/>
        </p:nvSpPr>
        <p:spPr>
          <a:xfrm>
            <a:off x="8883390" y="8626250"/>
            <a:ext cx="3695208" cy="3693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この数値は一番高い位から順に </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1,</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 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2,</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 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3,</a:t>
            </a:r>
            <a:r>
              <a:rPr lang="en-US" altLang="ja-JP" sz="900" dirty="0">
                <a:solidFill>
                  <a:srgbClr val="ED7D31">
                    <a:lumMod val="75000"/>
                  </a:srgbClr>
                </a:solidFill>
                <a:latin typeface="HG丸ｺﾞｼｯｸM-PRO" panose="020F0600000000000000" pitchFamily="50" charset="-128"/>
                <a:ea typeface="HG丸ｺﾞｼｯｸM-PRO" panose="020F0600000000000000" pitchFamily="50" charset="-128"/>
              </a:rPr>
              <a:t> B</a:t>
            </a:r>
            <a:r>
              <a:rPr lang="en-US" altLang="ja-JP" sz="900" baseline="-25000" dirty="0">
                <a:solidFill>
                  <a:srgbClr val="ED7D31">
                    <a:lumMod val="75000"/>
                  </a:srgbClr>
                </a:solidFill>
                <a:latin typeface="HG丸ｺﾞｼｯｸM-PRO" panose="020F0600000000000000" pitchFamily="50" charset="-128"/>
                <a:ea typeface="HG丸ｺﾞｼｯｸM-PRO" panose="020F0600000000000000" pitchFamily="50" charset="-128"/>
              </a:rPr>
              <a:t>4,</a:t>
            </a:r>
            <a:r>
              <a:rPr lang="en-US" altLang="ja-JP" sz="900" dirty="0">
                <a:solidFill>
                  <a:prstClr val="black"/>
                </a:solidFill>
                <a:latin typeface="HG丸ｺﾞｼｯｸM-PRO" panose="020F0600000000000000" pitchFamily="50" charset="-128"/>
                <a:ea typeface="HG丸ｺﾞｼｯｸM-PRO" panose="020F0600000000000000" pitchFamily="50" charset="-128"/>
              </a:rPr>
              <a:t> </a:t>
            </a:r>
            <a:r>
              <a:rPr lang="en-US" altLang="ja-JP" sz="900" dirty="0">
                <a:solidFill>
                  <a:srgbClr val="4472C4">
                    <a:lumMod val="75000"/>
                  </a:srgbClr>
                </a:solidFill>
                <a:latin typeface="HG丸ｺﾞｼｯｸM-PRO" panose="020F0600000000000000" pitchFamily="50" charset="-128"/>
                <a:ea typeface="HG丸ｺﾞｼｯｸM-PRO" panose="020F0600000000000000" pitchFamily="50" charset="-128"/>
              </a:rPr>
              <a:t>B</a:t>
            </a:r>
            <a:r>
              <a:rPr lang="en-US" altLang="ja-JP" sz="900" baseline="-25000" dirty="0">
                <a:solidFill>
                  <a:srgbClr val="4472C4">
                    <a:lumMod val="75000"/>
                  </a:srgbClr>
                </a:solidFill>
                <a:latin typeface="HG丸ｺﾞｼｯｸM-PRO" panose="020F0600000000000000" pitchFamily="50" charset="-128"/>
                <a:ea typeface="HG丸ｺﾞｼｯｸM-PRO" panose="020F0600000000000000" pitchFamily="50" charset="-128"/>
              </a:rPr>
              <a:t>P</a:t>
            </a:r>
            <a:r>
              <a:rPr lang="ja-JP" altLang="en-US" sz="900" dirty="0">
                <a:solidFill>
                  <a:prstClr val="black"/>
                </a:solidFill>
                <a:latin typeface="HG丸ｺﾞｼｯｸM-PRO" panose="020F0600000000000000" pitchFamily="50" charset="-128"/>
                <a:ea typeface="HG丸ｺﾞｼｯｸM-PRO" panose="020F0600000000000000" pitchFamily="50" charset="-128"/>
              </a:rPr>
              <a:t> に該当するので、ブロックの配置が特定できる。</a:t>
            </a:r>
          </a:p>
        </p:txBody>
      </p:sp>
      <p:sp>
        <p:nvSpPr>
          <p:cNvPr id="400" name="テキスト ボックス 399"/>
          <p:cNvSpPr txBox="1"/>
          <p:nvPr/>
        </p:nvSpPr>
        <p:spPr>
          <a:xfrm>
            <a:off x="11601924" y="6184304"/>
            <a:ext cx="1184940" cy="33855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走行体はブロック</a:t>
            </a:r>
            <a:r>
              <a:rPr lang="en-US" altLang="ja-JP" sz="800" dirty="0">
                <a:solidFill>
                  <a:prstClr val="black"/>
                </a:solidFill>
                <a:latin typeface="HG丸ｺﾞｼｯｸM-PRO" panose="020F0600000000000000" pitchFamily="50" charset="-128"/>
                <a:ea typeface="HG丸ｺﾞｼｯｸM-PRO" panose="020F0600000000000000" pitchFamily="50" charset="-128"/>
              </a:rPr>
              <a:t>B</a:t>
            </a:r>
            <a:r>
              <a:rPr lang="ja-JP" altLang="en-US" sz="800" dirty="0">
                <a:solidFill>
                  <a:prstClr val="black"/>
                </a:solidFill>
                <a:latin typeface="HG丸ｺﾞｼｯｸM-PRO" panose="020F0600000000000000" pitchFamily="50" charset="-128"/>
                <a:ea typeface="HG丸ｺﾞｼｯｸM-PRO" panose="020F0600000000000000" pitchFamily="50" charset="-128"/>
              </a:rPr>
              <a:t>に</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800" dirty="0">
                <a:solidFill>
                  <a:prstClr val="black"/>
                </a:solidFill>
                <a:latin typeface="HG丸ｺﾞｼｯｸM-PRO" panose="020F0600000000000000" pitchFamily="50" charset="-128"/>
                <a:ea typeface="HG丸ｺﾞｼｯｸM-PRO" panose="020F0600000000000000" pitchFamily="50" charset="-128"/>
              </a:rPr>
              <a:t>いると仮定</a:t>
            </a:r>
          </a:p>
        </p:txBody>
      </p:sp>
      <p:pic>
        <p:nvPicPr>
          <p:cNvPr id="434" name="図 433"/>
          <p:cNvPicPr>
            <a:picLocks noChangeAspect="1"/>
          </p:cNvPicPr>
          <p:nvPr/>
        </p:nvPicPr>
        <p:blipFill>
          <a:blip r:embed="rId25"/>
          <a:stretch>
            <a:fillRect/>
          </a:stretch>
        </p:blipFill>
        <p:spPr>
          <a:xfrm>
            <a:off x="9447058" y="1300657"/>
            <a:ext cx="1151407" cy="1108631"/>
          </a:xfrm>
          <a:prstGeom prst="rect">
            <a:avLst/>
          </a:prstGeom>
        </p:spPr>
      </p:pic>
      <p:pic>
        <p:nvPicPr>
          <p:cNvPr id="436" name="図 435"/>
          <p:cNvPicPr>
            <a:picLocks noChangeAspect="1"/>
          </p:cNvPicPr>
          <p:nvPr/>
        </p:nvPicPr>
        <p:blipFill>
          <a:blip r:embed="rId26"/>
          <a:stretch>
            <a:fillRect/>
          </a:stretch>
        </p:blipFill>
        <p:spPr>
          <a:xfrm>
            <a:off x="10632090" y="1516959"/>
            <a:ext cx="819710" cy="626110"/>
          </a:xfrm>
          <a:prstGeom prst="rect">
            <a:avLst/>
          </a:prstGeom>
        </p:spPr>
      </p:pic>
      <p:grpSp>
        <p:nvGrpSpPr>
          <p:cNvPr id="437" name="グループ化 436"/>
          <p:cNvGrpSpPr/>
          <p:nvPr/>
        </p:nvGrpSpPr>
        <p:grpSpPr>
          <a:xfrm>
            <a:off x="11406198" y="1371419"/>
            <a:ext cx="1249968" cy="429827"/>
            <a:chOff x="7099399" y="4409914"/>
            <a:chExt cx="3169382" cy="1154651"/>
          </a:xfrm>
        </p:grpSpPr>
        <p:sp>
          <p:nvSpPr>
            <p:cNvPr id="443" name="星 10 442">
              <a:extLst>
                <a:ext uri="{FF2B5EF4-FFF2-40B4-BE49-F238E27FC236}">
                  <a16:creationId xmlns:a16="http://schemas.microsoft.com/office/drawing/2014/main" id="{997888DB-0F89-0841-9682-F7B0F6E6D670}"/>
                </a:ext>
              </a:extLst>
            </p:cNvPr>
            <p:cNvSpPr/>
            <p:nvPr/>
          </p:nvSpPr>
          <p:spPr>
            <a:xfrm>
              <a:off x="7099399" y="4409914"/>
              <a:ext cx="3169382" cy="1154651"/>
            </a:xfrm>
            <a:prstGeom prst="star10">
              <a:avLst>
                <a:gd name="adj" fmla="val 38651"/>
                <a:gd name="hf" fmla="val 1051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latin typeface="HG丸ｺﾞｼｯｸM-PRO" panose="020F0600000000000000" pitchFamily="50" charset="-128"/>
                <a:ea typeface="HG丸ｺﾞｼｯｸM-PRO" panose="020F0600000000000000" pitchFamily="50" charset="-128"/>
              </a:endParaRPr>
            </a:p>
          </p:txBody>
        </p:sp>
        <p:sp>
          <p:nvSpPr>
            <p:cNvPr id="445" name="テキスト ボックス 444">
              <a:extLst>
                <a:ext uri="{FF2B5EF4-FFF2-40B4-BE49-F238E27FC236}">
                  <a16:creationId xmlns:a16="http://schemas.microsoft.com/office/drawing/2014/main" id="{A215D162-00A6-6448-8556-50BAFAE9A6C7}"/>
                </a:ext>
              </a:extLst>
            </p:cNvPr>
            <p:cNvSpPr txBox="1"/>
            <p:nvPr/>
          </p:nvSpPr>
          <p:spPr>
            <a:xfrm>
              <a:off x="7543915" y="4604685"/>
              <a:ext cx="2272449" cy="619580"/>
            </a:xfrm>
            <a:prstGeom prst="rect">
              <a:avLst/>
            </a:prstGeom>
            <a:noFill/>
          </p:spPr>
          <p:txBody>
            <a:bodyPr wrap="none" rtlCol="0">
              <a:spAutoFit/>
            </a:bodyPr>
            <a:lstStyle/>
            <a:p>
              <a:pPr algn="ctr"/>
              <a:r>
                <a:rPr lang="ja-JP" altLang="en-US" sz="700" dirty="0">
                  <a:solidFill>
                    <a:prstClr val="black"/>
                  </a:solidFill>
                  <a:latin typeface="HG丸ｺﾞｼｯｸM-PRO" panose="020F0600000000000000" pitchFamily="50" charset="-128"/>
                  <a:ea typeface="HG丸ｺﾞｼｯｸM-PRO" panose="020F0600000000000000" pitchFamily="50" charset="-128"/>
                </a:rPr>
                <a:t>ブロックの邪魔が無い</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pPr algn="ctr"/>
              <a:r>
                <a:rPr lang="ja-JP" altLang="en-US" sz="700" dirty="0">
                  <a:solidFill>
                    <a:prstClr val="black"/>
                  </a:solidFill>
                  <a:latin typeface="HG丸ｺﾞｼｯｸM-PRO" panose="020F0600000000000000" pitchFamily="50" charset="-128"/>
                  <a:ea typeface="HG丸ｺﾞｼｯｸM-PRO" panose="020F0600000000000000" pitchFamily="50" charset="-128"/>
                </a:rPr>
                <a:t>最短経路が特定</a:t>
              </a:r>
              <a:r>
                <a:rPr lang="en-US" altLang="ja-JP" sz="700" dirty="0">
                  <a:solidFill>
                    <a:prstClr val="black"/>
                  </a:solidFill>
                  <a:latin typeface="HG丸ｺﾞｼｯｸM-PRO" panose="020F0600000000000000" pitchFamily="50" charset="-128"/>
                  <a:ea typeface="HG丸ｺﾞｼｯｸM-PRO" panose="020F0600000000000000" pitchFamily="50" charset="-128"/>
                </a:rPr>
                <a:t>!!</a:t>
              </a:r>
              <a:endParaRPr lang="ja-JP" altLang="en-US" sz="700" dirty="0">
                <a:solidFill>
                  <a:prstClr val="black"/>
                </a:solidFill>
                <a:latin typeface="HG丸ｺﾞｼｯｸM-PRO" panose="020F0600000000000000" pitchFamily="50" charset="-128"/>
                <a:ea typeface="HG丸ｺﾞｼｯｸM-PRO" panose="020F0600000000000000" pitchFamily="50" charset="-128"/>
              </a:endParaRPr>
            </a:p>
          </p:txBody>
        </p:sp>
      </p:grpSp>
      <p:sp>
        <p:nvSpPr>
          <p:cNvPr id="447" name="テキスト ボックス 446"/>
          <p:cNvSpPr txBox="1"/>
          <p:nvPr/>
        </p:nvSpPr>
        <p:spPr>
          <a:xfrm>
            <a:off x="10522945" y="2179135"/>
            <a:ext cx="1213794" cy="21544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5.3 </a:t>
            </a:r>
            <a:r>
              <a:rPr lang="ja-JP" altLang="en-US" sz="800" dirty="0">
                <a:solidFill>
                  <a:prstClr val="black"/>
                </a:solidFill>
                <a:latin typeface="HG丸ｺﾞｼｯｸM-PRO" panose="020F0600000000000000" pitchFamily="50" charset="-128"/>
                <a:ea typeface="HG丸ｺﾞｼｯｸM-PRO" panose="020F0600000000000000" pitchFamily="50" charset="-128"/>
              </a:rPr>
              <a:t>ダイクストラ法</a:t>
            </a:r>
          </a:p>
        </p:txBody>
      </p:sp>
      <p:sp>
        <p:nvSpPr>
          <p:cNvPr id="449" name="テキスト ボックス 448"/>
          <p:cNvSpPr txBox="1"/>
          <p:nvPr/>
        </p:nvSpPr>
        <p:spPr>
          <a:xfrm>
            <a:off x="9247134" y="1060018"/>
            <a:ext cx="3298180" cy="2308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ダイクストラ法の動作について以下に示す。</a:t>
            </a:r>
            <a:endParaRPr lang="en-US" altLang="ja-JP" sz="900" dirty="0">
              <a:solidFill>
                <a:prstClr val="black"/>
              </a:solidFill>
              <a:latin typeface="HG丸ｺﾞｼｯｸM-PRO" panose="020F0600000000000000" pitchFamily="50" charset="-128"/>
              <a:ea typeface="HG丸ｺﾞｼｯｸM-PRO" panose="020F0600000000000000" pitchFamily="50" charset="-128"/>
            </a:endParaRPr>
          </a:p>
        </p:txBody>
      </p:sp>
      <p:sp>
        <p:nvSpPr>
          <p:cNvPr id="451" name="テキスト ボックス 450">
            <a:extLst>
              <a:ext uri="{FF2B5EF4-FFF2-40B4-BE49-F238E27FC236}">
                <a16:creationId xmlns:a16="http://schemas.microsoft.com/office/drawing/2014/main" id="{B6FE0D3C-BE76-0C44-AA82-020CAC866AA3}"/>
              </a:ext>
            </a:extLst>
          </p:cNvPr>
          <p:cNvSpPr txBox="1"/>
          <p:nvPr/>
        </p:nvSpPr>
        <p:spPr>
          <a:xfrm>
            <a:off x="9294759" y="2351273"/>
            <a:ext cx="3283637" cy="523220"/>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ja-JP" altLang="en-US" sz="700" dirty="0">
                <a:solidFill>
                  <a:prstClr val="black"/>
                </a:solidFill>
                <a:latin typeface="HG丸ｺﾞｼｯｸM-PRO" panose="020F0600000000000000" pitchFamily="50" charset="-128"/>
                <a:ea typeface="HG丸ｺﾞｼｯｸM-PRO" panose="020F0600000000000000" pitchFamily="50" charset="-128"/>
              </a:rPr>
              <a:t>・ブロック置場間の経路に重みをかける</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700" dirty="0">
                <a:solidFill>
                  <a:prstClr val="black"/>
                </a:solidFill>
                <a:latin typeface="HG丸ｺﾞｼｯｸM-PRO" panose="020F0600000000000000" pitchFamily="50" charset="-128"/>
                <a:ea typeface="HG丸ｺﾞｼｯｸM-PRO" panose="020F0600000000000000" pitchFamily="50" charset="-128"/>
              </a:rPr>
              <a:t>・ブロックが配置された場所から伸びる経路は重みをかける</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700" dirty="0">
                <a:solidFill>
                  <a:prstClr val="black"/>
                </a:solidFill>
                <a:latin typeface="HG丸ｺﾞｼｯｸM-PRO" panose="020F0600000000000000" pitchFamily="50" charset="-128"/>
                <a:ea typeface="HG丸ｺﾞｼｯｸM-PRO" panose="020F0600000000000000" pitchFamily="50" charset="-128"/>
              </a:rPr>
              <a:t>・現在地から目標地点までのルートごとに経路の重みを合計</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700" dirty="0">
                <a:solidFill>
                  <a:prstClr val="black"/>
                </a:solidFill>
                <a:latin typeface="HG丸ｺﾞｼｯｸM-PRO" panose="020F0600000000000000" pitchFamily="50" charset="-128"/>
                <a:ea typeface="HG丸ｺﾞｼｯｸM-PRO" panose="020F0600000000000000" pitchFamily="50" charset="-128"/>
              </a:rPr>
              <a:t>・合計の重みが最軽量のルートが他のブロックに邪魔されない最短ルート</a:t>
            </a:r>
            <a:endParaRPr lang="en-US" altLang="ja-JP" sz="700" dirty="0">
              <a:solidFill>
                <a:prstClr val="black"/>
              </a:solidFill>
              <a:latin typeface="HG丸ｺﾞｼｯｸM-PRO" panose="020F0600000000000000" pitchFamily="50" charset="-128"/>
              <a:ea typeface="HG丸ｺﾞｼｯｸM-PRO" panose="020F0600000000000000" pitchFamily="50" charset="-128"/>
            </a:endParaRPr>
          </a:p>
        </p:txBody>
      </p:sp>
      <p:pic>
        <p:nvPicPr>
          <p:cNvPr id="460" name="図 459">
            <a:extLst>
              <a:ext uri="{FF2B5EF4-FFF2-40B4-BE49-F238E27FC236}">
                <a16:creationId xmlns:a16="http://schemas.microsoft.com/office/drawing/2014/main" id="{C1DAF10F-09E6-45DF-B0E2-520FF6857048}"/>
              </a:ext>
            </a:extLst>
          </p:cNvPr>
          <p:cNvPicPr>
            <a:picLocks noChangeAspect="1"/>
          </p:cNvPicPr>
          <p:nvPr/>
        </p:nvPicPr>
        <p:blipFill>
          <a:blip r:embed="rId27"/>
          <a:stretch>
            <a:fillRect/>
          </a:stretch>
        </p:blipFill>
        <p:spPr>
          <a:xfrm>
            <a:off x="10882598" y="6095252"/>
            <a:ext cx="1526305" cy="1658023"/>
          </a:xfrm>
          <a:prstGeom prst="rect">
            <a:avLst/>
          </a:prstGeom>
        </p:spPr>
      </p:pic>
      <p:grpSp>
        <p:nvGrpSpPr>
          <p:cNvPr id="461" name="グループ化 460">
            <a:extLst>
              <a:ext uri="{FF2B5EF4-FFF2-40B4-BE49-F238E27FC236}">
                <a16:creationId xmlns:a16="http://schemas.microsoft.com/office/drawing/2014/main" id="{34E11D12-9515-E94C-94CB-0B461DA7F92D}"/>
              </a:ext>
            </a:extLst>
          </p:cNvPr>
          <p:cNvGrpSpPr/>
          <p:nvPr/>
        </p:nvGrpSpPr>
        <p:grpSpPr>
          <a:xfrm>
            <a:off x="2600582" y="908080"/>
            <a:ext cx="821161" cy="253916"/>
            <a:chOff x="4658266" y="1779843"/>
            <a:chExt cx="645060" cy="229909"/>
          </a:xfrm>
        </p:grpSpPr>
        <p:sp>
          <p:nvSpPr>
            <p:cNvPr id="462" name="正方形/長方形 461">
              <a:extLst>
                <a:ext uri="{FF2B5EF4-FFF2-40B4-BE49-F238E27FC236}">
                  <a16:creationId xmlns:a16="http://schemas.microsoft.com/office/drawing/2014/main" id="{111D44AE-1063-3245-8DCF-4F60511A5444}"/>
                </a:ext>
              </a:extLst>
            </p:cNvPr>
            <p:cNvSpPr/>
            <p:nvPr/>
          </p:nvSpPr>
          <p:spPr>
            <a:xfrm>
              <a:off x="4658266" y="1779843"/>
              <a:ext cx="645060" cy="229909"/>
            </a:xfrm>
            <a:prstGeom prst="rect">
              <a:avLst/>
            </a:prstGeom>
          </p:spPr>
          <p:txBody>
            <a:bodyPr wrap="square">
              <a:spAutoFit/>
            </a:bodyPr>
            <a:lstStyle/>
            <a:p>
              <a:r>
                <a:rPr lang="ja-JP" altLang="en-US" sz="1050" b="1" dirty="0">
                  <a:solidFill>
                    <a:srgbClr val="00B0F0"/>
                  </a:solidFill>
                  <a:latin typeface="HG丸ｺﾞｼｯｸM-PRO" panose="020F0600000000000000" pitchFamily="50" charset="-128"/>
                  <a:ea typeface="HG丸ｺﾞｼｯｸM-PRO" panose="020F0600000000000000" pitchFamily="50" charset="-128"/>
                </a:rPr>
                <a:t>走行</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463" name="角丸四角形 462">
              <a:extLst>
                <a:ext uri="{FF2B5EF4-FFF2-40B4-BE49-F238E27FC236}">
                  <a16:creationId xmlns:a16="http://schemas.microsoft.com/office/drawing/2014/main" id="{DFBC2869-0E6F-5C40-B5C7-6E3CA042D818}"/>
                </a:ext>
              </a:extLst>
            </p:cNvPr>
            <p:cNvSpPr/>
            <p:nvPr/>
          </p:nvSpPr>
          <p:spPr>
            <a:xfrm>
              <a:off x="4689634" y="1811400"/>
              <a:ext cx="288694" cy="15664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469" name="正方形/長方形 468"/>
          <p:cNvSpPr/>
          <p:nvPr/>
        </p:nvSpPr>
        <p:spPr>
          <a:xfrm>
            <a:off x="8876684" y="5773224"/>
            <a:ext cx="3856738" cy="195643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471" name="正方形/長方形 470">
            <a:extLst>
              <a:ext uri="{FF2B5EF4-FFF2-40B4-BE49-F238E27FC236}">
                <a16:creationId xmlns:a16="http://schemas.microsoft.com/office/drawing/2014/main" id="{DA43532F-C2D5-E34C-AFE8-A283E35F1D8B}"/>
              </a:ext>
            </a:extLst>
          </p:cNvPr>
          <p:cNvSpPr/>
          <p:nvPr/>
        </p:nvSpPr>
        <p:spPr>
          <a:xfrm>
            <a:off x="8881005" y="5764215"/>
            <a:ext cx="1319385" cy="190389"/>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5.8 SWAP</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制御</a:t>
            </a:r>
          </a:p>
        </p:txBody>
      </p:sp>
      <p:sp>
        <p:nvSpPr>
          <p:cNvPr id="509" name="正方形/長方形 508">
            <a:extLst>
              <a:ext uri="{FF2B5EF4-FFF2-40B4-BE49-F238E27FC236}">
                <a16:creationId xmlns:a16="http://schemas.microsoft.com/office/drawing/2014/main" id="{21D64CE7-E49D-3D44-903B-4139BDEB1CF6}"/>
              </a:ext>
            </a:extLst>
          </p:cNvPr>
          <p:cNvSpPr/>
          <p:nvPr/>
        </p:nvSpPr>
        <p:spPr>
          <a:xfrm>
            <a:off x="1736134" y="2939928"/>
            <a:ext cx="821161" cy="253916"/>
          </a:xfrm>
          <a:prstGeom prst="rect">
            <a:avLst/>
          </a:prstGeom>
        </p:spPr>
        <p:txBody>
          <a:bodyPr wrap="square">
            <a:spAutoFit/>
          </a:bodyPr>
          <a:lstStyle/>
          <a:p>
            <a:r>
              <a:rPr lang="en-US" altLang="ja-JP" sz="1050" b="1" dirty="0">
                <a:solidFill>
                  <a:srgbClr val="00B0F0"/>
                </a:solidFill>
                <a:latin typeface="HG丸ｺﾞｼｯｸM-PRO" panose="020F0600000000000000" pitchFamily="50" charset="-128"/>
                <a:ea typeface="HG丸ｺﾞｼｯｸM-PRO" panose="020F0600000000000000" pitchFamily="50" charset="-128"/>
              </a:rPr>
              <a:t>AI</a:t>
            </a:r>
          </a:p>
        </p:txBody>
      </p:sp>
      <p:sp>
        <p:nvSpPr>
          <p:cNvPr id="563" name="テキスト ボックス 9">
            <a:extLst>
              <a:ext uri="{FF2B5EF4-FFF2-40B4-BE49-F238E27FC236}">
                <a16:creationId xmlns:a16="http://schemas.microsoft.com/office/drawing/2014/main" id="{223FE45D-15CA-485D-A02A-B5792A1E1DBC}"/>
              </a:ext>
            </a:extLst>
          </p:cNvPr>
          <p:cNvSpPr txBox="1"/>
          <p:nvPr/>
        </p:nvSpPr>
        <p:spPr>
          <a:xfrm>
            <a:off x="5071851" y="6038499"/>
            <a:ext cx="3825286" cy="403196"/>
          </a:xfrm>
          <a:prstGeom prst="rect">
            <a:avLst/>
          </a:prstGeom>
          <a:noFill/>
          <a:ln w="19050"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実際の走行により得られたデータからコースに応じた制御</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a:p>
            <a:r>
              <a:rPr lang="ja-JP" altLang="en-US" sz="1050" dirty="0">
                <a:solidFill>
                  <a:prstClr val="black"/>
                </a:solidFill>
                <a:latin typeface="HG丸ｺﾞｼｯｸM-PRO" panose="020F0600000000000000" pitchFamily="50" charset="-128"/>
                <a:ea typeface="HG丸ｺﾞｼｯｸM-PRO" panose="020F0600000000000000" pitchFamily="50" charset="-128"/>
              </a:rPr>
              <a:t>切り替えタイミングを解析し走行のパラメータを決定する。</a:t>
            </a:r>
          </a:p>
        </p:txBody>
      </p:sp>
      <p:sp>
        <p:nvSpPr>
          <p:cNvPr id="587" name="正方形/長方形 187">
            <a:extLst>
              <a:ext uri="{FF2B5EF4-FFF2-40B4-BE49-F238E27FC236}">
                <a16:creationId xmlns:a16="http://schemas.microsoft.com/office/drawing/2014/main" id="{910B7E9F-7FDD-414F-A42D-635F65A7EC8C}"/>
              </a:ext>
            </a:extLst>
          </p:cNvPr>
          <p:cNvSpPr/>
          <p:nvPr/>
        </p:nvSpPr>
        <p:spPr>
          <a:xfrm>
            <a:off x="5072340" y="5812837"/>
            <a:ext cx="3736449" cy="31867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88" name="正方形/長方形 587">
            <a:extLst>
              <a:ext uri="{FF2B5EF4-FFF2-40B4-BE49-F238E27FC236}">
                <a16:creationId xmlns:a16="http://schemas.microsoft.com/office/drawing/2014/main" id="{E2677FC7-2296-3244-9675-1C5227857728}"/>
              </a:ext>
            </a:extLst>
          </p:cNvPr>
          <p:cNvSpPr/>
          <p:nvPr/>
        </p:nvSpPr>
        <p:spPr>
          <a:xfrm>
            <a:off x="5083628" y="5814886"/>
            <a:ext cx="2654407" cy="222418"/>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5.6 </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プレ走行によるパラメータ決定</a:t>
            </a:r>
            <a:r>
              <a:rPr lang="en-US" altLang="ja-JP" sz="1200" b="1" dirty="0">
                <a:solidFill>
                  <a:prstClr val="white"/>
                </a:solidFill>
                <a:latin typeface="HG丸ｺﾞｼｯｸM-PRO" panose="020F0600000000000000" pitchFamily="50" charset="-128"/>
                <a:ea typeface="HG丸ｺﾞｼｯｸM-PRO" panose="020F0600000000000000" pitchFamily="50" charset="-128"/>
              </a:rPr>
              <a:t> </a:t>
            </a:r>
            <a:endParaRPr lang="ja-JP" altLang="en-US" sz="1200" b="1" dirty="0">
              <a:solidFill>
                <a:prstClr val="white"/>
              </a:solidFill>
              <a:latin typeface="HG丸ｺﾞｼｯｸM-PRO" panose="020F0600000000000000" pitchFamily="50" charset="-128"/>
              <a:ea typeface="HG丸ｺﾞｼｯｸM-PRO" panose="020F0600000000000000" pitchFamily="50" charset="-128"/>
            </a:endParaRPr>
          </a:p>
        </p:txBody>
      </p:sp>
      <p:grpSp>
        <p:nvGrpSpPr>
          <p:cNvPr id="65" name="グループ化 64"/>
          <p:cNvGrpSpPr>
            <a:grpSpLocks noChangeAspect="1"/>
          </p:cNvGrpSpPr>
          <p:nvPr/>
        </p:nvGrpSpPr>
        <p:grpSpPr>
          <a:xfrm>
            <a:off x="6031873" y="6436279"/>
            <a:ext cx="2684334" cy="1192620"/>
            <a:chOff x="13105885" y="4881260"/>
            <a:chExt cx="7276266" cy="3232785"/>
          </a:xfrm>
        </p:grpSpPr>
        <p:pic>
          <p:nvPicPr>
            <p:cNvPr id="589" name="図 588">
              <a:extLst>
                <a:ext uri="{FF2B5EF4-FFF2-40B4-BE49-F238E27FC236}">
                  <a16:creationId xmlns:a16="http://schemas.microsoft.com/office/drawing/2014/main" id="{401B8113-1DC9-4D3A-8166-28733712DA83}"/>
                </a:ext>
              </a:extLst>
            </p:cNvPr>
            <p:cNvPicPr>
              <a:picLocks noChangeAspect="1"/>
            </p:cNvPicPr>
            <p:nvPr/>
          </p:nvPicPr>
          <p:blipFill rotWithShape="1">
            <a:blip r:embed="rId28"/>
            <a:srcRect l="5283" t="23134" r="12586" b="5360"/>
            <a:stretch/>
          </p:blipFill>
          <p:spPr>
            <a:xfrm>
              <a:off x="13105885" y="4881260"/>
              <a:ext cx="6732271" cy="3232785"/>
            </a:xfrm>
            <a:prstGeom prst="rect">
              <a:avLst/>
            </a:prstGeom>
            <a:ln w="28575">
              <a:solidFill>
                <a:schemeClr val="tx1"/>
              </a:solidFill>
            </a:ln>
          </p:spPr>
        </p:pic>
        <p:cxnSp>
          <p:nvCxnSpPr>
            <p:cNvPr id="590" name="直線矢印コネクタ 589">
              <a:extLst>
                <a:ext uri="{FF2B5EF4-FFF2-40B4-BE49-F238E27FC236}">
                  <a16:creationId xmlns:a16="http://schemas.microsoft.com/office/drawing/2014/main" id="{5F2CD466-210B-4238-B32A-31D50C6EA993}"/>
                </a:ext>
              </a:extLst>
            </p:cNvPr>
            <p:cNvCxnSpPr/>
            <p:nvPr/>
          </p:nvCxnSpPr>
          <p:spPr>
            <a:xfrm>
              <a:off x="14690002" y="5295479"/>
              <a:ext cx="4205816" cy="846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1" name="直線コネクタ 590">
              <a:extLst>
                <a:ext uri="{FF2B5EF4-FFF2-40B4-BE49-F238E27FC236}">
                  <a16:creationId xmlns:a16="http://schemas.microsoft.com/office/drawing/2014/main" id="{240176F9-B264-4316-976A-9D33444D4F62}"/>
                </a:ext>
              </a:extLst>
            </p:cNvPr>
            <p:cNvCxnSpPr/>
            <p:nvPr/>
          </p:nvCxnSpPr>
          <p:spPr>
            <a:xfrm>
              <a:off x="14656133" y="4923595"/>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2" name="直線コネクタ 591">
              <a:extLst>
                <a:ext uri="{FF2B5EF4-FFF2-40B4-BE49-F238E27FC236}">
                  <a16:creationId xmlns:a16="http://schemas.microsoft.com/office/drawing/2014/main" id="{18568555-E8C3-4810-A34D-4B94E5E24501}"/>
                </a:ext>
              </a:extLst>
            </p:cNvPr>
            <p:cNvCxnSpPr/>
            <p:nvPr/>
          </p:nvCxnSpPr>
          <p:spPr>
            <a:xfrm>
              <a:off x="14622267" y="7187370"/>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3" name="直線コネクタ 592">
              <a:extLst>
                <a:ext uri="{FF2B5EF4-FFF2-40B4-BE49-F238E27FC236}">
                  <a16:creationId xmlns:a16="http://schemas.microsoft.com/office/drawing/2014/main" id="{E5189F00-BADB-4E5A-BE66-108159BF5479}"/>
                </a:ext>
              </a:extLst>
            </p:cNvPr>
            <p:cNvCxnSpPr/>
            <p:nvPr/>
          </p:nvCxnSpPr>
          <p:spPr>
            <a:xfrm>
              <a:off x="15686950" y="7197953"/>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4" name="直線コネクタ 593">
              <a:extLst>
                <a:ext uri="{FF2B5EF4-FFF2-40B4-BE49-F238E27FC236}">
                  <a16:creationId xmlns:a16="http://schemas.microsoft.com/office/drawing/2014/main" id="{79546A0D-0651-42F7-BA0F-3BF81D10B8F7}"/>
                </a:ext>
              </a:extLst>
            </p:cNvPr>
            <p:cNvCxnSpPr/>
            <p:nvPr/>
          </p:nvCxnSpPr>
          <p:spPr>
            <a:xfrm>
              <a:off x="17075484" y="5781903"/>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5" name="直線コネクタ 594">
              <a:extLst>
                <a:ext uri="{FF2B5EF4-FFF2-40B4-BE49-F238E27FC236}">
                  <a16:creationId xmlns:a16="http://schemas.microsoft.com/office/drawing/2014/main" id="{832A6FF6-9C62-4205-A6BA-2B66582CB5AF}"/>
                </a:ext>
              </a:extLst>
            </p:cNvPr>
            <p:cNvCxnSpPr/>
            <p:nvPr/>
          </p:nvCxnSpPr>
          <p:spPr>
            <a:xfrm>
              <a:off x="18709550" y="5739570"/>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6" name="直線コネクタ 595">
              <a:extLst>
                <a:ext uri="{FF2B5EF4-FFF2-40B4-BE49-F238E27FC236}">
                  <a16:creationId xmlns:a16="http://schemas.microsoft.com/office/drawing/2014/main" id="{C2DB0935-F7F4-47D4-9A50-28316CB001E3}"/>
                </a:ext>
              </a:extLst>
            </p:cNvPr>
            <p:cNvCxnSpPr/>
            <p:nvPr/>
          </p:nvCxnSpPr>
          <p:spPr>
            <a:xfrm>
              <a:off x="18904283" y="4948995"/>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7" name="直線矢印コネクタ 596">
              <a:extLst>
                <a:ext uri="{FF2B5EF4-FFF2-40B4-BE49-F238E27FC236}">
                  <a16:creationId xmlns:a16="http://schemas.microsoft.com/office/drawing/2014/main" id="{7F8AAFC6-F215-4F30-B623-82A6ECFB8F5D}"/>
                </a:ext>
              </a:extLst>
            </p:cNvPr>
            <p:cNvCxnSpPr/>
            <p:nvPr/>
          </p:nvCxnSpPr>
          <p:spPr>
            <a:xfrm flipV="1">
              <a:off x="17109351" y="5893027"/>
              <a:ext cx="1557865" cy="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8" name="直線矢印コネクタ 597">
              <a:extLst>
                <a:ext uri="{FF2B5EF4-FFF2-40B4-BE49-F238E27FC236}">
                  <a16:creationId xmlns:a16="http://schemas.microsoft.com/office/drawing/2014/main" id="{6CD82175-0768-4206-88AD-841C64FED33D}"/>
                </a:ext>
              </a:extLst>
            </p:cNvPr>
            <p:cNvCxnSpPr/>
            <p:nvPr/>
          </p:nvCxnSpPr>
          <p:spPr>
            <a:xfrm>
              <a:off x="13242200" y="7747227"/>
              <a:ext cx="5441950" cy="1"/>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9" name="直線コネクタ 598">
              <a:extLst>
                <a:ext uri="{FF2B5EF4-FFF2-40B4-BE49-F238E27FC236}">
                  <a16:creationId xmlns:a16="http://schemas.microsoft.com/office/drawing/2014/main" id="{C93C7E1D-EEA8-426D-8E34-04EFAC0CD0AF}"/>
                </a:ext>
              </a:extLst>
            </p:cNvPr>
            <p:cNvCxnSpPr/>
            <p:nvPr/>
          </p:nvCxnSpPr>
          <p:spPr>
            <a:xfrm>
              <a:off x="13225267" y="7381045"/>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0" name="直線矢印コネクタ 599">
              <a:extLst>
                <a:ext uri="{FF2B5EF4-FFF2-40B4-BE49-F238E27FC236}">
                  <a16:creationId xmlns:a16="http://schemas.microsoft.com/office/drawing/2014/main" id="{678BD940-2B23-4DB3-9314-C898BF71C315}"/>
                </a:ext>
              </a:extLst>
            </p:cNvPr>
            <p:cNvCxnSpPr/>
            <p:nvPr/>
          </p:nvCxnSpPr>
          <p:spPr>
            <a:xfrm>
              <a:off x="14628617" y="7438197"/>
              <a:ext cx="1047749" cy="8463"/>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4" name="直線コネクタ 603">
              <a:extLst>
                <a:ext uri="{FF2B5EF4-FFF2-40B4-BE49-F238E27FC236}">
                  <a16:creationId xmlns:a16="http://schemas.microsoft.com/office/drawing/2014/main" id="{CF281EEE-7876-41F7-95E2-3224B4FEFFE6}"/>
                </a:ext>
              </a:extLst>
            </p:cNvPr>
            <p:cNvCxnSpPr/>
            <p:nvPr/>
          </p:nvCxnSpPr>
          <p:spPr>
            <a:xfrm flipH="1">
              <a:off x="16034084" y="6742868"/>
              <a:ext cx="651932" cy="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05" name="円弧 604">
              <a:extLst>
                <a:ext uri="{FF2B5EF4-FFF2-40B4-BE49-F238E27FC236}">
                  <a16:creationId xmlns:a16="http://schemas.microsoft.com/office/drawing/2014/main" id="{B151FDD7-16C0-4A81-AB04-1291FA9C38F9}"/>
                </a:ext>
              </a:extLst>
            </p:cNvPr>
            <p:cNvSpPr/>
            <p:nvPr/>
          </p:nvSpPr>
          <p:spPr>
            <a:xfrm flipH="1">
              <a:off x="17422616" y="5859160"/>
              <a:ext cx="2108199" cy="1947333"/>
            </a:xfrm>
            <a:prstGeom prst="arc">
              <a:avLst>
                <a:gd name="adj1" fmla="val 6423314"/>
                <a:gd name="adj2" fmla="val 15250705"/>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06" name="円弧 605">
              <a:extLst>
                <a:ext uri="{FF2B5EF4-FFF2-40B4-BE49-F238E27FC236}">
                  <a16:creationId xmlns:a16="http://schemas.microsoft.com/office/drawing/2014/main" id="{93910755-68E1-48D0-B9D3-1C4B42BB4BD6}"/>
                </a:ext>
              </a:extLst>
            </p:cNvPr>
            <p:cNvSpPr/>
            <p:nvPr/>
          </p:nvSpPr>
          <p:spPr>
            <a:xfrm>
              <a:off x="15168367" y="6243335"/>
              <a:ext cx="1047750" cy="1194859"/>
            </a:xfrm>
            <a:prstGeom prst="arc">
              <a:avLst>
                <a:gd name="adj1" fmla="val 21236717"/>
                <a:gd name="adj2" fmla="val 5331052"/>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07" name="円弧 606">
              <a:extLst>
                <a:ext uri="{FF2B5EF4-FFF2-40B4-BE49-F238E27FC236}">
                  <a16:creationId xmlns:a16="http://schemas.microsoft.com/office/drawing/2014/main" id="{4FF91A94-B206-47AA-BBF9-000BE930FF07}"/>
                </a:ext>
              </a:extLst>
            </p:cNvPr>
            <p:cNvSpPr/>
            <p:nvPr/>
          </p:nvSpPr>
          <p:spPr>
            <a:xfrm>
              <a:off x="16209766" y="5916310"/>
              <a:ext cx="1473200" cy="1309159"/>
            </a:xfrm>
            <a:prstGeom prst="arc">
              <a:avLst>
                <a:gd name="adj1" fmla="val 10182972"/>
                <a:gd name="adj2" fmla="val 16504806"/>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08" name="テキスト ボックス 55">
              <a:extLst>
                <a:ext uri="{FF2B5EF4-FFF2-40B4-BE49-F238E27FC236}">
                  <a16:creationId xmlns:a16="http://schemas.microsoft.com/office/drawing/2014/main" id="{4CBD81B2-05E1-42D1-86E9-CA6B9238B852}"/>
                </a:ext>
              </a:extLst>
            </p:cNvPr>
            <p:cNvSpPr txBox="1"/>
            <p:nvPr/>
          </p:nvSpPr>
          <p:spPr>
            <a:xfrm>
              <a:off x="16257073" y="5228682"/>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dirty="0">
                  <a:solidFill>
                    <a:prstClr val="black"/>
                  </a:solidFill>
                  <a:latin typeface="HG丸ｺﾞｼｯｸM-PRO" panose="020F0600000000000000" pitchFamily="50" charset="-128"/>
                  <a:ea typeface="HG丸ｺﾞｼｯｸM-PRO" panose="020F0600000000000000" pitchFamily="50" charset="-128"/>
                </a:rPr>
                <a:t>制御①</a:t>
              </a:r>
            </a:p>
          </p:txBody>
        </p:sp>
        <p:sp>
          <p:nvSpPr>
            <p:cNvPr id="610" name="テキスト ボックス 57">
              <a:extLst>
                <a:ext uri="{FF2B5EF4-FFF2-40B4-BE49-F238E27FC236}">
                  <a16:creationId xmlns:a16="http://schemas.microsoft.com/office/drawing/2014/main" id="{AB7B165F-9D6F-4E26-851B-87FE279FE32A}"/>
                </a:ext>
              </a:extLst>
            </p:cNvPr>
            <p:cNvSpPr txBox="1"/>
            <p:nvPr/>
          </p:nvSpPr>
          <p:spPr>
            <a:xfrm>
              <a:off x="14511041" y="6875797"/>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a:solidFill>
                    <a:prstClr val="black"/>
                  </a:solidFill>
                  <a:latin typeface="HG丸ｺﾞｼｯｸM-PRO" panose="020F0600000000000000" pitchFamily="50" charset="-128"/>
                  <a:ea typeface="HG丸ｺﾞｼｯｸM-PRO" panose="020F0600000000000000" pitchFamily="50" charset="-128"/>
                </a:rPr>
                <a:t>制御③</a:t>
              </a:r>
            </a:p>
          </p:txBody>
        </p:sp>
        <p:sp>
          <p:nvSpPr>
            <p:cNvPr id="611" name="テキスト ボックス 58">
              <a:extLst>
                <a:ext uri="{FF2B5EF4-FFF2-40B4-BE49-F238E27FC236}">
                  <a16:creationId xmlns:a16="http://schemas.microsoft.com/office/drawing/2014/main" id="{E3E3FFD5-9D85-4697-A93C-64DC4CC863E5}"/>
                </a:ext>
              </a:extLst>
            </p:cNvPr>
            <p:cNvSpPr txBox="1"/>
            <p:nvPr/>
          </p:nvSpPr>
          <p:spPr>
            <a:xfrm>
              <a:off x="16515275" y="7248749"/>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dirty="0">
                  <a:solidFill>
                    <a:prstClr val="black"/>
                  </a:solidFill>
                  <a:latin typeface="HG丸ｺﾞｼｯｸM-PRO" panose="020F0600000000000000" pitchFamily="50" charset="-128"/>
                  <a:ea typeface="HG丸ｺﾞｼｯｸM-PRO" panose="020F0600000000000000" pitchFamily="50" charset="-128"/>
                </a:rPr>
                <a:t>制御④</a:t>
              </a:r>
            </a:p>
          </p:txBody>
        </p:sp>
        <p:sp>
          <p:nvSpPr>
            <p:cNvPr id="612" name="テキスト ボックス 59">
              <a:extLst>
                <a:ext uri="{FF2B5EF4-FFF2-40B4-BE49-F238E27FC236}">
                  <a16:creationId xmlns:a16="http://schemas.microsoft.com/office/drawing/2014/main" id="{8AEDBF60-933F-43FC-949C-EE8DD8FCF02D}"/>
                </a:ext>
              </a:extLst>
            </p:cNvPr>
            <p:cNvSpPr txBox="1"/>
            <p:nvPr/>
          </p:nvSpPr>
          <p:spPr>
            <a:xfrm>
              <a:off x="15017399" y="5852811"/>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a:solidFill>
                    <a:prstClr val="black"/>
                  </a:solidFill>
                  <a:latin typeface="HG丸ｺﾞｼｯｸM-PRO" panose="020F0600000000000000" pitchFamily="50" charset="-128"/>
                  <a:ea typeface="HG丸ｺﾞｼｯｸM-PRO" panose="020F0600000000000000" pitchFamily="50" charset="-128"/>
                </a:rPr>
                <a:t>制御⑤</a:t>
              </a:r>
            </a:p>
          </p:txBody>
        </p:sp>
        <p:sp>
          <p:nvSpPr>
            <p:cNvPr id="613" name="テキスト ボックス 60">
              <a:extLst>
                <a:ext uri="{FF2B5EF4-FFF2-40B4-BE49-F238E27FC236}">
                  <a16:creationId xmlns:a16="http://schemas.microsoft.com/office/drawing/2014/main" id="{6DC876B4-A36E-4AF2-9A8F-97F3E486A087}"/>
                </a:ext>
              </a:extLst>
            </p:cNvPr>
            <p:cNvSpPr txBox="1"/>
            <p:nvPr/>
          </p:nvSpPr>
          <p:spPr>
            <a:xfrm>
              <a:off x="17388747" y="6054422"/>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dirty="0">
                  <a:solidFill>
                    <a:prstClr val="black"/>
                  </a:solidFill>
                  <a:latin typeface="HG丸ｺﾞｼｯｸM-PRO" panose="020F0600000000000000" pitchFamily="50" charset="-128"/>
                  <a:ea typeface="HG丸ｺﾞｼｯｸM-PRO" panose="020F0600000000000000" pitchFamily="50" charset="-128"/>
                </a:rPr>
                <a:t>制御⑥</a:t>
              </a:r>
            </a:p>
          </p:txBody>
        </p:sp>
        <p:sp>
          <p:nvSpPr>
            <p:cNvPr id="614" name="テキスト ボックス 61">
              <a:extLst>
                <a:ext uri="{FF2B5EF4-FFF2-40B4-BE49-F238E27FC236}">
                  <a16:creationId xmlns:a16="http://schemas.microsoft.com/office/drawing/2014/main" id="{3A2B6EF3-CAA0-4DA3-9063-7163AF945AB4}"/>
                </a:ext>
              </a:extLst>
            </p:cNvPr>
            <p:cNvSpPr txBox="1"/>
            <p:nvPr/>
          </p:nvSpPr>
          <p:spPr>
            <a:xfrm>
              <a:off x="19113571" y="6378590"/>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a:solidFill>
                    <a:prstClr val="black"/>
                  </a:solidFill>
                  <a:latin typeface="HG丸ｺﾞｼｯｸM-PRO" panose="020F0600000000000000" pitchFamily="50" charset="-128"/>
                  <a:ea typeface="HG丸ｺﾞｼｯｸM-PRO" panose="020F0600000000000000" pitchFamily="50" charset="-128"/>
                </a:rPr>
                <a:t>制御⑦</a:t>
              </a:r>
            </a:p>
          </p:txBody>
        </p:sp>
        <p:sp>
          <p:nvSpPr>
            <p:cNvPr id="615" name="テキスト ボックス 62">
              <a:extLst>
                <a:ext uri="{FF2B5EF4-FFF2-40B4-BE49-F238E27FC236}">
                  <a16:creationId xmlns:a16="http://schemas.microsoft.com/office/drawing/2014/main" id="{B661A69E-60FA-4178-9178-812270C66E4A}"/>
                </a:ext>
              </a:extLst>
            </p:cNvPr>
            <p:cNvSpPr txBox="1"/>
            <p:nvPr/>
          </p:nvSpPr>
          <p:spPr>
            <a:xfrm>
              <a:off x="15989522" y="7733997"/>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dirty="0">
                  <a:solidFill>
                    <a:prstClr val="black"/>
                  </a:solidFill>
                  <a:latin typeface="HG丸ｺﾞｼｯｸM-PRO" panose="020F0600000000000000" pitchFamily="50" charset="-128"/>
                  <a:ea typeface="HG丸ｺﾞｼｯｸM-PRO" panose="020F0600000000000000" pitchFamily="50" charset="-128"/>
                </a:rPr>
                <a:t>制御⑧</a:t>
              </a:r>
            </a:p>
          </p:txBody>
        </p:sp>
        <p:cxnSp>
          <p:nvCxnSpPr>
            <p:cNvPr id="619" name="直線コネクタ 618">
              <a:extLst>
                <a:ext uri="{FF2B5EF4-FFF2-40B4-BE49-F238E27FC236}">
                  <a16:creationId xmlns:a16="http://schemas.microsoft.com/office/drawing/2014/main" id="{E89F160A-998D-4360-B4D0-C55C63265FEA}"/>
                </a:ext>
              </a:extLst>
            </p:cNvPr>
            <p:cNvCxnSpPr/>
            <p:nvPr/>
          </p:nvCxnSpPr>
          <p:spPr>
            <a:xfrm>
              <a:off x="18747324" y="7330248"/>
              <a:ext cx="0" cy="48471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0" name="円弧 619">
              <a:extLst>
                <a:ext uri="{FF2B5EF4-FFF2-40B4-BE49-F238E27FC236}">
                  <a16:creationId xmlns:a16="http://schemas.microsoft.com/office/drawing/2014/main" id="{634C0C9E-28B5-4BA3-A433-547FA351B366}"/>
                </a:ext>
              </a:extLst>
            </p:cNvPr>
            <p:cNvSpPr/>
            <p:nvPr/>
          </p:nvSpPr>
          <p:spPr>
            <a:xfrm>
              <a:off x="13720241" y="5280255"/>
              <a:ext cx="2199217" cy="2168525"/>
            </a:xfrm>
            <a:prstGeom prst="arc">
              <a:avLst>
                <a:gd name="adj1" fmla="val 6230351"/>
                <a:gd name="adj2" fmla="val 15467153"/>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09" name="テキスト ボックス 56">
              <a:extLst>
                <a:ext uri="{FF2B5EF4-FFF2-40B4-BE49-F238E27FC236}">
                  <a16:creationId xmlns:a16="http://schemas.microsoft.com/office/drawing/2014/main" id="{1DE47696-B627-4584-91D2-488599A27395}"/>
                </a:ext>
              </a:extLst>
            </p:cNvPr>
            <p:cNvSpPr txBox="1"/>
            <p:nvPr/>
          </p:nvSpPr>
          <p:spPr>
            <a:xfrm>
              <a:off x="13657064" y="5967109"/>
              <a:ext cx="1268580" cy="238123"/>
            </a:xfrm>
            <a:prstGeom prst="rect">
              <a:avLst/>
            </a:prstGeom>
            <a:solidFill>
              <a:schemeClr val="bg1"/>
            </a:solidFill>
            <a:ln w="9525" cmpd="sng">
              <a:solidFill>
                <a:schemeClr val="tx1"/>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700" b="1" dirty="0">
                  <a:solidFill>
                    <a:prstClr val="black"/>
                  </a:solidFill>
                  <a:latin typeface="HG丸ｺﾞｼｯｸM-PRO" panose="020F0600000000000000" pitchFamily="50" charset="-128"/>
                  <a:ea typeface="HG丸ｺﾞｼｯｸM-PRO" panose="020F0600000000000000" pitchFamily="50" charset="-128"/>
                </a:rPr>
                <a:t>制御②</a:t>
              </a:r>
            </a:p>
          </p:txBody>
        </p:sp>
      </p:grpSp>
      <p:cxnSp>
        <p:nvCxnSpPr>
          <p:cNvPr id="340" name="直線コネクタ 339"/>
          <p:cNvCxnSpPr>
            <a:stCxn id="610" idx="2"/>
          </p:cNvCxnSpPr>
          <p:nvPr/>
        </p:nvCxnSpPr>
        <p:spPr>
          <a:xfrm>
            <a:off x="6784258" y="7259939"/>
            <a:ext cx="16846" cy="12564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43" name="直線コネクタ 342"/>
          <p:cNvCxnSpPr>
            <a:endCxn id="611" idx="1"/>
          </p:cNvCxnSpPr>
          <p:nvPr/>
        </p:nvCxnSpPr>
        <p:spPr>
          <a:xfrm>
            <a:off x="7135158" y="7292104"/>
            <a:ext cx="154495" cy="6149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349" name="テキスト ボックス 348">
            <a:extLst>
              <a:ext uri="{FF2B5EF4-FFF2-40B4-BE49-F238E27FC236}">
                <a16:creationId xmlns:a16="http://schemas.microsoft.com/office/drawing/2014/main" id="{33999F0F-4F7B-8449-9ABB-60AF2455209D}"/>
              </a:ext>
            </a:extLst>
          </p:cNvPr>
          <p:cNvSpPr txBox="1"/>
          <p:nvPr/>
        </p:nvSpPr>
        <p:spPr>
          <a:xfrm>
            <a:off x="6097865" y="8790620"/>
            <a:ext cx="2316660" cy="21544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5.12 </a:t>
            </a:r>
            <a:r>
              <a:rPr lang="ja-JP" altLang="en-US" sz="800" dirty="0">
                <a:solidFill>
                  <a:prstClr val="black"/>
                </a:solidFill>
                <a:latin typeface="HG丸ｺﾞｼｯｸM-PRO" panose="020F0600000000000000" pitchFamily="50" charset="-128"/>
                <a:ea typeface="HG丸ｺﾞｼｯｸM-PRO" panose="020F0600000000000000" pitchFamily="50" charset="-128"/>
              </a:rPr>
              <a:t>走行制御切り替えタイミング決定　　</a:t>
            </a:r>
            <a:endParaRPr lang="ja-JP" altLang="en-US" sz="800" dirty="0">
              <a:solidFill>
                <a:prstClr val="black"/>
              </a:solidFill>
            </a:endParaRPr>
          </a:p>
        </p:txBody>
      </p:sp>
      <p:sp>
        <p:nvSpPr>
          <p:cNvPr id="353" name="正方形/長方形 352">
            <a:extLst>
              <a:ext uri="{FF2B5EF4-FFF2-40B4-BE49-F238E27FC236}">
                <a16:creationId xmlns:a16="http://schemas.microsoft.com/office/drawing/2014/main" id="{63D363D7-FE60-4324-A74A-CE2BE13FDC2C}"/>
              </a:ext>
            </a:extLst>
          </p:cNvPr>
          <p:cNvSpPr/>
          <p:nvPr/>
        </p:nvSpPr>
        <p:spPr>
          <a:xfrm>
            <a:off x="9211974" y="901588"/>
            <a:ext cx="3521448" cy="195501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354" name="正方形/長方形 353">
            <a:extLst>
              <a:ext uri="{FF2B5EF4-FFF2-40B4-BE49-F238E27FC236}">
                <a16:creationId xmlns:a16="http://schemas.microsoft.com/office/drawing/2014/main" id="{E2677FC7-2296-3244-9675-1C5227857728}"/>
              </a:ext>
            </a:extLst>
          </p:cNvPr>
          <p:cNvSpPr/>
          <p:nvPr/>
        </p:nvSpPr>
        <p:spPr>
          <a:xfrm>
            <a:off x="9209431" y="901588"/>
            <a:ext cx="1584000"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5.3 </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ダイクストラ法</a:t>
            </a:r>
          </a:p>
        </p:txBody>
      </p:sp>
      <p:sp>
        <p:nvSpPr>
          <p:cNvPr id="4" name="テキスト ボックス 3"/>
          <p:cNvSpPr txBox="1"/>
          <p:nvPr/>
        </p:nvSpPr>
        <p:spPr>
          <a:xfrm>
            <a:off x="8940672" y="6193927"/>
            <a:ext cx="1956824" cy="1446550"/>
          </a:xfrm>
          <a:prstGeom prst="rect">
            <a:avLst/>
          </a:prstGeom>
          <a:solidFill>
            <a:schemeClr val="accent2">
              <a:lumMod val="20000"/>
              <a:lumOff val="80000"/>
            </a:schemeClr>
          </a:solidFill>
        </p:spPr>
        <p:txBody>
          <a:bodyPr wrap="square" rtlCol="0">
            <a:spAutoFit/>
          </a:bodyPr>
          <a:lstStyle/>
          <a:p>
            <a:r>
              <a:rPr lang="en-US" altLang="ja-JP" sz="800" dirty="0">
                <a:solidFill>
                  <a:prstClr val="black"/>
                </a:solidFill>
                <a:latin typeface="HG丸ｺﾞｼｯｸM-PRO" panose="020F0600000000000000" pitchFamily="50" charset="-128"/>
                <a:ea typeface="HG丸ｺﾞｼｯｸM-PRO" panose="020F0600000000000000" pitchFamily="50" charset="-128"/>
              </a:rPr>
              <a:t>SWAP</a:t>
            </a:r>
            <a:r>
              <a:rPr lang="ja-JP" altLang="en-US" sz="800" dirty="0">
                <a:solidFill>
                  <a:prstClr val="black"/>
                </a:solidFill>
                <a:latin typeface="HG丸ｺﾞｼｯｸM-PRO" panose="020F0600000000000000" pitchFamily="50" charset="-128"/>
                <a:ea typeface="HG丸ｺﾞｼｯｸM-PRO" panose="020F0600000000000000" pitchFamily="50" charset="-128"/>
              </a:rPr>
              <a:t>制御実施決定例（図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5.16</a:t>
            </a:r>
            <a:r>
              <a:rPr lang="ja-JP" altLang="en-US" sz="800" dirty="0">
                <a:solidFill>
                  <a:prstClr val="black"/>
                </a:solidFill>
                <a:latin typeface="HG丸ｺﾞｼｯｸM-PRO" panose="020F0600000000000000" pitchFamily="50" charset="-128"/>
                <a:ea typeface="HG丸ｺﾞｼｯｸM-PRO" panose="020F0600000000000000" pitchFamily="50" charset="-128"/>
              </a:rPr>
              <a:t>）</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800" dirty="0">
                <a:solidFill>
                  <a:prstClr val="black"/>
                </a:solidFill>
                <a:latin typeface="HG丸ｺﾞｼｯｸM-PRO" panose="020F0600000000000000" pitchFamily="50" charset="-128"/>
                <a:ea typeface="HG丸ｺﾞｼｯｸM-PRO" panose="020F0600000000000000" pitchFamily="50" charset="-128"/>
              </a:rPr>
              <a:t>走行体はブロック</a:t>
            </a:r>
            <a:r>
              <a:rPr lang="en-US" altLang="ja-JP" sz="800" dirty="0">
                <a:solidFill>
                  <a:prstClr val="black"/>
                </a:solidFill>
                <a:latin typeface="HG丸ｺﾞｼｯｸM-PRO" panose="020F0600000000000000" pitchFamily="50" charset="-128"/>
                <a:ea typeface="HG丸ｺﾞｼｯｸM-PRO" panose="020F0600000000000000" pitchFamily="50" charset="-128"/>
              </a:rPr>
              <a:t>B</a:t>
            </a:r>
            <a:r>
              <a:rPr lang="ja-JP" altLang="en-US" sz="800" dirty="0">
                <a:solidFill>
                  <a:prstClr val="black"/>
                </a:solidFill>
                <a:latin typeface="HG丸ｺﾞｼｯｸM-PRO" panose="020F0600000000000000" pitchFamily="50" charset="-128"/>
                <a:ea typeface="HG丸ｺﾞｼｯｸM-PRO" panose="020F0600000000000000" pitchFamily="50" charset="-128"/>
              </a:rPr>
              <a:t>の色を取得し、目的のブロック置き場を決定する。その場所にブロックがあるとわかった時点では、ブロック</a:t>
            </a:r>
            <a:r>
              <a:rPr lang="en-US" altLang="ja-JP" sz="800" dirty="0">
                <a:solidFill>
                  <a:prstClr val="black"/>
                </a:solidFill>
                <a:latin typeface="HG丸ｺﾞｼｯｸM-PRO" panose="020F0600000000000000" pitchFamily="50" charset="-128"/>
                <a:ea typeface="HG丸ｺﾞｼｯｸM-PRO" panose="020F0600000000000000" pitchFamily="50" charset="-128"/>
              </a:rPr>
              <a:t>B</a:t>
            </a:r>
            <a:r>
              <a:rPr lang="ja-JP" altLang="en-US" sz="800" dirty="0">
                <a:solidFill>
                  <a:prstClr val="black"/>
                </a:solidFill>
                <a:latin typeface="HG丸ｺﾞｼｯｸM-PRO" panose="020F0600000000000000" pitchFamily="50" charset="-128"/>
                <a:ea typeface="HG丸ｺﾞｼｯｸM-PRO" panose="020F0600000000000000" pitchFamily="50" charset="-128"/>
              </a:rPr>
              <a:t>の仮置きを始めない</a:t>
            </a:r>
            <a:r>
              <a:rPr lang="en-US" altLang="ja-JP" sz="800" baseline="30000" dirty="0">
                <a:solidFill>
                  <a:prstClr val="black"/>
                </a:solidFill>
                <a:latin typeface="HG丸ｺﾞｼｯｸM-PRO" panose="020F0600000000000000" pitchFamily="50" charset="-128"/>
                <a:ea typeface="HG丸ｺﾞｼｯｸM-PRO" panose="020F0600000000000000" pitchFamily="50" charset="-128"/>
              </a:rPr>
              <a:t>※</a:t>
            </a:r>
            <a:r>
              <a:rPr lang="ja-JP" altLang="en-US" sz="800" dirty="0" err="1">
                <a:solidFill>
                  <a:prstClr val="black"/>
                </a:solidFill>
                <a:latin typeface="HG丸ｺﾞｼｯｸM-PRO" panose="020F0600000000000000" pitchFamily="50" charset="-128"/>
                <a:ea typeface="HG丸ｺﾞｼｯｸM-PRO" panose="020F0600000000000000" pitchFamily="50" charset="-128"/>
              </a:rPr>
              <a:t>。</a:t>
            </a:r>
            <a:r>
              <a:rPr lang="ja-JP" altLang="en-US" sz="800" dirty="0">
                <a:solidFill>
                  <a:prstClr val="black"/>
                </a:solidFill>
                <a:latin typeface="HG丸ｺﾞｼｯｸM-PRO" panose="020F0600000000000000" pitchFamily="50" charset="-128"/>
                <a:ea typeface="HG丸ｺﾞｼｯｸM-PRO" panose="020F0600000000000000" pitchFamily="50" charset="-128"/>
              </a:rPr>
              <a:t>ブロック</a:t>
            </a:r>
            <a:r>
              <a:rPr lang="en-US" altLang="ja-JP" sz="800" dirty="0">
                <a:solidFill>
                  <a:prstClr val="black"/>
                </a:solidFill>
                <a:latin typeface="HG丸ｺﾞｼｯｸM-PRO" panose="020F0600000000000000" pitchFamily="50" charset="-128"/>
                <a:ea typeface="HG丸ｺﾞｼｯｸM-PRO" panose="020F0600000000000000" pitchFamily="50" charset="-128"/>
              </a:rPr>
              <a:t>A</a:t>
            </a:r>
            <a:r>
              <a:rPr lang="ja-JP" altLang="en-US" sz="800" dirty="0">
                <a:solidFill>
                  <a:prstClr val="black"/>
                </a:solidFill>
                <a:latin typeface="HG丸ｺﾞｼｯｸM-PRO" panose="020F0600000000000000" pitchFamily="50" charset="-128"/>
                <a:ea typeface="HG丸ｺﾞｼｯｸM-PRO" panose="020F0600000000000000" pitchFamily="50" charset="-128"/>
              </a:rPr>
              <a:t>の色を取得し、入れ替える必要がわかった時点で、アクティビティ図の動作を行う。</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r>
              <a:rPr lang="en-US" altLang="ja-JP" sz="800" dirty="0">
                <a:solidFill>
                  <a:prstClr val="black"/>
                </a:solidFill>
                <a:latin typeface="HG丸ｺﾞｼｯｸM-PRO" panose="020F0600000000000000" pitchFamily="50" charset="-128"/>
                <a:ea typeface="HG丸ｺﾞｼｯｸM-PRO" panose="020F0600000000000000" pitchFamily="50" charset="-128"/>
              </a:rPr>
              <a:t>※</a:t>
            </a:r>
            <a:r>
              <a:rPr lang="ja-JP" altLang="en-US" sz="800" dirty="0">
                <a:solidFill>
                  <a:prstClr val="black"/>
                </a:solidFill>
                <a:latin typeface="HG丸ｺﾞｼｯｸM-PRO" panose="020F0600000000000000" pitchFamily="50" charset="-128"/>
                <a:ea typeface="HG丸ｺﾞｼｯｸM-PRO" panose="020F0600000000000000" pitchFamily="50" charset="-128"/>
              </a:rPr>
              <a:t>ブロックの入れ替える必要がない場合、ブロック</a:t>
            </a:r>
            <a:r>
              <a:rPr lang="en-US" altLang="ja-JP" sz="800" dirty="0">
                <a:solidFill>
                  <a:prstClr val="black"/>
                </a:solidFill>
                <a:latin typeface="HG丸ｺﾞｼｯｸM-PRO" panose="020F0600000000000000" pitchFamily="50" charset="-128"/>
                <a:ea typeface="HG丸ｺﾞｼｯｸM-PRO" panose="020F0600000000000000" pitchFamily="50" charset="-128"/>
              </a:rPr>
              <a:t>B</a:t>
            </a:r>
            <a:r>
              <a:rPr lang="ja-JP" altLang="en-US" sz="800" dirty="0">
                <a:solidFill>
                  <a:prstClr val="black"/>
                </a:solidFill>
                <a:latin typeface="HG丸ｺﾞｼｯｸM-PRO" panose="020F0600000000000000" pitchFamily="50" charset="-128"/>
                <a:ea typeface="HG丸ｺﾞｼｯｸM-PRO" panose="020F0600000000000000" pitchFamily="50" charset="-128"/>
              </a:rPr>
              <a:t>の仮置きが無駄な動作となるため、それを防ぐ。</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338" name="グループ化 337">
            <a:extLst>
              <a:ext uri="{FF2B5EF4-FFF2-40B4-BE49-F238E27FC236}">
                <a16:creationId xmlns:a16="http://schemas.microsoft.com/office/drawing/2014/main" id="{2B31FE05-3688-EA49-8BDC-E869CD819481}"/>
              </a:ext>
            </a:extLst>
          </p:cNvPr>
          <p:cNvGrpSpPr/>
          <p:nvPr/>
        </p:nvGrpSpPr>
        <p:grpSpPr>
          <a:xfrm>
            <a:off x="10293184" y="5760813"/>
            <a:ext cx="1178828" cy="253916"/>
            <a:chOff x="4642808" y="1756174"/>
            <a:chExt cx="926024" cy="269710"/>
          </a:xfrm>
        </p:grpSpPr>
        <p:sp>
          <p:nvSpPr>
            <p:cNvPr id="339" name="正方形/長方形 338">
              <a:extLst>
                <a:ext uri="{FF2B5EF4-FFF2-40B4-BE49-F238E27FC236}">
                  <a16:creationId xmlns:a16="http://schemas.microsoft.com/office/drawing/2014/main" id="{9BE642B7-D8C9-8A43-998C-1614FAECF0A4}"/>
                </a:ext>
              </a:extLst>
            </p:cNvPr>
            <p:cNvSpPr/>
            <p:nvPr/>
          </p:nvSpPr>
          <p:spPr>
            <a:xfrm>
              <a:off x="4642808" y="1756174"/>
              <a:ext cx="926024" cy="269710"/>
            </a:xfrm>
            <a:prstGeom prst="rect">
              <a:avLst/>
            </a:prstGeom>
          </p:spPr>
          <p:txBody>
            <a:bodyPr wrap="square">
              <a:spAutoFit/>
            </a:bodyPr>
            <a:lstStyle/>
            <a:p>
              <a:r>
                <a:rPr lang="ja-JP" altLang="en-US" sz="1050" b="1">
                  <a:solidFill>
                    <a:srgbClr val="00B0F0"/>
                  </a:solidFill>
                  <a:latin typeface="HG丸ｺﾞｼｯｸM-PRO" panose="020F0600000000000000" pitchFamily="50" charset="-128"/>
                  <a:ea typeface="HG丸ｺﾞｼｯｸM-PRO" panose="020F0600000000000000" pitchFamily="50" charset="-128"/>
                </a:rPr>
                <a:t>ブロック</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341" name="角丸四角形 340">
              <a:extLst>
                <a:ext uri="{FF2B5EF4-FFF2-40B4-BE49-F238E27FC236}">
                  <a16:creationId xmlns:a16="http://schemas.microsoft.com/office/drawing/2014/main" id="{8AB2C573-BF4F-F841-B7BA-39D73EE395D2}"/>
                </a:ext>
              </a:extLst>
            </p:cNvPr>
            <p:cNvSpPr/>
            <p:nvPr/>
          </p:nvSpPr>
          <p:spPr>
            <a:xfrm>
              <a:off x="4680183" y="1800505"/>
              <a:ext cx="494234" cy="1982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369" name="グループ化 368"/>
          <p:cNvGrpSpPr>
            <a:grpSpLocks noChangeAspect="1"/>
          </p:cNvGrpSpPr>
          <p:nvPr/>
        </p:nvGrpSpPr>
        <p:grpSpPr>
          <a:xfrm>
            <a:off x="11842242" y="6469045"/>
            <a:ext cx="858025" cy="746109"/>
            <a:chOff x="5589079" y="7168257"/>
            <a:chExt cx="952475" cy="823904"/>
          </a:xfrm>
        </p:grpSpPr>
        <p:pic>
          <p:nvPicPr>
            <p:cNvPr id="378" name="図 377"/>
            <p:cNvPicPr>
              <a:picLocks noChangeAspect="1"/>
            </p:cNvPicPr>
            <p:nvPr/>
          </p:nvPicPr>
          <p:blipFill>
            <a:blip r:embed="rId29"/>
            <a:stretch>
              <a:fillRect/>
            </a:stretch>
          </p:blipFill>
          <p:spPr>
            <a:xfrm>
              <a:off x="5589079" y="7168257"/>
              <a:ext cx="952475" cy="823904"/>
            </a:xfrm>
            <a:prstGeom prst="rect">
              <a:avLst/>
            </a:prstGeom>
          </p:spPr>
        </p:pic>
        <p:sp>
          <p:nvSpPr>
            <p:cNvPr id="397" name="テキスト ボックス 396"/>
            <p:cNvSpPr txBox="1"/>
            <p:nvPr/>
          </p:nvSpPr>
          <p:spPr>
            <a:xfrm>
              <a:off x="5873009" y="7632407"/>
              <a:ext cx="333115" cy="288887"/>
            </a:xfrm>
            <a:prstGeom prst="rect">
              <a:avLst/>
            </a:prstGeom>
            <a:noFill/>
          </p:spPr>
          <p:txBody>
            <a:bodyPr wrap="none" rtlCol="0">
              <a:spAutoFit/>
            </a:bodyPr>
            <a:lstStyle/>
            <a:p>
              <a:r>
                <a:rPr lang="en-US" altLang="ja-JP" sz="1050" dirty="0">
                  <a:solidFill>
                    <a:prstClr val="black"/>
                  </a:solidFill>
                  <a:latin typeface="HG丸ｺﾞｼｯｸM-PRO" panose="020F0600000000000000" pitchFamily="50" charset="-128"/>
                  <a:ea typeface="HG丸ｺﾞｼｯｸM-PRO" panose="020F0600000000000000" pitchFamily="50" charset="-128"/>
                </a:rPr>
                <a:t>A</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p:sp>
          <p:nvSpPr>
            <p:cNvPr id="398" name="テキスト ボックス 397"/>
            <p:cNvSpPr txBox="1"/>
            <p:nvPr/>
          </p:nvSpPr>
          <p:spPr>
            <a:xfrm>
              <a:off x="6139836" y="7194076"/>
              <a:ext cx="322438" cy="288887"/>
            </a:xfrm>
            <a:prstGeom prst="rect">
              <a:avLst/>
            </a:prstGeom>
            <a:noFill/>
          </p:spPr>
          <p:txBody>
            <a:bodyPr wrap="none" rtlCol="0">
              <a:spAutoFit/>
            </a:bodyPr>
            <a:lstStyle/>
            <a:p>
              <a:r>
                <a:rPr lang="en-US" altLang="ja-JP" sz="1050" dirty="0">
                  <a:solidFill>
                    <a:prstClr val="black"/>
                  </a:solidFill>
                  <a:latin typeface="HG丸ｺﾞｼｯｸM-PRO" panose="020F0600000000000000" pitchFamily="50" charset="-128"/>
                  <a:ea typeface="HG丸ｺﾞｼｯｸM-PRO" panose="020F0600000000000000" pitchFamily="50" charset="-128"/>
                </a:rPr>
                <a:t>B</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p:grpSp>
      <p:sp>
        <p:nvSpPr>
          <p:cNvPr id="346" name="テキスト ボックス 15">
            <a:extLst>
              <a:ext uri="{FF2B5EF4-FFF2-40B4-BE49-F238E27FC236}">
                <a16:creationId xmlns:a16="http://schemas.microsoft.com/office/drawing/2014/main" id="{EB0D2FFE-9263-FF48-B63D-4D620095D48A}"/>
              </a:ext>
            </a:extLst>
          </p:cNvPr>
          <p:cNvSpPr txBox="1"/>
          <p:nvPr/>
        </p:nvSpPr>
        <p:spPr>
          <a:xfrm>
            <a:off x="25084" y="3175264"/>
            <a:ext cx="2913577" cy="575945"/>
          </a:xfrm>
          <a:prstGeom prst="rect">
            <a:avLst/>
          </a:prstGeom>
          <a:noFill/>
        </p:spPr>
        <p:txBody>
          <a:bodyPr wrap="square" rtlCol="0">
            <a:spAutoFit/>
          </a:bodyPr>
          <a:lstStyle/>
          <a:p>
            <a:pPr marL="228600" indent="-228600">
              <a:buFont typeface="+mj-lt"/>
              <a:buAutoNum type="arabicPeriod"/>
            </a:pPr>
            <a:r>
              <a:rPr lang="ja-JP" altLang="en-US" sz="1050" b="1" dirty="0">
                <a:solidFill>
                  <a:prstClr val="black"/>
                </a:solidFill>
                <a:latin typeface="HG丸ｺﾞｼｯｸM-PRO" panose="020F0600000000000000" pitchFamily="50" charset="-128"/>
                <a:ea typeface="HG丸ｺﾞｼｯｸM-PRO" panose="020F0600000000000000" pitchFamily="50" charset="-128"/>
              </a:rPr>
              <a:t>右出題数字</a:t>
            </a:r>
            <a:r>
              <a:rPr lang="en-US" altLang="ja-JP" sz="1050" b="1" dirty="0">
                <a:solidFill>
                  <a:prstClr val="black"/>
                </a:solidFill>
                <a:latin typeface="HG丸ｺﾞｼｯｸM-PRO" panose="020F0600000000000000" pitchFamily="50" charset="-128"/>
                <a:ea typeface="HG丸ｺﾞｼｯｸM-PRO" panose="020F0600000000000000" pitchFamily="50" charset="-128"/>
              </a:rPr>
              <a:t>(</a:t>
            </a:r>
            <a:r>
              <a:rPr lang="ja-JP" altLang="en-US" sz="1050" b="1" dirty="0">
                <a:solidFill>
                  <a:prstClr val="black"/>
                </a:solidFill>
                <a:latin typeface="HG丸ｺﾞｼｯｸM-PRO" panose="020F0600000000000000" pitchFamily="50" charset="-128"/>
                <a:ea typeface="HG丸ｺﾞｼｯｸM-PRO" panose="020F0600000000000000" pitchFamily="50" charset="-128"/>
              </a:rPr>
              <a:t>デジタル数字</a:t>
            </a:r>
            <a:r>
              <a:rPr lang="en-US" altLang="ja-JP" sz="1050" b="1" dirty="0">
                <a:solidFill>
                  <a:prstClr val="black"/>
                </a:solidFill>
                <a:latin typeface="HG丸ｺﾞｼｯｸM-PRO" panose="020F0600000000000000" pitchFamily="50" charset="-128"/>
                <a:ea typeface="HG丸ｺﾞｼｯｸM-PRO" panose="020F0600000000000000" pitchFamily="50" charset="-128"/>
              </a:rPr>
              <a:t>)</a:t>
            </a:r>
            <a:r>
              <a:rPr lang="ja-JP" altLang="en-US" sz="1050" b="1" dirty="0">
                <a:solidFill>
                  <a:prstClr val="black"/>
                </a:solidFill>
                <a:latin typeface="HG丸ｺﾞｼｯｸM-PRO" panose="020F0600000000000000" pitchFamily="50" charset="-128"/>
                <a:ea typeface="HG丸ｺﾞｼｯｸM-PRO" panose="020F0600000000000000" pitchFamily="50" charset="-128"/>
              </a:rPr>
              <a:t>の場合</a:t>
            </a:r>
          </a:p>
          <a:p>
            <a:r>
              <a:rPr lang="ja-JP" altLang="en-US" sz="1050" dirty="0">
                <a:solidFill>
                  <a:prstClr val="black"/>
                </a:solidFill>
                <a:latin typeface="HG丸ｺﾞｼｯｸM-PRO" panose="020F0600000000000000" pitchFamily="50" charset="-128"/>
                <a:ea typeface="HG丸ｺﾞｼｯｸM-PRO" panose="020F0600000000000000" pitchFamily="50" charset="-128"/>
              </a:rPr>
              <a:t>デジタル数字の読み込みを１本の経路で行い、</a:t>
            </a:r>
            <a:r>
              <a:rPr lang="ja-JP" altLang="en-US" sz="1050" dirty="0">
                <a:solidFill>
                  <a:prstClr val="black"/>
                </a:solidFill>
                <a:latin typeface="HG丸ｺﾞｼｯｸM-PRO" panose="020F0600000000000000" pitchFamily="50" charset="-128"/>
                <a:ea typeface="HG丸ｺﾞｼｯｸM-PRO" panose="020F0600000000000000" pitchFamily="50" charset="-128"/>
                <a:sym typeface="+mn-ea"/>
              </a:rPr>
              <a:t>図</a:t>
            </a:r>
            <a:r>
              <a:rPr lang="en-US" altLang="ja-JP" sz="1050" dirty="0">
                <a:solidFill>
                  <a:prstClr val="black"/>
                </a:solidFill>
                <a:latin typeface="HG丸ｺﾞｼｯｸM-PRO" panose="020F0600000000000000" pitchFamily="50" charset="-128"/>
                <a:ea typeface="HG丸ｺﾞｼｯｸM-PRO" panose="020F0600000000000000" pitchFamily="50" charset="-128"/>
                <a:sym typeface="+mn-ea"/>
              </a:rPr>
              <a:t>5.4</a:t>
            </a:r>
            <a:r>
              <a:rPr lang="ja-JP" altLang="en-US" sz="1050" dirty="0">
                <a:solidFill>
                  <a:prstClr val="black"/>
                </a:solidFill>
                <a:latin typeface="HG丸ｺﾞｼｯｸM-PRO" panose="020F0600000000000000" pitchFamily="50" charset="-128"/>
                <a:ea typeface="HG丸ｺﾞｼｯｸM-PRO" panose="020F0600000000000000" pitchFamily="50" charset="-128"/>
                <a:sym typeface="+mn-ea"/>
              </a:rPr>
              <a:t>の通りに区画分けをする。</a:t>
            </a:r>
            <a:endParaRPr lang="ja-JP" altLang="en-US" sz="1050" dirty="0">
              <a:solidFill>
                <a:prstClr val="black"/>
              </a:solidFill>
              <a:latin typeface="HG丸ｺﾞｼｯｸM-PRO" panose="020F0600000000000000" pitchFamily="50" charset="-128"/>
              <a:ea typeface="HG丸ｺﾞｼｯｸM-PRO" panose="020F0600000000000000" pitchFamily="50" charset="-128"/>
            </a:endParaRPr>
          </a:p>
        </p:txBody>
      </p:sp>
      <p:sp>
        <p:nvSpPr>
          <p:cNvPr id="347" name="テキスト ボックス 15">
            <a:extLst>
              <a:ext uri="{FF2B5EF4-FFF2-40B4-BE49-F238E27FC236}">
                <a16:creationId xmlns:a16="http://schemas.microsoft.com/office/drawing/2014/main" id="{8187E2D9-01F7-1A4D-ABC8-5B627EE67078}"/>
              </a:ext>
            </a:extLst>
          </p:cNvPr>
          <p:cNvSpPr txBox="1"/>
          <p:nvPr/>
        </p:nvSpPr>
        <p:spPr>
          <a:xfrm>
            <a:off x="13632" y="4320043"/>
            <a:ext cx="2546104" cy="900246"/>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5.5</a:t>
            </a:r>
            <a:r>
              <a:rPr lang="ja-JP" altLang="en-US" sz="1050" dirty="0">
                <a:solidFill>
                  <a:prstClr val="black"/>
                </a:solidFill>
                <a:latin typeface="HG丸ｺﾞｼｯｸM-PRO" panose="020F0600000000000000" pitchFamily="50" charset="-128"/>
                <a:ea typeface="HG丸ｺﾞｼｯｸM-PRO" panose="020F0600000000000000" pitchFamily="50" charset="-128"/>
              </a:rPr>
              <a:t>のアクティビティ図の流れで、</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a:p>
            <a:r>
              <a:rPr lang="ja-JP" altLang="en-US" sz="1050" dirty="0">
                <a:solidFill>
                  <a:prstClr val="black"/>
                </a:solidFill>
                <a:latin typeface="HG丸ｺﾞｼｯｸM-PRO" panose="020F0600000000000000" pitchFamily="50" charset="-128"/>
                <a:ea typeface="HG丸ｺﾞｼｯｸM-PRO" panose="020F0600000000000000" pitchFamily="50" charset="-128"/>
              </a:rPr>
              <a:t>デジタル数字読み取りのスタート位置へ移動。図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5.6</a:t>
            </a:r>
            <a:r>
              <a:rPr lang="ja-JP" altLang="en-US" sz="1050" dirty="0">
                <a:solidFill>
                  <a:prstClr val="black"/>
                </a:solidFill>
                <a:latin typeface="HG丸ｺﾞｼｯｸM-PRO" panose="020F0600000000000000" pitchFamily="50" charset="-128"/>
                <a:ea typeface="HG丸ｺﾞｼｯｸM-PRO" panose="020F0600000000000000" pitchFamily="50" charset="-128"/>
              </a:rPr>
              <a:t>のアクティビティ図の流れで黒線の有無を検知判断し、表</a:t>
            </a:r>
            <a:r>
              <a:rPr lang="en-US" altLang="ja-JP" sz="1050" dirty="0">
                <a:solidFill>
                  <a:prstClr val="black"/>
                </a:solidFill>
                <a:latin typeface="HG丸ｺﾞｼｯｸM-PRO" panose="020F0600000000000000" pitchFamily="50" charset="-128"/>
                <a:ea typeface="HG丸ｺﾞｼｯｸM-PRO" panose="020F0600000000000000" pitchFamily="50" charset="-128"/>
              </a:rPr>
              <a:t>5.1</a:t>
            </a:r>
            <a:r>
              <a:rPr lang="ja-JP" altLang="en-US" sz="1050" dirty="0">
                <a:solidFill>
                  <a:prstClr val="black"/>
                </a:solidFill>
                <a:latin typeface="HG丸ｺﾞｼｯｸM-PRO" panose="020F0600000000000000" pitchFamily="50" charset="-128"/>
                <a:ea typeface="HG丸ｺﾞｼｯｸM-PRO" panose="020F0600000000000000" pitchFamily="50" charset="-128"/>
              </a:rPr>
              <a:t>のパターンより数字を一意に特定する。</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p:graphicFrame>
        <p:nvGraphicFramePr>
          <p:cNvPr id="348" name="表 347">
            <a:extLst>
              <a:ext uri="{FF2B5EF4-FFF2-40B4-BE49-F238E27FC236}">
                <a16:creationId xmlns:a16="http://schemas.microsoft.com/office/drawing/2014/main" id="{889C2CC2-1DA9-B143-938B-956FC4CE7D1D}"/>
              </a:ext>
            </a:extLst>
          </p:cNvPr>
          <p:cNvGraphicFramePr>
            <a:graphicFrameLocks noGrp="1" noChangeAspect="1"/>
          </p:cNvGraphicFramePr>
          <p:nvPr>
            <p:extLst>
              <p:ext uri="{D42A27DB-BD31-4B8C-83A1-F6EECF244321}">
                <p14:modId xmlns:p14="http://schemas.microsoft.com/office/powerpoint/2010/main" val="1634867051"/>
              </p:ext>
            </p:extLst>
          </p:nvPr>
        </p:nvGraphicFramePr>
        <p:xfrm>
          <a:off x="327623" y="5403871"/>
          <a:ext cx="1950435" cy="796752"/>
        </p:xfrm>
        <a:graphic>
          <a:graphicData uri="http://schemas.openxmlformats.org/drawingml/2006/table">
            <a:tbl>
              <a:tblPr>
                <a:tableStyleId>{5C22544A-7EE6-4342-B048-85BDC9FD1C3A}</a:tableStyleId>
              </a:tblPr>
              <a:tblGrid>
                <a:gridCol w="231454">
                  <a:extLst>
                    <a:ext uri="{9D8B030D-6E8A-4147-A177-3AD203B41FA5}">
                      <a16:colId xmlns:a16="http://schemas.microsoft.com/office/drawing/2014/main" val="3930450544"/>
                    </a:ext>
                  </a:extLst>
                </a:gridCol>
                <a:gridCol w="366141">
                  <a:extLst>
                    <a:ext uri="{9D8B030D-6E8A-4147-A177-3AD203B41FA5}">
                      <a16:colId xmlns:a16="http://schemas.microsoft.com/office/drawing/2014/main" val="3449405470"/>
                    </a:ext>
                  </a:extLst>
                </a:gridCol>
                <a:gridCol w="169172">
                  <a:extLst>
                    <a:ext uri="{9D8B030D-6E8A-4147-A177-3AD203B41FA5}">
                      <a16:colId xmlns:a16="http://schemas.microsoft.com/office/drawing/2014/main" val="251356884"/>
                    </a:ext>
                  </a:extLst>
                </a:gridCol>
                <a:gridCol w="169172">
                  <a:extLst>
                    <a:ext uri="{9D8B030D-6E8A-4147-A177-3AD203B41FA5}">
                      <a16:colId xmlns:a16="http://schemas.microsoft.com/office/drawing/2014/main" val="1140327531"/>
                    </a:ext>
                  </a:extLst>
                </a:gridCol>
                <a:gridCol w="169172">
                  <a:extLst>
                    <a:ext uri="{9D8B030D-6E8A-4147-A177-3AD203B41FA5}">
                      <a16:colId xmlns:a16="http://schemas.microsoft.com/office/drawing/2014/main" val="2180964033"/>
                    </a:ext>
                  </a:extLst>
                </a:gridCol>
                <a:gridCol w="169172">
                  <a:extLst>
                    <a:ext uri="{9D8B030D-6E8A-4147-A177-3AD203B41FA5}">
                      <a16:colId xmlns:a16="http://schemas.microsoft.com/office/drawing/2014/main" val="4289301657"/>
                    </a:ext>
                  </a:extLst>
                </a:gridCol>
                <a:gridCol w="169172">
                  <a:extLst>
                    <a:ext uri="{9D8B030D-6E8A-4147-A177-3AD203B41FA5}">
                      <a16:colId xmlns:a16="http://schemas.microsoft.com/office/drawing/2014/main" val="1147382399"/>
                    </a:ext>
                  </a:extLst>
                </a:gridCol>
                <a:gridCol w="169172">
                  <a:extLst>
                    <a:ext uri="{9D8B030D-6E8A-4147-A177-3AD203B41FA5}">
                      <a16:colId xmlns:a16="http://schemas.microsoft.com/office/drawing/2014/main" val="3734342801"/>
                    </a:ext>
                  </a:extLst>
                </a:gridCol>
                <a:gridCol w="169172">
                  <a:extLst>
                    <a:ext uri="{9D8B030D-6E8A-4147-A177-3AD203B41FA5}">
                      <a16:colId xmlns:a16="http://schemas.microsoft.com/office/drawing/2014/main" val="3099154138"/>
                    </a:ext>
                  </a:extLst>
                </a:gridCol>
                <a:gridCol w="168636">
                  <a:extLst>
                    <a:ext uri="{9D8B030D-6E8A-4147-A177-3AD203B41FA5}">
                      <a16:colId xmlns:a16="http://schemas.microsoft.com/office/drawing/2014/main" val="345407363"/>
                    </a:ext>
                  </a:extLst>
                </a:gridCol>
              </a:tblGrid>
              <a:tr h="123532">
                <a:tc gridSpan="2">
                  <a:txBody>
                    <a:bodyPr/>
                    <a:lstStyle/>
                    <a:p>
                      <a:pPr algn="l" fontAlgn="ctr"/>
                      <a:r>
                        <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デジタル数字</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ja-JP" altLang="en-US" sz="6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0</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1</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2</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3</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4</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5</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6</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rPr>
                        <a:t>7</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3249382"/>
                  </a:ext>
                </a:extLst>
              </a:tr>
              <a:tr h="134644">
                <a:tc rowSpan="5">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経路</a:t>
                      </a:r>
                      <a:r>
                        <a:rPr lang="en-US" altLang="ja-JP" sz="600" u="none" strike="noStrike" dirty="0">
                          <a:effectLst/>
                          <a:latin typeface="HG丸ｺﾞｼｯｸM-PRO" panose="020F0600000000000000" pitchFamily="50" charset="-128"/>
                          <a:ea typeface="HG丸ｺﾞｼｯｸM-PRO" panose="020F0600000000000000" pitchFamily="50" charset="-128"/>
                        </a:rPr>
                        <a:t>1</a:t>
                      </a:r>
                      <a:endParaRPr lang="en-US" altLang="ja-JP" sz="600" b="1"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区画①</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a:effectLst/>
                          <a:latin typeface="HG丸ｺﾞｼｯｸM-PRO" panose="020F0600000000000000" pitchFamily="50" charset="-128"/>
                          <a:ea typeface="HG丸ｺﾞｼｯｸM-PRO" panose="020F0600000000000000" pitchFamily="50" charset="-128"/>
                        </a:rPr>
                        <a:t>×</a:t>
                      </a:r>
                      <a:endParaRPr lang="en-US" altLang="ja-JP"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6072457"/>
                  </a:ext>
                </a:extLst>
              </a:tr>
              <a:tr h="134644">
                <a:tc vMerge="1">
                  <a:txBody>
                    <a:bodyPr/>
                    <a:lstStyle/>
                    <a:p>
                      <a:pPr algn="l" fontAlgn="ct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区画②</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〇</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270488"/>
                  </a:ext>
                </a:extLst>
              </a:tr>
              <a:tr h="134644">
                <a:tc vMerge="1">
                  <a:txBody>
                    <a:bodyPr/>
                    <a:lstStyle/>
                    <a:p>
                      <a:pPr algn="l" fontAlgn="ct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区画③</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a:effectLst/>
                          <a:latin typeface="HG丸ｺﾞｼｯｸM-PRO" panose="020F0600000000000000" pitchFamily="50" charset="-128"/>
                          <a:ea typeface="HG丸ｺﾞｼｯｸM-PRO" panose="020F0600000000000000" pitchFamily="50" charset="-128"/>
                        </a:rPr>
                        <a:t>×</a:t>
                      </a:r>
                      <a:endParaRPr lang="en-US" altLang="ja-JP"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4367797"/>
                  </a:ext>
                </a:extLst>
              </a:tr>
              <a:tr h="134644">
                <a:tc vMerge="1">
                  <a:txBody>
                    <a:bodyPr/>
                    <a:lstStyle/>
                    <a:p>
                      <a:pPr algn="l" fontAlgn="ctr"/>
                      <a:endParaRPr lang="en-US" altLang="ja-JP" sz="600" b="1"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区画④</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ja-JP" altLang="en-US" sz="600" b="0" dirty="0">
                          <a:latin typeface="HG丸ｺﾞｼｯｸM-PRO" panose="020F0600000000000000" pitchFamily="50" charset="-128"/>
                          <a:ea typeface="HG丸ｺﾞｼｯｸM-PRO" panose="020F0600000000000000" pitchFamily="50" charset="-128"/>
                        </a:rPr>
                        <a:t>〇</a:t>
                      </a:r>
                      <a:endParaRPr lang="en-US" altLang="ja-JP" sz="600" b="0" dirty="0">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〇</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dirty="0">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7788752"/>
                  </a:ext>
                </a:extLst>
              </a:tr>
              <a:tr h="134644">
                <a:tc vMerge="1">
                  <a:txBody>
                    <a:bodyPr/>
                    <a:lstStyle/>
                    <a:p>
                      <a:pPr algn="l" fontAlgn="ct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600" u="none" strike="noStrike" dirty="0">
                          <a:effectLst/>
                          <a:latin typeface="HG丸ｺﾞｼｯｸM-PRO" panose="020F0600000000000000" pitchFamily="50" charset="-128"/>
                          <a:ea typeface="HG丸ｺﾞｼｯｸM-PRO" panose="020F0600000000000000" pitchFamily="50" charset="-128"/>
                        </a:rPr>
                        <a:t>区画⑤</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〇</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〇</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600" u="none" strike="noStrike" dirty="0">
                          <a:effectLst/>
                          <a:latin typeface="HG丸ｺﾞｼｯｸM-PRO" panose="020F0600000000000000" pitchFamily="50" charset="-128"/>
                          <a:ea typeface="HG丸ｺﾞｼｯｸM-PRO" panose="020F0600000000000000" pitchFamily="50" charset="-128"/>
                        </a:rPr>
                        <a:t>×</a:t>
                      </a:r>
                      <a:endParaRPr lang="en-US" altLang="ja-JP"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600" u="none" strike="noStrike">
                          <a:effectLst/>
                          <a:latin typeface="HG丸ｺﾞｼｯｸM-PRO" panose="020F0600000000000000" pitchFamily="50" charset="-128"/>
                          <a:ea typeface="HG丸ｺﾞｼｯｸM-PRO" panose="020F0600000000000000" pitchFamily="50" charset="-128"/>
                        </a:rPr>
                        <a:t>○</a:t>
                      </a:r>
                      <a:endParaRPr lang="ja-JP" altLang="en-US" sz="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en-US" altLang="ja-JP" sz="600" b="0" i="0" u="none" strike="noStrike" dirty="0">
                          <a:solidFill>
                            <a:schemeClr val="dk1"/>
                          </a:solidFill>
                          <a:effectLst/>
                          <a:latin typeface="HG丸ｺﾞｼｯｸM-PRO" panose="020F0600000000000000" pitchFamily="50" charset="-128"/>
                          <a:ea typeface="HG丸ｺﾞｼｯｸM-PRO" panose="020F0600000000000000" pitchFamily="50" charset="-128"/>
                        </a:rPr>
                        <a:t>×</a:t>
                      </a:r>
                      <a:endParaRPr lang="ja-JP" altLang="en-US" sz="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0309780"/>
                  </a:ext>
                </a:extLst>
              </a:tr>
            </a:tbl>
          </a:graphicData>
        </a:graphic>
      </p:graphicFrame>
      <p:sp>
        <p:nvSpPr>
          <p:cNvPr id="357" name="テキスト ボックス 460">
            <a:extLst>
              <a:ext uri="{FF2B5EF4-FFF2-40B4-BE49-F238E27FC236}">
                <a16:creationId xmlns:a16="http://schemas.microsoft.com/office/drawing/2014/main" id="{699C823D-B3C2-F44C-9EF7-507796BF52A6}"/>
              </a:ext>
            </a:extLst>
          </p:cNvPr>
          <p:cNvSpPr txBox="1"/>
          <p:nvPr/>
        </p:nvSpPr>
        <p:spPr>
          <a:xfrm>
            <a:off x="45789" y="5170586"/>
            <a:ext cx="2918172" cy="215444"/>
          </a:xfrm>
          <a:prstGeom prst="rect">
            <a:avLst/>
          </a:prstGeom>
          <a:noFill/>
        </p:spPr>
        <p:txBody>
          <a:bodyPr wrap="squar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表</a:t>
            </a:r>
            <a:r>
              <a:rPr lang="en-US" altLang="ja-JP" sz="800" dirty="0">
                <a:solidFill>
                  <a:prstClr val="black"/>
                </a:solidFill>
                <a:latin typeface="HG丸ｺﾞｼｯｸM-PRO" panose="020F0600000000000000" pitchFamily="50" charset="-128"/>
                <a:ea typeface="HG丸ｺﾞｼｯｸM-PRO" panose="020F0600000000000000" pitchFamily="50" charset="-128"/>
              </a:rPr>
              <a:t>5.1</a:t>
            </a:r>
            <a:r>
              <a:rPr lang="ja-JP" altLang="en-US" sz="800" dirty="0">
                <a:solidFill>
                  <a:prstClr val="black"/>
                </a:solidFill>
                <a:latin typeface="HG丸ｺﾞｼｯｸM-PRO" panose="020F0600000000000000" pitchFamily="50" charset="-128"/>
                <a:ea typeface="HG丸ｺﾞｼｯｸM-PRO" panose="020F0600000000000000" pitchFamily="50" charset="-128"/>
              </a:rPr>
              <a:t> 各数字の区間ごとの黒線の検知パターン </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p:sp>
        <p:nvSpPr>
          <p:cNvPr id="359" name="テキスト ボックス 460">
            <a:extLst>
              <a:ext uri="{FF2B5EF4-FFF2-40B4-BE49-F238E27FC236}">
                <a16:creationId xmlns:a16="http://schemas.microsoft.com/office/drawing/2014/main" id="{BA87BB5E-3027-BA46-87AF-9EBA945EC24D}"/>
              </a:ext>
            </a:extLst>
          </p:cNvPr>
          <p:cNvSpPr txBox="1"/>
          <p:nvPr/>
        </p:nvSpPr>
        <p:spPr>
          <a:xfrm>
            <a:off x="3094109" y="4317087"/>
            <a:ext cx="1828592" cy="215444"/>
          </a:xfrm>
          <a:prstGeom prst="rect">
            <a:avLst/>
          </a:prstGeom>
          <a:noFill/>
        </p:spPr>
        <p:txBody>
          <a:bodyPr wrap="squar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5.5 </a:t>
            </a:r>
            <a:r>
              <a:rPr lang="ja-JP" altLang="en-US" sz="800" dirty="0">
                <a:solidFill>
                  <a:prstClr val="black"/>
                </a:solidFill>
                <a:latin typeface="HG丸ｺﾞｼｯｸM-PRO" panose="020F0600000000000000" pitchFamily="50" charset="-128"/>
                <a:ea typeface="HG丸ｺﾞｼｯｸM-PRO" panose="020F0600000000000000" pitchFamily="50" charset="-128"/>
              </a:rPr>
              <a:t>デジタル数字初期位置決め</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sp>
        <p:nvSpPr>
          <p:cNvPr id="360" name="曲折矢印 359"/>
          <p:cNvSpPr/>
          <p:nvPr/>
        </p:nvSpPr>
        <p:spPr>
          <a:xfrm rot="10800000">
            <a:off x="2354652" y="3634896"/>
            <a:ext cx="148102" cy="167888"/>
          </a:xfrm>
          <a:prstGeom prst="bentArrow">
            <a:avLst>
              <a:gd name="adj1" fmla="val 25000"/>
              <a:gd name="adj2" fmla="val 25000"/>
              <a:gd name="adj3" fmla="val 25000"/>
              <a:gd name="adj4" fmla="val 33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61" name="曲折矢印 360"/>
          <p:cNvSpPr/>
          <p:nvPr/>
        </p:nvSpPr>
        <p:spPr>
          <a:xfrm rot="5400000">
            <a:off x="2390521" y="3804838"/>
            <a:ext cx="148102" cy="115313"/>
          </a:xfrm>
          <a:prstGeom prst="bentArrow">
            <a:avLst>
              <a:gd name="adj1" fmla="val 31194"/>
              <a:gd name="adj2" fmla="val 31195"/>
              <a:gd name="adj3" fmla="val 29131"/>
              <a:gd name="adj4" fmla="val 107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62" name="曲折矢印 361"/>
          <p:cNvSpPr/>
          <p:nvPr/>
        </p:nvSpPr>
        <p:spPr>
          <a:xfrm rot="10800000" flipV="1">
            <a:off x="2319948" y="3933602"/>
            <a:ext cx="148102" cy="123191"/>
          </a:xfrm>
          <a:prstGeom prst="bentArrow">
            <a:avLst>
              <a:gd name="adj1" fmla="val 31194"/>
              <a:gd name="adj2" fmla="val 31195"/>
              <a:gd name="adj3" fmla="val 29131"/>
              <a:gd name="adj4" fmla="val 107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64" name="テキスト ボックス 460">
            <a:extLst>
              <a:ext uri="{FF2B5EF4-FFF2-40B4-BE49-F238E27FC236}">
                <a16:creationId xmlns:a16="http://schemas.microsoft.com/office/drawing/2014/main" id="{BA87BB5E-3027-BA46-87AF-9EBA945EC24D}"/>
              </a:ext>
            </a:extLst>
          </p:cNvPr>
          <p:cNvSpPr txBox="1"/>
          <p:nvPr/>
        </p:nvSpPr>
        <p:spPr>
          <a:xfrm>
            <a:off x="2865161" y="6046453"/>
            <a:ext cx="1730463" cy="215444"/>
          </a:xfrm>
          <a:prstGeom prst="rect">
            <a:avLst/>
          </a:prstGeom>
          <a:noFill/>
        </p:spPr>
        <p:txBody>
          <a:bodyPr wrap="squar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5.6 </a:t>
            </a:r>
            <a:r>
              <a:rPr lang="ja-JP" altLang="en-US" sz="800" dirty="0">
                <a:solidFill>
                  <a:prstClr val="black"/>
                </a:solidFill>
                <a:latin typeface="HG丸ｺﾞｼｯｸM-PRO" panose="020F0600000000000000" pitchFamily="50" charset="-128"/>
                <a:ea typeface="HG丸ｺﾞｼｯｸM-PRO" panose="020F0600000000000000" pitchFamily="50" charset="-128"/>
              </a:rPr>
              <a:t>デジタル数字読みとり</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sp>
        <p:nvSpPr>
          <p:cNvPr id="453" name="Rectangle 76">
            <a:extLst>
              <a:ext uri="{FF2B5EF4-FFF2-40B4-BE49-F238E27FC236}">
                <a16:creationId xmlns:a16="http://schemas.microsoft.com/office/drawing/2014/main" id="{949C3C0F-5E7A-C346-88B4-015AB51B9C2C}"/>
              </a:ext>
            </a:extLst>
          </p:cNvPr>
          <p:cNvSpPr/>
          <p:nvPr/>
        </p:nvSpPr>
        <p:spPr>
          <a:xfrm>
            <a:off x="3029224" y="6301926"/>
            <a:ext cx="473037" cy="605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73" name="グループ化 372">
            <a:extLst>
              <a:ext uri="{FF2B5EF4-FFF2-40B4-BE49-F238E27FC236}">
                <a16:creationId xmlns:a16="http://schemas.microsoft.com/office/drawing/2014/main" id="{74DD6C01-74F1-8542-955A-92CAA622C2F1}"/>
              </a:ext>
            </a:extLst>
          </p:cNvPr>
          <p:cNvGrpSpPr>
            <a:grpSpLocks noChangeAspect="1"/>
          </p:cNvGrpSpPr>
          <p:nvPr/>
        </p:nvGrpSpPr>
        <p:grpSpPr>
          <a:xfrm>
            <a:off x="2263820" y="3567630"/>
            <a:ext cx="481678" cy="639865"/>
            <a:chOff x="3899279" y="2623857"/>
            <a:chExt cx="609924" cy="879921"/>
          </a:xfrm>
        </p:grpSpPr>
        <p:grpSp>
          <p:nvGrpSpPr>
            <p:cNvPr id="376" name="Group 128">
              <a:extLst>
                <a:ext uri="{FF2B5EF4-FFF2-40B4-BE49-F238E27FC236}">
                  <a16:creationId xmlns:a16="http://schemas.microsoft.com/office/drawing/2014/main" id="{A0852A5C-E9B1-5E48-808D-DE3590F6441D}"/>
                </a:ext>
              </a:extLst>
            </p:cNvPr>
            <p:cNvGrpSpPr>
              <a:grpSpLocks noChangeAspect="1"/>
            </p:cNvGrpSpPr>
            <p:nvPr/>
          </p:nvGrpSpPr>
          <p:grpSpPr>
            <a:xfrm>
              <a:off x="3899279" y="2666424"/>
              <a:ext cx="609924" cy="837354"/>
              <a:chOff x="6006" y="12365"/>
              <a:chExt cx="826" cy="1134"/>
            </a:xfrm>
          </p:grpSpPr>
          <p:grpSp>
            <p:nvGrpSpPr>
              <p:cNvPr id="383" name="Group 11">
                <a:extLst>
                  <a:ext uri="{FF2B5EF4-FFF2-40B4-BE49-F238E27FC236}">
                    <a16:creationId xmlns:a16="http://schemas.microsoft.com/office/drawing/2014/main" id="{BD9AFF86-41FF-C94A-9EF0-3930AF4817D6}"/>
                  </a:ext>
                </a:extLst>
              </p:cNvPr>
              <p:cNvGrpSpPr/>
              <p:nvPr/>
            </p:nvGrpSpPr>
            <p:grpSpPr>
              <a:xfrm>
                <a:off x="6006" y="12365"/>
                <a:ext cx="826" cy="1134"/>
                <a:chOff x="14633" y="5879"/>
                <a:chExt cx="826" cy="1134"/>
              </a:xfrm>
            </p:grpSpPr>
            <p:sp>
              <p:nvSpPr>
                <p:cNvPr id="391" name="Rectangle 98">
                  <a:extLst>
                    <a:ext uri="{FF2B5EF4-FFF2-40B4-BE49-F238E27FC236}">
                      <a16:creationId xmlns:a16="http://schemas.microsoft.com/office/drawing/2014/main" id="{37A99ACD-7940-9E49-B917-F2D49F836A7E}"/>
                    </a:ext>
                  </a:extLst>
                </p:cNvPr>
                <p:cNvSpPr/>
                <p:nvPr/>
              </p:nvSpPr>
              <p:spPr>
                <a:xfrm>
                  <a:off x="14633" y="5879"/>
                  <a:ext cx="826" cy="1134"/>
                </a:xfrm>
                <a:prstGeom prst="rect">
                  <a:avLst/>
                </a:prstGeom>
                <a:solidFill>
                  <a:srgbClr val="00C82E"/>
                </a:solidFill>
                <a:ln>
                  <a:solidFill>
                    <a:srgbClr val="00C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9">
                  <a:extLst>
                    <a:ext uri="{FF2B5EF4-FFF2-40B4-BE49-F238E27FC236}">
                      <a16:creationId xmlns:a16="http://schemas.microsoft.com/office/drawing/2014/main" id="{02594D10-EF20-7F4A-9881-310CAD74F8A6}"/>
                    </a:ext>
                  </a:extLst>
                </p:cNvPr>
                <p:cNvSpPr/>
                <p:nvPr/>
              </p:nvSpPr>
              <p:spPr>
                <a:xfrm>
                  <a:off x="14708" y="5982"/>
                  <a:ext cx="676" cy="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Snip Diagonal Corner Rectangle 100">
                  <a:extLst>
                    <a:ext uri="{FF2B5EF4-FFF2-40B4-BE49-F238E27FC236}">
                      <a16:creationId xmlns:a16="http://schemas.microsoft.com/office/drawing/2014/main" id="{5B11DA59-4FB8-E949-852D-FCC6B703A449}"/>
                    </a:ext>
                  </a:extLst>
                </p:cNvPr>
                <p:cNvSpPr/>
                <p:nvPr/>
              </p:nvSpPr>
              <p:spPr>
                <a:xfrm rot="5400000">
                  <a:off x="14712" y="6204"/>
                  <a:ext cx="291" cy="91"/>
                </a:xfrm>
                <a:prstGeom prst="snip2DiagRect">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394" name="Snip Diagonal Corner Rectangle 101">
                  <a:extLst>
                    <a:ext uri="{FF2B5EF4-FFF2-40B4-BE49-F238E27FC236}">
                      <a16:creationId xmlns:a16="http://schemas.microsoft.com/office/drawing/2014/main" id="{C767C30F-EA85-D349-9660-8EE9A37070A5}"/>
                    </a:ext>
                  </a:extLst>
                </p:cNvPr>
                <p:cNvSpPr/>
                <p:nvPr/>
              </p:nvSpPr>
              <p:spPr>
                <a:xfrm rot="5400000">
                  <a:off x="15079" y="6199"/>
                  <a:ext cx="291" cy="91"/>
                </a:xfrm>
                <a:prstGeom prst="snip2DiagRect">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395" name="Snip Diagonal Corner Rectangle 102">
                  <a:extLst>
                    <a:ext uri="{FF2B5EF4-FFF2-40B4-BE49-F238E27FC236}">
                      <a16:creationId xmlns:a16="http://schemas.microsoft.com/office/drawing/2014/main" id="{D3081196-ACDF-9048-A482-A006C961B276}"/>
                    </a:ext>
                  </a:extLst>
                </p:cNvPr>
                <p:cNvSpPr/>
                <p:nvPr/>
              </p:nvSpPr>
              <p:spPr>
                <a:xfrm rot="5400000">
                  <a:off x="15072" y="6576"/>
                  <a:ext cx="291" cy="91"/>
                </a:xfrm>
                <a:prstGeom prst="snip2DiagRect">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396" name="Snip Diagonal Corner Rectangle 103">
                  <a:extLst>
                    <a:ext uri="{FF2B5EF4-FFF2-40B4-BE49-F238E27FC236}">
                      <a16:creationId xmlns:a16="http://schemas.microsoft.com/office/drawing/2014/main" id="{0019DADE-9784-D94C-A27E-8A81D1673254}"/>
                    </a:ext>
                  </a:extLst>
                </p:cNvPr>
                <p:cNvSpPr/>
                <p:nvPr/>
              </p:nvSpPr>
              <p:spPr>
                <a:xfrm>
                  <a:off x="14869" y="6386"/>
                  <a:ext cx="347" cy="91"/>
                </a:xfrm>
                <a:prstGeom prst="snip2DiagRect">
                  <a:avLst>
                    <a:gd name="adj1" fmla="val 50000"/>
                    <a:gd name="adj2"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grpSp>
          <p:sp>
            <p:nvSpPr>
              <p:cNvPr id="384" name="Rectangle 119">
                <a:extLst>
                  <a:ext uri="{FF2B5EF4-FFF2-40B4-BE49-F238E27FC236}">
                    <a16:creationId xmlns:a16="http://schemas.microsoft.com/office/drawing/2014/main" id="{1432A256-AF7D-6B40-9A7B-69245D79297D}"/>
                  </a:ext>
                </a:extLst>
              </p:cNvPr>
              <p:cNvSpPr/>
              <p:nvPr/>
            </p:nvSpPr>
            <p:spPr>
              <a:xfrm>
                <a:off x="6239" y="12499"/>
                <a:ext cx="355" cy="169"/>
              </a:xfrm>
              <a:prstGeom prst="rect">
                <a:avLst/>
              </a:prstGeom>
              <a:solidFill>
                <a:srgbClr val="1C4C75">
                  <a:alpha val="25000"/>
                </a:srgbClr>
              </a:solidFill>
              <a:ln w="63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5" name="Rectangle 122">
                <a:extLst>
                  <a:ext uri="{FF2B5EF4-FFF2-40B4-BE49-F238E27FC236}">
                    <a16:creationId xmlns:a16="http://schemas.microsoft.com/office/drawing/2014/main" id="{A4987E19-17A7-FF41-91E9-0F85B5294BC3}"/>
                  </a:ext>
                </a:extLst>
              </p:cNvPr>
              <p:cNvSpPr/>
              <p:nvPr/>
            </p:nvSpPr>
            <p:spPr>
              <a:xfrm>
                <a:off x="6237" y="12830"/>
                <a:ext cx="352" cy="173"/>
              </a:xfrm>
              <a:prstGeom prst="rect">
                <a:avLst/>
              </a:prstGeom>
              <a:solidFill>
                <a:srgbClr val="1C4C75">
                  <a:alpha val="25000"/>
                </a:srgbClr>
              </a:solidFill>
              <a:ln w="63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6" name="Rectangle 123">
                <a:extLst>
                  <a:ext uri="{FF2B5EF4-FFF2-40B4-BE49-F238E27FC236}">
                    <a16:creationId xmlns:a16="http://schemas.microsoft.com/office/drawing/2014/main" id="{7BD6EDA1-9313-8A44-B12D-00F680741629}"/>
                  </a:ext>
                </a:extLst>
              </p:cNvPr>
              <p:cNvSpPr/>
              <p:nvPr/>
            </p:nvSpPr>
            <p:spPr>
              <a:xfrm>
                <a:off x="6141" y="12592"/>
                <a:ext cx="174" cy="294"/>
              </a:xfrm>
              <a:prstGeom prst="rect">
                <a:avLst/>
              </a:prstGeom>
              <a:solidFill>
                <a:srgbClr val="1C4C75">
                  <a:alpha val="25000"/>
                </a:srgbClr>
              </a:solidFill>
              <a:ln w="63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7" name="Rectangle 125">
                <a:extLst>
                  <a:ext uri="{FF2B5EF4-FFF2-40B4-BE49-F238E27FC236}">
                    <a16:creationId xmlns:a16="http://schemas.microsoft.com/office/drawing/2014/main" id="{8774793E-0010-394C-8793-B0D8AA656B84}"/>
                  </a:ext>
                </a:extLst>
              </p:cNvPr>
              <p:cNvSpPr/>
              <p:nvPr/>
            </p:nvSpPr>
            <p:spPr>
              <a:xfrm>
                <a:off x="6494" y="12390"/>
                <a:ext cx="120" cy="228"/>
              </a:xfrm>
              <a:prstGeom prst="rect">
                <a:avLst/>
              </a:prstGeom>
              <a:noFill/>
              <a:ln>
                <a:noFill/>
              </a:ln>
            </p:spPr>
            <p:txBody>
              <a:bodyPr wrap="square" rtlCol="0" anchor="t">
                <a:spAutoFit/>
              </a:bodyPr>
              <a:lstStyle/>
              <a:p>
                <a:pPr algn="ctr">
                  <a:lnSpc>
                    <a:spcPct val="70000"/>
                  </a:lnSpc>
                </a:pPr>
                <a:r>
                  <a:rPr lang="ja-JP" altLang="en-US" sz="500" b="1" dirty="0">
                    <a:ln/>
                    <a:solidFill>
                      <a:srgbClr val="2A255C"/>
                    </a:solidFill>
                    <a:latin typeface="ＭＳ Ｐゴシック" panose="020B0600070205080204" pitchFamily="50" charset="-128"/>
                  </a:rPr>
                  <a:t>①</a:t>
                </a:r>
              </a:p>
            </p:txBody>
          </p:sp>
          <p:sp>
            <p:nvSpPr>
              <p:cNvPr id="388" name="Rectangle 126">
                <a:extLst>
                  <a:ext uri="{FF2B5EF4-FFF2-40B4-BE49-F238E27FC236}">
                    <a16:creationId xmlns:a16="http://schemas.microsoft.com/office/drawing/2014/main" id="{C0BCD0CD-E7D0-524D-B1FF-583DE550D75C}"/>
                  </a:ext>
                </a:extLst>
              </p:cNvPr>
              <p:cNvSpPr/>
              <p:nvPr/>
            </p:nvSpPr>
            <p:spPr>
              <a:xfrm>
                <a:off x="6063" y="12515"/>
                <a:ext cx="120" cy="228"/>
              </a:xfrm>
              <a:prstGeom prst="rect">
                <a:avLst/>
              </a:prstGeom>
              <a:noFill/>
              <a:ln>
                <a:noFill/>
              </a:ln>
            </p:spPr>
            <p:txBody>
              <a:bodyPr wrap="square" rtlCol="0" anchor="t">
                <a:spAutoFit/>
              </a:bodyPr>
              <a:lstStyle/>
              <a:p>
                <a:pPr algn="ctr">
                  <a:lnSpc>
                    <a:spcPct val="70000"/>
                  </a:lnSpc>
                </a:pPr>
                <a:r>
                  <a:rPr lang="ja-JP" altLang="en-US" sz="500" b="1" dirty="0">
                    <a:solidFill>
                      <a:srgbClr val="2A255C"/>
                    </a:solidFill>
                    <a:latin typeface="ＭＳ Ｐゴシック" panose="020B0600070205080204" pitchFamily="50" charset="-128"/>
                  </a:rPr>
                  <a:t>②</a:t>
                </a:r>
              </a:p>
            </p:txBody>
          </p:sp>
          <p:sp>
            <p:nvSpPr>
              <p:cNvPr id="390" name="Down Arrow 106">
                <a:extLst>
                  <a:ext uri="{FF2B5EF4-FFF2-40B4-BE49-F238E27FC236}">
                    <a16:creationId xmlns:a16="http://schemas.microsoft.com/office/drawing/2014/main" id="{4271AC1C-4730-DA4D-A5F7-190964628FD4}"/>
                  </a:ext>
                </a:extLst>
              </p:cNvPr>
              <p:cNvSpPr/>
              <p:nvPr/>
            </p:nvSpPr>
            <p:spPr>
              <a:xfrm>
                <a:off x="6343" y="13017"/>
                <a:ext cx="130" cy="283"/>
              </a:xfrm>
              <a:prstGeom prst="downArrow">
                <a:avLst>
                  <a:gd name="adj1" fmla="val 52827"/>
                  <a:gd name="adj2" fmla="val 5885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Rectangle 127">
                <a:extLst>
                  <a:ext uri="{FF2B5EF4-FFF2-40B4-BE49-F238E27FC236}">
                    <a16:creationId xmlns:a16="http://schemas.microsoft.com/office/drawing/2014/main" id="{E6A8BA84-CC68-D344-8969-708817E71FE1}"/>
                  </a:ext>
                </a:extLst>
              </p:cNvPr>
              <p:cNvSpPr/>
              <p:nvPr/>
            </p:nvSpPr>
            <p:spPr>
              <a:xfrm>
                <a:off x="6457" y="12744"/>
                <a:ext cx="78" cy="67"/>
              </a:xfrm>
              <a:prstGeom prst="rect">
                <a:avLst/>
              </a:prstGeom>
              <a:solidFill>
                <a:schemeClr val="bg1"/>
              </a:solidFill>
              <a:ln>
                <a:noFill/>
              </a:ln>
            </p:spPr>
            <p:txBody>
              <a:bodyPr wrap="square" rtlCol="0" anchor="t">
                <a:spAutoFit/>
              </a:bodyPr>
              <a:lstStyle/>
              <a:p>
                <a:pPr algn="ctr">
                  <a:lnSpc>
                    <a:spcPct val="70000"/>
                  </a:lnSpc>
                </a:pPr>
                <a:r>
                  <a:rPr lang="ja-JP" altLang="en-US" sz="500" b="1" dirty="0">
                    <a:solidFill>
                      <a:srgbClr val="2A255C"/>
                    </a:solidFill>
                    <a:latin typeface="ＭＳ Ｐゴシック" panose="020B0600070205080204" pitchFamily="50" charset="-128"/>
                  </a:rPr>
                  <a:t>③</a:t>
                </a:r>
              </a:p>
            </p:txBody>
          </p:sp>
        </p:grpSp>
        <p:grpSp>
          <p:nvGrpSpPr>
            <p:cNvPr id="377" name="Group 147">
              <a:extLst>
                <a:ext uri="{FF2B5EF4-FFF2-40B4-BE49-F238E27FC236}">
                  <a16:creationId xmlns:a16="http://schemas.microsoft.com/office/drawing/2014/main" id="{A0E5FEDC-6A3A-454D-9264-9E97341D019C}"/>
                </a:ext>
              </a:extLst>
            </p:cNvPr>
            <p:cNvGrpSpPr>
              <a:grpSpLocks noChangeAspect="1"/>
            </p:cNvGrpSpPr>
            <p:nvPr/>
          </p:nvGrpSpPr>
          <p:grpSpPr>
            <a:xfrm>
              <a:off x="3947274" y="3198066"/>
              <a:ext cx="391355" cy="268780"/>
              <a:chOff x="2361" y="12915"/>
              <a:chExt cx="530" cy="364"/>
            </a:xfrm>
          </p:grpSpPr>
          <p:sp>
            <p:nvSpPr>
              <p:cNvPr id="380" name="Rectangle 155">
                <a:extLst>
                  <a:ext uri="{FF2B5EF4-FFF2-40B4-BE49-F238E27FC236}">
                    <a16:creationId xmlns:a16="http://schemas.microsoft.com/office/drawing/2014/main" id="{B3DC1DE7-B23A-FB41-AC73-2E88F9806095}"/>
                  </a:ext>
                </a:extLst>
              </p:cNvPr>
              <p:cNvSpPr/>
              <p:nvPr/>
            </p:nvSpPr>
            <p:spPr>
              <a:xfrm>
                <a:off x="2525" y="13019"/>
                <a:ext cx="355" cy="136"/>
              </a:xfrm>
              <a:prstGeom prst="rect">
                <a:avLst/>
              </a:prstGeom>
              <a:solidFill>
                <a:srgbClr val="1C4C75">
                  <a:alpha val="25000"/>
                </a:srgbClr>
              </a:solidFill>
              <a:ln w="63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1" name="Rectangle 158">
                <a:extLst>
                  <a:ext uri="{FF2B5EF4-FFF2-40B4-BE49-F238E27FC236}">
                    <a16:creationId xmlns:a16="http://schemas.microsoft.com/office/drawing/2014/main" id="{431886A7-4E96-C448-A1A3-103D6F9F0854}"/>
                  </a:ext>
                </a:extLst>
              </p:cNvPr>
              <p:cNvSpPr/>
              <p:nvPr/>
            </p:nvSpPr>
            <p:spPr>
              <a:xfrm>
                <a:off x="2361" y="12915"/>
                <a:ext cx="120" cy="228"/>
              </a:xfrm>
              <a:prstGeom prst="rect">
                <a:avLst/>
              </a:prstGeom>
              <a:noFill/>
              <a:ln>
                <a:noFill/>
              </a:ln>
            </p:spPr>
            <p:txBody>
              <a:bodyPr wrap="square" rtlCol="0" anchor="t">
                <a:spAutoFit/>
              </a:bodyPr>
              <a:lstStyle/>
              <a:p>
                <a:pPr algn="ctr">
                  <a:lnSpc>
                    <a:spcPct val="70000"/>
                  </a:lnSpc>
                </a:pPr>
                <a:r>
                  <a:rPr lang="ja-JP" altLang="en-US" sz="500" b="1" dirty="0">
                    <a:solidFill>
                      <a:srgbClr val="2A255C"/>
                    </a:solidFill>
                    <a:latin typeface="ＭＳ Ｐゴシック" panose="020B0600070205080204" pitchFamily="50" charset="-128"/>
                  </a:rPr>
                  <a:t>⑤</a:t>
                </a:r>
              </a:p>
            </p:txBody>
          </p:sp>
          <p:sp>
            <p:nvSpPr>
              <p:cNvPr id="382" name="Rectangle 159">
                <a:extLst>
                  <a:ext uri="{FF2B5EF4-FFF2-40B4-BE49-F238E27FC236}">
                    <a16:creationId xmlns:a16="http://schemas.microsoft.com/office/drawing/2014/main" id="{A4A022AA-DF2F-314D-822F-CC75C11D3227}"/>
                  </a:ext>
                </a:extLst>
              </p:cNvPr>
              <p:cNvSpPr/>
              <p:nvPr/>
            </p:nvSpPr>
            <p:spPr>
              <a:xfrm>
                <a:off x="2771" y="13051"/>
                <a:ext cx="120" cy="228"/>
              </a:xfrm>
              <a:prstGeom prst="rect">
                <a:avLst/>
              </a:prstGeom>
              <a:noFill/>
              <a:ln>
                <a:noFill/>
              </a:ln>
            </p:spPr>
            <p:txBody>
              <a:bodyPr wrap="square" rtlCol="0" anchor="t">
                <a:spAutoFit/>
              </a:bodyPr>
              <a:lstStyle/>
              <a:p>
                <a:pPr algn="ctr">
                  <a:lnSpc>
                    <a:spcPct val="70000"/>
                  </a:lnSpc>
                </a:pPr>
                <a:r>
                  <a:rPr lang="ja-JP" altLang="en-US" sz="500" b="1" dirty="0">
                    <a:solidFill>
                      <a:srgbClr val="2A255C"/>
                    </a:solidFill>
                    <a:latin typeface="ＭＳ Ｐゴシック" panose="020B0600070205080204" pitchFamily="50" charset="-128"/>
                  </a:rPr>
                  <a:t>④</a:t>
                </a:r>
              </a:p>
            </p:txBody>
          </p:sp>
        </p:grpSp>
        <p:sp>
          <p:nvSpPr>
            <p:cNvPr id="379" name="星 5 378">
              <a:extLst>
                <a:ext uri="{FF2B5EF4-FFF2-40B4-BE49-F238E27FC236}">
                  <a16:creationId xmlns:a16="http://schemas.microsoft.com/office/drawing/2014/main" id="{2772EDFB-E8DF-F341-8F13-A4DE6FCB1CB2}"/>
                </a:ext>
              </a:extLst>
            </p:cNvPr>
            <p:cNvSpPr>
              <a:spLocks noChangeAspect="1"/>
            </p:cNvSpPr>
            <p:nvPr/>
          </p:nvSpPr>
          <p:spPr>
            <a:xfrm>
              <a:off x="4107225" y="2623857"/>
              <a:ext cx="128255" cy="128254"/>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grpSp>
      <p:sp>
        <p:nvSpPr>
          <p:cNvPr id="374" name="テキスト ボックス 460">
            <a:extLst>
              <a:ext uri="{FF2B5EF4-FFF2-40B4-BE49-F238E27FC236}">
                <a16:creationId xmlns:a16="http://schemas.microsoft.com/office/drawing/2014/main" id="{84E7A29C-61CC-D24F-B203-55012331DA21}"/>
              </a:ext>
            </a:extLst>
          </p:cNvPr>
          <p:cNvSpPr txBox="1"/>
          <p:nvPr/>
        </p:nvSpPr>
        <p:spPr>
          <a:xfrm>
            <a:off x="1939254" y="4175838"/>
            <a:ext cx="1130810" cy="215444"/>
          </a:xfrm>
          <a:prstGeom prst="rect">
            <a:avLst/>
          </a:prstGeom>
          <a:noFill/>
        </p:spPr>
        <p:txBody>
          <a:bodyPr wrap="squar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5.4 </a:t>
            </a:r>
            <a:r>
              <a:rPr lang="ja-JP" altLang="en-US" sz="800" dirty="0">
                <a:solidFill>
                  <a:prstClr val="black"/>
                </a:solidFill>
                <a:latin typeface="HG丸ｺﾞｼｯｸM-PRO" panose="020F0600000000000000" pitchFamily="50" charset="-128"/>
                <a:ea typeface="HG丸ｺﾞｼｯｸM-PRO" panose="020F0600000000000000" pitchFamily="50" charset="-128"/>
              </a:rPr>
              <a:t>経路分析図</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sp>
        <p:nvSpPr>
          <p:cNvPr id="375" name="Rectangle 123">
            <a:extLst>
              <a:ext uri="{FF2B5EF4-FFF2-40B4-BE49-F238E27FC236}">
                <a16:creationId xmlns:a16="http://schemas.microsoft.com/office/drawing/2014/main" id="{7BD6EDA1-9313-8A44-B12D-00F680741629}"/>
              </a:ext>
            </a:extLst>
          </p:cNvPr>
          <p:cNvSpPr/>
          <p:nvPr/>
        </p:nvSpPr>
        <p:spPr>
          <a:xfrm>
            <a:off x="2339336" y="3918900"/>
            <a:ext cx="101467" cy="157866"/>
          </a:xfrm>
          <a:prstGeom prst="rect">
            <a:avLst/>
          </a:prstGeom>
          <a:solidFill>
            <a:srgbClr val="1C4C75">
              <a:alpha val="25000"/>
            </a:srgbClr>
          </a:solidFill>
          <a:ln w="6350" cmpd="sng">
            <a:solidFill>
              <a:schemeClr val="accent1">
                <a:shade val="5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6" name="曲折矢印 485"/>
          <p:cNvSpPr/>
          <p:nvPr/>
        </p:nvSpPr>
        <p:spPr>
          <a:xfrm rot="10800000">
            <a:off x="2366101" y="3621524"/>
            <a:ext cx="148102" cy="167888"/>
          </a:xfrm>
          <a:prstGeom prst="bentArrow">
            <a:avLst>
              <a:gd name="adj1" fmla="val 25000"/>
              <a:gd name="adj2" fmla="val 25000"/>
              <a:gd name="adj3" fmla="val 25000"/>
              <a:gd name="adj4" fmla="val 33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495" name="曲折矢印 494"/>
          <p:cNvSpPr/>
          <p:nvPr/>
        </p:nvSpPr>
        <p:spPr>
          <a:xfrm rot="5400000">
            <a:off x="2401970" y="3796546"/>
            <a:ext cx="148102" cy="115313"/>
          </a:xfrm>
          <a:prstGeom prst="bentArrow">
            <a:avLst>
              <a:gd name="adj1" fmla="val 31194"/>
              <a:gd name="adj2" fmla="val 31195"/>
              <a:gd name="adj3" fmla="val 29131"/>
              <a:gd name="adj4" fmla="val 107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500" name="曲折矢印 499"/>
          <p:cNvSpPr/>
          <p:nvPr/>
        </p:nvSpPr>
        <p:spPr>
          <a:xfrm rot="10800000" flipV="1">
            <a:off x="2316157" y="3925310"/>
            <a:ext cx="148102" cy="123191"/>
          </a:xfrm>
          <a:prstGeom prst="bentArrow">
            <a:avLst>
              <a:gd name="adj1" fmla="val 31194"/>
              <a:gd name="adj2" fmla="val 31195"/>
              <a:gd name="adj3" fmla="val 29131"/>
              <a:gd name="adj4" fmla="val 1070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58" name="角丸四角形 357">
            <a:extLst>
              <a:ext uri="{FF2B5EF4-FFF2-40B4-BE49-F238E27FC236}">
                <a16:creationId xmlns:a16="http://schemas.microsoft.com/office/drawing/2014/main" id="{80D36B9A-C8B1-E747-A938-C8022457C9B6}"/>
              </a:ext>
            </a:extLst>
          </p:cNvPr>
          <p:cNvSpPr/>
          <p:nvPr/>
        </p:nvSpPr>
        <p:spPr>
          <a:xfrm>
            <a:off x="1788194" y="2971145"/>
            <a:ext cx="265392" cy="19481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38" name="正方形/長方形 637">
            <a:extLst>
              <a:ext uri="{FF2B5EF4-FFF2-40B4-BE49-F238E27FC236}">
                <a16:creationId xmlns:a16="http://schemas.microsoft.com/office/drawing/2014/main" id="{63D363D7-FE60-4324-A74A-CE2BE13FDC2C}"/>
              </a:ext>
            </a:extLst>
          </p:cNvPr>
          <p:cNvSpPr/>
          <p:nvPr/>
        </p:nvSpPr>
        <p:spPr>
          <a:xfrm>
            <a:off x="8876856" y="2946589"/>
            <a:ext cx="3857851" cy="27734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sp>
        <p:nvSpPr>
          <p:cNvPr id="639" name="正方形/長方形 638">
            <a:extLst>
              <a:ext uri="{FF2B5EF4-FFF2-40B4-BE49-F238E27FC236}">
                <a16:creationId xmlns:a16="http://schemas.microsoft.com/office/drawing/2014/main" id="{E2677FC7-2296-3244-9675-1C5227857728}"/>
              </a:ext>
            </a:extLst>
          </p:cNvPr>
          <p:cNvSpPr/>
          <p:nvPr/>
        </p:nvSpPr>
        <p:spPr>
          <a:xfrm>
            <a:off x="8881707" y="2938268"/>
            <a:ext cx="1764134" cy="208066"/>
          </a:xfrm>
          <a:prstGeom prst="rect">
            <a:avLst/>
          </a:prstGeom>
          <a:solidFill>
            <a:srgbClr val="417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prstClr val="white"/>
                </a:solidFill>
                <a:latin typeface="HG丸ｺﾞｼｯｸM-PRO" panose="020F0600000000000000" pitchFamily="50" charset="-128"/>
                <a:ea typeface="HG丸ｺﾞｼｯｸM-PRO" panose="020F0600000000000000" pitchFamily="50" charset="-128"/>
              </a:rPr>
              <a:t>5.7 </a:t>
            </a:r>
            <a:r>
              <a:rPr lang="ja-JP" altLang="en-US" sz="1200" b="1" dirty="0">
                <a:solidFill>
                  <a:prstClr val="white"/>
                </a:solidFill>
                <a:latin typeface="HG丸ｺﾞｼｯｸM-PRO" panose="020F0600000000000000" pitchFamily="50" charset="-128"/>
                <a:ea typeface="HG丸ｺﾞｼｯｸM-PRO" panose="020F0600000000000000" pitchFamily="50" charset="-128"/>
              </a:rPr>
              <a:t>平均化フィルター</a:t>
            </a:r>
          </a:p>
        </p:txBody>
      </p:sp>
      <p:graphicFrame>
        <p:nvGraphicFramePr>
          <p:cNvPr id="640" name="グラフ 639">
            <a:extLst>
              <a:ext uri="{FF2B5EF4-FFF2-40B4-BE49-F238E27FC236}">
                <a16:creationId xmlns:a16="http://schemas.microsoft.com/office/drawing/2014/main" id="{61F6F609-0392-46A3-97BF-F192445ECF51}"/>
              </a:ext>
            </a:extLst>
          </p:cNvPr>
          <p:cNvGraphicFramePr>
            <a:graphicFrameLocks/>
          </p:cNvGraphicFramePr>
          <p:nvPr>
            <p:extLst/>
          </p:nvPr>
        </p:nvGraphicFramePr>
        <p:xfrm>
          <a:off x="8890633" y="3157796"/>
          <a:ext cx="1858836" cy="1699922"/>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641" name="グラフ 640">
            <a:extLst>
              <a:ext uri="{FF2B5EF4-FFF2-40B4-BE49-F238E27FC236}">
                <a16:creationId xmlns:a16="http://schemas.microsoft.com/office/drawing/2014/main" id="{EA6D721F-C349-4438-9070-13B499A4432D}"/>
              </a:ext>
            </a:extLst>
          </p:cNvPr>
          <p:cNvGraphicFramePr>
            <a:graphicFrameLocks/>
          </p:cNvGraphicFramePr>
          <p:nvPr>
            <p:extLst/>
          </p:nvPr>
        </p:nvGraphicFramePr>
        <p:xfrm>
          <a:off x="10902313" y="3157796"/>
          <a:ext cx="1858836" cy="1699922"/>
        </p:xfrm>
        <a:graphic>
          <a:graphicData uri="http://schemas.openxmlformats.org/drawingml/2006/chart">
            <c:chart xmlns:c="http://schemas.openxmlformats.org/drawingml/2006/chart" xmlns:r="http://schemas.openxmlformats.org/officeDocument/2006/relationships" r:id="rId31"/>
          </a:graphicData>
        </a:graphic>
      </p:graphicFrame>
      <p:sp>
        <p:nvSpPr>
          <p:cNvPr id="642" name="矢印: 右 3">
            <a:extLst>
              <a:ext uri="{FF2B5EF4-FFF2-40B4-BE49-F238E27FC236}">
                <a16:creationId xmlns:a16="http://schemas.microsoft.com/office/drawing/2014/main" id="{6B04D6E8-ED53-4FA6-AA0E-2CDB6BA9522B}"/>
              </a:ext>
            </a:extLst>
          </p:cNvPr>
          <p:cNvSpPr/>
          <p:nvPr/>
        </p:nvSpPr>
        <p:spPr>
          <a:xfrm>
            <a:off x="10713434" y="3734597"/>
            <a:ext cx="174239" cy="41721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3" name="正方形/長方形 642">
            <a:extLst>
              <a:ext uri="{FF2B5EF4-FFF2-40B4-BE49-F238E27FC236}">
                <a16:creationId xmlns:a16="http://schemas.microsoft.com/office/drawing/2014/main" id="{2CBF3207-82DA-4541-A0C4-F876164B67B2}"/>
              </a:ext>
            </a:extLst>
          </p:cNvPr>
          <p:cNvSpPr/>
          <p:nvPr/>
        </p:nvSpPr>
        <p:spPr>
          <a:xfrm>
            <a:off x="9216282" y="3415585"/>
            <a:ext cx="595649" cy="1159913"/>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4" name="正方形/長方形 643">
            <a:extLst>
              <a:ext uri="{FF2B5EF4-FFF2-40B4-BE49-F238E27FC236}">
                <a16:creationId xmlns:a16="http://schemas.microsoft.com/office/drawing/2014/main" id="{B984731F-9044-4C89-96BE-26A14545B3CD}"/>
              </a:ext>
            </a:extLst>
          </p:cNvPr>
          <p:cNvSpPr/>
          <p:nvPr/>
        </p:nvSpPr>
        <p:spPr>
          <a:xfrm>
            <a:off x="10467559" y="3410989"/>
            <a:ext cx="178282" cy="1159913"/>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5" name="正方形/長方形 644">
            <a:extLst>
              <a:ext uri="{FF2B5EF4-FFF2-40B4-BE49-F238E27FC236}">
                <a16:creationId xmlns:a16="http://schemas.microsoft.com/office/drawing/2014/main" id="{8678FEC5-3BD4-49F0-8D00-A024C7F8476E}"/>
              </a:ext>
            </a:extLst>
          </p:cNvPr>
          <p:cNvSpPr/>
          <p:nvPr/>
        </p:nvSpPr>
        <p:spPr>
          <a:xfrm>
            <a:off x="9812337" y="3415825"/>
            <a:ext cx="655221" cy="1159913"/>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6" name="正方形/長方形 645">
            <a:extLst>
              <a:ext uri="{FF2B5EF4-FFF2-40B4-BE49-F238E27FC236}">
                <a16:creationId xmlns:a16="http://schemas.microsoft.com/office/drawing/2014/main" id="{A28E58C4-B97C-4832-9E03-6EF072D9E4D2}"/>
              </a:ext>
            </a:extLst>
          </p:cNvPr>
          <p:cNvSpPr/>
          <p:nvPr/>
        </p:nvSpPr>
        <p:spPr>
          <a:xfrm>
            <a:off x="11221866" y="3427777"/>
            <a:ext cx="595649" cy="1159913"/>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7" name="正方形/長方形 646">
            <a:extLst>
              <a:ext uri="{FF2B5EF4-FFF2-40B4-BE49-F238E27FC236}">
                <a16:creationId xmlns:a16="http://schemas.microsoft.com/office/drawing/2014/main" id="{7C0AF96D-0882-4C4D-AC97-4F5B3555D076}"/>
              </a:ext>
            </a:extLst>
          </p:cNvPr>
          <p:cNvSpPr/>
          <p:nvPr/>
        </p:nvSpPr>
        <p:spPr>
          <a:xfrm>
            <a:off x="12473143" y="3423181"/>
            <a:ext cx="178282" cy="1159913"/>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48" name="正方形/長方形 647">
            <a:extLst>
              <a:ext uri="{FF2B5EF4-FFF2-40B4-BE49-F238E27FC236}">
                <a16:creationId xmlns:a16="http://schemas.microsoft.com/office/drawing/2014/main" id="{D53B5B7F-4196-482B-9821-945E3A5D68B2}"/>
              </a:ext>
            </a:extLst>
          </p:cNvPr>
          <p:cNvSpPr/>
          <p:nvPr/>
        </p:nvSpPr>
        <p:spPr>
          <a:xfrm>
            <a:off x="11817921" y="3428017"/>
            <a:ext cx="655221" cy="1159913"/>
          </a:xfrm>
          <a:prstGeom prst="rect">
            <a:avLst/>
          </a:prstGeom>
          <a:solidFill>
            <a:schemeClr val="accent5">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prstClr val="white"/>
              </a:solidFill>
            </a:endParaRPr>
          </a:p>
        </p:txBody>
      </p:sp>
      <p:sp>
        <p:nvSpPr>
          <p:cNvPr id="649" name="テキスト ボックス 648">
            <a:extLst>
              <a:ext uri="{FF2B5EF4-FFF2-40B4-BE49-F238E27FC236}">
                <a16:creationId xmlns:a16="http://schemas.microsoft.com/office/drawing/2014/main" id="{20EA95A3-B214-4E20-B4B1-9386D221B4B7}"/>
              </a:ext>
            </a:extLst>
          </p:cNvPr>
          <p:cNvSpPr txBox="1"/>
          <p:nvPr/>
        </p:nvSpPr>
        <p:spPr>
          <a:xfrm>
            <a:off x="11143083" y="3802565"/>
            <a:ext cx="761747" cy="230832"/>
          </a:xfrm>
          <a:prstGeom prst="rect">
            <a:avLst/>
          </a:prstGeom>
          <a:noFill/>
        </p:spPr>
        <p:txBody>
          <a:bodyPr wrap="non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白読み取り</a:t>
            </a:r>
          </a:p>
        </p:txBody>
      </p:sp>
      <p:sp>
        <p:nvSpPr>
          <p:cNvPr id="650" name="テキスト ボックス 649">
            <a:extLst>
              <a:ext uri="{FF2B5EF4-FFF2-40B4-BE49-F238E27FC236}">
                <a16:creationId xmlns:a16="http://schemas.microsoft.com/office/drawing/2014/main" id="{EAE51577-4EAD-42AA-AFDC-BE7E7CE01BB3}"/>
              </a:ext>
            </a:extLst>
          </p:cNvPr>
          <p:cNvSpPr txBox="1"/>
          <p:nvPr/>
        </p:nvSpPr>
        <p:spPr>
          <a:xfrm>
            <a:off x="9788832" y="3913152"/>
            <a:ext cx="761747" cy="230832"/>
          </a:xfrm>
          <a:prstGeom prst="rect">
            <a:avLst/>
          </a:prstGeom>
          <a:noFill/>
        </p:spPr>
        <p:txBody>
          <a:bodyPr wrap="non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黒読み取り</a:t>
            </a:r>
          </a:p>
        </p:txBody>
      </p:sp>
      <p:sp>
        <p:nvSpPr>
          <p:cNvPr id="651" name="テキスト ボックス 650">
            <a:extLst>
              <a:ext uri="{FF2B5EF4-FFF2-40B4-BE49-F238E27FC236}">
                <a16:creationId xmlns:a16="http://schemas.microsoft.com/office/drawing/2014/main" id="{3FF05BF7-9DC3-40C0-AA04-509FC9F9E675}"/>
              </a:ext>
            </a:extLst>
          </p:cNvPr>
          <p:cNvSpPr txBox="1"/>
          <p:nvPr/>
        </p:nvSpPr>
        <p:spPr>
          <a:xfrm>
            <a:off x="9147298" y="3799666"/>
            <a:ext cx="761747" cy="230832"/>
          </a:xfrm>
          <a:prstGeom prst="rect">
            <a:avLst/>
          </a:prstGeom>
          <a:noFill/>
        </p:spPr>
        <p:txBody>
          <a:bodyPr wrap="non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白読み取り</a:t>
            </a:r>
          </a:p>
        </p:txBody>
      </p:sp>
      <p:sp>
        <p:nvSpPr>
          <p:cNvPr id="652" name="テキスト ボックス 651">
            <a:extLst>
              <a:ext uri="{FF2B5EF4-FFF2-40B4-BE49-F238E27FC236}">
                <a16:creationId xmlns:a16="http://schemas.microsoft.com/office/drawing/2014/main" id="{FA424505-0FB2-44F2-8788-4E6CBC71EBB3}"/>
              </a:ext>
            </a:extLst>
          </p:cNvPr>
          <p:cNvSpPr txBox="1"/>
          <p:nvPr/>
        </p:nvSpPr>
        <p:spPr>
          <a:xfrm>
            <a:off x="8931467" y="4944267"/>
            <a:ext cx="3755917" cy="784830"/>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　カラーセンサから色情報を取得する際、走行環境による車体の傾きや、速度の変化による車体のぐらつき、地面の色と色の境界により、取得できる色情報にばらつきが発生し誤検知の要因となる。そこで、取得した値を過去数回の値で平均化し、誤検知を防ぎ、正確な色情報の取得を可能にした。</a:t>
            </a:r>
          </a:p>
        </p:txBody>
      </p:sp>
      <p:sp>
        <p:nvSpPr>
          <p:cNvPr id="653" name="テキスト ボックス 652">
            <a:extLst>
              <a:ext uri="{FF2B5EF4-FFF2-40B4-BE49-F238E27FC236}">
                <a16:creationId xmlns:a16="http://schemas.microsoft.com/office/drawing/2014/main" id="{6E43B15A-392D-4092-898D-7DB3D120A356}"/>
              </a:ext>
            </a:extLst>
          </p:cNvPr>
          <p:cNvSpPr txBox="1"/>
          <p:nvPr/>
        </p:nvSpPr>
        <p:spPr>
          <a:xfrm>
            <a:off x="9324864" y="4767295"/>
            <a:ext cx="1261569" cy="2308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図５</a:t>
            </a:r>
            <a:r>
              <a:rPr lang="en-US" altLang="ja-JP" sz="900" dirty="0">
                <a:solidFill>
                  <a:prstClr val="black"/>
                </a:solidFill>
                <a:latin typeface="HG丸ｺﾞｼｯｸM-PRO" panose="020F0600000000000000" pitchFamily="50" charset="-128"/>
                <a:ea typeface="HG丸ｺﾞｼｯｸM-PRO" panose="020F0600000000000000" pitchFamily="50" charset="-128"/>
              </a:rPr>
              <a:t>.13  </a:t>
            </a:r>
            <a:r>
              <a:rPr lang="ja-JP" altLang="en-US" sz="900" dirty="0">
                <a:solidFill>
                  <a:prstClr val="black"/>
                </a:solidFill>
                <a:latin typeface="HG丸ｺﾞｼｯｸM-PRO" panose="020F0600000000000000" pitchFamily="50" charset="-128"/>
                <a:ea typeface="HG丸ｺﾞｼｯｸM-PRO" panose="020F0600000000000000" pitchFamily="50" charset="-128"/>
              </a:rPr>
              <a:t>平均化前</a:t>
            </a:r>
          </a:p>
        </p:txBody>
      </p:sp>
      <p:sp>
        <p:nvSpPr>
          <p:cNvPr id="654" name="テキスト ボックス 653">
            <a:extLst>
              <a:ext uri="{FF2B5EF4-FFF2-40B4-BE49-F238E27FC236}">
                <a16:creationId xmlns:a16="http://schemas.microsoft.com/office/drawing/2014/main" id="{7894876A-212A-410F-9CFA-7293EFAA6CFB}"/>
              </a:ext>
            </a:extLst>
          </p:cNvPr>
          <p:cNvSpPr txBox="1"/>
          <p:nvPr/>
        </p:nvSpPr>
        <p:spPr>
          <a:xfrm>
            <a:off x="11355349" y="4768774"/>
            <a:ext cx="1210614" cy="230832"/>
          </a:xfrm>
          <a:prstGeom prst="rect">
            <a:avLst/>
          </a:prstGeom>
          <a:noFill/>
        </p:spPr>
        <p:txBody>
          <a:bodyPr wrap="squar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図５</a:t>
            </a:r>
            <a:r>
              <a:rPr lang="en-US" altLang="ja-JP" sz="900" dirty="0">
                <a:solidFill>
                  <a:prstClr val="black"/>
                </a:solidFill>
                <a:latin typeface="HG丸ｺﾞｼｯｸM-PRO" panose="020F0600000000000000" pitchFamily="50" charset="-128"/>
                <a:ea typeface="HG丸ｺﾞｼｯｸM-PRO" panose="020F0600000000000000" pitchFamily="50" charset="-128"/>
              </a:rPr>
              <a:t>.14  </a:t>
            </a:r>
            <a:r>
              <a:rPr lang="ja-JP" altLang="en-US" sz="900" dirty="0">
                <a:solidFill>
                  <a:prstClr val="black"/>
                </a:solidFill>
                <a:latin typeface="HG丸ｺﾞｼｯｸM-PRO" panose="020F0600000000000000" pitchFamily="50" charset="-128"/>
                <a:ea typeface="HG丸ｺﾞｼｯｸM-PRO" panose="020F0600000000000000" pitchFamily="50" charset="-128"/>
              </a:rPr>
              <a:t>平均化後</a:t>
            </a:r>
          </a:p>
        </p:txBody>
      </p:sp>
      <p:sp>
        <p:nvSpPr>
          <p:cNvPr id="655" name="楕円 365">
            <a:extLst>
              <a:ext uri="{FF2B5EF4-FFF2-40B4-BE49-F238E27FC236}">
                <a16:creationId xmlns:a16="http://schemas.microsoft.com/office/drawing/2014/main" id="{E5BB843D-3579-45D8-B24C-FFF65EBD5E75}"/>
              </a:ext>
            </a:extLst>
          </p:cNvPr>
          <p:cNvSpPr/>
          <p:nvPr/>
        </p:nvSpPr>
        <p:spPr>
          <a:xfrm rot="20310933">
            <a:off x="9794281" y="4112652"/>
            <a:ext cx="320877" cy="46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56" name="楕円 366">
            <a:extLst>
              <a:ext uri="{FF2B5EF4-FFF2-40B4-BE49-F238E27FC236}">
                <a16:creationId xmlns:a16="http://schemas.microsoft.com/office/drawing/2014/main" id="{0387587A-5C5B-48AE-9FC9-4C9B18046050}"/>
              </a:ext>
            </a:extLst>
          </p:cNvPr>
          <p:cNvSpPr/>
          <p:nvPr/>
        </p:nvSpPr>
        <p:spPr>
          <a:xfrm rot="1534240">
            <a:off x="9809195" y="3396832"/>
            <a:ext cx="368044" cy="46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57" name="正方形/長方形 656">
            <a:extLst>
              <a:ext uri="{FF2B5EF4-FFF2-40B4-BE49-F238E27FC236}">
                <a16:creationId xmlns:a16="http://schemas.microsoft.com/office/drawing/2014/main" id="{C99263D3-28AC-4580-9722-741C9F11E72E}"/>
              </a:ext>
            </a:extLst>
          </p:cNvPr>
          <p:cNvSpPr/>
          <p:nvPr/>
        </p:nvSpPr>
        <p:spPr>
          <a:xfrm>
            <a:off x="9107747" y="3445335"/>
            <a:ext cx="664843" cy="1678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prstClr val="black"/>
                </a:solidFill>
                <a:latin typeface="HG丸ｺﾞｼｯｸM-PRO" panose="020F0600000000000000" pitchFamily="50" charset="-128"/>
                <a:ea typeface="HG丸ｺﾞｼｯｸM-PRO" panose="020F0600000000000000" pitchFamily="50" charset="-128"/>
              </a:rPr>
              <a:t>ばらつき</a:t>
            </a:r>
          </a:p>
        </p:txBody>
      </p:sp>
      <p:sp>
        <p:nvSpPr>
          <p:cNvPr id="658" name="テキスト ボックス 657">
            <a:extLst>
              <a:ext uri="{FF2B5EF4-FFF2-40B4-BE49-F238E27FC236}">
                <a16:creationId xmlns:a16="http://schemas.microsoft.com/office/drawing/2014/main" id="{05775D3D-4128-4663-B2FC-0F6E1926D588}"/>
              </a:ext>
            </a:extLst>
          </p:cNvPr>
          <p:cNvSpPr txBox="1"/>
          <p:nvPr/>
        </p:nvSpPr>
        <p:spPr>
          <a:xfrm>
            <a:off x="11784617" y="3895731"/>
            <a:ext cx="761747" cy="230832"/>
          </a:xfrm>
          <a:prstGeom prst="rect">
            <a:avLst/>
          </a:prstGeom>
          <a:noFill/>
        </p:spPr>
        <p:txBody>
          <a:bodyPr wrap="none" rtlCol="0">
            <a:spAutoFit/>
          </a:bodyPr>
          <a:lstStyle/>
          <a:p>
            <a:r>
              <a:rPr lang="ja-JP" altLang="en-US" sz="900" dirty="0">
                <a:solidFill>
                  <a:prstClr val="black"/>
                </a:solidFill>
                <a:latin typeface="HG丸ｺﾞｼｯｸM-PRO" panose="020F0600000000000000" pitchFamily="50" charset="-128"/>
                <a:ea typeface="HG丸ｺﾞｼｯｸM-PRO" panose="020F0600000000000000" pitchFamily="50" charset="-128"/>
              </a:rPr>
              <a:t>黒読み取り</a:t>
            </a:r>
          </a:p>
        </p:txBody>
      </p:sp>
      <p:sp>
        <p:nvSpPr>
          <p:cNvPr id="659" name="楕円 374">
            <a:extLst>
              <a:ext uri="{FF2B5EF4-FFF2-40B4-BE49-F238E27FC236}">
                <a16:creationId xmlns:a16="http://schemas.microsoft.com/office/drawing/2014/main" id="{55366DCF-5E27-4287-9E1B-A4568062809C}"/>
              </a:ext>
            </a:extLst>
          </p:cNvPr>
          <p:cNvSpPr/>
          <p:nvPr/>
        </p:nvSpPr>
        <p:spPr>
          <a:xfrm rot="18569827">
            <a:off x="11971353" y="4006827"/>
            <a:ext cx="320877" cy="7040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60" name="楕円 375">
            <a:extLst>
              <a:ext uri="{FF2B5EF4-FFF2-40B4-BE49-F238E27FC236}">
                <a16:creationId xmlns:a16="http://schemas.microsoft.com/office/drawing/2014/main" id="{CA4A0613-32D8-4E40-A17D-1BE8431AF916}"/>
              </a:ext>
            </a:extLst>
          </p:cNvPr>
          <p:cNvSpPr/>
          <p:nvPr/>
        </p:nvSpPr>
        <p:spPr>
          <a:xfrm rot="14296484">
            <a:off x="11999567" y="3293400"/>
            <a:ext cx="278835" cy="668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sp>
        <p:nvSpPr>
          <p:cNvPr id="661" name="正方形/長方形 660">
            <a:extLst>
              <a:ext uri="{FF2B5EF4-FFF2-40B4-BE49-F238E27FC236}">
                <a16:creationId xmlns:a16="http://schemas.microsoft.com/office/drawing/2014/main" id="{117F59BE-8A32-4102-880B-17D3591810B0}"/>
              </a:ext>
            </a:extLst>
          </p:cNvPr>
          <p:cNvSpPr/>
          <p:nvPr/>
        </p:nvSpPr>
        <p:spPr>
          <a:xfrm>
            <a:off x="11226902" y="3445335"/>
            <a:ext cx="664843" cy="1678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prstClr val="black"/>
                </a:solidFill>
                <a:latin typeface="HG丸ｺﾞｼｯｸM-PRO" panose="020F0600000000000000" pitchFamily="50" charset="-128"/>
                <a:ea typeface="HG丸ｺﾞｼｯｸM-PRO" panose="020F0600000000000000" pitchFamily="50" charset="-128"/>
              </a:rPr>
              <a:t>なめらか</a:t>
            </a:r>
          </a:p>
        </p:txBody>
      </p:sp>
      <p:sp>
        <p:nvSpPr>
          <p:cNvPr id="662" name="テキスト ボックス 661"/>
          <p:cNvSpPr txBox="1"/>
          <p:nvPr/>
        </p:nvSpPr>
        <p:spPr>
          <a:xfrm>
            <a:off x="9228056" y="569657"/>
            <a:ext cx="2881993" cy="338554"/>
          </a:xfrm>
          <a:prstGeom prst="rect">
            <a:avLst/>
          </a:prstGeom>
          <a:noFill/>
        </p:spPr>
        <p:txBody>
          <a:bodyPr wrap="square" rtlCol="0">
            <a:spAutoFit/>
          </a:bodyPr>
          <a:lstStyle/>
          <a:p>
            <a:r>
              <a:rPr lang="ja-JP" altLang="en-US" sz="1600" b="1" dirty="0">
                <a:solidFill>
                  <a:srgbClr val="1069AB"/>
                </a:solidFill>
                <a:latin typeface="HG丸ｺﾞｼｯｸM-PRO" panose="020F0600000000000000" pitchFamily="50" charset="-128"/>
                <a:ea typeface="HG丸ｺﾞｼｯｸM-PRO" panose="020F0600000000000000" pitchFamily="50" charset="-128"/>
              </a:rPr>
              <a:t>走行制御：</a:t>
            </a:r>
            <a:r>
              <a:rPr lang="ja-JP" altLang="en-US" sz="1050" b="1" dirty="0">
                <a:solidFill>
                  <a:prstClr val="black"/>
                </a:solidFill>
                <a:latin typeface="HG丸ｺﾞｼｯｸM-PRO" panose="020F0600000000000000" pitchFamily="50" charset="-128"/>
                <a:ea typeface="HG丸ｺﾞｼｯｸM-PRO" panose="020F0600000000000000" pitchFamily="50" charset="-128"/>
              </a:rPr>
              <a:t>　</a:t>
            </a:r>
            <a:endParaRPr lang="en-US" altLang="ja-JP" sz="1050" b="1" dirty="0">
              <a:solidFill>
                <a:prstClr val="black"/>
              </a:solidFill>
              <a:latin typeface="HG丸ｺﾞｼｯｸM-PRO" panose="020F0600000000000000" pitchFamily="50" charset="-128"/>
              <a:ea typeface="HG丸ｺﾞｼｯｸM-PRO" panose="020F0600000000000000" pitchFamily="50" charset="-128"/>
            </a:endParaRPr>
          </a:p>
        </p:txBody>
      </p:sp>
      <p:grpSp>
        <p:nvGrpSpPr>
          <p:cNvPr id="663" name="グループ化 662">
            <a:extLst>
              <a:ext uri="{FF2B5EF4-FFF2-40B4-BE49-F238E27FC236}">
                <a16:creationId xmlns:a16="http://schemas.microsoft.com/office/drawing/2014/main" id="{34E11D12-9515-E94C-94CB-0B461DA7F92D}"/>
              </a:ext>
            </a:extLst>
          </p:cNvPr>
          <p:cNvGrpSpPr/>
          <p:nvPr/>
        </p:nvGrpSpPr>
        <p:grpSpPr>
          <a:xfrm>
            <a:off x="10322512" y="627261"/>
            <a:ext cx="821161" cy="253916"/>
            <a:chOff x="4658266" y="1779843"/>
            <a:chExt cx="645060" cy="229909"/>
          </a:xfrm>
        </p:grpSpPr>
        <p:sp>
          <p:nvSpPr>
            <p:cNvPr id="664" name="正方形/長方形 663">
              <a:extLst>
                <a:ext uri="{FF2B5EF4-FFF2-40B4-BE49-F238E27FC236}">
                  <a16:creationId xmlns:a16="http://schemas.microsoft.com/office/drawing/2014/main" id="{111D44AE-1063-3245-8DCF-4F60511A5444}"/>
                </a:ext>
              </a:extLst>
            </p:cNvPr>
            <p:cNvSpPr/>
            <p:nvPr/>
          </p:nvSpPr>
          <p:spPr>
            <a:xfrm>
              <a:off x="4658266" y="1779843"/>
              <a:ext cx="645060" cy="229909"/>
            </a:xfrm>
            <a:prstGeom prst="rect">
              <a:avLst/>
            </a:prstGeom>
          </p:spPr>
          <p:txBody>
            <a:bodyPr wrap="square">
              <a:spAutoFit/>
            </a:bodyPr>
            <a:lstStyle/>
            <a:p>
              <a:r>
                <a:rPr lang="ja-JP" altLang="en-US" sz="1050" b="1" dirty="0">
                  <a:solidFill>
                    <a:srgbClr val="00B0F0"/>
                  </a:solidFill>
                  <a:latin typeface="HG丸ｺﾞｼｯｸM-PRO" panose="020F0600000000000000" pitchFamily="50" charset="-128"/>
                  <a:ea typeface="HG丸ｺﾞｼｯｸM-PRO" panose="020F0600000000000000" pitchFamily="50" charset="-128"/>
                </a:rPr>
                <a:t>走行</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665" name="角丸四角形 664">
              <a:extLst>
                <a:ext uri="{FF2B5EF4-FFF2-40B4-BE49-F238E27FC236}">
                  <a16:creationId xmlns:a16="http://schemas.microsoft.com/office/drawing/2014/main" id="{DFBC2869-0E6F-5C40-B5C7-6E3CA042D818}"/>
                </a:ext>
              </a:extLst>
            </p:cNvPr>
            <p:cNvSpPr/>
            <p:nvPr/>
          </p:nvSpPr>
          <p:spPr>
            <a:xfrm>
              <a:off x="4689634" y="1811400"/>
              <a:ext cx="288694" cy="15664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666" name="グループ化 665">
            <a:extLst>
              <a:ext uri="{FF2B5EF4-FFF2-40B4-BE49-F238E27FC236}">
                <a16:creationId xmlns:a16="http://schemas.microsoft.com/office/drawing/2014/main" id="{1CAED234-AD2F-DD40-8E51-E6D5620ED1A3}"/>
              </a:ext>
            </a:extLst>
          </p:cNvPr>
          <p:cNvGrpSpPr/>
          <p:nvPr/>
        </p:nvGrpSpPr>
        <p:grpSpPr>
          <a:xfrm>
            <a:off x="10650851" y="2916013"/>
            <a:ext cx="821161" cy="253916"/>
            <a:chOff x="4658266" y="1755597"/>
            <a:chExt cx="645060" cy="259205"/>
          </a:xfrm>
        </p:grpSpPr>
        <p:sp>
          <p:nvSpPr>
            <p:cNvPr id="667" name="正方形/長方形 666">
              <a:extLst>
                <a:ext uri="{FF2B5EF4-FFF2-40B4-BE49-F238E27FC236}">
                  <a16:creationId xmlns:a16="http://schemas.microsoft.com/office/drawing/2014/main" id="{8CEEFAB8-9AD6-934E-A7D2-B23C8142DB3B}"/>
                </a:ext>
              </a:extLst>
            </p:cNvPr>
            <p:cNvSpPr/>
            <p:nvPr/>
          </p:nvSpPr>
          <p:spPr>
            <a:xfrm>
              <a:off x="4658266" y="1755597"/>
              <a:ext cx="645060" cy="259205"/>
            </a:xfrm>
            <a:prstGeom prst="rect">
              <a:avLst/>
            </a:prstGeom>
          </p:spPr>
          <p:txBody>
            <a:bodyPr wrap="square">
              <a:spAutoFit/>
            </a:bodyPr>
            <a:lstStyle/>
            <a:p>
              <a:r>
                <a:rPr lang="en-US" altLang="ja-JP" sz="1050" b="1" dirty="0">
                  <a:solidFill>
                    <a:srgbClr val="00B0F0"/>
                  </a:solidFill>
                  <a:latin typeface="HG丸ｺﾞｼｯｸM-PRO" panose="020F0600000000000000" pitchFamily="50" charset="-128"/>
                  <a:ea typeface="HG丸ｺﾞｼｯｸM-PRO" panose="020F0600000000000000" pitchFamily="50" charset="-128"/>
                </a:rPr>
                <a:t>AI</a:t>
              </a:r>
            </a:p>
          </p:txBody>
        </p:sp>
        <p:sp>
          <p:nvSpPr>
            <p:cNvPr id="668" name="角丸四角形 667">
              <a:extLst>
                <a:ext uri="{FF2B5EF4-FFF2-40B4-BE49-F238E27FC236}">
                  <a16:creationId xmlns:a16="http://schemas.microsoft.com/office/drawing/2014/main" id="{BED24DEC-A0E2-0043-AF44-FA1D55AA0384}"/>
                </a:ext>
              </a:extLst>
            </p:cNvPr>
            <p:cNvSpPr/>
            <p:nvPr/>
          </p:nvSpPr>
          <p:spPr>
            <a:xfrm>
              <a:off x="4680183" y="1800505"/>
              <a:ext cx="208478" cy="198868"/>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grpSp>
        <p:nvGrpSpPr>
          <p:cNvPr id="672" name="グループ化 671">
            <a:extLst>
              <a:ext uri="{FF2B5EF4-FFF2-40B4-BE49-F238E27FC236}">
                <a16:creationId xmlns:a16="http://schemas.microsoft.com/office/drawing/2014/main" id="{34E11D12-9515-E94C-94CB-0B461DA7F92D}"/>
              </a:ext>
            </a:extLst>
          </p:cNvPr>
          <p:cNvGrpSpPr/>
          <p:nvPr/>
        </p:nvGrpSpPr>
        <p:grpSpPr>
          <a:xfrm>
            <a:off x="7752723" y="5814040"/>
            <a:ext cx="821161" cy="253916"/>
            <a:chOff x="4658266" y="1779843"/>
            <a:chExt cx="645060" cy="229909"/>
          </a:xfrm>
        </p:grpSpPr>
        <p:sp>
          <p:nvSpPr>
            <p:cNvPr id="673" name="正方形/長方形 672">
              <a:extLst>
                <a:ext uri="{FF2B5EF4-FFF2-40B4-BE49-F238E27FC236}">
                  <a16:creationId xmlns:a16="http://schemas.microsoft.com/office/drawing/2014/main" id="{111D44AE-1063-3245-8DCF-4F60511A5444}"/>
                </a:ext>
              </a:extLst>
            </p:cNvPr>
            <p:cNvSpPr/>
            <p:nvPr/>
          </p:nvSpPr>
          <p:spPr>
            <a:xfrm>
              <a:off x="4658266" y="1779843"/>
              <a:ext cx="645060" cy="229909"/>
            </a:xfrm>
            <a:prstGeom prst="rect">
              <a:avLst/>
            </a:prstGeom>
          </p:spPr>
          <p:txBody>
            <a:bodyPr wrap="square">
              <a:spAutoFit/>
            </a:bodyPr>
            <a:lstStyle/>
            <a:p>
              <a:r>
                <a:rPr lang="ja-JP" altLang="en-US" sz="1050" b="1" dirty="0">
                  <a:solidFill>
                    <a:srgbClr val="00B0F0"/>
                  </a:solidFill>
                  <a:latin typeface="HG丸ｺﾞｼｯｸM-PRO" panose="020F0600000000000000" pitchFamily="50" charset="-128"/>
                  <a:ea typeface="HG丸ｺﾞｼｯｸM-PRO" panose="020F0600000000000000" pitchFamily="50" charset="-128"/>
                </a:rPr>
                <a:t>走行</a:t>
              </a:r>
              <a:endParaRPr lang="en-US" altLang="ja-JP" sz="1050" b="1" dirty="0">
                <a:solidFill>
                  <a:srgbClr val="00B0F0"/>
                </a:solidFill>
                <a:latin typeface="HG丸ｺﾞｼｯｸM-PRO" panose="020F0600000000000000" pitchFamily="50" charset="-128"/>
                <a:ea typeface="HG丸ｺﾞｼｯｸM-PRO" panose="020F0600000000000000" pitchFamily="50" charset="-128"/>
              </a:endParaRPr>
            </a:p>
          </p:txBody>
        </p:sp>
        <p:sp>
          <p:nvSpPr>
            <p:cNvPr id="674" name="角丸四角形 673">
              <a:extLst>
                <a:ext uri="{FF2B5EF4-FFF2-40B4-BE49-F238E27FC236}">
                  <a16:creationId xmlns:a16="http://schemas.microsoft.com/office/drawing/2014/main" id="{DFBC2869-0E6F-5C40-B5C7-6E3CA042D818}"/>
                </a:ext>
              </a:extLst>
            </p:cNvPr>
            <p:cNvSpPr/>
            <p:nvPr/>
          </p:nvSpPr>
          <p:spPr>
            <a:xfrm>
              <a:off x="4689634" y="1811400"/>
              <a:ext cx="288694" cy="156640"/>
            </a:xfrm>
            <a:prstGeom prst="round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a:solidFill>
                  <a:prstClr val="black"/>
                </a:solidFill>
                <a:latin typeface="HG丸ｺﾞｼｯｸM-PRO" panose="020F0600000000000000" pitchFamily="50" charset="-128"/>
                <a:ea typeface="HG丸ｺﾞｼｯｸM-PRO" panose="020F0600000000000000" pitchFamily="50" charset="-128"/>
              </a:endParaRPr>
            </a:p>
          </p:txBody>
        </p:sp>
      </p:grpSp>
      <p:sp>
        <p:nvSpPr>
          <p:cNvPr id="321" name="テキスト ボックス 320">
            <a:extLst>
              <a:ext uri="{FF2B5EF4-FFF2-40B4-BE49-F238E27FC236}">
                <a16:creationId xmlns:a16="http://schemas.microsoft.com/office/drawing/2014/main" id="{33999F0F-4F7B-8449-9ABB-60AF2455209D}"/>
              </a:ext>
            </a:extLst>
          </p:cNvPr>
          <p:cNvSpPr txBox="1"/>
          <p:nvPr/>
        </p:nvSpPr>
        <p:spPr>
          <a:xfrm>
            <a:off x="11536514" y="7522369"/>
            <a:ext cx="1106393" cy="21544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5.15 SWAP</a:t>
            </a:r>
            <a:r>
              <a:rPr lang="ja-JP" altLang="en-US" sz="800" dirty="0">
                <a:solidFill>
                  <a:prstClr val="black"/>
                </a:solidFill>
                <a:latin typeface="HG丸ｺﾞｼｯｸM-PRO" panose="020F0600000000000000" pitchFamily="50" charset="-128"/>
                <a:ea typeface="HG丸ｺﾞｼｯｸM-PRO" panose="020F0600000000000000" pitchFamily="50" charset="-128"/>
              </a:rPr>
              <a:t>制御</a:t>
            </a:r>
            <a:endParaRPr lang="ja-JP" altLang="en-US" sz="800" dirty="0">
              <a:solidFill>
                <a:prstClr val="black"/>
              </a:solidFill>
            </a:endParaRPr>
          </a:p>
        </p:txBody>
      </p:sp>
      <p:sp>
        <p:nvSpPr>
          <p:cNvPr id="322" name="テキスト ボックス 321">
            <a:extLst>
              <a:ext uri="{FF2B5EF4-FFF2-40B4-BE49-F238E27FC236}">
                <a16:creationId xmlns:a16="http://schemas.microsoft.com/office/drawing/2014/main" id="{33999F0F-4F7B-8449-9ABB-60AF2455209D}"/>
              </a:ext>
            </a:extLst>
          </p:cNvPr>
          <p:cNvSpPr txBox="1"/>
          <p:nvPr/>
        </p:nvSpPr>
        <p:spPr>
          <a:xfrm>
            <a:off x="11849398" y="7155997"/>
            <a:ext cx="880369" cy="215444"/>
          </a:xfrm>
          <a:prstGeom prst="rect">
            <a:avLst/>
          </a:prstGeom>
          <a:noFill/>
        </p:spPr>
        <p:txBody>
          <a:bodyPr wrap="non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5.16</a:t>
            </a:r>
            <a:r>
              <a:rPr lang="ja-JP" altLang="en-US" sz="800" dirty="0">
                <a:solidFill>
                  <a:prstClr val="black"/>
                </a:solidFill>
                <a:latin typeface="HG丸ｺﾞｼｯｸM-PRO" panose="020F0600000000000000" pitchFamily="50" charset="-128"/>
                <a:ea typeface="HG丸ｺﾞｼｯｸM-PRO" panose="020F0600000000000000" pitchFamily="50" charset="-128"/>
              </a:rPr>
              <a:t>決定例</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sp>
        <p:nvSpPr>
          <p:cNvPr id="5" name="四角形吹き出し 4"/>
          <p:cNvSpPr/>
          <p:nvPr/>
        </p:nvSpPr>
        <p:spPr>
          <a:xfrm>
            <a:off x="5174127" y="6679149"/>
            <a:ext cx="752250" cy="1027999"/>
          </a:xfrm>
          <a:prstGeom prst="wedgeRectCallout">
            <a:avLst>
              <a:gd name="adj1" fmla="val 99641"/>
              <a:gd name="adj2" fmla="val 9642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700" dirty="0">
                <a:solidFill>
                  <a:prstClr val="black"/>
                </a:solidFill>
                <a:latin typeface="HG丸ｺﾞｼｯｸM-PRO" panose="020F0600000000000000" pitchFamily="50" charset="-128"/>
                <a:ea typeface="HG丸ｺﾞｼｯｸM-PRO" panose="020F0600000000000000" pitchFamily="50" charset="-128"/>
              </a:rPr>
              <a:t>走行データの傾きが変化した時、制御を切り替えることで、コースの張りによる距離の誤差を最小にする。</a:t>
            </a:r>
          </a:p>
        </p:txBody>
      </p:sp>
      <p:sp>
        <p:nvSpPr>
          <p:cNvPr id="330" name="Text Box 78">
            <a:extLst>
              <a:ext uri="{FF2B5EF4-FFF2-40B4-BE49-F238E27FC236}">
                <a16:creationId xmlns:a16="http://schemas.microsoft.com/office/drawing/2014/main" id="{B3A7E1C0-98D6-EF49-8B1F-B79E9019724C}"/>
              </a:ext>
            </a:extLst>
          </p:cNvPr>
          <p:cNvSpPr txBox="1"/>
          <p:nvPr/>
        </p:nvSpPr>
        <p:spPr>
          <a:xfrm>
            <a:off x="66628" y="6161963"/>
            <a:ext cx="2913577" cy="253916"/>
          </a:xfrm>
          <a:prstGeom prst="rect">
            <a:avLst/>
          </a:prstGeom>
          <a:noFill/>
        </p:spPr>
        <p:txBody>
          <a:bodyPr wrap="square" rtlCol="0">
            <a:spAutoFit/>
          </a:bodyPr>
          <a:lstStyle/>
          <a:p>
            <a:pPr marL="228600" indent="-228600">
              <a:buFont typeface="+mj-lt"/>
              <a:buAutoNum type="arabicPeriod" startAt="2"/>
            </a:pPr>
            <a:r>
              <a:rPr lang="ja-JP" altLang="en-US" sz="1050" b="1" dirty="0">
                <a:solidFill>
                  <a:prstClr val="black"/>
                </a:solidFill>
                <a:latin typeface="HG丸ｺﾞｼｯｸM-PRO" panose="020F0600000000000000" pitchFamily="50" charset="-128"/>
                <a:ea typeface="HG丸ｺﾞｼｯｸM-PRO" panose="020F0600000000000000" pitchFamily="50" charset="-128"/>
                <a:sym typeface="+mn-ea"/>
              </a:rPr>
              <a:t>左出題数字</a:t>
            </a:r>
            <a:r>
              <a:rPr lang="en-US" altLang="ja-JP" sz="1050" b="1" dirty="0">
                <a:solidFill>
                  <a:prstClr val="black"/>
                </a:solidFill>
                <a:latin typeface="HG丸ｺﾞｼｯｸM-PRO" panose="020F0600000000000000" pitchFamily="50" charset="-128"/>
                <a:ea typeface="HG丸ｺﾞｼｯｸM-PRO" panose="020F0600000000000000" pitchFamily="50" charset="-128"/>
                <a:sym typeface="+mn-ea"/>
              </a:rPr>
              <a:t>(</a:t>
            </a:r>
            <a:r>
              <a:rPr lang="ja-JP" altLang="en-US" sz="1050" b="1" dirty="0">
                <a:solidFill>
                  <a:prstClr val="black"/>
                </a:solidFill>
                <a:latin typeface="HG丸ｺﾞｼｯｸM-PRO" panose="020F0600000000000000" pitchFamily="50" charset="-128"/>
                <a:ea typeface="HG丸ｺﾞｼｯｸM-PRO" panose="020F0600000000000000" pitchFamily="50" charset="-128"/>
                <a:sym typeface="+mn-ea"/>
              </a:rPr>
              <a:t>丸数字</a:t>
            </a:r>
            <a:r>
              <a:rPr lang="en-US" altLang="ja-JP" sz="1050" b="1" dirty="0">
                <a:solidFill>
                  <a:prstClr val="black"/>
                </a:solidFill>
                <a:latin typeface="HG丸ｺﾞｼｯｸM-PRO" panose="020F0600000000000000" pitchFamily="50" charset="-128"/>
                <a:ea typeface="HG丸ｺﾞｼｯｸM-PRO" panose="020F0600000000000000" pitchFamily="50" charset="-128"/>
                <a:sym typeface="+mn-ea"/>
              </a:rPr>
              <a:t>)</a:t>
            </a:r>
            <a:r>
              <a:rPr lang="ja-JP" altLang="en-US" sz="1050" b="1" dirty="0">
                <a:solidFill>
                  <a:prstClr val="black"/>
                </a:solidFill>
                <a:latin typeface="HG丸ｺﾞｼｯｸM-PRO" panose="020F0600000000000000" pitchFamily="50" charset="-128"/>
                <a:ea typeface="HG丸ｺﾞｼｯｸM-PRO" panose="020F0600000000000000" pitchFamily="50" charset="-128"/>
                <a:sym typeface="+mn-ea"/>
              </a:rPr>
              <a:t>の場合</a:t>
            </a:r>
          </a:p>
        </p:txBody>
      </p:sp>
      <p:sp>
        <p:nvSpPr>
          <p:cNvPr id="331" name="テキスト ボックス 460">
            <a:extLst>
              <a:ext uri="{FF2B5EF4-FFF2-40B4-BE49-F238E27FC236}">
                <a16:creationId xmlns:a16="http://schemas.microsoft.com/office/drawing/2014/main" id="{6767524D-8D8B-BF41-BA4E-AD6F6731267C}"/>
              </a:ext>
            </a:extLst>
          </p:cNvPr>
          <p:cNvSpPr txBox="1"/>
          <p:nvPr/>
        </p:nvSpPr>
        <p:spPr>
          <a:xfrm>
            <a:off x="2944868" y="8778693"/>
            <a:ext cx="1572458" cy="215444"/>
          </a:xfrm>
          <a:prstGeom prst="rect">
            <a:avLst/>
          </a:prstGeom>
          <a:noFill/>
        </p:spPr>
        <p:txBody>
          <a:bodyPr wrap="square" rtlCol="0">
            <a:spAutoFit/>
          </a:bodyPr>
          <a:lstStyle/>
          <a:p>
            <a:pPr algn="ctr"/>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5.8</a:t>
            </a:r>
            <a:r>
              <a:rPr lang="ja-JP" altLang="en-US" sz="800" dirty="0">
                <a:solidFill>
                  <a:prstClr val="black"/>
                </a:solidFill>
                <a:latin typeface="HG丸ｺﾞｼｯｸM-PRO" panose="020F0600000000000000" pitchFamily="50" charset="-128"/>
                <a:ea typeface="HG丸ｺﾞｼｯｸM-PRO" panose="020F0600000000000000" pitchFamily="50" charset="-128"/>
              </a:rPr>
              <a:t>距離測定パターン例 </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sp>
        <p:nvSpPr>
          <p:cNvPr id="333" name="テキスト ボックス 15">
            <a:extLst>
              <a:ext uri="{FF2B5EF4-FFF2-40B4-BE49-F238E27FC236}">
                <a16:creationId xmlns:a16="http://schemas.microsoft.com/office/drawing/2014/main" id="{753E556E-A2EC-2F44-9E67-5B1C25B68E14}"/>
              </a:ext>
            </a:extLst>
          </p:cNvPr>
          <p:cNvSpPr txBox="1"/>
          <p:nvPr/>
        </p:nvSpPr>
        <p:spPr>
          <a:xfrm>
            <a:off x="21505" y="6370573"/>
            <a:ext cx="3295503" cy="900246"/>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　左出題数字は、図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5.7</a:t>
            </a:r>
            <a:r>
              <a:rPr lang="ja-JP" altLang="en-US" sz="1050" dirty="0">
                <a:solidFill>
                  <a:prstClr val="black"/>
                </a:solidFill>
                <a:latin typeface="HG丸ｺﾞｼｯｸM-PRO" panose="020F0600000000000000" pitchFamily="50" charset="-128"/>
                <a:ea typeface="HG丸ｺﾞｼｯｸM-PRO" panose="020F0600000000000000" pitchFamily="50" charset="-128"/>
              </a:rPr>
              <a:t>のアクティビティ図の動作を行い読みとり開始位置まで移動する。そして、読みとりラインに沿って走行し区間を記録する。区間とは、白を読んでから黒を読み取るまでの区間と、黒を読みととってから白を読み取るまでの区間を</a:t>
            </a:r>
            <a:endParaRPr lang="en-US" altLang="ja-JP" sz="1050" dirty="0">
              <a:solidFill>
                <a:prstClr val="black"/>
              </a:solidFill>
              <a:latin typeface="HG丸ｺﾞｼｯｸM-PRO" panose="020F0600000000000000" pitchFamily="50" charset="-128"/>
              <a:ea typeface="HG丸ｺﾞｼｯｸM-PRO" panose="020F0600000000000000" pitchFamily="50" charset="-128"/>
            </a:endParaRPr>
          </a:p>
        </p:txBody>
      </p:sp>
      <p:sp>
        <p:nvSpPr>
          <p:cNvPr id="334" name="テキスト ボックス 460">
            <a:extLst>
              <a:ext uri="{FF2B5EF4-FFF2-40B4-BE49-F238E27FC236}">
                <a16:creationId xmlns:a16="http://schemas.microsoft.com/office/drawing/2014/main" id="{B03C0B6B-C108-C246-AD72-F82C070B9D17}"/>
              </a:ext>
            </a:extLst>
          </p:cNvPr>
          <p:cNvSpPr txBox="1"/>
          <p:nvPr/>
        </p:nvSpPr>
        <p:spPr>
          <a:xfrm>
            <a:off x="3169749" y="7445027"/>
            <a:ext cx="1623937" cy="338554"/>
          </a:xfrm>
          <a:prstGeom prst="rect">
            <a:avLst/>
          </a:prstGeom>
          <a:noFill/>
        </p:spPr>
        <p:txBody>
          <a:bodyPr wrap="square" rtlCol="0">
            <a:spAutoFit/>
          </a:bodyPr>
          <a:lstStyle/>
          <a:p>
            <a:pPr algn="ctr"/>
            <a:r>
              <a:rPr lang="ja-JP" altLang="en-US" sz="800" dirty="0">
                <a:solidFill>
                  <a:prstClr val="black"/>
                </a:solidFill>
                <a:latin typeface="HG丸ｺﾞｼｯｸM-PRO" panose="020F0600000000000000" pitchFamily="50" charset="-128"/>
                <a:ea typeface="HG丸ｺﾞｼｯｸM-PRO" panose="020F0600000000000000" pitchFamily="50" charset="-128"/>
              </a:rPr>
              <a:t>図</a:t>
            </a:r>
            <a:r>
              <a:rPr lang="en-US" altLang="ja-JP" sz="800" dirty="0">
                <a:solidFill>
                  <a:prstClr val="black"/>
                </a:solidFill>
                <a:latin typeface="HG丸ｺﾞｼｯｸM-PRO" panose="020F0600000000000000" pitchFamily="50" charset="-128"/>
                <a:ea typeface="HG丸ｺﾞｼｯｸM-PRO" panose="020F0600000000000000" pitchFamily="50" charset="-128"/>
              </a:rPr>
              <a:t>5.7</a:t>
            </a:r>
            <a:r>
              <a:rPr lang="ja-JP" altLang="en-US" sz="800" dirty="0">
                <a:solidFill>
                  <a:prstClr val="black"/>
                </a:solidFill>
                <a:latin typeface="HG丸ｺﾞｼｯｸM-PRO" panose="020F0600000000000000" pitchFamily="50" charset="-128"/>
                <a:ea typeface="HG丸ｺﾞｼｯｸM-PRO" panose="020F0600000000000000" pitchFamily="50" charset="-128"/>
              </a:rPr>
              <a:t> </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a:p>
            <a:pPr algn="ctr"/>
            <a:r>
              <a:rPr lang="ja-JP" altLang="en-US" sz="800" dirty="0">
                <a:solidFill>
                  <a:prstClr val="black"/>
                </a:solidFill>
                <a:latin typeface="HG丸ｺﾞｼｯｸM-PRO" panose="020F0600000000000000" pitchFamily="50" charset="-128"/>
                <a:ea typeface="HG丸ｺﾞｼｯｸM-PRO" panose="020F0600000000000000" pitchFamily="50" charset="-128"/>
              </a:rPr>
              <a:t>丸数字読み取り開始位置移動</a:t>
            </a:r>
            <a:r>
              <a:rPr lang="en-US" altLang="ja-JP" sz="800" dirty="0">
                <a:solidFill>
                  <a:prstClr val="black"/>
                </a:solidFill>
                <a:latin typeface="HG丸ｺﾞｼｯｸM-PRO" panose="020F0600000000000000" pitchFamily="50" charset="-128"/>
                <a:ea typeface="HG丸ｺﾞｼｯｸM-PRO" panose="020F0600000000000000" pitchFamily="50" charset="-128"/>
              </a:rPr>
              <a:t> </a:t>
            </a:r>
            <a:endParaRPr lang="ja-JP" altLang="en-US" sz="800" dirty="0">
              <a:solidFill>
                <a:prstClr val="black"/>
              </a:solidFill>
            </a:endParaRPr>
          </a:p>
        </p:txBody>
      </p:sp>
      <p:grpSp>
        <p:nvGrpSpPr>
          <p:cNvPr id="399" name="グループ化 398">
            <a:extLst>
              <a:ext uri="{FF2B5EF4-FFF2-40B4-BE49-F238E27FC236}">
                <a16:creationId xmlns:a16="http://schemas.microsoft.com/office/drawing/2014/main" id="{0587EDCB-9092-314F-8479-D6EEC05EC3F0}"/>
              </a:ext>
            </a:extLst>
          </p:cNvPr>
          <p:cNvGrpSpPr/>
          <p:nvPr/>
        </p:nvGrpSpPr>
        <p:grpSpPr>
          <a:xfrm>
            <a:off x="3571011" y="7858356"/>
            <a:ext cx="1534399" cy="738664"/>
            <a:chOff x="11537034" y="7835918"/>
            <a:chExt cx="1534399" cy="738664"/>
          </a:xfrm>
        </p:grpSpPr>
        <p:sp>
          <p:nvSpPr>
            <p:cNvPr id="401" name="テキスト ボックス 400">
              <a:extLst>
                <a:ext uri="{FF2B5EF4-FFF2-40B4-BE49-F238E27FC236}">
                  <a16:creationId xmlns:a16="http://schemas.microsoft.com/office/drawing/2014/main" id="{DED866AB-A78D-114B-88DD-1AD9AD211E12}"/>
                </a:ext>
              </a:extLst>
            </p:cNvPr>
            <p:cNvSpPr txBox="1"/>
            <p:nvPr/>
          </p:nvSpPr>
          <p:spPr>
            <a:xfrm>
              <a:off x="11537034" y="7835918"/>
              <a:ext cx="1534399" cy="738664"/>
            </a:xfrm>
            <a:prstGeom prst="rect">
              <a:avLst/>
            </a:prstGeom>
            <a:noFill/>
          </p:spPr>
          <p:txBody>
            <a:bodyPr wrap="square" rtlCol="0">
              <a:spAutoFit/>
            </a:bodyPr>
            <a:lstStyle/>
            <a:p>
              <a:r>
                <a:rPr lang="ja-JP" altLang="en-US" sz="600" dirty="0">
                  <a:solidFill>
                    <a:prstClr val="black"/>
                  </a:solidFill>
                  <a:latin typeface="HG丸ｺﾞｼｯｸM-PRO" panose="020F0600000000000000" pitchFamily="50" charset="-128"/>
                  <a:ea typeface="HG丸ｺﾞｼｯｸM-PRO" panose="020F0600000000000000" pitchFamily="50" charset="-128"/>
                </a:rPr>
                <a:t>　　：左出題数字スタート位置</a:t>
              </a:r>
              <a:endParaRPr lang="en-US" altLang="ja-JP" sz="6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600" dirty="0">
                  <a:solidFill>
                    <a:prstClr val="black"/>
                  </a:solidFill>
                  <a:latin typeface="HG丸ｺﾞｼｯｸM-PRO" panose="020F0600000000000000" pitchFamily="50" charset="-128"/>
                  <a:ea typeface="HG丸ｺﾞｼｯｸM-PRO" panose="020F0600000000000000" pitchFamily="50" charset="-128"/>
                </a:rPr>
                <a:t>　　：読み取り開始位置</a:t>
              </a:r>
              <a:endParaRPr lang="en-US" altLang="ja-JP" sz="6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600" dirty="0">
                  <a:solidFill>
                    <a:prstClr val="black"/>
                  </a:solidFill>
                  <a:latin typeface="HG丸ｺﾞｼｯｸM-PRO" panose="020F0600000000000000" pitchFamily="50" charset="-128"/>
                  <a:ea typeface="HG丸ｺﾞｼｯｸM-PRO" panose="020F0600000000000000" pitchFamily="50" charset="-128"/>
                </a:rPr>
                <a:t>　　：読み取り開始位置までの移動</a:t>
              </a:r>
              <a:endParaRPr lang="en-US" altLang="ja-JP" sz="600" dirty="0">
                <a:solidFill>
                  <a:prstClr val="black"/>
                </a:solidFill>
                <a:latin typeface="HG丸ｺﾞｼｯｸM-PRO" panose="020F0600000000000000" pitchFamily="50" charset="-128"/>
                <a:ea typeface="HG丸ｺﾞｼｯｸM-PRO" panose="020F0600000000000000" pitchFamily="50" charset="-128"/>
              </a:endParaRPr>
            </a:p>
            <a:p>
              <a:r>
                <a:rPr lang="ja-JP" altLang="en-US" sz="600" dirty="0">
                  <a:solidFill>
                    <a:prstClr val="black"/>
                  </a:solidFill>
                  <a:latin typeface="HG丸ｺﾞｼｯｸM-PRO" panose="020F0600000000000000" pitchFamily="50" charset="-128"/>
                  <a:ea typeface="HG丸ｺﾞｼｯｸM-PRO" panose="020F0600000000000000" pitchFamily="50" charset="-128"/>
                </a:rPr>
                <a:t>　　：読みとりライン</a:t>
              </a:r>
              <a:endParaRPr lang="en-US" altLang="ja-JP" sz="600" dirty="0">
                <a:solidFill>
                  <a:prstClr val="black"/>
                </a:solidFill>
                <a:latin typeface="HG丸ｺﾞｼｯｸM-PRO" panose="020F0600000000000000" pitchFamily="50" charset="-128"/>
                <a:ea typeface="HG丸ｺﾞｼｯｸM-PRO" panose="020F0600000000000000" pitchFamily="50" charset="-128"/>
              </a:endParaRPr>
            </a:p>
            <a:p>
              <a:r>
                <a:rPr lang="en-US" altLang="ja-JP" sz="600" dirty="0">
                  <a:solidFill>
                    <a:prstClr val="black"/>
                  </a:solidFill>
                  <a:latin typeface="HG丸ｺﾞｼｯｸM-PRO" panose="020F0600000000000000" pitchFamily="50" charset="-128"/>
                  <a:ea typeface="HG丸ｺﾞｼｯｸM-PRO" panose="020F0600000000000000" pitchFamily="50" charset="-128"/>
                </a:rPr>
                <a:t> </a:t>
              </a:r>
              <a:r>
                <a:rPr lang="ja-JP" altLang="en-US" sz="600" dirty="0">
                  <a:solidFill>
                    <a:prstClr val="black"/>
                  </a:solidFill>
                  <a:latin typeface="HG丸ｺﾞｼｯｸM-PRO" panose="020F0600000000000000" pitchFamily="50" charset="-128"/>
                  <a:ea typeface="HG丸ｺﾞｼｯｸM-PRO" panose="020F0600000000000000" pitchFamily="50" charset="-128"/>
                </a:rPr>
                <a:t>①：区間①（白色区間</a:t>
              </a:r>
              <a:r>
                <a:rPr lang="en-US" altLang="ja-JP" sz="600" dirty="0">
                  <a:solidFill>
                    <a:prstClr val="black"/>
                  </a:solidFill>
                  <a:latin typeface="HG丸ｺﾞｼｯｸM-PRO" panose="020F0600000000000000" pitchFamily="50" charset="-128"/>
                  <a:ea typeface="HG丸ｺﾞｼｯｸM-PRO" panose="020F0600000000000000" pitchFamily="50" charset="-128"/>
                </a:rPr>
                <a:t>)</a:t>
              </a:r>
            </a:p>
            <a:p>
              <a:r>
                <a:rPr lang="en-US" altLang="ja-JP" sz="600" dirty="0">
                  <a:solidFill>
                    <a:prstClr val="black"/>
                  </a:solidFill>
                  <a:latin typeface="HG丸ｺﾞｼｯｸM-PRO" panose="020F0600000000000000" pitchFamily="50" charset="-128"/>
                  <a:ea typeface="HG丸ｺﾞｼｯｸM-PRO" panose="020F0600000000000000" pitchFamily="50" charset="-128"/>
                </a:rPr>
                <a:t> </a:t>
              </a:r>
              <a:r>
                <a:rPr lang="ja-JP" altLang="en-US" sz="600" dirty="0">
                  <a:solidFill>
                    <a:prstClr val="black"/>
                  </a:solidFill>
                  <a:latin typeface="HG丸ｺﾞｼｯｸM-PRO" panose="020F0600000000000000" pitchFamily="50" charset="-128"/>
                  <a:ea typeface="HG丸ｺﾞｼｯｸM-PRO" panose="020F0600000000000000" pitchFamily="50" charset="-128"/>
                </a:rPr>
                <a:t>②：区間②（黒色区間</a:t>
              </a:r>
              <a:r>
                <a:rPr lang="en-US" altLang="ja-JP" sz="600" dirty="0">
                  <a:solidFill>
                    <a:prstClr val="black"/>
                  </a:solidFill>
                  <a:latin typeface="HG丸ｺﾞｼｯｸM-PRO" panose="020F0600000000000000" pitchFamily="50" charset="-128"/>
                  <a:ea typeface="HG丸ｺﾞｼｯｸM-PRO" panose="020F0600000000000000" pitchFamily="50" charset="-128"/>
                </a:rPr>
                <a:t>)</a:t>
              </a:r>
            </a:p>
            <a:p>
              <a:r>
                <a:rPr lang="en-US" altLang="ja-JP" sz="600" dirty="0">
                  <a:solidFill>
                    <a:prstClr val="black"/>
                  </a:solidFill>
                  <a:latin typeface="HG丸ｺﾞｼｯｸM-PRO" panose="020F0600000000000000" pitchFamily="50" charset="-128"/>
                  <a:ea typeface="HG丸ｺﾞｼｯｸM-PRO" panose="020F0600000000000000" pitchFamily="50" charset="-128"/>
                </a:rPr>
                <a:t> </a:t>
              </a:r>
              <a:r>
                <a:rPr lang="ja-JP" altLang="en-US" sz="600" dirty="0">
                  <a:solidFill>
                    <a:prstClr val="black"/>
                  </a:solidFill>
                  <a:latin typeface="HG丸ｺﾞｼｯｸM-PRO" panose="020F0600000000000000" pitchFamily="50" charset="-128"/>
                  <a:ea typeface="HG丸ｺﾞｼｯｸM-PRO" panose="020F0600000000000000" pitchFamily="50" charset="-128"/>
                </a:rPr>
                <a:t>③：区間③（白色区間</a:t>
              </a:r>
              <a:r>
                <a:rPr lang="en-US" altLang="ja-JP" sz="600" dirty="0">
                  <a:solidFill>
                    <a:prstClr val="black"/>
                  </a:solidFill>
                  <a:latin typeface="HG丸ｺﾞｼｯｸM-PRO" panose="020F0600000000000000" pitchFamily="50" charset="-128"/>
                  <a:ea typeface="HG丸ｺﾞｼｯｸM-PRO" panose="020F0600000000000000" pitchFamily="50" charset="-128"/>
                </a:rPr>
                <a:t>)</a:t>
              </a:r>
            </a:p>
          </p:txBody>
        </p:sp>
        <p:sp>
          <p:nvSpPr>
            <p:cNvPr id="403" name="星 5 402">
              <a:extLst>
                <a:ext uri="{FF2B5EF4-FFF2-40B4-BE49-F238E27FC236}">
                  <a16:creationId xmlns:a16="http://schemas.microsoft.com/office/drawing/2014/main" id="{D91376D9-F761-6540-965C-B16C091FA342}"/>
                </a:ext>
              </a:extLst>
            </p:cNvPr>
            <p:cNvSpPr>
              <a:spLocks noChangeAspect="1"/>
            </p:cNvSpPr>
            <p:nvPr/>
          </p:nvSpPr>
          <p:spPr>
            <a:xfrm>
              <a:off x="11643223" y="7889553"/>
              <a:ext cx="84640" cy="87231"/>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prstClr val="black"/>
                </a:solidFill>
              </a:endParaRPr>
            </a:p>
          </p:txBody>
        </p:sp>
        <p:sp>
          <p:nvSpPr>
            <p:cNvPr id="404" name="Down Arrow 106">
              <a:extLst>
                <a:ext uri="{FF2B5EF4-FFF2-40B4-BE49-F238E27FC236}">
                  <a16:creationId xmlns:a16="http://schemas.microsoft.com/office/drawing/2014/main" id="{709F06A7-AE32-9541-9127-6F5CF9EE93BC}"/>
                </a:ext>
              </a:extLst>
            </p:cNvPr>
            <p:cNvSpPr/>
            <p:nvPr/>
          </p:nvSpPr>
          <p:spPr>
            <a:xfrm rot="16200000" flipH="1">
              <a:off x="11646233" y="8066785"/>
              <a:ext cx="48466" cy="117985"/>
            </a:xfrm>
            <a:prstGeom prst="downArrow">
              <a:avLst>
                <a:gd name="adj1" fmla="val 32089"/>
                <a:gd name="adj2" fmla="val 86567"/>
              </a:avLst>
            </a:prstGeom>
            <a:solidFill>
              <a:srgbClr val="FDBF2D"/>
            </a:solidFill>
            <a:ln>
              <a:solidFill>
                <a:srgbClr val="FDBF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405" name="Down Arrow 106">
              <a:extLst>
                <a:ext uri="{FF2B5EF4-FFF2-40B4-BE49-F238E27FC236}">
                  <a16:creationId xmlns:a16="http://schemas.microsoft.com/office/drawing/2014/main" id="{41285BC6-506B-7F41-AFC6-23AC4129D725}"/>
                </a:ext>
              </a:extLst>
            </p:cNvPr>
            <p:cNvSpPr/>
            <p:nvPr/>
          </p:nvSpPr>
          <p:spPr>
            <a:xfrm rot="16200000" flipH="1">
              <a:off x="11646005" y="8168477"/>
              <a:ext cx="48466" cy="117985"/>
            </a:xfrm>
            <a:prstGeom prst="downArrow">
              <a:avLst>
                <a:gd name="adj1" fmla="val 32089"/>
                <a:gd name="adj2" fmla="val 86567"/>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406" name="ひし形 405">
              <a:extLst>
                <a:ext uri="{FF2B5EF4-FFF2-40B4-BE49-F238E27FC236}">
                  <a16:creationId xmlns:a16="http://schemas.microsoft.com/office/drawing/2014/main" id="{33899DE2-2044-E340-9640-C4FD55555757}"/>
                </a:ext>
              </a:extLst>
            </p:cNvPr>
            <p:cNvSpPr/>
            <p:nvPr/>
          </p:nvSpPr>
          <p:spPr>
            <a:xfrm>
              <a:off x="11643094" y="7985851"/>
              <a:ext cx="91440" cy="91440"/>
            </a:xfrm>
            <a:prstGeom prst="diamond">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ja-JP" altLang="en-US">
                <a:solidFill>
                  <a:prstClr val="white"/>
                </a:solidFill>
              </a:endParaRPr>
            </a:p>
          </p:txBody>
        </p:sp>
      </p:grpSp>
      <p:grpSp>
        <p:nvGrpSpPr>
          <p:cNvPr id="23" name="グループ化 22"/>
          <p:cNvGrpSpPr/>
          <p:nvPr/>
        </p:nvGrpSpPr>
        <p:grpSpPr>
          <a:xfrm>
            <a:off x="2778556" y="7823610"/>
            <a:ext cx="792521" cy="957523"/>
            <a:chOff x="3064306" y="7823610"/>
            <a:chExt cx="792521" cy="957523"/>
          </a:xfrm>
        </p:grpSpPr>
        <p:grpSp>
          <p:nvGrpSpPr>
            <p:cNvPr id="326" name="Group 74">
              <a:extLst>
                <a:ext uri="{FF2B5EF4-FFF2-40B4-BE49-F238E27FC236}">
                  <a16:creationId xmlns:a16="http://schemas.microsoft.com/office/drawing/2014/main" id="{00743ED6-ECE7-CD49-9F25-8682AF321B5D}"/>
                </a:ext>
              </a:extLst>
            </p:cNvPr>
            <p:cNvGrpSpPr/>
            <p:nvPr/>
          </p:nvGrpSpPr>
          <p:grpSpPr>
            <a:xfrm>
              <a:off x="3064306" y="7823610"/>
              <a:ext cx="792521" cy="957523"/>
              <a:chOff x="9591" y="4086"/>
              <a:chExt cx="5360" cy="7356"/>
            </a:xfrm>
          </p:grpSpPr>
          <p:sp>
            <p:nvSpPr>
              <p:cNvPr id="327" name="Rectangle 75">
                <a:extLst>
                  <a:ext uri="{FF2B5EF4-FFF2-40B4-BE49-F238E27FC236}">
                    <a16:creationId xmlns:a16="http://schemas.microsoft.com/office/drawing/2014/main" id="{BD650964-F233-1D4D-8DCD-66C4CE0A0DD8}"/>
                  </a:ext>
                </a:extLst>
              </p:cNvPr>
              <p:cNvSpPr/>
              <p:nvPr/>
            </p:nvSpPr>
            <p:spPr>
              <a:xfrm>
                <a:off x="9591" y="4086"/>
                <a:ext cx="5360" cy="7356"/>
              </a:xfrm>
              <a:prstGeom prst="rect">
                <a:avLst/>
              </a:prstGeom>
              <a:solidFill>
                <a:srgbClr val="00C8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8" name="Rectangle 76">
                <a:extLst>
                  <a:ext uri="{FF2B5EF4-FFF2-40B4-BE49-F238E27FC236}">
                    <a16:creationId xmlns:a16="http://schemas.microsoft.com/office/drawing/2014/main" id="{949C3C0F-5E7A-C346-88B4-015AB51B9C2C}"/>
                  </a:ext>
                </a:extLst>
              </p:cNvPr>
              <p:cNvSpPr/>
              <p:nvPr/>
            </p:nvSpPr>
            <p:spPr>
              <a:xfrm>
                <a:off x="10078" y="4757"/>
                <a:ext cx="4386" cy="6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329" name="Picture 1" descr="page5image4990704">
              <a:extLst>
                <a:ext uri="{FF2B5EF4-FFF2-40B4-BE49-F238E27FC236}">
                  <a16:creationId xmlns:a16="http://schemas.microsoft.com/office/drawing/2014/main" id="{B0A7D227-9072-2C48-B365-B976DE5F58D3}"/>
                </a:ext>
              </a:extLst>
            </p:cNvPr>
            <p:cNvPicPr>
              <a:picLocks noChangeAspect="1" noChangeArrowheads="1"/>
            </p:cNvPicPr>
            <p:nvPr/>
          </p:nvPicPr>
          <p:blipFill>
            <a:blip r:embed="rId32">
              <a:alphaModFix/>
              <a:extLst>
                <a:ext uri="{28A0092B-C50C-407E-A947-70E740481C1C}">
                  <a14:useLocalDpi xmlns:a14="http://schemas.microsoft.com/office/drawing/2010/main" val="0"/>
                </a:ext>
              </a:extLst>
            </a:blip>
            <a:srcRect/>
            <a:stretch>
              <a:fillRect/>
            </a:stretch>
          </p:blipFill>
          <p:spPr bwMode="auto">
            <a:xfrm>
              <a:off x="3143764" y="7922465"/>
              <a:ext cx="588572" cy="783403"/>
            </a:xfrm>
            <a:prstGeom prst="rect">
              <a:avLst/>
            </a:prstGeom>
            <a:noFill/>
            <a:extLst>
              <a:ext uri="{909E8E84-426E-40DD-AFC4-6F175D3DCCD1}">
                <a14:hiddenFill xmlns:a14="http://schemas.microsoft.com/office/drawing/2010/main">
                  <a:solidFill>
                    <a:srgbClr val="FFFFFF"/>
                  </a:solidFill>
                </a14:hiddenFill>
              </a:ext>
            </a:extLst>
          </p:spPr>
        </p:pic>
        <p:sp>
          <p:nvSpPr>
            <p:cNvPr id="332" name="Down Arrow 106">
              <a:extLst>
                <a:ext uri="{FF2B5EF4-FFF2-40B4-BE49-F238E27FC236}">
                  <a16:creationId xmlns:a16="http://schemas.microsoft.com/office/drawing/2014/main" id="{6FB017F7-33A0-DE41-80C6-7F13385521AE}"/>
                </a:ext>
              </a:extLst>
            </p:cNvPr>
            <p:cNvSpPr/>
            <p:nvPr/>
          </p:nvSpPr>
          <p:spPr>
            <a:xfrm flipH="1">
              <a:off x="3552566" y="7896410"/>
              <a:ext cx="95046" cy="815363"/>
            </a:xfrm>
            <a:prstGeom prst="downArrow">
              <a:avLst>
                <a:gd name="adj1" fmla="val 32089"/>
                <a:gd name="adj2" fmla="val 47724"/>
              </a:avLst>
            </a:prstGeom>
            <a:solidFill>
              <a:srgbClr val="00B0F0">
                <a:alpha val="58000"/>
              </a:srgb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sp>
          <p:nvSpPr>
            <p:cNvPr id="336" name="Down Arrow 106">
              <a:extLst>
                <a:ext uri="{FF2B5EF4-FFF2-40B4-BE49-F238E27FC236}">
                  <a16:creationId xmlns:a16="http://schemas.microsoft.com/office/drawing/2014/main" id="{12373D97-9FB6-3342-BE0D-AE1590BC4820}"/>
                </a:ext>
              </a:extLst>
            </p:cNvPr>
            <p:cNvSpPr/>
            <p:nvPr/>
          </p:nvSpPr>
          <p:spPr>
            <a:xfrm rot="5400000" flipH="1">
              <a:off x="3693786" y="7835185"/>
              <a:ext cx="70932" cy="134405"/>
            </a:xfrm>
            <a:prstGeom prst="downArrow">
              <a:avLst>
                <a:gd name="adj1" fmla="val 32089"/>
                <a:gd name="adj2" fmla="val 8656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cxnSp>
          <p:nvCxnSpPr>
            <p:cNvPr id="337" name="直線コネクタ 336">
              <a:extLst>
                <a:ext uri="{FF2B5EF4-FFF2-40B4-BE49-F238E27FC236}">
                  <a16:creationId xmlns:a16="http://schemas.microsoft.com/office/drawing/2014/main" id="{ABBE830A-7625-0E47-8E33-FD1844FEE113}"/>
                </a:ext>
              </a:extLst>
            </p:cNvPr>
            <p:cNvCxnSpPr>
              <a:cxnSpLocks/>
              <a:stCxn id="336" idx="0"/>
              <a:endCxn id="356" idx="0"/>
            </p:cNvCxnSpPr>
            <p:nvPr/>
          </p:nvCxnSpPr>
          <p:spPr>
            <a:xfrm flipH="1">
              <a:off x="3786582" y="7902388"/>
              <a:ext cx="9873" cy="601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3642D47A-B093-C24E-8C10-08B3177ABCE4}"/>
                </a:ext>
              </a:extLst>
            </p:cNvPr>
            <p:cNvCxnSpPr>
              <a:cxnSpLocks/>
            </p:cNvCxnSpPr>
            <p:nvPr/>
          </p:nvCxnSpPr>
          <p:spPr>
            <a:xfrm>
              <a:off x="3781026" y="7881558"/>
              <a:ext cx="3440" cy="67483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356" name="星 5 355">
              <a:extLst>
                <a:ext uri="{FF2B5EF4-FFF2-40B4-BE49-F238E27FC236}">
                  <a16:creationId xmlns:a16="http://schemas.microsoft.com/office/drawing/2014/main" id="{2772EDFB-E8DF-F341-8F13-A4DE6FCB1CB2}"/>
                </a:ext>
              </a:extLst>
            </p:cNvPr>
            <p:cNvSpPr>
              <a:spLocks noChangeAspect="1"/>
            </p:cNvSpPr>
            <p:nvPr/>
          </p:nvSpPr>
          <p:spPr>
            <a:xfrm>
              <a:off x="3729304" y="8503978"/>
              <a:ext cx="114555" cy="102323"/>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407" name="右大かっこ 406">
              <a:extLst>
                <a:ext uri="{FF2B5EF4-FFF2-40B4-BE49-F238E27FC236}">
                  <a16:creationId xmlns:a16="http://schemas.microsoft.com/office/drawing/2014/main" id="{0620376E-37E2-3441-A933-89C389C12084}"/>
                </a:ext>
              </a:extLst>
            </p:cNvPr>
            <p:cNvSpPr/>
            <p:nvPr/>
          </p:nvSpPr>
          <p:spPr>
            <a:xfrm>
              <a:off x="3611946" y="7922464"/>
              <a:ext cx="46308" cy="466501"/>
            </a:xfrm>
            <a:prstGeom prst="rightBracket">
              <a:avLst/>
            </a:prstGeom>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11" name="ひし形 410">
              <a:extLst>
                <a:ext uri="{FF2B5EF4-FFF2-40B4-BE49-F238E27FC236}">
                  <a16:creationId xmlns:a16="http://schemas.microsoft.com/office/drawing/2014/main" id="{07157F2A-2DC6-5449-BB4C-528189296B1C}"/>
                </a:ext>
              </a:extLst>
            </p:cNvPr>
            <p:cNvSpPr/>
            <p:nvPr/>
          </p:nvSpPr>
          <p:spPr>
            <a:xfrm>
              <a:off x="3555199" y="7851551"/>
              <a:ext cx="91440" cy="91440"/>
            </a:xfrm>
            <a:prstGeom prst="diamond">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270000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endParaRPr lang="ja-JP" altLang="en-US">
                <a:solidFill>
                  <a:prstClr val="white"/>
                </a:solidFill>
              </a:endParaRPr>
            </a:p>
          </p:txBody>
        </p:sp>
        <p:sp>
          <p:nvSpPr>
            <p:cNvPr id="412" name="テキスト ボックス 411">
              <a:extLst>
                <a:ext uri="{FF2B5EF4-FFF2-40B4-BE49-F238E27FC236}">
                  <a16:creationId xmlns:a16="http://schemas.microsoft.com/office/drawing/2014/main" id="{ED2E1703-7468-4543-95E3-38ACB7CA9708}"/>
                </a:ext>
              </a:extLst>
            </p:cNvPr>
            <p:cNvSpPr txBox="1"/>
            <p:nvPr/>
          </p:nvSpPr>
          <p:spPr>
            <a:xfrm>
              <a:off x="3670959" y="8010067"/>
              <a:ext cx="82276" cy="200055"/>
            </a:xfrm>
            <a:prstGeom prst="rect">
              <a:avLst/>
            </a:prstGeom>
            <a:noFill/>
          </p:spPr>
          <p:txBody>
            <a:bodyPr wrap="square" rtlCol="0">
              <a:spAutoFit/>
            </a:bodyPr>
            <a:lstStyle/>
            <a:p>
              <a:pPr algn="ctr"/>
              <a:r>
                <a:rPr lang="ja-JP" altLang="en-US" sz="700">
                  <a:solidFill>
                    <a:prstClr val="black"/>
                  </a:solidFill>
                </a:rPr>
                <a:t>①</a:t>
              </a:r>
            </a:p>
          </p:txBody>
        </p:sp>
        <p:sp>
          <p:nvSpPr>
            <p:cNvPr id="413" name="右大かっこ 412">
              <a:extLst>
                <a:ext uri="{FF2B5EF4-FFF2-40B4-BE49-F238E27FC236}">
                  <a16:creationId xmlns:a16="http://schemas.microsoft.com/office/drawing/2014/main" id="{CB27A5A7-E97C-8447-80D5-EA261DF34FD8}"/>
                </a:ext>
              </a:extLst>
            </p:cNvPr>
            <p:cNvSpPr/>
            <p:nvPr/>
          </p:nvSpPr>
          <p:spPr>
            <a:xfrm>
              <a:off x="3630803" y="8403545"/>
              <a:ext cx="55633" cy="86880"/>
            </a:xfrm>
            <a:prstGeom prst="rightBracket">
              <a:avLst/>
            </a:prstGeom>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29" name="テキスト ボックス 428">
              <a:extLst>
                <a:ext uri="{FF2B5EF4-FFF2-40B4-BE49-F238E27FC236}">
                  <a16:creationId xmlns:a16="http://schemas.microsoft.com/office/drawing/2014/main" id="{05A4D32F-E622-AF48-A4C9-365F51169A40}"/>
                </a:ext>
              </a:extLst>
            </p:cNvPr>
            <p:cNvSpPr txBox="1"/>
            <p:nvPr/>
          </p:nvSpPr>
          <p:spPr>
            <a:xfrm>
              <a:off x="3694372" y="8346877"/>
              <a:ext cx="82276" cy="200055"/>
            </a:xfrm>
            <a:prstGeom prst="rect">
              <a:avLst/>
            </a:prstGeom>
            <a:noFill/>
          </p:spPr>
          <p:txBody>
            <a:bodyPr wrap="square" rtlCol="0">
              <a:spAutoFit/>
            </a:bodyPr>
            <a:lstStyle/>
            <a:p>
              <a:pPr algn="ctr"/>
              <a:r>
                <a:rPr lang="ja-JP" altLang="en-US" sz="700">
                  <a:solidFill>
                    <a:prstClr val="black"/>
                  </a:solidFill>
                </a:rPr>
                <a:t>②</a:t>
              </a:r>
            </a:p>
          </p:txBody>
        </p:sp>
        <p:sp>
          <p:nvSpPr>
            <p:cNvPr id="433" name="右大かっこ 432">
              <a:extLst>
                <a:ext uri="{FF2B5EF4-FFF2-40B4-BE49-F238E27FC236}">
                  <a16:creationId xmlns:a16="http://schemas.microsoft.com/office/drawing/2014/main" id="{926BDD9D-302C-A543-A92C-B7D6B061E4DA}"/>
                </a:ext>
              </a:extLst>
            </p:cNvPr>
            <p:cNvSpPr/>
            <p:nvPr/>
          </p:nvSpPr>
          <p:spPr>
            <a:xfrm>
              <a:off x="3619770" y="8501198"/>
              <a:ext cx="51255" cy="212988"/>
            </a:xfrm>
            <a:prstGeom prst="rightBracket">
              <a:avLst/>
            </a:prstGeom>
            <a:ln w="95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solidFill>
                  <a:prstClr val="black"/>
                </a:solidFill>
              </a:endParaRPr>
            </a:p>
          </p:txBody>
        </p:sp>
        <p:sp>
          <p:nvSpPr>
            <p:cNvPr id="435" name="テキスト ボックス 434">
              <a:extLst>
                <a:ext uri="{FF2B5EF4-FFF2-40B4-BE49-F238E27FC236}">
                  <a16:creationId xmlns:a16="http://schemas.microsoft.com/office/drawing/2014/main" id="{A994BC20-A3ED-5341-822E-459821698450}"/>
                </a:ext>
              </a:extLst>
            </p:cNvPr>
            <p:cNvSpPr txBox="1"/>
            <p:nvPr/>
          </p:nvSpPr>
          <p:spPr>
            <a:xfrm>
              <a:off x="3690481" y="8540397"/>
              <a:ext cx="82276" cy="200055"/>
            </a:xfrm>
            <a:prstGeom prst="rect">
              <a:avLst/>
            </a:prstGeom>
            <a:noFill/>
          </p:spPr>
          <p:txBody>
            <a:bodyPr wrap="square" rtlCol="0">
              <a:spAutoFit/>
            </a:bodyPr>
            <a:lstStyle/>
            <a:p>
              <a:pPr algn="ctr"/>
              <a:r>
                <a:rPr lang="ja-JP" altLang="en-US" sz="700">
                  <a:solidFill>
                    <a:prstClr val="black"/>
                  </a:solidFill>
                </a:rPr>
                <a:t>③</a:t>
              </a:r>
            </a:p>
          </p:txBody>
        </p:sp>
      </p:grpSp>
      <p:sp>
        <p:nvSpPr>
          <p:cNvPr id="439" name="テキスト ボックス 438">
            <a:extLst>
              <a:ext uri="{FF2B5EF4-FFF2-40B4-BE49-F238E27FC236}">
                <a16:creationId xmlns:a16="http://schemas.microsoft.com/office/drawing/2014/main" id="{FF89313A-0F3A-5F40-ADD9-F3C64FFBB855}"/>
              </a:ext>
            </a:extLst>
          </p:cNvPr>
          <p:cNvSpPr txBox="1"/>
          <p:nvPr/>
        </p:nvSpPr>
        <p:spPr>
          <a:xfrm>
            <a:off x="37564" y="7203259"/>
            <a:ext cx="3218433" cy="577081"/>
          </a:xfrm>
          <a:prstGeom prst="rect">
            <a:avLst/>
          </a:prstGeom>
          <a:noFill/>
        </p:spPr>
        <p:txBody>
          <a:bodyPr wrap="square" rtlCol="0">
            <a:spAutoFit/>
          </a:bodyPr>
          <a:lstStyle/>
          <a:p>
            <a:r>
              <a:rPr lang="ja-JP" altLang="en-US" sz="1050" dirty="0">
                <a:solidFill>
                  <a:prstClr val="black"/>
                </a:solidFill>
                <a:latin typeface="HG丸ｺﾞｼｯｸM-PRO" panose="020F0600000000000000" pitchFamily="50" charset="-128"/>
                <a:ea typeface="HG丸ｺﾞｼｯｸM-PRO" panose="020F0600000000000000" pitchFamily="50" charset="-128"/>
              </a:rPr>
              <a:t>さす</a:t>
            </a:r>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図</a:t>
            </a:r>
            <a:r>
              <a:rPr lang="en-US" altLang="ja-JP" sz="1050" dirty="0">
                <a:solidFill>
                  <a:prstClr val="black"/>
                </a:solidFill>
                <a:latin typeface="HG丸ｺﾞｼｯｸM-PRO" panose="020F0600000000000000" pitchFamily="50" charset="-128"/>
                <a:ea typeface="HG丸ｺﾞｼｯｸM-PRO" panose="020F0600000000000000" pitchFamily="50" charset="-128"/>
              </a:rPr>
              <a:t>5.8</a:t>
            </a:r>
            <a:r>
              <a:rPr lang="ja-JP" altLang="en-US" sz="1050" dirty="0">
                <a:solidFill>
                  <a:prstClr val="black"/>
                </a:solidFill>
                <a:latin typeface="HG丸ｺﾞｼｯｸM-PRO" panose="020F0600000000000000" pitchFamily="50" charset="-128"/>
                <a:ea typeface="HG丸ｺﾞｼｯｸM-PRO" panose="020F0600000000000000" pitchFamily="50" charset="-128"/>
              </a:rPr>
              <a:t>参照</a:t>
            </a:r>
            <a:r>
              <a:rPr lang="en-US" altLang="ja-JP" sz="1050" dirty="0">
                <a:solidFill>
                  <a:prstClr val="black"/>
                </a:solidFill>
                <a:latin typeface="HG丸ｺﾞｼｯｸM-PRO" panose="020F0600000000000000" pitchFamily="50" charset="-128"/>
                <a:ea typeface="HG丸ｺﾞｼｯｸM-PRO" panose="020F0600000000000000" pitchFamily="50" charset="-128"/>
              </a:rPr>
              <a:t>)</a:t>
            </a:r>
            <a:r>
              <a:rPr lang="ja-JP" altLang="en-US" sz="1050" dirty="0" err="1">
                <a:solidFill>
                  <a:prstClr val="black"/>
                </a:solidFill>
                <a:latin typeface="HG丸ｺﾞｼｯｸM-PRO" panose="020F0600000000000000" pitchFamily="50" charset="-128"/>
                <a:ea typeface="HG丸ｺﾞｼｯｸM-PRO" panose="020F0600000000000000" pitchFamily="50" charset="-128"/>
              </a:rPr>
              <a:t>。</a:t>
            </a:r>
            <a:r>
              <a:rPr lang="ja-JP" altLang="en-US" sz="1050" dirty="0">
                <a:solidFill>
                  <a:prstClr val="black"/>
                </a:solidFill>
                <a:latin typeface="HG丸ｺﾞｼｯｸM-PRO" panose="020F0600000000000000" pitchFamily="50" charset="-128"/>
                <a:ea typeface="HG丸ｺﾞｼｯｸM-PRO" panose="020F0600000000000000" pitchFamily="50" charset="-128"/>
              </a:rPr>
              <a:t>区間数と区間の長さを事前に取得したデータと比較することで数字を特定する。表</a:t>
            </a:r>
            <a:r>
              <a:rPr lang="en-US" altLang="ja-JP" sz="1050" dirty="0">
                <a:solidFill>
                  <a:prstClr val="black"/>
                </a:solidFill>
                <a:latin typeface="HG丸ｺﾞｼｯｸM-PRO" panose="020F0600000000000000" pitchFamily="50" charset="-128"/>
                <a:ea typeface="HG丸ｺﾞｼｯｸM-PRO" panose="020F0600000000000000" pitchFamily="50" charset="-128"/>
              </a:rPr>
              <a:t>5.2</a:t>
            </a:r>
            <a:r>
              <a:rPr lang="ja-JP" altLang="en-US" sz="1050" dirty="0">
                <a:solidFill>
                  <a:prstClr val="black"/>
                </a:solidFill>
                <a:latin typeface="HG丸ｺﾞｼｯｸM-PRO" panose="020F0600000000000000" pitchFamily="50" charset="-128"/>
                <a:ea typeface="HG丸ｺﾞｼｯｸM-PRO" panose="020F0600000000000000" pitchFamily="50" charset="-128"/>
              </a:rPr>
              <a:t>が数字を特定する条件である。</a:t>
            </a:r>
            <a:endParaRPr lang="ja-JP" altLang="en-US" sz="1050" dirty="0">
              <a:solidFill>
                <a:prstClr val="black"/>
              </a:solidFill>
            </a:endParaRPr>
          </a:p>
        </p:txBody>
      </p:sp>
      <p:pic>
        <p:nvPicPr>
          <p:cNvPr id="3" name="図 2"/>
          <p:cNvPicPr>
            <a:picLocks noChangeAspect="1"/>
          </p:cNvPicPr>
          <p:nvPr/>
        </p:nvPicPr>
        <p:blipFill>
          <a:blip r:embed="rId33"/>
          <a:stretch>
            <a:fillRect/>
          </a:stretch>
        </p:blipFill>
        <p:spPr>
          <a:xfrm>
            <a:off x="3181834" y="6279992"/>
            <a:ext cx="1800862" cy="1155109"/>
          </a:xfrm>
          <a:prstGeom prst="rect">
            <a:avLst/>
          </a:prstGeom>
        </p:spPr>
      </p:pic>
      <p:pic>
        <p:nvPicPr>
          <p:cNvPr id="6" name="図 5"/>
          <p:cNvPicPr>
            <a:picLocks noChangeAspect="1"/>
          </p:cNvPicPr>
          <p:nvPr/>
        </p:nvPicPr>
        <p:blipFill>
          <a:blip r:embed="rId34"/>
          <a:stretch>
            <a:fillRect/>
          </a:stretch>
        </p:blipFill>
        <p:spPr>
          <a:xfrm>
            <a:off x="2838936" y="2934948"/>
            <a:ext cx="2067822" cy="1430996"/>
          </a:xfrm>
          <a:prstGeom prst="rect">
            <a:avLst/>
          </a:prstGeom>
        </p:spPr>
      </p:pic>
      <p:pic>
        <p:nvPicPr>
          <p:cNvPr id="7" name="図 6"/>
          <p:cNvPicPr>
            <a:picLocks noChangeAspect="1"/>
          </p:cNvPicPr>
          <p:nvPr/>
        </p:nvPicPr>
        <p:blipFill>
          <a:blip r:embed="rId35"/>
          <a:stretch>
            <a:fillRect/>
          </a:stretch>
        </p:blipFill>
        <p:spPr>
          <a:xfrm>
            <a:off x="2436698" y="4431864"/>
            <a:ext cx="2544374" cy="1653495"/>
          </a:xfrm>
          <a:prstGeom prst="rect">
            <a:avLst/>
          </a:prstGeom>
        </p:spPr>
      </p:pic>
      <p:grpSp>
        <p:nvGrpSpPr>
          <p:cNvPr id="16" name="グループ化 15"/>
          <p:cNvGrpSpPr/>
          <p:nvPr/>
        </p:nvGrpSpPr>
        <p:grpSpPr>
          <a:xfrm>
            <a:off x="138541" y="3733707"/>
            <a:ext cx="1678665" cy="630942"/>
            <a:chOff x="327793" y="3709523"/>
            <a:chExt cx="1678665" cy="630942"/>
          </a:xfrm>
        </p:grpSpPr>
        <p:grpSp>
          <p:nvGrpSpPr>
            <p:cNvPr id="8" name="グループ化 7"/>
            <p:cNvGrpSpPr/>
            <p:nvPr/>
          </p:nvGrpSpPr>
          <p:grpSpPr>
            <a:xfrm>
              <a:off x="327793" y="3709523"/>
              <a:ext cx="1678665" cy="630942"/>
              <a:chOff x="327793" y="3709523"/>
              <a:chExt cx="1678665" cy="630942"/>
            </a:xfrm>
          </p:grpSpPr>
          <p:sp>
            <p:nvSpPr>
              <p:cNvPr id="466" name="テキスト ボックス 465">
                <a:extLst>
                  <a:ext uri="{FF2B5EF4-FFF2-40B4-BE49-F238E27FC236}">
                    <a16:creationId xmlns:a16="http://schemas.microsoft.com/office/drawing/2014/main" id="{DED866AB-A78D-114B-88DD-1AD9AD211E12}"/>
                  </a:ext>
                </a:extLst>
              </p:cNvPr>
              <p:cNvSpPr txBox="1"/>
              <p:nvPr/>
            </p:nvSpPr>
            <p:spPr>
              <a:xfrm>
                <a:off x="327793" y="3709523"/>
                <a:ext cx="1678665" cy="630942"/>
              </a:xfrm>
              <a:prstGeom prst="rect">
                <a:avLst/>
              </a:prstGeom>
              <a:noFill/>
            </p:spPr>
            <p:txBody>
              <a:bodyPr wrap="none" rtlCol="0">
                <a:spAutoFit/>
              </a:bodyPr>
              <a:lstStyle/>
              <a:p>
                <a:r>
                  <a:rPr lang="ja-JP" altLang="en-US" sz="700" dirty="0">
                    <a:solidFill>
                      <a:prstClr val="black"/>
                    </a:solidFill>
                    <a:latin typeface="MS PGothic" panose="020B0600070205080204" pitchFamily="34" charset="-128"/>
                  </a:rPr>
                  <a:t>　　     ：スタート位置への経路</a:t>
                </a:r>
                <a:endParaRPr lang="en-US" altLang="ja-JP" sz="700" dirty="0">
                  <a:solidFill>
                    <a:prstClr val="black"/>
                  </a:solidFill>
                  <a:latin typeface="MS PGothic" panose="020B0600070205080204" pitchFamily="34" charset="-128"/>
                </a:endParaRPr>
              </a:p>
              <a:p>
                <a:r>
                  <a:rPr lang="ja-JP" altLang="en-US" sz="700" dirty="0">
                    <a:solidFill>
                      <a:prstClr val="black"/>
                    </a:solidFill>
                    <a:latin typeface="MS PGothic" panose="020B0600070205080204" pitchFamily="34" charset="-128"/>
                  </a:rPr>
                  <a:t>　　     ：読みとりスタート位置</a:t>
                </a:r>
                <a:endParaRPr lang="en-US" altLang="ja-JP" sz="700" dirty="0">
                  <a:solidFill>
                    <a:prstClr val="black"/>
                  </a:solidFill>
                  <a:latin typeface="MS PGothic" panose="020B0600070205080204" pitchFamily="34" charset="-128"/>
                </a:endParaRPr>
              </a:p>
              <a:p>
                <a:r>
                  <a:rPr lang="ja-JP" altLang="en-US" sz="700" dirty="0">
                    <a:solidFill>
                      <a:prstClr val="black"/>
                    </a:solidFill>
                    <a:latin typeface="MS PGothic" panose="020B0600070205080204" pitchFamily="34" charset="-128"/>
                  </a:rPr>
                  <a:t>　　　 　：読みとり経路</a:t>
                </a:r>
                <a:endParaRPr lang="en-US" altLang="ja-JP" sz="700" dirty="0">
                  <a:solidFill>
                    <a:prstClr val="black"/>
                  </a:solidFill>
                  <a:latin typeface="MS PGothic" panose="020B0600070205080204" pitchFamily="34" charset="-128"/>
                </a:endParaRPr>
              </a:p>
              <a:p>
                <a:r>
                  <a:rPr lang="ja-JP" altLang="en-US" sz="700" dirty="0">
                    <a:solidFill>
                      <a:prstClr val="black"/>
                    </a:solidFill>
                    <a:latin typeface="MS PGothic" panose="020B0600070205080204" pitchFamily="34" charset="-128"/>
                  </a:rPr>
                  <a:t>①</a:t>
                </a:r>
                <a:r>
                  <a:rPr lang="en-US" altLang="ja-JP" sz="700" dirty="0">
                    <a:solidFill>
                      <a:prstClr val="black"/>
                    </a:solidFill>
                    <a:latin typeface="MS PGothic" panose="020B0600070205080204" pitchFamily="34" charset="-128"/>
                  </a:rPr>
                  <a:t>〜</a:t>
                </a:r>
                <a:r>
                  <a:rPr lang="ja-JP" altLang="en-US" sz="700" dirty="0">
                    <a:solidFill>
                      <a:prstClr val="black"/>
                    </a:solidFill>
                    <a:latin typeface="MS PGothic" panose="020B0600070205080204" pitchFamily="34" charset="-128"/>
                  </a:rPr>
                  <a:t>⑤：経路ごとの区間分け</a:t>
                </a:r>
                <a:endParaRPr lang="en-US" altLang="ja-JP" sz="700" dirty="0">
                  <a:solidFill>
                    <a:prstClr val="black"/>
                  </a:solidFill>
                  <a:latin typeface="MS PGothic" panose="020B0600070205080204" pitchFamily="34" charset="-128"/>
                </a:endParaRPr>
              </a:p>
              <a:p>
                <a:r>
                  <a:rPr lang="ja-JP" altLang="en-US" sz="700" dirty="0">
                    <a:solidFill>
                      <a:prstClr val="black"/>
                    </a:solidFill>
                    <a:latin typeface="MS PGothic" panose="020B0600070205080204" pitchFamily="34" charset="-128"/>
                  </a:rPr>
                  <a:t>　　      ：左出題数字（丸数字）準備経路</a:t>
                </a:r>
                <a:endParaRPr lang="en-US" altLang="ja-JP" sz="700" dirty="0">
                  <a:solidFill>
                    <a:prstClr val="black"/>
                  </a:solidFill>
                  <a:latin typeface="MS PGothic" panose="020B0600070205080204" pitchFamily="34" charset="-128"/>
                </a:endParaRPr>
              </a:p>
            </p:txBody>
          </p:sp>
          <p:sp>
            <p:nvSpPr>
              <p:cNvPr id="467" name="星 5 466">
                <a:extLst>
                  <a:ext uri="{FF2B5EF4-FFF2-40B4-BE49-F238E27FC236}">
                    <a16:creationId xmlns:a16="http://schemas.microsoft.com/office/drawing/2014/main" id="{D91376D9-F761-6540-965C-B16C091FA342}"/>
                  </a:ext>
                </a:extLst>
              </p:cNvPr>
              <p:cNvSpPr>
                <a:spLocks noChangeAspect="1"/>
              </p:cNvSpPr>
              <p:nvPr/>
            </p:nvSpPr>
            <p:spPr>
              <a:xfrm>
                <a:off x="573325" y="3875838"/>
                <a:ext cx="84640" cy="87231"/>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prstClr val="black"/>
                  </a:solidFill>
                </a:endParaRPr>
              </a:p>
            </p:txBody>
          </p:sp>
          <p:sp>
            <p:nvSpPr>
              <p:cNvPr id="468" name="Down Arrow 106">
                <a:extLst>
                  <a:ext uri="{FF2B5EF4-FFF2-40B4-BE49-F238E27FC236}">
                    <a16:creationId xmlns:a16="http://schemas.microsoft.com/office/drawing/2014/main" id="{709F06A7-AE32-9541-9127-6F5CF9EE93BC}"/>
                  </a:ext>
                </a:extLst>
              </p:cNvPr>
              <p:cNvSpPr/>
              <p:nvPr/>
            </p:nvSpPr>
            <p:spPr>
              <a:xfrm rot="16200000" flipH="1">
                <a:off x="550252" y="3962491"/>
                <a:ext cx="98783" cy="146171"/>
              </a:xfrm>
              <a:prstGeom prst="downArrow">
                <a:avLst>
                  <a:gd name="adj1" fmla="val 32089"/>
                  <a:gd name="adj2" fmla="val 865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42" name="Down Arrow 106">
              <a:extLst>
                <a:ext uri="{FF2B5EF4-FFF2-40B4-BE49-F238E27FC236}">
                  <a16:creationId xmlns:a16="http://schemas.microsoft.com/office/drawing/2014/main" id="{709F06A7-AE32-9541-9127-6F5CF9EE93BC}"/>
                </a:ext>
              </a:extLst>
            </p:cNvPr>
            <p:cNvSpPr/>
            <p:nvPr/>
          </p:nvSpPr>
          <p:spPr>
            <a:xfrm rot="16200000" flipH="1">
              <a:off x="550606" y="3749355"/>
              <a:ext cx="98783" cy="146171"/>
            </a:xfrm>
            <a:prstGeom prst="downArrow">
              <a:avLst>
                <a:gd name="adj1" fmla="val 32089"/>
                <a:gd name="adj2" fmla="val 865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4" name="Down Arrow 106">
              <a:extLst>
                <a:ext uri="{FF2B5EF4-FFF2-40B4-BE49-F238E27FC236}">
                  <a16:creationId xmlns:a16="http://schemas.microsoft.com/office/drawing/2014/main" id="{709F06A7-AE32-9541-9127-6F5CF9EE93BC}"/>
                </a:ext>
              </a:extLst>
            </p:cNvPr>
            <p:cNvSpPr/>
            <p:nvPr/>
          </p:nvSpPr>
          <p:spPr>
            <a:xfrm rot="16200000" flipH="1">
              <a:off x="560950" y="4174307"/>
              <a:ext cx="98783" cy="146171"/>
            </a:xfrm>
            <a:prstGeom prst="downArrow">
              <a:avLst>
                <a:gd name="adj1" fmla="val 32089"/>
                <a:gd name="adj2" fmla="val 86567"/>
              </a:avLst>
            </a:prstGeom>
            <a:solidFill>
              <a:srgbClr val="6BC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45" name="曲折矢印 344"/>
          <p:cNvSpPr/>
          <p:nvPr/>
        </p:nvSpPr>
        <p:spPr>
          <a:xfrm rot="10800000" flipV="1">
            <a:off x="2512740" y="3585052"/>
            <a:ext cx="227326" cy="130459"/>
          </a:xfrm>
          <a:prstGeom prst="bentArrow">
            <a:avLst>
              <a:gd name="adj1" fmla="val 31194"/>
              <a:gd name="adj2" fmla="val 31195"/>
              <a:gd name="adj3" fmla="val 29131"/>
              <a:gd name="adj4" fmla="val 1070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black"/>
              </a:solidFill>
            </a:endParaRPr>
          </a:p>
        </p:txBody>
      </p:sp>
      <p:sp>
        <p:nvSpPr>
          <p:cNvPr id="350" name="Down Arrow 106">
            <a:extLst>
              <a:ext uri="{FF2B5EF4-FFF2-40B4-BE49-F238E27FC236}">
                <a16:creationId xmlns:a16="http://schemas.microsoft.com/office/drawing/2014/main" id="{4271AC1C-4730-DA4D-A5F7-190964628FD4}"/>
              </a:ext>
            </a:extLst>
          </p:cNvPr>
          <p:cNvSpPr/>
          <p:nvPr/>
        </p:nvSpPr>
        <p:spPr>
          <a:xfrm rot="5400000">
            <a:off x="2780274" y="3643883"/>
            <a:ext cx="75809" cy="151959"/>
          </a:xfrm>
          <a:prstGeom prst="downArrow">
            <a:avLst>
              <a:gd name="adj1" fmla="val 52827"/>
              <a:gd name="adj2" fmla="val 5885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1" name="Down Arrow 106">
            <a:extLst>
              <a:ext uri="{FF2B5EF4-FFF2-40B4-BE49-F238E27FC236}">
                <a16:creationId xmlns:a16="http://schemas.microsoft.com/office/drawing/2014/main" id="{4271AC1C-4730-DA4D-A5F7-190964628FD4}"/>
              </a:ext>
            </a:extLst>
          </p:cNvPr>
          <p:cNvSpPr/>
          <p:nvPr/>
        </p:nvSpPr>
        <p:spPr>
          <a:xfrm rot="5400000">
            <a:off x="2203237" y="3883252"/>
            <a:ext cx="75809" cy="151959"/>
          </a:xfrm>
          <a:prstGeom prst="downArrow">
            <a:avLst>
              <a:gd name="adj1" fmla="val 52827"/>
              <a:gd name="adj2" fmla="val 58853"/>
            </a:avLst>
          </a:prstGeom>
          <a:solidFill>
            <a:srgbClr val="6BC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52" name="グループ化 351"/>
          <p:cNvGrpSpPr/>
          <p:nvPr/>
        </p:nvGrpSpPr>
        <p:grpSpPr>
          <a:xfrm>
            <a:off x="6737256" y="7748402"/>
            <a:ext cx="1900300" cy="146886"/>
            <a:chOff x="5745066" y="7759873"/>
            <a:chExt cx="1900300" cy="103528"/>
          </a:xfrm>
        </p:grpSpPr>
        <p:pic>
          <p:nvPicPr>
            <p:cNvPr id="363" name="図 362"/>
            <p:cNvPicPr>
              <a:picLocks noChangeAspect="1"/>
            </p:cNvPicPr>
            <p:nvPr/>
          </p:nvPicPr>
          <p:blipFill>
            <a:blip r:embed="rId36"/>
            <a:stretch>
              <a:fillRect/>
            </a:stretch>
          </p:blipFill>
          <p:spPr>
            <a:xfrm>
              <a:off x="5756933" y="7772722"/>
              <a:ext cx="871038" cy="75444"/>
            </a:xfrm>
            <a:prstGeom prst="rect">
              <a:avLst/>
            </a:prstGeom>
          </p:spPr>
        </p:pic>
        <mc:AlternateContent xmlns:mc="http://schemas.openxmlformats.org/markup-compatibility/2006" xmlns:a14="http://schemas.microsoft.com/office/drawing/2010/main">
          <mc:Choice Requires="a14">
            <p:sp>
              <p:nvSpPr>
                <p:cNvPr id="365" name="テキスト ボックス 364"/>
                <p:cNvSpPr txBox="1"/>
                <p:nvPr/>
              </p:nvSpPr>
              <p:spPr>
                <a:xfrm>
                  <a:off x="5956841" y="7765187"/>
                  <a:ext cx="1688525" cy="98214"/>
                </a:xfrm>
                <a:prstGeom prst="rect">
                  <a:avLst/>
                </a:prstGeom>
                <a:solidFill>
                  <a:schemeClr val="bg1"/>
                </a:solidFill>
              </p:spPr>
              <p:txBody>
                <a:bodyPr wrap="square" lIns="36000" tIns="61200" rIns="36000" bIns="36000" rtlCol="0" anchor="b">
                  <a:spAutoFit/>
                </a:bodyPr>
                <a:lstStyle/>
                <a:p>
                  <a:pPr algn="dist">
                    <a:lnSpc>
                      <a:spcPts val="0"/>
                    </a:lnSpc>
                  </a:pPr>
                  <a:r>
                    <a:rPr lang="ja-JP" altLang="en-US" sz="500" dirty="0">
                      <a:solidFill>
                        <a:prstClr val="black"/>
                      </a:solidFill>
                      <a:latin typeface="HG丸ｺﾞｼｯｸM-PRO" panose="020F0600000000000000" pitchFamily="50" charset="-128"/>
                      <a:ea typeface="HG丸ｺﾞｼｯｸM-PRO" panose="020F0600000000000000" pitchFamily="50" charset="-128"/>
                    </a:rPr>
                    <a:t>右タイヤの走行データ</a:t>
                  </a:r>
                  <a:r>
                    <a:rPr lang="en-US" altLang="ja-JP" sz="500" dirty="0">
                      <a:solidFill>
                        <a:prstClr val="black"/>
                      </a:solidFill>
                      <a:latin typeface="HG丸ｺﾞｼｯｸM-PRO" panose="020F0600000000000000" pitchFamily="50" charset="-128"/>
                      <a:ea typeface="HG丸ｺﾞｼｯｸM-PRO" panose="020F0600000000000000" pitchFamily="50" charset="-128"/>
                    </a:rPr>
                    <a:t>[5.1</a:t>
                  </a:r>
                  <a:r>
                    <a:rPr lang="ja-JP" altLang="en-US" sz="500" dirty="0">
                      <a:solidFill>
                        <a:prstClr val="black"/>
                      </a:solidFill>
                      <a:latin typeface="HG丸ｺﾞｼｯｸM-PRO" panose="020F0600000000000000" pitchFamily="50" charset="-128"/>
                      <a:ea typeface="HG丸ｺﾞｼｯｸM-PRO" panose="020F0600000000000000" pitchFamily="50" charset="-128"/>
                    </a:rPr>
                    <a:t>自己位置推定</a:t>
                  </a:r>
                  <a:r>
                    <a:rPr lang="en-US" altLang="ja-JP" sz="500" dirty="0">
                      <a:solidFill>
                        <a:prstClr val="black"/>
                      </a:solidFill>
                      <a:latin typeface="HG丸ｺﾞｼｯｸM-PRO" panose="020F0600000000000000" pitchFamily="50" charset="-128"/>
                      <a:ea typeface="HG丸ｺﾞｼｯｸM-PRO" panose="020F0600000000000000" pitchFamily="50" charset="-128"/>
                    </a:rPr>
                    <a:t>]</a:t>
                  </a:r>
                  <a:r>
                    <a:rPr lang="ja-JP" altLang="en-US" sz="500" dirty="0">
                      <a:solidFill>
                        <a:prstClr val="black"/>
                      </a:solidFill>
                      <a:latin typeface="HG丸ｺﾞｼｯｸM-PRO" panose="020F0600000000000000" pitchFamily="50" charset="-128"/>
                      <a:ea typeface="HG丸ｺﾞｼｯｸM-PRO" panose="020F0600000000000000" pitchFamily="50" charset="-128"/>
                    </a:rPr>
                    <a:t>の</a:t>
                  </a:r>
                  <a14:m>
                    <m:oMath xmlns:m="http://schemas.openxmlformats.org/officeDocument/2006/math">
                      <m:sSub>
                        <m:sSubPr>
                          <m:ctrlPr>
                            <a:rPr lang="en-US" altLang="ja-JP" sz="500" i="1">
                              <a:solidFill>
                                <a:prstClr val="black"/>
                              </a:solidFill>
                              <a:latin typeface="Cambria Math" panose="02040503050406030204" pitchFamily="18" charset="0"/>
                              <a:ea typeface="HG丸ｺﾞｼｯｸM-PRO" panose="020F0600000000000000" pitchFamily="50" charset="-128"/>
                            </a:rPr>
                          </m:ctrlPr>
                        </m:sSubPr>
                        <m:e>
                          <m:r>
                            <a:rPr lang="en-US" altLang="ja-JP" sz="500" i="1">
                              <a:solidFill>
                                <a:prstClr val="black"/>
                              </a:solidFill>
                              <a:latin typeface="Cambria Math" panose="02040503050406030204" pitchFamily="18" charset="0"/>
                              <a:ea typeface="HG丸ｺﾞｼｯｸM-PRO" panose="020F0600000000000000" pitchFamily="50" charset="-128"/>
                            </a:rPr>
                            <m:t>𝐷</m:t>
                          </m:r>
                        </m:e>
                        <m:sub>
                          <m:r>
                            <a:rPr lang="en-US" altLang="ja-JP" sz="500" i="1" smtClean="0">
                              <a:solidFill>
                                <a:prstClr val="black"/>
                              </a:solidFill>
                              <a:latin typeface="Cambria Math" panose="02040503050406030204" pitchFamily="18" charset="0"/>
                              <a:ea typeface="HG丸ｺﾞｼｯｸM-PRO" panose="020F0600000000000000" pitchFamily="50" charset="-128"/>
                            </a:rPr>
                            <m:t>𝐶</m:t>
                          </m:r>
                        </m:sub>
                      </m:sSub>
                      <m:r>
                        <a:rPr lang="en-US" altLang="ja-JP" sz="500" smtClean="0">
                          <a:solidFill>
                            <a:prstClr val="black"/>
                          </a:solidFill>
                          <a:latin typeface="Cambria Math" panose="02040503050406030204" pitchFamily="18" charset="0"/>
                          <a:ea typeface="HG丸ｺﾞｼｯｸM-PRO" panose="020F0600000000000000" pitchFamily="50" charset="-128"/>
                        </a:rPr>
                        <m:t>−</m:t>
                      </m:r>
                      <m:sSub>
                        <m:sSubPr>
                          <m:ctrlPr>
                            <a:rPr lang="en-US" altLang="ja-JP" sz="500" i="1">
                              <a:solidFill>
                                <a:prstClr val="black"/>
                              </a:solidFill>
                              <a:latin typeface="Cambria Math" panose="02040503050406030204" pitchFamily="18" charset="0"/>
                              <a:ea typeface="HG丸ｺﾞｼｯｸM-PRO" panose="020F0600000000000000" pitchFamily="50" charset="-128"/>
                            </a:rPr>
                          </m:ctrlPr>
                        </m:sSubPr>
                        <m:e>
                          <m:r>
                            <a:rPr lang="en-US" altLang="ja-JP" sz="500" i="1">
                              <a:solidFill>
                                <a:prstClr val="black"/>
                              </a:solidFill>
                              <a:latin typeface="Cambria Math" panose="02040503050406030204" pitchFamily="18" charset="0"/>
                              <a:ea typeface="HG丸ｺﾞｼｯｸM-PRO" panose="020F0600000000000000" pitchFamily="50" charset="-128"/>
                            </a:rPr>
                            <m:t>𝐷</m:t>
                          </m:r>
                        </m:e>
                        <m:sub>
                          <m:r>
                            <a:rPr lang="en-US" altLang="ja-JP" sz="500" i="1">
                              <a:solidFill>
                                <a:prstClr val="black"/>
                              </a:solidFill>
                              <a:latin typeface="Cambria Math" panose="02040503050406030204" pitchFamily="18" charset="0"/>
                              <a:ea typeface="HG丸ｺﾞｼｯｸM-PRO" panose="020F0600000000000000" pitchFamily="50" charset="-128"/>
                            </a:rPr>
                            <m:t>𝑅</m:t>
                          </m:r>
                        </m:sub>
                      </m:sSub>
                    </m:oMath>
                  </a14:m>
                  <a:endParaRPr lang="ja-JP" altLang="en-US" sz="500" dirty="0">
                    <a:solidFill>
                      <a:prstClr val="black"/>
                    </a:solidFill>
                    <a:latin typeface="HG丸ｺﾞｼｯｸM-PRO" panose="020F0600000000000000" pitchFamily="50" charset="-128"/>
                    <a:ea typeface="HG丸ｺﾞｼｯｸM-PRO" panose="020F0600000000000000" pitchFamily="50" charset="-128"/>
                  </a:endParaRP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956841" y="7765187"/>
                  <a:ext cx="1688525" cy="98214"/>
                </a:xfrm>
                <a:prstGeom prst="rect">
                  <a:avLst/>
                </a:prstGeom>
                <a:blipFill rotWithShape="0">
                  <a:blip r:embed="rId39"/>
                  <a:stretch>
                    <a:fillRect t="-25000" b="-12500"/>
                  </a:stretch>
                </a:blipFill>
              </p:spPr>
              <p:txBody>
                <a:bodyPr/>
                <a:lstStyle/>
                <a:p>
                  <a:r>
                    <a:rPr lang="ja-JP" altLang="en-US">
                      <a:noFill/>
                    </a:rPr>
                    <a:t> </a:t>
                  </a:r>
                </a:p>
              </p:txBody>
            </p:sp>
          </mc:Fallback>
        </mc:AlternateContent>
        <p:sp>
          <p:nvSpPr>
            <p:cNvPr id="366" name="正方形/長方形 365"/>
            <p:cNvSpPr/>
            <p:nvPr/>
          </p:nvSpPr>
          <p:spPr>
            <a:xfrm>
              <a:off x="5745066" y="7759873"/>
              <a:ext cx="1879320" cy="9943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prstClr val="white"/>
                </a:solidFill>
              </a:endParaRPr>
            </a:p>
          </p:txBody>
        </p:sp>
      </p:grpSp>
      <p:grpSp>
        <p:nvGrpSpPr>
          <p:cNvPr id="22" name="グループ化 21"/>
          <p:cNvGrpSpPr/>
          <p:nvPr/>
        </p:nvGrpSpPr>
        <p:grpSpPr>
          <a:xfrm>
            <a:off x="382801" y="7711966"/>
            <a:ext cx="2150504" cy="1255174"/>
            <a:chOff x="1081063" y="7802068"/>
            <a:chExt cx="1931375" cy="1096238"/>
          </a:xfrm>
        </p:grpSpPr>
        <p:sp>
          <p:nvSpPr>
            <p:cNvPr id="440" name="テキスト ボックス 460">
              <a:extLst>
                <a:ext uri="{FF2B5EF4-FFF2-40B4-BE49-F238E27FC236}">
                  <a16:creationId xmlns:a16="http://schemas.microsoft.com/office/drawing/2014/main" id="{1E5CF418-4F2F-1D43-B801-26A1CC566E52}"/>
                </a:ext>
              </a:extLst>
            </p:cNvPr>
            <p:cNvSpPr txBox="1"/>
            <p:nvPr/>
          </p:nvSpPr>
          <p:spPr>
            <a:xfrm>
              <a:off x="1508223" y="7802068"/>
              <a:ext cx="1119336" cy="215444"/>
            </a:xfrm>
            <a:prstGeom prst="rect">
              <a:avLst/>
            </a:prstGeom>
            <a:noFill/>
          </p:spPr>
          <p:txBody>
            <a:bodyPr wrap="square" rtlCol="0">
              <a:spAutoFit/>
            </a:bodyPr>
            <a:lstStyle/>
            <a:p>
              <a:r>
                <a:rPr lang="ja-JP" altLang="en-US" sz="800" dirty="0">
                  <a:solidFill>
                    <a:prstClr val="black"/>
                  </a:solidFill>
                  <a:latin typeface="HG丸ｺﾞｼｯｸM-PRO" panose="020F0600000000000000" pitchFamily="50" charset="-128"/>
                  <a:ea typeface="HG丸ｺﾞｼｯｸM-PRO" panose="020F0600000000000000" pitchFamily="50" charset="-128"/>
                </a:rPr>
                <a:t>表</a:t>
              </a:r>
              <a:r>
                <a:rPr lang="en-US" altLang="ja-JP" sz="800" dirty="0">
                  <a:solidFill>
                    <a:prstClr val="black"/>
                  </a:solidFill>
                  <a:latin typeface="HG丸ｺﾞｼｯｸM-PRO" panose="020F0600000000000000" pitchFamily="50" charset="-128"/>
                  <a:ea typeface="HG丸ｺﾞｼｯｸM-PRO" panose="020F0600000000000000" pitchFamily="50" charset="-128"/>
                </a:rPr>
                <a:t>5.2</a:t>
              </a:r>
              <a:r>
                <a:rPr lang="ja-JP" altLang="en-US" sz="800" dirty="0">
                  <a:solidFill>
                    <a:prstClr val="black"/>
                  </a:solidFill>
                  <a:latin typeface="HG丸ｺﾞｼｯｸM-PRO" panose="020F0600000000000000" pitchFamily="50" charset="-128"/>
                  <a:ea typeface="HG丸ｺﾞｼｯｸM-PRO" panose="020F0600000000000000" pitchFamily="50" charset="-128"/>
                </a:rPr>
                <a:t> 数字特定条件</a:t>
              </a:r>
              <a:endParaRPr lang="en-US" altLang="ja-JP" sz="800" dirty="0">
                <a:solidFill>
                  <a:prstClr val="black"/>
                </a:solidFill>
                <a:latin typeface="HG丸ｺﾞｼｯｸM-PRO" panose="020F0600000000000000" pitchFamily="50" charset="-128"/>
                <a:ea typeface="HG丸ｺﾞｼｯｸM-PRO" panose="020F0600000000000000" pitchFamily="50" charset="-128"/>
              </a:endParaRPr>
            </a:p>
          </p:txBody>
        </p:sp>
        <p:pic>
          <p:nvPicPr>
            <p:cNvPr id="20" name="図 19"/>
            <p:cNvPicPr>
              <a:picLocks noChangeAspect="1"/>
            </p:cNvPicPr>
            <p:nvPr/>
          </p:nvPicPr>
          <p:blipFill>
            <a:blip r:embed="rId40"/>
            <a:stretch>
              <a:fillRect/>
            </a:stretch>
          </p:blipFill>
          <p:spPr>
            <a:xfrm>
              <a:off x="1081063" y="7967594"/>
              <a:ext cx="1931375" cy="930712"/>
            </a:xfrm>
            <a:prstGeom prst="rect">
              <a:avLst/>
            </a:prstGeom>
          </p:spPr>
        </p:pic>
      </p:grpSp>
    </p:spTree>
    <p:extLst>
      <p:ext uri="{BB962C8B-B14F-4D97-AF65-F5344CB8AC3E}">
        <p14:creationId xmlns:p14="http://schemas.microsoft.com/office/powerpoint/2010/main" val="2379004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8449</TotalTime>
  <Words>3708</Words>
  <Application>Microsoft Office PowerPoint</Application>
  <PresentationFormat>A3 297x420 mm</PresentationFormat>
  <Paragraphs>628</Paragraphs>
  <Slides>6</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ＭＳ Ｐゴシック</vt:lpstr>
      <vt:lpstr>ＭＳ Ｐゴシック</vt:lpstr>
      <vt:lpstr>Arial</vt:lpstr>
      <vt:lpstr>Calibri</vt:lpstr>
      <vt:lpstr>Calibri Light</vt:lpstr>
      <vt:lpstr>Cambria Math</vt:lpstr>
      <vt:lpstr>Times New Roman</vt:lpstr>
      <vt:lpstr>Wingdings</vt:lpstr>
      <vt:lpstr>Office テーマ</vt:lpstr>
      <vt:lpstr>アブストラクトページ用（プライマリークラス）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かとうだいき</dc:creator>
  <cp:lastModifiedBy>fxat KOJIMA MASATAKA</cp:lastModifiedBy>
  <cp:revision>840</cp:revision>
  <cp:lastPrinted>2018-10-15T14:40:46Z</cp:lastPrinted>
  <dcterms:created xsi:type="dcterms:W3CDTF">2018-07-10T11:12:27Z</dcterms:created>
  <dcterms:modified xsi:type="dcterms:W3CDTF">2018-10-15T14:50:41Z</dcterms:modified>
</cp:coreProperties>
</file>