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86" r:id="rId3"/>
    <p:sldId id="283" r:id="rId4"/>
    <p:sldId id="282" r:id="rId5"/>
    <p:sldId id="284" r:id="rId6"/>
    <p:sldId id="285" r:id="rId7"/>
    <p:sldId id="281" r:id="rId8"/>
  </p:sldIdLst>
  <p:sldSz cx="12801600" cy="9601200" type="A3"/>
  <p:notesSz cx="6735763" cy="98663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86"/>
          </p14:sldIdLst>
        </p14:section>
        <p14:section name="モデル図ページ（アドバンストクラス）" id="{46087027-09ED-4232-B7C0-C8FBFF40BA2A}">
          <p14:sldIdLst>
            <p14:sldId id="283"/>
            <p14:sldId id="282"/>
            <p14:sldId id="284"/>
            <p14:sldId id="285"/>
            <p14:sldId id="281"/>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99FF"/>
    <a:srgbClr val="CC66FF"/>
    <a:srgbClr val="FE1464"/>
    <a:srgbClr val="FFFFFF"/>
    <a:srgbClr val="FF99FF"/>
    <a:srgbClr val="E6E6E6"/>
    <a:srgbClr val="FFFFCC"/>
    <a:srgbClr val="FFCC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3971" autoAdjust="0"/>
  </p:normalViewPr>
  <p:slideViewPr>
    <p:cSldViewPr showGuides="1">
      <p:cViewPr>
        <p:scale>
          <a:sx n="100" d="100"/>
          <a:sy n="100" d="100"/>
        </p:scale>
        <p:origin x="88" y="-254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6ECC0-BB0E-4E70-BF95-A07BA879E5F7}" type="doc">
      <dgm:prSet loTypeId="urn:microsoft.com/office/officeart/2005/8/layout/chevron1" loCatId="process" qsTypeId="urn:microsoft.com/office/officeart/2005/8/quickstyle/simple3" qsCatId="simple" csTypeId="urn:microsoft.com/office/officeart/2005/8/colors/colorful4" csCatId="colorful" phldr="1"/>
      <dgm:spPr/>
    </dgm:pt>
    <dgm:pt modelId="{F8BC6224-26A1-46C7-8EE4-51C0E658F012}">
      <dgm:prSet phldrT="[テキスト]" custT="1"/>
      <dgm:spPr/>
      <dgm:t>
        <a:bodyPr/>
        <a:lstStyle/>
        <a:p>
          <a:r>
            <a:rPr kumimoji="1" lang="en-US" altLang="ja-JP" sz="2400" b="1" cap="none" spc="0" dirty="0" smtClean="0">
              <a:ln w="22225">
                <a:solidFill>
                  <a:schemeClr val="accent2"/>
                </a:solidFill>
                <a:prstDash val="solid"/>
              </a:ln>
              <a:solidFill>
                <a:schemeClr val="tx1"/>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1.</a:t>
          </a:r>
          <a:r>
            <a:rPr kumimoji="1" lang="ja-JP" altLang="en-US" sz="2400" b="1" cap="none" spc="0" dirty="0" smtClean="0">
              <a:ln w="22225">
                <a:solidFill>
                  <a:schemeClr val="accent2"/>
                </a:solidFill>
                <a:prstDash val="solid"/>
              </a:ln>
              <a:solidFill>
                <a:schemeClr val="tx1"/>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要求モデル</a:t>
          </a:r>
          <a:endParaRPr kumimoji="1" lang="ja-JP" altLang="en-US" sz="2400" b="1" cap="none" spc="0" dirty="0">
            <a:ln w="22225">
              <a:solidFill>
                <a:schemeClr val="accent2"/>
              </a:solidFill>
              <a:prstDash val="solid"/>
            </a:ln>
            <a:solidFill>
              <a:schemeClr val="tx1"/>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endParaRPr>
        </a:p>
      </dgm:t>
    </dgm:pt>
    <dgm:pt modelId="{B114BE8F-8DF9-4E37-9631-9ED30EDF8F97}" type="parTrans" cxnId="{75EC8DDC-543B-467F-B461-ADFC8356D755}">
      <dgm:prSet/>
      <dgm:spPr/>
      <dgm:t>
        <a:bodyPr/>
        <a:lstStyle/>
        <a:p>
          <a:endParaRPr kumimoji="1" lang="ja-JP" altLang="en-US"/>
        </a:p>
      </dgm:t>
    </dgm:pt>
    <dgm:pt modelId="{73FC7D05-FAB1-49A0-9C3F-DEDC6F948B93}" type="sibTrans" cxnId="{75EC8DDC-543B-467F-B461-ADFC8356D755}">
      <dgm:prSet/>
      <dgm:spPr/>
      <dgm:t>
        <a:bodyPr/>
        <a:lstStyle/>
        <a:p>
          <a:endParaRPr kumimoji="1" lang="ja-JP" altLang="en-US"/>
        </a:p>
      </dgm:t>
    </dgm:pt>
    <dgm:pt modelId="{B2E19069-4945-4A27-96A2-A085F12F9AF9}" type="pres">
      <dgm:prSet presAssocID="{E1B6ECC0-BB0E-4E70-BF95-A07BA879E5F7}" presName="Name0" presStyleCnt="0">
        <dgm:presLayoutVars>
          <dgm:dir/>
          <dgm:animLvl val="lvl"/>
          <dgm:resizeHandles val="exact"/>
        </dgm:presLayoutVars>
      </dgm:prSet>
      <dgm:spPr/>
    </dgm:pt>
    <dgm:pt modelId="{51047748-1CF9-47C8-AA4D-01ADE7471FD6}" type="pres">
      <dgm:prSet presAssocID="{F8BC6224-26A1-46C7-8EE4-51C0E658F012}" presName="parTxOnly" presStyleLbl="node1" presStyleIdx="0" presStyleCnt="1" custLinFactNeighborX="-7633">
        <dgm:presLayoutVars>
          <dgm:chMax val="0"/>
          <dgm:chPref val="0"/>
          <dgm:bulletEnabled val="1"/>
        </dgm:presLayoutVars>
      </dgm:prSet>
      <dgm:spPr/>
      <dgm:t>
        <a:bodyPr/>
        <a:lstStyle/>
        <a:p>
          <a:endParaRPr kumimoji="1" lang="ja-JP" altLang="en-US"/>
        </a:p>
      </dgm:t>
    </dgm:pt>
  </dgm:ptLst>
  <dgm:cxnLst>
    <dgm:cxn modelId="{75EC8DDC-543B-467F-B461-ADFC8356D755}" srcId="{E1B6ECC0-BB0E-4E70-BF95-A07BA879E5F7}" destId="{F8BC6224-26A1-46C7-8EE4-51C0E658F012}" srcOrd="0" destOrd="0" parTransId="{B114BE8F-8DF9-4E37-9631-9ED30EDF8F97}" sibTransId="{73FC7D05-FAB1-49A0-9C3F-DEDC6F948B93}"/>
    <dgm:cxn modelId="{8F0E28A9-DF71-40A0-8B00-E0668332DD6C}" type="presOf" srcId="{F8BC6224-26A1-46C7-8EE4-51C0E658F012}" destId="{51047748-1CF9-47C8-AA4D-01ADE7471FD6}" srcOrd="0" destOrd="0" presId="urn:microsoft.com/office/officeart/2005/8/layout/chevron1"/>
    <dgm:cxn modelId="{6F1AF439-C530-49D8-A741-5C1777F23794}" type="presOf" srcId="{E1B6ECC0-BB0E-4E70-BF95-A07BA879E5F7}" destId="{B2E19069-4945-4A27-96A2-A085F12F9AF9}" srcOrd="0" destOrd="0" presId="urn:microsoft.com/office/officeart/2005/8/layout/chevron1"/>
    <dgm:cxn modelId="{57FA7676-5F7E-4B7B-82F9-72FF8ACE604C}" type="presParOf" srcId="{B2E19069-4945-4A27-96A2-A085F12F9AF9}" destId="{51047748-1CF9-47C8-AA4D-01ADE7471FD6}"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6ECC0-BB0E-4E70-BF95-A07BA879E5F7}" type="doc">
      <dgm:prSet loTypeId="urn:microsoft.com/office/officeart/2005/8/layout/chevron1" loCatId="process" qsTypeId="urn:microsoft.com/office/officeart/2005/8/quickstyle/simple3" qsCatId="simple" csTypeId="urn:microsoft.com/office/officeart/2005/8/colors/colorful4" csCatId="colorful" phldr="1"/>
      <dgm:spPr/>
    </dgm:pt>
    <dgm:pt modelId="{00DB26F6-A8C3-4431-BA30-C277065D5817}">
      <dgm:prSet phldrT="[テキスト]" custT="1"/>
      <dgm:spPr/>
      <dgm:t>
        <a:bodyPr/>
        <a:lstStyle/>
        <a:p>
          <a:r>
            <a:rPr kumimoji="1" lang="ja-JP" altLang="en-US" sz="2400" dirty="0" smtClean="0">
              <a:ln w="19050">
                <a:solidFill>
                  <a:srgbClr val="FFFF00"/>
                </a:solidFill>
              </a:ln>
              <a:solidFill>
                <a:srgbClr val="002060"/>
              </a:solidFill>
              <a:effectLst>
                <a:outerShdw blurRad="63500" sx="102000" sy="102000" algn="ctr"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２．分析モデル</a:t>
          </a:r>
          <a:endParaRPr kumimoji="1" lang="ja-JP" altLang="en-US" sz="2400" dirty="0">
            <a:ln w="19050">
              <a:solidFill>
                <a:srgbClr val="FFFF00"/>
              </a:solidFill>
            </a:ln>
            <a:solidFill>
              <a:srgbClr val="002060"/>
            </a:solidFill>
            <a:effectLst>
              <a:outerShdw blurRad="63500" sx="102000" sy="102000" algn="ctr" rotWithShape="0">
                <a:prstClr val="black">
                  <a:alpha val="40000"/>
                </a:prstClr>
              </a:outerShdw>
            </a:effectLst>
            <a:latin typeface="HGP創英角ﾎﾟｯﾌﾟ体" panose="040B0A00000000000000" pitchFamily="50" charset="-128"/>
            <a:ea typeface="HGP創英角ﾎﾟｯﾌﾟ体" panose="040B0A00000000000000" pitchFamily="50" charset="-128"/>
          </a:endParaRPr>
        </a:p>
      </dgm:t>
    </dgm:pt>
    <dgm:pt modelId="{5065E5E2-948D-4511-865F-F56137E1FF33}" type="parTrans" cxnId="{241A234E-A123-4880-9E6B-64A4AB07D991}">
      <dgm:prSet/>
      <dgm:spPr/>
      <dgm:t>
        <a:bodyPr/>
        <a:lstStyle/>
        <a:p>
          <a:endParaRPr kumimoji="1" lang="ja-JP" altLang="en-US"/>
        </a:p>
      </dgm:t>
    </dgm:pt>
    <dgm:pt modelId="{DA298515-B5E8-4FB7-809A-D7DF94C5D062}" type="sibTrans" cxnId="{241A234E-A123-4880-9E6B-64A4AB07D991}">
      <dgm:prSet/>
      <dgm:spPr/>
      <dgm:t>
        <a:bodyPr/>
        <a:lstStyle/>
        <a:p>
          <a:endParaRPr kumimoji="1" lang="ja-JP" altLang="en-US"/>
        </a:p>
      </dgm:t>
    </dgm:pt>
    <dgm:pt modelId="{B2E19069-4945-4A27-96A2-A085F12F9AF9}" type="pres">
      <dgm:prSet presAssocID="{E1B6ECC0-BB0E-4E70-BF95-A07BA879E5F7}" presName="Name0" presStyleCnt="0">
        <dgm:presLayoutVars>
          <dgm:dir/>
          <dgm:animLvl val="lvl"/>
          <dgm:resizeHandles val="exact"/>
        </dgm:presLayoutVars>
      </dgm:prSet>
      <dgm:spPr/>
    </dgm:pt>
    <dgm:pt modelId="{4E7D4B69-DB38-4196-A76D-3A83D9025F0D}" type="pres">
      <dgm:prSet presAssocID="{00DB26F6-A8C3-4431-BA30-C277065D5817}" presName="parTxOnly" presStyleLbl="node1" presStyleIdx="0" presStyleCnt="1" custScaleX="99954" custScaleY="51654" custLinFactNeighborX="-17824" custLinFactNeighborY="-14825">
        <dgm:presLayoutVars>
          <dgm:chMax val="0"/>
          <dgm:chPref val="0"/>
          <dgm:bulletEnabled val="1"/>
        </dgm:presLayoutVars>
      </dgm:prSet>
      <dgm:spPr/>
      <dgm:t>
        <a:bodyPr/>
        <a:lstStyle/>
        <a:p>
          <a:endParaRPr kumimoji="1" lang="ja-JP" altLang="en-US"/>
        </a:p>
      </dgm:t>
    </dgm:pt>
  </dgm:ptLst>
  <dgm:cxnLst>
    <dgm:cxn modelId="{CEAF5E7E-7132-4F7C-A7DA-9164909AAEE6}" type="presOf" srcId="{00DB26F6-A8C3-4431-BA30-C277065D5817}" destId="{4E7D4B69-DB38-4196-A76D-3A83D9025F0D}" srcOrd="0" destOrd="0" presId="urn:microsoft.com/office/officeart/2005/8/layout/chevron1"/>
    <dgm:cxn modelId="{241A234E-A123-4880-9E6B-64A4AB07D991}" srcId="{E1B6ECC0-BB0E-4E70-BF95-A07BA879E5F7}" destId="{00DB26F6-A8C3-4431-BA30-C277065D5817}" srcOrd="0" destOrd="0" parTransId="{5065E5E2-948D-4511-865F-F56137E1FF33}" sibTransId="{DA298515-B5E8-4FB7-809A-D7DF94C5D062}"/>
    <dgm:cxn modelId="{6F1AF439-C530-49D8-A741-5C1777F23794}" type="presOf" srcId="{E1B6ECC0-BB0E-4E70-BF95-A07BA879E5F7}" destId="{B2E19069-4945-4A27-96A2-A085F12F9AF9}" srcOrd="0" destOrd="0" presId="urn:microsoft.com/office/officeart/2005/8/layout/chevron1"/>
    <dgm:cxn modelId="{5CC91A2D-05E5-4B13-91F4-057AA61264CA}" type="presParOf" srcId="{B2E19069-4945-4A27-96A2-A085F12F9AF9}" destId="{4E7D4B69-DB38-4196-A76D-3A83D9025F0D}" srcOrd="0"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B6ECC0-BB0E-4E70-BF95-A07BA879E5F7}" type="doc">
      <dgm:prSet loTypeId="urn:microsoft.com/office/officeart/2005/8/layout/chevron1" loCatId="process" qsTypeId="urn:microsoft.com/office/officeart/2005/8/quickstyle/simple3" qsCatId="simple" csTypeId="urn:microsoft.com/office/officeart/2005/8/colors/colorful4" csCatId="colorful" phldr="1"/>
      <dgm:spPr/>
    </dgm:pt>
    <dgm:pt modelId="{517523B5-E4BE-4D66-8EF0-AA84BD62D835}">
      <dgm:prSet phldrT="[テキスト]" custT="1"/>
      <dgm:spPr/>
      <dgm:t>
        <a:bodyPr/>
        <a:lstStyle/>
        <a:p>
          <a:r>
            <a:rPr kumimoji="1" lang="en-US" altLang="ja-JP" sz="2000" dirty="0" smtClean="0">
              <a:ln>
                <a:solidFill>
                  <a:schemeClr val="tx1"/>
                </a:solidFill>
              </a:ln>
              <a:solidFill>
                <a:srgbClr val="00B0F0"/>
              </a:solidFill>
              <a:latin typeface="HGP創英角ﾎﾟｯﾌﾟ体" panose="040B0A00000000000000" pitchFamily="50" charset="-128"/>
              <a:ea typeface="HGP創英角ﾎﾟｯﾌﾟ体" panose="040B0A00000000000000" pitchFamily="50" charset="-128"/>
            </a:rPr>
            <a:t>3.</a:t>
          </a:r>
          <a:r>
            <a:rPr kumimoji="1" lang="ja-JP" altLang="en-US" sz="2000" dirty="0" smtClean="0">
              <a:ln>
                <a:solidFill>
                  <a:schemeClr val="tx1"/>
                </a:solidFill>
              </a:ln>
              <a:solidFill>
                <a:srgbClr val="00B0F0"/>
              </a:solidFill>
              <a:latin typeface="HGP創英角ﾎﾟｯﾌﾟ体" panose="040B0A00000000000000" pitchFamily="50" charset="-128"/>
              <a:ea typeface="HGP創英角ﾎﾟｯﾌﾟ体" panose="040B0A00000000000000" pitchFamily="50" charset="-128"/>
            </a:rPr>
            <a:t>設計モデル</a:t>
          </a:r>
          <a:endParaRPr kumimoji="1" lang="en-US" altLang="ja-JP" sz="2000" dirty="0" smtClean="0">
            <a:ln>
              <a:solidFill>
                <a:schemeClr val="tx1"/>
              </a:solidFill>
            </a:ln>
            <a:solidFill>
              <a:srgbClr val="00B0F0"/>
            </a:solidFill>
            <a:latin typeface="HGP創英角ﾎﾟｯﾌﾟ体" panose="040B0A00000000000000" pitchFamily="50" charset="-128"/>
            <a:ea typeface="HGP創英角ﾎﾟｯﾌﾟ体" panose="040B0A00000000000000" pitchFamily="50" charset="-128"/>
          </a:endParaRPr>
        </a:p>
      </dgm:t>
    </dgm:pt>
    <dgm:pt modelId="{8DF20CE0-4776-4742-B4A5-26A12E140713}" type="parTrans" cxnId="{8AC84666-33C8-47B5-8704-6090180C46FC}">
      <dgm:prSet/>
      <dgm:spPr/>
      <dgm:t>
        <a:bodyPr/>
        <a:lstStyle/>
        <a:p>
          <a:endParaRPr kumimoji="1" lang="ja-JP" altLang="en-US"/>
        </a:p>
      </dgm:t>
    </dgm:pt>
    <dgm:pt modelId="{68690EC6-F8DA-45A7-AB62-8B4309D9E23C}" type="sibTrans" cxnId="{8AC84666-33C8-47B5-8704-6090180C46FC}">
      <dgm:prSet/>
      <dgm:spPr/>
      <dgm:t>
        <a:bodyPr/>
        <a:lstStyle/>
        <a:p>
          <a:endParaRPr kumimoji="1" lang="ja-JP" altLang="en-US"/>
        </a:p>
      </dgm:t>
    </dgm:pt>
    <dgm:pt modelId="{B2E19069-4945-4A27-96A2-A085F12F9AF9}" type="pres">
      <dgm:prSet presAssocID="{E1B6ECC0-BB0E-4E70-BF95-A07BA879E5F7}" presName="Name0" presStyleCnt="0">
        <dgm:presLayoutVars>
          <dgm:dir/>
          <dgm:animLvl val="lvl"/>
          <dgm:resizeHandles val="exact"/>
        </dgm:presLayoutVars>
      </dgm:prSet>
      <dgm:spPr/>
    </dgm:pt>
    <dgm:pt modelId="{3A935A92-55BE-40BB-B7BA-FB3A461804C9}" type="pres">
      <dgm:prSet presAssocID="{517523B5-E4BE-4D66-8EF0-AA84BD62D835}" presName="parTxOnly" presStyleLbl="node1" presStyleIdx="0" presStyleCnt="1" custLinFactNeighborX="-3677">
        <dgm:presLayoutVars>
          <dgm:chMax val="0"/>
          <dgm:chPref val="0"/>
          <dgm:bulletEnabled val="1"/>
        </dgm:presLayoutVars>
      </dgm:prSet>
      <dgm:spPr/>
      <dgm:t>
        <a:bodyPr/>
        <a:lstStyle/>
        <a:p>
          <a:endParaRPr kumimoji="1" lang="ja-JP" altLang="en-US"/>
        </a:p>
      </dgm:t>
    </dgm:pt>
  </dgm:ptLst>
  <dgm:cxnLst>
    <dgm:cxn modelId="{0FA87D89-F32A-4399-9B59-8380406071CC}" type="presOf" srcId="{E1B6ECC0-BB0E-4E70-BF95-A07BA879E5F7}" destId="{B2E19069-4945-4A27-96A2-A085F12F9AF9}" srcOrd="0" destOrd="0" presId="urn:microsoft.com/office/officeart/2005/8/layout/chevron1"/>
    <dgm:cxn modelId="{8AC84666-33C8-47B5-8704-6090180C46FC}" srcId="{E1B6ECC0-BB0E-4E70-BF95-A07BA879E5F7}" destId="{517523B5-E4BE-4D66-8EF0-AA84BD62D835}" srcOrd="0" destOrd="0" parTransId="{8DF20CE0-4776-4742-B4A5-26A12E140713}" sibTransId="{68690EC6-F8DA-45A7-AB62-8B4309D9E23C}"/>
    <dgm:cxn modelId="{22E88CEA-77AD-4F48-A534-9B1FB7FAE634}" type="presOf" srcId="{517523B5-E4BE-4D66-8EF0-AA84BD62D835}" destId="{3A935A92-55BE-40BB-B7BA-FB3A461804C9}" srcOrd="0" destOrd="0" presId="urn:microsoft.com/office/officeart/2005/8/layout/chevron1"/>
    <dgm:cxn modelId="{10B63877-A1C4-4850-8A06-05C1408D877D}" type="presParOf" srcId="{B2E19069-4945-4A27-96A2-A085F12F9AF9}" destId="{3A935A92-55BE-40BB-B7BA-FB3A461804C9}" srcOrd="0"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B6ECC0-BB0E-4E70-BF95-A07BA879E5F7}" type="doc">
      <dgm:prSet loTypeId="urn:microsoft.com/office/officeart/2005/8/layout/chevron1" loCatId="process" qsTypeId="urn:microsoft.com/office/officeart/2005/8/quickstyle/simple3" qsCatId="simple" csTypeId="urn:microsoft.com/office/officeart/2005/8/colors/colorful4" csCatId="colorful" phldr="1"/>
      <dgm:spPr/>
    </dgm:pt>
    <dgm:pt modelId="{F8BC6224-26A1-46C7-8EE4-51C0E658F012}">
      <dgm:prSet phldrT="[テキスト]" custT="1"/>
      <dgm:spPr/>
      <dgm:t>
        <a:bodyPr/>
        <a:lstStyle/>
        <a:p>
          <a:r>
            <a:rPr kumimoji="1" lang="en-US" altLang="ja-JP" sz="2400" b="1" cap="none" spc="0" dirty="0" smtClean="0">
              <a:ln w="22225">
                <a:solidFill>
                  <a:schemeClr val="tx1"/>
                </a:solidFill>
                <a:prstDash val="solid"/>
              </a:ln>
              <a:solidFill>
                <a:srgbClr val="00B050"/>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4.</a:t>
          </a:r>
          <a:r>
            <a:rPr kumimoji="1" lang="ja-JP" altLang="en-US" sz="2400" b="1" cap="none" spc="0" dirty="0" smtClean="0">
              <a:ln w="22225">
                <a:solidFill>
                  <a:schemeClr val="tx1"/>
                </a:solidFill>
                <a:prstDash val="solid"/>
              </a:ln>
              <a:solidFill>
                <a:srgbClr val="00B050"/>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制御　モデル</a:t>
          </a:r>
          <a:endParaRPr kumimoji="1" lang="ja-JP" altLang="en-US" sz="2400" b="1" cap="none" spc="0" dirty="0">
            <a:ln w="22225">
              <a:solidFill>
                <a:schemeClr val="tx1"/>
              </a:solidFill>
              <a:prstDash val="solid"/>
            </a:ln>
            <a:solidFill>
              <a:srgbClr val="00B050"/>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endParaRPr>
        </a:p>
      </dgm:t>
    </dgm:pt>
    <dgm:pt modelId="{B114BE8F-8DF9-4E37-9631-9ED30EDF8F97}" type="parTrans" cxnId="{75EC8DDC-543B-467F-B461-ADFC8356D755}">
      <dgm:prSet/>
      <dgm:spPr/>
      <dgm:t>
        <a:bodyPr/>
        <a:lstStyle/>
        <a:p>
          <a:endParaRPr kumimoji="1" lang="ja-JP" altLang="en-US"/>
        </a:p>
      </dgm:t>
    </dgm:pt>
    <dgm:pt modelId="{73FC7D05-FAB1-49A0-9C3F-DEDC6F948B93}" type="sibTrans" cxnId="{75EC8DDC-543B-467F-B461-ADFC8356D755}">
      <dgm:prSet/>
      <dgm:spPr/>
      <dgm:t>
        <a:bodyPr/>
        <a:lstStyle/>
        <a:p>
          <a:endParaRPr kumimoji="1" lang="ja-JP" altLang="en-US"/>
        </a:p>
      </dgm:t>
    </dgm:pt>
    <dgm:pt modelId="{B2E19069-4945-4A27-96A2-A085F12F9AF9}" type="pres">
      <dgm:prSet presAssocID="{E1B6ECC0-BB0E-4E70-BF95-A07BA879E5F7}" presName="Name0" presStyleCnt="0">
        <dgm:presLayoutVars>
          <dgm:dir/>
          <dgm:animLvl val="lvl"/>
          <dgm:resizeHandles val="exact"/>
        </dgm:presLayoutVars>
      </dgm:prSet>
      <dgm:spPr/>
    </dgm:pt>
    <dgm:pt modelId="{51047748-1CF9-47C8-AA4D-01ADE7471FD6}" type="pres">
      <dgm:prSet presAssocID="{F8BC6224-26A1-46C7-8EE4-51C0E658F012}" presName="parTxOnly" presStyleLbl="node1" presStyleIdx="0" presStyleCnt="1" custLinFactNeighborX="-70954" custLinFactNeighborY="149">
        <dgm:presLayoutVars>
          <dgm:chMax val="0"/>
          <dgm:chPref val="0"/>
          <dgm:bulletEnabled val="1"/>
        </dgm:presLayoutVars>
      </dgm:prSet>
      <dgm:spPr/>
      <dgm:t>
        <a:bodyPr/>
        <a:lstStyle/>
        <a:p>
          <a:endParaRPr kumimoji="1" lang="ja-JP" altLang="en-US"/>
        </a:p>
      </dgm:t>
    </dgm:pt>
  </dgm:ptLst>
  <dgm:cxnLst>
    <dgm:cxn modelId="{75EC8DDC-543B-467F-B461-ADFC8356D755}" srcId="{E1B6ECC0-BB0E-4E70-BF95-A07BA879E5F7}" destId="{F8BC6224-26A1-46C7-8EE4-51C0E658F012}" srcOrd="0" destOrd="0" parTransId="{B114BE8F-8DF9-4E37-9631-9ED30EDF8F97}" sibTransId="{73FC7D05-FAB1-49A0-9C3F-DEDC6F948B93}"/>
    <dgm:cxn modelId="{4AF47955-7181-45D9-A2E2-647F57693BDD}" type="presOf" srcId="{E1B6ECC0-BB0E-4E70-BF95-A07BA879E5F7}" destId="{B2E19069-4945-4A27-96A2-A085F12F9AF9}" srcOrd="0" destOrd="0" presId="urn:microsoft.com/office/officeart/2005/8/layout/chevron1"/>
    <dgm:cxn modelId="{FF2BCDF5-412A-4DAB-B7E3-C3FC710652B9}" type="presOf" srcId="{F8BC6224-26A1-46C7-8EE4-51C0E658F012}" destId="{51047748-1CF9-47C8-AA4D-01ADE7471FD6}" srcOrd="0" destOrd="0" presId="urn:microsoft.com/office/officeart/2005/8/layout/chevron1"/>
    <dgm:cxn modelId="{BE02E2F3-2DD4-4E06-A00F-BC739945381F}" type="presParOf" srcId="{B2E19069-4945-4A27-96A2-A085F12F9AF9}" destId="{51047748-1CF9-47C8-AA4D-01ADE7471FD6}"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47748-1CF9-47C8-AA4D-01ADE7471FD6}">
      <dsp:nvSpPr>
        <dsp:cNvPr id="0" name=""/>
        <dsp:cNvSpPr/>
      </dsp:nvSpPr>
      <dsp:spPr>
        <a:xfrm>
          <a:off x="0" y="0"/>
          <a:ext cx="2443932" cy="531079"/>
        </a:xfrm>
        <a:prstGeom prst="chevr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en-US" altLang="ja-JP" sz="2400" b="1" kern="1200" cap="none" spc="0" dirty="0" smtClean="0">
              <a:ln w="22225">
                <a:solidFill>
                  <a:schemeClr val="accent2"/>
                </a:solidFill>
                <a:prstDash val="solid"/>
              </a:ln>
              <a:solidFill>
                <a:schemeClr val="tx1"/>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1.</a:t>
          </a:r>
          <a:r>
            <a:rPr kumimoji="1" lang="ja-JP" altLang="en-US" sz="2400" b="1" kern="1200" cap="none" spc="0" dirty="0" smtClean="0">
              <a:ln w="22225">
                <a:solidFill>
                  <a:schemeClr val="accent2"/>
                </a:solidFill>
                <a:prstDash val="solid"/>
              </a:ln>
              <a:solidFill>
                <a:schemeClr val="tx1"/>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要求モデル</a:t>
          </a:r>
          <a:endParaRPr kumimoji="1" lang="ja-JP" altLang="en-US" sz="2400" b="1" kern="1200" cap="none" spc="0" dirty="0">
            <a:ln w="22225">
              <a:solidFill>
                <a:schemeClr val="accent2"/>
              </a:solidFill>
              <a:prstDash val="solid"/>
            </a:ln>
            <a:solidFill>
              <a:schemeClr val="tx1"/>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endParaRPr>
        </a:p>
      </dsp:txBody>
      <dsp:txXfrm>
        <a:off x="265540" y="0"/>
        <a:ext cx="1912853" cy="531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D4B69-DB38-4196-A76D-3A83D9025F0D}">
      <dsp:nvSpPr>
        <dsp:cNvPr id="0" name=""/>
        <dsp:cNvSpPr/>
      </dsp:nvSpPr>
      <dsp:spPr>
        <a:xfrm>
          <a:off x="0" y="0"/>
          <a:ext cx="2655077" cy="548833"/>
        </a:xfrm>
        <a:prstGeom prst="chevr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kern="1200" dirty="0" smtClean="0">
              <a:ln w="19050">
                <a:solidFill>
                  <a:srgbClr val="FFFF00"/>
                </a:solidFill>
              </a:ln>
              <a:solidFill>
                <a:srgbClr val="002060"/>
              </a:solidFill>
              <a:effectLst>
                <a:outerShdw blurRad="63500" sx="102000" sy="102000" algn="ctr"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２．分析モデル</a:t>
          </a:r>
          <a:endParaRPr kumimoji="1" lang="ja-JP" altLang="en-US" sz="2400" kern="1200" dirty="0">
            <a:ln w="19050">
              <a:solidFill>
                <a:srgbClr val="FFFF00"/>
              </a:solidFill>
            </a:ln>
            <a:solidFill>
              <a:srgbClr val="002060"/>
            </a:solidFill>
            <a:effectLst>
              <a:outerShdw blurRad="63500" sx="102000" sy="102000" algn="ctr" rotWithShape="0">
                <a:prstClr val="black">
                  <a:alpha val="40000"/>
                </a:prstClr>
              </a:outerShdw>
            </a:effectLst>
            <a:latin typeface="HGP創英角ﾎﾟｯﾌﾟ体" panose="040B0A00000000000000" pitchFamily="50" charset="-128"/>
            <a:ea typeface="HGP創英角ﾎﾟｯﾌﾟ体" panose="040B0A00000000000000" pitchFamily="50" charset="-128"/>
          </a:endParaRPr>
        </a:p>
      </dsp:txBody>
      <dsp:txXfrm>
        <a:off x="274417" y="0"/>
        <a:ext cx="2106244" cy="5488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35A92-55BE-40BB-B7BA-FB3A461804C9}">
      <dsp:nvSpPr>
        <dsp:cNvPr id="0" name=""/>
        <dsp:cNvSpPr/>
      </dsp:nvSpPr>
      <dsp:spPr>
        <a:xfrm>
          <a:off x="0" y="0"/>
          <a:ext cx="1984477" cy="424613"/>
        </a:xfrm>
        <a:prstGeom prst="chevr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en-US" altLang="ja-JP" sz="2000" kern="1200" dirty="0" smtClean="0">
              <a:ln>
                <a:solidFill>
                  <a:schemeClr val="tx1"/>
                </a:solidFill>
              </a:ln>
              <a:solidFill>
                <a:srgbClr val="00B0F0"/>
              </a:solidFill>
              <a:latin typeface="HGP創英角ﾎﾟｯﾌﾟ体" panose="040B0A00000000000000" pitchFamily="50" charset="-128"/>
              <a:ea typeface="HGP創英角ﾎﾟｯﾌﾟ体" panose="040B0A00000000000000" pitchFamily="50" charset="-128"/>
            </a:rPr>
            <a:t>3.</a:t>
          </a:r>
          <a:r>
            <a:rPr kumimoji="1" lang="ja-JP" altLang="en-US" sz="2000" kern="1200" dirty="0" smtClean="0">
              <a:ln>
                <a:solidFill>
                  <a:schemeClr val="tx1"/>
                </a:solidFill>
              </a:ln>
              <a:solidFill>
                <a:srgbClr val="00B0F0"/>
              </a:solidFill>
              <a:latin typeface="HGP創英角ﾎﾟｯﾌﾟ体" panose="040B0A00000000000000" pitchFamily="50" charset="-128"/>
              <a:ea typeface="HGP創英角ﾎﾟｯﾌﾟ体" panose="040B0A00000000000000" pitchFamily="50" charset="-128"/>
            </a:rPr>
            <a:t>設計モデル</a:t>
          </a:r>
          <a:endParaRPr kumimoji="1" lang="en-US" altLang="ja-JP" sz="2000" kern="1200" dirty="0" smtClean="0">
            <a:ln>
              <a:solidFill>
                <a:schemeClr val="tx1"/>
              </a:solidFill>
            </a:ln>
            <a:solidFill>
              <a:srgbClr val="00B0F0"/>
            </a:solidFill>
            <a:latin typeface="HGP創英角ﾎﾟｯﾌﾟ体" panose="040B0A00000000000000" pitchFamily="50" charset="-128"/>
            <a:ea typeface="HGP創英角ﾎﾟｯﾌﾟ体" panose="040B0A00000000000000" pitchFamily="50" charset="-128"/>
          </a:endParaRPr>
        </a:p>
      </dsp:txBody>
      <dsp:txXfrm>
        <a:off x="212307" y="0"/>
        <a:ext cx="1559864" cy="4246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47748-1CF9-47C8-AA4D-01ADE7471FD6}">
      <dsp:nvSpPr>
        <dsp:cNvPr id="0" name=""/>
        <dsp:cNvSpPr/>
      </dsp:nvSpPr>
      <dsp:spPr>
        <a:xfrm>
          <a:off x="0" y="0"/>
          <a:ext cx="3365552" cy="537302"/>
        </a:xfrm>
        <a:prstGeom prst="chevron">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en-US" altLang="ja-JP" sz="2400" b="1" kern="1200" cap="none" spc="0" dirty="0" smtClean="0">
              <a:ln w="22225">
                <a:solidFill>
                  <a:schemeClr val="tx1"/>
                </a:solidFill>
                <a:prstDash val="solid"/>
              </a:ln>
              <a:solidFill>
                <a:srgbClr val="00B050"/>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4.</a:t>
          </a:r>
          <a:r>
            <a:rPr kumimoji="1" lang="ja-JP" altLang="en-US" sz="2400" b="1" kern="1200" cap="none" spc="0" dirty="0" smtClean="0">
              <a:ln w="22225">
                <a:solidFill>
                  <a:schemeClr val="tx1"/>
                </a:solidFill>
                <a:prstDash val="solid"/>
              </a:ln>
              <a:solidFill>
                <a:srgbClr val="00B050"/>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制御　モデル</a:t>
          </a:r>
          <a:endParaRPr kumimoji="1" lang="ja-JP" altLang="en-US" sz="2400" b="1" kern="1200" cap="none" spc="0" dirty="0">
            <a:ln w="22225">
              <a:solidFill>
                <a:schemeClr val="tx1"/>
              </a:solidFill>
              <a:prstDash val="solid"/>
            </a:ln>
            <a:solidFill>
              <a:srgbClr val="00B050"/>
            </a:solidFill>
            <a:effectLst>
              <a:outerShdw blurRad="50800" dist="38100" dir="2700000" algn="tl" rotWithShape="0">
                <a:prstClr val="black">
                  <a:alpha val="40000"/>
                </a:prstClr>
              </a:outerShdw>
            </a:effectLst>
            <a:latin typeface="HGP創英角ﾎﾟｯﾌﾟ体" panose="040B0A00000000000000" pitchFamily="50" charset="-128"/>
            <a:ea typeface="HGP創英角ﾎﾟｯﾌﾟ体" panose="040B0A00000000000000" pitchFamily="50" charset="-128"/>
          </a:endParaRPr>
        </a:p>
      </dsp:txBody>
      <dsp:txXfrm>
        <a:off x="268651" y="0"/>
        <a:ext cx="2828250" cy="5373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2918464" cy="493464"/>
          </a:xfrm>
          <a:prstGeom prst="rect">
            <a:avLst/>
          </a:prstGeom>
          <a:noFill/>
          <a:ln w="9525">
            <a:noFill/>
            <a:miter lim="800000"/>
            <a:headEnd/>
            <a:tailEnd/>
          </a:ln>
          <a:effectLst/>
        </p:spPr>
        <p:txBody>
          <a:bodyPr vert="horz" wrap="square" lIns="91527" tIns="45763" rIns="91527" bIns="45763" numCol="1" anchor="t" anchorCtr="0" compatLnSpc="1">
            <a:prstTxWarp prst="textNoShape">
              <a:avLst/>
            </a:prstTxWarp>
          </a:bodyPr>
          <a:lstStyle>
            <a:lvl1pPr defTabSz="915040">
              <a:defRPr sz="12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3817299" y="0"/>
            <a:ext cx="2918464" cy="493464"/>
          </a:xfrm>
          <a:prstGeom prst="rect">
            <a:avLst/>
          </a:prstGeom>
          <a:noFill/>
          <a:ln w="9525">
            <a:noFill/>
            <a:miter lim="800000"/>
            <a:headEnd/>
            <a:tailEnd/>
          </a:ln>
          <a:effectLst/>
        </p:spPr>
        <p:txBody>
          <a:bodyPr vert="horz" wrap="square" lIns="91527" tIns="45763" rIns="91527" bIns="45763" numCol="1" anchor="t" anchorCtr="0" compatLnSpc="1">
            <a:prstTxWarp prst="textNoShape">
              <a:avLst/>
            </a:prstTxWarp>
          </a:bodyPr>
          <a:lstStyle>
            <a:lvl1pPr algn="r" defTabSz="915040">
              <a:defRPr sz="12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9372849"/>
            <a:ext cx="2918464" cy="493464"/>
          </a:xfrm>
          <a:prstGeom prst="rect">
            <a:avLst/>
          </a:prstGeom>
          <a:noFill/>
          <a:ln w="9525">
            <a:noFill/>
            <a:miter lim="800000"/>
            <a:headEnd/>
            <a:tailEnd/>
          </a:ln>
          <a:effectLst/>
        </p:spPr>
        <p:txBody>
          <a:bodyPr vert="horz" wrap="square" lIns="91527" tIns="45763" rIns="91527" bIns="45763" numCol="1" anchor="b" anchorCtr="0" compatLnSpc="1">
            <a:prstTxWarp prst="textNoShape">
              <a:avLst/>
            </a:prstTxWarp>
          </a:bodyPr>
          <a:lstStyle>
            <a:lvl1pPr defTabSz="915040">
              <a:defRPr sz="12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3817299" y="9372849"/>
            <a:ext cx="2918464" cy="493464"/>
          </a:xfrm>
          <a:prstGeom prst="rect">
            <a:avLst/>
          </a:prstGeom>
          <a:noFill/>
          <a:ln w="9525">
            <a:noFill/>
            <a:miter lim="800000"/>
            <a:headEnd/>
            <a:tailEnd/>
          </a:ln>
          <a:effectLst/>
        </p:spPr>
        <p:txBody>
          <a:bodyPr vert="horz" wrap="square" lIns="91527" tIns="45763" rIns="91527" bIns="45763" numCol="1" anchor="b" anchorCtr="0" compatLnSpc="1">
            <a:prstTxWarp prst="textNoShape">
              <a:avLst/>
            </a:prstTxWarp>
          </a:bodyPr>
          <a:lstStyle>
            <a:lvl1pPr algn="r" defTabSz="915040">
              <a:defRPr sz="12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2" y="0"/>
            <a:ext cx="2919197" cy="493464"/>
          </a:xfrm>
          <a:prstGeom prst="rect">
            <a:avLst/>
          </a:prstGeom>
          <a:noFill/>
          <a:ln w="9525">
            <a:noFill/>
            <a:miter lim="800000"/>
            <a:headEnd/>
            <a:tailEnd/>
          </a:ln>
          <a:effectLst/>
        </p:spPr>
        <p:txBody>
          <a:bodyPr vert="horz" wrap="square" lIns="42504" tIns="21251" rIns="42504" bIns="21251" numCol="1" anchor="t" anchorCtr="0" compatLnSpc="1">
            <a:prstTxWarp prst="textNoShape">
              <a:avLst/>
            </a:prstTxWarp>
          </a:bodyPr>
          <a:lstStyle>
            <a:lvl1pPr>
              <a:defRPr sz="6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3815103" y="0"/>
            <a:ext cx="2919197" cy="493464"/>
          </a:xfrm>
          <a:prstGeom prst="rect">
            <a:avLst/>
          </a:prstGeom>
          <a:noFill/>
          <a:ln w="9525">
            <a:noFill/>
            <a:miter lim="800000"/>
            <a:headEnd/>
            <a:tailEnd/>
          </a:ln>
          <a:effectLst/>
        </p:spPr>
        <p:txBody>
          <a:bodyPr vert="horz" wrap="square" lIns="42504" tIns="21251" rIns="42504" bIns="21251" numCol="1" anchor="t" anchorCtr="0" compatLnSpc="1">
            <a:prstTxWarp prst="textNoShape">
              <a:avLst/>
            </a:prstTxWarp>
          </a:bodyPr>
          <a:lstStyle>
            <a:lvl1pPr algn="r">
              <a:defRPr sz="6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673943" y="4686798"/>
            <a:ext cx="5388610" cy="4439693"/>
          </a:xfrm>
          <a:prstGeom prst="rect">
            <a:avLst/>
          </a:prstGeom>
          <a:noFill/>
          <a:ln w="9525">
            <a:noFill/>
            <a:miter lim="800000"/>
            <a:headEnd/>
            <a:tailEnd/>
          </a:ln>
          <a:effectLst/>
        </p:spPr>
        <p:txBody>
          <a:bodyPr vert="horz" wrap="square" lIns="42504" tIns="21251" rIns="42504" bIns="21251"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2" y="9371365"/>
            <a:ext cx="2919197" cy="493464"/>
          </a:xfrm>
          <a:prstGeom prst="rect">
            <a:avLst/>
          </a:prstGeom>
          <a:noFill/>
          <a:ln w="9525">
            <a:noFill/>
            <a:miter lim="800000"/>
            <a:headEnd/>
            <a:tailEnd/>
          </a:ln>
          <a:effectLst/>
        </p:spPr>
        <p:txBody>
          <a:bodyPr vert="horz" wrap="square" lIns="42504" tIns="21251" rIns="42504" bIns="21251" numCol="1" anchor="b" anchorCtr="0" compatLnSpc="1">
            <a:prstTxWarp prst="textNoShape">
              <a:avLst/>
            </a:prstTxWarp>
          </a:bodyPr>
          <a:lstStyle>
            <a:lvl1pPr>
              <a:defRPr sz="6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3815103" y="9371365"/>
            <a:ext cx="2919197" cy="493464"/>
          </a:xfrm>
          <a:prstGeom prst="rect">
            <a:avLst/>
          </a:prstGeom>
          <a:noFill/>
          <a:ln w="9525">
            <a:noFill/>
            <a:miter lim="800000"/>
            <a:headEnd/>
            <a:tailEnd/>
          </a:ln>
          <a:effectLst/>
        </p:spPr>
        <p:txBody>
          <a:bodyPr vert="horz" wrap="square" lIns="42504" tIns="21251" rIns="42504" bIns="21251" numCol="1" anchor="b" anchorCtr="0" compatLnSpc="1">
            <a:prstTxWarp prst="textNoShape">
              <a:avLst/>
            </a:prstTxWarp>
          </a:bodyPr>
          <a:lstStyle>
            <a:lvl1pPr algn="r">
              <a:defRPr sz="6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
                <a:solidFill>
                  <a:schemeClr val="tx1"/>
                </a:solidFill>
                <a:latin typeface="Times New Roman" panose="02020603050405020304" pitchFamily="18" charset="0"/>
                <a:ea typeface="ＭＳ Ｐゴシック" panose="020B0600070205080204" pitchFamily="34" charset="-128"/>
              </a:defRPr>
            </a:lvl1pPr>
            <a:lvl2pPr marL="111135" indent="-42744" eaLnBrk="0" hangingPunct="0">
              <a:defRPr kumimoji="1" sz="200">
                <a:solidFill>
                  <a:schemeClr val="tx1"/>
                </a:solidFill>
                <a:latin typeface="Times New Roman" panose="02020603050405020304" pitchFamily="18" charset="0"/>
                <a:ea typeface="ＭＳ Ｐゴシック" panose="020B0600070205080204" pitchFamily="34" charset="-128"/>
              </a:defRPr>
            </a:lvl2pPr>
            <a:lvl3pPr marL="170976" indent="-34196" eaLnBrk="0" hangingPunct="0">
              <a:defRPr kumimoji="1" sz="200">
                <a:solidFill>
                  <a:schemeClr val="tx1"/>
                </a:solidFill>
                <a:latin typeface="Times New Roman" panose="02020603050405020304" pitchFamily="18" charset="0"/>
                <a:ea typeface="ＭＳ Ｐゴシック" panose="020B0600070205080204" pitchFamily="34" charset="-128"/>
              </a:defRPr>
            </a:lvl3pPr>
            <a:lvl4pPr marL="239367" indent="-34196" eaLnBrk="0" hangingPunct="0">
              <a:defRPr kumimoji="1" sz="200">
                <a:solidFill>
                  <a:schemeClr val="tx1"/>
                </a:solidFill>
                <a:latin typeface="Times New Roman" panose="02020603050405020304" pitchFamily="18" charset="0"/>
                <a:ea typeface="ＭＳ Ｐゴシック" panose="020B0600070205080204" pitchFamily="34" charset="-128"/>
              </a:defRPr>
            </a:lvl4pPr>
            <a:lvl5pPr marL="307758" indent="-34196" eaLnBrk="0" hangingPunct="0">
              <a:defRPr kumimoji="1" sz="200">
                <a:solidFill>
                  <a:schemeClr val="tx1"/>
                </a:solidFill>
                <a:latin typeface="Times New Roman" panose="02020603050405020304" pitchFamily="18" charset="0"/>
                <a:ea typeface="ＭＳ Ｐゴシック" panose="020B0600070205080204" pitchFamily="34" charset="-128"/>
              </a:defRPr>
            </a:lvl5pPr>
            <a:lvl6pPr marL="376147" indent="-34196" eaLnBrk="0" fontAlgn="base" hangingPunct="0">
              <a:spcBef>
                <a:spcPct val="0"/>
              </a:spcBef>
              <a:spcAft>
                <a:spcPct val="0"/>
              </a:spcAft>
              <a:defRPr kumimoji="1" sz="200">
                <a:solidFill>
                  <a:schemeClr val="tx1"/>
                </a:solidFill>
                <a:latin typeface="Times New Roman" panose="02020603050405020304" pitchFamily="18" charset="0"/>
                <a:ea typeface="ＭＳ Ｐゴシック" panose="020B0600070205080204" pitchFamily="34" charset="-128"/>
              </a:defRPr>
            </a:lvl6pPr>
            <a:lvl7pPr marL="444539" indent="-34196" eaLnBrk="0" fontAlgn="base" hangingPunct="0">
              <a:spcBef>
                <a:spcPct val="0"/>
              </a:spcBef>
              <a:spcAft>
                <a:spcPct val="0"/>
              </a:spcAft>
              <a:defRPr kumimoji="1" sz="200">
                <a:solidFill>
                  <a:schemeClr val="tx1"/>
                </a:solidFill>
                <a:latin typeface="Times New Roman" panose="02020603050405020304" pitchFamily="18" charset="0"/>
                <a:ea typeface="ＭＳ Ｐゴシック" panose="020B0600070205080204" pitchFamily="34" charset="-128"/>
              </a:defRPr>
            </a:lvl7pPr>
            <a:lvl8pPr marL="512928" indent="-34196" eaLnBrk="0" fontAlgn="base" hangingPunct="0">
              <a:spcBef>
                <a:spcPct val="0"/>
              </a:spcBef>
              <a:spcAft>
                <a:spcPct val="0"/>
              </a:spcAft>
              <a:defRPr kumimoji="1" sz="200">
                <a:solidFill>
                  <a:schemeClr val="tx1"/>
                </a:solidFill>
                <a:latin typeface="Times New Roman" panose="02020603050405020304" pitchFamily="18" charset="0"/>
                <a:ea typeface="ＭＳ Ｐゴシック" panose="020B0600070205080204" pitchFamily="34" charset="-128"/>
              </a:defRPr>
            </a:lvl8pPr>
            <a:lvl9pPr marL="581319" indent="-34196" eaLnBrk="0" fontAlgn="base" hangingPunct="0">
              <a:spcBef>
                <a:spcPct val="0"/>
              </a:spcBef>
              <a:spcAft>
                <a:spcPct val="0"/>
              </a:spcAft>
              <a:defRPr kumimoji="1" sz="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a:pPr eaLnBrk="1" hangingPunct="1"/>
              <a:t>1</a:t>
            </a:fld>
            <a:endParaRPr lang="en-US" altLang="ja-JP"/>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269875" y="239713"/>
            <a:ext cx="1601788" cy="1201737"/>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86599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7839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4</a:t>
            </a:fld>
            <a:endParaRPr lang="en-US" altLang="ja-JP"/>
          </a:p>
        </p:txBody>
      </p:sp>
    </p:spTree>
    <p:extLst>
      <p:ext uri="{BB962C8B-B14F-4D97-AF65-F5344CB8AC3E}">
        <p14:creationId xmlns:p14="http://schemas.microsoft.com/office/powerpoint/2010/main" val="274279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5</a:t>
            </a:fld>
            <a:endParaRPr lang="en-US" altLang="ja-JP"/>
          </a:p>
        </p:txBody>
      </p:sp>
    </p:spTree>
    <p:extLst>
      <p:ext uri="{BB962C8B-B14F-4D97-AF65-F5344CB8AC3E}">
        <p14:creationId xmlns:p14="http://schemas.microsoft.com/office/powerpoint/2010/main" val="3786735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6</a:t>
            </a:fld>
            <a:endParaRPr lang="en-US" altLang="ja-JP"/>
          </a:p>
        </p:txBody>
      </p:sp>
    </p:spTree>
    <p:extLst>
      <p:ext uri="{BB962C8B-B14F-4D97-AF65-F5344CB8AC3E}">
        <p14:creationId xmlns:p14="http://schemas.microsoft.com/office/powerpoint/2010/main" val="7603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diagramData" Target="../diagrams/data1.xml"/><Relationship Id="rId12"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4.xml"/><Relationship Id="rId6" Type="http://schemas.openxmlformats.org/officeDocument/2006/relationships/image" Target="../media/image7.emf"/><Relationship Id="rId11" Type="http://schemas.microsoft.com/office/2007/relationships/diagramDrawing" Target="../diagrams/drawing1.xml"/><Relationship Id="rId5" Type="http://schemas.openxmlformats.org/officeDocument/2006/relationships/image" Target="../media/image6.emf"/><Relationship Id="rId15" Type="http://schemas.openxmlformats.org/officeDocument/2006/relationships/image" Target="../media/image11.emf"/><Relationship Id="rId10" Type="http://schemas.openxmlformats.org/officeDocument/2006/relationships/diagramColors" Target="../diagrams/colors1.xml"/><Relationship Id="rId4" Type="http://schemas.openxmlformats.org/officeDocument/2006/relationships/image" Target="../media/image5.emf"/><Relationship Id="rId9" Type="http://schemas.openxmlformats.org/officeDocument/2006/relationships/diagramQuickStyle" Target="../diagrams/quickStyle1.xml"/><Relationship Id="rId14"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image" Target="../media/image15.png"/><Relationship Id="rId18" Type="http://schemas.openxmlformats.org/officeDocument/2006/relationships/image" Target="../media/image20.emf"/><Relationship Id="rId3" Type="http://schemas.openxmlformats.org/officeDocument/2006/relationships/image" Target="../media/image12.png"/><Relationship Id="rId7" Type="http://schemas.openxmlformats.org/officeDocument/2006/relationships/diagramLayout" Target="../diagrams/layout2.xml"/><Relationship Id="rId12" Type="http://schemas.openxmlformats.org/officeDocument/2006/relationships/image" Target="../media/image8.png"/><Relationship Id="rId17" Type="http://schemas.openxmlformats.org/officeDocument/2006/relationships/image" Target="../media/image19.emf"/><Relationship Id="rId2" Type="http://schemas.openxmlformats.org/officeDocument/2006/relationships/notesSlide" Target="../notesSlides/notesSlide2.xml"/><Relationship Id="rId16"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diagramData" Target="../diagrams/data2.xml"/><Relationship Id="rId11" Type="http://schemas.openxmlformats.org/officeDocument/2006/relationships/image" Target="../media/image14.png"/><Relationship Id="rId5" Type="http://schemas.microsoft.com/office/2007/relationships/hdphoto" Target="../media/hdphoto1.wdp"/><Relationship Id="rId15" Type="http://schemas.openxmlformats.org/officeDocument/2006/relationships/image" Target="../media/image17.png"/><Relationship Id="rId10" Type="http://schemas.microsoft.com/office/2007/relationships/diagramDrawing" Target="../diagrams/drawing2.xml"/><Relationship Id="rId4" Type="http://schemas.openxmlformats.org/officeDocument/2006/relationships/image" Target="../media/image13.png"/><Relationship Id="rId9" Type="http://schemas.openxmlformats.org/officeDocument/2006/relationships/diagramColors" Target="../diagrams/colors2.xml"/><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24.emf"/><Relationship Id="rId12" Type="http://schemas.openxmlformats.org/officeDocument/2006/relationships/image" Target="../media/image28.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3.emf"/><Relationship Id="rId11" Type="http://schemas.openxmlformats.org/officeDocument/2006/relationships/image" Target="../media/image27.emf"/><Relationship Id="rId5" Type="http://schemas.openxmlformats.org/officeDocument/2006/relationships/image" Target="../media/image22.emf"/><Relationship Id="rId10" Type="http://schemas.openxmlformats.org/officeDocument/2006/relationships/image" Target="../media/image26.emf"/><Relationship Id="rId4" Type="http://schemas.openxmlformats.org/officeDocument/2006/relationships/image" Target="../media/image21.emf"/><Relationship Id="rId9" Type="http://schemas.openxmlformats.org/officeDocument/2006/relationships/image" Target="../media/image25.emf"/></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image" Target="../media/image33.emf"/><Relationship Id="rId3" Type="http://schemas.openxmlformats.org/officeDocument/2006/relationships/image" Target="../media/image29.emf"/><Relationship Id="rId7" Type="http://schemas.openxmlformats.org/officeDocument/2006/relationships/diagramQuickStyle" Target="../diagrams/quickStyle3.xml"/><Relationship Id="rId12" Type="http://schemas.openxmlformats.org/officeDocument/2006/relationships/image" Target="../media/image32.emf"/><Relationship Id="rId2" Type="http://schemas.openxmlformats.org/officeDocument/2006/relationships/notesSlide" Target="../notesSlides/notesSlide4.xml"/><Relationship Id="rId16" Type="http://schemas.openxmlformats.org/officeDocument/2006/relationships/image" Target="../media/image36.emf"/><Relationship Id="rId1" Type="http://schemas.openxmlformats.org/officeDocument/2006/relationships/slideLayout" Target="../slideLayouts/slideLayout4.xml"/><Relationship Id="rId6" Type="http://schemas.openxmlformats.org/officeDocument/2006/relationships/diagramLayout" Target="../diagrams/layout3.xml"/><Relationship Id="rId11" Type="http://schemas.openxmlformats.org/officeDocument/2006/relationships/image" Target="../media/image31.emf"/><Relationship Id="rId5" Type="http://schemas.openxmlformats.org/officeDocument/2006/relationships/diagramData" Target="../diagrams/data3.xml"/><Relationship Id="rId15" Type="http://schemas.openxmlformats.org/officeDocument/2006/relationships/image" Target="../media/image35.emf"/><Relationship Id="rId10" Type="http://schemas.openxmlformats.org/officeDocument/2006/relationships/image" Target="../media/image8.png"/><Relationship Id="rId4" Type="http://schemas.openxmlformats.org/officeDocument/2006/relationships/image" Target="../media/image30.emf"/><Relationship Id="rId9" Type="http://schemas.microsoft.com/office/2007/relationships/diagramDrawing" Target="../diagrams/drawing3.xml"/><Relationship Id="rId14" Type="http://schemas.openxmlformats.org/officeDocument/2006/relationships/image" Target="../media/image34.emf"/></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9.png"/><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hdphoto" Target="../media/hdphoto1.wdp"/><Relationship Id="rId17" Type="http://schemas.openxmlformats.org/officeDocument/2006/relationships/image" Target="../media/image43.png"/><Relationship Id="rId2" Type="http://schemas.openxmlformats.org/officeDocument/2006/relationships/notesSlide" Target="../notesSlides/notesSlide5.xml"/><Relationship Id="rId16" Type="http://schemas.openxmlformats.org/officeDocument/2006/relationships/image" Target="../media/image42.emf"/><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image" Target="../media/image13.png"/><Relationship Id="rId5" Type="http://schemas.openxmlformats.org/officeDocument/2006/relationships/diagramQuickStyle" Target="../diagrams/quickStyle4.xml"/><Relationship Id="rId15" Type="http://schemas.openxmlformats.org/officeDocument/2006/relationships/image" Target="../media/image41.emf"/><Relationship Id="rId10" Type="http://schemas.openxmlformats.org/officeDocument/2006/relationships/image" Target="../media/image38.png"/><Relationship Id="rId4" Type="http://schemas.openxmlformats.org/officeDocument/2006/relationships/diagramLayout" Target="../diagrams/layout4.xml"/><Relationship Id="rId9" Type="http://schemas.openxmlformats.org/officeDocument/2006/relationships/image" Target="../media/image37.png"/><Relationship Id="rId14" Type="http://schemas.openxmlformats.org/officeDocument/2006/relationships/image" Target="../media/image4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980362" y="1168957"/>
            <a:ext cx="98140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427" tIns="66214" rIns="132427" bIns="66214"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514" dirty="0" smtClean="0">
                <a:cs typeface="Times New Roman" panose="02020603050405020304" pitchFamily="18" charset="0"/>
              </a:rPr>
              <a:t>２２７</a:t>
            </a:r>
            <a:endParaRPr lang="ja-JP" altLang="en-US" sz="2514" dirty="0">
              <a:cs typeface="Times New Roman" panose="02020603050405020304" pitchFamily="18" charset="0"/>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112768" y="1168957"/>
            <a:ext cx="473303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427" tIns="66214" rIns="132427" bIns="66214"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514" dirty="0" smtClean="0">
                <a:latin typeface="ＭＳ Ｐゴシック" panose="020B0600070205080204" pitchFamily="34" charset="-128"/>
              </a:rPr>
              <a:t>金沢工業大学</a:t>
            </a:r>
            <a:r>
              <a:rPr lang="ja-JP" altLang="en-US" sz="2514" dirty="0">
                <a:latin typeface="ＭＳ Ｐゴシック" panose="020B0600070205080204" pitchFamily="34" charset="-128"/>
              </a:rPr>
              <a:t>　夢考房</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112768" y="306760"/>
            <a:ext cx="18329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2427" tIns="66214" rIns="132427" bIns="66214"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514" dirty="0" smtClean="0">
                <a:latin typeface="ＭＳ Ｐゴシック" panose="020B0600070205080204" pitchFamily="34" charset="-128"/>
              </a:rPr>
              <a:t>北陸</a:t>
            </a:r>
            <a:endParaRPr lang="ja-JP" altLang="en-US" sz="2514"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273008" y="306760"/>
            <a:ext cx="244315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427" tIns="66214" rIns="132427" bIns="66214"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514" dirty="0" smtClean="0">
                <a:latin typeface="ＭＳ Ｐゴシック" panose="020B0600070205080204" pitchFamily="34" charset="-128"/>
              </a:rPr>
              <a:t>石川県 野々市市</a:t>
            </a:r>
            <a:endParaRPr lang="ja-JP" altLang="en-US" sz="2514"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27" y="1839186"/>
            <a:ext cx="6184873" cy="755663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12127" tIns="56063" rIns="112127" bIns="5606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75" b="1" dirty="0">
                <a:solidFill>
                  <a:srgbClr val="FF0000"/>
                </a:solidFill>
              </a:rPr>
              <a:t>モデルの</a:t>
            </a:r>
            <a:r>
              <a:rPr lang="ja-JP" altLang="en-US" sz="1975" b="1" dirty="0" smtClean="0">
                <a:solidFill>
                  <a:srgbClr val="FF0000"/>
                </a:solidFill>
              </a:rPr>
              <a:t>構成</a:t>
            </a:r>
            <a:endParaRPr lang="en-US" altLang="ja-JP" sz="1438" dirty="0" smtClean="0">
              <a:solidFill>
                <a:prstClr val="black"/>
              </a:solidFill>
              <a:latin typeface="HG丸ｺﾞｼｯｸM-PRO" panose="020F0600000000000000" pitchFamily="50" charset="-128"/>
              <a:ea typeface="HG丸ｺﾞｼｯｸM-PRO" panose="020F0600000000000000" pitchFamily="50" charset="-128"/>
            </a:endParaRPr>
          </a:p>
          <a:p>
            <a:r>
              <a:rPr lang="en-US" altLang="ja-JP" sz="1400" b="1" dirty="0">
                <a:latin typeface="メイリオ" panose="020B0604030504040204" pitchFamily="50" charset="-128"/>
                <a:ea typeface="メイリオ" panose="020B0604030504040204" pitchFamily="50" charset="-128"/>
              </a:rPr>
              <a:t>P1 </a:t>
            </a:r>
            <a:r>
              <a:rPr lang="ja-JP" altLang="en-US" sz="1400" b="1" dirty="0">
                <a:latin typeface="メイリオ" panose="020B0604030504040204" pitchFamily="50" charset="-128"/>
                <a:ea typeface="メイリオ" panose="020B0604030504040204" pitchFamily="50" charset="-128"/>
              </a:rPr>
              <a:t>要求分析</a:t>
            </a:r>
            <a:endParaRPr lang="en-US" altLang="ja-JP" sz="1400" b="1" dirty="0">
              <a:latin typeface="メイリオ" panose="020B0604030504040204" pitchFamily="50" charset="-128"/>
              <a:ea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rPr>
              <a:t>全国大会優勝</a:t>
            </a:r>
            <a:r>
              <a:rPr lang="ja-JP" altLang="en-US" sz="1400" dirty="0">
                <a:latin typeface="メイリオ" panose="020B0604030504040204" pitchFamily="50" charset="-128"/>
                <a:ea typeface="メイリオ" panose="020B0604030504040204" pitchFamily="50" charset="-128"/>
              </a:rPr>
              <a:t>に必要なリザルトタイムを想定し</a:t>
            </a:r>
            <a:r>
              <a:rPr lang="ja-JP" altLang="en-US" sz="1400" dirty="0" smtClean="0">
                <a:latin typeface="メイリオ" panose="020B0604030504040204" pitchFamily="50" charset="-128"/>
                <a:ea typeface="メイリオ" panose="020B0604030504040204" pitchFamily="50" charset="-128"/>
              </a:rPr>
              <a:t>目標とし</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目標</a:t>
            </a:r>
            <a:r>
              <a:rPr lang="ja-JP" altLang="en-US" sz="1400" dirty="0">
                <a:latin typeface="メイリオ" panose="020B0604030504040204" pitchFamily="50" charset="-128"/>
                <a:ea typeface="メイリオ" panose="020B0604030504040204" pitchFamily="50" charset="-128"/>
              </a:rPr>
              <a:t>達成に</a:t>
            </a:r>
            <a:r>
              <a:rPr lang="ja-JP" altLang="en-US" sz="1400" dirty="0" smtClean="0">
                <a:latin typeface="メイリオ" panose="020B0604030504040204" pitchFamily="50" charset="-128"/>
                <a:ea typeface="メイリオ" panose="020B0604030504040204" pitchFamily="50" charset="-128"/>
              </a:rPr>
              <a:t>必要</a:t>
            </a:r>
            <a:endParaRPr lang="en-US" altLang="ja-JP" sz="1400" dirty="0" smtClean="0">
              <a:latin typeface="メイリオ" panose="020B0604030504040204" pitchFamily="50" charset="-128"/>
              <a:ea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rPr>
              <a:t>な</a:t>
            </a:r>
            <a:r>
              <a:rPr lang="ja-JP" altLang="en-US" sz="1400" dirty="0">
                <a:latin typeface="メイリオ" panose="020B0604030504040204" pitchFamily="50" charset="-128"/>
                <a:ea typeface="メイリオ" panose="020B0604030504040204" pitchFamily="50" charset="-128"/>
              </a:rPr>
              <a:t>機能</a:t>
            </a:r>
            <a:r>
              <a:rPr lang="ja-JP" altLang="en-US" sz="1400" dirty="0" smtClean="0">
                <a:latin typeface="メイリオ" panose="020B0604030504040204" pitchFamily="50" charset="-128"/>
                <a:ea typeface="メイリオ" panose="020B0604030504040204" pitchFamily="50" charset="-128"/>
              </a:rPr>
              <a:t>をまとめた</a:t>
            </a:r>
            <a:r>
              <a:rPr lang="en-US" altLang="ja-JP" sz="1400" dirty="0" smtClean="0">
                <a:latin typeface="メイリオ" panose="020B0604030504040204" pitchFamily="50" charset="-128"/>
                <a:ea typeface="メイリオ" panose="020B0604030504040204" pitchFamily="50" charset="-128"/>
              </a:rPr>
              <a:t>.</a:t>
            </a:r>
          </a:p>
          <a:p>
            <a:r>
              <a:rPr lang="en-US" altLang="ja-JP" sz="1400" dirty="0" smtClean="0">
                <a:latin typeface="メイリオ" panose="020B0604030504040204" pitchFamily="50" charset="-128"/>
                <a:ea typeface="メイリオ" panose="020B0604030504040204" pitchFamily="50" charset="-128"/>
              </a:rPr>
              <a:t> </a:t>
            </a:r>
            <a:r>
              <a:rPr lang="en-US" altLang="ja-JP" sz="1400" b="1" dirty="0" smtClean="0">
                <a:latin typeface="メイリオ" panose="020B0604030504040204" pitchFamily="50" charset="-128"/>
                <a:ea typeface="メイリオ" panose="020B0604030504040204" pitchFamily="50" charset="-128"/>
              </a:rPr>
              <a:t>P2,</a:t>
            </a:r>
            <a:r>
              <a:rPr lang="ja-JP" altLang="en-US" sz="1400" b="1" dirty="0">
                <a:latin typeface="メイリオ" panose="020B0604030504040204" pitchFamily="50" charset="-128"/>
                <a:ea typeface="メイリオ" panose="020B0604030504040204" pitchFamily="50" charset="-128"/>
              </a:rPr>
              <a:t>３ 分析</a:t>
            </a:r>
            <a:endParaRPr lang="en-US" altLang="ja-JP" sz="1400" b="1"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「ブロック情報」と「経路情報」</a:t>
            </a:r>
            <a:r>
              <a:rPr lang="en-US" altLang="ja-JP" sz="1400" dirty="0">
                <a:latin typeface="メイリオ" panose="020B0604030504040204" pitchFamily="50" charset="-128"/>
                <a:ea typeface="メイリオ" panose="020B0604030504040204" pitchFamily="50" charset="-128"/>
              </a:rPr>
              <a:t>(1.2</a:t>
            </a:r>
            <a:r>
              <a:rPr lang="ja-JP" altLang="en-US" sz="1400" dirty="0">
                <a:latin typeface="メイリオ" panose="020B0604030504040204" pitchFamily="50" charset="-128"/>
                <a:ea typeface="メイリオ" panose="020B0604030504040204" pitchFamily="50" charset="-128"/>
              </a:rPr>
              <a:t> システム配置参照</a:t>
            </a:r>
            <a:r>
              <a:rPr lang="en-US" altLang="ja-JP" sz="1400" dirty="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がゲーム</a:t>
            </a:r>
            <a:r>
              <a:rPr lang="ja-JP" altLang="en-US" sz="1400" dirty="0">
                <a:latin typeface="メイリオ" panose="020B0604030504040204" pitchFamily="50" charset="-128"/>
                <a:ea typeface="メイリオ" panose="020B0604030504040204" pitchFamily="50" charset="-128"/>
              </a:rPr>
              <a:t>攻略</a:t>
            </a:r>
            <a:r>
              <a:rPr lang="ja-JP" altLang="en-US" sz="1400" dirty="0" smtClean="0">
                <a:latin typeface="メイリオ" panose="020B0604030504040204" pitchFamily="50" charset="-128"/>
                <a:ea typeface="メイリオ" panose="020B0604030504040204" pitchFamily="50" charset="-128"/>
              </a:rPr>
              <a:t>に</a:t>
            </a:r>
            <a:endParaRPr lang="en-US" altLang="ja-JP" sz="1400" dirty="0" smtClean="0">
              <a:latin typeface="メイリオ" panose="020B0604030504040204" pitchFamily="50" charset="-128"/>
              <a:ea typeface="メイリオ" panose="020B0604030504040204" pitchFamily="50" charset="-128"/>
            </a:endParaRPr>
          </a:p>
          <a:p>
            <a:r>
              <a:rPr lang="ja-JP" altLang="en-US" sz="1400" dirty="0" smtClean="0">
                <a:latin typeface="メイリオ" panose="020B0604030504040204" pitchFamily="50" charset="-128"/>
                <a:ea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rPr>
              <a:t>であることを導き出した経緯を示した</a:t>
            </a:r>
            <a:r>
              <a:rPr lang="en-US" altLang="ja-JP" sz="1400" dirty="0">
                <a:latin typeface="メイリオ" panose="020B0604030504040204" pitchFamily="50" charset="-128"/>
                <a:ea typeface="メイリオ" panose="020B0604030504040204" pitchFamily="50" charset="-128"/>
              </a:rPr>
              <a:t>.</a:t>
            </a:r>
          </a:p>
          <a:p>
            <a:r>
              <a:rPr lang="en-US" altLang="ja-JP" sz="1400" b="1" dirty="0">
                <a:latin typeface="メイリオ" panose="020B0604030504040204" pitchFamily="50" charset="-128"/>
                <a:ea typeface="メイリオ" panose="020B0604030504040204" pitchFamily="50" charset="-128"/>
              </a:rPr>
              <a:t>P3,4 </a:t>
            </a:r>
            <a:r>
              <a:rPr lang="ja-JP" altLang="en-US" sz="1400" b="1" dirty="0">
                <a:latin typeface="メイリオ" panose="020B0604030504040204" pitchFamily="50" charset="-128"/>
                <a:ea typeface="メイリオ" panose="020B0604030504040204" pitchFamily="50" charset="-128"/>
              </a:rPr>
              <a:t>設計</a:t>
            </a:r>
            <a:endParaRPr lang="en-US" altLang="ja-JP" sz="1400" b="1"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ブロック並べゲーム全体の制御を</a:t>
            </a:r>
            <a:r>
              <a:rPr lang="en-US" altLang="ja-JP" sz="1400" dirty="0">
                <a:latin typeface="メイリオ" panose="020B0604030504040204" pitchFamily="50" charset="-128"/>
                <a:ea typeface="メイリオ" panose="020B0604030504040204" pitchFamily="50" charset="-128"/>
              </a:rPr>
              <a:t>2</a:t>
            </a:r>
            <a:r>
              <a:rPr lang="ja-JP" altLang="en-US" sz="1400" dirty="0" err="1">
                <a:latin typeface="メイリオ" panose="020B0604030504040204" pitchFamily="50" charset="-128"/>
                <a:ea typeface="メイリオ" panose="020B0604030504040204" pitchFamily="50" charset="-128"/>
              </a:rPr>
              <a:t>つの</a:t>
            </a:r>
            <a:r>
              <a:rPr lang="ja-JP" altLang="en-US" sz="1400" dirty="0">
                <a:latin typeface="メイリオ" panose="020B0604030504040204" pitchFamily="50" charset="-128"/>
                <a:ea typeface="メイリオ" panose="020B0604030504040204" pitchFamily="50" charset="-128"/>
              </a:rPr>
              <a:t>システム毎にまとめた</a:t>
            </a:r>
            <a:r>
              <a:rPr lang="en-US" altLang="ja-JP" sz="1400" dirty="0" smtClean="0">
                <a:latin typeface="メイリオ" panose="020B0604030504040204" pitchFamily="50" charset="-128"/>
                <a:ea typeface="メイリオ" panose="020B0604030504040204" pitchFamily="50" charset="-128"/>
              </a:rPr>
              <a:t>.</a:t>
            </a:r>
            <a:endParaRPr lang="en-US" altLang="ja-JP" sz="1400" dirty="0">
              <a:latin typeface="メイリオ" panose="020B0604030504040204" pitchFamily="50" charset="-128"/>
              <a:ea typeface="メイリオ" panose="020B0604030504040204" pitchFamily="50" charset="-128"/>
            </a:endParaRPr>
          </a:p>
          <a:p>
            <a:r>
              <a:rPr lang="en-US" altLang="ja-JP" sz="1400" b="1" dirty="0">
                <a:latin typeface="メイリオ" panose="020B0604030504040204" pitchFamily="50" charset="-128"/>
                <a:ea typeface="メイリオ" panose="020B0604030504040204" pitchFamily="50" charset="-128"/>
              </a:rPr>
              <a:t>P</a:t>
            </a:r>
            <a:r>
              <a:rPr lang="ja-JP" altLang="en-US" sz="1400" b="1" dirty="0">
                <a:latin typeface="メイリオ" panose="020B0604030504040204" pitchFamily="50" charset="-128"/>
                <a:ea typeface="メイリオ" panose="020B0604030504040204" pitchFamily="50" charset="-128"/>
              </a:rPr>
              <a:t>５</a:t>
            </a:r>
            <a:r>
              <a:rPr lang="en-US" altLang="ja-JP" sz="1400" b="1" dirty="0">
                <a:latin typeface="メイリオ" panose="020B0604030504040204" pitchFamily="50" charset="-128"/>
                <a:ea typeface="メイリオ" panose="020B0604030504040204" pitchFamily="50" charset="-128"/>
              </a:rPr>
              <a:t> </a:t>
            </a:r>
            <a:r>
              <a:rPr lang="ja-JP" altLang="en-US" sz="1400" b="1" dirty="0">
                <a:latin typeface="メイリオ" panose="020B0604030504040204" pitchFamily="50" charset="-128"/>
                <a:ea typeface="メイリオ" panose="020B0604030504040204" pitchFamily="50" charset="-128"/>
              </a:rPr>
              <a:t>制御技術</a:t>
            </a:r>
            <a:endParaRPr lang="en-US" altLang="ja-JP" sz="1400" b="1"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①各カラーブロックの位置情報の算出</a:t>
            </a:r>
          </a:p>
          <a:p>
            <a:r>
              <a:rPr lang="ja-JP" altLang="en-US" sz="1400" dirty="0">
                <a:latin typeface="メイリオ" panose="020B0604030504040204" pitchFamily="50" charset="-128"/>
                <a:ea typeface="メイリオ" panose="020B0604030504040204" pitchFamily="50" charset="-128"/>
              </a:rPr>
              <a:t>　画像解析による必要な色の抽出</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情報の算出過程などを示した</a:t>
            </a:r>
            <a:r>
              <a:rPr lang="en-US" altLang="ja-JP" sz="1400" dirty="0">
                <a:latin typeface="メイリオ" panose="020B0604030504040204" pitchFamily="50" charset="-128"/>
                <a:ea typeface="メイリオ" panose="020B0604030504040204" pitchFamily="50" charset="-128"/>
              </a:rPr>
              <a:t>.</a:t>
            </a:r>
          </a:p>
          <a:p>
            <a:r>
              <a:rPr lang="ja-JP" altLang="en-US" sz="1400" dirty="0" smtClean="0">
                <a:latin typeface="メイリオ" panose="020B0604030504040204" pitchFamily="50" charset="-128"/>
                <a:ea typeface="メイリオ" panose="020B0604030504040204" pitchFamily="50" charset="-128"/>
              </a:rPr>
              <a:t>②</a:t>
            </a:r>
            <a:r>
              <a:rPr lang="en-US" altLang="ja-JP" sz="1400" dirty="0" smtClean="0">
                <a:latin typeface="メイリオ" panose="020B0604030504040204" pitchFamily="50" charset="-128"/>
                <a:ea typeface="メイリオ" panose="020B0604030504040204" pitchFamily="50" charset="-128"/>
              </a:rPr>
              <a:t>AI</a:t>
            </a:r>
            <a:r>
              <a:rPr lang="ja-JP" altLang="en-US" sz="1400" dirty="0" smtClean="0">
                <a:latin typeface="メイリオ" panose="020B0604030504040204" pitchFamily="50" charset="-128"/>
                <a:ea typeface="メイリオ" panose="020B0604030504040204" pitchFamily="50" charset="-128"/>
              </a:rPr>
              <a:t>アンサー攻略</a:t>
            </a:r>
            <a:endParaRPr lang="ja-JP" altLang="en-US" sz="1400" dirty="0">
              <a:latin typeface="メイリオ" panose="020B0604030504040204" pitchFamily="50" charset="-128"/>
              <a:ea typeface="メイリオ" panose="020B0604030504040204" pitchFamily="50" charset="-128"/>
            </a:endParaRPr>
          </a:p>
          <a:p>
            <a:r>
              <a:rPr lang="ja-JP" altLang="en-US" sz="1400" dirty="0">
                <a:latin typeface="HG丸ｺﾞｼｯｸM-PRO" panose="020F0600000000000000" pitchFamily="50" charset="-128"/>
                <a:ea typeface="HG丸ｺﾞｼｯｸM-PRO" panose="020F0600000000000000" pitchFamily="50" charset="-128"/>
              </a:rPr>
              <a:t>　</a:t>
            </a:r>
            <a:r>
              <a:rPr lang="ja-JP" altLang="en-US" sz="1438" dirty="0" smtClean="0">
                <a:solidFill>
                  <a:prstClr val="black"/>
                </a:solidFill>
                <a:latin typeface="HG丸ｺﾞｼｯｸM-PRO" panose="020F0600000000000000" pitchFamily="50" charset="-128"/>
                <a:ea typeface="HG丸ｺﾞｼｯｸM-PRO" panose="020F0600000000000000" pitchFamily="50" charset="-128"/>
              </a:rPr>
              <a:t>図</a:t>
            </a:r>
            <a:r>
              <a:rPr lang="en-US" altLang="ja-JP" sz="1438" dirty="0" smtClean="0">
                <a:solidFill>
                  <a:prstClr val="black"/>
                </a:solidFill>
                <a:latin typeface="HG丸ｺﾞｼｯｸM-PRO" panose="020F0600000000000000" pitchFamily="50" charset="-128"/>
                <a:ea typeface="HG丸ｺﾞｼｯｸM-PRO" panose="020F0600000000000000" pitchFamily="50" charset="-128"/>
              </a:rPr>
              <a:t>0</a:t>
            </a:r>
            <a:r>
              <a:rPr lang="ja-JP" altLang="en-US" sz="1438" dirty="0" smtClean="0">
                <a:solidFill>
                  <a:prstClr val="black"/>
                </a:solidFill>
                <a:latin typeface="HG丸ｺﾞｼｯｸM-PRO" panose="020F0600000000000000" pitchFamily="50" charset="-128"/>
                <a:ea typeface="HG丸ｺﾞｼｯｸM-PRO" panose="020F0600000000000000" pitchFamily="50" charset="-128"/>
              </a:rPr>
              <a:t>に各モデル間の</a:t>
            </a:r>
            <a:r>
              <a:rPr lang="ja-JP" altLang="en-US" sz="1438" dirty="0">
                <a:solidFill>
                  <a:prstClr val="black"/>
                </a:solidFill>
                <a:latin typeface="HG丸ｺﾞｼｯｸM-PRO" panose="020F0600000000000000" pitchFamily="50" charset="-128"/>
                <a:ea typeface="HG丸ｺﾞｼｯｸM-PRO" panose="020F0600000000000000" pitchFamily="50" charset="-128"/>
              </a:rPr>
              <a:t>関連</a:t>
            </a:r>
            <a:r>
              <a:rPr lang="ja-JP" altLang="en-US" sz="1438" dirty="0" smtClean="0">
                <a:solidFill>
                  <a:prstClr val="black"/>
                </a:solidFill>
                <a:latin typeface="HG丸ｺﾞｼｯｸM-PRO" panose="020F0600000000000000" pitchFamily="50" charset="-128"/>
                <a:ea typeface="HG丸ｺﾞｼｯｸM-PRO" panose="020F0600000000000000" pitchFamily="50" charset="-128"/>
              </a:rPr>
              <a:t>を示す</a:t>
            </a:r>
            <a:r>
              <a:rPr lang="en-US" altLang="ja-JP" sz="1438" dirty="0" smtClean="0">
                <a:solidFill>
                  <a:prstClr val="black"/>
                </a:solidFill>
                <a:latin typeface="HG丸ｺﾞｼｯｸM-PRO" panose="020F0600000000000000" pitchFamily="50" charset="-128"/>
                <a:ea typeface="HG丸ｺﾞｼｯｸM-PRO" panose="020F0600000000000000" pitchFamily="50" charset="-128"/>
              </a:rPr>
              <a:t>.</a:t>
            </a:r>
          </a:p>
          <a:p>
            <a:pPr marL="0" indent="0" eaLnBrk="1" hangingPunct="1">
              <a:lnSpc>
                <a:spcPct val="80000"/>
              </a:lnSpc>
              <a:spcBef>
                <a:spcPts val="620"/>
              </a:spcBef>
            </a:pPr>
            <a:endParaRPr lang="en-US" altLang="ja-JP" sz="1438" dirty="0">
              <a:solidFill>
                <a:prstClr val="black"/>
              </a:solidFill>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82243864-034B-4B1F-989D-660E752C29D3}"/>
              </a:ext>
            </a:extLst>
          </p:cNvPr>
          <p:cNvSpPr txBox="1"/>
          <p:nvPr/>
        </p:nvSpPr>
        <p:spPr>
          <a:xfrm>
            <a:off x="-121556" y="9886462"/>
            <a:ext cx="5978928" cy="592331"/>
          </a:xfrm>
          <a:prstGeom prst="rect">
            <a:avLst/>
          </a:prstGeom>
          <a:solidFill>
            <a:schemeClr val="bg1">
              <a:lumMod val="95000"/>
            </a:schemeClr>
          </a:solidFill>
        </p:spPr>
        <p:txBody>
          <a:bodyPr wrap="square" lIns="94605" tIns="47302" rIns="94605" bIns="47302" rtlCol="0">
            <a:spAutoFit/>
          </a:bodyPr>
          <a:lstStyle/>
          <a:p>
            <a:r>
              <a:rPr lang="ja-JP" altLang="en-US" sz="1614" dirty="0">
                <a:solidFill>
                  <a:schemeClr val="bg1">
                    <a:lumMod val="50000"/>
                  </a:schemeClr>
                </a:solidFill>
              </a:rPr>
              <a:t>ここに書いた説明</a:t>
            </a:r>
            <a:r>
              <a:rPr lang="ja-JP" altLang="en-US" sz="1614" dirty="0" smtClean="0">
                <a:solidFill>
                  <a:schemeClr val="bg1">
                    <a:lumMod val="50000"/>
                  </a:schemeClr>
                </a:solidFill>
              </a:rPr>
              <a:t>で</a:t>
            </a:r>
            <a:r>
              <a:rPr lang="en-US" altLang="ja-JP" sz="1614" dirty="0" smtClean="0">
                <a:solidFill>
                  <a:schemeClr val="bg1">
                    <a:lumMod val="50000"/>
                  </a:schemeClr>
                </a:solidFill>
              </a:rPr>
              <a:t>,</a:t>
            </a:r>
            <a:r>
              <a:rPr lang="ja-JP" altLang="en-US" sz="1614" dirty="0" smtClean="0">
                <a:solidFill>
                  <a:schemeClr val="bg1">
                    <a:lumMod val="50000"/>
                  </a:schemeClr>
                </a:solidFill>
              </a:rPr>
              <a:t>モデル図</a:t>
            </a:r>
            <a:r>
              <a:rPr lang="ja-JP" altLang="en-US" sz="1614" dirty="0">
                <a:solidFill>
                  <a:schemeClr val="bg1">
                    <a:lumMod val="50000"/>
                  </a:schemeClr>
                </a:solidFill>
              </a:rPr>
              <a:t>全体を読んで得られる</a:t>
            </a:r>
            <a:r>
              <a:rPr lang="ja-JP" altLang="en-US" sz="1614" dirty="0" smtClean="0">
                <a:solidFill>
                  <a:schemeClr val="bg1">
                    <a:lumMod val="50000"/>
                  </a:schemeClr>
                </a:solidFill>
              </a:rPr>
              <a:t>分析</a:t>
            </a:r>
            <a:r>
              <a:rPr lang="en-US" altLang="ja-JP" sz="1614" dirty="0" smtClean="0">
                <a:solidFill>
                  <a:schemeClr val="bg1">
                    <a:lumMod val="50000"/>
                  </a:schemeClr>
                </a:solidFill>
              </a:rPr>
              <a:t>,</a:t>
            </a:r>
            <a:r>
              <a:rPr lang="ja-JP" altLang="en-US" sz="1614" dirty="0" smtClean="0">
                <a:solidFill>
                  <a:schemeClr val="bg1">
                    <a:lumMod val="50000"/>
                  </a:schemeClr>
                </a:solidFill>
              </a:rPr>
              <a:t>設計</a:t>
            </a:r>
            <a:r>
              <a:rPr lang="ja-JP" altLang="en-US" sz="1614" dirty="0">
                <a:solidFill>
                  <a:schemeClr val="bg1">
                    <a:lumMod val="50000"/>
                  </a:schemeClr>
                </a:solidFill>
              </a:rPr>
              <a:t>の</a:t>
            </a:r>
            <a:r>
              <a:rPr lang="ja-JP" altLang="en-US" sz="1614" dirty="0" smtClean="0">
                <a:solidFill>
                  <a:schemeClr val="bg1">
                    <a:lumMod val="50000"/>
                  </a:schemeClr>
                </a:solidFill>
              </a:rPr>
              <a:t>全体像</a:t>
            </a:r>
            <a:r>
              <a:rPr lang="en-US" altLang="ja-JP" sz="1614" dirty="0" smtClean="0">
                <a:solidFill>
                  <a:schemeClr val="bg1">
                    <a:lumMod val="50000"/>
                  </a:schemeClr>
                </a:solidFill>
              </a:rPr>
              <a:t>,</a:t>
            </a:r>
            <a:r>
              <a:rPr lang="ja-JP" altLang="en-US" sz="1614" dirty="0" smtClean="0">
                <a:solidFill>
                  <a:schemeClr val="bg1">
                    <a:lumMod val="50000"/>
                  </a:schemeClr>
                </a:solidFill>
              </a:rPr>
              <a:t>重要</a:t>
            </a:r>
            <a:r>
              <a:rPr lang="ja-JP" altLang="en-US" sz="1614" dirty="0">
                <a:solidFill>
                  <a:schemeClr val="bg1">
                    <a:lumMod val="50000"/>
                  </a:schemeClr>
                </a:solidFill>
              </a:rPr>
              <a:t>な</a:t>
            </a:r>
            <a:r>
              <a:rPr lang="ja-JP" altLang="en-US" sz="1614" dirty="0" smtClean="0">
                <a:solidFill>
                  <a:schemeClr val="bg1">
                    <a:lumMod val="50000"/>
                  </a:schemeClr>
                </a:solidFill>
              </a:rPr>
              <a:t>ポイント</a:t>
            </a:r>
            <a:r>
              <a:rPr lang="en-US" altLang="ja-JP" sz="1614" dirty="0" smtClean="0">
                <a:solidFill>
                  <a:schemeClr val="bg1">
                    <a:lumMod val="50000"/>
                  </a:schemeClr>
                </a:solidFill>
              </a:rPr>
              <a:t>,</a:t>
            </a:r>
            <a:r>
              <a:rPr lang="ja-JP" altLang="en-US" sz="1614" dirty="0" smtClean="0">
                <a:solidFill>
                  <a:schemeClr val="bg1">
                    <a:lumMod val="50000"/>
                  </a:schemeClr>
                </a:solidFill>
              </a:rPr>
              <a:t>効果</a:t>
            </a:r>
            <a:r>
              <a:rPr lang="ja-JP" altLang="en-US" sz="1614" dirty="0">
                <a:solidFill>
                  <a:schemeClr val="bg1">
                    <a:lumMod val="50000"/>
                  </a:schemeClr>
                </a:solidFill>
              </a:rPr>
              <a:t>や実績を捉えることができる</a:t>
            </a: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6215211" y="9762262"/>
            <a:ext cx="6370489" cy="1089133"/>
          </a:xfrm>
          <a:prstGeom prst="rect">
            <a:avLst/>
          </a:prstGeom>
          <a:solidFill>
            <a:schemeClr val="bg1">
              <a:lumMod val="95000"/>
            </a:schemeClr>
          </a:solidFill>
        </p:spPr>
        <p:txBody>
          <a:bodyPr wrap="square" lIns="94605" tIns="47302" rIns="94605" bIns="47302" rtlCol="0">
            <a:spAutoFit/>
          </a:bodyPr>
          <a:lstStyle/>
          <a:p>
            <a:r>
              <a:rPr lang="ja-JP" altLang="en-US" sz="1614" dirty="0">
                <a:solidFill>
                  <a:schemeClr val="bg1">
                    <a:lumMod val="50000"/>
                  </a:schemeClr>
                </a:solidFill>
              </a:rPr>
              <a:t>ここに書いた説明</a:t>
            </a:r>
            <a:r>
              <a:rPr lang="ja-JP" altLang="en-US" sz="1614" dirty="0" smtClean="0">
                <a:solidFill>
                  <a:schemeClr val="bg1">
                    <a:lumMod val="50000"/>
                  </a:schemeClr>
                </a:solidFill>
              </a:rPr>
              <a:t>で</a:t>
            </a:r>
            <a:r>
              <a:rPr lang="en-US" altLang="ja-JP" sz="1614" dirty="0" smtClean="0">
                <a:solidFill>
                  <a:schemeClr val="bg1">
                    <a:lumMod val="50000"/>
                  </a:schemeClr>
                </a:solidFill>
              </a:rPr>
              <a:t>,</a:t>
            </a:r>
            <a:r>
              <a:rPr lang="ja-JP" altLang="en-US" sz="1614" dirty="0" smtClean="0">
                <a:solidFill>
                  <a:schemeClr val="bg1">
                    <a:lumMod val="50000"/>
                  </a:schemeClr>
                </a:solidFill>
              </a:rPr>
              <a:t>どの</a:t>
            </a:r>
            <a:r>
              <a:rPr lang="ja-JP" altLang="en-US" sz="1614" dirty="0">
                <a:solidFill>
                  <a:schemeClr val="bg1">
                    <a:lumMod val="50000"/>
                  </a:schemeClr>
                </a:solidFill>
              </a:rPr>
              <a:t>ように分析設計が</a:t>
            </a:r>
            <a:r>
              <a:rPr lang="ja-JP" altLang="en-US" sz="1614" dirty="0" smtClean="0">
                <a:solidFill>
                  <a:schemeClr val="bg1">
                    <a:lumMod val="50000"/>
                  </a:schemeClr>
                </a:solidFill>
              </a:rPr>
              <a:t>進められ</a:t>
            </a:r>
            <a:r>
              <a:rPr lang="en-US" altLang="ja-JP" sz="1614" dirty="0" smtClean="0">
                <a:solidFill>
                  <a:schemeClr val="bg1">
                    <a:lumMod val="50000"/>
                  </a:schemeClr>
                </a:solidFill>
              </a:rPr>
              <a:t>,</a:t>
            </a:r>
            <a:r>
              <a:rPr lang="ja-JP" altLang="en-US" sz="1614" dirty="0" smtClean="0">
                <a:solidFill>
                  <a:schemeClr val="bg1">
                    <a:lumMod val="50000"/>
                  </a:schemeClr>
                </a:solidFill>
              </a:rPr>
              <a:t>分析</a:t>
            </a:r>
            <a:r>
              <a:rPr lang="ja-JP" altLang="en-US" sz="1614" dirty="0">
                <a:solidFill>
                  <a:schemeClr val="bg1">
                    <a:lumMod val="50000"/>
                  </a:schemeClr>
                </a:solidFill>
              </a:rPr>
              <a:t>に何が書いてある</a:t>
            </a:r>
            <a:r>
              <a:rPr lang="ja-JP" altLang="en-US" sz="1614" dirty="0" smtClean="0">
                <a:solidFill>
                  <a:schemeClr val="bg1">
                    <a:lumMod val="50000"/>
                  </a:schemeClr>
                </a:solidFill>
              </a:rPr>
              <a:t>か</a:t>
            </a:r>
            <a:r>
              <a:rPr lang="en-US" altLang="ja-JP" sz="1614" dirty="0" smtClean="0">
                <a:solidFill>
                  <a:schemeClr val="bg1">
                    <a:lumMod val="50000"/>
                  </a:schemeClr>
                </a:solidFill>
              </a:rPr>
              <a:t>,</a:t>
            </a:r>
            <a:r>
              <a:rPr lang="ja-JP" altLang="en-US" sz="1614" dirty="0" smtClean="0">
                <a:solidFill>
                  <a:schemeClr val="bg1">
                    <a:lumMod val="50000"/>
                  </a:schemeClr>
                </a:solidFill>
              </a:rPr>
              <a:t>設計</a:t>
            </a:r>
            <a:r>
              <a:rPr lang="ja-JP" altLang="en-US" sz="1614" dirty="0">
                <a:solidFill>
                  <a:schemeClr val="bg1">
                    <a:lumMod val="50000"/>
                  </a:schemeClr>
                </a:solidFill>
              </a:rPr>
              <a:t>の何が書いてある</a:t>
            </a:r>
            <a:r>
              <a:rPr lang="ja-JP" altLang="en-US" sz="1614" dirty="0" smtClean="0">
                <a:solidFill>
                  <a:schemeClr val="bg1">
                    <a:lumMod val="50000"/>
                  </a:schemeClr>
                </a:solidFill>
              </a:rPr>
              <a:t>か</a:t>
            </a:r>
            <a:r>
              <a:rPr lang="en-US" altLang="ja-JP" sz="1614" dirty="0" smtClean="0">
                <a:solidFill>
                  <a:schemeClr val="bg1">
                    <a:lumMod val="50000"/>
                  </a:schemeClr>
                </a:solidFill>
              </a:rPr>
              <a:t>,</a:t>
            </a:r>
            <a:r>
              <a:rPr lang="ja-JP" altLang="en-US" sz="1614" dirty="0" smtClean="0">
                <a:solidFill>
                  <a:schemeClr val="bg1">
                    <a:lumMod val="50000"/>
                  </a:schemeClr>
                </a:solidFill>
              </a:rPr>
              <a:t>制御</a:t>
            </a:r>
            <a:r>
              <a:rPr lang="ja-JP" altLang="en-US" sz="1614" dirty="0">
                <a:solidFill>
                  <a:schemeClr val="bg1">
                    <a:lumMod val="50000"/>
                  </a:schemeClr>
                </a:solidFill>
              </a:rPr>
              <a:t>として何に取り組んでいる</a:t>
            </a:r>
            <a:r>
              <a:rPr lang="ja-JP" altLang="en-US" sz="1614" dirty="0" smtClean="0">
                <a:solidFill>
                  <a:schemeClr val="bg1">
                    <a:lumMod val="50000"/>
                  </a:schemeClr>
                </a:solidFill>
              </a:rPr>
              <a:t>か</a:t>
            </a:r>
            <a:r>
              <a:rPr lang="en-US" altLang="ja-JP" sz="1614" dirty="0" smtClean="0">
                <a:solidFill>
                  <a:schemeClr val="bg1">
                    <a:lumMod val="50000"/>
                  </a:schemeClr>
                </a:solidFill>
              </a:rPr>
              <a:t>,</a:t>
            </a:r>
            <a:r>
              <a:rPr lang="ja-JP" altLang="en-US" sz="1614" dirty="0" smtClean="0">
                <a:solidFill>
                  <a:schemeClr val="bg1">
                    <a:lumMod val="50000"/>
                  </a:schemeClr>
                </a:solidFill>
              </a:rPr>
              <a:t>それら</a:t>
            </a:r>
            <a:r>
              <a:rPr lang="ja-JP" altLang="en-US" sz="1614" dirty="0">
                <a:solidFill>
                  <a:schemeClr val="bg1">
                    <a:lumMod val="50000"/>
                  </a:schemeClr>
                </a:solidFill>
              </a:rPr>
              <a:t>がどのようにつながっている</a:t>
            </a:r>
            <a:r>
              <a:rPr lang="ja-JP" altLang="en-US" sz="1614" dirty="0" smtClean="0">
                <a:solidFill>
                  <a:schemeClr val="bg1">
                    <a:lumMod val="50000"/>
                  </a:schemeClr>
                </a:solidFill>
              </a:rPr>
              <a:t>か</a:t>
            </a:r>
            <a:r>
              <a:rPr lang="en-US" altLang="ja-JP" sz="1614" dirty="0" smtClean="0">
                <a:solidFill>
                  <a:schemeClr val="bg1">
                    <a:lumMod val="50000"/>
                  </a:schemeClr>
                </a:solidFill>
              </a:rPr>
              <a:t>,</a:t>
            </a:r>
            <a:r>
              <a:rPr lang="ja-JP" altLang="en-US" sz="1614" dirty="0" smtClean="0">
                <a:solidFill>
                  <a:schemeClr val="bg1">
                    <a:lumMod val="50000"/>
                  </a:schemeClr>
                </a:solidFill>
              </a:rPr>
              <a:t>と</a:t>
            </a:r>
            <a:r>
              <a:rPr lang="ja-JP" altLang="en-US" sz="1614" dirty="0">
                <a:solidFill>
                  <a:schemeClr val="bg1">
                    <a:lumMod val="50000"/>
                  </a:schemeClr>
                </a:solidFill>
              </a:rPr>
              <a:t>いったことが把握できる</a:t>
            </a:r>
          </a:p>
        </p:txBody>
      </p:sp>
      <p:sp>
        <p:nvSpPr>
          <p:cNvPr id="5" name="テキスト ボックス 4"/>
          <p:cNvSpPr txBox="1"/>
          <p:nvPr/>
        </p:nvSpPr>
        <p:spPr>
          <a:xfrm>
            <a:off x="7255136" y="9088039"/>
            <a:ext cx="4290638" cy="307777"/>
          </a:xfrm>
          <a:prstGeom prst="rect">
            <a:avLst/>
          </a:prstGeom>
          <a:noFill/>
        </p:spPr>
        <p:txBody>
          <a:bodyPr wrap="square" rtlCol="0">
            <a:spAutoFit/>
          </a:bodyPr>
          <a:lstStyle/>
          <a:p>
            <a:pPr algn="ctr"/>
            <a:r>
              <a:rPr kumimoji="1" lang="ja-JP" altLang="en-US" sz="1400" dirty="0" smtClean="0">
                <a:latin typeface="HG丸ｺﾞｼｯｸM-PRO" panose="020F0600000000000000" pitchFamily="50" charset="-128"/>
                <a:ea typeface="HG丸ｺﾞｼｯｸM-PRO" panose="020F0600000000000000" pitchFamily="50" charset="-128"/>
              </a:rPr>
              <a:t>図</a:t>
            </a:r>
            <a:r>
              <a:rPr kumimoji="1" lang="en-US" altLang="ja-JP" sz="1400" dirty="0" smtClean="0">
                <a:latin typeface="HG丸ｺﾞｼｯｸM-PRO" panose="020F0600000000000000" pitchFamily="50" charset="-128"/>
                <a:ea typeface="HG丸ｺﾞｼｯｸM-PRO" panose="020F0600000000000000" pitchFamily="50" charset="-128"/>
              </a:rPr>
              <a:t>0</a:t>
            </a:r>
            <a:r>
              <a:rPr kumimoji="1" lang="ja-JP" altLang="en-US" sz="1400" dirty="0" smtClean="0">
                <a:latin typeface="HG丸ｺﾞｼｯｸM-PRO" panose="020F0600000000000000" pitchFamily="50" charset="-128"/>
                <a:ea typeface="HG丸ｺﾞｼｯｸM-PRO" panose="020F0600000000000000" pitchFamily="50" charset="-128"/>
              </a:rPr>
              <a:t>　各モデル間の関連</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15" name="テキスト ボックス 14"/>
          <p:cNvSpPr txBox="1"/>
          <p:nvPr/>
        </p:nvSpPr>
        <p:spPr>
          <a:xfrm>
            <a:off x="3016424" y="1015447"/>
            <a:ext cx="1442788" cy="769441"/>
          </a:xfrm>
          <a:prstGeom prst="rect">
            <a:avLst/>
          </a:prstGeom>
          <a:noFill/>
        </p:spPr>
        <p:txBody>
          <a:bodyPr wrap="square" rtlCol="0">
            <a:spAutoFit/>
          </a:bodyPr>
          <a:lstStyle/>
          <a:p>
            <a:r>
              <a:rPr lang="ja-JP" altLang="en-US" sz="4400" b="1"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rPr>
              <a:t>蝉丸</a:t>
            </a:r>
            <a:endParaRPr lang="ja-JP" altLang="en-US" sz="4400"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endParaRPr>
          </a:p>
        </p:txBody>
      </p:sp>
      <p:sp>
        <p:nvSpPr>
          <p:cNvPr id="16"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1" y="1839142"/>
            <a:ext cx="6120681"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a:t>
            </a:r>
            <a:r>
              <a:rPr lang="ja-JP" altLang="en-US" sz="1947" b="1" dirty="0" smtClean="0"/>
              <a:t>紹介</a:t>
            </a:r>
            <a:r>
              <a:rPr lang="en-US" altLang="ja-JP" sz="1947" b="1" dirty="0" smtClean="0"/>
              <a:t>,</a:t>
            </a:r>
            <a:r>
              <a:rPr lang="ja-JP" altLang="en-US" sz="1947" b="1" dirty="0" smtClean="0"/>
              <a:t>目標</a:t>
            </a:r>
            <a:r>
              <a:rPr lang="en-US" altLang="ja-JP" sz="1947" b="1" dirty="0" smtClean="0"/>
              <a:t>,</a:t>
            </a:r>
            <a:r>
              <a:rPr lang="ja-JP" altLang="en-US" sz="1947" b="1" dirty="0" smtClean="0"/>
              <a:t>意気込み</a:t>
            </a:r>
            <a:endParaRPr lang="ja-JP" altLang="en-US" dirty="0"/>
          </a:p>
          <a:p>
            <a:pPr marL="0" indent="0"/>
            <a:r>
              <a:rPr lang="ja-JP" altLang="en-US" sz="1800" dirty="0">
                <a:latin typeface="HG丸ｺﾞｼｯｸM-PRO" panose="020F0600000000000000" pitchFamily="50" charset="-128"/>
                <a:ea typeface="HG丸ｺﾞｼｯｸM-PRO" panose="020F0600000000000000" pitchFamily="50" charset="-128"/>
              </a:rPr>
              <a:t>個性豊かな大学３年生の</a:t>
            </a:r>
            <a:r>
              <a:rPr lang="en-US" altLang="ja-JP" sz="1800" dirty="0">
                <a:latin typeface="HG丸ｺﾞｼｯｸM-PRO" panose="020F0600000000000000" pitchFamily="50" charset="-128"/>
                <a:ea typeface="HG丸ｺﾞｼｯｸM-PRO" panose="020F0600000000000000" pitchFamily="50" charset="-128"/>
              </a:rPr>
              <a:t>4</a:t>
            </a:r>
            <a:r>
              <a:rPr lang="ja-JP" altLang="en-US" sz="1800" dirty="0">
                <a:latin typeface="HG丸ｺﾞｼｯｸM-PRO" panose="020F0600000000000000" pitchFamily="50" charset="-128"/>
                <a:ea typeface="HG丸ｺﾞｼｯｸM-PRO" panose="020F0600000000000000" pitchFamily="50" charset="-128"/>
              </a:rPr>
              <a:t>人からなるチームで</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チーム名である「蝉丸」の由来は百人一首から</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らしい</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err="1">
                <a:latin typeface="HG丸ｺﾞｼｯｸM-PRO" panose="020F0600000000000000" pitchFamily="50" charset="-128"/>
                <a:ea typeface="HG丸ｺﾞｼｯｸM-PRO" panose="020F0600000000000000" pitchFamily="50" charset="-128"/>
              </a:rPr>
              <a:t>です</a:t>
            </a:r>
            <a:r>
              <a:rPr lang="en-US" altLang="ja-JP" sz="1800" dirty="0">
                <a:latin typeface="HG丸ｺﾞｼｯｸM-PRO" panose="020F0600000000000000" pitchFamily="50" charset="-128"/>
                <a:ea typeface="HG丸ｺﾞｼｯｸM-PRO" panose="020F0600000000000000" pitchFamily="50" charset="-128"/>
              </a:rPr>
              <a:t>.</a:t>
            </a:r>
            <a:br>
              <a:rPr lang="en-US" altLang="ja-JP" sz="1800" dirty="0">
                <a:latin typeface="HG丸ｺﾞｼｯｸM-PRO" panose="020F0600000000000000" pitchFamily="50" charset="-128"/>
                <a:ea typeface="HG丸ｺﾞｼｯｸM-PRO" panose="020F0600000000000000" pitchFamily="50" charset="-128"/>
              </a:rPr>
            </a:br>
            <a:r>
              <a:rPr lang="ja-JP" altLang="en-US" sz="1800" dirty="0">
                <a:latin typeface="HG丸ｺﾞｼｯｸM-PRO" panose="020F0600000000000000" pitchFamily="50" charset="-128"/>
                <a:ea typeface="HG丸ｺﾞｼｯｸM-PRO" panose="020F0600000000000000" pitchFamily="50" charset="-128"/>
              </a:rPr>
              <a:t>（この名前の本当の意味は誰も知りません</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a:t>
            </a:r>
          </a:p>
          <a:p>
            <a:pPr marL="0" indent="0"/>
            <a:r>
              <a:rPr lang="ja-JP" altLang="en-US" sz="1800" dirty="0">
                <a:latin typeface="HG丸ｺﾞｼｯｸM-PRO" panose="020F0600000000000000" pitchFamily="50" charset="-128"/>
                <a:ea typeface="HG丸ｺﾞｼｯｸM-PRO" panose="020F0600000000000000" pitchFamily="50" charset="-128"/>
              </a:rPr>
              <a:t>「夢考房」とは学生が自主的にものづくりを行う施設であり</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その中で我々が所属する「夢考房プロジェクト」は学生がスケジュール管理や組織運営を自主的に行う創作グループです</a:t>
            </a:r>
            <a:r>
              <a:rPr lang="en-US" altLang="ja-JP" sz="1800" dirty="0">
                <a:latin typeface="HG丸ｺﾞｼｯｸM-PRO" panose="020F0600000000000000" pitchFamily="50" charset="-128"/>
                <a:ea typeface="HG丸ｺﾞｼｯｸM-PRO" panose="020F0600000000000000" pitchFamily="50" charset="-128"/>
              </a:rPr>
              <a:t>.</a:t>
            </a:r>
          </a:p>
          <a:p>
            <a:pPr marL="0" indent="0"/>
            <a:r>
              <a:rPr lang="ja-JP" altLang="en-US" sz="1800" dirty="0">
                <a:latin typeface="HG丸ｺﾞｼｯｸM-PRO" panose="020F0600000000000000" pitchFamily="50" charset="-128"/>
                <a:ea typeface="HG丸ｺﾞｼｯｸM-PRO" panose="020F0600000000000000" pitchFamily="50" charset="-128"/>
              </a:rPr>
              <a:t>チーム</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回目の出場で悲願のチャンピオンシップ大会！！</a:t>
            </a:r>
          </a:p>
          <a:p>
            <a:pPr marL="0" indent="0"/>
            <a:r>
              <a:rPr lang="en-US" altLang="ja-JP" sz="1800" dirty="0">
                <a:latin typeface="HG丸ｺﾞｼｯｸM-PRO" panose="020F0600000000000000" pitchFamily="50" charset="-128"/>
                <a:ea typeface="HG丸ｺﾞｼｯｸM-PRO" panose="020F0600000000000000" pitchFamily="50" charset="-128"/>
              </a:rPr>
              <a:t>ET</a:t>
            </a:r>
            <a:r>
              <a:rPr lang="ja-JP" altLang="en-US" sz="1800" dirty="0">
                <a:latin typeface="HG丸ｺﾞｼｯｸM-PRO" panose="020F0600000000000000" pitchFamily="50" charset="-128"/>
                <a:ea typeface="HG丸ｺﾞｼｯｸM-PRO" panose="020F0600000000000000" pitchFamily="50" charset="-128"/>
              </a:rPr>
              <a:t>ロボコンに捧げた時間はどのチームにも</a:t>
            </a:r>
            <a:r>
              <a:rPr lang="ja-JP" altLang="en-US" sz="1800" dirty="0" smtClean="0">
                <a:latin typeface="HG丸ｺﾞｼｯｸM-PRO" panose="020F0600000000000000" pitchFamily="50" charset="-128"/>
                <a:ea typeface="HG丸ｺﾞｼｯｸM-PRO" panose="020F0600000000000000" pitchFamily="50" charset="-128"/>
              </a:rPr>
              <a:t>負けません</a:t>
            </a:r>
            <a:r>
              <a:rPr lang="en-US" altLang="ja-JP" sz="1800" dirty="0" smtClean="0">
                <a:latin typeface="HG丸ｺﾞｼｯｸM-PRO" panose="020F0600000000000000" pitchFamily="50" charset="-128"/>
                <a:ea typeface="HG丸ｺﾞｼｯｸM-PRO" panose="020F0600000000000000" pitchFamily="50" charset="-128"/>
              </a:rPr>
              <a:t>.</a:t>
            </a:r>
          </a:p>
          <a:p>
            <a:pPr marL="0" indent="0"/>
            <a:r>
              <a:rPr lang="ja-JP" altLang="en-US" sz="1800" dirty="0" smtClean="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学生らしさ」が私たちの強み</a:t>
            </a:r>
            <a:r>
              <a:rPr lang="ja-JP" altLang="en-US" sz="1800" dirty="0" smtClean="0">
                <a:latin typeface="HG丸ｺﾞｼｯｸM-PRO" panose="020F0600000000000000" pitchFamily="50" charset="-128"/>
                <a:ea typeface="HG丸ｺﾞｼｯｸM-PRO" panose="020F0600000000000000" pitchFamily="50" charset="-128"/>
              </a:rPr>
              <a:t>です</a:t>
            </a:r>
            <a:r>
              <a:rPr lang="en-US" altLang="ja-JP" sz="1800" dirty="0" smtClean="0">
                <a:latin typeface="HG丸ｺﾞｼｯｸM-PRO" panose="020F0600000000000000" pitchFamily="50" charset="-128"/>
                <a:ea typeface="HG丸ｺﾞｼｯｸM-PRO" panose="020F0600000000000000" pitchFamily="50" charset="-128"/>
              </a:rPr>
              <a:t>.</a:t>
            </a:r>
            <a:endParaRPr lang="ja-JP" altLang="en-US" sz="1800" dirty="0">
              <a:latin typeface="HG丸ｺﾞｼｯｸM-PRO" panose="020F0600000000000000" pitchFamily="50" charset="-128"/>
              <a:ea typeface="HG丸ｺﾞｼｯｸM-PRO" panose="020F0600000000000000" pitchFamily="50" charset="-128"/>
            </a:endParaRPr>
          </a:p>
          <a:p>
            <a:pPr marL="0" indent="0"/>
            <a:r>
              <a:rPr lang="ja-JP" altLang="en-US" sz="1800" dirty="0">
                <a:latin typeface="HG丸ｺﾞｼｯｸM-PRO" panose="020F0600000000000000" pitchFamily="50" charset="-128"/>
                <a:ea typeface="HG丸ｺﾞｼｯｸM-PRO" panose="020F0600000000000000" pitchFamily="50" charset="-128"/>
              </a:rPr>
              <a:t>目指すは</a:t>
            </a:r>
            <a:r>
              <a:rPr lang="ja-JP" altLang="en-US" sz="1800" dirty="0" smtClean="0">
                <a:latin typeface="HG丸ｺﾞｼｯｸM-PRO" panose="020F0600000000000000" pitchFamily="50" charset="-128"/>
                <a:ea typeface="HG丸ｺﾞｼｯｸM-PRO" panose="020F0600000000000000" pitchFamily="50" charset="-128"/>
              </a:rPr>
              <a:t>ひとつ</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全国</a:t>
            </a:r>
            <a:r>
              <a:rPr lang="ja-JP" altLang="en-US" sz="1800" dirty="0">
                <a:latin typeface="HG丸ｺﾞｼｯｸM-PRO" panose="020F0600000000000000" pitchFamily="50" charset="-128"/>
                <a:ea typeface="HG丸ｺﾞｼｯｸM-PRO" panose="020F0600000000000000" pitchFamily="50" charset="-128"/>
              </a:rPr>
              <a:t>制覇！！</a:t>
            </a:r>
          </a:p>
        </p:txBody>
      </p:sp>
      <p:sp>
        <p:nvSpPr>
          <p:cNvPr id="17"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6117054" cy="395912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・本システムは「走行システム」と「ブロック情報算出システム」の二つのシステムを連動</a:t>
            </a:r>
            <a:r>
              <a:rPr lang="ja-JP" altLang="en-US" sz="1800" dirty="0" smtClean="0">
                <a:latin typeface="HG丸ｺﾞｼｯｸM-PRO" panose="020F0600000000000000" pitchFamily="50" charset="-128"/>
                <a:ea typeface="HG丸ｺﾞｼｯｸM-PRO" panose="020F0600000000000000" pitchFamily="50" charset="-128"/>
              </a:rPr>
              <a:t>させる</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各システム</a:t>
            </a:r>
            <a:r>
              <a:rPr lang="ja-JP" altLang="en-US" sz="1800" dirty="0">
                <a:latin typeface="HG丸ｺﾞｼｯｸM-PRO" panose="020F0600000000000000" pitchFamily="50" charset="-128"/>
                <a:ea typeface="HG丸ｺﾞｼｯｸM-PRO" panose="020F0600000000000000" pitchFamily="50" charset="-128"/>
              </a:rPr>
              <a:t>の責務分担</a:t>
            </a:r>
            <a:r>
              <a:rPr lang="ja-JP" altLang="en-US" sz="1800" dirty="0" smtClean="0">
                <a:latin typeface="HG丸ｺﾞｼｯｸM-PRO" panose="020F0600000000000000" pitchFamily="50" charset="-128"/>
                <a:ea typeface="HG丸ｺﾞｼｯｸM-PRO" panose="020F0600000000000000" pitchFamily="50" charset="-128"/>
              </a:rPr>
              <a:t>や</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通信</a:t>
            </a:r>
            <a:r>
              <a:rPr lang="ja-JP" altLang="en-US" sz="1800" dirty="0">
                <a:latin typeface="HG丸ｺﾞｼｯｸM-PRO" panose="020F0600000000000000" pitchFamily="50" charset="-128"/>
                <a:ea typeface="HG丸ｺﾞｼｯｸM-PRO" panose="020F0600000000000000" pitchFamily="50" charset="-128"/>
              </a:rPr>
              <a:t>によるシステム間の通信内容を端的に</a:t>
            </a:r>
            <a:r>
              <a:rPr lang="ja-JP" altLang="en-US" sz="1800" dirty="0" smtClean="0">
                <a:latin typeface="HG丸ｺﾞｼｯｸM-PRO" panose="020F0600000000000000" pitchFamily="50" charset="-128"/>
                <a:ea typeface="HG丸ｺﾞｼｯｸM-PRO" panose="020F0600000000000000" pitchFamily="50" charset="-128"/>
              </a:rPr>
              <a:t>まとめた</a:t>
            </a:r>
            <a:r>
              <a:rPr lang="en-US" altLang="ja-JP" sz="1800" dirty="0" smtClean="0">
                <a:latin typeface="HG丸ｺﾞｼｯｸM-PRO" panose="020F0600000000000000" pitchFamily="50" charset="-128"/>
                <a:ea typeface="HG丸ｺﾞｼｯｸM-PRO" panose="020F0600000000000000" pitchFamily="50" charset="-128"/>
              </a:rPr>
              <a:t>.</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・本システム</a:t>
            </a:r>
            <a:r>
              <a:rPr lang="ja-JP" altLang="en-US" sz="1800" dirty="0" smtClean="0">
                <a:latin typeface="HG丸ｺﾞｼｯｸM-PRO" panose="020F0600000000000000" pitchFamily="50" charset="-128"/>
                <a:ea typeface="HG丸ｺﾞｼｯｸM-PRO" panose="020F0600000000000000" pitchFamily="50" charset="-128"/>
              </a:rPr>
              <a:t>は</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想定外</a:t>
            </a:r>
            <a:r>
              <a:rPr lang="ja-JP" altLang="en-US" sz="1800" dirty="0">
                <a:latin typeface="HG丸ｺﾞｼｯｸM-PRO" panose="020F0600000000000000" pitchFamily="50" charset="-128"/>
                <a:ea typeface="HG丸ｺﾞｼｯｸM-PRO" panose="020F0600000000000000" pitchFamily="50" charset="-128"/>
              </a:rPr>
              <a:t>の事故</a:t>
            </a:r>
            <a:r>
              <a:rPr lang="en-US" altLang="ja-JP" sz="1800" dirty="0">
                <a:latin typeface="HG丸ｺﾞｼｯｸM-PRO" panose="020F0600000000000000" pitchFamily="50" charset="-128"/>
                <a:ea typeface="HG丸ｺﾞｼｯｸM-PRO" panose="020F0600000000000000" pitchFamily="50" charset="-128"/>
              </a:rPr>
              <a:t>(Bluetooth</a:t>
            </a:r>
            <a:r>
              <a:rPr lang="ja-JP" altLang="en-US" sz="1800" dirty="0">
                <a:latin typeface="HG丸ｺﾞｼｯｸM-PRO" panose="020F0600000000000000" pitchFamily="50" charset="-128"/>
                <a:ea typeface="HG丸ｺﾞｼｯｸM-PRO" panose="020F0600000000000000" pitchFamily="50" charset="-128"/>
              </a:rPr>
              <a:t>通信</a:t>
            </a:r>
            <a:r>
              <a:rPr lang="ja-JP" altLang="en-US" sz="1800" dirty="0" smtClean="0">
                <a:latin typeface="HG丸ｺﾞｼｯｸM-PRO" panose="020F0600000000000000" pitchFamily="50" charset="-128"/>
                <a:ea typeface="HG丸ｺﾞｼｯｸM-PRO" panose="020F0600000000000000" pitchFamily="50" charset="-128"/>
              </a:rPr>
              <a:t>不具合</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ブロック</a:t>
            </a:r>
            <a:r>
              <a:rPr lang="ja-JP" altLang="en-US" sz="1800" dirty="0">
                <a:latin typeface="HG丸ｺﾞｼｯｸM-PRO" panose="020F0600000000000000" pitchFamily="50" charset="-128"/>
                <a:ea typeface="HG丸ｺﾞｼｯｸM-PRO" panose="020F0600000000000000" pitchFamily="50" charset="-128"/>
              </a:rPr>
              <a:t>並べゲーム完了の遅れ</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発生時もゲームを続行</a:t>
            </a:r>
            <a:r>
              <a:rPr lang="ja-JP" altLang="en-US" sz="1800" dirty="0" smtClean="0">
                <a:latin typeface="HG丸ｺﾞｼｯｸM-PRO" panose="020F0600000000000000" pitchFamily="50" charset="-128"/>
                <a:ea typeface="HG丸ｺﾞｼｯｸM-PRO" panose="020F0600000000000000" pitchFamily="50" charset="-128"/>
              </a:rPr>
              <a:t>し</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ボーナスタイム</a:t>
            </a:r>
            <a:r>
              <a:rPr lang="ja-JP" altLang="en-US" sz="1800" dirty="0">
                <a:latin typeface="HG丸ｺﾞｼｯｸM-PRO" panose="020F0600000000000000" pitchFamily="50" charset="-128"/>
                <a:ea typeface="HG丸ｺﾞｼｯｸM-PRO" panose="020F0600000000000000" pitchFamily="50" charset="-128"/>
              </a:rPr>
              <a:t>を獲得</a:t>
            </a:r>
            <a:r>
              <a:rPr lang="ja-JP" altLang="en-US" sz="1800" dirty="0" smtClean="0">
                <a:latin typeface="HG丸ｺﾞｼｯｸM-PRO" panose="020F0600000000000000" pitchFamily="50" charset="-128"/>
                <a:ea typeface="HG丸ｺﾞｼｯｸM-PRO" panose="020F0600000000000000" pitchFamily="50" charset="-128"/>
              </a:rPr>
              <a:t>できる</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必要</a:t>
            </a:r>
            <a:r>
              <a:rPr lang="ja-JP" altLang="en-US" sz="1800" dirty="0">
                <a:latin typeface="HG丸ｺﾞｼｯｸM-PRO" panose="020F0600000000000000" pitchFamily="50" charset="-128"/>
                <a:ea typeface="HG丸ｺﾞｼｯｸM-PRO" panose="020F0600000000000000" pitchFamily="50" charset="-128"/>
              </a:rPr>
              <a:t>な対応策を要求分析により導出</a:t>
            </a:r>
            <a:r>
              <a:rPr lang="ja-JP" altLang="en-US" sz="1800" dirty="0" smtClean="0">
                <a:latin typeface="HG丸ｺﾞｼｯｸM-PRO" panose="020F0600000000000000" pitchFamily="50" charset="-128"/>
                <a:ea typeface="HG丸ｺﾞｼｯｸM-PRO" panose="020F0600000000000000" pitchFamily="50" charset="-128"/>
              </a:rPr>
              <a:t>し</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各モデル</a:t>
            </a:r>
            <a:r>
              <a:rPr lang="ja-JP" altLang="en-US" sz="1800" dirty="0">
                <a:latin typeface="HG丸ｺﾞｼｯｸM-PRO" panose="020F0600000000000000" pitchFamily="50" charset="-128"/>
                <a:ea typeface="HG丸ｺﾞｼｯｸM-PRO" panose="020F0600000000000000" pitchFamily="50" charset="-128"/>
              </a:rPr>
              <a:t>に記載</a:t>
            </a:r>
            <a:r>
              <a:rPr lang="ja-JP" altLang="en-US" sz="1800" dirty="0" smtClean="0">
                <a:latin typeface="HG丸ｺﾞｼｯｸM-PRO" panose="020F0600000000000000" pitchFamily="50" charset="-128"/>
                <a:ea typeface="HG丸ｺﾞｼｯｸM-PRO" panose="020F0600000000000000" pitchFamily="50" charset="-128"/>
              </a:rPr>
              <a:t>した</a:t>
            </a:r>
            <a:r>
              <a:rPr lang="en-US" altLang="ja-JP" sz="1800" dirty="0" smtClean="0">
                <a:latin typeface="HG丸ｺﾞｼｯｸM-PRO" panose="020F0600000000000000" pitchFamily="50" charset="-128"/>
                <a:ea typeface="HG丸ｺﾞｼｯｸM-PRO" panose="020F0600000000000000" pitchFamily="50" charset="-128"/>
              </a:rPr>
              <a:t>.</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・分析モデル</a:t>
            </a:r>
            <a:r>
              <a:rPr lang="ja-JP" altLang="en-US" sz="1800" dirty="0" smtClean="0">
                <a:latin typeface="HG丸ｺﾞｼｯｸM-PRO" panose="020F0600000000000000" pitchFamily="50" charset="-128"/>
                <a:ea typeface="HG丸ｺﾞｼｯｸM-PRO" panose="020F0600000000000000" pitchFamily="50" charset="-128"/>
              </a:rPr>
              <a:t>にてブロック</a:t>
            </a:r>
            <a:r>
              <a:rPr lang="ja-JP" altLang="en-US" sz="1800" dirty="0">
                <a:latin typeface="HG丸ｺﾞｼｯｸM-PRO" panose="020F0600000000000000" pitchFamily="50" charset="-128"/>
                <a:ea typeface="HG丸ｺﾞｼｯｸM-PRO" panose="020F0600000000000000" pitchFamily="50" charset="-128"/>
              </a:rPr>
              <a:t>並べゲームに必要な走行パターンを全て抽出</a:t>
            </a:r>
            <a:r>
              <a:rPr lang="ja-JP" altLang="en-US" sz="1800" dirty="0" smtClean="0">
                <a:latin typeface="HG丸ｺﾞｼｯｸM-PRO" panose="020F0600000000000000" pitchFamily="50" charset="-128"/>
                <a:ea typeface="HG丸ｺﾞｼｯｸM-PRO" panose="020F0600000000000000" pitchFamily="50" charset="-128"/>
              </a:rPr>
              <a:t>し</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設計</a:t>
            </a:r>
            <a:r>
              <a:rPr lang="ja-JP" altLang="en-US" sz="1800" dirty="0">
                <a:latin typeface="HG丸ｺﾞｼｯｸM-PRO" panose="020F0600000000000000" pitchFamily="50" charset="-128"/>
                <a:ea typeface="HG丸ｺﾞｼｯｸM-PRO" panose="020F0600000000000000" pitchFamily="50" charset="-128"/>
              </a:rPr>
              <a:t>モデルに利用</a:t>
            </a:r>
            <a:r>
              <a:rPr lang="ja-JP" altLang="en-US" sz="1800" dirty="0" smtClean="0">
                <a:latin typeface="HG丸ｺﾞｼｯｸM-PRO" panose="020F0600000000000000" pitchFamily="50" charset="-128"/>
                <a:ea typeface="HG丸ｺﾞｼｯｸM-PRO" panose="020F0600000000000000" pitchFamily="50" charset="-128"/>
              </a:rPr>
              <a:t>した</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また</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走行</a:t>
            </a:r>
            <a:r>
              <a:rPr lang="ja-JP" altLang="en-US" sz="1800" dirty="0">
                <a:latin typeface="HG丸ｺﾞｼｯｸM-PRO" panose="020F0600000000000000" pitchFamily="50" charset="-128"/>
                <a:ea typeface="HG丸ｺﾞｼｯｸM-PRO" panose="020F0600000000000000" pitchFamily="50" charset="-128"/>
              </a:rPr>
              <a:t>パターン毎に必要な時間を実験により確認</a:t>
            </a:r>
            <a:r>
              <a:rPr lang="ja-JP" altLang="en-US" sz="1800" dirty="0" smtClean="0">
                <a:latin typeface="HG丸ｺﾞｼｯｸM-PRO" panose="020F0600000000000000" pitchFamily="50" charset="-128"/>
                <a:ea typeface="HG丸ｺﾞｼｯｸM-PRO" panose="020F0600000000000000" pitchFamily="50" charset="-128"/>
              </a:rPr>
              <a:t>し</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戦略</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要求</a:t>
            </a:r>
            <a:r>
              <a:rPr lang="ja-JP" altLang="en-US" sz="1800" dirty="0" smtClean="0">
                <a:latin typeface="HG丸ｺﾞｼｯｸM-PRO" panose="020F0600000000000000" pitchFamily="50" charset="-128"/>
                <a:ea typeface="HG丸ｺﾞｼｯｸM-PRO" panose="020F0600000000000000" pitchFamily="50" charset="-128"/>
              </a:rPr>
              <a:t>モデル</a:t>
            </a:r>
            <a:r>
              <a:rPr lang="en-US" altLang="ja-JP" sz="1800" dirty="0" smtClean="0">
                <a:latin typeface="HG丸ｺﾞｼｯｸM-PRO" panose="020F0600000000000000" pitchFamily="50" charset="-128"/>
                <a:ea typeface="HG丸ｺﾞｼｯｸM-PRO" panose="020F0600000000000000" pitchFamily="50" charset="-128"/>
              </a:rPr>
              <a:t>,</a:t>
            </a:r>
            <a:r>
              <a:rPr lang="ja-JP" altLang="en-US" sz="1800" dirty="0" smtClean="0">
                <a:latin typeface="HG丸ｺﾞｼｯｸM-PRO" panose="020F0600000000000000" pitchFamily="50" charset="-128"/>
                <a:ea typeface="HG丸ｺﾞｼｯｸM-PRO" panose="020F0600000000000000" pitchFamily="50" charset="-128"/>
              </a:rPr>
              <a:t>分析</a:t>
            </a:r>
            <a:r>
              <a:rPr lang="ja-JP" altLang="en-US" sz="1800" dirty="0">
                <a:latin typeface="HG丸ｺﾞｼｯｸM-PRO" panose="020F0600000000000000" pitchFamily="50" charset="-128"/>
                <a:ea typeface="HG丸ｺﾞｼｯｸM-PRO" panose="020F0600000000000000" pitchFamily="50" charset="-128"/>
              </a:rPr>
              <a:t>モデル</a:t>
            </a:r>
            <a:r>
              <a:rPr lang="en-US" altLang="ja-JP" sz="1800" dirty="0">
                <a:latin typeface="HG丸ｺﾞｼｯｸM-PRO" panose="020F0600000000000000" pitchFamily="50" charset="-128"/>
                <a:ea typeface="HG丸ｺﾞｼｯｸM-PRO" panose="020F0600000000000000" pitchFamily="50" charset="-128"/>
              </a:rPr>
              <a:t>)</a:t>
            </a:r>
            <a:r>
              <a:rPr lang="ja-JP" altLang="en-US" sz="1800" dirty="0">
                <a:latin typeface="HG丸ｺﾞｼｯｸM-PRO" panose="020F0600000000000000" pitchFamily="50" charset="-128"/>
                <a:ea typeface="HG丸ｺﾞｼｯｸM-PRO" panose="020F0600000000000000" pitchFamily="50" charset="-128"/>
              </a:rPr>
              <a:t>にフィードバック</a:t>
            </a:r>
            <a:r>
              <a:rPr lang="ja-JP" altLang="en-US" sz="1800" dirty="0" smtClean="0">
                <a:latin typeface="HG丸ｺﾞｼｯｸM-PRO" panose="020F0600000000000000" pitchFamily="50" charset="-128"/>
                <a:ea typeface="HG丸ｺﾞｼｯｸM-PRO" panose="020F0600000000000000" pitchFamily="50" charset="-128"/>
              </a:rPr>
              <a:t>した</a:t>
            </a:r>
            <a:r>
              <a:rPr lang="en-US" altLang="ja-JP" sz="1800" dirty="0" smtClean="0">
                <a:latin typeface="HG丸ｺﾞｼｯｸM-PRO" panose="020F0600000000000000" pitchFamily="50" charset="-128"/>
                <a:ea typeface="HG丸ｺﾞｼｯｸM-PRO" panose="020F0600000000000000" pitchFamily="50" charset="-128"/>
              </a:rPr>
              <a:t>.</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pic>
        <p:nvPicPr>
          <p:cNvPr id="2" name="図 1"/>
          <p:cNvPicPr>
            <a:picLocks noChangeAspect="1"/>
          </p:cNvPicPr>
          <p:nvPr/>
        </p:nvPicPr>
        <p:blipFill>
          <a:blip r:embed="rId3"/>
          <a:stretch>
            <a:fillRect/>
          </a:stretch>
        </p:blipFill>
        <p:spPr>
          <a:xfrm>
            <a:off x="6406669" y="4871927"/>
            <a:ext cx="5885888" cy="4370000"/>
          </a:xfrm>
          <a:prstGeom prst="rect">
            <a:avLst/>
          </a:prstGeom>
        </p:spPr>
      </p:pic>
    </p:spTree>
    <p:extLst>
      <p:ext uri="{BB962C8B-B14F-4D97-AF65-F5344CB8AC3E}">
        <p14:creationId xmlns:p14="http://schemas.microsoft.com/office/powerpoint/2010/main" val="105098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a:blip r:embed="rId2"/>
          <a:stretch>
            <a:fillRect/>
          </a:stretch>
        </p:blipFill>
        <p:spPr>
          <a:xfrm>
            <a:off x="6626859" y="808543"/>
            <a:ext cx="5702851" cy="2005514"/>
          </a:xfrm>
          <a:prstGeom prst="rect">
            <a:avLst/>
          </a:prstGeom>
        </p:spPr>
      </p:pic>
      <p:pic>
        <p:nvPicPr>
          <p:cNvPr id="7" name="図 6"/>
          <p:cNvPicPr>
            <a:picLocks noChangeAspect="1"/>
          </p:cNvPicPr>
          <p:nvPr/>
        </p:nvPicPr>
        <p:blipFill>
          <a:blip r:embed="rId3"/>
          <a:stretch>
            <a:fillRect/>
          </a:stretch>
        </p:blipFill>
        <p:spPr>
          <a:xfrm>
            <a:off x="5776872" y="5467067"/>
            <a:ext cx="6944653" cy="2699516"/>
          </a:xfrm>
          <a:prstGeom prst="rect">
            <a:avLst/>
          </a:prstGeom>
        </p:spPr>
      </p:pic>
      <p:pic>
        <p:nvPicPr>
          <p:cNvPr id="17" name="図 16"/>
          <p:cNvPicPr>
            <a:picLocks noChangeAspect="1"/>
          </p:cNvPicPr>
          <p:nvPr/>
        </p:nvPicPr>
        <p:blipFill>
          <a:blip r:embed="rId4"/>
          <a:stretch>
            <a:fillRect/>
          </a:stretch>
        </p:blipFill>
        <p:spPr>
          <a:xfrm>
            <a:off x="5796023" y="3168230"/>
            <a:ext cx="3559439" cy="2090270"/>
          </a:xfrm>
          <a:prstGeom prst="rect">
            <a:avLst/>
          </a:prstGeom>
        </p:spPr>
      </p:pic>
      <p:pic>
        <p:nvPicPr>
          <p:cNvPr id="16" name="図 15"/>
          <p:cNvPicPr>
            <a:picLocks noChangeAspect="1"/>
          </p:cNvPicPr>
          <p:nvPr/>
        </p:nvPicPr>
        <p:blipFill>
          <a:blip r:embed="rId5"/>
          <a:stretch>
            <a:fillRect/>
          </a:stretch>
        </p:blipFill>
        <p:spPr>
          <a:xfrm>
            <a:off x="3235805" y="1979808"/>
            <a:ext cx="3124863" cy="925267"/>
          </a:xfrm>
          <a:prstGeom prst="rect">
            <a:avLst/>
          </a:prstGeom>
        </p:spPr>
      </p:pic>
      <p:sp>
        <p:nvSpPr>
          <p:cNvPr id="28" name="角丸四角形 27"/>
          <p:cNvSpPr/>
          <p:nvPr/>
        </p:nvSpPr>
        <p:spPr>
          <a:xfrm>
            <a:off x="6350642" y="598974"/>
            <a:ext cx="6314854" cy="2257410"/>
          </a:xfrm>
          <a:prstGeom prst="roundRect">
            <a:avLst>
              <a:gd name="adj" fmla="val 7734"/>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図 30"/>
          <p:cNvPicPr>
            <a:picLocks noChangeAspect="1"/>
          </p:cNvPicPr>
          <p:nvPr/>
        </p:nvPicPr>
        <p:blipFill>
          <a:blip r:embed="rId6"/>
          <a:stretch>
            <a:fillRect/>
          </a:stretch>
        </p:blipFill>
        <p:spPr>
          <a:xfrm>
            <a:off x="-7365" y="3524278"/>
            <a:ext cx="5688651" cy="1780378"/>
          </a:xfrm>
          <a:prstGeom prst="rect">
            <a:avLst/>
          </a:prstGeom>
        </p:spPr>
      </p:pic>
      <p:graphicFrame>
        <p:nvGraphicFramePr>
          <p:cNvPr id="33" name="図表 32"/>
          <p:cNvGraphicFramePr/>
          <p:nvPr>
            <p:extLst/>
          </p:nvPr>
        </p:nvGraphicFramePr>
        <p:xfrm>
          <a:off x="2593403" y="74332"/>
          <a:ext cx="2446321" cy="5310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4" name="グループ化 13"/>
          <p:cNvGrpSpPr/>
          <p:nvPr/>
        </p:nvGrpSpPr>
        <p:grpSpPr>
          <a:xfrm>
            <a:off x="1009789" y="-111980"/>
            <a:ext cx="1756350" cy="878278"/>
            <a:chOff x="1009789" y="-111980"/>
            <a:chExt cx="1756350" cy="878278"/>
          </a:xfrm>
        </p:grpSpPr>
        <p:sp>
          <p:nvSpPr>
            <p:cNvPr id="3" name="テキスト ボックス 2"/>
            <p:cNvSpPr txBox="1"/>
            <p:nvPr/>
          </p:nvSpPr>
          <p:spPr>
            <a:xfrm>
              <a:off x="1009789" y="58412"/>
              <a:ext cx="1370106" cy="707886"/>
            </a:xfrm>
            <a:prstGeom prst="rect">
              <a:avLst/>
            </a:prstGeom>
            <a:noFill/>
          </p:spPr>
          <p:txBody>
            <a:bodyPr wrap="square" rtlCol="0">
              <a:spAutoFit/>
            </a:bodyPr>
            <a:lstStyle/>
            <a:p>
              <a:r>
                <a:rPr lang="ja-JP" altLang="en-US" sz="4000" b="1"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rPr>
                <a:t>蝉丸</a:t>
              </a:r>
              <a:endParaRPr lang="ja-JP" altLang="en-US" sz="4000"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endParaRPr>
            </a:p>
          </p:txBody>
        </p:sp>
        <p:sp>
          <p:nvSpPr>
            <p:cNvPr id="4" name="テキスト ボックス 3"/>
            <p:cNvSpPr txBox="1"/>
            <p:nvPr/>
          </p:nvSpPr>
          <p:spPr>
            <a:xfrm>
              <a:off x="1472970" y="-111980"/>
              <a:ext cx="1293169" cy="523220"/>
            </a:xfrm>
            <a:prstGeom prst="rect">
              <a:avLst/>
            </a:prstGeom>
            <a:noFill/>
          </p:spPr>
          <p:txBody>
            <a:bodyPr wrap="square" rtlCol="0">
              <a:spAutoFit/>
            </a:bodyPr>
            <a:lstStyle/>
            <a:p>
              <a:r>
                <a:rPr lang="ja-JP" altLang="en-US" sz="2800" dirty="0">
                  <a:latin typeface="HGS行書体" panose="03000600000000000000" pitchFamily="66" charset="-128"/>
                  <a:ea typeface="HGS行書体" panose="03000600000000000000" pitchFamily="66" charset="-128"/>
                </a:rPr>
                <a:t>夢考房</a:t>
              </a:r>
            </a:p>
          </p:txBody>
        </p:sp>
      </p:grpSp>
      <p:sp>
        <p:nvSpPr>
          <p:cNvPr id="24" name="ホームベース 23"/>
          <p:cNvSpPr/>
          <p:nvPr/>
        </p:nvSpPr>
        <p:spPr>
          <a:xfrm>
            <a:off x="21656" y="3039731"/>
            <a:ext cx="1258191" cy="209463"/>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smtClean="0"/>
              <a:t>1.2</a:t>
            </a:r>
            <a:r>
              <a:rPr lang="ja-JP" altLang="en-US" sz="1050" dirty="0" smtClean="0"/>
              <a:t>ユースケース</a:t>
            </a:r>
            <a:endParaRPr lang="ja-JP" altLang="en-US" sz="1050" dirty="0"/>
          </a:p>
        </p:txBody>
      </p:sp>
      <p:sp>
        <p:nvSpPr>
          <p:cNvPr id="30" name="ホームベース 29"/>
          <p:cNvSpPr/>
          <p:nvPr/>
        </p:nvSpPr>
        <p:spPr>
          <a:xfrm>
            <a:off x="21656" y="680956"/>
            <a:ext cx="1134043" cy="188521"/>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1.1</a:t>
            </a:r>
            <a:r>
              <a:rPr lang="ja-JP" altLang="en-US" sz="1050" dirty="0"/>
              <a:t>開発の目標</a:t>
            </a:r>
          </a:p>
        </p:txBody>
      </p:sp>
      <p:sp>
        <p:nvSpPr>
          <p:cNvPr id="10" name="正方形/長方形 9"/>
          <p:cNvSpPr/>
          <p:nvPr/>
        </p:nvSpPr>
        <p:spPr>
          <a:xfrm>
            <a:off x="-76896" y="993639"/>
            <a:ext cx="3204677" cy="1923604"/>
          </a:xfrm>
          <a:prstGeom prst="rect">
            <a:avLst/>
          </a:prstGeom>
        </p:spPr>
        <p:txBody>
          <a:bodyPr wrap="square">
            <a:spAutoFit/>
          </a:bodyPr>
          <a:lstStyle/>
          <a:p>
            <a:r>
              <a:rPr lang="en-US" altLang="ja-JP" sz="900" b="1" dirty="0"/>
              <a:t>【</a:t>
            </a:r>
            <a:r>
              <a:rPr lang="ja-JP" altLang="en-US" sz="900" b="1" dirty="0"/>
              <a:t>目標の詳細</a:t>
            </a:r>
            <a:r>
              <a:rPr lang="en-US" altLang="ja-JP" sz="900" b="1" dirty="0" smtClean="0"/>
              <a:t>】</a:t>
            </a:r>
          </a:p>
          <a:p>
            <a:r>
              <a:rPr lang="ja-JP" altLang="en-US" sz="800" dirty="0" smtClean="0"/>
              <a:t>上記目標を達成するために</a:t>
            </a:r>
            <a:r>
              <a:rPr lang="en-US" altLang="ja-JP" sz="800" dirty="0" smtClean="0"/>
              <a:t>,</a:t>
            </a:r>
            <a:r>
              <a:rPr lang="ja-JP" altLang="en-US" sz="800" dirty="0" smtClean="0"/>
              <a:t>以下①～③を満たす必要がある</a:t>
            </a:r>
            <a:r>
              <a:rPr lang="en-US" altLang="ja-JP" sz="800" dirty="0" smtClean="0"/>
              <a:t>.</a:t>
            </a:r>
            <a:endParaRPr lang="en-US" altLang="ja-JP" sz="800" dirty="0"/>
          </a:p>
          <a:p>
            <a:r>
              <a:rPr lang="ja-JP" altLang="en-US" sz="900" b="1" dirty="0"/>
              <a:t>①</a:t>
            </a:r>
            <a:r>
              <a:rPr lang="ja-JP" altLang="en-US" sz="900" b="1" dirty="0" smtClean="0"/>
              <a:t>走行タイムの目標：</a:t>
            </a:r>
            <a:r>
              <a:rPr lang="en-US" altLang="ja-JP" sz="900" b="1" dirty="0" smtClean="0"/>
              <a:t>25</a:t>
            </a:r>
            <a:r>
              <a:rPr lang="ja-JP" altLang="en-US" sz="900" b="1" dirty="0" smtClean="0"/>
              <a:t>秒</a:t>
            </a:r>
            <a:endParaRPr lang="en-US" altLang="ja-JP" sz="900" b="1" dirty="0" smtClean="0"/>
          </a:p>
          <a:p>
            <a:r>
              <a:rPr lang="ja-JP" altLang="en-US" sz="900" dirty="0"/>
              <a:t>走行体の平均速度とスピード競技区間の距離より</a:t>
            </a:r>
            <a:r>
              <a:rPr lang="en-US" altLang="ja-JP" sz="900" dirty="0"/>
              <a:t>,</a:t>
            </a:r>
            <a:r>
              <a:rPr lang="ja-JP" altLang="en-US" sz="900" dirty="0"/>
              <a:t>目標タイムを</a:t>
            </a:r>
            <a:r>
              <a:rPr lang="ja-JP" altLang="en-US" sz="900" dirty="0" smtClean="0"/>
              <a:t>算出</a:t>
            </a:r>
            <a:r>
              <a:rPr lang="en-US" altLang="ja-JP" sz="900" dirty="0" smtClean="0"/>
              <a:t> </a:t>
            </a:r>
            <a:r>
              <a:rPr lang="ja-JP" altLang="en-US" sz="900" dirty="0"/>
              <a:t>した</a:t>
            </a:r>
          </a:p>
          <a:p>
            <a:r>
              <a:rPr lang="ja-JP" altLang="en-US" sz="900" dirty="0" smtClean="0"/>
              <a:t>走行経路</a:t>
            </a:r>
            <a:r>
              <a:rPr lang="en-US" altLang="ja-JP" sz="900" dirty="0" smtClean="0"/>
              <a:t>10.2m</a:t>
            </a:r>
            <a:r>
              <a:rPr lang="en-US" altLang="ja-JP" sz="900" dirty="0"/>
              <a:t>÷</a:t>
            </a:r>
            <a:r>
              <a:rPr lang="ja-JP" altLang="en-US" sz="900" dirty="0"/>
              <a:t>平均</a:t>
            </a:r>
            <a:r>
              <a:rPr lang="ja-JP" altLang="en-US" sz="900" dirty="0" smtClean="0"/>
              <a:t>速度</a:t>
            </a:r>
            <a:r>
              <a:rPr lang="en-US" altLang="ja-JP" sz="900" dirty="0" smtClean="0"/>
              <a:t>0.4m/s =25.5</a:t>
            </a:r>
            <a:r>
              <a:rPr lang="en-US" altLang="ja-JP" sz="900" dirty="0"/>
              <a:t>s</a:t>
            </a:r>
            <a:r>
              <a:rPr lang="ja-JP" altLang="en-US" sz="900" dirty="0" smtClean="0"/>
              <a:t>≒</a:t>
            </a:r>
            <a:r>
              <a:rPr lang="ja-JP" altLang="en-US" sz="900" b="1" dirty="0" smtClean="0"/>
              <a:t>目標</a:t>
            </a:r>
            <a:r>
              <a:rPr lang="ja-JP" altLang="en-US" sz="900" b="1" dirty="0"/>
              <a:t>走行タイム</a:t>
            </a:r>
            <a:r>
              <a:rPr lang="en-US" altLang="ja-JP" sz="900" b="1" dirty="0" smtClean="0"/>
              <a:t>25s</a:t>
            </a:r>
            <a:endParaRPr lang="en-US" altLang="ja-JP" sz="900" b="1" dirty="0" smtClean="0"/>
          </a:p>
          <a:p>
            <a:r>
              <a:rPr lang="ja-JP" altLang="en-US" sz="900" b="1" dirty="0" smtClean="0"/>
              <a:t>②ブロック並べゲームの目標ボーナスタイム合計：</a:t>
            </a:r>
            <a:r>
              <a:rPr lang="en-US" altLang="ja-JP" sz="900" b="1" dirty="0"/>
              <a:t>23</a:t>
            </a:r>
            <a:r>
              <a:rPr lang="ja-JP" altLang="en-US" sz="900" b="1" dirty="0" smtClean="0"/>
              <a:t>秒</a:t>
            </a:r>
            <a:endParaRPr lang="ja-JP" altLang="en-US" sz="900" b="1" dirty="0"/>
          </a:p>
          <a:p>
            <a:r>
              <a:rPr lang="ja-JP" altLang="en-US" sz="800" b="1" dirty="0" smtClean="0"/>
              <a:t>本チーム</a:t>
            </a:r>
            <a:r>
              <a:rPr lang="ja-JP" altLang="en-US" sz="800" b="1" dirty="0"/>
              <a:t>の</a:t>
            </a:r>
            <a:r>
              <a:rPr lang="ja-JP" altLang="en-US" sz="800" b="1" dirty="0" smtClean="0"/>
              <a:t>戦略は</a:t>
            </a:r>
            <a:r>
              <a:rPr lang="en-US" altLang="ja-JP" sz="800" b="1" dirty="0" smtClean="0"/>
              <a:t>,</a:t>
            </a:r>
            <a:r>
              <a:rPr lang="ja-JP" altLang="en-US" sz="800" b="1" dirty="0" smtClean="0"/>
              <a:t>「パワーブロックは移動させず</a:t>
            </a:r>
            <a:r>
              <a:rPr lang="en-US" altLang="ja-JP" sz="800" b="1" dirty="0" smtClean="0"/>
              <a:t>,</a:t>
            </a:r>
            <a:r>
              <a:rPr lang="ja-JP" altLang="en-US" sz="800" b="1" dirty="0" smtClean="0"/>
              <a:t>パワースポットに４つのカラーブロックをブロック有効移動する」</a:t>
            </a:r>
            <a:r>
              <a:rPr lang="en-US" altLang="ja-JP" sz="800" b="1" dirty="0" smtClean="0"/>
              <a:t>.(</a:t>
            </a:r>
            <a:r>
              <a:rPr lang="ja-JP" altLang="en-US" sz="800" b="1" dirty="0" smtClean="0"/>
              <a:t>指針</a:t>
            </a:r>
            <a:r>
              <a:rPr lang="en-US" altLang="ja-JP" sz="800" b="1" dirty="0" smtClean="0"/>
              <a:t>2.3</a:t>
            </a:r>
            <a:r>
              <a:rPr lang="ja-JP" altLang="en-US" sz="800" b="1" dirty="0" smtClean="0"/>
              <a:t>参照</a:t>
            </a:r>
            <a:r>
              <a:rPr lang="en-US" altLang="ja-JP" sz="800" b="1" dirty="0" smtClean="0"/>
              <a:t>)</a:t>
            </a:r>
          </a:p>
          <a:p>
            <a:r>
              <a:rPr lang="ja-JP" altLang="en-US" sz="800" b="1" dirty="0" smtClean="0"/>
              <a:t> </a:t>
            </a:r>
            <a:r>
              <a:rPr lang="en-US" altLang="ja-JP" sz="800" dirty="0" smtClean="0"/>
              <a:t>13</a:t>
            </a:r>
            <a:r>
              <a:rPr lang="ja-JP" altLang="en-US" sz="800" dirty="0"/>
              <a:t>秒</a:t>
            </a:r>
            <a:r>
              <a:rPr lang="en-US" altLang="ja-JP" sz="800" dirty="0"/>
              <a:t>(</a:t>
            </a:r>
            <a:r>
              <a:rPr lang="ja-JP" altLang="en-US" sz="800" dirty="0"/>
              <a:t>有効移動</a:t>
            </a:r>
            <a:r>
              <a:rPr lang="en-US" altLang="ja-JP" sz="800" dirty="0"/>
              <a:t>4</a:t>
            </a:r>
            <a:r>
              <a:rPr lang="ja-JP" altLang="en-US" sz="800" dirty="0"/>
              <a:t>つ</a:t>
            </a:r>
            <a:r>
              <a:rPr lang="en-US" altLang="ja-JP" sz="800" dirty="0"/>
              <a:t>) + 10</a:t>
            </a:r>
            <a:r>
              <a:rPr lang="ja-JP" altLang="en-US" sz="800" dirty="0"/>
              <a:t>秒</a:t>
            </a:r>
            <a:r>
              <a:rPr lang="en-US" altLang="ja-JP" sz="800" dirty="0"/>
              <a:t>(</a:t>
            </a:r>
            <a:r>
              <a:rPr lang="ja-JP" altLang="en-US" sz="800" dirty="0"/>
              <a:t>パワースポット設置</a:t>
            </a:r>
            <a:r>
              <a:rPr lang="en-US" altLang="ja-JP" sz="800" dirty="0"/>
              <a:t>5</a:t>
            </a:r>
            <a:r>
              <a:rPr lang="ja-JP" altLang="en-US" sz="800" dirty="0"/>
              <a:t>つ</a:t>
            </a:r>
            <a:r>
              <a:rPr lang="en-US" altLang="ja-JP" sz="800" dirty="0"/>
              <a:t>) </a:t>
            </a:r>
            <a:endParaRPr lang="en-US" altLang="ja-JP" sz="800" dirty="0" smtClean="0"/>
          </a:p>
          <a:p>
            <a:r>
              <a:rPr lang="en-US" altLang="ja-JP" sz="800" dirty="0" smtClean="0"/>
              <a:t>= </a:t>
            </a:r>
            <a:r>
              <a:rPr lang="en-US" altLang="ja-JP" sz="800" b="1" dirty="0" smtClean="0"/>
              <a:t>23</a:t>
            </a:r>
            <a:r>
              <a:rPr lang="ja-JP" altLang="en-US" sz="800" b="1" dirty="0" smtClean="0"/>
              <a:t>秒</a:t>
            </a:r>
            <a:r>
              <a:rPr lang="en-US" altLang="ja-JP" sz="800" b="1" dirty="0" smtClean="0"/>
              <a:t>(</a:t>
            </a:r>
            <a:r>
              <a:rPr lang="ja-JP" altLang="en-US" sz="800" b="1" dirty="0" smtClean="0"/>
              <a:t>ブロック並べゲームの目標ボーナスタイム</a:t>
            </a:r>
            <a:r>
              <a:rPr lang="en-US" altLang="ja-JP" sz="800" b="1" dirty="0" smtClean="0"/>
              <a:t>)</a:t>
            </a:r>
            <a:endParaRPr lang="en-US" altLang="ja-JP" sz="800" b="1" dirty="0"/>
          </a:p>
          <a:p>
            <a:r>
              <a:rPr lang="ja-JP" altLang="en-US" sz="800" dirty="0" smtClean="0"/>
              <a:t>ブロック</a:t>
            </a:r>
            <a:r>
              <a:rPr lang="ja-JP" altLang="en-US" sz="800" dirty="0"/>
              <a:t>の</a:t>
            </a:r>
            <a:r>
              <a:rPr lang="ja-JP" altLang="en-US" sz="800" dirty="0" smtClean="0"/>
              <a:t>設置全パターン</a:t>
            </a:r>
            <a:r>
              <a:rPr lang="ja-JP" altLang="en-US" sz="800" dirty="0" smtClean="0"/>
              <a:t>の内</a:t>
            </a:r>
            <a:r>
              <a:rPr lang="en-US" altLang="ja-JP" sz="800" dirty="0" smtClean="0"/>
              <a:t>,99.35%</a:t>
            </a:r>
            <a:r>
              <a:rPr lang="ja-JP" altLang="en-US" sz="800" dirty="0"/>
              <a:t>に</a:t>
            </a:r>
            <a:r>
              <a:rPr lang="ja-JP" altLang="en-US" sz="800" dirty="0" smtClean="0"/>
              <a:t>おいて</a:t>
            </a:r>
            <a:r>
              <a:rPr lang="en-US" altLang="ja-JP" sz="800" dirty="0" smtClean="0"/>
              <a:t>,</a:t>
            </a:r>
            <a:r>
              <a:rPr lang="ja-JP" altLang="en-US" sz="800" dirty="0" smtClean="0"/>
              <a:t>上記</a:t>
            </a:r>
            <a:r>
              <a:rPr lang="ja-JP" altLang="en-US" sz="800" dirty="0"/>
              <a:t>目標達成を保証</a:t>
            </a:r>
            <a:r>
              <a:rPr lang="ja-JP" altLang="en-US" sz="800" dirty="0" smtClean="0"/>
              <a:t>する</a:t>
            </a:r>
            <a:r>
              <a:rPr lang="en-US" altLang="ja-JP" sz="800" dirty="0" smtClean="0"/>
              <a:t>.(</a:t>
            </a:r>
            <a:r>
              <a:rPr lang="ja-JP" altLang="en-US" sz="800" dirty="0" smtClean="0"/>
              <a:t>残りの</a:t>
            </a:r>
            <a:r>
              <a:rPr lang="en-US" altLang="ja-JP" sz="800" dirty="0" smtClean="0"/>
              <a:t>0.65%</a:t>
            </a:r>
            <a:r>
              <a:rPr lang="ja-JP" altLang="en-US" sz="800" dirty="0" smtClean="0"/>
              <a:t>については指針</a:t>
            </a:r>
            <a:r>
              <a:rPr lang="en-US" altLang="ja-JP" sz="800" dirty="0" smtClean="0"/>
              <a:t>2.3</a:t>
            </a:r>
            <a:r>
              <a:rPr lang="ja-JP" altLang="en-US" sz="800" dirty="0" smtClean="0"/>
              <a:t>参照</a:t>
            </a:r>
            <a:r>
              <a:rPr lang="en-US" altLang="ja-JP" sz="800" dirty="0" smtClean="0"/>
              <a:t>)</a:t>
            </a:r>
            <a:endParaRPr lang="en-US" altLang="ja-JP" sz="800" b="1" dirty="0"/>
          </a:p>
          <a:p>
            <a:r>
              <a:rPr lang="ja-JP" altLang="en-US" sz="900" b="1" dirty="0" smtClean="0"/>
              <a:t>③直角</a:t>
            </a:r>
            <a:r>
              <a:rPr lang="ja-JP" altLang="en-US" sz="900" b="1" dirty="0"/>
              <a:t>駐車場</a:t>
            </a:r>
            <a:r>
              <a:rPr lang="ja-JP" altLang="en-US" sz="900" b="1" dirty="0" smtClean="0"/>
              <a:t>停止の目標：ボーナスタイム</a:t>
            </a:r>
            <a:r>
              <a:rPr lang="en-US" altLang="ja-JP" sz="900" b="1" dirty="0" smtClean="0"/>
              <a:t>5</a:t>
            </a:r>
            <a:r>
              <a:rPr lang="ja-JP" altLang="en-US" sz="900" b="1" dirty="0" smtClean="0"/>
              <a:t>秒</a:t>
            </a:r>
            <a:endParaRPr lang="en-US" altLang="ja-JP" sz="900" b="1" dirty="0"/>
          </a:p>
        </p:txBody>
      </p:sp>
      <p:sp>
        <p:nvSpPr>
          <p:cNvPr id="11" name="正方形/長方形 10"/>
          <p:cNvSpPr/>
          <p:nvPr/>
        </p:nvSpPr>
        <p:spPr>
          <a:xfrm>
            <a:off x="-93969" y="842093"/>
            <a:ext cx="3301338" cy="253916"/>
          </a:xfrm>
          <a:prstGeom prst="rect">
            <a:avLst/>
          </a:prstGeom>
        </p:spPr>
        <p:txBody>
          <a:bodyPr wrap="square">
            <a:spAutoFit/>
          </a:bodyPr>
          <a:lstStyle/>
          <a:p>
            <a:pPr algn="ctr"/>
            <a:r>
              <a:rPr lang="ja-JP" altLang="en-US" sz="1050" b="1" dirty="0"/>
              <a:t>目標：</a:t>
            </a:r>
            <a:r>
              <a:rPr lang="en-US" altLang="ja-JP" sz="1050" b="1" dirty="0"/>
              <a:t>R</a:t>
            </a:r>
            <a:r>
              <a:rPr lang="ja-JP" altLang="ja-JP" sz="1050" b="1" dirty="0"/>
              <a:t>コース</a:t>
            </a:r>
            <a:r>
              <a:rPr lang="ja-JP" altLang="en-US" sz="1050" b="1" dirty="0"/>
              <a:t>の</a:t>
            </a:r>
            <a:r>
              <a:rPr lang="ja-JP" altLang="ja-JP" sz="1050" b="1" dirty="0" smtClean="0"/>
              <a:t>リザルトタイム</a:t>
            </a:r>
            <a:r>
              <a:rPr lang="en-US" altLang="ja-JP" sz="1050" b="1" dirty="0" smtClean="0"/>
              <a:t>-</a:t>
            </a:r>
            <a:r>
              <a:rPr lang="en-US" altLang="ja-JP" sz="1050" b="1" dirty="0"/>
              <a:t>3</a:t>
            </a:r>
            <a:r>
              <a:rPr lang="ja-JP" altLang="ja-JP" sz="1050" b="1" dirty="0"/>
              <a:t>秒を獲得する</a:t>
            </a:r>
          </a:p>
        </p:txBody>
      </p:sp>
      <p:sp>
        <p:nvSpPr>
          <p:cNvPr id="27" name="正方形/長方形 26"/>
          <p:cNvSpPr/>
          <p:nvPr/>
        </p:nvSpPr>
        <p:spPr>
          <a:xfrm>
            <a:off x="-13493" y="3263613"/>
            <a:ext cx="5661336" cy="415498"/>
          </a:xfrm>
          <a:prstGeom prst="rect">
            <a:avLst/>
          </a:prstGeom>
        </p:spPr>
        <p:txBody>
          <a:bodyPr wrap="square">
            <a:spAutoFit/>
          </a:bodyPr>
          <a:lstStyle/>
          <a:p>
            <a:r>
              <a:rPr lang="ja-JP" altLang="en-US" sz="700" dirty="0" smtClean="0"/>
              <a:t>「</a:t>
            </a:r>
            <a:r>
              <a:rPr lang="en-US" altLang="ja-JP" sz="700" dirty="0" smtClean="0"/>
              <a:t>1.1</a:t>
            </a:r>
            <a:r>
              <a:rPr lang="ja-JP" altLang="en-US" sz="700" dirty="0" smtClean="0"/>
              <a:t>開発</a:t>
            </a:r>
            <a:r>
              <a:rPr lang="ja-JP" altLang="en-US" sz="700" dirty="0"/>
              <a:t>の目標」を実現するためにシステムが実現するユースケースを定義</a:t>
            </a:r>
            <a:r>
              <a:rPr lang="ja-JP" altLang="en-US" sz="700" dirty="0" smtClean="0"/>
              <a:t>した</a:t>
            </a:r>
            <a:r>
              <a:rPr lang="en-US" altLang="ja-JP" sz="700" dirty="0" smtClean="0"/>
              <a:t>.</a:t>
            </a:r>
            <a:r>
              <a:rPr lang="ja-JP" altLang="en-US" sz="700" dirty="0" smtClean="0"/>
              <a:t>走行</a:t>
            </a:r>
            <a:r>
              <a:rPr lang="ja-JP" altLang="en-US" sz="700" dirty="0"/>
              <a:t>システムが実現するユースケース図を図</a:t>
            </a:r>
            <a:r>
              <a:rPr lang="en-US" altLang="ja-JP" sz="700" dirty="0" smtClean="0"/>
              <a:t>1-1</a:t>
            </a:r>
            <a:r>
              <a:rPr lang="ja-JP" altLang="en-US" sz="700" dirty="0" smtClean="0"/>
              <a:t>に示す</a:t>
            </a:r>
            <a:r>
              <a:rPr lang="en-US" altLang="ja-JP" sz="700" dirty="0" smtClean="0"/>
              <a:t>.</a:t>
            </a:r>
            <a:r>
              <a:rPr lang="ja-JP" altLang="en-US" sz="700" dirty="0" smtClean="0"/>
              <a:t>ブロック情報算出システム</a:t>
            </a:r>
            <a:r>
              <a:rPr lang="ja-JP" altLang="en-US" sz="700" dirty="0"/>
              <a:t>が実現するユースケース図を図</a:t>
            </a:r>
            <a:r>
              <a:rPr lang="en-US" altLang="ja-JP" sz="700" dirty="0" smtClean="0"/>
              <a:t>1-2</a:t>
            </a:r>
            <a:r>
              <a:rPr lang="ja-JP" altLang="en-US" sz="700" dirty="0" smtClean="0"/>
              <a:t>に示す</a:t>
            </a:r>
            <a:r>
              <a:rPr lang="en-US" altLang="ja-JP" sz="700" dirty="0" smtClean="0"/>
              <a:t>.</a:t>
            </a:r>
            <a:r>
              <a:rPr lang="ja-JP" altLang="en-US" sz="700" dirty="0" smtClean="0"/>
              <a:t>「</a:t>
            </a:r>
            <a:r>
              <a:rPr lang="ja-JP" altLang="en-US" sz="700" dirty="0"/>
              <a:t>ブロック並べを攻略する」のユースケース記述を表</a:t>
            </a:r>
            <a:r>
              <a:rPr lang="en-US" altLang="ja-JP" sz="700" dirty="0" smtClean="0"/>
              <a:t>1-1</a:t>
            </a:r>
            <a:r>
              <a:rPr lang="ja-JP" altLang="en-US" sz="700" dirty="0" smtClean="0"/>
              <a:t>に示す</a:t>
            </a:r>
            <a:r>
              <a:rPr lang="en-US" altLang="ja-JP" sz="700" dirty="0" smtClean="0"/>
              <a:t>.</a:t>
            </a:r>
            <a:r>
              <a:rPr lang="ja-JP" altLang="en-US" sz="700" dirty="0" smtClean="0"/>
              <a:t>「</a:t>
            </a:r>
            <a:r>
              <a:rPr lang="ja-JP" altLang="en-US" sz="700" dirty="0"/>
              <a:t>ブロック情報</a:t>
            </a:r>
            <a:r>
              <a:rPr lang="ja-JP" altLang="en-US" sz="700" dirty="0" smtClean="0"/>
              <a:t>を</a:t>
            </a:r>
            <a:r>
              <a:rPr lang="ja-JP" altLang="en-US" sz="700" dirty="0"/>
              <a:t>算出</a:t>
            </a:r>
            <a:r>
              <a:rPr lang="ja-JP" altLang="en-US" sz="700" dirty="0" smtClean="0"/>
              <a:t>する</a:t>
            </a:r>
            <a:r>
              <a:rPr lang="ja-JP" altLang="en-US" sz="700" dirty="0"/>
              <a:t>」のユースケース記述を表</a:t>
            </a:r>
            <a:r>
              <a:rPr lang="en-US" altLang="ja-JP" sz="700" dirty="0" smtClean="0"/>
              <a:t>1-2</a:t>
            </a:r>
            <a:r>
              <a:rPr lang="ja-JP" altLang="en-US" sz="700" dirty="0" smtClean="0"/>
              <a:t>に示す</a:t>
            </a:r>
            <a:r>
              <a:rPr lang="en-US" altLang="ja-JP" sz="700" dirty="0" smtClean="0"/>
              <a:t>.</a:t>
            </a:r>
            <a:endParaRPr lang="ja-JP" altLang="en-US" sz="700" dirty="0"/>
          </a:p>
        </p:txBody>
      </p:sp>
      <p:sp>
        <p:nvSpPr>
          <p:cNvPr id="32" name="正方形/長方形 31"/>
          <p:cNvSpPr/>
          <p:nvPr/>
        </p:nvSpPr>
        <p:spPr>
          <a:xfrm>
            <a:off x="577128" y="5376663"/>
            <a:ext cx="2529907" cy="200055"/>
          </a:xfrm>
          <a:prstGeom prst="rect">
            <a:avLst/>
          </a:prstGeom>
        </p:spPr>
        <p:txBody>
          <a:bodyPr wrap="square">
            <a:spAutoFit/>
          </a:bodyPr>
          <a:lstStyle/>
          <a:p>
            <a:r>
              <a:rPr lang="ja-JP" altLang="en-US" sz="700" dirty="0"/>
              <a:t>表</a:t>
            </a:r>
            <a:r>
              <a:rPr lang="en-US" altLang="ja-JP" sz="700" dirty="0" smtClean="0"/>
              <a:t>1-1</a:t>
            </a:r>
            <a:r>
              <a:rPr lang="ja-JP" altLang="en-US" sz="700" dirty="0"/>
              <a:t>　ブロック並べを攻略する</a:t>
            </a:r>
            <a:r>
              <a:rPr lang="en-US" altLang="ja-JP" sz="700" dirty="0"/>
              <a:t>(</a:t>
            </a:r>
            <a:r>
              <a:rPr lang="ja-JP" altLang="en-US" sz="700" dirty="0"/>
              <a:t>ユースケース記述</a:t>
            </a:r>
            <a:r>
              <a:rPr lang="en-US" altLang="ja-JP" sz="700" dirty="0"/>
              <a:t>)</a:t>
            </a:r>
            <a:endParaRPr lang="ja-JP" altLang="en-US" sz="700" dirty="0"/>
          </a:p>
        </p:txBody>
      </p:sp>
      <p:cxnSp>
        <p:nvCxnSpPr>
          <p:cNvPr id="47" name="直線コネクタ 46"/>
          <p:cNvCxnSpPr/>
          <p:nvPr/>
        </p:nvCxnSpPr>
        <p:spPr>
          <a:xfrm>
            <a:off x="-13493" y="659302"/>
            <a:ext cx="6305457" cy="0"/>
          </a:xfrm>
          <a:prstGeom prst="line">
            <a:avLst/>
          </a:prstGeom>
        </p:spPr>
        <p:style>
          <a:lnRef idx="3">
            <a:schemeClr val="dk1"/>
          </a:lnRef>
          <a:fillRef idx="0">
            <a:schemeClr val="dk1"/>
          </a:fillRef>
          <a:effectRef idx="2">
            <a:schemeClr val="dk1"/>
          </a:effectRef>
          <a:fontRef idx="minor">
            <a:schemeClr val="tx1"/>
          </a:fontRef>
        </p:style>
      </p:cxnSp>
      <p:sp>
        <p:nvSpPr>
          <p:cNvPr id="42" name="ホームベース 41"/>
          <p:cNvSpPr/>
          <p:nvPr/>
        </p:nvSpPr>
        <p:spPr>
          <a:xfrm>
            <a:off x="6349913" y="30239"/>
            <a:ext cx="1231925" cy="222861"/>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11254" tIns="55629" rIns="111254" bIns="55629" rtlCol="0" anchor="ctr"/>
          <a:lstStyle/>
          <a:p>
            <a:r>
              <a:rPr lang="en-US" altLang="ja-JP" sz="1050" dirty="0" smtClean="0"/>
              <a:t>1.4</a:t>
            </a:r>
            <a:r>
              <a:rPr lang="ja-JP" altLang="en-US" sz="1050" dirty="0"/>
              <a:t>　</a:t>
            </a:r>
            <a:r>
              <a:rPr lang="ja-JP" altLang="en-US" sz="1050" dirty="0" smtClean="0"/>
              <a:t>要求分析</a:t>
            </a:r>
            <a:endParaRPr lang="en-US" altLang="ja-JP" sz="1050" dirty="0" smtClean="0"/>
          </a:p>
        </p:txBody>
      </p:sp>
      <p:sp>
        <p:nvSpPr>
          <p:cNvPr id="44" name="正方形/長方形 43"/>
          <p:cNvSpPr/>
          <p:nvPr/>
        </p:nvSpPr>
        <p:spPr>
          <a:xfrm>
            <a:off x="6261487" y="240409"/>
            <a:ext cx="6556402" cy="358566"/>
          </a:xfrm>
          <a:prstGeom prst="rect">
            <a:avLst/>
          </a:prstGeom>
        </p:spPr>
        <p:txBody>
          <a:bodyPr wrap="square" lIns="111254" tIns="55629" rIns="111254" bIns="55629">
            <a:spAutoFit/>
          </a:bodyPr>
          <a:lstStyle/>
          <a:p>
            <a:r>
              <a:rPr lang="en-US" altLang="ja-JP" sz="800" dirty="0" smtClean="0"/>
              <a:t>1.1</a:t>
            </a:r>
            <a:r>
              <a:rPr lang="ja-JP" altLang="en-US" sz="800" dirty="0" smtClean="0"/>
              <a:t>開発の目標と</a:t>
            </a:r>
            <a:r>
              <a:rPr lang="en-US" altLang="ja-JP" sz="800" dirty="0" smtClean="0"/>
              <a:t>1.3</a:t>
            </a:r>
            <a:r>
              <a:rPr lang="ja-JP" altLang="en-US" sz="800" dirty="0" smtClean="0"/>
              <a:t>ユースケースより</a:t>
            </a:r>
            <a:r>
              <a:rPr lang="en-US" altLang="ja-JP" sz="800" dirty="0" smtClean="0"/>
              <a:t>,</a:t>
            </a:r>
            <a:r>
              <a:rPr lang="ja-JP" altLang="en-US" sz="800" dirty="0" smtClean="0"/>
              <a:t>目標</a:t>
            </a:r>
            <a:r>
              <a:rPr lang="en-US" altLang="ja-JP" sz="800" dirty="0" smtClean="0"/>
              <a:t>,</a:t>
            </a:r>
            <a:r>
              <a:rPr lang="ja-JP" altLang="en-US" sz="800" dirty="0" smtClean="0"/>
              <a:t>ユースケース</a:t>
            </a:r>
            <a:r>
              <a:rPr lang="en-US" altLang="ja-JP" sz="800" dirty="0" smtClean="0"/>
              <a:t>,</a:t>
            </a:r>
            <a:r>
              <a:rPr lang="ja-JP" altLang="en-US" sz="800" dirty="0" smtClean="0"/>
              <a:t>制約から</a:t>
            </a:r>
            <a:r>
              <a:rPr lang="ja-JP" altLang="en-US" sz="800" dirty="0"/>
              <a:t>機能</a:t>
            </a:r>
            <a:r>
              <a:rPr lang="ja-JP" altLang="en-US" sz="800" dirty="0" smtClean="0"/>
              <a:t>要求</a:t>
            </a:r>
            <a:r>
              <a:rPr lang="en-US" altLang="ja-JP" sz="800" dirty="0" smtClean="0"/>
              <a:t>,</a:t>
            </a:r>
            <a:r>
              <a:rPr lang="ja-JP" altLang="en-US" sz="800" dirty="0" smtClean="0"/>
              <a:t>非機能</a:t>
            </a:r>
            <a:r>
              <a:rPr lang="ja-JP" altLang="en-US" sz="800" dirty="0"/>
              <a:t>要求を導出</a:t>
            </a:r>
            <a:r>
              <a:rPr lang="ja-JP" altLang="en-US" sz="800" dirty="0" smtClean="0"/>
              <a:t>し</a:t>
            </a:r>
            <a:r>
              <a:rPr lang="en-US" altLang="ja-JP" sz="800" dirty="0" smtClean="0"/>
              <a:t>,</a:t>
            </a:r>
            <a:r>
              <a:rPr lang="ja-JP" altLang="en-US" sz="800" dirty="0" smtClean="0"/>
              <a:t> ブロック情報算出システムの要求図</a:t>
            </a:r>
            <a:r>
              <a:rPr lang="en-US" altLang="ja-JP" sz="800" dirty="0" smtClean="0"/>
              <a:t>(</a:t>
            </a:r>
            <a:r>
              <a:rPr lang="ja-JP" altLang="en-US" sz="800" dirty="0" smtClean="0"/>
              <a:t>図</a:t>
            </a:r>
            <a:r>
              <a:rPr lang="en-US" altLang="ja-JP" sz="800" dirty="0" smtClean="0"/>
              <a:t>1-5)</a:t>
            </a:r>
            <a:r>
              <a:rPr lang="ja-JP" altLang="en-US" sz="800" dirty="0"/>
              <a:t>と走行システムの要求図</a:t>
            </a:r>
            <a:r>
              <a:rPr lang="en-US" altLang="ja-JP" sz="800" dirty="0"/>
              <a:t>(</a:t>
            </a:r>
            <a:r>
              <a:rPr lang="ja-JP" altLang="en-US" sz="800" dirty="0"/>
              <a:t>図</a:t>
            </a:r>
            <a:r>
              <a:rPr lang="en-US" altLang="ja-JP" sz="800" dirty="0" smtClean="0"/>
              <a:t>1-6</a:t>
            </a:r>
            <a:r>
              <a:rPr lang="ja-JP" altLang="en-US" sz="800" dirty="0" smtClean="0"/>
              <a:t>～図</a:t>
            </a:r>
            <a:r>
              <a:rPr lang="en-US" altLang="ja-JP" sz="800" dirty="0" smtClean="0"/>
              <a:t>1-8)</a:t>
            </a:r>
            <a:r>
              <a:rPr lang="ja-JP" altLang="en-US" sz="800" dirty="0" smtClean="0"/>
              <a:t>にまとめた</a:t>
            </a:r>
            <a:r>
              <a:rPr lang="en-US" altLang="ja-JP" sz="800" dirty="0" smtClean="0"/>
              <a:t>.</a:t>
            </a:r>
            <a:endParaRPr lang="ja-JP" altLang="en-US" sz="800" dirty="0"/>
          </a:p>
        </p:txBody>
      </p:sp>
      <p:sp>
        <p:nvSpPr>
          <p:cNvPr id="48" name="ホームベース 47"/>
          <p:cNvSpPr/>
          <p:nvPr/>
        </p:nvSpPr>
        <p:spPr>
          <a:xfrm>
            <a:off x="5442" y="8018605"/>
            <a:ext cx="1282790" cy="238379"/>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11254" tIns="55629" rIns="111254" bIns="55629" rtlCol="0" anchor="ctr"/>
          <a:lstStyle/>
          <a:p>
            <a:r>
              <a:rPr lang="en-US" altLang="ja-JP" sz="1050" dirty="0" smtClean="0"/>
              <a:t>1.3</a:t>
            </a:r>
            <a:r>
              <a:rPr lang="ja-JP" altLang="en-US" sz="1050" dirty="0" smtClean="0"/>
              <a:t>システム</a:t>
            </a:r>
            <a:r>
              <a:rPr lang="ja-JP" altLang="en-US" sz="1050" dirty="0"/>
              <a:t>配置</a:t>
            </a:r>
          </a:p>
        </p:txBody>
      </p:sp>
      <p:graphicFrame>
        <p:nvGraphicFramePr>
          <p:cNvPr id="51" name="表 50"/>
          <p:cNvGraphicFramePr>
            <a:graphicFrameLocks noGrp="1"/>
          </p:cNvGraphicFramePr>
          <p:nvPr>
            <p:extLst>
              <p:ext uri="{D42A27DB-BD31-4B8C-83A1-F6EECF244321}">
                <p14:modId xmlns:p14="http://schemas.microsoft.com/office/powerpoint/2010/main" val="1778013964"/>
              </p:ext>
            </p:extLst>
          </p:nvPr>
        </p:nvGraphicFramePr>
        <p:xfrm>
          <a:off x="21656" y="8498144"/>
          <a:ext cx="2554387" cy="910968"/>
        </p:xfrm>
        <a:graphic>
          <a:graphicData uri="http://schemas.openxmlformats.org/drawingml/2006/table">
            <a:tbl>
              <a:tblPr firstRow="1" bandRow="1">
                <a:tableStyleId>{5C22544A-7EE6-4342-B048-85BDC9FD1C3A}</a:tableStyleId>
              </a:tblPr>
              <a:tblGrid>
                <a:gridCol w="1563064">
                  <a:extLst>
                    <a:ext uri="{9D8B030D-6E8A-4147-A177-3AD203B41FA5}">
                      <a16:colId xmlns:a16="http://schemas.microsoft.com/office/drawing/2014/main" val="20000"/>
                    </a:ext>
                  </a:extLst>
                </a:gridCol>
                <a:gridCol w="991323">
                  <a:extLst>
                    <a:ext uri="{9D8B030D-6E8A-4147-A177-3AD203B41FA5}">
                      <a16:colId xmlns:a16="http://schemas.microsoft.com/office/drawing/2014/main" val="20001"/>
                    </a:ext>
                  </a:extLst>
                </a:gridCol>
              </a:tblGrid>
              <a:tr h="172784">
                <a:tc>
                  <a:txBody>
                    <a:bodyPr/>
                    <a:lstStyle/>
                    <a:p>
                      <a:pPr algn="l"/>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ブロック情報算出システム</a:t>
                      </a:r>
                      <a:endPar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endParaRPr>
                    </a:p>
                    <a:p>
                      <a:pPr algn="l"/>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(PC)</a:t>
                      </a:r>
                      <a:endParaRPr kumimoji="1" lang="ja-JP" altLang="en-US" sz="700" b="0" dirty="0">
                        <a:solidFill>
                          <a:schemeClr val="tx1"/>
                        </a:solidFill>
                        <a:latin typeface="ＭＳ Ｐゴシック" panose="020B0600070205080204" pitchFamily="50" charset="-128"/>
                        <a:ea typeface="ＭＳ Ｐゴシック" panose="020B0600070205080204" pitchFamily="50" charset="-128"/>
                      </a:endParaRPr>
                    </a:p>
                  </a:txBody>
                  <a:tcPr marL="82100" marR="82100" marT="41052" marB="410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700" b="0" dirty="0" err="1" smtClean="0">
                          <a:solidFill>
                            <a:schemeClr val="tx1"/>
                          </a:solidFill>
                          <a:latin typeface="ＭＳ Ｐゴシック" panose="020B0600070205080204" pitchFamily="50" charset="-128"/>
                          <a:ea typeface="ＭＳ Ｐゴシック" panose="020B0600070205080204" pitchFamily="50" charset="-128"/>
                        </a:rPr>
                        <a:t>HackEV</a:t>
                      </a:r>
                      <a:endPar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endParaRPr>
                    </a:p>
                    <a:p>
                      <a:pPr algn="l"/>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走行システム</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endParaRPr kumimoji="1" lang="ja-JP" altLang="en-US" sz="700" b="0" dirty="0">
                        <a:solidFill>
                          <a:schemeClr val="tx1"/>
                        </a:solidFill>
                        <a:latin typeface="ＭＳ Ｐゴシック" panose="020B0600070205080204" pitchFamily="50" charset="-128"/>
                        <a:ea typeface="ＭＳ Ｐゴシック" panose="020B0600070205080204" pitchFamily="50" charset="-128"/>
                      </a:endParaRPr>
                    </a:p>
                  </a:txBody>
                  <a:tcPr marL="82100" marR="82100" marT="41052" marB="410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27819">
                <a:tc>
                  <a:txBody>
                    <a:bodyPr/>
                    <a:lstStyle/>
                    <a:p>
                      <a:pPr algn="l"/>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ブロック情報</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下記</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700" b="0" dirty="0" err="1" smtClean="0">
                          <a:solidFill>
                            <a:schemeClr val="tx1"/>
                          </a:solidFill>
                          <a:latin typeface="ＭＳ Ｐゴシック" panose="020B0600070205080204" pitchFamily="50" charset="-128"/>
                          <a:ea typeface="ＭＳ Ｐゴシック" panose="020B0600070205080204" pitchFamily="50" charset="-128"/>
                        </a:rPr>
                        <a:t>を算</a:t>
                      </a: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出</a:t>
                      </a:r>
                      <a:endPar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endParaRPr>
                    </a:p>
                    <a:p>
                      <a:pPr algn="l"/>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・ブロック</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パワーブロック</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カラーブロック各色</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初期位置算出</a:t>
                      </a:r>
                    </a:p>
                    <a:p>
                      <a:pPr algn="l"/>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・カラーブロック運搬情報を決定</a:t>
                      </a:r>
                    </a:p>
                    <a:p>
                      <a:pPr algn="l"/>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ブロック運搬先</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ブロック運搬順序</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p>
                  </a:txBody>
                  <a:tcPr marL="82100" marR="82100" marT="41052" marB="410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・経路情報の算出</a:t>
                      </a:r>
                    </a:p>
                    <a:p>
                      <a:pPr algn="l"/>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・走行体制御</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移動</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b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br>
                      <a:r>
                        <a:rPr kumimoji="1" lang="ja-JP" altLang="en-US" sz="700" b="0" dirty="0" smtClean="0">
                          <a:solidFill>
                            <a:schemeClr val="tx1"/>
                          </a:solidFill>
                          <a:latin typeface="ＭＳ Ｐゴシック" panose="020B0600070205080204" pitchFamily="50" charset="-128"/>
                          <a:ea typeface="ＭＳ Ｐゴシック" panose="020B0600070205080204" pitchFamily="50" charset="-128"/>
                        </a:rPr>
                        <a:t>ブロック操作など</a:t>
                      </a:r>
                      <a:r>
                        <a:rPr kumimoji="1" lang="en-US" altLang="ja-JP" sz="700" b="0" dirty="0" smtClean="0">
                          <a:solidFill>
                            <a:schemeClr val="tx1"/>
                          </a:solidFill>
                          <a:latin typeface="ＭＳ Ｐゴシック" panose="020B0600070205080204" pitchFamily="50" charset="-128"/>
                          <a:ea typeface="ＭＳ Ｐゴシック" panose="020B0600070205080204" pitchFamily="50" charset="-128"/>
                        </a:rPr>
                        <a:t>)</a:t>
                      </a:r>
                      <a:endParaRPr kumimoji="1" lang="ja-JP" altLang="en-US" sz="700" b="0" dirty="0">
                        <a:solidFill>
                          <a:schemeClr val="tx1"/>
                        </a:solidFill>
                        <a:latin typeface="ＭＳ Ｐゴシック" panose="020B0600070205080204" pitchFamily="50" charset="-128"/>
                        <a:ea typeface="ＭＳ Ｐゴシック" panose="020B0600070205080204" pitchFamily="50" charset="-128"/>
                      </a:endParaRPr>
                    </a:p>
                  </a:txBody>
                  <a:tcPr marL="82100" marR="82100" marT="41052" marB="410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2" name="テキスト ボックス 51"/>
          <p:cNvSpPr txBox="1"/>
          <p:nvPr/>
        </p:nvSpPr>
        <p:spPr>
          <a:xfrm>
            <a:off x="3227353" y="9405070"/>
            <a:ext cx="1877303" cy="220066"/>
          </a:xfrm>
          <a:prstGeom prst="rect">
            <a:avLst/>
          </a:prstGeom>
          <a:noFill/>
        </p:spPr>
        <p:txBody>
          <a:bodyPr wrap="square" lIns="111254" tIns="55629" rIns="111254" bIns="55629" rtlCol="0">
            <a:spAutoFit/>
          </a:bodyPr>
          <a:lstStyle/>
          <a:p>
            <a:r>
              <a:rPr lang="ja-JP" altLang="en-US" sz="700" dirty="0"/>
              <a:t>図</a:t>
            </a:r>
            <a:r>
              <a:rPr lang="en-US" altLang="ja-JP" sz="700" dirty="0" smtClean="0"/>
              <a:t>1-3</a:t>
            </a:r>
            <a:r>
              <a:rPr lang="ja-JP" altLang="en-US" sz="700" dirty="0"/>
              <a:t>　システムの配置</a:t>
            </a:r>
          </a:p>
        </p:txBody>
      </p:sp>
      <p:sp>
        <p:nvSpPr>
          <p:cNvPr id="53" name="テキスト ボックス 52"/>
          <p:cNvSpPr txBox="1"/>
          <p:nvPr/>
        </p:nvSpPr>
        <p:spPr>
          <a:xfrm>
            <a:off x="616508" y="8256984"/>
            <a:ext cx="1597534" cy="220066"/>
          </a:xfrm>
          <a:prstGeom prst="rect">
            <a:avLst/>
          </a:prstGeom>
          <a:noFill/>
        </p:spPr>
        <p:txBody>
          <a:bodyPr wrap="square" lIns="111254" tIns="55629" rIns="111254" bIns="55629" rtlCol="0">
            <a:spAutoFit/>
          </a:bodyPr>
          <a:lstStyle/>
          <a:p>
            <a:r>
              <a:rPr lang="ja-JP" altLang="en-US" sz="700" dirty="0"/>
              <a:t>表</a:t>
            </a:r>
            <a:r>
              <a:rPr lang="en-US" altLang="ja-JP" sz="700" dirty="0" smtClean="0"/>
              <a:t>1-3</a:t>
            </a:r>
            <a:r>
              <a:rPr lang="ja-JP" altLang="en-US" sz="700" dirty="0"/>
              <a:t>　</a:t>
            </a:r>
            <a:r>
              <a:rPr lang="ja-JP" altLang="en-US" sz="700" dirty="0" smtClean="0"/>
              <a:t>システム毎の</a:t>
            </a:r>
            <a:r>
              <a:rPr lang="ja-JP" altLang="en-US" sz="700" dirty="0"/>
              <a:t>役割分担</a:t>
            </a:r>
          </a:p>
        </p:txBody>
      </p:sp>
      <p:sp>
        <p:nvSpPr>
          <p:cNvPr id="54" name="正方形/長方形 53"/>
          <p:cNvSpPr/>
          <p:nvPr/>
        </p:nvSpPr>
        <p:spPr>
          <a:xfrm>
            <a:off x="1216224" y="7929196"/>
            <a:ext cx="5681085" cy="327788"/>
          </a:xfrm>
          <a:prstGeom prst="rect">
            <a:avLst/>
          </a:prstGeom>
        </p:spPr>
        <p:txBody>
          <a:bodyPr wrap="square" lIns="111254" tIns="55629" rIns="111254" bIns="55629">
            <a:spAutoFit/>
          </a:bodyPr>
          <a:lstStyle/>
          <a:p>
            <a:r>
              <a:rPr lang="ja-JP" altLang="en-US" sz="700" dirty="0"/>
              <a:t>システムの配置を図</a:t>
            </a:r>
            <a:r>
              <a:rPr lang="en-US" altLang="ja-JP" sz="700" dirty="0" smtClean="0"/>
              <a:t>1-3</a:t>
            </a:r>
            <a:r>
              <a:rPr lang="ja-JP" altLang="en-US" sz="700" dirty="0" smtClean="0"/>
              <a:t>に示す</a:t>
            </a:r>
            <a:r>
              <a:rPr lang="en-US" altLang="ja-JP" sz="700" dirty="0" smtClean="0"/>
              <a:t>.</a:t>
            </a:r>
            <a:r>
              <a:rPr lang="ja-JP" altLang="en-US" sz="700" dirty="0" smtClean="0"/>
              <a:t>「ブロック情報算出システム</a:t>
            </a:r>
            <a:r>
              <a:rPr lang="ja-JP" altLang="en-US" sz="700" dirty="0"/>
              <a:t>」と「走行システム」の２つのシステムにて構成</a:t>
            </a:r>
            <a:r>
              <a:rPr lang="ja-JP" altLang="en-US" sz="700" dirty="0" smtClean="0"/>
              <a:t>される</a:t>
            </a:r>
            <a:r>
              <a:rPr lang="en-US" altLang="ja-JP" sz="700" dirty="0" smtClean="0"/>
              <a:t>.</a:t>
            </a:r>
            <a:endParaRPr lang="en-US" altLang="ja-JP" sz="700" dirty="0"/>
          </a:p>
          <a:p>
            <a:r>
              <a:rPr lang="en-US" altLang="ja-JP" sz="700" dirty="0" err="1" smtClean="0"/>
              <a:t>HackEV</a:t>
            </a:r>
            <a:r>
              <a:rPr lang="en-US" altLang="ja-JP" sz="700" dirty="0" smtClean="0"/>
              <a:t>(</a:t>
            </a:r>
            <a:r>
              <a:rPr lang="ja-JP" altLang="en-US" sz="700" dirty="0" smtClean="0"/>
              <a:t>走行体</a:t>
            </a:r>
            <a:r>
              <a:rPr lang="en-US" altLang="ja-JP" sz="700" dirty="0" smtClean="0"/>
              <a:t>)</a:t>
            </a:r>
            <a:r>
              <a:rPr lang="ja-JP" altLang="en-US" sz="700" dirty="0" smtClean="0"/>
              <a:t>のみ</a:t>
            </a:r>
            <a:r>
              <a:rPr lang="ja-JP" altLang="en-US" sz="700" dirty="0"/>
              <a:t>にて全処理を実行する</a:t>
            </a:r>
            <a:r>
              <a:rPr lang="ja-JP" altLang="en-US" sz="700" dirty="0" smtClean="0"/>
              <a:t>と</a:t>
            </a:r>
            <a:r>
              <a:rPr lang="en-US" altLang="ja-JP" sz="700" dirty="0" smtClean="0"/>
              <a:t>,</a:t>
            </a:r>
            <a:r>
              <a:rPr lang="ja-JP" altLang="en-US" sz="700" dirty="0" smtClean="0"/>
              <a:t>走行体に負荷が掛かるため</a:t>
            </a:r>
            <a:r>
              <a:rPr lang="en-US" altLang="ja-JP" sz="700" dirty="0" smtClean="0"/>
              <a:t>,</a:t>
            </a:r>
            <a:r>
              <a:rPr lang="ja-JP" altLang="en-US" sz="700" dirty="0" smtClean="0"/>
              <a:t>表</a:t>
            </a:r>
            <a:r>
              <a:rPr lang="en-US" altLang="ja-JP" sz="700" dirty="0" smtClean="0"/>
              <a:t>1-3</a:t>
            </a:r>
            <a:r>
              <a:rPr lang="ja-JP" altLang="en-US" sz="700" dirty="0" smtClean="0"/>
              <a:t>に</a:t>
            </a:r>
            <a:r>
              <a:rPr lang="ja-JP" altLang="en-US" sz="700" dirty="0"/>
              <a:t>示す内容</a:t>
            </a:r>
            <a:r>
              <a:rPr lang="ja-JP" altLang="en-US" sz="700" dirty="0" smtClean="0"/>
              <a:t>にて</a:t>
            </a:r>
            <a:r>
              <a:rPr lang="en-US" altLang="ja-JP" sz="700" dirty="0" smtClean="0"/>
              <a:t>,</a:t>
            </a:r>
            <a:r>
              <a:rPr lang="ja-JP" altLang="en-US" sz="700" dirty="0" smtClean="0"/>
              <a:t>処理</a:t>
            </a:r>
            <a:r>
              <a:rPr lang="ja-JP" altLang="en-US" sz="700" dirty="0"/>
              <a:t>を分割</a:t>
            </a:r>
            <a:r>
              <a:rPr lang="ja-JP" altLang="en-US" sz="700" dirty="0" smtClean="0"/>
              <a:t>した</a:t>
            </a:r>
            <a:r>
              <a:rPr lang="en-US" altLang="ja-JP" sz="700" dirty="0" smtClean="0"/>
              <a:t>.</a:t>
            </a:r>
            <a:endParaRPr lang="en-US" altLang="ja-JP" sz="700" dirty="0"/>
          </a:p>
        </p:txBody>
      </p:sp>
      <p:pic>
        <p:nvPicPr>
          <p:cNvPr id="23" name="図 2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563" y="8790"/>
            <a:ext cx="1074163" cy="631861"/>
          </a:xfrm>
          <a:prstGeom prst="rect">
            <a:avLst/>
          </a:prstGeom>
        </p:spPr>
      </p:pic>
      <p:cxnSp>
        <p:nvCxnSpPr>
          <p:cNvPr id="5" name="直線コネクタ 4"/>
          <p:cNvCxnSpPr/>
          <p:nvPr/>
        </p:nvCxnSpPr>
        <p:spPr>
          <a:xfrm flipV="1">
            <a:off x="-25208" y="2991623"/>
            <a:ext cx="319388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5" name="表 44"/>
          <p:cNvGraphicFramePr>
            <a:graphicFrameLocks noGrp="1"/>
          </p:cNvGraphicFramePr>
          <p:nvPr>
            <p:extLst>
              <p:ext uri="{D42A27DB-BD31-4B8C-83A1-F6EECF244321}">
                <p14:modId xmlns:p14="http://schemas.microsoft.com/office/powerpoint/2010/main" val="1861127122"/>
              </p:ext>
            </p:extLst>
          </p:nvPr>
        </p:nvGraphicFramePr>
        <p:xfrm>
          <a:off x="3664496" y="5573899"/>
          <a:ext cx="1944216" cy="2395053"/>
        </p:xfrm>
        <a:graphic>
          <a:graphicData uri="http://schemas.openxmlformats.org/drawingml/2006/table">
            <a:tbl>
              <a:tblPr/>
              <a:tblGrid>
                <a:gridCol w="216024">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tblGrid>
              <a:tr h="234813">
                <a:tc>
                  <a:txBody>
                    <a:bodyPr/>
                    <a:lstStyle/>
                    <a:p>
                      <a:pPr algn="l" fontAlgn="ctr"/>
                      <a:r>
                        <a:rPr lang="ja-JP" altLang="en-US" sz="700" b="0" i="0" u="none" strike="noStrike" dirty="0" smtClean="0">
                          <a:solidFill>
                            <a:srgbClr val="000000"/>
                          </a:solidFill>
                          <a:effectLst/>
                          <a:latin typeface="ＭＳ Ｐゴシック"/>
                        </a:rPr>
                        <a:t>名称</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700" b="0" i="0" u="none" strike="noStrike" dirty="0" smtClean="0">
                          <a:solidFill>
                            <a:srgbClr val="000000"/>
                          </a:solidFill>
                          <a:effectLst/>
                          <a:latin typeface="ＭＳ Ｐゴシック"/>
                        </a:rPr>
                        <a:t>ブロック情報を算出する</a:t>
                      </a: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56916">
                <a:tc>
                  <a:txBody>
                    <a:bodyPr/>
                    <a:lstStyle/>
                    <a:p>
                      <a:pPr algn="l" fontAlgn="ctr"/>
                      <a:r>
                        <a:rPr lang="ja-JP" altLang="en-US" sz="700" b="0" i="0" u="none" strike="noStrike" dirty="0" smtClean="0">
                          <a:solidFill>
                            <a:srgbClr val="000000"/>
                          </a:solidFill>
                          <a:effectLst/>
                          <a:latin typeface="ＭＳ Ｐゴシック"/>
                        </a:rPr>
                        <a:t>概要</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1239107" rtl="0" eaLnBrk="1" fontAlgn="ctr" latinLnBrk="0" hangingPunct="1">
                        <a:lnSpc>
                          <a:spcPct val="100000"/>
                        </a:lnSpc>
                        <a:spcBef>
                          <a:spcPts val="0"/>
                        </a:spcBef>
                        <a:spcAft>
                          <a:spcPts val="0"/>
                        </a:spcAft>
                        <a:buClrTx/>
                        <a:buSzTx/>
                        <a:buFontTx/>
                        <a:buNone/>
                        <a:tabLst/>
                        <a:defRPr/>
                      </a:pPr>
                      <a:r>
                        <a:rPr kumimoji="1" lang="ja-JP" altLang="en-US" sz="700" b="0" dirty="0" smtClean="0">
                          <a:solidFill>
                            <a:schemeClr val="tx1"/>
                          </a:solidFill>
                        </a:rPr>
                        <a:t>ブロック情報を算出し</a:t>
                      </a:r>
                      <a:r>
                        <a:rPr kumimoji="1" lang="en-US" altLang="ja-JP" sz="700" b="0" dirty="0" smtClean="0">
                          <a:solidFill>
                            <a:schemeClr val="tx1"/>
                          </a:solidFill>
                        </a:rPr>
                        <a:t>,</a:t>
                      </a:r>
                      <a:r>
                        <a:rPr kumimoji="1" lang="ja-JP" altLang="en-US" sz="700" b="0" dirty="0" smtClean="0">
                          <a:solidFill>
                            <a:schemeClr val="tx1"/>
                          </a:solidFill>
                        </a:rPr>
                        <a:t>走行システムに送信する</a:t>
                      </a:r>
                      <a:endParaRPr kumimoji="1" lang="en-US" altLang="ja-JP" sz="700" b="0" dirty="0" smtClean="0">
                        <a:solidFill>
                          <a:schemeClr val="tx1"/>
                        </a:solidFill>
                      </a:endParaRP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5155">
                <a:tc>
                  <a:txBody>
                    <a:bodyPr/>
                    <a:lstStyle/>
                    <a:p>
                      <a:pPr algn="l" fontAlgn="ctr"/>
                      <a:r>
                        <a:rPr lang="ja-JP" altLang="en-US" sz="700" b="0" i="0" u="none" strike="noStrike" dirty="0" smtClean="0">
                          <a:solidFill>
                            <a:srgbClr val="000000"/>
                          </a:solidFill>
                          <a:effectLst/>
                          <a:latin typeface="ＭＳ Ｐゴシック"/>
                        </a:rPr>
                        <a:t>事前</a:t>
                      </a:r>
                      <a:endParaRPr lang="en-US" altLang="ja-JP" sz="700" b="0" i="0" u="none" strike="noStrike" dirty="0" smtClean="0">
                        <a:solidFill>
                          <a:srgbClr val="000000"/>
                        </a:solidFill>
                        <a:effectLst/>
                        <a:latin typeface="ＭＳ Ｐゴシック"/>
                      </a:endParaRPr>
                    </a:p>
                    <a:p>
                      <a:pPr algn="l" fontAlgn="ctr"/>
                      <a:r>
                        <a:rPr lang="ja-JP" altLang="en-US" sz="700" b="0" i="0" u="none" strike="noStrike" dirty="0" smtClean="0">
                          <a:solidFill>
                            <a:srgbClr val="000000"/>
                          </a:solidFill>
                          <a:effectLst/>
                          <a:latin typeface="ＭＳ Ｐゴシック"/>
                        </a:rPr>
                        <a:t>条件</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1239107" rtl="0" eaLnBrk="1" fontAlgn="ctr" latinLnBrk="0" hangingPunct="1">
                        <a:lnSpc>
                          <a:spcPct val="100000"/>
                        </a:lnSpc>
                        <a:spcBef>
                          <a:spcPts val="0"/>
                        </a:spcBef>
                        <a:spcAft>
                          <a:spcPts val="0"/>
                        </a:spcAft>
                        <a:buClrTx/>
                        <a:buSzTx/>
                        <a:buFontTx/>
                        <a:buNone/>
                        <a:tabLst/>
                        <a:defRPr/>
                      </a:pPr>
                      <a:r>
                        <a:rPr kumimoji="1" lang="ja-JP" altLang="en-US" sz="700" b="0" dirty="0" smtClean="0">
                          <a:solidFill>
                            <a:schemeClr val="tx1"/>
                          </a:solidFill>
                        </a:rPr>
                        <a:t>システムが起動していること</a:t>
                      </a: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5155">
                <a:tc>
                  <a:txBody>
                    <a:bodyPr/>
                    <a:lstStyle/>
                    <a:p>
                      <a:pPr algn="l" fontAlgn="ctr"/>
                      <a:r>
                        <a:rPr lang="ja-JP" altLang="en-US" sz="700" b="0" i="0" u="none" strike="noStrike" dirty="0" smtClean="0">
                          <a:solidFill>
                            <a:srgbClr val="000000"/>
                          </a:solidFill>
                          <a:effectLst/>
                          <a:latin typeface="ＭＳ Ｐゴシック"/>
                        </a:rPr>
                        <a:t>事後</a:t>
                      </a:r>
                      <a:endParaRPr lang="en-US" altLang="ja-JP" sz="700" b="0" i="0" u="none" strike="noStrike" dirty="0" smtClean="0">
                        <a:solidFill>
                          <a:srgbClr val="000000"/>
                        </a:solidFill>
                        <a:effectLst/>
                        <a:latin typeface="ＭＳ Ｐゴシック"/>
                      </a:endParaRPr>
                    </a:p>
                    <a:p>
                      <a:pPr algn="l" fontAlgn="ctr"/>
                      <a:r>
                        <a:rPr lang="ja-JP" altLang="en-US" sz="700" b="0" i="0" u="none" strike="noStrike" dirty="0" smtClean="0">
                          <a:solidFill>
                            <a:srgbClr val="000000"/>
                          </a:solidFill>
                          <a:effectLst/>
                          <a:latin typeface="ＭＳ Ｐゴシック"/>
                        </a:rPr>
                        <a:t>条件</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700" b="0" i="0" u="none" strike="noStrike" dirty="0" smtClean="0">
                          <a:solidFill>
                            <a:srgbClr val="000000"/>
                          </a:solidFill>
                          <a:effectLst/>
                          <a:latin typeface="ＭＳ Ｐゴシック"/>
                        </a:rPr>
                        <a:t>ブロック情報が走行システムに送信されていること</a:t>
                      </a: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494501">
                <a:tc>
                  <a:txBody>
                    <a:bodyPr/>
                    <a:lstStyle/>
                    <a:p>
                      <a:pPr algn="l" fontAlgn="ctr"/>
                      <a:r>
                        <a:rPr lang="ja-JP" altLang="en-US" sz="700" b="0" i="0" u="none" strike="noStrike" dirty="0" smtClean="0">
                          <a:solidFill>
                            <a:srgbClr val="000000"/>
                          </a:solidFill>
                          <a:effectLst/>
                          <a:latin typeface="ＭＳ Ｐゴシック"/>
                        </a:rPr>
                        <a:t>基本</a:t>
                      </a:r>
                      <a:endParaRPr lang="en-US" altLang="ja-JP" sz="700" b="0" i="0" u="none" strike="noStrike" dirty="0" smtClean="0">
                        <a:solidFill>
                          <a:srgbClr val="000000"/>
                        </a:solidFill>
                        <a:effectLst/>
                        <a:latin typeface="ＭＳ Ｐゴシック"/>
                      </a:endParaRPr>
                    </a:p>
                    <a:p>
                      <a:pPr algn="l" fontAlgn="ctr"/>
                      <a:r>
                        <a:rPr lang="ja-JP" altLang="en-US" sz="700" b="0" i="0" u="none" strike="noStrike" dirty="0" smtClean="0">
                          <a:solidFill>
                            <a:srgbClr val="000000"/>
                          </a:solidFill>
                          <a:effectLst/>
                          <a:latin typeface="ＭＳ Ｐゴシック"/>
                        </a:rPr>
                        <a:t>系列</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700" b="0" i="0" u="none" strike="noStrike" dirty="0" smtClean="0">
                          <a:solidFill>
                            <a:srgbClr val="000000"/>
                          </a:solidFill>
                          <a:effectLst/>
                          <a:latin typeface="+mn-ea"/>
                          <a:ea typeface="+mn-ea"/>
                        </a:rPr>
                        <a:t>①スターター</a:t>
                      </a:r>
                      <a:r>
                        <a:rPr lang="en-US" altLang="ja-JP" sz="700" b="0" i="0" u="none" strike="noStrike" dirty="0" smtClean="0">
                          <a:solidFill>
                            <a:srgbClr val="000000"/>
                          </a:solidFill>
                          <a:effectLst/>
                          <a:latin typeface="+mn-ea"/>
                          <a:ea typeface="+mn-ea"/>
                        </a:rPr>
                        <a:t>2</a:t>
                      </a:r>
                      <a:r>
                        <a:rPr lang="ja-JP" altLang="en-US" sz="700" b="0" i="0" u="none" strike="noStrike" dirty="0" smtClean="0">
                          <a:solidFill>
                            <a:srgbClr val="000000"/>
                          </a:solidFill>
                          <a:effectLst/>
                          <a:latin typeface="+mn-ea"/>
                          <a:ea typeface="+mn-ea"/>
                        </a:rPr>
                        <a:t>は</a:t>
                      </a:r>
                      <a:r>
                        <a:rPr lang="en-US" altLang="ja-JP" sz="700" b="0" i="0" u="none" strike="noStrike" dirty="0" smtClean="0">
                          <a:solidFill>
                            <a:srgbClr val="000000"/>
                          </a:solidFill>
                          <a:effectLst/>
                          <a:latin typeface="+mn-ea"/>
                          <a:ea typeface="+mn-ea"/>
                        </a:rPr>
                        <a:t>,</a:t>
                      </a:r>
                      <a:r>
                        <a:rPr lang="ja-JP" altLang="en-US" sz="700" dirty="0" smtClean="0"/>
                        <a:t>ブロック情報算出</a:t>
                      </a:r>
                      <a:r>
                        <a:rPr lang="ja-JP" altLang="en-US" sz="700" b="0" i="0" u="none" strike="noStrike" dirty="0" smtClean="0">
                          <a:solidFill>
                            <a:srgbClr val="000000"/>
                          </a:solidFill>
                          <a:effectLst/>
                          <a:latin typeface="+mn-ea"/>
                          <a:ea typeface="+mn-ea"/>
                        </a:rPr>
                        <a:t>システムに初期位置コードを入力する</a:t>
                      </a:r>
                    </a:p>
                    <a:p>
                      <a:pPr algn="l" fontAlgn="ctr"/>
                      <a:r>
                        <a:rPr lang="ja-JP" altLang="en-US" sz="700" b="0" i="0" u="none" strike="noStrike" dirty="0" smtClean="0">
                          <a:solidFill>
                            <a:srgbClr val="000000"/>
                          </a:solidFill>
                          <a:effectLst/>
                          <a:latin typeface="+mn-ea"/>
                          <a:ea typeface="+mn-ea"/>
                        </a:rPr>
                        <a:t>②</a:t>
                      </a:r>
                      <a:r>
                        <a:rPr lang="ja-JP" altLang="en-US" sz="700" dirty="0" smtClean="0"/>
                        <a:t>ブロック情報算出</a:t>
                      </a:r>
                      <a:r>
                        <a:rPr lang="ja-JP" altLang="en-US" sz="700" b="0" i="0" u="none" strike="noStrike" dirty="0" smtClean="0">
                          <a:solidFill>
                            <a:srgbClr val="000000"/>
                          </a:solidFill>
                          <a:effectLst/>
                          <a:latin typeface="+mn-ea"/>
                          <a:ea typeface="+mn-ea"/>
                        </a:rPr>
                        <a:t>システムは</a:t>
                      </a:r>
                      <a:r>
                        <a:rPr lang="en-US" altLang="ja-JP" sz="700" b="0" i="0" u="none" strike="noStrike" dirty="0" smtClean="0">
                          <a:solidFill>
                            <a:srgbClr val="000000"/>
                          </a:solidFill>
                          <a:effectLst/>
                          <a:latin typeface="+mn-ea"/>
                          <a:ea typeface="+mn-ea"/>
                        </a:rPr>
                        <a:t>,</a:t>
                      </a:r>
                      <a:r>
                        <a:rPr lang="ja-JP" altLang="en-US" sz="700" b="0" i="0" u="none" strike="noStrike" dirty="0" smtClean="0">
                          <a:solidFill>
                            <a:srgbClr val="000000"/>
                          </a:solidFill>
                          <a:effectLst/>
                          <a:latin typeface="+mn-ea"/>
                          <a:ea typeface="+mn-ea"/>
                        </a:rPr>
                        <a:t>①のデータをもとにブロックの位置情報を算出する</a:t>
                      </a:r>
                    </a:p>
                    <a:p>
                      <a:pPr algn="l" fontAlgn="ctr"/>
                      <a:r>
                        <a:rPr lang="ja-JP" altLang="en-US" sz="700" b="0" i="0" u="none" strike="noStrike" dirty="0" smtClean="0">
                          <a:solidFill>
                            <a:srgbClr val="000000"/>
                          </a:solidFill>
                          <a:effectLst/>
                          <a:latin typeface="+mn-ea"/>
                          <a:ea typeface="+mn-ea"/>
                        </a:rPr>
                        <a:t>③</a:t>
                      </a:r>
                      <a:r>
                        <a:rPr lang="ja-JP" altLang="en-US" sz="700" dirty="0" smtClean="0"/>
                        <a:t>ブロック情報算出</a:t>
                      </a:r>
                      <a:r>
                        <a:rPr lang="ja-JP" altLang="en-US" sz="700" b="0" i="0" u="none" strike="noStrike" dirty="0" smtClean="0">
                          <a:solidFill>
                            <a:srgbClr val="000000"/>
                          </a:solidFill>
                          <a:effectLst/>
                          <a:latin typeface="+mn-ea"/>
                          <a:ea typeface="+mn-ea"/>
                        </a:rPr>
                        <a:t>システムは</a:t>
                      </a:r>
                      <a:r>
                        <a:rPr lang="en-US" altLang="ja-JP" sz="700" b="0" i="0" u="none" strike="noStrike" dirty="0" smtClean="0">
                          <a:solidFill>
                            <a:srgbClr val="000000"/>
                          </a:solidFill>
                          <a:effectLst/>
                          <a:latin typeface="+mn-ea"/>
                          <a:ea typeface="+mn-ea"/>
                        </a:rPr>
                        <a:t>,</a:t>
                      </a:r>
                      <a:r>
                        <a:rPr lang="ja-JP" altLang="en-US" sz="700" b="0" i="0" u="none" strike="noStrike" dirty="0" smtClean="0">
                          <a:solidFill>
                            <a:srgbClr val="000000"/>
                          </a:solidFill>
                          <a:effectLst/>
                          <a:latin typeface="+mn-ea"/>
                          <a:ea typeface="+mn-ea"/>
                        </a:rPr>
                        <a:t>カメラよりカメラ画像を取得する</a:t>
                      </a:r>
                      <a:endParaRPr lang="en-US" altLang="ja-JP" sz="700" b="0" i="0" u="none" strike="noStrike" dirty="0" smtClean="0">
                        <a:solidFill>
                          <a:srgbClr val="000000"/>
                        </a:solidFill>
                        <a:effectLst/>
                        <a:latin typeface="+mn-ea"/>
                        <a:ea typeface="+mn-ea"/>
                      </a:endParaRPr>
                    </a:p>
                    <a:p>
                      <a:pPr algn="l" fontAlgn="ctr"/>
                      <a:r>
                        <a:rPr lang="ja-JP" altLang="en-US" sz="700" b="0" i="0" u="none" strike="noStrike" dirty="0" smtClean="0">
                          <a:solidFill>
                            <a:srgbClr val="000000"/>
                          </a:solidFill>
                          <a:effectLst/>
                          <a:latin typeface="+mn-ea"/>
                          <a:ea typeface="+mn-ea"/>
                        </a:rPr>
                        <a:t>④ブロック情報算出システムは</a:t>
                      </a:r>
                      <a:r>
                        <a:rPr lang="en-US" altLang="ja-JP" sz="700" b="0" i="0" u="none" strike="noStrike" dirty="0" smtClean="0">
                          <a:solidFill>
                            <a:srgbClr val="000000"/>
                          </a:solidFill>
                          <a:effectLst/>
                          <a:latin typeface="+mn-ea"/>
                          <a:ea typeface="+mn-ea"/>
                        </a:rPr>
                        <a:t>,</a:t>
                      </a:r>
                      <a:r>
                        <a:rPr lang="ja-JP" altLang="en-US" sz="700" b="0" i="0" u="none" strike="noStrike" dirty="0" smtClean="0">
                          <a:solidFill>
                            <a:srgbClr val="000000"/>
                          </a:solidFill>
                          <a:effectLst/>
                          <a:latin typeface="+mn-ea"/>
                          <a:ea typeface="+mn-ea"/>
                        </a:rPr>
                        <a:t>③のカメラ画像を画像解析により</a:t>
                      </a:r>
                      <a:r>
                        <a:rPr lang="en-US" altLang="ja-JP" sz="700" b="0" i="0" u="none" strike="noStrike" dirty="0" smtClean="0">
                          <a:solidFill>
                            <a:srgbClr val="000000"/>
                          </a:solidFill>
                          <a:effectLst/>
                          <a:latin typeface="+mn-ea"/>
                          <a:ea typeface="+mn-ea"/>
                        </a:rPr>
                        <a:t>,</a:t>
                      </a:r>
                      <a:r>
                        <a:rPr lang="ja-JP" altLang="en-US" sz="700" b="0" i="0" u="none" strike="noStrike" dirty="0" smtClean="0">
                          <a:solidFill>
                            <a:srgbClr val="000000"/>
                          </a:solidFill>
                          <a:effectLst/>
                          <a:latin typeface="+mn-ea"/>
                          <a:ea typeface="+mn-ea"/>
                        </a:rPr>
                        <a:t>「ブロック情報」を算出する</a:t>
                      </a:r>
                      <a:r>
                        <a:rPr lang="en-US" altLang="ja-JP" sz="700" b="0" i="0" u="none" strike="noStrike" dirty="0" smtClean="0">
                          <a:solidFill>
                            <a:srgbClr val="000000"/>
                          </a:solidFill>
                          <a:effectLst/>
                          <a:latin typeface="+mn-ea"/>
                          <a:ea typeface="+mn-ea"/>
                        </a:rPr>
                        <a:t>.(</a:t>
                      </a:r>
                      <a:r>
                        <a:rPr lang="ja-JP" altLang="en-US" sz="700" b="0" i="0" u="none" strike="noStrike" dirty="0" smtClean="0">
                          <a:solidFill>
                            <a:srgbClr val="000000"/>
                          </a:solidFill>
                          <a:effectLst/>
                          <a:latin typeface="+mn-ea"/>
                          <a:ea typeface="+mn-ea"/>
                        </a:rPr>
                        <a:t>表</a:t>
                      </a:r>
                      <a:r>
                        <a:rPr lang="en-US" altLang="ja-JP" sz="700" b="0" i="0" u="none" strike="noStrike" dirty="0" smtClean="0">
                          <a:solidFill>
                            <a:srgbClr val="000000"/>
                          </a:solidFill>
                          <a:effectLst/>
                          <a:latin typeface="+mn-ea"/>
                          <a:ea typeface="+mn-ea"/>
                        </a:rPr>
                        <a:t>1-3</a:t>
                      </a:r>
                      <a:r>
                        <a:rPr lang="ja-JP" altLang="en-US" sz="700" b="0" i="0" u="none" strike="noStrike" dirty="0" smtClean="0">
                          <a:solidFill>
                            <a:srgbClr val="000000"/>
                          </a:solidFill>
                          <a:effectLst/>
                          <a:latin typeface="+mn-ea"/>
                          <a:ea typeface="+mn-ea"/>
                        </a:rPr>
                        <a:t>参照</a:t>
                      </a:r>
                      <a:r>
                        <a:rPr lang="en-US" altLang="ja-JP" sz="700" b="0" i="0" u="none" strike="noStrike" dirty="0" smtClean="0">
                          <a:solidFill>
                            <a:srgbClr val="000000"/>
                          </a:solidFill>
                          <a:effectLst/>
                          <a:latin typeface="+mn-ea"/>
                          <a:ea typeface="+mn-ea"/>
                        </a:rPr>
                        <a:t>)</a:t>
                      </a:r>
                    </a:p>
                    <a:p>
                      <a:pPr algn="l" fontAlgn="ctr"/>
                      <a:r>
                        <a:rPr lang="ja-JP" altLang="en-US" sz="700" b="0" i="0" u="none" strike="noStrike" dirty="0" smtClean="0">
                          <a:solidFill>
                            <a:srgbClr val="000000"/>
                          </a:solidFill>
                          <a:effectLst/>
                          <a:latin typeface="+mn-ea"/>
                          <a:ea typeface="+mn-ea"/>
                        </a:rPr>
                        <a:t> ⑧</a:t>
                      </a:r>
                      <a:r>
                        <a:rPr lang="ja-JP" altLang="en-US" sz="700" dirty="0" smtClean="0"/>
                        <a:t>ブロック情報算出</a:t>
                      </a:r>
                      <a:r>
                        <a:rPr lang="ja-JP" altLang="en-US" sz="700" b="0" i="0" u="none" strike="noStrike" dirty="0" smtClean="0">
                          <a:solidFill>
                            <a:srgbClr val="000000"/>
                          </a:solidFill>
                          <a:effectLst/>
                          <a:latin typeface="+mn-ea"/>
                          <a:ea typeface="+mn-ea"/>
                        </a:rPr>
                        <a:t>システムは</a:t>
                      </a:r>
                      <a:r>
                        <a:rPr lang="en-US" altLang="ja-JP" sz="700" b="0" i="0" u="none" strike="noStrike" dirty="0" smtClean="0">
                          <a:solidFill>
                            <a:srgbClr val="000000"/>
                          </a:solidFill>
                          <a:effectLst/>
                          <a:latin typeface="+mn-ea"/>
                          <a:ea typeface="+mn-ea"/>
                        </a:rPr>
                        <a:t>,</a:t>
                      </a:r>
                      <a:r>
                        <a:rPr lang="ja-JP" altLang="en-US" sz="700" b="0" i="0" u="none" strike="noStrike" dirty="0" smtClean="0">
                          <a:solidFill>
                            <a:srgbClr val="000000"/>
                          </a:solidFill>
                          <a:effectLst/>
                          <a:latin typeface="+mn-ea"/>
                          <a:ea typeface="+mn-ea"/>
                        </a:rPr>
                        <a:t>走行システムより「ブロック情報要求」を受信する</a:t>
                      </a:r>
                    </a:p>
                    <a:p>
                      <a:pPr algn="l" fontAlgn="ctr"/>
                      <a:r>
                        <a:rPr lang="ja-JP" altLang="en-US" sz="700" b="0" i="0" u="none" strike="noStrike" dirty="0" smtClean="0">
                          <a:solidFill>
                            <a:srgbClr val="000000"/>
                          </a:solidFill>
                          <a:effectLst/>
                          <a:latin typeface="+mn-ea"/>
                          <a:ea typeface="+mn-ea"/>
                        </a:rPr>
                        <a:t>⑨</a:t>
                      </a:r>
                      <a:r>
                        <a:rPr lang="ja-JP" altLang="en-US" sz="700" dirty="0" smtClean="0"/>
                        <a:t>ブロック情報算出</a:t>
                      </a:r>
                      <a:r>
                        <a:rPr lang="ja-JP" altLang="en-US" sz="700" b="0" i="0" u="none" strike="noStrike" dirty="0" smtClean="0">
                          <a:solidFill>
                            <a:srgbClr val="000000"/>
                          </a:solidFill>
                          <a:effectLst/>
                          <a:latin typeface="+mn-ea"/>
                          <a:ea typeface="+mn-ea"/>
                        </a:rPr>
                        <a:t>システムは</a:t>
                      </a:r>
                      <a:r>
                        <a:rPr lang="en-US" altLang="ja-JP" sz="700" b="0" i="0" u="none" strike="noStrike" dirty="0" smtClean="0">
                          <a:solidFill>
                            <a:srgbClr val="000000"/>
                          </a:solidFill>
                          <a:effectLst/>
                          <a:latin typeface="+mn-ea"/>
                          <a:ea typeface="+mn-ea"/>
                        </a:rPr>
                        <a:t>,</a:t>
                      </a:r>
                      <a:r>
                        <a:rPr lang="ja-JP" altLang="en-US" sz="700" b="0" i="0" u="none" strike="noStrike" dirty="0" smtClean="0">
                          <a:solidFill>
                            <a:srgbClr val="000000"/>
                          </a:solidFill>
                          <a:effectLst/>
                          <a:latin typeface="+mn-ea"/>
                          <a:ea typeface="+mn-ea"/>
                        </a:rPr>
                        <a:t>「ブロック情報」を走行システムへ送信する</a:t>
                      </a: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正方形/長方形 14"/>
          <p:cNvSpPr/>
          <p:nvPr/>
        </p:nvSpPr>
        <p:spPr>
          <a:xfrm>
            <a:off x="819403" y="5204628"/>
            <a:ext cx="1620957" cy="200055"/>
          </a:xfrm>
          <a:prstGeom prst="rect">
            <a:avLst/>
          </a:prstGeom>
        </p:spPr>
        <p:txBody>
          <a:bodyPr wrap="none">
            <a:spAutoFit/>
          </a:bodyPr>
          <a:lstStyle/>
          <a:p>
            <a:r>
              <a:rPr lang="ja-JP" altLang="en-US" sz="700" dirty="0"/>
              <a:t>図</a:t>
            </a:r>
            <a:r>
              <a:rPr lang="en-US" altLang="ja-JP" sz="700" dirty="0" smtClean="0"/>
              <a:t>1-1</a:t>
            </a:r>
            <a:r>
              <a:rPr lang="ja-JP" altLang="en-US" sz="700" dirty="0"/>
              <a:t>　走行システム</a:t>
            </a:r>
            <a:r>
              <a:rPr lang="en-US" altLang="ja-JP" sz="700" dirty="0"/>
              <a:t>(</a:t>
            </a:r>
            <a:r>
              <a:rPr lang="ja-JP" altLang="en-US" sz="700" dirty="0"/>
              <a:t>ユースケース図</a:t>
            </a:r>
            <a:r>
              <a:rPr lang="en-US" altLang="ja-JP" sz="700" dirty="0"/>
              <a:t>)</a:t>
            </a:r>
            <a:endParaRPr lang="ja-JP" altLang="en-US" sz="700" dirty="0"/>
          </a:p>
        </p:txBody>
      </p:sp>
      <p:sp>
        <p:nvSpPr>
          <p:cNvPr id="38" name="テキスト ボックス 37"/>
          <p:cNvSpPr txBox="1"/>
          <p:nvPr/>
        </p:nvSpPr>
        <p:spPr>
          <a:xfrm>
            <a:off x="3600388" y="5376664"/>
            <a:ext cx="2799683" cy="220066"/>
          </a:xfrm>
          <a:prstGeom prst="rect">
            <a:avLst/>
          </a:prstGeom>
          <a:noFill/>
        </p:spPr>
        <p:txBody>
          <a:bodyPr wrap="square" lIns="111254" tIns="55629" rIns="111254" bIns="55629" rtlCol="0">
            <a:spAutoFit/>
          </a:bodyPr>
          <a:lstStyle/>
          <a:p>
            <a:r>
              <a:rPr lang="ja-JP" altLang="en-US" sz="700" dirty="0"/>
              <a:t>表</a:t>
            </a:r>
            <a:r>
              <a:rPr lang="en-US" altLang="ja-JP" sz="700" dirty="0" smtClean="0"/>
              <a:t>1-2</a:t>
            </a:r>
            <a:r>
              <a:rPr lang="ja-JP" altLang="en-US" sz="700" dirty="0"/>
              <a:t>　ブロック情報</a:t>
            </a:r>
            <a:r>
              <a:rPr lang="ja-JP" altLang="en-US" sz="700" dirty="0" smtClean="0"/>
              <a:t>を</a:t>
            </a:r>
            <a:r>
              <a:rPr lang="ja-JP" altLang="en-US" sz="700" dirty="0"/>
              <a:t>算出</a:t>
            </a:r>
            <a:r>
              <a:rPr lang="ja-JP" altLang="en-US" sz="700" dirty="0" smtClean="0"/>
              <a:t>する</a:t>
            </a:r>
            <a:r>
              <a:rPr lang="en-US" altLang="ja-JP" sz="700" dirty="0"/>
              <a:t>(</a:t>
            </a:r>
            <a:r>
              <a:rPr lang="ja-JP" altLang="en-US" sz="700" dirty="0"/>
              <a:t>ユースケース記述</a:t>
            </a:r>
            <a:r>
              <a:rPr lang="en-US" altLang="ja-JP" sz="700" dirty="0"/>
              <a:t>)</a:t>
            </a:r>
            <a:endParaRPr lang="ja-JP" altLang="en-US" sz="700" dirty="0"/>
          </a:p>
        </p:txBody>
      </p:sp>
      <p:graphicFrame>
        <p:nvGraphicFramePr>
          <p:cNvPr id="35" name="表 34"/>
          <p:cNvGraphicFramePr>
            <a:graphicFrameLocks noGrp="1"/>
          </p:cNvGraphicFramePr>
          <p:nvPr>
            <p:extLst>
              <p:ext uri="{D42A27DB-BD31-4B8C-83A1-F6EECF244321}">
                <p14:modId xmlns:p14="http://schemas.microsoft.com/office/powerpoint/2010/main" val="1632968230"/>
              </p:ext>
            </p:extLst>
          </p:nvPr>
        </p:nvGraphicFramePr>
        <p:xfrm>
          <a:off x="21656" y="5567660"/>
          <a:ext cx="3570832" cy="2405841"/>
        </p:xfrm>
        <a:graphic>
          <a:graphicData uri="http://schemas.openxmlformats.org/drawingml/2006/table">
            <a:tbl>
              <a:tblPr/>
              <a:tblGrid>
                <a:gridCol w="258464">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tblGrid>
              <a:tr h="131113">
                <a:tc>
                  <a:txBody>
                    <a:bodyPr/>
                    <a:lstStyle/>
                    <a:p>
                      <a:pPr algn="l" fontAlgn="ctr"/>
                      <a:r>
                        <a:rPr lang="ja-JP" altLang="en-US" sz="700" b="0" i="0" u="none" strike="noStrike" dirty="0" smtClean="0">
                          <a:solidFill>
                            <a:srgbClr val="000000"/>
                          </a:solidFill>
                          <a:effectLst/>
                          <a:latin typeface="ＭＳ Ｐゴシック"/>
                        </a:rPr>
                        <a:t>名称</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700" b="0" i="0" u="none" strike="noStrike" dirty="0" smtClean="0">
                          <a:solidFill>
                            <a:srgbClr val="000000"/>
                          </a:solidFill>
                          <a:effectLst/>
                          <a:latin typeface="ＭＳ Ｐゴシック"/>
                        </a:rPr>
                        <a:t>ブロック並べを攻略する</a:t>
                      </a: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3631">
                <a:tc>
                  <a:txBody>
                    <a:bodyPr/>
                    <a:lstStyle/>
                    <a:p>
                      <a:pPr algn="l" fontAlgn="ctr"/>
                      <a:r>
                        <a:rPr lang="ja-JP" altLang="en-US" sz="700" b="0" i="0" u="none" strike="noStrike" dirty="0" smtClean="0">
                          <a:solidFill>
                            <a:srgbClr val="000000"/>
                          </a:solidFill>
                          <a:effectLst/>
                          <a:latin typeface="ＭＳ Ｐゴシック"/>
                        </a:rPr>
                        <a:t>概要</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1239107" rtl="0" eaLnBrk="1" fontAlgn="ctr" latinLnBrk="0" hangingPunct="1">
                        <a:lnSpc>
                          <a:spcPct val="100000"/>
                        </a:lnSpc>
                        <a:spcBef>
                          <a:spcPts val="0"/>
                        </a:spcBef>
                        <a:spcAft>
                          <a:spcPts val="0"/>
                        </a:spcAft>
                        <a:buClrTx/>
                        <a:buSzTx/>
                        <a:buFontTx/>
                        <a:buNone/>
                        <a:tabLst/>
                        <a:defRPr/>
                      </a:pPr>
                      <a:r>
                        <a:rPr kumimoji="1" lang="ja-JP" altLang="en-US" sz="700" b="0" dirty="0" smtClean="0">
                          <a:solidFill>
                            <a:schemeClr val="tx1"/>
                          </a:solidFill>
                        </a:rPr>
                        <a:t>４つのカラーブロックを移動させ</a:t>
                      </a:r>
                      <a:r>
                        <a:rPr kumimoji="1" lang="en-US" altLang="ja-JP" sz="700" b="0" dirty="0" smtClean="0">
                          <a:solidFill>
                            <a:schemeClr val="tx1"/>
                          </a:solidFill>
                        </a:rPr>
                        <a:t>,</a:t>
                      </a:r>
                      <a:r>
                        <a:rPr kumimoji="1" lang="ja-JP" altLang="en-US" sz="700" b="0" dirty="0" smtClean="0">
                          <a:solidFill>
                            <a:schemeClr val="tx1"/>
                          </a:solidFill>
                        </a:rPr>
                        <a:t>「ブロック有効移動」「パワースポット設置」を成立させる</a:t>
                      </a:r>
                      <a:r>
                        <a:rPr kumimoji="1" lang="en-US" altLang="ja-JP" sz="700" b="0" dirty="0" smtClean="0">
                          <a:solidFill>
                            <a:schemeClr val="tx1"/>
                          </a:solidFill>
                        </a:rPr>
                        <a:t>.</a:t>
                      </a:r>
                      <a:endParaRPr kumimoji="1" lang="ja-JP" altLang="en-US" sz="700" b="0" dirty="0" smtClean="0">
                        <a:solidFill>
                          <a:schemeClr val="tx1"/>
                        </a:solidFill>
                      </a:endParaRP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3631">
                <a:tc>
                  <a:txBody>
                    <a:bodyPr/>
                    <a:lstStyle/>
                    <a:p>
                      <a:pPr algn="l" fontAlgn="ctr"/>
                      <a:r>
                        <a:rPr lang="ja-JP" altLang="en-US" sz="700" b="0" i="0" u="none" strike="noStrike" dirty="0" smtClean="0">
                          <a:solidFill>
                            <a:srgbClr val="000000"/>
                          </a:solidFill>
                          <a:effectLst/>
                          <a:latin typeface="ＭＳ Ｐゴシック"/>
                        </a:rPr>
                        <a:t>事前</a:t>
                      </a:r>
                      <a:endParaRPr lang="en-US" altLang="ja-JP" sz="700" b="0" i="0" u="none" strike="noStrike" dirty="0" smtClean="0">
                        <a:solidFill>
                          <a:srgbClr val="000000"/>
                        </a:solidFill>
                        <a:effectLst/>
                        <a:latin typeface="ＭＳ Ｐゴシック"/>
                      </a:endParaRPr>
                    </a:p>
                    <a:p>
                      <a:pPr algn="l" fontAlgn="ctr"/>
                      <a:r>
                        <a:rPr lang="ja-JP" altLang="en-US" sz="700" b="0" i="0" u="none" strike="noStrike" dirty="0" smtClean="0">
                          <a:solidFill>
                            <a:srgbClr val="000000"/>
                          </a:solidFill>
                          <a:effectLst/>
                          <a:latin typeface="ＭＳ Ｐゴシック"/>
                        </a:rPr>
                        <a:t>条件</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1239107" rtl="0" eaLnBrk="1" fontAlgn="ctr" latinLnBrk="0" hangingPunct="1">
                        <a:lnSpc>
                          <a:spcPct val="100000"/>
                        </a:lnSpc>
                        <a:spcBef>
                          <a:spcPts val="0"/>
                        </a:spcBef>
                        <a:spcAft>
                          <a:spcPts val="0"/>
                        </a:spcAft>
                        <a:buClrTx/>
                        <a:buSzTx/>
                        <a:buFontTx/>
                        <a:buNone/>
                        <a:tabLst/>
                        <a:defRPr/>
                      </a:pPr>
                      <a:r>
                        <a:rPr kumimoji="1" lang="ja-JP" altLang="en-US" sz="700" b="0" dirty="0" smtClean="0">
                          <a:solidFill>
                            <a:schemeClr val="tx1"/>
                          </a:solidFill>
                        </a:rPr>
                        <a:t>走行システムがゴールゲートを通過していること</a:t>
                      </a: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3631">
                <a:tc>
                  <a:txBody>
                    <a:bodyPr/>
                    <a:lstStyle/>
                    <a:p>
                      <a:pPr algn="l" fontAlgn="ctr"/>
                      <a:r>
                        <a:rPr lang="ja-JP" altLang="en-US" sz="700" b="0" i="0" u="none" strike="noStrike" dirty="0" smtClean="0">
                          <a:solidFill>
                            <a:srgbClr val="000000"/>
                          </a:solidFill>
                          <a:effectLst/>
                          <a:latin typeface="ＭＳ Ｐゴシック"/>
                        </a:rPr>
                        <a:t>事後</a:t>
                      </a:r>
                      <a:endParaRPr lang="en-US" altLang="ja-JP" sz="700" b="0" i="0" u="none" strike="noStrike" dirty="0" smtClean="0">
                        <a:solidFill>
                          <a:srgbClr val="000000"/>
                        </a:solidFill>
                        <a:effectLst/>
                        <a:latin typeface="ＭＳ Ｐゴシック"/>
                      </a:endParaRPr>
                    </a:p>
                    <a:p>
                      <a:pPr algn="l" fontAlgn="ctr"/>
                      <a:r>
                        <a:rPr lang="ja-JP" altLang="en-US" sz="700" b="0" i="0" u="none" strike="noStrike" dirty="0" smtClean="0">
                          <a:solidFill>
                            <a:srgbClr val="000000"/>
                          </a:solidFill>
                          <a:effectLst/>
                          <a:latin typeface="ＭＳ Ｐゴシック"/>
                        </a:rPr>
                        <a:t>条件</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700" b="0" i="0" u="none" strike="noStrike" dirty="0" smtClean="0">
                          <a:solidFill>
                            <a:srgbClr val="000000"/>
                          </a:solidFill>
                          <a:effectLst/>
                          <a:latin typeface="ＭＳ Ｐゴシック"/>
                        </a:rPr>
                        <a:t>全てのカラーブロックが色の一致したパワースポットへ設置されていること</a:t>
                      </a: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77238">
                <a:tc>
                  <a:txBody>
                    <a:bodyPr/>
                    <a:lstStyle/>
                    <a:p>
                      <a:pPr algn="l" fontAlgn="ctr"/>
                      <a:r>
                        <a:rPr lang="ja-JP" altLang="en-US" sz="700" b="0" i="0" u="none" strike="noStrike" dirty="0" smtClean="0">
                          <a:solidFill>
                            <a:srgbClr val="000000"/>
                          </a:solidFill>
                          <a:effectLst/>
                          <a:latin typeface="ＭＳ Ｐゴシック"/>
                        </a:rPr>
                        <a:t>基本</a:t>
                      </a:r>
                      <a:endParaRPr lang="en-US" altLang="ja-JP" sz="700" b="0" i="0" u="none" strike="noStrike" dirty="0" smtClean="0">
                        <a:solidFill>
                          <a:srgbClr val="000000"/>
                        </a:solidFill>
                        <a:effectLst/>
                        <a:latin typeface="ＭＳ Ｐゴシック"/>
                      </a:endParaRPr>
                    </a:p>
                    <a:p>
                      <a:pPr algn="l" fontAlgn="ctr"/>
                      <a:r>
                        <a:rPr lang="ja-JP" altLang="en-US" sz="700" b="0" i="0" u="none" strike="noStrike" dirty="0" smtClean="0">
                          <a:solidFill>
                            <a:srgbClr val="000000"/>
                          </a:solidFill>
                          <a:effectLst/>
                          <a:latin typeface="ＭＳ Ｐゴシック"/>
                        </a:rPr>
                        <a:t>系列</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700" b="0" i="0" u="none" strike="noStrike" dirty="0" smtClean="0">
                          <a:solidFill>
                            <a:srgbClr val="000000"/>
                          </a:solidFill>
                          <a:effectLst/>
                          <a:latin typeface="ＭＳ Ｐゴシック"/>
                        </a:rPr>
                        <a:t>①走行システムは</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ブロック情報算出システムへ「ブロック情報要求」を送信する</a:t>
                      </a:r>
                    </a:p>
                    <a:p>
                      <a:pPr algn="l" fontAlgn="ctr"/>
                      <a:r>
                        <a:rPr lang="ja-JP" altLang="en-US" sz="700" b="0" i="0" u="none" strike="noStrike" dirty="0" smtClean="0">
                          <a:solidFill>
                            <a:srgbClr val="000000"/>
                          </a:solidFill>
                          <a:effectLst/>
                          <a:latin typeface="ＭＳ Ｐゴシック"/>
                        </a:rPr>
                        <a:t>②走行システムは</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ブロック情報算出システムより「ブロック情報」を受信する</a:t>
                      </a:r>
                      <a:r>
                        <a:rPr lang="en-US" altLang="ja-JP" sz="700" b="0" i="0" u="none" strike="noStrike" dirty="0" smtClean="0">
                          <a:solidFill>
                            <a:srgbClr val="000000"/>
                          </a:solidFill>
                          <a:effectLst/>
                          <a:latin typeface="ＭＳ Ｐゴシック"/>
                        </a:rPr>
                        <a:t/>
                      </a:r>
                      <a:br>
                        <a:rPr lang="en-US" altLang="ja-JP" sz="700" b="0" i="0" u="none" strike="noStrike" dirty="0" smtClean="0">
                          <a:solidFill>
                            <a:srgbClr val="000000"/>
                          </a:solidFill>
                          <a:effectLst/>
                          <a:latin typeface="ＭＳ Ｐゴシック"/>
                        </a:rPr>
                      </a:br>
                      <a:r>
                        <a:rPr lang="ja-JP" altLang="en-US" sz="700" b="0" i="0" u="none" strike="noStrike" dirty="0" smtClean="0">
                          <a:solidFill>
                            <a:srgbClr val="000000"/>
                          </a:solidFill>
                          <a:effectLst/>
                          <a:latin typeface="ＭＳ Ｐゴシック"/>
                        </a:rPr>
                        <a:t>③走行システムは</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経路情報を算出し</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記録する</a:t>
                      </a:r>
                      <a:r>
                        <a:rPr lang="en-US" altLang="ja-JP" sz="700" b="0" i="0" u="none" strike="noStrike" dirty="0" smtClean="0">
                          <a:solidFill>
                            <a:srgbClr val="000000"/>
                          </a:solidFill>
                          <a:effectLst/>
                          <a:latin typeface="ＭＳ Ｐゴシック"/>
                        </a:rPr>
                        <a:t>.</a:t>
                      </a:r>
                      <a:endParaRPr lang="ja-JP" altLang="en-US" sz="700" b="0" i="0" u="none" strike="noStrike" dirty="0" smtClean="0">
                        <a:solidFill>
                          <a:srgbClr val="000000"/>
                        </a:solidFill>
                        <a:effectLst/>
                        <a:latin typeface="ＭＳ Ｐゴシック"/>
                      </a:endParaRPr>
                    </a:p>
                    <a:p>
                      <a:pPr algn="l" fontAlgn="ctr"/>
                      <a:r>
                        <a:rPr lang="ja-JP" altLang="en-US" sz="700" b="0" i="0" u="none" strike="noStrike" dirty="0" smtClean="0">
                          <a:solidFill>
                            <a:srgbClr val="000000"/>
                          </a:solidFill>
                          <a:effectLst/>
                          <a:latin typeface="ＭＳ Ｐゴシック"/>
                        </a:rPr>
                        <a:t>④走行システムは</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ブロック並べエリア進入を検知する</a:t>
                      </a:r>
                      <a:r>
                        <a:rPr lang="en-US" altLang="ja-JP" sz="700" b="0" i="0" u="none" strike="noStrike" dirty="0" smtClean="0">
                          <a:solidFill>
                            <a:srgbClr val="000000"/>
                          </a:solidFill>
                          <a:effectLst/>
                          <a:latin typeface="ＭＳ Ｐゴシック"/>
                        </a:rPr>
                        <a:t>.</a:t>
                      </a:r>
                      <a:endParaRPr lang="ja-JP" altLang="en-US" sz="700" b="0" i="0" u="none" strike="noStrike" dirty="0" smtClean="0">
                        <a:solidFill>
                          <a:srgbClr val="000000"/>
                        </a:solidFill>
                        <a:effectLst/>
                        <a:latin typeface="ＭＳ Ｐゴシック"/>
                      </a:endParaRPr>
                    </a:p>
                    <a:p>
                      <a:pPr algn="l" fontAlgn="ctr"/>
                      <a:r>
                        <a:rPr lang="ja-JP" altLang="en-US" sz="700" b="0" i="0" u="none" strike="noStrike" dirty="0" smtClean="0">
                          <a:solidFill>
                            <a:srgbClr val="000000"/>
                          </a:solidFill>
                          <a:effectLst/>
                          <a:latin typeface="ＭＳ Ｐゴシック"/>
                        </a:rPr>
                        <a:t>⑤４つのカラーブロックが運搬完了するまで⑥～⑩を繰り返す</a:t>
                      </a:r>
                    </a:p>
                    <a:p>
                      <a:pPr algn="l" fontAlgn="ctr"/>
                      <a:r>
                        <a:rPr lang="ja-JP" altLang="en-US" sz="700" b="0" i="0" u="none" strike="noStrike" dirty="0" smtClean="0">
                          <a:solidFill>
                            <a:srgbClr val="000000"/>
                          </a:solidFill>
                          <a:effectLst/>
                          <a:latin typeface="ＭＳ Ｐゴシック"/>
                        </a:rPr>
                        <a:t>⑥走行システムは</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運搬対象ブロックまで移動する</a:t>
                      </a:r>
                    </a:p>
                    <a:p>
                      <a:pPr algn="l" fontAlgn="ctr"/>
                      <a:r>
                        <a:rPr lang="ja-JP" altLang="en-US" sz="700" b="0" i="0" u="none" strike="noStrike" dirty="0" smtClean="0">
                          <a:solidFill>
                            <a:srgbClr val="000000"/>
                          </a:solidFill>
                          <a:effectLst/>
                          <a:latin typeface="ＭＳ Ｐゴシック"/>
                        </a:rPr>
                        <a:t>⑦走行システムは</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ブロックを保持する</a:t>
                      </a:r>
                    </a:p>
                    <a:p>
                      <a:pPr algn="l" fontAlgn="ctr"/>
                      <a:r>
                        <a:rPr lang="ja-JP" altLang="en-US" sz="700" b="0" i="0" u="none" strike="noStrike" dirty="0" smtClean="0">
                          <a:solidFill>
                            <a:srgbClr val="000000"/>
                          </a:solidFill>
                          <a:effectLst/>
                          <a:latin typeface="ＭＳ Ｐゴシック"/>
                        </a:rPr>
                        <a:t>⑧走行システムは</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ブロックを運搬先ブロック置き場まで運搬する</a:t>
                      </a:r>
                    </a:p>
                    <a:p>
                      <a:pPr algn="l" fontAlgn="ctr"/>
                      <a:r>
                        <a:rPr lang="ja-JP" altLang="en-US" sz="700" b="0" i="0" u="none" strike="noStrike" dirty="0" smtClean="0">
                          <a:solidFill>
                            <a:srgbClr val="000000"/>
                          </a:solidFill>
                          <a:effectLst/>
                          <a:latin typeface="ＭＳ Ｐゴシック"/>
                        </a:rPr>
                        <a:t>⑨走行システムは</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ブロックを設置する</a:t>
                      </a:r>
                    </a:p>
                    <a:p>
                      <a:pPr algn="l" fontAlgn="ctr"/>
                      <a:r>
                        <a:rPr lang="ja-JP" altLang="en-US" sz="700" b="0" i="0" u="none" strike="noStrike" dirty="0" smtClean="0">
                          <a:solidFill>
                            <a:srgbClr val="000000"/>
                          </a:solidFill>
                          <a:effectLst/>
                          <a:latin typeface="ＭＳ Ｐゴシック"/>
                        </a:rPr>
                        <a:t>⑩走行システムは</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終了判定を行う</a:t>
                      </a: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36597">
                <a:tc>
                  <a:txBody>
                    <a:bodyPr/>
                    <a:lstStyle/>
                    <a:p>
                      <a:pPr algn="l" fontAlgn="ctr"/>
                      <a:r>
                        <a:rPr lang="ja-JP" altLang="en-US" sz="700" b="0" i="0" u="none" strike="noStrike" dirty="0" smtClean="0">
                          <a:solidFill>
                            <a:srgbClr val="000000"/>
                          </a:solidFill>
                          <a:effectLst/>
                          <a:latin typeface="ＭＳ Ｐゴシック"/>
                        </a:rPr>
                        <a:t>例外系列</a:t>
                      </a:r>
                      <a:endParaRPr lang="ja-JP" altLang="en-US" sz="700" b="0" i="0" u="none" strike="noStrike" dirty="0">
                        <a:solidFill>
                          <a:srgbClr val="000000"/>
                        </a:solidFill>
                        <a:effectLst/>
                        <a:latin typeface="ＭＳ Ｐゴシック"/>
                      </a:endParaRPr>
                    </a:p>
                  </a:txBody>
                  <a:tcPr marL="8553" marR="8553" marT="8553" marB="0">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700" b="0" i="0" u="none" strike="noStrike" dirty="0" smtClean="0">
                          <a:solidFill>
                            <a:srgbClr val="000000"/>
                          </a:solidFill>
                          <a:effectLst/>
                          <a:latin typeface="ＭＳ Ｐゴシック"/>
                        </a:rPr>
                        <a:t>1.</a:t>
                      </a:r>
                      <a:r>
                        <a:rPr lang="ja-JP" altLang="en-US" sz="700" b="0" i="0" u="none" strike="noStrike" dirty="0" smtClean="0">
                          <a:solidFill>
                            <a:srgbClr val="000000"/>
                          </a:solidFill>
                          <a:effectLst/>
                          <a:latin typeface="ＭＳ Ｐゴシック"/>
                        </a:rPr>
                        <a:t>スタート</a:t>
                      </a:r>
                      <a:r>
                        <a:rPr lang="en-US" altLang="ja-JP" sz="700" b="0" i="0" u="none" strike="noStrike" dirty="0" smtClean="0">
                          <a:solidFill>
                            <a:srgbClr val="000000"/>
                          </a:solidFill>
                          <a:effectLst/>
                          <a:latin typeface="ＭＳ Ｐゴシック"/>
                        </a:rPr>
                        <a:t>SW</a:t>
                      </a:r>
                      <a:r>
                        <a:rPr lang="ja-JP" altLang="en-US" sz="700" b="0" i="0" u="none" strike="noStrike" dirty="0" smtClean="0">
                          <a:solidFill>
                            <a:srgbClr val="000000"/>
                          </a:solidFill>
                          <a:effectLst/>
                          <a:latin typeface="ＭＳ Ｐゴシック"/>
                        </a:rPr>
                        <a:t>押下から経過時間が</a:t>
                      </a:r>
                      <a:r>
                        <a:rPr lang="en-US" altLang="ja-JP" sz="700" b="0" i="0" u="none" strike="noStrike" dirty="0" smtClean="0">
                          <a:solidFill>
                            <a:srgbClr val="000000"/>
                          </a:solidFill>
                          <a:effectLst/>
                          <a:latin typeface="ＭＳ Ｐゴシック"/>
                        </a:rPr>
                        <a:t>105</a:t>
                      </a:r>
                      <a:r>
                        <a:rPr lang="ja-JP" altLang="en-US" sz="700" b="0" i="0" u="none" strike="noStrike" dirty="0" smtClean="0">
                          <a:solidFill>
                            <a:schemeClr val="tx1"/>
                          </a:solidFill>
                          <a:effectLst/>
                          <a:latin typeface="ＭＳ Ｐゴシック"/>
                        </a:rPr>
                        <a:t>秒を</a:t>
                      </a:r>
                      <a:r>
                        <a:rPr lang="ja-JP" altLang="en-US" sz="700" b="0" i="0" u="none" strike="noStrike" dirty="0" smtClean="0">
                          <a:solidFill>
                            <a:schemeClr val="tx1"/>
                          </a:solidFill>
                          <a:effectLst/>
                          <a:latin typeface="ＭＳ Ｐゴシック"/>
                        </a:rPr>
                        <a:t>超えている場合</a:t>
                      </a:r>
                      <a:r>
                        <a:rPr lang="en-US" altLang="ja-JP" sz="700" b="0" i="0" u="none" strike="noStrike" dirty="0" smtClean="0">
                          <a:solidFill>
                            <a:schemeClr val="tx1"/>
                          </a:solidFill>
                          <a:effectLst/>
                          <a:latin typeface="ＭＳ Ｐゴシック"/>
                        </a:rPr>
                        <a:t>,</a:t>
                      </a:r>
                      <a:r>
                        <a:rPr lang="ja-JP" altLang="en-US" sz="700" b="0" i="0" u="none" strike="noStrike" dirty="0" smtClean="0">
                          <a:solidFill>
                            <a:schemeClr val="tx1"/>
                          </a:solidFill>
                          <a:effectLst/>
                          <a:latin typeface="ＭＳ Ｐゴシック"/>
                        </a:rPr>
                        <a:t>ブロック並べを終了</a:t>
                      </a:r>
                      <a:r>
                        <a:rPr lang="ja-JP" altLang="en-US" sz="700" b="0" i="0" u="none" strike="noStrike" dirty="0" smtClean="0">
                          <a:solidFill>
                            <a:schemeClr val="tx1"/>
                          </a:solidFill>
                          <a:effectLst/>
                          <a:latin typeface="ＭＳ Ｐゴシック"/>
                        </a:rPr>
                        <a:t>する</a:t>
                      </a:r>
                      <a:r>
                        <a:rPr lang="en-US" altLang="ja-JP" sz="700" b="0" i="0" u="none" strike="noStrike" dirty="0" smtClean="0">
                          <a:solidFill>
                            <a:schemeClr val="tx1"/>
                          </a:solidFill>
                          <a:effectLst/>
                          <a:latin typeface="ＭＳ Ｐゴシック"/>
                        </a:rPr>
                        <a:t>(2.3</a:t>
                      </a:r>
                      <a:r>
                        <a:rPr lang="ja-JP" altLang="en-US" sz="700" b="0" i="0" u="none" strike="noStrike" baseline="0" dirty="0" smtClean="0">
                          <a:solidFill>
                            <a:schemeClr val="tx1"/>
                          </a:solidFill>
                          <a:effectLst/>
                          <a:latin typeface="ＭＳ Ｐゴシック"/>
                        </a:rPr>
                        <a:t> 指針</a:t>
                      </a:r>
                      <a:r>
                        <a:rPr lang="en-US" altLang="ja-JP" sz="700" b="0" i="0" u="none" strike="noStrike" dirty="0" smtClean="0">
                          <a:solidFill>
                            <a:schemeClr val="tx1"/>
                          </a:solidFill>
                          <a:effectLst/>
                          <a:latin typeface="ＭＳ Ｐゴシック"/>
                        </a:rPr>
                        <a:t>)</a:t>
                      </a:r>
                      <a:endParaRPr lang="en-US" altLang="ja-JP" sz="700" b="0" i="0" u="none" strike="noStrike" dirty="0" smtClean="0">
                        <a:solidFill>
                          <a:schemeClr val="tx1"/>
                        </a:solidFill>
                        <a:effectLst/>
                        <a:latin typeface="ＭＳ Ｐゴシック"/>
                      </a:endParaRPr>
                    </a:p>
                    <a:p>
                      <a:pPr algn="l" fontAlgn="ctr"/>
                      <a:r>
                        <a:rPr lang="en-US" altLang="ja-JP" sz="700" b="0" i="0" u="none" strike="noStrike" dirty="0" smtClean="0">
                          <a:solidFill>
                            <a:srgbClr val="000000"/>
                          </a:solidFill>
                          <a:effectLst/>
                          <a:latin typeface="ＭＳ Ｐゴシック"/>
                        </a:rPr>
                        <a:t>2.</a:t>
                      </a:r>
                      <a:r>
                        <a:rPr lang="ja-JP" altLang="en-US" sz="700" b="0" i="0" u="none" strike="noStrike" dirty="0" smtClean="0">
                          <a:solidFill>
                            <a:srgbClr val="000000"/>
                          </a:solidFill>
                          <a:effectLst/>
                          <a:latin typeface="ＭＳ Ｐゴシック"/>
                        </a:rPr>
                        <a:t> 基本</a:t>
                      </a:r>
                      <a:r>
                        <a:rPr lang="ja-JP" altLang="en-US" sz="700" b="0" i="0" u="none" strike="noStrike" dirty="0" smtClean="0">
                          <a:solidFill>
                            <a:srgbClr val="000000"/>
                          </a:solidFill>
                          <a:effectLst/>
                          <a:latin typeface="ＭＳ Ｐゴシック"/>
                        </a:rPr>
                        <a:t>系列①から</a:t>
                      </a:r>
                      <a:r>
                        <a:rPr lang="en-US" altLang="ja-JP" sz="700" b="0" i="0" u="none" strike="noStrike" dirty="0" smtClean="0">
                          <a:solidFill>
                            <a:srgbClr val="000000"/>
                          </a:solidFill>
                          <a:effectLst/>
                          <a:latin typeface="ＭＳ Ｐゴシック"/>
                        </a:rPr>
                        <a:t>4</a:t>
                      </a:r>
                      <a:r>
                        <a:rPr lang="ja-JP" altLang="en-US" sz="700" b="0" i="0" u="none" strike="noStrike" dirty="0" smtClean="0">
                          <a:solidFill>
                            <a:srgbClr val="000000"/>
                          </a:solidFill>
                          <a:effectLst/>
                          <a:latin typeface="ＭＳ Ｐゴシック"/>
                        </a:rPr>
                        <a:t>秒以内に基本系列②が完了していない場合</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走行システムは</a:t>
                      </a:r>
                      <a:r>
                        <a:rPr lang="en-US" altLang="ja-JP" sz="700" b="0" i="0" u="none" strike="noStrike" dirty="0" smtClean="0">
                          <a:solidFill>
                            <a:srgbClr val="000000"/>
                          </a:solidFill>
                          <a:effectLst/>
                          <a:latin typeface="ＭＳ Ｐゴシック"/>
                        </a:rPr>
                        <a:t>,UC.2-3</a:t>
                      </a:r>
                      <a:r>
                        <a:rPr lang="ja-JP" altLang="en-US" sz="700" b="0" i="0" u="none" strike="noStrike" dirty="0" smtClean="0">
                          <a:solidFill>
                            <a:srgbClr val="000000"/>
                          </a:solidFill>
                          <a:effectLst/>
                          <a:latin typeface="ＭＳ Ｐゴシック"/>
                        </a:rPr>
                        <a:t>「直角駐車場を攻略する」に移行する</a:t>
                      </a:r>
                    </a:p>
                  </a:txBody>
                  <a:tcPr marL="8553" marR="8553" marT="8553" marB="0">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cxnSp>
        <p:nvCxnSpPr>
          <p:cNvPr id="60" name="直線コネクタ 59"/>
          <p:cNvCxnSpPr/>
          <p:nvPr/>
        </p:nvCxnSpPr>
        <p:spPr>
          <a:xfrm>
            <a:off x="3150808" y="640633"/>
            <a:ext cx="0" cy="2356715"/>
          </a:xfrm>
          <a:prstGeom prst="line">
            <a:avLst/>
          </a:prstGeom>
        </p:spPr>
        <p:style>
          <a:lnRef idx="3">
            <a:schemeClr val="dk1"/>
          </a:lnRef>
          <a:fillRef idx="0">
            <a:schemeClr val="dk1"/>
          </a:fillRef>
          <a:effectRef idx="2">
            <a:schemeClr val="dk1"/>
          </a:effectRef>
          <a:fontRef idx="minor">
            <a:schemeClr val="tx1"/>
          </a:fontRef>
        </p:style>
      </p:cxnSp>
      <p:cxnSp>
        <p:nvCxnSpPr>
          <p:cNvPr id="55" name="直線コネクタ 54"/>
          <p:cNvCxnSpPr/>
          <p:nvPr/>
        </p:nvCxnSpPr>
        <p:spPr>
          <a:xfrm>
            <a:off x="5647843" y="2991623"/>
            <a:ext cx="41959" cy="6629133"/>
          </a:xfrm>
          <a:prstGeom prst="line">
            <a:avLst/>
          </a:prstGeom>
        </p:spPr>
        <p:style>
          <a:lnRef idx="3">
            <a:schemeClr val="dk1"/>
          </a:lnRef>
          <a:fillRef idx="0">
            <a:schemeClr val="dk1"/>
          </a:fillRef>
          <a:effectRef idx="2">
            <a:schemeClr val="dk1"/>
          </a:effectRef>
          <a:fontRef idx="minor">
            <a:schemeClr val="tx1"/>
          </a:fontRef>
        </p:style>
      </p:cxnSp>
      <p:cxnSp>
        <p:nvCxnSpPr>
          <p:cNvPr id="88" name="直線コネクタ 87"/>
          <p:cNvCxnSpPr/>
          <p:nvPr/>
        </p:nvCxnSpPr>
        <p:spPr>
          <a:xfrm>
            <a:off x="3120331" y="2997348"/>
            <a:ext cx="2527512" cy="0"/>
          </a:xfrm>
          <a:prstGeom prst="line">
            <a:avLst/>
          </a:prstGeom>
        </p:spPr>
        <p:style>
          <a:lnRef idx="3">
            <a:schemeClr val="dk1"/>
          </a:lnRef>
          <a:fillRef idx="0">
            <a:schemeClr val="dk1"/>
          </a:fillRef>
          <a:effectRef idx="2">
            <a:schemeClr val="dk1"/>
          </a:effectRef>
          <a:fontRef idx="minor">
            <a:schemeClr val="tx1"/>
          </a:fontRef>
        </p:style>
      </p:cxnSp>
      <p:sp>
        <p:nvSpPr>
          <p:cNvPr id="2" name="テキスト ボックス 1"/>
          <p:cNvSpPr txBox="1"/>
          <p:nvPr/>
        </p:nvSpPr>
        <p:spPr>
          <a:xfrm>
            <a:off x="1593936" y="-1836484"/>
            <a:ext cx="184731" cy="646331"/>
          </a:xfrm>
          <a:prstGeom prst="rect">
            <a:avLst/>
          </a:prstGeom>
          <a:noFill/>
        </p:spPr>
        <p:txBody>
          <a:bodyPr wrap="none" rtlCol="0">
            <a:spAutoFit/>
          </a:bodyPr>
          <a:lstStyle/>
          <a:p>
            <a:endParaRPr kumimoji="1" lang="en-US" altLang="ja-JP" dirty="0" smtClean="0"/>
          </a:p>
          <a:p>
            <a:endParaRPr kumimoji="1" lang="ja-JP" altLang="en-US" dirty="0"/>
          </a:p>
        </p:txBody>
      </p:sp>
      <p:cxnSp>
        <p:nvCxnSpPr>
          <p:cNvPr id="63" name="直線コネクタ 62"/>
          <p:cNvCxnSpPr/>
          <p:nvPr/>
        </p:nvCxnSpPr>
        <p:spPr>
          <a:xfrm>
            <a:off x="6261487" y="0"/>
            <a:ext cx="1" cy="659302"/>
          </a:xfrm>
          <a:prstGeom prst="line">
            <a:avLst/>
          </a:prstGeom>
        </p:spPr>
        <p:style>
          <a:lnRef idx="3">
            <a:schemeClr val="dk1"/>
          </a:lnRef>
          <a:fillRef idx="0">
            <a:schemeClr val="dk1"/>
          </a:fillRef>
          <a:effectRef idx="2">
            <a:schemeClr val="dk1"/>
          </a:effectRef>
          <a:fontRef idx="minor">
            <a:schemeClr val="tx1"/>
          </a:fontRef>
        </p:style>
      </p:cxnSp>
      <p:sp>
        <p:nvSpPr>
          <p:cNvPr id="69" name="正方形/長方形 68"/>
          <p:cNvSpPr/>
          <p:nvPr/>
        </p:nvSpPr>
        <p:spPr>
          <a:xfrm>
            <a:off x="8103083" y="2620929"/>
            <a:ext cx="2978237" cy="235455"/>
          </a:xfrm>
          <a:prstGeom prst="rect">
            <a:avLst/>
          </a:prstGeom>
        </p:spPr>
        <p:txBody>
          <a:bodyPr wrap="square" lIns="111254" tIns="55629" rIns="111254" bIns="55629">
            <a:spAutoFit/>
          </a:bodyPr>
          <a:lstStyle/>
          <a:p>
            <a:r>
              <a:rPr lang="ja-JP" altLang="en-US" sz="800" dirty="0" smtClean="0"/>
              <a:t>図</a:t>
            </a:r>
            <a:r>
              <a:rPr lang="en-US" altLang="ja-JP" sz="800" dirty="0" smtClean="0"/>
              <a:t>1-5</a:t>
            </a:r>
            <a:r>
              <a:rPr lang="ja-JP" altLang="en-US" sz="800" dirty="0" smtClean="0"/>
              <a:t> 　ブロック情報を作成する機能要求・非機能要求</a:t>
            </a:r>
            <a:endParaRPr lang="en-US" altLang="ja-JP" sz="800" dirty="0" smtClean="0"/>
          </a:p>
        </p:txBody>
      </p:sp>
      <p:sp>
        <p:nvSpPr>
          <p:cNvPr id="59" name="テキスト ボックス 58"/>
          <p:cNvSpPr txBox="1"/>
          <p:nvPr/>
        </p:nvSpPr>
        <p:spPr>
          <a:xfrm>
            <a:off x="3263412" y="5210593"/>
            <a:ext cx="2232247" cy="220066"/>
          </a:xfrm>
          <a:prstGeom prst="rect">
            <a:avLst/>
          </a:prstGeom>
          <a:noFill/>
        </p:spPr>
        <p:txBody>
          <a:bodyPr wrap="square" lIns="111254" tIns="55629" rIns="111254" bIns="55629" rtlCol="0">
            <a:spAutoFit/>
          </a:bodyPr>
          <a:lstStyle/>
          <a:p>
            <a:r>
              <a:rPr lang="ja-JP" altLang="en-US" sz="700" dirty="0"/>
              <a:t>図</a:t>
            </a:r>
            <a:r>
              <a:rPr lang="en-US" altLang="ja-JP" sz="700" dirty="0" smtClean="0"/>
              <a:t>1-2</a:t>
            </a:r>
            <a:r>
              <a:rPr lang="ja-JP" altLang="en-US" sz="700" dirty="0"/>
              <a:t>　</a:t>
            </a:r>
            <a:r>
              <a:rPr lang="ja-JP" altLang="en-US" sz="700" dirty="0" smtClean="0"/>
              <a:t>ブロック情報算出システム</a:t>
            </a:r>
            <a:r>
              <a:rPr lang="en-US" altLang="ja-JP" sz="700" dirty="0"/>
              <a:t>(</a:t>
            </a:r>
            <a:r>
              <a:rPr lang="ja-JP" altLang="en-US" sz="700" dirty="0"/>
              <a:t>ユースケース図</a:t>
            </a:r>
            <a:r>
              <a:rPr lang="en-US" altLang="ja-JP" sz="700" dirty="0"/>
              <a:t>)</a:t>
            </a:r>
            <a:endParaRPr lang="ja-JP" altLang="en-US" sz="700" dirty="0"/>
          </a:p>
        </p:txBody>
      </p:sp>
      <p:sp>
        <p:nvSpPr>
          <p:cNvPr id="18" name="テキスト ボックス 17"/>
          <p:cNvSpPr txBox="1"/>
          <p:nvPr/>
        </p:nvSpPr>
        <p:spPr>
          <a:xfrm>
            <a:off x="4711739" y="8225688"/>
            <a:ext cx="936104" cy="1329595"/>
          </a:xfrm>
          <a:prstGeom prst="rect">
            <a:avLst/>
          </a:prstGeom>
          <a:solidFill>
            <a:schemeClr val="bg1">
              <a:lumMod val="95000"/>
            </a:schemeClr>
          </a:solidFill>
          <a:ln w="19050">
            <a:solidFill>
              <a:srgbClr val="FF0000"/>
            </a:solidFill>
          </a:ln>
        </p:spPr>
        <p:txBody>
          <a:bodyPr wrap="square" rtlCol="0">
            <a:spAutoFit/>
          </a:bodyPr>
          <a:lstStyle/>
          <a:p>
            <a:pPr marL="0" indent="0" eaLnBrk="1" hangingPunct="1">
              <a:lnSpc>
                <a:spcPct val="80000"/>
              </a:lnSpc>
              <a:spcBef>
                <a:spcPts val="620"/>
              </a:spcBef>
            </a:pPr>
            <a:r>
              <a:rPr lang="ja-JP" altLang="en-US" sz="600" b="1" dirty="0">
                <a:solidFill>
                  <a:srgbClr val="FF0000"/>
                </a:solidFill>
                <a:latin typeface="HG丸ｺﾞｼｯｸM-PRO" panose="020F0600000000000000" pitchFamily="50" charset="-128"/>
                <a:ea typeface="HG丸ｺﾞｼｯｸM-PRO" panose="020F0600000000000000" pitchFamily="50" charset="-128"/>
              </a:rPr>
              <a:t>◎用語の</a:t>
            </a:r>
            <a:r>
              <a:rPr lang="ja-JP" altLang="en-US" sz="600" b="1" dirty="0" smtClean="0">
                <a:solidFill>
                  <a:srgbClr val="FF0000"/>
                </a:solidFill>
                <a:latin typeface="HG丸ｺﾞｼｯｸM-PRO" panose="020F0600000000000000" pitchFamily="50" charset="-128"/>
                <a:ea typeface="HG丸ｺﾞｼｯｸM-PRO" panose="020F0600000000000000" pitchFamily="50" charset="-128"/>
              </a:rPr>
              <a:t>定義</a:t>
            </a:r>
            <a:r>
              <a:rPr lang="en-US" altLang="ja-JP" sz="600" b="1" dirty="0">
                <a:solidFill>
                  <a:srgbClr val="FF0000"/>
                </a:solidFill>
                <a:latin typeface="HG丸ｺﾞｼｯｸM-PRO" panose="020F0600000000000000" pitchFamily="50" charset="-128"/>
                <a:ea typeface="HG丸ｺﾞｼｯｸM-PRO" panose="020F0600000000000000" pitchFamily="50" charset="-128"/>
              </a:rPr>
              <a:t/>
            </a:r>
            <a:br>
              <a:rPr lang="en-US" altLang="ja-JP" sz="600" b="1" dirty="0">
                <a:solidFill>
                  <a:srgbClr val="FF0000"/>
                </a:solidFill>
                <a:latin typeface="HG丸ｺﾞｼｯｸM-PRO" panose="020F0600000000000000" pitchFamily="50" charset="-128"/>
                <a:ea typeface="HG丸ｺﾞｼｯｸM-PRO" panose="020F0600000000000000" pitchFamily="50" charset="-128"/>
              </a:rPr>
            </a:br>
            <a:r>
              <a:rPr lang="ja-JP" altLang="en-US" sz="600" b="1" dirty="0" smtClean="0">
                <a:solidFill>
                  <a:srgbClr val="FF0000"/>
                </a:solidFill>
                <a:latin typeface="ＭＳ Ｐゴシック" panose="020B0600070205080204" pitchFamily="50" charset="-128"/>
                <a:ea typeface="ＭＳ Ｐゴシック" panose="020B0600070205080204" pitchFamily="50" charset="-128"/>
              </a:rPr>
              <a:t>以降モデル図では以下の用語を使用する</a:t>
            </a:r>
            <a:r>
              <a:rPr lang="en-US" altLang="ja-JP" sz="600" b="1" dirty="0" smtClean="0">
                <a:solidFill>
                  <a:srgbClr val="FF0000"/>
                </a:solidFill>
                <a:latin typeface="ＭＳ Ｐゴシック" panose="020B0600070205080204" pitchFamily="50" charset="-128"/>
                <a:ea typeface="ＭＳ Ｐゴシック" panose="020B0600070205080204" pitchFamily="50" charset="-128"/>
              </a:rPr>
              <a:t>.</a:t>
            </a:r>
            <a:endParaRPr lang="en-US" altLang="ja-JP" sz="600" b="1" dirty="0">
              <a:solidFill>
                <a:srgbClr val="FF0000"/>
              </a:solidFill>
              <a:latin typeface="ＭＳ Ｐゴシック" panose="020B0600070205080204" pitchFamily="50" charset="-128"/>
              <a:ea typeface="ＭＳ Ｐゴシック" panose="020B0600070205080204" pitchFamily="50" charset="-128"/>
            </a:endParaRPr>
          </a:p>
          <a:p>
            <a:r>
              <a:rPr lang="ja-JP" altLang="en-US" sz="600" b="1" dirty="0" smtClean="0">
                <a:solidFill>
                  <a:srgbClr val="FF0000"/>
                </a:solidFill>
              </a:rPr>
              <a:t>①ブロック情報</a:t>
            </a:r>
            <a:endParaRPr lang="en-US" altLang="ja-JP" sz="600" b="1" dirty="0">
              <a:solidFill>
                <a:srgbClr val="FF0000"/>
              </a:solidFill>
            </a:endParaRPr>
          </a:p>
          <a:p>
            <a:r>
              <a:rPr lang="ja-JP" altLang="en-US" sz="600" b="1" dirty="0" smtClean="0">
                <a:solidFill>
                  <a:srgbClr val="FF0000"/>
                </a:solidFill>
              </a:rPr>
              <a:t>ブロック情報算出システムにて算出・決定する情報 （表</a:t>
            </a:r>
            <a:r>
              <a:rPr lang="en-US" altLang="ja-JP" sz="600" b="1" dirty="0" smtClean="0">
                <a:solidFill>
                  <a:srgbClr val="FF0000"/>
                </a:solidFill>
              </a:rPr>
              <a:t>1-3</a:t>
            </a:r>
            <a:r>
              <a:rPr lang="ja-JP" altLang="en-US" sz="600" b="1" dirty="0" smtClean="0">
                <a:solidFill>
                  <a:srgbClr val="FF0000"/>
                </a:solidFill>
              </a:rPr>
              <a:t>参照）</a:t>
            </a:r>
            <a:endParaRPr lang="en-US" altLang="ja-JP" sz="600" b="1" dirty="0" smtClean="0">
              <a:solidFill>
                <a:srgbClr val="FF0000"/>
              </a:solidFill>
            </a:endParaRPr>
          </a:p>
          <a:p>
            <a:r>
              <a:rPr lang="ja-JP" altLang="en-US" sz="600" b="1" dirty="0" smtClean="0">
                <a:solidFill>
                  <a:srgbClr val="FF0000"/>
                </a:solidFill>
              </a:rPr>
              <a:t>②</a:t>
            </a:r>
            <a:r>
              <a:rPr lang="ja-JP" altLang="en-US" sz="600" b="1" dirty="0">
                <a:solidFill>
                  <a:srgbClr val="FF0000"/>
                </a:solidFill>
              </a:rPr>
              <a:t>経路情報</a:t>
            </a:r>
            <a:endParaRPr lang="en-US" altLang="ja-JP" sz="600" b="1" dirty="0">
              <a:solidFill>
                <a:srgbClr val="FF0000"/>
              </a:solidFill>
            </a:endParaRPr>
          </a:p>
          <a:p>
            <a:r>
              <a:rPr lang="ja-JP" altLang="en-US" sz="600" b="1" dirty="0">
                <a:solidFill>
                  <a:srgbClr val="FF0000"/>
                </a:solidFill>
              </a:rPr>
              <a:t>　経路情報と</a:t>
            </a:r>
            <a:r>
              <a:rPr lang="ja-JP" altLang="en-US" sz="600" b="1" dirty="0" smtClean="0">
                <a:solidFill>
                  <a:srgbClr val="FF0000"/>
                </a:solidFill>
              </a:rPr>
              <a:t>は</a:t>
            </a:r>
            <a:r>
              <a:rPr lang="en-US" altLang="ja-JP" sz="600" b="1" dirty="0" smtClean="0">
                <a:solidFill>
                  <a:srgbClr val="FF0000"/>
                </a:solidFill>
              </a:rPr>
              <a:t>,</a:t>
            </a:r>
            <a:r>
              <a:rPr lang="ja-JP" altLang="en-US" sz="600" b="1" dirty="0" smtClean="0">
                <a:solidFill>
                  <a:srgbClr val="FF0000"/>
                </a:solidFill>
              </a:rPr>
              <a:t>走行システムにて算出されるゲーム</a:t>
            </a:r>
            <a:r>
              <a:rPr lang="ja-JP" altLang="en-US" sz="600" b="1" dirty="0">
                <a:solidFill>
                  <a:srgbClr val="FF0000"/>
                </a:solidFill>
              </a:rPr>
              <a:t>攻略時にゲームエリア内を通る経路の情報で</a:t>
            </a:r>
            <a:r>
              <a:rPr lang="ja-JP" altLang="en-US" sz="600" b="1" dirty="0" smtClean="0">
                <a:solidFill>
                  <a:srgbClr val="FF0000"/>
                </a:solidFill>
              </a:rPr>
              <a:t>ある</a:t>
            </a:r>
            <a:r>
              <a:rPr lang="en-US" altLang="ja-JP" sz="600" b="1" dirty="0" smtClean="0">
                <a:solidFill>
                  <a:srgbClr val="FF0000"/>
                </a:solidFill>
              </a:rPr>
              <a:t>.</a:t>
            </a:r>
            <a:r>
              <a:rPr lang="ja-JP" altLang="en-US" sz="600" b="1" dirty="0" smtClean="0">
                <a:solidFill>
                  <a:srgbClr val="FF0000"/>
                </a:solidFill>
              </a:rPr>
              <a:t>　　　</a:t>
            </a:r>
            <a:r>
              <a:rPr lang="en-US" altLang="ja-JP" sz="600" b="1" dirty="0" smtClean="0">
                <a:solidFill>
                  <a:srgbClr val="FF0000"/>
                </a:solidFill>
              </a:rPr>
              <a:t/>
            </a:r>
            <a:br>
              <a:rPr lang="en-US" altLang="ja-JP" sz="600" b="1" dirty="0" smtClean="0">
                <a:solidFill>
                  <a:srgbClr val="FF0000"/>
                </a:solidFill>
              </a:rPr>
            </a:br>
            <a:r>
              <a:rPr lang="ja-JP" altLang="en-US" sz="600" b="1" dirty="0" smtClean="0">
                <a:solidFill>
                  <a:srgbClr val="FF0000"/>
                </a:solidFill>
              </a:rPr>
              <a:t>（</a:t>
            </a:r>
            <a:r>
              <a:rPr lang="ja-JP" altLang="en-US" sz="600" b="1" dirty="0">
                <a:solidFill>
                  <a:srgbClr val="FF0000"/>
                </a:solidFill>
              </a:rPr>
              <a:t>表</a:t>
            </a:r>
            <a:r>
              <a:rPr lang="en-US" altLang="ja-JP" sz="600" b="1" dirty="0" smtClean="0">
                <a:solidFill>
                  <a:srgbClr val="FF0000"/>
                </a:solidFill>
              </a:rPr>
              <a:t>1-3</a:t>
            </a:r>
            <a:r>
              <a:rPr lang="ja-JP" altLang="en-US" sz="600" b="1" dirty="0" smtClean="0">
                <a:solidFill>
                  <a:srgbClr val="FF0000"/>
                </a:solidFill>
              </a:rPr>
              <a:t>参照</a:t>
            </a:r>
            <a:r>
              <a:rPr lang="ja-JP" altLang="en-US" sz="600" b="1" dirty="0" smtClean="0">
                <a:solidFill>
                  <a:srgbClr val="FF0000"/>
                </a:solidFill>
              </a:rPr>
              <a:t>）</a:t>
            </a:r>
            <a:endParaRPr lang="en-US" altLang="ja-JP" sz="600" b="1" dirty="0">
              <a:solidFill>
                <a:srgbClr val="FF0000"/>
              </a:solidFill>
              <a:latin typeface="HG丸ｺﾞｼｯｸM-PRO" panose="020F0600000000000000" pitchFamily="50" charset="-128"/>
              <a:ea typeface="HG丸ｺﾞｼｯｸM-PRO" panose="020F0600000000000000" pitchFamily="50" charset="-128"/>
            </a:endParaRPr>
          </a:p>
        </p:txBody>
      </p:sp>
      <p:grpSp>
        <p:nvGrpSpPr>
          <p:cNvPr id="22" name="グループ化 21"/>
          <p:cNvGrpSpPr/>
          <p:nvPr/>
        </p:nvGrpSpPr>
        <p:grpSpPr>
          <a:xfrm>
            <a:off x="2574207" y="8184976"/>
            <a:ext cx="2137532" cy="1300454"/>
            <a:chOff x="44890" y="8256984"/>
            <a:chExt cx="2137532" cy="1300454"/>
          </a:xfrm>
        </p:grpSpPr>
        <p:pic>
          <p:nvPicPr>
            <p:cNvPr id="8" name="図 7"/>
            <p:cNvPicPr>
              <a:picLocks noChangeAspect="1"/>
            </p:cNvPicPr>
            <p:nvPr/>
          </p:nvPicPr>
          <p:blipFill>
            <a:blip r:embed="rId13"/>
            <a:stretch>
              <a:fillRect/>
            </a:stretch>
          </p:blipFill>
          <p:spPr>
            <a:xfrm>
              <a:off x="44890" y="8256984"/>
              <a:ext cx="2137532" cy="1300454"/>
            </a:xfrm>
            <a:prstGeom prst="rect">
              <a:avLst/>
            </a:prstGeom>
          </p:spPr>
        </p:pic>
        <p:sp>
          <p:nvSpPr>
            <p:cNvPr id="49" name="正方形/長方形 48"/>
            <p:cNvSpPr/>
            <p:nvPr/>
          </p:nvSpPr>
          <p:spPr>
            <a:xfrm>
              <a:off x="692137" y="8673308"/>
              <a:ext cx="1456314" cy="297010"/>
            </a:xfrm>
            <a:prstGeom prst="rect">
              <a:avLst/>
            </a:prstGeom>
          </p:spPr>
          <p:txBody>
            <a:bodyPr wrap="square" lIns="111254" tIns="55629" rIns="111254" bIns="55629">
              <a:spAutoFit/>
            </a:bodyPr>
            <a:lstStyle/>
            <a:p>
              <a:r>
                <a:rPr lang="en-US" altLang="ja-JP" sz="600" dirty="0"/>
                <a:t>※</a:t>
              </a:r>
              <a:r>
                <a:rPr lang="en-US" altLang="ja-JP" sz="600" dirty="0" smtClean="0"/>
                <a:t>Raspberry Pi</a:t>
              </a:r>
              <a:r>
                <a:rPr lang="ja-JP" altLang="en-US" sz="600" dirty="0" err="1" smtClean="0"/>
                <a:t>には</a:t>
              </a:r>
              <a:r>
                <a:rPr lang="en-US" altLang="ja-JP" sz="600" dirty="0" smtClean="0"/>
                <a:t/>
              </a:r>
              <a:br>
                <a:rPr lang="en-US" altLang="ja-JP" sz="600" dirty="0" smtClean="0"/>
              </a:br>
              <a:r>
                <a:rPr lang="en-US" altLang="ja-JP" sz="600" dirty="0" smtClean="0"/>
                <a:t>Web</a:t>
              </a:r>
              <a:r>
                <a:rPr lang="ja-JP" altLang="en-US" sz="600" dirty="0"/>
                <a:t>カメラが接続される</a:t>
              </a:r>
              <a:r>
                <a:rPr lang="ja-JP" altLang="en-US" sz="600" dirty="0" smtClean="0"/>
                <a:t>が</a:t>
              </a:r>
              <a:r>
                <a:rPr lang="en-US" altLang="ja-JP" sz="600" dirty="0" smtClean="0"/>
                <a:t>,</a:t>
              </a:r>
              <a:r>
                <a:rPr lang="ja-JP" altLang="en-US" sz="600" dirty="0" smtClean="0"/>
                <a:t>省略</a:t>
              </a:r>
              <a:endParaRPr lang="en-US" altLang="ja-JP" sz="600" dirty="0"/>
            </a:p>
          </p:txBody>
        </p:sp>
      </p:grpSp>
      <p:cxnSp>
        <p:nvCxnSpPr>
          <p:cNvPr id="62" name="直線コネクタ 61"/>
          <p:cNvCxnSpPr/>
          <p:nvPr/>
        </p:nvCxnSpPr>
        <p:spPr>
          <a:xfrm>
            <a:off x="-76896" y="7968952"/>
            <a:ext cx="5755216" cy="0"/>
          </a:xfrm>
          <a:prstGeom prst="line">
            <a:avLst/>
          </a:prstGeom>
        </p:spPr>
        <p:style>
          <a:lnRef idx="3">
            <a:schemeClr val="dk1"/>
          </a:lnRef>
          <a:fillRef idx="0">
            <a:schemeClr val="dk1"/>
          </a:fillRef>
          <a:effectRef idx="2">
            <a:schemeClr val="dk1"/>
          </a:effectRef>
          <a:fontRef idx="minor">
            <a:schemeClr val="tx1"/>
          </a:fontRef>
        </p:style>
      </p:cxnSp>
      <p:sp>
        <p:nvSpPr>
          <p:cNvPr id="64" name="正方形/長方形 63"/>
          <p:cNvSpPr/>
          <p:nvPr/>
        </p:nvSpPr>
        <p:spPr>
          <a:xfrm>
            <a:off x="3097395" y="1416224"/>
            <a:ext cx="3302676" cy="727898"/>
          </a:xfrm>
          <a:prstGeom prst="rect">
            <a:avLst/>
          </a:prstGeom>
        </p:spPr>
        <p:txBody>
          <a:bodyPr wrap="square" lIns="111254" tIns="55629" rIns="111254" bIns="55629">
            <a:spAutoFit/>
          </a:bodyPr>
          <a:lstStyle/>
          <a:p>
            <a:r>
              <a:rPr lang="ja-JP" altLang="en-US" sz="800" b="1" dirty="0" smtClean="0"/>
              <a:t>◆各区間攻略に必要な時間</a:t>
            </a:r>
            <a:endParaRPr lang="en-US" altLang="ja-JP" sz="800" b="1" dirty="0" smtClean="0"/>
          </a:p>
          <a:p>
            <a:r>
              <a:rPr lang="en-US" altLang="ja-JP" sz="800" dirty="0" smtClean="0"/>
              <a:t>120</a:t>
            </a:r>
            <a:r>
              <a:rPr lang="ja-JP" altLang="en-US" sz="800" dirty="0" smtClean="0"/>
              <a:t>秒以内にＲコースを完了するため</a:t>
            </a:r>
            <a:r>
              <a:rPr lang="en-US" altLang="ja-JP" sz="800" dirty="0" smtClean="0"/>
              <a:t>,</a:t>
            </a:r>
            <a:r>
              <a:rPr lang="ja-JP" altLang="en-US" sz="800" dirty="0" smtClean="0"/>
              <a:t>各区間攻略に必要な時間を検討した</a:t>
            </a:r>
            <a:r>
              <a:rPr lang="en-US" altLang="ja-JP" sz="800" dirty="0" smtClean="0"/>
              <a:t>.</a:t>
            </a:r>
            <a:r>
              <a:rPr lang="ja-JP" altLang="en-US" sz="800" dirty="0" smtClean="0"/>
              <a:t>結果図</a:t>
            </a:r>
            <a:r>
              <a:rPr lang="en-US" altLang="ja-JP" sz="800" dirty="0" smtClean="0"/>
              <a:t>1-4</a:t>
            </a:r>
            <a:r>
              <a:rPr lang="ja-JP" altLang="en-US" sz="800" dirty="0" smtClean="0"/>
              <a:t>に示す</a:t>
            </a:r>
            <a:r>
              <a:rPr lang="en-US" altLang="ja-JP" sz="800" dirty="0" smtClean="0"/>
              <a:t>.</a:t>
            </a:r>
            <a:r>
              <a:rPr lang="ja-JP" altLang="en-US" sz="800" dirty="0" smtClean="0"/>
              <a:t>「ブロック並べ」「直角駐車場」を攻略するに関しては</a:t>
            </a:r>
            <a:r>
              <a:rPr lang="en-US" altLang="ja-JP" sz="800" dirty="0" smtClean="0"/>
              <a:t>,</a:t>
            </a:r>
            <a:r>
              <a:rPr lang="ja-JP" altLang="en-US" sz="800" dirty="0" smtClean="0"/>
              <a:t>実際に走行体を動作させ検討した</a:t>
            </a:r>
            <a:r>
              <a:rPr lang="en-US" altLang="ja-JP" sz="800" dirty="0" smtClean="0"/>
              <a:t>.</a:t>
            </a:r>
            <a:r>
              <a:rPr lang="ja-JP" altLang="en-US" sz="800" dirty="0" smtClean="0"/>
              <a:t>検討の詳細に関しては</a:t>
            </a:r>
            <a:r>
              <a:rPr lang="en-US" altLang="ja-JP" sz="800" dirty="0" smtClean="0"/>
              <a:t>,</a:t>
            </a:r>
            <a:r>
              <a:rPr lang="ja-JP" altLang="en-US" sz="800" dirty="0" smtClean="0"/>
              <a:t>「</a:t>
            </a:r>
            <a:r>
              <a:rPr lang="en-US" altLang="ja-JP" sz="800" dirty="0" smtClean="0"/>
              <a:t>2.2</a:t>
            </a:r>
            <a:r>
              <a:rPr lang="ja-JP" altLang="en-US" sz="800" dirty="0" smtClean="0"/>
              <a:t>走行体動作定義」参照</a:t>
            </a:r>
            <a:endParaRPr lang="ja-JP" altLang="en-US" sz="800" dirty="0"/>
          </a:p>
        </p:txBody>
      </p:sp>
      <p:grpSp>
        <p:nvGrpSpPr>
          <p:cNvPr id="25" name="グループ化 24"/>
          <p:cNvGrpSpPr/>
          <p:nvPr/>
        </p:nvGrpSpPr>
        <p:grpSpPr>
          <a:xfrm>
            <a:off x="3244346" y="696144"/>
            <a:ext cx="2415395" cy="736943"/>
            <a:chOff x="3232448" y="768152"/>
            <a:chExt cx="2415395" cy="736943"/>
          </a:xfrm>
        </p:grpSpPr>
        <p:sp>
          <p:nvSpPr>
            <p:cNvPr id="57" name="正方形/長方形 56"/>
            <p:cNvSpPr/>
            <p:nvPr/>
          </p:nvSpPr>
          <p:spPr>
            <a:xfrm>
              <a:off x="3232448" y="797430"/>
              <a:ext cx="2415395" cy="7076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14"/>
            </a:p>
          </p:txBody>
        </p:sp>
        <p:sp>
          <p:nvSpPr>
            <p:cNvPr id="61" name="正方形/長方形 60"/>
            <p:cNvSpPr/>
            <p:nvPr/>
          </p:nvSpPr>
          <p:spPr>
            <a:xfrm>
              <a:off x="3261478" y="768152"/>
              <a:ext cx="478271" cy="220066"/>
            </a:xfrm>
            <a:prstGeom prst="rect">
              <a:avLst/>
            </a:prstGeom>
          </p:spPr>
          <p:txBody>
            <a:bodyPr wrap="square" lIns="111254" tIns="55629" rIns="111254" bIns="55629">
              <a:spAutoFit/>
            </a:bodyPr>
            <a:lstStyle/>
            <a:p>
              <a:r>
                <a:rPr lang="ja-JP" altLang="en-US" sz="700" b="1" dirty="0"/>
                <a:t>凡例</a:t>
              </a:r>
            </a:p>
          </p:txBody>
        </p:sp>
      </p:grpSp>
      <p:sp>
        <p:nvSpPr>
          <p:cNvPr id="68" name="正方形/長方形 67"/>
          <p:cNvSpPr/>
          <p:nvPr/>
        </p:nvSpPr>
        <p:spPr>
          <a:xfrm>
            <a:off x="4024535" y="2810041"/>
            <a:ext cx="1855891" cy="220066"/>
          </a:xfrm>
          <a:prstGeom prst="rect">
            <a:avLst/>
          </a:prstGeom>
        </p:spPr>
        <p:txBody>
          <a:bodyPr wrap="square" lIns="111254" tIns="55629" rIns="111254" bIns="55629">
            <a:spAutoFit/>
          </a:bodyPr>
          <a:lstStyle/>
          <a:p>
            <a:r>
              <a:rPr lang="ja-JP" altLang="en-US" sz="700" dirty="0" smtClean="0"/>
              <a:t>図</a:t>
            </a:r>
            <a:r>
              <a:rPr lang="en-US" altLang="ja-JP" sz="700" dirty="0" smtClean="0"/>
              <a:t>1-4</a:t>
            </a:r>
            <a:r>
              <a:rPr lang="ja-JP" altLang="en-US" sz="700" dirty="0"/>
              <a:t>　</a:t>
            </a:r>
            <a:r>
              <a:rPr lang="ja-JP" altLang="en-US" sz="700" dirty="0" smtClean="0"/>
              <a:t>各区間攻略に必要な時間検討結果</a:t>
            </a:r>
            <a:endParaRPr lang="ja-JP" altLang="en-US" sz="700" dirty="0"/>
          </a:p>
        </p:txBody>
      </p:sp>
      <p:sp>
        <p:nvSpPr>
          <p:cNvPr id="71" name="正方形/長方形 70"/>
          <p:cNvSpPr/>
          <p:nvPr/>
        </p:nvSpPr>
        <p:spPr>
          <a:xfrm>
            <a:off x="6400800" y="624136"/>
            <a:ext cx="3231396" cy="235455"/>
          </a:xfrm>
          <a:prstGeom prst="rect">
            <a:avLst/>
          </a:prstGeom>
        </p:spPr>
        <p:txBody>
          <a:bodyPr wrap="square" lIns="111254" tIns="55629" rIns="111254" bIns="55629">
            <a:spAutoFit/>
          </a:bodyPr>
          <a:lstStyle/>
          <a:p>
            <a:r>
              <a:rPr lang="ja-JP" altLang="en-US" sz="800" b="1" dirty="0" smtClean="0"/>
              <a:t>◆ブロック</a:t>
            </a:r>
            <a:r>
              <a:rPr lang="ja-JP" altLang="en-US" sz="800" b="1" dirty="0" smtClean="0"/>
              <a:t>情報を作成する要求</a:t>
            </a:r>
            <a:r>
              <a:rPr lang="ja-JP" altLang="en-US" sz="800" b="1" dirty="0" smtClean="0"/>
              <a:t>分析</a:t>
            </a:r>
            <a:endParaRPr lang="en-US" altLang="ja-JP" sz="800" b="1" dirty="0" smtClean="0"/>
          </a:p>
        </p:txBody>
      </p:sp>
      <p:sp>
        <p:nvSpPr>
          <p:cNvPr id="13" name="テキスト ボックス 12"/>
          <p:cNvSpPr txBox="1"/>
          <p:nvPr/>
        </p:nvSpPr>
        <p:spPr>
          <a:xfrm>
            <a:off x="6210683" y="5185821"/>
            <a:ext cx="2492459" cy="215444"/>
          </a:xfrm>
          <a:prstGeom prst="rect">
            <a:avLst/>
          </a:prstGeom>
          <a:noFill/>
        </p:spPr>
        <p:txBody>
          <a:bodyPr wrap="square" rtlCol="0">
            <a:spAutoFit/>
          </a:bodyPr>
          <a:lstStyle/>
          <a:p>
            <a:r>
              <a:rPr lang="ja-JP" altLang="en-US" sz="800" dirty="0"/>
              <a:t>図</a:t>
            </a:r>
            <a:r>
              <a:rPr lang="en-US" altLang="ja-JP" sz="800" dirty="0" smtClean="0"/>
              <a:t>1-6</a:t>
            </a:r>
            <a:r>
              <a:rPr lang="ja-JP" altLang="en-US" sz="800" dirty="0"/>
              <a:t>　</a:t>
            </a:r>
            <a:r>
              <a:rPr lang="ja-JP" altLang="en-US" sz="800" dirty="0" smtClean="0"/>
              <a:t>スピード競技を攻略する機能要求・非機能要求</a:t>
            </a:r>
            <a:endParaRPr lang="ja-JP" altLang="en-US" sz="800" dirty="0"/>
          </a:p>
        </p:txBody>
      </p:sp>
      <p:sp>
        <p:nvSpPr>
          <p:cNvPr id="75" name="角丸四角形 74"/>
          <p:cNvSpPr/>
          <p:nvPr/>
        </p:nvSpPr>
        <p:spPr>
          <a:xfrm>
            <a:off x="5709971" y="2983506"/>
            <a:ext cx="3741159" cy="2383310"/>
          </a:xfrm>
          <a:prstGeom prst="roundRect">
            <a:avLst>
              <a:gd name="adj" fmla="val 773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5639012" y="2984085"/>
            <a:ext cx="1841596" cy="235455"/>
          </a:xfrm>
          <a:prstGeom prst="rect">
            <a:avLst/>
          </a:prstGeom>
        </p:spPr>
        <p:txBody>
          <a:bodyPr wrap="square" lIns="111254" tIns="55629" rIns="111254" bIns="55629">
            <a:spAutoFit/>
          </a:bodyPr>
          <a:lstStyle/>
          <a:p>
            <a:r>
              <a:rPr lang="ja-JP" altLang="en-US" sz="800" b="1" dirty="0" smtClean="0"/>
              <a:t>◆スピード競技を攻略する要求分析</a:t>
            </a:r>
            <a:endParaRPr lang="en-US" altLang="ja-JP" sz="800" b="1" dirty="0" smtClean="0"/>
          </a:p>
        </p:txBody>
      </p:sp>
      <p:grpSp>
        <p:nvGrpSpPr>
          <p:cNvPr id="37" name="グループ化 36"/>
          <p:cNvGrpSpPr/>
          <p:nvPr/>
        </p:nvGrpSpPr>
        <p:grpSpPr>
          <a:xfrm>
            <a:off x="9425136" y="2908961"/>
            <a:ext cx="4004627" cy="2467703"/>
            <a:chOff x="9425136" y="2908961"/>
            <a:chExt cx="4004627" cy="2467703"/>
          </a:xfrm>
        </p:grpSpPr>
        <p:sp>
          <p:nvSpPr>
            <p:cNvPr id="84" name="テキスト ボックス 83"/>
            <p:cNvSpPr txBox="1"/>
            <p:nvPr/>
          </p:nvSpPr>
          <p:spPr>
            <a:xfrm>
              <a:off x="9929192" y="5161220"/>
              <a:ext cx="3500571" cy="215444"/>
            </a:xfrm>
            <a:prstGeom prst="rect">
              <a:avLst/>
            </a:prstGeom>
            <a:noFill/>
          </p:spPr>
          <p:txBody>
            <a:bodyPr wrap="square" rtlCol="0">
              <a:spAutoFit/>
            </a:bodyPr>
            <a:lstStyle/>
            <a:p>
              <a:r>
                <a:rPr lang="ja-JP" altLang="en-US" sz="800" dirty="0"/>
                <a:t>図</a:t>
              </a:r>
              <a:r>
                <a:rPr lang="en-US" altLang="ja-JP" sz="800" dirty="0" smtClean="0"/>
                <a:t>1-7</a:t>
              </a:r>
              <a:r>
                <a:rPr lang="ja-JP" altLang="en-US" sz="800" dirty="0"/>
                <a:t>　</a:t>
              </a:r>
              <a:r>
                <a:rPr lang="ja-JP" altLang="en-US" sz="800" dirty="0" smtClean="0"/>
                <a:t>直角駐車場を攻略する機能要求・非機能要求</a:t>
              </a:r>
              <a:endParaRPr lang="ja-JP" altLang="en-US" sz="800" dirty="0"/>
            </a:p>
          </p:txBody>
        </p:sp>
        <p:sp>
          <p:nvSpPr>
            <p:cNvPr id="85" name="角丸四角形 84"/>
            <p:cNvSpPr/>
            <p:nvPr/>
          </p:nvSpPr>
          <p:spPr>
            <a:xfrm>
              <a:off x="9492267" y="2929797"/>
              <a:ext cx="3198347" cy="2427869"/>
            </a:xfrm>
            <a:prstGeom prst="roundRect">
              <a:avLst>
                <a:gd name="adj" fmla="val 773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9425136" y="2908961"/>
              <a:ext cx="1841596" cy="235455"/>
            </a:xfrm>
            <a:prstGeom prst="rect">
              <a:avLst/>
            </a:prstGeom>
          </p:spPr>
          <p:txBody>
            <a:bodyPr wrap="square" lIns="111254" tIns="55629" rIns="111254" bIns="55629">
              <a:spAutoFit/>
            </a:bodyPr>
            <a:lstStyle/>
            <a:p>
              <a:r>
                <a:rPr lang="ja-JP" altLang="en-US" sz="800" b="1" dirty="0" smtClean="0"/>
                <a:t>◆直角駐車場を攻略する要求分析</a:t>
              </a:r>
              <a:endParaRPr lang="en-US" altLang="ja-JP" sz="800" b="1" dirty="0" smtClean="0"/>
            </a:p>
          </p:txBody>
        </p:sp>
      </p:grpSp>
      <p:grpSp>
        <p:nvGrpSpPr>
          <p:cNvPr id="41" name="グループ化 40"/>
          <p:cNvGrpSpPr/>
          <p:nvPr/>
        </p:nvGrpSpPr>
        <p:grpSpPr>
          <a:xfrm>
            <a:off x="5752729" y="5376665"/>
            <a:ext cx="7025880" cy="3458538"/>
            <a:chOff x="5752729" y="5376665"/>
            <a:chExt cx="7025880" cy="3458538"/>
          </a:xfrm>
        </p:grpSpPr>
        <p:sp>
          <p:nvSpPr>
            <p:cNvPr id="72" name="テキスト ボックス 71"/>
            <p:cNvSpPr txBox="1"/>
            <p:nvPr/>
          </p:nvSpPr>
          <p:spPr>
            <a:xfrm>
              <a:off x="8082956" y="8037766"/>
              <a:ext cx="3419463" cy="200055"/>
            </a:xfrm>
            <a:prstGeom prst="rect">
              <a:avLst/>
            </a:prstGeom>
            <a:noFill/>
          </p:spPr>
          <p:txBody>
            <a:bodyPr wrap="square" rtlCol="0">
              <a:spAutoFit/>
            </a:bodyPr>
            <a:lstStyle/>
            <a:p>
              <a:r>
                <a:rPr lang="ja-JP" altLang="en-US" sz="700" dirty="0"/>
                <a:t>図</a:t>
              </a:r>
              <a:r>
                <a:rPr lang="en-US" altLang="ja-JP" sz="700" dirty="0" smtClean="0"/>
                <a:t>1-8</a:t>
              </a:r>
              <a:r>
                <a:rPr lang="ja-JP" altLang="en-US" sz="700" dirty="0"/>
                <a:t>　</a:t>
              </a:r>
              <a:r>
                <a:rPr lang="ja-JP" altLang="en-US" sz="700" dirty="0" smtClean="0"/>
                <a:t>ブロック並べを攻略する機能要求・非機能要求</a:t>
              </a:r>
              <a:endParaRPr lang="ja-JP" altLang="en-US" sz="700" dirty="0"/>
            </a:p>
          </p:txBody>
        </p:sp>
        <p:sp>
          <p:nvSpPr>
            <p:cNvPr id="87" name="角丸四角形 86"/>
            <p:cNvSpPr/>
            <p:nvPr/>
          </p:nvSpPr>
          <p:spPr>
            <a:xfrm>
              <a:off x="5752729" y="5376665"/>
              <a:ext cx="7025880" cy="2880320"/>
            </a:xfrm>
            <a:prstGeom prst="roundRect">
              <a:avLst>
                <a:gd name="adj" fmla="val 7734"/>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5788364" y="5471342"/>
              <a:ext cx="2772675" cy="235455"/>
            </a:xfrm>
            <a:prstGeom prst="rect">
              <a:avLst/>
            </a:prstGeom>
          </p:spPr>
          <p:txBody>
            <a:bodyPr wrap="square" lIns="111254" tIns="55629" rIns="111254" bIns="55629">
              <a:spAutoFit/>
            </a:bodyPr>
            <a:lstStyle/>
            <a:p>
              <a:r>
                <a:rPr lang="ja-JP" altLang="en-US" sz="800" b="1" dirty="0" smtClean="0"/>
                <a:t>◆ブロック並べを攻略する要求分析</a:t>
              </a:r>
              <a:endParaRPr lang="en-US" altLang="ja-JP" sz="800" b="1" dirty="0" smtClean="0"/>
            </a:p>
          </p:txBody>
        </p:sp>
        <p:sp>
          <p:nvSpPr>
            <p:cNvPr id="104" name="テキスト ボックス 103"/>
            <p:cNvSpPr txBox="1"/>
            <p:nvPr/>
          </p:nvSpPr>
          <p:spPr>
            <a:xfrm>
              <a:off x="6588081" y="8635148"/>
              <a:ext cx="1612920" cy="200055"/>
            </a:xfrm>
            <a:prstGeom prst="rect">
              <a:avLst/>
            </a:prstGeom>
            <a:noFill/>
          </p:spPr>
          <p:txBody>
            <a:bodyPr wrap="square" rtlCol="0">
              <a:spAutoFit/>
            </a:bodyPr>
            <a:lstStyle/>
            <a:p>
              <a:r>
                <a:rPr lang="ja-JP" altLang="en-US" sz="700" dirty="0" smtClean="0"/>
                <a:t>表</a:t>
              </a:r>
              <a:r>
                <a:rPr lang="en-US" altLang="ja-JP" sz="700" dirty="0" smtClean="0"/>
                <a:t>1-4</a:t>
              </a:r>
              <a:r>
                <a:rPr lang="ja-JP" altLang="en-US" sz="700" dirty="0"/>
                <a:t>　</a:t>
              </a:r>
              <a:r>
                <a:rPr lang="ja-JP" altLang="en-US" sz="700" dirty="0" smtClean="0"/>
                <a:t>導出した非機能要求のまとめ</a:t>
              </a:r>
              <a:endParaRPr lang="ja-JP" altLang="en-US" sz="700" dirty="0"/>
            </a:p>
          </p:txBody>
        </p:sp>
        <p:sp>
          <p:nvSpPr>
            <p:cNvPr id="105" name="テキスト ボックス 104"/>
            <p:cNvSpPr txBox="1"/>
            <p:nvPr/>
          </p:nvSpPr>
          <p:spPr>
            <a:xfrm>
              <a:off x="7368528" y="8319677"/>
              <a:ext cx="1976416" cy="415498"/>
            </a:xfrm>
            <a:prstGeom prst="rect">
              <a:avLst/>
            </a:prstGeom>
            <a:noFill/>
          </p:spPr>
          <p:txBody>
            <a:bodyPr wrap="square" rtlCol="0">
              <a:spAutoFit/>
            </a:bodyPr>
            <a:lstStyle/>
            <a:p>
              <a:r>
                <a:rPr lang="ja-JP" altLang="en-US" sz="700" dirty="0" smtClean="0"/>
                <a:t>導出した非機能要求のまとめを表</a:t>
              </a:r>
              <a:r>
                <a:rPr lang="en-US" altLang="ja-JP" sz="700" dirty="0" smtClean="0"/>
                <a:t>1-4</a:t>
              </a:r>
              <a:r>
                <a:rPr lang="ja-JP" altLang="en-US" sz="700" dirty="0" smtClean="0"/>
                <a:t>に示す</a:t>
              </a:r>
              <a:r>
                <a:rPr lang="en-US" altLang="ja-JP" sz="700" dirty="0" smtClean="0"/>
                <a:t>.</a:t>
              </a:r>
            </a:p>
            <a:p>
              <a:r>
                <a:rPr lang="en-US" altLang="ja-JP" sz="700" dirty="0" smtClean="0"/>
                <a:t>ISO9126</a:t>
              </a:r>
              <a:r>
                <a:rPr lang="ja-JP" altLang="en-US" sz="700" dirty="0" smtClean="0"/>
                <a:t>の内容に乗っ取り非機能要求を導出した</a:t>
              </a:r>
              <a:r>
                <a:rPr lang="en-US" altLang="ja-JP" sz="700" dirty="0" smtClean="0"/>
                <a:t>.</a:t>
              </a:r>
              <a:r>
                <a:rPr lang="ja-JP" altLang="en-US" sz="700" dirty="0" smtClean="0"/>
                <a:t>紙面の都合上割愛する非機能要求もある</a:t>
              </a:r>
              <a:r>
                <a:rPr lang="en-US" altLang="ja-JP" sz="700" dirty="0" smtClean="0"/>
                <a:t>.</a:t>
              </a:r>
            </a:p>
          </p:txBody>
        </p:sp>
      </p:grpSp>
      <p:cxnSp>
        <p:nvCxnSpPr>
          <p:cNvPr id="91" name="直線コネクタ 90"/>
          <p:cNvCxnSpPr/>
          <p:nvPr/>
        </p:nvCxnSpPr>
        <p:spPr>
          <a:xfrm>
            <a:off x="5691135" y="8304093"/>
            <a:ext cx="7087474" cy="0"/>
          </a:xfrm>
          <a:prstGeom prst="line">
            <a:avLst/>
          </a:prstGeom>
        </p:spPr>
        <p:style>
          <a:lnRef idx="3">
            <a:schemeClr val="dk1"/>
          </a:lnRef>
          <a:fillRef idx="0">
            <a:schemeClr val="dk1"/>
          </a:fillRef>
          <a:effectRef idx="2">
            <a:schemeClr val="dk1"/>
          </a:effectRef>
          <a:fontRef idx="minor">
            <a:schemeClr val="tx1"/>
          </a:fontRef>
        </p:style>
      </p:cxnSp>
      <p:sp>
        <p:nvSpPr>
          <p:cNvPr id="92" name="ホームベース 91"/>
          <p:cNvSpPr/>
          <p:nvPr/>
        </p:nvSpPr>
        <p:spPr>
          <a:xfrm>
            <a:off x="5712829" y="8394163"/>
            <a:ext cx="1696083" cy="222861"/>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11254" tIns="55629" rIns="111254" bIns="55629" rtlCol="0" anchor="ctr"/>
          <a:lstStyle/>
          <a:p>
            <a:r>
              <a:rPr lang="en-US" altLang="ja-JP" sz="1050" dirty="0" smtClean="0"/>
              <a:t>1.5</a:t>
            </a:r>
            <a:r>
              <a:rPr lang="ja-JP" altLang="en-US" sz="1050" dirty="0"/>
              <a:t>　</a:t>
            </a:r>
            <a:r>
              <a:rPr lang="ja-JP" altLang="en-US" sz="1050" dirty="0" smtClean="0"/>
              <a:t>非機能要求まとめ</a:t>
            </a:r>
            <a:endParaRPr lang="en-US" altLang="ja-JP" sz="1050" dirty="0" smtClean="0"/>
          </a:p>
        </p:txBody>
      </p:sp>
      <p:graphicFrame>
        <p:nvGraphicFramePr>
          <p:cNvPr id="89" name="表 88"/>
          <p:cNvGraphicFramePr>
            <a:graphicFrameLocks noGrp="1"/>
          </p:cNvGraphicFramePr>
          <p:nvPr>
            <p:extLst>
              <p:ext uri="{D42A27DB-BD31-4B8C-83A1-F6EECF244321}">
                <p14:modId xmlns:p14="http://schemas.microsoft.com/office/powerpoint/2010/main" val="3761657018"/>
              </p:ext>
            </p:extLst>
          </p:nvPr>
        </p:nvGraphicFramePr>
        <p:xfrm>
          <a:off x="5746435" y="8819834"/>
          <a:ext cx="3488824" cy="711870"/>
        </p:xfrm>
        <a:graphic>
          <a:graphicData uri="http://schemas.openxmlformats.org/drawingml/2006/table">
            <a:tbl>
              <a:tblPr/>
              <a:tblGrid>
                <a:gridCol w="1333514">
                  <a:extLst>
                    <a:ext uri="{9D8B030D-6E8A-4147-A177-3AD203B41FA5}">
                      <a16:colId xmlns:a16="http://schemas.microsoft.com/office/drawing/2014/main" val="20000"/>
                    </a:ext>
                  </a:extLst>
                </a:gridCol>
                <a:gridCol w="2155310">
                  <a:extLst>
                    <a:ext uri="{9D8B030D-6E8A-4147-A177-3AD203B41FA5}">
                      <a16:colId xmlns:a16="http://schemas.microsoft.com/office/drawing/2014/main" val="20001"/>
                    </a:ext>
                  </a:extLst>
                </a:gridCol>
              </a:tblGrid>
              <a:tr h="143974">
                <a:tc>
                  <a:txBody>
                    <a:bodyPr/>
                    <a:lstStyle/>
                    <a:p>
                      <a:pPr algn="l" fontAlgn="t"/>
                      <a:r>
                        <a:rPr lang="ja-JP" altLang="en-US" sz="700" b="0" i="0" u="none" strike="noStrike" dirty="0">
                          <a:solidFill>
                            <a:srgbClr val="000000"/>
                          </a:solidFill>
                          <a:effectLst/>
                          <a:latin typeface="ＭＳ Ｐゴシック"/>
                        </a:rPr>
                        <a:t>項目</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t"/>
                      <a:r>
                        <a:rPr lang="ja-JP" altLang="en-US" sz="700" b="0" i="0" u="none" strike="noStrike" dirty="0" smtClean="0">
                          <a:solidFill>
                            <a:srgbClr val="000000"/>
                          </a:solidFill>
                          <a:effectLst/>
                          <a:latin typeface="ＭＳ Ｐゴシック"/>
                        </a:rPr>
                        <a:t>内容</a:t>
                      </a:r>
                      <a:endParaRPr lang="ja-JP" altLang="en-US" sz="700" b="0" i="0" u="none" strike="noStrike" dirty="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223959">
                <a:tc>
                  <a:txBody>
                    <a:bodyPr/>
                    <a:lstStyle/>
                    <a:p>
                      <a:pPr algn="l" fontAlgn="t"/>
                      <a:r>
                        <a:rPr lang="en-US" altLang="ja-JP" sz="700" b="0" i="0" u="none" strike="noStrike" dirty="0">
                          <a:solidFill>
                            <a:srgbClr val="000000"/>
                          </a:solidFill>
                          <a:effectLst/>
                          <a:latin typeface="ＭＳ Ｐゴシック"/>
                        </a:rPr>
                        <a:t>【</a:t>
                      </a:r>
                      <a:r>
                        <a:rPr lang="ja-JP" altLang="en-US" sz="700" b="0" i="0" u="none" strike="noStrike" dirty="0">
                          <a:solidFill>
                            <a:srgbClr val="000000"/>
                          </a:solidFill>
                          <a:effectLst/>
                          <a:latin typeface="ＭＳ Ｐゴシック"/>
                        </a:rPr>
                        <a:t>信頼性</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成熟性</a:t>
                      </a:r>
                      <a:r>
                        <a:rPr lang="en-US" altLang="ja-JP" sz="700" b="0" i="0" u="none" strike="noStrike" dirty="0" smtClean="0">
                          <a:solidFill>
                            <a:srgbClr val="000000"/>
                          </a:solidFill>
                          <a:effectLst/>
                          <a:latin typeface="ＭＳ Ｐゴシック"/>
                        </a:rPr>
                        <a:t>】</a:t>
                      </a:r>
                      <a:r>
                        <a:rPr lang="en-US" altLang="ja-JP" sz="700" b="0" i="0" u="none" strike="noStrike" dirty="0">
                          <a:solidFill>
                            <a:srgbClr val="000000"/>
                          </a:solidFill>
                          <a:effectLst/>
                          <a:latin typeface="ＭＳ Ｐゴシック"/>
                        </a:rPr>
                        <a:t/>
                      </a:r>
                      <a:br>
                        <a:rPr lang="en-US" altLang="ja-JP" sz="700" b="0" i="0" u="none" strike="noStrike" dirty="0">
                          <a:solidFill>
                            <a:srgbClr val="000000"/>
                          </a:solidFill>
                          <a:effectLst/>
                          <a:latin typeface="ＭＳ Ｐゴシック"/>
                        </a:rPr>
                      </a:br>
                      <a:r>
                        <a:rPr lang="ja-JP" altLang="en-US" sz="700" b="0" i="0" u="none" strike="noStrike" dirty="0" smtClean="0">
                          <a:solidFill>
                            <a:srgbClr val="000000"/>
                          </a:solidFill>
                          <a:effectLst/>
                          <a:latin typeface="ＭＳ Ｐゴシック"/>
                        </a:rPr>
                        <a:t>通信データを少なくする</a:t>
                      </a:r>
                      <a:endParaRPr lang="ja-JP" altLang="en-US" sz="700" b="0" i="0" u="none" strike="noStrike" dirty="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ＭＳ Ｐゴシック"/>
                        </a:rPr>
                        <a:t>最低限の通信にてデータを転送することでフリーズの可能性を低くする</a:t>
                      </a:r>
                      <a:r>
                        <a:rPr lang="en-US" altLang="ja-JP" sz="700" b="0" i="0" u="none" strike="noStrike" dirty="0" smtClean="0">
                          <a:solidFill>
                            <a:srgbClr val="000000"/>
                          </a:solidFill>
                          <a:effectLst/>
                          <a:latin typeface="ＭＳ Ｐゴシック"/>
                        </a:rPr>
                        <a: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3937">
                <a:tc>
                  <a:txBody>
                    <a:bodyPr/>
                    <a:lstStyle/>
                    <a:p>
                      <a:pPr algn="l" fontAlgn="t"/>
                      <a:r>
                        <a:rPr lang="en-US" altLang="ja-JP" sz="700" b="0" i="0" u="none" strike="noStrike" dirty="0">
                          <a:solidFill>
                            <a:srgbClr val="000000"/>
                          </a:solidFill>
                          <a:effectLst/>
                          <a:latin typeface="ＭＳ Ｐゴシック"/>
                        </a:rPr>
                        <a:t>【</a:t>
                      </a:r>
                      <a:r>
                        <a:rPr lang="ja-JP" altLang="en-US" sz="700" b="0" i="0" u="none" strike="noStrike" dirty="0">
                          <a:solidFill>
                            <a:srgbClr val="000000"/>
                          </a:solidFill>
                          <a:effectLst/>
                          <a:latin typeface="ＭＳ Ｐゴシック"/>
                        </a:rPr>
                        <a:t>信頼性</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成熟性</a:t>
                      </a:r>
                      <a:r>
                        <a:rPr lang="en-US" altLang="ja-JP" sz="700" b="0" i="0" u="none" strike="noStrike" dirty="0" smtClean="0">
                          <a:solidFill>
                            <a:srgbClr val="000000"/>
                          </a:solidFill>
                          <a:effectLst/>
                          <a:latin typeface="ＭＳ Ｐゴシック"/>
                        </a:rPr>
                        <a:t>】</a:t>
                      </a:r>
                      <a:r>
                        <a:rPr lang="en-US" altLang="ja-JP" sz="700" b="0" i="0" u="none" strike="noStrike" dirty="0">
                          <a:solidFill>
                            <a:srgbClr val="000000"/>
                          </a:solidFill>
                          <a:effectLst/>
                          <a:latin typeface="ＭＳ Ｐゴシック"/>
                        </a:rPr>
                        <a:t/>
                      </a:r>
                      <a:br>
                        <a:rPr lang="en-US" altLang="ja-JP" sz="700" b="0" i="0" u="none" strike="noStrike" dirty="0">
                          <a:solidFill>
                            <a:srgbClr val="000000"/>
                          </a:solidFill>
                          <a:effectLst/>
                          <a:latin typeface="ＭＳ Ｐゴシック"/>
                        </a:rPr>
                      </a:br>
                      <a:r>
                        <a:rPr lang="ja-JP" altLang="en-US" sz="700" b="0" i="0" u="none" strike="noStrike" dirty="0" smtClean="0">
                          <a:solidFill>
                            <a:srgbClr val="000000"/>
                          </a:solidFill>
                          <a:effectLst/>
                          <a:latin typeface="ＭＳ Ｐゴシック"/>
                        </a:rPr>
                        <a:t>区間毎に適切なパラメータに切り替える</a:t>
                      </a:r>
                      <a:endParaRPr lang="ja-JP" altLang="en-US" sz="700" b="0" i="0" u="none" strike="noStrike" dirty="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ＭＳ Ｐゴシック"/>
                        </a:rPr>
                        <a:t>区間毎にパラメータを適切な値にすることで脱線の可能性を低くし</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区間毎に最高の速度で走行出来るようにする</a:t>
                      </a:r>
                      <a:r>
                        <a:rPr lang="en-US" altLang="ja-JP" sz="700" b="0" i="0" u="none" strike="noStrike" dirty="0" smtClean="0">
                          <a:solidFill>
                            <a:srgbClr val="000000"/>
                          </a:solidFill>
                          <a:effectLst/>
                          <a:latin typeface="ＭＳ Ｐゴシック"/>
                        </a:rPr>
                        <a:t>.</a:t>
                      </a:r>
                      <a:endParaRPr lang="ja-JP" altLang="en-US" sz="700" b="0" i="0" u="none" strike="noStrike" dirty="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3" name="表 92"/>
          <p:cNvGraphicFramePr>
            <a:graphicFrameLocks noGrp="1"/>
          </p:cNvGraphicFramePr>
          <p:nvPr>
            <p:extLst>
              <p:ext uri="{D42A27DB-BD31-4B8C-83A1-F6EECF244321}">
                <p14:modId xmlns:p14="http://schemas.microsoft.com/office/powerpoint/2010/main" val="1445133097"/>
              </p:ext>
            </p:extLst>
          </p:nvPr>
        </p:nvGraphicFramePr>
        <p:xfrm>
          <a:off x="9281121" y="8437599"/>
          <a:ext cx="3492388" cy="1067104"/>
        </p:xfrm>
        <a:graphic>
          <a:graphicData uri="http://schemas.openxmlformats.org/drawingml/2006/table">
            <a:tbl>
              <a:tblPr/>
              <a:tblGrid>
                <a:gridCol w="1152127">
                  <a:extLst>
                    <a:ext uri="{9D8B030D-6E8A-4147-A177-3AD203B41FA5}">
                      <a16:colId xmlns:a16="http://schemas.microsoft.com/office/drawing/2014/main" val="20000"/>
                    </a:ext>
                  </a:extLst>
                </a:gridCol>
                <a:gridCol w="2340261">
                  <a:extLst>
                    <a:ext uri="{9D8B030D-6E8A-4147-A177-3AD203B41FA5}">
                      <a16:colId xmlns:a16="http://schemas.microsoft.com/office/drawing/2014/main" val="20001"/>
                    </a:ext>
                  </a:extLst>
                </a:gridCol>
              </a:tblGrid>
              <a:tr h="171450">
                <a:tc>
                  <a:txBody>
                    <a:bodyPr/>
                    <a:lstStyle/>
                    <a:p>
                      <a:pPr algn="l" fontAlgn="t"/>
                      <a:r>
                        <a:rPr lang="ja-JP" altLang="en-US" sz="700" b="0" i="0" u="none" strike="noStrike" dirty="0">
                          <a:solidFill>
                            <a:srgbClr val="000000"/>
                          </a:solidFill>
                          <a:effectLst/>
                          <a:latin typeface="ＭＳ Ｐゴシック"/>
                        </a:rPr>
                        <a:t>項目</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t"/>
                      <a:r>
                        <a:rPr lang="ja-JP" altLang="en-US" sz="700" b="0" i="0" u="none" strike="noStrike" dirty="0" smtClean="0">
                          <a:solidFill>
                            <a:srgbClr val="000000"/>
                          </a:solidFill>
                          <a:effectLst/>
                          <a:latin typeface="ＭＳ Ｐゴシック"/>
                        </a:rPr>
                        <a:t>内容</a:t>
                      </a:r>
                      <a:endParaRPr lang="ja-JP" altLang="en-US" sz="700" b="0" i="0" u="none" strike="noStrike" dirty="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266700">
                <a:tc>
                  <a:txBody>
                    <a:bodyPr/>
                    <a:lstStyle/>
                    <a:p>
                      <a:pPr algn="l" fontAlgn="t"/>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機能性</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正確性</a:t>
                      </a:r>
                      <a:r>
                        <a:rPr lang="en-US" altLang="ja-JP" sz="700" b="0" i="0" u="none" strike="noStrike" dirty="0" smtClean="0">
                          <a:solidFill>
                            <a:srgbClr val="000000"/>
                          </a:solidFill>
                          <a:effectLst/>
                          <a:latin typeface="ＭＳ Ｐゴシック"/>
                        </a:rPr>
                        <a:t>】</a:t>
                      </a:r>
                    </a:p>
                    <a:p>
                      <a:pPr algn="l" fontAlgn="t"/>
                      <a:r>
                        <a:rPr lang="ja-JP" altLang="en-US" sz="700" b="0" i="0" u="none" strike="noStrike" dirty="0" smtClean="0">
                          <a:solidFill>
                            <a:srgbClr val="000000"/>
                          </a:solidFill>
                          <a:effectLst/>
                          <a:latin typeface="ＭＳ Ｐゴシック"/>
                        </a:rPr>
                        <a:t>自己位置誤差を小さくする</a:t>
                      </a:r>
                      <a:endParaRPr lang="ja-JP" altLang="en-US" sz="700" b="0" i="0" u="none" strike="noStrike" dirty="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ＭＳ Ｐゴシック"/>
                        </a:rPr>
                        <a:t>自己位置誤差を小さくすることで</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区間毎のパラメータの切り替えや</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ブロック並べにて走行方法の切り替えに誤差がなくなり</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脱線の可能性を低くする</a:t>
                      </a:r>
                      <a:r>
                        <a:rPr lang="en-US" altLang="ja-JP" sz="700" b="0" i="0" u="none" strike="noStrike" dirty="0" smtClean="0">
                          <a:solidFill>
                            <a:srgbClr val="000000"/>
                          </a:solidFill>
                          <a:effectLst/>
                          <a:latin typeface="ＭＳ Ｐゴシック"/>
                        </a:rPr>
                        <a:t>.</a:t>
                      </a:r>
                      <a:endParaRPr lang="ja-JP" altLang="en-US" sz="700" b="0" i="0" u="none" strike="noStrike" dirty="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6700">
                <a:tc>
                  <a:txBody>
                    <a:bodyPr/>
                    <a:lstStyle/>
                    <a:p>
                      <a:pPr algn="l" fontAlgn="t"/>
                      <a:r>
                        <a:rPr lang="en-US" altLang="ja-JP" sz="700" b="0" i="0" u="none" strike="noStrike" dirty="0">
                          <a:solidFill>
                            <a:srgbClr val="000000"/>
                          </a:solidFill>
                          <a:effectLst/>
                          <a:latin typeface="ＭＳ Ｐゴシック"/>
                        </a:rPr>
                        <a:t>【</a:t>
                      </a:r>
                      <a:r>
                        <a:rPr lang="ja-JP" altLang="en-US" sz="700" b="0" i="0" u="none" strike="noStrike" dirty="0">
                          <a:solidFill>
                            <a:srgbClr val="000000"/>
                          </a:solidFill>
                          <a:effectLst/>
                          <a:latin typeface="ＭＳ Ｐゴシック"/>
                        </a:rPr>
                        <a:t>信頼性</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障害許容性</a:t>
                      </a:r>
                      <a:r>
                        <a:rPr lang="en-US" altLang="ja-JP" sz="700" b="0" i="0" u="none" strike="noStrike" dirty="0" smtClean="0">
                          <a:solidFill>
                            <a:srgbClr val="000000"/>
                          </a:solidFill>
                          <a:effectLst/>
                          <a:latin typeface="ＭＳ Ｐゴシック"/>
                        </a:rPr>
                        <a:t>】</a:t>
                      </a:r>
                      <a:r>
                        <a:rPr lang="en-US" altLang="ja-JP" sz="700" b="0" i="0" u="none" strike="noStrike" dirty="0">
                          <a:solidFill>
                            <a:srgbClr val="000000"/>
                          </a:solidFill>
                          <a:effectLst/>
                          <a:latin typeface="ＭＳ Ｐゴシック"/>
                        </a:rPr>
                        <a:t/>
                      </a:r>
                      <a:br>
                        <a:rPr lang="en-US" altLang="ja-JP" sz="700" b="0" i="0" u="none" strike="noStrike" dirty="0">
                          <a:solidFill>
                            <a:srgbClr val="000000"/>
                          </a:solidFill>
                          <a:effectLst/>
                          <a:latin typeface="ＭＳ Ｐゴシック"/>
                        </a:rPr>
                      </a:br>
                      <a:r>
                        <a:rPr lang="ja-JP" altLang="en-US" sz="700" b="0" i="0" u="none" strike="noStrike" dirty="0" smtClean="0">
                          <a:solidFill>
                            <a:srgbClr val="000000"/>
                          </a:solidFill>
                          <a:effectLst/>
                          <a:latin typeface="ＭＳ Ｐゴシック"/>
                        </a:rPr>
                        <a:t>時間計測</a:t>
                      </a:r>
                      <a:endParaRPr lang="ja-JP" altLang="en-US" sz="700" b="0" i="0" u="none" strike="noStrike" dirty="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ＭＳ Ｐゴシック"/>
                        </a:rPr>
                        <a:t>ブロック並べ</a:t>
                      </a:r>
                      <a:r>
                        <a:rPr lang="ja-JP" altLang="en-US" sz="700" b="0" i="0" u="none" strike="noStrike" dirty="0" smtClean="0">
                          <a:solidFill>
                            <a:srgbClr val="000000"/>
                          </a:solidFill>
                          <a:effectLst/>
                          <a:latin typeface="ＭＳ Ｐゴシック"/>
                        </a:rPr>
                        <a:t>実行中</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一定</a:t>
                      </a:r>
                      <a:r>
                        <a:rPr lang="ja-JP" altLang="en-US" sz="700" b="0" i="0" u="none" strike="noStrike" dirty="0">
                          <a:solidFill>
                            <a:srgbClr val="000000"/>
                          </a:solidFill>
                          <a:effectLst/>
                          <a:latin typeface="ＭＳ Ｐゴシック"/>
                        </a:rPr>
                        <a:t>時間経過にてゲームを中断</a:t>
                      </a:r>
                      <a:r>
                        <a:rPr lang="ja-JP" altLang="en-US" sz="700" b="0" i="0" u="none" strike="noStrike" dirty="0" smtClean="0">
                          <a:solidFill>
                            <a:srgbClr val="000000"/>
                          </a:solidFill>
                          <a:effectLst/>
                          <a:latin typeface="ＭＳ Ｐゴシック"/>
                        </a:rPr>
                        <a:t>し</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直角</a:t>
                      </a:r>
                      <a:r>
                        <a:rPr lang="ja-JP" altLang="en-US" sz="700" b="0" i="0" u="none" strike="noStrike" dirty="0">
                          <a:solidFill>
                            <a:srgbClr val="000000"/>
                          </a:solidFill>
                          <a:effectLst/>
                          <a:latin typeface="ＭＳ Ｐゴシック"/>
                        </a:rPr>
                        <a:t>駐車場へ</a:t>
                      </a:r>
                      <a:r>
                        <a:rPr lang="ja-JP" altLang="en-US" sz="700" b="0" i="0" u="none" strike="noStrike" dirty="0" smtClean="0">
                          <a:solidFill>
                            <a:srgbClr val="000000"/>
                          </a:solidFill>
                          <a:effectLst/>
                          <a:latin typeface="ＭＳ Ｐゴシック"/>
                        </a:rPr>
                        <a:t>向かう</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詳細</a:t>
                      </a:r>
                      <a:r>
                        <a:rPr lang="ja-JP" altLang="en-US" sz="700" b="0" i="0" u="none" strike="noStrike" dirty="0">
                          <a:solidFill>
                            <a:srgbClr val="000000"/>
                          </a:solidFill>
                          <a:effectLst/>
                          <a:latin typeface="ＭＳ Ｐゴシック"/>
                        </a:rPr>
                        <a:t>は「</a:t>
                      </a:r>
                      <a:r>
                        <a:rPr lang="en-US" altLang="ja-JP" sz="700" b="0" i="0" u="none" strike="noStrike" dirty="0">
                          <a:solidFill>
                            <a:srgbClr val="000000"/>
                          </a:solidFill>
                          <a:effectLst/>
                          <a:latin typeface="ＭＳ Ｐゴシック"/>
                        </a:rPr>
                        <a:t>2.3</a:t>
                      </a:r>
                      <a:r>
                        <a:rPr lang="ja-JP" altLang="en-US" sz="700" b="0" i="0" u="none" strike="noStrike" dirty="0">
                          <a:solidFill>
                            <a:srgbClr val="000000"/>
                          </a:solidFill>
                          <a:effectLst/>
                          <a:latin typeface="ＭＳ Ｐゴシック"/>
                        </a:rPr>
                        <a:t>指針」参照</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9389">
                <a:tc>
                  <a:txBody>
                    <a:bodyPr/>
                    <a:lstStyle/>
                    <a:p>
                      <a:pPr algn="l" fontAlgn="t"/>
                      <a:r>
                        <a:rPr lang="en-US" altLang="ja-JP" sz="700" b="0" i="0" u="none" strike="noStrike" dirty="0">
                          <a:solidFill>
                            <a:srgbClr val="000000"/>
                          </a:solidFill>
                          <a:effectLst/>
                          <a:latin typeface="ＭＳ Ｐゴシック"/>
                        </a:rPr>
                        <a:t>【</a:t>
                      </a:r>
                      <a:r>
                        <a:rPr lang="ja-JP" altLang="en-US" sz="700" b="0" i="0" u="none" strike="noStrike" dirty="0">
                          <a:solidFill>
                            <a:srgbClr val="000000"/>
                          </a:solidFill>
                          <a:effectLst/>
                          <a:latin typeface="ＭＳ Ｐゴシック"/>
                        </a:rPr>
                        <a:t>信頼性</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障害許容性</a:t>
                      </a:r>
                      <a:r>
                        <a:rPr lang="en-US" altLang="ja-JP" sz="700" b="0" i="0" u="none" strike="noStrike" dirty="0" smtClean="0">
                          <a:solidFill>
                            <a:srgbClr val="000000"/>
                          </a:solidFill>
                          <a:effectLst/>
                          <a:latin typeface="ＭＳ Ｐゴシック"/>
                        </a:rPr>
                        <a:t>】</a:t>
                      </a:r>
                      <a:r>
                        <a:rPr lang="en-US" altLang="ja-JP" sz="700" b="0" i="0" u="none" strike="noStrike" dirty="0">
                          <a:solidFill>
                            <a:srgbClr val="000000"/>
                          </a:solidFill>
                          <a:effectLst/>
                          <a:latin typeface="ＭＳ Ｐゴシック"/>
                        </a:rPr>
                        <a:t/>
                      </a:r>
                      <a:br>
                        <a:rPr lang="en-US" altLang="ja-JP" sz="700" b="0" i="0" u="none" strike="noStrike" dirty="0">
                          <a:solidFill>
                            <a:srgbClr val="000000"/>
                          </a:solidFill>
                          <a:effectLst/>
                          <a:latin typeface="ＭＳ Ｐゴシック"/>
                        </a:rPr>
                      </a:br>
                      <a:r>
                        <a:rPr lang="en-US" altLang="ja-JP" sz="700" b="0" i="0" u="none" strike="noStrike" dirty="0" smtClean="0">
                          <a:solidFill>
                            <a:srgbClr val="000000"/>
                          </a:solidFill>
                          <a:effectLst/>
                          <a:latin typeface="ＭＳ Ｐゴシック"/>
                        </a:rPr>
                        <a:t>Bluetooth</a:t>
                      </a:r>
                      <a:r>
                        <a:rPr lang="ja-JP" altLang="en-US" sz="700" b="0" i="0" u="none" strike="noStrike" dirty="0" smtClean="0">
                          <a:solidFill>
                            <a:srgbClr val="000000"/>
                          </a:solidFill>
                          <a:effectLst/>
                          <a:latin typeface="ＭＳ Ｐゴシック"/>
                        </a:rPr>
                        <a:t>通信失敗時の対処</a:t>
                      </a:r>
                      <a:endParaRPr lang="en-US" altLang="ja-JP" sz="700" b="0" i="0" u="none" strike="noStrike" dirty="0" smtClean="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ＭＳ Ｐゴシック"/>
                        </a:rPr>
                        <a:t>通信不具合などでブロック情報を取得できなかった</a:t>
                      </a:r>
                      <a:r>
                        <a:rPr lang="ja-JP" altLang="en-US" sz="700" b="0" i="0" u="none" strike="noStrike" dirty="0" smtClean="0">
                          <a:solidFill>
                            <a:srgbClr val="000000"/>
                          </a:solidFill>
                          <a:effectLst/>
                          <a:latin typeface="ＭＳ Ｐゴシック"/>
                        </a:rPr>
                        <a:t>場合</a:t>
                      </a:r>
                      <a:r>
                        <a:rPr lang="en-US" altLang="ja-JP" sz="700" b="0" i="0" u="none" strike="noStrike" dirty="0" smtClean="0">
                          <a:solidFill>
                            <a:srgbClr val="000000"/>
                          </a:solidFill>
                          <a:effectLst/>
                          <a:latin typeface="ＭＳ Ｐゴシック"/>
                        </a:rPr>
                        <a:t>,</a:t>
                      </a:r>
                      <a:r>
                        <a:rPr lang="ja-JP" altLang="en-US" sz="700" b="0" i="0" u="none" strike="noStrike" dirty="0" smtClean="0">
                          <a:solidFill>
                            <a:srgbClr val="000000"/>
                          </a:solidFill>
                          <a:effectLst/>
                          <a:latin typeface="ＭＳ Ｐゴシック"/>
                        </a:rPr>
                        <a:t>直角駐車場に移動する</a:t>
                      </a:r>
                      <a:r>
                        <a:rPr lang="en-US" altLang="ja-JP" sz="700" b="0" i="0" u="none" strike="noStrike" dirty="0" smtClean="0">
                          <a:solidFill>
                            <a:srgbClr val="000000"/>
                          </a:solidFill>
                          <a:effectLst/>
                          <a:latin typeface="ＭＳ Ｐゴシック"/>
                        </a:rPr>
                        <a:t>.</a:t>
                      </a:r>
                      <a:endParaRPr lang="en-US" altLang="ja-JP" sz="700" b="0" i="0" u="none" strike="noStrike" dirty="0">
                        <a:solidFill>
                          <a:srgbClr val="000000"/>
                        </a:solidFill>
                        <a:effectLst/>
                        <a:latin typeface="ＭＳ Ｐゴシック"/>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6" name="図 5"/>
          <p:cNvPicPr>
            <a:picLocks noChangeAspect="1"/>
          </p:cNvPicPr>
          <p:nvPr/>
        </p:nvPicPr>
        <p:blipFill>
          <a:blip r:embed="rId14"/>
          <a:stretch>
            <a:fillRect/>
          </a:stretch>
        </p:blipFill>
        <p:spPr>
          <a:xfrm>
            <a:off x="3538336" y="741151"/>
            <a:ext cx="2100676" cy="664476"/>
          </a:xfrm>
          <a:prstGeom prst="rect">
            <a:avLst/>
          </a:prstGeom>
        </p:spPr>
      </p:pic>
      <p:pic>
        <p:nvPicPr>
          <p:cNvPr id="12" name="図 11"/>
          <p:cNvPicPr>
            <a:picLocks noChangeAspect="1"/>
          </p:cNvPicPr>
          <p:nvPr/>
        </p:nvPicPr>
        <p:blipFill>
          <a:blip r:embed="rId15"/>
          <a:stretch>
            <a:fillRect/>
          </a:stretch>
        </p:blipFill>
        <p:spPr>
          <a:xfrm>
            <a:off x="9576501" y="3154265"/>
            <a:ext cx="2950997" cy="1875440"/>
          </a:xfrm>
          <a:prstGeom prst="rect">
            <a:avLst/>
          </a:prstGeom>
        </p:spPr>
      </p:pic>
    </p:spTree>
    <p:extLst>
      <p:ext uri="{BB962C8B-B14F-4D97-AF65-F5344CB8AC3E}">
        <p14:creationId xmlns:p14="http://schemas.microsoft.com/office/powerpoint/2010/main" val="813571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グループ化 60"/>
          <p:cNvGrpSpPr/>
          <p:nvPr/>
        </p:nvGrpSpPr>
        <p:grpSpPr>
          <a:xfrm>
            <a:off x="8969409" y="1563465"/>
            <a:ext cx="1828143" cy="2488127"/>
            <a:chOff x="8877298" y="1474674"/>
            <a:chExt cx="1828143" cy="2488127"/>
          </a:xfrm>
        </p:grpSpPr>
        <p:grpSp>
          <p:nvGrpSpPr>
            <p:cNvPr id="381" name="グループ化 380"/>
            <p:cNvGrpSpPr/>
            <p:nvPr/>
          </p:nvGrpSpPr>
          <p:grpSpPr>
            <a:xfrm>
              <a:off x="8889004" y="1982397"/>
              <a:ext cx="1663535" cy="840782"/>
              <a:chOff x="7213359" y="6332397"/>
              <a:chExt cx="1031601" cy="504606"/>
            </a:xfrm>
          </p:grpSpPr>
          <p:pic>
            <p:nvPicPr>
              <p:cNvPr id="390" name="図 389"/>
              <p:cNvPicPr>
                <a:picLocks noChangeAspect="1"/>
              </p:cNvPicPr>
              <p:nvPr/>
            </p:nvPicPr>
            <p:blipFill rotWithShape="1">
              <a:blip r:embed="rId3" cstate="print">
                <a:extLst>
                  <a:ext uri="{28A0092B-C50C-407E-A947-70E740481C1C}">
                    <a14:useLocalDpi xmlns:a14="http://schemas.microsoft.com/office/drawing/2010/main" val="0"/>
                  </a:ext>
                </a:extLst>
              </a:blip>
              <a:srcRect l="55089" t="56872" r="13655" b="22102"/>
              <a:stretch/>
            </p:blipFill>
            <p:spPr>
              <a:xfrm>
                <a:off x="7213359" y="6332397"/>
                <a:ext cx="1031601" cy="466962"/>
              </a:xfrm>
              <a:prstGeom prst="rect">
                <a:avLst/>
              </a:prstGeom>
            </p:spPr>
          </p:pic>
          <p:pic>
            <p:nvPicPr>
              <p:cNvPr id="391" name="図 390"/>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rot="18862556">
                <a:off x="7500947" y="6543052"/>
                <a:ext cx="391679" cy="196223"/>
              </a:xfrm>
              <a:prstGeom prst="flowChartDecision">
                <a:avLst/>
              </a:prstGeom>
            </p:spPr>
          </p:pic>
          <p:sp>
            <p:nvSpPr>
              <p:cNvPr id="392" name="左カーブ矢印 391"/>
              <p:cNvSpPr/>
              <p:nvPr/>
            </p:nvSpPr>
            <p:spPr>
              <a:xfrm rot="13380000" flipH="1">
                <a:off x="7742271" y="6636081"/>
                <a:ext cx="71726" cy="11496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ＭＳ Ｐゴシック" panose="020B0600070205080204" pitchFamily="50" charset="-128"/>
                  <a:ea typeface="ＭＳ Ｐゴシック" panose="020B0600070205080204" pitchFamily="50" charset="-128"/>
                </a:endParaRPr>
              </a:p>
            </p:txBody>
          </p:sp>
          <p:sp>
            <p:nvSpPr>
              <p:cNvPr id="393" name="楕円 392"/>
              <p:cNvSpPr/>
              <p:nvPr/>
            </p:nvSpPr>
            <p:spPr>
              <a:xfrm>
                <a:off x="7811711" y="6627380"/>
                <a:ext cx="48866" cy="46881"/>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sp>
            <p:nvSpPr>
              <p:cNvPr id="394" name="楕円 393"/>
              <p:cNvSpPr/>
              <p:nvPr/>
            </p:nvSpPr>
            <p:spPr>
              <a:xfrm>
                <a:off x="8047702" y="6597969"/>
                <a:ext cx="108652" cy="11241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grpSp>
          <p:nvGrpSpPr>
            <p:cNvPr id="382" name="グループ化 381"/>
            <p:cNvGrpSpPr/>
            <p:nvPr/>
          </p:nvGrpSpPr>
          <p:grpSpPr>
            <a:xfrm>
              <a:off x="8948548" y="3178391"/>
              <a:ext cx="1736040" cy="784410"/>
              <a:chOff x="9086028" y="2265164"/>
              <a:chExt cx="992021" cy="448235"/>
            </a:xfrm>
          </p:grpSpPr>
          <p:pic>
            <p:nvPicPr>
              <p:cNvPr id="385" name="図 384"/>
              <p:cNvPicPr>
                <a:picLocks noChangeAspect="1"/>
              </p:cNvPicPr>
              <p:nvPr/>
            </p:nvPicPr>
            <p:blipFill rotWithShape="1">
              <a:blip r:embed="rId3" cstate="print">
                <a:extLst>
                  <a:ext uri="{28A0092B-C50C-407E-A947-70E740481C1C}">
                    <a14:useLocalDpi xmlns:a14="http://schemas.microsoft.com/office/drawing/2010/main" val="0"/>
                  </a:ext>
                </a:extLst>
              </a:blip>
              <a:srcRect l="56287" t="56872" r="13655" b="22946"/>
              <a:stretch/>
            </p:blipFill>
            <p:spPr>
              <a:xfrm>
                <a:off x="9086028" y="2265164"/>
                <a:ext cx="992021" cy="448235"/>
              </a:xfrm>
              <a:prstGeom prst="rect">
                <a:avLst/>
              </a:prstGeom>
            </p:spPr>
          </p:pic>
          <p:pic>
            <p:nvPicPr>
              <p:cNvPr id="386" name="図 38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rot="20168558">
                <a:off x="9328245" y="2471645"/>
                <a:ext cx="391679" cy="196223"/>
              </a:xfrm>
              <a:prstGeom prst="flowChartDecision">
                <a:avLst/>
              </a:prstGeom>
            </p:spPr>
          </p:pic>
          <p:sp>
            <p:nvSpPr>
              <p:cNvPr id="387" name="楕円 386"/>
              <p:cNvSpPr/>
              <p:nvPr/>
            </p:nvSpPr>
            <p:spPr>
              <a:xfrm>
                <a:off x="9646776" y="2561433"/>
                <a:ext cx="48866" cy="46881"/>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sp>
            <p:nvSpPr>
              <p:cNvPr id="388" name="右カーブ矢印 387"/>
              <p:cNvSpPr/>
              <p:nvPr/>
            </p:nvSpPr>
            <p:spPr>
              <a:xfrm rot="16200000" flipH="1">
                <a:off x="9599019" y="2319750"/>
                <a:ext cx="197065" cy="286302"/>
              </a:xfrm>
              <a:prstGeom prst="curvedRightArrow">
                <a:avLst>
                  <a:gd name="adj1" fmla="val 25000"/>
                  <a:gd name="adj2" fmla="val 38343"/>
                  <a:gd name="adj3" fmla="val 328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ＭＳ Ｐゴシック" panose="020B0600070205080204" pitchFamily="50" charset="-128"/>
                  <a:ea typeface="ＭＳ Ｐゴシック" panose="020B0600070205080204" pitchFamily="50" charset="-128"/>
                </a:endParaRPr>
              </a:p>
            </p:txBody>
          </p:sp>
        </p:grpSp>
        <p:sp>
          <p:nvSpPr>
            <p:cNvPr id="383" name="正方形/長方形 382"/>
            <p:cNvSpPr/>
            <p:nvPr/>
          </p:nvSpPr>
          <p:spPr>
            <a:xfrm>
              <a:off x="8877298" y="2736340"/>
              <a:ext cx="1828143" cy="584775"/>
            </a:xfrm>
            <a:prstGeom prst="rect">
              <a:avLst/>
            </a:prstGeom>
          </p:spPr>
          <p:txBody>
            <a:bodyPr wrap="square">
              <a:spAutoFit/>
            </a:bodyPr>
            <a:lstStyle/>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⑤ カラーブロックを避けるよう</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
              </a:r>
              <a:br>
                <a:rPr lang="en-US" altLang="ja-JP" sz="800" dirty="0" smtClean="0">
                  <a:solidFill>
                    <a:prstClr val="black"/>
                  </a:solidFill>
                  <a:latin typeface="ＭＳ Ｐゴシック" panose="020B0600070205080204" pitchFamily="50" charset="-128"/>
                  <a:ea typeface="ＭＳ Ｐゴシック" panose="020B0600070205080204" pitchFamily="50" charset="-128"/>
                </a:rPr>
              </a:b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に曲線走行する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走行方法：曲線走行</a:t>
              </a:r>
              <a:endParaRPr lang="en-US" altLang="ja-JP" sz="800" dirty="0" smtClean="0">
                <a:solidFill>
                  <a:srgbClr val="FF0000"/>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終了検知：</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400mm</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384" name="正方形/長方形 383"/>
            <p:cNvSpPr/>
            <p:nvPr/>
          </p:nvSpPr>
          <p:spPr>
            <a:xfrm>
              <a:off x="8914619" y="1474674"/>
              <a:ext cx="1663599" cy="584775"/>
            </a:xfrm>
            <a:prstGeom prst="rect">
              <a:avLst/>
            </a:prstGeom>
          </p:spPr>
          <p:txBody>
            <a:bodyPr wrap="square">
              <a:spAutoFit/>
            </a:bodyPr>
            <a:lstStyle/>
            <a:p>
              <a:pPr eaLnBrk="0" hangingPunct="0"/>
              <a:r>
                <a:rPr lang="en-US" altLang="ja-JP" sz="800" dirty="0">
                  <a:solidFill>
                    <a:prstClr val="black"/>
                  </a:solidFill>
                  <a:latin typeface="ＭＳ Ｐゴシック" panose="020B0600070205080204" pitchFamily="50" charset="-128"/>
                  <a:ea typeface="ＭＳ Ｐゴシック" panose="020B0600070205080204" pitchFamily="50" charset="-128"/>
                </a:rPr>
                <a:t>【</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0°</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方向に向かう</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p>
            <a:p>
              <a:pPr eaLnBrk="0" hangingPunct="0"/>
              <a:r>
                <a:rPr lang="ja-JP" altLang="en-US" sz="800" dirty="0" smtClean="0">
                  <a:solidFill>
                    <a:prstClr val="black"/>
                  </a:solidFill>
                  <a:latin typeface="ＭＳ Ｐゴシック" panose="020B0600070205080204" pitchFamily="50" charset="-128"/>
                  <a:ea typeface="ＭＳ Ｐゴシック" panose="020B0600070205080204" pitchFamily="50" charset="-128"/>
                </a:rPr>
                <a:t>④ </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50°</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旋回する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走行方法：旋回走行</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終了検知：</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50°</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旋回</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grpSp>
      <p:graphicFrame>
        <p:nvGraphicFramePr>
          <p:cNvPr id="33" name="図表 32"/>
          <p:cNvGraphicFramePr/>
          <p:nvPr>
            <p:extLst/>
          </p:nvPr>
        </p:nvGraphicFramePr>
        <p:xfrm>
          <a:off x="2370744" y="19294"/>
          <a:ext cx="2656299" cy="57962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ホームベース 14"/>
          <p:cNvSpPr/>
          <p:nvPr/>
        </p:nvSpPr>
        <p:spPr>
          <a:xfrm>
            <a:off x="26032" y="654541"/>
            <a:ext cx="1410528" cy="210578"/>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2.1</a:t>
            </a:r>
            <a:r>
              <a:rPr lang="ja-JP" altLang="en-US" sz="1050" dirty="0"/>
              <a:t>ゲーム要素定義</a:t>
            </a:r>
          </a:p>
        </p:txBody>
      </p:sp>
      <p:sp>
        <p:nvSpPr>
          <p:cNvPr id="9" name="正方形/長方形 8"/>
          <p:cNvSpPr/>
          <p:nvPr/>
        </p:nvSpPr>
        <p:spPr>
          <a:xfrm>
            <a:off x="1771028" y="4944679"/>
            <a:ext cx="1531282" cy="215444"/>
          </a:xfrm>
          <a:prstGeom prst="rect">
            <a:avLst/>
          </a:prstGeom>
        </p:spPr>
        <p:txBody>
          <a:bodyPr wrap="square">
            <a:spAutoFit/>
          </a:bodyPr>
          <a:lstStyle/>
          <a:p>
            <a:pPr algn="just"/>
            <a:r>
              <a:rPr lang="ja-JP" altLang="en-US" sz="800" kern="100" dirty="0">
                <a:latin typeface="ＭＳ Ｐゴシック" panose="020B0600070205080204" pitchFamily="50" charset="-128"/>
                <a:ea typeface="ＭＳ Ｐゴシック" panose="020B0600070205080204" pitchFamily="50" charset="-128"/>
                <a:cs typeface="Times New Roman" panose="02020603050405020304" pitchFamily="18" charset="0"/>
              </a:rPr>
              <a:t>図</a:t>
            </a:r>
            <a:r>
              <a:rPr lang="en-US" altLang="ja-JP" sz="800" kern="100" dirty="0" smtClean="0">
                <a:latin typeface="ＭＳ Ｐゴシック" panose="020B0600070205080204" pitchFamily="50" charset="-128"/>
                <a:ea typeface="ＭＳ Ｐゴシック" panose="020B0600070205080204" pitchFamily="50" charset="-128"/>
                <a:cs typeface="Times New Roman" panose="02020603050405020304" pitchFamily="18" charset="0"/>
              </a:rPr>
              <a:t>2-1</a:t>
            </a:r>
            <a:r>
              <a:rPr lang="ja-JP" altLang="en-US" sz="800" kern="100" dirty="0">
                <a:latin typeface="ＭＳ Ｐゴシック" panose="020B0600070205080204" pitchFamily="50" charset="-128"/>
                <a:ea typeface="ＭＳ Ｐゴシック" panose="020B0600070205080204" pitchFamily="50" charset="-128"/>
                <a:cs typeface="Times New Roman" panose="02020603050405020304" pitchFamily="18" charset="0"/>
              </a:rPr>
              <a:t>　ゲーム要素構成要素</a:t>
            </a:r>
            <a:endParaRPr lang="en-US" altLang="ja-JP" sz="800" kern="1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
        <p:nvSpPr>
          <p:cNvPr id="22" name="ホームベース 21"/>
          <p:cNvSpPr/>
          <p:nvPr/>
        </p:nvSpPr>
        <p:spPr>
          <a:xfrm>
            <a:off x="5128830" y="48449"/>
            <a:ext cx="1425584" cy="211944"/>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2.2</a:t>
            </a:r>
            <a:r>
              <a:rPr lang="ja-JP" altLang="en-US" sz="1050" dirty="0"/>
              <a:t>走行体動作定義</a:t>
            </a:r>
          </a:p>
        </p:txBody>
      </p:sp>
      <p:sp>
        <p:nvSpPr>
          <p:cNvPr id="29" name="ホームベース 28"/>
          <p:cNvSpPr/>
          <p:nvPr/>
        </p:nvSpPr>
        <p:spPr>
          <a:xfrm>
            <a:off x="26032" y="5192315"/>
            <a:ext cx="727500" cy="182615"/>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2.3</a:t>
            </a:r>
            <a:r>
              <a:rPr lang="ja-JP" altLang="en-US" sz="1050" dirty="0"/>
              <a:t>指針</a:t>
            </a:r>
          </a:p>
        </p:txBody>
      </p:sp>
      <p:pic>
        <p:nvPicPr>
          <p:cNvPr id="4" name="図 3"/>
          <p:cNvPicPr>
            <a:picLocks noChangeAspect="1"/>
          </p:cNvPicPr>
          <p:nvPr/>
        </p:nvPicPr>
        <p:blipFill>
          <a:blip r:embed="rId11"/>
          <a:stretch>
            <a:fillRect/>
          </a:stretch>
        </p:blipFill>
        <p:spPr>
          <a:xfrm>
            <a:off x="7716969" y="98652"/>
            <a:ext cx="1301341" cy="1058341"/>
          </a:xfrm>
          <a:prstGeom prst="rect">
            <a:avLst/>
          </a:prstGeom>
        </p:spPr>
      </p:pic>
      <p:sp>
        <p:nvSpPr>
          <p:cNvPr id="5" name="正方形/長方形 4"/>
          <p:cNvSpPr/>
          <p:nvPr/>
        </p:nvSpPr>
        <p:spPr>
          <a:xfrm>
            <a:off x="6636061" y="236722"/>
            <a:ext cx="1360771" cy="1115690"/>
          </a:xfrm>
          <a:prstGeom prst="rect">
            <a:avLst/>
          </a:prstGeom>
        </p:spPr>
        <p:txBody>
          <a:bodyPr wrap="square">
            <a:spAutoFit/>
          </a:bodyPr>
          <a:lstStyle/>
          <a:p>
            <a:r>
              <a:rPr lang="ja-JP" altLang="en-US" sz="1050" dirty="0"/>
              <a:t>♦</a:t>
            </a:r>
            <a:r>
              <a:rPr lang="ja-JP" altLang="en-US" sz="1050" b="1" dirty="0"/>
              <a:t>コースの形状</a:t>
            </a:r>
            <a:endParaRPr lang="en-US" altLang="ja-JP" sz="1050" b="1" dirty="0"/>
          </a:p>
          <a:p>
            <a:r>
              <a:rPr lang="ja-JP" altLang="en-US" sz="800" dirty="0" smtClean="0"/>
              <a:t>・ </a:t>
            </a:r>
            <a:r>
              <a:rPr lang="ja-JP" altLang="en-US" sz="800" dirty="0"/>
              <a:t>ブロック</a:t>
            </a:r>
            <a:r>
              <a:rPr lang="ja-JP" altLang="en-US" sz="800" dirty="0" smtClean="0"/>
              <a:t>置き場 </a:t>
            </a:r>
            <a:r>
              <a:rPr lang="en-US" altLang="ja-JP" sz="800" dirty="0" smtClean="0"/>
              <a:t>1</a:t>
            </a:r>
            <a:r>
              <a:rPr lang="ja-JP" altLang="en-US" sz="800" dirty="0" smtClean="0"/>
              <a:t>区間</a:t>
            </a:r>
            <a:endParaRPr lang="en-US" altLang="ja-JP" sz="800" dirty="0" smtClean="0"/>
          </a:p>
          <a:p>
            <a:r>
              <a:rPr lang="ja-JP" altLang="en-US" sz="800" dirty="0" smtClean="0"/>
              <a:t>縦</a:t>
            </a:r>
            <a:r>
              <a:rPr lang="en-US" altLang="ja-JP" sz="800" dirty="0" smtClean="0"/>
              <a:t>(</a:t>
            </a:r>
            <a:r>
              <a:rPr lang="ja-JP" altLang="en-US" sz="800" dirty="0" smtClean="0"/>
              <a:t>座標コード</a:t>
            </a:r>
            <a:r>
              <a:rPr lang="en-US" altLang="ja-JP" sz="800" dirty="0" smtClean="0"/>
              <a:t>0-4)400mm</a:t>
            </a:r>
          </a:p>
          <a:p>
            <a:r>
              <a:rPr lang="ja-JP" altLang="en-US" sz="800" dirty="0" smtClean="0"/>
              <a:t>横</a:t>
            </a:r>
            <a:r>
              <a:rPr lang="en-US" altLang="ja-JP" sz="800" dirty="0"/>
              <a:t>(</a:t>
            </a:r>
            <a:r>
              <a:rPr lang="ja-JP" altLang="en-US" sz="800" dirty="0"/>
              <a:t>座標コード</a:t>
            </a:r>
            <a:r>
              <a:rPr lang="en-US" altLang="ja-JP" sz="800" dirty="0"/>
              <a:t>0-1)450mm</a:t>
            </a:r>
          </a:p>
          <a:p>
            <a:r>
              <a:rPr lang="ja-JP" altLang="en-US" sz="800" dirty="0" smtClean="0"/>
              <a:t>・カラーブロック置き場の</a:t>
            </a:r>
            <a:endParaRPr lang="en-US" altLang="ja-JP" sz="800" dirty="0" smtClean="0"/>
          </a:p>
          <a:p>
            <a:r>
              <a:rPr lang="ja-JP" altLang="en-US" sz="800" dirty="0" smtClean="0"/>
              <a:t> 直径</a:t>
            </a:r>
            <a:r>
              <a:rPr lang="en-US" altLang="ja-JP" sz="800" dirty="0" smtClean="0"/>
              <a:t>60mm</a:t>
            </a:r>
            <a:endParaRPr lang="en-US" altLang="ja-JP" sz="800" dirty="0"/>
          </a:p>
          <a:p>
            <a:r>
              <a:rPr lang="ja-JP" altLang="en-US" sz="800" dirty="0" smtClean="0"/>
              <a:t>・ 角度は</a:t>
            </a:r>
            <a:r>
              <a:rPr lang="en-US" altLang="ja-JP" sz="800" dirty="0" smtClean="0"/>
              <a:t>,90</a:t>
            </a:r>
            <a:r>
              <a:rPr lang="en-US" altLang="ja-JP" sz="800" dirty="0"/>
              <a:t>°</a:t>
            </a:r>
            <a:r>
              <a:rPr lang="ja-JP" altLang="en-US" sz="800" dirty="0" smtClean="0"/>
              <a:t>である</a:t>
            </a:r>
            <a:r>
              <a:rPr lang="en-US" altLang="ja-JP" sz="800" dirty="0" smtClean="0"/>
              <a:t>.</a:t>
            </a:r>
            <a:endParaRPr lang="en-US" altLang="ja-JP" sz="800" dirty="0"/>
          </a:p>
          <a:p>
            <a:r>
              <a:rPr lang="ja-JP" altLang="en-US" sz="800" dirty="0"/>
              <a:t> 図</a:t>
            </a:r>
            <a:r>
              <a:rPr lang="en-US" altLang="ja-JP" sz="800" dirty="0"/>
              <a:t>2-2</a:t>
            </a:r>
            <a:r>
              <a:rPr lang="ja-JP" altLang="en-US" sz="800" dirty="0"/>
              <a:t>参照</a:t>
            </a:r>
            <a:endParaRPr lang="en-US" altLang="ja-JP" sz="800" dirty="0"/>
          </a:p>
        </p:txBody>
      </p:sp>
      <p:sp>
        <p:nvSpPr>
          <p:cNvPr id="7" name="正方形/長方形 6"/>
          <p:cNvSpPr/>
          <p:nvPr/>
        </p:nvSpPr>
        <p:spPr>
          <a:xfrm>
            <a:off x="5053686" y="268516"/>
            <a:ext cx="1623299" cy="992579"/>
          </a:xfrm>
          <a:prstGeom prst="rect">
            <a:avLst/>
          </a:prstGeom>
        </p:spPr>
        <p:txBody>
          <a:bodyPr wrap="square">
            <a:spAutoFit/>
          </a:bodyPr>
          <a:lstStyle/>
          <a:p>
            <a:r>
              <a:rPr lang="ja-JP" altLang="en-US" sz="1050" dirty="0"/>
              <a:t>♦</a:t>
            </a:r>
            <a:r>
              <a:rPr lang="ja-JP" altLang="en-US" sz="1050" b="1" dirty="0"/>
              <a:t>ルール上の制約</a:t>
            </a:r>
            <a:endParaRPr lang="en-US" altLang="ja-JP" sz="1050" b="1" dirty="0"/>
          </a:p>
          <a:p>
            <a:r>
              <a:rPr lang="ja-JP" altLang="en-US" sz="800" dirty="0"/>
              <a:t>①制限時間</a:t>
            </a:r>
            <a:r>
              <a:rPr lang="en-US" altLang="ja-JP" sz="800" dirty="0"/>
              <a:t>120</a:t>
            </a:r>
            <a:r>
              <a:rPr lang="ja-JP" altLang="en-US" sz="800" dirty="0"/>
              <a:t>秒（実際はゴールまでの走行や直角駐車場がある</a:t>
            </a:r>
            <a:r>
              <a:rPr lang="ja-JP" altLang="en-US" sz="800" dirty="0" smtClean="0"/>
              <a:t>ため</a:t>
            </a:r>
            <a:r>
              <a:rPr lang="en-US" altLang="ja-JP" sz="800" dirty="0" smtClean="0"/>
              <a:t>,</a:t>
            </a:r>
            <a:r>
              <a:rPr lang="ja-JP" altLang="en-US" sz="800" dirty="0" smtClean="0"/>
              <a:t>差し引いて</a:t>
            </a:r>
            <a:r>
              <a:rPr lang="en-US" altLang="ja-JP" sz="800" dirty="0"/>
              <a:t>80</a:t>
            </a:r>
            <a:r>
              <a:rPr lang="ja-JP" altLang="en-US" sz="800" dirty="0"/>
              <a:t>秒前後</a:t>
            </a:r>
            <a:r>
              <a:rPr lang="en-US" altLang="ja-JP" sz="800" dirty="0"/>
              <a:t>)</a:t>
            </a:r>
          </a:p>
          <a:p>
            <a:r>
              <a:rPr lang="ja-JP" altLang="en-US" sz="800" dirty="0" smtClean="0"/>
              <a:t>②ブロックの色</a:t>
            </a:r>
            <a:r>
              <a:rPr lang="ja-JP" altLang="en-US" sz="800" dirty="0"/>
              <a:t>情報の取得はキャリブレーション時には</a:t>
            </a:r>
            <a:r>
              <a:rPr lang="ja-JP" altLang="en-US" sz="800" dirty="0" smtClean="0"/>
              <a:t>行えない</a:t>
            </a:r>
            <a:r>
              <a:rPr lang="en-US" altLang="ja-JP" sz="800" dirty="0" smtClean="0"/>
              <a:t>.</a:t>
            </a:r>
            <a:endParaRPr lang="en-US" altLang="ja-JP" sz="800" dirty="0">
              <a:latin typeface="+mn-ea"/>
            </a:endParaRPr>
          </a:p>
          <a:p>
            <a:r>
              <a:rPr lang="ja-JP" altLang="en-US" sz="800" dirty="0"/>
              <a:t>③パワーブロックコードは</a:t>
            </a:r>
            <a:r>
              <a:rPr lang="en-US" altLang="ja-JP" sz="800" dirty="0"/>
              <a:t>8</a:t>
            </a:r>
            <a:r>
              <a:rPr lang="ja-JP" altLang="en-US" sz="800" dirty="0"/>
              <a:t>種類</a:t>
            </a:r>
            <a:endParaRPr lang="en-US" altLang="ja-JP" sz="800" dirty="0"/>
          </a:p>
        </p:txBody>
      </p:sp>
      <p:sp>
        <p:nvSpPr>
          <p:cNvPr id="8" name="正方形/長方形 7"/>
          <p:cNvSpPr/>
          <p:nvPr/>
        </p:nvSpPr>
        <p:spPr>
          <a:xfrm>
            <a:off x="9018310" y="4678"/>
            <a:ext cx="3798200" cy="377026"/>
          </a:xfrm>
          <a:prstGeom prst="rect">
            <a:avLst/>
          </a:prstGeom>
        </p:spPr>
        <p:txBody>
          <a:bodyPr wrap="square">
            <a:spAutoFit/>
          </a:bodyPr>
          <a:lstStyle/>
          <a:p>
            <a:r>
              <a:rPr lang="ja-JP" altLang="en-US" sz="1050" dirty="0" smtClean="0">
                <a:latin typeface="ＭＳ Ｐゴシック" panose="020B0600070205080204" pitchFamily="50" charset="-128"/>
                <a:ea typeface="ＭＳ Ｐゴシック" panose="020B0600070205080204" pitchFamily="50" charset="-128"/>
              </a:rPr>
              <a:t>♦</a:t>
            </a:r>
            <a:r>
              <a:rPr lang="ja-JP" altLang="en-US" sz="1050" b="1" dirty="0" smtClean="0">
                <a:latin typeface="ＭＳ Ｐゴシック" panose="020B0600070205080204" pitchFamily="50" charset="-128"/>
                <a:ea typeface="ＭＳ Ｐゴシック" panose="020B0600070205080204" pitchFamily="50" charset="-128"/>
              </a:rPr>
              <a:t>走行</a:t>
            </a:r>
            <a:r>
              <a:rPr lang="ja-JP" altLang="en-US" sz="1050" b="1" dirty="0">
                <a:latin typeface="ＭＳ Ｐゴシック" panose="020B0600070205080204" pitchFamily="50" charset="-128"/>
                <a:ea typeface="ＭＳ Ｐゴシック" panose="020B0600070205080204" pitchFamily="50" charset="-128"/>
              </a:rPr>
              <a:t>結果</a:t>
            </a:r>
            <a:endParaRPr lang="en-US" altLang="ja-JP" sz="1050" b="1" dirty="0">
              <a:latin typeface="ＭＳ Ｐゴシック" panose="020B0600070205080204" pitchFamily="50" charset="-128"/>
              <a:ea typeface="ＭＳ Ｐゴシック" panose="020B0600070205080204" pitchFamily="50" charset="-128"/>
            </a:endParaRPr>
          </a:p>
          <a:p>
            <a:r>
              <a:rPr lang="ja-JP" altLang="en-US" sz="800" dirty="0">
                <a:latin typeface="ＭＳ Ｐゴシック" panose="020B0600070205080204" pitchFamily="50" charset="-128"/>
                <a:ea typeface="ＭＳ Ｐゴシック" panose="020B0600070205080204" pitchFamily="50" charset="-128"/>
              </a:rPr>
              <a:t>実際の走行結果</a:t>
            </a:r>
            <a:r>
              <a:rPr lang="ja-JP" altLang="en-US" sz="800" dirty="0" smtClean="0">
                <a:latin typeface="ＭＳ Ｐゴシック" panose="020B0600070205080204" pitchFamily="50" charset="-128"/>
                <a:ea typeface="ＭＳ Ｐゴシック" panose="020B0600070205080204" pitchFamily="50" charset="-128"/>
              </a:rPr>
              <a:t>より</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ブロック</a:t>
            </a:r>
            <a:r>
              <a:rPr lang="ja-JP" altLang="en-US" sz="800" dirty="0">
                <a:latin typeface="ＭＳ Ｐゴシック" panose="020B0600070205080204" pitchFamily="50" charset="-128"/>
                <a:ea typeface="ＭＳ Ｐゴシック" panose="020B0600070205080204" pitchFamily="50" charset="-128"/>
              </a:rPr>
              <a:t>運搬に必要な走行方法の時間を表</a:t>
            </a:r>
            <a:r>
              <a:rPr lang="en-US" altLang="ja-JP" sz="800" dirty="0">
                <a:latin typeface="ＭＳ Ｐゴシック" panose="020B0600070205080204" pitchFamily="50" charset="-128"/>
                <a:ea typeface="ＭＳ Ｐゴシック" panose="020B0600070205080204" pitchFamily="50" charset="-128"/>
              </a:rPr>
              <a:t>2-1</a:t>
            </a:r>
            <a:r>
              <a:rPr lang="ja-JP" altLang="en-US" sz="800" dirty="0">
                <a:latin typeface="ＭＳ Ｐゴシック" panose="020B0600070205080204" pitchFamily="50" charset="-128"/>
                <a:ea typeface="ＭＳ Ｐゴシック" panose="020B0600070205080204" pitchFamily="50" charset="-128"/>
              </a:rPr>
              <a:t>に</a:t>
            </a:r>
            <a:r>
              <a:rPr lang="ja-JP" altLang="en-US" sz="800" dirty="0" smtClean="0">
                <a:latin typeface="ＭＳ Ｐゴシック" panose="020B0600070205080204" pitchFamily="50" charset="-128"/>
                <a:ea typeface="ＭＳ Ｐゴシック" panose="020B0600070205080204" pitchFamily="50" charset="-128"/>
              </a:rPr>
              <a:t>示す</a:t>
            </a:r>
            <a:r>
              <a:rPr lang="en-US" altLang="ja-JP" sz="800" dirty="0" smtClean="0">
                <a:latin typeface="ＭＳ Ｐゴシック" panose="020B0600070205080204" pitchFamily="50" charset="-128"/>
                <a:ea typeface="ＭＳ Ｐゴシック" panose="020B0600070205080204" pitchFamily="50" charset="-128"/>
              </a:rPr>
              <a:t>.</a:t>
            </a:r>
            <a:endParaRPr lang="ja-JP" altLang="en-US" sz="800" dirty="0">
              <a:latin typeface="ＭＳ Ｐゴシック" panose="020B0600070205080204" pitchFamily="50" charset="-128"/>
              <a:ea typeface="ＭＳ Ｐゴシック" panose="020B0600070205080204" pitchFamily="50" charset="-128"/>
            </a:endParaRPr>
          </a:p>
        </p:txBody>
      </p:sp>
      <p:sp>
        <p:nvSpPr>
          <p:cNvPr id="17" name="正方形/長方形 16"/>
          <p:cNvSpPr/>
          <p:nvPr/>
        </p:nvSpPr>
        <p:spPr>
          <a:xfrm>
            <a:off x="9562074" y="274636"/>
            <a:ext cx="953926" cy="215444"/>
          </a:xfrm>
          <a:prstGeom prst="rect">
            <a:avLst/>
          </a:prstGeom>
        </p:spPr>
        <p:txBody>
          <a:bodyPr wrap="square">
            <a:spAutoFit/>
          </a:bodyPr>
          <a:lstStyle/>
          <a:p>
            <a:r>
              <a:rPr lang="ja-JP" altLang="en-US" sz="800" dirty="0"/>
              <a:t>表</a:t>
            </a:r>
            <a:r>
              <a:rPr lang="en-US" altLang="ja-JP" sz="800" dirty="0"/>
              <a:t>2-1</a:t>
            </a:r>
            <a:r>
              <a:rPr lang="ja-JP" altLang="en-US" sz="800" dirty="0"/>
              <a:t>　走行結果</a:t>
            </a:r>
          </a:p>
        </p:txBody>
      </p:sp>
      <p:graphicFrame>
        <p:nvGraphicFramePr>
          <p:cNvPr id="30" name="表 29"/>
          <p:cNvGraphicFramePr>
            <a:graphicFrameLocks noGrp="1"/>
          </p:cNvGraphicFramePr>
          <p:nvPr>
            <p:extLst>
              <p:ext uri="{D42A27DB-BD31-4B8C-83A1-F6EECF244321}">
                <p14:modId xmlns:p14="http://schemas.microsoft.com/office/powerpoint/2010/main" val="3600072330"/>
              </p:ext>
            </p:extLst>
          </p:nvPr>
        </p:nvGraphicFramePr>
        <p:xfrm>
          <a:off x="9075462" y="437824"/>
          <a:ext cx="1920490" cy="1097380"/>
        </p:xfrm>
        <a:graphic>
          <a:graphicData uri="http://schemas.openxmlformats.org/drawingml/2006/table">
            <a:tbl>
              <a:tblPr firstRow="1" bandRow="1">
                <a:tableStyleId>{5940675A-B579-460E-94D1-54222C63F5DA}</a:tableStyleId>
              </a:tblPr>
              <a:tblGrid>
                <a:gridCol w="1283701">
                  <a:extLst>
                    <a:ext uri="{9D8B030D-6E8A-4147-A177-3AD203B41FA5}">
                      <a16:colId xmlns:a16="http://schemas.microsoft.com/office/drawing/2014/main" val="3939319363"/>
                    </a:ext>
                  </a:extLst>
                </a:gridCol>
                <a:gridCol w="636789">
                  <a:extLst>
                    <a:ext uri="{9D8B030D-6E8A-4147-A177-3AD203B41FA5}">
                      <a16:colId xmlns:a16="http://schemas.microsoft.com/office/drawing/2014/main" val="442819073"/>
                    </a:ext>
                  </a:extLst>
                </a:gridCol>
              </a:tblGrid>
              <a:tr h="0">
                <a:tc>
                  <a:txBody>
                    <a:bodyPr/>
                    <a:lstStyle/>
                    <a:p>
                      <a:pPr algn="ctr"/>
                      <a:r>
                        <a:rPr kumimoji="1" lang="ja-JP" altLang="en-US" sz="700" dirty="0" smtClean="0">
                          <a:latin typeface="ＭＳ Ｐゴシック" panose="020B0600070205080204" pitchFamily="50" charset="-128"/>
                          <a:ea typeface="ＭＳ Ｐゴシック" panose="020B0600070205080204" pitchFamily="50" charset="-128"/>
                        </a:rPr>
                        <a:t>走行</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solidFill>
                      <a:srgbClr val="FFFF00"/>
                    </a:solidFill>
                  </a:tcPr>
                </a:tc>
                <a:tc>
                  <a:txBody>
                    <a:bodyPr/>
                    <a:lstStyle/>
                    <a:p>
                      <a:pPr algn="ctr"/>
                      <a:r>
                        <a:rPr kumimoji="1" lang="ja-JP" altLang="en-US" sz="700" dirty="0" smtClean="0">
                          <a:latin typeface="ＭＳ Ｐゴシック" panose="020B0600070205080204" pitchFamily="50" charset="-128"/>
                          <a:ea typeface="ＭＳ Ｐゴシック" panose="020B0600070205080204" pitchFamily="50" charset="-128"/>
                        </a:rPr>
                        <a:t>時間</a:t>
                      </a:r>
                      <a:r>
                        <a:rPr kumimoji="1" lang="en-US" altLang="ja-JP" sz="700" dirty="0" smtClean="0">
                          <a:latin typeface="ＭＳ Ｐゴシック" panose="020B0600070205080204" pitchFamily="50" charset="-128"/>
                          <a:ea typeface="ＭＳ Ｐゴシック" panose="020B0600070205080204" pitchFamily="50" charset="-128"/>
                        </a:rPr>
                        <a:t>[</a:t>
                      </a:r>
                      <a:r>
                        <a:rPr kumimoji="1" lang="ja-JP" altLang="en-US" sz="700" dirty="0" err="1" smtClean="0">
                          <a:latin typeface="ＭＳ Ｐゴシック" panose="020B0600070205080204" pitchFamily="50" charset="-128"/>
                          <a:ea typeface="ＭＳ Ｐゴシック" panose="020B0600070205080204" pitchFamily="50" charset="-128"/>
                        </a:rPr>
                        <a:t>ｓ</a:t>
                      </a:r>
                      <a:r>
                        <a:rPr kumimoji="1" lang="en-US" altLang="ja-JP" sz="700" dirty="0" smtClean="0">
                          <a:latin typeface="ＭＳ Ｐゴシック" panose="020B0600070205080204" pitchFamily="50" charset="-128"/>
                          <a:ea typeface="ＭＳ Ｐゴシック" panose="020B0600070205080204" pitchFamily="50" charset="-128"/>
                        </a:rPr>
                        <a:t>]</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solidFill>
                      <a:srgbClr val="FFFF00"/>
                    </a:solidFill>
                  </a:tcPr>
                </a:tc>
                <a:extLst>
                  <a:ext uri="{0D108BD9-81ED-4DB2-BD59-A6C34878D82A}">
                    <a16:rowId xmlns:a16="http://schemas.microsoft.com/office/drawing/2014/main" val="2362571236"/>
                  </a:ext>
                </a:extLst>
              </a:tr>
              <a:tr h="0">
                <a:tc>
                  <a:txBody>
                    <a:bodyPr/>
                    <a:lstStyle/>
                    <a:p>
                      <a:pPr algn="l"/>
                      <a:r>
                        <a:rPr kumimoji="1" lang="ja-JP" altLang="en-US" sz="700" dirty="0" smtClean="0">
                          <a:latin typeface="ＭＳ Ｐゴシック" panose="020B0600070205080204" pitchFamily="50" charset="-128"/>
                          <a:ea typeface="ＭＳ Ｐゴシック" panose="020B0600070205080204" pitchFamily="50" charset="-128"/>
                        </a:rPr>
                        <a:t>ブロック置き場を直進する</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tc>
                  <a:txBody>
                    <a:bodyPr/>
                    <a:lstStyle/>
                    <a:p>
                      <a:pPr algn="ctr"/>
                      <a:r>
                        <a:rPr kumimoji="1" lang="en-US" altLang="ja-JP" sz="700" dirty="0" smtClean="0">
                          <a:latin typeface="ＭＳ Ｐゴシック" panose="020B0600070205080204" pitchFamily="50" charset="-128"/>
                          <a:ea typeface="ＭＳ Ｐゴシック" panose="020B0600070205080204" pitchFamily="50" charset="-128"/>
                        </a:rPr>
                        <a:t>0.8</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extLst>
                  <a:ext uri="{0D108BD9-81ED-4DB2-BD59-A6C34878D82A}">
                    <a16:rowId xmlns:a16="http://schemas.microsoft.com/office/drawing/2014/main" val="2278723119"/>
                  </a:ext>
                </a:extLst>
              </a:tr>
              <a:tr h="0">
                <a:tc>
                  <a:txBody>
                    <a:bodyPr/>
                    <a:lstStyle/>
                    <a:p>
                      <a:pPr algn="l"/>
                      <a:r>
                        <a:rPr kumimoji="1" lang="ja-JP" altLang="en-US" sz="700" dirty="0" smtClean="0">
                          <a:latin typeface="ＭＳ Ｐゴシック" panose="020B0600070205080204" pitchFamily="50" charset="-128"/>
                          <a:ea typeface="ＭＳ Ｐゴシック" panose="020B0600070205080204" pitchFamily="50" charset="-128"/>
                        </a:rPr>
                        <a:t>ブロック置き場を曲がる</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tc>
                  <a:txBody>
                    <a:bodyPr/>
                    <a:lstStyle/>
                    <a:p>
                      <a:pPr algn="ctr"/>
                      <a:r>
                        <a:rPr kumimoji="1" lang="en-US" altLang="ja-JP" sz="700" dirty="0" smtClean="0">
                          <a:latin typeface="ＭＳ Ｐゴシック" panose="020B0600070205080204" pitchFamily="50" charset="-128"/>
                          <a:ea typeface="ＭＳ Ｐゴシック" panose="020B0600070205080204" pitchFamily="50" charset="-128"/>
                        </a:rPr>
                        <a:t>1.5</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extLst>
                  <a:ext uri="{0D108BD9-81ED-4DB2-BD59-A6C34878D82A}">
                    <a16:rowId xmlns:a16="http://schemas.microsoft.com/office/drawing/2014/main" val="3102879694"/>
                  </a:ext>
                </a:extLst>
              </a:tr>
              <a:tr h="0">
                <a:tc>
                  <a:txBody>
                    <a:bodyPr/>
                    <a:lstStyle/>
                    <a:p>
                      <a:pPr algn="l"/>
                      <a:r>
                        <a:rPr kumimoji="1" lang="ja-JP" altLang="en-US" sz="700" dirty="0" smtClean="0">
                          <a:latin typeface="ＭＳ Ｐゴシック" panose="020B0600070205080204" pitchFamily="50" charset="-128"/>
                          <a:ea typeface="ＭＳ Ｐゴシック" panose="020B0600070205080204" pitchFamily="50" charset="-128"/>
                        </a:rPr>
                        <a:t>ブロックを取得する（曲がる）</a:t>
                      </a:r>
                      <a:endParaRPr kumimoji="1" lang="en-US" altLang="ja-JP" sz="700" dirty="0" smtClean="0">
                        <a:latin typeface="ＭＳ Ｐゴシック" panose="020B0600070205080204" pitchFamily="50" charset="-128"/>
                        <a:ea typeface="ＭＳ Ｐゴシック" panose="020B0600070205080204" pitchFamily="50" charset="-128"/>
                      </a:endParaRPr>
                    </a:p>
                  </a:txBody>
                  <a:tcPr marL="112800" marR="112800" marT="56398" marB="56398"/>
                </a:tc>
                <a:tc>
                  <a:txBody>
                    <a:bodyPr/>
                    <a:lstStyle/>
                    <a:p>
                      <a:pPr algn="ctr"/>
                      <a:r>
                        <a:rPr kumimoji="1" lang="en-US" altLang="ja-JP" sz="700" dirty="0" smtClean="0">
                          <a:latin typeface="ＭＳ Ｐゴシック" panose="020B0600070205080204" pitchFamily="50" charset="-128"/>
                          <a:ea typeface="ＭＳ Ｐゴシック" panose="020B0600070205080204" pitchFamily="50" charset="-128"/>
                        </a:rPr>
                        <a:t>1.5</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extLst>
                  <a:ext uri="{0D108BD9-81ED-4DB2-BD59-A6C34878D82A}">
                    <a16:rowId xmlns:a16="http://schemas.microsoft.com/office/drawing/2014/main" val="2845827411"/>
                  </a:ext>
                </a:extLst>
              </a:tr>
              <a:tr h="0">
                <a:tc>
                  <a:txBody>
                    <a:bodyPr/>
                    <a:lstStyle/>
                    <a:p>
                      <a:pPr algn="l"/>
                      <a:r>
                        <a:rPr kumimoji="1" lang="ja-JP" altLang="en-US" sz="700" dirty="0" smtClean="0">
                          <a:latin typeface="ＭＳ Ｐゴシック" panose="020B0600070205080204" pitchFamily="50" charset="-128"/>
                          <a:ea typeface="ＭＳ Ｐゴシック" panose="020B0600070205080204" pitchFamily="50" charset="-128"/>
                        </a:rPr>
                        <a:t>ブロックを設置する</a:t>
                      </a:r>
                      <a:r>
                        <a:rPr kumimoji="1" lang="en-US" altLang="ja-JP" sz="700" dirty="0" smtClean="0">
                          <a:latin typeface="ＭＳ Ｐゴシック" panose="020B0600070205080204" pitchFamily="50" charset="-128"/>
                          <a:ea typeface="ＭＳ Ｐゴシック" panose="020B0600070205080204" pitchFamily="50" charset="-128"/>
                        </a:rPr>
                        <a:t>0°</a:t>
                      </a:r>
                    </a:p>
                  </a:txBody>
                  <a:tcPr marL="112800" marR="112800" marT="56398" marB="56398"/>
                </a:tc>
                <a:tc>
                  <a:txBody>
                    <a:bodyPr/>
                    <a:lstStyle/>
                    <a:p>
                      <a:pPr algn="ctr"/>
                      <a:r>
                        <a:rPr kumimoji="1" lang="en-US" altLang="ja-JP" sz="700" dirty="0" smtClean="0">
                          <a:latin typeface="ＭＳ Ｐゴシック" panose="020B0600070205080204" pitchFamily="50" charset="-128"/>
                          <a:ea typeface="ＭＳ Ｐゴシック" panose="020B0600070205080204" pitchFamily="50" charset="-128"/>
                        </a:rPr>
                        <a:t>5.7</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extLst>
                  <a:ext uri="{0D108BD9-81ED-4DB2-BD59-A6C34878D82A}">
                    <a16:rowId xmlns:a16="http://schemas.microsoft.com/office/drawing/2014/main" val="53939421"/>
                  </a:ext>
                </a:extLst>
              </a:tr>
            </a:tbl>
          </a:graphicData>
        </a:graphic>
      </p:graphicFrame>
      <p:sp>
        <p:nvSpPr>
          <p:cNvPr id="18" name="正方形/長方形 17"/>
          <p:cNvSpPr/>
          <p:nvPr/>
        </p:nvSpPr>
        <p:spPr>
          <a:xfrm>
            <a:off x="7871916" y="1095995"/>
            <a:ext cx="989373" cy="215444"/>
          </a:xfrm>
          <a:prstGeom prst="rect">
            <a:avLst/>
          </a:prstGeom>
        </p:spPr>
        <p:txBody>
          <a:bodyPr wrap="none">
            <a:spAutoFit/>
          </a:bodyPr>
          <a:lstStyle/>
          <a:p>
            <a:r>
              <a:rPr lang="ja-JP" altLang="en-US" sz="800" dirty="0">
                <a:latin typeface="ＭＳ Ｐゴシック" panose="020B0600070205080204" pitchFamily="50" charset="-128"/>
                <a:ea typeface="ＭＳ Ｐゴシック" panose="020B0600070205080204" pitchFamily="50" charset="-128"/>
              </a:rPr>
              <a:t>図</a:t>
            </a:r>
            <a:r>
              <a:rPr lang="en-US" altLang="ja-JP" sz="800" dirty="0">
                <a:latin typeface="ＭＳ Ｐゴシック" panose="020B0600070205080204" pitchFamily="50" charset="-128"/>
                <a:ea typeface="ＭＳ Ｐゴシック" panose="020B0600070205080204" pitchFamily="50" charset="-128"/>
              </a:rPr>
              <a:t>2-2</a:t>
            </a:r>
            <a:r>
              <a:rPr lang="ja-JP" altLang="en-US" sz="800" dirty="0">
                <a:latin typeface="ＭＳ Ｐゴシック" panose="020B0600070205080204" pitchFamily="50" charset="-128"/>
                <a:ea typeface="ＭＳ Ｐゴシック" panose="020B0600070205080204" pitchFamily="50" charset="-128"/>
              </a:rPr>
              <a:t>　コース形状</a:t>
            </a:r>
            <a:endParaRPr lang="en-US" altLang="ja-JP" sz="800" dirty="0">
              <a:latin typeface="ＭＳ Ｐゴシック" panose="020B0600070205080204" pitchFamily="50" charset="-128"/>
              <a:ea typeface="ＭＳ Ｐゴシック" panose="020B0600070205080204" pitchFamily="50" charset="-128"/>
            </a:endParaRPr>
          </a:p>
        </p:txBody>
      </p:sp>
      <p:cxnSp>
        <p:nvCxnSpPr>
          <p:cNvPr id="100" name="直線コネクタ 99"/>
          <p:cNvCxnSpPr/>
          <p:nvPr/>
        </p:nvCxnSpPr>
        <p:spPr>
          <a:xfrm>
            <a:off x="0" y="5160123"/>
            <a:ext cx="5083834" cy="0"/>
          </a:xfrm>
          <a:prstGeom prst="line">
            <a:avLst/>
          </a:prstGeom>
        </p:spPr>
        <p:style>
          <a:lnRef idx="3">
            <a:schemeClr val="dk1"/>
          </a:lnRef>
          <a:fillRef idx="0">
            <a:schemeClr val="dk1"/>
          </a:fillRef>
          <a:effectRef idx="2">
            <a:schemeClr val="dk1"/>
          </a:effectRef>
          <a:fontRef idx="minor">
            <a:schemeClr val="tx1"/>
          </a:fontRef>
        </p:style>
      </p:cxnSp>
      <p:cxnSp>
        <p:nvCxnSpPr>
          <p:cNvPr id="102" name="直線コネクタ 101"/>
          <p:cNvCxnSpPr/>
          <p:nvPr/>
        </p:nvCxnSpPr>
        <p:spPr>
          <a:xfrm flipV="1">
            <a:off x="-21995" y="604674"/>
            <a:ext cx="5117329" cy="19270"/>
          </a:xfrm>
          <a:prstGeom prst="line">
            <a:avLst/>
          </a:prstGeom>
        </p:spPr>
        <p:style>
          <a:lnRef idx="3">
            <a:schemeClr val="dk1"/>
          </a:lnRef>
          <a:fillRef idx="0">
            <a:schemeClr val="dk1"/>
          </a:fillRef>
          <a:effectRef idx="2">
            <a:schemeClr val="dk1"/>
          </a:effectRef>
          <a:fontRef idx="minor">
            <a:schemeClr val="tx1"/>
          </a:fontRef>
        </p:style>
      </p:cxnSp>
      <p:cxnSp>
        <p:nvCxnSpPr>
          <p:cNvPr id="106" name="直線コネクタ 105"/>
          <p:cNvCxnSpPr/>
          <p:nvPr/>
        </p:nvCxnSpPr>
        <p:spPr>
          <a:xfrm flipH="1">
            <a:off x="5084678" y="9956"/>
            <a:ext cx="10657" cy="9591244"/>
          </a:xfrm>
          <a:prstGeom prst="line">
            <a:avLst/>
          </a:prstGeom>
        </p:spPr>
        <p:style>
          <a:lnRef idx="3">
            <a:schemeClr val="dk1"/>
          </a:lnRef>
          <a:fillRef idx="0">
            <a:schemeClr val="dk1"/>
          </a:fillRef>
          <a:effectRef idx="2">
            <a:schemeClr val="dk1"/>
          </a:effectRef>
          <a:fontRef idx="minor">
            <a:schemeClr val="tx1"/>
          </a:fontRef>
        </p:style>
      </p:cxnSp>
      <p:pic>
        <p:nvPicPr>
          <p:cNvPr id="51" name="図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19295"/>
            <a:ext cx="969291" cy="570174"/>
          </a:xfrm>
          <a:prstGeom prst="rect">
            <a:avLst/>
          </a:prstGeom>
        </p:spPr>
      </p:pic>
      <p:sp>
        <p:nvSpPr>
          <p:cNvPr id="14" name="テキスト ボックス 13"/>
          <p:cNvSpPr txBox="1"/>
          <p:nvPr/>
        </p:nvSpPr>
        <p:spPr>
          <a:xfrm>
            <a:off x="8717378" y="-591371"/>
            <a:ext cx="1956150" cy="461665"/>
          </a:xfrm>
          <a:prstGeom prst="rect">
            <a:avLst/>
          </a:prstGeom>
          <a:noFill/>
        </p:spPr>
        <p:txBody>
          <a:bodyPr wrap="square" rtlCol="0">
            <a:spAutoFit/>
          </a:bodyPr>
          <a:lstStyle/>
          <a:p>
            <a:r>
              <a:rPr kumimoji="1" lang="ja-JP" altLang="en-US" sz="800" dirty="0" smtClean="0"/>
              <a:t>色検知とはカラーセンサーによってカラーブロック置き場を検知すること</a:t>
            </a:r>
            <a:r>
              <a:rPr kumimoji="1" lang="en-US" altLang="ja-JP" sz="800" dirty="0" smtClean="0"/>
              <a:t/>
            </a:r>
            <a:br>
              <a:rPr kumimoji="1" lang="en-US" altLang="ja-JP" sz="800" dirty="0" smtClean="0"/>
            </a:br>
            <a:r>
              <a:rPr kumimoji="1" lang="ja-JP" altLang="en-US" sz="800" dirty="0" smtClean="0"/>
              <a:t>音符が目印となっている</a:t>
            </a:r>
            <a:endParaRPr kumimoji="1" lang="en-US" altLang="ja-JP" sz="800" dirty="0" smtClean="0"/>
          </a:p>
        </p:txBody>
      </p:sp>
      <p:sp>
        <p:nvSpPr>
          <p:cNvPr id="16" name="テキスト ボックス 15"/>
          <p:cNvSpPr txBox="1"/>
          <p:nvPr/>
        </p:nvSpPr>
        <p:spPr>
          <a:xfrm>
            <a:off x="4466339" y="-552461"/>
            <a:ext cx="2021243" cy="461665"/>
          </a:xfrm>
          <a:prstGeom prst="rect">
            <a:avLst/>
          </a:prstGeom>
          <a:noFill/>
        </p:spPr>
        <p:txBody>
          <a:bodyPr wrap="square" rtlCol="0">
            <a:spAutoFit/>
          </a:bodyPr>
          <a:lstStyle/>
          <a:p>
            <a:r>
              <a:rPr kumimoji="1" lang="ja-JP" altLang="en-US" sz="800" dirty="0" smtClean="0"/>
              <a:t>直進走行とはライントレース走行とは違いラインを見ずに走行すること（そのため色検知を同時に行える</a:t>
            </a:r>
            <a:endParaRPr kumimoji="1" lang="ja-JP" altLang="en-US" sz="800" dirty="0"/>
          </a:p>
        </p:txBody>
      </p:sp>
      <p:cxnSp>
        <p:nvCxnSpPr>
          <p:cNvPr id="202" name="直線コネクタ 201"/>
          <p:cNvCxnSpPr/>
          <p:nvPr/>
        </p:nvCxnSpPr>
        <p:spPr>
          <a:xfrm flipH="1" flipV="1">
            <a:off x="5121649" y="6366168"/>
            <a:ext cx="7706265" cy="11020"/>
          </a:xfrm>
          <a:prstGeom prst="line">
            <a:avLst/>
          </a:prstGeom>
          <a:ln w="19050"/>
        </p:spPr>
        <p:style>
          <a:lnRef idx="1">
            <a:schemeClr val="dk1"/>
          </a:lnRef>
          <a:fillRef idx="0">
            <a:schemeClr val="dk1"/>
          </a:fillRef>
          <a:effectRef idx="0">
            <a:schemeClr val="dk1"/>
          </a:effectRef>
          <a:fontRef idx="minor">
            <a:schemeClr val="tx1"/>
          </a:fontRef>
        </p:style>
      </p:cxnSp>
      <p:sp>
        <p:nvSpPr>
          <p:cNvPr id="204" name="テキスト ボックス 203"/>
          <p:cNvSpPr txBox="1"/>
          <p:nvPr/>
        </p:nvSpPr>
        <p:spPr>
          <a:xfrm>
            <a:off x="13042229" y="-528213"/>
            <a:ext cx="1585246" cy="461665"/>
          </a:xfrm>
          <a:prstGeom prst="rect">
            <a:avLst/>
          </a:prstGeom>
          <a:noFill/>
        </p:spPr>
        <p:txBody>
          <a:bodyPr wrap="square" rtlCol="0">
            <a:spAutoFit/>
          </a:bodyPr>
          <a:lstStyle/>
          <a:p>
            <a:r>
              <a:rPr kumimoji="1" lang="ja-JP" altLang="en-US" sz="800" dirty="0" smtClean="0"/>
              <a:t>次の動作のために位置を補正する動作</a:t>
            </a:r>
            <a:r>
              <a:rPr kumimoji="1" lang="en-US" altLang="ja-JP" sz="800" dirty="0" smtClean="0"/>
              <a:t>(</a:t>
            </a:r>
            <a:r>
              <a:rPr kumimoji="1" lang="ja-JP" altLang="en-US" sz="800" dirty="0" smtClean="0"/>
              <a:t>旋回など</a:t>
            </a:r>
            <a:r>
              <a:rPr kumimoji="1" lang="en-US" altLang="ja-JP" sz="800" dirty="0" smtClean="0"/>
              <a:t>)</a:t>
            </a:r>
            <a:r>
              <a:rPr kumimoji="1" lang="ja-JP" altLang="en-US" sz="800" dirty="0" smtClean="0"/>
              <a:t>があるが省略する</a:t>
            </a:r>
            <a:endParaRPr kumimoji="1" lang="ja-JP" altLang="en-US" sz="800" dirty="0"/>
          </a:p>
        </p:txBody>
      </p:sp>
      <p:sp>
        <p:nvSpPr>
          <p:cNvPr id="206" name="テキスト ボックス 205"/>
          <p:cNvSpPr txBox="1"/>
          <p:nvPr/>
        </p:nvSpPr>
        <p:spPr>
          <a:xfrm>
            <a:off x="6703592" y="-554125"/>
            <a:ext cx="1956150" cy="461665"/>
          </a:xfrm>
          <a:prstGeom prst="rect">
            <a:avLst/>
          </a:prstGeom>
          <a:noFill/>
        </p:spPr>
        <p:txBody>
          <a:bodyPr wrap="square" rtlCol="0">
            <a:spAutoFit/>
          </a:bodyPr>
          <a:lstStyle/>
          <a:p>
            <a:r>
              <a:rPr kumimoji="1" lang="ja-JP" altLang="en-US" sz="800" dirty="0" smtClean="0"/>
              <a:t>「～～</a:t>
            </a:r>
            <a:r>
              <a:rPr kumimoji="1" lang="en-US" altLang="ja-JP" sz="800" dirty="0" smtClean="0"/>
              <a:t>mm</a:t>
            </a:r>
            <a:r>
              <a:rPr kumimoji="1" lang="ja-JP" altLang="en-US" sz="800" dirty="0" smtClean="0"/>
              <a:t>走行する」とあるが</a:t>
            </a:r>
            <a:r>
              <a:rPr kumimoji="1" lang="en-US" altLang="ja-JP" sz="800" dirty="0" smtClean="0"/>
              <a:t>,</a:t>
            </a:r>
            <a:r>
              <a:rPr kumimoji="1" lang="ja-JP" altLang="en-US" sz="800" dirty="0" smtClean="0"/>
              <a:t>これはわかりやすくするためであり</a:t>
            </a:r>
            <a:r>
              <a:rPr kumimoji="1" lang="en-US" altLang="ja-JP" sz="800" dirty="0" smtClean="0"/>
              <a:t>,</a:t>
            </a:r>
            <a:r>
              <a:rPr kumimoji="1" lang="ja-JP" altLang="en-US" sz="800" dirty="0" smtClean="0"/>
              <a:t>実際は</a:t>
            </a:r>
            <a:r>
              <a:rPr kumimoji="1" lang="ja-JP" altLang="en-US" sz="800" dirty="0"/>
              <a:t>モータ</a:t>
            </a:r>
            <a:r>
              <a:rPr kumimoji="1" lang="ja-JP" altLang="en-US" sz="800" dirty="0" smtClean="0"/>
              <a:t>の回転数である</a:t>
            </a:r>
            <a:endParaRPr kumimoji="1" lang="en-US" altLang="ja-JP" sz="800" dirty="0" smtClean="0"/>
          </a:p>
        </p:txBody>
      </p:sp>
      <p:grpSp>
        <p:nvGrpSpPr>
          <p:cNvPr id="57" name="グループ化 56"/>
          <p:cNvGrpSpPr/>
          <p:nvPr/>
        </p:nvGrpSpPr>
        <p:grpSpPr>
          <a:xfrm>
            <a:off x="5067911" y="4688223"/>
            <a:ext cx="1989171" cy="1439731"/>
            <a:chOff x="5107818" y="5074485"/>
            <a:chExt cx="1989171" cy="1439731"/>
          </a:xfrm>
        </p:grpSpPr>
        <p:grpSp>
          <p:nvGrpSpPr>
            <p:cNvPr id="306" name="グループ化 305"/>
            <p:cNvGrpSpPr/>
            <p:nvPr/>
          </p:nvGrpSpPr>
          <p:grpSpPr>
            <a:xfrm>
              <a:off x="5310181" y="5718659"/>
              <a:ext cx="1380911" cy="795557"/>
              <a:chOff x="5443013" y="6200997"/>
              <a:chExt cx="942308" cy="625473"/>
            </a:xfrm>
          </p:grpSpPr>
          <p:pic>
            <p:nvPicPr>
              <p:cNvPr id="328" name="図 327"/>
              <p:cNvPicPr>
                <a:picLocks noChangeAspect="1"/>
              </p:cNvPicPr>
              <p:nvPr/>
            </p:nvPicPr>
            <p:blipFill rotWithShape="1">
              <a:blip r:embed="rId13" cstate="print">
                <a:extLst>
                  <a:ext uri="{28A0092B-C50C-407E-A947-70E740481C1C}">
                    <a14:useLocalDpi xmlns:a14="http://schemas.microsoft.com/office/drawing/2010/main" val="0"/>
                  </a:ext>
                </a:extLst>
              </a:blip>
              <a:srcRect l="55846" t="67657" r="16416" b="5377"/>
              <a:stretch/>
            </p:blipFill>
            <p:spPr>
              <a:xfrm>
                <a:off x="5443013" y="6200997"/>
                <a:ext cx="942308" cy="625473"/>
              </a:xfrm>
              <a:prstGeom prst="rect">
                <a:avLst/>
              </a:prstGeom>
            </p:spPr>
          </p:pic>
          <p:sp>
            <p:nvSpPr>
              <p:cNvPr id="329" name="左カーブ矢印 328"/>
              <p:cNvSpPr/>
              <p:nvPr/>
            </p:nvSpPr>
            <p:spPr>
              <a:xfrm>
                <a:off x="5775153" y="6563622"/>
                <a:ext cx="55447" cy="14279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330" name="右カーブ矢印 329"/>
              <p:cNvSpPr/>
              <p:nvPr/>
            </p:nvSpPr>
            <p:spPr>
              <a:xfrm rot="10800000">
                <a:off x="5800266" y="6382470"/>
                <a:ext cx="54944" cy="126506"/>
              </a:xfrm>
              <a:prstGeom prst="curvedRightArrow">
                <a:avLst>
                  <a:gd name="adj1" fmla="val 25000"/>
                  <a:gd name="adj2" fmla="val 3834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331" name="テキスト ボックス 330"/>
              <p:cNvSpPr txBox="1"/>
              <p:nvPr/>
            </p:nvSpPr>
            <p:spPr>
              <a:xfrm>
                <a:off x="5791224" y="6532155"/>
                <a:ext cx="557919" cy="246221"/>
              </a:xfrm>
              <a:prstGeom prst="rect">
                <a:avLst/>
              </a:prstGeom>
              <a:noFill/>
            </p:spPr>
            <p:txBody>
              <a:bodyPr wrap="square" rtlCol="0">
                <a:spAutoFit/>
              </a:bodyPr>
              <a:lstStyle/>
              <a:p>
                <a:r>
                  <a:rPr lang="en-US" altLang="ja-JP" sz="1000" dirty="0">
                    <a:solidFill>
                      <a:srgbClr val="FF0000"/>
                    </a:solidFill>
                  </a:rPr>
                  <a:t>-</a:t>
                </a:r>
                <a:r>
                  <a:rPr lang="en-US" altLang="ja-JP" sz="1000" dirty="0" smtClean="0">
                    <a:solidFill>
                      <a:srgbClr val="FF0000"/>
                    </a:solidFill>
                  </a:rPr>
                  <a:t>90°</a:t>
                </a:r>
                <a:endParaRPr lang="ja-JP" altLang="en-US" sz="1000" dirty="0">
                  <a:solidFill>
                    <a:srgbClr val="FF0000"/>
                  </a:solidFill>
                </a:endParaRPr>
              </a:p>
            </p:txBody>
          </p:sp>
          <p:sp>
            <p:nvSpPr>
              <p:cNvPr id="332" name="テキスト ボックス 331"/>
              <p:cNvSpPr txBox="1"/>
              <p:nvPr/>
            </p:nvSpPr>
            <p:spPr>
              <a:xfrm>
                <a:off x="5811476" y="6317401"/>
                <a:ext cx="544693" cy="246221"/>
              </a:xfrm>
              <a:prstGeom prst="rect">
                <a:avLst/>
              </a:prstGeom>
              <a:noFill/>
            </p:spPr>
            <p:txBody>
              <a:bodyPr wrap="square" rtlCol="0">
                <a:spAutoFit/>
              </a:bodyPr>
              <a:lstStyle/>
              <a:p>
                <a:r>
                  <a:rPr lang="en-US" altLang="ja-JP" sz="1000" dirty="0">
                    <a:solidFill>
                      <a:srgbClr val="FF0000"/>
                    </a:solidFill>
                  </a:rPr>
                  <a:t>90°</a:t>
                </a:r>
                <a:endParaRPr lang="ja-JP" altLang="en-US" sz="1000" dirty="0">
                  <a:solidFill>
                    <a:srgbClr val="FF0000"/>
                  </a:solidFill>
                </a:endParaRPr>
              </a:p>
            </p:txBody>
          </p:sp>
          <p:sp>
            <p:nvSpPr>
              <p:cNvPr id="333" name="テキスト ボックス 332"/>
              <p:cNvSpPr txBox="1"/>
              <p:nvPr/>
            </p:nvSpPr>
            <p:spPr>
              <a:xfrm>
                <a:off x="5561448" y="6532155"/>
                <a:ext cx="221293" cy="193581"/>
              </a:xfrm>
              <a:prstGeom prst="rect">
                <a:avLst/>
              </a:prstGeom>
              <a:noFill/>
            </p:spPr>
            <p:txBody>
              <a:bodyPr wrap="square" rtlCol="0">
                <a:spAutoFit/>
              </a:bodyPr>
              <a:lstStyle/>
              <a:p>
                <a:endParaRPr lang="ja-JP" altLang="en-US" sz="1000" dirty="0">
                  <a:solidFill>
                    <a:srgbClr val="00B050"/>
                  </a:solidFill>
                </a:endParaRPr>
              </a:p>
            </p:txBody>
          </p:sp>
          <p:pic>
            <p:nvPicPr>
              <p:cNvPr id="334" name="図 333"/>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a:off x="5497814" y="6440511"/>
                <a:ext cx="391679" cy="196223"/>
              </a:xfrm>
              <a:prstGeom prst="flowChartDecision">
                <a:avLst/>
              </a:prstGeom>
            </p:spPr>
          </p:pic>
        </p:grpSp>
        <p:sp>
          <p:nvSpPr>
            <p:cNvPr id="313" name="正方形/長方形 312"/>
            <p:cNvSpPr/>
            <p:nvPr/>
          </p:nvSpPr>
          <p:spPr>
            <a:xfrm>
              <a:off x="5107818" y="5074485"/>
              <a:ext cx="1989171" cy="707886"/>
            </a:xfrm>
            <a:prstGeom prst="rect">
              <a:avLst/>
            </a:prstGeom>
          </p:spPr>
          <p:txBody>
            <a:bodyPr wrap="square">
              <a:spAutoFit/>
            </a:bodyPr>
            <a:lstStyle/>
            <a:p>
              <a:pPr lvl="0" eaLnBrk="0" fontAlgn="base" hangingPunct="0">
                <a:spcBef>
                  <a:spcPct val="0"/>
                </a:spcBef>
                <a:spcAft>
                  <a:spcPct val="0"/>
                </a:spcAft>
              </a:pPr>
              <a:r>
                <a:rPr lang="en-US" altLang="ja-JP" sz="800" dirty="0">
                  <a:solidFill>
                    <a:prstClr val="black"/>
                  </a:solidFill>
                  <a:latin typeface="游ゴシック" panose="020B0400000000000000" pitchFamily="50" charset="-128"/>
                </a:rPr>
                <a:t>【</a:t>
              </a:r>
              <a:r>
                <a:rPr lang="ja-JP" altLang="en-US" sz="800" dirty="0" smtClean="0">
                  <a:solidFill>
                    <a:prstClr val="black"/>
                  </a:solidFill>
                  <a:latin typeface="游ゴシック" panose="020B0400000000000000" pitchFamily="50" charset="-128"/>
                </a:rPr>
                <a:t>曲がる</a:t>
              </a:r>
              <a:r>
                <a:rPr lang="en-US" altLang="ja-JP" sz="800" dirty="0" smtClean="0">
                  <a:solidFill>
                    <a:prstClr val="black"/>
                  </a:solidFill>
                  <a:latin typeface="游ゴシック" panose="020B0400000000000000" pitchFamily="50" charset="-128"/>
                </a:rPr>
                <a:t>】</a:t>
              </a:r>
            </a:p>
            <a:p>
              <a:pPr lvl="0" eaLnBrk="0" fontAlgn="base" hangingPunct="0">
                <a:spcBef>
                  <a:spcPct val="0"/>
                </a:spcBef>
                <a:spcAft>
                  <a:spcPct val="0"/>
                </a:spcAft>
              </a:pPr>
              <a:r>
                <a:rPr lang="ja-JP" altLang="en-US" sz="800" dirty="0" smtClean="0">
                  <a:solidFill>
                    <a:prstClr val="black"/>
                  </a:solidFill>
                  <a:latin typeface="游ゴシック" panose="020B0400000000000000" pitchFamily="50" charset="-128"/>
                </a:rPr>
                <a:t>③ 次</a:t>
              </a:r>
              <a:r>
                <a:rPr lang="ja-JP" altLang="en-US" sz="800" dirty="0">
                  <a:solidFill>
                    <a:prstClr val="black"/>
                  </a:solidFill>
                  <a:latin typeface="游ゴシック" panose="020B0400000000000000" pitchFamily="50" charset="-128"/>
                </a:rPr>
                <a:t>に向かう</a:t>
              </a:r>
              <a:r>
                <a:rPr lang="ja-JP" altLang="en-US" sz="800" dirty="0" smtClean="0">
                  <a:solidFill>
                    <a:prstClr val="black"/>
                  </a:solidFill>
                  <a:latin typeface="游ゴシック" panose="020B0400000000000000" pitchFamily="50" charset="-128"/>
                </a:rPr>
                <a:t>方向に旋回する</a:t>
              </a:r>
              <a:endParaRPr lang="en-US" altLang="ja-JP" sz="800" dirty="0" smtClean="0">
                <a:solidFill>
                  <a:prstClr val="black"/>
                </a:solidFill>
                <a:latin typeface="游ゴシック" panose="020B0400000000000000" pitchFamily="50" charset="-128"/>
              </a:endParaRPr>
            </a:p>
            <a:p>
              <a:pPr lvl="0" eaLnBrk="0" fontAlgn="base" hangingPunct="0">
                <a:spcBef>
                  <a:spcPct val="0"/>
                </a:spcBef>
                <a:spcAft>
                  <a:spcPct val="0"/>
                </a:spcAft>
              </a:pPr>
              <a:r>
                <a:rPr lang="ja-JP" altLang="en-US" sz="800" dirty="0" smtClean="0">
                  <a:solidFill>
                    <a:prstClr val="black"/>
                  </a:solidFill>
                  <a:latin typeface="游ゴシック" panose="020B0400000000000000" pitchFamily="50" charset="-128"/>
                </a:rPr>
                <a:t>走行方法：旋回走行</a:t>
              </a:r>
              <a:endParaRPr lang="en-US" altLang="ja-JP" sz="800" dirty="0" smtClean="0">
                <a:solidFill>
                  <a:prstClr val="black"/>
                </a:solidFill>
                <a:latin typeface="游ゴシック" panose="020B0400000000000000" pitchFamily="50" charset="-128"/>
              </a:endParaRPr>
            </a:p>
            <a:p>
              <a:pPr lvl="0" eaLnBrk="0" fontAlgn="base" hangingPunct="0">
                <a:spcBef>
                  <a:spcPct val="0"/>
                </a:spcBef>
                <a:spcAft>
                  <a:spcPct val="0"/>
                </a:spcAft>
              </a:pPr>
              <a:r>
                <a:rPr lang="ja-JP" altLang="en-US" sz="800" dirty="0" smtClean="0">
                  <a:solidFill>
                    <a:prstClr val="black"/>
                  </a:solidFill>
                  <a:latin typeface="游ゴシック" panose="020B0400000000000000" pitchFamily="50" charset="-128"/>
                </a:rPr>
                <a:t>終了検知：</a:t>
              </a:r>
              <a:r>
                <a:rPr lang="en-US" altLang="ja-JP" sz="800" dirty="0" smtClean="0">
                  <a:solidFill>
                    <a:prstClr val="black"/>
                  </a:solidFill>
                  <a:latin typeface="游ゴシック" panose="020B0400000000000000" pitchFamily="50" charset="-128"/>
                </a:rPr>
                <a:t>90</a:t>
              </a:r>
              <a:r>
                <a:rPr lang="en-US" altLang="ja-JP" sz="800" dirty="0">
                  <a:solidFill>
                    <a:prstClr val="black"/>
                  </a:solidFill>
                  <a:latin typeface="游ゴシック" panose="020B0400000000000000" pitchFamily="50" charset="-128"/>
                </a:rPr>
                <a:t>°,-90</a:t>
              </a:r>
              <a:r>
                <a:rPr lang="en-US" altLang="ja-JP" sz="800" dirty="0" smtClean="0">
                  <a:solidFill>
                    <a:prstClr val="black"/>
                  </a:solidFill>
                  <a:latin typeface="游ゴシック" panose="020B0400000000000000" pitchFamily="50" charset="-128"/>
                </a:rPr>
                <a:t>°</a:t>
              </a:r>
              <a:r>
                <a:rPr lang="ja-JP" altLang="en-US" sz="800" dirty="0" smtClean="0">
                  <a:solidFill>
                    <a:prstClr val="black"/>
                  </a:solidFill>
                  <a:latin typeface="游ゴシック" panose="020B0400000000000000" pitchFamily="50" charset="-128"/>
                </a:rPr>
                <a:t>旋回</a:t>
              </a:r>
              <a:r>
                <a:rPr lang="en-US" altLang="ja-JP" sz="800" dirty="0" smtClean="0">
                  <a:solidFill>
                    <a:prstClr val="black"/>
                  </a:solidFill>
                  <a:latin typeface="游ゴシック" panose="020B0400000000000000" pitchFamily="50" charset="-128"/>
                </a:rPr>
                <a:t>(</a:t>
              </a:r>
              <a:r>
                <a:rPr lang="ja-JP" altLang="en-US" sz="800" dirty="0" smtClean="0">
                  <a:solidFill>
                    <a:prstClr val="black"/>
                  </a:solidFill>
                  <a:latin typeface="游ゴシック" panose="020B0400000000000000" pitchFamily="50" charset="-128"/>
                </a:rPr>
                <a:t>♦コースの形状より</a:t>
              </a:r>
              <a:r>
                <a:rPr lang="en-US" altLang="ja-JP" sz="800" dirty="0" smtClean="0">
                  <a:solidFill>
                    <a:prstClr val="black"/>
                  </a:solidFill>
                  <a:latin typeface="游ゴシック" panose="020B0400000000000000" pitchFamily="50" charset="-128"/>
                </a:rPr>
                <a:t>)</a:t>
              </a:r>
              <a:endParaRPr lang="en-US" altLang="ja-JP" sz="800" dirty="0">
                <a:solidFill>
                  <a:srgbClr val="FF0000"/>
                </a:solidFill>
                <a:latin typeface="游ゴシック" panose="020B0400000000000000" pitchFamily="50" charset="-128"/>
              </a:endParaRPr>
            </a:p>
          </p:txBody>
        </p:sp>
      </p:grpSp>
      <p:pic>
        <p:nvPicPr>
          <p:cNvPr id="174" name="図 173"/>
          <p:cNvPicPr>
            <a:picLocks noChangeAspect="1"/>
          </p:cNvPicPr>
          <p:nvPr/>
        </p:nvPicPr>
        <p:blipFill rotWithShape="1">
          <a:blip r:embed="rId14" cstate="print">
            <a:extLst>
              <a:ext uri="{28A0092B-C50C-407E-A947-70E740481C1C}">
                <a14:useLocalDpi xmlns:a14="http://schemas.microsoft.com/office/drawing/2010/main" val="0"/>
              </a:ext>
            </a:extLst>
          </a:blip>
          <a:srcRect l="54261" t="78051" r="13655" b="13580"/>
          <a:stretch/>
        </p:blipFill>
        <p:spPr>
          <a:xfrm>
            <a:off x="5191460" y="2388516"/>
            <a:ext cx="1978776" cy="347328"/>
          </a:xfrm>
          <a:prstGeom prst="rect">
            <a:avLst/>
          </a:prstGeom>
        </p:spPr>
      </p:pic>
      <p:pic>
        <p:nvPicPr>
          <p:cNvPr id="173" name="図 172"/>
          <p:cNvPicPr>
            <a:picLocks noChangeAspect="1"/>
          </p:cNvPicPr>
          <p:nvPr/>
        </p:nvPicPr>
        <p:blipFill rotWithShape="1">
          <a:blip r:embed="rId14" cstate="print">
            <a:extLst>
              <a:ext uri="{28A0092B-C50C-407E-A947-70E740481C1C}">
                <a14:useLocalDpi xmlns:a14="http://schemas.microsoft.com/office/drawing/2010/main" val="0"/>
              </a:ext>
            </a:extLst>
          </a:blip>
          <a:srcRect l="54261" t="78051" r="13655" b="13580"/>
          <a:stretch/>
        </p:blipFill>
        <p:spPr>
          <a:xfrm>
            <a:off x="5185352" y="4333556"/>
            <a:ext cx="1978776" cy="347328"/>
          </a:xfrm>
          <a:prstGeom prst="rect">
            <a:avLst/>
          </a:prstGeom>
        </p:spPr>
      </p:pic>
      <p:sp>
        <p:nvSpPr>
          <p:cNvPr id="304" name="テキスト ボックス 303"/>
          <p:cNvSpPr txBox="1"/>
          <p:nvPr/>
        </p:nvSpPr>
        <p:spPr>
          <a:xfrm>
            <a:off x="5073610" y="1184776"/>
            <a:ext cx="1084999" cy="307777"/>
          </a:xfrm>
          <a:prstGeom prst="rect">
            <a:avLst/>
          </a:prstGeom>
          <a:noFill/>
        </p:spPr>
        <p:txBody>
          <a:bodyPr wrap="square" rtlCol="0">
            <a:spAutoFit/>
          </a:bodyPr>
          <a:lstStyle/>
          <a:p>
            <a:r>
              <a:rPr lang="ja-JP" altLang="en-US" sz="1050" dirty="0">
                <a:latin typeface="ＭＳ Ｐゴシック" panose="020B0600070205080204" pitchFamily="50" charset="-128"/>
                <a:ea typeface="ＭＳ Ｐゴシック" panose="020B0600070205080204" pitchFamily="50" charset="-128"/>
              </a:rPr>
              <a:t>♦</a:t>
            </a:r>
            <a:r>
              <a:rPr lang="ja-JP" altLang="en-US" sz="1050" b="1" dirty="0">
                <a:latin typeface="ＭＳ Ｐゴシック" panose="020B0600070205080204" pitchFamily="50" charset="-128"/>
                <a:ea typeface="ＭＳ Ｐゴシック" panose="020B0600070205080204" pitchFamily="50" charset="-128"/>
              </a:rPr>
              <a:t>走行体動作</a:t>
            </a:r>
            <a:r>
              <a:rPr lang="ja-JP" altLang="en-US" sz="1400" dirty="0">
                <a:latin typeface="ＭＳ Ｐゴシック" panose="020B0600070205080204" pitchFamily="50" charset="-128"/>
                <a:ea typeface="ＭＳ Ｐゴシック" panose="020B0600070205080204" pitchFamily="50" charset="-128"/>
              </a:rPr>
              <a:t>　</a:t>
            </a:r>
          </a:p>
        </p:txBody>
      </p:sp>
      <p:sp>
        <p:nvSpPr>
          <p:cNvPr id="303" name="正方形/長方形 302"/>
          <p:cNvSpPr/>
          <p:nvPr/>
        </p:nvSpPr>
        <p:spPr>
          <a:xfrm>
            <a:off x="5054406" y="1554523"/>
            <a:ext cx="2133151" cy="215444"/>
          </a:xfrm>
          <a:prstGeom prst="rect">
            <a:avLst/>
          </a:prstGeom>
        </p:spPr>
        <p:txBody>
          <a:bodyPr wrap="square">
            <a:spAutoFit/>
          </a:bodyPr>
          <a:lstStyle/>
          <a:p>
            <a:pPr lvl="0" eaLnBrk="0" fontAlgn="base" hangingPunct="0">
              <a:spcBef>
                <a:spcPct val="0"/>
              </a:spcBef>
              <a:spcAft>
                <a:spcPct val="0"/>
              </a:spcAft>
            </a:pPr>
            <a:r>
              <a:rPr lang="ja-JP" altLang="en-US" sz="800" b="1" dirty="0">
                <a:solidFill>
                  <a:prstClr val="black"/>
                </a:solidFill>
                <a:latin typeface="ＭＳ Ｐゴシック" panose="020B0600070205080204" pitchFamily="50" charset="-128"/>
                <a:ea typeface="ＭＳ Ｐゴシック" panose="020B0600070205080204" pitchFamily="50" charset="-128"/>
              </a:rPr>
              <a:t>・ブロック置き場を通過</a:t>
            </a:r>
            <a:r>
              <a:rPr lang="ja-JP" altLang="en-US" sz="800" b="1" dirty="0" smtClean="0">
                <a:solidFill>
                  <a:prstClr val="black"/>
                </a:solidFill>
                <a:latin typeface="ＭＳ Ｐゴシック" panose="020B0600070205080204" pitchFamily="50" charset="-128"/>
                <a:ea typeface="ＭＳ Ｐゴシック" panose="020B0600070205080204" pitchFamily="50" charset="-128"/>
              </a:rPr>
              <a:t>する</a:t>
            </a:r>
            <a:r>
              <a:rPr lang="en-US" altLang="ja-JP" sz="800" b="1"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b="1" dirty="0" smtClean="0">
                <a:solidFill>
                  <a:prstClr val="black"/>
                </a:solidFill>
                <a:latin typeface="ＭＳ Ｐゴシック" panose="020B0600070205080204" pitchFamily="50" charset="-128"/>
                <a:ea typeface="ＭＳ Ｐゴシック" panose="020B0600070205080204" pitchFamily="50" charset="-128"/>
              </a:rPr>
              <a:t>直進する</a:t>
            </a:r>
            <a:r>
              <a:rPr lang="en-US" altLang="ja-JP" sz="800" b="1"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b="1" dirty="0" smtClean="0">
                <a:solidFill>
                  <a:prstClr val="black"/>
                </a:solidFill>
                <a:latin typeface="ＭＳ Ｐゴシック" panose="020B0600070205080204" pitchFamily="50" charset="-128"/>
                <a:ea typeface="ＭＳ Ｐゴシック" panose="020B0600070205080204" pitchFamily="50" charset="-128"/>
              </a:rPr>
              <a:t>曲がる</a:t>
            </a:r>
            <a:r>
              <a:rPr lang="en-US" altLang="ja-JP" sz="800" b="1" dirty="0" smtClean="0">
                <a:solidFill>
                  <a:prstClr val="black"/>
                </a:solidFill>
                <a:latin typeface="ＭＳ Ｐゴシック" panose="020B0600070205080204" pitchFamily="50" charset="-128"/>
                <a:ea typeface="ＭＳ Ｐゴシック" panose="020B0600070205080204" pitchFamily="50" charset="-128"/>
              </a:rPr>
              <a:t>)</a:t>
            </a:r>
            <a:endParaRPr lang="en-US" altLang="ja-JP" sz="800" b="1" dirty="0">
              <a:solidFill>
                <a:prstClr val="black"/>
              </a:solidFill>
              <a:latin typeface="ＭＳ Ｐゴシック" panose="020B0600070205080204" pitchFamily="50" charset="-128"/>
              <a:ea typeface="ＭＳ Ｐゴシック" panose="020B0600070205080204" pitchFamily="50" charset="-128"/>
            </a:endParaRPr>
          </a:p>
        </p:txBody>
      </p:sp>
      <p:sp>
        <p:nvSpPr>
          <p:cNvPr id="305" name="正方形/長方形 304"/>
          <p:cNvSpPr/>
          <p:nvPr/>
        </p:nvSpPr>
        <p:spPr>
          <a:xfrm>
            <a:off x="5094640" y="1388726"/>
            <a:ext cx="1127232" cy="253916"/>
          </a:xfrm>
          <a:prstGeom prst="rect">
            <a:avLst/>
          </a:prstGeom>
        </p:spPr>
        <p:txBody>
          <a:bodyPr wrap="none">
            <a:spAutoFit/>
          </a:bodyPr>
          <a:lstStyle/>
          <a:p>
            <a:r>
              <a:rPr lang="ja-JP" altLang="en-US" sz="1050" b="1" dirty="0" smtClean="0">
                <a:solidFill>
                  <a:prstClr val="black"/>
                </a:solidFill>
                <a:latin typeface="ＭＳ Ｐゴシック" panose="020B0600070205080204" pitchFamily="50" charset="-128"/>
                <a:ea typeface="ＭＳ Ｐゴシック" panose="020B0600070205080204" pitchFamily="50" charset="-128"/>
              </a:rPr>
              <a:t>◎基本走行</a:t>
            </a:r>
            <a:r>
              <a:rPr lang="ja-JP" altLang="ja-JP" sz="1050" b="1" dirty="0">
                <a:solidFill>
                  <a:prstClr val="black"/>
                </a:solidFill>
                <a:latin typeface="ＭＳ Ｐゴシック" panose="020B0600070205080204" pitchFamily="50" charset="-128"/>
                <a:ea typeface="ＭＳ Ｐゴシック" panose="020B0600070205080204" pitchFamily="50" charset="-128"/>
              </a:rPr>
              <a:t>動作</a:t>
            </a:r>
            <a:endParaRPr lang="ja-JP" altLang="en-US" sz="1050" b="1" dirty="0">
              <a:latin typeface="ＭＳ Ｐゴシック" panose="020B0600070205080204" pitchFamily="50" charset="-128"/>
              <a:ea typeface="ＭＳ Ｐゴシック" panose="020B0600070205080204" pitchFamily="50" charset="-128"/>
            </a:endParaRPr>
          </a:p>
        </p:txBody>
      </p:sp>
      <p:grpSp>
        <p:nvGrpSpPr>
          <p:cNvPr id="307" name="グループ化 306"/>
          <p:cNvGrpSpPr/>
          <p:nvPr/>
        </p:nvGrpSpPr>
        <p:grpSpPr>
          <a:xfrm>
            <a:off x="5308465" y="2376722"/>
            <a:ext cx="1716202" cy="521886"/>
            <a:chOff x="5309097" y="3108623"/>
            <a:chExt cx="980685" cy="298219"/>
          </a:xfrm>
        </p:grpSpPr>
        <p:grpSp>
          <p:nvGrpSpPr>
            <p:cNvPr id="322" name="グループ化 321"/>
            <p:cNvGrpSpPr/>
            <p:nvPr/>
          </p:nvGrpSpPr>
          <p:grpSpPr>
            <a:xfrm>
              <a:off x="5309097" y="3108623"/>
              <a:ext cx="391679" cy="196223"/>
              <a:chOff x="2469762" y="376536"/>
              <a:chExt cx="1290106" cy="646316"/>
            </a:xfrm>
          </p:grpSpPr>
          <p:pic>
            <p:nvPicPr>
              <p:cNvPr id="326" name="図 32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a:off x="2469762" y="376536"/>
                <a:ext cx="1290106" cy="646316"/>
              </a:xfrm>
              <a:prstGeom prst="flowChartDecision">
                <a:avLst/>
              </a:prstGeom>
            </p:spPr>
          </p:pic>
          <p:sp>
            <p:nvSpPr>
              <p:cNvPr id="327" name="右矢印 326"/>
              <p:cNvSpPr/>
              <p:nvPr/>
            </p:nvSpPr>
            <p:spPr>
              <a:xfrm>
                <a:off x="3187450" y="539977"/>
                <a:ext cx="368818" cy="22914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grpSp>
        <p:sp>
          <p:nvSpPr>
            <p:cNvPr id="323" name="右矢印 322"/>
            <p:cNvSpPr/>
            <p:nvPr/>
          </p:nvSpPr>
          <p:spPr>
            <a:xfrm>
              <a:off x="5606348" y="3266306"/>
              <a:ext cx="230122"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sp>
          <p:nvSpPr>
            <p:cNvPr id="324" name="正方形/長方形 323"/>
            <p:cNvSpPr/>
            <p:nvPr/>
          </p:nvSpPr>
          <p:spPr>
            <a:xfrm>
              <a:off x="5585289" y="3292525"/>
              <a:ext cx="704493" cy="114317"/>
            </a:xfrm>
            <a:prstGeom prst="rect">
              <a:avLst/>
            </a:prstGeom>
          </p:spPr>
          <p:txBody>
            <a:bodyPr wrap="square">
              <a:spAutoFit/>
            </a:bodyPr>
            <a:lstStyle/>
            <a:p>
              <a:r>
                <a:rPr lang="ja-JP" altLang="en-US" sz="700" dirty="0" smtClean="0">
                  <a:latin typeface="ＭＳ Ｐゴシック" panose="020B0600070205080204" pitchFamily="50" charset="-128"/>
                  <a:ea typeface="ＭＳ Ｐゴシック" panose="020B0600070205080204" pitchFamily="50" charset="-128"/>
                </a:rPr>
                <a:t>進行方向</a:t>
              </a:r>
              <a:endParaRPr lang="ja-JP" altLang="en-US" sz="700" dirty="0">
                <a:latin typeface="ＭＳ Ｐゴシック" panose="020B0600070205080204" pitchFamily="50" charset="-128"/>
                <a:ea typeface="ＭＳ Ｐゴシック" panose="020B0600070205080204" pitchFamily="50" charset="-128"/>
              </a:endParaRPr>
            </a:p>
          </p:txBody>
        </p:sp>
      </p:grpSp>
      <p:grpSp>
        <p:nvGrpSpPr>
          <p:cNvPr id="308" name="グループ化 307"/>
          <p:cNvGrpSpPr/>
          <p:nvPr/>
        </p:nvGrpSpPr>
        <p:grpSpPr>
          <a:xfrm>
            <a:off x="5172574" y="3265094"/>
            <a:ext cx="1978776" cy="348180"/>
            <a:chOff x="5345313" y="3711241"/>
            <a:chExt cx="1130729" cy="198962"/>
          </a:xfrm>
        </p:grpSpPr>
        <p:pic>
          <p:nvPicPr>
            <p:cNvPr id="319" name="図 318"/>
            <p:cNvPicPr>
              <a:picLocks noChangeAspect="1"/>
            </p:cNvPicPr>
            <p:nvPr/>
          </p:nvPicPr>
          <p:blipFill rotWithShape="1">
            <a:blip r:embed="rId14" cstate="print">
              <a:extLst>
                <a:ext uri="{28A0092B-C50C-407E-A947-70E740481C1C}">
                  <a14:useLocalDpi xmlns:a14="http://schemas.microsoft.com/office/drawing/2010/main" val="0"/>
                </a:ext>
              </a:extLst>
            </a:blip>
            <a:srcRect l="54261" t="78051" r="13655" b="13580"/>
            <a:stretch/>
          </p:blipFill>
          <p:spPr>
            <a:xfrm>
              <a:off x="5345313" y="3711241"/>
              <a:ext cx="1130729" cy="198475"/>
            </a:xfrm>
            <a:prstGeom prst="rect">
              <a:avLst/>
            </a:prstGeom>
          </p:spPr>
        </p:pic>
        <p:pic>
          <p:nvPicPr>
            <p:cNvPr id="320" name="図 319"/>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a:off x="5421247" y="3713980"/>
              <a:ext cx="391679" cy="196223"/>
            </a:xfrm>
            <a:prstGeom prst="flowChartDecision">
              <a:avLst/>
            </a:prstGeom>
          </p:spPr>
        </p:pic>
        <p:sp>
          <p:nvSpPr>
            <p:cNvPr id="321" name="右矢印 320"/>
            <p:cNvSpPr/>
            <p:nvPr/>
          </p:nvSpPr>
          <p:spPr>
            <a:xfrm>
              <a:off x="5606475" y="3765066"/>
              <a:ext cx="111974" cy="6956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grpSp>
      <p:grpSp>
        <p:nvGrpSpPr>
          <p:cNvPr id="309" name="グループ化 308"/>
          <p:cNvGrpSpPr/>
          <p:nvPr/>
        </p:nvGrpSpPr>
        <p:grpSpPr>
          <a:xfrm>
            <a:off x="5526857" y="4210293"/>
            <a:ext cx="758725" cy="451643"/>
            <a:chOff x="5503380" y="4312216"/>
            <a:chExt cx="433557" cy="258083"/>
          </a:xfrm>
        </p:grpSpPr>
        <p:pic>
          <p:nvPicPr>
            <p:cNvPr id="316" name="図 31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a:off x="5503380" y="4374076"/>
              <a:ext cx="391679" cy="196223"/>
            </a:xfrm>
            <a:prstGeom prst="flowChartDecision">
              <a:avLst/>
            </a:prstGeom>
          </p:spPr>
        </p:pic>
        <p:sp>
          <p:nvSpPr>
            <p:cNvPr id="318" name="テキスト ボックス 317"/>
            <p:cNvSpPr txBox="1"/>
            <p:nvPr/>
          </p:nvSpPr>
          <p:spPr>
            <a:xfrm>
              <a:off x="5715644" y="4312216"/>
              <a:ext cx="221293" cy="140698"/>
            </a:xfrm>
            <a:prstGeom prst="rect">
              <a:avLst/>
            </a:prstGeom>
            <a:noFill/>
          </p:spPr>
          <p:txBody>
            <a:bodyPr wrap="square" rtlCol="0">
              <a:spAutoFit/>
            </a:bodyPr>
            <a:lstStyle/>
            <a:p>
              <a:endParaRPr lang="ja-JP" altLang="en-US" sz="1000" dirty="0">
                <a:solidFill>
                  <a:srgbClr val="00B050"/>
                </a:solidFill>
                <a:latin typeface="ＭＳ Ｐゴシック" panose="020B0600070205080204" pitchFamily="50" charset="-128"/>
                <a:ea typeface="ＭＳ Ｐゴシック" panose="020B0600070205080204" pitchFamily="50" charset="-128"/>
              </a:endParaRPr>
            </a:p>
          </p:txBody>
        </p:sp>
        <p:sp>
          <p:nvSpPr>
            <p:cNvPr id="317" name="右矢印 316"/>
            <p:cNvSpPr/>
            <p:nvPr/>
          </p:nvSpPr>
          <p:spPr>
            <a:xfrm>
              <a:off x="5682924" y="4421662"/>
              <a:ext cx="111974" cy="6956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grpSp>
      <p:sp>
        <p:nvSpPr>
          <p:cNvPr id="310" name="正方形/長方形 309"/>
          <p:cNvSpPr/>
          <p:nvPr/>
        </p:nvSpPr>
        <p:spPr>
          <a:xfrm>
            <a:off x="5078778" y="1942900"/>
            <a:ext cx="2269286" cy="461665"/>
          </a:xfrm>
          <a:prstGeom prst="rect">
            <a:avLst/>
          </a:prstGeom>
        </p:spPr>
        <p:txBody>
          <a:bodyPr wrap="square">
            <a:spAutoFit/>
          </a:bodyPr>
          <a:lstStyle/>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① ライントレース走行する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a:t>
            </a:r>
            <a:r>
              <a:rPr lang="ja-JP" altLang="en-US" sz="800" dirty="0">
                <a:solidFill>
                  <a:prstClr val="black"/>
                </a:solidFill>
                <a:latin typeface="ＭＳ Ｐゴシック" panose="020B0600070205080204" pitchFamily="50" charset="-128"/>
                <a:ea typeface="ＭＳ Ｐゴシック" panose="020B0600070205080204" pitchFamily="50" charset="-128"/>
              </a:rPr>
              <a:t>方法：ライントレース走行</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終了</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検知</a:t>
            </a:r>
            <a:r>
              <a:rPr lang="ja-JP" altLang="en-US" sz="800" dirty="0">
                <a:solidFill>
                  <a:prstClr val="black"/>
                </a:solidFill>
                <a:latin typeface="ＭＳ Ｐゴシック" panose="020B0600070205080204" pitchFamily="50" charset="-128"/>
                <a:ea typeface="ＭＳ Ｐゴシック" panose="020B0600070205080204" pitchFamily="50" charset="-128"/>
              </a:rPr>
              <a:t>：</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300mm</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♦コースの形状より</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311" name="正方形/長方形 310"/>
          <p:cNvSpPr/>
          <p:nvPr/>
        </p:nvSpPr>
        <p:spPr>
          <a:xfrm>
            <a:off x="5071959" y="2834937"/>
            <a:ext cx="1648208" cy="461665"/>
          </a:xfrm>
          <a:prstGeom prst="rect">
            <a:avLst/>
          </a:prstGeom>
        </p:spPr>
        <p:txBody>
          <a:bodyPr wrap="none">
            <a:spAutoFit/>
          </a:bodyPr>
          <a:lstStyle/>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② 色検知するまで直進</a:t>
            </a:r>
            <a:r>
              <a:rPr lang="ja-JP" altLang="en-US" sz="800" dirty="0">
                <a:solidFill>
                  <a:prstClr val="black"/>
                </a:solidFill>
                <a:latin typeface="ＭＳ Ｐゴシック" panose="020B0600070205080204" pitchFamily="50" charset="-128"/>
                <a:ea typeface="ＭＳ Ｐゴシック" panose="020B0600070205080204" pitchFamily="50" charset="-128"/>
              </a:rPr>
              <a:t>走行</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走行方法：直進走行</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終了検知：色検知</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312" name="正方形/長方形 311"/>
          <p:cNvSpPr/>
          <p:nvPr/>
        </p:nvSpPr>
        <p:spPr>
          <a:xfrm>
            <a:off x="5093147" y="3607511"/>
            <a:ext cx="2198064" cy="584775"/>
          </a:xfrm>
          <a:prstGeom prst="rect">
            <a:avLst/>
          </a:prstGeom>
        </p:spPr>
        <p:txBody>
          <a:bodyPr wrap="square">
            <a:spAutoFit/>
          </a:bodyPr>
          <a:lstStyle/>
          <a:p>
            <a:pPr lvl="0" eaLnBrk="0" fontAlgn="base" hangingPunct="0">
              <a:spcBef>
                <a:spcPct val="0"/>
              </a:spcBef>
              <a:spcAft>
                <a:spcPct val="0"/>
              </a:spcAft>
            </a:pPr>
            <a:r>
              <a:rPr lang="en-US" altLang="ja-JP" sz="800" dirty="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直進する</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③ 直進走行する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走行方法：直進走行</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終了検知：</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60mm</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♦コースの形状より</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314" name="正方形/長方形 313"/>
          <p:cNvSpPr/>
          <p:nvPr/>
        </p:nvSpPr>
        <p:spPr>
          <a:xfrm>
            <a:off x="5092969" y="1666977"/>
            <a:ext cx="2015766" cy="338554"/>
          </a:xfrm>
          <a:prstGeom prst="rect">
            <a:avLst/>
          </a:prstGeom>
        </p:spPr>
        <p:txBody>
          <a:bodyPr wrap="square">
            <a:spAutoFit/>
          </a:bodyPr>
          <a:lstStyle/>
          <a:p>
            <a:pPr lvl="0" eaLnBrk="0" fontAlgn="base" hangingPunct="0">
              <a:spcBef>
                <a:spcPct val="0"/>
              </a:spcBef>
              <a:spcAft>
                <a:spcPct val="0"/>
              </a:spcAft>
            </a:pP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直進する</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曲がる</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は①</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②は同様の動作だが</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③</a:t>
            </a:r>
            <a:r>
              <a:rPr lang="ja-JP" altLang="en-US" sz="800" dirty="0">
                <a:solidFill>
                  <a:prstClr val="black"/>
                </a:solidFill>
                <a:latin typeface="ＭＳ Ｐゴシック" panose="020B0600070205080204" pitchFamily="50" charset="-128"/>
                <a:ea typeface="ＭＳ Ｐゴシック" panose="020B0600070205080204" pitchFamily="50" charset="-128"/>
              </a:rPr>
              <a:t>で</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走行方法が変わる</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grpSp>
        <p:nvGrpSpPr>
          <p:cNvPr id="27" name="グループ化 26"/>
          <p:cNvGrpSpPr/>
          <p:nvPr/>
        </p:nvGrpSpPr>
        <p:grpSpPr>
          <a:xfrm>
            <a:off x="7024667" y="3998984"/>
            <a:ext cx="2219383" cy="2306089"/>
            <a:chOff x="7024667" y="3998984"/>
            <a:chExt cx="2219383" cy="2306089"/>
          </a:xfrm>
        </p:grpSpPr>
        <p:sp>
          <p:nvSpPr>
            <p:cNvPr id="369" name="正方形/長方形 368"/>
            <p:cNvSpPr/>
            <p:nvPr/>
          </p:nvSpPr>
          <p:spPr>
            <a:xfrm>
              <a:off x="7057082" y="5326225"/>
              <a:ext cx="2063774" cy="461665"/>
            </a:xfrm>
            <a:prstGeom prst="rect">
              <a:avLst/>
            </a:prstGeom>
          </p:spPr>
          <p:txBody>
            <a:bodyPr wrap="square">
              <a:spAutoFit/>
            </a:bodyPr>
            <a:lstStyle/>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③ </a:t>
              </a:r>
              <a:r>
                <a:rPr lang="en-US" altLang="ja-JP" sz="800" dirty="0">
                  <a:latin typeface="ＭＳ Ｐゴシック" panose="020B0600070205080204" pitchFamily="50" charset="-128"/>
                  <a:ea typeface="ＭＳ Ｐゴシック" panose="020B0600070205080204" pitchFamily="50" charset="-128"/>
                </a:rPr>
                <a:t>60mm</a:t>
              </a:r>
              <a:r>
                <a:rPr lang="ja-JP" altLang="en-US" sz="800" dirty="0" smtClean="0">
                  <a:latin typeface="ＭＳ Ｐゴシック" panose="020B0600070205080204" pitchFamily="50" charset="-128"/>
                  <a:ea typeface="ＭＳ Ｐゴシック" panose="020B0600070205080204" pitchFamily="50" charset="-128"/>
                </a:rPr>
                <a:t>後進</a:t>
              </a:r>
              <a:r>
                <a:rPr lang="ja-JP" altLang="en-US" sz="800" dirty="0">
                  <a:latin typeface="ＭＳ Ｐゴシック" panose="020B0600070205080204" pitchFamily="50" charset="-128"/>
                  <a:ea typeface="ＭＳ Ｐゴシック" panose="020B0600070205080204" pitchFamily="50" charset="-128"/>
                </a:rPr>
                <a:t>走行する</a:t>
              </a:r>
              <a:endParaRPr lang="en-US" altLang="ja-JP" sz="800" dirty="0">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latin typeface="ＭＳ Ｐゴシック" panose="020B0600070205080204" pitchFamily="50" charset="-128"/>
                  <a:ea typeface="ＭＳ Ｐゴシック" panose="020B0600070205080204" pitchFamily="50" charset="-128"/>
                </a:rPr>
                <a:t>走行方法：後進走行</a:t>
              </a:r>
              <a:endParaRPr lang="en-US" altLang="ja-JP" sz="800" dirty="0" smtClean="0">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latin typeface="ＭＳ Ｐゴシック" panose="020B0600070205080204" pitchFamily="50" charset="-128"/>
                  <a:ea typeface="ＭＳ Ｐゴシック" panose="020B0600070205080204" pitchFamily="50" charset="-128"/>
                </a:rPr>
                <a:t>終了検知：</a:t>
              </a:r>
              <a:r>
                <a:rPr lang="en-US" altLang="ja-JP" sz="800" dirty="0" smtClean="0">
                  <a:latin typeface="ＭＳ Ｐゴシック" panose="020B0600070205080204" pitchFamily="50" charset="-128"/>
                  <a:ea typeface="ＭＳ Ｐゴシック" panose="020B0600070205080204" pitchFamily="50" charset="-128"/>
                </a:rPr>
                <a:t>60mm</a:t>
              </a:r>
              <a:r>
                <a:rPr lang="ja-JP" altLang="en-US" sz="800" dirty="0" smtClean="0">
                  <a:latin typeface="ＭＳ Ｐゴシック" panose="020B0600070205080204" pitchFamily="50" charset="-128"/>
                  <a:ea typeface="ＭＳ Ｐゴシック" panose="020B0600070205080204" pitchFamily="50" charset="-128"/>
                </a:rPr>
                <a:t>走行</a:t>
              </a:r>
              <a:endParaRPr lang="en-US" altLang="ja-JP" sz="800" dirty="0">
                <a:latin typeface="ＭＳ Ｐゴシック" panose="020B0600070205080204" pitchFamily="50" charset="-128"/>
                <a:ea typeface="ＭＳ Ｐゴシック" panose="020B0600070205080204" pitchFamily="50" charset="-128"/>
              </a:endParaRPr>
            </a:p>
          </p:txBody>
        </p:sp>
        <p:sp>
          <p:nvSpPr>
            <p:cNvPr id="370" name="正方形/長方形 369"/>
            <p:cNvSpPr/>
            <p:nvPr/>
          </p:nvSpPr>
          <p:spPr>
            <a:xfrm>
              <a:off x="7024667" y="4598685"/>
              <a:ext cx="2073424" cy="461665"/>
            </a:xfrm>
            <a:prstGeom prst="rect">
              <a:avLst/>
            </a:prstGeom>
          </p:spPr>
          <p:txBody>
            <a:bodyPr wrap="square">
              <a:spAutoFit/>
            </a:bodyPr>
            <a:lstStyle/>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① ライントレース走行する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a:t>
              </a:r>
              <a:r>
                <a:rPr lang="ja-JP" altLang="en-US" sz="800" dirty="0">
                  <a:solidFill>
                    <a:prstClr val="black"/>
                  </a:solidFill>
                  <a:latin typeface="ＭＳ Ｐゴシック" panose="020B0600070205080204" pitchFamily="50" charset="-128"/>
                  <a:ea typeface="ＭＳ Ｐゴシック" panose="020B0600070205080204" pitchFamily="50" charset="-128"/>
                </a:rPr>
                <a:t>方法：ライントレース走行</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終了</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検知</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:300mm</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371" name="正方形/長方形 370"/>
            <p:cNvSpPr/>
            <p:nvPr/>
          </p:nvSpPr>
          <p:spPr>
            <a:xfrm>
              <a:off x="7035252" y="3998984"/>
              <a:ext cx="2208798" cy="338554"/>
            </a:xfrm>
            <a:prstGeom prst="rect">
              <a:avLst/>
            </a:prstGeom>
          </p:spPr>
          <p:txBody>
            <a:bodyPr wrap="square">
              <a:spAutoFit/>
            </a:bodyPr>
            <a:lstStyle/>
            <a:p>
              <a:pPr lvl="0" eaLnBrk="0" hangingPunct="0"/>
              <a:r>
                <a:rPr lang="ja-JP" altLang="ja-JP" sz="800" b="1" dirty="0" smtClean="0">
                  <a:solidFill>
                    <a:prstClr val="black"/>
                  </a:solidFill>
                  <a:latin typeface="ＭＳ Ｐゴシック" panose="020B0600070205080204" pitchFamily="50" charset="-128"/>
                  <a:ea typeface="ＭＳ Ｐゴシック" panose="020B0600070205080204" pitchFamily="50" charset="-128"/>
                </a:rPr>
                <a:t>・ブロックを</a:t>
              </a:r>
              <a:r>
                <a:rPr lang="ja-JP" altLang="en-US" sz="800" b="1" dirty="0" smtClean="0">
                  <a:solidFill>
                    <a:prstClr val="black"/>
                  </a:solidFill>
                  <a:latin typeface="ＭＳ Ｐゴシック" panose="020B0600070205080204" pitchFamily="50" charset="-128"/>
                  <a:ea typeface="ＭＳ Ｐゴシック" panose="020B0600070205080204" pitchFamily="50" charset="-128"/>
                </a:rPr>
                <a:t>設置する</a:t>
              </a:r>
              <a:r>
                <a:rPr lang="en-US" altLang="ja-JP" sz="700" b="1" dirty="0" smtClean="0">
                  <a:solidFill>
                    <a:prstClr val="black"/>
                  </a:solidFill>
                  <a:latin typeface="ＭＳ Ｐゴシック" panose="020B0600070205080204" pitchFamily="50" charset="-128"/>
                  <a:ea typeface="ＭＳ Ｐゴシック" panose="020B0600070205080204" pitchFamily="50" charset="-128"/>
                </a:rPr>
                <a:t>(</a:t>
              </a:r>
              <a:r>
                <a:rPr lang="en-US" altLang="ja-JP" sz="700" b="1" dirty="0">
                  <a:solidFill>
                    <a:prstClr val="black"/>
                  </a:solidFill>
                  <a:latin typeface="ＭＳ Ｐゴシック" panose="020B0600070205080204" pitchFamily="50" charset="-128"/>
                  <a:ea typeface="ＭＳ Ｐゴシック" panose="020B0600070205080204" pitchFamily="50" charset="-128"/>
                </a:rPr>
                <a:t>0°,90°(-90°),180°)</a:t>
              </a:r>
            </a:p>
            <a:p>
              <a:pPr lvl="0" eaLnBrk="0" fontAlgn="base" hangingPunct="0">
                <a:spcBef>
                  <a:spcPct val="0"/>
                </a:spcBef>
                <a:spcAft>
                  <a:spcPct val="0"/>
                </a:spcAft>
              </a:pPr>
              <a:endParaRPr lang="en-US" altLang="ja-JP" sz="800" b="1" dirty="0" smtClean="0">
                <a:solidFill>
                  <a:prstClr val="black"/>
                </a:solidFill>
                <a:latin typeface="ＭＳ Ｐゴシック" panose="020B0600070205080204" pitchFamily="50" charset="-128"/>
                <a:ea typeface="ＭＳ Ｐゴシック" panose="020B0600070205080204" pitchFamily="50" charset="-128"/>
              </a:endParaRPr>
            </a:p>
          </p:txBody>
        </p:sp>
        <p:grpSp>
          <p:nvGrpSpPr>
            <p:cNvPr id="372" name="グループ化 371"/>
            <p:cNvGrpSpPr/>
            <p:nvPr/>
          </p:nvGrpSpPr>
          <p:grpSpPr>
            <a:xfrm>
              <a:off x="7080736" y="5621755"/>
              <a:ext cx="1795636" cy="683318"/>
              <a:chOff x="7185704" y="5563708"/>
              <a:chExt cx="1026076" cy="390465"/>
            </a:xfrm>
          </p:grpSpPr>
          <p:pic>
            <p:nvPicPr>
              <p:cNvPr id="375" name="図 374"/>
              <p:cNvPicPr>
                <a:picLocks noChangeAspect="1"/>
              </p:cNvPicPr>
              <p:nvPr/>
            </p:nvPicPr>
            <p:blipFill rotWithShape="1">
              <a:blip r:embed="rId3" cstate="print">
                <a:extLst>
                  <a:ext uri="{28A0092B-C50C-407E-A947-70E740481C1C}">
                    <a14:useLocalDpi xmlns:a14="http://schemas.microsoft.com/office/drawing/2010/main" val="0"/>
                  </a:ext>
                </a:extLst>
              </a:blip>
              <a:srcRect l="55256" t="63928" r="13656" b="22103"/>
              <a:stretch/>
            </p:blipFill>
            <p:spPr>
              <a:xfrm>
                <a:off x="7185704" y="5643932"/>
                <a:ext cx="1026076" cy="310241"/>
              </a:xfrm>
              <a:prstGeom prst="rect">
                <a:avLst/>
              </a:prstGeom>
            </p:spPr>
          </p:pic>
          <p:pic>
            <p:nvPicPr>
              <p:cNvPr id="376" name="図 37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a:off x="7433543" y="5697694"/>
                <a:ext cx="391679" cy="196223"/>
              </a:xfrm>
              <a:prstGeom prst="flowChartDecision">
                <a:avLst/>
              </a:prstGeom>
            </p:spPr>
          </p:pic>
          <p:sp>
            <p:nvSpPr>
              <p:cNvPr id="377" name="楕円 376"/>
              <p:cNvSpPr/>
              <p:nvPr/>
            </p:nvSpPr>
            <p:spPr>
              <a:xfrm>
                <a:off x="7775452" y="5784584"/>
                <a:ext cx="48866" cy="46881"/>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sp>
            <p:nvSpPr>
              <p:cNvPr id="378" name="テキスト ボックス 377"/>
              <p:cNvSpPr txBox="1"/>
              <p:nvPr/>
            </p:nvSpPr>
            <p:spPr>
              <a:xfrm>
                <a:off x="7714305" y="5563708"/>
                <a:ext cx="221293" cy="140697"/>
              </a:xfrm>
              <a:prstGeom prst="rect">
                <a:avLst/>
              </a:prstGeom>
              <a:noFill/>
            </p:spPr>
            <p:txBody>
              <a:bodyPr wrap="square" rtlCol="0">
                <a:spAutoFit/>
              </a:bodyPr>
              <a:lstStyle/>
              <a:p>
                <a:endParaRPr lang="ja-JP" altLang="en-US" sz="1000" dirty="0">
                  <a:solidFill>
                    <a:srgbClr val="00B050"/>
                  </a:solidFill>
                  <a:latin typeface="ＭＳ Ｐゴシック" panose="020B0600070205080204" pitchFamily="50" charset="-128"/>
                  <a:ea typeface="ＭＳ Ｐゴシック" panose="020B0600070205080204" pitchFamily="50" charset="-128"/>
                </a:endParaRPr>
              </a:p>
            </p:txBody>
          </p:sp>
          <p:sp>
            <p:nvSpPr>
              <p:cNvPr id="379" name="右矢印 378"/>
              <p:cNvSpPr/>
              <p:nvPr/>
            </p:nvSpPr>
            <p:spPr>
              <a:xfrm flipH="1">
                <a:off x="7516884" y="5743496"/>
                <a:ext cx="106623" cy="7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grpSp>
        <p:sp>
          <p:nvSpPr>
            <p:cNvPr id="373" name="正方形/長方形 372"/>
            <p:cNvSpPr/>
            <p:nvPr/>
          </p:nvSpPr>
          <p:spPr>
            <a:xfrm>
              <a:off x="7032268" y="4961482"/>
              <a:ext cx="1649811" cy="461665"/>
            </a:xfrm>
            <a:prstGeom prst="rect">
              <a:avLst/>
            </a:prstGeom>
          </p:spPr>
          <p:txBody>
            <a:bodyPr wrap="none">
              <a:spAutoFit/>
            </a:bodyPr>
            <a:lstStyle/>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② 色検知するまで直進</a:t>
              </a:r>
              <a:r>
                <a:rPr lang="ja-JP" altLang="en-US" sz="800" dirty="0">
                  <a:solidFill>
                    <a:prstClr val="black"/>
                  </a:solidFill>
                  <a:latin typeface="ＭＳ Ｐゴシック" panose="020B0600070205080204" pitchFamily="50" charset="-128"/>
                  <a:ea typeface="ＭＳ Ｐゴシック" panose="020B0600070205080204" pitchFamily="50" charset="-128"/>
                </a:rPr>
                <a:t>走行</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走行方法：直進走行</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終了検知：色検知</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374" name="正方形/長方形 373"/>
            <p:cNvSpPr/>
            <p:nvPr/>
          </p:nvSpPr>
          <p:spPr>
            <a:xfrm>
              <a:off x="7035251" y="4144333"/>
              <a:ext cx="2036812" cy="584775"/>
            </a:xfrm>
            <a:prstGeom prst="rect">
              <a:avLst/>
            </a:prstGeom>
          </p:spPr>
          <p:txBody>
            <a:bodyPr wrap="square">
              <a:spAutoFit/>
            </a:bodyPr>
            <a:lstStyle/>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①</a:t>
              </a:r>
              <a:r>
                <a:rPr lang="en-US" altLang="ja-JP" sz="800" dirty="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②</a:t>
              </a:r>
              <a:r>
                <a:rPr lang="en-US" altLang="ja-JP" sz="800" dirty="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③は同様の動作であるが</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④以降は次に向かう方向によって動作が変わる</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br>
                <a:rPr lang="en-US" altLang="ja-JP" sz="800" dirty="0" smtClean="0">
                  <a:solidFill>
                    <a:prstClr val="black"/>
                  </a:solidFill>
                  <a:latin typeface="ＭＳ Ｐゴシック" panose="020B0600070205080204" pitchFamily="50" charset="-128"/>
                  <a:ea typeface="ＭＳ Ｐゴシック" panose="020B0600070205080204" pitchFamily="50" charset="-128"/>
                </a:rPr>
              </a:br>
              <a:r>
                <a:rPr lang="ja-JP" altLang="en-US" sz="800" dirty="0" smtClean="0">
                  <a:solidFill>
                    <a:prstClr val="black"/>
                  </a:solidFill>
                  <a:latin typeface="ＭＳ Ｐゴシック" panose="020B0600070205080204" pitchFamily="50" charset="-128"/>
                  <a:ea typeface="ＭＳ Ｐゴシック" panose="020B0600070205080204" pitchFamily="50" charset="-128"/>
                </a:rPr>
                <a:t>向かう方向は</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0°,90°(-90°),180°</a:t>
              </a: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がある</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grpSp>
      <p:sp>
        <p:nvSpPr>
          <p:cNvPr id="434" name="テキスト ボックス 433"/>
          <p:cNvSpPr txBox="1"/>
          <p:nvPr/>
        </p:nvSpPr>
        <p:spPr>
          <a:xfrm>
            <a:off x="8880728" y="5012946"/>
            <a:ext cx="3869621" cy="1361911"/>
          </a:xfrm>
          <a:prstGeom prst="rect">
            <a:avLst/>
          </a:prstGeom>
          <a:noFill/>
        </p:spPr>
        <p:txBody>
          <a:bodyPr wrap="square" rtlCol="0">
            <a:spAutoFit/>
          </a:bodyPr>
          <a:lstStyle/>
          <a:p>
            <a:pPr algn="just"/>
            <a:r>
              <a:rPr lang="ja-JP" altLang="en-US" sz="1050" b="1" dirty="0">
                <a:latin typeface="ＭＳ Ｐゴシック" panose="020B0600070205080204" pitchFamily="50" charset="-128"/>
                <a:ea typeface="ＭＳ Ｐゴシック" panose="020B0600070205080204" pitchFamily="50" charset="-128"/>
              </a:rPr>
              <a:t>◎</a:t>
            </a:r>
            <a:r>
              <a:rPr lang="ja-JP" altLang="en-US" sz="1050" b="1" dirty="0" smtClean="0">
                <a:latin typeface="ＭＳ Ｐゴシック" panose="020B0600070205080204" pitchFamily="50" charset="-128"/>
                <a:ea typeface="ＭＳ Ｐゴシック" panose="020B0600070205080204" pitchFamily="50" charset="-128"/>
              </a:rPr>
              <a:t>ブロック</a:t>
            </a:r>
            <a:r>
              <a:rPr lang="ja-JP" altLang="en-US" sz="1050" b="1" dirty="0">
                <a:latin typeface="ＭＳ Ｐゴシック" panose="020B0600070205080204" pitchFamily="50" charset="-128"/>
                <a:ea typeface="ＭＳ Ｐゴシック" panose="020B0600070205080204" pitchFamily="50" charset="-128"/>
              </a:rPr>
              <a:t>回避</a:t>
            </a:r>
            <a:r>
              <a:rPr lang="ja-JP" altLang="en-US" sz="1050" b="1" dirty="0" smtClean="0">
                <a:latin typeface="ＭＳ Ｐゴシック" panose="020B0600070205080204" pitchFamily="50" charset="-128"/>
                <a:ea typeface="ＭＳ Ｐゴシック" panose="020B0600070205080204" pitchFamily="50" charset="-128"/>
              </a:rPr>
              <a:t>方法</a:t>
            </a:r>
            <a:endParaRPr lang="en-US" altLang="ja-JP" sz="1050" b="1" dirty="0" smtClean="0">
              <a:latin typeface="ＭＳ Ｐゴシック" panose="020B0600070205080204" pitchFamily="50" charset="-128"/>
              <a:ea typeface="ＭＳ Ｐゴシック" panose="020B0600070205080204" pitchFamily="50" charset="-128"/>
            </a:endParaRPr>
          </a:p>
          <a:p>
            <a:r>
              <a:rPr lang="ja-JP" altLang="en-US" sz="800" dirty="0" smtClean="0">
                <a:latin typeface="ＭＳ Ｐゴシック" panose="020B0600070205080204" pitchFamily="50" charset="-128"/>
                <a:ea typeface="ＭＳ Ｐゴシック" panose="020B0600070205080204" pitchFamily="50" charset="-128"/>
              </a:rPr>
              <a:t>進行方向にブロックが設置してある場合の対処方法として</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ブロック回避がある</a:t>
            </a:r>
            <a:r>
              <a:rPr lang="en-US" altLang="ja-JP" sz="800" dirty="0" smtClean="0">
                <a:latin typeface="ＭＳ Ｐゴシック" panose="020B0600070205080204" pitchFamily="50" charset="-128"/>
                <a:ea typeface="ＭＳ Ｐゴシック" panose="020B0600070205080204" pitchFamily="50" charset="-128"/>
              </a:rPr>
              <a:t>.</a:t>
            </a:r>
            <a:br>
              <a:rPr lang="en-US" altLang="ja-JP" sz="800" dirty="0" smtClean="0">
                <a:latin typeface="ＭＳ Ｐゴシック" panose="020B0600070205080204" pitchFamily="50" charset="-128"/>
                <a:ea typeface="ＭＳ Ｐゴシック" panose="020B0600070205080204" pitchFamily="50" charset="-128"/>
              </a:rPr>
            </a:br>
            <a:r>
              <a:rPr lang="ja-JP" altLang="en-US" sz="800" dirty="0" smtClean="0">
                <a:latin typeface="ＭＳ Ｐゴシック" panose="020B0600070205080204" pitchFamily="50" charset="-128"/>
                <a:ea typeface="ＭＳ Ｐゴシック" panose="020B0600070205080204" pitchFamily="50" charset="-128"/>
              </a:rPr>
              <a:t>この時</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走行体の状態には</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ブロック</a:t>
            </a:r>
            <a:r>
              <a:rPr lang="ja-JP" altLang="en-US" sz="800" dirty="0">
                <a:latin typeface="ＭＳ Ｐゴシック" panose="020B0600070205080204" pitchFamily="50" charset="-128"/>
                <a:ea typeface="ＭＳ Ｐゴシック" panose="020B0600070205080204" pitchFamily="50" charset="-128"/>
              </a:rPr>
              <a:t>を保持して</a:t>
            </a:r>
            <a:r>
              <a:rPr lang="ja-JP" altLang="en-US" sz="800" dirty="0" smtClean="0">
                <a:latin typeface="ＭＳ Ｐゴシック" panose="020B0600070205080204" pitchFamily="50" charset="-128"/>
                <a:ea typeface="ＭＳ Ｐゴシック" panose="020B0600070205080204" pitchFamily="50" charset="-128"/>
              </a:rPr>
              <a:t>いない場合</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ブロック</a:t>
            </a:r>
            <a:r>
              <a:rPr lang="ja-JP" altLang="en-US" sz="800" dirty="0">
                <a:latin typeface="ＭＳ Ｐゴシック" panose="020B0600070205080204" pitchFamily="50" charset="-128"/>
                <a:ea typeface="ＭＳ Ｐゴシック" panose="020B0600070205080204" pitchFamily="50" charset="-128"/>
              </a:rPr>
              <a:t>を保持して</a:t>
            </a:r>
            <a:r>
              <a:rPr lang="ja-JP" altLang="en-US" sz="800" dirty="0" smtClean="0">
                <a:latin typeface="ＭＳ Ｐゴシック" panose="020B0600070205080204" pitchFamily="50" charset="-128"/>
                <a:ea typeface="ＭＳ Ｐゴシック" panose="020B0600070205080204" pitchFamily="50" charset="-128"/>
              </a:rPr>
              <a:t>いる</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の</a:t>
            </a:r>
            <a:r>
              <a:rPr lang="en-US" altLang="ja-JP" sz="800" dirty="0">
                <a:latin typeface="ＭＳ Ｐゴシック" panose="020B0600070205080204" pitchFamily="50" charset="-128"/>
                <a:ea typeface="ＭＳ Ｐゴシック" panose="020B0600070205080204" pitchFamily="50" charset="-128"/>
              </a:rPr>
              <a:t>2</a:t>
            </a:r>
            <a:r>
              <a:rPr lang="ja-JP" altLang="en-US" sz="800" dirty="0" err="1" smtClean="0">
                <a:latin typeface="ＭＳ Ｐゴシック" panose="020B0600070205080204" pitchFamily="50" charset="-128"/>
                <a:ea typeface="ＭＳ Ｐゴシック" panose="020B0600070205080204" pitchFamily="50" charset="-128"/>
              </a:rPr>
              <a:t>つの</a:t>
            </a:r>
            <a:r>
              <a:rPr lang="ja-JP" altLang="en-US" sz="800" dirty="0" smtClean="0">
                <a:latin typeface="ＭＳ Ｐゴシック" panose="020B0600070205080204" pitchFamily="50" charset="-128"/>
                <a:ea typeface="ＭＳ Ｐゴシック" panose="020B0600070205080204" pitchFamily="50" charset="-128"/>
              </a:rPr>
              <a:t>状態が考えられる</a:t>
            </a:r>
            <a:r>
              <a:rPr lang="en-US" altLang="ja-JP" sz="800" dirty="0" smtClean="0">
                <a:latin typeface="ＭＳ Ｐゴシック" panose="020B0600070205080204" pitchFamily="50" charset="-128"/>
                <a:ea typeface="ＭＳ Ｐゴシック" panose="020B0600070205080204" pitchFamily="50" charset="-128"/>
              </a:rPr>
              <a:t>.</a:t>
            </a:r>
            <a:r>
              <a:rPr lang="en-US" altLang="ja-JP" sz="800" dirty="0">
                <a:latin typeface="ＭＳ Ｐゴシック" panose="020B0600070205080204" pitchFamily="50" charset="-128"/>
                <a:ea typeface="ＭＳ Ｐゴシック" panose="020B0600070205080204" pitchFamily="50" charset="-128"/>
              </a:rPr>
              <a:t> </a:t>
            </a:r>
            <a:r>
              <a:rPr lang="en-US" altLang="ja-JP" sz="800" dirty="0" smtClean="0">
                <a:latin typeface="ＭＳ Ｐゴシック" panose="020B0600070205080204" pitchFamily="50" charset="-128"/>
                <a:ea typeface="ＭＳ Ｐゴシック" panose="020B0600070205080204" pitchFamily="50" charset="-128"/>
              </a:rPr>
              <a:t/>
            </a:r>
            <a:br>
              <a:rPr lang="en-US" altLang="ja-JP" sz="800" dirty="0" smtClean="0">
                <a:latin typeface="ＭＳ Ｐゴシック" panose="020B0600070205080204" pitchFamily="50" charset="-128"/>
                <a:ea typeface="ＭＳ Ｐゴシック" panose="020B0600070205080204" pitchFamily="50" charset="-128"/>
              </a:rPr>
            </a:b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a:latin typeface="ＭＳ Ｐゴシック" panose="020B0600070205080204" pitchFamily="50" charset="-128"/>
                <a:ea typeface="ＭＳ Ｐゴシック" panose="020B0600070205080204" pitchFamily="50" charset="-128"/>
              </a:rPr>
              <a:t>ブロックを保持していない場合</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はブロックを設置する動作と同様のため省略する</a:t>
            </a:r>
            <a:r>
              <a:rPr lang="en-US" altLang="ja-JP" sz="800" dirty="0" smtClean="0">
                <a:latin typeface="ＭＳ Ｐゴシック" panose="020B0600070205080204" pitchFamily="50" charset="-128"/>
                <a:ea typeface="ＭＳ Ｐゴシック" panose="020B0600070205080204" pitchFamily="50" charset="-128"/>
              </a:rPr>
              <a:t>.</a:t>
            </a:r>
          </a:p>
          <a:p>
            <a:pPr algn="just"/>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ブロックを保持している場合</a:t>
            </a:r>
            <a:r>
              <a:rPr lang="en-US" altLang="ja-JP" sz="800" dirty="0" smtClean="0">
                <a:latin typeface="ＭＳ Ｐゴシック" panose="020B0600070205080204" pitchFamily="50" charset="-128"/>
                <a:ea typeface="ＭＳ Ｐゴシック" panose="020B0600070205080204" pitchFamily="50" charset="-128"/>
              </a:rPr>
              <a:t>】</a:t>
            </a:r>
          </a:p>
          <a:p>
            <a:pPr algn="just"/>
            <a:r>
              <a:rPr lang="ja-JP" altLang="en-US" sz="800" dirty="0" smtClean="0">
                <a:solidFill>
                  <a:prstClr val="black"/>
                </a:solidFill>
                <a:latin typeface="ＭＳ Ｐゴシック" panose="020B0600070205080204" pitchFamily="50" charset="-128"/>
                <a:ea typeface="ＭＳ Ｐゴシック" panose="020B0600070205080204" pitchFamily="50" charset="-128"/>
              </a:rPr>
              <a:t>ライントレース</a:t>
            </a:r>
            <a:r>
              <a:rPr lang="ja-JP" altLang="en-US" sz="800" dirty="0">
                <a:solidFill>
                  <a:prstClr val="black"/>
                </a:solidFill>
                <a:latin typeface="ＭＳ Ｐゴシック" panose="020B0600070205080204" pitchFamily="50" charset="-128"/>
                <a:ea typeface="ＭＳ Ｐゴシック" panose="020B0600070205080204" pitchFamily="50" charset="-128"/>
              </a:rPr>
              <a:t>走行を</a:t>
            </a:r>
            <a:r>
              <a:rPr lang="en-US" altLang="ja-JP" sz="800" dirty="0">
                <a:solidFill>
                  <a:prstClr val="black"/>
                </a:solidFill>
                <a:latin typeface="ＭＳ Ｐゴシック" panose="020B0600070205080204" pitchFamily="50" charset="-128"/>
                <a:ea typeface="ＭＳ Ｐゴシック" panose="020B0600070205080204" pitchFamily="50" charset="-128"/>
              </a:rPr>
              <a:t>240mm</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① ライントレース</a:t>
            </a:r>
            <a:r>
              <a:rPr lang="ja-JP" altLang="en-US" sz="800" dirty="0">
                <a:solidFill>
                  <a:prstClr val="black"/>
                </a:solidFill>
                <a:latin typeface="ＭＳ Ｐゴシック" panose="020B0600070205080204" pitchFamily="50" charset="-128"/>
                <a:ea typeface="ＭＳ Ｐゴシック" panose="020B0600070205080204" pitchFamily="50" charset="-128"/>
              </a:rPr>
              <a:t>走行</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する走行</a:t>
            </a:r>
            <a:r>
              <a:rPr lang="ja-JP" altLang="en-US" sz="800" dirty="0">
                <a:solidFill>
                  <a:prstClr val="black"/>
                </a:solidFill>
                <a:latin typeface="ＭＳ Ｐゴシック" panose="020B0600070205080204" pitchFamily="50" charset="-128"/>
                <a:ea typeface="ＭＳ Ｐゴシック" panose="020B0600070205080204" pitchFamily="50" charset="-128"/>
              </a:rPr>
              <a:t>方法：ライントレース</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走行終了</a:t>
            </a:r>
            <a:r>
              <a:rPr lang="ja-JP" altLang="en-US" sz="800" dirty="0">
                <a:solidFill>
                  <a:prstClr val="black"/>
                </a:solidFill>
                <a:latin typeface="ＭＳ Ｐゴシック" panose="020B0600070205080204" pitchFamily="50" charset="-128"/>
                <a:ea typeface="ＭＳ Ｐゴシック" panose="020B0600070205080204" pitchFamily="50" charset="-128"/>
              </a:rPr>
              <a:t>検知</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:240mm</a:t>
            </a:r>
            <a:r>
              <a:rPr lang="ja-JP" altLang="en-US" sz="800" dirty="0">
                <a:solidFill>
                  <a:prstClr val="black"/>
                </a:solidFill>
                <a:latin typeface="ＭＳ Ｐゴシック" panose="020B0600070205080204" pitchFamily="50" charset="-128"/>
                <a:ea typeface="ＭＳ Ｐゴシック" panose="020B0600070205080204" pitchFamily="50" charset="-128"/>
              </a:rPr>
              <a:t>走行</a:t>
            </a:r>
            <a:r>
              <a:rPr lang="en-US" altLang="ja-JP" sz="800" dirty="0">
                <a:solidFill>
                  <a:prstClr val="black"/>
                </a:solidFill>
                <a:latin typeface="ＭＳ Ｐゴシック" panose="020B0600070205080204" pitchFamily="50" charset="-128"/>
                <a:ea typeface="ＭＳ Ｐゴシック" panose="020B0600070205080204" pitchFamily="50" charset="-128"/>
              </a:rPr>
              <a:t>(</a:t>
            </a:r>
            <a:r>
              <a:rPr lang="ja-JP" altLang="en-US" sz="800" dirty="0">
                <a:solidFill>
                  <a:prstClr val="black"/>
                </a:solidFill>
                <a:latin typeface="ＭＳ Ｐゴシック" panose="020B0600070205080204" pitchFamily="50" charset="-128"/>
                <a:ea typeface="ＭＳ Ｐゴシック" panose="020B0600070205080204" pitchFamily="50" charset="-128"/>
              </a:rPr>
              <a:t>♦コースの</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形状より</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p>
          <a:p>
            <a:pPr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② 以降は</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ブロックを</a:t>
            </a:r>
            <a:r>
              <a:rPr lang="ja-JP" altLang="en-US" sz="800" dirty="0">
                <a:solidFill>
                  <a:prstClr val="black"/>
                </a:solidFill>
                <a:latin typeface="ＭＳ Ｐゴシック" panose="020B0600070205080204" pitchFamily="50" charset="-128"/>
                <a:ea typeface="ＭＳ Ｐゴシック" panose="020B0600070205080204" pitchFamily="50" charset="-128"/>
              </a:rPr>
              <a:t>設置</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する</a:t>
            </a:r>
            <a:r>
              <a:rPr lang="ja-JP" altLang="en-US" sz="800" dirty="0">
                <a:solidFill>
                  <a:prstClr val="black"/>
                </a:solidFill>
                <a:latin typeface="ＭＳ Ｐゴシック" panose="020B0600070205080204" pitchFamily="50" charset="-128"/>
                <a:ea typeface="ＭＳ Ｐゴシック" panose="020B0600070205080204" pitchFamily="50" charset="-128"/>
              </a:rPr>
              <a:t>動作</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の④以降と</a:t>
            </a:r>
            <a:r>
              <a:rPr lang="ja-JP" altLang="en-US" sz="800" dirty="0">
                <a:solidFill>
                  <a:prstClr val="black"/>
                </a:solidFill>
                <a:latin typeface="ＭＳ Ｐゴシック" panose="020B0600070205080204" pitchFamily="50" charset="-128"/>
                <a:ea typeface="ＭＳ Ｐゴシック" panose="020B0600070205080204" pitchFamily="50" charset="-128"/>
              </a:rPr>
              <a:t>同じで</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ある</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193" name="正方形/長方形 192"/>
          <p:cNvSpPr/>
          <p:nvPr/>
        </p:nvSpPr>
        <p:spPr>
          <a:xfrm>
            <a:off x="-3692" y="7080403"/>
            <a:ext cx="2545065" cy="2185214"/>
          </a:xfrm>
          <a:prstGeom prst="rect">
            <a:avLst/>
          </a:prstGeom>
        </p:spPr>
        <p:txBody>
          <a:bodyPr wrap="square">
            <a:spAutoFit/>
          </a:bodyPr>
          <a:lstStyle/>
          <a:p>
            <a:pPr lvl="0"/>
            <a:r>
              <a:rPr lang="en-US" altLang="ja-JP" sz="800" b="1" dirty="0" smtClean="0">
                <a:solidFill>
                  <a:prstClr val="black"/>
                </a:solidFill>
              </a:rPr>
              <a:t>2.</a:t>
            </a:r>
            <a:r>
              <a:rPr lang="ja-JP" altLang="en-US" sz="800" b="1" dirty="0">
                <a:solidFill>
                  <a:prstClr val="black"/>
                </a:solidFill>
              </a:rPr>
              <a:t>カメラ</a:t>
            </a:r>
            <a:r>
              <a:rPr lang="ja-JP" altLang="en-US" sz="800" b="1" dirty="0" smtClean="0">
                <a:solidFill>
                  <a:prstClr val="black"/>
                </a:solidFill>
              </a:rPr>
              <a:t>と初期位置コードを使用する</a:t>
            </a:r>
            <a:endParaRPr lang="en-US" altLang="ja-JP" sz="800" b="1" dirty="0" smtClean="0">
              <a:solidFill>
                <a:prstClr val="black"/>
              </a:solidFill>
            </a:endParaRPr>
          </a:p>
          <a:p>
            <a:pPr lvl="0"/>
            <a:r>
              <a:rPr lang="ja-JP" altLang="en-US" sz="800" b="1" dirty="0" smtClean="0">
                <a:solidFill>
                  <a:prstClr val="black"/>
                </a:solidFill>
              </a:rPr>
              <a:t> </a:t>
            </a:r>
            <a:r>
              <a:rPr lang="ja-JP" altLang="en-US" sz="800" dirty="0" smtClean="0">
                <a:solidFill>
                  <a:prstClr val="black"/>
                </a:solidFill>
              </a:rPr>
              <a:t>初期</a:t>
            </a:r>
            <a:r>
              <a:rPr lang="ja-JP" altLang="en-US" sz="800" dirty="0" smtClean="0">
                <a:solidFill>
                  <a:prstClr val="black"/>
                </a:solidFill>
              </a:rPr>
              <a:t>位置コード</a:t>
            </a:r>
            <a:r>
              <a:rPr lang="ja-JP" altLang="en-US" sz="800" dirty="0" smtClean="0">
                <a:solidFill>
                  <a:prstClr val="black"/>
                </a:solidFill>
              </a:rPr>
              <a:t>からパワーブロックとカラーブロックの</a:t>
            </a:r>
            <a:r>
              <a:rPr lang="ja-JP" altLang="en-US" sz="800" dirty="0">
                <a:solidFill>
                  <a:prstClr val="black"/>
                </a:solidFill>
              </a:rPr>
              <a:t>位置</a:t>
            </a:r>
            <a:r>
              <a:rPr lang="ja-JP" altLang="en-US" sz="800" dirty="0" smtClean="0">
                <a:solidFill>
                  <a:prstClr val="black"/>
                </a:solidFill>
              </a:rPr>
              <a:t>を取得する</a:t>
            </a:r>
            <a:r>
              <a:rPr lang="en-US" altLang="ja-JP" sz="800" dirty="0" smtClean="0">
                <a:solidFill>
                  <a:prstClr val="black"/>
                </a:solidFill>
              </a:rPr>
              <a:t>(</a:t>
            </a:r>
            <a:r>
              <a:rPr lang="ja-JP" altLang="en-US" sz="800" dirty="0" smtClean="0">
                <a:solidFill>
                  <a:prstClr val="black"/>
                </a:solidFill>
              </a:rPr>
              <a:t>色不明</a:t>
            </a:r>
            <a:r>
              <a:rPr lang="en-US" altLang="ja-JP" sz="800" dirty="0" smtClean="0">
                <a:solidFill>
                  <a:prstClr val="black"/>
                </a:solidFill>
              </a:rPr>
              <a:t>).</a:t>
            </a:r>
            <a:r>
              <a:rPr lang="ja-JP" altLang="en-US" sz="800" dirty="0" smtClean="0">
                <a:solidFill>
                  <a:prstClr val="black"/>
                </a:solidFill>
              </a:rPr>
              <a:t>カメラによりカラーブロックの色を明確にする</a:t>
            </a:r>
            <a:r>
              <a:rPr lang="en-US" altLang="ja-JP" sz="800" dirty="0" smtClean="0">
                <a:solidFill>
                  <a:prstClr val="black"/>
                </a:solidFill>
              </a:rPr>
              <a:t>.(</a:t>
            </a:r>
            <a:r>
              <a:rPr lang="en-US" altLang="ja-JP" sz="800" dirty="0" smtClean="0">
                <a:solidFill>
                  <a:prstClr val="black"/>
                </a:solidFill>
              </a:rPr>
              <a:t>4.1</a:t>
            </a:r>
            <a:r>
              <a:rPr lang="ja-JP" altLang="en-US" sz="800" dirty="0" smtClean="0">
                <a:solidFill>
                  <a:prstClr val="black"/>
                </a:solidFill>
              </a:rPr>
              <a:t>各カラーブロックの位置情報の算出 参照</a:t>
            </a:r>
            <a:r>
              <a:rPr lang="en-US" altLang="ja-JP" sz="800" dirty="0" smtClean="0">
                <a:solidFill>
                  <a:prstClr val="black"/>
                </a:solidFill>
              </a:rPr>
              <a:t>)</a:t>
            </a:r>
          </a:p>
          <a:p>
            <a:pPr lvl="0"/>
            <a:endParaRPr lang="en-US" altLang="ja-JP" sz="800" dirty="0" smtClean="0">
              <a:solidFill>
                <a:prstClr val="black"/>
              </a:solidFill>
            </a:endParaRPr>
          </a:p>
          <a:p>
            <a:r>
              <a:rPr lang="ja-JP" altLang="en-US" sz="800" dirty="0">
                <a:solidFill>
                  <a:prstClr val="black"/>
                </a:solidFill>
              </a:rPr>
              <a:t>初期位置コード入力</a:t>
            </a:r>
            <a:r>
              <a:rPr lang="ja-JP" altLang="en-US" sz="800" dirty="0" smtClean="0">
                <a:solidFill>
                  <a:prstClr val="black"/>
                </a:solidFill>
              </a:rPr>
              <a:t>し</a:t>
            </a:r>
            <a:r>
              <a:rPr lang="en-US" altLang="ja-JP" sz="800" dirty="0" smtClean="0">
                <a:solidFill>
                  <a:prstClr val="black"/>
                </a:solidFill>
              </a:rPr>
              <a:t>,</a:t>
            </a:r>
            <a:r>
              <a:rPr lang="ja-JP" altLang="en-US" sz="800" dirty="0" smtClean="0">
                <a:solidFill>
                  <a:prstClr val="black"/>
                </a:solidFill>
              </a:rPr>
              <a:t>ゲーム</a:t>
            </a:r>
            <a:r>
              <a:rPr lang="ja-JP" altLang="en-US" sz="800" dirty="0">
                <a:solidFill>
                  <a:prstClr val="black"/>
                </a:solidFill>
              </a:rPr>
              <a:t>実行までの流れを図</a:t>
            </a:r>
            <a:r>
              <a:rPr lang="en-US" altLang="ja-JP" sz="800" dirty="0" smtClean="0">
                <a:solidFill>
                  <a:prstClr val="black"/>
                </a:solidFill>
              </a:rPr>
              <a:t>2-4</a:t>
            </a:r>
            <a:r>
              <a:rPr lang="ja-JP" altLang="en-US" sz="800" dirty="0" smtClean="0">
                <a:solidFill>
                  <a:prstClr val="black"/>
                </a:solidFill>
              </a:rPr>
              <a:t>に示す</a:t>
            </a:r>
            <a:r>
              <a:rPr lang="en-US" altLang="ja-JP" sz="800" dirty="0" smtClean="0">
                <a:solidFill>
                  <a:prstClr val="black"/>
                </a:solidFill>
              </a:rPr>
              <a:t>.</a:t>
            </a:r>
            <a:endParaRPr lang="en-US" altLang="ja-JP" sz="800" dirty="0">
              <a:solidFill>
                <a:prstClr val="black"/>
              </a:solidFill>
            </a:endParaRPr>
          </a:p>
          <a:p>
            <a:pPr lvl="0"/>
            <a:endParaRPr lang="en-US" altLang="ja-JP" sz="800" dirty="0" smtClean="0">
              <a:solidFill>
                <a:prstClr val="black"/>
              </a:solidFill>
            </a:endParaRPr>
          </a:p>
          <a:p>
            <a:pPr lvl="0"/>
            <a:r>
              <a:rPr lang="en-US" altLang="ja-JP" sz="800" b="1" dirty="0" smtClean="0">
                <a:solidFill>
                  <a:prstClr val="black"/>
                </a:solidFill>
              </a:rPr>
              <a:t>3.</a:t>
            </a:r>
            <a:r>
              <a:rPr lang="ja-JP" altLang="en-US" sz="800" b="1" dirty="0" smtClean="0">
                <a:solidFill>
                  <a:prstClr val="black"/>
                </a:solidFill>
              </a:rPr>
              <a:t>３つ目</a:t>
            </a:r>
            <a:r>
              <a:rPr lang="ja-JP" altLang="en-US" sz="800" b="1" dirty="0">
                <a:solidFill>
                  <a:prstClr val="black"/>
                </a:solidFill>
              </a:rPr>
              <a:t>のブロック運搬完了後の経過時間が</a:t>
            </a:r>
            <a:r>
              <a:rPr lang="en-US" altLang="ja-JP" sz="800" b="1" dirty="0">
                <a:solidFill>
                  <a:prstClr val="black"/>
                </a:solidFill>
              </a:rPr>
              <a:t>105</a:t>
            </a:r>
            <a:r>
              <a:rPr lang="ja-JP" altLang="en-US" sz="800" b="1" dirty="0">
                <a:solidFill>
                  <a:prstClr val="black"/>
                </a:solidFill>
              </a:rPr>
              <a:t>秒以上の場合</a:t>
            </a:r>
            <a:r>
              <a:rPr lang="en-US" altLang="ja-JP" sz="800" b="1" dirty="0">
                <a:solidFill>
                  <a:prstClr val="black"/>
                </a:solidFill>
              </a:rPr>
              <a:t>,</a:t>
            </a:r>
            <a:r>
              <a:rPr lang="ja-JP" altLang="en-US" sz="800" b="1" dirty="0">
                <a:solidFill>
                  <a:prstClr val="black"/>
                </a:solidFill>
              </a:rPr>
              <a:t>直角駐車場に移動する</a:t>
            </a:r>
            <a:endParaRPr lang="en-US" altLang="ja-JP" sz="800" b="1" dirty="0" smtClean="0">
              <a:solidFill>
                <a:prstClr val="black"/>
              </a:solidFill>
            </a:endParaRPr>
          </a:p>
          <a:p>
            <a:pPr lvl="0"/>
            <a:r>
              <a:rPr lang="ja-JP" altLang="en-US" sz="800" dirty="0" smtClean="0">
                <a:solidFill>
                  <a:prstClr val="black"/>
                </a:solidFill>
              </a:rPr>
              <a:t>直角</a:t>
            </a:r>
            <a:r>
              <a:rPr lang="ja-JP" altLang="en-US" sz="800" dirty="0">
                <a:solidFill>
                  <a:prstClr val="black"/>
                </a:solidFill>
              </a:rPr>
              <a:t>駐車場攻略に</a:t>
            </a:r>
            <a:r>
              <a:rPr lang="ja-JP" altLang="en-US" sz="800" dirty="0" smtClean="0">
                <a:solidFill>
                  <a:prstClr val="black"/>
                </a:solidFill>
              </a:rPr>
              <a:t>は約</a:t>
            </a:r>
            <a:r>
              <a:rPr lang="en-US" altLang="ja-JP" sz="800" dirty="0" smtClean="0">
                <a:solidFill>
                  <a:prstClr val="black"/>
                </a:solidFill>
              </a:rPr>
              <a:t>15</a:t>
            </a:r>
            <a:r>
              <a:rPr lang="ja-JP" altLang="en-US" sz="800" dirty="0" smtClean="0">
                <a:solidFill>
                  <a:prstClr val="black"/>
                </a:solidFill>
              </a:rPr>
              <a:t>秒必要である</a:t>
            </a:r>
            <a:r>
              <a:rPr lang="en-US" altLang="ja-JP" sz="800" dirty="0" smtClean="0">
                <a:solidFill>
                  <a:prstClr val="black"/>
                </a:solidFill>
              </a:rPr>
              <a:t>.(</a:t>
            </a:r>
            <a:r>
              <a:rPr lang="ja-JP" altLang="en-US" sz="800" dirty="0" smtClean="0">
                <a:solidFill>
                  <a:prstClr val="black"/>
                </a:solidFill>
              </a:rPr>
              <a:t>表</a:t>
            </a:r>
            <a:r>
              <a:rPr lang="en-US" altLang="ja-JP" sz="800" dirty="0" smtClean="0">
                <a:solidFill>
                  <a:prstClr val="black"/>
                </a:solidFill>
              </a:rPr>
              <a:t>2-1</a:t>
            </a:r>
            <a:r>
              <a:rPr lang="ja-JP" altLang="en-US" sz="800" dirty="0" smtClean="0">
                <a:solidFill>
                  <a:prstClr val="black"/>
                </a:solidFill>
              </a:rPr>
              <a:t>参照</a:t>
            </a:r>
            <a:r>
              <a:rPr lang="en-US" altLang="ja-JP" sz="800" dirty="0" smtClean="0">
                <a:solidFill>
                  <a:prstClr val="black"/>
                </a:solidFill>
              </a:rPr>
              <a:t>)4</a:t>
            </a:r>
            <a:r>
              <a:rPr lang="ja-JP" altLang="en-US" sz="800" dirty="0">
                <a:solidFill>
                  <a:prstClr val="black"/>
                </a:solidFill>
              </a:rPr>
              <a:t>つ目のブロック</a:t>
            </a:r>
            <a:r>
              <a:rPr lang="ja-JP" altLang="en-US" sz="800" dirty="0" smtClean="0">
                <a:solidFill>
                  <a:prstClr val="black"/>
                </a:solidFill>
              </a:rPr>
              <a:t>を運搬し</a:t>
            </a:r>
            <a:r>
              <a:rPr lang="en-US" altLang="ja-JP" sz="800" dirty="0" smtClean="0">
                <a:solidFill>
                  <a:prstClr val="black"/>
                </a:solidFill>
              </a:rPr>
              <a:t>,</a:t>
            </a:r>
            <a:r>
              <a:rPr lang="ja-JP" altLang="en-US" sz="800" dirty="0" smtClean="0">
                <a:solidFill>
                  <a:prstClr val="black"/>
                </a:solidFill>
              </a:rPr>
              <a:t>「パワースポット設置」＋「ブロック</a:t>
            </a:r>
            <a:r>
              <a:rPr lang="ja-JP" altLang="en-US" sz="800" dirty="0">
                <a:solidFill>
                  <a:prstClr val="black"/>
                </a:solidFill>
              </a:rPr>
              <a:t>有効</a:t>
            </a:r>
            <a:r>
              <a:rPr lang="ja-JP" altLang="en-US" sz="800" dirty="0" smtClean="0">
                <a:solidFill>
                  <a:prstClr val="black"/>
                </a:solidFill>
              </a:rPr>
              <a:t>移動」のボーナス</a:t>
            </a:r>
            <a:r>
              <a:rPr lang="en-US" altLang="ja-JP" sz="800" dirty="0" smtClean="0">
                <a:solidFill>
                  <a:prstClr val="black"/>
                </a:solidFill>
              </a:rPr>
              <a:t>(4</a:t>
            </a:r>
            <a:r>
              <a:rPr lang="ja-JP" altLang="en-US" sz="800" dirty="0" smtClean="0">
                <a:solidFill>
                  <a:prstClr val="black"/>
                </a:solidFill>
              </a:rPr>
              <a:t>秒</a:t>
            </a:r>
            <a:r>
              <a:rPr lang="en-US" altLang="ja-JP" sz="800" dirty="0" smtClean="0">
                <a:solidFill>
                  <a:prstClr val="black"/>
                </a:solidFill>
              </a:rPr>
              <a:t>)</a:t>
            </a:r>
            <a:r>
              <a:rPr lang="ja-JP" altLang="en-US" sz="800" dirty="0" smtClean="0">
                <a:solidFill>
                  <a:prstClr val="black"/>
                </a:solidFill>
              </a:rPr>
              <a:t>を獲得するより</a:t>
            </a:r>
            <a:r>
              <a:rPr lang="en-US" altLang="ja-JP" sz="800" dirty="0" smtClean="0">
                <a:solidFill>
                  <a:prstClr val="black"/>
                </a:solidFill>
              </a:rPr>
              <a:t>,</a:t>
            </a:r>
            <a:r>
              <a:rPr lang="ja-JP" altLang="en-US" sz="800" dirty="0">
                <a:solidFill>
                  <a:prstClr val="black"/>
                </a:solidFill>
              </a:rPr>
              <a:t>直角駐車場</a:t>
            </a:r>
            <a:r>
              <a:rPr lang="ja-JP" altLang="en-US" sz="800" dirty="0" smtClean="0">
                <a:solidFill>
                  <a:prstClr val="black"/>
                </a:solidFill>
              </a:rPr>
              <a:t>停止</a:t>
            </a:r>
            <a:r>
              <a:rPr lang="en-US" altLang="ja-JP" sz="800" dirty="0" smtClean="0">
                <a:solidFill>
                  <a:prstClr val="black"/>
                </a:solidFill>
              </a:rPr>
              <a:t>(5</a:t>
            </a:r>
            <a:r>
              <a:rPr lang="ja-JP" altLang="en-US" sz="800" dirty="0" smtClean="0">
                <a:solidFill>
                  <a:prstClr val="black"/>
                </a:solidFill>
              </a:rPr>
              <a:t>秒</a:t>
            </a:r>
            <a:r>
              <a:rPr lang="en-US" altLang="ja-JP" sz="800" dirty="0" smtClean="0">
                <a:solidFill>
                  <a:prstClr val="black"/>
                </a:solidFill>
              </a:rPr>
              <a:t>)</a:t>
            </a:r>
            <a:r>
              <a:rPr lang="ja-JP" altLang="en-US" sz="800" dirty="0" smtClean="0">
                <a:solidFill>
                  <a:prstClr val="black"/>
                </a:solidFill>
              </a:rPr>
              <a:t>の</a:t>
            </a:r>
            <a:r>
              <a:rPr lang="ja-JP" altLang="en-US" sz="800" dirty="0">
                <a:solidFill>
                  <a:prstClr val="black"/>
                </a:solidFill>
              </a:rPr>
              <a:t>方が</a:t>
            </a:r>
            <a:r>
              <a:rPr lang="ja-JP" altLang="en-US" sz="800" dirty="0" smtClean="0">
                <a:solidFill>
                  <a:prstClr val="black"/>
                </a:solidFill>
              </a:rPr>
              <a:t>ボーナスタイムは多いので</a:t>
            </a:r>
            <a:r>
              <a:rPr lang="en-US" altLang="ja-JP" sz="800" dirty="0" smtClean="0">
                <a:solidFill>
                  <a:prstClr val="black"/>
                </a:solidFill>
              </a:rPr>
              <a:t>,</a:t>
            </a:r>
            <a:r>
              <a:rPr lang="ja-JP" altLang="en-US" sz="800" b="1" dirty="0" smtClean="0">
                <a:solidFill>
                  <a:prstClr val="black"/>
                </a:solidFill>
              </a:rPr>
              <a:t> </a:t>
            </a:r>
            <a:r>
              <a:rPr lang="ja-JP" altLang="en-US" sz="800" dirty="0">
                <a:solidFill>
                  <a:prstClr val="black"/>
                </a:solidFill>
              </a:rPr>
              <a:t>３つ目のブロック運搬完了後の経過時間が</a:t>
            </a:r>
            <a:r>
              <a:rPr lang="en-US" altLang="ja-JP" sz="800" dirty="0">
                <a:solidFill>
                  <a:prstClr val="black"/>
                </a:solidFill>
              </a:rPr>
              <a:t>105</a:t>
            </a:r>
            <a:r>
              <a:rPr lang="ja-JP" altLang="en-US" sz="800" dirty="0">
                <a:solidFill>
                  <a:prstClr val="black"/>
                </a:solidFill>
              </a:rPr>
              <a:t>秒以上の場合</a:t>
            </a:r>
            <a:r>
              <a:rPr lang="en-US" altLang="ja-JP" sz="800" dirty="0">
                <a:solidFill>
                  <a:prstClr val="black"/>
                </a:solidFill>
              </a:rPr>
              <a:t>,</a:t>
            </a:r>
            <a:r>
              <a:rPr lang="ja-JP" altLang="en-US" sz="800" dirty="0">
                <a:solidFill>
                  <a:prstClr val="black"/>
                </a:solidFill>
              </a:rPr>
              <a:t>直角駐車場に移動</a:t>
            </a:r>
            <a:r>
              <a:rPr lang="ja-JP" altLang="en-US" sz="800" dirty="0" smtClean="0">
                <a:solidFill>
                  <a:prstClr val="black"/>
                </a:solidFill>
              </a:rPr>
              <a:t>する</a:t>
            </a:r>
            <a:r>
              <a:rPr lang="en-US" altLang="ja-JP" sz="800" dirty="0" smtClean="0">
                <a:solidFill>
                  <a:prstClr val="black"/>
                </a:solidFill>
              </a:rPr>
              <a:t>.</a:t>
            </a:r>
          </a:p>
        </p:txBody>
      </p:sp>
      <p:grpSp>
        <p:nvGrpSpPr>
          <p:cNvPr id="12" name="グループ化 11"/>
          <p:cNvGrpSpPr/>
          <p:nvPr/>
        </p:nvGrpSpPr>
        <p:grpSpPr>
          <a:xfrm>
            <a:off x="7034706" y="1292473"/>
            <a:ext cx="2085343" cy="2769904"/>
            <a:chOff x="7188973" y="1417489"/>
            <a:chExt cx="2085343" cy="2769904"/>
          </a:xfrm>
        </p:grpSpPr>
        <p:sp>
          <p:nvSpPr>
            <p:cNvPr id="336" name="正方形/長方形 335"/>
            <p:cNvSpPr/>
            <p:nvPr/>
          </p:nvSpPr>
          <p:spPr>
            <a:xfrm>
              <a:off x="7188973" y="1417489"/>
              <a:ext cx="2085343" cy="377026"/>
            </a:xfrm>
            <a:prstGeom prst="rect">
              <a:avLst/>
            </a:prstGeom>
          </p:spPr>
          <p:txBody>
            <a:bodyPr wrap="square">
              <a:spAutoFit/>
            </a:bodyPr>
            <a:lstStyle/>
            <a:p>
              <a:pPr lvl="0" eaLnBrk="0" fontAlgn="base" hangingPunct="0">
                <a:spcBef>
                  <a:spcPct val="0"/>
                </a:spcBef>
                <a:spcAft>
                  <a:spcPct val="0"/>
                </a:spcAft>
              </a:pPr>
              <a:r>
                <a:rPr lang="ja-JP" altLang="en-US" sz="1050" b="1" dirty="0">
                  <a:solidFill>
                    <a:prstClr val="black"/>
                  </a:solidFill>
                  <a:latin typeface="ＭＳ Ｐゴシック" panose="020B0600070205080204" pitchFamily="50" charset="-128"/>
                  <a:ea typeface="ＭＳ Ｐゴシック" panose="020B0600070205080204" pitchFamily="50" charset="-128"/>
                </a:rPr>
                <a:t>◎</a:t>
              </a:r>
              <a:r>
                <a:rPr lang="ja-JP" altLang="ja-JP" sz="1050" b="1" dirty="0" smtClean="0">
                  <a:solidFill>
                    <a:prstClr val="black"/>
                  </a:solidFill>
                  <a:latin typeface="ＭＳ Ｐゴシック" panose="020B0600070205080204" pitchFamily="50" charset="-128"/>
                  <a:ea typeface="ＭＳ Ｐゴシック" panose="020B0600070205080204" pitchFamily="50" charset="-128"/>
                </a:rPr>
                <a:t>ブロック</a:t>
              </a:r>
              <a:r>
                <a:rPr lang="ja-JP" altLang="ja-JP" sz="1050" b="1" dirty="0">
                  <a:solidFill>
                    <a:prstClr val="black"/>
                  </a:solidFill>
                  <a:latin typeface="ＭＳ Ｐゴシック" panose="020B0600070205080204" pitchFamily="50" charset="-128"/>
                  <a:ea typeface="ＭＳ Ｐゴシック" panose="020B0600070205080204" pitchFamily="50" charset="-128"/>
                </a:rPr>
                <a:t>の操作</a:t>
              </a:r>
              <a:endParaRPr lang="en-US" altLang="ja-JP" sz="1050" b="1"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ja-JP" sz="800" b="1" dirty="0">
                  <a:solidFill>
                    <a:prstClr val="black"/>
                  </a:solidFill>
                  <a:latin typeface="ＭＳ Ｐゴシック" panose="020B0600070205080204" pitchFamily="50" charset="-128"/>
                  <a:ea typeface="ＭＳ Ｐゴシック" panose="020B0600070205080204" pitchFamily="50" charset="-128"/>
                </a:rPr>
                <a:t>・ブロックを</a:t>
              </a:r>
              <a:r>
                <a:rPr lang="ja-JP" altLang="en-US" sz="800" b="1" dirty="0">
                  <a:solidFill>
                    <a:prstClr val="black"/>
                  </a:solidFill>
                  <a:latin typeface="ＭＳ Ｐゴシック" panose="020B0600070205080204" pitchFamily="50" charset="-128"/>
                  <a:ea typeface="ＭＳ Ｐゴシック" panose="020B0600070205080204" pitchFamily="50" charset="-128"/>
                </a:rPr>
                <a:t>取得</a:t>
              </a:r>
              <a:r>
                <a:rPr lang="ja-JP" altLang="en-US" sz="800" b="1" dirty="0" smtClean="0">
                  <a:solidFill>
                    <a:prstClr val="black"/>
                  </a:solidFill>
                  <a:latin typeface="ＭＳ Ｐゴシック" panose="020B0600070205080204" pitchFamily="50" charset="-128"/>
                  <a:ea typeface="ＭＳ Ｐゴシック" panose="020B0600070205080204" pitchFamily="50" charset="-128"/>
                </a:rPr>
                <a:t>する</a:t>
              </a:r>
              <a:r>
                <a:rPr lang="en-US" altLang="ja-JP" sz="800" b="1" dirty="0">
                  <a:solidFill>
                    <a:prstClr val="black"/>
                  </a:solidFill>
                  <a:latin typeface="ＭＳ Ｐゴシック" panose="020B0600070205080204" pitchFamily="50" charset="-128"/>
                  <a:ea typeface="ＭＳ Ｐゴシック" panose="020B0600070205080204" pitchFamily="50" charset="-128"/>
                </a:rPr>
                <a:t>(</a:t>
              </a:r>
              <a:r>
                <a:rPr lang="ja-JP" altLang="en-US" sz="800" b="1" dirty="0">
                  <a:solidFill>
                    <a:prstClr val="black"/>
                  </a:solidFill>
                  <a:latin typeface="ＭＳ Ｐゴシック" panose="020B0600070205080204" pitchFamily="50" charset="-128"/>
                  <a:ea typeface="ＭＳ Ｐゴシック" panose="020B0600070205080204" pitchFamily="50" charset="-128"/>
                </a:rPr>
                <a:t>直進する</a:t>
              </a:r>
              <a:r>
                <a:rPr lang="en-US" altLang="ja-JP" sz="800" b="1" dirty="0">
                  <a:solidFill>
                    <a:prstClr val="black"/>
                  </a:solidFill>
                  <a:latin typeface="ＭＳ Ｐゴシック" panose="020B0600070205080204" pitchFamily="50" charset="-128"/>
                  <a:ea typeface="ＭＳ Ｐゴシック" panose="020B0600070205080204" pitchFamily="50" charset="-128"/>
                </a:rPr>
                <a:t>,</a:t>
              </a:r>
              <a:r>
                <a:rPr lang="ja-JP" altLang="en-US" sz="800" b="1" dirty="0">
                  <a:solidFill>
                    <a:prstClr val="black"/>
                  </a:solidFill>
                  <a:latin typeface="ＭＳ Ｐゴシック" panose="020B0600070205080204" pitchFamily="50" charset="-128"/>
                  <a:ea typeface="ＭＳ Ｐゴシック" panose="020B0600070205080204" pitchFamily="50" charset="-128"/>
                </a:rPr>
                <a:t>曲がる</a:t>
              </a:r>
              <a:r>
                <a:rPr lang="en-US" altLang="ja-JP" sz="800" b="1" dirty="0">
                  <a:solidFill>
                    <a:prstClr val="black"/>
                  </a:solidFill>
                  <a:latin typeface="ＭＳ Ｐゴシック" panose="020B0600070205080204" pitchFamily="50" charset="-128"/>
                  <a:ea typeface="ＭＳ Ｐゴシック" panose="020B0600070205080204" pitchFamily="50" charset="-128"/>
                </a:rPr>
                <a:t>)</a:t>
              </a:r>
            </a:p>
          </p:txBody>
        </p:sp>
        <p:grpSp>
          <p:nvGrpSpPr>
            <p:cNvPr id="340" name="グループ化 339"/>
            <p:cNvGrpSpPr/>
            <p:nvPr/>
          </p:nvGrpSpPr>
          <p:grpSpPr>
            <a:xfrm>
              <a:off x="7250497" y="3193512"/>
              <a:ext cx="1747387" cy="993881"/>
              <a:chOff x="7087977" y="4116178"/>
              <a:chExt cx="1253540" cy="684670"/>
            </a:xfrm>
          </p:grpSpPr>
          <p:pic>
            <p:nvPicPr>
              <p:cNvPr id="345" name="図 344"/>
              <p:cNvPicPr>
                <a:picLocks noChangeAspect="1"/>
              </p:cNvPicPr>
              <p:nvPr/>
            </p:nvPicPr>
            <p:blipFill rotWithShape="1">
              <a:blip r:embed="rId13" cstate="print">
                <a:extLst>
                  <a:ext uri="{28A0092B-C50C-407E-A947-70E740481C1C}">
                    <a14:useLocalDpi xmlns:a14="http://schemas.microsoft.com/office/drawing/2010/main" val="0"/>
                  </a:ext>
                </a:extLst>
              </a:blip>
              <a:srcRect l="54079" t="67657" r="13655" b="2824"/>
              <a:stretch/>
            </p:blipFill>
            <p:spPr>
              <a:xfrm>
                <a:off x="7087977" y="4116178"/>
                <a:ext cx="1096129" cy="684670"/>
              </a:xfrm>
              <a:prstGeom prst="rect">
                <a:avLst/>
              </a:prstGeom>
            </p:spPr>
          </p:pic>
          <p:pic>
            <p:nvPicPr>
              <p:cNvPr id="346" name="図 34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a:off x="7477610" y="4337444"/>
                <a:ext cx="391679" cy="196223"/>
              </a:xfrm>
              <a:prstGeom prst="flowChartDecision">
                <a:avLst/>
              </a:prstGeom>
            </p:spPr>
          </p:pic>
          <p:sp>
            <p:nvSpPr>
              <p:cNvPr id="347" name="左カーブ矢印 346"/>
              <p:cNvSpPr/>
              <p:nvPr/>
            </p:nvSpPr>
            <p:spPr>
              <a:xfrm>
                <a:off x="7784488" y="4459879"/>
                <a:ext cx="55447" cy="14279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ＭＳ Ｐゴシック" panose="020B0600070205080204" pitchFamily="50" charset="-128"/>
                  <a:ea typeface="ＭＳ Ｐゴシック" panose="020B0600070205080204" pitchFamily="50" charset="-128"/>
                </a:endParaRPr>
              </a:p>
            </p:txBody>
          </p:sp>
          <p:sp>
            <p:nvSpPr>
              <p:cNvPr id="348" name="右カーブ矢印 347"/>
              <p:cNvSpPr/>
              <p:nvPr/>
            </p:nvSpPr>
            <p:spPr>
              <a:xfrm rot="10800000">
                <a:off x="7809601" y="4278727"/>
                <a:ext cx="54944" cy="126506"/>
              </a:xfrm>
              <a:prstGeom prst="curvedRightArrow">
                <a:avLst>
                  <a:gd name="adj1" fmla="val 25000"/>
                  <a:gd name="adj2" fmla="val 3834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ＭＳ Ｐゴシック" panose="020B0600070205080204" pitchFamily="50" charset="-128"/>
                  <a:ea typeface="ＭＳ Ｐゴシック" panose="020B0600070205080204" pitchFamily="50" charset="-128"/>
                </a:endParaRPr>
              </a:p>
            </p:txBody>
          </p:sp>
          <p:sp>
            <p:nvSpPr>
              <p:cNvPr id="349" name="テキスト ボックス 348"/>
              <p:cNvSpPr txBox="1"/>
              <p:nvPr/>
            </p:nvSpPr>
            <p:spPr>
              <a:xfrm>
                <a:off x="7766702" y="4428412"/>
                <a:ext cx="557919" cy="169618"/>
              </a:xfrm>
              <a:prstGeom prst="rect">
                <a:avLst/>
              </a:prstGeom>
              <a:noFill/>
            </p:spPr>
            <p:txBody>
              <a:bodyPr wrap="square" rtlCol="0">
                <a:spAutoFit/>
              </a:bodyPr>
              <a:lstStyle/>
              <a:p>
                <a:r>
                  <a:rPr lang="en-US" altLang="ja-JP" sz="1000" dirty="0">
                    <a:solidFill>
                      <a:srgbClr val="FF0000"/>
                    </a:solidFill>
                    <a:latin typeface="ＭＳ Ｐゴシック" panose="020B0600070205080204" pitchFamily="50" charset="-128"/>
                    <a:ea typeface="ＭＳ Ｐゴシック" panose="020B0600070205080204" pitchFamily="50" charset="-128"/>
                  </a:rPr>
                  <a:t>-</a:t>
                </a:r>
                <a:r>
                  <a:rPr lang="en-US" altLang="ja-JP" sz="1000" dirty="0" smtClean="0">
                    <a:solidFill>
                      <a:srgbClr val="FF0000"/>
                    </a:solidFill>
                    <a:latin typeface="ＭＳ Ｐゴシック" panose="020B0600070205080204" pitchFamily="50" charset="-128"/>
                    <a:ea typeface="ＭＳ Ｐゴシック" panose="020B0600070205080204" pitchFamily="50" charset="-128"/>
                  </a:rPr>
                  <a:t>90°</a:t>
                </a:r>
                <a:endParaRPr lang="ja-JP" altLang="en-US" sz="1000" dirty="0">
                  <a:solidFill>
                    <a:srgbClr val="FF0000"/>
                  </a:solidFill>
                  <a:latin typeface="ＭＳ Ｐゴシック" panose="020B0600070205080204" pitchFamily="50" charset="-128"/>
                  <a:ea typeface="ＭＳ Ｐゴシック" panose="020B0600070205080204" pitchFamily="50" charset="-128"/>
                </a:endParaRPr>
              </a:p>
            </p:txBody>
          </p:sp>
          <p:sp>
            <p:nvSpPr>
              <p:cNvPr id="350" name="テキスト ボックス 349"/>
              <p:cNvSpPr txBox="1"/>
              <p:nvPr/>
            </p:nvSpPr>
            <p:spPr>
              <a:xfrm>
                <a:off x="7796824" y="4204425"/>
                <a:ext cx="544693" cy="169618"/>
              </a:xfrm>
              <a:prstGeom prst="rect">
                <a:avLst/>
              </a:prstGeom>
              <a:noFill/>
            </p:spPr>
            <p:txBody>
              <a:bodyPr wrap="square" rtlCol="0">
                <a:spAutoFit/>
              </a:bodyPr>
              <a:lstStyle/>
              <a:p>
                <a:r>
                  <a:rPr lang="en-US" altLang="ja-JP" sz="1000" dirty="0">
                    <a:solidFill>
                      <a:srgbClr val="FF0000"/>
                    </a:solidFill>
                    <a:latin typeface="ＭＳ Ｐゴシック" panose="020B0600070205080204" pitchFamily="50" charset="-128"/>
                    <a:ea typeface="ＭＳ Ｐゴシック" panose="020B0600070205080204" pitchFamily="50" charset="-128"/>
                  </a:rPr>
                  <a:t>90°</a:t>
                </a:r>
                <a:endParaRPr lang="ja-JP" altLang="en-US" sz="1000" dirty="0">
                  <a:solidFill>
                    <a:srgbClr val="FF0000"/>
                  </a:solidFill>
                  <a:latin typeface="ＭＳ Ｐゴシック" panose="020B0600070205080204" pitchFamily="50" charset="-128"/>
                  <a:ea typeface="ＭＳ Ｐゴシック" panose="020B0600070205080204" pitchFamily="50" charset="-128"/>
                </a:endParaRPr>
              </a:p>
            </p:txBody>
          </p:sp>
          <p:sp>
            <p:nvSpPr>
              <p:cNvPr id="351" name="右カーブ矢印 350"/>
              <p:cNvSpPr/>
              <p:nvPr/>
            </p:nvSpPr>
            <p:spPr>
              <a:xfrm rot="5400000">
                <a:off x="7623823" y="4229872"/>
                <a:ext cx="79314" cy="155869"/>
              </a:xfrm>
              <a:prstGeom prst="curvedRightArrow">
                <a:avLst>
                  <a:gd name="adj1" fmla="val 25000"/>
                  <a:gd name="adj2" fmla="val 3834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ＭＳ Ｐゴシック" panose="020B0600070205080204" pitchFamily="50" charset="-128"/>
                  <a:ea typeface="ＭＳ Ｐゴシック" panose="020B0600070205080204" pitchFamily="50" charset="-128"/>
                </a:endParaRPr>
              </a:p>
            </p:txBody>
          </p:sp>
          <p:sp>
            <p:nvSpPr>
              <p:cNvPr id="352" name="正方形/長方形 351"/>
              <p:cNvSpPr/>
              <p:nvPr/>
            </p:nvSpPr>
            <p:spPr>
              <a:xfrm>
                <a:off x="7263960" y="4214333"/>
                <a:ext cx="362468" cy="169618"/>
              </a:xfrm>
              <a:prstGeom prst="rect">
                <a:avLst/>
              </a:prstGeom>
            </p:spPr>
            <p:txBody>
              <a:bodyPr wrap="none">
                <a:spAutoFit/>
              </a:bodyPr>
              <a:lstStyle/>
              <a:p>
                <a:r>
                  <a:rPr lang="en-US" altLang="ja-JP" sz="1000" dirty="0" smtClean="0">
                    <a:solidFill>
                      <a:srgbClr val="FF0000"/>
                    </a:solidFill>
                    <a:latin typeface="ＭＳ Ｐゴシック" panose="020B0600070205080204" pitchFamily="50" charset="-128"/>
                    <a:ea typeface="ＭＳ Ｐゴシック" panose="020B0600070205080204" pitchFamily="50" charset="-128"/>
                  </a:rPr>
                  <a:t>180</a:t>
                </a:r>
                <a:r>
                  <a:rPr lang="en-US" altLang="ja-JP" sz="1000" dirty="0">
                    <a:solidFill>
                      <a:srgbClr val="FF0000"/>
                    </a:solidFill>
                    <a:latin typeface="ＭＳ Ｐゴシック" panose="020B0600070205080204" pitchFamily="50" charset="-128"/>
                    <a:ea typeface="ＭＳ Ｐゴシック" panose="020B0600070205080204" pitchFamily="50" charset="-128"/>
                  </a:rPr>
                  <a:t>°</a:t>
                </a:r>
                <a:endParaRPr lang="ja-JP" altLang="en-US" sz="1000" dirty="0">
                  <a:solidFill>
                    <a:srgbClr val="FF0000"/>
                  </a:solidFill>
                  <a:latin typeface="ＭＳ Ｐゴシック" panose="020B0600070205080204" pitchFamily="50" charset="-128"/>
                  <a:ea typeface="ＭＳ Ｐゴシック" panose="020B0600070205080204" pitchFamily="50" charset="-128"/>
                </a:endParaRPr>
              </a:p>
            </p:txBody>
          </p:sp>
          <p:sp>
            <p:nvSpPr>
              <p:cNvPr id="353" name="楕円 352"/>
              <p:cNvSpPr/>
              <p:nvPr/>
            </p:nvSpPr>
            <p:spPr>
              <a:xfrm>
                <a:off x="7730701" y="4424519"/>
                <a:ext cx="48866" cy="46881"/>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grpSp>
        <p:sp>
          <p:nvSpPr>
            <p:cNvPr id="342" name="正方形/長方形 341"/>
            <p:cNvSpPr/>
            <p:nvPr/>
          </p:nvSpPr>
          <p:spPr>
            <a:xfrm>
              <a:off x="7240148" y="2037191"/>
              <a:ext cx="1611339" cy="1323439"/>
            </a:xfrm>
            <a:prstGeom prst="rect">
              <a:avLst/>
            </a:prstGeom>
          </p:spPr>
          <p:txBody>
            <a:bodyPr wrap="none">
              <a:spAutoFit/>
            </a:bodyPr>
            <a:lstStyle/>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① ライントレース走行する</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走行方法：ライントレース走行</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終了検知</a:t>
              </a:r>
              <a:r>
                <a:rPr lang="en-US" altLang="ja-JP" sz="800" dirty="0">
                  <a:solidFill>
                    <a:prstClr val="black"/>
                  </a:solidFill>
                  <a:latin typeface="ＭＳ Ｐゴシック" panose="020B0600070205080204" pitchFamily="50" charset="-128"/>
                  <a:ea typeface="ＭＳ Ｐゴシック" panose="020B0600070205080204" pitchFamily="50" charset="-128"/>
                </a:rPr>
                <a:t>:300mm</a:t>
              </a:r>
              <a:r>
                <a:rPr lang="ja-JP" altLang="en-US" sz="800" dirty="0">
                  <a:solidFill>
                    <a:prstClr val="black"/>
                  </a:solidFill>
                  <a:latin typeface="ＭＳ Ｐゴシック" panose="020B0600070205080204" pitchFamily="50" charset="-128"/>
                  <a:ea typeface="ＭＳ Ｐゴシック" panose="020B0600070205080204" pitchFamily="50" charset="-128"/>
                </a:rPr>
                <a:t>走行</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② 色検知するまで直進</a:t>
              </a:r>
              <a:r>
                <a:rPr lang="ja-JP" altLang="en-US" sz="800" dirty="0">
                  <a:solidFill>
                    <a:prstClr val="black"/>
                  </a:solidFill>
                  <a:latin typeface="ＭＳ Ｐゴシック" panose="020B0600070205080204" pitchFamily="50" charset="-128"/>
                  <a:ea typeface="ＭＳ Ｐゴシック" panose="020B0600070205080204" pitchFamily="50" charset="-128"/>
                </a:rPr>
                <a:t>走行</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走行方法：直進走行</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終了検知：色検知</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③</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 次</a:t>
              </a:r>
              <a:r>
                <a:rPr lang="ja-JP" altLang="en-US" sz="800" dirty="0">
                  <a:solidFill>
                    <a:prstClr val="black"/>
                  </a:solidFill>
                  <a:latin typeface="ＭＳ Ｐゴシック" panose="020B0600070205080204" pitchFamily="50" charset="-128"/>
                  <a:ea typeface="ＭＳ Ｐゴシック" panose="020B0600070205080204" pitchFamily="50" charset="-128"/>
                </a:rPr>
                <a:t>に向かう方向に旋回する</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走行方法：旋回走行</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終了検知：</a:t>
              </a:r>
              <a:r>
                <a:rPr lang="en-US" altLang="ja-JP" sz="800" dirty="0">
                  <a:solidFill>
                    <a:prstClr val="black"/>
                  </a:solidFill>
                  <a:latin typeface="ＭＳ Ｐゴシック" panose="020B0600070205080204" pitchFamily="50" charset="-128"/>
                  <a:ea typeface="ＭＳ Ｐゴシック" panose="020B0600070205080204" pitchFamily="50" charset="-128"/>
                </a:rPr>
                <a:t>90°,-90°,180°</a:t>
              </a:r>
              <a:r>
                <a:rPr lang="ja-JP" altLang="en-US" sz="800" dirty="0">
                  <a:solidFill>
                    <a:prstClr val="black"/>
                  </a:solidFill>
                  <a:latin typeface="ＭＳ Ｐゴシック" panose="020B0600070205080204" pitchFamily="50" charset="-128"/>
                  <a:ea typeface="ＭＳ Ｐゴシック" panose="020B0600070205080204" pitchFamily="50" charset="-128"/>
                </a:rPr>
                <a:t>旋回</a:t>
              </a:r>
              <a:endParaRPr lang="en-US" altLang="ja-JP" sz="800" dirty="0">
                <a:solidFill>
                  <a:srgbClr val="FF0000"/>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169" name="正方形/長方形 168"/>
            <p:cNvSpPr/>
            <p:nvPr/>
          </p:nvSpPr>
          <p:spPr>
            <a:xfrm>
              <a:off x="7213656" y="1731334"/>
              <a:ext cx="1719407" cy="338554"/>
            </a:xfrm>
            <a:prstGeom prst="rect">
              <a:avLst/>
            </a:prstGeom>
          </p:spPr>
          <p:txBody>
            <a:bodyPr wrap="square">
              <a:spAutoFit/>
            </a:bodyPr>
            <a:lstStyle/>
            <a:p>
              <a:pPr lvl="0" eaLnBrk="0" fontAlgn="base" hangingPunct="0">
                <a:spcBef>
                  <a:spcPct val="0"/>
                </a:spcBef>
                <a:spcAft>
                  <a:spcPct val="0"/>
                </a:spcAft>
              </a:pP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直進する</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a:solidFill>
                    <a:prstClr val="black"/>
                  </a:solidFill>
                  <a:latin typeface="ＭＳ Ｐゴシック" panose="020B0600070205080204" pitchFamily="50" charset="-128"/>
                  <a:ea typeface="ＭＳ Ｐゴシック" panose="020B0600070205080204" pitchFamily="50" charset="-128"/>
                </a:rPr>
                <a:t>はブロック置き場を通過</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すると同様のため省略する</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grpSp>
      <p:sp>
        <p:nvSpPr>
          <p:cNvPr id="427" name="正方形/長方形 426"/>
          <p:cNvSpPr/>
          <p:nvPr/>
        </p:nvSpPr>
        <p:spPr>
          <a:xfrm>
            <a:off x="9288292" y="4302328"/>
            <a:ext cx="1318350" cy="584775"/>
          </a:xfrm>
          <a:prstGeom prst="rect">
            <a:avLst/>
          </a:prstGeom>
        </p:spPr>
        <p:txBody>
          <a:bodyPr wrap="square">
            <a:spAutoFit/>
          </a:bodyPr>
          <a:lstStyle/>
          <a:p>
            <a:pPr lvl="0" eaLnBrk="0" hangingPunct="0"/>
            <a:r>
              <a:rPr lang="en-US" altLang="ja-JP" sz="800" dirty="0">
                <a:solidFill>
                  <a:prstClr val="black"/>
                </a:solidFill>
                <a:latin typeface="ＭＳ Ｐゴシック" panose="020B0600070205080204" pitchFamily="50" charset="-128"/>
                <a:ea typeface="ＭＳ Ｐゴシック" panose="020B0600070205080204" pitchFamily="50" charset="-128"/>
              </a:rPr>
              <a:t>【</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180°</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方向に</a:t>
            </a:r>
            <a:r>
              <a:rPr lang="ja-JP" altLang="en-US" sz="800" dirty="0">
                <a:solidFill>
                  <a:prstClr val="black"/>
                </a:solidFill>
                <a:latin typeface="ＭＳ Ｐゴシック" panose="020B0600070205080204" pitchFamily="50" charset="-128"/>
                <a:ea typeface="ＭＳ Ｐゴシック" panose="020B0600070205080204" pitchFamily="50" charset="-128"/>
              </a:rPr>
              <a:t>向かう</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④</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 </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180°</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旋回する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走行方法：旋回走行</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終了検知：</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180°</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旋回</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p:txBody>
      </p:sp>
      <p:grpSp>
        <p:nvGrpSpPr>
          <p:cNvPr id="19" name="グループ化 18"/>
          <p:cNvGrpSpPr/>
          <p:nvPr/>
        </p:nvGrpSpPr>
        <p:grpSpPr>
          <a:xfrm>
            <a:off x="10532576" y="4193649"/>
            <a:ext cx="1607416" cy="817183"/>
            <a:chOff x="13134676" y="3586113"/>
            <a:chExt cx="1607416" cy="817183"/>
          </a:xfrm>
        </p:grpSpPr>
        <p:grpSp>
          <p:nvGrpSpPr>
            <p:cNvPr id="426" name="グループ化 425"/>
            <p:cNvGrpSpPr/>
            <p:nvPr/>
          </p:nvGrpSpPr>
          <p:grpSpPr>
            <a:xfrm>
              <a:off x="13134676" y="3586113"/>
              <a:ext cx="1607416" cy="817183"/>
              <a:chOff x="8956697" y="4304942"/>
              <a:chExt cx="918522" cy="466963"/>
            </a:xfrm>
          </p:grpSpPr>
          <p:pic>
            <p:nvPicPr>
              <p:cNvPr id="428" name="図 427"/>
              <p:cNvPicPr>
                <a:picLocks noChangeAspect="1"/>
              </p:cNvPicPr>
              <p:nvPr/>
            </p:nvPicPr>
            <p:blipFill rotWithShape="1">
              <a:blip r:embed="rId3" cstate="print">
                <a:extLst>
                  <a:ext uri="{28A0092B-C50C-407E-A947-70E740481C1C}">
                    <a14:useLocalDpi xmlns:a14="http://schemas.microsoft.com/office/drawing/2010/main" val="0"/>
                  </a:ext>
                </a:extLst>
              </a:blip>
              <a:srcRect l="55807" t="56872" r="16363" b="22102"/>
              <a:stretch/>
            </p:blipFill>
            <p:spPr>
              <a:xfrm>
                <a:off x="8956697" y="4304942"/>
                <a:ext cx="918522" cy="466963"/>
              </a:xfrm>
              <a:prstGeom prst="rect">
                <a:avLst/>
              </a:prstGeom>
            </p:spPr>
          </p:pic>
          <p:sp>
            <p:nvSpPr>
              <p:cNvPr id="430" name="右カーブ矢印 429"/>
              <p:cNvSpPr/>
              <p:nvPr/>
            </p:nvSpPr>
            <p:spPr>
              <a:xfrm rot="5400000">
                <a:off x="9404691" y="4466108"/>
                <a:ext cx="79314" cy="155869"/>
              </a:xfrm>
              <a:prstGeom prst="curvedRightArrow">
                <a:avLst>
                  <a:gd name="adj1" fmla="val 25000"/>
                  <a:gd name="adj2" fmla="val 3834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ＭＳ Ｐゴシック" panose="020B0600070205080204" pitchFamily="50" charset="-128"/>
                  <a:ea typeface="ＭＳ Ｐゴシック" panose="020B0600070205080204" pitchFamily="50" charset="-128"/>
                </a:endParaRPr>
              </a:p>
            </p:txBody>
          </p:sp>
          <p:sp>
            <p:nvSpPr>
              <p:cNvPr id="431" name="楕円 430"/>
              <p:cNvSpPr/>
              <p:nvPr/>
            </p:nvSpPr>
            <p:spPr>
              <a:xfrm>
                <a:off x="9558015" y="4605548"/>
                <a:ext cx="48866" cy="46881"/>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pic>
            <p:nvPicPr>
              <p:cNvPr id="432" name="図 431"/>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rot="10800000">
                <a:off x="9258029" y="4532783"/>
                <a:ext cx="391679" cy="196223"/>
              </a:xfrm>
              <a:prstGeom prst="flowChartDecision">
                <a:avLst/>
              </a:prstGeom>
            </p:spPr>
          </p:pic>
        </p:grpSp>
        <p:sp>
          <p:nvSpPr>
            <p:cNvPr id="175" name="楕円 174"/>
            <p:cNvSpPr/>
            <p:nvPr/>
          </p:nvSpPr>
          <p:spPr>
            <a:xfrm>
              <a:off x="13613293" y="4063784"/>
              <a:ext cx="175210" cy="18729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sp>
        <p:nvSpPr>
          <p:cNvPr id="172" name="楕円 171"/>
          <p:cNvSpPr/>
          <p:nvPr/>
        </p:nvSpPr>
        <p:spPr>
          <a:xfrm>
            <a:off x="10460243" y="3713710"/>
            <a:ext cx="175210" cy="18729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nvGrpSpPr>
          <p:cNvPr id="21" name="グループ化 20"/>
          <p:cNvGrpSpPr/>
          <p:nvPr/>
        </p:nvGrpSpPr>
        <p:grpSpPr>
          <a:xfrm>
            <a:off x="10944824" y="1598727"/>
            <a:ext cx="1805525" cy="2655677"/>
            <a:chOff x="10944824" y="1598727"/>
            <a:chExt cx="1805525" cy="2655677"/>
          </a:xfrm>
        </p:grpSpPr>
        <p:grpSp>
          <p:nvGrpSpPr>
            <p:cNvPr id="411" name="グループ化 410"/>
            <p:cNvGrpSpPr/>
            <p:nvPr/>
          </p:nvGrpSpPr>
          <p:grpSpPr>
            <a:xfrm>
              <a:off x="10980171" y="2274273"/>
              <a:ext cx="1549405" cy="816578"/>
              <a:chOff x="9098387" y="2987211"/>
              <a:chExt cx="952014" cy="501733"/>
            </a:xfrm>
          </p:grpSpPr>
          <p:pic>
            <p:nvPicPr>
              <p:cNvPr id="420" name="図 419"/>
              <p:cNvPicPr>
                <a:picLocks noChangeAspect="1"/>
              </p:cNvPicPr>
              <p:nvPr/>
            </p:nvPicPr>
            <p:blipFill rotWithShape="1">
              <a:blip r:embed="rId3" cstate="print">
                <a:extLst>
                  <a:ext uri="{28A0092B-C50C-407E-A947-70E740481C1C}">
                    <a14:useLocalDpi xmlns:a14="http://schemas.microsoft.com/office/drawing/2010/main" val="0"/>
                  </a:ext>
                </a:extLst>
              </a:blip>
              <a:srcRect l="55396" t="56872" r="15759" b="22102"/>
              <a:stretch/>
            </p:blipFill>
            <p:spPr>
              <a:xfrm>
                <a:off x="9098387" y="2987211"/>
                <a:ext cx="952014" cy="466963"/>
              </a:xfrm>
              <a:prstGeom prst="rect">
                <a:avLst/>
              </a:prstGeom>
            </p:spPr>
          </p:pic>
          <p:pic>
            <p:nvPicPr>
              <p:cNvPr id="422" name="図 421"/>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rot="18862556">
                <a:off x="9396492" y="3194993"/>
                <a:ext cx="391679" cy="196223"/>
              </a:xfrm>
              <a:prstGeom prst="flowChartDecision">
                <a:avLst/>
              </a:prstGeom>
            </p:spPr>
          </p:pic>
          <p:sp>
            <p:nvSpPr>
              <p:cNvPr id="423" name="楕円 422"/>
              <p:cNvSpPr/>
              <p:nvPr/>
            </p:nvSpPr>
            <p:spPr>
              <a:xfrm>
                <a:off x="9685750" y="3289217"/>
                <a:ext cx="48866" cy="46881"/>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sp>
            <p:nvSpPr>
              <p:cNvPr id="424" name="左カーブ矢印 423"/>
              <p:cNvSpPr/>
              <p:nvPr/>
            </p:nvSpPr>
            <p:spPr>
              <a:xfrm rot="13380000" flipH="1">
                <a:off x="9610306" y="3321425"/>
                <a:ext cx="59134" cy="1286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latin typeface="ＭＳ Ｐゴシック" panose="020B0600070205080204" pitchFamily="50" charset="-128"/>
                  <a:ea typeface="ＭＳ Ｐゴシック" panose="020B0600070205080204" pitchFamily="50" charset="-128"/>
                </a:endParaRPr>
              </a:p>
            </p:txBody>
          </p:sp>
        </p:grpSp>
        <p:grpSp>
          <p:nvGrpSpPr>
            <p:cNvPr id="412" name="グループ化 411"/>
            <p:cNvGrpSpPr/>
            <p:nvPr/>
          </p:nvGrpSpPr>
          <p:grpSpPr>
            <a:xfrm>
              <a:off x="10996178" y="3426390"/>
              <a:ext cx="1754171" cy="828014"/>
              <a:chOff x="9242823" y="3589038"/>
              <a:chExt cx="1002382" cy="473144"/>
            </a:xfrm>
          </p:grpSpPr>
          <p:pic>
            <p:nvPicPr>
              <p:cNvPr id="416" name="図 415"/>
              <p:cNvPicPr>
                <a:picLocks noChangeAspect="1"/>
              </p:cNvPicPr>
              <p:nvPr/>
            </p:nvPicPr>
            <p:blipFill rotWithShape="1">
              <a:blip r:embed="rId3" cstate="print">
                <a:extLst>
                  <a:ext uri="{28A0092B-C50C-407E-A947-70E740481C1C}">
                    <a14:useLocalDpi xmlns:a14="http://schemas.microsoft.com/office/drawing/2010/main" val="0"/>
                  </a:ext>
                </a:extLst>
              </a:blip>
              <a:srcRect l="55975" t="56872" r="13655" b="22102"/>
              <a:stretch/>
            </p:blipFill>
            <p:spPr>
              <a:xfrm>
                <a:off x="9242823" y="3589038"/>
                <a:ext cx="1002382" cy="466963"/>
              </a:xfrm>
              <a:prstGeom prst="rect">
                <a:avLst/>
              </a:prstGeom>
            </p:spPr>
          </p:pic>
          <p:pic>
            <p:nvPicPr>
              <p:cNvPr id="417" name="図 416"/>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rot="18862556">
                <a:off x="9511887" y="3768231"/>
                <a:ext cx="391679" cy="196223"/>
              </a:xfrm>
              <a:prstGeom prst="flowChartDecision">
                <a:avLst/>
              </a:prstGeom>
            </p:spPr>
          </p:pic>
          <p:sp>
            <p:nvSpPr>
              <p:cNvPr id="418" name="右矢印 417"/>
              <p:cNvSpPr/>
              <p:nvPr/>
            </p:nvSpPr>
            <p:spPr>
              <a:xfrm rot="18943589">
                <a:off x="9616151" y="3842462"/>
                <a:ext cx="128735" cy="9939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grpSp>
        <p:sp>
          <p:nvSpPr>
            <p:cNvPr id="413" name="正方形/長方形 412"/>
            <p:cNvSpPr/>
            <p:nvPr/>
          </p:nvSpPr>
          <p:spPr>
            <a:xfrm>
              <a:off x="10944824" y="1598727"/>
              <a:ext cx="1690783" cy="830997"/>
            </a:xfrm>
            <a:prstGeom prst="rect">
              <a:avLst/>
            </a:prstGeom>
          </p:spPr>
          <p:txBody>
            <a:bodyPr wrap="square">
              <a:spAutoFit/>
            </a:bodyPr>
            <a:lstStyle/>
            <a:p>
              <a:pPr lvl="0" eaLnBrk="0" fontAlgn="base" hangingPunct="0">
                <a:spcBef>
                  <a:spcPct val="0"/>
                </a:spcBef>
                <a:spcAft>
                  <a:spcPct val="0"/>
                </a:spcAft>
              </a:pPr>
              <a:r>
                <a:rPr lang="en-US" altLang="ja-JP" sz="800" dirty="0">
                  <a:solidFill>
                    <a:prstClr val="black"/>
                  </a:solidFill>
                  <a:latin typeface="ＭＳ Ｐゴシック" panose="020B0600070205080204" pitchFamily="50" charset="-128"/>
                  <a:ea typeface="ＭＳ Ｐゴシック" panose="020B0600070205080204" pitchFamily="50" charset="-128"/>
                </a:rPr>
                <a:t>【</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90</a:t>
              </a:r>
              <a:r>
                <a:rPr lang="en-US" altLang="ja-JP" sz="800" dirty="0">
                  <a:solidFill>
                    <a:prstClr val="black"/>
                  </a:solidFill>
                  <a:latin typeface="ＭＳ Ｐゴシック" panose="020B0600070205080204" pitchFamily="50" charset="-128"/>
                  <a:ea typeface="ＭＳ Ｐゴシック" panose="020B0600070205080204" pitchFamily="50" charset="-128"/>
                </a:rPr>
                <a:t>°(-90</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方向に向かう</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④</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 </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50°(-</a:t>
              </a:r>
              <a:r>
                <a:rPr lang="en-US" altLang="ja-JP" sz="800" dirty="0">
                  <a:solidFill>
                    <a:prstClr val="black"/>
                  </a:solidFill>
                  <a:latin typeface="ＭＳ Ｐゴシック" panose="020B0600070205080204" pitchFamily="50" charset="-128"/>
                  <a:ea typeface="ＭＳ Ｐゴシック" panose="020B0600070205080204" pitchFamily="50" charset="-128"/>
                </a:rPr>
                <a:t>5</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0°)</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旋回する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走行方法：旋回走行</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終了検知：</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50°,-50°</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旋回</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カラーブロックを動かさない角度が</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50°</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であった</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414" name="正方形/長方形 413"/>
            <p:cNvSpPr/>
            <p:nvPr/>
          </p:nvSpPr>
          <p:spPr>
            <a:xfrm>
              <a:off x="10980941" y="3019461"/>
              <a:ext cx="1104790" cy="584775"/>
            </a:xfrm>
            <a:prstGeom prst="rect">
              <a:avLst/>
            </a:prstGeom>
          </p:spPr>
          <p:txBody>
            <a:bodyPr wrap="none">
              <a:spAutoFit/>
            </a:bodyPr>
            <a:lstStyle/>
            <a:p>
              <a:pPr lvl="0" eaLnBrk="0" fontAlgn="base" hangingPunct="0">
                <a:spcBef>
                  <a:spcPct val="0"/>
                </a:spcBef>
                <a:spcAft>
                  <a:spcPct val="0"/>
                </a:spcAft>
              </a:pPr>
              <a:r>
                <a:rPr lang="ja-JP" altLang="en-US" sz="800" dirty="0">
                  <a:solidFill>
                    <a:prstClr val="black"/>
                  </a:solidFill>
                  <a:latin typeface="ＭＳ Ｐゴシック" panose="020B0600070205080204" pitchFamily="50" charset="-128"/>
                  <a:ea typeface="ＭＳ Ｐゴシック" panose="020B0600070205080204" pitchFamily="50" charset="-128"/>
                </a:rPr>
                <a:t>⑤</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 直進走行する</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走行方法：直進走行</a:t>
              </a:r>
              <a:endParaRPr lang="en-US" altLang="ja-JP" sz="800" dirty="0" smtClean="0">
                <a:solidFill>
                  <a:prstClr val="black"/>
                </a:solidFill>
                <a:latin typeface="ＭＳ Ｐゴシック" panose="020B0600070205080204" pitchFamily="50" charset="-128"/>
                <a:ea typeface="ＭＳ Ｐゴシック" panose="020B0600070205080204" pitchFamily="50" charset="-128"/>
              </a:endParaRPr>
            </a:p>
            <a:p>
              <a:pPr lvl="0" eaLnBrk="0" fontAlgn="base" hangingPunct="0">
                <a:spcBef>
                  <a:spcPct val="0"/>
                </a:spcBef>
                <a:spcAft>
                  <a:spcPct val="0"/>
                </a:spcAft>
              </a:pPr>
              <a:r>
                <a:rPr lang="ja-JP" altLang="en-US" sz="800" dirty="0" smtClean="0">
                  <a:solidFill>
                    <a:prstClr val="black"/>
                  </a:solidFill>
                  <a:latin typeface="ＭＳ Ｐゴシック" panose="020B0600070205080204" pitchFamily="50" charset="-128"/>
                  <a:ea typeface="ＭＳ Ｐゴシック" panose="020B0600070205080204" pitchFamily="50" charset="-128"/>
                </a:rPr>
                <a:t>終了検知：</a:t>
              </a:r>
              <a:r>
                <a:rPr lang="en-US" altLang="ja-JP" sz="800" dirty="0" smtClean="0">
                  <a:latin typeface="ＭＳ Ｐゴシック" panose="020B0600070205080204" pitchFamily="50" charset="-128"/>
                  <a:ea typeface="ＭＳ Ｐゴシック" panose="020B0600070205080204" pitchFamily="50" charset="-128"/>
                </a:rPr>
                <a:t>60mm</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走行</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
              </a:r>
              <a:br>
                <a:rPr lang="en-US" altLang="ja-JP" sz="800" dirty="0" smtClean="0">
                  <a:solidFill>
                    <a:prstClr val="black"/>
                  </a:solidFill>
                  <a:latin typeface="ＭＳ Ｐゴシック" panose="020B0600070205080204" pitchFamily="50" charset="-128"/>
                  <a:ea typeface="ＭＳ Ｐゴシック" panose="020B0600070205080204" pitchFamily="50" charset="-128"/>
                </a:rPr>
              </a:b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800" dirty="0" smtClean="0">
                  <a:solidFill>
                    <a:prstClr val="black"/>
                  </a:solidFill>
                  <a:latin typeface="ＭＳ Ｐゴシック" panose="020B0600070205080204" pitchFamily="50" charset="-128"/>
                  <a:ea typeface="ＭＳ Ｐゴシック" panose="020B0600070205080204" pitchFamily="50" charset="-128"/>
                </a:rPr>
                <a:t>♦コースの形状より</a:t>
              </a:r>
              <a:r>
                <a:rPr lang="en-US" altLang="ja-JP" sz="800" dirty="0" smtClean="0">
                  <a:solidFill>
                    <a:prstClr val="black"/>
                  </a:solidFill>
                  <a:latin typeface="ＭＳ Ｐゴシック" panose="020B0600070205080204" pitchFamily="50" charset="-128"/>
                  <a:ea typeface="ＭＳ Ｐゴシック" panose="020B0600070205080204" pitchFamily="50" charset="-128"/>
                </a:rPr>
                <a:t>)</a:t>
              </a:r>
              <a:endParaRPr lang="en-US" altLang="ja-JP" sz="800" dirty="0">
                <a:solidFill>
                  <a:prstClr val="black"/>
                </a:solidFill>
                <a:latin typeface="ＭＳ Ｐゴシック" panose="020B0600070205080204" pitchFamily="50" charset="-128"/>
                <a:ea typeface="ＭＳ Ｐゴシック" panose="020B0600070205080204" pitchFamily="50" charset="-128"/>
              </a:endParaRPr>
            </a:p>
          </p:txBody>
        </p:sp>
        <p:sp>
          <p:nvSpPr>
            <p:cNvPr id="415" name="楕円 414"/>
            <p:cNvSpPr/>
            <p:nvPr/>
          </p:nvSpPr>
          <p:spPr>
            <a:xfrm>
              <a:off x="11989877" y="3953271"/>
              <a:ext cx="79530" cy="76300"/>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ＭＳ Ｐゴシック" panose="020B0600070205080204" pitchFamily="50" charset="-128"/>
                <a:ea typeface="ＭＳ Ｐゴシック" panose="020B0600070205080204" pitchFamily="50" charset="-128"/>
              </a:endParaRPr>
            </a:p>
          </p:txBody>
        </p:sp>
        <p:sp>
          <p:nvSpPr>
            <p:cNvPr id="219" name="楕円 218"/>
            <p:cNvSpPr/>
            <p:nvPr/>
          </p:nvSpPr>
          <p:spPr>
            <a:xfrm>
              <a:off x="11886675" y="2301379"/>
              <a:ext cx="175210" cy="18729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sp>
          <p:nvSpPr>
            <p:cNvPr id="220" name="楕円 219"/>
            <p:cNvSpPr/>
            <p:nvPr/>
          </p:nvSpPr>
          <p:spPr>
            <a:xfrm>
              <a:off x="11958683" y="3453507"/>
              <a:ext cx="175210" cy="18729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ＭＳ Ｐゴシック" panose="020B0600070205080204" pitchFamily="50" charset="-128"/>
                <a:ea typeface="ＭＳ Ｐゴシック" panose="020B0600070205080204" pitchFamily="50" charset="-128"/>
              </a:endParaRPr>
            </a:p>
          </p:txBody>
        </p:sp>
      </p:grpSp>
      <p:grpSp>
        <p:nvGrpSpPr>
          <p:cNvPr id="205" name="グループ化 204"/>
          <p:cNvGrpSpPr/>
          <p:nvPr/>
        </p:nvGrpSpPr>
        <p:grpSpPr>
          <a:xfrm>
            <a:off x="849452" y="-95944"/>
            <a:ext cx="1806932" cy="792088"/>
            <a:chOff x="1009789" y="-83265"/>
            <a:chExt cx="1756350" cy="769915"/>
          </a:xfrm>
        </p:grpSpPr>
        <p:sp>
          <p:nvSpPr>
            <p:cNvPr id="207" name="テキスト ボックス 206"/>
            <p:cNvSpPr txBox="1"/>
            <p:nvPr/>
          </p:nvSpPr>
          <p:spPr>
            <a:xfrm>
              <a:off x="1009789" y="58412"/>
              <a:ext cx="1370106" cy="628238"/>
            </a:xfrm>
            <a:prstGeom prst="rect">
              <a:avLst/>
            </a:prstGeom>
            <a:noFill/>
          </p:spPr>
          <p:txBody>
            <a:bodyPr wrap="square" rtlCol="0">
              <a:spAutoFit/>
            </a:bodyPr>
            <a:lstStyle/>
            <a:p>
              <a:r>
                <a:rPr lang="ja-JP" altLang="en-US" sz="3600" b="1"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rPr>
                <a:t>蝉丸</a:t>
              </a:r>
              <a:endParaRPr lang="ja-JP" altLang="en-US" sz="3600"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endParaRPr>
            </a:p>
          </p:txBody>
        </p:sp>
        <p:sp>
          <p:nvSpPr>
            <p:cNvPr id="221" name="テキスト ボックス 220"/>
            <p:cNvSpPr txBox="1"/>
            <p:nvPr/>
          </p:nvSpPr>
          <p:spPr>
            <a:xfrm>
              <a:off x="1472970" y="-83265"/>
              <a:ext cx="1293169" cy="448742"/>
            </a:xfrm>
            <a:prstGeom prst="rect">
              <a:avLst/>
            </a:prstGeom>
            <a:noFill/>
          </p:spPr>
          <p:txBody>
            <a:bodyPr wrap="square" rtlCol="0">
              <a:spAutoFit/>
            </a:bodyPr>
            <a:lstStyle/>
            <a:p>
              <a:r>
                <a:rPr lang="ja-JP" altLang="en-US" sz="2400" dirty="0">
                  <a:latin typeface="HGS行書体" panose="03000600000000000000" pitchFamily="66" charset="-128"/>
                  <a:ea typeface="HGS行書体" panose="03000600000000000000" pitchFamily="66" charset="-128"/>
                </a:rPr>
                <a:t>夢考房</a:t>
              </a:r>
            </a:p>
          </p:txBody>
        </p:sp>
      </p:grpSp>
      <p:sp>
        <p:nvSpPr>
          <p:cNvPr id="166" name="正方形/長方形 165"/>
          <p:cNvSpPr/>
          <p:nvPr/>
        </p:nvSpPr>
        <p:spPr>
          <a:xfrm>
            <a:off x="-61284" y="844124"/>
            <a:ext cx="5196923" cy="1200329"/>
          </a:xfrm>
          <a:prstGeom prst="rect">
            <a:avLst/>
          </a:prstGeom>
        </p:spPr>
        <p:txBody>
          <a:bodyPr wrap="square">
            <a:spAutoFit/>
          </a:bodyPr>
          <a:lstStyle/>
          <a:p>
            <a:r>
              <a:rPr lang="ja-JP" altLang="en-US" sz="800" dirty="0"/>
              <a:t>　</a:t>
            </a:r>
            <a:r>
              <a:rPr lang="ja-JP" altLang="en-US" sz="800" dirty="0" smtClean="0"/>
              <a:t>ブロック</a:t>
            </a:r>
            <a:r>
              <a:rPr lang="ja-JP" altLang="en-US" sz="800" dirty="0"/>
              <a:t>並べゲームを解くに</a:t>
            </a:r>
            <a:r>
              <a:rPr lang="ja-JP" altLang="en-US" sz="800" dirty="0" smtClean="0"/>
              <a:t>あたり</a:t>
            </a:r>
            <a:r>
              <a:rPr lang="en-US" altLang="ja-JP" sz="800" dirty="0" smtClean="0"/>
              <a:t>,</a:t>
            </a:r>
            <a:r>
              <a:rPr lang="ja-JP" altLang="en-US" sz="800" dirty="0" smtClean="0"/>
              <a:t>必要</a:t>
            </a:r>
            <a:r>
              <a:rPr lang="ja-JP" altLang="en-US" sz="800" dirty="0"/>
              <a:t>な情報とそれらの静的な関係を図</a:t>
            </a:r>
            <a:r>
              <a:rPr lang="en-US" altLang="ja-JP" sz="800" dirty="0"/>
              <a:t>2-1</a:t>
            </a:r>
            <a:r>
              <a:rPr lang="ja-JP" altLang="en-US" sz="800" dirty="0"/>
              <a:t>に</a:t>
            </a:r>
            <a:r>
              <a:rPr lang="ja-JP" altLang="en-US" sz="800" dirty="0" smtClean="0"/>
              <a:t>示す</a:t>
            </a:r>
            <a:r>
              <a:rPr lang="en-US" altLang="ja-JP" sz="800" dirty="0" smtClean="0"/>
              <a:t>.</a:t>
            </a:r>
            <a:endParaRPr lang="ja-JP" altLang="en-US" sz="800" dirty="0"/>
          </a:p>
          <a:p>
            <a:r>
              <a:rPr lang="ja-JP" altLang="en-US" sz="800" dirty="0"/>
              <a:t>本ゲームを解くに</a:t>
            </a:r>
            <a:r>
              <a:rPr lang="ja-JP" altLang="en-US" sz="800" dirty="0" smtClean="0"/>
              <a:t>あたり</a:t>
            </a:r>
            <a:r>
              <a:rPr lang="en-US" altLang="ja-JP" sz="800" dirty="0" smtClean="0"/>
              <a:t>,</a:t>
            </a:r>
            <a:r>
              <a:rPr lang="ja-JP" altLang="en-US" sz="800" dirty="0" smtClean="0"/>
              <a:t>事前</a:t>
            </a:r>
            <a:r>
              <a:rPr lang="ja-JP" altLang="en-US" sz="800" dirty="0"/>
              <a:t>情報として「パワーブロック位置情報</a:t>
            </a:r>
            <a:r>
              <a:rPr lang="ja-JP" altLang="en-US" sz="800" dirty="0" smtClean="0"/>
              <a:t>」</a:t>
            </a:r>
            <a:r>
              <a:rPr lang="en-US" altLang="ja-JP" sz="800" dirty="0" smtClean="0"/>
              <a:t>,</a:t>
            </a:r>
            <a:r>
              <a:rPr lang="ja-JP" altLang="en-US" sz="800" dirty="0" smtClean="0"/>
              <a:t>「</a:t>
            </a:r>
            <a:r>
              <a:rPr lang="ja-JP" altLang="en-US" sz="800" dirty="0"/>
              <a:t>カラーブロック位置情報」が必要で</a:t>
            </a:r>
            <a:r>
              <a:rPr lang="ja-JP" altLang="en-US" sz="800" dirty="0" smtClean="0"/>
              <a:t>ある</a:t>
            </a:r>
            <a:r>
              <a:rPr lang="en-US" altLang="ja-JP" sz="800" dirty="0" smtClean="0"/>
              <a:t>.</a:t>
            </a:r>
            <a:endParaRPr lang="ja-JP" altLang="en-US" sz="800" dirty="0"/>
          </a:p>
          <a:p>
            <a:r>
              <a:rPr lang="ja-JP" altLang="en-US" sz="800" dirty="0"/>
              <a:t>「パワーブロック位置情報」に</a:t>
            </a:r>
            <a:r>
              <a:rPr lang="ja-JP" altLang="en-US" sz="800" dirty="0" smtClean="0"/>
              <a:t>関し</a:t>
            </a:r>
            <a:r>
              <a:rPr lang="en-US" altLang="ja-JP" sz="800" dirty="0" smtClean="0"/>
              <a:t>,</a:t>
            </a:r>
            <a:r>
              <a:rPr lang="ja-JP" altLang="en-US" sz="800" dirty="0" smtClean="0"/>
              <a:t>「</a:t>
            </a:r>
            <a:r>
              <a:rPr lang="ja-JP" altLang="en-US" sz="800" dirty="0"/>
              <a:t>走行体」は「スタータ」が入力する「初期位置コード」または「カメラ」より取得することが</a:t>
            </a:r>
            <a:r>
              <a:rPr lang="ja-JP" altLang="en-US" sz="800" dirty="0" smtClean="0"/>
              <a:t>できる</a:t>
            </a:r>
            <a:r>
              <a:rPr lang="en-US" altLang="ja-JP" sz="800" dirty="0" smtClean="0"/>
              <a:t>.</a:t>
            </a:r>
            <a:r>
              <a:rPr lang="ja-JP" altLang="en-US" sz="800" dirty="0" smtClean="0"/>
              <a:t>「</a:t>
            </a:r>
            <a:r>
              <a:rPr lang="ja-JP" altLang="en-US" sz="800" dirty="0"/>
              <a:t>カラーブロック位置情報」に</a:t>
            </a:r>
            <a:r>
              <a:rPr lang="ja-JP" altLang="en-US" sz="800" dirty="0" smtClean="0"/>
              <a:t>関し</a:t>
            </a:r>
            <a:r>
              <a:rPr lang="en-US" altLang="ja-JP" sz="800" dirty="0" smtClean="0"/>
              <a:t>,</a:t>
            </a:r>
            <a:r>
              <a:rPr lang="ja-JP" altLang="en-US" sz="800" dirty="0" smtClean="0"/>
              <a:t>「</a:t>
            </a:r>
            <a:r>
              <a:rPr lang="ja-JP" altLang="en-US" sz="800" dirty="0"/>
              <a:t>走行体」は「カメラ</a:t>
            </a:r>
            <a:r>
              <a:rPr lang="ja-JP" altLang="en-US" sz="800" dirty="0" smtClean="0"/>
              <a:t>」「初期位置コード」より</a:t>
            </a:r>
            <a:r>
              <a:rPr lang="ja-JP" altLang="en-US" sz="800" dirty="0"/>
              <a:t>取得することが</a:t>
            </a:r>
            <a:r>
              <a:rPr lang="ja-JP" altLang="en-US" sz="800" dirty="0" smtClean="0"/>
              <a:t>できるが</a:t>
            </a:r>
            <a:r>
              <a:rPr lang="en-US" altLang="ja-JP" sz="800" dirty="0" smtClean="0"/>
              <a:t>,</a:t>
            </a:r>
            <a:r>
              <a:rPr lang="ja-JP" altLang="en-US" sz="800" dirty="0" smtClean="0"/>
              <a:t>「初期位置コード」では色情報が不明である</a:t>
            </a:r>
            <a:r>
              <a:rPr lang="en-US" altLang="ja-JP" sz="800" dirty="0" smtClean="0"/>
              <a:t>.</a:t>
            </a:r>
            <a:endParaRPr lang="ja-JP" altLang="en-US" sz="800" dirty="0"/>
          </a:p>
          <a:p>
            <a:r>
              <a:rPr lang="ja-JP" altLang="en-US" sz="800" dirty="0"/>
              <a:t>「パワーブロック」は属性として「状態」を</a:t>
            </a:r>
            <a:r>
              <a:rPr lang="ja-JP" altLang="en-US" sz="800" dirty="0" smtClean="0"/>
              <a:t>もち</a:t>
            </a:r>
            <a:r>
              <a:rPr lang="en-US" altLang="ja-JP" sz="800" dirty="0" smtClean="0"/>
              <a:t>,</a:t>
            </a:r>
            <a:r>
              <a:rPr lang="ja-JP" altLang="en-US" sz="800" dirty="0" smtClean="0"/>
              <a:t>「</a:t>
            </a:r>
            <a:r>
              <a:rPr lang="ja-JP" altLang="en-US" sz="800" dirty="0"/>
              <a:t>パワーブロック置き場」</a:t>
            </a:r>
            <a:r>
              <a:rPr lang="ja-JP" altLang="en-US" sz="800" dirty="0" smtClean="0"/>
              <a:t>に</a:t>
            </a:r>
            <a:r>
              <a:rPr lang="en-US" altLang="ja-JP" sz="800" dirty="0" smtClean="0"/>
              <a:t>,</a:t>
            </a:r>
            <a:r>
              <a:rPr lang="ja-JP" altLang="en-US" sz="800" dirty="0" smtClean="0"/>
              <a:t>パワーブロック</a:t>
            </a:r>
            <a:r>
              <a:rPr lang="ja-JP" altLang="en-US" sz="800" dirty="0"/>
              <a:t>がパワーブロック置き場の灰色の円を完全に隠すように置かれている</a:t>
            </a:r>
            <a:r>
              <a:rPr lang="ja-JP" altLang="en-US" sz="800" dirty="0" smtClean="0"/>
              <a:t>場合</a:t>
            </a:r>
            <a:r>
              <a:rPr lang="en-US" altLang="ja-JP" sz="800" dirty="0" smtClean="0"/>
              <a:t>,</a:t>
            </a:r>
            <a:r>
              <a:rPr lang="ja-JP" altLang="en-US" sz="800" dirty="0" smtClean="0"/>
              <a:t>その</a:t>
            </a:r>
            <a:r>
              <a:rPr lang="ja-JP" altLang="en-US" sz="800" dirty="0"/>
              <a:t>パワーブロックは「有効パワーブロック」として</a:t>
            </a:r>
            <a:r>
              <a:rPr lang="ja-JP" altLang="en-US" sz="800" dirty="0" smtClean="0"/>
              <a:t>扱われる</a:t>
            </a:r>
            <a:r>
              <a:rPr lang="en-US" altLang="ja-JP" sz="800" dirty="0" smtClean="0"/>
              <a:t>.(</a:t>
            </a:r>
            <a:r>
              <a:rPr lang="ja-JP" altLang="en-US" sz="800" dirty="0"/>
              <a:t>「カラーブロック」に</a:t>
            </a:r>
            <a:r>
              <a:rPr lang="ja-JP" altLang="en-US" sz="800" dirty="0" smtClean="0"/>
              <a:t>関しては省略する</a:t>
            </a:r>
            <a:r>
              <a:rPr lang="en-US" altLang="ja-JP" sz="800" dirty="0" smtClean="0"/>
              <a:t>)</a:t>
            </a:r>
            <a:r>
              <a:rPr lang="ja-JP" altLang="en-US" sz="800" dirty="0" smtClean="0"/>
              <a:t>ボーナスタイム</a:t>
            </a:r>
            <a:r>
              <a:rPr lang="ja-JP" altLang="en-US" sz="800" dirty="0"/>
              <a:t>は「ボーナスタイム判定」に</a:t>
            </a:r>
            <a:r>
              <a:rPr lang="ja-JP" altLang="en-US" sz="800" dirty="0" smtClean="0"/>
              <a:t>より</a:t>
            </a:r>
            <a:r>
              <a:rPr lang="en-US" altLang="ja-JP" sz="800" dirty="0" smtClean="0"/>
              <a:t>,</a:t>
            </a:r>
            <a:r>
              <a:rPr lang="ja-JP" altLang="en-US" sz="800" dirty="0" smtClean="0"/>
              <a:t>算出される</a:t>
            </a:r>
            <a:r>
              <a:rPr lang="en-US" altLang="ja-JP" sz="800" dirty="0" smtClean="0"/>
              <a:t>.</a:t>
            </a:r>
            <a:r>
              <a:rPr lang="ja-JP" altLang="en-US" sz="800" dirty="0" smtClean="0"/>
              <a:t>「</a:t>
            </a:r>
            <a:r>
              <a:rPr lang="ja-JP" altLang="en-US" sz="800" dirty="0"/>
              <a:t>パワースポット判定」によって得られるボーナスタイムと「ブロック有効移動判定」により得られるボーナスタイムの総和が「合計ボーナスタイム」と</a:t>
            </a:r>
            <a:r>
              <a:rPr lang="ja-JP" altLang="en-US" sz="800" dirty="0" smtClean="0"/>
              <a:t>なる</a:t>
            </a:r>
            <a:r>
              <a:rPr lang="en-US" altLang="ja-JP" sz="800" dirty="0" smtClean="0"/>
              <a:t>.</a:t>
            </a:r>
            <a:endParaRPr lang="en-US" altLang="ja-JP" sz="800" dirty="0"/>
          </a:p>
        </p:txBody>
      </p:sp>
      <p:sp>
        <p:nvSpPr>
          <p:cNvPr id="24" name="正方形/長方形 23"/>
          <p:cNvSpPr/>
          <p:nvPr/>
        </p:nvSpPr>
        <p:spPr>
          <a:xfrm>
            <a:off x="5121649" y="279341"/>
            <a:ext cx="1491677" cy="9647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6669557" y="70093"/>
            <a:ext cx="2328327" cy="12264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1" name="表 30"/>
          <p:cNvGraphicFramePr>
            <a:graphicFrameLocks noGrp="1"/>
          </p:cNvGraphicFramePr>
          <p:nvPr>
            <p:extLst>
              <p:ext uri="{D42A27DB-BD31-4B8C-83A1-F6EECF244321}">
                <p14:modId xmlns:p14="http://schemas.microsoft.com/office/powerpoint/2010/main" val="1926144679"/>
              </p:ext>
            </p:extLst>
          </p:nvPr>
        </p:nvGraphicFramePr>
        <p:xfrm>
          <a:off x="11052956" y="340044"/>
          <a:ext cx="1623874" cy="1197944"/>
        </p:xfrm>
        <a:graphic>
          <a:graphicData uri="http://schemas.openxmlformats.org/drawingml/2006/table">
            <a:tbl>
              <a:tblPr firstRow="1" bandRow="1">
                <a:tableStyleId>{5940675A-B579-460E-94D1-54222C63F5DA}</a:tableStyleId>
              </a:tblPr>
              <a:tblGrid>
                <a:gridCol w="1256428">
                  <a:extLst>
                    <a:ext uri="{9D8B030D-6E8A-4147-A177-3AD203B41FA5}">
                      <a16:colId xmlns:a16="http://schemas.microsoft.com/office/drawing/2014/main" val="119639345"/>
                    </a:ext>
                  </a:extLst>
                </a:gridCol>
                <a:gridCol w="367446">
                  <a:extLst>
                    <a:ext uri="{9D8B030D-6E8A-4147-A177-3AD203B41FA5}">
                      <a16:colId xmlns:a16="http://schemas.microsoft.com/office/drawing/2014/main" val="856835670"/>
                    </a:ext>
                  </a:extLst>
                </a:gridCol>
              </a:tblGrid>
              <a:tr h="0">
                <a:tc>
                  <a:txBody>
                    <a:bodyPr/>
                    <a:lstStyle/>
                    <a:p>
                      <a:pPr algn="l"/>
                      <a:r>
                        <a:rPr kumimoji="1" lang="ja-JP" altLang="en-US" sz="700" dirty="0" smtClean="0">
                          <a:latin typeface="ＭＳ Ｐゴシック" panose="020B0600070205080204" pitchFamily="50" charset="-128"/>
                          <a:ea typeface="ＭＳ Ｐゴシック" panose="020B0600070205080204" pitchFamily="50" charset="-128"/>
                        </a:rPr>
                        <a:t>ブロックを設置する</a:t>
                      </a:r>
                      <a:r>
                        <a:rPr kumimoji="1" lang="en-US" altLang="ja-JP" sz="700" dirty="0" smtClean="0">
                          <a:latin typeface="ＭＳ Ｐゴシック" panose="020B0600070205080204" pitchFamily="50" charset="-128"/>
                          <a:ea typeface="ＭＳ Ｐゴシック" panose="020B0600070205080204" pitchFamily="50" charset="-128"/>
                        </a:rPr>
                        <a:t>90°(-90°)</a:t>
                      </a:r>
                    </a:p>
                  </a:txBody>
                  <a:tcPr marL="112800" marR="112800" marT="56398" marB="56398"/>
                </a:tc>
                <a:tc>
                  <a:txBody>
                    <a:bodyPr/>
                    <a:lstStyle/>
                    <a:p>
                      <a:pPr algn="ctr"/>
                      <a:r>
                        <a:rPr kumimoji="1" lang="en-US" altLang="ja-JP" sz="700" dirty="0" smtClean="0">
                          <a:latin typeface="ＭＳ Ｐゴシック" panose="020B0600070205080204" pitchFamily="50" charset="-128"/>
                          <a:ea typeface="ＭＳ Ｐゴシック" panose="020B0600070205080204" pitchFamily="50" charset="-128"/>
                        </a:rPr>
                        <a:t>3.7</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extLst>
                  <a:ext uri="{0D108BD9-81ED-4DB2-BD59-A6C34878D82A}">
                    <a16:rowId xmlns:a16="http://schemas.microsoft.com/office/drawing/2014/main" val="2710912447"/>
                  </a:ext>
                </a:extLst>
              </a:tr>
              <a:tr h="0">
                <a:tc>
                  <a:txBody>
                    <a:bodyPr/>
                    <a:lstStyle/>
                    <a:p>
                      <a:pPr algn="l"/>
                      <a:r>
                        <a:rPr kumimoji="1" lang="ja-JP" altLang="en-US" sz="700" dirty="0" smtClean="0">
                          <a:latin typeface="ＭＳ Ｐゴシック" panose="020B0600070205080204" pitchFamily="50" charset="-128"/>
                          <a:ea typeface="ＭＳ Ｐゴシック" panose="020B0600070205080204" pitchFamily="50" charset="-128"/>
                        </a:rPr>
                        <a:t>ブロックを設置する</a:t>
                      </a:r>
                      <a:r>
                        <a:rPr kumimoji="1" lang="en-US" altLang="ja-JP" sz="700" dirty="0" smtClean="0">
                          <a:latin typeface="ＭＳ Ｐゴシック" panose="020B0600070205080204" pitchFamily="50" charset="-128"/>
                          <a:ea typeface="ＭＳ Ｐゴシック" panose="020B0600070205080204" pitchFamily="50" charset="-128"/>
                        </a:rPr>
                        <a:t>180°</a:t>
                      </a:r>
                    </a:p>
                  </a:txBody>
                  <a:tcPr marL="112800" marR="112800" marT="56398" marB="56398"/>
                </a:tc>
                <a:tc>
                  <a:txBody>
                    <a:bodyPr/>
                    <a:lstStyle/>
                    <a:p>
                      <a:pPr algn="ctr"/>
                      <a:r>
                        <a:rPr kumimoji="1" lang="en-US" altLang="ja-JP" sz="700" dirty="0" smtClean="0">
                          <a:latin typeface="ＭＳ Ｐゴシック" panose="020B0600070205080204" pitchFamily="50" charset="-128"/>
                          <a:ea typeface="ＭＳ Ｐゴシック" panose="020B0600070205080204" pitchFamily="50" charset="-128"/>
                        </a:rPr>
                        <a:t>2.1</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extLst>
                  <a:ext uri="{0D108BD9-81ED-4DB2-BD59-A6C34878D82A}">
                    <a16:rowId xmlns:a16="http://schemas.microsoft.com/office/drawing/2014/main" val="198951728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dirty="0" smtClean="0">
                          <a:latin typeface="ＭＳ Ｐゴシック" panose="020B0600070205080204" pitchFamily="50" charset="-128"/>
                          <a:ea typeface="ＭＳ Ｐゴシック" panose="020B0600070205080204" pitchFamily="50" charset="-128"/>
                        </a:rPr>
                        <a:t>ブロック</a:t>
                      </a:r>
                      <a:r>
                        <a:rPr kumimoji="1" lang="en-US" altLang="ja-JP" sz="700" dirty="0" smtClean="0">
                          <a:latin typeface="ＭＳ Ｐゴシック" panose="020B0600070205080204" pitchFamily="50" charset="-128"/>
                          <a:ea typeface="ＭＳ Ｐゴシック" panose="020B0600070205080204" pitchFamily="50" charset="-128"/>
                        </a:rPr>
                        <a:t>1</a:t>
                      </a:r>
                      <a:r>
                        <a:rPr kumimoji="1" lang="ja-JP" altLang="en-US" sz="700" dirty="0" err="1" smtClean="0">
                          <a:latin typeface="ＭＳ Ｐゴシック" panose="020B0600070205080204" pitchFamily="50" charset="-128"/>
                          <a:ea typeface="ＭＳ Ｐゴシック" panose="020B0600070205080204" pitchFamily="50" charset="-128"/>
                        </a:rPr>
                        <a:t>つの</a:t>
                      </a:r>
                      <a:r>
                        <a:rPr kumimoji="1" lang="ja-JP" altLang="en-US" sz="700" dirty="0" smtClean="0">
                          <a:latin typeface="ＭＳ Ｐゴシック" panose="020B0600070205080204" pitchFamily="50" charset="-128"/>
                          <a:ea typeface="ＭＳ Ｐゴシック" panose="020B0600070205080204" pitchFamily="50" charset="-128"/>
                        </a:rPr>
                        <a:t>平均運搬完了時間</a:t>
                      </a:r>
                      <a:endParaRPr kumimoji="1" lang="en-US" altLang="ja-JP" sz="700" dirty="0" smtClean="0">
                        <a:latin typeface="ＭＳ Ｐゴシック" panose="020B0600070205080204" pitchFamily="50" charset="-128"/>
                        <a:ea typeface="ＭＳ Ｐゴシック" panose="020B0600070205080204" pitchFamily="50" charset="-128"/>
                      </a:endParaRPr>
                    </a:p>
                  </a:txBody>
                  <a:tcPr marL="112800" marR="112800" marT="56398" marB="56398"/>
                </a:tc>
                <a:tc>
                  <a:txBody>
                    <a:bodyPr/>
                    <a:lstStyle/>
                    <a:p>
                      <a:pPr algn="ctr"/>
                      <a:r>
                        <a:rPr kumimoji="1" lang="en-US" altLang="ja-JP" sz="700" dirty="0" smtClean="0">
                          <a:latin typeface="ＭＳ Ｐゴシック" panose="020B0600070205080204" pitchFamily="50" charset="-128"/>
                          <a:ea typeface="ＭＳ Ｐゴシック" panose="020B0600070205080204" pitchFamily="50" charset="-128"/>
                        </a:rPr>
                        <a:t>18</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extLst>
                  <a:ext uri="{0D108BD9-81ED-4DB2-BD59-A6C34878D82A}">
                    <a16:rowId xmlns:a16="http://schemas.microsoft.com/office/drawing/2014/main" val="6055269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dirty="0" smtClean="0">
                          <a:latin typeface="ＭＳ Ｐゴシック" panose="020B0600070205080204" pitchFamily="50" charset="-128"/>
                          <a:ea typeface="ＭＳ Ｐゴシック" panose="020B0600070205080204" pitchFamily="50" charset="-128"/>
                        </a:rPr>
                        <a:t>直角駐車場攻略にかかる時間</a:t>
                      </a:r>
                      <a:endParaRPr kumimoji="1" lang="en-US" altLang="ja-JP" sz="700" dirty="0" smtClean="0">
                        <a:latin typeface="ＭＳ Ｐゴシック" panose="020B0600070205080204" pitchFamily="50" charset="-128"/>
                        <a:ea typeface="ＭＳ Ｐゴシック" panose="020B0600070205080204" pitchFamily="50" charset="-128"/>
                      </a:endParaRPr>
                    </a:p>
                  </a:txBody>
                  <a:tcPr marL="112800" marR="112800" marT="56398" marB="56398"/>
                </a:tc>
                <a:tc>
                  <a:txBody>
                    <a:bodyPr/>
                    <a:lstStyle/>
                    <a:p>
                      <a:pPr algn="ctr"/>
                      <a:r>
                        <a:rPr kumimoji="1" lang="en-US" altLang="ja-JP" sz="700" dirty="0" smtClean="0">
                          <a:latin typeface="ＭＳ Ｐゴシック" panose="020B0600070205080204" pitchFamily="50" charset="-128"/>
                          <a:ea typeface="ＭＳ Ｐゴシック" panose="020B0600070205080204" pitchFamily="50" charset="-128"/>
                        </a:rPr>
                        <a:t>15</a:t>
                      </a:r>
                      <a:endParaRPr kumimoji="1" lang="ja-JP" altLang="en-US" sz="700" dirty="0">
                        <a:latin typeface="ＭＳ Ｐゴシック" panose="020B0600070205080204" pitchFamily="50" charset="-128"/>
                        <a:ea typeface="ＭＳ Ｐゴシック" panose="020B0600070205080204" pitchFamily="50" charset="-128"/>
                      </a:endParaRPr>
                    </a:p>
                  </a:txBody>
                  <a:tcPr marL="112800" marR="112800" marT="56398" marB="56398"/>
                </a:tc>
                <a:extLst>
                  <a:ext uri="{0D108BD9-81ED-4DB2-BD59-A6C34878D82A}">
                    <a16:rowId xmlns:a16="http://schemas.microsoft.com/office/drawing/2014/main" val="1010947443"/>
                  </a:ext>
                </a:extLst>
              </a:tr>
            </a:tbl>
          </a:graphicData>
        </a:graphic>
      </p:graphicFrame>
      <p:sp>
        <p:nvSpPr>
          <p:cNvPr id="182" name="正方形/長方形 181"/>
          <p:cNvSpPr/>
          <p:nvPr/>
        </p:nvSpPr>
        <p:spPr>
          <a:xfrm>
            <a:off x="9043989" y="24976"/>
            <a:ext cx="3690874" cy="15534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5056620" y="6613418"/>
            <a:ext cx="4512319" cy="2085186"/>
          </a:xfrm>
          <a:prstGeom prst="rect">
            <a:avLst/>
          </a:prstGeom>
        </p:spPr>
        <p:txBody>
          <a:bodyPr wrap="square">
            <a:spAutoFit/>
          </a:bodyPr>
          <a:lstStyle/>
          <a:p>
            <a:pPr lvl="0"/>
            <a:r>
              <a:rPr lang="ja-JP" altLang="en-US" sz="1050" b="1" dirty="0" smtClean="0">
                <a:solidFill>
                  <a:prstClr val="black"/>
                </a:solidFill>
              </a:rPr>
              <a:t>♦ブロック情報の算出方法</a:t>
            </a:r>
            <a:endParaRPr lang="en-US" altLang="ja-JP" sz="1050" b="1" dirty="0" smtClean="0">
              <a:solidFill>
                <a:prstClr val="black"/>
              </a:solidFill>
            </a:endParaRPr>
          </a:p>
          <a:p>
            <a:pPr lvl="0"/>
            <a:r>
              <a:rPr lang="ja-JP" altLang="en-US" sz="700" dirty="0">
                <a:solidFill>
                  <a:prstClr val="black"/>
                </a:solidFill>
              </a:rPr>
              <a:t>以下</a:t>
            </a:r>
            <a:r>
              <a:rPr lang="ja-JP" altLang="en-US" sz="700" dirty="0" smtClean="0">
                <a:solidFill>
                  <a:prstClr val="black"/>
                </a:solidFill>
              </a:rPr>
              <a:t>の情報を</a:t>
            </a:r>
            <a:r>
              <a:rPr lang="en-US" altLang="ja-JP" sz="700" dirty="0" smtClean="0">
                <a:solidFill>
                  <a:prstClr val="black"/>
                </a:solidFill>
              </a:rPr>
              <a:t>PC</a:t>
            </a:r>
            <a:r>
              <a:rPr lang="ja-JP" altLang="en-US" sz="700" dirty="0" err="1" smtClean="0">
                <a:solidFill>
                  <a:prstClr val="black"/>
                </a:solidFill>
              </a:rPr>
              <a:t>にて</a:t>
            </a:r>
            <a:r>
              <a:rPr lang="ja-JP" altLang="en-US" sz="700" dirty="0" err="1">
                <a:solidFill>
                  <a:prstClr val="black"/>
                </a:solidFill>
              </a:rPr>
              <a:t>算</a:t>
            </a:r>
            <a:r>
              <a:rPr lang="ja-JP" altLang="en-US" sz="700" dirty="0" smtClean="0">
                <a:solidFill>
                  <a:prstClr val="black"/>
                </a:solidFill>
              </a:rPr>
              <a:t>出し</a:t>
            </a:r>
            <a:r>
              <a:rPr lang="en-US" altLang="ja-JP" sz="700" dirty="0" smtClean="0">
                <a:solidFill>
                  <a:prstClr val="black"/>
                </a:solidFill>
              </a:rPr>
              <a:t>,</a:t>
            </a:r>
            <a:r>
              <a:rPr lang="en-US" altLang="ja-JP" sz="700" dirty="0" err="1" smtClean="0">
                <a:solidFill>
                  <a:prstClr val="black"/>
                </a:solidFill>
              </a:rPr>
              <a:t>HackEV</a:t>
            </a:r>
            <a:r>
              <a:rPr lang="ja-JP" altLang="en-US" sz="700" dirty="0" smtClean="0">
                <a:solidFill>
                  <a:prstClr val="black"/>
                </a:solidFill>
              </a:rPr>
              <a:t>に転送する</a:t>
            </a:r>
            <a:r>
              <a:rPr lang="en-US" altLang="ja-JP" sz="700" dirty="0" smtClean="0">
                <a:solidFill>
                  <a:prstClr val="black"/>
                </a:solidFill>
              </a:rPr>
              <a:t>.</a:t>
            </a:r>
            <a:r>
              <a:rPr lang="ja-JP" altLang="en-US" sz="700" dirty="0" smtClean="0">
                <a:solidFill>
                  <a:prstClr val="black"/>
                </a:solidFill>
              </a:rPr>
              <a:t>「</a:t>
            </a:r>
            <a:r>
              <a:rPr lang="en-US" altLang="ja-JP" sz="700" dirty="0" smtClean="0">
                <a:solidFill>
                  <a:prstClr val="black"/>
                </a:solidFill>
              </a:rPr>
              <a:t>1.3</a:t>
            </a:r>
            <a:r>
              <a:rPr lang="ja-JP" altLang="en-US" sz="700" dirty="0" smtClean="0">
                <a:solidFill>
                  <a:prstClr val="black"/>
                </a:solidFill>
              </a:rPr>
              <a:t>　システム配置」参照</a:t>
            </a:r>
            <a:r>
              <a:rPr lang="en-US" altLang="ja-JP" sz="700" dirty="0" smtClean="0">
                <a:solidFill>
                  <a:prstClr val="black"/>
                </a:solidFill>
              </a:rPr>
              <a:t>.</a:t>
            </a:r>
            <a:endParaRPr lang="en-US" altLang="ja-JP" sz="800" dirty="0" smtClean="0">
              <a:solidFill>
                <a:prstClr val="black"/>
              </a:solidFill>
            </a:endParaRPr>
          </a:p>
          <a:p>
            <a:pPr lvl="0"/>
            <a:r>
              <a:rPr lang="ja-JP" altLang="en-US" sz="800" b="1" dirty="0">
                <a:solidFill>
                  <a:prstClr val="black"/>
                </a:solidFill>
              </a:rPr>
              <a:t>・</a:t>
            </a:r>
            <a:r>
              <a:rPr kumimoji="1" lang="ja-JP" altLang="en-US" sz="800" b="1" dirty="0" smtClean="0">
                <a:solidFill>
                  <a:prstClr val="black"/>
                </a:solidFill>
              </a:rPr>
              <a:t>ブロック初期位置の決定</a:t>
            </a:r>
            <a:endParaRPr kumimoji="1" lang="en-US" altLang="ja-JP" sz="800" b="1" dirty="0" smtClean="0">
              <a:solidFill>
                <a:prstClr val="black"/>
              </a:solidFill>
            </a:endParaRPr>
          </a:p>
          <a:p>
            <a:pPr lvl="0"/>
            <a:r>
              <a:rPr lang="ja-JP" altLang="en-US" sz="800" dirty="0"/>
              <a:t>初期位置コードとカメラからの画像を使いブロックの初期位置を算出する</a:t>
            </a:r>
            <a:r>
              <a:rPr lang="en-US" altLang="ja-JP" sz="800" dirty="0" smtClean="0"/>
              <a:t>.</a:t>
            </a:r>
          </a:p>
          <a:p>
            <a:pPr lvl="0"/>
            <a:r>
              <a:rPr kumimoji="1" lang="en-US" altLang="ja-JP" sz="800" dirty="0" smtClean="0"/>
              <a:t>(</a:t>
            </a:r>
            <a:r>
              <a:rPr kumimoji="1" lang="ja-JP" altLang="en-US" sz="800" dirty="0" smtClean="0"/>
              <a:t>詳細は</a:t>
            </a:r>
            <a:r>
              <a:rPr kumimoji="1" lang="en-US" altLang="ja-JP" sz="800" dirty="0" smtClean="0"/>
              <a:t>4.1</a:t>
            </a:r>
            <a:r>
              <a:rPr kumimoji="1" lang="ja-JP" altLang="en-US" sz="800" dirty="0" smtClean="0"/>
              <a:t>制御モデル参照</a:t>
            </a:r>
            <a:r>
              <a:rPr kumimoji="1" lang="en-US" altLang="ja-JP" sz="800" dirty="0" smtClean="0"/>
              <a:t>)</a:t>
            </a:r>
          </a:p>
          <a:p>
            <a:pPr lvl="0"/>
            <a:endParaRPr kumimoji="1" lang="en-US" altLang="ja-JP" sz="800" dirty="0" smtClean="0"/>
          </a:p>
          <a:p>
            <a:pPr lvl="0"/>
            <a:r>
              <a:rPr lang="ja-JP" altLang="en-US" sz="800" b="1" dirty="0" smtClean="0"/>
              <a:t>・ブロック運搬先とブロック運搬</a:t>
            </a:r>
            <a:r>
              <a:rPr lang="ja-JP" altLang="en-US" sz="800" b="1" dirty="0"/>
              <a:t>順序</a:t>
            </a:r>
            <a:r>
              <a:rPr lang="ja-JP" altLang="en-US" sz="800" b="1" dirty="0" smtClean="0"/>
              <a:t>を</a:t>
            </a:r>
            <a:r>
              <a:rPr lang="ja-JP" altLang="en-US" sz="800" b="1" dirty="0"/>
              <a:t>決定</a:t>
            </a:r>
            <a:r>
              <a:rPr lang="ja-JP" altLang="en-US" sz="800" b="1" dirty="0" smtClean="0"/>
              <a:t>する</a:t>
            </a:r>
            <a:endParaRPr lang="en-US" altLang="ja-JP" sz="800" b="1" dirty="0" smtClean="0"/>
          </a:p>
          <a:p>
            <a:r>
              <a:rPr lang="ja-JP" altLang="en-US" sz="800" dirty="0">
                <a:solidFill>
                  <a:prstClr val="black"/>
                </a:solidFill>
              </a:rPr>
              <a:t>ボーナスタイム獲得</a:t>
            </a:r>
            <a:r>
              <a:rPr lang="ja-JP" altLang="en-US" sz="800" dirty="0" smtClean="0">
                <a:solidFill>
                  <a:prstClr val="black"/>
                </a:solidFill>
              </a:rPr>
              <a:t>戦略</a:t>
            </a:r>
            <a:r>
              <a:rPr lang="ja-JP" altLang="en-US" sz="800" dirty="0">
                <a:solidFill>
                  <a:prstClr val="black"/>
                </a:solidFill>
              </a:rPr>
              <a:t>と</a:t>
            </a:r>
            <a:r>
              <a:rPr lang="ja-JP" altLang="en-US" sz="800" dirty="0" smtClean="0">
                <a:solidFill>
                  <a:prstClr val="black"/>
                </a:solidFill>
              </a:rPr>
              <a:t>ルール上の</a:t>
            </a:r>
            <a:r>
              <a:rPr lang="ja-JP" altLang="en-US" sz="800" dirty="0">
                <a:solidFill>
                  <a:prstClr val="black"/>
                </a:solidFill>
              </a:rPr>
              <a:t>制約③</a:t>
            </a:r>
            <a:r>
              <a:rPr lang="ja-JP" altLang="en-US" sz="800" dirty="0" smtClean="0">
                <a:solidFill>
                  <a:prstClr val="black"/>
                </a:solidFill>
              </a:rPr>
              <a:t>より</a:t>
            </a:r>
            <a:r>
              <a:rPr lang="en-US" altLang="ja-JP" sz="800" dirty="0" smtClean="0">
                <a:solidFill>
                  <a:prstClr val="black"/>
                </a:solidFill>
              </a:rPr>
              <a:t>,</a:t>
            </a:r>
            <a:r>
              <a:rPr lang="ja-JP" altLang="en-US" sz="800" dirty="0" smtClean="0">
                <a:solidFill>
                  <a:prstClr val="black"/>
                </a:solidFill>
              </a:rPr>
              <a:t>ブロック</a:t>
            </a:r>
            <a:r>
              <a:rPr lang="ja-JP" altLang="en-US" sz="800" dirty="0">
                <a:solidFill>
                  <a:prstClr val="black"/>
                </a:solidFill>
              </a:rPr>
              <a:t>の運搬先の候補は最大</a:t>
            </a:r>
            <a:r>
              <a:rPr lang="en-US" altLang="ja-JP" sz="800" dirty="0">
                <a:solidFill>
                  <a:prstClr val="black"/>
                </a:solidFill>
              </a:rPr>
              <a:t>2</a:t>
            </a:r>
            <a:r>
              <a:rPr lang="ja-JP" altLang="en-US" sz="800" dirty="0">
                <a:solidFill>
                  <a:prstClr val="black"/>
                </a:solidFill>
              </a:rPr>
              <a:t>か所で</a:t>
            </a:r>
            <a:r>
              <a:rPr lang="ja-JP" altLang="en-US" sz="800" dirty="0" smtClean="0">
                <a:solidFill>
                  <a:prstClr val="black"/>
                </a:solidFill>
              </a:rPr>
              <a:t>あり</a:t>
            </a:r>
            <a:r>
              <a:rPr lang="en-US" altLang="ja-JP" sz="800" dirty="0" smtClean="0">
                <a:solidFill>
                  <a:prstClr val="black"/>
                </a:solidFill>
              </a:rPr>
              <a:t>,</a:t>
            </a:r>
            <a:r>
              <a:rPr lang="ja-JP" altLang="en-US" sz="800" dirty="0" smtClean="0">
                <a:solidFill>
                  <a:prstClr val="black"/>
                </a:solidFill>
              </a:rPr>
              <a:t>１つは</a:t>
            </a:r>
            <a:r>
              <a:rPr lang="en-US" altLang="ja-JP" sz="800" dirty="0" smtClean="0">
                <a:solidFill>
                  <a:prstClr val="black"/>
                </a:solidFill>
              </a:rPr>
              <a:t>1</a:t>
            </a:r>
            <a:r>
              <a:rPr lang="ja-JP" altLang="en-US" sz="800" dirty="0" smtClean="0">
                <a:solidFill>
                  <a:prstClr val="black"/>
                </a:solidFill>
              </a:rPr>
              <a:t>か所の場所があるため</a:t>
            </a:r>
            <a:r>
              <a:rPr lang="en-US" altLang="ja-JP" sz="800" dirty="0" smtClean="0">
                <a:solidFill>
                  <a:prstClr val="black"/>
                </a:solidFill>
              </a:rPr>
              <a:t>,8</a:t>
            </a:r>
            <a:r>
              <a:rPr lang="ja-JP" altLang="en-US" sz="800" dirty="0" smtClean="0">
                <a:solidFill>
                  <a:prstClr val="black"/>
                </a:solidFill>
              </a:rPr>
              <a:t>通りある</a:t>
            </a:r>
            <a:r>
              <a:rPr lang="en-US" altLang="ja-JP" sz="800" dirty="0" smtClean="0">
                <a:solidFill>
                  <a:prstClr val="black"/>
                </a:solidFill>
              </a:rPr>
              <a:t>.</a:t>
            </a:r>
          </a:p>
          <a:p>
            <a:r>
              <a:rPr lang="ja-JP" altLang="en-US" sz="800" dirty="0" smtClean="0">
                <a:solidFill>
                  <a:prstClr val="black"/>
                </a:solidFill>
              </a:rPr>
              <a:t>また</a:t>
            </a:r>
            <a:r>
              <a:rPr lang="en-US" altLang="ja-JP" sz="800" dirty="0" smtClean="0">
                <a:solidFill>
                  <a:prstClr val="black"/>
                </a:solidFill>
              </a:rPr>
              <a:t>,</a:t>
            </a:r>
            <a:r>
              <a:rPr lang="ja-JP" altLang="en-US" sz="800" dirty="0" smtClean="0">
                <a:solidFill>
                  <a:prstClr val="black"/>
                </a:solidFill>
              </a:rPr>
              <a:t> </a:t>
            </a:r>
            <a:r>
              <a:rPr lang="en-US" altLang="ja-JP" sz="800" dirty="0" smtClean="0"/>
              <a:t>4</a:t>
            </a:r>
            <a:r>
              <a:rPr lang="ja-JP" altLang="en-US" sz="800" dirty="0"/>
              <a:t>色</a:t>
            </a:r>
            <a:r>
              <a:rPr lang="ja-JP" altLang="en-US" sz="800" dirty="0" smtClean="0"/>
              <a:t>の</a:t>
            </a:r>
            <a:r>
              <a:rPr lang="ja-JP" altLang="en-US" sz="800" dirty="0"/>
              <a:t>カラーブロックの運搬</a:t>
            </a:r>
            <a:r>
              <a:rPr lang="ja-JP" altLang="en-US" sz="800" dirty="0" smtClean="0"/>
              <a:t>順序</a:t>
            </a:r>
            <a:r>
              <a:rPr lang="ja-JP" altLang="en-US" sz="800" dirty="0"/>
              <a:t>の</a:t>
            </a:r>
            <a:r>
              <a:rPr lang="ja-JP" altLang="en-US" sz="800" dirty="0" smtClean="0"/>
              <a:t>全パターンは</a:t>
            </a:r>
            <a:r>
              <a:rPr lang="en-US" altLang="ja-JP" sz="800" dirty="0" smtClean="0"/>
              <a:t>24</a:t>
            </a:r>
            <a:r>
              <a:rPr lang="ja-JP" altLang="en-US" sz="800" dirty="0" smtClean="0"/>
              <a:t>通りある</a:t>
            </a:r>
            <a:r>
              <a:rPr lang="en-US" altLang="ja-JP" sz="800" dirty="0" smtClean="0"/>
              <a:t>.</a:t>
            </a:r>
          </a:p>
          <a:p>
            <a:r>
              <a:rPr lang="ja-JP" altLang="en-US" sz="800" dirty="0" smtClean="0"/>
              <a:t>よって</a:t>
            </a:r>
            <a:r>
              <a:rPr lang="en-US" altLang="ja-JP" sz="800" dirty="0" smtClean="0"/>
              <a:t>,</a:t>
            </a:r>
            <a:r>
              <a:rPr lang="ja-JP" altLang="en-US" sz="800" dirty="0" smtClean="0"/>
              <a:t>運搬先</a:t>
            </a:r>
            <a:r>
              <a:rPr lang="ja-JP" altLang="en-US" sz="800" dirty="0" smtClean="0"/>
              <a:t>と運搬順序を合わせた全パターンは</a:t>
            </a:r>
            <a:r>
              <a:rPr lang="en-US" altLang="ja-JP" sz="800" dirty="0" smtClean="0"/>
              <a:t>19</a:t>
            </a:r>
            <a:r>
              <a:rPr lang="en-US" altLang="ja-JP" sz="800" dirty="0"/>
              <a:t>2</a:t>
            </a:r>
            <a:r>
              <a:rPr lang="ja-JP" altLang="en-US" sz="800" dirty="0" smtClean="0"/>
              <a:t>通りある</a:t>
            </a:r>
            <a:r>
              <a:rPr lang="en-US" altLang="ja-JP" sz="800" dirty="0" smtClean="0"/>
              <a:t>.</a:t>
            </a:r>
          </a:p>
          <a:p>
            <a:r>
              <a:rPr lang="ja-JP" altLang="en-US" sz="800" dirty="0" smtClean="0"/>
              <a:t>その</a:t>
            </a:r>
            <a:r>
              <a:rPr lang="en-US" altLang="ja-JP" sz="800" dirty="0" smtClean="0"/>
              <a:t>19</a:t>
            </a:r>
            <a:r>
              <a:rPr lang="en-US" altLang="ja-JP" sz="800" dirty="0"/>
              <a:t>2</a:t>
            </a:r>
            <a:r>
              <a:rPr lang="ja-JP" altLang="en-US" sz="800" dirty="0" smtClean="0"/>
              <a:t>通り</a:t>
            </a:r>
            <a:r>
              <a:rPr lang="ja-JP" altLang="en-US" sz="800" dirty="0"/>
              <a:t>を</a:t>
            </a:r>
            <a:r>
              <a:rPr lang="ja-JP" altLang="en-US" sz="800" dirty="0" smtClean="0"/>
              <a:t>初期位置か</a:t>
            </a:r>
            <a:r>
              <a:rPr lang="ja-JP" altLang="en-US" sz="800" dirty="0"/>
              <a:t>ら</a:t>
            </a:r>
            <a:r>
              <a:rPr lang="ja-JP" altLang="en-US" sz="800" dirty="0" smtClean="0"/>
              <a:t>運搬先の走行体の移動距離が</a:t>
            </a:r>
            <a:r>
              <a:rPr lang="ja-JP" altLang="en-US" sz="800" dirty="0"/>
              <a:t>最適</a:t>
            </a:r>
            <a:r>
              <a:rPr lang="ja-JP" altLang="en-US" sz="800" dirty="0" smtClean="0"/>
              <a:t>となる運搬先と運搬順序を採用する</a:t>
            </a:r>
            <a:r>
              <a:rPr lang="en-US" altLang="ja-JP" sz="800" dirty="0" smtClean="0"/>
              <a:t>.</a:t>
            </a:r>
          </a:p>
          <a:p>
            <a:r>
              <a:rPr lang="ja-JP" altLang="en-US" sz="800" dirty="0" smtClean="0"/>
              <a:t>走行</a:t>
            </a:r>
            <a:r>
              <a:rPr lang="ja-JP" altLang="en-US" sz="800" dirty="0"/>
              <a:t>経路にはいくつものパターンが考えられる</a:t>
            </a:r>
            <a:r>
              <a:rPr lang="ja-JP" altLang="en-US" sz="800" dirty="0" smtClean="0"/>
              <a:t>ため</a:t>
            </a:r>
            <a:r>
              <a:rPr lang="en-US" altLang="ja-JP" sz="800" dirty="0" smtClean="0"/>
              <a:t>,</a:t>
            </a:r>
            <a:r>
              <a:rPr lang="ja-JP" altLang="en-US" sz="800" dirty="0" smtClean="0">
                <a:solidFill>
                  <a:prstClr val="black"/>
                </a:solidFill>
              </a:rPr>
              <a:t>走行</a:t>
            </a:r>
            <a:r>
              <a:rPr lang="ja-JP" altLang="en-US" sz="800" dirty="0">
                <a:solidFill>
                  <a:prstClr val="black"/>
                </a:solidFill>
              </a:rPr>
              <a:t>経路に「コスト」という独自のパラメータにて評価</a:t>
            </a:r>
            <a:r>
              <a:rPr lang="ja-JP" altLang="en-US" sz="800" dirty="0" smtClean="0">
                <a:solidFill>
                  <a:prstClr val="black"/>
                </a:solidFill>
              </a:rPr>
              <a:t>し</a:t>
            </a:r>
            <a:r>
              <a:rPr lang="en-US" altLang="ja-JP" sz="800" dirty="0" smtClean="0">
                <a:solidFill>
                  <a:prstClr val="black"/>
                </a:solidFill>
              </a:rPr>
              <a:t>,</a:t>
            </a:r>
            <a:r>
              <a:rPr lang="ja-JP" altLang="en-US" sz="800" dirty="0" smtClean="0">
                <a:solidFill>
                  <a:prstClr val="black"/>
                </a:solidFill>
              </a:rPr>
              <a:t>最適</a:t>
            </a:r>
            <a:r>
              <a:rPr lang="ja-JP" altLang="en-US" sz="800" dirty="0">
                <a:solidFill>
                  <a:prstClr val="black"/>
                </a:solidFill>
              </a:rPr>
              <a:t>な経路を算出</a:t>
            </a:r>
            <a:r>
              <a:rPr lang="ja-JP" altLang="en-US" sz="800" dirty="0" smtClean="0">
                <a:solidFill>
                  <a:prstClr val="black"/>
                </a:solidFill>
              </a:rPr>
              <a:t>する</a:t>
            </a:r>
            <a:r>
              <a:rPr lang="en-US" altLang="ja-JP" sz="800" dirty="0" smtClean="0">
                <a:solidFill>
                  <a:prstClr val="black"/>
                </a:solidFill>
              </a:rPr>
              <a:t>.</a:t>
            </a:r>
            <a:r>
              <a:rPr lang="ja-JP" altLang="en-US" sz="800" dirty="0" smtClean="0">
                <a:solidFill>
                  <a:prstClr val="black"/>
                </a:solidFill>
              </a:rPr>
              <a:t>経路</a:t>
            </a:r>
            <a:r>
              <a:rPr lang="ja-JP" altLang="en-US" sz="800" dirty="0">
                <a:solidFill>
                  <a:prstClr val="black"/>
                </a:solidFill>
              </a:rPr>
              <a:t>探索にはダイクストラ法を</a:t>
            </a:r>
            <a:r>
              <a:rPr lang="ja-JP" altLang="en-US" sz="800" dirty="0" smtClean="0">
                <a:solidFill>
                  <a:prstClr val="black"/>
                </a:solidFill>
              </a:rPr>
              <a:t>用い</a:t>
            </a:r>
            <a:r>
              <a:rPr lang="en-US" altLang="ja-JP" sz="800" dirty="0" smtClean="0">
                <a:solidFill>
                  <a:prstClr val="black"/>
                </a:solidFill>
              </a:rPr>
              <a:t>,【</a:t>
            </a:r>
            <a:r>
              <a:rPr lang="ja-JP" altLang="en-US" sz="800" dirty="0">
                <a:solidFill>
                  <a:prstClr val="black"/>
                </a:solidFill>
              </a:rPr>
              <a:t>コストの算出詳細</a:t>
            </a:r>
            <a:r>
              <a:rPr lang="en-US" altLang="ja-JP" sz="800" dirty="0">
                <a:solidFill>
                  <a:prstClr val="black"/>
                </a:solidFill>
              </a:rPr>
              <a:t>】</a:t>
            </a:r>
            <a:r>
              <a:rPr lang="ja-JP" altLang="en-US" sz="800" dirty="0">
                <a:solidFill>
                  <a:prstClr val="black"/>
                </a:solidFill>
              </a:rPr>
              <a:t>に示すコストを付加</a:t>
            </a:r>
            <a:r>
              <a:rPr lang="ja-JP" altLang="en-US" sz="800" dirty="0" smtClean="0">
                <a:solidFill>
                  <a:prstClr val="black"/>
                </a:solidFill>
              </a:rPr>
              <a:t>し</a:t>
            </a:r>
            <a:r>
              <a:rPr lang="en-US" altLang="ja-JP" sz="800" dirty="0" smtClean="0">
                <a:solidFill>
                  <a:prstClr val="black"/>
                </a:solidFill>
              </a:rPr>
              <a:t>,</a:t>
            </a:r>
            <a:r>
              <a:rPr lang="ja-JP" altLang="en-US" sz="800" dirty="0" smtClean="0">
                <a:solidFill>
                  <a:prstClr val="black"/>
                </a:solidFill>
              </a:rPr>
              <a:t>最適な運搬先と運搬</a:t>
            </a:r>
            <a:r>
              <a:rPr lang="ja-JP" altLang="en-US" sz="800" dirty="0">
                <a:solidFill>
                  <a:prstClr val="black"/>
                </a:solidFill>
              </a:rPr>
              <a:t>順序</a:t>
            </a:r>
            <a:r>
              <a:rPr lang="ja-JP" altLang="en-US" sz="800" dirty="0" smtClean="0">
                <a:solidFill>
                  <a:prstClr val="black"/>
                </a:solidFill>
              </a:rPr>
              <a:t>を</a:t>
            </a:r>
            <a:r>
              <a:rPr lang="ja-JP" altLang="en-US" sz="800" dirty="0">
                <a:solidFill>
                  <a:prstClr val="black"/>
                </a:solidFill>
              </a:rPr>
              <a:t>算出</a:t>
            </a:r>
            <a:r>
              <a:rPr lang="ja-JP" altLang="en-US" sz="800" dirty="0" smtClean="0">
                <a:solidFill>
                  <a:prstClr val="black"/>
                </a:solidFill>
              </a:rPr>
              <a:t>する</a:t>
            </a:r>
            <a:r>
              <a:rPr lang="en-US" altLang="ja-JP" sz="800" dirty="0" smtClean="0">
                <a:solidFill>
                  <a:prstClr val="black"/>
                </a:solidFill>
              </a:rPr>
              <a:t>.(</a:t>
            </a:r>
            <a:r>
              <a:rPr lang="ja-JP" altLang="en-US" sz="800" dirty="0" smtClean="0">
                <a:solidFill>
                  <a:prstClr val="black"/>
                </a:solidFill>
              </a:rPr>
              <a:t>①②使用</a:t>
            </a:r>
            <a:r>
              <a:rPr lang="en-US" altLang="ja-JP" sz="800" dirty="0" smtClean="0">
                <a:solidFill>
                  <a:prstClr val="black"/>
                </a:solidFill>
              </a:rPr>
              <a:t>)</a:t>
            </a:r>
          </a:p>
          <a:p>
            <a:r>
              <a:rPr lang="ja-JP" altLang="en-US" sz="800" dirty="0" smtClean="0">
                <a:solidFill>
                  <a:prstClr val="black"/>
                </a:solidFill>
              </a:rPr>
              <a:t>図</a:t>
            </a:r>
            <a:r>
              <a:rPr lang="en-US" altLang="ja-JP" sz="800" dirty="0" smtClean="0">
                <a:solidFill>
                  <a:prstClr val="black"/>
                </a:solidFill>
              </a:rPr>
              <a:t>2-7</a:t>
            </a:r>
            <a:r>
              <a:rPr lang="ja-JP" altLang="en-US" sz="800" dirty="0" smtClean="0">
                <a:solidFill>
                  <a:prstClr val="black"/>
                </a:solidFill>
              </a:rPr>
              <a:t>に例の流れを示す</a:t>
            </a:r>
            <a:r>
              <a:rPr lang="en-US" altLang="ja-JP" sz="800" dirty="0" smtClean="0">
                <a:solidFill>
                  <a:prstClr val="black"/>
                </a:solidFill>
              </a:rPr>
              <a:t>.</a:t>
            </a:r>
          </a:p>
        </p:txBody>
      </p:sp>
      <p:sp>
        <p:nvSpPr>
          <p:cNvPr id="180" name="正方形/長方形 179"/>
          <p:cNvSpPr/>
          <p:nvPr/>
        </p:nvSpPr>
        <p:spPr>
          <a:xfrm>
            <a:off x="5077144" y="8622751"/>
            <a:ext cx="4269423" cy="992579"/>
          </a:xfrm>
          <a:prstGeom prst="rect">
            <a:avLst/>
          </a:prstGeom>
        </p:spPr>
        <p:txBody>
          <a:bodyPr wrap="square">
            <a:spAutoFit/>
          </a:bodyPr>
          <a:lstStyle/>
          <a:p>
            <a:pPr lvl="0"/>
            <a:r>
              <a:rPr lang="ja-JP" altLang="en-US" sz="1050" b="1" dirty="0" smtClean="0">
                <a:solidFill>
                  <a:prstClr val="black"/>
                </a:solidFill>
              </a:rPr>
              <a:t>♦経路情報の算出</a:t>
            </a:r>
            <a:endParaRPr lang="en-US" altLang="ja-JP" sz="1050" b="1" dirty="0" smtClean="0">
              <a:solidFill>
                <a:prstClr val="black"/>
              </a:solidFill>
            </a:endParaRPr>
          </a:p>
          <a:p>
            <a:pPr lvl="0"/>
            <a:r>
              <a:rPr lang="ja-JP" altLang="en-US" sz="800" dirty="0">
                <a:solidFill>
                  <a:prstClr val="black"/>
                </a:solidFill>
              </a:rPr>
              <a:t>以下</a:t>
            </a:r>
            <a:r>
              <a:rPr lang="ja-JP" altLang="en-US" sz="800" dirty="0" smtClean="0">
                <a:solidFill>
                  <a:prstClr val="black"/>
                </a:solidFill>
              </a:rPr>
              <a:t>の情報を</a:t>
            </a:r>
            <a:r>
              <a:rPr lang="en-US" altLang="ja-JP" sz="800" dirty="0" err="1" smtClean="0">
                <a:solidFill>
                  <a:prstClr val="black"/>
                </a:solidFill>
              </a:rPr>
              <a:t>HackEV</a:t>
            </a:r>
            <a:r>
              <a:rPr lang="ja-JP" altLang="en-US" sz="800" dirty="0" err="1" smtClean="0">
                <a:solidFill>
                  <a:prstClr val="black"/>
                </a:solidFill>
              </a:rPr>
              <a:t>にて</a:t>
            </a:r>
            <a:r>
              <a:rPr lang="ja-JP" altLang="en-US" sz="800" dirty="0" smtClean="0">
                <a:solidFill>
                  <a:prstClr val="black"/>
                </a:solidFill>
              </a:rPr>
              <a:t>実施する</a:t>
            </a:r>
            <a:r>
              <a:rPr lang="en-US" altLang="ja-JP" sz="800" dirty="0" smtClean="0">
                <a:solidFill>
                  <a:prstClr val="black"/>
                </a:solidFill>
              </a:rPr>
              <a:t>.</a:t>
            </a:r>
          </a:p>
          <a:p>
            <a:pPr lvl="0"/>
            <a:r>
              <a:rPr lang="ja-JP" altLang="en-US" sz="800" dirty="0" smtClean="0">
                <a:solidFill>
                  <a:prstClr val="black"/>
                </a:solidFill>
              </a:rPr>
              <a:t>経路情報とは走行体が</a:t>
            </a:r>
            <a:r>
              <a:rPr lang="en-US" altLang="ja-JP" sz="800" dirty="0" smtClean="0">
                <a:solidFill>
                  <a:prstClr val="black"/>
                </a:solidFill>
              </a:rPr>
              <a:t>PC</a:t>
            </a:r>
            <a:r>
              <a:rPr lang="ja-JP" altLang="en-US" sz="800" dirty="0" smtClean="0">
                <a:solidFill>
                  <a:prstClr val="black"/>
                </a:solidFill>
              </a:rPr>
              <a:t>より得たブロック情報より</a:t>
            </a:r>
            <a:r>
              <a:rPr lang="en-US" altLang="ja-JP" sz="800" dirty="0" smtClean="0">
                <a:solidFill>
                  <a:prstClr val="black"/>
                </a:solidFill>
              </a:rPr>
              <a:t>,</a:t>
            </a:r>
            <a:r>
              <a:rPr lang="ja-JP" altLang="en-US" sz="800" dirty="0" smtClean="0">
                <a:solidFill>
                  <a:prstClr val="black"/>
                </a:solidFill>
              </a:rPr>
              <a:t>ブロック初期位置からブロック運搬先へ移動する際にどのラインを通るかをあらわす情報であり</a:t>
            </a:r>
            <a:r>
              <a:rPr lang="en-US" altLang="ja-JP" sz="800" dirty="0" smtClean="0">
                <a:solidFill>
                  <a:prstClr val="black"/>
                </a:solidFill>
              </a:rPr>
              <a:t>,</a:t>
            </a:r>
            <a:r>
              <a:rPr lang="ja-JP" altLang="en-US" sz="800" dirty="0" smtClean="0">
                <a:solidFill>
                  <a:prstClr val="black"/>
                </a:solidFill>
              </a:rPr>
              <a:t>この情報をもとに走行体は移動する</a:t>
            </a:r>
            <a:r>
              <a:rPr lang="en-US" altLang="ja-JP" sz="800" dirty="0" smtClean="0">
                <a:solidFill>
                  <a:prstClr val="black"/>
                </a:solidFill>
              </a:rPr>
              <a:t>.</a:t>
            </a:r>
          </a:p>
          <a:p>
            <a:pPr lvl="0"/>
            <a:r>
              <a:rPr lang="ja-JP" altLang="en-US" sz="800" dirty="0" smtClean="0"/>
              <a:t>走行</a:t>
            </a:r>
            <a:r>
              <a:rPr lang="ja-JP" altLang="en-US" sz="800" dirty="0"/>
              <a:t>経路にはいくつものパターンが考えられる</a:t>
            </a:r>
            <a:r>
              <a:rPr lang="ja-JP" altLang="en-US" sz="800" dirty="0" smtClean="0"/>
              <a:t>ため</a:t>
            </a:r>
            <a:r>
              <a:rPr lang="en-US" altLang="ja-JP" sz="800" dirty="0" smtClean="0"/>
              <a:t>,</a:t>
            </a:r>
            <a:r>
              <a:rPr lang="ja-JP" altLang="en-US" sz="800" dirty="0" smtClean="0">
                <a:solidFill>
                  <a:prstClr val="black"/>
                </a:solidFill>
              </a:rPr>
              <a:t>走行</a:t>
            </a:r>
            <a:r>
              <a:rPr lang="ja-JP" altLang="en-US" sz="800" dirty="0">
                <a:solidFill>
                  <a:prstClr val="black"/>
                </a:solidFill>
              </a:rPr>
              <a:t>経路</a:t>
            </a:r>
            <a:r>
              <a:rPr lang="ja-JP" altLang="en-US" sz="800" dirty="0" smtClean="0">
                <a:solidFill>
                  <a:prstClr val="black"/>
                </a:solidFill>
              </a:rPr>
              <a:t>に「コスト」という独自のパラメータにて評価し</a:t>
            </a:r>
            <a:r>
              <a:rPr lang="en-US" altLang="ja-JP" sz="800" dirty="0" smtClean="0">
                <a:solidFill>
                  <a:prstClr val="black"/>
                </a:solidFill>
              </a:rPr>
              <a:t>,</a:t>
            </a:r>
            <a:r>
              <a:rPr lang="ja-JP" altLang="en-US" sz="800" dirty="0" smtClean="0">
                <a:solidFill>
                  <a:prstClr val="black"/>
                </a:solidFill>
              </a:rPr>
              <a:t>最適な経路を算出する</a:t>
            </a:r>
            <a:r>
              <a:rPr lang="en-US" altLang="ja-JP" sz="800" dirty="0" smtClean="0">
                <a:solidFill>
                  <a:prstClr val="black"/>
                </a:solidFill>
              </a:rPr>
              <a:t>.</a:t>
            </a:r>
            <a:r>
              <a:rPr lang="ja-JP" altLang="en-US" sz="800" dirty="0" smtClean="0">
                <a:solidFill>
                  <a:prstClr val="black"/>
                </a:solidFill>
              </a:rPr>
              <a:t>経路</a:t>
            </a:r>
            <a:r>
              <a:rPr lang="ja-JP" altLang="en-US" sz="800" dirty="0">
                <a:solidFill>
                  <a:prstClr val="black"/>
                </a:solidFill>
              </a:rPr>
              <a:t>探索に</a:t>
            </a:r>
            <a:r>
              <a:rPr lang="ja-JP" altLang="en-US" sz="800" dirty="0" smtClean="0">
                <a:solidFill>
                  <a:prstClr val="black"/>
                </a:solidFill>
              </a:rPr>
              <a:t>はダイクストラ法</a:t>
            </a:r>
            <a:r>
              <a:rPr lang="ja-JP" altLang="en-US" sz="800" dirty="0">
                <a:solidFill>
                  <a:prstClr val="black"/>
                </a:solidFill>
              </a:rPr>
              <a:t>を</a:t>
            </a:r>
            <a:r>
              <a:rPr lang="ja-JP" altLang="en-US" sz="800" dirty="0" smtClean="0">
                <a:solidFill>
                  <a:prstClr val="black"/>
                </a:solidFill>
              </a:rPr>
              <a:t>用い</a:t>
            </a:r>
            <a:r>
              <a:rPr lang="en-US" altLang="ja-JP" sz="800" dirty="0" smtClean="0">
                <a:solidFill>
                  <a:prstClr val="black"/>
                </a:solidFill>
              </a:rPr>
              <a:t>,【</a:t>
            </a:r>
            <a:r>
              <a:rPr lang="ja-JP" altLang="en-US" sz="800" dirty="0" smtClean="0">
                <a:solidFill>
                  <a:prstClr val="black"/>
                </a:solidFill>
              </a:rPr>
              <a:t>コストの算出詳細</a:t>
            </a:r>
            <a:r>
              <a:rPr lang="en-US" altLang="ja-JP" sz="800" dirty="0" smtClean="0">
                <a:solidFill>
                  <a:prstClr val="black"/>
                </a:solidFill>
              </a:rPr>
              <a:t>】</a:t>
            </a:r>
            <a:r>
              <a:rPr lang="ja-JP" altLang="en-US" sz="800" dirty="0" smtClean="0">
                <a:solidFill>
                  <a:prstClr val="black"/>
                </a:solidFill>
              </a:rPr>
              <a:t>に示すコストを付加し</a:t>
            </a:r>
            <a:r>
              <a:rPr lang="en-US" altLang="ja-JP" sz="800" dirty="0" smtClean="0">
                <a:solidFill>
                  <a:prstClr val="black"/>
                </a:solidFill>
              </a:rPr>
              <a:t>,</a:t>
            </a:r>
            <a:r>
              <a:rPr lang="ja-JP" altLang="en-US" sz="800" dirty="0" smtClean="0">
                <a:solidFill>
                  <a:prstClr val="black"/>
                </a:solidFill>
              </a:rPr>
              <a:t>最適な経路情報を算出する</a:t>
            </a:r>
            <a:r>
              <a:rPr lang="en-US" altLang="ja-JP" sz="800" dirty="0" smtClean="0">
                <a:solidFill>
                  <a:prstClr val="black"/>
                </a:solidFill>
              </a:rPr>
              <a:t>.(</a:t>
            </a:r>
            <a:r>
              <a:rPr lang="ja-JP" altLang="en-US" sz="800" dirty="0" smtClean="0">
                <a:solidFill>
                  <a:prstClr val="black"/>
                </a:solidFill>
              </a:rPr>
              <a:t>①使用</a:t>
            </a:r>
            <a:r>
              <a:rPr lang="en-US" altLang="ja-JP" sz="800" dirty="0" smtClean="0">
                <a:solidFill>
                  <a:prstClr val="black"/>
                </a:solidFill>
              </a:rPr>
              <a:t>)</a:t>
            </a:r>
          </a:p>
        </p:txBody>
      </p:sp>
      <p:sp>
        <p:nvSpPr>
          <p:cNvPr id="181" name="正方形/長方形 180"/>
          <p:cNvSpPr/>
          <p:nvPr/>
        </p:nvSpPr>
        <p:spPr>
          <a:xfrm>
            <a:off x="9562074" y="6382657"/>
            <a:ext cx="3272585" cy="1223412"/>
          </a:xfrm>
          <a:prstGeom prst="rect">
            <a:avLst/>
          </a:prstGeom>
        </p:spPr>
        <p:txBody>
          <a:bodyPr wrap="square">
            <a:spAutoFit/>
          </a:bodyPr>
          <a:lstStyle/>
          <a:p>
            <a:pPr lvl="0"/>
            <a:r>
              <a:rPr lang="en-US" altLang="ja-JP" sz="1050" b="1" dirty="0">
                <a:solidFill>
                  <a:prstClr val="black"/>
                </a:solidFill>
              </a:rPr>
              <a:t>【</a:t>
            </a:r>
            <a:r>
              <a:rPr lang="ja-JP" altLang="en-US" sz="1050" b="1" dirty="0">
                <a:solidFill>
                  <a:prstClr val="black"/>
                </a:solidFill>
              </a:rPr>
              <a:t>コストの算出詳細</a:t>
            </a:r>
            <a:r>
              <a:rPr lang="en-US" altLang="ja-JP" sz="1050" b="1" dirty="0">
                <a:solidFill>
                  <a:prstClr val="black"/>
                </a:solidFill>
              </a:rPr>
              <a:t>】</a:t>
            </a:r>
          </a:p>
          <a:p>
            <a:pPr lvl="0"/>
            <a:r>
              <a:rPr lang="ja-JP" altLang="en-US" sz="700" b="1" dirty="0">
                <a:solidFill>
                  <a:prstClr val="black"/>
                </a:solidFill>
              </a:rPr>
              <a:t>①経路にブロックが設置されている箇所はコスト高</a:t>
            </a:r>
            <a:endParaRPr lang="en-US" altLang="ja-JP" sz="700" b="1" dirty="0">
              <a:solidFill>
                <a:prstClr val="black"/>
              </a:solidFill>
            </a:endParaRPr>
          </a:p>
          <a:p>
            <a:pPr lvl="0"/>
            <a:r>
              <a:rPr lang="ja-JP" altLang="en-US" sz="700" dirty="0">
                <a:solidFill>
                  <a:prstClr val="black"/>
                </a:solidFill>
              </a:rPr>
              <a:t>　走行体を動作</a:t>
            </a:r>
            <a:r>
              <a:rPr lang="ja-JP" altLang="en-US" sz="700" dirty="0" smtClean="0">
                <a:solidFill>
                  <a:prstClr val="black"/>
                </a:solidFill>
              </a:rPr>
              <a:t>させ</a:t>
            </a:r>
            <a:r>
              <a:rPr lang="en-US" altLang="ja-JP" sz="700" dirty="0" smtClean="0">
                <a:solidFill>
                  <a:prstClr val="black"/>
                </a:solidFill>
              </a:rPr>
              <a:t>,</a:t>
            </a:r>
            <a:r>
              <a:rPr lang="ja-JP" altLang="en-US" sz="700" dirty="0" smtClean="0">
                <a:solidFill>
                  <a:prstClr val="black"/>
                </a:solidFill>
              </a:rPr>
              <a:t>実験</a:t>
            </a:r>
            <a:r>
              <a:rPr lang="ja-JP" altLang="en-US" sz="700" dirty="0">
                <a:solidFill>
                  <a:prstClr val="black"/>
                </a:solidFill>
              </a:rPr>
              <a:t>した</a:t>
            </a:r>
            <a:r>
              <a:rPr lang="ja-JP" altLang="en-US" sz="700" dirty="0" smtClean="0">
                <a:solidFill>
                  <a:prstClr val="black"/>
                </a:solidFill>
              </a:rPr>
              <a:t>結果</a:t>
            </a:r>
            <a:r>
              <a:rPr lang="en-US" altLang="ja-JP" sz="700" dirty="0" smtClean="0">
                <a:solidFill>
                  <a:prstClr val="black"/>
                </a:solidFill>
              </a:rPr>
              <a:t>,</a:t>
            </a:r>
            <a:r>
              <a:rPr lang="ja-JP" altLang="en-US" sz="700" dirty="0" smtClean="0">
                <a:solidFill>
                  <a:prstClr val="black"/>
                </a:solidFill>
              </a:rPr>
              <a:t>ブロック</a:t>
            </a:r>
            <a:r>
              <a:rPr lang="ja-JP" altLang="en-US" sz="700" dirty="0">
                <a:solidFill>
                  <a:prstClr val="black"/>
                </a:solidFill>
              </a:rPr>
              <a:t>回避</a:t>
            </a:r>
            <a:r>
              <a:rPr lang="en-US" altLang="ja-JP" sz="700" dirty="0">
                <a:solidFill>
                  <a:prstClr val="black"/>
                </a:solidFill>
              </a:rPr>
              <a:t>(</a:t>
            </a:r>
            <a:r>
              <a:rPr lang="ja-JP" altLang="en-US" sz="700" dirty="0">
                <a:solidFill>
                  <a:prstClr val="black"/>
                </a:solidFill>
              </a:rPr>
              <a:t>「</a:t>
            </a:r>
            <a:r>
              <a:rPr lang="en-US" altLang="ja-JP" sz="700" dirty="0">
                <a:solidFill>
                  <a:prstClr val="black"/>
                </a:solidFill>
              </a:rPr>
              <a:t>2.2</a:t>
            </a:r>
            <a:r>
              <a:rPr lang="ja-JP" altLang="en-US" sz="700" dirty="0">
                <a:solidFill>
                  <a:prstClr val="black"/>
                </a:solidFill>
              </a:rPr>
              <a:t>走行体動作定義参照」</a:t>
            </a:r>
            <a:r>
              <a:rPr lang="en-US" altLang="ja-JP" sz="700" dirty="0">
                <a:solidFill>
                  <a:prstClr val="black"/>
                </a:solidFill>
              </a:rPr>
              <a:t>)</a:t>
            </a:r>
            <a:r>
              <a:rPr lang="ja-JP" altLang="en-US" sz="700" dirty="0" err="1" smtClean="0">
                <a:solidFill>
                  <a:prstClr val="black"/>
                </a:solidFill>
              </a:rPr>
              <a:t>には</a:t>
            </a:r>
            <a:r>
              <a:rPr lang="ja-JP" altLang="en-US" sz="700" dirty="0" smtClean="0">
                <a:solidFill>
                  <a:prstClr val="black"/>
                </a:solidFill>
              </a:rPr>
              <a:t>多く</a:t>
            </a:r>
            <a:r>
              <a:rPr lang="ja-JP" altLang="en-US" sz="700" dirty="0">
                <a:solidFill>
                  <a:prstClr val="black"/>
                </a:solidFill>
              </a:rPr>
              <a:t>の時間を</a:t>
            </a:r>
            <a:r>
              <a:rPr lang="ja-JP" altLang="en-US" sz="700" dirty="0" smtClean="0">
                <a:solidFill>
                  <a:prstClr val="black"/>
                </a:solidFill>
              </a:rPr>
              <a:t>要した</a:t>
            </a:r>
            <a:r>
              <a:rPr lang="en-US" altLang="ja-JP" sz="700" dirty="0" smtClean="0">
                <a:solidFill>
                  <a:prstClr val="black"/>
                </a:solidFill>
              </a:rPr>
              <a:t>.</a:t>
            </a:r>
            <a:r>
              <a:rPr lang="ja-JP" altLang="en-US" sz="700" dirty="0" smtClean="0">
                <a:solidFill>
                  <a:prstClr val="black"/>
                </a:solidFill>
              </a:rPr>
              <a:t>よって</a:t>
            </a:r>
            <a:r>
              <a:rPr lang="en-US" altLang="ja-JP" sz="700" dirty="0" smtClean="0">
                <a:solidFill>
                  <a:prstClr val="black"/>
                </a:solidFill>
              </a:rPr>
              <a:t>,</a:t>
            </a:r>
            <a:r>
              <a:rPr lang="ja-JP" altLang="en-US" sz="700" dirty="0" smtClean="0">
                <a:solidFill>
                  <a:prstClr val="black"/>
                </a:solidFill>
              </a:rPr>
              <a:t>走行体</a:t>
            </a:r>
            <a:r>
              <a:rPr lang="ja-JP" altLang="en-US" sz="700" dirty="0">
                <a:solidFill>
                  <a:prstClr val="black"/>
                </a:solidFill>
              </a:rPr>
              <a:t>の移動経路にブロックが設置されている</a:t>
            </a:r>
            <a:r>
              <a:rPr lang="ja-JP" altLang="en-US" sz="700" dirty="0" smtClean="0">
                <a:solidFill>
                  <a:prstClr val="black"/>
                </a:solidFill>
              </a:rPr>
              <a:t>場合は</a:t>
            </a:r>
            <a:r>
              <a:rPr lang="ja-JP" altLang="en-US" sz="700" dirty="0">
                <a:solidFill>
                  <a:prstClr val="black"/>
                </a:solidFill>
              </a:rPr>
              <a:t>コスト高と</a:t>
            </a:r>
            <a:r>
              <a:rPr lang="ja-JP" altLang="en-US" sz="700" dirty="0" smtClean="0">
                <a:solidFill>
                  <a:prstClr val="black"/>
                </a:solidFill>
              </a:rPr>
              <a:t>する</a:t>
            </a:r>
            <a:r>
              <a:rPr lang="en-US" altLang="ja-JP" sz="700" dirty="0" smtClean="0">
                <a:solidFill>
                  <a:prstClr val="black"/>
                </a:solidFill>
              </a:rPr>
              <a:t>.</a:t>
            </a:r>
            <a:endParaRPr lang="en-US" altLang="ja-JP" sz="700" dirty="0">
              <a:solidFill>
                <a:prstClr val="black"/>
              </a:solidFill>
            </a:endParaRPr>
          </a:p>
          <a:p>
            <a:pPr lvl="0"/>
            <a:r>
              <a:rPr lang="ja-JP" altLang="en-US" sz="700" dirty="0">
                <a:solidFill>
                  <a:prstClr val="black"/>
                </a:solidFill>
              </a:rPr>
              <a:t>　例：走行体</a:t>
            </a:r>
            <a:r>
              <a:rPr lang="ja-JP" altLang="en-US" sz="700" dirty="0" smtClean="0">
                <a:solidFill>
                  <a:prstClr val="black"/>
                </a:solidFill>
              </a:rPr>
              <a:t>が</a:t>
            </a:r>
            <a:r>
              <a:rPr lang="en-US" altLang="ja-JP" sz="700" dirty="0" smtClean="0">
                <a:solidFill>
                  <a:prstClr val="black"/>
                </a:solidFill>
              </a:rPr>
              <a:t>,</a:t>
            </a:r>
            <a:r>
              <a:rPr lang="ja-JP" altLang="en-US" sz="700" dirty="0" smtClean="0">
                <a:solidFill>
                  <a:prstClr val="black"/>
                </a:solidFill>
              </a:rPr>
              <a:t>図</a:t>
            </a:r>
            <a:r>
              <a:rPr lang="en-US" altLang="ja-JP" sz="700" dirty="0" smtClean="0">
                <a:solidFill>
                  <a:prstClr val="black"/>
                </a:solidFill>
              </a:rPr>
              <a:t>2-5</a:t>
            </a:r>
            <a:r>
              <a:rPr lang="ja-JP" altLang="en-US" sz="700" dirty="0" smtClean="0">
                <a:solidFill>
                  <a:prstClr val="black"/>
                </a:solidFill>
              </a:rPr>
              <a:t>の</a:t>
            </a:r>
            <a:r>
              <a:rPr lang="ja-JP" altLang="en-US" sz="700" dirty="0">
                <a:solidFill>
                  <a:prstClr val="black"/>
                </a:solidFill>
              </a:rPr>
              <a:t>移動先</a:t>
            </a:r>
            <a:r>
              <a:rPr lang="en-US" altLang="ja-JP" sz="700" dirty="0">
                <a:solidFill>
                  <a:prstClr val="black"/>
                </a:solidFill>
              </a:rPr>
              <a:t>(</a:t>
            </a:r>
            <a:r>
              <a:rPr lang="ja-JP" altLang="en-US" sz="700" dirty="0">
                <a:solidFill>
                  <a:prstClr val="black"/>
                </a:solidFill>
              </a:rPr>
              <a:t>緑の丸</a:t>
            </a:r>
            <a:r>
              <a:rPr lang="en-US" altLang="ja-JP" sz="700" dirty="0">
                <a:solidFill>
                  <a:prstClr val="black"/>
                </a:solidFill>
              </a:rPr>
              <a:t>)</a:t>
            </a:r>
            <a:r>
              <a:rPr lang="ja-JP" altLang="en-US" sz="700" dirty="0">
                <a:solidFill>
                  <a:prstClr val="black"/>
                </a:solidFill>
              </a:rPr>
              <a:t>に移動する</a:t>
            </a:r>
            <a:r>
              <a:rPr lang="ja-JP" altLang="en-US" sz="700" dirty="0" smtClean="0">
                <a:solidFill>
                  <a:prstClr val="black"/>
                </a:solidFill>
              </a:rPr>
              <a:t>場合</a:t>
            </a:r>
            <a:r>
              <a:rPr lang="en-US" altLang="ja-JP" sz="700" dirty="0" smtClean="0">
                <a:solidFill>
                  <a:prstClr val="black"/>
                </a:solidFill>
              </a:rPr>
              <a:t>,</a:t>
            </a:r>
            <a:r>
              <a:rPr lang="ja-JP" altLang="en-US" sz="700" dirty="0" smtClean="0">
                <a:solidFill>
                  <a:prstClr val="black"/>
                </a:solidFill>
              </a:rPr>
              <a:t>ブロック</a:t>
            </a:r>
            <a:r>
              <a:rPr lang="ja-JP" altLang="en-US" sz="700" dirty="0">
                <a:solidFill>
                  <a:prstClr val="black"/>
                </a:solidFill>
              </a:rPr>
              <a:t>有がコスト</a:t>
            </a:r>
            <a:r>
              <a:rPr lang="ja-JP" altLang="en-US" sz="700" dirty="0" smtClean="0">
                <a:solidFill>
                  <a:prstClr val="black"/>
                </a:solidFill>
              </a:rPr>
              <a:t>大</a:t>
            </a:r>
            <a:r>
              <a:rPr lang="en-US" altLang="ja-JP" sz="700" dirty="0" smtClean="0">
                <a:solidFill>
                  <a:prstClr val="black"/>
                </a:solidFill>
              </a:rPr>
              <a:t>.</a:t>
            </a:r>
            <a:endParaRPr lang="en-US" altLang="ja-JP" sz="700" b="1" dirty="0">
              <a:solidFill>
                <a:prstClr val="black"/>
              </a:solidFill>
            </a:endParaRPr>
          </a:p>
          <a:p>
            <a:pPr lvl="0"/>
            <a:r>
              <a:rPr lang="ja-JP" altLang="en-US" sz="700" b="1" dirty="0">
                <a:solidFill>
                  <a:prstClr val="black"/>
                </a:solidFill>
              </a:rPr>
              <a:t>②最後に設置するブロックは直角駐車場に近いほどコスト低</a:t>
            </a:r>
            <a:endParaRPr lang="en-US" altLang="ja-JP" sz="700" b="1" dirty="0">
              <a:solidFill>
                <a:prstClr val="black"/>
              </a:solidFill>
            </a:endParaRPr>
          </a:p>
          <a:p>
            <a:pPr lvl="0"/>
            <a:r>
              <a:rPr lang="ja-JP" altLang="en-US" sz="700" dirty="0">
                <a:solidFill>
                  <a:prstClr val="black"/>
                </a:solidFill>
              </a:rPr>
              <a:t>　ブロック並べゲーム</a:t>
            </a:r>
            <a:r>
              <a:rPr lang="ja-JP" altLang="en-US" sz="700" dirty="0" smtClean="0">
                <a:solidFill>
                  <a:prstClr val="black"/>
                </a:solidFill>
              </a:rPr>
              <a:t>から</a:t>
            </a:r>
            <a:r>
              <a:rPr lang="en-US" altLang="ja-JP" sz="700" dirty="0" smtClean="0">
                <a:solidFill>
                  <a:prstClr val="black"/>
                </a:solidFill>
              </a:rPr>
              <a:t>,</a:t>
            </a:r>
            <a:r>
              <a:rPr lang="ja-JP" altLang="en-US" sz="700" dirty="0" smtClean="0">
                <a:solidFill>
                  <a:prstClr val="black"/>
                </a:solidFill>
              </a:rPr>
              <a:t>直角</a:t>
            </a:r>
            <a:r>
              <a:rPr lang="ja-JP" altLang="en-US" sz="700" dirty="0">
                <a:solidFill>
                  <a:prstClr val="black"/>
                </a:solidFill>
              </a:rPr>
              <a:t>駐車場へスムーズに移動する</a:t>
            </a:r>
            <a:r>
              <a:rPr lang="ja-JP" altLang="en-US" sz="700" dirty="0" smtClean="0">
                <a:solidFill>
                  <a:prstClr val="black"/>
                </a:solidFill>
              </a:rPr>
              <a:t>ため</a:t>
            </a:r>
            <a:r>
              <a:rPr lang="en-US" altLang="ja-JP" sz="700" dirty="0" smtClean="0">
                <a:solidFill>
                  <a:prstClr val="black"/>
                </a:solidFill>
              </a:rPr>
              <a:t>,</a:t>
            </a:r>
            <a:r>
              <a:rPr lang="ja-JP" altLang="en-US" sz="700" dirty="0" smtClean="0">
                <a:solidFill>
                  <a:prstClr val="black"/>
                </a:solidFill>
              </a:rPr>
              <a:t>ブロック並べゲーム</a:t>
            </a:r>
            <a:r>
              <a:rPr lang="ja-JP" altLang="en-US" sz="700" dirty="0">
                <a:solidFill>
                  <a:prstClr val="black"/>
                </a:solidFill>
              </a:rPr>
              <a:t>の出口</a:t>
            </a:r>
            <a:r>
              <a:rPr lang="en-US" altLang="ja-JP" sz="700" dirty="0">
                <a:solidFill>
                  <a:prstClr val="black"/>
                </a:solidFill>
              </a:rPr>
              <a:t>(</a:t>
            </a:r>
            <a:r>
              <a:rPr lang="ja-JP" altLang="en-US" sz="700" dirty="0">
                <a:solidFill>
                  <a:prstClr val="black"/>
                </a:solidFill>
              </a:rPr>
              <a:t>ここから直角駐車場へ向かう</a:t>
            </a:r>
            <a:r>
              <a:rPr lang="en-US" altLang="ja-JP" sz="700" dirty="0">
                <a:solidFill>
                  <a:prstClr val="black"/>
                </a:solidFill>
              </a:rPr>
              <a:t>)</a:t>
            </a:r>
            <a:r>
              <a:rPr lang="ja-JP" altLang="en-US" sz="700" dirty="0">
                <a:solidFill>
                  <a:prstClr val="black"/>
                </a:solidFill>
              </a:rPr>
              <a:t>を</a:t>
            </a:r>
            <a:r>
              <a:rPr lang="en-US" altLang="ja-JP" sz="700" dirty="0">
                <a:solidFill>
                  <a:prstClr val="black"/>
                </a:solidFill>
              </a:rPr>
              <a:t>11</a:t>
            </a:r>
            <a:r>
              <a:rPr lang="ja-JP" altLang="en-US" sz="700" dirty="0">
                <a:solidFill>
                  <a:prstClr val="black"/>
                </a:solidFill>
              </a:rPr>
              <a:t>番ブロック置き場と</a:t>
            </a:r>
            <a:r>
              <a:rPr lang="ja-JP" altLang="en-US" sz="700" dirty="0" smtClean="0">
                <a:solidFill>
                  <a:prstClr val="black"/>
                </a:solidFill>
              </a:rPr>
              <a:t>する</a:t>
            </a:r>
            <a:r>
              <a:rPr lang="en-US" altLang="ja-JP" sz="700" dirty="0" smtClean="0">
                <a:solidFill>
                  <a:prstClr val="black"/>
                </a:solidFill>
              </a:rPr>
              <a:t>.</a:t>
            </a:r>
            <a:r>
              <a:rPr lang="ja-JP" altLang="en-US" sz="700" dirty="0" smtClean="0">
                <a:solidFill>
                  <a:prstClr val="black"/>
                </a:solidFill>
              </a:rPr>
              <a:t>最後</a:t>
            </a:r>
            <a:r>
              <a:rPr lang="ja-JP" altLang="en-US" sz="700" dirty="0">
                <a:solidFill>
                  <a:prstClr val="black"/>
                </a:solidFill>
              </a:rPr>
              <a:t>に配置するブロックは</a:t>
            </a:r>
            <a:r>
              <a:rPr lang="en-US" altLang="ja-JP" sz="700" dirty="0">
                <a:solidFill>
                  <a:prstClr val="black"/>
                </a:solidFill>
              </a:rPr>
              <a:t>11</a:t>
            </a:r>
            <a:r>
              <a:rPr lang="ja-JP" altLang="en-US" sz="700" dirty="0">
                <a:solidFill>
                  <a:prstClr val="black"/>
                </a:solidFill>
              </a:rPr>
              <a:t>番ブロック置き場に近いほどコスト低と</a:t>
            </a:r>
            <a:r>
              <a:rPr lang="ja-JP" altLang="en-US" sz="700" dirty="0" smtClean="0">
                <a:solidFill>
                  <a:prstClr val="black"/>
                </a:solidFill>
              </a:rPr>
              <a:t>する</a:t>
            </a:r>
            <a:r>
              <a:rPr lang="en-US" altLang="ja-JP" sz="700" dirty="0" smtClean="0">
                <a:solidFill>
                  <a:prstClr val="black"/>
                </a:solidFill>
              </a:rPr>
              <a:t>.</a:t>
            </a:r>
            <a:endParaRPr lang="en-US" altLang="ja-JP" sz="700" dirty="0">
              <a:solidFill>
                <a:prstClr val="black"/>
              </a:solidFill>
            </a:endParaRPr>
          </a:p>
        </p:txBody>
      </p:sp>
      <p:grpSp>
        <p:nvGrpSpPr>
          <p:cNvPr id="196" name="グループ化 195"/>
          <p:cNvGrpSpPr/>
          <p:nvPr/>
        </p:nvGrpSpPr>
        <p:grpSpPr>
          <a:xfrm>
            <a:off x="11011193" y="7788357"/>
            <a:ext cx="1816478" cy="1290777"/>
            <a:chOff x="10925806" y="7949737"/>
            <a:chExt cx="1816478" cy="1290777"/>
          </a:xfrm>
        </p:grpSpPr>
        <p:grpSp>
          <p:nvGrpSpPr>
            <p:cNvPr id="197" name="グループ化 196"/>
            <p:cNvGrpSpPr/>
            <p:nvPr/>
          </p:nvGrpSpPr>
          <p:grpSpPr>
            <a:xfrm>
              <a:off x="10925806" y="7949737"/>
              <a:ext cx="1420294" cy="1290777"/>
              <a:chOff x="8635457" y="8162056"/>
              <a:chExt cx="1420294" cy="1290777"/>
            </a:xfrm>
          </p:grpSpPr>
          <p:grpSp>
            <p:nvGrpSpPr>
              <p:cNvPr id="199" name="グループ化 198"/>
              <p:cNvGrpSpPr/>
              <p:nvPr/>
            </p:nvGrpSpPr>
            <p:grpSpPr>
              <a:xfrm>
                <a:off x="8635457" y="8162056"/>
                <a:ext cx="1410707" cy="924694"/>
                <a:chOff x="3108079" y="8279440"/>
                <a:chExt cx="1653403" cy="1079137"/>
              </a:xfrm>
            </p:grpSpPr>
            <p:pic>
              <p:nvPicPr>
                <p:cNvPr id="201" name="図 200"/>
                <p:cNvPicPr>
                  <a:picLocks noChangeAspect="1"/>
                </p:cNvPicPr>
                <p:nvPr/>
              </p:nvPicPr>
              <p:blipFill rotWithShape="1">
                <a:blip r:embed="rId15" cstate="print">
                  <a:extLst>
                    <a:ext uri="{28A0092B-C50C-407E-A947-70E740481C1C}">
                      <a14:useLocalDpi xmlns:a14="http://schemas.microsoft.com/office/drawing/2010/main" val="0"/>
                    </a:ext>
                  </a:extLst>
                </a:blip>
                <a:srcRect l="-1546" t="24637" r="1546" b="10256"/>
                <a:stretch/>
              </p:blipFill>
              <p:spPr>
                <a:xfrm>
                  <a:off x="3108079" y="8279440"/>
                  <a:ext cx="1653403" cy="1079137"/>
                </a:xfrm>
                <a:prstGeom prst="rect">
                  <a:avLst/>
                </a:prstGeom>
              </p:spPr>
            </p:pic>
            <p:sp>
              <p:nvSpPr>
                <p:cNvPr id="203" name="楕円 264"/>
                <p:cNvSpPr/>
                <p:nvPr/>
              </p:nvSpPr>
              <p:spPr>
                <a:xfrm>
                  <a:off x="4125730" y="8750618"/>
                  <a:ext cx="258679" cy="267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66"/>
                <p:cNvSpPr/>
                <p:nvPr/>
              </p:nvSpPr>
              <p:spPr>
                <a:xfrm>
                  <a:off x="3342854" y="8841390"/>
                  <a:ext cx="85515" cy="82042"/>
                </a:xfrm>
                <a:prstGeom prst="ellipse">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7" name="楕円 268"/>
                <p:cNvSpPr/>
                <p:nvPr/>
              </p:nvSpPr>
              <p:spPr>
                <a:xfrm>
                  <a:off x="3548833" y="9018247"/>
                  <a:ext cx="85515" cy="82042"/>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8" name="楕円 269"/>
                <p:cNvSpPr/>
                <p:nvPr/>
              </p:nvSpPr>
              <p:spPr>
                <a:xfrm>
                  <a:off x="3965173" y="8636553"/>
                  <a:ext cx="85515" cy="82042"/>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2" name="楕円 270"/>
                <p:cNvSpPr/>
                <p:nvPr/>
              </p:nvSpPr>
              <p:spPr>
                <a:xfrm>
                  <a:off x="4212313" y="8841390"/>
                  <a:ext cx="85515" cy="82042"/>
                </a:xfrm>
                <a:prstGeom prst="ellipse">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3" name="楕円 271"/>
                <p:cNvSpPr/>
                <p:nvPr/>
              </p:nvSpPr>
              <p:spPr>
                <a:xfrm>
                  <a:off x="3748660" y="8452515"/>
                  <a:ext cx="85515" cy="82042"/>
                </a:xfrm>
                <a:prstGeom prst="ellips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4" name="楕円 272"/>
                <p:cNvSpPr/>
                <p:nvPr/>
              </p:nvSpPr>
              <p:spPr>
                <a:xfrm>
                  <a:off x="3748660" y="8841390"/>
                  <a:ext cx="85515" cy="82042"/>
                </a:xfrm>
                <a:prstGeom prst="ellipse">
                  <a:avLst/>
                </a:prstGeom>
                <a:solidFill>
                  <a:srgbClr val="FFFF00"/>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00" name="テキスト ボックス 199"/>
              <p:cNvSpPr txBox="1"/>
              <p:nvPr/>
            </p:nvSpPr>
            <p:spPr>
              <a:xfrm>
                <a:off x="8750695" y="9145056"/>
                <a:ext cx="1305056" cy="307777"/>
              </a:xfrm>
              <a:prstGeom prst="rect">
                <a:avLst/>
              </a:prstGeom>
              <a:noFill/>
            </p:spPr>
            <p:txBody>
              <a:bodyPr wrap="square" rtlCol="0">
                <a:spAutoFit/>
              </a:bodyPr>
              <a:lstStyle/>
              <a:p>
                <a:r>
                  <a:rPr lang="ja-JP" altLang="en-US" sz="700" dirty="0"/>
                  <a:t>図</a:t>
                </a:r>
                <a:r>
                  <a:rPr lang="en-US" altLang="ja-JP" sz="700" dirty="0" smtClean="0"/>
                  <a:t>2-6</a:t>
                </a:r>
                <a:r>
                  <a:rPr lang="ja-JP" altLang="en-US" sz="700" dirty="0" smtClean="0"/>
                  <a:t> 最終ブロックの配置位置に関するコスト評価例</a:t>
                </a:r>
                <a:endParaRPr lang="ja-JP" altLang="en-US" sz="700" dirty="0"/>
              </a:p>
            </p:txBody>
          </p:sp>
        </p:grpSp>
        <p:sp>
          <p:nvSpPr>
            <p:cNvPr id="198" name="テキスト ボックス 197"/>
            <p:cNvSpPr txBox="1"/>
            <p:nvPr/>
          </p:nvSpPr>
          <p:spPr>
            <a:xfrm>
              <a:off x="12064846" y="8451708"/>
              <a:ext cx="677438" cy="307777"/>
            </a:xfrm>
            <a:prstGeom prst="rect">
              <a:avLst/>
            </a:prstGeom>
            <a:noFill/>
          </p:spPr>
          <p:txBody>
            <a:bodyPr wrap="square" rtlCol="0">
              <a:spAutoFit/>
            </a:bodyPr>
            <a:lstStyle/>
            <a:p>
              <a:r>
                <a:rPr lang="ja-JP" altLang="en-US" sz="700" b="1" dirty="0" smtClean="0">
                  <a:ln w="6350">
                    <a:solidFill>
                      <a:schemeClr val="bg1"/>
                    </a:solidFill>
                  </a:ln>
                  <a:solidFill>
                    <a:srgbClr val="00B050"/>
                  </a:solidFill>
                  <a:latin typeface="HGP創英角ﾎﾟｯﾌﾟ体" panose="040B0A00000000000000" pitchFamily="50" charset="-128"/>
                  <a:ea typeface="HGP創英角ﾎﾟｯﾌﾟ体" panose="040B0A00000000000000" pitchFamily="50" charset="-128"/>
                </a:rPr>
                <a:t>直角駐車場への出口</a:t>
              </a:r>
              <a:endParaRPr lang="en-US" altLang="ja-JP" sz="700" b="1" dirty="0" smtClean="0">
                <a:ln w="6350">
                  <a:solidFill>
                    <a:schemeClr val="bg1"/>
                  </a:solidFill>
                </a:ln>
                <a:solidFill>
                  <a:srgbClr val="00B050"/>
                </a:solidFill>
                <a:latin typeface="HGP創英角ﾎﾟｯﾌﾟ体" panose="040B0A00000000000000" pitchFamily="50" charset="-128"/>
                <a:ea typeface="HGP創英角ﾎﾟｯﾌﾟ体" panose="040B0A00000000000000" pitchFamily="50" charset="-128"/>
              </a:endParaRPr>
            </a:p>
          </p:txBody>
        </p:sp>
      </p:grpSp>
      <p:grpSp>
        <p:nvGrpSpPr>
          <p:cNvPr id="171" name="グループ化 170"/>
          <p:cNvGrpSpPr/>
          <p:nvPr/>
        </p:nvGrpSpPr>
        <p:grpSpPr>
          <a:xfrm>
            <a:off x="4007234" y="5179635"/>
            <a:ext cx="1056321" cy="892891"/>
            <a:chOff x="4869565" y="1253800"/>
            <a:chExt cx="4089026" cy="3456384"/>
          </a:xfrm>
        </p:grpSpPr>
        <p:pic>
          <p:nvPicPr>
            <p:cNvPr id="17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69565" y="1253800"/>
              <a:ext cx="4089026"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8" name="円柱 177"/>
            <p:cNvSpPr/>
            <p:nvPr/>
          </p:nvSpPr>
          <p:spPr>
            <a:xfrm>
              <a:off x="6182143" y="3206381"/>
              <a:ext cx="324755" cy="360040"/>
            </a:xfrm>
            <a:prstGeom prst="can">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円柱 208"/>
            <p:cNvSpPr/>
            <p:nvPr/>
          </p:nvSpPr>
          <p:spPr>
            <a:xfrm>
              <a:off x="7374897" y="3193569"/>
              <a:ext cx="324755" cy="360040"/>
            </a:xfrm>
            <a:prstGeom prst="can">
              <a:avLst/>
            </a:prstGeom>
            <a:solidFill>
              <a:srgbClr val="0000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円柱 209"/>
            <p:cNvSpPr/>
            <p:nvPr/>
          </p:nvSpPr>
          <p:spPr>
            <a:xfrm>
              <a:off x="7347256" y="2239463"/>
              <a:ext cx="324755" cy="360040"/>
            </a:xfrm>
            <a:prstGeom prst="ca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1" name="円柱 210"/>
            <p:cNvSpPr/>
            <p:nvPr/>
          </p:nvSpPr>
          <p:spPr>
            <a:xfrm>
              <a:off x="6182143" y="2239463"/>
              <a:ext cx="324755" cy="360040"/>
            </a:xfrm>
            <a:prstGeom prst="can">
              <a:avLst/>
            </a:prstGeom>
            <a:solidFill>
              <a:srgbClr val="008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8" name="正方形/長方形 237"/>
          <p:cNvSpPr/>
          <p:nvPr/>
        </p:nvSpPr>
        <p:spPr>
          <a:xfrm>
            <a:off x="2047114" y="9395949"/>
            <a:ext cx="3219104" cy="215444"/>
          </a:xfrm>
          <a:prstGeom prst="rect">
            <a:avLst/>
          </a:prstGeom>
        </p:spPr>
        <p:txBody>
          <a:bodyPr wrap="square">
            <a:spAutoFit/>
          </a:bodyPr>
          <a:lstStyle/>
          <a:p>
            <a:r>
              <a:rPr lang="ja-JP" altLang="en-US" sz="800" dirty="0"/>
              <a:t>図</a:t>
            </a:r>
            <a:r>
              <a:rPr lang="en-US" altLang="ja-JP" sz="800" dirty="0" smtClean="0"/>
              <a:t>2-4</a:t>
            </a:r>
            <a:r>
              <a:rPr lang="ja-JP" altLang="en-US" sz="800" dirty="0"/>
              <a:t>　初期</a:t>
            </a:r>
            <a:r>
              <a:rPr lang="ja-JP" altLang="en-US" sz="800" dirty="0" smtClean="0"/>
              <a:t>位置コード入力</a:t>
            </a:r>
            <a:r>
              <a:rPr lang="ja-JP" altLang="en-US" sz="800" dirty="0" smtClean="0"/>
              <a:t>からブロック</a:t>
            </a:r>
            <a:r>
              <a:rPr lang="ja-JP" altLang="en-US" sz="800" dirty="0" smtClean="0"/>
              <a:t>並べゲーム開始</a:t>
            </a:r>
            <a:r>
              <a:rPr lang="ja-JP" altLang="en-US" sz="800" dirty="0"/>
              <a:t>まで</a:t>
            </a:r>
            <a:r>
              <a:rPr lang="ja-JP" altLang="en-US" sz="800" dirty="0" smtClean="0"/>
              <a:t>の流れ</a:t>
            </a:r>
            <a:endParaRPr lang="ja-JP" altLang="en-US" sz="800" dirty="0"/>
          </a:p>
        </p:txBody>
      </p:sp>
      <p:sp>
        <p:nvSpPr>
          <p:cNvPr id="239" name="正方形/長方形 238"/>
          <p:cNvSpPr/>
          <p:nvPr/>
        </p:nvSpPr>
        <p:spPr>
          <a:xfrm>
            <a:off x="4044945" y="6052779"/>
            <a:ext cx="1131503" cy="215444"/>
          </a:xfrm>
          <a:prstGeom prst="rect">
            <a:avLst/>
          </a:prstGeom>
        </p:spPr>
        <p:txBody>
          <a:bodyPr wrap="square">
            <a:spAutoFit/>
          </a:bodyPr>
          <a:lstStyle/>
          <a:p>
            <a:r>
              <a:rPr lang="ja-JP" altLang="en-US" sz="800" dirty="0"/>
              <a:t>図</a:t>
            </a:r>
            <a:r>
              <a:rPr lang="en-US" altLang="ja-JP" sz="800" dirty="0" smtClean="0"/>
              <a:t>2-3</a:t>
            </a:r>
            <a:r>
              <a:rPr lang="ja-JP" altLang="en-US" sz="800" dirty="0" smtClean="0"/>
              <a:t>　</a:t>
            </a:r>
            <a:r>
              <a:rPr lang="ja-JP" altLang="en-US" sz="800" dirty="0"/>
              <a:t>例外</a:t>
            </a:r>
            <a:r>
              <a:rPr lang="ja-JP" altLang="en-US" sz="800" dirty="0" smtClean="0"/>
              <a:t>配置図</a:t>
            </a:r>
            <a:r>
              <a:rPr lang="ja-JP" altLang="en-US" sz="800" dirty="0"/>
              <a:t>　</a:t>
            </a:r>
          </a:p>
        </p:txBody>
      </p:sp>
      <p:grpSp>
        <p:nvGrpSpPr>
          <p:cNvPr id="240" name="グループ化 239"/>
          <p:cNvGrpSpPr/>
          <p:nvPr/>
        </p:nvGrpSpPr>
        <p:grpSpPr>
          <a:xfrm>
            <a:off x="9453666" y="7711163"/>
            <a:ext cx="1465744" cy="1367971"/>
            <a:chOff x="7126662" y="8223390"/>
            <a:chExt cx="1465744" cy="1367971"/>
          </a:xfrm>
        </p:grpSpPr>
        <p:grpSp>
          <p:nvGrpSpPr>
            <p:cNvPr id="241" name="グループ化 240"/>
            <p:cNvGrpSpPr/>
            <p:nvPr/>
          </p:nvGrpSpPr>
          <p:grpSpPr>
            <a:xfrm>
              <a:off x="7126662" y="8223390"/>
              <a:ext cx="1389221" cy="787520"/>
              <a:chOff x="3444077" y="7341022"/>
              <a:chExt cx="1414665" cy="817183"/>
            </a:xfrm>
          </p:grpSpPr>
          <p:grpSp>
            <p:nvGrpSpPr>
              <p:cNvPr id="245" name="グループ化 244"/>
              <p:cNvGrpSpPr/>
              <p:nvPr/>
            </p:nvGrpSpPr>
            <p:grpSpPr>
              <a:xfrm>
                <a:off x="3444077" y="7341022"/>
                <a:ext cx="1414665" cy="817183"/>
                <a:chOff x="9180653" y="4304676"/>
                <a:chExt cx="808379" cy="466963"/>
              </a:xfrm>
            </p:grpSpPr>
            <p:pic>
              <p:nvPicPr>
                <p:cNvPr id="247" name="図 246"/>
                <p:cNvPicPr>
                  <a:picLocks noChangeAspect="1"/>
                </p:cNvPicPr>
                <p:nvPr/>
              </p:nvPicPr>
              <p:blipFill rotWithShape="1">
                <a:blip r:embed="rId3" cstate="print">
                  <a:extLst>
                    <a:ext uri="{28A0092B-C50C-407E-A947-70E740481C1C}">
                      <a14:useLocalDpi xmlns:a14="http://schemas.microsoft.com/office/drawing/2010/main" val="0"/>
                    </a:ext>
                  </a:extLst>
                </a:blip>
                <a:srcRect l="61852" t="56872" r="13655" b="22102"/>
                <a:stretch/>
              </p:blipFill>
              <p:spPr>
                <a:xfrm>
                  <a:off x="9180653" y="4304676"/>
                  <a:ext cx="808379" cy="466963"/>
                </a:xfrm>
                <a:prstGeom prst="rect">
                  <a:avLst/>
                </a:prstGeom>
              </p:spPr>
            </p:pic>
            <p:sp>
              <p:nvSpPr>
                <p:cNvPr id="248" name="楕円 210"/>
                <p:cNvSpPr/>
                <p:nvPr/>
              </p:nvSpPr>
              <p:spPr>
                <a:xfrm>
                  <a:off x="9784559" y="4306800"/>
                  <a:ext cx="147817" cy="15293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右カーブ矢印 248"/>
                <p:cNvSpPr/>
                <p:nvPr/>
              </p:nvSpPr>
              <p:spPr>
                <a:xfrm rot="12462264">
                  <a:off x="9748801" y="4472031"/>
                  <a:ext cx="79314" cy="155870"/>
                </a:xfrm>
                <a:prstGeom prst="curvedRightArrow">
                  <a:avLst>
                    <a:gd name="adj1" fmla="val 25000"/>
                    <a:gd name="adj2" fmla="val 3834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50" name="楕円 212"/>
                <p:cNvSpPr/>
                <p:nvPr/>
              </p:nvSpPr>
              <p:spPr>
                <a:xfrm>
                  <a:off x="9829148" y="4600483"/>
                  <a:ext cx="48866" cy="46881"/>
                </a:xfrm>
                <a:prstGeom prst="ellipse">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251" name="図 250"/>
                <p:cNvPicPr>
                  <a:picLocks noChangeAspect="1"/>
                </p:cNvPicPr>
                <p:nvPr/>
              </p:nvPicPr>
              <p:blipFill rotWithShape="1">
                <a:blip r:embed="rId4" cstate="print">
                  <a:extLst>
                    <a:ext uri="{28A0092B-C50C-407E-A947-70E740481C1C}">
                      <a14:useLocalDpi xmlns:a14="http://schemas.microsoft.com/office/drawing/2010/main" val="0"/>
                    </a:ext>
                  </a:extLst>
                </a:blip>
                <a:srcRect l="-9297" t="14009" r="-6183" b="8854"/>
                <a:stretch/>
              </p:blipFill>
              <p:spPr>
                <a:xfrm>
                  <a:off x="9206376" y="4530822"/>
                  <a:ext cx="391679" cy="196223"/>
                </a:xfrm>
                <a:prstGeom prst="flowChartDecision">
                  <a:avLst/>
                </a:prstGeom>
              </p:spPr>
            </p:pic>
          </p:grpSp>
          <p:sp>
            <p:nvSpPr>
              <p:cNvPr id="246" name="右カーブ矢印 245"/>
              <p:cNvSpPr/>
              <p:nvPr/>
            </p:nvSpPr>
            <p:spPr>
              <a:xfrm rot="13160504" flipH="1">
                <a:off x="4203287" y="7466704"/>
                <a:ext cx="144402" cy="321664"/>
              </a:xfrm>
              <a:prstGeom prst="curvedRightArrow">
                <a:avLst>
                  <a:gd name="adj1" fmla="val 25000"/>
                  <a:gd name="adj2" fmla="val 3834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grpSp>
        <p:sp>
          <p:nvSpPr>
            <p:cNvPr id="242" name="テキスト ボックス 241"/>
            <p:cNvSpPr txBox="1"/>
            <p:nvPr/>
          </p:nvSpPr>
          <p:spPr>
            <a:xfrm>
              <a:off x="7126662" y="9283584"/>
              <a:ext cx="1305056" cy="307777"/>
            </a:xfrm>
            <a:prstGeom prst="rect">
              <a:avLst/>
            </a:prstGeom>
            <a:noFill/>
          </p:spPr>
          <p:txBody>
            <a:bodyPr wrap="square" rtlCol="0">
              <a:spAutoFit/>
            </a:bodyPr>
            <a:lstStyle/>
            <a:p>
              <a:r>
                <a:rPr lang="ja-JP" altLang="en-US" sz="700" dirty="0"/>
                <a:t>図</a:t>
              </a:r>
              <a:r>
                <a:rPr lang="en-US" altLang="ja-JP" sz="700" dirty="0" smtClean="0"/>
                <a:t>2-5</a:t>
              </a:r>
              <a:r>
                <a:rPr lang="ja-JP" altLang="en-US" sz="700" dirty="0" smtClean="0"/>
                <a:t> 経路にブロックが配置されている場合のコスト評価例</a:t>
              </a:r>
              <a:endParaRPr lang="ja-JP" altLang="en-US" sz="700" dirty="0"/>
            </a:p>
          </p:txBody>
        </p:sp>
        <p:sp>
          <p:nvSpPr>
            <p:cNvPr id="243" name="テキスト ボックス 242"/>
            <p:cNvSpPr txBox="1"/>
            <p:nvPr/>
          </p:nvSpPr>
          <p:spPr>
            <a:xfrm>
              <a:off x="7914968" y="8777590"/>
              <a:ext cx="677438" cy="307777"/>
            </a:xfrm>
            <a:prstGeom prst="rect">
              <a:avLst/>
            </a:prstGeom>
            <a:noFill/>
          </p:spPr>
          <p:txBody>
            <a:bodyPr wrap="square" rtlCol="0">
              <a:spAutoFit/>
            </a:bodyPr>
            <a:lstStyle/>
            <a:p>
              <a:r>
                <a:rPr lang="ja-JP" altLang="en-US" sz="700" b="1" dirty="0" smtClean="0">
                  <a:ln w="6350">
                    <a:solidFill>
                      <a:schemeClr val="bg1"/>
                    </a:solidFill>
                  </a:ln>
                  <a:solidFill>
                    <a:srgbClr val="FF0000"/>
                  </a:solidFill>
                  <a:latin typeface="HGP創英角ﾎﾟｯﾌﾟ体" panose="040B0A00000000000000" pitchFamily="50" charset="-128"/>
                  <a:ea typeface="HGP創英角ﾎﾟｯﾌﾟ体" panose="040B0A00000000000000" pitchFamily="50" charset="-128"/>
                </a:rPr>
                <a:t>ブロック有：</a:t>
              </a:r>
              <a:endParaRPr lang="en-US" altLang="ja-JP" sz="700" b="1" dirty="0" smtClean="0">
                <a:ln w="6350">
                  <a:solidFill>
                    <a:schemeClr val="bg1"/>
                  </a:solidFill>
                </a:ln>
                <a:solidFill>
                  <a:srgbClr val="FF0000"/>
                </a:solidFill>
                <a:latin typeface="HGP創英角ﾎﾟｯﾌﾟ体" panose="040B0A00000000000000" pitchFamily="50" charset="-128"/>
                <a:ea typeface="HGP創英角ﾎﾟｯﾌﾟ体" panose="040B0A00000000000000" pitchFamily="50" charset="-128"/>
              </a:endParaRPr>
            </a:p>
            <a:p>
              <a:r>
                <a:rPr lang="ja-JP" altLang="en-US" sz="700" b="1" dirty="0" smtClean="0">
                  <a:ln w="6350">
                    <a:solidFill>
                      <a:schemeClr val="bg1"/>
                    </a:solidFill>
                  </a:ln>
                  <a:solidFill>
                    <a:srgbClr val="FF0000"/>
                  </a:solidFill>
                  <a:latin typeface="HGP創英角ﾎﾟｯﾌﾟ体" panose="040B0A00000000000000" pitchFamily="50" charset="-128"/>
                  <a:ea typeface="HGP創英角ﾎﾟｯﾌﾟ体" panose="040B0A00000000000000" pitchFamily="50" charset="-128"/>
                </a:rPr>
                <a:t>コスト高</a:t>
              </a:r>
              <a:endParaRPr lang="ja-JP" altLang="en-US" sz="700" b="1" dirty="0">
                <a:ln w="6350">
                  <a:solidFill>
                    <a:schemeClr val="bg1"/>
                  </a:solidFill>
                </a:ln>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244" name="テキスト ボックス 243"/>
            <p:cNvSpPr txBox="1"/>
            <p:nvPr/>
          </p:nvSpPr>
          <p:spPr>
            <a:xfrm>
              <a:off x="7336904" y="8328992"/>
              <a:ext cx="677438" cy="307777"/>
            </a:xfrm>
            <a:prstGeom prst="rect">
              <a:avLst/>
            </a:prstGeom>
            <a:noFill/>
          </p:spPr>
          <p:txBody>
            <a:bodyPr wrap="square" rtlCol="0">
              <a:spAutoFit/>
            </a:bodyPr>
            <a:lstStyle/>
            <a:p>
              <a:r>
                <a:rPr lang="ja-JP" altLang="en-US" sz="700" b="1" dirty="0" smtClean="0">
                  <a:ln w="6350">
                    <a:solidFill>
                      <a:schemeClr val="bg1"/>
                    </a:solidFill>
                  </a:ln>
                  <a:solidFill>
                    <a:srgbClr val="0070C0"/>
                  </a:solidFill>
                  <a:latin typeface="HGP創英角ﾎﾟｯﾌﾟ体" panose="040B0A00000000000000" pitchFamily="50" charset="-128"/>
                  <a:ea typeface="HGP創英角ﾎﾟｯﾌﾟ体" panose="040B0A00000000000000" pitchFamily="50" charset="-128"/>
                </a:rPr>
                <a:t>ブロック無：</a:t>
              </a:r>
              <a:endParaRPr lang="en-US" altLang="ja-JP" sz="700" b="1" dirty="0" smtClean="0">
                <a:ln w="6350">
                  <a:solidFill>
                    <a:schemeClr val="bg1"/>
                  </a:solidFill>
                </a:ln>
                <a:solidFill>
                  <a:srgbClr val="0070C0"/>
                </a:solidFill>
                <a:latin typeface="HGP創英角ﾎﾟｯﾌﾟ体" panose="040B0A00000000000000" pitchFamily="50" charset="-128"/>
                <a:ea typeface="HGP創英角ﾎﾟｯﾌﾟ体" panose="040B0A00000000000000" pitchFamily="50" charset="-128"/>
              </a:endParaRPr>
            </a:p>
            <a:p>
              <a:r>
                <a:rPr lang="ja-JP" altLang="en-US" sz="700" b="1" dirty="0" smtClean="0">
                  <a:ln w="6350">
                    <a:solidFill>
                      <a:schemeClr val="bg1"/>
                    </a:solidFill>
                  </a:ln>
                  <a:solidFill>
                    <a:srgbClr val="0070C0"/>
                  </a:solidFill>
                  <a:latin typeface="HGP創英角ﾎﾟｯﾌﾟ体" panose="040B0A00000000000000" pitchFamily="50" charset="-128"/>
                  <a:ea typeface="HGP創英角ﾎﾟｯﾌﾟ体" panose="040B0A00000000000000" pitchFamily="50" charset="-128"/>
                </a:rPr>
                <a:t>コスト低</a:t>
              </a:r>
              <a:endParaRPr lang="ja-JP" altLang="en-US" sz="700" b="1" dirty="0">
                <a:ln w="6350">
                  <a:solidFill>
                    <a:schemeClr val="bg1"/>
                  </a:solidFill>
                </a:ln>
                <a:solidFill>
                  <a:srgbClr val="0070C0"/>
                </a:solidFill>
                <a:latin typeface="HGP創英角ﾎﾟｯﾌﾟ体" panose="040B0A00000000000000" pitchFamily="50" charset="-128"/>
                <a:ea typeface="HGP創英角ﾎﾟｯﾌﾟ体" panose="040B0A00000000000000" pitchFamily="50" charset="-128"/>
              </a:endParaRPr>
            </a:p>
          </p:txBody>
        </p:sp>
      </p:grpSp>
      <p:sp>
        <p:nvSpPr>
          <p:cNvPr id="252" name="ホームベース 251"/>
          <p:cNvSpPr/>
          <p:nvPr/>
        </p:nvSpPr>
        <p:spPr>
          <a:xfrm>
            <a:off x="5143380" y="6403803"/>
            <a:ext cx="705737" cy="186172"/>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smtClean="0"/>
              <a:t>2.4</a:t>
            </a:r>
            <a:r>
              <a:rPr lang="ja-JP" altLang="en-US" sz="1050" dirty="0"/>
              <a:t>解法</a:t>
            </a:r>
          </a:p>
        </p:txBody>
      </p:sp>
      <p:sp>
        <p:nvSpPr>
          <p:cNvPr id="26" name="正方形/長方形 25"/>
          <p:cNvSpPr/>
          <p:nvPr/>
        </p:nvSpPr>
        <p:spPr>
          <a:xfrm>
            <a:off x="8952107" y="4284839"/>
            <a:ext cx="3782756" cy="75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正方形/長方形 252"/>
          <p:cNvSpPr/>
          <p:nvPr/>
        </p:nvSpPr>
        <p:spPr>
          <a:xfrm>
            <a:off x="8942622" y="1600072"/>
            <a:ext cx="1896171" cy="2675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正方形/長方形 253"/>
          <p:cNvSpPr/>
          <p:nvPr/>
        </p:nvSpPr>
        <p:spPr>
          <a:xfrm>
            <a:off x="10831986" y="1600461"/>
            <a:ext cx="1896171" cy="2675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5" name="正方形/長方形 254"/>
          <p:cNvSpPr/>
          <p:nvPr/>
        </p:nvSpPr>
        <p:spPr>
          <a:xfrm>
            <a:off x="7101478" y="1296808"/>
            <a:ext cx="1824350" cy="2683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6" name="正方形/長方形 255"/>
          <p:cNvSpPr/>
          <p:nvPr/>
        </p:nvSpPr>
        <p:spPr>
          <a:xfrm>
            <a:off x="7076785" y="3974625"/>
            <a:ext cx="1865838" cy="23880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7" name="正方形/長方形 256"/>
          <p:cNvSpPr/>
          <p:nvPr/>
        </p:nvSpPr>
        <p:spPr>
          <a:xfrm>
            <a:off x="5125796" y="1596450"/>
            <a:ext cx="1963574" cy="4778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正方形/長方形 257"/>
          <p:cNvSpPr/>
          <p:nvPr/>
        </p:nvSpPr>
        <p:spPr>
          <a:xfrm>
            <a:off x="8952107" y="5053955"/>
            <a:ext cx="3800634" cy="1307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17"/>
          <a:stretch>
            <a:fillRect/>
          </a:stretch>
        </p:blipFill>
        <p:spPr>
          <a:xfrm>
            <a:off x="2545140" y="6455074"/>
            <a:ext cx="2539463" cy="3029484"/>
          </a:xfrm>
          <a:prstGeom prst="rect">
            <a:avLst/>
          </a:prstGeom>
        </p:spPr>
      </p:pic>
      <p:sp>
        <p:nvSpPr>
          <p:cNvPr id="6" name="正方形/長方形 5"/>
          <p:cNvSpPr/>
          <p:nvPr/>
        </p:nvSpPr>
        <p:spPr>
          <a:xfrm>
            <a:off x="-2052" y="5395557"/>
            <a:ext cx="4168973" cy="1608133"/>
          </a:xfrm>
          <a:prstGeom prst="rect">
            <a:avLst/>
          </a:prstGeom>
        </p:spPr>
        <p:txBody>
          <a:bodyPr wrap="square">
            <a:spAutoFit/>
          </a:bodyPr>
          <a:lstStyle/>
          <a:p>
            <a:pPr lvl="0"/>
            <a:r>
              <a:rPr lang="ja-JP" altLang="en-US" sz="1050" b="1" dirty="0">
                <a:solidFill>
                  <a:prstClr val="black"/>
                </a:solidFill>
              </a:rPr>
              <a:t>♦ボーナスタイム獲得戦略</a:t>
            </a:r>
            <a:endParaRPr lang="en-US" altLang="ja-JP" sz="1050" b="1" dirty="0">
              <a:solidFill>
                <a:prstClr val="black"/>
              </a:solidFill>
            </a:endParaRPr>
          </a:p>
          <a:p>
            <a:pPr lvl="0"/>
            <a:r>
              <a:rPr lang="ja-JP" altLang="en-US" sz="800" dirty="0">
                <a:solidFill>
                  <a:prstClr val="black"/>
                </a:solidFill>
              </a:rPr>
              <a:t>ボーナスタイム獲得の指針を決めるために必要となる項目を挙げた</a:t>
            </a:r>
            <a:r>
              <a:rPr lang="en-US" altLang="ja-JP" sz="800" dirty="0">
                <a:solidFill>
                  <a:prstClr val="black"/>
                </a:solidFill>
              </a:rPr>
              <a:t>.</a:t>
            </a:r>
            <a:br>
              <a:rPr lang="en-US" altLang="ja-JP" sz="800" dirty="0">
                <a:solidFill>
                  <a:prstClr val="black"/>
                </a:solidFill>
              </a:rPr>
            </a:br>
            <a:r>
              <a:rPr lang="en-US" altLang="ja-JP" sz="800" b="1" dirty="0">
                <a:solidFill>
                  <a:prstClr val="black"/>
                </a:solidFill>
              </a:rPr>
              <a:t>1.</a:t>
            </a:r>
            <a:r>
              <a:rPr lang="ja-JP" altLang="en-US" sz="800" b="1" dirty="0">
                <a:solidFill>
                  <a:prstClr val="black"/>
                </a:solidFill>
              </a:rPr>
              <a:t>ブロック並べボーナスタイム獲得戦略</a:t>
            </a:r>
            <a:endParaRPr lang="en-US" altLang="ja-JP" sz="800" b="1" dirty="0">
              <a:solidFill>
                <a:prstClr val="black"/>
              </a:solidFill>
            </a:endParaRPr>
          </a:p>
          <a:p>
            <a:pPr lvl="0"/>
            <a:r>
              <a:rPr lang="ja-JP" altLang="en-US" sz="800" b="1" dirty="0">
                <a:solidFill>
                  <a:prstClr val="black"/>
                </a:solidFill>
              </a:rPr>
              <a:t>「パワーブロック</a:t>
            </a:r>
            <a:r>
              <a:rPr lang="ja-JP" altLang="en-US" sz="800" b="1" dirty="0" smtClean="0">
                <a:solidFill>
                  <a:prstClr val="black"/>
                </a:solidFill>
              </a:rPr>
              <a:t>は移動させず</a:t>
            </a:r>
            <a:r>
              <a:rPr lang="en-US" altLang="ja-JP" sz="800" b="1" dirty="0" smtClean="0">
                <a:solidFill>
                  <a:prstClr val="black"/>
                </a:solidFill>
              </a:rPr>
              <a:t>,</a:t>
            </a:r>
            <a:r>
              <a:rPr lang="ja-JP" altLang="en-US" sz="800" b="1" dirty="0">
                <a:solidFill>
                  <a:prstClr val="black"/>
                </a:solidFill>
              </a:rPr>
              <a:t>パワースポット</a:t>
            </a:r>
            <a:r>
              <a:rPr lang="ja-JP" altLang="en-US" sz="800" b="1" dirty="0" smtClean="0">
                <a:solidFill>
                  <a:prstClr val="black"/>
                </a:solidFill>
              </a:rPr>
              <a:t>に４つのカラーブロックをブロック有効移動する」</a:t>
            </a:r>
            <a:endParaRPr lang="en-US" altLang="ja-JP" sz="800" b="1" dirty="0">
              <a:solidFill>
                <a:prstClr val="black"/>
              </a:solidFill>
            </a:endParaRPr>
          </a:p>
          <a:p>
            <a:pPr lvl="0"/>
            <a:r>
              <a:rPr lang="ja-JP" altLang="en-US" sz="800" dirty="0">
                <a:solidFill>
                  <a:prstClr val="black"/>
                </a:solidFill>
              </a:rPr>
              <a:t>パワーブロック</a:t>
            </a:r>
            <a:r>
              <a:rPr lang="ja-JP" altLang="en-US" sz="800" dirty="0" smtClean="0">
                <a:solidFill>
                  <a:prstClr val="black"/>
                </a:solidFill>
              </a:rPr>
              <a:t>を移動しない理由は</a:t>
            </a:r>
            <a:r>
              <a:rPr lang="en-US" altLang="ja-JP" sz="800" dirty="0" smtClean="0">
                <a:solidFill>
                  <a:prstClr val="black"/>
                </a:solidFill>
              </a:rPr>
              <a:t>,</a:t>
            </a:r>
            <a:r>
              <a:rPr lang="ja-JP" altLang="en-US" sz="800" dirty="0" smtClean="0">
                <a:solidFill>
                  <a:prstClr val="black"/>
                </a:solidFill>
              </a:rPr>
              <a:t>隣接</a:t>
            </a:r>
            <a:r>
              <a:rPr lang="ja-JP" altLang="en-US" sz="800" dirty="0">
                <a:solidFill>
                  <a:prstClr val="black"/>
                </a:solidFill>
              </a:rPr>
              <a:t>するパワーブロック置き場にパワーブロックを配置した場合</a:t>
            </a:r>
            <a:r>
              <a:rPr lang="en-US" altLang="ja-JP" sz="800" dirty="0">
                <a:solidFill>
                  <a:prstClr val="black"/>
                </a:solidFill>
              </a:rPr>
              <a:t>,</a:t>
            </a:r>
            <a:r>
              <a:rPr lang="ja-JP" altLang="en-US" sz="800" dirty="0">
                <a:solidFill>
                  <a:prstClr val="black"/>
                </a:solidFill>
              </a:rPr>
              <a:t>パワースポット二つが重複するため</a:t>
            </a:r>
            <a:r>
              <a:rPr lang="en-US" altLang="ja-JP" sz="800" dirty="0">
                <a:solidFill>
                  <a:prstClr val="black"/>
                </a:solidFill>
              </a:rPr>
              <a:t>,</a:t>
            </a:r>
            <a:r>
              <a:rPr lang="ja-JP" altLang="en-US" sz="800" dirty="0">
                <a:solidFill>
                  <a:prstClr val="black"/>
                </a:solidFill>
              </a:rPr>
              <a:t>最大</a:t>
            </a:r>
            <a:r>
              <a:rPr lang="en-US" altLang="ja-JP" sz="800" dirty="0">
                <a:solidFill>
                  <a:prstClr val="black"/>
                </a:solidFill>
              </a:rPr>
              <a:t>4</a:t>
            </a:r>
            <a:r>
              <a:rPr lang="ja-JP" altLang="en-US" sz="800" dirty="0">
                <a:solidFill>
                  <a:prstClr val="black"/>
                </a:solidFill>
              </a:rPr>
              <a:t>秒のボーナスタイム</a:t>
            </a:r>
            <a:r>
              <a:rPr lang="en-US" altLang="ja-JP" sz="800" dirty="0">
                <a:solidFill>
                  <a:prstClr val="black"/>
                </a:solidFill>
              </a:rPr>
              <a:t>(</a:t>
            </a:r>
            <a:r>
              <a:rPr lang="ja-JP" altLang="en-US" sz="800" dirty="0">
                <a:solidFill>
                  <a:prstClr val="black"/>
                </a:solidFill>
              </a:rPr>
              <a:t>「パワースポット設置」</a:t>
            </a:r>
            <a:r>
              <a:rPr lang="en-US" altLang="ja-JP" sz="800" dirty="0">
                <a:solidFill>
                  <a:prstClr val="black"/>
                </a:solidFill>
              </a:rPr>
              <a:t>×2)</a:t>
            </a:r>
            <a:r>
              <a:rPr lang="ja-JP" altLang="en-US" sz="800" dirty="0">
                <a:solidFill>
                  <a:prstClr val="black"/>
                </a:solidFill>
              </a:rPr>
              <a:t>を獲得できる</a:t>
            </a:r>
            <a:r>
              <a:rPr lang="en-US" altLang="ja-JP" sz="800" dirty="0">
                <a:solidFill>
                  <a:prstClr val="black"/>
                </a:solidFill>
              </a:rPr>
              <a:t>.</a:t>
            </a:r>
            <a:r>
              <a:rPr lang="ja-JP" altLang="en-US" sz="800" dirty="0">
                <a:solidFill>
                  <a:prstClr val="black"/>
                </a:solidFill>
              </a:rPr>
              <a:t>しかし</a:t>
            </a:r>
            <a:r>
              <a:rPr lang="en-US" altLang="ja-JP" sz="800" dirty="0">
                <a:solidFill>
                  <a:prstClr val="black"/>
                </a:solidFill>
              </a:rPr>
              <a:t>,</a:t>
            </a:r>
            <a:r>
              <a:rPr lang="ja-JP" altLang="en-US" sz="800" dirty="0">
                <a:solidFill>
                  <a:prstClr val="black"/>
                </a:solidFill>
              </a:rPr>
              <a:t>パワーブロック置き場まで移動するには</a:t>
            </a:r>
            <a:r>
              <a:rPr lang="en-US" altLang="ja-JP" sz="800" dirty="0">
                <a:solidFill>
                  <a:prstClr val="black"/>
                </a:solidFill>
              </a:rPr>
              <a:t>,</a:t>
            </a:r>
            <a:r>
              <a:rPr lang="ja-JP" altLang="en-US" sz="800" dirty="0">
                <a:solidFill>
                  <a:prstClr val="black"/>
                </a:solidFill>
              </a:rPr>
              <a:t>非ライントレース走行が必要</a:t>
            </a:r>
            <a:r>
              <a:rPr lang="ja-JP" altLang="en-US" sz="800" dirty="0" smtClean="0">
                <a:solidFill>
                  <a:prstClr val="black"/>
                </a:solidFill>
              </a:rPr>
              <a:t>であり</a:t>
            </a:r>
            <a:r>
              <a:rPr lang="en-US" altLang="ja-JP" sz="800" dirty="0" smtClean="0">
                <a:solidFill>
                  <a:prstClr val="black"/>
                </a:solidFill>
              </a:rPr>
              <a:t>,</a:t>
            </a:r>
            <a:r>
              <a:rPr lang="ja-JP" altLang="en-US" sz="800" dirty="0" smtClean="0">
                <a:solidFill>
                  <a:prstClr val="black"/>
                </a:solidFill>
              </a:rPr>
              <a:t>脱線</a:t>
            </a:r>
            <a:r>
              <a:rPr lang="ja-JP" altLang="en-US" sz="800" dirty="0">
                <a:solidFill>
                  <a:prstClr val="black"/>
                </a:solidFill>
              </a:rPr>
              <a:t>のリスクがあるため</a:t>
            </a:r>
            <a:r>
              <a:rPr lang="en-US" altLang="ja-JP" sz="800" dirty="0" smtClean="0">
                <a:solidFill>
                  <a:prstClr val="black"/>
                </a:solidFill>
              </a:rPr>
              <a:t>,</a:t>
            </a:r>
            <a:r>
              <a:rPr lang="ja-JP" altLang="en-US" sz="800" dirty="0" smtClean="0">
                <a:solidFill>
                  <a:prstClr val="black"/>
                </a:solidFill>
              </a:rPr>
              <a:t>パワーブロック</a:t>
            </a:r>
            <a:r>
              <a:rPr lang="ja-JP" altLang="en-US" sz="800" dirty="0">
                <a:solidFill>
                  <a:prstClr val="black"/>
                </a:solidFill>
              </a:rPr>
              <a:t>は移動しないことにした</a:t>
            </a:r>
            <a:r>
              <a:rPr lang="en-US" altLang="ja-JP" sz="800" dirty="0">
                <a:solidFill>
                  <a:prstClr val="black"/>
                </a:solidFill>
              </a:rPr>
              <a:t>.</a:t>
            </a:r>
          </a:p>
          <a:p>
            <a:pPr lvl="0"/>
            <a:r>
              <a:rPr lang="ja-JP" altLang="en-US" sz="800" dirty="0">
                <a:solidFill>
                  <a:prstClr val="black"/>
                </a:solidFill>
              </a:rPr>
              <a:t>上記については</a:t>
            </a:r>
            <a:r>
              <a:rPr lang="en-US" altLang="ja-JP" sz="800" dirty="0">
                <a:solidFill>
                  <a:prstClr val="black"/>
                </a:solidFill>
              </a:rPr>
              <a:t>,</a:t>
            </a:r>
            <a:r>
              <a:rPr lang="ja-JP" altLang="en-US" sz="800" dirty="0">
                <a:solidFill>
                  <a:prstClr val="black"/>
                </a:solidFill>
              </a:rPr>
              <a:t>全パターンのうち</a:t>
            </a:r>
            <a:r>
              <a:rPr lang="en-US" altLang="ja-JP" sz="800" dirty="0">
                <a:solidFill>
                  <a:prstClr val="black"/>
                </a:solidFill>
              </a:rPr>
              <a:t>99.35%</a:t>
            </a:r>
            <a:r>
              <a:rPr lang="ja-JP" altLang="en-US" sz="800" dirty="0">
                <a:solidFill>
                  <a:prstClr val="black"/>
                </a:solidFill>
              </a:rPr>
              <a:t>可能であるが</a:t>
            </a:r>
            <a:r>
              <a:rPr lang="en-US" altLang="ja-JP" sz="800" dirty="0" smtClean="0">
                <a:solidFill>
                  <a:prstClr val="black"/>
                </a:solidFill>
              </a:rPr>
              <a:t>,</a:t>
            </a:r>
          </a:p>
          <a:p>
            <a:pPr lvl="0"/>
            <a:r>
              <a:rPr lang="en-US" altLang="ja-JP" sz="800" dirty="0" smtClean="0">
                <a:solidFill>
                  <a:prstClr val="black"/>
                </a:solidFill>
              </a:rPr>
              <a:t>0.35</a:t>
            </a:r>
            <a:r>
              <a:rPr lang="en-US" altLang="ja-JP" sz="800" dirty="0">
                <a:solidFill>
                  <a:prstClr val="black"/>
                </a:solidFill>
              </a:rPr>
              <a:t>%</a:t>
            </a:r>
            <a:r>
              <a:rPr lang="ja-JP" altLang="en-US" sz="800" dirty="0">
                <a:solidFill>
                  <a:prstClr val="black"/>
                </a:solidFill>
              </a:rPr>
              <a:t>の不可能な場合については図</a:t>
            </a:r>
            <a:r>
              <a:rPr lang="en-US" altLang="ja-JP" sz="800" dirty="0">
                <a:solidFill>
                  <a:prstClr val="black"/>
                </a:solidFill>
              </a:rPr>
              <a:t>2-3</a:t>
            </a:r>
            <a:r>
              <a:rPr lang="ja-JP" altLang="en-US" sz="800" dirty="0" err="1" smtClean="0">
                <a:solidFill>
                  <a:prstClr val="black"/>
                </a:solidFill>
              </a:rPr>
              <a:t>のように</a:t>
            </a:r>
            <a:endParaRPr lang="en-US" altLang="ja-JP" sz="800" dirty="0" smtClean="0">
              <a:solidFill>
                <a:prstClr val="black"/>
              </a:solidFill>
            </a:endParaRPr>
          </a:p>
          <a:p>
            <a:pPr lvl="0"/>
            <a:r>
              <a:rPr lang="ja-JP" altLang="en-US" sz="800" dirty="0" smtClean="0">
                <a:solidFill>
                  <a:prstClr val="black"/>
                </a:solidFill>
              </a:rPr>
              <a:t>中央</a:t>
            </a:r>
            <a:r>
              <a:rPr lang="ja-JP" altLang="en-US" sz="800" dirty="0">
                <a:solidFill>
                  <a:prstClr val="black"/>
                </a:solidFill>
              </a:rPr>
              <a:t>に色を合わせて配置することで最低限の</a:t>
            </a:r>
            <a:r>
              <a:rPr lang="ja-JP" altLang="en-US" sz="800" dirty="0" smtClean="0">
                <a:solidFill>
                  <a:prstClr val="black"/>
                </a:solidFill>
              </a:rPr>
              <a:t>ボーナス</a:t>
            </a:r>
            <a:endParaRPr lang="en-US" altLang="ja-JP" sz="800" dirty="0" smtClean="0">
              <a:solidFill>
                <a:prstClr val="black"/>
              </a:solidFill>
            </a:endParaRPr>
          </a:p>
          <a:p>
            <a:pPr lvl="0"/>
            <a:r>
              <a:rPr lang="ja-JP" altLang="en-US" sz="800" dirty="0" smtClean="0">
                <a:solidFill>
                  <a:prstClr val="black"/>
                </a:solidFill>
              </a:rPr>
              <a:t>タイムの</a:t>
            </a:r>
            <a:r>
              <a:rPr lang="ja-JP" altLang="en-US" sz="800" dirty="0">
                <a:solidFill>
                  <a:prstClr val="black"/>
                </a:solidFill>
              </a:rPr>
              <a:t>獲得を目指す</a:t>
            </a:r>
            <a:r>
              <a:rPr lang="en-US" altLang="ja-JP" sz="800" dirty="0">
                <a:solidFill>
                  <a:prstClr val="black"/>
                </a:solidFill>
              </a:rPr>
              <a:t>.</a:t>
            </a:r>
          </a:p>
        </p:txBody>
      </p:sp>
      <p:pic>
        <p:nvPicPr>
          <p:cNvPr id="10" name="図 9"/>
          <p:cNvPicPr>
            <a:picLocks noChangeAspect="1"/>
          </p:cNvPicPr>
          <p:nvPr/>
        </p:nvPicPr>
        <p:blipFill>
          <a:blip r:embed="rId18"/>
          <a:stretch>
            <a:fillRect/>
          </a:stretch>
        </p:blipFill>
        <p:spPr>
          <a:xfrm>
            <a:off x="540994" y="1960137"/>
            <a:ext cx="4173288" cy="3090174"/>
          </a:xfrm>
          <a:prstGeom prst="rect">
            <a:avLst/>
          </a:prstGeom>
        </p:spPr>
      </p:pic>
    </p:spTree>
    <p:extLst>
      <p:ext uri="{BB962C8B-B14F-4D97-AF65-F5344CB8AC3E}">
        <p14:creationId xmlns:p14="http://schemas.microsoft.com/office/powerpoint/2010/main" val="2143810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p:cNvGrpSpPr/>
          <p:nvPr/>
        </p:nvGrpSpPr>
        <p:grpSpPr>
          <a:xfrm>
            <a:off x="1877822" y="-8246"/>
            <a:ext cx="3002186" cy="606085"/>
            <a:chOff x="-119196" y="-69452"/>
            <a:chExt cx="3299239" cy="615604"/>
          </a:xfrm>
          <a:scene3d>
            <a:camera prst="orthographicFront"/>
            <a:lightRig rig="flat" dir="t"/>
          </a:scene3d>
        </p:grpSpPr>
        <p:sp>
          <p:nvSpPr>
            <p:cNvPr id="15" name="山形 14"/>
            <p:cNvSpPr/>
            <p:nvPr/>
          </p:nvSpPr>
          <p:spPr>
            <a:xfrm>
              <a:off x="88772" y="-69452"/>
              <a:ext cx="3091271" cy="601771"/>
            </a:xfrm>
            <a:prstGeom prst="chevron">
              <a:avLst/>
            </a:prstGeom>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16" name="山形 4"/>
            <p:cNvSpPr txBox="1"/>
            <p:nvPr/>
          </p:nvSpPr>
          <p:spPr>
            <a:xfrm>
              <a:off x="-119196" y="-55619"/>
              <a:ext cx="3071089" cy="60177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56821" tIns="52275" rIns="52275" bIns="52275" numCol="1" spcCol="1270" anchor="ctr" anchorCtr="0">
              <a:noAutofit/>
            </a:bodyPr>
            <a:lstStyle/>
            <a:p>
              <a:pPr algn="ctr" defTabSz="1742346">
                <a:lnSpc>
                  <a:spcPct val="90000"/>
                </a:lnSpc>
                <a:spcBef>
                  <a:spcPct val="0"/>
                </a:spcBef>
                <a:spcAft>
                  <a:spcPct val="35000"/>
                </a:spcAft>
              </a:pPr>
              <a:r>
                <a:rPr lang="ja-JP" altLang="en-US" sz="2400" dirty="0">
                  <a:ln w="19050">
                    <a:solidFill>
                      <a:srgbClr val="FFFF00"/>
                    </a:solidFill>
                  </a:ln>
                  <a:solidFill>
                    <a:srgbClr val="002060"/>
                  </a:solidFill>
                  <a:effectLst>
                    <a:outerShdw blurRad="63500" sx="102000" sy="102000" algn="ctr"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２．</a:t>
              </a:r>
              <a:r>
                <a:rPr lang="ja-JP" altLang="en-US" sz="2400" dirty="0" smtClean="0">
                  <a:ln w="19050">
                    <a:solidFill>
                      <a:srgbClr val="FFFF00"/>
                    </a:solidFill>
                  </a:ln>
                  <a:solidFill>
                    <a:srgbClr val="002060"/>
                  </a:solidFill>
                  <a:effectLst>
                    <a:outerShdw blurRad="63500" sx="102000" sy="102000" algn="ctr" rotWithShape="0">
                      <a:prstClr val="black">
                        <a:alpha val="40000"/>
                      </a:prstClr>
                    </a:outerShdw>
                  </a:effectLst>
                  <a:latin typeface="HGP創英角ﾎﾟｯﾌﾟ体" panose="040B0A00000000000000" pitchFamily="50" charset="-128"/>
                  <a:ea typeface="HGP創英角ﾎﾟｯﾌﾟ体" panose="040B0A00000000000000" pitchFamily="50" charset="-128"/>
                </a:rPr>
                <a:t>分析モデル</a:t>
              </a:r>
              <a:endParaRPr lang="ja-JP" altLang="en-US" sz="2400" dirty="0">
                <a:ln w="19050">
                  <a:solidFill>
                    <a:srgbClr val="FFFF00"/>
                  </a:solidFill>
                </a:ln>
                <a:solidFill>
                  <a:srgbClr val="002060"/>
                </a:solidFill>
                <a:effectLst>
                  <a:outerShdw blurRad="63500" sx="102000" sy="102000" algn="ctr" rotWithShape="0">
                    <a:prstClr val="black">
                      <a:alpha val="40000"/>
                    </a:prstClr>
                  </a:outerShdw>
                </a:effectLst>
                <a:latin typeface="HGP創英角ﾎﾟｯﾌﾟ体" panose="040B0A00000000000000" pitchFamily="50" charset="-128"/>
                <a:ea typeface="HGP創英角ﾎﾟｯﾌﾟ体" panose="040B0A00000000000000" pitchFamily="50" charset="-128"/>
              </a:endParaRPr>
            </a:p>
          </p:txBody>
        </p:sp>
      </p:grpSp>
      <p:sp>
        <p:nvSpPr>
          <p:cNvPr id="4" name="テキスト ボックス 3"/>
          <p:cNvSpPr txBox="1"/>
          <p:nvPr/>
        </p:nvSpPr>
        <p:spPr>
          <a:xfrm>
            <a:off x="5307239" y="80530"/>
            <a:ext cx="3939636" cy="738664"/>
          </a:xfrm>
          <a:prstGeom prst="rect">
            <a:avLst/>
          </a:prstGeom>
          <a:noFill/>
        </p:spPr>
        <p:txBody>
          <a:bodyPr wrap="square" rtlCol="0">
            <a:spAutoFit/>
          </a:bodyPr>
          <a:lstStyle/>
          <a:p>
            <a:r>
              <a:rPr lang="ja-JP" altLang="en-US" sz="700" dirty="0"/>
              <a:t>指針に沿って問題を解くた めに必要な</a:t>
            </a:r>
            <a:r>
              <a:rPr lang="ja-JP" altLang="en-US" sz="700" dirty="0" smtClean="0"/>
              <a:t>要素を追加したクラス図</a:t>
            </a:r>
            <a:r>
              <a:rPr lang="en-US" altLang="ja-JP" sz="700" dirty="0"/>
              <a:t>(</a:t>
            </a:r>
            <a:r>
              <a:rPr lang="ja-JP" altLang="en-US" sz="700" dirty="0"/>
              <a:t>図</a:t>
            </a:r>
            <a:r>
              <a:rPr lang="en-US" altLang="ja-JP" sz="700" dirty="0" smtClean="0"/>
              <a:t>2-8)</a:t>
            </a:r>
            <a:r>
              <a:rPr lang="ja-JP" altLang="en-US" sz="700" dirty="0"/>
              <a:t>に</a:t>
            </a:r>
            <a:r>
              <a:rPr lang="ja-JP" altLang="en-US" sz="700" dirty="0" smtClean="0"/>
              <a:t>まとめた</a:t>
            </a:r>
            <a:r>
              <a:rPr lang="en-US" altLang="ja-JP" sz="700" dirty="0" smtClean="0"/>
              <a:t>.</a:t>
            </a:r>
            <a:r>
              <a:rPr lang="ja-JP" altLang="en-US" sz="700" dirty="0" smtClean="0"/>
              <a:t>さらに</a:t>
            </a:r>
            <a:r>
              <a:rPr lang="en-US" altLang="ja-JP" sz="700" dirty="0" smtClean="0"/>
              <a:t>,</a:t>
            </a:r>
            <a:r>
              <a:rPr lang="ja-JP" altLang="en-US" sz="700" dirty="0" smtClean="0"/>
              <a:t>それら</a:t>
            </a:r>
            <a:r>
              <a:rPr lang="ja-JP" altLang="en-US" sz="700" dirty="0"/>
              <a:t>要素を使って問題を解くための方法・手順をシーケンス図</a:t>
            </a:r>
            <a:r>
              <a:rPr lang="en-US" altLang="ja-JP" sz="700" dirty="0"/>
              <a:t>(</a:t>
            </a:r>
            <a:r>
              <a:rPr lang="ja-JP" altLang="en-US" sz="700" dirty="0"/>
              <a:t>図</a:t>
            </a:r>
            <a:r>
              <a:rPr lang="en-US" altLang="ja-JP" sz="700" dirty="0" smtClean="0"/>
              <a:t>2-9</a:t>
            </a:r>
            <a:r>
              <a:rPr lang="ja-JP" altLang="en-US" sz="700" dirty="0" smtClean="0"/>
              <a:t>～図</a:t>
            </a:r>
            <a:r>
              <a:rPr lang="en-US" altLang="ja-JP" sz="700" dirty="0" smtClean="0"/>
              <a:t>2-11)</a:t>
            </a:r>
            <a:r>
              <a:rPr lang="ja-JP" altLang="en-US" sz="700" dirty="0"/>
              <a:t>に</a:t>
            </a:r>
            <a:r>
              <a:rPr lang="ja-JP" altLang="en-US" sz="700" dirty="0" smtClean="0"/>
              <a:t>まとめた</a:t>
            </a:r>
            <a:r>
              <a:rPr lang="en-US" altLang="ja-JP" sz="700" dirty="0" smtClean="0"/>
              <a:t>.</a:t>
            </a:r>
            <a:r>
              <a:rPr lang="ja-JP" altLang="en-US" sz="700" dirty="0" smtClean="0"/>
              <a:t>指針</a:t>
            </a:r>
            <a:r>
              <a:rPr lang="ja-JP" altLang="en-US" sz="700" dirty="0"/>
              <a:t>で</a:t>
            </a:r>
            <a:r>
              <a:rPr lang="ja-JP" altLang="en-US" sz="700" dirty="0" smtClean="0"/>
              <a:t>定めたブロックの初期位置決定</a:t>
            </a:r>
            <a:r>
              <a:rPr lang="en-US" altLang="ja-JP" sz="700" dirty="0" smtClean="0"/>
              <a:t>,</a:t>
            </a:r>
            <a:r>
              <a:rPr lang="ja-JP" altLang="en-US" sz="700" dirty="0" smtClean="0"/>
              <a:t>運搬先</a:t>
            </a:r>
            <a:r>
              <a:rPr lang="ja-JP" altLang="en-US" sz="700" dirty="0"/>
              <a:t>の決定と運搬順序の</a:t>
            </a:r>
            <a:r>
              <a:rPr lang="ja-JP" altLang="en-US" sz="700" dirty="0" smtClean="0"/>
              <a:t>決定</a:t>
            </a:r>
            <a:r>
              <a:rPr lang="en-US" altLang="ja-JP" sz="700" dirty="0" smtClean="0"/>
              <a:t>,</a:t>
            </a:r>
            <a:r>
              <a:rPr lang="ja-JP" altLang="en-US" sz="700" dirty="0" smtClean="0"/>
              <a:t>経路情報の算出</a:t>
            </a:r>
            <a:r>
              <a:rPr lang="en-US" altLang="ja-JP" sz="700" dirty="0" smtClean="0"/>
              <a:t>,</a:t>
            </a:r>
            <a:r>
              <a:rPr lang="ja-JP" altLang="en-US" sz="700" dirty="0" smtClean="0"/>
              <a:t>はそれぞれ「初期位置決定」「運搬先決定」</a:t>
            </a:r>
            <a:r>
              <a:rPr lang="ja-JP" altLang="en-US" sz="700" dirty="0"/>
              <a:t>と 「運搬</a:t>
            </a:r>
            <a:r>
              <a:rPr lang="ja-JP" altLang="en-US" sz="700" dirty="0" smtClean="0"/>
              <a:t>順序算出」「経路情報算出」としてクラスに追加した</a:t>
            </a:r>
            <a:r>
              <a:rPr lang="en-US" altLang="ja-JP" sz="700" dirty="0" smtClean="0"/>
              <a:t>.</a:t>
            </a:r>
            <a:r>
              <a:rPr lang="ja-JP" altLang="en-US" sz="700" dirty="0" smtClean="0"/>
              <a:t>また経路</a:t>
            </a:r>
            <a:r>
              <a:rPr lang="ja-JP" altLang="en-US" sz="700" dirty="0"/>
              <a:t>の</a:t>
            </a:r>
            <a:r>
              <a:rPr lang="ja-JP" altLang="en-US" sz="700" dirty="0" smtClean="0"/>
              <a:t>探索方法については「経路探索」と「コスト付与」にクラスを追加した</a:t>
            </a:r>
            <a:r>
              <a:rPr lang="en-US" altLang="ja-JP" sz="700" dirty="0" smtClean="0"/>
              <a:t>.</a:t>
            </a:r>
            <a:r>
              <a:rPr lang="ja-JP" altLang="en-US" sz="700" dirty="0" smtClean="0"/>
              <a:t>クラス図シーケンス図の色分けは</a:t>
            </a:r>
            <a:r>
              <a:rPr lang="en-US" altLang="ja-JP" sz="700" dirty="0" smtClean="0"/>
              <a:t>3.</a:t>
            </a:r>
            <a:r>
              <a:rPr lang="ja-JP" altLang="en-US" sz="700" dirty="0" smtClean="0"/>
              <a:t>設計モデルのパッケージモデルに</a:t>
            </a:r>
            <a:r>
              <a:rPr lang="ja-JP" altLang="en-US" sz="700" dirty="0"/>
              <a:t>準</a:t>
            </a:r>
            <a:r>
              <a:rPr lang="ja-JP" altLang="en-US" sz="700" dirty="0" smtClean="0"/>
              <a:t>ずる</a:t>
            </a:r>
            <a:r>
              <a:rPr lang="en-US" altLang="ja-JP" sz="700" dirty="0" smtClean="0"/>
              <a:t>.</a:t>
            </a:r>
            <a:endParaRPr lang="ja-JP" altLang="en-US" sz="700" dirty="0"/>
          </a:p>
        </p:txBody>
      </p:sp>
      <p:cxnSp>
        <p:nvCxnSpPr>
          <p:cNvPr id="29" name="直線コネクタ 28"/>
          <p:cNvCxnSpPr/>
          <p:nvPr/>
        </p:nvCxnSpPr>
        <p:spPr>
          <a:xfrm>
            <a:off x="31524" y="582523"/>
            <a:ext cx="5289156" cy="16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 y="1073"/>
            <a:ext cx="969291" cy="570174"/>
          </a:xfrm>
          <a:prstGeom prst="rect">
            <a:avLst/>
          </a:prstGeom>
        </p:spPr>
      </p:pic>
      <p:sp>
        <p:nvSpPr>
          <p:cNvPr id="45" name="テキスト ボックス 44"/>
          <p:cNvSpPr txBox="1"/>
          <p:nvPr/>
        </p:nvSpPr>
        <p:spPr>
          <a:xfrm>
            <a:off x="6184776" y="4027462"/>
            <a:ext cx="2642701" cy="215444"/>
          </a:xfrm>
          <a:prstGeom prst="rect">
            <a:avLst/>
          </a:prstGeom>
          <a:noFill/>
        </p:spPr>
        <p:txBody>
          <a:bodyPr wrap="square" rtlCol="0">
            <a:spAutoFit/>
          </a:bodyPr>
          <a:lstStyle/>
          <a:p>
            <a:r>
              <a:rPr kumimoji="1" lang="ja-JP" altLang="en-US" sz="800" dirty="0" smtClean="0"/>
              <a:t>図</a:t>
            </a:r>
            <a:r>
              <a:rPr kumimoji="1" lang="en-US" altLang="ja-JP" sz="800" dirty="0" smtClean="0"/>
              <a:t>2-8</a:t>
            </a:r>
            <a:r>
              <a:rPr kumimoji="1" lang="ja-JP" altLang="en-US" sz="800" dirty="0"/>
              <a:t>　</a:t>
            </a:r>
            <a:r>
              <a:rPr lang="ja-JP" altLang="en-US" sz="800" dirty="0" smtClean="0"/>
              <a:t>ブロック</a:t>
            </a:r>
            <a:r>
              <a:rPr lang="ja-JP" altLang="en-US" sz="700" dirty="0" smtClean="0"/>
              <a:t>並べ</a:t>
            </a:r>
            <a:r>
              <a:rPr lang="ja-JP" altLang="en-US" sz="800" dirty="0" smtClean="0"/>
              <a:t>ゲーム攻略方法の</a:t>
            </a:r>
            <a:r>
              <a:rPr kumimoji="1" lang="ja-JP" altLang="en-US" sz="800" dirty="0" smtClean="0"/>
              <a:t>クラス図 </a:t>
            </a:r>
            <a:endParaRPr kumimoji="1" lang="ja-JP" altLang="en-US" sz="800" dirty="0"/>
          </a:p>
        </p:txBody>
      </p:sp>
      <p:grpSp>
        <p:nvGrpSpPr>
          <p:cNvPr id="57" name="グループ化 56"/>
          <p:cNvGrpSpPr/>
          <p:nvPr/>
        </p:nvGrpSpPr>
        <p:grpSpPr>
          <a:xfrm>
            <a:off x="900034" y="-95944"/>
            <a:ext cx="1681367" cy="728791"/>
            <a:chOff x="1009789" y="-87345"/>
            <a:chExt cx="1681367" cy="728791"/>
          </a:xfrm>
        </p:grpSpPr>
        <p:sp>
          <p:nvSpPr>
            <p:cNvPr id="59" name="テキスト ボックス 58"/>
            <p:cNvSpPr txBox="1"/>
            <p:nvPr/>
          </p:nvSpPr>
          <p:spPr>
            <a:xfrm>
              <a:off x="1009789" y="56671"/>
              <a:ext cx="1370106" cy="584775"/>
            </a:xfrm>
            <a:prstGeom prst="rect">
              <a:avLst/>
            </a:prstGeom>
            <a:noFill/>
          </p:spPr>
          <p:txBody>
            <a:bodyPr wrap="square" rtlCol="0">
              <a:spAutoFit/>
            </a:bodyPr>
            <a:lstStyle/>
            <a:p>
              <a:r>
                <a:rPr lang="ja-JP" altLang="en-US" sz="3200" b="1"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rPr>
                <a:t>蝉丸</a:t>
              </a:r>
              <a:endParaRPr lang="ja-JP" altLang="en-US" sz="3200"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endParaRPr>
            </a:p>
          </p:txBody>
        </p:sp>
        <p:sp>
          <p:nvSpPr>
            <p:cNvPr id="60" name="テキスト ボックス 59"/>
            <p:cNvSpPr txBox="1"/>
            <p:nvPr/>
          </p:nvSpPr>
          <p:spPr>
            <a:xfrm>
              <a:off x="1397987" y="-87345"/>
              <a:ext cx="1293169" cy="400110"/>
            </a:xfrm>
            <a:prstGeom prst="rect">
              <a:avLst/>
            </a:prstGeom>
            <a:noFill/>
          </p:spPr>
          <p:txBody>
            <a:bodyPr wrap="square" rtlCol="0">
              <a:spAutoFit/>
            </a:bodyPr>
            <a:lstStyle/>
            <a:p>
              <a:r>
                <a:rPr lang="ja-JP" altLang="en-US" sz="2000" dirty="0">
                  <a:latin typeface="HGS行書体" panose="03000600000000000000" pitchFamily="66" charset="-128"/>
                  <a:ea typeface="HGS行書体" panose="03000600000000000000" pitchFamily="66" charset="-128"/>
                </a:rPr>
                <a:t>夢考房</a:t>
              </a:r>
            </a:p>
          </p:txBody>
        </p:sp>
      </p:grpSp>
      <p:grpSp>
        <p:nvGrpSpPr>
          <p:cNvPr id="12" name="グループ化 11"/>
          <p:cNvGrpSpPr/>
          <p:nvPr/>
        </p:nvGrpSpPr>
        <p:grpSpPr>
          <a:xfrm>
            <a:off x="-41526" y="6046662"/>
            <a:ext cx="2717628" cy="3160091"/>
            <a:chOff x="9166985" y="313933"/>
            <a:chExt cx="2717628" cy="3160091"/>
          </a:xfrm>
        </p:grpSpPr>
        <p:sp>
          <p:nvSpPr>
            <p:cNvPr id="65" name="テキスト ボックス 64"/>
            <p:cNvSpPr txBox="1"/>
            <p:nvPr/>
          </p:nvSpPr>
          <p:spPr>
            <a:xfrm>
              <a:off x="9503350" y="3258580"/>
              <a:ext cx="2381263" cy="215444"/>
            </a:xfrm>
            <a:prstGeom prst="rect">
              <a:avLst/>
            </a:prstGeom>
            <a:noFill/>
          </p:spPr>
          <p:txBody>
            <a:bodyPr wrap="square" rtlCol="0">
              <a:spAutoFit/>
            </a:bodyPr>
            <a:lstStyle/>
            <a:p>
              <a:r>
                <a:rPr kumimoji="1" lang="ja-JP" altLang="en-US" sz="800" dirty="0" smtClean="0"/>
                <a:t>図</a:t>
              </a:r>
              <a:r>
                <a:rPr kumimoji="1" lang="en-US" altLang="ja-JP" sz="800" dirty="0" smtClean="0"/>
                <a:t>2-10  </a:t>
              </a:r>
              <a:r>
                <a:rPr kumimoji="1" lang="ja-JP" altLang="en-US" sz="800" dirty="0" smtClean="0"/>
                <a:t>初期位置を決定する振る舞い</a:t>
              </a:r>
              <a:endParaRPr kumimoji="1" lang="ja-JP" altLang="en-US" sz="800" dirty="0"/>
            </a:p>
          </p:txBody>
        </p:sp>
        <p:sp>
          <p:nvSpPr>
            <p:cNvPr id="62" name="テキスト ボックス 61"/>
            <p:cNvSpPr txBox="1"/>
            <p:nvPr/>
          </p:nvSpPr>
          <p:spPr>
            <a:xfrm>
              <a:off x="9166985" y="313933"/>
              <a:ext cx="2622927" cy="769441"/>
            </a:xfrm>
            <a:prstGeom prst="rect">
              <a:avLst/>
            </a:prstGeom>
            <a:noFill/>
          </p:spPr>
          <p:txBody>
            <a:bodyPr wrap="square" rtlCol="0">
              <a:spAutoFit/>
            </a:bodyPr>
            <a:lstStyle/>
            <a:p>
              <a:r>
                <a:rPr lang="ja-JP" altLang="en-US" sz="900" b="1" dirty="0" smtClean="0"/>
                <a:t>②</a:t>
              </a:r>
              <a:r>
                <a:rPr lang="ja-JP" altLang="en-US" sz="900" b="1" dirty="0"/>
                <a:t>ブロック</a:t>
              </a:r>
              <a:r>
                <a:rPr lang="ja-JP" altLang="en-US" sz="900" b="1" dirty="0" smtClean="0"/>
                <a:t>初期位置を決定する振る舞い</a:t>
              </a:r>
              <a:endParaRPr lang="en-US" altLang="ja-JP" sz="700" dirty="0" smtClean="0"/>
            </a:p>
            <a:p>
              <a:r>
                <a:rPr lang="ja-JP" altLang="en-US" sz="700" dirty="0" smtClean="0"/>
                <a:t>ブロック初期位置を決定する振る舞いを図</a:t>
              </a:r>
              <a:r>
                <a:rPr lang="en-US" altLang="ja-JP" sz="700" dirty="0" smtClean="0"/>
                <a:t>2-10</a:t>
              </a:r>
              <a:r>
                <a:rPr lang="ja-JP" altLang="en-US" sz="700" dirty="0" smtClean="0"/>
                <a:t>に示す</a:t>
              </a:r>
              <a:r>
                <a:rPr lang="en-US" altLang="ja-JP" sz="700" dirty="0" smtClean="0"/>
                <a:t>.</a:t>
              </a:r>
            </a:p>
            <a:p>
              <a:r>
                <a:rPr kumimoji="1" lang="ja-JP" altLang="en-US" sz="700" dirty="0" smtClean="0"/>
                <a:t>振る舞い「初期位置コードを取得する」を実行した時点では</a:t>
              </a:r>
              <a:r>
                <a:rPr kumimoji="1" lang="en-US" altLang="ja-JP" sz="700" dirty="0" smtClean="0"/>
                <a:t>,</a:t>
              </a:r>
              <a:r>
                <a:rPr kumimoji="1" lang="ja-JP" altLang="en-US" sz="700" dirty="0" smtClean="0"/>
                <a:t>ブロックの位置のみが判明し</a:t>
              </a:r>
              <a:r>
                <a:rPr kumimoji="1" lang="en-US" altLang="ja-JP" sz="700" dirty="0" smtClean="0"/>
                <a:t>,</a:t>
              </a:r>
              <a:r>
                <a:rPr kumimoji="1" lang="ja-JP" altLang="en-US" sz="700" dirty="0" smtClean="0"/>
                <a:t>カラーブロックの色は不明である</a:t>
              </a:r>
              <a:r>
                <a:rPr kumimoji="1" lang="en-US" altLang="ja-JP" sz="700" dirty="0" smtClean="0"/>
                <a:t>.</a:t>
              </a:r>
              <a:r>
                <a:rPr kumimoji="1" lang="ja-JP" altLang="en-US" sz="700" dirty="0" smtClean="0"/>
                <a:t>初期位置コードの入力はブロック情報算出のため</a:t>
              </a:r>
              <a:r>
                <a:rPr kumimoji="1" lang="en-US" altLang="ja-JP" sz="700" dirty="0" smtClean="0"/>
                <a:t>,PC(</a:t>
              </a:r>
              <a:r>
                <a:rPr kumimoji="1" lang="ja-JP" altLang="en-US" sz="700" dirty="0" smtClean="0"/>
                <a:t>ブロック</a:t>
              </a:r>
              <a:r>
                <a:rPr lang="ja-JP" altLang="en-US" sz="700" dirty="0" smtClean="0"/>
                <a:t>情報算出システム</a:t>
              </a:r>
              <a:r>
                <a:rPr kumimoji="1" lang="en-US" altLang="ja-JP" sz="700" dirty="0" smtClean="0"/>
                <a:t>)</a:t>
              </a:r>
              <a:r>
                <a:rPr kumimoji="1" lang="ja-JP" altLang="en-US" sz="700" dirty="0" smtClean="0"/>
                <a:t>へ入力</a:t>
              </a:r>
              <a:r>
                <a:rPr kumimoji="1" lang="ja-JP" altLang="en-US" sz="700" dirty="0" smtClean="0"/>
                <a:t>する</a:t>
              </a:r>
              <a:r>
                <a:rPr kumimoji="1" lang="en-US" altLang="ja-JP" sz="700" dirty="0" smtClean="0"/>
                <a:t>.</a:t>
              </a:r>
              <a:endParaRPr kumimoji="1" lang="ja-JP" altLang="en-US" sz="900" dirty="0"/>
            </a:p>
          </p:txBody>
        </p:sp>
      </p:grpSp>
      <p:grpSp>
        <p:nvGrpSpPr>
          <p:cNvPr id="17" name="グループ化 16"/>
          <p:cNvGrpSpPr/>
          <p:nvPr/>
        </p:nvGrpSpPr>
        <p:grpSpPr>
          <a:xfrm>
            <a:off x="9280895" y="173609"/>
            <a:ext cx="3101568" cy="3691081"/>
            <a:chOff x="5321258" y="136562"/>
            <a:chExt cx="3101568" cy="3691081"/>
          </a:xfrm>
        </p:grpSpPr>
        <p:sp>
          <p:nvSpPr>
            <p:cNvPr id="48" name="テキスト ボックス 47"/>
            <p:cNvSpPr txBox="1"/>
            <p:nvPr/>
          </p:nvSpPr>
          <p:spPr>
            <a:xfrm>
              <a:off x="6041563" y="3612199"/>
              <a:ext cx="2381263" cy="215444"/>
            </a:xfrm>
            <a:prstGeom prst="rect">
              <a:avLst/>
            </a:prstGeom>
            <a:noFill/>
          </p:spPr>
          <p:txBody>
            <a:bodyPr wrap="square" rtlCol="0">
              <a:spAutoFit/>
            </a:bodyPr>
            <a:lstStyle/>
            <a:p>
              <a:r>
                <a:rPr kumimoji="1" lang="ja-JP" altLang="en-US" sz="800" dirty="0" smtClean="0"/>
                <a:t>図</a:t>
              </a:r>
              <a:r>
                <a:rPr kumimoji="1" lang="en-US" altLang="ja-JP" sz="800" dirty="0" smtClean="0"/>
                <a:t>2-9 </a:t>
              </a:r>
              <a:r>
                <a:rPr kumimoji="1" lang="ja-JP" altLang="en-US" sz="800" dirty="0" smtClean="0"/>
                <a:t>指針</a:t>
              </a:r>
              <a:r>
                <a:rPr lang="ja-JP" altLang="en-US" sz="800" dirty="0"/>
                <a:t>に</a:t>
              </a:r>
              <a:r>
                <a:rPr lang="ja-JP" altLang="en-US" sz="800" dirty="0" smtClean="0"/>
                <a:t>沿い</a:t>
              </a:r>
              <a:r>
                <a:rPr lang="en-US" altLang="ja-JP" sz="800" dirty="0" smtClean="0"/>
                <a:t>,</a:t>
              </a:r>
              <a:r>
                <a:rPr lang="ja-JP" altLang="en-US" sz="800" dirty="0" smtClean="0"/>
                <a:t>走行経路を算出する振る舞い</a:t>
              </a:r>
              <a:endParaRPr kumimoji="1" lang="ja-JP" altLang="en-US" sz="800" dirty="0"/>
            </a:p>
          </p:txBody>
        </p:sp>
        <p:sp>
          <p:nvSpPr>
            <p:cNvPr id="63" name="テキスト ボックス 62"/>
            <p:cNvSpPr txBox="1"/>
            <p:nvPr/>
          </p:nvSpPr>
          <p:spPr>
            <a:xfrm>
              <a:off x="5321258" y="136562"/>
              <a:ext cx="2642701" cy="338554"/>
            </a:xfrm>
            <a:prstGeom prst="rect">
              <a:avLst/>
            </a:prstGeom>
            <a:noFill/>
          </p:spPr>
          <p:txBody>
            <a:bodyPr wrap="square" rtlCol="0">
              <a:spAutoFit/>
            </a:bodyPr>
            <a:lstStyle/>
            <a:p>
              <a:r>
                <a:rPr lang="ja-JP" altLang="en-US" sz="900" b="1" dirty="0"/>
                <a:t>①</a:t>
              </a:r>
              <a:r>
                <a:rPr lang="ja-JP" altLang="en-US" sz="900" b="1" dirty="0" smtClean="0"/>
                <a:t>走行経路を算出する振る舞い</a:t>
              </a:r>
              <a:endParaRPr lang="en-US" altLang="ja-JP" sz="700" dirty="0" smtClean="0"/>
            </a:p>
            <a:p>
              <a:r>
                <a:rPr kumimoji="1" lang="ja-JP" altLang="en-US" sz="700" dirty="0" smtClean="0"/>
                <a:t>指針に沿い</a:t>
              </a:r>
              <a:r>
                <a:rPr kumimoji="1" lang="en-US" altLang="ja-JP" sz="700" dirty="0" smtClean="0"/>
                <a:t>,</a:t>
              </a:r>
              <a:r>
                <a:rPr kumimoji="1" lang="ja-JP" altLang="en-US" sz="700" dirty="0" smtClean="0"/>
                <a:t>走行経路を算出する振る舞いを図</a:t>
              </a:r>
              <a:r>
                <a:rPr kumimoji="1" lang="en-US" altLang="ja-JP" sz="700" dirty="0" smtClean="0"/>
                <a:t>2-9</a:t>
              </a:r>
              <a:r>
                <a:rPr kumimoji="1" lang="ja-JP" altLang="en-US" sz="700" dirty="0" smtClean="0"/>
                <a:t>に示す</a:t>
              </a:r>
              <a:r>
                <a:rPr kumimoji="1" lang="en-US" altLang="ja-JP" sz="700" dirty="0" smtClean="0"/>
                <a:t>.</a:t>
              </a:r>
              <a:endParaRPr kumimoji="1" lang="ja-JP" altLang="en-US" sz="900" dirty="0"/>
            </a:p>
          </p:txBody>
        </p:sp>
      </p:grpSp>
      <p:grpSp>
        <p:nvGrpSpPr>
          <p:cNvPr id="2" name="グループ化 1"/>
          <p:cNvGrpSpPr/>
          <p:nvPr/>
        </p:nvGrpSpPr>
        <p:grpSpPr>
          <a:xfrm>
            <a:off x="2473334" y="6050648"/>
            <a:ext cx="2725241" cy="3492835"/>
            <a:chOff x="-515716" y="5619522"/>
            <a:chExt cx="2725241" cy="3492835"/>
          </a:xfrm>
        </p:grpSpPr>
        <p:sp>
          <p:nvSpPr>
            <p:cNvPr id="67" name="テキスト ボックス 66"/>
            <p:cNvSpPr txBox="1"/>
            <p:nvPr/>
          </p:nvSpPr>
          <p:spPr>
            <a:xfrm>
              <a:off x="342226" y="8896913"/>
              <a:ext cx="1867299" cy="215444"/>
            </a:xfrm>
            <a:prstGeom prst="rect">
              <a:avLst/>
            </a:prstGeom>
            <a:noFill/>
          </p:spPr>
          <p:txBody>
            <a:bodyPr wrap="square" rtlCol="0">
              <a:spAutoFit/>
            </a:bodyPr>
            <a:lstStyle/>
            <a:p>
              <a:r>
                <a:rPr lang="ja-JP" altLang="en-US" sz="800" dirty="0"/>
                <a:t>図</a:t>
              </a:r>
              <a:r>
                <a:rPr lang="en-US" altLang="ja-JP" sz="800" dirty="0" smtClean="0"/>
                <a:t>2-11 </a:t>
              </a:r>
              <a:r>
                <a:rPr lang="ja-JP" altLang="en-US" sz="800" dirty="0" smtClean="0"/>
                <a:t>ブロック運搬情報を決定する</a:t>
              </a:r>
              <a:endParaRPr lang="en-US" altLang="ja-JP" sz="800" dirty="0"/>
            </a:p>
          </p:txBody>
        </p:sp>
        <p:sp>
          <p:nvSpPr>
            <p:cNvPr id="54" name="テキスト ボックス 53"/>
            <p:cNvSpPr txBox="1"/>
            <p:nvPr/>
          </p:nvSpPr>
          <p:spPr>
            <a:xfrm>
              <a:off x="-515716" y="5619522"/>
              <a:ext cx="2642701" cy="338554"/>
            </a:xfrm>
            <a:prstGeom prst="rect">
              <a:avLst/>
            </a:prstGeom>
            <a:noFill/>
          </p:spPr>
          <p:txBody>
            <a:bodyPr wrap="square" rtlCol="0">
              <a:spAutoFit/>
            </a:bodyPr>
            <a:lstStyle/>
            <a:p>
              <a:r>
                <a:rPr lang="ja-JP" altLang="en-US" sz="900" b="1" dirty="0"/>
                <a:t>③</a:t>
              </a:r>
              <a:r>
                <a:rPr lang="ja-JP" altLang="en-US" sz="900" b="1" dirty="0" smtClean="0"/>
                <a:t>ブロック</a:t>
              </a:r>
              <a:r>
                <a:rPr lang="ja-JP" altLang="en-US" sz="900" b="1" dirty="0" smtClean="0"/>
                <a:t>運搬情報を</a:t>
              </a:r>
              <a:r>
                <a:rPr lang="ja-JP" altLang="en-US" sz="900" b="1" dirty="0" smtClean="0"/>
                <a:t>決定する振る舞い</a:t>
              </a:r>
              <a:endParaRPr lang="en-US" altLang="ja-JP" sz="700" dirty="0" smtClean="0"/>
            </a:p>
            <a:p>
              <a:r>
                <a:rPr kumimoji="1" lang="ja-JP" altLang="en-US" sz="700" dirty="0" smtClean="0"/>
                <a:t>指針に沿い</a:t>
              </a:r>
              <a:r>
                <a:rPr kumimoji="1" lang="en-US" altLang="ja-JP" sz="700" dirty="0" smtClean="0"/>
                <a:t>,</a:t>
              </a:r>
              <a:r>
                <a:rPr kumimoji="1" lang="ja-JP" altLang="en-US" sz="700" dirty="0" smtClean="0"/>
                <a:t>ブロック</a:t>
              </a:r>
              <a:r>
                <a:rPr kumimoji="1" lang="ja-JP" altLang="en-US" sz="700" dirty="0" smtClean="0"/>
                <a:t>運搬情報を</a:t>
              </a:r>
              <a:r>
                <a:rPr kumimoji="1" lang="ja-JP" altLang="en-US" sz="700" dirty="0" smtClean="0"/>
                <a:t>算出する振る舞いを図</a:t>
              </a:r>
              <a:r>
                <a:rPr kumimoji="1" lang="en-US" altLang="ja-JP" sz="700" dirty="0" smtClean="0"/>
                <a:t>2-11</a:t>
              </a:r>
              <a:r>
                <a:rPr kumimoji="1" lang="ja-JP" altLang="en-US" sz="700" dirty="0" smtClean="0"/>
                <a:t>に示す</a:t>
              </a:r>
              <a:r>
                <a:rPr kumimoji="1" lang="en-US" altLang="ja-JP" sz="700" dirty="0" smtClean="0"/>
                <a:t>.</a:t>
              </a:r>
              <a:endParaRPr kumimoji="1" lang="ja-JP" altLang="en-US" sz="900" dirty="0"/>
            </a:p>
          </p:txBody>
        </p:sp>
      </p:grpSp>
      <p:cxnSp>
        <p:nvCxnSpPr>
          <p:cNvPr id="38" name="直線コネクタ 37"/>
          <p:cNvCxnSpPr/>
          <p:nvPr/>
        </p:nvCxnSpPr>
        <p:spPr>
          <a:xfrm flipV="1">
            <a:off x="5481594" y="4362327"/>
            <a:ext cx="0" cy="5245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481594" y="4362327"/>
            <a:ext cx="7320006" cy="62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ホームベース 39"/>
          <p:cNvSpPr/>
          <p:nvPr/>
        </p:nvSpPr>
        <p:spPr>
          <a:xfrm>
            <a:off x="5559159" y="5045036"/>
            <a:ext cx="1460313" cy="177988"/>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t>3.1</a:t>
            </a:r>
            <a:r>
              <a:rPr lang="ja-JP" altLang="en-US" sz="1050" dirty="0"/>
              <a:t>設計意図・方針</a:t>
            </a:r>
          </a:p>
        </p:txBody>
      </p:sp>
      <p:grpSp>
        <p:nvGrpSpPr>
          <p:cNvPr id="41" name="グループ化 40"/>
          <p:cNvGrpSpPr/>
          <p:nvPr/>
        </p:nvGrpSpPr>
        <p:grpSpPr>
          <a:xfrm>
            <a:off x="5524179" y="4397641"/>
            <a:ext cx="2535757" cy="570279"/>
            <a:chOff x="0" y="0"/>
            <a:chExt cx="4296690" cy="931165"/>
          </a:xfrm>
          <a:scene3d>
            <a:camera prst="orthographicFront"/>
            <a:lightRig rig="flat" dir="t"/>
          </a:scene3d>
        </p:grpSpPr>
        <p:sp>
          <p:nvSpPr>
            <p:cNvPr id="42" name="山形 41"/>
            <p:cNvSpPr/>
            <p:nvPr/>
          </p:nvSpPr>
          <p:spPr>
            <a:xfrm>
              <a:off x="0" y="0"/>
              <a:ext cx="4296690" cy="910631"/>
            </a:xfrm>
            <a:prstGeom prst="chevron">
              <a:avLst/>
            </a:prstGeom>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sp>
        <p:sp>
          <p:nvSpPr>
            <p:cNvPr id="43" name="山形 4"/>
            <p:cNvSpPr/>
            <p:nvPr/>
          </p:nvSpPr>
          <p:spPr>
            <a:xfrm>
              <a:off x="59272" y="20534"/>
              <a:ext cx="4026438" cy="91063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kumimoji="1" lang="ja-JP" altLang="en-US" sz="2400" kern="1200" dirty="0" smtClean="0">
                  <a:ln w="19050">
                    <a:solidFill>
                      <a:schemeClr val="tx1"/>
                    </a:solidFill>
                  </a:ln>
                  <a:solidFill>
                    <a:srgbClr val="00B0F0"/>
                  </a:solidFill>
                  <a:latin typeface="HGP創英角ﾎﾟｯﾌﾟ体" panose="040B0A00000000000000" pitchFamily="50" charset="-128"/>
                  <a:ea typeface="HGP創英角ﾎﾟｯﾌﾟ体" panose="040B0A00000000000000" pitchFamily="50" charset="-128"/>
                </a:rPr>
                <a:t>３．設計モデル</a:t>
              </a:r>
              <a:endParaRPr kumimoji="1" lang="en-US" altLang="ja-JP" sz="2400" kern="1200" dirty="0" smtClean="0">
                <a:ln w="19050">
                  <a:solidFill>
                    <a:schemeClr val="tx1"/>
                  </a:solidFill>
                </a:ln>
                <a:solidFill>
                  <a:srgbClr val="00B0F0"/>
                </a:solidFill>
                <a:latin typeface="HGP創英角ﾎﾟｯﾌﾟ体" panose="040B0A00000000000000" pitchFamily="50" charset="-128"/>
                <a:ea typeface="HGP創英角ﾎﾟｯﾌﾟ体" panose="040B0A00000000000000" pitchFamily="50" charset="-128"/>
              </a:endParaRPr>
            </a:p>
          </p:txBody>
        </p:sp>
      </p:grpSp>
      <p:sp>
        <p:nvSpPr>
          <p:cNvPr id="44" name="テキスト ボックス 43"/>
          <p:cNvSpPr txBox="1"/>
          <p:nvPr/>
        </p:nvSpPr>
        <p:spPr>
          <a:xfrm>
            <a:off x="5488413" y="5223389"/>
            <a:ext cx="3758462" cy="500137"/>
          </a:xfrm>
          <a:prstGeom prst="rect">
            <a:avLst/>
          </a:prstGeom>
          <a:noFill/>
        </p:spPr>
        <p:txBody>
          <a:bodyPr wrap="square" rtlCol="0">
            <a:spAutoFit/>
          </a:bodyPr>
          <a:lstStyle/>
          <a:p>
            <a:r>
              <a:rPr kumimoji="1" lang="en-US" altLang="ja-JP" sz="1050" b="1" dirty="0" smtClean="0">
                <a:latin typeface="ＭＳ Ｐゴシック" panose="020B0600070205080204" pitchFamily="50" charset="-128"/>
                <a:ea typeface="ＭＳ Ｐゴシック" panose="020B0600070205080204" pitchFamily="50" charset="-128"/>
              </a:rPr>
              <a:t>【</a:t>
            </a:r>
            <a:r>
              <a:rPr kumimoji="1" lang="ja-JP" altLang="en-US" sz="1050" b="1" dirty="0" smtClean="0">
                <a:latin typeface="ＭＳ Ｐゴシック" panose="020B0600070205080204" pitchFamily="50" charset="-128"/>
                <a:ea typeface="ＭＳ Ｐゴシック" panose="020B0600070205080204" pitchFamily="50" charset="-128"/>
              </a:rPr>
              <a:t>ブロック並べゲーム開始条件</a:t>
            </a:r>
            <a:r>
              <a:rPr kumimoji="1" lang="en-US" altLang="ja-JP" sz="1050" b="1" dirty="0" smtClean="0">
                <a:latin typeface="ＭＳ Ｐゴシック" panose="020B0600070205080204" pitchFamily="50" charset="-128"/>
                <a:ea typeface="ＭＳ Ｐゴシック" panose="020B0600070205080204" pitchFamily="50" charset="-128"/>
              </a:rPr>
              <a:t>】</a:t>
            </a:r>
          </a:p>
          <a:p>
            <a:r>
              <a:rPr kumimoji="1" lang="ja-JP" altLang="en-US" sz="800" dirty="0" smtClean="0">
                <a:latin typeface="ＭＳ Ｐゴシック" panose="020B0600070205080204" pitchFamily="50" charset="-128"/>
                <a:ea typeface="ＭＳ Ｐゴシック" panose="020B0600070205080204" pitchFamily="50" charset="-128"/>
              </a:rPr>
              <a:t>走行体システムがブロック並べ進入区間を走行中に</a:t>
            </a:r>
            <a:r>
              <a:rPr kumimoji="1" lang="en-US" altLang="ja-JP" sz="800" dirty="0" smtClean="0">
                <a:latin typeface="ＭＳ Ｐゴシック" panose="020B0600070205080204" pitchFamily="50" charset="-128"/>
                <a:ea typeface="ＭＳ Ｐゴシック" panose="020B0600070205080204" pitchFamily="50" charset="-128"/>
              </a:rPr>
              <a:t>,</a:t>
            </a:r>
            <a:r>
              <a:rPr kumimoji="1" lang="ja-JP" altLang="en-US" sz="800" dirty="0" smtClean="0">
                <a:latin typeface="ＭＳ Ｐゴシック" panose="020B0600070205080204" pitchFamily="50" charset="-128"/>
                <a:ea typeface="ＭＳ Ｐゴシック" panose="020B0600070205080204" pitchFamily="50" charset="-128"/>
              </a:rPr>
              <a:t>カラーブロック置き場</a:t>
            </a:r>
            <a:r>
              <a:rPr kumimoji="1" lang="en-US" altLang="ja-JP" sz="800" dirty="0" smtClean="0">
                <a:latin typeface="ＭＳ Ｐゴシック" panose="020B0600070205080204" pitchFamily="50" charset="-128"/>
                <a:ea typeface="ＭＳ Ｐゴシック" panose="020B0600070205080204" pitchFamily="50" charset="-128"/>
              </a:rPr>
              <a:t>8(</a:t>
            </a:r>
            <a:r>
              <a:rPr kumimoji="1" lang="ja-JP" altLang="en-US" sz="800" dirty="0" smtClean="0">
                <a:latin typeface="ＭＳ Ｐゴシック" panose="020B0600070205080204" pitchFamily="50" charset="-128"/>
                <a:ea typeface="ＭＳ Ｐゴシック" panose="020B0600070205080204" pitchFamily="50" charset="-128"/>
              </a:rPr>
              <a:t>競技規約「</a:t>
            </a:r>
            <a:r>
              <a:rPr kumimoji="1" lang="en-US" altLang="ja-JP" sz="800" dirty="0" smtClean="0">
                <a:latin typeface="ＭＳ Ｐゴシック" panose="020B0600070205080204" pitchFamily="50" charset="-128"/>
                <a:ea typeface="ＭＳ Ｐゴシック" panose="020B0600070205080204" pitchFamily="50" charset="-128"/>
              </a:rPr>
              <a:t>7.4.3【DA】</a:t>
            </a:r>
            <a:r>
              <a:rPr kumimoji="1" lang="ja-JP" altLang="en-US" sz="800" dirty="0" smtClean="0">
                <a:latin typeface="ＭＳ Ｐゴシック" panose="020B0600070205080204" pitchFamily="50" charset="-128"/>
                <a:ea typeface="ＭＳ Ｐゴシック" panose="020B0600070205080204" pitchFamily="50" charset="-128"/>
              </a:rPr>
              <a:t>初期位置コード」参照</a:t>
            </a:r>
            <a:r>
              <a:rPr kumimoji="1" lang="en-US" altLang="ja-JP" sz="800" dirty="0" smtClean="0">
                <a:latin typeface="ＭＳ Ｐゴシック" panose="020B0600070205080204" pitchFamily="50" charset="-128"/>
                <a:ea typeface="ＭＳ Ｐゴシック" panose="020B0600070205080204" pitchFamily="50" charset="-128"/>
              </a:rPr>
              <a:t>)</a:t>
            </a:r>
            <a:r>
              <a:rPr kumimoji="1" lang="ja-JP" altLang="en-US" sz="800" dirty="0" smtClean="0">
                <a:latin typeface="ＭＳ Ｐゴシック" panose="020B0600070205080204" pitchFamily="50" charset="-128"/>
                <a:ea typeface="ＭＳ Ｐゴシック" panose="020B0600070205080204" pitchFamily="50" charset="-128"/>
              </a:rPr>
              <a:t>の色検知をすることで</a:t>
            </a:r>
            <a:r>
              <a:rPr kumimoji="1" lang="en-US" altLang="ja-JP" sz="800" dirty="0" smtClean="0">
                <a:latin typeface="ＭＳ Ｐゴシック" panose="020B0600070205080204" pitchFamily="50" charset="-128"/>
                <a:ea typeface="ＭＳ Ｐゴシック" panose="020B0600070205080204" pitchFamily="50" charset="-128"/>
              </a:rPr>
              <a:t>,</a:t>
            </a:r>
            <a:r>
              <a:rPr kumimoji="1" lang="ja-JP" altLang="en-US" sz="800" dirty="0" smtClean="0">
                <a:latin typeface="ＭＳ Ｐゴシック" panose="020B0600070205080204" pitchFamily="50" charset="-128"/>
                <a:ea typeface="ＭＳ Ｐゴシック" panose="020B0600070205080204" pitchFamily="50" charset="-128"/>
              </a:rPr>
              <a:t>開始とする</a:t>
            </a:r>
            <a:r>
              <a:rPr lang="en-US" altLang="ja-JP" sz="800" dirty="0" smtClean="0">
                <a:latin typeface="ＭＳ Ｐゴシック" panose="020B0600070205080204" pitchFamily="50" charset="-128"/>
                <a:ea typeface="ＭＳ Ｐゴシック" panose="020B0600070205080204" pitchFamily="50" charset="-128"/>
              </a:rPr>
              <a:t>.</a:t>
            </a:r>
            <a:endParaRPr kumimoji="1" lang="en-US" altLang="ja-JP" sz="1050" b="1" dirty="0" smtClean="0">
              <a:latin typeface="ＭＳ Ｐゴシック" panose="020B0600070205080204" pitchFamily="50" charset="-128"/>
              <a:ea typeface="ＭＳ Ｐゴシック" panose="020B0600070205080204" pitchFamily="50" charset="-128"/>
            </a:endParaRPr>
          </a:p>
        </p:txBody>
      </p:sp>
      <p:sp>
        <p:nvSpPr>
          <p:cNvPr id="47" name="テキスト ボックス 46"/>
          <p:cNvSpPr txBox="1"/>
          <p:nvPr/>
        </p:nvSpPr>
        <p:spPr>
          <a:xfrm>
            <a:off x="10558014" y="6789473"/>
            <a:ext cx="1347794" cy="215444"/>
          </a:xfrm>
          <a:prstGeom prst="rect">
            <a:avLst/>
          </a:prstGeom>
          <a:noFill/>
        </p:spPr>
        <p:txBody>
          <a:bodyPr wrap="square" rtlCol="0">
            <a:spAutoFit/>
          </a:bodyPr>
          <a:lstStyle/>
          <a:p>
            <a:r>
              <a:rPr lang="ja-JP" altLang="en-US" sz="800" dirty="0" smtClean="0"/>
              <a:t>図</a:t>
            </a:r>
            <a:r>
              <a:rPr lang="en-US" altLang="ja-JP" sz="800" dirty="0" smtClean="0"/>
              <a:t>3.1.1 </a:t>
            </a:r>
            <a:r>
              <a:rPr lang="ja-JP" altLang="en-US" sz="800" dirty="0" smtClean="0"/>
              <a:t>　シナリオの流れ</a:t>
            </a:r>
            <a:endParaRPr lang="en-US" altLang="ja-JP" sz="800" dirty="0"/>
          </a:p>
        </p:txBody>
      </p:sp>
      <p:sp>
        <p:nvSpPr>
          <p:cNvPr id="49" name="テキスト ボックス 48"/>
          <p:cNvSpPr txBox="1"/>
          <p:nvPr/>
        </p:nvSpPr>
        <p:spPr>
          <a:xfrm>
            <a:off x="10402868" y="8323527"/>
            <a:ext cx="1347794" cy="215444"/>
          </a:xfrm>
          <a:prstGeom prst="rect">
            <a:avLst/>
          </a:prstGeom>
          <a:noFill/>
        </p:spPr>
        <p:txBody>
          <a:bodyPr wrap="square" rtlCol="0">
            <a:spAutoFit/>
          </a:bodyPr>
          <a:lstStyle/>
          <a:p>
            <a:r>
              <a:rPr lang="ja-JP" altLang="en-US" sz="800" dirty="0" smtClean="0"/>
              <a:t>図</a:t>
            </a:r>
            <a:r>
              <a:rPr lang="en-US" altLang="ja-JP" sz="800" dirty="0" smtClean="0"/>
              <a:t>3.1-2 </a:t>
            </a:r>
            <a:r>
              <a:rPr lang="ja-JP" altLang="en-US" sz="800" dirty="0" smtClean="0"/>
              <a:t>　ミッションの流れ</a:t>
            </a:r>
            <a:endParaRPr lang="en-US" altLang="ja-JP" sz="800" dirty="0"/>
          </a:p>
        </p:txBody>
      </p:sp>
      <p:sp>
        <p:nvSpPr>
          <p:cNvPr id="50" name="テキスト ボックス 49"/>
          <p:cNvSpPr txBox="1"/>
          <p:nvPr/>
        </p:nvSpPr>
        <p:spPr>
          <a:xfrm>
            <a:off x="5460477" y="6249666"/>
            <a:ext cx="3820418" cy="1692771"/>
          </a:xfrm>
          <a:prstGeom prst="rect">
            <a:avLst/>
          </a:prstGeom>
          <a:noFill/>
        </p:spPr>
        <p:txBody>
          <a:bodyPr wrap="square" rtlCol="0">
            <a:spAutoFit/>
          </a:bodyPr>
          <a:lstStyle/>
          <a:p>
            <a:r>
              <a:rPr kumimoji="1" lang="ja-JP" altLang="en-US" sz="800" b="1" dirty="0" smtClean="0">
                <a:latin typeface="ＭＳ Ｐゴシック" panose="020B0600070205080204" pitchFamily="50" charset="-128"/>
                <a:ea typeface="ＭＳ Ｐゴシック" panose="020B0600070205080204" pitchFamily="50" charset="-128"/>
              </a:rPr>
              <a:t>◆シナリオ</a:t>
            </a:r>
            <a:endParaRPr kumimoji="1" lang="en-US" altLang="ja-JP" sz="800" b="1" dirty="0" smtClean="0">
              <a:latin typeface="ＭＳ Ｐゴシック" panose="020B0600070205080204" pitchFamily="50" charset="-128"/>
              <a:ea typeface="ＭＳ Ｐゴシック" panose="020B0600070205080204" pitchFamily="50" charset="-128"/>
            </a:endParaRPr>
          </a:p>
          <a:p>
            <a:r>
              <a:rPr kumimoji="1" lang="ja-JP" altLang="en-US" sz="800" dirty="0" smtClean="0">
                <a:latin typeface="ＭＳ Ｐゴシック" panose="020B0600070205080204" pitchFamily="50" charset="-128"/>
                <a:ea typeface="ＭＳ Ｐゴシック" panose="020B0600070205080204" pitchFamily="50" charset="-128"/>
              </a:rPr>
              <a:t>運搬したブロック数を状態「シナリオ」として管理する</a:t>
            </a:r>
            <a:r>
              <a:rPr kumimoji="1" lang="en-US" altLang="ja-JP" sz="800" dirty="0" smtClean="0">
                <a:latin typeface="ＭＳ Ｐゴシック" panose="020B0600070205080204" pitchFamily="50" charset="-128"/>
                <a:ea typeface="ＭＳ Ｐゴシック" panose="020B0600070205080204" pitchFamily="50" charset="-128"/>
              </a:rPr>
              <a:t>.</a:t>
            </a:r>
            <a:endParaRPr lang="en-US" altLang="ja-JP" sz="800" dirty="0" smtClean="0">
              <a:latin typeface="ＭＳ Ｐゴシック" panose="020B0600070205080204" pitchFamily="50" charset="-128"/>
              <a:ea typeface="ＭＳ Ｐゴシック" panose="020B0600070205080204" pitchFamily="50" charset="-128"/>
            </a:endParaRPr>
          </a:p>
          <a:p>
            <a:r>
              <a:rPr lang="ja-JP" altLang="en-US" sz="800" dirty="0">
                <a:latin typeface="ＭＳ Ｐゴシック" panose="020B0600070205080204" pitchFamily="50" charset="-128"/>
                <a:ea typeface="ＭＳ Ｐゴシック" panose="020B0600070205080204" pitchFamily="50" charset="-128"/>
              </a:rPr>
              <a:t>ブロック並べゲームのシナリオの流れを「図</a:t>
            </a:r>
            <a:r>
              <a:rPr lang="en-US" altLang="ja-JP" sz="800" dirty="0" smtClean="0">
                <a:latin typeface="ＭＳ Ｐゴシック" panose="020B0600070205080204" pitchFamily="50" charset="-128"/>
                <a:ea typeface="ＭＳ Ｐゴシック" panose="020B0600070205080204" pitchFamily="50" charset="-128"/>
              </a:rPr>
              <a:t>3-1.1</a:t>
            </a:r>
            <a:r>
              <a:rPr lang="ja-JP" altLang="en-US" sz="800" dirty="0">
                <a:latin typeface="ＭＳ Ｐゴシック" panose="020B0600070205080204" pitchFamily="50" charset="-128"/>
                <a:ea typeface="ＭＳ Ｐゴシック" panose="020B0600070205080204" pitchFamily="50" charset="-128"/>
              </a:rPr>
              <a:t>」に</a:t>
            </a:r>
            <a:r>
              <a:rPr lang="ja-JP" altLang="en-US" sz="800" dirty="0" smtClean="0">
                <a:latin typeface="ＭＳ Ｐゴシック" panose="020B0600070205080204" pitchFamily="50" charset="-128"/>
                <a:ea typeface="ＭＳ Ｐゴシック" panose="020B0600070205080204" pitchFamily="50" charset="-128"/>
              </a:rPr>
              <a:t>示す</a:t>
            </a:r>
            <a:r>
              <a:rPr lang="en-US" altLang="ja-JP" sz="800" dirty="0" smtClean="0">
                <a:latin typeface="ＭＳ Ｐゴシック" panose="020B0600070205080204" pitchFamily="50" charset="-128"/>
                <a:ea typeface="ＭＳ Ｐゴシック" panose="020B0600070205080204" pitchFamily="50" charset="-128"/>
              </a:rPr>
              <a:t>.</a:t>
            </a:r>
          </a:p>
          <a:p>
            <a:r>
              <a:rPr lang="ja-JP" altLang="en-US" sz="800" dirty="0" smtClean="0">
                <a:latin typeface="ＭＳ Ｐゴシック" panose="020B0600070205080204" pitchFamily="50" charset="-128"/>
                <a:ea typeface="ＭＳ Ｐゴシック" panose="020B0600070205080204" pitchFamily="50" charset="-128"/>
              </a:rPr>
              <a:t>エリア進入完了後</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ブロックの運搬を実行する</a:t>
            </a:r>
            <a:r>
              <a:rPr lang="en-US" altLang="ja-JP" sz="800" dirty="0" smtClean="0">
                <a:latin typeface="ＭＳ Ｐゴシック" panose="020B0600070205080204" pitchFamily="50" charset="-128"/>
                <a:ea typeface="ＭＳ Ｐゴシック" panose="020B0600070205080204" pitchFamily="50" charset="-128"/>
              </a:rPr>
              <a:t>.</a:t>
            </a:r>
            <a:endParaRPr kumimoji="1" lang="en-US" altLang="ja-JP" sz="800" dirty="0" smtClean="0">
              <a:latin typeface="ＭＳ Ｐゴシック" panose="020B0600070205080204" pitchFamily="50" charset="-128"/>
              <a:ea typeface="ＭＳ Ｐゴシック" panose="020B0600070205080204" pitchFamily="50" charset="-128"/>
            </a:endParaRPr>
          </a:p>
          <a:p>
            <a:r>
              <a:rPr kumimoji="1" lang="en-US" altLang="ja-JP" sz="800" dirty="0" smtClean="0">
                <a:latin typeface="ＭＳ Ｐゴシック" panose="020B0600070205080204" pitchFamily="50" charset="-128"/>
                <a:ea typeface="ＭＳ Ｐゴシック" panose="020B0600070205080204" pitchFamily="50" charset="-128"/>
              </a:rPr>
              <a:t>4</a:t>
            </a:r>
            <a:r>
              <a:rPr kumimoji="1" lang="ja-JP" altLang="en-US" sz="800" dirty="0" err="1" smtClean="0">
                <a:latin typeface="ＭＳ Ｐゴシック" panose="020B0600070205080204" pitchFamily="50" charset="-128"/>
                <a:ea typeface="ＭＳ Ｐゴシック" panose="020B0600070205080204" pitchFamily="50" charset="-128"/>
              </a:rPr>
              <a:t>つの</a:t>
            </a:r>
            <a:r>
              <a:rPr kumimoji="1" lang="ja-JP" altLang="en-US" sz="800" dirty="0" smtClean="0">
                <a:latin typeface="ＭＳ Ｐゴシック" panose="020B0600070205080204" pitchFamily="50" charset="-128"/>
                <a:ea typeface="ＭＳ Ｐゴシック" panose="020B0600070205080204" pitchFamily="50" charset="-128"/>
              </a:rPr>
              <a:t>ブロック運搬完了にてゲーム終了</a:t>
            </a:r>
            <a:r>
              <a:rPr lang="ja-JP" altLang="en-US" sz="800" dirty="0">
                <a:latin typeface="ＭＳ Ｐゴシック" panose="020B0600070205080204" pitchFamily="50" charset="-128"/>
                <a:ea typeface="ＭＳ Ｐゴシック" panose="020B0600070205080204" pitchFamily="50" charset="-128"/>
              </a:rPr>
              <a:t>と</a:t>
            </a:r>
            <a:r>
              <a:rPr lang="ja-JP" altLang="en-US" sz="800" dirty="0" smtClean="0">
                <a:latin typeface="ＭＳ Ｐゴシック" panose="020B0600070205080204" pitchFamily="50" charset="-128"/>
                <a:ea typeface="ＭＳ Ｐゴシック" panose="020B0600070205080204" pitchFamily="50" charset="-128"/>
              </a:rPr>
              <a:t>する</a:t>
            </a:r>
            <a:r>
              <a:rPr lang="en-US" altLang="ja-JP" sz="800" dirty="0" smtClean="0">
                <a:latin typeface="ＭＳ Ｐゴシック" panose="020B0600070205080204" pitchFamily="50" charset="-128"/>
                <a:ea typeface="ＭＳ Ｐゴシック" panose="020B0600070205080204" pitchFamily="50" charset="-128"/>
              </a:rPr>
              <a:t>.</a:t>
            </a:r>
          </a:p>
          <a:p>
            <a:r>
              <a:rPr lang="ja-JP" altLang="en-US" sz="800" dirty="0">
                <a:latin typeface="ＭＳ Ｐゴシック" panose="020B0600070205080204" pitchFamily="50" charset="-128"/>
                <a:ea typeface="ＭＳ Ｐゴシック" panose="020B0600070205080204" pitchFamily="50" charset="-128"/>
              </a:rPr>
              <a:t>　</a:t>
            </a:r>
            <a:r>
              <a:rPr lang="ja-JP" altLang="en-US" sz="800" dirty="0" smtClean="0">
                <a:latin typeface="ＭＳ Ｐゴシック" panose="020B0600070205080204" pitchFamily="50" charset="-128"/>
                <a:ea typeface="ＭＳ Ｐゴシック" panose="020B0600070205080204" pitchFamily="50" charset="-128"/>
              </a:rPr>
              <a:t>「ブロック</a:t>
            </a:r>
            <a:r>
              <a:rPr lang="en-US" altLang="ja-JP" sz="800" dirty="0" smtClean="0">
                <a:latin typeface="ＭＳ Ｐゴシック" panose="020B0600070205080204" pitchFamily="50" charset="-128"/>
                <a:ea typeface="ＭＳ Ｐゴシック" panose="020B0600070205080204" pitchFamily="50" charset="-128"/>
              </a:rPr>
              <a:t>4</a:t>
            </a:r>
            <a:r>
              <a:rPr lang="ja-JP" altLang="en-US" sz="800" dirty="0" smtClean="0">
                <a:latin typeface="ＭＳ Ｐゴシック" panose="020B0600070205080204" pitchFamily="50" charset="-128"/>
                <a:ea typeface="ＭＳ Ｐゴシック" panose="020B0600070205080204" pitchFamily="50" charset="-128"/>
              </a:rPr>
              <a:t>個目運搬中」が完了にて</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ブロック並べゲーム終了とする</a:t>
            </a:r>
            <a:r>
              <a:rPr lang="en-US" altLang="ja-JP" sz="800" dirty="0" smtClean="0">
                <a:latin typeface="ＭＳ Ｐゴシック" panose="020B0600070205080204" pitchFamily="50" charset="-128"/>
                <a:ea typeface="ＭＳ Ｐゴシック" panose="020B0600070205080204" pitchFamily="50" charset="-128"/>
              </a:rPr>
              <a:t>.</a:t>
            </a:r>
          </a:p>
          <a:p>
            <a:r>
              <a:rPr lang="ja-JP" altLang="en-US" sz="800" dirty="0" smtClean="0">
                <a:latin typeface="ＭＳ Ｐゴシック" panose="020B0600070205080204" pitchFamily="50" charset="-128"/>
                <a:ea typeface="ＭＳ Ｐゴシック" panose="020B0600070205080204" pitchFamily="50" charset="-128"/>
              </a:rPr>
              <a:t>また</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a:t>
            </a:r>
            <a:r>
              <a:rPr lang="ja-JP" altLang="en-US" sz="800" dirty="0">
                <a:latin typeface="ＭＳ Ｐゴシック" panose="020B0600070205080204" pitchFamily="50" charset="-128"/>
                <a:ea typeface="ＭＳ Ｐゴシック" panose="020B0600070205080204" pitchFamily="50" charset="-128"/>
              </a:rPr>
              <a:t>ブロック</a:t>
            </a:r>
            <a:r>
              <a:rPr lang="en-US" altLang="ja-JP" sz="800" dirty="0" smtClean="0">
                <a:latin typeface="ＭＳ Ｐゴシック" panose="020B0600070205080204" pitchFamily="50" charset="-128"/>
                <a:ea typeface="ＭＳ Ｐゴシック" panose="020B0600070205080204" pitchFamily="50" charset="-128"/>
              </a:rPr>
              <a:t>3</a:t>
            </a:r>
            <a:r>
              <a:rPr lang="ja-JP" altLang="en-US" sz="800" dirty="0" smtClean="0">
                <a:latin typeface="ＭＳ Ｐゴシック" panose="020B0600070205080204" pitchFamily="50" charset="-128"/>
                <a:ea typeface="ＭＳ Ｐゴシック" panose="020B0600070205080204" pitchFamily="50" charset="-128"/>
              </a:rPr>
              <a:t>個目運搬中」完了時にスタートからの経過時間を確認し</a:t>
            </a:r>
            <a:r>
              <a:rPr lang="en-US" altLang="ja-JP" sz="800" dirty="0" smtClean="0">
                <a:latin typeface="ＭＳ Ｐゴシック" panose="020B0600070205080204" pitchFamily="50" charset="-128"/>
                <a:ea typeface="ＭＳ Ｐゴシック" panose="020B0600070205080204" pitchFamily="50" charset="-128"/>
              </a:rPr>
              <a:t>,105</a:t>
            </a:r>
            <a:r>
              <a:rPr lang="ja-JP" altLang="en-US" sz="800" dirty="0" smtClean="0">
                <a:latin typeface="ＭＳ Ｐゴシック" panose="020B0600070205080204" pitchFamily="50" charset="-128"/>
                <a:ea typeface="ＭＳ Ｐゴシック" panose="020B0600070205080204" pitchFamily="50" charset="-128"/>
              </a:rPr>
              <a:t>秒以上経過していた場合も</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ブロック並べゲーム</a:t>
            </a:r>
            <a:r>
              <a:rPr lang="ja-JP" altLang="en-US" sz="800" dirty="0">
                <a:latin typeface="ＭＳ Ｐゴシック" panose="020B0600070205080204" pitchFamily="50" charset="-128"/>
                <a:ea typeface="ＭＳ Ｐゴシック" panose="020B0600070205080204" pitchFamily="50" charset="-128"/>
              </a:rPr>
              <a:t>終了</a:t>
            </a:r>
            <a:r>
              <a:rPr lang="ja-JP" altLang="en-US" sz="800" dirty="0" smtClean="0">
                <a:latin typeface="ＭＳ Ｐゴシック" panose="020B0600070205080204" pitchFamily="50" charset="-128"/>
                <a:ea typeface="ＭＳ Ｐゴシック" panose="020B0600070205080204" pitchFamily="50" charset="-128"/>
              </a:rPr>
              <a:t>とする</a:t>
            </a:r>
            <a:r>
              <a:rPr lang="en-US" altLang="ja-JP" sz="800" dirty="0" smtClean="0">
                <a:latin typeface="ＭＳ Ｐゴシック" panose="020B0600070205080204" pitchFamily="50" charset="-128"/>
                <a:ea typeface="ＭＳ Ｐゴシック" panose="020B0600070205080204" pitchFamily="50" charset="-128"/>
              </a:rPr>
              <a:t>.</a:t>
            </a:r>
          </a:p>
          <a:p>
            <a:r>
              <a:rPr lang="ja-JP" altLang="en-US" sz="800" dirty="0" smtClean="0">
                <a:latin typeface="ＭＳ Ｐゴシック" panose="020B0600070205080204" pitchFamily="50" charset="-128"/>
                <a:ea typeface="ＭＳ Ｐゴシック" panose="020B0600070205080204" pitchFamily="50" charset="-128"/>
              </a:rPr>
              <a:t>ブロック並べゲーム終了後</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ゲームエリア退出を実行する</a:t>
            </a:r>
            <a:r>
              <a:rPr lang="en-US" altLang="ja-JP" sz="800" dirty="0" smtClean="0">
                <a:latin typeface="ＭＳ Ｐゴシック" panose="020B0600070205080204" pitchFamily="50" charset="-128"/>
                <a:ea typeface="ＭＳ Ｐゴシック" panose="020B0600070205080204" pitchFamily="50" charset="-128"/>
              </a:rPr>
              <a:t>.</a:t>
            </a:r>
          </a:p>
          <a:p>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a:t>
            </a:r>
            <a:r>
              <a:rPr lang="en-US" altLang="ja-JP" sz="800" dirty="0" smtClean="0">
                <a:latin typeface="ＭＳ Ｐゴシック" panose="020B0600070205080204" pitchFamily="50" charset="-128"/>
                <a:ea typeface="ＭＳ Ｐゴシック" panose="020B0600070205080204" pitchFamily="50" charset="-128"/>
              </a:rPr>
              <a:t>2.3</a:t>
            </a:r>
            <a:r>
              <a:rPr lang="ja-JP" altLang="en-US" sz="800" dirty="0" smtClean="0">
                <a:latin typeface="ＭＳ Ｐゴシック" panose="020B0600070205080204" pitchFamily="50" charset="-128"/>
                <a:ea typeface="ＭＳ Ｐゴシック" panose="020B0600070205080204" pitchFamily="50" charset="-128"/>
              </a:rPr>
              <a:t>　指針参照」</a:t>
            </a:r>
            <a:r>
              <a:rPr lang="en-US" altLang="ja-JP" sz="800" dirty="0" smtClean="0">
                <a:latin typeface="ＭＳ Ｐゴシック" panose="020B0600070205080204" pitchFamily="50" charset="-128"/>
                <a:ea typeface="ＭＳ Ｐゴシック" panose="020B0600070205080204" pitchFamily="50" charset="-128"/>
              </a:rPr>
              <a:t>)</a:t>
            </a:r>
          </a:p>
          <a:p>
            <a:r>
              <a:rPr lang="ja-JP" altLang="en-US" sz="800" dirty="0" smtClean="0">
                <a:latin typeface="ＭＳ Ｐゴシック" panose="020B0600070205080204" pitchFamily="50" charset="-128"/>
                <a:ea typeface="ＭＳ Ｐゴシック" panose="020B0600070205080204" pitchFamily="50" charset="-128"/>
              </a:rPr>
              <a:t>シナリオ「ブロック</a:t>
            </a:r>
            <a:r>
              <a:rPr lang="en-US" altLang="ja-JP" sz="800" dirty="0" smtClean="0">
                <a:latin typeface="ＭＳ Ｐゴシック" panose="020B0600070205080204" pitchFamily="50" charset="-128"/>
                <a:ea typeface="ＭＳ Ｐゴシック" panose="020B0600070205080204" pitchFamily="50" charset="-128"/>
              </a:rPr>
              <a:t>1</a:t>
            </a:r>
            <a:r>
              <a:rPr lang="ja-JP" altLang="en-US" sz="800" dirty="0" smtClean="0">
                <a:latin typeface="ＭＳ Ｐゴシック" panose="020B0600070205080204" pitchFamily="50" charset="-128"/>
                <a:ea typeface="ＭＳ Ｐゴシック" panose="020B0600070205080204" pitchFamily="50" charset="-128"/>
              </a:rPr>
              <a:t>個目運搬中」～「ブロック</a:t>
            </a:r>
            <a:r>
              <a:rPr lang="en-US" altLang="ja-JP" sz="800" dirty="0" smtClean="0">
                <a:latin typeface="ＭＳ Ｐゴシック" panose="020B0600070205080204" pitchFamily="50" charset="-128"/>
                <a:ea typeface="ＭＳ Ｐゴシック" panose="020B0600070205080204" pitchFamily="50" charset="-128"/>
              </a:rPr>
              <a:t>4</a:t>
            </a:r>
            <a:r>
              <a:rPr lang="ja-JP" altLang="en-US" sz="800" dirty="0" smtClean="0">
                <a:latin typeface="ＭＳ Ｐゴシック" panose="020B0600070205080204" pitchFamily="50" charset="-128"/>
                <a:ea typeface="ＭＳ Ｐゴシック" panose="020B0600070205080204" pitchFamily="50" charset="-128"/>
              </a:rPr>
              <a:t>個目運搬中」毎に</a:t>
            </a:r>
            <a:r>
              <a:rPr lang="en-US" altLang="ja-JP" sz="800" dirty="0" smtClean="0">
                <a:latin typeface="ＭＳ Ｐゴシック" panose="020B0600070205080204" pitchFamily="50" charset="-128"/>
                <a:ea typeface="ＭＳ Ｐゴシック" panose="020B0600070205080204" pitchFamily="50" charset="-128"/>
              </a:rPr>
              <a:t/>
            </a:r>
            <a:br>
              <a:rPr lang="en-US" altLang="ja-JP" sz="800" dirty="0" smtClean="0">
                <a:latin typeface="ＭＳ Ｐゴシック" panose="020B0600070205080204" pitchFamily="50" charset="-128"/>
                <a:ea typeface="ＭＳ Ｐゴシック" panose="020B0600070205080204" pitchFamily="50" charset="-128"/>
              </a:rPr>
            </a:br>
            <a:r>
              <a:rPr lang="ja-JP" altLang="en-US" sz="800" dirty="0" smtClean="0">
                <a:latin typeface="ＭＳ Ｐゴシック" panose="020B0600070205080204" pitchFamily="50" charset="-128"/>
                <a:ea typeface="ＭＳ Ｐゴシック" panose="020B0600070205080204" pitchFamily="50" charset="-128"/>
              </a:rPr>
              <a:t>ミッションを実行する</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詳細は下記</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「ミッション」参照</a:t>
            </a:r>
            <a:r>
              <a:rPr lang="en-US" altLang="ja-JP" sz="800" dirty="0" smtClean="0">
                <a:latin typeface="ＭＳ Ｐゴシック" panose="020B0600070205080204" pitchFamily="50" charset="-128"/>
                <a:ea typeface="ＭＳ Ｐゴシック" panose="020B0600070205080204" pitchFamily="50" charset="-128"/>
              </a:rPr>
              <a:t>)</a:t>
            </a:r>
          </a:p>
          <a:p>
            <a:r>
              <a:rPr lang="ja-JP" altLang="en-US" sz="800" dirty="0" smtClean="0">
                <a:latin typeface="ＭＳ Ｐゴシック" panose="020B0600070205080204" pitchFamily="50" charset="-128"/>
                <a:ea typeface="ＭＳ Ｐゴシック" panose="020B0600070205080204" pitchFamily="50" charset="-128"/>
              </a:rPr>
              <a:t>シナリオ型を図</a:t>
            </a:r>
            <a:r>
              <a:rPr lang="en-US" altLang="ja-JP" sz="800" dirty="0" smtClean="0">
                <a:latin typeface="ＭＳ Ｐゴシック" panose="020B0600070205080204" pitchFamily="50" charset="-128"/>
                <a:ea typeface="ＭＳ Ｐゴシック" panose="020B0600070205080204" pitchFamily="50" charset="-128"/>
              </a:rPr>
              <a:t>3.1-3</a:t>
            </a:r>
            <a:r>
              <a:rPr lang="ja-JP" altLang="en-US" sz="800" dirty="0" err="1" smtClean="0">
                <a:latin typeface="ＭＳ Ｐゴシック" panose="020B0600070205080204" pitchFamily="50" charset="-128"/>
                <a:ea typeface="ＭＳ Ｐゴシック" panose="020B0600070205080204" pitchFamily="50" charset="-128"/>
              </a:rPr>
              <a:t>にて</a:t>
            </a:r>
            <a:r>
              <a:rPr lang="ja-JP" altLang="en-US" sz="800" dirty="0" smtClean="0">
                <a:latin typeface="ＭＳ Ｐゴシック" panose="020B0600070205080204" pitchFamily="50" charset="-128"/>
                <a:ea typeface="ＭＳ Ｐゴシック" panose="020B0600070205080204" pitchFamily="50" charset="-128"/>
              </a:rPr>
              <a:t>定義し</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構造モデル</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図</a:t>
            </a:r>
            <a:r>
              <a:rPr lang="en-US" altLang="ja-JP" sz="800" dirty="0" smtClean="0">
                <a:latin typeface="ＭＳ Ｐゴシック" panose="020B0600070205080204" pitchFamily="50" charset="-128"/>
                <a:ea typeface="ＭＳ Ｐゴシック" panose="020B0600070205080204" pitchFamily="50" charset="-128"/>
              </a:rPr>
              <a:t>3.2-1)</a:t>
            </a:r>
            <a:r>
              <a:rPr lang="ja-JP" altLang="en-US" sz="800" dirty="0" err="1" smtClean="0">
                <a:latin typeface="ＭＳ Ｐゴシック" panose="020B0600070205080204" pitchFamily="50" charset="-128"/>
                <a:ea typeface="ＭＳ Ｐゴシック" panose="020B0600070205080204" pitchFamily="50" charset="-128"/>
              </a:rPr>
              <a:t>にて</a:t>
            </a:r>
            <a:r>
              <a:rPr lang="ja-JP" altLang="en-US" sz="800" dirty="0" smtClean="0">
                <a:latin typeface="ＭＳ Ｐゴシック" panose="020B0600070205080204" pitchFamily="50" charset="-128"/>
                <a:ea typeface="ＭＳ Ｐゴシック" panose="020B0600070205080204" pitchFamily="50" charset="-128"/>
              </a:rPr>
              <a:t>利用する</a:t>
            </a:r>
            <a:r>
              <a:rPr lang="en-US" altLang="ja-JP" sz="800" dirty="0" smtClean="0">
                <a:latin typeface="ＭＳ Ｐゴシック" panose="020B0600070205080204" pitchFamily="50" charset="-128"/>
                <a:ea typeface="ＭＳ Ｐゴシック" panose="020B0600070205080204" pitchFamily="50" charset="-128"/>
              </a:rPr>
              <a:t>.</a:t>
            </a:r>
          </a:p>
        </p:txBody>
      </p:sp>
      <p:sp>
        <p:nvSpPr>
          <p:cNvPr id="51" name="テキスト ボックス 50"/>
          <p:cNvSpPr txBox="1"/>
          <p:nvPr/>
        </p:nvSpPr>
        <p:spPr>
          <a:xfrm>
            <a:off x="5460477" y="7898685"/>
            <a:ext cx="3710180" cy="954107"/>
          </a:xfrm>
          <a:prstGeom prst="rect">
            <a:avLst/>
          </a:prstGeom>
          <a:noFill/>
        </p:spPr>
        <p:txBody>
          <a:bodyPr wrap="square" rtlCol="0">
            <a:spAutoFit/>
          </a:bodyPr>
          <a:lstStyle/>
          <a:p>
            <a:r>
              <a:rPr kumimoji="1" lang="ja-JP" altLang="en-US" sz="800" b="1" dirty="0" smtClean="0">
                <a:latin typeface="ＭＳ Ｐゴシック" panose="020B0600070205080204" pitchFamily="50" charset="-128"/>
                <a:ea typeface="ＭＳ Ｐゴシック" panose="020B0600070205080204" pitchFamily="50" charset="-128"/>
              </a:rPr>
              <a:t>◆ミッション</a:t>
            </a:r>
            <a:endParaRPr kumimoji="1" lang="en-US" altLang="ja-JP" sz="800" b="1" dirty="0" smtClean="0">
              <a:latin typeface="ＭＳ Ｐゴシック" panose="020B0600070205080204" pitchFamily="50" charset="-128"/>
              <a:ea typeface="ＭＳ Ｐゴシック" panose="020B0600070205080204" pitchFamily="50" charset="-128"/>
            </a:endParaRPr>
          </a:p>
          <a:p>
            <a:r>
              <a:rPr lang="ja-JP" altLang="en-US" sz="800" dirty="0" smtClean="0">
                <a:latin typeface="ＭＳ Ｐゴシック" panose="020B0600070205080204" pitchFamily="50" charset="-128"/>
                <a:ea typeface="ＭＳ Ｐゴシック" panose="020B0600070205080204" pitchFamily="50" charset="-128"/>
              </a:rPr>
              <a:t>ブロックの初期位置まで移動～ブロックを捕獲～</a:t>
            </a:r>
            <a:endParaRPr lang="en-US" altLang="ja-JP" sz="800" dirty="0" smtClean="0">
              <a:latin typeface="ＭＳ Ｐゴシック" panose="020B0600070205080204" pitchFamily="50" charset="-128"/>
              <a:ea typeface="ＭＳ Ｐゴシック" panose="020B0600070205080204" pitchFamily="50" charset="-128"/>
            </a:endParaRPr>
          </a:p>
          <a:p>
            <a:r>
              <a:rPr lang="ja-JP" altLang="en-US" sz="800" dirty="0" smtClean="0">
                <a:latin typeface="ＭＳ Ｐゴシック" panose="020B0600070205080204" pitchFamily="50" charset="-128"/>
                <a:ea typeface="ＭＳ Ｐゴシック" panose="020B0600070205080204" pitchFamily="50" charset="-128"/>
              </a:rPr>
              <a:t>ブロック移動先まで移動～ブロックを設置</a:t>
            </a:r>
            <a:endParaRPr lang="en-US" altLang="ja-JP" sz="800" dirty="0" smtClean="0">
              <a:latin typeface="ＭＳ Ｐゴシック" panose="020B0600070205080204" pitchFamily="50" charset="-128"/>
              <a:ea typeface="ＭＳ Ｐゴシック" panose="020B0600070205080204" pitchFamily="50" charset="-128"/>
            </a:endParaRPr>
          </a:p>
          <a:p>
            <a:r>
              <a:rPr lang="ja-JP" altLang="en-US" sz="800" dirty="0" smtClean="0">
                <a:latin typeface="ＭＳ Ｐゴシック" panose="020B0600070205080204" pitchFamily="50" charset="-128"/>
                <a:ea typeface="ＭＳ Ｐゴシック" panose="020B0600070205080204" pitchFamily="50" charset="-128"/>
              </a:rPr>
              <a:t>以上の動作を</a:t>
            </a:r>
            <a:r>
              <a:rPr lang="en-US" altLang="ja-JP" sz="800" dirty="0" smtClean="0">
                <a:latin typeface="ＭＳ Ｐゴシック" panose="020B0600070205080204" pitchFamily="50" charset="-128"/>
                <a:ea typeface="ＭＳ Ｐゴシック" panose="020B0600070205080204" pitchFamily="50" charset="-128"/>
              </a:rPr>
              <a:t>1</a:t>
            </a:r>
            <a:r>
              <a:rPr lang="ja-JP" altLang="en-US" sz="800" dirty="0" smtClean="0">
                <a:latin typeface="ＭＳ Ｐゴシック" panose="020B0600070205080204" pitchFamily="50" charset="-128"/>
                <a:ea typeface="ＭＳ Ｐゴシック" panose="020B0600070205080204" pitchFamily="50" charset="-128"/>
              </a:rPr>
              <a:t>セットとし</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状態「ミッション」として管理する</a:t>
            </a:r>
            <a:r>
              <a:rPr lang="en-US" altLang="ja-JP" sz="800" dirty="0" smtClean="0">
                <a:latin typeface="ＭＳ Ｐゴシック" panose="020B0600070205080204" pitchFamily="50" charset="-128"/>
                <a:ea typeface="ＭＳ Ｐゴシック" panose="020B0600070205080204" pitchFamily="50" charset="-128"/>
              </a:rPr>
              <a:t>.</a:t>
            </a:r>
          </a:p>
          <a:p>
            <a:r>
              <a:rPr lang="ja-JP" altLang="en-US" sz="800" dirty="0" smtClean="0">
                <a:latin typeface="ＭＳ Ｐゴシック" panose="020B0600070205080204" pitchFamily="50" charset="-128"/>
                <a:ea typeface="ＭＳ Ｐゴシック" panose="020B0600070205080204" pitchFamily="50" charset="-128"/>
              </a:rPr>
              <a:t>ミッションの流れを「図</a:t>
            </a:r>
            <a:r>
              <a:rPr lang="en-US" altLang="ja-JP" sz="800" dirty="0" smtClean="0">
                <a:latin typeface="ＭＳ Ｐゴシック" panose="020B0600070205080204" pitchFamily="50" charset="-128"/>
                <a:ea typeface="ＭＳ Ｐゴシック" panose="020B0600070205080204" pitchFamily="50" charset="-128"/>
              </a:rPr>
              <a:t>3.1-2</a:t>
            </a:r>
            <a:r>
              <a:rPr lang="ja-JP" altLang="en-US" sz="800" dirty="0" smtClean="0">
                <a:latin typeface="ＭＳ Ｐゴシック" panose="020B0600070205080204" pitchFamily="50" charset="-128"/>
                <a:ea typeface="ＭＳ Ｐゴシック" panose="020B0600070205080204" pitchFamily="50" charset="-128"/>
              </a:rPr>
              <a:t>」に示す</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本ミッションの流れを</a:t>
            </a:r>
            <a:endParaRPr lang="en-US" altLang="ja-JP" sz="800" dirty="0" smtClean="0">
              <a:latin typeface="ＭＳ Ｐゴシック" panose="020B0600070205080204" pitchFamily="50" charset="-128"/>
              <a:ea typeface="ＭＳ Ｐゴシック" panose="020B0600070205080204" pitchFamily="50" charset="-128"/>
            </a:endParaRPr>
          </a:p>
          <a:p>
            <a:r>
              <a:rPr lang="ja-JP" altLang="en-US" sz="800" dirty="0" smtClean="0">
                <a:latin typeface="ＭＳ Ｐゴシック" panose="020B0600070205080204" pitchFamily="50" charset="-128"/>
                <a:ea typeface="ＭＳ Ｐゴシック" panose="020B0600070205080204" pitchFamily="50" charset="-128"/>
              </a:rPr>
              <a:t>全て終了したら</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次のシナリオを実行する</a:t>
            </a:r>
            <a:r>
              <a:rPr lang="en-US" altLang="ja-JP" sz="800" dirty="0" smtClean="0">
                <a:latin typeface="ＭＳ Ｐゴシック" panose="020B0600070205080204" pitchFamily="50" charset="-128"/>
                <a:ea typeface="ＭＳ Ｐゴシック" panose="020B0600070205080204" pitchFamily="50" charset="-128"/>
              </a:rPr>
              <a:t>.</a:t>
            </a:r>
          </a:p>
          <a:p>
            <a:r>
              <a:rPr lang="ja-JP" altLang="en-US" sz="800" dirty="0">
                <a:latin typeface="ＭＳ Ｐゴシック" panose="020B0600070205080204" pitchFamily="50" charset="-128"/>
                <a:ea typeface="ＭＳ Ｐゴシック" panose="020B0600070205080204" pitchFamily="50" charset="-128"/>
              </a:rPr>
              <a:t>ミッション</a:t>
            </a:r>
            <a:r>
              <a:rPr lang="ja-JP" altLang="en-US" sz="800" dirty="0" smtClean="0">
                <a:latin typeface="ＭＳ Ｐゴシック" panose="020B0600070205080204" pitchFamily="50" charset="-128"/>
                <a:ea typeface="ＭＳ Ｐゴシック" panose="020B0600070205080204" pitchFamily="50" charset="-128"/>
              </a:rPr>
              <a:t>型</a:t>
            </a:r>
            <a:r>
              <a:rPr lang="ja-JP" altLang="en-US" sz="800" dirty="0">
                <a:latin typeface="ＭＳ Ｐゴシック" panose="020B0600070205080204" pitchFamily="50" charset="-128"/>
                <a:ea typeface="ＭＳ Ｐゴシック" panose="020B0600070205080204" pitchFamily="50" charset="-128"/>
              </a:rPr>
              <a:t>を図</a:t>
            </a:r>
            <a:r>
              <a:rPr lang="en-US" altLang="ja-JP" sz="800" dirty="0" smtClean="0">
                <a:latin typeface="ＭＳ Ｐゴシック" panose="020B0600070205080204" pitchFamily="50" charset="-128"/>
                <a:ea typeface="ＭＳ Ｐゴシック" panose="020B0600070205080204" pitchFamily="50" charset="-128"/>
              </a:rPr>
              <a:t>3.1-4</a:t>
            </a:r>
            <a:r>
              <a:rPr lang="ja-JP" altLang="en-US" sz="800" dirty="0" err="1" smtClean="0">
                <a:latin typeface="ＭＳ Ｐゴシック" panose="020B0600070205080204" pitchFamily="50" charset="-128"/>
                <a:ea typeface="ＭＳ Ｐゴシック" panose="020B0600070205080204" pitchFamily="50" charset="-128"/>
              </a:rPr>
              <a:t>にて</a:t>
            </a:r>
            <a:r>
              <a:rPr lang="ja-JP" altLang="en-US" sz="800" dirty="0">
                <a:latin typeface="ＭＳ Ｐゴシック" panose="020B0600070205080204" pitchFamily="50" charset="-128"/>
                <a:ea typeface="ＭＳ Ｐゴシック" panose="020B0600070205080204" pitchFamily="50" charset="-128"/>
              </a:rPr>
              <a:t>定義</a:t>
            </a:r>
            <a:r>
              <a:rPr lang="ja-JP" altLang="en-US" sz="800" dirty="0" smtClean="0">
                <a:latin typeface="ＭＳ Ｐゴシック" panose="020B0600070205080204" pitchFamily="50" charset="-128"/>
                <a:ea typeface="ＭＳ Ｐゴシック" panose="020B0600070205080204" pitchFamily="50" charset="-128"/>
              </a:rPr>
              <a:t>し</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構造</a:t>
            </a:r>
            <a:r>
              <a:rPr lang="ja-JP" altLang="en-US" sz="800" dirty="0">
                <a:latin typeface="ＭＳ Ｐゴシック" panose="020B0600070205080204" pitchFamily="50" charset="-128"/>
                <a:ea typeface="ＭＳ Ｐゴシック" panose="020B0600070205080204" pitchFamily="50" charset="-128"/>
              </a:rPr>
              <a:t>モデル</a:t>
            </a:r>
            <a:r>
              <a:rPr lang="en-US" altLang="ja-JP" sz="800" dirty="0">
                <a:latin typeface="ＭＳ Ｐゴシック" panose="020B0600070205080204" pitchFamily="50" charset="-128"/>
                <a:ea typeface="ＭＳ Ｐゴシック" panose="020B0600070205080204" pitchFamily="50" charset="-128"/>
              </a:rPr>
              <a:t>(</a:t>
            </a:r>
            <a:r>
              <a:rPr lang="ja-JP" altLang="en-US" sz="800" dirty="0">
                <a:latin typeface="ＭＳ Ｐゴシック" panose="020B0600070205080204" pitchFamily="50" charset="-128"/>
                <a:ea typeface="ＭＳ Ｐゴシック" panose="020B0600070205080204" pitchFamily="50" charset="-128"/>
              </a:rPr>
              <a:t>図</a:t>
            </a:r>
            <a:r>
              <a:rPr lang="en-US" altLang="ja-JP" sz="800" dirty="0" smtClean="0">
                <a:latin typeface="ＭＳ Ｐゴシック" panose="020B0600070205080204" pitchFamily="50" charset="-128"/>
                <a:ea typeface="ＭＳ Ｐゴシック" panose="020B0600070205080204" pitchFamily="50" charset="-128"/>
              </a:rPr>
              <a:t>3.2-1</a:t>
            </a:r>
            <a:r>
              <a:rPr lang="en-US" altLang="ja-JP" sz="800" dirty="0">
                <a:latin typeface="ＭＳ Ｐゴシック" panose="020B0600070205080204" pitchFamily="50" charset="-128"/>
                <a:ea typeface="ＭＳ Ｐゴシック" panose="020B0600070205080204" pitchFamily="50" charset="-128"/>
              </a:rPr>
              <a:t>)</a:t>
            </a:r>
            <a:r>
              <a:rPr lang="ja-JP" altLang="en-US" sz="800" dirty="0" err="1">
                <a:latin typeface="ＭＳ Ｐゴシック" panose="020B0600070205080204" pitchFamily="50" charset="-128"/>
                <a:ea typeface="ＭＳ Ｐゴシック" panose="020B0600070205080204" pitchFamily="50" charset="-128"/>
              </a:rPr>
              <a:t>にて</a:t>
            </a:r>
            <a:r>
              <a:rPr lang="ja-JP" altLang="en-US" sz="800" dirty="0">
                <a:latin typeface="ＭＳ Ｐゴシック" panose="020B0600070205080204" pitchFamily="50" charset="-128"/>
                <a:ea typeface="ＭＳ Ｐゴシック" panose="020B0600070205080204" pitchFamily="50" charset="-128"/>
              </a:rPr>
              <a:t>利用</a:t>
            </a:r>
            <a:r>
              <a:rPr lang="ja-JP" altLang="en-US" sz="800" dirty="0" smtClean="0">
                <a:latin typeface="ＭＳ Ｐゴシック" panose="020B0600070205080204" pitchFamily="50" charset="-128"/>
                <a:ea typeface="ＭＳ Ｐゴシック" panose="020B0600070205080204" pitchFamily="50" charset="-128"/>
              </a:rPr>
              <a:t>する</a:t>
            </a:r>
            <a:r>
              <a:rPr lang="en-US" altLang="ja-JP" sz="800" dirty="0" smtClean="0">
                <a:latin typeface="ＭＳ Ｐゴシック" panose="020B0600070205080204" pitchFamily="50" charset="-128"/>
                <a:ea typeface="ＭＳ Ｐゴシック" panose="020B0600070205080204" pitchFamily="50" charset="-128"/>
              </a:rPr>
              <a:t>.</a:t>
            </a:r>
            <a:endParaRPr lang="en-US" altLang="ja-JP" sz="800" dirty="0">
              <a:latin typeface="ＭＳ Ｐゴシック" panose="020B0600070205080204" pitchFamily="50" charset="-128"/>
              <a:ea typeface="ＭＳ Ｐゴシック" panose="020B0600070205080204" pitchFamily="50" charset="-128"/>
            </a:endParaRPr>
          </a:p>
        </p:txBody>
      </p:sp>
      <p:sp>
        <p:nvSpPr>
          <p:cNvPr id="52" name="テキスト ボックス 51"/>
          <p:cNvSpPr txBox="1"/>
          <p:nvPr/>
        </p:nvSpPr>
        <p:spPr>
          <a:xfrm>
            <a:off x="5476175" y="8956685"/>
            <a:ext cx="3694482" cy="500137"/>
          </a:xfrm>
          <a:prstGeom prst="rect">
            <a:avLst/>
          </a:prstGeom>
          <a:noFill/>
        </p:spPr>
        <p:txBody>
          <a:bodyPr wrap="square" rtlCol="0">
            <a:spAutoFit/>
          </a:bodyPr>
          <a:lstStyle/>
          <a:p>
            <a:r>
              <a:rPr kumimoji="1" lang="en-US" altLang="ja-JP" sz="1050" b="1" dirty="0" smtClean="0">
                <a:latin typeface="ＭＳ Ｐゴシック" panose="020B0600070205080204" pitchFamily="50" charset="-128"/>
                <a:ea typeface="ＭＳ Ｐゴシック" panose="020B0600070205080204" pitchFamily="50" charset="-128"/>
              </a:rPr>
              <a:t>【</a:t>
            </a:r>
            <a:r>
              <a:rPr kumimoji="1" lang="ja-JP" altLang="en-US" sz="1050" b="1" dirty="0" smtClean="0">
                <a:latin typeface="ＭＳ Ｐゴシック" panose="020B0600070205080204" pitchFamily="50" charset="-128"/>
                <a:ea typeface="ＭＳ Ｐゴシック" panose="020B0600070205080204" pitchFamily="50" charset="-128"/>
              </a:rPr>
              <a:t>ブロック並べゲーム</a:t>
            </a:r>
            <a:r>
              <a:rPr lang="ja-JP" altLang="en-US" sz="1050" b="1" dirty="0" smtClean="0">
                <a:latin typeface="ＭＳ Ｐゴシック" panose="020B0600070205080204" pitchFamily="50" charset="-128"/>
                <a:ea typeface="ＭＳ Ｐゴシック" panose="020B0600070205080204" pitchFamily="50" charset="-128"/>
              </a:rPr>
              <a:t>終了後の処理</a:t>
            </a:r>
            <a:r>
              <a:rPr kumimoji="1" lang="en-US" altLang="ja-JP" sz="1050" b="1" dirty="0" smtClean="0">
                <a:latin typeface="ＭＳ Ｐゴシック" panose="020B0600070205080204" pitchFamily="50" charset="-128"/>
                <a:ea typeface="ＭＳ Ｐゴシック" panose="020B0600070205080204" pitchFamily="50" charset="-128"/>
              </a:rPr>
              <a:t>】</a:t>
            </a:r>
          </a:p>
          <a:p>
            <a:r>
              <a:rPr lang="ja-JP" altLang="en-US" sz="800" dirty="0" smtClean="0">
                <a:latin typeface="ＭＳ Ｐゴシック" panose="020B0600070205080204" pitchFamily="50" charset="-128"/>
                <a:ea typeface="ＭＳ Ｐゴシック" panose="020B0600070205080204" pitchFamily="50" charset="-128"/>
              </a:rPr>
              <a:t>ブロック並べゲーム終了後</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上記シナリオ参照</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走行体はブロック並べゲームの出口</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カラーブロック置き場</a:t>
            </a:r>
            <a:r>
              <a:rPr lang="en-US" altLang="ja-JP" sz="800" dirty="0" smtClean="0">
                <a:latin typeface="ＭＳ Ｐゴシック" panose="020B0600070205080204" pitchFamily="50" charset="-128"/>
                <a:ea typeface="ＭＳ Ｐゴシック" panose="020B0600070205080204" pitchFamily="50" charset="-128"/>
              </a:rPr>
              <a:t>11)</a:t>
            </a:r>
            <a:r>
              <a:rPr lang="ja-JP" altLang="en-US" sz="800" dirty="0" smtClean="0">
                <a:latin typeface="ＭＳ Ｐゴシック" panose="020B0600070205080204" pitchFamily="50" charset="-128"/>
                <a:ea typeface="ＭＳ Ｐゴシック" panose="020B0600070205080204" pitchFamily="50" charset="-128"/>
              </a:rPr>
              <a:t>へ移動する</a:t>
            </a:r>
            <a:r>
              <a:rPr lang="en-US" altLang="ja-JP" sz="800" dirty="0" smtClean="0">
                <a:latin typeface="ＭＳ Ｐゴシック" panose="020B0600070205080204" pitchFamily="50" charset="-128"/>
                <a:ea typeface="ＭＳ Ｐゴシック" panose="020B0600070205080204" pitchFamily="50" charset="-128"/>
              </a:rPr>
              <a:t>.</a:t>
            </a:r>
          </a:p>
        </p:txBody>
      </p:sp>
      <p:pic>
        <p:nvPicPr>
          <p:cNvPr id="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2819" y="4371523"/>
            <a:ext cx="3087906" cy="258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7083" y="6908165"/>
            <a:ext cx="3139377" cy="155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92609" y="8456880"/>
            <a:ext cx="1022567" cy="877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22812" y="8448697"/>
            <a:ext cx="970669" cy="983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テキスト ボックス 60"/>
          <p:cNvSpPr txBox="1"/>
          <p:nvPr/>
        </p:nvSpPr>
        <p:spPr>
          <a:xfrm>
            <a:off x="5460477" y="5818664"/>
            <a:ext cx="3710180" cy="500137"/>
          </a:xfrm>
          <a:prstGeom prst="rect">
            <a:avLst/>
          </a:prstGeom>
          <a:noFill/>
        </p:spPr>
        <p:txBody>
          <a:bodyPr wrap="square" rtlCol="0">
            <a:spAutoFit/>
          </a:bodyPr>
          <a:lstStyle/>
          <a:p>
            <a:r>
              <a:rPr kumimoji="1" lang="en-US" altLang="ja-JP" sz="1050" b="1" dirty="0" smtClean="0">
                <a:latin typeface="ＭＳ Ｐゴシック" panose="020B0600070205080204" pitchFamily="50" charset="-128"/>
                <a:ea typeface="ＭＳ Ｐゴシック" panose="020B0600070205080204" pitchFamily="50" charset="-128"/>
              </a:rPr>
              <a:t>【</a:t>
            </a:r>
            <a:r>
              <a:rPr kumimoji="1" lang="ja-JP" altLang="en-US" sz="1050" b="1" dirty="0" smtClean="0">
                <a:latin typeface="ＭＳ Ｐゴシック" panose="020B0600070205080204" pitchFamily="50" charset="-128"/>
                <a:ea typeface="ＭＳ Ｐゴシック" panose="020B0600070205080204" pitchFamily="50" charset="-128"/>
              </a:rPr>
              <a:t>ブロック並べゲームの進捗管理</a:t>
            </a:r>
            <a:r>
              <a:rPr kumimoji="1" lang="en-US" altLang="ja-JP" sz="1050" b="1" dirty="0" smtClean="0">
                <a:latin typeface="ＭＳ Ｐゴシック" panose="020B0600070205080204" pitchFamily="50" charset="-128"/>
                <a:ea typeface="ＭＳ Ｐゴシック" panose="020B0600070205080204" pitchFamily="50" charset="-128"/>
              </a:rPr>
              <a:t>】</a:t>
            </a:r>
            <a:endParaRPr kumimoji="1" lang="en-US" altLang="ja-JP" sz="1050" b="1" dirty="0">
              <a:latin typeface="ＭＳ Ｐゴシック" panose="020B0600070205080204" pitchFamily="50" charset="-128"/>
              <a:ea typeface="ＭＳ Ｐゴシック" panose="020B0600070205080204" pitchFamily="50" charset="-128"/>
            </a:endParaRPr>
          </a:p>
          <a:p>
            <a:r>
              <a:rPr kumimoji="1" lang="ja-JP" altLang="en-US" sz="800" dirty="0" smtClean="0">
                <a:latin typeface="ＭＳ Ｐゴシック" panose="020B0600070205080204" pitchFamily="50" charset="-128"/>
                <a:ea typeface="ＭＳ Ｐゴシック" panose="020B0600070205080204" pitchFamily="50" charset="-128"/>
              </a:rPr>
              <a:t>ブロック並べゲーム</a:t>
            </a:r>
            <a:r>
              <a:rPr lang="ja-JP" altLang="en-US" sz="800" dirty="0" smtClean="0">
                <a:latin typeface="ＭＳ Ｐゴシック" panose="020B0600070205080204" pitchFamily="50" charset="-128"/>
                <a:ea typeface="ＭＳ Ｐゴシック" panose="020B0600070205080204" pitchFamily="50" charset="-128"/>
              </a:rPr>
              <a:t>を</a:t>
            </a:r>
            <a:r>
              <a:rPr lang="en-US" altLang="ja-JP" sz="800" dirty="0" smtClean="0">
                <a:latin typeface="ＭＳ Ｐゴシック" panose="020B0600070205080204" pitchFamily="50" charset="-128"/>
                <a:ea typeface="ＭＳ Ｐゴシック" panose="020B0600070205080204" pitchFamily="50" charset="-128"/>
              </a:rPr>
              <a:t>2</a:t>
            </a:r>
            <a:r>
              <a:rPr lang="ja-JP" altLang="en-US" sz="800" dirty="0" err="1" smtClean="0">
                <a:latin typeface="ＭＳ Ｐゴシック" panose="020B0600070205080204" pitchFamily="50" charset="-128"/>
                <a:ea typeface="ＭＳ Ｐゴシック" panose="020B0600070205080204" pitchFamily="50" charset="-128"/>
              </a:rPr>
              <a:t>つの</a:t>
            </a:r>
            <a:r>
              <a:rPr lang="ja-JP" altLang="en-US" sz="800" dirty="0" smtClean="0">
                <a:latin typeface="ＭＳ Ｐゴシック" panose="020B0600070205080204" pitchFamily="50" charset="-128"/>
                <a:ea typeface="ＭＳ Ｐゴシック" panose="020B0600070205080204" pitchFamily="50" charset="-128"/>
              </a:rPr>
              <a:t>状態パラメータ「シナリオ」</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「ミッション」にて進捗管理し</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実行する</a:t>
            </a:r>
            <a:r>
              <a:rPr lang="en-US" altLang="ja-JP" sz="800" dirty="0" smtClean="0">
                <a:latin typeface="ＭＳ Ｐゴシック" panose="020B0600070205080204" pitchFamily="50" charset="-128"/>
                <a:ea typeface="ＭＳ Ｐゴシック" panose="020B0600070205080204" pitchFamily="50" charset="-128"/>
              </a:rPr>
              <a:t>.</a:t>
            </a:r>
            <a:r>
              <a:rPr lang="ja-JP" altLang="en-US" sz="800" dirty="0" smtClean="0">
                <a:latin typeface="ＭＳ Ｐゴシック" panose="020B0600070205080204" pitchFamily="50" charset="-128"/>
                <a:ea typeface="ＭＳ Ｐゴシック" panose="020B0600070205080204" pitchFamily="50" charset="-128"/>
              </a:rPr>
              <a:t>詳細を以下に示す</a:t>
            </a:r>
            <a:r>
              <a:rPr lang="en-US" altLang="ja-JP" sz="800" dirty="0" smtClean="0">
                <a:latin typeface="ＭＳ Ｐゴシック" panose="020B0600070205080204" pitchFamily="50" charset="-128"/>
                <a:ea typeface="ＭＳ Ｐゴシック" panose="020B0600070205080204" pitchFamily="50" charset="-128"/>
              </a:rPr>
              <a:t>.</a:t>
            </a:r>
            <a:endParaRPr kumimoji="1" lang="en-US" altLang="ja-JP" sz="800" dirty="0" smtClean="0">
              <a:latin typeface="ＭＳ Ｐゴシック" panose="020B0600070205080204" pitchFamily="50" charset="-128"/>
              <a:ea typeface="ＭＳ Ｐゴシック" panose="020B0600070205080204" pitchFamily="50" charset="-128"/>
            </a:endParaRPr>
          </a:p>
        </p:txBody>
      </p:sp>
      <p:sp>
        <p:nvSpPr>
          <p:cNvPr id="64" name="テキスト ボックス 63"/>
          <p:cNvSpPr txBox="1"/>
          <p:nvPr/>
        </p:nvSpPr>
        <p:spPr>
          <a:xfrm>
            <a:off x="9671162" y="9324182"/>
            <a:ext cx="1347794" cy="215444"/>
          </a:xfrm>
          <a:prstGeom prst="rect">
            <a:avLst/>
          </a:prstGeom>
          <a:noFill/>
        </p:spPr>
        <p:txBody>
          <a:bodyPr wrap="square" rtlCol="0">
            <a:spAutoFit/>
          </a:bodyPr>
          <a:lstStyle/>
          <a:p>
            <a:r>
              <a:rPr lang="ja-JP" altLang="en-US" sz="800" dirty="0" smtClean="0"/>
              <a:t>図</a:t>
            </a:r>
            <a:r>
              <a:rPr lang="en-US" altLang="ja-JP" sz="800" dirty="0" smtClean="0"/>
              <a:t>3.1-3 </a:t>
            </a:r>
            <a:r>
              <a:rPr lang="ja-JP" altLang="en-US" sz="800" dirty="0" smtClean="0"/>
              <a:t>　シナリオ型</a:t>
            </a:r>
            <a:endParaRPr lang="en-US" altLang="ja-JP" sz="800" dirty="0"/>
          </a:p>
        </p:txBody>
      </p:sp>
      <p:sp>
        <p:nvSpPr>
          <p:cNvPr id="66" name="テキスト ボックス 65"/>
          <p:cNvSpPr txBox="1"/>
          <p:nvPr/>
        </p:nvSpPr>
        <p:spPr>
          <a:xfrm>
            <a:off x="11111322" y="9259051"/>
            <a:ext cx="1347794" cy="215444"/>
          </a:xfrm>
          <a:prstGeom prst="rect">
            <a:avLst/>
          </a:prstGeom>
          <a:noFill/>
        </p:spPr>
        <p:txBody>
          <a:bodyPr wrap="square" rtlCol="0">
            <a:spAutoFit/>
          </a:bodyPr>
          <a:lstStyle/>
          <a:p>
            <a:r>
              <a:rPr lang="ja-JP" altLang="en-US" sz="800" dirty="0" smtClean="0"/>
              <a:t>図</a:t>
            </a:r>
            <a:r>
              <a:rPr lang="en-US" altLang="ja-JP" sz="800" dirty="0" smtClean="0"/>
              <a:t>3.1-4 </a:t>
            </a:r>
            <a:r>
              <a:rPr lang="ja-JP" altLang="en-US" sz="800" dirty="0" smtClean="0"/>
              <a:t>　ミッション型</a:t>
            </a:r>
            <a:endParaRPr lang="en-US" altLang="ja-JP" sz="800" dirty="0"/>
          </a:p>
        </p:txBody>
      </p:sp>
      <p:cxnSp>
        <p:nvCxnSpPr>
          <p:cNvPr id="68" name="直線コネクタ 67"/>
          <p:cNvCxnSpPr/>
          <p:nvPr/>
        </p:nvCxnSpPr>
        <p:spPr>
          <a:xfrm flipV="1">
            <a:off x="5320680" y="0"/>
            <a:ext cx="0" cy="58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1" name="表 80"/>
          <p:cNvGraphicFramePr>
            <a:graphicFrameLocks noGrp="1"/>
          </p:cNvGraphicFramePr>
          <p:nvPr>
            <p:extLst>
              <p:ext uri="{D42A27DB-BD31-4B8C-83A1-F6EECF244321}">
                <p14:modId xmlns:p14="http://schemas.microsoft.com/office/powerpoint/2010/main" val="1280735621"/>
              </p:ext>
            </p:extLst>
          </p:nvPr>
        </p:nvGraphicFramePr>
        <p:xfrm>
          <a:off x="701921" y="1088083"/>
          <a:ext cx="2924210" cy="502920"/>
        </p:xfrm>
        <a:graphic>
          <a:graphicData uri="http://schemas.openxmlformats.org/drawingml/2006/table">
            <a:tbl>
              <a:tblPr firstRow="1" bandRow="1">
                <a:tableStyleId>{2D5ABB26-0587-4C30-8999-92F81FD0307C}</a:tableStyleId>
              </a:tblPr>
              <a:tblGrid>
                <a:gridCol w="740007">
                  <a:extLst>
                    <a:ext uri="{9D8B030D-6E8A-4147-A177-3AD203B41FA5}">
                      <a16:colId xmlns:a16="http://schemas.microsoft.com/office/drawing/2014/main" val="1381327477"/>
                    </a:ext>
                  </a:extLst>
                </a:gridCol>
                <a:gridCol w="429677">
                  <a:extLst>
                    <a:ext uri="{9D8B030D-6E8A-4147-A177-3AD203B41FA5}">
                      <a16:colId xmlns:a16="http://schemas.microsoft.com/office/drawing/2014/main" val="2736041657"/>
                    </a:ext>
                  </a:extLst>
                </a:gridCol>
                <a:gridCol w="584842">
                  <a:extLst>
                    <a:ext uri="{9D8B030D-6E8A-4147-A177-3AD203B41FA5}">
                      <a16:colId xmlns:a16="http://schemas.microsoft.com/office/drawing/2014/main" val="3754638785"/>
                    </a:ext>
                  </a:extLst>
                </a:gridCol>
                <a:gridCol w="584842">
                  <a:extLst>
                    <a:ext uri="{9D8B030D-6E8A-4147-A177-3AD203B41FA5}">
                      <a16:colId xmlns:a16="http://schemas.microsoft.com/office/drawing/2014/main" val="1993808397"/>
                    </a:ext>
                  </a:extLst>
                </a:gridCol>
                <a:gridCol w="584842">
                  <a:extLst>
                    <a:ext uri="{9D8B030D-6E8A-4147-A177-3AD203B41FA5}">
                      <a16:colId xmlns:a16="http://schemas.microsoft.com/office/drawing/2014/main" val="3804419594"/>
                    </a:ext>
                  </a:extLst>
                </a:gridCol>
              </a:tblGrid>
              <a:tr h="0">
                <a:tc>
                  <a:txBody>
                    <a:bodyPr/>
                    <a:lstStyle/>
                    <a:p>
                      <a:pPr algn="ctr"/>
                      <a:r>
                        <a:rPr kumimoji="1" lang="ja-JP" altLang="en-US" sz="700" dirty="0" smtClean="0"/>
                        <a:t>パワーブロックコード</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赤</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青</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黄</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緑</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0894959"/>
                  </a:ext>
                </a:extLst>
              </a:tr>
              <a:tr h="0">
                <a:tc>
                  <a:txBody>
                    <a:bodyPr/>
                    <a:lstStyle/>
                    <a:p>
                      <a:pPr algn="ctr"/>
                      <a:r>
                        <a:rPr kumimoji="1" lang="en-US" altLang="ja-JP" sz="700" dirty="0" smtClean="0"/>
                        <a:t>7</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sz="700" dirty="0" smtClean="0"/>
                        <a:t>13</a:t>
                      </a:r>
                      <a:endParaRPr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sz="700" dirty="0" smtClean="0"/>
                        <a:t>15</a:t>
                      </a:r>
                      <a:endParaRPr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sz="700" dirty="0" smtClean="0"/>
                        <a:t>8</a:t>
                      </a:r>
                      <a:endParaRPr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ja-JP" sz="700" dirty="0" smtClean="0"/>
                        <a:t>4</a:t>
                      </a:r>
                      <a:endParaRPr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7803535"/>
                  </a:ext>
                </a:extLst>
              </a:tr>
            </a:tbl>
          </a:graphicData>
        </a:graphic>
      </p:graphicFrame>
      <p:graphicFrame>
        <p:nvGraphicFramePr>
          <p:cNvPr id="82" name="表 81"/>
          <p:cNvGraphicFramePr>
            <a:graphicFrameLocks noGrp="1"/>
          </p:cNvGraphicFramePr>
          <p:nvPr>
            <p:extLst>
              <p:ext uri="{D42A27DB-BD31-4B8C-83A1-F6EECF244321}">
                <p14:modId xmlns:p14="http://schemas.microsoft.com/office/powerpoint/2010/main" val="1298806710"/>
              </p:ext>
            </p:extLst>
          </p:nvPr>
        </p:nvGraphicFramePr>
        <p:xfrm>
          <a:off x="701937" y="1864381"/>
          <a:ext cx="2900436" cy="1188720"/>
        </p:xfrm>
        <a:graphic>
          <a:graphicData uri="http://schemas.openxmlformats.org/drawingml/2006/table">
            <a:tbl>
              <a:tblPr firstRow="1" bandRow="1">
                <a:tableStyleId>{2D5ABB26-0587-4C30-8999-92F81FD0307C}</a:tableStyleId>
              </a:tblPr>
              <a:tblGrid>
                <a:gridCol w="725109">
                  <a:extLst>
                    <a:ext uri="{9D8B030D-6E8A-4147-A177-3AD203B41FA5}">
                      <a16:colId xmlns:a16="http://schemas.microsoft.com/office/drawing/2014/main" val="2736041657"/>
                    </a:ext>
                  </a:extLst>
                </a:gridCol>
                <a:gridCol w="725109">
                  <a:extLst>
                    <a:ext uri="{9D8B030D-6E8A-4147-A177-3AD203B41FA5}">
                      <a16:colId xmlns:a16="http://schemas.microsoft.com/office/drawing/2014/main" val="3754638785"/>
                    </a:ext>
                  </a:extLst>
                </a:gridCol>
                <a:gridCol w="725109">
                  <a:extLst>
                    <a:ext uri="{9D8B030D-6E8A-4147-A177-3AD203B41FA5}">
                      <a16:colId xmlns:a16="http://schemas.microsoft.com/office/drawing/2014/main" val="1993808397"/>
                    </a:ext>
                  </a:extLst>
                </a:gridCol>
                <a:gridCol w="725109">
                  <a:extLst>
                    <a:ext uri="{9D8B030D-6E8A-4147-A177-3AD203B41FA5}">
                      <a16:colId xmlns:a16="http://schemas.microsoft.com/office/drawing/2014/main" val="3804419594"/>
                    </a:ext>
                  </a:extLst>
                </a:gridCol>
              </a:tblGrid>
              <a:tr h="0">
                <a:tc>
                  <a:txBody>
                    <a:bodyPr/>
                    <a:lstStyle/>
                    <a:p>
                      <a:pPr algn="ctr"/>
                      <a:r>
                        <a:rPr kumimoji="1" lang="ja-JP" altLang="en-US" sz="700" dirty="0" smtClean="0"/>
                        <a:t>赤</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青</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緑</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黄</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0894959"/>
                  </a:ext>
                </a:extLst>
              </a:tr>
              <a:tr h="0">
                <a:tc>
                  <a:txBody>
                    <a:bodyPr/>
                    <a:lstStyle/>
                    <a:p>
                      <a:pPr algn="ctr"/>
                      <a:r>
                        <a:rPr kumimoji="1" lang="en-US" altLang="ja-JP" sz="700" dirty="0" smtClean="0"/>
                        <a:t>1</a:t>
                      </a:r>
                      <a:r>
                        <a:rPr kumimoji="1" lang="ja-JP" altLang="en-US" sz="700" dirty="0" smtClean="0"/>
                        <a:t>つ目</a:t>
                      </a:r>
                      <a:r>
                        <a:rPr kumimoji="1" lang="en-US" altLang="ja-JP" sz="700" dirty="0" smtClean="0"/>
                        <a:t>(6)</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dirty="0" smtClean="0"/>
                        <a:t>１つ目</a:t>
                      </a:r>
                      <a:r>
                        <a:rPr kumimoji="1" lang="en-US" altLang="ja-JP" sz="700" dirty="0" smtClean="0"/>
                        <a:t>(8)</a:t>
                      </a:r>
                      <a:endParaRPr kumimoji="1" lang="ja-JP" altLang="en-US"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１つ目</a:t>
                      </a:r>
                      <a:r>
                        <a:rPr kumimoji="1" lang="en-US" altLang="ja-JP" sz="700" dirty="0" smtClean="0"/>
                        <a:t>(5)</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１つ</a:t>
                      </a:r>
                      <a:r>
                        <a:rPr kumimoji="1" lang="en-US" altLang="ja-JP" sz="700" dirty="0" smtClean="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4920866"/>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dirty="0" smtClean="0"/>
                        <a:t>１つ目</a:t>
                      </a:r>
                      <a:r>
                        <a:rPr kumimoji="1" lang="en-US" altLang="ja-JP" sz="700" dirty="0" smtClean="0"/>
                        <a:t>(6)</a:t>
                      </a:r>
                      <a:endParaRPr kumimoji="1" lang="ja-JP" altLang="en-US"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１つ目</a:t>
                      </a:r>
                      <a:r>
                        <a:rPr kumimoji="1" lang="en-US" altLang="ja-JP" sz="700" dirty="0" smtClean="0"/>
                        <a:t>(8)</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dirty="0" smtClean="0"/>
                        <a:t>２つ目</a:t>
                      </a:r>
                      <a:r>
                        <a:rPr kumimoji="1" lang="en-US" altLang="ja-JP" sz="700" dirty="0" smtClean="0"/>
                        <a:t>(13)</a:t>
                      </a:r>
                      <a:endParaRPr kumimoji="1" lang="ja-JP" altLang="en-US"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１つ</a:t>
                      </a:r>
                      <a:r>
                        <a:rPr kumimoji="1" lang="en-US" altLang="ja-JP" sz="700" dirty="0" smtClean="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8899466"/>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dirty="0" smtClean="0"/>
                        <a:t>１つ目</a:t>
                      </a:r>
                      <a:r>
                        <a:rPr kumimoji="1" lang="en-US" altLang="ja-JP" sz="700" dirty="0" smtClean="0"/>
                        <a:t>(6)</a:t>
                      </a:r>
                      <a:endParaRPr kumimoji="1" lang="ja-JP" altLang="en-US"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２つ目</a:t>
                      </a:r>
                      <a:r>
                        <a:rPr kumimoji="1" lang="en-US" altLang="ja-JP" sz="700" dirty="0" smtClean="0"/>
                        <a:t>(10)</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dirty="0" smtClean="0"/>
                        <a:t>１つ目</a:t>
                      </a:r>
                      <a:r>
                        <a:rPr kumimoji="1" lang="en-US" altLang="ja-JP" sz="700" dirty="0" smtClean="0"/>
                        <a:t>(5)</a:t>
                      </a:r>
                      <a:endParaRPr kumimoji="1" lang="ja-JP" altLang="en-US"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１つ</a:t>
                      </a:r>
                      <a:r>
                        <a:rPr kumimoji="1" lang="en-US" altLang="ja-JP" sz="700" dirty="0" smtClean="0"/>
                        <a:t>(9)</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2099260"/>
                  </a:ext>
                </a:extLst>
              </a:tr>
              <a:tr h="0">
                <a:tc>
                  <a:txBody>
                    <a:bodyPr/>
                    <a:lstStyle/>
                    <a:p>
                      <a:pPr algn="ctr"/>
                      <a:r>
                        <a:rPr kumimoji="1" lang="ja-JP" altLang="en-US" sz="700" dirty="0" smtClean="0"/>
                        <a:t>・・・</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7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204225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smtClean="0"/>
                        <a:t>2</a:t>
                      </a:r>
                      <a:r>
                        <a:rPr kumimoji="1" lang="ja-JP" altLang="en-US" sz="700" dirty="0" smtClean="0"/>
                        <a:t>つ目</a:t>
                      </a:r>
                      <a:r>
                        <a:rPr kumimoji="1" lang="en-US" altLang="ja-JP" sz="700" dirty="0" smtClean="0"/>
                        <a:t>(8)</a:t>
                      </a:r>
                      <a:endParaRPr kumimoji="1" lang="ja-JP" altLang="en-US"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2</a:t>
                      </a:r>
                      <a:r>
                        <a:rPr kumimoji="1" lang="ja-JP" altLang="en-US" sz="700" dirty="0" smtClean="0"/>
                        <a:t>つ目</a:t>
                      </a:r>
                      <a:r>
                        <a:rPr kumimoji="1" lang="en-US" altLang="ja-JP" sz="700" dirty="0" smtClean="0"/>
                        <a:t>(10)</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2</a:t>
                      </a:r>
                      <a:r>
                        <a:rPr kumimoji="1" lang="ja-JP" altLang="en-US" sz="700" dirty="0" smtClean="0"/>
                        <a:t>つ目</a:t>
                      </a:r>
                      <a:r>
                        <a:rPr kumimoji="1" lang="en-US" altLang="ja-JP" sz="700" dirty="0" smtClean="0"/>
                        <a:t>(13)</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１つ</a:t>
                      </a:r>
                      <a:r>
                        <a:rPr kumimoji="1" lang="en-US" altLang="ja-JP" sz="700" dirty="0" smtClean="0"/>
                        <a:t>(9)</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3034108"/>
                  </a:ext>
                </a:extLst>
              </a:tr>
            </a:tbl>
          </a:graphicData>
        </a:graphic>
      </p:graphicFrame>
      <p:graphicFrame>
        <p:nvGraphicFramePr>
          <p:cNvPr id="83" name="表 82"/>
          <p:cNvGraphicFramePr>
            <a:graphicFrameLocks noGrp="1"/>
          </p:cNvGraphicFramePr>
          <p:nvPr>
            <p:extLst>
              <p:ext uri="{D42A27DB-BD31-4B8C-83A1-F6EECF244321}">
                <p14:modId xmlns:p14="http://schemas.microsoft.com/office/powerpoint/2010/main" val="3022787819"/>
              </p:ext>
            </p:extLst>
          </p:nvPr>
        </p:nvGraphicFramePr>
        <p:xfrm>
          <a:off x="707220" y="3371931"/>
          <a:ext cx="2904155" cy="1386840"/>
        </p:xfrm>
        <a:graphic>
          <a:graphicData uri="http://schemas.openxmlformats.org/drawingml/2006/table">
            <a:tbl>
              <a:tblPr firstRow="1" bandRow="1">
                <a:tableStyleId>{2D5ABB26-0587-4C30-8999-92F81FD0307C}</a:tableStyleId>
              </a:tblPr>
              <a:tblGrid>
                <a:gridCol w="580831">
                  <a:extLst>
                    <a:ext uri="{9D8B030D-6E8A-4147-A177-3AD203B41FA5}">
                      <a16:colId xmlns:a16="http://schemas.microsoft.com/office/drawing/2014/main" val="2235788171"/>
                    </a:ext>
                  </a:extLst>
                </a:gridCol>
                <a:gridCol w="580831">
                  <a:extLst>
                    <a:ext uri="{9D8B030D-6E8A-4147-A177-3AD203B41FA5}">
                      <a16:colId xmlns:a16="http://schemas.microsoft.com/office/drawing/2014/main" val="2736041657"/>
                    </a:ext>
                  </a:extLst>
                </a:gridCol>
                <a:gridCol w="580831">
                  <a:extLst>
                    <a:ext uri="{9D8B030D-6E8A-4147-A177-3AD203B41FA5}">
                      <a16:colId xmlns:a16="http://schemas.microsoft.com/office/drawing/2014/main" val="3754638785"/>
                    </a:ext>
                  </a:extLst>
                </a:gridCol>
                <a:gridCol w="580831">
                  <a:extLst>
                    <a:ext uri="{9D8B030D-6E8A-4147-A177-3AD203B41FA5}">
                      <a16:colId xmlns:a16="http://schemas.microsoft.com/office/drawing/2014/main" val="1993808397"/>
                    </a:ext>
                  </a:extLst>
                </a:gridCol>
                <a:gridCol w="580831">
                  <a:extLst>
                    <a:ext uri="{9D8B030D-6E8A-4147-A177-3AD203B41FA5}">
                      <a16:colId xmlns:a16="http://schemas.microsoft.com/office/drawing/2014/main" val="3804419594"/>
                    </a:ext>
                  </a:extLst>
                </a:gridCol>
              </a:tblGrid>
              <a:tr h="0">
                <a:tc>
                  <a:txBody>
                    <a:bodyPr/>
                    <a:lstStyle/>
                    <a:p>
                      <a:pPr algn="ctr"/>
                      <a:r>
                        <a:rPr kumimoji="1" lang="ja-JP" altLang="en-US" sz="700" dirty="0" smtClean="0"/>
                        <a:t>運搬順序</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１</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２</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３</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４</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750231"/>
                  </a:ext>
                </a:extLst>
              </a:tr>
              <a:tr h="0">
                <a:tc>
                  <a:txBody>
                    <a:bodyPr/>
                    <a:lstStyle/>
                    <a:p>
                      <a:pPr algn="ctr"/>
                      <a:r>
                        <a:rPr kumimoji="1" lang="ja-JP" altLang="en-US" sz="700" dirty="0" smtClean="0"/>
                        <a:t>１</a:t>
                      </a:r>
                      <a:endParaRPr kumimoji="1" lang="en-US" altLang="ja-JP"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赤</a:t>
                      </a:r>
                      <a:endParaRPr kumimoji="1" lang="en-US" altLang="ja-JP"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青</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黄</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緑</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0894959"/>
                  </a:ext>
                </a:extLst>
              </a:tr>
              <a:tr h="0">
                <a:tc>
                  <a:txBody>
                    <a:bodyPr/>
                    <a:lstStyle/>
                    <a:p>
                      <a:pPr algn="ctr"/>
                      <a:r>
                        <a:rPr kumimoji="1" lang="ja-JP" altLang="en-US" sz="700" dirty="0" smtClean="0"/>
                        <a:t>２</a:t>
                      </a:r>
                      <a:endParaRPr kumimoji="1" lang="en-US" altLang="ja-JP"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赤</a:t>
                      </a:r>
                      <a:endParaRPr kumimoji="1" lang="en-US" altLang="ja-JP" sz="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青</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緑</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黄</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5405584"/>
                  </a:ext>
                </a:extLst>
              </a:tr>
              <a:tr h="0">
                <a:tc>
                  <a:txBody>
                    <a:bodyPr/>
                    <a:lstStyle/>
                    <a:p>
                      <a:pPr algn="ctr"/>
                      <a:r>
                        <a:rPr kumimoji="1" lang="ja-JP" altLang="en-US" sz="700" dirty="0" smtClean="0"/>
                        <a:t>３</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赤</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黄</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青</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緑</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6328378"/>
                  </a:ext>
                </a:extLst>
              </a:tr>
              <a:tr h="0">
                <a:tc>
                  <a:txBody>
                    <a:bodyPr/>
                    <a:lstStyle/>
                    <a:p>
                      <a:pPr algn="ctr"/>
                      <a:r>
                        <a:rPr kumimoji="1" lang="ja-JP" altLang="en-US" sz="700" dirty="0" smtClean="0"/>
                        <a:t>４</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赤</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黄</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緑</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青</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035390"/>
                  </a:ext>
                </a:extLst>
              </a:tr>
              <a:tr h="0">
                <a:tc>
                  <a:txBody>
                    <a:bodyPr/>
                    <a:lstStyle/>
                    <a:p>
                      <a:pPr algn="ctr"/>
                      <a:r>
                        <a:rPr kumimoji="1" lang="ja-JP" altLang="en-US" sz="700" dirty="0" smtClean="0"/>
                        <a:t>・・・</a:t>
                      </a:r>
                      <a:endParaRPr kumimoji="1" lang="en-US" altLang="ja-JP" sz="700"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7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4480801"/>
                  </a:ext>
                </a:extLst>
              </a:tr>
              <a:tr h="0">
                <a:tc>
                  <a:txBody>
                    <a:bodyPr/>
                    <a:lstStyle/>
                    <a:p>
                      <a:pPr algn="ctr"/>
                      <a:r>
                        <a:rPr kumimoji="1" lang="en-US" altLang="ja-JP" sz="700" dirty="0" smtClean="0"/>
                        <a:t>24</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緑</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黄</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青</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赤</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851034"/>
                  </a:ext>
                </a:extLst>
              </a:tr>
            </a:tbl>
          </a:graphicData>
        </a:graphic>
      </p:graphicFrame>
      <p:graphicFrame>
        <p:nvGraphicFramePr>
          <p:cNvPr id="84" name="表 83"/>
          <p:cNvGraphicFramePr>
            <a:graphicFrameLocks noGrp="1"/>
          </p:cNvGraphicFramePr>
          <p:nvPr>
            <p:extLst>
              <p:ext uri="{D42A27DB-BD31-4B8C-83A1-F6EECF244321}">
                <p14:modId xmlns:p14="http://schemas.microsoft.com/office/powerpoint/2010/main" val="2479719567"/>
              </p:ext>
            </p:extLst>
          </p:nvPr>
        </p:nvGraphicFramePr>
        <p:xfrm>
          <a:off x="690872" y="5094961"/>
          <a:ext cx="2886410" cy="594360"/>
        </p:xfrm>
        <a:graphic>
          <a:graphicData uri="http://schemas.openxmlformats.org/drawingml/2006/table">
            <a:tbl>
              <a:tblPr firstRow="1" bandRow="1">
                <a:tableStyleId>{2D5ABB26-0587-4C30-8999-92F81FD0307C}</a:tableStyleId>
              </a:tblPr>
              <a:tblGrid>
                <a:gridCol w="577282">
                  <a:extLst>
                    <a:ext uri="{9D8B030D-6E8A-4147-A177-3AD203B41FA5}">
                      <a16:colId xmlns:a16="http://schemas.microsoft.com/office/drawing/2014/main" val="3760035327"/>
                    </a:ext>
                  </a:extLst>
                </a:gridCol>
                <a:gridCol w="577282">
                  <a:extLst>
                    <a:ext uri="{9D8B030D-6E8A-4147-A177-3AD203B41FA5}">
                      <a16:colId xmlns:a16="http://schemas.microsoft.com/office/drawing/2014/main" val="3263753004"/>
                    </a:ext>
                  </a:extLst>
                </a:gridCol>
                <a:gridCol w="577282">
                  <a:extLst>
                    <a:ext uri="{9D8B030D-6E8A-4147-A177-3AD203B41FA5}">
                      <a16:colId xmlns:a16="http://schemas.microsoft.com/office/drawing/2014/main" val="100219691"/>
                    </a:ext>
                  </a:extLst>
                </a:gridCol>
                <a:gridCol w="577282">
                  <a:extLst>
                    <a:ext uri="{9D8B030D-6E8A-4147-A177-3AD203B41FA5}">
                      <a16:colId xmlns:a16="http://schemas.microsoft.com/office/drawing/2014/main" val="3798699755"/>
                    </a:ext>
                  </a:extLst>
                </a:gridCol>
                <a:gridCol w="577282">
                  <a:extLst>
                    <a:ext uri="{9D8B030D-6E8A-4147-A177-3AD203B41FA5}">
                      <a16:colId xmlns:a16="http://schemas.microsoft.com/office/drawing/2014/main" val="781577427"/>
                    </a:ext>
                  </a:extLst>
                </a:gridCol>
              </a:tblGrid>
              <a:tr h="0">
                <a:tc>
                  <a:txBody>
                    <a:bodyPr/>
                    <a:lstStyle/>
                    <a:p>
                      <a:pPr algn="ct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赤</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青</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黄</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t>緑</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9951331"/>
                  </a:ext>
                </a:extLst>
              </a:tr>
              <a:tr h="0">
                <a:tc>
                  <a:txBody>
                    <a:bodyPr/>
                    <a:lstStyle/>
                    <a:p>
                      <a:pPr algn="ctr"/>
                      <a:r>
                        <a:rPr kumimoji="1" lang="ja-JP" altLang="en-US" sz="700" dirty="0" smtClean="0"/>
                        <a:t>初期位置</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13</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15</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8</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4</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000667"/>
                  </a:ext>
                </a:extLst>
              </a:tr>
              <a:tr h="0">
                <a:tc>
                  <a:txBody>
                    <a:bodyPr/>
                    <a:lstStyle/>
                    <a:p>
                      <a:pPr algn="ctr"/>
                      <a:r>
                        <a:rPr kumimoji="1" lang="ja-JP" altLang="en-US" sz="700" dirty="0" smtClean="0"/>
                        <a:t>運搬先</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8</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10</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9</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t>5</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2178138"/>
                  </a:ext>
                </a:extLst>
              </a:tr>
            </a:tbl>
          </a:graphicData>
        </a:graphic>
      </p:graphicFrame>
      <p:sp>
        <p:nvSpPr>
          <p:cNvPr id="85" name="テキスト ボックス 84"/>
          <p:cNvSpPr txBox="1"/>
          <p:nvPr/>
        </p:nvSpPr>
        <p:spPr>
          <a:xfrm>
            <a:off x="701937" y="873505"/>
            <a:ext cx="929547" cy="215444"/>
          </a:xfrm>
          <a:prstGeom prst="rect">
            <a:avLst/>
          </a:prstGeom>
          <a:noFill/>
        </p:spPr>
        <p:txBody>
          <a:bodyPr wrap="square" rtlCol="0">
            <a:spAutoFit/>
          </a:bodyPr>
          <a:lstStyle/>
          <a:p>
            <a:r>
              <a:rPr kumimoji="1" lang="ja-JP" altLang="en-US" sz="800" dirty="0" smtClean="0"/>
              <a:t>ブロック初期位置</a:t>
            </a:r>
            <a:endParaRPr kumimoji="1" lang="ja-JP" altLang="en-US" sz="800" dirty="0"/>
          </a:p>
        </p:txBody>
      </p:sp>
      <p:sp>
        <p:nvSpPr>
          <p:cNvPr id="86" name="テキスト ボックス 85"/>
          <p:cNvSpPr txBox="1"/>
          <p:nvPr/>
        </p:nvSpPr>
        <p:spPr>
          <a:xfrm>
            <a:off x="639287" y="1666713"/>
            <a:ext cx="1113935" cy="215444"/>
          </a:xfrm>
          <a:prstGeom prst="rect">
            <a:avLst/>
          </a:prstGeom>
          <a:noFill/>
        </p:spPr>
        <p:txBody>
          <a:bodyPr wrap="square" rtlCol="0">
            <a:spAutoFit/>
          </a:bodyPr>
          <a:lstStyle/>
          <a:p>
            <a:r>
              <a:rPr lang="ja-JP" altLang="en-US" sz="800" dirty="0" smtClean="0"/>
              <a:t>運搬</a:t>
            </a:r>
            <a:r>
              <a:rPr lang="ja-JP" altLang="en-US" sz="800" dirty="0"/>
              <a:t>先</a:t>
            </a:r>
            <a:r>
              <a:rPr lang="ja-JP" altLang="en-US" sz="800" dirty="0" smtClean="0"/>
              <a:t>候補</a:t>
            </a:r>
            <a:r>
              <a:rPr kumimoji="1" lang="en-US" altLang="ja-JP" sz="800" dirty="0" smtClean="0"/>
              <a:t>(8</a:t>
            </a:r>
            <a:r>
              <a:rPr kumimoji="1" lang="ja-JP" altLang="en-US" sz="800" dirty="0" smtClean="0"/>
              <a:t>通り</a:t>
            </a:r>
            <a:r>
              <a:rPr kumimoji="1" lang="en-US" altLang="ja-JP" sz="800" dirty="0" smtClean="0"/>
              <a:t>)</a:t>
            </a:r>
            <a:endParaRPr kumimoji="1" lang="ja-JP" altLang="en-US" sz="800" dirty="0"/>
          </a:p>
        </p:txBody>
      </p:sp>
      <p:sp>
        <p:nvSpPr>
          <p:cNvPr id="87" name="テキスト ボックス 86"/>
          <p:cNvSpPr txBox="1"/>
          <p:nvPr/>
        </p:nvSpPr>
        <p:spPr>
          <a:xfrm>
            <a:off x="690633" y="3159395"/>
            <a:ext cx="1152128" cy="215444"/>
          </a:xfrm>
          <a:prstGeom prst="rect">
            <a:avLst/>
          </a:prstGeom>
          <a:noFill/>
        </p:spPr>
        <p:txBody>
          <a:bodyPr wrap="square" rtlCol="0">
            <a:spAutoFit/>
          </a:bodyPr>
          <a:lstStyle/>
          <a:p>
            <a:r>
              <a:rPr kumimoji="1" lang="ja-JP" altLang="en-US" sz="800" dirty="0" smtClean="0"/>
              <a:t>運搬順序</a:t>
            </a:r>
            <a:r>
              <a:rPr lang="en-US" altLang="ja-JP" sz="800" dirty="0"/>
              <a:t>(</a:t>
            </a:r>
            <a:r>
              <a:rPr lang="en-US" altLang="ja-JP" sz="800" dirty="0" smtClean="0"/>
              <a:t>24</a:t>
            </a:r>
            <a:r>
              <a:rPr kumimoji="1" lang="ja-JP" altLang="en-US" sz="800" dirty="0" smtClean="0"/>
              <a:t>パターン</a:t>
            </a:r>
            <a:r>
              <a:rPr kumimoji="1" lang="en-US" altLang="ja-JP" sz="800" dirty="0" smtClean="0"/>
              <a:t>)</a:t>
            </a:r>
            <a:endParaRPr lang="en-US" altLang="ja-JP" sz="800" dirty="0"/>
          </a:p>
        </p:txBody>
      </p:sp>
      <p:sp>
        <p:nvSpPr>
          <p:cNvPr id="88" name="テキスト ボックス 87"/>
          <p:cNvSpPr txBox="1"/>
          <p:nvPr/>
        </p:nvSpPr>
        <p:spPr>
          <a:xfrm>
            <a:off x="647605" y="4911730"/>
            <a:ext cx="611032" cy="222574"/>
          </a:xfrm>
          <a:prstGeom prst="rect">
            <a:avLst/>
          </a:prstGeom>
          <a:noFill/>
        </p:spPr>
        <p:txBody>
          <a:bodyPr wrap="square" rtlCol="0">
            <a:spAutoFit/>
          </a:bodyPr>
          <a:lstStyle/>
          <a:p>
            <a:r>
              <a:rPr lang="ja-JP" altLang="en-US" sz="800" dirty="0" smtClean="0"/>
              <a:t>送信</a:t>
            </a:r>
            <a:r>
              <a:rPr lang="ja-JP" altLang="en-US" sz="800" dirty="0"/>
              <a:t>情報</a:t>
            </a:r>
            <a:endParaRPr kumimoji="1" lang="ja-JP" altLang="en-US" sz="800" dirty="0"/>
          </a:p>
        </p:txBody>
      </p:sp>
      <p:graphicFrame>
        <p:nvGraphicFramePr>
          <p:cNvPr id="89" name="表 88"/>
          <p:cNvGraphicFramePr>
            <a:graphicFrameLocks noGrp="1"/>
          </p:cNvGraphicFramePr>
          <p:nvPr>
            <p:extLst>
              <p:ext uri="{D42A27DB-BD31-4B8C-83A1-F6EECF244321}">
                <p14:modId xmlns:p14="http://schemas.microsoft.com/office/powerpoint/2010/main" val="1418940700"/>
              </p:ext>
            </p:extLst>
          </p:nvPr>
        </p:nvGraphicFramePr>
        <p:xfrm>
          <a:off x="128856" y="5491201"/>
          <a:ext cx="549148" cy="396240"/>
        </p:xfrm>
        <a:graphic>
          <a:graphicData uri="http://schemas.openxmlformats.org/drawingml/2006/table">
            <a:tbl>
              <a:tblPr firstRow="1" bandRow="1">
                <a:tableStyleId>{2D5ABB26-0587-4C30-8999-92F81FD0307C}</a:tableStyleId>
              </a:tblPr>
              <a:tblGrid>
                <a:gridCol w="549148">
                  <a:extLst>
                    <a:ext uri="{9D8B030D-6E8A-4147-A177-3AD203B41FA5}">
                      <a16:colId xmlns:a16="http://schemas.microsoft.com/office/drawing/2014/main" val="908480532"/>
                    </a:ext>
                  </a:extLst>
                </a:gridCol>
              </a:tblGrid>
              <a:tr h="0">
                <a:tc>
                  <a:txBody>
                    <a:bodyPr/>
                    <a:lstStyle/>
                    <a:p>
                      <a:pPr algn="ctr"/>
                      <a:r>
                        <a:rPr kumimoji="1" lang="ja-JP" altLang="en-US" sz="700" dirty="0" smtClean="0"/>
                        <a:t>運搬順序</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0028283"/>
                  </a:ext>
                </a:extLst>
              </a:tr>
              <a:tr h="0">
                <a:tc>
                  <a:txBody>
                    <a:bodyPr/>
                    <a:lstStyle/>
                    <a:p>
                      <a:pPr algn="ctr"/>
                      <a:r>
                        <a:rPr kumimoji="1" lang="en-US" altLang="ja-JP" sz="700" dirty="0" smtClean="0"/>
                        <a:t>4</a:t>
                      </a:r>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3967822"/>
                  </a:ext>
                </a:extLst>
              </a:tr>
            </a:tbl>
          </a:graphicData>
        </a:graphic>
      </p:graphicFrame>
      <p:grpSp>
        <p:nvGrpSpPr>
          <p:cNvPr id="98" name="グループ化 97"/>
          <p:cNvGrpSpPr/>
          <p:nvPr/>
        </p:nvGrpSpPr>
        <p:grpSpPr>
          <a:xfrm>
            <a:off x="3668126" y="4541265"/>
            <a:ext cx="1450760" cy="1226304"/>
            <a:chOff x="4869565" y="1253800"/>
            <a:chExt cx="4089026" cy="3456384"/>
          </a:xfrm>
        </p:grpSpPr>
        <p:pic>
          <p:nvPicPr>
            <p:cNvPr id="9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9565" y="1253800"/>
              <a:ext cx="4089026"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円柱 99"/>
            <p:cNvSpPr/>
            <p:nvPr/>
          </p:nvSpPr>
          <p:spPr>
            <a:xfrm>
              <a:off x="6182143" y="3206381"/>
              <a:ext cx="324755" cy="360040"/>
            </a:xfrm>
            <a:prstGeom prst="can">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柱 100"/>
            <p:cNvSpPr/>
            <p:nvPr/>
          </p:nvSpPr>
          <p:spPr>
            <a:xfrm>
              <a:off x="7374897" y="3193569"/>
              <a:ext cx="324755" cy="360040"/>
            </a:xfrm>
            <a:prstGeom prst="can">
              <a:avLst/>
            </a:prstGeom>
            <a:solidFill>
              <a:srgbClr val="0000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柱 101"/>
            <p:cNvSpPr/>
            <p:nvPr/>
          </p:nvSpPr>
          <p:spPr>
            <a:xfrm>
              <a:off x="5081249" y="3211959"/>
              <a:ext cx="324755" cy="360040"/>
            </a:xfrm>
            <a:prstGeom prst="ca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柱 102"/>
            <p:cNvSpPr/>
            <p:nvPr/>
          </p:nvSpPr>
          <p:spPr>
            <a:xfrm>
              <a:off x="6182143" y="2239463"/>
              <a:ext cx="324755" cy="360040"/>
            </a:xfrm>
            <a:prstGeom prst="can">
              <a:avLst/>
            </a:prstGeom>
            <a:solidFill>
              <a:srgbClr val="008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柱 103"/>
            <p:cNvSpPr/>
            <p:nvPr/>
          </p:nvSpPr>
          <p:spPr>
            <a:xfrm>
              <a:off x="6837056" y="2801972"/>
              <a:ext cx="324755" cy="360040"/>
            </a:xfrm>
            <a:prstGeom prst="can">
              <a:avLst/>
            </a:prstGeom>
            <a:solidFill>
              <a:schemeClr val="tx1">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柱 104"/>
            <p:cNvSpPr/>
            <p:nvPr/>
          </p:nvSpPr>
          <p:spPr>
            <a:xfrm>
              <a:off x="5668573" y="3804633"/>
              <a:ext cx="324755" cy="360040"/>
            </a:xfrm>
            <a:prstGeom prst="can">
              <a:avLst/>
            </a:prstGeom>
            <a:solidFill>
              <a:schemeClr val="tx1">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6" name="グループ化 105"/>
          <p:cNvGrpSpPr/>
          <p:nvPr/>
        </p:nvGrpSpPr>
        <p:grpSpPr>
          <a:xfrm>
            <a:off x="3708672" y="783315"/>
            <a:ext cx="1450760" cy="1226304"/>
            <a:chOff x="4869565" y="1253800"/>
            <a:chExt cx="4089026" cy="3456384"/>
          </a:xfrm>
        </p:grpSpPr>
        <p:pic>
          <p:nvPicPr>
            <p:cNvPr id="10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9565" y="1253800"/>
              <a:ext cx="4089026"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円柱 107"/>
            <p:cNvSpPr/>
            <p:nvPr/>
          </p:nvSpPr>
          <p:spPr>
            <a:xfrm>
              <a:off x="5117323" y="3254313"/>
              <a:ext cx="324755" cy="360040"/>
            </a:xfrm>
            <a:prstGeom prst="can">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柱 108"/>
            <p:cNvSpPr/>
            <p:nvPr/>
          </p:nvSpPr>
          <p:spPr>
            <a:xfrm>
              <a:off x="8435526" y="4208921"/>
              <a:ext cx="324755" cy="360040"/>
            </a:xfrm>
            <a:prstGeom prst="can">
              <a:avLst/>
            </a:prstGeom>
            <a:solidFill>
              <a:srgbClr val="0000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p:cNvSpPr/>
            <p:nvPr/>
          </p:nvSpPr>
          <p:spPr>
            <a:xfrm>
              <a:off x="6174304" y="4208248"/>
              <a:ext cx="324755" cy="360040"/>
            </a:xfrm>
            <a:prstGeom prst="ca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柱 110"/>
            <p:cNvSpPr/>
            <p:nvPr/>
          </p:nvSpPr>
          <p:spPr>
            <a:xfrm>
              <a:off x="5081249" y="2201522"/>
              <a:ext cx="324755" cy="360040"/>
            </a:xfrm>
            <a:prstGeom prst="can">
              <a:avLst/>
            </a:prstGeom>
            <a:solidFill>
              <a:srgbClr val="008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柱 111"/>
            <p:cNvSpPr/>
            <p:nvPr/>
          </p:nvSpPr>
          <p:spPr>
            <a:xfrm>
              <a:off x="6837056" y="2801972"/>
              <a:ext cx="324755" cy="360040"/>
            </a:xfrm>
            <a:prstGeom prst="can">
              <a:avLst/>
            </a:prstGeom>
            <a:solidFill>
              <a:schemeClr val="tx1">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柱 112"/>
            <p:cNvSpPr/>
            <p:nvPr/>
          </p:nvSpPr>
          <p:spPr>
            <a:xfrm>
              <a:off x="5668573" y="3804633"/>
              <a:ext cx="324755" cy="360040"/>
            </a:xfrm>
            <a:prstGeom prst="can">
              <a:avLst/>
            </a:prstGeom>
            <a:solidFill>
              <a:schemeClr val="tx1">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p:cNvSpPr txBox="1"/>
          <p:nvPr/>
        </p:nvSpPr>
        <p:spPr>
          <a:xfrm>
            <a:off x="898273" y="594726"/>
            <a:ext cx="3267471" cy="261610"/>
          </a:xfrm>
          <a:prstGeom prst="rect">
            <a:avLst/>
          </a:prstGeom>
          <a:noFill/>
        </p:spPr>
        <p:txBody>
          <a:bodyPr wrap="square" rtlCol="0">
            <a:spAutoFit/>
          </a:bodyPr>
          <a:lstStyle/>
          <a:p>
            <a:r>
              <a:rPr kumimoji="1" lang="ja-JP" altLang="en-US" sz="1050" dirty="0" smtClean="0"/>
              <a:t>初期位置コード＋カメラより初期位置算出する</a:t>
            </a:r>
            <a:endParaRPr kumimoji="1" lang="ja-JP" altLang="en-US" sz="1050" dirty="0"/>
          </a:p>
        </p:txBody>
      </p:sp>
      <p:sp>
        <p:nvSpPr>
          <p:cNvPr id="114" name="右矢印 113"/>
          <p:cNvSpPr/>
          <p:nvPr/>
        </p:nvSpPr>
        <p:spPr>
          <a:xfrm rot="5400000">
            <a:off x="2139522" y="1606916"/>
            <a:ext cx="269285" cy="229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右矢印 114"/>
          <p:cNvSpPr/>
          <p:nvPr/>
        </p:nvSpPr>
        <p:spPr>
          <a:xfrm rot="5400000">
            <a:off x="2152931" y="830931"/>
            <a:ext cx="269285" cy="229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右矢印 115"/>
          <p:cNvSpPr/>
          <p:nvPr/>
        </p:nvSpPr>
        <p:spPr>
          <a:xfrm rot="5400000">
            <a:off x="2145148" y="3106625"/>
            <a:ext cx="269285" cy="229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右矢印 116"/>
          <p:cNvSpPr/>
          <p:nvPr/>
        </p:nvSpPr>
        <p:spPr>
          <a:xfrm rot="5400000">
            <a:off x="2097272" y="4818820"/>
            <a:ext cx="269285" cy="229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3794685" y="1981846"/>
            <a:ext cx="949932" cy="215444"/>
          </a:xfrm>
          <a:prstGeom prst="rect">
            <a:avLst/>
          </a:prstGeom>
          <a:noFill/>
        </p:spPr>
        <p:txBody>
          <a:bodyPr wrap="square" rtlCol="0">
            <a:spAutoFit/>
          </a:bodyPr>
          <a:lstStyle/>
          <a:p>
            <a:r>
              <a:rPr kumimoji="1" lang="ja-JP" altLang="en-US" sz="800" dirty="0" smtClean="0"/>
              <a:t>　　　</a:t>
            </a:r>
            <a:r>
              <a:rPr kumimoji="1" lang="ja-JP" altLang="en-US" sz="800" dirty="0"/>
              <a:t>　</a:t>
            </a:r>
            <a:r>
              <a:rPr kumimoji="1" lang="ja-JP" altLang="en-US" sz="800" dirty="0" smtClean="0"/>
              <a:t>初期配置</a:t>
            </a:r>
            <a:endParaRPr kumimoji="1" lang="ja-JP" altLang="en-US" sz="800" dirty="0"/>
          </a:p>
        </p:txBody>
      </p:sp>
      <p:sp>
        <p:nvSpPr>
          <p:cNvPr id="119" name="テキスト ボックス 118"/>
          <p:cNvSpPr txBox="1"/>
          <p:nvPr/>
        </p:nvSpPr>
        <p:spPr>
          <a:xfrm>
            <a:off x="3824859" y="5713455"/>
            <a:ext cx="1197860" cy="215444"/>
          </a:xfrm>
          <a:prstGeom prst="rect">
            <a:avLst/>
          </a:prstGeom>
          <a:noFill/>
        </p:spPr>
        <p:txBody>
          <a:bodyPr wrap="square" rtlCol="0">
            <a:spAutoFit/>
          </a:bodyPr>
          <a:lstStyle/>
          <a:p>
            <a:r>
              <a:rPr kumimoji="1" lang="ja-JP" altLang="en-US" sz="800" dirty="0"/>
              <a:t>　</a:t>
            </a:r>
            <a:r>
              <a:rPr kumimoji="1" lang="ja-JP" altLang="en-US" sz="800" dirty="0" smtClean="0"/>
              <a:t>　終了時の配置</a:t>
            </a:r>
            <a:endParaRPr kumimoji="1" lang="ja-JP" altLang="en-US" sz="800" dirty="0"/>
          </a:p>
        </p:txBody>
      </p:sp>
      <p:sp>
        <p:nvSpPr>
          <p:cNvPr id="27" name="右カーブ矢印 26"/>
          <p:cNvSpPr/>
          <p:nvPr/>
        </p:nvSpPr>
        <p:spPr>
          <a:xfrm rot="10800000">
            <a:off x="3799436" y="2575072"/>
            <a:ext cx="391994" cy="87906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テキスト ボックス 27"/>
          <p:cNvSpPr txBox="1"/>
          <p:nvPr/>
        </p:nvSpPr>
        <p:spPr>
          <a:xfrm>
            <a:off x="1130329" y="4819144"/>
            <a:ext cx="887641" cy="215444"/>
          </a:xfrm>
          <a:prstGeom prst="rect">
            <a:avLst/>
          </a:prstGeom>
          <a:noFill/>
        </p:spPr>
        <p:txBody>
          <a:bodyPr wrap="square" rtlCol="0">
            <a:spAutoFit/>
          </a:bodyPr>
          <a:lstStyle/>
          <a:p>
            <a:r>
              <a:rPr kumimoji="1" lang="ja-JP" altLang="en-US" sz="800" dirty="0" smtClean="0"/>
              <a:t>全パターン終了</a:t>
            </a:r>
            <a:endParaRPr kumimoji="1" lang="ja-JP" altLang="en-US" sz="800" dirty="0"/>
          </a:p>
        </p:txBody>
      </p:sp>
      <p:sp>
        <p:nvSpPr>
          <p:cNvPr id="30" name="下矢印 29"/>
          <p:cNvSpPr/>
          <p:nvPr/>
        </p:nvSpPr>
        <p:spPr>
          <a:xfrm>
            <a:off x="4880009" y="2109121"/>
            <a:ext cx="186770" cy="23566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3659875" y="3498858"/>
            <a:ext cx="1191963" cy="830997"/>
          </a:xfrm>
          <a:prstGeom prst="rect">
            <a:avLst/>
          </a:prstGeom>
          <a:noFill/>
        </p:spPr>
        <p:txBody>
          <a:bodyPr wrap="square" rtlCol="0">
            <a:spAutoFit/>
          </a:bodyPr>
          <a:lstStyle/>
          <a:p>
            <a:r>
              <a:rPr kumimoji="1" lang="ja-JP" altLang="en-US" sz="800" dirty="0" smtClean="0"/>
              <a:t>すべての運搬先候補の運搬順序候補すべてが終了するまで続け</a:t>
            </a:r>
            <a:r>
              <a:rPr lang="en-US" altLang="ja-JP" sz="800" dirty="0" smtClean="0"/>
              <a:t>,</a:t>
            </a:r>
            <a:r>
              <a:rPr lang="ja-JP" altLang="en-US" sz="800" dirty="0" smtClean="0"/>
              <a:t>それぞれコストの算出を行い</a:t>
            </a:r>
            <a:r>
              <a:rPr lang="en-US" altLang="ja-JP" sz="800" dirty="0" smtClean="0"/>
              <a:t>,</a:t>
            </a:r>
            <a:r>
              <a:rPr lang="ja-JP" altLang="en-US" sz="800" dirty="0" smtClean="0"/>
              <a:t>最少となるパターン</a:t>
            </a:r>
            <a:r>
              <a:rPr lang="ja-JP" altLang="en-US" sz="800" dirty="0"/>
              <a:t>を</a:t>
            </a:r>
            <a:r>
              <a:rPr lang="ja-JP" altLang="en-US" sz="800" dirty="0" smtClean="0"/>
              <a:t>決定する</a:t>
            </a:r>
            <a:r>
              <a:rPr lang="en-US" altLang="ja-JP" sz="800" dirty="0" smtClean="0"/>
              <a:t>.</a:t>
            </a:r>
            <a:endParaRPr kumimoji="1" lang="en-US" altLang="ja-JP" sz="800" dirty="0" smtClean="0"/>
          </a:p>
        </p:txBody>
      </p:sp>
      <p:sp>
        <p:nvSpPr>
          <p:cNvPr id="120" name="テキスト ボックス 119"/>
          <p:cNvSpPr txBox="1"/>
          <p:nvPr/>
        </p:nvSpPr>
        <p:spPr>
          <a:xfrm>
            <a:off x="2029699" y="5830897"/>
            <a:ext cx="2642701" cy="215444"/>
          </a:xfrm>
          <a:prstGeom prst="rect">
            <a:avLst/>
          </a:prstGeom>
          <a:noFill/>
        </p:spPr>
        <p:txBody>
          <a:bodyPr wrap="square" rtlCol="0">
            <a:spAutoFit/>
          </a:bodyPr>
          <a:lstStyle/>
          <a:p>
            <a:r>
              <a:rPr kumimoji="1" lang="ja-JP" altLang="en-US" sz="800" dirty="0" smtClean="0"/>
              <a:t>図</a:t>
            </a:r>
            <a:r>
              <a:rPr kumimoji="1" lang="en-US" altLang="ja-JP" sz="800" dirty="0" smtClean="0"/>
              <a:t>2-7</a:t>
            </a:r>
            <a:r>
              <a:rPr kumimoji="1" lang="ja-JP" altLang="en-US" sz="800" dirty="0"/>
              <a:t>　</a:t>
            </a:r>
            <a:r>
              <a:rPr lang="ja-JP" altLang="en-US" sz="800" dirty="0" smtClean="0"/>
              <a:t>ブロック</a:t>
            </a:r>
            <a:r>
              <a:rPr lang="ja-JP" altLang="en-US" sz="700" dirty="0" smtClean="0"/>
              <a:t>並べ</a:t>
            </a:r>
            <a:r>
              <a:rPr lang="ja-JP" altLang="en-US" sz="800" dirty="0" smtClean="0"/>
              <a:t>ゲーム攻略方法流れ</a:t>
            </a:r>
            <a:endParaRPr kumimoji="1" lang="ja-JP" altLang="en-US" sz="800" dirty="0"/>
          </a:p>
        </p:txBody>
      </p:sp>
      <p:pic>
        <p:nvPicPr>
          <p:cNvPr id="34" name="図 33"/>
          <p:cNvPicPr>
            <a:picLocks noChangeAspect="1"/>
          </p:cNvPicPr>
          <p:nvPr/>
        </p:nvPicPr>
        <p:blipFill>
          <a:blip r:embed="rId9"/>
          <a:stretch>
            <a:fillRect/>
          </a:stretch>
        </p:blipFill>
        <p:spPr>
          <a:xfrm>
            <a:off x="-65835" y="7000484"/>
            <a:ext cx="2490709" cy="1890841"/>
          </a:xfrm>
          <a:prstGeom prst="rect">
            <a:avLst/>
          </a:prstGeom>
        </p:spPr>
      </p:pic>
      <p:sp>
        <p:nvSpPr>
          <p:cNvPr id="121" name="正方形/長方形 120"/>
          <p:cNvSpPr/>
          <p:nvPr/>
        </p:nvSpPr>
        <p:spPr>
          <a:xfrm>
            <a:off x="1" y="582523"/>
            <a:ext cx="5159432" cy="54561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4" name="図 123"/>
          <p:cNvPicPr>
            <a:picLocks noChangeAspect="1"/>
          </p:cNvPicPr>
          <p:nvPr/>
        </p:nvPicPr>
        <p:blipFill>
          <a:blip r:embed="rId10"/>
          <a:stretch>
            <a:fillRect/>
          </a:stretch>
        </p:blipFill>
        <p:spPr>
          <a:xfrm>
            <a:off x="1455597" y="6335947"/>
            <a:ext cx="3912514" cy="3179763"/>
          </a:xfrm>
          <a:prstGeom prst="rect">
            <a:avLst/>
          </a:prstGeom>
        </p:spPr>
      </p:pic>
      <p:cxnSp>
        <p:nvCxnSpPr>
          <p:cNvPr id="1026" name="直線矢印コネクタ 1025"/>
          <p:cNvCxnSpPr/>
          <p:nvPr/>
        </p:nvCxnSpPr>
        <p:spPr>
          <a:xfrm flipH="1">
            <a:off x="256548" y="4324499"/>
            <a:ext cx="1" cy="11667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1" name="直線コネクタ 1030"/>
          <p:cNvCxnSpPr/>
          <p:nvPr/>
        </p:nvCxnSpPr>
        <p:spPr>
          <a:xfrm flipV="1">
            <a:off x="250114" y="4312956"/>
            <a:ext cx="451823" cy="113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直線矢印コネクタ 1040"/>
          <p:cNvCxnSpPr/>
          <p:nvPr/>
        </p:nvCxnSpPr>
        <p:spPr>
          <a:xfrm flipH="1">
            <a:off x="3568454" y="5568473"/>
            <a:ext cx="114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6" name="直線コネクタ 1045"/>
          <p:cNvCxnSpPr/>
          <p:nvPr/>
        </p:nvCxnSpPr>
        <p:spPr>
          <a:xfrm flipV="1">
            <a:off x="3683391" y="2771387"/>
            <a:ext cx="0" cy="27970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flipH="1">
            <a:off x="3602374" y="2771386"/>
            <a:ext cx="8101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0" name="直線矢印コネクタ 1059"/>
          <p:cNvCxnSpPr/>
          <p:nvPr/>
        </p:nvCxnSpPr>
        <p:spPr>
          <a:xfrm>
            <a:off x="556760" y="5392141"/>
            <a:ext cx="12639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a:off x="549038" y="1460337"/>
            <a:ext cx="7723" cy="39318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9" name="直線コネクタ 1068"/>
          <p:cNvCxnSpPr/>
          <p:nvPr/>
        </p:nvCxnSpPr>
        <p:spPr>
          <a:xfrm>
            <a:off x="525105" y="1460337"/>
            <a:ext cx="1528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p:nvPicPr>
        <p:blipFill>
          <a:blip r:embed="rId11"/>
          <a:stretch>
            <a:fillRect/>
          </a:stretch>
        </p:blipFill>
        <p:spPr>
          <a:xfrm>
            <a:off x="9246875" y="512744"/>
            <a:ext cx="3490629" cy="3117655"/>
          </a:xfrm>
          <a:prstGeom prst="rect">
            <a:avLst/>
          </a:prstGeom>
        </p:spPr>
      </p:pic>
      <p:pic>
        <p:nvPicPr>
          <p:cNvPr id="6" name="図 5"/>
          <p:cNvPicPr>
            <a:picLocks noChangeAspect="1"/>
          </p:cNvPicPr>
          <p:nvPr/>
        </p:nvPicPr>
        <p:blipFill>
          <a:blip r:embed="rId12"/>
          <a:stretch>
            <a:fillRect/>
          </a:stretch>
        </p:blipFill>
        <p:spPr>
          <a:xfrm>
            <a:off x="5206669" y="837992"/>
            <a:ext cx="4121818" cy="3209129"/>
          </a:xfrm>
          <a:prstGeom prst="rect">
            <a:avLst/>
          </a:prstGeom>
        </p:spPr>
      </p:pic>
    </p:spTree>
    <p:extLst>
      <p:ext uri="{BB962C8B-B14F-4D97-AF65-F5344CB8AC3E}">
        <p14:creationId xmlns:p14="http://schemas.microsoft.com/office/powerpoint/2010/main" val="163253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305778" y="1173363"/>
            <a:ext cx="5523743" cy="3830746"/>
          </a:xfrm>
          <a:prstGeom prst="rect">
            <a:avLst/>
          </a:prstGeom>
        </p:spPr>
      </p:pic>
      <p:pic>
        <p:nvPicPr>
          <p:cNvPr id="6" name="図 5"/>
          <p:cNvPicPr>
            <a:picLocks noChangeAspect="1"/>
          </p:cNvPicPr>
          <p:nvPr/>
        </p:nvPicPr>
        <p:blipFill>
          <a:blip r:embed="rId4"/>
          <a:stretch>
            <a:fillRect/>
          </a:stretch>
        </p:blipFill>
        <p:spPr>
          <a:xfrm>
            <a:off x="3800189" y="5139274"/>
            <a:ext cx="3159592" cy="2005564"/>
          </a:xfrm>
          <a:prstGeom prst="rect">
            <a:avLst/>
          </a:prstGeom>
        </p:spPr>
      </p:pic>
      <p:graphicFrame>
        <p:nvGraphicFramePr>
          <p:cNvPr id="33" name="図表 32"/>
          <p:cNvGraphicFramePr/>
          <p:nvPr>
            <p:extLst>
              <p:ext uri="{D42A27DB-BD31-4B8C-83A1-F6EECF244321}">
                <p14:modId xmlns:p14="http://schemas.microsoft.com/office/powerpoint/2010/main" val="3327044272"/>
              </p:ext>
            </p:extLst>
          </p:nvPr>
        </p:nvGraphicFramePr>
        <p:xfrm>
          <a:off x="2110127" y="48072"/>
          <a:ext cx="1986417" cy="424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4" name="図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 y="1073"/>
            <a:ext cx="969291" cy="570174"/>
          </a:xfrm>
          <a:prstGeom prst="rect">
            <a:avLst/>
          </a:prstGeom>
        </p:spPr>
      </p:pic>
      <p:cxnSp>
        <p:nvCxnSpPr>
          <p:cNvPr id="15" name="直線コネクタ 14"/>
          <p:cNvCxnSpPr/>
          <p:nvPr/>
        </p:nvCxnSpPr>
        <p:spPr>
          <a:xfrm flipV="1">
            <a:off x="0" y="600467"/>
            <a:ext cx="4168552" cy="349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168552" y="15090"/>
            <a:ext cx="0" cy="585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ホームベース 20"/>
          <p:cNvSpPr/>
          <p:nvPr/>
        </p:nvSpPr>
        <p:spPr>
          <a:xfrm>
            <a:off x="29250" y="672161"/>
            <a:ext cx="843739" cy="237677"/>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smtClean="0"/>
              <a:t>3.2</a:t>
            </a:r>
            <a:r>
              <a:rPr lang="ja-JP" altLang="en-US" sz="1050" dirty="0" smtClean="0"/>
              <a:t>　構造</a:t>
            </a:r>
            <a:endParaRPr lang="en-US" altLang="ja-JP" sz="1050" dirty="0" smtClean="0"/>
          </a:p>
        </p:txBody>
      </p:sp>
      <p:sp>
        <p:nvSpPr>
          <p:cNvPr id="5" name="テキスト ボックス 4"/>
          <p:cNvSpPr txBox="1"/>
          <p:nvPr/>
        </p:nvSpPr>
        <p:spPr>
          <a:xfrm>
            <a:off x="872990" y="637110"/>
            <a:ext cx="3727610" cy="523220"/>
          </a:xfrm>
          <a:prstGeom prst="rect">
            <a:avLst/>
          </a:prstGeom>
          <a:noFill/>
        </p:spPr>
        <p:txBody>
          <a:bodyPr wrap="square" rtlCol="0">
            <a:spAutoFit/>
          </a:bodyPr>
          <a:lstStyle/>
          <a:p>
            <a:r>
              <a:rPr lang="ja-JP" altLang="en-US" sz="700" dirty="0"/>
              <a:t>システム毎の構造をパッケージに分類し</a:t>
            </a:r>
            <a:r>
              <a:rPr lang="en-US" altLang="ja-JP" sz="700" dirty="0"/>
              <a:t>,</a:t>
            </a:r>
            <a:r>
              <a:rPr lang="ja-JP" altLang="en-US" sz="700" dirty="0"/>
              <a:t>図</a:t>
            </a:r>
            <a:r>
              <a:rPr lang="en-US" altLang="ja-JP" sz="700" dirty="0"/>
              <a:t>3-2.1,</a:t>
            </a:r>
            <a:r>
              <a:rPr lang="ja-JP" altLang="en-US" sz="700" dirty="0"/>
              <a:t>図</a:t>
            </a:r>
            <a:r>
              <a:rPr lang="en-US" altLang="ja-JP" sz="700" dirty="0"/>
              <a:t>3-2.2</a:t>
            </a:r>
            <a:r>
              <a:rPr lang="ja-JP" altLang="en-US" sz="700" dirty="0"/>
              <a:t>に示す</a:t>
            </a:r>
            <a:r>
              <a:rPr lang="en-US" altLang="ja-JP" sz="700" dirty="0"/>
              <a:t>.</a:t>
            </a:r>
          </a:p>
          <a:p>
            <a:r>
              <a:rPr lang="ja-JP" altLang="en-US" sz="700" dirty="0"/>
              <a:t>また</a:t>
            </a:r>
            <a:r>
              <a:rPr lang="en-US" altLang="ja-JP" sz="700" dirty="0"/>
              <a:t>,</a:t>
            </a:r>
            <a:r>
              <a:rPr lang="ja-JP" altLang="en-US" sz="700" dirty="0"/>
              <a:t>パッケージ毎の責務を表</a:t>
            </a:r>
            <a:r>
              <a:rPr lang="en-US" altLang="ja-JP" sz="700" dirty="0"/>
              <a:t>3-2.1,</a:t>
            </a:r>
            <a:r>
              <a:rPr lang="ja-JP" altLang="en-US" sz="700" dirty="0"/>
              <a:t>表</a:t>
            </a:r>
            <a:r>
              <a:rPr lang="en-US" altLang="ja-JP" sz="700" dirty="0"/>
              <a:t>3-2.2</a:t>
            </a:r>
            <a:r>
              <a:rPr lang="ja-JP" altLang="en-US" sz="700" dirty="0"/>
              <a:t>に</a:t>
            </a:r>
            <a:r>
              <a:rPr lang="ja-JP" altLang="en-US" sz="700" dirty="0" smtClean="0"/>
              <a:t>示す</a:t>
            </a:r>
            <a:r>
              <a:rPr lang="en-US" altLang="ja-JP" sz="700" dirty="0"/>
              <a:t>.</a:t>
            </a:r>
          </a:p>
          <a:p>
            <a:r>
              <a:rPr lang="ja-JP" altLang="en-US" sz="700" dirty="0" smtClean="0"/>
              <a:t>走行</a:t>
            </a:r>
            <a:r>
              <a:rPr lang="ja-JP" altLang="en-US" sz="700" dirty="0" smtClean="0"/>
              <a:t>システムとブロック情報算出システム</a:t>
            </a:r>
            <a:r>
              <a:rPr lang="ja-JP" altLang="en-US" sz="700" dirty="0" smtClean="0"/>
              <a:t>の</a:t>
            </a:r>
            <a:endParaRPr lang="en-US" altLang="ja-JP" sz="700" dirty="0"/>
          </a:p>
          <a:p>
            <a:r>
              <a:rPr lang="ja-JP" altLang="en-US" sz="700" dirty="0" smtClean="0"/>
              <a:t>ソフトウェア</a:t>
            </a:r>
            <a:r>
              <a:rPr lang="ja-JP" altLang="en-US" sz="700" dirty="0" smtClean="0"/>
              <a:t>構造を図</a:t>
            </a:r>
            <a:r>
              <a:rPr lang="en-US" altLang="ja-JP" sz="700" dirty="0" smtClean="0"/>
              <a:t>3-2.3</a:t>
            </a:r>
            <a:r>
              <a:rPr lang="en-US" altLang="ja-JP" sz="700" dirty="0"/>
              <a:t>,</a:t>
            </a:r>
            <a:r>
              <a:rPr lang="ja-JP" altLang="en-US" sz="700" dirty="0" smtClean="0"/>
              <a:t>図</a:t>
            </a:r>
            <a:r>
              <a:rPr lang="en-US" altLang="ja-JP" sz="700" dirty="0" smtClean="0"/>
              <a:t>3-2.4</a:t>
            </a:r>
            <a:r>
              <a:rPr lang="ja-JP" altLang="en-US" sz="700" dirty="0" smtClean="0"/>
              <a:t>にそれぞれ</a:t>
            </a:r>
            <a:r>
              <a:rPr lang="ja-JP" altLang="en-US" sz="700" dirty="0" smtClean="0"/>
              <a:t>示す</a:t>
            </a:r>
            <a:endParaRPr lang="en-US" altLang="ja-JP" sz="700" dirty="0" smtClean="0"/>
          </a:p>
        </p:txBody>
      </p:sp>
      <p:cxnSp>
        <p:nvCxnSpPr>
          <p:cNvPr id="23" name="直線コネクタ 22"/>
          <p:cNvCxnSpPr/>
          <p:nvPr/>
        </p:nvCxnSpPr>
        <p:spPr>
          <a:xfrm>
            <a:off x="29250" y="4998545"/>
            <a:ext cx="12772350" cy="185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29250" y="5325931"/>
            <a:ext cx="3850705" cy="523220"/>
          </a:xfrm>
          <a:prstGeom prst="rect">
            <a:avLst/>
          </a:prstGeom>
          <a:noFill/>
        </p:spPr>
        <p:txBody>
          <a:bodyPr wrap="square" rtlCol="0">
            <a:spAutoFit/>
          </a:bodyPr>
          <a:lstStyle/>
          <a:p>
            <a:r>
              <a:rPr lang="ja-JP" altLang="en-US" sz="700" dirty="0" smtClean="0"/>
              <a:t>走行システムが</a:t>
            </a:r>
            <a:r>
              <a:rPr lang="en-US" altLang="ja-JP" sz="700" dirty="0" smtClean="0"/>
              <a:t>,</a:t>
            </a:r>
            <a:r>
              <a:rPr lang="ja-JP" altLang="en-US" sz="700" dirty="0" smtClean="0"/>
              <a:t>シナリオとミッションを管理し</a:t>
            </a:r>
            <a:r>
              <a:rPr lang="en-US" altLang="ja-JP" sz="700" dirty="0" smtClean="0"/>
              <a:t>,</a:t>
            </a:r>
            <a:r>
              <a:rPr lang="ja-JP" altLang="en-US" sz="700" dirty="0" smtClean="0"/>
              <a:t>走行する振る舞い</a:t>
            </a:r>
            <a:r>
              <a:rPr kumimoji="1" lang="ja-JP" altLang="en-US" sz="700" dirty="0" smtClean="0"/>
              <a:t>を図</a:t>
            </a:r>
            <a:r>
              <a:rPr kumimoji="1" lang="en-US" altLang="ja-JP" sz="700" dirty="0" smtClean="0"/>
              <a:t>3.3-3</a:t>
            </a:r>
            <a:r>
              <a:rPr kumimoji="1" lang="ja-JP" altLang="en-US" sz="700" dirty="0" smtClean="0"/>
              <a:t>に示す</a:t>
            </a:r>
            <a:r>
              <a:rPr kumimoji="1" lang="en-US" altLang="ja-JP" sz="700" dirty="0" smtClean="0"/>
              <a:t>.</a:t>
            </a:r>
            <a:r>
              <a:rPr lang="ja-JP" altLang="en-US" sz="700" dirty="0" smtClean="0"/>
              <a:t>その</a:t>
            </a:r>
            <a:r>
              <a:rPr lang="ja-JP" altLang="en-US" sz="700" dirty="0"/>
              <a:t>際</a:t>
            </a:r>
            <a:r>
              <a:rPr lang="ja-JP" altLang="en-US" sz="700" dirty="0" smtClean="0"/>
              <a:t>に</a:t>
            </a:r>
            <a:r>
              <a:rPr lang="en-US" altLang="ja-JP" sz="700" dirty="0" smtClean="0"/>
              <a:t>,</a:t>
            </a:r>
          </a:p>
          <a:p>
            <a:r>
              <a:rPr kumimoji="1" lang="ja-JP" altLang="en-US" sz="700" dirty="0" smtClean="0"/>
              <a:t>経路情報を算出する振る舞いを図</a:t>
            </a:r>
            <a:r>
              <a:rPr kumimoji="1" lang="en-US" altLang="ja-JP" sz="700" dirty="0" smtClean="0"/>
              <a:t>3.3-4</a:t>
            </a:r>
            <a:r>
              <a:rPr kumimoji="1" lang="ja-JP" altLang="en-US" sz="700" dirty="0" smtClean="0"/>
              <a:t>に示す</a:t>
            </a:r>
            <a:r>
              <a:rPr kumimoji="1" lang="en-US" altLang="ja-JP" sz="700" dirty="0" smtClean="0"/>
              <a:t>.</a:t>
            </a:r>
          </a:p>
          <a:p>
            <a:r>
              <a:rPr lang="ja-JP" altLang="en-US" sz="700" dirty="0" smtClean="0"/>
              <a:t>ブロック情報算出システムが</a:t>
            </a:r>
            <a:r>
              <a:rPr lang="en-US" altLang="ja-JP" sz="700" dirty="0" smtClean="0"/>
              <a:t>,</a:t>
            </a:r>
            <a:r>
              <a:rPr lang="ja-JP" altLang="en-US" sz="700" dirty="0" smtClean="0"/>
              <a:t>要求を受信してブロック情報を算出する振る舞いを図</a:t>
            </a:r>
            <a:r>
              <a:rPr lang="en-US" altLang="ja-JP" sz="700" dirty="0" smtClean="0"/>
              <a:t>3.3-1</a:t>
            </a:r>
            <a:r>
              <a:rPr lang="ja-JP" altLang="en-US" sz="700" dirty="0" smtClean="0"/>
              <a:t>に示す</a:t>
            </a:r>
            <a:r>
              <a:rPr lang="en-US" altLang="ja-JP" sz="700" dirty="0" smtClean="0"/>
              <a:t>.</a:t>
            </a:r>
          </a:p>
          <a:p>
            <a:r>
              <a:rPr lang="ja-JP" altLang="en-US" sz="700" dirty="0"/>
              <a:t>その際</a:t>
            </a:r>
            <a:r>
              <a:rPr lang="ja-JP" altLang="en-US" sz="700" dirty="0" smtClean="0"/>
              <a:t>に</a:t>
            </a:r>
            <a:r>
              <a:rPr lang="en-US" altLang="ja-JP" sz="700" dirty="0" smtClean="0"/>
              <a:t>,</a:t>
            </a:r>
            <a:r>
              <a:rPr lang="ja-JP" altLang="en-US" sz="700" dirty="0" smtClean="0"/>
              <a:t>ブロック情報を算出する振る舞いの詳細を図</a:t>
            </a:r>
            <a:r>
              <a:rPr lang="en-US" altLang="ja-JP" sz="700" dirty="0" smtClean="0"/>
              <a:t>3.3-2</a:t>
            </a:r>
            <a:r>
              <a:rPr lang="ja-JP" altLang="en-US" sz="700" dirty="0" smtClean="0"/>
              <a:t>に示す</a:t>
            </a:r>
            <a:r>
              <a:rPr lang="en-US" altLang="ja-JP" sz="700" dirty="0" smtClean="0"/>
              <a:t>..</a:t>
            </a:r>
            <a:endParaRPr lang="en-US" altLang="ja-JP" sz="700" dirty="0"/>
          </a:p>
        </p:txBody>
      </p:sp>
      <p:grpSp>
        <p:nvGrpSpPr>
          <p:cNvPr id="29" name="グループ化 28"/>
          <p:cNvGrpSpPr/>
          <p:nvPr/>
        </p:nvGrpSpPr>
        <p:grpSpPr>
          <a:xfrm>
            <a:off x="928192" y="-125561"/>
            <a:ext cx="1440160" cy="819964"/>
            <a:chOff x="928192" y="-125561"/>
            <a:chExt cx="1440160" cy="819964"/>
          </a:xfrm>
        </p:grpSpPr>
        <p:sp>
          <p:nvSpPr>
            <p:cNvPr id="30" name="テキスト ボックス 29"/>
            <p:cNvSpPr txBox="1"/>
            <p:nvPr/>
          </p:nvSpPr>
          <p:spPr>
            <a:xfrm>
              <a:off x="998246" y="48072"/>
              <a:ext cx="1370106" cy="646331"/>
            </a:xfrm>
            <a:prstGeom prst="rect">
              <a:avLst/>
            </a:prstGeom>
            <a:noFill/>
          </p:spPr>
          <p:txBody>
            <a:bodyPr wrap="square" rtlCol="0">
              <a:spAutoFit/>
            </a:bodyPr>
            <a:lstStyle/>
            <a:p>
              <a:r>
                <a:rPr lang="ja-JP" altLang="en-US" sz="3600" b="1"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rPr>
                <a:t>蝉丸</a:t>
              </a:r>
              <a:endParaRPr lang="ja-JP" altLang="en-US" sz="3600"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endParaRPr>
            </a:p>
          </p:txBody>
        </p:sp>
        <p:sp>
          <p:nvSpPr>
            <p:cNvPr id="31" name="テキスト ボックス 30"/>
            <p:cNvSpPr txBox="1"/>
            <p:nvPr/>
          </p:nvSpPr>
          <p:spPr>
            <a:xfrm>
              <a:off x="928192" y="-125561"/>
              <a:ext cx="1293169" cy="461665"/>
            </a:xfrm>
            <a:prstGeom prst="rect">
              <a:avLst/>
            </a:prstGeom>
            <a:noFill/>
          </p:spPr>
          <p:txBody>
            <a:bodyPr wrap="square" rtlCol="0">
              <a:spAutoFit/>
            </a:bodyPr>
            <a:lstStyle/>
            <a:p>
              <a:r>
                <a:rPr lang="ja-JP" altLang="en-US" sz="2400" dirty="0">
                  <a:latin typeface="HGS行書体" panose="03000600000000000000" pitchFamily="66" charset="-128"/>
                  <a:ea typeface="HGS行書体" panose="03000600000000000000" pitchFamily="66" charset="-128"/>
                </a:rPr>
                <a:t>夢考房</a:t>
              </a:r>
            </a:p>
          </p:txBody>
        </p:sp>
      </p:grpSp>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3027" y="-23936"/>
            <a:ext cx="1951749" cy="1379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3048" y="48072"/>
            <a:ext cx="1700561" cy="128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2" name="表 31"/>
          <p:cNvGraphicFramePr>
            <a:graphicFrameLocks noGrp="1"/>
          </p:cNvGraphicFramePr>
          <p:nvPr>
            <p:extLst>
              <p:ext uri="{D42A27DB-BD31-4B8C-83A1-F6EECF244321}">
                <p14:modId xmlns:p14="http://schemas.microsoft.com/office/powerpoint/2010/main" val="1654893259"/>
              </p:ext>
            </p:extLst>
          </p:nvPr>
        </p:nvGraphicFramePr>
        <p:xfrm>
          <a:off x="10483406" y="401152"/>
          <a:ext cx="2254098" cy="871056"/>
        </p:xfrm>
        <a:graphic>
          <a:graphicData uri="http://schemas.openxmlformats.org/drawingml/2006/table">
            <a:tbl>
              <a:tblPr/>
              <a:tblGrid>
                <a:gridCol w="669922">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tblGrid>
              <a:tr h="174590">
                <a:tc>
                  <a:txBody>
                    <a:bodyPr/>
                    <a:lstStyle/>
                    <a:p>
                      <a:pPr algn="l" fontAlgn="ctr"/>
                      <a:r>
                        <a:rPr lang="ja-JP" altLang="en-US" sz="900" b="1" i="0" u="none" strike="noStrike" dirty="0">
                          <a:solidFill>
                            <a:srgbClr val="000000"/>
                          </a:solidFill>
                          <a:effectLst/>
                          <a:latin typeface="ＭＳ Ｐゴシック" panose="020B0600070205080204" pitchFamily="50" charset="-128"/>
                          <a:ea typeface="ＭＳ Ｐゴシック" panose="020B0600070205080204" pitchFamily="50" charset="-128"/>
                        </a:rPr>
                        <a:t>パッケージ名</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1" i="0" u="none" strike="noStrike" dirty="0">
                          <a:solidFill>
                            <a:srgbClr val="000000"/>
                          </a:solidFill>
                          <a:effectLst/>
                          <a:latin typeface="ＭＳ Ｐゴシック" panose="020B0600070205080204" pitchFamily="50" charset="-128"/>
                          <a:ea typeface="ＭＳ Ｐゴシック" panose="020B0600070205080204" pitchFamily="50" charset="-128"/>
                        </a:rPr>
                        <a:t>責務</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4016">
                <a:tc>
                  <a:txBody>
                    <a:bodyPr/>
                    <a:lstStyle/>
                    <a:p>
                      <a:pPr algn="l" fontAlgn="ctr"/>
                      <a:r>
                        <a:rPr lang="ja-JP" altLang="en-US" sz="700" b="0" i="0" u="none" strike="noStrike">
                          <a:solidFill>
                            <a:srgbClr val="000000"/>
                          </a:solidFill>
                          <a:effectLst/>
                          <a:latin typeface="ＭＳ Ｐゴシック" panose="020B0600070205080204" pitchFamily="50" charset="-128"/>
                          <a:ea typeface="ＭＳ Ｐゴシック" panose="020B0600070205080204" pitchFamily="50" charset="-128"/>
                        </a:rPr>
                        <a:t>ブロック情報算出</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66"/>
                    </a:solidFill>
                  </a:tcPr>
                </a:tc>
                <a:tc>
                  <a:txBody>
                    <a:bodyPr/>
                    <a:lstStyle/>
                    <a:p>
                      <a:pPr algn="l" fontAlgn="t"/>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ブロック情報を算出</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する</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6024">
                <a:tc>
                  <a:txBody>
                    <a:bodyPr/>
                    <a:lstStyle/>
                    <a:p>
                      <a:pPr algn="l" fontAlgn="ctr"/>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通信</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99FF"/>
                    </a:solidFill>
                  </a:tcPr>
                </a:tc>
                <a:tc>
                  <a:txBody>
                    <a:bodyPr/>
                    <a:lstStyle/>
                    <a:p>
                      <a:pPr algn="l" fontAlgn="t"/>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走行体システムより要求を受信</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し</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算出した</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r>
                      <a:b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b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ブロック</a:t>
                      </a:r>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情報</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を送信する</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9163">
                <a:tc>
                  <a:txBody>
                    <a:bodyPr/>
                    <a:lstStyle/>
                    <a:p>
                      <a:pPr algn="l" fontAlgn="ctr"/>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デバイス</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l" fontAlgn="t"/>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カメラ</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より</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ブロック</a:t>
                      </a:r>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並べゲームエリア</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の</a:t>
                      </a:r>
                      <a:endPar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t"/>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画像を取得する</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36" name="表 35"/>
          <p:cNvGraphicFramePr>
            <a:graphicFrameLocks noGrp="1"/>
          </p:cNvGraphicFramePr>
          <p:nvPr>
            <p:extLst>
              <p:ext uri="{D42A27DB-BD31-4B8C-83A1-F6EECF244321}">
                <p14:modId xmlns:p14="http://schemas.microsoft.com/office/powerpoint/2010/main" val="3952542182"/>
              </p:ext>
            </p:extLst>
          </p:nvPr>
        </p:nvGraphicFramePr>
        <p:xfrm>
          <a:off x="6184776" y="249158"/>
          <a:ext cx="2376264" cy="1121972"/>
        </p:xfrm>
        <a:graphic>
          <a:graphicData uri="http://schemas.openxmlformats.org/drawingml/2006/table">
            <a:tbl>
              <a:tblPr/>
              <a:tblGrid>
                <a:gridCol w="72008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194432">
                <a:tc>
                  <a:txBody>
                    <a:bodyPr/>
                    <a:lstStyle/>
                    <a:p>
                      <a:pPr algn="ctr" fontAlgn="ctr"/>
                      <a:r>
                        <a:rPr lang="ja-JP" altLang="en-US" sz="800" b="1" i="0" u="none" strike="noStrike" dirty="0">
                          <a:solidFill>
                            <a:srgbClr val="000000"/>
                          </a:solidFill>
                          <a:effectLst/>
                          <a:latin typeface="ＭＳ Ｐゴシック" panose="020B0600070205080204" pitchFamily="50" charset="-128"/>
                          <a:ea typeface="ＭＳ Ｐゴシック" panose="020B0600070205080204" pitchFamily="50" charset="-128"/>
                        </a:rPr>
                        <a:t>パッケージ名</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800" b="1" i="0" u="none" strike="noStrike" dirty="0">
                          <a:solidFill>
                            <a:srgbClr val="000000"/>
                          </a:solidFill>
                          <a:effectLst/>
                          <a:latin typeface="ＭＳ Ｐゴシック" panose="020B0600070205080204" pitchFamily="50" charset="-128"/>
                          <a:ea typeface="ＭＳ Ｐゴシック" panose="020B0600070205080204" pitchFamily="50" charset="-128"/>
                        </a:rPr>
                        <a:t>責務</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4885">
                <a:tc>
                  <a:txBody>
                    <a:bodyPr/>
                    <a:lstStyle/>
                    <a:p>
                      <a:pPr algn="l" fontAlgn="ctr"/>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シナリオ管理</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t"/>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シナリオを管理</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する</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詳細は</a:t>
                      </a:r>
                      <a:endPar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t"/>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r>
                        <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rPr>
                        <a:t>ブロック並べゲームの進捗管理</a:t>
                      </a:r>
                      <a:r>
                        <a:rPr lang="en-US" altLang="ja-JP" sz="700" b="0" i="0" u="none" strike="noStrike" dirty="0">
                          <a:solidFill>
                            <a:srgbClr val="000000"/>
                          </a:solidFill>
                          <a:effectLst/>
                          <a:latin typeface="ＭＳ Ｐゴシック" panose="020B0600070205080204" pitchFamily="50" charset="-128"/>
                          <a:ea typeface="ＭＳ Ｐゴシック" panose="020B0600070205080204" pitchFamily="50" charset="-128"/>
                        </a:rPr>
                        <a:t>】</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参照</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488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切り替え判定</a:t>
                      </a:r>
                    </a:p>
                    <a:p>
                      <a:pPr algn="l" fontAlgn="ct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t"/>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「シナリオ管理」にて管理しているゲームの</a:t>
                      </a:r>
                      <a:endPar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t"/>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シナリオ切換えを判定する</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endPar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488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走行体制御</a:t>
                      </a:r>
                      <a:endPar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CFF"/>
                    </a:solidFill>
                  </a:tcPr>
                </a:tc>
                <a:tc>
                  <a:txBody>
                    <a:bodyPr/>
                    <a:lstStyle/>
                    <a:p>
                      <a:pPr algn="l" fontAlgn="t"/>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シナリオに従い</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モータを制御し</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p>
                    <a:p>
                      <a:pPr algn="l" fontAlgn="t"/>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走行体を動作させる</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3554">
                <a:tc>
                  <a:txBody>
                    <a:bodyPr/>
                    <a:lstStyle/>
                    <a:p>
                      <a:pPr algn="l" fontAlgn="ct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走行経路算出</a:t>
                      </a: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66"/>
                    </a:solidFill>
                  </a:tcPr>
                </a:tc>
                <a:tc>
                  <a:txBody>
                    <a:bodyPr/>
                    <a:lstStyle/>
                    <a:p>
                      <a:pPr algn="l" fontAlgn="t"/>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走行経路データの取得先・データは</a:t>
                      </a:r>
                      <a:endPar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t"/>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スピード競技中に作成済</a:t>
                      </a:r>
                      <a:r>
                        <a:rPr lang="en-US" altLang="ja-JP"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a:t>
                      </a:r>
                      <a:r>
                        <a:rPr lang="ja-JP" altLang="en-US" sz="7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 </a:t>
                      </a: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1" name="テキスト ボックス 40"/>
          <p:cNvSpPr txBox="1"/>
          <p:nvPr/>
        </p:nvSpPr>
        <p:spPr>
          <a:xfrm>
            <a:off x="4199137" y="1272208"/>
            <a:ext cx="1905516" cy="200055"/>
          </a:xfrm>
          <a:prstGeom prst="rect">
            <a:avLst/>
          </a:prstGeom>
          <a:noFill/>
        </p:spPr>
        <p:txBody>
          <a:bodyPr wrap="square" rtlCol="0">
            <a:spAutoFit/>
          </a:bodyPr>
          <a:lstStyle/>
          <a:p>
            <a:r>
              <a:rPr lang="ja-JP" altLang="en-US" sz="700" dirty="0"/>
              <a:t>図</a:t>
            </a:r>
            <a:r>
              <a:rPr lang="en-US" altLang="ja-JP" sz="700" dirty="0" smtClean="0"/>
              <a:t>3-2.1</a:t>
            </a:r>
            <a:r>
              <a:rPr lang="ja-JP" altLang="en-US" sz="700" dirty="0"/>
              <a:t>　走行</a:t>
            </a:r>
            <a:r>
              <a:rPr lang="ja-JP" altLang="en-US" sz="700" dirty="0" smtClean="0"/>
              <a:t>システムのパッケージ間の関係</a:t>
            </a:r>
            <a:endParaRPr lang="ja-JP" altLang="en-US" sz="700" dirty="0"/>
          </a:p>
        </p:txBody>
      </p:sp>
      <p:sp>
        <p:nvSpPr>
          <p:cNvPr id="42" name="テキスト ボックス 41"/>
          <p:cNvSpPr txBox="1"/>
          <p:nvPr/>
        </p:nvSpPr>
        <p:spPr>
          <a:xfrm>
            <a:off x="8383716" y="1360185"/>
            <a:ext cx="2337564" cy="200055"/>
          </a:xfrm>
          <a:prstGeom prst="rect">
            <a:avLst/>
          </a:prstGeom>
          <a:noFill/>
        </p:spPr>
        <p:txBody>
          <a:bodyPr wrap="square" rtlCol="0">
            <a:spAutoFit/>
          </a:bodyPr>
          <a:lstStyle/>
          <a:p>
            <a:r>
              <a:rPr lang="ja-JP" altLang="en-US" sz="700" dirty="0"/>
              <a:t>図</a:t>
            </a:r>
            <a:r>
              <a:rPr lang="en-US" altLang="ja-JP" sz="700" dirty="0" smtClean="0"/>
              <a:t>3-2.2</a:t>
            </a:r>
            <a:r>
              <a:rPr lang="ja-JP" altLang="en-US" sz="700" dirty="0"/>
              <a:t>　</a:t>
            </a:r>
            <a:r>
              <a:rPr lang="ja-JP" altLang="en-US" sz="700" dirty="0" smtClean="0"/>
              <a:t>ブロック</a:t>
            </a:r>
            <a:r>
              <a:rPr lang="ja-JP" altLang="en-US" sz="700" dirty="0"/>
              <a:t>情報算出</a:t>
            </a:r>
            <a:r>
              <a:rPr lang="ja-JP" altLang="en-US" sz="700" dirty="0" smtClean="0"/>
              <a:t>システムのパッケージ間の関係</a:t>
            </a:r>
            <a:endParaRPr lang="ja-JP" altLang="en-US" sz="700" dirty="0"/>
          </a:p>
        </p:txBody>
      </p:sp>
      <p:sp>
        <p:nvSpPr>
          <p:cNvPr id="44" name="テキスト ボックス 43"/>
          <p:cNvSpPr txBox="1"/>
          <p:nvPr/>
        </p:nvSpPr>
        <p:spPr>
          <a:xfrm>
            <a:off x="6400800" y="48072"/>
            <a:ext cx="1905516" cy="200055"/>
          </a:xfrm>
          <a:prstGeom prst="rect">
            <a:avLst/>
          </a:prstGeom>
          <a:noFill/>
        </p:spPr>
        <p:txBody>
          <a:bodyPr wrap="square" rtlCol="0">
            <a:spAutoFit/>
          </a:bodyPr>
          <a:lstStyle/>
          <a:p>
            <a:r>
              <a:rPr lang="ja-JP" altLang="en-US" sz="700" dirty="0"/>
              <a:t>表</a:t>
            </a:r>
            <a:r>
              <a:rPr lang="en-US" altLang="ja-JP" sz="700" dirty="0" smtClean="0"/>
              <a:t>3-2.1</a:t>
            </a:r>
            <a:r>
              <a:rPr lang="ja-JP" altLang="en-US" sz="700" dirty="0"/>
              <a:t>　走行</a:t>
            </a:r>
            <a:r>
              <a:rPr lang="ja-JP" altLang="en-US" sz="700" dirty="0" smtClean="0"/>
              <a:t>システムのパッケージ毎の責務</a:t>
            </a:r>
            <a:endParaRPr lang="ja-JP" altLang="en-US" sz="700" dirty="0"/>
          </a:p>
        </p:txBody>
      </p:sp>
      <p:sp>
        <p:nvSpPr>
          <p:cNvPr id="45" name="テキスト ボックス 44"/>
          <p:cNvSpPr txBox="1"/>
          <p:nvPr/>
        </p:nvSpPr>
        <p:spPr>
          <a:xfrm>
            <a:off x="3952528" y="6960840"/>
            <a:ext cx="2997948" cy="200055"/>
          </a:xfrm>
          <a:prstGeom prst="rect">
            <a:avLst/>
          </a:prstGeom>
          <a:noFill/>
        </p:spPr>
        <p:txBody>
          <a:bodyPr wrap="square" rtlCol="0">
            <a:spAutoFit/>
          </a:bodyPr>
          <a:lstStyle/>
          <a:p>
            <a:r>
              <a:rPr lang="ja-JP" altLang="en-US" sz="700" dirty="0"/>
              <a:t>図</a:t>
            </a:r>
            <a:r>
              <a:rPr lang="en-US" altLang="ja-JP" sz="700" dirty="0" smtClean="0"/>
              <a:t>3.3</a:t>
            </a:r>
            <a:r>
              <a:rPr lang="en-US" altLang="ja-JP" sz="700" dirty="0"/>
              <a:t>-</a:t>
            </a:r>
            <a:r>
              <a:rPr lang="en-US" altLang="ja-JP" sz="700" dirty="0" smtClean="0"/>
              <a:t>1</a:t>
            </a:r>
            <a:r>
              <a:rPr lang="ja-JP" altLang="en-US" sz="700" dirty="0"/>
              <a:t>　</a:t>
            </a:r>
            <a:r>
              <a:rPr lang="ja-JP" altLang="en-US" sz="700" dirty="0" smtClean="0"/>
              <a:t>ブロック情報算出システムが</a:t>
            </a:r>
            <a:r>
              <a:rPr lang="en-US" altLang="ja-JP" sz="700" dirty="0" smtClean="0"/>
              <a:t>,</a:t>
            </a:r>
            <a:r>
              <a:rPr lang="ja-JP" altLang="en-US" sz="700" dirty="0" smtClean="0"/>
              <a:t>ブロック情報を算出する振る舞い</a:t>
            </a:r>
            <a:endParaRPr lang="ja-JP" altLang="en-US" sz="700" dirty="0"/>
          </a:p>
        </p:txBody>
      </p:sp>
      <p:pic>
        <p:nvPicPr>
          <p:cNvPr id="103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9955" y="7270147"/>
            <a:ext cx="3548011" cy="234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ホームベース 48"/>
          <p:cNvSpPr/>
          <p:nvPr/>
        </p:nvSpPr>
        <p:spPr>
          <a:xfrm>
            <a:off x="29250" y="5066979"/>
            <a:ext cx="1230373" cy="237677"/>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smtClean="0"/>
              <a:t>3.3</a:t>
            </a:r>
            <a:r>
              <a:rPr lang="ja-JP" altLang="en-US" sz="1050" dirty="0" smtClean="0"/>
              <a:t>　</a:t>
            </a:r>
            <a:r>
              <a:rPr lang="ja-JP" altLang="en-US" sz="1050" dirty="0"/>
              <a:t>振る舞い</a:t>
            </a:r>
            <a:endParaRPr lang="en-US" altLang="ja-JP" sz="1050" dirty="0" smtClean="0"/>
          </a:p>
        </p:txBody>
      </p:sp>
      <p:sp>
        <p:nvSpPr>
          <p:cNvPr id="52" name="テキスト ボックス 51"/>
          <p:cNvSpPr txBox="1"/>
          <p:nvPr/>
        </p:nvSpPr>
        <p:spPr>
          <a:xfrm>
            <a:off x="10433248" y="192088"/>
            <a:ext cx="2342956" cy="200055"/>
          </a:xfrm>
          <a:prstGeom prst="rect">
            <a:avLst/>
          </a:prstGeom>
          <a:noFill/>
        </p:spPr>
        <p:txBody>
          <a:bodyPr wrap="square" rtlCol="0">
            <a:spAutoFit/>
          </a:bodyPr>
          <a:lstStyle/>
          <a:p>
            <a:r>
              <a:rPr lang="ja-JP" altLang="en-US" sz="700" dirty="0"/>
              <a:t>表</a:t>
            </a:r>
            <a:r>
              <a:rPr lang="en-US" altLang="ja-JP" sz="700" dirty="0" smtClean="0"/>
              <a:t>3-2.2</a:t>
            </a:r>
            <a:r>
              <a:rPr lang="ja-JP" altLang="en-US" sz="700" dirty="0"/>
              <a:t>　</a:t>
            </a:r>
            <a:r>
              <a:rPr lang="ja-JP" altLang="en-US" sz="700" dirty="0" smtClean="0"/>
              <a:t>ブロック情報算出システムのパッケージ毎の責務</a:t>
            </a:r>
            <a:endParaRPr lang="ja-JP" altLang="en-US" sz="700" dirty="0"/>
          </a:p>
        </p:txBody>
      </p:sp>
      <p:sp>
        <p:nvSpPr>
          <p:cNvPr id="53" name="テキスト ボックス 52"/>
          <p:cNvSpPr txBox="1"/>
          <p:nvPr/>
        </p:nvSpPr>
        <p:spPr>
          <a:xfrm>
            <a:off x="4467805" y="9353073"/>
            <a:ext cx="2652509" cy="200055"/>
          </a:xfrm>
          <a:prstGeom prst="rect">
            <a:avLst/>
          </a:prstGeom>
          <a:noFill/>
        </p:spPr>
        <p:txBody>
          <a:bodyPr wrap="square" rtlCol="0">
            <a:spAutoFit/>
          </a:bodyPr>
          <a:lstStyle/>
          <a:p>
            <a:r>
              <a:rPr lang="ja-JP" altLang="en-US" sz="700" dirty="0"/>
              <a:t>図</a:t>
            </a:r>
            <a:r>
              <a:rPr lang="en-US" altLang="ja-JP" sz="700" dirty="0" smtClean="0"/>
              <a:t>3.3-4</a:t>
            </a:r>
            <a:r>
              <a:rPr lang="ja-JP" altLang="en-US" sz="700" dirty="0"/>
              <a:t>　</a:t>
            </a:r>
            <a:r>
              <a:rPr lang="ja-JP" altLang="en-US" sz="700" dirty="0" smtClean="0"/>
              <a:t>走行システムが</a:t>
            </a:r>
            <a:r>
              <a:rPr lang="en-US" altLang="ja-JP" sz="700" dirty="0" smtClean="0"/>
              <a:t>,</a:t>
            </a:r>
            <a:r>
              <a:rPr lang="ja-JP" altLang="en-US" sz="700" dirty="0" smtClean="0"/>
              <a:t>経路情報を算出する振る舞い</a:t>
            </a:r>
            <a:endParaRPr lang="ja-JP" altLang="en-US" sz="700" dirty="0"/>
          </a:p>
        </p:txBody>
      </p:sp>
      <p:sp>
        <p:nvSpPr>
          <p:cNvPr id="54" name="テキスト ボックス 53"/>
          <p:cNvSpPr txBox="1"/>
          <p:nvPr/>
        </p:nvSpPr>
        <p:spPr>
          <a:xfrm>
            <a:off x="1311391" y="9244955"/>
            <a:ext cx="1872208" cy="200055"/>
          </a:xfrm>
          <a:prstGeom prst="rect">
            <a:avLst/>
          </a:prstGeom>
          <a:noFill/>
        </p:spPr>
        <p:txBody>
          <a:bodyPr wrap="square" rtlCol="0">
            <a:spAutoFit/>
          </a:bodyPr>
          <a:lstStyle/>
          <a:p>
            <a:r>
              <a:rPr lang="ja-JP" altLang="en-US" sz="700" dirty="0"/>
              <a:t>図</a:t>
            </a:r>
            <a:r>
              <a:rPr lang="en-US" altLang="ja-JP" sz="700" dirty="0" smtClean="0"/>
              <a:t>3.3-2</a:t>
            </a:r>
            <a:r>
              <a:rPr lang="ja-JP" altLang="en-US" sz="700" dirty="0"/>
              <a:t>　</a:t>
            </a:r>
            <a:r>
              <a:rPr lang="ja-JP" altLang="en-US" sz="700" dirty="0" smtClean="0"/>
              <a:t>ブロック情報を算出する振る舞い</a:t>
            </a:r>
            <a:endParaRPr lang="ja-JP" altLang="en-US" sz="700" dirty="0"/>
          </a:p>
        </p:txBody>
      </p:sp>
      <p:sp>
        <p:nvSpPr>
          <p:cNvPr id="55" name="テキスト ボックス 54"/>
          <p:cNvSpPr txBox="1"/>
          <p:nvPr/>
        </p:nvSpPr>
        <p:spPr>
          <a:xfrm>
            <a:off x="9178647" y="9401145"/>
            <a:ext cx="3270825" cy="200055"/>
          </a:xfrm>
          <a:prstGeom prst="rect">
            <a:avLst/>
          </a:prstGeom>
          <a:noFill/>
        </p:spPr>
        <p:txBody>
          <a:bodyPr wrap="square" rtlCol="0">
            <a:spAutoFit/>
          </a:bodyPr>
          <a:lstStyle/>
          <a:p>
            <a:r>
              <a:rPr lang="ja-JP" altLang="en-US" sz="700" dirty="0"/>
              <a:t>図</a:t>
            </a:r>
            <a:r>
              <a:rPr lang="en-US" altLang="ja-JP" sz="700" dirty="0" smtClean="0"/>
              <a:t>3-3.3</a:t>
            </a:r>
            <a:r>
              <a:rPr lang="ja-JP" altLang="en-US" sz="700" dirty="0"/>
              <a:t>　</a:t>
            </a:r>
            <a:r>
              <a:rPr lang="ja-JP" altLang="en-US" sz="700" dirty="0" smtClean="0"/>
              <a:t>走行システムの振る舞い</a:t>
            </a:r>
            <a:endParaRPr lang="ja-JP" altLang="en-US" sz="700" dirty="0"/>
          </a:p>
        </p:txBody>
      </p:sp>
      <p:cxnSp>
        <p:nvCxnSpPr>
          <p:cNvPr id="56" name="直線コネクタ 55"/>
          <p:cNvCxnSpPr/>
          <p:nvPr/>
        </p:nvCxnSpPr>
        <p:spPr>
          <a:xfrm>
            <a:off x="117025" y="9553128"/>
            <a:ext cx="368615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36237" y="5817752"/>
            <a:ext cx="0" cy="37353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127933" y="5808712"/>
            <a:ext cx="3671039" cy="90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3798972" y="5093152"/>
            <a:ext cx="0" cy="724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3798972" y="5093152"/>
            <a:ext cx="3321342" cy="90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7120314" y="5106152"/>
            <a:ext cx="0" cy="20547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3798972" y="7161647"/>
            <a:ext cx="3321342" cy="90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3798972" y="7170687"/>
            <a:ext cx="4212" cy="238244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7192888" y="5115192"/>
            <a:ext cx="5583316"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7192888" y="5139660"/>
            <a:ext cx="3488" cy="21549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3879955" y="7260999"/>
            <a:ext cx="3312933" cy="914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3879955" y="7246543"/>
            <a:ext cx="3488" cy="230658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3866007" y="9553128"/>
            <a:ext cx="8910197" cy="90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flipV="1">
            <a:off x="12770538" y="5106152"/>
            <a:ext cx="5666" cy="445601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101823" y="5808712"/>
            <a:ext cx="3850705" cy="230832"/>
          </a:xfrm>
          <a:prstGeom prst="rect">
            <a:avLst/>
          </a:prstGeom>
          <a:noFill/>
        </p:spPr>
        <p:txBody>
          <a:bodyPr wrap="square" rtlCol="0">
            <a:spAutoFit/>
          </a:bodyPr>
          <a:lstStyle/>
          <a:p>
            <a:r>
              <a:rPr lang="en-US" altLang="ja-JP" sz="900" b="1" dirty="0" smtClean="0"/>
              <a:t>【</a:t>
            </a:r>
            <a:r>
              <a:rPr lang="ja-JP" altLang="en-US" sz="900" b="1" dirty="0" smtClean="0"/>
              <a:t>ブロック情報算出システムの振る舞い</a:t>
            </a:r>
            <a:r>
              <a:rPr lang="en-US" altLang="ja-JP" sz="900" b="1" dirty="0" smtClean="0"/>
              <a:t>】</a:t>
            </a:r>
            <a:endParaRPr lang="en-US" altLang="ja-JP" sz="900" b="1" dirty="0"/>
          </a:p>
        </p:txBody>
      </p:sp>
      <p:sp>
        <p:nvSpPr>
          <p:cNvPr id="95" name="テキスト ボックス 94"/>
          <p:cNvSpPr txBox="1"/>
          <p:nvPr/>
        </p:nvSpPr>
        <p:spPr>
          <a:xfrm>
            <a:off x="7196376" y="5132759"/>
            <a:ext cx="3850705" cy="230832"/>
          </a:xfrm>
          <a:prstGeom prst="rect">
            <a:avLst/>
          </a:prstGeom>
          <a:noFill/>
        </p:spPr>
        <p:txBody>
          <a:bodyPr wrap="square" rtlCol="0">
            <a:spAutoFit/>
          </a:bodyPr>
          <a:lstStyle/>
          <a:p>
            <a:r>
              <a:rPr lang="en-US" altLang="ja-JP" sz="900" b="1" dirty="0" smtClean="0"/>
              <a:t>【</a:t>
            </a:r>
            <a:r>
              <a:rPr lang="ja-JP" altLang="en-US" sz="900" b="1" dirty="0" smtClean="0"/>
              <a:t>走行システムの振る舞い</a:t>
            </a:r>
            <a:r>
              <a:rPr lang="en-US" altLang="ja-JP" sz="900" b="1" dirty="0" smtClean="0"/>
              <a:t>】</a:t>
            </a:r>
            <a:endParaRPr lang="en-US" altLang="ja-JP" sz="900" b="1" dirty="0"/>
          </a:p>
        </p:txBody>
      </p:sp>
      <p:cxnSp>
        <p:nvCxnSpPr>
          <p:cNvPr id="99" name="直線コネクタ 98"/>
          <p:cNvCxnSpPr>
            <a:endCxn id="6" idx="1"/>
          </p:cNvCxnSpPr>
          <p:nvPr/>
        </p:nvCxnSpPr>
        <p:spPr>
          <a:xfrm flipV="1">
            <a:off x="3203271" y="6142056"/>
            <a:ext cx="596918" cy="1450887"/>
          </a:xfrm>
          <a:prstGeom prst="line">
            <a:avLst/>
          </a:prstGeom>
          <a:ln w="19050">
            <a:solidFill>
              <a:srgbClr val="FF0000"/>
            </a:solidFill>
            <a:headEnd type="stealth"/>
            <a:tailEnd w="lg" len="lg"/>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14"/>
          <a:stretch>
            <a:fillRect/>
          </a:stretch>
        </p:blipFill>
        <p:spPr>
          <a:xfrm>
            <a:off x="6504341" y="1588835"/>
            <a:ext cx="5234773" cy="3259937"/>
          </a:xfrm>
          <a:prstGeom prst="rect">
            <a:avLst/>
          </a:prstGeom>
        </p:spPr>
      </p:pic>
      <p:pic>
        <p:nvPicPr>
          <p:cNvPr id="3" name="図 2"/>
          <p:cNvPicPr>
            <a:picLocks noChangeAspect="1"/>
          </p:cNvPicPr>
          <p:nvPr/>
        </p:nvPicPr>
        <p:blipFill>
          <a:blip r:embed="rId15"/>
          <a:stretch>
            <a:fillRect/>
          </a:stretch>
        </p:blipFill>
        <p:spPr>
          <a:xfrm>
            <a:off x="191822" y="6077393"/>
            <a:ext cx="3431588" cy="3106296"/>
          </a:xfrm>
          <a:prstGeom prst="rect">
            <a:avLst/>
          </a:prstGeom>
        </p:spPr>
      </p:pic>
      <p:sp>
        <p:nvSpPr>
          <p:cNvPr id="4" name="正方形/長方形 3"/>
          <p:cNvSpPr/>
          <p:nvPr/>
        </p:nvSpPr>
        <p:spPr>
          <a:xfrm>
            <a:off x="2304077" y="4769835"/>
            <a:ext cx="1598515" cy="215444"/>
          </a:xfrm>
          <a:prstGeom prst="rect">
            <a:avLst/>
          </a:prstGeom>
        </p:spPr>
        <p:txBody>
          <a:bodyPr wrap="none">
            <a:spAutoFit/>
          </a:bodyPr>
          <a:lstStyle/>
          <a:p>
            <a:r>
              <a:rPr lang="ja-JP" altLang="en-US" sz="800" dirty="0"/>
              <a:t>図</a:t>
            </a:r>
            <a:r>
              <a:rPr lang="en-US" altLang="ja-JP" sz="800" dirty="0" smtClean="0"/>
              <a:t>3.2-3 </a:t>
            </a:r>
            <a:r>
              <a:rPr lang="ja-JP" altLang="en-US" sz="800" dirty="0" smtClean="0"/>
              <a:t>走行システムのクラス図</a:t>
            </a:r>
            <a:endParaRPr lang="ja-JP" altLang="en-US" dirty="0"/>
          </a:p>
        </p:txBody>
      </p:sp>
      <p:sp>
        <p:nvSpPr>
          <p:cNvPr id="51" name="正方形/長方形 50"/>
          <p:cNvSpPr/>
          <p:nvPr/>
        </p:nvSpPr>
        <p:spPr>
          <a:xfrm>
            <a:off x="8561040" y="4783710"/>
            <a:ext cx="2141933" cy="215444"/>
          </a:xfrm>
          <a:prstGeom prst="rect">
            <a:avLst/>
          </a:prstGeom>
        </p:spPr>
        <p:txBody>
          <a:bodyPr wrap="none">
            <a:spAutoFit/>
          </a:bodyPr>
          <a:lstStyle/>
          <a:p>
            <a:r>
              <a:rPr lang="ja-JP" altLang="en-US" sz="800" dirty="0"/>
              <a:t>図</a:t>
            </a:r>
            <a:r>
              <a:rPr lang="en-US" altLang="ja-JP" sz="800" dirty="0" smtClean="0"/>
              <a:t>3.2-4</a:t>
            </a:r>
            <a:r>
              <a:rPr lang="ja-JP" altLang="en-US" sz="800" dirty="0" smtClean="0"/>
              <a:t> ブロック情報算出システムのクラス図</a:t>
            </a:r>
            <a:endParaRPr lang="ja-JP" altLang="en-US" dirty="0"/>
          </a:p>
        </p:txBody>
      </p:sp>
      <p:sp>
        <p:nvSpPr>
          <p:cNvPr id="8" name="正方形/長方形 7"/>
          <p:cNvSpPr/>
          <p:nvPr/>
        </p:nvSpPr>
        <p:spPr>
          <a:xfrm>
            <a:off x="6246202" y="1545469"/>
            <a:ext cx="6347286" cy="3416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a:off x="101823" y="4980978"/>
            <a:ext cx="5948726" cy="158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101823" y="1123060"/>
            <a:ext cx="16319" cy="38155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91969" y="1095156"/>
            <a:ext cx="4135368" cy="376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4227337" y="1481095"/>
            <a:ext cx="1842706" cy="160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070043" y="1489072"/>
            <a:ext cx="0" cy="35185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4230707" y="1091243"/>
            <a:ext cx="1795" cy="386584"/>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8" name="図 17"/>
          <p:cNvPicPr>
            <a:picLocks noChangeAspect="1"/>
          </p:cNvPicPr>
          <p:nvPr/>
        </p:nvPicPr>
        <p:blipFill>
          <a:blip r:embed="rId16"/>
          <a:stretch>
            <a:fillRect/>
          </a:stretch>
        </p:blipFill>
        <p:spPr>
          <a:xfrm>
            <a:off x="7577104" y="5304655"/>
            <a:ext cx="4885782" cy="4160737"/>
          </a:xfrm>
          <a:prstGeom prst="rect">
            <a:avLst/>
          </a:prstGeom>
        </p:spPr>
      </p:pic>
    </p:spTree>
    <p:extLst>
      <p:ext uri="{BB962C8B-B14F-4D97-AF65-F5344CB8AC3E}">
        <p14:creationId xmlns:p14="http://schemas.microsoft.com/office/powerpoint/2010/main" val="2533109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41512" y="2104030"/>
            <a:ext cx="2968363" cy="161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ja-JP" sz="1103" dirty="0">
              <a:solidFill>
                <a:schemeClr val="tx1"/>
              </a:solidFill>
            </a:endParaRPr>
          </a:p>
        </p:txBody>
      </p:sp>
      <p:graphicFrame>
        <p:nvGraphicFramePr>
          <p:cNvPr id="33" name="図表 32"/>
          <p:cNvGraphicFramePr/>
          <p:nvPr>
            <p:extLst>
              <p:ext uri="{D42A27DB-BD31-4B8C-83A1-F6EECF244321}">
                <p14:modId xmlns:p14="http://schemas.microsoft.com/office/powerpoint/2010/main" val="4072236798"/>
              </p:ext>
            </p:extLst>
          </p:nvPr>
        </p:nvGraphicFramePr>
        <p:xfrm>
          <a:off x="2599910" y="84898"/>
          <a:ext cx="3368842" cy="5373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ホームベース 29"/>
          <p:cNvSpPr/>
          <p:nvPr/>
        </p:nvSpPr>
        <p:spPr>
          <a:xfrm>
            <a:off x="43728" y="824035"/>
            <a:ext cx="2860932" cy="185426"/>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3" dirty="0"/>
              <a:t>4</a:t>
            </a:r>
            <a:r>
              <a:rPr lang="en-US" altLang="ja-JP" sz="1103" dirty="0" smtClean="0"/>
              <a:t>.1</a:t>
            </a:r>
            <a:r>
              <a:rPr lang="ja-JP" altLang="en-US" sz="1103" dirty="0"/>
              <a:t>　各カラーブロックの位置情報</a:t>
            </a:r>
            <a:r>
              <a:rPr lang="ja-JP" altLang="en-US" sz="1103" dirty="0" smtClean="0"/>
              <a:t>の算出</a:t>
            </a:r>
            <a:endParaRPr lang="en-US" altLang="ja-JP" sz="1103" dirty="0" smtClean="0"/>
          </a:p>
        </p:txBody>
      </p:sp>
      <p:cxnSp>
        <p:nvCxnSpPr>
          <p:cNvPr id="43" name="直線コネクタ 42"/>
          <p:cNvCxnSpPr/>
          <p:nvPr/>
        </p:nvCxnSpPr>
        <p:spPr>
          <a:xfrm>
            <a:off x="6849621" y="11761"/>
            <a:ext cx="0" cy="764789"/>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p:cNvCxnSpPr/>
          <p:nvPr/>
        </p:nvCxnSpPr>
        <p:spPr>
          <a:xfrm>
            <a:off x="-29335" y="741671"/>
            <a:ext cx="6878956" cy="34879"/>
          </a:xfrm>
          <a:prstGeom prst="line">
            <a:avLst/>
          </a:prstGeom>
        </p:spPr>
        <p:style>
          <a:lnRef idx="3">
            <a:schemeClr val="dk1"/>
          </a:lnRef>
          <a:fillRef idx="0">
            <a:schemeClr val="dk1"/>
          </a:fillRef>
          <a:effectRef idx="2">
            <a:schemeClr val="dk1"/>
          </a:effectRef>
          <a:fontRef idx="minor">
            <a:schemeClr val="tx1"/>
          </a:fontRef>
        </p:style>
      </p:cxnSp>
      <p:cxnSp>
        <p:nvCxnSpPr>
          <p:cNvPr id="35" name="直線コネクタ 34"/>
          <p:cNvCxnSpPr/>
          <p:nvPr/>
        </p:nvCxnSpPr>
        <p:spPr>
          <a:xfrm>
            <a:off x="6852099" y="764789"/>
            <a:ext cx="4281" cy="8836411"/>
          </a:xfrm>
          <a:prstGeom prst="line">
            <a:avLst/>
          </a:prstGeom>
        </p:spPr>
        <p:style>
          <a:lnRef idx="3">
            <a:schemeClr val="dk1"/>
          </a:lnRef>
          <a:fillRef idx="0">
            <a:schemeClr val="dk1"/>
          </a:fillRef>
          <a:effectRef idx="2">
            <a:schemeClr val="dk1"/>
          </a:effectRef>
          <a:fontRef idx="minor">
            <a:schemeClr val="tx1"/>
          </a:fontRef>
        </p:style>
      </p:cxnSp>
      <p:sp>
        <p:nvSpPr>
          <p:cNvPr id="2" name="テキスト ボックス 1"/>
          <p:cNvSpPr txBox="1"/>
          <p:nvPr/>
        </p:nvSpPr>
        <p:spPr>
          <a:xfrm>
            <a:off x="-4695" y="1034763"/>
            <a:ext cx="6285047" cy="438582"/>
          </a:xfrm>
          <a:prstGeom prst="rect">
            <a:avLst/>
          </a:prstGeom>
          <a:noFill/>
        </p:spPr>
        <p:txBody>
          <a:bodyPr wrap="square" rtlCol="0">
            <a:spAutoFit/>
          </a:bodyPr>
          <a:lstStyle/>
          <a:p>
            <a:r>
              <a:rPr lang="en-US" altLang="ja-JP" sz="1200" b="1" dirty="0"/>
              <a:t>【</a:t>
            </a:r>
            <a:r>
              <a:rPr lang="ja-JP" altLang="en-US" sz="1200" b="1" dirty="0"/>
              <a:t>テーマ</a:t>
            </a:r>
            <a:r>
              <a:rPr lang="en-US" altLang="ja-JP" sz="1200" b="1" dirty="0"/>
              <a:t>】</a:t>
            </a:r>
          </a:p>
          <a:p>
            <a:r>
              <a:rPr lang="ja-JP" altLang="en-US" sz="1050" dirty="0">
                <a:latin typeface="ＭＳ Ｐゴシック" panose="020B0600070205080204" pitchFamily="50" charset="-128"/>
                <a:ea typeface="ＭＳ Ｐゴシック" panose="020B0600070205080204" pitchFamily="50" charset="-128"/>
              </a:rPr>
              <a:t>「ゲーム攻略に必要な制御技術」と</a:t>
            </a:r>
            <a:r>
              <a:rPr lang="ja-JP" altLang="en-US" sz="1050" dirty="0" smtClean="0">
                <a:latin typeface="ＭＳ Ｐゴシック" panose="020B0600070205080204" pitchFamily="50" charset="-128"/>
                <a:ea typeface="ＭＳ Ｐゴシック" panose="020B0600070205080204" pitchFamily="50" charset="-128"/>
              </a:rPr>
              <a:t>して</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a:t>
            </a:r>
            <a:r>
              <a:rPr lang="ja-JP" altLang="en-US" sz="1050" dirty="0">
                <a:latin typeface="ＭＳ Ｐゴシック" panose="020B0600070205080204" pitchFamily="50" charset="-128"/>
                <a:ea typeface="ＭＳ Ｐゴシック" panose="020B0600070205080204" pitchFamily="50" charset="-128"/>
              </a:rPr>
              <a:t>各カラーブロックの位置情報の検出」をテーマに選択</a:t>
            </a:r>
            <a:r>
              <a:rPr lang="ja-JP" altLang="en-US" sz="1050" dirty="0" smtClean="0">
                <a:latin typeface="ＭＳ Ｐゴシック" panose="020B0600070205080204" pitchFamily="50" charset="-128"/>
                <a:ea typeface="ＭＳ Ｐゴシック" panose="020B0600070205080204" pitchFamily="50" charset="-128"/>
              </a:rPr>
              <a:t>した</a:t>
            </a:r>
            <a:r>
              <a:rPr lang="en-US" altLang="ja-JP" sz="980" dirty="0" smtClean="0"/>
              <a:t>.</a:t>
            </a:r>
            <a:endParaRPr lang="en-US" altLang="ja-JP" sz="980" dirty="0"/>
          </a:p>
        </p:txBody>
      </p:sp>
      <p:sp>
        <p:nvSpPr>
          <p:cNvPr id="39" name="テキスト ボックス 38"/>
          <p:cNvSpPr txBox="1"/>
          <p:nvPr/>
        </p:nvSpPr>
        <p:spPr>
          <a:xfrm>
            <a:off x="41512" y="1419357"/>
            <a:ext cx="6699583" cy="1084912"/>
          </a:xfrm>
          <a:prstGeom prst="rect">
            <a:avLst/>
          </a:prstGeom>
          <a:noFill/>
        </p:spPr>
        <p:txBody>
          <a:bodyPr wrap="square" rtlCol="0">
            <a:spAutoFit/>
          </a:bodyPr>
          <a:lstStyle/>
          <a:p>
            <a:r>
              <a:rPr lang="en-US" altLang="ja-JP" sz="1200" b="1" dirty="0"/>
              <a:t>4</a:t>
            </a:r>
            <a:r>
              <a:rPr lang="en-US" altLang="ja-JP" sz="1200" b="1" dirty="0" smtClean="0"/>
              <a:t>.1.1</a:t>
            </a:r>
            <a:r>
              <a:rPr lang="ja-JP" altLang="en-US" sz="1200" b="1" dirty="0"/>
              <a:t>　本制御の必要性</a:t>
            </a:r>
            <a:endParaRPr lang="en-US" altLang="ja-JP" sz="1200" b="1" dirty="0"/>
          </a:p>
          <a:p>
            <a:r>
              <a:rPr lang="ja-JP" altLang="en-US" sz="1050" dirty="0" smtClean="0">
                <a:latin typeface="ＭＳ Ｐゴシック" panose="020B0600070205080204" pitchFamily="50" charset="-128"/>
                <a:ea typeface="ＭＳ Ｐゴシック" panose="020B0600070205080204" pitchFamily="50" charset="-128"/>
              </a:rPr>
              <a:t>ブロック並べゲーム攻略には</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カラーブロック各色毎の初期位置情報</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どのブロック置き場に設置されているか</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が必要であるが</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キャリブレーション中に入力可能な初期位置コードでは</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カラーブロックの色情報が含まれていない</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また</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カラーブロックがコース上に設置されるのは</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キャリブレーション終了後であるため</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スターターによるカラーブロックの色情報の入力</a:t>
            </a:r>
            <a:r>
              <a:rPr lang="ja-JP" altLang="en-US" sz="1050" dirty="0" smtClean="0">
                <a:latin typeface="ＭＳ Ｐゴシック" panose="020B0600070205080204" pitchFamily="50" charset="-128"/>
                <a:ea typeface="ＭＳ Ｐゴシック" panose="020B0600070205080204" pitchFamily="50" charset="-128"/>
              </a:rPr>
              <a:t>は不可能である</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カメラシステム</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「図</a:t>
            </a:r>
            <a:r>
              <a:rPr lang="en-US" altLang="ja-JP" sz="1050" dirty="0" smtClean="0">
                <a:latin typeface="ＭＳ Ｐゴシック" panose="020B0600070205080204" pitchFamily="50" charset="-128"/>
                <a:ea typeface="ＭＳ Ｐゴシック" panose="020B0600070205080204" pitchFamily="50" charset="-128"/>
              </a:rPr>
              <a:t>4.2-1</a:t>
            </a:r>
            <a:r>
              <a:rPr lang="ja-JP" altLang="en-US" sz="1050" dirty="0" smtClean="0">
                <a:latin typeface="ＭＳ Ｐゴシック" panose="020B0600070205080204" pitchFamily="50" charset="-128"/>
                <a:ea typeface="ＭＳ Ｐゴシック" panose="020B0600070205080204" pitchFamily="50" charset="-128"/>
              </a:rPr>
              <a:t>経路情報算出までの流れ」のブロック情報算出システム</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を用いて</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ブロック並べエリアの画像</a:t>
            </a:r>
            <a:r>
              <a:rPr lang="ja-JP" altLang="en-US" sz="1050" dirty="0" smtClean="0">
                <a:latin typeface="ＭＳ Ｐゴシック" panose="020B0600070205080204" pitchFamily="50" charset="-128"/>
                <a:ea typeface="ＭＳ Ｐゴシック" panose="020B0600070205080204" pitchFamily="50" charset="-128"/>
              </a:rPr>
              <a:t>から各カラーブロックの位置情報を取得する必要がある</a:t>
            </a:r>
            <a:r>
              <a:rPr lang="en-US" altLang="ja-JP" sz="1050" dirty="0" smtClean="0">
                <a:latin typeface="ＭＳ Ｐゴシック" panose="020B0600070205080204" pitchFamily="50" charset="-128"/>
                <a:ea typeface="ＭＳ Ｐゴシック" panose="020B0600070205080204" pitchFamily="50" charset="-128"/>
              </a:rPr>
              <a:t>.</a:t>
            </a:r>
            <a:endParaRPr lang="en-US" altLang="ja-JP" sz="1050" dirty="0">
              <a:latin typeface="ＭＳ Ｐゴシック" panose="020B0600070205080204" pitchFamily="50" charset="-128"/>
              <a:ea typeface="ＭＳ Ｐゴシック" panose="020B0600070205080204" pitchFamily="50" charset="-128"/>
            </a:endParaRPr>
          </a:p>
        </p:txBody>
      </p:sp>
      <p:sp>
        <p:nvSpPr>
          <p:cNvPr id="40" name="テキスト ボックス 39"/>
          <p:cNvSpPr txBox="1"/>
          <p:nvPr/>
        </p:nvSpPr>
        <p:spPr>
          <a:xfrm>
            <a:off x="2103236" y="8582770"/>
            <a:ext cx="4803834" cy="1015663"/>
          </a:xfrm>
          <a:prstGeom prst="rect">
            <a:avLst/>
          </a:prstGeom>
          <a:noFill/>
        </p:spPr>
        <p:txBody>
          <a:bodyPr wrap="square" rtlCol="0">
            <a:spAutoFit/>
          </a:bodyPr>
          <a:lstStyle/>
          <a:p>
            <a:r>
              <a:rPr lang="en-US" altLang="ja-JP" sz="1000" b="1" dirty="0" smtClean="0">
                <a:latin typeface="ＭＳ Ｐゴシック" panose="020B0600070205080204" pitchFamily="50" charset="-128"/>
                <a:ea typeface="ＭＳ Ｐゴシック" panose="020B0600070205080204" pitchFamily="50" charset="-128"/>
              </a:rPr>
              <a:t>【</a:t>
            </a:r>
            <a:r>
              <a:rPr lang="ja-JP" altLang="en-US" sz="1000" b="1" dirty="0" smtClean="0">
                <a:latin typeface="ＭＳ Ｐゴシック" panose="020B0600070205080204" pitchFamily="50" charset="-128"/>
                <a:ea typeface="ＭＳ Ｐゴシック" panose="020B0600070205080204" pitchFamily="50" charset="-128"/>
              </a:rPr>
              <a:t>課題④</a:t>
            </a:r>
            <a:r>
              <a:rPr lang="en-US" altLang="ja-JP" sz="1000" b="1" dirty="0" smtClean="0">
                <a:latin typeface="ＭＳ Ｐゴシック" panose="020B0600070205080204" pitchFamily="50" charset="-128"/>
                <a:ea typeface="ＭＳ Ｐゴシック" panose="020B0600070205080204" pitchFamily="50" charset="-128"/>
              </a:rPr>
              <a:t>】</a:t>
            </a:r>
            <a:r>
              <a:rPr lang="ja-JP" altLang="en-US" sz="1000" b="1" dirty="0" smtClean="0">
                <a:latin typeface="ＭＳ Ｐゴシック" panose="020B0600070205080204" pitchFamily="50" charset="-128"/>
                <a:ea typeface="ＭＳ Ｐゴシック" panose="020B0600070205080204" pitchFamily="50" charset="-128"/>
              </a:rPr>
              <a:t>誤判定の対策</a:t>
            </a:r>
            <a:endParaRPr lang="en-US" altLang="ja-JP" sz="1000" b="1" dirty="0" smtClean="0">
              <a:latin typeface="ＭＳ Ｐゴシック" panose="020B0600070205080204" pitchFamily="50" charset="-128"/>
              <a:ea typeface="ＭＳ Ｐゴシック" panose="020B0600070205080204" pitchFamily="50" charset="-128"/>
            </a:endParaRPr>
          </a:p>
          <a:p>
            <a:r>
              <a:rPr lang="ja-JP" altLang="en-US" sz="1000" dirty="0" smtClean="0">
                <a:latin typeface="ＭＳ Ｐゴシック" panose="020B0600070205080204" pitchFamily="50" charset="-128"/>
                <a:ea typeface="ＭＳ Ｐゴシック" panose="020B0600070205080204" pitchFamily="50" charset="-128"/>
              </a:rPr>
              <a:t>判定基準によっては</a:t>
            </a:r>
            <a:r>
              <a:rPr lang="en-US" altLang="ja-JP" sz="1000" dirty="0" smtClean="0">
                <a:latin typeface="ＭＳ Ｐゴシック" panose="020B0600070205080204" pitchFamily="50" charset="-128"/>
                <a:ea typeface="ＭＳ Ｐゴシック" panose="020B0600070205080204" pitchFamily="50" charset="-128"/>
              </a:rPr>
              <a:t>,</a:t>
            </a:r>
            <a:r>
              <a:rPr lang="ja-JP" altLang="en-US" sz="1000" dirty="0" smtClean="0">
                <a:latin typeface="ＭＳ Ｐゴシック" panose="020B0600070205080204" pitchFamily="50" charset="-128"/>
                <a:ea typeface="ＭＳ Ｐゴシック" panose="020B0600070205080204" pitchFamily="50" charset="-128"/>
              </a:rPr>
              <a:t>カラーブロック置き場の色などで誤判定をする場合がある</a:t>
            </a:r>
            <a:r>
              <a:rPr lang="en-US" altLang="ja-JP" sz="1000" dirty="0" smtClean="0">
                <a:latin typeface="ＭＳ Ｐゴシック" panose="020B0600070205080204" pitchFamily="50" charset="-128"/>
                <a:ea typeface="ＭＳ Ｐゴシック" panose="020B0600070205080204" pitchFamily="50" charset="-128"/>
              </a:rPr>
              <a:t>.</a:t>
            </a:r>
          </a:p>
          <a:p>
            <a:r>
              <a:rPr lang="en-US" altLang="ja-JP" sz="1000" dirty="0" smtClean="0">
                <a:latin typeface="ＭＳ Ｐゴシック" panose="020B0600070205080204" pitchFamily="50" charset="-128"/>
                <a:ea typeface="ＭＳ Ｐゴシック" panose="020B0600070205080204" pitchFamily="50" charset="-128"/>
              </a:rPr>
              <a:t>【</a:t>
            </a:r>
            <a:r>
              <a:rPr lang="ja-JP" altLang="en-US" sz="1000" dirty="0" smtClean="0">
                <a:latin typeface="ＭＳ Ｐゴシック" panose="020B0600070205080204" pitchFamily="50" charset="-128"/>
                <a:ea typeface="ＭＳ Ｐゴシック" panose="020B0600070205080204" pitchFamily="50" charset="-128"/>
              </a:rPr>
              <a:t>課題④対策</a:t>
            </a:r>
            <a:r>
              <a:rPr lang="en-US" altLang="ja-JP" sz="1000" dirty="0" smtClean="0">
                <a:latin typeface="ＭＳ Ｐゴシック" panose="020B0600070205080204" pitchFamily="50" charset="-128"/>
                <a:ea typeface="ＭＳ Ｐゴシック" panose="020B0600070205080204" pitchFamily="50" charset="-128"/>
              </a:rPr>
              <a:t>】</a:t>
            </a:r>
          </a:p>
          <a:p>
            <a:r>
              <a:rPr lang="ja-JP" altLang="en-US" sz="1000" dirty="0" smtClean="0">
                <a:latin typeface="ＭＳ Ｐゴシック" panose="020B0600070205080204" pitchFamily="50" charset="-128"/>
                <a:ea typeface="ＭＳ Ｐゴシック" panose="020B0600070205080204" pitchFamily="50" charset="-128"/>
              </a:rPr>
              <a:t>色の判定基準をブロック</a:t>
            </a:r>
            <a:r>
              <a:rPr lang="ja-JP" altLang="en-US" sz="1000" dirty="0">
                <a:latin typeface="ＭＳ Ｐゴシック" panose="020B0600070205080204" pitchFamily="50" charset="-128"/>
                <a:ea typeface="ＭＳ Ｐゴシック" panose="020B0600070205080204" pitchFamily="50" charset="-128"/>
              </a:rPr>
              <a:t>置き場に対応した座標範囲内に対象とする色に対応した画像が</a:t>
            </a:r>
            <a:r>
              <a:rPr lang="en-US" altLang="ja-JP" sz="1000" dirty="0">
                <a:latin typeface="ＭＳ Ｐゴシック" panose="020B0600070205080204" pitchFamily="50" charset="-128"/>
                <a:ea typeface="ＭＳ Ｐゴシック" panose="020B0600070205080204" pitchFamily="50" charset="-128"/>
              </a:rPr>
              <a:t>200</a:t>
            </a:r>
            <a:r>
              <a:rPr lang="ja-JP" altLang="en-US" sz="1000" dirty="0">
                <a:latin typeface="ＭＳ Ｐゴシック" panose="020B0600070205080204" pitchFamily="50" charset="-128"/>
                <a:ea typeface="ＭＳ Ｐゴシック" panose="020B0600070205080204" pitchFamily="50" charset="-128"/>
              </a:rPr>
              <a:t>ピクセル以上存在したら</a:t>
            </a:r>
            <a:r>
              <a:rPr lang="en-US" altLang="ja-JP" sz="1000" dirty="0">
                <a:latin typeface="ＭＳ Ｐゴシック" panose="020B0600070205080204" pitchFamily="50" charset="-128"/>
                <a:ea typeface="ＭＳ Ｐゴシック" panose="020B0600070205080204" pitchFamily="50" charset="-128"/>
              </a:rPr>
              <a:t>,</a:t>
            </a:r>
            <a:r>
              <a:rPr lang="ja-JP" altLang="en-US" sz="1000" dirty="0">
                <a:latin typeface="ＭＳ Ｐゴシック" panose="020B0600070205080204" pitchFamily="50" charset="-128"/>
                <a:ea typeface="ＭＳ Ｐゴシック" panose="020B0600070205080204" pitchFamily="50" charset="-128"/>
              </a:rPr>
              <a:t>そのブロックが設置されていると判定</a:t>
            </a:r>
            <a:r>
              <a:rPr lang="ja-JP" altLang="en-US" sz="1000" dirty="0" smtClean="0">
                <a:latin typeface="ＭＳ Ｐゴシック" panose="020B0600070205080204" pitchFamily="50" charset="-128"/>
                <a:ea typeface="ＭＳ Ｐゴシック" panose="020B0600070205080204" pitchFamily="50" charset="-128"/>
              </a:rPr>
              <a:t>することで</a:t>
            </a:r>
            <a:r>
              <a:rPr lang="en-US" altLang="ja-JP" sz="1000" dirty="0" smtClean="0">
                <a:latin typeface="ＭＳ Ｐゴシック" panose="020B0600070205080204" pitchFamily="50" charset="-128"/>
                <a:ea typeface="ＭＳ Ｐゴシック" panose="020B0600070205080204" pitchFamily="50" charset="-128"/>
              </a:rPr>
              <a:t>,</a:t>
            </a:r>
            <a:r>
              <a:rPr lang="ja-JP" altLang="en-US" sz="1000" dirty="0" smtClean="0">
                <a:latin typeface="ＭＳ Ｐゴシック" panose="020B0600070205080204" pitchFamily="50" charset="-128"/>
                <a:ea typeface="ＭＳ Ｐゴシック" panose="020B0600070205080204" pitchFamily="50" charset="-128"/>
              </a:rPr>
              <a:t>他のカラーブロックや置き場の色などの誤判定がなくなった</a:t>
            </a:r>
            <a:endParaRPr lang="en-US" altLang="ja-JP" sz="1000" dirty="0" smtClean="0">
              <a:latin typeface="ＭＳ Ｐゴシック" panose="020B0600070205080204" pitchFamily="50" charset="-128"/>
              <a:ea typeface="ＭＳ Ｐゴシック" panose="020B0600070205080204" pitchFamily="50" charset="-128"/>
            </a:endParaRPr>
          </a:p>
        </p:txBody>
      </p:sp>
      <p:sp>
        <p:nvSpPr>
          <p:cNvPr id="50" name="テキスト ボックス 49"/>
          <p:cNvSpPr txBox="1"/>
          <p:nvPr/>
        </p:nvSpPr>
        <p:spPr>
          <a:xfrm>
            <a:off x="41512" y="2438097"/>
            <a:ext cx="6713297" cy="1408078"/>
          </a:xfrm>
          <a:prstGeom prst="rect">
            <a:avLst/>
          </a:prstGeom>
          <a:noFill/>
        </p:spPr>
        <p:txBody>
          <a:bodyPr wrap="square" rtlCol="0">
            <a:spAutoFit/>
          </a:bodyPr>
          <a:lstStyle/>
          <a:p>
            <a:r>
              <a:rPr lang="en-US" altLang="ja-JP" sz="1200" b="1" dirty="0">
                <a:latin typeface="ＭＳ Ｐゴシック" panose="020B0600070205080204" pitchFamily="50" charset="-128"/>
                <a:ea typeface="ＭＳ Ｐゴシック" panose="020B0600070205080204" pitchFamily="50" charset="-128"/>
              </a:rPr>
              <a:t>4.1.2</a:t>
            </a:r>
            <a:r>
              <a:rPr lang="ja-JP" altLang="en-US" sz="1200" b="1" dirty="0">
                <a:latin typeface="ＭＳ Ｐゴシック" panose="020B0600070205080204" pitchFamily="50" charset="-128"/>
                <a:ea typeface="ＭＳ Ｐゴシック" panose="020B0600070205080204" pitchFamily="50" charset="-128"/>
              </a:rPr>
              <a:t>　カラーブロック各色毎の位置情報確定までの手順</a:t>
            </a:r>
            <a:endParaRPr lang="en-US" altLang="ja-JP" sz="1200" b="1" dirty="0">
              <a:latin typeface="ＭＳ Ｐゴシック" panose="020B0600070205080204" pitchFamily="50" charset="-128"/>
              <a:ea typeface="ＭＳ Ｐゴシック" panose="020B0600070205080204" pitchFamily="50" charset="-128"/>
            </a:endParaRPr>
          </a:p>
          <a:p>
            <a:r>
              <a:rPr lang="ja-JP" altLang="en-US" sz="1050" dirty="0">
                <a:latin typeface="ＭＳ Ｐゴシック" panose="020B0600070205080204" pitchFamily="50" charset="-128"/>
                <a:ea typeface="ＭＳ Ｐゴシック" panose="020B0600070205080204" pitchFamily="50" charset="-128"/>
              </a:rPr>
              <a:t>以下にカラーブロックの各色毎の位置情報が確定するまでの手順を①～⑤に示す</a:t>
            </a:r>
            <a:r>
              <a:rPr lang="en-US" altLang="ja-JP" sz="1050" dirty="0">
                <a:latin typeface="ＭＳ Ｐゴシック" panose="020B0600070205080204" pitchFamily="50" charset="-128"/>
                <a:ea typeface="ＭＳ Ｐゴシック" panose="020B0600070205080204" pitchFamily="50" charset="-128"/>
              </a:rPr>
              <a:t>.</a:t>
            </a:r>
          </a:p>
          <a:p>
            <a:r>
              <a:rPr lang="ja-JP" altLang="en-US" sz="1050" dirty="0">
                <a:latin typeface="ＭＳ Ｐゴシック" panose="020B0600070205080204" pitchFamily="50" charset="-128"/>
                <a:ea typeface="ＭＳ Ｐゴシック" panose="020B0600070205080204" pitchFamily="50" charset="-128"/>
              </a:rPr>
              <a:t>①　カメラより取得した画像を</a:t>
            </a:r>
            <a:r>
              <a:rPr lang="en-US" altLang="ja-JP" sz="1050" dirty="0">
                <a:latin typeface="ＭＳ Ｐゴシック" panose="020B0600070205080204" pitchFamily="50" charset="-128"/>
                <a:ea typeface="ＭＳ Ｐゴシック" panose="020B0600070205080204" pitchFamily="50" charset="-128"/>
              </a:rPr>
              <a:t>1280×720</a:t>
            </a:r>
            <a:r>
              <a:rPr lang="ja-JP" altLang="en-US" sz="1050" dirty="0">
                <a:latin typeface="ＭＳ Ｐゴシック" panose="020B0600070205080204" pitchFamily="50" charset="-128"/>
                <a:ea typeface="ＭＳ Ｐゴシック" panose="020B0600070205080204" pitchFamily="50" charset="-128"/>
              </a:rPr>
              <a:t>分割し</a:t>
            </a:r>
            <a:r>
              <a:rPr lang="en-US" altLang="ja-JP" sz="1050" dirty="0">
                <a:latin typeface="ＭＳ Ｐゴシック" panose="020B0600070205080204" pitchFamily="50" charset="-128"/>
                <a:ea typeface="ＭＳ Ｐゴシック" panose="020B0600070205080204" pitchFamily="50" charset="-128"/>
              </a:rPr>
              <a:t>,</a:t>
            </a:r>
            <a:r>
              <a:rPr lang="ja-JP" altLang="en-US" sz="1050" dirty="0">
                <a:latin typeface="ＭＳ Ｐゴシック" panose="020B0600070205080204" pitchFamily="50" charset="-128"/>
                <a:ea typeface="ＭＳ Ｐゴシック" panose="020B0600070205080204" pitchFamily="50" charset="-128"/>
              </a:rPr>
              <a:t>各画像の行列を</a:t>
            </a:r>
            <a:r>
              <a:rPr lang="en-US" altLang="ja-JP" sz="1050" dirty="0">
                <a:latin typeface="ＭＳ Ｐゴシック" panose="020B0600070205080204" pitchFamily="50" charset="-128"/>
                <a:ea typeface="ＭＳ Ｐゴシック" panose="020B0600070205080204" pitchFamily="50" charset="-128"/>
              </a:rPr>
              <a:t>X</a:t>
            </a:r>
            <a:r>
              <a:rPr lang="ja-JP" altLang="en-US" sz="1050" dirty="0">
                <a:latin typeface="ＭＳ Ｐゴシック" panose="020B0600070205080204" pitchFamily="50" charset="-128"/>
                <a:ea typeface="ＭＳ Ｐゴシック" panose="020B0600070205080204" pitchFamily="50" charset="-128"/>
              </a:rPr>
              <a:t>軸</a:t>
            </a:r>
            <a:r>
              <a:rPr lang="en-US" altLang="ja-JP" sz="1050" dirty="0">
                <a:latin typeface="ＭＳ Ｐゴシック" panose="020B0600070205080204" pitchFamily="50" charset="-128"/>
                <a:ea typeface="ＭＳ Ｐゴシック" panose="020B0600070205080204" pitchFamily="50" charset="-128"/>
              </a:rPr>
              <a:t>,Y</a:t>
            </a:r>
            <a:r>
              <a:rPr lang="ja-JP" altLang="en-US" sz="1050" dirty="0">
                <a:latin typeface="ＭＳ Ｐゴシック" panose="020B0600070205080204" pitchFamily="50" charset="-128"/>
                <a:ea typeface="ＭＳ Ｐゴシック" panose="020B0600070205080204" pitchFamily="50" charset="-128"/>
              </a:rPr>
              <a:t>軸に割り当てる</a:t>
            </a:r>
            <a:r>
              <a:rPr lang="en-US" altLang="ja-JP" sz="1050" dirty="0">
                <a:latin typeface="ＭＳ Ｐゴシック" panose="020B0600070205080204" pitchFamily="50" charset="-128"/>
                <a:ea typeface="ＭＳ Ｐゴシック" panose="020B0600070205080204" pitchFamily="50" charset="-128"/>
              </a:rPr>
              <a:t>.</a:t>
            </a:r>
          </a:p>
          <a:p>
            <a:r>
              <a:rPr lang="ja-JP" altLang="en-US" sz="1050" dirty="0">
                <a:latin typeface="ＭＳ Ｐゴシック" panose="020B0600070205080204" pitchFamily="50" charset="-128"/>
                <a:ea typeface="ＭＳ Ｐゴシック" panose="020B0600070205080204" pitchFamily="50" charset="-128"/>
              </a:rPr>
              <a:t>②　カメラより取得した</a:t>
            </a:r>
            <a:r>
              <a:rPr lang="ja-JP" altLang="en-US" sz="1050" dirty="0" smtClean="0">
                <a:latin typeface="ＭＳ Ｐゴシック" panose="020B0600070205080204" pitchFamily="50" charset="-128"/>
                <a:ea typeface="ＭＳ Ｐゴシック" panose="020B0600070205080204" pitchFamily="50" charset="-128"/>
              </a:rPr>
              <a:t>画像を</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a:latin typeface="ＭＳ Ｐゴシック" panose="020B0600070205080204" pitchFamily="50" charset="-128"/>
                <a:ea typeface="ＭＳ Ｐゴシック" panose="020B0600070205080204" pitchFamily="50" charset="-128"/>
              </a:rPr>
              <a:t>必要な色のみを抽出する</a:t>
            </a:r>
            <a:r>
              <a:rPr lang="en-US" altLang="ja-JP" sz="1050" dirty="0" smtClean="0">
                <a:latin typeface="ＭＳ Ｐゴシック" panose="020B0600070205080204" pitchFamily="50" charset="-128"/>
                <a:ea typeface="ＭＳ Ｐゴシック" panose="020B0600070205080204" pitchFamily="50" charset="-128"/>
              </a:rPr>
              <a:t>.(</a:t>
            </a:r>
            <a:r>
              <a:rPr lang="en-US" altLang="ja-JP" sz="1050" dirty="0">
                <a:latin typeface="ＭＳ Ｐゴシック" panose="020B0600070205080204" pitchFamily="50" charset="-128"/>
                <a:ea typeface="ＭＳ Ｐゴシック" panose="020B0600070205080204" pitchFamily="50" charset="-128"/>
              </a:rPr>
              <a:t>4.1.3</a:t>
            </a:r>
            <a:r>
              <a:rPr lang="ja-JP" altLang="en-US" sz="1050" dirty="0">
                <a:latin typeface="ＭＳ Ｐゴシック" panose="020B0600070205080204" pitchFamily="50" charset="-128"/>
                <a:ea typeface="ＭＳ Ｐゴシック" panose="020B0600070205080204" pitchFamily="50" charset="-128"/>
              </a:rPr>
              <a:t> 課題①参照</a:t>
            </a:r>
            <a:r>
              <a:rPr lang="en-US" altLang="ja-JP" sz="1050" dirty="0">
                <a:latin typeface="ＭＳ Ｐゴシック" panose="020B0600070205080204" pitchFamily="50" charset="-128"/>
                <a:ea typeface="ＭＳ Ｐゴシック" panose="020B0600070205080204" pitchFamily="50" charset="-128"/>
              </a:rPr>
              <a:t>)</a:t>
            </a:r>
          </a:p>
          <a:p>
            <a:r>
              <a:rPr lang="ja-JP" altLang="en-US" sz="1050" dirty="0">
                <a:latin typeface="ＭＳ Ｐゴシック" panose="020B0600070205080204" pitchFamily="50" charset="-128"/>
                <a:ea typeface="ＭＳ Ｐゴシック" panose="020B0600070205080204" pitchFamily="50" charset="-128"/>
              </a:rPr>
              <a:t>③　</a:t>
            </a:r>
            <a:r>
              <a:rPr lang="ja-JP" altLang="en-US" sz="1050" dirty="0" smtClean="0">
                <a:latin typeface="ＭＳ Ｐゴシック" panose="020B0600070205080204" pitchFamily="50" charset="-128"/>
                <a:ea typeface="ＭＳ Ｐゴシック" panose="020B0600070205080204" pitchFamily="50" charset="-128"/>
              </a:rPr>
              <a:t>②にて色を抽出した画像</a:t>
            </a:r>
            <a:r>
              <a:rPr lang="ja-JP" altLang="en-US" sz="1050" dirty="0">
                <a:latin typeface="ＭＳ Ｐゴシック" panose="020B0600070205080204" pitchFamily="50" charset="-128"/>
                <a:ea typeface="ＭＳ Ｐゴシック" panose="020B0600070205080204" pitchFamily="50" charset="-128"/>
              </a:rPr>
              <a:t>に対し</a:t>
            </a:r>
            <a:r>
              <a:rPr lang="en-US" altLang="ja-JP" sz="1050" dirty="0">
                <a:latin typeface="ＭＳ Ｐゴシック" panose="020B0600070205080204" pitchFamily="50" charset="-128"/>
                <a:ea typeface="ＭＳ Ｐゴシック" panose="020B0600070205080204" pitchFamily="50" charset="-128"/>
              </a:rPr>
              <a:t>,</a:t>
            </a:r>
            <a:r>
              <a:rPr lang="ja-JP" altLang="en-US" sz="1050" dirty="0">
                <a:latin typeface="ＭＳ Ｐゴシック" panose="020B0600070205080204" pitchFamily="50" charset="-128"/>
                <a:ea typeface="ＭＳ Ｐゴシック" panose="020B0600070205080204" pitchFamily="50" charset="-128"/>
              </a:rPr>
              <a:t>初期位置コードより分かっているカラーブロック置き場に対応</a:t>
            </a:r>
            <a:r>
              <a:rPr lang="ja-JP" altLang="en-US" sz="1050" dirty="0" smtClean="0">
                <a:latin typeface="ＭＳ Ｐゴシック" panose="020B0600070205080204" pitchFamily="50" charset="-128"/>
                <a:ea typeface="ＭＳ Ｐゴシック" panose="020B0600070205080204" pitchFamily="50" charset="-128"/>
              </a:rPr>
              <a:t>した部分のみ</a:t>
            </a:r>
            <a:r>
              <a:rPr lang="ja-JP" altLang="en-US" sz="1050" dirty="0">
                <a:latin typeface="ＭＳ Ｐゴシック" panose="020B0600070205080204" pitchFamily="50" charset="-128"/>
                <a:ea typeface="ＭＳ Ｐゴシック" panose="020B0600070205080204" pitchFamily="50" charset="-128"/>
              </a:rPr>
              <a:t>を画像解析する</a:t>
            </a:r>
            <a:r>
              <a:rPr lang="en-US" altLang="ja-JP" sz="1050" dirty="0">
                <a:latin typeface="ＭＳ Ｐゴシック" panose="020B0600070205080204" pitchFamily="50" charset="-128"/>
                <a:ea typeface="ＭＳ Ｐゴシック" panose="020B0600070205080204" pitchFamily="50" charset="-128"/>
              </a:rPr>
              <a:t>(4.1.3</a:t>
            </a:r>
            <a:r>
              <a:rPr lang="ja-JP" altLang="en-US" sz="1050" dirty="0">
                <a:latin typeface="ＭＳ Ｐゴシック" panose="020B0600070205080204" pitchFamily="50" charset="-128"/>
                <a:ea typeface="ＭＳ Ｐゴシック" panose="020B0600070205080204" pitchFamily="50" charset="-128"/>
              </a:rPr>
              <a:t> </a:t>
            </a:r>
            <a:r>
              <a:rPr lang="ja-JP" altLang="en-US" sz="1050" dirty="0" smtClean="0">
                <a:latin typeface="ＭＳ Ｐゴシック" panose="020B0600070205080204" pitchFamily="50" charset="-128"/>
                <a:ea typeface="ＭＳ Ｐゴシック" panose="020B0600070205080204" pitchFamily="50" charset="-128"/>
              </a:rPr>
              <a:t>課題②参照</a:t>
            </a:r>
            <a:r>
              <a:rPr lang="en-US" altLang="ja-JP" sz="1050" dirty="0" smtClean="0">
                <a:latin typeface="ＭＳ Ｐゴシック" panose="020B0600070205080204" pitchFamily="50" charset="-128"/>
                <a:ea typeface="ＭＳ Ｐゴシック" panose="020B0600070205080204" pitchFamily="50" charset="-128"/>
              </a:rPr>
              <a:t>)(4.1.3 </a:t>
            </a:r>
            <a:r>
              <a:rPr lang="ja-JP" altLang="en-US" sz="1050" dirty="0" smtClean="0">
                <a:latin typeface="ＭＳ Ｐゴシック" panose="020B0600070205080204" pitchFamily="50" charset="-128"/>
                <a:ea typeface="ＭＳ Ｐゴシック" panose="020B0600070205080204" pitchFamily="50" charset="-128"/>
              </a:rPr>
              <a:t>課題③参照</a:t>
            </a:r>
            <a:r>
              <a:rPr lang="en-US" altLang="ja-JP" sz="1050" dirty="0" smtClean="0">
                <a:latin typeface="ＭＳ Ｐゴシック" panose="020B0600070205080204" pitchFamily="50" charset="-128"/>
                <a:ea typeface="ＭＳ Ｐゴシック" panose="020B0600070205080204" pitchFamily="50" charset="-128"/>
              </a:rPr>
              <a:t>)</a:t>
            </a:r>
            <a:endParaRPr lang="en-US" altLang="ja-JP" sz="1050" dirty="0">
              <a:latin typeface="ＭＳ Ｐゴシック" panose="020B0600070205080204" pitchFamily="50" charset="-128"/>
              <a:ea typeface="ＭＳ Ｐゴシック" panose="020B0600070205080204" pitchFamily="50" charset="-128"/>
            </a:endParaRPr>
          </a:p>
          <a:p>
            <a:r>
              <a:rPr lang="ja-JP" altLang="en-US" sz="1050" dirty="0" smtClean="0">
                <a:latin typeface="ＭＳ Ｐゴシック" panose="020B0600070205080204" pitchFamily="50" charset="-128"/>
                <a:ea typeface="ＭＳ Ｐゴシック" panose="020B0600070205080204" pitchFamily="50" charset="-128"/>
              </a:rPr>
              <a:t>④「</a:t>
            </a:r>
            <a:r>
              <a:rPr lang="ja-JP" altLang="en-US" sz="1050" dirty="0">
                <a:latin typeface="ＭＳ Ｐゴシック" panose="020B0600070205080204" pitchFamily="50" charset="-128"/>
                <a:ea typeface="ＭＳ Ｐゴシック" panose="020B0600070205080204" pitchFamily="50" charset="-128"/>
              </a:rPr>
              <a:t>赤」「緑」「青</a:t>
            </a:r>
            <a:r>
              <a:rPr lang="ja-JP" altLang="en-US" sz="1050" dirty="0" smtClean="0">
                <a:latin typeface="ＭＳ Ｐゴシック" panose="020B0600070205080204" pitchFamily="50" charset="-128"/>
                <a:ea typeface="ＭＳ Ｐゴシック" panose="020B0600070205080204" pitchFamily="50" charset="-128"/>
              </a:rPr>
              <a:t>」「黄」の</a:t>
            </a:r>
            <a:r>
              <a:rPr lang="ja-JP" altLang="en-US" sz="1050" dirty="0">
                <a:latin typeface="ＭＳ Ｐゴシック" panose="020B0600070205080204" pitchFamily="50" charset="-128"/>
                <a:ea typeface="ＭＳ Ｐゴシック" panose="020B0600070205080204" pitchFamily="50" charset="-128"/>
              </a:rPr>
              <a:t>順に</a:t>
            </a:r>
            <a:r>
              <a:rPr lang="en-US" altLang="ja-JP" sz="1050" dirty="0">
                <a:latin typeface="ＭＳ Ｐゴシック" panose="020B0600070205080204" pitchFamily="50" charset="-128"/>
                <a:ea typeface="ＭＳ Ｐゴシック" panose="020B0600070205080204" pitchFamily="50" charset="-128"/>
              </a:rPr>
              <a:t>,</a:t>
            </a:r>
            <a:r>
              <a:rPr lang="ja-JP" altLang="en-US" sz="1050" dirty="0">
                <a:latin typeface="ＭＳ Ｐゴシック" panose="020B0600070205080204" pitchFamily="50" charset="-128"/>
                <a:ea typeface="ＭＳ Ｐゴシック" panose="020B0600070205080204" pitchFamily="50" charset="-128"/>
              </a:rPr>
              <a:t>ブロック置き場に対応した座標範囲内に対象とする色に対応した画像が</a:t>
            </a:r>
            <a:r>
              <a:rPr lang="en-US" altLang="ja-JP" sz="1050" dirty="0">
                <a:latin typeface="ＭＳ Ｐゴシック" panose="020B0600070205080204" pitchFamily="50" charset="-128"/>
                <a:ea typeface="ＭＳ Ｐゴシック" panose="020B0600070205080204" pitchFamily="50" charset="-128"/>
              </a:rPr>
              <a:t>200</a:t>
            </a:r>
            <a:r>
              <a:rPr lang="ja-JP" altLang="en-US" sz="1050" dirty="0">
                <a:latin typeface="ＭＳ Ｐゴシック" panose="020B0600070205080204" pitchFamily="50" charset="-128"/>
                <a:ea typeface="ＭＳ Ｐゴシック" panose="020B0600070205080204" pitchFamily="50" charset="-128"/>
              </a:rPr>
              <a:t>ピクセル以上存在したら</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そのブロック</a:t>
            </a:r>
            <a:r>
              <a:rPr lang="ja-JP" altLang="en-US" sz="1050" dirty="0">
                <a:latin typeface="ＭＳ Ｐゴシック" panose="020B0600070205080204" pitchFamily="50" charset="-128"/>
                <a:ea typeface="ＭＳ Ｐゴシック" panose="020B0600070205080204" pitchFamily="50" charset="-128"/>
              </a:rPr>
              <a:t>が設置されていると判定する</a:t>
            </a:r>
            <a:r>
              <a:rPr lang="en-US" altLang="ja-JP" sz="1050" dirty="0">
                <a:latin typeface="ＭＳ Ｐゴシック" panose="020B0600070205080204" pitchFamily="50" charset="-128"/>
                <a:ea typeface="ＭＳ Ｐゴシック" panose="020B0600070205080204" pitchFamily="50" charset="-128"/>
              </a:rPr>
              <a:t>.(4.1.3</a:t>
            </a:r>
            <a:r>
              <a:rPr lang="ja-JP" altLang="en-US" sz="1050" dirty="0">
                <a:latin typeface="ＭＳ Ｐゴシック" panose="020B0600070205080204" pitchFamily="50" charset="-128"/>
                <a:ea typeface="ＭＳ Ｐゴシック" panose="020B0600070205080204" pitchFamily="50" charset="-128"/>
              </a:rPr>
              <a:t> 課題③の例参照</a:t>
            </a:r>
            <a:r>
              <a:rPr lang="en-US" altLang="ja-JP" sz="1050" dirty="0" smtClean="0">
                <a:latin typeface="ＭＳ Ｐゴシック" panose="020B0600070205080204" pitchFamily="50" charset="-128"/>
                <a:ea typeface="ＭＳ Ｐゴシック" panose="020B0600070205080204" pitchFamily="50" charset="-128"/>
              </a:rPr>
              <a:t>)</a:t>
            </a:r>
            <a:r>
              <a:rPr lang="en-US" altLang="ja-JP" sz="1050" dirty="0">
                <a:latin typeface="ＭＳ Ｐゴシック" panose="020B0600070205080204" pitchFamily="50" charset="-128"/>
                <a:ea typeface="ＭＳ Ｐゴシック" panose="020B0600070205080204" pitchFamily="50" charset="-128"/>
              </a:rPr>
              <a:t> (4.1.3 </a:t>
            </a:r>
            <a:r>
              <a:rPr lang="ja-JP" altLang="en-US" sz="1050" dirty="0" smtClean="0">
                <a:latin typeface="ＭＳ Ｐゴシック" panose="020B0600070205080204" pitchFamily="50" charset="-128"/>
                <a:ea typeface="ＭＳ Ｐゴシック" panose="020B0600070205080204" pitchFamily="50" charset="-128"/>
              </a:rPr>
              <a:t>課題④参照</a:t>
            </a:r>
            <a:r>
              <a:rPr lang="en-US" altLang="ja-JP" sz="1050" dirty="0" smtClean="0">
                <a:latin typeface="ＭＳ Ｐゴシック" panose="020B0600070205080204" pitchFamily="50" charset="-128"/>
                <a:ea typeface="ＭＳ Ｐゴシック" panose="020B0600070205080204" pitchFamily="50" charset="-128"/>
              </a:rPr>
              <a:t>)</a:t>
            </a:r>
          </a:p>
        </p:txBody>
      </p:sp>
      <p:pic>
        <p:nvPicPr>
          <p:cNvPr id="51" name="図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 y="1073"/>
            <a:ext cx="969291" cy="570174"/>
          </a:xfrm>
          <a:prstGeom prst="rect">
            <a:avLst/>
          </a:prstGeom>
        </p:spPr>
      </p:pic>
      <p:grpSp>
        <p:nvGrpSpPr>
          <p:cNvPr id="56" name="グループ化 55"/>
          <p:cNvGrpSpPr/>
          <p:nvPr/>
        </p:nvGrpSpPr>
        <p:grpSpPr>
          <a:xfrm>
            <a:off x="972042" y="-66894"/>
            <a:ext cx="1756350" cy="878278"/>
            <a:chOff x="1009789" y="-111980"/>
            <a:chExt cx="1756350" cy="878278"/>
          </a:xfrm>
        </p:grpSpPr>
        <p:sp>
          <p:nvSpPr>
            <p:cNvPr id="57" name="テキスト ボックス 56"/>
            <p:cNvSpPr txBox="1"/>
            <p:nvPr/>
          </p:nvSpPr>
          <p:spPr>
            <a:xfrm>
              <a:off x="1009789" y="58412"/>
              <a:ext cx="1370106" cy="707886"/>
            </a:xfrm>
            <a:prstGeom prst="rect">
              <a:avLst/>
            </a:prstGeom>
            <a:noFill/>
          </p:spPr>
          <p:txBody>
            <a:bodyPr wrap="square" rtlCol="0">
              <a:spAutoFit/>
            </a:bodyPr>
            <a:lstStyle/>
            <a:p>
              <a:r>
                <a:rPr lang="ja-JP" altLang="en-US" sz="4000" b="1"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rPr>
                <a:t>蝉丸</a:t>
              </a:r>
              <a:endParaRPr lang="ja-JP" altLang="en-US" sz="4000" dirty="0">
                <a:ln w="12700" cmpd="sng">
                  <a:solidFill>
                    <a:schemeClr val="tx1">
                      <a:lumMod val="95000"/>
                      <a:lumOff val="5000"/>
                    </a:schemeClr>
                  </a:solidFill>
                  <a:prstDash val="solid"/>
                </a:ln>
                <a:solidFill>
                  <a:srgbClr val="FFFF00"/>
                </a:solidFill>
                <a:effectLst>
                  <a:outerShdw blurRad="50800" dist="38100" algn="l" rotWithShape="0">
                    <a:prstClr val="black">
                      <a:alpha val="40000"/>
                    </a:prstClr>
                  </a:outerShdw>
                </a:effectLst>
                <a:latin typeface="HGS行書体" panose="03000600000000000000" pitchFamily="66" charset="-128"/>
                <a:ea typeface="HGS行書体" panose="03000600000000000000" pitchFamily="66" charset="-128"/>
              </a:endParaRPr>
            </a:p>
          </p:txBody>
        </p:sp>
        <p:sp>
          <p:nvSpPr>
            <p:cNvPr id="61" name="テキスト ボックス 60"/>
            <p:cNvSpPr txBox="1"/>
            <p:nvPr/>
          </p:nvSpPr>
          <p:spPr>
            <a:xfrm>
              <a:off x="1472970" y="-111980"/>
              <a:ext cx="1293169" cy="523220"/>
            </a:xfrm>
            <a:prstGeom prst="rect">
              <a:avLst/>
            </a:prstGeom>
            <a:noFill/>
          </p:spPr>
          <p:txBody>
            <a:bodyPr wrap="square" rtlCol="0">
              <a:spAutoFit/>
            </a:bodyPr>
            <a:lstStyle/>
            <a:p>
              <a:r>
                <a:rPr lang="ja-JP" altLang="en-US" sz="2800" dirty="0">
                  <a:latin typeface="HGS行書体" panose="03000600000000000000" pitchFamily="66" charset="-128"/>
                  <a:ea typeface="HGS行書体" panose="03000600000000000000" pitchFamily="66" charset="-128"/>
                </a:rPr>
                <a:t>夢考房</a:t>
              </a:r>
            </a:p>
          </p:txBody>
        </p:sp>
      </p:grpSp>
      <p:sp>
        <p:nvSpPr>
          <p:cNvPr id="63" name="ホームベース 62"/>
          <p:cNvSpPr/>
          <p:nvPr/>
        </p:nvSpPr>
        <p:spPr>
          <a:xfrm>
            <a:off x="6880995" y="79752"/>
            <a:ext cx="1608037" cy="256351"/>
          </a:xfrm>
          <a:prstGeom prst="homePlat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3" dirty="0" smtClean="0"/>
              <a:t>4.2</a:t>
            </a:r>
            <a:r>
              <a:rPr lang="ja-JP" altLang="en-US" sz="1103" dirty="0"/>
              <a:t>　</a:t>
            </a:r>
            <a:r>
              <a:rPr lang="en-US" altLang="ja-JP" sz="1103" dirty="0" smtClean="0"/>
              <a:t>AI</a:t>
            </a:r>
            <a:r>
              <a:rPr lang="ja-JP" altLang="en-US" sz="1103" dirty="0" smtClean="0"/>
              <a:t>アンサー攻略</a:t>
            </a:r>
            <a:endParaRPr lang="en-US" altLang="ja-JP" sz="1103" dirty="0" smtClean="0"/>
          </a:p>
        </p:txBody>
      </p:sp>
      <p:sp>
        <p:nvSpPr>
          <p:cNvPr id="65" name="テキスト ボックス 64"/>
          <p:cNvSpPr txBox="1"/>
          <p:nvPr/>
        </p:nvSpPr>
        <p:spPr>
          <a:xfrm>
            <a:off x="6830729" y="336103"/>
            <a:ext cx="6285047" cy="461665"/>
          </a:xfrm>
          <a:prstGeom prst="rect">
            <a:avLst/>
          </a:prstGeom>
          <a:noFill/>
        </p:spPr>
        <p:txBody>
          <a:bodyPr wrap="square" rtlCol="0">
            <a:spAutoFit/>
          </a:bodyPr>
          <a:lstStyle/>
          <a:p>
            <a:r>
              <a:rPr lang="en-US" altLang="ja-JP" sz="1200" b="1" dirty="0">
                <a:latin typeface="ＭＳ Ｐゴシック" panose="020B0600070205080204" pitchFamily="50" charset="-128"/>
                <a:ea typeface="ＭＳ Ｐゴシック" panose="020B0600070205080204" pitchFamily="50" charset="-128"/>
              </a:rPr>
              <a:t>【</a:t>
            </a:r>
            <a:r>
              <a:rPr lang="ja-JP" altLang="en-US" sz="1200" b="1" dirty="0" smtClean="0">
                <a:latin typeface="ＭＳ Ｐゴシック" panose="020B0600070205080204" pitchFamily="50" charset="-128"/>
                <a:ea typeface="ＭＳ Ｐゴシック" panose="020B0600070205080204" pitchFamily="50" charset="-128"/>
              </a:rPr>
              <a:t>テーマ</a:t>
            </a:r>
            <a:r>
              <a:rPr lang="en-US" altLang="ja-JP" sz="1200" b="1" dirty="0" smtClean="0">
                <a:latin typeface="ＭＳ Ｐゴシック" panose="020B0600070205080204" pitchFamily="50" charset="-128"/>
                <a:ea typeface="ＭＳ Ｐゴシック" panose="020B0600070205080204" pitchFamily="50" charset="-128"/>
              </a:rPr>
              <a:t>】</a:t>
            </a:r>
          </a:p>
          <a:p>
            <a:r>
              <a:rPr lang="ja-JP" altLang="en-US" sz="1200" dirty="0" smtClean="0">
                <a:latin typeface="ＭＳ Ｐゴシック" panose="020B0600070205080204" pitchFamily="50" charset="-128"/>
                <a:ea typeface="ＭＳ Ｐゴシック" panose="020B0600070205080204" pitchFamily="50" charset="-128"/>
              </a:rPr>
              <a:t>「</a:t>
            </a:r>
            <a:r>
              <a:rPr lang="en-US" altLang="ja-JP" sz="1200" dirty="0" smtClean="0">
                <a:latin typeface="ＭＳ Ｐゴシック" panose="020B0600070205080204" pitchFamily="50" charset="-128"/>
                <a:ea typeface="ＭＳ Ｐゴシック" panose="020B0600070205080204" pitchFamily="50" charset="-128"/>
              </a:rPr>
              <a:t>AI</a:t>
            </a:r>
            <a:r>
              <a:rPr lang="ja-JP" altLang="en-US" sz="1200" dirty="0" smtClean="0">
                <a:latin typeface="ＭＳ Ｐゴシック" panose="020B0600070205080204" pitchFamily="50" charset="-128"/>
                <a:ea typeface="ＭＳ Ｐゴシック" panose="020B0600070205080204" pitchFamily="50" charset="-128"/>
              </a:rPr>
              <a:t>アンサーの攻略」として</a:t>
            </a:r>
            <a:r>
              <a:rPr lang="en-US" altLang="ja-JP" sz="1200" dirty="0" smtClean="0">
                <a:latin typeface="ＭＳ Ｐゴシック" panose="020B0600070205080204" pitchFamily="50" charset="-128"/>
                <a:ea typeface="ＭＳ Ｐゴシック" panose="020B0600070205080204" pitchFamily="50" charset="-128"/>
              </a:rPr>
              <a:t>,</a:t>
            </a:r>
            <a:r>
              <a:rPr lang="ja-JP" altLang="en-US" sz="1200" dirty="0" smtClean="0">
                <a:latin typeface="ＭＳ Ｐゴシック" panose="020B0600070205080204" pitchFamily="50" charset="-128"/>
                <a:ea typeface="ＭＳ Ｐゴシック" panose="020B0600070205080204" pitchFamily="50" charset="-128"/>
              </a:rPr>
              <a:t>「数字判定」をテーマに選択した</a:t>
            </a:r>
            <a:r>
              <a:rPr lang="en-US" altLang="ja-JP" sz="1200" dirty="0" smtClean="0">
                <a:latin typeface="ＭＳ Ｐゴシック" panose="020B0600070205080204" pitchFamily="50" charset="-128"/>
                <a:ea typeface="ＭＳ Ｐゴシック" panose="020B0600070205080204" pitchFamily="50" charset="-128"/>
              </a:rPr>
              <a:t>.</a:t>
            </a:r>
          </a:p>
        </p:txBody>
      </p:sp>
      <p:sp>
        <p:nvSpPr>
          <p:cNvPr id="64" name="テキスト ボックス 63"/>
          <p:cNvSpPr txBox="1"/>
          <p:nvPr/>
        </p:nvSpPr>
        <p:spPr>
          <a:xfrm>
            <a:off x="6858857" y="764789"/>
            <a:ext cx="5921705" cy="923330"/>
          </a:xfrm>
          <a:prstGeom prst="rect">
            <a:avLst/>
          </a:prstGeom>
          <a:noFill/>
        </p:spPr>
        <p:txBody>
          <a:bodyPr wrap="square" rtlCol="0">
            <a:spAutoFit/>
          </a:bodyPr>
          <a:lstStyle/>
          <a:p>
            <a:r>
              <a:rPr lang="en-US" altLang="ja-JP" sz="1200" b="1" dirty="0" smtClean="0">
                <a:latin typeface="ＭＳ Ｐゴシック" panose="020B0600070205080204" pitchFamily="50" charset="-128"/>
                <a:ea typeface="ＭＳ Ｐゴシック" panose="020B0600070205080204" pitchFamily="50" charset="-128"/>
              </a:rPr>
              <a:t>4.2.1</a:t>
            </a:r>
            <a:r>
              <a:rPr lang="ja-JP" altLang="en-US" sz="1200" b="1" dirty="0">
                <a:latin typeface="ＭＳ Ｐゴシック" panose="020B0600070205080204" pitchFamily="50" charset="-128"/>
                <a:ea typeface="ＭＳ Ｐゴシック" panose="020B0600070205080204" pitchFamily="50" charset="-128"/>
              </a:rPr>
              <a:t>　</a:t>
            </a:r>
            <a:r>
              <a:rPr lang="ja-JP" altLang="en-US" sz="1200" b="1" dirty="0" smtClean="0">
                <a:latin typeface="ＭＳ Ｐゴシック" panose="020B0600070205080204" pitchFamily="50" charset="-128"/>
                <a:ea typeface="ＭＳ Ｐゴシック" panose="020B0600070205080204" pitchFamily="50" charset="-128"/>
              </a:rPr>
              <a:t>数字判定の手順</a:t>
            </a:r>
            <a:endParaRPr lang="en-US" altLang="ja-JP" sz="1200" b="1" dirty="0">
              <a:latin typeface="ＭＳ Ｐゴシック" panose="020B0600070205080204" pitchFamily="50" charset="-128"/>
              <a:ea typeface="ＭＳ Ｐゴシック" panose="020B0600070205080204" pitchFamily="50" charset="-128"/>
            </a:endParaRPr>
          </a:p>
          <a:p>
            <a:r>
              <a:rPr lang="en-US" altLang="ja-JP" sz="1050" dirty="0" smtClean="0">
                <a:latin typeface="ＭＳ Ｐゴシック" panose="020B0600070205080204" pitchFamily="50" charset="-128"/>
                <a:ea typeface="ＭＳ Ｐゴシック" panose="020B0600070205080204" pitchFamily="50" charset="-128"/>
              </a:rPr>
              <a:t>AI</a:t>
            </a:r>
            <a:r>
              <a:rPr lang="ja-JP" altLang="en-US" sz="1050" dirty="0" smtClean="0">
                <a:latin typeface="ＭＳ Ｐゴシック" panose="020B0600070205080204" pitchFamily="50" charset="-128"/>
                <a:ea typeface="ＭＳ Ｐゴシック" panose="020B0600070205080204" pitchFamily="50" charset="-128"/>
              </a:rPr>
              <a:t>アンサーの攻略の手順を図</a:t>
            </a:r>
            <a:r>
              <a:rPr lang="en-US" altLang="ja-JP" sz="1050" dirty="0" smtClean="0">
                <a:latin typeface="ＭＳ Ｐゴシック" panose="020B0600070205080204" pitchFamily="50" charset="-128"/>
                <a:ea typeface="ＭＳ Ｐゴシック" panose="020B0600070205080204" pitchFamily="50" charset="-128"/>
              </a:rPr>
              <a:t>4.2-1</a:t>
            </a:r>
            <a:r>
              <a:rPr lang="ja-JP" altLang="en-US" sz="1050" dirty="0" smtClean="0">
                <a:latin typeface="ＭＳ Ｐゴシック" panose="020B0600070205080204" pitchFamily="50" charset="-128"/>
                <a:ea typeface="ＭＳ Ｐゴシック" panose="020B0600070205080204" pitchFamily="50" charset="-128"/>
              </a:rPr>
              <a:t>と図</a:t>
            </a:r>
            <a:r>
              <a:rPr lang="en-US" altLang="ja-JP" sz="1050" dirty="0" smtClean="0">
                <a:latin typeface="ＭＳ Ｐゴシック" panose="020B0600070205080204" pitchFamily="50" charset="-128"/>
                <a:ea typeface="ＭＳ Ｐゴシック" panose="020B0600070205080204" pitchFamily="50" charset="-128"/>
              </a:rPr>
              <a:t>4.2-2</a:t>
            </a:r>
            <a:r>
              <a:rPr lang="ja-JP" altLang="en-US" sz="1050" dirty="0" smtClean="0">
                <a:latin typeface="ＭＳ Ｐゴシック" panose="020B0600070205080204" pitchFamily="50" charset="-128"/>
                <a:ea typeface="ＭＳ Ｐゴシック" panose="020B0600070205080204" pitchFamily="50" charset="-128"/>
              </a:rPr>
              <a:t>に示す</a:t>
            </a:r>
            <a:r>
              <a:rPr lang="en-US" altLang="ja-JP" sz="1050" dirty="0" smtClean="0">
                <a:latin typeface="ＭＳ Ｐゴシック" panose="020B0600070205080204" pitchFamily="50" charset="-128"/>
                <a:ea typeface="ＭＳ Ｐゴシック" panose="020B0600070205080204" pitchFamily="50" charset="-128"/>
              </a:rPr>
              <a:t>.</a:t>
            </a:r>
          </a:p>
          <a:p>
            <a:r>
              <a:rPr lang="ja-JP" altLang="en-US" sz="1050" dirty="0" smtClean="0">
                <a:latin typeface="ＭＳ Ｐゴシック" panose="020B0600070205080204" pitchFamily="50" charset="-128"/>
                <a:ea typeface="ＭＳ Ｐゴシック" panose="020B0600070205080204" pitchFamily="50" charset="-128"/>
              </a:rPr>
              <a:t>図</a:t>
            </a:r>
            <a:r>
              <a:rPr lang="en-US" altLang="ja-JP" sz="1050" dirty="0" smtClean="0">
                <a:latin typeface="ＭＳ Ｐゴシック" panose="020B0600070205080204" pitchFamily="50" charset="-128"/>
                <a:ea typeface="ＭＳ Ｐゴシック" panose="020B0600070205080204" pitchFamily="50" charset="-128"/>
              </a:rPr>
              <a:t>4.2-1</a:t>
            </a:r>
            <a:r>
              <a:rPr lang="ja-JP" altLang="en-US" sz="1050" dirty="0" smtClean="0">
                <a:latin typeface="ＭＳ Ｐゴシック" panose="020B0600070205080204" pitchFamily="50" charset="-128"/>
                <a:ea typeface="ＭＳ Ｐゴシック" panose="020B0600070205080204" pitchFamily="50" charset="-128"/>
              </a:rPr>
              <a:t>は走行体の動きの流れを赤矢印によって示した図である</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 数字部分</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①～⑥</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で黒色の検知を行い判定する</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右出題数字の①⑤⑥部分は検知内容により</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走行動作が変わる</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図</a:t>
            </a:r>
            <a:r>
              <a:rPr lang="en-US" altLang="ja-JP" sz="1050" dirty="0" smtClean="0">
                <a:latin typeface="ＭＳ Ｐゴシック" panose="020B0600070205080204" pitchFamily="50" charset="-128"/>
                <a:ea typeface="ＭＳ Ｐゴシック" panose="020B0600070205080204" pitchFamily="50" charset="-128"/>
              </a:rPr>
              <a:t>4.2-2</a:t>
            </a:r>
            <a:r>
              <a:rPr lang="ja-JP" altLang="en-US" sz="1050" dirty="0" smtClean="0">
                <a:latin typeface="ＭＳ Ｐゴシック" panose="020B0600070205080204" pitchFamily="50" charset="-128"/>
                <a:ea typeface="ＭＳ Ｐゴシック" panose="020B0600070205080204" pitchFamily="50" charset="-128"/>
              </a:rPr>
              <a:t>参照</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そして</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右出題数字の④が終了時に数値を決定し</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解答</a:t>
            </a:r>
            <a:r>
              <a:rPr lang="ja-JP" altLang="en-US" sz="1050" dirty="0">
                <a:latin typeface="ＭＳ Ｐゴシック" panose="020B0600070205080204" pitchFamily="50" charset="-128"/>
                <a:ea typeface="ＭＳ Ｐゴシック" panose="020B0600070205080204" pitchFamily="50" charset="-128"/>
              </a:rPr>
              <a:t>エリア</a:t>
            </a:r>
            <a:r>
              <a:rPr lang="ja-JP" altLang="en-US" sz="1050" dirty="0" smtClean="0">
                <a:latin typeface="ＭＳ Ｐゴシック" panose="020B0600070205080204" pitchFamily="50" charset="-128"/>
                <a:ea typeface="ＭＳ Ｐゴシック" panose="020B0600070205080204" pitchFamily="50" charset="-128"/>
              </a:rPr>
              <a:t>に移動する</a:t>
            </a:r>
            <a:r>
              <a:rPr lang="en-US" altLang="ja-JP" sz="1050" dirty="0" smtClean="0">
                <a:latin typeface="ＭＳ Ｐゴシック" panose="020B0600070205080204" pitchFamily="50" charset="-128"/>
                <a:ea typeface="ＭＳ Ｐゴシック" panose="020B0600070205080204" pitchFamily="50" charset="-128"/>
              </a:rPr>
              <a:t>.</a:t>
            </a:r>
          </a:p>
        </p:txBody>
      </p:sp>
      <p:sp>
        <p:nvSpPr>
          <p:cNvPr id="66" name="テキスト ボックス 65"/>
          <p:cNvSpPr txBox="1"/>
          <p:nvPr/>
        </p:nvSpPr>
        <p:spPr>
          <a:xfrm>
            <a:off x="7710649" y="8040627"/>
            <a:ext cx="1334714" cy="215444"/>
          </a:xfrm>
          <a:prstGeom prst="rect">
            <a:avLst/>
          </a:prstGeom>
          <a:noFill/>
        </p:spPr>
        <p:txBody>
          <a:bodyPr wrap="square" rtlCol="0">
            <a:spAutoFit/>
          </a:bodyPr>
          <a:lstStyle/>
          <a:p>
            <a:r>
              <a:rPr kumimoji="1" lang="ja-JP" altLang="en-US" sz="800" dirty="0" smtClean="0"/>
              <a:t>表</a:t>
            </a:r>
            <a:r>
              <a:rPr kumimoji="1" lang="en-US" altLang="ja-JP" sz="800" dirty="0" smtClean="0"/>
              <a:t>4.2-1</a:t>
            </a:r>
            <a:r>
              <a:rPr lang="en-US" altLang="ja-JP" sz="800" dirty="0" smtClean="0"/>
              <a:t> </a:t>
            </a:r>
            <a:r>
              <a:rPr lang="ja-JP" altLang="en-US" sz="800" dirty="0" smtClean="0"/>
              <a:t>右出題数字の判定</a:t>
            </a:r>
            <a:endParaRPr kumimoji="1" lang="en-US" altLang="ja-JP" sz="800" dirty="0" smtClean="0"/>
          </a:p>
        </p:txBody>
      </p:sp>
      <p:sp>
        <p:nvSpPr>
          <p:cNvPr id="67" name="テキスト ボックス 66"/>
          <p:cNvSpPr txBox="1"/>
          <p:nvPr/>
        </p:nvSpPr>
        <p:spPr>
          <a:xfrm>
            <a:off x="10649838" y="8006830"/>
            <a:ext cx="1343434" cy="215444"/>
          </a:xfrm>
          <a:prstGeom prst="rect">
            <a:avLst/>
          </a:prstGeom>
          <a:noFill/>
        </p:spPr>
        <p:txBody>
          <a:bodyPr wrap="square" rtlCol="0">
            <a:spAutoFit/>
          </a:bodyPr>
          <a:lstStyle/>
          <a:p>
            <a:r>
              <a:rPr lang="ja-JP" altLang="en-US" sz="800" dirty="0"/>
              <a:t>表</a:t>
            </a:r>
            <a:r>
              <a:rPr kumimoji="1" lang="en-US" altLang="ja-JP" sz="800" dirty="0" smtClean="0"/>
              <a:t>4.2-2</a:t>
            </a:r>
            <a:r>
              <a:rPr lang="en-US" altLang="ja-JP" sz="800" dirty="0" smtClean="0"/>
              <a:t> </a:t>
            </a:r>
            <a:r>
              <a:rPr lang="ja-JP" altLang="en-US" sz="800" dirty="0" smtClean="0"/>
              <a:t>左出題数字の判定</a:t>
            </a:r>
            <a:endParaRPr kumimoji="1" lang="en-US" altLang="ja-JP" sz="800" dirty="0" smtClean="0"/>
          </a:p>
        </p:txBody>
      </p:sp>
      <p:sp>
        <p:nvSpPr>
          <p:cNvPr id="26" name="テキスト ボックス 25"/>
          <p:cNvSpPr txBox="1"/>
          <p:nvPr/>
        </p:nvSpPr>
        <p:spPr>
          <a:xfrm>
            <a:off x="10400556" y="1754745"/>
            <a:ext cx="2369379" cy="1569660"/>
          </a:xfrm>
          <a:prstGeom prst="rect">
            <a:avLst/>
          </a:prstGeom>
          <a:noFill/>
        </p:spPr>
        <p:txBody>
          <a:bodyPr wrap="square" rtlCol="0">
            <a:spAutoFit/>
          </a:bodyPr>
          <a:lstStyle/>
          <a:p>
            <a:r>
              <a:rPr lang="en-US" altLang="ja-JP" sz="1200" b="1" dirty="0" smtClean="0">
                <a:latin typeface="ＭＳ Ｐゴシック" panose="020B0600070205080204" pitchFamily="50" charset="-128"/>
                <a:ea typeface="ＭＳ Ｐゴシック" panose="020B0600070205080204" pitchFamily="50" charset="-128"/>
              </a:rPr>
              <a:t>4.2.2</a:t>
            </a:r>
            <a:r>
              <a:rPr lang="ja-JP" altLang="en-US" sz="1200" b="1" dirty="0">
                <a:latin typeface="ＭＳ Ｐゴシック" panose="020B0600070205080204" pitchFamily="50" charset="-128"/>
                <a:ea typeface="ＭＳ Ｐゴシック" panose="020B0600070205080204" pitchFamily="50" charset="-128"/>
              </a:rPr>
              <a:t>　</a:t>
            </a:r>
            <a:r>
              <a:rPr lang="ja-JP" altLang="en-US" sz="1200" b="1" dirty="0" smtClean="0">
                <a:latin typeface="ＭＳ Ｐゴシック" panose="020B0600070205080204" pitchFamily="50" charset="-128"/>
                <a:ea typeface="ＭＳ Ｐゴシック" panose="020B0600070205080204" pitchFamily="50" charset="-128"/>
              </a:rPr>
              <a:t>右数字判定</a:t>
            </a:r>
            <a:endParaRPr lang="en-US" altLang="ja-JP" sz="1200" b="1" dirty="0" smtClean="0">
              <a:latin typeface="ＭＳ Ｐゴシック" panose="020B0600070205080204" pitchFamily="50" charset="-128"/>
              <a:ea typeface="ＭＳ Ｐゴシック" panose="020B0600070205080204" pitchFamily="50" charset="-128"/>
            </a:endParaRPr>
          </a:p>
          <a:p>
            <a:r>
              <a:rPr kumimoji="1" lang="ja-JP" altLang="en-US" sz="1050" dirty="0" smtClean="0">
                <a:latin typeface="ＭＳ Ｐゴシック" panose="020B0600070205080204" pitchFamily="50" charset="-128"/>
                <a:ea typeface="ＭＳ Ｐゴシック" panose="020B0600070205080204" pitchFamily="50" charset="-128"/>
              </a:rPr>
              <a:t>表</a:t>
            </a:r>
            <a:r>
              <a:rPr kumimoji="1" lang="en-US" altLang="ja-JP" sz="1050" dirty="0" smtClean="0">
                <a:latin typeface="ＭＳ Ｐゴシック" panose="020B0600070205080204" pitchFamily="50" charset="-128"/>
                <a:ea typeface="ＭＳ Ｐゴシック" panose="020B0600070205080204" pitchFamily="50" charset="-128"/>
              </a:rPr>
              <a:t>4.2-1</a:t>
            </a:r>
            <a:r>
              <a:rPr kumimoji="1" lang="ja-JP" altLang="en-US" sz="1050" dirty="0" smtClean="0">
                <a:latin typeface="ＭＳ Ｐゴシック" panose="020B0600070205080204" pitchFamily="50" charset="-128"/>
                <a:ea typeface="ＭＳ Ｐゴシック" panose="020B0600070205080204" pitchFamily="50" charset="-128"/>
              </a:rPr>
              <a:t>に右出題数字の判定を示す</a:t>
            </a:r>
            <a:r>
              <a:rPr kumimoji="1" lang="en-US" altLang="ja-JP" sz="1050" dirty="0" smtClean="0">
                <a:latin typeface="ＭＳ Ｐゴシック" panose="020B0600070205080204" pitchFamily="50" charset="-128"/>
                <a:ea typeface="ＭＳ Ｐゴシック" panose="020B0600070205080204" pitchFamily="50" charset="-128"/>
              </a:rPr>
              <a:t>.</a:t>
            </a:r>
          </a:p>
          <a:p>
            <a:r>
              <a:rPr kumimoji="1" lang="ja-JP" altLang="en-US" sz="1050" dirty="0" smtClean="0">
                <a:latin typeface="ＭＳ Ｐゴシック" panose="020B0600070205080204" pitchFamily="50" charset="-128"/>
                <a:ea typeface="ＭＳ Ｐゴシック" panose="020B0600070205080204" pitchFamily="50" charset="-128"/>
              </a:rPr>
              <a:t>右出題数字は７セグメントから構成されており</a:t>
            </a:r>
            <a:r>
              <a:rPr kumimoji="1" lang="en-US" altLang="ja-JP" sz="1050" dirty="0" smtClean="0">
                <a:latin typeface="ＭＳ Ｐゴシック" panose="020B0600070205080204" pitchFamily="50" charset="-128"/>
                <a:ea typeface="ＭＳ Ｐゴシック" panose="020B0600070205080204" pitchFamily="50" charset="-128"/>
              </a:rPr>
              <a:t>,</a:t>
            </a:r>
            <a:r>
              <a:rPr kumimoji="1" lang="ja-JP" altLang="en-US" sz="1050" dirty="0" smtClean="0">
                <a:latin typeface="ＭＳ Ｐゴシック" panose="020B0600070205080204" pitchFamily="50" charset="-128"/>
                <a:ea typeface="ＭＳ Ｐゴシック" panose="020B0600070205080204" pitchFamily="50" charset="-128"/>
              </a:rPr>
              <a:t>各セグメントの有無を検出すると</a:t>
            </a:r>
            <a:r>
              <a:rPr lang="ja-JP" altLang="en-US" sz="1050" dirty="0" smtClean="0">
                <a:latin typeface="ＭＳ Ｐゴシック" panose="020B0600070205080204" pitchFamily="50" charset="-128"/>
                <a:ea typeface="ＭＳ Ｐゴシック" panose="020B0600070205080204" pitchFamily="50" charset="-128"/>
              </a:rPr>
              <a:t>よい</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しかし</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全セグメントを検出するのではなく</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図</a:t>
            </a:r>
            <a:r>
              <a:rPr lang="en-US" altLang="ja-JP" sz="1050" dirty="0" smtClean="0">
                <a:latin typeface="ＭＳ Ｐゴシック" panose="020B0600070205080204" pitchFamily="50" charset="-128"/>
                <a:ea typeface="ＭＳ Ｐゴシック" panose="020B0600070205080204" pitchFamily="50" charset="-128"/>
              </a:rPr>
              <a:t>4.2-1</a:t>
            </a:r>
            <a:r>
              <a:rPr lang="ja-JP" altLang="en-US" sz="1050" dirty="0" smtClean="0">
                <a:latin typeface="ＭＳ Ｐゴシック" panose="020B0600070205080204" pitchFamily="50" charset="-128"/>
                <a:ea typeface="ＭＳ Ｐゴシック" panose="020B0600070205080204" pitchFamily="50" charset="-128"/>
              </a:rPr>
              <a:t>の右出題数字の通り</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最大６つのセグメントを検出することで数字を判定することができる</a:t>
            </a:r>
            <a:r>
              <a:rPr lang="en-US" altLang="ja-JP" sz="1050" dirty="0" smtClean="0">
                <a:latin typeface="ＭＳ Ｐゴシック" panose="020B0600070205080204" pitchFamily="50" charset="-128"/>
                <a:ea typeface="ＭＳ Ｐゴシック" panose="020B0600070205080204" pitchFamily="50" charset="-128"/>
              </a:rPr>
              <a:t>.</a:t>
            </a:r>
          </a:p>
          <a:p>
            <a:r>
              <a:rPr lang="ja-JP" altLang="en-US" sz="1050" dirty="0" smtClean="0">
                <a:latin typeface="ＭＳ Ｐゴシック" panose="020B0600070205080204" pitchFamily="50" charset="-128"/>
                <a:ea typeface="ＭＳ Ｐゴシック" panose="020B0600070205080204" pitchFamily="50" charset="-128"/>
              </a:rPr>
              <a:t>流れを図</a:t>
            </a:r>
            <a:r>
              <a:rPr lang="en-US" altLang="ja-JP" sz="1050" dirty="0" smtClean="0">
                <a:latin typeface="ＭＳ Ｐゴシック" panose="020B0600070205080204" pitchFamily="50" charset="-128"/>
                <a:ea typeface="ＭＳ Ｐゴシック" panose="020B0600070205080204" pitchFamily="50" charset="-128"/>
              </a:rPr>
              <a:t>4.2-2</a:t>
            </a:r>
            <a:r>
              <a:rPr lang="ja-JP" altLang="en-US" sz="1050" dirty="0" smtClean="0">
                <a:latin typeface="ＭＳ Ｐゴシック" panose="020B0600070205080204" pitchFamily="50" charset="-128"/>
                <a:ea typeface="ＭＳ Ｐゴシック" panose="020B0600070205080204" pitchFamily="50" charset="-128"/>
              </a:rPr>
              <a:t>に示す</a:t>
            </a:r>
            <a:r>
              <a:rPr lang="en-US" altLang="ja-JP" sz="1050" dirty="0" smtClean="0">
                <a:latin typeface="ＭＳ Ｐゴシック" panose="020B0600070205080204" pitchFamily="50" charset="-128"/>
                <a:ea typeface="ＭＳ Ｐゴシック" panose="020B0600070205080204" pitchFamily="50" charset="-128"/>
              </a:rPr>
              <a:t>.</a:t>
            </a:r>
          </a:p>
        </p:txBody>
      </p:sp>
      <p:grpSp>
        <p:nvGrpSpPr>
          <p:cNvPr id="167" name="グループ化 166"/>
          <p:cNvGrpSpPr/>
          <p:nvPr/>
        </p:nvGrpSpPr>
        <p:grpSpPr>
          <a:xfrm>
            <a:off x="57836" y="5851058"/>
            <a:ext cx="1950336" cy="1332064"/>
            <a:chOff x="4823436" y="5300553"/>
            <a:chExt cx="1950336" cy="1332064"/>
          </a:xfrm>
        </p:grpSpPr>
        <p:sp>
          <p:nvSpPr>
            <p:cNvPr id="48" name="テキスト ボックス 47"/>
            <p:cNvSpPr txBox="1"/>
            <p:nvPr/>
          </p:nvSpPr>
          <p:spPr>
            <a:xfrm>
              <a:off x="4823436" y="6417173"/>
              <a:ext cx="1950336" cy="215444"/>
            </a:xfrm>
            <a:prstGeom prst="rect">
              <a:avLst/>
            </a:prstGeom>
            <a:solidFill>
              <a:schemeClr val="bg1"/>
            </a:solidFill>
          </p:spPr>
          <p:txBody>
            <a:bodyPr wrap="square" rtlCol="0">
              <a:spAutoFit/>
            </a:bodyPr>
            <a:lstStyle/>
            <a:p>
              <a:r>
                <a:rPr lang="ja-JP" altLang="en-US" sz="800" dirty="0" smtClean="0"/>
                <a:t>図</a:t>
              </a:r>
              <a:r>
                <a:rPr lang="en-US" altLang="ja-JP" sz="800" dirty="0" smtClean="0"/>
                <a:t>4.1-2</a:t>
              </a:r>
              <a:r>
                <a:rPr lang="ja-JP" altLang="en-US" sz="800" dirty="0"/>
                <a:t>　 必要な色のみを抽出した画像</a:t>
              </a:r>
            </a:p>
          </p:txBody>
        </p:sp>
        <p:pic>
          <p:nvPicPr>
            <p:cNvPr id="45" name="図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39438" y="5300553"/>
              <a:ext cx="1900827" cy="1112751"/>
            </a:xfrm>
            <a:prstGeom prst="rect">
              <a:avLst/>
            </a:prstGeom>
            <a:ln w="19050">
              <a:solidFill>
                <a:schemeClr val="tx1"/>
              </a:solidFill>
            </a:ln>
          </p:spPr>
        </p:pic>
      </p:grpSp>
      <p:sp>
        <p:nvSpPr>
          <p:cNvPr id="158" name="テキスト ボックス 157"/>
          <p:cNvSpPr txBox="1"/>
          <p:nvPr/>
        </p:nvSpPr>
        <p:spPr>
          <a:xfrm>
            <a:off x="8266617" y="3491830"/>
            <a:ext cx="1274677" cy="188627"/>
          </a:xfrm>
          <a:prstGeom prst="rect">
            <a:avLst/>
          </a:prstGeom>
          <a:solidFill>
            <a:schemeClr val="bg1"/>
          </a:solidFill>
        </p:spPr>
        <p:txBody>
          <a:bodyPr wrap="square" rtlCol="0">
            <a:spAutoFit/>
          </a:bodyPr>
          <a:lstStyle/>
          <a:p>
            <a:r>
              <a:rPr lang="ja-JP" altLang="en-US" sz="800" dirty="0" smtClean="0"/>
              <a:t>図</a:t>
            </a:r>
            <a:r>
              <a:rPr lang="en-US" altLang="ja-JP" sz="800" dirty="0" smtClean="0"/>
              <a:t>4.2-1</a:t>
            </a:r>
            <a:r>
              <a:rPr lang="ja-JP" altLang="en-US" sz="800" dirty="0"/>
              <a:t>　 </a:t>
            </a:r>
            <a:r>
              <a:rPr lang="ja-JP" altLang="en-US" sz="800" dirty="0" smtClean="0"/>
              <a:t>攻略流れ画像</a:t>
            </a:r>
            <a:endParaRPr lang="ja-JP" altLang="en-US" sz="800" dirty="0"/>
          </a:p>
        </p:txBody>
      </p:sp>
      <p:sp>
        <p:nvSpPr>
          <p:cNvPr id="142" name="テキスト ボックス 141"/>
          <p:cNvSpPr txBox="1"/>
          <p:nvPr/>
        </p:nvSpPr>
        <p:spPr>
          <a:xfrm>
            <a:off x="6958667" y="6209778"/>
            <a:ext cx="3571549" cy="1731243"/>
          </a:xfrm>
          <a:prstGeom prst="rect">
            <a:avLst/>
          </a:prstGeom>
          <a:noFill/>
        </p:spPr>
        <p:txBody>
          <a:bodyPr wrap="square" rtlCol="0">
            <a:spAutoFit/>
          </a:bodyPr>
          <a:lstStyle/>
          <a:p>
            <a:r>
              <a:rPr lang="en-US" altLang="ja-JP" sz="1200" b="1" dirty="0" smtClean="0">
                <a:latin typeface="ＭＳ Ｐゴシック" panose="020B0600070205080204" pitchFamily="50" charset="-128"/>
                <a:ea typeface="ＭＳ Ｐゴシック" panose="020B0600070205080204" pitchFamily="50" charset="-128"/>
              </a:rPr>
              <a:t>4.2.4 </a:t>
            </a:r>
            <a:r>
              <a:rPr lang="ja-JP" altLang="en-US" sz="1200" b="1" dirty="0" smtClean="0">
                <a:latin typeface="ＭＳ Ｐゴシック" panose="020B0600070205080204" pitchFamily="50" charset="-128"/>
                <a:ea typeface="ＭＳ Ｐゴシック" panose="020B0600070205080204" pitchFamily="50" charset="-128"/>
              </a:rPr>
              <a:t>数字判定までの課題</a:t>
            </a:r>
            <a:r>
              <a:rPr lang="ja-JP" altLang="en-US" sz="1200" b="1" dirty="0">
                <a:latin typeface="ＭＳ Ｐゴシック" panose="020B0600070205080204" pitchFamily="50" charset="-128"/>
                <a:ea typeface="ＭＳ Ｐゴシック" panose="020B0600070205080204" pitchFamily="50" charset="-128"/>
              </a:rPr>
              <a:t>　</a:t>
            </a:r>
            <a:endParaRPr lang="ja-JP" altLang="en-US" sz="1200" b="1" dirty="0" smtClean="0">
              <a:latin typeface="ＭＳ Ｐゴシック" panose="020B0600070205080204" pitchFamily="50" charset="-128"/>
              <a:ea typeface="ＭＳ Ｐゴシック" panose="020B0600070205080204" pitchFamily="50" charset="-128"/>
            </a:endParaRPr>
          </a:p>
          <a:p>
            <a:r>
              <a:rPr lang="ja-JP" altLang="en-US" sz="1050" dirty="0" smtClean="0">
                <a:latin typeface="ＭＳ Ｐゴシック" panose="020B0600070205080204" pitchFamily="50" charset="-128"/>
                <a:ea typeface="ＭＳ Ｐゴシック" panose="020B0600070205080204" pitchFamily="50" charset="-128"/>
              </a:rPr>
              <a:t>数字判定をするにあたり</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以下の課題を対策する必要がある</a:t>
            </a:r>
            <a:r>
              <a:rPr lang="en-US" altLang="ja-JP" sz="1050" dirty="0" smtClean="0">
                <a:latin typeface="ＭＳ Ｐゴシック" panose="020B0600070205080204" pitchFamily="50" charset="-128"/>
                <a:ea typeface="ＭＳ Ｐゴシック" panose="020B0600070205080204" pitchFamily="50" charset="-128"/>
              </a:rPr>
              <a:t>.</a:t>
            </a:r>
            <a:r>
              <a:rPr lang="en-US" altLang="ja-JP" sz="1050" b="1" dirty="0">
                <a:latin typeface="ＭＳ Ｐゴシック" panose="020B0600070205080204" pitchFamily="50" charset="-128"/>
                <a:ea typeface="ＭＳ Ｐゴシック" panose="020B0600070205080204" pitchFamily="50" charset="-128"/>
              </a:rPr>
              <a:t> </a:t>
            </a:r>
            <a:endParaRPr lang="en-US" altLang="ja-JP" sz="1050" b="1" dirty="0" smtClean="0">
              <a:latin typeface="ＭＳ Ｐゴシック" panose="020B0600070205080204" pitchFamily="50" charset="-128"/>
              <a:ea typeface="ＭＳ Ｐゴシック" panose="020B0600070205080204" pitchFamily="50" charset="-128"/>
            </a:endParaRPr>
          </a:p>
          <a:p>
            <a:r>
              <a:rPr lang="en-US" altLang="ja-JP" sz="1050" b="1" dirty="0" smtClean="0">
                <a:latin typeface="ＭＳ Ｐゴシック" panose="020B0600070205080204" pitchFamily="50" charset="-128"/>
                <a:ea typeface="ＭＳ Ｐゴシック" panose="020B0600070205080204" pitchFamily="50" charset="-128"/>
              </a:rPr>
              <a:t>【</a:t>
            </a:r>
            <a:r>
              <a:rPr lang="ja-JP" altLang="en-US" sz="1050" b="1" dirty="0">
                <a:latin typeface="ＭＳ Ｐゴシック" panose="020B0600070205080204" pitchFamily="50" charset="-128"/>
                <a:ea typeface="ＭＳ Ｐゴシック" panose="020B0600070205080204" pitchFamily="50" charset="-128"/>
              </a:rPr>
              <a:t>課題①</a:t>
            </a:r>
            <a:r>
              <a:rPr lang="en-US" altLang="ja-JP" sz="1050" b="1" dirty="0" smtClean="0">
                <a:latin typeface="ＭＳ Ｐゴシック" panose="020B0600070205080204" pitchFamily="50" charset="-128"/>
                <a:ea typeface="ＭＳ Ｐゴシック" panose="020B0600070205080204" pitchFamily="50" charset="-128"/>
              </a:rPr>
              <a:t>】</a:t>
            </a:r>
          </a:p>
          <a:p>
            <a:r>
              <a:rPr lang="ja-JP" altLang="en-US" sz="1050" dirty="0" smtClean="0">
                <a:latin typeface="ＭＳ Ｐゴシック" panose="020B0600070205080204" pitchFamily="50" charset="-128"/>
                <a:ea typeface="ＭＳ Ｐゴシック" panose="020B0600070205080204" pitchFamily="50" charset="-128"/>
              </a:rPr>
              <a:t>数字部分（①～</a:t>
            </a:r>
            <a:r>
              <a:rPr lang="ja-JP" altLang="en-US" sz="1050" dirty="0">
                <a:latin typeface="ＭＳ Ｐゴシック" panose="020B0600070205080204" pitchFamily="50" charset="-128"/>
                <a:ea typeface="ＭＳ Ｐゴシック" panose="020B0600070205080204" pitchFamily="50" charset="-128"/>
              </a:rPr>
              <a:t>⑫</a:t>
            </a:r>
            <a:r>
              <a:rPr lang="ja-JP" altLang="en-US" sz="1050" dirty="0" smtClean="0">
                <a:latin typeface="ＭＳ Ｐゴシック" panose="020B0600070205080204" pitchFamily="50" charset="-128"/>
                <a:ea typeface="ＭＳ Ｐゴシック" panose="020B0600070205080204" pitchFamily="50" charset="-128"/>
              </a:rPr>
              <a:t>）を読みとる際に走行体の向きにズレが生じていた場合</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判定できなくなる</a:t>
            </a:r>
            <a:r>
              <a:rPr lang="en-US" altLang="ja-JP" sz="1050" dirty="0" smtClean="0">
                <a:latin typeface="ＭＳ Ｐゴシック" panose="020B0600070205080204" pitchFamily="50" charset="-128"/>
                <a:ea typeface="ＭＳ Ｐゴシック" panose="020B0600070205080204" pitchFamily="50" charset="-128"/>
              </a:rPr>
              <a:t>.</a:t>
            </a:r>
          </a:p>
          <a:p>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課題①の対策</a:t>
            </a:r>
            <a:r>
              <a:rPr lang="en-US" altLang="ja-JP" sz="1050" dirty="0" smtClean="0">
                <a:latin typeface="ＭＳ Ｐゴシック" panose="020B0600070205080204" pitchFamily="50" charset="-128"/>
                <a:ea typeface="ＭＳ Ｐゴシック" panose="020B0600070205080204" pitchFamily="50" charset="-128"/>
              </a:rPr>
              <a:t>】</a:t>
            </a:r>
          </a:p>
          <a:p>
            <a:r>
              <a:rPr lang="ja-JP" altLang="en-US" sz="1050" dirty="0" smtClean="0">
                <a:latin typeface="ＭＳ Ｐゴシック" panose="020B0600070205080204" pitchFamily="50" charset="-128"/>
                <a:ea typeface="ＭＳ Ｐゴシック" panose="020B0600070205080204" pitchFamily="50" charset="-128"/>
              </a:rPr>
              <a:t>走行</a:t>
            </a:r>
            <a:r>
              <a:rPr lang="ja-JP" altLang="en-US" sz="1050" dirty="0">
                <a:latin typeface="ＭＳ Ｐゴシック" panose="020B0600070205080204" pitchFamily="50" charset="-128"/>
                <a:ea typeface="ＭＳ Ｐゴシック" panose="020B0600070205080204" pitchFamily="50" charset="-128"/>
              </a:rPr>
              <a:t>体</a:t>
            </a:r>
            <a:r>
              <a:rPr lang="ja-JP" altLang="en-US" sz="1050" dirty="0" smtClean="0">
                <a:latin typeface="ＭＳ Ｐゴシック" panose="020B0600070205080204" pitchFamily="50" charset="-128"/>
                <a:ea typeface="ＭＳ Ｐゴシック" panose="020B0600070205080204" pitchFamily="50" charset="-128"/>
              </a:rPr>
              <a:t>にズレが生じるのは出題数字に進入前に旋回時に</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出題数字の上に敷いてあるクリアマットに走行体の尻尾が引っかかってしまうためであっため</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クリアマットに走行体が完全に乗った状態で旋回するようにした</a:t>
            </a:r>
            <a:r>
              <a:rPr lang="en-US" altLang="ja-JP" sz="1050" dirty="0" smtClean="0">
                <a:latin typeface="ＭＳ Ｐゴシック" panose="020B0600070205080204" pitchFamily="50" charset="-128"/>
                <a:ea typeface="ＭＳ Ｐゴシック" panose="020B0600070205080204" pitchFamily="50" charset="-128"/>
              </a:rPr>
              <a:t>.</a:t>
            </a:r>
          </a:p>
        </p:txBody>
      </p:sp>
      <p:sp>
        <p:nvSpPr>
          <p:cNvPr id="59" name="正方形/長方形 58"/>
          <p:cNvSpPr/>
          <p:nvPr/>
        </p:nvSpPr>
        <p:spPr>
          <a:xfrm>
            <a:off x="2" y="3807167"/>
            <a:ext cx="6892014" cy="2054409"/>
          </a:xfrm>
          <a:prstGeom prst="rect">
            <a:avLst/>
          </a:prstGeom>
        </p:spPr>
        <p:txBody>
          <a:bodyPr wrap="square">
            <a:spAutoFit/>
          </a:bodyPr>
          <a:lstStyle/>
          <a:p>
            <a:pPr lvl="0"/>
            <a:r>
              <a:rPr lang="en-US" altLang="ja-JP" sz="1200" b="1" dirty="0">
                <a:solidFill>
                  <a:prstClr val="black"/>
                </a:solidFill>
                <a:latin typeface="ＭＳ Ｐゴシック" panose="020B0600070205080204" pitchFamily="50" charset="-128"/>
                <a:ea typeface="ＭＳ Ｐゴシック" panose="020B0600070205080204" pitchFamily="50" charset="-128"/>
              </a:rPr>
              <a:t>4.1.3</a:t>
            </a:r>
            <a:r>
              <a:rPr lang="ja-JP" altLang="en-US" sz="1200" b="1" dirty="0">
                <a:solidFill>
                  <a:prstClr val="black"/>
                </a:solidFill>
                <a:latin typeface="ＭＳ Ｐゴシック" panose="020B0600070205080204" pitchFamily="50" charset="-128"/>
                <a:ea typeface="ＭＳ Ｐゴシック" panose="020B0600070205080204" pitchFamily="50" charset="-128"/>
              </a:rPr>
              <a:t>　画像解析によるブロック位置情報確定までの課題</a:t>
            </a:r>
            <a:endParaRPr lang="en-US" altLang="ja-JP" sz="1200" b="1" dirty="0">
              <a:solidFill>
                <a:prstClr val="black"/>
              </a:solidFill>
              <a:latin typeface="ＭＳ Ｐゴシック" panose="020B0600070205080204" pitchFamily="50" charset="-128"/>
              <a:ea typeface="ＭＳ Ｐゴシック" panose="020B0600070205080204" pitchFamily="50" charset="-128"/>
            </a:endParaRPr>
          </a:p>
          <a:p>
            <a:pPr lvl="0"/>
            <a:r>
              <a:rPr lang="ja-JP" altLang="en-US" sz="1050" dirty="0">
                <a:solidFill>
                  <a:prstClr val="black"/>
                </a:solidFill>
                <a:latin typeface="ＭＳ Ｐゴシック" panose="020B0600070205080204" pitchFamily="50" charset="-128"/>
                <a:ea typeface="ＭＳ Ｐゴシック" panose="020B0600070205080204" pitchFamily="50" charset="-128"/>
              </a:rPr>
              <a:t>カメラシステムにて得られた画像より</a:t>
            </a:r>
            <a:r>
              <a:rPr lang="en-US" altLang="ja-JP" sz="1050" dirty="0">
                <a:solidFill>
                  <a:prstClr val="black"/>
                </a:solidFill>
                <a:latin typeface="ＭＳ Ｐゴシック" panose="020B0600070205080204" pitchFamily="50" charset="-128"/>
                <a:ea typeface="ＭＳ Ｐゴシック" panose="020B0600070205080204" pitchFamily="50" charset="-128"/>
              </a:rPr>
              <a:t>,</a:t>
            </a:r>
            <a:r>
              <a:rPr lang="ja-JP" altLang="en-US" sz="1050" dirty="0">
                <a:solidFill>
                  <a:prstClr val="black"/>
                </a:solidFill>
                <a:latin typeface="ＭＳ Ｐゴシック" panose="020B0600070205080204" pitchFamily="50" charset="-128"/>
                <a:ea typeface="ＭＳ Ｐゴシック" panose="020B0600070205080204" pitchFamily="50" charset="-128"/>
              </a:rPr>
              <a:t>カラーブロック各色の配置を算出するに</a:t>
            </a:r>
            <a:r>
              <a:rPr lang="ja-JP" altLang="en-US" sz="1050" dirty="0" smtClean="0">
                <a:solidFill>
                  <a:prstClr val="black"/>
                </a:solidFill>
                <a:latin typeface="ＭＳ Ｐゴシック" panose="020B0600070205080204" pitchFamily="50" charset="-128"/>
                <a:ea typeface="ＭＳ Ｐゴシック" panose="020B0600070205080204" pitchFamily="50" charset="-128"/>
              </a:rPr>
              <a:t>あたり</a:t>
            </a:r>
            <a:r>
              <a:rPr lang="en-US" altLang="ja-JP" sz="105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1050" dirty="0" smtClean="0">
                <a:solidFill>
                  <a:prstClr val="black"/>
                </a:solidFill>
                <a:latin typeface="ＭＳ Ｐゴシック" panose="020B0600070205080204" pitchFamily="50" charset="-128"/>
                <a:ea typeface="ＭＳ Ｐゴシック" panose="020B0600070205080204" pitchFamily="50" charset="-128"/>
              </a:rPr>
              <a:t>以下</a:t>
            </a:r>
            <a:r>
              <a:rPr lang="ja-JP" altLang="en-US" sz="1050" dirty="0">
                <a:solidFill>
                  <a:prstClr val="black"/>
                </a:solidFill>
                <a:latin typeface="ＭＳ Ｐゴシック" panose="020B0600070205080204" pitchFamily="50" charset="-128"/>
                <a:ea typeface="ＭＳ Ｐゴシック" panose="020B0600070205080204" pitchFamily="50" charset="-128"/>
              </a:rPr>
              <a:t>の課題を対策する必要がある</a:t>
            </a:r>
            <a:r>
              <a:rPr lang="en-US" altLang="ja-JP" sz="1050" dirty="0">
                <a:solidFill>
                  <a:prstClr val="black"/>
                </a:solidFill>
                <a:latin typeface="ＭＳ Ｐゴシック" panose="020B0600070205080204" pitchFamily="50" charset="-128"/>
                <a:ea typeface="ＭＳ Ｐゴシック" panose="020B0600070205080204" pitchFamily="50" charset="-128"/>
              </a:rPr>
              <a:t>.</a:t>
            </a:r>
          </a:p>
          <a:p>
            <a:pPr lvl="0"/>
            <a:r>
              <a:rPr lang="en-US" altLang="ja-JP" sz="1000" b="1" dirty="0">
                <a:solidFill>
                  <a:prstClr val="black"/>
                </a:solidFill>
                <a:latin typeface="ＭＳ Ｐゴシック" panose="020B0600070205080204" pitchFamily="50" charset="-128"/>
                <a:ea typeface="ＭＳ Ｐゴシック" panose="020B0600070205080204" pitchFamily="50" charset="-128"/>
              </a:rPr>
              <a:t>【</a:t>
            </a:r>
            <a:r>
              <a:rPr lang="ja-JP" altLang="en-US" sz="1000" b="1" dirty="0">
                <a:solidFill>
                  <a:prstClr val="black"/>
                </a:solidFill>
                <a:latin typeface="ＭＳ Ｐゴシック" panose="020B0600070205080204" pitchFamily="50" charset="-128"/>
                <a:ea typeface="ＭＳ Ｐゴシック" panose="020B0600070205080204" pitchFamily="50" charset="-128"/>
              </a:rPr>
              <a:t>課題①</a:t>
            </a:r>
            <a:r>
              <a:rPr lang="en-US" altLang="ja-JP" sz="1000" b="1" dirty="0">
                <a:solidFill>
                  <a:prstClr val="black"/>
                </a:solidFill>
                <a:latin typeface="ＭＳ Ｐゴシック" panose="020B0600070205080204" pitchFamily="50" charset="-128"/>
                <a:ea typeface="ＭＳ Ｐゴシック" panose="020B0600070205080204" pitchFamily="50" charset="-128"/>
              </a:rPr>
              <a:t>】</a:t>
            </a:r>
            <a:r>
              <a:rPr lang="ja-JP" altLang="en-US" sz="1000" b="1" dirty="0">
                <a:solidFill>
                  <a:prstClr val="black"/>
                </a:solidFill>
                <a:latin typeface="ＭＳ Ｐゴシック" panose="020B0600070205080204" pitchFamily="50" charset="-128"/>
                <a:ea typeface="ＭＳ Ｐゴシック" panose="020B0600070205080204" pitchFamily="50" charset="-128"/>
              </a:rPr>
              <a:t>画像解析に必要な色のみを抽出</a:t>
            </a:r>
            <a:endParaRPr lang="en-US" altLang="ja-JP" sz="1000" b="1" dirty="0">
              <a:solidFill>
                <a:prstClr val="black"/>
              </a:solidFill>
              <a:latin typeface="ＭＳ Ｐゴシック" panose="020B0600070205080204" pitchFamily="50" charset="-128"/>
              <a:ea typeface="ＭＳ Ｐゴシック" panose="020B0600070205080204" pitchFamily="50" charset="-128"/>
            </a:endParaRPr>
          </a:p>
          <a:p>
            <a:pPr lvl="0"/>
            <a:r>
              <a:rPr lang="ja-JP" altLang="en-US" sz="1000" dirty="0">
                <a:solidFill>
                  <a:prstClr val="black"/>
                </a:solidFill>
                <a:latin typeface="ＭＳ Ｐゴシック" panose="020B0600070205080204" pitchFamily="50" charset="-128"/>
                <a:ea typeface="ＭＳ Ｐゴシック" panose="020B0600070205080204" pitchFamily="50" charset="-128"/>
              </a:rPr>
              <a:t>カメラ画像をそのまま使用した場合</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外光の影響により色の読み取りが困難である</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a:p>
            <a:pPr lvl="0"/>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図</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4.1-1</a:t>
            </a:r>
            <a:r>
              <a:rPr lang="ja-JP" altLang="en-US" sz="1000" dirty="0">
                <a:solidFill>
                  <a:prstClr val="black"/>
                </a:solidFill>
                <a:latin typeface="ＭＳ Ｐゴシック" panose="020B0600070205080204" pitchFamily="50" charset="-128"/>
                <a:ea typeface="ＭＳ Ｐゴシック" panose="020B0600070205080204" pitchFamily="50" charset="-128"/>
              </a:rPr>
              <a:t>　カメラより取得した画像</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a:p>
            <a:pPr lvl="0"/>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課題①の対策</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a:p>
            <a:pPr lvl="0"/>
            <a:r>
              <a:rPr lang="ja-JP" altLang="en-US" sz="1000" dirty="0">
                <a:solidFill>
                  <a:prstClr val="black"/>
                </a:solidFill>
                <a:latin typeface="ＭＳ Ｐゴシック" panose="020B0600070205080204" pitchFamily="50" charset="-128"/>
                <a:ea typeface="ＭＳ Ｐゴシック" panose="020B0600070205080204" pitchFamily="50" charset="-128"/>
              </a:rPr>
              <a:t>カメラ画像を</a:t>
            </a:r>
            <a:r>
              <a:rPr lang="en-US" altLang="ja-JP" sz="1000" dirty="0">
                <a:solidFill>
                  <a:prstClr val="black"/>
                </a:solidFill>
                <a:latin typeface="ＭＳ Ｐゴシック" panose="020B0600070205080204" pitchFamily="50" charset="-128"/>
                <a:ea typeface="ＭＳ Ｐゴシック" panose="020B0600070205080204" pitchFamily="50" charset="-128"/>
              </a:rPr>
              <a:t>HSV</a:t>
            </a:r>
            <a:r>
              <a:rPr lang="ja-JP" altLang="en-US" sz="1000" dirty="0">
                <a:solidFill>
                  <a:prstClr val="black"/>
                </a:solidFill>
                <a:latin typeface="ＭＳ Ｐゴシック" panose="020B0600070205080204" pitchFamily="50" charset="-128"/>
                <a:ea typeface="ＭＳ Ｐゴシック" panose="020B0600070205080204" pitchFamily="50" charset="-128"/>
              </a:rPr>
              <a:t>空間色にて分析し</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画像解析に必要な色のみを抽出することにより</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a:t>
            </a:r>
          </a:p>
          <a:p>
            <a:pPr lvl="0"/>
            <a:r>
              <a:rPr lang="ja-JP" altLang="en-US" sz="1000" dirty="0" smtClean="0">
                <a:solidFill>
                  <a:prstClr val="black"/>
                </a:solidFill>
                <a:latin typeface="ＭＳ Ｐゴシック" panose="020B0600070205080204" pitchFamily="50" charset="-128"/>
                <a:ea typeface="ＭＳ Ｐゴシック" panose="020B0600070205080204" pitchFamily="50" charset="-128"/>
              </a:rPr>
              <a:t>必要</a:t>
            </a:r>
            <a:r>
              <a:rPr lang="ja-JP" altLang="en-US" sz="1000" dirty="0">
                <a:solidFill>
                  <a:prstClr val="black"/>
                </a:solidFill>
                <a:latin typeface="ＭＳ Ｐゴシック" panose="020B0600070205080204" pitchFamily="50" charset="-128"/>
                <a:ea typeface="ＭＳ Ｐゴシック" panose="020B0600070205080204" pitchFamily="50" charset="-128"/>
              </a:rPr>
              <a:t>な色を明確にすることができ</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後の画像解析が容易になる</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a:p>
            <a:pPr lvl="0"/>
            <a:r>
              <a:rPr lang="ja-JP" altLang="en-US" sz="1000" dirty="0">
                <a:solidFill>
                  <a:prstClr val="black"/>
                </a:solidFill>
                <a:latin typeface="ＭＳ Ｐゴシック" panose="020B0600070205080204" pitchFamily="50" charset="-128"/>
                <a:ea typeface="ＭＳ Ｐゴシック" panose="020B0600070205080204" pitchFamily="50" charset="-128"/>
              </a:rPr>
              <a:t>「必要な色」とは</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カラーブロックの</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色「</a:t>
            </a:r>
            <a:r>
              <a:rPr lang="ja-JP" altLang="en-US" sz="1000" dirty="0">
                <a:solidFill>
                  <a:prstClr val="black"/>
                </a:solidFill>
                <a:latin typeface="ＭＳ Ｐゴシック" panose="020B0600070205080204" pitchFamily="50" charset="-128"/>
                <a:ea typeface="ＭＳ Ｐゴシック" panose="020B0600070205080204" pitchFamily="50" charset="-128"/>
              </a:rPr>
              <a:t>赤」「青」「黄」「緑」である</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a:t>
            </a:r>
          </a:p>
          <a:p>
            <a:pPr lvl="0"/>
            <a:r>
              <a:rPr lang="ja-JP" altLang="en-US" sz="1000" dirty="0" smtClean="0">
                <a:solidFill>
                  <a:prstClr val="black"/>
                </a:solidFill>
                <a:latin typeface="ＭＳ Ｐゴシック" panose="020B0600070205080204" pitchFamily="50" charset="-128"/>
                <a:ea typeface="ＭＳ Ｐゴシック" panose="020B0600070205080204" pitchFamily="50" charset="-128"/>
              </a:rPr>
              <a:t>図</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4.1-2</a:t>
            </a:r>
            <a:r>
              <a:rPr lang="ja-JP" altLang="en-US" sz="1000" dirty="0">
                <a:solidFill>
                  <a:prstClr val="black"/>
                </a:solidFill>
                <a:latin typeface="ＭＳ Ｐゴシック" panose="020B0600070205080204" pitchFamily="50" charset="-128"/>
                <a:ea typeface="ＭＳ Ｐゴシック" panose="020B0600070205080204" pitchFamily="50" charset="-128"/>
              </a:rPr>
              <a:t>に</a:t>
            </a:r>
            <a:r>
              <a:rPr lang="en-US" altLang="ja-JP" sz="1000" dirty="0">
                <a:solidFill>
                  <a:prstClr val="black"/>
                </a:solidFill>
                <a:latin typeface="ＭＳ Ｐゴシック" panose="020B0600070205080204" pitchFamily="50" charset="-128"/>
                <a:ea typeface="ＭＳ Ｐゴシック" panose="020B0600070205080204" pitchFamily="50" charset="-128"/>
              </a:rPr>
              <a:t>HSV</a:t>
            </a:r>
            <a:r>
              <a:rPr lang="ja-JP" altLang="en-US" sz="1000" dirty="0">
                <a:solidFill>
                  <a:prstClr val="black"/>
                </a:solidFill>
                <a:latin typeface="ＭＳ Ｐゴシック" panose="020B0600070205080204" pitchFamily="50" charset="-128"/>
                <a:ea typeface="ＭＳ Ｐゴシック" panose="020B0600070205080204" pitchFamily="50" charset="-128"/>
              </a:rPr>
              <a:t>空間色分析により</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必要な色のみを抽出した結果を示す</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a:p>
            <a:pPr lvl="0"/>
            <a:r>
              <a:rPr lang="en-US" altLang="ja-JP" sz="1000" dirty="0">
                <a:solidFill>
                  <a:prstClr val="black"/>
                </a:solidFill>
                <a:latin typeface="ＭＳ Ｐゴシック" panose="020B0600070205080204" pitchFamily="50" charset="-128"/>
                <a:ea typeface="ＭＳ Ｐゴシック" panose="020B0600070205080204" pitchFamily="50" charset="-128"/>
              </a:rPr>
              <a:t>※ HSV</a:t>
            </a:r>
            <a:r>
              <a:rPr lang="ja-JP" altLang="en-US" sz="1000" dirty="0">
                <a:solidFill>
                  <a:prstClr val="black"/>
                </a:solidFill>
                <a:latin typeface="ＭＳ Ｐゴシック" panose="020B0600070205080204" pitchFamily="50" charset="-128"/>
                <a:ea typeface="ＭＳ Ｐゴシック" panose="020B0600070205080204" pitchFamily="50" charset="-128"/>
              </a:rPr>
              <a:t>空間色分析にて抽出されるパラメータ</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色相</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彩度</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明度</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の組み合わせにより</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a:t>
            </a:r>
          </a:p>
          <a:p>
            <a:pPr lvl="0"/>
            <a:r>
              <a:rPr lang="ja-JP" altLang="en-US" sz="1000" dirty="0" smtClean="0">
                <a:solidFill>
                  <a:prstClr val="black"/>
                </a:solidFill>
                <a:latin typeface="ＭＳ Ｐゴシック" panose="020B0600070205080204" pitchFamily="50" charset="-128"/>
                <a:ea typeface="ＭＳ Ｐゴシック" panose="020B0600070205080204" pitchFamily="50" charset="-128"/>
              </a:rPr>
              <a:t>カラーブロック</a:t>
            </a:r>
            <a:r>
              <a:rPr lang="ja-JP" altLang="en-US" sz="1000" dirty="0">
                <a:solidFill>
                  <a:prstClr val="black"/>
                </a:solidFill>
                <a:latin typeface="ＭＳ Ｐゴシック" panose="020B0600070205080204" pitchFamily="50" charset="-128"/>
                <a:ea typeface="ＭＳ Ｐゴシック" panose="020B0600070205080204" pitchFamily="50" charset="-128"/>
              </a:rPr>
              <a:t>色を判定する</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例：赤の場合は</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色相：</a:t>
            </a:r>
            <a:r>
              <a:rPr lang="en-US" altLang="ja-JP" sz="1000" dirty="0">
                <a:solidFill>
                  <a:prstClr val="black"/>
                </a:solidFill>
                <a:latin typeface="ＭＳ Ｐゴシック" panose="020B0600070205080204" pitchFamily="50" charset="-128"/>
                <a:ea typeface="ＭＳ Ｐゴシック" panose="020B0600070205080204" pitchFamily="50" charset="-128"/>
              </a:rPr>
              <a:t>15</a:t>
            </a:r>
            <a:r>
              <a:rPr lang="ja-JP" altLang="en-US" sz="1000" dirty="0">
                <a:solidFill>
                  <a:prstClr val="black"/>
                </a:solidFill>
                <a:latin typeface="ＭＳ Ｐゴシック" panose="020B0600070205080204" pitchFamily="50" charset="-128"/>
                <a:ea typeface="ＭＳ Ｐゴシック" panose="020B0600070205080204" pitchFamily="50" charset="-128"/>
              </a:rPr>
              <a:t>より小</a:t>
            </a:r>
            <a:r>
              <a:rPr lang="en-US" altLang="ja-JP" sz="1000" dirty="0">
                <a:solidFill>
                  <a:prstClr val="black"/>
                </a:solidFill>
                <a:latin typeface="ＭＳ Ｐゴシック" panose="020B0600070205080204" pitchFamily="50" charset="-128"/>
                <a:ea typeface="ＭＳ Ｐゴシック" panose="020B0600070205080204" pitchFamily="50" charset="-128"/>
              </a:rPr>
              <a:t> </a:t>
            </a:r>
            <a:r>
              <a:rPr lang="ja-JP" altLang="en-US" sz="1000" dirty="0">
                <a:solidFill>
                  <a:prstClr val="black"/>
                </a:solidFill>
                <a:latin typeface="ＭＳ Ｐゴシック" panose="020B0600070205080204" pitchFamily="50" charset="-128"/>
                <a:ea typeface="ＭＳ Ｐゴシック" panose="020B0600070205080204" pitchFamily="50" charset="-128"/>
              </a:rPr>
              <a:t>または </a:t>
            </a:r>
            <a:r>
              <a:rPr lang="en-US" altLang="ja-JP" sz="1000" dirty="0">
                <a:solidFill>
                  <a:prstClr val="black"/>
                </a:solidFill>
                <a:latin typeface="ＭＳ Ｐゴシック" panose="020B0600070205080204" pitchFamily="50" charset="-128"/>
                <a:ea typeface="ＭＳ Ｐゴシック" panose="020B0600070205080204" pitchFamily="50" charset="-128"/>
              </a:rPr>
              <a:t>168</a:t>
            </a:r>
            <a:r>
              <a:rPr lang="ja-JP" altLang="en-US" sz="1000" dirty="0">
                <a:solidFill>
                  <a:prstClr val="black"/>
                </a:solidFill>
                <a:latin typeface="ＭＳ Ｐゴシック" panose="020B0600070205080204" pitchFamily="50" charset="-128"/>
                <a:ea typeface="ＭＳ Ｐゴシック" panose="020B0600070205080204" pitchFamily="50" charset="-128"/>
              </a:rPr>
              <a:t>より大</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p:txBody>
      </p:sp>
      <p:sp>
        <p:nvSpPr>
          <p:cNvPr id="60" name="正方形/長方形 59"/>
          <p:cNvSpPr/>
          <p:nvPr/>
        </p:nvSpPr>
        <p:spPr>
          <a:xfrm>
            <a:off x="1932989" y="5627131"/>
            <a:ext cx="4849517" cy="1738938"/>
          </a:xfrm>
          <a:prstGeom prst="rect">
            <a:avLst/>
          </a:prstGeom>
        </p:spPr>
        <p:txBody>
          <a:bodyPr wrap="square">
            <a:spAutoFit/>
          </a:bodyPr>
          <a:lstStyle/>
          <a:p>
            <a:pPr lvl="0"/>
            <a:endParaRPr lang="en-US" altLang="ja-JP" sz="700" dirty="0">
              <a:solidFill>
                <a:prstClr val="black"/>
              </a:solidFill>
            </a:endParaRPr>
          </a:p>
          <a:p>
            <a:pPr lvl="0"/>
            <a:r>
              <a:rPr lang="en-US" altLang="ja-JP" sz="1000" b="1" dirty="0">
                <a:solidFill>
                  <a:prstClr val="black"/>
                </a:solidFill>
                <a:latin typeface="ＭＳ Ｐゴシック" panose="020B0600070205080204" pitchFamily="50" charset="-128"/>
                <a:ea typeface="ＭＳ Ｐゴシック" panose="020B0600070205080204" pitchFamily="50" charset="-128"/>
              </a:rPr>
              <a:t>【</a:t>
            </a:r>
            <a:r>
              <a:rPr lang="ja-JP" altLang="en-US" sz="1000" b="1" dirty="0">
                <a:solidFill>
                  <a:prstClr val="black"/>
                </a:solidFill>
                <a:latin typeface="ＭＳ Ｐゴシック" panose="020B0600070205080204" pitchFamily="50" charset="-128"/>
                <a:ea typeface="ＭＳ Ｐゴシック" panose="020B0600070205080204" pitchFamily="50" charset="-128"/>
              </a:rPr>
              <a:t>課題②</a:t>
            </a:r>
            <a:r>
              <a:rPr lang="en-US" altLang="ja-JP" sz="1000" b="1" dirty="0">
                <a:solidFill>
                  <a:prstClr val="black"/>
                </a:solidFill>
                <a:latin typeface="ＭＳ Ｐゴシック" panose="020B0600070205080204" pitchFamily="50" charset="-128"/>
                <a:ea typeface="ＭＳ Ｐゴシック" panose="020B0600070205080204" pitchFamily="50" charset="-128"/>
              </a:rPr>
              <a:t>】</a:t>
            </a:r>
            <a:r>
              <a:rPr lang="ja-JP" altLang="en-US" sz="1000" b="1" dirty="0">
                <a:solidFill>
                  <a:prstClr val="black"/>
                </a:solidFill>
                <a:latin typeface="ＭＳ Ｐゴシック" panose="020B0600070205080204" pitchFamily="50" charset="-128"/>
                <a:ea typeface="ＭＳ Ｐゴシック" panose="020B0600070205080204" pitchFamily="50" charset="-128"/>
              </a:rPr>
              <a:t>ブロック並べゲームエリア外の情報を除去</a:t>
            </a:r>
            <a:endParaRPr lang="en-US" altLang="ja-JP" sz="1000" b="1" dirty="0">
              <a:solidFill>
                <a:prstClr val="black"/>
              </a:solidFill>
              <a:latin typeface="ＭＳ Ｐゴシック" panose="020B0600070205080204" pitchFamily="50" charset="-128"/>
              <a:ea typeface="ＭＳ Ｐゴシック" panose="020B0600070205080204" pitchFamily="50" charset="-128"/>
            </a:endParaRPr>
          </a:p>
          <a:p>
            <a:pPr lvl="0"/>
            <a:r>
              <a:rPr lang="ja-JP" altLang="en-US" sz="1000" dirty="0">
                <a:solidFill>
                  <a:prstClr val="black"/>
                </a:solidFill>
                <a:latin typeface="ＭＳ Ｐゴシック" panose="020B0600070205080204" pitchFamily="50" charset="-128"/>
                <a:ea typeface="ＭＳ Ｐゴシック" panose="020B0600070205080204" pitchFamily="50" charset="-128"/>
              </a:rPr>
              <a:t>カメラより取得した画像には</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ブロック並べエリア以外の画像も含まれており</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そこにブロックと同じ色が存在する場合がある</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大会当日はオブジェなどがエリア周辺に設置されることが予想され</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画像解析に影響する可能性がある</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a:p>
            <a:pPr lvl="0"/>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課題②の対策</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a:p>
            <a:pPr lvl="0"/>
            <a:r>
              <a:rPr lang="ja-JP" altLang="en-US" sz="1000" dirty="0">
                <a:solidFill>
                  <a:prstClr val="black"/>
                </a:solidFill>
                <a:latin typeface="ＭＳ Ｐゴシック" panose="020B0600070205080204" pitchFamily="50" charset="-128"/>
                <a:ea typeface="ＭＳ Ｐゴシック" panose="020B0600070205080204" pitchFamily="50" charset="-128"/>
              </a:rPr>
              <a:t>画像</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図</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4.1-2</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を</a:t>
            </a:r>
            <a:r>
              <a:rPr lang="en-US" altLang="ja-JP" sz="1000" dirty="0">
                <a:solidFill>
                  <a:prstClr val="black"/>
                </a:solidFill>
                <a:latin typeface="ＭＳ Ｐゴシック" panose="020B0600070205080204" pitchFamily="50" charset="-128"/>
                <a:ea typeface="ＭＳ Ｐゴシック" panose="020B0600070205080204" pitchFamily="50" charset="-128"/>
              </a:rPr>
              <a:t>1280×720</a:t>
            </a:r>
            <a:r>
              <a:rPr lang="ja-JP" altLang="en-US" sz="1000" dirty="0">
                <a:solidFill>
                  <a:prstClr val="black"/>
                </a:solidFill>
                <a:latin typeface="ＭＳ Ｐゴシック" panose="020B0600070205080204" pitchFamily="50" charset="-128"/>
                <a:ea typeface="ＭＳ Ｐゴシック" panose="020B0600070205080204" pitchFamily="50" charset="-128"/>
              </a:rPr>
              <a:t>分割した上</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で</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X,Y</a:t>
            </a:r>
            <a:r>
              <a:rPr lang="ja-JP" altLang="en-US" sz="1000" dirty="0">
                <a:solidFill>
                  <a:prstClr val="black"/>
                </a:solidFill>
                <a:latin typeface="ＭＳ Ｐゴシック" panose="020B0600070205080204" pitchFamily="50" charset="-128"/>
                <a:ea typeface="ＭＳ Ｐゴシック" panose="020B0600070205080204" pitchFamily="50" charset="-128"/>
              </a:rPr>
              <a:t>軸</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座標に</a:t>
            </a:r>
            <a:r>
              <a:rPr lang="ja-JP" altLang="en-US" sz="1000" dirty="0">
                <a:solidFill>
                  <a:prstClr val="black"/>
                </a:solidFill>
                <a:latin typeface="ＭＳ Ｐゴシック" panose="020B0600070205080204" pitchFamily="50" charset="-128"/>
                <a:ea typeface="ＭＳ Ｐゴシック" panose="020B0600070205080204" pitchFamily="50" charset="-128"/>
              </a:rPr>
              <a:t>て</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管理</a:t>
            </a:r>
            <a:r>
              <a:rPr lang="ja-JP" altLang="en-US" sz="1000" dirty="0">
                <a:solidFill>
                  <a:prstClr val="black"/>
                </a:solidFill>
                <a:latin typeface="ＭＳ Ｐゴシック" panose="020B0600070205080204" pitchFamily="50" charset="-128"/>
                <a:ea typeface="ＭＳ Ｐゴシック" panose="020B0600070205080204" pitchFamily="50" charset="-128"/>
              </a:rPr>
              <a:t>し</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各ブロック置き場の座標のみを</a:t>
            </a:r>
            <a:r>
              <a:rPr lang="en-US" altLang="ja-JP" sz="1000" dirty="0">
                <a:solidFill>
                  <a:prstClr val="black"/>
                </a:solidFill>
                <a:latin typeface="ＭＳ Ｐゴシック" panose="020B0600070205080204" pitchFamily="50" charset="-128"/>
                <a:ea typeface="ＭＳ Ｐゴシック" panose="020B0600070205080204" pitchFamily="50" charset="-128"/>
              </a:rPr>
              <a:t>HSV</a:t>
            </a:r>
            <a:r>
              <a:rPr lang="ja-JP" altLang="en-US" sz="1000" dirty="0">
                <a:solidFill>
                  <a:prstClr val="black"/>
                </a:solidFill>
                <a:latin typeface="ＭＳ Ｐゴシック" panose="020B0600070205080204" pitchFamily="50" charset="-128"/>
                <a:ea typeface="ＭＳ Ｐゴシック" panose="020B0600070205080204" pitchFamily="50" charset="-128"/>
              </a:rPr>
              <a:t>空間色分析の対象とする</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a:p>
            <a:pPr lvl="0"/>
            <a:r>
              <a:rPr lang="ja-JP" altLang="en-US" sz="1000" dirty="0">
                <a:solidFill>
                  <a:prstClr val="black"/>
                </a:solidFill>
                <a:latin typeface="ＭＳ Ｐゴシック" panose="020B0600070205080204" pitchFamily="50" charset="-128"/>
                <a:ea typeface="ＭＳ Ｐゴシック" panose="020B0600070205080204" pitchFamily="50" charset="-128"/>
              </a:rPr>
              <a:t>画像</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4.1-3</a:t>
            </a:r>
            <a:r>
              <a:rPr lang="ja-JP" altLang="en-US" sz="1000" dirty="0">
                <a:solidFill>
                  <a:prstClr val="black"/>
                </a:solidFill>
                <a:latin typeface="ＭＳ Ｐゴシック" panose="020B0600070205080204" pitchFamily="50" charset="-128"/>
                <a:ea typeface="ＭＳ Ｐゴシック" panose="020B0600070205080204" pitchFamily="50" charset="-128"/>
              </a:rPr>
              <a:t>に対象とした部分</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を青色で囲った</a:t>
            </a:r>
            <a:r>
              <a:rPr lang="ja-JP" altLang="en-US" sz="1000" dirty="0">
                <a:solidFill>
                  <a:prstClr val="black"/>
                </a:solidFill>
                <a:latin typeface="ＭＳ Ｐゴシック" panose="020B0600070205080204" pitchFamily="50" charset="-128"/>
                <a:ea typeface="ＭＳ Ｐゴシック" panose="020B0600070205080204" pitchFamily="50" charset="-128"/>
              </a:rPr>
              <a:t>図を示す</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囲っているのは大まか</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な位置である</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例：図</a:t>
            </a:r>
            <a:r>
              <a:rPr lang="en-US" altLang="ja-JP" sz="1000" dirty="0">
                <a:solidFill>
                  <a:prstClr val="black"/>
                </a:solidFill>
                <a:latin typeface="ＭＳ Ｐゴシック" panose="020B0600070205080204" pitchFamily="50" charset="-128"/>
                <a:ea typeface="ＭＳ Ｐゴシック" panose="020B0600070205080204" pitchFamily="50" charset="-128"/>
              </a:rPr>
              <a:t>4-1.3</a:t>
            </a:r>
            <a:r>
              <a:rPr lang="ja-JP" altLang="en-US" sz="1000" dirty="0">
                <a:solidFill>
                  <a:prstClr val="black"/>
                </a:solidFill>
                <a:latin typeface="ＭＳ Ｐゴシック" panose="020B0600070205080204" pitchFamily="50" charset="-128"/>
                <a:ea typeface="ＭＳ Ｐゴシック" panose="020B0600070205080204" pitchFamily="50" charset="-128"/>
              </a:rPr>
              <a:t>に示すブロック</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置き場</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10</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の</a:t>
            </a:r>
            <a:r>
              <a:rPr lang="ja-JP" altLang="en-US" sz="1000" dirty="0">
                <a:solidFill>
                  <a:prstClr val="black"/>
                </a:solidFill>
                <a:latin typeface="ＭＳ Ｐゴシック" panose="020B0600070205080204" pitchFamily="50" charset="-128"/>
                <a:ea typeface="ＭＳ Ｐゴシック" panose="020B0600070205080204" pitchFamily="50" charset="-128"/>
              </a:rPr>
              <a:t>座標は</a:t>
            </a:r>
            <a:r>
              <a:rPr lang="en-US" altLang="ja-JP" sz="1000" dirty="0">
                <a:solidFill>
                  <a:prstClr val="black"/>
                </a:solidFill>
                <a:latin typeface="ＭＳ Ｐゴシック" panose="020B0600070205080204" pitchFamily="50" charset="-128"/>
                <a:ea typeface="ＭＳ Ｐゴシック" panose="020B0600070205080204" pitchFamily="50" charset="-128"/>
              </a:rPr>
              <a:t>,X</a:t>
            </a:r>
            <a:r>
              <a:rPr lang="ja-JP" altLang="en-US" sz="1000" dirty="0">
                <a:solidFill>
                  <a:prstClr val="black"/>
                </a:solidFill>
                <a:latin typeface="ＭＳ Ｐゴシック" panose="020B0600070205080204" pitchFamily="50" charset="-128"/>
                <a:ea typeface="ＭＳ Ｐゴシック" panose="020B0600070205080204" pitchFamily="50" charset="-128"/>
              </a:rPr>
              <a:t>軸</a:t>
            </a:r>
            <a:r>
              <a:rPr lang="en-US" altLang="ja-JP" sz="1000" dirty="0">
                <a:solidFill>
                  <a:prstClr val="black"/>
                </a:solidFill>
                <a:latin typeface="ＭＳ Ｐゴシック" panose="020B0600070205080204" pitchFamily="50" charset="-128"/>
                <a:ea typeface="ＭＳ Ｐゴシック" panose="020B0600070205080204" pitchFamily="50" charset="-128"/>
              </a:rPr>
              <a:t>(445</a:t>
            </a:r>
            <a:r>
              <a:rPr lang="ja-JP" altLang="en-US" sz="1000" dirty="0">
                <a:solidFill>
                  <a:prstClr val="black"/>
                </a:solidFill>
                <a:latin typeface="ＭＳ Ｐゴシック" panose="020B0600070205080204" pitchFamily="50" charset="-128"/>
                <a:ea typeface="ＭＳ Ｐゴシック" panose="020B0600070205080204" pitchFamily="50" charset="-128"/>
              </a:rPr>
              <a:t>より大</a:t>
            </a:r>
            <a:r>
              <a:rPr lang="en-US" altLang="ja-JP" sz="1000" dirty="0">
                <a:solidFill>
                  <a:prstClr val="black"/>
                </a:solidFill>
                <a:latin typeface="ＭＳ Ｐゴシック" panose="020B0600070205080204" pitchFamily="50" charset="-128"/>
                <a:ea typeface="ＭＳ Ｐゴシック" panose="020B0600070205080204" pitchFamily="50" charset="-128"/>
              </a:rPr>
              <a:t> </a:t>
            </a:r>
            <a:r>
              <a:rPr lang="ja-JP" altLang="en-US" sz="1000" dirty="0">
                <a:solidFill>
                  <a:prstClr val="black"/>
                </a:solidFill>
                <a:latin typeface="ＭＳ Ｐゴシック" panose="020B0600070205080204" pitchFamily="50" charset="-128"/>
                <a:ea typeface="ＭＳ Ｐゴシック" panose="020B0600070205080204" pitchFamily="50" charset="-128"/>
              </a:rPr>
              <a:t>かつ</a:t>
            </a:r>
            <a:r>
              <a:rPr lang="en-US" altLang="ja-JP" sz="1000" dirty="0">
                <a:solidFill>
                  <a:prstClr val="black"/>
                </a:solidFill>
                <a:latin typeface="ＭＳ Ｐゴシック" panose="020B0600070205080204" pitchFamily="50" charset="-128"/>
                <a:ea typeface="ＭＳ Ｐゴシック" panose="020B0600070205080204" pitchFamily="50" charset="-128"/>
              </a:rPr>
              <a:t> 470</a:t>
            </a:r>
            <a:r>
              <a:rPr lang="ja-JP" altLang="en-US" sz="1000" dirty="0">
                <a:solidFill>
                  <a:prstClr val="black"/>
                </a:solidFill>
                <a:latin typeface="ＭＳ Ｐゴシック" panose="020B0600070205080204" pitchFamily="50" charset="-128"/>
                <a:ea typeface="ＭＳ Ｐゴシック" panose="020B0600070205080204" pitchFamily="50" charset="-128"/>
              </a:rPr>
              <a:t>より小</a:t>
            </a:r>
            <a:r>
              <a:rPr lang="en-US" altLang="ja-JP" sz="1000" dirty="0">
                <a:solidFill>
                  <a:prstClr val="black"/>
                </a:solidFill>
                <a:latin typeface="ＭＳ Ｐゴシック" panose="020B0600070205080204" pitchFamily="50" charset="-128"/>
                <a:ea typeface="ＭＳ Ｐゴシック" panose="020B0600070205080204" pitchFamily="50" charset="-128"/>
              </a:rPr>
              <a:t>),Y</a:t>
            </a:r>
            <a:r>
              <a:rPr lang="ja-JP" altLang="en-US" sz="1000" dirty="0">
                <a:solidFill>
                  <a:prstClr val="black"/>
                </a:solidFill>
                <a:latin typeface="ＭＳ Ｐゴシック" panose="020B0600070205080204" pitchFamily="50" charset="-128"/>
                <a:ea typeface="ＭＳ Ｐゴシック" panose="020B0600070205080204" pitchFamily="50" charset="-128"/>
              </a:rPr>
              <a:t>軸</a:t>
            </a:r>
            <a:r>
              <a:rPr lang="en-US" altLang="ja-JP" sz="1000" dirty="0">
                <a:solidFill>
                  <a:prstClr val="black"/>
                </a:solidFill>
                <a:latin typeface="ＭＳ Ｐゴシック" panose="020B0600070205080204" pitchFamily="50" charset="-128"/>
                <a:ea typeface="ＭＳ Ｐゴシック" panose="020B0600070205080204" pitchFamily="50" charset="-128"/>
              </a:rPr>
              <a:t>(240</a:t>
            </a:r>
            <a:r>
              <a:rPr lang="ja-JP" altLang="en-US" sz="1000" dirty="0">
                <a:solidFill>
                  <a:prstClr val="black"/>
                </a:solidFill>
                <a:latin typeface="ＭＳ Ｐゴシック" panose="020B0600070205080204" pitchFamily="50" charset="-128"/>
                <a:ea typeface="ＭＳ Ｐゴシック" panose="020B0600070205080204" pitchFamily="50" charset="-128"/>
              </a:rPr>
              <a:t>より大</a:t>
            </a:r>
            <a:r>
              <a:rPr lang="en-US" altLang="ja-JP" sz="1000" dirty="0">
                <a:solidFill>
                  <a:prstClr val="black"/>
                </a:solidFill>
                <a:latin typeface="ＭＳ Ｐゴシック" panose="020B0600070205080204" pitchFamily="50" charset="-128"/>
                <a:ea typeface="ＭＳ Ｐゴシック" panose="020B0600070205080204" pitchFamily="50" charset="-128"/>
              </a:rPr>
              <a:t> </a:t>
            </a:r>
            <a:r>
              <a:rPr lang="ja-JP" altLang="en-US" sz="1000" dirty="0">
                <a:solidFill>
                  <a:prstClr val="black"/>
                </a:solidFill>
                <a:latin typeface="ＭＳ Ｐゴシック" panose="020B0600070205080204" pitchFamily="50" charset="-128"/>
                <a:ea typeface="ＭＳ Ｐゴシック" panose="020B0600070205080204" pitchFamily="50" charset="-128"/>
              </a:rPr>
              <a:t>かつ </a:t>
            </a:r>
            <a:r>
              <a:rPr lang="en-US" altLang="ja-JP" sz="1000" dirty="0">
                <a:solidFill>
                  <a:prstClr val="black"/>
                </a:solidFill>
                <a:latin typeface="ＭＳ Ｐゴシック" panose="020B0600070205080204" pitchFamily="50" charset="-128"/>
                <a:ea typeface="ＭＳ Ｐゴシック" panose="020B0600070205080204" pitchFamily="50" charset="-128"/>
              </a:rPr>
              <a:t>315</a:t>
            </a:r>
            <a:r>
              <a:rPr lang="ja-JP" altLang="en-US" sz="1000" dirty="0">
                <a:solidFill>
                  <a:prstClr val="black"/>
                </a:solidFill>
                <a:latin typeface="ＭＳ Ｐゴシック" panose="020B0600070205080204" pitchFamily="50" charset="-128"/>
                <a:ea typeface="ＭＳ Ｐゴシック" panose="020B0600070205080204" pitchFamily="50" charset="-128"/>
              </a:rPr>
              <a:t>より小</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である</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p:txBody>
      </p:sp>
      <p:sp>
        <p:nvSpPr>
          <p:cNvPr id="68" name="正方形/長方形 67"/>
          <p:cNvSpPr/>
          <p:nvPr/>
        </p:nvSpPr>
        <p:spPr>
          <a:xfrm>
            <a:off x="9223" y="7125996"/>
            <a:ext cx="4845427" cy="1169551"/>
          </a:xfrm>
          <a:prstGeom prst="rect">
            <a:avLst/>
          </a:prstGeom>
        </p:spPr>
        <p:txBody>
          <a:bodyPr wrap="square">
            <a:spAutoFit/>
          </a:bodyPr>
          <a:lstStyle/>
          <a:p>
            <a:pPr lvl="0"/>
            <a:r>
              <a:rPr lang="en-US" altLang="ja-JP" sz="1000" b="1" dirty="0">
                <a:solidFill>
                  <a:prstClr val="black"/>
                </a:solidFill>
                <a:latin typeface="ＭＳ Ｐゴシック" panose="020B0600070205080204" pitchFamily="50" charset="-128"/>
                <a:ea typeface="ＭＳ Ｐゴシック" panose="020B0600070205080204" pitchFamily="50" charset="-128"/>
              </a:rPr>
              <a:t>【</a:t>
            </a:r>
            <a:r>
              <a:rPr lang="ja-JP" altLang="en-US" sz="1000" b="1" dirty="0">
                <a:solidFill>
                  <a:prstClr val="black"/>
                </a:solidFill>
                <a:latin typeface="ＭＳ Ｐゴシック" panose="020B0600070205080204" pitchFamily="50" charset="-128"/>
                <a:ea typeface="ＭＳ Ｐゴシック" panose="020B0600070205080204" pitchFamily="50" charset="-128"/>
              </a:rPr>
              <a:t>課題③</a:t>
            </a:r>
            <a:r>
              <a:rPr lang="en-US" altLang="ja-JP" sz="1000" b="1" dirty="0">
                <a:solidFill>
                  <a:prstClr val="black"/>
                </a:solidFill>
                <a:latin typeface="ＭＳ Ｐゴシック" panose="020B0600070205080204" pitchFamily="50" charset="-128"/>
                <a:ea typeface="ＭＳ Ｐゴシック" panose="020B0600070205080204" pitchFamily="50" charset="-128"/>
              </a:rPr>
              <a:t>】</a:t>
            </a:r>
            <a:r>
              <a:rPr lang="ja-JP" altLang="en-US" sz="1000" b="1" dirty="0">
                <a:solidFill>
                  <a:prstClr val="black"/>
                </a:solidFill>
                <a:latin typeface="ＭＳ Ｐゴシック" panose="020B0600070205080204" pitchFamily="50" charset="-128"/>
                <a:ea typeface="ＭＳ Ｐゴシック" panose="020B0600070205080204" pitchFamily="50" charset="-128"/>
              </a:rPr>
              <a:t>処理負荷の軽減</a:t>
            </a:r>
            <a:endParaRPr lang="en-US" altLang="ja-JP" sz="1000" b="1" dirty="0">
              <a:solidFill>
                <a:prstClr val="black"/>
              </a:solidFill>
              <a:latin typeface="ＭＳ Ｐゴシック" panose="020B0600070205080204" pitchFamily="50" charset="-128"/>
              <a:ea typeface="ＭＳ Ｐゴシック" panose="020B0600070205080204" pitchFamily="50" charset="-128"/>
            </a:endParaRPr>
          </a:p>
          <a:p>
            <a:pPr lvl="0"/>
            <a:r>
              <a:rPr lang="ja-JP" altLang="en-US" sz="1000" dirty="0">
                <a:solidFill>
                  <a:prstClr val="black"/>
                </a:solidFill>
                <a:latin typeface="ＭＳ Ｐゴシック" panose="020B0600070205080204" pitchFamily="50" charset="-128"/>
                <a:ea typeface="ＭＳ Ｐゴシック" panose="020B0600070205080204" pitchFamily="50" charset="-128"/>
              </a:rPr>
              <a:t>すべてのカラーブロック置き場を判定すると処理に負荷がかかる</a:t>
            </a:r>
            <a:endParaRPr lang="en-US" altLang="ja-JP" sz="1000" dirty="0">
              <a:solidFill>
                <a:prstClr val="black"/>
              </a:solidFill>
              <a:latin typeface="ＭＳ Ｐゴシック" panose="020B0600070205080204" pitchFamily="50" charset="-128"/>
              <a:ea typeface="ＭＳ Ｐゴシック" panose="020B0600070205080204" pitchFamily="50" charset="-128"/>
            </a:endParaRPr>
          </a:p>
          <a:p>
            <a:pPr lvl="0"/>
            <a:r>
              <a:rPr lang="en-US" altLang="ja-JP" sz="1000" dirty="0">
                <a:solidFill>
                  <a:prstClr val="black"/>
                </a:solidFill>
                <a:latin typeface="ＭＳ Ｐゴシック" panose="020B0600070205080204" pitchFamily="50" charset="-128"/>
                <a:ea typeface="ＭＳ Ｐゴシック" panose="020B0600070205080204" pitchFamily="50" charset="-128"/>
              </a:rPr>
              <a:t>【</a:t>
            </a:r>
            <a:r>
              <a:rPr lang="ja-JP" altLang="en-US" sz="1000" dirty="0">
                <a:solidFill>
                  <a:prstClr val="black"/>
                </a:solidFill>
                <a:latin typeface="ＭＳ Ｐゴシック" panose="020B0600070205080204" pitchFamily="50" charset="-128"/>
                <a:ea typeface="ＭＳ Ｐゴシック" panose="020B0600070205080204" pitchFamily="50" charset="-128"/>
              </a:rPr>
              <a:t>課題③対策</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a:p>
            <a:pPr lvl="0"/>
            <a:r>
              <a:rPr lang="ja-JP" altLang="en-US" sz="1000" dirty="0">
                <a:solidFill>
                  <a:prstClr val="black"/>
                </a:solidFill>
                <a:latin typeface="ＭＳ Ｐゴシック" panose="020B0600070205080204" pitchFamily="50" charset="-128"/>
                <a:ea typeface="ＭＳ Ｐゴシック" panose="020B0600070205080204" pitchFamily="50" charset="-128"/>
              </a:rPr>
              <a:t>初期位置コードより分かっているカラーブロック置き場に対応した部分のみを画像解析する</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図</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4.1-4</a:t>
            </a:r>
            <a:r>
              <a:rPr lang="ja-JP" altLang="en-US" sz="1000" dirty="0">
                <a:solidFill>
                  <a:prstClr val="black"/>
                </a:solidFill>
                <a:latin typeface="ＭＳ Ｐゴシック" panose="020B0600070205080204" pitchFamily="50" charset="-128"/>
                <a:ea typeface="ＭＳ Ｐゴシック" panose="020B0600070205080204" pitchFamily="50" charset="-128"/>
              </a:rPr>
              <a:t>は</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例として</a:t>
            </a:r>
            <a:r>
              <a:rPr lang="en-US" altLang="ja-JP" sz="1000" dirty="0" smtClean="0">
                <a:solidFill>
                  <a:prstClr val="black"/>
                </a:solidFill>
                <a:latin typeface="ＭＳ Ｐゴシック" panose="020B0600070205080204" pitchFamily="50" charset="-128"/>
                <a:ea typeface="ＭＳ Ｐゴシック" panose="020B0600070205080204" pitchFamily="50" charset="-128"/>
              </a:rPr>
              <a:t>,</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初期</a:t>
            </a:r>
            <a:r>
              <a:rPr lang="ja-JP" altLang="en-US" sz="1000" dirty="0">
                <a:solidFill>
                  <a:prstClr val="black"/>
                </a:solidFill>
                <a:latin typeface="ＭＳ Ｐゴシック" panose="020B0600070205080204" pitchFamily="50" charset="-128"/>
                <a:ea typeface="ＭＳ Ｐゴシック" panose="020B0600070205080204" pitchFamily="50" charset="-128"/>
              </a:rPr>
              <a:t>位置コードよりカラーブロック置き場「</a:t>
            </a:r>
            <a:r>
              <a:rPr lang="en-US" altLang="ja-JP" sz="1000" dirty="0">
                <a:solidFill>
                  <a:prstClr val="black"/>
                </a:solidFill>
                <a:latin typeface="ＭＳ Ｐゴシック" panose="020B0600070205080204" pitchFamily="50" charset="-128"/>
                <a:ea typeface="ＭＳ Ｐゴシック" panose="020B0600070205080204" pitchFamily="50" charset="-128"/>
              </a:rPr>
              <a:t>1,6,9,11</a:t>
            </a:r>
            <a:r>
              <a:rPr lang="ja-JP" altLang="en-US" sz="1000" dirty="0">
                <a:solidFill>
                  <a:prstClr val="black"/>
                </a:solidFill>
                <a:latin typeface="ＭＳ Ｐゴシック" panose="020B0600070205080204" pitchFamily="50" charset="-128"/>
                <a:ea typeface="ＭＳ Ｐゴシック" panose="020B0600070205080204" pitchFamily="50" charset="-128"/>
              </a:rPr>
              <a:t>」の部分にカラーブロックが置かれて</a:t>
            </a:r>
            <a:r>
              <a:rPr lang="ja-JP" altLang="en-US" sz="1000" dirty="0" smtClean="0">
                <a:solidFill>
                  <a:prstClr val="black"/>
                </a:solidFill>
                <a:latin typeface="ＭＳ Ｐゴシック" panose="020B0600070205080204" pitchFamily="50" charset="-128"/>
                <a:ea typeface="ＭＳ Ｐゴシック" panose="020B0600070205080204" pitchFamily="50" charset="-128"/>
              </a:rPr>
              <a:t>いることが分かっている場合</a:t>
            </a:r>
            <a:r>
              <a:rPr lang="ja-JP" altLang="en-US" sz="1000" dirty="0">
                <a:solidFill>
                  <a:prstClr val="black"/>
                </a:solidFill>
                <a:latin typeface="ＭＳ Ｐゴシック" panose="020B0600070205080204" pitchFamily="50" charset="-128"/>
                <a:ea typeface="ＭＳ Ｐゴシック" panose="020B0600070205080204" pitchFamily="50" charset="-128"/>
              </a:rPr>
              <a:t>に画像解析する部分をオレンジ色で囲んだ図である</a:t>
            </a:r>
            <a:r>
              <a:rPr lang="en-US" altLang="ja-JP" sz="1000" dirty="0">
                <a:solidFill>
                  <a:prstClr val="black"/>
                </a:solidFill>
                <a:latin typeface="ＭＳ Ｐゴシック" panose="020B0600070205080204" pitchFamily="50" charset="-128"/>
                <a:ea typeface="ＭＳ Ｐゴシック" panose="020B0600070205080204" pitchFamily="50" charset="-128"/>
              </a:rPr>
              <a:t>.</a:t>
            </a:r>
          </a:p>
        </p:txBody>
      </p:sp>
      <p:grpSp>
        <p:nvGrpSpPr>
          <p:cNvPr id="189" name="グループ化 188"/>
          <p:cNvGrpSpPr/>
          <p:nvPr/>
        </p:nvGrpSpPr>
        <p:grpSpPr>
          <a:xfrm>
            <a:off x="4853094" y="7261755"/>
            <a:ext cx="1989835" cy="1355572"/>
            <a:chOff x="4835273" y="7182644"/>
            <a:chExt cx="1989835" cy="1355572"/>
          </a:xfrm>
        </p:grpSpPr>
        <p:pic>
          <p:nvPicPr>
            <p:cNvPr id="118" name="図 1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35273" y="7182644"/>
              <a:ext cx="1900827" cy="1112751"/>
            </a:xfrm>
            <a:prstGeom prst="rect">
              <a:avLst/>
            </a:prstGeom>
            <a:ln w="19050">
              <a:solidFill>
                <a:schemeClr val="tx1"/>
              </a:solidFill>
            </a:ln>
          </p:spPr>
        </p:pic>
        <p:sp>
          <p:nvSpPr>
            <p:cNvPr id="139" name="テキスト ボックス 138"/>
            <p:cNvSpPr txBox="1"/>
            <p:nvPr/>
          </p:nvSpPr>
          <p:spPr>
            <a:xfrm>
              <a:off x="4874772" y="8316617"/>
              <a:ext cx="1950336" cy="221599"/>
            </a:xfrm>
            <a:prstGeom prst="rect">
              <a:avLst/>
            </a:prstGeom>
            <a:solidFill>
              <a:schemeClr val="bg1"/>
            </a:solidFill>
          </p:spPr>
          <p:txBody>
            <a:bodyPr wrap="square" rtlCol="0">
              <a:spAutoFit/>
            </a:bodyPr>
            <a:lstStyle/>
            <a:p>
              <a:r>
                <a:rPr lang="ja-JP" altLang="en-US" sz="800" dirty="0" smtClean="0"/>
                <a:t>図</a:t>
              </a:r>
              <a:r>
                <a:rPr lang="en-US" altLang="ja-JP" sz="800" dirty="0" smtClean="0"/>
                <a:t>4.1-3</a:t>
              </a:r>
              <a:r>
                <a:rPr lang="ja-JP" altLang="en-US" sz="800" dirty="0"/>
                <a:t>　 必要な色のみを抽出した画像</a:t>
              </a:r>
            </a:p>
          </p:txBody>
        </p:sp>
        <p:sp>
          <p:nvSpPr>
            <p:cNvPr id="140" name="テキスト ボックス 139"/>
            <p:cNvSpPr txBox="1"/>
            <p:nvPr/>
          </p:nvSpPr>
          <p:spPr>
            <a:xfrm>
              <a:off x="5380043" y="8040627"/>
              <a:ext cx="1404991" cy="221599"/>
            </a:xfrm>
            <a:prstGeom prst="rect">
              <a:avLst/>
            </a:prstGeom>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840" b="1" dirty="0" smtClean="0">
                  <a:solidFill>
                    <a:srgbClr val="0000FF"/>
                  </a:solidFill>
                </a:rPr>
                <a:t>ブロック置き場</a:t>
              </a:r>
              <a:r>
                <a:rPr lang="en-US" altLang="ja-JP" sz="840" b="1" dirty="0" smtClean="0">
                  <a:solidFill>
                    <a:srgbClr val="0000FF"/>
                  </a:solidFill>
                </a:rPr>
                <a:t>10</a:t>
              </a:r>
              <a:r>
                <a:rPr lang="ja-JP" altLang="en-US" sz="840" b="1" dirty="0" smtClean="0">
                  <a:solidFill>
                    <a:srgbClr val="0000FF"/>
                  </a:solidFill>
                </a:rPr>
                <a:t>の</a:t>
              </a:r>
              <a:r>
                <a:rPr lang="ja-JP" altLang="en-US" sz="840" b="1" dirty="0">
                  <a:solidFill>
                    <a:srgbClr val="0000FF"/>
                  </a:solidFill>
                </a:rPr>
                <a:t>座標</a:t>
              </a:r>
            </a:p>
          </p:txBody>
        </p:sp>
        <p:cxnSp>
          <p:nvCxnSpPr>
            <p:cNvPr id="25" name="直線矢印コネクタ 24"/>
            <p:cNvCxnSpPr>
              <a:stCxn id="140" idx="1"/>
            </p:cNvCxnSpPr>
            <p:nvPr/>
          </p:nvCxnSpPr>
          <p:spPr>
            <a:xfrm flipV="1">
              <a:off x="5380043" y="7718945"/>
              <a:ext cx="97923" cy="43248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2" name="正方形/長方形 171"/>
            <p:cNvSpPr/>
            <p:nvPr/>
          </p:nvSpPr>
          <p:spPr>
            <a:xfrm>
              <a:off x="5024546" y="8071833"/>
              <a:ext cx="240566" cy="159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正方形/長方形 172"/>
            <p:cNvSpPr/>
            <p:nvPr/>
          </p:nvSpPr>
          <p:spPr>
            <a:xfrm>
              <a:off x="4942998" y="7765268"/>
              <a:ext cx="165739" cy="112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p:cNvSpPr/>
            <p:nvPr/>
          </p:nvSpPr>
          <p:spPr>
            <a:xfrm>
              <a:off x="4925688" y="7627931"/>
              <a:ext cx="136018" cy="82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正方形/長方形 174"/>
            <p:cNvSpPr/>
            <p:nvPr/>
          </p:nvSpPr>
          <p:spPr>
            <a:xfrm>
              <a:off x="4933491" y="7522846"/>
              <a:ext cx="105275" cy="56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p:cNvSpPr/>
            <p:nvPr/>
          </p:nvSpPr>
          <p:spPr>
            <a:xfrm>
              <a:off x="5222028" y="7432017"/>
              <a:ext cx="105275" cy="56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5311450" y="7517808"/>
              <a:ext cx="109622" cy="64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5449549" y="7626390"/>
              <a:ext cx="145673" cy="67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5722178" y="7816389"/>
              <a:ext cx="175562" cy="97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6180886" y="7635521"/>
              <a:ext cx="145673" cy="67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正方形/長方形 181"/>
            <p:cNvSpPr/>
            <p:nvPr/>
          </p:nvSpPr>
          <p:spPr>
            <a:xfrm>
              <a:off x="5830201" y="7498647"/>
              <a:ext cx="145673" cy="67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正方形/長方形 182"/>
            <p:cNvSpPr/>
            <p:nvPr/>
          </p:nvSpPr>
          <p:spPr>
            <a:xfrm>
              <a:off x="5607071" y="7412861"/>
              <a:ext cx="145673" cy="67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正方形/長方形 183"/>
            <p:cNvSpPr/>
            <p:nvPr/>
          </p:nvSpPr>
          <p:spPr>
            <a:xfrm>
              <a:off x="5491072" y="7376672"/>
              <a:ext cx="110382" cy="45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正方形/長方形 184"/>
            <p:cNvSpPr/>
            <p:nvPr/>
          </p:nvSpPr>
          <p:spPr>
            <a:xfrm>
              <a:off x="5722178" y="7316265"/>
              <a:ext cx="116060" cy="45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正方形/長方形 185"/>
            <p:cNvSpPr/>
            <p:nvPr/>
          </p:nvSpPr>
          <p:spPr>
            <a:xfrm>
              <a:off x="5873738" y="7344079"/>
              <a:ext cx="145403" cy="521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正方形/長方形 186"/>
            <p:cNvSpPr/>
            <p:nvPr/>
          </p:nvSpPr>
          <p:spPr>
            <a:xfrm>
              <a:off x="6108049" y="7383266"/>
              <a:ext cx="145673" cy="67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正方形/長方形 187"/>
            <p:cNvSpPr/>
            <p:nvPr/>
          </p:nvSpPr>
          <p:spPr>
            <a:xfrm>
              <a:off x="6501730" y="7488285"/>
              <a:ext cx="145673" cy="67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2" name="テキスト ボックス 221"/>
          <p:cNvSpPr txBox="1"/>
          <p:nvPr/>
        </p:nvSpPr>
        <p:spPr>
          <a:xfrm>
            <a:off x="6957908" y="3693529"/>
            <a:ext cx="3520464" cy="2377574"/>
          </a:xfrm>
          <a:prstGeom prst="rect">
            <a:avLst/>
          </a:prstGeom>
          <a:noFill/>
        </p:spPr>
        <p:txBody>
          <a:bodyPr wrap="square" rtlCol="0">
            <a:spAutoFit/>
          </a:bodyPr>
          <a:lstStyle/>
          <a:p>
            <a:r>
              <a:rPr lang="en-US" altLang="ja-JP" sz="1200" b="1" dirty="0" smtClean="0">
                <a:latin typeface="ＭＳ Ｐゴシック" panose="020B0600070205080204" pitchFamily="50" charset="-128"/>
                <a:ea typeface="ＭＳ Ｐゴシック" panose="020B0600070205080204" pitchFamily="50" charset="-128"/>
              </a:rPr>
              <a:t>4.2.3</a:t>
            </a:r>
            <a:r>
              <a:rPr lang="ja-JP" altLang="en-US" sz="1200" b="1" dirty="0">
                <a:latin typeface="ＭＳ Ｐゴシック" panose="020B0600070205080204" pitchFamily="50" charset="-128"/>
                <a:ea typeface="ＭＳ Ｐゴシック" panose="020B0600070205080204" pitchFamily="50" charset="-128"/>
              </a:rPr>
              <a:t>　左</a:t>
            </a:r>
            <a:r>
              <a:rPr lang="ja-JP" altLang="en-US" sz="1200" b="1" dirty="0" smtClean="0">
                <a:latin typeface="ＭＳ Ｐゴシック" panose="020B0600070205080204" pitchFamily="50" charset="-128"/>
                <a:ea typeface="ＭＳ Ｐゴシック" panose="020B0600070205080204" pitchFamily="50" charset="-128"/>
              </a:rPr>
              <a:t>数字判定</a:t>
            </a:r>
            <a:endParaRPr lang="en-US" altLang="ja-JP" sz="1200" b="1" dirty="0" smtClean="0">
              <a:latin typeface="ＭＳ Ｐゴシック" panose="020B0600070205080204" pitchFamily="50" charset="-128"/>
              <a:ea typeface="ＭＳ Ｐゴシック" panose="020B0600070205080204" pitchFamily="50" charset="-128"/>
            </a:endParaRPr>
          </a:p>
          <a:p>
            <a:r>
              <a:rPr kumimoji="1" lang="ja-JP" altLang="en-US" sz="1050" dirty="0" smtClean="0">
                <a:latin typeface="ＭＳ Ｐゴシック" panose="020B0600070205080204" pitchFamily="50" charset="-128"/>
                <a:ea typeface="ＭＳ Ｐゴシック" panose="020B0600070205080204" pitchFamily="50" charset="-128"/>
              </a:rPr>
              <a:t>表</a:t>
            </a:r>
            <a:r>
              <a:rPr kumimoji="1" lang="en-US" altLang="ja-JP" sz="1050" dirty="0" smtClean="0">
                <a:latin typeface="ＭＳ Ｐゴシック" panose="020B0600070205080204" pitchFamily="50" charset="-128"/>
                <a:ea typeface="ＭＳ Ｐゴシック" panose="020B0600070205080204" pitchFamily="50" charset="-128"/>
              </a:rPr>
              <a:t>4-2.2</a:t>
            </a:r>
            <a:r>
              <a:rPr kumimoji="1" lang="ja-JP" altLang="en-US" sz="1050" dirty="0" smtClean="0">
                <a:latin typeface="ＭＳ Ｐゴシック" panose="020B0600070205080204" pitchFamily="50" charset="-128"/>
                <a:ea typeface="ＭＳ Ｐゴシック" panose="020B0600070205080204" pitchFamily="50" charset="-128"/>
              </a:rPr>
              <a:t>に左出題数字の判定を示す</a:t>
            </a:r>
            <a:r>
              <a:rPr kumimoji="1" lang="en-US" altLang="ja-JP" sz="1050" dirty="0" smtClean="0">
                <a:latin typeface="ＭＳ Ｐゴシック" panose="020B0600070205080204" pitchFamily="50" charset="-128"/>
                <a:ea typeface="ＭＳ Ｐゴシック" panose="020B0600070205080204" pitchFamily="50" charset="-128"/>
              </a:rPr>
              <a:t>.</a:t>
            </a:r>
          </a:p>
          <a:p>
            <a:r>
              <a:rPr lang="ja-JP" altLang="en-US" sz="1050" dirty="0" smtClean="0">
                <a:latin typeface="ＭＳ Ｐゴシック" panose="020B0600070205080204" pitchFamily="50" charset="-128"/>
                <a:ea typeface="ＭＳ Ｐゴシック" panose="020B0600070205080204" pitchFamily="50" charset="-128"/>
              </a:rPr>
              <a:t>左出題数字も</a:t>
            </a:r>
            <a:r>
              <a:rPr lang="ja-JP" altLang="en-US" sz="1050" dirty="0">
                <a:latin typeface="ＭＳ Ｐゴシック" panose="020B0600070205080204" pitchFamily="50" charset="-128"/>
                <a:ea typeface="ＭＳ Ｐゴシック" panose="020B0600070205080204" pitchFamily="50" charset="-128"/>
              </a:rPr>
              <a:t>同様</a:t>
            </a:r>
            <a:r>
              <a:rPr lang="ja-JP" altLang="en-US" sz="1050" dirty="0" smtClean="0">
                <a:latin typeface="ＭＳ Ｐゴシック" panose="020B0600070205080204" pitchFamily="50" charset="-128"/>
                <a:ea typeface="ＭＳ Ｐゴシック" panose="020B0600070205080204" pitchFamily="50" charset="-128"/>
              </a:rPr>
              <a:t>に考え</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検知する箇所を変えることにより</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左出題数字も判定できるようにした</a:t>
            </a:r>
            <a:r>
              <a:rPr lang="en-US" altLang="ja-JP" sz="1050" dirty="0" smtClean="0">
                <a:latin typeface="ＭＳ Ｐゴシック" panose="020B0600070205080204" pitchFamily="50" charset="-128"/>
                <a:ea typeface="ＭＳ Ｐゴシック" panose="020B0600070205080204" pitchFamily="50" charset="-128"/>
              </a:rPr>
              <a:t>.</a:t>
            </a:r>
          </a:p>
          <a:p>
            <a:r>
              <a:rPr lang="ja-JP" altLang="en-US" sz="1050" dirty="0" smtClean="0">
                <a:latin typeface="ＭＳ Ｐゴシック" panose="020B0600070205080204" pitchFamily="50" charset="-128"/>
                <a:ea typeface="ＭＳ Ｐゴシック" panose="020B0600070205080204" pitchFamily="50" charset="-128"/>
              </a:rPr>
              <a:t>変えた理由として</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検知する箇所を右出題数字と同様の場合</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左出題</a:t>
            </a:r>
            <a:r>
              <a:rPr lang="ja-JP" altLang="en-US" sz="1050" dirty="0" smtClean="0">
                <a:latin typeface="ＭＳ Ｐゴシック" panose="020B0600070205080204" pitchFamily="50" charset="-128"/>
                <a:ea typeface="ＭＳ Ｐゴシック" panose="020B0600070205080204" pitchFamily="50" charset="-128"/>
              </a:rPr>
              <a:t>数字「７」は②を検知することができると判定できるため</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⑤が必要なくなる</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そのため</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「３」は①と④だけでよいため</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右出題数字の⑥も必要なくなる</a:t>
            </a:r>
            <a:r>
              <a:rPr lang="en-US" altLang="ja-JP" sz="1050" dirty="0" smtClean="0">
                <a:latin typeface="ＭＳ Ｐゴシック" panose="020B0600070205080204" pitchFamily="50" charset="-128"/>
                <a:ea typeface="ＭＳ Ｐゴシック" panose="020B0600070205080204" pitchFamily="50" charset="-128"/>
              </a:rPr>
              <a:t>.</a:t>
            </a:r>
          </a:p>
          <a:p>
            <a:r>
              <a:rPr lang="ja-JP" altLang="en-US" sz="1050" dirty="0" smtClean="0">
                <a:latin typeface="ＭＳ Ｐゴシック" panose="020B0600070205080204" pitchFamily="50" charset="-128"/>
                <a:ea typeface="ＭＳ Ｐゴシック" panose="020B0600070205080204" pitchFamily="50" charset="-128"/>
              </a:rPr>
              <a:t>しかし</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「１」を</a:t>
            </a:r>
            <a:r>
              <a:rPr lang="ja-JP" altLang="en-US" sz="1050" dirty="0" smtClean="0">
                <a:latin typeface="ＭＳ Ｐゴシック" panose="020B0600070205080204" pitchFamily="50" charset="-128"/>
                <a:ea typeface="ＭＳ Ｐゴシック" panose="020B0600070205080204" pitchFamily="50" charset="-128"/>
              </a:rPr>
              <a:t>判定することができなくなるため⑪を追加した</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さら</a:t>
            </a:r>
            <a:r>
              <a:rPr lang="ja-JP" altLang="en-US" sz="1050" dirty="0">
                <a:latin typeface="ＭＳ Ｐゴシック" panose="020B0600070205080204" pitchFamily="50" charset="-128"/>
                <a:ea typeface="ＭＳ Ｐゴシック" panose="020B0600070205080204" pitchFamily="50" charset="-128"/>
              </a:rPr>
              <a:t>に</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右出題数字</a:t>
            </a:r>
            <a:r>
              <a:rPr lang="ja-JP" altLang="en-US" sz="1050" dirty="0" smtClean="0">
                <a:latin typeface="ＭＳ Ｐゴシック" panose="020B0600070205080204" pitchFamily="50" charset="-128"/>
                <a:ea typeface="ＭＳ Ｐゴシック" panose="020B0600070205080204" pitchFamily="50" charset="-128"/>
              </a:rPr>
              <a:t>の「</a:t>
            </a:r>
            <a:r>
              <a:rPr lang="en-US" altLang="ja-JP" sz="1050" dirty="0" smtClean="0">
                <a:latin typeface="ＭＳ Ｐゴシック" panose="020B0600070205080204" pitchFamily="50" charset="-128"/>
                <a:ea typeface="ＭＳ Ｐゴシック" panose="020B0600070205080204" pitchFamily="50" charset="-128"/>
              </a:rPr>
              <a:t>4</a:t>
            </a:r>
            <a:r>
              <a:rPr lang="ja-JP" altLang="en-US" sz="1050" dirty="0" smtClean="0">
                <a:latin typeface="ＭＳ Ｐゴシック" panose="020B0600070205080204" pitchFamily="50" charset="-128"/>
                <a:ea typeface="ＭＳ Ｐゴシック" panose="020B0600070205080204" pitchFamily="50" charset="-128"/>
              </a:rPr>
              <a:t>」の</a:t>
            </a:r>
            <a:r>
              <a:rPr lang="ja-JP" altLang="en-US" sz="1050" dirty="0" smtClean="0">
                <a:latin typeface="ＭＳ Ｐゴシック" panose="020B0600070205080204" pitchFamily="50" charset="-128"/>
                <a:ea typeface="ＭＳ Ｐゴシック" panose="020B0600070205080204" pitchFamily="50" charset="-128"/>
              </a:rPr>
              <a:t>判定を⑨と</a:t>
            </a:r>
            <a:r>
              <a:rPr lang="ja-JP" altLang="en-US" sz="1050" dirty="0">
                <a:latin typeface="ＭＳ Ｐゴシック" panose="020B0600070205080204" pitchFamily="50" charset="-128"/>
                <a:ea typeface="ＭＳ Ｐゴシック" panose="020B0600070205080204" pitchFamily="50" charset="-128"/>
              </a:rPr>
              <a:t>⑩</a:t>
            </a:r>
            <a:r>
              <a:rPr lang="ja-JP" altLang="en-US" sz="1050" dirty="0" smtClean="0">
                <a:latin typeface="ＭＳ Ｐゴシック" panose="020B0600070205080204" pitchFamily="50" charset="-128"/>
                <a:ea typeface="ＭＳ Ｐゴシック" panose="020B0600070205080204" pitchFamily="50" charset="-128"/>
              </a:rPr>
              <a:t>のみで行うと</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「６」と</a:t>
            </a:r>
            <a:r>
              <a:rPr lang="ja-JP" altLang="en-US" sz="1050" dirty="0" smtClean="0">
                <a:latin typeface="ＭＳ Ｐゴシック" panose="020B0600070205080204" pitchFamily="50" charset="-128"/>
                <a:ea typeface="ＭＳ Ｐゴシック" panose="020B0600070205080204" pitchFamily="50" charset="-128"/>
              </a:rPr>
              <a:t>被ってしまうため</a:t>
            </a:r>
            <a:r>
              <a:rPr lang="ja-JP" altLang="en-US" sz="1050" dirty="0">
                <a:latin typeface="ＭＳ Ｐゴシック" panose="020B0600070205080204" pitchFamily="50" charset="-128"/>
                <a:ea typeface="ＭＳ Ｐゴシック" panose="020B0600070205080204" pitchFamily="50" charset="-128"/>
              </a:rPr>
              <a:t>⑫</a:t>
            </a:r>
            <a:r>
              <a:rPr lang="ja-JP" altLang="en-US" sz="1050" dirty="0" smtClean="0">
                <a:latin typeface="ＭＳ Ｐゴシック" panose="020B0600070205080204" pitchFamily="50" charset="-128"/>
                <a:ea typeface="ＭＳ Ｐゴシック" panose="020B0600070205080204" pitchFamily="50" charset="-128"/>
              </a:rPr>
              <a:t>を追加した</a:t>
            </a:r>
            <a:r>
              <a:rPr lang="en-US" altLang="ja-JP" sz="1050" dirty="0" smtClean="0">
                <a:latin typeface="ＭＳ Ｐゴシック" panose="020B0600070205080204" pitchFamily="50" charset="-128"/>
                <a:ea typeface="ＭＳ Ｐゴシック" panose="020B0600070205080204" pitchFamily="50" charset="-128"/>
              </a:rPr>
              <a:t>.</a:t>
            </a:r>
          </a:p>
          <a:p>
            <a:r>
              <a:rPr lang="ja-JP" altLang="en-US" sz="1050" dirty="0" smtClean="0">
                <a:latin typeface="ＭＳ Ｐゴシック" panose="020B0600070205080204" pitchFamily="50" charset="-128"/>
                <a:ea typeface="ＭＳ Ｐゴシック" panose="020B0600070205080204" pitchFamily="50" charset="-128"/>
              </a:rPr>
              <a:t>左出題数字として「２」「３」「４」「５」は曲線が多く</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判定するのが難しかったが</a:t>
            </a:r>
            <a:r>
              <a:rPr lang="ja-JP" altLang="en-US" sz="1050" dirty="0">
                <a:latin typeface="ＭＳ Ｐゴシック" panose="020B0600070205080204" pitchFamily="50" charset="-128"/>
                <a:ea typeface="ＭＳ Ｐゴシック" panose="020B0600070205080204" pitchFamily="50" charset="-128"/>
              </a:rPr>
              <a:t>ズレ</a:t>
            </a:r>
            <a:r>
              <a:rPr lang="ja-JP" altLang="en-US" sz="1050" dirty="0" smtClean="0">
                <a:latin typeface="ＭＳ Ｐゴシック" panose="020B0600070205080204" pitchFamily="50" charset="-128"/>
                <a:ea typeface="ＭＳ Ｐゴシック" panose="020B0600070205080204" pitchFamily="50" charset="-128"/>
              </a:rPr>
              <a:t>を無くすことにより判定できるようにした</a:t>
            </a:r>
            <a:r>
              <a:rPr lang="en-US" altLang="ja-JP" sz="1050" dirty="0" smtClean="0">
                <a:latin typeface="ＭＳ Ｐゴシック" panose="020B0600070205080204" pitchFamily="50" charset="-128"/>
                <a:ea typeface="ＭＳ Ｐゴシック" panose="020B0600070205080204" pitchFamily="50" charset="-128"/>
              </a:rPr>
              <a:t>.</a:t>
            </a:r>
            <a:r>
              <a:rPr lang="ja-JP" altLang="en-US" sz="1050" dirty="0" smtClean="0">
                <a:latin typeface="ＭＳ Ｐゴシック" panose="020B0600070205080204" pitchFamily="50" charset="-128"/>
                <a:ea typeface="ＭＳ Ｐゴシック" panose="020B0600070205080204" pitchFamily="50" charset="-128"/>
              </a:rPr>
              <a:t>（</a:t>
            </a:r>
            <a:r>
              <a:rPr lang="en-US" altLang="ja-JP" sz="1050" dirty="0" smtClean="0">
                <a:latin typeface="ＭＳ Ｐゴシック" panose="020B0600070205080204" pitchFamily="50" charset="-128"/>
                <a:ea typeface="ＭＳ Ｐゴシック" panose="020B0600070205080204" pitchFamily="50" charset="-128"/>
              </a:rPr>
              <a:t>4.2.4</a:t>
            </a:r>
            <a:r>
              <a:rPr lang="ja-JP" altLang="en-US" sz="1050" dirty="0" smtClean="0">
                <a:latin typeface="ＭＳ Ｐゴシック" panose="020B0600070205080204" pitchFamily="50" charset="-128"/>
                <a:ea typeface="ＭＳ Ｐゴシック" panose="020B0600070205080204" pitchFamily="50" charset="-128"/>
              </a:rPr>
              <a:t>課題①参照）</a:t>
            </a:r>
            <a:endParaRPr lang="en-US" altLang="ja-JP" sz="1050" dirty="0" smtClean="0">
              <a:latin typeface="ＭＳ Ｐゴシック" panose="020B0600070205080204" pitchFamily="50" charset="-128"/>
              <a:ea typeface="ＭＳ Ｐゴシック" panose="020B0600070205080204" pitchFamily="50" charset="-128"/>
            </a:endParaRPr>
          </a:p>
        </p:txBody>
      </p:sp>
      <p:grpSp>
        <p:nvGrpSpPr>
          <p:cNvPr id="234" name="グループ化 233"/>
          <p:cNvGrpSpPr/>
          <p:nvPr/>
        </p:nvGrpSpPr>
        <p:grpSpPr>
          <a:xfrm>
            <a:off x="6906497" y="1687232"/>
            <a:ext cx="3458208" cy="1804599"/>
            <a:chOff x="6906497" y="1687232"/>
            <a:chExt cx="3458208" cy="1804599"/>
          </a:xfrm>
        </p:grpSpPr>
        <p:grpSp>
          <p:nvGrpSpPr>
            <p:cNvPr id="20" name="グループ化 19"/>
            <p:cNvGrpSpPr/>
            <p:nvPr/>
          </p:nvGrpSpPr>
          <p:grpSpPr>
            <a:xfrm>
              <a:off x="6959063" y="1762574"/>
              <a:ext cx="2686076" cy="1693776"/>
              <a:chOff x="6616823" y="1034142"/>
              <a:chExt cx="4430188" cy="2793570"/>
            </a:xfrm>
          </p:grpSpPr>
          <p:sp>
            <p:nvSpPr>
              <p:cNvPr id="13" name="正方形/長方形 12"/>
              <p:cNvSpPr/>
              <p:nvPr/>
            </p:nvSpPr>
            <p:spPr>
              <a:xfrm>
                <a:off x="6616823" y="1034142"/>
                <a:ext cx="4430188" cy="279357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10"/>
              <a:stretch>
                <a:fillRect/>
              </a:stretch>
            </p:blipFill>
            <p:spPr>
              <a:xfrm>
                <a:off x="8872769" y="1146637"/>
                <a:ext cx="1829479" cy="2585632"/>
              </a:xfrm>
              <a:prstGeom prst="rect">
                <a:avLst/>
              </a:prstGeom>
            </p:spPr>
          </p:pic>
        </p:grpSp>
        <p:sp>
          <p:nvSpPr>
            <p:cNvPr id="125" name="減算 124"/>
            <p:cNvSpPr/>
            <p:nvPr/>
          </p:nvSpPr>
          <p:spPr>
            <a:xfrm>
              <a:off x="9535178" y="1967450"/>
              <a:ext cx="829527" cy="298828"/>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4" name="図 123"/>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9863" b="89976" l="3820" r="91389"/>
                      </a14:imgEffect>
                    </a14:imgLayer>
                  </a14:imgProps>
                </a:ext>
                <a:ext uri="{28A0092B-C50C-407E-A947-70E740481C1C}">
                  <a14:useLocalDpi xmlns:a14="http://schemas.microsoft.com/office/drawing/2010/main" val="0"/>
                </a:ext>
              </a:extLst>
            </a:blip>
            <a:srcRect l="-9297" t="14009" r="-6183" b="8854"/>
            <a:stretch/>
          </p:blipFill>
          <p:spPr>
            <a:xfrm rot="10800000">
              <a:off x="9589920" y="1967421"/>
              <a:ext cx="664825" cy="322342"/>
            </a:xfrm>
            <a:prstGeom prst="flowChartDecision">
              <a:avLst/>
            </a:prstGeom>
          </p:spPr>
        </p:pic>
        <p:cxnSp>
          <p:nvCxnSpPr>
            <p:cNvPr id="146" name="直線矢印コネクタ 145"/>
            <p:cNvCxnSpPr/>
            <p:nvPr/>
          </p:nvCxnSpPr>
          <p:spPr>
            <a:xfrm flipH="1">
              <a:off x="8881487" y="2898743"/>
              <a:ext cx="557401" cy="537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曲線コネクタ 150"/>
            <p:cNvCxnSpPr/>
            <p:nvPr/>
          </p:nvCxnSpPr>
          <p:spPr>
            <a:xfrm>
              <a:off x="8826553" y="2184200"/>
              <a:ext cx="263204" cy="198390"/>
            </a:xfrm>
            <a:prstGeom prst="curvedConnector3">
              <a:avLst>
                <a:gd name="adj1" fmla="val 319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曲線コネクタ 151"/>
            <p:cNvCxnSpPr/>
            <p:nvPr/>
          </p:nvCxnSpPr>
          <p:spPr>
            <a:xfrm flipV="1">
              <a:off x="8832152" y="2380251"/>
              <a:ext cx="257606" cy="193118"/>
            </a:xfrm>
            <a:prstGeom prst="curvedConnector3">
              <a:avLst>
                <a:gd name="adj1" fmla="val 10869"/>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p:cNvSpPr/>
            <p:nvPr/>
          </p:nvSpPr>
          <p:spPr>
            <a:xfrm>
              <a:off x="6906497" y="1687232"/>
              <a:ext cx="3420730" cy="1804599"/>
            </a:xfrm>
            <a:prstGeom prst="rect">
              <a:avLst/>
            </a:prstGeom>
            <a:noFill/>
            <a:ln w="28575">
              <a:solidFill>
                <a:srgbClr val="0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233" name="図 232"/>
            <p:cNvPicPr>
              <a:picLocks noChangeAspect="1"/>
            </p:cNvPicPr>
            <p:nvPr/>
          </p:nvPicPr>
          <p:blipFill>
            <a:blip r:embed="rId13"/>
            <a:stretch>
              <a:fillRect/>
            </a:stretch>
          </p:blipFill>
          <p:spPr>
            <a:xfrm>
              <a:off x="7118383" y="1836876"/>
              <a:ext cx="1104923" cy="1561606"/>
            </a:xfrm>
            <a:prstGeom prst="rect">
              <a:avLst/>
            </a:prstGeom>
          </p:spPr>
        </p:pic>
        <p:cxnSp>
          <p:nvCxnSpPr>
            <p:cNvPr id="143" name="直線矢印コネクタ 142"/>
            <p:cNvCxnSpPr/>
            <p:nvPr/>
          </p:nvCxnSpPr>
          <p:spPr>
            <a:xfrm>
              <a:off x="7141688" y="2422035"/>
              <a:ext cx="3719" cy="4334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図 2"/>
          <p:cNvPicPr>
            <a:picLocks noChangeAspect="1"/>
          </p:cNvPicPr>
          <p:nvPr/>
        </p:nvPicPr>
        <p:blipFill>
          <a:blip r:embed="rId14"/>
          <a:stretch>
            <a:fillRect/>
          </a:stretch>
        </p:blipFill>
        <p:spPr>
          <a:xfrm>
            <a:off x="10976669" y="3295021"/>
            <a:ext cx="1729809" cy="4598386"/>
          </a:xfrm>
          <a:prstGeom prst="rect">
            <a:avLst/>
          </a:prstGeom>
        </p:spPr>
      </p:pic>
      <p:sp>
        <p:nvSpPr>
          <p:cNvPr id="103" name="テキスト ボックス 102"/>
          <p:cNvSpPr txBox="1"/>
          <p:nvPr/>
        </p:nvSpPr>
        <p:spPr>
          <a:xfrm>
            <a:off x="10824275" y="7798921"/>
            <a:ext cx="1781789" cy="215444"/>
          </a:xfrm>
          <a:prstGeom prst="rect">
            <a:avLst/>
          </a:prstGeom>
          <a:solidFill>
            <a:schemeClr val="bg1"/>
          </a:solidFill>
        </p:spPr>
        <p:txBody>
          <a:bodyPr wrap="square" rtlCol="0">
            <a:spAutoFit/>
          </a:bodyPr>
          <a:lstStyle/>
          <a:p>
            <a:r>
              <a:rPr lang="ja-JP" altLang="en-US" sz="800" dirty="0" smtClean="0"/>
              <a:t>図</a:t>
            </a:r>
            <a:r>
              <a:rPr lang="en-US" altLang="ja-JP" sz="800" dirty="0" smtClean="0"/>
              <a:t>4.2-2</a:t>
            </a:r>
            <a:r>
              <a:rPr lang="ja-JP" altLang="en-US" sz="800" dirty="0"/>
              <a:t>　 </a:t>
            </a:r>
            <a:r>
              <a:rPr lang="ja-JP" altLang="en-US" sz="800" dirty="0" smtClean="0"/>
              <a:t>攻略流れ</a:t>
            </a:r>
            <a:r>
              <a:rPr lang="en-US" altLang="ja-JP" sz="800" dirty="0" smtClean="0"/>
              <a:t>(</a:t>
            </a:r>
            <a:r>
              <a:rPr lang="ja-JP" altLang="en-US" sz="800" dirty="0" smtClean="0"/>
              <a:t>アクティビティ図</a:t>
            </a:r>
            <a:r>
              <a:rPr lang="en-US" altLang="ja-JP" sz="800" dirty="0" smtClean="0"/>
              <a:t>)</a:t>
            </a:r>
            <a:endParaRPr lang="ja-JP" altLang="en-US" sz="800" dirty="0"/>
          </a:p>
        </p:txBody>
      </p:sp>
      <p:grpSp>
        <p:nvGrpSpPr>
          <p:cNvPr id="14" name="グループ化 13"/>
          <p:cNvGrpSpPr/>
          <p:nvPr/>
        </p:nvGrpSpPr>
        <p:grpSpPr>
          <a:xfrm>
            <a:off x="62249" y="8289224"/>
            <a:ext cx="1950336" cy="1350949"/>
            <a:chOff x="16210" y="8265852"/>
            <a:chExt cx="1950336" cy="1350949"/>
          </a:xfrm>
        </p:grpSpPr>
        <p:pic>
          <p:nvPicPr>
            <p:cNvPr id="191" name="図 19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443" y="8265852"/>
              <a:ext cx="1900827" cy="1112751"/>
            </a:xfrm>
            <a:prstGeom prst="rect">
              <a:avLst/>
            </a:prstGeom>
            <a:ln w="19050">
              <a:solidFill>
                <a:schemeClr val="tx1"/>
              </a:solidFill>
            </a:ln>
          </p:spPr>
        </p:pic>
        <p:sp>
          <p:nvSpPr>
            <p:cNvPr id="192" name="テキスト ボックス 191"/>
            <p:cNvSpPr txBox="1"/>
            <p:nvPr/>
          </p:nvSpPr>
          <p:spPr>
            <a:xfrm>
              <a:off x="16210" y="9395202"/>
              <a:ext cx="1950336" cy="221599"/>
            </a:xfrm>
            <a:prstGeom prst="rect">
              <a:avLst/>
            </a:prstGeom>
            <a:solidFill>
              <a:schemeClr val="bg1"/>
            </a:solidFill>
          </p:spPr>
          <p:txBody>
            <a:bodyPr wrap="square" rtlCol="0">
              <a:spAutoFit/>
            </a:bodyPr>
            <a:lstStyle/>
            <a:p>
              <a:r>
                <a:rPr lang="ja-JP" altLang="en-US" sz="800" dirty="0" smtClean="0"/>
                <a:t>図</a:t>
              </a:r>
              <a:r>
                <a:rPr lang="en-US" altLang="ja-JP" sz="800" dirty="0" smtClean="0"/>
                <a:t>4.1-4</a:t>
              </a:r>
              <a:r>
                <a:rPr lang="ja-JP" altLang="en-US" sz="800" dirty="0"/>
                <a:t>　 必要な色のみを抽出した画像</a:t>
              </a:r>
            </a:p>
          </p:txBody>
        </p:sp>
        <p:sp>
          <p:nvSpPr>
            <p:cNvPr id="195" name="正方形/長方形 194"/>
            <p:cNvSpPr/>
            <p:nvPr/>
          </p:nvSpPr>
          <p:spPr>
            <a:xfrm>
              <a:off x="235716" y="9155041"/>
              <a:ext cx="240566" cy="159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正方形/長方形 195"/>
            <p:cNvSpPr/>
            <p:nvPr/>
          </p:nvSpPr>
          <p:spPr>
            <a:xfrm>
              <a:off x="154168" y="8848476"/>
              <a:ext cx="165739" cy="112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正方形/長方形 198"/>
            <p:cNvSpPr/>
            <p:nvPr/>
          </p:nvSpPr>
          <p:spPr>
            <a:xfrm>
              <a:off x="433198" y="8515225"/>
              <a:ext cx="105275" cy="562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正方形/長方形 199"/>
            <p:cNvSpPr/>
            <p:nvPr/>
          </p:nvSpPr>
          <p:spPr>
            <a:xfrm>
              <a:off x="522620" y="8601016"/>
              <a:ext cx="109622" cy="64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正方形/長方形 200"/>
            <p:cNvSpPr/>
            <p:nvPr/>
          </p:nvSpPr>
          <p:spPr>
            <a:xfrm>
              <a:off x="660719" y="8709598"/>
              <a:ext cx="145673" cy="675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正方形/長方形 201"/>
            <p:cNvSpPr/>
            <p:nvPr/>
          </p:nvSpPr>
          <p:spPr>
            <a:xfrm>
              <a:off x="933348" y="8899597"/>
              <a:ext cx="175562" cy="97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正方形/長方形 202"/>
            <p:cNvSpPr/>
            <p:nvPr/>
          </p:nvSpPr>
          <p:spPr>
            <a:xfrm>
              <a:off x="1392056" y="8718729"/>
              <a:ext cx="145673" cy="67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p:cNvSpPr/>
            <p:nvPr/>
          </p:nvSpPr>
          <p:spPr>
            <a:xfrm>
              <a:off x="1041371" y="8581855"/>
              <a:ext cx="145673" cy="67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正方形/長方形 204"/>
            <p:cNvSpPr/>
            <p:nvPr/>
          </p:nvSpPr>
          <p:spPr>
            <a:xfrm>
              <a:off x="818241" y="8496069"/>
              <a:ext cx="145673" cy="675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正方形/長方形 205"/>
            <p:cNvSpPr/>
            <p:nvPr/>
          </p:nvSpPr>
          <p:spPr>
            <a:xfrm>
              <a:off x="702242" y="8459880"/>
              <a:ext cx="110382" cy="45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正方形/長方形 206"/>
            <p:cNvSpPr/>
            <p:nvPr/>
          </p:nvSpPr>
          <p:spPr>
            <a:xfrm>
              <a:off x="933348" y="8399473"/>
              <a:ext cx="116060" cy="457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1084908" y="8427287"/>
              <a:ext cx="145403" cy="521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1319219" y="8466474"/>
              <a:ext cx="145673" cy="675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正方形/長方形 209"/>
            <p:cNvSpPr/>
            <p:nvPr/>
          </p:nvSpPr>
          <p:spPr>
            <a:xfrm>
              <a:off x="1712900" y="8571493"/>
              <a:ext cx="145673" cy="67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35948" y="8620794"/>
              <a:ext cx="96699" cy="64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154168" y="8719694"/>
              <a:ext cx="113766" cy="6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右矢印 9"/>
          <p:cNvSpPr/>
          <p:nvPr/>
        </p:nvSpPr>
        <p:spPr>
          <a:xfrm rot="10800000">
            <a:off x="9425135" y="2051593"/>
            <a:ext cx="201067" cy="132607"/>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右矢印 110"/>
          <p:cNvSpPr/>
          <p:nvPr/>
        </p:nvSpPr>
        <p:spPr>
          <a:xfrm rot="5400000">
            <a:off x="9266955" y="2186285"/>
            <a:ext cx="273075" cy="11953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右矢印 111"/>
          <p:cNvSpPr/>
          <p:nvPr/>
        </p:nvSpPr>
        <p:spPr>
          <a:xfrm rot="10800000">
            <a:off x="9033926" y="2240213"/>
            <a:ext cx="378582"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右矢印 112"/>
          <p:cNvSpPr/>
          <p:nvPr/>
        </p:nvSpPr>
        <p:spPr>
          <a:xfrm rot="10800000">
            <a:off x="8379736" y="2238812"/>
            <a:ext cx="472312"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右矢印 113"/>
          <p:cNvSpPr/>
          <p:nvPr/>
        </p:nvSpPr>
        <p:spPr>
          <a:xfrm rot="10800000">
            <a:off x="7840960" y="2240418"/>
            <a:ext cx="534099"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右矢印 114"/>
          <p:cNvSpPr/>
          <p:nvPr/>
        </p:nvSpPr>
        <p:spPr>
          <a:xfrm rot="10800000">
            <a:off x="7449993" y="2237411"/>
            <a:ext cx="378582"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右矢印 115"/>
          <p:cNvSpPr/>
          <p:nvPr/>
        </p:nvSpPr>
        <p:spPr>
          <a:xfrm rot="10800000">
            <a:off x="7087442" y="2232008"/>
            <a:ext cx="378582"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右矢印 116"/>
          <p:cNvSpPr/>
          <p:nvPr/>
        </p:nvSpPr>
        <p:spPr>
          <a:xfrm>
            <a:off x="7128388" y="2720510"/>
            <a:ext cx="378582"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右矢印 118"/>
          <p:cNvSpPr/>
          <p:nvPr/>
        </p:nvSpPr>
        <p:spPr>
          <a:xfrm>
            <a:off x="7515174" y="2721217"/>
            <a:ext cx="378582"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右矢印 119"/>
          <p:cNvSpPr/>
          <p:nvPr/>
        </p:nvSpPr>
        <p:spPr>
          <a:xfrm>
            <a:off x="7908139" y="2735556"/>
            <a:ext cx="412781"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右矢印 120"/>
          <p:cNvSpPr/>
          <p:nvPr/>
        </p:nvSpPr>
        <p:spPr>
          <a:xfrm>
            <a:off x="8335303" y="2733776"/>
            <a:ext cx="424148"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右矢印 121"/>
          <p:cNvSpPr/>
          <p:nvPr/>
        </p:nvSpPr>
        <p:spPr>
          <a:xfrm>
            <a:off x="8750366" y="2727621"/>
            <a:ext cx="378582" cy="26987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右矢印 122"/>
          <p:cNvSpPr/>
          <p:nvPr/>
        </p:nvSpPr>
        <p:spPr>
          <a:xfrm>
            <a:off x="9107061" y="2716464"/>
            <a:ext cx="305448" cy="273922"/>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15"/>
          <a:stretch>
            <a:fillRect/>
          </a:stretch>
        </p:blipFill>
        <p:spPr>
          <a:xfrm>
            <a:off x="6936207" y="8261504"/>
            <a:ext cx="2886268" cy="1301793"/>
          </a:xfrm>
          <a:prstGeom prst="rect">
            <a:avLst/>
          </a:prstGeom>
        </p:spPr>
      </p:pic>
      <p:pic>
        <p:nvPicPr>
          <p:cNvPr id="6" name="図 5"/>
          <p:cNvPicPr>
            <a:picLocks noChangeAspect="1"/>
          </p:cNvPicPr>
          <p:nvPr/>
        </p:nvPicPr>
        <p:blipFill>
          <a:blip r:embed="rId16"/>
          <a:stretch>
            <a:fillRect/>
          </a:stretch>
        </p:blipFill>
        <p:spPr>
          <a:xfrm>
            <a:off x="9878421" y="8267980"/>
            <a:ext cx="2886268" cy="1301793"/>
          </a:xfrm>
          <a:prstGeom prst="rect">
            <a:avLst/>
          </a:prstGeom>
        </p:spPr>
      </p:pic>
      <p:sp>
        <p:nvSpPr>
          <p:cNvPr id="12" name="正方形/長方形 11"/>
          <p:cNvSpPr/>
          <p:nvPr/>
        </p:nvSpPr>
        <p:spPr>
          <a:xfrm>
            <a:off x="6881139" y="776550"/>
            <a:ext cx="5888546" cy="9106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10364705" y="1730271"/>
            <a:ext cx="2404979" cy="15941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p:cNvSpPr/>
          <p:nvPr/>
        </p:nvSpPr>
        <p:spPr>
          <a:xfrm>
            <a:off x="6892016" y="3709980"/>
            <a:ext cx="3805951" cy="2398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6892016" y="6148799"/>
            <a:ext cx="3803557" cy="186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32208" y="1463020"/>
            <a:ext cx="6776449" cy="10230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33501" y="2486099"/>
            <a:ext cx="6771748" cy="1317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33265" y="4197171"/>
            <a:ext cx="4786522" cy="1584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p:cNvGrpSpPr/>
          <p:nvPr/>
        </p:nvGrpSpPr>
        <p:grpSpPr>
          <a:xfrm>
            <a:off x="4857715" y="4317941"/>
            <a:ext cx="1965247" cy="1344508"/>
            <a:chOff x="4880742" y="3892299"/>
            <a:chExt cx="1965247" cy="1344508"/>
          </a:xfrm>
        </p:grpSpPr>
        <p:sp>
          <p:nvSpPr>
            <p:cNvPr id="41" name="テキスト ボックス 40"/>
            <p:cNvSpPr txBox="1"/>
            <p:nvPr/>
          </p:nvSpPr>
          <p:spPr>
            <a:xfrm>
              <a:off x="4915620" y="5015208"/>
              <a:ext cx="1930369" cy="221599"/>
            </a:xfrm>
            <a:prstGeom prst="rect">
              <a:avLst/>
            </a:prstGeom>
            <a:solidFill>
              <a:schemeClr val="bg1"/>
            </a:solidFill>
          </p:spPr>
          <p:txBody>
            <a:bodyPr wrap="square" rtlCol="0">
              <a:spAutoFit/>
            </a:bodyPr>
            <a:lstStyle/>
            <a:p>
              <a:r>
                <a:rPr lang="ja-JP" altLang="en-US" sz="840" dirty="0" smtClean="0"/>
                <a:t>図</a:t>
              </a:r>
              <a:r>
                <a:rPr lang="en-US" altLang="ja-JP" sz="840" dirty="0" smtClean="0"/>
                <a:t>4.1-1</a:t>
              </a:r>
              <a:r>
                <a:rPr lang="ja-JP" altLang="en-US" sz="840" dirty="0"/>
                <a:t>　 カメラより取得した画像</a:t>
              </a:r>
            </a:p>
          </p:txBody>
        </p:sp>
        <p:pic>
          <p:nvPicPr>
            <p:cNvPr id="42" name="図 4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880742" y="3892299"/>
              <a:ext cx="1943750" cy="110856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130" name="正方形/長方形 129"/>
          <p:cNvSpPr/>
          <p:nvPr/>
        </p:nvSpPr>
        <p:spPr>
          <a:xfrm>
            <a:off x="2041721" y="8593742"/>
            <a:ext cx="4769883" cy="9706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flipH="1" flipV="1">
            <a:off x="46735" y="7152813"/>
            <a:ext cx="1864884" cy="241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a:off x="49166" y="8239066"/>
            <a:ext cx="4723771" cy="61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1911620" y="7304997"/>
            <a:ext cx="2852615"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flipV="1">
            <a:off x="49288" y="7150881"/>
            <a:ext cx="8670" cy="10885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H="1" flipV="1">
            <a:off x="1908566" y="7151555"/>
            <a:ext cx="2270" cy="15762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H="1" flipV="1">
            <a:off x="4768285" y="7190191"/>
            <a:ext cx="7129" cy="104887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flipV="1">
            <a:off x="1995388" y="5788411"/>
            <a:ext cx="5558" cy="151169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flipV="1">
            <a:off x="4764235" y="7190191"/>
            <a:ext cx="1989686" cy="5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4810638" y="5785361"/>
            <a:ext cx="1933295" cy="2929"/>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a:off x="6746410" y="5781533"/>
            <a:ext cx="4118" cy="1398069"/>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35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14943</TotalTime>
  <Words>4060</Words>
  <Application>Microsoft Office PowerPoint</Application>
  <PresentationFormat>A3 297x420 mm</PresentationFormat>
  <Paragraphs>580</Paragraphs>
  <Slides>6</Slides>
  <Notes>5</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6</vt:i4>
      </vt:variant>
    </vt:vector>
  </HeadingPairs>
  <TitlesOfParts>
    <vt:vector size="18" baseType="lpstr">
      <vt:lpstr>HGP創英角ﾎﾟｯﾌﾟ体</vt:lpstr>
      <vt:lpstr>HGS行書体</vt:lpstr>
      <vt:lpstr>HG丸ｺﾞｼｯｸM-PRO</vt:lpstr>
      <vt:lpstr>ＭＳ Ｐゴシック</vt:lpstr>
      <vt:lpstr>ＭＳ Ｐ明朝</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sasada takuto</cp:lastModifiedBy>
  <cp:revision>562</cp:revision>
  <cp:lastPrinted>2018-10-13T10:26:37Z</cp:lastPrinted>
  <dcterms:created xsi:type="dcterms:W3CDTF">2002-02-28T07:41:56Z</dcterms:created>
  <dcterms:modified xsi:type="dcterms:W3CDTF">2018-10-14T18:34:23Z</dcterms:modified>
</cp:coreProperties>
</file>