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5" r:id="rId4"/>
    <p:sldMasterId id="2147483653" r:id="rId5"/>
    <p:sldMasterId id="2147483692" r:id="rId6"/>
    <p:sldMasterId id="2147483705" r:id="rId7"/>
  </p:sldMasterIdLst>
  <p:notesMasterIdLst>
    <p:notesMasterId r:id="rId14"/>
  </p:notesMasterIdLst>
  <p:handoutMasterIdLst>
    <p:handoutMasterId r:id="rId15"/>
  </p:handoutMasterIdLst>
  <p:sldIdLst>
    <p:sldId id="258" r:id="rId8"/>
    <p:sldId id="268" r:id="rId9"/>
    <p:sldId id="269" r:id="rId10"/>
    <p:sldId id="271" r:id="rId11"/>
    <p:sldId id="272" r:id="rId12"/>
    <p:sldId id="270" r:id="rId13"/>
  </p:sldIdLst>
  <p:sldSz cx="14939963" cy="10440988"/>
  <p:notesSz cx="9926638" cy="14355763"/>
  <p:defaultTextStyle>
    <a:defPPr>
      <a:defRPr lang="ja-JP"/>
    </a:defPPr>
    <a:lvl1pPr algn="l" rtl="0" fontAlgn="base">
      <a:spcBef>
        <a:spcPct val="0"/>
      </a:spcBef>
      <a:spcAft>
        <a:spcPct val="0"/>
      </a:spcAft>
      <a:defRPr kumimoji="1" sz="1813" kern="1200">
        <a:solidFill>
          <a:schemeClr val="tx1"/>
        </a:solidFill>
        <a:latin typeface="Times New Roman" panose="02020603050405020304" pitchFamily="18" charset="0"/>
        <a:ea typeface="ＭＳ Ｐゴシック" panose="020B0600070205080204" pitchFamily="34" charset="-128"/>
        <a:cs typeface="+mn-cs"/>
      </a:defRPr>
    </a:lvl1pPr>
    <a:lvl2pPr marL="517962" algn="l" rtl="0" fontAlgn="base">
      <a:spcBef>
        <a:spcPct val="0"/>
      </a:spcBef>
      <a:spcAft>
        <a:spcPct val="0"/>
      </a:spcAft>
      <a:defRPr kumimoji="1" sz="1813" kern="1200">
        <a:solidFill>
          <a:schemeClr val="tx1"/>
        </a:solidFill>
        <a:latin typeface="Times New Roman" panose="02020603050405020304" pitchFamily="18" charset="0"/>
        <a:ea typeface="ＭＳ Ｐゴシック" panose="020B0600070205080204" pitchFamily="34" charset="-128"/>
        <a:cs typeface="+mn-cs"/>
      </a:defRPr>
    </a:lvl2pPr>
    <a:lvl3pPr marL="1035924" algn="l" rtl="0" fontAlgn="base">
      <a:spcBef>
        <a:spcPct val="0"/>
      </a:spcBef>
      <a:spcAft>
        <a:spcPct val="0"/>
      </a:spcAft>
      <a:defRPr kumimoji="1" sz="1813" kern="1200">
        <a:solidFill>
          <a:schemeClr val="tx1"/>
        </a:solidFill>
        <a:latin typeface="Times New Roman" panose="02020603050405020304" pitchFamily="18" charset="0"/>
        <a:ea typeface="ＭＳ Ｐゴシック" panose="020B0600070205080204" pitchFamily="34" charset="-128"/>
        <a:cs typeface="+mn-cs"/>
      </a:defRPr>
    </a:lvl3pPr>
    <a:lvl4pPr marL="1553886" algn="l" rtl="0" fontAlgn="base">
      <a:spcBef>
        <a:spcPct val="0"/>
      </a:spcBef>
      <a:spcAft>
        <a:spcPct val="0"/>
      </a:spcAft>
      <a:defRPr kumimoji="1" sz="1813" kern="1200">
        <a:solidFill>
          <a:schemeClr val="tx1"/>
        </a:solidFill>
        <a:latin typeface="Times New Roman" panose="02020603050405020304" pitchFamily="18" charset="0"/>
        <a:ea typeface="ＭＳ Ｐゴシック" panose="020B0600070205080204" pitchFamily="34" charset="-128"/>
        <a:cs typeface="+mn-cs"/>
      </a:defRPr>
    </a:lvl4pPr>
    <a:lvl5pPr marL="2071848" algn="l" rtl="0" fontAlgn="base">
      <a:spcBef>
        <a:spcPct val="0"/>
      </a:spcBef>
      <a:spcAft>
        <a:spcPct val="0"/>
      </a:spcAft>
      <a:defRPr kumimoji="1" sz="1813" kern="1200">
        <a:solidFill>
          <a:schemeClr val="tx1"/>
        </a:solidFill>
        <a:latin typeface="Times New Roman" panose="02020603050405020304" pitchFamily="18" charset="0"/>
        <a:ea typeface="ＭＳ Ｐゴシック" panose="020B0600070205080204" pitchFamily="34" charset="-128"/>
        <a:cs typeface="+mn-cs"/>
      </a:defRPr>
    </a:lvl5pPr>
    <a:lvl6pPr marL="2589809" algn="l" defTabSz="1035924" rtl="0" eaLnBrk="1" latinLnBrk="0" hangingPunct="1">
      <a:defRPr kumimoji="1" sz="1813" kern="1200">
        <a:solidFill>
          <a:schemeClr val="tx1"/>
        </a:solidFill>
        <a:latin typeface="Times New Roman" panose="02020603050405020304" pitchFamily="18" charset="0"/>
        <a:ea typeface="ＭＳ Ｐゴシック" panose="020B0600070205080204" pitchFamily="34" charset="-128"/>
        <a:cs typeface="+mn-cs"/>
      </a:defRPr>
    </a:lvl6pPr>
    <a:lvl7pPr marL="3107771" algn="l" defTabSz="1035924" rtl="0" eaLnBrk="1" latinLnBrk="0" hangingPunct="1">
      <a:defRPr kumimoji="1" sz="1813" kern="1200">
        <a:solidFill>
          <a:schemeClr val="tx1"/>
        </a:solidFill>
        <a:latin typeface="Times New Roman" panose="02020603050405020304" pitchFamily="18" charset="0"/>
        <a:ea typeface="ＭＳ Ｐゴシック" panose="020B0600070205080204" pitchFamily="34" charset="-128"/>
        <a:cs typeface="+mn-cs"/>
      </a:defRPr>
    </a:lvl7pPr>
    <a:lvl8pPr marL="3625733" algn="l" defTabSz="1035924" rtl="0" eaLnBrk="1" latinLnBrk="0" hangingPunct="1">
      <a:defRPr kumimoji="1" sz="1813" kern="1200">
        <a:solidFill>
          <a:schemeClr val="tx1"/>
        </a:solidFill>
        <a:latin typeface="Times New Roman" panose="02020603050405020304" pitchFamily="18" charset="0"/>
        <a:ea typeface="ＭＳ Ｐゴシック" panose="020B0600070205080204" pitchFamily="34" charset="-128"/>
        <a:cs typeface="+mn-cs"/>
      </a:defRPr>
    </a:lvl8pPr>
    <a:lvl9pPr marL="4143695" algn="l" defTabSz="1035924" rtl="0" eaLnBrk="1" latinLnBrk="0" hangingPunct="1">
      <a:defRPr kumimoji="1" sz="181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577" userDrawn="1">
          <p15:clr>
            <a:srgbClr val="A4A3A4"/>
          </p15:clr>
        </p15:guide>
        <p15:guide id="2" pos="54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内　健正" initials="川内　健正" lastIdx="1" clrIdx="0">
    <p:extLst>
      <p:ext uri="{19B8F6BF-5375-455C-9EA6-DF929625EA0E}">
        <p15:presenceInfo xmlns:p15="http://schemas.microsoft.com/office/powerpoint/2012/main" userId="川内　健正" providerId="None"/>
      </p:ext>
    </p:extLst>
  </p:cmAuthor>
  <p:cmAuthor id="2" name="朝川　泰地" initials="朝川　泰地" lastIdx="1" clrIdx="1">
    <p:extLst>
      <p:ext uri="{19B8F6BF-5375-455C-9EA6-DF929625EA0E}">
        <p15:presenceInfo xmlns:p15="http://schemas.microsoft.com/office/powerpoint/2012/main" userId="朝川　泰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FAC090"/>
    <a:srgbClr val="66F71D"/>
    <a:srgbClr val="FDDFC6"/>
    <a:srgbClr val="66FF99"/>
    <a:srgbClr val="E2AC76"/>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B3C65-D8F6-4B22-85F3-D7D5BAFBDB7E}" v="15985" dt="2018-10-22T14:42:04.081"/>
    <p1510:client id="{A7158544-8C9D-4C9D-9349-3AAC4BE46A2F}" v="3060" dt="2018-10-22T14:50:20.502"/>
    <p1510:client id="{0EF43D9A-A1B9-4392-81EE-0C6098B8C17A}" v="15220" dt="2018-10-22T14:46:22.463"/>
    <p1510:client id="{9A046DAF-79F1-4EFB-BAA6-5B7222A316B6}" v="3821" dt="2018-10-22T11:55:29.387"/>
    <p1510:client id="{EFBAEFC7-B7BB-4CFF-853C-0A25E331E587}" v="11412" dt="2018-10-22T13:49:59.654"/>
    <p1510:client id="{6596B470-5531-463C-941F-F76B2736A78A}" v="8269" dt="2018-10-22T14:42:39.480"/>
    <p1510:client id="" v="14" dt="2018-10-22T05:09:18.361"/>
    <p1510:client id="{C0DE90A7-0299-48B5-BF25-995F6DBE5F63}" v="102" dt="2018-10-21T15:17:17.655"/>
    <p1510:client id="{09488AD8-72EE-42A6-9EB7-58CF2FEE3108}" v="3" dt="2018-10-22T10:10:46.254"/>
    <p1510:client id="{5CE22468-E520-45EA-8032-596CE46296F1}" v="2" dt="2018-10-22T11:45:49.879"/>
    <p1510:client id="{BD2498A7-4721-451D-A7F6-F8E7F7B5452B}" v="1" dt="2018-10-22T11:46:01.054"/>
    <p1510:client id="{E1FED3E2-5EA3-49BA-A029-C3F679F16A3D}" v="1220" dt="2018-10-22T14:04:44.6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6357" autoAdjust="0"/>
  </p:normalViewPr>
  <p:slideViewPr>
    <p:cSldViewPr snapToGrid="0">
      <p:cViewPr>
        <p:scale>
          <a:sx n="125" d="100"/>
          <a:sy n="125" d="100"/>
        </p:scale>
        <p:origin x="-1788" y="-2492"/>
      </p:cViewPr>
      <p:guideLst>
        <p:guide orient="horz" pos="3577"/>
        <p:guide pos="54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2"/>
            <a:ext cx="6323830" cy="1055272"/>
          </a:xfrm>
          <a:prstGeom prst="rect">
            <a:avLst/>
          </a:prstGeom>
          <a:noFill/>
          <a:ln w="9525">
            <a:noFill/>
            <a:miter lim="800000"/>
            <a:headEnd/>
            <a:tailEnd/>
          </a:ln>
          <a:effectLst/>
        </p:spPr>
        <p:txBody>
          <a:bodyPr vert="horz" wrap="square" lIns="196792" tIns="98396" rIns="196792" bIns="98396" numCol="1" anchor="t" anchorCtr="0" compatLnSpc="1">
            <a:prstTxWarp prst="textNoShape">
              <a:avLst/>
            </a:prstTxWarp>
          </a:bodyPr>
          <a:lstStyle>
            <a:lvl1pPr defTabSz="1967419">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1458" y="2"/>
            <a:ext cx="6323830" cy="1055272"/>
          </a:xfrm>
          <a:prstGeom prst="rect">
            <a:avLst/>
          </a:prstGeom>
          <a:noFill/>
          <a:ln w="9525">
            <a:noFill/>
            <a:miter lim="800000"/>
            <a:headEnd/>
            <a:tailEnd/>
          </a:ln>
          <a:effectLst/>
        </p:spPr>
        <p:txBody>
          <a:bodyPr vert="horz" wrap="square" lIns="196792" tIns="98396" rIns="196792" bIns="98396" numCol="1" anchor="t" anchorCtr="0" compatLnSpc="1">
            <a:prstTxWarp prst="textNoShape">
              <a:avLst/>
            </a:prstTxWarp>
          </a:bodyPr>
          <a:lstStyle>
            <a:lvl1pPr algn="r" defTabSz="1967419">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43810"/>
            <a:ext cx="6323830" cy="1055271"/>
          </a:xfrm>
          <a:prstGeom prst="rect">
            <a:avLst/>
          </a:prstGeom>
          <a:noFill/>
          <a:ln w="9525">
            <a:noFill/>
            <a:miter lim="800000"/>
            <a:headEnd/>
            <a:tailEnd/>
          </a:ln>
          <a:effectLst/>
        </p:spPr>
        <p:txBody>
          <a:bodyPr vert="horz" wrap="square" lIns="196792" tIns="98396" rIns="196792" bIns="98396" numCol="1" anchor="b" anchorCtr="0" compatLnSpc="1">
            <a:prstTxWarp prst="textNoShape">
              <a:avLst/>
            </a:prstTxWarp>
          </a:bodyPr>
          <a:lstStyle>
            <a:lvl1pPr defTabSz="1967419">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1458" y="20043810"/>
            <a:ext cx="6323830" cy="1055271"/>
          </a:xfrm>
          <a:prstGeom prst="rect">
            <a:avLst/>
          </a:prstGeom>
          <a:noFill/>
          <a:ln w="9525">
            <a:noFill/>
            <a:miter lim="800000"/>
            <a:headEnd/>
            <a:tailEnd/>
          </a:ln>
          <a:effectLst/>
        </p:spPr>
        <p:txBody>
          <a:bodyPr vert="horz" wrap="square" lIns="196792" tIns="98396" rIns="196792" bIns="98396" numCol="1" anchor="b" anchorCtr="0" compatLnSpc="1">
            <a:prstTxWarp prst="textNoShape">
              <a:avLst/>
            </a:prstTxWarp>
          </a:bodyPr>
          <a:lstStyle>
            <a:lvl1pPr algn="r" defTabSz="1967419">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2"/>
            <a:ext cx="6325419" cy="1055272"/>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6693" y="2"/>
            <a:ext cx="6325419" cy="1055272"/>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4063" y="1581150"/>
            <a:ext cx="10548937" cy="7913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323" y="10022700"/>
            <a:ext cx="11676230" cy="9494269"/>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0635"/>
            <a:ext cx="6325419" cy="1055271"/>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6693" y="20040635"/>
            <a:ext cx="6325419" cy="1055271"/>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169" indent="-194681"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8720" indent="-155743"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0207" indent="-155743"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1696" indent="-155743"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3183" indent="-155743"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4672" indent="-155743"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6160" indent="-155743"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47648" indent="-155743"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2</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1631950" y="1579563"/>
            <a:ext cx="11314113" cy="7907337"/>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31950" y="1579563"/>
            <a:ext cx="11314113" cy="79073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382734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31950" y="1579563"/>
            <a:ext cx="11314113" cy="79073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4</a:t>
            </a:fld>
            <a:endParaRPr lang="en-US" altLang="ja-JP"/>
          </a:p>
        </p:txBody>
      </p:sp>
    </p:spTree>
    <p:extLst>
      <p:ext uri="{BB962C8B-B14F-4D97-AF65-F5344CB8AC3E}">
        <p14:creationId xmlns:p14="http://schemas.microsoft.com/office/powerpoint/2010/main" val="2115521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31950" y="1579563"/>
            <a:ext cx="11314113" cy="79073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5</a:t>
            </a:fld>
            <a:endParaRPr lang="en-US" altLang="ja-JP"/>
          </a:p>
        </p:txBody>
      </p:sp>
    </p:spTree>
    <p:extLst>
      <p:ext uri="{BB962C8B-B14F-4D97-AF65-F5344CB8AC3E}">
        <p14:creationId xmlns:p14="http://schemas.microsoft.com/office/powerpoint/2010/main" val="84439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31950" y="1579563"/>
            <a:ext cx="11314113" cy="79073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DB0DEA4-E0F6-FD42-B43D-9FF702984A75}" type="slidenum">
              <a:rPr lang="en-US" altLang="ja-JP" smtClean="0"/>
              <a:pPr/>
              <a:t>7</a:t>
            </a:fld>
            <a:endParaRPr lang="en-US" altLang="ja-JP"/>
          </a:p>
        </p:txBody>
      </p:sp>
    </p:spTree>
    <p:extLst>
      <p:ext uri="{BB962C8B-B14F-4D97-AF65-F5344CB8AC3E}">
        <p14:creationId xmlns:p14="http://schemas.microsoft.com/office/powerpoint/2010/main" val="126731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4547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950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9068" y="696066"/>
            <a:ext cx="4818527" cy="2436231"/>
          </a:xfrm>
        </p:spPr>
        <p:txBody>
          <a:bodyPr anchor="b"/>
          <a:lstStyle>
            <a:lvl1pPr>
              <a:defRPr sz="4872"/>
            </a:lvl1pPr>
          </a:lstStyle>
          <a:p>
            <a:r>
              <a:rPr lang="ja-JP" altLang="en-US"/>
              <a:t>マスター タイトルの書式設定</a:t>
            </a:r>
            <a:endParaRPr lang="en-US"/>
          </a:p>
        </p:txBody>
      </p:sp>
      <p:sp>
        <p:nvSpPr>
          <p:cNvPr id="3" name="Content Placeholder 2"/>
          <p:cNvSpPr>
            <a:spLocks noGrp="1"/>
          </p:cNvSpPr>
          <p:nvPr>
            <p:ph idx="1"/>
          </p:nvPr>
        </p:nvSpPr>
        <p:spPr>
          <a:xfrm>
            <a:off x="6351430" y="1503311"/>
            <a:ext cx="7563356" cy="7419869"/>
          </a:xfrm>
        </p:spPr>
        <p:txBody>
          <a:bodyPr/>
          <a:lstStyle>
            <a:lvl1pPr>
              <a:defRPr sz="4872"/>
            </a:lvl1pPr>
            <a:lvl2pPr>
              <a:defRPr sz="4263"/>
            </a:lvl2pPr>
            <a:lvl3pPr>
              <a:defRPr sz="3654"/>
            </a:lvl3pPr>
            <a:lvl4pPr>
              <a:defRPr sz="3045"/>
            </a:lvl4pPr>
            <a:lvl5pPr>
              <a:defRPr sz="3045"/>
            </a:lvl5pPr>
            <a:lvl6pPr>
              <a:defRPr sz="3045"/>
            </a:lvl6pPr>
            <a:lvl7pPr>
              <a:defRPr sz="3045"/>
            </a:lvl7pPr>
            <a:lvl8pPr>
              <a:defRPr sz="3045"/>
            </a:lvl8pPr>
            <a:lvl9pPr>
              <a:defRPr sz="304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29068" y="3132296"/>
            <a:ext cx="4818527" cy="5802967"/>
          </a:xfrm>
        </p:spPr>
        <p:txBody>
          <a:bodyPr/>
          <a:lstStyle>
            <a:lvl1pPr marL="0" indent="0">
              <a:buNone/>
              <a:defRPr sz="2436"/>
            </a:lvl1pPr>
            <a:lvl2pPr marL="696087" indent="0">
              <a:buNone/>
              <a:defRPr sz="2132"/>
            </a:lvl2pPr>
            <a:lvl3pPr marL="1392174" indent="0">
              <a:buNone/>
              <a:defRPr sz="1827"/>
            </a:lvl3pPr>
            <a:lvl4pPr marL="2088261" indent="0">
              <a:buNone/>
              <a:defRPr sz="1523"/>
            </a:lvl4pPr>
            <a:lvl5pPr marL="2784348" indent="0">
              <a:buNone/>
              <a:defRPr sz="1523"/>
            </a:lvl5pPr>
            <a:lvl6pPr marL="3480435" indent="0">
              <a:buNone/>
              <a:defRPr sz="1523"/>
            </a:lvl6pPr>
            <a:lvl7pPr marL="4176522" indent="0">
              <a:buNone/>
              <a:defRPr sz="1523"/>
            </a:lvl7pPr>
            <a:lvl8pPr marL="4872609" indent="0">
              <a:buNone/>
              <a:defRPr sz="1523"/>
            </a:lvl8pPr>
            <a:lvl9pPr marL="5568696" indent="0">
              <a:buNone/>
              <a:defRPr sz="152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49475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29068" y="696066"/>
            <a:ext cx="4818527" cy="2436231"/>
          </a:xfrm>
        </p:spPr>
        <p:txBody>
          <a:bodyPr anchor="b"/>
          <a:lstStyle>
            <a:lvl1pPr>
              <a:defRPr sz="4872"/>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351430" y="1503311"/>
            <a:ext cx="7563356" cy="7419869"/>
          </a:xfrm>
        </p:spPr>
        <p:txBody>
          <a:bodyPr anchor="t"/>
          <a:lstStyle>
            <a:lvl1pPr marL="0" indent="0">
              <a:buNone/>
              <a:defRPr sz="4872"/>
            </a:lvl1pPr>
            <a:lvl2pPr marL="696087" indent="0">
              <a:buNone/>
              <a:defRPr sz="4263"/>
            </a:lvl2pPr>
            <a:lvl3pPr marL="1392174" indent="0">
              <a:buNone/>
              <a:defRPr sz="3654"/>
            </a:lvl3pPr>
            <a:lvl4pPr marL="2088261" indent="0">
              <a:buNone/>
              <a:defRPr sz="3045"/>
            </a:lvl4pPr>
            <a:lvl5pPr marL="2784348" indent="0">
              <a:buNone/>
              <a:defRPr sz="3045"/>
            </a:lvl5pPr>
            <a:lvl6pPr marL="3480435" indent="0">
              <a:buNone/>
              <a:defRPr sz="3045"/>
            </a:lvl6pPr>
            <a:lvl7pPr marL="4176522" indent="0">
              <a:buNone/>
              <a:defRPr sz="3045"/>
            </a:lvl7pPr>
            <a:lvl8pPr marL="4872609" indent="0">
              <a:buNone/>
              <a:defRPr sz="3045"/>
            </a:lvl8pPr>
            <a:lvl9pPr marL="5568696" indent="0">
              <a:buNone/>
              <a:defRPr sz="3045"/>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29068" y="3132296"/>
            <a:ext cx="4818527" cy="5802967"/>
          </a:xfrm>
        </p:spPr>
        <p:txBody>
          <a:bodyPr/>
          <a:lstStyle>
            <a:lvl1pPr marL="0" indent="0">
              <a:buNone/>
              <a:defRPr sz="2436"/>
            </a:lvl1pPr>
            <a:lvl2pPr marL="696087" indent="0">
              <a:buNone/>
              <a:defRPr sz="2132"/>
            </a:lvl2pPr>
            <a:lvl3pPr marL="1392174" indent="0">
              <a:buNone/>
              <a:defRPr sz="1827"/>
            </a:lvl3pPr>
            <a:lvl4pPr marL="2088261" indent="0">
              <a:buNone/>
              <a:defRPr sz="1523"/>
            </a:lvl4pPr>
            <a:lvl5pPr marL="2784348" indent="0">
              <a:buNone/>
              <a:defRPr sz="1523"/>
            </a:lvl5pPr>
            <a:lvl6pPr marL="3480435" indent="0">
              <a:buNone/>
              <a:defRPr sz="1523"/>
            </a:lvl6pPr>
            <a:lvl7pPr marL="4176522" indent="0">
              <a:buNone/>
              <a:defRPr sz="1523"/>
            </a:lvl7pPr>
            <a:lvl8pPr marL="4872609" indent="0">
              <a:buNone/>
              <a:defRPr sz="1523"/>
            </a:lvl8pPr>
            <a:lvl9pPr marL="5568696" indent="0">
              <a:buNone/>
              <a:defRPr sz="152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945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589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1412" y="555886"/>
            <a:ext cx="3221430" cy="8848255"/>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27123" y="555886"/>
            <a:ext cx="9477539" cy="884825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2257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81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0497" y="1708746"/>
            <a:ext cx="12698969" cy="3635011"/>
          </a:xfrm>
        </p:spPr>
        <p:txBody>
          <a:bodyPr anchor="b"/>
          <a:lstStyle>
            <a:lvl1pPr algn="ctr">
              <a:defRPr sz="9135"/>
            </a:lvl1pPr>
          </a:lstStyle>
          <a:p>
            <a:r>
              <a:rPr lang="ja-JP" altLang="en-US"/>
              <a:t>マスター タイトルの書式設定</a:t>
            </a:r>
            <a:endParaRPr lang="en-US"/>
          </a:p>
        </p:txBody>
      </p:sp>
      <p:sp>
        <p:nvSpPr>
          <p:cNvPr id="3" name="Subtitle 2"/>
          <p:cNvSpPr>
            <a:spLocks noGrp="1"/>
          </p:cNvSpPr>
          <p:nvPr>
            <p:ph type="subTitle" idx="1"/>
          </p:nvPr>
        </p:nvSpPr>
        <p:spPr>
          <a:xfrm>
            <a:off x="1867496" y="5483936"/>
            <a:ext cx="11204972" cy="2520821"/>
          </a:xfrm>
        </p:spPr>
        <p:txBody>
          <a:bodyPr/>
          <a:lstStyle>
            <a:lvl1pPr marL="0" indent="0" algn="ctr">
              <a:buNone/>
              <a:defRPr sz="3654"/>
            </a:lvl1pPr>
            <a:lvl2pPr marL="696087" indent="0" algn="ctr">
              <a:buNone/>
              <a:defRPr sz="3045"/>
            </a:lvl2pPr>
            <a:lvl3pPr marL="1392174" indent="0" algn="ctr">
              <a:buNone/>
              <a:defRPr sz="2741"/>
            </a:lvl3pPr>
            <a:lvl4pPr marL="2088261" indent="0" algn="ctr">
              <a:buNone/>
              <a:defRPr sz="2436"/>
            </a:lvl4pPr>
            <a:lvl5pPr marL="2784348" indent="0" algn="ctr">
              <a:buNone/>
              <a:defRPr sz="2436"/>
            </a:lvl5pPr>
            <a:lvl6pPr marL="3480435" indent="0" algn="ctr">
              <a:buNone/>
              <a:defRPr sz="2436"/>
            </a:lvl6pPr>
            <a:lvl7pPr marL="4176522" indent="0" algn="ctr">
              <a:buNone/>
              <a:defRPr sz="2436"/>
            </a:lvl7pPr>
            <a:lvl8pPr marL="4872609" indent="0" algn="ctr">
              <a:buNone/>
              <a:defRPr sz="2436"/>
            </a:lvl8pPr>
            <a:lvl9pPr marL="5568696" indent="0" algn="ctr">
              <a:buNone/>
              <a:defRPr sz="2436"/>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1517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1082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19342" y="2602999"/>
            <a:ext cx="12885718" cy="4343160"/>
          </a:xfrm>
        </p:spPr>
        <p:txBody>
          <a:bodyPr anchor="b"/>
          <a:lstStyle>
            <a:lvl1pPr>
              <a:defRPr sz="9135"/>
            </a:lvl1pPr>
          </a:lstStyle>
          <a:p>
            <a:r>
              <a:rPr lang="ja-JP" altLang="en-US"/>
              <a:t>マスター タイトルの書式設定</a:t>
            </a:r>
            <a:endParaRPr lang="en-US"/>
          </a:p>
        </p:txBody>
      </p:sp>
      <p:sp>
        <p:nvSpPr>
          <p:cNvPr id="3" name="Text Placeholder 2"/>
          <p:cNvSpPr>
            <a:spLocks noGrp="1"/>
          </p:cNvSpPr>
          <p:nvPr>
            <p:ph type="body" idx="1"/>
          </p:nvPr>
        </p:nvSpPr>
        <p:spPr>
          <a:xfrm>
            <a:off x="1019342" y="6987248"/>
            <a:ext cx="12885718" cy="2283965"/>
          </a:xfrm>
        </p:spPr>
        <p:txBody>
          <a:bodyPr/>
          <a:lstStyle>
            <a:lvl1pPr marL="0" indent="0">
              <a:buNone/>
              <a:defRPr sz="3654">
                <a:solidFill>
                  <a:schemeClr val="tx1"/>
                </a:solidFill>
              </a:defRPr>
            </a:lvl1pPr>
            <a:lvl2pPr marL="696087" indent="0">
              <a:buNone/>
              <a:defRPr sz="3045">
                <a:solidFill>
                  <a:schemeClr val="tx1">
                    <a:tint val="75000"/>
                  </a:schemeClr>
                </a:solidFill>
              </a:defRPr>
            </a:lvl2pPr>
            <a:lvl3pPr marL="1392174" indent="0">
              <a:buNone/>
              <a:defRPr sz="2741">
                <a:solidFill>
                  <a:schemeClr val="tx1">
                    <a:tint val="75000"/>
                  </a:schemeClr>
                </a:solidFill>
              </a:defRPr>
            </a:lvl3pPr>
            <a:lvl4pPr marL="2088261" indent="0">
              <a:buNone/>
              <a:defRPr sz="2436">
                <a:solidFill>
                  <a:schemeClr val="tx1">
                    <a:tint val="75000"/>
                  </a:schemeClr>
                </a:solidFill>
              </a:defRPr>
            </a:lvl4pPr>
            <a:lvl5pPr marL="2784348" indent="0">
              <a:buNone/>
              <a:defRPr sz="2436">
                <a:solidFill>
                  <a:schemeClr val="tx1">
                    <a:tint val="75000"/>
                  </a:schemeClr>
                </a:solidFill>
              </a:defRPr>
            </a:lvl5pPr>
            <a:lvl6pPr marL="3480435" indent="0">
              <a:buNone/>
              <a:defRPr sz="2436">
                <a:solidFill>
                  <a:schemeClr val="tx1">
                    <a:tint val="75000"/>
                  </a:schemeClr>
                </a:solidFill>
              </a:defRPr>
            </a:lvl6pPr>
            <a:lvl7pPr marL="4176522" indent="0">
              <a:buNone/>
              <a:defRPr sz="2436">
                <a:solidFill>
                  <a:schemeClr val="tx1">
                    <a:tint val="75000"/>
                  </a:schemeClr>
                </a:solidFill>
              </a:defRPr>
            </a:lvl7pPr>
            <a:lvl8pPr marL="4872609" indent="0">
              <a:buNone/>
              <a:defRPr sz="2436">
                <a:solidFill>
                  <a:schemeClr val="tx1">
                    <a:tint val="75000"/>
                  </a:schemeClr>
                </a:solidFill>
              </a:defRPr>
            </a:lvl8pPr>
            <a:lvl9pPr marL="5568696" indent="0">
              <a:buNone/>
              <a:defRPr sz="2436">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281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27123" y="2779430"/>
            <a:ext cx="6349484" cy="66247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563356" y="2779430"/>
            <a:ext cx="6349484" cy="66247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1279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29068" y="555888"/>
            <a:ext cx="12885718" cy="2018108"/>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29070" y="2559493"/>
            <a:ext cx="6320304" cy="1254368"/>
          </a:xfrm>
        </p:spPr>
        <p:txBody>
          <a:bodyPr anchor="b"/>
          <a:lstStyle>
            <a:lvl1pPr marL="0" indent="0">
              <a:buNone/>
              <a:defRPr sz="3654" b="1"/>
            </a:lvl1pPr>
            <a:lvl2pPr marL="696087" indent="0">
              <a:buNone/>
              <a:defRPr sz="3045" b="1"/>
            </a:lvl2pPr>
            <a:lvl3pPr marL="1392174" indent="0">
              <a:buNone/>
              <a:defRPr sz="2741" b="1"/>
            </a:lvl3pPr>
            <a:lvl4pPr marL="2088261" indent="0">
              <a:buNone/>
              <a:defRPr sz="2436" b="1"/>
            </a:lvl4pPr>
            <a:lvl5pPr marL="2784348" indent="0">
              <a:buNone/>
              <a:defRPr sz="2436" b="1"/>
            </a:lvl5pPr>
            <a:lvl6pPr marL="3480435" indent="0">
              <a:buNone/>
              <a:defRPr sz="2436" b="1"/>
            </a:lvl6pPr>
            <a:lvl7pPr marL="4176522" indent="0">
              <a:buNone/>
              <a:defRPr sz="2436" b="1"/>
            </a:lvl7pPr>
            <a:lvl8pPr marL="4872609" indent="0">
              <a:buNone/>
              <a:defRPr sz="2436" b="1"/>
            </a:lvl8pPr>
            <a:lvl9pPr marL="5568696" indent="0">
              <a:buNone/>
              <a:defRPr sz="2436" b="1"/>
            </a:lvl9pPr>
          </a:lstStyle>
          <a:p>
            <a:pPr lvl="0"/>
            <a:r>
              <a:rPr lang="ja-JP" altLang="en-US"/>
              <a:t>マスター テキストの書式設定</a:t>
            </a:r>
          </a:p>
        </p:txBody>
      </p:sp>
      <p:sp>
        <p:nvSpPr>
          <p:cNvPr id="4" name="Content Placeholder 3"/>
          <p:cNvSpPr>
            <a:spLocks noGrp="1"/>
          </p:cNvSpPr>
          <p:nvPr>
            <p:ph sz="half" idx="2"/>
          </p:nvPr>
        </p:nvSpPr>
        <p:spPr>
          <a:xfrm>
            <a:off x="1029070" y="3813861"/>
            <a:ext cx="6320304" cy="56096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563357" y="2559493"/>
            <a:ext cx="6351430" cy="1254368"/>
          </a:xfrm>
        </p:spPr>
        <p:txBody>
          <a:bodyPr anchor="b"/>
          <a:lstStyle>
            <a:lvl1pPr marL="0" indent="0">
              <a:buNone/>
              <a:defRPr sz="3654" b="1"/>
            </a:lvl1pPr>
            <a:lvl2pPr marL="696087" indent="0">
              <a:buNone/>
              <a:defRPr sz="3045" b="1"/>
            </a:lvl2pPr>
            <a:lvl3pPr marL="1392174" indent="0">
              <a:buNone/>
              <a:defRPr sz="2741" b="1"/>
            </a:lvl3pPr>
            <a:lvl4pPr marL="2088261" indent="0">
              <a:buNone/>
              <a:defRPr sz="2436" b="1"/>
            </a:lvl4pPr>
            <a:lvl5pPr marL="2784348" indent="0">
              <a:buNone/>
              <a:defRPr sz="2436" b="1"/>
            </a:lvl5pPr>
            <a:lvl6pPr marL="3480435" indent="0">
              <a:buNone/>
              <a:defRPr sz="2436" b="1"/>
            </a:lvl6pPr>
            <a:lvl7pPr marL="4176522" indent="0">
              <a:buNone/>
              <a:defRPr sz="2436" b="1"/>
            </a:lvl7pPr>
            <a:lvl8pPr marL="4872609" indent="0">
              <a:buNone/>
              <a:defRPr sz="2436" b="1"/>
            </a:lvl8pPr>
            <a:lvl9pPr marL="5568696" indent="0">
              <a:buNone/>
              <a:defRPr sz="2436" b="1"/>
            </a:lvl9pPr>
          </a:lstStyle>
          <a:p>
            <a:pPr lvl="0"/>
            <a:r>
              <a:rPr lang="ja-JP" altLang="en-US"/>
              <a:t>マスター テキストの書式設定</a:t>
            </a:r>
          </a:p>
        </p:txBody>
      </p:sp>
      <p:sp>
        <p:nvSpPr>
          <p:cNvPr id="6" name="Content Placeholder 5"/>
          <p:cNvSpPr>
            <a:spLocks noGrp="1"/>
          </p:cNvSpPr>
          <p:nvPr>
            <p:ph sz="quarter" idx="4"/>
          </p:nvPr>
        </p:nvSpPr>
        <p:spPr>
          <a:xfrm>
            <a:off x="7563357" y="3813861"/>
            <a:ext cx="6351430" cy="56096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6270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4141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1072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9068" y="696066"/>
            <a:ext cx="4818527" cy="2436231"/>
          </a:xfrm>
        </p:spPr>
        <p:txBody>
          <a:bodyPr anchor="b"/>
          <a:lstStyle>
            <a:lvl1pPr>
              <a:defRPr sz="4872"/>
            </a:lvl1pPr>
          </a:lstStyle>
          <a:p>
            <a:r>
              <a:rPr lang="ja-JP" altLang="en-US"/>
              <a:t>マスター タイトルの書式設定</a:t>
            </a:r>
            <a:endParaRPr lang="en-US"/>
          </a:p>
        </p:txBody>
      </p:sp>
      <p:sp>
        <p:nvSpPr>
          <p:cNvPr id="3" name="Content Placeholder 2"/>
          <p:cNvSpPr>
            <a:spLocks noGrp="1"/>
          </p:cNvSpPr>
          <p:nvPr>
            <p:ph idx="1"/>
          </p:nvPr>
        </p:nvSpPr>
        <p:spPr>
          <a:xfrm>
            <a:off x="6351430" y="1503311"/>
            <a:ext cx="7563356" cy="7419869"/>
          </a:xfrm>
        </p:spPr>
        <p:txBody>
          <a:bodyPr/>
          <a:lstStyle>
            <a:lvl1pPr>
              <a:defRPr sz="4872"/>
            </a:lvl1pPr>
            <a:lvl2pPr>
              <a:defRPr sz="4263"/>
            </a:lvl2pPr>
            <a:lvl3pPr>
              <a:defRPr sz="3654"/>
            </a:lvl3pPr>
            <a:lvl4pPr>
              <a:defRPr sz="3045"/>
            </a:lvl4pPr>
            <a:lvl5pPr>
              <a:defRPr sz="3045"/>
            </a:lvl5pPr>
            <a:lvl6pPr>
              <a:defRPr sz="3045"/>
            </a:lvl6pPr>
            <a:lvl7pPr>
              <a:defRPr sz="3045"/>
            </a:lvl7pPr>
            <a:lvl8pPr>
              <a:defRPr sz="3045"/>
            </a:lvl8pPr>
            <a:lvl9pPr>
              <a:defRPr sz="304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29068" y="3132296"/>
            <a:ext cx="4818527" cy="5802967"/>
          </a:xfrm>
        </p:spPr>
        <p:txBody>
          <a:bodyPr/>
          <a:lstStyle>
            <a:lvl1pPr marL="0" indent="0">
              <a:buNone/>
              <a:defRPr sz="2436"/>
            </a:lvl1pPr>
            <a:lvl2pPr marL="696087" indent="0">
              <a:buNone/>
              <a:defRPr sz="2132"/>
            </a:lvl2pPr>
            <a:lvl3pPr marL="1392174" indent="0">
              <a:buNone/>
              <a:defRPr sz="1827"/>
            </a:lvl3pPr>
            <a:lvl4pPr marL="2088261" indent="0">
              <a:buNone/>
              <a:defRPr sz="1523"/>
            </a:lvl4pPr>
            <a:lvl5pPr marL="2784348" indent="0">
              <a:buNone/>
              <a:defRPr sz="1523"/>
            </a:lvl5pPr>
            <a:lvl6pPr marL="3480435" indent="0">
              <a:buNone/>
              <a:defRPr sz="1523"/>
            </a:lvl6pPr>
            <a:lvl7pPr marL="4176522" indent="0">
              <a:buNone/>
              <a:defRPr sz="1523"/>
            </a:lvl7pPr>
            <a:lvl8pPr marL="4872609" indent="0">
              <a:buNone/>
              <a:defRPr sz="1523"/>
            </a:lvl8pPr>
            <a:lvl9pPr marL="5568696" indent="0">
              <a:buNone/>
              <a:defRPr sz="152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09187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29068" y="696066"/>
            <a:ext cx="4818527" cy="2436231"/>
          </a:xfrm>
        </p:spPr>
        <p:txBody>
          <a:bodyPr anchor="b"/>
          <a:lstStyle>
            <a:lvl1pPr>
              <a:defRPr sz="4872"/>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351430" y="1503311"/>
            <a:ext cx="7563356" cy="7419869"/>
          </a:xfrm>
        </p:spPr>
        <p:txBody>
          <a:bodyPr anchor="t"/>
          <a:lstStyle>
            <a:lvl1pPr marL="0" indent="0">
              <a:buNone/>
              <a:defRPr sz="4872"/>
            </a:lvl1pPr>
            <a:lvl2pPr marL="696087" indent="0">
              <a:buNone/>
              <a:defRPr sz="4263"/>
            </a:lvl2pPr>
            <a:lvl3pPr marL="1392174" indent="0">
              <a:buNone/>
              <a:defRPr sz="3654"/>
            </a:lvl3pPr>
            <a:lvl4pPr marL="2088261" indent="0">
              <a:buNone/>
              <a:defRPr sz="3045"/>
            </a:lvl4pPr>
            <a:lvl5pPr marL="2784348" indent="0">
              <a:buNone/>
              <a:defRPr sz="3045"/>
            </a:lvl5pPr>
            <a:lvl6pPr marL="3480435" indent="0">
              <a:buNone/>
              <a:defRPr sz="3045"/>
            </a:lvl6pPr>
            <a:lvl7pPr marL="4176522" indent="0">
              <a:buNone/>
              <a:defRPr sz="3045"/>
            </a:lvl7pPr>
            <a:lvl8pPr marL="4872609" indent="0">
              <a:buNone/>
              <a:defRPr sz="3045"/>
            </a:lvl8pPr>
            <a:lvl9pPr marL="5568696" indent="0">
              <a:buNone/>
              <a:defRPr sz="3045"/>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29068" y="3132296"/>
            <a:ext cx="4818527" cy="5802967"/>
          </a:xfrm>
        </p:spPr>
        <p:txBody>
          <a:bodyPr/>
          <a:lstStyle>
            <a:lvl1pPr marL="0" indent="0">
              <a:buNone/>
              <a:defRPr sz="2436"/>
            </a:lvl1pPr>
            <a:lvl2pPr marL="696087" indent="0">
              <a:buNone/>
              <a:defRPr sz="2132"/>
            </a:lvl2pPr>
            <a:lvl3pPr marL="1392174" indent="0">
              <a:buNone/>
              <a:defRPr sz="1827"/>
            </a:lvl3pPr>
            <a:lvl4pPr marL="2088261" indent="0">
              <a:buNone/>
              <a:defRPr sz="1523"/>
            </a:lvl4pPr>
            <a:lvl5pPr marL="2784348" indent="0">
              <a:buNone/>
              <a:defRPr sz="1523"/>
            </a:lvl5pPr>
            <a:lvl6pPr marL="3480435" indent="0">
              <a:buNone/>
              <a:defRPr sz="1523"/>
            </a:lvl6pPr>
            <a:lvl7pPr marL="4176522" indent="0">
              <a:buNone/>
              <a:defRPr sz="1523"/>
            </a:lvl7pPr>
            <a:lvl8pPr marL="4872609" indent="0">
              <a:buNone/>
              <a:defRPr sz="1523"/>
            </a:lvl8pPr>
            <a:lvl9pPr marL="5568696" indent="0">
              <a:buNone/>
              <a:defRPr sz="152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6737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0169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1412" y="555886"/>
            <a:ext cx="3221430" cy="8848255"/>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27123" y="555886"/>
            <a:ext cx="9477539" cy="884825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6999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0497" y="1708746"/>
            <a:ext cx="12698969" cy="3635011"/>
          </a:xfrm>
        </p:spPr>
        <p:txBody>
          <a:bodyPr anchor="b"/>
          <a:lstStyle>
            <a:lvl1pPr algn="ctr">
              <a:defRPr sz="9135"/>
            </a:lvl1pPr>
          </a:lstStyle>
          <a:p>
            <a:r>
              <a:rPr lang="ja-JP" altLang="en-US"/>
              <a:t>マスター タイトルの書式設定</a:t>
            </a:r>
            <a:endParaRPr lang="en-US"/>
          </a:p>
        </p:txBody>
      </p:sp>
      <p:sp>
        <p:nvSpPr>
          <p:cNvPr id="3" name="Subtitle 2"/>
          <p:cNvSpPr>
            <a:spLocks noGrp="1"/>
          </p:cNvSpPr>
          <p:nvPr>
            <p:ph type="subTitle" idx="1"/>
          </p:nvPr>
        </p:nvSpPr>
        <p:spPr>
          <a:xfrm>
            <a:off x="1867496" y="5483936"/>
            <a:ext cx="11204972" cy="2520821"/>
          </a:xfrm>
        </p:spPr>
        <p:txBody>
          <a:bodyPr/>
          <a:lstStyle>
            <a:lvl1pPr marL="0" indent="0" algn="ctr">
              <a:buNone/>
              <a:defRPr sz="3654"/>
            </a:lvl1pPr>
            <a:lvl2pPr marL="696087" indent="0" algn="ctr">
              <a:buNone/>
              <a:defRPr sz="3045"/>
            </a:lvl2pPr>
            <a:lvl3pPr marL="1392174" indent="0" algn="ctr">
              <a:buNone/>
              <a:defRPr sz="2741"/>
            </a:lvl3pPr>
            <a:lvl4pPr marL="2088261" indent="0" algn="ctr">
              <a:buNone/>
              <a:defRPr sz="2436"/>
            </a:lvl4pPr>
            <a:lvl5pPr marL="2784348" indent="0" algn="ctr">
              <a:buNone/>
              <a:defRPr sz="2436"/>
            </a:lvl5pPr>
            <a:lvl6pPr marL="3480435" indent="0" algn="ctr">
              <a:buNone/>
              <a:defRPr sz="2436"/>
            </a:lvl6pPr>
            <a:lvl7pPr marL="4176522" indent="0" algn="ctr">
              <a:buNone/>
              <a:defRPr sz="2436"/>
            </a:lvl7pPr>
            <a:lvl8pPr marL="4872609" indent="0" algn="ctr">
              <a:buNone/>
              <a:defRPr sz="2436"/>
            </a:lvl8pPr>
            <a:lvl9pPr marL="5568696" indent="0" algn="ctr">
              <a:buNone/>
              <a:defRPr sz="2436"/>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936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989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19342" y="2602999"/>
            <a:ext cx="12885718" cy="4343160"/>
          </a:xfrm>
        </p:spPr>
        <p:txBody>
          <a:bodyPr anchor="b"/>
          <a:lstStyle>
            <a:lvl1pPr>
              <a:defRPr sz="9135"/>
            </a:lvl1pPr>
          </a:lstStyle>
          <a:p>
            <a:r>
              <a:rPr lang="ja-JP" altLang="en-US"/>
              <a:t>マスター タイトルの書式設定</a:t>
            </a:r>
            <a:endParaRPr lang="en-US"/>
          </a:p>
        </p:txBody>
      </p:sp>
      <p:sp>
        <p:nvSpPr>
          <p:cNvPr id="3" name="Text Placeholder 2"/>
          <p:cNvSpPr>
            <a:spLocks noGrp="1"/>
          </p:cNvSpPr>
          <p:nvPr>
            <p:ph type="body" idx="1"/>
          </p:nvPr>
        </p:nvSpPr>
        <p:spPr>
          <a:xfrm>
            <a:off x="1019342" y="6987248"/>
            <a:ext cx="12885718" cy="2283965"/>
          </a:xfrm>
        </p:spPr>
        <p:txBody>
          <a:bodyPr/>
          <a:lstStyle>
            <a:lvl1pPr marL="0" indent="0">
              <a:buNone/>
              <a:defRPr sz="3654">
                <a:solidFill>
                  <a:schemeClr val="tx1"/>
                </a:solidFill>
              </a:defRPr>
            </a:lvl1pPr>
            <a:lvl2pPr marL="696087" indent="0">
              <a:buNone/>
              <a:defRPr sz="3045">
                <a:solidFill>
                  <a:schemeClr val="tx1">
                    <a:tint val="75000"/>
                  </a:schemeClr>
                </a:solidFill>
              </a:defRPr>
            </a:lvl2pPr>
            <a:lvl3pPr marL="1392174" indent="0">
              <a:buNone/>
              <a:defRPr sz="2741">
                <a:solidFill>
                  <a:schemeClr val="tx1">
                    <a:tint val="75000"/>
                  </a:schemeClr>
                </a:solidFill>
              </a:defRPr>
            </a:lvl3pPr>
            <a:lvl4pPr marL="2088261" indent="0">
              <a:buNone/>
              <a:defRPr sz="2436">
                <a:solidFill>
                  <a:schemeClr val="tx1">
                    <a:tint val="75000"/>
                  </a:schemeClr>
                </a:solidFill>
              </a:defRPr>
            </a:lvl4pPr>
            <a:lvl5pPr marL="2784348" indent="0">
              <a:buNone/>
              <a:defRPr sz="2436">
                <a:solidFill>
                  <a:schemeClr val="tx1">
                    <a:tint val="75000"/>
                  </a:schemeClr>
                </a:solidFill>
              </a:defRPr>
            </a:lvl5pPr>
            <a:lvl6pPr marL="3480435" indent="0">
              <a:buNone/>
              <a:defRPr sz="2436">
                <a:solidFill>
                  <a:schemeClr val="tx1">
                    <a:tint val="75000"/>
                  </a:schemeClr>
                </a:solidFill>
              </a:defRPr>
            </a:lvl6pPr>
            <a:lvl7pPr marL="4176522" indent="0">
              <a:buNone/>
              <a:defRPr sz="2436">
                <a:solidFill>
                  <a:schemeClr val="tx1">
                    <a:tint val="75000"/>
                  </a:schemeClr>
                </a:solidFill>
              </a:defRPr>
            </a:lvl7pPr>
            <a:lvl8pPr marL="4872609" indent="0">
              <a:buNone/>
              <a:defRPr sz="2436">
                <a:solidFill>
                  <a:schemeClr val="tx1">
                    <a:tint val="75000"/>
                  </a:schemeClr>
                </a:solidFill>
              </a:defRPr>
            </a:lvl8pPr>
            <a:lvl9pPr marL="5568696" indent="0">
              <a:buNone/>
              <a:defRPr sz="2436">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419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27123" y="2779430"/>
            <a:ext cx="6349484" cy="66247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563356" y="2779430"/>
            <a:ext cx="6349484" cy="66247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6533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29068" y="555888"/>
            <a:ext cx="12885718" cy="2018108"/>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29070" y="2559493"/>
            <a:ext cx="6320304" cy="1254368"/>
          </a:xfrm>
        </p:spPr>
        <p:txBody>
          <a:bodyPr anchor="b"/>
          <a:lstStyle>
            <a:lvl1pPr marL="0" indent="0">
              <a:buNone/>
              <a:defRPr sz="3654" b="1"/>
            </a:lvl1pPr>
            <a:lvl2pPr marL="696087" indent="0">
              <a:buNone/>
              <a:defRPr sz="3045" b="1"/>
            </a:lvl2pPr>
            <a:lvl3pPr marL="1392174" indent="0">
              <a:buNone/>
              <a:defRPr sz="2741" b="1"/>
            </a:lvl3pPr>
            <a:lvl4pPr marL="2088261" indent="0">
              <a:buNone/>
              <a:defRPr sz="2436" b="1"/>
            </a:lvl4pPr>
            <a:lvl5pPr marL="2784348" indent="0">
              <a:buNone/>
              <a:defRPr sz="2436" b="1"/>
            </a:lvl5pPr>
            <a:lvl6pPr marL="3480435" indent="0">
              <a:buNone/>
              <a:defRPr sz="2436" b="1"/>
            </a:lvl6pPr>
            <a:lvl7pPr marL="4176522" indent="0">
              <a:buNone/>
              <a:defRPr sz="2436" b="1"/>
            </a:lvl7pPr>
            <a:lvl8pPr marL="4872609" indent="0">
              <a:buNone/>
              <a:defRPr sz="2436" b="1"/>
            </a:lvl8pPr>
            <a:lvl9pPr marL="5568696" indent="0">
              <a:buNone/>
              <a:defRPr sz="2436" b="1"/>
            </a:lvl9pPr>
          </a:lstStyle>
          <a:p>
            <a:pPr lvl="0"/>
            <a:r>
              <a:rPr lang="ja-JP" altLang="en-US"/>
              <a:t>マスター テキストの書式設定</a:t>
            </a:r>
          </a:p>
        </p:txBody>
      </p:sp>
      <p:sp>
        <p:nvSpPr>
          <p:cNvPr id="4" name="Content Placeholder 3"/>
          <p:cNvSpPr>
            <a:spLocks noGrp="1"/>
          </p:cNvSpPr>
          <p:nvPr>
            <p:ph sz="half" idx="2"/>
          </p:nvPr>
        </p:nvSpPr>
        <p:spPr>
          <a:xfrm>
            <a:off x="1029070" y="3813861"/>
            <a:ext cx="6320304" cy="56096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563357" y="2559493"/>
            <a:ext cx="6351430" cy="1254368"/>
          </a:xfrm>
        </p:spPr>
        <p:txBody>
          <a:bodyPr anchor="b"/>
          <a:lstStyle>
            <a:lvl1pPr marL="0" indent="0">
              <a:buNone/>
              <a:defRPr sz="3654" b="1"/>
            </a:lvl1pPr>
            <a:lvl2pPr marL="696087" indent="0">
              <a:buNone/>
              <a:defRPr sz="3045" b="1"/>
            </a:lvl2pPr>
            <a:lvl3pPr marL="1392174" indent="0">
              <a:buNone/>
              <a:defRPr sz="2741" b="1"/>
            </a:lvl3pPr>
            <a:lvl4pPr marL="2088261" indent="0">
              <a:buNone/>
              <a:defRPr sz="2436" b="1"/>
            </a:lvl4pPr>
            <a:lvl5pPr marL="2784348" indent="0">
              <a:buNone/>
              <a:defRPr sz="2436" b="1"/>
            </a:lvl5pPr>
            <a:lvl6pPr marL="3480435" indent="0">
              <a:buNone/>
              <a:defRPr sz="2436" b="1"/>
            </a:lvl6pPr>
            <a:lvl7pPr marL="4176522" indent="0">
              <a:buNone/>
              <a:defRPr sz="2436" b="1"/>
            </a:lvl7pPr>
            <a:lvl8pPr marL="4872609" indent="0">
              <a:buNone/>
              <a:defRPr sz="2436" b="1"/>
            </a:lvl8pPr>
            <a:lvl9pPr marL="5568696" indent="0">
              <a:buNone/>
              <a:defRPr sz="2436" b="1"/>
            </a:lvl9pPr>
          </a:lstStyle>
          <a:p>
            <a:pPr lvl="0"/>
            <a:r>
              <a:rPr lang="ja-JP" altLang="en-US"/>
              <a:t>マスター テキストの書式設定</a:t>
            </a:r>
          </a:p>
        </p:txBody>
      </p:sp>
      <p:sp>
        <p:nvSpPr>
          <p:cNvPr id="6" name="Content Placeholder 5"/>
          <p:cNvSpPr>
            <a:spLocks noGrp="1"/>
          </p:cNvSpPr>
          <p:nvPr>
            <p:ph sz="quarter" idx="4"/>
          </p:nvPr>
        </p:nvSpPr>
        <p:spPr>
          <a:xfrm>
            <a:off x="7563357" y="3813861"/>
            <a:ext cx="6351430" cy="56096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7444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26382" y="555886"/>
            <a:ext cx="12887200" cy="905905"/>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26382" y="1383484"/>
            <a:ext cx="12887200" cy="877030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7123" y="555888"/>
            <a:ext cx="12885718" cy="2018108"/>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27123" y="2779430"/>
            <a:ext cx="12885718" cy="66247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27122" y="9677251"/>
            <a:ext cx="3361492" cy="555886"/>
          </a:xfrm>
          <a:prstGeom prst="rect">
            <a:avLst/>
          </a:prstGeom>
        </p:spPr>
        <p:txBody>
          <a:bodyPr vert="horz" lIns="91440" tIns="45720" rIns="91440" bIns="45720" rtlCol="0" anchor="ctr"/>
          <a:lstStyle>
            <a:lvl1pPr algn="l">
              <a:defRPr sz="1827">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948863" y="9677251"/>
            <a:ext cx="5042238" cy="555886"/>
          </a:xfrm>
          <a:prstGeom prst="rect">
            <a:avLst/>
          </a:prstGeom>
        </p:spPr>
        <p:txBody>
          <a:bodyPr vert="horz" lIns="91440" tIns="45720" rIns="91440" bIns="45720" rtlCol="0" anchor="ctr"/>
          <a:lstStyle>
            <a:lvl1pPr algn="ctr">
              <a:defRPr sz="182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51349" y="9677251"/>
            <a:ext cx="3361492" cy="555886"/>
          </a:xfrm>
          <a:prstGeom prst="rect">
            <a:avLst/>
          </a:prstGeom>
        </p:spPr>
        <p:txBody>
          <a:bodyPr vert="horz" lIns="91440" tIns="45720" rIns="91440" bIns="45720" rtlCol="0" anchor="ctr"/>
          <a:lstStyle>
            <a:lvl1pPr algn="r">
              <a:defRPr sz="1827">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733417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sldNum="0" hdr="0" ftr="0" dt="0"/>
  <p:txStyles>
    <p:titleStyle>
      <a:lvl1pPr algn="l" defTabSz="1392174" rtl="0" eaLnBrk="1" latinLnBrk="0" hangingPunct="1">
        <a:lnSpc>
          <a:spcPct val="90000"/>
        </a:lnSpc>
        <a:spcBef>
          <a:spcPct val="0"/>
        </a:spcBef>
        <a:buNone/>
        <a:defRPr kumimoji="1" sz="6699" kern="1200">
          <a:solidFill>
            <a:schemeClr val="tx1"/>
          </a:solidFill>
          <a:latin typeface="+mj-lt"/>
          <a:ea typeface="+mj-ea"/>
          <a:cs typeface="+mj-cs"/>
        </a:defRPr>
      </a:lvl1pPr>
    </p:titleStyle>
    <p:bodyStyle>
      <a:lvl1pPr marL="348044" indent="-348044" algn="l" defTabSz="1392174" rtl="0" eaLnBrk="1" latinLnBrk="0" hangingPunct="1">
        <a:lnSpc>
          <a:spcPct val="90000"/>
        </a:lnSpc>
        <a:spcBef>
          <a:spcPts val="1523"/>
        </a:spcBef>
        <a:buFont typeface="Arial" panose="020B0604020202020204" pitchFamily="34" charset="0"/>
        <a:buChar char="•"/>
        <a:defRPr kumimoji="1" sz="4263" kern="1200">
          <a:solidFill>
            <a:schemeClr val="tx1"/>
          </a:solidFill>
          <a:latin typeface="+mn-lt"/>
          <a:ea typeface="+mn-ea"/>
          <a:cs typeface="+mn-cs"/>
        </a:defRPr>
      </a:lvl1pPr>
      <a:lvl2pPr marL="1044131" indent="-348044" algn="l" defTabSz="1392174" rtl="0" eaLnBrk="1" latinLnBrk="0" hangingPunct="1">
        <a:lnSpc>
          <a:spcPct val="90000"/>
        </a:lnSpc>
        <a:spcBef>
          <a:spcPts val="761"/>
        </a:spcBef>
        <a:buFont typeface="Arial" panose="020B0604020202020204" pitchFamily="34" charset="0"/>
        <a:buChar char="•"/>
        <a:defRPr kumimoji="1" sz="3654" kern="1200">
          <a:solidFill>
            <a:schemeClr val="tx1"/>
          </a:solidFill>
          <a:latin typeface="+mn-lt"/>
          <a:ea typeface="+mn-ea"/>
          <a:cs typeface="+mn-cs"/>
        </a:defRPr>
      </a:lvl2pPr>
      <a:lvl3pPr marL="1740218" indent="-348044" algn="l" defTabSz="1392174" rtl="0" eaLnBrk="1" latinLnBrk="0" hangingPunct="1">
        <a:lnSpc>
          <a:spcPct val="90000"/>
        </a:lnSpc>
        <a:spcBef>
          <a:spcPts val="761"/>
        </a:spcBef>
        <a:buFont typeface="Arial" panose="020B0604020202020204" pitchFamily="34" charset="0"/>
        <a:buChar char="•"/>
        <a:defRPr kumimoji="1" sz="3045" kern="1200">
          <a:solidFill>
            <a:schemeClr val="tx1"/>
          </a:solidFill>
          <a:latin typeface="+mn-lt"/>
          <a:ea typeface="+mn-ea"/>
          <a:cs typeface="+mn-cs"/>
        </a:defRPr>
      </a:lvl3pPr>
      <a:lvl4pPr marL="2436305"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4pPr>
      <a:lvl5pPr marL="3132392"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5pPr>
      <a:lvl6pPr marL="3828479"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6pPr>
      <a:lvl7pPr marL="4524566"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7pPr>
      <a:lvl8pPr marL="5220653"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8pPr>
      <a:lvl9pPr marL="5916740"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9pPr>
    </p:bodyStyle>
    <p:otherStyle>
      <a:defPPr>
        <a:defRPr lang="en-US"/>
      </a:defPPr>
      <a:lvl1pPr marL="0" algn="l" defTabSz="1392174" rtl="0" eaLnBrk="1" latinLnBrk="0" hangingPunct="1">
        <a:defRPr kumimoji="1" sz="2741" kern="1200">
          <a:solidFill>
            <a:schemeClr val="tx1"/>
          </a:solidFill>
          <a:latin typeface="+mn-lt"/>
          <a:ea typeface="+mn-ea"/>
          <a:cs typeface="+mn-cs"/>
        </a:defRPr>
      </a:lvl1pPr>
      <a:lvl2pPr marL="696087" algn="l" defTabSz="1392174" rtl="0" eaLnBrk="1" latinLnBrk="0" hangingPunct="1">
        <a:defRPr kumimoji="1" sz="2741" kern="1200">
          <a:solidFill>
            <a:schemeClr val="tx1"/>
          </a:solidFill>
          <a:latin typeface="+mn-lt"/>
          <a:ea typeface="+mn-ea"/>
          <a:cs typeface="+mn-cs"/>
        </a:defRPr>
      </a:lvl2pPr>
      <a:lvl3pPr marL="1392174" algn="l" defTabSz="1392174" rtl="0" eaLnBrk="1" latinLnBrk="0" hangingPunct="1">
        <a:defRPr kumimoji="1" sz="2741" kern="1200">
          <a:solidFill>
            <a:schemeClr val="tx1"/>
          </a:solidFill>
          <a:latin typeface="+mn-lt"/>
          <a:ea typeface="+mn-ea"/>
          <a:cs typeface="+mn-cs"/>
        </a:defRPr>
      </a:lvl3pPr>
      <a:lvl4pPr marL="2088261" algn="l" defTabSz="1392174" rtl="0" eaLnBrk="1" latinLnBrk="0" hangingPunct="1">
        <a:defRPr kumimoji="1" sz="2741" kern="1200">
          <a:solidFill>
            <a:schemeClr val="tx1"/>
          </a:solidFill>
          <a:latin typeface="+mn-lt"/>
          <a:ea typeface="+mn-ea"/>
          <a:cs typeface="+mn-cs"/>
        </a:defRPr>
      </a:lvl4pPr>
      <a:lvl5pPr marL="2784348" algn="l" defTabSz="1392174" rtl="0" eaLnBrk="1" latinLnBrk="0" hangingPunct="1">
        <a:defRPr kumimoji="1" sz="2741" kern="1200">
          <a:solidFill>
            <a:schemeClr val="tx1"/>
          </a:solidFill>
          <a:latin typeface="+mn-lt"/>
          <a:ea typeface="+mn-ea"/>
          <a:cs typeface="+mn-cs"/>
        </a:defRPr>
      </a:lvl5pPr>
      <a:lvl6pPr marL="3480435" algn="l" defTabSz="1392174" rtl="0" eaLnBrk="1" latinLnBrk="0" hangingPunct="1">
        <a:defRPr kumimoji="1" sz="2741" kern="1200">
          <a:solidFill>
            <a:schemeClr val="tx1"/>
          </a:solidFill>
          <a:latin typeface="+mn-lt"/>
          <a:ea typeface="+mn-ea"/>
          <a:cs typeface="+mn-cs"/>
        </a:defRPr>
      </a:lvl6pPr>
      <a:lvl7pPr marL="4176522" algn="l" defTabSz="1392174" rtl="0" eaLnBrk="1" latinLnBrk="0" hangingPunct="1">
        <a:defRPr kumimoji="1" sz="2741" kern="1200">
          <a:solidFill>
            <a:schemeClr val="tx1"/>
          </a:solidFill>
          <a:latin typeface="+mn-lt"/>
          <a:ea typeface="+mn-ea"/>
          <a:cs typeface="+mn-cs"/>
        </a:defRPr>
      </a:lvl7pPr>
      <a:lvl8pPr marL="4872609" algn="l" defTabSz="1392174" rtl="0" eaLnBrk="1" latinLnBrk="0" hangingPunct="1">
        <a:defRPr kumimoji="1" sz="2741" kern="1200">
          <a:solidFill>
            <a:schemeClr val="tx1"/>
          </a:solidFill>
          <a:latin typeface="+mn-lt"/>
          <a:ea typeface="+mn-ea"/>
          <a:cs typeface="+mn-cs"/>
        </a:defRPr>
      </a:lvl8pPr>
      <a:lvl9pPr marL="5568696" algn="l" defTabSz="1392174" rtl="0" eaLnBrk="1" latinLnBrk="0" hangingPunct="1">
        <a:defRPr kumimoji="1" sz="274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7123" y="555888"/>
            <a:ext cx="12885718" cy="2018108"/>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27123" y="2779430"/>
            <a:ext cx="12885718" cy="66247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27122" y="9677251"/>
            <a:ext cx="3361492" cy="555886"/>
          </a:xfrm>
          <a:prstGeom prst="rect">
            <a:avLst/>
          </a:prstGeom>
        </p:spPr>
        <p:txBody>
          <a:bodyPr vert="horz" lIns="91440" tIns="45720" rIns="91440" bIns="45720" rtlCol="0" anchor="ctr"/>
          <a:lstStyle>
            <a:lvl1pPr algn="l">
              <a:defRPr sz="1827">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948863" y="9677251"/>
            <a:ext cx="5042238" cy="555886"/>
          </a:xfrm>
          <a:prstGeom prst="rect">
            <a:avLst/>
          </a:prstGeom>
        </p:spPr>
        <p:txBody>
          <a:bodyPr vert="horz" lIns="91440" tIns="45720" rIns="91440" bIns="45720" rtlCol="0" anchor="ctr"/>
          <a:lstStyle>
            <a:lvl1pPr algn="ctr">
              <a:defRPr sz="182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51349" y="9677251"/>
            <a:ext cx="3361492" cy="555886"/>
          </a:xfrm>
          <a:prstGeom prst="rect">
            <a:avLst/>
          </a:prstGeom>
        </p:spPr>
        <p:txBody>
          <a:bodyPr vert="horz" lIns="91440" tIns="45720" rIns="91440" bIns="45720" rtlCol="0" anchor="ctr"/>
          <a:lstStyle>
            <a:lvl1pPr algn="r">
              <a:defRPr sz="1827">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6198571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1392174" rtl="0" eaLnBrk="1" latinLnBrk="0" hangingPunct="1">
        <a:lnSpc>
          <a:spcPct val="90000"/>
        </a:lnSpc>
        <a:spcBef>
          <a:spcPct val="0"/>
        </a:spcBef>
        <a:buNone/>
        <a:defRPr kumimoji="1" sz="6699" kern="1200">
          <a:solidFill>
            <a:schemeClr val="tx1"/>
          </a:solidFill>
          <a:latin typeface="+mj-lt"/>
          <a:ea typeface="+mj-ea"/>
          <a:cs typeface="+mj-cs"/>
        </a:defRPr>
      </a:lvl1pPr>
    </p:titleStyle>
    <p:bodyStyle>
      <a:lvl1pPr marL="348044" indent="-348044" algn="l" defTabSz="1392174" rtl="0" eaLnBrk="1" latinLnBrk="0" hangingPunct="1">
        <a:lnSpc>
          <a:spcPct val="90000"/>
        </a:lnSpc>
        <a:spcBef>
          <a:spcPts val="1523"/>
        </a:spcBef>
        <a:buFont typeface="Arial" panose="020B0604020202020204" pitchFamily="34" charset="0"/>
        <a:buChar char="•"/>
        <a:defRPr kumimoji="1" sz="4263" kern="1200">
          <a:solidFill>
            <a:schemeClr val="tx1"/>
          </a:solidFill>
          <a:latin typeface="+mn-lt"/>
          <a:ea typeface="+mn-ea"/>
          <a:cs typeface="+mn-cs"/>
        </a:defRPr>
      </a:lvl1pPr>
      <a:lvl2pPr marL="1044131" indent="-348044" algn="l" defTabSz="1392174" rtl="0" eaLnBrk="1" latinLnBrk="0" hangingPunct="1">
        <a:lnSpc>
          <a:spcPct val="90000"/>
        </a:lnSpc>
        <a:spcBef>
          <a:spcPts val="761"/>
        </a:spcBef>
        <a:buFont typeface="Arial" panose="020B0604020202020204" pitchFamily="34" charset="0"/>
        <a:buChar char="•"/>
        <a:defRPr kumimoji="1" sz="3654" kern="1200">
          <a:solidFill>
            <a:schemeClr val="tx1"/>
          </a:solidFill>
          <a:latin typeface="+mn-lt"/>
          <a:ea typeface="+mn-ea"/>
          <a:cs typeface="+mn-cs"/>
        </a:defRPr>
      </a:lvl2pPr>
      <a:lvl3pPr marL="1740218" indent="-348044" algn="l" defTabSz="1392174" rtl="0" eaLnBrk="1" latinLnBrk="0" hangingPunct="1">
        <a:lnSpc>
          <a:spcPct val="90000"/>
        </a:lnSpc>
        <a:spcBef>
          <a:spcPts val="761"/>
        </a:spcBef>
        <a:buFont typeface="Arial" panose="020B0604020202020204" pitchFamily="34" charset="0"/>
        <a:buChar char="•"/>
        <a:defRPr kumimoji="1" sz="3045" kern="1200">
          <a:solidFill>
            <a:schemeClr val="tx1"/>
          </a:solidFill>
          <a:latin typeface="+mn-lt"/>
          <a:ea typeface="+mn-ea"/>
          <a:cs typeface="+mn-cs"/>
        </a:defRPr>
      </a:lvl3pPr>
      <a:lvl4pPr marL="2436305"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4pPr>
      <a:lvl5pPr marL="3132392"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5pPr>
      <a:lvl6pPr marL="3828479"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6pPr>
      <a:lvl7pPr marL="4524566"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7pPr>
      <a:lvl8pPr marL="5220653"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8pPr>
      <a:lvl9pPr marL="5916740" indent="-348044" algn="l" defTabSz="1392174" rtl="0" eaLnBrk="1" latinLnBrk="0" hangingPunct="1">
        <a:lnSpc>
          <a:spcPct val="90000"/>
        </a:lnSpc>
        <a:spcBef>
          <a:spcPts val="761"/>
        </a:spcBef>
        <a:buFont typeface="Arial" panose="020B0604020202020204" pitchFamily="34" charset="0"/>
        <a:buChar char="•"/>
        <a:defRPr kumimoji="1" sz="2741" kern="1200">
          <a:solidFill>
            <a:schemeClr val="tx1"/>
          </a:solidFill>
          <a:latin typeface="+mn-lt"/>
          <a:ea typeface="+mn-ea"/>
          <a:cs typeface="+mn-cs"/>
        </a:defRPr>
      </a:lvl9pPr>
    </p:bodyStyle>
    <p:otherStyle>
      <a:defPPr>
        <a:defRPr lang="en-US"/>
      </a:defPPr>
      <a:lvl1pPr marL="0" algn="l" defTabSz="1392174" rtl="0" eaLnBrk="1" latinLnBrk="0" hangingPunct="1">
        <a:defRPr kumimoji="1" sz="2741" kern="1200">
          <a:solidFill>
            <a:schemeClr val="tx1"/>
          </a:solidFill>
          <a:latin typeface="+mn-lt"/>
          <a:ea typeface="+mn-ea"/>
          <a:cs typeface="+mn-cs"/>
        </a:defRPr>
      </a:lvl1pPr>
      <a:lvl2pPr marL="696087" algn="l" defTabSz="1392174" rtl="0" eaLnBrk="1" latinLnBrk="0" hangingPunct="1">
        <a:defRPr kumimoji="1" sz="2741" kern="1200">
          <a:solidFill>
            <a:schemeClr val="tx1"/>
          </a:solidFill>
          <a:latin typeface="+mn-lt"/>
          <a:ea typeface="+mn-ea"/>
          <a:cs typeface="+mn-cs"/>
        </a:defRPr>
      </a:lvl2pPr>
      <a:lvl3pPr marL="1392174" algn="l" defTabSz="1392174" rtl="0" eaLnBrk="1" latinLnBrk="0" hangingPunct="1">
        <a:defRPr kumimoji="1" sz="2741" kern="1200">
          <a:solidFill>
            <a:schemeClr val="tx1"/>
          </a:solidFill>
          <a:latin typeface="+mn-lt"/>
          <a:ea typeface="+mn-ea"/>
          <a:cs typeface="+mn-cs"/>
        </a:defRPr>
      </a:lvl3pPr>
      <a:lvl4pPr marL="2088261" algn="l" defTabSz="1392174" rtl="0" eaLnBrk="1" latinLnBrk="0" hangingPunct="1">
        <a:defRPr kumimoji="1" sz="2741" kern="1200">
          <a:solidFill>
            <a:schemeClr val="tx1"/>
          </a:solidFill>
          <a:latin typeface="+mn-lt"/>
          <a:ea typeface="+mn-ea"/>
          <a:cs typeface="+mn-cs"/>
        </a:defRPr>
      </a:lvl4pPr>
      <a:lvl5pPr marL="2784348" algn="l" defTabSz="1392174" rtl="0" eaLnBrk="1" latinLnBrk="0" hangingPunct="1">
        <a:defRPr kumimoji="1" sz="2741" kern="1200">
          <a:solidFill>
            <a:schemeClr val="tx1"/>
          </a:solidFill>
          <a:latin typeface="+mn-lt"/>
          <a:ea typeface="+mn-ea"/>
          <a:cs typeface="+mn-cs"/>
        </a:defRPr>
      </a:lvl5pPr>
      <a:lvl6pPr marL="3480435" algn="l" defTabSz="1392174" rtl="0" eaLnBrk="1" latinLnBrk="0" hangingPunct="1">
        <a:defRPr kumimoji="1" sz="2741" kern="1200">
          <a:solidFill>
            <a:schemeClr val="tx1"/>
          </a:solidFill>
          <a:latin typeface="+mn-lt"/>
          <a:ea typeface="+mn-ea"/>
          <a:cs typeface="+mn-cs"/>
        </a:defRPr>
      </a:lvl6pPr>
      <a:lvl7pPr marL="4176522" algn="l" defTabSz="1392174" rtl="0" eaLnBrk="1" latinLnBrk="0" hangingPunct="1">
        <a:defRPr kumimoji="1" sz="2741" kern="1200">
          <a:solidFill>
            <a:schemeClr val="tx1"/>
          </a:solidFill>
          <a:latin typeface="+mn-lt"/>
          <a:ea typeface="+mn-ea"/>
          <a:cs typeface="+mn-cs"/>
        </a:defRPr>
      </a:lvl7pPr>
      <a:lvl8pPr marL="4872609" algn="l" defTabSz="1392174" rtl="0" eaLnBrk="1" latinLnBrk="0" hangingPunct="1">
        <a:defRPr kumimoji="1" sz="2741" kern="1200">
          <a:solidFill>
            <a:schemeClr val="tx1"/>
          </a:solidFill>
          <a:latin typeface="+mn-lt"/>
          <a:ea typeface="+mn-ea"/>
          <a:cs typeface="+mn-cs"/>
        </a:defRPr>
      </a:lvl8pPr>
      <a:lvl9pPr marL="5568696" algn="l" defTabSz="1392174" rtl="0" eaLnBrk="1" latinLnBrk="0" hangingPunct="1">
        <a:defRPr kumimoji="1" sz="27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notesSlide" Target="../notesSlides/notesSlide2.xml"/><Relationship Id="rId21" Type="http://schemas.openxmlformats.org/officeDocument/2006/relationships/image" Target="../media/image17.emf"/><Relationship Id="rId7" Type="http://schemas.openxmlformats.org/officeDocument/2006/relationships/package" Target="../embeddings/Microsoft_Excel_Worksheet1.xlsx"/><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slideLayout" Target="../slideLayouts/slideLayout18.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package" Target="../embeddings/Microsoft_Excel_Worksheet.xlsx"/><Relationship Id="rId15" Type="http://schemas.openxmlformats.org/officeDocument/2006/relationships/image" Target="../media/image11.emf"/><Relationship Id="rId10" Type="http://schemas.openxmlformats.org/officeDocument/2006/relationships/image" Target="../media/image6.emf"/><Relationship Id="rId19" Type="http://schemas.openxmlformats.org/officeDocument/2006/relationships/image" Target="../media/image15.emf"/><Relationship Id="rId4" Type="http://schemas.openxmlformats.org/officeDocument/2006/relationships/image" Target="../media/image4.emf"/><Relationship Id="rId9" Type="http://schemas.openxmlformats.org/officeDocument/2006/relationships/image" Target="../media/image5.emf"/><Relationship Id="rId1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1.emf"/><Relationship Id="rId5" Type="http://schemas.openxmlformats.org/officeDocument/2006/relationships/image" Target="../media/image20.png"/><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slides/_rels/slide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15.emf"/><Relationship Id="rId12"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emf"/><Relationship Id="rId11" Type="http://schemas.openxmlformats.org/officeDocument/2006/relationships/image" Target="../media/image30.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27.emf"/><Relationship Id="rId9" Type="http://schemas.openxmlformats.org/officeDocument/2006/relationships/image" Target="../media/image29.emf"/><Relationship Id="rId14" Type="http://schemas.openxmlformats.org/officeDocument/2006/relationships/image" Target="../media/image32.emf"/></Relationships>
</file>

<file path=ppt/slides/_rels/slide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slideLayout" Target="../slideLayouts/slideLayout18.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6.xml.rels><?xml version="1.0" encoding="UTF-8" standalone="yes"?>
<Relationships xmlns="http://schemas.openxmlformats.org/package/2006/relationships"><Relationship Id="rId8" Type="http://schemas.openxmlformats.org/officeDocument/2006/relationships/image" Target="../media/image45.jpeg"/><Relationship Id="rId13" Type="http://schemas.microsoft.com/office/2007/relationships/hdphoto" Target="../media/hdphoto1.wdp"/><Relationship Id="rId18" Type="http://schemas.openxmlformats.org/officeDocument/2006/relationships/image" Target="../media/image53.png"/><Relationship Id="rId26" Type="http://schemas.openxmlformats.org/officeDocument/2006/relationships/image" Target="../media/image57.png"/><Relationship Id="rId3" Type="http://schemas.openxmlformats.org/officeDocument/2006/relationships/image" Target="../media/image40.png"/><Relationship Id="rId21" Type="http://schemas.microsoft.com/office/2007/relationships/hdphoto" Target="../media/hdphoto4.wdp"/><Relationship Id="rId7" Type="http://schemas.openxmlformats.org/officeDocument/2006/relationships/image" Target="../media/image44.emf"/><Relationship Id="rId12" Type="http://schemas.openxmlformats.org/officeDocument/2006/relationships/image" Target="../media/image49.png"/><Relationship Id="rId17" Type="http://schemas.openxmlformats.org/officeDocument/2006/relationships/image" Target="../media/image52.jpg"/><Relationship Id="rId25" Type="http://schemas.openxmlformats.org/officeDocument/2006/relationships/image" Target="../media/image56.png"/><Relationship Id="rId2" Type="http://schemas.openxmlformats.org/officeDocument/2006/relationships/notesSlide" Target="../notesSlides/notesSlide5.xml"/><Relationship Id="rId16" Type="http://schemas.openxmlformats.org/officeDocument/2006/relationships/image" Target="../media/image51.png"/><Relationship Id="rId20" Type="http://schemas.openxmlformats.org/officeDocument/2006/relationships/image" Target="../media/image54.png"/><Relationship Id="rId1" Type="http://schemas.openxmlformats.org/officeDocument/2006/relationships/slideLayout" Target="../slideLayouts/slideLayout18.xml"/><Relationship Id="rId6" Type="http://schemas.openxmlformats.org/officeDocument/2006/relationships/image" Target="../media/image43.png"/><Relationship Id="rId11" Type="http://schemas.openxmlformats.org/officeDocument/2006/relationships/image" Target="../media/image48.jpg"/><Relationship Id="rId24" Type="http://schemas.openxmlformats.org/officeDocument/2006/relationships/image" Target="../media/image9.emf"/><Relationship Id="rId5" Type="http://schemas.openxmlformats.org/officeDocument/2006/relationships/image" Target="../media/image42.png"/><Relationship Id="rId15" Type="http://schemas.microsoft.com/office/2007/relationships/hdphoto" Target="../media/hdphoto2.wdp"/><Relationship Id="rId23" Type="http://schemas.openxmlformats.org/officeDocument/2006/relationships/image" Target="../media/image8.emf"/><Relationship Id="rId10" Type="http://schemas.openxmlformats.org/officeDocument/2006/relationships/image" Target="../media/image47.jpg"/><Relationship Id="rId19" Type="http://schemas.microsoft.com/office/2007/relationships/hdphoto" Target="../media/hdphoto3.wdp"/><Relationship Id="rId4" Type="http://schemas.openxmlformats.org/officeDocument/2006/relationships/image" Target="../media/image41.emf"/><Relationship Id="rId9" Type="http://schemas.openxmlformats.org/officeDocument/2006/relationships/image" Target="../media/image46.emf"/><Relationship Id="rId14" Type="http://schemas.openxmlformats.org/officeDocument/2006/relationships/image" Target="../media/image50.png"/><Relationship Id="rId22" Type="http://schemas.openxmlformats.org/officeDocument/2006/relationships/image" Target="../media/image5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7469980" y="2120900"/>
            <a:ext cx="7262019" cy="810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nchor="t"/>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480695" indent="-480695" eaLnBrk="1" hangingPunct="1">
              <a:lnSpc>
                <a:spcPct val="80000"/>
              </a:lnSpc>
              <a:spcBef>
                <a:spcPct val="20000"/>
              </a:spcBef>
            </a:pPr>
            <a:r>
              <a:rPr lang="ja-JP" altLang="en-US" sz="2000" b="1" dirty="0">
                <a:solidFill>
                  <a:srgbClr val="FF0000"/>
                </a:solidFill>
                <a:latin typeface="游ゴシック"/>
                <a:ea typeface="游ゴシック"/>
              </a:rPr>
              <a:t>モデルの構成</a:t>
            </a:r>
            <a:endParaRPr lang="en-US" altLang="ja-JP" sz="2000" b="1" dirty="0">
              <a:solidFill>
                <a:srgbClr val="FF0000"/>
              </a:solidFill>
              <a:latin typeface="游ゴシック"/>
              <a:ea typeface="游ゴシック"/>
            </a:endParaRPr>
          </a:p>
          <a:p>
            <a:pPr marL="342900" indent="-342900" defTabSz="914400" eaLnBrk="1" hangingPunct="1">
              <a:lnSpc>
                <a:spcPct val="80000"/>
              </a:lnSpc>
              <a:spcBef>
                <a:spcPts val="600"/>
              </a:spcBef>
              <a:buFont typeface="+mj-lt"/>
              <a:buAutoNum type="arabicPeriod"/>
            </a:pPr>
            <a:r>
              <a:rPr lang="ja-JP" altLang="en-US" b="1" dirty="0">
                <a:solidFill>
                  <a:prstClr val="black"/>
                </a:solidFill>
                <a:latin typeface="游ゴシック"/>
                <a:ea typeface="游ゴシック"/>
              </a:rPr>
              <a:t>要求分析</a:t>
            </a:r>
            <a:endParaRPr lang="en-US" altLang="ja-JP" b="1" dirty="0">
              <a:solidFill>
                <a:prstClr val="black"/>
              </a:solidFill>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en-US" altLang="ja-JP" dirty="0">
                <a:latin typeface="游ゴシック"/>
                <a:ea typeface="游ゴシック"/>
              </a:rPr>
              <a:t>CS</a:t>
            </a:r>
            <a:r>
              <a:rPr lang="ja-JP" altLang="en-US">
                <a:latin typeface="游ゴシック"/>
                <a:ea typeface="游ゴシック"/>
              </a:rPr>
              <a:t>大会</a:t>
            </a:r>
            <a:r>
              <a:rPr lang="ja-JP" altLang="en-US" dirty="0">
                <a:latin typeface="游ゴシック"/>
                <a:ea typeface="游ゴシック"/>
              </a:rPr>
              <a:t>を優勝するために</a:t>
            </a:r>
            <a:r>
              <a:rPr lang="ja-JP" altLang="en-US">
                <a:latin typeface="游ゴシック"/>
                <a:ea typeface="游ゴシック"/>
              </a:rPr>
              <a:t>必要なリザルトタイムとその内訳を検討して目標とし、達成するための要求を</a:t>
            </a:r>
            <a:r>
              <a:rPr lang="ja-JP" altLang="en-US" dirty="0">
                <a:latin typeface="游ゴシック"/>
                <a:ea typeface="游ゴシック"/>
              </a:rPr>
              <a:t>スピード競技</a:t>
            </a:r>
            <a:r>
              <a:rPr lang="ja-JP" altLang="en-US">
                <a:latin typeface="游ゴシック"/>
                <a:ea typeface="游ゴシック"/>
              </a:rPr>
              <a:t>、</a:t>
            </a:r>
            <a:r>
              <a:rPr lang="ja-JP" altLang="en-US" dirty="0">
                <a:latin typeface="游ゴシック"/>
                <a:ea typeface="游ゴシック"/>
              </a:rPr>
              <a:t>ブロック並べ</a:t>
            </a:r>
            <a:r>
              <a:rPr lang="ja-JP" altLang="en-US">
                <a:latin typeface="游ゴシック"/>
                <a:ea typeface="游ゴシック"/>
              </a:rPr>
              <a:t>、</a:t>
            </a:r>
            <a:r>
              <a:rPr lang="ja-JP" altLang="en-US" dirty="0">
                <a:latin typeface="游ゴシック"/>
                <a:ea typeface="游ゴシック"/>
              </a:rPr>
              <a:t>直角駐車場</a:t>
            </a:r>
            <a:r>
              <a:rPr lang="ja-JP" altLang="en-US">
                <a:latin typeface="游ゴシック"/>
                <a:ea typeface="游ゴシック"/>
              </a:rPr>
              <a:t>に分け</a:t>
            </a:r>
            <a:r>
              <a:rPr lang="ja-JP" altLang="en-US" b="1" dirty="0">
                <a:latin typeface="游ゴシック"/>
                <a:ea typeface="游ゴシック"/>
              </a:rPr>
              <a:t>要求図</a:t>
            </a:r>
            <a:r>
              <a:rPr lang="ja-JP" altLang="en-US">
                <a:latin typeface="游ゴシック"/>
                <a:ea typeface="游ゴシック"/>
              </a:rPr>
              <a:t>で表した。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走行体システム</a:t>
            </a:r>
            <a:r>
              <a:rPr lang="ja-JP" altLang="en-US">
                <a:latin typeface="游ゴシック"/>
                <a:ea typeface="游ゴシック"/>
              </a:rPr>
              <a:t>と画像処理システムの機能を</a:t>
            </a:r>
            <a:r>
              <a:rPr lang="ja-JP" altLang="en-US" b="1" dirty="0">
                <a:latin typeface="游ゴシック"/>
                <a:ea typeface="游ゴシック"/>
              </a:rPr>
              <a:t>ユースケース</a:t>
            </a:r>
            <a:r>
              <a:rPr lang="ja-JP" altLang="en-US">
                <a:latin typeface="游ゴシック"/>
                <a:ea typeface="游ゴシック"/>
              </a:rPr>
              <a:t>で表し、ブロック並べ攻略の機能の仕様を</a:t>
            </a:r>
            <a:r>
              <a:rPr lang="en-US" altLang="ja-JP" b="1" dirty="0">
                <a:latin typeface="游ゴシック"/>
                <a:ea typeface="游ゴシック"/>
              </a:rPr>
              <a:t>USDM</a:t>
            </a:r>
            <a:r>
              <a:rPr lang="ja-JP" altLang="en-US">
                <a:latin typeface="游ゴシック"/>
                <a:ea typeface="游ゴシック"/>
              </a:rPr>
              <a:t>を用いて表した。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a:latin typeface="游ゴシック"/>
                <a:ea typeface="游ゴシック"/>
              </a:rPr>
              <a:t>システム全体の流れを</a:t>
            </a:r>
            <a:r>
              <a:rPr lang="ja-JP" altLang="en-US" b="1" dirty="0">
                <a:latin typeface="游ゴシック"/>
                <a:ea typeface="游ゴシック"/>
              </a:rPr>
              <a:t>アクティビティ図</a:t>
            </a:r>
            <a:r>
              <a:rPr lang="ja-JP" altLang="en-US">
                <a:latin typeface="游ゴシック"/>
                <a:ea typeface="游ゴシック"/>
              </a:rPr>
              <a:t>で表した。</a:t>
            </a:r>
            <a:endParaRPr lang="en-US" altLang="ja-JP">
              <a:latin typeface="游ゴシック"/>
              <a:ea typeface="游ゴシック"/>
            </a:endParaRPr>
          </a:p>
          <a:p>
            <a:pPr marL="342900" indent="-342900" defTabSz="914400" eaLnBrk="1" hangingPunct="1">
              <a:lnSpc>
                <a:spcPct val="80000"/>
              </a:lnSpc>
              <a:spcBef>
                <a:spcPts val="600"/>
              </a:spcBef>
              <a:buFont typeface="+mj-lt"/>
              <a:buAutoNum type="arabicPeriod" startAt="2"/>
            </a:pPr>
            <a:r>
              <a:rPr lang="ja-JP" altLang="en-US" b="1" dirty="0">
                <a:solidFill>
                  <a:prstClr val="black"/>
                </a:solidFill>
                <a:latin typeface="游ゴシック"/>
                <a:ea typeface="游ゴシック"/>
              </a:rPr>
              <a:t>分析モデル</a:t>
            </a:r>
            <a:endParaRPr lang="en-US" altLang="ja-JP" b="1" dirty="0">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a:latin typeface="游ゴシック"/>
                <a:ea typeface="游ゴシック"/>
              </a:rPr>
              <a:t>ゲームの構成要素を</a:t>
            </a:r>
            <a:r>
              <a:rPr lang="ja-JP" altLang="en-US" b="1" dirty="0">
                <a:latin typeface="游ゴシック"/>
                <a:ea typeface="游ゴシック"/>
              </a:rPr>
              <a:t>クラス図</a:t>
            </a:r>
            <a:r>
              <a:rPr lang="ja-JP" altLang="en-US">
                <a:latin typeface="游ゴシック"/>
                <a:ea typeface="游ゴシック"/>
              </a:rPr>
              <a:t>と</a:t>
            </a:r>
            <a:r>
              <a:rPr lang="ja-JP" altLang="en-US" b="1" dirty="0">
                <a:latin typeface="游ゴシック"/>
                <a:ea typeface="游ゴシック"/>
              </a:rPr>
              <a:t>オブジェクト図</a:t>
            </a:r>
            <a:r>
              <a:rPr lang="ja-JP" altLang="en-US">
                <a:latin typeface="游ゴシック"/>
                <a:ea typeface="游ゴシック"/>
              </a:rPr>
              <a:t>で表し、構成要素を基に走行体の動作を</a:t>
            </a:r>
            <a:r>
              <a:rPr lang="ja-JP" altLang="en-US" b="1" dirty="0">
                <a:latin typeface="游ゴシック"/>
                <a:ea typeface="游ゴシック"/>
              </a:rPr>
              <a:t>シーケンス図</a:t>
            </a:r>
            <a:r>
              <a:rPr lang="ja-JP" altLang="en-US">
                <a:latin typeface="游ゴシック"/>
                <a:ea typeface="游ゴシック"/>
              </a:rPr>
              <a:t>で表した。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a:latin typeface="游ゴシック"/>
                <a:ea typeface="游ゴシック"/>
              </a:rPr>
              <a:t>ブロック並べ攻略におけるボーナスタイムの獲得例を表を用いて表し、リスクを検討してチームの</a:t>
            </a:r>
            <a:r>
              <a:rPr lang="ja-JP" altLang="en-US" b="1" dirty="0">
                <a:latin typeface="游ゴシック"/>
                <a:ea typeface="游ゴシック"/>
              </a:rPr>
              <a:t>指針</a:t>
            </a:r>
            <a:r>
              <a:rPr lang="ja-JP" altLang="en-US">
                <a:latin typeface="游ゴシック"/>
                <a:ea typeface="游ゴシック"/>
              </a:rPr>
              <a:t>を示した。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a:latin typeface="游ゴシック"/>
                <a:ea typeface="游ゴシック"/>
              </a:rPr>
              <a:t>走行経路を求めるために必要なクラスを</a:t>
            </a:r>
            <a:r>
              <a:rPr lang="ja-JP" altLang="en-US" b="1" dirty="0">
                <a:latin typeface="游ゴシック"/>
                <a:ea typeface="游ゴシック"/>
              </a:rPr>
              <a:t>クラス図</a:t>
            </a:r>
            <a:r>
              <a:rPr lang="ja-JP" altLang="en-US">
                <a:latin typeface="游ゴシック"/>
                <a:ea typeface="游ゴシック"/>
              </a:rPr>
              <a:t>で表し、経路生成手順を</a:t>
            </a:r>
            <a:r>
              <a:rPr lang="ja-JP" altLang="en-US" b="1" dirty="0">
                <a:latin typeface="游ゴシック"/>
                <a:ea typeface="游ゴシック"/>
              </a:rPr>
              <a:t>シーケンス図</a:t>
            </a:r>
            <a:r>
              <a:rPr lang="ja-JP" altLang="en-US">
                <a:latin typeface="游ゴシック"/>
                <a:ea typeface="游ゴシック"/>
              </a:rPr>
              <a:t>で表した。</a:t>
            </a:r>
            <a:endParaRPr lang="en-US" altLang="ja-JP">
              <a:latin typeface="游ゴシック"/>
              <a:ea typeface="游ゴシック"/>
            </a:endParaRPr>
          </a:p>
          <a:p>
            <a:pPr marL="0" indent="0" eaLnBrk="1" hangingPunct="1">
              <a:lnSpc>
                <a:spcPct val="80000"/>
              </a:lnSpc>
              <a:spcBef>
                <a:spcPts val="600"/>
              </a:spcBef>
            </a:pPr>
            <a:r>
              <a:rPr lang="en-US" altLang="ja-JP">
                <a:latin typeface="游ゴシック"/>
                <a:ea typeface="游ゴシック"/>
              </a:rPr>
              <a:t>3. </a:t>
            </a:r>
            <a:r>
              <a:rPr lang="ja-JP" altLang="en-US">
                <a:latin typeface="游ゴシック"/>
                <a:ea typeface="游ゴシック"/>
              </a:rPr>
              <a:t>　</a:t>
            </a:r>
            <a:r>
              <a:rPr lang="ja-JP" altLang="en-US" b="1" dirty="0">
                <a:latin typeface="游ゴシック"/>
                <a:ea typeface="游ゴシック"/>
              </a:rPr>
              <a:t>設計モデル</a:t>
            </a:r>
            <a:endParaRPr lang="en-US" altLang="ja-JP" b="1" dirty="0">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各パッケージ</a:t>
            </a:r>
            <a:r>
              <a:rPr lang="ja-JP" altLang="en-US">
                <a:latin typeface="游ゴシック"/>
                <a:ea typeface="游ゴシック"/>
              </a:rPr>
              <a:t>の名前と役割を</a:t>
            </a:r>
            <a:r>
              <a:rPr lang="ja-JP" altLang="en-US" b="1" dirty="0">
                <a:latin typeface="游ゴシック"/>
                <a:ea typeface="游ゴシック"/>
              </a:rPr>
              <a:t>パッケージ図</a:t>
            </a:r>
            <a:r>
              <a:rPr lang="ja-JP" altLang="en-US">
                <a:latin typeface="游ゴシック"/>
                <a:ea typeface="游ゴシック"/>
              </a:rPr>
              <a:t>で、どのようなクラスがあるのかと各クラス間の関連を</a:t>
            </a:r>
            <a:r>
              <a:rPr lang="ja-JP" altLang="en-US" b="1" dirty="0">
                <a:latin typeface="游ゴシック"/>
                <a:ea typeface="游ゴシック"/>
              </a:rPr>
              <a:t>クラス図</a:t>
            </a:r>
            <a:r>
              <a:rPr lang="ja-JP" altLang="en-US">
                <a:latin typeface="游ゴシック"/>
                <a:ea typeface="游ゴシック"/>
              </a:rPr>
              <a:t>で表した。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走行パラメータのクラス構造</a:t>
            </a:r>
            <a:r>
              <a:rPr lang="ja-JP" altLang="en-US">
                <a:latin typeface="游ゴシック"/>
                <a:ea typeface="游ゴシック"/>
              </a:rPr>
              <a:t>では各クラスの</a:t>
            </a:r>
            <a:r>
              <a:rPr lang="ja-JP" altLang="en-US" dirty="0">
                <a:latin typeface="游ゴシック"/>
                <a:ea typeface="游ゴシック"/>
              </a:rPr>
              <a:t>変数</a:t>
            </a:r>
            <a:r>
              <a:rPr lang="ja-JP" altLang="en-US">
                <a:latin typeface="游ゴシック"/>
                <a:ea typeface="游ゴシック"/>
              </a:rPr>
              <a:t>を使用でき</a:t>
            </a:r>
            <a:r>
              <a:rPr lang="ja-JP" altLang="en-US" b="1" dirty="0">
                <a:latin typeface="游ゴシック"/>
                <a:ea typeface="游ゴシック"/>
              </a:rPr>
              <a:t>利便性</a:t>
            </a:r>
            <a:r>
              <a:rPr lang="ja-JP" altLang="en-US">
                <a:latin typeface="游ゴシック"/>
                <a:ea typeface="游ゴシック"/>
              </a:rPr>
              <a:t>が高いことを表した。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走行全体を</a:t>
            </a:r>
            <a:r>
              <a:rPr lang="ja-JP" altLang="en-US" b="1" dirty="0">
                <a:latin typeface="游ゴシック"/>
                <a:ea typeface="游ゴシック"/>
              </a:rPr>
              <a:t>ステートマシン図</a:t>
            </a:r>
            <a:r>
              <a:rPr lang="ja-JP" altLang="en-US" dirty="0">
                <a:latin typeface="游ゴシック"/>
                <a:ea typeface="游ゴシック"/>
              </a:rPr>
              <a:t>で表し、画像処理システムそれぞれの流れを</a:t>
            </a:r>
            <a:r>
              <a:rPr lang="ja-JP" altLang="en-US" b="1" dirty="0">
                <a:latin typeface="游ゴシック"/>
                <a:ea typeface="游ゴシック"/>
              </a:rPr>
              <a:t>シーケンス図</a:t>
            </a:r>
            <a:r>
              <a:rPr lang="ja-JP" altLang="en-US">
                <a:latin typeface="游ゴシック"/>
                <a:ea typeface="游ゴシック"/>
              </a:rPr>
              <a:t>で表し、通信のタイミングを示した。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ブロック並べ</a:t>
            </a:r>
            <a:r>
              <a:rPr lang="ja-JP" altLang="en-US">
                <a:latin typeface="游ゴシック"/>
                <a:ea typeface="游ゴシック"/>
              </a:rPr>
              <a:t>の処理の流れを</a:t>
            </a:r>
            <a:r>
              <a:rPr lang="ja-JP" altLang="en-US" b="1" dirty="0">
                <a:latin typeface="游ゴシック"/>
                <a:ea typeface="游ゴシック"/>
              </a:rPr>
              <a:t>シーケンス図</a:t>
            </a:r>
            <a:r>
              <a:rPr lang="ja-JP" altLang="en-US">
                <a:latin typeface="游ゴシック"/>
                <a:ea typeface="游ゴシック"/>
              </a:rPr>
              <a:t>を用いて表した。</a:t>
            </a:r>
            <a:endParaRPr lang="en-US" altLang="ja-JP">
              <a:latin typeface="游ゴシック"/>
              <a:ea typeface="游ゴシック"/>
            </a:endParaRPr>
          </a:p>
          <a:p>
            <a:pPr marL="0" indent="0" eaLnBrk="1" hangingPunct="1">
              <a:lnSpc>
                <a:spcPct val="80000"/>
              </a:lnSpc>
              <a:spcBef>
                <a:spcPts val="600"/>
              </a:spcBef>
            </a:pPr>
            <a:r>
              <a:rPr lang="en-US" altLang="ja-JP">
                <a:latin typeface="游ゴシック"/>
                <a:ea typeface="游ゴシック"/>
              </a:rPr>
              <a:t>4. </a:t>
            </a:r>
            <a:r>
              <a:rPr lang="ja-JP" altLang="en-US">
                <a:latin typeface="游ゴシック"/>
                <a:ea typeface="游ゴシック"/>
              </a:rPr>
              <a:t>　</a:t>
            </a:r>
            <a:r>
              <a:rPr lang="ja-JP" altLang="en-US" b="1" dirty="0">
                <a:latin typeface="游ゴシック"/>
                <a:ea typeface="游ゴシック"/>
              </a:rPr>
              <a:t>制御モデル</a:t>
            </a:r>
            <a:endParaRPr lang="en-US" altLang="ja-JP" b="1" dirty="0">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画像処理システムにおける</a:t>
            </a:r>
            <a:r>
              <a:rPr lang="ja-JP" altLang="en-US" b="1" dirty="0">
                <a:latin typeface="游ゴシック"/>
                <a:ea typeface="游ゴシック"/>
              </a:rPr>
              <a:t>課題・解決策・制約・不足の事態</a:t>
            </a:r>
            <a:r>
              <a:rPr lang="ja-JP" altLang="en-US">
                <a:latin typeface="游ゴシック"/>
                <a:ea typeface="游ゴシック"/>
              </a:rPr>
              <a:t>について記述し</a:t>
            </a:r>
            <a:r>
              <a:rPr lang="ja-JP" altLang="en-US" dirty="0">
                <a:latin typeface="游ゴシック"/>
                <a:ea typeface="游ゴシック"/>
              </a:rPr>
              <a:t>、</a:t>
            </a:r>
            <a:r>
              <a:rPr lang="ja-JP" altLang="en-US">
                <a:latin typeface="游ゴシック"/>
                <a:ea typeface="游ゴシック"/>
              </a:rPr>
              <a:t>画像処理システムにおける座標コード送信までの処理内容を図</a:t>
            </a:r>
            <a:r>
              <a:rPr lang="ja-JP" altLang="en-US" dirty="0">
                <a:latin typeface="游ゴシック"/>
                <a:ea typeface="游ゴシック"/>
              </a:rPr>
              <a:t>を用いながら表した。</a:t>
            </a:r>
            <a:endParaRPr lang="en-US" altLang="ja-JP" dirty="0">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dirty="0">
                <a:latin typeface="游ゴシック"/>
                <a:ea typeface="游ゴシック"/>
              </a:rPr>
              <a:t>分析</a:t>
            </a:r>
            <a:r>
              <a:rPr lang="ja-JP" altLang="en-US">
                <a:latin typeface="游ゴシック"/>
                <a:ea typeface="游ゴシック"/>
              </a:rPr>
              <a:t>モデル</a:t>
            </a:r>
            <a:r>
              <a:rPr lang="ja-JP" altLang="en-US" dirty="0">
                <a:latin typeface="游ゴシック"/>
                <a:ea typeface="游ゴシック"/>
              </a:rPr>
              <a:t>に記載した</a:t>
            </a:r>
            <a:r>
              <a:rPr lang="ja-JP" altLang="en-US" b="1" dirty="0">
                <a:latin typeface="游ゴシック"/>
                <a:ea typeface="游ゴシック"/>
              </a:rPr>
              <a:t>走行体の動作定義</a:t>
            </a:r>
            <a:r>
              <a:rPr lang="ja-JP" altLang="en-US" dirty="0">
                <a:latin typeface="游ゴシック"/>
                <a:ea typeface="游ゴシック"/>
              </a:rPr>
              <a:t>を</a:t>
            </a:r>
            <a:r>
              <a:rPr lang="ja-JP" altLang="en-US">
                <a:latin typeface="游ゴシック"/>
                <a:ea typeface="游ゴシック"/>
              </a:rPr>
              <a:t>実現するための</a:t>
            </a:r>
            <a:r>
              <a:rPr lang="ja-JP" altLang="en-US" b="1" dirty="0">
                <a:latin typeface="游ゴシック"/>
                <a:ea typeface="游ゴシック"/>
              </a:rPr>
              <a:t>課題と解決策</a:t>
            </a:r>
            <a:r>
              <a:rPr lang="ja-JP" altLang="en-US">
                <a:latin typeface="游ゴシック"/>
                <a:ea typeface="游ゴシック"/>
              </a:rPr>
              <a:t>を</a:t>
            </a:r>
            <a:r>
              <a:rPr lang="ja-JP" altLang="en-US" dirty="0">
                <a:latin typeface="游ゴシック"/>
                <a:ea typeface="游ゴシック"/>
              </a:rPr>
              <a:t>表</a:t>
            </a:r>
            <a:r>
              <a:rPr lang="ja-JP" altLang="en-US">
                <a:latin typeface="游ゴシック"/>
                <a:ea typeface="游ゴシック"/>
              </a:rPr>
              <a:t>や</a:t>
            </a:r>
            <a:r>
              <a:rPr lang="ja-JP" altLang="en-US" dirty="0">
                <a:latin typeface="游ゴシック"/>
                <a:ea typeface="游ゴシック"/>
              </a:rPr>
              <a:t>図</a:t>
            </a:r>
            <a:r>
              <a:rPr lang="ja-JP" altLang="en-US">
                <a:latin typeface="游ゴシック"/>
                <a:ea typeface="游ゴシック"/>
              </a:rPr>
              <a:t>を用いながら表した。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b="1" dirty="0">
                <a:latin typeface="游ゴシック"/>
                <a:ea typeface="游ゴシック"/>
              </a:rPr>
              <a:t>色判別</a:t>
            </a:r>
            <a:r>
              <a:rPr lang="ja-JP" altLang="en-US">
                <a:latin typeface="游ゴシック"/>
                <a:ea typeface="游ゴシック"/>
              </a:rPr>
              <a:t>の</a:t>
            </a:r>
            <a:r>
              <a:rPr lang="ja-JP" altLang="en-US" b="1" dirty="0">
                <a:latin typeface="游ゴシック"/>
                <a:ea typeface="游ゴシック"/>
              </a:rPr>
              <a:t>課題と解決策</a:t>
            </a:r>
            <a:r>
              <a:rPr lang="ja-JP" altLang="en-US" dirty="0">
                <a:latin typeface="游ゴシック"/>
                <a:ea typeface="游ゴシック"/>
              </a:rPr>
              <a:t>と</a:t>
            </a:r>
            <a:r>
              <a:rPr lang="ja-JP" altLang="en-US">
                <a:latin typeface="游ゴシック"/>
                <a:ea typeface="游ゴシック"/>
              </a:rPr>
              <a:t>その詳細について</a:t>
            </a:r>
            <a:r>
              <a:rPr lang="ja-JP" altLang="en-US" dirty="0">
                <a:latin typeface="游ゴシック"/>
                <a:ea typeface="游ゴシック"/>
              </a:rPr>
              <a:t>記述し</a:t>
            </a:r>
            <a:r>
              <a:rPr lang="ja-JP" altLang="en-US">
                <a:latin typeface="游ゴシック"/>
                <a:ea typeface="游ゴシック"/>
              </a:rPr>
              <a:t>、表とグラフによる具体的なデータを提示しながら表した。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en-US" altLang="ja-JP" dirty="0">
                <a:latin typeface="游ゴシック"/>
                <a:ea typeface="游ゴシック"/>
              </a:rPr>
              <a:t>AI</a:t>
            </a:r>
            <a:r>
              <a:rPr lang="ja-JP" altLang="en-US" dirty="0">
                <a:latin typeface="游ゴシック"/>
                <a:ea typeface="游ゴシック"/>
              </a:rPr>
              <a:t>アンサー</a:t>
            </a:r>
            <a:r>
              <a:rPr lang="ja-JP" altLang="en-US">
                <a:latin typeface="游ゴシック"/>
                <a:ea typeface="游ゴシック"/>
              </a:rPr>
              <a:t>を主に構成する出題数字の読み取り</a:t>
            </a:r>
            <a:r>
              <a:rPr lang="ja-JP" altLang="en-US" dirty="0">
                <a:latin typeface="游ゴシック"/>
                <a:ea typeface="游ゴシック"/>
              </a:rPr>
              <a:t>について</a:t>
            </a:r>
            <a:r>
              <a:rPr lang="ja-JP" altLang="en-US" b="1" dirty="0">
                <a:latin typeface="游ゴシック"/>
                <a:ea typeface="游ゴシック"/>
              </a:rPr>
              <a:t>左右の数字</a:t>
            </a:r>
            <a:r>
              <a:rPr lang="ja-JP" altLang="en-US">
                <a:latin typeface="游ゴシック"/>
                <a:ea typeface="游ゴシック"/>
              </a:rPr>
              <a:t>に分け具体的なデータを提示しながら説明し、それによって生じる</a:t>
            </a:r>
            <a:r>
              <a:rPr lang="ja-JP" altLang="en-US" b="1" dirty="0">
                <a:latin typeface="游ゴシック"/>
                <a:ea typeface="游ゴシック"/>
              </a:rPr>
              <a:t>課題や解決策</a:t>
            </a:r>
            <a:r>
              <a:rPr lang="ja-JP" altLang="en-US">
                <a:latin typeface="游ゴシック"/>
                <a:ea typeface="游ゴシック"/>
              </a:rPr>
              <a:t>について記述した。</a:t>
            </a:r>
            <a:endParaRPr lang="en-US" altLang="ja-JP">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endParaRPr lang="en-US" altLang="ja-JP">
              <a:latin typeface="游ゴシック"/>
              <a:ea typeface="游ゴシック"/>
            </a:endParaRPr>
          </a:p>
          <a:p>
            <a:pPr marL="0" indent="0" eaLnBrk="1" hangingPunct="1">
              <a:lnSpc>
                <a:spcPct val="80000"/>
              </a:lnSpc>
              <a:spcBef>
                <a:spcPts val="600"/>
              </a:spcBef>
            </a:pPr>
            <a:endParaRPr lang="ja-JP" altLang="en-US">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endParaRPr lang="ja-JP" altLang="en-US">
              <a:latin typeface="游ゴシック"/>
              <a:ea typeface="游ゴシック"/>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7964" y="2120900"/>
            <a:ext cx="7099781" cy="3558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nchor="t"/>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2000" dirty="0">
                <a:latin typeface="游ゴシック"/>
                <a:ea typeface="游ゴシック"/>
              </a:rPr>
              <a:t>　私たち</a:t>
            </a:r>
            <a:r>
              <a:rPr lang="en-US" altLang="ja-JP" sz="2000" dirty="0">
                <a:latin typeface="游ゴシック"/>
                <a:ea typeface="游ゴシック"/>
              </a:rPr>
              <a:t>SmartBonobo</a:t>
            </a:r>
            <a:r>
              <a:rPr lang="ja-JP" altLang="en-US" sz="2000" dirty="0">
                <a:latin typeface="游ゴシック"/>
                <a:ea typeface="游ゴシック"/>
              </a:rPr>
              <a:t>（スマートボノボ）は、九州産業大学理工学部情報科学科のメンバーで構成されたチームです。</a:t>
            </a:r>
            <a:endParaRPr lang="en-US" altLang="ja-JP" sz="2000" dirty="0">
              <a:latin typeface="游ゴシック"/>
              <a:ea typeface="游ゴシック"/>
            </a:endParaRPr>
          </a:p>
          <a:p>
            <a:pPr marL="0" indent="0"/>
            <a:endParaRPr lang="en-US" altLang="ja-JP" sz="2000" dirty="0">
              <a:latin typeface="游ゴシック"/>
              <a:ea typeface="游ゴシック"/>
            </a:endParaRPr>
          </a:p>
          <a:p>
            <a:pPr marL="0" indent="0"/>
            <a:r>
              <a:rPr lang="ja-JP" altLang="en-US" sz="2000">
                <a:latin typeface="游ゴシック"/>
                <a:ea typeface="游ゴシック"/>
              </a:rPr>
              <a:t>　</a:t>
            </a:r>
            <a:r>
              <a:rPr lang="en-US" altLang="ja-JP" sz="2000" dirty="0">
                <a:latin typeface="游ゴシック"/>
                <a:ea typeface="游ゴシック"/>
              </a:rPr>
              <a:t>チーム名にある「Smart」は、3年前の先輩方から引き継いでいます。</a:t>
            </a:r>
            <a:r>
              <a:rPr lang="ja-JP" altLang="en-US" sz="2000" dirty="0">
                <a:latin typeface="游ゴシック"/>
                <a:ea typeface="游ゴシック"/>
                <a:cs typeface="Times New Roman"/>
              </a:rPr>
              <a:t>今年のチームには、昨年の地区大会を1位で突破したチームの一員であったメンバーが多いので、その経験を活かし今年はCS大会総合優勝を目指しています。</a:t>
            </a:r>
            <a:endParaRPr lang="ja-JP" altLang="en-US" sz="2000" dirty="0"/>
          </a:p>
          <a:p>
            <a:pPr marL="0" indent="0"/>
            <a:r>
              <a:rPr lang="ja-JP" altLang="en-US" sz="2000" dirty="0">
                <a:latin typeface="游ゴシック"/>
                <a:ea typeface="游ゴシック"/>
              </a:rPr>
              <a:t>また、今年のチームはほとんどが</a:t>
            </a:r>
            <a:r>
              <a:rPr lang="en-US" altLang="ja-JP" sz="2000" dirty="0">
                <a:latin typeface="游ゴシック"/>
                <a:ea typeface="游ゴシック"/>
              </a:rPr>
              <a:t>4</a:t>
            </a:r>
            <a:r>
              <a:rPr lang="ja-JP" altLang="en-US" sz="2000" dirty="0">
                <a:latin typeface="游ゴシック"/>
                <a:ea typeface="游ゴシック"/>
              </a:rPr>
              <a:t>年生で仲の良いメンバーということもあり、チームワークを活かし取り組みました。</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07964" y="5856586"/>
            <a:ext cx="7099781" cy="43669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nchor="t"/>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solidFill>
                  <a:srgbClr val="FF0000"/>
                </a:solidFill>
              </a:rPr>
              <a:t>モデルの概要</a:t>
            </a:r>
            <a:endParaRPr lang="en-US" altLang="ja-JP" sz="2000"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sz="2000" dirty="0">
                <a:latin typeface="游ゴシック"/>
                <a:ea typeface="游ゴシック"/>
              </a:rPr>
              <a:t>ブロック並べのボーナスタイム</a:t>
            </a:r>
            <a:r>
              <a:rPr lang="en-US" altLang="ja-JP" sz="2000" dirty="0">
                <a:latin typeface="游ゴシック"/>
                <a:ea typeface="游ゴシック"/>
              </a:rPr>
              <a:t>23</a:t>
            </a:r>
            <a:r>
              <a:rPr lang="ja-JP" altLang="en-US" sz="2000" dirty="0">
                <a:latin typeface="游ゴシック"/>
                <a:ea typeface="游ゴシック"/>
              </a:rPr>
              <a:t>秒を獲得することに重点を置き、目標リザルトタイムー</a:t>
            </a:r>
            <a:r>
              <a:rPr lang="en-US" altLang="ja-JP" sz="2000" dirty="0">
                <a:latin typeface="游ゴシック"/>
                <a:ea typeface="游ゴシック"/>
              </a:rPr>
              <a:t>8</a:t>
            </a:r>
            <a:r>
              <a:rPr lang="ja-JP" altLang="en-US" sz="2000" dirty="0">
                <a:latin typeface="游ゴシック"/>
                <a:ea typeface="游ゴシック"/>
              </a:rPr>
              <a:t>秒を獲得するシステムのモデルを示した。</a:t>
            </a:r>
            <a:endParaRPr lang="en-US" altLang="ja-JP" sz="2000" dirty="0">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sz="2000" dirty="0">
                <a:latin typeface="游ゴシック"/>
                <a:ea typeface="游ゴシック"/>
              </a:rPr>
              <a:t>パッケージを戦術・制御・デバイスの</a:t>
            </a:r>
            <a:r>
              <a:rPr lang="en-US" altLang="ja-JP" sz="2000" dirty="0">
                <a:latin typeface="游ゴシック"/>
                <a:ea typeface="游ゴシック"/>
              </a:rPr>
              <a:t>3</a:t>
            </a:r>
            <a:r>
              <a:rPr lang="ja-JP" altLang="en-US" sz="2000" dirty="0">
                <a:latin typeface="游ゴシック"/>
                <a:ea typeface="游ゴシック"/>
              </a:rPr>
              <a:t>層に分け、さらに戦術と制御の層を役割ごとに入力・計算・出力の</a:t>
            </a:r>
            <a:r>
              <a:rPr lang="en-US" altLang="ja-JP" sz="2000" dirty="0">
                <a:latin typeface="游ゴシック"/>
                <a:ea typeface="游ゴシック"/>
              </a:rPr>
              <a:t>3</a:t>
            </a:r>
            <a:r>
              <a:rPr lang="ja-JP" altLang="en-US" sz="2000" dirty="0" err="1">
                <a:latin typeface="游ゴシック"/>
                <a:ea typeface="游ゴシック"/>
              </a:rPr>
              <a:t>つに</a:t>
            </a:r>
            <a:r>
              <a:rPr lang="ja-JP" altLang="en-US" sz="2000" dirty="0">
                <a:latin typeface="游ゴシック"/>
                <a:ea typeface="游ゴシック"/>
              </a:rPr>
              <a:t>分けて走行体システムを設計した。</a:t>
            </a:r>
          </a:p>
          <a:p>
            <a:pPr marL="196850" indent="-196850" eaLnBrk="1" hangingPunct="1">
              <a:lnSpc>
                <a:spcPct val="80000"/>
              </a:lnSpc>
              <a:spcBef>
                <a:spcPts val="600"/>
              </a:spcBef>
              <a:buFont typeface="Arial" panose="020B0604020202020204" pitchFamily="34" charset="0"/>
              <a:buChar char="•"/>
            </a:pPr>
            <a:r>
              <a:rPr lang="ja-JP" altLang="en-US" sz="2000" dirty="0">
                <a:latin typeface="游ゴシック"/>
                <a:ea typeface="游ゴシック"/>
              </a:rPr>
              <a:t>ブロック並べのカラーブロック置き場回避動作とカラーブロックの色の誤検知を避けるため画像処理システムを採用した。初期位置コードと画像処理システムからの受信結果を比較し、一致しない場合は初期位置コードの位置を優先して採用する。</a:t>
            </a:r>
            <a:endParaRPr lang="en-US" altLang="ja-JP" sz="2000" dirty="0">
              <a:latin typeface="游ゴシック"/>
              <a:ea typeface="游ゴシック"/>
            </a:endParaRPr>
          </a:p>
          <a:p>
            <a:pPr marL="196850" indent="-196850" eaLnBrk="1" hangingPunct="1">
              <a:lnSpc>
                <a:spcPct val="80000"/>
              </a:lnSpc>
              <a:spcBef>
                <a:spcPts val="600"/>
              </a:spcBef>
              <a:buFont typeface="Arial" panose="020B0604020202020204" pitchFamily="34" charset="0"/>
              <a:buChar char="•"/>
            </a:pPr>
            <a:r>
              <a:rPr lang="ja-JP" altLang="en-US" sz="2000">
                <a:latin typeface="游ゴシック"/>
                <a:ea typeface="游ゴシック"/>
              </a:rPr>
              <a:t>少ない</a:t>
            </a:r>
            <a:r>
              <a:rPr lang="ja-JP" altLang="en-US" sz="2000" dirty="0">
                <a:latin typeface="游ゴシック"/>
                <a:ea typeface="游ゴシック"/>
              </a:rPr>
              <a:t>読み取り</a:t>
            </a:r>
            <a:r>
              <a:rPr lang="ja-JP" altLang="en-US" sz="2000">
                <a:latin typeface="游ゴシック"/>
                <a:ea typeface="游ゴシック"/>
              </a:rPr>
              <a:t>で</a:t>
            </a:r>
            <a:r>
              <a:rPr lang="en-US" altLang="ja-JP" sz="2000">
                <a:latin typeface="游ゴシック"/>
                <a:ea typeface="游ゴシック"/>
              </a:rPr>
              <a:t>AI</a:t>
            </a:r>
            <a:r>
              <a:rPr lang="ja-JP" altLang="en-US" sz="2000" dirty="0">
                <a:latin typeface="游ゴシック"/>
                <a:ea typeface="游ゴシック"/>
              </a:rPr>
              <a:t>アンサーの</a:t>
            </a:r>
            <a:r>
              <a:rPr lang="ja-JP" altLang="en-US" sz="2000">
                <a:latin typeface="游ゴシック"/>
                <a:ea typeface="游ゴシック"/>
              </a:rPr>
              <a:t>出題数字を読み取れるような動作を考案した。</a:t>
            </a:r>
            <a:endParaRPr lang="en-US" altLang="ja-JP" sz="2000" dirty="0">
              <a:latin typeface="游ゴシック"/>
              <a:ea typeface="游ゴシック"/>
            </a:endParaRPr>
          </a:p>
          <a:p>
            <a:pPr marL="0" indent="0" eaLnBrk="1" hangingPunct="1">
              <a:lnSpc>
                <a:spcPct val="80000"/>
              </a:lnSpc>
              <a:spcBef>
                <a:spcPts val="600"/>
              </a:spcBef>
            </a:pPr>
            <a:endParaRPr lang="ja-JP" altLang="en-US">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a:latin typeface="HG丸ｺﾞｼｯｸM-PRO" panose="020F0600000000000000" pitchFamily="50" charset="-128"/>
              <a:ea typeface="HG丸ｺﾞｼｯｸM-PRO" panose="020F0600000000000000" pitchFamily="50" charset="-128"/>
            </a:endParaRPr>
          </a:p>
        </p:txBody>
      </p:sp>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257608" y="1273523"/>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dirty="0">
                <a:latin typeface="ＭＳ Ｐゴシック" panose="020B0600070205080204" pitchFamily="34" charset="-128"/>
              </a:rPr>
              <a:t>313</a:t>
            </a:r>
            <a:endParaRPr lang="ja-JP" altLang="en-US" sz="28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7409345" y="1282228"/>
            <a:ext cx="500784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800" dirty="0">
                <a:latin typeface="ＭＳ Ｐゴシック" panose="020B0600070205080204" pitchFamily="34" charset="-128"/>
              </a:rPr>
              <a:t>九州産業大学理工学部情報科学科</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7398529" y="326326"/>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800" dirty="0">
                <a:latin typeface="ＭＳ Ｐゴシック" panose="020B0600070205080204" pitchFamily="34" charset="-128"/>
              </a:rPr>
              <a:t>九州北</a:t>
            </a:r>
            <a:endParaRPr lang="ja-JP" altLang="en-US" sz="28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9912287" y="325829"/>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800" dirty="0">
                <a:latin typeface="ＭＳ Ｐゴシック" panose="020B0600070205080204" pitchFamily="34" charset="-128"/>
              </a:rPr>
              <a:t>福岡県福岡市</a:t>
            </a:r>
            <a:endParaRPr lang="ja-JP" altLang="en-US" sz="28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495741" y="1297825"/>
            <a:ext cx="29113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4000" b="1" i="1" dirty="0">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rPr>
              <a:t>SmartBonobo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図 71">
            <a:extLst>
              <a:ext uri="{FF2B5EF4-FFF2-40B4-BE49-F238E27FC236}">
                <a16:creationId xmlns:a16="http://schemas.microsoft.com/office/drawing/2014/main" id="{BF03CEC3-6A4F-4208-9202-94226871C413}"/>
              </a:ext>
            </a:extLst>
          </p:cNvPr>
          <p:cNvPicPr>
            <a:picLocks noChangeAspect="1"/>
          </p:cNvPicPr>
          <p:nvPr/>
        </p:nvPicPr>
        <p:blipFill rotWithShape="1">
          <a:blip r:embed="rId4">
            <a:extLst>
              <a:ext uri="{28A0092B-C50C-407E-A947-70E740481C1C}">
                <a14:useLocalDpi xmlns:a14="http://schemas.microsoft.com/office/drawing/2010/main" val="0"/>
              </a:ext>
            </a:extLst>
          </a:blip>
          <a:srcRect l="4304" t="12614" r="2089" b="6569"/>
          <a:stretch/>
        </p:blipFill>
        <p:spPr>
          <a:xfrm>
            <a:off x="430078" y="2265493"/>
            <a:ext cx="5003994" cy="1261679"/>
          </a:xfrm>
          <a:prstGeom prst="rect">
            <a:avLst/>
          </a:prstGeom>
        </p:spPr>
      </p:pic>
      <p:sp>
        <p:nvSpPr>
          <p:cNvPr id="9" name="正方形/長方形 8">
            <a:extLst>
              <a:ext uri="{FF2B5EF4-FFF2-40B4-BE49-F238E27FC236}">
                <a16:creationId xmlns:a16="http://schemas.microsoft.com/office/drawing/2014/main" id="{F6B3D37C-F97A-4272-8D36-53782D03415A}"/>
              </a:ext>
            </a:extLst>
          </p:cNvPr>
          <p:cNvSpPr/>
          <p:nvPr/>
        </p:nvSpPr>
        <p:spPr>
          <a:xfrm>
            <a:off x="-2" y="856146"/>
            <a:ext cx="14935202" cy="95733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a:endParaRPr lang="ja-JP" altLang="en-US"/>
          </a:p>
        </p:txBody>
      </p:sp>
      <p:sp>
        <p:nvSpPr>
          <p:cNvPr id="17" name="テキスト ボックス 16">
            <a:extLst>
              <a:ext uri="{FF2B5EF4-FFF2-40B4-BE49-F238E27FC236}">
                <a16:creationId xmlns:a16="http://schemas.microsoft.com/office/drawing/2014/main" id="{05AD7FE9-3655-48A8-B510-8F37F1272EE8}"/>
              </a:ext>
            </a:extLst>
          </p:cNvPr>
          <p:cNvSpPr txBox="1"/>
          <p:nvPr/>
        </p:nvSpPr>
        <p:spPr>
          <a:xfrm>
            <a:off x="0" y="867546"/>
            <a:ext cx="666750" cy="371320"/>
          </a:xfrm>
          <a:prstGeom prst="rect">
            <a:avLst/>
          </a:prstGeom>
          <a:noFill/>
          <a:ln w="28575">
            <a:solidFill>
              <a:srgbClr val="C00000"/>
            </a:solidFill>
          </a:ln>
        </p:spPr>
        <p:txBody>
          <a:bodyPr wrap="square" rtlCol="0">
            <a:spAutoFit/>
          </a:bodyPr>
          <a:lstStyle/>
          <a:p>
            <a:r>
              <a:rPr lang="ja-JP" altLang="en-US">
                <a:latin typeface="游ゴシック" panose="020B0400000000000000" pitchFamily="50" charset="-128"/>
                <a:ea typeface="游ゴシック" panose="020B0400000000000000" pitchFamily="50" charset="-128"/>
              </a:rPr>
              <a:t>目標</a:t>
            </a:r>
          </a:p>
        </p:txBody>
      </p:sp>
      <p:sp>
        <p:nvSpPr>
          <p:cNvPr id="3" name="テキスト ボックス 2">
            <a:extLst>
              <a:ext uri="{FF2B5EF4-FFF2-40B4-BE49-F238E27FC236}">
                <a16:creationId xmlns:a16="http://schemas.microsoft.com/office/drawing/2014/main" id="{396CFED7-31D3-4B51-8EE7-9516DF64807C}"/>
              </a:ext>
            </a:extLst>
          </p:cNvPr>
          <p:cNvSpPr txBox="1"/>
          <p:nvPr/>
        </p:nvSpPr>
        <p:spPr>
          <a:xfrm>
            <a:off x="686822" y="884785"/>
            <a:ext cx="4980553" cy="1338828"/>
          </a:xfrm>
          <a:prstGeom prst="rect">
            <a:avLst/>
          </a:prstGeom>
          <a:solidFill>
            <a:schemeClr val="bg1"/>
          </a:solid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rPr>
              <a:t>R</a:t>
            </a:r>
            <a:r>
              <a:rPr lang="ja-JP" altLang="en-US" sz="900" dirty="0">
                <a:latin typeface="游ゴシック" panose="020B0400000000000000" pitchFamily="50" charset="-128"/>
                <a:ea typeface="游ゴシック" panose="020B0400000000000000" pitchFamily="50" charset="-128"/>
              </a:rPr>
              <a:t>コースのリザルトタイムの目標は</a:t>
            </a:r>
            <a:r>
              <a:rPr lang="en-US" altLang="ja-JP" sz="900" dirty="0">
                <a:latin typeface="游ゴシック" panose="020B0400000000000000" pitchFamily="50" charset="-128"/>
                <a:ea typeface="游ゴシック" panose="020B0400000000000000" pitchFamily="50" charset="-128"/>
              </a:rPr>
              <a:t>ET</a:t>
            </a:r>
            <a:r>
              <a:rPr lang="ja-JP" altLang="en-US" sz="900" dirty="0">
                <a:latin typeface="游ゴシック" panose="020B0400000000000000" pitchFamily="50" charset="-128"/>
                <a:ea typeface="游ゴシック" panose="020B0400000000000000" pitchFamily="50" charset="-128"/>
              </a:rPr>
              <a:t>ロボコンランキングサイトに掲載されている各地区大会</a:t>
            </a:r>
            <a:endParaRPr lang="en-US" altLang="ja-JP" sz="900" dirty="0">
              <a:latin typeface="游ゴシック" panose="020B0400000000000000" pitchFamily="50" charset="-128"/>
              <a:ea typeface="游ゴシック" panose="020B0400000000000000" pitchFamily="50" charset="-128"/>
            </a:endParaRPr>
          </a:p>
          <a:p>
            <a:r>
              <a:rPr lang="ja-JP" altLang="en-US" sz="900" dirty="0">
                <a:latin typeface="游ゴシック" panose="020B0400000000000000" pitchFamily="50" charset="-128"/>
                <a:ea typeface="游ゴシック" panose="020B0400000000000000" pitchFamily="50" charset="-128"/>
              </a:rPr>
              <a:t>の結果を踏まえて算出した。</a:t>
            </a:r>
            <a:endParaRPr lang="en-US" altLang="ja-JP" sz="900" dirty="0">
              <a:latin typeface="游ゴシック" panose="020B0400000000000000" pitchFamily="50" charset="-128"/>
              <a:ea typeface="游ゴシック" panose="020B0400000000000000" pitchFamily="50" charset="-128"/>
            </a:endParaRPr>
          </a:p>
          <a:p>
            <a:r>
              <a:rPr lang="ja-JP" altLang="en-US" sz="900" dirty="0">
                <a:highlight>
                  <a:srgbClr val="FFFFE6"/>
                </a:highlight>
                <a:latin typeface="游ゴシック" panose="020B0400000000000000" pitchFamily="50" charset="-128"/>
                <a:ea typeface="游ゴシック" panose="020B0400000000000000" pitchFamily="50" charset="-128"/>
              </a:rPr>
              <a:t>スピード競技</a:t>
            </a:r>
            <a:r>
              <a:rPr lang="ja-JP" altLang="en-US" sz="900" dirty="0">
                <a:latin typeface="游ゴシック" panose="020B0400000000000000" pitchFamily="50" charset="-128"/>
                <a:ea typeface="游ゴシック" panose="020B0400000000000000" pitchFamily="50" charset="-128"/>
              </a:rPr>
              <a:t>：</a:t>
            </a:r>
            <a:r>
              <a:rPr lang="en-US" altLang="ja-JP" sz="900" dirty="0">
                <a:latin typeface="游ゴシック" panose="020B0400000000000000" pitchFamily="50" charset="-128"/>
                <a:ea typeface="游ゴシック" panose="020B0400000000000000" pitchFamily="50" charset="-128"/>
              </a:rPr>
              <a:t>18</a:t>
            </a:r>
            <a:r>
              <a:rPr lang="ja-JP" altLang="en-US" sz="900" dirty="0">
                <a:latin typeface="游ゴシック" panose="020B0400000000000000" pitchFamily="50" charset="-128"/>
                <a:ea typeface="游ゴシック" panose="020B0400000000000000" pitchFamily="50" charset="-128"/>
              </a:rPr>
              <a:t>秒以下のチームが多いが我々のチームはブロック並べ攻略を最優先とする</a:t>
            </a:r>
            <a:endParaRPr lang="en-US" altLang="ja-JP" sz="900" dirty="0">
              <a:latin typeface="游ゴシック" panose="020B0400000000000000" pitchFamily="50" charset="-128"/>
              <a:ea typeface="游ゴシック" panose="020B0400000000000000" pitchFamily="50" charset="-128"/>
            </a:endParaRPr>
          </a:p>
          <a:p>
            <a:r>
              <a:rPr lang="ja-JP" altLang="en-US" sz="900" dirty="0">
                <a:latin typeface="游ゴシック" panose="020B0400000000000000" pitchFamily="50" charset="-128"/>
                <a:ea typeface="游ゴシック" panose="020B0400000000000000" pitchFamily="50" charset="-128"/>
              </a:rPr>
              <a:t>　　　　　　　ため、九州北地区の地区大会で記録した</a:t>
            </a:r>
            <a:r>
              <a:rPr lang="en-US" altLang="ja-JP" sz="900" dirty="0">
                <a:solidFill>
                  <a:srgbClr val="FF0000"/>
                </a:solidFill>
                <a:latin typeface="游ゴシック" panose="020B0400000000000000" pitchFamily="50" charset="-128"/>
                <a:ea typeface="游ゴシック" panose="020B0400000000000000" pitchFamily="50" charset="-128"/>
              </a:rPr>
              <a:t>19.6</a:t>
            </a:r>
            <a:r>
              <a:rPr lang="ja-JP" altLang="en-US" sz="900" dirty="0">
                <a:solidFill>
                  <a:srgbClr val="FF0000"/>
                </a:solidFill>
                <a:latin typeface="游ゴシック" panose="020B0400000000000000" pitchFamily="50" charset="-128"/>
                <a:ea typeface="游ゴシック" panose="020B0400000000000000" pitchFamily="50" charset="-128"/>
              </a:rPr>
              <a:t>秒を維持することを目標</a:t>
            </a:r>
            <a:r>
              <a:rPr lang="ja-JP" altLang="en-US" sz="900" dirty="0">
                <a:latin typeface="游ゴシック" panose="020B0400000000000000" pitchFamily="50" charset="-128"/>
                <a:ea typeface="游ゴシック" panose="020B0400000000000000" pitchFamily="50" charset="-128"/>
              </a:rPr>
              <a:t>とする。</a:t>
            </a:r>
            <a:endParaRPr lang="en-US" altLang="ja-JP" sz="900" dirty="0">
              <a:latin typeface="游ゴシック" panose="020B0400000000000000" pitchFamily="50" charset="-128"/>
              <a:ea typeface="游ゴシック" panose="020B0400000000000000" pitchFamily="50" charset="-128"/>
            </a:endParaRPr>
          </a:p>
          <a:p>
            <a:r>
              <a:rPr lang="ja-JP" altLang="en-US" sz="900" dirty="0">
                <a:highlight>
                  <a:srgbClr val="FFF0D9"/>
                </a:highlight>
                <a:latin typeface="游ゴシック" panose="020B0400000000000000" pitchFamily="50" charset="-128"/>
                <a:ea typeface="游ゴシック" panose="020B0400000000000000" pitchFamily="50" charset="-128"/>
              </a:rPr>
              <a:t>ブロック並べ</a:t>
            </a:r>
            <a:r>
              <a:rPr lang="ja-JP" altLang="en-US" sz="900" dirty="0">
                <a:latin typeface="游ゴシック" panose="020B0400000000000000" pitchFamily="50" charset="-128"/>
                <a:ea typeface="游ゴシック" panose="020B0400000000000000" pitchFamily="50" charset="-128"/>
              </a:rPr>
              <a:t>：最大得点はパワースポットが</a:t>
            </a:r>
            <a:r>
              <a:rPr lang="en-US" altLang="ja-JP" sz="900" dirty="0">
                <a:latin typeface="游ゴシック" panose="020B0400000000000000" pitchFamily="50" charset="-128"/>
                <a:ea typeface="游ゴシック" panose="020B0400000000000000" pitchFamily="50" charset="-128"/>
              </a:rPr>
              <a:t>2</a:t>
            </a:r>
            <a:r>
              <a:rPr lang="ja-JP" altLang="en-US" sz="900" dirty="0">
                <a:latin typeface="游ゴシック" panose="020B0400000000000000" pitchFamily="50" charset="-128"/>
                <a:ea typeface="游ゴシック" panose="020B0400000000000000" pitchFamily="50" charset="-128"/>
              </a:rPr>
              <a:t>個重複する</a:t>
            </a:r>
            <a:r>
              <a:rPr lang="en-US" altLang="ja-JP" sz="900" dirty="0">
                <a:latin typeface="游ゴシック" panose="020B0400000000000000" pitchFamily="50" charset="-128"/>
                <a:ea typeface="游ゴシック" panose="020B0400000000000000" pitchFamily="50" charset="-128"/>
              </a:rPr>
              <a:t>25</a:t>
            </a:r>
            <a:r>
              <a:rPr lang="ja-JP" altLang="en-US" sz="900" dirty="0">
                <a:latin typeface="游ゴシック" panose="020B0400000000000000" pitchFamily="50" charset="-128"/>
                <a:ea typeface="游ゴシック" panose="020B0400000000000000" pitchFamily="50" charset="-128"/>
              </a:rPr>
              <a:t>秒である。</a:t>
            </a:r>
            <a:endParaRPr lang="en-US" altLang="ja-JP" sz="900" dirty="0">
              <a:latin typeface="游ゴシック" panose="020B0400000000000000" pitchFamily="50" charset="-128"/>
              <a:ea typeface="游ゴシック" panose="020B0400000000000000" pitchFamily="50" charset="-128"/>
            </a:endParaRPr>
          </a:p>
          <a:p>
            <a:r>
              <a:rPr lang="ja-JP" altLang="en-US" sz="900" dirty="0">
                <a:latin typeface="游ゴシック" panose="020B0400000000000000" pitchFamily="50" charset="-128"/>
                <a:ea typeface="游ゴシック" panose="020B0400000000000000" pitchFamily="50" charset="-128"/>
              </a:rPr>
              <a:t>　　　　　　　しかし、黒ブロックの設置は判定がシビアなため、</a:t>
            </a:r>
            <a:endParaRPr lang="en-US" altLang="ja-JP" sz="900" dirty="0">
              <a:latin typeface="游ゴシック" panose="020B0400000000000000" pitchFamily="50" charset="-128"/>
              <a:ea typeface="游ゴシック" panose="020B0400000000000000" pitchFamily="50" charset="-128"/>
            </a:endParaRPr>
          </a:p>
          <a:p>
            <a:r>
              <a:rPr lang="ja-JP" altLang="en-US" sz="900" dirty="0">
                <a:solidFill>
                  <a:srgbClr val="FF0000"/>
                </a:solidFill>
                <a:latin typeface="游ゴシック" panose="020B0400000000000000" pitchFamily="50" charset="-128"/>
                <a:ea typeface="游ゴシック" panose="020B0400000000000000" pitchFamily="50" charset="-128"/>
              </a:rPr>
              <a:t>　　　　　　　黒ブロックを移動せずパワースポットが</a:t>
            </a:r>
            <a:r>
              <a:rPr lang="en-US" altLang="ja-JP" sz="900" dirty="0">
                <a:solidFill>
                  <a:srgbClr val="FF0000"/>
                </a:solidFill>
                <a:latin typeface="游ゴシック" panose="020B0400000000000000" pitchFamily="50" charset="-128"/>
                <a:ea typeface="游ゴシック" panose="020B0400000000000000" pitchFamily="50" charset="-128"/>
              </a:rPr>
              <a:t>1</a:t>
            </a:r>
            <a:r>
              <a:rPr lang="ja-JP" altLang="en-US" sz="900" dirty="0">
                <a:solidFill>
                  <a:srgbClr val="FF0000"/>
                </a:solidFill>
                <a:latin typeface="游ゴシック" panose="020B0400000000000000" pitchFamily="50" charset="-128"/>
                <a:ea typeface="游ゴシック" panose="020B0400000000000000" pitchFamily="50" charset="-128"/>
              </a:rPr>
              <a:t>個重複する</a:t>
            </a:r>
            <a:r>
              <a:rPr lang="en-US" altLang="ja-JP" sz="900" dirty="0">
                <a:solidFill>
                  <a:srgbClr val="FF0000"/>
                </a:solidFill>
                <a:latin typeface="游ゴシック" panose="020B0400000000000000" pitchFamily="50" charset="-128"/>
                <a:ea typeface="游ゴシック" panose="020B0400000000000000" pitchFamily="50" charset="-128"/>
              </a:rPr>
              <a:t>23</a:t>
            </a:r>
            <a:r>
              <a:rPr lang="ja-JP" altLang="en-US" sz="900" dirty="0">
                <a:solidFill>
                  <a:srgbClr val="FF0000"/>
                </a:solidFill>
                <a:latin typeface="游ゴシック" panose="020B0400000000000000" pitchFamily="50" charset="-128"/>
                <a:ea typeface="游ゴシック" panose="020B0400000000000000" pitchFamily="50" charset="-128"/>
              </a:rPr>
              <a:t>秒を目標</a:t>
            </a:r>
            <a:r>
              <a:rPr lang="ja-JP" altLang="en-US" sz="900" dirty="0">
                <a:latin typeface="游ゴシック" panose="020B0400000000000000" pitchFamily="50" charset="-128"/>
                <a:ea typeface="游ゴシック" panose="020B0400000000000000" pitchFamily="50" charset="-128"/>
              </a:rPr>
              <a:t>とする。</a:t>
            </a:r>
            <a:endParaRPr lang="en-US" altLang="ja-JP" sz="900" dirty="0">
              <a:latin typeface="游ゴシック" panose="020B0400000000000000" pitchFamily="50" charset="-128"/>
              <a:ea typeface="游ゴシック" panose="020B0400000000000000" pitchFamily="50" charset="-128"/>
            </a:endParaRPr>
          </a:p>
          <a:p>
            <a:r>
              <a:rPr lang="ja-JP" altLang="en-US" sz="900" dirty="0">
                <a:latin typeface="游ゴシック" panose="020B0400000000000000" pitchFamily="50" charset="-128"/>
                <a:ea typeface="游ゴシック" panose="020B0400000000000000" pitchFamily="50" charset="-128"/>
              </a:rPr>
              <a:t>　　　　　　　</a:t>
            </a:r>
            <a:r>
              <a:rPr lang="en-US" altLang="ja-JP" sz="900" dirty="0">
                <a:latin typeface="游ゴシック" panose="020B0400000000000000" pitchFamily="50" charset="-128"/>
                <a:ea typeface="游ゴシック" panose="020B0400000000000000" pitchFamily="50" charset="-128"/>
              </a:rPr>
              <a:t>(</a:t>
            </a:r>
            <a:r>
              <a:rPr lang="ja-JP" altLang="en-US" sz="900" dirty="0">
                <a:latin typeface="游ゴシック" panose="020B0400000000000000" pitchFamily="50" charset="-128"/>
                <a:ea typeface="游ゴシック" panose="020B0400000000000000" pitchFamily="50" charset="-128"/>
              </a:rPr>
              <a:t>内訳は表</a:t>
            </a:r>
            <a:r>
              <a:rPr lang="en-US" altLang="ja-JP" sz="900" dirty="0">
                <a:latin typeface="游ゴシック" panose="020B0400000000000000" pitchFamily="50" charset="-128"/>
                <a:ea typeface="游ゴシック" panose="020B0400000000000000" pitchFamily="50" charset="-128"/>
              </a:rPr>
              <a:t>2.2</a:t>
            </a:r>
            <a:r>
              <a:rPr lang="ja-JP" altLang="en-US" sz="900" dirty="0">
                <a:latin typeface="游ゴシック" panose="020B0400000000000000" pitchFamily="50" charset="-128"/>
                <a:ea typeface="游ゴシック" panose="020B0400000000000000" pitchFamily="50" charset="-128"/>
              </a:rPr>
              <a:t>を参照</a:t>
            </a:r>
            <a:r>
              <a:rPr lang="en-US" altLang="ja-JP" sz="900" dirty="0">
                <a:latin typeface="游ゴシック" panose="020B0400000000000000" pitchFamily="50" charset="-128"/>
                <a:ea typeface="游ゴシック" panose="020B0400000000000000" pitchFamily="50" charset="-128"/>
              </a:rPr>
              <a:t>)</a:t>
            </a:r>
          </a:p>
          <a:p>
            <a:r>
              <a:rPr lang="ja-JP" altLang="en-US" sz="900" dirty="0">
                <a:highlight>
                  <a:srgbClr val="E6FFE6"/>
                </a:highlight>
                <a:latin typeface="游ゴシック" panose="020B0400000000000000" pitchFamily="50" charset="-128"/>
                <a:ea typeface="游ゴシック" panose="020B0400000000000000" pitchFamily="50" charset="-128"/>
              </a:rPr>
              <a:t>直角駐車場</a:t>
            </a:r>
            <a:r>
              <a:rPr lang="ja-JP" altLang="en-US" sz="900" dirty="0">
                <a:latin typeface="游ゴシック" panose="020B0400000000000000" pitchFamily="50" charset="-128"/>
                <a:ea typeface="游ゴシック" panose="020B0400000000000000" pitchFamily="50" charset="-128"/>
              </a:rPr>
              <a:t>　：ブロック並べ攻略後、直角駐車場攻略を行い、ボーナスタイム</a:t>
            </a:r>
            <a:r>
              <a:rPr lang="en-US" altLang="ja-JP" sz="900" dirty="0">
                <a:latin typeface="游ゴシック" panose="020B0400000000000000" pitchFamily="50" charset="-128"/>
                <a:ea typeface="游ゴシック" panose="020B0400000000000000" pitchFamily="50" charset="-128"/>
              </a:rPr>
              <a:t>5</a:t>
            </a:r>
            <a:r>
              <a:rPr lang="ja-JP" altLang="en-US" sz="900" dirty="0">
                <a:latin typeface="游ゴシック" panose="020B0400000000000000" pitchFamily="50" charset="-128"/>
                <a:ea typeface="游ゴシック" panose="020B0400000000000000" pitchFamily="50" charset="-128"/>
              </a:rPr>
              <a:t>秒獲得を狙う。</a:t>
            </a:r>
            <a:endParaRPr lang="en-US" altLang="ja-JP" sz="900" dirty="0">
              <a:latin typeface="游ゴシック" panose="020B0400000000000000" pitchFamily="50" charset="-128"/>
              <a:ea typeface="游ゴシック" panose="020B0400000000000000" pitchFamily="50" charset="-128"/>
            </a:endParaRPr>
          </a:p>
        </p:txBody>
      </p:sp>
      <p:grpSp>
        <p:nvGrpSpPr>
          <p:cNvPr id="64" name="グループ化 63">
            <a:extLst>
              <a:ext uri="{FF2B5EF4-FFF2-40B4-BE49-F238E27FC236}">
                <a16:creationId xmlns:a16="http://schemas.microsoft.com/office/drawing/2014/main" id="{F8EB51F6-5449-4EA3-B3D4-F15B0FDA8108}"/>
              </a:ext>
            </a:extLst>
          </p:cNvPr>
          <p:cNvGrpSpPr/>
          <p:nvPr/>
        </p:nvGrpSpPr>
        <p:grpSpPr>
          <a:xfrm>
            <a:off x="5735234" y="892453"/>
            <a:ext cx="3016395" cy="1113979"/>
            <a:chOff x="2049995" y="2136566"/>
            <a:chExt cx="3041040" cy="1188656"/>
          </a:xfrm>
        </p:grpSpPr>
        <p:sp>
          <p:nvSpPr>
            <p:cNvPr id="62" name="テキスト ボックス 61">
              <a:extLst>
                <a:ext uri="{FF2B5EF4-FFF2-40B4-BE49-F238E27FC236}">
                  <a16:creationId xmlns:a16="http://schemas.microsoft.com/office/drawing/2014/main" id="{821DAF36-6935-42D2-917C-1A64569C4381}"/>
                </a:ext>
              </a:extLst>
            </p:cNvPr>
            <p:cNvSpPr txBox="1"/>
            <p:nvPr/>
          </p:nvSpPr>
          <p:spPr>
            <a:xfrm>
              <a:off x="4095866" y="2136566"/>
              <a:ext cx="995169" cy="1018068"/>
            </a:xfrm>
            <a:prstGeom prst="rect">
              <a:avLst/>
            </a:prstGeom>
            <a:noFill/>
          </p:spPr>
          <p:txBody>
            <a:bodyPr wrap="square" rtlCol="0">
              <a:spAutoFit/>
            </a:bodyPr>
            <a:lstStyle/>
            <a:p>
              <a:r>
                <a:rPr lang="ja-JP" altLang="en-US" sz="700" b="1" dirty="0">
                  <a:latin typeface="游ゴシック" panose="020B0400000000000000" pitchFamily="50" charset="-128"/>
                  <a:ea typeface="游ゴシック" panose="020B0400000000000000" pitchFamily="50" charset="-128"/>
                </a:rPr>
                <a:t>表</a:t>
              </a:r>
              <a:r>
                <a:rPr lang="en-US" altLang="ja-JP" sz="700" b="1" dirty="0">
                  <a:latin typeface="游ゴシック" panose="020B0400000000000000" pitchFamily="50" charset="-128"/>
                  <a:ea typeface="游ゴシック" panose="020B0400000000000000" pitchFamily="50" charset="-128"/>
                </a:rPr>
                <a:t>2.1</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制限時間</a:t>
              </a:r>
              <a:r>
                <a:rPr lang="en-US" altLang="ja-JP" sz="700" dirty="0">
                  <a:latin typeface="游ゴシック" panose="020B0400000000000000" pitchFamily="50" charset="-128"/>
                  <a:ea typeface="游ゴシック" panose="020B0400000000000000" pitchFamily="50" charset="-128"/>
                </a:rPr>
                <a:t>120</a:t>
              </a:r>
              <a:r>
                <a:rPr lang="ja-JP" altLang="en-US" sz="700" dirty="0">
                  <a:latin typeface="游ゴシック" panose="020B0400000000000000" pitchFamily="50" charset="-128"/>
                  <a:ea typeface="游ゴシック" panose="020B0400000000000000" pitchFamily="50" charset="-128"/>
                </a:rPr>
                <a:t>秒の内、</a:t>
              </a:r>
              <a:endParaRPr lang="en-US" altLang="ja-JP" sz="700" dirty="0">
                <a:latin typeface="游ゴシック" panose="020B0400000000000000" pitchFamily="50" charset="-128"/>
                <a:ea typeface="游ゴシック" panose="020B0400000000000000" pitchFamily="50" charset="-128"/>
              </a:endParaRPr>
            </a:p>
            <a:p>
              <a:r>
                <a:rPr lang="en-US" altLang="ja-JP" sz="700" dirty="0">
                  <a:latin typeface="游ゴシック" panose="020B0400000000000000" pitchFamily="50" charset="-128"/>
                  <a:ea typeface="游ゴシック" panose="020B0400000000000000" pitchFamily="50" charset="-128"/>
                </a:rPr>
                <a:t>R</a:t>
              </a:r>
              <a:r>
                <a:rPr lang="ja-JP" altLang="en-US" sz="700" dirty="0">
                  <a:latin typeface="游ゴシック" panose="020B0400000000000000" pitchFamily="50" charset="-128"/>
                  <a:ea typeface="游ゴシック" panose="020B0400000000000000" pitchFamily="50" charset="-128"/>
                </a:rPr>
                <a:t>コース競技全体の</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時間配分を示した。</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ブロック並べ攻略が</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最大目標であるため、</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最も秒数を長く設定</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している。</a:t>
              </a:r>
            </a:p>
          </p:txBody>
        </p:sp>
        <p:graphicFrame>
          <p:nvGraphicFramePr>
            <p:cNvPr id="41" name="オブジェクト 40">
              <a:extLst>
                <a:ext uri="{FF2B5EF4-FFF2-40B4-BE49-F238E27FC236}">
                  <a16:creationId xmlns:a16="http://schemas.microsoft.com/office/drawing/2014/main" id="{2E7107B3-DF88-4260-ABA2-2716C1D012B1}"/>
                </a:ext>
              </a:extLst>
            </p:cNvPr>
            <p:cNvGraphicFramePr>
              <a:graphicFrameLocks noChangeAspect="1"/>
            </p:cNvGraphicFramePr>
            <p:nvPr>
              <p:extLst>
                <p:ext uri="{D42A27DB-BD31-4B8C-83A1-F6EECF244321}">
                  <p14:modId xmlns:p14="http://schemas.microsoft.com/office/powerpoint/2010/main" val="2868219923"/>
                </p:ext>
              </p:extLst>
            </p:nvPr>
          </p:nvGraphicFramePr>
          <p:xfrm>
            <a:off x="2049995" y="2182700"/>
            <a:ext cx="2103851" cy="1142522"/>
          </p:xfrm>
          <a:graphic>
            <a:graphicData uri="http://schemas.openxmlformats.org/presentationml/2006/ole">
              <mc:AlternateContent xmlns:mc="http://schemas.openxmlformats.org/markup-compatibility/2006">
                <mc:Choice xmlns:v="urn:schemas-microsoft-com:vml" Requires="v">
                  <p:oleObj spid="_x0000_s1028" name="Worksheet" r:id="rId5" imgW="3752772" imgH="1923981" progId="Excel.Sheet.12">
                    <p:embed/>
                  </p:oleObj>
                </mc:Choice>
                <mc:Fallback>
                  <p:oleObj name="Worksheet" r:id="rId5" imgW="3752772" imgH="1923981" progId="Excel.Sheet.12">
                    <p:embed/>
                    <p:pic>
                      <p:nvPicPr>
                        <p:cNvPr id="41" name="オブジェクト 40">
                          <a:extLst>
                            <a:ext uri="{FF2B5EF4-FFF2-40B4-BE49-F238E27FC236}">
                              <a16:creationId xmlns:a16="http://schemas.microsoft.com/office/drawing/2014/main" id="{2E7107B3-DF88-4260-ABA2-2716C1D012B1}"/>
                            </a:ext>
                          </a:extLst>
                        </p:cNvPr>
                        <p:cNvPicPr/>
                        <p:nvPr/>
                      </p:nvPicPr>
                      <p:blipFill>
                        <a:blip r:embed="rId6"/>
                        <a:stretch>
                          <a:fillRect/>
                        </a:stretch>
                      </p:blipFill>
                      <p:spPr>
                        <a:xfrm>
                          <a:off x="2049995" y="2182700"/>
                          <a:ext cx="2103851" cy="1142522"/>
                        </a:xfrm>
                        <a:prstGeom prst="rect">
                          <a:avLst/>
                        </a:prstGeom>
                      </p:spPr>
                    </p:pic>
                  </p:oleObj>
                </mc:Fallback>
              </mc:AlternateContent>
            </a:graphicData>
          </a:graphic>
        </p:graphicFrame>
      </p:grpSp>
      <p:grpSp>
        <p:nvGrpSpPr>
          <p:cNvPr id="65" name="グループ化 64">
            <a:extLst>
              <a:ext uri="{FF2B5EF4-FFF2-40B4-BE49-F238E27FC236}">
                <a16:creationId xmlns:a16="http://schemas.microsoft.com/office/drawing/2014/main" id="{A7BDCEA1-D9F5-4E8E-A175-189E1755A721}"/>
              </a:ext>
            </a:extLst>
          </p:cNvPr>
          <p:cNvGrpSpPr/>
          <p:nvPr/>
        </p:nvGrpSpPr>
        <p:grpSpPr>
          <a:xfrm>
            <a:off x="5735234" y="2064548"/>
            <a:ext cx="3240413" cy="1034816"/>
            <a:chOff x="10164894" y="1272855"/>
            <a:chExt cx="3240413" cy="1034816"/>
          </a:xfrm>
        </p:grpSpPr>
        <p:sp>
          <p:nvSpPr>
            <p:cNvPr id="63" name="テキスト ボックス 62">
              <a:extLst>
                <a:ext uri="{FF2B5EF4-FFF2-40B4-BE49-F238E27FC236}">
                  <a16:creationId xmlns:a16="http://schemas.microsoft.com/office/drawing/2014/main" id="{C60A8A7F-057F-4228-A932-EDEC516003BE}"/>
                </a:ext>
              </a:extLst>
            </p:cNvPr>
            <p:cNvSpPr txBox="1"/>
            <p:nvPr/>
          </p:nvSpPr>
          <p:spPr>
            <a:xfrm>
              <a:off x="12204887" y="1272855"/>
              <a:ext cx="1200420" cy="954107"/>
            </a:xfrm>
            <a:prstGeom prst="rect">
              <a:avLst/>
            </a:prstGeom>
            <a:noFill/>
          </p:spPr>
          <p:txBody>
            <a:bodyPr wrap="square" rtlCol="0">
              <a:spAutoFit/>
            </a:bodyPr>
            <a:lstStyle/>
            <a:p>
              <a:r>
                <a:rPr lang="ja-JP" altLang="en-US" sz="700" b="1" dirty="0">
                  <a:latin typeface="游ゴシック" panose="020B0400000000000000" pitchFamily="50" charset="-128"/>
                  <a:ea typeface="游ゴシック" panose="020B0400000000000000" pitchFamily="50" charset="-128"/>
                </a:rPr>
                <a:t>表</a:t>
              </a:r>
              <a:r>
                <a:rPr lang="en-US" altLang="ja-JP" sz="700" b="1" dirty="0">
                  <a:latin typeface="游ゴシック" panose="020B0400000000000000" pitchFamily="50" charset="-128"/>
                  <a:ea typeface="游ゴシック" panose="020B0400000000000000" pitchFamily="50" charset="-128"/>
                </a:rPr>
                <a:t>2.2</a:t>
              </a:r>
            </a:p>
            <a:p>
              <a:r>
                <a:rPr lang="ja-JP" altLang="en-US" sz="700" dirty="0">
                  <a:latin typeface="游ゴシック" panose="020B0400000000000000" pitchFamily="50" charset="-128"/>
                  <a:ea typeface="游ゴシック" panose="020B0400000000000000" pitchFamily="50" charset="-128"/>
                </a:rPr>
                <a:t>ブロック有効移動の内</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パワーブロック設置を</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行うブロックは</a:t>
              </a:r>
              <a:r>
                <a:rPr lang="en-US" altLang="ja-JP" sz="700" dirty="0">
                  <a:latin typeface="游ゴシック" panose="020B0400000000000000" pitchFamily="50" charset="-128"/>
                  <a:ea typeface="游ゴシック" panose="020B0400000000000000" pitchFamily="50" charset="-128"/>
                </a:rPr>
                <a:t>4</a:t>
              </a:r>
              <a:r>
                <a:rPr lang="ja-JP" altLang="en-US" sz="700" dirty="0">
                  <a:latin typeface="游ゴシック" panose="020B0400000000000000" pitchFamily="50" charset="-128"/>
                  <a:ea typeface="游ゴシック" panose="020B0400000000000000" pitchFamily="50" charset="-128"/>
                </a:rPr>
                <a:t>つ。</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その内、</a:t>
              </a:r>
              <a:r>
                <a:rPr lang="en-US" altLang="ja-JP" sz="700" dirty="0">
                  <a:latin typeface="游ゴシック" panose="020B0400000000000000" pitchFamily="50" charset="-128"/>
                  <a:ea typeface="游ゴシック" panose="020B0400000000000000" pitchFamily="50" charset="-128"/>
                </a:rPr>
                <a:t>1</a:t>
              </a:r>
              <a:r>
                <a:rPr lang="ja-JP" altLang="en-US" sz="700" dirty="0">
                  <a:latin typeface="游ゴシック" panose="020B0400000000000000" pitchFamily="50" charset="-128"/>
                  <a:ea typeface="游ゴシック" panose="020B0400000000000000" pitchFamily="50" charset="-128"/>
                </a:rPr>
                <a:t>か所重複した</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パワーブロックを含む</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ためパワーブロック設置</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の個数は</a:t>
              </a:r>
              <a:r>
                <a:rPr lang="en-US" altLang="ja-JP" sz="700" dirty="0">
                  <a:latin typeface="游ゴシック" panose="020B0400000000000000" pitchFamily="50" charset="-128"/>
                  <a:ea typeface="游ゴシック" panose="020B0400000000000000" pitchFamily="50" charset="-128"/>
                </a:rPr>
                <a:t>1</a:t>
              </a:r>
              <a:r>
                <a:rPr lang="ja-JP" altLang="en-US" sz="700" dirty="0">
                  <a:latin typeface="游ゴシック" panose="020B0400000000000000" pitchFamily="50" charset="-128"/>
                  <a:ea typeface="游ゴシック" panose="020B0400000000000000" pitchFamily="50" charset="-128"/>
                </a:rPr>
                <a:t>個多い。</a:t>
              </a:r>
              <a:endParaRPr lang="en-US" altLang="ja-JP" sz="700" dirty="0">
                <a:latin typeface="游ゴシック" panose="020B0400000000000000" pitchFamily="50" charset="-128"/>
                <a:ea typeface="游ゴシック" panose="020B0400000000000000" pitchFamily="50" charset="-128"/>
              </a:endParaRPr>
            </a:p>
          </p:txBody>
        </p:sp>
        <p:graphicFrame>
          <p:nvGraphicFramePr>
            <p:cNvPr id="61" name="オブジェクト 60">
              <a:extLst>
                <a:ext uri="{FF2B5EF4-FFF2-40B4-BE49-F238E27FC236}">
                  <a16:creationId xmlns:a16="http://schemas.microsoft.com/office/drawing/2014/main" id="{3D2B938C-0AD2-4856-8D89-B1BB35ADBA5D}"/>
                </a:ext>
              </a:extLst>
            </p:cNvPr>
            <p:cNvGraphicFramePr>
              <a:graphicFrameLocks noChangeAspect="1"/>
            </p:cNvGraphicFramePr>
            <p:nvPr>
              <p:extLst>
                <p:ext uri="{D42A27DB-BD31-4B8C-83A1-F6EECF244321}">
                  <p14:modId xmlns:p14="http://schemas.microsoft.com/office/powerpoint/2010/main" val="853108883"/>
                </p:ext>
              </p:extLst>
            </p:nvPr>
          </p:nvGraphicFramePr>
          <p:xfrm>
            <a:off x="10164894" y="1298985"/>
            <a:ext cx="2102601" cy="1008686"/>
          </p:xfrm>
          <a:graphic>
            <a:graphicData uri="http://schemas.openxmlformats.org/presentationml/2006/ole">
              <mc:AlternateContent xmlns:mc="http://schemas.openxmlformats.org/markup-compatibility/2006">
                <mc:Choice xmlns:v="urn:schemas-microsoft-com:vml" Requires="v">
                  <p:oleObj spid="_x0000_s1029" name="Worksheet" r:id="rId7" imgW="2866986" imgH="1209502" progId="Excel.Sheet.12">
                    <p:embed/>
                  </p:oleObj>
                </mc:Choice>
                <mc:Fallback>
                  <p:oleObj name="Worksheet" r:id="rId7" imgW="2866986" imgH="1209502" progId="Excel.Sheet.12">
                    <p:embed/>
                    <p:pic>
                      <p:nvPicPr>
                        <p:cNvPr id="61" name="オブジェクト 60">
                          <a:extLst>
                            <a:ext uri="{FF2B5EF4-FFF2-40B4-BE49-F238E27FC236}">
                              <a16:creationId xmlns:a16="http://schemas.microsoft.com/office/drawing/2014/main" id="{3D2B938C-0AD2-4856-8D89-B1BB35ADBA5D}"/>
                            </a:ext>
                          </a:extLst>
                        </p:cNvPr>
                        <p:cNvPicPr/>
                        <p:nvPr/>
                      </p:nvPicPr>
                      <p:blipFill>
                        <a:blip r:embed="rId8"/>
                        <a:stretch>
                          <a:fillRect/>
                        </a:stretch>
                      </p:blipFill>
                      <p:spPr>
                        <a:xfrm>
                          <a:off x="10164894" y="1298985"/>
                          <a:ext cx="2102601" cy="1008686"/>
                        </a:xfrm>
                        <a:prstGeom prst="rect">
                          <a:avLst/>
                        </a:prstGeom>
                      </p:spPr>
                    </p:pic>
                  </p:oleObj>
                </mc:Fallback>
              </mc:AlternateContent>
            </a:graphicData>
          </a:graphic>
        </p:graphicFrame>
      </p:grpSp>
      <p:sp>
        <p:nvSpPr>
          <p:cNvPr id="32" name="テキスト ボックス 31">
            <a:extLst>
              <a:ext uri="{FF2B5EF4-FFF2-40B4-BE49-F238E27FC236}">
                <a16:creationId xmlns:a16="http://schemas.microsoft.com/office/drawing/2014/main" id="{BA789BE8-A7DC-473C-A698-AB72CAB03224}"/>
              </a:ext>
            </a:extLst>
          </p:cNvPr>
          <p:cNvSpPr txBox="1"/>
          <p:nvPr/>
        </p:nvSpPr>
        <p:spPr>
          <a:xfrm>
            <a:off x="11607079" y="6178818"/>
            <a:ext cx="2124656" cy="373920"/>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アクティビティ図</a:t>
            </a:r>
          </a:p>
        </p:txBody>
      </p:sp>
      <p:sp>
        <p:nvSpPr>
          <p:cNvPr id="11" name="正方形/長方形 10">
            <a:extLst>
              <a:ext uri="{FF2B5EF4-FFF2-40B4-BE49-F238E27FC236}">
                <a16:creationId xmlns:a16="http://schemas.microsoft.com/office/drawing/2014/main" id="{78FAD782-4A93-4EED-8F65-EC5D176AF348}"/>
              </a:ext>
            </a:extLst>
          </p:cNvPr>
          <p:cNvSpPr/>
          <p:nvPr/>
        </p:nvSpPr>
        <p:spPr>
          <a:xfrm>
            <a:off x="11525249" y="6209915"/>
            <a:ext cx="3413039" cy="421954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a:endParaRPr lang="ja-JP" altLang="en-US"/>
          </a:p>
        </p:txBody>
      </p:sp>
      <p:sp>
        <p:nvSpPr>
          <p:cNvPr id="2" name="テキスト ボックス 1">
            <a:extLst>
              <a:ext uri="{FF2B5EF4-FFF2-40B4-BE49-F238E27FC236}">
                <a16:creationId xmlns:a16="http://schemas.microsoft.com/office/drawing/2014/main" id="{875BFF09-C17E-43AD-90DD-8ABFEB7A4954}"/>
              </a:ext>
            </a:extLst>
          </p:cNvPr>
          <p:cNvSpPr txBox="1"/>
          <p:nvPr/>
        </p:nvSpPr>
        <p:spPr>
          <a:xfrm>
            <a:off x="-2" y="2245424"/>
            <a:ext cx="949395" cy="373920"/>
          </a:xfrm>
          <a:prstGeom prst="rect">
            <a:avLst/>
          </a:prstGeom>
          <a:noFill/>
          <a:ln w="28575">
            <a:solidFill>
              <a:srgbClr val="C00000"/>
            </a:solidFill>
          </a:ln>
        </p:spPr>
        <p:txBody>
          <a:bodyPr wrap="square" rtlCol="0">
            <a:spAutoFit/>
          </a:bodyPr>
          <a:lstStyle/>
          <a:p>
            <a:r>
              <a:rPr lang="ja-JP" altLang="en-US">
                <a:latin typeface="游ゴシック" panose="020B0400000000000000" pitchFamily="50" charset="-128"/>
                <a:ea typeface="游ゴシック" panose="020B0400000000000000" pitchFamily="50" charset="-128"/>
              </a:rPr>
              <a:t>要求図</a:t>
            </a:r>
            <a:endParaRPr lang="en-US" altLang="ja-JP">
              <a:latin typeface="游ゴシック" panose="020B0400000000000000" pitchFamily="50" charset="-128"/>
              <a:ea typeface="游ゴシック" panose="020B0400000000000000" pitchFamily="50" charset="-128"/>
            </a:endParaRPr>
          </a:p>
        </p:txBody>
      </p:sp>
      <p:grpSp>
        <p:nvGrpSpPr>
          <p:cNvPr id="92" name="グループ化 91">
            <a:extLst>
              <a:ext uri="{FF2B5EF4-FFF2-40B4-BE49-F238E27FC236}">
                <a16:creationId xmlns:a16="http://schemas.microsoft.com/office/drawing/2014/main" id="{D7551F6C-97AD-4D2F-AE9D-A1F4B3BC82A6}"/>
              </a:ext>
            </a:extLst>
          </p:cNvPr>
          <p:cNvGrpSpPr/>
          <p:nvPr/>
        </p:nvGrpSpPr>
        <p:grpSpPr>
          <a:xfrm>
            <a:off x="6647649" y="3270210"/>
            <a:ext cx="4027204" cy="450893"/>
            <a:chOff x="-15626" y="5438531"/>
            <a:chExt cx="4027204" cy="450893"/>
          </a:xfrm>
        </p:grpSpPr>
        <p:sp>
          <p:nvSpPr>
            <p:cNvPr id="4" name="テキスト ボックス 3">
              <a:extLst>
                <a:ext uri="{FF2B5EF4-FFF2-40B4-BE49-F238E27FC236}">
                  <a16:creationId xmlns:a16="http://schemas.microsoft.com/office/drawing/2014/main" id="{A51DD271-ABDD-4F16-8886-3957BE9DA004}"/>
                </a:ext>
              </a:extLst>
            </p:cNvPr>
            <p:cNvSpPr txBox="1"/>
            <p:nvPr/>
          </p:nvSpPr>
          <p:spPr>
            <a:xfrm>
              <a:off x="-15626" y="5479315"/>
              <a:ext cx="2107870" cy="410109"/>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機能要求の仕様</a:t>
              </a:r>
            </a:p>
          </p:txBody>
        </p:sp>
        <p:sp>
          <p:nvSpPr>
            <p:cNvPr id="19" name="テキスト ボックス 18">
              <a:extLst>
                <a:ext uri="{FF2B5EF4-FFF2-40B4-BE49-F238E27FC236}">
                  <a16:creationId xmlns:a16="http://schemas.microsoft.com/office/drawing/2014/main" id="{49FBB513-661C-48E3-9AD3-5FA5C558F07C}"/>
                </a:ext>
              </a:extLst>
            </p:cNvPr>
            <p:cNvSpPr txBox="1"/>
            <p:nvPr/>
          </p:nvSpPr>
          <p:spPr>
            <a:xfrm>
              <a:off x="1680821" y="5438531"/>
              <a:ext cx="2330757" cy="200055"/>
            </a:xfrm>
            <a:prstGeom prst="rect">
              <a:avLst/>
            </a:prstGeom>
            <a:no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ブロック並べ攻略の機能要求を</a:t>
              </a:r>
              <a:r>
                <a:rPr lang="en-US" altLang="ja-JP" sz="700" dirty="0">
                  <a:latin typeface="游ゴシック" panose="020B0400000000000000" pitchFamily="50" charset="-128"/>
                  <a:ea typeface="游ゴシック" panose="020B0400000000000000" pitchFamily="50" charset="-128"/>
                </a:rPr>
                <a:t>USDM</a:t>
              </a:r>
              <a:r>
                <a:rPr lang="ja-JP" altLang="en-US" sz="700" dirty="0">
                  <a:latin typeface="游ゴシック" panose="020B0400000000000000" pitchFamily="50" charset="-128"/>
                  <a:ea typeface="游ゴシック" panose="020B0400000000000000" pitchFamily="50" charset="-128"/>
                </a:rPr>
                <a:t>を用いて行った。</a:t>
              </a:r>
            </a:p>
          </p:txBody>
        </p:sp>
        <p:grpSp>
          <p:nvGrpSpPr>
            <p:cNvPr id="89" name="グループ化 88">
              <a:extLst>
                <a:ext uri="{FF2B5EF4-FFF2-40B4-BE49-F238E27FC236}">
                  <a16:creationId xmlns:a16="http://schemas.microsoft.com/office/drawing/2014/main" id="{CEB26D18-0F76-4534-827B-50170FDD215A}"/>
                </a:ext>
              </a:extLst>
            </p:cNvPr>
            <p:cNvGrpSpPr/>
            <p:nvPr/>
          </p:nvGrpSpPr>
          <p:grpSpPr>
            <a:xfrm>
              <a:off x="1784353" y="5606814"/>
              <a:ext cx="2227225" cy="231724"/>
              <a:chOff x="1742302" y="5777029"/>
              <a:chExt cx="2227225" cy="231724"/>
            </a:xfrm>
          </p:grpSpPr>
          <p:sp>
            <p:nvSpPr>
              <p:cNvPr id="20" name="テキスト ボックス 19">
                <a:extLst>
                  <a:ext uri="{FF2B5EF4-FFF2-40B4-BE49-F238E27FC236}">
                    <a16:creationId xmlns:a16="http://schemas.microsoft.com/office/drawing/2014/main" id="{57CEE259-AF79-4FC5-A80A-21579662DAF9}"/>
                  </a:ext>
                </a:extLst>
              </p:cNvPr>
              <p:cNvSpPr txBox="1"/>
              <p:nvPr/>
            </p:nvSpPr>
            <p:spPr>
              <a:xfrm>
                <a:off x="2488527" y="5782566"/>
                <a:ext cx="307347" cy="220953"/>
              </a:xfrm>
              <a:prstGeom prst="rect">
                <a:avLst/>
              </a:prstGeom>
              <a:solidFill>
                <a:srgbClr val="FF9999"/>
              </a:solidFill>
            </p:spPr>
            <p:txBody>
              <a:bodyPr wrap="square" rtlCol="0">
                <a:spAutoFit/>
              </a:bodyPr>
              <a:lstStyle/>
              <a:p>
                <a:r>
                  <a:rPr lang="ja-JP" altLang="en-US" sz="700">
                    <a:latin typeface="游ゴシック" panose="020B0400000000000000" pitchFamily="50" charset="-128"/>
                    <a:ea typeface="游ゴシック" panose="020B0400000000000000" pitchFamily="50" charset="-128"/>
                  </a:rPr>
                  <a:t>赤</a:t>
                </a:r>
              </a:p>
            </p:txBody>
          </p:sp>
          <p:sp>
            <p:nvSpPr>
              <p:cNvPr id="43" name="テキスト ボックス 42">
                <a:extLst>
                  <a:ext uri="{FF2B5EF4-FFF2-40B4-BE49-F238E27FC236}">
                    <a16:creationId xmlns:a16="http://schemas.microsoft.com/office/drawing/2014/main" id="{62809C77-AD7D-4BFF-94C2-321C6AF67454}"/>
                  </a:ext>
                </a:extLst>
              </p:cNvPr>
              <p:cNvSpPr txBox="1"/>
              <p:nvPr/>
            </p:nvSpPr>
            <p:spPr>
              <a:xfrm>
                <a:off x="1742302" y="5787800"/>
                <a:ext cx="307347" cy="220953"/>
              </a:xfrm>
              <a:prstGeom prst="rect">
                <a:avLst/>
              </a:prstGeom>
              <a:solidFill>
                <a:schemeClr val="accent1">
                  <a:lumMod val="60000"/>
                  <a:lumOff val="40000"/>
                </a:schemeClr>
              </a:solidFill>
            </p:spPr>
            <p:txBody>
              <a:bodyPr wrap="square" rtlCol="0">
                <a:spAutoFit/>
              </a:bodyPr>
              <a:lstStyle/>
              <a:p>
                <a:r>
                  <a:rPr lang="ja-JP" altLang="en-US" sz="700">
                    <a:latin typeface="游ゴシック" panose="020B0400000000000000" pitchFamily="50" charset="-128"/>
                    <a:ea typeface="游ゴシック" panose="020B0400000000000000" pitchFamily="50" charset="-128"/>
                  </a:rPr>
                  <a:t>青</a:t>
                </a:r>
              </a:p>
            </p:txBody>
          </p:sp>
          <p:sp>
            <p:nvSpPr>
              <p:cNvPr id="44" name="テキスト ボックス 43">
                <a:extLst>
                  <a:ext uri="{FF2B5EF4-FFF2-40B4-BE49-F238E27FC236}">
                    <a16:creationId xmlns:a16="http://schemas.microsoft.com/office/drawing/2014/main" id="{2CE51BDA-3AE6-4B3A-81F3-73C82FB70C11}"/>
                  </a:ext>
                </a:extLst>
              </p:cNvPr>
              <p:cNvSpPr txBox="1"/>
              <p:nvPr/>
            </p:nvSpPr>
            <p:spPr>
              <a:xfrm>
                <a:off x="3269758" y="5777029"/>
                <a:ext cx="307347" cy="220953"/>
              </a:xfrm>
              <a:prstGeom prst="rect">
                <a:avLst/>
              </a:prstGeom>
              <a:solidFill>
                <a:schemeClr val="accent3">
                  <a:lumMod val="60000"/>
                  <a:lumOff val="40000"/>
                </a:schemeClr>
              </a:solid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緑</a:t>
                </a:r>
              </a:p>
            </p:txBody>
          </p:sp>
          <p:sp>
            <p:nvSpPr>
              <p:cNvPr id="45" name="テキスト ボックス 44">
                <a:extLst>
                  <a:ext uri="{FF2B5EF4-FFF2-40B4-BE49-F238E27FC236}">
                    <a16:creationId xmlns:a16="http://schemas.microsoft.com/office/drawing/2014/main" id="{B78F79E2-A5D4-49C3-B0BD-4EB05DE86EFF}"/>
                  </a:ext>
                </a:extLst>
              </p:cNvPr>
              <p:cNvSpPr txBox="1"/>
              <p:nvPr/>
            </p:nvSpPr>
            <p:spPr>
              <a:xfrm>
                <a:off x="1960143" y="5782566"/>
                <a:ext cx="662725" cy="220953"/>
              </a:xfrm>
              <a:prstGeom prst="rect">
                <a:avLst/>
              </a:prstGeom>
              <a:noFill/>
            </p:spPr>
            <p:txBody>
              <a:bodyPr wrap="square" rtlCol="0">
                <a:spAutoFit/>
              </a:bodyPr>
              <a:lstStyle/>
              <a:p>
                <a:r>
                  <a:rPr lang="en-US" altLang="ja-JP" sz="700">
                    <a:latin typeface="游ゴシック" panose="020B0400000000000000" pitchFamily="50" charset="-128"/>
                    <a:ea typeface="游ゴシック" panose="020B0400000000000000" pitchFamily="50" charset="-128"/>
                  </a:rPr>
                  <a:t>:</a:t>
                </a:r>
                <a:r>
                  <a:rPr lang="ja-JP" altLang="en-US" sz="700">
                    <a:latin typeface="游ゴシック" panose="020B0400000000000000" pitchFamily="50" charset="-128"/>
                    <a:ea typeface="游ゴシック" panose="020B0400000000000000" pitchFamily="50" charset="-128"/>
                  </a:rPr>
                  <a:t>上位要求</a:t>
                </a:r>
              </a:p>
            </p:txBody>
          </p:sp>
          <p:sp>
            <p:nvSpPr>
              <p:cNvPr id="51" name="テキスト ボックス 50">
                <a:extLst>
                  <a:ext uri="{FF2B5EF4-FFF2-40B4-BE49-F238E27FC236}">
                    <a16:creationId xmlns:a16="http://schemas.microsoft.com/office/drawing/2014/main" id="{64198425-80A1-4E75-B7F1-6AD41A6D710C}"/>
                  </a:ext>
                </a:extLst>
              </p:cNvPr>
              <p:cNvSpPr txBox="1"/>
              <p:nvPr/>
            </p:nvSpPr>
            <p:spPr>
              <a:xfrm>
                <a:off x="2707336" y="5782565"/>
                <a:ext cx="662725" cy="220953"/>
              </a:xfrm>
              <a:prstGeom prst="rect">
                <a:avLst/>
              </a:prstGeom>
              <a:noFill/>
            </p:spPr>
            <p:txBody>
              <a:bodyPr wrap="square" rtlCol="0">
                <a:spAutoFit/>
              </a:bodyPr>
              <a:lstStyle/>
              <a:p>
                <a:r>
                  <a:rPr lang="en-US" altLang="ja-JP" sz="700">
                    <a:latin typeface="游ゴシック" panose="020B0400000000000000" pitchFamily="50" charset="-128"/>
                    <a:ea typeface="游ゴシック" panose="020B0400000000000000" pitchFamily="50" charset="-128"/>
                  </a:rPr>
                  <a:t>:</a:t>
                </a:r>
                <a:r>
                  <a:rPr lang="ja-JP" altLang="en-US" sz="700">
                    <a:latin typeface="游ゴシック" panose="020B0400000000000000" pitchFamily="50" charset="-128"/>
                    <a:ea typeface="游ゴシック" panose="020B0400000000000000" pitchFamily="50" charset="-128"/>
                  </a:rPr>
                  <a:t>下位要求</a:t>
                </a:r>
              </a:p>
            </p:txBody>
          </p:sp>
          <p:sp>
            <p:nvSpPr>
              <p:cNvPr id="52" name="テキスト ボックス 51">
                <a:extLst>
                  <a:ext uri="{FF2B5EF4-FFF2-40B4-BE49-F238E27FC236}">
                    <a16:creationId xmlns:a16="http://schemas.microsoft.com/office/drawing/2014/main" id="{177E5F60-4670-4247-B1EB-B44C908AC29B}"/>
                  </a:ext>
                </a:extLst>
              </p:cNvPr>
              <p:cNvSpPr txBox="1"/>
              <p:nvPr/>
            </p:nvSpPr>
            <p:spPr>
              <a:xfrm>
                <a:off x="3499932" y="5778751"/>
                <a:ext cx="469595" cy="220953"/>
              </a:xfrm>
              <a:prstGeom prst="rect">
                <a:avLst/>
              </a:prstGeom>
              <a:noFill/>
            </p:spPr>
            <p:txBody>
              <a:bodyPr wrap="square" rtlCol="0">
                <a:spAutoFit/>
              </a:bodyPr>
              <a:lstStyle/>
              <a:p>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仕様</a:t>
                </a:r>
                <a:endParaRPr lang="en-US" altLang="ja-JP" sz="700" dirty="0">
                  <a:latin typeface="游ゴシック" panose="020B0400000000000000" pitchFamily="50" charset="-128"/>
                  <a:ea typeface="游ゴシック" panose="020B0400000000000000" pitchFamily="50" charset="-128"/>
                </a:endParaRPr>
              </a:p>
            </p:txBody>
          </p:sp>
        </p:grpSp>
      </p:grpSp>
      <p:sp>
        <p:nvSpPr>
          <p:cNvPr id="78" name="テキスト ボックス 77">
            <a:extLst>
              <a:ext uri="{FF2B5EF4-FFF2-40B4-BE49-F238E27FC236}">
                <a16:creationId xmlns:a16="http://schemas.microsoft.com/office/drawing/2014/main" id="{880B7049-D0C5-4C99-90B6-889B1082169E}"/>
              </a:ext>
            </a:extLst>
          </p:cNvPr>
          <p:cNvSpPr txBox="1"/>
          <p:nvPr/>
        </p:nvSpPr>
        <p:spPr>
          <a:xfrm>
            <a:off x="13471996" y="6221052"/>
            <a:ext cx="1520451" cy="307777"/>
          </a:xfrm>
          <a:prstGeom prst="rect">
            <a:avLst/>
          </a:prstGeom>
          <a:no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競技全体のシステムの流れを</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アクティビティ図を用いて表した</a:t>
            </a:r>
          </a:p>
        </p:txBody>
      </p:sp>
      <p:sp>
        <p:nvSpPr>
          <p:cNvPr id="15" name="テキスト ボックス 14">
            <a:extLst>
              <a:ext uri="{FF2B5EF4-FFF2-40B4-BE49-F238E27FC236}">
                <a16:creationId xmlns:a16="http://schemas.microsoft.com/office/drawing/2014/main" id="{A63FFC87-332F-4F1D-950D-D687EA4ED23A}"/>
              </a:ext>
            </a:extLst>
          </p:cNvPr>
          <p:cNvSpPr txBox="1"/>
          <p:nvPr/>
        </p:nvSpPr>
        <p:spPr>
          <a:xfrm>
            <a:off x="8890046" y="909067"/>
            <a:ext cx="1722120" cy="373920"/>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ユースケース</a:t>
            </a:r>
          </a:p>
        </p:txBody>
      </p:sp>
      <p:sp>
        <p:nvSpPr>
          <p:cNvPr id="67" name="テキスト ボックス 66">
            <a:extLst>
              <a:ext uri="{FF2B5EF4-FFF2-40B4-BE49-F238E27FC236}">
                <a16:creationId xmlns:a16="http://schemas.microsoft.com/office/drawing/2014/main" id="{6EDCCEAA-8731-45E0-BCA2-28190DF271C8}"/>
              </a:ext>
            </a:extLst>
          </p:cNvPr>
          <p:cNvSpPr txBox="1"/>
          <p:nvPr/>
        </p:nvSpPr>
        <p:spPr>
          <a:xfrm>
            <a:off x="10506666" y="923590"/>
            <a:ext cx="4352918" cy="338554"/>
          </a:xfrm>
          <a:prstGeom prst="rect">
            <a:avLst/>
          </a:prstGeom>
          <a:noFill/>
        </p:spPr>
        <p:txBody>
          <a:bodyPr wrap="square" rtlCol="0">
            <a:spAutoFit/>
          </a:bodyPr>
          <a:lstStyle/>
          <a:p>
            <a:r>
              <a:rPr lang="ja-JP" altLang="en-US" sz="800" dirty="0">
                <a:latin typeface="游ゴシック" panose="020B0400000000000000" pitchFamily="50" charset="-128"/>
                <a:ea typeface="游ゴシック" panose="020B0400000000000000" pitchFamily="50" charset="-128"/>
              </a:rPr>
              <a:t>要求分析から走行体を動作させる走行体システムとブロック並べ攻略を行う際に外部から経路探索に必要な情報を送信する画像処理システムのユースケースを抽出した</a:t>
            </a:r>
          </a:p>
        </p:txBody>
      </p:sp>
      <p:pic>
        <p:nvPicPr>
          <p:cNvPr id="37" name="図 36">
            <a:extLst>
              <a:ext uri="{FF2B5EF4-FFF2-40B4-BE49-F238E27FC236}">
                <a16:creationId xmlns:a16="http://schemas.microsoft.com/office/drawing/2014/main" id="{34B1FF3E-C1B2-4AE0-BD75-69243C6B9A6C}"/>
              </a:ext>
            </a:extLst>
          </p:cNvPr>
          <p:cNvPicPr>
            <a:picLocks noChangeAspect="1"/>
          </p:cNvPicPr>
          <p:nvPr/>
        </p:nvPicPr>
        <p:blipFill>
          <a:blip r:embed="rId9"/>
          <a:stretch>
            <a:fillRect/>
          </a:stretch>
        </p:blipFill>
        <p:spPr>
          <a:xfrm>
            <a:off x="11602911" y="3216836"/>
            <a:ext cx="3269636" cy="2921206"/>
          </a:xfrm>
          <a:prstGeom prst="rect">
            <a:avLst/>
          </a:prstGeom>
        </p:spPr>
      </p:pic>
      <p:sp>
        <p:nvSpPr>
          <p:cNvPr id="7" name="テキスト ボックス 14">
            <a:extLst>
              <a:ext uri="{FF2B5EF4-FFF2-40B4-BE49-F238E27FC236}">
                <a16:creationId xmlns:a16="http://schemas.microsoft.com/office/drawing/2014/main" id="{A63FFC87-332F-4F1D-950D-D687EA4ED23A}"/>
              </a:ext>
            </a:extLst>
          </p:cNvPr>
          <p:cNvSpPr txBox="1"/>
          <p:nvPr/>
        </p:nvSpPr>
        <p:spPr>
          <a:xfrm>
            <a:off x="8890046" y="909067"/>
            <a:ext cx="1722120" cy="373920"/>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ユースケース</a:t>
            </a:r>
          </a:p>
        </p:txBody>
      </p:sp>
      <p:sp>
        <p:nvSpPr>
          <p:cNvPr id="38" name="テキスト ボックス 66">
            <a:extLst>
              <a:ext uri="{FF2B5EF4-FFF2-40B4-BE49-F238E27FC236}">
                <a16:creationId xmlns:a16="http://schemas.microsoft.com/office/drawing/2014/main" id="{6EDCCEAA-8731-45E0-BCA2-28190DF271C8}"/>
              </a:ext>
            </a:extLst>
          </p:cNvPr>
          <p:cNvSpPr txBox="1"/>
          <p:nvPr/>
        </p:nvSpPr>
        <p:spPr>
          <a:xfrm>
            <a:off x="10506666" y="923590"/>
            <a:ext cx="4352918" cy="338554"/>
          </a:xfrm>
          <a:prstGeom prst="rect">
            <a:avLst/>
          </a:prstGeom>
          <a:noFill/>
        </p:spPr>
        <p:txBody>
          <a:bodyPr wrap="square" rtlCol="0">
            <a:spAutoFit/>
          </a:bodyPr>
          <a:lstStyle/>
          <a:p>
            <a:r>
              <a:rPr lang="ja-JP" altLang="en-US" sz="800" dirty="0">
                <a:latin typeface="游ゴシック" panose="020B0400000000000000" pitchFamily="50" charset="-128"/>
                <a:ea typeface="游ゴシック" panose="020B0400000000000000" pitchFamily="50" charset="-128"/>
              </a:rPr>
              <a:t>要求分析から走行体を動作させる走行体システムとブロック並べ攻略を行う際に外部から経路探索に必要な情報を送信する画像処理システムのユースケースを抽出した</a:t>
            </a:r>
          </a:p>
        </p:txBody>
      </p:sp>
      <p:sp>
        <p:nvSpPr>
          <p:cNvPr id="79" name="正方形/長方形 78">
            <a:extLst>
              <a:ext uri="{FF2B5EF4-FFF2-40B4-BE49-F238E27FC236}">
                <a16:creationId xmlns:a16="http://schemas.microsoft.com/office/drawing/2014/main" id="{7D33533B-2EB9-4D4A-B25C-16C5C364A084}"/>
              </a:ext>
            </a:extLst>
          </p:cNvPr>
          <p:cNvSpPr/>
          <p:nvPr/>
        </p:nvSpPr>
        <p:spPr>
          <a:xfrm>
            <a:off x="12188575" y="4098830"/>
            <a:ext cx="2621900" cy="112166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81" name="図 80">
            <a:extLst>
              <a:ext uri="{FF2B5EF4-FFF2-40B4-BE49-F238E27FC236}">
                <a16:creationId xmlns:a16="http://schemas.microsoft.com/office/drawing/2014/main" id="{82190777-311C-4F51-A2B5-B189410A3DC5}"/>
              </a:ext>
            </a:extLst>
          </p:cNvPr>
          <p:cNvPicPr>
            <a:picLocks noChangeAspect="1"/>
          </p:cNvPicPr>
          <p:nvPr/>
        </p:nvPicPr>
        <p:blipFill rotWithShape="1">
          <a:blip r:embed="rId10">
            <a:extLst>
              <a:ext uri="{28A0092B-C50C-407E-A947-70E740481C1C}">
                <a14:useLocalDpi xmlns:a14="http://schemas.microsoft.com/office/drawing/2010/main" val="0"/>
              </a:ext>
            </a:extLst>
          </a:blip>
          <a:srcRect l="1778" t="8302" r="2565" b="2508"/>
          <a:stretch/>
        </p:blipFill>
        <p:spPr>
          <a:xfrm>
            <a:off x="57245" y="5536106"/>
            <a:ext cx="6209876" cy="4788541"/>
          </a:xfrm>
          <a:prstGeom prst="rect">
            <a:avLst/>
          </a:prstGeom>
        </p:spPr>
      </p:pic>
      <p:grpSp>
        <p:nvGrpSpPr>
          <p:cNvPr id="126" name="グループ化 125">
            <a:extLst>
              <a:ext uri="{FF2B5EF4-FFF2-40B4-BE49-F238E27FC236}">
                <a16:creationId xmlns:a16="http://schemas.microsoft.com/office/drawing/2014/main" id="{BCFE2319-FD2F-490B-9295-4DC0749466B4}"/>
              </a:ext>
            </a:extLst>
          </p:cNvPr>
          <p:cNvGrpSpPr/>
          <p:nvPr/>
        </p:nvGrpSpPr>
        <p:grpSpPr>
          <a:xfrm>
            <a:off x="6741894" y="3736814"/>
            <a:ext cx="4565962" cy="6543288"/>
            <a:chOff x="6659779" y="3733986"/>
            <a:chExt cx="4565962" cy="6543288"/>
          </a:xfrm>
        </p:grpSpPr>
        <p:pic>
          <p:nvPicPr>
            <p:cNvPr id="122" name="図 121">
              <a:extLst>
                <a:ext uri="{FF2B5EF4-FFF2-40B4-BE49-F238E27FC236}">
                  <a16:creationId xmlns:a16="http://schemas.microsoft.com/office/drawing/2014/main" id="{0DDEB5C8-211E-41B4-AD9B-3FFF15F224F3}"/>
                </a:ext>
              </a:extLst>
            </p:cNvPr>
            <p:cNvPicPr>
              <a:picLocks noChangeAspect="1"/>
            </p:cNvPicPr>
            <p:nvPr/>
          </p:nvPicPr>
          <p:blipFill>
            <a:blip r:embed="rId11"/>
            <a:stretch>
              <a:fillRect/>
            </a:stretch>
          </p:blipFill>
          <p:spPr>
            <a:xfrm>
              <a:off x="6659779" y="3733986"/>
              <a:ext cx="4539253" cy="6543288"/>
            </a:xfrm>
            <a:prstGeom prst="rect">
              <a:avLst/>
            </a:prstGeom>
          </p:spPr>
        </p:pic>
        <p:grpSp>
          <p:nvGrpSpPr>
            <p:cNvPr id="119" name="グループ化 118">
              <a:extLst>
                <a:ext uri="{FF2B5EF4-FFF2-40B4-BE49-F238E27FC236}">
                  <a16:creationId xmlns:a16="http://schemas.microsoft.com/office/drawing/2014/main" id="{977E0497-478E-4571-8662-C04E6943E124}"/>
                </a:ext>
              </a:extLst>
            </p:cNvPr>
            <p:cNvGrpSpPr/>
            <p:nvPr/>
          </p:nvGrpSpPr>
          <p:grpSpPr>
            <a:xfrm>
              <a:off x="10599923" y="5180522"/>
              <a:ext cx="625818" cy="620547"/>
              <a:chOff x="-4295978" y="2736480"/>
              <a:chExt cx="625818" cy="620547"/>
            </a:xfrm>
          </p:grpSpPr>
          <p:sp>
            <p:nvSpPr>
              <p:cNvPr id="71" name="テキスト ボックス 70">
                <a:extLst>
                  <a:ext uri="{FF2B5EF4-FFF2-40B4-BE49-F238E27FC236}">
                    <a16:creationId xmlns:a16="http://schemas.microsoft.com/office/drawing/2014/main" id="{09DD274B-8955-480F-8F6D-4D206E73634C}"/>
                  </a:ext>
                </a:extLst>
              </p:cNvPr>
              <p:cNvSpPr txBox="1"/>
              <p:nvPr/>
            </p:nvSpPr>
            <p:spPr>
              <a:xfrm>
                <a:off x="-4295978" y="3110806"/>
                <a:ext cx="625818" cy="246221"/>
              </a:xfrm>
              <a:prstGeom prst="rect">
                <a:avLst/>
              </a:prstGeom>
              <a:noFill/>
            </p:spPr>
            <p:txBody>
              <a:bodyPr wrap="square" rtlCol="0">
                <a:spAutoFit/>
              </a:bodyPr>
              <a:lstStyle/>
              <a:p>
                <a:r>
                  <a:rPr lang="en-US" altLang="ja-JP" sz="500" dirty="0">
                    <a:latin typeface="游ゴシック" panose="020B0400000000000000" pitchFamily="50" charset="-128"/>
                    <a:ea typeface="游ゴシック" panose="020B0400000000000000" pitchFamily="50" charset="-128"/>
                  </a:rPr>
                  <a:t>P</a:t>
                </a:r>
                <a:r>
                  <a:rPr lang="ja-JP" altLang="en-US" sz="500" dirty="0">
                    <a:latin typeface="游ゴシック" panose="020B0400000000000000" pitchFamily="50" charset="-128"/>
                    <a:ea typeface="游ゴシック" panose="020B0400000000000000" pitchFamily="50" charset="-128"/>
                  </a:rPr>
                  <a:t>５</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設計</a:t>
                </a:r>
                <a:r>
                  <a:rPr lang="en-US" altLang="ja-JP" sz="500" dirty="0">
                    <a:latin typeface="游ゴシック" panose="020B0400000000000000" pitchFamily="50" charset="-128"/>
                    <a:ea typeface="游ゴシック" panose="020B0400000000000000" pitchFamily="50" charset="-128"/>
                  </a:rPr>
                  <a:t>2)</a:t>
                </a:r>
                <a:r>
                  <a:rPr lang="ja-JP" altLang="en-US" sz="500" dirty="0">
                    <a:latin typeface="游ゴシック" panose="020B0400000000000000" pitchFamily="50" charset="-128"/>
                    <a:ea typeface="游ゴシック" panose="020B0400000000000000" pitchFamily="50" charset="-128"/>
                  </a:rPr>
                  <a:t>に</a:t>
                </a:r>
                <a:endParaRPr lang="en-US" altLang="ja-JP" sz="500" dirty="0">
                  <a:latin typeface="游ゴシック" panose="020B0400000000000000" pitchFamily="50" charset="-128"/>
                  <a:ea typeface="游ゴシック" panose="020B0400000000000000" pitchFamily="50" charset="-128"/>
                </a:endParaRPr>
              </a:p>
              <a:p>
                <a:r>
                  <a:rPr lang="ja-JP" altLang="en-US" sz="500" dirty="0">
                    <a:latin typeface="游ゴシック" panose="020B0400000000000000" pitchFamily="50" charset="-128"/>
                    <a:ea typeface="游ゴシック" panose="020B0400000000000000" pitchFamily="50" charset="-128"/>
                  </a:rPr>
                  <a:t>記載</a:t>
                </a:r>
              </a:p>
            </p:txBody>
          </p:sp>
          <p:pic>
            <p:nvPicPr>
              <p:cNvPr id="55" name="図 54">
                <a:extLst>
                  <a:ext uri="{FF2B5EF4-FFF2-40B4-BE49-F238E27FC236}">
                    <a16:creationId xmlns:a16="http://schemas.microsoft.com/office/drawing/2014/main" id="{E13E8EA5-D6CC-4D01-831D-F4475436F9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9542" y="2736480"/>
                <a:ext cx="441382" cy="417269"/>
              </a:xfrm>
              <a:prstGeom prst="rect">
                <a:avLst/>
              </a:prstGeom>
            </p:spPr>
          </p:pic>
        </p:grpSp>
        <p:grpSp>
          <p:nvGrpSpPr>
            <p:cNvPr id="120" name="グループ化 119">
              <a:extLst>
                <a:ext uri="{FF2B5EF4-FFF2-40B4-BE49-F238E27FC236}">
                  <a16:creationId xmlns:a16="http://schemas.microsoft.com/office/drawing/2014/main" id="{4C3307EC-1DF0-418D-B888-4FA310858645}"/>
                </a:ext>
              </a:extLst>
            </p:cNvPr>
            <p:cNvGrpSpPr/>
            <p:nvPr/>
          </p:nvGrpSpPr>
          <p:grpSpPr>
            <a:xfrm>
              <a:off x="10599923" y="6726925"/>
              <a:ext cx="599037" cy="607961"/>
              <a:chOff x="-3108448" y="3527925"/>
              <a:chExt cx="599037" cy="607961"/>
            </a:xfrm>
          </p:grpSpPr>
          <p:sp>
            <p:nvSpPr>
              <p:cNvPr id="73" name="テキスト ボックス 72">
                <a:extLst>
                  <a:ext uri="{FF2B5EF4-FFF2-40B4-BE49-F238E27FC236}">
                    <a16:creationId xmlns:a16="http://schemas.microsoft.com/office/drawing/2014/main" id="{4D967ABB-4E6B-481A-A27E-D29719DC1C16}"/>
                  </a:ext>
                </a:extLst>
              </p:cNvPr>
              <p:cNvSpPr txBox="1"/>
              <p:nvPr/>
            </p:nvSpPr>
            <p:spPr>
              <a:xfrm>
                <a:off x="-3108448" y="3889665"/>
                <a:ext cx="599037" cy="246221"/>
              </a:xfrm>
              <a:prstGeom prst="rect">
                <a:avLst/>
              </a:prstGeom>
              <a:noFill/>
            </p:spPr>
            <p:txBody>
              <a:bodyPr wrap="square" rtlCol="0">
                <a:spAutoFit/>
              </a:bodyPr>
              <a:lstStyle/>
              <a:p>
                <a:r>
                  <a:rPr lang="en-US" altLang="ja-JP" sz="500" dirty="0">
                    <a:latin typeface="游ゴシック" panose="020B0400000000000000" pitchFamily="50" charset="-128"/>
                    <a:ea typeface="游ゴシック" panose="020B0400000000000000" pitchFamily="50" charset="-128"/>
                  </a:rPr>
                  <a:t>P</a:t>
                </a:r>
                <a:r>
                  <a:rPr lang="ja-JP" altLang="en-US" sz="500" dirty="0">
                    <a:latin typeface="游ゴシック" panose="020B0400000000000000" pitchFamily="50" charset="-128"/>
                    <a:ea typeface="游ゴシック" panose="020B0400000000000000" pitchFamily="50" charset="-128"/>
                  </a:rPr>
                  <a:t>３</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分析</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に</a:t>
                </a:r>
                <a:endParaRPr lang="en-US" altLang="ja-JP" sz="500" dirty="0">
                  <a:latin typeface="游ゴシック" panose="020B0400000000000000" pitchFamily="50" charset="-128"/>
                  <a:ea typeface="游ゴシック" panose="020B0400000000000000" pitchFamily="50" charset="-128"/>
                </a:endParaRPr>
              </a:p>
              <a:p>
                <a:r>
                  <a:rPr lang="ja-JP" altLang="en-US" sz="500" dirty="0">
                    <a:latin typeface="游ゴシック" panose="020B0400000000000000" pitchFamily="50" charset="-128"/>
                    <a:ea typeface="游ゴシック" panose="020B0400000000000000" pitchFamily="50" charset="-128"/>
                  </a:rPr>
                  <a:t>記載</a:t>
                </a:r>
              </a:p>
            </p:txBody>
          </p:sp>
          <p:pic>
            <p:nvPicPr>
              <p:cNvPr id="68" name="図 67">
                <a:extLst>
                  <a:ext uri="{FF2B5EF4-FFF2-40B4-BE49-F238E27FC236}">
                    <a16:creationId xmlns:a16="http://schemas.microsoft.com/office/drawing/2014/main" id="{AA356156-E12F-4F6C-8CB3-C1E41446E9F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66538" y="3527925"/>
                <a:ext cx="438717" cy="417269"/>
              </a:xfrm>
              <a:prstGeom prst="rect">
                <a:avLst/>
              </a:prstGeom>
            </p:spPr>
          </p:pic>
        </p:grpSp>
        <p:grpSp>
          <p:nvGrpSpPr>
            <p:cNvPr id="118" name="グループ化 117">
              <a:extLst>
                <a:ext uri="{FF2B5EF4-FFF2-40B4-BE49-F238E27FC236}">
                  <a16:creationId xmlns:a16="http://schemas.microsoft.com/office/drawing/2014/main" id="{423C9DC4-DA5E-42EA-974F-AE875B3A28BE}"/>
                </a:ext>
              </a:extLst>
            </p:cNvPr>
            <p:cNvGrpSpPr/>
            <p:nvPr/>
          </p:nvGrpSpPr>
          <p:grpSpPr>
            <a:xfrm>
              <a:off x="10599923" y="4050446"/>
              <a:ext cx="544425" cy="608922"/>
              <a:chOff x="-3524706" y="2880682"/>
              <a:chExt cx="544425" cy="608922"/>
            </a:xfrm>
          </p:grpSpPr>
          <p:sp>
            <p:nvSpPr>
              <p:cNvPr id="70" name="テキスト ボックス 69">
                <a:extLst>
                  <a:ext uri="{FF2B5EF4-FFF2-40B4-BE49-F238E27FC236}">
                    <a16:creationId xmlns:a16="http://schemas.microsoft.com/office/drawing/2014/main" id="{052B5174-F5DB-4F8D-8D90-BF99BC96EC94}"/>
                  </a:ext>
                </a:extLst>
              </p:cNvPr>
              <p:cNvSpPr txBox="1"/>
              <p:nvPr/>
            </p:nvSpPr>
            <p:spPr>
              <a:xfrm>
                <a:off x="-3524706" y="3243383"/>
                <a:ext cx="544425" cy="246221"/>
              </a:xfrm>
              <a:prstGeom prst="rect">
                <a:avLst/>
              </a:prstGeom>
              <a:noFill/>
            </p:spPr>
            <p:txBody>
              <a:bodyPr wrap="square" rtlCol="0">
                <a:spAutoFit/>
              </a:bodyPr>
              <a:lstStyle/>
              <a:p>
                <a:r>
                  <a:rPr lang="en-US" altLang="ja-JP" sz="500" dirty="0">
                    <a:latin typeface="游ゴシック" panose="020B0400000000000000" pitchFamily="50" charset="-128"/>
                    <a:ea typeface="游ゴシック" panose="020B0400000000000000" pitchFamily="50" charset="-128"/>
                  </a:rPr>
                  <a:t>P</a:t>
                </a:r>
                <a:r>
                  <a:rPr lang="ja-JP" altLang="en-US" sz="500" dirty="0">
                    <a:latin typeface="游ゴシック" panose="020B0400000000000000" pitchFamily="50" charset="-128"/>
                    <a:ea typeface="游ゴシック" panose="020B0400000000000000" pitchFamily="50" charset="-128"/>
                  </a:rPr>
                  <a:t>３</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分析</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に</a:t>
                </a:r>
                <a:endParaRPr lang="en-US" altLang="ja-JP" sz="500" dirty="0">
                  <a:latin typeface="游ゴシック" panose="020B0400000000000000" pitchFamily="50" charset="-128"/>
                  <a:ea typeface="游ゴシック" panose="020B0400000000000000" pitchFamily="50" charset="-128"/>
                </a:endParaRPr>
              </a:p>
              <a:p>
                <a:r>
                  <a:rPr lang="ja-JP" altLang="en-US" sz="500" dirty="0">
                    <a:latin typeface="游ゴシック" panose="020B0400000000000000" pitchFamily="50" charset="-128"/>
                    <a:ea typeface="游ゴシック" panose="020B0400000000000000" pitchFamily="50" charset="-128"/>
                  </a:rPr>
                  <a:t>記載</a:t>
                </a:r>
              </a:p>
            </p:txBody>
          </p:sp>
          <p:pic>
            <p:nvPicPr>
              <p:cNvPr id="46" name="図 45">
                <a:extLst>
                  <a:ext uri="{FF2B5EF4-FFF2-40B4-BE49-F238E27FC236}">
                    <a16:creationId xmlns:a16="http://schemas.microsoft.com/office/drawing/2014/main" id="{42001023-DF4B-493D-818A-C5EC0DA71A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4265" y="2880682"/>
                <a:ext cx="438716" cy="417270"/>
              </a:xfrm>
              <a:prstGeom prst="rect">
                <a:avLst/>
              </a:prstGeom>
            </p:spPr>
          </p:pic>
        </p:grpSp>
        <p:grpSp>
          <p:nvGrpSpPr>
            <p:cNvPr id="106" name="グループ化 105">
              <a:extLst>
                <a:ext uri="{FF2B5EF4-FFF2-40B4-BE49-F238E27FC236}">
                  <a16:creationId xmlns:a16="http://schemas.microsoft.com/office/drawing/2014/main" id="{853B6540-DB33-40EC-835E-7BDA603C5A45}"/>
                </a:ext>
              </a:extLst>
            </p:cNvPr>
            <p:cNvGrpSpPr/>
            <p:nvPr/>
          </p:nvGrpSpPr>
          <p:grpSpPr>
            <a:xfrm>
              <a:off x="10561672" y="7679263"/>
              <a:ext cx="599037" cy="627864"/>
              <a:chOff x="6321035" y="8248677"/>
              <a:chExt cx="599037" cy="627864"/>
            </a:xfrm>
          </p:grpSpPr>
          <p:sp>
            <p:nvSpPr>
              <p:cNvPr id="75" name="テキスト ボックス 74">
                <a:extLst>
                  <a:ext uri="{FF2B5EF4-FFF2-40B4-BE49-F238E27FC236}">
                    <a16:creationId xmlns:a16="http://schemas.microsoft.com/office/drawing/2014/main" id="{B7A813D8-FF6C-453A-9A41-A3E7149941BA}"/>
                  </a:ext>
                </a:extLst>
              </p:cNvPr>
              <p:cNvSpPr txBox="1"/>
              <p:nvPr/>
            </p:nvSpPr>
            <p:spPr>
              <a:xfrm>
                <a:off x="6321035" y="8630320"/>
                <a:ext cx="599037" cy="246221"/>
              </a:xfrm>
              <a:prstGeom prst="rect">
                <a:avLst/>
              </a:prstGeom>
              <a:noFill/>
            </p:spPr>
            <p:txBody>
              <a:bodyPr wrap="square" rtlCol="0">
                <a:spAutoFit/>
              </a:bodyPr>
              <a:lstStyle/>
              <a:p>
                <a:r>
                  <a:rPr lang="en-US" altLang="ja-JP" sz="500" dirty="0">
                    <a:latin typeface="游ゴシック" panose="020B0400000000000000" pitchFamily="50" charset="-128"/>
                    <a:ea typeface="游ゴシック" panose="020B0400000000000000" pitchFamily="50" charset="-128"/>
                  </a:rPr>
                  <a:t>P</a:t>
                </a:r>
                <a:r>
                  <a:rPr lang="ja-JP" altLang="en-US" sz="500" dirty="0">
                    <a:latin typeface="游ゴシック" panose="020B0400000000000000" pitchFamily="50" charset="-128"/>
                    <a:ea typeface="游ゴシック" panose="020B0400000000000000" pitchFamily="50" charset="-128"/>
                  </a:rPr>
                  <a:t>６</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制御</a:t>
                </a:r>
                <a:r>
                  <a:rPr lang="en-US" altLang="ja-JP" sz="500" dirty="0">
                    <a:latin typeface="游ゴシック" panose="020B0400000000000000" pitchFamily="50" charset="-128"/>
                    <a:ea typeface="游ゴシック" panose="020B0400000000000000" pitchFamily="50" charset="-128"/>
                  </a:rPr>
                  <a:t>)</a:t>
                </a:r>
                <a:r>
                  <a:rPr lang="ja-JP" altLang="en-US" sz="500" dirty="0">
                    <a:latin typeface="游ゴシック" panose="020B0400000000000000" pitchFamily="50" charset="-128"/>
                    <a:ea typeface="游ゴシック" panose="020B0400000000000000" pitchFamily="50" charset="-128"/>
                  </a:rPr>
                  <a:t>に</a:t>
                </a:r>
                <a:endParaRPr lang="en-US" altLang="ja-JP" sz="500" dirty="0">
                  <a:latin typeface="游ゴシック" panose="020B0400000000000000" pitchFamily="50" charset="-128"/>
                  <a:ea typeface="游ゴシック" panose="020B0400000000000000" pitchFamily="50" charset="-128"/>
                </a:endParaRPr>
              </a:p>
              <a:p>
                <a:r>
                  <a:rPr lang="ja-JP" altLang="en-US" sz="500" dirty="0">
                    <a:latin typeface="游ゴシック" panose="020B0400000000000000" pitchFamily="50" charset="-128"/>
                    <a:ea typeface="游ゴシック" panose="020B0400000000000000" pitchFamily="50" charset="-128"/>
                  </a:rPr>
                  <a:t>記載</a:t>
                </a:r>
              </a:p>
            </p:txBody>
          </p:sp>
          <p:pic>
            <p:nvPicPr>
              <p:cNvPr id="84" name="図 83">
                <a:extLst>
                  <a:ext uri="{FF2B5EF4-FFF2-40B4-BE49-F238E27FC236}">
                    <a16:creationId xmlns:a16="http://schemas.microsoft.com/office/drawing/2014/main" id="{F566E2C2-7FC4-45C8-B591-6A22F2B424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8230" y="8248677"/>
                <a:ext cx="442221" cy="417270"/>
              </a:xfrm>
              <a:prstGeom prst="rect">
                <a:avLst/>
              </a:prstGeom>
            </p:spPr>
          </p:pic>
        </p:grpSp>
        <p:pic>
          <p:nvPicPr>
            <p:cNvPr id="113" name="図 112">
              <a:extLst>
                <a:ext uri="{FF2B5EF4-FFF2-40B4-BE49-F238E27FC236}">
                  <a16:creationId xmlns:a16="http://schemas.microsoft.com/office/drawing/2014/main" id="{9BAF5183-E315-425C-B5D7-61AB3FF069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28867" y="8613527"/>
              <a:ext cx="429425" cy="401592"/>
            </a:xfrm>
            <a:prstGeom prst="rect">
              <a:avLst/>
            </a:prstGeom>
          </p:spPr>
        </p:pic>
        <p:pic>
          <p:nvPicPr>
            <p:cNvPr id="114" name="図 113">
              <a:extLst>
                <a:ext uri="{FF2B5EF4-FFF2-40B4-BE49-F238E27FC236}">
                  <a16:creationId xmlns:a16="http://schemas.microsoft.com/office/drawing/2014/main" id="{7E60D83F-06F0-491C-B0BB-EA2CB3B1CDB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3340" y="9862160"/>
              <a:ext cx="422233" cy="401592"/>
            </a:xfrm>
            <a:prstGeom prst="rect">
              <a:avLst/>
            </a:prstGeom>
          </p:spPr>
        </p:pic>
        <p:pic>
          <p:nvPicPr>
            <p:cNvPr id="125" name="図 124">
              <a:extLst>
                <a:ext uri="{FF2B5EF4-FFF2-40B4-BE49-F238E27FC236}">
                  <a16:creationId xmlns:a16="http://schemas.microsoft.com/office/drawing/2014/main" id="{F9E5A217-9C4C-4B4F-9C45-759C902244C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1624" y="9345894"/>
              <a:ext cx="429425" cy="401592"/>
            </a:xfrm>
            <a:prstGeom prst="rect">
              <a:avLst/>
            </a:prstGeom>
          </p:spPr>
        </p:pic>
      </p:grpSp>
      <p:pic>
        <p:nvPicPr>
          <p:cNvPr id="77" name="図 76">
            <a:extLst>
              <a:ext uri="{FF2B5EF4-FFF2-40B4-BE49-F238E27FC236}">
                <a16:creationId xmlns:a16="http://schemas.microsoft.com/office/drawing/2014/main" id="{CAEBC866-FB7C-44D9-AEC5-A363C2A5E96B}"/>
              </a:ext>
            </a:extLst>
          </p:cNvPr>
          <p:cNvPicPr>
            <a:picLocks noChangeAspect="1"/>
          </p:cNvPicPr>
          <p:nvPr/>
        </p:nvPicPr>
        <p:blipFill rotWithShape="1">
          <a:blip r:embed="rId15">
            <a:extLst>
              <a:ext uri="{28A0092B-C50C-407E-A947-70E740481C1C}">
                <a14:useLocalDpi xmlns:a14="http://schemas.microsoft.com/office/drawing/2010/main" val="0"/>
              </a:ext>
            </a:extLst>
          </a:blip>
          <a:srcRect l="7316" t="7419" r="2209" b="4966"/>
          <a:stretch/>
        </p:blipFill>
        <p:spPr>
          <a:xfrm>
            <a:off x="56652" y="3507612"/>
            <a:ext cx="2851277" cy="2126630"/>
          </a:xfrm>
          <a:prstGeom prst="rect">
            <a:avLst/>
          </a:prstGeom>
        </p:spPr>
      </p:pic>
      <p:grpSp>
        <p:nvGrpSpPr>
          <p:cNvPr id="108" name="グループ化 107">
            <a:extLst>
              <a:ext uri="{FF2B5EF4-FFF2-40B4-BE49-F238E27FC236}">
                <a16:creationId xmlns:a16="http://schemas.microsoft.com/office/drawing/2014/main" id="{B967CACA-15C6-4410-9C04-C0C14BA23965}"/>
              </a:ext>
            </a:extLst>
          </p:cNvPr>
          <p:cNvGrpSpPr/>
          <p:nvPr/>
        </p:nvGrpSpPr>
        <p:grpSpPr>
          <a:xfrm>
            <a:off x="11837841" y="6487096"/>
            <a:ext cx="2753273" cy="3884055"/>
            <a:chOff x="-4797099" y="480589"/>
            <a:chExt cx="6710807" cy="9466967"/>
          </a:xfrm>
        </p:grpSpPr>
        <p:pic>
          <p:nvPicPr>
            <p:cNvPr id="110" name="図 109">
              <a:extLst>
                <a:ext uri="{FF2B5EF4-FFF2-40B4-BE49-F238E27FC236}">
                  <a16:creationId xmlns:a16="http://schemas.microsoft.com/office/drawing/2014/main" id="{81E9AF63-E307-48E5-AF32-C82F2DA0E0A3}"/>
                </a:ext>
              </a:extLst>
            </p:cNvPr>
            <p:cNvPicPr>
              <a:picLocks noChangeAspect="1"/>
            </p:cNvPicPr>
            <p:nvPr/>
          </p:nvPicPr>
          <p:blipFill rotWithShape="1">
            <a:blip r:embed="rId16">
              <a:extLst>
                <a:ext uri="{28A0092B-C50C-407E-A947-70E740481C1C}">
                  <a14:useLocalDpi xmlns:a14="http://schemas.microsoft.com/office/drawing/2010/main" val="0"/>
                </a:ext>
              </a:extLst>
            </a:blip>
            <a:srcRect l="6647" t="4041" r="8070" b="5287"/>
            <a:stretch/>
          </p:blipFill>
          <p:spPr>
            <a:xfrm>
              <a:off x="-4797099" y="480589"/>
              <a:ext cx="6710807" cy="9466967"/>
            </a:xfrm>
            <a:prstGeom prst="rect">
              <a:avLst/>
            </a:prstGeom>
          </p:spPr>
        </p:pic>
        <p:sp>
          <p:nvSpPr>
            <p:cNvPr id="111" name="正方形/長方形 110">
              <a:extLst>
                <a:ext uri="{FF2B5EF4-FFF2-40B4-BE49-F238E27FC236}">
                  <a16:creationId xmlns:a16="http://schemas.microsoft.com/office/drawing/2014/main" id="{8D691271-BED0-4ABA-AF8D-C23C1B5C81E6}"/>
                </a:ext>
              </a:extLst>
            </p:cNvPr>
            <p:cNvSpPr/>
            <p:nvPr/>
          </p:nvSpPr>
          <p:spPr>
            <a:xfrm>
              <a:off x="-1440044" y="480589"/>
              <a:ext cx="3333281" cy="9466966"/>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2" name="正方形/長方形 111">
              <a:extLst>
                <a:ext uri="{FF2B5EF4-FFF2-40B4-BE49-F238E27FC236}">
                  <a16:creationId xmlns:a16="http://schemas.microsoft.com/office/drawing/2014/main" id="{FD2A585E-3DF8-4805-A511-7811D6787FD2}"/>
                </a:ext>
              </a:extLst>
            </p:cNvPr>
            <p:cNvSpPr/>
            <p:nvPr/>
          </p:nvSpPr>
          <p:spPr>
            <a:xfrm>
              <a:off x="-3417922" y="6100919"/>
              <a:ext cx="1931667" cy="324383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pic>
        <p:nvPicPr>
          <p:cNvPr id="96" name="図 95">
            <a:extLst>
              <a:ext uri="{FF2B5EF4-FFF2-40B4-BE49-F238E27FC236}">
                <a16:creationId xmlns:a16="http://schemas.microsoft.com/office/drawing/2014/main" id="{012BF68C-712E-43D3-AAD5-F02BD66355E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6959" y="6597415"/>
            <a:ext cx="362625" cy="347916"/>
          </a:xfrm>
          <a:prstGeom prst="rect">
            <a:avLst/>
          </a:prstGeom>
        </p:spPr>
      </p:pic>
      <p:sp>
        <p:nvSpPr>
          <p:cNvPr id="130" name="L 字 129">
            <a:extLst>
              <a:ext uri="{FF2B5EF4-FFF2-40B4-BE49-F238E27FC236}">
                <a16:creationId xmlns:a16="http://schemas.microsoft.com/office/drawing/2014/main" id="{7964EB07-0845-48FB-A411-B280A7A83A8A}"/>
              </a:ext>
            </a:extLst>
          </p:cNvPr>
          <p:cNvSpPr/>
          <p:nvPr/>
        </p:nvSpPr>
        <p:spPr>
          <a:xfrm rot="10800000">
            <a:off x="8890045" y="859691"/>
            <a:ext cx="6053037" cy="5346678"/>
          </a:xfrm>
          <a:prstGeom prst="corner">
            <a:avLst>
              <a:gd name="adj1" fmla="val 43791"/>
              <a:gd name="adj2" fmla="val 63973"/>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L 字 130">
            <a:extLst>
              <a:ext uri="{FF2B5EF4-FFF2-40B4-BE49-F238E27FC236}">
                <a16:creationId xmlns:a16="http://schemas.microsoft.com/office/drawing/2014/main" id="{1E381481-DB52-4B77-A92E-1E7402E13304}"/>
              </a:ext>
            </a:extLst>
          </p:cNvPr>
          <p:cNvSpPr/>
          <p:nvPr/>
        </p:nvSpPr>
        <p:spPr>
          <a:xfrm rot="10800000">
            <a:off x="4557" y="859690"/>
            <a:ext cx="8885485" cy="2338688"/>
          </a:xfrm>
          <a:prstGeom prst="corner">
            <a:avLst>
              <a:gd name="adj1" fmla="val 59108"/>
              <a:gd name="adj2" fmla="val 14031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直線コネクタ 132">
            <a:extLst>
              <a:ext uri="{FF2B5EF4-FFF2-40B4-BE49-F238E27FC236}">
                <a16:creationId xmlns:a16="http://schemas.microsoft.com/office/drawing/2014/main" id="{83DF1478-C0D9-4911-8D2B-1EEF4D7FAA34}"/>
              </a:ext>
            </a:extLst>
          </p:cNvPr>
          <p:cNvCxnSpPr/>
          <p:nvPr/>
        </p:nvCxnSpPr>
        <p:spPr>
          <a:xfrm>
            <a:off x="6454140" y="3216836"/>
            <a:ext cx="0" cy="72126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矢印: 右 34">
            <a:extLst>
              <a:ext uri="{FF2B5EF4-FFF2-40B4-BE49-F238E27FC236}">
                <a16:creationId xmlns:a16="http://schemas.microsoft.com/office/drawing/2014/main" id="{5A744CF5-B8FC-400D-9FBB-97939316988A}"/>
              </a:ext>
            </a:extLst>
          </p:cNvPr>
          <p:cNvSpPr/>
          <p:nvPr/>
        </p:nvSpPr>
        <p:spPr>
          <a:xfrm>
            <a:off x="6200863" y="6000518"/>
            <a:ext cx="865555" cy="446228"/>
          </a:xfrm>
          <a:prstGeom prst="rightArrow">
            <a:avLst>
              <a:gd name="adj1" fmla="val 37233"/>
              <a:gd name="adj2" fmla="val 65564"/>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rPr>
              <a:t>仕様化</a:t>
            </a:r>
          </a:p>
        </p:txBody>
      </p:sp>
      <p:sp>
        <p:nvSpPr>
          <p:cNvPr id="10" name="正方形/長方形 9">
            <a:extLst>
              <a:ext uri="{FF2B5EF4-FFF2-40B4-BE49-F238E27FC236}">
                <a16:creationId xmlns:a16="http://schemas.microsoft.com/office/drawing/2014/main" id="{B9309A65-6661-4844-9AFA-DD81425CED39}"/>
              </a:ext>
            </a:extLst>
          </p:cNvPr>
          <p:cNvSpPr/>
          <p:nvPr/>
        </p:nvSpPr>
        <p:spPr>
          <a:xfrm>
            <a:off x="6187064" y="6462456"/>
            <a:ext cx="865559" cy="684565"/>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ブロック並べ攻略の</a:t>
            </a:r>
            <a:endParaRPr kumimoji="1" lang="en-US" altLang="ja-JP" sz="800" dirty="0">
              <a:solidFill>
                <a:schemeClr val="tx1"/>
              </a:solidFill>
            </a:endParaRPr>
          </a:p>
          <a:p>
            <a:pPr algn="ctr"/>
            <a:r>
              <a:rPr kumimoji="1" lang="ja-JP" altLang="en-US" sz="800" dirty="0">
                <a:solidFill>
                  <a:schemeClr val="tx1"/>
                </a:solidFill>
              </a:rPr>
              <a:t>各下位要求に対して仕様化を行った</a:t>
            </a:r>
          </a:p>
        </p:txBody>
      </p:sp>
      <p:sp>
        <p:nvSpPr>
          <p:cNvPr id="6" name="正方形/長方形 5">
            <a:extLst>
              <a:ext uri="{FF2B5EF4-FFF2-40B4-BE49-F238E27FC236}">
                <a16:creationId xmlns:a16="http://schemas.microsoft.com/office/drawing/2014/main" id="{E677ADF0-6578-4535-90EF-5D3453C8EA93}"/>
              </a:ext>
            </a:extLst>
          </p:cNvPr>
          <p:cNvSpPr/>
          <p:nvPr/>
        </p:nvSpPr>
        <p:spPr>
          <a:xfrm>
            <a:off x="11578936" y="9404331"/>
            <a:ext cx="734157" cy="4943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accent1"/>
                </a:solidFill>
              </a:rPr>
              <a:t>基本系列の</a:t>
            </a:r>
            <a:endParaRPr kumimoji="1" lang="en-US" altLang="ja-JP" sz="700" dirty="0">
              <a:solidFill>
                <a:schemeClr val="accent1"/>
              </a:solidFill>
            </a:endParaRPr>
          </a:p>
          <a:p>
            <a:pPr algn="ctr"/>
            <a:r>
              <a:rPr kumimoji="1" lang="ja-JP" altLang="en-US" sz="700" dirty="0">
                <a:solidFill>
                  <a:schemeClr val="accent1"/>
                </a:solidFill>
              </a:rPr>
              <a:t>具体的な</a:t>
            </a:r>
            <a:endParaRPr kumimoji="1" lang="en-US" altLang="ja-JP" sz="700" dirty="0">
              <a:solidFill>
                <a:schemeClr val="accent1"/>
              </a:solidFill>
            </a:endParaRPr>
          </a:p>
          <a:p>
            <a:pPr algn="ctr"/>
            <a:r>
              <a:rPr kumimoji="1" lang="ja-JP" altLang="en-US" sz="700" dirty="0">
                <a:solidFill>
                  <a:schemeClr val="accent1"/>
                </a:solidFill>
              </a:rPr>
              <a:t>システム上で</a:t>
            </a:r>
            <a:endParaRPr kumimoji="1" lang="en-US" altLang="ja-JP" sz="700" dirty="0">
              <a:solidFill>
                <a:schemeClr val="accent1"/>
              </a:solidFill>
            </a:endParaRPr>
          </a:p>
          <a:p>
            <a:pPr algn="ctr"/>
            <a:r>
              <a:rPr kumimoji="1" lang="ja-JP" altLang="en-US" sz="700" dirty="0">
                <a:solidFill>
                  <a:schemeClr val="accent1"/>
                </a:solidFill>
              </a:rPr>
              <a:t>流れを示す</a:t>
            </a:r>
            <a:endParaRPr kumimoji="1" lang="en-US" altLang="ja-JP" sz="700" dirty="0">
              <a:solidFill>
                <a:schemeClr val="accent1"/>
              </a:solidFill>
            </a:endParaRPr>
          </a:p>
        </p:txBody>
      </p:sp>
      <p:sp>
        <p:nvSpPr>
          <p:cNvPr id="54" name="矢印: 上向き折線 53">
            <a:extLst>
              <a:ext uri="{FF2B5EF4-FFF2-40B4-BE49-F238E27FC236}">
                <a16:creationId xmlns:a16="http://schemas.microsoft.com/office/drawing/2014/main" id="{4D06F9E3-1BDF-4D61-BF78-50DD18677825}"/>
              </a:ext>
            </a:extLst>
          </p:cNvPr>
          <p:cNvSpPr/>
          <p:nvPr/>
        </p:nvSpPr>
        <p:spPr>
          <a:xfrm rot="5400000">
            <a:off x="11640412" y="8746014"/>
            <a:ext cx="575179" cy="668526"/>
          </a:xfrm>
          <a:prstGeom prst="bentUpArrow">
            <a:avLst>
              <a:gd name="adj1" fmla="val 13960"/>
              <a:gd name="adj2" fmla="val 17824"/>
              <a:gd name="adj3" fmla="val 29024"/>
            </a:avLst>
          </a:prstGeom>
          <a:solidFill>
            <a:schemeClr val="tx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F2D06802-00A5-4B31-ACFD-4E2014373B39}"/>
              </a:ext>
            </a:extLst>
          </p:cNvPr>
          <p:cNvCxnSpPr>
            <a:cxnSpLocks/>
          </p:cNvCxnSpPr>
          <p:nvPr/>
        </p:nvCxnSpPr>
        <p:spPr>
          <a:xfrm>
            <a:off x="11633155" y="4908550"/>
            <a:ext cx="0" cy="3933239"/>
          </a:xfrm>
          <a:prstGeom prst="line">
            <a:avLst/>
          </a:prstGeom>
          <a:ln w="952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CE8D4770-0C3F-43EE-B532-E08256AFD94C}"/>
              </a:ext>
            </a:extLst>
          </p:cNvPr>
          <p:cNvCxnSpPr>
            <a:cxnSpLocks/>
          </p:cNvCxnSpPr>
          <p:nvPr/>
        </p:nvCxnSpPr>
        <p:spPr>
          <a:xfrm flipH="1">
            <a:off x="11594158" y="4957670"/>
            <a:ext cx="531167" cy="0"/>
          </a:xfrm>
          <a:prstGeom prst="line">
            <a:avLst/>
          </a:prstGeom>
          <a:ln w="952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3734F329-B208-42F1-B685-E9DB06562D34}"/>
              </a:ext>
            </a:extLst>
          </p:cNvPr>
          <p:cNvGrpSpPr/>
          <p:nvPr/>
        </p:nvGrpSpPr>
        <p:grpSpPr>
          <a:xfrm>
            <a:off x="1672" y="-3864"/>
            <a:ext cx="15298326" cy="838199"/>
            <a:chOff x="1672" y="-3864"/>
            <a:chExt cx="15298326" cy="838199"/>
          </a:xfrm>
        </p:grpSpPr>
        <p:sp>
          <p:nvSpPr>
            <p:cNvPr id="23" name="正方形/長方形 22">
              <a:extLst>
                <a:ext uri="{FF2B5EF4-FFF2-40B4-BE49-F238E27FC236}">
                  <a16:creationId xmlns:a16="http://schemas.microsoft.com/office/drawing/2014/main" id="{F56106FE-BBD6-44B0-84BF-55A851377132}"/>
                </a:ext>
              </a:extLst>
            </p:cNvPr>
            <p:cNvSpPr/>
            <p:nvPr/>
          </p:nvSpPr>
          <p:spPr>
            <a:xfrm>
              <a:off x="1672" y="-3864"/>
              <a:ext cx="14938291" cy="83819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24" name="四角形: 対角を切り取る 23">
              <a:extLst>
                <a:ext uri="{FF2B5EF4-FFF2-40B4-BE49-F238E27FC236}">
                  <a16:creationId xmlns:a16="http://schemas.microsoft.com/office/drawing/2014/main" id="{B3696F7B-3E0D-40B2-8CE6-C3A6F7802350}"/>
                </a:ext>
              </a:extLst>
            </p:cNvPr>
            <p:cNvSpPr/>
            <p:nvPr/>
          </p:nvSpPr>
          <p:spPr>
            <a:xfrm>
              <a:off x="250134" y="164812"/>
              <a:ext cx="1853112"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bg1"/>
                  </a:solidFill>
                </a:rPr>
                <a:t>要求</a:t>
              </a:r>
            </a:p>
          </p:txBody>
        </p:sp>
        <p:sp>
          <p:nvSpPr>
            <p:cNvPr id="25" name="四角形: 対角を切り取る 24">
              <a:extLst>
                <a:ext uri="{FF2B5EF4-FFF2-40B4-BE49-F238E27FC236}">
                  <a16:creationId xmlns:a16="http://schemas.microsoft.com/office/drawing/2014/main" id="{3E32802F-5AA1-42F6-AF8B-7DA188EA1733}"/>
                </a:ext>
              </a:extLst>
            </p:cNvPr>
            <p:cNvSpPr/>
            <p:nvPr/>
          </p:nvSpPr>
          <p:spPr>
            <a:xfrm>
              <a:off x="2243006" y="164812"/>
              <a:ext cx="1853112"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分析</a:t>
              </a:r>
              <a:endParaRPr lang="en-US" altLang="ja-JP" sz="3000" b="1">
                <a:solidFill>
                  <a:schemeClr val="accent6">
                    <a:lumMod val="60000"/>
                    <a:lumOff val="40000"/>
                  </a:schemeClr>
                </a:solidFill>
              </a:endParaRPr>
            </a:p>
          </p:txBody>
        </p:sp>
        <p:sp>
          <p:nvSpPr>
            <p:cNvPr id="26" name="四角形: 対角を切り取る 25">
              <a:extLst>
                <a:ext uri="{FF2B5EF4-FFF2-40B4-BE49-F238E27FC236}">
                  <a16:creationId xmlns:a16="http://schemas.microsoft.com/office/drawing/2014/main" id="{54335F3E-B634-4F22-8941-1243D9E83777}"/>
                </a:ext>
              </a:extLst>
            </p:cNvPr>
            <p:cNvSpPr/>
            <p:nvPr/>
          </p:nvSpPr>
          <p:spPr>
            <a:xfrm>
              <a:off x="4204501" y="160886"/>
              <a:ext cx="1853112"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1</a:t>
              </a:r>
            </a:p>
          </p:txBody>
        </p:sp>
        <p:sp>
          <p:nvSpPr>
            <p:cNvPr id="27" name="四角形: 対角を切り取る 26">
              <a:extLst>
                <a:ext uri="{FF2B5EF4-FFF2-40B4-BE49-F238E27FC236}">
                  <a16:creationId xmlns:a16="http://schemas.microsoft.com/office/drawing/2014/main" id="{CB191D48-3400-4760-8DD5-DF6C5C506266}"/>
                </a:ext>
              </a:extLst>
            </p:cNvPr>
            <p:cNvSpPr/>
            <p:nvPr/>
          </p:nvSpPr>
          <p:spPr>
            <a:xfrm>
              <a:off x="8206049" y="169965"/>
              <a:ext cx="1853112"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制御</a:t>
              </a:r>
              <a:endParaRPr lang="en-US" altLang="ja-JP" sz="3000" b="1">
                <a:solidFill>
                  <a:schemeClr val="accent6">
                    <a:lumMod val="60000"/>
                    <a:lumOff val="40000"/>
                  </a:schemeClr>
                </a:solidFill>
              </a:endParaRPr>
            </a:p>
          </p:txBody>
        </p:sp>
        <p:sp>
          <p:nvSpPr>
            <p:cNvPr id="29" name="四角形: 対角を切り取る 28">
              <a:extLst>
                <a:ext uri="{FF2B5EF4-FFF2-40B4-BE49-F238E27FC236}">
                  <a16:creationId xmlns:a16="http://schemas.microsoft.com/office/drawing/2014/main" id="{E9564B9C-04F0-45CF-874F-9B5A94FDC9A3}"/>
                </a:ext>
              </a:extLst>
            </p:cNvPr>
            <p:cNvSpPr/>
            <p:nvPr/>
          </p:nvSpPr>
          <p:spPr>
            <a:xfrm>
              <a:off x="6197373" y="160886"/>
              <a:ext cx="1853112"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2</a:t>
              </a:r>
              <a:endParaRPr lang="ja-JP" altLang="en-US" sz="3000" b="1">
                <a:solidFill>
                  <a:schemeClr val="accent6">
                    <a:lumMod val="60000"/>
                    <a:lumOff val="40000"/>
                  </a:schemeClr>
                </a:solidFill>
              </a:endParaRPr>
            </a:p>
          </p:txBody>
        </p:sp>
        <p:sp>
          <p:nvSpPr>
            <p:cNvPr id="103" name="テキスト ボックス 102">
              <a:extLst>
                <a:ext uri="{FF2B5EF4-FFF2-40B4-BE49-F238E27FC236}">
                  <a16:creationId xmlns:a16="http://schemas.microsoft.com/office/drawing/2014/main" id="{62A88A60-74FF-43E9-BFB5-231A78A9D23E}"/>
                </a:ext>
              </a:extLst>
            </p:cNvPr>
            <p:cNvSpPr txBox="1"/>
            <p:nvPr/>
          </p:nvSpPr>
          <p:spPr>
            <a:xfrm>
              <a:off x="11699998" y="61200"/>
              <a:ext cx="3600000" cy="720000"/>
            </a:xfrm>
            <a:prstGeom prst="rect">
              <a:avLst/>
            </a:prstGeom>
            <a:noFill/>
          </p:spPr>
          <p:txBody>
            <a:bodyPr wrap="square" rtlCol="0">
              <a:spAutoFit/>
            </a:bodyPr>
            <a:lstStyle/>
            <a:p>
              <a:r>
                <a:rPr lang="en-US" altLang="ja-JP"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rPr>
                <a:t>SmartBonobo</a:t>
              </a:r>
              <a:endParaRPr lang="ja-JP" altLang="en-US"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endParaRPr>
            </a:p>
          </p:txBody>
        </p:sp>
      </p:grpSp>
      <p:pic>
        <p:nvPicPr>
          <p:cNvPr id="76" name="図 75">
            <a:extLst>
              <a:ext uri="{FF2B5EF4-FFF2-40B4-BE49-F238E27FC236}">
                <a16:creationId xmlns:a16="http://schemas.microsoft.com/office/drawing/2014/main" id="{8C332308-2D72-4B79-B7F2-C5A7FC17AA2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488" y="5218488"/>
            <a:ext cx="262186" cy="251389"/>
          </a:xfrm>
          <a:prstGeom prst="rect">
            <a:avLst/>
          </a:prstGeom>
        </p:spPr>
      </p:pic>
      <p:pic>
        <p:nvPicPr>
          <p:cNvPr id="87" name="図 86">
            <a:extLst>
              <a:ext uri="{FF2B5EF4-FFF2-40B4-BE49-F238E27FC236}">
                <a16:creationId xmlns:a16="http://schemas.microsoft.com/office/drawing/2014/main" id="{652BF587-3CAC-482D-8B90-370714FDD306}"/>
              </a:ext>
            </a:extLst>
          </p:cNvPr>
          <p:cNvPicPr>
            <a:picLocks noChangeAspect="1"/>
          </p:cNvPicPr>
          <p:nvPr/>
        </p:nvPicPr>
        <p:blipFill rotWithShape="1">
          <a:blip r:embed="rId18">
            <a:extLst>
              <a:ext uri="{28A0092B-C50C-407E-A947-70E740481C1C}">
                <a14:useLocalDpi xmlns:a14="http://schemas.microsoft.com/office/drawing/2010/main" val="0"/>
              </a:ext>
            </a:extLst>
          </a:blip>
          <a:srcRect l="4646" t="8603" r="3997" b="4696"/>
          <a:stretch/>
        </p:blipFill>
        <p:spPr>
          <a:xfrm>
            <a:off x="2948970" y="3604042"/>
            <a:ext cx="3329167" cy="2030200"/>
          </a:xfrm>
          <a:prstGeom prst="rect">
            <a:avLst/>
          </a:prstGeom>
        </p:spPr>
      </p:pic>
      <p:pic>
        <p:nvPicPr>
          <p:cNvPr id="105" name="図 104">
            <a:extLst>
              <a:ext uri="{FF2B5EF4-FFF2-40B4-BE49-F238E27FC236}">
                <a16:creationId xmlns:a16="http://schemas.microsoft.com/office/drawing/2014/main" id="{5DDA354D-7891-4061-90D1-D3441A7CE82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93397" y="5314959"/>
            <a:ext cx="261759" cy="251388"/>
          </a:xfrm>
          <a:prstGeom prst="rect">
            <a:avLst/>
          </a:prstGeom>
        </p:spPr>
      </p:pic>
      <p:grpSp>
        <p:nvGrpSpPr>
          <p:cNvPr id="95" name="グループ化 94">
            <a:extLst>
              <a:ext uri="{FF2B5EF4-FFF2-40B4-BE49-F238E27FC236}">
                <a16:creationId xmlns:a16="http://schemas.microsoft.com/office/drawing/2014/main" id="{9E48961B-A943-4B48-87F1-0102CBDEC748}"/>
              </a:ext>
            </a:extLst>
          </p:cNvPr>
          <p:cNvGrpSpPr/>
          <p:nvPr/>
        </p:nvGrpSpPr>
        <p:grpSpPr>
          <a:xfrm>
            <a:off x="9010065" y="1218105"/>
            <a:ext cx="5726883" cy="1944000"/>
            <a:chOff x="8015543" y="3047006"/>
            <a:chExt cx="5726883" cy="1944000"/>
          </a:xfrm>
        </p:grpSpPr>
        <p:pic>
          <p:nvPicPr>
            <p:cNvPr id="97" name="図 96">
              <a:extLst>
                <a:ext uri="{FF2B5EF4-FFF2-40B4-BE49-F238E27FC236}">
                  <a16:creationId xmlns:a16="http://schemas.microsoft.com/office/drawing/2014/main" id="{678F8DAE-0FC4-4DCF-846C-11B4633C1A87}"/>
                </a:ext>
              </a:extLst>
            </p:cNvPr>
            <p:cNvPicPr>
              <a:picLocks noChangeAspect="1"/>
            </p:cNvPicPr>
            <p:nvPr/>
          </p:nvPicPr>
          <p:blipFill rotWithShape="1">
            <a:blip r:embed="rId20">
              <a:extLst>
                <a:ext uri="{28A0092B-C50C-407E-A947-70E740481C1C}">
                  <a14:useLocalDpi xmlns:a14="http://schemas.microsoft.com/office/drawing/2010/main" val="0"/>
                </a:ext>
              </a:extLst>
            </a:blip>
            <a:srcRect l="2215" t="17894" r="3443" b="9984"/>
            <a:stretch/>
          </p:blipFill>
          <p:spPr>
            <a:xfrm>
              <a:off x="8015543" y="3047006"/>
              <a:ext cx="5502851" cy="1944000"/>
            </a:xfrm>
            <a:prstGeom prst="rect">
              <a:avLst/>
            </a:prstGeom>
          </p:spPr>
        </p:pic>
        <p:sp>
          <p:nvSpPr>
            <p:cNvPr id="98" name="吹き出し: 円形 29">
              <a:extLst>
                <a:ext uri="{FF2B5EF4-FFF2-40B4-BE49-F238E27FC236}">
                  <a16:creationId xmlns:a16="http://schemas.microsoft.com/office/drawing/2014/main" id="{84914BCC-8167-4622-BF67-A89862DFCCC8}"/>
                </a:ext>
              </a:extLst>
            </p:cNvPr>
            <p:cNvSpPr/>
            <p:nvPr/>
          </p:nvSpPr>
          <p:spPr>
            <a:xfrm>
              <a:off x="8058521" y="4143009"/>
              <a:ext cx="984751" cy="354271"/>
            </a:xfrm>
            <a:prstGeom prst="wedgeEllipseCallout">
              <a:avLst>
                <a:gd name="adj1" fmla="val -27923"/>
                <a:gd name="adj2" fmla="val -125799"/>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tx1"/>
                  </a:solidFill>
                </a:rPr>
                <a:t>ロボットの</a:t>
              </a:r>
              <a:endParaRPr lang="en-US" altLang="ja-JP" sz="700" dirty="0">
                <a:solidFill>
                  <a:schemeClr val="tx1"/>
                </a:solidFill>
              </a:endParaRPr>
            </a:p>
            <a:p>
              <a:pPr algn="ctr"/>
              <a:r>
                <a:rPr lang="ja-JP" altLang="en-US" sz="700" dirty="0">
                  <a:solidFill>
                    <a:schemeClr val="tx1"/>
                  </a:solidFill>
                </a:rPr>
                <a:t>走行準備をする者</a:t>
              </a:r>
            </a:p>
          </p:txBody>
        </p:sp>
        <p:sp>
          <p:nvSpPr>
            <p:cNvPr id="99" name="吹き出し: 円形 30">
              <a:extLst>
                <a:ext uri="{FF2B5EF4-FFF2-40B4-BE49-F238E27FC236}">
                  <a16:creationId xmlns:a16="http://schemas.microsoft.com/office/drawing/2014/main" id="{FBAA363D-0964-4295-A2E4-1949EC6A3206}"/>
                </a:ext>
              </a:extLst>
            </p:cNvPr>
            <p:cNvSpPr/>
            <p:nvPr/>
          </p:nvSpPr>
          <p:spPr>
            <a:xfrm>
              <a:off x="12235251" y="3320474"/>
              <a:ext cx="1507175" cy="304701"/>
            </a:xfrm>
            <a:prstGeom prst="wedgeEllipseCallout">
              <a:avLst>
                <a:gd name="adj1" fmla="val 4793"/>
                <a:gd name="adj2" fmla="val 107495"/>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tx1"/>
                  </a:solidFill>
                </a:rPr>
                <a:t>画像処理システムを操作する者</a:t>
              </a:r>
            </a:p>
          </p:txBody>
        </p:sp>
        <p:pic>
          <p:nvPicPr>
            <p:cNvPr id="102" name="図 101">
              <a:extLst>
                <a:ext uri="{FF2B5EF4-FFF2-40B4-BE49-F238E27FC236}">
                  <a16:creationId xmlns:a16="http://schemas.microsoft.com/office/drawing/2014/main" id="{17BC601E-D3A5-48B6-8AE7-3AB6187E21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9343" y="3076568"/>
              <a:ext cx="410308" cy="393666"/>
            </a:xfrm>
            <a:prstGeom prst="rect">
              <a:avLst/>
            </a:prstGeom>
          </p:spPr>
        </p:pic>
      </p:grpSp>
      <p:sp>
        <p:nvSpPr>
          <p:cNvPr id="88" name="正方形/長方形 87">
            <a:extLst>
              <a:ext uri="{FF2B5EF4-FFF2-40B4-BE49-F238E27FC236}">
                <a16:creationId xmlns:a16="http://schemas.microsoft.com/office/drawing/2014/main" id="{485C4ADD-320A-4976-A0FB-BB5E4448A423}"/>
              </a:ext>
            </a:extLst>
          </p:cNvPr>
          <p:cNvSpPr/>
          <p:nvPr/>
        </p:nvSpPr>
        <p:spPr>
          <a:xfrm>
            <a:off x="12080875" y="1247238"/>
            <a:ext cx="2776929" cy="1773912"/>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5949A647-9690-4ADC-8044-6D2F664D3E42}"/>
              </a:ext>
            </a:extLst>
          </p:cNvPr>
          <p:cNvSpPr/>
          <p:nvPr/>
        </p:nvSpPr>
        <p:spPr>
          <a:xfrm>
            <a:off x="13582355" y="2463425"/>
            <a:ext cx="1275449" cy="557725"/>
          </a:xfrm>
          <a:prstGeom prst="rect">
            <a:avLst/>
          </a:prstGeom>
          <a:solidFill>
            <a:schemeClr val="bg1"/>
          </a:solid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具体的なシステムの流れをアクティビティ図内の緑の点線枠に示す</a:t>
            </a:r>
          </a:p>
        </p:txBody>
      </p:sp>
      <p:sp>
        <p:nvSpPr>
          <p:cNvPr id="90" name="正方形/長方形 89">
            <a:extLst>
              <a:ext uri="{FF2B5EF4-FFF2-40B4-BE49-F238E27FC236}">
                <a16:creationId xmlns:a16="http://schemas.microsoft.com/office/drawing/2014/main" id="{8914A840-58DD-407F-97AD-D067B0EFDB74}"/>
              </a:ext>
            </a:extLst>
          </p:cNvPr>
          <p:cNvSpPr/>
          <p:nvPr/>
        </p:nvSpPr>
        <p:spPr>
          <a:xfrm>
            <a:off x="13977938" y="9471451"/>
            <a:ext cx="925768" cy="899700"/>
          </a:xfrm>
          <a:prstGeom prst="rect">
            <a:avLst/>
          </a:prstGeom>
          <a:solidFill>
            <a:schemeClr val="bg1"/>
          </a:solid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tx1"/>
                </a:solidFill>
              </a:rPr>
              <a:t>画像処理システムと</a:t>
            </a:r>
            <a:r>
              <a:rPr lang="ja-JP" altLang="en-US" sz="700">
                <a:solidFill>
                  <a:schemeClr val="tx1"/>
                </a:solidFill>
              </a:rPr>
              <a:t>起動者の</a:t>
            </a:r>
            <a:r>
              <a:rPr lang="ja-JP" altLang="en-US" sz="700" dirty="0">
                <a:solidFill>
                  <a:schemeClr val="tx1"/>
                </a:solidFill>
              </a:rPr>
              <a:t>繋がりを</a:t>
            </a:r>
            <a:r>
              <a:rPr kumimoji="1" lang="ja-JP" altLang="en-US" sz="700">
                <a:solidFill>
                  <a:schemeClr val="tx1"/>
                </a:solidFill>
              </a:rPr>
              <a:t>ユースケース図</a:t>
            </a:r>
            <a:r>
              <a:rPr kumimoji="1" lang="ja-JP" altLang="en-US" sz="700" dirty="0">
                <a:solidFill>
                  <a:schemeClr val="tx1"/>
                </a:solidFill>
              </a:rPr>
              <a:t>に示す</a:t>
            </a:r>
            <a:r>
              <a:rPr kumimoji="1" lang="ja-JP" altLang="en-US" sz="700">
                <a:solidFill>
                  <a:schemeClr val="tx1"/>
                </a:solidFill>
              </a:rPr>
              <a:t>。</a:t>
            </a:r>
            <a:endParaRPr kumimoji="1" lang="en-US" altLang="ja-JP" sz="700">
              <a:solidFill>
                <a:schemeClr val="tx1"/>
              </a:solidFill>
            </a:endParaRPr>
          </a:p>
          <a:p>
            <a:pPr algn="ctr"/>
            <a:r>
              <a:rPr kumimoji="1" lang="ja-JP" altLang="en-US" sz="700" dirty="0">
                <a:solidFill>
                  <a:schemeClr val="tx1"/>
                </a:solidFill>
              </a:rPr>
              <a:t>（緑の点線）</a:t>
            </a:r>
          </a:p>
        </p:txBody>
      </p:sp>
      <p:pic>
        <p:nvPicPr>
          <p:cNvPr id="28" name="図 27">
            <a:extLst>
              <a:ext uri="{FF2B5EF4-FFF2-40B4-BE49-F238E27FC236}">
                <a16:creationId xmlns:a16="http://schemas.microsoft.com/office/drawing/2014/main" id="{5E87E182-108B-4D82-9187-5EE417A986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65404" y="3836926"/>
            <a:ext cx="391809" cy="396000"/>
          </a:xfrm>
          <a:prstGeom prst="rect">
            <a:avLst/>
          </a:prstGeom>
        </p:spPr>
      </p:pic>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a:extLst>
              <a:ext uri="{FF2B5EF4-FFF2-40B4-BE49-F238E27FC236}">
                <a16:creationId xmlns:a16="http://schemas.microsoft.com/office/drawing/2014/main" id="{9C80E1DA-45E3-4C8E-BFC5-367A44101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877" y="6074728"/>
            <a:ext cx="4579480" cy="3785945"/>
          </a:xfrm>
          <a:prstGeom prst="rect">
            <a:avLst/>
          </a:prstGeom>
        </p:spPr>
      </p:pic>
      <p:pic>
        <p:nvPicPr>
          <p:cNvPr id="9" name="図 8">
            <a:extLst>
              <a:ext uri="{FF2B5EF4-FFF2-40B4-BE49-F238E27FC236}">
                <a16:creationId xmlns:a16="http://schemas.microsoft.com/office/drawing/2014/main" id="{E71AC270-ED9E-4FCF-A27D-B0465D09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820" y="1183724"/>
            <a:ext cx="2569514" cy="1572250"/>
          </a:xfrm>
          <a:prstGeom prst="rect">
            <a:avLst/>
          </a:prstGeom>
        </p:spPr>
      </p:pic>
      <p:sp>
        <p:nvSpPr>
          <p:cNvPr id="74" name="テキスト ボックス 73">
            <a:extLst>
              <a:ext uri="{FF2B5EF4-FFF2-40B4-BE49-F238E27FC236}">
                <a16:creationId xmlns:a16="http://schemas.microsoft.com/office/drawing/2014/main" id="{A8FB82CB-CC7A-4787-8B09-F45DD4EF243C}"/>
              </a:ext>
            </a:extLst>
          </p:cNvPr>
          <p:cNvSpPr txBox="1"/>
          <p:nvPr/>
        </p:nvSpPr>
        <p:spPr>
          <a:xfrm>
            <a:off x="6690666" y="4055582"/>
            <a:ext cx="1730806" cy="249970"/>
          </a:xfrm>
          <a:prstGeom prst="rect">
            <a:avLst/>
          </a:prstGeom>
          <a:solidFill>
            <a:schemeClr val="bg1"/>
          </a:solidFill>
        </p:spPr>
        <p:txBody>
          <a:bodyPr wrap="square" rtlCol="0">
            <a:spAutoFit/>
          </a:bodyPr>
          <a:lstStyle/>
          <a:p>
            <a:r>
              <a:rPr lang="ja-JP" altLang="en-US" sz="800">
                <a:latin typeface="+mn-ea"/>
                <a:ea typeface="+mn-ea"/>
              </a:rPr>
              <a:t>図</a:t>
            </a:r>
            <a:r>
              <a:rPr lang="en-US" altLang="ja-JP" sz="800">
                <a:latin typeface="+mn-ea"/>
                <a:ea typeface="+mn-ea"/>
              </a:rPr>
              <a:t>3</a:t>
            </a:r>
            <a:r>
              <a:rPr lang="en-US" altLang="ja-JP" sz="800">
                <a:latin typeface="+mn-ea"/>
              </a:rPr>
              <a:t>-</a:t>
            </a:r>
            <a:r>
              <a:rPr lang="ja-JP" altLang="en-US" sz="800">
                <a:latin typeface="+mn-ea"/>
              </a:rPr>
              <a:t>①</a:t>
            </a:r>
            <a:r>
              <a:rPr lang="en-US" altLang="ja-JP" sz="800">
                <a:latin typeface="+mn-ea"/>
                <a:ea typeface="+mn-ea"/>
              </a:rPr>
              <a:t>.4</a:t>
            </a:r>
            <a:r>
              <a:rPr lang="ja-JP" altLang="en-US" sz="800">
                <a:latin typeface="+mn-ea"/>
                <a:ea typeface="+mn-ea"/>
              </a:rPr>
              <a:t>　独自座標コード</a:t>
            </a:r>
          </a:p>
        </p:txBody>
      </p:sp>
      <p:sp>
        <p:nvSpPr>
          <p:cNvPr id="42" name="Rectangle 41">
            <a:extLst>
              <a:ext uri="{FF2B5EF4-FFF2-40B4-BE49-F238E27FC236}">
                <a16:creationId xmlns:a16="http://schemas.microsoft.com/office/drawing/2014/main" id="{663D7713-D772-42B1-83ED-3050ED6BAAA7}"/>
              </a:ext>
            </a:extLst>
          </p:cNvPr>
          <p:cNvSpPr/>
          <p:nvPr/>
        </p:nvSpPr>
        <p:spPr>
          <a:xfrm>
            <a:off x="413" y="869980"/>
            <a:ext cx="14921813" cy="954823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6CA580E-E178-4DB8-8C98-DD212F9F8346}"/>
              </a:ext>
            </a:extLst>
          </p:cNvPr>
          <p:cNvSpPr/>
          <p:nvPr/>
        </p:nvSpPr>
        <p:spPr>
          <a:xfrm>
            <a:off x="411" y="7837551"/>
            <a:ext cx="8293945" cy="258066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F0034DE-B36D-43E0-AFE5-4678D18CA570}"/>
              </a:ext>
            </a:extLst>
          </p:cNvPr>
          <p:cNvSpPr txBox="1"/>
          <p:nvPr/>
        </p:nvSpPr>
        <p:spPr>
          <a:xfrm>
            <a:off x="-20673" y="7862881"/>
            <a:ext cx="2687841" cy="25699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900" b="1" dirty="0">
                <a:latin typeface="游ゴシック"/>
                <a:ea typeface="游ゴシック"/>
              </a:rPr>
              <a:t>③指針：</a:t>
            </a:r>
            <a:r>
              <a:rPr lang="en-US" altLang="ja-JP" sz="900" b="1" dirty="0">
                <a:latin typeface="游ゴシック"/>
                <a:ea typeface="游ゴシック"/>
              </a:rPr>
              <a:t>3</a:t>
            </a:r>
            <a:r>
              <a:rPr lang="ja-JP" altLang="en-US" sz="900" b="1" dirty="0">
                <a:latin typeface="游ゴシック"/>
                <a:ea typeface="游ゴシック"/>
              </a:rPr>
              <a:t>つの指針からブロック並べを攻略する</a:t>
            </a:r>
            <a:endParaRPr lang="en-US" altLang="ja-JP" sz="900" b="1" dirty="0">
              <a:latin typeface="游ゴシック"/>
              <a:ea typeface="游ゴシック"/>
            </a:endParaRPr>
          </a:p>
          <a:p>
            <a:endParaRPr lang="en-US" altLang="ja-JP" sz="800" b="1" dirty="0">
              <a:latin typeface="游ゴシック"/>
              <a:ea typeface="游ゴシック"/>
            </a:endParaRPr>
          </a:p>
          <a:p>
            <a:r>
              <a:rPr lang="ja-JP" altLang="en-US" sz="800" b="1" dirty="0">
                <a:latin typeface="游ゴシック"/>
                <a:ea typeface="游ゴシック"/>
              </a:rPr>
              <a:t>１</a:t>
            </a:r>
            <a:r>
              <a:rPr lang="en-US" altLang="ja-JP" sz="800" b="1" dirty="0">
                <a:latin typeface="游ゴシック"/>
                <a:ea typeface="游ゴシック"/>
              </a:rPr>
              <a:t>.</a:t>
            </a:r>
            <a:r>
              <a:rPr lang="ja-JP" altLang="en-US" sz="800" b="1" dirty="0">
                <a:latin typeface="游ゴシック"/>
                <a:ea typeface="游ゴシック"/>
              </a:rPr>
              <a:t> カラーブロックの設置について</a:t>
            </a:r>
            <a:endParaRPr lang="en-US" altLang="ja-JP" sz="800" dirty="0">
              <a:latin typeface="游ゴシック"/>
              <a:ea typeface="游ゴシック"/>
              <a:cs typeface="Times New Roman"/>
            </a:endParaRPr>
          </a:p>
          <a:p>
            <a:r>
              <a:rPr lang="ja-JP" altLang="en-US" sz="800" dirty="0">
                <a:latin typeface="游ゴシック"/>
                <a:ea typeface="游ゴシック"/>
              </a:rPr>
              <a:t>右の表</a:t>
            </a:r>
            <a:r>
              <a:rPr kumimoji="0" lang="en-US" altLang="ja-JP" sz="800" kern="0" dirty="0">
                <a:solidFill>
                  <a:prstClr val="black"/>
                </a:solidFill>
                <a:latin typeface="+mn-ea"/>
              </a:rPr>
              <a:t>3-</a:t>
            </a:r>
            <a:r>
              <a:rPr lang="ja-JP" altLang="en-US" sz="800" dirty="0">
                <a:latin typeface="游ゴシック"/>
                <a:ea typeface="游ゴシック"/>
              </a:rPr>
              <a:t>③</a:t>
            </a:r>
            <a:r>
              <a:rPr lang="en-US" altLang="ja-JP" sz="800" dirty="0">
                <a:latin typeface="游ゴシック"/>
                <a:ea typeface="游ゴシック"/>
              </a:rPr>
              <a:t>.1</a:t>
            </a:r>
            <a:r>
              <a:rPr lang="ja-JP" altLang="en-US" sz="800" dirty="0">
                <a:latin typeface="游ゴシック"/>
                <a:ea typeface="游ゴシック"/>
              </a:rPr>
              <a:t>において、カラーブロックを</a:t>
            </a:r>
            <a:endParaRPr lang="en-US" altLang="ja-JP" sz="800" dirty="0">
              <a:latin typeface="游ゴシック"/>
              <a:ea typeface="游ゴシック"/>
            </a:endParaRPr>
          </a:p>
          <a:p>
            <a:r>
              <a:rPr lang="en-US" altLang="ja-JP" sz="800" dirty="0">
                <a:latin typeface="游ゴシック"/>
                <a:ea typeface="游ゴシック"/>
              </a:rPr>
              <a:t>4</a:t>
            </a:r>
            <a:r>
              <a:rPr lang="ja-JP" altLang="en-US" sz="800" dirty="0">
                <a:latin typeface="游ゴシック"/>
                <a:ea typeface="游ゴシック"/>
              </a:rPr>
              <a:t>つ移動させる事を前提とした</a:t>
            </a:r>
            <a:endParaRPr lang="en-US" altLang="ja-JP" sz="800" dirty="0">
              <a:latin typeface="游ゴシック"/>
              <a:ea typeface="游ゴシック"/>
            </a:endParaRPr>
          </a:p>
          <a:p>
            <a:r>
              <a:rPr lang="ja-JP" altLang="en-US" sz="800" dirty="0">
                <a:latin typeface="游ゴシック"/>
                <a:ea typeface="游ゴシック"/>
              </a:rPr>
              <a:t>ボーナスタイムの獲得例を示す。</a:t>
            </a:r>
          </a:p>
          <a:p>
            <a:r>
              <a:rPr lang="ja-JP" altLang="en-US" sz="800" dirty="0">
                <a:latin typeface="游ゴシック"/>
                <a:ea typeface="游ゴシック"/>
              </a:rPr>
              <a:t>表</a:t>
            </a:r>
            <a:r>
              <a:rPr lang="en-US" altLang="ja-JP" sz="800" dirty="0">
                <a:latin typeface="游ゴシック"/>
                <a:ea typeface="游ゴシック"/>
              </a:rPr>
              <a:t>3-</a:t>
            </a:r>
            <a:r>
              <a:rPr lang="ja-JP" altLang="en-US" sz="800" dirty="0">
                <a:latin typeface="游ゴシック"/>
                <a:ea typeface="游ゴシック"/>
              </a:rPr>
              <a:t>③</a:t>
            </a:r>
            <a:r>
              <a:rPr lang="en-US" altLang="ja-JP" sz="800" dirty="0">
                <a:latin typeface="游ゴシック"/>
                <a:ea typeface="游ゴシック"/>
              </a:rPr>
              <a:t>.1</a:t>
            </a:r>
            <a:r>
              <a:rPr lang="ja-JP" altLang="en-US" sz="800" dirty="0">
                <a:latin typeface="游ゴシック"/>
                <a:ea typeface="游ゴシック"/>
              </a:rPr>
              <a:t>からパワースポット設置数によって</a:t>
            </a:r>
            <a:endParaRPr lang="en-US" altLang="ja-JP" sz="800" dirty="0">
              <a:latin typeface="游ゴシック"/>
              <a:ea typeface="游ゴシック"/>
            </a:endParaRPr>
          </a:p>
          <a:p>
            <a:r>
              <a:rPr lang="ja-JP" altLang="en-US" sz="800" dirty="0">
                <a:latin typeface="游ゴシック"/>
                <a:ea typeface="游ゴシック"/>
              </a:rPr>
              <a:t>ボーナスタイムに差が出ることがわかる。</a:t>
            </a:r>
            <a:endParaRPr lang="en-US" altLang="ja-JP" sz="800" dirty="0">
              <a:latin typeface="游ゴシック"/>
              <a:ea typeface="游ゴシック"/>
            </a:endParaRPr>
          </a:p>
          <a:p>
            <a:r>
              <a:rPr lang="en-US" altLang="ja-JP" sz="800" dirty="0">
                <a:solidFill>
                  <a:srgbClr val="FF0000"/>
                </a:solidFill>
                <a:latin typeface="游ゴシック"/>
                <a:ea typeface="游ゴシック"/>
              </a:rPr>
              <a:t>[</a:t>
            </a:r>
            <a:r>
              <a:rPr lang="ja-JP" altLang="en-US" sz="800" dirty="0">
                <a:solidFill>
                  <a:srgbClr val="FF0000"/>
                </a:solidFill>
                <a:latin typeface="游ゴシック"/>
                <a:ea typeface="游ゴシック"/>
              </a:rPr>
              <a:t>パワーブロック移動によるリスク</a:t>
            </a:r>
            <a:r>
              <a:rPr lang="en-US" altLang="ja-JP" sz="800" dirty="0">
                <a:solidFill>
                  <a:srgbClr val="FF0000"/>
                </a:solidFill>
                <a:latin typeface="游ゴシック"/>
                <a:ea typeface="游ゴシック"/>
              </a:rPr>
              <a:t>]</a:t>
            </a:r>
          </a:p>
          <a:p>
            <a:r>
              <a:rPr lang="ja-JP" altLang="en-US" sz="800" dirty="0">
                <a:latin typeface="游ゴシック"/>
                <a:ea typeface="游ゴシック"/>
              </a:rPr>
              <a:t>パワーブロックの位置によって、パワースポットが</a:t>
            </a:r>
            <a:endParaRPr lang="en-US" altLang="ja-JP" sz="800" dirty="0">
              <a:latin typeface="游ゴシック"/>
              <a:ea typeface="游ゴシック"/>
            </a:endParaRPr>
          </a:p>
          <a:p>
            <a:r>
              <a:rPr lang="ja-JP" altLang="en-US" sz="800" dirty="0">
                <a:latin typeface="游ゴシック"/>
                <a:ea typeface="游ゴシック"/>
              </a:rPr>
              <a:t>重複している置き場ができる。パワーブロックの初</a:t>
            </a:r>
            <a:endParaRPr lang="en-US" altLang="ja-JP" sz="800" dirty="0">
              <a:latin typeface="游ゴシック"/>
              <a:ea typeface="游ゴシック"/>
            </a:endParaRPr>
          </a:p>
          <a:p>
            <a:r>
              <a:rPr lang="ja-JP" altLang="en-US" sz="800" dirty="0">
                <a:latin typeface="游ゴシック"/>
                <a:ea typeface="游ゴシック"/>
              </a:rPr>
              <a:t>期配置では、重複する置き場は１つだが、パワーブ</a:t>
            </a:r>
            <a:endParaRPr lang="en-US" altLang="ja-JP" sz="800" dirty="0">
              <a:latin typeface="游ゴシック"/>
              <a:ea typeface="游ゴシック"/>
            </a:endParaRPr>
          </a:p>
          <a:p>
            <a:r>
              <a:rPr lang="ja-JP" altLang="en-US" sz="800" dirty="0">
                <a:latin typeface="游ゴシック"/>
                <a:ea typeface="游ゴシック"/>
              </a:rPr>
              <a:t>ロックを移動させることにより重複する置き場を</a:t>
            </a:r>
            <a:r>
              <a:rPr lang="en-US" altLang="ja-JP" sz="800" dirty="0">
                <a:latin typeface="游ゴシック"/>
                <a:ea typeface="游ゴシック"/>
              </a:rPr>
              <a:t>2</a:t>
            </a:r>
          </a:p>
          <a:p>
            <a:r>
              <a:rPr lang="ja-JP" altLang="en-US" sz="800" dirty="0">
                <a:latin typeface="游ゴシック"/>
                <a:ea typeface="游ゴシック"/>
              </a:rPr>
              <a:t>つに増やすことができる。しかし、有効パワーブロ</a:t>
            </a:r>
            <a:endParaRPr lang="en-US" altLang="ja-JP" sz="800" dirty="0">
              <a:latin typeface="游ゴシック"/>
              <a:ea typeface="游ゴシック"/>
            </a:endParaRPr>
          </a:p>
          <a:p>
            <a:r>
              <a:rPr lang="ja-JP" altLang="en-US" sz="800" dirty="0">
                <a:latin typeface="游ゴシック"/>
                <a:ea typeface="游ゴシック"/>
              </a:rPr>
              <a:t>ックの判定がシビアであるためパワーブロックの設</a:t>
            </a:r>
            <a:endParaRPr lang="en-US" altLang="ja-JP" sz="800" dirty="0">
              <a:latin typeface="游ゴシック"/>
              <a:ea typeface="游ゴシック"/>
            </a:endParaRPr>
          </a:p>
          <a:p>
            <a:r>
              <a:rPr lang="ja-JP" altLang="en-US" sz="800" dirty="0">
                <a:latin typeface="游ゴシック"/>
                <a:ea typeface="游ゴシック"/>
              </a:rPr>
              <a:t>置に失敗した場合、獲得ボーナスタイムが</a:t>
            </a:r>
            <a:r>
              <a:rPr lang="en-US" altLang="ja-JP" sz="800" dirty="0">
                <a:highlight>
                  <a:srgbClr val="FF5D5D"/>
                </a:highlight>
                <a:latin typeface="游ゴシック"/>
                <a:ea typeface="游ゴシック"/>
              </a:rPr>
              <a:t>25</a:t>
            </a:r>
            <a:r>
              <a:rPr lang="ja-JP" altLang="en-US" sz="800" dirty="0">
                <a:highlight>
                  <a:srgbClr val="FF5D5D"/>
                </a:highlight>
                <a:latin typeface="游ゴシック"/>
                <a:ea typeface="游ゴシック"/>
              </a:rPr>
              <a:t>秒</a:t>
            </a:r>
            <a:r>
              <a:rPr lang="ja-JP" altLang="en-US" sz="800" dirty="0">
                <a:latin typeface="游ゴシック"/>
                <a:ea typeface="游ゴシック"/>
              </a:rPr>
              <a:t>が</a:t>
            </a:r>
            <a:endParaRPr lang="en-US" altLang="ja-JP" sz="800" dirty="0">
              <a:latin typeface="游ゴシック"/>
              <a:ea typeface="游ゴシック"/>
            </a:endParaRPr>
          </a:p>
          <a:p>
            <a:r>
              <a:rPr lang="en-US" altLang="ja-JP" sz="800" dirty="0">
                <a:highlight>
                  <a:srgbClr val="FFFF00"/>
                </a:highlight>
                <a:latin typeface="游ゴシック"/>
                <a:ea typeface="游ゴシック"/>
              </a:rPr>
              <a:t>21</a:t>
            </a:r>
            <a:r>
              <a:rPr lang="ja-JP" altLang="en-US" sz="800" dirty="0">
                <a:highlight>
                  <a:srgbClr val="FFFF00"/>
                </a:highlight>
                <a:latin typeface="游ゴシック"/>
                <a:ea typeface="游ゴシック"/>
              </a:rPr>
              <a:t>秒</a:t>
            </a:r>
            <a:r>
              <a:rPr lang="ja-JP" altLang="en-US" sz="800" dirty="0">
                <a:latin typeface="游ゴシック"/>
                <a:ea typeface="游ゴシック"/>
              </a:rPr>
              <a:t>になるリスクが伴う。</a:t>
            </a:r>
            <a:endParaRPr lang="en-US" altLang="ja-JP" sz="800" dirty="0">
              <a:latin typeface="游ゴシック"/>
              <a:ea typeface="游ゴシック"/>
            </a:endParaRPr>
          </a:p>
          <a:p>
            <a:r>
              <a:rPr lang="en-US" altLang="ja-JP" sz="800" dirty="0">
                <a:solidFill>
                  <a:srgbClr val="0070C0"/>
                </a:solidFill>
                <a:latin typeface="游ゴシック"/>
                <a:ea typeface="游ゴシック"/>
              </a:rPr>
              <a:t>[</a:t>
            </a:r>
            <a:r>
              <a:rPr lang="ja-JP" altLang="en-US" sz="800" dirty="0">
                <a:solidFill>
                  <a:srgbClr val="0070C0"/>
                </a:solidFill>
                <a:latin typeface="游ゴシック"/>
                <a:ea typeface="游ゴシック"/>
              </a:rPr>
              <a:t>チームの指針</a:t>
            </a:r>
            <a:r>
              <a:rPr lang="en-US" altLang="ja-JP" sz="800" dirty="0">
                <a:solidFill>
                  <a:srgbClr val="0070C0"/>
                </a:solidFill>
                <a:latin typeface="游ゴシック"/>
                <a:ea typeface="游ゴシック"/>
              </a:rPr>
              <a:t>]</a:t>
            </a:r>
          </a:p>
          <a:p>
            <a:r>
              <a:rPr lang="ja-JP" altLang="en-US" sz="800" dirty="0">
                <a:latin typeface="游ゴシック"/>
                <a:ea typeface="游ゴシック"/>
              </a:rPr>
              <a:t>上記のリスクを踏まえ、表</a:t>
            </a:r>
            <a:r>
              <a:rPr kumimoji="0" lang="en-US" altLang="ja-JP" sz="800" kern="0" dirty="0">
                <a:solidFill>
                  <a:prstClr val="black"/>
                </a:solidFill>
                <a:latin typeface="+mn-ea"/>
              </a:rPr>
              <a:t>3-</a:t>
            </a:r>
            <a:r>
              <a:rPr lang="ja-JP" altLang="en-US" sz="800" dirty="0">
                <a:latin typeface="游ゴシック"/>
                <a:ea typeface="游ゴシック"/>
              </a:rPr>
              <a:t>③</a:t>
            </a:r>
            <a:r>
              <a:rPr lang="en-US" altLang="ja-JP" sz="800" dirty="0">
                <a:latin typeface="游ゴシック"/>
                <a:ea typeface="游ゴシック"/>
              </a:rPr>
              <a:t>.1</a:t>
            </a:r>
            <a:r>
              <a:rPr lang="ja-JP" altLang="en-US" sz="800" dirty="0">
                <a:latin typeface="游ゴシック"/>
                <a:ea typeface="游ゴシック"/>
              </a:rPr>
              <a:t>の</a:t>
            </a:r>
            <a:r>
              <a:rPr lang="en-US" altLang="ja-JP" sz="800" dirty="0">
                <a:highlight>
                  <a:srgbClr val="8EA9DB"/>
                </a:highlight>
                <a:latin typeface="游ゴシック"/>
                <a:ea typeface="游ゴシック"/>
              </a:rPr>
              <a:t>23</a:t>
            </a:r>
            <a:r>
              <a:rPr lang="ja-JP" altLang="en-US" sz="800" dirty="0">
                <a:highlight>
                  <a:srgbClr val="8EA9DB"/>
                </a:highlight>
                <a:latin typeface="游ゴシック"/>
                <a:ea typeface="游ゴシック"/>
              </a:rPr>
              <a:t>秒</a:t>
            </a:r>
            <a:r>
              <a:rPr lang="ja-JP" altLang="en-US" sz="800" dirty="0">
                <a:latin typeface="游ゴシック"/>
                <a:ea typeface="游ゴシック"/>
              </a:rPr>
              <a:t>を</a:t>
            </a:r>
            <a:endParaRPr lang="en-US" altLang="ja-JP" sz="800" dirty="0">
              <a:latin typeface="游ゴシック"/>
              <a:ea typeface="游ゴシック"/>
            </a:endParaRPr>
          </a:p>
          <a:p>
            <a:r>
              <a:rPr lang="ja-JP" altLang="en-US" sz="800" dirty="0">
                <a:latin typeface="游ゴシック"/>
                <a:ea typeface="游ゴシック"/>
              </a:rPr>
              <a:t>目標ボーナスタイムとして設定する。</a:t>
            </a:r>
            <a:endParaRPr lang="en-US" altLang="ja-JP" sz="800" dirty="0">
              <a:latin typeface="游ゴシック"/>
              <a:ea typeface="游ゴシック"/>
            </a:endParaRPr>
          </a:p>
        </p:txBody>
      </p:sp>
      <p:sp>
        <p:nvSpPr>
          <p:cNvPr id="40" name="Rectangle 39">
            <a:extLst>
              <a:ext uri="{FF2B5EF4-FFF2-40B4-BE49-F238E27FC236}">
                <a16:creationId xmlns:a16="http://schemas.microsoft.com/office/drawing/2014/main" id="{A74DDEEF-3B42-4804-A38B-DF7297AF5C30}"/>
              </a:ext>
            </a:extLst>
          </p:cNvPr>
          <p:cNvSpPr/>
          <p:nvPr/>
        </p:nvSpPr>
        <p:spPr>
          <a:xfrm>
            <a:off x="413" y="869979"/>
            <a:ext cx="8298035" cy="342879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F304F96-6F52-4EE3-8DEA-2FB4A8747C03}"/>
              </a:ext>
            </a:extLst>
          </p:cNvPr>
          <p:cNvSpPr/>
          <p:nvPr/>
        </p:nvSpPr>
        <p:spPr>
          <a:xfrm>
            <a:off x="2180" y="4303506"/>
            <a:ext cx="8292176" cy="353646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4E3EA50-AF12-49A8-A804-08293EB31657}"/>
              </a:ext>
            </a:extLst>
          </p:cNvPr>
          <p:cNvSpPr txBox="1"/>
          <p:nvPr/>
        </p:nvSpPr>
        <p:spPr>
          <a:xfrm>
            <a:off x="46198" y="900927"/>
            <a:ext cx="1289528" cy="234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ja-JP" altLang="en-US" sz="800" b="1" dirty="0">
                <a:latin typeface="游ゴシック"/>
                <a:ea typeface="游ゴシック"/>
              </a:rPr>
              <a:t>①ゲームの要素定義</a:t>
            </a:r>
          </a:p>
        </p:txBody>
      </p:sp>
      <p:sp>
        <p:nvSpPr>
          <p:cNvPr id="22" name="TextBox 21">
            <a:extLst>
              <a:ext uri="{FF2B5EF4-FFF2-40B4-BE49-F238E27FC236}">
                <a16:creationId xmlns:a16="http://schemas.microsoft.com/office/drawing/2014/main" id="{DB2E6663-69A5-4046-86E7-7B0D88BB838C}"/>
              </a:ext>
            </a:extLst>
          </p:cNvPr>
          <p:cNvSpPr txBox="1"/>
          <p:nvPr/>
        </p:nvSpPr>
        <p:spPr>
          <a:xfrm>
            <a:off x="8240750" y="5246885"/>
            <a:ext cx="6659681" cy="3539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900" b="1">
                <a:latin typeface="游ゴシック"/>
                <a:ea typeface="游ゴシック"/>
              </a:rPr>
              <a:t>④解法</a:t>
            </a:r>
            <a:endParaRPr lang="en-US" altLang="ja-JP" sz="900" b="1">
              <a:latin typeface="游ゴシック"/>
              <a:ea typeface="游ゴシック"/>
            </a:endParaRPr>
          </a:p>
          <a:p>
            <a:r>
              <a:rPr lang="ja-JP" altLang="en-US" sz="800" b="1" dirty="0">
                <a:latin typeface="游ゴシック"/>
                <a:ea typeface="游ゴシック"/>
                <a:cs typeface="Times New Roman"/>
              </a:rPr>
              <a:t>　</a:t>
            </a:r>
            <a:r>
              <a:rPr lang="ja-JP" altLang="en-US" sz="800" dirty="0">
                <a:latin typeface="游ゴシック"/>
                <a:ea typeface="游ゴシック"/>
                <a:cs typeface="Times New Roman"/>
              </a:rPr>
              <a:t>前述した指針に基づいて必要な要素を定義する。それらの要素を用いてどのように問題を解くかを明記する。</a:t>
            </a:r>
            <a:endParaRPr lang="en-US" altLang="ja-JP" sz="800">
              <a:latin typeface="游ゴシック"/>
              <a:ea typeface="游ゴシック"/>
              <a:cs typeface="Times New Roman"/>
            </a:endParaRPr>
          </a:p>
        </p:txBody>
      </p:sp>
      <p:grpSp>
        <p:nvGrpSpPr>
          <p:cNvPr id="54" name="グループ化 53">
            <a:extLst>
              <a:ext uri="{FF2B5EF4-FFF2-40B4-BE49-F238E27FC236}">
                <a16:creationId xmlns:a16="http://schemas.microsoft.com/office/drawing/2014/main" id="{21D4980D-EB98-40D6-843C-30D12C700508}"/>
              </a:ext>
            </a:extLst>
          </p:cNvPr>
          <p:cNvGrpSpPr/>
          <p:nvPr/>
        </p:nvGrpSpPr>
        <p:grpSpPr>
          <a:xfrm>
            <a:off x="3412479" y="907277"/>
            <a:ext cx="1361134" cy="1166626"/>
            <a:chOff x="4888005" y="873721"/>
            <a:chExt cx="1552230" cy="1363248"/>
          </a:xfrm>
        </p:grpSpPr>
        <p:pic>
          <p:nvPicPr>
            <p:cNvPr id="3" name="図 12">
              <a:extLst>
                <a:ext uri="{FF2B5EF4-FFF2-40B4-BE49-F238E27FC236}">
                  <a16:creationId xmlns:a16="http://schemas.microsoft.com/office/drawing/2014/main" id="{21F6962D-1B60-45F1-BBE6-B80F9996DA0C}"/>
                </a:ext>
              </a:extLst>
            </p:cNvPr>
            <p:cNvPicPr>
              <a:picLocks noChangeAspect="1"/>
            </p:cNvPicPr>
            <p:nvPr/>
          </p:nvPicPr>
          <p:blipFill rotWithShape="1">
            <a:blip r:embed="rId5"/>
            <a:srcRect l="30983" t="27177" r="33617" b="14298"/>
            <a:stretch/>
          </p:blipFill>
          <p:spPr>
            <a:xfrm>
              <a:off x="4888005" y="873721"/>
              <a:ext cx="1552230" cy="1363248"/>
            </a:xfrm>
            <a:prstGeom prst="rect">
              <a:avLst/>
            </a:prstGeom>
          </p:spPr>
        </p:pic>
        <p:sp>
          <p:nvSpPr>
            <p:cNvPr id="14" name="Cylinder 13">
              <a:extLst>
                <a:ext uri="{FF2B5EF4-FFF2-40B4-BE49-F238E27FC236}">
                  <a16:creationId xmlns:a16="http://schemas.microsoft.com/office/drawing/2014/main" id="{BCBBE366-BC1D-422D-90CA-7A3F7317A659}"/>
                </a:ext>
              </a:extLst>
            </p:cNvPr>
            <p:cNvSpPr/>
            <p:nvPr/>
          </p:nvSpPr>
          <p:spPr>
            <a:xfrm>
              <a:off x="5068017" y="1671455"/>
              <a:ext cx="94172" cy="1292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B91E9C72-2487-4387-93BA-9D27724C89CE}"/>
                </a:ext>
              </a:extLst>
            </p:cNvPr>
            <p:cNvSpPr/>
            <p:nvPr/>
          </p:nvSpPr>
          <p:spPr>
            <a:xfrm>
              <a:off x="5883214" y="1701646"/>
              <a:ext cx="94172" cy="109096"/>
            </a:xfrm>
            <a:prstGeom prst="ca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ylinder 43">
              <a:extLst>
                <a:ext uri="{FF2B5EF4-FFF2-40B4-BE49-F238E27FC236}">
                  <a16:creationId xmlns:a16="http://schemas.microsoft.com/office/drawing/2014/main" id="{E3002B77-3AF2-4D65-B16C-DB81AC244690}"/>
                </a:ext>
              </a:extLst>
            </p:cNvPr>
            <p:cNvSpPr/>
            <p:nvPr/>
          </p:nvSpPr>
          <p:spPr>
            <a:xfrm>
              <a:off x="6059336" y="1555714"/>
              <a:ext cx="94173" cy="114129"/>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86AEBA-543B-4831-82BB-04834B3CE21A}"/>
                </a:ext>
              </a:extLst>
            </p:cNvPr>
            <p:cNvSpPr/>
            <p:nvPr/>
          </p:nvSpPr>
          <p:spPr>
            <a:xfrm>
              <a:off x="5339748" y="886363"/>
              <a:ext cx="647702" cy="637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415BE818-D58F-41E6-8B61-3DDF9A23BC16}"/>
                </a:ext>
              </a:extLst>
            </p:cNvPr>
            <p:cNvSpPr/>
            <p:nvPr/>
          </p:nvSpPr>
          <p:spPr>
            <a:xfrm>
              <a:off x="5661803" y="1153148"/>
              <a:ext cx="94173" cy="114129"/>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7F23D4AE-1857-435F-AF2D-2B7FC2C6B9FC}"/>
                </a:ext>
              </a:extLst>
            </p:cNvPr>
            <p:cNvSpPr/>
            <p:nvPr/>
          </p:nvSpPr>
          <p:spPr>
            <a:xfrm>
              <a:off x="6280935" y="933305"/>
              <a:ext cx="104236" cy="139288"/>
            </a:xfrm>
            <a:prstGeom prst="ca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ylinder 14">
              <a:extLst>
                <a:ext uri="{FF2B5EF4-FFF2-40B4-BE49-F238E27FC236}">
                  <a16:creationId xmlns:a16="http://schemas.microsoft.com/office/drawing/2014/main" id="{EF360005-338F-4639-A9B0-EAF59FBBCD0C}"/>
                </a:ext>
              </a:extLst>
            </p:cNvPr>
            <p:cNvSpPr/>
            <p:nvPr/>
          </p:nvSpPr>
          <p:spPr>
            <a:xfrm>
              <a:off x="5470584" y="951867"/>
              <a:ext cx="104236" cy="139288"/>
            </a:xfrm>
            <a:prstGeom prst="ca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27">
            <a:extLst>
              <a:ext uri="{FF2B5EF4-FFF2-40B4-BE49-F238E27FC236}">
                <a16:creationId xmlns:a16="http://schemas.microsoft.com/office/drawing/2014/main" id="{74890593-2FF9-4B56-8829-12D2221AC1C2}"/>
              </a:ext>
            </a:extLst>
          </p:cNvPr>
          <p:cNvSpPr txBox="1"/>
          <p:nvPr/>
        </p:nvSpPr>
        <p:spPr>
          <a:xfrm>
            <a:off x="3209060" y="2017493"/>
            <a:ext cx="1822511" cy="2347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800">
                <a:latin typeface="游ゴシック"/>
                <a:ea typeface="游ゴシック"/>
              </a:rPr>
              <a:t>図</a:t>
            </a:r>
            <a:r>
              <a:rPr lang="en-US" altLang="ja-JP" sz="800">
                <a:latin typeface="游ゴシック"/>
                <a:ea typeface="游ゴシック"/>
              </a:rPr>
              <a:t>3.2</a:t>
            </a:r>
            <a:r>
              <a:rPr lang="ja-JP" altLang="en-US" sz="800">
                <a:latin typeface="游ゴシック"/>
                <a:ea typeface="游ゴシック"/>
              </a:rPr>
              <a:t>　ブロック並べエリア図</a:t>
            </a:r>
            <a:endParaRPr lang="en-US" sz="800">
              <a:latin typeface="游ゴシック"/>
              <a:ea typeface="游ゴシック"/>
            </a:endParaRPr>
          </a:p>
        </p:txBody>
      </p:sp>
      <p:sp>
        <p:nvSpPr>
          <p:cNvPr id="28" name="TextBox 27">
            <a:extLst>
              <a:ext uri="{FF2B5EF4-FFF2-40B4-BE49-F238E27FC236}">
                <a16:creationId xmlns:a16="http://schemas.microsoft.com/office/drawing/2014/main" id="{7B95DDE6-7ABA-4FC8-9205-AE0857BE7448}"/>
              </a:ext>
            </a:extLst>
          </p:cNvPr>
          <p:cNvSpPr txBox="1"/>
          <p:nvPr/>
        </p:nvSpPr>
        <p:spPr>
          <a:xfrm>
            <a:off x="480442" y="4098368"/>
            <a:ext cx="3852496"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800">
                <a:latin typeface="游ゴシック"/>
                <a:ea typeface="游ゴシック"/>
              </a:rPr>
              <a:t>図</a:t>
            </a:r>
            <a:r>
              <a:rPr lang="en-US" altLang="ja-JP" sz="800">
                <a:latin typeface="游ゴシック"/>
                <a:ea typeface="游ゴシック"/>
              </a:rPr>
              <a:t>3-</a:t>
            </a:r>
            <a:r>
              <a:rPr lang="ja-JP" altLang="en-US" sz="800">
                <a:latin typeface="游ゴシック"/>
                <a:ea typeface="游ゴシック"/>
              </a:rPr>
              <a:t>①</a:t>
            </a:r>
            <a:r>
              <a:rPr lang="en-US" altLang="ja-JP" sz="800">
                <a:latin typeface="游ゴシック"/>
                <a:ea typeface="游ゴシック"/>
              </a:rPr>
              <a:t>.</a:t>
            </a:r>
            <a:r>
              <a:rPr lang="en-US" sz="800">
                <a:latin typeface="游ゴシック"/>
                <a:ea typeface="游ゴシック"/>
              </a:rPr>
              <a:t>1</a:t>
            </a:r>
            <a:r>
              <a:rPr lang="ja-JP" altLang="en-US" sz="800">
                <a:latin typeface="游ゴシック"/>
                <a:ea typeface="游ゴシック"/>
              </a:rPr>
              <a:t>　ブロック並べの要素定義</a:t>
            </a:r>
            <a:endParaRPr lang="en-US" sz="800">
              <a:latin typeface="游ゴシック"/>
              <a:ea typeface="游ゴシック"/>
            </a:endParaRPr>
          </a:p>
        </p:txBody>
      </p:sp>
      <p:sp>
        <p:nvSpPr>
          <p:cNvPr id="56" name="TextBox 7">
            <a:extLst>
              <a:ext uri="{FF2B5EF4-FFF2-40B4-BE49-F238E27FC236}">
                <a16:creationId xmlns:a16="http://schemas.microsoft.com/office/drawing/2014/main" id="{9DC2EE68-4EAF-47ED-AE08-78E65D52A3DD}"/>
              </a:ext>
            </a:extLst>
          </p:cNvPr>
          <p:cNvSpPr txBox="1"/>
          <p:nvPr/>
        </p:nvSpPr>
        <p:spPr>
          <a:xfrm>
            <a:off x="715" y="1086378"/>
            <a:ext cx="5618184" cy="2347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ja-JP" altLang="en-US" sz="800">
                <a:latin typeface="游ゴシック"/>
                <a:ea typeface="游ゴシック"/>
              </a:rPr>
              <a:t>競技規約に記載されているブロック並べの要素を定義する。</a:t>
            </a:r>
          </a:p>
        </p:txBody>
      </p:sp>
      <p:sp>
        <p:nvSpPr>
          <p:cNvPr id="50" name="テキスト ボックス 49">
            <a:extLst>
              <a:ext uri="{FF2B5EF4-FFF2-40B4-BE49-F238E27FC236}">
                <a16:creationId xmlns:a16="http://schemas.microsoft.com/office/drawing/2014/main" id="{C4E4A1C0-5F9A-4FAD-A8E6-B08970DCDDFE}"/>
              </a:ext>
            </a:extLst>
          </p:cNvPr>
          <p:cNvSpPr txBox="1"/>
          <p:nvPr/>
        </p:nvSpPr>
        <p:spPr>
          <a:xfrm>
            <a:off x="94651" y="1299247"/>
            <a:ext cx="2482150" cy="954107"/>
          </a:xfrm>
          <a:prstGeom prst="rect">
            <a:avLst/>
          </a:prstGeom>
          <a:noFill/>
        </p:spPr>
        <p:txBody>
          <a:bodyPr wrap="square" rtlCol="0">
            <a:spAutoFit/>
          </a:bodyPr>
          <a:lstStyle/>
          <a:p>
            <a:r>
              <a:rPr lang="ja-JP" altLang="en-US" sz="800">
                <a:latin typeface="+mn-ea"/>
                <a:ea typeface="+mn-ea"/>
              </a:rPr>
              <a:t>図</a:t>
            </a:r>
            <a:r>
              <a:rPr lang="en-US" altLang="ja-JP" sz="800">
                <a:latin typeface="+mn-ea"/>
                <a:ea typeface="+mn-ea"/>
              </a:rPr>
              <a:t>3-</a:t>
            </a:r>
            <a:r>
              <a:rPr lang="ja-JP" altLang="en-US" sz="800">
                <a:latin typeface="+mn-ea"/>
                <a:ea typeface="+mn-ea"/>
              </a:rPr>
              <a:t>①</a:t>
            </a:r>
            <a:r>
              <a:rPr lang="en-US" altLang="ja-JP" sz="800">
                <a:latin typeface="+mn-ea"/>
                <a:ea typeface="+mn-ea"/>
              </a:rPr>
              <a:t>.1</a:t>
            </a:r>
            <a:r>
              <a:rPr lang="ja-JP" altLang="en-US" sz="800">
                <a:latin typeface="+mn-ea"/>
                <a:ea typeface="+mn-ea"/>
              </a:rPr>
              <a:t>：ブロック並べの要素定義</a:t>
            </a:r>
            <a:endParaRPr lang="en-US" altLang="ja-JP" sz="800">
              <a:latin typeface="+mn-ea"/>
              <a:ea typeface="+mn-ea"/>
            </a:endParaRPr>
          </a:p>
          <a:p>
            <a:r>
              <a:rPr lang="ja-JP" altLang="en-US" sz="800">
                <a:latin typeface="+mn-ea"/>
                <a:ea typeface="+mn-ea"/>
              </a:rPr>
              <a:t>　・ブロック並べエリア内を構成する要素</a:t>
            </a:r>
            <a:endParaRPr lang="en-US" altLang="ja-JP" sz="800">
              <a:latin typeface="+mn-ea"/>
              <a:ea typeface="+mn-ea"/>
            </a:endParaRPr>
          </a:p>
          <a:p>
            <a:r>
              <a:rPr lang="ja-JP" altLang="en-US" sz="800">
                <a:latin typeface="+mn-ea"/>
                <a:ea typeface="+mn-ea"/>
              </a:rPr>
              <a:t>　・ブロック置き場を構成する要素</a:t>
            </a:r>
            <a:endParaRPr lang="en-US" altLang="ja-JP" sz="800">
              <a:latin typeface="+mn-ea"/>
              <a:ea typeface="+mn-ea"/>
            </a:endParaRPr>
          </a:p>
          <a:p>
            <a:r>
              <a:rPr lang="ja-JP" altLang="en-US" sz="800">
                <a:latin typeface="+mn-ea"/>
                <a:ea typeface="+mn-ea"/>
              </a:rPr>
              <a:t>　・ブロックに対しての要素定義</a:t>
            </a:r>
            <a:endParaRPr lang="en-US" altLang="ja-JP" sz="800">
              <a:latin typeface="+mn-ea"/>
              <a:ea typeface="+mn-ea"/>
            </a:endParaRPr>
          </a:p>
          <a:p>
            <a:r>
              <a:rPr lang="ja-JP" altLang="en-US" sz="800">
                <a:latin typeface="+mn-ea"/>
                <a:ea typeface="+mn-ea"/>
              </a:rPr>
              <a:t>　・ブロックに付随する情報の定義</a:t>
            </a:r>
            <a:endParaRPr lang="en-US" altLang="ja-JP" sz="800">
              <a:latin typeface="+mn-ea"/>
              <a:ea typeface="+mn-ea"/>
            </a:endParaRPr>
          </a:p>
          <a:p>
            <a:r>
              <a:rPr lang="ja-JP" altLang="en-US" sz="800">
                <a:latin typeface="+mn-ea"/>
                <a:ea typeface="+mn-ea"/>
              </a:rPr>
              <a:t>　・パワースポットの定義</a:t>
            </a:r>
            <a:endParaRPr lang="en-US" altLang="ja-JP" sz="800">
              <a:latin typeface="+mn-ea"/>
              <a:ea typeface="+mn-ea"/>
            </a:endParaRPr>
          </a:p>
          <a:p>
            <a:r>
              <a:rPr lang="ja-JP" altLang="en-US" sz="800">
                <a:latin typeface="+mn-ea"/>
                <a:ea typeface="+mn-ea"/>
              </a:rPr>
              <a:t>　・ボーナスタイムの定義</a:t>
            </a:r>
          </a:p>
        </p:txBody>
      </p:sp>
      <p:sp>
        <p:nvSpPr>
          <p:cNvPr id="59" name="矢印: 右 58">
            <a:extLst>
              <a:ext uri="{FF2B5EF4-FFF2-40B4-BE49-F238E27FC236}">
                <a16:creationId xmlns:a16="http://schemas.microsoft.com/office/drawing/2014/main" id="{D720049C-0D30-423C-A0B5-2C0F751D74FB}"/>
              </a:ext>
            </a:extLst>
          </p:cNvPr>
          <p:cNvSpPr/>
          <p:nvPr/>
        </p:nvSpPr>
        <p:spPr>
          <a:xfrm>
            <a:off x="4441463" y="1126678"/>
            <a:ext cx="546578" cy="1906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86" name="グループ化 85">
            <a:extLst>
              <a:ext uri="{FF2B5EF4-FFF2-40B4-BE49-F238E27FC236}">
                <a16:creationId xmlns:a16="http://schemas.microsoft.com/office/drawing/2014/main" id="{66A79CE6-BC60-49B1-9978-540ABB602C50}"/>
              </a:ext>
            </a:extLst>
          </p:cNvPr>
          <p:cNvGrpSpPr/>
          <p:nvPr/>
        </p:nvGrpSpPr>
        <p:grpSpPr>
          <a:xfrm>
            <a:off x="4997240" y="908650"/>
            <a:ext cx="3310590" cy="1865395"/>
            <a:chOff x="4272763" y="929525"/>
            <a:chExt cx="2840195" cy="1711961"/>
          </a:xfrm>
        </p:grpSpPr>
        <p:sp>
          <p:nvSpPr>
            <p:cNvPr id="62" name="テキスト ボックス 61">
              <a:extLst>
                <a:ext uri="{FF2B5EF4-FFF2-40B4-BE49-F238E27FC236}">
                  <a16:creationId xmlns:a16="http://schemas.microsoft.com/office/drawing/2014/main" id="{66DD6DBE-F752-4CC9-8B39-E184F3D240E8}"/>
                </a:ext>
              </a:extLst>
            </p:cNvPr>
            <p:cNvSpPr txBox="1"/>
            <p:nvPr/>
          </p:nvSpPr>
          <p:spPr>
            <a:xfrm>
              <a:off x="4272763" y="929525"/>
              <a:ext cx="2840195" cy="310707"/>
            </a:xfrm>
            <a:prstGeom prst="rect">
              <a:avLst/>
            </a:prstGeom>
            <a:noFill/>
          </p:spPr>
          <p:txBody>
            <a:bodyPr wrap="square" rtlCol="0">
              <a:spAutoFit/>
            </a:bodyPr>
            <a:lstStyle/>
            <a:p>
              <a:r>
                <a:rPr lang="ja-JP" altLang="en-US" sz="800" dirty="0">
                  <a:latin typeface="+mn-ea"/>
                  <a:ea typeface="+mn-ea"/>
                </a:rPr>
                <a:t>図</a:t>
              </a:r>
              <a:r>
                <a:rPr lang="en-US" altLang="ja-JP" sz="800" dirty="0">
                  <a:latin typeface="+mn-ea"/>
                  <a:ea typeface="+mn-ea"/>
                </a:rPr>
                <a:t>3-</a:t>
              </a:r>
              <a:r>
                <a:rPr lang="ja-JP" altLang="en-US" sz="800" dirty="0">
                  <a:latin typeface="+mn-ea"/>
                  <a:ea typeface="+mn-ea"/>
                </a:rPr>
                <a:t>①</a:t>
              </a:r>
              <a:r>
                <a:rPr lang="en-US" altLang="ja-JP" sz="800" dirty="0">
                  <a:latin typeface="+mn-ea"/>
                  <a:ea typeface="+mn-ea"/>
                </a:rPr>
                <a:t>.3</a:t>
              </a:r>
              <a:r>
                <a:rPr lang="ja-JP" altLang="en-US" sz="800" dirty="0">
                  <a:latin typeface="+mn-ea"/>
                  <a:ea typeface="+mn-ea"/>
                </a:rPr>
                <a:t>：図</a:t>
              </a:r>
              <a:r>
                <a:rPr lang="en-US" altLang="ja-JP" sz="800" dirty="0">
                  <a:latin typeface="+mn-ea"/>
                  <a:ea typeface="+mn-ea"/>
                </a:rPr>
                <a:t>3.2</a:t>
              </a:r>
              <a:r>
                <a:rPr lang="ja-JP" altLang="en-US" sz="800" dirty="0">
                  <a:latin typeface="+mn-ea"/>
                  <a:ea typeface="+mn-ea"/>
                </a:rPr>
                <a:t>の赤枠を切り取り、オブジェクト図を用いて</a:t>
              </a:r>
              <a:endParaRPr lang="en-US" altLang="ja-JP" sz="800" dirty="0">
                <a:latin typeface="+mn-ea"/>
                <a:ea typeface="+mn-ea"/>
              </a:endParaRPr>
            </a:p>
            <a:p>
              <a:r>
                <a:rPr lang="ja-JP" altLang="en-US" sz="800" dirty="0">
                  <a:latin typeface="+mn-ea"/>
                  <a:ea typeface="+mn-ea"/>
                </a:rPr>
                <a:t>　　　　　構成要素を表した。</a:t>
              </a:r>
            </a:p>
          </p:txBody>
        </p:sp>
        <p:grpSp>
          <p:nvGrpSpPr>
            <p:cNvPr id="66" name="グループ化 65">
              <a:extLst>
                <a:ext uri="{FF2B5EF4-FFF2-40B4-BE49-F238E27FC236}">
                  <a16:creationId xmlns:a16="http://schemas.microsoft.com/office/drawing/2014/main" id="{F2E76127-B538-4E81-A6DE-49EAD62B1828}"/>
                </a:ext>
              </a:extLst>
            </p:cNvPr>
            <p:cNvGrpSpPr/>
            <p:nvPr/>
          </p:nvGrpSpPr>
          <p:grpSpPr>
            <a:xfrm>
              <a:off x="4604770" y="2028763"/>
              <a:ext cx="1814586" cy="612723"/>
              <a:chOff x="4545373" y="2906692"/>
              <a:chExt cx="1814586" cy="612723"/>
            </a:xfrm>
          </p:grpSpPr>
          <p:sp>
            <p:nvSpPr>
              <p:cNvPr id="46" name="TextBox 27">
                <a:extLst>
                  <a:ext uri="{FF2B5EF4-FFF2-40B4-BE49-F238E27FC236}">
                    <a16:creationId xmlns:a16="http://schemas.microsoft.com/office/drawing/2014/main" id="{7183BB37-6DB5-41BA-A867-2887942A0BC9}"/>
                  </a:ext>
                </a:extLst>
              </p:cNvPr>
              <p:cNvSpPr txBox="1"/>
              <p:nvPr/>
            </p:nvSpPr>
            <p:spPr>
              <a:xfrm>
                <a:off x="4545373" y="3321692"/>
                <a:ext cx="1814586" cy="1977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800" dirty="0">
                    <a:latin typeface="游ゴシック"/>
                    <a:ea typeface="游ゴシック"/>
                  </a:rPr>
                  <a:t>図</a:t>
                </a:r>
                <a:r>
                  <a:rPr lang="en-US" altLang="ja-JP" sz="800" dirty="0">
                    <a:latin typeface="游ゴシック"/>
                    <a:ea typeface="游ゴシック"/>
                  </a:rPr>
                  <a:t>3-</a:t>
                </a:r>
                <a:r>
                  <a:rPr lang="ja-JP" altLang="en-US" sz="800" dirty="0">
                    <a:latin typeface="游ゴシック"/>
                    <a:ea typeface="游ゴシック"/>
                  </a:rPr>
                  <a:t>①</a:t>
                </a:r>
                <a:r>
                  <a:rPr lang="en-US" altLang="ja-JP" sz="800" dirty="0">
                    <a:latin typeface="游ゴシック"/>
                    <a:ea typeface="游ゴシック"/>
                  </a:rPr>
                  <a:t>.3</a:t>
                </a:r>
                <a:r>
                  <a:rPr lang="ja-JP" altLang="en-US" sz="800" dirty="0">
                    <a:latin typeface="游ゴシック"/>
                    <a:ea typeface="游ゴシック"/>
                  </a:rPr>
                  <a:t>　構成要素のオブジェクト図</a:t>
                </a:r>
                <a:endParaRPr lang="en-US" sz="800" dirty="0">
                  <a:latin typeface="游ゴシック"/>
                  <a:ea typeface="游ゴシック"/>
                </a:endParaRPr>
              </a:p>
            </p:txBody>
          </p:sp>
          <p:sp>
            <p:nvSpPr>
              <p:cNvPr id="63" name="正方形/長方形 62">
                <a:extLst>
                  <a:ext uri="{FF2B5EF4-FFF2-40B4-BE49-F238E27FC236}">
                    <a16:creationId xmlns:a16="http://schemas.microsoft.com/office/drawing/2014/main" id="{09A9E724-8558-47C1-8C3F-FBFD0289FD1E}"/>
                  </a:ext>
                </a:extLst>
              </p:cNvPr>
              <p:cNvSpPr/>
              <p:nvPr/>
            </p:nvSpPr>
            <p:spPr>
              <a:xfrm>
                <a:off x="5066375" y="2906692"/>
                <a:ext cx="644502" cy="10169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68" name="テキスト ボックス 67">
            <a:extLst>
              <a:ext uri="{FF2B5EF4-FFF2-40B4-BE49-F238E27FC236}">
                <a16:creationId xmlns:a16="http://schemas.microsoft.com/office/drawing/2014/main" id="{8E6D7E55-A623-42A0-9E68-1EEC20E686A6}"/>
              </a:ext>
            </a:extLst>
          </p:cNvPr>
          <p:cNvSpPr txBox="1"/>
          <p:nvPr/>
        </p:nvSpPr>
        <p:spPr>
          <a:xfrm>
            <a:off x="5127171" y="2788704"/>
            <a:ext cx="3066321" cy="1200329"/>
          </a:xfrm>
          <a:prstGeom prst="rect">
            <a:avLst/>
          </a:prstGeom>
          <a:noFill/>
        </p:spPr>
        <p:txBody>
          <a:bodyPr wrap="square" rtlCol="0">
            <a:spAutoFit/>
          </a:bodyPr>
          <a:lstStyle/>
          <a:p>
            <a:r>
              <a:rPr lang="ja-JP" altLang="en-US" sz="800">
                <a:latin typeface="+mn-ea"/>
                <a:ea typeface="+mn-ea"/>
              </a:rPr>
              <a:t>図</a:t>
            </a:r>
            <a:r>
              <a:rPr lang="en-US" altLang="ja-JP" sz="800">
                <a:latin typeface="+mn-ea"/>
                <a:ea typeface="+mn-ea"/>
              </a:rPr>
              <a:t>3-</a:t>
            </a:r>
            <a:r>
              <a:rPr lang="ja-JP" altLang="en-US" sz="800">
                <a:latin typeface="+mn-ea"/>
                <a:ea typeface="+mn-ea"/>
              </a:rPr>
              <a:t>①</a:t>
            </a:r>
            <a:r>
              <a:rPr lang="en-US" altLang="ja-JP" sz="800">
                <a:latin typeface="+mn-ea"/>
                <a:ea typeface="+mn-ea"/>
              </a:rPr>
              <a:t>.4</a:t>
            </a:r>
            <a:r>
              <a:rPr lang="ja-JP" altLang="en-US" sz="800">
                <a:latin typeface="+mn-ea"/>
                <a:ea typeface="+mn-ea"/>
              </a:rPr>
              <a:t>：図</a:t>
            </a:r>
            <a:r>
              <a:rPr lang="en-US" altLang="ja-JP" sz="800">
                <a:latin typeface="+mn-ea"/>
                <a:ea typeface="+mn-ea"/>
              </a:rPr>
              <a:t>3</a:t>
            </a:r>
            <a:r>
              <a:rPr lang="en-US" altLang="ja-JP" sz="800">
                <a:latin typeface="+mn-ea"/>
              </a:rPr>
              <a:t>-</a:t>
            </a:r>
            <a:r>
              <a:rPr lang="ja-JP" altLang="en-US" sz="800">
                <a:latin typeface="+mn-ea"/>
              </a:rPr>
              <a:t>①</a:t>
            </a:r>
            <a:r>
              <a:rPr lang="en-US" altLang="ja-JP" sz="800">
                <a:latin typeface="+mn-ea"/>
                <a:ea typeface="+mn-ea"/>
              </a:rPr>
              <a:t>.3</a:t>
            </a:r>
            <a:r>
              <a:rPr lang="ja-JP" altLang="en-US" sz="800">
                <a:latin typeface="+mn-ea"/>
                <a:ea typeface="+mn-ea"/>
              </a:rPr>
              <a:t>の</a:t>
            </a:r>
            <a:r>
              <a:rPr lang="ja-JP" altLang="en-US" sz="800" dirty="0">
                <a:latin typeface="+mn-ea"/>
                <a:ea typeface="+mn-ea"/>
              </a:rPr>
              <a:t>緑</a:t>
            </a:r>
            <a:r>
              <a:rPr lang="ja-JP" altLang="en-US" sz="800">
                <a:latin typeface="+mn-ea"/>
                <a:ea typeface="+mn-ea"/>
              </a:rPr>
              <a:t>枠に示されている「独自座標コード」　　</a:t>
            </a:r>
            <a:endParaRPr lang="en-US" altLang="ja-JP" sz="800">
              <a:latin typeface="+mn-ea"/>
              <a:ea typeface="+mn-ea"/>
            </a:endParaRPr>
          </a:p>
          <a:p>
            <a:r>
              <a:rPr lang="ja-JP" altLang="en-US" sz="800">
                <a:latin typeface="+mn-ea"/>
                <a:ea typeface="+mn-ea"/>
              </a:rPr>
              <a:t>　　    　  の定義を示す。</a:t>
            </a:r>
            <a:endParaRPr lang="en-US" altLang="ja-JP" sz="800">
              <a:latin typeface="+mn-ea"/>
              <a:ea typeface="+mn-ea"/>
            </a:endParaRPr>
          </a:p>
          <a:p>
            <a:endParaRPr lang="en-US" altLang="ja-JP" sz="800">
              <a:latin typeface="+mn-ea"/>
              <a:ea typeface="+mn-ea"/>
            </a:endParaRPr>
          </a:p>
          <a:p>
            <a:r>
              <a:rPr lang="ja-JP" altLang="en-US" sz="800">
                <a:latin typeface="+mn-ea"/>
                <a:ea typeface="+mn-ea"/>
              </a:rPr>
              <a:t>パワーブロック置き場の位置を</a:t>
            </a:r>
            <a:endParaRPr lang="en-US" altLang="ja-JP" sz="800">
              <a:latin typeface="+mn-ea"/>
              <a:ea typeface="+mn-ea"/>
            </a:endParaRPr>
          </a:p>
          <a:p>
            <a:r>
              <a:rPr lang="ja-JP" altLang="en-US" sz="800">
                <a:latin typeface="+mn-ea"/>
                <a:ea typeface="+mn-ea"/>
              </a:rPr>
              <a:t>指定するために作成した</a:t>
            </a:r>
            <a:endParaRPr lang="en-US" altLang="ja-JP" sz="800">
              <a:latin typeface="+mn-ea"/>
              <a:ea typeface="+mn-ea"/>
            </a:endParaRPr>
          </a:p>
          <a:p>
            <a:r>
              <a:rPr lang="ja-JP" altLang="en-US" sz="800">
                <a:latin typeface="+mn-ea"/>
                <a:ea typeface="+mn-ea"/>
              </a:rPr>
              <a:t>図</a:t>
            </a:r>
            <a:r>
              <a:rPr lang="en-US" altLang="ja-JP" sz="800">
                <a:latin typeface="+mn-ea"/>
                <a:ea typeface="+mn-ea"/>
              </a:rPr>
              <a:t>3</a:t>
            </a:r>
            <a:r>
              <a:rPr lang="en-US" altLang="ja-JP" sz="800">
                <a:latin typeface="+mn-ea"/>
              </a:rPr>
              <a:t>-</a:t>
            </a:r>
            <a:r>
              <a:rPr lang="ja-JP" altLang="en-US" sz="800">
                <a:latin typeface="+mn-ea"/>
              </a:rPr>
              <a:t>①</a:t>
            </a:r>
            <a:r>
              <a:rPr lang="en-US" altLang="ja-JP" sz="800">
                <a:latin typeface="+mn-ea"/>
                <a:ea typeface="+mn-ea"/>
              </a:rPr>
              <a:t>.4</a:t>
            </a:r>
            <a:r>
              <a:rPr lang="ja-JP" altLang="en-US" sz="800">
                <a:latin typeface="+mn-ea"/>
                <a:ea typeface="+mn-ea"/>
              </a:rPr>
              <a:t>の橙丸の番号を</a:t>
            </a:r>
            <a:endParaRPr lang="en-US" altLang="ja-JP" sz="800">
              <a:latin typeface="+mn-ea"/>
              <a:ea typeface="+mn-ea"/>
            </a:endParaRPr>
          </a:p>
          <a:p>
            <a:r>
              <a:rPr lang="ja-JP" altLang="en-US" sz="800">
                <a:latin typeface="+mn-ea"/>
                <a:ea typeface="+mn-ea"/>
              </a:rPr>
              <a:t>「独自座標コード」とする。</a:t>
            </a:r>
            <a:endParaRPr lang="en-US" altLang="ja-JP" sz="800">
              <a:latin typeface="+mn-ea"/>
              <a:ea typeface="+mn-ea"/>
            </a:endParaRPr>
          </a:p>
          <a:p>
            <a:r>
              <a:rPr lang="en-US" altLang="ja-JP" sz="800">
                <a:solidFill>
                  <a:srgbClr val="FF0000"/>
                </a:solidFill>
                <a:latin typeface="+mn-ea"/>
                <a:ea typeface="+mn-ea"/>
              </a:rPr>
              <a:t>※</a:t>
            </a:r>
            <a:r>
              <a:rPr lang="ja-JP" altLang="en-US" sz="800">
                <a:solidFill>
                  <a:srgbClr val="FF0000"/>
                </a:solidFill>
                <a:latin typeface="+mn-ea"/>
                <a:ea typeface="+mn-ea"/>
              </a:rPr>
              <a:t>解法においてはこの</a:t>
            </a:r>
            <a:endParaRPr lang="en-US" altLang="ja-JP" sz="800">
              <a:solidFill>
                <a:srgbClr val="FF0000"/>
              </a:solidFill>
              <a:latin typeface="+mn-ea"/>
              <a:ea typeface="+mn-ea"/>
            </a:endParaRPr>
          </a:p>
          <a:p>
            <a:r>
              <a:rPr lang="ja-JP" altLang="en-US" sz="800">
                <a:solidFill>
                  <a:srgbClr val="FF0000"/>
                </a:solidFill>
                <a:latin typeface="+mn-ea"/>
                <a:ea typeface="+mn-ea"/>
              </a:rPr>
              <a:t>　座標コードは用いない</a:t>
            </a:r>
          </a:p>
        </p:txBody>
      </p:sp>
      <p:sp>
        <p:nvSpPr>
          <p:cNvPr id="85" name="正方形/長方形 84">
            <a:extLst>
              <a:ext uri="{FF2B5EF4-FFF2-40B4-BE49-F238E27FC236}">
                <a16:creationId xmlns:a16="http://schemas.microsoft.com/office/drawing/2014/main" id="{85A1BC0E-3092-4EAA-9067-57F13DE7B2A0}"/>
              </a:ext>
            </a:extLst>
          </p:cNvPr>
          <p:cNvSpPr/>
          <p:nvPr/>
        </p:nvSpPr>
        <p:spPr>
          <a:xfrm>
            <a:off x="5156282" y="2788528"/>
            <a:ext cx="3066321" cy="1466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4" name="TextBox 1">
            <a:extLst>
              <a:ext uri="{FF2B5EF4-FFF2-40B4-BE49-F238E27FC236}">
                <a16:creationId xmlns:a16="http://schemas.microsoft.com/office/drawing/2014/main" id="{026C77EE-273F-4700-8795-1BC6684827D7}"/>
              </a:ext>
            </a:extLst>
          </p:cNvPr>
          <p:cNvSpPr txBox="1"/>
          <p:nvPr/>
        </p:nvSpPr>
        <p:spPr>
          <a:xfrm>
            <a:off x="-26616" y="4313255"/>
            <a:ext cx="3770652" cy="206073"/>
          </a:xfrm>
          <a:prstGeom prst="rect">
            <a:avLst/>
          </a:prstGeom>
        </p:spPr>
        <p:txBody>
          <a:bodyPr rot="0" spcFirstLastPara="0" vertOverflow="overflow" horzOverflow="overflow" vert="horz" wrap="square" lIns="87494" tIns="43747" rIns="87494" bIns="43747" numCol="1" spcCol="0" rtlCol="0" fromWordArt="0" anchor="t" anchorCtr="0" forceAA="0" compatLnSpc="1">
            <a:prstTxWarp prst="textNoShape">
              <a:avLst/>
            </a:prstTxWarp>
            <a:spAutoFit/>
          </a:bodyPr>
          <a:lstStyle/>
          <a:p>
            <a:pPr defTabSz="874684" fontAlgn="auto">
              <a:spcBef>
                <a:spcPts val="0"/>
              </a:spcBef>
              <a:spcAft>
                <a:spcPts val="0"/>
              </a:spcAft>
            </a:pPr>
            <a:r>
              <a:rPr kumimoji="0" lang="ja-JP" altLang="en-US" sz="765" b="1" kern="0" dirty="0">
                <a:solidFill>
                  <a:prstClr val="black"/>
                </a:solidFill>
                <a:latin typeface="游ゴシック"/>
                <a:ea typeface="游ゴシック" panose="020B0400000000000000" pitchFamily="50" charset="-128"/>
              </a:rPr>
              <a:t>②走行体の動作定義：</a:t>
            </a:r>
            <a:r>
              <a:rPr kumimoji="0" lang="ja-JP" altLang="en-US" sz="765" kern="0" dirty="0">
                <a:solidFill>
                  <a:prstClr val="black"/>
                </a:solidFill>
                <a:latin typeface="游ゴシック"/>
                <a:ea typeface="游ゴシック" panose="020B0400000000000000" pitchFamily="50" charset="-128"/>
              </a:rPr>
              <a:t>ブロック並べを攻略する上で必要な走行体の動作を定義する。</a:t>
            </a:r>
            <a:endParaRPr kumimoji="0" lang="en-US" altLang="ja-JP" sz="765" kern="0" dirty="0">
              <a:solidFill>
                <a:prstClr val="black"/>
              </a:solidFill>
              <a:latin typeface="游ゴシック"/>
              <a:ea typeface="游ゴシック" panose="020B0400000000000000" pitchFamily="50" charset="-128"/>
              <a:cs typeface="Times New Roman"/>
            </a:endParaRPr>
          </a:p>
        </p:txBody>
      </p:sp>
      <p:sp>
        <p:nvSpPr>
          <p:cNvPr id="397" name="テキスト ボックス 396">
            <a:extLst>
              <a:ext uri="{FF2B5EF4-FFF2-40B4-BE49-F238E27FC236}">
                <a16:creationId xmlns:a16="http://schemas.microsoft.com/office/drawing/2014/main" id="{51BB4B71-6614-4926-8F65-EE40CA99BB44}"/>
              </a:ext>
            </a:extLst>
          </p:cNvPr>
          <p:cNvSpPr txBox="1"/>
          <p:nvPr/>
        </p:nvSpPr>
        <p:spPr>
          <a:xfrm>
            <a:off x="40916" y="4476827"/>
            <a:ext cx="2363570" cy="1508105"/>
          </a:xfrm>
          <a:prstGeom prst="rect">
            <a:avLst/>
          </a:prstGeom>
          <a:noFill/>
          <a:ln>
            <a:solidFill>
              <a:sysClr val="windowText" lastClr="000000"/>
            </a:solidFill>
          </a:ln>
        </p:spPr>
        <p:txBody>
          <a:bodyPr wrap="square" rtlCol="0">
            <a:spAutoFit/>
          </a:bodyPr>
          <a:lstStyle/>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走行体の走行基本動作</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走行体の走行基本動作として、以下の</a:t>
            </a:r>
            <a:r>
              <a:rPr kumimoji="0" lang="en-US" altLang="ja-JP" sz="700" kern="0" dirty="0">
                <a:solidFill>
                  <a:prstClr val="black"/>
                </a:solidFill>
                <a:latin typeface="Calibri" panose="020F0502020204030204"/>
                <a:ea typeface="游ゴシック" panose="020B0400000000000000" pitchFamily="50" charset="-128"/>
              </a:rPr>
              <a:t>4</a:t>
            </a:r>
            <a:r>
              <a:rPr kumimoji="0" lang="ja-JP" altLang="en-US" sz="700" kern="0" dirty="0">
                <a:solidFill>
                  <a:prstClr val="black"/>
                </a:solidFill>
                <a:latin typeface="Calibri" panose="020F0502020204030204"/>
                <a:ea typeface="游ゴシック" panose="020B0400000000000000" pitchFamily="50" charset="-128"/>
              </a:rPr>
              <a:t>つの走行動作を定義する。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a:t>
            </a:r>
            <a:r>
              <a:rPr kumimoji="0" lang="en-US" altLang="ja-JP" sz="700" kern="0" dirty="0">
                <a:solidFill>
                  <a:prstClr val="black"/>
                </a:solidFill>
                <a:latin typeface="Calibri" panose="020F0502020204030204"/>
                <a:ea typeface="游ゴシック" panose="020B0400000000000000" pitchFamily="50" charset="-128"/>
              </a:rPr>
              <a:t>A</a:t>
            </a:r>
            <a:r>
              <a:rPr kumimoji="0" lang="ja-JP" altLang="en-US" sz="700" kern="0" dirty="0">
                <a:solidFill>
                  <a:prstClr val="black"/>
                </a:solidFill>
                <a:latin typeface="Calibri" panose="020F0502020204030204"/>
                <a:ea typeface="游ゴシック" panose="020B0400000000000000" pitchFamily="50" charset="-128"/>
              </a:rPr>
              <a:t>．ライン上を走行する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ライントレースをする。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a:t>
            </a:r>
            <a:r>
              <a:rPr kumimoji="0" lang="en-US" altLang="ja-JP" sz="700" kern="0" dirty="0">
                <a:solidFill>
                  <a:prstClr val="black"/>
                </a:solidFill>
                <a:latin typeface="Calibri" panose="020F0502020204030204"/>
                <a:ea typeface="游ゴシック" panose="020B0400000000000000" pitchFamily="50" charset="-128"/>
              </a:rPr>
              <a:t>B</a:t>
            </a:r>
            <a:r>
              <a:rPr kumimoji="0" lang="ja-JP" altLang="en-US" sz="700" kern="0" dirty="0">
                <a:solidFill>
                  <a:prstClr val="black"/>
                </a:solidFill>
                <a:latin typeface="Calibri" panose="020F0502020204030204"/>
                <a:ea typeface="游ゴシック" panose="020B0400000000000000" pitchFamily="50" charset="-128"/>
              </a:rPr>
              <a:t>．ラインを無視して走行する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ライントレースをせず、直進する。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a:t>
            </a:r>
            <a:r>
              <a:rPr kumimoji="0" lang="en-US" altLang="ja-JP" sz="700" kern="0" dirty="0">
                <a:solidFill>
                  <a:prstClr val="black"/>
                </a:solidFill>
                <a:latin typeface="Calibri" panose="020F0502020204030204"/>
                <a:ea typeface="游ゴシック" panose="020B0400000000000000" pitchFamily="50" charset="-128"/>
              </a:rPr>
              <a:t>C</a:t>
            </a:r>
            <a:r>
              <a:rPr kumimoji="0" lang="ja-JP" altLang="en-US" sz="700" kern="0" dirty="0">
                <a:solidFill>
                  <a:prstClr val="black"/>
                </a:solidFill>
                <a:latin typeface="Calibri" panose="020F0502020204030204"/>
                <a:ea typeface="游ゴシック" panose="020B0400000000000000" pitchFamily="50" charset="-128"/>
              </a:rPr>
              <a:t>．ライン復帰</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ラインを検知し、ラインに復帰する。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a:t>
            </a:r>
            <a:r>
              <a:rPr kumimoji="0" lang="en-US" altLang="ja-JP" sz="700" kern="0" dirty="0">
                <a:solidFill>
                  <a:prstClr val="black"/>
                </a:solidFill>
                <a:latin typeface="Calibri" panose="020F0502020204030204"/>
                <a:ea typeface="游ゴシック" panose="020B0400000000000000" pitchFamily="50" charset="-128"/>
              </a:rPr>
              <a:t>D</a:t>
            </a:r>
            <a:r>
              <a:rPr kumimoji="0" lang="ja-JP" altLang="en-US" sz="700" kern="0" dirty="0">
                <a:solidFill>
                  <a:prstClr val="black"/>
                </a:solidFill>
                <a:latin typeface="Calibri" panose="020F0502020204030204"/>
                <a:ea typeface="游ゴシック" panose="020B0400000000000000" pitchFamily="50" charset="-128"/>
              </a:rPr>
              <a:t>．指定角度回転</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指定された角度に走行体を回転する。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a:t>
            </a:r>
            <a:r>
              <a:rPr kumimoji="0" lang="en-US" altLang="ja-JP" sz="700" kern="0" dirty="0">
                <a:solidFill>
                  <a:prstClr val="black"/>
                </a:solidFill>
                <a:latin typeface="Calibri" panose="020F0502020204030204"/>
                <a:ea typeface="游ゴシック" panose="020B0400000000000000" pitchFamily="50" charset="-128"/>
              </a:rPr>
              <a:t>E</a:t>
            </a:r>
            <a:r>
              <a:rPr kumimoji="0" lang="ja-JP" altLang="en-US" sz="700" kern="0" dirty="0">
                <a:solidFill>
                  <a:prstClr val="black"/>
                </a:solidFill>
                <a:latin typeface="Calibri" panose="020F0502020204030204"/>
                <a:ea typeface="游ゴシック" panose="020B0400000000000000" pitchFamily="50" charset="-128"/>
              </a:rPr>
              <a:t>．カラーブロック置き場の検知</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カラーブロック置き場をカラーセンサで検知する。</a:t>
            </a:r>
            <a:endParaRPr kumimoji="0" lang="en-US" altLang="ja-JP" sz="700" kern="0" dirty="0">
              <a:solidFill>
                <a:prstClr val="black"/>
              </a:solidFill>
              <a:latin typeface="Calibri" panose="020F0502020204030204"/>
              <a:ea typeface="游ゴシック" panose="020B0400000000000000" pitchFamily="50" charset="-128"/>
            </a:endParaRPr>
          </a:p>
        </p:txBody>
      </p:sp>
      <p:grpSp>
        <p:nvGrpSpPr>
          <p:cNvPr id="244" name="グループ化 243">
            <a:extLst>
              <a:ext uri="{FF2B5EF4-FFF2-40B4-BE49-F238E27FC236}">
                <a16:creationId xmlns:a16="http://schemas.microsoft.com/office/drawing/2014/main" id="{061E97FA-9ABA-4F7C-BD02-A94DD22250FE}"/>
              </a:ext>
            </a:extLst>
          </p:cNvPr>
          <p:cNvGrpSpPr/>
          <p:nvPr/>
        </p:nvGrpSpPr>
        <p:grpSpPr>
          <a:xfrm>
            <a:off x="-55968" y="5954771"/>
            <a:ext cx="2560779" cy="1887025"/>
            <a:chOff x="-55968" y="5954771"/>
            <a:chExt cx="2560779" cy="1887025"/>
          </a:xfrm>
        </p:grpSpPr>
        <p:sp>
          <p:nvSpPr>
            <p:cNvPr id="398" name="テキスト ボックス 397">
              <a:extLst>
                <a:ext uri="{FF2B5EF4-FFF2-40B4-BE49-F238E27FC236}">
                  <a16:creationId xmlns:a16="http://schemas.microsoft.com/office/drawing/2014/main" id="{6D0B2E23-0769-4C33-8C93-AF67571B193C}"/>
                </a:ext>
              </a:extLst>
            </p:cNvPr>
            <p:cNvSpPr txBox="1"/>
            <p:nvPr/>
          </p:nvSpPr>
          <p:spPr>
            <a:xfrm>
              <a:off x="-55968" y="5954771"/>
              <a:ext cx="2547698" cy="416268"/>
            </a:xfrm>
            <a:prstGeom prst="rect">
              <a:avLst/>
            </a:prstGeom>
            <a:noFill/>
          </p:spPr>
          <p:txBody>
            <a:bodyPr wrap="square" rtlCol="0">
              <a:spAutoFit/>
            </a:bodyPr>
            <a:lstStyle/>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ブロック並べエリア内の走行</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ブロック並べエリア内の走行方法として、</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前述の基本動作を用いて以下の</a:t>
              </a:r>
              <a:r>
                <a:rPr kumimoji="0" lang="en-US" altLang="ja-JP" sz="700" kern="0" dirty="0">
                  <a:solidFill>
                    <a:prstClr val="black"/>
                  </a:solidFill>
                  <a:latin typeface="Calibri" panose="020F0502020204030204"/>
                  <a:ea typeface="游ゴシック" panose="020B0400000000000000" pitchFamily="50" charset="-128"/>
                </a:rPr>
                <a:t>4</a:t>
              </a:r>
              <a:r>
                <a:rPr kumimoji="0" lang="ja-JP" altLang="en-US" sz="700" kern="0" dirty="0">
                  <a:solidFill>
                    <a:prstClr val="black"/>
                  </a:solidFill>
                  <a:latin typeface="Calibri" panose="020F0502020204030204"/>
                  <a:ea typeface="游ゴシック" panose="020B0400000000000000" pitchFamily="50" charset="-128"/>
                </a:rPr>
                <a:t>つの走行方法を定義する。　</a:t>
              </a:r>
              <a:endParaRPr kumimoji="0" lang="en-US" altLang="ja-JP" sz="700" kern="0" dirty="0">
                <a:solidFill>
                  <a:prstClr val="black"/>
                </a:solidFill>
                <a:latin typeface="Calibri" panose="020F0502020204030204"/>
                <a:ea typeface="游ゴシック" panose="020B0400000000000000" pitchFamily="50" charset="-128"/>
              </a:endParaRPr>
            </a:p>
          </p:txBody>
        </p:sp>
        <p:sp>
          <p:nvSpPr>
            <p:cNvPr id="395" name="テキスト ボックス 394">
              <a:extLst>
                <a:ext uri="{FF2B5EF4-FFF2-40B4-BE49-F238E27FC236}">
                  <a16:creationId xmlns:a16="http://schemas.microsoft.com/office/drawing/2014/main" id="{2CC5D0D3-A0B4-4D37-8B1B-CC7F0F028149}"/>
                </a:ext>
              </a:extLst>
            </p:cNvPr>
            <p:cNvSpPr txBox="1"/>
            <p:nvPr/>
          </p:nvSpPr>
          <p:spPr>
            <a:xfrm>
              <a:off x="-29352" y="6293262"/>
              <a:ext cx="2511177" cy="523220"/>
            </a:xfrm>
            <a:prstGeom prst="rect">
              <a:avLst/>
            </a:prstGeom>
            <a:noFill/>
          </p:spPr>
          <p:txBody>
            <a:bodyPr wrap="square" rtlCol="0">
              <a:spAutoFit/>
            </a:bodyPr>
            <a:lstStyle/>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１．カラーブロックを掴む</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カラーブロックがあるブロック置き場をカラーセンサで</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検知し、走行体のアームでカラーブロックを挟まるよう</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に移動することでカラーブロックを掴む。</a:t>
              </a:r>
            </a:p>
          </p:txBody>
        </p:sp>
        <p:sp>
          <p:nvSpPr>
            <p:cNvPr id="396" name="テキスト ボックス 395">
              <a:extLst>
                <a:ext uri="{FF2B5EF4-FFF2-40B4-BE49-F238E27FC236}">
                  <a16:creationId xmlns:a16="http://schemas.microsoft.com/office/drawing/2014/main" id="{C658B68D-0421-47E1-9469-66258A399684}"/>
                </a:ext>
              </a:extLst>
            </p:cNvPr>
            <p:cNvSpPr txBox="1"/>
            <p:nvPr/>
          </p:nvSpPr>
          <p:spPr>
            <a:xfrm>
              <a:off x="-28422" y="7089347"/>
              <a:ext cx="2533233" cy="738664"/>
            </a:xfrm>
            <a:prstGeom prst="rect">
              <a:avLst/>
            </a:prstGeom>
            <a:noFill/>
          </p:spPr>
          <p:txBody>
            <a:bodyPr wrap="square" rtlCol="0">
              <a:spAutoFit/>
            </a:bodyPr>
            <a:lstStyle/>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２．カラーブロックを置く</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図</a:t>
              </a:r>
              <a:r>
                <a:rPr kumimoji="0" lang="en-US" altLang="ja-JP" sz="700" kern="0" dirty="0">
                  <a:solidFill>
                    <a:prstClr val="black"/>
                  </a:solidFill>
                  <a:latin typeface="+mn-ea"/>
                </a:rPr>
                <a:t>3-</a:t>
              </a:r>
              <a:r>
                <a:rPr kumimoji="0" lang="ja-JP" altLang="en-US" sz="700" kern="0" dirty="0">
                  <a:solidFill>
                    <a:prstClr val="black"/>
                  </a:solidFill>
                  <a:latin typeface="Calibri" panose="020F0502020204030204"/>
                  <a:ea typeface="游ゴシック" panose="020B0400000000000000" pitchFamily="50" charset="-128"/>
                </a:rPr>
                <a:t>②</a:t>
              </a:r>
              <a:r>
                <a:rPr kumimoji="0" lang="en-US" altLang="ja-JP" sz="700" kern="0" dirty="0">
                  <a:solidFill>
                    <a:prstClr val="black"/>
                  </a:solidFill>
                  <a:latin typeface="Calibri" panose="020F0502020204030204"/>
                  <a:ea typeface="游ゴシック" panose="020B0400000000000000" pitchFamily="50" charset="-128"/>
                </a:rPr>
                <a:t>.</a:t>
              </a:r>
              <a:r>
                <a:rPr kumimoji="0" lang="ja-JP" altLang="en-US" sz="700" kern="0" dirty="0">
                  <a:solidFill>
                    <a:prstClr val="black"/>
                  </a:solidFill>
                  <a:latin typeface="Calibri" panose="020F0502020204030204"/>
                  <a:ea typeface="游ゴシック" panose="020B0400000000000000" pitchFamily="50" charset="-128"/>
                </a:rPr>
                <a:t>２に走行方法を示すカラーブロックを掴んだ状態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でカラーブロック置き場を</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カラーセンサ検知し、</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カラーブロックを離す</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ために一定距離後退する。</a:t>
              </a:r>
              <a:endParaRPr kumimoji="0" lang="en-US" altLang="ja-JP" sz="700" kern="0" dirty="0">
                <a:solidFill>
                  <a:prstClr val="black"/>
                </a:solidFill>
                <a:latin typeface="Calibri" panose="020F0502020204030204"/>
                <a:ea typeface="游ゴシック" panose="020B0400000000000000" pitchFamily="50" charset="-128"/>
              </a:endParaRPr>
            </a:p>
          </p:txBody>
        </p:sp>
        <p:grpSp>
          <p:nvGrpSpPr>
            <p:cNvPr id="402" name="グループ化 401">
              <a:extLst>
                <a:ext uri="{FF2B5EF4-FFF2-40B4-BE49-F238E27FC236}">
                  <a16:creationId xmlns:a16="http://schemas.microsoft.com/office/drawing/2014/main" id="{ED610DEF-714B-4CDD-80A9-EFA5EE62AC4A}"/>
                </a:ext>
              </a:extLst>
            </p:cNvPr>
            <p:cNvGrpSpPr/>
            <p:nvPr/>
          </p:nvGrpSpPr>
          <p:grpSpPr>
            <a:xfrm>
              <a:off x="68307" y="6692656"/>
              <a:ext cx="2416961" cy="452179"/>
              <a:chOff x="386964" y="6426079"/>
              <a:chExt cx="2271219" cy="499869"/>
            </a:xfrm>
          </p:grpSpPr>
          <p:grpSp>
            <p:nvGrpSpPr>
              <p:cNvPr id="557" name="グループ化 556">
                <a:extLst>
                  <a:ext uri="{FF2B5EF4-FFF2-40B4-BE49-F238E27FC236}">
                    <a16:creationId xmlns:a16="http://schemas.microsoft.com/office/drawing/2014/main" id="{524091F9-428B-4EA3-A839-665945A3A1EF}"/>
                  </a:ext>
                </a:extLst>
              </p:cNvPr>
              <p:cNvGrpSpPr/>
              <p:nvPr/>
            </p:nvGrpSpPr>
            <p:grpSpPr>
              <a:xfrm>
                <a:off x="386964" y="6426079"/>
                <a:ext cx="2271219" cy="390511"/>
                <a:chOff x="303044" y="6382140"/>
                <a:chExt cx="2271219" cy="390511"/>
              </a:xfrm>
            </p:grpSpPr>
            <p:grpSp>
              <p:nvGrpSpPr>
                <p:cNvPr id="559" name="グループ化 558">
                  <a:extLst>
                    <a:ext uri="{FF2B5EF4-FFF2-40B4-BE49-F238E27FC236}">
                      <a16:creationId xmlns:a16="http://schemas.microsoft.com/office/drawing/2014/main" id="{227C561C-271E-4527-9807-46E04596087E}"/>
                    </a:ext>
                  </a:extLst>
                </p:cNvPr>
                <p:cNvGrpSpPr/>
                <p:nvPr/>
              </p:nvGrpSpPr>
              <p:grpSpPr>
                <a:xfrm>
                  <a:off x="303044" y="6478338"/>
                  <a:ext cx="2271219" cy="294313"/>
                  <a:chOff x="2393" y="6521564"/>
                  <a:chExt cx="2271219" cy="294313"/>
                </a:xfrm>
              </p:grpSpPr>
              <p:cxnSp>
                <p:nvCxnSpPr>
                  <p:cNvPr id="564" name="直線コネクタ 563">
                    <a:extLst>
                      <a:ext uri="{FF2B5EF4-FFF2-40B4-BE49-F238E27FC236}">
                        <a16:creationId xmlns:a16="http://schemas.microsoft.com/office/drawing/2014/main" id="{4F2392D7-4B26-4FE2-8143-B71BCC747CC2}"/>
                      </a:ext>
                    </a:extLst>
                  </p:cNvPr>
                  <p:cNvCxnSpPr>
                    <a:cxnSpLocks/>
                  </p:cNvCxnSpPr>
                  <p:nvPr/>
                </p:nvCxnSpPr>
                <p:spPr>
                  <a:xfrm>
                    <a:off x="1046483" y="6676068"/>
                    <a:ext cx="474980" cy="0"/>
                  </a:xfrm>
                  <a:prstGeom prst="line">
                    <a:avLst/>
                  </a:prstGeom>
                  <a:noFill/>
                  <a:ln w="19050" cap="flat" cmpd="sng" algn="ctr">
                    <a:solidFill>
                      <a:sysClr val="windowText" lastClr="000000"/>
                    </a:solidFill>
                    <a:prstDash val="solid"/>
                    <a:miter lim="800000"/>
                  </a:ln>
                  <a:effectLst/>
                </p:spPr>
              </p:cxnSp>
              <p:grpSp>
                <p:nvGrpSpPr>
                  <p:cNvPr id="565" name="グループ化 564">
                    <a:extLst>
                      <a:ext uri="{FF2B5EF4-FFF2-40B4-BE49-F238E27FC236}">
                        <a16:creationId xmlns:a16="http://schemas.microsoft.com/office/drawing/2014/main" id="{473BB405-33BB-48FA-8B13-BE003BB2502E}"/>
                      </a:ext>
                    </a:extLst>
                  </p:cNvPr>
                  <p:cNvGrpSpPr/>
                  <p:nvPr/>
                </p:nvGrpSpPr>
                <p:grpSpPr>
                  <a:xfrm>
                    <a:off x="396459" y="6603365"/>
                    <a:ext cx="1877153" cy="146282"/>
                    <a:chOff x="1254760" y="4945880"/>
                    <a:chExt cx="1877153" cy="146282"/>
                  </a:xfrm>
                </p:grpSpPr>
                <p:sp>
                  <p:nvSpPr>
                    <p:cNvPr id="599" name="フローチャート: 結合子 598">
                      <a:extLst>
                        <a:ext uri="{FF2B5EF4-FFF2-40B4-BE49-F238E27FC236}">
                          <a16:creationId xmlns:a16="http://schemas.microsoft.com/office/drawing/2014/main" id="{994154F6-6333-446E-B362-D576F9E5737C}"/>
                        </a:ext>
                      </a:extLst>
                    </p:cNvPr>
                    <p:cNvSpPr>
                      <a:spLocks/>
                    </p:cNvSpPr>
                    <p:nvPr/>
                  </p:nvSpPr>
                  <p:spPr>
                    <a:xfrm>
                      <a:off x="1743856" y="4945880"/>
                      <a:ext cx="144000" cy="145407"/>
                    </a:xfrm>
                    <a:prstGeom prst="flowChartConnector">
                      <a:avLst/>
                    </a:prstGeom>
                    <a:noFill/>
                    <a:ln w="28575"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600" name="直線コネクタ 599">
                      <a:extLst>
                        <a:ext uri="{FF2B5EF4-FFF2-40B4-BE49-F238E27FC236}">
                          <a16:creationId xmlns:a16="http://schemas.microsoft.com/office/drawing/2014/main" id="{DD442012-1208-4838-A577-23656FC93C08}"/>
                        </a:ext>
                      </a:extLst>
                    </p:cNvPr>
                    <p:cNvCxnSpPr>
                      <a:cxnSpLocks/>
                    </p:cNvCxnSpPr>
                    <p:nvPr/>
                  </p:nvCxnSpPr>
                  <p:spPr>
                    <a:xfrm>
                      <a:off x="2528009" y="5007869"/>
                      <a:ext cx="474980" cy="0"/>
                    </a:xfrm>
                    <a:prstGeom prst="line">
                      <a:avLst/>
                    </a:prstGeom>
                    <a:noFill/>
                    <a:ln w="19050" cap="flat" cmpd="sng" algn="ctr">
                      <a:solidFill>
                        <a:sysClr val="windowText" lastClr="000000"/>
                      </a:solidFill>
                      <a:prstDash val="solid"/>
                      <a:miter lim="800000"/>
                    </a:ln>
                    <a:effectLst/>
                  </p:spPr>
                </p:cxnSp>
                <p:sp>
                  <p:nvSpPr>
                    <p:cNvPr id="601" name="フローチャート: 結合子 600">
                      <a:extLst>
                        <a:ext uri="{FF2B5EF4-FFF2-40B4-BE49-F238E27FC236}">
                          <a16:creationId xmlns:a16="http://schemas.microsoft.com/office/drawing/2014/main" id="{08CD364B-6E2D-4E02-BA0C-127CA67B8A90}"/>
                        </a:ext>
                      </a:extLst>
                    </p:cNvPr>
                    <p:cNvSpPr>
                      <a:spLocks/>
                    </p:cNvSpPr>
                    <p:nvPr/>
                  </p:nvSpPr>
                  <p:spPr>
                    <a:xfrm>
                      <a:off x="3002989" y="4946756"/>
                      <a:ext cx="128924" cy="145406"/>
                    </a:xfrm>
                    <a:prstGeom prst="flowChartConnector">
                      <a:avLst/>
                    </a:prstGeom>
                    <a:noFill/>
                    <a:ln w="28575" cap="flat" cmpd="sng" algn="ctr">
                      <a:solidFill>
                        <a:srgbClr val="FF000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602" name="直線コネクタ 601">
                      <a:extLst>
                        <a:ext uri="{FF2B5EF4-FFF2-40B4-BE49-F238E27FC236}">
                          <a16:creationId xmlns:a16="http://schemas.microsoft.com/office/drawing/2014/main" id="{F6AFBF51-8C3B-4C10-9A23-526B450D06FE}"/>
                        </a:ext>
                      </a:extLst>
                    </p:cNvPr>
                    <p:cNvCxnSpPr>
                      <a:cxnSpLocks/>
                    </p:cNvCxnSpPr>
                    <p:nvPr/>
                  </p:nvCxnSpPr>
                  <p:spPr>
                    <a:xfrm>
                      <a:off x="1254760" y="5007869"/>
                      <a:ext cx="474980" cy="0"/>
                    </a:xfrm>
                    <a:prstGeom prst="line">
                      <a:avLst/>
                    </a:prstGeom>
                    <a:noFill/>
                    <a:ln w="19050" cap="flat" cmpd="sng" algn="ctr">
                      <a:solidFill>
                        <a:sysClr val="windowText" lastClr="000000"/>
                      </a:solidFill>
                      <a:prstDash val="solid"/>
                      <a:miter lim="800000"/>
                    </a:ln>
                    <a:effectLst/>
                  </p:spPr>
                </p:cxnSp>
              </p:grpSp>
              <p:grpSp>
                <p:nvGrpSpPr>
                  <p:cNvPr id="566" name="グループ化 565">
                    <a:extLst>
                      <a:ext uri="{FF2B5EF4-FFF2-40B4-BE49-F238E27FC236}">
                        <a16:creationId xmlns:a16="http://schemas.microsoft.com/office/drawing/2014/main" id="{526A6DA2-2DF0-4ED3-B250-F94EF7474F7B}"/>
                      </a:ext>
                    </a:extLst>
                  </p:cNvPr>
                  <p:cNvGrpSpPr>
                    <a:grpSpLocks noChangeAspect="1"/>
                  </p:cNvGrpSpPr>
                  <p:nvPr/>
                </p:nvGrpSpPr>
                <p:grpSpPr>
                  <a:xfrm rot="5400000">
                    <a:off x="122768" y="6401189"/>
                    <a:ext cx="285049" cy="525799"/>
                    <a:chOff x="5901931" y="1432695"/>
                    <a:chExt cx="504323" cy="892048"/>
                  </a:xfrm>
                </p:grpSpPr>
                <p:sp>
                  <p:nvSpPr>
                    <p:cNvPr id="586" name="正方形/長方形 585">
                      <a:extLst>
                        <a:ext uri="{FF2B5EF4-FFF2-40B4-BE49-F238E27FC236}">
                          <a16:creationId xmlns:a16="http://schemas.microsoft.com/office/drawing/2014/main" id="{A513FBD1-B680-4D62-B0A5-31477602C1FF}"/>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7" name="正方形/長方形 586">
                      <a:extLst>
                        <a:ext uri="{FF2B5EF4-FFF2-40B4-BE49-F238E27FC236}">
                          <a16:creationId xmlns:a16="http://schemas.microsoft.com/office/drawing/2014/main" id="{B83BCFC4-64CC-43AD-BF22-473DA279542A}"/>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8" name="正方形/長方形 587">
                      <a:extLst>
                        <a:ext uri="{FF2B5EF4-FFF2-40B4-BE49-F238E27FC236}">
                          <a16:creationId xmlns:a16="http://schemas.microsoft.com/office/drawing/2014/main" id="{DE4027A6-3783-4F41-A521-6F4FD7504245}"/>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9" name="正方形/長方形 588">
                      <a:extLst>
                        <a:ext uri="{FF2B5EF4-FFF2-40B4-BE49-F238E27FC236}">
                          <a16:creationId xmlns:a16="http://schemas.microsoft.com/office/drawing/2014/main" id="{337FD0AE-0BA7-4BEB-9A50-B14E5CA61B7C}"/>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0" name="正方形/長方形 589">
                      <a:extLst>
                        <a:ext uri="{FF2B5EF4-FFF2-40B4-BE49-F238E27FC236}">
                          <a16:creationId xmlns:a16="http://schemas.microsoft.com/office/drawing/2014/main" id="{80B257C0-6384-44BD-9EA0-A0267E078C28}"/>
                        </a:ext>
                      </a:extLst>
                    </p:cNvPr>
                    <p:cNvSpPr/>
                    <p:nvPr/>
                  </p:nvSpPr>
                  <p:spPr>
                    <a:xfrm>
                      <a:off x="5978467" y="1634815"/>
                      <a:ext cx="347828"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1" name="正方形/長方形 590">
                      <a:extLst>
                        <a:ext uri="{FF2B5EF4-FFF2-40B4-BE49-F238E27FC236}">
                          <a16:creationId xmlns:a16="http://schemas.microsoft.com/office/drawing/2014/main" id="{6F64D976-2DA3-4AF4-B3FB-B6D16E03BBDB}"/>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2" name="正方形/長方形 591">
                      <a:extLst>
                        <a:ext uri="{FF2B5EF4-FFF2-40B4-BE49-F238E27FC236}">
                          <a16:creationId xmlns:a16="http://schemas.microsoft.com/office/drawing/2014/main" id="{872AA31C-77FC-49DA-AADE-39ED1A26FCC4}"/>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dirty="0">
                        <a:solidFill>
                          <a:prstClr val="white"/>
                        </a:solidFill>
                        <a:latin typeface="游ゴシック" panose="020F0502020204030204"/>
                        <a:ea typeface="游ゴシック" panose="020B0400000000000000" pitchFamily="50" charset="-128"/>
                      </a:endParaRPr>
                    </a:p>
                  </p:txBody>
                </p:sp>
                <p:sp>
                  <p:nvSpPr>
                    <p:cNvPr id="593" name="正方形/長方形 592">
                      <a:extLst>
                        <a:ext uri="{FF2B5EF4-FFF2-40B4-BE49-F238E27FC236}">
                          <a16:creationId xmlns:a16="http://schemas.microsoft.com/office/drawing/2014/main" id="{63807426-C3EC-42DA-AA95-163F1FC3E1F2}"/>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4" name="正方形/長方形 593">
                      <a:extLst>
                        <a:ext uri="{FF2B5EF4-FFF2-40B4-BE49-F238E27FC236}">
                          <a16:creationId xmlns:a16="http://schemas.microsoft.com/office/drawing/2014/main" id="{B1101E13-4CE0-4A7F-9AE7-5EB34DD94FB5}"/>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5" name="正方形/長方形 594">
                      <a:extLst>
                        <a:ext uri="{FF2B5EF4-FFF2-40B4-BE49-F238E27FC236}">
                          <a16:creationId xmlns:a16="http://schemas.microsoft.com/office/drawing/2014/main" id="{15AB12B2-8416-4B34-AE74-FAC1CD5C5E11}"/>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6" name="正方形/長方形 595">
                      <a:extLst>
                        <a:ext uri="{FF2B5EF4-FFF2-40B4-BE49-F238E27FC236}">
                          <a16:creationId xmlns:a16="http://schemas.microsoft.com/office/drawing/2014/main" id="{E9CFE218-B96D-4D81-8C6D-3B5D0B5766DF}"/>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7" name="楕円 16">
                      <a:extLst>
                        <a:ext uri="{FF2B5EF4-FFF2-40B4-BE49-F238E27FC236}">
                          <a16:creationId xmlns:a16="http://schemas.microsoft.com/office/drawing/2014/main" id="{E1C05810-CB67-493E-8A3E-5F1D89832A99}"/>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98" name="正方形/長方形 597">
                      <a:extLst>
                        <a:ext uri="{FF2B5EF4-FFF2-40B4-BE49-F238E27FC236}">
                          <a16:creationId xmlns:a16="http://schemas.microsoft.com/office/drawing/2014/main" id="{2E1AD728-E3F6-480A-B988-1BE211CAFEF7}"/>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grpSp>
              <p:sp>
                <p:nvSpPr>
                  <p:cNvPr id="567" name="円柱 566">
                    <a:extLst>
                      <a:ext uri="{FF2B5EF4-FFF2-40B4-BE49-F238E27FC236}">
                        <a16:creationId xmlns:a16="http://schemas.microsoft.com/office/drawing/2014/main" id="{71B8521D-53BC-4CDF-9564-054193EEB2BD}"/>
                      </a:ext>
                    </a:extLst>
                  </p:cNvPr>
                  <p:cNvSpPr/>
                  <p:nvPr/>
                </p:nvSpPr>
                <p:spPr>
                  <a:xfrm>
                    <a:off x="898260" y="6573333"/>
                    <a:ext cx="110948" cy="153064"/>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grpSp>
                <p:nvGrpSpPr>
                  <p:cNvPr id="568" name="グループ化 567">
                    <a:extLst>
                      <a:ext uri="{FF2B5EF4-FFF2-40B4-BE49-F238E27FC236}">
                        <a16:creationId xmlns:a16="http://schemas.microsoft.com/office/drawing/2014/main" id="{54953575-C97B-4A7F-A6B9-18D35C607E94}"/>
                      </a:ext>
                    </a:extLst>
                  </p:cNvPr>
                  <p:cNvGrpSpPr>
                    <a:grpSpLocks noChangeAspect="1"/>
                  </p:cNvGrpSpPr>
                  <p:nvPr/>
                </p:nvGrpSpPr>
                <p:grpSpPr>
                  <a:xfrm rot="5400000">
                    <a:off x="1500189" y="6410453"/>
                    <a:ext cx="285049" cy="525799"/>
                    <a:chOff x="5901931" y="1432695"/>
                    <a:chExt cx="504323" cy="892048"/>
                  </a:xfrm>
                </p:grpSpPr>
                <p:sp>
                  <p:nvSpPr>
                    <p:cNvPr id="573" name="正方形/長方形 572">
                      <a:extLst>
                        <a:ext uri="{FF2B5EF4-FFF2-40B4-BE49-F238E27FC236}">
                          <a16:creationId xmlns:a16="http://schemas.microsoft.com/office/drawing/2014/main" id="{E9A3DAFE-859D-498F-85AF-CD6E94F98EB3}"/>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74" name="正方形/長方形 573">
                      <a:extLst>
                        <a:ext uri="{FF2B5EF4-FFF2-40B4-BE49-F238E27FC236}">
                          <a16:creationId xmlns:a16="http://schemas.microsoft.com/office/drawing/2014/main" id="{142F35E3-E09A-4578-9126-2DB2F9AC8B0D}"/>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75" name="正方形/長方形 574">
                      <a:extLst>
                        <a:ext uri="{FF2B5EF4-FFF2-40B4-BE49-F238E27FC236}">
                          <a16:creationId xmlns:a16="http://schemas.microsoft.com/office/drawing/2014/main" id="{1DB9C84C-17B8-4E29-9516-435940DED6DD}"/>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76" name="正方形/長方形 575">
                      <a:extLst>
                        <a:ext uri="{FF2B5EF4-FFF2-40B4-BE49-F238E27FC236}">
                          <a16:creationId xmlns:a16="http://schemas.microsoft.com/office/drawing/2014/main" id="{D4CABC3B-3D12-44B5-9347-10D9672F20D6}"/>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77" name="正方形/長方形 576">
                      <a:extLst>
                        <a:ext uri="{FF2B5EF4-FFF2-40B4-BE49-F238E27FC236}">
                          <a16:creationId xmlns:a16="http://schemas.microsoft.com/office/drawing/2014/main" id="{81FB6E86-8726-4C4F-8E16-FC378B8ABD46}"/>
                        </a:ext>
                      </a:extLst>
                    </p:cNvPr>
                    <p:cNvSpPr/>
                    <p:nvPr/>
                  </p:nvSpPr>
                  <p:spPr>
                    <a:xfrm>
                      <a:off x="5978467" y="1634815"/>
                      <a:ext cx="347828"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78" name="正方形/長方形 577">
                      <a:extLst>
                        <a:ext uri="{FF2B5EF4-FFF2-40B4-BE49-F238E27FC236}">
                          <a16:creationId xmlns:a16="http://schemas.microsoft.com/office/drawing/2014/main" id="{43333821-D70E-41D6-A5C6-7486935D895D}"/>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79" name="正方形/長方形 578">
                      <a:extLst>
                        <a:ext uri="{FF2B5EF4-FFF2-40B4-BE49-F238E27FC236}">
                          <a16:creationId xmlns:a16="http://schemas.microsoft.com/office/drawing/2014/main" id="{5B47623B-A7ED-4128-8140-4085632846E9}"/>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dirty="0">
                        <a:solidFill>
                          <a:prstClr val="white"/>
                        </a:solidFill>
                        <a:latin typeface="游ゴシック" panose="020F0502020204030204"/>
                        <a:ea typeface="游ゴシック" panose="020B0400000000000000" pitchFamily="50" charset="-128"/>
                      </a:endParaRPr>
                    </a:p>
                  </p:txBody>
                </p:sp>
                <p:sp>
                  <p:nvSpPr>
                    <p:cNvPr id="580" name="正方形/長方形 579">
                      <a:extLst>
                        <a:ext uri="{FF2B5EF4-FFF2-40B4-BE49-F238E27FC236}">
                          <a16:creationId xmlns:a16="http://schemas.microsoft.com/office/drawing/2014/main" id="{6E3CFB27-DF5C-4DF7-9C5D-BE60FC2410FC}"/>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1" name="正方形/長方形 580">
                      <a:extLst>
                        <a:ext uri="{FF2B5EF4-FFF2-40B4-BE49-F238E27FC236}">
                          <a16:creationId xmlns:a16="http://schemas.microsoft.com/office/drawing/2014/main" id="{3013B792-8DB6-4431-8E14-E58EFE6F2523}"/>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2" name="正方形/長方形 581">
                      <a:extLst>
                        <a:ext uri="{FF2B5EF4-FFF2-40B4-BE49-F238E27FC236}">
                          <a16:creationId xmlns:a16="http://schemas.microsoft.com/office/drawing/2014/main" id="{F4C1C6BF-F75B-4C57-85A9-E5256173E288}"/>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3" name="正方形/長方形 582">
                      <a:extLst>
                        <a:ext uri="{FF2B5EF4-FFF2-40B4-BE49-F238E27FC236}">
                          <a16:creationId xmlns:a16="http://schemas.microsoft.com/office/drawing/2014/main" id="{637C5DE0-15B8-4C77-8B80-F83720CA8EC0}"/>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4" name="楕円 16">
                      <a:extLst>
                        <a:ext uri="{FF2B5EF4-FFF2-40B4-BE49-F238E27FC236}">
                          <a16:creationId xmlns:a16="http://schemas.microsoft.com/office/drawing/2014/main" id="{D884366D-E015-43B7-8A32-6D5849F1A453}"/>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85" name="正方形/長方形 584">
                      <a:extLst>
                        <a:ext uri="{FF2B5EF4-FFF2-40B4-BE49-F238E27FC236}">
                          <a16:creationId xmlns:a16="http://schemas.microsoft.com/office/drawing/2014/main" id="{5DCE75C1-0306-496B-86E6-CC0DC765C12B}"/>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grpSp>
              <p:sp>
                <p:nvSpPr>
                  <p:cNvPr id="569" name="円柱 568">
                    <a:extLst>
                      <a:ext uri="{FF2B5EF4-FFF2-40B4-BE49-F238E27FC236}">
                        <a16:creationId xmlns:a16="http://schemas.microsoft.com/office/drawing/2014/main" id="{666A5801-7A5C-4140-B66C-986AB515F3E5}"/>
                      </a:ext>
                    </a:extLst>
                  </p:cNvPr>
                  <p:cNvSpPr/>
                  <p:nvPr/>
                </p:nvSpPr>
                <p:spPr>
                  <a:xfrm>
                    <a:off x="1912208" y="6579712"/>
                    <a:ext cx="110948" cy="153064"/>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sp>
                <p:nvSpPr>
                  <p:cNvPr id="570" name="矢印: 右 569">
                    <a:extLst>
                      <a:ext uri="{FF2B5EF4-FFF2-40B4-BE49-F238E27FC236}">
                        <a16:creationId xmlns:a16="http://schemas.microsoft.com/office/drawing/2014/main" id="{A8B63106-7280-42D2-A686-10E9FE4E00D9}"/>
                      </a:ext>
                    </a:extLst>
                  </p:cNvPr>
                  <p:cNvSpPr/>
                  <p:nvPr/>
                </p:nvSpPr>
                <p:spPr>
                  <a:xfrm>
                    <a:off x="1098425" y="6603898"/>
                    <a:ext cx="236212"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sp>
                <p:nvSpPr>
                  <p:cNvPr id="571" name="フローチャート: 結合子 570">
                    <a:extLst>
                      <a:ext uri="{FF2B5EF4-FFF2-40B4-BE49-F238E27FC236}">
                        <a16:creationId xmlns:a16="http://schemas.microsoft.com/office/drawing/2014/main" id="{C032CFFF-B8A7-49DB-BD44-7FF006ED34FA}"/>
                      </a:ext>
                    </a:extLst>
                  </p:cNvPr>
                  <p:cNvSpPr>
                    <a:spLocks/>
                  </p:cNvSpPr>
                  <p:nvPr/>
                </p:nvSpPr>
                <p:spPr>
                  <a:xfrm>
                    <a:off x="817485" y="6641545"/>
                    <a:ext cx="72000" cy="72000"/>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72" name="矢印: 右 571">
                    <a:extLst>
                      <a:ext uri="{FF2B5EF4-FFF2-40B4-BE49-F238E27FC236}">
                        <a16:creationId xmlns:a16="http://schemas.microsoft.com/office/drawing/2014/main" id="{0AADACEE-82A4-4D87-B208-D61C4FF3C51A}"/>
                      </a:ext>
                    </a:extLst>
                  </p:cNvPr>
                  <p:cNvSpPr/>
                  <p:nvPr/>
                </p:nvSpPr>
                <p:spPr>
                  <a:xfrm>
                    <a:off x="577390" y="6596258"/>
                    <a:ext cx="185719" cy="136518"/>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grpSp>
            <p:grpSp>
              <p:nvGrpSpPr>
                <p:cNvPr id="560" name="グループ化 559">
                  <a:extLst>
                    <a:ext uri="{FF2B5EF4-FFF2-40B4-BE49-F238E27FC236}">
                      <a16:creationId xmlns:a16="http://schemas.microsoft.com/office/drawing/2014/main" id="{835837A3-CD68-4CA5-BCE0-7A6AB36593BD}"/>
                    </a:ext>
                  </a:extLst>
                </p:cNvPr>
                <p:cNvGrpSpPr/>
                <p:nvPr/>
              </p:nvGrpSpPr>
              <p:grpSpPr>
                <a:xfrm>
                  <a:off x="827103" y="6382140"/>
                  <a:ext cx="800517" cy="251806"/>
                  <a:chOff x="523321" y="6683538"/>
                  <a:chExt cx="800517" cy="251806"/>
                </a:xfrm>
              </p:grpSpPr>
              <p:sp>
                <p:nvSpPr>
                  <p:cNvPr id="561" name="テキスト ボックス 560">
                    <a:extLst>
                      <a:ext uri="{FF2B5EF4-FFF2-40B4-BE49-F238E27FC236}">
                        <a16:creationId xmlns:a16="http://schemas.microsoft.com/office/drawing/2014/main" id="{86793E69-8511-4F7C-8AFA-690B5986AC16}"/>
                      </a:ext>
                    </a:extLst>
                  </p:cNvPr>
                  <p:cNvSpPr txBox="1"/>
                  <p:nvPr/>
                </p:nvSpPr>
                <p:spPr>
                  <a:xfrm>
                    <a:off x="722626" y="6684143"/>
                    <a:ext cx="254981" cy="250424"/>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E</a:t>
                    </a:r>
                    <a:endParaRPr kumimoji="0" lang="ja-JP" altLang="en-US" sz="957" kern="0" dirty="0">
                      <a:solidFill>
                        <a:prstClr val="black"/>
                      </a:solidFill>
                      <a:latin typeface="Calibri" panose="020F0502020204030204"/>
                      <a:ea typeface="游ゴシック" panose="020B0400000000000000" pitchFamily="50" charset="-128"/>
                    </a:endParaRPr>
                  </a:p>
                </p:txBody>
              </p:sp>
              <p:sp>
                <p:nvSpPr>
                  <p:cNvPr id="562" name="テキスト ボックス 561">
                    <a:extLst>
                      <a:ext uri="{FF2B5EF4-FFF2-40B4-BE49-F238E27FC236}">
                        <a16:creationId xmlns:a16="http://schemas.microsoft.com/office/drawing/2014/main" id="{03869E8A-E07A-48A2-834E-7B72C7D60D72}"/>
                      </a:ext>
                    </a:extLst>
                  </p:cNvPr>
                  <p:cNvSpPr txBox="1"/>
                  <p:nvPr/>
                </p:nvSpPr>
                <p:spPr>
                  <a:xfrm>
                    <a:off x="1060481" y="6683538"/>
                    <a:ext cx="263357" cy="250424"/>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B</a:t>
                    </a:r>
                    <a:endParaRPr kumimoji="0" lang="ja-JP" altLang="en-US" sz="957" kern="0" dirty="0">
                      <a:solidFill>
                        <a:prstClr val="black"/>
                      </a:solidFill>
                      <a:latin typeface="Calibri" panose="020F0502020204030204"/>
                      <a:ea typeface="游ゴシック" panose="020B0400000000000000" pitchFamily="50" charset="-128"/>
                    </a:endParaRPr>
                  </a:p>
                </p:txBody>
              </p:sp>
              <p:sp>
                <p:nvSpPr>
                  <p:cNvPr id="563" name="テキスト ボックス 562">
                    <a:extLst>
                      <a:ext uri="{FF2B5EF4-FFF2-40B4-BE49-F238E27FC236}">
                        <a16:creationId xmlns:a16="http://schemas.microsoft.com/office/drawing/2014/main" id="{03D567C2-96F3-4879-A50C-D04E02CD7779}"/>
                      </a:ext>
                    </a:extLst>
                  </p:cNvPr>
                  <p:cNvSpPr txBox="1"/>
                  <p:nvPr/>
                </p:nvSpPr>
                <p:spPr>
                  <a:xfrm>
                    <a:off x="523321" y="6684920"/>
                    <a:ext cx="266707" cy="250424"/>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A</a:t>
                    </a:r>
                    <a:endParaRPr kumimoji="0" lang="ja-JP" altLang="en-US" sz="957" kern="0" dirty="0">
                      <a:solidFill>
                        <a:prstClr val="black"/>
                      </a:solidFill>
                      <a:latin typeface="Calibri" panose="020F0502020204030204"/>
                      <a:ea typeface="游ゴシック" panose="020B0400000000000000" pitchFamily="50" charset="-128"/>
                    </a:endParaRPr>
                  </a:p>
                </p:txBody>
              </p:sp>
            </p:grpSp>
          </p:grpSp>
          <p:sp>
            <p:nvSpPr>
              <p:cNvPr id="558" name="テキスト ボックス 557">
                <a:extLst>
                  <a:ext uri="{FF2B5EF4-FFF2-40B4-BE49-F238E27FC236}">
                    <a16:creationId xmlns:a16="http://schemas.microsoft.com/office/drawing/2014/main" id="{56C6669D-7B08-4D0B-871A-73743067A00D}"/>
                  </a:ext>
                </a:extLst>
              </p:cNvPr>
              <p:cNvSpPr txBox="1"/>
              <p:nvPr/>
            </p:nvSpPr>
            <p:spPr>
              <a:xfrm>
                <a:off x="1026730" y="6738083"/>
                <a:ext cx="873534" cy="187865"/>
              </a:xfrm>
              <a:prstGeom prst="rect">
                <a:avLst/>
              </a:prstGeom>
              <a:noFill/>
            </p:spPr>
            <p:txBody>
              <a:bodyPr wrap="non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ea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１　掴む動作</a:t>
                </a:r>
                <a:endParaRPr kumimoji="0" lang="en-US" altLang="ja-JP" sz="670" kern="0" dirty="0">
                  <a:solidFill>
                    <a:prstClr val="black"/>
                  </a:solidFill>
                  <a:latin typeface="Calibri" panose="020F0502020204030204"/>
                  <a:ea typeface="游ゴシック" panose="020B0400000000000000" pitchFamily="50" charset="-128"/>
                </a:endParaRPr>
              </a:p>
            </p:txBody>
          </p:sp>
        </p:grpSp>
        <p:grpSp>
          <p:nvGrpSpPr>
            <p:cNvPr id="240" name="グループ化 239">
              <a:extLst>
                <a:ext uri="{FF2B5EF4-FFF2-40B4-BE49-F238E27FC236}">
                  <a16:creationId xmlns:a16="http://schemas.microsoft.com/office/drawing/2014/main" id="{AE1542E8-9860-4522-B559-95E357586476}"/>
                </a:ext>
              </a:extLst>
            </p:cNvPr>
            <p:cNvGrpSpPr/>
            <p:nvPr/>
          </p:nvGrpSpPr>
          <p:grpSpPr>
            <a:xfrm>
              <a:off x="1277597" y="7324519"/>
              <a:ext cx="1107843" cy="517277"/>
              <a:chOff x="1404573" y="7212038"/>
              <a:chExt cx="1107843" cy="517277"/>
            </a:xfrm>
          </p:grpSpPr>
          <p:grpSp>
            <p:nvGrpSpPr>
              <p:cNvPr id="239" name="グループ化 238">
                <a:extLst>
                  <a:ext uri="{FF2B5EF4-FFF2-40B4-BE49-F238E27FC236}">
                    <a16:creationId xmlns:a16="http://schemas.microsoft.com/office/drawing/2014/main" id="{B409A4AA-507B-4FDC-A806-5556A7B9B336}"/>
                  </a:ext>
                </a:extLst>
              </p:cNvPr>
              <p:cNvGrpSpPr/>
              <p:nvPr/>
            </p:nvGrpSpPr>
            <p:grpSpPr>
              <a:xfrm>
                <a:off x="1404573" y="7212038"/>
                <a:ext cx="1107843" cy="344955"/>
                <a:chOff x="1347799" y="7198618"/>
                <a:chExt cx="1302537" cy="394384"/>
              </a:xfrm>
            </p:grpSpPr>
            <p:grpSp>
              <p:nvGrpSpPr>
                <p:cNvPr id="531" name="グループ化 530">
                  <a:extLst>
                    <a:ext uri="{FF2B5EF4-FFF2-40B4-BE49-F238E27FC236}">
                      <a16:creationId xmlns:a16="http://schemas.microsoft.com/office/drawing/2014/main" id="{EB071D42-72B0-4FD9-A280-91C0783EC9A2}"/>
                    </a:ext>
                  </a:extLst>
                </p:cNvPr>
                <p:cNvGrpSpPr/>
                <p:nvPr/>
              </p:nvGrpSpPr>
              <p:grpSpPr>
                <a:xfrm>
                  <a:off x="2081108" y="7198618"/>
                  <a:ext cx="517983" cy="262996"/>
                  <a:chOff x="1345206" y="7479795"/>
                  <a:chExt cx="448614" cy="252806"/>
                </a:xfrm>
              </p:grpSpPr>
              <p:sp>
                <p:nvSpPr>
                  <p:cNvPr id="555" name="テキスト ボックス 554">
                    <a:extLst>
                      <a:ext uri="{FF2B5EF4-FFF2-40B4-BE49-F238E27FC236}">
                        <a16:creationId xmlns:a16="http://schemas.microsoft.com/office/drawing/2014/main" id="{76DA8C17-C95C-43C6-B4A1-74081EC710C8}"/>
                      </a:ext>
                    </a:extLst>
                  </p:cNvPr>
                  <p:cNvSpPr txBox="1"/>
                  <p:nvPr/>
                </p:nvSpPr>
                <p:spPr>
                  <a:xfrm>
                    <a:off x="1345206" y="7482177"/>
                    <a:ext cx="263357" cy="250424"/>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B</a:t>
                    </a:r>
                    <a:endParaRPr kumimoji="0" lang="ja-JP" altLang="en-US" sz="957" kern="0" dirty="0">
                      <a:solidFill>
                        <a:prstClr val="black"/>
                      </a:solidFill>
                      <a:latin typeface="Calibri" panose="020F0502020204030204"/>
                      <a:ea typeface="游ゴシック" panose="020B0400000000000000" pitchFamily="50" charset="-128"/>
                    </a:endParaRPr>
                  </a:p>
                </p:txBody>
              </p:sp>
              <p:sp>
                <p:nvSpPr>
                  <p:cNvPr id="556" name="テキスト ボックス 555">
                    <a:extLst>
                      <a:ext uri="{FF2B5EF4-FFF2-40B4-BE49-F238E27FC236}">
                        <a16:creationId xmlns:a16="http://schemas.microsoft.com/office/drawing/2014/main" id="{B04FF0E4-9C26-44A0-885F-F5A9FC21B4BF}"/>
                      </a:ext>
                    </a:extLst>
                  </p:cNvPr>
                  <p:cNvSpPr txBox="1"/>
                  <p:nvPr/>
                </p:nvSpPr>
                <p:spPr>
                  <a:xfrm>
                    <a:off x="1538839" y="7479795"/>
                    <a:ext cx="254981" cy="250425"/>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E</a:t>
                    </a:r>
                    <a:endParaRPr kumimoji="0" lang="ja-JP" altLang="en-US" sz="957" kern="0" dirty="0">
                      <a:solidFill>
                        <a:prstClr val="black"/>
                      </a:solidFill>
                      <a:latin typeface="Calibri" panose="020F0502020204030204"/>
                      <a:ea typeface="游ゴシック" panose="020B0400000000000000" pitchFamily="50" charset="-128"/>
                    </a:endParaRPr>
                  </a:p>
                </p:txBody>
              </p:sp>
            </p:grpSp>
            <p:grpSp>
              <p:nvGrpSpPr>
                <p:cNvPr id="535" name="グループ化 534">
                  <a:extLst>
                    <a:ext uri="{FF2B5EF4-FFF2-40B4-BE49-F238E27FC236}">
                      <a16:creationId xmlns:a16="http://schemas.microsoft.com/office/drawing/2014/main" id="{5110E561-724E-40F8-B5DC-8D1708B6B86E}"/>
                    </a:ext>
                  </a:extLst>
                </p:cNvPr>
                <p:cNvGrpSpPr/>
                <p:nvPr/>
              </p:nvGrpSpPr>
              <p:grpSpPr>
                <a:xfrm>
                  <a:off x="1909025" y="7385423"/>
                  <a:ext cx="741311" cy="151268"/>
                  <a:chOff x="1371155" y="5679544"/>
                  <a:chExt cx="642033" cy="145407"/>
                </a:xfrm>
              </p:grpSpPr>
              <p:sp>
                <p:nvSpPr>
                  <p:cNvPr id="553" name="フローチャート: 結合子 552">
                    <a:extLst>
                      <a:ext uri="{FF2B5EF4-FFF2-40B4-BE49-F238E27FC236}">
                        <a16:creationId xmlns:a16="http://schemas.microsoft.com/office/drawing/2014/main" id="{B951E5F7-8C24-4675-BEDD-C3FA37EB6844}"/>
                      </a:ext>
                    </a:extLst>
                  </p:cNvPr>
                  <p:cNvSpPr>
                    <a:spLocks/>
                  </p:cNvSpPr>
                  <p:nvPr/>
                </p:nvSpPr>
                <p:spPr>
                  <a:xfrm>
                    <a:off x="1869188" y="5679544"/>
                    <a:ext cx="144000" cy="145407"/>
                  </a:xfrm>
                  <a:prstGeom prst="flowChartConnector">
                    <a:avLst/>
                  </a:prstGeom>
                  <a:noFill/>
                  <a:ln w="28575" cap="flat" cmpd="sng" algn="ctr">
                    <a:solidFill>
                      <a:srgbClr val="FF000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554" name="直線コネクタ 553">
                    <a:extLst>
                      <a:ext uri="{FF2B5EF4-FFF2-40B4-BE49-F238E27FC236}">
                        <a16:creationId xmlns:a16="http://schemas.microsoft.com/office/drawing/2014/main" id="{E0F24999-F19E-4DA4-8025-8AD035B789D8}"/>
                      </a:ext>
                    </a:extLst>
                  </p:cNvPr>
                  <p:cNvCxnSpPr>
                    <a:cxnSpLocks/>
                  </p:cNvCxnSpPr>
                  <p:nvPr/>
                </p:nvCxnSpPr>
                <p:spPr>
                  <a:xfrm>
                    <a:off x="1371155" y="5743167"/>
                    <a:ext cx="474980" cy="0"/>
                  </a:xfrm>
                  <a:prstGeom prst="line">
                    <a:avLst/>
                  </a:prstGeom>
                  <a:noFill/>
                  <a:ln w="19050" cap="flat" cmpd="sng" algn="ctr">
                    <a:solidFill>
                      <a:sysClr val="windowText" lastClr="000000"/>
                    </a:solidFill>
                    <a:prstDash val="solid"/>
                    <a:miter lim="800000"/>
                  </a:ln>
                  <a:effectLst/>
                </p:spPr>
              </p:cxnSp>
            </p:grpSp>
            <p:grpSp>
              <p:nvGrpSpPr>
                <p:cNvPr id="536" name="グループ化 535">
                  <a:extLst>
                    <a:ext uri="{FF2B5EF4-FFF2-40B4-BE49-F238E27FC236}">
                      <a16:creationId xmlns:a16="http://schemas.microsoft.com/office/drawing/2014/main" id="{236BA5DD-6CEF-49BC-8DC3-1381E0D88211}"/>
                    </a:ext>
                  </a:extLst>
                </p:cNvPr>
                <p:cNvGrpSpPr>
                  <a:grpSpLocks noChangeAspect="1"/>
                </p:cNvGrpSpPr>
                <p:nvPr/>
              </p:nvGrpSpPr>
              <p:grpSpPr>
                <a:xfrm rot="5400000">
                  <a:off x="1507868" y="7127252"/>
                  <a:ext cx="305681" cy="625819"/>
                  <a:chOff x="5901931" y="1432695"/>
                  <a:chExt cx="504323" cy="892048"/>
                </a:xfrm>
              </p:grpSpPr>
              <p:sp>
                <p:nvSpPr>
                  <p:cNvPr id="540" name="正方形/長方形 539">
                    <a:extLst>
                      <a:ext uri="{FF2B5EF4-FFF2-40B4-BE49-F238E27FC236}">
                        <a16:creationId xmlns:a16="http://schemas.microsoft.com/office/drawing/2014/main" id="{D824DC53-E56E-4064-9EF3-447C219D0104}"/>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1" name="正方形/長方形 540">
                    <a:extLst>
                      <a:ext uri="{FF2B5EF4-FFF2-40B4-BE49-F238E27FC236}">
                        <a16:creationId xmlns:a16="http://schemas.microsoft.com/office/drawing/2014/main" id="{FABCA115-1026-40AD-8C7C-90A0A17DC47F}"/>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2" name="正方形/長方形 541">
                    <a:extLst>
                      <a:ext uri="{FF2B5EF4-FFF2-40B4-BE49-F238E27FC236}">
                        <a16:creationId xmlns:a16="http://schemas.microsoft.com/office/drawing/2014/main" id="{9E2B7B38-5B0B-46E0-A9F5-CAC69D61A312}"/>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3" name="正方形/長方形 542">
                    <a:extLst>
                      <a:ext uri="{FF2B5EF4-FFF2-40B4-BE49-F238E27FC236}">
                        <a16:creationId xmlns:a16="http://schemas.microsoft.com/office/drawing/2014/main" id="{ABAC7482-3B47-40EE-A1E8-3F5DB78DB843}"/>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4" name="正方形/長方形 543">
                    <a:extLst>
                      <a:ext uri="{FF2B5EF4-FFF2-40B4-BE49-F238E27FC236}">
                        <a16:creationId xmlns:a16="http://schemas.microsoft.com/office/drawing/2014/main" id="{53AE6146-1038-4249-BFA6-44126D7B7898}"/>
                      </a:ext>
                    </a:extLst>
                  </p:cNvPr>
                  <p:cNvSpPr/>
                  <p:nvPr/>
                </p:nvSpPr>
                <p:spPr>
                  <a:xfrm>
                    <a:off x="5978467" y="1634815"/>
                    <a:ext cx="347827"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5" name="正方形/長方形 544">
                    <a:extLst>
                      <a:ext uri="{FF2B5EF4-FFF2-40B4-BE49-F238E27FC236}">
                        <a16:creationId xmlns:a16="http://schemas.microsoft.com/office/drawing/2014/main" id="{CDB3E221-35AA-40AA-93AA-600A52967534}"/>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6" name="正方形/長方形 545">
                    <a:extLst>
                      <a:ext uri="{FF2B5EF4-FFF2-40B4-BE49-F238E27FC236}">
                        <a16:creationId xmlns:a16="http://schemas.microsoft.com/office/drawing/2014/main" id="{333ACD6A-42FC-43D7-BE7F-C18EE74C015F}"/>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7" name="正方形/長方形 546">
                    <a:extLst>
                      <a:ext uri="{FF2B5EF4-FFF2-40B4-BE49-F238E27FC236}">
                        <a16:creationId xmlns:a16="http://schemas.microsoft.com/office/drawing/2014/main" id="{9F19C8C3-CD89-497E-BE1C-04F313C769D7}"/>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8" name="正方形/長方形 547">
                    <a:extLst>
                      <a:ext uri="{FF2B5EF4-FFF2-40B4-BE49-F238E27FC236}">
                        <a16:creationId xmlns:a16="http://schemas.microsoft.com/office/drawing/2014/main" id="{94012FEB-92A3-4FD7-95A2-9466E9B7B19A}"/>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49" name="正方形/長方形 548">
                    <a:extLst>
                      <a:ext uri="{FF2B5EF4-FFF2-40B4-BE49-F238E27FC236}">
                        <a16:creationId xmlns:a16="http://schemas.microsoft.com/office/drawing/2014/main" id="{1BE07688-E69A-4725-85EF-67DC7BEB5400}"/>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50" name="正方形/長方形 549">
                    <a:extLst>
                      <a:ext uri="{FF2B5EF4-FFF2-40B4-BE49-F238E27FC236}">
                        <a16:creationId xmlns:a16="http://schemas.microsoft.com/office/drawing/2014/main" id="{BE54C18A-E0C5-421F-9A04-F5784977561E}"/>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51" name="楕円 550">
                    <a:extLst>
                      <a:ext uri="{FF2B5EF4-FFF2-40B4-BE49-F238E27FC236}">
                        <a16:creationId xmlns:a16="http://schemas.microsoft.com/office/drawing/2014/main" id="{5B15E7D6-743E-4400-AC2F-EC7DDA1CFED6}"/>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52" name="正方形/長方形 551">
                    <a:extLst>
                      <a:ext uri="{FF2B5EF4-FFF2-40B4-BE49-F238E27FC236}">
                        <a16:creationId xmlns:a16="http://schemas.microsoft.com/office/drawing/2014/main" id="{C44A5D03-1C2A-4606-AA5C-887A376B0009}"/>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grpSp>
            <p:sp>
              <p:nvSpPr>
                <p:cNvPr id="537" name="円柱 536">
                  <a:extLst>
                    <a:ext uri="{FF2B5EF4-FFF2-40B4-BE49-F238E27FC236}">
                      <a16:creationId xmlns:a16="http://schemas.microsoft.com/office/drawing/2014/main" id="{9A3A3EB6-F1CA-4231-B6E1-01B02D0465B5}"/>
                    </a:ext>
                  </a:extLst>
                </p:cNvPr>
                <p:cNvSpPr/>
                <p:nvPr/>
              </p:nvSpPr>
              <p:spPr>
                <a:xfrm>
                  <a:off x="2505734" y="7355025"/>
                  <a:ext cx="128104" cy="159233"/>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38" name="矢印: 右 537">
                  <a:extLst>
                    <a:ext uri="{FF2B5EF4-FFF2-40B4-BE49-F238E27FC236}">
                      <a16:creationId xmlns:a16="http://schemas.microsoft.com/office/drawing/2014/main" id="{FA360D42-2491-40B5-951B-C18A9C4576A6}"/>
                    </a:ext>
                  </a:extLst>
                </p:cNvPr>
                <p:cNvSpPr/>
                <p:nvPr/>
              </p:nvSpPr>
              <p:spPr>
                <a:xfrm rot="10800000">
                  <a:off x="2012547" y="7377926"/>
                  <a:ext cx="351387" cy="14736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39" name="フローチャート: 結合子 538">
                  <a:extLst>
                    <a:ext uri="{FF2B5EF4-FFF2-40B4-BE49-F238E27FC236}">
                      <a16:creationId xmlns:a16="http://schemas.microsoft.com/office/drawing/2014/main" id="{1072DE72-9592-4A60-A2D1-0B9EA61288B3}"/>
                    </a:ext>
                  </a:extLst>
                </p:cNvPr>
                <p:cNvSpPr>
                  <a:spLocks/>
                </p:cNvSpPr>
                <p:nvPr/>
              </p:nvSpPr>
              <p:spPr>
                <a:xfrm>
                  <a:off x="2407181" y="7411641"/>
                  <a:ext cx="83133" cy="74902"/>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grpSp>
          <p:sp>
            <p:nvSpPr>
              <p:cNvPr id="534" name="テキスト ボックス 533">
                <a:extLst>
                  <a:ext uri="{FF2B5EF4-FFF2-40B4-BE49-F238E27FC236}">
                    <a16:creationId xmlns:a16="http://schemas.microsoft.com/office/drawing/2014/main" id="{06854C8A-D477-4CB4-BEEB-1B6768F66D5C}"/>
                  </a:ext>
                </a:extLst>
              </p:cNvPr>
              <p:cNvSpPr txBox="1"/>
              <p:nvPr/>
            </p:nvSpPr>
            <p:spPr>
              <a:xfrm>
                <a:off x="1479933" y="7533877"/>
                <a:ext cx="1008609" cy="195438"/>
              </a:xfrm>
              <a:prstGeom prst="rect">
                <a:avLst/>
              </a:prstGeom>
              <a:noFill/>
            </p:spPr>
            <p:txBody>
              <a:bodyPr wrap="squar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２　置く動作</a:t>
                </a:r>
                <a:endParaRPr kumimoji="0" lang="en-US" altLang="ja-JP" sz="670" kern="0" dirty="0">
                  <a:solidFill>
                    <a:prstClr val="black"/>
                  </a:solidFill>
                  <a:latin typeface="Calibri" panose="020F0502020204030204"/>
                  <a:ea typeface="游ゴシック" panose="020B0400000000000000" pitchFamily="50" charset="-128"/>
                </a:endParaRPr>
              </a:p>
            </p:txBody>
          </p:sp>
        </p:grpSp>
      </p:grpSp>
      <p:grpSp>
        <p:nvGrpSpPr>
          <p:cNvPr id="339" name="グループ化 239">
            <a:extLst>
              <a:ext uri="{FF2B5EF4-FFF2-40B4-BE49-F238E27FC236}">
                <a16:creationId xmlns:a16="http://schemas.microsoft.com/office/drawing/2014/main" id="{AE1542E8-9860-4522-B559-95E357586476}"/>
              </a:ext>
            </a:extLst>
          </p:cNvPr>
          <p:cNvGrpSpPr/>
          <p:nvPr/>
        </p:nvGrpSpPr>
        <p:grpSpPr>
          <a:xfrm>
            <a:off x="1277599" y="7324502"/>
            <a:ext cx="1107842" cy="517320"/>
            <a:chOff x="1404583" y="7211995"/>
            <a:chExt cx="1107842" cy="517320"/>
          </a:xfrm>
        </p:grpSpPr>
        <p:grpSp>
          <p:nvGrpSpPr>
            <p:cNvPr id="337" name="グループ化 238">
              <a:extLst>
                <a:ext uri="{FF2B5EF4-FFF2-40B4-BE49-F238E27FC236}">
                  <a16:creationId xmlns:a16="http://schemas.microsoft.com/office/drawing/2014/main" id="{B409A4AA-507B-4FDC-A806-5556A7B9B336}"/>
                </a:ext>
              </a:extLst>
            </p:cNvPr>
            <p:cNvGrpSpPr/>
            <p:nvPr/>
          </p:nvGrpSpPr>
          <p:grpSpPr>
            <a:xfrm>
              <a:off x="1404583" y="7211995"/>
              <a:ext cx="1107842" cy="344909"/>
              <a:chOff x="1347807" y="7198618"/>
              <a:chExt cx="1302533" cy="394334"/>
            </a:xfrm>
          </p:grpSpPr>
          <p:grpSp>
            <p:nvGrpSpPr>
              <p:cNvPr id="348" name="グループ化 530">
                <a:extLst>
                  <a:ext uri="{FF2B5EF4-FFF2-40B4-BE49-F238E27FC236}">
                    <a16:creationId xmlns:a16="http://schemas.microsoft.com/office/drawing/2014/main" id="{EB071D42-72B0-4FD9-A280-91C0783EC9A2}"/>
                  </a:ext>
                </a:extLst>
              </p:cNvPr>
              <p:cNvGrpSpPr/>
              <p:nvPr/>
            </p:nvGrpSpPr>
            <p:grpSpPr>
              <a:xfrm>
                <a:off x="2081108" y="7198618"/>
                <a:ext cx="517983" cy="262996"/>
                <a:chOff x="1345206" y="7479795"/>
                <a:chExt cx="448614" cy="252806"/>
              </a:xfrm>
            </p:grpSpPr>
            <p:sp>
              <p:nvSpPr>
                <p:cNvPr id="617" name="テキスト ボックス 554">
                  <a:extLst>
                    <a:ext uri="{FF2B5EF4-FFF2-40B4-BE49-F238E27FC236}">
                      <a16:creationId xmlns:a16="http://schemas.microsoft.com/office/drawing/2014/main" id="{76DA8C17-C95C-43C6-B4A1-74081EC710C8}"/>
                    </a:ext>
                  </a:extLst>
                </p:cNvPr>
                <p:cNvSpPr txBox="1"/>
                <p:nvPr/>
              </p:nvSpPr>
              <p:spPr>
                <a:xfrm>
                  <a:off x="1345206" y="7482177"/>
                  <a:ext cx="263357" cy="250424"/>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B</a:t>
                  </a:r>
                  <a:endParaRPr kumimoji="0" lang="ja-JP" altLang="en-US" sz="957" kern="0" dirty="0">
                    <a:solidFill>
                      <a:prstClr val="black"/>
                    </a:solidFill>
                    <a:latin typeface="Calibri" panose="020F0502020204030204"/>
                    <a:ea typeface="游ゴシック" panose="020B0400000000000000" pitchFamily="50" charset="-128"/>
                  </a:endParaRPr>
                </a:p>
              </p:txBody>
            </p:sp>
            <p:sp>
              <p:nvSpPr>
                <p:cNvPr id="618" name="テキスト ボックス 555">
                  <a:extLst>
                    <a:ext uri="{FF2B5EF4-FFF2-40B4-BE49-F238E27FC236}">
                      <a16:creationId xmlns:a16="http://schemas.microsoft.com/office/drawing/2014/main" id="{B04FF0E4-9C26-44A0-885F-F5A9FC21B4BF}"/>
                    </a:ext>
                  </a:extLst>
                </p:cNvPr>
                <p:cNvSpPr txBox="1"/>
                <p:nvPr/>
              </p:nvSpPr>
              <p:spPr>
                <a:xfrm>
                  <a:off x="1538839" y="7479795"/>
                  <a:ext cx="254981" cy="250425"/>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E</a:t>
                  </a:r>
                  <a:endParaRPr kumimoji="0" lang="ja-JP" altLang="en-US" sz="957" kern="0" dirty="0">
                    <a:solidFill>
                      <a:prstClr val="black"/>
                    </a:solidFill>
                    <a:latin typeface="Calibri" panose="020F0502020204030204"/>
                    <a:ea typeface="游ゴシック" panose="020B0400000000000000" pitchFamily="50" charset="-128"/>
                  </a:endParaRPr>
                </a:p>
              </p:txBody>
            </p:sp>
          </p:grpSp>
          <p:grpSp>
            <p:nvGrpSpPr>
              <p:cNvPr id="350" name="グループ化 534">
                <a:extLst>
                  <a:ext uri="{FF2B5EF4-FFF2-40B4-BE49-F238E27FC236}">
                    <a16:creationId xmlns:a16="http://schemas.microsoft.com/office/drawing/2014/main" id="{5110E561-724E-40F8-B5DC-8D1708B6B86E}"/>
                  </a:ext>
                </a:extLst>
              </p:cNvPr>
              <p:cNvGrpSpPr/>
              <p:nvPr/>
            </p:nvGrpSpPr>
            <p:grpSpPr>
              <a:xfrm>
                <a:off x="1909028" y="7385423"/>
                <a:ext cx="741312" cy="151268"/>
                <a:chOff x="1371155" y="5679544"/>
                <a:chExt cx="642033" cy="145407"/>
              </a:xfrm>
            </p:grpSpPr>
            <p:sp>
              <p:nvSpPr>
                <p:cNvPr id="615" name="フローチャート: 結合子 552">
                  <a:extLst>
                    <a:ext uri="{FF2B5EF4-FFF2-40B4-BE49-F238E27FC236}">
                      <a16:creationId xmlns:a16="http://schemas.microsoft.com/office/drawing/2014/main" id="{B951E5F7-8C24-4675-BEDD-C3FA37EB6844}"/>
                    </a:ext>
                  </a:extLst>
                </p:cNvPr>
                <p:cNvSpPr>
                  <a:spLocks/>
                </p:cNvSpPr>
                <p:nvPr/>
              </p:nvSpPr>
              <p:spPr>
                <a:xfrm>
                  <a:off x="1869188" y="5679544"/>
                  <a:ext cx="144000" cy="145407"/>
                </a:xfrm>
                <a:prstGeom prst="flowChartConnector">
                  <a:avLst/>
                </a:prstGeom>
                <a:noFill/>
                <a:ln w="28575" cap="flat" cmpd="sng" algn="ctr">
                  <a:solidFill>
                    <a:srgbClr val="FF000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616" name="直線コネクタ 553">
                  <a:extLst>
                    <a:ext uri="{FF2B5EF4-FFF2-40B4-BE49-F238E27FC236}">
                      <a16:creationId xmlns:a16="http://schemas.microsoft.com/office/drawing/2014/main" id="{E0F24999-F19E-4DA4-8025-8AD035B789D8}"/>
                    </a:ext>
                  </a:extLst>
                </p:cNvPr>
                <p:cNvCxnSpPr>
                  <a:cxnSpLocks/>
                </p:cNvCxnSpPr>
                <p:nvPr/>
              </p:nvCxnSpPr>
              <p:spPr>
                <a:xfrm>
                  <a:off x="1371155" y="5743167"/>
                  <a:ext cx="474980" cy="0"/>
                </a:xfrm>
                <a:prstGeom prst="line">
                  <a:avLst/>
                </a:prstGeom>
                <a:noFill/>
                <a:ln w="19050" cap="flat" cmpd="sng" algn="ctr">
                  <a:solidFill>
                    <a:sysClr val="windowText" lastClr="000000"/>
                  </a:solidFill>
                  <a:prstDash val="solid"/>
                  <a:miter lim="800000"/>
                </a:ln>
                <a:effectLst/>
              </p:spPr>
            </p:cxnSp>
          </p:grpSp>
          <p:grpSp>
            <p:nvGrpSpPr>
              <p:cNvPr id="351" name="グループ化 535">
                <a:extLst>
                  <a:ext uri="{FF2B5EF4-FFF2-40B4-BE49-F238E27FC236}">
                    <a16:creationId xmlns:a16="http://schemas.microsoft.com/office/drawing/2014/main" id="{236BA5DD-6CEF-49BC-8DC3-1381E0D88211}"/>
                  </a:ext>
                </a:extLst>
              </p:cNvPr>
              <p:cNvGrpSpPr>
                <a:grpSpLocks noChangeAspect="1"/>
              </p:cNvGrpSpPr>
              <p:nvPr/>
            </p:nvGrpSpPr>
            <p:grpSpPr>
              <a:xfrm rot="5400000">
                <a:off x="1507877" y="7127205"/>
                <a:ext cx="305677" cy="625817"/>
                <a:chOff x="5901931" y="1432695"/>
                <a:chExt cx="504323" cy="892048"/>
              </a:xfrm>
            </p:grpSpPr>
            <p:sp>
              <p:nvSpPr>
                <p:cNvPr id="390" name="正方形/長方形 539">
                  <a:extLst>
                    <a:ext uri="{FF2B5EF4-FFF2-40B4-BE49-F238E27FC236}">
                      <a16:creationId xmlns:a16="http://schemas.microsoft.com/office/drawing/2014/main" id="{D824DC53-E56E-4064-9EF3-447C219D0104}"/>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391" name="正方形/長方形 540">
                  <a:extLst>
                    <a:ext uri="{FF2B5EF4-FFF2-40B4-BE49-F238E27FC236}">
                      <a16:creationId xmlns:a16="http://schemas.microsoft.com/office/drawing/2014/main" id="{FABCA115-1026-40AD-8C7C-90A0A17DC47F}"/>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533" name="正方形/長方形 541">
                  <a:extLst>
                    <a:ext uri="{FF2B5EF4-FFF2-40B4-BE49-F238E27FC236}">
                      <a16:creationId xmlns:a16="http://schemas.microsoft.com/office/drawing/2014/main" id="{9E2B7B38-5B0B-46E0-A9F5-CAC69D61A312}"/>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04" name="正方形/長方形 542">
                  <a:extLst>
                    <a:ext uri="{FF2B5EF4-FFF2-40B4-BE49-F238E27FC236}">
                      <a16:creationId xmlns:a16="http://schemas.microsoft.com/office/drawing/2014/main" id="{ABAC7482-3B47-40EE-A1E8-3F5DB78DB843}"/>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06" name="正方形/長方形 543">
                  <a:extLst>
                    <a:ext uri="{FF2B5EF4-FFF2-40B4-BE49-F238E27FC236}">
                      <a16:creationId xmlns:a16="http://schemas.microsoft.com/office/drawing/2014/main" id="{53AE6146-1038-4249-BFA6-44126D7B7898}"/>
                    </a:ext>
                  </a:extLst>
                </p:cNvPr>
                <p:cNvSpPr/>
                <p:nvPr/>
              </p:nvSpPr>
              <p:spPr>
                <a:xfrm>
                  <a:off x="5978467" y="1634815"/>
                  <a:ext cx="347827"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07" name="正方形/長方形 544">
                  <a:extLst>
                    <a:ext uri="{FF2B5EF4-FFF2-40B4-BE49-F238E27FC236}">
                      <a16:creationId xmlns:a16="http://schemas.microsoft.com/office/drawing/2014/main" id="{CDB3E221-35AA-40AA-93AA-600A52967534}"/>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08" name="正方形/長方形 545">
                  <a:extLst>
                    <a:ext uri="{FF2B5EF4-FFF2-40B4-BE49-F238E27FC236}">
                      <a16:creationId xmlns:a16="http://schemas.microsoft.com/office/drawing/2014/main" id="{333ACD6A-42FC-43D7-BE7F-C18EE74C015F}"/>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09" name="正方形/長方形 546">
                  <a:extLst>
                    <a:ext uri="{FF2B5EF4-FFF2-40B4-BE49-F238E27FC236}">
                      <a16:creationId xmlns:a16="http://schemas.microsoft.com/office/drawing/2014/main" id="{9F19C8C3-CD89-497E-BE1C-04F313C769D7}"/>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10" name="正方形/長方形 547">
                  <a:extLst>
                    <a:ext uri="{FF2B5EF4-FFF2-40B4-BE49-F238E27FC236}">
                      <a16:creationId xmlns:a16="http://schemas.microsoft.com/office/drawing/2014/main" id="{94012FEB-92A3-4FD7-95A2-9466E9B7B19A}"/>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11" name="正方形/長方形 548">
                  <a:extLst>
                    <a:ext uri="{FF2B5EF4-FFF2-40B4-BE49-F238E27FC236}">
                      <a16:creationId xmlns:a16="http://schemas.microsoft.com/office/drawing/2014/main" id="{1BE07688-E69A-4725-85EF-67DC7BEB5400}"/>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12" name="正方形/長方形 549">
                  <a:extLst>
                    <a:ext uri="{FF2B5EF4-FFF2-40B4-BE49-F238E27FC236}">
                      <a16:creationId xmlns:a16="http://schemas.microsoft.com/office/drawing/2014/main" id="{BE54C18A-E0C5-421F-9A04-F5784977561E}"/>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13" name="楕円 550">
                  <a:extLst>
                    <a:ext uri="{FF2B5EF4-FFF2-40B4-BE49-F238E27FC236}">
                      <a16:creationId xmlns:a16="http://schemas.microsoft.com/office/drawing/2014/main" id="{5B15E7D6-743E-4400-AC2F-EC7DDA1CFED6}"/>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614" name="正方形/長方形 551">
                  <a:extLst>
                    <a:ext uri="{FF2B5EF4-FFF2-40B4-BE49-F238E27FC236}">
                      <a16:creationId xmlns:a16="http://schemas.microsoft.com/office/drawing/2014/main" id="{C44A5D03-1C2A-4606-AA5C-887A376B0009}"/>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grpSp>
          <p:sp>
            <p:nvSpPr>
              <p:cNvPr id="385" name="円柱 536">
                <a:extLst>
                  <a:ext uri="{FF2B5EF4-FFF2-40B4-BE49-F238E27FC236}">
                    <a16:creationId xmlns:a16="http://schemas.microsoft.com/office/drawing/2014/main" id="{9A3A3EB6-F1CA-4231-B6E1-01B02D0465B5}"/>
                  </a:ext>
                </a:extLst>
              </p:cNvPr>
              <p:cNvSpPr/>
              <p:nvPr/>
            </p:nvSpPr>
            <p:spPr>
              <a:xfrm>
                <a:off x="2505734" y="7355025"/>
                <a:ext cx="128104" cy="159233"/>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387" name="矢印: 右 537">
                <a:extLst>
                  <a:ext uri="{FF2B5EF4-FFF2-40B4-BE49-F238E27FC236}">
                    <a16:creationId xmlns:a16="http://schemas.microsoft.com/office/drawing/2014/main" id="{FA360D42-2491-40B5-951B-C18A9C4576A6}"/>
                  </a:ext>
                </a:extLst>
              </p:cNvPr>
              <p:cNvSpPr/>
              <p:nvPr/>
            </p:nvSpPr>
            <p:spPr>
              <a:xfrm rot="10800000">
                <a:off x="2012547" y="7377926"/>
                <a:ext cx="351387" cy="14736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388" name="フローチャート: 結合子 538">
                <a:extLst>
                  <a:ext uri="{FF2B5EF4-FFF2-40B4-BE49-F238E27FC236}">
                    <a16:creationId xmlns:a16="http://schemas.microsoft.com/office/drawing/2014/main" id="{1072DE72-9592-4A60-A2D1-0B9EA61288B3}"/>
                  </a:ext>
                </a:extLst>
              </p:cNvPr>
              <p:cNvSpPr>
                <a:spLocks/>
              </p:cNvSpPr>
              <p:nvPr/>
            </p:nvSpPr>
            <p:spPr>
              <a:xfrm>
                <a:off x="2407181" y="7411641"/>
                <a:ext cx="83133" cy="74902"/>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grpSp>
        <p:sp>
          <p:nvSpPr>
            <p:cNvPr id="349" name="テキスト ボックス 533">
              <a:extLst>
                <a:ext uri="{FF2B5EF4-FFF2-40B4-BE49-F238E27FC236}">
                  <a16:creationId xmlns:a16="http://schemas.microsoft.com/office/drawing/2014/main" id="{06854C8A-D477-4CB4-BEEB-1B6768F66D5C}"/>
                </a:ext>
              </a:extLst>
            </p:cNvPr>
            <p:cNvSpPr txBox="1"/>
            <p:nvPr/>
          </p:nvSpPr>
          <p:spPr>
            <a:xfrm>
              <a:off x="1479933" y="7533877"/>
              <a:ext cx="1008609" cy="195438"/>
            </a:xfrm>
            <a:prstGeom prst="rect">
              <a:avLst/>
            </a:prstGeom>
            <a:noFill/>
          </p:spPr>
          <p:txBody>
            <a:bodyPr wrap="squar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２　置く動作</a:t>
              </a:r>
              <a:endParaRPr kumimoji="0" lang="en-US" altLang="ja-JP" sz="670" kern="0" dirty="0">
                <a:solidFill>
                  <a:prstClr val="black"/>
                </a:solidFill>
                <a:latin typeface="Calibri" panose="020F0502020204030204"/>
                <a:ea typeface="游ゴシック" panose="020B0400000000000000" pitchFamily="50" charset="-128"/>
              </a:endParaRPr>
            </a:p>
          </p:txBody>
        </p:sp>
      </p:grpSp>
      <p:grpSp>
        <p:nvGrpSpPr>
          <p:cNvPr id="311" name="グループ化 310">
            <a:extLst>
              <a:ext uri="{FF2B5EF4-FFF2-40B4-BE49-F238E27FC236}">
                <a16:creationId xmlns:a16="http://schemas.microsoft.com/office/drawing/2014/main" id="{852A3438-CDB5-4581-BD9D-013A46DF2E88}"/>
              </a:ext>
            </a:extLst>
          </p:cNvPr>
          <p:cNvGrpSpPr/>
          <p:nvPr/>
        </p:nvGrpSpPr>
        <p:grpSpPr>
          <a:xfrm>
            <a:off x="1672" y="-3864"/>
            <a:ext cx="15298326" cy="838199"/>
            <a:chOff x="0" y="0"/>
            <a:chExt cx="13118809" cy="838199"/>
          </a:xfrm>
        </p:grpSpPr>
        <p:sp>
          <p:nvSpPr>
            <p:cNvPr id="312" name="正方形/長方形 311">
              <a:extLst>
                <a:ext uri="{FF2B5EF4-FFF2-40B4-BE49-F238E27FC236}">
                  <a16:creationId xmlns:a16="http://schemas.microsoft.com/office/drawing/2014/main" id="{05E4EA27-902A-4587-BAEE-17DDF73AAA89}"/>
                </a:ext>
              </a:extLst>
            </p:cNvPr>
            <p:cNvSpPr/>
            <p:nvPr/>
          </p:nvSpPr>
          <p:spPr>
            <a:xfrm>
              <a:off x="0" y="0"/>
              <a:ext cx="12810067" cy="83819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3" name="四角形: 対角を切り取る 312">
              <a:extLst>
                <a:ext uri="{FF2B5EF4-FFF2-40B4-BE49-F238E27FC236}">
                  <a16:creationId xmlns:a16="http://schemas.microsoft.com/office/drawing/2014/main" id="{333AFC9F-E119-4131-AEDD-F380E7D63282}"/>
                </a:ext>
              </a:extLst>
            </p:cNvPr>
            <p:cNvSpPr/>
            <p:nvPr/>
          </p:nvSpPr>
          <p:spPr>
            <a:xfrm>
              <a:off x="213064"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rgbClr val="FAC090"/>
                  </a:solidFill>
                </a:rPr>
                <a:t>要求</a:t>
              </a:r>
            </a:p>
          </p:txBody>
        </p:sp>
        <p:sp>
          <p:nvSpPr>
            <p:cNvPr id="314" name="四角形: 対角を切り取る 313">
              <a:extLst>
                <a:ext uri="{FF2B5EF4-FFF2-40B4-BE49-F238E27FC236}">
                  <a16:creationId xmlns:a16="http://schemas.microsoft.com/office/drawing/2014/main" id="{2CCDAD91-8937-4873-BBE1-37005E780FFF}"/>
                </a:ext>
              </a:extLst>
            </p:cNvPr>
            <p:cNvSpPr/>
            <p:nvPr/>
          </p:nvSpPr>
          <p:spPr>
            <a:xfrm>
              <a:off x="1922016"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bg1"/>
                  </a:solidFill>
                </a:rPr>
                <a:t>分析</a:t>
              </a:r>
              <a:endParaRPr lang="en-US" altLang="ja-JP" sz="3000" b="1">
                <a:solidFill>
                  <a:schemeClr val="bg1"/>
                </a:solidFill>
              </a:endParaRPr>
            </a:p>
          </p:txBody>
        </p:sp>
        <p:sp>
          <p:nvSpPr>
            <p:cNvPr id="315" name="四角形: 対角を切り取る 314">
              <a:extLst>
                <a:ext uri="{FF2B5EF4-FFF2-40B4-BE49-F238E27FC236}">
                  <a16:creationId xmlns:a16="http://schemas.microsoft.com/office/drawing/2014/main" id="{C316AF17-4C72-44F7-9F44-EB4E03201D0D}"/>
                </a:ext>
              </a:extLst>
            </p:cNvPr>
            <p:cNvSpPr/>
            <p:nvPr/>
          </p:nvSpPr>
          <p:spPr>
            <a:xfrm>
              <a:off x="3604062"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1</a:t>
              </a:r>
            </a:p>
          </p:txBody>
        </p:sp>
        <p:sp>
          <p:nvSpPr>
            <p:cNvPr id="316" name="四角形: 対角を切り取る 315">
              <a:extLst>
                <a:ext uri="{FF2B5EF4-FFF2-40B4-BE49-F238E27FC236}">
                  <a16:creationId xmlns:a16="http://schemas.microsoft.com/office/drawing/2014/main" id="{57DFD134-2065-4A1B-B956-A1DED5522A35}"/>
                </a:ext>
              </a:extLst>
            </p:cNvPr>
            <p:cNvSpPr/>
            <p:nvPr/>
          </p:nvSpPr>
          <p:spPr>
            <a:xfrm>
              <a:off x="7035518" y="173829"/>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制御</a:t>
              </a:r>
              <a:endParaRPr lang="en-US" altLang="ja-JP" sz="3000" b="1">
                <a:solidFill>
                  <a:schemeClr val="accent6">
                    <a:lumMod val="60000"/>
                    <a:lumOff val="40000"/>
                  </a:schemeClr>
                </a:solidFill>
              </a:endParaRPr>
            </a:p>
          </p:txBody>
        </p:sp>
        <p:sp>
          <p:nvSpPr>
            <p:cNvPr id="317" name="テキスト ボックス 316">
              <a:extLst>
                <a:ext uri="{FF2B5EF4-FFF2-40B4-BE49-F238E27FC236}">
                  <a16:creationId xmlns:a16="http://schemas.microsoft.com/office/drawing/2014/main" id="{A79808F6-E66D-45E5-9FA6-DE7F84030DA2}"/>
                </a:ext>
              </a:extLst>
            </p:cNvPr>
            <p:cNvSpPr txBox="1"/>
            <p:nvPr/>
          </p:nvSpPr>
          <p:spPr>
            <a:xfrm>
              <a:off x="10031693" y="65064"/>
              <a:ext cx="3087116" cy="720000"/>
            </a:xfrm>
            <a:prstGeom prst="rect">
              <a:avLst/>
            </a:prstGeom>
            <a:noFill/>
          </p:spPr>
          <p:txBody>
            <a:bodyPr wrap="square" rtlCol="0">
              <a:spAutoFit/>
            </a:bodyPr>
            <a:lstStyle/>
            <a:p>
              <a:r>
                <a:rPr lang="en-US" altLang="ja-JP"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rPr>
                <a:t>SmartBonobo</a:t>
              </a:r>
              <a:endParaRPr lang="ja-JP" altLang="en-US"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endParaRPr>
            </a:p>
          </p:txBody>
        </p:sp>
        <p:sp>
          <p:nvSpPr>
            <p:cNvPr id="318" name="四角形: 対角を切り取る 317">
              <a:extLst>
                <a:ext uri="{FF2B5EF4-FFF2-40B4-BE49-F238E27FC236}">
                  <a16:creationId xmlns:a16="http://schemas.microsoft.com/office/drawing/2014/main" id="{DF71A3CD-D952-4FBD-8480-8AB2769696B4}"/>
                </a:ext>
              </a:extLst>
            </p:cNvPr>
            <p:cNvSpPr/>
            <p:nvPr/>
          </p:nvSpPr>
          <p:spPr>
            <a:xfrm>
              <a:off x="5313014"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2</a:t>
              </a:r>
              <a:endParaRPr lang="ja-JP" altLang="en-US" sz="3000" b="1">
                <a:solidFill>
                  <a:schemeClr val="accent6">
                    <a:lumMod val="60000"/>
                    <a:lumOff val="40000"/>
                  </a:schemeClr>
                </a:solidFill>
              </a:endParaRPr>
            </a:p>
          </p:txBody>
        </p:sp>
      </p:grpSp>
      <p:grpSp>
        <p:nvGrpSpPr>
          <p:cNvPr id="4" name="グループ化 3">
            <a:extLst>
              <a:ext uri="{FF2B5EF4-FFF2-40B4-BE49-F238E27FC236}">
                <a16:creationId xmlns:a16="http://schemas.microsoft.com/office/drawing/2014/main" id="{F9C38926-6836-43AE-A074-DEA4CC0E6F73}"/>
              </a:ext>
            </a:extLst>
          </p:cNvPr>
          <p:cNvGrpSpPr/>
          <p:nvPr/>
        </p:nvGrpSpPr>
        <p:grpSpPr>
          <a:xfrm>
            <a:off x="2548567" y="7890257"/>
            <a:ext cx="2209390" cy="2479840"/>
            <a:chOff x="2716134" y="9272953"/>
            <a:chExt cx="1955203" cy="2189881"/>
          </a:xfrm>
        </p:grpSpPr>
        <p:sp>
          <p:nvSpPr>
            <p:cNvPr id="10" name="テキスト ボックス 9">
              <a:extLst>
                <a:ext uri="{FF2B5EF4-FFF2-40B4-BE49-F238E27FC236}">
                  <a16:creationId xmlns:a16="http://schemas.microsoft.com/office/drawing/2014/main" id="{347FC312-0866-4679-BEB0-ACD3244582BF}"/>
                </a:ext>
              </a:extLst>
            </p:cNvPr>
            <p:cNvSpPr txBox="1"/>
            <p:nvPr/>
          </p:nvSpPr>
          <p:spPr>
            <a:xfrm>
              <a:off x="2716134" y="9272953"/>
              <a:ext cx="1834326" cy="298969"/>
            </a:xfrm>
            <a:prstGeom prst="rect">
              <a:avLst/>
            </a:prstGeom>
            <a:noFill/>
          </p:spPr>
          <p:txBody>
            <a:bodyPr wrap="square" rtlCol="0">
              <a:spAutoFit/>
            </a:bodyPr>
            <a:lstStyle/>
            <a:p>
              <a:r>
                <a:rPr lang="ja-JP" altLang="en-US" sz="800" dirty="0">
                  <a:latin typeface="+mn-ea"/>
                  <a:ea typeface="+mn-ea"/>
                </a:rPr>
                <a:t>表</a:t>
              </a:r>
              <a:r>
                <a:rPr kumimoji="0" lang="en-US" altLang="ja-JP" sz="800" kern="0" dirty="0">
                  <a:solidFill>
                    <a:prstClr val="black"/>
                  </a:solidFill>
                  <a:latin typeface="+mn-ea"/>
                </a:rPr>
                <a:t>3-</a:t>
              </a:r>
              <a:r>
                <a:rPr lang="ja-JP" altLang="en-US" sz="800" dirty="0">
                  <a:latin typeface="+mn-ea"/>
                  <a:ea typeface="+mn-ea"/>
                </a:rPr>
                <a:t>③</a:t>
              </a:r>
              <a:r>
                <a:rPr lang="en-US" altLang="ja-JP" sz="800" dirty="0">
                  <a:latin typeface="+mn-ea"/>
                  <a:ea typeface="+mn-ea"/>
                </a:rPr>
                <a:t>.1</a:t>
              </a:r>
              <a:r>
                <a:rPr lang="ja-JP" altLang="en-US" sz="800" dirty="0">
                  <a:latin typeface="+mn-ea"/>
                  <a:ea typeface="+mn-ea"/>
                </a:rPr>
                <a:t> ブロック並べ攻略における</a:t>
              </a:r>
              <a:endParaRPr lang="en-US" altLang="ja-JP" sz="800" dirty="0">
                <a:latin typeface="+mn-ea"/>
                <a:ea typeface="+mn-ea"/>
              </a:endParaRPr>
            </a:p>
            <a:p>
              <a:r>
                <a:rPr lang="ja-JP" altLang="en-US" sz="800" dirty="0">
                  <a:latin typeface="+mn-ea"/>
                  <a:ea typeface="+mn-ea"/>
                </a:rPr>
                <a:t>ボーナスタイムの獲得例</a:t>
              </a:r>
            </a:p>
          </p:txBody>
        </p:sp>
        <p:pic>
          <p:nvPicPr>
            <p:cNvPr id="2" name="図 1">
              <a:extLst>
                <a:ext uri="{FF2B5EF4-FFF2-40B4-BE49-F238E27FC236}">
                  <a16:creationId xmlns:a16="http://schemas.microsoft.com/office/drawing/2014/main" id="{A53438E8-3E94-4E7F-BB20-787E7503EBF9}"/>
                </a:ext>
              </a:extLst>
            </p:cNvPr>
            <p:cNvPicPr>
              <a:picLocks noChangeAspect="1"/>
            </p:cNvPicPr>
            <p:nvPr/>
          </p:nvPicPr>
          <p:blipFill>
            <a:blip r:embed="rId6"/>
            <a:stretch>
              <a:fillRect/>
            </a:stretch>
          </p:blipFill>
          <p:spPr>
            <a:xfrm>
              <a:off x="2793142" y="9529466"/>
              <a:ext cx="1878195" cy="1933368"/>
            </a:xfrm>
            <a:prstGeom prst="rect">
              <a:avLst/>
            </a:prstGeom>
          </p:spPr>
        </p:pic>
      </p:grpSp>
      <p:grpSp>
        <p:nvGrpSpPr>
          <p:cNvPr id="409" name="グループ化 408">
            <a:extLst>
              <a:ext uri="{FF2B5EF4-FFF2-40B4-BE49-F238E27FC236}">
                <a16:creationId xmlns:a16="http://schemas.microsoft.com/office/drawing/2014/main" id="{5155FD7B-B408-449D-B207-B816C207CC99}"/>
              </a:ext>
            </a:extLst>
          </p:cNvPr>
          <p:cNvGrpSpPr/>
          <p:nvPr/>
        </p:nvGrpSpPr>
        <p:grpSpPr>
          <a:xfrm>
            <a:off x="5517437" y="4846505"/>
            <a:ext cx="2326906" cy="200055"/>
            <a:chOff x="2714135" y="7647723"/>
            <a:chExt cx="2616670" cy="191884"/>
          </a:xfrm>
        </p:grpSpPr>
        <p:sp>
          <p:nvSpPr>
            <p:cNvPr id="410" name="矢印: 上向き折線 409">
              <a:extLst>
                <a:ext uri="{FF2B5EF4-FFF2-40B4-BE49-F238E27FC236}">
                  <a16:creationId xmlns:a16="http://schemas.microsoft.com/office/drawing/2014/main" id="{3670F9E7-987D-46F6-9035-8BC252B7AAE7}"/>
                </a:ext>
              </a:extLst>
            </p:cNvPr>
            <p:cNvSpPr/>
            <p:nvPr/>
          </p:nvSpPr>
          <p:spPr>
            <a:xfrm rot="5400000">
              <a:off x="2787064" y="7587206"/>
              <a:ext cx="118104" cy="263962"/>
            </a:xfrm>
            <a:prstGeom prst="bentUpArrow">
              <a:avLst/>
            </a:prstGeom>
            <a:solidFill>
              <a:srgbClr val="FFC000"/>
            </a:solidFill>
            <a:ln w="12700" cap="flat" cmpd="sng" algn="ctr">
              <a:solidFill>
                <a:srgbClr val="FFC00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11" name="テキスト ボックス 410">
              <a:extLst>
                <a:ext uri="{FF2B5EF4-FFF2-40B4-BE49-F238E27FC236}">
                  <a16:creationId xmlns:a16="http://schemas.microsoft.com/office/drawing/2014/main" id="{EBBB8508-195B-4507-ACF9-3FDF45760982}"/>
                </a:ext>
              </a:extLst>
            </p:cNvPr>
            <p:cNvSpPr txBox="1"/>
            <p:nvPr/>
          </p:nvSpPr>
          <p:spPr>
            <a:xfrm>
              <a:off x="2992889" y="7647723"/>
              <a:ext cx="2337916" cy="191884"/>
            </a:xfrm>
            <a:prstGeom prst="rect">
              <a:avLst/>
            </a:prstGeom>
            <a:noFill/>
          </p:spPr>
          <p:txBody>
            <a:bodyPr wrap="square" rtlCol="0">
              <a:spAutoFit/>
            </a:bodyPr>
            <a:lstStyle/>
            <a:p>
              <a:pPr defTabSz="457200" fontAlgn="auto">
                <a:spcBef>
                  <a:spcPts val="0"/>
                </a:spcBef>
                <a:spcAft>
                  <a:spcPts val="0"/>
                </a:spcAft>
              </a:pPr>
              <a:r>
                <a:rPr kumimoji="0" lang="ja-JP" altLang="en-US" sz="700" kern="0" dirty="0">
                  <a:solidFill>
                    <a:srgbClr val="FF0000"/>
                  </a:solidFill>
                  <a:latin typeface="Calibri" panose="020F0502020204030204"/>
                  <a:ea typeface="游ゴシック" panose="020B0400000000000000" pitchFamily="50" charset="-128"/>
                </a:rPr>
                <a:t>走行体は以上１～７の動作を出来るものとする</a:t>
              </a:r>
              <a:endParaRPr kumimoji="0" lang="en-US" altLang="ja-JP" sz="700" kern="0" dirty="0">
                <a:solidFill>
                  <a:srgbClr val="FF0000"/>
                </a:solidFill>
                <a:latin typeface="Calibri" panose="020F0502020204030204"/>
                <a:ea typeface="游ゴシック" panose="020B0400000000000000" pitchFamily="50" charset="-128"/>
              </a:endParaRPr>
            </a:p>
          </p:txBody>
        </p:sp>
      </p:grpSp>
      <p:grpSp>
        <p:nvGrpSpPr>
          <p:cNvPr id="299" name="グループ化 298">
            <a:extLst>
              <a:ext uri="{FF2B5EF4-FFF2-40B4-BE49-F238E27FC236}">
                <a16:creationId xmlns:a16="http://schemas.microsoft.com/office/drawing/2014/main" id="{BF4DEF10-FC47-4660-BCE1-E5BC0FF3028E}"/>
              </a:ext>
            </a:extLst>
          </p:cNvPr>
          <p:cNvGrpSpPr/>
          <p:nvPr/>
        </p:nvGrpSpPr>
        <p:grpSpPr>
          <a:xfrm>
            <a:off x="2423800" y="4445088"/>
            <a:ext cx="2903719" cy="3373984"/>
            <a:chOff x="2437913" y="4502157"/>
            <a:chExt cx="2903719" cy="3373984"/>
          </a:xfrm>
        </p:grpSpPr>
        <p:grpSp>
          <p:nvGrpSpPr>
            <p:cNvPr id="236" name="グループ化 235">
              <a:extLst>
                <a:ext uri="{FF2B5EF4-FFF2-40B4-BE49-F238E27FC236}">
                  <a16:creationId xmlns:a16="http://schemas.microsoft.com/office/drawing/2014/main" id="{4E638357-F83E-4DEA-BDAF-CED5E100C40C}"/>
                </a:ext>
              </a:extLst>
            </p:cNvPr>
            <p:cNvGrpSpPr/>
            <p:nvPr/>
          </p:nvGrpSpPr>
          <p:grpSpPr>
            <a:xfrm>
              <a:off x="2437913" y="4502157"/>
              <a:ext cx="2819927" cy="1575492"/>
              <a:chOff x="2505055" y="6283838"/>
              <a:chExt cx="2819927" cy="1575492"/>
            </a:xfrm>
          </p:grpSpPr>
          <p:sp>
            <p:nvSpPr>
              <p:cNvPr id="399" name="テキスト ボックス 398">
                <a:extLst>
                  <a:ext uri="{FF2B5EF4-FFF2-40B4-BE49-F238E27FC236}">
                    <a16:creationId xmlns:a16="http://schemas.microsoft.com/office/drawing/2014/main" id="{58A650FE-5F45-42B2-A55C-0292FD7E7A3B}"/>
                  </a:ext>
                </a:extLst>
              </p:cNvPr>
              <p:cNvSpPr txBox="1"/>
              <p:nvPr/>
            </p:nvSpPr>
            <p:spPr>
              <a:xfrm>
                <a:off x="2505055" y="6283838"/>
                <a:ext cx="2151551" cy="415498"/>
              </a:xfrm>
              <a:prstGeom prst="rect">
                <a:avLst/>
              </a:prstGeom>
              <a:noFill/>
            </p:spPr>
            <p:txBody>
              <a:bodyPr wrap="none" rtlCol="0">
                <a:spAutoFit/>
              </a:bodyPr>
              <a:lstStyle/>
              <a:p>
                <a:pPr defTabSz="457200" fontAlgn="auto">
                  <a:spcBef>
                    <a:spcPts val="0"/>
                  </a:spcBef>
                  <a:spcAft>
                    <a:spcPts val="0"/>
                  </a:spcAft>
                </a:pPr>
                <a:r>
                  <a:rPr kumimoji="0" lang="ja-JP" altLang="en-US" sz="700" b="1" kern="0" dirty="0">
                    <a:solidFill>
                      <a:prstClr val="black"/>
                    </a:solidFill>
                    <a:latin typeface="+mn-ea"/>
                    <a:ea typeface="+mn-ea"/>
                  </a:rPr>
                  <a:t>３．カラーブロック置き場を直進し、通過する</a:t>
                </a:r>
                <a:endParaRPr kumimoji="0" lang="en-US" altLang="ja-JP" sz="700" b="1" kern="0" dirty="0">
                  <a:solidFill>
                    <a:prstClr val="black"/>
                  </a:solidFill>
                  <a:latin typeface="+mn-ea"/>
                  <a:ea typeface="+mn-ea"/>
                </a:endParaRPr>
              </a:p>
              <a:p>
                <a:pPr defTabSz="457200" fontAlgn="auto">
                  <a:spcBef>
                    <a:spcPts val="0"/>
                  </a:spcBef>
                  <a:spcAft>
                    <a:spcPts val="0"/>
                  </a:spcAft>
                </a:pPr>
                <a:r>
                  <a:rPr kumimoji="0" lang="ja-JP" altLang="en-US" sz="700" b="1" kern="0" dirty="0">
                    <a:solidFill>
                      <a:prstClr val="black"/>
                    </a:solidFill>
                    <a:latin typeface="+mn-ea"/>
                    <a:ea typeface="+mn-ea"/>
                  </a:rPr>
                  <a:t>　</a:t>
                </a:r>
                <a:r>
                  <a:rPr kumimoji="0" lang="en-US" altLang="ja-JP" sz="700" kern="0" dirty="0">
                    <a:solidFill>
                      <a:prstClr val="black"/>
                    </a:solidFill>
                    <a:latin typeface="+mn-ea"/>
                    <a:ea typeface="+mn-ea"/>
                  </a:rPr>
                  <a:t>A</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E</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B</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C</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A </a:t>
                </a:r>
                <a:r>
                  <a:rPr kumimoji="0" lang="ja-JP" altLang="en-US" sz="700" kern="0" dirty="0">
                    <a:solidFill>
                      <a:prstClr val="black"/>
                    </a:solidFill>
                    <a:latin typeface="+mn-ea"/>
                    <a:ea typeface="+mn-ea"/>
                  </a:rPr>
                  <a:t>の順に動作を行うことで</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カラーブロック置き場を直進通過する。</a:t>
                </a:r>
                <a:endParaRPr kumimoji="0" lang="en-US" altLang="ja-JP" sz="700" kern="0" dirty="0">
                  <a:solidFill>
                    <a:prstClr val="black"/>
                  </a:solidFill>
                  <a:latin typeface="+mn-ea"/>
                  <a:ea typeface="+mn-ea"/>
                </a:endParaRPr>
              </a:p>
            </p:txBody>
          </p:sp>
          <p:sp>
            <p:nvSpPr>
              <p:cNvPr id="400" name="テキスト ボックス 399">
                <a:extLst>
                  <a:ext uri="{FF2B5EF4-FFF2-40B4-BE49-F238E27FC236}">
                    <a16:creationId xmlns:a16="http://schemas.microsoft.com/office/drawing/2014/main" id="{0A1A377B-0C45-499A-A355-FCCE013AB271}"/>
                  </a:ext>
                </a:extLst>
              </p:cNvPr>
              <p:cNvSpPr txBox="1"/>
              <p:nvPr/>
            </p:nvSpPr>
            <p:spPr>
              <a:xfrm>
                <a:off x="2515544" y="7106850"/>
                <a:ext cx="1980029" cy="630942"/>
              </a:xfrm>
              <a:prstGeom prst="rect">
                <a:avLst/>
              </a:prstGeom>
              <a:noFill/>
            </p:spPr>
            <p:txBody>
              <a:bodyPr wrap="none" rtlCol="0">
                <a:spAutoFit/>
              </a:bodyPr>
              <a:lstStyle/>
              <a:p>
                <a:pPr defTabSz="457200" fontAlgn="auto">
                  <a:spcBef>
                    <a:spcPts val="0"/>
                  </a:spcBef>
                  <a:spcAft>
                    <a:spcPts val="0"/>
                  </a:spcAft>
                </a:pPr>
                <a:r>
                  <a:rPr lang="ja-JP" altLang="en-US" sz="700" b="1" dirty="0">
                    <a:latin typeface="+mn-ea"/>
                    <a:ea typeface="+mn-ea"/>
                  </a:rPr>
                  <a:t>４．カラーブロック置き場をカーブ通過する</a:t>
                </a:r>
                <a:endParaRPr lang="en-US" altLang="ja-JP" sz="700" b="1" dirty="0">
                  <a:latin typeface="+mn-ea"/>
                  <a:ea typeface="+mn-ea"/>
                </a:endParaRPr>
              </a:p>
              <a:p>
                <a:pPr defTabSz="457200" fontAlgn="auto">
                  <a:spcBef>
                    <a:spcPts val="0"/>
                  </a:spcBef>
                  <a:spcAft>
                    <a:spcPts val="0"/>
                  </a:spcAft>
                </a:pPr>
                <a:r>
                  <a:rPr lang="ja-JP" altLang="en-US" sz="700" dirty="0">
                    <a:latin typeface="+mn-ea"/>
                    <a:ea typeface="+mn-ea"/>
                  </a:rPr>
                  <a:t>　図</a:t>
                </a:r>
                <a:r>
                  <a:rPr lang="en-US" altLang="ja-JP" sz="700" dirty="0">
                    <a:latin typeface="+mn-ea"/>
                    <a:ea typeface="+mn-ea"/>
                  </a:rPr>
                  <a:t>3-</a:t>
                </a:r>
                <a:r>
                  <a:rPr lang="ja-JP" altLang="en-US" sz="700" dirty="0">
                    <a:latin typeface="+mn-ea"/>
                    <a:ea typeface="+mn-ea"/>
                  </a:rPr>
                  <a:t>②</a:t>
                </a:r>
                <a:r>
                  <a:rPr lang="en-US" altLang="ja-JP" sz="700" dirty="0">
                    <a:latin typeface="+mn-ea"/>
                    <a:ea typeface="+mn-ea"/>
                  </a:rPr>
                  <a:t>.</a:t>
                </a:r>
                <a:r>
                  <a:rPr lang="ja-JP" altLang="en-US" sz="700" dirty="0">
                    <a:latin typeface="+mn-ea"/>
                    <a:ea typeface="+mn-ea"/>
                  </a:rPr>
                  <a:t>４に走行方法を示す。</a:t>
                </a:r>
                <a:endParaRPr lang="en-US" altLang="ja-JP" sz="700" dirty="0">
                  <a:latin typeface="+mn-ea"/>
                  <a:ea typeface="+mn-ea"/>
                </a:endParaRPr>
              </a:p>
              <a:p>
                <a:pPr defTabSz="457200" fontAlgn="auto">
                  <a:spcBef>
                    <a:spcPts val="0"/>
                  </a:spcBef>
                  <a:spcAft>
                    <a:spcPts val="0"/>
                  </a:spcAft>
                </a:pPr>
                <a:r>
                  <a:rPr lang="ja-JP" altLang="en-US" sz="700" dirty="0">
                    <a:latin typeface="+mn-ea"/>
                    <a:ea typeface="+mn-ea"/>
                  </a:rPr>
                  <a:t>　</a:t>
                </a:r>
                <a:r>
                  <a:rPr lang="en-US" altLang="ja-JP" sz="700" dirty="0">
                    <a:latin typeface="+mn-ea"/>
                    <a:ea typeface="+mn-ea"/>
                  </a:rPr>
                  <a:t>A</a:t>
                </a:r>
                <a:r>
                  <a:rPr lang="ja-JP" altLang="en-US" sz="700" dirty="0">
                    <a:latin typeface="+mn-ea"/>
                    <a:ea typeface="+mn-ea"/>
                  </a:rPr>
                  <a:t>→</a:t>
                </a:r>
                <a:r>
                  <a:rPr lang="en-US" altLang="ja-JP" sz="700" dirty="0">
                    <a:latin typeface="+mn-ea"/>
                    <a:ea typeface="+mn-ea"/>
                  </a:rPr>
                  <a:t>E</a:t>
                </a:r>
                <a:r>
                  <a:rPr lang="ja-JP" altLang="en-US" sz="700" dirty="0">
                    <a:latin typeface="+mn-ea"/>
                  </a:rPr>
                  <a:t>→</a:t>
                </a:r>
                <a:r>
                  <a:rPr lang="en-US" altLang="ja-JP" sz="700" dirty="0">
                    <a:latin typeface="+mn-ea"/>
                  </a:rPr>
                  <a:t>D</a:t>
                </a:r>
                <a:r>
                  <a:rPr lang="ja-JP" altLang="en-US" sz="700" dirty="0">
                    <a:latin typeface="+mn-ea"/>
                    <a:ea typeface="+mn-ea"/>
                  </a:rPr>
                  <a:t>→</a:t>
                </a:r>
                <a:r>
                  <a:rPr lang="en-US" altLang="ja-JP" sz="700" dirty="0">
                    <a:latin typeface="+mn-ea"/>
                    <a:ea typeface="+mn-ea"/>
                  </a:rPr>
                  <a:t>C</a:t>
                </a:r>
                <a:r>
                  <a:rPr lang="ja-JP" altLang="en-US" sz="700" dirty="0">
                    <a:latin typeface="+mn-ea"/>
                  </a:rPr>
                  <a:t>→</a:t>
                </a:r>
                <a:r>
                  <a:rPr lang="en-US" altLang="ja-JP" sz="700" dirty="0">
                    <a:latin typeface="+mn-ea"/>
                  </a:rPr>
                  <a:t>A</a:t>
                </a:r>
                <a:r>
                  <a:rPr lang="ja-JP" altLang="en-US" sz="700" dirty="0">
                    <a:latin typeface="+mn-ea"/>
                    <a:ea typeface="+mn-ea"/>
                  </a:rPr>
                  <a:t>の順に動作を</a:t>
                </a:r>
                <a:endParaRPr lang="en-US" altLang="ja-JP" sz="700" dirty="0">
                  <a:latin typeface="+mn-ea"/>
                  <a:ea typeface="+mn-ea"/>
                </a:endParaRPr>
              </a:p>
              <a:p>
                <a:pPr defTabSz="457200" fontAlgn="auto">
                  <a:spcBef>
                    <a:spcPts val="0"/>
                  </a:spcBef>
                  <a:spcAft>
                    <a:spcPts val="0"/>
                  </a:spcAft>
                </a:pPr>
                <a:r>
                  <a:rPr lang="ja-JP" altLang="en-US" sz="700" dirty="0">
                    <a:latin typeface="+mn-ea"/>
                    <a:ea typeface="+mn-ea"/>
                  </a:rPr>
                  <a:t>　行うことでカラーブロック</a:t>
                </a:r>
                <a:endParaRPr lang="en-US" altLang="ja-JP" sz="700" dirty="0">
                  <a:latin typeface="+mn-ea"/>
                  <a:ea typeface="+mn-ea"/>
                </a:endParaRPr>
              </a:p>
              <a:p>
                <a:pPr defTabSz="457200" fontAlgn="auto">
                  <a:spcBef>
                    <a:spcPts val="0"/>
                  </a:spcBef>
                  <a:spcAft>
                    <a:spcPts val="0"/>
                  </a:spcAft>
                </a:pPr>
                <a:r>
                  <a:rPr lang="ja-JP" altLang="en-US" sz="700" dirty="0">
                    <a:latin typeface="+mn-ea"/>
                    <a:ea typeface="+mn-ea"/>
                  </a:rPr>
                  <a:t>　置き場をカーブ通過する。</a:t>
                </a:r>
                <a:endParaRPr lang="en-US" altLang="ja-JP" sz="700" dirty="0">
                  <a:latin typeface="+mn-ea"/>
                  <a:ea typeface="+mn-ea"/>
                </a:endParaRPr>
              </a:p>
            </p:txBody>
          </p:sp>
          <p:grpSp>
            <p:nvGrpSpPr>
              <p:cNvPr id="404" name="グループ化 403">
                <a:extLst>
                  <a:ext uri="{FF2B5EF4-FFF2-40B4-BE49-F238E27FC236}">
                    <a16:creationId xmlns:a16="http://schemas.microsoft.com/office/drawing/2014/main" id="{0D921DE0-0876-42CD-B21C-6339C80186A0}"/>
                  </a:ext>
                </a:extLst>
              </p:cNvPr>
              <p:cNvGrpSpPr/>
              <p:nvPr/>
            </p:nvGrpSpPr>
            <p:grpSpPr>
              <a:xfrm>
                <a:off x="2774589" y="6603948"/>
                <a:ext cx="2102209" cy="582947"/>
                <a:chOff x="3394733" y="4429632"/>
                <a:chExt cx="1820674" cy="560360"/>
              </a:xfrm>
            </p:grpSpPr>
            <p:grpSp>
              <p:nvGrpSpPr>
                <p:cNvPr id="497" name="グループ化 496">
                  <a:extLst>
                    <a:ext uri="{FF2B5EF4-FFF2-40B4-BE49-F238E27FC236}">
                      <a16:creationId xmlns:a16="http://schemas.microsoft.com/office/drawing/2014/main" id="{2C957074-8E0D-40E1-B093-DA0091984FE8}"/>
                    </a:ext>
                  </a:extLst>
                </p:cNvPr>
                <p:cNvGrpSpPr/>
                <p:nvPr/>
              </p:nvGrpSpPr>
              <p:grpSpPr>
                <a:xfrm>
                  <a:off x="3394733" y="4429632"/>
                  <a:ext cx="1820674" cy="412926"/>
                  <a:chOff x="3411392" y="4421876"/>
                  <a:chExt cx="1820674" cy="412926"/>
                </a:xfrm>
              </p:grpSpPr>
              <p:grpSp>
                <p:nvGrpSpPr>
                  <p:cNvPr id="499" name="グループ化 498">
                    <a:extLst>
                      <a:ext uri="{FF2B5EF4-FFF2-40B4-BE49-F238E27FC236}">
                        <a16:creationId xmlns:a16="http://schemas.microsoft.com/office/drawing/2014/main" id="{91BFA85F-2199-4A44-95F5-E80969F6B83D}"/>
                      </a:ext>
                    </a:extLst>
                  </p:cNvPr>
                  <p:cNvGrpSpPr/>
                  <p:nvPr/>
                </p:nvGrpSpPr>
                <p:grpSpPr>
                  <a:xfrm>
                    <a:off x="3921877" y="4421876"/>
                    <a:ext cx="994395" cy="279344"/>
                    <a:chOff x="3442480" y="4789224"/>
                    <a:chExt cx="994395" cy="279344"/>
                  </a:xfrm>
                </p:grpSpPr>
                <p:cxnSp>
                  <p:nvCxnSpPr>
                    <p:cNvPr id="525" name="直線コネクタ 524">
                      <a:extLst>
                        <a:ext uri="{FF2B5EF4-FFF2-40B4-BE49-F238E27FC236}">
                          <a16:creationId xmlns:a16="http://schemas.microsoft.com/office/drawing/2014/main" id="{7BCB0320-F5A0-409B-B5A6-E43D987A30D4}"/>
                        </a:ext>
                      </a:extLst>
                    </p:cNvPr>
                    <p:cNvCxnSpPr>
                      <a:cxnSpLocks/>
                    </p:cNvCxnSpPr>
                    <p:nvPr/>
                  </p:nvCxnSpPr>
                  <p:spPr>
                    <a:xfrm>
                      <a:off x="3961895" y="5068568"/>
                      <a:ext cx="474980" cy="0"/>
                    </a:xfrm>
                    <a:prstGeom prst="line">
                      <a:avLst/>
                    </a:prstGeom>
                    <a:noFill/>
                    <a:ln w="19050" cap="flat" cmpd="sng" algn="ctr">
                      <a:solidFill>
                        <a:sysClr val="windowText" lastClr="000000"/>
                      </a:solidFill>
                      <a:prstDash val="solid"/>
                      <a:miter lim="800000"/>
                    </a:ln>
                    <a:effectLst/>
                  </p:spPr>
                </p:cxnSp>
                <p:sp>
                  <p:nvSpPr>
                    <p:cNvPr id="526" name="テキスト ボックス 525">
                      <a:extLst>
                        <a:ext uri="{FF2B5EF4-FFF2-40B4-BE49-F238E27FC236}">
                          <a16:creationId xmlns:a16="http://schemas.microsoft.com/office/drawing/2014/main" id="{9E6FB450-10F3-4C1A-B7A4-5729DD8161A3}"/>
                        </a:ext>
                      </a:extLst>
                    </p:cNvPr>
                    <p:cNvSpPr txBox="1"/>
                    <p:nvPr/>
                  </p:nvSpPr>
                  <p:spPr>
                    <a:xfrm>
                      <a:off x="3658023" y="4793102"/>
                      <a:ext cx="254981"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E</a:t>
                      </a:r>
                      <a:endParaRPr kumimoji="0" lang="ja-JP" altLang="en-US" sz="957" kern="0">
                        <a:solidFill>
                          <a:prstClr val="black"/>
                        </a:solidFill>
                        <a:latin typeface="Calibri" panose="020F0502020204030204"/>
                        <a:ea typeface="游ゴシック" panose="020B0400000000000000" pitchFamily="50" charset="-128"/>
                      </a:endParaRPr>
                    </a:p>
                  </p:txBody>
                </p:sp>
                <p:sp>
                  <p:nvSpPr>
                    <p:cNvPr id="527" name="テキスト ボックス 526">
                      <a:extLst>
                        <a:ext uri="{FF2B5EF4-FFF2-40B4-BE49-F238E27FC236}">
                          <a16:creationId xmlns:a16="http://schemas.microsoft.com/office/drawing/2014/main" id="{F7780011-0B85-485B-A345-CAF520BCD8A5}"/>
                        </a:ext>
                      </a:extLst>
                    </p:cNvPr>
                    <p:cNvSpPr txBox="1"/>
                    <p:nvPr/>
                  </p:nvSpPr>
                  <p:spPr>
                    <a:xfrm>
                      <a:off x="3442480" y="4798674"/>
                      <a:ext cx="266707"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A</a:t>
                      </a:r>
                      <a:endParaRPr kumimoji="0" lang="ja-JP" altLang="en-US" sz="957" kern="0">
                        <a:solidFill>
                          <a:prstClr val="black"/>
                        </a:solidFill>
                        <a:latin typeface="Calibri" panose="020F0502020204030204"/>
                        <a:ea typeface="游ゴシック" panose="020B0400000000000000" pitchFamily="50" charset="-128"/>
                      </a:endParaRPr>
                    </a:p>
                  </p:txBody>
                </p:sp>
                <p:sp>
                  <p:nvSpPr>
                    <p:cNvPr id="528" name="テキスト ボックス 527">
                      <a:extLst>
                        <a:ext uri="{FF2B5EF4-FFF2-40B4-BE49-F238E27FC236}">
                          <a16:creationId xmlns:a16="http://schemas.microsoft.com/office/drawing/2014/main" id="{C9664D3E-A870-4899-8476-85D6632EA58C}"/>
                        </a:ext>
                      </a:extLst>
                    </p:cNvPr>
                    <p:cNvSpPr txBox="1"/>
                    <p:nvPr/>
                  </p:nvSpPr>
                  <p:spPr>
                    <a:xfrm>
                      <a:off x="3931965" y="4793101"/>
                      <a:ext cx="216857" cy="230333"/>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C</a:t>
                      </a:r>
                      <a:endParaRPr kumimoji="0" lang="ja-JP" altLang="en-US" sz="957" kern="0" dirty="0">
                        <a:solidFill>
                          <a:prstClr val="black"/>
                        </a:solidFill>
                        <a:latin typeface="Calibri" panose="020F0502020204030204"/>
                        <a:ea typeface="游ゴシック" panose="020B0400000000000000" pitchFamily="50" charset="-128"/>
                      </a:endParaRPr>
                    </a:p>
                  </p:txBody>
                </p:sp>
                <p:sp>
                  <p:nvSpPr>
                    <p:cNvPr id="529" name="テキスト ボックス 528">
                      <a:extLst>
                        <a:ext uri="{FF2B5EF4-FFF2-40B4-BE49-F238E27FC236}">
                          <a16:creationId xmlns:a16="http://schemas.microsoft.com/office/drawing/2014/main" id="{60AC855A-4E9F-4113-8FDD-568DCD1F1682}"/>
                        </a:ext>
                      </a:extLst>
                    </p:cNvPr>
                    <p:cNvSpPr txBox="1"/>
                    <p:nvPr/>
                  </p:nvSpPr>
                  <p:spPr>
                    <a:xfrm>
                      <a:off x="4127955" y="4789224"/>
                      <a:ext cx="266707"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A</a:t>
                      </a:r>
                      <a:endParaRPr kumimoji="0" lang="ja-JP" altLang="en-US" sz="957" kern="0">
                        <a:solidFill>
                          <a:prstClr val="black"/>
                        </a:solidFill>
                        <a:latin typeface="Calibri" panose="020F0502020204030204"/>
                        <a:ea typeface="游ゴシック" panose="020B0400000000000000" pitchFamily="50" charset="-128"/>
                      </a:endParaRPr>
                    </a:p>
                  </p:txBody>
                </p:sp>
                <p:sp>
                  <p:nvSpPr>
                    <p:cNvPr id="530" name="テキスト ボックス 529">
                      <a:extLst>
                        <a:ext uri="{FF2B5EF4-FFF2-40B4-BE49-F238E27FC236}">
                          <a16:creationId xmlns:a16="http://schemas.microsoft.com/office/drawing/2014/main" id="{E82F5593-03B6-465E-87DE-EB2F105DD818}"/>
                        </a:ext>
                      </a:extLst>
                    </p:cNvPr>
                    <p:cNvSpPr txBox="1"/>
                    <p:nvPr/>
                  </p:nvSpPr>
                  <p:spPr>
                    <a:xfrm>
                      <a:off x="3796285" y="4793101"/>
                      <a:ext cx="263357"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B</a:t>
                      </a:r>
                      <a:endParaRPr kumimoji="0" lang="ja-JP" altLang="en-US" sz="957" kern="0">
                        <a:solidFill>
                          <a:prstClr val="black"/>
                        </a:solidFill>
                        <a:latin typeface="Calibri" panose="020F0502020204030204"/>
                        <a:ea typeface="游ゴシック" panose="020B0400000000000000" pitchFamily="50" charset="-128"/>
                      </a:endParaRPr>
                    </a:p>
                  </p:txBody>
                </p:sp>
              </p:grpSp>
              <p:grpSp>
                <p:nvGrpSpPr>
                  <p:cNvPr id="500" name="グループ化 499">
                    <a:extLst>
                      <a:ext uri="{FF2B5EF4-FFF2-40B4-BE49-F238E27FC236}">
                        <a16:creationId xmlns:a16="http://schemas.microsoft.com/office/drawing/2014/main" id="{84074A90-7E8C-4784-8904-A6FA4D409048}"/>
                      </a:ext>
                    </a:extLst>
                  </p:cNvPr>
                  <p:cNvGrpSpPr/>
                  <p:nvPr/>
                </p:nvGrpSpPr>
                <p:grpSpPr>
                  <a:xfrm>
                    <a:off x="3411392" y="4549753"/>
                    <a:ext cx="1820674" cy="285049"/>
                    <a:chOff x="2927255" y="4604054"/>
                    <a:chExt cx="1820674" cy="285049"/>
                  </a:xfrm>
                </p:grpSpPr>
                <p:grpSp>
                  <p:nvGrpSpPr>
                    <p:cNvPr id="501" name="グループ化 500">
                      <a:extLst>
                        <a:ext uri="{FF2B5EF4-FFF2-40B4-BE49-F238E27FC236}">
                          <a16:creationId xmlns:a16="http://schemas.microsoft.com/office/drawing/2014/main" id="{DC70511F-523C-47C0-8037-A448377E9A21}"/>
                        </a:ext>
                      </a:extLst>
                    </p:cNvPr>
                    <p:cNvGrpSpPr/>
                    <p:nvPr/>
                  </p:nvGrpSpPr>
                  <p:grpSpPr>
                    <a:xfrm>
                      <a:off x="3163834" y="4681719"/>
                      <a:ext cx="1584095" cy="150075"/>
                      <a:chOff x="1254760" y="4931379"/>
                      <a:chExt cx="1584095" cy="150075"/>
                    </a:xfrm>
                  </p:grpSpPr>
                  <p:sp>
                    <p:nvSpPr>
                      <p:cNvPr id="521" name="フローチャート: 結合子 520">
                        <a:extLst>
                          <a:ext uri="{FF2B5EF4-FFF2-40B4-BE49-F238E27FC236}">
                            <a16:creationId xmlns:a16="http://schemas.microsoft.com/office/drawing/2014/main" id="{939E8693-52CF-497F-AA99-CBF673AB103D}"/>
                          </a:ext>
                        </a:extLst>
                      </p:cNvPr>
                      <p:cNvSpPr>
                        <a:spLocks/>
                      </p:cNvSpPr>
                      <p:nvPr/>
                    </p:nvSpPr>
                    <p:spPr>
                      <a:xfrm>
                        <a:off x="1915336" y="4936047"/>
                        <a:ext cx="144000" cy="145407"/>
                      </a:xfrm>
                      <a:prstGeom prst="flowChartConnector">
                        <a:avLst/>
                      </a:prstGeom>
                      <a:noFill/>
                      <a:ln w="28575"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522" name="直線コネクタ 521">
                        <a:extLst>
                          <a:ext uri="{FF2B5EF4-FFF2-40B4-BE49-F238E27FC236}">
                            <a16:creationId xmlns:a16="http://schemas.microsoft.com/office/drawing/2014/main" id="{8D8C6DA6-FAC7-4969-8061-AA9937E4EAF9}"/>
                          </a:ext>
                        </a:extLst>
                      </p:cNvPr>
                      <p:cNvCxnSpPr>
                        <a:cxnSpLocks/>
                      </p:cNvCxnSpPr>
                      <p:nvPr/>
                    </p:nvCxnSpPr>
                    <p:spPr>
                      <a:xfrm>
                        <a:off x="2523101" y="5005181"/>
                        <a:ext cx="172238" cy="0"/>
                      </a:xfrm>
                      <a:prstGeom prst="line">
                        <a:avLst/>
                      </a:prstGeom>
                      <a:noFill/>
                      <a:ln w="19050" cap="flat" cmpd="sng" algn="ctr">
                        <a:solidFill>
                          <a:sysClr val="windowText" lastClr="000000"/>
                        </a:solidFill>
                        <a:prstDash val="solid"/>
                        <a:miter lim="800000"/>
                      </a:ln>
                      <a:effectLst/>
                    </p:spPr>
                  </p:cxnSp>
                  <p:sp>
                    <p:nvSpPr>
                      <p:cNvPr id="523" name="フローチャート: 結合子 522">
                        <a:extLst>
                          <a:ext uri="{FF2B5EF4-FFF2-40B4-BE49-F238E27FC236}">
                            <a16:creationId xmlns:a16="http://schemas.microsoft.com/office/drawing/2014/main" id="{363A32DA-59A5-442C-B65C-4D18DAE40EC2}"/>
                          </a:ext>
                        </a:extLst>
                      </p:cNvPr>
                      <p:cNvSpPr>
                        <a:spLocks/>
                      </p:cNvSpPr>
                      <p:nvPr/>
                    </p:nvSpPr>
                    <p:spPr>
                      <a:xfrm>
                        <a:off x="2707599" y="4931379"/>
                        <a:ext cx="131256" cy="143964"/>
                      </a:xfrm>
                      <a:prstGeom prst="flowChartConnector">
                        <a:avLst/>
                      </a:prstGeom>
                      <a:noFill/>
                      <a:ln w="28575" cap="flat" cmpd="sng" algn="ctr">
                        <a:solidFill>
                          <a:srgbClr val="FF000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cxnSp>
                    <p:nvCxnSpPr>
                      <p:cNvPr id="524" name="直線コネクタ 523">
                        <a:extLst>
                          <a:ext uri="{FF2B5EF4-FFF2-40B4-BE49-F238E27FC236}">
                            <a16:creationId xmlns:a16="http://schemas.microsoft.com/office/drawing/2014/main" id="{E8B2FCCD-D96D-4E6C-A12D-7F773CF73538}"/>
                          </a:ext>
                        </a:extLst>
                      </p:cNvPr>
                      <p:cNvCxnSpPr>
                        <a:cxnSpLocks/>
                        <a:endCxn id="503" idx="6"/>
                      </p:cNvCxnSpPr>
                      <p:nvPr/>
                    </p:nvCxnSpPr>
                    <p:spPr>
                      <a:xfrm flipV="1">
                        <a:off x="1254760" y="5005964"/>
                        <a:ext cx="659742" cy="1906"/>
                      </a:xfrm>
                      <a:prstGeom prst="line">
                        <a:avLst/>
                      </a:prstGeom>
                      <a:noFill/>
                      <a:ln w="19050" cap="flat" cmpd="sng" algn="ctr">
                        <a:solidFill>
                          <a:sysClr val="windowText" lastClr="000000"/>
                        </a:solidFill>
                        <a:prstDash val="solid"/>
                        <a:miter lim="800000"/>
                      </a:ln>
                      <a:effectLst/>
                    </p:spPr>
                  </p:cxnSp>
                </p:grpSp>
                <p:grpSp>
                  <p:nvGrpSpPr>
                    <p:cNvPr id="502" name="グループ化 501">
                      <a:extLst>
                        <a:ext uri="{FF2B5EF4-FFF2-40B4-BE49-F238E27FC236}">
                          <a16:creationId xmlns:a16="http://schemas.microsoft.com/office/drawing/2014/main" id="{6425F3B0-04F6-4A97-ABB8-7AEDA1D83F11}"/>
                        </a:ext>
                      </a:extLst>
                    </p:cNvPr>
                    <p:cNvGrpSpPr>
                      <a:grpSpLocks noChangeAspect="1"/>
                    </p:cNvGrpSpPr>
                    <p:nvPr/>
                  </p:nvGrpSpPr>
                  <p:grpSpPr>
                    <a:xfrm rot="5400000">
                      <a:off x="3047630" y="4483679"/>
                      <a:ext cx="285049" cy="525799"/>
                      <a:chOff x="5901931" y="1432695"/>
                      <a:chExt cx="504323" cy="892048"/>
                    </a:xfrm>
                  </p:grpSpPr>
                  <p:sp>
                    <p:nvSpPr>
                      <p:cNvPr id="508" name="正方形/長方形 507">
                        <a:extLst>
                          <a:ext uri="{FF2B5EF4-FFF2-40B4-BE49-F238E27FC236}">
                            <a16:creationId xmlns:a16="http://schemas.microsoft.com/office/drawing/2014/main" id="{AC1AEEB6-F771-4178-8CD2-13F72B22FC5E}"/>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09" name="正方形/長方形 508">
                        <a:extLst>
                          <a:ext uri="{FF2B5EF4-FFF2-40B4-BE49-F238E27FC236}">
                            <a16:creationId xmlns:a16="http://schemas.microsoft.com/office/drawing/2014/main" id="{D4E549B0-999F-4C47-919C-70748D108713}"/>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0" name="正方形/長方形 509">
                        <a:extLst>
                          <a:ext uri="{FF2B5EF4-FFF2-40B4-BE49-F238E27FC236}">
                            <a16:creationId xmlns:a16="http://schemas.microsoft.com/office/drawing/2014/main" id="{F6F5F7F2-E6AD-442C-A94F-CFC4CF343920}"/>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1" name="正方形/長方形 510">
                        <a:extLst>
                          <a:ext uri="{FF2B5EF4-FFF2-40B4-BE49-F238E27FC236}">
                            <a16:creationId xmlns:a16="http://schemas.microsoft.com/office/drawing/2014/main" id="{C9665361-962B-462A-98C6-6960B769F14C}"/>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2" name="正方形/長方形 511">
                        <a:extLst>
                          <a:ext uri="{FF2B5EF4-FFF2-40B4-BE49-F238E27FC236}">
                            <a16:creationId xmlns:a16="http://schemas.microsoft.com/office/drawing/2014/main" id="{171D4972-371B-4026-BB79-D6D911B0A66D}"/>
                          </a:ext>
                        </a:extLst>
                      </p:cNvPr>
                      <p:cNvSpPr/>
                      <p:nvPr/>
                    </p:nvSpPr>
                    <p:spPr>
                      <a:xfrm>
                        <a:off x="5978467" y="1634815"/>
                        <a:ext cx="347828"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3" name="正方形/長方形 512">
                        <a:extLst>
                          <a:ext uri="{FF2B5EF4-FFF2-40B4-BE49-F238E27FC236}">
                            <a16:creationId xmlns:a16="http://schemas.microsoft.com/office/drawing/2014/main" id="{03131646-63AA-48E6-9F63-5A4C328F1D53}"/>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4" name="正方形/長方形 513">
                        <a:extLst>
                          <a:ext uri="{FF2B5EF4-FFF2-40B4-BE49-F238E27FC236}">
                            <a16:creationId xmlns:a16="http://schemas.microsoft.com/office/drawing/2014/main" id="{F2183757-DA9F-4AC2-B6A1-0664255E47F0}"/>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5" name="正方形/長方形 514">
                        <a:extLst>
                          <a:ext uri="{FF2B5EF4-FFF2-40B4-BE49-F238E27FC236}">
                            <a16:creationId xmlns:a16="http://schemas.microsoft.com/office/drawing/2014/main" id="{B0E2D5D1-62B5-448B-91C8-146589217341}"/>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6" name="正方形/長方形 515">
                        <a:extLst>
                          <a:ext uri="{FF2B5EF4-FFF2-40B4-BE49-F238E27FC236}">
                            <a16:creationId xmlns:a16="http://schemas.microsoft.com/office/drawing/2014/main" id="{5BF8FC10-9C01-4636-8F77-C6353D6AA799}"/>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7" name="正方形/長方形 516">
                        <a:extLst>
                          <a:ext uri="{FF2B5EF4-FFF2-40B4-BE49-F238E27FC236}">
                            <a16:creationId xmlns:a16="http://schemas.microsoft.com/office/drawing/2014/main" id="{8CAD0FA6-2C07-47D8-B41A-EF6D9E71EBE9}"/>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8" name="正方形/長方形 517">
                        <a:extLst>
                          <a:ext uri="{FF2B5EF4-FFF2-40B4-BE49-F238E27FC236}">
                            <a16:creationId xmlns:a16="http://schemas.microsoft.com/office/drawing/2014/main" id="{93A82C6F-C0CF-4968-A447-25432180B1DF}"/>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19" name="楕円 16">
                        <a:extLst>
                          <a:ext uri="{FF2B5EF4-FFF2-40B4-BE49-F238E27FC236}">
                            <a16:creationId xmlns:a16="http://schemas.microsoft.com/office/drawing/2014/main" id="{884F6D41-5329-4C2D-AFB7-1749F173E066}"/>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520" name="正方形/長方形 519">
                        <a:extLst>
                          <a:ext uri="{FF2B5EF4-FFF2-40B4-BE49-F238E27FC236}">
                            <a16:creationId xmlns:a16="http://schemas.microsoft.com/office/drawing/2014/main" id="{0CFB0B07-5CE6-4F71-8AD5-4D241164E2C5}"/>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grpSp>
                <p:sp>
                  <p:nvSpPr>
                    <p:cNvPr id="503" name="フローチャート: 結合子 502">
                      <a:extLst>
                        <a:ext uri="{FF2B5EF4-FFF2-40B4-BE49-F238E27FC236}">
                          <a16:creationId xmlns:a16="http://schemas.microsoft.com/office/drawing/2014/main" id="{16AE1406-5D74-424C-8B7C-53E04AD97902}"/>
                        </a:ext>
                      </a:extLst>
                    </p:cNvPr>
                    <p:cNvSpPr>
                      <a:spLocks/>
                    </p:cNvSpPr>
                    <p:nvPr/>
                  </p:nvSpPr>
                  <p:spPr>
                    <a:xfrm>
                      <a:off x="3751576" y="4720304"/>
                      <a:ext cx="72000" cy="72000"/>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04" name="矢印: 右 503">
                      <a:extLst>
                        <a:ext uri="{FF2B5EF4-FFF2-40B4-BE49-F238E27FC236}">
                          <a16:creationId xmlns:a16="http://schemas.microsoft.com/office/drawing/2014/main" id="{B28A81C0-57B8-48D6-B9FE-05B28ECDD6A4}"/>
                        </a:ext>
                      </a:extLst>
                    </p:cNvPr>
                    <p:cNvSpPr/>
                    <p:nvPr/>
                  </p:nvSpPr>
                  <p:spPr>
                    <a:xfrm>
                      <a:off x="3502250" y="4678747"/>
                      <a:ext cx="185719" cy="136518"/>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05" name="フローチャート: 結合子 504">
                      <a:extLst>
                        <a:ext uri="{FF2B5EF4-FFF2-40B4-BE49-F238E27FC236}">
                          <a16:creationId xmlns:a16="http://schemas.microsoft.com/office/drawing/2014/main" id="{1F541F2B-4C32-4A94-B660-ADD4AD38B5D7}"/>
                        </a:ext>
                      </a:extLst>
                    </p:cNvPr>
                    <p:cNvSpPr>
                      <a:spLocks/>
                    </p:cNvSpPr>
                    <p:nvPr/>
                  </p:nvSpPr>
                  <p:spPr>
                    <a:xfrm>
                      <a:off x="4017170" y="4720304"/>
                      <a:ext cx="72000" cy="72000"/>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06" name="矢印: 右 505">
                      <a:extLst>
                        <a:ext uri="{FF2B5EF4-FFF2-40B4-BE49-F238E27FC236}">
                          <a16:creationId xmlns:a16="http://schemas.microsoft.com/office/drawing/2014/main" id="{4C16871D-DAE2-4C21-B944-A2A41615401A}"/>
                        </a:ext>
                      </a:extLst>
                    </p:cNvPr>
                    <p:cNvSpPr/>
                    <p:nvPr/>
                  </p:nvSpPr>
                  <p:spPr>
                    <a:xfrm>
                      <a:off x="4144663" y="4695122"/>
                      <a:ext cx="236212"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507" name="矢印: 右 506">
                      <a:extLst>
                        <a:ext uri="{FF2B5EF4-FFF2-40B4-BE49-F238E27FC236}">
                          <a16:creationId xmlns:a16="http://schemas.microsoft.com/office/drawing/2014/main" id="{E57715BB-B50E-4DED-B33B-245D2A874E21}"/>
                        </a:ext>
                      </a:extLst>
                    </p:cNvPr>
                    <p:cNvSpPr/>
                    <p:nvPr/>
                  </p:nvSpPr>
                  <p:spPr>
                    <a:xfrm>
                      <a:off x="3864128" y="4682753"/>
                      <a:ext cx="126993"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grpSp>
            </p:grpSp>
            <p:sp>
              <p:nvSpPr>
                <p:cNvPr id="498" name="テキスト ボックス 497">
                  <a:extLst>
                    <a:ext uri="{FF2B5EF4-FFF2-40B4-BE49-F238E27FC236}">
                      <a16:creationId xmlns:a16="http://schemas.microsoft.com/office/drawing/2014/main" id="{4ACA8B88-17D4-4B78-85E9-ACD10EBB4375}"/>
                    </a:ext>
                  </a:extLst>
                </p:cNvPr>
                <p:cNvSpPr txBox="1"/>
                <p:nvPr/>
              </p:nvSpPr>
              <p:spPr>
                <a:xfrm>
                  <a:off x="3776967" y="4802127"/>
                  <a:ext cx="1023473" cy="187865"/>
                </a:xfrm>
                <a:prstGeom prst="rect">
                  <a:avLst/>
                </a:prstGeom>
                <a:noFill/>
              </p:spPr>
              <p:txBody>
                <a:bodyPr wrap="non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３　直進通過動作</a:t>
                  </a:r>
                  <a:endParaRPr kumimoji="0" lang="en-US" altLang="ja-JP" sz="670" kern="0" dirty="0">
                    <a:solidFill>
                      <a:prstClr val="black"/>
                    </a:solidFill>
                    <a:latin typeface="Calibri" panose="020F0502020204030204"/>
                    <a:ea typeface="游ゴシック" panose="020B0400000000000000" pitchFamily="50" charset="-128"/>
                  </a:endParaRPr>
                </a:p>
              </p:txBody>
            </p:sp>
          </p:grpSp>
          <p:grpSp>
            <p:nvGrpSpPr>
              <p:cNvPr id="405" name="グループ化 404">
                <a:extLst>
                  <a:ext uri="{FF2B5EF4-FFF2-40B4-BE49-F238E27FC236}">
                    <a16:creationId xmlns:a16="http://schemas.microsoft.com/office/drawing/2014/main" id="{686A9F38-C20B-4AC8-991B-5A8BAC907CF9}"/>
                  </a:ext>
                </a:extLst>
              </p:cNvPr>
              <p:cNvGrpSpPr/>
              <p:nvPr/>
            </p:nvGrpSpPr>
            <p:grpSpPr>
              <a:xfrm>
                <a:off x="3798682" y="7083391"/>
                <a:ext cx="1526300" cy="775939"/>
                <a:chOff x="3710455" y="5149436"/>
                <a:chExt cx="1321896" cy="745870"/>
              </a:xfrm>
            </p:grpSpPr>
            <p:grpSp>
              <p:nvGrpSpPr>
                <p:cNvPr id="467" name="グループ化 466">
                  <a:extLst>
                    <a:ext uri="{FF2B5EF4-FFF2-40B4-BE49-F238E27FC236}">
                      <a16:creationId xmlns:a16="http://schemas.microsoft.com/office/drawing/2014/main" id="{8908AF78-8415-44C7-AA49-34015EE58593}"/>
                    </a:ext>
                  </a:extLst>
                </p:cNvPr>
                <p:cNvGrpSpPr/>
                <p:nvPr/>
              </p:nvGrpSpPr>
              <p:grpSpPr>
                <a:xfrm>
                  <a:off x="3710455" y="5149436"/>
                  <a:ext cx="1263445" cy="745870"/>
                  <a:chOff x="4167550" y="5141024"/>
                  <a:chExt cx="1263445" cy="745870"/>
                </a:xfrm>
              </p:grpSpPr>
              <p:grpSp>
                <p:nvGrpSpPr>
                  <p:cNvPr id="470" name="グループ化 469">
                    <a:extLst>
                      <a:ext uri="{FF2B5EF4-FFF2-40B4-BE49-F238E27FC236}">
                        <a16:creationId xmlns:a16="http://schemas.microsoft.com/office/drawing/2014/main" id="{6D6C76E0-00FD-41C4-BC1A-AC2BA06EAA60}"/>
                      </a:ext>
                    </a:extLst>
                  </p:cNvPr>
                  <p:cNvGrpSpPr/>
                  <p:nvPr/>
                </p:nvGrpSpPr>
                <p:grpSpPr>
                  <a:xfrm>
                    <a:off x="4167550" y="5141024"/>
                    <a:ext cx="1263445" cy="584310"/>
                    <a:chOff x="3963211" y="5269926"/>
                    <a:chExt cx="1263445" cy="584310"/>
                  </a:xfrm>
                </p:grpSpPr>
                <p:cxnSp>
                  <p:nvCxnSpPr>
                    <p:cNvPr id="472" name="直線コネクタ 471">
                      <a:extLst>
                        <a:ext uri="{FF2B5EF4-FFF2-40B4-BE49-F238E27FC236}">
                          <a16:creationId xmlns:a16="http://schemas.microsoft.com/office/drawing/2014/main" id="{43783598-2D14-487F-BD1F-A91F6BBC19C4}"/>
                        </a:ext>
                      </a:extLst>
                    </p:cNvPr>
                    <p:cNvCxnSpPr>
                      <a:cxnSpLocks/>
                      <a:stCxn id="478" idx="1"/>
                    </p:cNvCxnSpPr>
                    <p:nvPr/>
                  </p:nvCxnSpPr>
                  <p:spPr>
                    <a:xfrm flipH="1">
                      <a:off x="4944007" y="5466889"/>
                      <a:ext cx="2" cy="172446"/>
                    </a:xfrm>
                    <a:prstGeom prst="line">
                      <a:avLst/>
                    </a:prstGeom>
                    <a:noFill/>
                    <a:ln w="19050" cap="flat" cmpd="sng" algn="ctr">
                      <a:solidFill>
                        <a:sysClr val="windowText" lastClr="000000"/>
                      </a:solidFill>
                      <a:prstDash val="solid"/>
                      <a:miter lim="800000"/>
                    </a:ln>
                    <a:effectLst/>
                  </p:spPr>
                </p:cxnSp>
                <p:cxnSp>
                  <p:nvCxnSpPr>
                    <p:cNvPr id="473" name="直線コネクタ 472">
                      <a:extLst>
                        <a:ext uri="{FF2B5EF4-FFF2-40B4-BE49-F238E27FC236}">
                          <a16:creationId xmlns:a16="http://schemas.microsoft.com/office/drawing/2014/main" id="{7B7C982C-045D-4DAE-8336-E32F0CDA0C5A}"/>
                        </a:ext>
                      </a:extLst>
                    </p:cNvPr>
                    <p:cNvCxnSpPr>
                      <a:cxnSpLocks/>
                    </p:cNvCxnSpPr>
                    <p:nvPr/>
                  </p:nvCxnSpPr>
                  <p:spPr>
                    <a:xfrm>
                      <a:off x="4424709" y="5710828"/>
                      <a:ext cx="441159" cy="0"/>
                    </a:xfrm>
                    <a:prstGeom prst="line">
                      <a:avLst/>
                    </a:prstGeom>
                    <a:noFill/>
                    <a:ln w="19050" cap="flat" cmpd="sng" algn="ctr">
                      <a:solidFill>
                        <a:sysClr val="windowText" lastClr="000000"/>
                      </a:solidFill>
                      <a:prstDash val="solid"/>
                      <a:miter lim="800000"/>
                    </a:ln>
                    <a:effectLst/>
                  </p:spPr>
                </p:cxnSp>
                <p:grpSp>
                  <p:nvGrpSpPr>
                    <p:cNvPr id="474" name="グループ化 473">
                      <a:extLst>
                        <a:ext uri="{FF2B5EF4-FFF2-40B4-BE49-F238E27FC236}">
                          <a16:creationId xmlns:a16="http://schemas.microsoft.com/office/drawing/2014/main" id="{C3AEBFBC-BCD0-4143-B62F-338DF357ADBA}"/>
                        </a:ext>
                      </a:extLst>
                    </p:cNvPr>
                    <p:cNvGrpSpPr>
                      <a:grpSpLocks noChangeAspect="1"/>
                    </p:cNvGrpSpPr>
                    <p:nvPr/>
                  </p:nvGrpSpPr>
                  <p:grpSpPr>
                    <a:xfrm rot="5400000">
                      <a:off x="4083586" y="5448812"/>
                      <a:ext cx="285049" cy="525799"/>
                      <a:chOff x="5901931" y="1432695"/>
                      <a:chExt cx="504323" cy="892048"/>
                    </a:xfrm>
                  </p:grpSpPr>
                  <p:sp>
                    <p:nvSpPr>
                      <p:cNvPr id="484" name="正方形/長方形 483">
                        <a:extLst>
                          <a:ext uri="{FF2B5EF4-FFF2-40B4-BE49-F238E27FC236}">
                            <a16:creationId xmlns:a16="http://schemas.microsoft.com/office/drawing/2014/main" id="{22780753-075B-4F1C-B8FC-63B024411783}"/>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85" name="正方形/長方形 484">
                        <a:extLst>
                          <a:ext uri="{FF2B5EF4-FFF2-40B4-BE49-F238E27FC236}">
                            <a16:creationId xmlns:a16="http://schemas.microsoft.com/office/drawing/2014/main" id="{3B5DFCD6-1B7F-47ED-8B2B-75DFA5ADC8A4}"/>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86" name="正方形/長方形 485">
                        <a:extLst>
                          <a:ext uri="{FF2B5EF4-FFF2-40B4-BE49-F238E27FC236}">
                            <a16:creationId xmlns:a16="http://schemas.microsoft.com/office/drawing/2014/main" id="{FDFCB1A5-5F84-4B33-BEF1-704C4081047E}"/>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87" name="正方形/長方形 486">
                        <a:extLst>
                          <a:ext uri="{FF2B5EF4-FFF2-40B4-BE49-F238E27FC236}">
                            <a16:creationId xmlns:a16="http://schemas.microsoft.com/office/drawing/2014/main" id="{D48DA24F-457C-4110-AF61-FDF81E9A2F2E}"/>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88" name="正方形/長方形 487">
                        <a:extLst>
                          <a:ext uri="{FF2B5EF4-FFF2-40B4-BE49-F238E27FC236}">
                            <a16:creationId xmlns:a16="http://schemas.microsoft.com/office/drawing/2014/main" id="{CAE56B41-A593-4B12-861F-782C5D60985A}"/>
                          </a:ext>
                        </a:extLst>
                      </p:cNvPr>
                      <p:cNvSpPr/>
                      <p:nvPr/>
                    </p:nvSpPr>
                    <p:spPr>
                      <a:xfrm>
                        <a:off x="5978467" y="1634815"/>
                        <a:ext cx="347828"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89" name="正方形/長方形 488">
                        <a:extLst>
                          <a:ext uri="{FF2B5EF4-FFF2-40B4-BE49-F238E27FC236}">
                            <a16:creationId xmlns:a16="http://schemas.microsoft.com/office/drawing/2014/main" id="{A1223483-D278-4FFF-9DFA-370A350D5F24}"/>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0" name="正方形/長方形 489">
                        <a:extLst>
                          <a:ext uri="{FF2B5EF4-FFF2-40B4-BE49-F238E27FC236}">
                            <a16:creationId xmlns:a16="http://schemas.microsoft.com/office/drawing/2014/main" id="{10B3677F-4FA8-48A2-AF76-F964D00E5584}"/>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1" name="正方形/長方形 490">
                        <a:extLst>
                          <a:ext uri="{FF2B5EF4-FFF2-40B4-BE49-F238E27FC236}">
                            <a16:creationId xmlns:a16="http://schemas.microsoft.com/office/drawing/2014/main" id="{7275B15C-F5A9-484F-B760-96F208027764}"/>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2" name="正方形/長方形 491">
                        <a:extLst>
                          <a:ext uri="{FF2B5EF4-FFF2-40B4-BE49-F238E27FC236}">
                            <a16:creationId xmlns:a16="http://schemas.microsoft.com/office/drawing/2014/main" id="{791EA86C-5D3D-424C-B1FC-657C1DE86116}"/>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3" name="正方形/長方形 492">
                        <a:extLst>
                          <a:ext uri="{FF2B5EF4-FFF2-40B4-BE49-F238E27FC236}">
                            <a16:creationId xmlns:a16="http://schemas.microsoft.com/office/drawing/2014/main" id="{D202270A-22EB-4C38-AA47-C1006F083074}"/>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4" name="正方形/長方形 493">
                        <a:extLst>
                          <a:ext uri="{FF2B5EF4-FFF2-40B4-BE49-F238E27FC236}">
                            <a16:creationId xmlns:a16="http://schemas.microsoft.com/office/drawing/2014/main" id="{191EE579-701D-41BE-9785-E8D541227A88}"/>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5" name="楕円 16">
                        <a:extLst>
                          <a:ext uri="{FF2B5EF4-FFF2-40B4-BE49-F238E27FC236}">
                            <a16:creationId xmlns:a16="http://schemas.microsoft.com/office/drawing/2014/main" id="{D6BE6A7B-A096-464C-9E42-F7BFF736F0D2}"/>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96" name="正方形/長方形 495">
                        <a:extLst>
                          <a:ext uri="{FF2B5EF4-FFF2-40B4-BE49-F238E27FC236}">
                            <a16:creationId xmlns:a16="http://schemas.microsoft.com/office/drawing/2014/main" id="{4FB8C7C8-5ADA-4184-88E7-2B20CD102484}"/>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grpSp>
                <p:sp>
                  <p:nvSpPr>
                    <p:cNvPr id="475" name="フローチャート: 結合子 474">
                      <a:extLst>
                        <a:ext uri="{FF2B5EF4-FFF2-40B4-BE49-F238E27FC236}">
                          <a16:creationId xmlns:a16="http://schemas.microsoft.com/office/drawing/2014/main" id="{68351DFB-82AB-4DA4-8B06-21DD92F9BBDD}"/>
                        </a:ext>
                      </a:extLst>
                    </p:cNvPr>
                    <p:cNvSpPr>
                      <a:spLocks/>
                    </p:cNvSpPr>
                    <p:nvPr/>
                  </p:nvSpPr>
                  <p:spPr>
                    <a:xfrm>
                      <a:off x="4872007" y="5635028"/>
                      <a:ext cx="140273" cy="145407"/>
                    </a:xfrm>
                    <a:prstGeom prst="flowChartConnector">
                      <a:avLst/>
                    </a:prstGeom>
                    <a:noFill/>
                    <a:ln w="28575"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76" name="フローチャート: 結合子 475">
                      <a:extLst>
                        <a:ext uri="{FF2B5EF4-FFF2-40B4-BE49-F238E27FC236}">
                          <a16:creationId xmlns:a16="http://schemas.microsoft.com/office/drawing/2014/main" id="{07964B5C-3B28-4C83-A6E7-160E30A9BF6C}"/>
                        </a:ext>
                      </a:extLst>
                    </p:cNvPr>
                    <p:cNvSpPr>
                      <a:spLocks/>
                    </p:cNvSpPr>
                    <p:nvPr/>
                  </p:nvSpPr>
                  <p:spPr>
                    <a:xfrm>
                      <a:off x="4793868" y="5676859"/>
                      <a:ext cx="72000" cy="72000"/>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77" name="フローチャート: 結合子 476">
                      <a:extLst>
                        <a:ext uri="{FF2B5EF4-FFF2-40B4-BE49-F238E27FC236}">
                          <a16:creationId xmlns:a16="http://schemas.microsoft.com/office/drawing/2014/main" id="{910F4A11-9992-4BD6-A7B0-52B1699E1672}"/>
                        </a:ext>
                      </a:extLst>
                    </p:cNvPr>
                    <p:cNvSpPr>
                      <a:spLocks/>
                    </p:cNvSpPr>
                    <p:nvPr/>
                  </p:nvSpPr>
                  <p:spPr>
                    <a:xfrm>
                      <a:off x="4911956" y="5522307"/>
                      <a:ext cx="72000" cy="72000"/>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78" name="矢印: 右 477">
                      <a:extLst>
                        <a:ext uri="{FF2B5EF4-FFF2-40B4-BE49-F238E27FC236}">
                          <a16:creationId xmlns:a16="http://schemas.microsoft.com/office/drawing/2014/main" id="{F7E6FCAD-EC46-4E0D-9F13-D3000FAF8E38}"/>
                        </a:ext>
                      </a:extLst>
                    </p:cNvPr>
                    <p:cNvSpPr/>
                    <p:nvPr/>
                  </p:nvSpPr>
                  <p:spPr>
                    <a:xfrm rot="16200000">
                      <a:off x="4860253" y="5317675"/>
                      <a:ext cx="167510"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79" name="矢印: 右 478">
                      <a:extLst>
                        <a:ext uri="{FF2B5EF4-FFF2-40B4-BE49-F238E27FC236}">
                          <a16:creationId xmlns:a16="http://schemas.microsoft.com/office/drawing/2014/main" id="{F6127C51-AF71-4F62-AA44-36B5F8332911}"/>
                        </a:ext>
                      </a:extLst>
                    </p:cNvPr>
                    <p:cNvSpPr/>
                    <p:nvPr/>
                  </p:nvSpPr>
                  <p:spPr>
                    <a:xfrm>
                      <a:off x="4518685" y="5642272"/>
                      <a:ext cx="236212"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80" name="テキスト ボックス 479">
                      <a:extLst>
                        <a:ext uri="{FF2B5EF4-FFF2-40B4-BE49-F238E27FC236}">
                          <a16:creationId xmlns:a16="http://schemas.microsoft.com/office/drawing/2014/main" id="{6B935BAD-F1DF-461C-88AA-429C95CEF973}"/>
                        </a:ext>
                      </a:extLst>
                    </p:cNvPr>
                    <p:cNvSpPr txBox="1"/>
                    <p:nvPr/>
                  </p:nvSpPr>
                  <p:spPr>
                    <a:xfrm>
                      <a:off x="4491621" y="5480555"/>
                      <a:ext cx="266707" cy="250423"/>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A</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81" name="テキスト ボックス 480">
                      <a:extLst>
                        <a:ext uri="{FF2B5EF4-FFF2-40B4-BE49-F238E27FC236}">
                          <a16:creationId xmlns:a16="http://schemas.microsoft.com/office/drawing/2014/main" id="{9AE09B46-D82C-45D5-81C4-C42FC23835C7}"/>
                        </a:ext>
                      </a:extLst>
                    </p:cNvPr>
                    <p:cNvSpPr txBox="1"/>
                    <p:nvPr/>
                  </p:nvSpPr>
                  <p:spPr>
                    <a:xfrm>
                      <a:off x="4701471" y="5480555"/>
                      <a:ext cx="254981" cy="250423"/>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E</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82" name="テキスト ボックス 481">
                      <a:extLst>
                        <a:ext uri="{FF2B5EF4-FFF2-40B4-BE49-F238E27FC236}">
                          <a16:creationId xmlns:a16="http://schemas.microsoft.com/office/drawing/2014/main" id="{116EA615-7548-46AC-B748-4FF5828D7DF6}"/>
                        </a:ext>
                      </a:extLst>
                    </p:cNvPr>
                    <p:cNvSpPr txBox="1"/>
                    <p:nvPr/>
                  </p:nvSpPr>
                  <p:spPr>
                    <a:xfrm>
                      <a:off x="4956639" y="5425383"/>
                      <a:ext cx="261682" cy="250423"/>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C</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83" name="テキスト ボックス 482">
                      <a:extLst>
                        <a:ext uri="{FF2B5EF4-FFF2-40B4-BE49-F238E27FC236}">
                          <a16:creationId xmlns:a16="http://schemas.microsoft.com/office/drawing/2014/main" id="{4025CEB7-A9E0-4A19-8160-A6273FCA7568}"/>
                        </a:ext>
                      </a:extLst>
                    </p:cNvPr>
                    <p:cNvSpPr txBox="1"/>
                    <p:nvPr/>
                  </p:nvSpPr>
                  <p:spPr>
                    <a:xfrm>
                      <a:off x="4959949" y="5269926"/>
                      <a:ext cx="266707" cy="250423"/>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A</a:t>
                      </a:r>
                      <a:endParaRPr kumimoji="0" lang="ja-JP" altLang="en-US" sz="957" kern="0">
                        <a:solidFill>
                          <a:prstClr val="black"/>
                        </a:solidFill>
                        <a:latin typeface="Calibri" panose="020F0502020204030204"/>
                        <a:ea typeface="游ゴシック" panose="020B0400000000000000" pitchFamily="50" charset="-128"/>
                      </a:endParaRPr>
                    </a:p>
                  </p:txBody>
                </p:sp>
              </p:grpSp>
              <p:sp>
                <p:nvSpPr>
                  <p:cNvPr id="471" name="テキスト ボックス 470">
                    <a:extLst>
                      <a:ext uri="{FF2B5EF4-FFF2-40B4-BE49-F238E27FC236}">
                        <a16:creationId xmlns:a16="http://schemas.microsoft.com/office/drawing/2014/main" id="{E1B33ECF-F9EE-4D02-B751-41FF0CDC7A38}"/>
                      </a:ext>
                    </a:extLst>
                  </p:cNvPr>
                  <p:cNvSpPr txBox="1"/>
                  <p:nvPr/>
                </p:nvSpPr>
                <p:spPr>
                  <a:xfrm>
                    <a:off x="4177343" y="5699030"/>
                    <a:ext cx="1098444" cy="187864"/>
                  </a:xfrm>
                  <a:prstGeom prst="rect">
                    <a:avLst/>
                  </a:prstGeom>
                  <a:noFill/>
                </p:spPr>
                <p:txBody>
                  <a:bodyPr wrap="non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４　カーブ通過動作</a:t>
                    </a:r>
                    <a:endParaRPr kumimoji="0" lang="en-US" altLang="ja-JP" sz="670" kern="0" dirty="0">
                      <a:solidFill>
                        <a:prstClr val="black"/>
                      </a:solidFill>
                      <a:latin typeface="Calibri" panose="020F0502020204030204"/>
                      <a:ea typeface="游ゴシック" panose="020B0400000000000000" pitchFamily="50" charset="-128"/>
                    </a:endParaRPr>
                  </a:p>
                </p:txBody>
              </p:sp>
            </p:grpSp>
            <p:sp>
              <p:nvSpPr>
                <p:cNvPr id="468" name="矢印: 右カーブ 467">
                  <a:extLst>
                    <a:ext uri="{FF2B5EF4-FFF2-40B4-BE49-F238E27FC236}">
                      <a16:creationId xmlns:a16="http://schemas.microsoft.com/office/drawing/2014/main" id="{0F512A44-9AD6-4BDC-9245-47E8682A2A43}"/>
                    </a:ext>
                  </a:extLst>
                </p:cNvPr>
                <p:cNvSpPr/>
                <p:nvPr/>
              </p:nvSpPr>
              <p:spPr>
                <a:xfrm rot="13101682">
                  <a:off x="4703404" y="5523180"/>
                  <a:ext cx="101560" cy="174752"/>
                </a:xfrm>
                <a:prstGeom prst="curved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sp>
              <p:nvSpPr>
                <p:cNvPr id="469" name="テキスト ボックス 468">
                  <a:extLst>
                    <a:ext uri="{FF2B5EF4-FFF2-40B4-BE49-F238E27FC236}">
                      <a16:creationId xmlns:a16="http://schemas.microsoft.com/office/drawing/2014/main" id="{C77EE7DB-C03F-435A-B5D4-F7B8D50025A3}"/>
                    </a:ext>
                  </a:extLst>
                </p:cNvPr>
                <p:cNvSpPr txBox="1"/>
                <p:nvPr/>
              </p:nvSpPr>
              <p:spPr>
                <a:xfrm>
                  <a:off x="4760617" y="5489967"/>
                  <a:ext cx="271734" cy="250422"/>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D</a:t>
                  </a:r>
                  <a:endParaRPr kumimoji="0" lang="ja-JP" altLang="en-US" sz="957" kern="0">
                    <a:solidFill>
                      <a:prstClr val="black"/>
                    </a:solidFill>
                    <a:latin typeface="Calibri" panose="020F0502020204030204"/>
                    <a:ea typeface="游ゴシック" panose="020B0400000000000000" pitchFamily="50" charset="-128"/>
                  </a:endParaRPr>
                </a:p>
              </p:txBody>
            </p:sp>
          </p:grpSp>
        </p:grpSp>
        <p:sp>
          <p:nvSpPr>
            <p:cNvPr id="401" name="テキスト ボックス 400">
              <a:extLst>
                <a:ext uri="{FF2B5EF4-FFF2-40B4-BE49-F238E27FC236}">
                  <a16:creationId xmlns:a16="http://schemas.microsoft.com/office/drawing/2014/main" id="{9911C292-83AA-44F1-B087-F81B59F78BBB}"/>
                </a:ext>
              </a:extLst>
            </p:cNvPr>
            <p:cNvSpPr txBox="1"/>
            <p:nvPr/>
          </p:nvSpPr>
          <p:spPr>
            <a:xfrm>
              <a:off x="2442481" y="5948507"/>
              <a:ext cx="2159566" cy="846386"/>
            </a:xfrm>
            <a:prstGeom prst="rect">
              <a:avLst/>
            </a:prstGeom>
            <a:noFill/>
          </p:spPr>
          <p:txBody>
            <a:bodyPr wrap="none" rtlCol="0">
              <a:spAutoFit/>
            </a:bodyPr>
            <a:lstStyle/>
            <a:p>
              <a:pPr defTabSz="457200" fontAlgn="auto">
                <a:spcBef>
                  <a:spcPts val="0"/>
                </a:spcBef>
                <a:spcAft>
                  <a:spcPts val="0"/>
                </a:spcAft>
              </a:pPr>
              <a:r>
                <a:rPr kumimoji="0" lang="ja-JP" altLang="en-US" sz="700" b="1" kern="0" dirty="0">
                  <a:solidFill>
                    <a:prstClr val="black"/>
                  </a:solidFill>
                  <a:latin typeface="+mn-ea"/>
                  <a:ea typeface="+mn-ea"/>
                </a:rPr>
                <a:t>５．ブロックを回避する</a:t>
              </a:r>
              <a:endParaRPr kumimoji="0" lang="en-US" altLang="ja-JP" sz="700" b="1" kern="0" dirty="0">
                <a:solidFill>
                  <a:prstClr val="black"/>
                </a:solidFill>
                <a:latin typeface="+mn-ea"/>
                <a:ea typeface="+mn-ea"/>
              </a:endParaRPr>
            </a:p>
            <a:p>
              <a:pPr defTabSz="457200" fontAlgn="auto">
                <a:spcBef>
                  <a:spcPts val="0"/>
                </a:spcBef>
                <a:spcAft>
                  <a:spcPts val="0"/>
                </a:spcAft>
              </a:pPr>
              <a:r>
                <a:rPr kumimoji="0" lang="ja-JP" altLang="en-US" sz="700" b="1" kern="0" dirty="0">
                  <a:solidFill>
                    <a:prstClr val="black"/>
                  </a:solidFill>
                  <a:latin typeface="+mn-ea"/>
                  <a:ea typeface="+mn-ea"/>
                </a:rPr>
                <a:t>　</a:t>
              </a:r>
              <a:r>
                <a:rPr kumimoji="0" lang="ja-JP" altLang="en-US" sz="700" kern="0" dirty="0">
                  <a:solidFill>
                    <a:prstClr val="black"/>
                  </a:solidFill>
                  <a:latin typeface="+mn-ea"/>
                  <a:ea typeface="+mn-ea"/>
                </a:rPr>
                <a:t>図</a:t>
              </a:r>
              <a:r>
                <a:rPr kumimoji="0" lang="en-US" altLang="ja-JP" sz="700" kern="0" dirty="0">
                  <a:solidFill>
                    <a:prstClr val="black"/>
                  </a:solidFill>
                  <a:latin typeface="+mn-ea"/>
                  <a:ea typeface="+mn-ea"/>
                </a:rPr>
                <a:t>3-</a:t>
              </a:r>
              <a:r>
                <a:rPr kumimoji="0" lang="ja-JP" altLang="en-US" sz="700" kern="0" dirty="0">
                  <a:solidFill>
                    <a:prstClr val="black"/>
                  </a:solidFill>
                  <a:latin typeface="+mn-ea"/>
                  <a:ea typeface="+mn-ea"/>
                </a:rPr>
                <a:t>②</a:t>
              </a:r>
              <a:r>
                <a:rPr kumimoji="0" lang="en-US" altLang="ja-JP" sz="700" kern="0" dirty="0">
                  <a:solidFill>
                    <a:prstClr val="black"/>
                  </a:solidFill>
                  <a:latin typeface="+mn-ea"/>
                  <a:ea typeface="+mn-ea"/>
                </a:rPr>
                <a:t>.</a:t>
              </a:r>
              <a:r>
                <a:rPr kumimoji="0" lang="ja-JP" altLang="en-US" sz="700" kern="0" dirty="0">
                  <a:solidFill>
                    <a:prstClr val="black"/>
                  </a:solidFill>
                  <a:latin typeface="+mn-ea"/>
                  <a:ea typeface="+mn-ea"/>
                </a:rPr>
                <a:t>５に走行方法を示す。</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進行方向のカラーブロック置き場にブロックが</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ある場合ブロックを回避して走行する</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必要がある。</a:t>
              </a:r>
              <a:r>
                <a:rPr kumimoji="0" lang="en-US" altLang="ja-JP" sz="700" kern="0" dirty="0">
                  <a:solidFill>
                    <a:prstClr val="black"/>
                  </a:solidFill>
                  <a:latin typeface="+mn-ea"/>
                  <a:ea typeface="+mn-ea"/>
                </a:rPr>
                <a:t>D</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B</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D</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C </a:t>
              </a:r>
              <a:r>
                <a:rPr kumimoji="0" lang="ja-JP" altLang="en-US" sz="700" kern="0" dirty="0">
                  <a:solidFill>
                    <a:prstClr val="black"/>
                  </a:solidFill>
                  <a:latin typeface="+mn-ea"/>
                  <a:ea typeface="+mn-ea"/>
                </a:rPr>
                <a:t>の順に</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動作を行うことでブロック</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との衝突を回避して走行する。</a:t>
              </a:r>
              <a:endParaRPr kumimoji="0" lang="en-US" altLang="ja-JP" sz="700" kern="0" dirty="0">
                <a:solidFill>
                  <a:prstClr val="black"/>
                </a:solidFill>
                <a:latin typeface="+mn-ea"/>
                <a:ea typeface="+mn-ea"/>
              </a:endParaRPr>
            </a:p>
          </p:txBody>
        </p:sp>
        <p:sp>
          <p:nvSpPr>
            <p:cNvPr id="406" name="テキスト ボックス 405">
              <a:extLst>
                <a:ext uri="{FF2B5EF4-FFF2-40B4-BE49-F238E27FC236}">
                  <a16:creationId xmlns:a16="http://schemas.microsoft.com/office/drawing/2014/main" id="{CC73F8EC-6317-40AC-B920-83A1FDEC5E67}"/>
                </a:ext>
              </a:extLst>
            </p:cNvPr>
            <p:cNvSpPr txBox="1"/>
            <p:nvPr/>
          </p:nvSpPr>
          <p:spPr>
            <a:xfrm>
              <a:off x="2443833" y="6766245"/>
              <a:ext cx="1800493" cy="969496"/>
            </a:xfrm>
            <a:prstGeom prst="rect">
              <a:avLst/>
            </a:prstGeom>
            <a:noFill/>
          </p:spPr>
          <p:txBody>
            <a:bodyPr wrap="none" rtlCol="0">
              <a:spAutoFit/>
            </a:bodyPr>
            <a:lstStyle/>
            <a:p>
              <a:pPr defTabSz="457200" fontAlgn="auto">
                <a:spcBef>
                  <a:spcPts val="0"/>
                </a:spcBef>
                <a:spcAft>
                  <a:spcPts val="0"/>
                </a:spcAft>
              </a:pPr>
              <a:r>
                <a:rPr kumimoji="0" lang="ja-JP" altLang="en-US" sz="700" b="1" kern="0" dirty="0">
                  <a:solidFill>
                    <a:prstClr val="black"/>
                  </a:solidFill>
                  <a:latin typeface="+mn-ea"/>
                  <a:ea typeface="+mn-ea"/>
                </a:rPr>
                <a:t>６．ライン上で</a:t>
              </a:r>
              <a:r>
                <a:rPr kumimoji="0" lang="en-US" altLang="ja-JP" sz="700" b="1" kern="0" dirty="0">
                  <a:solidFill>
                    <a:prstClr val="black"/>
                  </a:solidFill>
                  <a:latin typeface="+mn-ea"/>
                  <a:ea typeface="+mn-ea"/>
                </a:rPr>
                <a:t>U</a:t>
              </a:r>
              <a:r>
                <a:rPr kumimoji="0" lang="ja-JP" altLang="en-US" sz="700" b="1" kern="0" dirty="0">
                  <a:solidFill>
                    <a:prstClr val="black"/>
                  </a:solidFill>
                  <a:latin typeface="+mn-ea"/>
                  <a:ea typeface="+mn-ea"/>
                </a:rPr>
                <a:t>ターンをする</a:t>
              </a:r>
              <a:endParaRPr kumimoji="0" lang="en-US" altLang="ja-JP" sz="700" b="1" kern="0" dirty="0">
                <a:solidFill>
                  <a:prstClr val="black"/>
                </a:solidFill>
                <a:latin typeface="+mn-ea"/>
                <a:ea typeface="+mn-ea"/>
              </a:endParaRPr>
            </a:p>
            <a:p>
              <a:pPr defTabSz="457200" fontAlgn="auto">
                <a:spcBef>
                  <a:spcPts val="0"/>
                </a:spcBef>
                <a:spcAft>
                  <a:spcPts val="0"/>
                </a:spcAft>
              </a:pPr>
              <a:r>
                <a:rPr kumimoji="0" lang="ja-JP" altLang="en-US" sz="700" b="1" kern="0" dirty="0">
                  <a:solidFill>
                    <a:prstClr val="black"/>
                  </a:solidFill>
                  <a:latin typeface="+mn-ea"/>
                  <a:ea typeface="+mn-ea"/>
                </a:rPr>
                <a:t>　</a:t>
              </a:r>
              <a:r>
                <a:rPr kumimoji="0" lang="ja-JP" altLang="en-US" sz="700" kern="0" dirty="0">
                  <a:solidFill>
                    <a:prstClr val="black"/>
                  </a:solidFill>
                  <a:latin typeface="+mn-ea"/>
                  <a:ea typeface="+mn-ea"/>
                </a:rPr>
                <a:t>図</a:t>
              </a:r>
              <a:r>
                <a:rPr kumimoji="0" lang="en-US" altLang="ja-JP" sz="700" kern="0" dirty="0">
                  <a:solidFill>
                    <a:prstClr val="black"/>
                  </a:solidFill>
                  <a:latin typeface="+mn-ea"/>
                  <a:ea typeface="+mn-ea"/>
                </a:rPr>
                <a:t>3-</a:t>
              </a:r>
              <a:r>
                <a:rPr kumimoji="0" lang="ja-JP" altLang="en-US" sz="700" kern="0" dirty="0">
                  <a:solidFill>
                    <a:prstClr val="black"/>
                  </a:solidFill>
                  <a:latin typeface="+mn-ea"/>
                  <a:ea typeface="+mn-ea"/>
                </a:rPr>
                <a:t>②</a:t>
              </a:r>
              <a:r>
                <a:rPr kumimoji="0" lang="en-US" altLang="ja-JP" sz="700" kern="0" dirty="0">
                  <a:solidFill>
                    <a:prstClr val="black"/>
                  </a:solidFill>
                  <a:latin typeface="+mn-ea"/>
                  <a:ea typeface="+mn-ea"/>
                </a:rPr>
                <a:t>.</a:t>
              </a:r>
              <a:r>
                <a:rPr kumimoji="0" lang="ja-JP" altLang="en-US" sz="700" kern="0" dirty="0">
                  <a:solidFill>
                    <a:prstClr val="black"/>
                  </a:solidFill>
                  <a:latin typeface="+mn-ea"/>
                  <a:ea typeface="+mn-ea"/>
                </a:rPr>
                <a:t>６に走行方法を示す。</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カラーブロックの設置後、又は</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カラーブロックを保持後、</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進行方向と逆方向に進む必要がある。</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a:t>
              </a:r>
              <a:r>
                <a:rPr kumimoji="0" lang="en-US" altLang="ja-JP" sz="700" kern="0" dirty="0">
                  <a:solidFill>
                    <a:prstClr val="black"/>
                  </a:solidFill>
                  <a:latin typeface="+mn-ea"/>
                  <a:ea typeface="+mn-ea"/>
                </a:rPr>
                <a:t>A</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D</a:t>
              </a:r>
              <a:r>
                <a:rPr kumimoji="0" lang="ja-JP" altLang="en-US" sz="700" kern="0" dirty="0">
                  <a:solidFill>
                    <a:prstClr val="black"/>
                  </a:solidFill>
                  <a:latin typeface="+mn-ea"/>
                  <a:ea typeface="+mn-ea"/>
                </a:rPr>
                <a:t> → </a:t>
              </a:r>
              <a:r>
                <a:rPr kumimoji="0" lang="en-US" altLang="ja-JP" sz="700" kern="0" dirty="0">
                  <a:solidFill>
                    <a:prstClr val="black"/>
                  </a:solidFill>
                  <a:latin typeface="+mn-ea"/>
                  <a:ea typeface="+mn-ea"/>
                </a:rPr>
                <a:t>C</a:t>
              </a:r>
              <a:r>
                <a:rPr kumimoji="0" lang="ja-JP" altLang="en-US" sz="700" kern="0" dirty="0">
                  <a:solidFill>
                    <a:prstClr val="black"/>
                  </a:solidFill>
                  <a:latin typeface="+mn-ea"/>
                  <a:ea typeface="+mn-ea"/>
                </a:rPr>
                <a:t> の順に</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動作を行うことで進行方向と</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逆方向を向き走行する。</a:t>
              </a:r>
              <a:endParaRPr kumimoji="0" lang="en-US" altLang="ja-JP" sz="700" kern="0" dirty="0">
                <a:solidFill>
                  <a:prstClr val="black"/>
                </a:solidFill>
                <a:latin typeface="+mn-ea"/>
                <a:ea typeface="+mn-ea"/>
              </a:endParaRPr>
            </a:p>
          </p:txBody>
        </p:sp>
        <p:grpSp>
          <p:nvGrpSpPr>
            <p:cNvPr id="407" name="グループ化 406">
              <a:extLst>
                <a:ext uri="{FF2B5EF4-FFF2-40B4-BE49-F238E27FC236}">
                  <a16:creationId xmlns:a16="http://schemas.microsoft.com/office/drawing/2014/main" id="{C954644E-A3FE-460D-A310-7B6558A1CC88}"/>
                </a:ext>
              </a:extLst>
            </p:cNvPr>
            <p:cNvGrpSpPr/>
            <p:nvPr/>
          </p:nvGrpSpPr>
          <p:grpSpPr>
            <a:xfrm>
              <a:off x="3811899" y="5978263"/>
              <a:ext cx="1529733" cy="1088801"/>
              <a:chOff x="4149552" y="5879336"/>
              <a:chExt cx="1324869" cy="1046613"/>
            </a:xfrm>
          </p:grpSpPr>
          <p:grpSp>
            <p:nvGrpSpPr>
              <p:cNvPr id="436" name="グループ化 435">
                <a:extLst>
                  <a:ext uri="{FF2B5EF4-FFF2-40B4-BE49-F238E27FC236}">
                    <a16:creationId xmlns:a16="http://schemas.microsoft.com/office/drawing/2014/main" id="{4EC7E68C-947A-4C1C-A858-32BA6E2FE0E2}"/>
                  </a:ext>
                </a:extLst>
              </p:cNvPr>
              <p:cNvGrpSpPr/>
              <p:nvPr/>
            </p:nvGrpSpPr>
            <p:grpSpPr>
              <a:xfrm>
                <a:off x="4149552" y="5879336"/>
                <a:ext cx="1324869" cy="1046613"/>
                <a:chOff x="4178003" y="5912157"/>
                <a:chExt cx="1324869" cy="1046613"/>
              </a:xfrm>
            </p:grpSpPr>
            <p:grpSp>
              <p:nvGrpSpPr>
                <p:cNvPr id="438" name="グループ化 437">
                  <a:extLst>
                    <a:ext uri="{FF2B5EF4-FFF2-40B4-BE49-F238E27FC236}">
                      <a16:creationId xmlns:a16="http://schemas.microsoft.com/office/drawing/2014/main" id="{E0B3D005-9007-4174-9333-0EB59F4DFE70}"/>
                    </a:ext>
                  </a:extLst>
                </p:cNvPr>
                <p:cNvGrpSpPr/>
                <p:nvPr/>
              </p:nvGrpSpPr>
              <p:grpSpPr>
                <a:xfrm>
                  <a:off x="4178003" y="5912157"/>
                  <a:ext cx="1324869" cy="1046613"/>
                  <a:chOff x="4178003" y="5912157"/>
                  <a:chExt cx="1324869" cy="1046613"/>
                </a:xfrm>
              </p:grpSpPr>
              <p:sp>
                <p:nvSpPr>
                  <p:cNvPr id="440" name="テキスト ボックス 439">
                    <a:extLst>
                      <a:ext uri="{FF2B5EF4-FFF2-40B4-BE49-F238E27FC236}">
                        <a16:creationId xmlns:a16="http://schemas.microsoft.com/office/drawing/2014/main" id="{6E25D709-F45F-47E3-A0B3-4BF89B3D4B48}"/>
                      </a:ext>
                    </a:extLst>
                  </p:cNvPr>
                  <p:cNvSpPr txBox="1"/>
                  <p:nvPr/>
                </p:nvSpPr>
                <p:spPr>
                  <a:xfrm>
                    <a:off x="4178003" y="6770905"/>
                    <a:ext cx="1173414" cy="187865"/>
                  </a:xfrm>
                  <a:prstGeom prst="rect">
                    <a:avLst/>
                  </a:prstGeom>
                  <a:noFill/>
                </p:spPr>
                <p:txBody>
                  <a:bodyPr wrap="non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５　ブロック回避動作</a:t>
                    </a:r>
                    <a:endParaRPr kumimoji="0" lang="en-US" altLang="ja-JP" sz="670" kern="0" dirty="0">
                      <a:solidFill>
                        <a:prstClr val="black"/>
                      </a:solidFill>
                      <a:latin typeface="Calibri" panose="020F0502020204030204"/>
                      <a:ea typeface="游ゴシック" panose="020B0400000000000000" pitchFamily="50" charset="-128"/>
                    </a:endParaRPr>
                  </a:p>
                </p:txBody>
              </p:sp>
              <p:grpSp>
                <p:nvGrpSpPr>
                  <p:cNvPr id="441" name="グループ化 440">
                    <a:extLst>
                      <a:ext uri="{FF2B5EF4-FFF2-40B4-BE49-F238E27FC236}">
                        <a16:creationId xmlns:a16="http://schemas.microsoft.com/office/drawing/2014/main" id="{87207FE1-3BE4-48E9-AE50-06C6391802FC}"/>
                      </a:ext>
                    </a:extLst>
                  </p:cNvPr>
                  <p:cNvGrpSpPr/>
                  <p:nvPr/>
                </p:nvGrpSpPr>
                <p:grpSpPr>
                  <a:xfrm>
                    <a:off x="4188077" y="5912157"/>
                    <a:ext cx="1314795" cy="964727"/>
                    <a:chOff x="3146034" y="6270275"/>
                    <a:chExt cx="1314795" cy="964727"/>
                  </a:xfrm>
                </p:grpSpPr>
                <p:cxnSp>
                  <p:nvCxnSpPr>
                    <p:cNvPr id="442" name="直線コネクタ 441">
                      <a:extLst>
                        <a:ext uri="{FF2B5EF4-FFF2-40B4-BE49-F238E27FC236}">
                          <a16:creationId xmlns:a16="http://schemas.microsoft.com/office/drawing/2014/main" id="{DF5051F5-79FB-4471-87E1-637D29A223C3}"/>
                        </a:ext>
                      </a:extLst>
                    </p:cNvPr>
                    <p:cNvCxnSpPr>
                      <a:cxnSpLocks/>
                      <a:stCxn id="447" idx="1"/>
                      <a:endCxn id="445" idx="0"/>
                    </p:cNvCxnSpPr>
                    <p:nvPr/>
                  </p:nvCxnSpPr>
                  <p:spPr>
                    <a:xfrm flipH="1">
                      <a:off x="4121641" y="6454288"/>
                      <a:ext cx="1350" cy="429730"/>
                    </a:xfrm>
                    <a:prstGeom prst="line">
                      <a:avLst/>
                    </a:prstGeom>
                    <a:noFill/>
                    <a:ln w="19050" cap="flat" cmpd="sng" algn="ctr">
                      <a:solidFill>
                        <a:sysClr val="windowText" lastClr="000000"/>
                      </a:solidFill>
                      <a:prstDash val="solid"/>
                      <a:miter lim="800000"/>
                    </a:ln>
                    <a:effectLst/>
                  </p:spPr>
                </p:cxnSp>
                <p:cxnSp>
                  <p:nvCxnSpPr>
                    <p:cNvPr id="443" name="直線コネクタ 442">
                      <a:extLst>
                        <a:ext uri="{FF2B5EF4-FFF2-40B4-BE49-F238E27FC236}">
                          <a16:creationId xmlns:a16="http://schemas.microsoft.com/office/drawing/2014/main" id="{91492C1A-0B32-477B-8A20-C2B90F44086C}"/>
                        </a:ext>
                      </a:extLst>
                    </p:cNvPr>
                    <p:cNvCxnSpPr>
                      <a:cxnSpLocks/>
                    </p:cNvCxnSpPr>
                    <p:nvPr/>
                  </p:nvCxnSpPr>
                  <p:spPr>
                    <a:xfrm>
                      <a:off x="3607532" y="6959818"/>
                      <a:ext cx="441159" cy="0"/>
                    </a:xfrm>
                    <a:prstGeom prst="line">
                      <a:avLst/>
                    </a:prstGeom>
                    <a:noFill/>
                    <a:ln w="19050" cap="flat" cmpd="sng" algn="ctr">
                      <a:solidFill>
                        <a:sysClr val="windowText" lastClr="000000"/>
                      </a:solidFill>
                      <a:prstDash val="solid"/>
                      <a:miter lim="800000"/>
                    </a:ln>
                    <a:effectLst/>
                  </p:spPr>
                </p:cxnSp>
                <p:grpSp>
                  <p:nvGrpSpPr>
                    <p:cNvPr id="444" name="グループ化 443">
                      <a:extLst>
                        <a:ext uri="{FF2B5EF4-FFF2-40B4-BE49-F238E27FC236}">
                          <a16:creationId xmlns:a16="http://schemas.microsoft.com/office/drawing/2014/main" id="{4A51125E-D22D-480B-9500-3DCD04AB4C4B}"/>
                        </a:ext>
                      </a:extLst>
                    </p:cNvPr>
                    <p:cNvGrpSpPr>
                      <a:grpSpLocks noChangeAspect="1"/>
                    </p:cNvGrpSpPr>
                    <p:nvPr/>
                  </p:nvGrpSpPr>
                  <p:grpSpPr>
                    <a:xfrm rot="5400000">
                      <a:off x="3266409" y="6697802"/>
                      <a:ext cx="285049" cy="525799"/>
                      <a:chOff x="5901931" y="1432695"/>
                      <a:chExt cx="504323" cy="892048"/>
                    </a:xfrm>
                  </p:grpSpPr>
                  <p:sp>
                    <p:nvSpPr>
                      <p:cNvPr id="454" name="正方形/長方形 453">
                        <a:extLst>
                          <a:ext uri="{FF2B5EF4-FFF2-40B4-BE49-F238E27FC236}">
                            <a16:creationId xmlns:a16="http://schemas.microsoft.com/office/drawing/2014/main" id="{9997044E-5A1C-408D-A698-0B5E79DF4430}"/>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55" name="正方形/長方形 454">
                        <a:extLst>
                          <a:ext uri="{FF2B5EF4-FFF2-40B4-BE49-F238E27FC236}">
                            <a16:creationId xmlns:a16="http://schemas.microsoft.com/office/drawing/2014/main" id="{E8C67AC6-9EE7-48C0-AE00-6EF14562C65A}"/>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56" name="正方形/長方形 455">
                        <a:extLst>
                          <a:ext uri="{FF2B5EF4-FFF2-40B4-BE49-F238E27FC236}">
                            <a16:creationId xmlns:a16="http://schemas.microsoft.com/office/drawing/2014/main" id="{B4484D80-F94E-4C5A-8495-50E6D2FDDB80}"/>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57" name="正方形/長方形 456">
                        <a:extLst>
                          <a:ext uri="{FF2B5EF4-FFF2-40B4-BE49-F238E27FC236}">
                            <a16:creationId xmlns:a16="http://schemas.microsoft.com/office/drawing/2014/main" id="{82162843-B474-40E7-8E42-F86EF75D69E6}"/>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58" name="正方形/長方形 457">
                        <a:extLst>
                          <a:ext uri="{FF2B5EF4-FFF2-40B4-BE49-F238E27FC236}">
                            <a16:creationId xmlns:a16="http://schemas.microsoft.com/office/drawing/2014/main" id="{042C154B-BA88-4A86-972E-529554BA35E6}"/>
                          </a:ext>
                        </a:extLst>
                      </p:cNvPr>
                      <p:cNvSpPr/>
                      <p:nvPr/>
                    </p:nvSpPr>
                    <p:spPr>
                      <a:xfrm>
                        <a:off x="5978467" y="1634815"/>
                        <a:ext cx="347828"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59" name="正方形/長方形 458">
                        <a:extLst>
                          <a:ext uri="{FF2B5EF4-FFF2-40B4-BE49-F238E27FC236}">
                            <a16:creationId xmlns:a16="http://schemas.microsoft.com/office/drawing/2014/main" id="{0AFFC160-D4D7-4A07-A6EB-4412DA0FF200}"/>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0" name="正方形/長方形 459">
                        <a:extLst>
                          <a:ext uri="{FF2B5EF4-FFF2-40B4-BE49-F238E27FC236}">
                            <a16:creationId xmlns:a16="http://schemas.microsoft.com/office/drawing/2014/main" id="{44F6454A-1FD0-4D07-B600-29655EF668C9}"/>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1" name="正方形/長方形 460">
                        <a:extLst>
                          <a:ext uri="{FF2B5EF4-FFF2-40B4-BE49-F238E27FC236}">
                            <a16:creationId xmlns:a16="http://schemas.microsoft.com/office/drawing/2014/main" id="{33B884D4-85D4-4BF7-B751-20A11E04C098}"/>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2" name="正方形/長方形 461">
                        <a:extLst>
                          <a:ext uri="{FF2B5EF4-FFF2-40B4-BE49-F238E27FC236}">
                            <a16:creationId xmlns:a16="http://schemas.microsoft.com/office/drawing/2014/main" id="{3277E2FF-C0FB-4957-9069-7E5EDB50D194}"/>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3" name="正方形/長方形 462">
                        <a:extLst>
                          <a:ext uri="{FF2B5EF4-FFF2-40B4-BE49-F238E27FC236}">
                            <a16:creationId xmlns:a16="http://schemas.microsoft.com/office/drawing/2014/main" id="{9FBE9B33-726C-40B4-85B9-1875F0581152}"/>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4" name="正方形/長方形 463">
                        <a:extLst>
                          <a:ext uri="{FF2B5EF4-FFF2-40B4-BE49-F238E27FC236}">
                            <a16:creationId xmlns:a16="http://schemas.microsoft.com/office/drawing/2014/main" id="{B2AC5E04-3F06-4117-A780-421AF360496F}"/>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5" name="楕円 16">
                        <a:extLst>
                          <a:ext uri="{FF2B5EF4-FFF2-40B4-BE49-F238E27FC236}">
                            <a16:creationId xmlns:a16="http://schemas.microsoft.com/office/drawing/2014/main" id="{DC1330C1-1806-4678-9564-69B9D91C6103}"/>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66" name="正方形/長方形 465">
                        <a:extLst>
                          <a:ext uri="{FF2B5EF4-FFF2-40B4-BE49-F238E27FC236}">
                            <a16:creationId xmlns:a16="http://schemas.microsoft.com/office/drawing/2014/main" id="{13DAB4BB-4C93-479A-A156-D08BB9B1F6AE}"/>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grpSp>
                <p:sp>
                  <p:nvSpPr>
                    <p:cNvPr id="445" name="フローチャート: 結合子 444">
                      <a:extLst>
                        <a:ext uri="{FF2B5EF4-FFF2-40B4-BE49-F238E27FC236}">
                          <a16:creationId xmlns:a16="http://schemas.microsoft.com/office/drawing/2014/main" id="{19F56DEB-BFB9-4CDB-A503-965AC59CA23E}"/>
                        </a:ext>
                      </a:extLst>
                    </p:cNvPr>
                    <p:cNvSpPr>
                      <a:spLocks/>
                    </p:cNvSpPr>
                    <p:nvPr/>
                  </p:nvSpPr>
                  <p:spPr>
                    <a:xfrm>
                      <a:off x="4054831" y="6884018"/>
                      <a:ext cx="133619" cy="145407"/>
                    </a:xfrm>
                    <a:prstGeom prst="flowChartConnector">
                      <a:avLst/>
                    </a:prstGeom>
                    <a:noFill/>
                    <a:ln w="28575"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46" name="フローチャート: 結合子 445">
                      <a:extLst>
                        <a:ext uri="{FF2B5EF4-FFF2-40B4-BE49-F238E27FC236}">
                          <a16:creationId xmlns:a16="http://schemas.microsoft.com/office/drawing/2014/main" id="{A0CE287D-146F-4382-9E59-D3741F5EC9EC}"/>
                        </a:ext>
                      </a:extLst>
                    </p:cNvPr>
                    <p:cNvSpPr>
                      <a:spLocks/>
                    </p:cNvSpPr>
                    <p:nvPr/>
                  </p:nvSpPr>
                  <p:spPr>
                    <a:xfrm>
                      <a:off x="4087685" y="6490989"/>
                      <a:ext cx="72000" cy="72000"/>
                    </a:xfrm>
                    <a:prstGeom prst="flowChartConnector">
                      <a:avLst/>
                    </a:prstGeom>
                    <a:solidFill>
                      <a:srgbClr val="ED7D31"/>
                    </a:solidFill>
                    <a:ln w="28575"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47" name="矢印: 右 446">
                      <a:extLst>
                        <a:ext uri="{FF2B5EF4-FFF2-40B4-BE49-F238E27FC236}">
                          <a16:creationId xmlns:a16="http://schemas.microsoft.com/office/drawing/2014/main" id="{B8E5D7C9-A3E6-4F1F-A773-FB03ECE8F336}"/>
                        </a:ext>
                      </a:extLst>
                    </p:cNvPr>
                    <p:cNvSpPr/>
                    <p:nvPr/>
                  </p:nvSpPr>
                  <p:spPr>
                    <a:xfrm rot="16200000">
                      <a:off x="4039235" y="6305074"/>
                      <a:ext cx="167510"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48" name="矢印: 右 447">
                      <a:extLst>
                        <a:ext uri="{FF2B5EF4-FFF2-40B4-BE49-F238E27FC236}">
                          <a16:creationId xmlns:a16="http://schemas.microsoft.com/office/drawing/2014/main" id="{89955279-B4D2-4CBF-9D18-C9840A5E79B0}"/>
                        </a:ext>
                      </a:extLst>
                    </p:cNvPr>
                    <p:cNvSpPr/>
                    <p:nvPr/>
                  </p:nvSpPr>
                  <p:spPr>
                    <a:xfrm rot="19307252">
                      <a:off x="3672183" y="6640587"/>
                      <a:ext cx="399601"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49" name="テキスト ボックス 448">
                      <a:extLst>
                        <a:ext uri="{FF2B5EF4-FFF2-40B4-BE49-F238E27FC236}">
                          <a16:creationId xmlns:a16="http://schemas.microsoft.com/office/drawing/2014/main" id="{F04FB677-3325-41C5-A7F4-BE7A2F093B2C}"/>
                        </a:ext>
                      </a:extLst>
                    </p:cNvPr>
                    <p:cNvSpPr txBox="1"/>
                    <p:nvPr/>
                  </p:nvSpPr>
                  <p:spPr>
                    <a:xfrm>
                      <a:off x="4185345" y="6270275"/>
                      <a:ext cx="261682"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C</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50" name="テキスト ボックス 449">
                      <a:extLst>
                        <a:ext uri="{FF2B5EF4-FFF2-40B4-BE49-F238E27FC236}">
                          <a16:creationId xmlns:a16="http://schemas.microsoft.com/office/drawing/2014/main" id="{7673CFE1-7DBA-41D9-98FB-A4CD30A65D3F}"/>
                        </a:ext>
                      </a:extLst>
                    </p:cNvPr>
                    <p:cNvSpPr txBox="1"/>
                    <p:nvPr/>
                  </p:nvSpPr>
                  <p:spPr>
                    <a:xfrm>
                      <a:off x="3676566" y="6515884"/>
                      <a:ext cx="263357"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B</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51" name="テキスト ボックス 450">
                      <a:extLst>
                        <a:ext uri="{FF2B5EF4-FFF2-40B4-BE49-F238E27FC236}">
                          <a16:creationId xmlns:a16="http://schemas.microsoft.com/office/drawing/2014/main" id="{355EE18F-3591-4484-8E2C-90D5DB0FAA68}"/>
                        </a:ext>
                      </a:extLst>
                    </p:cNvPr>
                    <p:cNvSpPr txBox="1"/>
                    <p:nvPr/>
                  </p:nvSpPr>
                  <p:spPr>
                    <a:xfrm>
                      <a:off x="4189095" y="6449985"/>
                      <a:ext cx="271734" cy="250424"/>
                    </a:xfrm>
                    <a:prstGeom prst="rect">
                      <a:avLst/>
                    </a:prstGeom>
                    <a:noFill/>
                  </p:spPr>
                  <p:txBody>
                    <a:bodyPr wrap="none" rtlCol="0">
                      <a:spAutoFit/>
                    </a:bodyPr>
                    <a:lstStyle/>
                    <a:p>
                      <a:pPr defTabSz="457200" fontAlgn="auto">
                        <a:spcBef>
                          <a:spcPts val="0"/>
                        </a:spcBef>
                        <a:spcAft>
                          <a:spcPts val="0"/>
                        </a:spcAft>
                      </a:pPr>
                      <a:r>
                        <a:rPr kumimoji="0" lang="en-US" altLang="ja-JP" sz="957" kern="0" dirty="0">
                          <a:solidFill>
                            <a:prstClr val="black"/>
                          </a:solidFill>
                          <a:latin typeface="Calibri" panose="020F0502020204030204"/>
                          <a:ea typeface="游ゴシック" panose="020B0400000000000000" pitchFamily="50" charset="-128"/>
                        </a:rPr>
                        <a:t>D</a:t>
                      </a:r>
                      <a:endParaRPr kumimoji="0" lang="ja-JP" altLang="en-US" sz="957" kern="0" dirty="0">
                        <a:solidFill>
                          <a:prstClr val="black"/>
                        </a:solidFill>
                        <a:latin typeface="Calibri" panose="020F0502020204030204"/>
                        <a:ea typeface="游ゴシック" panose="020B0400000000000000" pitchFamily="50" charset="-128"/>
                      </a:endParaRPr>
                    </a:p>
                  </p:txBody>
                </p:sp>
                <p:sp>
                  <p:nvSpPr>
                    <p:cNvPr id="452" name="矢印: 右カーブ 451">
                      <a:extLst>
                        <a:ext uri="{FF2B5EF4-FFF2-40B4-BE49-F238E27FC236}">
                          <a16:creationId xmlns:a16="http://schemas.microsoft.com/office/drawing/2014/main" id="{4C558555-EF2F-4007-A305-4827FA0C1F84}"/>
                        </a:ext>
                      </a:extLst>
                    </p:cNvPr>
                    <p:cNvSpPr/>
                    <p:nvPr/>
                  </p:nvSpPr>
                  <p:spPr>
                    <a:xfrm rot="13101682">
                      <a:off x="3683415" y="7001105"/>
                      <a:ext cx="101560" cy="174752"/>
                    </a:xfrm>
                    <a:prstGeom prst="curved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sp>
                  <p:nvSpPr>
                    <p:cNvPr id="453" name="テキスト ボックス 452">
                      <a:extLst>
                        <a:ext uri="{FF2B5EF4-FFF2-40B4-BE49-F238E27FC236}">
                          <a16:creationId xmlns:a16="http://schemas.microsoft.com/office/drawing/2014/main" id="{71DBD38A-9439-4C58-A6C9-400D7AF3302F}"/>
                        </a:ext>
                      </a:extLst>
                    </p:cNvPr>
                    <p:cNvSpPr txBox="1"/>
                    <p:nvPr/>
                  </p:nvSpPr>
                  <p:spPr>
                    <a:xfrm>
                      <a:off x="3732216" y="6984578"/>
                      <a:ext cx="271734"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D</a:t>
                      </a:r>
                      <a:endParaRPr kumimoji="0" lang="ja-JP" altLang="en-US" sz="957" kern="0">
                        <a:solidFill>
                          <a:prstClr val="black"/>
                        </a:solidFill>
                        <a:latin typeface="Calibri" panose="020F0502020204030204"/>
                        <a:ea typeface="游ゴシック" panose="020B0400000000000000" pitchFamily="50" charset="-128"/>
                      </a:endParaRPr>
                    </a:p>
                  </p:txBody>
                </p:sp>
              </p:grpSp>
            </p:grpSp>
            <p:sp>
              <p:nvSpPr>
                <p:cNvPr id="439" name="円柱 438">
                  <a:extLst>
                    <a:ext uri="{FF2B5EF4-FFF2-40B4-BE49-F238E27FC236}">
                      <a16:creationId xmlns:a16="http://schemas.microsoft.com/office/drawing/2014/main" id="{C9706903-C662-4A97-9F10-8402B12544C1}"/>
                    </a:ext>
                  </a:extLst>
                </p:cNvPr>
                <p:cNvSpPr/>
                <p:nvPr/>
              </p:nvSpPr>
              <p:spPr>
                <a:xfrm>
                  <a:off x="5103999" y="6495611"/>
                  <a:ext cx="110948" cy="153064"/>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grpSp>
          <p:sp>
            <p:nvSpPr>
              <p:cNvPr id="437" name="矢印: 右カーブ 436">
                <a:extLst>
                  <a:ext uri="{FF2B5EF4-FFF2-40B4-BE49-F238E27FC236}">
                    <a16:creationId xmlns:a16="http://schemas.microsoft.com/office/drawing/2014/main" id="{59208921-43F1-469B-9724-2A43D60D754E}"/>
                  </a:ext>
                </a:extLst>
              </p:cNvPr>
              <p:cNvSpPr/>
              <p:nvPr/>
            </p:nvSpPr>
            <p:spPr>
              <a:xfrm rot="13101682">
                <a:off x="5161255" y="6104136"/>
                <a:ext cx="101560" cy="174752"/>
              </a:xfrm>
              <a:prstGeom prst="curved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grpSp>
        <p:grpSp>
          <p:nvGrpSpPr>
            <p:cNvPr id="408" name="グループ化 407">
              <a:extLst>
                <a:ext uri="{FF2B5EF4-FFF2-40B4-BE49-F238E27FC236}">
                  <a16:creationId xmlns:a16="http://schemas.microsoft.com/office/drawing/2014/main" id="{65B8097E-FF35-4501-B312-0E95B23947A8}"/>
                </a:ext>
              </a:extLst>
            </p:cNvPr>
            <p:cNvGrpSpPr/>
            <p:nvPr/>
          </p:nvGrpSpPr>
          <p:grpSpPr>
            <a:xfrm>
              <a:off x="3835558" y="7165226"/>
              <a:ext cx="1218943" cy="710915"/>
              <a:chOff x="4294564" y="7098905"/>
              <a:chExt cx="1055698" cy="683367"/>
            </a:xfrm>
          </p:grpSpPr>
          <p:sp>
            <p:nvSpPr>
              <p:cNvPr id="412" name="テキスト ボックス 411">
                <a:extLst>
                  <a:ext uri="{FF2B5EF4-FFF2-40B4-BE49-F238E27FC236}">
                    <a16:creationId xmlns:a16="http://schemas.microsoft.com/office/drawing/2014/main" id="{2C0233A8-E101-4D0A-9EF3-EB79A026AD90}"/>
                  </a:ext>
                </a:extLst>
              </p:cNvPr>
              <p:cNvSpPr txBox="1"/>
              <p:nvPr/>
            </p:nvSpPr>
            <p:spPr>
              <a:xfrm>
                <a:off x="4294564" y="7594407"/>
                <a:ext cx="995706" cy="187865"/>
              </a:xfrm>
              <a:prstGeom prst="rect">
                <a:avLst/>
              </a:prstGeom>
              <a:noFill/>
            </p:spPr>
            <p:txBody>
              <a:bodyPr wrap="non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６　</a:t>
                </a:r>
                <a:r>
                  <a:rPr kumimoji="0" lang="en-US" altLang="ja-JP" sz="670" kern="0" dirty="0">
                    <a:solidFill>
                      <a:prstClr val="black"/>
                    </a:solidFill>
                    <a:latin typeface="Calibri" panose="020F0502020204030204"/>
                    <a:ea typeface="游ゴシック" panose="020B0400000000000000" pitchFamily="50" charset="-128"/>
                  </a:rPr>
                  <a:t>U</a:t>
                </a:r>
                <a:r>
                  <a:rPr kumimoji="0" lang="ja-JP" altLang="en-US" sz="670" kern="0" dirty="0">
                    <a:solidFill>
                      <a:prstClr val="black"/>
                    </a:solidFill>
                    <a:latin typeface="Calibri" panose="020F0502020204030204"/>
                    <a:ea typeface="游ゴシック" panose="020B0400000000000000" pitchFamily="50" charset="-128"/>
                  </a:rPr>
                  <a:t>ターン動作</a:t>
                </a:r>
                <a:endParaRPr kumimoji="0" lang="en-US" altLang="ja-JP" sz="670" kern="0" dirty="0">
                  <a:solidFill>
                    <a:prstClr val="black"/>
                  </a:solidFill>
                  <a:latin typeface="Calibri" panose="020F0502020204030204"/>
                  <a:ea typeface="游ゴシック" panose="020B0400000000000000" pitchFamily="50" charset="-128"/>
                </a:endParaRPr>
              </a:p>
            </p:txBody>
          </p:sp>
          <p:cxnSp>
            <p:nvCxnSpPr>
              <p:cNvPr id="413" name="直線コネクタ 412">
                <a:extLst>
                  <a:ext uri="{FF2B5EF4-FFF2-40B4-BE49-F238E27FC236}">
                    <a16:creationId xmlns:a16="http://schemas.microsoft.com/office/drawing/2014/main" id="{08E02E95-27AB-4776-AAAE-481F0665F85E}"/>
                  </a:ext>
                </a:extLst>
              </p:cNvPr>
              <p:cNvCxnSpPr>
                <a:cxnSpLocks/>
              </p:cNvCxnSpPr>
              <p:nvPr/>
            </p:nvCxnSpPr>
            <p:spPr>
              <a:xfrm>
                <a:off x="4316292" y="7460283"/>
                <a:ext cx="888049" cy="0"/>
              </a:xfrm>
              <a:prstGeom prst="line">
                <a:avLst/>
              </a:prstGeom>
              <a:noFill/>
              <a:ln w="19050" cap="flat" cmpd="sng" algn="ctr">
                <a:solidFill>
                  <a:sysClr val="windowText" lastClr="000000"/>
                </a:solidFill>
                <a:prstDash val="solid"/>
                <a:miter lim="800000"/>
              </a:ln>
              <a:effectLst/>
            </p:spPr>
          </p:cxnSp>
          <p:grpSp>
            <p:nvGrpSpPr>
              <p:cNvPr id="414" name="グループ化 413">
                <a:extLst>
                  <a:ext uri="{FF2B5EF4-FFF2-40B4-BE49-F238E27FC236}">
                    <a16:creationId xmlns:a16="http://schemas.microsoft.com/office/drawing/2014/main" id="{96842918-7109-47C2-8884-1E168117CE43}"/>
                  </a:ext>
                </a:extLst>
              </p:cNvPr>
              <p:cNvGrpSpPr>
                <a:grpSpLocks noChangeAspect="1"/>
              </p:cNvGrpSpPr>
              <p:nvPr/>
            </p:nvGrpSpPr>
            <p:grpSpPr>
              <a:xfrm rot="5400000">
                <a:off x="4642350" y="7197996"/>
                <a:ext cx="285048" cy="525799"/>
                <a:chOff x="5901931" y="1432695"/>
                <a:chExt cx="504323" cy="892048"/>
              </a:xfrm>
            </p:grpSpPr>
            <p:sp>
              <p:nvSpPr>
                <p:cNvPr id="423" name="正方形/長方形 422">
                  <a:extLst>
                    <a:ext uri="{FF2B5EF4-FFF2-40B4-BE49-F238E27FC236}">
                      <a16:creationId xmlns:a16="http://schemas.microsoft.com/office/drawing/2014/main" id="{79859054-B704-4105-9D8A-733E53926295}"/>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24" name="正方形/長方形 423">
                  <a:extLst>
                    <a:ext uri="{FF2B5EF4-FFF2-40B4-BE49-F238E27FC236}">
                      <a16:creationId xmlns:a16="http://schemas.microsoft.com/office/drawing/2014/main" id="{02D9151D-FD5E-40FF-A736-655964C11F4F}"/>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25" name="正方形/長方形 424">
                  <a:extLst>
                    <a:ext uri="{FF2B5EF4-FFF2-40B4-BE49-F238E27FC236}">
                      <a16:creationId xmlns:a16="http://schemas.microsoft.com/office/drawing/2014/main" id="{2B4A0928-9AE0-462E-9687-13AD59CB04BB}"/>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26" name="正方形/長方形 425">
                  <a:extLst>
                    <a:ext uri="{FF2B5EF4-FFF2-40B4-BE49-F238E27FC236}">
                      <a16:creationId xmlns:a16="http://schemas.microsoft.com/office/drawing/2014/main" id="{21B4DA4B-F4ED-4792-88FC-32F99FF2E560}"/>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27" name="正方形/長方形 426">
                  <a:extLst>
                    <a:ext uri="{FF2B5EF4-FFF2-40B4-BE49-F238E27FC236}">
                      <a16:creationId xmlns:a16="http://schemas.microsoft.com/office/drawing/2014/main" id="{5D4FC7D7-4A1D-438B-99D6-2CD29977201C}"/>
                    </a:ext>
                  </a:extLst>
                </p:cNvPr>
                <p:cNvSpPr/>
                <p:nvPr/>
              </p:nvSpPr>
              <p:spPr>
                <a:xfrm>
                  <a:off x="5978466" y="1634816"/>
                  <a:ext cx="347827" cy="4631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28" name="正方形/長方形 427">
                  <a:extLst>
                    <a:ext uri="{FF2B5EF4-FFF2-40B4-BE49-F238E27FC236}">
                      <a16:creationId xmlns:a16="http://schemas.microsoft.com/office/drawing/2014/main" id="{3B2AE2E9-5A3F-481A-8F0A-0E24888C0D91}"/>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29" name="正方形/長方形 428">
                  <a:extLst>
                    <a:ext uri="{FF2B5EF4-FFF2-40B4-BE49-F238E27FC236}">
                      <a16:creationId xmlns:a16="http://schemas.microsoft.com/office/drawing/2014/main" id="{C27D9FA8-49B5-4409-8304-E0DF9585AB49}"/>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30" name="正方形/長方形 429">
                  <a:extLst>
                    <a:ext uri="{FF2B5EF4-FFF2-40B4-BE49-F238E27FC236}">
                      <a16:creationId xmlns:a16="http://schemas.microsoft.com/office/drawing/2014/main" id="{A157EC96-57AB-4DD5-B45C-51CE34D91DA2}"/>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31" name="正方形/長方形 430">
                  <a:extLst>
                    <a:ext uri="{FF2B5EF4-FFF2-40B4-BE49-F238E27FC236}">
                      <a16:creationId xmlns:a16="http://schemas.microsoft.com/office/drawing/2014/main" id="{F4026496-0339-4724-9888-7D473CAFDBEF}"/>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32" name="正方形/長方形 431">
                  <a:extLst>
                    <a:ext uri="{FF2B5EF4-FFF2-40B4-BE49-F238E27FC236}">
                      <a16:creationId xmlns:a16="http://schemas.microsoft.com/office/drawing/2014/main" id="{B1BAA83B-52C5-424C-B9E9-8794E71FB037}"/>
                    </a:ext>
                  </a:extLst>
                </p:cNvPr>
                <p:cNvSpPr/>
                <p:nvPr/>
              </p:nvSpPr>
              <p:spPr>
                <a:xfrm>
                  <a:off x="6324176"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33" name="正方形/長方形 432">
                  <a:extLst>
                    <a:ext uri="{FF2B5EF4-FFF2-40B4-BE49-F238E27FC236}">
                      <a16:creationId xmlns:a16="http://schemas.microsoft.com/office/drawing/2014/main" id="{EE511D01-2612-4C99-A19C-47A3E123C5F1}"/>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34" name="楕円 16">
                  <a:extLst>
                    <a:ext uri="{FF2B5EF4-FFF2-40B4-BE49-F238E27FC236}">
                      <a16:creationId xmlns:a16="http://schemas.microsoft.com/office/drawing/2014/main" id="{3145E23C-1328-4729-93CD-2734F488485B}"/>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sp>
              <p:nvSpPr>
                <p:cNvPr id="435" name="正方形/長方形 434">
                  <a:extLst>
                    <a:ext uri="{FF2B5EF4-FFF2-40B4-BE49-F238E27FC236}">
                      <a16:creationId xmlns:a16="http://schemas.microsoft.com/office/drawing/2014/main" id="{48F1B51D-6ED2-4245-9775-0097BF63ED18}"/>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F0502020204030204"/>
                    <a:ea typeface="游ゴシック" panose="020B0400000000000000" pitchFamily="50" charset="-128"/>
                  </a:endParaRPr>
                </a:p>
              </p:txBody>
            </p:sp>
          </p:grpSp>
          <p:sp>
            <p:nvSpPr>
              <p:cNvPr id="415" name="フローチャート: 結合子 414">
                <a:extLst>
                  <a:ext uri="{FF2B5EF4-FFF2-40B4-BE49-F238E27FC236}">
                    <a16:creationId xmlns:a16="http://schemas.microsoft.com/office/drawing/2014/main" id="{07A9991B-76A9-469C-BE1E-F76A77996E37}"/>
                  </a:ext>
                </a:extLst>
              </p:cNvPr>
              <p:cNvSpPr>
                <a:spLocks/>
              </p:cNvSpPr>
              <p:nvPr/>
            </p:nvSpPr>
            <p:spPr>
              <a:xfrm>
                <a:off x="5210480" y="7384483"/>
                <a:ext cx="139782" cy="145407"/>
              </a:xfrm>
              <a:prstGeom prst="flowChartConnector">
                <a:avLst/>
              </a:prstGeom>
              <a:noFill/>
              <a:ln w="28575"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sp>
            <p:nvSpPr>
              <p:cNvPr id="416" name="矢印: 右 415">
                <a:extLst>
                  <a:ext uri="{FF2B5EF4-FFF2-40B4-BE49-F238E27FC236}">
                    <a16:creationId xmlns:a16="http://schemas.microsoft.com/office/drawing/2014/main" id="{966D607B-AAA4-41AC-AC4D-81CCB121779A}"/>
                  </a:ext>
                </a:extLst>
              </p:cNvPr>
              <p:cNvSpPr/>
              <p:nvPr/>
            </p:nvSpPr>
            <p:spPr>
              <a:xfrm>
                <a:off x="5071886" y="7397043"/>
                <a:ext cx="129426"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417" name="テキスト ボックス 416">
                <a:extLst>
                  <a:ext uri="{FF2B5EF4-FFF2-40B4-BE49-F238E27FC236}">
                    <a16:creationId xmlns:a16="http://schemas.microsoft.com/office/drawing/2014/main" id="{7F7F8DCC-A381-49FA-9B42-9F3CC62E41B9}"/>
                  </a:ext>
                </a:extLst>
              </p:cNvPr>
              <p:cNvSpPr txBox="1"/>
              <p:nvPr/>
            </p:nvSpPr>
            <p:spPr>
              <a:xfrm>
                <a:off x="4307906" y="7205602"/>
                <a:ext cx="261682"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C</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18" name="テキスト ボックス 417">
                <a:extLst>
                  <a:ext uri="{FF2B5EF4-FFF2-40B4-BE49-F238E27FC236}">
                    <a16:creationId xmlns:a16="http://schemas.microsoft.com/office/drawing/2014/main" id="{4AEC652D-0E09-44F7-898F-455E72FE4962}"/>
                  </a:ext>
                </a:extLst>
              </p:cNvPr>
              <p:cNvSpPr txBox="1"/>
              <p:nvPr/>
            </p:nvSpPr>
            <p:spPr>
              <a:xfrm>
                <a:off x="5005375" y="7186291"/>
                <a:ext cx="266707"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A</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19" name="テキスト ボックス 418">
                <a:extLst>
                  <a:ext uri="{FF2B5EF4-FFF2-40B4-BE49-F238E27FC236}">
                    <a16:creationId xmlns:a16="http://schemas.microsoft.com/office/drawing/2014/main" id="{CB57081A-2491-4AE4-A8B6-A2C9C908A9BA}"/>
                  </a:ext>
                </a:extLst>
              </p:cNvPr>
              <p:cNvSpPr txBox="1"/>
              <p:nvPr/>
            </p:nvSpPr>
            <p:spPr>
              <a:xfrm>
                <a:off x="4585530" y="7098905"/>
                <a:ext cx="271734" cy="250424"/>
              </a:xfrm>
              <a:prstGeom prst="rect">
                <a:avLst/>
              </a:prstGeom>
              <a:noFill/>
            </p:spPr>
            <p:txBody>
              <a:bodyPr wrap="none" rtlCol="0">
                <a:spAutoFit/>
              </a:bodyPr>
              <a:lstStyle/>
              <a:p>
                <a:pPr defTabSz="457200" fontAlgn="auto">
                  <a:spcBef>
                    <a:spcPts val="0"/>
                  </a:spcBef>
                  <a:spcAft>
                    <a:spcPts val="0"/>
                  </a:spcAft>
                </a:pPr>
                <a:r>
                  <a:rPr kumimoji="0" lang="en-US" altLang="ja-JP" sz="957" kern="0">
                    <a:solidFill>
                      <a:prstClr val="black"/>
                    </a:solidFill>
                    <a:latin typeface="Calibri" panose="020F0502020204030204"/>
                    <a:ea typeface="游ゴシック" panose="020B0400000000000000" pitchFamily="50" charset="-128"/>
                  </a:rPr>
                  <a:t>D</a:t>
                </a:r>
                <a:endParaRPr kumimoji="0" lang="ja-JP" altLang="en-US" sz="957" kern="0">
                  <a:solidFill>
                    <a:prstClr val="black"/>
                  </a:solidFill>
                  <a:latin typeface="Calibri" panose="020F0502020204030204"/>
                  <a:ea typeface="游ゴシック" panose="020B0400000000000000" pitchFamily="50" charset="-128"/>
                </a:endParaRPr>
              </a:p>
            </p:txBody>
          </p:sp>
          <p:sp>
            <p:nvSpPr>
              <p:cNvPr id="420" name="矢印: 右カーブ 419">
                <a:extLst>
                  <a:ext uri="{FF2B5EF4-FFF2-40B4-BE49-F238E27FC236}">
                    <a16:creationId xmlns:a16="http://schemas.microsoft.com/office/drawing/2014/main" id="{6B9DE74C-51EB-4949-82BE-D5EDD65A67D4}"/>
                  </a:ext>
                </a:extLst>
              </p:cNvPr>
              <p:cNvSpPr/>
              <p:nvPr/>
            </p:nvSpPr>
            <p:spPr>
              <a:xfrm rot="5400000">
                <a:off x="4790477" y="7127496"/>
                <a:ext cx="101560" cy="174752"/>
              </a:xfrm>
              <a:prstGeom prst="curved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sp>
            <p:nvSpPr>
              <p:cNvPr id="421" name="円柱 420">
                <a:extLst>
                  <a:ext uri="{FF2B5EF4-FFF2-40B4-BE49-F238E27FC236}">
                    <a16:creationId xmlns:a16="http://schemas.microsoft.com/office/drawing/2014/main" id="{5BA7233A-6334-43DC-9838-66516FA2690C}"/>
                  </a:ext>
                </a:extLst>
              </p:cNvPr>
              <p:cNvSpPr/>
              <p:nvPr/>
            </p:nvSpPr>
            <p:spPr>
              <a:xfrm>
                <a:off x="5229108" y="7351475"/>
                <a:ext cx="110948" cy="153064"/>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Calibri" panose="020F0502020204030204"/>
                  <a:ea typeface="游ゴシック" panose="020B0400000000000000" pitchFamily="50" charset="-128"/>
                </a:endParaRPr>
              </a:p>
            </p:txBody>
          </p:sp>
          <p:sp>
            <p:nvSpPr>
              <p:cNvPr id="422" name="矢印: 右 421">
                <a:extLst>
                  <a:ext uri="{FF2B5EF4-FFF2-40B4-BE49-F238E27FC236}">
                    <a16:creationId xmlns:a16="http://schemas.microsoft.com/office/drawing/2014/main" id="{03C8E31E-BF5C-4503-972C-4804698D475C}"/>
                  </a:ext>
                </a:extLst>
              </p:cNvPr>
              <p:cNvSpPr/>
              <p:nvPr/>
            </p:nvSpPr>
            <p:spPr>
              <a:xfrm rot="10800000">
                <a:off x="4328385" y="7395665"/>
                <a:ext cx="167510" cy="130917"/>
              </a:xfrm>
              <a:prstGeom prst="rightArrow">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grpSp>
      </p:grpSp>
      <p:sp>
        <p:nvSpPr>
          <p:cNvPr id="320" name="テキスト ボックス 319">
            <a:extLst>
              <a:ext uri="{FF2B5EF4-FFF2-40B4-BE49-F238E27FC236}">
                <a16:creationId xmlns:a16="http://schemas.microsoft.com/office/drawing/2014/main" id="{E08EC8E5-1798-4587-B1AA-FF096AB22744}"/>
              </a:ext>
            </a:extLst>
          </p:cNvPr>
          <p:cNvSpPr txBox="1"/>
          <p:nvPr/>
        </p:nvSpPr>
        <p:spPr>
          <a:xfrm>
            <a:off x="5186943" y="4411946"/>
            <a:ext cx="3147015" cy="415498"/>
          </a:xfrm>
          <a:prstGeom prst="rect">
            <a:avLst/>
          </a:prstGeom>
          <a:noFill/>
        </p:spPr>
        <p:txBody>
          <a:bodyPr wrap="none" rtlCol="0">
            <a:spAutoFit/>
          </a:bodyPr>
          <a:lstStyle/>
          <a:p>
            <a:pPr defTabSz="457200" fontAlgn="auto">
              <a:spcBef>
                <a:spcPts val="0"/>
              </a:spcBef>
              <a:spcAft>
                <a:spcPts val="0"/>
              </a:spcAft>
            </a:pPr>
            <a:r>
              <a:rPr kumimoji="0" lang="ja-JP" altLang="en-US" sz="700" b="1" kern="0" dirty="0">
                <a:solidFill>
                  <a:prstClr val="black"/>
                </a:solidFill>
                <a:latin typeface="+mn-ea"/>
                <a:ea typeface="+mn-ea"/>
              </a:rPr>
              <a:t>７．カラーセンサでブロックの色を識別する</a:t>
            </a:r>
            <a:endParaRPr kumimoji="0" lang="en-US" altLang="ja-JP" sz="700" b="1" kern="0" dirty="0">
              <a:solidFill>
                <a:prstClr val="black"/>
              </a:solidFill>
              <a:latin typeface="+mn-ea"/>
              <a:ea typeface="+mn-ea"/>
            </a:endParaRPr>
          </a:p>
          <a:p>
            <a:pPr defTabSz="457200" fontAlgn="auto">
              <a:spcBef>
                <a:spcPts val="0"/>
              </a:spcBef>
              <a:spcAft>
                <a:spcPts val="0"/>
              </a:spcAft>
            </a:pPr>
            <a:r>
              <a:rPr kumimoji="0" lang="ja-JP" altLang="en-US" sz="700" b="1" kern="0" dirty="0">
                <a:solidFill>
                  <a:prstClr val="black"/>
                </a:solidFill>
                <a:latin typeface="+mn-ea"/>
                <a:ea typeface="+mn-ea"/>
              </a:rPr>
              <a:t>　</a:t>
            </a:r>
            <a:r>
              <a:rPr kumimoji="0" lang="ja-JP" altLang="en-US" sz="700" kern="0" dirty="0">
                <a:solidFill>
                  <a:prstClr val="black"/>
                </a:solidFill>
                <a:latin typeface="+mn-ea"/>
                <a:ea typeface="+mn-ea"/>
              </a:rPr>
              <a:t>アームを指定角度上げ、カラーセンサでカラーブロックの色を識別する</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識別後はアームをキャリブレーション時の角度に戻す。</a:t>
            </a:r>
            <a:endParaRPr kumimoji="0" lang="en-US" altLang="ja-JP" sz="700" kern="0" dirty="0">
              <a:solidFill>
                <a:prstClr val="black"/>
              </a:solidFill>
              <a:latin typeface="+mn-ea"/>
              <a:ea typeface="+mn-ea"/>
            </a:endParaRPr>
          </a:p>
        </p:txBody>
      </p:sp>
      <p:grpSp>
        <p:nvGrpSpPr>
          <p:cNvPr id="75" name="グループ化 74">
            <a:extLst>
              <a:ext uri="{FF2B5EF4-FFF2-40B4-BE49-F238E27FC236}">
                <a16:creationId xmlns:a16="http://schemas.microsoft.com/office/drawing/2014/main" id="{84076341-150F-4934-AF29-6E7CA18A4E05}"/>
              </a:ext>
            </a:extLst>
          </p:cNvPr>
          <p:cNvGrpSpPr/>
          <p:nvPr/>
        </p:nvGrpSpPr>
        <p:grpSpPr>
          <a:xfrm>
            <a:off x="6672403" y="2981902"/>
            <a:ext cx="1378398" cy="1125274"/>
            <a:chOff x="5925711" y="2956847"/>
            <a:chExt cx="988974" cy="890077"/>
          </a:xfrm>
        </p:grpSpPr>
        <p:pic>
          <p:nvPicPr>
            <p:cNvPr id="70" name="図 69">
              <a:extLst>
                <a:ext uri="{FF2B5EF4-FFF2-40B4-BE49-F238E27FC236}">
                  <a16:creationId xmlns:a16="http://schemas.microsoft.com/office/drawing/2014/main" id="{3EEEFF92-E92D-483E-B099-C9FC1CABC0D8}"/>
                </a:ext>
              </a:extLst>
            </p:cNvPr>
            <p:cNvPicPr>
              <a:picLocks noChangeAspect="1"/>
            </p:cNvPicPr>
            <p:nvPr/>
          </p:nvPicPr>
          <p:blipFill>
            <a:blip r:embed="rId7"/>
            <a:stretch>
              <a:fillRect/>
            </a:stretch>
          </p:blipFill>
          <p:spPr>
            <a:xfrm>
              <a:off x="5925711" y="2956847"/>
              <a:ext cx="988974" cy="890077"/>
            </a:xfrm>
            <a:prstGeom prst="rect">
              <a:avLst/>
            </a:prstGeom>
          </p:spPr>
        </p:pic>
        <p:sp>
          <p:nvSpPr>
            <p:cNvPr id="72" name="フローチャート: 結合子 71">
              <a:extLst>
                <a:ext uri="{FF2B5EF4-FFF2-40B4-BE49-F238E27FC236}">
                  <a16:creationId xmlns:a16="http://schemas.microsoft.com/office/drawing/2014/main" id="{6EAF40F9-81BA-49A2-B21A-760C61D8B4D0}"/>
                </a:ext>
              </a:extLst>
            </p:cNvPr>
            <p:cNvSpPr/>
            <p:nvPr/>
          </p:nvSpPr>
          <p:spPr>
            <a:xfrm>
              <a:off x="6081712" y="3110368"/>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１</a:t>
              </a:r>
            </a:p>
          </p:txBody>
        </p:sp>
        <p:sp>
          <p:nvSpPr>
            <p:cNvPr id="77" name="フローチャート: 結合子 76">
              <a:extLst>
                <a:ext uri="{FF2B5EF4-FFF2-40B4-BE49-F238E27FC236}">
                  <a16:creationId xmlns:a16="http://schemas.microsoft.com/office/drawing/2014/main" id="{25867033-594F-4F34-A6DE-244CC0CF8039}"/>
                </a:ext>
              </a:extLst>
            </p:cNvPr>
            <p:cNvSpPr/>
            <p:nvPr/>
          </p:nvSpPr>
          <p:spPr>
            <a:xfrm>
              <a:off x="6355165" y="3110368"/>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２</a:t>
              </a:r>
            </a:p>
          </p:txBody>
        </p:sp>
        <p:sp>
          <p:nvSpPr>
            <p:cNvPr id="78" name="フローチャート: 結合子 77">
              <a:extLst>
                <a:ext uri="{FF2B5EF4-FFF2-40B4-BE49-F238E27FC236}">
                  <a16:creationId xmlns:a16="http://schemas.microsoft.com/office/drawing/2014/main" id="{6C73F809-A92F-4105-904C-D7DE9992B969}"/>
                </a:ext>
              </a:extLst>
            </p:cNvPr>
            <p:cNvSpPr/>
            <p:nvPr/>
          </p:nvSpPr>
          <p:spPr>
            <a:xfrm>
              <a:off x="6081712" y="3344279"/>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a:solidFill>
                    <a:schemeClr val="tx1"/>
                  </a:solidFill>
                </a:rPr>
                <a:t>4</a:t>
              </a:r>
              <a:endParaRPr lang="ja-JP" altLang="en-US" sz="700">
                <a:solidFill>
                  <a:schemeClr val="tx1"/>
                </a:solidFill>
              </a:endParaRPr>
            </a:p>
          </p:txBody>
        </p:sp>
        <p:sp>
          <p:nvSpPr>
            <p:cNvPr id="79" name="フローチャート: 結合子 78">
              <a:extLst>
                <a:ext uri="{FF2B5EF4-FFF2-40B4-BE49-F238E27FC236}">
                  <a16:creationId xmlns:a16="http://schemas.microsoft.com/office/drawing/2014/main" id="{529C0812-34FB-47D5-95CE-B05870912F5A}"/>
                </a:ext>
              </a:extLst>
            </p:cNvPr>
            <p:cNvSpPr/>
            <p:nvPr/>
          </p:nvSpPr>
          <p:spPr>
            <a:xfrm>
              <a:off x="6622917" y="3110368"/>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３</a:t>
              </a:r>
            </a:p>
          </p:txBody>
        </p:sp>
        <p:sp>
          <p:nvSpPr>
            <p:cNvPr id="80" name="フローチャート: 結合子 79">
              <a:extLst>
                <a:ext uri="{FF2B5EF4-FFF2-40B4-BE49-F238E27FC236}">
                  <a16:creationId xmlns:a16="http://schemas.microsoft.com/office/drawing/2014/main" id="{C3C9AC24-65B1-4563-8C56-130ACBE43055}"/>
                </a:ext>
              </a:extLst>
            </p:cNvPr>
            <p:cNvSpPr/>
            <p:nvPr/>
          </p:nvSpPr>
          <p:spPr>
            <a:xfrm>
              <a:off x="6355165" y="3344278"/>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５</a:t>
              </a:r>
            </a:p>
          </p:txBody>
        </p:sp>
        <p:sp>
          <p:nvSpPr>
            <p:cNvPr id="81" name="フローチャート: 結合子 80">
              <a:extLst>
                <a:ext uri="{FF2B5EF4-FFF2-40B4-BE49-F238E27FC236}">
                  <a16:creationId xmlns:a16="http://schemas.microsoft.com/office/drawing/2014/main" id="{AD8BD0DB-DC5C-4E2F-9CAC-62A6074D2B29}"/>
                </a:ext>
              </a:extLst>
            </p:cNvPr>
            <p:cNvSpPr/>
            <p:nvPr/>
          </p:nvSpPr>
          <p:spPr>
            <a:xfrm>
              <a:off x="6617015" y="3349305"/>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６</a:t>
              </a:r>
            </a:p>
          </p:txBody>
        </p:sp>
        <p:sp>
          <p:nvSpPr>
            <p:cNvPr id="82" name="フローチャート: 結合子 81">
              <a:extLst>
                <a:ext uri="{FF2B5EF4-FFF2-40B4-BE49-F238E27FC236}">
                  <a16:creationId xmlns:a16="http://schemas.microsoft.com/office/drawing/2014/main" id="{93F3C3D7-6260-4FEB-9408-266DAECB52B2}"/>
                </a:ext>
              </a:extLst>
            </p:cNvPr>
            <p:cNvSpPr/>
            <p:nvPr/>
          </p:nvSpPr>
          <p:spPr>
            <a:xfrm>
              <a:off x="6086163" y="3582195"/>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７</a:t>
              </a:r>
            </a:p>
          </p:txBody>
        </p:sp>
        <p:sp>
          <p:nvSpPr>
            <p:cNvPr id="83" name="フローチャート: 結合子 82">
              <a:extLst>
                <a:ext uri="{FF2B5EF4-FFF2-40B4-BE49-F238E27FC236}">
                  <a16:creationId xmlns:a16="http://schemas.microsoft.com/office/drawing/2014/main" id="{FDB77637-8728-4B0F-9100-4ECC12E8342F}"/>
                </a:ext>
              </a:extLst>
            </p:cNvPr>
            <p:cNvSpPr/>
            <p:nvPr/>
          </p:nvSpPr>
          <p:spPr>
            <a:xfrm>
              <a:off x="6355165" y="3577674"/>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８</a:t>
              </a:r>
            </a:p>
          </p:txBody>
        </p:sp>
        <p:sp>
          <p:nvSpPr>
            <p:cNvPr id="84" name="フローチャート: 結合子 83">
              <a:extLst>
                <a:ext uri="{FF2B5EF4-FFF2-40B4-BE49-F238E27FC236}">
                  <a16:creationId xmlns:a16="http://schemas.microsoft.com/office/drawing/2014/main" id="{AA2F5D87-AC4F-4FD4-BABE-CD5B31B94B84}"/>
                </a:ext>
              </a:extLst>
            </p:cNvPr>
            <p:cNvSpPr/>
            <p:nvPr/>
          </p:nvSpPr>
          <p:spPr>
            <a:xfrm>
              <a:off x="6614155" y="3576825"/>
              <a:ext cx="152400" cy="159317"/>
            </a:xfrm>
            <a:prstGeom prst="flowChartConnector">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a:solidFill>
                    <a:schemeClr val="tx1"/>
                  </a:solidFill>
                </a:rPr>
                <a:t>９</a:t>
              </a:r>
            </a:p>
          </p:txBody>
        </p:sp>
      </p:grpSp>
      <p:sp>
        <p:nvSpPr>
          <p:cNvPr id="319" name="テキスト ボックス 318">
            <a:extLst>
              <a:ext uri="{FF2B5EF4-FFF2-40B4-BE49-F238E27FC236}">
                <a16:creationId xmlns:a16="http://schemas.microsoft.com/office/drawing/2014/main" id="{0CEA5140-0A44-4AAD-A36B-D5311914AE3F}"/>
              </a:ext>
            </a:extLst>
          </p:cNvPr>
          <p:cNvSpPr txBox="1"/>
          <p:nvPr/>
        </p:nvSpPr>
        <p:spPr>
          <a:xfrm>
            <a:off x="4737193" y="7845940"/>
            <a:ext cx="3557163" cy="1954381"/>
          </a:xfrm>
          <a:prstGeom prst="rect">
            <a:avLst/>
          </a:prstGeom>
          <a:noFill/>
        </p:spPr>
        <p:txBody>
          <a:bodyPr wrap="square" rtlCol="0">
            <a:spAutoFit/>
          </a:bodyPr>
          <a:lstStyle/>
          <a:p>
            <a:r>
              <a:rPr kumimoji="1" lang="en-US" altLang="ja-JP" sz="800" b="1" dirty="0">
                <a:latin typeface="+mn-ea"/>
                <a:ea typeface="+mn-ea"/>
              </a:rPr>
              <a:t>2 </a:t>
            </a:r>
            <a:r>
              <a:rPr lang="en-US" altLang="ja-JP" sz="800" b="1" dirty="0">
                <a:latin typeface="+mn-ea"/>
                <a:ea typeface="+mn-ea"/>
              </a:rPr>
              <a:t>.</a:t>
            </a:r>
            <a:r>
              <a:rPr lang="ja-JP" altLang="en-US" sz="800" b="1" dirty="0">
                <a:latin typeface="+mn-ea"/>
                <a:ea typeface="+mn-ea"/>
              </a:rPr>
              <a:t> ブロックの初期配置によって</a:t>
            </a:r>
            <a:endParaRPr lang="en-US" altLang="ja-JP" sz="800" b="1" dirty="0">
              <a:latin typeface="+mn-ea"/>
              <a:ea typeface="+mn-ea"/>
            </a:endParaRPr>
          </a:p>
          <a:p>
            <a:r>
              <a:rPr lang="ja-JP" altLang="en-US" sz="800" b="1" dirty="0">
                <a:latin typeface="+mn-ea"/>
                <a:ea typeface="+mn-ea"/>
              </a:rPr>
              <a:t>　</a:t>
            </a:r>
            <a:r>
              <a:rPr lang="en-US" altLang="ja-JP" sz="800" b="1" dirty="0">
                <a:latin typeface="+mn-ea"/>
                <a:ea typeface="+mn-ea"/>
              </a:rPr>
              <a:t> </a:t>
            </a:r>
            <a:r>
              <a:rPr lang="ja-JP" altLang="en-US" sz="800" b="1" dirty="0">
                <a:latin typeface="+mn-ea"/>
                <a:ea typeface="+mn-ea"/>
              </a:rPr>
              <a:t>カラーセンサによるカラーブロックの色を精査を行う</a:t>
            </a:r>
            <a:endParaRPr lang="en-US" altLang="ja-JP" sz="800" b="1" dirty="0">
              <a:latin typeface="+mn-ea"/>
              <a:ea typeface="+mn-ea"/>
            </a:endParaRPr>
          </a:p>
          <a:p>
            <a:r>
              <a:rPr kumimoji="1" lang="ja-JP" altLang="en-US" sz="700" dirty="0">
                <a:latin typeface="+mn-ea"/>
                <a:ea typeface="+mn-ea"/>
              </a:rPr>
              <a:t>地区大会におけるブロック並べ攻略で目標タイムで攻略ができなかった。</a:t>
            </a:r>
            <a:endParaRPr kumimoji="1" lang="en-US" altLang="ja-JP" sz="700" dirty="0">
              <a:latin typeface="+mn-ea"/>
              <a:ea typeface="+mn-ea"/>
            </a:endParaRPr>
          </a:p>
          <a:p>
            <a:r>
              <a:rPr lang="ja-JP" altLang="en-US" sz="700" dirty="0">
                <a:latin typeface="+mn-ea"/>
                <a:ea typeface="+mn-ea"/>
              </a:rPr>
              <a:t>目標タイムで攻略できない原因は走行体の動作数だと考えられるため、それに応じた動的な方針が必要だと考えた。動作数の定義はカラーブロック置き場同士をつなぐ黒線のことである。つまり、計算された全経路のコストによって黒線の数（動作数）が判断できる。そこで、ブロックの初期配置をもとに計算された、全経路のコストによってカラーブロックの色をカラーセンサを用いて精査するかを判断する。</a:t>
            </a:r>
            <a:endParaRPr lang="en-US" altLang="ja-JP" sz="700" dirty="0">
              <a:latin typeface="+mn-ea"/>
              <a:ea typeface="+mn-ea"/>
            </a:endParaRPr>
          </a:p>
          <a:p>
            <a:r>
              <a:rPr lang="ja-JP" altLang="en-US" sz="700" dirty="0">
                <a:latin typeface="+mn-ea"/>
                <a:ea typeface="+mn-ea"/>
              </a:rPr>
              <a:t>コストによって、時間が足りそうにない場合は、</a:t>
            </a:r>
            <a:endParaRPr lang="en-US" altLang="ja-JP" sz="700" dirty="0">
              <a:latin typeface="+mn-ea"/>
              <a:ea typeface="+mn-ea"/>
            </a:endParaRPr>
          </a:p>
          <a:p>
            <a:r>
              <a:rPr lang="ja-JP" altLang="en-US" sz="700" dirty="0">
                <a:latin typeface="+mn-ea"/>
                <a:ea typeface="+mn-ea"/>
              </a:rPr>
              <a:t>カラーセンサによる色の精査は行わないものとする。</a:t>
            </a:r>
            <a:endParaRPr lang="en-US" altLang="ja-JP" sz="700" dirty="0">
              <a:latin typeface="+mn-ea"/>
              <a:ea typeface="+mn-ea"/>
            </a:endParaRPr>
          </a:p>
          <a:p>
            <a:r>
              <a:rPr lang="ja-JP" altLang="en-US" sz="700" dirty="0">
                <a:latin typeface="+mn-ea"/>
                <a:ea typeface="+mn-ea"/>
              </a:rPr>
              <a:t>具体的な判断基準の詳細は表</a:t>
            </a:r>
            <a:r>
              <a:rPr lang="en-US" altLang="ja-JP" sz="700" dirty="0">
                <a:latin typeface="+mn-ea"/>
                <a:ea typeface="+mn-ea"/>
              </a:rPr>
              <a:t>3-</a:t>
            </a:r>
            <a:r>
              <a:rPr lang="ja-JP" altLang="en-US" sz="700" dirty="0">
                <a:latin typeface="+mn-ea"/>
                <a:ea typeface="+mn-ea"/>
              </a:rPr>
              <a:t>③</a:t>
            </a:r>
            <a:r>
              <a:rPr lang="en-US" altLang="ja-JP" sz="700" dirty="0">
                <a:latin typeface="+mn-ea"/>
                <a:ea typeface="+mn-ea"/>
              </a:rPr>
              <a:t>.</a:t>
            </a:r>
            <a:r>
              <a:rPr lang="ja-JP" altLang="en-US" sz="700" dirty="0">
                <a:latin typeface="+mn-ea"/>
                <a:ea typeface="+mn-ea"/>
              </a:rPr>
              <a:t>２に記載する。</a:t>
            </a:r>
            <a:endParaRPr lang="en-US" altLang="ja-JP" sz="700">
              <a:latin typeface="+mn-ea"/>
              <a:ea typeface="+mn-ea"/>
            </a:endParaRPr>
          </a:p>
          <a:p>
            <a:r>
              <a:rPr lang="en-US" altLang="ja-JP" sz="700" dirty="0">
                <a:latin typeface="+mn-ea"/>
              </a:rPr>
              <a:t>※</a:t>
            </a:r>
            <a:r>
              <a:rPr lang="ja-JP" altLang="en-US" sz="700" dirty="0">
                <a:latin typeface="+mn-ea"/>
                <a:ea typeface="+mn-ea"/>
              </a:rPr>
              <a:t>コスト</a:t>
            </a:r>
            <a:r>
              <a:rPr lang="ja-JP" altLang="en-US" sz="700">
                <a:latin typeface="+mn-ea"/>
                <a:ea typeface="+mn-ea"/>
              </a:rPr>
              <a:t>については</a:t>
            </a:r>
            <a:r>
              <a:rPr lang="ja-JP" altLang="en-US" sz="700" dirty="0">
                <a:latin typeface="+mn-ea"/>
                <a:ea typeface="+mn-ea"/>
              </a:rPr>
              <a:t>③</a:t>
            </a:r>
            <a:r>
              <a:rPr lang="en-US" altLang="ja-JP" sz="700" dirty="0">
                <a:latin typeface="+mn-ea"/>
                <a:ea typeface="+mn-ea"/>
              </a:rPr>
              <a:t>-</a:t>
            </a:r>
            <a:r>
              <a:rPr lang="ja-JP" altLang="en-US" sz="700" dirty="0">
                <a:latin typeface="+mn-ea"/>
                <a:ea typeface="+mn-ea"/>
              </a:rPr>
              <a:t>３に記載する。</a:t>
            </a:r>
          </a:p>
          <a:p>
            <a:r>
              <a:rPr lang="en-US" altLang="ja-JP" sz="700" dirty="0">
                <a:latin typeface="+mn-ea"/>
                <a:ea typeface="+mn-ea"/>
              </a:rPr>
              <a:t>※</a:t>
            </a:r>
            <a:r>
              <a:rPr lang="ja-JP" altLang="en-US" sz="700" dirty="0">
                <a:latin typeface="+mn-ea"/>
                <a:ea typeface="+mn-ea"/>
              </a:rPr>
              <a:t>画像処理システムに何らかの不具合が生じ、</a:t>
            </a:r>
            <a:endParaRPr lang="en-US" altLang="ja-JP" sz="700" dirty="0">
              <a:latin typeface="+mn-ea"/>
              <a:ea typeface="+mn-ea"/>
            </a:endParaRPr>
          </a:p>
          <a:p>
            <a:r>
              <a:rPr lang="ja-JP" altLang="en-US" sz="700" dirty="0">
                <a:latin typeface="+mn-ea"/>
                <a:ea typeface="+mn-ea"/>
              </a:rPr>
              <a:t>カラーブロックの色情報を取得できない場合は、</a:t>
            </a:r>
            <a:endParaRPr lang="en-US" altLang="ja-JP" sz="700" dirty="0">
              <a:latin typeface="+mn-ea"/>
              <a:ea typeface="+mn-ea"/>
            </a:endParaRPr>
          </a:p>
          <a:p>
            <a:r>
              <a:rPr lang="ja-JP" altLang="en-US" sz="700" dirty="0">
                <a:latin typeface="+mn-ea"/>
                <a:ea typeface="+mn-ea"/>
              </a:rPr>
              <a:t>カラーセンサを用いてカラーブロックの色を取得する。</a:t>
            </a:r>
          </a:p>
          <a:p>
            <a:r>
              <a:rPr lang="ja-JP" altLang="en-US" sz="700" dirty="0">
                <a:latin typeface="+mn-ea"/>
                <a:ea typeface="+mn-ea"/>
              </a:rPr>
              <a:t>→具体的な選択手順については、図</a:t>
            </a:r>
            <a:r>
              <a:rPr lang="en-US" altLang="ja-JP" sz="700" dirty="0">
                <a:latin typeface="+mn-ea"/>
                <a:ea typeface="+mn-ea"/>
              </a:rPr>
              <a:t>3-</a:t>
            </a:r>
            <a:r>
              <a:rPr lang="ja-JP" altLang="en-US" sz="700" dirty="0">
                <a:latin typeface="+mn-ea"/>
                <a:ea typeface="+mn-ea"/>
              </a:rPr>
              <a:t>③</a:t>
            </a:r>
            <a:r>
              <a:rPr lang="en-US" altLang="ja-JP" sz="700" dirty="0">
                <a:latin typeface="+mn-ea"/>
                <a:ea typeface="+mn-ea"/>
              </a:rPr>
              <a:t>.</a:t>
            </a:r>
            <a:r>
              <a:rPr lang="ja-JP" altLang="en-US" sz="700" dirty="0">
                <a:latin typeface="+mn-ea"/>
                <a:ea typeface="+mn-ea"/>
              </a:rPr>
              <a:t>１に</a:t>
            </a:r>
            <a:endParaRPr lang="en-US" altLang="ja-JP" sz="700" dirty="0">
              <a:latin typeface="+mn-ea"/>
              <a:ea typeface="+mn-ea"/>
            </a:endParaRPr>
          </a:p>
          <a:p>
            <a:r>
              <a:rPr lang="ja-JP" altLang="en-US" sz="700" dirty="0">
                <a:latin typeface="+mn-ea"/>
                <a:ea typeface="+mn-ea"/>
              </a:rPr>
              <a:t>　記載する。</a:t>
            </a:r>
            <a:endParaRPr lang="en-US" altLang="ja-JP" sz="700" dirty="0">
              <a:latin typeface="+mn-ea"/>
              <a:ea typeface="+mn-ea"/>
            </a:endParaRPr>
          </a:p>
        </p:txBody>
      </p:sp>
      <p:graphicFrame>
        <p:nvGraphicFramePr>
          <p:cNvPr id="27" name="表 26">
            <a:extLst>
              <a:ext uri="{FF2B5EF4-FFF2-40B4-BE49-F238E27FC236}">
                <a16:creationId xmlns:a16="http://schemas.microsoft.com/office/drawing/2014/main" id="{1C2585A1-72C1-42C0-B57C-32098C7FF377}"/>
              </a:ext>
            </a:extLst>
          </p:cNvPr>
          <p:cNvGraphicFramePr>
            <a:graphicFrameLocks noGrp="1"/>
          </p:cNvGraphicFramePr>
          <p:nvPr>
            <p:extLst>
              <p:ext uri="{D42A27DB-BD31-4B8C-83A1-F6EECF244321}">
                <p14:modId xmlns:p14="http://schemas.microsoft.com/office/powerpoint/2010/main" val="2146814585"/>
              </p:ext>
            </p:extLst>
          </p:nvPr>
        </p:nvGraphicFramePr>
        <p:xfrm>
          <a:off x="5512723" y="9748258"/>
          <a:ext cx="1423152" cy="640080"/>
        </p:xfrm>
        <a:graphic>
          <a:graphicData uri="http://schemas.openxmlformats.org/drawingml/2006/table">
            <a:tbl>
              <a:tblPr firstRow="1" bandRow="1">
                <a:tableStyleId>{93296810-A885-4BE3-A3E7-6D5BEEA58F35}</a:tableStyleId>
              </a:tblPr>
              <a:tblGrid>
                <a:gridCol w="550430">
                  <a:extLst>
                    <a:ext uri="{9D8B030D-6E8A-4147-A177-3AD203B41FA5}">
                      <a16:colId xmlns:a16="http://schemas.microsoft.com/office/drawing/2014/main" val="1773640299"/>
                    </a:ext>
                  </a:extLst>
                </a:gridCol>
                <a:gridCol w="872722">
                  <a:extLst>
                    <a:ext uri="{9D8B030D-6E8A-4147-A177-3AD203B41FA5}">
                      <a16:colId xmlns:a16="http://schemas.microsoft.com/office/drawing/2014/main" val="4102612402"/>
                    </a:ext>
                  </a:extLst>
                </a:gridCol>
              </a:tblGrid>
              <a:tr h="207296">
                <a:tc>
                  <a:txBody>
                    <a:bodyPr/>
                    <a:lstStyle/>
                    <a:p>
                      <a:pPr algn="ctr">
                        <a:lnSpc>
                          <a:spcPct val="150000"/>
                        </a:lnSpc>
                      </a:pPr>
                      <a:r>
                        <a:rPr kumimoji="1" lang="ja-JP" altLang="en-US" sz="600" baseline="0" dirty="0">
                          <a:solidFill>
                            <a:schemeClr val="tx1"/>
                          </a:solidFill>
                        </a:rPr>
                        <a:t>コスト数</a:t>
                      </a:r>
                    </a:p>
                  </a:txBody>
                  <a:tcPr/>
                </a:tc>
                <a:tc>
                  <a:txBody>
                    <a:bodyPr/>
                    <a:lstStyle/>
                    <a:p>
                      <a:r>
                        <a:rPr kumimoji="1" lang="ja-JP" altLang="en-US" sz="600" baseline="0" dirty="0">
                          <a:solidFill>
                            <a:schemeClr val="tx1"/>
                          </a:solidFill>
                        </a:rPr>
                        <a:t>カラーブロックの</a:t>
                      </a:r>
                      <a:endParaRPr kumimoji="1" lang="en-US" altLang="ja-JP" sz="600" baseline="0" dirty="0">
                        <a:solidFill>
                          <a:schemeClr val="tx1"/>
                        </a:solidFill>
                      </a:endParaRPr>
                    </a:p>
                    <a:p>
                      <a:r>
                        <a:rPr kumimoji="1" lang="ja-JP" altLang="en-US" sz="600" baseline="0" dirty="0">
                          <a:solidFill>
                            <a:schemeClr val="tx1"/>
                          </a:solidFill>
                        </a:rPr>
                        <a:t>色情報の精査の有無</a:t>
                      </a:r>
                    </a:p>
                  </a:txBody>
                  <a:tcPr/>
                </a:tc>
                <a:extLst>
                  <a:ext uri="{0D108BD9-81ED-4DB2-BD59-A6C34878D82A}">
                    <a16:rowId xmlns:a16="http://schemas.microsoft.com/office/drawing/2014/main" val="3887764198"/>
                  </a:ext>
                </a:extLst>
              </a:tr>
              <a:tr h="138197">
                <a:tc>
                  <a:txBody>
                    <a:bodyPr/>
                    <a:lstStyle/>
                    <a:p>
                      <a:pPr algn="ctr"/>
                      <a:r>
                        <a:rPr kumimoji="1" lang="en-US" altLang="ja-JP" sz="600" baseline="0" dirty="0">
                          <a:latin typeface="+mn-ea"/>
                          <a:ea typeface="+mn-ea"/>
                        </a:rPr>
                        <a:t>21</a:t>
                      </a:r>
                      <a:r>
                        <a:rPr kumimoji="1" lang="ja-JP" altLang="en-US" sz="600" baseline="0" dirty="0"/>
                        <a:t>以上</a:t>
                      </a:r>
                    </a:p>
                  </a:txBody>
                  <a:tcPr/>
                </a:tc>
                <a:tc>
                  <a:txBody>
                    <a:bodyPr/>
                    <a:lstStyle/>
                    <a:p>
                      <a:pPr algn="ctr"/>
                      <a:r>
                        <a:rPr kumimoji="1" lang="ja-JP" altLang="en-US" sz="600" baseline="0" dirty="0"/>
                        <a:t>なし</a:t>
                      </a:r>
                      <a:endParaRPr kumimoji="1" lang="en-US" altLang="ja-JP" sz="600" baseline="0" dirty="0"/>
                    </a:p>
                  </a:txBody>
                  <a:tcPr/>
                </a:tc>
                <a:extLst>
                  <a:ext uri="{0D108BD9-81ED-4DB2-BD59-A6C34878D82A}">
                    <a16:rowId xmlns:a16="http://schemas.microsoft.com/office/drawing/2014/main" val="3262487849"/>
                  </a:ext>
                </a:extLst>
              </a:tr>
              <a:tr h="138197">
                <a:tc>
                  <a:txBody>
                    <a:bodyPr/>
                    <a:lstStyle/>
                    <a:p>
                      <a:pPr algn="ctr"/>
                      <a:r>
                        <a:rPr kumimoji="1" lang="en-US" altLang="ja-JP" sz="600" baseline="0" dirty="0">
                          <a:latin typeface="+mn-ea"/>
                          <a:ea typeface="+mn-ea"/>
                        </a:rPr>
                        <a:t>21</a:t>
                      </a:r>
                      <a:r>
                        <a:rPr kumimoji="1" lang="ja-JP" altLang="en-US" sz="600" baseline="0" dirty="0"/>
                        <a:t>未満</a:t>
                      </a:r>
                    </a:p>
                  </a:txBody>
                  <a:tcPr/>
                </a:tc>
                <a:tc>
                  <a:txBody>
                    <a:bodyPr/>
                    <a:lstStyle/>
                    <a:p>
                      <a:pPr algn="ctr"/>
                      <a:r>
                        <a:rPr kumimoji="1" lang="ja-JP" altLang="en-US" sz="600" baseline="0" dirty="0"/>
                        <a:t>あり</a:t>
                      </a:r>
                      <a:endParaRPr kumimoji="1" lang="en-US" altLang="ja-JP" sz="600" baseline="0" dirty="0"/>
                    </a:p>
                  </a:txBody>
                  <a:tcPr/>
                </a:tc>
                <a:extLst>
                  <a:ext uri="{0D108BD9-81ED-4DB2-BD59-A6C34878D82A}">
                    <a16:rowId xmlns:a16="http://schemas.microsoft.com/office/drawing/2014/main" val="3339839129"/>
                  </a:ext>
                </a:extLst>
              </a:tr>
            </a:tbl>
          </a:graphicData>
        </a:graphic>
      </p:graphicFrame>
      <p:sp>
        <p:nvSpPr>
          <p:cNvPr id="392" name="テキスト ボックス 391">
            <a:extLst>
              <a:ext uri="{FF2B5EF4-FFF2-40B4-BE49-F238E27FC236}">
                <a16:creationId xmlns:a16="http://schemas.microsoft.com/office/drawing/2014/main" id="{F2D53969-4F8E-47A5-A4A0-08F75B7DBF2E}"/>
              </a:ext>
            </a:extLst>
          </p:cNvPr>
          <p:cNvSpPr txBox="1"/>
          <p:nvPr/>
        </p:nvSpPr>
        <p:spPr>
          <a:xfrm>
            <a:off x="5428982" y="9602590"/>
            <a:ext cx="1491264" cy="200055"/>
          </a:xfrm>
          <a:prstGeom prst="rect">
            <a:avLst/>
          </a:prstGeom>
          <a:noFill/>
        </p:spPr>
        <p:txBody>
          <a:bodyPr wrap="square" rtlCol="0">
            <a:spAutoFit/>
          </a:bodyPr>
          <a:lstStyle/>
          <a:p>
            <a:r>
              <a:rPr lang="ja-JP" altLang="en-US" sz="700" dirty="0">
                <a:latin typeface="+mn-ea"/>
                <a:ea typeface="+mn-ea"/>
              </a:rPr>
              <a:t>表</a:t>
            </a:r>
            <a:r>
              <a:rPr lang="en-US" altLang="ja-JP" sz="700" dirty="0">
                <a:latin typeface="+mn-ea"/>
                <a:ea typeface="+mn-ea"/>
              </a:rPr>
              <a:t>3-</a:t>
            </a:r>
            <a:r>
              <a:rPr lang="ja-JP" altLang="en-US" sz="700" dirty="0">
                <a:latin typeface="+mn-ea"/>
                <a:ea typeface="+mn-ea"/>
              </a:rPr>
              <a:t>③</a:t>
            </a:r>
            <a:r>
              <a:rPr lang="en-US" altLang="ja-JP" sz="700" dirty="0">
                <a:latin typeface="+mn-ea"/>
                <a:ea typeface="+mn-ea"/>
              </a:rPr>
              <a:t>.</a:t>
            </a:r>
            <a:r>
              <a:rPr lang="ja-JP" altLang="en-US" sz="700" dirty="0">
                <a:latin typeface="+mn-ea"/>
                <a:ea typeface="+mn-ea"/>
              </a:rPr>
              <a:t>２：取得先の判断基準</a:t>
            </a:r>
            <a:endParaRPr lang="en-US" altLang="ja-JP" sz="700" dirty="0">
              <a:latin typeface="+mn-ea"/>
              <a:ea typeface="+mn-ea"/>
            </a:endParaRPr>
          </a:p>
        </p:txBody>
      </p:sp>
      <p:sp>
        <p:nvSpPr>
          <p:cNvPr id="393" name="Rectangle 39">
            <a:extLst>
              <a:ext uri="{FF2B5EF4-FFF2-40B4-BE49-F238E27FC236}">
                <a16:creationId xmlns:a16="http://schemas.microsoft.com/office/drawing/2014/main" id="{A4E47876-744E-43B7-AA99-2CA8EBB55352}"/>
              </a:ext>
            </a:extLst>
          </p:cNvPr>
          <p:cNvSpPr/>
          <p:nvPr/>
        </p:nvSpPr>
        <p:spPr>
          <a:xfrm>
            <a:off x="8299187" y="866832"/>
            <a:ext cx="6623039" cy="43778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テキスト ボックス 321">
            <a:extLst>
              <a:ext uri="{FF2B5EF4-FFF2-40B4-BE49-F238E27FC236}">
                <a16:creationId xmlns:a16="http://schemas.microsoft.com/office/drawing/2014/main" id="{0BF7E6DF-55B8-4CEC-A3A0-570FA440C4C3}"/>
              </a:ext>
            </a:extLst>
          </p:cNvPr>
          <p:cNvSpPr txBox="1"/>
          <p:nvPr/>
        </p:nvSpPr>
        <p:spPr>
          <a:xfrm>
            <a:off x="5151213" y="5020204"/>
            <a:ext cx="3076457" cy="523220"/>
          </a:xfrm>
          <a:prstGeom prst="rect">
            <a:avLst/>
          </a:prstGeom>
          <a:noFill/>
        </p:spPr>
        <p:txBody>
          <a:bodyPr wrap="square" rtlCol="0">
            <a:spAutoFit/>
          </a:bodyPr>
          <a:lstStyle/>
          <a:p>
            <a:pPr defTabSz="457200" fontAlgn="auto">
              <a:spcBef>
                <a:spcPts val="0"/>
              </a:spcBef>
              <a:spcAft>
                <a:spcPts val="0"/>
              </a:spcAft>
            </a:pPr>
            <a:r>
              <a:rPr kumimoji="0" lang="ja-JP" altLang="en-US" sz="700" b="1" kern="0" dirty="0">
                <a:solidFill>
                  <a:prstClr val="black"/>
                </a:solidFill>
                <a:latin typeface="+mn-ea"/>
                <a:ea typeface="+mn-ea"/>
              </a:rPr>
              <a:t>・走行体は外部の</a:t>
            </a:r>
            <a:r>
              <a:rPr kumimoji="0" lang="en-US" altLang="ja-JP" sz="700" b="1" kern="0" dirty="0">
                <a:solidFill>
                  <a:prstClr val="black"/>
                </a:solidFill>
                <a:latin typeface="+mn-ea"/>
                <a:ea typeface="+mn-ea"/>
              </a:rPr>
              <a:t>PC</a:t>
            </a:r>
            <a:r>
              <a:rPr kumimoji="0" lang="ja-JP" altLang="en-US" sz="700" b="1" kern="0" dirty="0">
                <a:solidFill>
                  <a:prstClr val="black"/>
                </a:solidFill>
                <a:latin typeface="+mn-ea"/>
                <a:ea typeface="+mn-ea"/>
              </a:rPr>
              <a:t>と</a:t>
            </a:r>
            <a:r>
              <a:rPr kumimoji="0" lang="en-US" altLang="ja-JP" sz="700" b="1" kern="0" dirty="0">
                <a:solidFill>
                  <a:prstClr val="black"/>
                </a:solidFill>
                <a:latin typeface="+mn-ea"/>
                <a:ea typeface="+mn-ea"/>
              </a:rPr>
              <a:t>Bluetooth</a:t>
            </a:r>
            <a:r>
              <a:rPr kumimoji="0" lang="ja-JP" altLang="en-US" sz="700" b="1" kern="0" dirty="0">
                <a:solidFill>
                  <a:prstClr val="black"/>
                </a:solidFill>
                <a:latin typeface="+mn-ea"/>
                <a:ea typeface="+mn-ea"/>
              </a:rPr>
              <a:t>通信ができる</a:t>
            </a:r>
            <a:endParaRPr kumimoji="0" lang="en-US" altLang="ja-JP" sz="700" b="1" kern="0" dirty="0">
              <a:solidFill>
                <a:prstClr val="black"/>
              </a:solidFill>
              <a:latin typeface="+mn-ea"/>
              <a:ea typeface="+mn-ea"/>
            </a:endParaRPr>
          </a:p>
          <a:p>
            <a:pPr defTabSz="457200" fontAlgn="auto">
              <a:spcBef>
                <a:spcPts val="0"/>
              </a:spcBef>
              <a:spcAft>
                <a:spcPts val="0"/>
              </a:spcAft>
            </a:pPr>
            <a:r>
              <a:rPr kumimoji="0" lang="ja-JP" altLang="en-US" sz="700" b="1" kern="0" dirty="0">
                <a:solidFill>
                  <a:prstClr val="black"/>
                </a:solidFill>
                <a:latin typeface="+mn-ea"/>
                <a:ea typeface="+mn-ea"/>
              </a:rPr>
              <a:t>　</a:t>
            </a:r>
            <a:r>
              <a:rPr kumimoji="0" lang="en-US" altLang="ja-JP" sz="700" kern="0" dirty="0">
                <a:solidFill>
                  <a:prstClr val="black"/>
                </a:solidFill>
                <a:latin typeface="+mn-ea"/>
                <a:ea typeface="+mn-ea"/>
              </a:rPr>
              <a:t>P.2</a:t>
            </a:r>
            <a:r>
              <a:rPr kumimoji="0" lang="ja-JP" altLang="en-US" sz="700" kern="0" dirty="0">
                <a:solidFill>
                  <a:prstClr val="black"/>
                </a:solidFill>
                <a:latin typeface="+mn-ea"/>
                <a:ea typeface="+mn-ea"/>
              </a:rPr>
              <a:t>（要求）における画像処理システムとのデータの送受信を行えるも</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のとする。具体的には、走行体はカラーブロックの座標コードを画像</a:t>
            </a:r>
            <a:endParaRPr kumimoji="0" lang="en-US" altLang="ja-JP" sz="700" kern="0" dirty="0">
              <a:solidFill>
                <a:prstClr val="black"/>
              </a:solidFill>
              <a:latin typeface="+mn-ea"/>
              <a:ea typeface="+mn-ea"/>
            </a:endParaRPr>
          </a:p>
          <a:p>
            <a:pPr defTabSz="457200" fontAlgn="auto">
              <a:spcBef>
                <a:spcPts val="0"/>
              </a:spcBef>
              <a:spcAft>
                <a:spcPts val="0"/>
              </a:spcAft>
            </a:pPr>
            <a:r>
              <a:rPr kumimoji="0" lang="ja-JP" altLang="en-US" sz="700" kern="0" dirty="0">
                <a:solidFill>
                  <a:prstClr val="black"/>
                </a:solidFill>
                <a:latin typeface="+mn-ea"/>
                <a:ea typeface="+mn-ea"/>
              </a:rPr>
              <a:t>　処理システムから受信する。</a:t>
            </a:r>
            <a:endParaRPr kumimoji="0" lang="en-US" altLang="ja-JP" sz="700" kern="0" dirty="0">
              <a:solidFill>
                <a:prstClr val="black"/>
              </a:solidFill>
              <a:latin typeface="+mn-ea"/>
              <a:ea typeface="+mn-ea"/>
            </a:endParaRPr>
          </a:p>
        </p:txBody>
      </p:sp>
      <p:sp>
        <p:nvSpPr>
          <p:cNvPr id="632" name="吹き出し: 角を丸めた四角形 631">
            <a:extLst>
              <a:ext uri="{FF2B5EF4-FFF2-40B4-BE49-F238E27FC236}">
                <a16:creationId xmlns:a16="http://schemas.microsoft.com/office/drawing/2014/main" id="{27BD58AB-5B50-4C37-8B5B-58CD23C8EDEE}"/>
              </a:ext>
            </a:extLst>
          </p:cNvPr>
          <p:cNvSpPr/>
          <p:nvPr/>
        </p:nvSpPr>
        <p:spPr>
          <a:xfrm>
            <a:off x="7667902" y="6892161"/>
            <a:ext cx="500165" cy="111784"/>
          </a:xfrm>
          <a:prstGeom prst="wedgeRoundRectCallout">
            <a:avLst>
              <a:gd name="adj1" fmla="val -51133"/>
              <a:gd name="adj2" fmla="val 109271"/>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rPr>
              <a:t>目標地点</a:t>
            </a:r>
          </a:p>
        </p:txBody>
      </p:sp>
      <p:grpSp>
        <p:nvGrpSpPr>
          <p:cNvPr id="6" name="グループ化 32">
            <a:extLst>
              <a:ext uri="{FF2B5EF4-FFF2-40B4-BE49-F238E27FC236}">
                <a16:creationId xmlns:a16="http://schemas.microsoft.com/office/drawing/2014/main" id="{29F280EB-4E24-43CC-B3C8-52D73F24DE04}"/>
              </a:ext>
            </a:extLst>
          </p:cNvPr>
          <p:cNvGrpSpPr/>
          <p:nvPr/>
        </p:nvGrpSpPr>
        <p:grpSpPr>
          <a:xfrm>
            <a:off x="7007526" y="7033367"/>
            <a:ext cx="1101860" cy="582462"/>
            <a:chOff x="6961191" y="7004935"/>
            <a:chExt cx="1151594" cy="673753"/>
          </a:xfrm>
        </p:grpSpPr>
        <p:cxnSp>
          <p:nvCxnSpPr>
            <p:cNvPr id="24" name="直線コネクタ 621">
              <a:extLst>
                <a:ext uri="{FF2B5EF4-FFF2-40B4-BE49-F238E27FC236}">
                  <a16:creationId xmlns:a16="http://schemas.microsoft.com/office/drawing/2014/main" id="{BA1BA1C2-F05C-4111-B34F-DF8514F99164}"/>
                </a:ext>
              </a:extLst>
            </p:cNvPr>
            <p:cNvCxnSpPr>
              <a:cxnSpLocks/>
              <a:endCxn id="26" idx="2"/>
            </p:cNvCxnSpPr>
            <p:nvPr/>
          </p:nvCxnSpPr>
          <p:spPr>
            <a:xfrm flipV="1">
              <a:off x="6961191" y="7587354"/>
              <a:ext cx="508930" cy="2406"/>
            </a:xfrm>
            <a:prstGeom prst="line">
              <a:avLst/>
            </a:prstGeom>
            <a:noFill/>
            <a:ln w="76200" cap="flat" cmpd="sng" algn="ctr">
              <a:solidFill>
                <a:sysClr val="windowText" lastClr="000000"/>
              </a:solidFill>
              <a:prstDash val="solid"/>
              <a:miter lim="800000"/>
            </a:ln>
            <a:effectLst/>
          </p:spPr>
        </p:cxnSp>
        <p:cxnSp>
          <p:nvCxnSpPr>
            <p:cNvPr id="25" name="直線コネクタ 625">
              <a:extLst>
                <a:ext uri="{FF2B5EF4-FFF2-40B4-BE49-F238E27FC236}">
                  <a16:creationId xmlns:a16="http://schemas.microsoft.com/office/drawing/2014/main" id="{778D42AF-F389-4D68-9181-0A0AA4965912}"/>
                </a:ext>
              </a:extLst>
            </p:cNvPr>
            <p:cNvCxnSpPr>
              <a:cxnSpLocks/>
            </p:cNvCxnSpPr>
            <p:nvPr/>
          </p:nvCxnSpPr>
          <p:spPr>
            <a:xfrm rot="5400000" flipV="1">
              <a:off x="7266177" y="7264084"/>
              <a:ext cx="520649" cy="2352"/>
            </a:xfrm>
            <a:prstGeom prst="line">
              <a:avLst/>
            </a:prstGeom>
            <a:noFill/>
            <a:ln w="76200" cap="flat" cmpd="sng" algn="ctr">
              <a:solidFill>
                <a:sysClr val="windowText" lastClr="000000"/>
              </a:solidFill>
              <a:prstDash val="solid"/>
              <a:miter lim="800000"/>
            </a:ln>
            <a:effectLst/>
          </p:spPr>
        </p:cxnSp>
        <p:sp>
          <p:nvSpPr>
            <p:cNvPr id="26" name="フローチャート: 結合子 626">
              <a:extLst>
                <a:ext uri="{FF2B5EF4-FFF2-40B4-BE49-F238E27FC236}">
                  <a16:creationId xmlns:a16="http://schemas.microsoft.com/office/drawing/2014/main" id="{4C02F101-6712-4525-AD43-C43369678FB2}"/>
                </a:ext>
              </a:extLst>
            </p:cNvPr>
            <p:cNvSpPr>
              <a:spLocks/>
            </p:cNvSpPr>
            <p:nvPr/>
          </p:nvSpPr>
          <p:spPr>
            <a:xfrm>
              <a:off x="7470121" y="7530883"/>
              <a:ext cx="112599" cy="112943"/>
            </a:xfrm>
            <a:prstGeom prst="flowChartConnector">
              <a:avLst/>
            </a:prstGeom>
            <a:noFill/>
            <a:ln w="38100"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29" name="直線コネクタ 627">
              <a:extLst>
                <a:ext uri="{FF2B5EF4-FFF2-40B4-BE49-F238E27FC236}">
                  <a16:creationId xmlns:a16="http://schemas.microsoft.com/office/drawing/2014/main" id="{3D05DB06-2ADF-4F17-84C4-46CF106224D2}"/>
                </a:ext>
              </a:extLst>
            </p:cNvPr>
            <p:cNvCxnSpPr>
              <a:cxnSpLocks/>
              <a:stCxn id="20" idx="7"/>
              <a:endCxn id="12" idx="3"/>
            </p:cNvCxnSpPr>
            <p:nvPr/>
          </p:nvCxnSpPr>
          <p:spPr>
            <a:xfrm flipV="1">
              <a:off x="7060650" y="7094906"/>
              <a:ext cx="502726" cy="536147"/>
            </a:xfrm>
            <a:prstGeom prst="line">
              <a:avLst/>
            </a:prstGeom>
            <a:ln w="1905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コネクタ 628">
              <a:extLst>
                <a:ext uri="{FF2B5EF4-FFF2-40B4-BE49-F238E27FC236}">
                  <a16:creationId xmlns:a16="http://schemas.microsoft.com/office/drawing/2014/main" id="{8F653DF3-1C2F-430B-B044-125C11C600ED}"/>
                </a:ext>
              </a:extLst>
            </p:cNvPr>
            <p:cNvCxnSpPr>
              <a:cxnSpLocks/>
              <a:stCxn id="34" idx="7"/>
              <a:endCxn id="12" idx="3"/>
            </p:cNvCxnSpPr>
            <p:nvPr/>
          </p:nvCxnSpPr>
          <p:spPr>
            <a:xfrm flipV="1">
              <a:off x="7060253" y="7094906"/>
              <a:ext cx="503123" cy="405724"/>
            </a:xfrm>
            <a:prstGeom prst="line">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正方形/長方形 629">
              <a:extLst>
                <a:ext uri="{FF2B5EF4-FFF2-40B4-BE49-F238E27FC236}">
                  <a16:creationId xmlns:a16="http://schemas.microsoft.com/office/drawing/2014/main" id="{9792562A-E257-4FA6-BF01-AE05709A4A0E}"/>
                </a:ext>
              </a:extLst>
            </p:cNvPr>
            <p:cNvSpPr/>
            <p:nvPr/>
          </p:nvSpPr>
          <p:spPr>
            <a:xfrm>
              <a:off x="7585832" y="7355423"/>
              <a:ext cx="526953" cy="149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rgbClr val="FF0000"/>
                  </a:solidFill>
                </a:rPr>
                <a:t>●左エッジ</a:t>
              </a:r>
              <a:endParaRPr lang="en-US" altLang="ja-JP" sz="500" dirty="0">
                <a:solidFill>
                  <a:srgbClr val="FF0000"/>
                </a:solidFill>
              </a:endParaRPr>
            </a:p>
            <a:p>
              <a:pPr algn="ctr"/>
              <a:r>
                <a:rPr lang="ja-JP" altLang="en-US" sz="500" dirty="0">
                  <a:solidFill>
                    <a:srgbClr val="FFC000"/>
                  </a:solidFill>
                </a:rPr>
                <a:t>●右エッジ</a:t>
              </a:r>
              <a:endParaRPr lang="en-US" altLang="ja-JP" sz="500" dirty="0">
                <a:solidFill>
                  <a:srgbClr val="FFC000"/>
                </a:solidFill>
              </a:endParaRPr>
            </a:p>
          </p:txBody>
        </p:sp>
        <p:sp>
          <p:nvSpPr>
            <p:cNvPr id="20" name="フローチャート: 結合子 301">
              <a:extLst>
                <a:ext uri="{FF2B5EF4-FFF2-40B4-BE49-F238E27FC236}">
                  <a16:creationId xmlns:a16="http://schemas.microsoft.com/office/drawing/2014/main" id="{3AF8DC5F-CCC1-4719-AD4E-89BF0DCDB4A4}"/>
                </a:ext>
              </a:extLst>
            </p:cNvPr>
            <p:cNvSpPr/>
            <p:nvPr/>
          </p:nvSpPr>
          <p:spPr>
            <a:xfrm>
              <a:off x="7009841" y="7622880"/>
              <a:ext cx="59527" cy="55808"/>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604">
              <a:extLst>
                <a:ext uri="{FF2B5EF4-FFF2-40B4-BE49-F238E27FC236}">
                  <a16:creationId xmlns:a16="http://schemas.microsoft.com/office/drawing/2014/main" id="{22849C99-78CE-4565-A5EC-61923F42119E}"/>
                </a:ext>
              </a:extLst>
            </p:cNvPr>
            <p:cNvSpPr/>
            <p:nvPr/>
          </p:nvSpPr>
          <p:spPr>
            <a:xfrm>
              <a:off x="7007118" y="7491188"/>
              <a:ext cx="62251" cy="644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618">
              <a:extLst>
                <a:ext uri="{FF2B5EF4-FFF2-40B4-BE49-F238E27FC236}">
                  <a16:creationId xmlns:a16="http://schemas.microsoft.com/office/drawing/2014/main" id="{A555797F-BA9C-4517-B590-77C9DF7726C9}"/>
                </a:ext>
              </a:extLst>
            </p:cNvPr>
            <p:cNvSpPr/>
            <p:nvPr/>
          </p:nvSpPr>
          <p:spPr>
            <a:xfrm>
              <a:off x="7554014" y="7032915"/>
              <a:ext cx="63928" cy="72626"/>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3" name="テキスト ボックス 22">
            <a:extLst>
              <a:ext uri="{FF2B5EF4-FFF2-40B4-BE49-F238E27FC236}">
                <a16:creationId xmlns:a16="http://schemas.microsoft.com/office/drawing/2014/main" id="{02654110-F6CD-409F-8992-E3E5392C9996}"/>
              </a:ext>
            </a:extLst>
          </p:cNvPr>
          <p:cNvSpPr txBox="1"/>
          <p:nvPr/>
        </p:nvSpPr>
        <p:spPr>
          <a:xfrm>
            <a:off x="8271952" y="941029"/>
            <a:ext cx="3357993" cy="2308324"/>
          </a:xfrm>
          <a:prstGeom prst="rect">
            <a:avLst/>
          </a:prstGeom>
          <a:noFill/>
        </p:spPr>
        <p:txBody>
          <a:bodyPr wrap="square" rtlCol="0">
            <a:spAutoFit/>
          </a:bodyPr>
          <a:lstStyle/>
          <a:p>
            <a:r>
              <a:rPr lang="ja-JP" altLang="en-US" sz="800" b="1" dirty="0">
                <a:latin typeface="+mn-ea"/>
                <a:ea typeface="+mn-ea"/>
              </a:rPr>
              <a:t>３ </a:t>
            </a:r>
            <a:r>
              <a:rPr lang="en-US" altLang="ja-JP" sz="800" b="1" dirty="0">
                <a:latin typeface="+mn-ea"/>
                <a:ea typeface="+mn-ea"/>
              </a:rPr>
              <a:t>.</a:t>
            </a:r>
            <a:r>
              <a:rPr lang="ja-JP" altLang="en-US" sz="800" b="1" dirty="0">
                <a:latin typeface="+mn-ea"/>
                <a:ea typeface="+mn-ea"/>
              </a:rPr>
              <a:t> 経路探索時の計算方針について</a:t>
            </a:r>
            <a:endParaRPr lang="en-US" altLang="ja-JP" sz="800" b="1" dirty="0">
              <a:latin typeface="+mn-ea"/>
              <a:ea typeface="+mn-ea"/>
            </a:endParaRPr>
          </a:p>
          <a:p>
            <a:r>
              <a:rPr lang="ja-JP" altLang="en-US" sz="800" dirty="0">
                <a:latin typeface="+mn-ea"/>
                <a:ea typeface="+mn-ea"/>
              </a:rPr>
              <a:t>経路探索におけるコストの定義を行う。コストの定義づけは②の</a:t>
            </a:r>
            <a:endParaRPr lang="en-US" altLang="ja-JP" sz="800" dirty="0">
              <a:latin typeface="+mn-ea"/>
              <a:ea typeface="+mn-ea"/>
            </a:endParaRPr>
          </a:p>
          <a:p>
            <a:r>
              <a:rPr lang="ja-JP" altLang="en-US" sz="800" dirty="0">
                <a:latin typeface="+mn-ea"/>
                <a:ea typeface="+mn-ea"/>
              </a:rPr>
              <a:t>走行体の動作定義内の制約に基づき行った。</a:t>
            </a:r>
            <a:endParaRPr lang="en-US" altLang="ja-JP" sz="800" dirty="0">
              <a:latin typeface="+mn-ea"/>
              <a:ea typeface="+mn-ea"/>
            </a:endParaRPr>
          </a:p>
          <a:p>
            <a:r>
              <a:rPr lang="ja-JP" altLang="en-US" sz="800" dirty="0">
                <a:latin typeface="+mn-ea"/>
                <a:ea typeface="+mn-ea"/>
              </a:rPr>
              <a:t>　</a:t>
            </a:r>
            <a:r>
              <a:rPr lang="ja-JP" altLang="en-US" sz="800" b="1" dirty="0">
                <a:latin typeface="+mn-ea"/>
                <a:ea typeface="+mn-ea"/>
              </a:rPr>
              <a:t>コスト</a:t>
            </a:r>
            <a:r>
              <a:rPr lang="en-US" altLang="ja-JP" sz="800" b="1" dirty="0">
                <a:latin typeface="+mn-ea"/>
                <a:ea typeface="+mn-ea"/>
              </a:rPr>
              <a:t>1</a:t>
            </a:r>
            <a:r>
              <a:rPr lang="ja-JP" altLang="en-US" sz="800" b="1" dirty="0">
                <a:latin typeface="+mn-ea"/>
                <a:ea typeface="+mn-ea"/>
              </a:rPr>
              <a:t>   </a:t>
            </a:r>
            <a:r>
              <a:rPr lang="ja-JP" altLang="en-US" sz="800" dirty="0">
                <a:latin typeface="+mn-ea"/>
                <a:ea typeface="+mn-ea"/>
              </a:rPr>
              <a:t>：カラーブロック置き場同士を繋ぐ黒線</a:t>
            </a:r>
            <a:endParaRPr lang="en-US" altLang="ja-JP" sz="800" dirty="0">
              <a:latin typeface="+mn-ea"/>
              <a:ea typeface="+mn-ea"/>
            </a:endParaRPr>
          </a:p>
          <a:p>
            <a:r>
              <a:rPr lang="ja-JP" altLang="en-US" sz="800" dirty="0">
                <a:latin typeface="+mn-ea"/>
                <a:ea typeface="+mn-ea"/>
              </a:rPr>
              <a:t>　</a:t>
            </a:r>
            <a:r>
              <a:rPr lang="ja-JP" altLang="en-US" sz="800" b="1" dirty="0">
                <a:latin typeface="+mn-ea"/>
                <a:ea typeface="+mn-ea"/>
              </a:rPr>
              <a:t>コスト</a:t>
            </a:r>
            <a:r>
              <a:rPr lang="en-US" altLang="ja-JP" sz="800" b="1" dirty="0">
                <a:latin typeface="+mn-ea"/>
                <a:ea typeface="+mn-ea"/>
              </a:rPr>
              <a:t>1.5</a:t>
            </a:r>
            <a:r>
              <a:rPr lang="ja-JP" altLang="en-US" sz="800" dirty="0">
                <a:latin typeface="+mn-ea"/>
                <a:ea typeface="+mn-ea"/>
              </a:rPr>
              <a:t>：カラーブロックのある置き場に接する黒線</a:t>
            </a:r>
            <a:endParaRPr lang="en-US" altLang="ja-JP" sz="800" dirty="0">
              <a:latin typeface="+mn-ea"/>
              <a:ea typeface="+mn-ea"/>
            </a:endParaRPr>
          </a:p>
          <a:p>
            <a:r>
              <a:rPr lang="ja-JP" altLang="en-US" sz="800" dirty="0">
                <a:latin typeface="+mn-ea"/>
                <a:ea typeface="+mn-ea"/>
              </a:rPr>
              <a:t>　</a:t>
            </a:r>
            <a:r>
              <a:rPr lang="ja-JP" altLang="en-US" sz="800" b="1" dirty="0">
                <a:latin typeface="+mn-ea"/>
                <a:ea typeface="+mn-ea"/>
              </a:rPr>
              <a:t>→</a:t>
            </a:r>
            <a:r>
              <a:rPr lang="ja-JP" altLang="en-US" sz="800" dirty="0">
                <a:latin typeface="+mn-ea"/>
                <a:ea typeface="+mn-ea"/>
              </a:rPr>
              <a:t>コスト</a:t>
            </a:r>
            <a:r>
              <a:rPr lang="en-US" altLang="ja-JP" sz="800" dirty="0">
                <a:latin typeface="+mn-ea"/>
                <a:ea typeface="+mn-ea"/>
              </a:rPr>
              <a:t>1</a:t>
            </a:r>
            <a:r>
              <a:rPr lang="ja-JP" altLang="en-US" sz="800" dirty="0">
                <a:latin typeface="+mn-ea"/>
                <a:ea typeface="+mn-ea"/>
              </a:rPr>
              <a:t>の動作（②動作定義内の</a:t>
            </a:r>
            <a:r>
              <a:rPr lang="en-US" altLang="ja-JP" sz="800" dirty="0">
                <a:latin typeface="+mn-ea"/>
                <a:ea typeface="+mn-ea"/>
              </a:rPr>
              <a:t>3,4</a:t>
            </a:r>
            <a:r>
              <a:rPr lang="ja-JP" altLang="en-US" sz="800" dirty="0">
                <a:latin typeface="+mn-ea"/>
                <a:ea typeface="+mn-ea"/>
              </a:rPr>
              <a:t>）に比べ、回避動作</a:t>
            </a:r>
            <a:endParaRPr lang="en-US" altLang="ja-JP" sz="800" dirty="0">
              <a:latin typeface="+mn-ea"/>
              <a:ea typeface="+mn-ea"/>
            </a:endParaRPr>
          </a:p>
          <a:p>
            <a:r>
              <a:rPr lang="ja-JP" altLang="en-US" sz="800" dirty="0">
                <a:latin typeface="+mn-ea"/>
                <a:ea typeface="+mn-ea"/>
              </a:rPr>
              <a:t>　　（ ②動作定義内の</a:t>
            </a:r>
            <a:r>
              <a:rPr lang="en-US" altLang="ja-JP" sz="800" dirty="0">
                <a:latin typeface="+mn-ea"/>
                <a:ea typeface="+mn-ea"/>
              </a:rPr>
              <a:t>5</a:t>
            </a:r>
            <a:r>
              <a:rPr lang="ja-JP" altLang="en-US" sz="800" dirty="0">
                <a:latin typeface="+mn-ea"/>
                <a:ea typeface="+mn-ea"/>
              </a:rPr>
              <a:t>）にかかる時間が</a:t>
            </a:r>
            <a:r>
              <a:rPr lang="en-US" altLang="ja-JP" sz="800" dirty="0">
                <a:latin typeface="+mn-ea"/>
                <a:ea typeface="+mn-ea"/>
              </a:rPr>
              <a:t>1.5</a:t>
            </a:r>
            <a:r>
              <a:rPr lang="ja-JP" altLang="en-US" sz="800" dirty="0">
                <a:latin typeface="+mn-ea"/>
                <a:ea typeface="+mn-ea"/>
              </a:rPr>
              <a:t>倍かかる。</a:t>
            </a:r>
            <a:endParaRPr lang="en-US" altLang="ja-JP" sz="800" dirty="0">
              <a:latin typeface="+mn-ea"/>
              <a:ea typeface="+mn-ea"/>
            </a:endParaRPr>
          </a:p>
          <a:p>
            <a:r>
              <a:rPr lang="ja-JP" altLang="en-US" sz="800" dirty="0">
                <a:latin typeface="+mn-ea"/>
                <a:ea typeface="+mn-ea"/>
              </a:rPr>
              <a:t>　　また、②の動作定義内の制約に</a:t>
            </a:r>
            <a:r>
              <a:rPr lang="ja-JP" altLang="en-US" sz="800" b="1" dirty="0">
                <a:latin typeface="+mn-ea"/>
                <a:ea typeface="+mn-ea"/>
              </a:rPr>
              <a:t>回避動作の制約</a:t>
            </a:r>
            <a:r>
              <a:rPr lang="ja-JP" altLang="en-US" sz="800" dirty="0">
                <a:latin typeface="+mn-ea"/>
                <a:ea typeface="+mn-ea"/>
              </a:rPr>
              <a:t>があるため、</a:t>
            </a:r>
            <a:endParaRPr lang="en-US" altLang="ja-JP" sz="800" dirty="0">
              <a:latin typeface="+mn-ea"/>
              <a:ea typeface="+mn-ea"/>
            </a:endParaRPr>
          </a:p>
          <a:p>
            <a:r>
              <a:rPr lang="ja-JP" altLang="en-US" sz="800" dirty="0">
                <a:latin typeface="+mn-ea"/>
                <a:ea typeface="+mn-ea"/>
              </a:rPr>
              <a:t>　　プラス</a:t>
            </a:r>
            <a:r>
              <a:rPr lang="en-US" altLang="ja-JP" sz="800" dirty="0">
                <a:latin typeface="+mn-ea"/>
                <a:ea typeface="+mn-ea"/>
              </a:rPr>
              <a:t>0.5</a:t>
            </a:r>
            <a:r>
              <a:rPr lang="ja-JP" altLang="en-US" sz="800" dirty="0">
                <a:latin typeface="+mn-ea"/>
                <a:ea typeface="+mn-ea"/>
              </a:rPr>
              <a:t>している。</a:t>
            </a:r>
            <a:endParaRPr lang="en-US" altLang="ja-JP" sz="800" dirty="0">
              <a:latin typeface="+mn-ea"/>
              <a:ea typeface="+mn-ea"/>
            </a:endParaRPr>
          </a:p>
          <a:p>
            <a:r>
              <a:rPr lang="ja-JP" altLang="en-US" sz="800" dirty="0">
                <a:latin typeface="+mn-ea"/>
                <a:ea typeface="+mn-ea"/>
              </a:rPr>
              <a:t>　</a:t>
            </a:r>
            <a:r>
              <a:rPr lang="ja-JP" altLang="en-US" sz="800" b="1" dirty="0">
                <a:latin typeface="+mn-ea"/>
                <a:ea typeface="+mn-ea"/>
              </a:rPr>
              <a:t>経路を探索する上でカラーブロック設置予定の置き場に異色の</a:t>
            </a:r>
            <a:endParaRPr lang="en-US" altLang="ja-JP" sz="800" b="1" dirty="0">
              <a:latin typeface="+mn-ea"/>
              <a:ea typeface="+mn-ea"/>
            </a:endParaRPr>
          </a:p>
          <a:p>
            <a:r>
              <a:rPr lang="ja-JP" altLang="en-US" sz="800" b="1" dirty="0">
                <a:latin typeface="+mn-ea"/>
                <a:ea typeface="+mn-ea"/>
              </a:rPr>
              <a:t>　カラーブロックがある場合</a:t>
            </a:r>
            <a:endParaRPr lang="en-US" altLang="ja-JP" sz="800" b="1" dirty="0">
              <a:latin typeface="+mn-ea"/>
              <a:ea typeface="+mn-ea"/>
            </a:endParaRPr>
          </a:p>
          <a:p>
            <a:r>
              <a:rPr lang="ja-JP" altLang="en-US" sz="800" dirty="0">
                <a:latin typeface="+mn-ea"/>
                <a:ea typeface="+mn-ea"/>
              </a:rPr>
              <a:t>　</a:t>
            </a:r>
            <a:r>
              <a:rPr lang="ja-JP" altLang="en-US" sz="800" b="1" dirty="0">
                <a:latin typeface="+mn-ea"/>
                <a:ea typeface="+mn-ea"/>
              </a:rPr>
              <a:t>→</a:t>
            </a:r>
            <a:r>
              <a:rPr lang="ja-JP" altLang="en-US" sz="800" dirty="0">
                <a:latin typeface="+mn-ea"/>
                <a:ea typeface="+mn-ea"/>
              </a:rPr>
              <a:t>指針 </a:t>
            </a:r>
            <a:r>
              <a:rPr lang="en-US" altLang="ja-JP" sz="800" dirty="0">
                <a:latin typeface="+mn-ea"/>
                <a:ea typeface="+mn-ea"/>
              </a:rPr>
              <a:t>- 1</a:t>
            </a:r>
            <a:r>
              <a:rPr lang="ja-JP" altLang="en-US" sz="800" dirty="0">
                <a:latin typeface="+mn-ea"/>
                <a:ea typeface="+mn-ea"/>
              </a:rPr>
              <a:t>で示したように、全てのカラーブロックに対し</a:t>
            </a:r>
            <a:endParaRPr lang="en-US" altLang="ja-JP" sz="800" dirty="0">
              <a:latin typeface="+mn-ea"/>
              <a:ea typeface="+mn-ea"/>
            </a:endParaRPr>
          </a:p>
          <a:p>
            <a:r>
              <a:rPr lang="ja-JP" altLang="en-US" sz="800" dirty="0">
                <a:latin typeface="+mn-ea"/>
                <a:ea typeface="+mn-ea"/>
              </a:rPr>
              <a:t>　　パワースポット設置を行うためパワースポットに異色の</a:t>
            </a:r>
            <a:endParaRPr lang="en-US" altLang="ja-JP" sz="800" dirty="0">
              <a:latin typeface="+mn-ea"/>
              <a:ea typeface="+mn-ea"/>
            </a:endParaRPr>
          </a:p>
          <a:p>
            <a:r>
              <a:rPr lang="ja-JP" altLang="en-US" sz="800" dirty="0">
                <a:latin typeface="+mn-ea"/>
                <a:ea typeface="+mn-ea"/>
              </a:rPr>
              <a:t>　　カラーブロックが置かれている場合にもそのカラーブロック</a:t>
            </a:r>
            <a:endParaRPr lang="en-US" altLang="ja-JP" sz="800" dirty="0">
              <a:latin typeface="+mn-ea"/>
              <a:ea typeface="+mn-ea"/>
            </a:endParaRPr>
          </a:p>
          <a:p>
            <a:r>
              <a:rPr lang="ja-JP" altLang="en-US" sz="800" dirty="0">
                <a:latin typeface="+mn-ea"/>
                <a:ea typeface="+mn-ea"/>
              </a:rPr>
              <a:t>　　置き場は選択肢から除外しない。</a:t>
            </a:r>
            <a:endParaRPr lang="en-US" altLang="ja-JP" sz="800" dirty="0">
              <a:latin typeface="+mn-ea"/>
              <a:ea typeface="+mn-ea"/>
            </a:endParaRPr>
          </a:p>
          <a:p>
            <a:r>
              <a:rPr lang="ja-JP" altLang="en-US" sz="800" dirty="0">
                <a:latin typeface="+mn-ea"/>
                <a:ea typeface="+mn-ea"/>
              </a:rPr>
              <a:t>　　そのため、その経路を切り捨てるのではなくコストを∞にする。</a:t>
            </a:r>
            <a:endParaRPr lang="en-US" altLang="ja-JP" sz="800" dirty="0">
              <a:latin typeface="+mn-ea"/>
              <a:ea typeface="+mn-ea"/>
            </a:endParaRPr>
          </a:p>
          <a:p>
            <a:r>
              <a:rPr lang="ja-JP" altLang="en-US" sz="800" dirty="0">
                <a:latin typeface="+mn-ea"/>
                <a:ea typeface="+mn-ea"/>
              </a:rPr>
              <a:t>　　具体的に付与するタイミングは右の計算手順に記載する。</a:t>
            </a:r>
            <a:endParaRPr lang="en-US" altLang="ja-JP" sz="800" dirty="0">
              <a:latin typeface="+mn-ea"/>
              <a:ea typeface="+mn-ea"/>
            </a:endParaRPr>
          </a:p>
          <a:p>
            <a:r>
              <a:rPr lang="ja-JP" altLang="en-US" sz="800" dirty="0">
                <a:latin typeface="+mn-ea"/>
                <a:ea typeface="+mn-ea"/>
              </a:rPr>
              <a:t>　</a:t>
            </a:r>
            <a:endParaRPr lang="en-US" altLang="ja-JP" sz="800" dirty="0">
              <a:latin typeface="+mn-ea"/>
              <a:ea typeface="+mn-ea"/>
            </a:endParaRPr>
          </a:p>
        </p:txBody>
      </p:sp>
      <p:grpSp>
        <p:nvGrpSpPr>
          <p:cNvPr id="335" name="グループ化 334">
            <a:extLst>
              <a:ext uri="{FF2B5EF4-FFF2-40B4-BE49-F238E27FC236}">
                <a16:creationId xmlns:a16="http://schemas.microsoft.com/office/drawing/2014/main" id="{9A6C876E-9854-4BB6-99D2-62363D16B539}"/>
              </a:ext>
            </a:extLst>
          </p:cNvPr>
          <p:cNvGrpSpPr/>
          <p:nvPr/>
        </p:nvGrpSpPr>
        <p:grpSpPr>
          <a:xfrm>
            <a:off x="5233046" y="5541420"/>
            <a:ext cx="3029499" cy="2262159"/>
            <a:chOff x="5233046" y="5541420"/>
            <a:chExt cx="3029499" cy="2262159"/>
          </a:xfrm>
        </p:grpSpPr>
        <p:sp>
          <p:nvSpPr>
            <p:cNvPr id="603" name="テキスト ボックス 602">
              <a:extLst>
                <a:ext uri="{FF2B5EF4-FFF2-40B4-BE49-F238E27FC236}">
                  <a16:creationId xmlns:a16="http://schemas.microsoft.com/office/drawing/2014/main" id="{5FD6B081-5E0F-4338-A468-D81DCC3A6131}"/>
                </a:ext>
              </a:extLst>
            </p:cNvPr>
            <p:cNvSpPr txBox="1"/>
            <p:nvPr/>
          </p:nvSpPr>
          <p:spPr>
            <a:xfrm>
              <a:off x="5233046" y="5541420"/>
              <a:ext cx="3029499" cy="2262158"/>
            </a:xfrm>
            <a:prstGeom prst="rect">
              <a:avLst/>
            </a:prstGeom>
            <a:noFill/>
            <a:ln>
              <a:solidFill>
                <a:sysClr val="windowText" lastClr="000000"/>
              </a:solidFill>
            </a:ln>
          </p:spPr>
          <p:txBody>
            <a:bodyPr wrap="square" rtlCol="0">
              <a:spAutoFit/>
            </a:bodyPr>
            <a:lstStyle/>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走行体の制約</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前述したブロック並べエリア内の走行における走行体の制約を定義する。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・回避動作の制約</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４と５を比較すると、５の回避動作は回転動作回数が多いため　</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誤差が生じる可能性が大きい。そのため、この動作は多用出来ない。</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・走行体の速度制約</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　</a:t>
              </a:r>
              <a:r>
                <a:rPr kumimoji="0" lang="ja-JP" altLang="en-US" sz="700" kern="0" dirty="0">
                  <a:solidFill>
                    <a:prstClr val="black"/>
                  </a:solidFill>
                  <a:latin typeface="Calibri" panose="020F0502020204030204"/>
                  <a:ea typeface="游ゴシック" panose="020B0400000000000000" pitchFamily="50" charset="-128"/>
                </a:rPr>
                <a:t>１や２の動作を行う場合、速度を速くするとブロックがアームに</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挟まらない事やアームから離れない可能性がある。</a:t>
              </a:r>
              <a:endParaRPr kumimoji="0" lang="ja-JP" altLang="en-US"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・ブロックとカラーセンサの距離</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カラーセンサでブロックの色を読む際、カラーセンサの性質上距離</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があまり離れすぎているとカラーブロックの色を検知できない。</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そのため、カラーセンサを用いてカラーブロックの色を検知する際</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は距離の制約がある。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・エッジの違いによる回転角度の違い</a:t>
              </a:r>
              <a:endParaRPr kumimoji="0" lang="en-US" altLang="ja-JP" sz="700" b="1"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b="1" kern="0" dirty="0">
                  <a:solidFill>
                    <a:prstClr val="black"/>
                  </a:solidFill>
                  <a:latin typeface="Calibri" panose="020F0502020204030204"/>
                  <a:ea typeface="游ゴシック" panose="020B0400000000000000" pitchFamily="50" charset="-128"/>
                </a:rPr>
                <a:t>　</a:t>
              </a:r>
              <a:r>
                <a:rPr kumimoji="0" lang="ja-JP" altLang="en-US" sz="700" kern="0" dirty="0">
                  <a:solidFill>
                    <a:prstClr val="black"/>
                  </a:solidFill>
                  <a:latin typeface="Calibri" panose="020F0502020204030204"/>
                  <a:ea typeface="游ゴシック" panose="020B0400000000000000" pitchFamily="50" charset="-128"/>
                </a:rPr>
                <a:t>５の動作を行う上で、走行体が黒線の</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どちらのエッジにいるかで</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　回転角度が変わる。</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r>
                <a:rPr kumimoji="0" lang="ja-JP" altLang="en-US" sz="700" kern="0" dirty="0">
                  <a:solidFill>
                    <a:prstClr val="black"/>
                  </a:solidFill>
                  <a:latin typeface="Calibri" panose="020F0502020204030204"/>
                  <a:ea typeface="游ゴシック" panose="020B0400000000000000" pitchFamily="50" charset="-128"/>
                </a:rPr>
                <a:t>（</a:t>
              </a:r>
              <a:r>
                <a:rPr kumimoji="0" lang="ja-JP" altLang="en-US" sz="800" kern="0" dirty="0">
                  <a:solidFill>
                    <a:prstClr val="black"/>
                  </a:solidFill>
                  <a:latin typeface="Calibri" panose="020F0502020204030204"/>
                  <a:ea typeface="游ゴシック" panose="020B0400000000000000" pitchFamily="50" charset="-128"/>
                </a:rPr>
                <a:t>図</a:t>
              </a:r>
              <a:r>
                <a:rPr kumimoji="0" lang="en-US" altLang="ja-JP" sz="800" kern="0" dirty="0">
                  <a:solidFill>
                    <a:prstClr val="black"/>
                  </a:solidFill>
                  <a:latin typeface="+mn-ea"/>
                </a:rPr>
                <a:t>3-</a:t>
              </a:r>
              <a:r>
                <a:rPr kumimoji="0" lang="ja-JP" altLang="en-US" sz="800" kern="0" dirty="0">
                  <a:solidFill>
                    <a:prstClr val="black"/>
                  </a:solidFill>
                  <a:latin typeface="Calibri" panose="020F0502020204030204"/>
                  <a:ea typeface="游ゴシック" panose="020B0400000000000000" pitchFamily="50" charset="-128"/>
                </a:rPr>
                <a:t>②</a:t>
              </a:r>
              <a:r>
                <a:rPr kumimoji="0" lang="en-US" altLang="ja-JP" sz="800" kern="0" dirty="0">
                  <a:solidFill>
                    <a:prstClr val="black"/>
                  </a:solidFill>
                  <a:latin typeface="Calibri" panose="020F0502020204030204"/>
                  <a:ea typeface="游ゴシック" panose="020B0400000000000000" pitchFamily="50" charset="-128"/>
                </a:rPr>
                <a:t>.</a:t>
              </a:r>
              <a:r>
                <a:rPr kumimoji="0" lang="ja-JP" altLang="en-US" sz="800" kern="0" dirty="0">
                  <a:solidFill>
                    <a:prstClr val="black"/>
                  </a:solidFill>
                  <a:latin typeface="Calibri" panose="020F0502020204030204"/>
                  <a:ea typeface="游ゴシック" panose="020B0400000000000000" pitchFamily="50" charset="-128"/>
                </a:rPr>
                <a:t>７を参照</a:t>
              </a:r>
              <a:r>
                <a:rPr kumimoji="0" lang="ja-JP" altLang="en-US" sz="700" kern="0" dirty="0">
                  <a:solidFill>
                    <a:prstClr val="black"/>
                  </a:solidFill>
                  <a:latin typeface="Calibri" panose="020F0502020204030204"/>
                  <a:ea typeface="游ゴシック" panose="020B0400000000000000" pitchFamily="50" charset="-128"/>
                </a:rPr>
                <a:t>）</a:t>
              </a: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endParaRPr kumimoji="0" lang="en-US" altLang="ja-JP" sz="700" kern="0" dirty="0">
                <a:solidFill>
                  <a:prstClr val="black"/>
                </a:solidFill>
                <a:latin typeface="Calibri" panose="020F0502020204030204"/>
                <a:ea typeface="游ゴシック" panose="020B0400000000000000" pitchFamily="50" charset="-128"/>
              </a:endParaRPr>
            </a:p>
            <a:p>
              <a:pPr defTabSz="457200" fontAlgn="auto">
                <a:spcBef>
                  <a:spcPts val="0"/>
                </a:spcBef>
                <a:spcAft>
                  <a:spcPts val="0"/>
                </a:spcAft>
              </a:pPr>
              <a:endParaRPr kumimoji="0" lang="en-US" altLang="ja-JP" sz="700" kern="0" dirty="0">
                <a:solidFill>
                  <a:prstClr val="black"/>
                </a:solidFill>
                <a:latin typeface="Calibri" panose="020F0502020204030204"/>
                <a:ea typeface="游ゴシック" panose="020B0400000000000000" pitchFamily="50" charset="-128"/>
              </a:endParaRPr>
            </a:p>
          </p:txBody>
        </p:sp>
        <p:grpSp>
          <p:nvGrpSpPr>
            <p:cNvPr id="33" name="グループ化 32">
              <a:extLst>
                <a:ext uri="{FF2B5EF4-FFF2-40B4-BE49-F238E27FC236}">
                  <a16:creationId xmlns:a16="http://schemas.microsoft.com/office/drawing/2014/main" id="{29F280EB-4E24-43CC-B3C8-52D73F24DE04}"/>
                </a:ext>
              </a:extLst>
            </p:cNvPr>
            <p:cNvGrpSpPr/>
            <p:nvPr/>
          </p:nvGrpSpPr>
          <p:grpSpPr>
            <a:xfrm>
              <a:off x="7007527" y="7033835"/>
              <a:ext cx="1101859" cy="582507"/>
              <a:chOff x="6961191" y="7004935"/>
              <a:chExt cx="1151593" cy="673753"/>
            </a:xfrm>
          </p:grpSpPr>
          <p:cxnSp>
            <p:nvCxnSpPr>
              <p:cNvPr id="622" name="直線コネクタ 621">
                <a:extLst>
                  <a:ext uri="{FF2B5EF4-FFF2-40B4-BE49-F238E27FC236}">
                    <a16:creationId xmlns:a16="http://schemas.microsoft.com/office/drawing/2014/main" id="{BA1BA1C2-F05C-4111-B34F-DF8514F99164}"/>
                  </a:ext>
                </a:extLst>
              </p:cNvPr>
              <p:cNvCxnSpPr>
                <a:cxnSpLocks/>
                <a:endCxn id="627" idx="2"/>
              </p:cNvCxnSpPr>
              <p:nvPr/>
            </p:nvCxnSpPr>
            <p:spPr>
              <a:xfrm flipV="1">
                <a:off x="6961191" y="7587354"/>
                <a:ext cx="508930" cy="2406"/>
              </a:xfrm>
              <a:prstGeom prst="line">
                <a:avLst/>
              </a:prstGeom>
              <a:noFill/>
              <a:ln w="76200" cap="flat" cmpd="sng" algn="ctr">
                <a:solidFill>
                  <a:sysClr val="windowText" lastClr="000000"/>
                </a:solidFill>
                <a:prstDash val="solid"/>
                <a:miter lim="800000"/>
              </a:ln>
              <a:effectLst/>
            </p:spPr>
          </p:cxnSp>
          <p:cxnSp>
            <p:nvCxnSpPr>
              <p:cNvPr id="626" name="直線コネクタ 625">
                <a:extLst>
                  <a:ext uri="{FF2B5EF4-FFF2-40B4-BE49-F238E27FC236}">
                    <a16:creationId xmlns:a16="http://schemas.microsoft.com/office/drawing/2014/main" id="{778D42AF-F389-4D68-9181-0A0AA4965912}"/>
                  </a:ext>
                </a:extLst>
              </p:cNvPr>
              <p:cNvCxnSpPr>
                <a:cxnSpLocks/>
              </p:cNvCxnSpPr>
              <p:nvPr/>
            </p:nvCxnSpPr>
            <p:spPr>
              <a:xfrm rot="5400000" flipV="1">
                <a:off x="7266177" y="7264084"/>
                <a:ext cx="520649" cy="2352"/>
              </a:xfrm>
              <a:prstGeom prst="line">
                <a:avLst/>
              </a:prstGeom>
              <a:noFill/>
              <a:ln w="76200" cap="flat" cmpd="sng" algn="ctr">
                <a:solidFill>
                  <a:sysClr val="windowText" lastClr="000000"/>
                </a:solidFill>
                <a:prstDash val="solid"/>
                <a:miter lim="800000"/>
              </a:ln>
              <a:effectLst/>
            </p:spPr>
          </p:cxnSp>
          <p:sp>
            <p:nvSpPr>
              <p:cNvPr id="627" name="フローチャート: 結合子 626">
                <a:extLst>
                  <a:ext uri="{FF2B5EF4-FFF2-40B4-BE49-F238E27FC236}">
                    <a16:creationId xmlns:a16="http://schemas.microsoft.com/office/drawing/2014/main" id="{4C02F101-6712-4525-AD43-C43369678FB2}"/>
                  </a:ext>
                </a:extLst>
              </p:cNvPr>
              <p:cNvSpPr>
                <a:spLocks/>
              </p:cNvSpPr>
              <p:nvPr/>
            </p:nvSpPr>
            <p:spPr>
              <a:xfrm>
                <a:off x="7470121" y="7530883"/>
                <a:ext cx="112599" cy="112943"/>
              </a:xfrm>
              <a:prstGeom prst="flowChartConnector">
                <a:avLst/>
              </a:prstGeom>
              <a:noFill/>
              <a:ln w="38100"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cxnSp>
            <p:nvCxnSpPr>
              <p:cNvPr id="628" name="直線コネクタ 627">
                <a:extLst>
                  <a:ext uri="{FF2B5EF4-FFF2-40B4-BE49-F238E27FC236}">
                    <a16:creationId xmlns:a16="http://schemas.microsoft.com/office/drawing/2014/main" id="{3D05DB06-2ADF-4F17-84C4-46CF106224D2}"/>
                  </a:ext>
                </a:extLst>
              </p:cNvPr>
              <p:cNvCxnSpPr>
                <a:cxnSpLocks/>
                <a:stCxn id="302" idx="7"/>
                <a:endCxn id="619" idx="3"/>
              </p:cNvCxnSpPr>
              <p:nvPr/>
            </p:nvCxnSpPr>
            <p:spPr>
              <a:xfrm flipV="1">
                <a:off x="7060650" y="7094906"/>
                <a:ext cx="502726" cy="536147"/>
              </a:xfrm>
              <a:prstGeom prst="line">
                <a:avLst/>
              </a:prstGeom>
              <a:ln w="1905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9" name="直線コネクタ 628">
                <a:extLst>
                  <a:ext uri="{FF2B5EF4-FFF2-40B4-BE49-F238E27FC236}">
                    <a16:creationId xmlns:a16="http://schemas.microsoft.com/office/drawing/2014/main" id="{8F653DF3-1C2F-430B-B044-125C11C600ED}"/>
                  </a:ext>
                </a:extLst>
              </p:cNvPr>
              <p:cNvCxnSpPr>
                <a:cxnSpLocks/>
                <a:stCxn id="605" idx="7"/>
                <a:endCxn id="619" idx="3"/>
              </p:cNvCxnSpPr>
              <p:nvPr/>
            </p:nvCxnSpPr>
            <p:spPr>
              <a:xfrm flipV="1">
                <a:off x="7060253" y="7094906"/>
                <a:ext cx="503123" cy="405724"/>
              </a:xfrm>
              <a:prstGeom prst="line">
                <a:avLst/>
              </a:prstGeom>
              <a:ln w="190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0" name="正方形/長方形 629">
                <a:extLst>
                  <a:ext uri="{FF2B5EF4-FFF2-40B4-BE49-F238E27FC236}">
                    <a16:creationId xmlns:a16="http://schemas.microsoft.com/office/drawing/2014/main" id="{9792562A-E257-4FA6-BF01-AE05709A4A0E}"/>
                  </a:ext>
                </a:extLst>
              </p:cNvPr>
              <p:cNvSpPr/>
              <p:nvPr/>
            </p:nvSpPr>
            <p:spPr>
              <a:xfrm>
                <a:off x="7585831" y="7354854"/>
                <a:ext cx="526953" cy="14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rgbClr val="FF0000"/>
                    </a:solidFill>
                  </a:rPr>
                  <a:t>●左エッジ</a:t>
                </a:r>
                <a:endParaRPr lang="en-US" altLang="ja-JP" sz="500" dirty="0">
                  <a:solidFill>
                    <a:srgbClr val="FF0000"/>
                  </a:solidFill>
                </a:endParaRPr>
              </a:p>
              <a:p>
                <a:pPr algn="ctr"/>
                <a:r>
                  <a:rPr lang="ja-JP" altLang="en-US" sz="500" dirty="0">
                    <a:solidFill>
                      <a:srgbClr val="FFC000"/>
                    </a:solidFill>
                  </a:rPr>
                  <a:t>●右エッジ</a:t>
                </a:r>
                <a:endParaRPr lang="en-US" altLang="ja-JP" sz="500" dirty="0">
                  <a:solidFill>
                    <a:srgbClr val="FFC000"/>
                  </a:solidFill>
                </a:endParaRPr>
              </a:p>
            </p:txBody>
          </p:sp>
          <p:sp>
            <p:nvSpPr>
              <p:cNvPr id="302" name="フローチャート: 結合子 301">
                <a:extLst>
                  <a:ext uri="{FF2B5EF4-FFF2-40B4-BE49-F238E27FC236}">
                    <a16:creationId xmlns:a16="http://schemas.microsoft.com/office/drawing/2014/main" id="{3AF8DC5F-CCC1-4719-AD4E-89BF0DCDB4A4}"/>
                  </a:ext>
                </a:extLst>
              </p:cNvPr>
              <p:cNvSpPr/>
              <p:nvPr/>
            </p:nvSpPr>
            <p:spPr>
              <a:xfrm>
                <a:off x="7009841" y="7622880"/>
                <a:ext cx="59527" cy="55808"/>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5" name="フローチャート: 結合子 604">
                <a:extLst>
                  <a:ext uri="{FF2B5EF4-FFF2-40B4-BE49-F238E27FC236}">
                    <a16:creationId xmlns:a16="http://schemas.microsoft.com/office/drawing/2014/main" id="{22849C99-78CE-4565-A5EC-61923F42119E}"/>
                  </a:ext>
                </a:extLst>
              </p:cNvPr>
              <p:cNvSpPr/>
              <p:nvPr/>
            </p:nvSpPr>
            <p:spPr>
              <a:xfrm>
                <a:off x="7007118" y="7491188"/>
                <a:ext cx="62251" cy="644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9" name="フローチャート: 結合子 618">
                <a:extLst>
                  <a:ext uri="{FF2B5EF4-FFF2-40B4-BE49-F238E27FC236}">
                    <a16:creationId xmlns:a16="http://schemas.microsoft.com/office/drawing/2014/main" id="{A555797F-BA9C-4517-B590-77C9DF7726C9}"/>
                  </a:ext>
                </a:extLst>
              </p:cNvPr>
              <p:cNvSpPr/>
              <p:nvPr/>
            </p:nvSpPr>
            <p:spPr>
              <a:xfrm>
                <a:off x="7554014" y="7032915"/>
                <a:ext cx="63928" cy="72626"/>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1" name="テキスト ボックス 620">
              <a:extLst>
                <a:ext uri="{FF2B5EF4-FFF2-40B4-BE49-F238E27FC236}">
                  <a16:creationId xmlns:a16="http://schemas.microsoft.com/office/drawing/2014/main" id="{F5467DE7-1697-4FBE-9803-7E033565244E}"/>
                </a:ext>
              </a:extLst>
            </p:cNvPr>
            <p:cNvSpPr txBox="1"/>
            <p:nvPr/>
          </p:nvSpPr>
          <p:spPr>
            <a:xfrm>
              <a:off x="6795978" y="7608141"/>
              <a:ext cx="1280238" cy="195438"/>
            </a:xfrm>
            <a:prstGeom prst="rect">
              <a:avLst/>
            </a:prstGeom>
            <a:noFill/>
          </p:spPr>
          <p:txBody>
            <a:bodyPr wrap="square" rtlCol="0">
              <a:spAutoFit/>
            </a:bodyPr>
            <a:lstStyle/>
            <a:p>
              <a:pPr defTabSz="457200" fontAlgn="auto">
                <a:spcBef>
                  <a:spcPts val="0"/>
                </a:spcBef>
                <a:spcAft>
                  <a:spcPts val="0"/>
                </a:spcAft>
              </a:pPr>
              <a:r>
                <a:rPr kumimoji="0" lang="ja-JP" altLang="en-US" sz="670" kern="0" dirty="0">
                  <a:solidFill>
                    <a:prstClr val="black"/>
                  </a:solidFill>
                  <a:latin typeface="Calibri" panose="020F0502020204030204"/>
                  <a:ea typeface="游ゴシック" panose="020B0400000000000000" pitchFamily="50" charset="-128"/>
                </a:rPr>
                <a:t>図</a:t>
              </a:r>
              <a:r>
                <a:rPr kumimoji="0" lang="en-US" altLang="ja-JP" sz="670" kern="0" dirty="0">
                  <a:solidFill>
                    <a:prstClr val="black"/>
                  </a:solidFill>
                  <a:latin typeface="+mn-ea"/>
                </a:rPr>
                <a:t>3-</a:t>
              </a:r>
              <a:r>
                <a:rPr kumimoji="0" lang="ja-JP" altLang="en-US" sz="670" kern="0" dirty="0">
                  <a:solidFill>
                    <a:prstClr val="black"/>
                  </a:solidFill>
                  <a:latin typeface="Calibri" panose="020F0502020204030204"/>
                  <a:ea typeface="游ゴシック" panose="020B0400000000000000" pitchFamily="50" charset="-128"/>
                </a:rPr>
                <a:t>②</a:t>
              </a:r>
              <a:r>
                <a:rPr kumimoji="0" lang="en-US" altLang="ja-JP" sz="670" kern="0" dirty="0">
                  <a:solidFill>
                    <a:prstClr val="black"/>
                  </a:solidFill>
                  <a:latin typeface="Calibri" panose="020F0502020204030204"/>
                  <a:ea typeface="游ゴシック" panose="020B0400000000000000" pitchFamily="50" charset="-128"/>
                </a:rPr>
                <a:t>.</a:t>
              </a:r>
              <a:r>
                <a:rPr kumimoji="0" lang="ja-JP" altLang="en-US" sz="670" kern="0" dirty="0">
                  <a:solidFill>
                    <a:prstClr val="black"/>
                  </a:solidFill>
                  <a:latin typeface="Calibri" panose="020F0502020204030204"/>
                  <a:ea typeface="游ゴシック" panose="020B0400000000000000" pitchFamily="50" charset="-128"/>
                </a:rPr>
                <a:t>７　回転角度の違い</a:t>
              </a:r>
              <a:endParaRPr kumimoji="0" lang="en-US" altLang="ja-JP" sz="670" kern="0" dirty="0">
                <a:solidFill>
                  <a:prstClr val="black"/>
                </a:solidFill>
                <a:latin typeface="Calibri" panose="020F0502020204030204"/>
                <a:ea typeface="游ゴシック" panose="020B0400000000000000" pitchFamily="50" charset="-128"/>
              </a:endParaRPr>
            </a:p>
          </p:txBody>
        </p:sp>
      </p:grpSp>
      <p:sp>
        <p:nvSpPr>
          <p:cNvPr id="655" name="テキスト ボックス 654">
            <a:extLst>
              <a:ext uri="{FF2B5EF4-FFF2-40B4-BE49-F238E27FC236}">
                <a16:creationId xmlns:a16="http://schemas.microsoft.com/office/drawing/2014/main" id="{D6F0679F-5D31-4AFE-A3E2-AB95FE0417EE}"/>
              </a:ext>
            </a:extLst>
          </p:cNvPr>
          <p:cNvSpPr txBox="1"/>
          <p:nvPr/>
        </p:nvSpPr>
        <p:spPr>
          <a:xfrm flipH="1">
            <a:off x="6903366" y="10232639"/>
            <a:ext cx="1362787" cy="200055"/>
          </a:xfrm>
          <a:prstGeom prst="rect">
            <a:avLst/>
          </a:prstGeom>
          <a:noFill/>
        </p:spPr>
        <p:txBody>
          <a:bodyPr wrap="square" rtlCol="0">
            <a:spAutoFit/>
          </a:bodyPr>
          <a:lstStyle/>
          <a:p>
            <a:r>
              <a:rPr lang="ja-JP" altLang="en-US" sz="700" dirty="0">
                <a:latin typeface="+mn-ea"/>
                <a:ea typeface="+mn-ea"/>
              </a:rPr>
              <a:t>図</a:t>
            </a:r>
            <a:r>
              <a:rPr lang="en-US" altLang="ja-JP" sz="700" dirty="0">
                <a:latin typeface="+mn-ea"/>
                <a:ea typeface="+mn-ea"/>
              </a:rPr>
              <a:t>3-</a:t>
            </a:r>
            <a:r>
              <a:rPr lang="ja-JP" altLang="en-US" sz="700" dirty="0">
                <a:latin typeface="+mn-ea"/>
                <a:ea typeface="+mn-ea"/>
              </a:rPr>
              <a:t>③</a:t>
            </a:r>
            <a:r>
              <a:rPr lang="en-US" altLang="ja-JP" sz="700" dirty="0">
                <a:latin typeface="+mn-ea"/>
                <a:ea typeface="+mn-ea"/>
              </a:rPr>
              <a:t>.</a:t>
            </a:r>
            <a:r>
              <a:rPr lang="ja-JP" altLang="en-US" sz="700" dirty="0">
                <a:latin typeface="+mn-ea"/>
                <a:ea typeface="+mn-ea"/>
              </a:rPr>
              <a:t>１：色精査の判断手順</a:t>
            </a:r>
            <a:endParaRPr lang="en-US" altLang="ja-JP" sz="700" dirty="0">
              <a:latin typeface="+mn-ea"/>
              <a:ea typeface="+mn-ea"/>
            </a:endParaRPr>
          </a:p>
        </p:txBody>
      </p:sp>
      <p:grpSp>
        <p:nvGrpSpPr>
          <p:cNvPr id="5" name="グループ化 4">
            <a:extLst>
              <a:ext uri="{FF2B5EF4-FFF2-40B4-BE49-F238E27FC236}">
                <a16:creationId xmlns:a16="http://schemas.microsoft.com/office/drawing/2014/main" id="{D7DE1BC4-36FC-488A-A42C-AD681AD887E9}"/>
              </a:ext>
            </a:extLst>
          </p:cNvPr>
          <p:cNvGrpSpPr/>
          <p:nvPr/>
        </p:nvGrpSpPr>
        <p:grpSpPr>
          <a:xfrm>
            <a:off x="11516009" y="919515"/>
            <a:ext cx="3357993" cy="2504619"/>
            <a:chOff x="11519730" y="1167894"/>
            <a:chExt cx="3357993" cy="2504619"/>
          </a:xfrm>
        </p:grpSpPr>
        <p:sp>
          <p:nvSpPr>
            <p:cNvPr id="633" name="テキスト ボックス 632">
              <a:extLst>
                <a:ext uri="{FF2B5EF4-FFF2-40B4-BE49-F238E27FC236}">
                  <a16:creationId xmlns:a16="http://schemas.microsoft.com/office/drawing/2014/main" id="{667FDD84-3D79-42DD-B588-6F97D32E430C}"/>
                </a:ext>
              </a:extLst>
            </p:cNvPr>
            <p:cNvSpPr txBox="1"/>
            <p:nvPr/>
          </p:nvSpPr>
          <p:spPr>
            <a:xfrm>
              <a:off x="11519730" y="1167894"/>
              <a:ext cx="3357993" cy="2446824"/>
            </a:xfrm>
            <a:prstGeom prst="rect">
              <a:avLst/>
            </a:prstGeom>
            <a:noFill/>
            <a:ln>
              <a:solidFill>
                <a:schemeClr val="tx1"/>
              </a:solidFill>
            </a:ln>
          </p:spPr>
          <p:txBody>
            <a:bodyPr wrap="square" rtlCol="0">
              <a:spAutoFit/>
            </a:bodyPr>
            <a:lstStyle/>
            <a:p>
              <a:r>
                <a:rPr lang="ja-JP" altLang="en-US" sz="900" b="1" dirty="0">
                  <a:latin typeface="+mn-ea"/>
                  <a:ea typeface="+mn-ea"/>
                </a:rPr>
                <a:t>経路探索の計算手順</a:t>
              </a:r>
              <a:endParaRPr lang="en-US" altLang="ja-JP" sz="900" b="1" dirty="0">
                <a:latin typeface="+mn-ea"/>
                <a:ea typeface="+mn-ea"/>
              </a:endParaRPr>
            </a:p>
            <a:p>
              <a:r>
                <a:rPr lang="ja-JP" altLang="en-US" sz="800" dirty="0">
                  <a:latin typeface="+mn-ea"/>
                  <a:ea typeface="+mn-ea"/>
                </a:rPr>
                <a:t>前述のコスト定義に基づき経路探索の計算手順を以下に示す。</a:t>
              </a:r>
              <a:endParaRPr lang="en-US" altLang="ja-JP" sz="800" dirty="0">
                <a:latin typeface="+mn-ea"/>
                <a:ea typeface="+mn-ea"/>
              </a:endParaRPr>
            </a:p>
            <a:p>
              <a:r>
                <a:rPr lang="ja-JP" altLang="en-US" sz="800" dirty="0">
                  <a:latin typeface="+mn-ea"/>
                  <a:ea typeface="+mn-ea"/>
                </a:rPr>
                <a:t>（ダイクストラ法を用いるので、</a:t>
              </a:r>
              <a:r>
                <a:rPr lang="ja-JP" altLang="en-US" sz="800" dirty="0">
                  <a:solidFill>
                    <a:srgbClr val="00B0F0"/>
                  </a:solidFill>
                  <a:latin typeface="+mn-ea"/>
                  <a:ea typeface="+mn-ea"/>
                </a:rPr>
                <a:t>スタート</a:t>
              </a:r>
              <a:r>
                <a:rPr lang="ja-JP" altLang="en-US" sz="800" dirty="0">
                  <a:latin typeface="+mn-ea"/>
                  <a:ea typeface="+mn-ea"/>
                </a:rPr>
                <a:t>と</a:t>
              </a:r>
              <a:r>
                <a:rPr lang="ja-JP" altLang="en-US" sz="800" dirty="0">
                  <a:solidFill>
                    <a:srgbClr val="FF0000"/>
                  </a:solidFill>
                  <a:latin typeface="+mn-ea"/>
                  <a:ea typeface="+mn-ea"/>
                </a:rPr>
                <a:t>ゴール</a:t>
              </a:r>
              <a:r>
                <a:rPr lang="ja-JP" altLang="en-US" sz="800" dirty="0">
                  <a:latin typeface="+mn-ea"/>
                  <a:ea typeface="+mn-ea"/>
                </a:rPr>
                <a:t>を明記する）</a:t>
              </a:r>
              <a:endParaRPr lang="en-US" altLang="ja-JP" sz="800" dirty="0">
                <a:latin typeface="+mn-ea"/>
                <a:ea typeface="+mn-ea"/>
              </a:endParaRPr>
            </a:p>
            <a:p>
              <a:r>
                <a:rPr lang="ja-JP" altLang="en-US" sz="800" dirty="0">
                  <a:latin typeface="+mn-ea"/>
                  <a:ea typeface="+mn-ea"/>
                </a:rPr>
                <a:t>１．</a:t>
              </a:r>
              <a:r>
                <a:rPr lang="ja-JP" altLang="en-US" sz="800" dirty="0">
                  <a:solidFill>
                    <a:srgbClr val="00B0F0"/>
                  </a:solidFill>
                  <a:latin typeface="+mn-ea"/>
                  <a:ea typeface="+mn-ea"/>
                </a:rPr>
                <a:t>走行体</a:t>
              </a:r>
              <a:r>
                <a:rPr lang="ja-JP" altLang="en-US" sz="800" dirty="0">
                  <a:latin typeface="+mn-ea"/>
                  <a:ea typeface="+mn-ea"/>
                </a:rPr>
                <a:t>をスタート、</a:t>
              </a:r>
              <a:r>
                <a:rPr lang="ja-JP" altLang="en-US" sz="800" dirty="0">
                  <a:solidFill>
                    <a:srgbClr val="FF0000"/>
                  </a:solidFill>
                  <a:latin typeface="+mn-ea"/>
                  <a:ea typeface="+mn-ea"/>
                </a:rPr>
                <a:t>カラーブロック</a:t>
              </a:r>
              <a:r>
                <a:rPr lang="ja-JP" altLang="en-US" sz="800" dirty="0">
                  <a:latin typeface="+mn-ea"/>
                  <a:ea typeface="+mn-ea"/>
                </a:rPr>
                <a:t>をゴールとする。</a:t>
              </a:r>
              <a:endParaRPr lang="en-US" altLang="ja-JP" sz="800" dirty="0">
                <a:latin typeface="+mn-ea"/>
                <a:ea typeface="+mn-ea"/>
              </a:endParaRPr>
            </a:p>
            <a:p>
              <a:r>
                <a:rPr lang="ja-JP" altLang="en-US" sz="800" dirty="0">
                  <a:latin typeface="+mn-ea"/>
                  <a:ea typeface="+mn-ea"/>
                </a:rPr>
                <a:t>　　この際、カラーブロックの数分ゴールが存在するため</a:t>
              </a:r>
              <a:endParaRPr lang="en-US" altLang="ja-JP" sz="800" dirty="0">
                <a:latin typeface="+mn-ea"/>
                <a:ea typeface="+mn-ea"/>
              </a:endParaRPr>
            </a:p>
            <a:p>
              <a:r>
                <a:rPr lang="ja-JP" altLang="en-US" sz="800" dirty="0">
                  <a:latin typeface="+mn-ea"/>
                  <a:ea typeface="+mn-ea"/>
                </a:rPr>
                <a:t>　　それぞれ探索を行う。その中で、コストが最低の経路を選択する。</a:t>
              </a:r>
              <a:endParaRPr lang="en-US" altLang="ja-JP" sz="800" dirty="0">
                <a:latin typeface="+mn-ea"/>
                <a:ea typeface="+mn-ea"/>
              </a:endParaRPr>
            </a:p>
            <a:p>
              <a:r>
                <a:rPr lang="ja-JP" altLang="en-US" sz="800" dirty="0">
                  <a:latin typeface="+mn-ea"/>
                  <a:ea typeface="+mn-ea"/>
                </a:rPr>
                <a:t>２．１で選択した経路のゴールである</a:t>
              </a:r>
              <a:r>
                <a:rPr lang="ja-JP" altLang="en-US" sz="800" dirty="0">
                  <a:solidFill>
                    <a:srgbClr val="00B0F0"/>
                  </a:solidFill>
                  <a:latin typeface="+mn-ea"/>
                  <a:ea typeface="+mn-ea"/>
                </a:rPr>
                <a:t>カラーブロック</a:t>
              </a:r>
              <a:r>
                <a:rPr lang="ja-JP" altLang="en-US" sz="800" dirty="0">
                  <a:latin typeface="+mn-ea"/>
                  <a:ea typeface="+mn-ea"/>
                </a:rPr>
                <a:t>をスタート、</a:t>
              </a:r>
              <a:endParaRPr lang="en-US" altLang="ja-JP" sz="800" dirty="0">
                <a:latin typeface="+mn-ea"/>
                <a:ea typeface="+mn-ea"/>
              </a:endParaRPr>
            </a:p>
            <a:p>
              <a:r>
                <a:rPr lang="ja-JP" altLang="en-US" sz="800" dirty="0">
                  <a:solidFill>
                    <a:srgbClr val="FF0000"/>
                  </a:solidFill>
                  <a:latin typeface="+mn-ea"/>
                  <a:ea typeface="+mn-ea"/>
                </a:rPr>
                <a:t>　　カラーブロックと同色のパワースポット</a:t>
              </a:r>
              <a:r>
                <a:rPr lang="ja-JP" altLang="en-US" sz="800" dirty="0">
                  <a:latin typeface="+mn-ea"/>
                  <a:ea typeface="+mn-ea"/>
                </a:rPr>
                <a:t>をゴールとする。</a:t>
              </a:r>
              <a:endParaRPr lang="en-US" altLang="ja-JP" sz="800" dirty="0">
                <a:latin typeface="+mn-ea"/>
                <a:ea typeface="+mn-ea"/>
              </a:endParaRPr>
            </a:p>
            <a:p>
              <a:r>
                <a:rPr lang="ja-JP" altLang="en-US" sz="800" dirty="0">
                  <a:latin typeface="+mn-ea"/>
                  <a:ea typeface="+mn-ea"/>
                </a:rPr>
                <a:t>　　ゴールはパワースポットの数（最大</a:t>
              </a:r>
              <a:r>
                <a:rPr lang="en-US" altLang="ja-JP" sz="800" dirty="0">
                  <a:latin typeface="+mn-ea"/>
                  <a:ea typeface="+mn-ea"/>
                </a:rPr>
                <a:t>2</a:t>
              </a:r>
              <a:r>
                <a:rPr lang="ja-JP" altLang="en-US" sz="800" dirty="0">
                  <a:latin typeface="+mn-ea"/>
                  <a:ea typeface="+mn-ea"/>
                </a:rPr>
                <a:t>個）存在するため</a:t>
              </a:r>
              <a:endParaRPr lang="en-US" altLang="ja-JP" sz="800" dirty="0">
                <a:latin typeface="+mn-ea"/>
                <a:ea typeface="+mn-ea"/>
              </a:endParaRPr>
            </a:p>
            <a:p>
              <a:r>
                <a:rPr lang="ja-JP" altLang="en-US" sz="800" dirty="0">
                  <a:latin typeface="+mn-ea"/>
                  <a:ea typeface="+mn-ea"/>
                </a:rPr>
                <a:t>　　それぞれに対して探索を行い、コストが最低の経路を選択する。</a:t>
              </a:r>
              <a:endParaRPr lang="en-US" altLang="ja-JP" sz="800" dirty="0">
                <a:latin typeface="+mn-ea"/>
                <a:ea typeface="+mn-ea"/>
              </a:endParaRPr>
            </a:p>
            <a:p>
              <a:r>
                <a:rPr lang="ja-JP" altLang="en-US" sz="800" dirty="0">
                  <a:latin typeface="+mn-ea"/>
                  <a:ea typeface="+mn-ea"/>
                </a:rPr>
                <a:t>　　</a:t>
              </a:r>
              <a:r>
                <a:rPr lang="en-US" altLang="ja-JP" sz="800" dirty="0">
                  <a:latin typeface="+mn-ea"/>
                  <a:ea typeface="+mn-ea"/>
                </a:rPr>
                <a:t>※</a:t>
              </a:r>
              <a:r>
                <a:rPr lang="ja-JP" altLang="en-US" sz="800" dirty="0">
                  <a:latin typeface="+mn-ea"/>
                  <a:ea typeface="+mn-ea"/>
                </a:rPr>
                <a:t>この探索を行った際、ゴールにカラーブロックがあった場合、</a:t>
              </a:r>
              <a:endParaRPr lang="en-US" altLang="ja-JP" sz="800" dirty="0">
                <a:latin typeface="+mn-ea"/>
                <a:ea typeface="+mn-ea"/>
              </a:endParaRPr>
            </a:p>
            <a:p>
              <a:r>
                <a:rPr lang="ja-JP" altLang="en-US" sz="800" dirty="0">
                  <a:latin typeface="+mn-ea"/>
                  <a:ea typeface="+mn-ea"/>
                </a:rPr>
                <a:t>　　　その経路のコストを∞にする。</a:t>
              </a:r>
              <a:endParaRPr lang="en-US" altLang="ja-JP" sz="800" dirty="0">
                <a:latin typeface="+mn-ea"/>
                <a:ea typeface="+mn-ea"/>
              </a:endParaRPr>
            </a:p>
            <a:p>
              <a:r>
                <a:rPr lang="ja-JP" altLang="en-US" sz="800" dirty="0">
                  <a:latin typeface="+mn-ea"/>
                  <a:ea typeface="+mn-ea"/>
                </a:rPr>
                <a:t>　　（どちらのパワースポットにもカラーブロックがある場合は</a:t>
              </a:r>
              <a:endParaRPr lang="en-US" altLang="ja-JP" sz="800" dirty="0">
                <a:latin typeface="+mn-ea"/>
                <a:ea typeface="+mn-ea"/>
              </a:endParaRPr>
            </a:p>
            <a:p>
              <a:r>
                <a:rPr lang="ja-JP" altLang="en-US" sz="800" dirty="0">
                  <a:latin typeface="+mn-ea"/>
                  <a:ea typeface="+mn-ea"/>
                </a:rPr>
                <a:t>　　　それぞれの経路のコストを∞にし、</a:t>
              </a:r>
              <a:r>
                <a:rPr lang="en-US" altLang="ja-JP" sz="800" dirty="0">
                  <a:latin typeface="+mn-ea"/>
                  <a:ea typeface="+mn-ea"/>
                </a:rPr>
                <a:t>1</a:t>
              </a:r>
              <a:r>
                <a:rPr lang="ja-JP" altLang="en-US" sz="800" dirty="0">
                  <a:latin typeface="+mn-ea"/>
                  <a:ea typeface="+mn-ea"/>
                </a:rPr>
                <a:t>に戻る）</a:t>
              </a:r>
              <a:endParaRPr lang="en-US" altLang="ja-JP" sz="800" dirty="0">
                <a:latin typeface="+mn-ea"/>
                <a:ea typeface="+mn-ea"/>
              </a:endParaRPr>
            </a:p>
            <a:p>
              <a:r>
                <a:rPr lang="ja-JP" altLang="en-US" sz="800" dirty="0">
                  <a:latin typeface="+mn-ea"/>
                  <a:ea typeface="+mn-ea"/>
                </a:rPr>
                <a:t>３．</a:t>
              </a:r>
              <a:r>
                <a:rPr lang="en-US" altLang="ja-JP" sz="800" dirty="0">
                  <a:latin typeface="+mn-ea"/>
                  <a:ea typeface="+mn-ea"/>
                </a:rPr>
                <a:t>2</a:t>
              </a:r>
              <a:r>
                <a:rPr lang="ja-JP" altLang="en-US" sz="800" dirty="0">
                  <a:latin typeface="+mn-ea"/>
                  <a:ea typeface="+mn-ea"/>
                </a:rPr>
                <a:t>で選択した経路のゴールである</a:t>
              </a:r>
              <a:r>
                <a:rPr lang="ja-JP" altLang="en-US" sz="800" dirty="0">
                  <a:solidFill>
                    <a:srgbClr val="00B0F0"/>
                  </a:solidFill>
                  <a:latin typeface="+mn-ea"/>
                  <a:ea typeface="+mn-ea"/>
                </a:rPr>
                <a:t>パワースポット</a:t>
              </a:r>
              <a:r>
                <a:rPr lang="ja-JP" altLang="en-US" sz="800" dirty="0">
                  <a:latin typeface="+mn-ea"/>
                  <a:ea typeface="+mn-ea"/>
                </a:rPr>
                <a:t>をスタート、</a:t>
              </a:r>
              <a:endParaRPr lang="en-US" altLang="ja-JP" sz="800" dirty="0">
                <a:latin typeface="+mn-ea"/>
                <a:ea typeface="+mn-ea"/>
              </a:endParaRPr>
            </a:p>
            <a:p>
              <a:r>
                <a:rPr lang="ja-JP" altLang="en-US" sz="800" dirty="0">
                  <a:solidFill>
                    <a:srgbClr val="FF0000"/>
                  </a:solidFill>
                  <a:latin typeface="+mn-ea"/>
                  <a:ea typeface="+mn-ea"/>
                </a:rPr>
                <a:t>　　カラーブロック</a:t>
              </a:r>
              <a:r>
                <a:rPr lang="ja-JP" altLang="en-US" sz="800" dirty="0">
                  <a:latin typeface="+mn-ea"/>
                  <a:ea typeface="+mn-ea"/>
                </a:rPr>
                <a:t>をゴールとし、コストが最低の経路を選択する。</a:t>
              </a:r>
              <a:endParaRPr lang="en-US" altLang="ja-JP" sz="800" dirty="0">
                <a:latin typeface="+mn-ea"/>
                <a:ea typeface="+mn-ea"/>
              </a:endParaRPr>
            </a:p>
            <a:p>
              <a:r>
                <a:rPr lang="ja-JP" altLang="en-US" sz="800" dirty="0">
                  <a:latin typeface="+mn-ea"/>
                  <a:ea typeface="+mn-ea"/>
                </a:rPr>
                <a:t>４．２と３をカラーブロック</a:t>
              </a:r>
              <a:r>
                <a:rPr lang="en-US" altLang="ja-JP" sz="800" dirty="0">
                  <a:latin typeface="+mn-ea"/>
                  <a:ea typeface="+mn-ea"/>
                </a:rPr>
                <a:t>4</a:t>
              </a:r>
              <a:r>
                <a:rPr lang="ja-JP" altLang="en-US" sz="800" dirty="0">
                  <a:latin typeface="+mn-ea"/>
                  <a:ea typeface="+mn-ea"/>
                </a:rPr>
                <a:t>つ分繰り返す。</a:t>
              </a:r>
              <a:endParaRPr lang="en-US" altLang="ja-JP" sz="800" dirty="0">
                <a:latin typeface="+mn-ea"/>
                <a:ea typeface="+mn-ea"/>
              </a:endParaRPr>
            </a:p>
            <a:p>
              <a:r>
                <a:rPr lang="ja-JP" altLang="en-US" sz="800" dirty="0">
                  <a:latin typeface="+mn-ea"/>
                  <a:ea typeface="+mn-ea"/>
                </a:rPr>
                <a:t>５．カラーブロック</a:t>
              </a:r>
              <a:r>
                <a:rPr lang="en-US" altLang="ja-JP" sz="800" dirty="0">
                  <a:latin typeface="+mn-ea"/>
                  <a:ea typeface="+mn-ea"/>
                </a:rPr>
                <a:t>4</a:t>
              </a:r>
              <a:r>
                <a:rPr lang="ja-JP" altLang="en-US" sz="800" dirty="0">
                  <a:latin typeface="+mn-ea"/>
                  <a:ea typeface="+mn-ea"/>
                </a:rPr>
                <a:t>つ分の部分最適解をつなぎ、</a:t>
              </a:r>
              <a:endParaRPr lang="en-US" altLang="ja-JP" sz="800" dirty="0">
                <a:latin typeface="+mn-ea"/>
                <a:ea typeface="+mn-ea"/>
              </a:endParaRPr>
            </a:p>
            <a:p>
              <a:r>
                <a:rPr lang="ja-JP" altLang="en-US" sz="800" dirty="0">
                  <a:latin typeface="+mn-ea"/>
                  <a:ea typeface="+mn-ea"/>
                </a:rPr>
                <a:t>　　全経路探索終了とする。</a:t>
              </a:r>
            </a:p>
          </p:txBody>
        </p:sp>
        <p:grpSp>
          <p:nvGrpSpPr>
            <p:cNvPr id="65" name="グループ化 64">
              <a:extLst>
                <a:ext uri="{FF2B5EF4-FFF2-40B4-BE49-F238E27FC236}">
                  <a16:creationId xmlns:a16="http://schemas.microsoft.com/office/drawing/2014/main" id="{FE33873C-F507-4006-AFB4-996455D58974}"/>
                </a:ext>
              </a:extLst>
            </p:cNvPr>
            <p:cNvGrpSpPr/>
            <p:nvPr/>
          </p:nvGrpSpPr>
          <p:grpSpPr>
            <a:xfrm>
              <a:off x="13868772" y="3261801"/>
              <a:ext cx="985795" cy="410712"/>
              <a:chOff x="13864842" y="3398927"/>
              <a:chExt cx="985795" cy="410712"/>
            </a:xfrm>
          </p:grpSpPr>
          <p:sp>
            <p:nvSpPr>
              <p:cNvPr id="217" name="フローチャート: 処理 216">
                <a:extLst>
                  <a:ext uri="{FF2B5EF4-FFF2-40B4-BE49-F238E27FC236}">
                    <a16:creationId xmlns:a16="http://schemas.microsoft.com/office/drawing/2014/main" id="{1A755FC7-3A3A-455E-987A-11C2B47E57A3}"/>
                  </a:ext>
                </a:extLst>
              </p:cNvPr>
              <p:cNvSpPr/>
              <p:nvPr/>
            </p:nvSpPr>
            <p:spPr>
              <a:xfrm>
                <a:off x="14102919" y="3403197"/>
                <a:ext cx="747718" cy="378533"/>
              </a:xfrm>
              <a:prstGeom prst="flowChartProcess">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tx1"/>
                    </a:solidFill>
                    <a:latin typeface="+mn-ea"/>
                  </a:rPr>
                  <a:t>図を用いて</a:t>
                </a:r>
                <a:endParaRPr lang="en-US" altLang="ja-JP" sz="700" dirty="0">
                  <a:solidFill>
                    <a:schemeClr val="tx1"/>
                  </a:solidFill>
                  <a:latin typeface="+mn-ea"/>
                </a:endParaRPr>
              </a:p>
              <a:p>
                <a:pPr algn="ctr"/>
                <a:r>
                  <a:rPr lang="ja-JP" altLang="en-US" sz="700" dirty="0">
                    <a:solidFill>
                      <a:schemeClr val="tx1"/>
                    </a:solidFill>
                    <a:latin typeface="+mn-ea"/>
                  </a:rPr>
                  <a:t>具体例を示す</a:t>
                </a:r>
              </a:p>
            </p:txBody>
          </p:sp>
          <p:sp>
            <p:nvSpPr>
              <p:cNvPr id="370" name="矢印: 上 369">
                <a:extLst>
                  <a:ext uri="{FF2B5EF4-FFF2-40B4-BE49-F238E27FC236}">
                    <a16:creationId xmlns:a16="http://schemas.microsoft.com/office/drawing/2014/main" id="{439E0598-8B76-4C24-AC63-CC0F0BBF86B8}"/>
                  </a:ext>
                </a:extLst>
              </p:cNvPr>
              <p:cNvSpPr/>
              <p:nvPr/>
            </p:nvSpPr>
            <p:spPr>
              <a:xfrm rot="10800000">
                <a:off x="13864842" y="3398927"/>
                <a:ext cx="323130" cy="410712"/>
              </a:xfrm>
              <a:prstGeom prst="upArrow">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9" name="図 68">
            <a:extLst>
              <a:ext uri="{FF2B5EF4-FFF2-40B4-BE49-F238E27FC236}">
                <a16:creationId xmlns:a16="http://schemas.microsoft.com/office/drawing/2014/main" id="{805E65F4-4151-416F-99F3-0CEAC7D96E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3366" y="8801094"/>
            <a:ext cx="1404464" cy="1494187"/>
          </a:xfrm>
          <a:prstGeom prst="rect">
            <a:avLst/>
          </a:prstGeom>
        </p:spPr>
      </p:pic>
      <p:sp>
        <p:nvSpPr>
          <p:cNvPr id="39" name="四角形: 角を丸くする 38">
            <a:extLst>
              <a:ext uri="{FF2B5EF4-FFF2-40B4-BE49-F238E27FC236}">
                <a16:creationId xmlns:a16="http://schemas.microsoft.com/office/drawing/2014/main" id="{83083338-89B2-4188-8356-908355C6D8E4}"/>
              </a:ext>
            </a:extLst>
          </p:cNvPr>
          <p:cNvSpPr/>
          <p:nvPr/>
        </p:nvSpPr>
        <p:spPr>
          <a:xfrm>
            <a:off x="4813157" y="9770952"/>
            <a:ext cx="628367" cy="465814"/>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rPr>
              <a:t>コスト数</a:t>
            </a:r>
            <a:r>
              <a:rPr lang="ja-JP" altLang="en-US" sz="600" dirty="0">
                <a:solidFill>
                  <a:schemeClr val="tx1"/>
                </a:solidFill>
              </a:rPr>
              <a:t>の</a:t>
            </a:r>
            <a:r>
              <a:rPr kumimoji="1" lang="ja-JP" altLang="en-US" sz="600" dirty="0">
                <a:solidFill>
                  <a:schemeClr val="tx1"/>
                </a:solidFill>
              </a:rPr>
              <a:t>位置付けは</a:t>
            </a:r>
            <a:endParaRPr kumimoji="1" lang="en-US" altLang="ja-JP" sz="600" dirty="0">
              <a:solidFill>
                <a:schemeClr val="tx1"/>
              </a:solidFill>
            </a:endParaRPr>
          </a:p>
          <a:p>
            <a:pPr algn="ctr"/>
            <a:r>
              <a:rPr kumimoji="1" lang="ja-JP" altLang="en-US" sz="600" dirty="0">
                <a:solidFill>
                  <a:schemeClr val="tx1"/>
                </a:solidFill>
              </a:rPr>
              <a:t>地区大会を</a:t>
            </a:r>
            <a:endParaRPr kumimoji="1" lang="en-US" altLang="ja-JP" sz="600" dirty="0">
              <a:solidFill>
                <a:schemeClr val="tx1"/>
              </a:solidFill>
            </a:endParaRPr>
          </a:p>
          <a:p>
            <a:pPr algn="ctr"/>
            <a:r>
              <a:rPr kumimoji="1" lang="ja-JP" altLang="en-US" sz="600" dirty="0">
                <a:solidFill>
                  <a:schemeClr val="tx1"/>
                </a:solidFill>
              </a:rPr>
              <a:t>もとに</a:t>
            </a:r>
            <a:endParaRPr kumimoji="1" lang="en-US" altLang="ja-JP" sz="600" dirty="0">
              <a:solidFill>
                <a:schemeClr val="tx1"/>
              </a:solidFill>
            </a:endParaRPr>
          </a:p>
          <a:p>
            <a:pPr algn="ctr"/>
            <a:r>
              <a:rPr kumimoji="1" lang="ja-JP" altLang="en-US" sz="600" dirty="0">
                <a:solidFill>
                  <a:schemeClr val="tx1"/>
                </a:solidFill>
              </a:rPr>
              <a:t>算出した</a:t>
            </a:r>
          </a:p>
        </p:txBody>
      </p:sp>
      <p:sp>
        <p:nvSpPr>
          <p:cNvPr id="47" name="矢印: 上向き折線 46">
            <a:extLst>
              <a:ext uri="{FF2B5EF4-FFF2-40B4-BE49-F238E27FC236}">
                <a16:creationId xmlns:a16="http://schemas.microsoft.com/office/drawing/2014/main" id="{09D80C16-6949-4506-8F8D-7D4334F29B74}"/>
              </a:ext>
            </a:extLst>
          </p:cNvPr>
          <p:cNvSpPr/>
          <p:nvPr/>
        </p:nvSpPr>
        <p:spPr>
          <a:xfrm rot="5400000">
            <a:off x="5219276" y="10115812"/>
            <a:ext cx="143552" cy="386934"/>
          </a:xfrm>
          <a:prstGeom prst="bentUp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a:extLst>
              <a:ext uri="{FF2B5EF4-FFF2-40B4-BE49-F238E27FC236}">
                <a16:creationId xmlns:a16="http://schemas.microsoft.com/office/drawing/2014/main" id="{44396F44-9EC2-487F-AC8E-996644801C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020" y="2210581"/>
            <a:ext cx="4476389" cy="1995000"/>
          </a:xfrm>
          <a:prstGeom prst="rect">
            <a:avLst/>
          </a:prstGeom>
        </p:spPr>
      </p:pic>
      <p:grpSp>
        <p:nvGrpSpPr>
          <p:cNvPr id="7" name="グループ化 6">
            <a:extLst>
              <a:ext uri="{FF2B5EF4-FFF2-40B4-BE49-F238E27FC236}">
                <a16:creationId xmlns:a16="http://schemas.microsoft.com/office/drawing/2014/main" id="{7B93BF01-D92F-4329-8A21-1BA09179219A}"/>
              </a:ext>
            </a:extLst>
          </p:cNvPr>
          <p:cNvGrpSpPr/>
          <p:nvPr/>
        </p:nvGrpSpPr>
        <p:grpSpPr>
          <a:xfrm>
            <a:off x="8277756" y="3447702"/>
            <a:ext cx="6614913" cy="1751191"/>
            <a:chOff x="8277756" y="3447702"/>
            <a:chExt cx="6614913" cy="1751191"/>
          </a:xfrm>
        </p:grpSpPr>
        <p:grpSp>
          <p:nvGrpSpPr>
            <p:cNvPr id="21" name="グループ化 20">
              <a:extLst>
                <a:ext uri="{FF2B5EF4-FFF2-40B4-BE49-F238E27FC236}">
                  <a16:creationId xmlns:a16="http://schemas.microsoft.com/office/drawing/2014/main" id="{8464B984-13BB-4E9A-9767-5283923AC60D}"/>
                </a:ext>
              </a:extLst>
            </p:cNvPr>
            <p:cNvGrpSpPr/>
            <p:nvPr/>
          </p:nvGrpSpPr>
          <p:grpSpPr>
            <a:xfrm>
              <a:off x="8277756" y="3447702"/>
              <a:ext cx="6614913" cy="1751191"/>
              <a:chOff x="8279205" y="3719902"/>
              <a:chExt cx="6614913" cy="1751191"/>
            </a:xfrm>
          </p:grpSpPr>
          <p:sp>
            <p:nvSpPr>
              <p:cNvPr id="723" name="テキスト ボックス 722">
                <a:extLst>
                  <a:ext uri="{FF2B5EF4-FFF2-40B4-BE49-F238E27FC236}">
                    <a16:creationId xmlns:a16="http://schemas.microsoft.com/office/drawing/2014/main" id="{C8831668-3CC0-4020-A6F3-2B9B6FF9DFF4}"/>
                  </a:ext>
                </a:extLst>
              </p:cNvPr>
              <p:cNvSpPr txBox="1"/>
              <p:nvPr/>
            </p:nvSpPr>
            <p:spPr>
              <a:xfrm>
                <a:off x="12245394" y="3741957"/>
                <a:ext cx="1472918" cy="307777"/>
              </a:xfrm>
              <a:prstGeom prst="rect">
                <a:avLst/>
              </a:prstGeom>
              <a:noFill/>
            </p:spPr>
            <p:txBody>
              <a:bodyPr wrap="square" rtlCol="0">
                <a:spAutoFit/>
              </a:bodyPr>
              <a:lstStyle/>
              <a:p>
                <a:r>
                  <a:rPr lang="ja-JP" altLang="en-US" sz="700" b="1">
                    <a:latin typeface="+mn-ea"/>
                    <a:ea typeface="+mn-ea"/>
                  </a:rPr>
                  <a:t>４．</a:t>
                </a:r>
                <a:r>
                  <a:rPr lang="ja-JP" altLang="en-US" sz="700">
                    <a:latin typeface="+mn-ea"/>
                    <a:ea typeface="+mn-ea"/>
                  </a:rPr>
                  <a:t>２と３を残りの</a:t>
                </a:r>
                <a:endParaRPr lang="en-US" altLang="ja-JP" sz="700">
                  <a:latin typeface="+mn-ea"/>
                  <a:ea typeface="+mn-ea"/>
                </a:endParaRPr>
              </a:p>
              <a:p>
                <a:r>
                  <a:rPr lang="ja-JP" altLang="en-US" sz="700">
                    <a:latin typeface="+mn-ea"/>
                    <a:ea typeface="+mn-ea"/>
                  </a:rPr>
                  <a:t>　　カラーブロック分繰り返す</a:t>
                </a:r>
                <a:endParaRPr lang="en-US" altLang="ja-JP" sz="700">
                  <a:latin typeface="+mn-ea"/>
                  <a:ea typeface="+mn-ea"/>
                </a:endParaRPr>
              </a:p>
            </p:txBody>
          </p:sp>
          <p:grpSp>
            <p:nvGrpSpPr>
              <p:cNvPr id="657" name="グループ化 656">
                <a:extLst>
                  <a:ext uri="{FF2B5EF4-FFF2-40B4-BE49-F238E27FC236}">
                    <a16:creationId xmlns:a16="http://schemas.microsoft.com/office/drawing/2014/main" id="{6CB69478-70EE-46A0-8D5C-0EA42A386D7B}"/>
                  </a:ext>
                </a:extLst>
              </p:cNvPr>
              <p:cNvGrpSpPr/>
              <p:nvPr/>
            </p:nvGrpSpPr>
            <p:grpSpPr>
              <a:xfrm>
                <a:off x="8406781" y="4070134"/>
                <a:ext cx="1249383" cy="1282872"/>
                <a:chOff x="3742414" y="2831320"/>
                <a:chExt cx="1643649" cy="1702694"/>
              </a:xfrm>
            </p:grpSpPr>
            <p:grpSp>
              <p:nvGrpSpPr>
                <p:cNvPr id="658" name="グループ化 657">
                  <a:extLst>
                    <a:ext uri="{FF2B5EF4-FFF2-40B4-BE49-F238E27FC236}">
                      <a16:creationId xmlns:a16="http://schemas.microsoft.com/office/drawing/2014/main" id="{AE1CBBB5-9E2A-4C4A-8833-60206636076B}"/>
                    </a:ext>
                  </a:extLst>
                </p:cNvPr>
                <p:cNvGrpSpPr/>
                <p:nvPr/>
              </p:nvGrpSpPr>
              <p:grpSpPr>
                <a:xfrm>
                  <a:off x="3742414" y="2831320"/>
                  <a:ext cx="1585243" cy="1702694"/>
                  <a:chOff x="3847189" y="2794456"/>
                  <a:chExt cx="1585243" cy="1702694"/>
                </a:xfrm>
              </p:grpSpPr>
              <p:sp>
                <p:nvSpPr>
                  <p:cNvPr id="662" name="フローチャート: 結合子 661">
                    <a:extLst>
                      <a:ext uri="{FF2B5EF4-FFF2-40B4-BE49-F238E27FC236}">
                        <a16:creationId xmlns:a16="http://schemas.microsoft.com/office/drawing/2014/main" id="{DEAEF6A4-83B5-4099-9294-ED785B933865}"/>
                      </a:ext>
                    </a:extLst>
                  </p:cNvPr>
                  <p:cNvSpPr/>
                  <p:nvPr/>
                </p:nvSpPr>
                <p:spPr>
                  <a:xfrm>
                    <a:off x="4583933" y="4152379"/>
                    <a:ext cx="345868" cy="344771"/>
                  </a:xfrm>
                  <a:prstGeom prst="flowChartConnec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b="1">
                      <a:solidFill>
                        <a:schemeClr val="bg1"/>
                      </a:solidFill>
                    </a:endParaRPr>
                  </a:p>
                </p:txBody>
              </p:sp>
              <p:sp>
                <p:nvSpPr>
                  <p:cNvPr id="663" name="フローチャート: 結合子 662">
                    <a:extLst>
                      <a:ext uri="{FF2B5EF4-FFF2-40B4-BE49-F238E27FC236}">
                        <a16:creationId xmlns:a16="http://schemas.microsoft.com/office/drawing/2014/main" id="{61DF45D3-17C3-4954-91AB-15BE360C209C}"/>
                      </a:ext>
                    </a:extLst>
                  </p:cNvPr>
                  <p:cNvSpPr/>
                  <p:nvPr/>
                </p:nvSpPr>
                <p:spPr>
                  <a:xfrm>
                    <a:off x="4609189" y="3285000"/>
                    <a:ext cx="288000" cy="288000"/>
                  </a:xfrm>
                  <a:prstGeom prst="flowChartConnector">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4" name="フローチャート: 結合子 663">
                    <a:extLst>
                      <a:ext uri="{FF2B5EF4-FFF2-40B4-BE49-F238E27FC236}">
                        <a16:creationId xmlns:a16="http://schemas.microsoft.com/office/drawing/2014/main" id="{A598CC4A-5DA2-4F36-8FB4-FC49F135C3E8}"/>
                      </a:ext>
                    </a:extLst>
                  </p:cNvPr>
                  <p:cNvSpPr/>
                  <p:nvPr/>
                </p:nvSpPr>
                <p:spPr>
                  <a:xfrm>
                    <a:off x="3847189" y="3053698"/>
                    <a:ext cx="288000" cy="288000"/>
                  </a:xfrm>
                  <a:prstGeom prst="flowChartConnector">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5" name="フローチャート: 結合子 664">
                    <a:extLst>
                      <a:ext uri="{FF2B5EF4-FFF2-40B4-BE49-F238E27FC236}">
                        <a16:creationId xmlns:a16="http://schemas.microsoft.com/office/drawing/2014/main" id="{DADFC92B-1B7F-4EB1-BEE5-10AB7DC6A739}"/>
                      </a:ext>
                    </a:extLst>
                  </p:cNvPr>
                  <p:cNvSpPr/>
                  <p:nvPr/>
                </p:nvSpPr>
                <p:spPr>
                  <a:xfrm>
                    <a:off x="4321189" y="2795042"/>
                    <a:ext cx="288000" cy="288000"/>
                  </a:xfrm>
                  <a:prstGeom prst="flowChartConnector">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6" name="フローチャート: 結合子 665">
                    <a:extLst>
                      <a:ext uri="{FF2B5EF4-FFF2-40B4-BE49-F238E27FC236}">
                        <a16:creationId xmlns:a16="http://schemas.microsoft.com/office/drawing/2014/main" id="{FE8442A0-7740-42F5-BB3F-38ADA4C4E022}"/>
                      </a:ext>
                    </a:extLst>
                  </p:cNvPr>
                  <p:cNvSpPr/>
                  <p:nvPr/>
                </p:nvSpPr>
                <p:spPr>
                  <a:xfrm>
                    <a:off x="5144432" y="2794456"/>
                    <a:ext cx="288000" cy="288000"/>
                  </a:xfrm>
                  <a:prstGeom prst="flowChartConnector">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7" name="直線矢印コネクタ 666">
                    <a:extLst>
                      <a:ext uri="{FF2B5EF4-FFF2-40B4-BE49-F238E27FC236}">
                        <a16:creationId xmlns:a16="http://schemas.microsoft.com/office/drawing/2014/main" id="{AC95B5F4-2512-4BB0-89F1-469FEE82A0D5}"/>
                      </a:ext>
                    </a:extLst>
                  </p:cNvPr>
                  <p:cNvCxnSpPr>
                    <a:cxnSpLocks/>
                    <a:stCxn id="662" idx="0"/>
                    <a:endCxn id="663" idx="4"/>
                  </p:cNvCxnSpPr>
                  <p:nvPr/>
                </p:nvCxnSpPr>
                <p:spPr>
                  <a:xfrm flipH="1" flipV="1">
                    <a:off x="4753189" y="3573000"/>
                    <a:ext cx="3678" cy="5793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8" name="コネクタ: カギ線 667">
                    <a:extLst>
                      <a:ext uri="{FF2B5EF4-FFF2-40B4-BE49-F238E27FC236}">
                        <a16:creationId xmlns:a16="http://schemas.microsoft.com/office/drawing/2014/main" id="{A647360D-A3F0-4EFF-8383-F1B318F9146A}"/>
                      </a:ext>
                    </a:extLst>
                  </p:cNvPr>
                  <p:cNvCxnSpPr>
                    <a:endCxn id="665" idx="4"/>
                  </p:cNvCxnSpPr>
                  <p:nvPr/>
                </p:nvCxnSpPr>
                <p:spPr>
                  <a:xfrm rot="16200000" flipV="1">
                    <a:off x="4263231" y="3285000"/>
                    <a:ext cx="691916" cy="288000"/>
                  </a:xfrm>
                  <a:prstGeom prst="bentConnector3">
                    <a:avLst>
                      <a:gd name="adj1" fmla="val -575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9" name="コネクタ: カギ線 668">
                    <a:extLst>
                      <a:ext uri="{FF2B5EF4-FFF2-40B4-BE49-F238E27FC236}">
                        <a16:creationId xmlns:a16="http://schemas.microsoft.com/office/drawing/2014/main" id="{3866C57D-ACA2-4233-B274-32C60035CF7E}"/>
                      </a:ext>
                    </a:extLst>
                  </p:cNvPr>
                  <p:cNvCxnSpPr>
                    <a:cxnSpLocks/>
                    <a:endCxn id="664" idx="4"/>
                  </p:cNvCxnSpPr>
                  <p:nvPr/>
                </p:nvCxnSpPr>
                <p:spPr>
                  <a:xfrm rot="10800000">
                    <a:off x="3991190" y="3341698"/>
                    <a:ext cx="473999" cy="2545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0" name="コネクタ: カギ線 669">
                    <a:extLst>
                      <a:ext uri="{FF2B5EF4-FFF2-40B4-BE49-F238E27FC236}">
                        <a16:creationId xmlns:a16="http://schemas.microsoft.com/office/drawing/2014/main" id="{1098DAC0-0D36-4640-A9BC-50E3846E45B1}"/>
                      </a:ext>
                    </a:extLst>
                  </p:cNvPr>
                  <p:cNvCxnSpPr>
                    <a:endCxn id="666" idx="4"/>
                  </p:cNvCxnSpPr>
                  <p:nvPr/>
                </p:nvCxnSpPr>
                <p:spPr>
                  <a:xfrm rot="5400000" flipH="1" flipV="1">
                    <a:off x="4647232" y="3188413"/>
                    <a:ext cx="747156" cy="535243"/>
                  </a:xfrm>
                  <a:prstGeom prst="bentConnector3">
                    <a:avLst>
                      <a:gd name="adj1" fmla="val 219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59" name="乗算記号 658">
                  <a:extLst>
                    <a:ext uri="{FF2B5EF4-FFF2-40B4-BE49-F238E27FC236}">
                      <a16:creationId xmlns:a16="http://schemas.microsoft.com/office/drawing/2014/main" id="{EE84AC89-28F3-45F2-8C51-49638B068C3A}"/>
                    </a:ext>
                  </a:extLst>
                </p:cNvPr>
                <p:cNvSpPr/>
                <p:nvPr/>
              </p:nvSpPr>
              <p:spPr>
                <a:xfrm>
                  <a:off x="3881148" y="3433415"/>
                  <a:ext cx="404813" cy="38531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0" name="乗算記号 659">
                  <a:extLst>
                    <a:ext uri="{FF2B5EF4-FFF2-40B4-BE49-F238E27FC236}">
                      <a16:creationId xmlns:a16="http://schemas.microsoft.com/office/drawing/2014/main" id="{6D29F447-4421-4EF0-AAF8-5D9528057329}"/>
                    </a:ext>
                  </a:extLst>
                </p:cNvPr>
                <p:cNvSpPr/>
                <p:nvPr/>
              </p:nvSpPr>
              <p:spPr>
                <a:xfrm>
                  <a:off x="4155555" y="3113679"/>
                  <a:ext cx="404813" cy="38531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1" name="乗算記号 660">
                  <a:extLst>
                    <a:ext uri="{FF2B5EF4-FFF2-40B4-BE49-F238E27FC236}">
                      <a16:creationId xmlns:a16="http://schemas.microsoft.com/office/drawing/2014/main" id="{D06BDF3A-5886-4E2D-BE6B-D4CE8CB47198}"/>
                    </a:ext>
                  </a:extLst>
                </p:cNvPr>
                <p:cNvSpPr/>
                <p:nvPr/>
              </p:nvSpPr>
              <p:spPr>
                <a:xfrm>
                  <a:off x="4981250" y="3278052"/>
                  <a:ext cx="404813" cy="38531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5" name="グループ化 684">
                <a:extLst>
                  <a:ext uri="{FF2B5EF4-FFF2-40B4-BE49-F238E27FC236}">
                    <a16:creationId xmlns:a16="http://schemas.microsoft.com/office/drawing/2014/main" id="{E15BCB77-A3F8-49D3-BE47-EDD6BD574EBB}"/>
                  </a:ext>
                </a:extLst>
              </p:cNvPr>
              <p:cNvGrpSpPr/>
              <p:nvPr/>
            </p:nvGrpSpPr>
            <p:grpSpPr>
              <a:xfrm>
                <a:off x="9718925" y="4143380"/>
                <a:ext cx="850316" cy="1299559"/>
                <a:chOff x="6987253" y="2672343"/>
                <a:chExt cx="953480" cy="1457227"/>
              </a:xfrm>
            </p:grpSpPr>
            <p:grpSp>
              <p:nvGrpSpPr>
                <p:cNvPr id="686" name="グループ化 685">
                  <a:extLst>
                    <a:ext uri="{FF2B5EF4-FFF2-40B4-BE49-F238E27FC236}">
                      <a16:creationId xmlns:a16="http://schemas.microsoft.com/office/drawing/2014/main" id="{502E8523-9023-4DAD-BCE1-68981E8EA686}"/>
                    </a:ext>
                  </a:extLst>
                </p:cNvPr>
                <p:cNvGrpSpPr/>
                <p:nvPr/>
              </p:nvGrpSpPr>
              <p:grpSpPr>
                <a:xfrm>
                  <a:off x="6987253" y="2672343"/>
                  <a:ext cx="930431" cy="1457227"/>
                  <a:chOff x="6752936" y="625915"/>
                  <a:chExt cx="930431" cy="1457227"/>
                </a:xfrm>
              </p:grpSpPr>
              <p:sp>
                <p:nvSpPr>
                  <p:cNvPr id="688" name="フローチャート: 結合子 687">
                    <a:extLst>
                      <a:ext uri="{FF2B5EF4-FFF2-40B4-BE49-F238E27FC236}">
                        <a16:creationId xmlns:a16="http://schemas.microsoft.com/office/drawing/2014/main" id="{293D087F-56EC-458B-AE32-9A59FF5B02EF}"/>
                      </a:ext>
                    </a:extLst>
                  </p:cNvPr>
                  <p:cNvSpPr/>
                  <p:nvPr/>
                </p:nvSpPr>
                <p:spPr>
                  <a:xfrm>
                    <a:off x="7056956" y="1795142"/>
                    <a:ext cx="288000" cy="288000"/>
                  </a:xfrm>
                  <a:prstGeom prst="flowChartConnector">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9" name="コネクタ: カギ線 688">
                    <a:extLst>
                      <a:ext uri="{FF2B5EF4-FFF2-40B4-BE49-F238E27FC236}">
                        <a16:creationId xmlns:a16="http://schemas.microsoft.com/office/drawing/2014/main" id="{3452F9CB-D4C4-4417-815C-1B557E0FC34A}"/>
                      </a:ext>
                    </a:extLst>
                  </p:cNvPr>
                  <p:cNvCxnSpPr>
                    <a:cxnSpLocks/>
                    <a:stCxn id="688" idx="0"/>
                  </p:cNvCxnSpPr>
                  <p:nvPr/>
                </p:nvCxnSpPr>
                <p:spPr>
                  <a:xfrm rot="16200000" flipV="1">
                    <a:off x="6771987" y="1366173"/>
                    <a:ext cx="555622" cy="30231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0" name="コネクタ: カギ線 689">
                    <a:extLst>
                      <a:ext uri="{FF2B5EF4-FFF2-40B4-BE49-F238E27FC236}">
                        <a16:creationId xmlns:a16="http://schemas.microsoft.com/office/drawing/2014/main" id="{68608A99-B407-4418-B879-74BA90527FAE}"/>
                      </a:ext>
                    </a:extLst>
                  </p:cNvPr>
                  <p:cNvCxnSpPr/>
                  <p:nvPr/>
                </p:nvCxnSpPr>
                <p:spPr>
                  <a:xfrm rot="5400000" flipH="1" flipV="1">
                    <a:off x="7056943" y="1063494"/>
                    <a:ext cx="620711" cy="33268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1" name="フローチャート: 結合子 690">
                    <a:extLst>
                      <a:ext uri="{FF2B5EF4-FFF2-40B4-BE49-F238E27FC236}">
                        <a16:creationId xmlns:a16="http://schemas.microsoft.com/office/drawing/2014/main" id="{9285EA79-0F97-44B8-91E0-2EF280672665}"/>
                      </a:ext>
                    </a:extLst>
                  </p:cNvPr>
                  <p:cNvSpPr/>
                  <p:nvPr/>
                </p:nvSpPr>
                <p:spPr>
                  <a:xfrm>
                    <a:off x="6752936" y="950302"/>
                    <a:ext cx="288000" cy="288000"/>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2" name="フローチャート: 結合子 691">
                    <a:extLst>
                      <a:ext uri="{FF2B5EF4-FFF2-40B4-BE49-F238E27FC236}">
                        <a16:creationId xmlns:a16="http://schemas.microsoft.com/office/drawing/2014/main" id="{A67C4B58-433C-4EDC-992D-65C2E219FC97}"/>
                      </a:ext>
                    </a:extLst>
                  </p:cNvPr>
                  <p:cNvSpPr/>
                  <p:nvPr/>
                </p:nvSpPr>
                <p:spPr>
                  <a:xfrm>
                    <a:off x="7395367" y="625915"/>
                    <a:ext cx="288000" cy="288000"/>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7" name="乗算記号 686">
                  <a:extLst>
                    <a:ext uri="{FF2B5EF4-FFF2-40B4-BE49-F238E27FC236}">
                      <a16:creationId xmlns:a16="http://schemas.microsoft.com/office/drawing/2014/main" id="{5ED08ED7-E079-4178-ADBC-FCDAA158DB19}"/>
                    </a:ext>
                  </a:extLst>
                </p:cNvPr>
                <p:cNvSpPr/>
                <p:nvPr/>
              </p:nvSpPr>
              <p:spPr>
                <a:xfrm>
                  <a:off x="7595293" y="3113996"/>
                  <a:ext cx="345440" cy="34868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3" name="グループ化 692">
                <a:extLst>
                  <a:ext uri="{FF2B5EF4-FFF2-40B4-BE49-F238E27FC236}">
                    <a16:creationId xmlns:a16="http://schemas.microsoft.com/office/drawing/2014/main" id="{7F0CDD05-D462-4890-913B-8CCCF235102B}"/>
                  </a:ext>
                </a:extLst>
              </p:cNvPr>
              <p:cNvGrpSpPr/>
              <p:nvPr/>
            </p:nvGrpSpPr>
            <p:grpSpPr>
              <a:xfrm>
                <a:off x="11146001" y="4174163"/>
                <a:ext cx="1056684" cy="1271044"/>
                <a:chOff x="7141805" y="800284"/>
                <a:chExt cx="1391429" cy="1673699"/>
              </a:xfrm>
            </p:grpSpPr>
            <p:sp>
              <p:nvSpPr>
                <p:cNvPr id="694" name="フローチャート: 結合子 693">
                  <a:extLst>
                    <a:ext uri="{FF2B5EF4-FFF2-40B4-BE49-F238E27FC236}">
                      <a16:creationId xmlns:a16="http://schemas.microsoft.com/office/drawing/2014/main" id="{59E25524-2564-477A-B470-31C210CEE3DE}"/>
                    </a:ext>
                  </a:extLst>
                </p:cNvPr>
                <p:cNvSpPr/>
                <p:nvPr/>
              </p:nvSpPr>
              <p:spPr>
                <a:xfrm>
                  <a:off x="8245234" y="816306"/>
                  <a:ext cx="288000" cy="288000"/>
                </a:xfrm>
                <a:prstGeom prst="flowChartConnector">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5" name="フローチャート: 結合子 694">
                  <a:extLst>
                    <a:ext uri="{FF2B5EF4-FFF2-40B4-BE49-F238E27FC236}">
                      <a16:creationId xmlns:a16="http://schemas.microsoft.com/office/drawing/2014/main" id="{F92BB010-2051-470C-A2A3-B5F2995EAB1B}"/>
                    </a:ext>
                  </a:extLst>
                </p:cNvPr>
                <p:cNvSpPr/>
                <p:nvPr/>
              </p:nvSpPr>
              <p:spPr>
                <a:xfrm>
                  <a:off x="7312470" y="800284"/>
                  <a:ext cx="288000" cy="288000"/>
                </a:xfrm>
                <a:prstGeom prst="flowChartConnector">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6" name="フローチャート: 結合子 695">
                  <a:extLst>
                    <a:ext uri="{FF2B5EF4-FFF2-40B4-BE49-F238E27FC236}">
                      <a16:creationId xmlns:a16="http://schemas.microsoft.com/office/drawing/2014/main" id="{FFEB12E9-21EF-45CD-915E-0C5EA805656E}"/>
                    </a:ext>
                  </a:extLst>
                </p:cNvPr>
                <p:cNvSpPr/>
                <p:nvPr/>
              </p:nvSpPr>
              <p:spPr>
                <a:xfrm>
                  <a:off x="7619720" y="1176912"/>
                  <a:ext cx="288000" cy="288000"/>
                </a:xfrm>
                <a:prstGeom prst="flowChartConnector">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7" name="フローチャート: 結合子 696">
                  <a:extLst>
                    <a:ext uri="{FF2B5EF4-FFF2-40B4-BE49-F238E27FC236}">
                      <a16:creationId xmlns:a16="http://schemas.microsoft.com/office/drawing/2014/main" id="{58E33077-FDDE-4A50-8814-5A989C3F8F9B}"/>
                    </a:ext>
                  </a:extLst>
                </p:cNvPr>
                <p:cNvSpPr/>
                <p:nvPr/>
              </p:nvSpPr>
              <p:spPr>
                <a:xfrm>
                  <a:off x="7953769" y="2185983"/>
                  <a:ext cx="288000" cy="288000"/>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8" name="コネクタ: カギ線 697">
                  <a:extLst>
                    <a:ext uri="{FF2B5EF4-FFF2-40B4-BE49-F238E27FC236}">
                      <a16:creationId xmlns:a16="http://schemas.microsoft.com/office/drawing/2014/main" id="{4E54F30B-AFAE-4753-9C58-C4BECA249111}"/>
                    </a:ext>
                  </a:extLst>
                </p:cNvPr>
                <p:cNvCxnSpPr>
                  <a:cxnSpLocks/>
                  <a:stCxn id="697" idx="0"/>
                  <a:endCxn id="696" idx="4"/>
                </p:cNvCxnSpPr>
                <p:nvPr/>
              </p:nvCxnSpPr>
              <p:spPr>
                <a:xfrm rot="16200000" flipV="1">
                  <a:off x="7570210" y="1658423"/>
                  <a:ext cx="721071" cy="334049"/>
                </a:xfrm>
                <a:prstGeom prst="bentConnector3">
                  <a:avLst>
                    <a:gd name="adj1" fmla="val 4295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9" name="コネクタ: カギ線 698">
                  <a:extLst>
                    <a:ext uri="{FF2B5EF4-FFF2-40B4-BE49-F238E27FC236}">
                      <a16:creationId xmlns:a16="http://schemas.microsoft.com/office/drawing/2014/main" id="{91F2857F-CAC9-41EF-B3DB-11E85C4FC22A}"/>
                    </a:ext>
                  </a:extLst>
                </p:cNvPr>
                <p:cNvCxnSpPr/>
                <p:nvPr/>
              </p:nvCxnSpPr>
              <p:spPr>
                <a:xfrm rot="5400000" flipH="1" flipV="1">
                  <a:off x="7862772" y="1348957"/>
                  <a:ext cx="761460" cy="29146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0" name="直線コネクタ 699">
                  <a:extLst>
                    <a:ext uri="{FF2B5EF4-FFF2-40B4-BE49-F238E27FC236}">
                      <a16:creationId xmlns:a16="http://schemas.microsoft.com/office/drawing/2014/main" id="{89365EB5-F8F1-4EA6-880A-B94ED56074B8}"/>
                    </a:ext>
                  </a:extLst>
                </p:cNvPr>
                <p:cNvCxnSpPr>
                  <a:cxnSpLocks/>
                </p:cNvCxnSpPr>
                <p:nvPr/>
              </p:nvCxnSpPr>
              <p:spPr>
                <a:xfrm flipH="1" flipV="1">
                  <a:off x="7141805" y="1874203"/>
                  <a:ext cx="621916" cy="12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1" name="コネクタ: カギ線 700">
                  <a:extLst>
                    <a:ext uri="{FF2B5EF4-FFF2-40B4-BE49-F238E27FC236}">
                      <a16:creationId xmlns:a16="http://schemas.microsoft.com/office/drawing/2014/main" id="{03E66E6C-80B8-4B0B-82C0-A09611E2A874}"/>
                    </a:ext>
                  </a:extLst>
                </p:cNvPr>
                <p:cNvCxnSpPr>
                  <a:cxnSpLocks/>
                </p:cNvCxnSpPr>
                <p:nvPr/>
              </p:nvCxnSpPr>
              <p:spPr>
                <a:xfrm rot="5400000" flipH="1" flipV="1">
                  <a:off x="6918865" y="1333629"/>
                  <a:ext cx="787211" cy="31268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2" name="グループ化 701">
                <a:extLst>
                  <a:ext uri="{FF2B5EF4-FFF2-40B4-BE49-F238E27FC236}">
                    <a16:creationId xmlns:a16="http://schemas.microsoft.com/office/drawing/2014/main" id="{81DB06C6-AE9A-485B-AD7E-281757C2A4BD}"/>
                  </a:ext>
                </a:extLst>
              </p:cNvPr>
              <p:cNvGrpSpPr/>
              <p:nvPr/>
            </p:nvGrpSpPr>
            <p:grpSpPr>
              <a:xfrm>
                <a:off x="12318943" y="4243799"/>
                <a:ext cx="1278301" cy="932455"/>
                <a:chOff x="9364980" y="4911751"/>
                <a:chExt cx="2199220" cy="1607683"/>
              </a:xfrm>
            </p:grpSpPr>
            <p:grpSp>
              <p:nvGrpSpPr>
                <p:cNvPr id="703" name="グループ化 702">
                  <a:extLst>
                    <a:ext uri="{FF2B5EF4-FFF2-40B4-BE49-F238E27FC236}">
                      <a16:creationId xmlns:a16="http://schemas.microsoft.com/office/drawing/2014/main" id="{BE3B51AD-5BB8-4881-BEB8-F407ACC201CA}"/>
                    </a:ext>
                  </a:extLst>
                </p:cNvPr>
                <p:cNvGrpSpPr/>
                <p:nvPr/>
              </p:nvGrpSpPr>
              <p:grpSpPr>
                <a:xfrm>
                  <a:off x="9364980" y="4911751"/>
                  <a:ext cx="1151265" cy="1607683"/>
                  <a:chOff x="9929018" y="4791322"/>
                  <a:chExt cx="1151265" cy="1607683"/>
                </a:xfrm>
              </p:grpSpPr>
              <p:sp>
                <p:nvSpPr>
                  <p:cNvPr id="712" name="フローチャート: 結合子 711">
                    <a:extLst>
                      <a:ext uri="{FF2B5EF4-FFF2-40B4-BE49-F238E27FC236}">
                        <a16:creationId xmlns:a16="http://schemas.microsoft.com/office/drawing/2014/main" id="{4F5600E2-9DB6-48DD-873E-4E35DCAE46FC}"/>
                      </a:ext>
                    </a:extLst>
                  </p:cNvPr>
                  <p:cNvSpPr/>
                  <p:nvPr/>
                </p:nvSpPr>
                <p:spPr>
                  <a:xfrm>
                    <a:off x="10387498" y="6111005"/>
                    <a:ext cx="288000" cy="288000"/>
                  </a:xfrm>
                  <a:prstGeom prst="flowChartConnector">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3" name="コネクタ: カギ線 712">
                    <a:extLst>
                      <a:ext uri="{FF2B5EF4-FFF2-40B4-BE49-F238E27FC236}">
                        <a16:creationId xmlns:a16="http://schemas.microsoft.com/office/drawing/2014/main" id="{58400B42-26D9-455E-9839-55E8739C30DC}"/>
                      </a:ext>
                    </a:extLst>
                  </p:cNvPr>
                  <p:cNvCxnSpPr>
                    <a:cxnSpLocks/>
                    <a:stCxn id="712" idx="0"/>
                    <a:endCxn id="716" idx="4"/>
                  </p:cNvCxnSpPr>
                  <p:nvPr/>
                </p:nvCxnSpPr>
                <p:spPr>
                  <a:xfrm rot="5400000" flipH="1" flipV="1">
                    <a:off x="10403647" y="5578370"/>
                    <a:ext cx="660487" cy="40478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4" name="コネクタ: カギ線 713">
                    <a:extLst>
                      <a:ext uri="{FF2B5EF4-FFF2-40B4-BE49-F238E27FC236}">
                        <a16:creationId xmlns:a16="http://schemas.microsoft.com/office/drawing/2014/main" id="{4D24F41D-F65D-4CFF-8796-28179A12DA84}"/>
                      </a:ext>
                    </a:extLst>
                  </p:cNvPr>
                  <p:cNvCxnSpPr>
                    <a:cxnSpLocks/>
                    <a:endCxn id="715" idx="4"/>
                  </p:cNvCxnSpPr>
                  <p:nvPr/>
                </p:nvCxnSpPr>
                <p:spPr>
                  <a:xfrm rot="16200000" flipV="1">
                    <a:off x="9947883" y="5258931"/>
                    <a:ext cx="767876" cy="4086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5" name="フローチャート: 結合子 714">
                    <a:extLst>
                      <a:ext uri="{FF2B5EF4-FFF2-40B4-BE49-F238E27FC236}">
                        <a16:creationId xmlns:a16="http://schemas.microsoft.com/office/drawing/2014/main" id="{DD2B0BDA-09DA-46F3-B6F2-FE61EB74B81C}"/>
                      </a:ext>
                    </a:extLst>
                  </p:cNvPr>
                  <p:cNvSpPr/>
                  <p:nvPr/>
                </p:nvSpPr>
                <p:spPr>
                  <a:xfrm>
                    <a:off x="9983492" y="4791322"/>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6" name="フローチャート: 結合子 715">
                    <a:extLst>
                      <a:ext uri="{FF2B5EF4-FFF2-40B4-BE49-F238E27FC236}">
                        <a16:creationId xmlns:a16="http://schemas.microsoft.com/office/drawing/2014/main" id="{0F01E776-258D-4F4A-BCA2-37D8A8B1D5DB}"/>
                      </a:ext>
                    </a:extLst>
                  </p:cNvPr>
                  <p:cNvSpPr/>
                  <p:nvPr/>
                </p:nvSpPr>
                <p:spPr>
                  <a:xfrm>
                    <a:off x="10792283" y="5162518"/>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7" name="乗算記号 716">
                    <a:extLst>
                      <a:ext uri="{FF2B5EF4-FFF2-40B4-BE49-F238E27FC236}">
                        <a16:creationId xmlns:a16="http://schemas.microsoft.com/office/drawing/2014/main" id="{EF055D9F-1095-48F9-BCCA-5345A981ED15}"/>
                      </a:ext>
                    </a:extLst>
                  </p:cNvPr>
                  <p:cNvSpPr/>
                  <p:nvPr/>
                </p:nvSpPr>
                <p:spPr>
                  <a:xfrm>
                    <a:off x="9929018" y="5253013"/>
                    <a:ext cx="404813" cy="38531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04" name="矢印: 右 703">
                  <a:extLst>
                    <a:ext uri="{FF2B5EF4-FFF2-40B4-BE49-F238E27FC236}">
                      <a16:creationId xmlns:a16="http://schemas.microsoft.com/office/drawing/2014/main" id="{11C2B96B-F5B0-4325-B175-E758CC98B064}"/>
                    </a:ext>
                  </a:extLst>
                </p:cNvPr>
                <p:cNvSpPr/>
                <p:nvPr/>
              </p:nvSpPr>
              <p:spPr>
                <a:xfrm>
                  <a:off x="10560248" y="5579787"/>
                  <a:ext cx="282366" cy="215444"/>
                </a:xfrm>
                <a:prstGeom prst="rightArrow">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5" name="グループ化 704">
                  <a:extLst>
                    <a:ext uri="{FF2B5EF4-FFF2-40B4-BE49-F238E27FC236}">
                      <a16:creationId xmlns:a16="http://schemas.microsoft.com/office/drawing/2014/main" id="{6C14B832-9342-4021-B023-7FC303466400}"/>
                    </a:ext>
                  </a:extLst>
                </p:cNvPr>
                <p:cNvGrpSpPr/>
                <p:nvPr/>
              </p:nvGrpSpPr>
              <p:grpSpPr>
                <a:xfrm>
                  <a:off x="10887378" y="4985947"/>
                  <a:ext cx="676822" cy="1518687"/>
                  <a:chOff x="11125778" y="4853906"/>
                  <a:chExt cx="676822" cy="1518687"/>
                </a:xfrm>
              </p:grpSpPr>
              <p:sp>
                <p:nvSpPr>
                  <p:cNvPr id="707" name="フローチャート: 結合子 706">
                    <a:extLst>
                      <a:ext uri="{FF2B5EF4-FFF2-40B4-BE49-F238E27FC236}">
                        <a16:creationId xmlns:a16="http://schemas.microsoft.com/office/drawing/2014/main" id="{4FB09D95-3849-4929-AA47-620D6424D37B}"/>
                      </a:ext>
                    </a:extLst>
                  </p:cNvPr>
                  <p:cNvSpPr/>
                  <p:nvPr/>
                </p:nvSpPr>
                <p:spPr>
                  <a:xfrm>
                    <a:off x="11125778" y="6084593"/>
                    <a:ext cx="288000" cy="288000"/>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8" name="コネクタ: カギ線 707">
                    <a:extLst>
                      <a:ext uri="{FF2B5EF4-FFF2-40B4-BE49-F238E27FC236}">
                        <a16:creationId xmlns:a16="http://schemas.microsoft.com/office/drawing/2014/main" id="{BCA84CB1-D52D-4006-AF3D-FC70E0173C07}"/>
                      </a:ext>
                    </a:extLst>
                  </p:cNvPr>
                  <p:cNvCxnSpPr>
                    <a:cxnSpLocks/>
                    <a:stCxn id="707" idx="0"/>
                    <a:endCxn id="711" idx="4"/>
                  </p:cNvCxnSpPr>
                  <p:nvPr/>
                </p:nvCxnSpPr>
                <p:spPr>
                  <a:xfrm rot="5400000" flipH="1" flipV="1">
                    <a:off x="11147152" y="5573145"/>
                    <a:ext cx="634075" cy="38882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9" name="直線矢印コネクタ 708">
                    <a:extLst>
                      <a:ext uri="{FF2B5EF4-FFF2-40B4-BE49-F238E27FC236}">
                        <a16:creationId xmlns:a16="http://schemas.microsoft.com/office/drawing/2014/main" id="{2BF3EC50-70D7-45FE-8E03-384A21A85B80}"/>
                      </a:ext>
                    </a:extLst>
                  </p:cNvPr>
                  <p:cNvCxnSpPr/>
                  <p:nvPr/>
                </p:nvCxnSpPr>
                <p:spPr>
                  <a:xfrm flipV="1">
                    <a:off x="11269778" y="5142145"/>
                    <a:ext cx="0" cy="6669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0" name="フローチャート: 結合子 709">
                    <a:extLst>
                      <a:ext uri="{FF2B5EF4-FFF2-40B4-BE49-F238E27FC236}">
                        <a16:creationId xmlns:a16="http://schemas.microsoft.com/office/drawing/2014/main" id="{463CF6B9-D118-48A4-BE36-CF201E2E5A9D}"/>
                      </a:ext>
                    </a:extLst>
                  </p:cNvPr>
                  <p:cNvSpPr/>
                  <p:nvPr/>
                </p:nvSpPr>
                <p:spPr>
                  <a:xfrm>
                    <a:off x="11125778" y="4853906"/>
                    <a:ext cx="288000" cy="288000"/>
                  </a:xfrm>
                  <a:prstGeom prst="flowChartConnector">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1" name="フローチャート: 結合子 710">
                    <a:extLst>
                      <a:ext uri="{FF2B5EF4-FFF2-40B4-BE49-F238E27FC236}">
                        <a16:creationId xmlns:a16="http://schemas.microsoft.com/office/drawing/2014/main" id="{2C8AAA28-2D7D-4E86-8920-BED79613EC7E}"/>
                      </a:ext>
                    </a:extLst>
                  </p:cNvPr>
                  <p:cNvSpPr/>
                  <p:nvPr/>
                </p:nvSpPr>
                <p:spPr>
                  <a:xfrm>
                    <a:off x="11514600" y="5162518"/>
                    <a:ext cx="288000" cy="288000"/>
                  </a:xfrm>
                  <a:prstGeom prst="flowChartConnector">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06" name="乗算記号 705">
                  <a:extLst>
                    <a:ext uri="{FF2B5EF4-FFF2-40B4-BE49-F238E27FC236}">
                      <a16:creationId xmlns:a16="http://schemas.microsoft.com/office/drawing/2014/main" id="{67DDE9EC-2500-41F0-939E-1DF5F43FE5FA}"/>
                    </a:ext>
                  </a:extLst>
                </p:cNvPr>
                <p:cNvSpPr/>
                <p:nvPr/>
              </p:nvSpPr>
              <p:spPr>
                <a:xfrm>
                  <a:off x="10832134" y="5468938"/>
                  <a:ext cx="404813" cy="38531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5" name="直線コネクタ 344">
                <a:extLst>
                  <a:ext uri="{FF2B5EF4-FFF2-40B4-BE49-F238E27FC236}">
                    <a16:creationId xmlns:a16="http://schemas.microsoft.com/office/drawing/2014/main" id="{F261E031-4945-4343-9149-1C279D6EB25E}"/>
                  </a:ext>
                </a:extLst>
              </p:cNvPr>
              <p:cNvCxnSpPr>
                <a:cxnSpLocks/>
              </p:cNvCxnSpPr>
              <p:nvPr/>
            </p:nvCxnSpPr>
            <p:spPr>
              <a:xfrm>
                <a:off x="9656164" y="3810370"/>
                <a:ext cx="0" cy="16348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8" name="直線コネクタ 717">
                <a:extLst>
                  <a:ext uri="{FF2B5EF4-FFF2-40B4-BE49-F238E27FC236}">
                    <a16:creationId xmlns:a16="http://schemas.microsoft.com/office/drawing/2014/main" id="{564EB58F-D761-4B62-A357-8A57E6F1DCFD}"/>
                  </a:ext>
                </a:extLst>
              </p:cNvPr>
              <p:cNvCxnSpPr>
                <a:cxnSpLocks/>
              </p:cNvCxnSpPr>
              <p:nvPr/>
            </p:nvCxnSpPr>
            <p:spPr>
              <a:xfrm>
                <a:off x="11011827" y="3824765"/>
                <a:ext cx="0" cy="1630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9" name="直線コネクタ 718">
                <a:extLst>
                  <a:ext uri="{FF2B5EF4-FFF2-40B4-BE49-F238E27FC236}">
                    <a16:creationId xmlns:a16="http://schemas.microsoft.com/office/drawing/2014/main" id="{F3A6449D-1E25-4AC8-A881-EDF5A000868D}"/>
                  </a:ext>
                </a:extLst>
              </p:cNvPr>
              <p:cNvCxnSpPr>
                <a:cxnSpLocks/>
              </p:cNvCxnSpPr>
              <p:nvPr/>
            </p:nvCxnSpPr>
            <p:spPr>
              <a:xfrm>
                <a:off x="12318952" y="3821871"/>
                <a:ext cx="0" cy="16233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0" name="テキスト ボックス 719">
                <a:extLst>
                  <a:ext uri="{FF2B5EF4-FFF2-40B4-BE49-F238E27FC236}">
                    <a16:creationId xmlns:a16="http://schemas.microsoft.com/office/drawing/2014/main" id="{CCFBC16C-B4CF-4F95-8F2B-AEB7392D286E}"/>
                  </a:ext>
                </a:extLst>
              </p:cNvPr>
              <p:cNvSpPr txBox="1"/>
              <p:nvPr/>
            </p:nvSpPr>
            <p:spPr>
              <a:xfrm>
                <a:off x="8279205" y="3730818"/>
                <a:ext cx="1462251" cy="307777"/>
              </a:xfrm>
              <a:prstGeom prst="rect">
                <a:avLst/>
              </a:prstGeom>
              <a:noFill/>
            </p:spPr>
            <p:txBody>
              <a:bodyPr wrap="square" rtlCol="0">
                <a:spAutoFit/>
              </a:bodyPr>
              <a:lstStyle/>
              <a:p>
                <a:r>
                  <a:rPr lang="ja-JP" altLang="en-US" sz="700" b="1" dirty="0">
                    <a:latin typeface="+mn-ea"/>
                    <a:ea typeface="+mn-ea"/>
                  </a:rPr>
                  <a:t>１．</a:t>
                </a:r>
                <a:r>
                  <a:rPr kumimoji="1" lang="ja-JP" altLang="en-US" sz="700" dirty="0">
                    <a:latin typeface="+mn-ea"/>
                    <a:ea typeface="+mn-ea"/>
                  </a:rPr>
                  <a:t>初めの</a:t>
                </a:r>
                <a:r>
                  <a:rPr kumimoji="1" lang="ja-JP" altLang="en-US" sz="700" dirty="0">
                    <a:solidFill>
                      <a:srgbClr val="00B0F0"/>
                    </a:solidFill>
                    <a:latin typeface="+mn-ea"/>
                    <a:ea typeface="+mn-ea"/>
                  </a:rPr>
                  <a:t>走行体の位置</a:t>
                </a:r>
                <a:r>
                  <a:rPr kumimoji="1" lang="ja-JP" altLang="en-US" sz="700" dirty="0">
                    <a:latin typeface="+mn-ea"/>
                    <a:ea typeface="+mn-ea"/>
                  </a:rPr>
                  <a:t>から</a:t>
                </a:r>
                <a:endParaRPr kumimoji="1" lang="en-US" altLang="ja-JP" sz="700" dirty="0">
                  <a:latin typeface="+mn-ea"/>
                  <a:ea typeface="+mn-ea"/>
                </a:endParaRPr>
              </a:p>
              <a:p>
                <a:r>
                  <a:rPr lang="ja-JP" altLang="en-US" sz="700" dirty="0">
                    <a:solidFill>
                      <a:srgbClr val="FF0000"/>
                    </a:solidFill>
                    <a:latin typeface="+mn-ea"/>
                    <a:ea typeface="+mn-ea"/>
                  </a:rPr>
                  <a:t>　　</a:t>
                </a:r>
                <a:r>
                  <a:rPr kumimoji="1" lang="ja-JP" altLang="en-US" sz="700" dirty="0">
                    <a:solidFill>
                      <a:srgbClr val="FF0000"/>
                    </a:solidFill>
                    <a:latin typeface="+mn-ea"/>
                    <a:ea typeface="+mn-ea"/>
                  </a:rPr>
                  <a:t>カラーブロック</a:t>
                </a:r>
                <a:r>
                  <a:rPr kumimoji="1" lang="ja-JP" altLang="en-US" sz="700" dirty="0">
                    <a:latin typeface="+mn-ea"/>
                    <a:ea typeface="+mn-ea"/>
                  </a:rPr>
                  <a:t>までの経路</a:t>
                </a:r>
              </a:p>
            </p:txBody>
          </p:sp>
          <p:sp>
            <p:nvSpPr>
              <p:cNvPr id="721" name="テキスト ボックス 720">
                <a:extLst>
                  <a:ext uri="{FF2B5EF4-FFF2-40B4-BE49-F238E27FC236}">
                    <a16:creationId xmlns:a16="http://schemas.microsoft.com/office/drawing/2014/main" id="{B06A8FF8-DC11-4AAB-88AE-595523E98D54}"/>
                  </a:ext>
                </a:extLst>
              </p:cNvPr>
              <p:cNvSpPr txBox="1"/>
              <p:nvPr/>
            </p:nvSpPr>
            <p:spPr>
              <a:xfrm>
                <a:off x="9575631" y="3727989"/>
                <a:ext cx="1532158" cy="523220"/>
              </a:xfrm>
              <a:prstGeom prst="rect">
                <a:avLst/>
              </a:prstGeom>
              <a:noFill/>
            </p:spPr>
            <p:txBody>
              <a:bodyPr wrap="square" rtlCol="0">
                <a:spAutoFit/>
              </a:bodyPr>
              <a:lstStyle/>
              <a:p>
                <a:r>
                  <a:rPr kumimoji="1" lang="ja-JP" altLang="en-US" sz="700" b="1">
                    <a:latin typeface="+mn-ea"/>
                    <a:ea typeface="+mn-ea"/>
                  </a:rPr>
                  <a:t>２．</a:t>
                </a:r>
                <a:r>
                  <a:rPr kumimoji="1" lang="ja-JP" altLang="en-US" sz="700">
                    <a:latin typeface="+mn-ea"/>
                    <a:ea typeface="+mn-ea"/>
                  </a:rPr>
                  <a:t>１で選択した経路のゴール</a:t>
                </a:r>
                <a:endParaRPr kumimoji="1" lang="en-US" altLang="ja-JP" sz="700">
                  <a:latin typeface="+mn-ea"/>
                  <a:ea typeface="+mn-ea"/>
                </a:endParaRPr>
              </a:p>
              <a:p>
                <a:r>
                  <a:rPr lang="ja-JP" altLang="en-US" sz="700">
                    <a:latin typeface="+mn-ea"/>
                    <a:ea typeface="+mn-ea"/>
                  </a:rPr>
                  <a:t>　　</a:t>
                </a:r>
                <a:r>
                  <a:rPr kumimoji="1" lang="ja-JP" altLang="en-US" sz="700">
                    <a:latin typeface="+mn-ea"/>
                    <a:ea typeface="+mn-ea"/>
                  </a:rPr>
                  <a:t>である</a:t>
                </a:r>
                <a:r>
                  <a:rPr kumimoji="1" lang="ja-JP" altLang="en-US" sz="700">
                    <a:solidFill>
                      <a:srgbClr val="00B0F0"/>
                    </a:solidFill>
                    <a:latin typeface="+mn-ea"/>
                    <a:ea typeface="+mn-ea"/>
                  </a:rPr>
                  <a:t>カラーブロック</a:t>
                </a:r>
                <a:r>
                  <a:rPr kumimoji="1" lang="ja-JP" altLang="en-US" sz="700">
                    <a:latin typeface="+mn-ea"/>
                    <a:ea typeface="+mn-ea"/>
                  </a:rPr>
                  <a:t>から</a:t>
                </a:r>
                <a:endParaRPr kumimoji="1" lang="en-US" altLang="ja-JP" sz="700">
                  <a:latin typeface="+mn-ea"/>
                  <a:ea typeface="+mn-ea"/>
                </a:endParaRPr>
              </a:p>
              <a:p>
                <a:r>
                  <a:rPr lang="ja-JP" altLang="en-US" sz="700">
                    <a:latin typeface="+mn-ea"/>
                    <a:ea typeface="+mn-ea"/>
                  </a:rPr>
                  <a:t>　　</a:t>
                </a:r>
                <a:r>
                  <a:rPr lang="ja-JP" altLang="en-US" sz="700">
                    <a:solidFill>
                      <a:srgbClr val="FF0000"/>
                    </a:solidFill>
                    <a:latin typeface="+mn-ea"/>
                    <a:ea typeface="+mn-ea"/>
                  </a:rPr>
                  <a:t>同色のパワースポット</a:t>
                </a:r>
                <a:r>
                  <a:rPr lang="ja-JP" altLang="en-US" sz="700">
                    <a:latin typeface="+mn-ea"/>
                    <a:ea typeface="+mn-ea"/>
                  </a:rPr>
                  <a:t>までの</a:t>
                </a:r>
                <a:endParaRPr lang="en-US" altLang="ja-JP" sz="700">
                  <a:latin typeface="+mn-ea"/>
                  <a:ea typeface="+mn-ea"/>
                </a:endParaRPr>
              </a:p>
              <a:p>
                <a:r>
                  <a:rPr lang="ja-JP" altLang="en-US" sz="700">
                    <a:latin typeface="+mn-ea"/>
                    <a:ea typeface="+mn-ea"/>
                  </a:rPr>
                  <a:t>　　経路</a:t>
                </a:r>
                <a:endParaRPr kumimoji="1" lang="ja-JP" altLang="en-US" sz="700">
                  <a:latin typeface="+mn-ea"/>
                  <a:ea typeface="+mn-ea"/>
                </a:endParaRPr>
              </a:p>
            </p:txBody>
          </p:sp>
          <p:sp>
            <p:nvSpPr>
              <p:cNvPr id="722" name="テキスト ボックス 721">
                <a:extLst>
                  <a:ext uri="{FF2B5EF4-FFF2-40B4-BE49-F238E27FC236}">
                    <a16:creationId xmlns:a16="http://schemas.microsoft.com/office/drawing/2014/main" id="{2F183298-22BE-4863-9207-DD2CB37ADAFC}"/>
                  </a:ext>
                </a:extLst>
              </p:cNvPr>
              <p:cNvSpPr txBox="1"/>
              <p:nvPr/>
            </p:nvSpPr>
            <p:spPr>
              <a:xfrm>
                <a:off x="10934460" y="3734958"/>
                <a:ext cx="1490327" cy="415498"/>
              </a:xfrm>
              <a:prstGeom prst="rect">
                <a:avLst/>
              </a:prstGeom>
              <a:noFill/>
            </p:spPr>
            <p:txBody>
              <a:bodyPr wrap="square" rtlCol="0">
                <a:spAutoFit/>
              </a:bodyPr>
              <a:lstStyle/>
              <a:p>
                <a:r>
                  <a:rPr lang="ja-JP" altLang="en-US" sz="700" b="1" dirty="0">
                    <a:latin typeface="+mn-ea"/>
                    <a:ea typeface="+mn-ea"/>
                  </a:rPr>
                  <a:t>３．</a:t>
                </a:r>
                <a:r>
                  <a:rPr lang="ja-JP" altLang="en-US" sz="700" dirty="0">
                    <a:latin typeface="+mn-ea"/>
                    <a:ea typeface="+mn-ea"/>
                  </a:rPr>
                  <a:t>２で選択した経路のゴール</a:t>
                </a:r>
                <a:endParaRPr lang="en-US" altLang="ja-JP" sz="700" dirty="0">
                  <a:latin typeface="+mn-ea"/>
                  <a:ea typeface="+mn-ea"/>
                </a:endParaRPr>
              </a:p>
              <a:p>
                <a:r>
                  <a:rPr lang="ja-JP" altLang="en-US" sz="700" dirty="0">
                    <a:latin typeface="+mn-ea"/>
                    <a:ea typeface="+mn-ea"/>
                  </a:rPr>
                  <a:t>　　である</a:t>
                </a:r>
                <a:r>
                  <a:rPr lang="ja-JP" altLang="en-US" sz="700" dirty="0">
                    <a:solidFill>
                      <a:srgbClr val="00B0F0"/>
                    </a:solidFill>
                    <a:latin typeface="+mn-ea"/>
                    <a:ea typeface="+mn-ea"/>
                  </a:rPr>
                  <a:t>パワースポット</a:t>
                </a:r>
                <a:r>
                  <a:rPr lang="ja-JP" altLang="en-US" sz="700" dirty="0">
                    <a:latin typeface="+mn-ea"/>
                    <a:ea typeface="+mn-ea"/>
                  </a:rPr>
                  <a:t>から</a:t>
                </a:r>
                <a:endParaRPr lang="en-US" altLang="ja-JP" sz="700" dirty="0">
                  <a:latin typeface="+mn-ea"/>
                  <a:ea typeface="+mn-ea"/>
                </a:endParaRPr>
              </a:p>
              <a:p>
                <a:r>
                  <a:rPr lang="ja-JP" altLang="en-US" sz="700" dirty="0">
                    <a:solidFill>
                      <a:srgbClr val="FF0000"/>
                    </a:solidFill>
                    <a:latin typeface="+mn-ea"/>
                    <a:ea typeface="+mn-ea"/>
                  </a:rPr>
                  <a:t>　　カラーブロック</a:t>
                </a:r>
                <a:r>
                  <a:rPr lang="ja-JP" altLang="en-US" sz="700" dirty="0">
                    <a:latin typeface="+mn-ea"/>
                    <a:ea typeface="+mn-ea"/>
                  </a:rPr>
                  <a:t>までの経路</a:t>
                </a:r>
                <a:endParaRPr kumimoji="1" lang="ja-JP" altLang="en-US" sz="700" dirty="0">
                  <a:latin typeface="+mn-ea"/>
                  <a:ea typeface="+mn-ea"/>
                </a:endParaRPr>
              </a:p>
            </p:txBody>
          </p:sp>
          <p:sp>
            <p:nvSpPr>
              <p:cNvPr id="368" name="正方形/長方形 367">
                <a:extLst>
                  <a:ext uri="{FF2B5EF4-FFF2-40B4-BE49-F238E27FC236}">
                    <a16:creationId xmlns:a16="http://schemas.microsoft.com/office/drawing/2014/main" id="{62D1F352-09E2-4786-B7CA-F2ED317230A2}"/>
                  </a:ext>
                </a:extLst>
              </p:cNvPr>
              <p:cNvSpPr/>
              <p:nvPr/>
            </p:nvSpPr>
            <p:spPr>
              <a:xfrm>
                <a:off x="8346485" y="3719903"/>
                <a:ext cx="6527517" cy="1751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4" name="直線コネクタ 723">
                <a:extLst>
                  <a:ext uri="{FF2B5EF4-FFF2-40B4-BE49-F238E27FC236}">
                    <a16:creationId xmlns:a16="http://schemas.microsoft.com/office/drawing/2014/main" id="{99F0FB09-730B-4F8B-981C-1821D5C4FECB}"/>
                  </a:ext>
                </a:extLst>
              </p:cNvPr>
              <p:cNvCxnSpPr>
                <a:cxnSpLocks/>
              </p:cNvCxnSpPr>
              <p:nvPr/>
            </p:nvCxnSpPr>
            <p:spPr>
              <a:xfrm>
                <a:off x="13623379" y="3824765"/>
                <a:ext cx="0" cy="1620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5" name="テキスト ボックス 724">
                <a:extLst>
                  <a:ext uri="{FF2B5EF4-FFF2-40B4-BE49-F238E27FC236}">
                    <a16:creationId xmlns:a16="http://schemas.microsoft.com/office/drawing/2014/main" id="{7C3FC27A-0348-4F95-95DB-E2E20A8A3D51}"/>
                  </a:ext>
                </a:extLst>
              </p:cNvPr>
              <p:cNvSpPr txBox="1"/>
              <p:nvPr/>
            </p:nvSpPr>
            <p:spPr>
              <a:xfrm>
                <a:off x="13578982" y="3719902"/>
                <a:ext cx="1315136" cy="415498"/>
              </a:xfrm>
              <a:prstGeom prst="rect">
                <a:avLst/>
              </a:prstGeom>
              <a:noFill/>
            </p:spPr>
            <p:txBody>
              <a:bodyPr wrap="square" rtlCol="0">
                <a:spAutoFit/>
              </a:bodyPr>
              <a:lstStyle/>
              <a:p>
                <a:r>
                  <a:rPr lang="ja-JP" altLang="en-US" sz="700" b="1">
                    <a:latin typeface="+mn-ea"/>
                    <a:ea typeface="+mn-ea"/>
                  </a:rPr>
                  <a:t>５．</a:t>
                </a:r>
                <a:r>
                  <a:rPr lang="ja-JP" altLang="en-US" sz="700">
                    <a:latin typeface="+mn-ea"/>
                    <a:ea typeface="+mn-ea"/>
                  </a:rPr>
                  <a:t>各カラーブロック</a:t>
                </a:r>
                <a:endParaRPr lang="en-US" altLang="ja-JP" sz="700">
                  <a:latin typeface="+mn-ea"/>
                  <a:ea typeface="+mn-ea"/>
                </a:endParaRPr>
              </a:p>
              <a:p>
                <a:r>
                  <a:rPr lang="ja-JP" altLang="en-US" sz="700">
                    <a:latin typeface="+mn-ea"/>
                    <a:ea typeface="+mn-ea"/>
                  </a:rPr>
                  <a:t>　　それぞれの経路を連結</a:t>
                </a:r>
                <a:endParaRPr lang="en-US" altLang="ja-JP" sz="700">
                  <a:latin typeface="+mn-ea"/>
                  <a:ea typeface="+mn-ea"/>
                </a:endParaRPr>
              </a:p>
              <a:p>
                <a:r>
                  <a:rPr lang="ja-JP" altLang="en-US" sz="700">
                    <a:latin typeface="+mn-ea"/>
                    <a:ea typeface="+mn-ea"/>
                  </a:rPr>
                  <a:t>　　する。</a:t>
                </a:r>
                <a:endParaRPr lang="en-US" altLang="ja-JP" sz="700">
                  <a:latin typeface="+mn-ea"/>
                  <a:ea typeface="+mn-ea"/>
                </a:endParaRPr>
              </a:p>
            </p:txBody>
          </p:sp>
          <p:grpSp>
            <p:nvGrpSpPr>
              <p:cNvPr id="764" name="グループ化 763">
                <a:extLst>
                  <a:ext uri="{FF2B5EF4-FFF2-40B4-BE49-F238E27FC236}">
                    <a16:creationId xmlns:a16="http://schemas.microsoft.com/office/drawing/2014/main" id="{E12E6E26-86BE-4060-A0DF-731399195E2F}"/>
                  </a:ext>
                </a:extLst>
              </p:cNvPr>
              <p:cNvGrpSpPr/>
              <p:nvPr/>
            </p:nvGrpSpPr>
            <p:grpSpPr>
              <a:xfrm>
                <a:off x="13799167" y="4174159"/>
                <a:ext cx="1038757" cy="1270487"/>
                <a:chOff x="9962950" y="1558943"/>
                <a:chExt cx="1735672" cy="2122879"/>
              </a:xfrm>
            </p:grpSpPr>
            <p:sp>
              <p:nvSpPr>
                <p:cNvPr id="765" name="フローチャート: 結合子 764">
                  <a:extLst>
                    <a:ext uri="{FF2B5EF4-FFF2-40B4-BE49-F238E27FC236}">
                      <a16:creationId xmlns:a16="http://schemas.microsoft.com/office/drawing/2014/main" id="{B84B5798-85CE-481E-8D40-F7C438CD618B}"/>
                    </a:ext>
                  </a:extLst>
                </p:cNvPr>
                <p:cNvSpPr/>
                <p:nvPr/>
              </p:nvSpPr>
              <p:spPr>
                <a:xfrm rot="16200000">
                  <a:off x="11051711" y="3336502"/>
                  <a:ext cx="345868" cy="344771"/>
                </a:xfrm>
                <a:prstGeom prst="flowChartConnec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b="1">
                    <a:solidFill>
                      <a:schemeClr val="bg1"/>
                    </a:solidFill>
                  </a:endParaRPr>
                </a:p>
              </p:txBody>
            </p:sp>
            <p:sp>
              <p:nvSpPr>
                <p:cNvPr id="766" name="フローチャート: 結合子 765">
                  <a:extLst>
                    <a:ext uri="{FF2B5EF4-FFF2-40B4-BE49-F238E27FC236}">
                      <a16:creationId xmlns:a16="http://schemas.microsoft.com/office/drawing/2014/main" id="{FF8259E7-84B2-49CC-8E18-F29B91E7331C}"/>
                    </a:ext>
                  </a:extLst>
                </p:cNvPr>
                <p:cNvSpPr/>
                <p:nvPr/>
              </p:nvSpPr>
              <p:spPr>
                <a:xfrm rot="16200000">
                  <a:off x="11080645" y="2837237"/>
                  <a:ext cx="288000" cy="288000"/>
                </a:xfrm>
                <a:prstGeom prst="flowChartConnector">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フローチャート: 結合子 766">
                  <a:extLst>
                    <a:ext uri="{FF2B5EF4-FFF2-40B4-BE49-F238E27FC236}">
                      <a16:creationId xmlns:a16="http://schemas.microsoft.com/office/drawing/2014/main" id="{FF49CA66-3CAE-4775-B914-B72266A935AE}"/>
                    </a:ext>
                  </a:extLst>
                </p:cNvPr>
                <p:cNvSpPr/>
                <p:nvPr/>
              </p:nvSpPr>
              <p:spPr>
                <a:xfrm rot="16200000">
                  <a:off x="10536818" y="2835856"/>
                  <a:ext cx="287999" cy="288000"/>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フローチャート: 結合子 767">
                  <a:extLst>
                    <a:ext uri="{FF2B5EF4-FFF2-40B4-BE49-F238E27FC236}">
                      <a16:creationId xmlns:a16="http://schemas.microsoft.com/office/drawing/2014/main" id="{8B2F5080-0B98-4800-91F8-AB41D3424B0D}"/>
                    </a:ext>
                  </a:extLst>
                </p:cNvPr>
                <p:cNvSpPr/>
                <p:nvPr/>
              </p:nvSpPr>
              <p:spPr>
                <a:xfrm rot="16200000">
                  <a:off x="10538198" y="2309134"/>
                  <a:ext cx="287999" cy="288000"/>
                </a:xfrm>
                <a:prstGeom prst="flowChartConnector">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フローチャート: 結合子 768">
                  <a:extLst>
                    <a:ext uri="{FF2B5EF4-FFF2-40B4-BE49-F238E27FC236}">
                      <a16:creationId xmlns:a16="http://schemas.microsoft.com/office/drawing/2014/main" id="{0CDB91A5-38D2-435C-AD3A-324DD04F7085}"/>
                    </a:ext>
                  </a:extLst>
                </p:cNvPr>
                <p:cNvSpPr/>
                <p:nvPr/>
              </p:nvSpPr>
              <p:spPr>
                <a:xfrm rot="16200000">
                  <a:off x="10017826" y="2309133"/>
                  <a:ext cx="287999" cy="287999"/>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フローチャート: 結合子 769">
                  <a:extLst>
                    <a:ext uri="{FF2B5EF4-FFF2-40B4-BE49-F238E27FC236}">
                      <a16:creationId xmlns:a16="http://schemas.microsoft.com/office/drawing/2014/main" id="{08D90802-27F4-4A99-B192-86D80C8361F3}"/>
                    </a:ext>
                  </a:extLst>
                </p:cNvPr>
                <p:cNvSpPr/>
                <p:nvPr/>
              </p:nvSpPr>
              <p:spPr>
                <a:xfrm rot="16200000">
                  <a:off x="11061751" y="1977173"/>
                  <a:ext cx="287999" cy="287999"/>
                </a:xfrm>
                <a:prstGeom prst="flowChartConnector">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フローチャート: 結合子 770">
                  <a:extLst>
                    <a:ext uri="{FF2B5EF4-FFF2-40B4-BE49-F238E27FC236}">
                      <a16:creationId xmlns:a16="http://schemas.microsoft.com/office/drawing/2014/main" id="{5EDB357E-41C7-4527-AFB5-528B2439AFC0}"/>
                    </a:ext>
                  </a:extLst>
                </p:cNvPr>
                <p:cNvSpPr/>
                <p:nvPr/>
              </p:nvSpPr>
              <p:spPr>
                <a:xfrm rot="16200000">
                  <a:off x="11410623" y="1558945"/>
                  <a:ext cx="287999" cy="287999"/>
                </a:xfrm>
                <a:prstGeom prst="flowChartConnector">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フローチャート: 結合子 771">
                  <a:extLst>
                    <a:ext uri="{FF2B5EF4-FFF2-40B4-BE49-F238E27FC236}">
                      <a16:creationId xmlns:a16="http://schemas.microsoft.com/office/drawing/2014/main" id="{187649B7-23EB-4DD8-B183-B651C39C872A}"/>
                    </a:ext>
                  </a:extLst>
                </p:cNvPr>
                <p:cNvSpPr/>
                <p:nvPr/>
              </p:nvSpPr>
              <p:spPr>
                <a:xfrm rot="16200000">
                  <a:off x="10631426" y="1558944"/>
                  <a:ext cx="288000" cy="288000"/>
                </a:xfrm>
                <a:prstGeom prst="flowChartConnector">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3" name="フローチャート: 結合子 772">
                  <a:extLst>
                    <a:ext uri="{FF2B5EF4-FFF2-40B4-BE49-F238E27FC236}">
                      <a16:creationId xmlns:a16="http://schemas.microsoft.com/office/drawing/2014/main" id="{5B901598-F2F4-4953-B231-B75A8DB81E77}"/>
                    </a:ext>
                  </a:extLst>
                </p:cNvPr>
                <p:cNvSpPr/>
                <p:nvPr/>
              </p:nvSpPr>
              <p:spPr>
                <a:xfrm rot="16200000">
                  <a:off x="9962950" y="1558943"/>
                  <a:ext cx="287999" cy="28799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矢印コネクタ 773">
                  <a:extLst>
                    <a:ext uri="{FF2B5EF4-FFF2-40B4-BE49-F238E27FC236}">
                      <a16:creationId xmlns:a16="http://schemas.microsoft.com/office/drawing/2014/main" id="{958AB00D-309B-4216-A11F-630106E80B8E}"/>
                    </a:ext>
                  </a:extLst>
                </p:cNvPr>
                <p:cNvCxnSpPr>
                  <a:cxnSpLocks/>
                  <a:stCxn id="765" idx="6"/>
                  <a:endCxn id="766" idx="2"/>
                </p:cNvCxnSpPr>
                <p:nvPr/>
              </p:nvCxnSpPr>
              <p:spPr>
                <a:xfrm flipH="1" flipV="1">
                  <a:off x="11224645" y="3125237"/>
                  <a:ext cx="1" cy="210717"/>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5" name="直線矢印コネクタ 774">
                  <a:extLst>
                    <a:ext uri="{FF2B5EF4-FFF2-40B4-BE49-F238E27FC236}">
                      <a16:creationId xmlns:a16="http://schemas.microsoft.com/office/drawing/2014/main" id="{3A5721DE-F87C-4C82-8B91-9C889C13EAEC}"/>
                    </a:ext>
                  </a:extLst>
                </p:cNvPr>
                <p:cNvCxnSpPr>
                  <a:stCxn id="766" idx="0"/>
                  <a:endCxn id="767" idx="4"/>
                </p:cNvCxnSpPr>
                <p:nvPr/>
              </p:nvCxnSpPr>
              <p:spPr>
                <a:xfrm flipH="1" flipV="1">
                  <a:off x="10824818" y="2979856"/>
                  <a:ext cx="255827" cy="1381"/>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6" name="直線矢印コネクタ 775">
                  <a:extLst>
                    <a:ext uri="{FF2B5EF4-FFF2-40B4-BE49-F238E27FC236}">
                      <a16:creationId xmlns:a16="http://schemas.microsoft.com/office/drawing/2014/main" id="{D095A273-5B66-42B2-9127-9928562BC9C2}"/>
                    </a:ext>
                  </a:extLst>
                </p:cNvPr>
                <p:cNvCxnSpPr>
                  <a:stCxn id="767" idx="6"/>
                  <a:endCxn id="768" idx="2"/>
                </p:cNvCxnSpPr>
                <p:nvPr/>
              </p:nvCxnSpPr>
              <p:spPr>
                <a:xfrm flipV="1">
                  <a:off x="10680819" y="2597134"/>
                  <a:ext cx="1379" cy="238723"/>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7" name="直線矢印コネクタ 776">
                  <a:extLst>
                    <a:ext uri="{FF2B5EF4-FFF2-40B4-BE49-F238E27FC236}">
                      <a16:creationId xmlns:a16="http://schemas.microsoft.com/office/drawing/2014/main" id="{7779796F-9DD0-479F-B6F3-087D8EDD1944}"/>
                    </a:ext>
                  </a:extLst>
                </p:cNvPr>
                <p:cNvCxnSpPr>
                  <a:cxnSpLocks/>
                  <a:stCxn id="768" idx="0"/>
                  <a:endCxn id="769" idx="4"/>
                </p:cNvCxnSpPr>
                <p:nvPr/>
              </p:nvCxnSpPr>
              <p:spPr>
                <a:xfrm flipH="1" flipV="1">
                  <a:off x="10305825" y="2453132"/>
                  <a:ext cx="232373" cy="2"/>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8" name="直線コネクタ 777">
                  <a:extLst>
                    <a:ext uri="{FF2B5EF4-FFF2-40B4-BE49-F238E27FC236}">
                      <a16:creationId xmlns:a16="http://schemas.microsoft.com/office/drawing/2014/main" id="{DA227AA7-74EF-4337-98D5-A3CAFBC1E710}"/>
                    </a:ext>
                  </a:extLst>
                </p:cNvPr>
                <p:cNvCxnSpPr>
                  <a:cxnSpLocks/>
                  <a:stCxn id="769" idx="6"/>
                </p:cNvCxnSpPr>
                <p:nvPr/>
              </p:nvCxnSpPr>
              <p:spPr>
                <a:xfrm flipV="1">
                  <a:off x="10161826" y="2132426"/>
                  <a:ext cx="6" cy="1767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9" name="直線矢印コネクタ 778">
                  <a:extLst>
                    <a:ext uri="{FF2B5EF4-FFF2-40B4-BE49-F238E27FC236}">
                      <a16:creationId xmlns:a16="http://schemas.microsoft.com/office/drawing/2014/main" id="{B38D5BC2-95DD-4CDD-A9EC-A15AB5058C0C}"/>
                    </a:ext>
                  </a:extLst>
                </p:cNvPr>
                <p:cNvCxnSpPr>
                  <a:cxnSpLocks/>
                  <a:endCxn id="770" idx="0"/>
                </p:cNvCxnSpPr>
                <p:nvPr/>
              </p:nvCxnSpPr>
              <p:spPr>
                <a:xfrm flipV="1">
                  <a:off x="10161833" y="2121172"/>
                  <a:ext cx="899918" cy="2"/>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1" name="直線矢印コネクタ 780">
                  <a:extLst>
                    <a:ext uri="{FF2B5EF4-FFF2-40B4-BE49-F238E27FC236}">
                      <a16:creationId xmlns:a16="http://schemas.microsoft.com/office/drawing/2014/main" id="{24873863-52ED-4F79-9C53-7A71E14A65F0}"/>
                    </a:ext>
                  </a:extLst>
                </p:cNvPr>
                <p:cNvCxnSpPr>
                  <a:stCxn id="771" idx="0"/>
                  <a:endCxn id="772" idx="4"/>
                </p:cNvCxnSpPr>
                <p:nvPr/>
              </p:nvCxnSpPr>
              <p:spPr>
                <a:xfrm flipH="1">
                  <a:off x="10919426" y="1702944"/>
                  <a:ext cx="491198" cy="0"/>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2" name="直線矢印コネクタ 781">
                  <a:extLst>
                    <a:ext uri="{FF2B5EF4-FFF2-40B4-BE49-F238E27FC236}">
                      <a16:creationId xmlns:a16="http://schemas.microsoft.com/office/drawing/2014/main" id="{D9BF85C7-9D97-4039-9736-AA77115DB656}"/>
                    </a:ext>
                  </a:extLst>
                </p:cNvPr>
                <p:cNvCxnSpPr>
                  <a:stCxn id="772" idx="0"/>
                  <a:endCxn id="773" idx="4"/>
                </p:cNvCxnSpPr>
                <p:nvPr/>
              </p:nvCxnSpPr>
              <p:spPr>
                <a:xfrm flipH="1">
                  <a:off x="10250950" y="1702943"/>
                  <a:ext cx="380478" cy="0"/>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83" name="テキスト ボックス 782">
                <a:extLst>
                  <a:ext uri="{FF2B5EF4-FFF2-40B4-BE49-F238E27FC236}">
                    <a16:creationId xmlns:a16="http://schemas.microsoft.com/office/drawing/2014/main" id="{B084B394-8E3E-47CB-A7B1-DE74B5B33376}"/>
                  </a:ext>
                </a:extLst>
              </p:cNvPr>
              <p:cNvSpPr txBox="1"/>
              <p:nvPr/>
            </p:nvSpPr>
            <p:spPr>
              <a:xfrm>
                <a:off x="10135823" y="4937566"/>
                <a:ext cx="935818" cy="276999"/>
              </a:xfrm>
              <a:prstGeom prst="rect">
                <a:avLst/>
              </a:prstGeom>
              <a:noFill/>
            </p:spPr>
            <p:txBody>
              <a:bodyPr wrap="square" rtlCol="0">
                <a:spAutoFit/>
              </a:bodyPr>
              <a:lstStyle/>
              <a:p>
                <a:r>
                  <a:rPr lang="en-US" altLang="ja-JP" sz="600">
                    <a:solidFill>
                      <a:srgbClr val="FF0000"/>
                    </a:solidFill>
                    <a:latin typeface="+mn-ea"/>
                    <a:ea typeface="+mn-ea"/>
                  </a:rPr>
                  <a:t>※</a:t>
                </a:r>
                <a:r>
                  <a:rPr lang="ja-JP" altLang="en-US" sz="600">
                    <a:solidFill>
                      <a:srgbClr val="FF0000"/>
                    </a:solidFill>
                    <a:latin typeface="+mn-ea"/>
                    <a:ea typeface="+mn-ea"/>
                  </a:rPr>
                  <a:t>パワースポットの</a:t>
                </a:r>
                <a:endParaRPr lang="en-US" altLang="ja-JP" sz="600">
                  <a:solidFill>
                    <a:srgbClr val="FF0000"/>
                  </a:solidFill>
                  <a:latin typeface="+mn-ea"/>
                  <a:ea typeface="+mn-ea"/>
                </a:endParaRPr>
              </a:p>
              <a:p>
                <a:r>
                  <a:rPr lang="ja-JP" altLang="en-US" sz="600">
                    <a:solidFill>
                      <a:srgbClr val="FF0000"/>
                    </a:solidFill>
                    <a:latin typeface="+mn-ea"/>
                    <a:ea typeface="+mn-ea"/>
                  </a:rPr>
                  <a:t>　候補が</a:t>
                </a:r>
                <a:r>
                  <a:rPr lang="en-US" altLang="ja-JP" sz="600">
                    <a:solidFill>
                      <a:srgbClr val="FF0000"/>
                    </a:solidFill>
                    <a:latin typeface="+mn-ea"/>
                    <a:ea typeface="+mn-ea"/>
                  </a:rPr>
                  <a:t>2</a:t>
                </a:r>
                <a:r>
                  <a:rPr lang="ja-JP" altLang="en-US" sz="600">
                    <a:solidFill>
                      <a:srgbClr val="FF0000"/>
                    </a:solidFill>
                    <a:latin typeface="+mn-ea"/>
                    <a:ea typeface="+mn-ea"/>
                  </a:rPr>
                  <a:t>つある場合</a:t>
                </a:r>
                <a:endParaRPr kumimoji="1" lang="ja-JP" altLang="en-US" sz="600">
                  <a:solidFill>
                    <a:srgbClr val="FF0000"/>
                  </a:solidFill>
                  <a:latin typeface="+mn-ea"/>
                  <a:ea typeface="+mn-ea"/>
                </a:endParaRPr>
              </a:p>
            </p:txBody>
          </p:sp>
          <p:grpSp>
            <p:nvGrpSpPr>
              <p:cNvPr id="784" name="グループ化 783">
                <a:extLst>
                  <a:ext uri="{FF2B5EF4-FFF2-40B4-BE49-F238E27FC236}">
                    <a16:creationId xmlns:a16="http://schemas.microsoft.com/office/drawing/2014/main" id="{8B87DB10-A336-49E2-A4A8-9DFAD4E8FF55}"/>
                  </a:ext>
                </a:extLst>
              </p:cNvPr>
              <p:cNvGrpSpPr/>
              <p:nvPr/>
            </p:nvGrpSpPr>
            <p:grpSpPr>
              <a:xfrm>
                <a:off x="8429235" y="4819951"/>
                <a:ext cx="553060" cy="584469"/>
                <a:chOff x="5145644" y="5069832"/>
                <a:chExt cx="924320" cy="955118"/>
              </a:xfrm>
            </p:grpSpPr>
            <p:sp>
              <p:nvSpPr>
                <p:cNvPr id="785" name="フローチャート: 結合子 784">
                  <a:extLst>
                    <a:ext uri="{FF2B5EF4-FFF2-40B4-BE49-F238E27FC236}">
                      <a16:creationId xmlns:a16="http://schemas.microsoft.com/office/drawing/2014/main" id="{7848022C-5808-4C97-A981-26B634356A7E}"/>
                    </a:ext>
                  </a:extLst>
                </p:cNvPr>
                <p:cNvSpPr/>
                <p:nvPr/>
              </p:nvSpPr>
              <p:spPr>
                <a:xfrm>
                  <a:off x="5148382" y="5202232"/>
                  <a:ext cx="170569" cy="170569"/>
                </a:xfrm>
                <a:prstGeom prst="flowChartConnector">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フローチャート: 結合子 785">
                  <a:extLst>
                    <a:ext uri="{FF2B5EF4-FFF2-40B4-BE49-F238E27FC236}">
                      <a16:creationId xmlns:a16="http://schemas.microsoft.com/office/drawing/2014/main" id="{8F7E6F41-1FAD-4453-9D01-B82A7B5D614B}"/>
                    </a:ext>
                  </a:extLst>
                </p:cNvPr>
                <p:cNvSpPr/>
                <p:nvPr/>
              </p:nvSpPr>
              <p:spPr>
                <a:xfrm>
                  <a:off x="5145644" y="5530550"/>
                  <a:ext cx="170569" cy="170569"/>
                </a:xfrm>
                <a:prstGeom prst="flowChartConnector">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7" name="フローチャート: 結合子 786">
                  <a:extLst>
                    <a:ext uri="{FF2B5EF4-FFF2-40B4-BE49-F238E27FC236}">
                      <a16:creationId xmlns:a16="http://schemas.microsoft.com/office/drawing/2014/main" id="{9F9016AC-9F71-4A3A-8F7A-0C51A6310A46}"/>
                    </a:ext>
                  </a:extLst>
                </p:cNvPr>
                <p:cNvSpPr/>
                <p:nvPr/>
              </p:nvSpPr>
              <p:spPr>
                <a:xfrm>
                  <a:off x="5162883" y="5878804"/>
                  <a:ext cx="146611" cy="146146"/>
                </a:xfrm>
                <a:prstGeom prst="flowChartConnec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b="1">
                    <a:solidFill>
                      <a:schemeClr val="bg1"/>
                    </a:solidFill>
                  </a:endParaRPr>
                </a:p>
              </p:txBody>
            </p:sp>
            <p:sp>
              <p:nvSpPr>
                <p:cNvPr id="788" name="テキスト ボックス 787">
                  <a:extLst>
                    <a:ext uri="{FF2B5EF4-FFF2-40B4-BE49-F238E27FC236}">
                      <a16:creationId xmlns:a16="http://schemas.microsoft.com/office/drawing/2014/main" id="{F388A35D-CFEB-4559-BBD1-118D2690BB19}"/>
                    </a:ext>
                  </a:extLst>
                </p:cNvPr>
                <p:cNvSpPr txBox="1"/>
                <p:nvPr/>
              </p:nvSpPr>
              <p:spPr>
                <a:xfrm>
                  <a:off x="5216521" y="5069832"/>
                  <a:ext cx="853443" cy="452661"/>
                </a:xfrm>
                <a:prstGeom prst="rect">
                  <a:avLst/>
                </a:prstGeom>
                <a:noFill/>
              </p:spPr>
              <p:txBody>
                <a:bodyPr wrap="square" rtlCol="0">
                  <a:spAutoFit/>
                </a:bodyPr>
                <a:lstStyle/>
                <a:p>
                  <a:r>
                    <a:rPr kumimoji="1" lang="ja-JP" altLang="en-US" sz="600">
                      <a:latin typeface="+mn-ea"/>
                      <a:ea typeface="+mn-ea"/>
                    </a:rPr>
                    <a:t>カラー</a:t>
                  </a:r>
                  <a:endParaRPr kumimoji="1" lang="en-US" altLang="ja-JP" sz="600">
                    <a:latin typeface="+mn-ea"/>
                    <a:ea typeface="+mn-ea"/>
                  </a:endParaRPr>
                </a:p>
                <a:p>
                  <a:r>
                    <a:rPr kumimoji="1" lang="ja-JP" altLang="en-US" sz="600">
                      <a:latin typeface="+mn-ea"/>
                      <a:ea typeface="+mn-ea"/>
                    </a:rPr>
                    <a:t>ブロック</a:t>
                  </a:r>
                </a:p>
              </p:txBody>
            </p:sp>
            <p:sp>
              <p:nvSpPr>
                <p:cNvPr id="789" name="テキスト ボックス 788">
                  <a:extLst>
                    <a:ext uri="{FF2B5EF4-FFF2-40B4-BE49-F238E27FC236}">
                      <a16:creationId xmlns:a16="http://schemas.microsoft.com/office/drawing/2014/main" id="{973D9120-7952-4244-BAA3-38423F23572F}"/>
                    </a:ext>
                  </a:extLst>
                </p:cNvPr>
                <p:cNvSpPr txBox="1"/>
                <p:nvPr/>
              </p:nvSpPr>
              <p:spPr>
                <a:xfrm>
                  <a:off x="5211188" y="5400116"/>
                  <a:ext cx="848463" cy="452661"/>
                </a:xfrm>
                <a:prstGeom prst="rect">
                  <a:avLst/>
                </a:prstGeom>
                <a:noFill/>
              </p:spPr>
              <p:txBody>
                <a:bodyPr wrap="square" rtlCol="0">
                  <a:spAutoFit/>
                </a:bodyPr>
                <a:lstStyle/>
                <a:p>
                  <a:r>
                    <a:rPr kumimoji="1" lang="ja-JP" altLang="en-US" sz="600">
                      <a:latin typeface="+mn-ea"/>
                      <a:ea typeface="+mn-ea"/>
                    </a:rPr>
                    <a:t>パワー</a:t>
                  </a:r>
                  <a:endParaRPr kumimoji="1" lang="en-US" altLang="ja-JP" sz="600">
                    <a:latin typeface="+mn-ea"/>
                    <a:ea typeface="+mn-ea"/>
                  </a:endParaRPr>
                </a:p>
                <a:p>
                  <a:r>
                    <a:rPr kumimoji="1" lang="ja-JP" altLang="en-US" sz="600">
                      <a:latin typeface="+mn-ea"/>
                      <a:ea typeface="+mn-ea"/>
                    </a:rPr>
                    <a:t>スポット</a:t>
                  </a:r>
                </a:p>
              </p:txBody>
            </p:sp>
            <p:sp>
              <p:nvSpPr>
                <p:cNvPr id="790" name="テキスト ボックス 789">
                  <a:extLst>
                    <a:ext uri="{FF2B5EF4-FFF2-40B4-BE49-F238E27FC236}">
                      <a16:creationId xmlns:a16="http://schemas.microsoft.com/office/drawing/2014/main" id="{D77F1ED1-79FE-41B9-B5F1-B0D2C9483EFA}"/>
                    </a:ext>
                  </a:extLst>
                </p:cNvPr>
                <p:cNvSpPr txBox="1"/>
                <p:nvPr/>
              </p:nvSpPr>
              <p:spPr>
                <a:xfrm>
                  <a:off x="5235390" y="5800915"/>
                  <a:ext cx="813301" cy="184667"/>
                </a:xfrm>
                <a:prstGeom prst="rect">
                  <a:avLst/>
                </a:prstGeom>
                <a:noFill/>
              </p:spPr>
              <p:txBody>
                <a:bodyPr wrap="square" rtlCol="0">
                  <a:spAutoFit/>
                </a:bodyPr>
                <a:lstStyle/>
                <a:p>
                  <a:r>
                    <a:rPr lang="ja-JP" altLang="en-US" sz="600">
                      <a:latin typeface="+mn-ea"/>
                      <a:ea typeface="+mn-ea"/>
                    </a:rPr>
                    <a:t>走行体</a:t>
                  </a:r>
                  <a:endParaRPr kumimoji="1" lang="ja-JP" altLang="en-US" sz="600">
                    <a:latin typeface="+mn-ea"/>
                    <a:ea typeface="+mn-ea"/>
                  </a:endParaRPr>
                </a:p>
              </p:txBody>
            </p:sp>
          </p:grpSp>
          <p:cxnSp>
            <p:nvCxnSpPr>
              <p:cNvPr id="55" name="直線矢印コネクタ 54">
                <a:extLst>
                  <a:ext uri="{FF2B5EF4-FFF2-40B4-BE49-F238E27FC236}">
                    <a16:creationId xmlns:a16="http://schemas.microsoft.com/office/drawing/2014/main" id="{A4C5CECA-DCB3-407F-BF22-A9D92A61C714}"/>
                  </a:ext>
                </a:extLst>
              </p:cNvPr>
              <p:cNvCxnSpPr>
                <a:cxnSpLocks/>
                <a:endCxn id="771" idx="2"/>
              </p:cNvCxnSpPr>
              <p:nvPr/>
            </p:nvCxnSpPr>
            <p:spPr>
              <a:xfrm flipV="1">
                <a:off x="14751762" y="4346525"/>
                <a:ext cx="0" cy="164118"/>
              </a:xfrm>
              <a:prstGeom prst="straightConnector1">
                <a:avLst/>
              </a:prstGeom>
              <a:ln w="63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線コネクタ 59">
                <a:extLst>
                  <a:ext uri="{FF2B5EF4-FFF2-40B4-BE49-F238E27FC236}">
                    <a16:creationId xmlns:a16="http://schemas.microsoft.com/office/drawing/2014/main" id="{6DD59780-5CFD-4C3B-AF1C-DDE782002126}"/>
                  </a:ext>
                </a:extLst>
              </p:cNvPr>
              <p:cNvCxnSpPr>
                <a:cxnSpLocks/>
                <a:stCxn id="770" idx="4"/>
              </p:cNvCxnSpPr>
              <p:nvPr/>
            </p:nvCxnSpPr>
            <p:spPr>
              <a:xfrm>
                <a:off x="14629150" y="4510644"/>
                <a:ext cx="122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1" name="矢印: 上 630">
                <a:extLst>
                  <a:ext uri="{FF2B5EF4-FFF2-40B4-BE49-F238E27FC236}">
                    <a16:creationId xmlns:a16="http://schemas.microsoft.com/office/drawing/2014/main" id="{6BD634D7-6243-4364-88F7-86B716CFCE69}"/>
                  </a:ext>
                </a:extLst>
              </p:cNvPr>
              <p:cNvSpPr/>
              <p:nvPr/>
            </p:nvSpPr>
            <p:spPr>
              <a:xfrm rot="5400000">
                <a:off x="9537459" y="5133545"/>
                <a:ext cx="230538" cy="293024"/>
              </a:xfrm>
              <a:prstGeom prst="upArrow">
                <a:avLst/>
              </a:prstGeom>
              <a:solidFill>
                <a:srgbClr val="F7964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6" name="矢印: 上 655">
                <a:extLst>
                  <a:ext uri="{FF2B5EF4-FFF2-40B4-BE49-F238E27FC236}">
                    <a16:creationId xmlns:a16="http://schemas.microsoft.com/office/drawing/2014/main" id="{66B8692E-12CF-47AA-A838-F758877C0E5B}"/>
                  </a:ext>
                </a:extLst>
              </p:cNvPr>
              <p:cNvSpPr/>
              <p:nvPr/>
            </p:nvSpPr>
            <p:spPr>
              <a:xfrm rot="5400000">
                <a:off x="10889062" y="5139842"/>
                <a:ext cx="230538" cy="293024"/>
              </a:xfrm>
              <a:prstGeom prst="upArrow">
                <a:avLst/>
              </a:prstGeom>
              <a:solidFill>
                <a:srgbClr val="F7964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1" name="矢印: 上 670">
                <a:extLst>
                  <a:ext uri="{FF2B5EF4-FFF2-40B4-BE49-F238E27FC236}">
                    <a16:creationId xmlns:a16="http://schemas.microsoft.com/office/drawing/2014/main" id="{B89529C4-1092-482E-93DF-59D73DA774BB}"/>
                  </a:ext>
                </a:extLst>
              </p:cNvPr>
              <p:cNvSpPr/>
              <p:nvPr/>
            </p:nvSpPr>
            <p:spPr>
              <a:xfrm rot="5400000">
                <a:off x="12201903" y="5128768"/>
                <a:ext cx="230538" cy="293024"/>
              </a:xfrm>
              <a:prstGeom prst="upArrow">
                <a:avLst/>
              </a:prstGeom>
              <a:solidFill>
                <a:srgbClr val="F7964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2" name="矢印: 上 671">
                <a:extLst>
                  <a:ext uri="{FF2B5EF4-FFF2-40B4-BE49-F238E27FC236}">
                    <a16:creationId xmlns:a16="http://schemas.microsoft.com/office/drawing/2014/main" id="{47330E72-383B-4DF1-998E-310899AE7264}"/>
                  </a:ext>
                </a:extLst>
              </p:cNvPr>
              <p:cNvSpPr/>
              <p:nvPr/>
            </p:nvSpPr>
            <p:spPr>
              <a:xfrm rot="5400000">
                <a:off x="13506104" y="5143361"/>
                <a:ext cx="230538" cy="293024"/>
              </a:xfrm>
              <a:prstGeom prst="upArrow">
                <a:avLst/>
              </a:prstGeom>
              <a:solidFill>
                <a:srgbClr val="F7964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2" name="乗算記号 531">
              <a:extLst>
                <a:ext uri="{FF2B5EF4-FFF2-40B4-BE49-F238E27FC236}">
                  <a16:creationId xmlns:a16="http://schemas.microsoft.com/office/drawing/2014/main" id="{E011B415-F646-4689-BB10-EED5DC274EAF}"/>
                </a:ext>
              </a:extLst>
            </p:cNvPr>
            <p:cNvSpPr/>
            <p:nvPr/>
          </p:nvSpPr>
          <p:spPr>
            <a:xfrm>
              <a:off x="11130267" y="4272135"/>
              <a:ext cx="308064" cy="31095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0" name="乗算記号 619">
              <a:extLst>
                <a:ext uri="{FF2B5EF4-FFF2-40B4-BE49-F238E27FC236}">
                  <a16:creationId xmlns:a16="http://schemas.microsoft.com/office/drawing/2014/main" id="{B0ECE218-E790-430E-A97F-25469F8D3427}"/>
                </a:ext>
              </a:extLst>
            </p:cNvPr>
            <p:cNvSpPr/>
            <p:nvPr/>
          </p:nvSpPr>
          <p:spPr>
            <a:xfrm>
              <a:off x="11831171" y="4274884"/>
              <a:ext cx="308064" cy="31095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3" name="TextBox 21">
            <a:extLst>
              <a:ext uri="{FF2B5EF4-FFF2-40B4-BE49-F238E27FC236}">
                <a16:creationId xmlns:a16="http://schemas.microsoft.com/office/drawing/2014/main" id="{0C336158-878D-4389-994E-01DA09438E4E}"/>
              </a:ext>
            </a:extLst>
          </p:cNvPr>
          <p:cNvSpPr txBox="1"/>
          <p:nvPr/>
        </p:nvSpPr>
        <p:spPr>
          <a:xfrm>
            <a:off x="8300162" y="5638905"/>
            <a:ext cx="625265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800" b="1">
                <a:latin typeface="游ゴシック"/>
                <a:ea typeface="游ゴシック"/>
                <a:cs typeface="Times New Roman"/>
              </a:rPr>
              <a:t>指針に基づいた要素定義</a:t>
            </a:r>
            <a:endParaRPr lang="en-US" altLang="ja-JP" sz="800" b="1">
              <a:latin typeface="游ゴシック"/>
              <a:ea typeface="游ゴシック"/>
              <a:cs typeface="Times New Roman"/>
            </a:endParaRPr>
          </a:p>
          <a:p>
            <a:r>
              <a:rPr lang="ja-JP" altLang="en-US" sz="800">
                <a:latin typeface="游ゴシック"/>
                <a:ea typeface="游ゴシック"/>
                <a:cs typeface="Times New Roman"/>
              </a:rPr>
              <a:t>ブロック並べ攻略のためのクラス図を示す。②指針の３．経路探索の計算方針に基づいてクラスを構成した。（①の要素定義において定義したクラスに関して、必要ないと判断したものはクラスは省略している）</a:t>
            </a:r>
            <a:endParaRPr lang="en-US" altLang="ja-JP" sz="800">
              <a:latin typeface="游ゴシック"/>
              <a:ea typeface="游ゴシック"/>
              <a:cs typeface="Times New Roman"/>
            </a:endParaRPr>
          </a:p>
        </p:txBody>
      </p:sp>
      <p:sp>
        <p:nvSpPr>
          <p:cNvPr id="624" name="TextBox 21">
            <a:extLst>
              <a:ext uri="{FF2B5EF4-FFF2-40B4-BE49-F238E27FC236}">
                <a16:creationId xmlns:a16="http://schemas.microsoft.com/office/drawing/2014/main" id="{E85EA856-10F9-429A-B9BF-38051F532D1A}"/>
              </a:ext>
            </a:extLst>
          </p:cNvPr>
          <p:cNvSpPr txBox="1"/>
          <p:nvPr/>
        </p:nvSpPr>
        <p:spPr>
          <a:xfrm>
            <a:off x="8901783" y="9786363"/>
            <a:ext cx="1362788"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700">
                <a:latin typeface="+mn-ea"/>
                <a:ea typeface="+mn-ea"/>
              </a:rPr>
              <a:t>図</a:t>
            </a:r>
            <a:r>
              <a:rPr lang="en-US" altLang="ja-JP" sz="700">
                <a:latin typeface="+mn-ea"/>
                <a:ea typeface="+mn-ea"/>
              </a:rPr>
              <a:t>3-</a:t>
            </a:r>
            <a:r>
              <a:rPr lang="ja-JP" altLang="en-US" sz="700">
                <a:latin typeface="+mn-ea"/>
                <a:ea typeface="+mn-ea"/>
              </a:rPr>
              <a:t>③</a:t>
            </a:r>
            <a:r>
              <a:rPr lang="en-US" altLang="ja-JP" sz="700">
                <a:latin typeface="+mn-ea"/>
                <a:ea typeface="+mn-ea"/>
              </a:rPr>
              <a:t>.</a:t>
            </a:r>
            <a:r>
              <a:rPr lang="ja-JP" altLang="en-US" sz="700">
                <a:latin typeface="+mn-ea"/>
                <a:ea typeface="+mn-ea"/>
              </a:rPr>
              <a:t>１：ブロック並攻略</a:t>
            </a:r>
            <a:endParaRPr lang="en-US" altLang="ja-JP" sz="700">
              <a:latin typeface="+mn-ea"/>
              <a:ea typeface="+mn-ea"/>
            </a:endParaRPr>
          </a:p>
          <a:p>
            <a:r>
              <a:rPr lang="ja-JP" altLang="en-US" sz="700">
                <a:latin typeface="+mn-ea"/>
                <a:ea typeface="+mn-ea"/>
              </a:rPr>
              <a:t>　　　　　におけるクラス図</a:t>
            </a:r>
            <a:endParaRPr lang="en-US" altLang="ja-JP" sz="700">
              <a:latin typeface="+mn-ea"/>
              <a:ea typeface="+mn-ea"/>
              <a:cs typeface="Times New Roman"/>
            </a:endParaRPr>
          </a:p>
        </p:txBody>
      </p:sp>
      <p:grpSp>
        <p:nvGrpSpPr>
          <p:cNvPr id="52" name="グループ化 51">
            <a:extLst>
              <a:ext uri="{FF2B5EF4-FFF2-40B4-BE49-F238E27FC236}">
                <a16:creationId xmlns:a16="http://schemas.microsoft.com/office/drawing/2014/main" id="{60223FD5-1510-462A-9250-135609E48AE5}"/>
              </a:ext>
            </a:extLst>
          </p:cNvPr>
          <p:cNvGrpSpPr/>
          <p:nvPr/>
        </p:nvGrpSpPr>
        <p:grpSpPr>
          <a:xfrm>
            <a:off x="12797723" y="6054641"/>
            <a:ext cx="1648414" cy="775382"/>
            <a:chOff x="8405332" y="6173833"/>
            <a:chExt cx="1648414" cy="775382"/>
          </a:xfrm>
        </p:grpSpPr>
        <p:sp>
          <p:nvSpPr>
            <p:cNvPr id="216" name="フローチャート: 処理 215">
              <a:extLst>
                <a:ext uri="{FF2B5EF4-FFF2-40B4-BE49-F238E27FC236}">
                  <a16:creationId xmlns:a16="http://schemas.microsoft.com/office/drawing/2014/main" id="{4E9DB91C-D1EC-4ED8-8F99-1F11343218FC}"/>
                </a:ext>
              </a:extLst>
            </p:cNvPr>
            <p:cNvSpPr/>
            <p:nvPr/>
          </p:nvSpPr>
          <p:spPr>
            <a:xfrm>
              <a:off x="8405332" y="6173833"/>
              <a:ext cx="1648414" cy="481544"/>
            </a:xfrm>
            <a:prstGeom prst="flowChartProcess">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latin typeface="+mn-ea"/>
                </a:rPr>
                <a:t>青色のクラスは①の要素定義で示した</a:t>
              </a:r>
              <a:endParaRPr lang="en-US" altLang="ja-JP" sz="800">
                <a:solidFill>
                  <a:schemeClr val="tx1"/>
                </a:solidFill>
                <a:latin typeface="+mn-ea"/>
              </a:endParaRPr>
            </a:p>
            <a:p>
              <a:r>
                <a:rPr lang="ja-JP" altLang="en-US" sz="800">
                  <a:solidFill>
                    <a:schemeClr val="tx1"/>
                  </a:solidFill>
                  <a:latin typeface="+mn-ea"/>
                </a:rPr>
                <a:t>要素から走行経路を求めるために付け加えたもの</a:t>
              </a:r>
            </a:p>
          </p:txBody>
        </p:sp>
        <p:sp>
          <p:nvSpPr>
            <p:cNvPr id="48" name="矢印: 折線 47">
              <a:extLst>
                <a:ext uri="{FF2B5EF4-FFF2-40B4-BE49-F238E27FC236}">
                  <a16:creationId xmlns:a16="http://schemas.microsoft.com/office/drawing/2014/main" id="{6A681FAB-34B3-438E-9A07-09ACFD6127CB}"/>
                </a:ext>
              </a:extLst>
            </p:cNvPr>
            <p:cNvSpPr/>
            <p:nvPr/>
          </p:nvSpPr>
          <p:spPr>
            <a:xfrm rot="10800000">
              <a:off x="8514401" y="6654056"/>
              <a:ext cx="766535" cy="295159"/>
            </a:xfrm>
            <a:prstGeom prst="bentArrow">
              <a:avLst>
                <a:gd name="adj1" fmla="val 25000"/>
                <a:gd name="adj2" fmla="val 25000"/>
                <a:gd name="adj3" fmla="val 47799"/>
                <a:gd name="adj4" fmla="val 4375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8" name="グループ化 57">
            <a:extLst>
              <a:ext uri="{FF2B5EF4-FFF2-40B4-BE49-F238E27FC236}">
                <a16:creationId xmlns:a16="http://schemas.microsoft.com/office/drawing/2014/main" id="{9496D85F-F7CA-455B-BB5C-01DBD87BCF9C}"/>
              </a:ext>
            </a:extLst>
          </p:cNvPr>
          <p:cNvGrpSpPr/>
          <p:nvPr/>
        </p:nvGrpSpPr>
        <p:grpSpPr>
          <a:xfrm>
            <a:off x="10411562" y="9940253"/>
            <a:ext cx="2311104" cy="443242"/>
            <a:chOff x="10336345" y="9748258"/>
            <a:chExt cx="2311104" cy="443242"/>
          </a:xfrm>
        </p:grpSpPr>
        <p:sp>
          <p:nvSpPr>
            <p:cNvPr id="230" name="吹き出し: 四角形 229">
              <a:extLst>
                <a:ext uri="{FF2B5EF4-FFF2-40B4-BE49-F238E27FC236}">
                  <a16:creationId xmlns:a16="http://schemas.microsoft.com/office/drawing/2014/main" id="{BF0A8BA9-4BAA-4D2F-82FC-0F486715CA9E}"/>
                </a:ext>
              </a:extLst>
            </p:cNvPr>
            <p:cNvSpPr/>
            <p:nvPr/>
          </p:nvSpPr>
          <p:spPr>
            <a:xfrm>
              <a:off x="10527074" y="9760018"/>
              <a:ext cx="2120375" cy="431482"/>
            </a:xfrm>
            <a:prstGeom prst="wedgeRectCallout">
              <a:avLst>
                <a:gd name="adj1" fmla="val -16233"/>
                <a:gd name="adj2" fmla="val -4670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①の要素定義から解法の要素定義において</a:t>
              </a:r>
              <a:endParaRPr lang="en-US" altLang="ja-JP" sz="800">
                <a:solidFill>
                  <a:schemeClr val="tx1"/>
                </a:solidFill>
              </a:endParaRPr>
            </a:p>
            <a:p>
              <a:r>
                <a:rPr lang="ja-JP" altLang="en-US" sz="800">
                  <a:solidFill>
                    <a:schemeClr val="tx1"/>
                  </a:solidFill>
                </a:rPr>
                <a:t>「ボーナスタイム」を削除した</a:t>
              </a:r>
              <a:endParaRPr lang="en-US" altLang="ja-JP" sz="800">
                <a:solidFill>
                  <a:schemeClr val="tx1"/>
                </a:solidFill>
              </a:endParaRPr>
            </a:p>
          </p:txBody>
        </p:sp>
        <p:sp>
          <p:nvSpPr>
            <p:cNvPr id="625" name="矢印: 折線 624">
              <a:extLst>
                <a:ext uri="{FF2B5EF4-FFF2-40B4-BE49-F238E27FC236}">
                  <a16:creationId xmlns:a16="http://schemas.microsoft.com/office/drawing/2014/main" id="{589BE922-B413-4B54-B67D-960C066CA516}"/>
                </a:ext>
              </a:extLst>
            </p:cNvPr>
            <p:cNvSpPr/>
            <p:nvPr/>
          </p:nvSpPr>
          <p:spPr>
            <a:xfrm rot="16200000">
              <a:off x="10273084" y="9811519"/>
              <a:ext cx="310032" cy="183510"/>
            </a:xfrm>
            <a:prstGeom prst="bentArrow">
              <a:avLst>
                <a:gd name="adj1" fmla="val 25000"/>
                <a:gd name="adj2" fmla="val 25000"/>
                <a:gd name="adj3" fmla="val 47799"/>
                <a:gd name="adj4" fmla="val 4375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57" name="図 56">
            <a:extLst>
              <a:ext uri="{FF2B5EF4-FFF2-40B4-BE49-F238E27FC236}">
                <a16:creationId xmlns:a16="http://schemas.microsoft.com/office/drawing/2014/main" id="{82FD3CFB-B5BB-4B7F-83A9-76305381C7F1}"/>
              </a:ext>
            </a:extLst>
          </p:cNvPr>
          <p:cNvPicPr>
            <a:picLocks noChangeAspect="1"/>
          </p:cNvPicPr>
          <p:nvPr/>
        </p:nvPicPr>
        <p:blipFill rotWithShape="1">
          <a:blip r:embed="rId10">
            <a:extLst>
              <a:ext uri="{28A0092B-C50C-407E-A947-70E740481C1C}">
                <a14:useLocalDpi xmlns:a14="http://schemas.microsoft.com/office/drawing/2010/main" val="0"/>
              </a:ext>
            </a:extLst>
          </a:blip>
          <a:srcRect l="19196" t="7575" r="8037" b="4354"/>
          <a:stretch/>
        </p:blipFill>
        <p:spPr>
          <a:xfrm>
            <a:off x="12746013" y="8111168"/>
            <a:ext cx="2146291" cy="1742997"/>
          </a:xfrm>
          <a:prstGeom prst="rect">
            <a:avLst/>
          </a:prstGeom>
        </p:spPr>
      </p:pic>
      <p:sp>
        <p:nvSpPr>
          <p:cNvPr id="634" name="TextBox 21">
            <a:extLst>
              <a:ext uri="{FF2B5EF4-FFF2-40B4-BE49-F238E27FC236}">
                <a16:creationId xmlns:a16="http://schemas.microsoft.com/office/drawing/2014/main" id="{D7EE9442-6DBB-4312-B06F-7C42D2C2FAF5}"/>
              </a:ext>
            </a:extLst>
          </p:cNvPr>
          <p:cNvSpPr txBox="1"/>
          <p:nvPr/>
        </p:nvSpPr>
        <p:spPr>
          <a:xfrm>
            <a:off x="12771116" y="7413481"/>
            <a:ext cx="205320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800" b="1" dirty="0">
                <a:latin typeface="游ゴシック"/>
                <a:ea typeface="游ゴシック"/>
                <a:cs typeface="Times New Roman"/>
              </a:rPr>
              <a:t>経路探索全体の流れ</a:t>
            </a:r>
            <a:endParaRPr lang="en-US" altLang="ja-JP" sz="800" b="1" dirty="0">
              <a:latin typeface="游ゴシック"/>
              <a:ea typeface="游ゴシック"/>
              <a:cs typeface="Times New Roman"/>
            </a:endParaRPr>
          </a:p>
          <a:p>
            <a:r>
              <a:rPr lang="ja-JP" altLang="en-US" sz="700" dirty="0">
                <a:latin typeface="游ゴシック"/>
                <a:ea typeface="游ゴシック"/>
                <a:cs typeface="Times New Roman"/>
              </a:rPr>
              <a:t>指針の計算手方針で示した計算手順に基づきシーケンス図を用いて全経路が探索されるまでの流れを示す。</a:t>
            </a:r>
            <a:endParaRPr lang="ja-JP" altLang="en-US" sz="700">
              <a:latin typeface="游ゴシック"/>
              <a:ea typeface="游ゴシック"/>
              <a:cs typeface="Times New Roman"/>
            </a:endParaRPr>
          </a:p>
          <a:p>
            <a:r>
              <a:rPr lang="ja-JP" altLang="en-US" sz="700" dirty="0">
                <a:solidFill>
                  <a:srgbClr val="FF0000"/>
                </a:solidFill>
                <a:latin typeface="游ゴシック"/>
                <a:ea typeface="游ゴシック"/>
                <a:cs typeface="Times New Roman"/>
              </a:rPr>
              <a:t>○</a:t>
            </a:r>
            <a:r>
              <a:rPr lang="ja-JP" altLang="en-US" sz="700" dirty="0">
                <a:latin typeface="游ゴシック"/>
                <a:ea typeface="游ゴシック"/>
                <a:cs typeface="Times New Roman"/>
              </a:rPr>
              <a:t>の数字はけさん手順の番号と一致している</a:t>
            </a:r>
            <a:endParaRPr lang="en-US" altLang="ja-JP" sz="700" dirty="0">
              <a:latin typeface="游ゴシック"/>
              <a:ea typeface="游ゴシック"/>
              <a:cs typeface="Times New Roman"/>
            </a:endParaRPr>
          </a:p>
        </p:txBody>
      </p:sp>
      <p:grpSp>
        <p:nvGrpSpPr>
          <p:cNvPr id="61" name="グループ化 60">
            <a:extLst>
              <a:ext uri="{FF2B5EF4-FFF2-40B4-BE49-F238E27FC236}">
                <a16:creationId xmlns:a16="http://schemas.microsoft.com/office/drawing/2014/main" id="{DAF9096C-13DC-4259-B4CF-559E703CCC53}"/>
              </a:ext>
            </a:extLst>
          </p:cNvPr>
          <p:cNvGrpSpPr/>
          <p:nvPr/>
        </p:nvGrpSpPr>
        <p:grpSpPr>
          <a:xfrm>
            <a:off x="13225202" y="9848812"/>
            <a:ext cx="1526260" cy="431482"/>
            <a:chOff x="13060104" y="9861004"/>
            <a:chExt cx="1526260" cy="431482"/>
          </a:xfrm>
        </p:grpSpPr>
        <p:sp>
          <p:nvSpPr>
            <p:cNvPr id="635" name="吹き出し: 四角形 634">
              <a:extLst>
                <a:ext uri="{FF2B5EF4-FFF2-40B4-BE49-F238E27FC236}">
                  <a16:creationId xmlns:a16="http://schemas.microsoft.com/office/drawing/2014/main" id="{185CCB30-575C-4A33-9E63-0428F31E9649}"/>
                </a:ext>
              </a:extLst>
            </p:cNvPr>
            <p:cNvSpPr/>
            <p:nvPr/>
          </p:nvSpPr>
          <p:spPr>
            <a:xfrm>
              <a:off x="13243615" y="9861004"/>
              <a:ext cx="1342749" cy="431482"/>
            </a:xfrm>
            <a:prstGeom prst="wedgeRectCallout">
              <a:avLst>
                <a:gd name="adj1" fmla="val -16233"/>
                <a:gd name="adj2" fmla="val -4670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a:solidFill>
                    <a:schemeClr val="tx1"/>
                  </a:solidFill>
                </a:rPr>
                <a:t>2</a:t>
              </a:r>
              <a:r>
                <a:rPr lang="ja-JP" altLang="en-US" sz="800">
                  <a:solidFill>
                    <a:schemeClr val="tx1"/>
                  </a:solidFill>
                </a:rPr>
                <a:t>つの</a:t>
              </a:r>
              <a:r>
                <a:rPr lang="en-US" altLang="ja-JP" sz="800">
                  <a:solidFill>
                    <a:schemeClr val="tx1"/>
                  </a:solidFill>
                </a:rPr>
                <a:t>ref</a:t>
              </a:r>
              <a:r>
                <a:rPr lang="ja-JP" altLang="en-US" sz="800">
                  <a:solidFill>
                    <a:schemeClr val="tx1"/>
                  </a:solidFill>
                </a:rPr>
                <a:t>は次ページにて</a:t>
              </a:r>
              <a:endParaRPr lang="en-US" altLang="ja-JP" sz="800">
                <a:solidFill>
                  <a:schemeClr val="tx1"/>
                </a:solidFill>
              </a:endParaRPr>
            </a:p>
            <a:p>
              <a:r>
                <a:rPr lang="ja-JP" altLang="en-US" sz="800">
                  <a:solidFill>
                    <a:schemeClr val="tx1"/>
                  </a:solidFill>
                </a:rPr>
                <a:t>詳しく説明する</a:t>
              </a:r>
              <a:endParaRPr lang="en-US" altLang="ja-JP" sz="800">
                <a:solidFill>
                  <a:schemeClr val="tx1"/>
                </a:solidFill>
              </a:endParaRPr>
            </a:p>
          </p:txBody>
        </p:sp>
        <p:sp>
          <p:nvSpPr>
            <p:cNvPr id="636" name="矢印: 折線 635">
              <a:extLst>
                <a:ext uri="{FF2B5EF4-FFF2-40B4-BE49-F238E27FC236}">
                  <a16:creationId xmlns:a16="http://schemas.microsoft.com/office/drawing/2014/main" id="{4AC07653-B5E2-4668-AD7E-6EF1C79A8085}"/>
                </a:ext>
              </a:extLst>
            </p:cNvPr>
            <p:cNvSpPr/>
            <p:nvPr/>
          </p:nvSpPr>
          <p:spPr>
            <a:xfrm rot="16200000">
              <a:off x="12996843" y="9926649"/>
              <a:ext cx="310032" cy="183510"/>
            </a:xfrm>
            <a:prstGeom prst="bentArrow">
              <a:avLst>
                <a:gd name="adj1" fmla="val 25000"/>
                <a:gd name="adj2" fmla="val 25000"/>
                <a:gd name="adj3" fmla="val 47799"/>
                <a:gd name="adj4" fmla="val 4375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8" name="楕円 127">
            <a:extLst>
              <a:ext uri="{FF2B5EF4-FFF2-40B4-BE49-F238E27FC236}">
                <a16:creationId xmlns:a16="http://schemas.microsoft.com/office/drawing/2014/main" id="{7AB32FFA-52F2-4FD2-B839-6536EE1F9AC9}"/>
              </a:ext>
            </a:extLst>
          </p:cNvPr>
          <p:cNvSpPr/>
          <p:nvPr/>
        </p:nvSpPr>
        <p:spPr>
          <a:xfrm>
            <a:off x="13307744" y="8362732"/>
            <a:ext cx="241300" cy="2413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solidFill>
                  <a:schemeClr val="tx1"/>
                </a:solidFill>
              </a:rPr>
              <a:t>４</a:t>
            </a:r>
          </a:p>
        </p:txBody>
      </p:sp>
      <p:sp>
        <p:nvSpPr>
          <p:cNvPr id="673" name="楕円 672">
            <a:extLst>
              <a:ext uri="{FF2B5EF4-FFF2-40B4-BE49-F238E27FC236}">
                <a16:creationId xmlns:a16="http://schemas.microsoft.com/office/drawing/2014/main" id="{EEB5D3BB-7455-4485-89BC-1B833D3ACE12}"/>
              </a:ext>
            </a:extLst>
          </p:cNvPr>
          <p:cNvSpPr/>
          <p:nvPr/>
        </p:nvSpPr>
        <p:spPr>
          <a:xfrm>
            <a:off x="13899863" y="9485288"/>
            <a:ext cx="241300" cy="2413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b="1" dirty="0">
                <a:solidFill>
                  <a:schemeClr val="tx1"/>
                </a:solidFill>
              </a:rPr>
              <a:t>5</a:t>
            </a:r>
            <a:endParaRPr kumimoji="1" lang="ja-JP" altLang="en-US" sz="800" b="1" dirty="0">
              <a:solidFill>
                <a:schemeClr val="tx1"/>
              </a:solidFill>
            </a:endParaRPr>
          </a:p>
        </p:txBody>
      </p:sp>
      <p:sp>
        <p:nvSpPr>
          <p:cNvPr id="675" name="楕円 674">
            <a:extLst>
              <a:ext uri="{FF2B5EF4-FFF2-40B4-BE49-F238E27FC236}">
                <a16:creationId xmlns:a16="http://schemas.microsoft.com/office/drawing/2014/main" id="{646F9B3F-8505-4A9A-A97D-50B646AF9C0C}"/>
              </a:ext>
            </a:extLst>
          </p:cNvPr>
          <p:cNvSpPr/>
          <p:nvPr/>
        </p:nvSpPr>
        <p:spPr>
          <a:xfrm>
            <a:off x="14370145" y="8559794"/>
            <a:ext cx="241300" cy="2413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b="1" dirty="0">
                <a:solidFill>
                  <a:schemeClr val="tx1"/>
                </a:solidFill>
              </a:rPr>
              <a:t>1</a:t>
            </a:r>
          </a:p>
        </p:txBody>
      </p:sp>
      <p:sp>
        <p:nvSpPr>
          <p:cNvPr id="676" name="楕円 675">
            <a:extLst>
              <a:ext uri="{FF2B5EF4-FFF2-40B4-BE49-F238E27FC236}">
                <a16:creationId xmlns:a16="http://schemas.microsoft.com/office/drawing/2014/main" id="{B89A28CC-5E02-4DB8-B20A-D04FBFF629AB}"/>
              </a:ext>
            </a:extLst>
          </p:cNvPr>
          <p:cNvSpPr/>
          <p:nvPr/>
        </p:nvSpPr>
        <p:spPr>
          <a:xfrm>
            <a:off x="14575237" y="8559794"/>
            <a:ext cx="241300" cy="2413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b="1" dirty="0">
                <a:solidFill>
                  <a:schemeClr val="tx1"/>
                </a:solidFill>
              </a:rPr>
              <a:t>3</a:t>
            </a:r>
          </a:p>
        </p:txBody>
      </p:sp>
      <p:sp>
        <p:nvSpPr>
          <p:cNvPr id="677" name="楕円 676">
            <a:extLst>
              <a:ext uri="{FF2B5EF4-FFF2-40B4-BE49-F238E27FC236}">
                <a16:creationId xmlns:a16="http://schemas.microsoft.com/office/drawing/2014/main" id="{397A7519-B85B-48F4-BE6F-9361CB40BF9E}"/>
              </a:ext>
            </a:extLst>
          </p:cNvPr>
          <p:cNvSpPr/>
          <p:nvPr/>
        </p:nvSpPr>
        <p:spPr>
          <a:xfrm>
            <a:off x="14452052" y="8951764"/>
            <a:ext cx="241300" cy="2413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b="1" dirty="0">
                <a:solidFill>
                  <a:schemeClr val="tx1"/>
                </a:solidFill>
              </a:rPr>
              <a:t>2</a:t>
            </a:r>
          </a:p>
        </p:txBody>
      </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D7DADBF9-E304-42C0-B859-27016211EE0E}"/>
              </a:ext>
            </a:extLst>
          </p:cNvPr>
          <p:cNvPicPr>
            <a:picLocks noChangeAspect="1"/>
          </p:cNvPicPr>
          <p:nvPr/>
        </p:nvPicPr>
        <p:blipFill rotWithShape="1">
          <a:blip r:embed="rId3">
            <a:extLst>
              <a:ext uri="{28A0092B-C50C-407E-A947-70E740481C1C}">
                <a14:useLocalDpi xmlns:a14="http://schemas.microsoft.com/office/drawing/2010/main" val="0"/>
              </a:ext>
            </a:extLst>
          </a:blip>
          <a:srcRect l="4004" t="3855" r="7989" b="4482"/>
          <a:stretch/>
        </p:blipFill>
        <p:spPr>
          <a:xfrm>
            <a:off x="7929107" y="3388483"/>
            <a:ext cx="6899284" cy="6990510"/>
          </a:xfrm>
          <a:prstGeom prst="rect">
            <a:avLst/>
          </a:prstGeom>
        </p:spPr>
      </p:pic>
      <p:pic>
        <p:nvPicPr>
          <p:cNvPr id="18" name="図 17">
            <a:extLst>
              <a:ext uri="{FF2B5EF4-FFF2-40B4-BE49-F238E27FC236}">
                <a16:creationId xmlns:a16="http://schemas.microsoft.com/office/drawing/2014/main" id="{06AF7C46-C350-41DC-9986-C88814B051B0}"/>
              </a:ext>
            </a:extLst>
          </p:cNvPr>
          <p:cNvPicPr>
            <a:picLocks noChangeAspect="1"/>
          </p:cNvPicPr>
          <p:nvPr/>
        </p:nvPicPr>
        <p:blipFill rotWithShape="1">
          <a:blip r:embed="rId4">
            <a:extLst>
              <a:ext uri="{28A0092B-C50C-407E-A947-70E740481C1C}">
                <a14:useLocalDpi xmlns:a14="http://schemas.microsoft.com/office/drawing/2010/main" val="0"/>
              </a:ext>
            </a:extLst>
          </a:blip>
          <a:srcRect l="11437" t="7172" r="13966" b="11370"/>
          <a:stretch/>
        </p:blipFill>
        <p:spPr>
          <a:xfrm>
            <a:off x="5383759" y="7081137"/>
            <a:ext cx="2444078" cy="3288344"/>
          </a:xfrm>
          <a:prstGeom prst="rect">
            <a:avLst/>
          </a:prstGeom>
        </p:spPr>
      </p:pic>
      <p:sp>
        <p:nvSpPr>
          <p:cNvPr id="11" name="正方形/長方形 10">
            <a:extLst>
              <a:ext uri="{FF2B5EF4-FFF2-40B4-BE49-F238E27FC236}">
                <a16:creationId xmlns:a16="http://schemas.microsoft.com/office/drawing/2014/main" id="{B9947C32-7E67-43EF-AEEE-DFC05AC37228}"/>
              </a:ext>
            </a:extLst>
          </p:cNvPr>
          <p:cNvSpPr/>
          <p:nvPr/>
        </p:nvSpPr>
        <p:spPr>
          <a:xfrm>
            <a:off x="5338078" y="3153804"/>
            <a:ext cx="2527400" cy="3533991"/>
          </a:xfrm>
          <a:prstGeom prst="rect">
            <a:avLst/>
          </a:prstGeom>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正方形/長方形 2">
            <a:extLst>
              <a:ext uri="{FF2B5EF4-FFF2-40B4-BE49-F238E27FC236}">
                <a16:creationId xmlns:a16="http://schemas.microsoft.com/office/drawing/2014/main" id="{7D1C244F-CCEF-43D4-8E22-9AA7BF4ED11D}"/>
              </a:ext>
            </a:extLst>
          </p:cNvPr>
          <p:cNvSpPr/>
          <p:nvPr/>
        </p:nvSpPr>
        <p:spPr>
          <a:xfrm>
            <a:off x="9664995" y="877080"/>
            <a:ext cx="5266487" cy="2286036"/>
          </a:xfrm>
          <a:prstGeom prst="rect">
            <a:avLst/>
          </a:prstGeom>
          <a:no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grpSp>
        <p:nvGrpSpPr>
          <p:cNvPr id="6" name="グループ化 5">
            <a:extLst>
              <a:ext uri="{FF2B5EF4-FFF2-40B4-BE49-F238E27FC236}">
                <a16:creationId xmlns:a16="http://schemas.microsoft.com/office/drawing/2014/main" id="{79FCD24C-D4BE-486B-82E3-9CAC19619A94}"/>
              </a:ext>
            </a:extLst>
          </p:cNvPr>
          <p:cNvGrpSpPr/>
          <p:nvPr/>
        </p:nvGrpSpPr>
        <p:grpSpPr>
          <a:xfrm>
            <a:off x="-1" y="367"/>
            <a:ext cx="15235609" cy="838199"/>
            <a:chOff x="-10417" y="-5632"/>
            <a:chExt cx="13074187" cy="838199"/>
          </a:xfrm>
        </p:grpSpPr>
        <p:sp>
          <p:nvSpPr>
            <p:cNvPr id="22" name="正方形/長方形 21">
              <a:extLst>
                <a:ext uri="{FF2B5EF4-FFF2-40B4-BE49-F238E27FC236}">
                  <a16:creationId xmlns:a16="http://schemas.microsoft.com/office/drawing/2014/main" id="{D92EA64C-7517-4E02-98DF-8DA9351D2727}"/>
                </a:ext>
              </a:extLst>
            </p:cNvPr>
            <p:cNvSpPr/>
            <p:nvPr/>
          </p:nvSpPr>
          <p:spPr>
            <a:xfrm>
              <a:off x="-10417" y="-5632"/>
              <a:ext cx="12820515" cy="83819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四角形: 対角を切り取る 22">
              <a:extLst>
                <a:ext uri="{FF2B5EF4-FFF2-40B4-BE49-F238E27FC236}">
                  <a16:creationId xmlns:a16="http://schemas.microsoft.com/office/drawing/2014/main" id="{D6C72697-7817-4602-853E-4747C9A2D977}"/>
                </a:ext>
              </a:extLst>
            </p:cNvPr>
            <p:cNvSpPr/>
            <p:nvPr/>
          </p:nvSpPr>
          <p:spPr>
            <a:xfrm>
              <a:off x="213064"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要求</a:t>
              </a:r>
            </a:p>
          </p:txBody>
        </p:sp>
        <p:sp>
          <p:nvSpPr>
            <p:cNvPr id="24" name="四角形: 対角を切り取る 23">
              <a:extLst>
                <a:ext uri="{FF2B5EF4-FFF2-40B4-BE49-F238E27FC236}">
                  <a16:creationId xmlns:a16="http://schemas.microsoft.com/office/drawing/2014/main" id="{8CB879C1-8A66-489F-ACB5-F6B8D52E42B6}"/>
                </a:ext>
              </a:extLst>
            </p:cNvPr>
            <p:cNvSpPr/>
            <p:nvPr/>
          </p:nvSpPr>
          <p:spPr>
            <a:xfrm>
              <a:off x="1922016"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dirty="0">
                  <a:solidFill>
                    <a:schemeClr val="bg1"/>
                  </a:solidFill>
                </a:rPr>
                <a:t>分析</a:t>
              </a:r>
              <a:endParaRPr lang="en-US" altLang="ja-JP" sz="3000" b="1" dirty="0">
                <a:solidFill>
                  <a:schemeClr val="bg1"/>
                </a:solidFill>
              </a:endParaRPr>
            </a:p>
          </p:txBody>
        </p:sp>
        <p:sp>
          <p:nvSpPr>
            <p:cNvPr id="25" name="四角形: 対角を切り取る 24">
              <a:extLst>
                <a:ext uri="{FF2B5EF4-FFF2-40B4-BE49-F238E27FC236}">
                  <a16:creationId xmlns:a16="http://schemas.microsoft.com/office/drawing/2014/main" id="{411E6D4E-0020-437A-AB95-01263554E2F7}"/>
                </a:ext>
              </a:extLst>
            </p:cNvPr>
            <p:cNvSpPr/>
            <p:nvPr/>
          </p:nvSpPr>
          <p:spPr>
            <a:xfrm>
              <a:off x="3604062"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dirty="0">
                  <a:solidFill>
                    <a:schemeClr val="bg1"/>
                  </a:solidFill>
                </a:rPr>
                <a:t>設計</a:t>
              </a:r>
              <a:r>
                <a:rPr lang="en-US" altLang="ja-JP" sz="3000" b="1" dirty="0">
                  <a:solidFill>
                    <a:schemeClr val="bg1"/>
                  </a:solidFill>
                </a:rPr>
                <a:t>1</a:t>
              </a:r>
            </a:p>
          </p:txBody>
        </p:sp>
        <p:sp>
          <p:nvSpPr>
            <p:cNvPr id="26" name="四角形: 対角を切り取る 25">
              <a:extLst>
                <a:ext uri="{FF2B5EF4-FFF2-40B4-BE49-F238E27FC236}">
                  <a16:creationId xmlns:a16="http://schemas.microsoft.com/office/drawing/2014/main" id="{4471A9F8-8BB3-4B5E-BB24-E48B67AEB393}"/>
                </a:ext>
              </a:extLst>
            </p:cNvPr>
            <p:cNvSpPr/>
            <p:nvPr/>
          </p:nvSpPr>
          <p:spPr>
            <a:xfrm>
              <a:off x="7035518" y="173829"/>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制御</a:t>
              </a:r>
              <a:endParaRPr lang="en-US" altLang="ja-JP" sz="3000" b="1">
                <a:solidFill>
                  <a:schemeClr val="accent6">
                    <a:lumMod val="60000"/>
                    <a:lumOff val="40000"/>
                  </a:schemeClr>
                </a:solidFill>
              </a:endParaRPr>
            </a:p>
          </p:txBody>
        </p:sp>
        <p:sp>
          <p:nvSpPr>
            <p:cNvPr id="27" name="テキスト ボックス 26">
              <a:extLst>
                <a:ext uri="{FF2B5EF4-FFF2-40B4-BE49-F238E27FC236}">
                  <a16:creationId xmlns:a16="http://schemas.microsoft.com/office/drawing/2014/main" id="{8F9D29A8-F4AB-409C-BD1D-FBDC1A9DC54B}"/>
                </a:ext>
              </a:extLst>
            </p:cNvPr>
            <p:cNvSpPr txBox="1"/>
            <p:nvPr/>
          </p:nvSpPr>
          <p:spPr>
            <a:xfrm>
              <a:off x="10029746" y="55201"/>
              <a:ext cx="3034024" cy="707886"/>
            </a:xfrm>
            <a:prstGeom prst="rect">
              <a:avLst/>
            </a:prstGeom>
            <a:noFill/>
          </p:spPr>
          <p:txBody>
            <a:bodyPr wrap="square" rtlCol="0">
              <a:spAutoFit/>
            </a:bodyPr>
            <a:lstStyle/>
            <a:p>
              <a:r>
                <a:rPr lang="en-US" altLang="ja-JP" sz="4000" b="1" i="1" dirty="0" err="1">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rPr>
                <a:t>SmartBonobo</a:t>
              </a:r>
              <a:endParaRPr lang="ja-JP" altLang="en-US"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endParaRPr>
            </a:p>
          </p:txBody>
        </p:sp>
        <p:sp>
          <p:nvSpPr>
            <p:cNvPr id="28" name="四角形: 対角を切り取る 27">
              <a:extLst>
                <a:ext uri="{FF2B5EF4-FFF2-40B4-BE49-F238E27FC236}">
                  <a16:creationId xmlns:a16="http://schemas.microsoft.com/office/drawing/2014/main" id="{CD285AE2-A96C-4B5E-BC6D-899BF006594F}"/>
                </a:ext>
              </a:extLst>
            </p:cNvPr>
            <p:cNvSpPr/>
            <p:nvPr/>
          </p:nvSpPr>
          <p:spPr>
            <a:xfrm>
              <a:off x="5313014"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dirty="0">
                  <a:solidFill>
                    <a:schemeClr val="accent6">
                      <a:lumMod val="60000"/>
                      <a:lumOff val="40000"/>
                    </a:schemeClr>
                  </a:solidFill>
                </a:rPr>
                <a:t>設計</a:t>
              </a:r>
              <a:r>
                <a:rPr lang="en-US" altLang="ja-JP" sz="3000" b="1" dirty="0">
                  <a:solidFill>
                    <a:schemeClr val="accent6">
                      <a:lumMod val="60000"/>
                      <a:lumOff val="40000"/>
                    </a:schemeClr>
                  </a:solidFill>
                </a:rPr>
                <a:t>2</a:t>
              </a:r>
              <a:endParaRPr lang="ja-JP" altLang="en-US" sz="3000" b="1" dirty="0">
                <a:solidFill>
                  <a:schemeClr val="accent6">
                    <a:lumMod val="60000"/>
                    <a:lumOff val="40000"/>
                  </a:schemeClr>
                </a:solidFill>
              </a:endParaRPr>
            </a:p>
          </p:txBody>
        </p:sp>
      </p:grpSp>
      <p:sp>
        <p:nvSpPr>
          <p:cNvPr id="13" name="テキスト ボックス 12">
            <a:extLst>
              <a:ext uri="{FF2B5EF4-FFF2-40B4-BE49-F238E27FC236}">
                <a16:creationId xmlns:a16="http://schemas.microsoft.com/office/drawing/2014/main" id="{7EBE7428-502F-4DC3-86C6-CBD5F3A9610A}"/>
              </a:ext>
            </a:extLst>
          </p:cNvPr>
          <p:cNvSpPr txBox="1"/>
          <p:nvPr/>
        </p:nvSpPr>
        <p:spPr>
          <a:xfrm>
            <a:off x="10152757" y="895994"/>
            <a:ext cx="1105327" cy="246221"/>
          </a:xfrm>
          <a:prstGeom prst="rect">
            <a:avLst/>
          </a:prstGeom>
          <a:noFill/>
        </p:spPr>
        <p:txBody>
          <a:bodyPr wrap="square" rtlCol="0">
            <a:spAutoFit/>
          </a:bodyPr>
          <a:lstStyle/>
          <a:p>
            <a:r>
              <a:rPr lang="ja-JP" altLang="en-US" sz="1000" b="1" dirty="0">
                <a:latin typeface="游ゴシック" panose="020B0400000000000000" pitchFamily="50" charset="-128"/>
                <a:ea typeface="游ゴシック" panose="020B0400000000000000" pitchFamily="50" charset="-128"/>
              </a:rPr>
              <a:t>パッケージ構成</a:t>
            </a:r>
            <a:endParaRPr lang="ja-JP" altLang="en-US" sz="800" dirty="0">
              <a:latin typeface="游ゴシック" panose="020B0400000000000000" pitchFamily="50" charset="-128"/>
              <a:ea typeface="游ゴシック" panose="020B0400000000000000" pitchFamily="50" charset="-128"/>
            </a:endParaRPr>
          </a:p>
        </p:txBody>
      </p:sp>
      <p:sp>
        <p:nvSpPr>
          <p:cNvPr id="15" name="正方形/長方形 14">
            <a:extLst>
              <a:ext uri="{FF2B5EF4-FFF2-40B4-BE49-F238E27FC236}">
                <a16:creationId xmlns:a16="http://schemas.microsoft.com/office/drawing/2014/main" id="{FD825493-97DD-4759-A4D2-5ECF7D404BB5}"/>
              </a:ext>
            </a:extLst>
          </p:cNvPr>
          <p:cNvSpPr/>
          <p:nvPr/>
        </p:nvSpPr>
        <p:spPr>
          <a:xfrm>
            <a:off x="5340611" y="6687796"/>
            <a:ext cx="2525369" cy="3735783"/>
          </a:xfrm>
          <a:prstGeom prst="rect">
            <a:avLst/>
          </a:prstGeom>
          <a:no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27362746-A913-4B74-84A7-FCDE1AAD9444}"/>
              </a:ext>
            </a:extLst>
          </p:cNvPr>
          <p:cNvSpPr txBox="1"/>
          <p:nvPr/>
        </p:nvSpPr>
        <p:spPr>
          <a:xfrm>
            <a:off x="5374131" y="3204094"/>
            <a:ext cx="1836714" cy="246221"/>
          </a:xfrm>
          <a:prstGeom prst="rect">
            <a:avLst/>
          </a:prstGeom>
          <a:noFill/>
        </p:spPr>
        <p:txBody>
          <a:bodyPr wrap="square" rtlCol="0">
            <a:spAutoFit/>
          </a:bodyPr>
          <a:lstStyle/>
          <a:p>
            <a:r>
              <a:rPr lang="ja-JP" altLang="en-US" sz="1000" b="1" dirty="0">
                <a:latin typeface="游ゴシック" panose="020B0400000000000000" pitchFamily="50" charset="-128"/>
                <a:ea typeface="游ゴシック" panose="020B0400000000000000" pitchFamily="50" charset="-128"/>
              </a:rPr>
              <a:t>走行パラメータのクラス構造</a:t>
            </a:r>
            <a:endParaRPr lang="ja-JP" altLang="en-US" sz="800" dirty="0">
              <a:latin typeface="游ゴシック" panose="020B0400000000000000" pitchFamily="50" charset="-128"/>
              <a:ea typeface="游ゴシック" panose="020B0400000000000000" pitchFamily="50" charset="-128"/>
            </a:endParaRPr>
          </a:p>
        </p:txBody>
      </p:sp>
      <p:sp>
        <p:nvSpPr>
          <p:cNvPr id="32" name="正方形/長方形 31">
            <a:extLst>
              <a:ext uri="{FF2B5EF4-FFF2-40B4-BE49-F238E27FC236}">
                <a16:creationId xmlns:a16="http://schemas.microsoft.com/office/drawing/2014/main" id="{5FFE0138-70C8-4D55-A427-A1C30BA36FFB}"/>
              </a:ext>
            </a:extLst>
          </p:cNvPr>
          <p:cNvSpPr/>
          <p:nvPr/>
        </p:nvSpPr>
        <p:spPr>
          <a:xfrm>
            <a:off x="5343839" y="876357"/>
            <a:ext cx="4634395" cy="2286036"/>
          </a:xfrm>
          <a:prstGeom prst="rect">
            <a:avLst/>
          </a:prstGeom>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テキスト ボックス 4">
            <a:extLst>
              <a:ext uri="{FF2B5EF4-FFF2-40B4-BE49-F238E27FC236}">
                <a16:creationId xmlns:a16="http://schemas.microsoft.com/office/drawing/2014/main" id="{1B0EE8DF-9BC2-4E50-B4A0-2F0BC40EE4A5}"/>
              </a:ext>
            </a:extLst>
          </p:cNvPr>
          <p:cNvSpPr txBox="1"/>
          <p:nvPr/>
        </p:nvSpPr>
        <p:spPr>
          <a:xfrm>
            <a:off x="5366674" y="971956"/>
            <a:ext cx="752593" cy="246221"/>
          </a:xfrm>
          <a:prstGeom prst="rect">
            <a:avLst/>
          </a:prstGeom>
          <a:noFill/>
        </p:spPr>
        <p:txBody>
          <a:bodyPr wrap="square" rtlCol="0">
            <a:spAutoFit/>
          </a:bodyPr>
          <a:lstStyle/>
          <a:p>
            <a:r>
              <a:rPr lang="ja-JP" altLang="en-US" sz="1000" b="1" dirty="0">
                <a:latin typeface="+mn-ea"/>
                <a:ea typeface="+mn-ea"/>
              </a:rPr>
              <a:t>設計方針</a:t>
            </a:r>
            <a:endParaRPr kumimoji="1" lang="ja-JP" altLang="en-US" sz="1000" b="1" dirty="0">
              <a:latin typeface="+mn-ea"/>
              <a:ea typeface="+mn-ea"/>
            </a:endParaRPr>
          </a:p>
        </p:txBody>
      </p:sp>
      <p:sp>
        <p:nvSpPr>
          <p:cNvPr id="8" name="テキスト ボックス 7">
            <a:extLst>
              <a:ext uri="{FF2B5EF4-FFF2-40B4-BE49-F238E27FC236}">
                <a16:creationId xmlns:a16="http://schemas.microsoft.com/office/drawing/2014/main" id="{9F51DC50-E0B3-4688-9606-6B214E8020C4}"/>
              </a:ext>
            </a:extLst>
          </p:cNvPr>
          <p:cNvSpPr txBox="1"/>
          <p:nvPr/>
        </p:nvSpPr>
        <p:spPr>
          <a:xfrm>
            <a:off x="5430757" y="1253000"/>
            <a:ext cx="4375159" cy="1785104"/>
          </a:xfrm>
          <a:prstGeom prst="rect">
            <a:avLst/>
          </a:prstGeom>
          <a:noFill/>
        </p:spPr>
        <p:txBody>
          <a:bodyPr wrap="square" rtlCol="0">
            <a:spAutoFit/>
          </a:bodyPr>
          <a:lstStyle/>
          <a:p>
            <a:pPr marL="171450" indent="-171450">
              <a:buFont typeface="Wingdings" panose="05000000000000000000" pitchFamily="2" charset="2"/>
              <a:buChar char="u"/>
            </a:pPr>
            <a:r>
              <a:rPr lang="ja-JP" altLang="en-US" sz="1000" dirty="0">
                <a:latin typeface="游ゴシック" panose="020B0400000000000000" pitchFamily="50" charset="-128"/>
                <a:ea typeface="游ゴシック" panose="020B0400000000000000" pitchFamily="50" charset="-128"/>
              </a:rPr>
              <a:t>システムの構成を入力・計算・出力に分け、木構造を意識して設計した（パッケージ構成に詳細記載）。デバイスパッケージのように抽象度の低いパッケージほど下方にあり、戦術パッケージのように抽象度の高いパッケージほど上方にある。</a:t>
            </a:r>
            <a:endParaRPr lang="en-US" altLang="ja-JP" sz="1000" dirty="0">
              <a:latin typeface="游ゴシック" panose="020B0400000000000000" pitchFamily="50" charset="-128"/>
              <a:ea typeface="游ゴシック" panose="020B0400000000000000" pitchFamily="50" charset="-128"/>
            </a:endParaRPr>
          </a:p>
          <a:p>
            <a:pPr marL="171450" indent="-171450">
              <a:buFont typeface="Wingdings" panose="05000000000000000000" pitchFamily="2" charset="2"/>
              <a:buChar char="u"/>
            </a:pPr>
            <a:r>
              <a:rPr lang="ja-JP" altLang="en-US" sz="1000" dirty="0">
                <a:latin typeface="游ゴシック" panose="020B0400000000000000" pitchFamily="50" charset="-128"/>
                <a:ea typeface="游ゴシック" panose="020B0400000000000000" pitchFamily="50" charset="-128"/>
              </a:rPr>
              <a:t>クラス同士の依存を少なくし、独立性を保持する設計を行った。汎化・特化関係を実現するため、戦術クラスとアクションクラスを作成した。</a:t>
            </a:r>
            <a:endParaRPr lang="en-US" altLang="ja-JP" sz="1000" dirty="0">
              <a:latin typeface="游ゴシック" panose="020B0400000000000000" pitchFamily="50" charset="-128"/>
              <a:ea typeface="游ゴシック" panose="020B0400000000000000" pitchFamily="50" charset="-128"/>
            </a:endParaRPr>
          </a:p>
          <a:p>
            <a:pPr marL="171450" indent="-171450">
              <a:buFont typeface="Wingdings" panose="05000000000000000000" pitchFamily="2" charset="2"/>
              <a:buChar char="u"/>
            </a:pPr>
            <a:r>
              <a:rPr lang="ja-JP" altLang="en-US" sz="1000" dirty="0">
                <a:latin typeface="游ゴシック" panose="020B0400000000000000" pitchFamily="50" charset="-128"/>
                <a:ea typeface="游ゴシック" panose="020B0400000000000000" pitchFamily="50" charset="-128"/>
              </a:rPr>
              <a:t>走行パラメータクラスは</a:t>
            </a:r>
            <a:r>
              <a:rPr lang="en-US" altLang="ja-JP" sz="1000" dirty="0">
                <a:latin typeface="游ゴシック" panose="020B0400000000000000" pitchFamily="50" charset="-128"/>
                <a:ea typeface="游ゴシック" panose="020B0400000000000000" pitchFamily="50" charset="-128"/>
              </a:rPr>
              <a:t>UI</a:t>
            </a:r>
            <a:r>
              <a:rPr lang="ja-JP" altLang="en-US" sz="1000" dirty="0">
                <a:latin typeface="游ゴシック" panose="020B0400000000000000" pitchFamily="50" charset="-128"/>
                <a:ea typeface="游ゴシック" panose="020B0400000000000000" pitchFamily="50" charset="-128"/>
              </a:rPr>
              <a:t>や戦術パッケージによるパラメータ設定や、アクションパッケージによる様々なパラメータ取得のため多数のクラスから用いられるものをまとめたクラスとした（走行パラメータのクラス構造に詳細記載）。</a:t>
            </a:r>
            <a:endParaRPr lang="en-US" altLang="ja-JP" sz="1000" dirty="0">
              <a:latin typeface="游ゴシック" panose="020B0400000000000000" pitchFamily="50" charset="-128"/>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AC4636DC-7001-4C71-8926-89037DF2AFE3}"/>
              </a:ext>
            </a:extLst>
          </p:cNvPr>
          <p:cNvSpPr txBox="1"/>
          <p:nvPr/>
        </p:nvSpPr>
        <p:spPr>
          <a:xfrm>
            <a:off x="7899689" y="3202275"/>
            <a:ext cx="870335" cy="246221"/>
          </a:xfrm>
          <a:prstGeom prst="rect">
            <a:avLst/>
          </a:prstGeom>
          <a:noFill/>
        </p:spPr>
        <p:txBody>
          <a:bodyPr wrap="square" rtlCol="0">
            <a:spAutoFit/>
          </a:bodyPr>
          <a:lstStyle/>
          <a:p>
            <a:r>
              <a:rPr lang="ja-JP" altLang="en-US" sz="1000" b="1" dirty="0">
                <a:latin typeface="游ゴシック" panose="020B0400000000000000" pitchFamily="50" charset="-128"/>
                <a:ea typeface="游ゴシック" panose="020B0400000000000000" pitchFamily="50" charset="-128"/>
              </a:rPr>
              <a:t>クラス構成</a:t>
            </a:r>
            <a:endParaRPr lang="en-US" altLang="ja-JP" sz="1000" b="1" dirty="0">
              <a:latin typeface="游ゴシック" panose="020B0400000000000000" pitchFamily="50" charset="-128"/>
              <a:ea typeface="游ゴシック" panose="020B0400000000000000" pitchFamily="50" charset="-128"/>
            </a:endParaRPr>
          </a:p>
        </p:txBody>
      </p:sp>
      <p:sp>
        <p:nvSpPr>
          <p:cNvPr id="21" name="吹き出し: 角を丸めた四角形 20">
            <a:extLst>
              <a:ext uri="{FF2B5EF4-FFF2-40B4-BE49-F238E27FC236}">
                <a16:creationId xmlns:a16="http://schemas.microsoft.com/office/drawing/2014/main" id="{6929DBB7-3F52-4483-828C-F59D974D1FD6}"/>
              </a:ext>
            </a:extLst>
          </p:cNvPr>
          <p:cNvSpPr/>
          <p:nvPr/>
        </p:nvSpPr>
        <p:spPr>
          <a:xfrm>
            <a:off x="13517185" y="5836546"/>
            <a:ext cx="852963" cy="446731"/>
          </a:xfrm>
          <a:prstGeom prst="wedgeRoundRectCallout">
            <a:avLst>
              <a:gd name="adj1" fmla="val -29649"/>
              <a:gd name="adj2" fmla="val -85782"/>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游ゴシック" panose="020B0400000000000000" pitchFamily="50" charset="-128"/>
                <a:ea typeface="游ゴシック" panose="020B0400000000000000" pitchFamily="50" charset="-128"/>
              </a:rPr>
              <a:t>ゲーム攻略に関するクラスの詳細は「分析」ページに記載する。</a:t>
            </a:r>
          </a:p>
        </p:txBody>
      </p:sp>
      <p:sp>
        <p:nvSpPr>
          <p:cNvPr id="37" name="吹き出し: 角を丸めた四角形 36">
            <a:extLst>
              <a:ext uri="{FF2B5EF4-FFF2-40B4-BE49-F238E27FC236}">
                <a16:creationId xmlns:a16="http://schemas.microsoft.com/office/drawing/2014/main" id="{B2CC2990-B8B0-476F-9593-EB6B6B66109C}"/>
              </a:ext>
            </a:extLst>
          </p:cNvPr>
          <p:cNvSpPr/>
          <p:nvPr/>
        </p:nvSpPr>
        <p:spPr>
          <a:xfrm>
            <a:off x="11930984" y="9848701"/>
            <a:ext cx="823407" cy="236690"/>
          </a:xfrm>
          <a:prstGeom prst="wedgeRoundRectCallout">
            <a:avLst>
              <a:gd name="adj1" fmla="val -19833"/>
              <a:gd name="adj2" fmla="val -99954"/>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游ゴシック" panose="020B0400000000000000" pitchFamily="50" charset="-128"/>
                <a:ea typeface="游ゴシック" panose="020B0400000000000000" pitchFamily="50" charset="-128"/>
              </a:rPr>
              <a:t>ブロック並べで使わないため省略。</a:t>
            </a:r>
            <a:endParaRPr kumimoji="1" lang="ja-JP" altLang="en-US" sz="600" dirty="0">
              <a:solidFill>
                <a:schemeClr val="tx1"/>
              </a:solidFill>
              <a:latin typeface="游ゴシック" panose="020B0400000000000000" pitchFamily="50" charset="-128"/>
              <a:ea typeface="游ゴシック" panose="020B0400000000000000" pitchFamily="50" charset="-128"/>
            </a:endParaRPr>
          </a:p>
        </p:txBody>
      </p:sp>
      <p:sp>
        <p:nvSpPr>
          <p:cNvPr id="38" name="吹き出し: 角を丸めた四角形 37">
            <a:extLst>
              <a:ext uri="{FF2B5EF4-FFF2-40B4-BE49-F238E27FC236}">
                <a16:creationId xmlns:a16="http://schemas.microsoft.com/office/drawing/2014/main" id="{7E371958-DD42-461B-BC2C-99FF8EF14F5C}"/>
              </a:ext>
            </a:extLst>
          </p:cNvPr>
          <p:cNvSpPr/>
          <p:nvPr/>
        </p:nvSpPr>
        <p:spPr>
          <a:xfrm>
            <a:off x="10313389" y="4033217"/>
            <a:ext cx="1156080" cy="172711"/>
          </a:xfrm>
          <a:prstGeom prst="wedgeRoundRectCallout">
            <a:avLst>
              <a:gd name="adj1" fmla="val -36708"/>
              <a:gd name="adj2" fmla="val 100550"/>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游ゴシック" panose="020B0400000000000000" pitchFamily="50" charset="-128"/>
                <a:ea typeface="游ゴシック" panose="020B0400000000000000" pitchFamily="50" charset="-128"/>
              </a:rPr>
              <a:t>攻略する対象に応じて実行する戦術を切り替える。</a:t>
            </a:r>
            <a:endParaRPr kumimoji="1" lang="ja-JP" altLang="en-US" sz="600" dirty="0">
              <a:solidFill>
                <a:schemeClr val="tx1"/>
              </a:solidFill>
              <a:latin typeface="游ゴシック" panose="020B0400000000000000" pitchFamily="50" charset="-128"/>
              <a:ea typeface="游ゴシック" panose="020B0400000000000000" pitchFamily="50" charset="-128"/>
            </a:endParaRPr>
          </a:p>
        </p:txBody>
      </p:sp>
      <p:sp>
        <p:nvSpPr>
          <p:cNvPr id="40" name="吹き出し: 角を丸めた四角形 39">
            <a:extLst>
              <a:ext uri="{FF2B5EF4-FFF2-40B4-BE49-F238E27FC236}">
                <a16:creationId xmlns:a16="http://schemas.microsoft.com/office/drawing/2014/main" id="{CAA3E436-4143-42A9-A000-B64724E5E7A5}"/>
              </a:ext>
            </a:extLst>
          </p:cNvPr>
          <p:cNvSpPr/>
          <p:nvPr/>
        </p:nvSpPr>
        <p:spPr>
          <a:xfrm>
            <a:off x="10275966" y="5571781"/>
            <a:ext cx="1672584" cy="197663"/>
          </a:xfrm>
          <a:prstGeom prst="wedgeRoundRectCallout">
            <a:avLst>
              <a:gd name="adj1" fmla="val -36446"/>
              <a:gd name="adj2" fmla="val 21396"/>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游ゴシック" panose="020B0400000000000000" pitchFamily="50" charset="-128"/>
                <a:ea typeface="游ゴシック" panose="020B0400000000000000" pitchFamily="50" charset="-128"/>
              </a:rPr>
              <a:t>アクションパッケージに用意された個別</a:t>
            </a:r>
            <a:r>
              <a:rPr lang="ja-JP" altLang="en-US" sz="600" dirty="0">
                <a:solidFill>
                  <a:schemeClr val="tx1"/>
                </a:solidFill>
                <a:latin typeface="游ゴシック" panose="020B0400000000000000" pitchFamily="50" charset="-128"/>
                <a:ea typeface="游ゴシック" panose="020B0400000000000000" pitchFamily="50" charset="-128"/>
              </a:rPr>
              <a:t>の動作を組み合わせて対象の区間を攻略する。</a:t>
            </a:r>
            <a:endParaRPr kumimoji="1" lang="ja-JP" altLang="en-US" sz="600" dirty="0">
              <a:solidFill>
                <a:schemeClr val="tx1"/>
              </a:solidFill>
              <a:latin typeface="游ゴシック" panose="020B0400000000000000" pitchFamily="50" charset="-128"/>
              <a:ea typeface="游ゴシック" panose="020B0400000000000000" pitchFamily="50" charset="-128"/>
            </a:endParaRPr>
          </a:p>
        </p:txBody>
      </p:sp>
      <p:sp>
        <p:nvSpPr>
          <p:cNvPr id="41" name="矢印: 折線 40">
            <a:extLst>
              <a:ext uri="{FF2B5EF4-FFF2-40B4-BE49-F238E27FC236}">
                <a16:creationId xmlns:a16="http://schemas.microsoft.com/office/drawing/2014/main" id="{A35A3B4D-442F-43F8-92C4-F8CB82055495}"/>
              </a:ext>
            </a:extLst>
          </p:cNvPr>
          <p:cNvSpPr/>
          <p:nvPr/>
        </p:nvSpPr>
        <p:spPr>
          <a:xfrm rot="16200000">
            <a:off x="9932128" y="5340747"/>
            <a:ext cx="502400" cy="182897"/>
          </a:xfrm>
          <a:prstGeom prst="ben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吹き出し: 角を丸めた四角形 43">
            <a:extLst>
              <a:ext uri="{FF2B5EF4-FFF2-40B4-BE49-F238E27FC236}">
                <a16:creationId xmlns:a16="http://schemas.microsoft.com/office/drawing/2014/main" id="{0D98E261-9021-4E9F-A376-15882698A94E}"/>
              </a:ext>
            </a:extLst>
          </p:cNvPr>
          <p:cNvSpPr/>
          <p:nvPr/>
        </p:nvSpPr>
        <p:spPr>
          <a:xfrm>
            <a:off x="8214625" y="4216896"/>
            <a:ext cx="743319" cy="251388"/>
          </a:xfrm>
          <a:prstGeom prst="wedgeRoundRectCallout">
            <a:avLst>
              <a:gd name="adj1" fmla="val 27691"/>
              <a:gd name="adj2" fmla="val -84561"/>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游ゴシック" panose="020B0400000000000000" pitchFamily="50" charset="-128"/>
                <a:ea typeface="游ゴシック" panose="020B0400000000000000" pitchFamily="50" charset="-128"/>
              </a:rPr>
              <a:t>それぞれの</a:t>
            </a:r>
            <a:r>
              <a:rPr kumimoji="1" lang="en-US" altLang="ja-JP" sz="600" dirty="0">
                <a:latin typeface="游ゴシック" panose="020B0400000000000000" pitchFamily="50" charset="-128"/>
                <a:ea typeface="游ゴシック" panose="020B0400000000000000" pitchFamily="50" charset="-128"/>
              </a:rPr>
              <a:t>task</a:t>
            </a:r>
            <a:r>
              <a:rPr kumimoji="1" lang="ja-JP" altLang="en-US" sz="600" dirty="0">
                <a:latin typeface="游ゴシック" panose="020B0400000000000000" pitchFamily="50" charset="-128"/>
                <a:ea typeface="游ゴシック" panose="020B0400000000000000" pitchFamily="50" charset="-128"/>
              </a:rPr>
              <a:t>が起動される。</a:t>
            </a:r>
          </a:p>
        </p:txBody>
      </p:sp>
      <p:sp>
        <p:nvSpPr>
          <p:cNvPr id="46" name="吹き出し: 角を丸めた四角形 45">
            <a:extLst>
              <a:ext uri="{FF2B5EF4-FFF2-40B4-BE49-F238E27FC236}">
                <a16:creationId xmlns:a16="http://schemas.microsoft.com/office/drawing/2014/main" id="{C820F945-1970-4253-83D3-72CB15D1BC50}"/>
              </a:ext>
            </a:extLst>
          </p:cNvPr>
          <p:cNvSpPr/>
          <p:nvPr/>
        </p:nvSpPr>
        <p:spPr>
          <a:xfrm>
            <a:off x="8295473" y="8509268"/>
            <a:ext cx="885604" cy="419051"/>
          </a:xfrm>
          <a:prstGeom prst="wedgeRoundRectCallout">
            <a:avLst>
              <a:gd name="adj1" fmla="val 784"/>
              <a:gd name="adj2" fmla="val -2855"/>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游ゴシック" panose="020B0400000000000000" pitchFamily="50" charset="-128"/>
                <a:ea typeface="游ゴシック" panose="020B0400000000000000" pitchFamily="50" charset="-128"/>
              </a:rPr>
              <a:t>API</a:t>
            </a:r>
            <a:r>
              <a:rPr kumimoji="1" lang="ja-JP" altLang="en-US" sz="600" dirty="0">
                <a:solidFill>
                  <a:schemeClr val="tx1"/>
                </a:solidFill>
                <a:latin typeface="游ゴシック" panose="020B0400000000000000" pitchFamily="50" charset="-128"/>
                <a:ea typeface="游ゴシック" panose="020B0400000000000000" pitchFamily="50" charset="-128"/>
              </a:rPr>
              <a:t>指定の色だと判別できないため機体ごとに色の閾値を保持する。</a:t>
            </a:r>
          </a:p>
        </p:txBody>
      </p:sp>
      <p:sp>
        <p:nvSpPr>
          <p:cNvPr id="47" name="矢印: 上向き折線 46">
            <a:extLst>
              <a:ext uri="{FF2B5EF4-FFF2-40B4-BE49-F238E27FC236}">
                <a16:creationId xmlns:a16="http://schemas.microsoft.com/office/drawing/2014/main" id="{90A82A96-C2C1-4611-8267-A0756BA06C19}"/>
              </a:ext>
            </a:extLst>
          </p:cNvPr>
          <p:cNvSpPr/>
          <p:nvPr/>
        </p:nvSpPr>
        <p:spPr>
          <a:xfrm>
            <a:off x="9181077" y="7823199"/>
            <a:ext cx="366366" cy="902109"/>
          </a:xfrm>
          <a:prstGeom prst="bentUpArrow">
            <a:avLst>
              <a:gd name="adj1" fmla="val 14892"/>
              <a:gd name="adj2" fmla="val 17845"/>
              <a:gd name="adj3" fmla="val 22682"/>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A3C15FC3-E601-4781-9ADA-0D4D81609E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5739" y="7709686"/>
            <a:ext cx="262016" cy="251388"/>
          </a:xfrm>
          <a:prstGeom prst="rect">
            <a:avLst/>
          </a:prstGeom>
        </p:spPr>
      </p:pic>
      <p:pic>
        <p:nvPicPr>
          <p:cNvPr id="49" name="図 48">
            <a:extLst>
              <a:ext uri="{FF2B5EF4-FFF2-40B4-BE49-F238E27FC236}">
                <a16:creationId xmlns:a16="http://schemas.microsoft.com/office/drawing/2014/main" id="{BD44E8EF-5C6D-47E9-8E98-413436483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88116" y="4238724"/>
            <a:ext cx="260434" cy="251388"/>
          </a:xfrm>
          <a:prstGeom prst="rect">
            <a:avLst/>
          </a:prstGeom>
        </p:spPr>
      </p:pic>
      <p:pic>
        <p:nvPicPr>
          <p:cNvPr id="50" name="図 49">
            <a:extLst>
              <a:ext uri="{FF2B5EF4-FFF2-40B4-BE49-F238E27FC236}">
                <a16:creationId xmlns:a16="http://schemas.microsoft.com/office/drawing/2014/main" id="{410C828A-45F6-4B86-B02B-A5114D6436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42735" y="9524468"/>
            <a:ext cx="261759" cy="251388"/>
          </a:xfrm>
          <a:prstGeom prst="rect">
            <a:avLst/>
          </a:prstGeom>
        </p:spPr>
      </p:pic>
      <p:pic>
        <p:nvPicPr>
          <p:cNvPr id="51" name="図 50">
            <a:extLst>
              <a:ext uri="{FF2B5EF4-FFF2-40B4-BE49-F238E27FC236}">
                <a16:creationId xmlns:a16="http://schemas.microsoft.com/office/drawing/2014/main" id="{B9D8D3AD-18CD-4154-9570-84B4A56682A8}"/>
              </a:ext>
            </a:extLst>
          </p:cNvPr>
          <p:cNvPicPr>
            <a:picLocks noChangeAspect="1"/>
          </p:cNvPicPr>
          <p:nvPr/>
        </p:nvPicPr>
        <p:blipFill rotWithShape="1">
          <a:blip r:embed="rId8">
            <a:extLst>
              <a:ext uri="{28A0092B-C50C-407E-A947-70E740481C1C}">
                <a14:useLocalDpi xmlns:a14="http://schemas.microsoft.com/office/drawing/2010/main" val="0"/>
              </a:ext>
            </a:extLst>
          </a:blip>
          <a:srcRect b="16916"/>
          <a:stretch/>
        </p:blipFill>
        <p:spPr>
          <a:xfrm>
            <a:off x="13684714" y="3701997"/>
            <a:ext cx="261114" cy="265178"/>
          </a:xfrm>
          <a:prstGeom prst="rect">
            <a:avLst/>
          </a:prstGeom>
        </p:spPr>
      </p:pic>
      <p:sp>
        <p:nvSpPr>
          <p:cNvPr id="33" name="正方形/長方形 32">
            <a:extLst>
              <a:ext uri="{FF2B5EF4-FFF2-40B4-BE49-F238E27FC236}">
                <a16:creationId xmlns:a16="http://schemas.microsoft.com/office/drawing/2014/main" id="{4A52A35C-1B21-4C78-A48A-264BB6D3DC26}"/>
              </a:ext>
            </a:extLst>
          </p:cNvPr>
          <p:cNvSpPr/>
          <p:nvPr/>
        </p:nvSpPr>
        <p:spPr>
          <a:xfrm>
            <a:off x="-4305" y="877079"/>
            <a:ext cx="5344542" cy="9546501"/>
          </a:xfrm>
          <a:prstGeom prst="rect">
            <a:avLst/>
          </a:prstGeom>
          <a:no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pic>
        <p:nvPicPr>
          <p:cNvPr id="14" name="図 15">
            <a:extLst>
              <a:ext uri="{FF2B5EF4-FFF2-40B4-BE49-F238E27FC236}">
                <a16:creationId xmlns:a16="http://schemas.microsoft.com/office/drawing/2014/main" id="{F5F86F3A-2243-4903-826C-337C7FBD63C4}"/>
              </a:ext>
            </a:extLst>
          </p:cNvPr>
          <p:cNvPicPr>
            <a:picLocks noChangeAspect="1"/>
          </p:cNvPicPr>
          <p:nvPr/>
        </p:nvPicPr>
        <p:blipFill rotWithShape="1">
          <a:blip r:embed="rId9"/>
          <a:srcRect l="4957" t="5687" r="5350" b="4384"/>
          <a:stretch/>
        </p:blipFill>
        <p:spPr>
          <a:xfrm>
            <a:off x="10206559" y="1146286"/>
            <a:ext cx="1666562" cy="1945973"/>
          </a:xfrm>
          <a:prstGeom prst="rect">
            <a:avLst/>
          </a:prstGeom>
        </p:spPr>
      </p:pic>
      <p:sp>
        <p:nvSpPr>
          <p:cNvPr id="56" name="テキスト ボックス 55">
            <a:extLst>
              <a:ext uri="{FF2B5EF4-FFF2-40B4-BE49-F238E27FC236}">
                <a16:creationId xmlns:a16="http://schemas.microsoft.com/office/drawing/2014/main" id="{400BB3D1-EDEB-42D0-89DA-312D1A2AEC0A}"/>
              </a:ext>
            </a:extLst>
          </p:cNvPr>
          <p:cNvSpPr txBox="1"/>
          <p:nvPr/>
        </p:nvSpPr>
        <p:spPr>
          <a:xfrm>
            <a:off x="5366674" y="6753235"/>
            <a:ext cx="2000037" cy="246221"/>
          </a:xfrm>
          <a:prstGeom prst="rect">
            <a:avLst/>
          </a:prstGeom>
          <a:noFill/>
        </p:spPr>
        <p:txBody>
          <a:bodyPr wrap="square" rtlCol="0">
            <a:spAutoFit/>
          </a:bodyPr>
          <a:lstStyle/>
          <a:p>
            <a:r>
              <a:rPr lang="ja-JP" altLang="en-US" sz="1000" b="1" dirty="0">
                <a:latin typeface="游ゴシック" panose="020B0400000000000000" pitchFamily="50" charset="-128"/>
                <a:ea typeface="游ゴシック" panose="020B0400000000000000" pitchFamily="50" charset="-128"/>
              </a:rPr>
              <a:t>画像処理システムのクラス構造</a:t>
            </a:r>
            <a:endParaRPr lang="ja-JP" altLang="en-US" sz="800" dirty="0">
              <a:latin typeface="游ゴシック" panose="020B0400000000000000" pitchFamily="50" charset="-128"/>
              <a:ea typeface="游ゴシック" panose="020B0400000000000000" pitchFamily="50" charset="-128"/>
            </a:endParaRPr>
          </a:p>
        </p:txBody>
      </p:sp>
      <p:graphicFrame>
        <p:nvGraphicFramePr>
          <p:cNvPr id="53" name="表 52">
            <a:extLst>
              <a:ext uri="{FF2B5EF4-FFF2-40B4-BE49-F238E27FC236}">
                <a16:creationId xmlns:a16="http://schemas.microsoft.com/office/drawing/2014/main" id="{5EE8CC56-7D9B-4D9E-B05F-FA0FFCD95975}"/>
              </a:ext>
            </a:extLst>
          </p:cNvPr>
          <p:cNvGraphicFramePr>
            <a:graphicFrameLocks noGrp="1"/>
          </p:cNvGraphicFramePr>
          <p:nvPr>
            <p:extLst>
              <p:ext uri="{D42A27DB-BD31-4B8C-83A1-F6EECF244321}">
                <p14:modId xmlns:p14="http://schemas.microsoft.com/office/powerpoint/2010/main" val="3751066226"/>
              </p:ext>
            </p:extLst>
          </p:nvPr>
        </p:nvGraphicFramePr>
        <p:xfrm>
          <a:off x="12227049" y="990784"/>
          <a:ext cx="2529910" cy="2101475"/>
        </p:xfrm>
        <a:graphic>
          <a:graphicData uri="http://schemas.openxmlformats.org/drawingml/2006/table">
            <a:tbl>
              <a:tblPr firstRow="1" bandRow="1">
                <a:tableStyleId>{93296810-A885-4BE3-A3E7-6D5BEEA58F35}</a:tableStyleId>
              </a:tblPr>
              <a:tblGrid>
                <a:gridCol w="709513">
                  <a:extLst>
                    <a:ext uri="{9D8B030D-6E8A-4147-A177-3AD203B41FA5}">
                      <a16:colId xmlns:a16="http://schemas.microsoft.com/office/drawing/2014/main" val="828054556"/>
                    </a:ext>
                  </a:extLst>
                </a:gridCol>
                <a:gridCol w="1820397">
                  <a:extLst>
                    <a:ext uri="{9D8B030D-6E8A-4147-A177-3AD203B41FA5}">
                      <a16:colId xmlns:a16="http://schemas.microsoft.com/office/drawing/2014/main" val="435220899"/>
                    </a:ext>
                  </a:extLst>
                </a:gridCol>
              </a:tblGrid>
              <a:tr h="180287">
                <a:tc>
                  <a:txBody>
                    <a:bodyPr/>
                    <a:lstStyle/>
                    <a:p>
                      <a:r>
                        <a:rPr kumimoji="1" lang="ja-JP" altLang="en-US" sz="800"/>
                        <a:t>パッケージ名</a:t>
                      </a:r>
                      <a:endParaRPr kumimoji="1" lang="ja-JP" altLang="en-US" sz="800" dirty="0">
                        <a:solidFill>
                          <a:schemeClr val="tx1"/>
                        </a:solidFill>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800"/>
                        <a:t>役割</a:t>
                      </a:r>
                      <a:endParaRPr kumimoji="1" lang="ja-JP" altLang="en-US" sz="800" dirty="0">
                        <a:solidFill>
                          <a:schemeClr val="tx1"/>
                        </a:solidFill>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3429952549"/>
                  </a:ext>
                </a:extLst>
              </a:tr>
              <a:tr h="242344">
                <a:tc>
                  <a:txBody>
                    <a:bodyPr/>
                    <a:lstStyle/>
                    <a:p>
                      <a:r>
                        <a:rPr kumimoji="1" lang="en-US" altLang="ja-JP" sz="700"/>
                        <a:t>UI</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dirty="0"/>
                        <a:t>キャリブレーションや走行開始指示などのスターターからの入力を受け付ける</a:t>
                      </a:r>
                      <a:endParaRPr kumimoji="1" lang="en-US" altLang="ja-JP"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2987583225"/>
                  </a:ext>
                </a:extLst>
              </a:tr>
              <a:tr h="224383">
                <a:tc>
                  <a:txBody>
                    <a:bodyPr/>
                    <a:lstStyle/>
                    <a:p>
                      <a:r>
                        <a:rPr kumimoji="1" lang="ja-JP" altLang="en-US" sz="700"/>
                        <a:t>戦術</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dirty="0"/>
                        <a:t>アクションを組み合わせて区間を攻略する</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46689391"/>
                  </a:ext>
                </a:extLst>
              </a:tr>
              <a:tr h="242344">
                <a:tc>
                  <a:txBody>
                    <a:bodyPr/>
                    <a:lstStyle/>
                    <a:p>
                      <a:r>
                        <a:rPr kumimoji="1" lang="ja-JP" altLang="en-US" sz="700"/>
                        <a:t>計算</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dirty="0"/>
                        <a:t>自己位置の更新や走行状態の判別を行う計算に必要な情報を提供する</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4154441963"/>
                  </a:ext>
                </a:extLst>
              </a:tr>
              <a:tr h="224383">
                <a:tc>
                  <a:txBody>
                    <a:bodyPr/>
                    <a:lstStyle/>
                    <a:p>
                      <a:r>
                        <a:rPr kumimoji="1" lang="ja-JP" altLang="en-US" sz="700"/>
                        <a:t>全経路一括生成</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a:t>ブロック並べの全経路を生成する</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956859396"/>
                  </a:ext>
                </a:extLst>
              </a:tr>
              <a:tr h="224383">
                <a:tc>
                  <a:txBody>
                    <a:bodyPr/>
                    <a:lstStyle/>
                    <a:p>
                      <a:r>
                        <a:rPr kumimoji="1" lang="ja-JP" altLang="en-US" sz="700"/>
                        <a:t>環境</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a:t>センサから得た値を加工し提供する</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3285778037"/>
                  </a:ext>
                </a:extLst>
              </a:tr>
              <a:tr h="224383">
                <a:tc>
                  <a:txBody>
                    <a:bodyPr/>
                    <a:lstStyle/>
                    <a:p>
                      <a:r>
                        <a:rPr kumimoji="1" lang="ja-JP" altLang="en-US" sz="700"/>
                        <a:t>アクション</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a:t>決められた動作を実行する</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1103865037"/>
                  </a:ext>
                </a:extLst>
              </a:tr>
              <a:tr h="242344">
                <a:tc>
                  <a:txBody>
                    <a:bodyPr/>
                    <a:lstStyle/>
                    <a:p>
                      <a:r>
                        <a:rPr kumimoji="1" lang="ja-JP" altLang="en-US" sz="700"/>
                        <a:t>制御</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ja-JP" altLang="en-US" sz="700" dirty="0"/>
                        <a:t>各モータの出力支持に従い、値を加工しモータへ出力する</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1620657353"/>
                  </a:ext>
                </a:extLst>
              </a:tr>
              <a:tr h="242344">
                <a:tc>
                  <a:txBody>
                    <a:bodyPr/>
                    <a:lstStyle/>
                    <a:p>
                      <a:r>
                        <a:rPr kumimoji="1" lang="ja-JP" altLang="en-US" sz="700"/>
                        <a:t>デバイス</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tc>
                  <a:txBody>
                    <a:bodyPr/>
                    <a:lstStyle/>
                    <a:p>
                      <a:r>
                        <a:rPr kumimoji="1" lang="en-US" altLang="ja-JP" sz="700" dirty="0" err="1"/>
                        <a:t>HackEV</a:t>
                      </a:r>
                      <a:r>
                        <a:rPr kumimoji="1" lang="ja-JP" altLang="en-US" sz="700" dirty="0"/>
                        <a:t>に搭載されたデバイスへの入出力を行う</a:t>
                      </a:r>
                      <a:endParaRPr kumimoji="1" lang="ja-JP" altLang="en-US" sz="700" dirty="0">
                        <a:latin typeface="游ゴシック" panose="020B0400000000000000" pitchFamily="50" charset="-128"/>
                        <a:ea typeface="游ゴシック" panose="020B0400000000000000" pitchFamily="50" charset="-128"/>
                      </a:endParaRPr>
                    </a:p>
                  </a:txBody>
                  <a:tcPr marL="42555" marR="42555" marT="21277" marB="21277" anchor="ctr"/>
                </a:tc>
                <a:extLst>
                  <a:ext uri="{0D108BD9-81ED-4DB2-BD59-A6C34878D82A}">
                    <a16:rowId xmlns:a16="http://schemas.microsoft.com/office/drawing/2014/main" val="3320640913"/>
                  </a:ext>
                </a:extLst>
              </a:tr>
            </a:tbl>
          </a:graphicData>
        </a:graphic>
      </p:graphicFrame>
      <p:sp>
        <p:nvSpPr>
          <p:cNvPr id="57" name="正方形/長方形 56">
            <a:extLst>
              <a:ext uri="{FF2B5EF4-FFF2-40B4-BE49-F238E27FC236}">
                <a16:creationId xmlns:a16="http://schemas.microsoft.com/office/drawing/2014/main" id="{FB9E17CD-5A4F-44CD-B859-F20EF486D5F9}"/>
              </a:ext>
            </a:extLst>
          </p:cNvPr>
          <p:cNvSpPr/>
          <p:nvPr/>
        </p:nvSpPr>
        <p:spPr>
          <a:xfrm>
            <a:off x="7869199" y="3165957"/>
            <a:ext cx="7061093" cy="7257623"/>
          </a:xfrm>
          <a:prstGeom prst="rect">
            <a:avLst/>
          </a:prstGeom>
          <a:no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8" name="吹き出し: 角を丸めた四角形 57">
            <a:extLst>
              <a:ext uri="{FF2B5EF4-FFF2-40B4-BE49-F238E27FC236}">
                <a16:creationId xmlns:a16="http://schemas.microsoft.com/office/drawing/2014/main" id="{05D1B074-FC01-4F43-ACE7-C0E384846678}"/>
              </a:ext>
            </a:extLst>
          </p:cNvPr>
          <p:cNvSpPr/>
          <p:nvPr/>
        </p:nvSpPr>
        <p:spPr>
          <a:xfrm>
            <a:off x="8214625" y="4217661"/>
            <a:ext cx="743319" cy="251388"/>
          </a:xfrm>
          <a:prstGeom prst="wedgeRoundRectCallout">
            <a:avLst>
              <a:gd name="adj1" fmla="val 28637"/>
              <a:gd name="adj2" fmla="val 80758"/>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游ゴシック" panose="020B0400000000000000" pitchFamily="50" charset="-128"/>
                <a:ea typeface="游ゴシック" panose="020B0400000000000000" pitchFamily="50" charset="-128"/>
              </a:rPr>
              <a:t>それぞれの</a:t>
            </a:r>
            <a:r>
              <a:rPr kumimoji="1" lang="en-US" altLang="ja-JP" sz="600" dirty="0">
                <a:solidFill>
                  <a:schemeClr val="tx1"/>
                </a:solidFill>
                <a:latin typeface="游ゴシック" panose="020B0400000000000000" pitchFamily="50" charset="-128"/>
                <a:ea typeface="游ゴシック" panose="020B0400000000000000" pitchFamily="50" charset="-128"/>
              </a:rPr>
              <a:t>task</a:t>
            </a:r>
            <a:r>
              <a:rPr kumimoji="1" lang="ja-JP" altLang="en-US" sz="600" dirty="0">
                <a:solidFill>
                  <a:schemeClr val="tx1"/>
                </a:solidFill>
                <a:latin typeface="游ゴシック" panose="020B0400000000000000" pitchFamily="50" charset="-128"/>
                <a:ea typeface="游ゴシック" panose="020B0400000000000000" pitchFamily="50" charset="-128"/>
              </a:rPr>
              <a:t>が起動される。</a:t>
            </a:r>
          </a:p>
        </p:txBody>
      </p:sp>
      <p:pic>
        <p:nvPicPr>
          <p:cNvPr id="45" name="図 44">
            <a:extLst>
              <a:ext uri="{FF2B5EF4-FFF2-40B4-BE49-F238E27FC236}">
                <a16:creationId xmlns:a16="http://schemas.microsoft.com/office/drawing/2014/main" id="{D05CE940-4315-408A-B639-40832BCF54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02499" y="5172031"/>
            <a:ext cx="262185" cy="251388"/>
          </a:xfrm>
          <a:prstGeom prst="rect">
            <a:avLst/>
          </a:prstGeom>
        </p:spPr>
      </p:pic>
      <p:sp>
        <p:nvSpPr>
          <p:cNvPr id="52" name="吹き出し: 角を丸めた四角形 51">
            <a:extLst>
              <a:ext uri="{FF2B5EF4-FFF2-40B4-BE49-F238E27FC236}">
                <a16:creationId xmlns:a16="http://schemas.microsoft.com/office/drawing/2014/main" id="{5B076D97-ED9D-41DB-A091-DE09D8AA62C0}"/>
              </a:ext>
            </a:extLst>
          </p:cNvPr>
          <p:cNvSpPr/>
          <p:nvPr/>
        </p:nvSpPr>
        <p:spPr>
          <a:xfrm>
            <a:off x="10196549" y="9764905"/>
            <a:ext cx="1061535" cy="409113"/>
          </a:xfrm>
          <a:prstGeom prst="wedgeRoundRectCallout">
            <a:avLst>
              <a:gd name="adj1" fmla="val -19833"/>
              <a:gd name="adj2" fmla="val -99954"/>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a:latin typeface="游ゴシック" panose="020B0400000000000000" pitchFamily="50" charset="-128"/>
                <a:ea typeface="游ゴシック" panose="020B0400000000000000" pitchFamily="50" charset="-128"/>
              </a:rPr>
              <a:t>「分析」ページの</a:t>
            </a:r>
            <a:endParaRPr kumimoji="1" lang="en-US" altLang="ja-JP" sz="600" dirty="0">
              <a:latin typeface="游ゴシック" panose="020B0400000000000000" pitchFamily="50" charset="-128"/>
              <a:ea typeface="游ゴシック" panose="020B0400000000000000" pitchFamily="50" charset="-128"/>
            </a:endParaRPr>
          </a:p>
          <a:p>
            <a:pPr algn="ctr"/>
            <a:r>
              <a:rPr kumimoji="1" lang="ja-JP" altLang="en-US" sz="600">
                <a:latin typeface="游ゴシック" panose="020B0400000000000000" pitchFamily="50" charset="-128"/>
                <a:ea typeface="游ゴシック" panose="020B0400000000000000" pitchFamily="50" charset="-128"/>
              </a:rPr>
              <a:t>「②走行体の動作定義」を実現する</a:t>
            </a:r>
            <a:r>
              <a:rPr kumimoji="1" lang="ja-JP" altLang="en-US" sz="600" dirty="0">
                <a:latin typeface="游ゴシック" panose="020B0400000000000000" pitchFamily="50" charset="-128"/>
                <a:ea typeface="游ゴシック" panose="020B0400000000000000" pitchFamily="50" charset="-128"/>
              </a:rPr>
              <a:t>ためのクラスです。</a:t>
            </a:r>
          </a:p>
        </p:txBody>
      </p:sp>
      <p:sp>
        <p:nvSpPr>
          <p:cNvPr id="55" name="吹き出し: 角を丸めた四角形 54">
            <a:extLst>
              <a:ext uri="{FF2B5EF4-FFF2-40B4-BE49-F238E27FC236}">
                <a16:creationId xmlns:a16="http://schemas.microsoft.com/office/drawing/2014/main" id="{79089601-A854-4D7D-B359-B54BD13DE01E}"/>
              </a:ext>
            </a:extLst>
          </p:cNvPr>
          <p:cNvSpPr/>
          <p:nvPr/>
        </p:nvSpPr>
        <p:spPr>
          <a:xfrm>
            <a:off x="10196549" y="9766593"/>
            <a:ext cx="1061535" cy="409113"/>
          </a:xfrm>
          <a:prstGeom prst="wedgeRoundRectCallout">
            <a:avLst>
              <a:gd name="adj1" fmla="val 21210"/>
              <a:gd name="adj2" fmla="val -99954"/>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游ゴシック" panose="020B0400000000000000" pitchFamily="50" charset="-128"/>
                <a:ea typeface="游ゴシック" panose="020B0400000000000000" pitchFamily="50" charset="-128"/>
              </a:rPr>
              <a:t>「分析」ページの</a:t>
            </a:r>
            <a:endParaRPr kumimoji="1" lang="en-US" altLang="ja-JP" sz="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600" dirty="0">
                <a:solidFill>
                  <a:schemeClr val="tx1"/>
                </a:solidFill>
                <a:latin typeface="游ゴシック" panose="020B0400000000000000" pitchFamily="50" charset="-128"/>
                <a:ea typeface="游ゴシック" panose="020B0400000000000000" pitchFamily="50" charset="-128"/>
              </a:rPr>
              <a:t>「②走行体の動作定義」を実現するためのクラスです。</a:t>
            </a:r>
          </a:p>
        </p:txBody>
      </p:sp>
      <p:pic>
        <p:nvPicPr>
          <p:cNvPr id="30" name="図 30">
            <a:extLst>
              <a:ext uri="{FF2B5EF4-FFF2-40B4-BE49-F238E27FC236}">
                <a16:creationId xmlns:a16="http://schemas.microsoft.com/office/drawing/2014/main" id="{CBA912A4-5413-4C33-BF28-56E14BEB6F06}"/>
              </a:ext>
            </a:extLst>
          </p:cNvPr>
          <p:cNvPicPr>
            <a:picLocks noChangeAspect="1"/>
          </p:cNvPicPr>
          <p:nvPr/>
        </p:nvPicPr>
        <p:blipFill rotWithShape="1">
          <a:blip r:embed="rId11"/>
          <a:srcRect l="10170" t="4523" r="7144" b="7261"/>
          <a:stretch/>
        </p:blipFill>
        <p:spPr>
          <a:xfrm>
            <a:off x="5370123" y="3443437"/>
            <a:ext cx="2459703" cy="3204694"/>
          </a:xfrm>
          <a:prstGeom prst="rect">
            <a:avLst/>
          </a:prstGeom>
        </p:spPr>
      </p:pic>
      <p:sp>
        <p:nvSpPr>
          <p:cNvPr id="54" name="テキスト ボックス 53">
            <a:extLst>
              <a:ext uri="{FF2B5EF4-FFF2-40B4-BE49-F238E27FC236}">
                <a16:creationId xmlns:a16="http://schemas.microsoft.com/office/drawing/2014/main" id="{B37E2018-2FC9-4ACD-9E12-4A0F1A99FF3A}"/>
              </a:ext>
            </a:extLst>
          </p:cNvPr>
          <p:cNvSpPr txBox="1"/>
          <p:nvPr/>
        </p:nvSpPr>
        <p:spPr>
          <a:xfrm>
            <a:off x="6326870" y="3376129"/>
            <a:ext cx="1552151" cy="1077218"/>
          </a:xfrm>
          <a:prstGeom prst="rect">
            <a:avLst/>
          </a:prstGeom>
          <a:noFill/>
        </p:spPr>
        <p:txBody>
          <a:bodyPr wrap="square" rtlCol="0">
            <a:spAutoFit/>
          </a:bodyPr>
          <a:lstStyle/>
          <a:p>
            <a:r>
              <a:rPr lang="ja-JP" altLang="en-US" sz="800" dirty="0">
                <a:latin typeface="游ゴシック" panose="020B0400000000000000" pitchFamily="50" charset="-128"/>
                <a:ea typeface="游ゴシック" panose="020B0400000000000000" pitchFamily="50" charset="-128"/>
              </a:rPr>
              <a:t>このクラスでは各クラスの</a:t>
            </a:r>
            <a:endParaRPr lang="en-US" altLang="ja-JP" sz="800" dirty="0">
              <a:latin typeface="游ゴシック" panose="020B0400000000000000" pitchFamily="50" charset="-128"/>
              <a:ea typeface="游ゴシック" panose="020B0400000000000000" pitchFamily="50" charset="-128"/>
            </a:endParaRPr>
          </a:p>
          <a:p>
            <a:r>
              <a:rPr lang="ja-JP" altLang="en-US" sz="800" dirty="0">
                <a:latin typeface="游ゴシック" panose="020B0400000000000000" pitchFamily="50" charset="-128"/>
                <a:ea typeface="游ゴシック" panose="020B0400000000000000" pitchFamily="50" charset="-128"/>
              </a:rPr>
              <a:t>変数を保持しているため、</a:t>
            </a:r>
            <a:endParaRPr lang="en-US" altLang="ja-JP" sz="800" dirty="0">
              <a:latin typeface="游ゴシック" panose="020B0400000000000000" pitchFamily="50" charset="-128"/>
              <a:ea typeface="游ゴシック" panose="020B0400000000000000" pitchFamily="50" charset="-128"/>
            </a:endParaRPr>
          </a:p>
          <a:p>
            <a:r>
              <a:rPr lang="ja-JP" altLang="en-US" sz="800" dirty="0">
                <a:latin typeface="游ゴシック" panose="020B0400000000000000" pitchFamily="50" charset="-128"/>
                <a:ea typeface="游ゴシック" panose="020B0400000000000000" pitchFamily="50" charset="-128"/>
              </a:rPr>
              <a:t>このクラスを呼び出すことで</a:t>
            </a:r>
            <a:endParaRPr lang="en-US" altLang="ja-JP" sz="800" dirty="0">
              <a:latin typeface="游ゴシック" panose="020B0400000000000000" pitchFamily="50" charset="-128"/>
              <a:ea typeface="游ゴシック" panose="020B0400000000000000" pitchFamily="50" charset="-128"/>
            </a:endParaRPr>
          </a:p>
          <a:p>
            <a:r>
              <a:rPr lang="ja-JP" altLang="en-US" sz="800" dirty="0">
                <a:latin typeface="游ゴシック" panose="020B0400000000000000" pitchFamily="50" charset="-128"/>
                <a:ea typeface="游ゴシック" panose="020B0400000000000000" pitchFamily="50" charset="-128"/>
              </a:rPr>
              <a:t>各クラスの変数を使用できる。また、このクラスのパラメータを変更することによって各クラスの変数も変更することができる。</a:t>
            </a:r>
            <a:endParaRPr lang="en-US" altLang="ja-JP" sz="800" dirty="0">
              <a:latin typeface="游ゴシック" panose="020B0400000000000000" pitchFamily="50" charset="-128"/>
              <a:ea typeface="游ゴシック" panose="020B0400000000000000" pitchFamily="50" charset="-128"/>
            </a:endParaRPr>
          </a:p>
        </p:txBody>
      </p:sp>
      <p:sp>
        <p:nvSpPr>
          <p:cNvPr id="17" name="正方形/長方形 16">
            <a:extLst>
              <a:ext uri="{FF2B5EF4-FFF2-40B4-BE49-F238E27FC236}">
                <a16:creationId xmlns:a16="http://schemas.microsoft.com/office/drawing/2014/main" id="{1978BB26-2AD9-4D36-BE2A-EA3C24B28514}"/>
              </a:ext>
            </a:extLst>
          </p:cNvPr>
          <p:cNvSpPr/>
          <p:nvPr/>
        </p:nvSpPr>
        <p:spPr>
          <a:xfrm>
            <a:off x="6343341" y="4452184"/>
            <a:ext cx="1486463"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600" b="1" dirty="0"/>
              <a:t>UI</a:t>
            </a:r>
            <a:r>
              <a:rPr lang="ja-JP" altLang="en-US" sz="600" b="1" dirty="0"/>
              <a:t>や戦術パッケージでは基本的に</a:t>
            </a:r>
            <a:endParaRPr lang="en-US" altLang="ja-JP" sz="600" b="1" dirty="0"/>
          </a:p>
          <a:p>
            <a:r>
              <a:rPr lang="ja-JP" altLang="en-US" sz="600" b="1" dirty="0"/>
              <a:t>パラメータを設定する</a:t>
            </a:r>
            <a:endParaRPr lang="en-US" altLang="ja-JP" sz="600" b="1" dirty="0"/>
          </a:p>
          <a:p>
            <a:r>
              <a:rPr lang="ja-JP" altLang="en-US" sz="600" dirty="0"/>
              <a:t>例：キャリブレーションクラス</a:t>
            </a:r>
            <a:endParaRPr lang="en-US" altLang="ja-JP" sz="600" dirty="0"/>
          </a:p>
          <a:p>
            <a:r>
              <a:rPr lang="ja-JP" altLang="en-US" sz="600" dirty="0"/>
              <a:t>・白の輝度値　・黒の輝度値</a:t>
            </a:r>
            <a:endParaRPr lang="en-US" altLang="ja-JP" sz="600" dirty="0"/>
          </a:p>
          <a:p>
            <a:r>
              <a:rPr lang="ja-JP" altLang="en-US" sz="600" dirty="0"/>
              <a:t>・目標輝度値　・赤ブロック位置</a:t>
            </a:r>
            <a:endParaRPr lang="en-US" altLang="ja-JP" sz="600" dirty="0"/>
          </a:p>
          <a:p>
            <a:r>
              <a:rPr lang="ja-JP" altLang="en-US" sz="600" dirty="0"/>
              <a:t>・緑ブロック位置　・黄ブロック位置</a:t>
            </a:r>
            <a:endParaRPr lang="en-US" altLang="ja-JP" sz="600" dirty="0"/>
          </a:p>
          <a:p>
            <a:r>
              <a:rPr lang="ja-JP" altLang="en-US" sz="600" dirty="0"/>
              <a:t>・青ブロック位置　・黒ブロック位置</a:t>
            </a:r>
            <a:endParaRPr lang="en-US" altLang="ja-JP" sz="600" dirty="0"/>
          </a:p>
        </p:txBody>
      </p:sp>
      <p:sp>
        <p:nvSpPr>
          <p:cNvPr id="19" name="正方形/長方形 18">
            <a:extLst>
              <a:ext uri="{FF2B5EF4-FFF2-40B4-BE49-F238E27FC236}">
                <a16:creationId xmlns:a16="http://schemas.microsoft.com/office/drawing/2014/main" id="{8528FF5E-47F9-415F-BFE2-A46CBECF19C5}"/>
              </a:ext>
            </a:extLst>
          </p:cNvPr>
          <p:cNvSpPr/>
          <p:nvPr/>
        </p:nvSpPr>
        <p:spPr>
          <a:xfrm>
            <a:off x="6343341" y="5161293"/>
            <a:ext cx="1486463" cy="7991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600" b="1" dirty="0"/>
              <a:t>アクションパッケージでは様々なパラメータを取得して使っている</a:t>
            </a:r>
            <a:endParaRPr lang="en-US" altLang="ja-JP" sz="600" b="1" dirty="0"/>
          </a:p>
          <a:p>
            <a:r>
              <a:rPr lang="ja-JP" altLang="en-US" sz="600" dirty="0"/>
              <a:t>例：ライントレースクラス</a:t>
            </a:r>
            <a:endParaRPr lang="en-US" altLang="ja-JP" sz="600" dirty="0"/>
          </a:p>
          <a:p>
            <a:r>
              <a:rPr lang="ja-JP" altLang="en-US" sz="600" dirty="0"/>
              <a:t>・速度　　             　・</a:t>
            </a:r>
            <a:r>
              <a:rPr lang="en-US" altLang="ja-JP" sz="600" dirty="0"/>
              <a:t>KP</a:t>
            </a:r>
            <a:r>
              <a:rPr lang="ja-JP" altLang="en-US" sz="600" dirty="0"/>
              <a:t>ゲイン</a:t>
            </a:r>
            <a:endParaRPr lang="en-US" altLang="ja-JP" sz="600" dirty="0"/>
          </a:p>
          <a:p>
            <a:r>
              <a:rPr lang="ja-JP" altLang="en-US" sz="600" dirty="0"/>
              <a:t>・</a:t>
            </a:r>
            <a:r>
              <a:rPr lang="en-US" altLang="ja-JP" sz="600" dirty="0"/>
              <a:t>KI</a:t>
            </a:r>
            <a:r>
              <a:rPr lang="ja-JP" altLang="en-US" sz="600" dirty="0"/>
              <a:t>ゲイン　              ・</a:t>
            </a:r>
            <a:r>
              <a:rPr lang="en-US" altLang="ja-JP" sz="600" dirty="0"/>
              <a:t>KD</a:t>
            </a:r>
            <a:r>
              <a:rPr lang="ja-JP" altLang="en-US" sz="600" dirty="0"/>
              <a:t>ゲイン</a:t>
            </a:r>
            <a:endParaRPr lang="en-US" altLang="ja-JP" sz="600" dirty="0"/>
          </a:p>
          <a:p>
            <a:r>
              <a:rPr lang="ja-JP" altLang="en-US" sz="600" dirty="0"/>
              <a:t>・目標輝度値</a:t>
            </a:r>
            <a:endParaRPr lang="en-US" altLang="ja-JP" sz="600" dirty="0"/>
          </a:p>
          <a:p>
            <a:r>
              <a:rPr lang="ja-JP" altLang="en-US" sz="600" dirty="0"/>
              <a:t>例：超信地旋回クラス</a:t>
            </a:r>
            <a:endParaRPr lang="en-US" altLang="ja-JP" sz="600" dirty="0"/>
          </a:p>
          <a:p>
            <a:r>
              <a:rPr lang="ja-JP" altLang="en-US" sz="600" dirty="0"/>
              <a:t>・回転速度　             ・回転角度</a:t>
            </a:r>
            <a:endParaRPr lang="en-US" altLang="ja-JP" sz="600" dirty="0"/>
          </a:p>
        </p:txBody>
      </p:sp>
      <p:sp>
        <p:nvSpPr>
          <p:cNvPr id="59" name="テキスト ボックス 58">
            <a:extLst>
              <a:ext uri="{FF2B5EF4-FFF2-40B4-BE49-F238E27FC236}">
                <a16:creationId xmlns:a16="http://schemas.microsoft.com/office/drawing/2014/main" id="{DB52C542-E3D3-4273-BC55-99BFE25C0EFD}"/>
              </a:ext>
            </a:extLst>
          </p:cNvPr>
          <p:cNvSpPr txBox="1"/>
          <p:nvPr/>
        </p:nvSpPr>
        <p:spPr>
          <a:xfrm>
            <a:off x="6553129" y="7057701"/>
            <a:ext cx="1213224" cy="1077218"/>
          </a:xfrm>
          <a:prstGeom prst="rect">
            <a:avLst/>
          </a:prstGeom>
          <a:noFill/>
        </p:spPr>
        <p:txBody>
          <a:bodyPr wrap="square" rtlCol="0">
            <a:spAutoFit/>
          </a:bodyPr>
          <a:lstStyle/>
          <a:p>
            <a:r>
              <a:rPr lang="ja-JP" altLang="en-US" sz="800" dirty="0">
                <a:latin typeface="游ゴシック" panose="020B0400000000000000" pitchFamily="50" charset="-128"/>
                <a:ea typeface="游ゴシック" panose="020B0400000000000000" pitchFamily="50" charset="-128"/>
              </a:rPr>
              <a:t>外部システムである画像処理システムがカメラを使用し、ブロックの座標を算出する。そしてデバイスの</a:t>
            </a:r>
            <a:r>
              <a:rPr lang="en-US" altLang="ja-JP" sz="800" dirty="0">
                <a:latin typeface="游ゴシック" panose="020B0400000000000000" pitchFamily="50" charset="-128"/>
                <a:ea typeface="游ゴシック" panose="020B0400000000000000" pitchFamily="50" charset="-128"/>
              </a:rPr>
              <a:t>Bluetooth</a:t>
            </a:r>
            <a:r>
              <a:rPr lang="ja-JP" altLang="en-US" sz="800">
                <a:latin typeface="游ゴシック" panose="020B0400000000000000" pitchFamily="50" charset="-128"/>
                <a:ea typeface="游ゴシック" panose="020B0400000000000000" pitchFamily="50" charset="-128"/>
              </a:rPr>
              <a:t>を通して</a:t>
            </a:r>
            <a:r>
              <a:rPr lang="ja-JP" altLang="en-US" sz="800" dirty="0">
                <a:latin typeface="游ゴシック" panose="020B0400000000000000" pitchFamily="50" charset="-128"/>
                <a:ea typeface="游ゴシック" panose="020B0400000000000000" pitchFamily="50" charset="-128"/>
              </a:rPr>
              <a:t>、</a:t>
            </a:r>
            <a:r>
              <a:rPr lang="en-US" altLang="ja-JP" sz="800" dirty="0">
                <a:latin typeface="游ゴシック" panose="020B0400000000000000" pitchFamily="50" charset="-128"/>
                <a:ea typeface="游ゴシック" panose="020B0400000000000000" pitchFamily="50" charset="-128"/>
              </a:rPr>
              <a:t>Bluetooth</a:t>
            </a:r>
            <a:r>
              <a:rPr lang="ja-JP" altLang="en-US" sz="800" dirty="0">
                <a:latin typeface="游ゴシック" panose="020B0400000000000000" pitchFamily="50" charset="-128"/>
                <a:ea typeface="游ゴシック" panose="020B0400000000000000" pitchFamily="50" charset="-128"/>
              </a:rPr>
              <a:t>制御と通信を行い座標を送信する。</a:t>
            </a:r>
            <a:endParaRPr kumimoji="1" lang="ja-JP" altLang="en-US" sz="800" dirty="0">
              <a:latin typeface="游ゴシック" panose="020B0400000000000000" pitchFamily="50" charset="-128"/>
              <a:ea typeface="游ゴシック" panose="020B0400000000000000" pitchFamily="50" charset="-128"/>
            </a:endParaRPr>
          </a:p>
        </p:txBody>
      </p:sp>
      <p:pic>
        <p:nvPicPr>
          <p:cNvPr id="60" name="図 59">
            <a:extLst>
              <a:ext uri="{FF2B5EF4-FFF2-40B4-BE49-F238E27FC236}">
                <a16:creationId xmlns:a16="http://schemas.microsoft.com/office/drawing/2014/main" id="{4DE37B37-76D3-43B2-A635-27A21212FFE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45650" y="5218472"/>
            <a:ext cx="249333" cy="252000"/>
          </a:xfrm>
          <a:prstGeom prst="rect">
            <a:avLst/>
          </a:prstGeom>
        </p:spPr>
      </p:pic>
      <p:pic>
        <p:nvPicPr>
          <p:cNvPr id="7" name="図 6">
            <a:extLst>
              <a:ext uri="{FF2B5EF4-FFF2-40B4-BE49-F238E27FC236}">
                <a16:creationId xmlns:a16="http://schemas.microsoft.com/office/drawing/2014/main" id="{5925BCFC-1004-40ED-8285-71C18F486FD8}"/>
              </a:ext>
            </a:extLst>
          </p:cNvPr>
          <p:cNvPicPr>
            <a:picLocks noChangeAspect="1"/>
          </p:cNvPicPr>
          <p:nvPr/>
        </p:nvPicPr>
        <p:blipFill rotWithShape="1">
          <a:blip r:embed="rId13">
            <a:extLst>
              <a:ext uri="{28A0092B-C50C-407E-A947-70E740481C1C}">
                <a14:useLocalDpi xmlns:a14="http://schemas.microsoft.com/office/drawing/2010/main" val="0"/>
              </a:ext>
            </a:extLst>
          </a:blip>
          <a:srcRect l="5814" t="3964" r="2641" b="1611"/>
          <a:stretch/>
        </p:blipFill>
        <p:spPr>
          <a:xfrm>
            <a:off x="633746" y="1230654"/>
            <a:ext cx="2750080" cy="4685943"/>
          </a:xfrm>
          <a:prstGeom prst="rect">
            <a:avLst/>
          </a:prstGeom>
        </p:spPr>
      </p:pic>
      <p:pic>
        <p:nvPicPr>
          <p:cNvPr id="12" name="図 11">
            <a:extLst>
              <a:ext uri="{FF2B5EF4-FFF2-40B4-BE49-F238E27FC236}">
                <a16:creationId xmlns:a16="http://schemas.microsoft.com/office/drawing/2014/main" id="{CFAA6A5A-33FD-4DA4-BC7B-DB27944A206D}"/>
              </a:ext>
            </a:extLst>
          </p:cNvPr>
          <p:cNvPicPr>
            <a:picLocks noChangeAspect="1"/>
          </p:cNvPicPr>
          <p:nvPr/>
        </p:nvPicPr>
        <p:blipFill rotWithShape="1">
          <a:blip r:embed="rId14">
            <a:extLst>
              <a:ext uri="{28A0092B-C50C-407E-A947-70E740481C1C}">
                <a14:useLocalDpi xmlns:a14="http://schemas.microsoft.com/office/drawing/2010/main" val="0"/>
              </a:ext>
            </a:extLst>
          </a:blip>
          <a:srcRect l="3620" t="3575" r="2318" b="2558"/>
          <a:stretch/>
        </p:blipFill>
        <p:spPr>
          <a:xfrm>
            <a:off x="2307971" y="5916597"/>
            <a:ext cx="2758696" cy="4462396"/>
          </a:xfrm>
          <a:prstGeom prst="rect">
            <a:avLst/>
          </a:prstGeom>
        </p:spPr>
      </p:pic>
      <p:sp>
        <p:nvSpPr>
          <p:cNvPr id="20" name="テキスト ボックス 19">
            <a:extLst>
              <a:ext uri="{FF2B5EF4-FFF2-40B4-BE49-F238E27FC236}">
                <a16:creationId xmlns:a16="http://schemas.microsoft.com/office/drawing/2014/main" id="{93F7C0D4-3A7B-4440-9E45-35399D2C8CA1}"/>
              </a:ext>
            </a:extLst>
          </p:cNvPr>
          <p:cNvSpPr txBox="1"/>
          <p:nvPr/>
        </p:nvSpPr>
        <p:spPr>
          <a:xfrm>
            <a:off x="10105" y="895994"/>
            <a:ext cx="5327973" cy="600164"/>
          </a:xfrm>
          <a:prstGeom prst="rect">
            <a:avLst/>
          </a:prstGeom>
          <a:noFill/>
        </p:spPr>
        <p:txBody>
          <a:bodyPr wrap="square" rtlCol="0">
            <a:spAutoFit/>
          </a:bodyPr>
          <a:lstStyle/>
          <a:p>
            <a:r>
              <a:rPr kumimoji="1" lang="ja-JP" altLang="en-US" sz="900" b="1" dirty="0">
                <a:latin typeface="+mn-ea"/>
                <a:ea typeface="+mn-ea"/>
              </a:rPr>
              <a:t>カラーブロックまでの経路</a:t>
            </a:r>
            <a:endParaRPr kumimoji="1" lang="en-US" altLang="ja-JP" sz="900" b="1" dirty="0">
              <a:latin typeface="+mn-ea"/>
              <a:ea typeface="+mn-ea"/>
            </a:endParaRPr>
          </a:p>
          <a:p>
            <a:r>
              <a:rPr lang="ja-JP" altLang="en-US" sz="800" dirty="0">
                <a:latin typeface="+mn-ea"/>
                <a:ea typeface="+mn-ea"/>
              </a:rPr>
              <a:t>計算手順における「１．</a:t>
            </a:r>
            <a:r>
              <a:rPr lang="ja-JP" altLang="en-US" sz="800" dirty="0">
                <a:solidFill>
                  <a:srgbClr val="00B0F0"/>
                </a:solidFill>
                <a:latin typeface="+mn-ea"/>
                <a:ea typeface="+mn-ea"/>
              </a:rPr>
              <a:t>走行体の位置</a:t>
            </a:r>
            <a:r>
              <a:rPr lang="ja-JP" altLang="en-US" sz="800" dirty="0">
                <a:latin typeface="+mn-ea"/>
                <a:ea typeface="+mn-ea"/>
              </a:rPr>
              <a:t>から</a:t>
            </a:r>
            <a:r>
              <a:rPr lang="ja-JP" altLang="en-US" sz="800" dirty="0">
                <a:solidFill>
                  <a:srgbClr val="FF0000"/>
                </a:solidFill>
                <a:latin typeface="+mn-ea"/>
                <a:ea typeface="+mn-ea"/>
              </a:rPr>
              <a:t>カラーブロック</a:t>
            </a:r>
            <a:r>
              <a:rPr lang="ja-JP" altLang="en-US" sz="800" dirty="0">
                <a:latin typeface="+mn-ea"/>
                <a:ea typeface="+mn-ea"/>
              </a:rPr>
              <a:t>までの経路」「３．</a:t>
            </a:r>
            <a:r>
              <a:rPr lang="ja-JP" altLang="en-US" sz="800" dirty="0">
                <a:solidFill>
                  <a:srgbClr val="00B0F0"/>
                </a:solidFill>
                <a:latin typeface="+mn-ea"/>
                <a:ea typeface="+mn-ea"/>
              </a:rPr>
              <a:t>パワースポット</a:t>
            </a:r>
            <a:r>
              <a:rPr lang="ja-JP" altLang="en-US" sz="800" dirty="0">
                <a:latin typeface="+mn-ea"/>
                <a:ea typeface="+mn-ea"/>
              </a:rPr>
              <a:t>から</a:t>
            </a:r>
            <a:r>
              <a:rPr lang="ja-JP" altLang="en-US" sz="800" dirty="0">
                <a:solidFill>
                  <a:srgbClr val="FF0000"/>
                </a:solidFill>
                <a:latin typeface="+mn-ea"/>
                <a:ea typeface="+mn-ea"/>
              </a:rPr>
              <a:t>カラーブロック</a:t>
            </a:r>
            <a:r>
              <a:rPr lang="ja-JP" altLang="en-US" sz="800" dirty="0">
                <a:latin typeface="+mn-ea"/>
                <a:ea typeface="+mn-ea"/>
              </a:rPr>
              <a:t>までの経路」</a:t>
            </a:r>
          </a:p>
          <a:p>
            <a:endParaRPr kumimoji="1" lang="ja-JP" altLang="en-US" sz="800" dirty="0">
              <a:latin typeface="+mn-ea"/>
              <a:ea typeface="+mn-ea"/>
            </a:endParaRPr>
          </a:p>
        </p:txBody>
      </p:sp>
      <p:sp>
        <p:nvSpPr>
          <p:cNvPr id="61" name="テキスト ボックス 60">
            <a:extLst>
              <a:ext uri="{FF2B5EF4-FFF2-40B4-BE49-F238E27FC236}">
                <a16:creationId xmlns:a16="http://schemas.microsoft.com/office/drawing/2014/main" id="{C72C903A-F211-4946-BAE5-C42D4E21C8C2}"/>
              </a:ext>
            </a:extLst>
          </p:cNvPr>
          <p:cNvSpPr txBox="1"/>
          <p:nvPr/>
        </p:nvSpPr>
        <p:spPr>
          <a:xfrm>
            <a:off x="-1" y="5902160"/>
            <a:ext cx="2865121" cy="600164"/>
          </a:xfrm>
          <a:prstGeom prst="rect">
            <a:avLst/>
          </a:prstGeom>
          <a:noFill/>
        </p:spPr>
        <p:txBody>
          <a:bodyPr wrap="square" rtlCol="0">
            <a:spAutoFit/>
          </a:bodyPr>
          <a:lstStyle/>
          <a:p>
            <a:r>
              <a:rPr kumimoji="1" lang="ja-JP" altLang="en-US" sz="900" b="1" dirty="0">
                <a:latin typeface="+mn-ea"/>
                <a:ea typeface="+mn-ea"/>
              </a:rPr>
              <a:t>パワースポットまでの経路</a:t>
            </a:r>
            <a:endParaRPr kumimoji="1" lang="en-US" altLang="ja-JP" sz="900" b="1" dirty="0">
              <a:latin typeface="+mn-ea"/>
              <a:ea typeface="+mn-ea"/>
            </a:endParaRPr>
          </a:p>
          <a:p>
            <a:r>
              <a:rPr lang="ja-JP" altLang="en-US" sz="800" dirty="0">
                <a:latin typeface="+mn-ea"/>
                <a:ea typeface="+mn-ea"/>
              </a:rPr>
              <a:t>計算手順における２．</a:t>
            </a:r>
            <a:r>
              <a:rPr lang="ja-JP" altLang="en-US" sz="800" dirty="0">
                <a:solidFill>
                  <a:srgbClr val="00B0F0"/>
                </a:solidFill>
                <a:latin typeface="+mn-ea"/>
                <a:ea typeface="+mn-ea"/>
              </a:rPr>
              <a:t>カラーブロック</a:t>
            </a:r>
            <a:r>
              <a:rPr lang="ja-JP" altLang="en-US" sz="800" dirty="0">
                <a:latin typeface="+mn-ea"/>
                <a:ea typeface="+mn-ea"/>
              </a:rPr>
              <a:t>から</a:t>
            </a:r>
            <a:endParaRPr lang="en-US" altLang="ja-JP" sz="800" dirty="0">
              <a:latin typeface="+mn-ea"/>
              <a:ea typeface="+mn-ea"/>
            </a:endParaRPr>
          </a:p>
          <a:p>
            <a:r>
              <a:rPr lang="ja-JP" altLang="en-US" sz="800" dirty="0">
                <a:solidFill>
                  <a:srgbClr val="FF0000"/>
                </a:solidFill>
                <a:latin typeface="+mn-ea"/>
                <a:ea typeface="+mn-ea"/>
              </a:rPr>
              <a:t>パワースポット</a:t>
            </a:r>
            <a:r>
              <a:rPr lang="ja-JP" altLang="en-US" sz="800" dirty="0">
                <a:latin typeface="+mn-ea"/>
                <a:ea typeface="+mn-ea"/>
              </a:rPr>
              <a:t>までの経路</a:t>
            </a:r>
          </a:p>
          <a:p>
            <a:endParaRPr kumimoji="1" lang="ja-JP" altLang="en-US" sz="800" dirty="0">
              <a:latin typeface="+mn-ea"/>
              <a:ea typeface="+mn-ea"/>
            </a:endParaRPr>
          </a:p>
        </p:txBody>
      </p:sp>
      <p:sp>
        <p:nvSpPr>
          <p:cNvPr id="31" name="吹き出し: 左矢印 30">
            <a:extLst>
              <a:ext uri="{FF2B5EF4-FFF2-40B4-BE49-F238E27FC236}">
                <a16:creationId xmlns:a16="http://schemas.microsoft.com/office/drawing/2014/main" id="{06A985B1-89AD-409A-B737-7E29A70234A5}"/>
              </a:ext>
            </a:extLst>
          </p:cNvPr>
          <p:cNvSpPr/>
          <p:nvPr/>
        </p:nvSpPr>
        <p:spPr>
          <a:xfrm>
            <a:off x="2961957" y="1804719"/>
            <a:ext cx="1397480" cy="516998"/>
          </a:xfrm>
          <a:prstGeom prst="leftArrowCallout">
            <a:avLst>
              <a:gd name="adj1" fmla="val 36054"/>
              <a:gd name="adj2" fmla="val 35440"/>
              <a:gd name="adj3" fmla="val 42196"/>
              <a:gd name="adj4" fmla="val 6497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カラーブロックの位置を確認する</a:t>
            </a:r>
          </a:p>
        </p:txBody>
      </p:sp>
      <p:sp>
        <p:nvSpPr>
          <p:cNvPr id="64" name="吹き出し: 左矢印 63">
            <a:extLst>
              <a:ext uri="{FF2B5EF4-FFF2-40B4-BE49-F238E27FC236}">
                <a16:creationId xmlns:a16="http://schemas.microsoft.com/office/drawing/2014/main" id="{B6BD7266-5844-4228-A8D6-07F37429EF77}"/>
              </a:ext>
            </a:extLst>
          </p:cNvPr>
          <p:cNvSpPr/>
          <p:nvPr/>
        </p:nvSpPr>
        <p:spPr>
          <a:xfrm>
            <a:off x="3226118" y="3469925"/>
            <a:ext cx="1294318" cy="649648"/>
          </a:xfrm>
          <a:prstGeom prst="leftArrowCallout">
            <a:avLst>
              <a:gd name="adj1" fmla="val 36054"/>
              <a:gd name="adj2" fmla="val 35440"/>
              <a:gd name="adj3" fmla="val 42196"/>
              <a:gd name="adj4" fmla="val 6497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ゴール位置</a:t>
            </a:r>
            <a:endParaRPr kumimoji="1" lang="en-US" altLang="ja-JP" sz="700" dirty="0">
              <a:solidFill>
                <a:schemeClr val="tx1"/>
              </a:solidFill>
            </a:endParaRPr>
          </a:p>
          <a:p>
            <a:pPr algn="ctr"/>
            <a:r>
              <a:rPr kumimoji="1" lang="ja-JP" altLang="en-US" sz="700" dirty="0">
                <a:solidFill>
                  <a:schemeClr val="tx1"/>
                </a:solidFill>
              </a:rPr>
              <a:t>であるカラーブロック</a:t>
            </a:r>
            <a:endParaRPr kumimoji="1" lang="en-US" altLang="ja-JP" sz="700" dirty="0">
              <a:solidFill>
                <a:schemeClr val="tx1"/>
              </a:solidFill>
            </a:endParaRPr>
          </a:p>
          <a:p>
            <a:pPr algn="ctr"/>
            <a:r>
              <a:rPr kumimoji="1" lang="ja-JP" altLang="en-US" sz="700" dirty="0">
                <a:solidFill>
                  <a:schemeClr val="tx1"/>
                </a:solidFill>
              </a:rPr>
              <a:t>置き場に</a:t>
            </a:r>
            <a:endParaRPr kumimoji="1" lang="en-US" altLang="ja-JP" sz="700" dirty="0">
              <a:solidFill>
                <a:schemeClr val="tx1"/>
              </a:solidFill>
            </a:endParaRPr>
          </a:p>
          <a:p>
            <a:pPr algn="ctr"/>
            <a:r>
              <a:rPr kumimoji="1" lang="ja-JP" altLang="en-US" sz="700" dirty="0">
                <a:solidFill>
                  <a:schemeClr val="tx1"/>
                </a:solidFill>
              </a:rPr>
              <a:t>ブロックが</a:t>
            </a:r>
            <a:endParaRPr kumimoji="1" lang="en-US" altLang="ja-JP" sz="700" dirty="0">
              <a:solidFill>
                <a:schemeClr val="tx1"/>
              </a:solidFill>
            </a:endParaRPr>
          </a:p>
          <a:p>
            <a:pPr algn="ctr"/>
            <a:r>
              <a:rPr kumimoji="1" lang="ja-JP" altLang="en-US" sz="700" dirty="0">
                <a:solidFill>
                  <a:schemeClr val="tx1"/>
                </a:solidFill>
              </a:rPr>
              <a:t>ないか確認する</a:t>
            </a:r>
          </a:p>
        </p:txBody>
      </p:sp>
      <p:sp>
        <p:nvSpPr>
          <p:cNvPr id="65" name="吹き出し: 左矢印 64">
            <a:extLst>
              <a:ext uri="{FF2B5EF4-FFF2-40B4-BE49-F238E27FC236}">
                <a16:creationId xmlns:a16="http://schemas.microsoft.com/office/drawing/2014/main" id="{782DF4D9-3CC5-4F81-9C84-7FDB97913997}"/>
              </a:ext>
            </a:extLst>
          </p:cNvPr>
          <p:cNvSpPr/>
          <p:nvPr/>
        </p:nvSpPr>
        <p:spPr>
          <a:xfrm>
            <a:off x="2048732" y="5125833"/>
            <a:ext cx="1535435" cy="516998"/>
          </a:xfrm>
          <a:prstGeom prst="leftArrowCallout">
            <a:avLst>
              <a:gd name="adj1" fmla="val 38510"/>
              <a:gd name="adj2" fmla="val 35440"/>
              <a:gd name="adj3" fmla="val 69217"/>
              <a:gd name="adj4" fmla="val 6497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部分経路のコストと座標コードリストを「全経路」に返す</a:t>
            </a:r>
          </a:p>
        </p:txBody>
      </p:sp>
      <p:sp>
        <p:nvSpPr>
          <p:cNvPr id="34" name="吹き出し: 右矢印 33">
            <a:extLst>
              <a:ext uri="{FF2B5EF4-FFF2-40B4-BE49-F238E27FC236}">
                <a16:creationId xmlns:a16="http://schemas.microsoft.com/office/drawing/2014/main" id="{C4CFC2E9-EDA0-4234-B14C-6682BDFD609A}"/>
              </a:ext>
            </a:extLst>
          </p:cNvPr>
          <p:cNvSpPr/>
          <p:nvPr/>
        </p:nvSpPr>
        <p:spPr>
          <a:xfrm>
            <a:off x="1100229" y="6548685"/>
            <a:ext cx="1506446" cy="532452"/>
          </a:xfrm>
          <a:prstGeom prst="rightArrowCallou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パワースポットに</a:t>
            </a:r>
            <a:endParaRPr kumimoji="1" lang="en-US" altLang="ja-JP" sz="700" dirty="0">
              <a:solidFill>
                <a:schemeClr val="tx1"/>
              </a:solidFill>
            </a:endParaRPr>
          </a:p>
          <a:p>
            <a:pPr algn="ctr"/>
            <a:r>
              <a:rPr kumimoji="1" lang="ja-JP" altLang="en-US" sz="700" dirty="0">
                <a:solidFill>
                  <a:schemeClr val="tx1"/>
                </a:solidFill>
              </a:rPr>
              <a:t>ブロックがあるか</a:t>
            </a:r>
            <a:endParaRPr kumimoji="1" lang="en-US" altLang="ja-JP" sz="700" dirty="0">
              <a:solidFill>
                <a:schemeClr val="tx1"/>
              </a:solidFill>
            </a:endParaRPr>
          </a:p>
          <a:p>
            <a:pPr algn="ctr"/>
            <a:r>
              <a:rPr kumimoji="1" lang="ja-JP" altLang="en-US" sz="700" dirty="0">
                <a:solidFill>
                  <a:schemeClr val="tx1"/>
                </a:solidFill>
              </a:rPr>
              <a:t>判定している</a:t>
            </a:r>
          </a:p>
        </p:txBody>
      </p:sp>
      <p:sp>
        <p:nvSpPr>
          <p:cNvPr id="66" name="吹き出し: 右矢印 65">
            <a:extLst>
              <a:ext uri="{FF2B5EF4-FFF2-40B4-BE49-F238E27FC236}">
                <a16:creationId xmlns:a16="http://schemas.microsoft.com/office/drawing/2014/main" id="{7A00C99A-A160-4B93-89C3-2000A0FDA5D0}"/>
              </a:ext>
            </a:extLst>
          </p:cNvPr>
          <p:cNvSpPr/>
          <p:nvPr/>
        </p:nvSpPr>
        <p:spPr>
          <a:xfrm>
            <a:off x="1011576" y="8262894"/>
            <a:ext cx="1317463" cy="455899"/>
          </a:xfrm>
          <a:prstGeom prst="rightArrowCallou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パワースポットまでの経路を</a:t>
            </a:r>
            <a:endParaRPr kumimoji="1" lang="en-US" altLang="ja-JP" sz="700" dirty="0">
              <a:solidFill>
                <a:schemeClr val="tx1"/>
              </a:solidFill>
            </a:endParaRPr>
          </a:p>
          <a:p>
            <a:pPr algn="ctr"/>
            <a:r>
              <a:rPr kumimoji="1" lang="ja-JP" altLang="en-US" sz="700" dirty="0">
                <a:solidFill>
                  <a:schemeClr val="tx1"/>
                </a:solidFill>
              </a:rPr>
              <a:t>探索する</a:t>
            </a:r>
          </a:p>
        </p:txBody>
      </p:sp>
      <p:sp>
        <p:nvSpPr>
          <p:cNvPr id="67" name="吹き出し: 右矢印 66">
            <a:extLst>
              <a:ext uri="{FF2B5EF4-FFF2-40B4-BE49-F238E27FC236}">
                <a16:creationId xmlns:a16="http://schemas.microsoft.com/office/drawing/2014/main" id="{35E71990-E68A-437A-B959-619E9D913F0B}"/>
              </a:ext>
            </a:extLst>
          </p:cNvPr>
          <p:cNvSpPr/>
          <p:nvPr/>
        </p:nvSpPr>
        <p:spPr>
          <a:xfrm>
            <a:off x="1163729" y="9561406"/>
            <a:ext cx="1288235" cy="574590"/>
          </a:xfrm>
          <a:prstGeom prst="rightArrowCallou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tx1"/>
                </a:solidFill>
              </a:rPr>
              <a:t>部分経路の</a:t>
            </a:r>
            <a:endParaRPr lang="en-US" altLang="ja-JP" sz="700" dirty="0">
              <a:solidFill>
                <a:schemeClr val="tx1"/>
              </a:solidFill>
            </a:endParaRPr>
          </a:p>
          <a:p>
            <a:pPr algn="ctr"/>
            <a:r>
              <a:rPr lang="ja-JP" altLang="en-US" sz="700" dirty="0">
                <a:solidFill>
                  <a:schemeClr val="tx1"/>
                </a:solidFill>
              </a:rPr>
              <a:t>コストと</a:t>
            </a:r>
            <a:endParaRPr lang="en-US" altLang="ja-JP" sz="700" dirty="0">
              <a:solidFill>
                <a:schemeClr val="tx1"/>
              </a:solidFill>
            </a:endParaRPr>
          </a:p>
          <a:p>
            <a:pPr algn="ctr"/>
            <a:r>
              <a:rPr lang="ja-JP" altLang="en-US" sz="700" dirty="0">
                <a:solidFill>
                  <a:schemeClr val="tx1"/>
                </a:solidFill>
              </a:rPr>
              <a:t>座標コードリストを「全経路」に返す</a:t>
            </a:r>
          </a:p>
        </p:txBody>
      </p:sp>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6DF6F33D-AC22-41E3-B09F-CA6FD04D1953}"/>
              </a:ext>
            </a:extLst>
          </p:cNvPr>
          <p:cNvGrpSpPr/>
          <p:nvPr/>
        </p:nvGrpSpPr>
        <p:grpSpPr>
          <a:xfrm>
            <a:off x="0" y="3221"/>
            <a:ext cx="15238483" cy="838800"/>
            <a:chOff x="0" y="-50104"/>
            <a:chExt cx="13066029" cy="838800"/>
          </a:xfrm>
        </p:grpSpPr>
        <p:sp>
          <p:nvSpPr>
            <p:cNvPr id="15" name="正方形/長方形 14">
              <a:extLst>
                <a:ext uri="{FF2B5EF4-FFF2-40B4-BE49-F238E27FC236}">
                  <a16:creationId xmlns:a16="http://schemas.microsoft.com/office/drawing/2014/main" id="{8D9B0A15-2EEE-4621-83DB-B852AB71A1AE}"/>
                </a:ext>
              </a:extLst>
            </p:cNvPr>
            <p:cNvSpPr/>
            <p:nvPr/>
          </p:nvSpPr>
          <p:spPr>
            <a:xfrm>
              <a:off x="0" y="-50104"/>
              <a:ext cx="12810067" cy="8388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四角形: 対角を切り取る 15">
              <a:extLst>
                <a:ext uri="{FF2B5EF4-FFF2-40B4-BE49-F238E27FC236}">
                  <a16:creationId xmlns:a16="http://schemas.microsoft.com/office/drawing/2014/main" id="{55D9ACFB-8B8E-47C3-8870-87E00C8CFF84}"/>
                </a:ext>
              </a:extLst>
            </p:cNvPr>
            <p:cNvSpPr/>
            <p:nvPr/>
          </p:nvSpPr>
          <p:spPr>
            <a:xfrm>
              <a:off x="213064"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要求</a:t>
              </a:r>
            </a:p>
          </p:txBody>
        </p:sp>
        <p:sp>
          <p:nvSpPr>
            <p:cNvPr id="17" name="四角形: 対角を切り取る 16">
              <a:extLst>
                <a:ext uri="{FF2B5EF4-FFF2-40B4-BE49-F238E27FC236}">
                  <a16:creationId xmlns:a16="http://schemas.microsoft.com/office/drawing/2014/main" id="{A492ED68-2A12-46B7-9082-12C9F98365FF}"/>
                </a:ext>
              </a:extLst>
            </p:cNvPr>
            <p:cNvSpPr/>
            <p:nvPr/>
          </p:nvSpPr>
          <p:spPr>
            <a:xfrm>
              <a:off x="1922016"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分析</a:t>
              </a:r>
              <a:endParaRPr lang="en-US" altLang="ja-JP" sz="3000" b="1">
                <a:solidFill>
                  <a:schemeClr val="accent6">
                    <a:lumMod val="60000"/>
                    <a:lumOff val="40000"/>
                  </a:schemeClr>
                </a:solidFill>
              </a:endParaRPr>
            </a:p>
          </p:txBody>
        </p:sp>
        <p:sp>
          <p:nvSpPr>
            <p:cNvPr id="18" name="四角形: 対角を切り取る 17">
              <a:extLst>
                <a:ext uri="{FF2B5EF4-FFF2-40B4-BE49-F238E27FC236}">
                  <a16:creationId xmlns:a16="http://schemas.microsoft.com/office/drawing/2014/main" id="{97C0343F-43BD-4D69-853A-6B0DC09D8136}"/>
                </a:ext>
              </a:extLst>
            </p:cNvPr>
            <p:cNvSpPr/>
            <p:nvPr/>
          </p:nvSpPr>
          <p:spPr>
            <a:xfrm>
              <a:off x="3604062"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1</a:t>
              </a:r>
            </a:p>
          </p:txBody>
        </p:sp>
        <p:sp>
          <p:nvSpPr>
            <p:cNvPr id="19" name="四角形: 対角を切り取る 18">
              <a:extLst>
                <a:ext uri="{FF2B5EF4-FFF2-40B4-BE49-F238E27FC236}">
                  <a16:creationId xmlns:a16="http://schemas.microsoft.com/office/drawing/2014/main" id="{F65FE20A-1315-4FBF-BC91-809009DABA34}"/>
                </a:ext>
              </a:extLst>
            </p:cNvPr>
            <p:cNvSpPr/>
            <p:nvPr/>
          </p:nvSpPr>
          <p:spPr>
            <a:xfrm>
              <a:off x="7035518" y="173829"/>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制御</a:t>
              </a:r>
              <a:endParaRPr lang="en-US" altLang="ja-JP" sz="3000" b="1">
                <a:solidFill>
                  <a:schemeClr val="accent6">
                    <a:lumMod val="60000"/>
                    <a:lumOff val="40000"/>
                  </a:schemeClr>
                </a:solidFill>
              </a:endParaRPr>
            </a:p>
          </p:txBody>
        </p:sp>
        <p:sp>
          <p:nvSpPr>
            <p:cNvPr id="20" name="テキスト ボックス 19">
              <a:extLst>
                <a:ext uri="{FF2B5EF4-FFF2-40B4-BE49-F238E27FC236}">
                  <a16:creationId xmlns:a16="http://schemas.microsoft.com/office/drawing/2014/main" id="{5C640922-DFB3-48A2-8AF9-79A97AF8BB69}"/>
                </a:ext>
              </a:extLst>
            </p:cNvPr>
            <p:cNvSpPr txBox="1"/>
            <p:nvPr/>
          </p:nvSpPr>
          <p:spPr>
            <a:xfrm>
              <a:off x="10032005" y="7875"/>
              <a:ext cx="3034024" cy="707886"/>
            </a:xfrm>
            <a:prstGeom prst="rect">
              <a:avLst/>
            </a:prstGeom>
            <a:noFill/>
          </p:spPr>
          <p:txBody>
            <a:bodyPr wrap="square" rtlCol="0">
              <a:spAutoFit/>
            </a:bodyPr>
            <a:lstStyle/>
            <a:p>
              <a:r>
                <a:rPr lang="en-US" altLang="ja-JP"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rPr>
                <a:t>SmartBonobo</a:t>
              </a:r>
              <a:endParaRPr lang="ja-JP" altLang="en-US"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endParaRPr>
            </a:p>
          </p:txBody>
        </p:sp>
        <p:sp>
          <p:nvSpPr>
            <p:cNvPr id="21" name="四角形: 対角を切り取る 20">
              <a:extLst>
                <a:ext uri="{FF2B5EF4-FFF2-40B4-BE49-F238E27FC236}">
                  <a16:creationId xmlns:a16="http://schemas.microsoft.com/office/drawing/2014/main" id="{6B2FD379-344A-4A15-AFEC-4B257D6A5722}"/>
                </a:ext>
              </a:extLst>
            </p:cNvPr>
            <p:cNvSpPr/>
            <p:nvPr/>
          </p:nvSpPr>
          <p:spPr>
            <a:xfrm>
              <a:off x="5313014"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bg1"/>
                  </a:solidFill>
                </a:rPr>
                <a:t>設計</a:t>
              </a:r>
              <a:r>
                <a:rPr lang="en-US" altLang="ja-JP" sz="3000" b="1">
                  <a:solidFill>
                    <a:schemeClr val="bg1"/>
                  </a:solidFill>
                </a:rPr>
                <a:t>2</a:t>
              </a:r>
              <a:endParaRPr lang="ja-JP" altLang="en-US" sz="3000" b="1">
                <a:solidFill>
                  <a:schemeClr val="bg1"/>
                </a:solidFill>
              </a:endParaRPr>
            </a:p>
          </p:txBody>
        </p:sp>
      </p:grpSp>
      <p:sp>
        <p:nvSpPr>
          <p:cNvPr id="33" name="テキスト ボックス 32">
            <a:extLst>
              <a:ext uri="{FF2B5EF4-FFF2-40B4-BE49-F238E27FC236}">
                <a16:creationId xmlns:a16="http://schemas.microsoft.com/office/drawing/2014/main" id="{60CADB7F-8515-4764-835F-20E2B3DBD212}"/>
              </a:ext>
            </a:extLst>
          </p:cNvPr>
          <p:cNvSpPr txBox="1"/>
          <p:nvPr/>
        </p:nvSpPr>
        <p:spPr>
          <a:xfrm>
            <a:off x="8067500" y="5888738"/>
            <a:ext cx="2151863" cy="371320"/>
          </a:xfrm>
          <a:prstGeom prst="rect">
            <a:avLst/>
          </a:prstGeom>
          <a:noFill/>
        </p:spPr>
        <p:txBody>
          <a:bodyPr wrap="square" rtlCol="0">
            <a:spAutoFit/>
          </a:bodyPr>
          <a:lstStyle/>
          <a:p>
            <a:r>
              <a:rPr lang="ja-JP" altLang="en-US" b="1" dirty="0">
                <a:latin typeface="+mn-ea"/>
                <a:ea typeface="+mn-ea"/>
              </a:rPr>
              <a:t>画像処理システム</a:t>
            </a:r>
            <a:endParaRPr kumimoji="1" lang="ja-JP" altLang="en-US" b="1" dirty="0">
              <a:latin typeface="+mn-ea"/>
              <a:ea typeface="+mn-ea"/>
            </a:endParaRPr>
          </a:p>
        </p:txBody>
      </p:sp>
      <p:pic>
        <p:nvPicPr>
          <p:cNvPr id="41" name="図 40">
            <a:extLst>
              <a:ext uri="{FF2B5EF4-FFF2-40B4-BE49-F238E27FC236}">
                <a16:creationId xmlns:a16="http://schemas.microsoft.com/office/drawing/2014/main" id="{3465E7EF-FBAE-4BFD-86CD-C758D89FB283}"/>
              </a:ext>
            </a:extLst>
          </p:cNvPr>
          <p:cNvPicPr>
            <a:picLocks noChangeAspect="1"/>
          </p:cNvPicPr>
          <p:nvPr/>
        </p:nvPicPr>
        <p:blipFill rotWithShape="1">
          <a:blip r:embed="rId2">
            <a:extLst>
              <a:ext uri="{28A0092B-C50C-407E-A947-70E740481C1C}">
                <a14:useLocalDpi xmlns:a14="http://schemas.microsoft.com/office/drawing/2010/main" val="0"/>
              </a:ext>
            </a:extLst>
          </a:blip>
          <a:srcRect l="2483" t="6963" r="3409" b="6837"/>
          <a:stretch/>
        </p:blipFill>
        <p:spPr>
          <a:xfrm>
            <a:off x="10610245" y="1175032"/>
            <a:ext cx="3239487" cy="2161687"/>
          </a:xfrm>
          <a:prstGeom prst="rect">
            <a:avLst/>
          </a:prstGeom>
        </p:spPr>
      </p:pic>
      <p:pic>
        <p:nvPicPr>
          <p:cNvPr id="58" name="図 57">
            <a:extLst>
              <a:ext uri="{FF2B5EF4-FFF2-40B4-BE49-F238E27FC236}">
                <a16:creationId xmlns:a16="http://schemas.microsoft.com/office/drawing/2014/main" id="{B7AA756F-7004-4999-BF02-68E23B200263}"/>
              </a:ext>
            </a:extLst>
          </p:cNvPr>
          <p:cNvPicPr>
            <a:picLocks noChangeAspect="1"/>
          </p:cNvPicPr>
          <p:nvPr/>
        </p:nvPicPr>
        <p:blipFill rotWithShape="1">
          <a:blip r:embed="rId3">
            <a:extLst>
              <a:ext uri="{28A0092B-C50C-407E-A947-70E740481C1C}">
                <a14:useLocalDpi xmlns:a14="http://schemas.microsoft.com/office/drawing/2010/main" val="0"/>
              </a:ext>
            </a:extLst>
          </a:blip>
          <a:srcRect l="1832" t="6460" r="1997" b="6972"/>
          <a:stretch/>
        </p:blipFill>
        <p:spPr>
          <a:xfrm>
            <a:off x="8215909" y="3324976"/>
            <a:ext cx="3051402" cy="2242454"/>
          </a:xfrm>
          <a:prstGeom prst="rect">
            <a:avLst/>
          </a:prstGeom>
        </p:spPr>
      </p:pic>
      <p:pic>
        <p:nvPicPr>
          <p:cNvPr id="62" name="図 61">
            <a:extLst>
              <a:ext uri="{FF2B5EF4-FFF2-40B4-BE49-F238E27FC236}">
                <a16:creationId xmlns:a16="http://schemas.microsoft.com/office/drawing/2014/main" id="{883ED706-477B-43E3-B96B-2D17CEDF2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171" y="1188238"/>
            <a:ext cx="3764053" cy="2089219"/>
          </a:xfrm>
          <a:prstGeom prst="rect">
            <a:avLst/>
          </a:prstGeom>
        </p:spPr>
      </p:pic>
      <p:sp>
        <p:nvSpPr>
          <p:cNvPr id="63" name="TextBox 38">
            <a:extLst>
              <a:ext uri="{FF2B5EF4-FFF2-40B4-BE49-F238E27FC236}">
                <a16:creationId xmlns:a16="http://schemas.microsoft.com/office/drawing/2014/main" id="{102DD007-1D4E-4D8A-BEE1-780E3DF5BFF2}"/>
              </a:ext>
            </a:extLst>
          </p:cNvPr>
          <p:cNvSpPr txBox="1"/>
          <p:nvPr/>
        </p:nvSpPr>
        <p:spPr>
          <a:xfrm>
            <a:off x="6278412" y="3110256"/>
            <a:ext cx="3368619"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800">
                <a:latin typeface="+mn-ea"/>
                <a:ea typeface="+mn-ea"/>
              </a:rPr>
              <a:t>図</a:t>
            </a:r>
            <a:r>
              <a:rPr lang="en-US" altLang="ja-JP" sz="800" dirty="0">
                <a:latin typeface="+mn-ea"/>
                <a:ea typeface="+mn-ea"/>
              </a:rPr>
              <a:t>5-1</a:t>
            </a:r>
            <a:r>
              <a:rPr lang="ja-JP" altLang="en-US" sz="800">
                <a:latin typeface="+mn-ea"/>
                <a:ea typeface="+mn-ea"/>
              </a:rPr>
              <a:t> 経路探索のシーケンス図</a:t>
            </a:r>
            <a:r>
              <a:rPr lang="ja-JP" altLang="en-US" sz="800" dirty="0">
                <a:latin typeface="+mn-ea"/>
                <a:ea typeface="+mn-ea"/>
              </a:rPr>
              <a:t> </a:t>
            </a:r>
            <a:endParaRPr lang="en-US" sz="800">
              <a:latin typeface="+mn-ea"/>
              <a:ea typeface="+mn-ea"/>
              <a:cs typeface="Times New Roman"/>
            </a:endParaRPr>
          </a:p>
        </p:txBody>
      </p:sp>
      <p:sp>
        <p:nvSpPr>
          <p:cNvPr id="51" name="TextBox 38">
            <a:extLst>
              <a:ext uri="{FF2B5EF4-FFF2-40B4-BE49-F238E27FC236}">
                <a16:creationId xmlns:a16="http://schemas.microsoft.com/office/drawing/2014/main" id="{CED34A3F-79E0-4729-BD4F-4A3D60732CEB}"/>
              </a:ext>
            </a:extLst>
          </p:cNvPr>
          <p:cNvSpPr txBox="1"/>
          <p:nvPr/>
        </p:nvSpPr>
        <p:spPr>
          <a:xfrm>
            <a:off x="10717063" y="3252183"/>
            <a:ext cx="3197531"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800" dirty="0">
                <a:latin typeface="+mn-ea"/>
                <a:ea typeface="+mn-ea"/>
              </a:rPr>
              <a:t>図</a:t>
            </a:r>
            <a:r>
              <a:rPr lang="en-US" altLang="ja-JP" sz="800" dirty="0">
                <a:latin typeface="+mn-ea"/>
                <a:ea typeface="+mn-ea"/>
              </a:rPr>
              <a:t>5-2 </a:t>
            </a:r>
            <a:r>
              <a:rPr lang="ja-JP" altLang="en-US" sz="800" dirty="0">
                <a:latin typeface="+mn-ea"/>
                <a:ea typeface="+mn-ea"/>
              </a:rPr>
              <a:t>カラーブロックまでの経路探索のシーケンス図</a:t>
            </a:r>
            <a:endParaRPr lang="en-US" sz="800" dirty="0">
              <a:latin typeface="+mn-ea"/>
              <a:ea typeface="+mn-ea"/>
              <a:cs typeface="Times New Roman"/>
            </a:endParaRPr>
          </a:p>
        </p:txBody>
      </p:sp>
      <p:sp>
        <p:nvSpPr>
          <p:cNvPr id="64" name="TextBox 38">
            <a:extLst>
              <a:ext uri="{FF2B5EF4-FFF2-40B4-BE49-F238E27FC236}">
                <a16:creationId xmlns:a16="http://schemas.microsoft.com/office/drawing/2014/main" id="{D170C809-F98F-491A-A1BC-3255A1C4D1D7}"/>
              </a:ext>
            </a:extLst>
          </p:cNvPr>
          <p:cNvSpPr txBox="1"/>
          <p:nvPr/>
        </p:nvSpPr>
        <p:spPr>
          <a:xfrm>
            <a:off x="8243077" y="5469596"/>
            <a:ext cx="3200833"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800" dirty="0">
                <a:latin typeface="+mn-ea"/>
                <a:ea typeface="+mn-ea"/>
              </a:rPr>
              <a:t>図</a:t>
            </a:r>
            <a:r>
              <a:rPr lang="en-US" altLang="ja-JP" sz="800" dirty="0">
                <a:latin typeface="+mn-ea"/>
                <a:ea typeface="+mn-ea"/>
              </a:rPr>
              <a:t>5-3 </a:t>
            </a:r>
            <a:r>
              <a:rPr lang="ja-JP" altLang="en-US" sz="800" dirty="0">
                <a:latin typeface="+mn-ea"/>
                <a:ea typeface="+mn-ea"/>
              </a:rPr>
              <a:t>パワースポットまでの経路探索のシーケンス図</a:t>
            </a:r>
            <a:endParaRPr lang="en-US" sz="800" dirty="0">
              <a:latin typeface="+mn-ea"/>
              <a:ea typeface="+mn-ea"/>
              <a:cs typeface="Times New Roman"/>
            </a:endParaRPr>
          </a:p>
        </p:txBody>
      </p:sp>
      <p:sp>
        <p:nvSpPr>
          <p:cNvPr id="67" name="矢印: 右 66">
            <a:extLst>
              <a:ext uri="{FF2B5EF4-FFF2-40B4-BE49-F238E27FC236}">
                <a16:creationId xmlns:a16="http://schemas.microsoft.com/office/drawing/2014/main" id="{AA09CEB3-2E0C-46FC-9871-F8589C8435F8}"/>
              </a:ext>
            </a:extLst>
          </p:cNvPr>
          <p:cNvSpPr/>
          <p:nvPr/>
        </p:nvSpPr>
        <p:spPr>
          <a:xfrm>
            <a:off x="9607225" y="1999293"/>
            <a:ext cx="955010" cy="371321"/>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E86EFC10-A27F-4A57-BBB5-C6D5629261E9}"/>
              </a:ext>
            </a:extLst>
          </p:cNvPr>
          <p:cNvGrpSpPr/>
          <p:nvPr/>
        </p:nvGrpSpPr>
        <p:grpSpPr>
          <a:xfrm>
            <a:off x="8384842" y="6414378"/>
            <a:ext cx="6388030" cy="3820033"/>
            <a:chOff x="7391631" y="6243348"/>
            <a:chExt cx="6982642" cy="4085066"/>
          </a:xfrm>
        </p:grpSpPr>
        <p:pic>
          <p:nvPicPr>
            <p:cNvPr id="13" name="図 12">
              <a:extLst>
                <a:ext uri="{FF2B5EF4-FFF2-40B4-BE49-F238E27FC236}">
                  <a16:creationId xmlns:a16="http://schemas.microsoft.com/office/drawing/2014/main" id="{61C17069-BA8F-4C51-BDF0-567AC92E4A0F}"/>
                </a:ext>
              </a:extLst>
            </p:cNvPr>
            <p:cNvPicPr>
              <a:picLocks noChangeAspect="1"/>
            </p:cNvPicPr>
            <p:nvPr/>
          </p:nvPicPr>
          <p:blipFill rotWithShape="1">
            <a:blip r:embed="rId5">
              <a:extLst>
                <a:ext uri="{28A0092B-C50C-407E-A947-70E740481C1C}">
                  <a14:useLocalDpi xmlns:a14="http://schemas.microsoft.com/office/drawing/2010/main" val="0"/>
                </a:ext>
              </a:extLst>
            </a:blip>
            <a:srcRect l="15262" t="4076" r="10627" b="4218"/>
            <a:stretch/>
          </p:blipFill>
          <p:spPr>
            <a:xfrm>
              <a:off x="7391631" y="6243348"/>
              <a:ext cx="6682932" cy="4085066"/>
            </a:xfrm>
            <a:prstGeom prst="rect">
              <a:avLst/>
            </a:prstGeom>
          </p:spPr>
        </p:pic>
        <p:sp>
          <p:nvSpPr>
            <p:cNvPr id="70" name="四角形: メモ 69">
              <a:extLst>
                <a:ext uri="{FF2B5EF4-FFF2-40B4-BE49-F238E27FC236}">
                  <a16:creationId xmlns:a16="http://schemas.microsoft.com/office/drawing/2014/main" id="{BE8A522C-8F7B-426B-82DD-3FB9338D6B12}"/>
                </a:ext>
              </a:extLst>
            </p:cNvPr>
            <p:cNvSpPr/>
            <p:nvPr/>
          </p:nvSpPr>
          <p:spPr>
            <a:xfrm>
              <a:off x="11711821" y="7113543"/>
              <a:ext cx="2662452" cy="450116"/>
            </a:xfrm>
            <a:prstGeom prst="foldedCorne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画像処理システムのより詳細な処理内容については制御のページを参照</a:t>
              </a:r>
            </a:p>
          </p:txBody>
        </p:sp>
      </p:grpSp>
      <p:sp>
        <p:nvSpPr>
          <p:cNvPr id="27" name="テキスト ボックス 26">
            <a:extLst>
              <a:ext uri="{FF2B5EF4-FFF2-40B4-BE49-F238E27FC236}">
                <a16:creationId xmlns:a16="http://schemas.microsoft.com/office/drawing/2014/main" id="{4244A628-8DD0-4262-9335-CE5D8EFF4E18}"/>
              </a:ext>
            </a:extLst>
          </p:cNvPr>
          <p:cNvSpPr txBox="1"/>
          <p:nvPr/>
        </p:nvSpPr>
        <p:spPr>
          <a:xfrm>
            <a:off x="7677" y="5804024"/>
            <a:ext cx="2705469" cy="371320"/>
          </a:xfrm>
          <a:prstGeom prst="rect">
            <a:avLst/>
          </a:prstGeom>
          <a:noFill/>
        </p:spPr>
        <p:txBody>
          <a:bodyPr wrap="square" rtlCol="0">
            <a:spAutoFit/>
          </a:bodyPr>
          <a:lstStyle/>
          <a:p>
            <a:r>
              <a:rPr kumimoji="1" lang="ja-JP" altLang="en-US" b="1" dirty="0">
                <a:latin typeface="+mn-ea"/>
                <a:ea typeface="+mn-ea"/>
              </a:rPr>
              <a:t>ブロック並べ攻略</a:t>
            </a:r>
            <a:r>
              <a:rPr kumimoji="1" lang="ja-JP" altLang="en-US" b="1">
                <a:latin typeface="+mn-ea"/>
                <a:ea typeface="+mn-ea"/>
              </a:rPr>
              <a:t>全体</a:t>
            </a:r>
            <a:r>
              <a:rPr kumimoji="1" lang="ja-JP" altLang="en-US" b="1" dirty="0">
                <a:latin typeface="+mn-ea"/>
                <a:ea typeface="+mn-ea"/>
              </a:rPr>
              <a:t>　</a:t>
            </a:r>
          </a:p>
        </p:txBody>
      </p:sp>
      <p:sp>
        <p:nvSpPr>
          <p:cNvPr id="54" name="テキスト ボックス 53">
            <a:extLst>
              <a:ext uri="{FF2B5EF4-FFF2-40B4-BE49-F238E27FC236}">
                <a16:creationId xmlns:a16="http://schemas.microsoft.com/office/drawing/2014/main" id="{BFA89227-9831-4165-9AAB-270CECF7D35E}"/>
              </a:ext>
            </a:extLst>
          </p:cNvPr>
          <p:cNvSpPr txBox="1"/>
          <p:nvPr/>
        </p:nvSpPr>
        <p:spPr>
          <a:xfrm>
            <a:off x="7187271" y="866369"/>
            <a:ext cx="3416145" cy="338554"/>
          </a:xfrm>
          <a:prstGeom prst="rect">
            <a:avLst/>
          </a:prstGeom>
          <a:noFill/>
        </p:spPr>
        <p:txBody>
          <a:bodyPr wrap="square" rtlCol="0">
            <a:spAutoFit/>
          </a:bodyPr>
          <a:lstStyle/>
          <a:p>
            <a:r>
              <a:rPr lang="ja-JP" altLang="en-US" sz="800">
                <a:latin typeface="+mn-ea"/>
                <a:ea typeface="+mn-ea"/>
              </a:rPr>
              <a:t>ブロック並べ攻略で用いる</a:t>
            </a:r>
            <a:r>
              <a:rPr lang="ja-JP" altLang="en-US" sz="800" dirty="0">
                <a:latin typeface="+mn-ea"/>
                <a:ea typeface="+mn-ea"/>
              </a:rPr>
              <a:t>経路</a:t>
            </a:r>
            <a:r>
              <a:rPr lang="ja-JP" altLang="en-US" sz="800">
                <a:latin typeface="+mn-ea"/>
                <a:ea typeface="+mn-ea"/>
              </a:rPr>
              <a:t>探索</a:t>
            </a:r>
            <a:r>
              <a:rPr lang="ja-JP" altLang="en-US" sz="800" dirty="0">
                <a:latin typeface="+mn-ea"/>
                <a:ea typeface="+mn-ea"/>
              </a:rPr>
              <a:t>を</a:t>
            </a:r>
            <a:r>
              <a:rPr lang="ja-JP" altLang="en-US" sz="800">
                <a:latin typeface="+mn-ea"/>
                <a:ea typeface="+mn-ea"/>
              </a:rPr>
              <a:t>シーケンス図</a:t>
            </a:r>
            <a:r>
              <a:rPr lang="ja-JP" altLang="en-US" sz="800" dirty="0">
                <a:latin typeface="+mn-ea"/>
                <a:ea typeface="+mn-ea"/>
              </a:rPr>
              <a:t>で示す。主としてダイクストラ法について記述する。</a:t>
            </a:r>
            <a:endParaRPr kumimoji="1" lang="ja-JP" altLang="en-US" sz="800" dirty="0">
              <a:latin typeface="+mn-ea"/>
              <a:ea typeface="+mn-ea"/>
            </a:endParaRPr>
          </a:p>
        </p:txBody>
      </p:sp>
      <p:sp>
        <p:nvSpPr>
          <p:cNvPr id="55" name="テキスト ボックス 54">
            <a:extLst>
              <a:ext uri="{FF2B5EF4-FFF2-40B4-BE49-F238E27FC236}">
                <a16:creationId xmlns:a16="http://schemas.microsoft.com/office/drawing/2014/main" id="{93A3866C-105E-4557-A623-1B62263B7877}"/>
              </a:ext>
            </a:extLst>
          </p:cNvPr>
          <p:cNvSpPr txBox="1"/>
          <p:nvPr/>
        </p:nvSpPr>
        <p:spPr>
          <a:xfrm>
            <a:off x="9991927" y="5911924"/>
            <a:ext cx="3644244" cy="338554"/>
          </a:xfrm>
          <a:prstGeom prst="rect">
            <a:avLst/>
          </a:prstGeom>
          <a:noFill/>
        </p:spPr>
        <p:txBody>
          <a:bodyPr wrap="square" rtlCol="0">
            <a:spAutoFit/>
          </a:bodyPr>
          <a:lstStyle/>
          <a:p>
            <a:r>
              <a:rPr lang="ja-JP" altLang="en-US" sz="800" dirty="0">
                <a:latin typeface="+mn-ea"/>
                <a:ea typeface="+mn-ea"/>
              </a:rPr>
              <a:t>ブロック並べ攻略</a:t>
            </a:r>
            <a:r>
              <a:rPr lang="ja-JP" altLang="en-US" sz="800">
                <a:latin typeface="+mn-ea"/>
                <a:ea typeface="+mn-ea"/>
              </a:rPr>
              <a:t>に用いる画像処理システムの流れをシーケンス図で示す。主に走行開始から</a:t>
            </a:r>
            <a:r>
              <a:rPr lang="ja-JP" altLang="en-US" sz="800" dirty="0">
                <a:latin typeface="+mn-ea"/>
                <a:ea typeface="+mn-ea"/>
              </a:rPr>
              <a:t>ブロック並べエリア前までの動作につ</a:t>
            </a:r>
            <a:r>
              <a:rPr lang="ja-JP" altLang="en-US" sz="800">
                <a:latin typeface="+mn-ea"/>
                <a:ea typeface="+mn-ea"/>
              </a:rPr>
              <a:t>いて</a:t>
            </a:r>
            <a:r>
              <a:rPr lang="ja-JP" altLang="en-US" sz="800" dirty="0">
                <a:latin typeface="+mn-ea"/>
                <a:ea typeface="+mn-ea"/>
              </a:rPr>
              <a:t>記述する。</a:t>
            </a:r>
            <a:endParaRPr kumimoji="1" lang="ja-JP" altLang="en-US" sz="800" dirty="0">
              <a:latin typeface="+mn-ea"/>
              <a:ea typeface="+mn-ea"/>
            </a:endParaRPr>
          </a:p>
        </p:txBody>
      </p:sp>
      <p:sp>
        <p:nvSpPr>
          <p:cNvPr id="56" name="テキスト ボックス 55">
            <a:extLst>
              <a:ext uri="{FF2B5EF4-FFF2-40B4-BE49-F238E27FC236}">
                <a16:creationId xmlns:a16="http://schemas.microsoft.com/office/drawing/2014/main" id="{50DF3266-ECBD-40EC-A1DD-64DF0AF9B9F8}"/>
              </a:ext>
            </a:extLst>
          </p:cNvPr>
          <p:cNvSpPr txBox="1"/>
          <p:nvPr/>
        </p:nvSpPr>
        <p:spPr>
          <a:xfrm>
            <a:off x="2386831" y="5840268"/>
            <a:ext cx="3416145" cy="338554"/>
          </a:xfrm>
          <a:prstGeom prst="rect">
            <a:avLst/>
          </a:prstGeom>
          <a:noFill/>
        </p:spPr>
        <p:txBody>
          <a:bodyPr wrap="square" rtlCol="0">
            <a:spAutoFit/>
          </a:bodyPr>
          <a:lstStyle/>
          <a:p>
            <a:r>
              <a:rPr lang="ja-JP" altLang="en-US" sz="800">
                <a:latin typeface="+mn-ea"/>
                <a:ea typeface="+mn-ea"/>
              </a:rPr>
              <a:t>ブロック並べ攻略</a:t>
            </a:r>
            <a:r>
              <a:rPr lang="ja-JP" altLang="en-US" sz="800" dirty="0">
                <a:latin typeface="+mn-ea"/>
                <a:ea typeface="+mn-ea"/>
              </a:rPr>
              <a:t>全体の流れシーケンス図で示す。主としてブロック並べ攻略について記述する。</a:t>
            </a:r>
            <a:endParaRPr kumimoji="1" lang="ja-JP" altLang="en-US" sz="800" dirty="0">
              <a:latin typeface="+mn-ea"/>
              <a:ea typeface="+mn-ea"/>
            </a:endParaRPr>
          </a:p>
        </p:txBody>
      </p:sp>
      <p:sp>
        <p:nvSpPr>
          <p:cNvPr id="52" name="テキスト ボックス 51">
            <a:extLst>
              <a:ext uri="{FF2B5EF4-FFF2-40B4-BE49-F238E27FC236}">
                <a16:creationId xmlns:a16="http://schemas.microsoft.com/office/drawing/2014/main" id="{5CE7644A-96AD-4151-B4CA-6F006EBFFCD2}"/>
              </a:ext>
            </a:extLst>
          </p:cNvPr>
          <p:cNvSpPr txBox="1"/>
          <p:nvPr/>
        </p:nvSpPr>
        <p:spPr>
          <a:xfrm>
            <a:off x="6056619" y="3381276"/>
            <a:ext cx="1991570" cy="400110"/>
          </a:xfrm>
          <a:prstGeom prst="rect">
            <a:avLst/>
          </a:prstGeom>
          <a:noFill/>
        </p:spPr>
        <p:txBody>
          <a:bodyPr wrap="square" rtlCol="0">
            <a:spAutoFit/>
          </a:bodyPr>
          <a:lstStyle/>
          <a:p>
            <a:r>
              <a:rPr kumimoji="1" lang="ja-JP" altLang="en-US" sz="1000" b="1" dirty="0">
                <a:latin typeface="+mn-ea"/>
                <a:ea typeface="+mn-ea"/>
              </a:rPr>
              <a:t>画像処理システムに不具合が起きた場合</a:t>
            </a:r>
            <a:r>
              <a:rPr lang="ja-JP" altLang="en-US" sz="1000" b="1" dirty="0">
                <a:latin typeface="+mn-ea"/>
                <a:ea typeface="+mn-ea"/>
              </a:rPr>
              <a:t>のステートマシン図</a:t>
            </a:r>
            <a:endParaRPr kumimoji="1" lang="ja-JP" altLang="en-US" sz="1000" b="1" dirty="0">
              <a:latin typeface="+mn-ea"/>
              <a:ea typeface="+mn-ea"/>
            </a:endParaRPr>
          </a:p>
        </p:txBody>
      </p:sp>
      <p:sp>
        <p:nvSpPr>
          <p:cNvPr id="36" name="L 字 35">
            <a:extLst>
              <a:ext uri="{FF2B5EF4-FFF2-40B4-BE49-F238E27FC236}">
                <a16:creationId xmlns:a16="http://schemas.microsoft.com/office/drawing/2014/main" id="{0E6CAE41-E2D4-4159-A332-55038464DBB8}"/>
              </a:ext>
            </a:extLst>
          </p:cNvPr>
          <p:cNvSpPr/>
          <p:nvPr/>
        </p:nvSpPr>
        <p:spPr>
          <a:xfrm>
            <a:off x="0" y="842021"/>
            <a:ext cx="8110654" cy="4931361"/>
          </a:xfrm>
          <a:prstGeom prst="corner">
            <a:avLst>
              <a:gd name="adj1" fmla="val 50000"/>
              <a:gd name="adj2" fmla="val 12417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L 字 41">
            <a:extLst>
              <a:ext uri="{FF2B5EF4-FFF2-40B4-BE49-F238E27FC236}">
                <a16:creationId xmlns:a16="http://schemas.microsoft.com/office/drawing/2014/main" id="{C0C35804-C665-4483-8B6E-F4E03045D14C}"/>
              </a:ext>
            </a:extLst>
          </p:cNvPr>
          <p:cNvSpPr/>
          <p:nvPr/>
        </p:nvSpPr>
        <p:spPr>
          <a:xfrm rot="10800000">
            <a:off x="6133171" y="842021"/>
            <a:ext cx="8798090" cy="4931361"/>
          </a:xfrm>
          <a:prstGeom prst="corner">
            <a:avLst>
              <a:gd name="adj1" fmla="val 50000"/>
              <a:gd name="adj2" fmla="val 13804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95B4EBCB-658C-4B56-81C5-D338AE23F48C}"/>
              </a:ext>
            </a:extLst>
          </p:cNvPr>
          <p:cNvSpPr/>
          <p:nvPr/>
        </p:nvSpPr>
        <p:spPr>
          <a:xfrm>
            <a:off x="0" y="5773382"/>
            <a:ext cx="8110654" cy="46676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A5A473CE-C0B8-4558-AAA7-918DE37BD193}"/>
              </a:ext>
            </a:extLst>
          </p:cNvPr>
          <p:cNvSpPr/>
          <p:nvPr/>
        </p:nvSpPr>
        <p:spPr>
          <a:xfrm>
            <a:off x="8110654" y="5779590"/>
            <a:ext cx="6829309" cy="46676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DA4E4D0-D465-410F-B524-8898EA07EA0B}"/>
              </a:ext>
            </a:extLst>
          </p:cNvPr>
          <p:cNvGrpSpPr/>
          <p:nvPr/>
        </p:nvGrpSpPr>
        <p:grpSpPr>
          <a:xfrm>
            <a:off x="-16684" y="879503"/>
            <a:ext cx="7949889" cy="4754202"/>
            <a:chOff x="8702" y="859527"/>
            <a:chExt cx="7949889" cy="4754202"/>
          </a:xfrm>
        </p:grpSpPr>
        <p:sp>
          <p:nvSpPr>
            <p:cNvPr id="26" name="テキスト ボックス 25">
              <a:extLst>
                <a:ext uri="{FF2B5EF4-FFF2-40B4-BE49-F238E27FC236}">
                  <a16:creationId xmlns:a16="http://schemas.microsoft.com/office/drawing/2014/main" id="{50F6894C-BBCC-4AAA-82FF-31C956800814}"/>
                </a:ext>
              </a:extLst>
            </p:cNvPr>
            <p:cNvSpPr txBox="1"/>
            <p:nvPr/>
          </p:nvSpPr>
          <p:spPr>
            <a:xfrm>
              <a:off x="8702" y="880197"/>
              <a:ext cx="3489241" cy="371320"/>
            </a:xfrm>
            <a:prstGeom prst="rect">
              <a:avLst/>
            </a:prstGeom>
            <a:noFill/>
          </p:spPr>
          <p:txBody>
            <a:bodyPr wrap="square" rtlCol="0">
              <a:spAutoFit/>
            </a:bodyPr>
            <a:lstStyle/>
            <a:p>
              <a:r>
                <a:rPr lang="ja-JP" altLang="en-US" b="1" dirty="0">
                  <a:latin typeface="+mn-ea"/>
                  <a:ea typeface="+mn-ea"/>
                </a:rPr>
                <a:t>走行開始からブロック並べ攻略</a:t>
              </a:r>
              <a:endParaRPr kumimoji="1" lang="ja-JP" altLang="en-US" b="1" dirty="0">
                <a:latin typeface="+mn-ea"/>
                <a:ea typeface="+mn-ea"/>
              </a:endParaRPr>
            </a:p>
          </p:txBody>
        </p:sp>
        <p:sp>
          <p:nvSpPr>
            <p:cNvPr id="66" name="テキスト ボックス 65">
              <a:extLst>
                <a:ext uri="{FF2B5EF4-FFF2-40B4-BE49-F238E27FC236}">
                  <a16:creationId xmlns:a16="http://schemas.microsoft.com/office/drawing/2014/main" id="{A92B0B0A-2E29-4710-B882-93946694152C}"/>
                </a:ext>
              </a:extLst>
            </p:cNvPr>
            <p:cNvSpPr txBox="1"/>
            <p:nvPr/>
          </p:nvSpPr>
          <p:spPr>
            <a:xfrm>
              <a:off x="6201905" y="859527"/>
              <a:ext cx="1119843" cy="371320"/>
            </a:xfrm>
            <a:prstGeom prst="rect">
              <a:avLst/>
            </a:prstGeom>
            <a:noFill/>
          </p:spPr>
          <p:txBody>
            <a:bodyPr wrap="square" rtlCol="0">
              <a:spAutoFit/>
            </a:bodyPr>
            <a:lstStyle/>
            <a:p>
              <a:r>
                <a:rPr lang="ja-JP" altLang="en-US" b="1" dirty="0">
                  <a:latin typeface="+mn-ea"/>
                  <a:ea typeface="+mn-ea"/>
                </a:rPr>
                <a:t>経路探索</a:t>
              </a:r>
              <a:endParaRPr kumimoji="1" lang="ja-JP" altLang="en-US" b="1" dirty="0">
                <a:latin typeface="+mn-ea"/>
                <a:ea typeface="+mn-ea"/>
              </a:endParaRPr>
            </a:p>
          </p:txBody>
        </p:sp>
        <p:sp>
          <p:nvSpPr>
            <p:cNvPr id="39" name="正方形/長方形 38">
              <a:extLst>
                <a:ext uri="{FF2B5EF4-FFF2-40B4-BE49-F238E27FC236}">
                  <a16:creationId xmlns:a16="http://schemas.microsoft.com/office/drawing/2014/main" id="{B8EE64B1-8C24-4B8C-9246-BB8A60ED0C1D}"/>
                </a:ext>
              </a:extLst>
            </p:cNvPr>
            <p:cNvSpPr/>
            <p:nvPr/>
          </p:nvSpPr>
          <p:spPr>
            <a:xfrm>
              <a:off x="3299825" y="4970582"/>
              <a:ext cx="934144" cy="512905"/>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latin typeface="+mn-ea"/>
                </a:rPr>
                <a:t>ブロック並べ攻略</a:t>
              </a:r>
              <a:r>
                <a:rPr lang="ja-JP" altLang="en-US" sz="700" dirty="0">
                  <a:solidFill>
                    <a:schemeClr val="tx1"/>
                  </a:solidFill>
                  <a:latin typeface="+mn-ea"/>
                </a:rPr>
                <a:t>全体の流れを</a:t>
              </a:r>
              <a:endParaRPr lang="en-US" altLang="ja-JP" sz="700" dirty="0">
                <a:solidFill>
                  <a:schemeClr val="tx1"/>
                </a:solidFill>
                <a:latin typeface="+mn-ea"/>
              </a:endParaRPr>
            </a:p>
            <a:p>
              <a:pPr algn="ctr"/>
              <a:r>
                <a:rPr lang="ja-JP" altLang="en-US" sz="700" dirty="0">
                  <a:solidFill>
                    <a:schemeClr val="tx1"/>
                  </a:solidFill>
                  <a:latin typeface="+mn-ea"/>
                </a:rPr>
                <a:t>シーケンス図で</a:t>
              </a:r>
              <a:endParaRPr lang="en-US" altLang="ja-JP" sz="700" dirty="0">
                <a:solidFill>
                  <a:schemeClr val="tx1"/>
                </a:solidFill>
                <a:latin typeface="+mn-ea"/>
              </a:endParaRPr>
            </a:p>
            <a:p>
              <a:pPr algn="ctr"/>
              <a:r>
                <a:rPr lang="ja-JP" altLang="en-US" sz="700" dirty="0">
                  <a:solidFill>
                    <a:schemeClr val="tx1"/>
                  </a:solidFill>
                  <a:latin typeface="+mn-ea"/>
                </a:rPr>
                <a:t>示す</a:t>
              </a:r>
              <a:endParaRPr kumimoji="1" lang="en-US" altLang="ja-JP" sz="700" dirty="0">
                <a:solidFill>
                  <a:schemeClr val="tx1"/>
                </a:solidFill>
                <a:latin typeface="+mn-ea"/>
              </a:endParaRPr>
            </a:p>
          </p:txBody>
        </p:sp>
        <p:sp>
          <p:nvSpPr>
            <p:cNvPr id="47" name="四角形: メモ 46">
              <a:extLst>
                <a:ext uri="{FF2B5EF4-FFF2-40B4-BE49-F238E27FC236}">
                  <a16:creationId xmlns:a16="http://schemas.microsoft.com/office/drawing/2014/main" id="{C6CAA4F4-658E-4235-B869-CD812841CB68}"/>
                </a:ext>
              </a:extLst>
            </p:cNvPr>
            <p:cNvSpPr/>
            <p:nvPr/>
          </p:nvSpPr>
          <p:spPr>
            <a:xfrm>
              <a:off x="668124" y="4973063"/>
              <a:ext cx="2435911" cy="594367"/>
            </a:xfrm>
            <a:prstGeom prst="foldedCorne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ブロック並べエリア攻略を主目的として記述。状態の詳細な内容は各シーケンス図を参照</a:t>
              </a:r>
              <a:endParaRPr kumimoji="1" lang="ja-JP" altLang="en-US" sz="1000" b="1" dirty="0">
                <a:solidFill>
                  <a:schemeClr val="tx1"/>
                </a:solidFill>
              </a:endParaRPr>
            </a:p>
          </p:txBody>
        </p:sp>
        <p:grpSp>
          <p:nvGrpSpPr>
            <p:cNvPr id="23" name="グループ化 22">
              <a:extLst>
                <a:ext uri="{FF2B5EF4-FFF2-40B4-BE49-F238E27FC236}">
                  <a16:creationId xmlns:a16="http://schemas.microsoft.com/office/drawing/2014/main" id="{48C31D91-F45D-43A2-B5BC-195C5BC331C3}"/>
                </a:ext>
              </a:extLst>
            </p:cNvPr>
            <p:cNvGrpSpPr/>
            <p:nvPr/>
          </p:nvGrpSpPr>
          <p:grpSpPr>
            <a:xfrm>
              <a:off x="251069" y="1264490"/>
              <a:ext cx="5238750" cy="3492271"/>
              <a:chOff x="70122" y="1196143"/>
              <a:chExt cx="5238750" cy="3492271"/>
            </a:xfrm>
          </p:grpSpPr>
          <p:grpSp>
            <p:nvGrpSpPr>
              <p:cNvPr id="6" name="グループ化 5">
                <a:extLst>
                  <a:ext uri="{FF2B5EF4-FFF2-40B4-BE49-F238E27FC236}">
                    <a16:creationId xmlns:a16="http://schemas.microsoft.com/office/drawing/2014/main" id="{BB803FF0-C4D8-4152-86DA-8F28F4A9F907}"/>
                  </a:ext>
                </a:extLst>
              </p:cNvPr>
              <p:cNvGrpSpPr/>
              <p:nvPr/>
            </p:nvGrpSpPr>
            <p:grpSpPr>
              <a:xfrm>
                <a:off x="70122" y="1196143"/>
                <a:ext cx="5238750" cy="3492271"/>
                <a:chOff x="75813" y="1189468"/>
                <a:chExt cx="5238750" cy="3492271"/>
              </a:xfrm>
            </p:grpSpPr>
            <p:pic>
              <p:nvPicPr>
                <p:cNvPr id="4" name="図 3">
                  <a:extLst>
                    <a:ext uri="{FF2B5EF4-FFF2-40B4-BE49-F238E27FC236}">
                      <a16:creationId xmlns:a16="http://schemas.microsoft.com/office/drawing/2014/main" id="{A1C1DC88-30AD-4241-9C41-F44B5F927877}"/>
                    </a:ext>
                  </a:extLst>
                </p:cNvPr>
                <p:cNvPicPr>
                  <a:picLocks noChangeAspect="1"/>
                </p:cNvPicPr>
                <p:nvPr/>
              </p:nvPicPr>
              <p:blipFill rotWithShape="1">
                <a:blip r:embed="rId6">
                  <a:extLst>
                    <a:ext uri="{28A0092B-C50C-407E-A947-70E740481C1C}">
                      <a14:useLocalDpi xmlns:a14="http://schemas.microsoft.com/office/drawing/2010/main" val="0"/>
                    </a:ext>
                  </a:extLst>
                </a:blip>
                <a:srcRect l="8831" t="6405" r="31556" b="32908"/>
                <a:stretch/>
              </p:blipFill>
              <p:spPr>
                <a:xfrm>
                  <a:off x="75813" y="1189468"/>
                  <a:ext cx="5238750" cy="3492271"/>
                </a:xfrm>
                <a:prstGeom prst="rect">
                  <a:avLst/>
                </a:prstGeom>
              </p:spPr>
            </p:pic>
            <p:sp>
              <p:nvSpPr>
                <p:cNvPr id="5" name="吹き出し: 角を丸めた四角形 4">
                  <a:extLst>
                    <a:ext uri="{FF2B5EF4-FFF2-40B4-BE49-F238E27FC236}">
                      <a16:creationId xmlns:a16="http://schemas.microsoft.com/office/drawing/2014/main" id="{872E8DC3-046E-49C6-922F-C6145514C4A2}"/>
                    </a:ext>
                  </a:extLst>
                </p:cNvPr>
                <p:cNvSpPr/>
                <p:nvPr/>
              </p:nvSpPr>
              <p:spPr>
                <a:xfrm>
                  <a:off x="1995329" y="4086990"/>
                  <a:ext cx="933450" cy="543912"/>
                </a:xfrm>
                <a:prstGeom prst="wedgeRoundRectCallout">
                  <a:avLst>
                    <a:gd name="adj1" fmla="val 80722"/>
                    <a:gd name="adj2" fmla="val -61751"/>
                    <a:gd name="adj3" fmla="val 16667"/>
                  </a:avLst>
                </a:prstGeom>
                <a:solidFill>
                  <a:srgbClr val="FAC09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mn-ea"/>
                    </a:rPr>
                    <a:t>ブロック並べエリア攻略を</a:t>
                  </a:r>
                </a:p>
              </p:txBody>
            </p:sp>
            <p:sp>
              <p:nvSpPr>
                <p:cNvPr id="65" name="吹き出し: 角を丸めた四角形 64">
                  <a:extLst>
                    <a:ext uri="{FF2B5EF4-FFF2-40B4-BE49-F238E27FC236}">
                      <a16:creationId xmlns:a16="http://schemas.microsoft.com/office/drawing/2014/main" id="{672BC48A-D487-47E7-A945-A79761170148}"/>
                    </a:ext>
                  </a:extLst>
                </p:cNvPr>
                <p:cNvSpPr/>
                <p:nvPr/>
              </p:nvSpPr>
              <p:spPr>
                <a:xfrm>
                  <a:off x="1921846" y="4092372"/>
                  <a:ext cx="1037991" cy="574080"/>
                </a:xfrm>
                <a:prstGeom prst="wedgeRoundRectCallout">
                  <a:avLst>
                    <a:gd name="adj1" fmla="val -75248"/>
                    <a:gd name="adj2" fmla="val -76244"/>
                    <a:gd name="adj3" fmla="val 16667"/>
                  </a:avLst>
                </a:prstGeom>
                <a:solidFill>
                  <a:srgbClr val="FAC09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n-ea"/>
                    </a:rPr>
                    <a:t>ブロック並べエリア攻略の記述を主目的とするため省略する</a:t>
                  </a:r>
                </a:p>
              </p:txBody>
            </p:sp>
          </p:grpSp>
          <p:sp>
            <p:nvSpPr>
              <p:cNvPr id="14" name="正方形/長方形 13">
                <a:extLst>
                  <a:ext uri="{FF2B5EF4-FFF2-40B4-BE49-F238E27FC236}">
                    <a16:creationId xmlns:a16="http://schemas.microsoft.com/office/drawing/2014/main" id="{2CD596FE-3F90-4C9B-888C-ADA797F60B1D}"/>
                  </a:ext>
                </a:extLst>
              </p:cNvPr>
              <p:cNvSpPr/>
              <p:nvPr/>
            </p:nvSpPr>
            <p:spPr>
              <a:xfrm>
                <a:off x="1946248" y="2022033"/>
                <a:ext cx="3289043" cy="1653624"/>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DF0F39FF-3AB0-4917-8CAE-F834C2CFC846}"/>
                </a:ext>
              </a:extLst>
            </p:cNvPr>
            <p:cNvGrpSpPr/>
            <p:nvPr/>
          </p:nvGrpSpPr>
          <p:grpSpPr>
            <a:xfrm>
              <a:off x="4711476" y="3818767"/>
              <a:ext cx="3247115" cy="1794962"/>
              <a:chOff x="4759782" y="3984604"/>
              <a:chExt cx="3289932" cy="1806774"/>
            </a:xfrm>
          </p:grpSpPr>
          <p:pic>
            <p:nvPicPr>
              <p:cNvPr id="10" name="図 9">
                <a:extLst>
                  <a:ext uri="{FF2B5EF4-FFF2-40B4-BE49-F238E27FC236}">
                    <a16:creationId xmlns:a16="http://schemas.microsoft.com/office/drawing/2014/main" id="{90D21DF7-BD2E-49E1-91F1-0B0C04ED9FB1}"/>
                  </a:ext>
                </a:extLst>
              </p:cNvPr>
              <p:cNvPicPr>
                <a:picLocks noChangeAspect="1"/>
              </p:cNvPicPr>
              <p:nvPr/>
            </p:nvPicPr>
            <p:blipFill rotWithShape="1">
              <a:blip r:embed="rId7">
                <a:extLst>
                  <a:ext uri="{28A0092B-C50C-407E-A947-70E740481C1C}">
                    <a14:useLocalDpi xmlns:a14="http://schemas.microsoft.com/office/drawing/2010/main" val="0"/>
                  </a:ext>
                </a:extLst>
              </a:blip>
              <a:srcRect l="12627" t="11368" r="66311" b="53830"/>
              <a:stretch/>
            </p:blipFill>
            <p:spPr>
              <a:xfrm>
                <a:off x="4759782" y="4021232"/>
                <a:ext cx="3243646" cy="1770145"/>
              </a:xfrm>
              <a:prstGeom prst="rect">
                <a:avLst/>
              </a:prstGeom>
            </p:spPr>
          </p:pic>
          <p:sp>
            <p:nvSpPr>
              <p:cNvPr id="53" name="正方形/長方形 52">
                <a:extLst>
                  <a:ext uri="{FF2B5EF4-FFF2-40B4-BE49-F238E27FC236}">
                    <a16:creationId xmlns:a16="http://schemas.microsoft.com/office/drawing/2014/main" id="{54A1093A-1491-4FC4-A742-35784DA94FF3}"/>
                  </a:ext>
                </a:extLst>
              </p:cNvPr>
              <p:cNvSpPr/>
              <p:nvPr/>
            </p:nvSpPr>
            <p:spPr>
              <a:xfrm>
                <a:off x="4780928" y="3984604"/>
                <a:ext cx="3268786" cy="1806774"/>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96D9309A-AE87-481A-B98E-E0EE608272B9}"/>
                </a:ext>
              </a:extLst>
            </p:cNvPr>
            <p:cNvSpPr txBox="1"/>
            <p:nvPr/>
          </p:nvSpPr>
          <p:spPr>
            <a:xfrm>
              <a:off x="3290370" y="904437"/>
              <a:ext cx="2319402" cy="338554"/>
            </a:xfrm>
            <a:prstGeom prst="rect">
              <a:avLst/>
            </a:prstGeom>
            <a:noFill/>
          </p:spPr>
          <p:txBody>
            <a:bodyPr wrap="square" rtlCol="0">
              <a:spAutoFit/>
            </a:bodyPr>
            <a:lstStyle/>
            <a:p>
              <a:r>
                <a:rPr lang="en-US" altLang="ja-JP" sz="800" dirty="0">
                  <a:latin typeface="+mn-ea"/>
                  <a:ea typeface="+mn-ea"/>
                </a:rPr>
                <a:t>R</a:t>
              </a:r>
              <a:r>
                <a:rPr lang="ja-JP" altLang="en-US" sz="800" dirty="0">
                  <a:latin typeface="+mn-ea"/>
                  <a:ea typeface="+mn-ea"/>
                </a:rPr>
                <a:t>コース全体の流れをステートマシン図で示す。主としてブロック並べ攻略について記述する。</a:t>
              </a:r>
              <a:endParaRPr kumimoji="1" lang="ja-JP" altLang="en-US" sz="800" dirty="0">
                <a:latin typeface="+mn-ea"/>
                <a:ea typeface="+mn-ea"/>
              </a:endParaRPr>
            </a:p>
          </p:txBody>
        </p:sp>
        <p:sp>
          <p:nvSpPr>
            <p:cNvPr id="24" name="矢印: 折線 23">
              <a:extLst>
                <a:ext uri="{FF2B5EF4-FFF2-40B4-BE49-F238E27FC236}">
                  <a16:creationId xmlns:a16="http://schemas.microsoft.com/office/drawing/2014/main" id="{1B2B6B0C-2F78-4B67-A806-5C1F849FE7B2}"/>
                </a:ext>
              </a:extLst>
            </p:cNvPr>
            <p:cNvSpPr/>
            <p:nvPr/>
          </p:nvSpPr>
          <p:spPr>
            <a:xfrm rot="16200000" flipH="1" flipV="1">
              <a:off x="5439485" y="3094238"/>
              <a:ext cx="680125" cy="554142"/>
            </a:xfrm>
            <a:prstGeom prst="bentArrow">
              <a:avLst>
                <a:gd name="adj1" fmla="val 25000"/>
                <a:gd name="adj2" fmla="val 25000"/>
                <a:gd name="adj3" fmla="val 25000"/>
                <a:gd name="adj4" fmla="val 4625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矢印: 下 37">
              <a:extLst>
                <a:ext uri="{FF2B5EF4-FFF2-40B4-BE49-F238E27FC236}">
                  <a16:creationId xmlns:a16="http://schemas.microsoft.com/office/drawing/2014/main" id="{826D4C46-D123-42A2-B8E2-3947D82C0AD7}"/>
                </a:ext>
              </a:extLst>
            </p:cNvPr>
            <p:cNvSpPr/>
            <p:nvPr/>
          </p:nvSpPr>
          <p:spPr>
            <a:xfrm rot="16200000">
              <a:off x="6012225" y="1407441"/>
              <a:ext cx="430726" cy="1208083"/>
            </a:xfrm>
            <a:prstGeom prst="downArrow">
              <a:avLst>
                <a:gd name="adj1" fmla="val 48774"/>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001E5842-7308-4F2A-B8D0-DF088632FAD0}"/>
                </a:ext>
              </a:extLst>
            </p:cNvPr>
            <p:cNvSpPr/>
            <p:nvPr/>
          </p:nvSpPr>
          <p:spPr>
            <a:xfrm>
              <a:off x="5575536" y="2286144"/>
              <a:ext cx="1251194" cy="37132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latin typeface="+mn-ea"/>
                </a:rPr>
                <a:t>ブロック並べ攻略</a:t>
              </a:r>
              <a:r>
                <a:rPr lang="ja-JP" altLang="en-US" sz="700" dirty="0">
                  <a:solidFill>
                    <a:schemeClr val="tx1"/>
                  </a:solidFill>
                  <a:latin typeface="+mn-ea"/>
                </a:rPr>
                <a:t>における経路探索の流れを</a:t>
              </a:r>
              <a:endParaRPr lang="en-US" altLang="ja-JP" sz="700" dirty="0">
                <a:solidFill>
                  <a:schemeClr val="tx1"/>
                </a:solidFill>
                <a:latin typeface="+mn-ea"/>
              </a:endParaRPr>
            </a:p>
            <a:p>
              <a:pPr algn="ctr"/>
              <a:r>
                <a:rPr lang="ja-JP" altLang="en-US" sz="700" dirty="0">
                  <a:solidFill>
                    <a:schemeClr val="tx1"/>
                  </a:solidFill>
                  <a:latin typeface="+mn-ea"/>
                </a:rPr>
                <a:t>シーケンス図で示す</a:t>
              </a:r>
              <a:endParaRPr kumimoji="1" lang="en-US" altLang="ja-JP" sz="700" dirty="0">
                <a:solidFill>
                  <a:schemeClr val="tx1"/>
                </a:solidFill>
                <a:latin typeface="+mn-ea"/>
              </a:endParaRPr>
            </a:p>
          </p:txBody>
        </p:sp>
      </p:grpSp>
      <p:sp>
        <p:nvSpPr>
          <p:cNvPr id="37" name="矢印: 右 36">
            <a:extLst>
              <a:ext uri="{FF2B5EF4-FFF2-40B4-BE49-F238E27FC236}">
                <a16:creationId xmlns:a16="http://schemas.microsoft.com/office/drawing/2014/main" id="{B06EDAD0-613A-4B31-8408-CD29ED3D6C92}"/>
              </a:ext>
            </a:extLst>
          </p:cNvPr>
          <p:cNvSpPr/>
          <p:nvPr/>
        </p:nvSpPr>
        <p:spPr>
          <a:xfrm rot="5400000">
            <a:off x="3537685" y="4806165"/>
            <a:ext cx="1660132" cy="446228"/>
          </a:xfrm>
          <a:prstGeom prst="rightArrow">
            <a:avLst>
              <a:gd name="adj1" fmla="val 37233"/>
              <a:gd name="adj2" fmla="val 65564"/>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dirty="0">
              <a:solidFill>
                <a:schemeClr val="tx1"/>
              </a:solidFill>
            </a:endParaRPr>
          </a:p>
        </p:txBody>
      </p:sp>
      <p:sp>
        <p:nvSpPr>
          <p:cNvPr id="73" name="四角形: メモ 72">
            <a:extLst>
              <a:ext uri="{FF2B5EF4-FFF2-40B4-BE49-F238E27FC236}">
                <a16:creationId xmlns:a16="http://schemas.microsoft.com/office/drawing/2014/main" id="{327C15CB-46F6-4835-B13D-4A4B69E3DAA1}"/>
              </a:ext>
            </a:extLst>
          </p:cNvPr>
          <p:cNvSpPr/>
          <p:nvPr/>
        </p:nvSpPr>
        <p:spPr>
          <a:xfrm>
            <a:off x="11525308" y="3935622"/>
            <a:ext cx="3051402" cy="1054936"/>
          </a:xfrm>
          <a:prstGeom prst="foldedCorne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rPr>
              <a:t>分析における部分経路クラスに経路探索機能に実装上必要な様々な処理を付加したものがダイクストラクラスであり、分析で示される部分経路とは意味的には同じものである</a:t>
            </a:r>
            <a:endParaRPr kumimoji="1" lang="en-US" altLang="ja-JP" sz="1100" b="1" dirty="0">
              <a:solidFill>
                <a:schemeClr val="tx1"/>
              </a:solidFill>
            </a:endParaRPr>
          </a:p>
        </p:txBody>
      </p:sp>
      <p:pic>
        <p:nvPicPr>
          <p:cNvPr id="7" name="図 6">
            <a:extLst>
              <a:ext uri="{FF2B5EF4-FFF2-40B4-BE49-F238E27FC236}">
                <a16:creationId xmlns:a16="http://schemas.microsoft.com/office/drawing/2014/main" id="{81785F77-9859-483B-8852-D79CA8AEAC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3143" y="6264080"/>
            <a:ext cx="6856175" cy="4020223"/>
          </a:xfrm>
          <a:prstGeom prst="rect">
            <a:avLst/>
          </a:prstGeom>
        </p:spPr>
      </p:pic>
      <p:sp>
        <p:nvSpPr>
          <p:cNvPr id="57" name="矢印: 右 56">
            <a:extLst>
              <a:ext uri="{FF2B5EF4-FFF2-40B4-BE49-F238E27FC236}">
                <a16:creationId xmlns:a16="http://schemas.microsoft.com/office/drawing/2014/main" id="{3931A29C-8D56-4C5E-A5B6-DF72E715839D}"/>
              </a:ext>
            </a:extLst>
          </p:cNvPr>
          <p:cNvSpPr/>
          <p:nvPr/>
        </p:nvSpPr>
        <p:spPr>
          <a:xfrm rot="8833405">
            <a:off x="9849811" y="3208585"/>
            <a:ext cx="955010" cy="387176"/>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2152FB5-B337-44CE-91B5-F66E66CE9034}"/>
              </a:ext>
            </a:extLst>
          </p:cNvPr>
          <p:cNvSpPr/>
          <p:nvPr/>
        </p:nvSpPr>
        <p:spPr>
          <a:xfrm>
            <a:off x="3187822" y="6245708"/>
            <a:ext cx="1814162" cy="371320"/>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52354D37-1ED1-4339-A5B9-4101BB936795}"/>
              </a:ext>
            </a:extLst>
          </p:cNvPr>
          <p:cNvSpPr/>
          <p:nvPr/>
        </p:nvSpPr>
        <p:spPr>
          <a:xfrm>
            <a:off x="8177765" y="5882530"/>
            <a:ext cx="1814162" cy="37132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AC397353-89EF-49B7-ADC2-156208103FCF}"/>
              </a:ext>
            </a:extLst>
          </p:cNvPr>
          <p:cNvCxnSpPr>
            <a:cxnSpLocks/>
          </p:cNvCxnSpPr>
          <p:nvPr/>
        </p:nvCxnSpPr>
        <p:spPr>
          <a:xfrm flipV="1">
            <a:off x="5001984" y="6068191"/>
            <a:ext cx="3108670" cy="185659"/>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タイトル 1">
            <a:extLst>
              <a:ext uri="{FF2B5EF4-FFF2-40B4-BE49-F238E27FC236}">
                <a16:creationId xmlns:a16="http://schemas.microsoft.com/office/drawing/2014/main" id="{47CBC6F2-4EF5-4431-B8A8-FDC8C94EA126}"/>
              </a:ext>
            </a:extLst>
          </p:cNvPr>
          <p:cNvSpPr>
            <a:spLocks noGrp="1"/>
          </p:cNvSpPr>
          <p:nvPr>
            <p:ph type="title"/>
          </p:nvPr>
        </p:nvSpPr>
        <p:spPr>
          <a:xfrm>
            <a:off x="7837878" y="6635225"/>
            <a:ext cx="6814492" cy="1570649"/>
          </a:xfrm>
        </p:spPr>
        <p:txBody>
          <a:bodyPr>
            <a:noAutofit/>
          </a:bodyPr>
          <a:lstStyle/>
          <a:p>
            <a:r>
              <a:rPr lang="ja-JP" altLang="en-US" sz="700" dirty="0">
                <a:latin typeface="游ゴシック" panose="020B0400000000000000" pitchFamily="50" charset="-128"/>
                <a:ea typeface="游ゴシック" panose="020B0400000000000000" pitchFamily="50" charset="-128"/>
              </a:rPr>
              <a:t>課題　上記の読み取り方で</a:t>
            </a:r>
            <a:r>
              <a:rPr lang="en-US" altLang="ja-JP" sz="700" dirty="0">
                <a:latin typeface="游ゴシック" panose="020B0400000000000000" pitchFamily="50" charset="-128"/>
                <a:ea typeface="游ゴシック" panose="020B0400000000000000" pitchFamily="50" charset="-128"/>
              </a:rPr>
              <a:t>AI</a:t>
            </a:r>
            <a:r>
              <a:rPr lang="ja-JP" altLang="en-US" sz="700" dirty="0">
                <a:latin typeface="游ゴシック" panose="020B0400000000000000" pitchFamily="50" charset="-128"/>
                <a:ea typeface="游ゴシック" panose="020B0400000000000000" pitchFamily="50" charset="-128"/>
              </a:rPr>
              <a:t>アンサーを攻略するために、正確に出題数字読み取り開始位置に移動する。出題数字読み取り開始位置は図に示した。</a:t>
            </a:r>
            <a:br>
              <a:rPr lang="ja-JP" altLang="en-US"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走行体が正確に出題数字読み取り開始位置に移動できない場合、右出題数字の辺や分割した区間における左出題</a:t>
            </a:r>
            <a:r>
              <a:rPr lang="ja-JP" altLang="en-US" sz="700">
                <a:latin typeface="游ゴシック" panose="020B0400000000000000" pitchFamily="50" charset="-128"/>
                <a:ea typeface="游ゴシック" panose="020B0400000000000000" pitchFamily="50" charset="-128"/>
              </a:rPr>
              <a:t>数字の</a:t>
            </a:r>
            <a:r>
              <a:rPr lang="ja-JP" altLang="en-US" sz="700" dirty="0">
                <a:latin typeface="游ゴシック" panose="020B0400000000000000" pitchFamily="50" charset="-128"/>
                <a:ea typeface="游ゴシック" panose="020B0400000000000000" pitchFamily="50" charset="-128"/>
              </a:rPr>
              <a:t>有無が変化する場合があり、</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それによる読み取り失敗を回避する。</a:t>
            </a:r>
            <a:br>
              <a:rPr lang="en-US" altLang="ja-JP" sz="700" dirty="0">
                <a:latin typeface="游ゴシック" panose="020B0400000000000000" pitchFamily="50" charset="-128"/>
                <a:ea typeface="游ゴシック" panose="020B0400000000000000" pitchFamily="50" charset="-128"/>
              </a:rPr>
            </a:br>
            <a:r>
              <a:rPr lang="ja-JP" altLang="en-US" sz="700">
                <a:latin typeface="游ゴシック" panose="020B0400000000000000" pitchFamily="50" charset="-128"/>
                <a:ea typeface="游ゴシック" panose="020B0400000000000000" pitchFamily="50" charset="-128"/>
              </a:rPr>
              <a:t>課題の分析　</a:t>
            </a:r>
            <a:r>
              <a:rPr lang="ja-JP" altLang="en-US" sz="700" dirty="0">
                <a:latin typeface="游ゴシック" panose="020B0400000000000000" pitchFamily="50" charset="-128"/>
                <a:ea typeface="游ゴシック" panose="020B0400000000000000" pitchFamily="50" charset="-128"/>
              </a:rPr>
              <a:t>上記</a:t>
            </a:r>
            <a:r>
              <a:rPr lang="ja-JP" altLang="en-US" sz="700">
                <a:latin typeface="游ゴシック" panose="020B0400000000000000" pitchFamily="50" charset="-128"/>
                <a:ea typeface="游ゴシック" panose="020B0400000000000000" pitchFamily="50" charset="-128"/>
              </a:rPr>
              <a:t>の読み取り方は</a:t>
            </a:r>
            <a:r>
              <a:rPr lang="ja-JP" altLang="en-US" sz="700" dirty="0">
                <a:latin typeface="游ゴシック" panose="020B0400000000000000" pitchFamily="50" charset="-128"/>
                <a:ea typeface="游ゴシック" panose="020B0400000000000000" pitchFamily="50" charset="-128"/>
              </a:rPr>
              <a:t>読み取り経路の</a:t>
            </a:r>
            <a:r>
              <a:rPr lang="ja-JP" altLang="en-US" sz="700">
                <a:latin typeface="游ゴシック" panose="020B0400000000000000" pitchFamily="50" charset="-128"/>
                <a:ea typeface="游ゴシック" panose="020B0400000000000000" pitchFamily="50" charset="-128"/>
              </a:rPr>
              <a:t>左右</a:t>
            </a:r>
            <a:r>
              <a:rPr lang="ja-JP" altLang="en-US" sz="700" dirty="0">
                <a:latin typeface="游ゴシック" panose="020B0400000000000000" pitchFamily="50" charset="-128"/>
                <a:ea typeface="游ゴシック" panose="020B0400000000000000" pitchFamily="50" charset="-128"/>
              </a:rPr>
              <a:t>のずれに最も</a:t>
            </a:r>
            <a:r>
              <a:rPr lang="ja-JP" altLang="en-US" sz="700">
                <a:latin typeface="游ゴシック" panose="020B0400000000000000" pitchFamily="50" charset="-128"/>
                <a:ea typeface="游ゴシック" panose="020B0400000000000000" pitchFamily="50" charset="-128"/>
              </a:rPr>
              <a:t>影響を受ける。</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そこで読み取り経路が左右にずれる</a:t>
            </a:r>
            <a:r>
              <a:rPr lang="ja-JP" altLang="en-US" sz="700">
                <a:latin typeface="游ゴシック" panose="020B0400000000000000" pitchFamily="50" charset="-128"/>
                <a:ea typeface="游ゴシック" panose="020B0400000000000000" pitchFamily="50" charset="-128"/>
              </a:rPr>
              <a:t>原因</a:t>
            </a:r>
            <a:r>
              <a:rPr lang="ja-JP" altLang="en-US" sz="700" dirty="0">
                <a:latin typeface="游ゴシック" panose="020B0400000000000000" pitchFamily="50" charset="-128"/>
                <a:ea typeface="游ゴシック" panose="020B0400000000000000" pitchFamily="50" charset="-128"/>
              </a:rPr>
              <a:t>である</a:t>
            </a:r>
            <a:r>
              <a:rPr lang="ja-JP" altLang="en-US" sz="700">
                <a:latin typeface="游ゴシック" panose="020B0400000000000000" pitchFamily="50" charset="-128"/>
                <a:ea typeface="游ゴシック" panose="020B0400000000000000" pitchFamily="50" charset="-128"/>
              </a:rPr>
              <a:t>、読み取り開始位置の</a:t>
            </a:r>
            <a:r>
              <a:rPr lang="en-US" altLang="ja-JP" sz="700" dirty="0">
                <a:latin typeface="游ゴシック" panose="020B0400000000000000" pitchFamily="50" charset="-128"/>
                <a:ea typeface="游ゴシック" panose="020B0400000000000000" pitchFamily="50" charset="-128"/>
              </a:rPr>
              <a:t>X</a:t>
            </a:r>
            <a:r>
              <a:rPr lang="ja-JP" altLang="en-US" sz="700">
                <a:latin typeface="游ゴシック" panose="020B0400000000000000" pitchFamily="50" charset="-128"/>
                <a:ea typeface="游ゴシック" panose="020B0400000000000000" pitchFamily="50" charset="-128"/>
              </a:rPr>
              <a:t>軸方向の</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の</a:t>
            </a:r>
            <a:r>
              <a:rPr lang="ja-JP" altLang="en-US" sz="700">
                <a:latin typeface="游ゴシック" panose="020B0400000000000000" pitchFamily="50" charset="-128"/>
                <a:ea typeface="游ゴシック" panose="020B0400000000000000" pitchFamily="50" charset="-128"/>
              </a:rPr>
              <a:t>ずれと</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a:t>
            </a:r>
            <a:r>
              <a:rPr lang="ja-JP" altLang="en-US" sz="700">
                <a:latin typeface="游ゴシック" panose="020B0400000000000000" pitchFamily="50" charset="-128"/>
                <a:ea typeface="游ゴシック" panose="020B0400000000000000" pitchFamily="50" charset="-128"/>
              </a:rPr>
              <a:t>読み取り開始角度</a:t>
            </a:r>
            <a:r>
              <a:rPr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6-16</a:t>
            </a:r>
            <a:r>
              <a:rPr lang="ja-JP" altLang="en-US" sz="700" dirty="0">
                <a:latin typeface="游ゴシック" panose="020B0400000000000000" pitchFamily="50" charset="-128"/>
                <a:ea typeface="游ゴシック" panose="020B0400000000000000" pitchFamily="50" charset="-128"/>
              </a:rPr>
              <a:t>に示した読み取り開始位置で</a:t>
            </a:r>
            <a:r>
              <a:rPr lang="en-US" altLang="ja-JP" sz="700" dirty="0">
                <a:latin typeface="游ゴシック" panose="020B0400000000000000" pitchFamily="50" charset="-128"/>
                <a:ea typeface="游ゴシック" panose="020B0400000000000000" pitchFamily="50" charset="-128"/>
              </a:rPr>
              <a:t>Y</a:t>
            </a:r>
            <a:r>
              <a:rPr lang="ja-JP" altLang="en-US" sz="700">
                <a:latin typeface="游ゴシック" panose="020B0400000000000000" pitchFamily="50" charset="-128"/>
                <a:ea typeface="游ゴシック" panose="020B0400000000000000" pitchFamily="50" charset="-128"/>
              </a:rPr>
              <a:t>軸方向正の向き）</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から</a:t>
            </a:r>
            <a:r>
              <a:rPr lang="ja-JP" altLang="en-US" sz="700">
                <a:latin typeface="游ゴシック" panose="020B0400000000000000" pitchFamily="50" charset="-128"/>
                <a:ea typeface="游ゴシック" panose="020B0400000000000000" pitchFamily="50" charset="-128"/>
              </a:rPr>
              <a:t>のずれ</a:t>
            </a:r>
            <a:r>
              <a:rPr lang="ja-JP" altLang="en-US" sz="700" dirty="0">
                <a:latin typeface="游ゴシック" panose="020B0400000000000000" pitchFamily="50" charset="-128"/>
                <a:ea typeface="游ゴシック" panose="020B0400000000000000" pitchFamily="50" charset="-128"/>
              </a:rPr>
              <a:t>を抑える必要がある</a:t>
            </a:r>
            <a:r>
              <a:rPr lang="ja-JP" altLang="en-US" sz="700">
                <a:latin typeface="游ゴシック" panose="020B0400000000000000" pitchFamily="50" charset="-128"/>
                <a:ea typeface="游ゴシック" panose="020B0400000000000000" pitchFamily="50" charset="-128"/>
              </a:rPr>
              <a:t>こと</a:t>
            </a:r>
            <a:r>
              <a:rPr lang="ja-JP" altLang="en-US" sz="700" dirty="0">
                <a:latin typeface="游ゴシック" panose="020B0400000000000000" pitchFamily="50" charset="-128"/>
                <a:ea typeface="游ゴシック" panose="020B0400000000000000" pitchFamily="50" charset="-128"/>
              </a:rPr>
              <a:t>が分かった。</a:t>
            </a:r>
            <a:br>
              <a:rPr lang="ja-JP" altLang="en-US"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解決策　・読み取り</a:t>
            </a:r>
            <a:r>
              <a:rPr lang="ja-JP" altLang="en-US" sz="700">
                <a:latin typeface="游ゴシック" panose="020B0400000000000000" pitchFamily="50" charset="-128"/>
                <a:ea typeface="游ゴシック" panose="020B0400000000000000" pitchFamily="50" charset="-128"/>
              </a:rPr>
              <a:t>開始位置の</a:t>
            </a:r>
            <a:r>
              <a:rPr lang="en-US" altLang="ja-JP" sz="700" dirty="0">
                <a:latin typeface="游ゴシック" panose="020B0400000000000000" pitchFamily="50" charset="-128"/>
                <a:ea typeface="游ゴシック" panose="020B0400000000000000" pitchFamily="50" charset="-128"/>
              </a:rPr>
              <a:t>X</a:t>
            </a:r>
            <a:r>
              <a:rPr lang="ja-JP" altLang="en-US" sz="700" dirty="0">
                <a:latin typeface="游ゴシック" panose="020B0400000000000000" pitchFamily="50" charset="-128"/>
                <a:ea typeface="游ゴシック" panose="020B0400000000000000" pitchFamily="50" charset="-128"/>
              </a:rPr>
              <a:t>軸方向の</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のずれは、読み取り開始位置までの移動動作（図</a:t>
            </a:r>
            <a:r>
              <a:rPr lang="en-US" altLang="ja-JP" sz="700" dirty="0">
                <a:latin typeface="游ゴシック" panose="020B0400000000000000" pitchFamily="50" charset="-128"/>
                <a:ea typeface="游ゴシック" panose="020B0400000000000000" pitchFamily="50" charset="-128"/>
              </a:rPr>
              <a:t>6-16</a:t>
            </a:r>
            <a:r>
              <a:rPr lang="ja-JP" altLang="en-US" sz="700" dirty="0">
                <a:latin typeface="游ゴシック" panose="020B0400000000000000" pitchFamily="50" charset="-128"/>
                <a:ea typeface="游ゴシック" panose="020B0400000000000000" pitchFamily="50" charset="-128"/>
              </a:rPr>
              <a:t>）に</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示した</a:t>
            </a:r>
            <a:r>
              <a:rPr lang="ja-JP" altLang="en-US" sz="700">
                <a:latin typeface="游ゴシック" panose="020B0400000000000000" pitchFamily="50" charset="-128"/>
                <a:ea typeface="游ゴシック" panose="020B0400000000000000" pitchFamily="50" charset="-128"/>
              </a:rPr>
              <a:t>ライントレースの長さが足りなくなることで起きる。そしてライントレースの長さが</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a:t>
            </a:r>
            <a:r>
              <a:rPr lang="ja-JP" altLang="en-US" sz="700">
                <a:latin typeface="游ゴシック" panose="020B0400000000000000" pitchFamily="50" charset="-128"/>
                <a:ea typeface="游ゴシック" panose="020B0400000000000000" pitchFamily="50" charset="-128"/>
              </a:rPr>
              <a:t>不足する</a:t>
            </a:r>
            <a:r>
              <a:rPr lang="ja-JP" altLang="en-US" sz="700" dirty="0">
                <a:latin typeface="游ゴシック" panose="020B0400000000000000" pitchFamily="50" charset="-128"/>
                <a:ea typeface="游ゴシック" panose="020B0400000000000000" pitchFamily="50" charset="-128"/>
              </a:rPr>
              <a:t>。</a:t>
            </a:r>
            <a:r>
              <a:rPr lang="ja-JP" altLang="en-US" sz="700">
                <a:latin typeface="游ゴシック" panose="020B0400000000000000" pitchFamily="50" charset="-128"/>
                <a:ea typeface="游ゴシック" panose="020B0400000000000000" pitchFamily="50" charset="-128"/>
              </a:rPr>
              <a:t>原因は、角の手前で止まり回転後の</a:t>
            </a:r>
            <a:r>
              <a:rPr lang="ja-JP" altLang="en-US" sz="700" dirty="0">
                <a:latin typeface="游ゴシック" panose="020B0400000000000000" pitchFamily="50" charset="-128"/>
                <a:ea typeface="游ゴシック" panose="020B0400000000000000" pitchFamily="50" charset="-128"/>
              </a:rPr>
              <a:t>輝度値が</a:t>
            </a:r>
            <a:r>
              <a:rPr lang="ja-JP" altLang="en-US" sz="700">
                <a:latin typeface="游ゴシック" panose="020B0400000000000000" pitchFamily="50" charset="-128"/>
                <a:ea typeface="游ゴシック" panose="020B0400000000000000" pitchFamily="50" charset="-128"/>
              </a:rPr>
              <a:t>白</a:t>
            </a:r>
            <a:r>
              <a:rPr lang="ja-JP" altLang="en-US" sz="700" dirty="0">
                <a:latin typeface="游ゴシック" panose="020B0400000000000000" pitchFamily="50" charset="-128"/>
                <a:ea typeface="游ゴシック" panose="020B0400000000000000" pitchFamily="50" charset="-128"/>
              </a:rPr>
              <a:t>になることでライントレースが</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大きく左右にブレ</a:t>
            </a:r>
            <a:r>
              <a:rPr lang="ja-JP" altLang="en-US" sz="700" dirty="0" err="1">
                <a:latin typeface="游ゴシック" panose="020B0400000000000000" pitchFamily="50" charset="-128"/>
                <a:ea typeface="游ゴシック" panose="020B0400000000000000" pitchFamily="50" charset="-128"/>
              </a:rPr>
              <a:t>る</a:t>
            </a:r>
            <a:r>
              <a:rPr lang="ja-JP" altLang="en-US" sz="700">
                <a:latin typeface="游ゴシック" panose="020B0400000000000000" pitchFamily="50" charset="-128"/>
                <a:ea typeface="游ゴシック" panose="020B0400000000000000" pitchFamily="50" charset="-128"/>
              </a:rPr>
              <a:t>こと</a:t>
            </a:r>
            <a:r>
              <a:rPr lang="ja-JP" altLang="en-US" sz="700" dirty="0">
                <a:latin typeface="游ゴシック" panose="020B0400000000000000" pitchFamily="50" charset="-128"/>
                <a:ea typeface="游ゴシック" panose="020B0400000000000000" pitchFamily="50" charset="-128"/>
              </a:rPr>
              <a:t>だ</a:t>
            </a:r>
            <a:r>
              <a:rPr lang="ja-JP" altLang="en-US" sz="700">
                <a:latin typeface="游ゴシック" panose="020B0400000000000000" pitchFamily="50" charset="-128"/>
                <a:ea typeface="游ゴシック" panose="020B0400000000000000" pitchFamily="50" charset="-128"/>
              </a:rPr>
              <a:t>と分かった。</a:t>
            </a:r>
            <a:r>
              <a:rPr lang="ja-JP" altLang="en-US" sz="700" dirty="0">
                <a:latin typeface="游ゴシック" panose="020B0400000000000000" pitchFamily="50" charset="-128"/>
                <a:ea typeface="游ゴシック" panose="020B0400000000000000" pitchFamily="50" charset="-128"/>
              </a:rPr>
              <a:t>その解決策</a:t>
            </a:r>
            <a:r>
              <a:rPr lang="ja-JP" altLang="en-US" sz="700">
                <a:latin typeface="游ゴシック" panose="020B0400000000000000" pitchFamily="50" charset="-128"/>
                <a:ea typeface="游ゴシック" panose="020B0400000000000000" pitchFamily="50" charset="-128"/>
              </a:rPr>
              <a:t>として角検知</a:t>
            </a:r>
            <a:r>
              <a:rPr lang="ja-JP" altLang="en-US" sz="700" dirty="0">
                <a:latin typeface="游ゴシック" panose="020B0400000000000000" pitchFamily="50" charset="-128"/>
                <a:ea typeface="游ゴシック" panose="020B0400000000000000" pitchFamily="50" charset="-128"/>
              </a:rPr>
              <a:t>を用いた。</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・読み取り開始角度の</a:t>
            </a:r>
            <a:r>
              <a:rPr lang="ja-JP" altLang="en-US" sz="700">
                <a:latin typeface="游ゴシック" panose="020B0400000000000000" pitchFamily="50" charset="-128"/>
                <a:ea typeface="游ゴシック" panose="020B0400000000000000" pitchFamily="50" charset="-128"/>
              </a:rPr>
              <a:t>ずれ</a:t>
            </a:r>
            <a:r>
              <a:rPr lang="ja-JP" altLang="en-US" sz="700" dirty="0">
                <a:latin typeface="游ゴシック" panose="020B0400000000000000" pitchFamily="50" charset="-128"/>
                <a:ea typeface="游ゴシック" panose="020B0400000000000000" pitchFamily="50" charset="-128"/>
              </a:rPr>
              <a:t>に</a:t>
            </a:r>
            <a:r>
              <a:rPr lang="ja-JP" altLang="en-US" sz="700">
                <a:latin typeface="游ゴシック" panose="020B0400000000000000" pitchFamily="50" charset="-128"/>
                <a:ea typeface="游ゴシック" panose="020B0400000000000000" pitchFamily="50" charset="-128"/>
              </a:rPr>
              <a:t>は解決策として</a:t>
            </a:r>
            <a:r>
              <a:rPr lang="ja-JP" altLang="en-US" sz="700" dirty="0">
                <a:latin typeface="游ゴシック" panose="020B0400000000000000" pitchFamily="50" charset="-128"/>
                <a:ea typeface="游ゴシック" panose="020B0400000000000000" pitchFamily="50" charset="-128"/>
              </a:rPr>
              <a:t>角度補正を用いた。</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結果　角検知・角度補正追加前は</a:t>
            </a:r>
            <a:r>
              <a:rPr lang="en-US" altLang="ja-JP" sz="700" dirty="0">
                <a:latin typeface="游ゴシック" panose="020B0400000000000000" pitchFamily="50" charset="-128"/>
                <a:ea typeface="游ゴシック" panose="020B0400000000000000" pitchFamily="50" charset="-128"/>
              </a:rPr>
              <a:t>7</a:t>
            </a:r>
            <a:r>
              <a:rPr lang="ja-JP" altLang="en-US" sz="700" dirty="0">
                <a:latin typeface="游ゴシック" panose="020B0400000000000000" pitchFamily="50" charset="-128"/>
                <a:ea typeface="游ゴシック" panose="020B0400000000000000" pitchFamily="50" charset="-128"/>
              </a:rPr>
              <a:t>割程だった、左右の出題数字の同時読み取り成功率が、</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追加後では読み取り開始位置に移動した際の位置や角度の誤差が減り、</a:t>
            </a:r>
            <a:br>
              <a:rPr lang="en-US" altLang="ja-JP"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　　　上記の読み取り方で</a:t>
            </a:r>
            <a:r>
              <a:rPr lang="en-US" altLang="ja-JP" sz="700" dirty="0">
                <a:latin typeface="游ゴシック" panose="020B0400000000000000" pitchFamily="50" charset="-128"/>
                <a:ea typeface="游ゴシック" panose="020B0400000000000000" pitchFamily="50" charset="-128"/>
              </a:rPr>
              <a:t>9</a:t>
            </a:r>
            <a:r>
              <a:rPr lang="ja-JP" altLang="en-US" sz="700" dirty="0">
                <a:latin typeface="游ゴシック" panose="020B0400000000000000" pitchFamily="50" charset="-128"/>
                <a:ea typeface="游ゴシック" panose="020B0400000000000000" pitchFamily="50" charset="-128"/>
              </a:rPr>
              <a:t>割</a:t>
            </a:r>
            <a:r>
              <a:rPr lang="en-US" altLang="ja-JP" sz="700" dirty="0">
                <a:latin typeface="游ゴシック" panose="020B0400000000000000" pitchFamily="50" charset="-128"/>
                <a:ea typeface="游ゴシック" panose="020B0400000000000000" pitchFamily="50" charset="-128"/>
              </a:rPr>
              <a:t>6</a:t>
            </a:r>
            <a:r>
              <a:rPr lang="ja-JP" altLang="en-US" sz="700" dirty="0">
                <a:latin typeface="游ゴシック" panose="020B0400000000000000" pitchFamily="50" charset="-128"/>
                <a:ea typeface="游ゴシック" panose="020B0400000000000000" pitchFamily="50" charset="-128"/>
              </a:rPr>
              <a:t>分の割確率で</a:t>
            </a:r>
            <a:r>
              <a:rPr lang="en-US" altLang="ja-JP" sz="700" dirty="0">
                <a:latin typeface="游ゴシック" panose="020B0400000000000000" pitchFamily="50" charset="-128"/>
                <a:ea typeface="游ゴシック" panose="020B0400000000000000" pitchFamily="50" charset="-128"/>
              </a:rPr>
              <a:t>AI</a:t>
            </a:r>
            <a:r>
              <a:rPr lang="ja-JP" altLang="en-US" sz="700" dirty="0">
                <a:latin typeface="游ゴシック" panose="020B0400000000000000" pitchFamily="50" charset="-128"/>
                <a:ea typeface="游ゴシック" panose="020B0400000000000000" pitchFamily="50" charset="-128"/>
              </a:rPr>
              <a:t>アンサーを攻略できるようになった。</a:t>
            </a:r>
            <a:br>
              <a:rPr lang="ja-JP" altLang="en-US" sz="700" dirty="0">
                <a:latin typeface="游ゴシック" panose="020B0400000000000000" pitchFamily="50" charset="-128"/>
                <a:ea typeface="游ゴシック" panose="020B0400000000000000" pitchFamily="50" charset="-128"/>
              </a:rPr>
            </a:br>
            <a:endParaRPr kumimoji="1" lang="ja-JP" altLang="en-US" sz="700" dirty="0">
              <a:latin typeface="游ゴシック" panose="020B0400000000000000" pitchFamily="50" charset="-128"/>
              <a:ea typeface="游ゴシック" panose="020B0400000000000000" pitchFamily="50" charset="-128"/>
            </a:endParaRPr>
          </a:p>
        </p:txBody>
      </p:sp>
      <p:grpSp>
        <p:nvGrpSpPr>
          <p:cNvPr id="343" name="グループ化 342">
            <a:extLst>
              <a:ext uri="{FF2B5EF4-FFF2-40B4-BE49-F238E27FC236}">
                <a16:creationId xmlns:a16="http://schemas.microsoft.com/office/drawing/2014/main" id="{7F1CC64D-7F6B-4D91-8042-D137CDAC0716}"/>
              </a:ext>
            </a:extLst>
          </p:cNvPr>
          <p:cNvGrpSpPr/>
          <p:nvPr/>
        </p:nvGrpSpPr>
        <p:grpSpPr>
          <a:xfrm>
            <a:off x="12050500" y="6818584"/>
            <a:ext cx="2840496" cy="1280830"/>
            <a:chOff x="1931283" y="7543865"/>
            <a:chExt cx="2840496" cy="1280830"/>
          </a:xfrm>
        </p:grpSpPr>
        <p:grpSp>
          <p:nvGrpSpPr>
            <p:cNvPr id="344" name="グループ化 343">
              <a:extLst>
                <a:ext uri="{FF2B5EF4-FFF2-40B4-BE49-F238E27FC236}">
                  <a16:creationId xmlns:a16="http://schemas.microsoft.com/office/drawing/2014/main" id="{B276A6CE-65D0-4382-8520-3982A6E88D26}"/>
                </a:ext>
              </a:extLst>
            </p:cNvPr>
            <p:cNvGrpSpPr/>
            <p:nvPr/>
          </p:nvGrpSpPr>
          <p:grpSpPr>
            <a:xfrm>
              <a:off x="2012308" y="7543865"/>
              <a:ext cx="2759471" cy="1280830"/>
              <a:chOff x="2012308" y="7543865"/>
              <a:chExt cx="2759471" cy="1280830"/>
            </a:xfrm>
          </p:grpSpPr>
          <p:pic>
            <p:nvPicPr>
              <p:cNvPr id="348" name="図 347">
                <a:extLst>
                  <a:ext uri="{FF2B5EF4-FFF2-40B4-BE49-F238E27FC236}">
                    <a16:creationId xmlns:a16="http://schemas.microsoft.com/office/drawing/2014/main" id="{B0B6E64B-5BD5-403B-9116-120B7AD8D762}"/>
                  </a:ext>
                </a:extLst>
              </p:cNvPr>
              <p:cNvPicPr>
                <a:picLocks noChangeAspect="1"/>
              </p:cNvPicPr>
              <p:nvPr/>
            </p:nvPicPr>
            <p:blipFill>
              <a:blip r:embed="rId3"/>
              <a:stretch>
                <a:fillRect/>
              </a:stretch>
            </p:blipFill>
            <p:spPr>
              <a:xfrm>
                <a:off x="2035513" y="7713357"/>
                <a:ext cx="2698412" cy="1034571"/>
              </a:xfrm>
              <a:prstGeom prst="rect">
                <a:avLst/>
              </a:prstGeom>
            </p:spPr>
          </p:pic>
          <p:sp>
            <p:nvSpPr>
              <p:cNvPr id="357" name="正方形/長方形 356">
                <a:extLst>
                  <a:ext uri="{FF2B5EF4-FFF2-40B4-BE49-F238E27FC236}">
                    <a16:creationId xmlns:a16="http://schemas.microsoft.com/office/drawing/2014/main" id="{C0AFC3D6-7054-4A07-97B9-428DF9208E2E}"/>
                  </a:ext>
                </a:extLst>
              </p:cNvPr>
              <p:cNvSpPr/>
              <p:nvPr/>
            </p:nvSpPr>
            <p:spPr>
              <a:xfrm>
                <a:off x="3911879" y="8431988"/>
                <a:ext cx="859900" cy="39270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1" name="直線矢印コネクタ 350">
                <a:extLst>
                  <a:ext uri="{FF2B5EF4-FFF2-40B4-BE49-F238E27FC236}">
                    <a16:creationId xmlns:a16="http://schemas.microsoft.com/office/drawing/2014/main" id="{2739C2D5-A7B2-42F5-ACBC-C95765E07288}"/>
                  </a:ext>
                </a:extLst>
              </p:cNvPr>
              <p:cNvCxnSpPr>
                <a:cxnSpLocks/>
              </p:cNvCxnSpPr>
              <p:nvPr/>
            </p:nvCxnSpPr>
            <p:spPr>
              <a:xfrm>
                <a:off x="4145757" y="7708105"/>
                <a:ext cx="0" cy="67873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矢印コネクタ 351">
                <a:extLst>
                  <a:ext uri="{FF2B5EF4-FFF2-40B4-BE49-F238E27FC236}">
                    <a16:creationId xmlns:a16="http://schemas.microsoft.com/office/drawing/2014/main" id="{98C68A39-4FC8-4E98-8A2A-2334CAB0F50B}"/>
                  </a:ext>
                </a:extLst>
              </p:cNvPr>
              <p:cNvCxnSpPr>
                <a:cxnSpLocks/>
              </p:cNvCxnSpPr>
              <p:nvPr/>
            </p:nvCxnSpPr>
            <p:spPr>
              <a:xfrm flipH="1">
                <a:off x="2952750" y="7707302"/>
                <a:ext cx="12120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3" name="テキスト ボックス 352">
                <a:extLst>
                  <a:ext uri="{FF2B5EF4-FFF2-40B4-BE49-F238E27FC236}">
                    <a16:creationId xmlns:a16="http://schemas.microsoft.com/office/drawing/2014/main" id="{FBE57D57-FE8C-43DC-A15D-B33FC25F99FA}"/>
                  </a:ext>
                </a:extLst>
              </p:cNvPr>
              <p:cNvSpPr txBox="1"/>
              <p:nvPr/>
            </p:nvSpPr>
            <p:spPr>
              <a:xfrm>
                <a:off x="3251598" y="7543865"/>
                <a:ext cx="455191" cy="184666"/>
              </a:xfrm>
              <a:prstGeom prst="rect">
                <a:avLst/>
              </a:prstGeom>
              <a:noFill/>
            </p:spPr>
            <p:txBody>
              <a:bodyPr wrap="square" rtlCol="0">
                <a:spAutoFit/>
              </a:bodyPr>
              <a:lstStyle/>
              <a:p>
                <a:r>
                  <a:rPr kumimoji="1" lang="en-US" altLang="ja-JP" sz="600" b="1" dirty="0">
                    <a:solidFill>
                      <a:srgbClr val="FF0000"/>
                    </a:solidFill>
                  </a:rPr>
                  <a:t>X</a:t>
                </a:r>
                <a:r>
                  <a:rPr kumimoji="1" lang="ja-JP" altLang="en-US" sz="600" b="1" dirty="0">
                    <a:solidFill>
                      <a:srgbClr val="FF0000"/>
                    </a:solidFill>
                  </a:rPr>
                  <a:t>軸</a:t>
                </a:r>
              </a:p>
            </p:txBody>
          </p:sp>
          <p:sp>
            <p:nvSpPr>
              <p:cNvPr id="354" name="テキスト ボックス 353">
                <a:extLst>
                  <a:ext uri="{FF2B5EF4-FFF2-40B4-BE49-F238E27FC236}">
                    <a16:creationId xmlns:a16="http://schemas.microsoft.com/office/drawing/2014/main" id="{9EF4E73C-74DC-4129-909E-3E3AFFA5109A}"/>
                  </a:ext>
                </a:extLst>
              </p:cNvPr>
              <p:cNvSpPr txBox="1"/>
              <p:nvPr/>
            </p:nvSpPr>
            <p:spPr>
              <a:xfrm>
                <a:off x="4116803" y="7829280"/>
                <a:ext cx="324913" cy="184666"/>
              </a:xfrm>
              <a:prstGeom prst="rect">
                <a:avLst/>
              </a:prstGeom>
              <a:noFill/>
            </p:spPr>
            <p:txBody>
              <a:bodyPr wrap="square" rtlCol="0">
                <a:spAutoFit/>
              </a:bodyPr>
              <a:lstStyle/>
              <a:p>
                <a:r>
                  <a:rPr kumimoji="1" lang="en-US" altLang="ja-JP" sz="600" b="1">
                    <a:solidFill>
                      <a:srgbClr val="0070C0"/>
                    </a:solidFill>
                  </a:rPr>
                  <a:t>Y</a:t>
                </a:r>
                <a:r>
                  <a:rPr kumimoji="1" lang="ja-JP" altLang="en-US" sz="600" b="1" dirty="0">
                    <a:solidFill>
                      <a:srgbClr val="0070C0"/>
                    </a:solidFill>
                  </a:rPr>
                  <a:t>軸</a:t>
                </a:r>
              </a:p>
            </p:txBody>
          </p:sp>
          <p:cxnSp>
            <p:nvCxnSpPr>
              <p:cNvPr id="355" name="直線コネクタ 354">
                <a:extLst>
                  <a:ext uri="{FF2B5EF4-FFF2-40B4-BE49-F238E27FC236}">
                    <a16:creationId xmlns:a16="http://schemas.microsoft.com/office/drawing/2014/main" id="{1DB5EC2A-5E66-4A53-AE20-A52DF430F46D}"/>
                  </a:ext>
                </a:extLst>
              </p:cNvPr>
              <p:cNvCxnSpPr/>
              <p:nvPr/>
            </p:nvCxnSpPr>
            <p:spPr>
              <a:xfrm flipH="1">
                <a:off x="3095625" y="7986785"/>
                <a:ext cx="739775" cy="0"/>
              </a:xfrm>
              <a:prstGeom prst="line">
                <a:avLst/>
              </a:prstGeom>
              <a:ln w="12700">
                <a:solidFill>
                  <a:srgbClr val="F79646"/>
                </a:solidFill>
                <a:prstDash val="dash"/>
              </a:ln>
            </p:spPr>
            <p:style>
              <a:lnRef idx="1">
                <a:schemeClr val="accent1"/>
              </a:lnRef>
              <a:fillRef idx="0">
                <a:schemeClr val="accent1"/>
              </a:fillRef>
              <a:effectRef idx="0">
                <a:schemeClr val="accent1"/>
              </a:effectRef>
              <a:fontRef idx="minor">
                <a:schemeClr val="tx1"/>
              </a:fontRef>
            </p:style>
          </p:cxnSp>
          <p:sp>
            <p:nvSpPr>
              <p:cNvPr id="356" name="吹き出し: 角を丸めた四角形 355">
                <a:extLst>
                  <a:ext uri="{FF2B5EF4-FFF2-40B4-BE49-F238E27FC236}">
                    <a16:creationId xmlns:a16="http://schemas.microsoft.com/office/drawing/2014/main" id="{426413CA-B29B-4BA0-BE58-633C4D20D65A}"/>
                  </a:ext>
                </a:extLst>
              </p:cNvPr>
              <p:cNvSpPr/>
              <p:nvPr/>
            </p:nvSpPr>
            <p:spPr>
              <a:xfrm>
                <a:off x="2012308" y="7826629"/>
                <a:ext cx="1012848" cy="178044"/>
              </a:xfrm>
              <a:prstGeom prst="wedgeRoundRectCallout">
                <a:avLst>
                  <a:gd name="adj1" fmla="val 57131"/>
                  <a:gd name="adj2" fmla="val 34088"/>
                  <a:gd name="adj3" fmla="val 16667"/>
                </a:avLst>
              </a:prstGeom>
              <a:solidFill>
                <a:schemeClr val="bg1"/>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 dirty="0">
                  <a:solidFill>
                    <a:schemeClr val="tx1"/>
                  </a:solidFill>
                </a:endParaRPr>
              </a:p>
            </p:txBody>
          </p:sp>
        </p:grpSp>
        <p:sp>
          <p:nvSpPr>
            <p:cNvPr id="346" name="正方形/長方形 345">
              <a:extLst>
                <a:ext uri="{FF2B5EF4-FFF2-40B4-BE49-F238E27FC236}">
                  <a16:creationId xmlns:a16="http://schemas.microsoft.com/office/drawing/2014/main" id="{F70E4D6B-D53D-49CA-941D-A5722A9C25E8}"/>
                </a:ext>
              </a:extLst>
            </p:cNvPr>
            <p:cNvSpPr/>
            <p:nvPr/>
          </p:nvSpPr>
          <p:spPr>
            <a:xfrm>
              <a:off x="1931283" y="7829280"/>
              <a:ext cx="1165704" cy="184666"/>
            </a:xfrm>
            <a:prstGeom prst="rect">
              <a:avLst/>
            </a:prstGeom>
          </p:spPr>
          <p:txBody>
            <a:bodyPr wrap="none">
              <a:spAutoFit/>
            </a:bodyPr>
            <a:lstStyle/>
            <a:p>
              <a:pPr algn="ctr"/>
              <a:r>
                <a:rPr lang="ja-JP" altLang="en-US" sz="600" b="1" dirty="0">
                  <a:latin typeface="游ゴシック" panose="020B0400000000000000" pitchFamily="50" charset="-128"/>
                </a:rPr>
                <a:t>各出題数字読み取り開始位置</a:t>
              </a:r>
              <a:endParaRPr lang="ja-JP" altLang="en-US" sz="4000" b="1" dirty="0"/>
            </a:p>
          </p:txBody>
        </p:sp>
      </p:grpSp>
      <p:sp>
        <p:nvSpPr>
          <p:cNvPr id="561" name="正方形/長方形 560">
            <a:extLst>
              <a:ext uri="{FF2B5EF4-FFF2-40B4-BE49-F238E27FC236}">
                <a16:creationId xmlns:a16="http://schemas.microsoft.com/office/drawing/2014/main" id="{77A82E13-D49E-4717-98F8-0A862B5C5425}"/>
              </a:ext>
            </a:extLst>
          </p:cNvPr>
          <p:cNvSpPr/>
          <p:nvPr/>
        </p:nvSpPr>
        <p:spPr>
          <a:xfrm>
            <a:off x="7724390" y="857912"/>
            <a:ext cx="7199221" cy="95830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10" name="グループ化 1009">
            <a:extLst>
              <a:ext uri="{FF2B5EF4-FFF2-40B4-BE49-F238E27FC236}">
                <a16:creationId xmlns:a16="http://schemas.microsoft.com/office/drawing/2014/main" id="{29961DC5-1FA0-4739-8D48-40BCEBE0D87B}"/>
              </a:ext>
            </a:extLst>
          </p:cNvPr>
          <p:cNvGrpSpPr/>
          <p:nvPr/>
        </p:nvGrpSpPr>
        <p:grpSpPr>
          <a:xfrm>
            <a:off x="0" y="-568"/>
            <a:ext cx="15238483" cy="838199"/>
            <a:chOff x="0" y="0"/>
            <a:chExt cx="13066029" cy="838199"/>
          </a:xfrm>
        </p:grpSpPr>
        <p:sp>
          <p:nvSpPr>
            <p:cNvPr id="15" name="正方形/長方形 14">
              <a:extLst>
                <a:ext uri="{FF2B5EF4-FFF2-40B4-BE49-F238E27FC236}">
                  <a16:creationId xmlns:a16="http://schemas.microsoft.com/office/drawing/2014/main" id="{2E9DF500-F340-485C-9F8F-C6EEDCCF25CE}"/>
                </a:ext>
              </a:extLst>
            </p:cNvPr>
            <p:cNvSpPr/>
            <p:nvPr/>
          </p:nvSpPr>
          <p:spPr>
            <a:xfrm>
              <a:off x="0" y="0"/>
              <a:ext cx="12810067" cy="83819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四角形: 対角を切り取る 15">
              <a:extLst>
                <a:ext uri="{FF2B5EF4-FFF2-40B4-BE49-F238E27FC236}">
                  <a16:creationId xmlns:a16="http://schemas.microsoft.com/office/drawing/2014/main" id="{FFA2E8F2-542E-4F67-9C20-6D12C2612E99}"/>
                </a:ext>
              </a:extLst>
            </p:cNvPr>
            <p:cNvSpPr/>
            <p:nvPr/>
          </p:nvSpPr>
          <p:spPr>
            <a:xfrm>
              <a:off x="213064"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要求</a:t>
              </a:r>
            </a:p>
          </p:txBody>
        </p:sp>
        <p:sp>
          <p:nvSpPr>
            <p:cNvPr id="17" name="四角形: 対角を切り取る 16">
              <a:extLst>
                <a:ext uri="{FF2B5EF4-FFF2-40B4-BE49-F238E27FC236}">
                  <a16:creationId xmlns:a16="http://schemas.microsoft.com/office/drawing/2014/main" id="{D2587FA2-831E-4429-AE1F-89F126AF6FB2}"/>
                </a:ext>
              </a:extLst>
            </p:cNvPr>
            <p:cNvSpPr/>
            <p:nvPr/>
          </p:nvSpPr>
          <p:spPr>
            <a:xfrm>
              <a:off x="1922016" y="168676"/>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分析</a:t>
              </a:r>
              <a:endParaRPr lang="en-US" altLang="ja-JP" sz="3000" b="1">
                <a:solidFill>
                  <a:schemeClr val="accent6">
                    <a:lumMod val="60000"/>
                    <a:lumOff val="40000"/>
                  </a:schemeClr>
                </a:solidFill>
              </a:endParaRPr>
            </a:p>
          </p:txBody>
        </p:sp>
        <p:sp>
          <p:nvSpPr>
            <p:cNvPr id="18" name="四角形: 対角を切り取る 17">
              <a:extLst>
                <a:ext uri="{FF2B5EF4-FFF2-40B4-BE49-F238E27FC236}">
                  <a16:creationId xmlns:a16="http://schemas.microsoft.com/office/drawing/2014/main" id="{34D11D84-D7EE-4A40-90A4-0A565C03CAFD}"/>
                </a:ext>
              </a:extLst>
            </p:cNvPr>
            <p:cNvSpPr/>
            <p:nvPr/>
          </p:nvSpPr>
          <p:spPr>
            <a:xfrm>
              <a:off x="3604062"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1</a:t>
              </a:r>
            </a:p>
          </p:txBody>
        </p:sp>
        <p:sp>
          <p:nvSpPr>
            <p:cNvPr id="19" name="四角形: 対角を切り取る 18">
              <a:extLst>
                <a:ext uri="{FF2B5EF4-FFF2-40B4-BE49-F238E27FC236}">
                  <a16:creationId xmlns:a16="http://schemas.microsoft.com/office/drawing/2014/main" id="{5D6493BF-066A-4A73-82A5-CBC6F2620A1A}"/>
                </a:ext>
              </a:extLst>
            </p:cNvPr>
            <p:cNvSpPr/>
            <p:nvPr/>
          </p:nvSpPr>
          <p:spPr>
            <a:xfrm>
              <a:off x="7035518" y="173829"/>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bg1"/>
                  </a:solidFill>
                </a:rPr>
                <a:t>制御</a:t>
              </a:r>
              <a:endParaRPr lang="en-US" altLang="ja-JP" sz="3000" b="1">
                <a:solidFill>
                  <a:schemeClr val="bg1"/>
                </a:solidFill>
              </a:endParaRPr>
            </a:p>
          </p:txBody>
        </p:sp>
        <p:sp>
          <p:nvSpPr>
            <p:cNvPr id="20" name="テキスト ボックス 19">
              <a:extLst>
                <a:ext uri="{FF2B5EF4-FFF2-40B4-BE49-F238E27FC236}">
                  <a16:creationId xmlns:a16="http://schemas.microsoft.com/office/drawing/2014/main" id="{80816851-E590-43D5-9537-0341793218F1}"/>
                </a:ext>
              </a:extLst>
            </p:cNvPr>
            <p:cNvSpPr txBox="1"/>
            <p:nvPr/>
          </p:nvSpPr>
          <p:spPr>
            <a:xfrm>
              <a:off x="10032005" y="61768"/>
              <a:ext cx="3034024" cy="707886"/>
            </a:xfrm>
            <a:prstGeom prst="rect">
              <a:avLst/>
            </a:prstGeom>
            <a:noFill/>
          </p:spPr>
          <p:txBody>
            <a:bodyPr wrap="square" rtlCol="0">
              <a:spAutoFit/>
            </a:bodyPr>
            <a:lstStyle/>
            <a:p>
              <a:r>
                <a:rPr lang="en-US" altLang="ja-JP"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rPr>
                <a:t>SmartBonobo</a:t>
              </a:r>
              <a:endParaRPr lang="ja-JP" altLang="en-US" sz="4000" b="1" i="1" dirty="0">
                <a:solidFill>
                  <a:srgbClr val="C00000"/>
                </a:solidFill>
                <a:effectLst>
                  <a:outerShdw blurRad="38100" dist="38100" dir="2700000" algn="tl">
                    <a:srgbClr val="000000">
                      <a:alpha val="43137"/>
                    </a:srgbClr>
                  </a:outerShdw>
                </a:effectLst>
                <a:latin typeface="ＭＳ Ｐ明朝" panose="02020600040205080304" pitchFamily="18" charset="-128"/>
                <a:ea typeface="ＭＳ Ｐ明朝" panose="02020600040205080304" pitchFamily="18" charset="-128"/>
              </a:endParaRPr>
            </a:p>
          </p:txBody>
        </p:sp>
        <p:sp>
          <p:nvSpPr>
            <p:cNvPr id="21" name="四角形: 対角を切り取る 20">
              <a:extLst>
                <a:ext uri="{FF2B5EF4-FFF2-40B4-BE49-F238E27FC236}">
                  <a16:creationId xmlns:a16="http://schemas.microsoft.com/office/drawing/2014/main" id="{9CAF3D1C-C970-40E1-AABD-46A3DA33BAF7}"/>
                </a:ext>
              </a:extLst>
            </p:cNvPr>
            <p:cNvSpPr/>
            <p:nvPr/>
          </p:nvSpPr>
          <p:spPr>
            <a:xfrm>
              <a:off x="5313014" y="164750"/>
              <a:ext cx="1589103" cy="534057"/>
            </a:xfrm>
            <a:prstGeom prst="snip2Diag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000" b="1">
                  <a:solidFill>
                    <a:schemeClr val="accent6">
                      <a:lumMod val="60000"/>
                      <a:lumOff val="40000"/>
                    </a:schemeClr>
                  </a:solidFill>
                </a:rPr>
                <a:t>設計</a:t>
              </a:r>
              <a:r>
                <a:rPr lang="en-US" altLang="ja-JP" sz="3000" b="1">
                  <a:solidFill>
                    <a:schemeClr val="accent6">
                      <a:lumMod val="60000"/>
                      <a:lumOff val="40000"/>
                    </a:schemeClr>
                  </a:solidFill>
                </a:rPr>
                <a:t>2</a:t>
              </a:r>
              <a:endParaRPr lang="ja-JP" altLang="en-US" sz="3000" b="1">
                <a:solidFill>
                  <a:schemeClr val="accent6">
                    <a:lumMod val="60000"/>
                    <a:lumOff val="40000"/>
                  </a:schemeClr>
                </a:solidFill>
              </a:endParaRPr>
            </a:p>
          </p:txBody>
        </p:sp>
      </p:grpSp>
      <p:sp>
        <p:nvSpPr>
          <p:cNvPr id="1491" name="正方形/長方形 1490">
            <a:extLst>
              <a:ext uri="{FF2B5EF4-FFF2-40B4-BE49-F238E27FC236}">
                <a16:creationId xmlns:a16="http://schemas.microsoft.com/office/drawing/2014/main" id="{6EF059C7-2732-4265-8CAB-CE2D88B831AA}"/>
              </a:ext>
            </a:extLst>
          </p:cNvPr>
          <p:cNvSpPr/>
          <p:nvPr/>
        </p:nvSpPr>
        <p:spPr>
          <a:xfrm>
            <a:off x="4105837" y="6942180"/>
            <a:ext cx="3148211" cy="67425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600" b="1" dirty="0">
                <a:ln w="0"/>
                <a:solidFill>
                  <a:schemeClr val="tx1"/>
                </a:solidFill>
                <a:latin typeface="游ゴシック" panose="020B0400000000000000" pitchFamily="50" charset="-128"/>
                <a:ea typeface="游ゴシック" panose="020B0400000000000000" pitchFamily="50" charset="-128"/>
              </a:rPr>
              <a:t>k-means</a:t>
            </a:r>
            <a:r>
              <a:rPr lang="ja-JP" altLang="en-US" sz="600" b="1" dirty="0">
                <a:ln w="0"/>
                <a:solidFill>
                  <a:schemeClr val="tx1"/>
                </a:solidFill>
                <a:latin typeface="游ゴシック" panose="020B0400000000000000" pitchFamily="50" charset="-128"/>
                <a:ea typeface="游ゴシック" panose="020B0400000000000000" pitchFamily="50" charset="-128"/>
              </a:rPr>
              <a:t>法の手順</a:t>
            </a:r>
            <a:endParaRPr lang="en-US" altLang="ja-JP" sz="600" b="1" dirty="0">
              <a:ln w="0"/>
              <a:solidFill>
                <a:schemeClr val="tx1"/>
              </a:solidFill>
              <a:latin typeface="游ゴシック" panose="020B0400000000000000" pitchFamily="50" charset="-128"/>
              <a:ea typeface="游ゴシック" panose="020B0400000000000000" pitchFamily="50" charset="-128"/>
            </a:endParaRPr>
          </a:p>
          <a:p>
            <a:r>
              <a:rPr lang="ja-JP" altLang="en-US" sz="600" dirty="0">
                <a:ln w="0"/>
                <a:solidFill>
                  <a:schemeClr val="tx1"/>
                </a:solidFill>
                <a:latin typeface="游ゴシック" panose="020B0400000000000000" pitchFamily="50" charset="-128"/>
                <a:ea typeface="游ゴシック" panose="020B0400000000000000" pitchFamily="50" charset="-128"/>
              </a:rPr>
              <a:t>　データ数を</a:t>
            </a:r>
            <a:r>
              <a:rPr lang="en-US" altLang="ja-JP" sz="600" dirty="0">
                <a:ln w="0"/>
                <a:solidFill>
                  <a:schemeClr val="tx1"/>
                </a:solidFill>
                <a:latin typeface="游ゴシック" panose="020B0400000000000000" pitchFamily="50" charset="-128"/>
                <a:ea typeface="游ゴシック" panose="020B0400000000000000" pitchFamily="50" charset="-128"/>
              </a:rPr>
              <a:t>35</a:t>
            </a:r>
            <a:r>
              <a:rPr lang="ja-JP" altLang="en-US" sz="600" dirty="0" err="1">
                <a:ln w="0"/>
                <a:solidFill>
                  <a:schemeClr val="tx1"/>
                </a:solidFill>
                <a:latin typeface="游ゴシック" panose="020B0400000000000000" pitchFamily="50" charset="-128"/>
                <a:ea typeface="游ゴシック" panose="020B0400000000000000" pitchFamily="50" charset="-128"/>
              </a:rPr>
              <a:t>、</a:t>
            </a:r>
            <a:r>
              <a:rPr lang="ja-JP" altLang="en-US" sz="600" dirty="0">
                <a:ln w="0"/>
                <a:solidFill>
                  <a:schemeClr val="tx1"/>
                </a:solidFill>
                <a:latin typeface="游ゴシック" panose="020B0400000000000000" pitchFamily="50" charset="-128"/>
                <a:ea typeface="游ゴシック" panose="020B0400000000000000" pitchFamily="50" charset="-128"/>
              </a:rPr>
              <a:t>クラスタ数</a:t>
            </a:r>
            <a:r>
              <a:rPr lang="en-US" altLang="ja-JP" sz="600" dirty="0">
                <a:ln w="0"/>
                <a:solidFill>
                  <a:schemeClr val="tx1"/>
                </a:solidFill>
                <a:latin typeface="游ゴシック" panose="020B0400000000000000" pitchFamily="50" charset="-128"/>
                <a:ea typeface="游ゴシック" panose="020B0400000000000000" pitchFamily="50" charset="-128"/>
              </a:rPr>
              <a:t>(</a:t>
            </a:r>
            <a:r>
              <a:rPr lang="ja-JP" altLang="en-US" sz="600" dirty="0">
                <a:ln w="0"/>
                <a:solidFill>
                  <a:schemeClr val="tx1"/>
                </a:solidFill>
                <a:latin typeface="游ゴシック" panose="020B0400000000000000" pitchFamily="50" charset="-128"/>
                <a:ea typeface="游ゴシック" panose="020B0400000000000000" pitchFamily="50" charset="-128"/>
              </a:rPr>
              <a:t>グループ数</a:t>
            </a:r>
            <a:r>
              <a:rPr lang="en-US" altLang="ja-JP" sz="600" dirty="0">
                <a:ln w="0"/>
                <a:solidFill>
                  <a:schemeClr val="tx1"/>
                </a:solidFill>
                <a:latin typeface="游ゴシック" panose="020B0400000000000000" pitchFamily="50" charset="-128"/>
                <a:ea typeface="游ゴシック" panose="020B0400000000000000" pitchFamily="50" charset="-128"/>
              </a:rPr>
              <a:t>)</a:t>
            </a:r>
            <a:r>
              <a:rPr lang="ja-JP" altLang="en-US" sz="600" dirty="0">
                <a:ln w="0"/>
                <a:solidFill>
                  <a:schemeClr val="tx1"/>
                </a:solidFill>
                <a:latin typeface="游ゴシック" panose="020B0400000000000000" pitchFamily="50" charset="-128"/>
                <a:ea typeface="游ゴシック" panose="020B0400000000000000" pitchFamily="50" charset="-128"/>
              </a:rPr>
              <a:t>を</a:t>
            </a:r>
            <a:r>
              <a:rPr lang="en-US" altLang="ja-JP" sz="600" dirty="0">
                <a:ln w="0"/>
                <a:solidFill>
                  <a:schemeClr val="tx1"/>
                </a:solidFill>
                <a:latin typeface="游ゴシック" panose="020B0400000000000000" pitchFamily="50" charset="-128"/>
                <a:ea typeface="游ゴシック" panose="020B0400000000000000" pitchFamily="50" charset="-128"/>
              </a:rPr>
              <a:t>7</a:t>
            </a:r>
            <a:r>
              <a:rPr lang="ja-JP" altLang="en-US" sz="600" dirty="0">
                <a:ln w="0"/>
                <a:solidFill>
                  <a:schemeClr val="tx1"/>
                </a:solidFill>
                <a:latin typeface="游ゴシック" panose="020B0400000000000000" pitchFamily="50" charset="-128"/>
                <a:ea typeface="游ゴシック" panose="020B0400000000000000" pitchFamily="50" charset="-128"/>
              </a:rPr>
              <a:t>とする。</a:t>
            </a:r>
            <a:endParaRPr lang="en-US" altLang="ja-JP" sz="600" dirty="0">
              <a:ln w="0"/>
              <a:solidFill>
                <a:schemeClr val="tx1"/>
              </a:solidFill>
              <a:latin typeface="游ゴシック" panose="020B0400000000000000" pitchFamily="50" charset="-128"/>
              <a:ea typeface="游ゴシック" panose="020B0400000000000000" pitchFamily="50" charset="-128"/>
            </a:endParaRPr>
          </a:p>
          <a:p>
            <a:r>
              <a:rPr lang="en-US" altLang="ja-JP" sz="600" dirty="0">
                <a:ln w="0"/>
                <a:solidFill>
                  <a:schemeClr val="tx1"/>
                </a:solidFill>
                <a:latin typeface="游ゴシック" panose="020B0400000000000000" pitchFamily="50" charset="-128"/>
                <a:ea typeface="游ゴシック" panose="020B0400000000000000" pitchFamily="50" charset="-128"/>
              </a:rPr>
              <a:t>1. </a:t>
            </a:r>
            <a:r>
              <a:rPr lang="ja-JP" altLang="en-US" sz="600" dirty="0">
                <a:ln w="0"/>
                <a:solidFill>
                  <a:schemeClr val="tx1"/>
                </a:solidFill>
                <a:latin typeface="游ゴシック" panose="020B0400000000000000" pitchFamily="50" charset="-128"/>
                <a:ea typeface="游ゴシック" panose="020B0400000000000000" pitchFamily="50" charset="-128"/>
              </a:rPr>
              <a:t>各データに対してランダムにクラスタを割り振る。</a:t>
            </a:r>
            <a:endParaRPr lang="en-US" altLang="ja-JP" sz="600" dirty="0">
              <a:ln w="0"/>
              <a:solidFill>
                <a:schemeClr val="tx1"/>
              </a:solidFill>
              <a:latin typeface="游ゴシック" panose="020B0400000000000000" pitchFamily="50" charset="-128"/>
              <a:ea typeface="游ゴシック" panose="020B0400000000000000" pitchFamily="50" charset="-128"/>
            </a:endParaRPr>
          </a:p>
          <a:p>
            <a:r>
              <a:rPr lang="en-US" altLang="ja-JP" sz="600" dirty="0">
                <a:ln w="0"/>
                <a:solidFill>
                  <a:schemeClr val="tx1"/>
                </a:solidFill>
                <a:latin typeface="游ゴシック" panose="020B0400000000000000" pitchFamily="50" charset="-128"/>
                <a:ea typeface="游ゴシック" panose="020B0400000000000000" pitchFamily="50" charset="-128"/>
              </a:rPr>
              <a:t>2. </a:t>
            </a:r>
            <a:r>
              <a:rPr lang="ja-JP" altLang="en-US" sz="600" dirty="0">
                <a:ln w="0"/>
                <a:solidFill>
                  <a:schemeClr val="tx1"/>
                </a:solidFill>
                <a:latin typeface="游ゴシック" panose="020B0400000000000000" pitchFamily="50" charset="-128"/>
                <a:ea typeface="游ゴシック" panose="020B0400000000000000" pitchFamily="50" charset="-128"/>
              </a:rPr>
              <a:t>１のデータをもとに各クラスタの中心</a:t>
            </a:r>
            <a:r>
              <a:rPr lang="en-US" altLang="ja-JP" sz="600" dirty="0">
                <a:ln w="0"/>
                <a:solidFill>
                  <a:schemeClr val="tx1"/>
                </a:solidFill>
                <a:latin typeface="游ゴシック" panose="020B0400000000000000" pitchFamily="50" charset="-128"/>
                <a:ea typeface="游ゴシック" panose="020B0400000000000000" pitchFamily="50" charset="-128"/>
              </a:rPr>
              <a:t>C</a:t>
            </a:r>
            <a:r>
              <a:rPr lang="ja-JP" altLang="en-US" sz="600" dirty="0">
                <a:ln w="0"/>
                <a:solidFill>
                  <a:schemeClr val="tx1"/>
                </a:solidFill>
                <a:latin typeface="游ゴシック" panose="020B0400000000000000" pitchFamily="50" charset="-128"/>
                <a:ea typeface="游ゴシック" panose="020B0400000000000000" pitchFamily="50" charset="-128"/>
              </a:rPr>
              <a:t>を計算する。</a:t>
            </a:r>
            <a:endParaRPr lang="en-US" altLang="ja-JP" sz="600" dirty="0">
              <a:ln w="0"/>
              <a:solidFill>
                <a:schemeClr val="tx1"/>
              </a:solidFill>
              <a:latin typeface="游ゴシック" panose="020B0400000000000000" pitchFamily="50" charset="-128"/>
              <a:ea typeface="游ゴシック" panose="020B0400000000000000" pitchFamily="50" charset="-128"/>
            </a:endParaRPr>
          </a:p>
          <a:p>
            <a:r>
              <a:rPr lang="en-US" altLang="ja-JP" sz="600" dirty="0">
                <a:ln w="0"/>
                <a:solidFill>
                  <a:schemeClr val="tx1"/>
                </a:solidFill>
                <a:latin typeface="游ゴシック" panose="020B0400000000000000" pitchFamily="50" charset="-128"/>
                <a:ea typeface="游ゴシック" panose="020B0400000000000000" pitchFamily="50" charset="-128"/>
              </a:rPr>
              <a:t>3. </a:t>
            </a:r>
            <a:r>
              <a:rPr lang="ja-JP" altLang="en-US" sz="600" dirty="0">
                <a:ln w="0"/>
                <a:solidFill>
                  <a:schemeClr val="tx1"/>
                </a:solidFill>
                <a:latin typeface="游ゴシック" panose="020B0400000000000000" pitchFamily="50" charset="-128"/>
                <a:ea typeface="游ゴシック" panose="020B0400000000000000" pitchFamily="50" charset="-128"/>
              </a:rPr>
              <a:t>各データと各</a:t>
            </a:r>
            <a:r>
              <a:rPr lang="en-US" altLang="ja-JP" sz="600" dirty="0">
                <a:ln w="0"/>
                <a:solidFill>
                  <a:schemeClr val="tx1"/>
                </a:solidFill>
                <a:latin typeface="游ゴシック" panose="020B0400000000000000" pitchFamily="50" charset="-128"/>
                <a:ea typeface="游ゴシック" panose="020B0400000000000000" pitchFamily="50" charset="-128"/>
              </a:rPr>
              <a:t>C</a:t>
            </a:r>
            <a:r>
              <a:rPr lang="ja-JP" altLang="en-US" sz="600" dirty="0">
                <a:ln w="0"/>
                <a:solidFill>
                  <a:schemeClr val="tx1"/>
                </a:solidFill>
                <a:latin typeface="游ゴシック" panose="020B0400000000000000" pitchFamily="50" charset="-128"/>
                <a:ea typeface="游ゴシック" panose="020B0400000000000000" pitchFamily="50" charset="-128"/>
              </a:rPr>
              <a:t>との距離を求め、各データを最も近い中心のクラスタに割り当て直す。</a:t>
            </a:r>
            <a:endParaRPr lang="en-US" altLang="ja-JP" sz="600" dirty="0">
              <a:ln w="0"/>
              <a:solidFill>
                <a:schemeClr val="tx1"/>
              </a:solidFill>
              <a:latin typeface="游ゴシック" panose="020B0400000000000000" pitchFamily="50" charset="-128"/>
              <a:ea typeface="游ゴシック" panose="020B0400000000000000" pitchFamily="50" charset="-128"/>
            </a:endParaRPr>
          </a:p>
          <a:p>
            <a:r>
              <a:rPr lang="en-US" altLang="ja-JP" sz="600" dirty="0">
                <a:ln w="0"/>
                <a:solidFill>
                  <a:schemeClr val="tx1"/>
                </a:solidFill>
                <a:latin typeface="游ゴシック" panose="020B0400000000000000" pitchFamily="50" charset="-128"/>
                <a:ea typeface="游ゴシック" panose="020B0400000000000000" pitchFamily="50" charset="-128"/>
              </a:rPr>
              <a:t>4. K</a:t>
            </a:r>
            <a:r>
              <a:rPr lang="ja-JP" altLang="en-US" sz="600" dirty="0">
                <a:ln w="0"/>
                <a:solidFill>
                  <a:schemeClr val="tx1"/>
                </a:solidFill>
                <a:latin typeface="游ゴシック" panose="020B0400000000000000" pitchFamily="50" charset="-128"/>
                <a:ea typeface="游ゴシック" panose="020B0400000000000000" pitchFamily="50" charset="-128"/>
              </a:rPr>
              <a:t>個のクラスターの重心点を求め、それを新たな核とする。</a:t>
            </a:r>
            <a:endParaRPr lang="en-US" altLang="ja-JP" sz="600" dirty="0">
              <a:ln w="0"/>
              <a:solidFill>
                <a:schemeClr val="tx1"/>
              </a:solidFill>
              <a:latin typeface="游ゴシック" panose="020B0400000000000000" pitchFamily="50" charset="-128"/>
              <a:ea typeface="游ゴシック" panose="020B0400000000000000" pitchFamily="50" charset="-128"/>
            </a:endParaRPr>
          </a:p>
          <a:p>
            <a:r>
              <a:rPr lang="en-US" altLang="ja-JP" sz="600" dirty="0">
                <a:ln w="0"/>
                <a:solidFill>
                  <a:schemeClr val="tx1"/>
                </a:solidFill>
                <a:latin typeface="游ゴシック" panose="020B0400000000000000" pitchFamily="50" charset="-128"/>
                <a:ea typeface="游ゴシック" panose="020B0400000000000000" pitchFamily="50" charset="-128"/>
              </a:rPr>
              <a:t>5. </a:t>
            </a:r>
            <a:r>
              <a:rPr lang="ja-JP" altLang="en-US" sz="600" dirty="0">
                <a:ln w="0"/>
                <a:solidFill>
                  <a:schemeClr val="tx1"/>
                </a:solidFill>
                <a:latin typeface="游ゴシック" panose="020B0400000000000000" pitchFamily="50" charset="-128"/>
                <a:ea typeface="游ゴシック" panose="020B0400000000000000" pitchFamily="50" charset="-128"/>
              </a:rPr>
              <a:t>１～</a:t>
            </a:r>
            <a:r>
              <a:rPr lang="en-US" altLang="ja-JP" sz="600" dirty="0">
                <a:ln w="0"/>
                <a:solidFill>
                  <a:schemeClr val="tx1"/>
                </a:solidFill>
                <a:latin typeface="游ゴシック" panose="020B0400000000000000" pitchFamily="50" charset="-128"/>
                <a:ea typeface="游ゴシック" panose="020B0400000000000000" pitchFamily="50" charset="-128"/>
              </a:rPr>
              <a:t>3</a:t>
            </a:r>
            <a:r>
              <a:rPr lang="ja-JP" altLang="en-US" sz="600" dirty="0">
                <a:ln w="0"/>
                <a:solidFill>
                  <a:schemeClr val="tx1"/>
                </a:solidFill>
                <a:latin typeface="游ゴシック" panose="020B0400000000000000" pitchFamily="50" charset="-128"/>
                <a:ea typeface="游ゴシック" panose="020B0400000000000000" pitchFamily="50" charset="-128"/>
              </a:rPr>
              <a:t>を変化がなくなるまで繰り返す。</a:t>
            </a:r>
            <a:endParaRPr lang="en-US" altLang="ja-JP" sz="600" dirty="0">
              <a:ln w="0"/>
              <a:solidFill>
                <a:schemeClr val="tx1"/>
              </a:solidFill>
              <a:latin typeface="游ゴシック" panose="020B0400000000000000" pitchFamily="50" charset="-128"/>
              <a:ea typeface="游ゴシック" panose="020B0400000000000000" pitchFamily="50" charset="-128"/>
            </a:endParaRPr>
          </a:p>
        </p:txBody>
      </p:sp>
      <p:graphicFrame>
        <p:nvGraphicFramePr>
          <p:cNvPr id="727" name="表 726">
            <a:extLst>
              <a:ext uri="{FF2B5EF4-FFF2-40B4-BE49-F238E27FC236}">
                <a16:creationId xmlns:a16="http://schemas.microsoft.com/office/drawing/2014/main" id="{F170155A-B804-4FD5-8F93-6221B24CC618}"/>
              </a:ext>
            </a:extLst>
          </p:cNvPr>
          <p:cNvGraphicFramePr>
            <a:graphicFrameLocks noGrp="1"/>
          </p:cNvGraphicFramePr>
          <p:nvPr>
            <p:extLst>
              <p:ext uri="{D42A27DB-BD31-4B8C-83A1-F6EECF244321}">
                <p14:modId xmlns:p14="http://schemas.microsoft.com/office/powerpoint/2010/main" val="1748023835"/>
              </p:ext>
            </p:extLst>
          </p:nvPr>
        </p:nvGraphicFramePr>
        <p:xfrm>
          <a:off x="3739144" y="8077215"/>
          <a:ext cx="882003" cy="1186537"/>
        </p:xfrm>
        <a:graphic>
          <a:graphicData uri="http://schemas.openxmlformats.org/drawingml/2006/table">
            <a:tbl>
              <a:tblPr firstRow="1" bandRow="1">
                <a:tableStyleId>{93296810-A885-4BE3-A3E7-6D5BEEA58F35}</a:tableStyleId>
              </a:tblPr>
              <a:tblGrid>
                <a:gridCol w="176814">
                  <a:extLst>
                    <a:ext uri="{9D8B030D-6E8A-4147-A177-3AD203B41FA5}">
                      <a16:colId xmlns:a16="http://schemas.microsoft.com/office/drawing/2014/main" val="20000"/>
                    </a:ext>
                  </a:extLst>
                </a:gridCol>
                <a:gridCol w="235063">
                  <a:extLst>
                    <a:ext uri="{9D8B030D-6E8A-4147-A177-3AD203B41FA5}">
                      <a16:colId xmlns:a16="http://schemas.microsoft.com/office/drawing/2014/main" val="20001"/>
                    </a:ext>
                  </a:extLst>
                </a:gridCol>
                <a:gridCol w="235063">
                  <a:extLst>
                    <a:ext uri="{9D8B030D-6E8A-4147-A177-3AD203B41FA5}">
                      <a16:colId xmlns:a16="http://schemas.microsoft.com/office/drawing/2014/main" val="2303816747"/>
                    </a:ext>
                  </a:extLst>
                </a:gridCol>
                <a:gridCol w="235063">
                  <a:extLst>
                    <a:ext uri="{9D8B030D-6E8A-4147-A177-3AD203B41FA5}">
                      <a16:colId xmlns:a16="http://schemas.microsoft.com/office/drawing/2014/main" val="20002"/>
                    </a:ext>
                  </a:extLst>
                </a:gridCol>
              </a:tblGrid>
              <a:tr h="162833">
                <a:tc>
                  <a:txBody>
                    <a:bodyPr/>
                    <a:lstStyle/>
                    <a:p>
                      <a:pPr algn="ctr"/>
                      <a:r>
                        <a:rPr kumimoji="1" lang="ja-JP" altLang="en-US" sz="700" b="0"/>
                        <a:t>色</a:t>
                      </a:r>
                    </a:p>
                  </a:txBody>
                  <a:tcPr marL="7200" marR="7200" marT="7200" marB="7200" anchor="ctr"/>
                </a:tc>
                <a:tc>
                  <a:txBody>
                    <a:bodyPr/>
                    <a:lstStyle/>
                    <a:p>
                      <a:pPr algn="ctr" fontAlgn="ctr"/>
                      <a:r>
                        <a:rPr lang="en-US" sz="700" b="0" u="none" strike="noStrike">
                          <a:effectLst/>
                        </a:rPr>
                        <a:t>R</a:t>
                      </a:r>
                      <a:endParaRPr lang="en-US" sz="700" b="0"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fontAlgn="ctr"/>
                      <a:r>
                        <a:rPr lang="en-US" altLang="ja-JP" sz="700" b="0" u="none" strike="noStrike">
                          <a:effectLst/>
                        </a:rPr>
                        <a:t>G</a:t>
                      </a:r>
                      <a:endParaRPr lang="en-US" sz="700" b="0"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fontAlgn="ctr"/>
                      <a:r>
                        <a:rPr lang="en-US" altLang="ja-JP" sz="700" b="0" u="none" strike="noStrike">
                          <a:effectLst/>
                        </a:rPr>
                        <a:t>B</a:t>
                      </a:r>
                      <a:endParaRPr lang="en-US" sz="700" b="0" i="0" u="none" strike="noStrike">
                        <a:solidFill>
                          <a:schemeClr val="bg1"/>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extLst>
                  <a:ext uri="{0D108BD9-81ED-4DB2-BD59-A6C34878D82A}">
                    <a16:rowId xmlns:a16="http://schemas.microsoft.com/office/drawing/2014/main" val="10001"/>
                  </a:ext>
                </a:extLst>
              </a:tr>
              <a:tr h="162833">
                <a:tc>
                  <a:txBody>
                    <a:bodyPr/>
                    <a:lstStyle/>
                    <a:p>
                      <a:pPr algn="ctr" fontAlgn="ctr"/>
                      <a:r>
                        <a:rPr lang="ja-JP" altLang="en-US" sz="700" b="0" u="none" strike="noStrike">
                          <a:effectLst/>
                        </a:rPr>
                        <a:t>赤</a:t>
                      </a:r>
                      <a:endParaRPr lang="ja-JP" altLang="en-US" sz="7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a:r>
                        <a:rPr kumimoji="1" lang="en-US" altLang="ja-JP" sz="700" b="0"/>
                        <a:t>116.6</a:t>
                      </a:r>
                      <a:endParaRPr kumimoji="1" lang="ja-JP" altLang="en-US" sz="700" b="0"/>
                    </a:p>
                  </a:txBody>
                  <a:tcPr marL="7200" marR="7200" marT="7200" marB="7200" anchor="ctr"/>
                </a:tc>
                <a:tc>
                  <a:txBody>
                    <a:bodyPr/>
                    <a:lstStyle/>
                    <a:p>
                      <a:pPr algn="ctr"/>
                      <a:r>
                        <a:rPr kumimoji="1" lang="en-US" altLang="ja-JP" sz="700" b="0"/>
                        <a:t>17.6</a:t>
                      </a:r>
                      <a:endParaRPr kumimoji="1" lang="ja-JP" altLang="en-US" sz="700" b="0"/>
                    </a:p>
                  </a:txBody>
                  <a:tcPr marL="7200" marR="7200" marT="7200" marB="7200" anchor="ctr"/>
                </a:tc>
                <a:tc>
                  <a:txBody>
                    <a:bodyPr/>
                    <a:lstStyle/>
                    <a:p>
                      <a:pPr algn="ctr"/>
                      <a:r>
                        <a:rPr kumimoji="1" lang="en-US" altLang="ja-JP" sz="700" b="0"/>
                        <a:t>16.0</a:t>
                      </a:r>
                      <a:endParaRPr kumimoji="1" lang="ja-JP" altLang="en-US" sz="700" b="0"/>
                    </a:p>
                  </a:txBody>
                  <a:tcPr marL="7200" marR="7200" marT="7200" marB="7200" anchor="ctr"/>
                </a:tc>
                <a:extLst>
                  <a:ext uri="{0D108BD9-81ED-4DB2-BD59-A6C34878D82A}">
                    <a16:rowId xmlns:a16="http://schemas.microsoft.com/office/drawing/2014/main" val="10002"/>
                  </a:ext>
                </a:extLst>
              </a:tr>
              <a:tr h="54983">
                <a:tc>
                  <a:txBody>
                    <a:bodyPr/>
                    <a:lstStyle/>
                    <a:p>
                      <a:pPr algn="ctr" fontAlgn="ctr"/>
                      <a:r>
                        <a:rPr lang="ja-JP" altLang="en-US" sz="700" b="0" u="none" strike="noStrike">
                          <a:effectLst/>
                        </a:rPr>
                        <a:t>緑</a:t>
                      </a:r>
                      <a:endParaRPr lang="ja-JP" altLang="en-US" sz="7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a:r>
                        <a:rPr kumimoji="1" lang="en-US" altLang="ja-JP" sz="700" b="0"/>
                        <a:t>22.4</a:t>
                      </a:r>
                      <a:endParaRPr kumimoji="1" lang="ja-JP" altLang="en-US" sz="700" b="0"/>
                    </a:p>
                  </a:txBody>
                  <a:tcPr marL="7200" marR="7200" marT="7200" marB="7200" anchor="ctr"/>
                </a:tc>
                <a:tc>
                  <a:txBody>
                    <a:bodyPr/>
                    <a:lstStyle/>
                    <a:p>
                      <a:pPr algn="ctr"/>
                      <a:r>
                        <a:rPr kumimoji="1" lang="en-US" altLang="ja-JP" sz="700" b="0"/>
                        <a:t>59.8</a:t>
                      </a:r>
                      <a:endParaRPr kumimoji="1" lang="ja-JP" altLang="en-US" sz="700" b="0"/>
                    </a:p>
                  </a:txBody>
                  <a:tcPr marL="7200" marR="7200" marT="7200" marB="7200" anchor="ctr"/>
                </a:tc>
                <a:tc>
                  <a:txBody>
                    <a:bodyPr/>
                    <a:lstStyle/>
                    <a:p>
                      <a:pPr algn="ctr"/>
                      <a:r>
                        <a:rPr kumimoji="1" lang="en-US" altLang="ja-JP" sz="700" b="0"/>
                        <a:t>26.2</a:t>
                      </a:r>
                      <a:endParaRPr kumimoji="1" lang="ja-JP" altLang="en-US" sz="700" b="0"/>
                    </a:p>
                  </a:txBody>
                  <a:tcPr marL="7200" marR="7200" marT="7200" marB="7200" anchor="ctr"/>
                </a:tc>
                <a:extLst>
                  <a:ext uri="{0D108BD9-81ED-4DB2-BD59-A6C34878D82A}">
                    <a16:rowId xmlns:a16="http://schemas.microsoft.com/office/drawing/2014/main" val="10003"/>
                  </a:ext>
                </a:extLst>
              </a:tr>
              <a:tr h="162833">
                <a:tc>
                  <a:txBody>
                    <a:bodyPr/>
                    <a:lstStyle/>
                    <a:p>
                      <a:pPr algn="ctr" fontAlgn="ctr"/>
                      <a:r>
                        <a:rPr lang="ja-JP" altLang="en-US" sz="700" b="0" u="none" strike="noStrike">
                          <a:effectLst/>
                        </a:rPr>
                        <a:t>黄</a:t>
                      </a:r>
                      <a:endParaRPr lang="ja-JP" altLang="en-US" sz="7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a:r>
                        <a:rPr kumimoji="1" lang="en-US" altLang="ja-JP" sz="700" b="0"/>
                        <a:t>118.0</a:t>
                      </a:r>
                      <a:endParaRPr kumimoji="1" lang="ja-JP" altLang="en-US" sz="700" b="0"/>
                    </a:p>
                  </a:txBody>
                  <a:tcPr marL="7200" marR="7200" marT="7200" marB="7200" anchor="ctr"/>
                </a:tc>
                <a:tc>
                  <a:txBody>
                    <a:bodyPr/>
                    <a:lstStyle/>
                    <a:p>
                      <a:pPr algn="ctr"/>
                      <a:r>
                        <a:rPr kumimoji="1" lang="en-US" altLang="ja-JP" sz="700" b="0"/>
                        <a:t>70.4</a:t>
                      </a:r>
                      <a:endParaRPr kumimoji="1" lang="ja-JP" altLang="en-US" sz="700" b="0"/>
                    </a:p>
                  </a:txBody>
                  <a:tcPr marL="7200" marR="7200" marT="7200" marB="7200" anchor="ctr"/>
                </a:tc>
                <a:tc>
                  <a:txBody>
                    <a:bodyPr/>
                    <a:lstStyle/>
                    <a:p>
                      <a:pPr algn="ctr"/>
                      <a:r>
                        <a:rPr kumimoji="1" lang="en-US" altLang="ja-JP" sz="700" b="0"/>
                        <a:t>20.6</a:t>
                      </a:r>
                      <a:endParaRPr kumimoji="1" lang="ja-JP" altLang="en-US" sz="700" b="0"/>
                    </a:p>
                  </a:txBody>
                  <a:tcPr marL="7200" marR="7200" marT="7200" marB="7200" anchor="ctr"/>
                </a:tc>
                <a:extLst>
                  <a:ext uri="{0D108BD9-81ED-4DB2-BD59-A6C34878D82A}">
                    <a16:rowId xmlns:a16="http://schemas.microsoft.com/office/drawing/2014/main" val="10004"/>
                  </a:ext>
                </a:extLst>
              </a:tr>
              <a:tr h="128436">
                <a:tc>
                  <a:txBody>
                    <a:bodyPr/>
                    <a:lstStyle/>
                    <a:p>
                      <a:pPr algn="ctr" fontAlgn="ctr"/>
                      <a:r>
                        <a:rPr lang="ja-JP" altLang="en-US" sz="700" b="0" u="none" strike="noStrike">
                          <a:effectLst/>
                        </a:rPr>
                        <a:t>青</a:t>
                      </a:r>
                      <a:endParaRPr lang="ja-JP" altLang="en-US" sz="7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a:r>
                        <a:rPr kumimoji="1" lang="en-US" altLang="ja-JP" sz="700" b="0"/>
                        <a:t>10.6</a:t>
                      </a:r>
                      <a:endParaRPr kumimoji="1" lang="ja-JP" altLang="en-US" sz="700" b="0"/>
                    </a:p>
                  </a:txBody>
                  <a:tcPr marL="7200" marR="7200" marT="7200" marB="7200" anchor="ctr"/>
                </a:tc>
                <a:tc>
                  <a:txBody>
                    <a:bodyPr/>
                    <a:lstStyle/>
                    <a:p>
                      <a:pPr algn="ctr"/>
                      <a:r>
                        <a:rPr kumimoji="1" lang="en-US" altLang="ja-JP" sz="700" b="0"/>
                        <a:t>33.0</a:t>
                      </a:r>
                      <a:endParaRPr kumimoji="1" lang="ja-JP" altLang="en-US" sz="700" b="0"/>
                    </a:p>
                  </a:txBody>
                  <a:tcPr marL="7200" marR="7200" marT="7200" marB="7200" anchor="ctr"/>
                </a:tc>
                <a:tc>
                  <a:txBody>
                    <a:bodyPr/>
                    <a:lstStyle/>
                    <a:p>
                      <a:pPr algn="ctr"/>
                      <a:r>
                        <a:rPr kumimoji="1" lang="en-US" altLang="ja-JP" sz="700" b="0"/>
                        <a:t>102.6</a:t>
                      </a:r>
                      <a:endParaRPr kumimoji="1" lang="ja-JP" altLang="en-US" sz="700" b="0"/>
                    </a:p>
                  </a:txBody>
                  <a:tcPr marL="7200" marR="7200" marT="7200" marB="7200" anchor="ctr"/>
                </a:tc>
                <a:extLst>
                  <a:ext uri="{0D108BD9-81ED-4DB2-BD59-A6C34878D82A}">
                    <a16:rowId xmlns:a16="http://schemas.microsoft.com/office/drawing/2014/main" val="10005"/>
                  </a:ext>
                </a:extLst>
              </a:tr>
              <a:tr h="164609">
                <a:tc>
                  <a:txBody>
                    <a:bodyPr/>
                    <a:lstStyle/>
                    <a:p>
                      <a:pPr algn="ctr"/>
                      <a:r>
                        <a:rPr kumimoji="1" lang="ja-JP" altLang="en-US" sz="700" b="0"/>
                        <a:t>白</a:t>
                      </a:r>
                    </a:p>
                  </a:txBody>
                  <a:tcPr marL="7200" marR="7200" marT="7200" marB="7200" anchor="ctr"/>
                </a:tc>
                <a:tc>
                  <a:txBody>
                    <a:bodyPr/>
                    <a:lstStyle/>
                    <a:p>
                      <a:pPr algn="ctr"/>
                      <a:r>
                        <a:rPr kumimoji="1" lang="en-US" altLang="ja-JP" sz="700" b="0"/>
                        <a:t>136.6</a:t>
                      </a:r>
                      <a:endParaRPr kumimoji="1" lang="ja-JP" altLang="en-US" sz="700" b="0"/>
                    </a:p>
                  </a:txBody>
                  <a:tcPr marL="7200" marR="7200" marT="7200" marB="7200" anchor="ctr"/>
                </a:tc>
                <a:tc>
                  <a:txBody>
                    <a:bodyPr/>
                    <a:lstStyle/>
                    <a:p>
                      <a:pPr algn="ctr"/>
                      <a:r>
                        <a:rPr kumimoji="1" lang="en-US" altLang="ja-JP" sz="700" b="0"/>
                        <a:t>112.4</a:t>
                      </a:r>
                      <a:endParaRPr kumimoji="1" lang="ja-JP" altLang="en-US" sz="700" b="0"/>
                    </a:p>
                  </a:txBody>
                  <a:tcPr marL="7200" marR="7200" marT="7200" marB="7200" anchor="ctr"/>
                </a:tc>
                <a:tc>
                  <a:txBody>
                    <a:bodyPr/>
                    <a:lstStyle/>
                    <a:p>
                      <a:pPr algn="ctr"/>
                      <a:r>
                        <a:rPr kumimoji="1" lang="en-US" altLang="ja-JP" sz="700" b="0"/>
                        <a:t>158.8</a:t>
                      </a:r>
                      <a:endParaRPr kumimoji="1" lang="ja-JP" altLang="en-US" sz="700" b="0"/>
                    </a:p>
                  </a:txBody>
                  <a:tcPr marL="7200" marR="7200" marT="7200" marB="7200" anchor="ctr"/>
                </a:tc>
                <a:extLst>
                  <a:ext uri="{0D108BD9-81ED-4DB2-BD59-A6C34878D82A}">
                    <a16:rowId xmlns:a16="http://schemas.microsoft.com/office/drawing/2014/main" val="163681797"/>
                  </a:ext>
                </a:extLst>
              </a:tr>
              <a:tr h="79682">
                <a:tc>
                  <a:txBody>
                    <a:bodyPr/>
                    <a:lstStyle/>
                    <a:p>
                      <a:pPr algn="ctr"/>
                      <a:r>
                        <a:rPr kumimoji="1" lang="ja-JP" altLang="en-US" sz="700" b="0"/>
                        <a:t>黒</a:t>
                      </a:r>
                    </a:p>
                  </a:txBody>
                  <a:tcPr marL="7200" marR="7200" marT="7200" marB="7200" anchor="ctr"/>
                </a:tc>
                <a:tc>
                  <a:txBody>
                    <a:bodyPr/>
                    <a:lstStyle/>
                    <a:p>
                      <a:pPr algn="ctr"/>
                      <a:r>
                        <a:rPr kumimoji="1" lang="en-US" altLang="ja-JP" sz="700" b="0"/>
                        <a:t>7.6</a:t>
                      </a:r>
                      <a:endParaRPr kumimoji="1" lang="ja-JP" altLang="en-US" sz="700" b="0"/>
                    </a:p>
                  </a:txBody>
                  <a:tcPr marL="7200" marR="7200" marT="7200" marB="7200" anchor="ctr"/>
                </a:tc>
                <a:tc>
                  <a:txBody>
                    <a:bodyPr/>
                    <a:lstStyle/>
                    <a:p>
                      <a:pPr algn="ctr"/>
                      <a:r>
                        <a:rPr kumimoji="1" lang="en-US" altLang="ja-JP" sz="700" b="0"/>
                        <a:t>5.4</a:t>
                      </a:r>
                      <a:endParaRPr kumimoji="1" lang="ja-JP" altLang="en-US" sz="700" b="0"/>
                    </a:p>
                  </a:txBody>
                  <a:tcPr marL="7200" marR="7200" marT="7200" marB="7200" anchor="ctr"/>
                </a:tc>
                <a:tc>
                  <a:txBody>
                    <a:bodyPr/>
                    <a:lstStyle/>
                    <a:p>
                      <a:pPr algn="ctr"/>
                      <a:r>
                        <a:rPr kumimoji="1" lang="en-US" altLang="ja-JP" sz="700" b="0"/>
                        <a:t>9.4</a:t>
                      </a:r>
                      <a:endParaRPr kumimoji="1" lang="ja-JP" altLang="en-US" sz="700" b="0"/>
                    </a:p>
                  </a:txBody>
                  <a:tcPr marL="7200" marR="7200" marT="7200" marB="7200" anchor="ctr"/>
                </a:tc>
                <a:extLst>
                  <a:ext uri="{0D108BD9-81ED-4DB2-BD59-A6C34878D82A}">
                    <a16:rowId xmlns:a16="http://schemas.microsoft.com/office/drawing/2014/main" val="712119449"/>
                  </a:ext>
                </a:extLst>
              </a:tr>
              <a:tr h="162833">
                <a:tc>
                  <a:txBody>
                    <a:bodyPr/>
                    <a:lstStyle/>
                    <a:p>
                      <a:pPr algn="ctr"/>
                      <a:r>
                        <a:rPr kumimoji="1" lang="ja-JP" altLang="en-US" sz="700" b="0"/>
                        <a:t>灰</a:t>
                      </a:r>
                    </a:p>
                  </a:txBody>
                  <a:tcPr marL="7200" marR="7200" marT="7200" marB="7200" anchor="ctr"/>
                </a:tc>
                <a:tc>
                  <a:txBody>
                    <a:bodyPr/>
                    <a:lstStyle/>
                    <a:p>
                      <a:pPr algn="ctr"/>
                      <a:r>
                        <a:rPr kumimoji="1" lang="en-US" altLang="ja-JP" sz="700" b="0"/>
                        <a:t>60.0</a:t>
                      </a:r>
                      <a:endParaRPr kumimoji="1" lang="ja-JP" altLang="en-US" sz="700" b="0"/>
                    </a:p>
                  </a:txBody>
                  <a:tcPr marL="7200" marR="7200" marT="7200" marB="7200" anchor="ctr"/>
                </a:tc>
                <a:tc>
                  <a:txBody>
                    <a:bodyPr/>
                    <a:lstStyle/>
                    <a:p>
                      <a:pPr algn="ctr"/>
                      <a:r>
                        <a:rPr kumimoji="1" lang="en-US" altLang="ja-JP" sz="700" b="0"/>
                        <a:t>61.0</a:t>
                      </a:r>
                      <a:endParaRPr kumimoji="1" lang="ja-JP" altLang="en-US" sz="700" b="0"/>
                    </a:p>
                  </a:txBody>
                  <a:tcPr marL="7200" marR="7200" marT="7200" marB="7200" anchor="ctr"/>
                </a:tc>
                <a:tc>
                  <a:txBody>
                    <a:bodyPr/>
                    <a:lstStyle/>
                    <a:p>
                      <a:pPr algn="ctr"/>
                      <a:r>
                        <a:rPr kumimoji="1" lang="en-US" altLang="ja-JP" sz="700" b="0"/>
                        <a:t>96.6</a:t>
                      </a:r>
                      <a:endParaRPr kumimoji="1" lang="ja-JP" altLang="en-US" sz="700" b="0" dirty="0"/>
                    </a:p>
                  </a:txBody>
                  <a:tcPr marL="7200" marR="7200" marT="7200" marB="7200" anchor="ctr"/>
                </a:tc>
                <a:extLst>
                  <a:ext uri="{0D108BD9-81ED-4DB2-BD59-A6C34878D82A}">
                    <a16:rowId xmlns:a16="http://schemas.microsoft.com/office/drawing/2014/main" val="2190740071"/>
                  </a:ext>
                </a:extLst>
              </a:tr>
            </a:tbl>
          </a:graphicData>
        </a:graphic>
      </p:graphicFrame>
      <p:sp>
        <p:nvSpPr>
          <p:cNvPr id="1057" name="テキスト ボックス 1056">
            <a:extLst>
              <a:ext uri="{FF2B5EF4-FFF2-40B4-BE49-F238E27FC236}">
                <a16:creationId xmlns:a16="http://schemas.microsoft.com/office/drawing/2014/main" id="{955C618C-7877-44D0-85C3-CF6AAE50051B}"/>
              </a:ext>
            </a:extLst>
          </p:cNvPr>
          <p:cNvSpPr txBox="1"/>
          <p:nvPr/>
        </p:nvSpPr>
        <p:spPr>
          <a:xfrm>
            <a:off x="5908454" y="9133090"/>
            <a:ext cx="1319691" cy="184666"/>
          </a:xfrm>
          <a:prstGeom prst="rect">
            <a:avLst/>
          </a:prstGeom>
          <a:noFill/>
        </p:spPr>
        <p:txBody>
          <a:bodyPr wrap="square" lIns="36000" rIns="36000" rtlCol="0">
            <a:spAutoFit/>
          </a:bodyPr>
          <a:lstStyle/>
          <a:p>
            <a:r>
              <a:rPr lang="ja-JP" altLang="en-US" sz="600" dirty="0">
                <a:latin typeface="+mn-ea"/>
                <a:ea typeface="+mn-ea"/>
              </a:rPr>
              <a:t>図</a:t>
            </a:r>
            <a:r>
              <a:rPr lang="en-US" altLang="ja-JP" sz="600" dirty="0">
                <a:latin typeface="+mn-ea"/>
                <a:ea typeface="+mn-ea"/>
              </a:rPr>
              <a:t>6-12</a:t>
            </a:r>
            <a:r>
              <a:rPr lang="ja-JP" altLang="en-US" sz="600" dirty="0">
                <a:latin typeface="+mn-ea"/>
                <a:ea typeface="+mn-ea"/>
              </a:rPr>
              <a:t> クラスタリング結果と重心</a:t>
            </a:r>
          </a:p>
        </p:txBody>
      </p:sp>
      <p:sp>
        <p:nvSpPr>
          <p:cNvPr id="434" name="正方形/長方形 433">
            <a:extLst>
              <a:ext uri="{FF2B5EF4-FFF2-40B4-BE49-F238E27FC236}">
                <a16:creationId xmlns:a16="http://schemas.microsoft.com/office/drawing/2014/main" id="{D3D32233-8659-47C1-8569-84EE97EF6809}"/>
              </a:ext>
            </a:extLst>
          </p:cNvPr>
          <p:cNvSpPr/>
          <p:nvPr/>
        </p:nvSpPr>
        <p:spPr>
          <a:xfrm>
            <a:off x="3698801" y="9298658"/>
            <a:ext cx="3900834" cy="554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r>
              <a:rPr lang="ja-JP" altLang="en-US" sz="600" b="1" dirty="0">
                <a:ln w="0"/>
                <a:solidFill>
                  <a:schemeClr val="tx1"/>
                </a:solidFill>
                <a:latin typeface="游ゴシック" panose="020B0400000000000000" pitchFamily="50" charset="-128"/>
              </a:rPr>
              <a:t>問題点</a:t>
            </a:r>
            <a:r>
              <a:rPr lang="ja-JP" altLang="en-US" sz="600">
                <a:ln w="0"/>
                <a:solidFill>
                  <a:schemeClr val="tx1"/>
                </a:solidFill>
                <a:latin typeface="游ゴシック" panose="020B0400000000000000" pitchFamily="50" charset="-128"/>
              </a:rPr>
              <a:t>：任意のカラーブロック置き場から緑色のカラーブロック置き場へ移動する際のライントレース中、カラーブロック置き場の緑色と灰色を誤検知してしまう（カラーブロック置き場</a:t>
            </a:r>
            <a:r>
              <a:rPr lang="ja-JP" altLang="en-US" sz="600" dirty="0">
                <a:ln w="0"/>
                <a:solidFill>
                  <a:schemeClr val="tx1"/>
                </a:solidFill>
                <a:latin typeface="游ゴシック" panose="020B0400000000000000" pitchFamily="50" charset="-128"/>
              </a:rPr>
              <a:t>に到達して</a:t>
            </a:r>
            <a:r>
              <a:rPr lang="ja-JP" altLang="en-US" sz="600">
                <a:ln w="0"/>
                <a:solidFill>
                  <a:schemeClr val="tx1"/>
                </a:solidFill>
                <a:latin typeface="游ゴシック" panose="020B0400000000000000" pitchFamily="50" charset="-128"/>
              </a:rPr>
              <a:t>いないのに緑色と判別される）。</a:t>
            </a:r>
          </a:p>
          <a:p>
            <a:r>
              <a:rPr lang="ja-JP" altLang="en-US" sz="600" b="1" dirty="0">
                <a:ln w="0"/>
                <a:solidFill>
                  <a:schemeClr val="tx1"/>
                </a:solidFill>
                <a:latin typeface="游ゴシック" panose="020B0400000000000000" pitchFamily="50" charset="-128"/>
              </a:rPr>
              <a:t>解決策</a:t>
            </a:r>
            <a:r>
              <a:rPr lang="ja-JP" altLang="en-US" sz="600">
                <a:ln w="0"/>
                <a:solidFill>
                  <a:schemeClr val="tx1"/>
                </a:solidFill>
                <a:latin typeface="游ゴシック" panose="020B0400000000000000" pitchFamily="50" charset="-128"/>
              </a:rPr>
              <a:t>：カラーブロック置き場の緑色は灰色に対し、</a:t>
            </a:r>
            <a:r>
              <a:rPr lang="en-US" altLang="ja-JP" sz="600">
                <a:ln w="0"/>
                <a:solidFill>
                  <a:schemeClr val="tx1"/>
                </a:solidFill>
                <a:latin typeface="游ゴシック" panose="020B0400000000000000" pitchFamily="50" charset="-128"/>
              </a:rPr>
              <a:t>RGB</a:t>
            </a:r>
            <a:r>
              <a:rPr lang="ja-JP" altLang="en-US" sz="600">
                <a:ln w="0"/>
                <a:solidFill>
                  <a:schemeClr val="tx1"/>
                </a:solidFill>
                <a:latin typeface="游ゴシック" panose="020B0400000000000000" pitchFamily="50" charset="-128"/>
              </a:rPr>
              <a:t>値の</a:t>
            </a:r>
            <a:r>
              <a:rPr lang="en-US" altLang="ja-JP" sz="600">
                <a:ln w="0"/>
                <a:solidFill>
                  <a:schemeClr val="tx1"/>
                </a:solidFill>
                <a:latin typeface="游ゴシック" panose="020B0400000000000000" pitchFamily="50" charset="-128"/>
              </a:rPr>
              <a:t>R</a:t>
            </a:r>
            <a:r>
              <a:rPr lang="ja-JP" altLang="en-US" sz="600">
                <a:ln w="0"/>
                <a:solidFill>
                  <a:schemeClr val="tx1"/>
                </a:solidFill>
                <a:latin typeface="游ゴシック" panose="020B0400000000000000" pitchFamily="50" charset="-128"/>
              </a:rPr>
              <a:t>と</a:t>
            </a:r>
            <a:r>
              <a:rPr lang="en-US" altLang="ja-JP" sz="600" dirty="0">
                <a:ln w="0"/>
                <a:solidFill>
                  <a:schemeClr val="tx1"/>
                </a:solidFill>
                <a:latin typeface="游ゴシック" panose="020B0400000000000000" pitchFamily="50" charset="-128"/>
              </a:rPr>
              <a:t>B</a:t>
            </a:r>
            <a:r>
              <a:rPr lang="ja-JP" altLang="en-US" sz="600">
                <a:ln w="0"/>
                <a:solidFill>
                  <a:schemeClr val="tx1"/>
                </a:solidFill>
                <a:latin typeface="游ゴシック" panose="020B0400000000000000" pitchFamily="50" charset="-128"/>
              </a:rPr>
              <a:t>が小さい（表</a:t>
            </a:r>
            <a:r>
              <a:rPr lang="en-US" altLang="ja-JP" sz="600" dirty="0">
                <a:ln w="0"/>
                <a:solidFill>
                  <a:schemeClr val="tx1"/>
                </a:solidFill>
                <a:latin typeface="游ゴシック" panose="020B0400000000000000" pitchFamily="50" charset="-128"/>
              </a:rPr>
              <a:t>6-1</a:t>
            </a:r>
            <a:r>
              <a:rPr lang="ja-JP" altLang="en-US" sz="600">
                <a:ln w="0"/>
                <a:solidFill>
                  <a:schemeClr val="tx1"/>
                </a:solidFill>
                <a:latin typeface="游ゴシック" panose="020B0400000000000000" pitchFamily="50" charset="-128"/>
              </a:rPr>
              <a:t>参照）。それを利用して</a:t>
            </a:r>
            <a:r>
              <a:rPr lang="en-US" altLang="ja-JP" sz="600">
                <a:ln w="0"/>
                <a:solidFill>
                  <a:schemeClr val="tx1"/>
                </a:solidFill>
                <a:latin typeface="游ゴシック" panose="020B0400000000000000" pitchFamily="50" charset="-128"/>
              </a:rPr>
              <a:t>R</a:t>
            </a:r>
            <a:r>
              <a:rPr lang="ja-JP" altLang="en-US" sz="600">
                <a:ln w="0"/>
                <a:solidFill>
                  <a:schemeClr val="tx1"/>
                </a:solidFill>
                <a:latin typeface="游ゴシック" panose="020B0400000000000000" pitchFamily="50" charset="-128"/>
              </a:rPr>
              <a:t>と</a:t>
            </a:r>
            <a:r>
              <a:rPr lang="en-US" altLang="ja-JP" sz="600">
                <a:ln w="0"/>
                <a:solidFill>
                  <a:schemeClr val="tx1"/>
                </a:solidFill>
                <a:latin typeface="游ゴシック" panose="020B0400000000000000" pitchFamily="50" charset="-128"/>
              </a:rPr>
              <a:t>B</a:t>
            </a:r>
            <a:r>
              <a:rPr lang="ja-JP" altLang="en-US" sz="600">
                <a:ln w="0"/>
                <a:solidFill>
                  <a:schemeClr val="tx1"/>
                </a:solidFill>
                <a:latin typeface="游ゴシック" panose="020B0400000000000000" pitchFamily="50" charset="-128"/>
              </a:rPr>
              <a:t>が設定した閾値より小さい時のみ判別（緑色）を</a:t>
            </a:r>
            <a:r>
              <a:rPr lang="ja-JP" altLang="en-US" sz="600" dirty="0">
                <a:ln w="0"/>
                <a:solidFill>
                  <a:schemeClr val="tx1"/>
                </a:solidFill>
                <a:latin typeface="游ゴシック" panose="020B0400000000000000" pitchFamily="50" charset="-128"/>
              </a:rPr>
              <a:t>返すようにした。</a:t>
            </a:r>
            <a:endParaRPr lang="ja-JP" altLang="en-US" sz="600">
              <a:ln w="0"/>
              <a:solidFill>
                <a:schemeClr val="tx1"/>
              </a:solidFill>
              <a:latin typeface="游ゴシック" panose="020B0400000000000000" pitchFamily="50" charset="-128"/>
            </a:endParaRPr>
          </a:p>
          <a:p>
            <a:r>
              <a:rPr lang="ja-JP" altLang="en-US" sz="600" b="1" dirty="0">
                <a:ln w="0"/>
                <a:solidFill>
                  <a:schemeClr val="tx1"/>
                </a:solidFill>
                <a:latin typeface="游ゴシック" panose="020B0400000000000000" pitchFamily="50" charset="-128"/>
              </a:rPr>
              <a:t>評価</a:t>
            </a:r>
            <a:r>
              <a:rPr lang="ja-JP" altLang="en-US" sz="600">
                <a:ln w="0"/>
                <a:solidFill>
                  <a:schemeClr val="tx1"/>
                </a:solidFill>
                <a:latin typeface="游ゴシック" panose="020B0400000000000000" pitchFamily="50" charset="-128"/>
              </a:rPr>
              <a:t>：</a:t>
            </a:r>
            <a:r>
              <a:rPr lang="ja-JP" altLang="en-US" sz="600" dirty="0">
                <a:ln w="0"/>
                <a:solidFill>
                  <a:schemeClr val="tx1"/>
                </a:solidFill>
                <a:latin typeface="游ゴシック" panose="020B0400000000000000" pitchFamily="50" charset="-128"/>
              </a:rPr>
              <a:t>上記の解決策により、</a:t>
            </a:r>
            <a:r>
              <a:rPr lang="ja-JP" altLang="en-US" sz="600">
                <a:ln w="0"/>
                <a:solidFill>
                  <a:schemeClr val="tx1"/>
                </a:solidFill>
                <a:latin typeface="游ゴシック" panose="020B0400000000000000" pitchFamily="50" charset="-128"/>
              </a:rPr>
              <a:t>カラーブロック置き場の緑色とパワースポット上の灰色の誤検知はなくなった。</a:t>
            </a:r>
            <a:endParaRPr lang="en-US" altLang="ja-JP" sz="600" dirty="0">
              <a:ln w="0"/>
              <a:solidFill>
                <a:schemeClr val="tx1"/>
              </a:solidFill>
              <a:latin typeface="游ゴシック" panose="020B0400000000000000" pitchFamily="50" charset="-128"/>
            </a:endParaRPr>
          </a:p>
        </p:txBody>
      </p:sp>
      <p:pic>
        <p:nvPicPr>
          <p:cNvPr id="232" name="図 231">
            <a:extLst>
              <a:ext uri="{FF2B5EF4-FFF2-40B4-BE49-F238E27FC236}">
                <a16:creationId xmlns:a16="http://schemas.microsoft.com/office/drawing/2014/main" id="{98B7E7EB-2CBB-4E6F-B6CB-0970340DF3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1043" y="5457916"/>
            <a:ext cx="373578" cy="360000"/>
          </a:xfrm>
          <a:prstGeom prst="rect">
            <a:avLst/>
          </a:prstGeom>
        </p:spPr>
      </p:pic>
      <p:sp>
        <p:nvSpPr>
          <p:cNvPr id="167" name="正方形/長方形 166">
            <a:extLst>
              <a:ext uri="{FF2B5EF4-FFF2-40B4-BE49-F238E27FC236}">
                <a16:creationId xmlns:a16="http://schemas.microsoft.com/office/drawing/2014/main" id="{921C141E-C822-441A-848D-8B7487D89A49}"/>
              </a:ext>
            </a:extLst>
          </p:cNvPr>
          <p:cNvSpPr/>
          <p:nvPr/>
        </p:nvSpPr>
        <p:spPr>
          <a:xfrm>
            <a:off x="3702100" y="9897994"/>
            <a:ext cx="3922635" cy="45109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r>
              <a:rPr lang="ja-JP" altLang="en-US" sz="600" b="1" dirty="0">
                <a:ln w="0"/>
                <a:solidFill>
                  <a:schemeClr val="tx1"/>
                </a:solidFill>
                <a:latin typeface="游ゴシック" panose="020B0400000000000000" pitchFamily="50" charset="-128"/>
                <a:ea typeface="游ゴシック" panose="020B0400000000000000" pitchFamily="50" charset="-128"/>
              </a:rPr>
              <a:t>問題点</a:t>
            </a:r>
            <a:r>
              <a:rPr lang="ja-JP" altLang="en-US" sz="600" dirty="0">
                <a:ln w="0"/>
                <a:solidFill>
                  <a:schemeClr val="tx1"/>
                </a:solidFill>
                <a:latin typeface="游ゴシック" panose="020B0400000000000000" pitchFamily="50" charset="-128"/>
                <a:ea typeface="游ゴシック" panose="020B0400000000000000" pitchFamily="50" charset="-128"/>
              </a:rPr>
              <a:t>：ロボットのアームを上げた状態とカラーブロックの緑色の距離を</a:t>
            </a:r>
            <a:r>
              <a:rPr lang="en-US" altLang="ja-JP" sz="600" dirty="0">
                <a:ln w="0"/>
                <a:solidFill>
                  <a:schemeClr val="tx1"/>
                </a:solidFill>
                <a:latin typeface="游ゴシック" panose="020B0400000000000000" pitchFamily="50" charset="-128"/>
                <a:ea typeface="游ゴシック" panose="020B0400000000000000" pitchFamily="50" charset="-128"/>
              </a:rPr>
              <a:t>3cm</a:t>
            </a:r>
            <a:r>
              <a:rPr lang="ja-JP" altLang="en-US" sz="600" dirty="0">
                <a:ln w="0"/>
                <a:solidFill>
                  <a:schemeClr val="tx1"/>
                </a:solidFill>
                <a:latin typeface="游ゴシック" panose="020B0400000000000000" pitchFamily="50" charset="-128"/>
                <a:ea typeface="游ゴシック" panose="020B0400000000000000" pitchFamily="50" charset="-128"/>
              </a:rPr>
              <a:t>で測定した場合と、黒色の</a:t>
            </a:r>
            <a:r>
              <a:rPr lang="en-US" altLang="ja-JP" sz="600" dirty="0">
                <a:ln w="0"/>
                <a:solidFill>
                  <a:schemeClr val="tx1"/>
                </a:solidFill>
                <a:latin typeface="游ゴシック" panose="020B0400000000000000" pitchFamily="50" charset="-128"/>
                <a:ea typeface="游ゴシック" panose="020B0400000000000000" pitchFamily="50" charset="-128"/>
              </a:rPr>
              <a:t>RGB</a:t>
            </a:r>
            <a:r>
              <a:rPr lang="ja-JP" altLang="en-US" sz="600" dirty="0">
                <a:ln w="0"/>
                <a:solidFill>
                  <a:schemeClr val="tx1"/>
                </a:solidFill>
                <a:latin typeface="游ゴシック" panose="020B0400000000000000" pitchFamily="50" charset="-128"/>
                <a:ea typeface="游ゴシック" panose="020B0400000000000000" pitchFamily="50" charset="-128"/>
              </a:rPr>
              <a:t>値が近すぎるため（表</a:t>
            </a:r>
            <a:r>
              <a:rPr lang="en-US" altLang="ja-JP" sz="600" dirty="0">
                <a:ln w="0"/>
                <a:solidFill>
                  <a:schemeClr val="tx1"/>
                </a:solidFill>
                <a:latin typeface="游ゴシック" panose="020B0400000000000000" pitchFamily="50" charset="-128"/>
                <a:ea typeface="游ゴシック" panose="020B0400000000000000" pitchFamily="50" charset="-128"/>
              </a:rPr>
              <a:t>6-3</a:t>
            </a:r>
            <a:r>
              <a:rPr lang="ja-JP" altLang="en-US" sz="600" dirty="0">
                <a:ln w="0"/>
                <a:solidFill>
                  <a:schemeClr val="tx1"/>
                </a:solidFill>
                <a:latin typeface="游ゴシック" panose="020B0400000000000000" pitchFamily="50" charset="-128"/>
                <a:ea typeface="游ゴシック" panose="020B0400000000000000" pitchFamily="50" charset="-128"/>
              </a:rPr>
              <a:t>参照）誤検知をしてしまう。</a:t>
            </a:r>
            <a:endParaRPr lang="en-US" altLang="ja-JP" sz="600" dirty="0">
              <a:ln w="0"/>
              <a:solidFill>
                <a:schemeClr val="tx1"/>
              </a:solidFill>
            </a:endParaRPr>
          </a:p>
          <a:p>
            <a:r>
              <a:rPr lang="ja-JP" altLang="en-US" sz="600" b="1" dirty="0">
                <a:ln w="0"/>
                <a:solidFill>
                  <a:schemeClr val="tx1"/>
                </a:solidFill>
              </a:rPr>
              <a:t>解決策</a:t>
            </a:r>
            <a:r>
              <a:rPr lang="ja-JP" altLang="en-US" sz="600" dirty="0">
                <a:ln w="0"/>
                <a:solidFill>
                  <a:schemeClr val="tx1"/>
                </a:solidFill>
              </a:rPr>
              <a:t>：カラーブロックの緑色のみ距離を</a:t>
            </a:r>
            <a:r>
              <a:rPr lang="en-US" altLang="ja-JP" sz="600" dirty="0">
                <a:ln w="0"/>
                <a:solidFill>
                  <a:schemeClr val="tx1"/>
                </a:solidFill>
              </a:rPr>
              <a:t>1cm</a:t>
            </a:r>
            <a:r>
              <a:rPr lang="ja-JP" altLang="en-US" sz="600" dirty="0">
                <a:ln w="0"/>
                <a:solidFill>
                  <a:schemeClr val="tx1"/>
                </a:solidFill>
              </a:rPr>
              <a:t>と</a:t>
            </a:r>
            <a:r>
              <a:rPr lang="en-US" altLang="ja-JP" sz="600" dirty="0">
                <a:ln w="0"/>
                <a:solidFill>
                  <a:schemeClr val="tx1"/>
                </a:solidFill>
              </a:rPr>
              <a:t>2cm</a:t>
            </a:r>
            <a:r>
              <a:rPr lang="ja-JP" altLang="en-US" sz="600" dirty="0">
                <a:ln w="0"/>
                <a:solidFill>
                  <a:schemeClr val="tx1"/>
                </a:solidFill>
              </a:rPr>
              <a:t>に限定し、黒色の</a:t>
            </a:r>
            <a:r>
              <a:rPr lang="ja-JP" altLang="en-US" sz="600">
                <a:ln w="0"/>
                <a:solidFill>
                  <a:schemeClr val="tx1"/>
                </a:solidFill>
              </a:rPr>
              <a:t>カラーブロック</a:t>
            </a:r>
            <a:r>
              <a:rPr lang="ja-JP" altLang="en-US" sz="600" dirty="0">
                <a:ln w="0"/>
                <a:solidFill>
                  <a:schemeClr val="tx1"/>
                </a:solidFill>
              </a:rPr>
              <a:t>と</a:t>
            </a:r>
            <a:r>
              <a:rPr lang="ja-JP" altLang="en-US" sz="600">
                <a:ln w="0"/>
                <a:solidFill>
                  <a:schemeClr val="tx1"/>
                </a:solidFill>
              </a:rPr>
              <a:t>の</a:t>
            </a:r>
            <a:r>
              <a:rPr lang="ja-JP" altLang="en-US" sz="600" dirty="0">
                <a:ln w="0"/>
                <a:solidFill>
                  <a:schemeClr val="tx1"/>
                </a:solidFill>
              </a:rPr>
              <a:t>差をつけた。</a:t>
            </a:r>
            <a:endParaRPr lang="en-US" altLang="ja-JP" sz="600" dirty="0">
              <a:ln w="0"/>
              <a:solidFill>
                <a:schemeClr val="tx1"/>
              </a:solidFill>
            </a:endParaRPr>
          </a:p>
          <a:p>
            <a:r>
              <a:rPr lang="ja-JP" altLang="en-US" sz="600" b="1" dirty="0">
                <a:ln w="0"/>
                <a:solidFill>
                  <a:schemeClr val="tx1"/>
                </a:solidFill>
              </a:rPr>
              <a:t>評価</a:t>
            </a:r>
            <a:r>
              <a:rPr lang="ja-JP" altLang="en-US" sz="600" dirty="0">
                <a:ln w="0"/>
                <a:solidFill>
                  <a:schemeClr val="tx1"/>
                </a:solidFill>
              </a:rPr>
              <a:t>：上記の解決策により、カラーブロックの緑色と黒色との誤検知は起こらなくなった。</a:t>
            </a:r>
          </a:p>
        </p:txBody>
      </p:sp>
      <p:sp>
        <p:nvSpPr>
          <p:cNvPr id="8" name="正方形/長方形 7">
            <a:extLst>
              <a:ext uri="{FF2B5EF4-FFF2-40B4-BE49-F238E27FC236}">
                <a16:creationId xmlns:a16="http://schemas.microsoft.com/office/drawing/2014/main" id="{60F55C34-D403-4130-ADB7-D469C446CA9D}"/>
              </a:ext>
            </a:extLst>
          </p:cNvPr>
          <p:cNvSpPr/>
          <p:nvPr/>
        </p:nvSpPr>
        <p:spPr>
          <a:xfrm>
            <a:off x="7843044" y="2011137"/>
            <a:ext cx="3219131" cy="4526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5A8D11E-499B-4169-9BF2-B6CFD735DA58}"/>
              </a:ext>
            </a:extLst>
          </p:cNvPr>
          <p:cNvSpPr/>
          <p:nvPr/>
        </p:nvSpPr>
        <p:spPr>
          <a:xfrm>
            <a:off x="11096911" y="2013854"/>
            <a:ext cx="3549608" cy="4524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BDDE143-F5D5-4A36-B30B-A139FC0F290F}"/>
              </a:ext>
            </a:extLst>
          </p:cNvPr>
          <p:cNvSpPr txBox="1"/>
          <p:nvPr/>
        </p:nvSpPr>
        <p:spPr>
          <a:xfrm>
            <a:off x="7850713" y="2028450"/>
            <a:ext cx="1345076" cy="230832"/>
          </a:xfrm>
          <a:prstGeom prst="rect">
            <a:avLst/>
          </a:prstGeom>
          <a:noFill/>
        </p:spPr>
        <p:txBody>
          <a:bodyPr wrap="square" rtlCol="0">
            <a:spAutoFit/>
          </a:bodyPr>
          <a:lstStyle/>
          <a:p>
            <a:r>
              <a:rPr kumimoji="1" lang="ja-JP" altLang="en-US" sz="900" b="1" dirty="0">
                <a:latin typeface="+mn-ea"/>
                <a:ea typeface="+mn-ea"/>
              </a:rPr>
              <a:t>左出題数字の読み取り</a:t>
            </a:r>
          </a:p>
        </p:txBody>
      </p:sp>
      <p:sp>
        <p:nvSpPr>
          <p:cNvPr id="11" name="テキスト ボックス 10">
            <a:extLst>
              <a:ext uri="{FF2B5EF4-FFF2-40B4-BE49-F238E27FC236}">
                <a16:creationId xmlns:a16="http://schemas.microsoft.com/office/drawing/2014/main" id="{D2BD303A-9590-42F0-B42F-90D3EC52FD8C}"/>
              </a:ext>
            </a:extLst>
          </p:cNvPr>
          <p:cNvSpPr txBox="1"/>
          <p:nvPr/>
        </p:nvSpPr>
        <p:spPr>
          <a:xfrm>
            <a:off x="11071190" y="2020771"/>
            <a:ext cx="1459803" cy="230832"/>
          </a:xfrm>
          <a:prstGeom prst="rect">
            <a:avLst/>
          </a:prstGeom>
          <a:noFill/>
        </p:spPr>
        <p:txBody>
          <a:bodyPr wrap="square" rtlCol="0">
            <a:spAutoFit/>
          </a:bodyPr>
          <a:lstStyle/>
          <a:p>
            <a:r>
              <a:rPr kumimoji="1" lang="ja-JP" altLang="en-US" sz="900" b="1" dirty="0">
                <a:latin typeface="游ゴシック" panose="020B0400000000000000" pitchFamily="50" charset="-128"/>
                <a:ea typeface="游ゴシック" panose="020B0400000000000000" pitchFamily="50" charset="-128"/>
              </a:rPr>
              <a:t>右出題数字の読み取り</a:t>
            </a:r>
          </a:p>
        </p:txBody>
      </p:sp>
      <p:sp>
        <p:nvSpPr>
          <p:cNvPr id="12" name="テキスト ボックス 11">
            <a:extLst>
              <a:ext uri="{FF2B5EF4-FFF2-40B4-BE49-F238E27FC236}">
                <a16:creationId xmlns:a16="http://schemas.microsoft.com/office/drawing/2014/main" id="{90931071-7D1B-4D68-8613-A5FED6FC4C51}"/>
              </a:ext>
            </a:extLst>
          </p:cNvPr>
          <p:cNvSpPr txBox="1"/>
          <p:nvPr/>
        </p:nvSpPr>
        <p:spPr>
          <a:xfrm>
            <a:off x="7874947" y="2267172"/>
            <a:ext cx="3118855" cy="846386"/>
          </a:xfrm>
          <a:prstGeom prst="rect">
            <a:avLst/>
          </a:prstGeom>
          <a:no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左出題数字は数字の表し方に規則性はなく、各数字ごとに独立して表現されている。よって数字ごとの特徴が取得できる経路検討し、各数字で想定される特徴と、実際に経路上を走行し取得した特徴とを比較することで出題数字を読み取ることが出来る。特徴を取得できる経路は多数存在するが、今回は続くビット解答に進入すること・複数の動作による余計なずれを生じさせないことを考慮して図</a:t>
            </a:r>
            <a:r>
              <a:rPr lang="en-US" altLang="ja-JP" sz="700" dirty="0">
                <a:latin typeface="游ゴシック" panose="020B0400000000000000" pitchFamily="50" charset="-128"/>
                <a:ea typeface="游ゴシック" panose="020B0400000000000000" pitchFamily="50" charset="-128"/>
              </a:rPr>
              <a:t>6-16</a:t>
            </a:r>
            <a:r>
              <a:rPr lang="ja-JP" altLang="en-US" sz="700" dirty="0">
                <a:latin typeface="游ゴシック" panose="020B0400000000000000" pitchFamily="50" charset="-128"/>
                <a:ea typeface="游ゴシック" panose="020B0400000000000000" pitchFamily="50" charset="-128"/>
              </a:rPr>
              <a:t>に示した経路を走行する。</a:t>
            </a:r>
            <a:endParaRPr kumimoji="1" lang="en-US" altLang="ja-JP" sz="700" dirty="0">
              <a:latin typeface="游ゴシック" panose="020B0400000000000000" pitchFamily="50" charset="-128"/>
              <a:ea typeface="游ゴシック" panose="020B0400000000000000" pitchFamily="50" charset="-128"/>
            </a:endParaRPr>
          </a:p>
          <a:p>
            <a:endParaRPr kumimoji="1" lang="ja-JP" altLang="en-US" sz="700" dirty="0">
              <a:latin typeface="游ゴシック" panose="020B0400000000000000" pitchFamily="50" charset="-128"/>
              <a:ea typeface="游ゴシック" panose="020B0400000000000000" pitchFamily="50" charset="-128"/>
            </a:endParaRPr>
          </a:p>
        </p:txBody>
      </p:sp>
      <p:sp>
        <p:nvSpPr>
          <p:cNvPr id="5" name="テキスト ボックス 11">
            <a:extLst>
              <a:ext uri="{FF2B5EF4-FFF2-40B4-BE49-F238E27FC236}">
                <a16:creationId xmlns:a16="http://schemas.microsoft.com/office/drawing/2014/main" id="{D10DADF6-D41B-4ED8-A6EB-7195A2F0334B}"/>
              </a:ext>
            </a:extLst>
          </p:cNvPr>
          <p:cNvSpPr txBox="1"/>
          <p:nvPr/>
        </p:nvSpPr>
        <p:spPr>
          <a:xfrm>
            <a:off x="3691514" y="6416284"/>
            <a:ext cx="3935154" cy="498016"/>
          </a:xfrm>
          <a:prstGeom prst="rect">
            <a:avLst/>
          </a:prstGeom>
          <a:solidFill>
            <a:schemeClr val="accent6">
              <a:lumMod val="20000"/>
              <a:lumOff val="80000"/>
            </a:schemeClr>
          </a:solidFill>
        </p:spPr>
        <p:txBody>
          <a:bodyPr wrap="square" lIns="36000" tIns="18000" rIns="36000" bIns="18000" rtlCol="0">
            <a:spAutoFit/>
          </a:bodyPr>
          <a:lstStyle/>
          <a:p>
            <a:pPr marL="88900" indent="-88900">
              <a:buFont typeface="Arial" panose="020B0604020202020204" pitchFamily="34" charset="0"/>
              <a:buChar char="•"/>
            </a:pPr>
            <a:r>
              <a:rPr kumimoji="1" lang="ja-JP" altLang="en-US" sz="600" b="1" dirty="0">
                <a:latin typeface="+mn-ea"/>
                <a:ea typeface="+mn-ea"/>
              </a:rPr>
              <a:t>カラーブロック置き場のサンプルデータ</a:t>
            </a:r>
            <a:endParaRPr kumimoji="1" lang="en-US" altLang="ja-JP" sz="600" b="1" dirty="0">
              <a:latin typeface="+mn-ea"/>
              <a:ea typeface="+mn-ea"/>
            </a:endParaRPr>
          </a:p>
          <a:p>
            <a:r>
              <a:rPr kumimoji="1" lang="ja-JP" altLang="en-US" sz="600" dirty="0">
                <a:latin typeface="+mn-ea"/>
                <a:ea typeface="+mn-ea"/>
              </a:rPr>
              <a:t>　 カラーブロック置き場上の任意の位置で各色</a:t>
            </a:r>
            <a:r>
              <a:rPr kumimoji="1" lang="en-US" altLang="ja-JP" sz="600" dirty="0">
                <a:latin typeface="+mn-ea"/>
                <a:ea typeface="+mn-ea"/>
              </a:rPr>
              <a:t>5</a:t>
            </a:r>
            <a:r>
              <a:rPr kumimoji="1" lang="ja-JP" altLang="en-US" sz="600" dirty="0">
                <a:latin typeface="+mn-ea"/>
                <a:ea typeface="+mn-ea"/>
              </a:rPr>
              <a:t>回ずつ測定する</a:t>
            </a:r>
            <a:endParaRPr kumimoji="1" lang="en-US" altLang="ja-JP" sz="600" dirty="0">
              <a:latin typeface="+mn-ea"/>
              <a:ea typeface="+mn-ea"/>
            </a:endParaRPr>
          </a:p>
          <a:p>
            <a:pPr marL="88900" indent="-88900">
              <a:buFont typeface="Arial" panose="020B0604020202020204" pitchFamily="34" charset="0"/>
              <a:buChar char="•"/>
            </a:pPr>
            <a:r>
              <a:rPr lang="ja-JP" altLang="en-US" sz="600" b="1" dirty="0">
                <a:latin typeface="+mn-ea"/>
                <a:ea typeface="+mn-ea"/>
              </a:rPr>
              <a:t>カラーブロックのサンプルデータ</a:t>
            </a:r>
            <a:endParaRPr lang="en-US" altLang="ja-JP" sz="600" b="1" dirty="0">
              <a:latin typeface="+mn-ea"/>
              <a:ea typeface="+mn-ea"/>
            </a:endParaRPr>
          </a:p>
          <a:p>
            <a:pPr marL="88900"/>
            <a:r>
              <a:rPr kumimoji="1" lang="ja-JP" altLang="en-US" sz="600" dirty="0">
                <a:latin typeface="+mn-ea"/>
                <a:ea typeface="+mn-ea"/>
              </a:rPr>
              <a:t>ロボットのアームを上げた状態のカラーセンサとカラーブロックの距離が</a:t>
            </a:r>
            <a:r>
              <a:rPr lang="ja-JP" altLang="en-US" sz="600" dirty="0">
                <a:latin typeface="+mn-ea"/>
                <a:ea typeface="+mn-ea"/>
              </a:rPr>
              <a:t>１</a:t>
            </a:r>
            <a:r>
              <a:rPr kumimoji="1" lang="en-US" altLang="ja-JP" sz="600" dirty="0">
                <a:latin typeface="+mn-ea"/>
                <a:ea typeface="+mn-ea"/>
              </a:rPr>
              <a:t>cm</a:t>
            </a:r>
            <a:r>
              <a:rPr kumimoji="1" lang="ja-JP" altLang="en-US" sz="600" dirty="0">
                <a:latin typeface="+mn-ea"/>
                <a:ea typeface="+mn-ea"/>
              </a:rPr>
              <a:t>・２</a:t>
            </a:r>
            <a:r>
              <a:rPr kumimoji="1" lang="en-US" altLang="ja-JP" sz="600" dirty="0">
                <a:latin typeface="+mn-ea"/>
                <a:ea typeface="+mn-ea"/>
              </a:rPr>
              <a:t>cm</a:t>
            </a:r>
            <a:r>
              <a:rPr kumimoji="1" lang="ja-JP" altLang="en-US" sz="600" dirty="0">
                <a:latin typeface="+mn-ea"/>
                <a:ea typeface="+mn-ea"/>
              </a:rPr>
              <a:t>・</a:t>
            </a:r>
            <a:r>
              <a:rPr lang="ja-JP" altLang="en-US" sz="600" dirty="0">
                <a:latin typeface="+mn-ea"/>
                <a:ea typeface="+mn-ea"/>
              </a:rPr>
              <a:t>３</a:t>
            </a:r>
            <a:r>
              <a:rPr lang="en-US" altLang="ja-JP" sz="600" dirty="0">
                <a:latin typeface="+mn-ea"/>
                <a:ea typeface="+mn-ea"/>
              </a:rPr>
              <a:t>cm</a:t>
            </a:r>
            <a:r>
              <a:rPr lang="ja-JP" altLang="en-US" sz="600" dirty="0">
                <a:latin typeface="+mn-ea"/>
                <a:ea typeface="+mn-ea"/>
              </a:rPr>
              <a:t>における</a:t>
            </a:r>
            <a:r>
              <a:rPr lang="en-US" altLang="ja-JP" sz="600" dirty="0">
                <a:latin typeface="+mn-ea"/>
                <a:ea typeface="+mn-ea"/>
              </a:rPr>
              <a:t>RGB</a:t>
            </a:r>
            <a:r>
              <a:rPr lang="ja-JP" altLang="en-US" sz="600" dirty="0">
                <a:latin typeface="+mn-ea"/>
                <a:ea typeface="+mn-ea"/>
              </a:rPr>
              <a:t>値をそれぞれ測定する</a:t>
            </a:r>
            <a:endParaRPr kumimoji="1" lang="en-US" altLang="ja-JP" sz="600" dirty="0">
              <a:latin typeface="+mn-ea"/>
              <a:ea typeface="+mn-ea"/>
            </a:endParaRPr>
          </a:p>
        </p:txBody>
      </p:sp>
      <p:sp>
        <p:nvSpPr>
          <p:cNvPr id="256" name="テキスト ボックス 255">
            <a:extLst>
              <a:ext uri="{FF2B5EF4-FFF2-40B4-BE49-F238E27FC236}">
                <a16:creationId xmlns:a16="http://schemas.microsoft.com/office/drawing/2014/main" id="{44863541-95A4-41A2-A9AB-489507531B88}"/>
              </a:ext>
            </a:extLst>
          </p:cNvPr>
          <p:cNvSpPr txBox="1"/>
          <p:nvPr/>
        </p:nvSpPr>
        <p:spPr>
          <a:xfrm>
            <a:off x="11157400" y="2156004"/>
            <a:ext cx="3427486" cy="769441"/>
          </a:xfrm>
          <a:prstGeom prst="rect">
            <a:avLst/>
          </a:prstGeom>
          <a:noFill/>
        </p:spPr>
        <p:txBody>
          <a:bodyPr wrap="square" rtlCol="0">
            <a:spAutoFit/>
          </a:bodyPr>
          <a:lstStyle/>
          <a:p>
            <a:r>
              <a:rPr kumimoji="1" lang="ja-JP" altLang="en-US" sz="700" dirty="0">
                <a:latin typeface="游ゴシック" panose="020B0400000000000000" pitchFamily="50" charset="-128"/>
                <a:ea typeface="游ゴシック" panose="020B0400000000000000" pitchFamily="50" charset="-128"/>
              </a:rPr>
              <a:t>右出題数字は数字の表し方に規則性があり、特定の位置に</a:t>
            </a:r>
            <a:r>
              <a:rPr lang="ja-JP" altLang="en-US" sz="700" dirty="0">
                <a:latin typeface="游ゴシック" panose="020B0400000000000000" pitchFamily="50" charset="-128"/>
                <a:ea typeface="游ゴシック" panose="020B0400000000000000" pitchFamily="50" charset="-128"/>
              </a:rPr>
              <a:t>出現する辺の組み合わせで各数字を表現している。よって数字の判定に必要な辺を</a:t>
            </a:r>
            <a:r>
              <a:rPr lang="ja-JP" altLang="en-US" sz="700">
                <a:latin typeface="游ゴシック" panose="020B0400000000000000" pitchFamily="50" charset="-128"/>
                <a:ea typeface="游ゴシック" panose="020B0400000000000000" pitchFamily="50" charset="-128"/>
              </a:rPr>
              <a:t>算出し、その辺上を通過して辺の有無を確認することで出題数字を読み取ることが出来る。</a:t>
            </a:r>
            <a:r>
              <a:rPr lang="ja-JP" altLang="en-US" sz="700" dirty="0">
                <a:latin typeface="游ゴシック" panose="020B0400000000000000" pitchFamily="50" charset="-128"/>
                <a:ea typeface="游ゴシック" panose="020B0400000000000000" pitchFamily="50" charset="-128"/>
              </a:rPr>
              <a:t>具体的な右出題数字読み取り経路は図</a:t>
            </a:r>
            <a:r>
              <a:rPr lang="en-US" altLang="ja-JP" sz="700" dirty="0">
                <a:latin typeface="游ゴシック" panose="020B0400000000000000" pitchFamily="50" charset="-128"/>
                <a:ea typeface="游ゴシック" panose="020B0400000000000000" pitchFamily="50" charset="-128"/>
              </a:rPr>
              <a:t>6-16</a:t>
            </a:r>
            <a:r>
              <a:rPr lang="ja-JP" altLang="en-US" sz="700" dirty="0">
                <a:latin typeface="游ゴシック" panose="020B0400000000000000" pitchFamily="50" charset="-128"/>
                <a:ea typeface="游ゴシック" panose="020B0400000000000000" pitchFamily="50" charset="-128"/>
              </a:rPr>
              <a:t>で示した。</a:t>
            </a:r>
            <a:endParaRPr lang="en-US" altLang="ja-JP" sz="700" dirty="0">
              <a:latin typeface="游ゴシック" panose="020B0400000000000000" pitchFamily="50" charset="-128"/>
              <a:ea typeface="游ゴシック" panose="020B0400000000000000" pitchFamily="50" charset="-128"/>
            </a:endParaRPr>
          </a:p>
          <a:p>
            <a:endParaRPr kumimoji="1" lang="en-US" altLang="ja-JP" sz="800" dirty="0">
              <a:latin typeface="游ゴシック" panose="020B0400000000000000" pitchFamily="50" charset="-128"/>
              <a:ea typeface="游ゴシック" panose="020B0400000000000000" pitchFamily="50" charset="-128"/>
            </a:endParaRPr>
          </a:p>
          <a:p>
            <a:endParaRPr kumimoji="1" lang="ja-JP" altLang="en-US" sz="800" dirty="0">
              <a:latin typeface="游ゴシック" panose="020B0400000000000000" pitchFamily="50" charset="-128"/>
              <a:ea typeface="游ゴシック" panose="020B0400000000000000" pitchFamily="50" charset="-128"/>
            </a:endParaRPr>
          </a:p>
        </p:txBody>
      </p:sp>
      <p:pic>
        <p:nvPicPr>
          <p:cNvPr id="23" name="図 22">
            <a:extLst>
              <a:ext uri="{FF2B5EF4-FFF2-40B4-BE49-F238E27FC236}">
                <a16:creationId xmlns:a16="http://schemas.microsoft.com/office/drawing/2014/main" id="{81314524-6E7C-45C8-BAD1-8AB282FA83EA}"/>
              </a:ext>
            </a:extLst>
          </p:cNvPr>
          <p:cNvPicPr>
            <a:picLocks noChangeAspect="1"/>
          </p:cNvPicPr>
          <p:nvPr/>
        </p:nvPicPr>
        <p:blipFill rotWithShape="1">
          <a:blip r:embed="rId5">
            <a:extLst>
              <a:ext uri="{28A0092B-C50C-407E-A947-70E740481C1C}">
                <a14:useLocalDpi xmlns:a14="http://schemas.microsoft.com/office/drawing/2010/main" val="0"/>
              </a:ext>
            </a:extLst>
          </a:blip>
          <a:srcRect r="17748"/>
          <a:stretch/>
        </p:blipFill>
        <p:spPr>
          <a:xfrm>
            <a:off x="11184281" y="2634875"/>
            <a:ext cx="654825" cy="1299640"/>
          </a:xfrm>
          <a:prstGeom prst="rect">
            <a:avLst/>
          </a:prstGeom>
        </p:spPr>
      </p:pic>
      <p:grpSp>
        <p:nvGrpSpPr>
          <p:cNvPr id="169" name="グループ化 168">
            <a:extLst>
              <a:ext uri="{FF2B5EF4-FFF2-40B4-BE49-F238E27FC236}">
                <a16:creationId xmlns:a16="http://schemas.microsoft.com/office/drawing/2014/main" id="{BDED210E-595E-4E50-B1CC-1C2A93F88CE2}"/>
              </a:ext>
            </a:extLst>
          </p:cNvPr>
          <p:cNvGrpSpPr/>
          <p:nvPr/>
        </p:nvGrpSpPr>
        <p:grpSpPr>
          <a:xfrm>
            <a:off x="5668371" y="7767346"/>
            <a:ext cx="1898660" cy="1409992"/>
            <a:chOff x="3873010" y="1767247"/>
            <a:chExt cx="1706860" cy="1242063"/>
          </a:xfrm>
        </p:grpSpPr>
        <p:grpSp>
          <p:nvGrpSpPr>
            <p:cNvPr id="172" name="グループ化 171">
              <a:extLst>
                <a:ext uri="{FF2B5EF4-FFF2-40B4-BE49-F238E27FC236}">
                  <a16:creationId xmlns:a16="http://schemas.microsoft.com/office/drawing/2014/main" id="{6E5D60EE-9B06-467B-99D4-4CBF2D1843EC}"/>
                </a:ext>
              </a:extLst>
            </p:cNvPr>
            <p:cNvGrpSpPr/>
            <p:nvPr/>
          </p:nvGrpSpPr>
          <p:grpSpPr>
            <a:xfrm>
              <a:off x="3873010" y="1780887"/>
              <a:ext cx="1692670" cy="1228423"/>
              <a:chOff x="3873010" y="1780887"/>
              <a:chExt cx="1692670" cy="1228423"/>
            </a:xfrm>
          </p:grpSpPr>
          <p:pic>
            <p:nvPicPr>
              <p:cNvPr id="174" name="図 173">
                <a:extLst>
                  <a:ext uri="{FF2B5EF4-FFF2-40B4-BE49-F238E27FC236}">
                    <a16:creationId xmlns:a16="http://schemas.microsoft.com/office/drawing/2014/main" id="{6347381B-EEF7-4D89-9C29-FE0847C950AF}"/>
                  </a:ext>
                </a:extLst>
              </p:cNvPr>
              <p:cNvPicPr>
                <a:picLocks noChangeAspect="1"/>
              </p:cNvPicPr>
              <p:nvPr/>
            </p:nvPicPr>
            <p:blipFill rotWithShape="1">
              <a:blip r:embed="rId6"/>
              <a:srcRect r="1076"/>
              <a:stretch/>
            </p:blipFill>
            <p:spPr>
              <a:xfrm>
                <a:off x="3873010" y="1780887"/>
                <a:ext cx="1692670" cy="1228423"/>
              </a:xfrm>
              <a:prstGeom prst="rect">
                <a:avLst/>
              </a:prstGeom>
            </p:spPr>
          </p:pic>
          <p:sp>
            <p:nvSpPr>
              <p:cNvPr id="175" name="吹き出し: 円形 174">
                <a:extLst>
                  <a:ext uri="{FF2B5EF4-FFF2-40B4-BE49-F238E27FC236}">
                    <a16:creationId xmlns:a16="http://schemas.microsoft.com/office/drawing/2014/main" id="{F7145673-30B1-4A59-89C9-970561B33929}"/>
                  </a:ext>
                </a:extLst>
              </p:cNvPr>
              <p:cNvSpPr/>
              <p:nvPr/>
            </p:nvSpPr>
            <p:spPr>
              <a:xfrm>
                <a:off x="4780143" y="2733085"/>
                <a:ext cx="160266" cy="117214"/>
              </a:xfrm>
              <a:prstGeom prst="wedgeEllipseCallout">
                <a:avLst>
                  <a:gd name="adj1" fmla="val -79867"/>
                  <a:gd name="adj2" fmla="val -3523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赤</a:t>
                </a:r>
              </a:p>
            </p:txBody>
          </p:sp>
          <p:sp>
            <p:nvSpPr>
              <p:cNvPr id="176" name="吹き出し: 円形 175">
                <a:extLst>
                  <a:ext uri="{FF2B5EF4-FFF2-40B4-BE49-F238E27FC236}">
                    <a16:creationId xmlns:a16="http://schemas.microsoft.com/office/drawing/2014/main" id="{1E585942-7B05-4290-9307-2D792E5C4CA9}"/>
                  </a:ext>
                </a:extLst>
              </p:cNvPr>
              <p:cNvSpPr/>
              <p:nvPr/>
            </p:nvSpPr>
            <p:spPr>
              <a:xfrm>
                <a:off x="4639213" y="2213862"/>
                <a:ext cx="160266" cy="117214"/>
              </a:xfrm>
              <a:prstGeom prst="wedgeEllipseCallout">
                <a:avLst>
                  <a:gd name="adj1" fmla="val -79867"/>
                  <a:gd name="adj2" fmla="val 27621"/>
                </a:avLst>
              </a:prstGeom>
              <a:solidFill>
                <a:schemeClr val="bg1">
                  <a:lumMod val="75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b="1" dirty="0"/>
                  <a:t>灰</a:t>
                </a:r>
                <a:endParaRPr kumimoji="1" lang="ja-JP" altLang="en-US" sz="600" b="1" dirty="0"/>
              </a:p>
            </p:txBody>
          </p:sp>
          <p:sp>
            <p:nvSpPr>
              <p:cNvPr id="179" name="吹き出し: 円形 178">
                <a:extLst>
                  <a:ext uri="{FF2B5EF4-FFF2-40B4-BE49-F238E27FC236}">
                    <a16:creationId xmlns:a16="http://schemas.microsoft.com/office/drawing/2014/main" id="{A2744C24-4DFC-486E-800D-C06DC7AFE416}"/>
                  </a:ext>
                </a:extLst>
              </p:cNvPr>
              <p:cNvSpPr/>
              <p:nvPr/>
            </p:nvSpPr>
            <p:spPr>
              <a:xfrm>
                <a:off x="4384176" y="2526418"/>
                <a:ext cx="160266" cy="117214"/>
              </a:xfrm>
              <a:prstGeom prst="wedgeEllipseCallout">
                <a:avLst>
                  <a:gd name="adj1" fmla="val -62291"/>
                  <a:gd name="adj2" fmla="val -7220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緑</a:t>
                </a:r>
              </a:p>
            </p:txBody>
          </p:sp>
          <p:sp>
            <p:nvSpPr>
              <p:cNvPr id="180" name="吹き出し: 円形 179">
                <a:extLst>
                  <a:ext uri="{FF2B5EF4-FFF2-40B4-BE49-F238E27FC236}">
                    <a16:creationId xmlns:a16="http://schemas.microsoft.com/office/drawing/2014/main" id="{946CB557-723E-4ACA-B75A-8CC16EF7C42D}"/>
                  </a:ext>
                </a:extLst>
              </p:cNvPr>
              <p:cNvSpPr/>
              <p:nvPr/>
            </p:nvSpPr>
            <p:spPr>
              <a:xfrm>
                <a:off x="5038925" y="2530711"/>
                <a:ext cx="160266" cy="117214"/>
              </a:xfrm>
              <a:prstGeom prst="wedgeEllipseCallout">
                <a:avLst>
                  <a:gd name="adj1" fmla="val -82571"/>
                  <a:gd name="adj2" fmla="val 1098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b="1" dirty="0">
                    <a:solidFill>
                      <a:schemeClr val="tx1"/>
                    </a:solidFill>
                  </a:rPr>
                  <a:t>黄</a:t>
                </a:r>
                <a:endParaRPr kumimoji="1" lang="ja-JP" altLang="en-US" sz="600" b="1" dirty="0">
                  <a:solidFill>
                    <a:schemeClr val="tx1"/>
                  </a:solidFill>
                </a:endParaRPr>
              </a:p>
            </p:txBody>
          </p:sp>
          <p:sp>
            <p:nvSpPr>
              <p:cNvPr id="181" name="吹き出し: 円形 180">
                <a:extLst>
                  <a:ext uri="{FF2B5EF4-FFF2-40B4-BE49-F238E27FC236}">
                    <a16:creationId xmlns:a16="http://schemas.microsoft.com/office/drawing/2014/main" id="{9B03FDCB-68A2-4973-95C9-440155BABC71}"/>
                  </a:ext>
                </a:extLst>
              </p:cNvPr>
              <p:cNvSpPr/>
              <p:nvPr/>
            </p:nvSpPr>
            <p:spPr>
              <a:xfrm>
                <a:off x="4111102" y="2628880"/>
                <a:ext cx="160266" cy="117214"/>
              </a:xfrm>
              <a:prstGeom prst="wedgeEllipseCallout">
                <a:avLst>
                  <a:gd name="adj1" fmla="val -73107"/>
                  <a:gd name="adj2" fmla="val -241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b="1" dirty="0"/>
                  <a:t>黒</a:t>
                </a:r>
                <a:endParaRPr kumimoji="1" lang="ja-JP" altLang="en-US" sz="600" b="1" dirty="0"/>
              </a:p>
            </p:txBody>
          </p:sp>
          <p:sp>
            <p:nvSpPr>
              <p:cNvPr id="187" name="吹き出し: 円形 186">
                <a:extLst>
                  <a:ext uri="{FF2B5EF4-FFF2-40B4-BE49-F238E27FC236}">
                    <a16:creationId xmlns:a16="http://schemas.microsoft.com/office/drawing/2014/main" id="{AC652671-4957-43E9-91C0-51B9CB820740}"/>
                  </a:ext>
                </a:extLst>
              </p:cNvPr>
              <p:cNvSpPr/>
              <p:nvPr/>
            </p:nvSpPr>
            <p:spPr>
              <a:xfrm>
                <a:off x="4163437" y="2108852"/>
                <a:ext cx="160266" cy="117214"/>
              </a:xfrm>
              <a:prstGeom prst="wedgeEllipseCallout">
                <a:avLst>
                  <a:gd name="adj1" fmla="val -25787"/>
                  <a:gd name="adj2" fmla="val 90474"/>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b="1" dirty="0"/>
                  <a:t>青</a:t>
                </a:r>
                <a:endParaRPr kumimoji="1" lang="ja-JP" altLang="en-US" sz="600" b="1" dirty="0"/>
              </a:p>
            </p:txBody>
          </p:sp>
          <p:sp>
            <p:nvSpPr>
              <p:cNvPr id="188" name="吹き出し: 円形 187">
                <a:extLst>
                  <a:ext uri="{FF2B5EF4-FFF2-40B4-BE49-F238E27FC236}">
                    <a16:creationId xmlns:a16="http://schemas.microsoft.com/office/drawing/2014/main" id="{7AA5020D-976F-475C-9B3D-B6C9646D7960}"/>
                  </a:ext>
                </a:extLst>
              </p:cNvPr>
              <p:cNvSpPr/>
              <p:nvPr/>
            </p:nvSpPr>
            <p:spPr>
              <a:xfrm>
                <a:off x="4928746" y="1958218"/>
                <a:ext cx="160266" cy="117214"/>
              </a:xfrm>
              <a:prstGeom prst="wedgeEllipseCallout">
                <a:avLst>
                  <a:gd name="adj1" fmla="val 71559"/>
                  <a:gd name="adj2" fmla="val 2207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solidFill>
                      <a:schemeClr val="tx1"/>
                    </a:solidFill>
                  </a:rPr>
                  <a:t>白</a:t>
                </a:r>
              </a:p>
            </p:txBody>
          </p:sp>
        </p:grpSp>
        <p:sp>
          <p:nvSpPr>
            <p:cNvPr id="173" name="テキスト ボックス 172">
              <a:extLst>
                <a:ext uri="{FF2B5EF4-FFF2-40B4-BE49-F238E27FC236}">
                  <a16:creationId xmlns:a16="http://schemas.microsoft.com/office/drawing/2014/main" id="{2E616338-7509-4880-9CE6-96E59FE43F52}"/>
                </a:ext>
              </a:extLst>
            </p:cNvPr>
            <p:cNvSpPr txBox="1"/>
            <p:nvPr/>
          </p:nvSpPr>
          <p:spPr>
            <a:xfrm>
              <a:off x="4998718" y="1767247"/>
              <a:ext cx="581152" cy="126914"/>
            </a:xfrm>
            <a:prstGeom prst="rect">
              <a:avLst/>
            </a:prstGeom>
            <a:solidFill>
              <a:schemeClr val="bg1">
                <a:lumMod val="85000"/>
              </a:schemeClr>
            </a:solidFill>
            <a:ln w="3175">
              <a:noFill/>
            </a:ln>
          </p:spPr>
          <p:txBody>
            <a:bodyPr wrap="square" lIns="54000" tIns="18000" rIns="54000" bIns="18000" rtlCol="0" anchor="ctr" anchorCtr="0">
              <a:spAutoFit/>
            </a:bodyPr>
            <a:lstStyle/>
            <a:p>
              <a:pPr algn="ctr"/>
              <a:r>
                <a:rPr lang="en-US" altLang="ja-JP" sz="700" dirty="0"/>
                <a:t>※</a:t>
              </a:r>
              <a:r>
                <a:rPr lang="ja-JP" altLang="en-US" sz="700" dirty="0"/>
                <a:t>△：重心</a:t>
              </a:r>
              <a:endParaRPr lang="en-US" altLang="ja-JP" sz="700" dirty="0"/>
            </a:p>
          </p:txBody>
        </p:sp>
      </p:grpSp>
      <p:pic>
        <p:nvPicPr>
          <p:cNvPr id="29" name="コンテンツ プレースホルダー 28">
            <a:extLst>
              <a:ext uri="{FF2B5EF4-FFF2-40B4-BE49-F238E27FC236}">
                <a16:creationId xmlns:a16="http://schemas.microsoft.com/office/drawing/2014/main" id="{A075A58A-9DC7-4075-A6E0-117CBDE568BB}"/>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8283" t="31416" r="10444" b="6931"/>
          <a:stretch/>
        </p:blipFill>
        <p:spPr>
          <a:xfrm>
            <a:off x="11870035" y="8238638"/>
            <a:ext cx="3022561" cy="1840564"/>
          </a:xfrm>
        </p:spPr>
      </p:pic>
      <p:graphicFrame>
        <p:nvGraphicFramePr>
          <p:cNvPr id="261" name="表 260">
            <a:extLst>
              <a:ext uri="{FF2B5EF4-FFF2-40B4-BE49-F238E27FC236}">
                <a16:creationId xmlns:a16="http://schemas.microsoft.com/office/drawing/2014/main" id="{3DD1B7AE-1F05-4789-840E-5AF0FF27CDDD}"/>
              </a:ext>
            </a:extLst>
          </p:cNvPr>
          <p:cNvGraphicFramePr>
            <a:graphicFrameLocks noGrp="1"/>
          </p:cNvGraphicFramePr>
          <p:nvPr>
            <p:extLst>
              <p:ext uri="{D42A27DB-BD31-4B8C-83A1-F6EECF244321}">
                <p14:modId xmlns:p14="http://schemas.microsoft.com/office/powerpoint/2010/main" val="3358843070"/>
              </p:ext>
            </p:extLst>
          </p:nvPr>
        </p:nvGraphicFramePr>
        <p:xfrm>
          <a:off x="11201807" y="4223626"/>
          <a:ext cx="1874732" cy="1806477"/>
        </p:xfrm>
        <a:graphic>
          <a:graphicData uri="http://schemas.openxmlformats.org/drawingml/2006/table">
            <a:tbl>
              <a:tblPr firstRow="1" bandRow="1">
                <a:tableStyleId>{5C22544A-7EE6-4342-B048-85BDC9FD1C3A}</a:tableStyleId>
              </a:tblPr>
              <a:tblGrid>
                <a:gridCol w="397248">
                  <a:extLst>
                    <a:ext uri="{9D8B030D-6E8A-4147-A177-3AD203B41FA5}">
                      <a16:colId xmlns:a16="http://schemas.microsoft.com/office/drawing/2014/main" val="3016839919"/>
                    </a:ext>
                  </a:extLst>
                </a:gridCol>
                <a:gridCol w="341901">
                  <a:extLst>
                    <a:ext uri="{9D8B030D-6E8A-4147-A177-3AD203B41FA5}">
                      <a16:colId xmlns:a16="http://schemas.microsoft.com/office/drawing/2014/main" val="3788076199"/>
                    </a:ext>
                  </a:extLst>
                </a:gridCol>
                <a:gridCol w="374464">
                  <a:extLst>
                    <a:ext uri="{9D8B030D-6E8A-4147-A177-3AD203B41FA5}">
                      <a16:colId xmlns:a16="http://schemas.microsoft.com/office/drawing/2014/main" val="352301490"/>
                    </a:ext>
                  </a:extLst>
                </a:gridCol>
                <a:gridCol w="338815">
                  <a:extLst>
                    <a:ext uri="{9D8B030D-6E8A-4147-A177-3AD203B41FA5}">
                      <a16:colId xmlns:a16="http://schemas.microsoft.com/office/drawing/2014/main" val="2035097110"/>
                    </a:ext>
                  </a:extLst>
                </a:gridCol>
                <a:gridCol w="422304">
                  <a:extLst>
                    <a:ext uri="{9D8B030D-6E8A-4147-A177-3AD203B41FA5}">
                      <a16:colId xmlns:a16="http://schemas.microsoft.com/office/drawing/2014/main" val="1723306545"/>
                    </a:ext>
                  </a:extLst>
                </a:gridCol>
              </a:tblGrid>
              <a:tr h="221517">
                <a:tc>
                  <a:txBody>
                    <a:bodyPr/>
                    <a:lstStyle/>
                    <a:p>
                      <a:r>
                        <a:rPr kumimoji="1" lang="ja-JP" altLang="en-US" sz="700">
                          <a:latin typeface="游ゴシック" panose="020B0400000000000000" pitchFamily="50" charset="-128"/>
                          <a:ea typeface="游ゴシック" panose="020B0400000000000000" pitchFamily="50" charset="-128"/>
                        </a:rPr>
                        <a:t>数字</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辺</a:t>
                      </a:r>
                      <a:r>
                        <a:rPr kumimoji="1" lang="en-US" altLang="ja-JP" sz="700">
                          <a:latin typeface="游ゴシック" panose="020B0400000000000000" pitchFamily="50" charset="-128"/>
                          <a:ea typeface="游ゴシック" panose="020B0400000000000000" pitchFamily="50" charset="-128"/>
                        </a:rPr>
                        <a:t>a</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辺</a:t>
                      </a:r>
                      <a:r>
                        <a:rPr kumimoji="1" lang="en-US" altLang="ja-JP" sz="700">
                          <a:latin typeface="游ゴシック" panose="020B0400000000000000" pitchFamily="50" charset="-128"/>
                          <a:ea typeface="游ゴシック" panose="020B0400000000000000" pitchFamily="50" charset="-128"/>
                        </a:rPr>
                        <a:t>f</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辺</a:t>
                      </a:r>
                      <a:r>
                        <a:rPr kumimoji="1" lang="en-US" altLang="ja-JP" sz="700">
                          <a:latin typeface="游ゴシック" panose="020B0400000000000000" pitchFamily="50" charset="-128"/>
                          <a:ea typeface="游ゴシック" panose="020B0400000000000000" pitchFamily="50" charset="-128"/>
                        </a:rPr>
                        <a:t>e</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辺</a:t>
                      </a:r>
                      <a:r>
                        <a:rPr kumimoji="1" lang="en-US" altLang="ja-JP" sz="700">
                          <a:latin typeface="游ゴシック" panose="020B0400000000000000" pitchFamily="50" charset="-128"/>
                          <a:ea typeface="游ゴシック" panose="020B0400000000000000" pitchFamily="50" charset="-128"/>
                        </a:rPr>
                        <a:t>g</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440933157"/>
                  </a:ext>
                </a:extLst>
              </a:tr>
              <a:tr h="194364">
                <a:tc>
                  <a:txBody>
                    <a:bodyPr/>
                    <a:lstStyle/>
                    <a:p>
                      <a:r>
                        <a:rPr kumimoji="1" lang="en-US" altLang="ja-JP" sz="700">
                          <a:latin typeface="游ゴシック" panose="020B0400000000000000" pitchFamily="50" charset="-128"/>
                          <a:ea typeface="游ゴシック" panose="020B0400000000000000" pitchFamily="50" charset="-128"/>
                        </a:rPr>
                        <a:t>0</a:t>
                      </a:r>
                      <a:endParaRPr kumimoji="1" lang="en-US" altLang="ja-JP"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4120685041"/>
                  </a:ext>
                </a:extLst>
              </a:tr>
              <a:tr h="194364">
                <a:tc>
                  <a:txBody>
                    <a:bodyPr/>
                    <a:lstStyle/>
                    <a:p>
                      <a:r>
                        <a:rPr kumimoji="1" lang="en-US" altLang="ja-JP" sz="700">
                          <a:latin typeface="游ゴシック" panose="020B0400000000000000" pitchFamily="50" charset="-128"/>
                          <a:ea typeface="游ゴシック" panose="020B0400000000000000" pitchFamily="50" charset="-128"/>
                        </a:rPr>
                        <a:t>1</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311520422"/>
                  </a:ext>
                </a:extLst>
              </a:tr>
              <a:tr h="194364">
                <a:tc>
                  <a:txBody>
                    <a:bodyPr/>
                    <a:lstStyle/>
                    <a:p>
                      <a:r>
                        <a:rPr kumimoji="1" lang="en-US" altLang="ja-JP" sz="700">
                          <a:latin typeface="游ゴシック" panose="020B0400000000000000" pitchFamily="50" charset="-128"/>
                          <a:ea typeface="游ゴシック" panose="020B0400000000000000" pitchFamily="50" charset="-128"/>
                        </a:rPr>
                        <a:t>2</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2804010504"/>
                  </a:ext>
                </a:extLst>
              </a:tr>
              <a:tr h="194364">
                <a:tc>
                  <a:txBody>
                    <a:bodyPr/>
                    <a:lstStyle/>
                    <a:p>
                      <a:r>
                        <a:rPr kumimoji="1" lang="en-US" altLang="ja-JP" sz="700">
                          <a:latin typeface="游ゴシック" panose="020B0400000000000000" pitchFamily="50" charset="-128"/>
                          <a:ea typeface="游ゴシック" panose="020B0400000000000000" pitchFamily="50" charset="-128"/>
                        </a:rPr>
                        <a:t>3</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2842740284"/>
                  </a:ext>
                </a:extLst>
              </a:tr>
              <a:tr h="194364">
                <a:tc>
                  <a:txBody>
                    <a:bodyPr/>
                    <a:lstStyle/>
                    <a:p>
                      <a:r>
                        <a:rPr kumimoji="1" lang="en-US" altLang="ja-JP" sz="700">
                          <a:latin typeface="游ゴシック" panose="020B0400000000000000" pitchFamily="50" charset="-128"/>
                          <a:ea typeface="游ゴシック" panose="020B0400000000000000" pitchFamily="50" charset="-128"/>
                        </a:rPr>
                        <a:t>4</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1551406575"/>
                  </a:ext>
                </a:extLst>
              </a:tr>
              <a:tr h="194364">
                <a:tc>
                  <a:txBody>
                    <a:bodyPr/>
                    <a:lstStyle/>
                    <a:p>
                      <a:r>
                        <a:rPr kumimoji="1" lang="en-US" altLang="ja-JP" sz="700">
                          <a:latin typeface="游ゴシック" panose="020B0400000000000000" pitchFamily="50" charset="-128"/>
                          <a:ea typeface="游ゴシック" panose="020B0400000000000000" pitchFamily="50" charset="-128"/>
                        </a:rPr>
                        <a:t>5</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3105424419"/>
                  </a:ext>
                </a:extLst>
              </a:tr>
              <a:tr h="194364">
                <a:tc>
                  <a:txBody>
                    <a:bodyPr/>
                    <a:lstStyle/>
                    <a:p>
                      <a:r>
                        <a:rPr kumimoji="1" lang="en-US" altLang="ja-JP" sz="700">
                          <a:latin typeface="游ゴシック" panose="020B0400000000000000" pitchFamily="50" charset="-128"/>
                          <a:ea typeface="游ゴシック" panose="020B0400000000000000" pitchFamily="50" charset="-128"/>
                        </a:rPr>
                        <a:t>6</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1034868980"/>
                  </a:ext>
                </a:extLst>
              </a:tr>
              <a:tr h="194364">
                <a:tc>
                  <a:txBody>
                    <a:bodyPr/>
                    <a:lstStyle/>
                    <a:p>
                      <a:r>
                        <a:rPr kumimoji="1" lang="en-US" altLang="ja-JP" sz="700">
                          <a:latin typeface="游ゴシック" panose="020B0400000000000000" pitchFamily="50" charset="-128"/>
                          <a:ea typeface="游ゴシック" panose="020B0400000000000000" pitchFamily="50" charset="-128"/>
                        </a:rPr>
                        <a:t>7</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ja-JP" altLang="en-US" sz="700">
                          <a:latin typeface="游ゴシック" panose="020B0400000000000000" pitchFamily="50" charset="-128"/>
                          <a:ea typeface="游ゴシック" panose="020B0400000000000000" pitchFamily="50" charset="-128"/>
                        </a:rPr>
                        <a:t>〇</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tc>
                  <a:txBody>
                    <a:bodyPr/>
                    <a:lstStyle/>
                    <a:p>
                      <a:r>
                        <a:rPr kumimoji="1" lang="en-US" altLang="ja-JP" sz="700">
                          <a:latin typeface="游ゴシック" panose="020B0400000000000000" pitchFamily="50" charset="-128"/>
                          <a:ea typeface="游ゴシック" panose="020B0400000000000000" pitchFamily="50" charset="-128"/>
                        </a:rPr>
                        <a:t>×</a:t>
                      </a:r>
                      <a:endParaRPr kumimoji="1" lang="ja-JP" altLang="en-US" sz="700" dirty="0">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2429349245"/>
                  </a:ext>
                </a:extLst>
              </a:tr>
            </a:tbl>
          </a:graphicData>
        </a:graphic>
      </p:graphicFrame>
      <p:sp>
        <p:nvSpPr>
          <p:cNvPr id="3" name="テキスト ボックス 2">
            <a:extLst>
              <a:ext uri="{FF2B5EF4-FFF2-40B4-BE49-F238E27FC236}">
                <a16:creationId xmlns:a16="http://schemas.microsoft.com/office/drawing/2014/main" id="{1A635A9A-80E0-469D-9F9C-3D671626EBA1}"/>
              </a:ext>
            </a:extLst>
          </p:cNvPr>
          <p:cNvSpPr txBox="1"/>
          <p:nvPr/>
        </p:nvSpPr>
        <p:spPr>
          <a:xfrm>
            <a:off x="7818583" y="1101288"/>
            <a:ext cx="4217844" cy="954107"/>
          </a:xfrm>
          <a:prstGeom prst="rect">
            <a:avLst/>
          </a:prstGeom>
          <a:no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目的　</a:t>
            </a:r>
            <a:r>
              <a:rPr lang="en-US" altLang="ja-JP" sz="700" dirty="0">
                <a:latin typeface="游ゴシック" panose="020B0400000000000000" pitchFamily="50" charset="-128"/>
                <a:ea typeface="游ゴシック" panose="020B0400000000000000" pitchFamily="50" charset="-128"/>
              </a:rPr>
              <a:t>AI</a:t>
            </a:r>
            <a:r>
              <a:rPr lang="ja-JP" altLang="en-US" sz="700" dirty="0">
                <a:latin typeface="游ゴシック" panose="020B0400000000000000" pitchFamily="50" charset="-128"/>
                <a:ea typeface="游ゴシック" panose="020B0400000000000000" pitchFamily="50" charset="-128"/>
              </a:rPr>
              <a:t>アンサーを攻略する</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　</a:t>
            </a:r>
            <a:r>
              <a:rPr lang="en-US" altLang="ja-JP" sz="700" dirty="0">
                <a:latin typeface="游ゴシック" panose="020B0400000000000000" pitchFamily="50" charset="-128"/>
                <a:ea typeface="游ゴシック" panose="020B0400000000000000" pitchFamily="50" charset="-128"/>
              </a:rPr>
              <a:t>AI</a:t>
            </a:r>
            <a:r>
              <a:rPr lang="ja-JP" altLang="en-US" sz="700" dirty="0">
                <a:latin typeface="游ゴシック" panose="020B0400000000000000" pitchFamily="50" charset="-128"/>
                <a:ea typeface="游ゴシック" panose="020B0400000000000000" pitchFamily="50" charset="-128"/>
              </a:rPr>
              <a:t>アンサーは大きく分けて</a:t>
            </a:r>
            <a:r>
              <a:rPr lang="en-US" altLang="ja-JP" sz="700" dirty="0">
                <a:latin typeface="游ゴシック" panose="020B0400000000000000" pitchFamily="50" charset="-128"/>
                <a:ea typeface="游ゴシック" panose="020B0400000000000000" pitchFamily="50" charset="-128"/>
              </a:rPr>
              <a:t>2</a:t>
            </a:r>
            <a:r>
              <a:rPr lang="ja-JP" altLang="en-US" sz="700" dirty="0" err="1">
                <a:latin typeface="游ゴシック" panose="020B0400000000000000" pitchFamily="50" charset="-128"/>
                <a:ea typeface="游ゴシック" panose="020B0400000000000000" pitchFamily="50" charset="-128"/>
              </a:rPr>
              <a:t>つの</a:t>
            </a:r>
            <a:r>
              <a:rPr lang="ja-JP" altLang="en-US" sz="700" dirty="0">
                <a:latin typeface="游ゴシック" panose="020B0400000000000000" pitchFamily="50" charset="-128"/>
                <a:ea typeface="游ゴシック" panose="020B0400000000000000" pitchFamily="50" charset="-128"/>
              </a:rPr>
              <a:t>要素、出題数字の読み取りとビット解答から構成されている。</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　</a:t>
            </a:r>
            <a:r>
              <a:rPr lang="en-US" altLang="ja-JP" sz="700" dirty="0">
                <a:latin typeface="游ゴシック" panose="020B0400000000000000" pitchFamily="50" charset="-128"/>
                <a:ea typeface="游ゴシック" panose="020B0400000000000000" pitchFamily="50" charset="-128"/>
              </a:rPr>
              <a:t>AI</a:t>
            </a:r>
            <a:r>
              <a:rPr lang="ja-JP" altLang="en-US" sz="700" dirty="0">
                <a:latin typeface="游ゴシック" panose="020B0400000000000000" pitchFamily="50" charset="-128"/>
                <a:ea typeface="游ゴシック" panose="020B0400000000000000" pitchFamily="50" charset="-128"/>
              </a:rPr>
              <a:t>アンサー全体の流れは図</a:t>
            </a:r>
            <a:r>
              <a:rPr lang="en-US" altLang="ja-JP" sz="700">
                <a:latin typeface="游ゴシック" panose="020B0400000000000000" pitchFamily="50" charset="-128"/>
                <a:ea typeface="游ゴシック" panose="020B0400000000000000" pitchFamily="50" charset="-128"/>
              </a:rPr>
              <a:t>6-13</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示した。ここからは出題数字の</a:t>
            </a:r>
            <a:r>
              <a:rPr lang="ja-JP" altLang="en-US" sz="700" dirty="0">
                <a:latin typeface="游ゴシック" panose="020B0400000000000000" pitchFamily="50" charset="-128"/>
                <a:ea typeface="游ゴシック" panose="020B0400000000000000" pitchFamily="50" charset="-128"/>
                <a:cs typeface="Microsoft New Tai Lue" panose="020B0502040204020203" pitchFamily="34" charset="0"/>
              </a:rPr>
              <a:t>読み取り</a:t>
            </a:r>
            <a:r>
              <a:rPr lang="ja-JP" altLang="en-US" sz="700" dirty="0">
                <a:latin typeface="游ゴシック" panose="020B0400000000000000" pitchFamily="50" charset="-128"/>
                <a:ea typeface="游ゴシック" panose="020B0400000000000000" pitchFamily="50" charset="-128"/>
              </a:rPr>
              <a:t>について記述していく。</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分析　出題数字の読み取りには、右出題数字の読み取り・左出題数字の読み取りの</a:t>
            </a:r>
            <a:r>
              <a:rPr lang="en-US" altLang="ja-JP" sz="700" dirty="0">
                <a:latin typeface="游ゴシック" panose="020B0400000000000000" pitchFamily="50" charset="-128"/>
                <a:ea typeface="游ゴシック" panose="020B0400000000000000" pitchFamily="50" charset="-128"/>
              </a:rPr>
              <a:t>2</a:t>
            </a:r>
            <a:r>
              <a:rPr lang="ja-JP" altLang="en-US" sz="700" dirty="0">
                <a:latin typeface="游ゴシック" panose="020B0400000000000000" pitchFamily="50" charset="-128"/>
                <a:ea typeface="游ゴシック" panose="020B0400000000000000" pitchFamily="50" charset="-128"/>
              </a:rPr>
              <a:t>つがあり、</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　それぞれの読み取りにボーナス点が設定されている。</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　左右の出題数字はそれぞれフォントが決まっており、</a:t>
            </a:r>
            <a:r>
              <a:rPr lang="en-US" altLang="ja-JP" sz="700" dirty="0">
                <a:latin typeface="游ゴシック" panose="020B0400000000000000" pitchFamily="50" charset="-128"/>
                <a:ea typeface="游ゴシック" panose="020B0400000000000000" pitchFamily="50" charset="-128"/>
              </a:rPr>
              <a:t>0</a:t>
            </a:r>
            <a:r>
              <a:rPr lang="ja-JP" altLang="en-US" sz="700" dirty="0">
                <a:latin typeface="游ゴシック" panose="020B0400000000000000" pitchFamily="50" charset="-128"/>
                <a:ea typeface="游ゴシック" panose="020B0400000000000000" pitchFamily="50" charset="-128"/>
              </a:rPr>
              <a:t>～</a:t>
            </a:r>
            <a:r>
              <a:rPr lang="en-US" altLang="ja-JP" sz="700" dirty="0">
                <a:latin typeface="游ゴシック" panose="020B0400000000000000" pitchFamily="50" charset="-128"/>
                <a:ea typeface="游ゴシック" panose="020B0400000000000000" pitchFamily="50" charset="-128"/>
              </a:rPr>
              <a:t>7</a:t>
            </a:r>
            <a:r>
              <a:rPr lang="ja-JP" altLang="en-US" sz="700" dirty="0">
                <a:latin typeface="游ゴシック" panose="020B0400000000000000" pitchFamily="50" charset="-128"/>
                <a:ea typeface="游ゴシック" panose="020B0400000000000000" pitchFamily="50" charset="-128"/>
              </a:rPr>
              <a:t>の数字がランダムで出題される。</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　また左右の出題数字の設置位置はそれぞれ指定されている。</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検討　分析した内容を前提に以下で左右それぞれの出題数字の読み取り法について検討した</a:t>
            </a:r>
            <a:endParaRPr lang="en-US" altLang="ja-JP" sz="700" dirty="0">
              <a:latin typeface="游ゴシック" panose="020B0400000000000000" pitchFamily="50" charset="-128"/>
              <a:ea typeface="游ゴシック" panose="020B0400000000000000" pitchFamily="50" charset="-128"/>
            </a:endParaRPr>
          </a:p>
        </p:txBody>
      </p:sp>
      <p:graphicFrame>
        <p:nvGraphicFramePr>
          <p:cNvPr id="189" name="表 188">
            <a:extLst>
              <a:ext uri="{FF2B5EF4-FFF2-40B4-BE49-F238E27FC236}">
                <a16:creationId xmlns:a16="http://schemas.microsoft.com/office/drawing/2014/main" id="{C2E95BE2-954E-4E90-BBAD-8F292E4156A8}"/>
              </a:ext>
            </a:extLst>
          </p:cNvPr>
          <p:cNvGraphicFramePr>
            <a:graphicFrameLocks noGrp="1"/>
          </p:cNvGraphicFramePr>
          <p:nvPr>
            <p:extLst>
              <p:ext uri="{D42A27DB-BD31-4B8C-83A1-F6EECF244321}">
                <p14:modId xmlns:p14="http://schemas.microsoft.com/office/powerpoint/2010/main" val="2839087909"/>
              </p:ext>
            </p:extLst>
          </p:nvPr>
        </p:nvGraphicFramePr>
        <p:xfrm>
          <a:off x="4717574" y="8066328"/>
          <a:ext cx="801331" cy="1208310"/>
        </p:xfrm>
        <a:graphic>
          <a:graphicData uri="http://schemas.openxmlformats.org/drawingml/2006/table">
            <a:tbl>
              <a:tblPr firstRow="1" bandRow="1">
                <a:tableStyleId>{93296810-A885-4BE3-A3E7-6D5BEEA58F35}</a:tableStyleId>
              </a:tblPr>
              <a:tblGrid>
                <a:gridCol w="154768">
                  <a:extLst>
                    <a:ext uri="{9D8B030D-6E8A-4147-A177-3AD203B41FA5}">
                      <a16:colId xmlns:a16="http://schemas.microsoft.com/office/drawing/2014/main" val="20000"/>
                    </a:ext>
                  </a:extLst>
                </a:gridCol>
                <a:gridCol w="231888">
                  <a:extLst>
                    <a:ext uri="{9D8B030D-6E8A-4147-A177-3AD203B41FA5}">
                      <a16:colId xmlns:a16="http://schemas.microsoft.com/office/drawing/2014/main" val="94965729"/>
                    </a:ext>
                  </a:extLst>
                </a:gridCol>
                <a:gridCol w="144511">
                  <a:extLst>
                    <a:ext uri="{9D8B030D-6E8A-4147-A177-3AD203B41FA5}">
                      <a16:colId xmlns:a16="http://schemas.microsoft.com/office/drawing/2014/main" val="20001"/>
                    </a:ext>
                  </a:extLst>
                </a:gridCol>
                <a:gridCol w="139485">
                  <a:extLst>
                    <a:ext uri="{9D8B030D-6E8A-4147-A177-3AD203B41FA5}">
                      <a16:colId xmlns:a16="http://schemas.microsoft.com/office/drawing/2014/main" val="2303816747"/>
                    </a:ext>
                  </a:extLst>
                </a:gridCol>
                <a:gridCol w="130679">
                  <a:extLst>
                    <a:ext uri="{9D8B030D-6E8A-4147-A177-3AD203B41FA5}">
                      <a16:colId xmlns:a16="http://schemas.microsoft.com/office/drawing/2014/main" val="20002"/>
                    </a:ext>
                  </a:extLst>
                </a:gridCol>
              </a:tblGrid>
              <a:tr h="162833">
                <a:tc>
                  <a:txBody>
                    <a:bodyPr/>
                    <a:lstStyle/>
                    <a:p>
                      <a:pPr algn="ctr"/>
                      <a:r>
                        <a:rPr kumimoji="1" lang="ja-JP" altLang="en-US" sz="700" b="0">
                          <a:latin typeface="+mn-ea"/>
                          <a:ea typeface="+mn-ea"/>
                        </a:rPr>
                        <a:t>色</a:t>
                      </a:r>
                    </a:p>
                  </a:txBody>
                  <a:tcPr marL="7200" marR="7200" marT="7200" marB="7200" anchor="ctr"/>
                </a:tc>
                <a:tc>
                  <a:txBody>
                    <a:bodyPr/>
                    <a:lstStyle/>
                    <a:p>
                      <a:pPr algn="ctr"/>
                      <a:r>
                        <a:rPr kumimoji="1" lang="ja-JP" altLang="en-US" sz="700" b="0" dirty="0">
                          <a:latin typeface="+mn-ea"/>
                          <a:ea typeface="+mn-ea"/>
                        </a:rPr>
                        <a:t>距離</a:t>
                      </a:r>
                      <a:endParaRPr kumimoji="1" lang="en-US" altLang="ja-JP" sz="700" b="0" dirty="0">
                        <a:latin typeface="+mn-ea"/>
                        <a:ea typeface="+mn-ea"/>
                      </a:endParaRPr>
                    </a:p>
                    <a:p>
                      <a:pPr algn="ctr"/>
                      <a:r>
                        <a:rPr kumimoji="1" lang="en-US" altLang="ja-JP" sz="700" b="0" dirty="0">
                          <a:latin typeface="+mn-ea"/>
                          <a:ea typeface="+mn-ea"/>
                        </a:rPr>
                        <a:t>(cm)</a:t>
                      </a:r>
                      <a:endParaRPr kumimoji="1" lang="ja-JP" altLang="en-US" sz="700" b="0" dirty="0">
                        <a:latin typeface="+mn-ea"/>
                        <a:ea typeface="+mn-ea"/>
                      </a:endParaRPr>
                    </a:p>
                  </a:txBody>
                  <a:tcPr marL="7200" marR="7200" marT="7200" marB="7200" anchor="ctr"/>
                </a:tc>
                <a:tc>
                  <a:txBody>
                    <a:bodyPr/>
                    <a:lstStyle/>
                    <a:p>
                      <a:pPr algn="ctr" fontAlgn="ctr"/>
                      <a:r>
                        <a:rPr lang="en-US" sz="700" b="0" u="none" strike="noStrike" dirty="0">
                          <a:effectLst/>
                          <a:latin typeface="+mn-ea"/>
                          <a:ea typeface="+mn-ea"/>
                        </a:rPr>
                        <a:t>R</a:t>
                      </a:r>
                      <a:endParaRPr lang="en-US" sz="700" b="0" i="0" u="none" strike="noStrike" dirty="0">
                        <a:solidFill>
                          <a:schemeClr val="bg1"/>
                        </a:solidFill>
                        <a:effectLst/>
                        <a:latin typeface="+mn-ea"/>
                        <a:ea typeface="+mn-ea"/>
                      </a:endParaRPr>
                    </a:p>
                  </a:txBody>
                  <a:tcPr marL="7200" marR="7200" marT="7200" marB="7200" anchor="ctr"/>
                </a:tc>
                <a:tc>
                  <a:txBody>
                    <a:bodyPr/>
                    <a:lstStyle/>
                    <a:p>
                      <a:pPr algn="ctr" fontAlgn="ctr"/>
                      <a:r>
                        <a:rPr lang="en-US" altLang="ja-JP" sz="700" b="0" u="none" strike="noStrike" dirty="0">
                          <a:effectLst/>
                          <a:latin typeface="+mn-ea"/>
                          <a:ea typeface="+mn-ea"/>
                        </a:rPr>
                        <a:t>G</a:t>
                      </a:r>
                      <a:endParaRPr lang="en-US" sz="700" b="0" i="0" u="none" strike="noStrike" dirty="0">
                        <a:solidFill>
                          <a:schemeClr val="bg1"/>
                        </a:solidFill>
                        <a:effectLst/>
                        <a:latin typeface="+mn-ea"/>
                        <a:ea typeface="+mn-ea"/>
                      </a:endParaRPr>
                    </a:p>
                  </a:txBody>
                  <a:tcPr marL="7200" marR="7200" marT="7200" marB="7200" anchor="ctr"/>
                </a:tc>
                <a:tc>
                  <a:txBody>
                    <a:bodyPr/>
                    <a:lstStyle/>
                    <a:p>
                      <a:pPr algn="ctr" fontAlgn="ctr"/>
                      <a:r>
                        <a:rPr lang="en-US" altLang="ja-JP" sz="700" b="0" u="none" strike="noStrike">
                          <a:effectLst/>
                          <a:latin typeface="+mn-ea"/>
                          <a:ea typeface="+mn-ea"/>
                        </a:rPr>
                        <a:t>B</a:t>
                      </a:r>
                      <a:endParaRPr lang="en-US" sz="700" b="0" i="0" u="none" strike="noStrike">
                        <a:solidFill>
                          <a:schemeClr val="bg1"/>
                        </a:solidFill>
                        <a:effectLst/>
                        <a:latin typeface="+mn-ea"/>
                        <a:ea typeface="+mn-ea"/>
                      </a:endParaRPr>
                    </a:p>
                  </a:txBody>
                  <a:tcPr marL="7200" marR="7200" marT="7200" marB="7200" anchor="ctr"/>
                </a:tc>
                <a:extLst>
                  <a:ext uri="{0D108BD9-81ED-4DB2-BD59-A6C34878D82A}">
                    <a16:rowId xmlns:a16="http://schemas.microsoft.com/office/drawing/2014/main" val="10001"/>
                  </a:ext>
                </a:extLst>
              </a:tr>
              <a:tr h="162833">
                <a:tc>
                  <a:txBody>
                    <a:bodyPr/>
                    <a:lstStyle/>
                    <a:p>
                      <a:pPr algn="ctr" fontAlgn="ctr"/>
                      <a:endParaRPr lang="ja-JP" altLang="en-US" sz="700" b="0" i="0" u="none" strike="noStrike" dirty="0">
                        <a:solidFill>
                          <a:srgbClr val="000000"/>
                        </a:solidFill>
                        <a:effectLst/>
                        <a:latin typeface="+mn-ea"/>
                        <a:ea typeface="+mn-ea"/>
                      </a:endParaRPr>
                    </a:p>
                  </a:txBody>
                  <a:tcPr marL="7200" marR="7200" marT="7200" marB="7200" anchor="ctr"/>
                </a:tc>
                <a:tc>
                  <a:txBody>
                    <a:bodyPr/>
                    <a:lstStyle/>
                    <a:p>
                      <a:pPr algn="ctr" fontAlgn="ctr"/>
                      <a:endParaRPr lang="ja-JP" altLang="en-US" sz="700" b="0" i="0" u="none" strike="noStrike" dirty="0">
                        <a:solidFill>
                          <a:srgbClr val="000000"/>
                        </a:solidFill>
                        <a:effectLst/>
                        <a:latin typeface="+mn-ea"/>
                        <a:ea typeface="+mn-ea"/>
                      </a:endParaRPr>
                    </a:p>
                  </a:txBody>
                  <a:tcPr marL="7200" marR="7200" marT="7200" marB="7200" anchor="ctr"/>
                </a:tc>
                <a:tc>
                  <a:txBody>
                    <a:bodyPr/>
                    <a:lstStyle/>
                    <a:p>
                      <a:pPr algn="ctr"/>
                      <a:endParaRPr kumimoji="1" lang="ja-JP" altLang="en-US" sz="700" b="0" dirty="0">
                        <a:latin typeface="+mn-ea"/>
                        <a:ea typeface="+mn-ea"/>
                      </a:endParaRPr>
                    </a:p>
                  </a:txBody>
                  <a:tcPr marL="7200" marR="7200" marT="7200" marB="7200" anchor="ctr"/>
                </a:tc>
                <a:tc>
                  <a:txBody>
                    <a:bodyPr/>
                    <a:lstStyle/>
                    <a:p>
                      <a:pPr algn="ctr"/>
                      <a:endParaRPr kumimoji="1" lang="ja-JP" altLang="en-US" sz="700" b="0">
                        <a:latin typeface="+mn-ea"/>
                        <a:ea typeface="+mn-ea"/>
                      </a:endParaRPr>
                    </a:p>
                  </a:txBody>
                  <a:tcPr marL="7200" marR="7200" marT="7200" marB="7200" anchor="ctr"/>
                </a:tc>
                <a:tc>
                  <a:txBody>
                    <a:bodyPr/>
                    <a:lstStyle/>
                    <a:p>
                      <a:pPr algn="ctr"/>
                      <a:endParaRPr kumimoji="1" lang="ja-JP" altLang="en-US" sz="700" b="0" dirty="0">
                        <a:latin typeface="+mn-ea"/>
                        <a:ea typeface="+mn-ea"/>
                      </a:endParaRPr>
                    </a:p>
                  </a:txBody>
                  <a:tcPr marL="7200" marR="7200" marT="7200" marB="7200" anchor="ctr"/>
                </a:tc>
                <a:extLst>
                  <a:ext uri="{0D108BD9-81ED-4DB2-BD59-A6C34878D82A}">
                    <a16:rowId xmlns:a16="http://schemas.microsoft.com/office/drawing/2014/main" val="2241533854"/>
                  </a:ext>
                </a:extLst>
              </a:tr>
              <a:tr h="162833">
                <a:tc>
                  <a:txBody>
                    <a:bodyPr/>
                    <a:lstStyle/>
                    <a:p>
                      <a:pPr algn="ctr" fontAlgn="ctr"/>
                      <a:r>
                        <a:rPr lang="ja-JP" altLang="en-US" sz="700" b="0" u="none" strike="noStrike" dirty="0">
                          <a:effectLst/>
                          <a:latin typeface="+mn-ea"/>
                          <a:ea typeface="+mn-ea"/>
                        </a:rPr>
                        <a:t>緑</a:t>
                      </a:r>
                      <a:endParaRPr lang="ja-JP" altLang="en-US" sz="700" b="0" i="0" u="none" strike="noStrike" dirty="0">
                        <a:solidFill>
                          <a:srgbClr val="000000"/>
                        </a:solidFill>
                        <a:effectLst/>
                        <a:latin typeface="+mn-ea"/>
                        <a:ea typeface="+mn-ea"/>
                      </a:endParaRPr>
                    </a:p>
                  </a:txBody>
                  <a:tcPr marL="7200" marR="7200" marT="7200" marB="7200" anchor="ctr"/>
                </a:tc>
                <a:tc>
                  <a:txBody>
                    <a:bodyPr/>
                    <a:lstStyle/>
                    <a:p>
                      <a:pPr algn="ctr" fontAlgn="ctr"/>
                      <a:r>
                        <a:rPr lang="ja-JP" altLang="en-US" sz="700" b="0" i="0" u="none" strike="noStrike" dirty="0">
                          <a:solidFill>
                            <a:srgbClr val="000000"/>
                          </a:solidFill>
                          <a:effectLst/>
                          <a:latin typeface="+mn-ea"/>
                          <a:ea typeface="+mn-ea"/>
                        </a:rPr>
                        <a:t>１</a:t>
                      </a:r>
                    </a:p>
                  </a:txBody>
                  <a:tcPr marL="7200" marR="7200" marT="7200" marB="7200" anchor="ctr"/>
                </a:tc>
                <a:tc>
                  <a:txBody>
                    <a:bodyPr/>
                    <a:lstStyle/>
                    <a:p>
                      <a:pPr algn="ctr"/>
                      <a:r>
                        <a:rPr kumimoji="1" lang="en-US" altLang="ja-JP" sz="700" b="0" dirty="0">
                          <a:latin typeface="+mn-ea"/>
                          <a:ea typeface="+mn-ea"/>
                        </a:rPr>
                        <a:t>10</a:t>
                      </a:r>
                      <a:endParaRPr kumimoji="1" lang="ja-JP" altLang="en-US" sz="700" b="0" dirty="0">
                        <a:latin typeface="+mn-ea"/>
                        <a:ea typeface="+mn-ea"/>
                      </a:endParaRPr>
                    </a:p>
                  </a:txBody>
                  <a:tcPr marL="7200" marR="7200" marT="7200" marB="7200" anchor="ctr"/>
                </a:tc>
                <a:tc>
                  <a:txBody>
                    <a:bodyPr/>
                    <a:lstStyle/>
                    <a:p>
                      <a:pPr algn="ctr"/>
                      <a:r>
                        <a:rPr kumimoji="1" lang="en-US" altLang="ja-JP" sz="700" b="0" dirty="0">
                          <a:latin typeface="+mn-ea"/>
                          <a:ea typeface="+mn-ea"/>
                        </a:rPr>
                        <a:t>43</a:t>
                      </a:r>
                      <a:endParaRPr kumimoji="1" lang="ja-JP" altLang="en-US" sz="700" b="0" dirty="0">
                        <a:latin typeface="+mn-ea"/>
                        <a:ea typeface="+mn-ea"/>
                      </a:endParaRPr>
                    </a:p>
                  </a:txBody>
                  <a:tcPr marL="7200" marR="7200" marT="7200" marB="7200" anchor="ctr"/>
                </a:tc>
                <a:tc>
                  <a:txBody>
                    <a:bodyPr/>
                    <a:lstStyle/>
                    <a:p>
                      <a:pPr algn="ctr"/>
                      <a:r>
                        <a:rPr kumimoji="1" lang="en-US" altLang="ja-JP" sz="700" b="0" dirty="0">
                          <a:latin typeface="+mn-ea"/>
                          <a:ea typeface="+mn-ea"/>
                        </a:rPr>
                        <a:t>27</a:t>
                      </a:r>
                      <a:endParaRPr kumimoji="1" lang="ja-JP" altLang="en-US" sz="700" b="0" dirty="0">
                        <a:latin typeface="+mn-ea"/>
                        <a:ea typeface="+mn-ea"/>
                      </a:endParaRPr>
                    </a:p>
                  </a:txBody>
                  <a:tcPr marL="7200" marR="7200" marT="7200" marB="7200" anchor="ctr"/>
                </a:tc>
                <a:extLst>
                  <a:ext uri="{0D108BD9-81ED-4DB2-BD59-A6C34878D82A}">
                    <a16:rowId xmlns:a16="http://schemas.microsoft.com/office/drawing/2014/main" val="10003"/>
                  </a:ext>
                </a:extLst>
              </a:tr>
              <a:tr h="162833">
                <a:tc rowSpan="2">
                  <a:txBody>
                    <a:bodyPr/>
                    <a:lstStyle/>
                    <a:p>
                      <a:pPr algn="ctr" fontAlgn="ct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fontAlgn="ctr"/>
                      <a:r>
                        <a:rPr lang="ja-JP" altLang="en-US" sz="700" b="0" i="0" u="none" strike="noStrike">
                          <a:solidFill>
                            <a:srgbClr val="000000"/>
                          </a:solidFill>
                          <a:effectLst/>
                          <a:latin typeface="+mn-ea"/>
                          <a:ea typeface="+mn-ea"/>
                        </a:rPr>
                        <a:t>２</a:t>
                      </a:r>
                      <a:endParaRPr lang="ja-JP" altLang="en-US" sz="700" b="0" i="0" u="none" strike="noStrike" dirty="0">
                        <a:solidFill>
                          <a:srgbClr val="000000"/>
                        </a:solidFill>
                        <a:effectLst/>
                        <a:latin typeface="+mn-ea"/>
                        <a:ea typeface="+mn-ea"/>
                      </a:endParaRPr>
                    </a:p>
                  </a:txBody>
                  <a:tcPr marL="7200" marR="7200" marT="7200" marB="7200" anchor="ctr"/>
                </a:tc>
                <a:tc>
                  <a:txBody>
                    <a:bodyPr/>
                    <a:lstStyle/>
                    <a:p>
                      <a:pPr algn="ctr"/>
                      <a:r>
                        <a:rPr kumimoji="1" lang="en-US" altLang="ja-JP" sz="700" b="0">
                          <a:latin typeface="+mn-ea"/>
                          <a:ea typeface="+mn-ea"/>
                        </a:rPr>
                        <a:t>3</a:t>
                      </a:r>
                      <a:endParaRPr kumimoji="1" lang="ja-JP" altLang="en-US" sz="700" b="0" dirty="0">
                        <a:latin typeface="+mn-ea"/>
                        <a:ea typeface="+mn-ea"/>
                      </a:endParaRPr>
                    </a:p>
                  </a:txBody>
                  <a:tcPr marL="7200" marR="7200" marT="7200" marB="7200" anchor="ctr"/>
                </a:tc>
                <a:tc>
                  <a:txBody>
                    <a:bodyPr/>
                    <a:lstStyle/>
                    <a:p>
                      <a:pPr algn="ctr"/>
                      <a:r>
                        <a:rPr kumimoji="1" lang="en-US" altLang="ja-JP" sz="700" b="0">
                          <a:latin typeface="+mn-ea"/>
                          <a:ea typeface="+mn-ea"/>
                        </a:rPr>
                        <a:t>14</a:t>
                      </a:r>
                      <a:endParaRPr kumimoji="1" lang="ja-JP" altLang="en-US" sz="700" b="0" dirty="0">
                        <a:latin typeface="+mn-ea"/>
                        <a:ea typeface="+mn-ea"/>
                      </a:endParaRPr>
                    </a:p>
                  </a:txBody>
                  <a:tcPr marL="7200" marR="7200" marT="7200" marB="7200" anchor="ctr"/>
                </a:tc>
                <a:tc>
                  <a:txBody>
                    <a:bodyPr/>
                    <a:lstStyle/>
                    <a:p>
                      <a:pPr algn="ctr"/>
                      <a:r>
                        <a:rPr kumimoji="1" lang="en-US" altLang="ja-JP" sz="700" b="0" dirty="0">
                          <a:latin typeface="+mn-ea"/>
                          <a:ea typeface="+mn-ea"/>
                        </a:rPr>
                        <a:t>14</a:t>
                      </a:r>
                      <a:endParaRPr kumimoji="1" lang="ja-JP" altLang="en-US" sz="700" b="0" dirty="0">
                        <a:latin typeface="+mn-ea"/>
                        <a:ea typeface="+mn-ea"/>
                      </a:endParaRPr>
                    </a:p>
                  </a:txBody>
                  <a:tcPr marL="7200" marR="7200" marT="7200" marB="7200" anchor="ctr"/>
                </a:tc>
                <a:extLst>
                  <a:ext uri="{0D108BD9-81ED-4DB2-BD59-A6C34878D82A}">
                    <a16:rowId xmlns:a16="http://schemas.microsoft.com/office/drawing/2014/main" val="1813872330"/>
                  </a:ext>
                </a:extLst>
              </a:tr>
              <a:tr h="162833">
                <a:tc vMerge="1">
                  <a:txBody>
                    <a:bodyPr/>
                    <a:lstStyle/>
                    <a:p>
                      <a:pPr algn="ctr" fontAlgn="ct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200" marR="7200" marT="7200" marB="7200" anchor="ctr"/>
                </a:tc>
                <a:tc>
                  <a:txBody>
                    <a:bodyPr/>
                    <a:lstStyle/>
                    <a:p>
                      <a:pPr algn="ctr" fontAlgn="ctr"/>
                      <a:r>
                        <a:rPr lang="ja-JP" altLang="en-US" sz="700" b="0" i="0" u="none" strike="noStrike">
                          <a:solidFill>
                            <a:srgbClr val="000000"/>
                          </a:solidFill>
                          <a:effectLst/>
                          <a:latin typeface="+mn-ea"/>
                          <a:ea typeface="+mn-ea"/>
                        </a:rPr>
                        <a:t>３</a:t>
                      </a:r>
                      <a:endParaRPr lang="ja-JP" altLang="en-US" sz="700" b="0" i="0" u="none" strike="noStrike" dirty="0">
                        <a:solidFill>
                          <a:srgbClr val="000000"/>
                        </a:solidFill>
                        <a:effectLst/>
                        <a:latin typeface="+mn-ea"/>
                        <a:ea typeface="+mn-ea"/>
                      </a:endParaRPr>
                    </a:p>
                  </a:txBody>
                  <a:tcPr marL="7200" marR="7200" marT="7200" marB="7200" anchor="ctr">
                    <a:solidFill>
                      <a:srgbClr val="FF9999"/>
                    </a:solidFill>
                  </a:tcPr>
                </a:tc>
                <a:tc>
                  <a:txBody>
                    <a:bodyPr/>
                    <a:lstStyle/>
                    <a:p>
                      <a:pPr algn="ctr"/>
                      <a:r>
                        <a:rPr kumimoji="1" lang="en-US" altLang="ja-JP" sz="700" b="0" dirty="0">
                          <a:latin typeface="+mn-ea"/>
                          <a:ea typeface="+mn-ea"/>
                        </a:rPr>
                        <a:t>2</a:t>
                      </a:r>
                      <a:endParaRPr kumimoji="1" lang="ja-JP" altLang="en-US" sz="700" b="0" dirty="0">
                        <a:latin typeface="+mn-ea"/>
                        <a:ea typeface="+mn-ea"/>
                      </a:endParaRPr>
                    </a:p>
                  </a:txBody>
                  <a:tcPr marL="7200" marR="7200" marT="7200" marB="7200" anchor="ctr">
                    <a:solidFill>
                      <a:srgbClr val="FF9999"/>
                    </a:solidFill>
                  </a:tcPr>
                </a:tc>
                <a:tc>
                  <a:txBody>
                    <a:bodyPr/>
                    <a:lstStyle/>
                    <a:p>
                      <a:pPr algn="ctr"/>
                      <a:r>
                        <a:rPr kumimoji="1" lang="en-US" altLang="ja-JP" sz="700" b="0" dirty="0">
                          <a:latin typeface="+mn-ea"/>
                          <a:ea typeface="+mn-ea"/>
                        </a:rPr>
                        <a:t>6</a:t>
                      </a:r>
                      <a:endParaRPr kumimoji="1" lang="ja-JP" altLang="en-US" sz="700" b="0" dirty="0">
                        <a:latin typeface="+mn-ea"/>
                        <a:ea typeface="+mn-ea"/>
                      </a:endParaRPr>
                    </a:p>
                  </a:txBody>
                  <a:tcPr marL="7200" marR="7200" marT="7200" marB="7200" anchor="ctr">
                    <a:solidFill>
                      <a:srgbClr val="FF9999"/>
                    </a:solidFill>
                  </a:tcPr>
                </a:tc>
                <a:tc>
                  <a:txBody>
                    <a:bodyPr/>
                    <a:lstStyle/>
                    <a:p>
                      <a:pPr algn="ctr"/>
                      <a:r>
                        <a:rPr kumimoji="1" lang="en-US" altLang="ja-JP" sz="700" b="0" dirty="0">
                          <a:latin typeface="+mn-ea"/>
                          <a:ea typeface="+mn-ea"/>
                        </a:rPr>
                        <a:t>8</a:t>
                      </a:r>
                      <a:endParaRPr kumimoji="1" lang="ja-JP" altLang="en-US" sz="700" b="0" dirty="0">
                        <a:latin typeface="+mn-ea"/>
                        <a:ea typeface="+mn-ea"/>
                      </a:endParaRPr>
                    </a:p>
                  </a:txBody>
                  <a:tcPr marL="7200" marR="7200" marT="7200" marB="7200" anchor="ctr">
                    <a:solidFill>
                      <a:srgbClr val="FF9999"/>
                    </a:solidFill>
                  </a:tcPr>
                </a:tc>
                <a:extLst>
                  <a:ext uri="{0D108BD9-81ED-4DB2-BD59-A6C34878D82A}">
                    <a16:rowId xmlns:a16="http://schemas.microsoft.com/office/drawing/2014/main" val="10004"/>
                  </a:ext>
                </a:extLst>
              </a:tr>
              <a:tr h="164609">
                <a:tc>
                  <a:txBody>
                    <a:bodyPr/>
                    <a:lstStyle/>
                    <a:p>
                      <a:pPr algn="ctr"/>
                      <a:endParaRPr kumimoji="1" lang="ja-JP" altLang="en-US" sz="700" b="0" dirty="0">
                        <a:latin typeface="+mn-ea"/>
                        <a:ea typeface="+mn-ea"/>
                      </a:endParaRPr>
                    </a:p>
                  </a:txBody>
                  <a:tcPr marL="7200" marR="7200" marT="7200" marB="7200" anchor="ctr"/>
                </a:tc>
                <a:tc>
                  <a:txBody>
                    <a:bodyPr/>
                    <a:lstStyle/>
                    <a:p>
                      <a:pPr algn="ctr"/>
                      <a:endParaRPr kumimoji="1" lang="ja-JP" altLang="en-US" sz="700" b="0">
                        <a:latin typeface="+mn-ea"/>
                        <a:ea typeface="+mn-ea"/>
                      </a:endParaRPr>
                    </a:p>
                  </a:txBody>
                  <a:tcPr marL="7200" marR="7200" marT="7200" marB="7200" anchor="ctr"/>
                </a:tc>
                <a:tc>
                  <a:txBody>
                    <a:bodyPr/>
                    <a:lstStyle/>
                    <a:p>
                      <a:pPr algn="ctr"/>
                      <a:endParaRPr kumimoji="1" lang="ja-JP" altLang="en-US" sz="700" b="0">
                        <a:latin typeface="+mn-ea"/>
                        <a:ea typeface="+mn-ea"/>
                      </a:endParaRPr>
                    </a:p>
                  </a:txBody>
                  <a:tcPr marL="7200" marR="7200" marT="7200" marB="7200" anchor="ctr"/>
                </a:tc>
                <a:tc>
                  <a:txBody>
                    <a:bodyPr/>
                    <a:lstStyle/>
                    <a:p>
                      <a:pPr algn="ctr"/>
                      <a:endParaRPr kumimoji="1" lang="ja-JP" altLang="en-US" sz="700" b="0">
                        <a:latin typeface="+mn-ea"/>
                        <a:ea typeface="+mn-ea"/>
                      </a:endParaRPr>
                    </a:p>
                  </a:txBody>
                  <a:tcPr marL="7200" marR="7200" marT="7200" marB="7200" anchor="ctr"/>
                </a:tc>
                <a:tc>
                  <a:txBody>
                    <a:bodyPr/>
                    <a:lstStyle/>
                    <a:p>
                      <a:pPr algn="ctr"/>
                      <a:endParaRPr kumimoji="1" lang="ja-JP" altLang="en-US" sz="700" b="0" dirty="0">
                        <a:latin typeface="+mn-ea"/>
                        <a:ea typeface="+mn-ea"/>
                      </a:endParaRPr>
                    </a:p>
                  </a:txBody>
                  <a:tcPr marL="7200" marR="7200" marT="7200" marB="7200" anchor="ctr"/>
                </a:tc>
                <a:extLst>
                  <a:ext uri="{0D108BD9-81ED-4DB2-BD59-A6C34878D82A}">
                    <a16:rowId xmlns:a16="http://schemas.microsoft.com/office/drawing/2014/main" val="163681797"/>
                  </a:ext>
                </a:extLst>
              </a:tr>
              <a:tr h="164609">
                <a:tc>
                  <a:txBody>
                    <a:bodyPr/>
                    <a:lstStyle/>
                    <a:p>
                      <a:pPr algn="ctr"/>
                      <a:r>
                        <a:rPr kumimoji="1" lang="ja-JP" altLang="en-US" sz="700" b="0">
                          <a:latin typeface="+mn-ea"/>
                          <a:ea typeface="+mn-ea"/>
                        </a:rPr>
                        <a:t>黒</a:t>
                      </a:r>
                    </a:p>
                  </a:txBody>
                  <a:tcPr marL="7200" marR="7200" marT="7200" marB="7200" anchor="ctr"/>
                </a:tc>
                <a:tc>
                  <a:txBody>
                    <a:bodyPr/>
                    <a:lstStyle/>
                    <a:p>
                      <a:pPr algn="ctr"/>
                      <a:r>
                        <a:rPr kumimoji="1" lang="ja-JP" altLang="en-US" sz="700" b="0">
                          <a:latin typeface="+mn-ea"/>
                          <a:ea typeface="+mn-ea"/>
                        </a:rPr>
                        <a:t>１</a:t>
                      </a:r>
                      <a:endParaRPr kumimoji="1" lang="ja-JP" altLang="en-US" sz="700" b="0" dirty="0">
                        <a:latin typeface="+mn-ea"/>
                        <a:ea typeface="+mn-ea"/>
                      </a:endParaRPr>
                    </a:p>
                  </a:txBody>
                  <a:tcPr marL="7200" marR="7200" marT="7200" marB="7200" anchor="ctr"/>
                </a:tc>
                <a:tc>
                  <a:txBody>
                    <a:bodyPr/>
                    <a:lstStyle/>
                    <a:p>
                      <a:pPr algn="ctr"/>
                      <a:r>
                        <a:rPr kumimoji="1" lang="en-US" altLang="ja-JP" sz="700" b="0">
                          <a:latin typeface="+mn-ea"/>
                          <a:ea typeface="+mn-ea"/>
                        </a:rPr>
                        <a:t>2</a:t>
                      </a:r>
                      <a:endParaRPr kumimoji="1" lang="ja-JP" altLang="en-US" sz="700" b="0" dirty="0">
                        <a:latin typeface="+mn-ea"/>
                        <a:ea typeface="+mn-ea"/>
                      </a:endParaRPr>
                    </a:p>
                  </a:txBody>
                  <a:tcPr marL="7200" marR="7200" marT="7200" marB="7200" anchor="ctr"/>
                </a:tc>
                <a:tc>
                  <a:txBody>
                    <a:bodyPr/>
                    <a:lstStyle/>
                    <a:p>
                      <a:pPr algn="ctr"/>
                      <a:r>
                        <a:rPr kumimoji="1" lang="en-US" altLang="ja-JP" sz="700" b="0">
                          <a:latin typeface="+mn-ea"/>
                          <a:ea typeface="+mn-ea"/>
                        </a:rPr>
                        <a:t>3</a:t>
                      </a:r>
                      <a:endParaRPr kumimoji="1" lang="ja-JP" altLang="en-US" sz="700" b="0" dirty="0">
                        <a:latin typeface="+mn-ea"/>
                        <a:ea typeface="+mn-ea"/>
                      </a:endParaRPr>
                    </a:p>
                  </a:txBody>
                  <a:tcPr marL="7200" marR="7200" marT="7200" marB="7200" anchor="ctr"/>
                </a:tc>
                <a:tc>
                  <a:txBody>
                    <a:bodyPr/>
                    <a:lstStyle/>
                    <a:p>
                      <a:pPr algn="ctr"/>
                      <a:r>
                        <a:rPr kumimoji="1" lang="en-US" altLang="ja-JP" sz="700" b="0" dirty="0">
                          <a:latin typeface="+mn-ea"/>
                          <a:ea typeface="+mn-ea"/>
                        </a:rPr>
                        <a:t>6</a:t>
                      </a:r>
                      <a:endParaRPr kumimoji="1" lang="ja-JP" altLang="en-US" sz="700" b="0" dirty="0">
                        <a:latin typeface="+mn-ea"/>
                        <a:ea typeface="+mn-ea"/>
                      </a:endParaRPr>
                    </a:p>
                  </a:txBody>
                  <a:tcPr marL="7200" marR="7200" marT="7200" marB="7200" anchor="ctr"/>
                </a:tc>
                <a:extLst>
                  <a:ext uri="{0D108BD9-81ED-4DB2-BD59-A6C34878D82A}">
                    <a16:rowId xmlns:a16="http://schemas.microsoft.com/office/drawing/2014/main" val="712119449"/>
                  </a:ext>
                </a:extLst>
              </a:tr>
            </a:tbl>
          </a:graphicData>
        </a:graphic>
      </p:graphicFrame>
      <p:grpSp>
        <p:nvGrpSpPr>
          <p:cNvPr id="1021" name="グループ化 1020">
            <a:extLst>
              <a:ext uri="{FF2B5EF4-FFF2-40B4-BE49-F238E27FC236}">
                <a16:creationId xmlns:a16="http://schemas.microsoft.com/office/drawing/2014/main" id="{9B3E7453-7442-4061-8BBF-034F44496029}"/>
              </a:ext>
            </a:extLst>
          </p:cNvPr>
          <p:cNvGrpSpPr/>
          <p:nvPr/>
        </p:nvGrpSpPr>
        <p:grpSpPr>
          <a:xfrm>
            <a:off x="4675965" y="8318128"/>
            <a:ext cx="887666" cy="105121"/>
            <a:chOff x="2117235" y="10980041"/>
            <a:chExt cx="887666" cy="105121"/>
          </a:xfrm>
        </p:grpSpPr>
        <p:sp>
          <p:nvSpPr>
            <p:cNvPr id="195" name="フリーフォーム: 図形 194">
              <a:extLst>
                <a:ext uri="{FF2B5EF4-FFF2-40B4-BE49-F238E27FC236}">
                  <a16:creationId xmlns:a16="http://schemas.microsoft.com/office/drawing/2014/main" id="{FAC6579C-EC00-4149-A487-D0A02C220F9D}"/>
                </a:ext>
              </a:extLst>
            </p:cNvPr>
            <p:cNvSpPr/>
            <p:nvPr/>
          </p:nvSpPr>
          <p:spPr>
            <a:xfrm flipV="1">
              <a:off x="2117235" y="10980041"/>
              <a:ext cx="882443" cy="55575"/>
            </a:xfrm>
            <a:custGeom>
              <a:avLst/>
              <a:gdLst>
                <a:gd name="connsiteX0" fmla="*/ 0 w 5778795"/>
                <a:gd name="connsiteY0" fmla="*/ 728330 h 738963"/>
                <a:gd name="connsiteX1" fmla="*/ 728330 w 5778795"/>
                <a:gd name="connsiteY1" fmla="*/ 5316 h 738963"/>
                <a:gd name="connsiteX2" fmla="*/ 1451344 w 5778795"/>
                <a:gd name="connsiteY2" fmla="*/ 733647 h 738963"/>
                <a:gd name="connsiteX3" fmla="*/ 2163725 w 5778795"/>
                <a:gd name="connsiteY3" fmla="*/ 0 h 738963"/>
                <a:gd name="connsiteX4" fmla="*/ 2881423 w 5778795"/>
                <a:gd name="connsiteY4" fmla="*/ 728330 h 738963"/>
                <a:gd name="connsiteX5" fmla="*/ 3609753 w 5778795"/>
                <a:gd name="connsiteY5" fmla="*/ 5316 h 738963"/>
                <a:gd name="connsiteX6" fmla="*/ 4327451 w 5778795"/>
                <a:gd name="connsiteY6" fmla="*/ 738963 h 738963"/>
                <a:gd name="connsiteX7" fmla="*/ 5039832 w 5778795"/>
                <a:gd name="connsiteY7" fmla="*/ 5316 h 738963"/>
                <a:gd name="connsiteX8" fmla="*/ 5778795 w 5778795"/>
                <a:gd name="connsiteY8" fmla="*/ 733647 h 73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8795" h="738963">
                  <a:moveTo>
                    <a:pt x="0" y="728330"/>
                  </a:moveTo>
                  <a:cubicBezTo>
                    <a:pt x="243219" y="366380"/>
                    <a:pt x="486439" y="4430"/>
                    <a:pt x="728330" y="5316"/>
                  </a:cubicBezTo>
                  <a:cubicBezTo>
                    <a:pt x="970221" y="6202"/>
                    <a:pt x="1212112" y="734533"/>
                    <a:pt x="1451344" y="733647"/>
                  </a:cubicBezTo>
                  <a:cubicBezTo>
                    <a:pt x="1690577" y="732761"/>
                    <a:pt x="1925379" y="886"/>
                    <a:pt x="2163725" y="0"/>
                  </a:cubicBezTo>
                  <a:cubicBezTo>
                    <a:pt x="2402071" y="-886"/>
                    <a:pt x="2640418" y="727444"/>
                    <a:pt x="2881423" y="728330"/>
                  </a:cubicBezTo>
                  <a:cubicBezTo>
                    <a:pt x="3122428" y="729216"/>
                    <a:pt x="3368748" y="3544"/>
                    <a:pt x="3609753" y="5316"/>
                  </a:cubicBezTo>
                  <a:cubicBezTo>
                    <a:pt x="3850758" y="7088"/>
                    <a:pt x="4089105" y="738963"/>
                    <a:pt x="4327451" y="738963"/>
                  </a:cubicBezTo>
                  <a:cubicBezTo>
                    <a:pt x="4565797" y="738963"/>
                    <a:pt x="4797941" y="6202"/>
                    <a:pt x="5039832" y="5316"/>
                  </a:cubicBezTo>
                  <a:cubicBezTo>
                    <a:pt x="5281723" y="4430"/>
                    <a:pt x="5530259" y="369038"/>
                    <a:pt x="5778795" y="733647"/>
                  </a:cubicBezTo>
                </a:path>
              </a:pathLst>
            </a:custGeom>
            <a:ln w="63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196" name="フリーフォーム: 図形 195">
              <a:extLst>
                <a:ext uri="{FF2B5EF4-FFF2-40B4-BE49-F238E27FC236}">
                  <a16:creationId xmlns:a16="http://schemas.microsoft.com/office/drawing/2014/main" id="{E65E2564-5398-4DCE-B808-C0007AEBA592}"/>
                </a:ext>
              </a:extLst>
            </p:cNvPr>
            <p:cNvSpPr/>
            <p:nvPr/>
          </p:nvSpPr>
          <p:spPr>
            <a:xfrm flipV="1">
              <a:off x="2122458" y="11029587"/>
              <a:ext cx="882443" cy="55575"/>
            </a:xfrm>
            <a:custGeom>
              <a:avLst/>
              <a:gdLst>
                <a:gd name="connsiteX0" fmla="*/ 0 w 5778795"/>
                <a:gd name="connsiteY0" fmla="*/ 728330 h 738963"/>
                <a:gd name="connsiteX1" fmla="*/ 728330 w 5778795"/>
                <a:gd name="connsiteY1" fmla="*/ 5316 h 738963"/>
                <a:gd name="connsiteX2" fmla="*/ 1451344 w 5778795"/>
                <a:gd name="connsiteY2" fmla="*/ 733647 h 738963"/>
                <a:gd name="connsiteX3" fmla="*/ 2163725 w 5778795"/>
                <a:gd name="connsiteY3" fmla="*/ 0 h 738963"/>
                <a:gd name="connsiteX4" fmla="*/ 2881423 w 5778795"/>
                <a:gd name="connsiteY4" fmla="*/ 728330 h 738963"/>
                <a:gd name="connsiteX5" fmla="*/ 3609753 w 5778795"/>
                <a:gd name="connsiteY5" fmla="*/ 5316 h 738963"/>
                <a:gd name="connsiteX6" fmla="*/ 4327451 w 5778795"/>
                <a:gd name="connsiteY6" fmla="*/ 738963 h 738963"/>
                <a:gd name="connsiteX7" fmla="*/ 5039832 w 5778795"/>
                <a:gd name="connsiteY7" fmla="*/ 5316 h 738963"/>
                <a:gd name="connsiteX8" fmla="*/ 5778795 w 5778795"/>
                <a:gd name="connsiteY8" fmla="*/ 733647 h 73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8795" h="738963">
                  <a:moveTo>
                    <a:pt x="0" y="728330"/>
                  </a:moveTo>
                  <a:cubicBezTo>
                    <a:pt x="243219" y="366380"/>
                    <a:pt x="486439" y="4430"/>
                    <a:pt x="728330" y="5316"/>
                  </a:cubicBezTo>
                  <a:cubicBezTo>
                    <a:pt x="970221" y="6202"/>
                    <a:pt x="1212112" y="734533"/>
                    <a:pt x="1451344" y="733647"/>
                  </a:cubicBezTo>
                  <a:cubicBezTo>
                    <a:pt x="1690577" y="732761"/>
                    <a:pt x="1925379" y="886"/>
                    <a:pt x="2163725" y="0"/>
                  </a:cubicBezTo>
                  <a:cubicBezTo>
                    <a:pt x="2402071" y="-886"/>
                    <a:pt x="2640418" y="727444"/>
                    <a:pt x="2881423" y="728330"/>
                  </a:cubicBezTo>
                  <a:cubicBezTo>
                    <a:pt x="3122428" y="729216"/>
                    <a:pt x="3368748" y="3544"/>
                    <a:pt x="3609753" y="5316"/>
                  </a:cubicBezTo>
                  <a:cubicBezTo>
                    <a:pt x="3850758" y="7088"/>
                    <a:pt x="4089105" y="738963"/>
                    <a:pt x="4327451" y="738963"/>
                  </a:cubicBezTo>
                  <a:cubicBezTo>
                    <a:pt x="4565797" y="738963"/>
                    <a:pt x="4797941" y="6202"/>
                    <a:pt x="5039832" y="5316"/>
                  </a:cubicBezTo>
                  <a:cubicBezTo>
                    <a:pt x="5281723" y="4430"/>
                    <a:pt x="5530259" y="369038"/>
                    <a:pt x="5778795" y="733647"/>
                  </a:cubicBezTo>
                </a:path>
              </a:pathLst>
            </a:custGeom>
            <a:ln w="63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graphicFrame>
        <p:nvGraphicFramePr>
          <p:cNvPr id="27" name="表 26">
            <a:extLst>
              <a:ext uri="{FF2B5EF4-FFF2-40B4-BE49-F238E27FC236}">
                <a16:creationId xmlns:a16="http://schemas.microsoft.com/office/drawing/2014/main" id="{826741F5-8A55-4827-972C-7F3ADF90AF5F}"/>
              </a:ext>
            </a:extLst>
          </p:cNvPr>
          <p:cNvGraphicFramePr>
            <a:graphicFrameLocks noGrp="1"/>
          </p:cNvGraphicFramePr>
          <p:nvPr>
            <p:extLst>
              <p:ext uri="{D42A27DB-BD31-4B8C-83A1-F6EECF244321}">
                <p14:modId xmlns:p14="http://schemas.microsoft.com/office/powerpoint/2010/main" val="751772165"/>
              </p:ext>
            </p:extLst>
          </p:nvPr>
        </p:nvGraphicFramePr>
        <p:xfrm>
          <a:off x="13218001" y="2680063"/>
          <a:ext cx="1388174" cy="1406547"/>
        </p:xfrm>
        <a:graphic>
          <a:graphicData uri="http://schemas.openxmlformats.org/drawingml/2006/table">
            <a:tbl>
              <a:tblPr>
                <a:tableStyleId>{69C7853C-536D-4A76-A0AE-DD22124D55A5}</a:tableStyleId>
              </a:tblPr>
              <a:tblGrid>
                <a:gridCol w="143882">
                  <a:extLst>
                    <a:ext uri="{9D8B030D-6E8A-4147-A177-3AD203B41FA5}">
                      <a16:colId xmlns:a16="http://schemas.microsoft.com/office/drawing/2014/main" val="2498511795"/>
                    </a:ext>
                  </a:extLst>
                </a:gridCol>
                <a:gridCol w="143882">
                  <a:extLst>
                    <a:ext uri="{9D8B030D-6E8A-4147-A177-3AD203B41FA5}">
                      <a16:colId xmlns:a16="http://schemas.microsoft.com/office/drawing/2014/main" val="4217870011"/>
                    </a:ext>
                  </a:extLst>
                </a:gridCol>
                <a:gridCol w="143882">
                  <a:extLst>
                    <a:ext uri="{9D8B030D-6E8A-4147-A177-3AD203B41FA5}">
                      <a16:colId xmlns:a16="http://schemas.microsoft.com/office/drawing/2014/main" val="3192041371"/>
                    </a:ext>
                  </a:extLst>
                </a:gridCol>
                <a:gridCol w="143882">
                  <a:extLst>
                    <a:ext uri="{9D8B030D-6E8A-4147-A177-3AD203B41FA5}">
                      <a16:colId xmlns:a16="http://schemas.microsoft.com/office/drawing/2014/main" val="1528182200"/>
                    </a:ext>
                  </a:extLst>
                </a:gridCol>
                <a:gridCol w="143882">
                  <a:extLst>
                    <a:ext uri="{9D8B030D-6E8A-4147-A177-3AD203B41FA5}">
                      <a16:colId xmlns:a16="http://schemas.microsoft.com/office/drawing/2014/main" val="3879765398"/>
                    </a:ext>
                  </a:extLst>
                </a:gridCol>
                <a:gridCol w="143882">
                  <a:extLst>
                    <a:ext uri="{9D8B030D-6E8A-4147-A177-3AD203B41FA5}">
                      <a16:colId xmlns:a16="http://schemas.microsoft.com/office/drawing/2014/main" val="3697950465"/>
                    </a:ext>
                  </a:extLst>
                </a:gridCol>
                <a:gridCol w="143882">
                  <a:extLst>
                    <a:ext uri="{9D8B030D-6E8A-4147-A177-3AD203B41FA5}">
                      <a16:colId xmlns:a16="http://schemas.microsoft.com/office/drawing/2014/main" val="3688301912"/>
                    </a:ext>
                  </a:extLst>
                </a:gridCol>
                <a:gridCol w="127000">
                  <a:extLst>
                    <a:ext uri="{9D8B030D-6E8A-4147-A177-3AD203B41FA5}">
                      <a16:colId xmlns:a16="http://schemas.microsoft.com/office/drawing/2014/main" val="3857419087"/>
                    </a:ext>
                  </a:extLst>
                </a:gridCol>
                <a:gridCol w="127000">
                  <a:extLst>
                    <a:ext uri="{9D8B030D-6E8A-4147-A177-3AD203B41FA5}">
                      <a16:colId xmlns:a16="http://schemas.microsoft.com/office/drawing/2014/main" val="3076795107"/>
                    </a:ext>
                  </a:extLst>
                </a:gridCol>
                <a:gridCol w="127000">
                  <a:extLst>
                    <a:ext uri="{9D8B030D-6E8A-4147-A177-3AD203B41FA5}">
                      <a16:colId xmlns:a16="http://schemas.microsoft.com/office/drawing/2014/main" val="4003958963"/>
                    </a:ext>
                  </a:extLst>
                </a:gridCol>
              </a:tblGrid>
              <a:tr h="156283">
                <a:tc>
                  <a:txBody>
                    <a:bodyPr/>
                    <a:lstStyle/>
                    <a:p>
                      <a:pPr algn="l" fontAlgn="ctr"/>
                      <a:r>
                        <a:rPr lang="en-US" sz="800" u="none" strike="noStrike">
                          <a:effectLst/>
                        </a:rPr>
                        <a:t>a</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800" u="none" strike="noStrike">
                          <a:effectLst/>
                        </a:rPr>
                        <a:t>b</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800" u="none" strike="noStrike">
                          <a:effectLst/>
                        </a:rPr>
                        <a:t>c</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800" u="none" strike="noStrike">
                          <a:effectLst/>
                        </a:rPr>
                        <a:t>d</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800" u="none" strike="noStrike">
                          <a:effectLst/>
                        </a:rPr>
                        <a:t>e</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800" u="none" strike="noStrike">
                          <a:effectLst/>
                        </a:rPr>
                        <a:t>f</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800" u="none" strike="noStrike">
                          <a:effectLst/>
                        </a:rPr>
                        <a:t>g</a:t>
                      </a:r>
                      <a:endParaRPr 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ctr"/>
                      <a:r>
                        <a:rPr lang="en-US" altLang="ja-JP" sz="800" u="none" strike="noStrike">
                          <a:effectLst/>
                        </a:rPr>
                        <a:t>2</a:t>
                      </a:r>
                      <a:r>
                        <a:rPr lang="en-US" altLang="ja-JP" sz="800" u="none" strike="noStrike" baseline="30000">
                          <a:effectLst/>
                        </a:rPr>
                        <a:t>2</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ctr"/>
                      <a:r>
                        <a:rPr lang="en-US" altLang="ja-JP" sz="800" u="none" strike="noStrike">
                          <a:effectLst/>
                        </a:rPr>
                        <a:t>2</a:t>
                      </a:r>
                      <a:r>
                        <a:rPr lang="en-US" altLang="ja-JP" sz="800" u="none" strike="noStrike" baseline="30000">
                          <a:effectLst/>
                        </a:rPr>
                        <a:t>1</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altLang="ja-JP" sz="800" u="none" strike="noStrike">
                          <a:effectLst/>
                        </a:rPr>
                        <a:t>2</a:t>
                      </a:r>
                      <a:r>
                        <a:rPr lang="en-US" altLang="ja-JP" sz="800" u="none" strike="noStrike" baseline="30000">
                          <a:effectLst/>
                        </a:rPr>
                        <a:t>0</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8707499"/>
                  </a:ext>
                </a:extLst>
              </a:tr>
              <a:tr h="156283">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82760045"/>
                  </a:ext>
                </a:extLst>
              </a:tr>
              <a:tr h="156283">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195208100"/>
                  </a:ext>
                </a:extLst>
              </a:tr>
              <a:tr h="156283">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63357192"/>
                  </a:ext>
                </a:extLst>
              </a:tr>
              <a:tr h="156283">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78475453"/>
                  </a:ext>
                </a:extLst>
              </a:tr>
              <a:tr h="156283">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78330034"/>
                  </a:ext>
                </a:extLst>
              </a:tr>
              <a:tr h="156283">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8021314"/>
                  </a:ext>
                </a:extLst>
              </a:tr>
              <a:tr h="156283">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20726817"/>
                  </a:ext>
                </a:extLst>
              </a:tr>
              <a:tr h="156283">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a:effectLst/>
                        </a:rPr>
                        <a:t>0</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800" u="none" strike="noStrike" dirty="0">
                          <a:effectLst/>
                        </a:rPr>
                        <a:t>1</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253264735"/>
                  </a:ext>
                </a:extLst>
              </a:tr>
            </a:tbl>
          </a:graphicData>
        </a:graphic>
      </p:graphicFrame>
      <p:sp>
        <p:nvSpPr>
          <p:cNvPr id="192" name="テキスト ボックス 191">
            <a:extLst>
              <a:ext uri="{FF2B5EF4-FFF2-40B4-BE49-F238E27FC236}">
                <a16:creationId xmlns:a16="http://schemas.microsoft.com/office/drawing/2014/main" id="{A94DEA95-E7D6-4787-9297-228800FB85EB}"/>
              </a:ext>
            </a:extLst>
          </p:cNvPr>
          <p:cNvSpPr txBox="1"/>
          <p:nvPr/>
        </p:nvSpPr>
        <p:spPr>
          <a:xfrm>
            <a:off x="7875998" y="3018804"/>
            <a:ext cx="3236784" cy="307777"/>
          </a:xfrm>
          <a:prstGeom prst="rect">
            <a:avLst/>
          </a:prstGeom>
          <a:no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特定の区間</a:t>
            </a:r>
            <a:r>
              <a:rPr lang="ja-JP" altLang="en-US" sz="70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図</a:t>
            </a:r>
            <a:r>
              <a:rPr lang="en-US" altLang="ja-JP" sz="700">
                <a:latin typeface="游ゴシック" panose="020B0400000000000000" pitchFamily="50" charset="-128"/>
                <a:ea typeface="游ゴシック" panose="020B0400000000000000" pitchFamily="50" charset="-128"/>
              </a:rPr>
              <a:t>6-14</a:t>
            </a:r>
            <a:r>
              <a:rPr lang="ja-JP" altLang="en-US" sz="70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に置ける黒出現の有無を特徴と定義し、想定される特徴を表</a:t>
            </a:r>
            <a:r>
              <a:rPr lang="en-US" altLang="ja-JP" sz="700" dirty="0">
                <a:latin typeface="游ゴシック" panose="020B0400000000000000" pitchFamily="50" charset="-128"/>
                <a:ea typeface="游ゴシック" panose="020B0400000000000000" pitchFamily="50" charset="-128"/>
              </a:rPr>
              <a:t>6-4</a:t>
            </a:r>
            <a:r>
              <a:rPr lang="ja-JP" altLang="en-US" sz="700" dirty="0">
                <a:latin typeface="游ゴシック" panose="020B0400000000000000" pitchFamily="50" charset="-128"/>
                <a:ea typeface="游ゴシック" panose="020B0400000000000000" pitchFamily="50" charset="-128"/>
              </a:rPr>
              <a:t>に、実際に経路を走行し取得した特徴を表</a:t>
            </a:r>
            <a:r>
              <a:rPr lang="en-US" altLang="ja-JP" sz="700">
                <a:latin typeface="游ゴシック" panose="020B0400000000000000" pitchFamily="50" charset="-128"/>
                <a:ea typeface="游ゴシック" panose="020B0400000000000000" pitchFamily="50" charset="-128"/>
              </a:rPr>
              <a:t>6-5</a:t>
            </a:r>
            <a:r>
              <a:rPr lang="ja-JP" altLang="en-US" sz="700" dirty="0">
                <a:latin typeface="游ゴシック" panose="020B0400000000000000" pitchFamily="50" charset="-128"/>
                <a:ea typeface="游ゴシック" panose="020B0400000000000000" pitchFamily="50" charset="-128"/>
              </a:rPr>
              <a:t>に示す。</a:t>
            </a:r>
            <a:endParaRPr lang="en-US" altLang="ja-JP" sz="700" dirty="0">
              <a:latin typeface="游ゴシック" panose="020B0400000000000000" pitchFamily="50" charset="-128"/>
              <a:ea typeface="游ゴシック" panose="020B0400000000000000" pitchFamily="50" charset="-128"/>
            </a:endParaRPr>
          </a:p>
        </p:txBody>
      </p:sp>
      <p:sp>
        <p:nvSpPr>
          <p:cNvPr id="193" name="テキスト ボックス 192">
            <a:extLst>
              <a:ext uri="{FF2B5EF4-FFF2-40B4-BE49-F238E27FC236}">
                <a16:creationId xmlns:a16="http://schemas.microsoft.com/office/drawing/2014/main" id="{F50461A2-FD5B-4E41-BC20-79AC893BDE62}"/>
              </a:ext>
            </a:extLst>
          </p:cNvPr>
          <p:cNvSpPr txBox="1"/>
          <p:nvPr/>
        </p:nvSpPr>
        <p:spPr>
          <a:xfrm>
            <a:off x="9163440" y="5397991"/>
            <a:ext cx="1992828" cy="1169551"/>
          </a:xfrm>
          <a:prstGeom prst="rect">
            <a:avLst/>
          </a:prstGeom>
          <a:noFill/>
        </p:spPr>
        <p:txBody>
          <a:bodyPr wrap="square" rtlCol="0">
            <a:spAutoFit/>
          </a:bodyPr>
          <a:lstStyle/>
          <a:p>
            <a:r>
              <a:rPr lang="ja-JP" altLang="en-US" sz="700" dirty="0">
                <a:latin typeface="游ゴシック" panose="020B0400000000000000" pitchFamily="50" charset="-128"/>
                <a:ea typeface="游ゴシック" panose="020B0400000000000000" pitchFamily="50" charset="-128"/>
              </a:rPr>
              <a:t>表</a:t>
            </a:r>
            <a:r>
              <a:rPr lang="en-US" altLang="ja-JP" sz="700" dirty="0">
                <a:latin typeface="游ゴシック" panose="020B0400000000000000" pitchFamily="50" charset="-128"/>
                <a:ea typeface="游ゴシック" panose="020B0400000000000000" pitchFamily="50" charset="-128"/>
              </a:rPr>
              <a:t>6-4</a:t>
            </a:r>
            <a:r>
              <a:rPr lang="ja-JP" altLang="en-US" sz="700" dirty="0">
                <a:latin typeface="游ゴシック" panose="020B0400000000000000" pitchFamily="50" charset="-128"/>
                <a:ea typeface="游ゴシック" panose="020B0400000000000000" pitchFamily="50" charset="-128"/>
              </a:rPr>
              <a:t>と表</a:t>
            </a:r>
            <a:r>
              <a:rPr lang="en-US" altLang="ja-JP" sz="700" dirty="0">
                <a:latin typeface="游ゴシック" panose="020B0400000000000000" pitchFamily="50" charset="-128"/>
                <a:ea typeface="游ゴシック" panose="020B0400000000000000" pitchFamily="50" charset="-128"/>
              </a:rPr>
              <a:t>6-5</a:t>
            </a:r>
            <a:r>
              <a:rPr lang="ja-JP" altLang="en-US" sz="700">
                <a:latin typeface="游ゴシック" panose="020B0400000000000000" pitchFamily="50" charset="-128"/>
                <a:ea typeface="游ゴシック" panose="020B0400000000000000" pitchFamily="50" charset="-128"/>
              </a:rPr>
              <a:t>を見て分かるように想定</a:t>
            </a:r>
            <a:r>
              <a:rPr lang="ja-JP" altLang="en-US" sz="700" dirty="0">
                <a:latin typeface="游ゴシック" panose="020B0400000000000000" pitchFamily="50" charset="-128"/>
                <a:ea typeface="游ゴシック" panose="020B0400000000000000" pitchFamily="50" charset="-128"/>
              </a:rPr>
              <a:t>される特徴</a:t>
            </a:r>
            <a:r>
              <a:rPr lang="ja-JP" altLang="en-US" sz="700">
                <a:latin typeface="游ゴシック" panose="020B0400000000000000" pitchFamily="50" charset="-128"/>
                <a:ea typeface="游ゴシック" panose="020B0400000000000000" pitchFamily="50" charset="-128"/>
              </a:rPr>
              <a:t>と、実際に走行して</a:t>
            </a:r>
            <a:r>
              <a:rPr lang="ja-JP" altLang="en-US" sz="700" dirty="0">
                <a:latin typeface="游ゴシック" panose="020B0400000000000000" pitchFamily="50" charset="-128"/>
                <a:ea typeface="游ゴシック" panose="020B0400000000000000" pitchFamily="50" charset="-128"/>
              </a:rPr>
              <a:t>取得した</a:t>
            </a:r>
            <a:r>
              <a:rPr lang="ja-JP" altLang="en-US" sz="700">
                <a:latin typeface="游ゴシック" panose="020B0400000000000000" pitchFamily="50" charset="-128"/>
                <a:ea typeface="游ゴシック" panose="020B0400000000000000" pitchFamily="50" charset="-128"/>
              </a:rPr>
              <a:t>特徴は完全に</a:t>
            </a:r>
            <a:r>
              <a:rPr lang="ja-JP" altLang="en-US" sz="700" dirty="0">
                <a:latin typeface="游ゴシック" panose="020B0400000000000000" pitchFamily="50" charset="-128"/>
                <a:ea typeface="游ゴシック" panose="020B0400000000000000" pitchFamily="50" charset="-128"/>
              </a:rPr>
              <a:t>一致しない場合もある。このようなずれが生じた際に数字を誤判断しない工夫と</a:t>
            </a:r>
            <a:r>
              <a:rPr lang="ja-JP" altLang="en-US" sz="700">
                <a:latin typeface="游ゴシック" panose="020B0400000000000000" pitchFamily="50" charset="-128"/>
                <a:ea typeface="游ゴシック" panose="020B0400000000000000" pitchFamily="50" charset="-128"/>
              </a:rPr>
              <a:t>して、想定される特徴</a:t>
            </a:r>
            <a:r>
              <a:rPr lang="ja-JP" altLang="en-US" sz="700" dirty="0">
                <a:latin typeface="游ゴシック" panose="020B0400000000000000" pitchFamily="50" charset="-128"/>
                <a:ea typeface="游ゴシック" panose="020B0400000000000000" pitchFamily="50" charset="-128"/>
              </a:rPr>
              <a:t>に前後に</a:t>
            </a:r>
            <a:r>
              <a:rPr lang="en-US" altLang="ja-JP" sz="700" dirty="0">
                <a:latin typeface="游ゴシック" panose="020B0400000000000000" pitchFamily="50" charset="-128"/>
                <a:ea typeface="游ゴシック" panose="020B0400000000000000" pitchFamily="50" charset="-128"/>
              </a:rPr>
              <a:t>1</a:t>
            </a:r>
            <a:r>
              <a:rPr lang="ja-JP" altLang="en-US" sz="700">
                <a:latin typeface="游ゴシック" panose="020B0400000000000000" pitchFamily="50" charset="-128"/>
                <a:ea typeface="游ゴシック" panose="020B0400000000000000" pitchFamily="50" charset="-128"/>
              </a:rPr>
              <a:t>区間分ずれたパターンを追加し</a:t>
            </a:r>
            <a:r>
              <a:rPr lang="ja-JP" altLang="en-US" sz="700" dirty="0">
                <a:latin typeface="游ゴシック" panose="020B0400000000000000" pitchFamily="50" charset="-128"/>
                <a:ea typeface="游ゴシック" panose="020B0400000000000000" pitchFamily="50" charset="-128"/>
              </a:rPr>
              <a:t>、表</a:t>
            </a:r>
            <a:r>
              <a:rPr lang="en-US" altLang="ja-JP" sz="700" dirty="0">
                <a:latin typeface="游ゴシック" panose="020B0400000000000000" pitchFamily="50" charset="-128"/>
                <a:ea typeface="游ゴシック" panose="020B0400000000000000" pitchFamily="50" charset="-128"/>
              </a:rPr>
              <a:t>6-6</a:t>
            </a:r>
            <a:r>
              <a:rPr lang="ja-JP" altLang="en-US" sz="700" dirty="0">
                <a:latin typeface="游ゴシック" panose="020B0400000000000000" pitchFamily="50" charset="-128"/>
                <a:ea typeface="游ゴシック" panose="020B0400000000000000" pitchFamily="50" charset="-128"/>
              </a:rPr>
              <a:t>で示したように</a:t>
            </a:r>
            <a:r>
              <a:rPr lang="ja-JP" altLang="en-US" sz="700">
                <a:latin typeface="游ゴシック" panose="020B0400000000000000" pitchFamily="50" charset="-128"/>
                <a:ea typeface="游ゴシック" panose="020B0400000000000000" pitchFamily="50" charset="-128"/>
              </a:rPr>
              <a:t>それらを比較して重なりが多い</a:t>
            </a:r>
            <a:r>
              <a:rPr lang="ja-JP" altLang="en-US" sz="700" dirty="0">
                <a:latin typeface="游ゴシック" panose="020B0400000000000000" pitchFamily="50" charset="-128"/>
                <a:ea typeface="游ゴシック" panose="020B0400000000000000" pitchFamily="50" charset="-128"/>
              </a:rPr>
              <a:t>区間を優先して</a:t>
            </a:r>
            <a:r>
              <a:rPr lang="ja-JP" altLang="en-US" sz="700">
                <a:latin typeface="游ゴシック" panose="020B0400000000000000" pitchFamily="50" charset="-128"/>
                <a:ea typeface="游ゴシック" panose="020B0400000000000000" pitchFamily="50" charset="-128"/>
              </a:rPr>
              <a:t>判定</a:t>
            </a:r>
            <a:r>
              <a:rPr lang="ja-JP" altLang="en-US" sz="700" dirty="0">
                <a:latin typeface="游ゴシック" panose="020B0400000000000000" pitchFamily="50" charset="-128"/>
                <a:ea typeface="游ゴシック" panose="020B0400000000000000" pitchFamily="50" charset="-128"/>
              </a:rPr>
              <a:t>に使用</a:t>
            </a:r>
            <a:r>
              <a:rPr lang="ja-JP" altLang="en-US" sz="700">
                <a:latin typeface="游ゴシック" panose="020B0400000000000000" pitchFamily="50" charset="-128"/>
                <a:ea typeface="游ゴシック" panose="020B0400000000000000" pitchFamily="50" charset="-128"/>
              </a:rPr>
              <a:t>する</a:t>
            </a:r>
            <a:r>
              <a:rPr lang="ja-JP" altLang="en-US" sz="700" dirty="0">
                <a:latin typeface="游ゴシック" panose="020B0400000000000000" pitchFamily="50" charset="-128"/>
                <a:ea typeface="游ゴシック" panose="020B0400000000000000" pitchFamily="50" charset="-128"/>
              </a:rPr>
              <a:t>。</a:t>
            </a:r>
            <a:r>
              <a:rPr kumimoji="1" lang="ja-JP" altLang="en-US" sz="700">
                <a:latin typeface="游ゴシック" panose="020B0400000000000000" pitchFamily="50" charset="-128"/>
                <a:ea typeface="游ゴシック" panose="020B0400000000000000" pitchFamily="50" charset="-128"/>
              </a:rPr>
              <a:t>重なりが最も多い区間がほかの数字と重複する場合は優先順位が高い区間から判定に</a:t>
            </a:r>
            <a:r>
              <a:rPr lang="ja-JP" altLang="en-US" sz="700">
                <a:latin typeface="游ゴシック" panose="020B0400000000000000" pitchFamily="50" charset="-128"/>
                <a:ea typeface="游ゴシック" panose="020B0400000000000000" pitchFamily="50" charset="-128"/>
              </a:rPr>
              <a:t>使用する</a:t>
            </a:r>
            <a:r>
              <a:rPr kumimoji="1" lang="ja-JP" altLang="en-US" sz="700">
                <a:latin typeface="游ゴシック" panose="020B0400000000000000" pitchFamily="50" charset="-128"/>
                <a:ea typeface="游ゴシック" panose="020B0400000000000000" pitchFamily="50" charset="-128"/>
              </a:rPr>
              <a:t>区間を増やしていく</a:t>
            </a:r>
            <a:endParaRPr kumimoji="1" lang="ja-JP" altLang="en-US" sz="700" dirty="0">
              <a:latin typeface="游ゴシック" panose="020B0400000000000000" pitchFamily="50" charset="-128"/>
              <a:ea typeface="游ゴシック" panose="020B0400000000000000" pitchFamily="50" charset="-128"/>
            </a:endParaRPr>
          </a:p>
        </p:txBody>
      </p:sp>
      <p:graphicFrame>
        <p:nvGraphicFramePr>
          <p:cNvPr id="197" name="コンテンツ プレースホルダー 4">
            <a:extLst>
              <a:ext uri="{FF2B5EF4-FFF2-40B4-BE49-F238E27FC236}">
                <a16:creationId xmlns:a16="http://schemas.microsoft.com/office/drawing/2014/main" id="{197A2E70-3961-4EF2-8453-64151F54E050}"/>
              </a:ext>
            </a:extLst>
          </p:cNvPr>
          <p:cNvGraphicFramePr>
            <a:graphicFrameLocks/>
          </p:cNvGraphicFramePr>
          <p:nvPr>
            <p:extLst>
              <p:ext uri="{D42A27DB-BD31-4B8C-83A1-F6EECF244321}">
                <p14:modId xmlns:p14="http://schemas.microsoft.com/office/powerpoint/2010/main" val="2660726537"/>
              </p:ext>
            </p:extLst>
          </p:nvPr>
        </p:nvGraphicFramePr>
        <p:xfrm>
          <a:off x="8806140" y="3468599"/>
          <a:ext cx="1062595" cy="1271270"/>
        </p:xfrm>
        <a:graphic>
          <a:graphicData uri="http://schemas.openxmlformats.org/drawingml/2006/table">
            <a:tbl>
              <a:tblPr/>
              <a:tblGrid>
                <a:gridCol w="115913">
                  <a:extLst>
                    <a:ext uri="{9D8B030D-6E8A-4147-A177-3AD203B41FA5}">
                      <a16:colId xmlns:a16="http://schemas.microsoft.com/office/drawing/2014/main" val="612445521"/>
                    </a:ext>
                  </a:extLst>
                </a:gridCol>
                <a:gridCol w="138536">
                  <a:extLst>
                    <a:ext uri="{9D8B030D-6E8A-4147-A177-3AD203B41FA5}">
                      <a16:colId xmlns:a16="http://schemas.microsoft.com/office/drawing/2014/main" val="2860159692"/>
                    </a:ext>
                  </a:extLst>
                </a:gridCol>
                <a:gridCol w="106393">
                  <a:extLst>
                    <a:ext uri="{9D8B030D-6E8A-4147-A177-3AD203B41FA5}">
                      <a16:colId xmlns:a16="http://schemas.microsoft.com/office/drawing/2014/main" val="1892746736"/>
                    </a:ext>
                  </a:extLst>
                </a:gridCol>
                <a:gridCol w="88197">
                  <a:extLst>
                    <a:ext uri="{9D8B030D-6E8A-4147-A177-3AD203B41FA5}">
                      <a16:colId xmlns:a16="http://schemas.microsoft.com/office/drawing/2014/main" val="2281495994"/>
                    </a:ext>
                  </a:extLst>
                </a:gridCol>
                <a:gridCol w="100651">
                  <a:extLst>
                    <a:ext uri="{9D8B030D-6E8A-4147-A177-3AD203B41FA5}">
                      <a16:colId xmlns:a16="http://schemas.microsoft.com/office/drawing/2014/main" val="1510298651"/>
                    </a:ext>
                  </a:extLst>
                </a:gridCol>
                <a:gridCol w="98200">
                  <a:extLst>
                    <a:ext uri="{9D8B030D-6E8A-4147-A177-3AD203B41FA5}">
                      <a16:colId xmlns:a16="http://schemas.microsoft.com/office/drawing/2014/main" val="2775026126"/>
                    </a:ext>
                  </a:extLst>
                </a:gridCol>
                <a:gridCol w="98200">
                  <a:extLst>
                    <a:ext uri="{9D8B030D-6E8A-4147-A177-3AD203B41FA5}">
                      <a16:colId xmlns:a16="http://schemas.microsoft.com/office/drawing/2014/main" val="361659461"/>
                    </a:ext>
                  </a:extLst>
                </a:gridCol>
                <a:gridCol w="107893">
                  <a:extLst>
                    <a:ext uri="{9D8B030D-6E8A-4147-A177-3AD203B41FA5}">
                      <a16:colId xmlns:a16="http://schemas.microsoft.com/office/drawing/2014/main" val="858492130"/>
                    </a:ext>
                  </a:extLst>
                </a:gridCol>
                <a:gridCol w="104306">
                  <a:extLst>
                    <a:ext uri="{9D8B030D-6E8A-4147-A177-3AD203B41FA5}">
                      <a16:colId xmlns:a16="http://schemas.microsoft.com/office/drawing/2014/main" val="914243352"/>
                    </a:ext>
                  </a:extLst>
                </a:gridCol>
                <a:gridCol w="104306">
                  <a:extLst>
                    <a:ext uri="{9D8B030D-6E8A-4147-A177-3AD203B41FA5}">
                      <a16:colId xmlns:a16="http://schemas.microsoft.com/office/drawing/2014/main" val="3485440934"/>
                    </a:ext>
                  </a:extLst>
                </a:gridCol>
              </a:tblGrid>
              <a:tr h="89539">
                <a:tc gridSpan="2">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数字</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a:t>
                      </a:r>
                      <a:endPar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endPar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endPar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endPar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endPar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5783006"/>
                  </a:ext>
                </a:extLst>
              </a:tr>
              <a:tr h="89539">
                <a:tc rowSpan="1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区間</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vert="eaVert"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22737994"/>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542258708"/>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910912435"/>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309633657"/>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16575213"/>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561226"/>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7470823"/>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873327"/>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112544"/>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892029"/>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416183"/>
                  </a:ext>
                </a:extLst>
              </a:tr>
              <a:tr h="89539">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225907"/>
                  </a:ext>
                </a:extLst>
              </a:tr>
            </a:tbl>
          </a:graphicData>
        </a:graphic>
      </p:graphicFrame>
      <p:pic>
        <p:nvPicPr>
          <p:cNvPr id="997" name="図 996">
            <a:extLst>
              <a:ext uri="{FF2B5EF4-FFF2-40B4-BE49-F238E27FC236}">
                <a16:creationId xmlns:a16="http://schemas.microsoft.com/office/drawing/2014/main" id="{0A6D08EF-586B-4888-BA80-60456A792394}"/>
              </a:ext>
            </a:extLst>
          </p:cNvPr>
          <p:cNvPicPr>
            <a:picLocks noChangeAspect="1"/>
          </p:cNvPicPr>
          <p:nvPr/>
        </p:nvPicPr>
        <p:blipFill rotWithShape="1">
          <a:blip r:embed="rId8">
            <a:extLst>
              <a:ext uri="{28A0092B-C50C-407E-A947-70E740481C1C}">
                <a14:useLocalDpi xmlns:a14="http://schemas.microsoft.com/office/drawing/2010/main" val="0"/>
              </a:ext>
            </a:extLst>
          </a:blip>
          <a:srcRect l="5978" t="3393" r="4073" b="1931"/>
          <a:stretch/>
        </p:blipFill>
        <p:spPr>
          <a:xfrm>
            <a:off x="7917105" y="3594279"/>
            <a:ext cx="861721" cy="1209348"/>
          </a:xfrm>
          <a:prstGeom prst="rect">
            <a:avLst/>
          </a:prstGeom>
        </p:spPr>
      </p:pic>
      <p:graphicFrame>
        <p:nvGraphicFramePr>
          <p:cNvPr id="203" name="表 202">
            <a:extLst>
              <a:ext uri="{FF2B5EF4-FFF2-40B4-BE49-F238E27FC236}">
                <a16:creationId xmlns:a16="http://schemas.microsoft.com/office/drawing/2014/main" id="{603AF3CC-672B-4054-A9DF-4BCCD68AFCE4}"/>
              </a:ext>
            </a:extLst>
          </p:cNvPr>
          <p:cNvGraphicFramePr>
            <a:graphicFrameLocks noGrp="1"/>
          </p:cNvGraphicFramePr>
          <p:nvPr>
            <p:extLst>
              <p:ext uri="{D42A27DB-BD31-4B8C-83A1-F6EECF244321}">
                <p14:modId xmlns:p14="http://schemas.microsoft.com/office/powerpoint/2010/main" val="2638986592"/>
              </p:ext>
            </p:extLst>
          </p:nvPr>
        </p:nvGraphicFramePr>
        <p:xfrm>
          <a:off x="9903471" y="3467399"/>
          <a:ext cx="1062595" cy="1271270"/>
        </p:xfrm>
        <a:graphic>
          <a:graphicData uri="http://schemas.openxmlformats.org/drawingml/2006/table">
            <a:tbl>
              <a:tblPr/>
              <a:tblGrid>
                <a:gridCol w="133252">
                  <a:extLst>
                    <a:ext uri="{9D8B030D-6E8A-4147-A177-3AD203B41FA5}">
                      <a16:colId xmlns:a16="http://schemas.microsoft.com/office/drawing/2014/main" val="4060887372"/>
                    </a:ext>
                  </a:extLst>
                </a:gridCol>
                <a:gridCol w="163844">
                  <a:extLst>
                    <a:ext uri="{9D8B030D-6E8A-4147-A177-3AD203B41FA5}">
                      <a16:colId xmlns:a16="http://schemas.microsoft.com/office/drawing/2014/main" val="3137351076"/>
                    </a:ext>
                  </a:extLst>
                </a:gridCol>
                <a:gridCol w="93482">
                  <a:extLst>
                    <a:ext uri="{9D8B030D-6E8A-4147-A177-3AD203B41FA5}">
                      <a16:colId xmlns:a16="http://schemas.microsoft.com/office/drawing/2014/main" val="1819553201"/>
                    </a:ext>
                  </a:extLst>
                </a:gridCol>
                <a:gridCol w="93482">
                  <a:extLst>
                    <a:ext uri="{9D8B030D-6E8A-4147-A177-3AD203B41FA5}">
                      <a16:colId xmlns:a16="http://schemas.microsoft.com/office/drawing/2014/main" val="2336716965"/>
                    </a:ext>
                  </a:extLst>
                </a:gridCol>
                <a:gridCol w="93482">
                  <a:extLst>
                    <a:ext uri="{9D8B030D-6E8A-4147-A177-3AD203B41FA5}">
                      <a16:colId xmlns:a16="http://schemas.microsoft.com/office/drawing/2014/main" val="4245232963"/>
                    </a:ext>
                  </a:extLst>
                </a:gridCol>
                <a:gridCol w="93482">
                  <a:extLst>
                    <a:ext uri="{9D8B030D-6E8A-4147-A177-3AD203B41FA5}">
                      <a16:colId xmlns:a16="http://schemas.microsoft.com/office/drawing/2014/main" val="3883667116"/>
                    </a:ext>
                  </a:extLst>
                </a:gridCol>
                <a:gridCol w="93482">
                  <a:extLst>
                    <a:ext uri="{9D8B030D-6E8A-4147-A177-3AD203B41FA5}">
                      <a16:colId xmlns:a16="http://schemas.microsoft.com/office/drawing/2014/main" val="1347956185"/>
                    </a:ext>
                  </a:extLst>
                </a:gridCol>
                <a:gridCol w="93482">
                  <a:extLst>
                    <a:ext uri="{9D8B030D-6E8A-4147-A177-3AD203B41FA5}">
                      <a16:colId xmlns:a16="http://schemas.microsoft.com/office/drawing/2014/main" val="204903642"/>
                    </a:ext>
                  </a:extLst>
                </a:gridCol>
                <a:gridCol w="93482">
                  <a:extLst>
                    <a:ext uri="{9D8B030D-6E8A-4147-A177-3AD203B41FA5}">
                      <a16:colId xmlns:a16="http://schemas.microsoft.com/office/drawing/2014/main" val="2988539118"/>
                    </a:ext>
                  </a:extLst>
                </a:gridCol>
                <a:gridCol w="111125">
                  <a:extLst>
                    <a:ext uri="{9D8B030D-6E8A-4147-A177-3AD203B41FA5}">
                      <a16:colId xmlns:a16="http://schemas.microsoft.com/office/drawing/2014/main" val="3944291155"/>
                    </a:ext>
                  </a:extLst>
                </a:gridCol>
              </a:tblGrid>
              <a:tr h="97552">
                <a:tc gridSpan="2">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数字</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88692"/>
                  </a:ext>
                </a:extLst>
              </a:tr>
              <a:tr h="97552">
                <a:tc rowSpan="1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区間</a:t>
                      </a:r>
                    </a:p>
                  </a:txBody>
                  <a:tcPr marL="6350" marR="6350" marT="6350" marB="0" vert="eaVert"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638076920"/>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402170383"/>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463920038"/>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4259866142"/>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280974871"/>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23651032"/>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232023"/>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748978"/>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467489"/>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0630836"/>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837625"/>
                  </a:ext>
                </a:extLst>
              </a:tr>
              <a:tr h="97552">
                <a:tc vMerge="1">
                  <a:txBody>
                    <a:bodyPr/>
                    <a:lstStyle/>
                    <a:p>
                      <a:endParaRPr kumimoji="1" lang="ja-JP" altLang="en-US"/>
                    </a:p>
                  </a:txBody>
                  <a:tcPr/>
                </a:tc>
                <a:tc>
                  <a:txBody>
                    <a:bodyPr/>
                    <a:lstStyle/>
                    <a:p>
                      <a:pPr algn="r"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273615"/>
                  </a:ext>
                </a:extLst>
              </a:tr>
            </a:tbl>
          </a:graphicData>
        </a:graphic>
      </p:graphicFrame>
      <p:graphicFrame>
        <p:nvGraphicFramePr>
          <p:cNvPr id="205" name="コンテンツ プレースホルダー 6">
            <a:extLst>
              <a:ext uri="{FF2B5EF4-FFF2-40B4-BE49-F238E27FC236}">
                <a16:creationId xmlns:a16="http://schemas.microsoft.com/office/drawing/2014/main" id="{BBF88C9D-ECC0-4837-94EF-D3405C8C0EF2}"/>
              </a:ext>
            </a:extLst>
          </p:cNvPr>
          <p:cNvGraphicFramePr>
            <a:graphicFrameLocks/>
          </p:cNvGraphicFramePr>
          <p:nvPr>
            <p:extLst>
              <p:ext uri="{D42A27DB-BD31-4B8C-83A1-F6EECF244321}">
                <p14:modId xmlns:p14="http://schemas.microsoft.com/office/powerpoint/2010/main" val="4149011474"/>
              </p:ext>
            </p:extLst>
          </p:nvPr>
        </p:nvGraphicFramePr>
        <p:xfrm>
          <a:off x="7908413" y="5092978"/>
          <a:ext cx="1269056" cy="1340754"/>
        </p:xfrm>
        <a:graphic>
          <a:graphicData uri="http://schemas.openxmlformats.org/drawingml/2006/table">
            <a:tbl>
              <a:tblPr/>
              <a:tblGrid>
                <a:gridCol w="79173">
                  <a:extLst>
                    <a:ext uri="{9D8B030D-6E8A-4147-A177-3AD203B41FA5}">
                      <a16:colId xmlns:a16="http://schemas.microsoft.com/office/drawing/2014/main" val="2168641583"/>
                    </a:ext>
                  </a:extLst>
                </a:gridCol>
                <a:gridCol w="123601">
                  <a:extLst>
                    <a:ext uri="{9D8B030D-6E8A-4147-A177-3AD203B41FA5}">
                      <a16:colId xmlns:a16="http://schemas.microsoft.com/office/drawing/2014/main" val="214705540"/>
                    </a:ext>
                  </a:extLst>
                </a:gridCol>
                <a:gridCol w="229377">
                  <a:extLst>
                    <a:ext uri="{9D8B030D-6E8A-4147-A177-3AD203B41FA5}">
                      <a16:colId xmlns:a16="http://schemas.microsoft.com/office/drawing/2014/main" val="689401466"/>
                    </a:ext>
                  </a:extLst>
                </a:gridCol>
                <a:gridCol w="262673">
                  <a:extLst>
                    <a:ext uri="{9D8B030D-6E8A-4147-A177-3AD203B41FA5}">
                      <a16:colId xmlns:a16="http://schemas.microsoft.com/office/drawing/2014/main" val="2450049100"/>
                    </a:ext>
                  </a:extLst>
                </a:gridCol>
                <a:gridCol w="274844">
                  <a:extLst>
                    <a:ext uri="{9D8B030D-6E8A-4147-A177-3AD203B41FA5}">
                      <a16:colId xmlns:a16="http://schemas.microsoft.com/office/drawing/2014/main" val="2547912267"/>
                    </a:ext>
                  </a:extLst>
                </a:gridCol>
                <a:gridCol w="299388">
                  <a:extLst>
                    <a:ext uri="{9D8B030D-6E8A-4147-A177-3AD203B41FA5}">
                      <a16:colId xmlns:a16="http://schemas.microsoft.com/office/drawing/2014/main" val="1053191460"/>
                    </a:ext>
                  </a:extLst>
                </a:gridCol>
              </a:tblGrid>
              <a:tr h="314187">
                <a:tc gridSpan="2">
                  <a:txBody>
                    <a:bodyPr/>
                    <a:lstStyle/>
                    <a:p>
                      <a:pPr algn="ct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数字</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理想の特徴</a:t>
                      </a:r>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区間前にズレた特徴</a:t>
                      </a:r>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2</a:t>
                      </a:r>
                      <a:endParaRPr lang="en-US" altLang="ja-JP"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区間後にズレた特徴</a:t>
                      </a:r>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2</a:t>
                      </a:r>
                      <a:endParaRPr lang="en-US" altLang="ja-JP"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全てのパターンを追加した特徴</a:t>
                      </a:r>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370043"/>
                  </a:ext>
                </a:extLst>
              </a:tr>
              <a:tr h="78217">
                <a:tc rowSpan="12">
                  <a:txBody>
                    <a:bodyPr/>
                    <a:lstStyle/>
                    <a:p>
                      <a:pPr algn="ctr" fontAlgn="ctr"/>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区間</a:t>
                      </a:r>
                    </a:p>
                  </a:txBody>
                  <a:tcPr marL="6350" marR="6350" marT="6350" marB="0" vert="eaVert"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1</a:t>
                      </a:r>
                      <a:endParaRPr lang="en-US" altLang="ja-JP"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114843"/>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545155552"/>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52296394"/>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954277963"/>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21954766"/>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9976453"/>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909523"/>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887755"/>
                  </a:ext>
                </a:extLst>
              </a:tr>
              <a:tr h="78217">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891050255"/>
                  </a:ext>
                </a:extLst>
              </a:tr>
              <a:tr h="94539">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31314255"/>
                  </a:ext>
                </a:extLst>
              </a:tr>
              <a:tr h="94539">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7163629"/>
                  </a:ext>
                </a:extLst>
              </a:tr>
              <a:tr h="94539">
                <a:tc vMerge="1">
                  <a:txBody>
                    <a:bodyPr/>
                    <a:lstStyle/>
                    <a:p>
                      <a:endParaRPr kumimoji="1" lang="ja-JP" altLang="en-US"/>
                    </a:p>
                  </a:txBody>
                  <a:tcPr/>
                </a:tc>
                <a:tc>
                  <a:txBody>
                    <a:bodyPr/>
                    <a:lstStyle/>
                    <a:p>
                      <a:pPr algn="r" fontAlgn="b"/>
                      <a:r>
                        <a:rPr lang="en-US" altLang="ja-JP" sz="5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r" fontAlgn="b"/>
                      <a:r>
                        <a:rPr lang="ja-JP" altLang="en-US" sz="500" b="0" i="0" u="none" strike="noStrike">
                          <a:solidFill>
                            <a:srgbClr val="000000"/>
                          </a:solidFill>
                          <a:effectLst/>
                          <a:latin typeface="游ゴシック" panose="020B0400000000000000" pitchFamily="50" charset="-128"/>
                          <a:ea typeface="游ゴシック" panose="020B0400000000000000" pitchFamily="50" charset="-128"/>
                        </a:rPr>
                        <a:t>　</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107236141"/>
                  </a:ext>
                </a:extLst>
              </a:tr>
            </a:tbl>
          </a:graphicData>
        </a:graphic>
      </p:graphicFrame>
      <p:sp>
        <p:nvSpPr>
          <p:cNvPr id="1001" name="テキスト ボックス 1000">
            <a:extLst>
              <a:ext uri="{FF2B5EF4-FFF2-40B4-BE49-F238E27FC236}">
                <a16:creationId xmlns:a16="http://schemas.microsoft.com/office/drawing/2014/main" id="{4C6A560D-D240-4271-92E9-D87769B0D5B5}"/>
              </a:ext>
            </a:extLst>
          </p:cNvPr>
          <p:cNvSpPr txBox="1"/>
          <p:nvPr/>
        </p:nvSpPr>
        <p:spPr>
          <a:xfrm>
            <a:off x="13180828" y="2518774"/>
            <a:ext cx="1500427" cy="184666"/>
          </a:xfrm>
          <a:prstGeom prst="rect">
            <a:avLst/>
          </a:prstGeom>
          <a:noFill/>
        </p:spPr>
        <p:txBody>
          <a:bodyPr wrap="square" rtlCol="0">
            <a:spAutoFit/>
          </a:bodyPr>
          <a:lstStyle/>
          <a:p>
            <a:r>
              <a:rPr lang="ja-JP" altLang="en-US" sz="600" dirty="0">
                <a:latin typeface="游ゴシック" panose="020B0400000000000000" pitchFamily="50" charset="-128"/>
                <a:ea typeface="游ゴシック" panose="020B0400000000000000" pitchFamily="50" charset="-128"/>
              </a:rPr>
              <a:t>表</a:t>
            </a:r>
            <a:r>
              <a:rPr kumimoji="1" lang="en-US" altLang="ja-JP" sz="600" dirty="0">
                <a:latin typeface="游ゴシック" panose="020B0400000000000000" pitchFamily="50" charset="-128"/>
                <a:ea typeface="游ゴシック" panose="020B0400000000000000" pitchFamily="50" charset="-128"/>
              </a:rPr>
              <a:t>6-7</a:t>
            </a:r>
            <a:r>
              <a:rPr kumimoji="1" lang="ja-JP" altLang="en-US" sz="600" dirty="0">
                <a:latin typeface="游ゴシック" panose="020B0400000000000000" pitchFamily="50" charset="-128"/>
                <a:ea typeface="游ゴシック" panose="020B0400000000000000" pitchFamily="50" charset="-128"/>
              </a:rPr>
              <a:t>　各</a:t>
            </a:r>
            <a:r>
              <a:rPr kumimoji="1" lang="ja-JP" altLang="en-US" sz="600">
                <a:latin typeface="游ゴシック" panose="020B0400000000000000" pitchFamily="50" charset="-128"/>
                <a:ea typeface="游ゴシック" panose="020B0400000000000000" pitchFamily="50" charset="-128"/>
              </a:rPr>
              <a:t>数字に</a:t>
            </a:r>
            <a:r>
              <a:rPr kumimoji="1" lang="ja-JP" altLang="en-US" sz="600" dirty="0">
                <a:latin typeface="游ゴシック" panose="020B0400000000000000" pitchFamily="50" charset="-128"/>
                <a:ea typeface="游ゴシック" panose="020B0400000000000000" pitchFamily="50" charset="-128"/>
              </a:rPr>
              <a:t>おける辺</a:t>
            </a:r>
            <a:r>
              <a:rPr lang="en-US" altLang="ja-JP" sz="600" dirty="0">
                <a:latin typeface="游ゴシック" panose="020B0400000000000000" pitchFamily="50" charset="-128"/>
              </a:rPr>
              <a:t>a</a:t>
            </a:r>
            <a:r>
              <a:rPr lang="ja-JP" altLang="en-US" sz="600" dirty="0">
                <a:latin typeface="游ゴシック" panose="020B0400000000000000" pitchFamily="50" charset="-128"/>
              </a:rPr>
              <a:t>～</a:t>
            </a:r>
            <a:r>
              <a:rPr lang="en-US" altLang="ja-JP" sz="600" dirty="0">
                <a:latin typeface="游ゴシック" panose="020B0400000000000000" pitchFamily="50" charset="-128"/>
              </a:rPr>
              <a:t>g</a:t>
            </a:r>
            <a:r>
              <a:rPr lang="ja-JP" altLang="en-US" sz="600">
                <a:latin typeface="游ゴシック" panose="020B0400000000000000" pitchFamily="50" charset="-128"/>
              </a:rPr>
              <a:t>の有無</a:t>
            </a:r>
            <a:endParaRPr kumimoji="1" lang="ja-JP" altLang="en-US" sz="600" dirty="0">
              <a:latin typeface="游ゴシック" panose="020B0400000000000000" pitchFamily="50" charset="-128"/>
              <a:ea typeface="游ゴシック" panose="020B0400000000000000" pitchFamily="50" charset="-128"/>
            </a:endParaRPr>
          </a:p>
        </p:txBody>
      </p:sp>
      <p:sp>
        <p:nvSpPr>
          <p:cNvPr id="249" name="テキスト ボックス 248">
            <a:extLst>
              <a:ext uri="{FF2B5EF4-FFF2-40B4-BE49-F238E27FC236}">
                <a16:creationId xmlns:a16="http://schemas.microsoft.com/office/drawing/2014/main" id="{C4510DF1-86FF-4A23-83B9-E695B6D86B50}"/>
              </a:ext>
            </a:extLst>
          </p:cNvPr>
          <p:cNvSpPr txBox="1"/>
          <p:nvPr/>
        </p:nvSpPr>
        <p:spPr>
          <a:xfrm>
            <a:off x="11028335" y="3924198"/>
            <a:ext cx="1498312" cy="184666"/>
          </a:xfrm>
          <a:prstGeom prst="rect">
            <a:avLst/>
          </a:prstGeom>
          <a:noFill/>
        </p:spPr>
        <p:txBody>
          <a:bodyPr wrap="square" rtlCol="0">
            <a:spAutoFit/>
          </a:bodyPr>
          <a:lstStyle/>
          <a:p>
            <a:r>
              <a:rPr kumimoji="1" lang="ja-JP" altLang="en-US" sz="600" dirty="0">
                <a:latin typeface="游ゴシック" panose="020B0400000000000000" pitchFamily="50" charset="-128"/>
                <a:ea typeface="游ゴシック" panose="020B0400000000000000" pitchFamily="50" charset="-128"/>
              </a:rPr>
              <a:t>図</a:t>
            </a:r>
            <a:r>
              <a:rPr kumimoji="1" lang="en-US" altLang="ja-JP" sz="600" dirty="0">
                <a:latin typeface="游ゴシック" panose="020B0400000000000000" pitchFamily="50" charset="-128"/>
                <a:ea typeface="游ゴシック" panose="020B0400000000000000" pitchFamily="50" charset="-128"/>
              </a:rPr>
              <a:t>6-15</a:t>
            </a:r>
            <a:r>
              <a:rPr kumimoji="1" lang="ja-JP" altLang="en-US" sz="600" dirty="0">
                <a:latin typeface="游ゴシック" panose="020B0400000000000000" pitchFamily="50" charset="-128"/>
                <a:ea typeface="游ゴシック" panose="020B0400000000000000" pitchFamily="50" charset="-128"/>
              </a:rPr>
              <a:t>　</a:t>
            </a:r>
            <a:r>
              <a:rPr lang="ja-JP" altLang="en-US" sz="600" dirty="0">
                <a:latin typeface="游ゴシック" panose="020B0400000000000000" pitchFamily="50" charset="-128"/>
              </a:rPr>
              <a:t>各辺と</a:t>
            </a:r>
            <a:r>
              <a:rPr lang="en-US" altLang="ja-JP" sz="600" dirty="0">
                <a:latin typeface="游ゴシック" panose="020B0400000000000000" pitchFamily="50" charset="-128"/>
              </a:rPr>
              <a:t>a</a:t>
            </a:r>
            <a:r>
              <a:rPr lang="ja-JP" altLang="en-US" sz="600" dirty="0">
                <a:latin typeface="游ゴシック" panose="020B0400000000000000" pitchFamily="50" charset="-128"/>
              </a:rPr>
              <a:t>～</a:t>
            </a:r>
            <a:r>
              <a:rPr lang="en-US" altLang="ja-JP" sz="600" dirty="0">
                <a:latin typeface="游ゴシック" panose="020B0400000000000000" pitchFamily="50" charset="-128"/>
              </a:rPr>
              <a:t>g</a:t>
            </a:r>
            <a:r>
              <a:rPr lang="ja-JP" altLang="en-US" sz="600" dirty="0">
                <a:latin typeface="游ゴシック" panose="020B0400000000000000" pitchFamily="50" charset="-128"/>
              </a:rPr>
              <a:t>の</a:t>
            </a:r>
            <a:r>
              <a:rPr lang="en-US" altLang="ja-JP" sz="600" dirty="0">
                <a:latin typeface="游ゴシック" panose="020B0400000000000000" pitchFamily="50" charset="-128"/>
              </a:rPr>
              <a:t>1</a:t>
            </a:r>
            <a:r>
              <a:rPr lang="ja-JP" altLang="en-US" sz="600" dirty="0">
                <a:latin typeface="游ゴシック" panose="020B0400000000000000" pitchFamily="50" charset="-128"/>
              </a:rPr>
              <a:t>対</a:t>
            </a:r>
            <a:r>
              <a:rPr lang="en-US" altLang="ja-JP" sz="600" dirty="0">
                <a:latin typeface="游ゴシック" panose="020B0400000000000000" pitchFamily="50" charset="-128"/>
              </a:rPr>
              <a:t>1</a:t>
            </a:r>
            <a:r>
              <a:rPr lang="ja-JP" altLang="en-US" sz="600" dirty="0">
                <a:latin typeface="游ゴシック" panose="020B0400000000000000" pitchFamily="50" charset="-128"/>
              </a:rPr>
              <a:t>対応の図</a:t>
            </a:r>
            <a:endParaRPr kumimoji="1" lang="ja-JP" altLang="en-US" sz="600" dirty="0">
              <a:latin typeface="游ゴシック" panose="020B0400000000000000" pitchFamily="50" charset="-128"/>
              <a:ea typeface="游ゴシック" panose="020B0400000000000000" pitchFamily="50" charset="-128"/>
            </a:endParaRPr>
          </a:p>
        </p:txBody>
      </p:sp>
      <p:sp>
        <p:nvSpPr>
          <p:cNvPr id="251" name="テキスト ボックス 250">
            <a:extLst>
              <a:ext uri="{FF2B5EF4-FFF2-40B4-BE49-F238E27FC236}">
                <a16:creationId xmlns:a16="http://schemas.microsoft.com/office/drawing/2014/main" id="{F5ADC66F-3FCA-4BA5-966F-D6C989BDCFF3}"/>
              </a:ext>
            </a:extLst>
          </p:cNvPr>
          <p:cNvSpPr txBox="1"/>
          <p:nvPr/>
        </p:nvSpPr>
        <p:spPr>
          <a:xfrm>
            <a:off x="11126591" y="4079958"/>
            <a:ext cx="2065252" cy="276999"/>
          </a:xfrm>
          <a:prstGeom prst="rect">
            <a:avLst/>
          </a:prstGeom>
          <a:noFill/>
        </p:spPr>
        <p:txBody>
          <a:bodyPr wrap="square" rtlCol="0">
            <a:spAutoFit/>
          </a:bodyPr>
          <a:lstStyle/>
          <a:p>
            <a:r>
              <a:rPr lang="ja-JP" altLang="en-US" sz="600" dirty="0">
                <a:latin typeface="游ゴシック" panose="020B0400000000000000" pitchFamily="50" charset="-128"/>
                <a:ea typeface="游ゴシック" panose="020B0400000000000000" pitchFamily="50" charset="-128"/>
              </a:rPr>
              <a:t>表</a:t>
            </a:r>
            <a:r>
              <a:rPr lang="en-US" altLang="ja-JP" sz="600" dirty="0">
                <a:latin typeface="游ゴシック" panose="020B0400000000000000" pitchFamily="50" charset="-128"/>
                <a:ea typeface="游ゴシック" panose="020B0400000000000000" pitchFamily="50" charset="-128"/>
              </a:rPr>
              <a:t>6-8</a:t>
            </a:r>
            <a:r>
              <a:rPr kumimoji="1" lang="ja-JP" altLang="en-US" sz="600" dirty="0">
                <a:latin typeface="游ゴシック" panose="020B0400000000000000" pitchFamily="50" charset="-128"/>
                <a:ea typeface="游ゴシック" panose="020B0400000000000000" pitchFamily="50" charset="-128"/>
              </a:rPr>
              <a:t>　</a:t>
            </a:r>
            <a:r>
              <a:rPr lang="ja-JP" altLang="en-US" sz="600" dirty="0">
                <a:latin typeface="游ゴシック" panose="020B0400000000000000" pitchFamily="50" charset="-128"/>
                <a:ea typeface="游ゴシック" panose="020B0400000000000000" pitchFamily="50" charset="-128"/>
              </a:rPr>
              <a:t>辺の</a:t>
            </a:r>
            <a:r>
              <a:rPr lang="ja-JP" altLang="en-US" sz="600">
                <a:latin typeface="游ゴシック" panose="020B0400000000000000" pitchFamily="50" charset="-128"/>
                <a:ea typeface="游ゴシック" panose="020B0400000000000000" pitchFamily="50" charset="-128"/>
              </a:rPr>
              <a:t>組み合わせで</a:t>
            </a:r>
            <a:r>
              <a:rPr lang="ja-JP" altLang="en-US" sz="600" dirty="0">
                <a:latin typeface="游ゴシック" panose="020B0400000000000000" pitchFamily="50" charset="-128"/>
                <a:ea typeface="游ゴシック" panose="020B0400000000000000" pitchFamily="50" charset="-128"/>
              </a:rPr>
              <a:t>判別が出来ることを示した表</a:t>
            </a:r>
            <a:endParaRPr lang="en-US" altLang="ja-JP" sz="600" dirty="0">
              <a:latin typeface="游ゴシック" panose="020B0400000000000000" pitchFamily="50" charset="-128"/>
              <a:ea typeface="游ゴシック" panose="020B0400000000000000" pitchFamily="50" charset="-128"/>
            </a:endParaRPr>
          </a:p>
          <a:p>
            <a:endParaRPr kumimoji="1" lang="ja-JP" altLang="en-US" sz="600" dirty="0">
              <a:latin typeface="游ゴシック" panose="020B0400000000000000" pitchFamily="50" charset="-128"/>
              <a:ea typeface="游ゴシック" panose="020B0400000000000000" pitchFamily="50" charset="-128"/>
            </a:endParaRPr>
          </a:p>
        </p:txBody>
      </p:sp>
      <p:sp>
        <p:nvSpPr>
          <p:cNvPr id="252" name="テキスト ボックス 251">
            <a:extLst>
              <a:ext uri="{FF2B5EF4-FFF2-40B4-BE49-F238E27FC236}">
                <a16:creationId xmlns:a16="http://schemas.microsoft.com/office/drawing/2014/main" id="{A15F3FAF-15CD-4529-A5C7-2578BB163C14}"/>
              </a:ext>
            </a:extLst>
          </p:cNvPr>
          <p:cNvSpPr txBox="1"/>
          <p:nvPr/>
        </p:nvSpPr>
        <p:spPr>
          <a:xfrm>
            <a:off x="12674168" y="1861654"/>
            <a:ext cx="1401071" cy="184666"/>
          </a:xfrm>
          <a:prstGeom prst="rect">
            <a:avLst/>
          </a:prstGeom>
          <a:noFill/>
        </p:spPr>
        <p:txBody>
          <a:bodyPr wrap="square" rtlCol="0">
            <a:spAutoFit/>
          </a:bodyPr>
          <a:lstStyle/>
          <a:p>
            <a:r>
              <a:rPr kumimoji="1" lang="ja-JP" altLang="en-US" sz="600" dirty="0">
                <a:latin typeface="游ゴシック" panose="020B0400000000000000" pitchFamily="50" charset="-128"/>
                <a:ea typeface="游ゴシック" panose="020B0400000000000000" pitchFamily="50" charset="-128"/>
              </a:rPr>
              <a:t>図</a:t>
            </a:r>
            <a:r>
              <a:rPr kumimoji="1" lang="en-US" altLang="ja-JP" sz="600" dirty="0">
                <a:latin typeface="游ゴシック" panose="020B0400000000000000" pitchFamily="50" charset="-128"/>
                <a:ea typeface="游ゴシック" panose="020B0400000000000000" pitchFamily="50" charset="-128"/>
              </a:rPr>
              <a:t>6-13</a:t>
            </a:r>
            <a:r>
              <a:rPr kumimoji="1" lang="ja-JP" altLang="en-US" sz="600" dirty="0">
                <a:latin typeface="游ゴシック" panose="020B0400000000000000" pitchFamily="50" charset="-128"/>
                <a:ea typeface="游ゴシック" panose="020B0400000000000000" pitchFamily="50" charset="-128"/>
              </a:rPr>
              <a:t>　</a:t>
            </a:r>
            <a:r>
              <a:rPr lang="en-US" altLang="ja-JP" sz="600" dirty="0">
                <a:latin typeface="游ゴシック" panose="020B0400000000000000" pitchFamily="50" charset="-128"/>
                <a:ea typeface="游ゴシック" panose="020B0400000000000000" pitchFamily="50" charset="-128"/>
              </a:rPr>
              <a:t>AI</a:t>
            </a:r>
            <a:r>
              <a:rPr lang="ja-JP" altLang="en-US" sz="600" dirty="0">
                <a:latin typeface="游ゴシック" panose="020B0400000000000000" pitchFamily="50" charset="-128"/>
                <a:ea typeface="游ゴシック" panose="020B0400000000000000" pitchFamily="50" charset="-128"/>
              </a:rPr>
              <a:t>アンサー全体の流れ</a:t>
            </a:r>
            <a:endParaRPr kumimoji="1" lang="ja-JP" altLang="en-US" sz="600" dirty="0">
              <a:latin typeface="游ゴシック" panose="020B0400000000000000" pitchFamily="50" charset="-128"/>
              <a:ea typeface="游ゴシック" panose="020B0400000000000000" pitchFamily="50" charset="-128"/>
            </a:endParaRPr>
          </a:p>
        </p:txBody>
      </p:sp>
      <p:sp>
        <p:nvSpPr>
          <p:cNvPr id="254" name="テキスト ボックス 253">
            <a:extLst>
              <a:ext uri="{FF2B5EF4-FFF2-40B4-BE49-F238E27FC236}">
                <a16:creationId xmlns:a16="http://schemas.microsoft.com/office/drawing/2014/main" id="{D614D0BB-6E48-4217-A787-3C518739F721}"/>
              </a:ext>
            </a:extLst>
          </p:cNvPr>
          <p:cNvSpPr txBox="1"/>
          <p:nvPr/>
        </p:nvSpPr>
        <p:spPr>
          <a:xfrm>
            <a:off x="8726329" y="3329737"/>
            <a:ext cx="940613" cy="184666"/>
          </a:xfrm>
          <a:prstGeom prst="rect">
            <a:avLst/>
          </a:prstGeom>
          <a:noFill/>
        </p:spPr>
        <p:txBody>
          <a:bodyPr wrap="square" rtlCol="0">
            <a:spAutoFit/>
          </a:bodyPr>
          <a:lstStyle/>
          <a:p>
            <a:r>
              <a:rPr lang="ja-JP" altLang="en-US" sz="600" dirty="0">
                <a:latin typeface="游ゴシック" panose="020B0400000000000000" pitchFamily="50" charset="-128"/>
                <a:ea typeface="游ゴシック" panose="020B0400000000000000" pitchFamily="50" charset="-128"/>
              </a:rPr>
              <a:t>表</a:t>
            </a:r>
            <a:r>
              <a:rPr lang="en-US" altLang="ja-JP" sz="600" dirty="0">
                <a:latin typeface="游ゴシック" panose="020B0400000000000000" pitchFamily="50" charset="-128"/>
                <a:ea typeface="游ゴシック" panose="020B0400000000000000" pitchFamily="50" charset="-128"/>
              </a:rPr>
              <a:t>6-4</a:t>
            </a:r>
            <a:r>
              <a:rPr kumimoji="1" lang="ja-JP" altLang="en-US" sz="600" dirty="0">
                <a:latin typeface="游ゴシック" panose="020B0400000000000000" pitchFamily="50" charset="-128"/>
                <a:ea typeface="游ゴシック" panose="020B0400000000000000" pitchFamily="50" charset="-128"/>
              </a:rPr>
              <a:t>　理想</a:t>
            </a:r>
            <a:r>
              <a:rPr kumimoji="1" lang="ja-JP" altLang="en-US" sz="600">
                <a:latin typeface="游ゴシック" panose="020B0400000000000000" pitchFamily="50" charset="-128"/>
                <a:ea typeface="游ゴシック" panose="020B0400000000000000" pitchFamily="50" charset="-128"/>
              </a:rPr>
              <a:t>の特徴</a:t>
            </a:r>
            <a:endParaRPr kumimoji="1" lang="ja-JP" altLang="en-US" sz="600" dirty="0">
              <a:latin typeface="游ゴシック" panose="020B0400000000000000" pitchFamily="50" charset="-128"/>
              <a:ea typeface="游ゴシック" panose="020B0400000000000000" pitchFamily="50" charset="-128"/>
            </a:endParaRPr>
          </a:p>
        </p:txBody>
      </p:sp>
      <p:sp>
        <p:nvSpPr>
          <p:cNvPr id="255" name="テキスト ボックス 254">
            <a:extLst>
              <a:ext uri="{FF2B5EF4-FFF2-40B4-BE49-F238E27FC236}">
                <a16:creationId xmlns:a16="http://schemas.microsoft.com/office/drawing/2014/main" id="{6B6F724E-E085-46CE-983A-AE7E0E82D00D}"/>
              </a:ext>
            </a:extLst>
          </p:cNvPr>
          <p:cNvSpPr txBox="1"/>
          <p:nvPr/>
        </p:nvSpPr>
        <p:spPr>
          <a:xfrm>
            <a:off x="9821030" y="3331082"/>
            <a:ext cx="1129583" cy="184666"/>
          </a:xfrm>
          <a:prstGeom prst="rect">
            <a:avLst/>
          </a:prstGeom>
          <a:noFill/>
        </p:spPr>
        <p:txBody>
          <a:bodyPr wrap="square" rtlCol="0">
            <a:spAutoFit/>
          </a:bodyPr>
          <a:lstStyle/>
          <a:p>
            <a:r>
              <a:rPr lang="ja-JP" altLang="en-US" sz="600" dirty="0">
                <a:latin typeface="游ゴシック" panose="020B0400000000000000" pitchFamily="50" charset="-128"/>
                <a:ea typeface="游ゴシック" panose="020B0400000000000000" pitchFamily="50" charset="-128"/>
              </a:rPr>
              <a:t>表</a:t>
            </a:r>
            <a:r>
              <a:rPr lang="en-US" altLang="ja-JP" sz="600" dirty="0">
                <a:latin typeface="游ゴシック" panose="020B0400000000000000" pitchFamily="50" charset="-128"/>
                <a:ea typeface="游ゴシック" panose="020B0400000000000000" pitchFamily="50" charset="-128"/>
              </a:rPr>
              <a:t>6-5</a:t>
            </a:r>
            <a:r>
              <a:rPr kumimoji="1" lang="ja-JP" altLang="en-US" sz="600" dirty="0">
                <a:latin typeface="游ゴシック" panose="020B0400000000000000" pitchFamily="50" charset="-128"/>
                <a:ea typeface="游ゴシック" panose="020B0400000000000000" pitchFamily="50" charset="-128"/>
              </a:rPr>
              <a:t>　</a:t>
            </a:r>
            <a:r>
              <a:rPr kumimoji="1" lang="ja-JP" altLang="en-US" sz="600">
                <a:latin typeface="游ゴシック" panose="020B0400000000000000" pitchFamily="50" charset="-128"/>
                <a:ea typeface="游ゴシック" panose="020B0400000000000000" pitchFamily="50" charset="-128"/>
              </a:rPr>
              <a:t>実際の</a:t>
            </a:r>
            <a:r>
              <a:rPr kumimoji="1" lang="ja-JP" altLang="en-US" sz="600" dirty="0">
                <a:latin typeface="游ゴシック" panose="020B0400000000000000" pitchFamily="50" charset="-128"/>
                <a:ea typeface="游ゴシック" panose="020B0400000000000000" pitchFamily="50" charset="-128"/>
              </a:rPr>
              <a:t>特徴抽結果</a:t>
            </a:r>
          </a:p>
        </p:txBody>
      </p:sp>
      <p:sp>
        <p:nvSpPr>
          <p:cNvPr id="257" name="テキスト ボックス 256">
            <a:extLst>
              <a:ext uri="{FF2B5EF4-FFF2-40B4-BE49-F238E27FC236}">
                <a16:creationId xmlns:a16="http://schemas.microsoft.com/office/drawing/2014/main" id="{C4AE8014-FCEE-4A48-B494-39969512DAF7}"/>
              </a:ext>
            </a:extLst>
          </p:cNvPr>
          <p:cNvSpPr txBox="1"/>
          <p:nvPr/>
        </p:nvSpPr>
        <p:spPr>
          <a:xfrm>
            <a:off x="7805972" y="4765950"/>
            <a:ext cx="1201918" cy="276999"/>
          </a:xfrm>
          <a:prstGeom prst="rect">
            <a:avLst/>
          </a:prstGeom>
          <a:noFill/>
        </p:spPr>
        <p:txBody>
          <a:bodyPr wrap="square" rtlCol="0">
            <a:spAutoFit/>
          </a:bodyPr>
          <a:lstStyle/>
          <a:p>
            <a:r>
              <a:rPr kumimoji="1" lang="ja-JP" altLang="en-US" sz="600" dirty="0">
                <a:latin typeface="游ゴシック" panose="020B0400000000000000" pitchFamily="50" charset="-128"/>
                <a:ea typeface="游ゴシック" panose="020B0400000000000000" pitchFamily="50" charset="-128"/>
              </a:rPr>
              <a:t>図</a:t>
            </a:r>
            <a:r>
              <a:rPr kumimoji="1" lang="en-US" altLang="ja-JP" sz="600" dirty="0">
                <a:latin typeface="游ゴシック" panose="020B0400000000000000" pitchFamily="50" charset="-128"/>
                <a:ea typeface="游ゴシック" panose="020B0400000000000000" pitchFamily="50" charset="-128"/>
              </a:rPr>
              <a:t>6-14</a:t>
            </a:r>
            <a:r>
              <a:rPr kumimoji="1" lang="ja-JP" altLang="en-US" sz="600" dirty="0">
                <a:latin typeface="游ゴシック" panose="020B0400000000000000" pitchFamily="50" charset="-128"/>
                <a:ea typeface="游ゴシック" panose="020B0400000000000000" pitchFamily="50" charset="-128"/>
              </a:rPr>
              <a:t>　特徴</a:t>
            </a:r>
            <a:r>
              <a:rPr kumimoji="1" lang="ja-JP" altLang="en-US" sz="600">
                <a:latin typeface="游ゴシック" panose="020B0400000000000000" pitchFamily="50" charset="-128"/>
                <a:ea typeface="游ゴシック" panose="020B0400000000000000" pitchFamily="50" charset="-128"/>
              </a:rPr>
              <a:t>出現</a:t>
            </a:r>
            <a:r>
              <a:rPr kumimoji="1" lang="en-US" altLang="ja-JP" sz="600" dirty="0">
                <a:latin typeface="游ゴシック" panose="020B0400000000000000" pitchFamily="50" charset="-128"/>
                <a:ea typeface="游ゴシック" panose="020B0400000000000000" pitchFamily="50" charset="-128"/>
              </a:rPr>
              <a:t>12</a:t>
            </a:r>
          </a:p>
          <a:p>
            <a:r>
              <a:rPr kumimoji="1" lang="ja-JP" altLang="en-US" sz="600" dirty="0">
                <a:latin typeface="游ゴシック" panose="020B0400000000000000" pitchFamily="50" charset="-128"/>
                <a:ea typeface="游ゴシック" panose="020B0400000000000000" pitchFamily="50" charset="-128"/>
              </a:rPr>
              <a:t>区間例</a:t>
            </a:r>
          </a:p>
        </p:txBody>
      </p:sp>
      <p:sp>
        <p:nvSpPr>
          <p:cNvPr id="260" name="テキスト ボックス 259">
            <a:extLst>
              <a:ext uri="{FF2B5EF4-FFF2-40B4-BE49-F238E27FC236}">
                <a16:creationId xmlns:a16="http://schemas.microsoft.com/office/drawing/2014/main" id="{7F525D2F-C8F5-4D5C-A820-57EA32AE84D1}"/>
              </a:ext>
            </a:extLst>
          </p:cNvPr>
          <p:cNvSpPr txBox="1"/>
          <p:nvPr/>
        </p:nvSpPr>
        <p:spPr>
          <a:xfrm>
            <a:off x="7787560" y="4946107"/>
            <a:ext cx="1589457" cy="184666"/>
          </a:xfrm>
          <a:prstGeom prst="rect">
            <a:avLst/>
          </a:prstGeom>
          <a:noFill/>
        </p:spPr>
        <p:txBody>
          <a:bodyPr wrap="square" rtlCol="0">
            <a:spAutoFit/>
          </a:bodyPr>
          <a:lstStyle/>
          <a:p>
            <a:r>
              <a:rPr lang="ja-JP" altLang="en-US" sz="600" dirty="0">
                <a:latin typeface="游ゴシック" panose="020B0400000000000000" pitchFamily="50" charset="-128"/>
                <a:ea typeface="游ゴシック" panose="020B0400000000000000" pitchFamily="50" charset="-128"/>
              </a:rPr>
              <a:t>表</a:t>
            </a:r>
            <a:r>
              <a:rPr lang="en-US" altLang="ja-JP" sz="600" dirty="0">
                <a:latin typeface="游ゴシック" panose="020B0400000000000000" pitchFamily="50" charset="-128"/>
                <a:ea typeface="游ゴシック" panose="020B0400000000000000" pitchFamily="50" charset="-128"/>
              </a:rPr>
              <a:t>6-6 </a:t>
            </a:r>
            <a:r>
              <a:rPr lang="ja-JP" altLang="en-US" sz="600" dirty="0">
                <a:latin typeface="游ゴシック" panose="020B0400000000000000" pitchFamily="50" charset="-128"/>
                <a:ea typeface="游ゴシック" panose="020B0400000000000000" pitchFamily="50" charset="-128"/>
              </a:rPr>
              <a:t>出題</a:t>
            </a:r>
            <a:r>
              <a:rPr kumimoji="1" lang="ja-JP" altLang="en-US" sz="600" dirty="0">
                <a:latin typeface="游ゴシック" panose="020B0400000000000000" pitchFamily="50" charset="-128"/>
                <a:ea typeface="游ゴシック" panose="020B0400000000000000" pitchFamily="50" charset="-128"/>
              </a:rPr>
              <a:t>数字</a:t>
            </a:r>
            <a:r>
              <a:rPr kumimoji="1" lang="en-US" altLang="ja-JP" sz="600" dirty="0">
                <a:latin typeface="游ゴシック" panose="020B0400000000000000" pitchFamily="50" charset="-128"/>
                <a:ea typeface="游ゴシック" panose="020B0400000000000000" pitchFamily="50" charset="-128"/>
              </a:rPr>
              <a:t>2</a:t>
            </a:r>
            <a:r>
              <a:rPr kumimoji="1" lang="ja-JP" altLang="en-US" sz="600" dirty="0">
                <a:latin typeface="游ゴシック" panose="020B0400000000000000" pitchFamily="50" charset="-128"/>
                <a:ea typeface="游ゴシック" panose="020B0400000000000000" pitchFamily="50" charset="-128"/>
              </a:rPr>
              <a:t>の判定に使用</a:t>
            </a:r>
            <a:r>
              <a:rPr kumimoji="1" lang="ja-JP" altLang="en-US" sz="600">
                <a:latin typeface="游ゴシック" panose="020B0400000000000000" pitchFamily="50" charset="-128"/>
                <a:ea typeface="游ゴシック" panose="020B0400000000000000" pitchFamily="50" charset="-128"/>
              </a:rPr>
              <a:t>する</a:t>
            </a:r>
            <a:r>
              <a:rPr kumimoji="1" lang="ja-JP" altLang="en-US" sz="600" dirty="0">
                <a:latin typeface="游ゴシック" panose="020B0400000000000000" pitchFamily="50" charset="-128"/>
                <a:ea typeface="游ゴシック" panose="020B0400000000000000" pitchFamily="50" charset="-128"/>
              </a:rPr>
              <a:t>区間例</a:t>
            </a:r>
          </a:p>
        </p:txBody>
      </p:sp>
      <p:sp>
        <p:nvSpPr>
          <p:cNvPr id="382" name="吹き出し: 角を丸めた四角形 381">
            <a:extLst>
              <a:ext uri="{FF2B5EF4-FFF2-40B4-BE49-F238E27FC236}">
                <a16:creationId xmlns:a16="http://schemas.microsoft.com/office/drawing/2014/main" id="{95009836-4DA7-4989-8065-CCCD44E803F9}"/>
              </a:ext>
            </a:extLst>
          </p:cNvPr>
          <p:cNvSpPr/>
          <p:nvPr/>
        </p:nvSpPr>
        <p:spPr>
          <a:xfrm>
            <a:off x="13218001" y="5941043"/>
            <a:ext cx="1243045" cy="512375"/>
          </a:xfrm>
          <a:prstGeom prst="wedgeRoundRectCallout">
            <a:avLst>
              <a:gd name="adj1" fmla="val -63028"/>
              <a:gd name="adj2" fmla="val -36487"/>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chemeClr val="tx1"/>
                </a:solidFill>
                <a:latin typeface="游ゴシック" panose="020B0400000000000000" pitchFamily="50" charset="-128"/>
              </a:rPr>
              <a:t>〇は辺があることを示し</a:t>
            </a:r>
            <a:endParaRPr lang="en-US" altLang="ja-JP" sz="700" dirty="0">
              <a:solidFill>
                <a:schemeClr val="tx1"/>
              </a:solidFill>
              <a:latin typeface="游ゴシック" panose="020B0400000000000000" pitchFamily="50" charset="-128"/>
            </a:endParaRPr>
          </a:p>
          <a:p>
            <a:r>
              <a:rPr lang="en-US" altLang="ja-JP" sz="700" dirty="0">
                <a:solidFill>
                  <a:schemeClr val="tx1"/>
                </a:solidFill>
                <a:latin typeface="游ゴシック" panose="020B0400000000000000" pitchFamily="50" charset="-128"/>
              </a:rPr>
              <a:t>×</a:t>
            </a:r>
            <a:r>
              <a:rPr lang="ja-JP" altLang="en-US" sz="700" dirty="0">
                <a:solidFill>
                  <a:schemeClr val="tx1"/>
                </a:solidFill>
                <a:latin typeface="游ゴシック" panose="020B0400000000000000" pitchFamily="50" charset="-128"/>
              </a:rPr>
              <a:t>は辺がないことを示す</a:t>
            </a:r>
          </a:p>
        </p:txBody>
      </p:sp>
      <p:sp>
        <p:nvSpPr>
          <p:cNvPr id="1003" name="テキスト ボックス 1002">
            <a:extLst>
              <a:ext uri="{FF2B5EF4-FFF2-40B4-BE49-F238E27FC236}">
                <a16:creationId xmlns:a16="http://schemas.microsoft.com/office/drawing/2014/main" id="{D3C0C524-F98D-4D82-945B-889261786A4F}"/>
              </a:ext>
            </a:extLst>
          </p:cNvPr>
          <p:cNvSpPr txBox="1"/>
          <p:nvPr/>
        </p:nvSpPr>
        <p:spPr>
          <a:xfrm>
            <a:off x="9312369" y="5555673"/>
            <a:ext cx="1269056" cy="200055"/>
          </a:xfrm>
          <a:prstGeom prst="rect">
            <a:avLst/>
          </a:prstGeom>
          <a:noFill/>
        </p:spPr>
        <p:txBody>
          <a:bodyPr wrap="square" rtlCol="0">
            <a:spAutoFit/>
          </a:bodyPr>
          <a:lstStyle/>
          <a:p>
            <a:endParaRPr lang="en-US" altLang="ja-JP" sz="700" dirty="0">
              <a:latin typeface="游ゴシック" panose="020B0400000000000000" pitchFamily="50" charset="-128"/>
              <a:ea typeface="游ゴシック" panose="020B0400000000000000" pitchFamily="50" charset="-128"/>
            </a:endParaRPr>
          </a:p>
        </p:txBody>
      </p:sp>
      <p:sp>
        <p:nvSpPr>
          <p:cNvPr id="383" name="吹き出し: 角を丸めた四角形 382">
            <a:extLst>
              <a:ext uri="{FF2B5EF4-FFF2-40B4-BE49-F238E27FC236}">
                <a16:creationId xmlns:a16="http://schemas.microsoft.com/office/drawing/2014/main" id="{69764BE5-1E8E-4E01-B17A-2B0F1C8A777B}"/>
              </a:ext>
            </a:extLst>
          </p:cNvPr>
          <p:cNvSpPr/>
          <p:nvPr/>
        </p:nvSpPr>
        <p:spPr>
          <a:xfrm>
            <a:off x="13139461" y="4217366"/>
            <a:ext cx="1388174" cy="1613716"/>
          </a:xfrm>
          <a:prstGeom prst="wedgeRoundRectCallout">
            <a:avLst>
              <a:gd name="adj1" fmla="val -20971"/>
              <a:gd name="adj2" fmla="val -58811"/>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700" dirty="0">
                <a:solidFill>
                  <a:schemeClr val="tx1"/>
                </a:solidFill>
                <a:latin typeface="游ゴシック" panose="020B0400000000000000" pitchFamily="50" charset="-128"/>
              </a:rPr>
              <a:t>この表</a:t>
            </a:r>
            <a:r>
              <a:rPr lang="en-US" altLang="ja-JP" sz="700" dirty="0">
                <a:solidFill>
                  <a:schemeClr val="tx1"/>
                </a:solidFill>
                <a:latin typeface="游ゴシック" panose="020B0400000000000000" pitchFamily="50" charset="-128"/>
              </a:rPr>
              <a:t>6-7</a:t>
            </a:r>
            <a:r>
              <a:rPr lang="ja-JP" altLang="en-US" sz="700" dirty="0">
                <a:solidFill>
                  <a:schemeClr val="tx1"/>
                </a:solidFill>
                <a:latin typeface="游ゴシック" panose="020B0400000000000000" pitchFamily="50" charset="-128"/>
              </a:rPr>
              <a:t>から論理式の簡単化を行い、</a:t>
            </a:r>
            <a:r>
              <a:rPr lang="en-US" altLang="ja-JP" sz="700" dirty="0">
                <a:solidFill>
                  <a:schemeClr val="tx1"/>
                </a:solidFill>
                <a:latin typeface="游ゴシック" panose="020B0400000000000000" pitchFamily="50" charset="-128"/>
              </a:rPr>
              <a:t>0</a:t>
            </a:r>
            <a:r>
              <a:rPr lang="ja-JP" altLang="en-US" sz="700" dirty="0">
                <a:solidFill>
                  <a:schemeClr val="tx1"/>
                </a:solidFill>
                <a:latin typeface="游ゴシック" panose="020B0400000000000000" pitchFamily="50" charset="-128"/>
              </a:rPr>
              <a:t>～</a:t>
            </a:r>
            <a:r>
              <a:rPr lang="en-US" altLang="ja-JP" sz="700" dirty="0">
                <a:solidFill>
                  <a:schemeClr val="tx1"/>
                </a:solidFill>
                <a:latin typeface="游ゴシック" panose="020B0400000000000000" pitchFamily="50" charset="-128"/>
              </a:rPr>
              <a:t>7</a:t>
            </a:r>
            <a:r>
              <a:rPr lang="ja-JP" altLang="en-US" sz="700" dirty="0">
                <a:solidFill>
                  <a:schemeClr val="tx1"/>
                </a:solidFill>
                <a:latin typeface="游ゴシック" panose="020B0400000000000000" pitchFamily="50" charset="-128"/>
              </a:rPr>
              <a:t>の数字判別に必要な辺を求めた。結果として</a:t>
            </a:r>
            <a:r>
              <a:rPr lang="ja-JP" altLang="en-US" sz="700" b="1" dirty="0">
                <a:solidFill>
                  <a:srgbClr val="FF0000"/>
                </a:solidFill>
                <a:latin typeface="游ゴシック" panose="020B0400000000000000" pitchFamily="50" charset="-128"/>
              </a:rPr>
              <a:t>辺</a:t>
            </a:r>
            <a:r>
              <a:rPr lang="en-US" altLang="ja-JP" sz="700" b="1" dirty="0">
                <a:solidFill>
                  <a:srgbClr val="FF0000"/>
                </a:solidFill>
                <a:latin typeface="游ゴシック" panose="020B0400000000000000" pitchFamily="50" charset="-128"/>
              </a:rPr>
              <a:t>a</a:t>
            </a:r>
            <a:r>
              <a:rPr lang="ja-JP" altLang="en-US" sz="700" dirty="0" err="1">
                <a:solidFill>
                  <a:schemeClr val="tx1"/>
                </a:solidFill>
                <a:latin typeface="游ゴシック" panose="020B0400000000000000" pitchFamily="50" charset="-128"/>
              </a:rPr>
              <a:t>、</a:t>
            </a:r>
            <a:r>
              <a:rPr lang="ja-JP" altLang="en-US" sz="700" b="1" dirty="0">
                <a:solidFill>
                  <a:srgbClr val="FF0000"/>
                </a:solidFill>
                <a:latin typeface="游ゴシック" panose="020B0400000000000000" pitchFamily="50" charset="-128"/>
              </a:rPr>
              <a:t>辺</a:t>
            </a:r>
            <a:r>
              <a:rPr lang="en-US" altLang="ja-JP" sz="700" b="1" dirty="0">
                <a:solidFill>
                  <a:srgbClr val="FF0000"/>
                </a:solidFill>
                <a:latin typeface="游ゴシック" panose="020B0400000000000000" pitchFamily="50" charset="-128"/>
              </a:rPr>
              <a:t>f</a:t>
            </a:r>
            <a:r>
              <a:rPr lang="ja-JP" altLang="en-US" sz="700" dirty="0" err="1">
                <a:solidFill>
                  <a:schemeClr val="tx1"/>
                </a:solidFill>
                <a:latin typeface="游ゴシック" panose="020B0400000000000000" pitchFamily="50" charset="-128"/>
              </a:rPr>
              <a:t>、</a:t>
            </a:r>
            <a:r>
              <a:rPr lang="ja-JP" altLang="en-US" sz="700" b="1" dirty="0">
                <a:solidFill>
                  <a:srgbClr val="FF0000"/>
                </a:solidFill>
                <a:latin typeface="游ゴシック" panose="020B0400000000000000" pitchFamily="50" charset="-128"/>
              </a:rPr>
              <a:t>辺</a:t>
            </a:r>
            <a:r>
              <a:rPr lang="en-US" altLang="ja-JP" sz="700" b="1" dirty="0">
                <a:solidFill>
                  <a:srgbClr val="FF0000"/>
                </a:solidFill>
                <a:latin typeface="游ゴシック" panose="020B0400000000000000" pitchFamily="50" charset="-128"/>
              </a:rPr>
              <a:t>e</a:t>
            </a:r>
            <a:r>
              <a:rPr lang="ja-JP" altLang="en-US" sz="700" dirty="0" err="1">
                <a:solidFill>
                  <a:schemeClr val="tx1"/>
                </a:solidFill>
                <a:latin typeface="游ゴシック" panose="020B0400000000000000" pitchFamily="50" charset="-128"/>
              </a:rPr>
              <a:t>、</a:t>
            </a:r>
            <a:r>
              <a:rPr lang="ja-JP" altLang="en-US" sz="700" b="1" dirty="0">
                <a:solidFill>
                  <a:srgbClr val="FF0000"/>
                </a:solidFill>
                <a:latin typeface="游ゴシック" panose="020B0400000000000000" pitchFamily="50" charset="-128"/>
              </a:rPr>
              <a:t>辺</a:t>
            </a:r>
            <a:r>
              <a:rPr lang="en-US" altLang="ja-JP" sz="700" b="1" dirty="0">
                <a:solidFill>
                  <a:srgbClr val="FF0000"/>
                </a:solidFill>
                <a:latin typeface="游ゴシック" panose="020B0400000000000000" pitchFamily="50" charset="-128"/>
              </a:rPr>
              <a:t>g</a:t>
            </a:r>
            <a:r>
              <a:rPr lang="ja-JP" altLang="en-US" sz="700" dirty="0">
                <a:solidFill>
                  <a:schemeClr val="tx1"/>
                </a:solidFill>
                <a:latin typeface="游ゴシック" panose="020B0400000000000000" pitchFamily="50" charset="-128"/>
              </a:rPr>
              <a:t>の</a:t>
            </a:r>
            <a:r>
              <a:rPr lang="en-US" altLang="ja-JP" sz="700" dirty="0">
                <a:solidFill>
                  <a:schemeClr val="tx1"/>
                </a:solidFill>
                <a:latin typeface="游ゴシック" panose="020B0400000000000000" pitchFamily="50" charset="-128"/>
              </a:rPr>
              <a:t>4</a:t>
            </a:r>
            <a:r>
              <a:rPr lang="ja-JP" altLang="en-US" sz="700" dirty="0">
                <a:solidFill>
                  <a:schemeClr val="tx1"/>
                </a:solidFill>
                <a:latin typeface="游ゴシック" panose="020B0400000000000000" pitchFamily="50" charset="-128"/>
              </a:rPr>
              <a:t>辺の有無で判別できることが分かった。以下に各ビットの結果を示す。</a:t>
            </a:r>
            <a:endParaRPr lang="en-US" altLang="ja-JP" sz="700" dirty="0">
              <a:solidFill>
                <a:schemeClr val="tx1"/>
              </a:solidFill>
              <a:latin typeface="游ゴシック" panose="020B0400000000000000" pitchFamily="50" charset="-128"/>
            </a:endParaRPr>
          </a:p>
          <a:p>
            <a:endParaRPr lang="en-US" altLang="ja-JP" sz="700" dirty="0">
              <a:solidFill>
                <a:schemeClr val="tx1"/>
              </a:solidFill>
              <a:latin typeface="游ゴシック" panose="020B0400000000000000" pitchFamily="50" charset="-128"/>
            </a:endParaRPr>
          </a:p>
          <a:p>
            <a:endParaRPr lang="en-US" altLang="ja-JP" sz="700" dirty="0">
              <a:solidFill>
                <a:schemeClr val="tx1"/>
              </a:solidFill>
              <a:latin typeface="游ゴシック" panose="020B0400000000000000" pitchFamily="50" charset="-128"/>
            </a:endParaRPr>
          </a:p>
          <a:p>
            <a:endParaRPr lang="ja-JP" altLang="en-US" sz="700" dirty="0">
              <a:solidFill>
                <a:schemeClr val="tx1"/>
              </a:solidFill>
              <a:latin typeface="游ゴシック" panose="020B0400000000000000" pitchFamily="50" charset="-128"/>
            </a:endParaRPr>
          </a:p>
        </p:txBody>
      </p:sp>
      <p:sp>
        <p:nvSpPr>
          <p:cNvPr id="384" name="吹き出し: 角を丸めた四角形 383">
            <a:extLst>
              <a:ext uri="{FF2B5EF4-FFF2-40B4-BE49-F238E27FC236}">
                <a16:creationId xmlns:a16="http://schemas.microsoft.com/office/drawing/2014/main" id="{448D4605-CEB8-42C7-BBBC-BF7C7C512516}"/>
              </a:ext>
            </a:extLst>
          </p:cNvPr>
          <p:cNvSpPr/>
          <p:nvPr/>
        </p:nvSpPr>
        <p:spPr>
          <a:xfrm>
            <a:off x="11983678" y="3448901"/>
            <a:ext cx="1123085" cy="462911"/>
          </a:xfrm>
          <a:prstGeom prst="wedgeRoundRectCallout">
            <a:avLst>
              <a:gd name="adj1" fmla="val 61537"/>
              <a:gd name="adj2" fmla="val 21466"/>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chemeClr val="tx1"/>
                </a:solidFill>
                <a:latin typeface="游ゴシック" panose="020B0400000000000000" pitchFamily="50" charset="-128"/>
              </a:rPr>
              <a:t>表</a:t>
            </a:r>
            <a:r>
              <a:rPr lang="en-US" altLang="ja-JP" sz="700" dirty="0">
                <a:solidFill>
                  <a:schemeClr val="tx1"/>
                </a:solidFill>
                <a:latin typeface="游ゴシック" panose="020B0400000000000000" pitchFamily="50" charset="-128"/>
              </a:rPr>
              <a:t>6-7</a:t>
            </a:r>
            <a:r>
              <a:rPr lang="ja-JP" altLang="en-US" sz="700" dirty="0">
                <a:solidFill>
                  <a:schemeClr val="tx1"/>
                </a:solidFill>
                <a:latin typeface="游ゴシック" panose="020B0400000000000000" pitchFamily="50" charset="-128"/>
              </a:rPr>
              <a:t>は</a:t>
            </a:r>
            <a:r>
              <a:rPr lang="en-US" altLang="ja-JP" sz="700" dirty="0">
                <a:solidFill>
                  <a:schemeClr val="tx1"/>
                </a:solidFill>
                <a:latin typeface="游ゴシック" panose="020B0400000000000000" pitchFamily="50" charset="-128"/>
              </a:rPr>
              <a:t>3</a:t>
            </a:r>
            <a:r>
              <a:rPr lang="ja-JP" altLang="en-US" sz="700" dirty="0">
                <a:solidFill>
                  <a:schemeClr val="tx1"/>
                </a:solidFill>
                <a:latin typeface="游ゴシック" panose="020B0400000000000000" pitchFamily="50" charset="-128"/>
              </a:rPr>
              <a:t>ビットの</a:t>
            </a:r>
            <a:r>
              <a:rPr lang="en-US" altLang="ja-JP" sz="700" dirty="0">
                <a:solidFill>
                  <a:schemeClr val="tx1"/>
                </a:solidFill>
                <a:latin typeface="游ゴシック" panose="020B0400000000000000" pitchFamily="50" charset="-128"/>
              </a:rPr>
              <a:t>2</a:t>
            </a:r>
            <a:r>
              <a:rPr lang="ja-JP" altLang="en-US" sz="700" dirty="0">
                <a:solidFill>
                  <a:schemeClr val="tx1"/>
                </a:solidFill>
                <a:latin typeface="游ゴシック" panose="020B0400000000000000" pitchFamily="50" charset="-128"/>
              </a:rPr>
              <a:t>進数で表した各数字における辺</a:t>
            </a:r>
            <a:r>
              <a:rPr lang="en-US" altLang="ja-JP" sz="700" dirty="0">
                <a:solidFill>
                  <a:schemeClr val="tx1"/>
                </a:solidFill>
                <a:latin typeface="游ゴシック" panose="020B0400000000000000" pitchFamily="50" charset="-128"/>
              </a:rPr>
              <a:t>a</a:t>
            </a:r>
            <a:r>
              <a:rPr lang="ja-JP" altLang="en-US" sz="700" dirty="0">
                <a:solidFill>
                  <a:schemeClr val="tx1"/>
                </a:solidFill>
                <a:latin typeface="游ゴシック" panose="020B0400000000000000" pitchFamily="50" charset="-128"/>
              </a:rPr>
              <a:t>～</a:t>
            </a:r>
            <a:r>
              <a:rPr lang="en-US" altLang="ja-JP" sz="700" dirty="0">
                <a:solidFill>
                  <a:schemeClr val="tx1"/>
                </a:solidFill>
                <a:latin typeface="游ゴシック" panose="020B0400000000000000" pitchFamily="50" charset="-128"/>
              </a:rPr>
              <a:t>g</a:t>
            </a:r>
            <a:r>
              <a:rPr lang="ja-JP" altLang="en-US" sz="700" dirty="0">
                <a:solidFill>
                  <a:schemeClr val="tx1"/>
                </a:solidFill>
                <a:latin typeface="游ゴシック" panose="020B0400000000000000" pitchFamily="50" charset="-128"/>
              </a:rPr>
              <a:t>の有無を有：</a:t>
            </a:r>
            <a:r>
              <a:rPr lang="en-US" altLang="ja-JP" sz="700" dirty="0">
                <a:solidFill>
                  <a:schemeClr val="tx1"/>
                </a:solidFill>
                <a:latin typeface="游ゴシック" panose="020B0400000000000000" pitchFamily="50" charset="-128"/>
              </a:rPr>
              <a:t>1</a:t>
            </a:r>
            <a:r>
              <a:rPr lang="ja-JP" altLang="en-US" sz="700" dirty="0">
                <a:solidFill>
                  <a:schemeClr val="tx1"/>
                </a:solidFill>
                <a:latin typeface="游ゴシック" panose="020B0400000000000000" pitchFamily="50" charset="-128"/>
              </a:rPr>
              <a:t>無：</a:t>
            </a:r>
            <a:r>
              <a:rPr lang="en-US" altLang="ja-JP" sz="700" dirty="0">
                <a:solidFill>
                  <a:schemeClr val="tx1"/>
                </a:solidFill>
                <a:latin typeface="游ゴシック" panose="020B0400000000000000" pitchFamily="50" charset="-128"/>
              </a:rPr>
              <a:t>0</a:t>
            </a:r>
            <a:r>
              <a:rPr lang="ja-JP" altLang="en-US" sz="700" dirty="0">
                <a:solidFill>
                  <a:schemeClr val="tx1"/>
                </a:solidFill>
                <a:latin typeface="游ゴシック" panose="020B0400000000000000" pitchFamily="50" charset="-128"/>
              </a:rPr>
              <a:t>で示した。</a:t>
            </a:r>
          </a:p>
        </p:txBody>
      </p:sp>
      <p:sp>
        <p:nvSpPr>
          <p:cNvPr id="385" name="吹き出し: 角を丸めた四角形 384">
            <a:extLst>
              <a:ext uri="{FF2B5EF4-FFF2-40B4-BE49-F238E27FC236}">
                <a16:creationId xmlns:a16="http://schemas.microsoft.com/office/drawing/2014/main" id="{D97F7B34-7B4D-401D-AA87-3FE890430CD0}"/>
              </a:ext>
            </a:extLst>
          </p:cNvPr>
          <p:cNvSpPr/>
          <p:nvPr/>
        </p:nvSpPr>
        <p:spPr>
          <a:xfrm>
            <a:off x="12002703" y="2652506"/>
            <a:ext cx="1085037" cy="585744"/>
          </a:xfrm>
          <a:prstGeom prst="wedgeRoundRectCallout">
            <a:avLst>
              <a:gd name="adj1" fmla="val -63488"/>
              <a:gd name="adj2" fmla="val -6582"/>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chemeClr val="tx1"/>
                </a:solidFill>
                <a:latin typeface="游ゴシック" panose="020B0400000000000000" pitchFamily="50" charset="-128"/>
              </a:rPr>
              <a:t>各辺に</a:t>
            </a:r>
            <a:r>
              <a:rPr lang="en-US" altLang="ja-JP" sz="700" dirty="0">
                <a:solidFill>
                  <a:schemeClr val="tx1"/>
                </a:solidFill>
                <a:latin typeface="游ゴシック" panose="020B0400000000000000" pitchFamily="50" charset="-128"/>
              </a:rPr>
              <a:t>a</a:t>
            </a:r>
            <a:r>
              <a:rPr lang="ja-JP" altLang="en-US" sz="700" dirty="0">
                <a:solidFill>
                  <a:schemeClr val="tx1"/>
                </a:solidFill>
                <a:latin typeface="游ゴシック" panose="020B0400000000000000" pitchFamily="50" charset="-128"/>
              </a:rPr>
              <a:t>～</a:t>
            </a:r>
            <a:r>
              <a:rPr lang="en-US" altLang="ja-JP" sz="700" dirty="0">
                <a:solidFill>
                  <a:schemeClr val="tx1"/>
                </a:solidFill>
                <a:latin typeface="游ゴシック" panose="020B0400000000000000" pitchFamily="50" charset="-128"/>
              </a:rPr>
              <a:t>g</a:t>
            </a:r>
            <a:r>
              <a:rPr lang="ja-JP" altLang="en-US" sz="700" dirty="0">
                <a:solidFill>
                  <a:schemeClr val="tx1"/>
                </a:solidFill>
                <a:latin typeface="游ゴシック" panose="020B0400000000000000" pitchFamily="50" charset="-128"/>
              </a:rPr>
              <a:t>の文字を</a:t>
            </a:r>
            <a:r>
              <a:rPr lang="en-US" altLang="ja-JP" sz="700" dirty="0">
                <a:solidFill>
                  <a:schemeClr val="tx1"/>
                </a:solidFill>
                <a:latin typeface="游ゴシック" panose="020B0400000000000000" pitchFamily="50" charset="-128"/>
              </a:rPr>
              <a:t>1</a:t>
            </a:r>
            <a:r>
              <a:rPr lang="ja-JP" altLang="en-US" sz="700" dirty="0">
                <a:solidFill>
                  <a:schemeClr val="tx1"/>
                </a:solidFill>
                <a:latin typeface="游ゴシック" panose="020B0400000000000000" pitchFamily="50" charset="-128"/>
              </a:rPr>
              <a:t>対</a:t>
            </a:r>
            <a:r>
              <a:rPr lang="en-US" altLang="ja-JP" sz="700" dirty="0">
                <a:solidFill>
                  <a:schemeClr val="tx1"/>
                </a:solidFill>
                <a:latin typeface="游ゴシック" panose="020B0400000000000000" pitchFamily="50" charset="-128"/>
              </a:rPr>
              <a:t>1</a:t>
            </a:r>
            <a:r>
              <a:rPr lang="ja-JP" altLang="en-US" sz="700" dirty="0">
                <a:solidFill>
                  <a:schemeClr val="tx1"/>
                </a:solidFill>
                <a:latin typeface="游ゴシック" panose="020B0400000000000000" pitchFamily="50" charset="-128"/>
              </a:rPr>
              <a:t>対応させ、それぞれの辺を辺</a:t>
            </a:r>
            <a:r>
              <a:rPr lang="en-US" altLang="ja-JP" sz="700" dirty="0">
                <a:solidFill>
                  <a:schemeClr val="tx1"/>
                </a:solidFill>
                <a:latin typeface="游ゴシック" panose="020B0400000000000000" pitchFamily="50" charset="-128"/>
              </a:rPr>
              <a:t>a</a:t>
            </a:r>
            <a:r>
              <a:rPr lang="ja-JP" altLang="en-US" sz="700" dirty="0">
                <a:solidFill>
                  <a:schemeClr val="tx1"/>
                </a:solidFill>
                <a:latin typeface="游ゴシック" panose="020B0400000000000000" pitchFamily="50" charset="-128"/>
              </a:rPr>
              <a:t>～辺</a:t>
            </a:r>
            <a:r>
              <a:rPr lang="en-US" altLang="ja-JP" sz="700" dirty="0">
                <a:solidFill>
                  <a:schemeClr val="tx1"/>
                </a:solidFill>
                <a:latin typeface="游ゴシック" panose="020B0400000000000000" pitchFamily="50" charset="-128"/>
              </a:rPr>
              <a:t>g</a:t>
            </a:r>
            <a:r>
              <a:rPr lang="ja-JP" altLang="en-US" sz="700" dirty="0">
                <a:solidFill>
                  <a:schemeClr val="tx1"/>
                </a:solidFill>
                <a:latin typeface="游ゴシック" panose="020B0400000000000000" pitchFamily="50" charset="-128"/>
              </a:rPr>
              <a:t>又は単に</a:t>
            </a:r>
            <a:r>
              <a:rPr lang="en-US" altLang="ja-JP" sz="700" dirty="0">
                <a:solidFill>
                  <a:schemeClr val="tx1"/>
                </a:solidFill>
                <a:latin typeface="游ゴシック" panose="020B0400000000000000" pitchFamily="50" charset="-128"/>
              </a:rPr>
              <a:t>a</a:t>
            </a:r>
            <a:r>
              <a:rPr lang="ja-JP" altLang="en-US" sz="700" dirty="0">
                <a:solidFill>
                  <a:schemeClr val="tx1"/>
                </a:solidFill>
                <a:latin typeface="游ゴシック" panose="020B0400000000000000" pitchFamily="50" charset="-128"/>
              </a:rPr>
              <a:t>～</a:t>
            </a:r>
            <a:r>
              <a:rPr lang="en-US" altLang="ja-JP" sz="700" dirty="0">
                <a:solidFill>
                  <a:schemeClr val="tx1"/>
                </a:solidFill>
                <a:latin typeface="游ゴシック" panose="020B0400000000000000" pitchFamily="50" charset="-128"/>
              </a:rPr>
              <a:t>g</a:t>
            </a:r>
            <a:r>
              <a:rPr lang="ja-JP" altLang="en-US" sz="700" dirty="0">
                <a:solidFill>
                  <a:schemeClr val="tx1"/>
                </a:solidFill>
                <a:latin typeface="游ゴシック" panose="020B0400000000000000" pitchFamily="50" charset="-128"/>
              </a:rPr>
              <a:t>と呼ぶように定義した。</a:t>
            </a:r>
            <a:endParaRPr lang="en-US" altLang="ja-JP" sz="700" dirty="0">
              <a:solidFill>
                <a:schemeClr val="tx1"/>
              </a:solidFill>
              <a:latin typeface="游ゴシック" panose="020B0400000000000000" pitchFamily="50" charset="-128"/>
            </a:endParaRPr>
          </a:p>
        </p:txBody>
      </p:sp>
      <p:sp>
        <p:nvSpPr>
          <p:cNvPr id="386" name="吹き出し: 角を丸めた四角形 385">
            <a:extLst>
              <a:ext uri="{FF2B5EF4-FFF2-40B4-BE49-F238E27FC236}">
                <a16:creationId xmlns:a16="http://schemas.microsoft.com/office/drawing/2014/main" id="{A8877CB7-8C34-4BD8-A627-F88030E70251}"/>
              </a:ext>
            </a:extLst>
          </p:cNvPr>
          <p:cNvSpPr/>
          <p:nvPr/>
        </p:nvSpPr>
        <p:spPr>
          <a:xfrm>
            <a:off x="8806937" y="4822464"/>
            <a:ext cx="2149218" cy="138130"/>
          </a:xfrm>
          <a:prstGeom prst="wedgeRoundRectCallout">
            <a:avLst>
              <a:gd name="adj1" fmla="val -20629"/>
              <a:gd name="adj2" fmla="val -94197"/>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chemeClr val="tx1"/>
                </a:solidFill>
                <a:latin typeface="游ゴシック" panose="020B0400000000000000" pitchFamily="50" charset="-128"/>
              </a:rPr>
              <a:t>理想からの</a:t>
            </a:r>
            <a:r>
              <a:rPr lang="ja-JP" altLang="en-US" sz="700" dirty="0">
                <a:solidFill>
                  <a:srgbClr val="FF0000"/>
                </a:solidFill>
                <a:latin typeface="游ゴシック" panose="020B0400000000000000" pitchFamily="50" charset="-128"/>
              </a:rPr>
              <a:t>増加分</a:t>
            </a:r>
            <a:r>
              <a:rPr lang="ja-JP" altLang="en-US" sz="700" dirty="0">
                <a:solidFill>
                  <a:schemeClr val="tx1"/>
                </a:solidFill>
                <a:latin typeface="游ゴシック" panose="020B0400000000000000" pitchFamily="50" charset="-128"/>
              </a:rPr>
              <a:t>は</a:t>
            </a:r>
            <a:r>
              <a:rPr lang="ja-JP" altLang="en-US" sz="700" dirty="0">
                <a:solidFill>
                  <a:srgbClr val="FF0000"/>
                </a:solidFill>
                <a:latin typeface="游ゴシック" panose="020B0400000000000000" pitchFamily="50" charset="-128"/>
              </a:rPr>
              <a:t>赤</a:t>
            </a:r>
            <a:r>
              <a:rPr lang="ja-JP" altLang="en-US" sz="700" dirty="0">
                <a:solidFill>
                  <a:schemeClr val="tx1"/>
                </a:solidFill>
                <a:latin typeface="游ゴシック" panose="020B0400000000000000" pitchFamily="50" charset="-128"/>
              </a:rPr>
              <a:t>で</a:t>
            </a:r>
            <a:r>
              <a:rPr lang="ja-JP" altLang="en-US" sz="700" dirty="0">
                <a:solidFill>
                  <a:srgbClr val="FFFF00"/>
                </a:solidFill>
                <a:latin typeface="游ゴシック" panose="020B0400000000000000" pitchFamily="50" charset="-128"/>
              </a:rPr>
              <a:t>減少分</a:t>
            </a:r>
            <a:r>
              <a:rPr lang="ja-JP" altLang="en-US" sz="700" dirty="0">
                <a:solidFill>
                  <a:schemeClr val="tx1"/>
                </a:solidFill>
                <a:latin typeface="游ゴシック" panose="020B0400000000000000" pitchFamily="50" charset="-128"/>
              </a:rPr>
              <a:t>は</a:t>
            </a:r>
            <a:r>
              <a:rPr lang="ja-JP" altLang="en-US" sz="700" dirty="0">
                <a:solidFill>
                  <a:srgbClr val="FFFF00"/>
                </a:solidFill>
                <a:latin typeface="游ゴシック" panose="020B0400000000000000" pitchFamily="50" charset="-128"/>
              </a:rPr>
              <a:t>黄色</a:t>
            </a:r>
            <a:r>
              <a:rPr lang="ja-JP" altLang="en-US" sz="700">
                <a:solidFill>
                  <a:schemeClr val="tx1"/>
                </a:solidFill>
                <a:latin typeface="游ゴシック" panose="020B0400000000000000" pitchFamily="50" charset="-128"/>
              </a:rPr>
              <a:t>で示した。</a:t>
            </a:r>
            <a:endParaRPr lang="en-US" altLang="ja-JP" sz="700" dirty="0">
              <a:solidFill>
                <a:schemeClr val="tx1"/>
              </a:solidFill>
              <a:latin typeface="游ゴシック" panose="020B0400000000000000" pitchFamily="50" charset="-128"/>
            </a:endParaRPr>
          </a:p>
        </p:txBody>
      </p:sp>
      <p:sp>
        <p:nvSpPr>
          <p:cNvPr id="387" name="吹き出し: 角を丸めた四角形 386">
            <a:extLst>
              <a:ext uri="{FF2B5EF4-FFF2-40B4-BE49-F238E27FC236}">
                <a16:creationId xmlns:a16="http://schemas.microsoft.com/office/drawing/2014/main" id="{8A4C9AF4-292C-44BD-81C9-F27C1C0D5FB0}"/>
              </a:ext>
            </a:extLst>
          </p:cNvPr>
          <p:cNvSpPr/>
          <p:nvPr/>
        </p:nvSpPr>
        <p:spPr>
          <a:xfrm>
            <a:off x="8804150" y="4826864"/>
            <a:ext cx="2149218" cy="138130"/>
          </a:xfrm>
          <a:prstGeom prst="wedgeRoundRectCallout">
            <a:avLst>
              <a:gd name="adj1" fmla="val 21604"/>
              <a:gd name="adj2" fmla="val -103932"/>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chemeClr val="tx1"/>
                </a:solidFill>
                <a:latin typeface="游ゴシック" panose="020B0400000000000000" pitchFamily="50" charset="-128"/>
              </a:rPr>
              <a:t>理想からの</a:t>
            </a:r>
            <a:r>
              <a:rPr lang="ja-JP" altLang="en-US" sz="700" dirty="0">
                <a:solidFill>
                  <a:srgbClr val="FF0000"/>
                </a:solidFill>
                <a:latin typeface="游ゴシック" panose="020B0400000000000000" pitchFamily="50" charset="-128"/>
              </a:rPr>
              <a:t>増加分</a:t>
            </a:r>
            <a:r>
              <a:rPr lang="ja-JP" altLang="en-US" sz="700" dirty="0">
                <a:solidFill>
                  <a:schemeClr val="tx1"/>
                </a:solidFill>
                <a:latin typeface="游ゴシック" panose="020B0400000000000000" pitchFamily="50" charset="-128"/>
              </a:rPr>
              <a:t>は</a:t>
            </a:r>
            <a:r>
              <a:rPr lang="ja-JP" altLang="en-US" sz="700" dirty="0">
                <a:solidFill>
                  <a:srgbClr val="FF0000"/>
                </a:solidFill>
                <a:latin typeface="游ゴシック" panose="020B0400000000000000" pitchFamily="50" charset="-128"/>
              </a:rPr>
              <a:t>赤</a:t>
            </a:r>
            <a:r>
              <a:rPr lang="ja-JP" altLang="en-US" sz="700" dirty="0">
                <a:solidFill>
                  <a:schemeClr val="tx1"/>
                </a:solidFill>
                <a:latin typeface="游ゴシック" panose="020B0400000000000000" pitchFamily="50" charset="-128"/>
              </a:rPr>
              <a:t>で</a:t>
            </a:r>
            <a:r>
              <a:rPr lang="ja-JP" altLang="en-US" sz="700" b="1" dirty="0">
                <a:solidFill>
                  <a:srgbClr val="FFFF00"/>
                </a:solidFill>
                <a:effectLst>
                  <a:outerShdw blurRad="38100" dist="38100" dir="2700000" algn="tl">
                    <a:srgbClr val="000000">
                      <a:alpha val="43137"/>
                    </a:srgbClr>
                  </a:outerShdw>
                </a:effectLst>
                <a:latin typeface="游ゴシック" panose="020B0400000000000000" pitchFamily="50" charset="-128"/>
              </a:rPr>
              <a:t>減少分</a:t>
            </a:r>
            <a:r>
              <a:rPr lang="ja-JP" altLang="en-US" sz="700" dirty="0">
                <a:solidFill>
                  <a:schemeClr val="tx1"/>
                </a:solidFill>
                <a:latin typeface="游ゴシック" panose="020B0400000000000000" pitchFamily="50" charset="-128"/>
              </a:rPr>
              <a:t>は</a:t>
            </a:r>
            <a:r>
              <a:rPr lang="ja-JP" altLang="en-US" sz="700" b="1" dirty="0">
                <a:solidFill>
                  <a:srgbClr val="FFFF00"/>
                </a:solidFill>
                <a:effectLst>
                  <a:outerShdw blurRad="38100" dist="38100" dir="2700000" algn="tl">
                    <a:srgbClr val="000000">
                      <a:alpha val="43137"/>
                    </a:srgbClr>
                  </a:outerShdw>
                </a:effectLst>
                <a:latin typeface="游ゴシック" panose="020B0400000000000000" pitchFamily="50" charset="-128"/>
              </a:rPr>
              <a:t>黄色</a:t>
            </a:r>
            <a:r>
              <a:rPr lang="ja-JP" altLang="en-US" sz="700" dirty="0">
                <a:solidFill>
                  <a:schemeClr val="tx1"/>
                </a:solidFill>
                <a:latin typeface="游ゴシック" panose="020B0400000000000000" pitchFamily="50" charset="-128"/>
              </a:rPr>
              <a:t>で示した。</a:t>
            </a:r>
            <a:endParaRPr lang="en-US" altLang="ja-JP" sz="700" dirty="0">
              <a:solidFill>
                <a:schemeClr val="tx1"/>
              </a:solidFill>
              <a:latin typeface="游ゴシック" panose="020B0400000000000000" pitchFamily="50" charset="-128"/>
            </a:endParaRPr>
          </a:p>
        </p:txBody>
      </p:sp>
      <p:sp>
        <p:nvSpPr>
          <p:cNvPr id="397" name="タイトル 1">
            <a:extLst>
              <a:ext uri="{FF2B5EF4-FFF2-40B4-BE49-F238E27FC236}">
                <a16:creationId xmlns:a16="http://schemas.microsoft.com/office/drawing/2014/main" id="{45FB768D-4138-4E00-80EC-93432DC2EA15}"/>
              </a:ext>
            </a:extLst>
          </p:cNvPr>
          <p:cNvSpPr txBox="1">
            <a:spLocks/>
          </p:cNvSpPr>
          <p:nvPr/>
        </p:nvSpPr>
        <p:spPr>
          <a:xfrm>
            <a:off x="7817795" y="9332720"/>
            <a:ext cx="4165883" cy="603633"/>
          </a:xfrm>
          <a:prstGeom prst="rect">
            <a:avLst/>
          </a:prstGeom>
        </p:spPr>
        <p:txBody>
          <a:bodyPr vert="horz" lIns="91440" tIns="45720" rIns="91440" bIns="45720" rtlCol="0" anchor="ctr">
            <a:noAutofit/>
          </a:bodyPr>
          <a:lstStyle>
            <a:lvl1pPr algn="l" defTabSz="1392174" rtl="0" eaLnBrk="1" latinLnBrk="0" hangingPunct="1">
              <a:lnSpc>
                <a:spcPct val="90000"/>
              </a:lnSpc>
              <a:spcBef>
                <a:spcPct val="0"/>
              </a:spcBef>
              <a:buNone/>
              <a:defRPr kumimoji="1" sz="6699" kern="1200">
                <a:solidFill>
                  <a:schemeClr val="tx1"/>
                </a:solidFill>
                <a:latin typeface="+mj-lt"/>
                <a:ea typeface="+mj-ea"/>
                <a:cs typeface="+mj-cs"/>
              </a:defRPr>
            </a:lvl1pPr>
          </a:lstStyle>
          <a:p>
            <a:r>
              <a:rPr lang="ja-JP" altLang="en-US" sz="700" dirty="0">
                <a:latin typeface="游ゴシック" panose="020B0400000000000000" pitchFamily="50" charset="-128"/>
                <a:ea typeface="游ゴシック" panose="020B0400000000000000" pitchFamily="50" charset="-128"/>
              </a:rPr>
              <a:t>角</a:t>
            </a:r>
            <a:r>
              <a:rPr lang="ja-JP" altLang="en-US" sz="700">
                <a:latin typeface="游ゴシック" panose="020B0400000000000000" pitchFamily="50" charset="-128"/>
                <a:ea typeface="游ゴシック" panose="020B0400000000000000" pitchFamily="50" charset="-128"/>
              </a:rPr>
              <a:t>検知図</a:t>
            </a:r>
            <a:r>
              <a:rPr lang="en-US" altLang="ja-JP" sz="700" dirty="0">
                <a:latin typeface="游ゴシック" panose="020B0400000000000000" pitchFamily="50" charset="-128"/>
                <a:ea typeface="游ゴシック" panose="020B0400000000000000" pitchFamily="50" charset="-128"/>
              </a:rPr>
              <a:t>6-17</a:t>
            </a:r>
          </a:p>
          <a:p>
            <a:r>
              <a:rPr lang="ja-JP" altLang="en-US" sz="700" dirty="0">
                <a:latin typeface="游ゴシック" panose="020B0400000000000000" pitchFamily="50" charset="-128"/>
                <a:ea typeface="游ゴシック" panose="020B0400000000000000" pitchFamily="50" charset="-128"/>
              </a:rPr>
              <a:t>目的：角に到達</a:t>
            </a:r>
            <a:r>
              <a:rPr lang="ja-JP" altLang="en-US" sz="700">
                <a:latin typeface="游ゴシック" panose="020B0400000000000000" pitchFamily="50" charset="-128"/>
                <a:ea typeface="游ゴシック" panose="020B0400000000000000" pitchFamily="50" charset="-128"/>
              </a:rPr>
              <a:t>する</a:t>
            </a:r>
            <a:r>
              <a:rPr lang="ja-JP" altLang="en-US" sz="700" dirty="0">
                <a:latin typeface="游ゴシック" panose="020B0400000000000000" pitchFamily="50" charset="-128"/>
                <a:ea typeface="游ゴシック" panose="020B0400000000000000" pitchFamily="50" charset="-128"/>
              </a:rPr>
              <a:t>前</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ライントレース中</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緑</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入ることで角</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到達</a:t>
            </a:r>
            <a:r>
              <a:rPr lang="ja-JP" altLang="en-US" sz="700">
                <a:latin typeface="游ゴシック" panose="020B0400000000000000" pitchFamily="50" charset="-128"/>
                <a:ea typeface="游ゴシック" panose="020B0400000000000000" pitchFamily="50" charset="-128"/>
              </a:rPr>
              <a:t>した</a:t>
            </a:r>
            <a:r>
              <a:rPr lang="ja-JP" altLang="en-US" sz="700" dirty="0">
                <a:latin typeface="游ゴシック" panose="020B0400000000000000" pitchFamily="50" charset="-128"/>
                <a:ea typeface="游ゴシック" panose="020B0400000000000000" pitchFamily="50" charset="-128"/>
              </a:rPr>
              <a:t>と誤検知することを防ぐ</a:t>
            </a:r>
          </a:p>
          <a:p>
            <a:r>
              <a:rPr lang="ja-JP" altLang="en-US" sz="700" dirty="0">
                <a:latin typeface="游ゴシック" panose="020B0400000000000000" pitchFamily="50" charset="-128"/>
                <a:ea typeface="游ゴシック" panose="020B0400000000000000" pitchFamily="50" charset="-128"/>
              </a:rPr>
              <a:t>方法：緑を検知して回転後</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白</a:t>
            </a:r>
            <a:r>
              <a:rPr lang="ja-JP" altLang="en-US" sz="700">
                <a:latin typeface="游ゴシック" panose="020B0400000000000000" pitchFamily="50" charset="-128"/>
                <a:ea typeface="游ゴシック" panose="020B0400000000000000" pitchFamily="50" charset="-128"/>
              </a:rPr>
              <a:t>の</a:t>
            </a:r>
            <a:r>
              <a:rPr lang="ja-JP" altLang="en-US" sz="700" dirty="0">
                <a:latin typeface="游ゴシック" panose="020B0400000000000000" pitchFamily="50" charset="-128"/>
                <a:ea typeface="游ゴシック" panose="020B0400000000000000" pitchFamily="50" charset="-128"/>
              </a:rPr>
              <a:t>上ならライントレース中</a:t>
            </a:r>
            <a:r>
              <a:rPr lang="ja-JP" altLang="en-US" sz="700">
                <a:latin typeface="游ゴシック" panose="020B0400000000000000" pitchFamily="50" charset="-128"/>
                <a:ea typeface="游ゴシック" panose="020B0400000000000000" pitchFamily="50" charset="-128"/>
              </a:rPr>
              <a:t>の</a:t>
            </a:r>
            <a:r>
              <a:rPr lang="ja-JP" altLang="en-US" sz="700" dirty="0">
                <a:latin typeface="游ゴシック" panose="020B0400000000000000" pitchFamily="50" charset="-128"/>
                <a:ea typeface="游ゴシック" panose="020B0400000000000000" pitchFamily="50" charset="-128"/>
              </a:rPr>
              <a:t>誤検知と判断し</a:t>
            </a:r>
            <a:r>
              <a:rPr lang="ja-JP" altLang="en-US" sz="70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回転前の角度</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回転し</a:t>
            </a:r>
            <a:r>
              <a:rPr lang="en-US" altLang="ja-JP" sz="700" dirty="0">
                <a:latin typeface="游ゴシック" panose="020B0400000000000000" pitchFamily="50" charset="-128"/>
                <a:ea typeface="游ゴシック" panose="020B0400000000000000" pitchFamily="50" charset="-128"/>
              </a:rPr>
              <a:t>2㎝</a:t>
            </a:r>
            <a:r>
              <a:rPr lang="ja-JP" altLang="en-US" sz="700" dirty="0">
                <a:latin typeface="游ゴシック" panose="020B0400000000000000" pitchFamily="50" charset="-128"/>
                <a:ea typeface="游ゴシック" panose="020B0400000000000000" pitchFamily="50" charset="-128"/>
              </a:rPr>
              <a:t>直進</a:t>
            </a:r>
            <a:r>
              <a:rPr lang="ja-JP" altLang="en-US" sz="700">
                <a:latin typeface="游ゴシック" panose="020B0400000000000000" pitchFamily="50" charset="-128"/>
                <a:ea typeface="游ゴシック" panose="020B0400000000000000" pitchFamily="50" charset="-128"/>
              </a:rPr>
              <a:t>する</a:t>
            </a:r>
            <a:r>
              <a:rPr lang="ja-JP" altLang="en-US" sz="700" dirty="0">
                <a:latin typeface="游ゴシック" panose="020B0400000000000000" pitchFamily="50" charset="-128"/>
                <a:ea typeface="游ゴシック" panose="020B0400000000000000" pitchFamily="50" charset="-128"/>
              </a:rPr>
              <a:t>。その後再度回転</a:t>
            </a:r>
            <a:r>
              <a:rPr lang="ja-JP" altLang="en-US" sz="700">
                <a:latin typeface="游ゴシック" panose="020B0400000000000000" pitchFamily="50" charset="-128"/>
                <a:ea typeface="游ゴシック" panose="020B0400000000000000" pitchFamily="50" charset="-128"/>
              </a:rPr>
              <a:t>を</a:t>
            </a:r>
            <a:r>
              <a:rPr lang="ja-JP" altLang="en-US" sz="700" dirty="0">
                <a:latin typeface="游ゴシック" panose="020B0400000000000000" pitchFamily="50" charset="-128"/>
                <a:ea typeface="游ゴシック" panose="020B0400000000000000" pitchFamily="50" charset="-128"/>
              </a:rPr>
              <a:t>行い白なら回転前の角度まで回転して戻り</a:t>
            </a:r>
            <a:r>
              <a:rPr lang="en-US" altLang="ja-JP" sz="700" dirty="0">
                <a:latin typeface="游ゴシック" panose="020B0400000000000000" pitchFamily="50" charset="-128"/>
                <a:ea typeface="游ゴシック" panose="020B0400000000000000" pitchFamily="50" charset="-128"/>
              </a:rPr>
              <a:t>2㎝</a:t>
            </a:r>
            <a:r>
              <a:rPr lang="ja-JP" altLang="en-US" sz="700" dirty="0">
                <a:latin typeface="游ゴシック" panose="020B0400000000000000" pitchFamily="50" charset="-128"/>
                <a:ea typeface="游ゴシック" panose="020B0400000000000000" pitchFamily="50" charset="-128"/>
              </a:rPr>
              <a:t>直進</a:t>
            </a:r>
            <a:r>
              <a:rPr lang="ja-JP" altLang="en-US" sz="700">
                <a:latin typeface="游ゴシック" panose="020B0400000000000000" pitchFamily="50" charset="-128"/>
                <a:ea typeface="游ゴシック" panose="020B0400000000000000" pitchFamily="50" charset="-128"/>
              </a:rPr>
              <a:t>する</a:t>
            </a:r>
            <a:r>
              <a:rPr lang="ja-JP" altLang="en-US" sz="700" dirty="0">
                <a:latin typeface="游ゴシック" panose="020B0400000000000000" pitchFamily="50" charset="-128"/>
                <a:ea typeface="游ゴシック" panose="020B0400000000000000" pitchFamily="50" charset="-128"/>
              </a:rPr>
              <a:t>。以降回転</a:t>
            </a:r>
            <a:r>
              <a:rPr lang="ja-JP" altLang="en-US" sz="700">
                <a:latin typeface="游ゴシック" panose="020B0400000000000000" pitchFamily="50" charset="-128"/>
                <a:ea typeface="游ゴシック" panose="020B0400000000000000" pitchFamily="50" charset="-128"/>
              </a:rPr>
              <a:t>と直進動作</a:t>
            </a:r>
            <a:r>
              <a:rPr lang="ja-JP" altLang="en-US" sz="700" dirty="0">
                <a:latin typeface="游ゴシック" panose="020B0400000000000000" pitchFamily="50" charset="-128"/>
                <a:ea typeface="游ゴシック" panose="020B0400000000000000" pitchFamily="50" charset="-128"/>
              </a:rPr>
              <a:t>を交互</a:t>
            </a:r>
            <a:r>
              <a:rPr lang="ja-JP" altLang="en-US" sz="700">
                <a:latin typeface="游ゴシック" panose="020B0400000000000000" pitchFamily="50" charset="-128"/>
                <a:ea typeface="游ゴシック" panose="020B0400000000000000" pitchFamily="50" charset="-128"/>
              </a:rPr>
              <a:t>に</a:t>
            </a:r>
            <a:r>
              <a:rPr lang="ja-JP" altLang="en-US" sz="700" dirty="0">
                <a:latin typeface="游ゴシック" panose="020B0400000000000000" pitchFamily="50" charset="-128"/>
                <a:ea typeface="游ゴシック" panose="020B0400000000000000" pitchFamily="50" charset="-128"/>
              </a:rPr>
              <a:t>行い回転後</a:t>
            </a:r>
            <a:r>
              <a:rPr lang="ja-JP" altLang="en-US" sz="700">
                <a:latin typeface="游ゴシック" panose="020B0400000000000000" pitchFamily="50" charset="-128"/>
                <a:ea typeface="游ゴシック" panose="020B0400000000000000" pitchFamily="50" charset="-128"/>
              </a:rPr>
              <a:t>に緑を</a:t>
            </a:r>
            <a:r>
              <a:rPr lang="ja-JP" altLang="en-US" sz="700" dirty="0">
                <a:latin typeface="游ゴシック" panose="020B0400000000000000" pitchFamily="50" charset="-128"/>
                <a:ea typeface="游ゴシック" panose="020B0400000000000000" pitchFamily="50" charset="-128"/>
              </a:rPr>
              <a:t>読む</a:t>
            </a:r>
            <a:r>
              <a:rPr lang="ja-JP" altLang="en-US" sz="700">
                <a:latin typeface="游ゴシック" panose="020B0400000000000000" pitchFamily="50" charset="-128"/>
                <a:ea typeface="游ゴシック" panose="020B0400000000000000" pitchFamily="50" charset="-128"/>
              </a:rPr>
              <a:t>まで</a:t>
            </a:r>
            <a:r>
              <a:rPr lang="ja-JP" altLang="en-US" sz="700" dirty="0">
                <a:latin typeface="游ゴシック" panose="020B0400000000000000" pitchFamily="50" charset="-128"/>
                <a:ea typeface="游ゴシック" panose="020B0400000000000000" pitchFamily="50" charset="-128"/>
              </a:rPr>
              <a:t>繰り返す。図</a:t>
            </a:r>
            <a:r>
              <a:rPr lang="en-US" altLang="ja-JP" sz="700" dirty="0">
                <a:latin typeface="游ゴシック" panose="020B0400000000000000" pitchFamily="50" charset="-128"/>
                <a:ea typeface="游ゴシック" panose="020B0400000000000000" pitchFamily="50" charset="-128"/>
              </a:rPr>
              <a:t>6-17</a:t>
            </a:r>
            <a:r>
              <a:rPr lang="ja-JP" altLang="en-US" sz="700">
                <a:latin typeface="游ゴシック" panose="020B0400000000000000" pitchFamily="50" charset="-128"/>
                <a:ea typeface="游ゴシック" panose="020B0400000000000000" pitchFamily="50" charset="-128"/>
              </a:rPr>
              <a:t>に角検知の</a:t>
            </a:r>
            <a:r>
              <a:rPr lang="ja-JP" altLang="en-US" sz="700" dirty="0">
                <a:latin typeface="游ゴシック" panose="020B0400000000000000" pitchFamily="50" charset="-128"/>
                <a:ea typeface="游ゴシック" panose="020B0400000000000000" pitchFamily="50" charset="-128"/>
              </a:rPr>
              <a:t>流れ</a:t>
            </a:r>
            <a:r>
              <a:rPr lang="ja-JP" altLang="en-US" sz="700">
                <a:latin typeface="游ゴシック" panose="020B0400000000000000" pitchFamily="50" charset="-128"/>
                <a:ea typeface="游ゴシック" panose="020B0400000000000000" pitchFamily="50" charset="-128"/>
              </a:rPr>
              <a:t>を</a:t>
            </a:r>
            <a:r>
              <a:rPr lang="ja-JP" altLang="en-US" sz="700" dirty="0">
                <a:latin typeface="游ゴシック" panose="020B0400000000000000" pitchFamily="50" charset="-128"/>
                <a:ea typeface="游ゴシック" panose="020B0400000000000000" pitchFamily="50" charset="-128"/>
              </a:rPr>
              <a:t>示した</a:t>
            </a:r>
            <a:r>
              <a:rPr lang="ja-JP" altLang="en-US" sz="700">
                <a:latin typeface="游ゴシック" panose="020B0400000000000000" pitchFamily="50" charset="-128"/>
                <a:ea typeface="游ゴシック" panose="020B0400000000000000" pitchFamily="50" charset="-128"/>
              </a:rPr>
              <a:t>。</a:t>
            </a:r>
            <a:endParaRPr lang="ja-JP" altLang="en-US" sz="700" dirty="0">
              <a:latin typeface="游ゴシック" panose="020B0400000000000000" pitchFamily="50" charset="-128"/>
              <a:ea typeface="游ゴシック" panose="020B0400000000000000" pitchFamily="50" charset="-128"/>
            </a:endParaRPr>
          </a:p>
          <a:p>
            <a:pPr fontAlgn="auto">
              <a:spcAft>
                <a:spcPts val="0"/>
              </a:spcAft>
            </a:pPr>
            <a:br>
              <a:rPr lang="ja-JP" altLang="en-US" sz="700">
                <a:latin typeface="游ゴシック" panose="020B0400000000000000" pitchFamily="50" charset="-128"/>
                <a:ea typeface="游ゴシック" panose="020B0400000000000000" pitchFamily="50" charset="-128"/>
              </a:rPr>
            </a:br>
            <a:endParaRPr lang="ja-JP" altLang="en-US" sz="700" dirty="0">
              <a:latin typeface="游ゴシック" panose="020B0400000000000000" pitchFamily="50" charset="-128"/>
              <a:ea typeface="游ゴシック" panose="020B0400000000000000" pitchFamily="50" charset="-128"/>
            </a:endParaRPr>
          </a:p>
        </p:txBody>
      </p:sp>
      <p:grpSp>
        <p:nvGrpSpPr>
          <p:cNvPr id="28" name="グループ化 27">
            <a:extLst>
              <a:ext uri="{FF2B5EF4-FFF2-40B4-BE49-F238E27FC236}">
                <a16:creationId xmlns:a16="http://schemas.microsoft.com/office/drawing/2014/main" id="{8DEE35B5-F170-4A87-AEDC-89B1F9233E31}"/>
              </a:ext>
            </a:extLst>
          </p:cNvPr>
          <p:cNvGrpSpPr/>
          <p:nvPr/>
        </p:nvGrpSpPr>
        <p:grpSpPr>
          <a:xfrm>
            <a:off x="13165619" y="5049845"/>
            <a:ext cx="1388174" cy="779857"/>
            <a:chOff x="13165619" y="4935545"/>
            <a:chExt cx="1388174" cy="779857"/>
          </a:xfrm>
        </p:grpSpPr>
        <p:grpSp>
          <p:nvGrpSpPr>
            <p:cNvPr id="26" name="グループ化 25">
              <a:extLst>
                <a:ext uri="{FF2B5EF4-FFF2-40B4-BE49-F238E27FC236}">
                  <a16:creationId xmlns:a16="http://schemas.microsoft.com/office/drawing/2014/main" id="{3B0554AD-0865-40D1-9611-F0788A8A5FF7}"/>
                </a:ext>
              </a:extLst>
            </p:cNvPr>
            <p:cNvGrpSpPr/>
            <p:nvPr/>
          </p:nvGrpSpPr>
          <p:grpSpPr>
            <a:xfrm>
              <a:off x="13274361" y="5269126"/>
              <a:ext cx="1263413" cy="446276"/>
              <a:chOff x="13274361" y="5091326"/>
              <a:chExt cx="1263413" cy="446276"/>
            </a:xfrm>
          </p:grpSpPr>
          <p:grpSp>
            <p:nvGrpSpPr>
              <p:cNvPr id="14" name="グループ化 388">
                <a:extLst>
                  <a:ext uri="{FF2B5EF4-FFF2-40B4-BE49-F238E27FC236}">
                    <a16:creationId xmlns:a16="http://schemas.microsoft.com/office/drawing/2014/main" id="{B33A569C-78EA-48E5-BCC0-C2428D45883E}"/>
                  </a:ext>
                </a:extLst>
              </p:cNvPr>
              <p:cNvGrpSpPr/>
              <p:nvPr/>
            </p:nvGrpSpPr>
            <p:grpSpPr>
              <a:xfrm>
                <a:off x="13274361" y="5091326"/>
                <a:ext cx="1263413" cy="446276"/>
                <a:chOff x="13195537" y="5035255"/>
                <a:chExt cx="1263413" cy="446276"/>
              </a:xfrm>
            </p:grpSpPr>
            <p:sp>
              <p:nvSpPr>
                <p:cNvPr id="390" name="テキスト ボックス 389">
                  <a:extLst>
                    <a:ext uri="{FF2B5EF4-FFF2-40B4-BE49-F238E27FC236}">
                      <a16:creationId xmlns:a16="http://schemas.microsoft.com/office/drawing/2014/main" id="{FEC605B2-1DBF-4DCE-B749-848B484D2C01}"/>
                    </a:ext>
                  </a:extLst>
                </p:cNvPr>
                <p:cNvSpPr txBox="1"/>
                <p:nvPr/>
              </p:nvSpPr>
              <p:spPr>
                <a:xfrm>
                  <a:off x="13195537" y="5035255"/>
                  <a:ext cx="1263413" cy="446276"/>
                </a:xfrm>
                <a:prstGeom prst="rect">
                  <a:avLst/>
                </a:prstGeom>
                <a:noFill/>
                <a:ln w="19050">
                  <a:noFill/>
                </a:ln>
              </p:spPr>
              <p:txBody>
                <a:bodyPr wrap="square" rtlCol="0">
                  <a:spAutoFit/>
                </a:bodyPr>
                <a:lstStyle/>
                <a:p>
                  <a:r>
                    <a:rPr lang="en-US" altLang="ja-JP" sz="700" dirty="0"/>
                    <a:t>2</a:t>
                  </a:r>
                  <a:r>
                    <a:rPr lang="en-US" altLang="ja-JP" sz="700" baseline="30000" dirty="0"/>
                    <a:t>2</a:t>
                  </a:r>
                  <a:r>
                    <a:rPr lang="ja-JP" altLang="en-US" sz="700" baseline="30000" dirty="0"/>
                    <a:t> ＝ 辺</a:t>
                  </a:r>
                  <a:r>
                    <a:rPr lang="en-US" altLang="ja-JP" sz="900" baseline="30000" dirty="0"/>
                    <a:t>f</a:t>
                  </a:r>
                  <a:r>
                    <a:rPr lang="en-US" altLang="ja-JP" sz="700" baseline="30000" dirty="0"/>
                    <a:t> </a:t>
                  </a:r>
                  <a:r>
                    <a:rPr lang="ja-JP" altLang="en-US" sz="700" baseline="30000" dirty="0"/>
                    <a:t>・ 辺</a:t>
                  </a:r>
                  <a:r>
                    <a:rPr lang="en-US" altLang="ja-JP" sz="900" baseline="30000" dirty="0"/>
                    <a:t>g</a:t>
                  </a:r>
                  <a:r>
                    <a:rPr lang="en-US" altLang="ja-JP" sz="700" baseline="30000" dirty="0"/>
                    <a:t>  +  </a:t>
                  </a:r>
                  <a:r>
                    <a:rPr lang="ja-JP" altLang="en-US" sz="700" baseline="30000" dirty="0"/>
                    <a:t>辺</a:t>
                  </a:r>
                  <a:r>
                    <a:rPr lang="en-US" altLang="ja-JP" sz="900" baseline="30000" dirty="0"/>
                    <a:t>a</a:t>
                  </a:r>
                  <a:r>
                    <a:rPr lang="en-US" altLang="ja-JP" sz="700" baseline="30000" dirty="0"/>
                    <a:t> </a:t>
                  </a:r>
                  <a:r>
                    <a:rPr lang="ja-JP" altLang="en-US" sz="700" baseline="30000" dirty="0"/>
                    <a:t>・ 辺</a:t>
                  </a:r>
                  <a:r>
                    <a:rPr lang="en-US" altLang="ja-JP" sz="900" baseline="30000" dirty="0"/>
                    <a:t>e</a:t>
                  </a:r>
                  <a:r>
                    <a:rPr lang="en-US" altLang="ja-JP" sz="700" baseline="30000" dirty="0"/>
                    <a:t> </a:t>
                  </a:r>
                  <a:r>
                    <a:rPr lang="ja-JP" altLang="en-US" sz="700" baseline="30000" dirty="0"/>
                    <a:t>・辺</a:t>
                  </a:r>
                  <a:r>
                    <a:rPr lang="en-US" altLang="ja-JP" sz="900" baseline="30000" dirty="0"/>
                    <a:t>g</a:t>
                  </a:r>
                  <a:endParaRPr lang="en-US" altLang="ja-JP" sz="700" baseline="30000" dirty="0"/>
                </a:p>
                <a:p>
                  <a:r>
                    <a:rPr lang="en-US" altLang="ja-JP" sz="700" dirty="0"/>
                    <a:t>2</a:t>
                  </a:r>
                  <a:r>
                    <a:rPr lang="en-US" altLang="ja-JP" sz="700" baseline="30000" dirty="0"/>
                    <a:t>1 </a:t>
                  </a:r>
                  <a:r>
                    <a:rPr lang="ja-JP" altLang="en-US" sz="700" baseline="30000" dirty="0"/>
                    <a:t>＝ 辺</a:t>
                  </a:r>
                  <a:r>
                    <a:rPr lang="en-US" altLang="ja-JP" sz="900" baseline="30000" dirty="0"/>
                    <a:t>e</a:t>
                  </a:r>
                  <a:r>
                    <a:rPr lang="en-US" altLang="ja-JP" sz="700" baseline="30000" dirty="0"/>
                    <a:t> </a:t>
                  </a:r>
                  <a:r>
                    <a:rPr lang="ja-JP" altLang="en-US" sz="700" baseline="30000" dirty="0"/>
                    <a:t>・ 辺</a:t>
                  </a:r>
                  <a:r>
                    <a:rPr lang="en-US" altLang="ja-JP" sz="900" baseline="30000" dirty="0"/>
                    <a:t>g</a:t>
                  </a:r>
                  <a:r>
                    <a:rPr lang="en-US" altLang="ja-JP" sz="700" baseline="30000" dirty="0"/>
                    <a:t>  +  </a:t>
                  </a:r>
                  <a:r>
                    <a:rPr lang="ja-JP" altLang="en-US" sz="700" baseline="30000" dirty="0"/>
                    <a:t>辺</a:t>
                  </a:r>
                  <a:r>
                    <a:rPr lang="en-US" altLang="ja-JP" sz="900" baseline="30000" dirty="0"/>
                    <a:t>a</a:t>
                  </a:r>
                  <a:r>
                    <a:rPr lang="en-US" altLang="ja-JP" sz="700" baseline="30000" dirty="0"/>
                    <a:t> </a:t>
                  </a:r>
                  <a:r>
                    <a:rPr lang="ja-JP" altLang="en-US" sz="700" baseline="30000" dirty="0"/>
                    <a:t>・ 辺</a:t>
                  </a:r>
                  <a:r>
                    <a:rPr lang="en-US" altLang="ja-JP" sz="900" baseline="30000" dirty="0"/>
                    <a:t>f</a:t>
                  </a:r>
                  <a:endParaRPr lang="en-US" altLang="ja-JP" sz="700" baseline="30000" dirty="0"/>
                </a:p>
                <a:p>
                  <a:r>
                    <a:rPr lang="en-US" altLang="ja-JP" sz="700" dirty="0"/>
                    <a:t>2</a:t>
                  </a:r>
                  <a:r>
                    <a:rPr lang="en-US" altLang="ja-JP" sz="700" baseline="30000" dirty="0"/>
                    <a:t>0 </a:t>
                  </a:r>
                  <a:r>
                    <a:rPr lang="ja-JP" altLang="en-US" sz="700" baseline="30000" dirty="0"/>
                    <a:t>＝ 辺</a:t>
                  </a:r>
                  <a:r>
                    <a:rPr lang="en-US" altLang="ja-JP" sz="900" baseline="30000" dirty="0"/>
                    <a:t>e</a:t>
                  </a:r>
                  <a:r>
                    <a:rPr lang="en-US" altLang="ja-JP" sz="700" baseline="30000" dirty="0"/>
                    <a:t> </a:t>
                  </a:r>
                  <a:r>
                    <a:rPr lang="ja-JP" altLang="en-US" sz="700" baseline="30000" dirty="0"/>
                    <a:t>・ 辺</a:t>
                  </a:r>
                  <a:r>
                    <a:rPr lang="en-US" altLang="ja-JP" sz="900" baseline="30000" dirty="0"/>
                    <a:t>f </a:t>
                  </a:r>
                  <a:r>
                    <a:rPr lang="en-US" altLang="ja-JP" sz="700" baseline="30000" dirty="0"/>
                    <a:t> +  </a:t>
                  </a:r>
                  <a:r>
                    <a:rPr lang="ja-JP" altLang="en-US" sz="700" baseline="30000" dirty="0"/>
                    <a:t>辺</a:t>
                  </a:r>
                  <a:r>
                    <a:rPr lang="en-US" altLang="ja-JP" sz="900" baseline="30000" dirty="0"/>
                    <a:t>a</a:t>
                  </a:r>
                  <a:r>
                    <a:rPr lang="en-US" altLang="ja-JP" sz="700" baseline="30000" dirty="0"/>
                    <a:t> </a:t>
                  </a:r>
                  <a:r>
                    <a:rPr lang="ja-JP" altLang="en-US" sz="700" baseline="30000" dirty="0"/>
                    <a:t>・ 辺</a:t>
                  </a:r>
                  <a:r>
                    <a:rPr lang="en-US" altLang="ja-JP" sz="900" baseline="30000" dirty="0"/>
                    <a:t>e</a:t>
                  </a:r>
                  <a:endParaRPr lang="en-US" altLang="ja-JP" sz="700" dirty="0">
                    <a:latin typeface="游ゴシック" panose="020B0400000000000000" pitchFamily="50" charset="-128"/>
                    <a:ea typeface="游ゴシック" panose="020B0400000000000000" pitchFamily="50" charset="-128"/>
                  </a:endParaRPr>
                </a:p>
              </p:txBody>
            </p:sp>
            <p:cxnSp>
              <p:nvCxnSpPr>
                <p:cNvPr id="391" name="直線コネクタ 390">
                  <a:extLst>
                    <a:ext uri="{FF2B5EF4-FFF2-40B4-BE49-F238E27FC236}">
                      <a16:creationId xmlns:a16="http://schemas.microsoft.com/office/drawing/2014/main" id="{D026D4F0-529E-4761-80D7-9342FED4152D}"/>
                    </a:ext>
                  </a:extLst>
                </p:cNvPr>
                <p:cNvCxnSpPr>
                  <a:cxnSpLocks/>
                </p:cNvCxnSpPr>
                <p:nvPr/>
              </p:nvCxnSpPr>
              <p:spPr>
                <a:xfrm>
                  <a:off x="13933591" y="5076988"/>
                  <a:ext cx="89588" cy="0"/>
                </a:xfrm>
                <a:prstGeom prst="line">
                  <a:avLst/>
                </a:prstGeom>
                <a:ln w="3175">
                  <a:noFill/>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7C5B4EF-7121-4077-B88B-EA8FC0FEB3F9}"/>
                    </a:ext>
                  </a:extLst>
                </p:cNvPr>
                <p:cNvCxnSpPr>
                  <a:cxnSpLocks/>
                </p:cNvCxnSpPr>
                <p:nvPr/>
              </p:nvCxnSpPr>
              <p:spPr>
                <a:xfrm>
                  <a:off x="14076467" y="5076987"/>
                  <a:ext cx="89588" cy="0"/>
                </a:xfrm>
                <a:prstGeom prst="line">
                  <a:avLst/>
                </a:prstGeom>
                <a:ln w="3175">
                  <a:noFill/>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64E7B488-0FF3-41F0-A086-FCBBFE91D641}"/>
                    </a:ext>
                  </a:extLst>
                </p:cNvPr>
                <p:cNvCxnSpPr>
                  <a:cxnSpLocks/>
                </p:cNvCxnSpPr>
                <p:nvPr/>
              </p:nvCxnSpPr>
              <p:spPr>
                <a:xfrm>
                  <a:off x="13447808" y="5296059"/>
                  <a:ext cx="89588" cy="0"/>
                </a:xfrm>
                <a:prstGeom prst="line">
                  <a:avLst/>
                </a:prstGeom>
                <a:ln w="3175">
                  <a:noFill/>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40D53D92-ABB7-46C6-8191-D70B56D61203}"/>
                    </a:ext>
                  </a:extLst>
                </p:cNvPr>
                <p:cNvCxnSpPr>
                  <a:cxnSpLocks/>
                </p:cNvCxnSpPr>
                <p:nvPr/>
              </p:nvCxnSpPr>
              <p:spPr>
                <a:xfrm>
                  <a:off x="13602590" y="5296058"/>
                  <a:ext cx="89588" cy="0"/>
                </a:xfrm>
                <a:prstGeom prst="line">
                  <a:avLst/>
                </a:prstGeom>
                <a:ln w="3175">
                  <a:noFill/>
                </a:ln>
              </p:spPr>
              <p:style>
                <a:lnRef idx="1">
                  <a:schemeClr val="accent1"/>
                </a:lnRef>
                <a:fillRef idx="0">
                  <a:schemeClr val="accent1"/>
                </a:fillRef>
                <a:effectRef idx="0">
                  <a:schemeClr val="accent1"/>
                </a:effectRef>
                <a:fontRef idx="minor">
                  <a:schemeClr val="tx1"/>
                </a:fontRef>
              </p:style>
            </p:cxnSp>
            <p:cxnSp>
              <p:nvCxnSpPr>
                <p:cNvPr id="395" name="直線コネクタ 394">
                  <a:extLst>
                    <a:ext uri="{FF2B5EF4-FFF2-40B4-BE49-F238E27FC236}">
                      <a16:creationId xmlns:a16="http://schemas.microsoft.com/office/drawing/2014/main" id="{45F992D4-C50D-4603-A64B-E4F0E48E7AB1}"/>
                    </a:ext>
                  </a:extLst>
                </p:cNvPr>
                <p:cNvCxnSpPr>
                  <a:cxnSpLocks/>
                </p:cNvCxnSpPr>
                <p:nvPr/>
              </p:nvCxnSpPr>
              <p:spPr>
                <a:xfrm>
                  <a:off x="13943117" y="5174622"/>
                  <a:ext cx="89588" cy="0"/>
                </a:xfrm>
                <a:prstGeom prst="line">
                  <a:avLst/>
                </a:prstGeom>
                <a:ln w="3175">
                  <a:noFill/>
                </a:ln>
              </p:spPr>
              <p:style>
                <a:lnRef idx="1">
                  <a:schemeClr val="accent1"/>
                </a:lnRef>
                <a:fillRef idx="0">
                  <a:schemeClr val="accent1"/>
                </a:fillRef>
                <a:effectRef idx="0">
                  <a:schemeClr val="accent1"/>
                </a:effectRef>
                <a:fontRef idx="minor">
                  <a:schemeClr val="tx1"/>
                </a:fontRef>
              </p:style>
            </p:cxnSp>
            <p:cxnSp>
              <p:nvCxnSpPr>
                <p:cNvPr id="396" name="直線コネクタ 395">
                  <a:extLst>
                    <a:ext uri="{FF2B5EF4-FFF2-40B4-BE49-F238E27FC236}">
                      <a16:creationId xmlns:a16="http://schemas.microsoft.com/office/drawing/2014/main" id="{F382413F-3E5A-4E9B-8532-4C7330ADB4A3}"/>
                    </a:ext>
                  </a:extLst>
                </p:cNvPr>
                <p:cNvCxnSpPr>
                  <a:cxnSpLocks/>
                </p:cNvCxnSpPr>
                <p:nvPr/>
              </p:nvCxnSpPr>
              <p:spPr>
                <a:xfrm>
                  <a:off x="13928829" y="5307962"/>
                  <a:ext cx="89588" cy="0"/>
                </a:xfrm>
                <a:prstGeom prst="line">
                  <a:avLst/>
                </a:prstGeom>
                <a:ln w="3175">
                  <a:noFill/>
                </a:ln>
              </p:spPr>
              <p:style>
                <a:lnRef idx="1">
                  <a:schemeClr val="accent1"/>
                </a:lnRef>
                <a:fillRef idx="0">
                  <a:schemeClr val="accent1"/>
                </a:fillRef>
                <a:effectRef idx="0">
                  <a:schemeClr val="accent1"/>
                </a:effectRef>
                <a:fontRef idx="minor">
                  <a:schemeClr val="tx1"/>
                </a:fontRef>
              </p:style>
            </p:cxnSp>
          </p:grpSp>
          <p:sp>
            <p:nvSpPr>
              <p:cNvPr id="24" name="正方形/長方形 23">
                <a:extLst>
                  <a:ext uri="{FF2B5EF4-FFF2-40B4-BE49-F238E27FC236}">
                    <a16:creationId xmlns:a16="http://schemas.microsoft.com/office/drawing/2014/main" id="{61261513-22E7-4AB8-8723-9675888952CA}"/>
                  </a:ext>
                </a:extLst>
              </p:cNvPr>
              <p:cNvSpPr/>
              <p:nvPr/>
            </p:nvSpPr>
            <p:spPr>
              <a:xfrm>
                <a:off x="13325242" y="5107633"/>
                <a:ext cx="968608" cy="368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96">
              <a:extLst>
                <a:ext uri="{FF2B5EF4-FFF2-40B4-BE49-F238E27FC236}">
                  <a16:creationId xmlns:a16="http://schemas.microsoft.com/office/drawing/2014/main" id="{90EECFCE-E0E8-4F08-A468-E884859CBA3E}"/>
                </a:ext>
              </a:extLst>
            </p:cNvPr>
            <p:cNvSpPr/>
            <p:nvPr/>
          </p:nvSpPr>
          <p:spPr>
            <a:xfrm>
              <a:off x="13165619" y="4935545"/>
              <a:ext cx="1388174" cy="369332"/>
            </a:xfrm>
            <a:prstGeom prst="rect">
              <a:avLst/>
            </a:prstGeom>
          </p:spPr>
          <p:txBody>
            <a:bodyPr wrap="square">
              <a:spAutoFit/>
            </a:bodyPr>
            <a:lstStyle/>
            <a:p>
              <a:r>
                <a:rPr lang="en-US" altLang="ja-JP" sz="600" dirty="0">
                  <a:latin typeface="游ゴシック" panose="020B0400000000000000" pitchFamily="50" charset="-128"/>
                  <a:ea typeface="游ゴシック" panose="020B0400000000000000" pitchFamily="50" charset="-128"/>
                </a:rPr>
                <a:t>7</a:t>
              </a:r>
              <a:r>
                <a:rPr lang="ja-JP" altLang="en-US" sz="600" dirty="0">
                  <a:latin typeface="游ゴシック" panose="020B0400000000000000" pitchFamily="50" charset="-128"/>
                  <a:ea typeface="游ゴシック" panose="020B0400000000000000" pitchFamily="50" charset="-128"/>
                </a:rPr>
                <a:t>変数のカルノー図を用いてデジタルフォントの数字を解いた</a:t>
              </a:r>
              <a:endParaRPr lang="en-US" altLang="ja-JP" sz="600" dirty="0">
                <a:latin typeface="游ゴシック" panose="020B0400000000000000" pitchFamily="50" charset="-128"/>
                <a:ea typeface="游ゴシック" panose="020B0400000000000000" pitchFamily="50" charset="-128"/>
              </a:endParaRPr>
            </a:p>
            <a:p>
              <a:r>
                <a:rPr lang="ja-JP" altLang="en-US" sz="600" dirty="0">
                  <a:latin typeface="游ゴシック" panose="020B0400000000000000" pitchFamily="50" charset="-128"/>
                  <a:ea typeface="游ゴシック" panose="020B0400000000000000" pitchFamily="50" charset="-128"/>
                </a:rPr>
                <a:t>論理式は次のようになる</a:t>
              </a:r>
              <a:endParaRPr lang="en-US" altLang="ja-JP" sz="600" dirty="0">
                <a:latin typeface="游ゴシック" panose="020B0400000000000000" pitchFamily="50" charset="-128"/>
                <a:ea typeface="游ゴシック" panose="020B0400000000000000" pitchFamily="50" charset="-128"/>
              </a:endParaRPr>
            </a:p>
          </p:txBody>
        </p:sp>
        <p:cxnSp>
          <p:nvCxnSpPr>
            <p:cNvPr id="398" name="直線コネクタ 397">
              <a:extLst>
                <a:ext uri="{FF2B5EF4-FFF2-40B4-BE49-F238E27FC236}">
                  <a16:creationId xmlns:a16="http://schemas.microsoft.com/office/drawing/2014/main" id="{10162269-9FD3-47B1-A342-BA8267C3818B}"/>
                </a:ext>
              </a:extLst>
            </p:cNvPr>
            <p:cNvCxnSpPr>
              <a:cxnSpLocks/>
            </p:cNvCxnSpPr>
            <p:nvPr/>
          </p:nvCxnSpPr>
          <p:spPr>
            <a:xfrm>
              <a:off x="13528767" y="5536568"/>
              <a:ext cx="8958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直線コネクタ 398">
              <a:extLst>
                <a:ext uri="{FF2B5EF4-FFF2-40B4-BE49-F238E27FC236}">
                  <a16:creationId xmlns:a16="http://schemas.microsoft.com/office/drawing/2014/main" id="{23D84F7F-79DE-4B1A-9BFC-5B3810FC8673}"/>
                </a:ext>
              </a:extLst>
            </p:cNvPr>
            <p:cNvCxnSpPr>
              <a:cxnSpLocks/>
            </p:cNvCxnSpPr>
            <p:nvPr/>
          </p:nvCxnSpPr>
          <p:spPr>
            <a:xfrm>
              <a:off x="13683549" y="5536567"/>
              <a:ext cx="8958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直線コネクタ 399">
              <a:extLst>
                <a:ext uri="{FF2B5EF4-FFF2-40B4-BE49-F238E27FC236}">
                  <a16:creationId xmlns:a16="http://schemas.microsoft.com/office/drawing/2014/main" id="{1630A13A-65C7-4C9B-BFE4-B86646BED529}"/>
                </a:ext>
              </a:extLst>
            </p:cNvPr>
            <p:cNvCxnSpPr>
              <a:cxnSpLocks/>
            </p:cNvCxnSpPr>
            <p:nvPr/>
          </p:nvCxnSpPr>
          <p:spPr>
            <a:xfrm>
              <a:off x="14009788" y="5538947"/>
              <a:ext cx="8958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a:extLst>
                <a:ext uri="{FF2B5EF4-FFF2-40B4-BE49-F238E27FC236}">
                  <a16:creationId xmlns:a16="http://schemas.microsoft.com/office/drawing/2014/main" id="{DAA576C7-C652-4590-9A7E-0060AC7763FC}"/>
                </a:ext>
              </a:extLst>
            </p:cNvPr>
            <p:cNvCxnSpPr>
              <a:cxnSpLocks/>
            </p:cNvCxnSpPr>
            <p:nvPr/>
          </p:nvCxnSpPr>
          <p:spPr>
            <a:xfrm>
              <a:off x="14005024" y="5315133"/>
              <a:ext cx="8958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線コネクタ 401">
              <a:extLst>
                <a:ext uri="{FF2B5EF4-FFF2-40B4-BE49-F238E27FC236}">
                  <a16:creationId xmlns:a16="http://schemas.microsoft.com/office/drawing/2014/main" id="{2F9A9A85-F737-4448-B80F-8ACBCB6C8170}"/>
                </a:ext>
              </a:extLst>
            </p:cNvPr>
            <p:cNvCxnSpPr>
              <a:cxnSpLocks/>
            </p:cNvCxnSpPr>
            <p:nvPr/>
          </p:nvCxnSpPr>
          <p:spPr>
            <a:xfrm>
              <a:off x="14159806" y="5315132"/>
              <a:ext cx="8958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a:extLst>
                <a:ext uri="{FF2B5EF4-FFF2-40B4-BE49-F238E27FC236}">
                  <a16:creationId xmlns:a16="http://schemas.microsoft.com/office/drawing/2014/main" id="{2B6ACBC0-92D8-4746-A21A-C68A7F3C62E9}"/>
                </a:ext>
              </a:extLst>
            </p:cNvPr>
            <p:cNvCxnSpPr>
              <a:cxnSpLocks/>
            </p:cNvCxnSpPr>
            <p:nvPr/>
          </p:nvCxnSpPr>
          <p:spPr>
            <a:xfrm>
              <a:off x="14021697" y="5410372"/>
              <a:ext cx="8958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4" name="タイトル 1">
            <a:extLst>
              <a:ext uri="{FF2B5EF4-FFF2-40B4-BE49-F238E27FC236}">
                <a16:creationId xmlns:a16="http://schemas.microsoft.com/office/drawing/2014/main" id="{E8954CB8-EE7D-48F5-AAD8-C1D8608B7F34}"/>
              </a:ext>
            </a:extLst>
          </p:cNvPr>
          <p:cNvSpPr txBox="1">
            <a:spLocks/>
          </p:cNvSpPr>
          <p:nvPr/>
        </p:nvSpPr>
        <p:spPr>
          <a:xfrm>
            <a:off x="7838582" y="8640222"/>
            <a:ext cx="6814492" cy="1248594"/>
          </a:xfrm>
          <a:prstGeom prst="rect">
            <a:avLst/>
          </a:prstGeom>
        </p:spPr>
        <p:txBody>
          <a:bodyPr vert="horz" lIns="91440" tIns="45720" rIns="91440" bIns="45720" rtlCol="0" anchor="ctr">
            <a:noAutofit/>
          </a:bodyPr>
          <a:lstStyle>
            <a:lvl1pPr algn="l" defTabSz="1392174" rtl="0" eaLnBrk="1" latinLnBrk="0" hangingPunct="1">
              <a:lnSpc>
                <a:spcPct val="90000"/>
              </a:lnSpc>
              <a:spcBef>
                <a:spcPct val="0"/>
              </a:spcBef>
              <a:buNone/>
              <a:defRPr kumimoji="1" sz="6699" kern="1200">
                <a:solidFill>
                  <a:schemeClr val="tx1"/>
                </a:solidFill>
                <a:latin typeface="+mj-lt"/>
                <a:ea typeface="+mj-ea"/>
                <a:cs typeface="+mj-cs"/>
              </a:defRPr>
            </a:lvl1pPr>
          </a:lstStyle>
          <a:p>
            <a:pPr fontAlgn="auto">
              <a:spcAft>
                <a:spcPts val="0"/>
              </a:spcAft>
            </a:pPr>
            <a:br>
              <a:rPr lang="ja-JP" altLang="en-US" sz="700" dirty="0">
                <a:latin typeface="游ゴシック" panose="020B0400000000000000" pitchFamily="50" charset="-128"/>
                <a:ea typeface="游ゴシック" panose="020B0400000000000000" pitchFamily="50" charset="-128"/>
              </a:rPr>
            </a:br>
            <a:endParaRPr lang="ja-JP" altLang="en-US" sz="700" dirty="0">
              <a:latin typeface="游ゴシック" panose="020B0400000000000000" pitchFamily="50" charset="-128"/>
              <a:ea typeface="游ゴシック" panose="020B0400000000000000" pitchFamily="50" charset="-128"/>
            </a:endParaRPr>
          </a:p>
        </p:txBody>
      </p:sp>
      <p:sp>
        <p:nvSpPr>
          <p:cNvPr id="404" name="タイトル 1">
            <a:extLst>
              <a:ext uri="{FF2B5EF4-FFF2-40B4-BE49-F238E27FC236}">
                <a16:creationId xmlns:a16="http://schemas.microsoft.com/office/drawing/2014/main" id="{27A75035-5D0E-4BD9-97FF-0720E2ACF8B3}"/>
              </a:ext>
            </a:extLst>
          </p:cNvPr>
          <p:cNvSpPr txBox="1">
            <a:spLocks/>
          </p:cNvSpPr>
          <p:nvPr/>
        </p:nvSpPr>
        <p:spPr>
          <a:xfrm>
            <a:off x="7825637" y="9770443"/>
            <a:ext cx="6574291" cy="630261"/>
          </a:xfrm>
          <a:prstGeom prst="rect">
            <a:avLst/>
          </a:prstGeom>
        </p:spPr>
        <p:txBody>
          <a:bodyPr vert="horz" lIns="91440" tIns="45720" rIns="91440" bIns="45720" rtlCol="0" anchor="ctr">
            <a:noAutofit/>
          </a:bodyPr>
          <a:lstStyle>
            <a:lvl1pPr algn="l" defTabSz="1392174" rtl="0" eaLnBrk="1" latinLnBrk="0" hangingPunct="1">
              <a:lnSpc>
                <a:spcPct val="90000"/>
              </a:lnSpc>
              <a:spcBef>
                <a:spcPct val="0"/>
              </a:spcBef>
              <a:buNone/>
              <a:defRPr kumimoji="1" sz="6699" kern="1200">
                <a:solidFill>
                  <a:schemeClr val="tx1"/>
                </a:solidFill>
                <a:latin typeface="+mj-lt"/>
                <a:ea typeface="+mj-ea"/>
                <a:cs typeface="+mj-cs"/>
              </a:defRPr>
            </a:lvl1pPr>
          </a:lstStyle>
          <a:p>
            <a:pPr fontAlgn="auto">
              <a:spcAft>
                <a:spcPts val="0"/>
              </a:spcAft>
            </a:pPr>
            <a:r>
              <a:rPr lang="ja-JP" altLang="en-US" sz="700" dirty="0">
                <a:latin typeface="游ゴシック" panose="020B0400000000000000" pitchFamily="50" charset="-128"/>
                <a:ea typeface="游ゴシック" panose="020B0400000000000000" pitchFamily="50" charset="-128"/>
              </a:rPr>
              <a:t>角度補正図</a:t>
            </a:r>
            <a:r>
              <a:rPr lang="en-US" altLang="ja-JP" sz="700">
                <a:latin typeface="游ゴシック" panose="020B0400000000000000" pitchFamily="50" charset="-128"/>
                <a:ea typeface="游ゴシック" panose="020B0400000000000000" pitchFamily="50" charset="-128"/>
              </a:rPr>
              <a:t>6-1</a:t>
            </a:r>
            <a:r>
              <a:rPr lang="en-US" altLang="ja-JP" sz="700" dirty="0">
                <a:latin typeface="游ゴシック" panose="020B0400000000000000" pitchFamily="50" charset="-128"/>
                <a:ea typeface="游ゴシック" panose="020B0400000000000000" pitchFamily="50" charset="-128"/>
              </a:rPr>
              <a:t>8</a:t>
            </a:r>
            <a:br>
              <a:rPr lang="ja-JP" altLang="en-US"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目的：ライントレース中に何らかの影響で輝度値にブレが生じた際に</a:t>
            </a:r>
            <a:r>
              <a:rPr lang="ja-JP" altLang="en-US" sz="700">
                <a:latin typeface="游ゴシック" panose="020B0400000000000000" pitchFamily="50" charset="-128"/>
                <a:ea typeface="游ゴシック" panose="020B0400000000000000" pitchFamily="50" charset="-128"/>
              </a:rPr>
              <a:t>、</a:t>
            </a:r>
            <a:endParaRPr lang="en-US" altLang="ja-JP" sz="700" dirty="0">
              <a:latin typeface="游ゴシック" panose="020B0400000000000000" pitchFamily="50" charset="-128"/>
              <a:ea typeface="游ゴシック" panose="020B0400000000000000" pitchFamily="50" charset="-128"/>
            </a:endParaRPr>
          </a:p>
          <a:p>
            <a:pPr fontAlgn="auto">
              <a:spcAft>
                <a:spcPts val="0"/>
              </a:spcAft>
            </a:pPr>
            <a:r>
              <a:rPr lang="ja-JP" altLang="en-US" sz="700" dirty="0">
                <a:latin typeface="游ゴシック" panose="020B0400000000000000" pitchFamily="50" charset="-128"/>
                <a:ea typeface="游ゴシック" panose="020B0400000000000000" pitchFamily="50" charset="-128"/>
              </a:rPr>
              <a:t>ライントレースで修正しきれない場合の読み取り走行開始角度のズレを防ぐ</a:t>
            </a:r>
            <a:br>
              <a:rPr lang="ja-JP" altLang="en-US"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方法：ライントレース終了地点の輝度値に応じて角度を補正する</a:t>
            </a:r>
            <a:br>
              <a:rPr lang="ja-JP" altLang="en-US"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現在の輝度値が中間値より低い（緑より）なら輝度値が中間値になるまで反時計回りに回転。</a:t>
            </a:r>
            <a:br>
              <a:rPr lang="ja-JP" altLang="en-US" sz="700" dirty="0">
                <a:latin typeface="游ゴシック" panose="020B0400000000000000" pitchFamily="50" charset="-128"/>
                <a:ea typeface="游ゴシック" panose="020B0400000000000000" pitchFamily="50" charset="-128"/>
              </a:rPr>
            </a:br>
            <a:r>
              <a:rPr lang="ja-JP" altLang="en-US" sz="700" dirty="0">
                <a:latin typeface="游ゴシック" panose="020B0400000000000000" pitchFamily="50" charset="-128"/>
                <a:ea typeface="游ゴシック" panose="020B0400000000000000" pitchFamily="50" charset="-128"/>
              </a:rPr>
              <a:t>現在の輝度値が中間値より高い（白より）なら輝度値が中間値になるまで時計回りに回転。図</a:t>
            </a:r>
            <a:r>
              <a:rPr lang="en-US" altLang="ja-JP" sz="700" dirty="0">
                <a:latin typeface="游ゴシック" panose="020B0400000000000000" pitchFamily="50" charset="-128"/>
                <a:ea typeface="游ゴシック" panose="020B0400000000000000" pitchFamily="50" charset="-128"/>
              </a:rPr>
              <a:t>6-18</a:t>
            </a:r>
            <a:r>
              <a:rPr lang="ja-JP" altLang="en-US" sz="700" dirty="0">
                <a:latin typeface="游ゴシック" panose="020B0400000000000000" pitchFamily="50" charset="-128"/>
                <a:ea typeface="游ゴシック" panose="020B0400000000000000" pitchFamily="50" charset="-128"/>
              </a:rPr>
              <a:t>に角度補正の流れを示した。</a:t>
            </a:r>
          </a:p>
        </p:txBody>
      </p:sp>
      <p:grpSp>
        <p:nvGrpSpPr>
          <p:cNvPr id="1020" name="グループ化 1019">
            <a:extLst>
              <a:ext uri="{FF2B5EF4-FFF2-40B4-BE49-F238E27FC236}">
                <a16:creationId xmlns:a16="http://schemas.microsoft.com/office/drawing/2014/main" id="{593AC6AD-03A1-4EFA-8DAB-6AD075D8627D}"/>
              </a:ext>
            </a:extLst>
          </p:cNvPr>
          <p:cNvGrpSpPr/>
          <p:nvPr/>
        </p:nvGrpSpPr>
        <p:grpSpPr>
          <a:xfrm>
            <a:off x="4686126" y="8977399"/>
            <a:ext cx="887666" cy="105121"/>
            <a:chOff x="2111870" y="11631441"/>
            <a:chExt cx="887666" cy="105121"/>
          </a:xfrm>
        </p:grpSpPr>
        <p:sp>
          <p:nvSpPr>
            <p:cNvPr id="406" name="フリーフォーム: 図形 405">
              <a:extLst>
                <a:ext uri="{FF2B5EF4-FFF2-40B4-BE49-F238E27FC236}">
                  <a16:creationId xmlns:a16="http://schemas.microsoft.com/office/drawing/2014/main" id="{A14C0A78-1FD8-40F0-B3EB-3BBA08637BB3}"/>
                </a:ext>
              </a:extLst>
            </p:cNvPr>
            <p:cNvSpPr/>
            <p:nvPr/>
          </p:nvSpPr>
          <p:spPr>
            <a:xfrm flipV="1">
              <a:off x="2111870" y="11631441"/>
              <a:ext cx="882443" cy="55575"/>
            </a:xfrm>
            <a:custGeom>
              <a:avLst/>
              <a:gdLst>
                <a:gd name="connsiteX0" fmla="*/ 0 w 5778795"/>
                <a:gd name="connsiteY0" fmla="*/ 728330 h 738963"/>
                <a:gd name="connsiteX1" fmla="*/ 728330 w 5778795"/>
                <a:gd name="connsiteY1" fmla="*/ 5316 h 738963"/>
                <a:gd name="connsiteX2" fmla="*/ 1451344 w 5778795"/>
                <a:gd name="connsiteY2" fmla="*/ 733647 h 738963"/>
                <a:gd name="connsiteX3" fmla="*/ 2163725 w 5778795"/>
                <a:gd name="connsiteY3" fmla="*/ 0 h 738963"/>
                <a:gd name="connsiteX4" fmla="*/ 2881423 w 5778795"/>
                <a:gd name="connsiteY4" fmla="*/ 728330 h 738963"/>
                <a:gd name="connsiteX5" fmla="*/ 3609753 w 5778795"/>
                <a:gd name="connsiteY5" fmla="*/ 5316 h 738963"/>
                <a:gd name="connsiteX6" fmla="*/ 4327451 w 5778795"/>
                <a:gd name="connsiteY6" fmla="*/ 738963 h 738963"/>
                <a:gd name="connsiteX7" fmla="*/ 5039832 w 5778795"/>
                <a:gd name="connsiteY7" fmla="*/ 5316 h 738963"/>
                <a:gd name="connsiteX8" fmla="*/ 5778795 w 5778795"/>
                <a:gd name="connsiteY8" fmla="*/ 733647 h 73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8795" h="738963">
                  <a:moveTo>
                    <a:pt x="0" y="728330"/>
                  </a:moveTo>
                  <a:cubicBezTo>
                    <a:pt x="243219" y="366380"/>
                    <a:pt x="486439" y="4430"/>
                    <a:pt x="728330" y="5316"/>
                  </a:cubicBezTo>
                  <a:cubicBezTo>
                    <a:pt x="970221" y="6202"/>
                    <a:pt x="1212112" y="734533"/>
                    <a:pt x="1451344" y="733647"/>
                  </a:cubicBezTo>
                  <a:cubicBezTo>
                    <a:pt x="1690577" y="732761"/>
                    <a:pt x="1925379" y="886"/>
                    <a:pt x="2163725" y="0"/>
                  </a:cubicBezTo>
                  <a:cubicBezTo>
                    <a:pt x="2402071" y="-886"/>
                    <a:pt x="2640418" y="727444"/>
                    <a:pt x="2881423" y="728330"/>
                  </a:cubicBezTo>
                  <a:cubicBezTo>
                    <a:pt x="3122428" y="729216"/>
                    <a:pt x="3368748" y="3544"/>
                    <a:pt x="3609753" y="5316"/>
                  </a:cubicBezTo>
                  <a:cubicBezTo>
                    <a:pt x="3850758" y="7088"/>
                    <a:pt x="4089105" y="738963"/>
                    <a:pt x="4327451" y="738963"/>
                  </a:cubicBezTo>
                  <a:cubicBezTo>
                    <a:pt x="4565797" y="738963"/>
                    <a:pt x="4797941" y="6202"/>
                    <a:pt x="5039832" y="5316"/>
                  </a:cubicBezTo>
                  <a:cubicBezTo>
                    <a:pt x="5281723" y="4430"/>
                    <a:pt x="5530259" y="369038"/>
                    <a:pt x="5778795" y="733647"/>
                  </a:cubicBezTo>
                </a:path>
              </a:pathLst>
            </a:custGeom>
            <a:ln w="63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407" name="フリーフォーム: 図形 406">
              <a:extLst>
                <a:ext uri="{FF2B5EF4-FFF2-40B4-BE49-F238E27FC236}">
                  <a16:creationId xmlns:a16="http://schemas.microsoft.com/office/drawing/2014/main" id="{E1796A4C-A7AE-4ABB-ABFF-DACF177A5DCE}"/>
                </a:ext>
              </a:extLst>
            </p:cNvPr>
            <p:cNvSpPr/>
            <p:nvPr/>
          </p:nvSpPr>
          <p:spPr>
            <a:xfrm flipV="1">
              <a:off x="2117093" y="11680987"/>
              <a:ext cx="882443" cy="55575"/>
            </a:xfrm>
            <a:custGeom>
              <a:avLst/>
              <a:gdLst>
                <a:gd name="connsiteX0" fmla="*/ 0 w 5778795"/>
                <a:gd name="connsiteY0" fmla="*/ 728330 h 738963"/>
                <a:gd name="connsiteX1" fmla="*/ 728330 w 5778795"/>
                <a:gd name="connsiteY1" fmla="*/ 5316 h 738963"/>
                <a:gd name="connsiteX2" fmla="*/ 1451344 w 5778795"/>
                <a:gd name="connsiteY2" fmla="*/ 733647 h 738963"/>
                <a:gd name="connsiteX3" fmla="*/ 2163725 w 5778795"/>
                <a:gd name="connsiteY3" fmla="*/ 0 h 738963"/>
                <a:gd name="connsiteX4" fmla="*/ 2881423 w 5778795"/>
                <a:gd name="connsiteY4" fmla="*/ 728330 h 738963"/>
                <a:gd name="connsiteX5" fmla="*/ 3609753 w 5778795"/>
                <a:gd name="connsiteY5" fmla="*/ 5316 h 738963"/>
                <a:gd name="connsiteX6" fmla="*/ 4327451 w 5778795"/>
                <a:gd name="connsiteY6" fmla="*/ 738963 h 738963"/>
                <a:gd name="connsiteX7" fmla="*/ 5039832 w 5778795"/>
                <a:gd name="connsiteY7" fmla="*/ 5316 h 738963"/>
                <a:gd name="connsiteX8" fmla="*/ 5778795 w 5778795"/>
                <a:gd name="connsiteY8" fmla="*/ 733647 h 73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8795" h="738963">
                  <a:moveTo>
                    <a:pt x="0" y="728330"/>
                  </a:moveTo>
                  <a:cubicBezTo>
                    <a:pt x="243219" y="366380"/>
                    <a:pt x="486439" y="4430"/>
                    <a:pt x="728330" y="5316"/>
                  </a:cubicBezTo>
                  <a:cubicBezTo>
                    <a:pt x="970221" y="6202"/>
                    <a:pt x="1212112" y="734533"/>
                    <a:pt x="1451344" y="733647"/>
                  </a:cubicBezTo>
                  <a:cubicBezTo>
                    <a:pt x="1690577" y="732761"/>
                    <a:pt x="1925379" y="886"/>
                    <a:pt x="2163725" y="0"/>
                  </a:cubicBezTo>
                  <a:cubicBezTo>
                    <a:pt x="2402071" y="-886"/>
                    <a:pt x="2640418" y="727444"/>
                    <a:pt x="2881423" y="728330"/>
                  </a:cubicBezTo>
                  <a:cubicBezTo>
                    <a:pt x="3122428" y="729216"/>
                    <a:pt x="3368748" y="3544"/>
                    <a:pt x="3609753" y="5316"/>
                  </a:cubicBezTo>
                  <a:cubicBezTo>
                    <a:pt x="3850758" y="7088"/>
                    <a:pt x="4089105" y="738963"/>
                    <a:pt x="4327451" y="738963"/>
                  </a:cubicBezTo>
                  <a:cubicBezTo>
                    <a:pt x="4565797" y="738963"/>
                    <a:pt x="4797941" y="6202"/>
                    <a:pt x="5039832" y="5316"/>
                  </a:cubicBezTo>
                  <a:cubicBezTo>
                    <a:pt x="5281723" y="4430"/>
                    <a:pt x="5530259" y="369038"/>
                    <a:pt x="5778795" y="733647"/>
                  </a:cubicBezTo>
                </a:path>
              </a:pathLst>
            </a:custGeom>
            <a:ln w="63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494" name="テキスト ボックス 1493">
            <a:extLst>
              <a:ext uri="{FF2B5EF4-FFF2-40B4-BE49-F238E27FC236}">
                <a16:creationId xmlns:a16="http://schemas.microsoft.com/office/drawing/2014/main" id="{7675F9BB-78BE-4210-B70B-1DEF3B190170}"/>
              </a:ext>
            </a:extLst>
          </p:cNvPr>
          <p:cNvSpPr txBox="1"/>
          <p:nvPr/>
        </p:nvSpPr>
        <p:spPr>
          <a:xfrm>
            <a:off x="3656294" y="7861858"/>
            <a:ext cx="987966" cy="276999"/>
          </a:xfrm>
          <a:prstGeom prst="rect">
            <a:avLst/>
          </a:prstGeom>
          <a:noFill/>
        </p:spPr>
        <p:txBody>
          <a:bodyPr wrap="square" rtlCol="0">
            <a:spAutoFit/>
          </a:bodyPr>
          <a:lstStyle/>
          <a:p>
            <a:pPr algn="ctr"/>
            <a:r>
              <a:rPr lang="ja-JP" altLang="en-US" sz="600" dirty="0">
                <a:latin typeface="+mn-ea"/>
                <a:ea typeface="+mn-ea"/>
              </a:rPr>
              <a:t>表</a:t>
            </a:r>
            <a:r>
              <a:rPr lang="en-US" altLang="ja-JP" sz="600" dirty="0">
                <a:latin typeface="+mn-ea"/>
                <a:ea typeface="+mn-ea"/>
              </a:rPr>
              <a:t>6-2</a:t>
            </a:r>
            <a:r>
              <a:rPr lang="ja-JP" altLang="en-US" sz="600" dirty="0">
                <a:latin typeface="+mn-ea"/>
                <a:ea typeface="+mn-ea"/>
              </a:rPr>
              <a:t> カラーブロック</a:t>
            </a:r>
            <a:r>
              <a:rPr lang="ja-JP" altLang="en-US" sz="600">
                <a:latin typeface="+mn-ea"/>
                <a:ea typeface="+mn-ea"/>
              </a:rPr>
              <a:t>　　  </a:t>
            </a:r>
            <a:r>
              <a:rPr lang="ja-JP" altLang="en-US" sz="600" dirty="0">
                <a:latin typeface="+mn-ea"/>
                <a:ea typeface="+mn-ea"/>
              </a:rPr>
              <a:t>置き場の重心</a:t>
            </a:r>
          </a:p>
        </p:txBody>
      </p:sp>
      <p:sp>
        <p:nvSpPr>
          <p:cNvPr id="408" name="テキスト ボックス 407">
            <a:extLst>
              <a:ext uri="{FF2B5EF4-FFF2-40B4-BE49-F238E27FC236}">
                <a16:creationId xmlns:a16="http://schemas.microsoft.com/office/drawing/2014/main" id="{15677DAE-E0E1-4498-B61F-902354FDA416}"/>
              </a:ext>
            </a:extLst>
          </p:cNvPr>
          <p:cNvSpPr txBox="1"/>
          <p:nvPr/>
        </p:nvSpPr>
        <p:spPr>
          <a:xfrm>
            <a:off x="4630208" y="7932548"/>
            <a:ext cx="1206945" cy="184666"/>
          </a:xfrm>
          <a:prstGeom prst="rect">
            <a:avLst/>
          </a:prstGeom>
          <a:noFill/>
        </p:spPr>
        <p:txBody>
          <a:bodyPr wrap="square" rtlCol="0">
            <a:spAutoFit/>
          </a:bodyPr>
          <a:lstStyle/>
          <a:p>
            <a:r>
              <a:rPr lang="ja-JP" altLang="en-US" sz="600" dirty="0">
                <a:latin typeface="+mn-ea"/>
                <a:ea typeface="+mn-ea"/>
              </a:rPr>
              <a:t>表</a:t>
            </a:r>
            <a:r>
              <a:rPr lang="en-US" altLang="ja-JP" sz="600" dirty="0">
                <a:latin typeface="+mn-ea"/>
                <a:ea typeface="+mn-ea"/>
              </a:rPr>
              <a:t>6-3</a:t>
            </a:r>
            <a:r>
              <a:rPr lang="ja-JP" altLang="en-US" sz="600" dirty="0">
                <a:latin typeface="+mn-ea"/>
                <a:ea typeface="+mn-ea"/>
              </a:rPr>
              <a:t> カラーブロックの重心</a:t>
            </a:r>
          </a:p>
        </p:txBody>
      </p:sp>
      <p:sp>
        <p:nvSpPr>
          <p:cNvPr id="1493" name="テキスト ボックス 1492">
            <a:extLst>
              <a:ext uri="{FF2B5EF4-FFF2-40B4-BE49-F238E27FC236}">
                <a16:creationId xmlns:a16="http://schemas.microsoft.com/office/drawing/2014/main" id="{3DBAB256-009E-4FE2-9C46-B34BDD18741B}"/>
              </a:ext>
            </a:extLst>
          </p:cNvPr>
          <p:cNvSpPr txBox="1"/>
          <p:nvPr/>
        </p:nvSpPr>
        <p:spPr>
          <a:xfrm>
            <a:off x="3759316" y="7626802"/>
            <a:ext cx="3791930" cy="276999"/>
          </a:xfrm>
          <a:prstGeom prst="rect">
            <a:avLst/>
          </a:prstGeom>
          <a:noFill/>
        </p:spPr>
        <p:txBody>
          <a:bodyPr wrap="square" lIns="54000" rIns="54000" rtlCol="0">
            <a:spAutoFit/>
          </a:bodyPr>
          <a:lstStyle/>
          <a:p>
            <a:r>
              <a:rPr lang="ja-JP" altLang="en-US" sz="600" dirty="0">
                <a:ln w="0"/>
                <a:latin typeface="游ゴシック" panose="020B0400000000000000" pitchFamily="50" charset="-128"/>
                <a:ea typeface="游ゴシック" panose="020B0400000000000000" pitchFamily="50" charset="-128"/>
              </a:rPr>
              <a:t>例としてカラーブロック置き場のクラスタリング結果と重心の位置をグラフにプロットしたものを図</a:t>
            </a:r>
            <a:r>
              <a:rPr lang="en-US" altLang="ja-JP" sz="600" dirty="0">
                <a:ln w="0"/>
                <a:latin typeface="游ゴシック" panose="020B0400000000000000" pitchFamily="50" charset="-128"/>
                <a:ea typeface="游ゴシック" panose="020B0400000000000000" pitchFamily="50" charset="-128"/>
              </a:rPr>
              <a:t>6-12</a:t>
            </a:r>
            <a:r>
              <a:rPr lang="ja-JP" altLang="en-US" sz="600">
                <a:ln w="0"/>
                <a:latin typeface="游ゴシック" panose="020B0400000000000000" pitchFamily="50" charset="-128"/>
                <a:ea typeface="游ゴシック" panose="020B0400000000000000" pitchFamily="50" charset="-128"/>
              </a:rPr>
              <a:t>に示す</a:t>
            </a:r>
            <a:r>
              <a:rPr lang="ja-JP" altLang="en-US" sz="600" dirty="0">
                <a:ln w="0"/>
                <a:latin typeface="游ゴシック" panose="020B0400000000000000" pitchFamily="50" charset="-128"/>
                <a:ea typeface="游ゴシック" panose="020B0400000000000000" pitchFamily="50" charset="-128"/>
              </a:rPr>
              <a:t>。また、カラーブロック置き場の求まった重心を表</a:t>
            </a:r>
            <a:r>
              <a:rPr lang="en-US" altLang="ja-JP" sz="600" dirty="0">
                <a:ln w="0"/>
                <a:latin typeface="游ゴシック" panose="020B0400000000000000" pitchFamily="50" charset="-128"/>
                <a:ea typeface="游ゴシック" panose="020B0400000000000000" pitchFamily="50" charset="-128"/>
              </a:rPr>
              <a:t>6-2</a:t>
            </a:r>
            <a:r>
              <a:rPr lang="ja-JP" altLang="en-US" sz="600" dirty="0">
                <a:ln w="0"/>
                <a:latin typeface="游ゴシック" panose="020B0400000000000000" pitchFamily="50" charset="-128"/>
                <a:ea typeface="游ゴシック" panose="020B0400000000000000" pitchFamily="50" charset="-128"/>
              </a:rPr>
              <a:t>に示す。</a:t>
            </a:r>
          </a:p>
        </p:txBody>
      </p:sp>
      <p:sp>
        <p:nvSpPr>
          <p:cNvPr id="544" name="テキスト ボックス 543">
            <a:extLst>
              <a:ext uri="{FF2B5EF4-FFF2-40B4-BE49-F238E27FC236}">
                <a16:creationId xmlns:a16="http://schemas.microsoft.com/office/drawing/2014/main" id="{6EFF2385-7CD0-4BE7-AA95-6E213D274349}"/>
              </a:ext>
            </a:extLst>
          </p:cNvPr>
          <p:cNvSpPr txBox="1"/>
          <p:nvPr/>
        </p:nvSpPr>
        <p:spPr>
          <a:xfrm>
            <a:off x="11142759" y="6085680"/>
            <a:ext cx="1992828" cy="523220"/>
          </a:xfrm>
          <a:prstGeom prst="rect">
            <a:avLst/>
          </a:prstGeom>
          <a:noFill/>
        </p:spPr>
        <p:txBody>
          <a:bodyPr wrap="square" rtlCol="0">
            <a:spAutoFit/>
          </a:bodyPr>
          <a:lstStyle/>
          <a:p>
            <a:r>
              <a:rPr lang="ja-JP" altLang="en-US" sz="700" dirty="0">
                <a:latin typeface="游ゴシック" panose="020B0400000000000000" pitchFamily="50" charset="-128"/>
              </a:rPr>
              <a:t>表</a:t>
            </a:r>
            <a:r>
              <a:rPr lang="en-US" altLang="ja-JP" sz="700" dirty="0">
                <a:latin typeface="游ゴシック" panose="020B0400000000000000" pitchFamily="50" charset="-128"/>
              </a:rPr>
              <a:t>6-8</a:t>
            </a:r>
            <a:r>
              <a:rPr lang="ja-JP" altLang="en-US" sz="700" dirty="0">
                <a:latin typeface="游ゴシック" panose="020B0400000000000000" pitchFamily="50" charset="-128"/>
              </a:rPr>
              <a:t>に示した通り、出現する辺の組み合わせで被ることがないので各辺の有無を確認することで数字を判別できる。</a:t>
            </a:r>
          </a:p>
          <a:p>
            <a:endParaRPr kumimoji="1" lang="ja-JP" altLang="en-US" sz="700" dirty="0">
              <a:latin typeface="游ゴシック" panose="020B0400000000000000" pitchFamily="50" charset="-128"/>
              <a:ea typeface="游ゴシック" panose="020B0400000000000000" pitchFamily="50" charset="-128"/>
            </a:endParaRPr>
          </a:p>
        </p:txBody>
      </p:sp>
      <p:sp>
        <p:nvSpPr>
          <p:cNvPr id="545" name="吹き出し: 角を丸めた四角形 544">
            <a:extLst>
              <a:ext uri="{FF2B5EF4-FFF2-40B4-BE49-F238E27FC236}">
                <a16:creationId xmlns:a16="http://schemas.microsoft.com/office/drawing/2014/main" id="{7375819D-A153-4FC6-8526-9C310D14F910}"/>
              </a:ext>
            </a:extLst>
          </p:cNvPr>
          <p:cNvSpPr/>
          <p:nvPr/>
        </p:nvSpPr>
        <p:spPr>
          <a:xfrm>
            <a:off x="7977713" y="3359981"/>
            <a:ext cx="741123" cy="221926"/>
          </a:xfrm>
          <a:prstGeom prst="wedgeRoundRectCallout">
            <a:avLst>
              <a:gd name="adj1" fmla="val 37443"/>
              <a:gd name="adj2" fmla="val 81254"/>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chemeClr val="tx1"/>
                </a:solidFill>
                <a:latin typeface="游ゴシック" panose="020B0400000000000000" pitchFamily="50" charset="-128"/>
              </a:rPr>
              <a:t>斜線区間の特徴を取得する</a:t>
            </a:r>
            <a:endParaRPr lang="en-US" altLang="ja-JP" sz="700" dirty="0">
              <a:solidFill>
                <a:schemeClr val="tx1"/>
              </a:solidFill>
              <a:latin typeface="游ゴシック" panose="020B0400000000000000" pitchFamily="50" charset="-128"/>
            </a:endParaRPr>
          </a:p>
        </p:txBody>
      </p:sp>
      <p:sp>
        <p:nvSpPr>
          <p:cNvPr id="560" name="テキスト ボックス 559">
            <a:extLst>
              <a:ext uri="{FF2B5EF4-FFF2-40B4-BE49-F238E27FC236}">
                <a16:creationId xmlns:a16="http://schemas.microsoft.com/office/drawing/2014/main" id="{B200469F-7902-421E-B825-A8BAC34A08EF}"/>
              </a:ext>
            </a:extLst>
          </p:cNvPr>
          <p:cNvSpPr txBox="1"/>
          <p:nvPr/>
        </p:nvSpPr>
        <p:spPr>
          <a:xfrm>
            <a:off x="3996414" y="5428432"/>
            <a:ext cx="588623" cy="253916"/>
          </a:xfrm>
          <a:prstGeom prst="rect">
            <a:avLst/>
          </a:prstGeom>
          <a:noFill/>
        </p:spPr>
        <p:txBody>
          <a:bodyPr wrap="square" rtlCol="0">
            <a:spAutoFit/>
          </a:bodyPr>
          <a:lstStyle/>
          <a:p>
            <a:r>
              <a:rPr kumimoji="1" lang="ja-JP" altLang="en-US" sz="1050" b="1" dirty="0"/>
              <a:t>色判別</a:t>
            </a:r>
            <a:endParaRPr kumimoji="1" lang="en-US" altLang="ja-JP" sz="1050" b="1" dirty="0"/>
          </a:p>
        </p:txBody>
      </p:sp>
      <p:sp>
        <p:nvSpPr>
          <p:cNvPr id="562" name="テキスト ボックス 561">
            <a:extLst>
              <a:ext uri="{FF2B5EF4-FFF2-40B4-BE49-F238E27FC236}">
                <a16:creationId xmlns:a16="http://schemas.microsoft.com/office/drawing/2014/main" id="{CAF9659F-52D7-497E-94E1-591F154B0004}"/>
              </a:ext>
            </a:extLst>
          </p:cNvPr>
          <p:cNvSpPr txBox="1"/>
          <p:nvPr/>
        </p:nvSpPr>
        <p:spPr>
          <a:xfrm>
            <a:off x="7783874" y="861129"/>
            <a:ext cx="4011107" cy="371320"/>
          </a:xfrm>
          <a:prstGeom prst="rect">
            <a:avLst/>
          </a:prstGeom>
          <a:noFill/>
        </p:spPr>
        <p:txBody>
          <a:bodyPr wrap="square" rtlCol="0">
            <a:spAutoFit/>
          </a:bodyPr>
          <a:lstStyle/>
          <a:p>
            <a:r>
              <a:rPr kumimoji="1" lang="en-US" altLang="ja-JP" b="1" dirty="0">
                <a:latin typeface="+mn-ea"/>
                <a:ea typeface="+mn-ea"/>
              </a:rPr>
              <a:t>AI</a:t>
            </a:r>
            <a:r>
              <a:rPr kumimoji="1" lang="ja-JP" altLang="en-US" b="1" dirty="0">
                <a:latin typeface="+mn-ea"/>
                <a:ea typeface="+mn-ea"/>
              </a:rPr>
              <a:t>アンサーの制御技術</a:t>
            </a:r>
          </a:p>
        </p:txBody>
      </p:sp>
      <p:pic>
        <p:nvPicPr>
          <p:cNvPr id="7" name="図 12">
            <a:extLst>
              <a:ext uri="{FF2B5EF4-FFF2-40B4-BE49-F238E27FC236}">
                <a16:creationId xmlns:a16="http://schemas.microsoft.com/office/drawing/2014/main" id="{F0C476D5-3C10-4049-B910-978D1CF5F924}"/>
              </a:ext>
            </a:extLst>
          </p:cNvPr>
          <p:cNvPicPr>
            <a:picLocks noChangeAspect="1"/>
          </p:cNvPicPr>
          <p:nvPr/>
        </p:nvPicPr>
        <p:blipFill rotWithShape="1">
          <a:blip r:embed="rId9"/>
          <a:srcRect l="3294" t="12183" r="3114" b="29363"/>
          <a:stretch/>
        </p:blipFill>
        <p:spPr>
          <a:xfrm>
            <a:off x="11911413" y="906189"/>
            <a:ext cx="2549633" cy="1004317"/>
          </a:xfrm>
          <a:prstGeom prst="rect">
            <a:avLst/>
          </a:prstGeom>
        </p:spPr>
      </p:pic>
      <p:sp>
        <p:nvSpPr>
          <p:cNvPr id="689" name="テキスト ボックス 688">
            <a:extLst>
              <a:ext uri="{FF2B5EF4-FFF2-40B4-BE49-F238E27FC236}">
                <a16:creationId xmlns:a16="http://schemas.microsoft.com/office/drawing/2014/main" id="{B5080288-D45D-4F0B-BBD4-36966F816305}"/>
              </a:ext>
            </a:extLst>
          </p:cNvPr>
          <p:cNvSpPr txBox="1"/>
          <p:nvPr/>
        </p:nvSpPr>
        <p:spPr>
          <a:xfrm>
            <a:off x="3691938" y="5643101"/>
            <a:ext cx="3977311" cy="590349"/>
          </a:xfrm>
          <a:prstGeom prst="rect">
            <a:avLst/>
          </a:prstGeom>
          <a:noFill/>
        </p:spPr>
        <p:txBody>
          <a:bodyPr wrap="square" lIns="36000" tIns="18000" rIns="36000" bIns="18000" rtlCol="0">
            <a:spAutoFit/>
          </a:bodyPr>
          <a:lstStyle/>
          <a:p>
            <a:pPr marL="360363" indent="-360363"/>
            <a:r>
              <a:rPr lang="ja-JP" altLang="en-US" sz="600" dirty="0">
                <a:ln w="0"/>
                <a:solidFill>
                  <a:srgbClr val="FF0000"/>
                </a:solidFill>
                <a:latin typeface="游ゴシック" panose="020B0400000000000000" pitchFamily="50" charset="-128"/>
                <a:ea typeface="游ゴシック" panose="020B0400000000000000" pitchFamily="50" charset="-128"/>
              </a:rPr>
              <a:t>　　　　  </a:t>
            </a:r>
            <a:r>
              <a:rPr lang="en-US" altLang="ja-JP" sz="600" b="1" dirty="0">
                <a:ln w="0"/>
                <a:solidFill>
                  <a:srgbClr val="FF0000"/>
                </a:solidFill>
                <a:latin typeface="游ゴシック" panose="020B0400000000000000" pitchFamily="50" charset="-128"/>
                <a:ea typeface="游ゴシック" panose="020B0400000000000000" pitchFamily="50" charset="-128"/>
              </a:rPr>
              <a:t>[</a:t>
            </a:r>
            <a:r>
              <a:rPr lang="ja-JP" altLang="en-US" sz="600" b="1" dirty="0">
                <a:ln w="0"/>
                <a:solidFill>
                  <a:srgbClr val="FF0000"/>
                </a:solidFill>
                <a:latin typeface="游ゴシック" panose="020B0400000000000000" pitchFamily="50" charset="-128"/>
                <a:ea typeface="游ゴシック" panose="020B0400000000000000" pitchFamily="50" charset="-128"/>
              </a:rPr>
              <a:t>課題</a:t>
            </a:r>
            <a:r>
              <a:rPr lang="en-US" altLang="ja-JP" sz="600" b="1" dirty="0">
                <a:ln w="0"/>
                <a:solidFill>
                  <a:srgbClr val="FF0000"/>
                </a:solidFill>
                <a:latin typeface="游ゴシック" panose="020B0400000000000000" pitchFamily="50" charset="-128"/>
                <a:ea typeface="游ゴシック" panose="020B0400000000000000" pitchFamily="50" charset="-128"/>
              </a:rPr>
              <a:t>]</a:t>
            </a:r>
            <a:r>
              <a:rPr lang="ja-JP" altLang="en-US" sz="600" dirty="0">
                <a:ln w="0"/>
                <a:latin typeface="游ゴシック" panose="020B0400000000000000" pitchFamily="50" charset="-128"/>
                <a:ea typeface="游ゴシック" panose="020B0400000000000000" pitchFamily="50" charset="-128"/>
              </a:rPr>
              <a:t>カラーブロック置き場（赤・緑・黄・青）とカラーブロックの各色（赤・緑・黄・青・黒）を判別する。</a:t>
            </a:r>
            <a:endParaRPr lang="en-US" altLang="ja-JP" sz="600" dirty="0">
              <a:ln w="0"/>
              <a:latin typeface="游ゴシック" panose="020B0400000000000000" pitchFamily="50" charset="-128"/>
              <a:ea typeface="游ゴシック" panose="020B0400000000000000" pitchFamily="50" charset="-128"/>
            </a:endParaRPr>
          </a:p>
          <a:p>
            <a:r>
              <a:rPr lang="en-US" altLang="ja-JP" sz="600" b="1" dirty="0">
                <a:ln w="0"/>
                <a:solidFill>
                  <a:schemeClr val="accent1"/>
                </a:solidFill>
                <a:latin typeface="游ゴシック" panose="020B0400000000000000" pitchFamily="50" charset="-128"/>
                <a:ea typeface="游ゴシック" panose="020B0400000000000000" pitchFamily="50" charset="-128"/>
              </a:rPr>
              <a:t>[</a:t>
            </a:r>
            <a:r>
              <a:rPr lang="ja-JP" altLang="en-US" sz="6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600" b="1" dirty="0">
                <a:ln w="0"/>
                <a:solidFill>
                  <a:schemeClr val="accent1"/>
                </a:solidFill>
                <a:latin typeface="游ゴシック" panose="020B0400000000000000" pitchFamily="50" charset="-128"/>
                <a:ea typeface="游ゴシック" panose="020B0400000000000000" pitchFamily="50" charset="-128"/>
              </a:rPr>
              <a:t>]</a:t>
            </a:r>
            <a:r>
              <a:rPr lang="ja-JP" altLang="en-US" sz="600" dirty="0">
                <a:ln w="0"/>
                <a:latin typeface="游ゴシック" panose="020B0400000000000000" pitchFamily="50" charset="-128"/>
                <a:ea typeface="游ゴシック" panose="020B0400000000000000" pitchFamily="50" charset="-128"/>
              </a:rPr>
              <a:t>教師なし機械学習の一種であるクラスタリングの</a:t>
            </a:r>
            <a:r>
              <a:rPr lang="en-US" altLang="ja-JP" sz="600" dirty="0">
                <a:ln w="0"/>
                <a:latin typeface="游ゴシック" panose="020B0400000000000000" pitchFamily="50" charset="-128"/>
                <a:ea typeface="游ゴシック" panose="020B0400000000000000" pitchFamily="50" charset="-128"/>
              </a:rPr>
              <a:t>k-means</a:t>
            </a:r>
            <a:r>
              <a:rPr lang="ja-JP" altLang="en-US" sz="600" dirty="0">
                <a:ln w="0"/>
                <a:latin typeface="游ゴシック" panose="020B0400000000000000" pitchFamily="50" charset="-128"/>
                <a:ea typeface="游ゴシック" panose="020B0400000000000000" pitchFamily="50" charset="-128"/>
              </a:rPr>
              <a:t>法によって、サンプルとして複数回ずつ測定した</a:t>
            </a:r>
            <a:r>
              <a:rPr lang="en-US" altLang="ja-JP" sz="600" dirty="0">
                <a:ln w="0"/>
                <a:latin typeface="游ゴシック" panose="020B0400000000000000" pitchFamily="50" charset="-128"/>
                <a:ea typeface="游ゴシック" panose="020B0400000000000000" pitchFamily="50" charset="-128"/>
              </a:rPr>
              <a:t>RGB</a:t>
            </a:r>
            <a:r>
              <a:rPr lang="ja-JP" altLang="en-US" sz="600" dirty="0">
                <a:ln w="0"/>
                <a:latin typeface="游ゴシック" panose="020B0400000000000000" pitchFamily="50" charset="-128"/>
                <a:ea typeface="游ゴシック" panose="020B0400000000000000" pitchFamily="50" charset="-128"/>
              </a:rPr>
              <a:t>各色の重心を求める。カラーブロック置き場の判別に関しては、ブロック並べエリア内の白・黒線・パワースポット上の灰色も測定した。サンプルは試走会中に測定を行い、合計７色でクラスタリングを行った。ブロック並べ攻略中に取得した</a:t>
            </a:r>
            <a:r>
              <a:rPr lang="en-US" altLang="ja-JP" sz="600" dirty="0">
                <a:ln w="0"/>
                <a:latin typeface="游ゴシック" panose="020B0400000000000000" pitchFamily="50" charset="-128"/>
                <a:ea typeface="游ゴシック" panose="020B0400000000000000" pitchFamily="50" charset="-128"/>
              </a:rPr>
              <a:t>RGB</a:t>
            </a:r>
            <a:r>
              <a:rPr lang="ja-JP" altLang="en-US" sz="600" dirty="0">
                <a:ln w="0"/>
                <a:latin typeface="游ゴシック" panose="020B0400000000000000" pitchFamily="50" charset="-128"/>
                <a:ea typeface="游ゴシック" panose="020B0400000000000000" pitchFamily="50" charset="-128"/>
              </a:rPr>
              <a:t>値は、一番重心に近い色へ判別される。</a:t>
            </a:r>
            <a:endParaRPr lang="en-US" altLang="ja-JP" sz="600" dirty="0">
              <a:ln w="0"/>
              <a:latin typeface="游ゴシック" panose="020B0400000000000000" pitchFamily="50" charset="-128"/>
              <a:ea typeface="游ゴシック" panose="020B0400000000000000" pitchFamily="50" charset="-128"/>
            </a:endParaRPr>
          </a:p>
        </p:txBody>
      </p:sp>
      <p:sp>
        <p:nvSpPr>
          <p:cNvPr id="690" name="テキスト ボックス 689">
            <a:extLst>
              <a:ext uri="{FF2B5EF4-FFF2-40B4-BE49-F238E27FC236}">
                <a16:creationId xmlns:a16="http://schemas.microsoft.com/office/drawing/2014/main" id="{5795860D-D20F-493F-971A-FFB57CA0F877}"/>
              </a:ext>
            </a:extLst>
          </p:cNvPr>
          <p:cNvSpPr txBox="1"/>
          <p:nvPr/>
        </p:nvSpPr>
        <p:spPr>
          <a:xfrm>
            <a:off x="3712740" y="6252094"/>
            <a:ext cx="3150469" cy="128685"/>
          </a:xfrm>
          <a:prstGeom prst="rect">
            <a:avLst/>
          </a:prstGeom>
          <a:solidFill>
            <a:srgbClr val="F2EFF5"/>
          </a:solidFill>
        </p:spPr>
        <p:txBody>
          <a:bodyPr wrap="none" lIns="36000" tIns="18000" rIns="36000" bIns="18000" rtlCol="0">
            <a:spAutoFit/>
          </a:bodyPr>
          <a:lstStyle/>
          <a:p>
            <a:r>
              <a:rPr kumimoji="1" lang="ja-JP" altLang="en-US" sz="600" b="1" dirty="0">
                <a:latin typeface="+mn-ea"/>
                <a:ea typeface="+mn-ea"/>
              </a:rPr>
              <a:t>黒ブロックを</a:t>
            </a:r>
            <a:r>
              <a:rPr lang="ja-JP" altLang="en-US" sz="600" b="1" dirty="0">
                <a:latin typeface="+mn-ea"/>
                <a:ea typeface="+mn-ea"/>
              </a:rPr>
              <a:t>判別</a:t>
            </a:r>
            <a:r>
              <a:rPr kumimoji="1" lang="ja-JP" altLang="en-US" sz="600" b="1" dirty="0">
                <a:latin typeface="+mn-ea"/>
                <a:ea typeface="+mn-ea"/>
              </a:rPr>
              <a:t>する必要はないが、カラーブロック検知時に黒はエラーとして用いる。</a:t>
            </a:r>
            <a:endParaRPr lang="en-US" altLang="ja-JP" sz="600" b="1" dirty="0">
              <a:latin typeface="+mn-ea"/>
              <a:ea typeface="+mn-ea"/>
            </a:endParaRPr>
          </a:p>
        </p:txBody>
      </p:sp>
      <p:grpSp>
        <p:nvGrpSpPr>
          <p:cNvPr id="521" name="グループ化 520">
            <a:extLst>
              <a:ext uri="{FF2B5EF4-FFF2-40B4-BE49-F238E27FC236}">
                <a16:creationId xmlns:a16="http://schemas.microsoft.com/office/drawing/2014/main" id="{94E154FB-4B82-4910-96BB-9C588911B66F}"/>
              </a:ext>
            </a:extLst>
          </p:cNvPr>
          <p:cNvGrpSpPr/>
          <p:nvPr/>
        </p:nvGrpSpPr>
        <p:grpSpPr>
          <a:xfrm>
            <a:off x="-13302" y="861425"/>
            <a:ext cx="7811235" cy="9575845"/>
            <a:chOff x="-13302" y="861425"/>
            <a:chExt cx="7811235" cy="9575845"/>
          </a:xfrm>
        </p:grpSpPr>
        <p:grpSp>
          <p:nvGrpSpPr>
            <p:cNvPr id="559" name="グループ化 558">
              <a:extLst>
                <a:ext uri="{FF2B5EF4-FFF2-40B4-BE49-F238E27FC236}">
                  <a16:creationId xmlns:a16="http://schemas.microsoft.com/office/drawing/2014/main" id="{B8A264D6-C485-4D07-AA31-62B264ABA240}"/>
                </a:ext>
              </a:extLst>
            </p:cNvPr>
            <p:cNvGrpSpPr/>
            <p:nvPr/>
          </p:nvGrpSpPr>
          <p:grpSpPr>
            <a:xfrm>
              <a:off x="-13302" y="861425"/>
              <a:ext cx="7811235" cy="9575845"/>
              <a:chOff x="-13302" y="830325"/>
              <a:chExt cx="7811235" cy="9575845"/>
            </a:xfrm>
          </p:grpSpPr>
          <p:sp>
            <p:nvSpPr>
              <p:cNvPr id="761" name="正方形/長方形 760">
                <a:extLst>
                  <a:ext uri="{FF2B5EF4-FFF2-40B4-BE49-F238E27FC236}">
                    <a16:creationId xmlns:a16="http://schemas.microsoft.com/office/drawing/2014/main" id="{45C962BA-07E9-4875-8F7B-E3DD45026958}"/>
                  </a:ext>
                </a:extLst>
              </p:cNvPr>
              <p:cNvSpPr/>
              <p:nvPr/>
            </p:nvSpPr>
            <p:spPr>
              <a:xfrm>
                <a:off x="5064" y="830325"/>
                <a:ext cx="7722851" cy="95758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b="1" dirty="0">
                    <a:solidFill>
                      <a:schemeClr val="tx1"/>
                    </a:solidFill>
                    <a:latin typeface="游ゴシック" panose="020B0400000000000000" pitchFamily="50" charset="-128"/>
                  </a:rPr>
                  <a:t>ブロック並べ攻略の為の制御技術</a:t>
                </a:r>
              </a:p>
              <a:p>
                <a:endParaRPr lang="ja-JP" altLang="en-US" dirty="0">
                  <a:solidFill>
                    <a:schemeClr val="tx1"/>
                  </a:solidFill>
                </a:endParaRPr>
              </a:p>
            </p:txBody>
          </p:sp>
          <p:grpSp>
            <p:nvGrpSpPr>
              <p:cNvPr id="762" name="グループ化 761">
                <a:extLst>
                  <a:ext uri="{FF2B5EF4-FFF2-40B4-BE49-F238E27FC236}">
                    <a16:creationId xmlns:a16="http://schemas.microsoft.com/office/drawing/2014/main" id="{687C3902-B0DF-4D37-BEB9-5C221B245DBE}"/>
                  </a:ext>
                </a:extLst>
              </p:cNvPr>
              <p:cNvGrpSpPr/>
              <p:nvPr/>
            </p:nvGrpSpPr>
            <p:grpSpPr>
              <a:xfrm>
                <a:off x="-13302" y="1148143"/>
                <a:ext cx="7811235" cy="9234299"/>
                <a:chOff x="-13302" y="1148143"/>
                <a:chExt cx="7811235" cy="9234299"/>
              </a:xfrm>
            </p:grpSpPr>
            <p:sp>
              <p:nvSpPr>
                <p:cNvPr id="763" name="正方形/長方形 762">
                  <a:extLst>
                    <a:ext uri="{FF2B5EF4-FFF2-40B4-BE49-F238E27FC236}">
                      <a16:creationId xmlns:a16="http://schemas.microsoft.com/office/drawing/2014/main" id="{7EB7E4FF-1261-49B0-A606-1FD90BC7449F}"/>
                    </a:ext>
                  </a:extLst>
                </p:cNvPr>
                <p:cNvSpPr/>
                <p:nvPr/>
              </p:nvSpPr>
              <p:spPr>
                <a:xfrm>
                  <a:off x="3630490" y="5396785"/>
                  <a:ext cx="4065857" cy="49773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tLang="ja-JP" sz="800">
                    <a:ln w="0"/>
                    <a:solidFill>
                      <a:schemeClr val="tx1"/>
                    </a:solidFill>
                  </a:endParaRPr>
                </a:p>
                <a:p>
                  <a:endParaRPr lang="en-US" altLang="ja-JP" sz="800">
                    <a:ln w="0"/>
                    <a:solidFill>
                      <a:schemeClr val="tx1"/>
                    </a:solidFill>
                  </a:endParaRPr>
                </a:p>
              </p:txBody>
            </p:sp>
            <p:grpSp>
              <p:nvGrpSpPr>
                <p:cNvPr id="764" name="グループ化 763">
                  <a:extLst>
                    <a:ext uri="{FF2B5EF4-FFF2-40B4-BE49-F238E27FC236}">
                      <a16:creationId xmlns:a16="http://schemas.microsoft.com/office/drawing/2014/main" id="{14BD853B-5033-4C73-8D9A-E218DA71C78C}"/>
                    </a:ext>
                  </a:extLst>
                </p:cNvPr>
                <p:cNvGrpSpPr/>
                <p:nvPr/>
              </p:nvGrpSpPr>
              <p:grpSpPr>
                <a:xfrm>
                  <a:off x="-13302" y="1148143"/>
                  <a:ext cx="7811235" cy="9234299"/>
                  <a:chOff x="-13302" y="1148143"/>
                  <a:chExt cx="7811235" cy="9234299"/>
                </a:xfrm>
              </p:grpSpPr>
              <p:grpSp>
                <p:nvGrpSpPr>
                  <p:cNvPr id="765" name="グループ化 764">
                    <a:extLst>
                      <a:ext uri="{FF2B5EF4-FFF2-40B4-BE49-F238E27FC236}">
                        <a16:creationId xmlns:a16="http://schemas.microsoft.com/office/drawing/2014/main" id="{001BE36A-8586-4161-932E-6748F78A1460}"/>
                      </a:ext>
                    </a:extLst>
                  </p:cNvPr>
                  <p:cNvGrpSpPr/>
                  <p:nvPr/>
                </p:nvGrpSpPr>
                <p:grpSpPr>
                  <a:xfrm>
                    <a:off x="-13302" y="1148143"/>
                    <a:ext cx="7811235" cy="4271511"/>
                    <a:chOff x="-13302" y="1169512"/>
                    <a:chExt cx="7811235" cy="4271511"/>
                  </a:xfrm>
                </p:grpSpPr>
                <p:sp>
                  <p:nvSpPr>
                    <p:cNvPr id="778" name="テキスト ボックス 777">
                      <a:extLst>
                        <a:ext uri="{FF2B5EF4-FFF2-40B4-BE49-F238E27FC236}">
                          <a16:creationId xmlns:a16="http://schemas.microsoft.com/office/drawing/2014/main" id="{FFC01578-90C5-41FA-BC34-36E3606F8277}"/>
                        </a:ext>
                      </a:extLst>
                    </p:cNvPr>
                    <p:cNvSpPr txBox="1"/>
                    <p:nvPr/>
                  </p:nvSpPr>
                  <p:spPr>
                    <a:xfrm>
                      <a:off x="14385" y="1169512"/>
                      <a:ext cx="1646605" cy="253916"/>
                    </a:xfrm>
                    <a:prstGeom prst="rect">
                      <a:avLst/>
                    </a:prstGeom>
                    <a:noFill/>
                  </p:spPr>
                  <p:txBody>
                    <a:bodyPr wrap="none" rtlCol="0">
                      <a:spAutoFit/>
                    </a:bodyPr>
                    <a:lstStyle/>
                    <a:p>
                      <a:r>
                        <a:rPr lang="ja-JP" altLang="en-US" sz="1050" b="1" dirty="0">
                          <a:latin typeface="+mn-ea"/>
                          <a:ea typeface="+mn-ea"/>
                        </a:rPr>
                        <a:t>　  　画像処理システム</a:t>
                      </a:r>
                      <a:endParaRPr lang="en-US" altLang="ja-JP" sz="1050" b="1" dirty="0">
                        <a:latin typeface="+mn-ea"/>
                        <a:ea typeface="+mn-ea"/>
                      </a:endParaRPr>
                    </a:p>
                  </p:txBody>
                </p:sp>
                <p:sp>
                  <p:nvSpPr>
                    <p:cNvPr id="779" name="正方形/長方形 778">
                      <a:extLst>
                        <a:ext uri="{FF2B5EF4-FFF2-40B4-BE49-F238E27FC236}">
                          <a16:creationId xmlns:a16="http://schemas.microsoft.com/office/drawing/2014/main" id="{DEC18A81-CA91-4283-B563-2D0EDE4F53F3}"/>
                        </a:ext>
                      </a:extLst>
                    </p:cNvPr>
                    <p:cNvSpPr/>
                    <p:nvPr/>
                  </p:nvSpPr>
                  <p:spPr>
                    <a:xfrm>
                      <a:off x="43925" y="1171963"/>
                      <a:ext cx="7652914" cy="424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0" name="テキスト ボックス 779">
                      <a:extLst>
                        <a:ext uri="{FF2B5EF4-FFF2-40B4-BE49-F238E27FC236}">
                          <a16:creationId xmlns:a16="http://schemas.microsoft.com/office/drawing/2014/main" id="{0ED9E50C-1B78-44D0-A2B3-28C2B4A53D3C}"/>
                        </a:ext>
                      </a:extLst>
                    </p:cNvPr>
                    <p:cNvSpPr txBox="1"/>
                    <p:nvPr/>
                  </p:nvSpPr>
                  <p:spPr>
                    <a:xfrm>
                      <a:off x="6673510" y="5254247"/>
                      <a:ext cx="920707" cy="184666"/>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6-8</a:t>
                      </a:r>
                      <a:r>
                        <a:rPr lang="ja-JP" altLang="en-US" sz="600" dirty="0">
                          <a:latin typeface="+mn-ea"/>
                          <a:ea typeface="+mn-ea"/>
                        </a:rPr>
                        <a:t> 座標入力画面</a:t>
                      </a:r>
                      <a:endParaRPr lang="en-US" altLang="ja-JP" sz="600" dirty="0">
                        <a:latin typeface="+mn-ea"/>
                        <a:ea typeface="+mn-ea"/>
                      </a:endParaRPr>
                    </a:p>
                  </p:txBody>
                </p:sp>
                <p:pic>
                  <p:nvPicPr>
                    <p:cNvPr id="781" name="図 780">
                      <a:extLst>
                        <a:ext uri="{FF2B5EF4-FFF2-40B4-BE49-F238E27FC236}">
                          <a16:creationId xmlns:a16="http://schemas.microsoft.com/office/drawing/2014/main" id="{92939E5E-595D-419A-9604-180EC9FCCC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99198" y="2569946"/>
                      <a:ext cx="897802" cy="511867"/>
                    </a:xfrm>
                    <a:prstGeom prst="rect">
                      <a:avLst/>
                    </a:prstGeom>
                  </p:spPr>
                </p:pic>
                <p:pic>
                  <p:nvPicPr>
                    <p:cNvPr id="782" name="図 781">
                      <a:extLst>
                        <a:ext uri="{FF2B5EF4-FFF2-40B4-BE49-F238E27FC236}">
                          <a16:creationId xmlns:a16="http://schemas.microsoft.com/office/drawing/2014/main" id="{4429F3D2-806C-40B4-9921-5EEAB47722D3}"/>
                        </a:ext>
                      </a:extLst>
                    </p:cNvPr>
                    <p:cNvPicPr>
                      <a:picLocks noChangeAspect="1"/>
                    </p:cNvPicPr>
                    <p:nvPr/>
                  </p:nvPicPr>
                  <p:blipFill rotWithShape="1">
                    <a:blip r:embed="rId11">
                      <a:extLst>
                        <a:ext uri="{28A0092B-C50C-407E-A947-70E740481C1C}">
                          <a14:useLocalDpi xmlns:a14="http://schemas.microsoft.com/office/drawing/2010/main" val="0"/>
                        </a:ext>
                      </a:extLst>
                    </a:blip>
                    <a:srcRect r="17053"/>
                    <a:stretch/>
                  </p:blipFill>
                  <p:spPr>
                    <a:xfrm>
                      <a:off x="5503562" y="3325894"/>
                      <a:ext cx="894478" cy="513523"/>
                    </a:xfrm>
                    <a:prstGeom prst="rect">
                      <a:avLst/>
                    </a:prstGeom>
                  </p:spPr>
                </p:pic>
                <p:pic>
                  <p:nvPicPr>
                    <p:cNvPr id="783" name="図 782">
                      <a:extLst>
                        <a:ext uri="{FF2B5EF4-FFF2-40B4-BE49-F238E27FC236}">
                          <a16:creationId xmlns:a16="http://schemas.microsoft.com/office/drawing/2014/main" id="{99A27C5C-CA91-4FF1-A586-1E7E960AFD0E}"/>
                        </a:ext>
                      </a:extLst>
                    </p:cNvPr>
                    <p:cNvPicPr>
                      <a:picLocks noChangeAspect="1"/>
                    </p:cNvPicPr>
                    <p:nvPr/>
                  </p:nvPicPr>
                  <p:blipFill rotWithShape="1">
                    <a:blip r:embed="rId12">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r="11054"/>
                    <a:stretch/>
                  </p:blipFill>
                  <p:spPr>
                    <a:xfrm>
                      <a:off x="5503562" y="4015477"/>
                      <a:ext cx="893438" cy="517293"/>
                    </a:xfrm>
                    <a:prstGeom prst="rect">
                      <a:avLst/>
                    </a:prstGeom>
                  </p:spPr>
                </p:pic>
                <p:pic>
                  <p:nvPicPr>
                    <p:cNvPr id="784" name="図 783">
                      <a:extLst>
                        <a:ext uri="{FF2B5EF4-FFF2-40B4-BE49-F238E27FC236}">
                          <a16:creationId xmlns:a16="http://schemas.microsoft.com/office/drawing/2014/main" id="{9D1103C4-7EDF-44DE-99D8-512BED44EF56}"/>
                        </a:ext>
                      </a:extLst>
                    </p:cNvPr>
                    <p:cNvPicPr>
                      <a:picLocks noChangeAspect="1"/>
                    </p:cNvPicPr>
                    <p:nvPr/>
                  </p:nvPicPr>
                  <p:blipFill rotWithShape="1">
                    <a:blip r:embed="rId14">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r="11054"/>
                    <a:stretch/>
                  </p:blipFill>
                  <p:spPr>
                    <a:xfrm>
                      <a:off x="5497964" y="4735147"/>
                      <a:ext cx="899035" cy="531684"/>
                    </a:xfrm>
                    <a:prstGeom prst="rect">
                      <a:avLst/>
                    </a:prstGeom>
                  </p:spPr>
                </p:pic>
                <p:pic>
                  <p:nvPicPr>
                    <p:cNvPr id="785" name="図 784">
                      <a:extLst>
                        <a:ext uri="{FF2B5EF4-FFF2-40B4-BE49-F238E27FC236}">
                          <a16:creationId xmlns:a16="http://schemas.microsoft.com/office/drawing/2014/main" id="{334E8C4F-4EE2-4B09-AD70-3CDC2FC18DB9}"/>
                        </a:ext>
                      </a:extLst>
                    </p:cNvPr>
                    <p:cNvPicPr>
                      <a:picLocks noChangeAspect="1"/>
                    </p:cNvPicPr>
                    <p:nvPr/>
                  </p:nvPicPr>
                  <p:blipFill rotWithShape="1">
                    <a:blip r:embed="rId16">
                      <a:extLst>
                        <a:ext uri="{28A0092B-C50C-407E-A947-70E740481C1C}">
                          <a14:useLocalDpi xmlns:a14="http://schemas.microsoft.com/office/drawing/2010/main" val="0"/>
                        </a:ext>
                      </a:extLst>
                    </a:blip>
                    <a:srcRect t="2834" r="88266" b="25532"/>
                    <a:stretch/>
                  </p:blipFill>
                  <p:spPr>
                    <a:xfrm>
                      <a:off x="6729035" y="3941395"/>
                      <a:ext cx="805028" cy="1323941"/>
                    </a:xfrm>
                    <a:prstGeom prst="rect">
                      <a:avLst/>
                    </a:prstGeom>
                  </p:spPr>
                </p:pic>
                <p:pic>
                  <p:nvPicPr>
                    <p:cNvPr id="786" name="図 785">
                      <a:extLst>
                        <a:ext uri="{FF2B5EF4-FFF2-40B4-BE49-F238E27FC236}">
                          <a16:creationId xmlns:a16="http://schemas.microsoft.com/office/drawing/2014/main" id="{AC9C1947-1253-430D-A1CF-5CEE704941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02045" y="1204406"/>
                      <a:ext cx="974739" cy="734430"/>
                    </a:xfrm>
                    <a:prstGeom prst="rect">
                      <a:avLst/>
                    </a:prstGeom>
                  </p:spPr>
                </p:pic>
                <p:sp>
                  <p:nvSpPr>
                    <p:cNvPr id="787" name="テキスト ボックス 786">
                      <a:extLst>
                        <a:ext uri="{FF2B5EF4-FFF2-40B4-BE49-F238E27FC236}">
                          <a16:creationId xmlns:a16="http://schemas.microsoft.com/office/drawing/2014/main" id="{40839FCD-6D2B-43E5-933E-82FC65FFC57E}"/>
                        </a:ext>
                      </a:extLst>
                    </p:cNvPr>
                    <p:cNvSpPr txBox="1"/>
                    <p:nvPr/>
                  </p:nvSpPr>
                  <p:spPr>
                    <a:xfrm>
                      <a:off x="5456546" y="2282596"/>
                      <a:ext cx="1225491" cy="276999"/>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6-1</a:t>
                      </a:r>
                      <a:r>
                        <a:rPr lang="ja-JP" altLang="en-US" sz="600" dirty="0">
                          <a:latin typeface="+mn-ea"/>
                          <a:ea typeface="+mn-ea"/>
                        </a:rPr>
                        <a:t> キャリブレーション中のブロック並べエリア画像</a:t>
                      </a:r>
                      <a:endParaRPr lang="en-US" altLang="ja-JP" sz="600" dirty="0">
                        <a:latin typeface="+mn-ea"/>
                        <a:ea typeface="+mn-ea"/>
                      </a:endParaRPr>
                    </a:p>
                  </p:txBody>
                </p:sp>
                <p:sp>
                  <p:nvSpPr>
                    <p:cNvPr id="788" name="テキスト ボックス 787">
                      <a:extLst>
                        <a:ext uri="{FF2B5EF4-FFF2-40B4-BE49-F238E27FC236}">
                          <a16:creationId xmlns:a16="http://schemas.microsoft.com/office/drawing/2014/main" id="{A2255187-DA8D-4D82-81B9-50B413C292A4}"/>
                        </a:ext>
                      </a:extLst>
                    </p:cNvPr>
                    <p:cNvSpPr txBox="1"/>
                    <p:nvPr/>
                  </p:nvSpPr>
                  <p:spPr>
                    <a:xfrm>
                      <a:off x="5489634" y="3071817"/>
                      <a:ext cx="1083680" cy="276999"/>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6-2</a:t>
                      </a:r>
                      <a:r>
                        <a:rPr lang="ja-JP" altLang="en-US" sz="600" dirty="0">
                          <a:latin typeface="+mn-ea"/>
                          <a:ea typeface="+mn-ea"/>
                        </a:rPr>
                        <a:t> 走行体走行中のブロック並べエリア画像</a:t>
                      </a:r>
                      <a:endParaRPr lang="en-US" altLang="ja-JP" sz="600" dirty="0">
                        <a:latin typeface="+mn-ea"/>
                        <a:ea typeface="+mn-ea"/>
                      </a:endParaRPr>
                    </a:p>
                  </p:txBody>
                </p:sp>
                <p:sp>
                  <p:nvSpPr>
                    <p:cNvPr id="789" name="テキスト ボックス 788">
                      <a:extLst>
                        <a:ext uri="{FF2B5EF4-FFF2-40B4-BE49-F238E27FC236}">
                          <a16:creationId xmlns:a16="http://schemas.microsoft.com/office/drawing/2014/main" id="{A5FBE596-A57F-4211-A83E-E8B576DB1178}"/>
                        </a:ext>
                      </a:extLst>
                    </p:cNvPr>
                    <p:cNvSpPr txBox="1"/>
                    <p:nvPr/>
                  </p:nvSpPr>
                  <p:spPr>
                    <a:xfrm>
                      <a:off x="5616150" y="3846204"/>
                      <a:ext cx="776016" cy="184666"/>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6-3</a:t>
                      </a:r>
                      <a:r>
                        <a:rPr lang="ja-JP" altLang="en-US" sz="600" dirty="0">
                          <a:latin typeface="+mn-ea"/>
                          <a:ea typeface="+mn-ea"/>
                        </a:rPr>
                        <a:t> 鳥瞰図</a:t>
                      </a:r>
                      <a:endParaRPr lang="en-US" altLang="ja-JP" sz="600" dirty="0">
                        <a:latin typeface="+mn-ea"/>
                        <a:ea typeface="+mn-ea"/>
                      </a:endParaRPr>
                    </a:p>
                  </p:txBody>
                </p:sp>
                <p:sp>
                  <p:nvSpPr>
                    <p:cNvPr id="790" name="テキスト ボックス 789">
                      <a:extLst>
                        <a:ext uri="{FF2B5EF4-FFF2-40B4-BE49-F238E27FC236}">
                          <a16:creationId xmlns:a16="http://schemas.microsoft.com/office/drawing/2014/main" id="{89FE839D-EB12-48C5-9AF8-97FAFC1211B5}"/>
                        </a:ext>
                      </a:extLst>
                    </p:cNvPr>
                    <p:cNvSpPr txBox="1"/>
                    <p:nvPr/>
                  </p:nvSpPr>
                  <p:spPr>
                    <a:xfrm>
                      <a:off x="5520814" y="4517760"/>
                      <a:ext cx="1083680" cy="184666"/>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6-4</a:t>
                      </a:r>
                      <a:r>
                        <a:rPr lang="ja-JP" altLang="en-US" sz="600" dirty="0">
                          <a:latin typeface="+mn-ea"/>
                          <a:ea typeface="+mn-ea"/>
                        </a:rPr>
                        <a:t> </a:t>
                      </a:r>
                      <a:r>
                        <a:rPr lang="en-US" altLang="ja-JP" sz="600" dirty="0">
                          <a:latin typeface="+mn-ea"/>
                          <a:ea typeface="+mn-ea"/>
                        </a:rPr>
                        <a:t>RGB</a:t>
                      </a:r>
                      <a:r>
                        <a:rPr lang="ja-JP" altLang="en-US" sz="600" dirty="0">
                          <a:latin typeface="+mn-ea"/>
                          <a:ea typeface="+mn-ea"/>
                        </a:rPr>
                        <a:t>抽出画像</a:t>
                      </a:r>
                      <a:r>
                        <a:rPr lang="en-US" altLang="ja-JP" sz="600" dirty="0">
                          <a:latin typeface="+mn-ea"/>
                          <a:ea typeface="+mn-ea"/>
                        </a:rPr>
                        <a:t>(</a:t>
                      </a:r>
                      <a:r>
                        <a:rPr lang="ja-JP" altLang="en-US" sz="600" dirty="0">
                          <a:latin typeface="游ゴシック" panose="020B0400000000000000" pitchFamily="50" charset="-128"/>
                          <a:ea typeface="游ゴシック" panose="020B0400000000000000" pitchFamily="50" charset="-128"/>
                        </a:rPr>
                        <a:t>赤</a:t>
                      </a:r>
                      <a:r>
                        <a:rPr lang="en-US" altLang="ja-JP" sz="600" dirty="0">
                          <a:latin typeface="+mn-ea"/>
                          <a:ea typeface="+mn-ea"/>
                        </a:rPr>
                        <a:t>)</a:t>
                      </a:r>
                    </a:p>
                  </p:txBody>
                </p:sp>
                <p:sp>
                  <p:nvSpPr>
                    <p:cNvPr id="791" name="テキスト ボックス 790">
                      <a:extLst>
                        <a:ext uri="{FF2B5EF4-FFF2-40B4-BE49-F238E27FC236}">
                          <a16:creationId xmlns:a16="http://schemas.microsoft.com/office/drawing/2014/main" id="{88AFBA1E-2DB1-49BD-94AA-4BC3826509C1}"/>
                        </a:ext>
                      </a:extLst>
                    </p:cNvPr>
                    <p:cNvSpPr txBox="1"/>
                    <p:nvPr/>
                  </p:nvSpPr>
                  <p:spPr>
                    <a:xfrm>
                      <a:off x="5303337" y="5256357"/>
                      <a:ext cx="1447914" cy="184666"/>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6-5</a:t>
                      </a:r>
                      <a:r>
                        <a:rPr lang="ja-JP" altLang="en-US" sz="600" dirty="0">
                          <a:latin typeface="+mn-ea"/>
                          <a:ea typeface="+mn-ea"/>
                        </a:rPr>
                        <a:t> テンプレートマッチング</a:t>
                      </a:r>
                      <a:r>
                        <a:rPr lang="en-US" altLang="ja-JP" sz="600" dirty="0">
                          <a:latin typeface="+mn-ea"/>
                        </a:rPr>
                        <a:t>(</a:t>
                      </a:r>
                      <a:r>
                        <a:rPr lang="ja-JP" altLang="en-US" sz="600" dirty="0">
                          <a:latin typeface="游ゴシック" panose="020B0400000000000000" pitchFamily="50" charset="-128"/>
                          <a:ea typeface="游ゴシック" panose="020B0400000000000000" pitchFamily="50" charset="-128"/>
                        </a:rPr>
                        <a:t>赤</a:t>
                      </a:r>
                      <a:r>
                        <a:rPr lang="en-US" altLang="ja-JP" sz="600" dirty="0">
                          <a:latin typeface="+mn-ea"/>
                        </a:rPr>
                        <a:t>)</a:t>
                      </a:r>
                      <a:endParaRPr lang="en-US" altLang="ja-JP" sz="600" dirty="0">
                        <a:latin typeface="+mn-ea"/>
                        <a:ea typeface="+mn-ea"/>
                      </a:endParaRPr>
                    </a:p>
                  </p:txBody>
                </p:sp>
                <p:sp>
                  <p:nvSpPr>
                    <p:cNvPr id="792" name="テキスト ボックス 791">
                      <a:extLst>
                        <a:ext uri="{FF2B5EF4-FFF2-40B4-BE49-F238E27FC236}">
                          <a16:creationId xmlns:a16="http://schemas.microsoft.com/office/drawing/2014/main" id="{4F54939A-09E0-402A-AC9B-C9996B98E430}"/>
                        </a:ext>
                      </a:extLst>
                    </p:cNvPr>
                    <p:cNvSpPr txBox="1"/>
                    <p:nvPr/>
                  </p:nvSpPr>
                  <p:spPr>
                    <a:xfrm>
                      <a:off x="6461185" y="1918523"/>
                      <a:ext cx="1192187" cy="276999"/>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6-6</a:t>
                      </a:r>
                      <a:r>
                        <a:rPr lang="ja-JP" altLang="en-US" sz="600" dirty="0">
                          <a:latin typeface="+mn-ea"/>
                          <a:ea typeface="+mn-ea"/>
                        </a:rPr>
                        <a:t> テンプレートマッチングに用いる入力画像</a:t>
                      </a:r>
                      <a:r>
                        <a:rPr lang="en-US" altLang="ja-JP" sz="600" dirty="0">
                          <a:latin typeface="+mn-ea"/>
                        </a:rPr>
                        <a:t>(</a:t>
                      </a:r>
                      <a:r>
                        <a:rPr lang="ja-JP" altLang="en-US" sz="600" dirty="0">
                          <a:latin typeface="游ゴシック" panose="020B0400000000000000" pitchFamily="50" charset="-128"/>
                          <a:ea typeface="游ゴシック" panose="020B0400000000000000" pitchFamily="50" charset="-128"/>
                        </a:rPr>
                        <a:t>赤</a:t>
                      </a:r>
                      <a:r>
                        <a:rPr lang="en-US" altLang="ja-JP" sz="600" dirty="0">
                          <a:latin typeface="+mn-ea"/>
                        </a:rPr>
                        <a:t>)</a:t>
                      </a:r>
                      <a:endParaRPr lang="en-US" altLang="ja-JP" sz="600" dirty="0">
                        <a:latin typeface="+mn-ea"/>
                        <a:ea typeface="+mn-ea"/>
                      </a:endParaRPr>
                    </a:p>
                  </p:txBody>
                </p:sp>
                <p:sp>
                  <p:nvSpPr>
                    <p:cNvPr id="793" name="正方形/長方形 792">
                      <a:extLst>
                        <a:ext uri="{FF2B5EF4-FFF2-40B4-BE49-F238E27FC236}">
                          <a16:creationId xmlns:a16="http://schemas.microsoft.com/office/drawing/2014/main" id="{3BADD2EA-D345-463F-A041-C285805C96D2}"/>
                        </a:ext>
                      </a:extLst>
                    </p:cNvPr>
                    <p:cNvSpPr/>
                    <p:nvPr/>
                  </p:nvSpPr>
                  <p:spPr>
                    <a:xfrm>
                      <a:off x="-13302" y="1308453"/>
                      <a:ext cx="6474450" cy="969496"/>
                    </a:xfrm>
                    <a:prstGeom prst="rect">
                      <a:avLst/>
                    </a:prstGeom>
                  </p:spPr>
                  <p:txBody>
                    <a:bodyPr wrap="square">
                      <a:spAutoFit/>
                    </a:bodyPr>
                    <a:lstStyle/>
                    <a:p>
                      <a:r>
                        <a:rPr lang="en-US" altLang="ja-JP" sz="800" b="1" dirty="0">
                          <a:solidFill>
                            <a:srgbClr val="FF0000"/>
                          </a:solidFill>
                          <a:latin typeface="游ゴシック" panose="020B0400000000000000" pitchFamily="50" charset="-128"/>
                          <a:ea typeface="游ゴシック" panose="020B0400000000000000" pitchFamily="50" charset="-128"/>
                        </a:rPr>
                        <a:t>[            </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b="1" dirty="0">
                          <a:solidFill>
                            <a:srgbClr val="FF0000"/>
                          </a:solidFill>
                          <a:latin typeface="游ゴシック" panose="020B0400000000000000" pitchFamily="50" charset="-128"/>
                          <a:ea typeface="游ゴシック" panose="020B0400000000000000" pitchFamily="50" charset="-128"/>
                        </a:rPr>
                        <a:t>課題</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カラーセンサを用いてブロック並べを攻略した場合、カラーブロックの色を検知する際にアームを上げる動作を行わなければならないため</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　　　　  制限時間である</a:t>
                      </a:r>
                      <a:r>
                        <a:rPr lang="en-US" altLang="ja-JP" sz="700" dirty="0">
                          <a:latin typeface="游ゴシック" panose="020B0400000000000000" pitchFamily="50" charset="-128"/>
                          <a:ea typeface="游ゴシック" panose="020B0400000000000000" pitchFamily="50" charset="-128"/>
                        </a:rPr>
                        <a:t>2</a:t>
                      </a:r>
                      <a:r>
                        <a:rPr lang="ja-JP" altLang="en-US" sz="700" dirty="0">
                          <a:latin typeface="游ゴシック" panose="020B0400000000000000" pitchFamily="50" charset="-128"/>
                          <a:ea typeface="游ゴシック" panose="020B0400000000000000" pitchFamily="50" charset="-128"/>
                        </a:rPr>
                        <a:t>分を超えてしまう可能性がある。</a:t>
                      </a:r>
                      <a:endParaRPr lang="en-US" altLang="ja-JP" sz="700" dirty="0">
                        <a:latin typeface="游ゴシック" panose="020B0400000000000000" pitchFamily="50" charset="-128"/>
                        <a:ea typeface="游ゴシック" panose="020B0400000000000000" pitchFamily="50" charset="-128"/>
                      </a:endParaRPr>
                    </a:p>
                    <a:p>
                      <a:r>
                        <a:rPr lang="en-US" altLang="ja-JP" sz="700" b="1" dirty="0">
                          <a:solidFill>
                            <a:schemeClr val="accent1"/>
                          </a:solidFill>
                          <a:latin typeface="游ゴシック" panose="020B0400000000000000" pitchFamily="50" charset="-128"/>
                          <a:ea typeface="游ゴシック" panose="020B0400000000000000" pitchFamily="50" charset="-128"/>
                        </a:rPr>
                        <a:t>[</a:t>
                      </a:r>
                      <a:r>
                        <a:rPr lang="ja-JP" altLang="en-US" sz="700" b="1" dirty="0">
                          <a:solidFill>
                            <a:schemeClr val="accent1"/>
                          </a:solidFill>
                          <a:latin typeface="游ゴシック" panose="020B0400000000000000" pitchFamily="50" charset="-128"/>
                          <a:ea typeface="游ゴシック" panose="020B0400000000000000" pitchFamily="50" charset="-128"/>
                        </a:rPr>
                        <a:t>解決策</a:t>
                      </a:r>
                      <a:r>
                        <a:rPr lang="en-US" altLang="ja-JP" sz="700" b="1" dirty="0">
                          <a:solidFill>
                            <a:schemeClr val="accent1"/>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ブロック並べエリアに配置されたカラーブロックの色と位置をカメラを用いて検知し、走行体に対して各カラーブロックの座標コードの送信を行う。</a:t>
                      </a:r>
                      <a:endParaRPr lang="en-US" altLang="ja-JP" sz="700" dirty="0">
                        <a:latin typeface="游ゴシック" panose="020B0400000000000000" pitchFamily="50" charset="-128"/>
                        <a:ea typeface="游ゴシック" panose="020B0400000000000000" pitchFamily="50" charset="-128"/>
                      </a:endParaRPr>
                    </a:p>
                    <a:p>
                      <a:r>
                        <a:rPr lang="ja-JP" altLang="en-US" sz="700" dirty="0">
                          <a:latin typeface="游ゴシック" panose="020B0400000000000000" pitchFamily="50" charset="-128"/>
                          <a:ea typeface="游ゴシック" panose="020B0400000000000000" pitchFamily="50" charset="-128"/>
                        </a:rPr>
                        <a:t>それにより走行体がカラーセンサを用い、カラーブロックの色を検知する動作をなくし、時間を短縮を図る。</a:t>
                      </a:r>
                      <a:endParaRPr lang="en-US" altLang="ja-JP" sz="700" dirty="0">
                        <a:latin typeface="游ゴシック" panose="020B0400000000000000" pitchFamily="50" charset="-128"/>
                        <a:ea typeface="游ゴシック" panose="020B0400000000000000" pitchFamily="50" charset="-128"/>
                      </a:endParaRPr>
                    </a:p>
                    <a:p>
                      <a:r>
                        <a:rPr lang="en-US" altLang="ja-JP" sz="700" b="1" dirty="0">
                          <a:solidFill>
                            <a:schemeClr val="accent3">
                              <a:lumMod val="75000"/>
                            </a:schemeClr>
                          </a:solidFill>
                          <a:latin typeface="+mn-ea"/>
                          <a:ea typeface="+mn-ea"/>
                        </a:rPr>
                        <a:t>[</a:t>
                      </a:r>
                      <a:r>
                        <a:rPr lang="ja-JP" altLang="en-US" sz="700" b="1" dirty="0">
                          <a:solidFill>
                            <a:schemeClr val="accent3">
                              <a:lumMod val="75000"/>
                            </a:schemeClr>
                          </a:solidFill>
                          <a:latin typeface="+mn-ea"/>
                          <a:ea typeface="+mn-ea"/>
                        </a:rPr>
                        <a:t>制約</a:t>
                      </a:r>
                      <a:r>
                        <a:rPr lang="en-US" altLang="ja-JP" sz="700" b="1" dirty="0">
                          <a:solidFill>
                            <a:schemeClr val="accent3">
                              <a:lumMod val="75000"/>
                            </a:schemeClr>
                          </a:solidFill>
                          <a:latin typeface="+mn-ea"/>
                          <a:ea typeface="+mn-ea"/>
                        </a:rPr>
                        <a:t>]</a:t>
                      </a:r>
                      <a:r>
                        <a:rPr lang="en-US" altLang="ja-JP" sz="700" dirty="0">
                          <a:latin typeface="+mn-ea"/>
                          <a:ea typeface="+mn-ea"/>
                        </a:rPr>
                        <a:t>1. OpenCV</a:t>
                      </a:r>
                      <a:r>
                        <a:rPr lang="ja-JP" altLang="en-US" sz="700" dirty="0">
                          <a:latin typeface="+mn-ea"/>
                          <a:ea typeface="+mn-ea"/>
                        </a:rPr>
                        <a:t>のライブラリを用いて画像処理を行う。</a:t>
                      </a:r>
                      <a:endParaRPr lang="en-US" altLang="ja-JP" sz="700" dirty="0">
                        <a:latin typeface="+mn-ea"/>
                        <a:ea typeface="+mn-ea"/>
                      </a:endParaRPr>
                    </a:p>
                    <a:p>
                      <a:r>
                        <a:rPr lang="en-US" altLang="ja-JP" sz="700" dirty="0">
                          <a:latin typeface="+mn-ea"/>
                          <a:ea typeface="+mn-ea"/>
                        </a:rPr>
                        <a:t>          2. </a:t>
                      </a:r>
                      <a:r>
                        <a:rPr lang="ja-JP" altLang="en-US" sz="700" dirty="0">
                          <a:latin typeface="+mn-ea"/>
                          <a:ea typeface="+mn-ea"/>
                        </a:rPr>
                        <a:t>ブロック並べエリア全体がカメラに収まり、ブロック並べエリアの四隅を確認できるようにする。</a:t>
                      </a:r>
                      <a:endParaRPr lang="en-US" altLang="ja-JP" sz="700" dirty="0">
                        <a:latin typeface="+mn-ea"/>
                        <a:ea typeface="+mn-ea"/>
                      </a:endParaRPr>
                    </a:p>
                    <a:p>
                      <a:r>
                        <a:rPr lang="ja-JP" altLang="en-US" sz="700" dirty="0">
                          <a:latin typeface="+mn-ea"/>
                          <a:ea typeface="+mn-ea"/>
                        </a:rPr>
                        <a:t>　　   </a:t>
                      </a:r>
                      <a:r>
                        <a:rPr lang="en-US" altLang="ja-JP" sz="700" dirty="0">
                          <a:latin typeface="+mn-ea"/>
                          <a:ea typeface="+mn-ea"/>
                        </a:rPr>
                        <a:t>3. </a:t>
                      </a:r>
                      <a:r>
                        <a:rPr lang="ja-JP" altLang="en-US" sz="700" dirty="0">
                          <a:latin typeface="+mn-ea"/>
                          <a:ea typeface="+mn-ea"/>
                        </a:rPr>
                        <a:t>緑ブロックに対するテンプレートマッチングは行わず、赤、青、黄のブロックに対してのみにテンプレートマッチングを行う。</a:t>
                      </a:r>
                      <a:endParaRPr lang="en-US" altLang="ja-JP" sz="700" dirty="0">
                        <a:latin typeface="+mn-ea"/>
                        <a:ea typeface="+mn-ea"/>
                      </a:endParaRPr>
                    </a:p>
                    <a:p>
                      <a:pPr lvl="0"/>
                      <a:r>
                        <a:rPr lang="en-US" altLang="ja-JP" sz="700" b="1" dirty="0">
                          <a:solidFill>
                            <a:srgbClr val="8064A2"/>
                          </a:solidFill>
                          <a:latin typeface="游ゴシック" panose="020B0400000000000000" pitchFamily="50" charset="-128"/>
                          <a:ea typeface="游ゴシック" panose="020B0400000000000000" pitchFamily="50" charset="-128"/>
                        </a:rPr>
                        <a:t>[</a:t>
                      </a:r>
                      <a:r>
                        <a:rPr lang="ja-JP" altLang="en-US" sz="700" b="1" dirty="0">
                          <a:solidFill>
                            <a:srgbClr val="8064A2"/>
                          </a:solidFill>
                          <a:latin typeface="游ゴシック" panose="020B0400000000000000" pitchFamily="50" charset="-128"/>
                          <a:ea typeface="游ゴシック" panose="020B0400000000000000" pitchFamily="50" charset="-128"/>
                        </a:rPr>
                        <a:t>不測の事態</a:t>
                      </a:r>
                      <a:r>
                        <a:rPr lang="en-US" altLang="ja-JP" sz="700" b="1" dirty="0">
                          <a:solidFill>
                            <a:srgbClr val="8064A2"/>
                          </a:solidFill>
                          <a:latin typeface="游ゴシック" panose="020B0400000000000000" pitchFamily="50" charset="-128"/>
                          <a:ea typeface="游ゴシック" panose="020B0400000000000000" pitchFamily="50" charset="-128"/>
                        </a:rPr>
                        <a:t>]</a:t>
                      </a:r>
                      <a:r>
                        <a:rPr lang="ja-JP" altLang="en-US" sz="700" dirty="0">
                          <a:solidFill>
                            <a:prstClr val="black"/>
                          </a:solidFill>
                          <a:latin typeface="游ゴシック" panose="020B0400000000000000" pitchFamily="50" charset="-128"/>
                          <a:ea typeface="游ゴシック" panose="020B0400000000000000" pitchFamily="50" charset="-128"/>
                        </a:rPr>
                        <a:t>画像処理システムが正常作動せず、コストが</a:t>
                      </a:r>
                      <a:r>
                        <a:rPr lang="en-US" altLang="ja-JP" sz="700" dirty="0">
                          <a:solidFill>
                            <a:prstClr val="black"/>
                          </a:solidFill>
                          <a:latin typeface="游ゴシック" panose="020B0400000000000000" pitchFamily="50" charset="-128"/>
                          <a:ea typeface="游ゴシック" panose="020B0400000000000000" pitchFamily="50" charset="-128"/>
                        </a:rPr>
                        <a:t>17</a:t>
                      </a:r>
                      <a:r>
                        <a:rPr lang="ja-JP" altLang="en-US" sz="700" dirty="0">
                          <a:solidFill>
                            <a:prstClr val="black"/>
                          </a:solidFill>
                          <a:latin typeface="游ゴシック" panose="020B0400000000000000" pitchFamily="50" charset="-128"/>
                          <a:ea typeface="游ゴシック" panose="020B0400000000000000" pitchFamily="50" charset="-128"/>
                        </a:rPr>
                        <a:t>以上でも場合はカラーセンサを用いてブロック並べエリアを攻略する。</a:t>
                      </a:r>
                      <a:endParaRPr lang="en-US" altLang="ja-JP" sz="800" dirty="0">
                        <a:solidFill>
                          <a:prstClr val="black"/>
                        </a:solidFill>
                        <a:latin typeface="游ゴシック" panose="020B0400000000000000" pitchFamily="50" charset="-128"/>
                        <a:ea typeface="游ゴシック" panose="020B0400000000000000" pitchFamily="50" charset="-128"/>
                      </a:endParaRPr>
                    </a:p>
                  </p:txBody>
                </p:sp>
                <p:pic>
                  <p:nvPicPr>
                    <p:cNvPr id="794" name="図 793">
                      <a:extLst>
                        <a:ext uri="{FF2B5EF4-FFF2-40B4-BE49-F238E27FC236}">
                          <a16:creationId xmlns:a16="http://schemas.microsoft.com/office/drawing/2014/main" id="{E3126708-F454-456B-A9C5-358ECE36919E}"/>
                        </a:ext>
                      </a:extLst>
                    </p:cNvPr>
                    <p:cNvPicPr>
                      <a:picLocks noChangeAspect="1"/>
                    </p:cNvPicPr>
                    <p:nvPr/>
                  </p:nvPicPr>
                  <p:blipFill rotWithShape="1">
                    <a:blip r:embed="rId18">
                      <a:extLst>
                        <a:ext uri="{BEBA8EAE-BF5A-486C-A8C5-ECC9F3942E4B}">
                          <a14:imgProps xmlns:a14="http://schemas.microsoft.com/office/drawing/2010/main">
                            <a14:imgLayer r:embed="rId19">
                              <a14:imgEffect>
                                <a14:brightnessContrast bright="20000"/>
                              </a14:imgEffect>
                            </a14:imgLayer>
                          </a14:imgProps>
                        </a:ext>
                        <a:ext uri="{28A0092B-C50C-407E-A947-70E740481C1C}">
                          <a14:useLocalDpi xmlns:a14="http://schemas.microsoft.com/office/drawing/2010/main" val="0"/>
                        </a:ext>
                      </a:extLst>
                    </a:blip>
                    <a:srcRect r="19443"/>
                    <a:stretch/>
                  </p:blipFill>
                  <p:spPr>
                    <a:xfrm>
                      <a:off x="6590362" y="2154866"/>
                      <a:ext cx="977275" cy="700486"/>
                    </a:xfrm>
                    <a:prstGeom prst="rect">
                      <a:avLst/>
                    </a:prstGeom>
                  </p:spPr>
                </p:pic>
                <p:pic>
                  <p:nvPicPr>
                    <p:cNvPr id="795" name="図 794">
                      <a:extLst>
                        <a:ext uri="{FF2B5EF4-FFF2-40B4-BE49-F238E27FC236}">
                          <a16:creationId xmlns:a16="http://schemas.microsoft.com/office/drawing/2014/main" id="{3ACD04C3-AAF5-49CF-86EB-C62B2A7FF2EA}"/>
                        </a:ext>
                      </a:extLst>
                    </p:cNvPr>
                    <p:cNvPicPr>
                      <a:picLocks noChangeAspect="1"/>
                    </p:cNvPicPr>
                    <p:nvPr/>
                  </p:nvPicPr>
                  <p:blipFill rotWithShape="1">
                    <a:blip r:embed="rId20">
                      <a:extLst>
                        <a:ext uri="{BEBA8EAE-BF5A-486C-A8C5-ECC9F3942E4B}">
                          <a14:imgProps xmlns:a14="http://schemas.microsoft.com/office/drawing/2010/main">
                            <a14:imgLayer r:embed="rId21">
                              <a14:imgEffect>
                                <a14:brightnessContrast contrast="-40000"/>
                              </a14:imgEffect>
                            </a14:imgLayer>
                          </a14:imgProps>
                        </a:ext>
                        <a:ext uri="{28A0092B-C50C-407E-A947-70E740481C1C}">
                          <a14:useLocalDpi xmlns:a14="http://schemas.microsoft.com/office/drawing/2010/main" val="0"/>
                        </a:ext>
                      </a:extLst>
                    </a:blip>
                    <a:srcRect r="18115"/>
                    <a:stretch/>
                  </p:blipFill>
                  <p:spPr>
                    <a:xfrm>
                      <a:off x="6613757" y="3066662"/>
                      <a:ext cx="937649" cy="644107"/>
                    </a:xfrm>
                    <a:prstGeom prst="rect">
                      <a:avLst/>
                    </a:prstGeom>
                  </p:spPr>
                </p:pic>
                <p:sp>
                  <p:nvSpPr>
                    <p:cNvPr id="796" name="矢印: 右 795">
                      <a:extLst>
                        <a:ext uri="{FF2B5EF4-FFF2-40B4-BE49-F238E27FC236}">
                          <a16:creationId xmlns:a16="http://schemas.microsoft.com/office/drawing/2014/main" id="{C112C31C-2E3B-4EED-AC0D-5A9D5D3FFFF4}"/>
                        </a:ext>
                      </a:extLst>
                    </p:cNvPr>
                    <p:cNvSpPr/>
                    <p:nvPr/>
                  </p:nvSpPr>
                  <p:spPr>
                    <a:xfrm rot="5400000">
                      <a:off x="5366293" y="2391427"/>
                      <a:ext cx="201826" cy="117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7" name="矢印: 右 796">
                      <a:extLst>
                        <a:ext uri="{FF2B5EF4-FFF2-40B4-BE49-F238E27FC236}">
                          <a16:creationId xmlns:a16="http://schemas.microsoft.com/office/drawing/2014/main" id="{C97DE081-EB27-49A9-BF2E-7C6BD8D9E997}"/>
                        </a:ext>
                      </a:extLst>
                    </p:cNvPr>
                    <p:cNvSpPr/>
                    <p:nvPr/>
                  </p:nvSpPr>
                  <p:spPr>
                    <a:xfrm rot="5400000">
                      <a:off x="5383011" y="3142539"/>
                      <a:ext cx="201826" cy="117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8" name="矢印: 右 797">
                      <a:extLst>
                        <a:ext uri="{FF2B5EF4-FFF2-40B4-BE49-F238E27FC236}">
                          <a16:creationId xmlns:a16="http://schemas.microsoft.com/office/drawing/2014/main" id="{2D3366E7-1C02-4848-A564-6E7E7FDE37F6}"/>
                        </a:ext>
                      </a:extLst>
                    </p:cNvPr>
                    <p:cNvSpPr/>
                    <p:nvPr/>
                  </p:nvSpPr>
                  <p:spPr>
                    <a:xfrm rot="5400000">
                      <a:off x="5420545" y="3860785"/>
                      <a:ext cx="155552" cy="115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9" name="矢印: 右 798">
                      <a:extLst>
                        <a:ext uri="{FF2B5EF4-FFF2-40B4-BE49-F238E27FC236}">
                          <a16:creationId xmlns:a16="http://schemas.microsoft.com/office/drawing/2014/main" id="{4E0CE0BE-7F63-4379-81F9-B1FB876BA1B2}"/>
                        </a:ext>
                      </a:extLst>
                    </p:cNvPr>
                    <p:cNvSpPr/>
                    <p:nvPr/>
                  </p:nvSpPr>
                  <p:spPr>
                    <a:xfrm rot="5400000">
                      <a:off x="5416468" y="4571464"/>
                      <a:ext cx="162000" cy="97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0" name="テキスト ボックス 799">
                      <a:extLst>
                        <a:ext uri="{FF2B5EF4-FFF2-40B4-BE49-F238E27FC236}">
                          <a16:creationId xmlns:a16="http://schemas.microsoft.com/office/drawing/2014/main" id="{31DE37E6-0BFC-4366-9BB5-9211885AA942}"/>
                        </a:ext>
                      </a:extLst>
                    </p:cNvPr>
                    <p:cNvSpPr txBox="1"/>
                    <p:nvPr/>
                  </p:nvSpPr>
                  <p:spPr>
                    <a:xfrm>
                      <a:off x="6464907" y="2832886"/>
                      <a:ext cx="1156498" cy="276999"/>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6-7-1</a:t>
                      </a:r>
                      <a:r>
                        <a:rPr lang="ja-JP" altLang="en-US" sz="600" dirty="0">
                          <a:latin typeface="+mn-ea"/>
                          <a:ea typeface="+mn-ea"/>
                        </a:rPr>
                        <a:t> ブロック配置別パターン 鳥瞰図</a:t>
                      </a:r>
                      <a:r>
                        <a:rPr lang="en-US" altLang="ja-JP" sz="600" dirty="0">
                          <a:latin typeface="+mn-ea"/>
                        </a:rPr>
                        <a:t>(</a:t>
                      </a:r>
                      <a:r>
                        <a:rPr lang="ja-JP" altLang="en-US" sz="600" dirty="0">
                          <a:latin typeface="游ゴシック" panose="020B0400000000000000" pitchFamily="50" charset="-128"/>
                          <a:ea typeface="游ゴシック" panose="020B0400000000000000" pitchFamily="50" charset="-128"/>
                        </a:rPr>
                        <a:t>赤</a:t>
                      </a:r>
                      <a:r>
                        <a:rPr lang="en-US" altLang="ja-JP" sz="600" dirty="0">
                          <a:latin typeface="+mn-ea"/>
                        </a:rPr>
                        <a:t>)</a:t>
                      </a:r>
                      <a:endParaRPr lang="en-US" altLang="ja-JP" sz="600" dirty="0">
                        <a:latin typeface="+mn-ea"/>
                        <a:ea typeface="+mn-ea"/>
                      </a:endParaRPr>
                    </a:p>
                  </p:txBody>
                </p:sp>
                <p:sp>
                  <p:nvSpPr>
                    <p:cNvPr id="801" name="テキスト ボックス 800">
                      <a:extLst>
                        <a:ext uri="{FF2B5EF4-FFF2-40B4-BE49-F238E27FC236}">
                          <a16:creationId xmlns:a16="http://schemas.microsoft.com/office/drawing/2014/main" id="{B268AD68-8787-4ADF-B15B-B05A43A684DF}"/>
                        </a:ext>
                      </a:extLst>
                    </p:cNvPr>
                    <p:cNvSpPr txBox="1"/>
                    <p:nvPr/>
                  </p:nvSpPr>
                  <p:spPr>
                    <a:xfrm>
                      <a:off x="6452120" y="3704558"/>
                      <a:ext cx="1345813" cy="276999"/>
                    </a:xfrm>
                    <a:prstGeom prst="rect">
                      <a:avLst/>
                    </a:prstGeom>
                    <a:noFill/>
                  </p:spPr>
                  <p:txBody>
                    <a:bodyPr wrap="square" rtlCol="0">
                      <a:spAutoFit/>
                    </a:bodyPr>
                    <a:lstStyle/>
                    <a:p>
                      <a:r>
                        <a:rPr lang="ja-JP" altLang="en-US" sz="600" dirty="0">
                          <a:latin typeface="+mn-ea"/>
                          <a:ea typeface="+mn-ea"/>
                        </a:rPr>
                        <a:t>図</a:t>
                      </a:r>
                      <a:r>
                        <a:rPr lang="en-US" altLang="ja-JP" sz="600" dirty="0">
                          <a:latin typeface="+mn-ea"/>
                          <a:ea typeface="+mn-ea"/>
                        </a:rPr>
                        <a:t>6-7-2 </a:t>
                      </a:r>
                      <a:r>
                        <a:rPr lang="ja-JP" altLang="en-US" sz="600" dirty="0">
                          <a:solidFill>
                            <a:prstClr val="black"/>
                          </a:solidFill>
                          <a:latin typeface="游ゴシック" panose="020B0400000000000000" pitchFamily="50" charset="-128"/>
                          <a:ea typeface="游ゴシック" panose="020B0400000000000000" pitchFamily="50" charset="-128"/>
                        </a:rPr>
                        <a:t>ブロック配置別パターン テンプレートマッチング</a:t>
                      </a:r>
                      <a:r>
                        <a:rPr lang="en-US" altLang="ja-JP" sz="600" dirty="0">
                          <a:latin typeface="+mn-ea"/>
                        </a:rPr>
                        <a:t>(</a:t>
                      </a:r>
                      <a:r>
                        <a:rPr lang="ja-JP" altLang="en-US" sz="600" dirty="0">
                          <a:latin typeface="+mn-ea"/>
                        </a:rPr>
                        <a:t>赤</a:t>
                      </a:r>
                      <a:r>
                        <a:rPr lang="en-US" altLang="ja-JP" sz="600" dirty="0">
                          <a:latin typeface="+mn-ea"/>
                        </a:rPr>
                        <a:t>)</a:t>
                      </a:r>
                      <a:endParaRPr lang="en-US" altLang="ja-JP" sz="600" dirty="0">
                        <a:latin typeface="+mn-ea"/>
                        <a:ea typeface="+mn-ea"/>
                      </a:endParaRPr>
                    </a:p>
                  </p:txBody>
                </p:sp>
                <p:pic>
                  <p:nvPicPr>
                    <p:cNvPr id="802" name="図 252">
                      <a:extLst>
                        <a:ext uri="{FF2B5EF4-FFF2-40B4-BE49-F238E27FC236}">
                          <a16:creationId xmlns:a16="http://schemas.microsoft.com/office/drawing/2014/main" id="{583E08A3-192F-4D9E-A51D-535B3624345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97964" y="1750166"/>
                      <a:ext cx="899035" cy="551872"/>
                    </a:xfrm>
                    <a:prstGeom prst="rect">
                      <a:avLst/>
                    </a:prstGeom>
                  </p:spPr>
                </p:pic>
                <p:sp>
                  <p:nvSpPr>
                    <p:cNvPr id="803" name="テキスト ボックス 257">
                      <a:extLst>
                        <a:ext uri="{FF2B5EF4-FFF2-40B4-BE49-F238E27FC236}">
                          <a16:creationId xmlns:a16="http://schemas.microsoft.com/office/drawing/2014/main" id="{BD946FDD-0CD3-4AFC-A392-7ED773F727A2}"/>
                        </a:ext>
                      </a:extLst>
                    </p:cNvPr>
                    <p:cNvSpPr txBox="1"/>
                    <p:nvPr/>
                  </p:nvSpPr>
                  <p:spPr>
                    <a:xfrm>
                      <a:off x="60425" y="2420794"/>
                      <a:ext cx="5292000" cy="630942"/>
                    </a:xfrm>
                    <a:prstGeom prst="rect">
                      <a:avLst/>
                    </a:prstGeom>
                    <a:solidFill>
                      <a:schemeClr val="accent6">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US" altLang="ja-JP" sz="700" dirty="0">
                          <a:latin typeface="+mn-ea"/>
                          <a:ea typeface="+mn-ea"/>
                        </a:rPr>
                        <a:t>1.</a:t>
                      </a:r>
                      <a:r>
                        <a:rPr lang="ja-JP" altLang="en-US" sz="700" dirty="0">
                          <a:latin typeface="+mn-ea"/>
                          <a:ea typeface="+mn-ea"/>
                        </a:rPr>
                        <a:t>カメラシステムとの接続が確認されたらカメラを操作しカラーブロック配置前のブロック並べエリア全体</a:t>
                      </a:r>
                      <a:r>
                        <a:rPr lang="ja-JP" altLang="en-US" sz="700" dirty="0">
                          <a:latin typeface="+mn-ea"/>
                        </a:rPr>
                        <a:t>が収まるように</a:t>
                      </a:r>
                      <a:r>
                        <a:rPr lang="ja-JP" altLang="en-US" sz="700" dirty="0">
                          <a:latin typeface="+mn-ea"/>
                          <a:ea typeface="+mn-ea"/>
                        </a:rPr>
                        <a:t>画像</a:t>
                      </a:r>
                      <a:r>
                        <a:rPr lang="en-US" altLang="ja-JP" sz="700" dirty="0">
                          <a:latin typeface="+mn-ea"/>
                        </a:rPr>
                        <a:t>(</a:t>
                      </a:r>
                      <a:r>
                        <a:rPr lang="ja-JP" altLang="en-US" sz="700" dirty="0">
                          <a:latin typeface="+mn-ea"/>
                        </a:rPr>
                        <a:t>図</a:t>
                      </a:r>
                      <a:r>
                        <a:rPr lang="en-US" altLang="ja-JP" sz="700" dirty="0">
                          <a:latin typeface="+mn-ea"/>
                        </a:rPr>
                        <a:t>6-1)</a:t>
                      </a:r>
                      <a:r>
                        <a:rPr lang="ja-JP" altLang="en-US" sz="700" dirty="0">
                          <a:latin typeface="+mn-ea"/>
                          <a:ea typeface="+mn-ea"/>
                        </a:rPr>
                        <a:t>を撮影し、射影変換に必要な座標を撮影した画像から操作者の手動により取得する。その後、走行体の走行開始を検知するまで待機する。以下の工程は操作者が直接行わず、自動で行われる。</a:t>
                      </a:r>
                      <a:endParaRPr lang="en-US" altLang="ja-JP" sz="700" dirty="0">
                        <a:latin typeface="+mn-ea"/>
                        <a:ea typeface="+mn-ea"/>
                      </a:endParaRPr>
                    </a:p>
                    <a:p>
                      <a:r>
                        <a:rPr lang="en-US" altLang="ja-JP" sz="700" dirty="0">
                          <a:latin typeface="+mn-ea"/>
                        </a:rPr>
                        <a:t>2. </a:t>
                      </a:r>
                      <a:r>
                        <a:rPr lang="ja-JP" altLang="en-US" sz="700" dirty="0">
                          <a:latin typeface="+mn-ea"/>
                        </a:rPr>
                        <a:t>走行体の走行開始を検知したら、カラーブロック配置後のブロック並べエリア全体の画像を撮影</a:t>
                      </a:r>
                      <a:r>
                        <a:rPr lang="en-US" altLang="ja-JP" sz="700" dirty="0">
                          <a:latin typeface="+mn-ea"/>
                        </a:rPr>
                        <a:t>(</a:t>
                      </a:r>
                      <a:r>
                        <a:rPr lang="ja-JP" altLang="en-US" sz="700" dirty="0">
                          <a:latin typeface="+mn-ea"/>
                        </a:rPr>
                        <a:t>図</a:t>
                      </a:r>
                      <a:r>
                        <a:rPr lang="en-US" altLang="ja-JP" sz="700" dirty="0">
                          <a:latin typeface="+mn-ea"/>
                        </a:rPr>
                        <a:t>6-2)</a:t>
                      </a:r>
                      <a:r>
                        <a:rPr lang="ja-JP" altLang="en-US" sz="700" dirty="0">
                          <a:latin typeface="+mn-ea"/>
                        </a:rPr>
                        <a:t>し、</a:t>
                      </a:r>
                      <a:r>
                        <a:rPr lang="en-US" altLang="ja-JP" sz="700" dirty="0">
                          <a:latin typeface="+mn-ea"/>
                        </a:rPr>
                        <a:t>2</a:t>
                      </a:r>
                      <a:r>
                        <a:rPr lang="ja-JP" altLang="en-US" sz="700" dirty="0">
                          <a:latin typeface="+mn-ea"/>
                        </a:rPr>
                        <a:t>で取得した座標をもとに取得した画像を射影変換し、鳥瞰図</a:t>
                      </a:r>
                      <a:r>
                        <a:rPr lang="en-US" altLang="ja-JP" sz="700" dirty="0">
                          <a:latin typeface="+mn-ea"/>
                        </a:rPr>
                        <a:t>(</a:t>
                      </a:r>
                      <a:r>
                        <a:rPr lang="ja-JP" altLang="en-US" sz="700" dirty="0">
                          <a:latin typeface="+mn-ea"/>
                        </a:rPr>
                        <a:t>図</a:t>
                      </a:r>
                      <a:r>
                        <a:rPr lang="en-US" altLang="ja-JP" sz="700" dirty="0">
                          <a:latin typeface="+mn-ea"/>
                        </a:rPr>
                        <a:t>6-3)</a:t>
                      </a:r>
                      <a:r>
                        <a:rPr lang="ja-JP" altLang="en-US" sz="700" dirty="0">
                          <a:latin typeface="+mn-ea"/>
                        </a:rPr>
                        <a:t>を作成する。</a:t>
                      </a:r>
                      <a:endParaRPr lang="en-US" altLang="ja-JP" sz="700" dirty="0">
                        <a:latin typeface="+mn-ea"/>
                      </a:endParaRPr>
                    </a:p>
                  </p:txBody>
                </p:sp>
                <p:sp>
                  <p:nvSpPr>
                    <p:cNvPr id="804" name="テキスト ボックス 263">
                      <a:extLst>
                        <a:ext uri="{FF2B5EF4-FFF2-40B4-BE49-F238E27FC236}">
                          <a16:creationId xmlns:a16="http://schemas.microsoft.com/office/drawing/2014/main" id="{32FED8BB-C8A8-449E-956E-6EE7EF658EDC}"/>
                        </a:ext>
                      </a:extLst>
                    </p:cNvPr>
                    <p:cNvSpPr txBox="1"/>
                    <p:nvPr/>
                  </p:nvSpPr>
                  <p:spPr>
                    <a:xfrm>
                      <a:off x="33763" y="2229632"/>
                      <a:ext cx="2859355" cy="215444"/>
                    </a:xfrm>
                    <a:prstGeom prst="rect">
                      <a:avLst/>
                    </a:prstGeom>
                    <a:noFill/>
                  </p:spPr>
                  <p:txBody>
                    <a:bodyPr wrap="square" rtlCol="0">
                      <a:spAutoFit/>
                    </a:bodyPr>
                    <a:lstStyle/>
                    <a:p>
                      <a:r>
                        <a:rPr lang="ja-JP" altLang="en-US" sz="800" b="1" dirty="0">
                          <a:latin typeface="+mn-ea"/>
                          <a:ea typeface="+mn-ea"/>
                        </a:rPr>
                        <a:t> 画像処理システムにおける座標コード送信までの処理内容</a:t>
                      </a:r>
                      <a:endParaRPr lang="en-US" altLang="ja-JP" sz="800" b="1" dirty="0">
                        <a:latin typeface="+mn-ea"/>
                        <a:ea typeface="+mn-ea"/>
                      </a:endParaRPr>
                    </a:p>
                  </p:txBody>
                </p:sp>
                <p:sp>
                  <p:nvSpPr>
                    <p:cNvPr id="805" name="テキスト ボックス 264">
                      <a:extLst>
                        <a:ext uri="{FF2B5EF4-FFF2-40B4-BE49-F238E27FC236}">
                          <a16:creationId xmlns:a16="http://schemas.microsoft.com/office/drawing/2014/main" id="{EB187661-1ABE-4377-9FCF-1DC49A05EBF4}"/>
                        </a:ext>
                      </a:extLst>
                    </p:cNvPr>
                    <p:cNvSpPr txBox="1"/>
                    <p:nvPr/>
                  </p:nvSpPr>
                  <p:spPr>
                    <a:xfrm>
                      <a:off x="64443" y="3031225"/>
                      <a:ext cx="5292000" cy="1061829"/>
                    </a:xfrm>
                    <a:prstGeom prst="rect">
                      <a:avLst/>
                    </a:prstGeom>
                    <a:solidFill>
                      <a:schemeClr val="accent5">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ja-JP" altLang="en-US" sz="700" b="1" dirty="0">
                          <a:latin typeface="+mn-ea"/>
                          <a:ea typeface="+mn-ea"/>
                        </a:rPr>
                        <a:t>問題点</a:t>
                      </a:r>
                      <a:r>
                        <a:rPr lang="ja-JP" altLang="en-US" sz="700" dirty="0">
                          <a:latin typeface="+mn-ea"/>
                          <a:ea typeface="+mn-ea"/>
                        </a:rPr>
                        <a:t>：前のチームが</a:t>
                      </a:r>
                      <a:r>
                        <a:rPr lang="ja-JP" altLang="en-US" sz="700" dirty="0">
                          <a:latin typeface="+mn-ea"/>
                        </a:rPr>
                        <a:t>カメラ</a:t>
                      </a:r>
                      <a:r>
                        <a:rPr lang="ja-JP" altLang="en-US" sz="700" dirty="0">
                          <a:latin typeface="+mn-ea"/>
                          <a:ea typeface="+mn-ea"/>
                        </a:rPr>
                        <a:t>システム</a:t>
                      </a:r>
                      <a:r>
                        <a:rPr lang="ja-JP" altLang="en-US" sz="700" dirty="0">
                          <a:latin typeface="+mn-ea"/>
                        </a:rPr>
                        <a:t>を使用した場合カメラの向きや配置が変わり、予め定められた射影変換に必要な座標と一致せず射影変換が正常に行えないため、再度入力しなければならないがキャリブレーション時間は</a:t>
                      </a:r>
                      <a:r>
                        <a:rPr lang="en-US" altLang="ja-JP" sz="700" dirty="0">
                          <a:latin typeface="+mn-ea"/>
                        </a:rPr>
                        <a:t>1</a:t>
                      </a:r>
                      <a:r>
                        <a:rPr lang="ja-JP" altLang="en-US" sz="700" dirty="0">
                          <a:latin typeface="+mn-ea"/>
                        </a:rPr>
                        <a:t>分と短いため再入力を行うと</a:t>
                      </a:r>
                      <a:r>
                        <a:rPr lang="en-US" altLang="ja-JP" sz="700" dirty="0">
                          <a:latin typeface="+mn-ea"/>
                        </a:rPr>
                        <a:t>1</a:t>
                      </a:r>
                      <a:r>
                        <a:rPr lang="ja-JP" altLang="en-US" sz="700" dirty="0">
                          <a:latin typeface="+mn-ea"/>
                        </a:rPr>
                        <a:t>分を超えてしまう。</a:t>
                      </a:r>
                      <a:endParaRPr lang="en-US" altLang="ja-JP" sz="700" dirty="0">
                        <a:latin typeface="+mn-ea"/>
                      </a:endParaRPr>
                    </a:p>
                    <a:p>
                      <a:r>
                        <a:rPr lang="ja-JP" altLang="en-US" sz="700" b="1" dirty="0">
                          <a:latin typeface="+mn-ea"/>
                        </a:rPr>
                        <a:t>解決策</a:t>
                      </a:r>
                      <a:r>
                        <a:rPr lang="ja-JP" altLang="en-US" sz="700" dirty="0">
                          <a:latin typeface="+mn-ea"/>
                        </a:rPr>
                        <a:t>：キャリブレーション中のブロック並べエリアを撮影し、その画像</a:t>
                      </a:r>
                      <a:r>
                        <a:rPr lang="en-US" altLang="ja-JP" sz="700" dirty="0">
                          <a:latin typeface="+mn-ea"/>
                        </a:rPr>
                        <a:t>(</a:t>
                      </a:r>
                      <a:r>
                        <a:rPr lang="ja-JP" altLang="en-US" sz="700" dirty="0">
                          <a:latin typeface="+mn-ea"/>
                        </a:rPr>
                        <a:t>図</a:t>
                      </a:r>
                      <a:r>
                        <a:rPr lang="en-US" altLang="ja-JP" sz="700" dirty="0">
                          <a:latin typeface="+mn-ea"/>
                        </a:rPr>
                        <a:t>6-1)</a:t>
                      </a:r>
                      <a:r>
                        <a:rPr lang="ja-JP" altLang="en-US" sz="700" dirty="0">
                          <a:latin typeface="+mn-ea"/>
                        </a:rPr>
                        <a:t>を画面に表示し、射影変換を行いたいブロック並べエリアの四隅の座標をマウスでクリックすることで座標を取得</a:t>
                      </a:r>
                      <a:r>
                        <a:rPr lang="en-US" altLang="ja-JP" sz="700" dirty="0">
                          <a:latin typeface="+mn-ea"/>
                        </a:rPr>
                        <a:t>(</a:t>
                      </a:r>
                      <a:r>
                        <a:rPr lang="ja-JP" altLang="en-US" sz="700" dirty="0">
                          <a:latin typeface="+mn-ea"/>
                        </a:rPr>
                        <a:t>図</a:t>
                      </a:r>
                      <a:r>
                        <a:rPr lang="en-US" altLang="ja-JP" sz="700" dirty="0">
                          <a:latin typeface="+mn-ea"/>
                        </a:rPr>
                        <a:t>6-8</a:t>
                      </a:r>
                      <a:r>
                        <a:rPr lang="ja-JP" altLang="en-US" sz="700" dirty="0">
                          <a:latin typeface="+mn-ea"/>
                        </a:rPr>
                        <a:t>参照</a:t>
                      </a:r>
                      <a:r>
                        <a:rPr lang="en-US" altLang="ja-JP" sz="700" dirty="0">
                          <a:latin typeface="+mn-ea"/>
                        </a:rPr>
                        <a:t>)</a:t>
                      </a:r>
                      <a:r>
                        <a:rPr lang="ja-JP" altLang="en-US" sz="700" dirty="0" err="1">
                          <a:latin typeface="+mn-ea"/>
                        </a:rPr>
                        <a:t>、</a:t>
                      </a:r>
                      <a:r>
                        <a:rPr lang="ja-JP" altLang="en-US" sz="700" dirty="0">
                          <a:latin typeface="+mn-ea"/>
                        </a:rPr>
                        <a:t>保存し工程</a:t>
                      </a:r>
                      <a:r>
                        <a:rPr lang="en-US" altLang="ja-JP" sz="700" dirty="0">
                          <a:latin typeface="+mn-ea"/>
                        </a:rPr>
                        <a:t>2</a:t>
                      </a:r>
                      <a:r>
                        <a:rPr lang="ja-JP" altLang="en-US" sz="700" dirty="0">
                          <a:latin typeface="+mn-ea"/>
                        </a:rPr>
                        <a:t>で撮影した画像</a:t>
                      </a:r>
                      <a:r>
                        <a:rPr lang="en-US" altLang="ja-JP" sz="700" dirty="0">
                          <a:latin typeface="+mn-ea"/>
                        </a:rPr>
                        <a:t>(</a:t>
                      </a:r>
                      <a:r>
                        <a:rPr lang="ja-JP" altLang="en-US" sz="700" dirty="0">
                          <a:latin typeface="+mn-ea"/>
                        </a:rPr>
                        <a:t>図</a:t>
                      </a:r>
                      <a:r>
                        <a:rPr lang="en-US" altLang="ja-JP" sz="700" dirty="0">
                          <a:latin typeface="+mn-ea"/>
                        </a:rPr>
                        <a:t>6-2)</a:t>
                      </a:r>
                      <a:r>
                        <a:rPr lang="ja-JP" altLang="en-US" sz="700" dirty="0">
                          <a:latin typeface="+mn-ea"/>
                        </a:rPr>
                        <a:t>に対して保存した座標を用いて射影変換を行い鳥瞰図</a:t>
                      </a:r>
                      <a:r>
                        <a:rPr lang="en-US" altLang="ja-JP" sz="700" dirty="0">
                          <a:latin typeface="+mn-ea"/>
                        </a:rPr>
                        <a:t>(</a:t>
                      </a:r>
                      <a:r>
                        <a:rPr lang="ja-JP" altLang="en-US" sz="700" dirty="0">
                          <a:latin typeface="+mn-ea"/>
                        </a:rPr>
                        <a:t>図</a:t>
                      </a:r>
                      <a:r>
                        <a:rPr lang="en-US" altLang="ja-JP" sz="700" dirty="0">
                          <a:latin typeface="+mn-ea"/>
                        </a:rPr>
                        <a:t>6-3)</a:t>
                      </a:r>
                      <a:r>
                        <a:rPr lang="ja-JP" altLang="en-US" sz="700" dirty="0">
                          <a:latin typeface="+mn-ea"/>
                        </a:rPr>
                        <a:t>を作成することで時間的な問題とカメラの配置や向きに影響されず画像処理を行えるようにした。</a:t>
                      </a:r>
                      <a:endParaRPr lang="en-US" altLang="ja-JP" sz="700" dirty="0">
                        <a:latin typeface="+mn-ea"/>
                      </a:endParaRPr>
                    </a:p>
                    <a:p>
                      <a:r>
                        <a:rPr lang="ja-JP" altLang="en-US" sz="700" b="1" dirty="0">
                          <a:latin typeface="+mn-ea"/>
                        </a:rPr>
                        <a:t>評価</a:t>
                      </a:r>
                      <a:r>
                        <a:rPr lang="ja-JP" altLang="en-US" sz="700" dirty="0">
                          <a:latin typeface="+mn-ea"/>
                        </a:rPr>
                        <a:t>：上記の解決策により、カメラシステムの状態にあまり影響を受けずに画像処理を行うことが可能になり、キャリブレーションの時間内に座標を修正しても</a:t>
                      </a:r>
                      <a:r>
                        <a:rPr lang="en-US" altLang="ja-JP" sz="700" dirty="0">
                          <a:latin typeface="+mn-ea"/>
                        </a:rPr>
                        <a:t>30</a:t>
                      </a:r>
                      <a:r>
                        <a:rPr lang="ja-JP" altLang="en-US" sz="700" dirty="0">
                          <a:latin typeface="+mn-ea"/>
                        </a:rPr>
                        <a:t>秒以下で済むようになった。</a:t>
                      </a:r>
                      <a:endParaRPr lang="en-US" altLang="ja-JP" sz="700" dirty="0">
                        <a:latin typeface="+mn-ea"/>
                      </a:endParaRPr>
                    </a:p>
                  </p:txBody>
                </p:sp>
                <p:pic>
                  <p:nvPicPr>
                    <p:cNvPr id="806" name="図 805">
                      <a:extLst>
                        <a:ext uri="{FF2B5EF4-FFF2-40B4-BE49-F238E27FC236}">
                          <a16:creationId xmlns:a16="http://schemas.microsoft.com/office/drawing/2014/main" id="{2C7D1B25-CE04-4B3F-92AF-05627F8B2A9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5671" y="1184183"/>
                      <a:ext cx="375220" cy="360000"/>
                    </a:xfrm>
                    <a:prstGeom prst="rect">
                      <a:avLst/>
                    </a:prstGeom>
                  </p:spPr>
                </p:pic>
                <p:sp>
                  <p:nvSpPr>
                    <p:cNvPr id="807" name="テキスト ボックス 259">
                      <a:extLst>
                        <a:ext uri="{FF2B5EF4-FFF2-40B4-BE49-F238E27FC236}">
                          <a16:creationId xmlns:a16="http://schemas.microsoft.com/office/drawing/2014/main" id="{7B065699-A105-4498-A7B7-05BD889C636F}"/>
                        </a:ext>
                      </a:extLst>
                    </p:cNvPr>
                    <p:cNvSpPr txBox="1"/>
                    <p:nvPr/>
                  </p:nvSpPr>
                  <p:spPr>
                    <a:xfrm>
                      <a:off x="64443" y="4064198"/>
                      <a:ext cx="5292000" cy="415498"/>
                    </a:xfrm>
                    <a:prstGeom prst="rect">
                      <a:avLst/>
                    </a:prstGeom>
                    <a:solidFill>
                      <a:schemeClr val="accent6">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US" altLang="ja-JP" sz="700" dirty="0">
                          <a:latin typeface="+mn-ea"/>
                        </a:rPr>
                        <a:t>3</a:t>
                      </a:r>
                      <a:r>
                        <a:rPr lang="en-US" altLang="ja-JP" sz="700" dirty="0">
                          <a:latin typeface="+mn-ea"/>
                          <a:ea typeface="+mn-ea"/>
                        </a:rPr>
                        <a:t>. </a:t>
                      </a:r>
                      <a:r>
                        <a:rPr lang="ja-JP" altLang="en-US" sz="700" dirty="0">
                          <a:latin typeface="+mn-ea"/>
                          <a:ea typeface="+mn-ea"/>
                        </a:rPr>
                        <a:t>鳥瞰図</a:t>
                      </a:r>
                      <a:r>
                        <a:rPr lang="ja-JP" altLang="en-US" sz="700" dirty="0">
                          <a:latin typeface="+mn-ea"/>
                        </a:rPr>
                        <a:t>から特定色画素の</a:t>
                      </a:r>
                      <a:r>
                        <a:rPr lang="en-US" altLang="ja-JP" sz="700" dirty="0">
                          <a:latin typeface="+mn-ea"/>
                        </a:rPr>
                        <a:t>RGB</a:t>
                      </a:r>
                      <a:r>
                        <a:rPr lang="ja-JP" altLang="en-US" sz="700" dirty="0">
                          <a:latin typeface="+mn-ea"/>
                        </a:rPr>
                        <a:t>抽出</a:t>
                      </a:r>
                      <a:r>
                        <a:rPr lang="ja-JP" altLang="en-US" sz="700" dirty="0">
                          <a:latin typeface="+mn-ea"/>
                          <a:ea typeface="+mn-ea"/>
                        </a:rPr>
                        <a:t>を行い、それぞれの赤、黄、青のみが表示された画像</a:t>
                      </a:r>
                      <a:r>
                        <a:rPr lang="en-US" altLang="ja-JP" sz="700" dirty="0">
                          <a:latin typeface="+mn-ea"/>
                        </a:rPr>
                        <a:t>(</a:t>
                      </a:r>
                      <a:r>
                        <a:rPr lang="ja-JP" altLang="en-US" sz="700" dirty="0">
                          <a:latin typeface="+mn-ea"/>
                        </a:rPr>
                        <a:t>図</a:t>
                      </a:r>
                      <a:r>
                        <a:rPr lang="en-US" altLang="ja-JP" sz="700" dirty="0">
                          <a:latin typeface="+mn-ea"/>
                        </a:rPr>
                        <a:t>6-4)</a:t>
                      </a:r>
                      <a:r>
                        <a:rPr lang="ja-JP" altLang="en-US" sz="700" dirty="0">
                          <a:latin typeface="+mn-ea"/>
                          <a:ea typeface="+mn-ea"/>
                        </a:rPr>
                        <a:t>を合計</a:t>
                      </a:r>
                      <a:r>
                        <a:rPr lang="en-US" altLang="ja-JP" sz="700" dirty="0">
                          <a:latin typeface="+mn-ea"/>
                          <a:ea typeface="+mn-ea"/>
                        </a:rPr>
                        <a:t>3</a:t>
                      </a:r>
                      <a:r>
                        <a:rPr lang="ja-JP" altLang="en-US" sz="700" dirty="0">
                          <a:latin typeface="+mn-ea"/>
                          <a:ea typeface="+mn-ea"/>
                        </a:rPr>
                        <a:t>枚作成する。</a:t>
                      </a:r>
                      <a:endParaRPr lang="en-US" altLang="ja-JP" sz="700" dirty="0">
                        <a:latin typeface="+mn-ea"/>
                        <a:ea typeface="+mn-ea"/>
                      </a:endParaRPr>
                    </a:p>
                    <a:p>
                      <a:r>
                        <a:rPr lang="en-US" altLang="ja-JP" sz="700" dirty="0">
                          <a:latin typeface="+mn-ea"/>
                        </a:rPr>
                        <a:t>4. </a:t>
                      </a:r>
                      <a:r>
                        <a:rPr lang="ja-JP" altLang="en-US" sz="700" dirty="0">
                          <a:latin typeface="+mn-ea"/>
                        </a:rPr>
                        <a:t>これらの画素抽出、マスキングされた画像</a:t>
                      </a:r>
                      <a:r>
                        <a:rPr lang="en-US" altLang="ja-JP" sz="700" dirty="0">
                          <a:latin typeface="+mn-ea"/>
                        </a:rPr>
                        <a:t>3</a:t>
                      </a:r>
                      <a:r>
                        <a:rPr lang="ja-JP" altLang="en-US" sz="700" dirty="0">
                          <a:latin typeface="+mn-ea"/>
                        </a:rPr>
                        <a:t>枚に対しそれぞれテンプレートマッチングを行う事で、各カラーブロックが鳥瞰図内のどの座標にあるかを判別する。</a:t>
                      </a:r>
                      <a:r>
                        <a:rPr lang="en-US" altLang="ja-JP" sz="700" dirty="0">
                          <a:latin typeface="+mn-ea"/>
                        </a:rPr>
                        <a:t> (</a:t>
                      </a:r>
                      <a:r>
                        <a:rPr lang="ja-JP" altLang="en-US" sz="700" dirty="0">
                          <a:latin typeface="+mn-ea"/>
                        </a:rPr>
                        <a:t>図</a:t>
                      </a:r>
                      <a:r>
                        <a:rPr lang="en-US" altLang="ja-JP" sz="700" dirty="0">
                          <a:latin typeface="+mn-ea"/>
                        </a:rPr>
                        <a:t>6-5)</a:t>
                      </a:r>
                    </a:p>
                  </p:txBody>
                </p:sp>
                <p:sp>
                  <p:nvSpPr>
                    <p:cNvPr id="808" name="テキスト ボックス 807">
                      <a:extLst>
                        <a:ext uri="{FF2B5EF4-FFF2-40B4-BE49-F238E27FC236}">
                          <a16:creationId xmlns:a16="http://schemas.microsoft.com/office/drawing/2014/main" id="{D6D8DF63-09D5-4280-BA66-F1D0FAEC2C16}"/>
                        </a:ext>
                      </a:extLst>
                    </p:cNvPr>
                    <p:cNvSpPr txBox="1"/>
                    <p:nvPr/>
                  </p:nvSpPr>
                  <p:spPr>
                    <a:xfrm>
                      <a:off x="65022" y="4459815"/>
                      <a:ext cx="5292000" cy="630942"/>
                    </a:xfrm>
                    <a:prstGeom prst="rect">
                      <a:avLst/>
                    </a:prstGeom>
                    <a:solidFill>
                      <a:schemeClr val="accent5">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ja-JP" altLang="en-US" sz="700" b="1" dirty="0">
                          <a:latin typeface="+mn-ea"/>
                          <a:ea typeface="+mn-ea"/>
                        </a:rPr>
                        <a:t>問題点</a:t>
                      </a:r>
                      <a:r>
                        <a:rPr lang="ja-JP" altLang="en-US" sz="700" dirty="0">
                          <a:latin typeface="+mn-ea"/>
                          <a:ea typeface="+mn-ea"/>
                        </a:rPr>
                        <a:t>：</a:t>
                      </a:r>
                      <a:r>
                        <a:rPr lang="ja-JP" altLang="en-US" sz="700" dirty="0">
                          <a:latin typeface="+mn-ea"/>
                        </a:rPr>
                        <a:t>そのままの鳥瞰図を用いて各色のカラーブロックに対してテンプレートマッチングを行った場合、指定した色とは別の色を誤検知することが多く発生した。</a:t>
                      </a:r>
                      <a:endParaRPr lang="en-US" altLang="ja-JP" sz="700" dirty="0">
                        <a:latin typeface="+mn-ea"/>
                        <a:ea typeface="+mn-ea"/>
                      </a:endParaRPr>
                    </a:p>
                    <a:p>
                      <a:r>
                        <a:rPr lang="ja-JP" altLang="en-US" sz="700" b="1" dirty="0">
                          <a:latin typeface="+mn-ea"/>
                        </a:rPr>
                        <a:t>解決策</a:t>
                      </a:r>
                      <a:r>
                        <a:rPr lang="ja-JP" altLang="en-US" sz="700" dirty="0">
                          <a:latin typeface="+mn-ea"/>
                        </a:rPr>
                        <a:t>：鳥瞰図に対して特定色画素の</a:t>
                      </a:r>
                      <a:r>
                        <a:rPr lang="en-US" altLang="ja-JP" sz="700" dirty="0">
                          <a:latin typeface="+mn-ea"/>
                        </a:rPr>
                        <a:t>RGB</a:t>
                      </a:r>
                      <a:r>
                        <a:rPr lang="ja-JP" altLang="en-US" sz="700" dirty="0">
                          <a:latin typeface="+mn-ea"/>
                        </a:rPr>
                        <a:t>抽出を行い、検知したい色以外はマスキングし赤、黄、青のみが抽出された</a:t>
                      </a:r>
                      <a:r>
                        <a:rPr lang="en-US" altLang="ja-JP" sz="700" dirty="0">
                          <a:latin typeface="+mn-ea"/>
                        </a:rPr>
                        <a:t>3</a:t>
                      </a:r>
                      <a:r>
                        <a:rPr lang="ja-JP" altLang="en-US" sz="700" dirty="0">
                          <a:latin typeface="+mn-ea"/>
                        </a:rPr>
                        <a:t>枚の画像を作成し、それぞれに対してテンプレートマッチングを行うようにした。</a:t>
                      </a:r>
                      <a:endParaRPr lang="en-US" altLang="ja-JP" sz="700" dirty="0">
                        <a:latin typeface="+mn-ea"/>
                      </a:endParaRPr>
                    </a:p>
                    <a:p>
                      <a:r>
                        <a:rPr lang="ja-JP" altLang="en-US" sz="700" b="1" dirty="0">
                          <a:latin typeface="+mn-ea"/>
                        </a:rPr>
                        <a:t>評価</a:t>
                      </a:r>
                      <a:r>
                        <a:rPr lang="ja-JP" altLang="en-US" sz="700" dirty="0">
                          <a:latin typeface="+mn-ea"/>
                        </a:rPr>
                        <a:t>：上記の解決策により、別の色の誤検知は起こり得ないものになり、テンプレートマッチングの精度向上につながった。</a:t>
                      </a:r>
                      <a:endParaRPr lang="en-US" altLang="ja-JP" sz="700" dirty="0">
                        <a:latin typeface="+mn-ea"/>
                      </a:endParaRPr>
                    </a:p>
                  </p:txBody>
                </p:sp>
                <p:sp>
                  <p:nvSpPr>
                    <p:cNvPr id="809" name="テキスト ボックス 808">
                      <a:extLst>
                        <a:ext uri="{FF2B5EF4-FFF2-40B4-BE49-F238E27FC236}">
                          <a16:creationId xmlns:a16="http://schemas.microsoft.com/office/drawing/2014/main" id="{96B5FB11-9160-4222-8E01-E19262E45F4F}"/>
                        </a:ext>
                      </a:extLst>
                    </p:cNvPr>
                    <p:cNvSpPr txBox="1"/>
                    <p:nvPr/>
                  </p:nvSpPr>
                  <p:spPr>
                    <a:xfrm>
                      <a:off x="67709" y="5084125"/>
                      <a:ext cx="5292000" cy="307777"/>
                    </a:xfrm>
                    <a:prstGeom prst="rect">
                      <a:avLst/>
                    </a:prstGeom>
                    <a:solidFill>
                      <a:schemeClr val="accent6">
                        <a:lumMod val="20000"/>
                        <a:lumOff val="8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US" altLang="ja-JP" sz="700" dirty="0">
                          <a:latin typeface="+mn-ea"/>
                        </a:rPr>
                        <a:t>5</a:t>
                      </a:r>
                      <a:r>
                        <a:rPr lang="en-US" altLang="ja-JP" sz="700" dirty="0">
                          <a:latin typeface="+mn-ea"/>
                          <a:ea typeface="+mn-ea"/>
                        </a:rPr>
                        <a:t>. </a:t>
                      </a:r>
                      <a:r>
                        <a:rPr lang="ja-JP" altLang="en-US" sz="700" dirty="0">
                          <a:latin typeface="+mn-ea"/>
                          <a:ea typeface="+mn-ea"/>
                        </a:rPr>
                        <a:t>テンプレートマッチングで得た画像内での各カラーブロックの座標を走行体側が判別可能な座標コード</a:t>
                      </a:r>
                      <a:r>
                        <a:rPr lang="ja-JP" altLang="en-US" sz="700" dirty="0">
                          <a:latin typeface="+mn-ea"/>
                        </a:rPr>
                        <a:t>に変換する</a:t>
                      </a:r>
                      <a:r>
                        <a:rPr lang="ja-JP" altLang="en-US" sz="700" dirty="0">
                          <a:latin typeface="+mn-ea"/>
                          <a:ea typeface="+mn-ea"/>
                        </a:rPr>
                        <a:t>。変換終了後は走行体から要求があるまで待機し要求を受信したら</a:t>
                      </a:r>
                      <a:r>
                        <a:rPr lang="ja-JP" altLang="en-US" sz="700" dirty="0">
                          <a:latin typeface="+mn-ea"/>
                        </a:rPr>
                        <a:t>各カラーブロックの</a:t>
                      </a:r>
                      <a:r>
                        <a:rPr lang="ja-JP" altLang="en-US" sz="700" dirty="0">
                          <a:latin typeface="+mn-ea"/>
                          <a:ea typeface="+mn-ea"/>
                        </a:rPr>
                        <a:t>座標コードを走行体に送信しシステムを終了する。</a:t>
                      </a:r>
                      <a:endParaRPr lang="en-US" altLang="ja-JP" sz="700" dirty="0">
                        <a:latin typeface="+mn-ea"/>
                        <a:ea typeface="+mn-ea"/>
                      </a:endParaRPr>
                    </a:p>
                  </p:txBody>
                </p:sp>
              </p:grpSp>
              <p:grpSp>
                <p:nvGrpSpPr>
                  <p:cNvPr id="766" name="グループ化 765">
                    <a:extLst>
                      <a:ext uri="{FF2B5EF4-FFF2-40B4-BE49-F238E27FC236}">
                        <a16:creationId xmlns:a16="http://schemas.microsoft.com/office/drawing/2014/main" id="{E35A1511-D451-48F0-AE5C-F653B50082EC}"/>
                      </a:ext>
                    </a:extLst>
                  </p:cNvPr>
                  <p:cNvGrpSpPr/>
                  <p:nvPr/>
                </p:nvGrpSpPr>
                <p:grpSpPr>
                  <a:xfrm>
                    <a:off x="7501" y="5396785"/>
                    <a:ext cx="3620976" cy="4985657"/>
                    <a:chOff x="7501" y="5396785"/>
                    <a:chExt cx="3620976" cy="4985657"/>
                  </a:xfrm>
                </p:grpSpPr>
                <p:sp>
                  <p:nvSpPr>
                    <p:cNvPr id="767" name="テキスト ボックス 766">
                      <a:extLst>
                        <a:ext uri="{FF2B5EF4-FFF2-40B4-BE49-F238E27FC236}">
                          <a16:creationId xmlns:a16="http://schemas.microsoft.com/office/drawing/2014/main" id="{364BC706-125E-414A-9D88-68A1889CE67D}"/>
                        </a:ext>
                      </a:extLst>
                    </p:cNvPr>
                    <p:cNvSpPr txBox="1"/>
                    <p:nvPr/>
                  </p:nvSpPr>
                  <p:spPr>
                    <a:xfrm>
                      <a:off x="16352" y="7410031"/>
                      <a:ext cx="2357198" cy="646331"/>
                    </a:xfrm>
                    <a:prstGeom prst="rect">
                      <a:avLst/>
                    </a:prstGeom>
                    <a:noFill/>
                  </p:spPr>
                  <p:txBody>
                    <a:bodyPr wrap="square" rtlCol="0">
                      <a:spAutoFit/>
                    </a:bodyPr>
                    <a:lstStyle/>
                    <a:p>
                      <a:r>
                        <a:rPr lang="en-US" altLang="ja-JP" sz="800" b="1" dirty="0">
                          <a:latin typeface="游ゴシック" panose="020B0400000000000000" pitchFamily="50" charset="-128"/>
                          <a:ea typeface="游ゴシック" panose="020B0400000000000000" pitchFamily="50" charset="-128"/>
                        </a:rPr>
                        <a:t>7. </a:t>
                      </a:r>
                      <a:r>
                        <a:rPr kumimoji="0" lang="ja-JP" altLang="en-US" sz="800" b="1" kern="0" dirty="0">
                          <a:solidFill>
                            <a:prstClr val="black"/>
                          </a:solidFill>
                          <a:latin typeface="游ゴシック" panose="020B0400000000000000" pitchFamily="50" charset="-128"/>
                          <a:ea typeface="游ゴシック" panose="020B0400000000000000" pitchFamily="50" charset="-128"/>
                        </a:rPr>
                        <a:t>カラーセンサでブロックの色を識別する</a:t>
                      </a:r>
                      <a:r>
                        <a:rPr lang="ja-JP" altLang="en-US" sz="800" b="1" dirty="0">
                          <a:latin typeface="游ゴシック" panose="020B0400000000000000" pitchFamily="50" charset="-128"/>
                          <a:ea typeface="游ゴシック" panose="020B0400000000000000" pitchFamily="50" charset="-128"/>
                        </a:rPr>
                        <a:t>動作</a:t>
                      </a:r>
                      <a:endParaRPr lang="en-US" altLang="ja-JP" sz="800" b="1" dirty="0">
                        <a:latin typeface="游ゴシック" panose="020B0400000000000000" pitchFamily="50" charset="-128"/>
                        <a:ea typeface="游ゴシック" panose="020B0400000000000000" pitchFamily="50" charset="-128"/>
                      </a:endParaRPr>
                    </a:p>
                    <a:p>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b="1" dirty="0">
                          <a:solidFill>
                            <a:srgbClr val="FF0000"/>
                          </a:solidFill>
                          <a:latin typeface="游ゴシック" panose="020B0400000000000000" pitchFamily="50" charset="-128"/>
                          <a:ea typeface="游ゴシック" panose="020B0400000000000000" pitchFamily="50" charset="-128"/>
                        </a:rPr>
                        <a:t>課題</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カラーブロックとカラーセンサの距離が</a:t>
                      </a:r>
                      <a:r>
                        <a:rPr lang="en-US" altLang="ja-JP" sz="700" dirty="0">
                          <a:latin typeface="游ゴシック" panose="020B0400000000000000" pitchFamily="50" charset="-128"/>
                          <a:ea typeface="游ゴシック" panose="020B0400000000000000" pitchFamily="50" charset="-128"/>
                        </a:rPr>
                        <a:t>1</a:t>
                      </a:r>
                      <a:r>
                        <a:rPr lang="ja-JP" altLang="en-US" sz="700" dirty="0">
                          <a:latin typeface="游ゴシック" panose="020B0400000000000000" pitchFamily="50" charset="-128"/>
                          <a:ea typeface="游ゴシック" panose="020B0400000000000000" pitchFamily="50" charset="-128"/>
                        </a:rPr>
                        <a:t>㎝未満だと近すぎる為、ブロックの色が読めないことがある。</a:t>
                      </a:r>
                      <a:endParaRPr lang="en-US" altLang="ja-JP" sz="700" dirty="0">
                        <a:latin typeface="游ゴシック" panose="020B0400000000000000" pitchFamily="50" charset="-128"/>
                        <a:ea typeface="游ゴシック" panose="020B0400000000000000" pitchFamily="50" charset="-128"/>
                      </a:endParaRPr>
                    </a:p>
                    <a:p>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カラーブロックの色を読み取れなかった場合は</a:t>
                      </a:r>
                      <a:r>
                        <a:rPr lang="en-US" altLang="ja-JP" sz="700" dirty="0">
                          <a:latin typeface="游ゴシック" panose="020B0400000000000000" pitchFamily="50" charset="-128"/>
                          <a:ea typeface="游ゴシック" panose="020B0400000000000000" pitchFamily="50" charset="-128"/>
                        </a:rPr>
                        <a:t>1</a:t>
                      </a:r>
                      <a:r>
                        <a:rPr lang="ja-JP" altLang="en-US" sz="700" dirty="0">
                          <a:latin typeface="游ゴシック" panose="020B0400000000000000" pitchFamily="50" charset="-128"/>
                          <a:ea typeface="游ゴシック" panose="020B0400000000000000" pitchFamily="50" charset="-128"/>
                        </a:rPr>
                        <a:t>㎝後進し、再度カラーセンサで色検知を行う。</a:t>
                      </a:r>
                      <a:endParaRPr lang="en-US" altLang="ja-JP" sz="500" dirty="0">
                        <a:latin typeface="游ゴシック" panose="020B0400000000000000" pitchFamily="50" charset="-128"/>
                        <a:ea typeface="游ゴシック" panose="020B0400000000000000" pitchFamily="50" charset="-128"/>
                      </a:endParaRPr>
                    </a:p>
                  </p:txBody>
                </p:sp>
                <p:sp>
                  <p:nvSpPr>
                    <p:cNvPr id="768" name="正方形/長方形 767">
                      <a:extLst>
                        <a:ext uri="{FF2B5EF4-FFF2-40B4-BE49-F238E27FC236}">
                          <a16:creationId xmlns:a16="http://schemas.microsoft.com/office/drawing/2014/main" id="{1F0E939E-619B-41C0-8B5A-83F590E7C9E4}"/>
                        </a:ext>
                      </a:extLst>
                    </p:cNvPr>
                    <p:cNvSpPr/>
                    <p:nvPr/>
                  </p:nvSpPr>
                  <p:spPr>
                    <a:xfrm>
                      <a:off x="45164" y="5396785"/>
                      <a:ext cx="3583313" cy="49773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テキスト ボックス 768">
                      <a:extLst>
                        <a:ext uri="{FF2B5EF4-FFF2-40B4-BE49-F238E27FC236}">
                          <a16:creationId xmlns:a16="http://schemas.microsoft.com/office/drawing/2014/main" id="{ACC4AFBD-63B2-4F06-B53A-504913907606}"/>
                        </a:ext>
                      </a:extLst>
                    </p:cNvPr>
                    <p:cNvSpPr txBox="1"/>
                    <p:nvPr/>
                  </p:nvSpPr>
                  <p:spPr>
                    <a:xfrm>
                      <a:off x="2082318" y="5772126"/>
                      <a:ext cx="1515158" cy="222855"/>
                    </a:xfrm>
                    <a:prstGeom prst="rect">
                      <a:avLst/>
                    </a:prstGeom>
                    <a:noFill/>
                  </p:spPr>
                  <p:txBody>
                    <a:bodyPr wrap="none" rtlCol="0">
                      <a:spAutoFit/>
                    </a:bodyPr>
                    <a:lstStyle/>
                    <a:p>
                      <a:r>
                        <a:rPr lang="ja-JP" altLang="en-US" sz="700" dirty="0">
                          <a:latin typeface="游ゴシック" panose="020B0400000000000000" pitchFamily="50" charset="-128"/>
                          <a:ea typeface="游ゴシック" panose="020B0400000000000000" pitchFamily="50" charset="-128"/>
                        </a:rPr>
                        <a:t>表</a:t>
                      </a:r>
                      <a:r>
                        <a:rPr lang="en-US" altLang="ja-JP" sz="700" dirty="0">
                          <a:latin typeface="游ゴシック" panose="020B0400000000000000" pitchFamily="50" charset="-128"/>
                          <a:ea typeface="游ゴシック" panose="020B0400000000000000" pitchFamily="50" charset="-128"/>
                        </a:rPr>
                        <a:t>6-1</a:t>
                      </a:r>
                      <a:r>
                        <a:rPr lang="ja-JP" altLang="en-US" sz="700" dirty="0">
                          <a:latin typeface="游ゴシック" panose="020B0400000000000000" pitchFamily="50" charset="-128"/>
                          <a:ea typeface="游ゴシック" panose="020B0400000000000000" pitchFamily="50" charset="-128"/>
                        </a:rPr>
                        <a:t> 回避動作実行時の回転角度</a:t>
                      </a:r>
                      <a:endParaRPr kumimoji="1" lang="ja-JP" altLang="en-US" sz="700" dirty="0">
                        <a:latin typeface="游ゴシック" panose="020B0400000000000000" pitchFamily="50" charset="-128"/>
                        <a:ea typeface="游ゴシック" panose="020B0400000000000000" pitchFamily="50" charset="-128"/>
                      </a:endParaRPr>
                    </a:p>
                  </p:txBody>
                </p:sp>
                <p:sp>
                  <p:nvSpPr>
                    <p:cNvPr id="770" name="テキスト ボックス 769">
                      <a:extLst>
                        <a:ext uri="{FF2B5EF4-FFF2-40B4-BE49-F238E27FC236}">
                          <a16:creationId xmlns:a16="http://schemas.microsoft.com/office/drawing/2014/main" id="{831EB57B-C2FF-43D5-A309-5607F46F89B7}"/>
                        </a:ext>
                      </a:extLst>
                    </p:cNvPr>
                    <p:cNvSpPr txBox="1"/>
                    <p:nvPr/>
                  </p:nvSpPr>
                  <p:spPr>
                    <a:xfrm>
                      <a:off x="16144" y="5789433"/>
                      <a:ext cx="2126402" cy="969496"/>
                    </a:xfrm>
                    <a:prstGeom prst="rect">
                      <a:avLst/>
                    </a:prstGeom>
                    <a:noFill/>
                  </p:spPr>
                  <p:txBody>
                    <a:bodyPr wrap="square" rtlCol="0">
                      <a:spAutoFit/>
                    </a:bodyPr>
                    <a:lstStyle/>
                    <a:p>
                      <a:r>
                        <a:rPr kumimoji="1" lang="en-US" altLang="ja-JP" sz="800" b="1" dirty="0">
                          <a:latin typeface="游ゴシック" panose="020B0400000000000000" pitchFamily="50" charset="-128"/>
                          <a:ea typeface="游ゴシック" panose="020B0400000000000000" pitchFamily="50" charset="-128"/>
                        </a:rPr>
                        <a:t>1.</a:t>
                      </a:r>
                      <a:r>
                        <a:rPr kumimoji="1" lang="ja-JP" altLang="en-US" sz="800" b="1" dirty="0">
                          <a:latin typeface="游ゴシック" panose="020B0400000000000000" pitchFamily="50" charset="-128"/>
                          <a:ea typeface="游ゴシック" panose="020B0400000000000000" pitchFamily="50" charset="-128"/>
                        </a:rPr>
                        <a:t> カラーブロックを</a:t>
                      </a:r>
                      <a:r>
                        <a:rPr lang="ja-JP" altLang="en-US" sz="800" b="1" dirty="0">
                          <a:latin typeface="游ゴシック" panose="020B0400000000000000" pitchFamily="50" charset="-128"/>
                          <a:ea typeface="游ゴシック" panose="020B0400000000000000" pitchFamily="50" charset="-128"/>
                        </a:rPr>
                        <a:t>掴む</a:t>
                      </a:r>
                      <a:r>
                        <a:rPr kumimoji="1" lang="ja-JP" altLang="en-US" sz="800" b="1" dirty="0">
                          <a:latin typeface="游ゴシック" panose="020B0400000000000000" pitchFamily="50" charset="-128"/>
                          <a:ea typeface="游ゴシック" panose="020B0400000000000000" pitchFamily="50" charset="-128"/>
                        </a:rPr>
                        <a:t>動作</a:t>
                      </a:r>
                      <a:endParaRPr kumimoji="1" lang="en-US" altLang="ja-JP" sz="800" b="1" dirty="0">
                        <a:latin typeface="游ゴシック" panose="020B0400000000000000" pitchFamily="50" charset="-128"/>
                        <a:ea typeface="游ゴシック" panose="020B0400000000000000" pitchFamily="50" charset="-128"/>
                      </a:endParaRPr>
                    </a:p>
                    <a:p>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b="1" dirty="0">
                          <a:solidFill>
                            <a:srgbClr val="FF0000"/>
                          </a:solidFill>
                          <a:latin typeface="游ゴシック" panose="020B0400000000000000" pitchFamily="50" charset="-128"/>
                          <a:ea typeface="游ゴシック" panose="020B0400000000000000" pitchFamily="50" charset="-128"/>
                        </a:rPr>
                        <a:t>課題</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ライントレース走行の特性上黒線の真ん中を走っていないため、カラーブロック置き場の中心にあるカラーブロックをアームで押し出してしまう。</a:t>
                      </a:r>
                      <a:endParaRPr lang="en-US" altLang="ja-JP" sz="700" dirty="0">
                        <a:latin typeface="游ゴシック" panose="020B0400000000000000" pitchFamily="50" charset="-128"/>
                        <a:ea typeface="游ゴシック" panose="020B0400000000000000" pitchFamily="50" charset="-128"/>
                      </a:endParaRPr>
                    </a:p>
                    <a:p>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dirty="0">
                          <a:solidFill>
                            <a:srgbClr val="FF7A30"/>
                          </a:solidFill>
                          <a:latin typeface="游ゴシック" panose="020B0400000000000000" pitchFamily="50" charset="-128"/>
                          <a:ea typeface="游ゴシック" panose="020B0400000000000000" pitchFamily="50" charset="-128"/>
                        </a:rPr>
                        <a:t>ライントレース</a:t>
                      </a:r>
                      <a:r>
                        <a:rPr lang="ja-JP" altLang="en-US" sz="700" dirty="0">
                          <a:latin typeface="游ゴシック" panose="020B0400000000000000" pitchFamily="50" charset="-128"/>
                          <a:ea typeface="游ゴシック" panose="020B0400000000000000" pitchFamily="50" charset="-128"/>
                        </a:rPr>
                        <a:t>後に走行体を黒線の内側に</a:t>
                      </a:r>
                      <a:r>
                        <a:rPr lang="en-US" altLang="ja-JP" sz="700" dirty="0">
                          <a:solidFill>
                            <a:srgbClr val="00B0F0"/>
                          </a:solidFill>
                          <a:latin typeface="游ゴシック" panose="020B0400000000000000" pitchFamily="50" charset="-128"/>
                          <a:ea typeface="游ゴシック" panose="020B0400000000000000" pitchFamily="50" charset="-128"/>
                        </a:rPr>
                        <a:t>1</a:t>
                      </a:r>
                      <a:r>
                        <a:rPr lang="ja-JP" altLang="en-US" sz="700" dirty="0">
                          <a:solidFill>
                            <a:srgbClr val="00B0F0"/>
                          </a:solidFill>
                          <a:latin typeface="游ゴシック" panose="020B0400000000000000" pitchFamily="50" charset="-128"/>
                          <a:ea typeface="游ゴシック" panose="020B0400000000000000" pitchFamily="50" charset="-128"/>
                        </a:rPr>
                        <a:t>度回転</a:t>
                      </a:r>
                      <a:r>
                        <a:rPr lang="ja-JP" altLang="en-US" sz="700" dirty="0">
                          <a:latin typeface="游ゴシック" panose="020B0400000000000000" pitchFamily="50" charset="-128"/>
                          <a:ea typeface="游ゴシック" panose="020B0400000000000000" pitchFamily="50" charset="-128"/>
                        </a:rPr>
                        <a:t>させて</a:t>
                      </a:r>
                      <a:r>
                        <a:rPr lang="ja-JP" altLang="en-US" sz="700" dirty="0">
                          <a:solidFill>
                            <a:srgbClr val="FFC000"/>
                          </a:solidFill>
                          <a:latin typeface="游ゴシック" panose="020B0400000000000000" pitchFamily="50" charset="-128"/>
                          <a:ea typeface="游ゴシック" panose="020B0400000000000000" pitchFamily="50" charset="-128"/>
                        </a:rPr>
                        <a:t>直進走行</a:t>
                      </a:r>
                      <a:r>
                        <a:rPr lang="ja-JP" altLang="en-US" sz="700">
                          <a:latin typeface="游ゴシック" panose="020B0400000000000000" pitchFamily="50" charset="-128"/>
                          <a:ea typeface="游ゴシック" panose="020B0400000000000000" pitchFamily="50" charset="-128"/>
                        </a:rPr>
                        <a:t>によりカラーブロック</a:t>
                      </a:r>
                      <a:r>
                        <a:rPr lang="ja-JP" altLang="en-US" sz="700" dirty="0">
                          <a:latin typeface="游ゴシック" panose="020B0400000000000000" pitchFamily="50" charset="-128"/>
                          <a:ea typeface="游ゴシック" panose="020B0400000000000000" pitchFamily="50" charset="-128"/>
                        </a:rPr>
                        <a:t>を掴みに行く。</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6-9</a:t>
                      </a:r>
                      <a:r>
                        <a:rPr lang="ja-JP" altLang="en-US" sz="700" dirty="0">
                          <a:latin typeface="游ゴシック" panose="020B0400000000000000" pitchFamily="50" charset="-128"/>
                          <a:ea typeface="游ゴシック" panose="020B0400000000000000" pitchFamily="50" charset="-128"/>
                        </a:rPr>
                        <a:t>）</a:t>
                      </a:r>
                      <a:endParaRPr lang="en-US" altLang="ja-JP" sz="700" dirty="0">
                        <a:latin typeface="游ゴシック" panose="020B0400000000000000" pitchFamily="50" charset="-128"/>
                        <a:ea typeface="游ゴシック" panose="020B0400000000000000" pitchFamily="50" charset="-128"/>
                      </a:endParaRPr>
                    </a:p>
                  </p:txBody>
                </p:sp>
                <p:grpSp>
                  <p:nvGrpSpPr>
                    <p:cNvPr id="771" name="グループ化 770">
                      <a:extLst>
                        <a:ext uri="{FF2B5EF4-FFF2-40B4-BE49-F238E27FC236}">
                          <a16:creationId xmlns:a16="http://schemas.microsoft.com/office/drawing/2014/main" id="{EBEBD8C6-4559-4336-A284-4ED1E4B93963}"/>
                        </a:ext>
                      </a:extLst>
                    </p:cNvPr>
                    <p:cNvGrpSpPr/>
                    <p:nvPr/>
                  </p:nvGrpSpPr>
                  <p:grpSpPr>
                    <a:xfrm>
                      <a:off x="401278" y="5407424"/>
                      <a:ext cx="3105337" cy="415498"/>
                      <a:chOff x="401278" y="5407424"/>
                      <a:chExt cx="3105337" cy="415498"/>
                    </a:xfrm>
                  </p:grpSpPr>
                  <p:sp>
                    <p:nvSpPr>
                      <p:cNvPr id="776" name="テキスト ボックス 775">
                        <a:extLst>
                          <a:ext uri="{FF2B5EF4-FFF2-40B4-BE49-F238E27FC236}">
                            <a16:creationId xmlns:a16="http://schemas.microsoft.com/office/drawing/2014/main" id="{3ABF6D7F-2033-4959-93BF-5037C8DC64CD}"/>
                          </a:ext>
                        </a:extLst>
                      </p:cNvPr>
                      <p:cNvSpPr txBox="1"/>
                      <p:nvPr/>
                    </p:nvSpPr>
                    <p:spPr>
                      <a:xfrm>
                        <a:off x="401278" y="5407424"/>
                        <a:ext cx="3105337" cy="415498"/>
                      </a:xfrm>
                      <a:prstGeom prst="rect">
                        <a:avLst/>
                      </a:prstGeom>
                      <a:noFill/>
                    </p:spPr>
                    <p:txBody>
                      <a:bodyPr wrap="none" rtlCol="0">
                        <a:spAutoFit/>
                      </a:bodyPr>
                      <a:lstStyle/>
                      <a:p>
                        <a:r>
                          <a:rPr kumimoji="1" lang="en-US" altLang="ja-JP" sz="1050" b="1" dirty="0"/>
                          <a:t>P.3</a:t>
                        </a:r>
                        <a:r>
                          <a:rPr kumimoji="1" lang="ja-JP" altLang="en-US" sz="1050" b="1" dirty="0"/>
                          <a:t>に記載した</a:t>
                        </a:r>
                        <a:r>
                          <a:rPr kumimoji="1" lang="en-US" altLang="ja-JP" sz="1050" b="1" dirty="0"/>
                          <a:t>『</a:t>
                        </a:r>
                        <a:r>
                          <a:rPr kumimoji="1" lang="ja-JP" altLang="en-US" sz="1050" b="1" dirty="0"/>
                          <a:t>走行体の動作定義</a:t>
                        </a:r>
                        <a:r>
                          <a:rPr kumimoji="1" lang="en-US" altLang="ja-JP" sz="1050" b="1" dirty="0"/>
                          <a:t>』</a:t>
                        </a:r>
                        <a:r>
                          <a:rPr kumimoji="1" lang="ja-JP" altLang="en-US" sz="1050" b="1" dirty="0"/>
                          <a:t>を実現する為の</a:t>
                        </a:r>
                        <a:endParaRPr kumimoji="1" lang="en-US" altLang="ja-JP" sz="1050" b="1" dirty="0"/>
                      </a:p>
                      <a:p>
                        <a:r>
                          <a:rPr kumimoji="1" lang="ja-JP" altLang="en-US" sz="1050" b="1" dirty="0"/>
                          <a:t>制御戦略</a:t>
                        </a:r>
                        <a:endParaRPr kumimoji="1" lang="en-US" altLang="ja-JP" sz="1050" b="1" dirty="0"/>
                      </a:p>
                    </p:txBody>
                  </p:sp>
                  <p:sp>
                    <p:nvSpPr>
                      <p:cNvPr id="777" name="テキスト ボックス 776">
                        <a:extLst>
                          <a:ext uri="{FF2B5EF4-FFF2-40B4-BE49-F238E27FC236}">
                            <a16:creationId xmlns:a16="http://schemas.microsoft.com/office/drawing/2014/main" id="{248309CB-B2F5-456C-9138-7F495955F808}"/>
                          </a:ext>
                        </a:extLst>
                      </p:cNvPr>
                      <p:cNvSpPr txBox="1"/>
                      <p:nvPr/>
                    </p:nvSpPr>
                    <p:spPr>
                      <a:xfrm>
                        <a:off x="1054433" y="5605017"/>
                        <a:ext cx="2249334" cy="200055"/>
                      </a:xfrm>
                      <a:prstGeom prst="rect">
                        <a:avLst/>
                      </a:prstGeom>
                      <a:noFill/>
                    </p:spPr>
                    <p:txBody>
                      <a:bodyPr wrap="none" rtlCol="0">
                        <a:spAutoFit/>
                      </a:bodyPr>
                      <a:lstStyle/>
                      <a:p>
                        <a:r>
                          <a:rPr kumimoji="0" lang="en-US" altLang="ja-JP" sz="700" kern="0" dirty="0">
                            <a:solidFill>
                              <a:prstClr val="black"/>
                            </a:solidFill>
                            <a:latin typeface="Calibri" panose="020F0502020204030204"/>
                            <a:ea typeface="游ゴシック" panose="020B0400000000000000" pitchFamily="50" charset="-128"/>
                          </a:rPr>
                          <a:t>『</a:t>
                        </a:r>
                        <a:r>
                          <a:rPr kumimoji="0" lang="ja-JP" altLang="en-US" sz="700" kern="0" dirty="0">
                            <a:solidFill>
                              <a:prstClr val="black"/>
                            </a:solidFill>
                            <a:latin typeface="Calibri" panose="020F0502020204030204"/>
                            <a:ea typeface="游ゴシック" panose="020B0400000000000000" pitchFamily="50" charset="-128"/>
                          </a:rPr>
                          <a:t>ブロック並べエリア内の走行</a:t>
                        </a:r>
                        <a:r>
                          <a:rPr kumimoji="0" lang="en-US" altLang="ja-JP" sz="700" kern="0" dirty="0">
                            <a:solidFill>
                              <a:prstClr val="black"/>
                            </a:solidFill>
                            <a:latin typeface="Calibri" panose="020F0502020204030204"/>
                            <a:ea typeface="游ゴシック" panose="020B0400000000000000" pitchFamily="50" charset="-128"/>
                          </a:rPr>
                          <a:t>』</a:t>
                        </a:r>
                        <a:r>
                          <a:rPr kumimoji="0" lang="ja-JP" altLang="en-US" sz="700" kern="0" dirty="0">
                            <a:solidFill>
                              <a:prstClr val="black"/>
                            </a:solidFill>
                            <a:latin typeface="Calibri" panose="020F0502020204030204"/>
                            <a:ea typeface="游ゴシック" panose="020B0400000000000000" pitchFamily="50" charset="-128"/>
                          </a:rPr>
                          <a:t>の</a:t>
                        </a:r>
                        <a:r>
                          <a:rPr kumimoji="0" lang="ja-JP" altLang="en-US" sz="700" b="1" kern="0" dirty="0">
                            <a:latin typeface="Calibri" panose="020F0502020204030204"/>
                            <a:ea typeface="游ゴシック" panose="020B0400000000000000" pitchFamily="50" charset="-128"/>
                          </a:rPr>
                          <a:t>番号</a:t>
                        </a:r>
                        <a:r>
                          <a:rPr kumimoji="0" lang="ja-JP" altLang="en-US" sz="700" kern="0" dirty="0">
                            <a:solidFill>
                              <a:prstClr val="black"/>
                            </a:solidFill>
                            <a:latin typeface="Calibri" panose="020F0502020204030204"/>
                            <a:ea typeface="游ゴシック" panose="020B0400000000000000" pitchFamily="50" charset="-128"/>
                          </a:rPr>
                          <a:t>に付随する</a:t>
                        </a:r>
                        <a:endParaRPr lang="en-US" altLang="ja-JP" sz="1800" b="1" dirty="0">
                          <a:latin typeface="游ゴシック" panose="020B0400000000000000" pitchFamily="50" charset="-128"/>
                          <a:ea typeface="游ゴシック" panose="020B0400000000000000" pitchFamily="50" charset="-128"/>
                        </a:endParaRPr>
                      </a:p>
                    </p:txBody>
                  </p:sp>
                </p:grpSp>
                <p:pic>
                  <p:nvPicPr>
                    <p:cNvPr id="772" name="図 771">
                      <a:extLst>
                        <a:ext uri="{FF2B5EF4-FFF2-40B4-BE49-F238E27FC236}">
                          <a16:creationId xmlns:a16="http://schemas.microsoft.com/office/drawing/2014/main" id="{78390502-F2A2-434A-8D66-C397D1EAF8A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180" y="5405429"/>
                      <a:ext cx="354039" cy="401029"/>
                    </a:xfrm>
                    <a:prstGeom prst="rect">
                      <a:avLst/>
                    </a:prstGeom>
                  </p:spPr>
                </p:pic>
                <p:sp>
                  <p:nvSpPr>
                    <p:cNvPr id="773" name="テキスト ボックス 772">
                      <a:extLst>
                        <a:ext uri="{FF2B5EF4-FFF2-40B4-BE49-F238E27FC236}">
                          <a16:creationId xmlns:a16="http://schemas.microsoft.com/office/drawing/2014/main" id="{A626671B-1F3A-47C7-8096-EFF7152A5DE7}"/>
                        </a:ext>
                      </a:extLst>
                    </p:cNvPr>
                    <p:cNvSpPr txBox="1"/>
                    <p:nvPr/>
                  </p:nvSpPr>
                  <p:spPr>
                    <a:xfrm>
                      <a:off x="7501" y="7987304"/>
                      <a:ext cx="2353024" cy="1508105"/>
                    </a:xfrm>
                    <a:prstGeom prst="rect">
                      <a:avLst/>
                    </a:prstGeom>
                    <a:noFill/>
                  </p:spPr>
                  <p:txBody>
                    <a:bodyPr wrap="square" rtlCol="0">
                      <a:spAutoFit/>
                    </a:bodyPr>
                    <a:lstStyle/>
                    <a:p>
                      <a:r>
                        <a:rPr kumimoji="0" lang="ja-JP" altLang="en-US" sz="800" b="1" kern="0" dirty="0">
                          <a:solidFill>
                            <a:prstClr val="black"/>
                          </a:solidFill>
                          <a:latin typeface="游ゴシック" panose="020B0400000000000000" pitchFamily="50" charset="-128"/>
                          <a:ea typeface="游ゴシック" panose="020B0400000000000000" pitchFamily="50" charset="-128"/>
                        </a:rPr>
                        <a:t>１</a:t>
                      </a:r>
                      <a:r>
                        <a:rPr kumimoji="0" lang="en-US" altLang="ja-JP" sz="800" b="1" kern="0" dirty="0">
                          <a:solidFill>
                            <a:prstClr val="black"/>
                          </a:solidFill>
                          <a:latin typeface="游ゴシック" panose="020B0400000000000000" pitchFamily="50" charset="-128"/>
                          <a:ea typeface="游ゴシック" panose="020B0400000000000000" pitchFamily="50" charset="-128"/>
                        </a:rPr>
                        <a:t>, </a:t>
                      </a:r>
                      <a:r>
                        <a:rPr kumimoji="0" lang="ja-JP" altLang="en-US" sz="800" b="1" kern="0" dirty="0">
                          <a:solidFill>
                            <a:prstClr val="black"/>
                          </a:solidFill>
                          <a:latin typeface="游ゴシック" panose="020B0400000000000000" pitchFamily="50" charset="-128"/>
                          <a:ea typeface="游ゴシック" panose="020B0400000000000000" pitchFamily="50" charset="-128"/>
                        </a:rPr>
                        <a:t>２</a:t>
                      </a:r>
                      <a:r>
                        <a:rPr kumimoji="0" lang="en-US" altLang="ja-JP" sz="800" b="1" kern="0" dirty="0">
                          <a:solidFill>
                            <a:prstClr val="black"/>
                          </a:solidFill>
                          <a:latin typeface="游ゴシック" panose="020B0400000000000000" pitchFamily="50" charset="-128"/>
                          <a:ea typeface="游ゴシック" panose="020B0400000000000000" pitchFamily="50" charset="-128"/>
                        </a:rPr>
                        <a:t>, </a:t>
                      </a:r>
                      <a:r>
                        <a:rPr kumimoji="0" lang="ja-JP" altLang="en-US" sz="800" b="1" kern="0" dirty="0">
                          <a:solidFill>
                            <a:prstClr val="black"/>
                          </a:solidFill>
                          <a:latin typeface="游ゴシック" panose="020B0400000000000000" pitchFamily="50" charset="-128"/>
                          <a:ea typeface="游ゴシック" panose="020B0400000000000000" pitchFamily="50" charset="-128"/>
                        </a:rPr>
                        <a:t>３</a:t>
                      </a:r>
                      <a:r>
                        <a:rPr kumimoji="0" lang="en-US" altLang="ja-JP" sz="800" b="1" kern="0" dirty="0">
                          <a:solidFill>
                            <a:prstClr val="black"/>
                          </a:solidFill>
                          <a:latin typeface="游ゴシック" panose="020B0400000000000000" pitchFamily="50" charset="-128"/>
                          <a:ea typeface="游ゴシック" panose="020B0400000000000000" pitchFamily="50" charset="-128"/>
                        </a:rPr>
                        <a:t>, </a:t>
                      </a:r>
                      <a:r>
                        <a:rPr kumimoji="0" lang="ja-JP" altLang="en-US" sz="800" b="1" kern="0" dirty="0">
                          <a:solidFill>
                            <a:prstClr val="black"/>
                          </a:solidFill>
                          <a:latin typeface="游ゴシック" panose="020B0400000000000000" pitchFamily="50" charset="-128"/>
                          <a:ea typeface="游ゴシック" panose="020B0400000000000000" pitchFamily="50" charset="-128"/>
                        </a:rPr>
                        <a:t>４</a:t>
                      </a:r>
                      <a:r>
                        <a:rPr kumimoji="0" lang="en-US" altLang="ja-JP" sz="800" b="1" kern="0" dirty="0">
                          <a:solidFill>
                            <a:prstClr val="black"/>
                          </a:solidFill>
                          <a:latin typeface="游ゴシック" panose="020B0400000000000000" pitchFamily="50" charset="-128"/>
                          <a:ea typeface="游ゴシック" panose="020B0400000000000000" pitchFamily="50" charset="-128"/>
                        </a:rPr>
                        <a:t>, </a:t>
                      </a:r>
                      <a:r>
                        <a:rPr kumimoji="0" lang="ja-JP" altLang="en-US" sz="800" b="1" kern="0" dirty="0">
                          <a:solidFill>
                            <a:prstClr val="black"/>
                          </a:solidFill>
                          <a:latin typeface="游ゴシック" panose="020B0400000000000000" pitchFamily="50" charset="-128"/>
                          <a:ea typeface="游ゴシック" panose="020B0400000000000000" pitchFamily="50" charset="-128"/>
                        </a:rPr>
                        <a:t>６で共通して使われている</a:t>
                      </a:r>
                      <a:r>
                        <a:rPr lang="ja-JP" altLang="en-US" sz="800" b="1" dirty="0">
                          <a:latin typeface="游ゴシック" panose="020B0400000000000000" pitchFamily="50" charset="-128"/>
                          <a:ea typeface="游ゴシック" panose="020B0400000000000000" pitchFamily="50" charset="-128"/>
                        </a:rPr>
                        <a:t>動作</a:t>
                      </a:r>
                      <a:endParaRPr lang="en-US" altLang="ja-JP" sz="800" dirty="0">
                        <a:latin typeface="游ゴシック" panose="020B0400000000000000" pitchFamily="50" charset="-128"/>
                        <a:ea typeface="游ゴシック" panose="020B0400000000000000" pitchFamily="50" charset="-128"/>
                      </a:endParaRPr>
                    </a:p>
                    <a:p>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b="1" dirty="0">
                          <a:solidFill>
                            <a:srgbClr val="FF0000"/>
                          </a:solidFill>
                          <a:latin typeface="游ゴシック" panose="020B0400000000000000" pitchFamily="50" charset="-128"/>
                          <a:ea typeface="游ゴシック" panose="020B0400000000000000" pitchFamily="50" charset="-128"/>
                        </a:rPr>
                        <a:t>課題</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ブロック並べエリア内の黒線の長さが異なる為</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6-10 )</a:t>
                      </a:r>
                      <a:r>
                        <a:rPr lang="ja-JP" altLang="en-US" sz="700" dirty="0">
                          <a:latin typeface="游ゴシック" panose="020B0400000000000000" pitchFamily="50" charset="-128"/>
                          <a:ea typeface="游ゴシック" panose="020B0400000000000000" pitchFamily="50" charset="-128"/>
                        </a:rPr>
                        <a:t>、同じ距離を指定してもカラーブロック置き場間の中間地点で走行体を停止させることができない。</a:t>
                      </a:r>
                      <a:endParaRPr lang="en-US" altLang="ja-JP" sz="700" dirty="0">
                        <a:latin typeface="游ゴシック" panose="020B0400000000000000" pitchFamily="50" charset="-128"/>
                        <a:ea typeface="游ゴシック" panose="020B0400000000000000" pitchFamily="50" charset="-128"/>
                      </a:endParaRPr>
                    </a:p>
                    <a:p>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ブロックエリア内の走行ルートにより</a:t>
                      </a:r>
                      <a:r>
                        <a:rPr lang="en-US" altLang="ja-JP" sz="700" dirty="0">
                          <a:solidFill>
                            <a:srgbClr val="FF00FF"/>
                          </a:solidFill>
                          <a:latin typeface="游ゴシック" panose="020B0400000000000000" pitchFamily="50" charset="-128"/>
                          <a:ea typeface="游ゴシック" panose="020B0400000000000000" pitchFamily="50" charset="-128"/>
                        </a:rPr>
                        <a:t>X</a:t>
                      </a:r>
                      <a:r>
                        <a:rPr lang="ja-JP" altLang="en-US" sz="700" dirty="0">
                          <a:solidFill>
                            <a:srgbClr val="FF00FF"/>
                          </a:solidFill>
                          <a:latin typeface="游ゴシック" panose="020B0400000000000000" pitchFamily="50" charset="-128"/>
                          <a:ea typeface="游ゴシック" panose="020B0400000000000000" pitchFamily="50" charset="-128"/>
                        </a:rPr>
                        <a:t>軸</a:t>
                      </a:r>
                      <a:r>
                        <a:rPr lang="ja-JP" altLang="en-US" sz="700" dirty="0">
                          <a:latin typeface="游ゴシック" panose="020B0400000000000000" pitchFamily="50" charset="-128"/>
                          <a:ea typeface="游ゴシック" panose="020B0400000000000000" pitchFamily="50" charset="-128"/>
                        </a:rPr>
                        <a:t>と</a:t>
                      </a:r>
                      <a:r>
                        <a:rPr lang="en-US" altLang="ja-JP" sz="700" dirty="0">
                          <a:solidFill>
                            <a:srgbClr val="000099"/>
                          </a:solidFill>
                          <a:latin typeface="游ゴシック" panose="020B0400000000000000" pitchFamily="50" charset="-128"/>
                          <a:ea typeface="游ゴシック" panose="020B0400000000000000" pitchFamily="50" charset="-128"/>
                        </a:rPr>
                        <a:t>Y</a:t>
                      </a:r>
                      <a:r>
                        <a:rPr lang="ja-JP" altLang="en-US" sz="700" dirty="0">
                          <a:solidFill>
                            <a:srgbClr val="000099"/>
                          </a:solidFill>
                          <a:latin typeface="游ゴシック" panose="020B0400000000000000" pitchFamily="50" charset="-128"/>
                          <a:ea typeface="游ゴシック" panose="020B0400000000000000" pitchFamily="50" charset="-128"/>
                        </a:rPr>
                        <a:t>軸</a:t>
                      </a:r>
                      <a:r>
                        <a:rPr lang="ja-JP" altLang="en-US" sz="700" dirty="0">
                          <a:latin typeface="游ゴシック" panose="020B0400000000000000" pitchFamily="50" charset="-128"/>
                          <a:ea typeface="游ゴシック" panose="020B0400000000000000" pitchFamily="50" charset="-128"/>
                        </a:rPr>
                        <a:t>のどちらを走行しているのか断定し、前進または後進する距離をそれぞれ対応した距離に変更する。</a:t>
                      </a:r>
                      <a:endParaRPr lang="en-US" altLang="ja-JP" sz="700" dirty="0">
                        <a:latin typeface="游ゴシック" panose="020B0400000000000000" pitchFamily="50" charset="-128"/>
                        <a:ea typeface="游ゴシック" panose="020B0400000000000000" pitchFamily="50" charset="-128"/>
                      </a:endParaRPr>
                    </a:p>
                    <a:p>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6-10)</a:t>
                      </a:r>
                    </a:p>
                    <a:p>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b="1" dirty="0">
                          <a:solidFill>
                            <a:srgbClr val="FF0000"/>
                          </a:solidFill>
                          <a:latin typeface="游ゴシック" panose="020B0400000000000000" pitchFamily="50" charset="-128"/>
                          <a:ea typeface="游ゴシック" panose="020B0400000000000000" pitchFamily="50" charset="-128"/>
                        </a:rPr>
                        <a:t>課題</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ライントレースから色検知するときに若干のタイムラグが存在する為、ライントレースでカラーブロック置き場に到達したときに走行体の角度がぶれる。</a:t>
                      </a:r>
                      <a:endParaRPr lang="en-US" altLang="ja-JP" sz="700" dirty="0">
                        <a:latin typeface="游ゴシック" panose="020B0400000000000000" pitchFamily="50" charset="-128"/>
                        <a:ea typeface="游ゴシック" panose="020B0400000000000000" pitchFamily="50" charset="-128"/>
                      </a:endParaRPr>
                    </a:p>
                    <a:p>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カラーブロック置き場手前で</a:t>
                      </a:r>
                      <a:r>
                        <a:rPr lang="ja-JP" altLang="en-US" sz="700" dirty="0">
                          <a:solidFill>
                            <a:srgbClr val="FF7A30"/>
                          </a:solidFill>
                          <a:latin typeface="游ゴシック" panose="020B0400000000000000" pitchFamily="50" charset="-128"/>
                          <a:ea typeface="游ゴシック" panose="020B0400000000000000" pitchFamily="50" charset="-128"/>
                        </a:rPr>
                        <a:t>ライントレース</a:t>
                      </a:r>
                      <a:r>
                        <a:rPr lang="ja-JP" altLang="en-US" sz="700" dirty="0">
                          <a:latin typeface="游ゴシック" panose="020B0400000000000000" pitchFamily="50" charset="-128"/>
                          <a:ea typeface="游ゴシック" panose="020B0400000000000000" pitchFamily="50" charset="-128"/>
                        </a:rPr>
                        <a:t>から</a:t>
                      </a:r>
                      <a:r>
                        <a:rPr lang="ja-JP" altLang="en-US" sz="700" dirty="0">
                          <a:solidFill>
                            <a:srgbClr val="FFC000"/>
                          </a:solidFill>
                          <a:latin typeface="游ゴシック" panose="020B0400000000000000" pitchFamily="50" charset="-128"/>
                          <a:ea typeface="游ゴシック" panose="020B0400000000000000" pitchFamily="50" charset="-128"/>
                        </a:rPr>
                        <a:t>直進走行</a:t>
                      </a:r>
                      <a:r>
                        <a:rPr lang="ja-JP" altLang="en-US" sz="700" dirty="0">
                          <a:latin typeface="游ゴシック" panose="020B0400000000000000" pitchFamily="50" charset="-128"/>
                          <a:ea typeface="游ゴシック" panose="020B0400000000000000" pitchFamily="50" charset="-128"/>
                        </a:rPr>
                        <a:t>に切り替える。</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6-11)</a:t>
                      </a:r>
                    </a:p>
                  </p:txBody>
                </p:sp>
                <p:sp>
                  <p:nvSpPr>
                    <p:cNvPr id="774" name="テキスト ボックス 773">
                      <a:extLst>
                        <a:ext uri="{FF2B5EF4-FFF2-40B4-BE49-F238E27FC236}">
                          <a16:creationId xmlns:a16="http://schemas.microsoft.com/office/drawing/2014/main" id="{B63E6DAD-565B-44A3-A9EF-54502CA922C7}"/>
                        </a:ext>
                      </a:extLst>
                    </p:cNvPr>
                    <p:cNvSpPr txBox="1"/>
                    <p:nvPr/>
                  </p:nvSpPr>
                  <p:spPr>
                    <a:xfrm>
                      <a:off x="15339" y="6644436"/>
                      <a:ext cx="2243116" cy="861774"/>
                    </a:xfrm>
                    <a:prstGeom prst="rect">
                      <a:avLst/>
                    </a:prstGeom>
                    <a:noFill/>
                  </p:spPr>
                  <p:txBody>
                    <a:bodyPr wrap="square" rtlCol="0">
                      <a:spAutoFit/>
                    </a:bodyPr>
                    <a:lstStyle/>
                    <a:p>
                      <a:r>
                        <a:rPr lang="en-US" altLang="ja-JP" sz="800" b="1" dirty="0">
                          <a:latin typeface="游ゴシック" panose="020B0400000000000000" pitchFamily="50" charset="-128"/>
                          <a:ea typeface="游ゴシック" panose="020B0400000000000000" pitchFamily="50" charset="-128"/>
                        </a:rPr>
                        <a:t>5. </a:t>
                      </a:r>
                      <a:r>
                        <a:rPr lang="ja-JP" altLang="en-US" sz="800" b="1" dirty="0">
                          <a:latin typeface="游ゴシック" panose="020B0400000000000000" pitchFamily="50" charset="-128"/>
                          <a:ea typeface="游ゴシック" panose="020B0400000000000000" pitchFamily="50" charset="-128"/>
                        </a:rPr>
                        <a:t>カラーブロックを回避する動作</a:t>
                      </a:r>
                      <a:endParaRPr lang="en-US" altLang="ja-JP" sz="800" b="1" dirty="0">
                        <a:latin typeface="游ゴシック" panose="020B0400000000000000" pitchFamily="50" charset="-128"/>
                        <a:ea typeface="游ゴシック" panose="020B0400000000000000" pitchFamily="50" charset="-128"/>
                      </a:endParaRPr>
                    </a:p>
                    <a:p>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b="1" dirty="0">
                          <a:solidFill>
                            <a:srgbClr val="FF0000"/>
                          </a:solidFill>
                          <a:latin typeface="游ゴシック" panose="020B0400000000000000" pitchFamily="50" charset="-128"/>
                          <a:ea typeface="游ゴシック" panose="020B0400000000000000" pitchFamily="50" charset="-128"/>
                        </a:rPr>
                        <a:t>課題</a:t>
                      </a:r>
                      <a:r>
                        <a:rPr lang="en-US" altLang="ja-JP" sz="700" b="1" dirty="0">
                          <a:solidFill>
                            <a:srgbClr val="FF0000"/>
                          </a:solidFill>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ブロックエリア内の</a:t>
                      </a:r>
                      <a:r>
                        <a:rPr lang="en-US" altLang="ja-JP" sz="700" dirty="0">
                          <a:solidFill>
                            <a:srgbClr val="FF00FF"/>
                          </a:solidFill>
                          <a:latin typeface="游ゴシック" panose="020B0400000000000000" pitchFamily="50" charset="-128"/>
                          <a:ea typeface="游ゴシック" panose="020B0400000000000000" pitchFamily="50" charset="-128"/>
                        </a:rPr>
                        <a:t>X</a:t>
                      </a:r>
                      <a:r>
                        <a:rPr lang="ja-JP" altLang="en-US" sz="700" dirty="0">
                          <a:solidFill>
                            <a:srgbClr val="FF00FF"/>
                          </a:solidFill>
                          <a:latin typeface="游ゴシック" panose="020B0400000000000000" pitchFamily="50" charset="-128"/>
                          <a:ea typeface="游ゴシック" panose="020B0400000000000000" pitchFamily="50" charset="-128"/>
                        </a:rPr>
                        <a:t>軸</a:t>
                      </a:r>
                      <a:r>
                        <a:rPr lang="ja-JP" altLang="en-US" sz="700" dirty="0">
                          <a:latin typeface="游ゴシック" panose="020B0400000000000000" pitchFamily="50" charset="-128"/>
                          <a:ea typeface="游ゴシック" panose="020B0400000000000000" pitchFamily="50" charset="-128"/>
                        </a:rPr>
                        <a:t>と</a:t>
                      </a:r>
                      <a:r>
                        <a:rPr lang="en-US" altLang="ja-JP" sz="700" dirty="0">
                          <a:solidFill>
                            <a:srgbClr val="000099"/>
                          </a:solidFill>
                          <a:latin typeface="游ゴシック" panose="020B0400000000000000" pitchFamily="50" charset="-128"/>
                          <a:ea typeface="游ゴシック" panose="020B0400000000000000" pitchFamily="50" charset="-128"/>
                        </a:rPr>
                        <a:t>Y</a:t>
                      </a:r>
                      <a:r>
                        <a:rPr lang="ja-JP" altLang="en-US" sz="700" dirty="0">
                          <a:solidFill>
                            <a:srgbClr val="000099"/>
                          </a:solidFill>
                          <a:latin typeface="游ゴシック" panose="020B0400000000000000" pitchFamily="50" charset="-128"/>
                          <a:ea typeface="游ゴシック" panose="020B0400000000000000" pitchFamily="50" charset="-128"/>
                        </a:rPr>
                        <a:t>軸</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6-10)</a:t>
                      </a:r>
                      <a:r>
                        <a:rPr lang="ja-JP" altLang="en-US" sz="700" dirty="0">
                          <a:latin typeface="游ゴシック" panose="020B0400000000000000" pitchFamily="50" charset="-128"/>
                          <a:ea typeface="游ゴシック" panose="020B0400000000000000" pitchFamily="50" charset="-128"/>
                        </a:rPr>
                        <a:t>で長さやライントレース走行時のエッジが違うため、同じ回転角度では動作終了後に中間地点から誤差が出る。</a:t>
                      </a:r>
                      <a:endParaRPr lang="en-US" altLang="ja-JP" sz="700" dirty="0">
                        <a:latin typeface="游ゴシック" panose="020B0400000000000000" pitchFamily="50" charset="-128"/>
                        <a:ea typeface="游ゴシック" panose="020B0400000000000000" pitchFamily="50" charset="-128"/>
                      </a:endParaRPr>
                    </a:p>
                    <a:p>
                      <a:r>
                        <a:rPr lang="en-US" altLang="ja-JP" sz="700" b="1" dirty="0">
                          <a:ln w="0"/>
                          <a:solidFill>
                            <a:schemeClr val="accent1"/>
                          </a:solidFill>
                          <a:latin typeface="游ゴシック" panose="020B0400000000000000" pitchFamily="50" charset="-128"/>
                          <a:ea typeface="游ゴシック" panose="020B0400000000000000" pitchFamily="50" charset="-128"/>
                        </a:rPr>
                        <a:t>[</a:t>
                      </a:r>
                      <a:r>
                        <a:rPr lang="ja-JP" altLang="en-US" sz="7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700" b="1" dirty="0">
                          <a:ln w="0"/>
                          <a:solidFill>
                            <a:schemeClr val="accent1"/>
                          </a:solidFill>
                          <a:latin typeface="游ゴシック" panose="020B0400000000000000" pitchFamily="50" charset="-128"/>
                          <a:ea typeface="游ゴシック" panose="020B0400000000000000" pitchFamily="50" charset="-128"/>
                        </a:rPr>
                        <a:t>] </a:t>
                      </a:r>
                      <a:r>
                        <a:rPr lang="en-US" altLang="ja-JP" sz="700" dirty="0">
                          <a:solidFill>
                            <a:srgbClr val="FF00FF"/>
                          </a:solidFill>
                          <a:latin typeface="游ゴシック" panose="020B0400000000000000" pitchFamily="50" charset="-128"/>
                          <a:ea typeface="游ゴシック" panose="020B0400000000000000" pitchFamily="50" charset="-128"/>
                        </a:rPr>
                        <a:t>X</a:t>
                      </a:r>
                      <a:r>
                        <a:rPr lang="ja-JP" altLang="en-US" sz="700" dirty="0">
                          <a:solidFill>
                            <a:srgbClr val="FF00FF"/>
                          </a:solidFill>
                          <a:latin typeface="游ゴシック" panose="020B0400000000000000" pitchFamily="50" charset="-128"/>
                          <a:ea typeface="游ゴシック" panose="020B0400000000000000" pitchFamily="50" charset="-128"/>
                        </a:rPr>
                        <a:t>軸</a:t>
                      </a:r>
                      <a:r>
                        <a:rPr lang="ja-JP" altLang="en-US" sz="700" dirty="0">
                          <a:latin typeface="游ゴシック" panose="020B0400000000000000" pitchFamily="50" charset="-128"/>
                          <a:ea typeface="游ゴシック" panose="020B0400000000000000" pitchFamily="50" charset="-128"/>
                        </a:rPr>
                        <a:t>と</a:t>
                      </a:r>
                      <a:r>
                        <a:rPr lang="en-US" altLang="ja-JP" sz="700" dirty="0">
                          <a:solidFill>
                            <a:srgbClr val="000099"/>
                          </a:solidFill>
                          <a:latin typeface="游ゴシック" panose="020B0400000000000000" pitchFamily="50" charset="-128"/>
                          <a:ea typeface="游ゴシック" panose="020B0400000000000000" pitchFamily="50" charset="-128"/>
                        </a:rPr>
                        <a:t>Y</a:t>
                      </a:r>
                      <a:r>
                        <a:rPr lang="ja-JP" altLang="en-US" sz="700" dirty="0">
                          <a:solidFill>
                            <a:srgbClr val="000099"/>
                          </a:solidFill>
                          <a:latin typeface="游ゴシック" panose="020B0400000000000000" pitchFamily="50" charset="-128"/>
                          <a:ea typeface="游ゴシック" panose="020B0400000000000000" pitchFamily="50" charset="-128"/>
                        </a:rPr>
                        <a:t>軸</a:t>
                      </a:r>
                      <a:r>
                        <a:rPr lang="ja-JP" altLang="en-US" sz="700" dirty="0">
                          <a:latin typeface="游ゴシック" panose="020B0400000000000000" pitchFamily="50" charset="-128"/>
                          <a:ea typeface="游ゴシック" panose="020B0400000000000000" pitchFamily="50" charset="-128"/>
                        </a:rPr>
                        <a:t>、右折と左折、右エッジと左エッジでそれぞれに対応する回転角度で制御する。</a:t>
                      </a:r>
                      <a:r>
                        <a:rPr lang="en-US" altLang="ja-JP" sz="700" dirty="0">
                          <a:latin typeface="游ゴシック" panose="020B0400000000000000" pitchFamily="50" charset="-128"/>
                          <a:ea typeface="游ゴシック" panose="020B0400000000000000" pitchFamily="50" charset="-128"/>
                        </a:rPr>
                        <a:t>(</a:t>
                      </a:r>
                      <a:r>
                        <a:rPr lang="ja-JP" altLang="en-US" sz="700" dirty="0">
                          <a:latin typeface="游ゴシック" panose="020B0400000000000000" pitchFamily="50" charset="-128"/>
                          <a:ea typeface="游ゴシック" panose="020B0400000000000000" pitchFamily="50" charset="-128"/>
                        </a:rPr>
                        <a:t>表</a:t>
                      </a:r>
                      <a:r>
                        <a:rPr lang="en-US" altLang="ja-JP" sz="700" dirty="0">
                          <a:latin typeface="游ゴシック" panose="020B0400000000000000" pitchFamily="50" charset="-128"/>
                          <a:ea typeface="游ゴシック" panose="020B0400000000000000" pitchFamily="50" charset="-128"/>
                        </a:rPr>
                        <a:t>6-1) </a:t>
                      </a:r>
                      <a:endParaRPr lang="en-US" altLang="ja-JP" sz="500" dirty="0">
                        <a:latin typeface="游ゴシック" panose="020B0400000000000000" pitchFamily="50" charset="-128"/>
                        <a:ea typeface="游ゴシック" panose="020B0400000000000000" pitchFamily="50" charset="-128"/>
                      </a:endParaRPr>
                    </a:p>
                  </p:txBody>
                </p:sp>
                <p:sp>
                  <p:nvSpPr>
                    <p:cNvPr id="775" name="テキスト ボックス 774">
                      <a:extLst>
                        <a:ext uri="{FF2B5EF4-FFF2-40B4-BE49-F238E27FC236}">
                          <a16:creationId xmlns:a16="http://schemas.microsoft.com/office/drawing/2014/main" id="{805DE75B-F80A-46B7-83B4-08D53E38A09A}"/>
                        </a:ext>
                      </a:extLst>
                    </p:cNvPr>
                    <p:cNvSpPr txBox="1"/>
                    <p:nvPr/>
                  </p:nvSpPr>
                  <p:spPr>
                    <a:xfrm>
                      <a:off x="11387" y="9428335"/>
                      <a:ext cx="2198589" cy="954107"/>
                    </a:xfrm>
                    <a:prstGeom prst="rect">
                      <a:avLst/>
                    </a:prstGeom>
                    <a:noFill/>
                  </p:spPr>
                  <p:txBody>
                    <a:bodyPr wrap="square" rtlCol="0">
                      <a:spAutoFit/>
                    </a:bodyPr>
                    <a:lstStyle/>
                    <a:p>
                      <a:r>
                        <a:rPr lang="en-US" altLang="ja-JP" sz="800" b="1" dirty="0">
                          <a:latin typeface="游ゴシック" panose="020B0400000000000000" pitchFamily="50" charset="-128"/>
                          <a:ea typeface="游ゴシック" panose="020B0400000000000000" pitchFamily="50" charset="-128"/>
                        </a:rPr>
                        <a:t>1, </a:t>
                      </a:r>
                      <a:r>
                        <a:rPr lang="ja-JP" altLang="en-US" sz="800" b="1" dirty="0">
                          <a:latin typeface="游ゴシック" panose="020B0400000000000000" pitchFamily="50" charset="-128"/>
                          <a:ea typeface="游ゴシック" panose="020B0400000000000000" pitchFamily="50" charset="-128"/>
                        </a:rPr>
                        <a:t>３</a:t>
                      </a:r>
                      <a:r>
                        <a:rPr lang="en-US" altLang="ja-JP" sz="800" b="1" dirty="0">
                          <a:latin typeface="游ゴシック" panose="020B0400000000000000" pitchFamily="50" charset="-128"/>
                          <a:ea typeface="游ゴシック" panose="020B0400000000000000" pitchFamily="50" charset="-128"/>
                        </a:rPr>
                        <a:t>, </a:t>
                      </a:r>
                      <a:r>
                        <a:rPr lang="ja-JP" altLang="en-US" sz="800" b="1" dirty="0">
                          <a:latin typeface="游ゴシック" panose="020B0400000000000000" pitchFamily="50" charset="-128"/>
                          <a:ea typeface="游ゴシック" panose="020B0400000000000000" pitchFamily="50" charset="-128"/>
                        </a:rPr>
                        <a:t>４</a:t>
                      </a:r>
                      <a:r>
                        <a:rPr lang="en-US" altLang="ja-JP" sz="800" b="1" dirty="0">
                          <a:latin typeface="游ゴシック" panose="020B0400000000000000" pitchFamily="50" charset="-128"/>
                          <a:ea typeface="游ゴシック" panose="020B0400000000000000" pitchFamily="50" charset="-128"/>
                        </a:rPr>
                        <a:t>, </a:t>
                      </a:r>
                      <a:r>
                        <a:rPr lang="ja-JP" altLang="en-US" sz="800" b="1" dirty="0">
                          <a:latin typeface="游ゴシック" panose="020B0400000000000000" pitchFamily="50" charset="-128"/>
                          <a:ea typeface="游ゴシック" panose="020B0400000000000000" pitchFamily="50" charset="-128"/>
                        </a:rPr>
                        <a:t>５</a:t>
                      </a:r>
                      <a:r>
                        <a:rPr kumimoji="0" lang="ja-JP" altLang="en-US" sz="800" b="1" kern="0" dirty="0">
                          <a:solidFill>
                            <a:prstClr val="black"/>
                          </a:solidFill>
                          <a:latin typeface="游ゴシック" panose="020B0400000000000000" pitchFamily="50" charset="-128"/>
                          <a:ea typeface="游ゴシック" panose="020B0400000000000000" pitchFamily="50" charset="-128"/>
                        </a:rPr>
                        <a:t>で共通して使われている</a:t>
                      </a:r>
                      <a:r>
                        <a:rPr lang="ja-JP" altLang="en-US" sz="800" b="1" dirty="0">
                          <a:latin typeface="游ゴシック" panose="020B0400000000000000" pitchFamily="50" charset="-128"/>
                          <a:ea typeface="游ゴシック" panose="020B0400000000000000" pitchFamily="50" charset="-128"/>
                        </a:rPr>
                        <a:t>動作</a:t>
                      </a:r>
                      <a:endParaRPr lang="en-US" altLang="ja-JP" sz="800" b="1" dirty="0">
                        <a:latin typeface="游ゴシック" panose="020B0400000000000000" pitchFamily="50" charset="-128"/>
                        <a:ea typeface="游ゴシック" panose="020B0400000000000000" pitchFamily="50" charset="-128"/>
                      </a:endParaRPr>
                    </a:p>
                    <a:p>
                      <a:r>
                        <a:rPr lang="en-US" altLang="ja-JP" sz="800" b="1" dirty="0">
                          <a:solidFill>
                            <a:srgbClr val="FF0000"/>
                          </a:solidFill>
                          <a:latin typeface="游ゴシック" panose="020B0400000000000000" pitchFamily="50" charset="-128"/>
                          <a:ea typeface="游ゴシック" panose="020B0400000000000000" pitchFamily="50" charset="-128"/>
                        </a:rPr>
                        <a:t>[</a:t>
                      </a:r>
                      <a:r>
                        <a:rPr lang="ja-JP" altLang="en-US" sz="800" b="1" dirty="0">
                          <a:solidFill>
                            <a:srgbClr val="FF0000"/>
                          </a:solidFill>
                          <a:latin typeface="游ゴシック" panose="020B0400000000000000" pitchFamily="50" charset="-128"/>
                          <a:ea typeface="游ゴシック" panose="020B0400000000000000" pitchFamily="50" charset="-128"/>
                        </a:rPr>
                        <a:t>課題</a:t>
                      </a:r>
                      <a:r>
                        <a:rPr lang="en-US" altLang="ja-JP" sz="800" b="1" dirty="0">
                          <a:solidFill>
                            <a:srgbClr val="FF0000"/>
                          </a:solidFill>
                          <a:latin typeface="游ゴシック" panose="020B0400000000000000" pitchFamily="50" charset="-128"/>
                          <a:ea typeface="游ゴシック" panose="020B0400000000000000" pitchFamily="50" charset="-128"/>
                        </a:rPr>
                        <a:t>]</a:t>
                      </a:r>
                      <a:r>
                        <a:rPr lang="ja-JP" altLang="en-US" sz="800" dirty="0">
                          <a:latin typeface="游ゴシック" panose="020B0400000000000000" pitchFamily="50" charset="-128"/>
                          <a:ea typeface="游ゴシック" panose="020B0400000000000000" pitchFamily="50" charset="-128"/>
                        </a:rPr>
                        <a:t>ブロック並べエリア内の走行ルートによっては、</a:t>
                      </a:r>
                      <a:r>
                        <a:rPr lang="en-US" altLang="ja-JP" sz="800" dirty="0">
                          <a:latin typeface="游ゴシック" panose="020B0400000000000000" pitchFamily="50" charset="-128"/>
                          <a:ea typeface="游ゴシック" panose="020B0400000000000000" pitchFamily="50" charset="-128"/>
                        </a:rPr>
                        <a:t>70</a:t>
                      </a:r>
                      <a:r>
                        <a:rPr lang="ja-JP" altLang="en-US" sz="800" dirty="0">
                          <a:latin typeface="游ゴシック" panose="020B0400000000000000" pitchFamily="50" charset="-128"/>
                          <a:ea typeface="游ゴシック" panose="020B0400000000000000" pitchFamily="50" charset="-128"/>
                        </a:rPr>
                        <a:t>秒の時間以内に直角駐車攻略まで行くことができない。</a:t>
                      </a:r>
                      <a:endParaRPr lang="en-US" altLang="ja-JP" sz="800" dirty="0">
                        <a:latin typeface="游ゴシック" panose="020B0400000000000000" pitchFamily="50" charset="-128"/>
                        <a:ea typeface="游ゴシック" panose="020B0400000000000000" pitchFamily="50" charset="-128"/>
                      </a:endParaRPr>
                    </a:p>
                    <a:p>
                      <a:r>
                        <a:rPr lang="en-US" altLang="ja-JP" sz="800" b="1" dirty="0">
                          <a:ln w="0"/>
                          <a:solidFill>
                            <a:schemeClr val="accent1"/>
                          </a:solidFill>
                          <a:latin typeface="游ゴシック" panose="020B0400000000000000" pitchFamily="50" charset="-128"/>
                          <a:ea typeface="游ゴシック" panose="020B0400000000000000" pitchFamily="50" charset="-128"/>
                        </a:rPr>
                        <a:t>[</a:t>
                      </a:r>
                      <a:r>
                        <a:rPr lang="ja-JP" altLang="en-US" sz="800" b="1" dirty="0">
                          <a:ln w="0"/>
                          <a:solidFill>
                            <a:schemeClr val="accent1"/>
                          </a:solidFill>
                          <a:latin typeface="游ゴシック" panose="020B0400000000000000" pitchFamily="50" charset="-128"/>
                          <a:ea typeface="游ゴシック" panose="020B0400000000000000" pitchFamily="50" charset="-128"/>
                        </a:rPr>
                        <a:t>解決策</a:t>
                      </a:r>
                      <a:r>
                        <a:rPr lang="en-US" altLang="ja-JP" sz="800" b="1" dirty="0">
                          <a:ln w="0"/>
                          <a:solidFill>
                            <a:schemeClr val="accent1"/>
                          </a:solidFill>
                          <a:latin typeface="游ゴシック" panose="020B0400000000000000" pitchFamily="50" charset="-128"/>
                          <a:ea typeface="游ゴシック" panose="020B0400000000000000" pitchFamily="50" charset="-128"/>
                        </a:rPr>
                        <a:t>]</a:t>
                      </a:r>
                      <a:r>
                        <a:rPr lang="ja-JP" altLang="en-US" sz="800" dirty="0">
                          <a:latin typeface="游ゴシック" panose="020B0400000000000000" pitchFamily="50" charset="-128"/>
                          <a:ea typeface="游ゴシック" panose="020B0400000000000000" pitchFamily="50" charset="-128"/>
                        </a:rPr>
                        <a:t> ライントレース中に走行体と黒線が平行だと直進検知で検知されたとき、ライントレースの速度を速くする。</a:t>
                      </a:r>
                      <a:endParaRPr lang="en-US" altLang="ja-JP" sz="800" dirty="0">
                        <a:latin typeface="游ゴシック" panose="020B0400000000000000" pitchFamily="50" charset="-128"/>
                        <a:ea typeface="游ゴシック" panose="020B0400000000000000" pitchFamily="50" charset="-128"/>
                      </a:endParaRPr>
                    </a:p>
                  </p:txBody>
                </p:sp>
              </p:grpSp>
            </p:grpSp>
          </p:grpSp>
        </p:grpSp>
        <p:grpSp>
          <p:nvGrpSpPr>
            <p:cNvPr id="687" name="グループ化 444">
              <a:extLst>
                <a:ext uri="{FF2B5EF4-FFF2-40B4-BE49-F238E27FC236}">
                  <a16:creationId xmlns:a16="http://schemas.microsoft.com/office/drawing/2014/main" id="{65B4DB35-3D37-4C98-8487-5EC2F1F20DE7}"/>
                </a:ext>
              </a:extLst>
            </p:cNvPr>
            <p:cNvGrpSpPr/>
            <p:nvPr/>
          </p:nvGrpSpPr>
          <p:grpSpPr>
            <a:xfrm>
              <a:off x="2127209" y="9685077"/>
              <a:ext cx="1431054" cy="662305"/>
              <a:chOff x="2587584" y="9687974"/>
              <a:chExt cx="1431054" cy="655800"/>
            </a:xfrm>
          </p:grpSpPr>
          <p:sp>
            <p:nvSpPr>
              <p:cNvPr id="738" name="テキスト ボックス 473">
                <a:extLst>
                  <a:ext uri="{FF2B5EF4-FFF2-40B4-BE49-F238E27FC236}">
                    <a16:creationId xmlns:a16="http://schemas.microsoft.com/office/drawing/2014/main" id="{533065F0-233A-43F7-B74A-FCF25078296B}"/>
                  </a:ext>
                </a:extLst>
              </p:cNvPr>
              <p:cNvSpPr txBox="1"/>
              <p:nvPr/>
            </p:nvSpPr>
            <p:spPr>
              <a:xfrm>
                <a:off x="2614314" y="10035997"/>
                <a:ext cx="1347696" cy="307777"/>
              </a:xfrm>
              <a:prstGeom prst="rect">
                <a:avLst/>
              </a:prstGeom>
              <a:noFill/>
            </p:spPr>
            <p:txBody>
              <a:bodyPr wrap="square" rtlCol="0">
                <a:spAutoFit/>
              </a:bodyPr>
              <a:lstStyle/>
              <a:p>
                <a:r>
                  <a:rPr kumimoji="1" lang="ja-JP" altLang="en-US" sz="700" dirty="0">
                    <a:latin typeface="游ゴシック" panose="020B0400000000000000" pitchFamily="50" charset="-128"/>
                    <a:ea typeface="游ゴシック" panose="020B0400000000000000" pitchFamily="50" charset="-128"/>
                  </a:rPr>
                  <a:t>図</a:t>
                </a:r>
                <a:r>
                  <a:rPr lang="en-US" altLang="ja-JP" sz="700" dirty="0">
                    <a:latin typeface="游ゴシック" panose="020B0400000000000000" pitchFamily="50" charset="-128"/>
                    <a:ea typeface="游ゴシック" panose="020B0400000000000000" pitchFamily="50" charset="-128"/>
                  </a:rPr>
                  <a:t>6-11</a:t>
                </a:r>
                <a:r>
                  <a:rPr lang="ja-JP" altLang="en-US" sz="700" dirty="0">
                    <a:latin typeface="游ゴシック" panose="020B0400000000000000" pitchFamily="50" charset="-128"/>
                    <a:ea typeface="游ゴシック" panose="020B0400000000000000" pitchFamily="50" charset="-128"/>
                  </a:rPr>
                  <a:t> ライントレースから直進動作に切り替わる動作</a:t>
                </a:r>
                <a:endParaRPr kumimoji="1" lang="ja-JP" altLang="en-US" sz="700" dirty="0">
                  <a:latin typeface="游ゴシック" panose="020B0400000000000000" pitchFamily="50" charset="-128"/>
                  <a:ea typeface="游ゴシック" panose="020B0400000000000000" pitchFamily="50" charset="-128"/>
                </a:endParaRPr>
              </a:p>
            </p:txBody>
          </p:sp>
          <p:grpSp>
            <p:nvGrpSpPr>
              <p:cNvPr id="739" name="グループ化 474">
                <a:extLst>
                  <a:ext uri="{FF2B5EF4-FFF2-40B4-BE49-F238E27FC236}">
                    <a16:creationId xmlns:a16="http://schemas.microsoft.com/office/drawing/2014/main" id="{6A0D908E-1E4A-4C88-A703-52D7B1BDABA5}"/>
                  </a:ext>
                </a:extLst>
              </p:cNvPr>
              <p:cNvGrpSpPr/>
              <p:nvPr/>
            </p:nvGrpSpPr>
            <p:grpSpPr>
              <a:xfrm>
                <a:off x="2587584" y="9687974"/>
                <a:ext cx="1431054" cy="341247"/>
                <a:chOff x="2587584" y="9687974"/>
                <a:chExt cx="1431054" cy="341247"/>
              </a:xfrm>
            </p:grpSpPr>
            <p:grpSp>
              <p:nvGrpSpPr>
                <p:cNvPr id="740" name="グループ化 475">
                  <a:extLst>
                    <a:ext uri="{FF2B5EF4-FFF2-40B4-BE49-F238E27FC236}">
                      <a16:creationId xmlns:a16="http://schemas.microsoft.com/office/drawing/2014/main" id="{5C6ADB22-73EE-4400-818F-1F5BC7C274A0}"/>
                    </a:ext>
                  </a:extLst>
                </p:cNvPr>
                <p:cNvGrpSpPr/>
                <p:nvPr/>
              </p:nvGrpSpPr>
              <p:grpSpPr>
                <a:xfrm>
                  <a:off x="2587584" y="9799512"/>
                  <a:ext cx="1431054" cy="145407"/>
                  <a:chOff x="1003544" y="8334485"/>
                  <a:chExt cx="1060932" cy="145407"/>
                </a:xfrm>
              </p:grpSpPr>
              <p:cxnSp>
                <p:nvCxnSpPr>
                  <p:cNvPr id="759" name="直線コネクタ 494">
                    <a:extLst>
                      <a:ext uri="{FF2B5EF4-FFF2-40B4-BE49-F238E27FC236}">
                        <a16:creationId xmlns:a16="http://schemas.microsoft.com/office/drawing/2014/main" id="{565A131D-9712-4484-B628-AC3FBFA2E689}"/>
                      </a:ext>
                    </a:extLst>
                  </p:cNvPr>
                  <p:cNvCxnSpPr>
                    <a:cxnSpLocks/>
                  </p:cNvCxnSpPr>
                  <p:nvPr/>
                </p:nvCxnSpPr>
                <p:spPr>
                  <a:xfrm>
                    <a:off x="1003544" y="8404402"/>
                    <a:ext cx="934930" cy="0"/>
                  </a:xfrm>
                  <a:prstGeom prst="line">
                    <a:avLst/>
                  </a:prstGeom>
                  <a:noFill/>
                  <a:ln w="76200" cap="flat" cmpd="sng" algn="ctr">
                    <a:solidFill>
                      <a:sysClr val="windowText" lastClr="000000"/>
                    </a:solidFill>
                    <a:prstDash val="solid"/>
                    <a:miter lim="800000"/>
                  </a:ln>
                  <a:effectLst/>
                </p:spPr>
              </p:cxnSp>
              <p:sp>
                <p:nvSpPr>
                  <p:cNvPr id="760" name="フローチャート: 結合子 495">
                    <a:extLst>
                      <a:ext uri="{FF2B5EF4-FFF2-40B4-BE49-F238E27FC236}">
                        <a16:creationId xmlns:a16="http://schemas.microsoft.com/office/drawing/2014/main" id="{E384EAA8-7D6B-4541-AD80-EBCEC0B61239}"/>
                      </a:ext>
                    </a:extLst>
                  </p:cNvPr>
                  <p:cNvSpPr>
                    <a:spLocks/>
                  </p:cNvSpPr>
                  <p:nvPr/>
                </p:nvSpPr>
                <p:spPr>
                  <a:xfrm>
                    <a:off x="1920476" y="8334485"/>
                    <a:ext cx="144000" cy="145407"/>
                  </a:xfrm>
                  <a:prstGeom prst="flowChartConnector">
                    <a:avLst/>
                  </a:prstGeom>
                  <a:noFill/>
                  <a:ln w="76200" cap="flat" cmpd="sng" algn="ctr">
                    <a:solidFill>
                      <a:srgbClr val="00B05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游ゴシック" panose="020B0400000000000000" pitchFamily="50" charset="-128"/>
                      <a:ea typeface="游ゴシック" panose="020B0400000000000000" pitchFamily="50" charset="-128"/>
                    </a:endParaRPr>
                  </a:p>
                </p:txBody>
              </p:sp>
            </p:grpSp>
            <p:cxnSp>
              <p:nvCxnSpPr>
                <p:cNvPr id="741" name="直線矢印コネクタ 476">
                  <a:extLst>
                    <a:ext uri="{FF2B5EF4-FFF2-40B4-BE49-F238E27FC236}">
                      <a16:creationId xmlns:a16="http://schemas.microsoft.com/office/drawing/2014/main" id="{5FC00FB6-EA6F-49EA-B09B-1EB8BF3F1422}"/>
                    </a:ext>
                  </a:extLst>
                </p:cNvPr>
                <p:cNvCxnSpPr>
                  <a:cxnSpLocks/>
                </p:cNvCxnSpPr>
                <p:nvPr/>
              </p:nvCxnSpPr>
              <p:spPr>
                <a:xfrm>
                  <a:off x="3625055" y="9838453"/>
                  <a:ext cx="18809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2" name="円柱 477">
                  <a:extLst>
                    <a:ext uri="{FF2B5EF4-FFF2-40B4-BE49-F238E27FC236}">
                      <a16:creationId xmlns:a16="http://schemas.microsoft.com/office/drawing/2014/main" id="{B2532B91-B4CC-46F4-ABD4-83B9B395F403}"/>
                    </a:ext>
                  </a:extLst>
                </p:cNvPr>
                <p:cNvSpPr/>
                <p:nvPr/>
              </p:nvSpPr>
              <p:spPr>
                <a:xfrm>
                  <a:off x="3844629" y="9732172"/>
                  <a:ext cx="152027" cy="188969"/>
                </a:xfrm>
                <a:prstGeom prst="can">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游ゴシック" panose="020B0400000000000000" pitchFamily="50" charset="-128"/>
                    <a:ea typeface="游ゴシック" panose="020B0400000000000000" pitchFamily="50" charset="-128"/>
                  </a:endParaRPr>
                </a:p>
              </p:txBody>
            </p:sp>
            <p:pic>
              <p:nvPicPr>
                <p:cNvPr id="743" name="図 478">
                  <a:extLst>
                    <a:ext uri="{FF2B5EF4-FFF2-40B4-BE49-F238E27FC236}">
                      <a16:creationId xmlns:a16="http://schemas.microsoft.com/office/drawing/2014/main" id="{B539C801-191F-4483-98B5-2DC88A92B7CB}"/>
                    </a:ext>
                  </a:extLst>
                </p:cNvPr>
                <p:cNvPicPr>
                  <a:picLocks noChangeAspect="1"/>
                </p:cNvPicPr>
                <p:nvPr/>
              </p:nvPicPr>
              <p:blipFill rotWithShape="1">
                <a:blip r:embed="rId25">
                  <a:extLst>
                    <a:ext uri="{28A0092B-C50C-407E-A947-70E740481C1C}">
                      <a14:useLocalDpi xmlns:a14="http://schemas.microsoft.com/office/drawing/2010/main" val="0"/>
                    </a:ext>
                  </a:extLst>
                </a:blip>
                <a:srcRect l="-170219" t="-728332" r="170219" b="728332"/>
                <a:stretch/>
              </p:blipFill>
              <p:spPr>
                <a:xfrm>
                  <a:off x="2639106" y="9823456"/>
                  <a:ext cx="982467" cy="68400"/>
                </a:xfrm>
                <a:prstGeom prst="rect">
                  <a:avLst/>
                </a:prstGeom>
              </p:spPr>
            </p:pic>
            <p:pic>
              <p:nvPicPr>
                <p:cNvPr id="744" name="図 479">
                  <a:extLst>
                    <a:ext uri="{FF2B5EF4-FFF2-40B4-BE49-F238E27FC236}">
                      <a16:creationId xmlns:a16="http://schemas.microsoft.com/office/drawing/2014/main" id="{FF0A05BC-2878-4831-AD96-06ED18568B0C}"/>
                    </a:ext>
                  </a:extLst>
                </p:cNvPr>
                <p:cNvPicPr>
                  <a:picLocks noChangeAspect="1"/>
                </p:cNvPicPr>
                <p:nvPr/>
              </p:nvPicPr>
              <p:blipFill rotWithShape="1">
                <a:blip r:embed="rId25">
                  <a:extLst>
                    <a:ext uri="{28A0092B-C50C-407E-A947-70E740481C1C}">
                      <a14:useLocalDpi xmlns:a14="http://schemas.microsoft.com/office/drawing/2010/main" val="0"/>
                    </a:ext>
                  </a:extLst>
                </a:blip>
                <a:srcRect l="11432" t="-27785" b="-2"/>
                <a:stretch/>
              </p:blipFill>
              <p:spPr>
                <a:xfrm>
                  <a:off x="2634896" y="9775752"/>
                  <a:ext cx="982467" cy="106432"/>
                </a:xfrm>
                <a:prstGeom prst="rect">
                  <a:avLst/>
                </a:prstGeom>
              </p:spPr>
            </p:pic>
            <p:grpSp>
              <p:nvGrpSpPr>
                <p:cNvPr id="745" name="グループ化 480">
                  <a:extLst>
                    <a:ext uri="{FF2B5EF4-FFF2-40B4-BE49-F238E27FC236}">
                      <a16:creationId xmlns:a16="http://schemas.microsoft.com/office/drawing/2014/main" id="{0F08BDE7-FEB0-4D37-83F7-FA4D4F987797}"/>
                    </a:ext>
                  </a:extLst>
                </p:cNvPr>
                <p:cNvGrpSpPr>
                  <a:grpSpLocks noChangeAspect="1"/>
                </p:cNvGrpSpPr>
                <p:nvPr/>
              </p:nvGrpSpPr>
              <p:grpSpPr>
                <a:xfrm rot="5400000">
                  <a:off x="2866614" y="9503983"/>
                  <a:ext cx="341247" cy="709230"/>
                  <a:chOff x="5901931" y="1432695"/>
                  <a:chExt cx="496787" cy="892048"/>
                </a:xfrm>
              </p:grpSpPr>
              <p:sp>
                <p:nvSpPr>
                  <p:cNvPr id="746" name="正方形/長方形 481">
                    <a:extLst>
                      <a:ext uri="{FF2B5EF4-FFF2-40B4-BE49-F238E27FC236}">
                        <a16:creationId xmlns:a16="http://schemas.microsoft.com/office/drawing/2014/main" id="{959BB71D-90E7-44E5-A413-D07462497219}"/>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47" name="正方形/長方形 482">
                    <a:extLst>
                      <a:ext uri="{FF2B5EF4-FFF2-40B4-BE49-F238E27FC236}">
                        <a16:creationId xmlns:a16="http://schemas.microsoft.com/office/drawing/2014/main" id="{831CA7DF-2352-493C-80A7-6BC11FD73A39}"/>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48" name="正方形/長方形 483">
                    <a:extLst>
                      <a:ext uri="{FF2B5EF4-FFF2-40B4-BE49-F238E27FC236}">
                        <a16:creationId xmlns:a16="http://schemas.microsoft.com/office/drawing/2014/main" id="{83508C3C-B785-4F55-A795-764D2A711082}"/>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49" name="正方形/長方形 484">
                    <a:extLst>
                      <a:ext uri="{FF2B5EF4-FFF2-40B4-BE49-F238E27FC236}">
                        <a16:creationId xmlns:a16="http://schemas.microsoft.com/office/drawing/2014/main" id="{31577035-12F2-4A61-BAB2-24D21203A62B}"/>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0" name="正方形/長方形 485">
                    <a:extLst>
                      <a:ext uri="{FF2B5EF4-FFF2-40B4-BE49-F238E27FC236}">
                        <a16:creationId xmlns:a16="http://schemas.microsoft.com/office/drawing/2014/main" id="{07168CD6-3D39-4570-B457-4438D272B3C2}"/>
                      </a:ext>
                    </a:extLst>
                  </p:cNvPr>
                  <p:cNvSpPr/>
                  <p:nvPr/>
                </p:nvSpPr>
                <p:spPr>
                  <a:xfrm>
                    <a:off x="5978467" y="1634815"/>
                    <a:ext cx="347828" cy="4631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dirty="0">
                      <a:solidFill>
                        <a:prstClr val="white"/>
                      </a:solidFill>
                      <a:latin typeface="游ゴシック" panose="020B0400000000000000" pitchFamily="50" charset="-128"/>
                      <a:ea typeface="游ゴシック" panose="020B0400000000000000" pitchFamily="50" charset="-128"/>
                    </a:endParaRPr>
                  </a:p>
                </p:txBody>
              </p:sp>
              <p:sp>
                <p:nvSpPr>
                  <p:cNvPr id="751" name="正方形/長方形 486">
                    <a:extLst>
                      <a:ext uri="{FF2B5EF4-FFF2-40B4-BE49-F238E27FC236}">
                        <a16:creationId xmlns:a16="http://schemas.microsoft.com/office/drawing/2014/main" id="{8BE356EB-0FFA-41E3-9A0C-6087DA91DFE2}"/>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2" name="正方形/長方形 487">
                    <a:extLst>
                      <a:ext uri="{FF2B5EF4-FFF2-40B4-BE49-F238E27FC236}">
                        <a16:creationId xmlns:a16="http://schemas.microsoft.com/office/drawing/2014/main" id="{50619CC0-D019-4C00-B508-3A2F7CD83109}"/>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874684" fontAlgn="auto">
                      <a:spcBef>
                        <a:spcPts val="0"/>
                      </a:spcBef>
                      <a:spcAft>
                        <a:spcPts val="0"/>
                      </a:spcAft>
                    </a:pPr>
                    <a:endParaRPr kumimoji="0" lang="ja-JP" altLang="en-US" sz="1495" kern="0" dirty="0">
                      <a:solidFill>
                        <a:prstClr val="white"/>
                      </a:solidFill>
                      <a:latin typeface="游ゴシック" panose="020B0400000000000000" pitchFamily="50" charset="-128"/>
                      <a:ea typeface="游ゴシック" panose="020B0400000000000000" pitchFamily="50" charset="-128"/>
                    </a:endParaRPr>
                  </a:p>
                </p:txBody>
              </p:sp>
              <p:sp>
                <p:nvSpPr>
                  <p:cNvPr id="753" name="正方形/長方形 488">
                    <a:extLst>
                      <a:ext uri="{FF2B5EF4-FFF2-40B4-BE49-F238E27FC236}">
                        <a16:creationId xmlns:a16="http://schemas.microsoft.com/office/drawing/2014/main" id="{4613E47C-3A3C-42EF-A13A-4BF429950BE1}"/>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4" name="正方形/長方形 489">
                    <a:extLst>
                      <a:ext uri="{FF2B5EF4-FFF2-40B4-BE49-F238E27FC236}">
                        <a16:creationId xmlns:a16="http://schemas.microsoft.com/office/drawing/2014/main" id="{4AEDF877-9B84-4F98-AA65-DAAC2EC97358}"/>
                      </a:ext>
                    </a:extLst>
                  </p:cNvPr>
                  <p:cNvSpPr/>
                  <p:nvPr/>
                </p:nvSpPr>
                <p:spPr>
                  <a:xfrm>
                    <a:off x="6103196" y="2115411"/>
                    <a:ext cx="82078" cy="16546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5" name="正方形/長方形 490">
                    <a:extLst>
                      <a:ext uri="{FF2B5EF4-FFF2-40B4-BE49-F238E27FC236}">
                        <a16:creationId xmlns:a16="http://schemas.microsoft.com/office/drawing/2014/main" id="{9B36FE75-886A-4321-AB05-FD4957B928A3}"/>
                      </a:ext>
                    </a:extLst>
                  </p:cNvPr>
                  <p:cNvSpPr/>
                  <p:nvPr/>
                </p:nvSpPr>
                <p:spPr>
                  <a:xfrm>
                    <a:off x="6316641" y="1876490"/>
                    <a:ext cx="82077"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6" name="正方形/長方形 491">
                    <a:extLst>
                      <a:ext uri="{FF2B5EF4-FFF2-40B4-BE49-F238E27FC236}">
                        <a16:creationId xmlns:a16="http://schemas.microsoft.com/office/drawing/2014/main" id="{C7A4381B-C76B-48CB-95B7-C9C6B2FC22B0}"/>
                      </a:ext>
                    </a:extLst>
                  </p:cNvPr>
                  <p:cNvSpPr/>
                  <p:nvPr/>
                </p:nvSpPr>
                <p:spPr>
                  <a:xfrm>
                    <a:off x="5901931" y="1876490"/>
                    <a:ext cx="82078" cy="71758"/>
                  </a:xfrm>
                  <a:prstGeom prst="rect">
                    <a:avLst/>
                  </a:prstGeom>
                  <a:no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7" name="楕円 16">
                    <a:extLst>
                      <a:ext uri="{FF2B5EF4-FFF2-40B4-BE49-F238E27FC236}">
                        <a16:creationId xmlns:a16="http://schemas.microsoft.com/office/drawing/2014/main" id="{9ABEE0C1-C113-43C9-9BB9-103AC95C2BBB}"/>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sp>
                <p:nvSpPr>
                  <p:cNvPr id="758" name="正方形/長方形 493">
                    <a:extLst>
                      <a:ext uri="{FF2B5EF4-FFF2-40B4-BE49-F238E27FC236}">
                        <a16:creationId xmlns:a16="http://schemas.microsoft.com/office/drawing/2014/main" id="{13538D3C-62FD-4D9C-9749-13EC31D64D0C}"/>
                      </a:ext>
                    </a:extLst>
                  </p:cNvPr>
                  <p:cNvSpPr/>
                  <p:nvPr/>
                </p:nvSpPr>
                <p:spPr>
                  <a:xfrm rot="5400000">
                    <a:off x="6196897" y="2219830"/>
                    <a:ext cx="45719" cy="16410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74684" fontAlgn="auto">
                      <a:spcBef>
                        <a:spcPts val="0"/>
                      </a:spcBef>
                      <a:spcAft>
                        <a:spcPts val="0"/>
                      </a:spcAft>
                    </a:pPr>
                    <a:endParaRPr kumimoji="0" lang="ja-JP" altLang="en-US" sz="1495" kern="0">
                      <a:solidFill>
                        <a:prstClr val="white"/>
                      </a:solidFill>
                      <a:latin typeface="游ゴシック" panose="020B0400000000000000" pitchFamily="50" charset="-128"/>
                      <a:ea typeface="游ゴシック" panose="020B0400000000000000" pitchFamily="50" charset="-128"/>
                    </a:endParaRPr>
                  </a:p>
                </p:txBody>
              </p:sp>
            </p:grpSp>
          </p:grpSp>
        </p:grpSp>
        <p:grpSp>
          <p:nvGrpSpPr>
            <p:cNvPr id="688" name="グループ化 687">
              <a:extLst>
                <a:ext uri="{FF2B5EF4-FFF2-40B4-BE49-F238E27FC236}">
                  <a16:creationId xmlns:a16="http://schemas.microsoft.com/office/drawing/2014/main" id="{CFB8AAF2-E581-43E3-9A67-58AB59145315}"/>
                </a:ext>
              </a:extLst>
            </p:cNvPr>
            <p:cNvGrpSpPr/>
            <p:nvPr/>
          </p:nvGrpSpPr>
          <p:grpSpPr>
            <a:xfrm>
              <a:off x="2047701" y="8162010"/>
              <a:ext cx="1747710" cy="1510333"/>
              <a:chOff x="2504227" y="8449917"/>
              <a:chExt cx="1480295" cy="1148363"/>
            </a:xfrm>
          </p:grpSpPr>
          <p:grpSp>
            <p:nvGrpSpPr>
              <p:cNvPr id="717" name="グループ化 716">
                <a:extLst>
                  <a:ext uri="{FF2B5EF4-FFF2-40B4-BE49-F238E27FC236}">
                    <a16:creationId xmlns:a16="http://schemas.microsoft.com/office/drawing/2014/main" id="{6C06A257-AB8D-4B1D-B3EC-CD739DDEF9B1}"/>
                  </a:ext>
                </a:extLst>
              </p:cNvPr>
              <p:cNvGrpSpPr/>
              <p:nvPr/>
            </p:nvGrpSpPr>
            <p:grpSpPr>
              <a:xfrm>
                <a:off x="2504227" y="8449917"/>
                <a:ext cx="1480295" cy="1148363"/>
                <a:chOff x="2504227" y="8449917"/>
                <a:chExt cx="1480295" cy="1148363"/>
              </a:xfrm>
            </p:grpSpPr>
            <p:grpSp>
              <p:nvGrpSpPr>
                <p:cNvPr id="722" name="グループ化 721">
                  <a:extLst>
                    <a:ext uri="{FF2B5EF4-FFF2-40B4-BE49-F238E27FC236}">
                      <a16:creationId xmlns:a16="http://schemas.microsoft.com/office/drawing/2014/main" id="{8A4F4DB1-7D8C-43FF-80CC-6C7C65898B09}"/>
                    </a:ext>
                  </a:extLst>
                </p:cNvPr>
                <p:cNvGrpSpPr/>
                <p:nvPr/>
              </p:nvGrpSpPr>
              <p:grpSpPr>
                <a:xfrm>
                  <a:off x="2504227" y="8449917"/>
                  <a:ext cx="1320717" cy="1148363"/>
                  <a:chOff x="2504227" y="8449917"/>
                  <a:chExt cx="1320717" cy="1148363"/>
                </a:xfrm>
              </p:grpSpPr>
              <p:grpSp>
                <p:nvGrpSpPr>
                  <p:cNvPr id="728" name="グループ化 727">
                    <a:extLst>
                      <a:ext uri="{FF2B5EF4-FFF2-40B4-BE49-F238E27FC236}">
                        <a16:creationId xmlns:a16="http://schemas.microsoft.com/office/drawing/2014/main" id="{64EB1CA2-455B-4824-9A39-78AD064AD982}"/>
                      </a:ext>
                    </a:extLst>
                  </p:cNvPr>
                  <p:cNvGrpSpPr/>
                  <p:nvPr/>
                </p:nvGrpSpPr>
                <p:grpSpPr>
                  <a:xfrm>
                    <a:off x="2504227" y="8449917"/>
                    <a:ext cx="1320717" cy="1148363"/>
                    <a:chOff x="407920" y="569856"/>
                    <a:chExt cx="1320717" cy="1148363"/>
                  </a:xfrm>
                </p:grpSpPr>
                <p:grpSp>
                  <p:nvGrpSpPr>
                    <p:cNvPr id="730" name="グループ化 729">
                      <a:extLst>
                        <a:ext uri="{FF2B5EF4-FFF2-40B4-BE49-F238E27FC236}">
                          <a16:creationId xmlns:a16="http://schemas.microsoft.com/office/drawing/2014/main" id="{A9D483F9-8C87-40D2-BC6F-69924C827DE6}"/>
                        </a:ext>
                      </a:extLst>
                    </p:cNvPr>
                    <p:cNvGrpSpPr/>
                    <p:nvPr/>
                  </p:nvGrpSpPr>
                  <p:grpSpPr>
                    <a:xfrm>
                      <a:off x="407920" y="569856"/>
                      <a:ext cx="1252479" cy="904840"/>
                      <a:chOff x="1887858" y="2396435"/>
                      <a:chExt cx="789768" cy="570557"/>
                    </a:xfrm>
                  </p:grpSpPr>
                  <p:grpSp>
                    <p:nvGrpSpPr>
                      <p:cNvPr id="732" name="グループ化 731">
                        <a:extLst>
                          <a:ext uri="{FF2B5EF4-FFF2-40B4-BE49-F238E27FC236}">
                            <a16:creationId xmlns:a16="http://schemas.microsoft.com/office/drawing/2014/main" id="{91BB782E-5333-4C9F-A8BC-18942E951796}"/>
                          </a:ext>
                        </a:extLst>
                      </p:cNvPr>
                      <p:cNvGrpSpPr/>
                      <p:nvPr/>
                    </p:nvGrpSpPr>
                    <p:grpSpPr>
                      <a:xfrm>
                        <a:off x="2061248" y="2399226"/>
                        <a:ext cx="616378" cy="567766"/>
                        <a:chOff x="1802167" y="2305845"/>
                        <a:chExt cx="1801895" cy="1659785"/>
                      </a:xfrm>
                    </p:grpSpPr>
                    <p:pic>
                      <p:nvPicPr>
                        <p:cNvPr id="735" name="図 734">
                          <a:extLst>
                            <a:ext uri="{FF2B5EF4-FFF2-40B4-BE49-F238E27FC236}">
                              <a16:creationId xmlns:a16="http://schemas.microsoft.com/office/drawing/2014/main" id="{2383A8E3-C222-4355-8FF5-9731725F4453}"/>
                            </a:ext>
                          </a:extLst>
                        </p:cNvPr>
                        <p:cNvPicPr>
                          <a:picLocks noChangeAspect="1"/>
                        </p:cNvPicPr>
                        <p:nvPr/>
                      </p:nvPicPr>
                      <p:blipFill rotWithShape="1">
                        <a:blip r:embed="rId26">
                          <a:extLst>
                            <a:ext uri="{28A0092B-C50C-407E-A947-70E740481C1C}">
                              <a14:useLocalDpi xmlns:a14="http://schemas.microsoft.com/office/drawing/2010/main" val="0"/>
                            </a:ext>
                          </a:extLst>
                        </a:blip>
                        <a:srcRect l="30782" t="27479" r="28099" b="28412"/>
                        <a:stretch/>
                      </p:blipFill>
                      <p:spPr>
                        <a:xfrm>
                          <a:off x="1802167" y="2305845"/>
                          <a:ext cx="1801895" cy="1659785"/>
                        </a:xfrm>
                        <a:prstGeom prst="rect">
                          <a:avLst/>
                        </a:prstGeom>
                      </p:spPr>
                    </p:pic>
                    <p:cxnSp>
                      <p:nvCxnSpPr>
                        <p:cNvPr id="736" name="直線コネクタ 735">
                          <a:extLst>
                            <a:ext uri="{FF2B5EF4-FFF2-40B4-BE49-F238E27FC236}">
                              <a16:creationId xmlns:a16="http://schemas.microsoft.com/office/drawing/2014/main" id="{1E1C0A7A-AA0F-48B4-8F09-23B8FF2ED35A}"/>
                            </a:ext>
                          </a:extLst>
                        </p:cNvPr>
                        <p:cNvCxnSpPr/>
                        <p:nvPr/>
                      </p:nvCxnSpPr>
                      <p:spPr>
                        <a:xfrm>
                          <a:off x="2217420" y="2529840"/>
                          <a:ext cx="989946"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37" name="直線コネクタ 736">
                          <a:extLst>
                            <a:ext uri="{FF2B5EF4-FFF2-40B4-BE49-F238E27FC236}">
                              <a16:creationId xmlns:a16="http://schemas.microsoft.com/office/drawing/2014/main" id="{A98E190C-1288-4AB7-ABEF-828DAF675CA2}"/>
                            </a:ext>
                          </a:extLst>
                        </p:cNvPr>
                        <p:cNvCxnSpPr>
                          <a:cxnSpLocks/>
                        </p:cNvCxnSpPr>
                        <p:nvPr/>
                      </p:nvCxnSpPr>
                      <p:spPr>
                        <a:xfrm>
                          <a:off x="1997861" y="2735908"/>
                          <a:ext cx="0" cy="837872"/>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733" name="テキスト ボックス 732">
                        <a:extLst>
                          <a:ext uri="{FF2B5EF4-FFF2-40B4-BE49-F238E27FC236}">
                            <a16:creationId xmlns:a16="http://schemas.microsoft.com/office/drawing/2014/main" id="{FA48614C-9EF9-4C70-9612-1B8A83C1E4B6}"/>
                          </a:ext>
                        </a:extLst>
                      </p:cNvPr>
                      <p:cNvSpPr txBox="1"/>
                      <p:nvPr/>
                    </p:nvSpPr>
                    <p:spPr>
                      <a:xfrm>
                        <a:off x="2200338" y="2396435"/>
                        <a:ext cx="405533" cy="126147"/>
                      </a:xfrm>
                      <a:prstGeom prst="rect">
                        <a:avLst/>
                      </a:prstGeom>
                      <a:noFill/>
                    </p:spPr>
                    <p:txBody>
                      <a:bodyPr wrap="none" rtlCol="0">
                        <a:spAutoFit/>
                      </a:bodyPr>
                      <a:lstStyle/>
                      <a:p>
                        <a:r>
                          <a:rPr kumimoji="1" lang="en-US" altLang="ja-JP" sz="700" b="1" dirty="0">
                            <a:solidFill>
                              <a:srgbClr val="FF00FF"/>
                            </a:solidFill>
                            <a:latin typeface="游ゴシック" panose="020B0400000000000000" pitchFamily="50" charset="-128"/>
                            <a:ea typeface="游ゴシック" panose="020B0400000000000000" pitchFamily="50" charset="-128"/>
                          </a:rPr>
                          <a:t>X</a:t>
                        </a:r>
                        <a:r>
                          <a:rPr kumimoji="1" lang="ja-JP" altLang="en-US" sz="700" b="1" dirty="0">
                            <a:solidFill>
                              <a:srgbClr val="FF00FF"/>
                            </a:solidFill>
                            <a:latin typeface="游ゴシック" panose="020B0400000000000000" pitchFamily="50" charset="-128"/>
                            <a:ea typeface="游ゴシック" panose="020B0400000000000000" pitchFamily="50" charset="-128"/>
                          </a:rPr>
                          <a:t>軸</a:t>
                        </a:r>
                        <a:r>
                          <a:rPr kumimoji="1" lang="en-US" altLang="ja-JP" sz="700" b="1" dirty="0">
                            <a:solidFill>
                              <a:srgbClr val="FF00FF"/>
                            </a:solidFill>
                            <a:latin typeface="游ゴシック" panose="020B0400000000000000" pitchFamily="50" charset="-128"/>
                            <a:ea typeface="游ゴシック" panose="020B0400000000000000" pitchFamily="50" charset="-128"/>
                          </a:rPr>
                          <a:t>(35cm)</a:t>
                        </a:r>
                        <a:endParaRPr kumimoji="1" lang="ja-JP" altLang="en-US" sz="700" b="1" dirty="0">
                          <a:solidFill>
                            <a:srgbClr val="FF00FF"/>
                          </a:solidFill>
                          <a:latin typeface="游ゴシック" panose="020B0400000000000000" pitchFamily="50" charset="-128"/>
                          <a:ea typeface="游ゴシック" panose="020B0400000000000000" pitchFamily="50" charset="-128"/>
                        </a:endParaRPr>
                      </a:p>
                    </p:txBody>
                  </p:sp>
                  <p:sp>
                    <p:nvSpPr>
                      <p:cNvPr id="734" name="テキスト ボックス 733">
                        <a:extLst>
                          <a:ext uri="{FF2B5EF4-FFF2-40B4-BE49-F238E27FC236}">
                            <a16:creationId xmlns:a16="http://schemas.microsoft.com/office/drawing/2014/main" id="{4785280B-9557-433F-AC16-835D48A47073}"/>
                          </a:ext>
                        </a:extLst>
                      </p:cNvPr>
                      <p:cNvSpPr txBox="1"/>
                      <p:nvPr/>
                    </p:nvSpPr>
                    <p:spPr>
                      <a:xfrm>
                        <a:off x="1887858" y="2605690"/>
                        <a:ext cx="310518" cy="194073"/>
                      </a:xfrm>
                      <a:prstGeom prst="rect">
                        <a:avLst/>
                      </a:prstGeom>
                      <a:noFill/>
                    </p:spPr>
                    <p:txBody>
                      <a:bodyPr wrap="none" rtlCol="0">
                        <a:spAutoFit/>
                      </a:bodyPr>
                      <a:lstStyle/>
                      <a:p>
                        <a:pPr algn="ctr"/>
                        <a:r>
                          <a:rPr kumimoji="1" lang="en-US" altLang="ja-JP" sz="700" b="1" dirty="0">
                            <a:solidFill>
                              <a:srgbClr val="000099"/>
                            </a:solidFill>
                            <a:latin typeface="游ゴシック" panose="020B0400000000000000" pitchFamily="50" charset="-128"/>
                            <a:ea typeface="游ゴシック" panose="020B0400000000000000" pitchFamily="50" charset="-128"/>
                          </a:rPr>
                          <a:t>Y</a:t>
                        </a:r>
                        <a:r>
                          <a:rPr kumimoji="1" lang="ja-JP" altLang="en-US" sz="700" b="1" dirty="0">
                            <a:solidFill>
                              <a:srgbClr val="000099"/>
                            </a:solidFill>
                            <a:latin typeface="游ゴシック" panose="020B0400000000000000" pitchFamily="50" charset="-128"/>
                            <a:ea typeface="游ゴシック" panose="020B0400000000000000" pitchFamily="50" charset="-128"/>
                          </a:rPr>
                          <a:t>軸</a:t>
                        </a:r>
                        <a:endParaRPr kumimoji="1" lang="en-US" altLang="ja-JP" sz="700" b="1" dirty="0">
                          <a:solidFill>
                            <a:srgbClr val="000099"/>
                          </a:solidFill>
                          <a:latin typeface="游ゴシック" panose="020B0400000000000000" pitchFamily="50" charset="-128"/>
                          <a:ea typeface="游ゴシック" panose="020B0400000000000000" pitchFamily="50" charset="-128"/>
                        </a:endParaRPr>
                      </a:p>
                      <a:p>
                        <a:pPr algn="ctr"/>
                        <a:r>
                          <a:rPr lang="en-US" altLang="ja-JP" sz="700" b="1" dirty="0">
                            <a:solidFill>
                              <a:srgbClr val="000099"/>
                            </a:solidFill>
                            <a:latin typeface="游ゴシック" panose="020B0400000000000000" pitchFamily="50" charset="-128"/>
                            <a:ea typeface="游ゴシック" panose="020B0400000000000000" pitchFamily="50" charset="-128"/>
                          </a:rPr>
                          <a:t>(30cm)</a:t>
                        </a:r>
                        <a:endParaRPr lang="ja-JP" altLang="en-US" sz="700" b="1" dirty="0">
                          <a:solidFill>
                            <a:srgbClr val="000099"/>
                          </a:solidFill>
                          <a:latin typeface="游ゴシック" panose="020B0400000000000000" pitchFamily="50" charset="-128"/>
                          <a:ea typeface="游ゴシック" panose="020B0400000000000000" pitchFamily="50" charset="-128"/>
                        </a:endParaRPr>
                      </a:p>
                    </p:txBody>
                  </p:sp>
                </p:grpSp>
                <p:sp>
                  <p:nvSpPr>
                    <p:cNvPr id="731" name="テキスト ボックス 730">
                      <a:extLst>
                        <a:ext uri="{FF2B5EF4-FFF2-40B4-BE49-F238E27FC236}">
                          <a16:creationId xmlns:a16="http://schemas.microsoft.com/office/drawing/2014/main" id="{99001725-7BFA-440A-880E-39FD36623F64}"/>
                        </a:ext>
                      </a:extLst>
                    </p:cNvPr>
                    <p:cNvSpPr txBox="1"/>
                    <p:nvPr/>
                  </p:nvSpPr>
                  <p:spPr>
                    <a:xfrm>
                      <a:off x="556758" y="1469814"/>
                      <a:ext cx="1171879" cy="248405"/>
                    </a:xfrm>
                    <a:prstGeom prst="rect">
                      <a:avLst/>
                    </a:prstGeom>
                    <a:noFill/>
                  </p:spPr>
                  <p:txBody>
                    <a:bodyPr wrap="square" rtlCol="0">
                      <a:spAutoFit/>
                    </a:bodyPr>
                    <a:lstStyle/>
                    <a:p>
                      <a:r>
                        <a:rPr kumimoji="1" lang="ja-JP" altLang="en-US" sz="700" dirty="0">
                          <a:latin typeface="游ゴシック" panose="020B0400000000000000" pitchFamily="50" charset="-128"/>
                          <a:ea typeface="游ゴシック" panose="020B0400000000000000" pitchFamily="50" charset="-128"/>
                        </a:rPr>
                        <a:t>図</a:t>
                      </a:r>
                      <a:r>
                        <a:rPr kumimoji="1" lang="en-US" altLang="ja-JP" sz="700" dirty="0">
                          <a:latin typeface="游ゴシック" panose="020B0400000000000000" pitchFamily="50" charset="-128"/>
                          <a:ea typeface="游ゴシック" panose="020B0400000000000000" pitchFamily="50" charset="-128"/>
                        </a:rPr>
                        <a:t>6-10 </a:t>
                      </a:r>
                      <a:r>
                        <a:rPr kumimoji="1" lang="ja-JP" altLang="en-US" sz="700" dirty="0">
                          <a:latin typeface="游ゴシック" panose="020B0400000000000000" pitchFamily="50" charset="-128"/>
                          <a:ea typeface="游ゴシック" panose="020B0400000000000000" pitchFamily="50" charset="-128"/>
                        </a:rPr>
                        <a:t>ブロック並べエリア</a:t>
                      </a:r>
                      <a:endParaRPr kumimoji="1" lang="en-US" altLang="ja-JP" sz="700" dirty="0">
                        <a:latin typeface="游ゴシック" panose="020B0400000000000000" pitchFamily="50" charset="-128"/>
                        <a:ea typeface="游ゴシック" panose="020B0400000000000000" pitchFamily="50" charset="-128"/>
                      </a:endParaRPr>
                    </a:p>
                    <a:p>
                      <a:r>
                        <a:rPr kumimoji="1" lang="ja-JP" altLang="en-US" sz="700" dirty="0">
                          <a:latin typeface="游ゴシック" panose="020B0400000000000000" pitchFamily="50" charset="-128"/>
                          <a:ea typeface="游ゴシック" panose="020B0400000000000000" pitchFamily="50" charset="-128"/>
                        </a:rPr>
                        <a:t>内の黒線の長さ</a:t>
                      </a:r>
                    </a:p>
                  </p:txBody>
                </p:sp>
              </p:grpSp>
              <p:sp>
                <p:nvSpPr>
                  <p:cNvPr id="729" name="吹き出し: 角を丸めた四角形 728">
                    <a:extLst>
                      <a:ext uri="{FF2B5EF4-FFF2-40B4-BE49-F238E27FC236}">
                        <a16:creationId xmlns:a16="http://schemas.microsoft.com/office/drawing/2014/main" id="{B63E66DF-500A-46AC-A173-9D26224D37AB}"/>
                      </a:ext>
                    </a:extLst>
                  </p:cNvPr>
                  <p:cNvSpPr/>
                  <p:nvPr/>
                </p:nvSpPr>
                <p:spPr>
                  <a:xfrm>
                    <a:off x="3016774" y="8688451"/>
                    <a:ext cx="510989" cy="153408"/>
                  </a:xfrm>
                  <a:prstGeom prst="wedgeRoundRectCallout">
                    <a:avLst>
                      <a:gd name="adj1" fmla="val 49030"/>
                      <a:gd name="adj2" fmla="val 98483"/>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b="1" dirty="0">
                        <a:solidFill>
                          <a:schemeClr val="tx1"/>
                        </a:solidFill>
                      </a:rPr>
                      <a:t>中間地点</a:t>
                    </a:r>
                  </a:p>
                </p:txBody>
              </p:sp>
            </p:grpSp>
            <p:cxnSp>
              <p:nvCxnSpPr>
                <p:cNvPr id="723" name="直線コネクタ 722">
                  <a:extLst>
                    <a:ext uri="{FF2B5EF4-FFF2-40B4-BE49-F238E27FC236}">
                      <a16:creationId xmlns:a16="http://schemas.microsoft.com/office/drawing/2014/main" id="{9A570F01-F0B2-49EC-88E3-6E142EA1F846}"/>
                    </a:ext>
                  </a:extLst>
                </p:cNvPr>
                <p:cNvCxnSpPr>
                  <a:cxnSpLocks/>
                </p:cNvCxnSpPr>
                <p:nvPr/>
              </p:nvCxnSpPr>
              <p:spPr>
                <a:xfrm>
                  <a:off x="3645944" y="8970800"/>
                  <a:ext cx="0" cy="171339"/>
                </a:xfrm>
                <a:prstGeom prst="line">
                  <a:avLst/>
                </a:prstGeom>
                <a:ln w="9525"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4" name="直線コネクタ 723">
                  <a:extLst>
                    <a:ext uri="{FF2B5EF4-FFF2-40B4-BE49-F238E27FC236}">
                      <a16:creationId xmlns:a16="http://schemas.microsoft.com/office/drawing/2014/main" id="{B4BE0EC2-F413-450E-9B41-7B8D9EFF10F1}"/>
                    </a:ext>
                  </a:extLst>
                </p:cNvPr>
                <p:cNvCxnSpPr>
                  <a:cxnSpLocks/>
                </p:cNvCxnSpPr>
                <p:nvPr/>
              </p:nvCxnSpPr>
              <p:spPr>
                <a:xfrm flipH="1">
                  <a:off x="3304257" y="9259138"/>
                  <a:ext cx="231632"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5" name="正方形/長方形 724">
                  <a:extLst>
                    <a:ext uri="{FF2B5EF4-FFF2-40B4-BE49-F238E27FC236}">
                      <a16:creationId xmlns:a16="http://schemas.microsoft.com/office/drawing/2014/main" id="{7098269A-FA9A-4EEB-AD33-5888A6CEAFAE}"/>
                    </a:ext>
                  </a:extLst>
                </p:cNvPr>
                <p:cNvSpPr/>
                <p:nvPr/>
              </p:nvSpPr>
              <p:spPr>
                <a:xfrm>
                  <a:off x="3522951" y="8984257"/>
                  <a:ext cx="461571" cy="184666"/>
                </a:xfrm>
                <a:prstGeom prst="rect">
                  <a:avLst/>
                </a:prstGeom>
              </p:spPr>
              <p:txBody>
                <a:bodyPr wrap="square">
                  <a:spAutoFit/>
                </a:bodyPr>
                <a:lstStyle/>
                <a:p>
                  <a:pPr algn="ctr"/>
                  <a:r>
                    <a:rPr lang="en-US" altLang="ja-JP" sz="600" b="1" dirty="0">
                      <a:solidFill>
                        <a:srgbClr val="00B0F0"/>
                      </a:solidFill>
                      <a:latin typeface="游ゴシック" panose="020B0400000000000000" pitchFamily="50" charset="-128"/>
                      <a:ea typeface="游ゴシック" panose="020B0400000000000000" pitchFamily="50" charset="-128"/>
                    </a:rPr>
                    <a:t>15cm</a:t>
                  </a:r>
                  <a:endParaRPr lang="ja-JP" altLang="en-US" sz="600" b="1" dirty="0">
                    <a:solidFill>
                      <a:srgbClr val="00B0F0"/>
                    </a:solidFill>
                    <a:latin typeface="游ゴシック" panose="020B0400000000000000" pitchFamily="50" charset="-128"/>
                    <a:ea typeface="游ゴシック" panose="020B0400000000000000" pitchFamily="50" charset="-128"/>
                  </a:endParaRPr>
                </a:p>
              </p:txBody>
            </p:sp>
            <p:sp>
              <p:nvSpPr>
                <p:cNvPr id="726" name="正方形/長方形 725">
                  <a:extLst>
                    <a:ext uri="{FF2B5EF4-FFF2-40B4-BE49-F238E27FC236}">
                      <a16:creationId xmlns:a16="http://schemas.microsoft.com/office/drawing/2014/main" id="{95095EA1-3CE1-4D33-8D90-8444D5A55A70}"/>
                    </a:ext>
                  </a:extLst>
                </p:cNvPr>
                <p:cNvSpPr/>
                <p:nvPr/>
              </p:nvSpPr>
              <p:spPr>
                <a:xfrm>
                  <a:off x="3196577" y="9229497"/>
                  <a:ext cx="461571" cy="184666"/>
                </a:xfrm>
                <a:prstGeom prst="rect">
                  <a:avLst/>
                </a:prstGeom>
              </p:spPr>
              <p:txBody>
                <a:bodyPr wrap="square">
                  <a:spAutoFit/>
                </a:bodyPr>
                <a:lstStyle/>
                <a:p>
                  <a:pPr algn="ctr"/>
                  <a:r>
                    <a:rPr lang="en-US" altLang="ja-JP" sz="600" b="1" dirty="0">
                      <a:solidFill>
                        <a:srgbClr val="C0504D"/>
                      </a:solidFill>
                      <a:latin typeface="游ゴシック" panose="020B0400000000000000" pitchFamily="50" charset="-128"/>
                      <a:ea typeface="游ゴシック" panose="020B0400000000000000" pitchFamily="50" charset="-128"/>
                    </a:rPr>
                    <a:t>17.5cm</a:t>
                  </a:r>
                  <a:endParaRPr lang="ja-JP" altLang="en-US" sz="600" b="1" dirty="0">
                    <a:solidFill>
                      <a:srgbClr val="C0504D"/>
                    </a:solidFill>
                    <a:latin typeface="游ゴシック" panose="020B0400000000000000" pitchFamily="50" charset="-128"/>
                    <a:ea typeface="游ゴシック" panose="020B0400000000000000" pitchFamily="50" charset="-128"/>
                  </a:endParaRPr>
                </a:p>
              </p:txBody>
            </p:sp>
          </p:grpSp>
          <p:sp>
            <p:nvSpPr>
              <p:cNvPr id="718" name="楕円 717">
                <a:extLst>
                  <a:ext uri="{FF2B5EF4-FFF2-40B4-BE49-F238E27FC236}">
                    <a16:creationId xmlns:a16="http://schemas.microsoft.com/office/drawing/2014/main" id="{7C4AB196-7F70-4FC0-B644-99C5DFE9E848}"/>
                  </a:ext>
                </a:extLst>
              </p:cNvPr>
              <p:cNvSpPr/>
              <p:nvPr/>
            </p:nvSpPr>
            <p:spPr>
              <a:xfrm>
                <a:off x="3222411" y="8582093"/>
                <a:ext cx="83270" cy="83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9" name="楕円 718">
                <a:extLst>
                  <a:ext uri="{FF2B5EF4-FFF2-40B4-BE49-F238E27FC236}">
                    <a16:creationId xmlns:a16="http://schemas.microsoft.com/office/drawing/2014/main" id="{B40415A5-C177-4CA5-814D-126E75A77F60}"/>
                  </a:ext>
                </a:extLst>
              </p:cNvPr>
              <p:cNvSpPr/>
              <p:nvPr/>
            </p:nvSpPr>
            <p:spPr>
              <a:xfrm>
                <a:off x="2897767" y="8874296"/>
                <a:ext cx="83270" cy="83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0" name="楕円 719">
                <a:extLst>
                  <a:ext uri="{FF2B5EF4-FFF2-40B4-BE49-F238E27FC236}">
                    <a16:creationId xmlns:a16="http://schemas.microsoft.com/office/drawing/2014/main" id="{66449970-43CF-44A3-B2DF-241B26CCA20D}"/>
                  </a:ext>
                </a:extLst>
              </p:cNvPr>
              <p:cNvSpPr/>
              <p:nvPr/>
            </p:nvSpPr>
            <p:spPr>
              <a:xfrm>
                <a:off x="3222411" y="9178248"/>
                <a:ext cx="83270" cy="83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1" name="楕円 720">
                <a:extLst>
                  <a:ext uri="{FF2B5EF4-FFF2-40B4-BE49-F238E27FC236}">
                    <a16:creationId xmlns:a16="http://schemas.microsoft.com/office/drawing/2014/main" id="{C1EA38E7-1730-4060-B27E-F2606B3765BE}"/>
                  </a:ext>
                </a:extLst>
              </p:cNvPr>
              <p:cNvSpPr/>
              <p:nvPr/>
            </p:nvSpPr>
            <p:spPr>
              <a:xfrm>
                <a:off x="3566185" y="8874412"/>
                <a:ext cx="83270" cy="83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1" name="グループ化 411">
              <a:extLst>
                <a:ext uri="{FF2B5EF4-FFF2-40B4-BE49-F238E27FC236}">
                  <a16:creationId xmlns:a16="http://schemas.microsoft.com/office/drawing/2014/main" id="{AD92086F-3BAB-4050-8DA3-A034A71163E4}"/>
                </a:ext>
              </a:extLst>
            </p:cNvPr>
            <p:cNvGrpSpPr/>
            <p:nvPr/>
          </p:nvGrpSpPr>
          <p:grpSpPr>
            <a:xfrm>
              <a:off x="2320501" y="6998032"/>
              <a:ext cx="1258209" cy="1003525"/>
              <a:chOff x="2282811" y="7036726"/>
              <a:chExt cx="1346399" cy="1073863"/>
            </a:xfrm>
          </p:grpSpPr>
          <p:grpSp>
            <p:nvGrpSpPr>
              <p:cNvPr id="692" name="グループ化 498">
                <a:extLst>
                  <a:ext uri="{FF2B5EF4-FFF2-40B4-BE49-F238E27FC236}">
                    <a16:creationId xmlns:a16="http://schemas.microsoft.com/office/drawing/2014/main" id="{8936FB9A-550E-415E-A16F-3940DE00D377}"/>
                  </a:ext>
                </a:extLst>
              </p:cNvPr>
              <p:cNvGrpSpPr/>
              <p:nvPr/>
            </p:nvGrpSpPr>
            <p:grpSpPr>
              <a:xfrm>
                <a:off x="2282811" y="7374070"/>
                <a:ext cx="1322043" cy="353282"/>
                <a:chOff x="2205036" y="7251500"/>
                <a:chExt cx="1530105" cy="408880"/>
              </a:xfrm>
            </p:grpSpPr>
            <p:grpSp>
              <p:nvGrpSpPr>
                <p:cNvPr id="695" name="グループ化 501">
                  <a:extLst>
                    <a:ext uri="{FF2B5EF4-FFF2-40B4-BE49-F238E27FC236}">
                      <a16:creationId xmlns:a16="http://schemas.microsoft.com/office/drawing/2014/main" id="{F943E610-0BDE-438B-A733-1C4DAABEFC4D}"/>
                    </a:ext>
                  </a:extLst>
                </p:cNvPr>
                <p:cNvGrpSpPr/>
                <p:nvPr/>
              </p:nvGrpSpPr>
              <p:grpSpPr>
                <a:xfrm>
                  <a:off x="2205036" y="7340781"/>
                  <a:ext cx="1530105" cy="319599"/>
                  <a:chOff x="4084082" y="6687124"/>
                  <a:chExt cx="1530105" cy="316458"/>
                </a:xfrm>
              </p:grpSpPr>
              <p:grpSp>
                <p:nvGrpSpPr>
                  <p:cNvPr id="713" name="グループ化 519">
                    <a:extLst>
                      <a:ext uri="{FF2B5EF4-FFF2-40B4-BE49-F238E27FC236}">
                        <a16:creationId xmlns:a16="http://schemas.microsoft.com/office/drawing/2014/main" id="{FC26DE06-4033-44F7-ACC7-39F677F8922D}"/>
                      </a:ext>
                    </a:extLst>
                  </p:cNvPr>
                  <p:cNvGrpSpPr/>
                  <p:nvPr/>
                </p:nvGrpSpPr>
                <p:grpSpPr>
                  <a:xfrm>
                    <a:off x="4084082" y="6739332"/>
                    <a:ext cx="1530105" cy="264250"/>
                    <a:chOff x="4084082" y="6739332"/>
                    <a:chExt cx="1530105" cy="264250"/>
                  </a:xfrm>
                </p:grpSpPr>
                <p:cxnSp>
                  <p:nvCxnSpPr>
                    <p:cNvPr id="715" name="直線コネクタ 521">
                      <a:extLst>
                        <a:ext uri="{FF2B5EF4-FFF2-40B4-BE49-F238E27FC236}">
                          <a16:creationId xmlns:a16="http://schemas.microsoft.com/office/drawing/2014/main" id="{70F3603A-02BC-4D9E-8873-8A66B72A06FB}"/>
                        </a:ext>
                      </a:extLst>
                    </p:cNvPr>
                    <p:cNvCxnSpPr>
                      <a:cxnSpLocks/>
                    </p:cNvCxnSpPr>
                    <p:nvPr/>
                  </p:nvCxnSpPr>
                  <p:spPr>
                    <a:xfrm>
                      <a:off x="4084082" y="6867403"/>
                      <a:ext cx="1259025" cy="0"/>
                    </a:xfrm>
                    <a:prstGeom prst="line">
                      <a:avLst/>
                    </a:prstGeom>
                    <a:noFill/>
                    <a:ln w="57150" cap="flat" cmpd="sng" algn="ctr">
                      <a:solidFill>
                        <a:sysClr val="windowText" lastClr="000000"/>
                      </a:solidFill>
                      <a:prstDash val="solid"/>
                      <a:miter lim="800000"/>
                    </a:ln>
                    <a:effectLst/>
                  </p:spPr>
                </p:cxnSp>
                <p:sp>
                  <p:nvSpPr>
                    <p:cNvPr id="716" name="フローチャート: 結合子 522">
                      <a:extLst>
                        <a:ext uri="{FF2B5EF4-FFF2-40B4-BE49-F238E27FC236}">
                          <a16:creationId xmlns:a16="http://schemas.microsoft.com/office/drawing/2014/main" id="{3A7055FD-F048-4C74-BE95-FD5899A5F22F}"/>
                        </a:ext>
                      </a:extLst>
                    </p:cNvPr>
                    <p:cNvSpPr>
                      <a:spLocks/>
                    </p:cNvSpPr>
                    <p:nvPr/>
                  </p:nvSpPr>
                  <p:spPr>
                    <a:xfrm>
                      <a:off x="5354960" y="6739332"/>
                      <a:ext cx="259227" cy="264250"/>
                    </a:xfrm>
                    <a:prstGeom prst="flowChartConnector">
                      <a:avLst/>
                    </a:prstGeom>
                    <a:noFill/>
                    <a:ln w="57150" cap="flat" cmpd="sng" algn="ctr">
                      <a:solidFill>
                        <a:srgbClr val="FF000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white"/>
                        </a:solidFill>
                        <a:latin typeface="游ゴシック" panose="020B0400000000000000" pitchFamily="50" charset="-128"/>
                        <a:ea typeface="游ゴシック" panose="020B0400000000000000" pitchFamily="50" charset="-128"/>
                      </a:endParaRPr>
                    </a:p>
                  </p:txBody>
                </p:sp>
              </p:grpSp>
              <p:sp>
                <p:nvSpPr>
                  <p:cNvPr id="714" name="フローチャート: 磁気ディスク 520">
                    <a:extLst>
                      <a:ext uri="{FF2B5EF4-FFF2-40B4-BE49-F238E27FC236}">
                        <a16:creationId xmlns:a16="http://schemas.microsoft.com/office/drawing/2014/main" id="{55362DBD-4CC5-4000-AFAC-248C660AB319}"/>
                      </a:ext>
                    </a:extLst>
                  </p:cNvPr>
                  <p:cNvSpPr/>
                  <p:nvPr/>
                </p:nvSpPr>
                <p:spPr>
                  <a:xfrm>
                    <a:off x="5382212" y="6687124"/>
                    <a:ext cx="214394" cy="266424"/>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C000"/>
                      </a:solidFill>
                      <a:latin typeface="游ゴシック" panose="020B0400000000000000" pitchFamily="50" charset="-128"/>
                      <a:ea typeface="游ゴシック" panose="020B0400000000000000" pitchFamily="50" charset="-128"/>
                    </a:endParaRPr>
                  </a:p>
                </p:txBody>
              </p:sp>
            </p:grpSp>
            <p:cxnSp>
              <p:nvCxnSpPr>
                <p:cNvPr id="696" name="直線矢印コネクタ 502">
                  <a:extLst>
                    <a:ext uri="{FF2B5EF4-FFF2-40B4-BE49-F238E27FC236}">
                      <a16:creationId xmlns:a16="http://schemas.microsoft.com/office/drawing/2014/main" id="{0AD14F6D-D54A-452D-847A-4F51B491D262}"/>
                    </a:ext>
                  </a:extLst>
                </p:cNvPr>
                <p:cNvCxnSpPr>
                  <a:cxnSpLocks/>
                </p:cNvCxnSpPr>
                <p:nvPr/>
              </p:nvCxnSpPr>
              <p:spPr>
                <a:xfrm>
                  <a:off x="3291204" y="7500859"/>
                  <a:ext cx="190164" cy="876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97" name="矢印: 右 503">
                  <a:extLst>
                    <a:ext uri="{FF2B5EF4-FFF2-40B4-BE49-F238E27FC236}">
                      <a16:creationId xmlns:a16="http://schemas.microsoft.com/office/drawing/2014/main" id="{9D68A19B-7D91-40E4-A2A5-B847E39B4732}"/>
                    </a:ext>
                  </a:extLst>
                </p:cNvPr>
                <p:cNvSpPr/>
                <p:nvPr/>
              </p:nvSpPr>
              <p:spPr>
                <a:xfrm rot="942153">
                  <a:off x="3218285" y="7435412"/>
                  <a:ext cx="87803" cy="9062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C000"/>
                    </a:solidFill>
                    <a:latin typeface="游ゴシック" panose="020B0400000000000000" pitchFamily="50" charset="-128"/>
                    <a:ea typeface="游ゴシック" panose="020B0400000000000000" pitchFamily="50" charset="-128"/>
                  </a:endParaRPr>
                </a:p>
              </p:txBody>
            </p:sp>
            <p:pic>
              <p:nvPicPr>
                <p:cNvPr id="698" name="図 504">
                  <a:extLst>
                    <a:ext uri="{FF2B5EF4-FFF2-40B4-BE49-F238E27FC236}">
                      <a16:creationId xmlns:a16="http://schemas.microsoft.com/office/drawing/2014/main" id="{9BC69255-6CDB-45C9-9775-99F41066157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40739" y="7460109"/>
                  <a:ext cx="982467" cy="69079"/>
                </a:xfrm>
                <a:prstGeom prst="rect">
                  <a:avLst/>
                </a:prstGeom>
              </p:spPr>
            </p:pic>
            <p:grpSp>
              <p:nvGrpSpPr>
                <p:cNvPr id="699" name="グループ化 505">
                  <a:extLst>
                    <a:ext uri="{FF2B5EF4-FFF2-40B4-BE49-F238E27FC236}">
                      <a16:creationId xmlns:a16="http://schemas.microsoft.com/office/drawing/2014/main" id="{D47839D1-828D-4777-BB41-5700C8E37228}"/>
                    </a:ext>
                  </a:extLst>
                </p:cNvPr>
                <p:cNvGrpSpPr>
                  <a:grpSpLocks noChangeAspect="1"/>
                </p:cNvGrpSpPr>
                <p:nvPr/>
              </p:nvGrpSpPr>
              <p:grpSpPr>
                <a:xfrm rot="5400000">
                  <a:off x="2433748" y="7094704"/>
                  <a:ext cx="379447" cy="693040"/>
                  <a:chOff x="5901931" y="1432695"/>
                  <a:chExt cx="504323" cy="892048"/>
                </a:xfrm>
              </p:grpSpPr>
              <p:sp>
                <p:nvSpPr>
                  <p:cNvPr id="700" name="正方形/長方形 506">
                    <a:extLst>
                      <a:ext uri="{FF2B5EF4-FFF2-40B4-BE49-F238E27FC236}">
                        <a16:creationId xmlns:a16="http://schemas.microsoft.com/office/drawing/2014/main" id="{DC293FE5-50B6-4D53-8A59-563F9E344675}"/>
                      </a:ext>
                    </a:extLst>
                  </p:cNvPr>
                  <p:cNvSpPr/>
                  <p:nvPr/>
                </p:nvSpPr>
                <p:spPr>
                  <a:xfrm rot="5400000">
                    <a:off x="5802995" y="1786655"/>
                    <a:ext cx="684889" cy="488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1" name="正方形/長方形 507">
                    <a:extLst>
                      <a:ext uri="{FF2B5EF4-FFF2-40B4-BE49-F238E27FC236}">
                        <a16:creationId xmlns:a16="http://schemas.microsoft.com/office/drawing/2014/main" id="{341A66B1-4CC9-4C8A-A573-DD14AA24186A}"/>
                      </a:ext>
                    </a:extLst>
                  </p:cNvPr>
                  <p:cNvSpPr/>
                  <p:nvPr/>
                </p:nvSpPr>
                <p:spPr>
                  <a:xfrm>
                    <a:off x="6025982" y="1479181"/>
                    <a:ext cx="237657" cy="45719"/>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2" name="正方形/長方形 508">
                    <a:extLst>
                      <a:ext uri="{FF2B5EF4-FFF2-40B4-BE49-F238E27FC236}">
                        <a16:creationId xmlns:a16="http://schemas.microsoft.com/office/drawing/2014/main" id="{2CD535C6-8A81-4552-92A1-26EAFE864D1C}"/>
                      </a:ext>
                    </a:extLst>
                  </p:cNvPr>
                  <p:cNvSpPr/>
                  <p:nvPr/>
                </p:nvSpPr>
                <p:spPr>
                  <a:xfrm>
                    <a:off x="6004561" y="1432695"/>
                    <a:ext cx="289561" cy="566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3" name="正方形/長方形 509">
                    <a:extLst>
                      <a:ext uri="{FF2B5EF4-FFF2-40B4-BE49-F238E27FC236}">
                        <a16:creationId xmlns:a16="http://schemas.microsoft.com/office/drawing/2014/main" id="{4AF0DF2F-445A-43E0-9E37-4BB5B90A6D29}"/>
                      </a:ext>
                    </a:extLst>
                  </p:cNvPr>
                  <p:cNvSpPr/>
                  <p:nvPr/>
                </p:nvSpPr>
                <p:spPr>
                  <a:xfrm rot="5400000">
                    <a:off x="6258591" y="1629409"/>
                    <a:ext cx="187362" cy="514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4" name="正方形/長方形 510">
                    <a:extLst>
                      <a:ext uri="{FF2B5EF4-FFF2-40B4-BE49-F238E27FC236}">
                        <a16:creationId xmlns:a16="http://schemas.microsoft.com/office/drawing/2014/main" id="{433CA0E0-FC76-4268-AE68-384CC2BEE0AB}"/>
                      </a:ext>
                    </a:extLst>
                  </p:cNvPr>
                  <p:cNvSpPr/>
                  <p:nvPr/>
                </p:nvSpPr>
                <p:spPr>
                  <a:xfrm>
                    <a:off x="5978467" y="1634815"/>
                    <a:ext cx="347828" cy="463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5" name="正方形/長方形 511">
                    <a:extLst>
                      <a:ext uri="{FF2B5EF4-FFF2-40B4-BE49-F238E27FC236}">
                        <a16:creationId xmlns:a16="http://schemas.microsoft.com/office/drawing/2014/main" id="{13313502-B9DA-4BDC-88FF-69DF1B776CC9}"/>
                      </a:ext>
                    </a:extLst>
                  </p:cNvPr>
                  <p:cNvSpPr/>
                  <p:nvPr/>
                </p:nvSpPr>
                <p:spPr>
                  <a:xfrm rot="5400000">
                    <a:off x="5855470" y="1629409"/>
                    <a:ext cx="187362" cy="514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6" name="正方形/長方形 512">
                    <a:extLst>
                      <a:ext uri="{FF2B5EF4-FFF2-40B4-BE49-F238E27FC236}">
                        <a16:creationId xmlns:a16="http://schemas.microsoft.com/office/drawing/2014/main" id="{576F0BF8-784E-4BDB-AD53-22B8F944FA74}"/>
                      </a:ext>
                    </a:extLst>
                  </p:cNvPr>
                  <p:cNvSpPr/>
                  <p:nvPr/>
                </p:nvSpPr>
                <p:spPr>
                  <a:xfrm>
                    <a:off x="6018362" y="1895548"/>
                    <a:ext cx="268138" cy="12708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dirty="0">
                      <a:solidFill>
                        <a:srgbClr val="FFC000"/>
                      </a:solidFill>
                      <a:latin typeface="游ゴシック" panose="020B0400000000000000" pitchFamily="50" charset="-128"/>
                      <a:ea typeface="游ゴシック" panose="020B0400000000000000" pitchFamily="50" charset="-128"/>
                    </a:endParaRPr>
                  </a:p>
                </p:txBody>
              </p:sp>
              <p:sp>
                <p:nvSpPr>
                  <p:cNvPr id="707" name="正方形/長方形 513">
                    <a:extLst>
                      <a:ext uri="{FF2B5EF4-FFF2-40B4-BE49-F238E27FC236}">
                        <a16:creationId xmlns:a16="http://schemas.microsoft.com/office/drawing/2014/main" id="{F4EFFA9D-665B-43A8-BBC8-B0236BB16F1F}"/>
                      </a:ext>
                    </a:extLst>
                  </p:cNvPr>
                  <p:cNvSpPr/>
                  <p:nvPr/>
                </p:nvSpPr>
                <p:spPr>
                  <a:xfrm>
                    <a:off x="6110816" y="1716470"/>
                    <a:ext cx="82078" cy="7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8" name="正方形/長方形 514">
                    <a:extLst>
                      <a:ext uri="{FF2B5EF4-FFF2-40B4-BE49-F238E27FC236}">
                        <a16:creationId xmlns:a16="http://schemas.microsoft.com/office/drawing/2014/main" id="{F9D8617F-6487-40AD-AA6D-ED0290BA66C9}"/>
                      </a:ext>
                    </a:extLst>
                  </p:cNvPr>
                  <p:cNvSpPr/>
                  <p:nvPr/>
                </p:nvSpPr>
                <p:spPr>
                  <a:xfrm>
                    <a:off x="6103196" y="2115411"/>
                    <a:ext cx="82078" cy="1654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09" name="正方形/長方形 515">
                    <a:extLst>
                      <a:ext uri="{FF2B5EF4-FFF2-40B4-BE49-F238E27FC236}">
                        <a16:creationId xmlns:a16="http://schemas.microsoft.com/office/drawing/2014/main" id="{854AB317-DF6E-4542-A513-D16067960B49}"/>
                      </a:ext>
                    </a:extLst>
                  </p:cNvPr>
                  <p:cNvSpPr/>
                  <p:nvPr/>
                </p:nvSpPr>
                <p:spPr>
                  <a:xfrm>
                    <a:off x="6324176" y="1876490"/>
                    <a:ext cx="82078" cy="7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10" name="正方形/長方形 516">
                    <a:extLst>
                      <a:ext uri="{FF2B5EF4-FFF2-40B4-BE49-F238E27FC236}">
                        <a16:creationId xmlns:a16="http://schemas.microsoft.com/office/drawing/2014/main" id="{77704FC8-10AF-4D07-BA4C-ECDB770D1B23}"/>
                      </a:ext>
                    </a:extLst>
                  </p:cNvPr>
                  <p:cNvSpPr/>
                  <p:nvPr/>
                </p:nvSpPr>
                <p:spPr>
                  <a:xfrm>
                    <a:off x="5901931" y="1876490"/>
                    <a:ext cx="82078" cy="71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11" name="楕円 16">
                    <a:extLst>
                      <a:ext uri="{FF2B5EF4-FFF2-40B4-BE49-F238E27FC236}">
                        <a16:creationId xmlns:a16="http://schemas.microsoft.com/office/drawing/2014/main" id="{BE3C21D1-D0C9-4864-B4C6-EB6B05616B2C}"/>
                      </a:ext>
                    </a:extLst>
                  </p:cNvPr>
                  <p:cNvSpPr/>
                  <p:nvPr/>
                </p:nvSpPr>
                <p:spPr>
                  <a:xfrm>
                    <a:off x="5920582" y="1889509"/>
                    <a:ext cx="45719" cy="457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sp>
                <p:nvSpPr>
                  <p:cNvPr id="712" name="正方形/長方形 518">
                    <a:extLst>
                      <a:ext uri="{FF2B5EF4-FFF2-40B4-BE49-F238E27FC236}">
                        <a16:creationId xmlns:a16="http://schemas.microsoft.com/office/drawing/2014/main" id="{4C2AC48E-E34A-451B-83BE-86E7567929E4}"/>
                      </a:ext>
                    </a:extLst>
                  </p:cNvPr>
                  <p:cNvSpPr/>
                  <p:nvPr/>
                </p:nvSpPr>
                <p:spPr>
                  <a:xfrm rot="5400000">
                    <a:off x="6196897" y="2219830"/>
                    <a:ext cx="45719" cy="1641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62">
                      <a:solidFill>
                        <a:srgbClr val="FFC000"/>
                      </a:solidFill>
                      <a:latin typeface="游ゴシック" panose="020B0400000000000000" pitchFamily="50" charset="-128"/>
                      <a:ea typeface="游ゴシック" panose="020B0400000000000000" pitchFamily="50" charset="-128"/>
                    </a:endParaRPr>
                  </a:p>
                </p:txBody>
              </p:sp>
            </p:grpSp>
          </p:grpSp>
          <p:sp>
            <p:nvSpPr>
              <p:cNvPr id="693" name="テキスト ボックス 499">
                <a:extLst>
                  <a:ext uri="{FF2B5EF4-FFF2-40B4-BE49-F238E27FC236}">
                    <a16:creationId xmlns:a16="http://schemas.microsoft.com/office/drawing/2014/main" id="{426F951D-0C6B-407E-B89A-BADF71B6245E}"/>
                  </a:ext>
                </a:extLst>
              </p:cNvPr>
              <p:cNvSpPr txBox="1"/>
              <p:nvPr/>
            </p:nvSpPr>
            <p:spPr>
              <a:xfrm>
                <a:off x="2407518" y="7781239"/>
                <a:ext cx="1221692" cy="329350"/>
              </a:xfrm>
              <a:prstGeom prst="rect">
                <a:avLst/>
              </a:prstGeom>
              <a:noFill/>
            </p:spPr>
            <p:txBody>
              <a:bodyPr wrap="square" rtlCol="0" anchor="ctr">
                <a:spAutoFit/>
              </a:bodyPr>
              <a:lstStyle/>
              <a:p>
                <a:r>
                  <a:rPr kumimoji="1" lang="ja-JP" altLang="en-US" sz="700" dirty="0">
                    <a:latin typeface="游ゴシック" panose="020B0400000000000000" pitchFamily="50" charset="-128"/>
                    <a:ea typeface="游ゴシック" panose="020B0400000000000000" pitchFamily="50" charset="-128"/>
                  </a:rPr>
                  <a:t>図</a:t>
                </a:r>
                <a:r>
                  <a:rPr kumimoji="1" lang="en-US" altLang="ja-JP" sz="700" dirty="0">
                    <a:latin typeface="游ゴシック" panose="020B0400000000000000" pitchFamily="50" charset="-128"/>
                    <a:ea typeface="游ゴシック" panose="020B0400000000000000" pitchFamily="50" charset="-128"/>
                  </a:rPr>
                  <a:t>6-9</a:t>
                </a:r>
                <a:r>
                  <a:rPr kumimoji="1" lang="ja-JP" altLang="en-US" sz="700" dirty="0">
                    <a:latin typeface="游ゴシック" panose="020B0400000000000000" pitchFamily="50" charset="-128"/>
                    <a:ea typeface="游ゴシック" panose="020B0400000000000000" pitchFamily="50" charset="-128"/>
                  </a:rPr>
                  <a:t>カラーブロックを</a:t>
                </a:r>
                <a:endParaRPr kumimoji="1" lang="en-US" altLang="ja-JP" sz="700" dirty="0">
                  <a:latin typeface="游ゴシック" panose="020B0400000000000000" pitchFamily="50" charset="-128"/>
                  <a:ea typeface="游ゴシック" panose="020B0400000000000000" pitchFamily="50" charset="-128"/>
                </a:endParaRPr>
              </a:p>
              <a:p>
                <a:r>
                  <a:rPr kumimoji="1" lang="ja-JP" altLang="en-US" sz="700" dirty="0">
                    <a:latin typeface="游ゴシック" panose="020B0400000000000000" pitchFamily="50" charset="-128"/>
                    <a:ea typeface="游ゴシック" panose="020B0400000000000000" pitchFamily="50" charset="-128"/>
                  </a:rPr>
                  <a:t>掴む為の動作</a:t>
                </a:r>
              </a:p>
            </p:txBody>
          </p:sp>
          <p:sp>
            <p:nvSpPr>
              <p:cNvPr id="694" name="正方形/長方形 500">
                <a:extLst>
                  <a:ext uri="{FF2B5EF4-FFF2-40B4-BE49-F238E27FC236}">
                    <a16:creationId xmlns:a16="http://schemas.microsoft.com/office/drawing/2014/main" id="{CB86B2B7-E2A2-443E-9AC9-6BDEF551FA1F}"/>
                  </a:ext>
                </a:extLst>
              </p:cNvPr>
              <p:cNvSpPr/>
              <p:nvPr/>
            </p:nvSpPr>
            <p:spPr>
              <a:xfrm>
                <a:off x="2799872" y="7036726"/>
                <a:ext cx="800344" cy="317023"/>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600" b="1" dirty="0">
                    <a:ln w="0"/>
                    <a:solidFill>
                      <a:srgbClr val="FF7A30"/>
                    </a:solidFill>
                    <a:latin typeface="游ゴシック" panose="020B0400000000000000" pitchFamily="50" charset="-128"/>
                    <a:ea typeface="游ゴシック" panose="020B0400000000000000" pitchFamily="50" charset="-128"/>
                  </a:rPr>
                  <a:t>ライントレース</a:t>
                </a:r>
                <a:endParaRPr lang="en-US" altLang="ja-JP" sz="600" b="1" dirty="0">
                  <a:ln w="0"/>
                  <a:solidFill>
                    <a:srgbClr val="FF7A30"/>
                  </a:solidFill>
                  <a:latin typeface="游ゴシック" panose="020B0400000000000000" pitchFamily="50" charset="-128"/>
                  <a:ea typeface="游ゴシック" panose="020B0400000000000000" pitchFamily="50" charset="-128"/>
                </a:endParaRPr>
              </a:p>
              <a:p>
                <a:r>
                  <a:rPr lang="en-US" altLang="ja-JP" sz="600" b="1" dirty="0">
                    <a:ln w="0"/>
                    <a:solidFill>
                      <a:srgbClr val="00B0F0"/>
                    </a:solidFill>
                    <a:latin typeface="游ゴシック" panose="020B0400000000000000" pitchFamily="50" charset="-128"/>
                    <a:ea typeface="游ゴシック" panose="020B0400000000000000" pitchFamily="50" charset="-128"/>
                  </a:rPr>
                  <a:t>1</a:t>
                </a:r>
                <a:r>
                  <a:rPr lang="ja-JP" altLang="en-US" sz="600" b="1" dirty="0">
                    <a:ln w="0"/>
                    <a:solidFill>
                      <a:srgbClr val="00B0F0"/>
                    </a:solidFill>
                    <a:latin typeface="游ゴシック" panose="020B0400000000000000" pitchFamily="50" charset="-128"/>
                    <a:ea typeface="游ゴシック" panose="020B0400000000000000" pitchFamily="50" charset="-128"/>
                  </a:rPr>
                  <a:t>度回転</a:t>
                </a:r>
                <a:endParaRPr lang="en-US" altLang="ja-JP" sz="600" b="1" dirty="0">
                  <a:ln w="0"/>
                  <a:solidFill>
                    <a:srgbClr val="00B0F0"/>
                  </a:solidFill>
                  <a:latin typeface="游ゴシック" panose="020B0400000000000000" pitchFamily="50" charset="-128"/>
                  <a:ea typeface="游ゴシック" panose="020B0400000000000000" pitchFamily="50" charset="-128"/>
                </a:endParaRPr>
              </a:p>
              <a:p>
                <a:r>
                  <a:rPr lang="ja-JP" altLang="en-US" sz="600" b="1" dirty="0">
                    <a:ln w="0"/>
                    <a:solidFill>
                      <a:srgbClr val="FFC000"/>
                    </a:solidFill>
                    <a:latin typeface="游ゴシック" panose="020B0400000000000000" pitchFamily="50" charset="-128"/>
                    <a:ea typeface="游ゴシック" panose="020B0400000000000000" pitchFamily="50" charset="-128"/>
                  </a:rPr>
                  <a:t>直進走行</a:t>
                </a:r>
                <a:endParaRPr lang="en-US" altLang="ja-JP" sz="600" b="1" dirty="0">
                  <a:ln w="0"/>
                  <a:solidFill>
                    <a:srgbClr val="FFC000"/>
                  </a:solidFill>
                  <a:latin typeface="游ゴシック" panose="020B0400000000000000" pitchFamily="50" charset="-128"/>
                  <a:ea typeface="游ゴシック" panose="020B0400000000000000" pitchFamily="50" charset="-128"/>
                </a:endParaRPr>
              </a:p>
            </p:txBody>
          </p:sp>
        </p:grpSp>
      </p:grpSp>
      <p:graphicFrame>
        <p:nvGraphicFramePr>
          <p:cNvPr id="810" name="表 809">
            <a:extLst>
              <a:ext uri="{FF2B5EF4-FFF2-40B4-BE49-F238E27FC236}">
                <a16:creationId xmlns:a16="http://schemas.microsoft.com/office/drawing/2014/main" id="{71AC48DC-BACF-47D9-B4E6-95D401A68BBA}"/>
              </a:ext>
            </a:extLst>
          </p:cNvPr>
          <p:cNvGraphicFramePr>
            <a:graphicFrameLocks noGrp="1"/>
          </p:cNvGraphicFramePr>
          <p:nvPr>
            <p:extLst>
              <p:ext uri="{D42A27DB-BD31-4B8C-83A1-F6EECF244321}">
                <p14:modId xmlns:p14="http://schemas.microsoft.com/office/powerpoint/2010/main" val="2145319317"/>
              </p:ext>
            </p:extLst>
          </p:nvPr>
        </p:nvGraphicFramePr>
        <p:xfrm>
          <a:off x="2094675" y="5946917"/>
          <a:ext cx="1508400" cy="863970"/>
        </p:xfrm>
        <a:graphic>
          <a:graphicData uri="http://schemas.openxmlformats.org/drawingml/2006/table">
            <a:tbl>
              <a:tblPr firstRow="1" bandRow="1">
                <a:tableStyleId>{93296810-A885-4BE3-A3E7-6D5BEEA58F35}</a:tableStyleId>
              </a:tblPr>
              <a:tblGrid>
                <a:gridCol w="180000">
                  <a:extLst>
                    <a:ext uri="{9D8B030D-6E8A-4147-A177-3AD203B41FA5}">
                      <a16:colId xmlns:a16="http://schemas.microsoft.com/office/drawing/2014/main" val="3104997969"/>
                    </a:ext>
                  </a:extLst>
                </a:gridCol>
                <a:gridCol w="306000">
                  <a:extLst>
                    <a:ext uri="{9D8B030D-6E8A-4147-A177-3AD203B41FA5}">
                      <a16:colId xmlns:a16="http://schemas.microsoft.com/office/drawing/2014/main" val="3670966618"/>
                    </a:ext>
                  </a:extLst>
                </a:gridCol>
                <a:gridCol w="511200">
                  <a:extLst>
                    <a:ext uri="{9D8B030D-6E8A-4147-A177-3AD203B41FA5}">
                      <a16:colId xmlns:a16="http://schemas.microsoft.com/office/drawing/2014/main" val="3761907312"/>
                    </a:ext>
                  </a:extLst>
                </a:gridCol>
                <a:gridCol w="511200">
                  <a:extLst>
                    <a:ext uri="{9D8B030D-6E8A-4147-A177-3AD203B41FA5}">
                      <a16:colId xmlns:a16="http://schemas.microsoft.com/office/drawing/2014/main" val="3500993547"/>
                    </a:ext>
                  </a:extLst>
                </a:gridCol>
              </a:tblGrid>
              <a:tr h="157057">
                <a:tc>
                  <a:txBody>
                    <a:bodyPr/>
                    <a:lstStyle/>
                    <a:p>
                      <a:pPr algn="ctr"/>
                      <a:endParaRPr kumimoji="1" lang="ja-JP" altLang="en-US" sz="800" b="1" dirty="0">
                        <a:solidFill>
                          <a:srgbClr val="FF0000"/>
                        </a:solidFill>
                      </a:endParaRPr>
                    </a:p>
                  </a:txBody>
                  <a:tcPr marL="50874" marR="50874" marT="25437" marB="25437">
                    <a:lnB w="12700" cap="flat" cmpd="sng" algn="ctr">
                      <a:solidFill>
                        <a:schemeClr val="tx1"/>
                      </a:solidFill>
                      <a:prstDash val="solid"/>
                      <a:round/>
                      <a:headEnd type="none" w="med" len="med"/>
                      <a:tailEnd type="none" w="med" len="med"/>
                    </a:lnB>
                  </a:tcPr>
                </a:tc>
                <a:tc>
                  <a:txBody>
                    <a:bodyPr/>
                    <a:lstStyle/>
                    <a:p>
                      <a:pPr algn="ctr"/>
                      <a:endParaRPr kumimoji="1" lang="ja-JP" altLang="en-US" sz="800" b="1" dirty="0">
                        <a:solidFill>
                          <a:srgbClr val="FF0000"/>
                        </a:solidFill>
                      </a:endParaRPr>
                    </a:p>
                  </a:txBody>
                  <a:tcPr marL="50874" marR="50874" marT="25437" marB="25437">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kumimoji="1" lang="ja-JP" altLang="en-US" sz="800" dirty="0"/>
                        <a:t>右エッジ</a:t>
                      </a:r>
                    </a:p>
                  </a:txBody>
                  <a:tcPr marL="50874" marR="50874" marT="25437" marB="25437">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1" lang="ja-JP" altLang="en-US" sz="800" dirty="0"/>
                        <a:t>左エッジ</a:t>
                      </a:r>
                    </a:p>
                  </a:txBody>
                  <a:tcPr marL="50874" marR="50874" marT="25437" marB="25437">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6298821"/>
                  </a:ext>
                </a:extLst>
              </a:tr>
              <a:tr h="157057">
                <a:tc rowSpan="2">
                  <a:txBody>
                    <a:bodyPr/>
                    <a:lstStyle/>
                    <a:p>
                      <a:r>
                        <a:rPr kumimoji="1" lang="ja-JP" altLang="en-US" sz="800" dirty="0"/>
                        <a:t> </a:t>
                      </a:r>
                      <a:r>
                        <a:rPr kumimoji="1" lang="en-US" altLang="ja-JP" sz="800" dirty="0"/>
                        <a:t>X</a:t>
                      </a:r>
                      <a:r>
                        <a:rPr kumimoji="1" lang="ja-JP" altLang="en-US" sz="800" dirty="0"/>
                        <a:t>軸</a:t>
                      </a:r>
                      <a:endParaRPr kumimoji="1" lang="ja-JP" altLang="en-US" sz="800" b="1" dirty="0">
                        <a:solidFill>
                          <a:srgbClr val="FF00FF"/>
                        </a:solidFill>
                      </a:endParaRPr>
                    </a:p>
                  </a:txBody>
                  <a:tcPr marL="50874" marR="50874" marT="25437" marB="25437" anchor="ctr">
                    <a:lnT w="12700" cap="flat" cmpd="sng" algn="ctr">
                      <a:solidFill>
                        <a:schemeClr val="tx1"/>
                      </a:solidFill>
                      <a:prstDash val="solid"/>
                      <a:round/>
                      <a:headEnd type="none" w="med" len="med"/>
                      <a:tailEnd type="none" w="med" len="med"/>
                    </a:lnT>
                  </a:tcPr>
                </a:tc>
                <a:tc>
                  <a:txBody>
                    <a:bodyPr/>
                    <a:lstStyle/>
                    <a:p>
                      <a:r>
                        <a:rPr kumimoji="1" lang="ja-JP" altLang="en-US" sz="800" dirty="0"/>
                        <a:t>右折</a:t>
                      </a:r>
                    </a:p>
                  </a:txBody>
                  <a:tcPr marL="50874" marR="50874" marT="25437" marB="2543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sz="800"/>
                        <a:t>39</a:t>
                      </a:r>
                      <a:r>
                        <a:rPr kumimoji="1" lang="ja-JP" altLang="en-US" sz="800"/>
                        <a:t>度</a:t>
                      </a:r>
                    </a:p>
                  </a:txBody>
                  <a:tcPr marL="50874" marR="50874" marT="25437" marB="2543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800"/>
                        <a:t>42</a:t>
                      </a:r>
                      <a:r>
                        <a:rPr kumimoji="1" lang="ja-JP" altLang="en-US" sz="800"/>
                        <a:t>度</a:t>
                      </a:r>
                    </a:p>
                  </a:txBody>
                  <a:tcPr marL="50874" marR="50874" marT="25437" marB="25437">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61122794"/>
                  </a:ext>
                </a:extLst>
              </a:tr>
              <a:tr h="157057">
                <a:tc vMerge="1">
                  <a:txBody>
                    <a:bodyPr/>
                    <a:lstStyle/>
                    <a:p>
                      <a:endParaRPr kumimoji="1" lang="ja-JP" altLang="en-US" sz="1000"/>
                    </a:p>
                  </a:txBody>
                  <a:tcPr marL="50874" marR="50874" marT="25437" marB="25437"/>
                </a:tc>
                <a:tc>
                  <a:txBody>
                    <a:bodyPr/>
                    <a:lstStyle/>
                    <a:p>
                      <a:r>
                        <a:rPr kumimoji="1" lang="ja-JP" altLang="en-US" sz="800" dirty="0"/>
                        <a:t>左折</a:t>
                      </a:r>
                    </a:p>
                  </a:txBody>
                  <a:tcPr marL="50874" marR="50874" marT="25437" marB="25437">
                    <a:lnR w="12700" cap="flat" cmpd="sng" algn="ctr">
                      <a:solidFill>
                        <a:schemeClr val="tx1"/>
                      </a:solidFill>
                      <a:prstDash val="solid"/>
                      <a:round/>
                      <a:headEnd type="none" w="med" len="med"/>
                      <a:tailEnd type="none" w="med" len="med"/>
                    </a:lnR>
                  </a:tcPr>
                </a:tc>
                <a:tc>
                  <a:txBody>
                    <a:bodyPr/>
                    <a:lstStyle/>
                    <a:p>
                      <a:r>
                        <a:rPr kumimoji="1" lang="en-US" altLang="ja-JP" sz="800" dirty="0"/>
                        <a:t>43</a:t>
                      </a:r>
                      <a:r>
                        <a:rPr kumimoji="1" lang="ja-JP" altLang="en-US" sz="800" dirty="0"/>
                        <a:t>度</a:t>
                      </a:r>
                    </a:p>
                  </a:txBody>
                  <a:tcPr marL="50874" marR="50874" marT="25437" marB="25437">
                    <a:lnL w="12700" cap="flat" cmpd="sng" algn="ctr">
                      <a:solidFill>
                        <a:schemeClr val="tx1"/>
                      </a:solidFill>
                      <a:prstDash val="solid"/>
                      <a:round/>
                      <a:headEnd type="none" w="med" len="med"/>
                      <a:tailEnd type="none" w="med" len="med"/>
                    </a:lnL>
                  </a:tcPr>
                </a:tc>
                <a:tc>
                  <a:txBody>
                    <a:bodyPr/>
                    <a:lstStyle/>
                    <a:p>
                      <a:r>
                        <a:rPr kumimoji="1" lang="en-US" altLang="ja-JP" sz="800"/>
                        <a:t>40</a:t>
                      </a:r>
                      <a:r>
                        <a:rPr kumimoji="1" lang="ja-JP" altLang="en-US" sz="800"/>
                        <a:t>度</a:t>
                      </a:r>
                    </a:p>
                  </a:txBody>
                  <a:tcPr marL="50874" marR="50874" marT="25437" marB="25437"/>
                </a:tc>
                <a:extLst>
                  <a:ext uri="{0D108BD9-81ED-4DB2-BD59-A6C34878D82A}">
                    <a16:rowId xmlns:a16="http://schemas.microsoft.com/office/drawing/2014/main" val="1240257747"/>
                  </a:ext>
                </a:extLst>
              </a:tr>
              <a:tr h="157057">
                <a:tc rowSpan="2">
                  <a:txBody>
                    <a:bodyPr/>
                    <a:lstStyle/>
                    <a:p>
                      <a:pPr algn="just"/>
                      <a:r>
                        <a:rPr kumimoji="1" lang="en-US" altLang="ja-JP" sz="800" dirty="0"/>
                        <a:t> Y</a:t>
                      </a:r>
                      <a:r>
                        <a:rPr kumimoji="1" lang="ja-JP" altLang="en-US" sz="800" dirty="0"/>
                        <a:t>軸</a:t>
                      </a:r>
                      <a:endParaRPr kumimoji="1" lang="ja-JP" altLang="en-US" sz="800" b="1" dirty="0">
                        <a:solidFill>
                          <a:srgbClr val="000099"/>
                        </a:solidFill>
                      </a:endParaRPr>
                    </a:p>
                  </a:txBody>
                  <a:tcPr marL="50874" marR="50874" marT="25437" marB="25437" anchor="ctr"/>
                </a:tc>
                <a:tc>
                  <a:txBody>
                    <a:bodyPr/>
                    <a:lstStyle/>
                    <a:p>
                      <a:r>
                        <a:rPr kumimoji="1" lang="ja-JP" altLang="en-US" sz="800" dirty="0"/>
                        <a:t>右折</a:t>
                      </a:r>
                    </a:p>
                  </a:txBody>
                  <a:tcPr marL="50874" marR="50874" marT="25437" marB="25437">
                    <a:lnR w="12700" cap="flat" cmpd="sng" algn="ctr">
                      <a:solidFill>
                        <a:schemeClr val="tx1"/>
                      </a:solidFill>
                      <a:prstDash val="solid"/>
                      <a:round/>
                      <a:headEnd type="none" w="med" len="med"/>
                      <a:tailEnd type="none" w="med" len="med"/>
                    </a:lnR>
                  </a:tcPr>
                </a:tc>
                <a:tc>
                  <a:txBody>
                    <a:bodyPr/>
                    <a:lstStyle/>
                    <a:p>
                      <a:r>
                        <a:rPr kumimoji="1" lang="en-US" altLang="ja-JP" sz="800" dirty="0"/>
                        <a:t>45</a:t>
                      </a:r>
                      <a:r>
                        <a:rPr kumimoji="1" lang="ja-JP" altLang="en-US" sz="800" dirty="0"/>
                        <a:t>度</a:t>
                      </a:r>
                    </a:p>
                  </a:txBody>
                  <a:tcPr marL="50874" marR="50874" marT="25437" marB="25437">
                    <a:lnL w="12700" cap="flat" cmpd="sng" algn="ctr">
                      <a:solidFill>
                        <a:schemeClr val="tx1"/>
                      </a:solidFill>
                      <a:prstDash val="solid"/>
                      <a:round/>
                      <a:headEnd type="none" w="med" len="med"/>
                      <a:tailEnd type="none" w="med" len="med"/>
                    </a:lnL>
                  </a:tcPr>
                </a:tc>
                <a:tc>
                  <a:txBody>
                    <a:bodyPr/>
                    <a:lstStyle/>
                    <a:p>
                      <a:r>
                        <a:rPr kumimoji="1" lang="en-US" altLang="ja-JP" sz="800" dirty="0"/>
                        <a:t>49</a:t>
                      </a:r>
                      <a:r>
                        <a:rPr kumimoji="1" lang="ja-JP" altLang="en-US" sz="800" dirty="0"/>
                        <a:t>度</a:t>
                      </a:r>
                    </a:p>
                  </a:txBody>
                  <a:tcPr marL="50874" marR="50874" marT="25437" marB="25437"/>
                </a:tc>
                <a:extLst>
                  <a:ext uri="{0D108BD9-81ED-4DB2-BD59-A6C34878D82A}">
                    <a16:rowId xmlns:a16="http://schemas.microsoft.com/office/drawing/2014/main" val="1554835671"/>
                  </a:ext>
                </a:extLst>
              </a:tr>
              <a:tr h="157057">
                <a:tc vMerge="1">
                  <a:txBody>
                    <a:bodyPr/>
                    <a:lstStyle/>
                    <a:p>
                      <a:endParaRPr kumimoji="1" lang="ja-JP" altLang="en-US" sz="1000"/>
                    </a:p>
                  </a:txBody>
                  <a:tcPr marL="50874" marR="50874" marT="25437" marB="25437"/>
                </a:tc>
                <a:tc>
                  <a:txBody>
                    <a:bodyPr/>
                    <a:lstStyle/>
                    <a:p>
                      <a:r>
                        <a:rPr kumimoji="1" lang="ja-JP" altLang="en-US" sz="800" dirty="0"/>
                        <a:t>左折</a:t>
                      </a:r>
                    </a:p>
                  </a:txBody>
                  <a:tcPr marL="50874" marR="50874" marT="25437" marB="25437">
                    <a:lnR w="12700" cap="flat" cmpd="sng" algn="ctr">
                      <a:solidFill>
                        <a:schemeClr val="tx1"/>
                      </a:solidFill>
                      <a:prstDash val="solid"/>
                      <a:round/>
                      <a:headEnd type="none" w="med" len="med"/>
                      <a:tailEnd type="none" w="med" len="med"/>
                    </a:lnR>
                  </a:tcPr>
                </a:tc>
                <a:tc>
                  <a:txBody>
                    <a:bodyPr/>
                    <a:lstStyle/>
                    <a:p>
                      <a:r>
                        <a:rPr kumimoji="1" lang="en-US" altLang="ja-JP" sz="800" dirty="0"/>
                        <a:t>49</a:t>
                      </a:r>
                      <a:r>
                        <a:rPr kumimoji="1" lang="ja-JP" altLang="en-US" sz="800" dirty="0"/>
                        <a:t>度</a:t>
                      </a:r>
                    </a:p>
                  </a:txBody>
                  <a:tcPr marL="50874" marR="50874" marT="25437" marB="25437">
                    <a:lnL w="12700" cap="flat" cmpd="sng" algn="ctr">
                      <a:solidFill>
                        <a:schemeClr val="tx1"/>
                      </a:solidFill>
                      <a:prstDash val="solid"/>
                      <a:round/>
                      <a:headEnd type="none" w="med" len="med"/>
                      <a:tailEnd type="none" w="med" len="med"/>
                    </a:lnL>
                  </a:tcPr>
                </a:tc>
                <a:tc>
                  <a:txBody>
                    <a:bodyPr/>
                    <a:lstStyle/>
                    <a:p>
                      <a:r>
                        <a:rPr kumimoji="1" lang="en-US" altLang="ja-JP" sz="800" dirty="0"/>
                        <a:t>48</a:t>
                      </a:r>
                      <a:r>
                        <a:rPr kumimoji="1" lang="ja-JP" altLang="en-US" sz="800" dirty="0"/>
                        <a:t>度</a:t>
                      </a:r>
                    </a:p>
                  </a:txBody>
                  <a:tcPr marL="50874" marR="50874" marT="25437" marB="25437"/>
                </a:tc>
                <a:extLst>
                  <a:ext uri="{0D108BD9-81ED-4DB2-BD59-A6C34878D82A}">
                    <a16:rowId xmlns:a16="http://schemas.microsoft.com/office/drawing/2014/main" val="2357528913"/>
                  </a:ext>
                </a:extLst>
              </a:tr>
            </a:tbl>
          </a:graphicData>
        </a:graphic>
      </p:graphicFrame>
      <p:sp>
        <p:nvSpPr>
          <p:cNvPr id="953" name="テキスト ボックス 952">
            <a:extLst>
              <a:ext uri="{FF2B5EF4-FFF2-40B4-BE49-F238E27FC236}">
                <a16:creationId xmlns:a16="http://schemas.microsoft.com/office/drawing/2014/main" id="{683E7358-4A85-4F8D-95BB-C0808C20DA1D}"/>
              </a:ext>
            </a:extLst>
          </p:cNvPr>
          <p:cNvSpPr txBox="1"/>
          <p:nvPr/>
        </p:nvSpPr>
        <p:spPr>
          <a:xfrm>
            <a:off x="8255587" y="9121792"/>
            <a:ext cx="1410964" cy="200055"/>
          </a:xfrm>
          <a:prstGeom prst="rect">
            <a:avLst/>
          </a:prstGeom>
          <a:noFill/>
        </p:spPr>
        <p:txBody>
          <a:bodyPr wrap="none" rtlCol="0">
            <a:spAutoFit/>
          </a:bodyPr>
          <a:lstStyle/>
          <a:p>
            <a:r>
              <a:rPr kumimoji="1" lang="ja-JP" altLang="en-US" sz="700" dirty="0">
                <a:latin typeface="游ゴシック" panose="020B0400000000000000" pitchFamily="50" charset="-128"/>
                <a:ea typeface="游ゴシック" panose="020B0400000000000000" pitchFamily="50" charset="-128"/>
              </a:rPr>
              <a:t>図</a:t>
            </a:r>
            <a:r>
              <a:rPr kumimoji="1" lang="en-US" altLang="ja-JP" sz="700" dirty="0">
                <a:latin typeface="游ゴシック" panose="020B0400000000000000" pitchFamily="50" charset="-128"/>
                <a:ea typeface="游ゴシック" panose="020B0400000000000000" pitchFamily="50" charset="-128"/>
              </a:rPr>
              <a:t>6-17  </a:t>
            </a:r>
            <a:r>
              <a:rPr kumimoji="1" lang="ja-JP" altLang="en-US" sz="700" dirty="0">
                <a:latin typeface="游ゴシック" panose="020B0400000000000000" pitchFamily="50" charset="-128"/>
                <a:ea typeface="游ゴシック" panose="020B0400000000000000" pitchFamily="50" charset="-128"/>
              </a:rPr>
              <a:t>角検知時の誤検知対策</a:t>
            </a:r>
          </a:p>
        </p:txBody>
      </p:sp>
      <p:grpSp>
        <p:nvGrpSpPr>
          <p:cNvPr id="1473" name="グループ化 1472">
            <a:extLst>
              <a:ext uri="{FF2B5EF4-FFF2-40B4-BE49-F238E27FC236}">
                <a16:creationId xmlns:a16="http://schemas.microsoft.com/office/drawing/2014/main" id="{BF4D4975-D057-4458-95E8-EA27E51FCC69}"/>
              </a:ext>
            </a:extLst>
          </p:cNvPr>
          <p:cNvGrpSpPr/>
          <p:nvPr/>
        </p:nvGrpSpPr>
        <p:grpSpPr>
          <a:xfrm>
            <a:off x="10287235" y="8215314"/>
            <a:ext cx="1452322" cy="1080605"/>
            <a:chOff x="10638991" y="8098278"/>
            <a:chExt cx="1452322" cy="1080605"/>
          </a:xfrm>
        </p:grpSpPr>
        <p:grpSp>
          <p:nvGrpSpPr>
            <p:cNvPr id="884" name="グループ化 883">
              <a:extLst>
                <a:ext uri="{FF2B5EF4-FFF2-40B4-BE49-F238E27FC236}">
                  <a16:creationId xmlns:a16="http://schemas.microsoft.com/office/drawing/2014/main" id="{7E00153B-0021-4CDA-97E2-AE760C29EB90}"/>
                </a:ext>
              </a:extLst>
            </p:cNvPr>
            <p:cNvGrpSpPr/>
            <p:nvPr/>
          </p:nvGrpSpPr>
          <p:grpSpPr>
            <a:xfrm>
              <a:off x="10638991" y="8098278"/>
              <a:ext cx="1452322" cy="910908"/>
              <a:chOff x="10579181" y="5395254"/>
              <a:chExt cx="2054542" cy="1288623"/>
            </a:xfrm>
          </p:grpSpPr>
          <p:grpSp>
            <p:nvGrpSpPr>
              <p:cNvPr id="888" name="グループ化 887">
                <a:extLst>
                  <a:ext uri="{FF2B5EF4-FFF2-40B4-BE49-F238E27FC236}">
                    <a16:creationId xmlns:a16="http://schemas.microsoft.com/office/drawing/2014/main" id="{A97C31A2-B13F-4204-90D3-A27EA7FA4AD2}"/>
                  </a:ext>
                </a:extLst>
              </p:cNvPr>
              <p:cNvGrpSpPr/>
              <p:nvPr/>
            </p:nvGrpSpPr>
            <p:grpSpPr>
              <a:xfrm>
                <a:off x="10659425" y="5442869"/>
                <a:ext cx="1974298" cy="1241008"/>
                <a:chOff x="10659425" y="5442869"/>
                <a:chExt cx="1974298" cy="1241008"/>
              </a:xfrm>
            </p:grpSpPr>
            <p:grpSp>
              <p:nvGrpSpPr>
                <p:cNvPr id="890" name="グループ化 889">
                  <a:extLst>
                    <a:ext uri="{FF2B5EF4-FFF2-40B4-BE49-F238E27FC236}">
                      <a16:creationId xmlns:a16="http://schemas.microsoft.com/office/drawing/2014/main" id="{30DEE923-20A7-406C-9D51-1E183ADFDCFA}"/>
                    </a:ext>
                  </a:extLst>
                </p:cNvPr>
                <p:cNvGrpSpPr/>
                <p:nvPr/>
              </p:nvGrpSpPr>
              <p:grpSpPr>
                <a:xfrm>
                  <a:off x="10659425" y="5442869"/>
                  <a:ext cx="923634" cy="1241008"/>
                  <a:chOff x="10167840" y="6187027"/>
                  <a:chExt cx="1406940" cy="1890386"/>
                </a:xfrm>
              </p:grpSpPr>
              <p:sp>
                <p:nvSpPr>
                  <p:cNvPr id="951" name="正方形/長方形 950">
                    <a:extLst>
                      <a:ext uri="{FF2B5EF4-FFF2-40B4-BE49-F238E27FC236}">
                        <a16:creationId xmlns:a16="http://schemas.microsoft.com/office/drawing/2014/main" id="{FB44C0FB-195B-4C67-AEA2-8206E6585753}"/>
                      </a:ext>
                    </a:extLst>
                  </p:cNvPr>
                  <p:cNvSpPr/>
                  <p:nvPr/>
                </p:nvSpPr>
                <p:spPr>
                  <a:xfrm>
                    <a:off x="10167840" y="6187027"/>
                    <a:ext cx="1406940" cy="18903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2" name="正方形/長方形 951">
                    <a:extLst>
                      <a:ext uri="{FF2B5EF4-FFF2-40B4-BE49-F238E27FC236}">
                        <a16:creationId xmlns:a16="http://schemas.microsoft.com/office/drawing/2014/main" id="{BE7F8B46-A008-4973-948C-C3833E8391D3}"/>
                      </a:ext>
                    </a:extLst>
                  </p:cNvPr>
                  <p:cNvSpPr/>
                  <p:nvPr/>
                </p:nvSpPr>
                <p:spPr>
                  <a:xfrm>
                    <a:off x="10167840" y="6187027"/>
                    <a:ext cx="888780" cy="1609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1" name="矢印: 右カーブ 890">
                  <a:extLst>
                    <a:ext uri="{FF2B5EF4-FFF2-40B4-BE49-F238E27FC236}">
                      <a16:creationId xmlns:a16="http://schemas.microsoft.com/office/drawing/2014/main" id="{D154052A-4155-4160-B1B5-EDAD5B828334}"/>
                    </a:ext>
                  </a:extLst>
                </p:cNvPr>
                <p:cNvSpPr/>
                <p:nvPr/>
              </p:nvSpPr>
              <p:spPr>
                <a:xfrm rot="7721819">
                  <a:off x="11344275" y="5475797"/>
                  <a:ext cx="146509" cy="227136"/>
                </a:xfrm>
                <a:prstGeom prst="curvedRightArrow">
                  <a:avLst/>
                </a:prstGeom>
                <a:solidFill>
                  <a:sysClr val="window" lastClr="FFFFFF"/>
                </a:solidFill>
                <a:ln w="12700" cap="flat" cmpd="sng" algn="ctr">
                  <a:solidFill>
                    <a:srgbClr val="0070C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grpSp>
              <p:nvGrpSpPr>
                <p:cNvPr id="892" name="グループ化 891">
                  <a:extLst>
                    <a:ext uri="{FF2B5EF4-FFF2-40B4-BE49-F238E27FC236}">
                      <a16:creationId xmlns:a16="http://schemas.microsoft.com/office/drawing/2014/main" id="{D7937967-1AE1-47DB-BB69-6515E0D1ECA8}"/>
                    </a:ext>
                  </a:extLst>
                </p:cNvPr>
                <p:cNvGrpSpPr/>
                <p:nvPr/>
              </p:nvGrpSpPr>
              <p:grpSpPr>
                <a:xfrm>
                  <a:off x="11710089" y="5442869"/>
                  <a:ext cx="923634" cy="1241008"/>
                  <a:chOff x="10167840" y="6187027"/>
                  <a:chExt cx="1406940" cy="1890386"/>
                </a:xfrm>
              </p:grpSpPr>
              <p:sp>
                <p:nvSpPr>
                  <p:cNvPr id="949" name="正方形/長方形 948">
                    <a:extLst>
                      <a:ext uri="{FF2B5EF4-FFF2-40B4-BE49-F238E27FC236}">
                        <a16:creationId xmlns:a16="http://schemas.microsoft.com/office/drawing/2014/main" id="{528EB5CA-6B31-4BD0-9024-2A5D299D7949}"/>
                      </a:ext>
                    </a:extLst>
                  </p:cNvPr>
                  <p:cNvSpPr/>
                  <p:nvPr/>
                </p:nvSpPr>
                <p:spPr>
                  <a:xfrm>
                    <a:off x="10167840" y="6187027"/>
                    <a:ext cx="1406940" cy="18903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0" name="正方形/長方形 949">
                    <a:extLst>
                      <a:ext uri="{FF2B5EF4-FFF2-40B4-BE49-F238E27FC236}">
                        <a16:creationId xmlns:a16="http://schemas.microsoft.com/office/drawing/2014/main" id="{EDF08FF9-EC70-44B4-9646-FAB65F9F9B00}"/>
                      </a:ext>
                    </a:extLst>
                  </p:cNvPr>
                  <p:cNvSpPr/>
                  <p:nvPr/>
                </p:nvSpPr>
                <p:spPr>
                  <a:xfrm>
                    <a:off x="10167840" y="6187027"/>
                    <a:ext cx="888780" cy="1609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3" name="矢印: 右カーブ 892">
                  <a:extLst>
                    <a:ext uri="{FF2B5EF4-FFF2-40B4-BE49-F238E27FC236}">
                      <a16:creationId xmlns:a16="http://schemas.microsoft.com/office/drawing/2014/main" id="{5DE8A072-E35B-448D-9407-0B9D68798366}"/>
                    </a:ext>
                  </a:extLst>
                </p:cNvPr>
                <p:cNvSpPr/>
                <p:nvPr/>
              </p:nvSpPr>
              <p:spPr>
                <a:xfrm rot="13878181" flipH="1">
                  <a:off x="12068630" y="5470544"/>
                  <a:ext cx="146509" cy="227136"/>
                </a:xfrm>
                <a:prstGeom prst="curvedRightArrow">
                  <a:avLst/>
                </a:prstGeom>
                <a:solidFill>
                  <a:sysClr val="window" lastClr="FFFFFF"/>
                </a:solidFill>
                <a:ln w="12700" cap="flat" cmpd="sng" algn="ctr">
                  <a:solidFill>
                    <a:srgbClr val="0070C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grpSp>
              <p:nvGrpSpPr>
                <p:cNvPr id="920" name="グループ化 535">
                  <a:extLst>
                    <a:ext uri="{FF2B5EF4-FFF2-40B4-BE49-F238E27FC236}">
                      <a16:creationId xmlns:a16="http://schemas.microsoft.com/office/drawing/2014/main" id="{C17FAC8F-C44D-435C-8F61-4BE53C50D860}"/>
                    </a:ext>
                  </a:extLst>
                </p:cNvPr>
                <p:cNvGrpSpPr>
                  <a:grpSpLocks noChangeAspect="1"/>
                </p:cNvGrpSpPr>
                <p:nvPr/>
              </p:nvGrpSpPr>
              <p:grpSpPr>
                <a:xfrm rot="325052" flipH="1">
                  <a:off x="11092521" y="5634671"/>
                  <a:ext cx="320468" cy="637998"/>
                  <a:chOff x="5901931" y="1432695"/>
                  <a:chExt cx="504323" cy="892048"/>
                </a:xfrm>
              </p:grpSpPr>
              <p:sp>
                <p:nvSpPr>
                  <p:cNvPr id="936" name="正方形/長方形 539">
                    <a:extLst>
                      <a:ext uri="{FF2B5EF4-FFF2-40B4-BE49-F238E27FC236}">
                        <a16:creationId xmlns:a16="http://schemas.microsoft.com/office/drawing/2014/main" id="{DCF81179-EB94-47D0-851F-4966CD4D7B20}"/>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7" name="正方形/長方形 540">
                    <a:extLst>
                      <a:ext uri="{FF2B5EF4-FFF2-40B4-BE49-F238E27FC236}">
                        <a16:creationId xmlns:a16="http://schemas.microsoft.com/office/drawing/2014/main" id="{F9668FCA-CED2-42B3-8735-F0EC4C78BD94}"/>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8" name="正方形/長方形 541">
                    <a:extLst>
                      <a:ext uri="{FF2B5EF4-FFF2-40B4-BE49-F238E27FC236}">
                        <a16:creationId xmlns:a16="http://schemas.microsoft.com/office/drawing/2014/main" id="{BE317588-FF66-4156-95A6-F5EE0CEE77FB}"/>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9" name="正方形/長方形 542">
                    <a:extLst>
                      <a:ext uri="{FF2B5EF4-FFF2-40B4-BE49-F238E27FC236}">
                        <a16:creationId xmlns:a16="http://schemas.microsoft.com/office/drawing/2014/main" id="{0007C8DD-BF6C-4FE1-B412-026135314145}"/>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0" name="正方形/長方形 543">
                    <a:extLst>
                      <a:ext uri="{FF2B5EF4-FFF2-40B4-BE49-F238E27FC236}">
                        <a16:creationId xmlns:a16="http://schemas.microsoft.com/office/drawing/2014/main" id="{38E9BEF8-5101-4953-9545-FEDC619CBC73}"/>
                      </a:ext>
                    </a:extLst>
                  </p:cNvPr>
                  <p:cNvSpPr/>
                  <p:nvPr/>
                </p:nvSpPr>
                <p:spPr>
                  <a:xfrm>
                    <a:off x="5978467" y="1634815"/>
                    <a:ext cx="347827" cy="463104"/>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1" name="正方形/長方形 544">
                    <a:extLst>
                      <a:ext uri="{FF2B5EF4-FFF2-40B4-BE49-F238E27FC236}">
                        <a16:creationId xmlns:a16="http://schemas.microsoft.com/office/drawing/2014/main" id="{7EE86153-104A-4B3D-8FF8-B544CE4C3B4E}"/>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2" name="正方形/長方形 545">
                    <a:extLst>
                      <a:ext uri="{FF2B5EF4-FFF2-40B4-BE49-F238E27FC236}">
                        <a16:creationId xmlns:a16="http://schemas.microsoft.com/office/drawing/2014/main" id="{A9A783F8-5592-4179-A295-20FA9BDA3DE4}"/>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3" name="正方形/長方形 546">
                    <a:extLst>
                      <a:ext uri="{FF2B5EF4-FFF2-40B4-BE49-F238E27FC236}">
                        <a16:creationId xmlns:a16="http://schemas.microsoft.com/office/drawing/2014/main" id="{25F011AC-27AD-4F6B-B3C8-65E74CB5ED62}"/>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4" name="正方形/長方形 547">
                    <a:extLst>
                      <a:ext uri="{FF2B5EF4-FFF2-40B4-BE49-F238E27FC236}">
                        <a16:creationId xmlns:a16="http://schemas.microsoft.com/office/drawing/2014/main" id="{018F150A-985C-4010-9FA0-522C082B70A9}"/>
                      </a:ext>
                    </a:extLst>
                  </p:cNvPr>
                  <p:cNvSpPr/>
                  <p:nvPr/>
                </p:nvSpPr>
                <p:spPr>
                  <a:xfrm>
                    <a:off x="6103196" y="2115411"/>
                    <a:ext cx="82078" cy="165463"/>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5" name="正方形/長方形 548">
                    <a:extLst>
                      <a:ext uri="{FF2B5EF4-FFF2-40B4-BE49-F238E27FC236}">
                        <a16:creationId xmlns:a16="http://schemas.microsoft.com/office/drawing/2014/main" id="{F10A528F-537E-4F4B-B8EC-02C2AECA663F}"/>
                      </a:ext>
                    </a:extLst>
                  </p:cNvPr>
                  <p:cNvSpPr/>
                  <p:nvPr/>
                </p:nvSpPr>
                <p:spPr>
                  <a:xfrm>
                    <a:off x="6324176"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6" name="正方形/長方形 549">
                    <a:extLst>
                      <a:ext uri="{FF2B5EF4-FFF2-40B4-BE49-F238E27FC236}">
                        <a16:creationId xmlns:a16="http://schemas.microsoft.com/office/drawing/2014/main" id="{E20A4005-35DA-46AD-9DB6-9F23E0C4475E}"/>
                      </a:ext>
                    </a:extLst>
                  </p:cNvPr>
                  <p:cNvSpPr/>
                  <p:nvPr/>
                </p:nvSpPr>
                <p:spPr>
                  <a:xfrm>
                    <a:off x="5901931"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7" name="楕円 550">
                    <a:extLst>
                      <a:ext uri="{FF2B5EF4-FFF2-40B4-BE49-F238E27FC236}">
                        <a16:creationId xmlns:a16="http://schemas.microsoft.com/office/drawing/2014/main" id="{2F7696F2-8B26-4A36-97AE-206ADFC01BCE}"/>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48" name="正方形/長方形 551">
                    <a:extLst>
                      <a:ext uri="{FF2B5EF4-FFF2-40B4-BE49-F238E27FC236}">
                        <a16:creationId xmlns:a16="http://schemas.microsoft.com/office/drawing/2014/main" id="{14D01725-5EEF-49A8-9CD8-D270DF7CD210}"/>
                      </a:ext>
                    </a:extLst>
                  </p:cNvPr>
                  <p:cNvSpPr/>
                  <p:nvPr/>
                </p:nvSpPr>
                <p:spPr>
                  <a:xfrm rot="5400000">
                    <a:off x="6196897" y="2219830"/>
                    <a:ext cx="45719" cy="164107"/>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grpSp>
            <p:grpSp>
              <p:nvGrpSpPr>
                <p:cNvPr id="921" name="グループ化 535">
                  <a:extLst>
                    <a:ext uri="{FF2B5EF4-FFF2-40B4-BE49-F238E27FC236}">
                      <a16:creationId xmlns:a16="http://schemas.microsoft.com/office/drawing/2014/main" id="{F3795B6E-C493-4D13-8DFE-4C2FB2DD80F3}"/>
                    </a:ext>
                  </a:extLst>
                </p:cNvPr>
                <p:cNvGrpSpPr>
                  <a:grpSpLocks noChangeAspect="1"/>
                </p:cNvGrpSpPr>
                <p:nvPr/>
              </p:nvGrpSpPr>
              <p:grpSpPr>
                <a:xfrm rot="21300000" flipH="1">
                  <a:off x="12143184" y="5634669"/>
                  <a:ext cx="320468" cy="637998"/>
                  <a:chOff x="5901931" y="1432695"/>
                  <a:chExt cx="504323" cy="892048"/>
                </a:xfrm>
              </p:grpSpPr>
              <p:sp>
                <p:nvSpPr>
                  <p:cNvPr id="923" name="正方形/長方形 539">
                    <a:extLst>
                      <a:ext uri="{FF2B5EF4-FFF2-40B4-BE49-F238E27FC236}">
                        <a16:creationId xmlns:a16="http://schemas.microsoft.com/office/drawing/2014/main" id="{43BA9A1B-370F-4BBD-9E74-1586803B77EE}"/>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24" name="正方形/長方形 540">
                    <a:extLst>
                      <a:ext uri="{FF2B5EF4-FFF2-40B4-BE49-F238E27FC236}">
                        <a16:creationId xmlns:a16="http://schemas.microsoft.com/office/drawing/2014/main" id="{7989DC60-F2C9-42A2-A418-AEE9AE25E2C4}"/>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25" name="正方形/長方形 541">
                    <a:extLst>
                      <a:ext uri="{FF2B5EF4-FFF2-40B4-BE49-F238E27FC236}">
                        <a16:creationId xmlns:a16="http://schemas.microsoft.com/office/drawing/2014/main" id="{2FCE24DD-AAA5-4A0F-AEFF-49D9441F1265}"/>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26" name="正方形/長方形 542">
                    <a:extLst>
                      <a:ext uri="{FF2B5EF4-FFF2-40B4-BE49-F238E27FC236}">
                        <a16:creationId xmlns:a16="http://schemas.microsoft.com/office/drawing/2014/main" id="{BA6A7D7C-9105-48E4-A3C1-8427FC4CD83D}"/>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27" name="正方形/長方形 543">
                    <a:extLst>
                      <a:ext uri="{FF2B5EF4-FFF2-40B4-BE49-F238E27FC236}">
                        <a16:creationId xmlns:a16="http://schemas.microsoft.com/office/drawing/2014/main" id="{686F62EF-4C0D-4353-AEE2-37FB95B076DE}"/>
                      </a:ext>
                    </a:extLst>
                  </p:cNvPr>
                  <p:cNvSpPr/>
                  <p:nvPr/>
                </p:nvSpPr>
                <p:spPr>
                  <a:xfrm>
                    <a:off x="5978467" y="1634815"/>
                    <a:ext cx="347827" cy="463104"/>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28" name="正方形/長方形 544">
                    <a:extLst>
                      <a:ext uri="{FF2B5EF4-FFF2-40B4-BE49-F238E27FC236}">
                        <a16:creationId xmlns:a16="http://schemas.microsoft.com/office/drawing/2014/main" id="{1BEED3C5-0FF6-4938-ADA5-9247CD993C3D}"/>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29" name="正方形/長方形 545">
                    <a:extLst>
                      <a:ext uri="{FF2B5EF4-FFF2-40B4-BE49-F238E27FC236}">
                        <a16:creationId xmlns:a16="http://schemas.microsoft.com/office/drawing/2014/main" id="{EF37114E-720B-4E94-800E-5DEA2AC8D88E}"/>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0" name="正方形/長方形 546">
                    <a:extLst>
                      <a:ext uri="{FF2B5EF4-FFF2-40B4-BE49-F238E27FC236}">
                        <a16:creationId xmlns:a16="http://schemas.microsoft.com/office/drawing/2014/main" id="{F1DFAEE6-6874-458E-B308-F5D048B5A184}"/>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1" name="正方形/長方形 547">
                    <a:extLst>
                      <a:ext uri="{FF2B5EF4-FFF2-40B4-BE49-F238E27FC236}">
                        <a16:creationId xmlns:a16="http://schemas.microsoft.com/office/drawing/2014/main" id="{3324437E-4EEB-4E11-94CB-77E0C843F3F6}"/>
                      </a:ext>
                    </a:extLst>
                  </p:cNvPr>
                  <p:cNvSpPr/>
                  <p:nvPr/>
                </p:nvSpPr>
                <p:spPr>
                  <a:xfrm>
                    <a:off x="6103196" y="2115411"/>
                    <a:ext cx="82078" cy="165463"/>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2" name="正方形/長方形 548">
                    <a:extLst>
                      <a:ext uri="{FF2B5EF4-FFF2-40B4-BE49-F238E27FC236}">
                        <a16:creationId xmlns:a16="http://schemas.microsoft.com/office/drawing/2014/main" id="{56E54B6E-5470-4611-9AFD-CF7B57406B60}"/>
                      </a:ext>
                    </a:extLst>
                  </p:cNvPr>
                  <p:cNvSpPr/>
                  <p:nvPr/>
                </p:nvSpPr>
                <p:spPr>
                  <a:xfrm>
                    <a:off x="6324176"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3" name="正方形/長方形 549">
                    <a:extLst>
                      <a:ext uri="{FF2B5EF4-FFF2-40B4-BE49-F238E27FC236}">
                        <a16:creationId xmlns:a16="http://schemas.microsoft.com/office/drawing/2014/main" id="{2391EFF2-2B60-48BC-8E03-94A04EA6B93F}"/>
                      </a:ext>
                    </a:extLst>
                  </p:cNvPr>
                  <p:cNvSpPr/>
                  <p:nvPr/>
                </p:nvSpPr>
                <p:spPr>
                  <a:xfrm>
                    <a:off x="5901931"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4" name="楕円 550">
                    <a:extLst>
                      <a:ext uri="{FF2B5EF4-FFF2-40B4-BE49-F238E27FC236}">
                        <a16:creationId xmlns:a16="http://schemas.microsoft.com/office/drawing/2014/main" id="{3247A747-798C-408F-8FD9-C8FBB27899D6}"/>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935" name="正方形/長方形 551">
                    <a:extLst>
                      <a:ext uri="{FF2B5EF4-FFF2-40B4-BE49-F238E27FC236}">
                        <a16:creationId xmlns:a16="http://schemas.microsoft.com/office/drawing/2014/main" id="{7E9DBE57-C3CA-40D2-A6C4-15DA8E6EA309}"/>
                      </a:ext>
                    </a:extLst>
                  </p:cNvPr>
                  <p:cNvSpPr/>
                  <p:nvPr/>
                </p:nvSpPr>
                <p:spPr>
                  <a:xfrm rot="5400000">
                    <a:off x="6196897" y="2219830"/>
                    <a:ext cx="45719" cy="164107"/>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grpSp>
            <p:sp>
              <p:nvSpPr>
                <p:cNvPr id="922" name="テキスト ボックス 921">
                  <a:extLst>
                    <a:ext uri="{FF2B5EF4-FFF2-40B4-BE49-F238E27FC236}">
                      <a16:creationId xmlns:a16="http://schemas.microsoft.com/office/drawing/2014/main" id="{E9C79F9D-8F4F-4A34-A2CE-4962B2ACAFC2}"/>
                    </a:ext>
                  </a:extLst>
                </p:cNvPr>
                <p:cNvSpPr txBox="1"/>
                <p:nvPr/>
              </p:nvSpPr>
              <p:spPr>
                <a:xfrm>
                  <a:off x="10823595" y="6415297"/>
                  <a:ext cx="1649141" cy="261239"/>
                </a:xfrm>
                <a:prstGeom prst="rect">
                  <a:avLst/>
                </a:prstGeom>
                <a:solidFill>
                  <a:schemeClr val="bg1"/>
                </a:solidFill>
                <a:ln w="19050">
                  <a:solidFill>
                    <a:srgbClr val="00B050"/>
                  </a:solidFill>
                </a:ln>
              </p:spPr>
              <p:txBody>
                <a:bodyPr wrap="square" rtlCol="0" anchor="ctr">
                  <a:spAutoFit/>
                </a:bodyPr>
                <a:lstStyle/>
                <a:p>
                  <a:r>
                    <a:rPr kumimoji="1" lang="ja-JP" altLang="en-US" sz="600" dirty="0">
                      <a:latin typeface="游ゴシック" panose="020B0400000000000000" pitchFamily="50" charset="-128"/>
                      <a:ea typeface="游ゴシック" panose="020B0400000000000000" pitchFamily="50" charset="-128"/>
                    </a:rPr>
                    <a:t>白と緑の中間値まで</a:t>
                  </a:r>
                  <a:r>
                    <a:rPr kumimoji="1" lang="ja-JP" altLang="en-US" sz="600" dirty="0">
                      <a:solidFill>
                        <a:srgbClr val="0070C0"/>
                      </a:solidFill>
                      <a:latin typeface="游ゴシック" panose="020B0400000000000000" pitchFamily="50" charset="-128"/>
                      <a:ea typeface="游ゴシック" panose="020B0400000000000000" pitchFamily="50" charset="-128"/>
                    </a:rPr>
                    <a:t>回転</a:t>
                  </a:r>
                </a:p>
              </p:txBody>
            </p:sp>
          </p:grpSp>
          <p:sp>
            <p:nvSpPr>
              <p:cNvPr id="889" name="テキスト ボックス 888">
                <a:extLst>
                  <a:ext uri="{FF2B5EF4-FFF2-40B4-BE49-F238E27FC236}">
                    <a16:creationId xmlns:a16="http://schemas.microsoft.com/office/drawing/2014/main" id="{AA8DA41A-9429-454A-BFEE-EB27BAA75104}"/>
                  </a:ext>
                </a:extLst>
              </p:cNvPr>
              <p:cNvSpPr txBox="1"/>
              <p:nvPr/>
            </p:nvSpPr>
            <p:spPr>
              <a:xfrm>
                <a:off x="10579181" y="5395254"/>
                <a:ext cx="569386" cy="184667"/>
              </a:xfrm>
              <a:prstGeom prst="rect">
                <a:avLst/>
              </a:prstGeom>
              <a:noFill/>
            </p:spPr>
            <p:txBody>
              <a:bodyPr wrap="none" rtlCol="0">
                <a:spAutoFit/>
              </a:bodyPr>
              <a:lstStyle/>
              <a:p>
                <a:r>
                  <a:rPr lang="ja-JP" altLang="en-US" sz="600" b="1" dirty="0">
                    <a:solidFill>
                      <a:srgbClr val="0070C0"/>
                    </a:solidFill>
                    <a:latin typeface="游ゴシック" panose="020B0400000000000000" pitchFamily="50" charset="-128"/>
                    <a:ea typeface="游ゴシック" panose="020B0400000000000000" pitchFamily="50" charset="-128"/>
                  </a:rPr>
                  <a:t>反時計回り</a:t>
                </a:r>
                <a:endParaRPr lang="en-US" altLang="ja-JP" sz="600" b="1" dirty="0">
                  <a:solidFill>
                    <a:srgbClr val="C00000"/>
                  </a:solidFill>
                  <a:latin typeface="游ゴシック" panose="020B0400000000000000" pitchFamily="50" charset="-128"/>
                  <a:ea typeface="游ゴシック" panose="020B0400000000000000" pitchFamily="50" charset="-128"/>
                </a:endParaRPr>
              </a:p>
            </p:txBody>
          </p:sp>
        </p:grpSp>
        <p:sp>
          <p:nvSpPr>
            <p:cNvPr id="954" name="テキスト ボックス 953">
              <a:extLst>
                <a:ext uri="{FF2B5EF4-FFF2-40B4-BE49-F238E27FC236}">
                  <a16:creationId xmlns:a16="http://schemas.microsoft.com/office/drawing/2014/main" id="{70C59B66-143D-43D4-ACA3-05DBDBD00B21}"/>
                </a:ext>
              </a:extLst>
            </p:cNvPr>
            <p:cNvSpPr txBox="1"/>
            <p:nvPr/>
          </p:nvSpPr>
          <p:spPr>
            <a:xfrm>
              <a:off x="10838908" y="8978828"/>
              <a:ext cx="1136991" cy="200055"/>
            </a:xfrm>
            <a:prstGeom prst="rect">
              <a:avLst/>
            </a:prstGeom>
            <a:noFill/>
          </p:spPr>
          <p:txBody>
            <a:bodyPr wrap="square" rtlCol="0">
              <a:spAutoFit/>
            </a:bodyPr>
            <a:lstStyle/>
            <a:p>
              <a:r>
                <a:rPr kumimoji="1" lang="ja-JP" altLang="en-US" sz="700" dirty="0">
                  <a:latin typeface="游ゴシック" panose="020B0400000000000000" pitchFamily="50" charset="-128"/>
                  <a:ea typeface="游ゴシック" panose="020B0400000000000000" pitchFamily="50" charset="-128"/>
                </a:rPr>
                <a:t>図</a:t>
              </a:r>
              <a:r>
                <a:rPr kumimoji="1" lang="en-US" altLang="ja-JP" sz="700" dirty="0">
                  <a:latin typeface="游ゴシック" panose="020B0400000000000000" pitchFamily="50" charset="-128"/>
                  <a:ea typeface="游ゴシック" panose="020B0400000000000000" pitchFamily="50" charset="-128"/>
                </a:rPr>
                <a:t>6-18  </a:t>
              </a:r>
              <a:r>
                <a:rPr kumimoji="1" lang="ja-JP" altLang="en-US" sz="700" dirty="0">
                  <a:latin typeface="游ゴシック" panose="020B0400000000000000" pitchFamily="50" charset="-128"/>
                  <a:ea typeface="游ゴシック" panose="020B0400000000000000" pitchFamily="50" charset="-128"/>
                </a:rPr>
                <a:t>角度補正動作</a:t>
              </a:r>
            </a:p>
          </p:txBody>
        </p:sp>
      </p:grpSp>
      <p:sp>
        <p:nvSpPr>
          <p:cNvPr id="886" name="吹き出し: 角を丸めた四角形 885">
            <a:extLst>
              <a:ext uri="{FF2B5EF4-FFF2-40B4-BE49-F238E27FC236}">
                <a16:creationId xmlns:a16="http://schemas.microsoft.com/office/drawing/2014/main" id="{C6B835B7-FE6E-4636-B417-E133ADC7A380}"/>
              </a:ext>
            </a:extLst>
          </p:cNvPr>
          <p:cNvSpPr/>
          <p:nvPr/>
        </p:nvSpPr>
        <p:spPr>
          <a:xfrm>
            <a:off x="10088840" y="8626077"/>
            <a:ext cx="515329" cy="184854"/>
          </a:xfrm>
          <a:prstGeom prst="wedgeRoundRectCallout">
            <a:avLst>
              <a:gd name="adj1" fmla="val 45997"/>
              <a:gd name="adj2" fmla="val -80573"/>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tx1"/>
                </a:solidFill>
              </a:rPr>
              <a:t>中間値以上ならば</a:t>
            </a:r>
            <a:endParaRPr kumimoji="1" lang="ja-JP" altLang="en-US" sz="500" dirty="0">
              <a:solidFill>
                <a:schemeClr val="tx1"/>
              </a:solidFill>
            </a:endParaRPr>
          </a:p>
        </p:txBody>
      </p:sp>
      <p:sp>
        <p:nvSpPr>
          <p:cNvPr id="883" name="テキスト ボックス 882">
            <a:extLst>
              <a:ext uri="{FF2B5EF4-FFF2-40B4-BE49-F238E27FC236}">
                <a16:creationId xmlns:a16="http://schemas.microsoft.com/office/drawing/2014/main" id="{F8687646-CF98-45CF-9817-038B95800165}"/>
              </a:ext>
            </a:extLst>
          </p:cNvPr>
          <p:cNvSpPr txBox="1"/>
          <p:nvPr/>
        </p:nvSpPr>
        <p:spPr>
          <a:xfrm>
            <a:off x="10963242" y="8178062"/>
            <a:ext cx="492443" cy="184666"/>
          </a:xfrm>
          <a:prstGeom prst="rect">
            <a:avLst/>
          </a:prstGeom>
          <a:noFill/>
        </p:spPr>
        <p:txBody>
          <a:bodyPr wrap="none" rtlCol="0">
            <a:spAutoFit/>
          </a:bodyPr>
          <a:lstStyle/>
          <a:p>
            <a:r>
              <a:rPr lang="ja-JP" altLang="en-US" sz="600" b="1" dirty="0">
                <a:solidFill>
                  <a:srgbClr val="0070C0"/>
                </a:solidFill>
                <a:latin typeface="游ゴシック" panose="020B0400000000000000" pitchFamily="50" charset="-128"/>
                <a:ea typeface="游ゴシック" panose="020B0400000000000000" pitchFamily="50" charset="-128"/>
              </a:rPr>
              <a:t>時計回り</a:t>
            </a:r>
            <a:endParaRPr lang="en-US" altLang="ja-JP" sz="600" b="1" dirty="0">
              <a:solidFill>
                <a:srgbClr val="C00000"/>
              </a:solidFill>
              <a:latin typeface="游ゴシック" panose="020B0400000000000000" pitchFamily="50" charset="-128"/>
              <a:ea typeface="游ゴシック" panose="020B0400000000000000" pitchFamily="50" charset="-128"/>
            </a:endParaRPr>
          </a:p>
        </p:txBody>
      </p:sp>
      <p:sp>
        <p:nvSpPr>
          <p:cNvPr id="956" name="吹き出し: 角を丸めた四角形 955">
            <a:extLst>
              <a:ext uri="{FF2B5EF4-FFF2-40B4-BE49-F238E27FC236}">
                <a16:creationId xmlns:a16="http://schemas.microsoft.com/office/drawing/2014/main" id="{B7838906-194F-4220-9A50-45F273EC04BA}"/>
              </a:ext>
            </a:extLst>
          </p:cNvPr>
          <p:cNvSpPr/>
          <p:nvPr/>
        </p:nvSpPr>
        <p:spPr>
          <a:xfrm>
            <a:off x="10849418" y="8619231"/>
            <a:ext cx="538810" cy="184854"/>
          </a:xfrm>
          <a:prstGeom prst="wedgeRoundRectCallout">
            <a:avLst>
              <a:gd name="adj1" fmla="val 45997"/>
              <a:gd name="adj2" fmla="val -80573"/>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tx1"/>
                </a:solidFill>
              </a:rPr>
              <a:t>中間値以下ならば</a:t>
            </a:r>
            <a:endParaRPr kumimoji="1" lang="ja-JP" altLang="en-US" sz="500" dirty="0">
              <a:solidFill>
                <a:schemeClr val="tx1"/>
              </a:solidFill>
            </a:endParaRPr>
          </a:p>
        </p:txBody>
      </p:sp>
      <p:sp>
        <p:nvSpPr>
          <p:cNvPr id="957" name="吹き出し: 角を丸めた四角形 956">
            <a:extLst>
              <a:ext uri="{FF2B5EF4-FFF2-40B4-BE49-F238E27FC236}">
                <a16:creationId xmlns:a16="http://schemas.microsoft.com/office/drawing/2014/main" id="{BB4F5DF2-E20C-445A-B1A6-E51939D4211A}"/>
              </a:ext>
            </a:extLst>
          </p:cNvPr>
          <p:cNvSpPr/>
          <p:nvPr/>
        </p:nvSpPr>
        <p:spPr>
          <a:xfrm>
            <a:off x="11743072" y="7861858"/>
            <a:ext cx="764612" cy="341365"/>
          </a:xfrm>
          <a:prstGeom prst="wedgeRoundRectCallout">
            <a:avLst>
              <a:gd name="adj1" fmla="val -57883"/>
              <a:gd name="adj2" fmla="val 92103"/>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中間値とは、白と緑の輝度値の平均である</a:t>
            </a:r>
            <a:endParaRPr lang="en-US" altLang="ja-JP" sz="600" dirty="0">
              <a:solidFill>
                <a:schemeClr val="tx1"/>
              </a:solidFill>
            </a:endParaRPr>
          </a:p>
        </p:txBody>
      </p:sp>
      <p:sp>
        <p:nvSpPr>
          <p:cNvPr id="958" name="テキスト ボックス 957">
            <a:extLst>
              <a:ext uri="{FF2B5EF4-FFF2-40B4-BE49-F238E27FC236}">
                <a16:creationId xmlns:a16="http://schemas.microsoft.com/office/drawing/2014/main" id="{C326C0E4-0C2F-4012-A0DC-9DB291D1F88A}"/>
              </a:ext>
            </a:extLst>
          </p:cNvPr>
          <p:cNvSpPr txBox="1"/>
          <p:nvPr/>
        </p:nvSpPr>
        <p:spPr>
          <a:xfrm>
            <a:off x="12575710" y="8032540"/>
            <a:ext cx="1614437" cy="200055"/>
          </a:xfrm>
          <a:prstGeom prst="rect">
            <a:avLst/>
          </a:prstGeom>
          <a:noFill/>
        </p:spPr>
        <p:txBody>
          <a:bodyPr wrap="square" rtlCol="0">
            <a:spAutoFit/>
          </a:bodyPr>
          <a:lstStyle/>
          <a:p>
            <a:r>
              <a:rPr kumimoji="1" lang="ja-JP" altLang="en-US" sz="700" dirty="0">
                <a:latin typeface="游ゴシック" panose="020B0400000000000000" pitchFamily="50" charset="-128"/>
                <a:ea typeface="游ゴシック" panose="020B0400000000000000" pitchFamily="50" charset="-128"/>
              </a:rPr>
              <a:t>図</a:t>
            </a:r>
            <a:r>
              <a:rPr kumimoji="1" lang="en-US" altLang="ja-JP" sz="700" dirty="0">
                <a:latin typeface="游ゴシック" panose="020B0400000000000000" pitchFamily="50" charset="-128"/>
                <a:ea typeface="游ゴシック" panose="020B0400000000000000" pitchFamily="50" charset="-128"/>
              </a:rPr>
              <a:t>6-16</a:t>
            </a:r>
            <a:r>
              <a:rPr kumimoji="1" lang="en-US" altLang="ja-JP" sz="700">
                <a:latin typeface="游ゴシック" panose="020B0400000000000000" pitchFamily="50" charset="-128"/>
                <a:ea typeface="游ゴシック" panose="020B0400000000000000" pitchFamily="50" charset="-128"/>
              </a:rPr>
              <a:t> </a:t>
            </a:r>
            <a:r>
              <a:rPr kumimoji="1" lang="ja-JP" altLang="en-US" sz="700">
                <a:latin typeface="游ゴシック" panose="020B0400000000000000" pitchFamily="50" charset="-128"/>
                <a:ea typeface="游ゴシック" panose="020B0400000000000000" pitchFamily="50" charset="-128"/>
              </a:rPr>
              <a:t>出題数字</a:t>
            </a:r>
            <a:r>
              <a:rPr kumimoji="1" lang="ja-JP" altLang="en-US" sz="700" dirty="0">
                <a:latin typeface="游ゴシック" panose="020B0400000000000000" pitchFamily="50" charset="-128"/>
                <a:ea typeface="游ゴシック" panose="020B0400000000000000" pitchFamily="50" charset="-128"/>
              </a:rPr>
              <a:t>読み取り</a:t>
            </a:r>
            <a:r>
              <a:rPr kumimoji="1" lang="ja-JP" altLang="en-US" sz="700">
                <a:latin typeface="游ゴシック" panose="020B0400000000000000" pitchFamily="50" charset="-128"/>
                <a:ea typeface="游ゴシック" panose="020B0400000000000000" pitchFamily="50" charset="-128"/>
              </a:rPr>
              <a:t>走行</a:t>
            </a:r>
            <a:r>
              <a:rPr kumimoji="1" lang="ja-JP" altLang="en-US" sz="700" dirty="0">
                <a:latin typeface="游ゴシック" panose="020B0400000000000000" pitchFamily="50" charset="-128"/>
                <a:ea typeface="游ゴシック" panose="020B0400000000000000" pitchFamily="50" charset="-128"/>
              </a:rPr>
              <a:t>経路</a:t>
            </a:r>
          </a:p>
        </p:txBody>
      </p:sp>
      <p:sp>
        <p:nvSpPr>
          <p:cNvPr id="345" name="テキスト ボックス 344">
            <a:extLst>
              <a:ext uri="{FF2B5EF4-FFF2-40B4-BE49-F238E27FC236}">
                <a16:creationId xmlns:a16="http://schemas.microsoft.com/office/drawing/2014/main" id="{1D97233A-8E64-4DFE-991F-781D5D1EF74B}"/>
              </a:ext>
            </a:extLst>
          </p:cNvPr>
          <p:cNvSpPr txBox="1"/>
          <p:nvPr/>
        </p:nvSpPr>
        <p:spPr>
          <a:xfrm>
            <a:off x="12785491" y="10044764"/>
            <a:ext cx="1614437" cy="200055"/>
          </a:xfrm>
          <a:prstGeom prst="rect">
            <a:avLst/>
          </a:prstGeom>
          <a:noFill/>
        </p:spPr>
        <p:txBody>
          <a:bodyPr wrap="square" rtlCol="0">
            <a:spAutoFit/>
          </a:bodyPr>
          <a:lstStyle/>
          <a:p>
            <a:r>
              <a:rPr kumimoji="1" lang="ja-JP" altLang="en-US" sz="700" dirty="0">
                <a:latin typeface="游ゴシック" panose="020B0400000000000000" pitchFamily="50" charset="-128"/>
                <a:ea typeface="游ゴシック" panose="020B0400000000000000" pitchFamily="50" charset="-128"/>
              </a:rPr>
              <a:t>図</a:t>
            </a:r>
            <a:r>
              <a:rPr kumimoji="1" lang="en-US" altLang="ja-JP" sz="700">
                <a:latin typeface="游ゴシック" panose="020B0400000000000000" pitchFamily="50" charset="-128"/>
                <a:ea typeface="游ゴシック" panose="020B0400000000000000" pitchFamily="50" charset="-128"/>
              </a:rPr>
              <a:t>6-19</a:t>
            </a:r>
            <a:r>
              <a:rPr kumimoji="1" lang="en-US" altLang="ja-JP" sz="700" dirty="0">
                <a:latin typeface="游ゴシック" panose="020B0400000000000000" pitchFamily="50" charset="-128"/>
                <a:ea typeface="游ゴシック" panose="020B0400000000000000" pitchFamily="50" charset="-128"/>
              </a:rPr>
              <a:t> </a:t>
            </a:r>
            <a:r>
              <a:rPr kumimoji="1" lang="ja-JP" altLang="en-US" sz="700" dirty="0">
                <a:latin typeface="游ゴシック" panose="020B0400000000000000" pitchFamily="50" charset="-128"/>
                <a:ea typeface="游ゴシック" panose="020B0400000000000000" pitchFamily="50" charset="-128"/>
              </a:rPr>
              <a:t>出題数字読み取り走行経路</a:t>
            </a:r>
          </a:p>
        </p:txBody>
      </p:sp>
      <p:grpSp>
        <p:nvGrpSpPr>
          <p:cNvPr id="1472" name="グループ化 1471">
            <a:extLst>
              <a:ext uri="{FF2B5EF4-FFF2-40B4-BE49-F238E27FC236}">
                <a16:creationId xmlns:a16="http://schemas.microsoft.com/office/drawing/2014/main" id="{D22E01B7-0440-4A5C-AAE7-A08B7EAB38A3}"/>
              </a:ext>
            </a:extLst>
          </p:cNvPr>
          <p:cNvGrpSpPr/>
          <p:nvPr/>
        </p:nvGrpSpPr>
        <p:grpSpPr>
          <a:xfrm>
            <a:off x="7849487" y="8211923"/>
            <a:ext cx="2273344" cy="942360"/>
            <a:chOff x="7836970" y="10379316"/>
            <a:chExt cx="2501268" cy="1036840"/>
          </a:xfrm>
        </p:grpSpPr>
        <p:sp>
          <p:nvSpPr>
            <p:cNvPr id="879" name="正方形/長方形 878">
              <a:extLst>
                <a:ext uri="{FF2B5EF4-FFF2-40B4-BE49-F238E27FC236}">
                  <a16:creationId xmlns:a16="http://schemas.microsoft.com/office/drawing/2014/main" id="{37120CA3-EF1C-44E0-89C1-236C4ECBD265}"/>
                </a:ext>
              </a:extLst>
            </p:cNvPr>
            <p:cNvSpPr/>
            <p:nvPr/>
          </p:nvSpPr>
          <p:spPr>
            <a:xfrm>
              <a:off x="8736768" y="10429786"/>
              <a:ext cx="746787" cy="9863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0" name="正方形/長方形 879">
              <a:extLst>
                <a:ext uri="{FF2B5EF4-FFF2-40B4-BE49-F238E27FC236}">
                  <a16:creationId xmlns:a16="http://schemas.microsoft.com/office/drawing/2014/main" id="{0A1C9FCA-4960-4D1B-847C-1040C73C5C2E}"/>
                </a:ext>
              </a:extLst>
            </p:cNvPr>
            <p:cNvSpPr/>
            <p:nvPr/>
          </p:nvSpPr>
          <p:spPr>
            <a:xfrm>
              <a:off x="8819537" y="10552337"/>
              <a:ext cx="501924" cy="738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4800" dirty="0">
                  <a:solidFill>
                    <a:schemeClr val="tx1"/>
                  </a:solidFill>
                  <a:latin typeface="UD デジタル 教科書体 NP-B" panose="02020700000000000000" pitchFamily="18" charset="-128"/>
                  <a:ea typeface="UD デジタル 教科書体 NP-B" panose="02020700000000000000" pitchFamily="18" charset="-128"/>
                </a:rPr>
                <a:t>１</a:t>
              </a:r>
            </a:p>
          </p:txBody>
        </p:sp>
        <p:sp>
          <p:nvSpPr>
            <p:cNvPr id="866" name="正方形/長方形 539">
              <a:extLst>
                <a:ext uri="{FF2B5EF4-FFF2-40B4-BE49-F238E27FC236}">
                  <a16:creationId xmlns:a16="http://schemas.microsoft.com/office/drawing/2014/main" id="{4850E0AD-4996-4E60-836E-ED82062F3755}"/>
                </a:ext>
              </a:extLst>
            </p:cNvPr>
            <p:cNvSpPr/>
            <p:nvPr/>
          </p:nvSpPr>
          <p:spPr>
            <a:xfrm rot="16200000" flipH="1">
              <a:off x="9201817" y="10589959"/>
              <a:ext cx="252343" cy="15983"/>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7" name="正方形/長方形 540">
              <a:extLst>
                <a:ext uri="{FF2B5EF4-FFF2-40B4-BE49-F238E27FC236}">
                  <a16:creationId xmlns:a16="http://schemas.microsoft.com/office/drawing/2014/main" id="{C363A514-1658-4690-8BD4-183875BE9376}"/>
                </a:ext>
              </a:extLst>
            </p:cNvPr>
            <p:cNvSpPr/>
            <p:nvPr/>
          </p:nvSpPr>
          <p:spPr>
            <a:xfrm flipH="1">
              <a:off x="9289296" y="10475669"/>
              <a:ext cx="77798" cy="16845"/>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8" name="正方形/長方形 541">
              <a:extLst>
                <a:ext uri="{FF2B5EF4-FFF2-40B4-BE49-F238E27FC236}">
                  <a16:creationId xmlns:a16="http://schemas.microsoft.com/office/drawing/2014/main" id="{B2C63B6F-1EBB-4968-8F4C-DCE8A3ED039A}"/>
                </a:ext>
              </a:extLst>
            </p:cNvPr>
            <p:cNvSpPr/>
            <p:nvPr/>
          </p:nvSpPr>
          <p:spPr>
            <a:xfrm flipH="1">
              <a:off x="9279317" y="10458542"/>
              <a:ext cx="94789" cy="20864"/>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9" name="正方形/長方形 542">
              <a:extLst>
                <a:ext uri="{FF2B5EF4-FFF2-40B4-BE49-F238E27FC236}">
                  <a16:creationId xmlns:a16="http://schemas.microsoft.com/office/drawing/2014/main" id="{7E3EF74F-C416-4A18-855D-D9A348A5D6DA}"/>
                </a:ext>
              </a:extLst>
            </p:cNvPr>
            <p:cNvSpPr/>
            <p:nvPr/>
          </p:nvSpPr>
          <p:spPr>
            <a:xfrm rot="16200000" flipH="1">
              <a:off x="9225765" y="10532078"/>
              <a:ext cx="69032" cy="16852"/>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0" name="正方形/長方形 543">
              <a:extLst>
                <a:ext uri="{FF2B5EF4-FFF2-40B4-BE49-F238E27FC236}">
                  <a16:creationId xmlns:a16="http://schemas.microsoft.com/office/drawing/2014/main" id="{2EC8301D-F896-4F2F-9130-D6784C9B9B10}"/>
                </a:ext>
              </a:extLst>
            </p:cNvPr>
            <p:cNvSpPr/>
            <p:nvPr/>
          </p:nvSpPr>
          <p:spPr>
            <a:xfrm flipH="1">
              <a:off x="9268785" y="10533012"/>
              <a:ext cx="113862" cy="17062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1" name="正方形/長方形 544">
              <a:extLst>
                <a:ext uri="{FF2B5EF4-FFF2-40B4-BE49-F238E27FC236}">
                  <a16:creationId xmlns:a16="http://schemas.microsoft.com/office/drawing/2014/main" id="{DE958927-E27C-4A4A-8DD2-2570B381C7DA}"/>
                </a:ext>
              </a:extLst>
            </p:cNvPr>
            <p:cNvSpPr/>
            <p:nvPr/>
          </p:nvSpPr>
          <p:spPr>
            <a:xfrm rot="16200000" flipH="1">
              <a:off x="9357728" y="10532078"/>
              <a:ext cx="69032" cy="16852"/>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2" name="正方形/長方形 545">
              <a:extLst>
                <a:ext uri="{FF2B5EF4-FFF2-40B4-BE49-F238E27FC236}">
                  <a16:creationId xmlns:a16="http://schemas.microsoft.com/office/drawing/2014/main" id="{8BF91E0D-AD57-4AFA-95FE-93805F2A9F53}"/>
                </a:ext>
              </a:extLst>
            </p:cNvPr>
            <p:cNvSpPr/>
            <p:nvPr/>
          </p:nvSpPr>
          <p:spPr>
            <a:xfrm flipH="1">
              <a:off x="9281812" y="10629077"/>
              <a:ext cx="87776" cy="4682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3" name="正方形/長方形 546">
              <a:extLst>
                <a:ext uri="{FF2B5EF4-FFF2-40B4-BE49-F238E27FC236}">
                  <a16:creationId xmlns:a16="http://schemas.microsoft.com/office/drawing/2014/main" id="{352890CE-BC25-4EF1-8BC6-F037A693A7AC}"/>
                </a:ext>
              </a:extLst>
            </p:cNvPr>
            <p:cNvSpPr/>
            <p:nvPr/>
          </p:nvSpPr>
          <p:spPr>
            <a:xfrm flipH="1">
              <a:off x="9312454" y="10563097"/>
              <a:ext cx="26869" cy="26439"/>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4" name="正方形/長方形 547">
              <a:extLst>
                <a:ext uri="{FF2B5EF4-FFF2-40B4-BE49-F238E27FC236}">
                  <a16:creationId xmlns:a16="http://schemas.microsoft.com/office/drawing/2014/main" id="{64FB8667-0A75-4CF9-A44E-242344183F8F}"/>
                </a:ext>
              </a:extLst>
            </p:cNvPr>
            <p:cNvSpPr/>
            <p:nvPr/>
          </p:nvSpPr>
          <p:spPr>
            <a:xfrm flipH="1">
              <a:off x="9314949" y="10710084"/>
              <a:ext cx="26869" cy="60964"/>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5" name="正方形/長方形 548">
              <a:extLst>
                <a:ext uri="{FF2B5EF4-FFF2-40B4-BE49-F238E27FC236}">
                  <a16:creationId xmlns:a16="http://schemas.microsoft.com/office/drawing/2014/main" id="{20CEE796-2F72-41FC-9D5D-CE532C0C2D59}"/>
                </a:ext>
              </a:extLst>
            </p:cNvPr>
            <p:cNvSpPr/>
            <p:nvPr/>
          </p:nvSpPr>
          <p:spPr>
            <a:xfrm flipH="1">
              <a:off x="9242610" y="10622055"/>
              <a:ext cx="26869" cy="26439"/>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6" name="正方形/長方形 549">
              <a:extLst>
                <a:ext uri="{FF2B5EF4-FFF2-40B4-BE49-F238E27FC236}">
                  <a16:creationId xmlns:a16="http://schemas.microsoft.com/office/drawing/2014/main" id="{5AD35013-C017-4EC6-B6F0-FF1A4438C200}"/>
                </a:ext>
              </a:extLst>
            </p:cNvPr>
            <p:cNvSpPr/>
            <p:nvPr/>
          </p:nvSpPr>
          <p:spPr>
            <a:xfrm flipH="1">
              <a:off x="9380833" y="10622055"/>
              <a:ext cx="26869" cy="26439"/>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7" name="楕円 550">
              <a:extLst>
                <a:ext uri="{FF2B5EF4-FFF2-40B4-BE49-F238E27FC236}">
                  <a16:creationId xmlns:a16="http://schemas.microsoft.com/office/drawing/2014/main" id="{AE357EDA-D4F7-4869-9C33-A9A063737A09}"/>
                </a:ext>
              </a:extLst>
            </p:cNvPr>
            <p:cNvSpPr/>
            <p:nvPr/>
          </p:nvSpPr>
          <p:spPr>
            <a:xfrm flipH="1">
              <a:off x="9386630" y="10626852"/>
              <a:ext cx="14966" cy="168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78" name="正方形/長方形 551">
              <a:extLst>
                <a:ext uri="{FF2B5EF4-FFF2-40B4-BE49-F238E27FC236}">
                  <a16:creationId xmlns:a16="http://schemas.microsoft.com/office/drawing/2014/main" id="{9515D17D-0D9B-4E27-807E-32FD50E5311F}"/>
                </a:ext>
              </a:extLst>
            </p:cNvPr>
            <p:cNvSpPr/>
            <p:nvPr/>
          </p:nvSpPr>
          <p:spPr>
            <a:xfrm rot="16200000" flipH="1">
              <a:off x="9295238" y="10751928"/>
              <a:ext cx="16845" cy="53721"/>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16" name="矢印: 右カーブ 815">
              <a:extLst>
                <a:ext uri="{FF2B5EF4-FFF2-40B4-BE49-F238E27FC236}">
                  <a16:creationId xmlns:a16="http://schemas.microsoft.com/office/drawing/2014/main" id="{B3262640-CE4C-4064-8EFB-F25BED16402D}"/>
                </a:ext>
              </a:extLst>
            </p:cNvPr>
            <p:cNvSpPr/>
            <p:nvPr/>
          </p:nvSpPr>
          <p:spPr>
            <a:xfrm rot="18852352" flipV="1">
              <a:off x="9151354" y="10651598"/>
              <a:ext cx="98543" cy="152772"/>
            </a:xfrm>
            <a:prstGeom prst="curvedRightArrow">
              <a:avLst/>
            </a:prstGeom>
            <a:solidFill>
              <a:sysClr val="window" lastClr="FFFFFF"/>
            </a:solidFill>
            <a:ln w="12700" cap="flat" cmpd="sng" algn="ctr">
              <a:solidFill>
                <a:srgbClr val="0070C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dirty="0">
                <a:solidFill>
                  <a:prstClr val="black"/>
                </a:solidFill>
                <a:latin typeface="Calibri" panose="020F0502020204030204"/>
                <a:ea typeface="游ゴシック" panose="020B0400000000000000" pitchFamily="50" charset="-128"/>
              </a:endParaRPr>
            </a:p>
          </p:txBody>
        </p:sp>
        <p:sp>
          <p:nvSpPr>
            <p:cNvPr id="846" name="正方形/長方形 845">
              <a:extLst>
                <a:ext uri="{FF2B5EF4-FFF2-40B4-BE49-F238E27FC236}">
                  <a16:creationId xmlns:a16="http://schemas.microsoft.com/office/drawing/2014/main" id="{7B69A374-6B68-4864-86E7-BC465E2524C2}"/>
                </a:ext>
              </a:extLst>
            </p:cNvPr>
            <p:cNvSpPr/>
            <p:nvPr/>
          </p:nvSpPr>
          <p:spPr>
            <a:xfrm>
              <a:off x="7929619" y="10429786"/>
              <a:ext cx="746787" cy="9863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7" name="正方形/長方形 846">
              <a:extLst>
                <a:ext uri="{FF2B5EF4-FFF2-40B4-BE49-F238E27FC236}">
                  <a16:creationId xmlns:a16="http://schemas.microsoft.com/office/drawing/2014/main" id="{1C39FE88-A493-48FE-933A-5697D3A220D7}"/>
                </a:ext>
              </a:extLst>
            </p:cNvPr>
            <p:cNvSpPr/>
            <p:nvPr/>
          </p:nvSpPr>
          <p:spPr>
            <a:xfrm>
              <a:off x="8012389" y="10552337"/>
              <a:ext cx="501923" cy="738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4800" dirty="0">
                  <a:solidFill>
                    <a:schemeClr val="tx1"/>
                  </a:solidFill>
                  <a:latin typeface="UD デジタル 教科書体 NP-B" panose="02020700000000000000" pitchFamily="18" charset="-128"/>
                  <a:ea typeface="UD デジタル 教科書体 NP-B" panose="02020700000000000000" pitchFamily="18" charset="-128"/>
                </a:rPr>
                <a:t>１</a:t>
              </a:r>
            </a:p>
          </p:txBody>
        </p:sp>
        <p:sp>
          <p:nvSpPr>
            <p:cNvPr id="848" name="矢印: 右カーブ 847">
              <a:extLst>
                <a:ext uri="{FF2B5EF4-FFF2-40B4-BE49-F238E27FC236}">
                  <a16:creationId xmlns:a16="http://schemas.microsoft.com/office/drawing/2014/main" id="{CEF9F16F-62B4-40FB-A4BF-D5857390836B}"/>
                </a:ext>
              </a:extLst>
            </p:cNvPr>
            <p:cNvSpPr/>
            <p:nvPr/>
          </p:nvSpPr>
          <p:spPr>
            <a:xfrm rot="7721819">
              <a:off x="8606899" y="10355455"/>
              <a:ext cx="98543" cy="152772"/>
            </a:xfrm>
            <a:prstGeom prst="curvedRightArrow">
              <a:avLst/>
            </a:prstGeom>
            <a:solidFill>
              <a:sysClr val="window" lastClr="FFFFFF"/>
            </a:solidFill>
            <a:ln w="12700" cap="flat" cmpd="sng" algn="ctr">
              <a:solidFill>
                <a:srgbClr val="0070C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cxnSp>
          <p:nvCxnSpPr>
            <p:cNvPr id="849" name="直線矢印コネクタ 848">
              <a:extLst>
                <a:ext uri="{FF2B5EF4-FFF2-40B4-BE49-F238E27FC236}">
                  <a16:creationId xmlns:a16="http://schemas.microsoft.com/office/drawing/2014/main" id="{9FE4C7F3-BDE6-4E91-9769-3051CC53F7F4}"/>
                </a:ext>
              </a:extLst>
            </p:cNvPr>
            <p:cNvCxnSpPr>
              <a:cxnSpLocks/>
            </p:cNvCxnSpPr>
            <p:nvPr/>
          </p:nvCxnSpPr>
          <p:spPr>
            <a:xfrm flipV="1">
              <a:off x="8511548" y="10634065"/>
              <a:ext cx="0" cy="116430"/>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sp>
          <p:nvSpPr>
            <p:cNvPr id="851" name="吹き出し: 角を丸めた四角形 850">
              <a:extLst>
                <a:ext uri="{FF2B5EF4-FFF2-40B4-BE49-F238E27FC236}">
                  <a16:creationId xmlns:a16="http://schemas.microsoft.com/office/drawing/2014/main" id="{2FF19574-7C46-4900-A5AD-84D62892AF1F}"/>
                </a:ext>
              </a:extLst>
            </p:cNvPr>
            <p:cNvSpPr/>
            <p:nvPr/>
          </p:nvSpPr>
          <p:spPr>
            <a:xfrm>
              <a:off x="7836970" y="10385499"/>
              <a:ext cx="532120" cy="120487"/>
            </a:xfrm>
            <a:prstGeom prst="wedgeRoundRectCallout">
              <a:avLst>
                <a:gd name="adj1" fmla="val 62982"/>
                <a:gd name="adj2" fmla="val 103787"/>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latin typeface="游ゴシック" panose="020B0400000000000000" pitchFamily="50" charset="-128"/>
                  <a:ea typeface="游ゴシック" panose="020B0400000000000000" pitchFamily="50" charset="-128"/>
                </a:rPr>
                <a:t>緑判定</a:t>
              </a:r>
            </a:p>
          </p:txBody>
        </p:sp>
        <p:grpSp>
          <p:nvGrpSpPr>
            <p:cNvPr id="852" name="グループ化 535">
              <a:extLst>
                <a:ext uri="{FF2B5EF4-FFF2-40B4-BE49-F238E27FC236}">
                  <a16:creationId xmlns:a16="http://schemas.microsoft.com/office/drawing/2014/main" id="{2AB7C045-3284-4D4A-9BF8-FE9855E04900}"/>
                </a:ext>
              </a:extLst>
            </p:cNvPr>
            <p:cNvGrpSpPr>
              <a:grpSpLocks noChangeAspect="1"/>
            </p:cNvGrpSpPr>
            <p:nvPr/>
          </p:nvGrpSpPr>
          <p:grpSpPr>
            <a:xfrm rot="16200000" flipH="1">
              <a:off x="8466193" y="10371139"/>
              <a:ext cx="165089" cy="328669"/>
              <a:chOff x="5901931" y="1432695"/>
              <a:chExt cx="504323" cy="892048"/>
            </a:xfrm>
          </p:grpSpPr>
          <p:sp>
            <p:nvSpPr>
              <p:cNvPr id="853" name="正方形/長方形 539">
                <a:extLst>
                  <a:ext uri="{FF2B5EF4-FFF2-40B4-BE49-F238E27FC236}">
                    <a16:creationId xmlns:a16="http://schemas.microsoft.com/office/drawing/2014/main" id="{0F2403B3-6CE1-4D42-8A09-65DC5409CFF9}"/>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54" name="正方形/長方形 540">
                <a:extLst>
                  <a:ext uri="{FF2B5EF4-FFF2-40B4-BE49-F238E27FC236}">
                    <a16:creationId xmlns:a16="http://schemas.microsoft.com/office/drawing/2014/main" id="{1E8B6D03-1F02-491F-84FF-291D9A8A702D}"/>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55" name="正方形/長方形 541">
                <a:extLst>
                  <a:ext uri="{FF2B5EF4-FFF2-40B4-BE49-F238E27FC236}">
                    <a16:creationId xmlns:a16="http://schemas.microsoft.com/office/drawing/2014/main" id="{A047F9F4-22B4-48EC-986C-A7399FA07723}"/>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56" name="正方形/長方形 542">
                <a:extLst>
                  <a:ext uri="{FF2B5EF4-FFF2-40B4-BE49-F238E27FC236}">
                    <a16:creationId xmlns:a16="http://schemas.microsoft.com/office/drawing/2014/main" id="{323C33C8-C7E3-4AAA-AB6A-4082B51ECBD4}"/>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57" name="正方形/長方形 543">
                <a:extLst>
                  <a:ext uri="{FF2B5EF4-FFF2-40B4-BE49-F238E27FC236}">
                    <a16:creationId xmlns:a16="http://schemas.microsoft.com/office/drawing/2014/main" id="{E03BD370-6494-4D5F-A730-285F35D2F257}"/>
                  </a:ext>
                </a:extLst>
              </p:cNvPr>
              <p:cNvSpPr/>
              <p:nvPr/>
            </p:nvSpPr>
            <p:spPr>
              <a:xfrm>
                <a:off x="5978467" y="1634815"/>
                <a:ext cx="347827" cy="463104"/>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58" name="正方形/長方形 544">
                <a:extLst>
                  <a:ext uri="{FF2B5EF4-FFF2-40B4-BE49-F238E27FC236}">
                    <a16:creationId xmlns:a16="http://schemas.microsoft.com/office/drawing/2014/main" id="{7E56AF1F-FE3A-493C-B4A9-351DA13075D9}"/>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59" name="正方形/長方形 545">
                <a:extLst>
                  <a:ext uri="{FF2B5EF4-FFF2-40B4-BE49-F238E27FC236}">
                    <a16:creationId xmlns:a16="http://schemas.microsoft.com/office/drawing/2014/main" id="{EFF2FD44-9500-4D83-8624-0C908BA91250}"/>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0" name="正方形/長方形 546">
                <a:extLst>
                  <a:ext uri="{FF2B5EF4-FFF2-40B4-BE49-F238E27FC236}">
                    <a16:creationId xmlns:a16="http://schemas.microsoft.com/office/drawing/2014/main" id="{B1725AD2-3A6A-4D3E-BABB-168735B16281}"/>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1" name="正方形/長方形 547">
                <a:extLst>
                  <a:ext uri="{FF2B5EF4-FFF2-40B4-BE49-F238E27FC236}">
                    <a16:creationId xmlns:a16="http://schemas.microsoft.com/office/drawing/2014/main" id="{410F3FC8-1A44-45C3-827D-6424D10027AC}"/>
                  </a:ext>
                </a:extLst>
              </p:cNvPr>
              <p:cNvSpPr/>
              <p:nvPr/>
            </p:nvSpPr>
            <p:spPr>
              <a:xfrm>
                <a:off x="6103196" y="2115411"/>
                <a:ext cx="82078" cy="165463"/>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2" name="正方形/長方形 548">
                <a:extLst>
                  <a:ext uri="{FF2B5EF4-FFF2-40B4-BE49-F238E27FC236}">
                    <a16:creationId xmlns:a16="http://schemas.microsoft.com/office/drawing/2014/main" id="{2E0CEDE1-15FE-478D-AA15-770946D5C051}"/>
                  </a:ext>
                </a:extLst>
              </p:cNvPr>
              <p:cNvSpPr/>
              <p:nvPr/>
            </p:nvSpPr>
            <p:spPr>
              <a:xfrm>
                <a:off x="6324176"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3" name="正方形/長方形 549">
                <a:extLst>
                  <a:ext uri="{FF2B5EF4-FFF2-40B4-BE49-F238E27FC236}">
                    <a16:creationId xmlns:a16="http://schemas.microsoft.com/office/drawing/2014/main" id="{922B8CBD-B471-46A8-8584-612B9F0D63D7}"/>
                  </a:ext>
                </a:extLst>
              </p:cNvPr>
              <p:cNvSpPr/>
              <p:nvPr/>
            </p:nvSpPr>
            <p:spPr>
              <a:xfrm>
                <a:off x="5901931"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4" name="楕円 550">
                <a:extLst>
                  <a:ext uri="{FF2B5EF4-FFF2-40B4-BE49-F238E27FC236}">
                    <a16:creationId xmlns:a16="http://schemas.microsoft.com/office/drawing/2014/main" id="{ABC24A19-A7E9-46E7-B4D9-05BEFB346E4C}"/>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65" name="正方形/長方形 551">
                <a:extLst>
                  <a:ext uri="{FF2B5EF4-FFF2-40B4-BE49-F238E27FC236}">
                    <a16:creationId xmlns:a16="http://schemas.microsoft.com/office/drawing/2014/main" id="{1BFC6EBC-7AF4-4275-9E09-E663611A210D}"/>
                  </a:ext>
                </a:extLst>
              </p:cNvPr>
              <p:cNvSpPr/>
              <p:nvPr/>
            </p:nvSpPr>
            <p:spPr>
              <a:xfrm rot="5400000">
                <a:off x="6196897" y="2219830"/>
                <a:ext cx="45719" cy="164107"/>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grpSp>
        <p:grpSp>
          <p:nvGrpSpPr>
            <p:cNvPr id="826" name="グループ化 825">
              <a:extLst>
                <a:ext uri="{FF2B5EF4-FFF2-40B4-BE49-F238E27FC236}">
                  <a16:creationId xmlns:a16="http://schemas.microsoft.com/office/drawing/2014/main" id="{2EA3567B-FA7C-4669-9CAF-589EBF559ECD}"/>
                </a:ext>
              </a:extLst>
            </p:cNvPr>
            <p:cNvGrpSpPr/>
            <p:nvPr/>
          </p:nvGrpSpPr>
          <p:grpSpPr>
            <a:xfrm>
              <a:off x="9539919" y="10429786"/>
              <a:ext cx="746786" cy="986370"/>
              <a:chOff x="7761042" y="4011409"/>
              <a:chExt cx="1177233" cy="1554913"/>
            </a:xfrm>
          </p:grpSpPr>
          <p:sp>
            <p:nvSpPr>
              <p:cNvPr id="844" name="正方形/長方形 843">
                <a:extLst>
                  <a:ext uri="{FF2B5EF4-FFF2-40B4-BE49-F238E27FC236}">
                    <a16:creationId xmlns:a16="http://schemas.microsoft.com/office/drawing/2014/main" id="{0AE2BC8E-E912-4A6F-BE41-6BAAEBBA8E7D}"/>
                  </a:ext>
                </a:extLst>
              </p:cNvPr>
              <p:cNvSpPr/>
              <p:nvPr/>
            </p:nvSpPr>
            <p:spPr>
              <a:xfrm>
                <a:off x="7761042" y="4011409"/>
                <a:ext cx="1177233" cy="15549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5" name="正方形/長方形 844">
                <a:extLst>
                  <a:ext uri="{FF2B5EF4-FFF2-40B4-BE49-F238E27FC236}">
                    <a16:creationId xmlns:a16="http://schemas.microsoft.com/office/drawing/2014/main" id="{B1DEE9C7-CEA2-4DF4-9081-F671FA684A32}"/>
                  </a:ext>
                </a:extLst>
              </p:cNvPr>
              <p:cNvSpPr/>
              <p:nvPr/>
            </p:nvSpPr>
            <p:spPr>
              <a:xfrm>
                <a:off x="7891522" y="4204598"/>
                <a:ext cx="791232" cy="1164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4800" dirty="0">
                    <a:solidFill>
                      <a:schemeClr val="tx1"/>
                    </a:solidFill>
                    <a:latin typeface="UD デジタル 教科書体 NP-B" panose="02020700000000000000" pitchFamily="18" charset="-128"/>
                    <a:ea typeface="UD デジタル 教科書体 NP-B" panose="02020700000000000000" pitchFamily="18" charset="-128"/>
                  </a:rPr>
                  <a:t>１</a:t>
                </a:r>
              </a:p>
            </p:txBody>
          </p:sp>
        </p:grpSp>
        <p:grpSp>
          <p:nvGrpSpPr>
            <p:cNvPr id="827" name="グループ化 535">
              <a:extLst>
                <a:ext uri="{FF2B5EF4-FFF2-40B4-BE49-F238E27FC236}">
                  <a16:creationId xmlns:a16="http://schemas.microsoft.com/office/drawing/2014/main" id="{19CBD8A3-9E8A-440C-852C-A57C4CC5B1E3}"/>
                </a:ext>
              </a:extLst>
            </p:cNvPr>
            <p:cNvGrpSpPr>
              <a:grpSpLocks noChangeAspect="1"/>
            </p:cNvGrpSpPr>
            <p:nvPr/>
          </p:nvGrpSpPr>
          <p:grpSpPr>
            <a:xfrm rot="16200000" flipH="1">
              <a:off x="10076492" y="10488642"/>
              <a:ext cx="165089" cy="328669"/>
              <a:chOff x="5901931" y="1432695"/>
              <a:chExt cx="504323" cy="892048"/>
            </a:xfrm>
          </p:grpSpPr>
          <p:sp>
            <p:nvSpPr>
              <p:cNvPr id="831" name="正方形/長方形 539">
                <a:extLst>
                  <a:ext uri="{FF2B5EF4-FFF2-40B4-BE49-F238E27FC236}">
                    <a16:creationId xmlns:a16="http://schemas.microsoft.com/office/drawing/2014/main" id="{36C50F97-DA82-4446-A9D1-DA871011CF41}"/>
                  </a:ext>
                </a:extLst>
              </p:cNvPr>
              <p:cNvSpPr/>
              <p:nvPr/>
            </p:nvSpPr>
            <p:spPr>
              <a:xfrm rot="5400000">
                <a:off x="5802995" y="1786655"/>
                <a:ext cx="684889" cy="48826"/>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2" name="正方形/長方形 540">
                <a:extLst>
                  <a:ext uri="{FF2B5EF4-FFF2-40B4-BE49-F238E27FC236}">
                    <a16:creationId xmlns:a16="http://schemas.microsoft.com/office/drawing/2014/main" id="{6F1FD540-3EA0-4E12-94C5-890F10D1AC4E}"/>
                  </a:ext>
                </a:extLst>
              </p:cNvPr>
              <p:cNvSpPr/>
              <p:nvPr/>
            </p:nvSpPr>
            <p:spPr>
              <a:xfrm>
                <a:off x="6025982" y="1479181"/>
                <a:ext cx="237657" cy="45719"/>
              </a:xfrm>
              <a:prstGeom prst="rect">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3" name="正方形/長方形 541">
                <a:extLst>
                  <a:ext uri="{FF2B5EF4-FFF2-40B4-BE49-F238E27FC236}">
                    <a16:creationId xmlns:a16="http://schemas.microsoft.com/office/drawing/2014/main" id="{21F81E52-18E1-48CE-A98B-77BF001368F0}"/>
                  </a:ext>
                </a:extLst>
              </p:cNvPr>
              <p:cNvSpPr/>
              <p:nvPr/>
            </p:nvSpPr>
            <p:spPr>
              <a:xfrm>
                <a:off x="6004561" y="1432695"/>
                <a:ext cx="289561" cy="5662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4" name="正方形/長方形 542">
                <a:extLst>
                  <a:ext uri="{FF2B5EF4-FFF2-40B4-BE49-F238E27FC236}">
                    <a16:creationId xmlns:a16="http://schemas.microsoft.com/office/drawing/2014/main" id="{B70C883B-2C54-490F-ACCE-5EF644331749}"/>
                  </a:ext>
                </a:extLst>
              </p:cNvPr>
              <p:cNvSpPr/>
              <p:nvPr/>
            </p:nvSpPr>
            <p:spPr>
              <a:xfrm rot="5400000">
                <a:off x="6258591"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5" name="正方形/長方形 543">
                <a:extLst>
                  <a:ext uri="{FF2B5EF4-FFF2-40B4-BE49-F238E27FC236}">
                    <a16:creationId xmlns:a16="http://schemas.microsoft.com/office/drawing/2014/main" id="{73B768A8-E347-424C-920C-62770B57BCD4}"/>
                  </a:ext>
                </a:extLst>
              </p:cNvPr>
              <p:cNvSpPr/>
              <p:nvPr/>
            </p:nvSpPr>
            <p:spPr>
              <a:xfrm>
                <a:off x="5978467" y="1634815"/>
                <a:ext cx="347827" cy="463104"/>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6" name="正方形/長方形 544">
                <a:extLst>
                  <a:ext uri="{FF2B5EF4-FFF2-40B4-BE49-F238E27FC236}">
                    <a16:creationId xmlns:a16="http://schemas.microsoft.com/office/drawing/2014/main" id="{182CDA5A-D832-47E0-B520-E62908216B87}"/>
                  </a:ext>
                </a:extLst>
              </p:cNvPr>
              <p:cNvSpPr/>
              <p:nvPr/>
            </p:nvSpPr>
            <p:spPr>
              <a:xfrm rot="5400000">
                <a:off x="5855470" y="1629409"/>
                <a:ext cx="187362" cy="51478"/>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7" name="正方形/長方形 545">
                <a:extLst>
                  <a:ext uri="{FF2B5EF4-FFF2-40B4-BE49-F238E27FC236}">
                    <a16:creationId xmlns:a16="http://schemas.microsoft.com/office/drawing/2014/main" id="{CF4D9784-4704-4AB9-AEEB-B2C9E98C0E8D}"/>
                  </a:ext>
                </a:extLst>
              </p:cNvPr>
              <p:cNvSpPr/>
              <p:nvPr/>
            </p:nvSpPr>
            <p:spPr>
              <a:xfrm>
                <a:off x="6018362" y="1895548"/>
                <a:ext cx="268138" cy="127083"/>
              </a:xfrm>
              <a:prstGeom prst="rect">
                <a:avLst/>
              </a:prstGeom>
              <a:solidFill>
                <a:srgbClr val="00B0F0"/>
              </a:solidFill>
              <a:ln w="12700" cap="flat" cmpd="sng" algn="ctr">
                <a:solidFill>
                  <a:srgbClr val="00B0F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8" name="正方形/長方形 546">
                <a:extLst>
                  <a:ext uri="{FF2B5EF4-FFF2-40B4-BE49-F238E27FC236}">
                    <a16:creationId xmlns:a16="http://schemas.microsoft.com/office/drawing/2014/main" id="{A6B87E03-A099-419E-BBD8-4F68D0ABC471}"/>
                  </a:ext>
                </a:extLst>
              </p:cNvPr>
              <p:cNvSpPr/>
              <p:nvPr/>
            </p:nvSpPr>
            <p:spPr>
              <a:xfrm>
                <a:off x="6110816" y="1716470"/>
                <a:ext cx="82078" cy="71758"/>
              </a:xfrm>
              <a:prstGeom prst="rect">
                <a:avLst/>
              </a:prstGeom>
              <a:no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39" name="正方形/長方形 547">
                <a:extLst>
                  <a:ext uri="{FF2B5EF4-FFF2-40B4-BE49-F238E27FC236}">
                    <a16:creationId xmlns:a16="http://schemas.microsoft.com/office/drawing/2014/main" id="{A704AA3B-326B-46EE-A85D-FC769B96A1A4}"/>
                  </a:ext>
                </a:extLst>
              </p:cNvPr>
              <p:cNvSpPr/>
              <p:nvPr/>
            </p:nvSpPr>
            <p:spPr>
              <a:xfrm>
                <a:off x="6103196" y="2115411"/>
                <a:ext cx="82078" cy="165463"/>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40" name="正方形/長方形 548">
                <a:extLst>
                  <a:ext uri="{FF2B5EF4-FFF2-40B4-BE49-F238E27FC236}">
                    <a16:creationId xmlns:a16="http://schemas.microsoft.com/office/drawing/2014/main" id="{136E74FF-6E73-4219-844A-CAA235B40B67}"/>
                  </a:ext>
                </a:extLst>
              </p:cNvPr>
              <p:cNvSpPr/>
              <p:nvPr/>
            </p:nvSpPr>
            <p:spPr>
              <a:xfrm>
                <a:off x="6324176"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41" name="正方形/長方形 549">
                <a:extLst>
                  <a:ext uri="{FF2B5EF4-FFF2-40B4-BE49-F238E27FC236}">
                    <a16:creationId xmlns:a16="http://schemas.microsoft.com/office/drawing/2014/main" id="{E2313885-ED09-4892-96E5-285B104BF7A6}"/>
                  </a:ext>
                </a:extLst>
              </p:cNvPr>
              <p:cNvSpPr/>
              <p:nvPr/>
            </p:nvSpPr>
            <p:spPr>
              <a:xfrm>
                <a:off x="5901931" y="1876490"/>
                <a:ext cx="82078" cy="71758"/>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42" name="楕円 550">
                <a:extLst>
                  <a:ext uri="{FF2B5EF4-FFF2-40B4-BE49-F238E27FC236}">
                    <a16:creationId xmlns:a16="http://schemas.microsoft.com/office/drawing/2014/main" id="{B26BB2A6-1A15-4A68-8911-5D63EF023E0B}"/>
                  </a:ext>
                </a:extLst>
              </p:cNvPr>
              <p:cNvSpPr/>
              <p:nvPr/>
            </p:nvSpPr>
            <p:spPr>
              <a:xfrm>
                <a:off x="5920582" y="1889509"/>
                <a:ext cx="45719" cy="45719"/>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sp>
            <p:nvSpPr>
              <p:cNvPr id="843" name="正方形/長方形 551">
                <a:extLst>
                  <a:ext uri="{FF2B5EF4-FFF2-40B4-BE49-F238E27FC236}">
                    <a16:creationId xmlns:a16="http://schemas.microsoft.com/office/drawing/2014/main" id="{10B7083B-2C51-41AC-B8E5-9435336D44E8}"/>
                  </a:ext>
                </a:extLst>
              </p:cNvPr>
              <p:cNvSpPr/>
              <p:nvPr/>
            </p:nvSpPr>
            <p:spPr>
              <a:xfrm rot="5400000">
                <a:off x="6196897" y="2219830"/>
                <a:ext cx="45719" cy="164107"/>
              </a:xfrm>
              <a:prstGeom prst="rect">
                <a:avLst/>
              </a:prstGeom>
              <a:solidFill>
                <a:schemeClr val="bg1"/>
              </a:solidFill>
              <a:ln w="12700" cap="flat" cmpd="sng" algn="ctr">
                <a:solidFill>
                  <a:sysClr val="windowText" lastClr="000000"/>
                </a:solidFill>
                <a:prstDash val="solid"/>
                <a:miter lim="800000"/>
              </a:ln>
              <a:effectLst/>
            </p:spPr>
            <p:txBody>
              <a:bodyPr rtlCol="0" anchor="ctr"/>
              <a:lstStyle>
                <a:defPPr>
                  <a:defRPr lang="ja-JP"/>
                </a:defPPr>
                <a:lvl1pPr algn="l" rtl="0" fontAlgn="base">
                  <a:spcBef>
                    <a:spcPct val="0"/>
                  </a:spcBef>
                  <a:spcAft>
                    <a:spcPct val="0"/>
                  </a:spcAft>
                  <a:defRPr kumimoji="1" sz="1600" kern="1200">
                    <a:solidFill>
                      <a:schemeClr val="lt1"/>
                    </a:solidFill>
                    <a:latin typeface="+mn-lt"/>
                    <a:ea typeface="+mn-ea"/>
                    <a:cs typeface="+mn-cs"/>
                  </a:defRPr>
                </a:lvl1pPr>
                <a:lvl2pPr marL="457200" algn="l" rtl="0" fontAlgn="base">
                  <a:spcBef>
                    <a:spcPct val="0"/>
                  </a:spcBef>
                  <a:spcAft>
                    <a:spcPct val="0"/>
                  </a:spcAft>
                  <a:defRPr kumimoji="1" sz="1600" kern="1200">
                    <a:solidFill>
                      <a:schemeClr val="lt1"/>
                    </a:solidFill>
                    <a:latin typeface="+mn-lt"/>
                    <a:ea typeface="+mn-ea"/>
                    <a:cs typeface="+mn-cs"/>
                  </a:defRPr>
                </a:lvl2pPr>
                <a:lvl3pPr marL="914400" algn="l" rtl="0" fontAlgn="base">
                  <a:spcBef>
                    <a:spcPct val="0"/>
                  </a:spcBef>
                  <a:spcAft>
                    <a:spcPct val="0"/>
                  </a:spcAft>
                  <a:defRPr kumimoji="1" sz="1600" kern="1200">
                    <a:solidFill>
                      <a:schemeClr val="lt1"/>
                    </a:solidFill>
                    <a:latin typeface="+mn-lt"/>
                    <a:ea typeface="+mn-ea"/>
                    <a:cs typeface="+mn-cs"/>
                  </a:defRPr>
                </a:lvl3pPr>
                <a:lvl4pPr marL="1371600" algn="l" rtl="0" fontAlgn="base">
                  <a:spcBef>
                    <a:spcPct val="0"/>
                  </a:spcBef>
                  <a:spcAft>
                    <a:spcPct val="0"/>
                  </a:spcAft>
                  <a:defRPr kumimoji="1" sz="1600" kern="1200">
                    <a:solidFill>
                      <a:schemeClr val="lt1"/>
                    </a:solidFill>
                    <a:latin typeface="+mn-lt"/>
                    <a:ea typeface="+mn-ea"/>
                    <a:cs typeface="+mn-cs"/>
                  </a:defRPr>
                </a:lvl4pPr>
                <a:lvl5pPr marL="1828800" algn="l" rtl="0" fontAlgn="base">
                  <a:spcBef>
                    <a:spcPct val="0"/>
                  </a:spcBef>
                  <a:spcAft>
                    <a:spcPct val="0"/>
                  </a:spcAft>
                  <a:defRPr kumimoji="1" sz="1600" kern="1200">
                    <a:solidFill>
                      <a:schemeClr val="lt1"/>
                    </a:solidFill>
                    <a:latin typeface="+mn-lt"/>
                    <a:ea typeface="+mn-ea"/>
                    <a:cs typeface="+mn-cs"/>
                  </a:defRPr>
                </a:lvl5pPr>
                <a:lvl6pPr marL="2286000" algn="l" defTabSz="914400" rtl="0" eaLnBrk="1" latinLnBrk="0" hangingPunct="1">
                  <a:defRPr kumimoji="1" sz="1600" kern="1200">
                    <a:solidFill>
                      <a:schemeClr val="lt1"/>
                    </a:solidFill>
                    <a:latin typeface="+mn-lt"/>
                    <a:ea typeface="+mn-ea"/>
                    <a:cs typeface="+mn-cs"/>
                  </a:defRPr>
                </a:lvl6pPr>
                <a:lvl7pPr marL="2743200" algn="l" defTabSz="914400" rtl="0" eaLnBrk="1" latinLnBrk="0" hangingPunct="1">
                  <a:defRPr kumimoji="1" sz="1600" kern="1200">
                    <a:solidFill>
                      <a:schemeClr val="lt1"/>
                    </a:solidFill>
                    <a:latin typeface="+mn-lt"/>
                    <a:ea typeface="+mn-ea"/>
                    <a:cs typeface="+mn-cs"/>
                  </a:defRPr>
                </a:lvl7pPr>
                <a:lvl8pPr marL="3200400" algn="l" defTabSz="914400" rtl="0" eaLnBrk="1" latinLnBrk="0" hangingPunct="1">
                  <a:defRPr kumimoji="1" sz="1600" kern="1200">
                    <a:solidFill>
                      <a:schemeClr val="lt1"/>
                    </a:solidFill>
                    <a:latin typeface="+mn-lt"/>
                    <a:ea typeface="+mn-ea"/>
                    <a:cs typeface="+mn-cs"/>
                  </a:defRPr>
                </a:lvl8pPr>
                <a:lvl9pPr marL="3657600" algn="l" defTabSz="914400" rtl="0" eaLnBrk="1" latinLnBrk="0" hangingPunct="1">
                  <a:defRPr kumimoji="1" sz="1600" kern="1200">
                    <a:solidFill>
                      <a:schemeClr val="lt1"/>
                    </a:solidFill>
                    <a:latin typeface="+mn-lt"/>
                    <a:ea typeface="+mn-ea"/>
                    <a:cs typeface="+mn-cs"/>
                  </a:defRPr>
                </a:lvl9pPr>
              </a:lstStyle>
              <a:p>
                <a:pPr algn="ctr" defTabSz="457200"/>
                <a:endParaRPr lang="ja-JP" altLang="en-US" sz="1495">
                  <a:solidFill>
                    <a:prstClr val="white"/>
                  </a:solidFill>
                  <a:latin typeface="Calibri" panose="020F0502020204030204"/>
                  <a:ea typeface="游ゴシック" panose="020B0400000000000000" pitchFamily="50" charset="-128"/>
                </a:endParaRPr>
              </a:p>
            </p:txBody>
          </p:sp>
        </p:grpSp>
        <p:cxnSp>
          <p:nvCxnSpPr>
            <p:cNvPr id="828" name="直線矢印コネクタ 827">
              <a:extLst>
                <a:ext uri="{FF2B5EF4-FFF2-40B4-BE49-F238E27FC236}">
                  <a16:creationId xmlns:a16="http://schemas.microsoft.com/office/drawing/2014/main" id="{4C50ADE5-683F-4DB9-9624-1B0F9D416DDE}"/>
                </a:ext>
              </a:extLst>
            </p:cNvPr>
            <p:cNvCxnSpPr>
              <a:cxnSpLocks/>
            </p:cNvCxnSpPr>
            <p:nvPr/>
          </p:nvCxnSpPr>
          <p:spPr>
            <a:xfrm flipV="1">
              <a:off x="10124611" y="10736808"/>
              <a:ext cx="0" cy="2341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29" name="矢印: 右カーブ 828">
              <a:extLst>
                <a:ext uri="{FF2B5EF4-FFF2-40B4-BE49-F238E27FC236}">
                  <a16:creationId xmlns:a16="http://schemas.microsoft.com/office/drawing/2014/main" id="{F133B422-D70F-4F8C-A730-384F5367FE5B}"/>
                </a:ext>
              </a:extLst>
            </p:cNvPr>
            <p:cNvSpPr/>
            <p:nvPr/>
          </p:nvSpPr>
          <p:spPr>
            <a:xfrm rot="7721819">
              <a:off x="10212580" y="10460117"/>
              <a:ext cx="98543" cy="152772"/>
            </a:xfrm>
            <a:prstGeom prst="curvedRightArrow">
              <a:avLst/>
            </a:prstGeom>
            <a:solidFill>
              <a:sysClr val="window" lastClr="FFFFFF"/>
            </a:solidFill>
            <a:ln w="12700" cap="flat" cmpd="sng" algn="ctr">
              <a:solidFill>
                <a:srgbClr val="0070C0"/>
              </a:solidFill>
              <a:prstDash val="solid"/>
              <a:miter lim="800000"/>
            </a:ln>
            <a:effectLst/>
          </p:spPr>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black"/>
                </a:solidFill>
                <a:latin typeface="Calibri" panose="020F0502020204030204"/>
                <a:ea typeface="游ゴシック" panose="020B0400000000000000" pitchFamily="50" charset="-128"/>
              </a:endParaRPr>
            </a:p>
          </p:txBody>
        </p:sp>
        <p:sp>
          <p:nvSpPr>
            <p:cNvPr id="830" name="吹き出し: 角を丸めた四角形 829">
              <a:extLst>
                <a:ext uri="{FF2B5EF4-FFF2-40B4-BE49-F238E27FC236}">
                  <a16:creationId xmlns:a16="http://schemas.microsoft.com/office/drawing/2014/main" id="{BCF8A472-28D5-4E04-BD1A-0E1F4CF24E40}"/>
                </a:ext>
              </a:extLst>
            </p:cNvPr>
            <p:cNvSpPr/>
            <p:nvPr/>
          </p:nvSpPr>
          <p:spPr>
            <a:xfrm>
              <a:off x="9484808" y="10379316"/>
              <a:ext cx="680425" cy="131946"/>
            </a:xfrm>
            <a:prstGeom prst="wedgeRoundRectCallout">
              <a:avLst>
                <a:gd name="adj1" fmla="val 47985"/>
                <a:gd name="adj2" fmla="val 79422"/>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latin typeface="游ゴシック" panose="020B0400000000000000" pitchFamily="50" charset="-128"/>
                  <a:ea typeface="游ゴシック" panose="020B0400000000000000" pitchFamily="50" charset="-128"/>
                </a:rPr>
                <a:t>非緑判定</a:t>
              </a:r>
            </a:p>
          </p:txBody>
        </p:sp>
        <p:sp>
          <p:nvSpPr>
            <p:cNvPr id="819" name="楕円 818">
              <a:extLst>
                <a:ext uri="{FF2B5EF4-FFF2-40B4-BE49-F238E27FC236}">
                  <a16:creationId xmlns:a16="http://schemas.microsoft.com/office/drawing/2014/main" id="{1CDAD623-7F6F-461A-9A61-D07137B9B83B}"/>
                </a:ext>
              </a:extLst>
            </p:cNvPr>
            <p:cNvSpPr/>
            <p:nvPr/>
          </p:nvSpPr>
          <p:spPr>
            <a:xfrm>
              <a:off x="8509173" y="10711787"/>
              <a:ext cx="65272" cy="65272"/>
            </a:xfrm>
            <a:prstGeom prst="ellipse">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b="1" dirty="0">
                  <a:solidFill>
                    <a:schemeClr val="tx1"/>
                  </a:solidFill>
                </a:rPr>
                <a:t>4</a:t>
              </a:r>
              <a:endParaRPr kumimoji="1" lang="ja-JP" altLang="en-US" sz="600" b="1" dirty="0">
                <a:solidFill>
                  <a:schemeClr val="tx1"/>
                </a:solidFill>
              </a:endParaRPr>
            </a:p>
          </p:txBody>
        </p:sp>
        <p:sp>
          <p:nvSpPr>
            <p:cNvPr id="820" name="楕円 819">
              <a:extLst>
                <a:ext uri="{FF2B5EF4-FFF2-40B4-BE49-F238E27FC236}">
                  <a16:creationId xmlns:a16="http://schemas.microsoft.com/office/drawing/2014/main" id="{8E4267D6-AA61-46D1-BCE4-90F3E172FE64}"/>
                </a:ext>
              </a:extLst>
            </p:cNvPr>
            <p:cNvSpPr/>
            <p:nvPr/>
          </p:nvSpPr>
          <p:spPr>
            <a:xfrm>
              <a:off x="10246434" y="10440715"/>
              <a:ext cx="65272" cy="65272"/>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b="1" dirty="0">
                  <a:solidFill>
                    <a:schemeClr val="tx1"/>
                  </a:solidFill>
                </a:rPr>
                <a:t>2</a:t>
              </a:r>
              <a:endParaRPr kumimoji="1" lang="ja-JP" altLang="en-US" sz="600" b="1" dirty="0">
                <a:solidFill>
                  <a:schemeClr val="tx1"/>
                </a:solidFill>
              </a:endParaRPr>
            </a:p>
          </p:txBody>
        </p:sp>
        <p:sp>
          <p:nvSpPr>
            <p:cNvPr id="821" name="楕円 820">
              <a:extLst>
                <a:ext uri="{FF2B5EF4-FFF2-40B4-BE49-F238E27FC236}">
                  <a16:creationId xmlns:a16="http://schemas.microsoft.com/office/drawing/2014/main" id="{7EF8385E-2FE9-4CDD-85AA-6C5A43454847}"/>
                </a:ext>
              </a:extLst>
            </p:cNvPr>
            <p:cNvSpPr/>
            <p:nvPr/>
          </p:nvSpPr>
          <p:spPr>
            <a:xfrm>
              <a:off x="10145779" y="10816563"/>
              <a:ext cx="65272" cy="65272"/>
            </a:xfrm>
            <a:prstGeom prst="ellipse">
              <a:avLst/>
            </a:prstGeom>
            <a:solidFill>
              <a:schemeClr val="bg1"/>
            </a:solidFill>
            <a:ln w="6350">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b="1" dirty="0">
                  <a:solidFill>
                    <a:schemeClr val="tx1"/>
                  </a:solidFill>
                </a:rPr>
                <a:t>1</a:t>
              </a:r>
              <a:endParaRPr kumimoji="1" lang="ja-JP" altLang="en-US" sz="600" b="1" dirty="0">
                <a:solidFill>
                  <a:schemeClr val="tx1"/>
                </a:solidFill>
              </a:endParaRPr>
            </a:p>
          </p:txBody>
        </p:sp>
        <p:sp>
          <p:nvSpPr>
            <p:cNvPr id="822" name="楕円 821">
              <a:extLst>
                <a:ext uri="{FF2B5EF4-FFF2-40B4-BE49-F238E27FC236}">
                  <a16:creationId xmlns:a16="http://schemas.microsoft.com/office/drawing/2014/main" id="{1E017D91-E6B5-42C5-B4DD-0F5717633A1B}"/>
                </a:ext>
              </a:extLst>
            </p:cNvPr>
            <p:cNvSpPr/>
            <p:nvPr/>
          </p:nvSpPr>
          <p:spPr>
            <a:xfrm>
              <a:off x="9161521" y="10754575"/>
              <a:ext cx="65272" cy="65272"/>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b="1" dirty="0">
                  <a:solidFill>
                    <a:schemeClr val="tx1"/>
                  </a:solidFill>
                </a:rPr>
                <a:t>3</a:t>
              </a:r>
              <a:endParaRPr kumimoji="1" lang="ja-JP" altLang="en-US" sz="600" b="1" dirty="0">
                <a:solidFill>
                  <a:schemeClr val="tx1"/>
                </a:solidFill>
              </a:endParaRPr>
            </a:p>
          </p:txBody>
        </p:sp>
        <p:sp>
          <p:nvSpPr>
            <p:cNvPr id="823" name="楕円 822">
              <a:extLst>
                <a:ext uri="{FF2B5EF4-FFF2-40B4-BE49-F238E27FC236}">
                  <a16:creationId xmlns:a16="http://schemas.microsoft.com/office/drawing/2014/main" id="{32C5F7D1-9D26-4260-9B57-2EEC0B44EC87}"/>
                </a:ext>
              </a:extLst>
            </p:cNvPr>
            <p:cNvSpPr/>
            <p:nvPr/>
          </p:nvSpPr>
          <p:spPr>
            <a:xfrm>
              <a:off x="8717017" y="10429709"/>
              <a:ext cx="65272" cy="65272"/>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b="1" dirty="0">
                  <a:solidFill>
                    <a:schemeClr val="tx1"/>
                  </a:solidFill>
                </a:rPr>
                <a:t>5</a:t>
              </a:r>
              <a:endParaRPr kumimoji="1" lang="ja-JP" altLang="en-US" sz="600" b="1" dirty="0">
                <a:solidFill>
                  <a:schemeClr val="tx1"/>
                </a:solidFill>
              </a:endParaRPr>
            </a:p>
          </p:txBody>
        </p:sp>
        <p:sp>
          <p:nvSpPr>
            <p:cNvPr id="824" name="矢印: 右 823">
              <a:extLst>
                <a:ext uri="{FF2B5EF4-FFF2-40B4-BE49-F238E27FC236}">
                  <a16:creationId xmlns:a16="http://schemas.microsoft.com/office/drawing/2014/main" id="{47FC10CE-5F0B-420A-8BB4-6764969D323D}"/>
                </a:ext>
              </a:extLst>
            </p:cNvPr>
            <p:cNvSpPr/>
            <p:nvPr/>
          </p:nvSpPr>
          <p:spPr>
            <a:xfrm rot="10800000">
              <a:off x="9392579" y="10847320"/>
              <a:ext cx="196703" cy="170627"/>
            </a:xfrm>
            <a:prstGeom prst="rightArrow">
              <a:avLst/>
            </a:prstGeom>
            <a:gradFill>
              <a:gsLst>
                <a:gs pos="50000">
                  <a:schemeClr val="accent3">
                    <a:lumMod val="105000"/>
                    <a:satMod val="103000"/>
                    <a:tint val="73000"/>
                    <a:alpha val="83000"/>
                  </a:schemeClr>
                </a:gs>
                <a:gs pos="100000">
                  <a:schemeClr val="accent3">
                    <a:lumMod val="105000"/>
                    <a:satMod val="109000"/>
                    <a:tint val="81000"/>
                  </a:schemeClr>
                </a:gs>
              </a:gsLst>
            </a:gra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825" name="矢印: 右 824">
              <a:extLst>
                <a:ext uri="{FF2B5EF4-FFF2-40B4-BE49-F238E27FC236}">
                  <a16:creationId xmlns:a16="http://schemas.microsoft.com/office/drawing/2014/main" id="{CB3D6D06-A6A3-44F8-A345-579E8D9424DD}"/>
                </a:ext>
              </a:extLst>
            </p:cNvPr>
            <p:cNvSpPr/>
            <p:nvPr/>
          </p:nvSpPr>
          <p:spPr>
            <a:xfrm rot="10800000">
              <a:off x="8586567" y="10843445"/>
              <a:ext cx="196703" cy="170627"/>
            </a:xfrm>
            <a:prstGeom prst="rightArrow">
              <a:avLst/>
            </a:prstGeom>
            <a:gradFill>
              <a:gsLst>
                <a:gs pos="50000">
                  <a:schemeClr val="accent3">
                    <a:lumMod val="105000"/>
                    <a:satMod val="103000"/>
                    <a:tint val="73000"/>
                    <a:alpha val="83000"/>
                  </a:schemeClr>
                </a:gs>
                <a:gs pos="100000">
                  <a:schemeClr val="accent3">
                    <a:lumMod val="105000"/>
                    <a:satMod val="109000"/>
                    <a:tint val="81000"/>
                  </a:schemeClr>
                </a:gs>
              </a:gsLst>
            </a:gra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87494" tIns="43747" rIns="87494" bIns="43747" numCol="1" spcCol="0" rtlCol="0" fromWordArt="0" anchor="ctr" anchorCtr="0" forceAA="0" compatLnSpc="1">
              <a:prstTxWarp prst="textNoShape">
                <a:avLst/>
              </a:prstTxWarp>
              <a:noAutofit/>
            </a:bodyPr>
            <a:lstStyle/>
            <a:p>
              <a:pPr algn="ctr" defTabSz="457200" fontAlgn="auto">
                <a:spcBef>
                  <a:spcPts val="0"/>
                </a:spcBef>
                <a:spcAft>
                  <a:spcPts val="0"/>
                </a:spcAft>
              </a:pPr>
              <a:endParaRPr kumimoji="0" lang="ja-JP" altLang="en-US" sz="1833" kern="0">
                <a:solidFill>
                  <a:prstClr val="white"/>
                </a:solidFill>
                <a:latin typeface="Calibri" panose="020F0502020204030204"/>
                <a:ea typeface="游ゴシック" panose="020B0400000000000000" pitchFamily="50" charset="-128"/>
              </a:endParaRPr>
            </a:p>
          </p:txBody>
        </p:sp>
        <p:sp>
          <p:nvSpPr>
            <p:cNvPr id="850" name="正方形/長方形 849">
              <a:extLst>
                <a:ext uri="{FF2B5EF4-FFF2-40B4-BE49-F238E27FC236}">
                  <a16:creationId xmlns:a16="http://schemas.microsoft.com/office/drawing/2014/main" id="{1784650F-EB67-427D-AA6B-DB2436FECAFE}"/>
                </a:ext>
              </a:extLst>
            </p:cNvPr>
            <p:cNvSpPr/>
            <p:nvPr/>
          </p:nvSpPr>
          <p:spPr>
            <a:xfrm>
              <a:off x="7934455" y="11261618"/>
              <a:ext cx="2107687" cy="14798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b="1" dirty="0">
                  <a:solidFill>
                    <a:srgbClr val="FFC000"/>
                  </a:solidFill>
                  <a:latin typeface="游ゴシック" panose="020B0400000000000000" pitchFamily="50" charset="-128"/>
                  <a:ea typeface="游ゴシック" panose="020B0400000000000000" pitchFamily="50" charset="-128"/>
                </a:rPr>
                <a:t>ライントレース　　</a:t>
              </a:r>
              <a:r>
                <a:rPr lang="ja-JP" altLang="en-US" sz="700" b="1" dirty="0">
                  <a:solidFill>
                    <a:srgbClr val="0070C0"/>
                  </a:solidFill>
                  <a:latin typeface="游ゴシック" panose="020B0400000000000000" pitchFamily="50" charset="-128"/>
                  <a:ea typeface="游ゴシック" panose="020B0400000000000000" pitchFamily="50" charset="-128"/>
                </a:rPr>
                <a:t>回転動作　　</a:t>
              </a:r>
              <a:r>
                <a:rPr lang="en-US" altLang="ja-JP" sz="700" b="1" dirty="0">
                  <a:solidFill>
                    <a:srgbClr val="C00000"/>
                  </a:solidFill>
                  <a:latin typeface="游ゴシック" panose="020B0400000000000000" pitchFamily="50" charset="-128"/>
                  <a:ea typeface="游ゴシック" panose="020B0400000000000000" pitchFamily="50" charset="-128"/>
                </a:rPr>
                <a:t>2cm</a:t>
              </a:r>
              <a:r>
                <a:rPr lang="ja-JP" altLang="en-US" sz="700" b="1" dirty="0">
                  <a:solidFill>
                    <a:srgbClr val="C00000"/>
                  </a:solidFill>
                  <a:latin typeface="游ゴシック" panose="020B0400000000000000" pitchFamily="50" charset="-128"/>
                  <a:ea typeface="游ゴシック" panose="020B0400000000000000" pitchFamily="50" charset="-128"/>
                </a:rPr>
                <a:t>直進</a:t>
              </a:r>
              <a:endParaRPr lang="en-US" altLang="ja-JP" sz="700" b="1" dirty="0">
                <a:solidFill>
                  <a:srgbClr val="C00000"/>
                </a:solidFill>
                <a:latin typeface="游ゴシック" panose="020B0400000000000000" pitchFamily="50" charset="-128"/>
                <a:ea typeface="游ゴシック" panose="020B0400000000000000" pitchFamily="50" charset="-128"/>
              </a:endParaRPr>
            </a:p>
          </p:txBody>
        </p:sp>
      </p:grpSp>
      <p:sp>
        <p:nvSpPr>
          <p:cNvPr id="347" name="吹き出し: 角を丸めた四角形 346">
            <a:extLst>
              <a:ext uri="{FF2B5EF4-FFF2-40B4-BE49-F238E27FC236}">
                <a16:creationId xmlns:a16="http://schemas.microsoft.com/office/drawing/2014/main" id="{46BE8A7D-7C8F-418E-8E77-EDBD0DCC53C8}"/>
              </a:ext>
            </a:extLst>
          </p:cNvPr>
          <p:cNvSpPr/>
          <p:nvPr/>
        </p:nvSpPr>
        <p:spPr>
          <a:xfrm>
            <a:off x="9397257" y="5014925"/>
            <a:ext cx="1012858" cy="395111"/>
          </a:xfrm>
          <a:prstGeom prst="wedgeRoundRectCallout">
            <a:avLst>
              <a:gd name="adj1" fmla="val -74367"/>
              <a:gd name="adj2" fmla="val -10773"/>
              <a:gd name="adj3" fmla="val 1666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srgbClr val="00B050"/>
                </a:solidFill>
                <a:latin typeface="游ゴシック" panose="020B0400000000000000" pitchFamily="50" charset="-128"/>
              </a:rPr>
              <a:t>重なりが</a:t>
            </a:r>
            <a:r>
              <a:rPr lang="en-US" altLang="ja-JP" sz="700" dirty="0">
                <a:solidFill>
                  <a:srgbClr val="00B050"/>
                </a:solidFill>
                <a:latin typeface="游ゴシック" panose="020B0400000000000000" pitchFamily="50" charset="-128"/>
              </a:rPr>
              <a:t>3</a:t>
            </a:r>
            <a:r>
              <a:rPr lang="ja-JP" altLang="en-US" sz="700" dirty="0">
                <a:solidFill>
                  <a:srgbClr val="00B050"/>
                </a:solidFill>
                <a:latin typeface="游ゴシック" panose="020B0400000000000000" pitchFamily="50" charset="-128"/>
              </a:rPr>
              <a:t>＝濃い緑</a:t>
            </a:r>
            <a:endParaRPr lang="en-US" altLang="ja-JP" sz="700" dirty="0">
              <a:solidFill>
                <a:srgbClr val="00B050"/>
              </a:solidFill>
              <a:latin typeface="游ゴシック" panose="020B0400000000000000" pitchFamily="50" charset="-128"/>
            </a:endParaRPr>
          </a:p>
          <a:p>
            <a:r>
              <a:rPr lang="ja-JP" altLang="en-US" sz="700" dirty="0">
                <a:solidFill>
                  <a:srgbClr val="66F71D"/>
                </a:solidFill>
                <a:latin typeface="游ゴシック" panose="020B0400000000000000" pitchFamily="50" charset="-128"/>
              </a:rPr>
              <a:t>重なりが</a:t>
            </a:r>
            <a:r>
              <a:rPr lang="en-US" altLang="ja-JP" sz="700" dirty="0">
                <a:solidFill>
                  <a:srgbClr val="66F71D"/>
                </a:solidFill>
                <a:latin typeface="游ゴシック" panose="020B0400000000000000" pitchFamily="50" charset="-128"/>
              </a:rPr>
              <a:t>2</a:t>
            </a:r>
            <a:r>
              <a:rPr lang="ja-JP" altLang="en-US" sz="700" dirty="0">
                <a:solidFill>
                  <a:srgbClr val="66F71D"/>
                </a:solidFill>
                <a:latin typeface="游ゴシック" panose="020B0400000000000000" pitchFamily="50" charset="-128"/>
              </a:rPr>
              <a:t>＝黄緑</a:t>
            </a:r>
            <a:endParaRPr lang="en-US" altLang="ja-JP" sz="700" dirty="0">
              <a:solidFill>
                <a:srgbClr val="66F71D"/>
              </a:solidFill>
              <a:latin typeface="游ゴシック" panose="020B0400000000000000" pitchFamily="50" charset="-128"/>
            </a:endParaRPr>
          </a:p>
          <a:p>
            <a:r>
              <a:rPr lang="ja-JP" altLang="en-US" sz="700" dirty="0">
                <a:solidFill>
                  <a:schemeClr val="tx1"/>
                </a:solidFill>
                <a:latin typeface="游ゴシック" panose="020B0400000000000000" pitchFamily="50" charset="-128"/>
              </a:rPr>
              <a:t>重なりが</a:t>
            </a:r>
            <a:r>
              <a:rPr lang="en-US" altLang="ja-JP" sz="700" dirty="0">
                <a:solidFill>
                  <a:schemeClr val="tx1"/>
                </a:solidFill>
                <a:latin typeface="游ゴシック" panose="020B0400000000000000" pitchFamily="50" charset="-128"/>
              </a:rPr>
              <a:t>1</a:t>
            </a:r>
            <a:r>
              <a:rPr lang="ja-JP" altLang="en-US" sz="700" dirty="0">
                <a:solidFill>
                  <a:schemeClr val="tx1"/>
                </a:solidFill>
                <a:latin typeface="游ゴシック" panose="020B0400000000000000" pitchFamily="50" charset="-128"/>
              </a:rPr>
              <a:t>＝黒</a:t>
            </a:r>
            <a:endParaRPr lang="en-US" altLang="ja-JP" sz="700" dirty="0">
              <a:solidFill>
                <a:schemeClr val="tx1"/>
              </a:solidFill>
              <a:latin typeface="游ゴシック" panose="020B0400000000000000" pitchFamily="50" charset="-128"/>
            </a:endParaRPr>
          </a:p>
        </p:txBody>
      </p:sp>
      <p:grpSp>
        <p:nvGrpSpPr>
          <p:cNvPr id="359" name="グループ化 358">
            <a:extLst>
              <a:ext uri="{FF2B5EF4-FFF2-40B4-BE49-F238E27FC236}">
                <a16:creationId xmlns:a16="http://schemas.microsoft.com/office/drawing/2014/main" id="{7FEC4C0C-66D4-4B83-9C95-8EC8C555D678}"/>
              </a:ext>
            </a:extLst>
          </p:cNvPr>
          <p:cNvGrpSpPr/>
          <p:nvPr/>
        </p:nvGrpSpPr>
        <p:grpSpPr>
          <a:xfrm>
            <a:off x="14062236" y="6597829"/>
            <a:ext cx="819150" cy="276999"/>
            <a:chOff x="4401342" y="7005757"/>
            <a:chExt cx="819150" cy="276999"/>
          </a:xfrm>
        </p:grpSpPr>
        <p:sp>
          <p:nvSpPr>
            <p:cNvPr id="360" name="吹き出し: 角を丸めた四角形 359">
              <a:extLst>
                <a:ext uri="{FF2B5EF4-FFF2-40B4-BE49-F238E27FC236}">
                  <a16:creationId xmlns:a16="http://schemas.microsoft.com/office/drawing/2014/main" id="{AB5521B7-984F-402D-9B8E-2240C17F77DB}"/>
                </a:ext>
              </a:extLst>
            </p:cNvPr>
            <p:cNvSpPr/>
            <p:nvPr/>
          </p:nvSpPr>
          <p:spPr>
            <a:xfrm>
              <a:off x="4439766" y="7019417"/>
              <a:ext cx="689187" cy="249680"/>
            </a:xfrm>
            <a:prstGeom prst="wedgeRoundRectCallout">
              <a:avLst>
                <a:gd name="adj1" fmla="val -40081"/>
                <a:gd name="adj2" fmla="val 83400"/>
                <a:gd name="adj3" fmla="val 16667"/>
              </a:avLst>
            </a:prstGeom>
            <a:solidFill>
              <a:schemeClr val="bg1"/>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600" b="1" dirty="0">
                <a:solidFill>
                  <a:schemeClr val="tx1"/>
                </a:solidFill>
                <a:latin typeface="游ゴシック" panose="020B0400000000000000" pitchFamily="50" charset="-128"/>
              </a:endParaRPr>
            </a:p>
          </p:txBody>
        </p:sp>
        <p:sp>
          <p:nvSpPr>
            <p:cNvPr id="361" name="テキスト ボックス 360">
              <a:extLst>
                <a:ext uri="{FF2B5EF4-FFF2-40B4-BE49-F238E27FC236}">
                  <a16:creationId xmlns:a16="http://schemas.microsoft.com/office/drawing/2014/main" id="{DCD2B75F-6C25-4313-8812-A934738DE0F7}"/>
                </a:ext>
              </a:extLst>
            </p:cNvPr>
            <p:cNvSpPr txBox="1"/>
            <p:nvPr/>
          </p:nvSpPr>
          <p:spPr>
            <a:xfrm>
              <a:off x="4401342" y="7005757"/>
              <a:ext cx="819150" cy="276999"/>
            </a:xfrm>
            <a:prstGeom prst="rect">
              <a:avLst/>
            </a:prstGeom>
            <a:noFill/>
          </p:spPr>
          <p:txBody>
            <a:bodyPr wrap="square" rtlCol="0">
              <a:spAutoFit/>
            </a:bodyPr>
            <a:lstStyle/>
            <a:p>
              <a:r>
                <a:rPr lang="ja-JP" altLang="en-US" sz="600" b="1" dirty="0">
                  <a:latin typeface="游ゴシック" panose="020B0400000000000000" pitchFamily="50" charset="-128"/>
                  <a:ea typeface="游ゴシック" panose="020B0400000000000000" pitchFamily="50" charset="-128"/>
                </a:rPr>
                <a:t>説明の際に用いる仮の座標図</a:t>
              </a:r>
              <a:endParaRPr lang="en-US" altLang="ja-JP" sz="600" b="1" dirty="0">
                <a:latin typeface="游ゴシック" panose="020B0400000000000000" pitchFamily="50" charset="-128"/>
                <a:ea typeface="游ゴシック" panose="020B0400000000000000" pitchFamily="50" charset="-128"/>
              </a:endParaRPr>
            </a:p>
          </p:txBody>
        </p:sp>
      </p:grpSp>
      <p:sp>
        <p:nvSpPr>
          <p:cNvPr id="363" name="テキスト ボックス 362">
            <a:extLst>
              <a:ext uri="{FF2B5EF4-FFF2-40B4-BE49-F238E27FC236}">
                <a16:creationId xmlns:a16="http://schemas.microsoft.com/office/drawing/2014/main" id="{2A32822A-5E95-420F-8958-887BF6FE5B7C}"/>
              </a:ext>
            </a:extLst>
          </p:cNvPr>
          <p:cNvSpPr txBox="1"/>
          <p:nvPr/>
        </p:nvSpPr>
        <p:spPr>
          <a:xfrm>
            <a:off x="13982107" y="7684187"/>
            <a:ext cx="975517" cy="461665"/>
          </a:xfrm>
          <a:prstGeom prst="rect">
            <a:avLst/>
          </a:prstGeom>
          <a:noFill/>
          <a:ln>
            <a:noFill/>
          </a:ln>
        </p:spPr>
        <p:txBody>
          <a:bodyPr wrap="square" rtlCol="0">
            <a:spAutoFit/>
          </a:bodyPr>
          <a:lstStyle/>
          <a:p>
            <a:r>
              <a:rPr lang="ja-JP" altLang="en-US" sz="600" b="1" dirty="0">
                <a:solidFill>
                  <a:srgbClr val="FF0000"/>
                </a:solidFill>
                <a:latin typeface="游ゴシック" panose="020B0400000000000000" pitchFamily="50" charset="-128"/>
                <a:ea typeface="游ゴシック" panose="020B0400000000000000" pitchFamily="50" charset="-128"/>
              </a:rPr>
              <a:t>←読み取り走行開始位</a:t>
            </a:r>
            <a:endParaRPr lang="en-US" altLang="ja-JP" sz="600" b="1" dirty="0">
              <a:solidFill>
                <a:srgbClr val="FF0000"/>
              </a:solidFill>
              <a:latin typeface="游ゴシック" panose="020B0400000000000000" pitchFamily="50" charset="-128"/>
              <a:ea typeface="游ゴシック" panose="020B0400000000000000" pitchFamily="50" charset="-128"/>
            </a:endParaRPr>
          </a:p>
          <a:p>
            <a:r>
              <a:rPr lang="ja-JP" altLang="en-US" sz="600" b="1" dirty="0">
                <a:solidFill>
                  <a:srgbClr val="FF0000"/>
                </a:solidFill>
                <a:latin typeface="游ゴシック" panose="020B0400000000000000" pitchFamily="50" charset="-128"/>
                <a:ea typeface="游ゴシック" panose="020B0400000000000000" pitchFamily="50" charset="-128"/>
              </a:rPr>
              <a:t>　置への移動経路</a:t>
            </a:r>
            <a:endParaRPr lang="en-US" altLang="ja-JP" sz="600" b="1" dirty="0">
              <a:solidFill>
                <a:srgbClr val="FF0000"/>
              </a:solidFill>
              <a:latin typeface="游ゴシック" panose="020B0400000000000000" pitchFamily="50" charset="-128"/>
              <a:ea typeface="游ゴシック" panose="020B0400000000000000" pitchFamily="50" charset="-128"/>
            </a:endParaRPr>
          </a:p>
          <a:p>
            <a:r>
              <a:rPr kumimoji="1" lang="ja-JP" altLang="en-US" sz="600" b="1" dirty="0">
                <a:solidFill>
                  <a:srgbClr val="00B0F0"/>
                </a:solidFill>
                <a:latin typeface="游ゴシック" panose="020B0400000000000000" pitchFamily="50" charset="-128"/>
                <a:ea typeface="游ゴシック" panose="020B0400000000000000" pitchFamily="50" charset="-128"/>
              </a:rPr>
              <a:t>←右出題数字読取経路</a:t>
            </a:r>
            <a:endParaRPr kumimoji="1" lang="en-US" altLang="ja-JP" sz="600" b="1" dirty="0">
              <a:solidFill>
                <a:srgbClr val="00B0F0"/>
              </a:solidFill>
              <a:latin typeface="游ゴシック" panose="020B0400000000000000" pitchFamily="50" charset="-128"/>
              <a:ea typeface="游ゴシック" panose="020B0400000000000000" pitchFamily="50" charset="-128"/>
            </a:endParaRPr>
          </a:p>
          <a:p>
            <a:r>
              <a:rPr lang="ja-JP" altLang="en-US" sz="600" b="1" dirty="0">
                <a:solidFill>
                  <a:schemeClr val="accent6">
                    <a:lumMod val="75000"/>
                  </a:schemeClr>
                </a:solidFill>
                <a:latin typeface="游ゴシック" panose="020B0400000000000000" pitchFamily="50" charset="-128"/>
                <a:ea typeface="游ゴシック" panose="020B0400000000000000" pitchFamily="50" charset="-128"/>
              </a:rPr>
              <a:t>←左出題</a:t>
            </a:r>
            <a:r>
              <a:rPr lang="ja-JP" altLang="en-US" sz="600" b="1" dirty="0">
                <a:solidFill>
                  <a:srgbClr val="F79646"/>
                </a:solidFill>
                <a:latin typeface="游ゴシック" panose="020B0400000000000000" pitchFamily="50" charset="-128"/>
                <a:ea typeface="游ゴシック" panose="020B0400000000000000" pitchFamily="50" charset="-128"/>
              </a:rPr>
              <a:t>数字読取経路</a:t>
            </a:r>
            <a:endParaRPr kumimoji="1" lang="ja-JP" altLang="en-US" sz="600" b="1" dirty="0">
              <a:solidFill>
                <a:srgbClr val="F79646"/>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アブストラクトページ用（プライマリークラス）">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デザインの設定">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EA4F6C1D7471D4796550E0A00236EE7" ma:contentTypeVersion="5" ma:contentTypeDescription="新しいドキュメントを作成します。" ma:contentTypeScope="" ma:versionID="2c63988813dae449863e5946ca71a982">
  <xsd:schema xmlns:xsd="http://www.w3.org/2001/XMLSchema" xmlns:xs="http://www.w3.org/2001/XMLSchema" xmlns:p="http://schemas.microsoft.com/office/2006/metadata/properties" xmlns:ns2="03a91b83-73b0-431b-a9c5-3a97914b2360" targetNamespace="http://schemas.microsoft.com/office/2006/metadata/properties" ma:root="true" ma:fieldsID="b498963d079c8981e29abb49e5d162f9" ns2:_="">
    <xsd:import namespace="03a91b83-73b0-431b-a9c5-3a97914b23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91b83-73b0-431b-a9c5-3a97914b236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F82439-4A5B-474C-810E-9ED0934DD4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a91b83-73b0-431b-a9c5-3a97914b23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838C88-6BE9-45BD-AEEF-8C7B5C1E1B1D}">
  <ds:schemaRefs>
    <ds:schemaRef ds:uri="03a91b83-73b0-431b-a9c5-3a97914b236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152DB2AF-7FE2-4889-8BD7-AACDA7F3CD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1699</TotalTime>
  <Words>5113</Words>
  <Application>Microsoft Office PowerPoint</Application>
  <PresentationFormat>Custom</PresentationFormat>
  <Paragraphs>1193</Paragraphs>
  <Slides>6</Slides>
  <Notes>5</Notes>
  <HiddenSlides>0</HiddenSlides>
  <MMClips>0</MMClip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アブストラクトページ用（プライマリークラス）</vt:lpstr>
      <vt:lpstr>デザインの設定</vt:lpstr>
      <vt:lpstr>1_アブストラクトページ用（プライマリークラス）</vt:lpstr>
      <vt:lpstr>1_デザインの設定</vt:lpstr>
      <vt:lpstr>PowerPoint Presentation</vt:lpstr>
      <vt:lpstr>PowerPoint Presentation</vt:lpstr>
      <vt:lpstr>PowerPoint Presentation</vt:lpstr>
      <vt:lpstr>PowerPoint Presentation</vt:lpstr>
      <vt:lpstr>PowerPoint Presentation</vt:lpstr>
      <vt:lpstr>課題　上記の読み取り方でAIアンサーを攻略するために、正確に出題数字読み取り開始位置に移動する。出題数字読み取り開始位置は図に示した。 　　　走行体が正確に出題数字読み取り開始位置に移動できない場合、右出題数字の辺や分割した区間における左出題数字の有無が変化する場合があり、 　　　それによる読み取り失敗を回避する。 課題の分析　上記の読み取り方は読み取り経路の左右のずれに最も影響を受ける。 　　　　　　そこで読み取り経路が左右にずれる原因である、読み取り開始位置のX軸方向の±のずれと 　　　　　　読み取り開始角度（図6-16に示した読み取り開始位置でY軸方向正の向き） 　　　　　　からのずれを抑える必要があることが分かった。 解決策　・読み取り開始位置のX軸方向の±のずれは、読み取り開始位置までの移動動作（図6-16）に 　　　　　示したライントレースの長さが足りなくなることで起きる。そしてライントレースの長さが 　　　　　不足する。原因は、角の手前で止まり回転後の輝度値が白になることでライントレースが 　　　　　大きく左右にブレることだと分かった。その解決策として角検知を用いた。 　　　　・読み取り開始角度のずれには解決策として角度補正を用いた。 結果　角検知・角度補正追加前は7割程だった、左右の出題数字の同時読み取り成功率が、 　　　追加後では読み取り開始位置に移動した際の位置や角度の誤差が減り、 　　　上記の読み取り方で9割6分の割確率でAIアンサーを攻略できるようになった。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 15JK090</cp:lastModifiedBy>
  <cp:revision>11</cp:revision>
  <cp:lastPrinted>2018-10-20T13:08:44Z</cp:lastPrinted>
  <dcterms:created xsi:type="dcterms:W3CDTF">1601-01-01T00:00:00Z</dcterms:created>
  <dcterms:modified xsi:type="dcterms:W3CDTF">2018-10-22T14:53:27Z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0x0101006EA4F6C1D7471D4796550E0A00236EE7</vt:lpwstr>
  </property>
</Properties>
</file>